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6" r:id="rId2"/>
    <p:sldId id="428" r:id="rId3"/>
    <p:sldId id="257" r:id="rId4"/>
    <p:sldId id="316" r:id="rId5"/>
    <p:sldId id="318" r:id="rId6"/>
    <p:sldId id="317" r:id="rId7"/>
    <p:sldId id="265" r:id="rId8"/>
    <p:sldId id="332" r:id="rId9"/>
    <p:sldId id="267" r:id="rId10"/>
    <p:sldId id="527" r:id="rId11"/>
    <p:sldId id="327" r:id="rId12"/>
    <p:sldId id="528" r:id="rId13"/>
    <p:sldId id="330" r:id="rId14"/>
    <p:sldId id="333" r:id="rId15"/>
    <p:sldId id="329" r:id="rId16"/>
    <p:sldId id="550" r:id="rId17"/>
    <p:sldId id="334" r:id="rId18"/>
    <p:sldId id="337" r:id="rId19"/>
    <p:sldId id="335" r:id="rId20"/>
    <p:sldId id="552" r:id="rId21"/>
    <p:sldId id="551" r:id="rId22"/>
    <p:sldId id="349" r:id="rId23"/>
    <p:sldId id="529" r:id="rId24"/>
    <p:sldId id="556" r:id="rId25"/>
    <p:sldId id="345" r:id="rId26"/>
    <p:sldId id="561" r:id="rId27"/>
    <p:sldId id="557" r:id="rId28"/>
    <p:sldId id="532" r:id="rId29"/>
    <p:sldId id="314" r:id="rId30"/>
    <p:sldId id="549" r:id="rId31"/>
    <p:sldId id="534" r:id="rId32"/>
    <p:sldId id="535" r:id="rId33"/>
    <p:sldId id="351" r:id="rId34"/>
    <p:sldId id="559" r:id="rId35"/>
    <p:sldId id="537" r:id="rId36"/>
    <p:sldId id="538" r:id="rId37"/>
    <p:sldId id="539" r:id="rId38"/>
    <p:sldId id="540" r:id="rId39"/>
    <p:sldId id="548" r:id="rId40"/>
    <p:sldId id="560" r:id="rId41"/>
    <p:sldId id="558" r:id="rId42"/>
    <p:sldId id="566" r:id="rId43"/>
    <p:sldId id="543" r:id="rId44"/>
    <p:sldId id="562" r:id="rId45"/>
    <p:sldId id="563" r:id="rId46"/>
    <p:sldId id="564" r:id="rId47"/>
    <p:sldId id="565" r:id="rId48"/>
    <p:sldId id="547"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es Mcculloch" initials="CM"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FFF"/>
    <a:srgbClr val="F8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78"/>
    <p:restoredTop sz="80952" autoAdjust="0"/>
  </p:normalViewPr>
  <p:slideViewPr>
    <p:cSldViewPr snapToGrid="0" snapToObjects="1">
      <p:cViewPr varScale="1">
        <p:scale>
          <a:sx n="102" d="100"/>
          <a:sy n="102" d="100"/>
        </p:scale>
        <p:origin x="2632"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21B72-B727-D040-93E2-6A9577277028}"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8F25676-6245-4E43-BE65-168A0216D611}">
      <dgm:prSet phldrT="[Text]"/>
      <dgm:spPr/>
      <dgm:t>
        <a:bodyPr/>
        <a:lstStyle/>
        <a:p>
          <a:r>
            <a:rPr lang="en-US" dirty="0"/>
            <a:t>Machine Learning</a:t>
          </a:r>
        </a:p>
      </dgm:t>
    </dgm:pt>
    <dgm:pt modelId="{9A8FD819-0976-EF4B-B47E-052D1F8D7B10}" type="parTrans" cxnId="{C976A6EC-F55B-0447-8A10-678E24423D6C}">
      <dgm:prSet/>
      <dgm:spPr/>
      <dgm:t>
        <a:bodyPr/>
        <a:lstStyle/>
        <a:p>
          <a:endParaRPr lang="en-US"/>
        </a:p>
      </dgm:t>
    </dgm:pt>
    <dgm:pt modelId="{E02D2AFF-6B60-1940-9258-B1EA77DBFE0F}" type="sibTrans" cxnId="{C976A6EC-F55B-0447-8A10-678E24423D6C}">
      <dgm:prSet/>
      <dgm:spPr/>
      <dgm:t>
        <a:bodyPr/>
        <a:lstStyle/>
        <a:p>
          <a:endParaRPr lang="en-US"/>
        </a:p>
      </dgm:t>
    </dgm:pt>
    <dgm:pt modelId="{15ABBBB6-DDEF-0E4D-B34D-713B175B3CD6}">
      <dgm:prSet phldrT="[Text]"/>
      <dgm:spPr/>
      <dgm:t>
        <a:bodyPr/>
        <a:lstStyle/>
        <a:p>
          <a:r>
            <a:rPr lang="en-US" dirty="0"/>
            <a:t>Supervised</a:t>
          </a:r>
        </a:p>
      </dgm:t>
    </dgm:pt>
    <dgm:pt modelId="{47AD3EE7-6A27-1746-A0D4-526D1EDEAB18}" type="parTrans" cxnId="{13F418FA-8A31-6F4D-972B-DE0982EF5F27}">
      <dgm:prSet/>
      <dgm:spPr/>
      <dgm:t>
        <a:bodyPr/>
        <a:lstStyle/>
        <a:p>
          <a:endParaRPr lang="en-US"/>
        </a:p>
      </dgm:t>
    </dgm:pt>
    <dgm:pt modelId="{F2A6B9A5-9F80-784C-88BF-F8924D285F32}" type="sibTrans" cxnId="{13F418FA-8A31-6F4D-972B-DE0982EF5F27}">
      <dgm:prSet/>
      <dgm:spPr/>
      <dgm:t>
        <a:bodyPr/>
        <a:lstStyle/>
        <a:p>
          <a:endParaRPr lang="en-US"/>
        </a:p>
      </dgm:t>
    </dgm:pt>
    <dgm:pt modelId="{C5AA36D3-5ECD-4846-AB92-3385708B3C63}">
      <dgm:prSet phldrT="[Text]"/>
      <dgm:spPr/>
      <dgm:t>
        <a:bodyPr/>
        <a:lstStyle/>
        <a:p>
          <a:r>
            <a:rPr lang="en-US" dirty="0"/>
            <a:t>Regression (continuous outcome)</a:t>
          </a:r>
        </a:p>
      </dgm:t>
    </dgm:pt>
    <dgm:pt modelId="{28366F0D-D2AF-D74E-8BE8-288C03287E07}" type="parTrans" cxnId="{C23B0FE8-8504-2A4A-BA33-D647B9FBC337}">
      <dgm:prSet/>
      <dgm:spPr/>
      <dgm:t>
        <a:bodyPr/>
        <a:lstStyle/>
        <a:p>
          <a:endParaRPr lang="en-US"/>
        </a:p>
      </dgm:t>
    </dgm:pt>
    <dgm:pt modelId="{8C9FCFC5-A418-6245-9521-3003D8122C9B}" type="sibTrans" cxnId="{C23B0FE8-8504-2A4A-BA33-D647B9FBC337}">
      <dgm:prSet/>
      <dgm:spPr/>
      <dgm:t>
        <a:bodyPr/>
        <a:lstStyle/>
        <a:p>
          <a:endParaRPr lang="en-US"/>
        </a:p>
      </dgm:t>
    </dgm:pt>
    <dgm:pt modelId="{AA4FC516-6BDB-8942-B414-0EB21E0167E5}">
      <dgm:prSet phldrT="[Text]"/>
      <dgm:spPr/>
      <dgm:t>
        <a:bodyPr/>
        <a:lstStyle/>
        <a:p>
          <a:r>
            <a:rPr lang="en-US" dirty="0"/>
            <a:t>Classification (categorical outcome)</a:t>
          </a:r>
        </a:p>
      </dgm:t>
    </dgm:pt>
    <dgm:pt modelId="{8970E40B-FD06-4942-8A16-9316EE75AB86}" type="parTrans" cxnId="{BF8BCFC7-D000-7847-8281-A5F1B615BC11}">
      <dgm:prSet/>
      <dgm:spPr/>
      <dgm:t>
        <a:bodyPr/>
        <a:lstStyle/>
        <a:p>
          <a:endParaRPr lang="en-US"/>
        </a:p>
      </dgm:t>
    </dgm:pt>
    <dgm:pt modelId="{7F581D4F-066C-9E42-9127-C4626E786314}" type="sibTrans" cxnId="{BF8BCFC7-D000-7847-8281-A5F1B615BC11}">
      <dgm:prSet/>
      <dgm:spPr/>
      <dgm:t>
        <a:bodyPr/>
        <a:lstStyle/>
        <a:p>
          <a:endParaRPr lang="en-US"/>
        </a:p>
      </dgm:t>
    </dgm:pt>
    <dgm:pt modelId="{17851DCB-920D-124B-A8F6-2C9E5A2DBD91}">
      <dgm:prSet phldrT="[Text]"/>
      <dgm:spPr/>
      <dgm:t>
        <a:bodyPr/>
        <a:lstStyle/>
        <a:p>
          <a:r>
            <a:rPr lang="en-US" dirty="0"/>
            <a:t>Unsupervised</a:t>
          </a:r>
        </a:p>
      </dgm:t>
    </dgm:pt>
    <dgm:pt modelId="{2A2EA2AC-2563-3445-8B5A-4BCA573AE0B2}" type="parTrans" cxnId="{EB7A36F9-7396-F046-8362-1F058C44E490}">
      <dgm:prSet/>
      <dgm:spPr/>
      <dgm:t>
        <a:bodyPr/>
        <a:lstStyle/>
        <a:p>
          <a:endParaRPr lang="en-US"/>
        </a:p>
      </dgm:t>
    </dgm:pt>
    <dgm:pt modelId="{50CFBBB1-25F7-AF4B-AD91-CBB9EF252915}" type="sibTrans" cxnId="{EB7A36F9-7396-F046-8362-1F058C44E490}">
      <dgm:prSet/>
      <dgm:spPr/>
      <dgm:t>
        <a:bodyPr/>
        <a:lstStyle/>
        <a:p>
          <a:endParaRPr lang="en-US"/>
        </a:p>
      </dgm:t>
    </dgm:pt>
    <dgm:pt modelId="{4F2D8C22-2011-EC4F-B463-3C71BBBBF6A0}">
      <dgm:prSet phldrT="[Text]"/>
      <dgm:spPr/>
      <dgm:t>
        <a:bodyPr/>
        <a:lstStyle/>
        <a:p>
          <a:r>
            <a:rPr lang="en-US" dirty="0"/>
            <a:t>Clustering</a:t>
          </a:r>
        </a:p>
        <a:p>
          <a:r>
            <a:rPr lang="en-US" dirty="0"/>
            <a:t>(grouping</a:t>
          </a:r>
          <a:r>
            <a:rPr lang="en-US" baseline="0" dirty="0"/>
            <a:t> observations)</a:t>
          </a:r>
          <a:endParaRPr lang="en-US" dirty="0"/>
        </a:p>
      </dgm:t>
    </dgm:pt>
    <dgm:pt modelId="{9E19C0E4-EC2F-0E41-B169-CF8EE019932B}" type="parTrans" cxnId="{8DDBCD8D-B4D3-9B4A-9905-4830CD6C4702}">
      <dgm:prSet/>
      <dgm:spPr/>
      <dgm:t>
        <a:bodyPr/>
        <a:lstStyle/>
        <a:p>
          <a:endParaRPr lang="en-US"/>
        </a:p>
      </dgm:t>
    </dgm:pt>
    <dgm:pt modelId="{CA551CE2-C976-FE42-B6B4-8065D80D1721}" type="sibTrans" cxnId="{8DDBCD8D-B4D3-9B4A-9905-4830CD6C4702}">
      <dgm:prSet/>
      <dgm:spPr/>
      <dgm:t>
        <a:bodyPr/>
        <a:lstStyle/>
        <a:p>
          <a:endParaRPr lang="en-US"/>
        </a:p>
      </dgm:t>
    </dgm:pt>
    <dgm:pt modelId="{63D78C57-F9FD-1E48-8DD8-B055A554B3DA}">
      <dgm:prSet phldrT="[Text]"/>
      <dgm:spPr/>
      <dgm:t>
        <a:bodyPr/>
        <a:lstStyle/>
        <a:p>
          <a:r>
            <a:rPr lang="en-US" dirty="0"/>
            <a:t>Data Reduction (transforming variables)</a:t>
          </a:r>
        </a:p>
      </dgm:t>
    </dgm:pt>
    <dgm:pt modelId="{7792C44E-3540-3D4E-96EF-0E2593B51438}" type="parTrans" cxnId="{41A9E60F-4488-3A45-BE1F-A3E9196332D2}">
      <dgm:prSet/>
      <dgm:spPr/>
      <dgm:t>
        <a:bodyPr/>
        <a:lstStyle/>
        <a:p>
          <a:endParaRPr lang="en-US"/>
        </a:p>
      </dgm:t>
    </dgm:pt>
    <dgm:pt modelId="{F3D91973-5D74-044D-83E0-CBAFA9D30E0E}" type="sibTrans" cxnId="{41A9E60F-4488-3A45-BE1F-A3E9196332D2}">
      <dgm:prSet/>
      <dgm:spPr/>
      <dgm:t>
        <a:bodyPr/>
        <a:lstStyle/>
        <a:p>
          <a:endParaRPr lang="en-US"/>
        </a:p>
      </dgm:t>
    </dgm:pt>
    <dgm:pt modelId="{5B3E855A-067A-A94D-8ECF-E0762410E186}" type="pres">
      <dgm:prSet presAssocID="{4C021B72-B727-D040-93E2-6A9577277028}" presName="hierChild1" presStyleCnt="0">
        <dgm:presLayoutVars>
          <dgm:chPref val="1"/>
          <dgm:dir/>
          <dgm:animOne val="branch"/>
          <dgm:animLvl val="lvl"/>
          <dgm:resizeHandles/>
        </dgm:presLayoutVars>
      </dgm:prSet>
      <dgm:spPr/>
    </dgm:pt>
    <dgm:pt modelId="{2A19FC5D-3B86-E441-BA4D-6611533F1127}" type="pres">
      <dgm:prSet presAssocID="{F8F25676-6245-4E43-BE65-168A0216D611}" presName="hierRoot1" presStyleCnt="0"/>
      <dgm:spPr/>
    </dgm:pt>
    <dgm:pt modelId="{951FA09B-C2CC-9E4E-8447-F774CA2FFA6A}" type="pres">
      <dgm:prSet presAssocID="{F8F25676-6245-4E43-BE65-168A0216D611}" presName="composite" presStyleCnt="0"/>
      <dgm:spPr/>
    </dgm:pt>
    <dgm:pt modelId="{09E2A66F-0B9C-B14D-95E8-CABFB5F4927C}" type="pres">
      <dgm:prSet presAssocID="{F8F25676-6245-4E43-BE65-168A0216D611}" presName="background" presStyleLbl="node0" presStyleIdx="0" presStyleCnt="1"/>
      <dgm:spPr/>
    </dgm:pt>
    <dgm:pt modelId="{4B020118-7230-B641-9821-7CA20C46FB1B}" type="pres">
      <dgm:prSet presAssocID="{F8F25676-6245-4E43-BE65-168A0216D611}" presName="text" presStyleLbl="fgAcc0" presStyleIdx="0" presStyleCnt="1">
        <dgm:presLayoutVars>
          <dgm:chPref val="3"/>
        </dgm:presLayoutVars>
      </dgm:prSet>
      <dgm:spPr/>
    </dgm:pt>
    <dgm:pt modelId="{A0118F71-FBAE-B34B-A296-27BFFFC2CC37}" type="pres">
      <dgm:prSet presAssocID="{F8F25676-6245-4E43-BE65-168A0216D611}" presName="hierChild2" presStyleCnt="0"/>
      <dgm:spPr/>
    </dgm:pt>
    <dgm:pt modelId="{2D54A27B-5ADD-8248-A27E-E3C72183DD52}" type="pres">
      <dgm:prSet presAssocID="{47AD3EE7-6A27-1746-A0D4-526D1EDEAB18}" presName="Name10" presStyleLbl="parChTrans1D2" presStyleIdx="0" presStyleCnt="2"/>
      <dgm:spPr/>
    </dgm:pt>
    <dgm:pt modelId="{98F6457E-D588-5C43-B325-8CC034379310}" type="pres">
      <dgm:prSet presAssocID="{15ABBBB6-DDEF-0E4D-B34D-713B175B3CD6}" presName="hierRoot2" presStyleCnt="0"/>
      <dgm:spPr/>
    </dgm:pt>
    <dgm:pt modelId="{88EFBCBB-F2E2-0E42-9867-590E691B7DEB}" type="pres">
      <dgm:prSet presAssocID="{15ABBBB6-DDEF-0E4D-B34D-713B175B3CD6}" presName="composite2" presStyleCnt="0"/>
      <dgm:spPr/>
    </dgm:pt>
    <dgm:pt modelId="{3D53A4DC-0D22-A441-95B9-E1369A686A5D}" type="pres">
      <dgm:prSet presAssocID="{15ABBBB6-DDEF-0E4D-B34D-713B175B3CD6}" presName="background2" presStyleLbl="node2" presStyleIdx="0" presStyleCnt="2"/>
      <dgm:spPr/>
    </dgm:pt>
    <dgm:pt modelId="{294D1391-05F7-AF43-83BF-AAA011E784DA}" type="pres">
      <dgm:prSet presAssocID="{15ABBBB6-DDEF-0E4D-B34D-713B175B3CD6}" presName="text2" presStyleLbl="fgAcc2" presStyleIdx="0" presStyleCnt="2">
        <dgm:presLayoutVars>
          <dgm:chPref val="3"/>
        </dgm:presLayoutVars>
      </dgm:prSet>
      <dgm:spPr/>
    </dgm:pt>
    <dgm:pt modelId="{6AA55791-CB05-A346-B20F-F7BD40F1ED4E}" type="pres">
      <dgm:prSet presAssocID="{15ABBBB6-DDEF-0E4D-B34D-713B175B3CD6}" presName="hierChild3" presStyleCnt="0"/>
      <dgm:spPr/>
    </dgm:pt>
    <dgm:pt modelId="{0E2761CF-084F-2141-8826-22A6586B1DF1}" type="pres">
      <dgm:prSet presAssocID="{28366F0D-D2AF-D74E-8BE8-288C03287E07}" presName="Name17" presStyleLbl="parChTrans1D3" presStyleIdx="0" presStyleCnt="4"/>
      <dgm:spPr/>
    </dgm:pt>
    <dgm:pt modelId="{85770F87-CC58-7140-8E40-306309A38617}" type="pres">
      <dgm:prSet presAssocID="{C5AA36D3-5ECD-4846-AB92-3385708B3C63}" presName="hierRoot3" presStyleCnt="0"/>
      <dgm:spPr/>
    </dgm:pt>
    <dgm:pt modelId="{C7F8CF50-EBDE-5C4F-BDD3-929B896C3716}" type="pres">
      <dgm:prSet presAssocID="{C5AA36D3-5ECD-4846-AB92-3385708B3C63}" presName="composite3" presStyleCnt="0"/>
      <dgm:spPr/>
    </dgm:pt>
    <dgm:pt modelId="{8EECA2F0-3637-CA41-ACBD-7DC57F888C3C}" type="pres">
      <dgm:prSet presAssocID="{C5AA36D3-5ECD-4846-AB92-3385708B3C63}" presName="background3" presStyleLbl="node3" presStyleIdx="0" presStyleCnt="4"/>
      <dgm:spPr/>
    </dgm:pt>
    <dgm:pt modelId="{DE331C8C-4ABF-124F-9757-C8F82F4C98F7}" type="pres">
      <dgm:prSet presAssocID="{C5AA36D3-5ECD-4846-AB92-3385708B3C63}" presName="text3" presStyleLbl="fgAcc3" presStyleIdx="0" presStyleCnt="4">
        <dgm:presLayoutVars>
          <dgm:chPref val="3"/>
        </dgm:presLayoutVars>
      </dgm:prSet>
      <dgm:spPr/>
    </dgm:pt>
    <dgm:pt modelId="{36BF3877-9E82-E24C-83DC-1CBA32F3EB8C}" type="pres">
      <dgm:prSet presAssocID="{C5AA36D3-5ECD-4846-AB92-3385708B3C63}" presName="hierChild4" presStyleCnt="0"/>
      <dgm:spPr/>
    </dgm:pt>
    <dgm:pt modelId="{947E30E2-924B-0749-8444-722075DE4A6F}" type="pres">
      <dgm:prSet presAssocID="{8970E40B-FD06-4942-8A16-9316EE75AB86}" presName="Name17" presStyleLbl="parChTrans1D3" presStyleIdx="1" presStyleCnt="4"/>
      <dgm:spPr/>
    </dgm:pt>
    <dgm:pt modelId="{AFF2174E-232C-B84F-B91C-264C41EE18BC}" type="pres">
      <dgm:prSet presAssocID="{AA4FC516-6BDB-8942-B414-0EB21E0167E5}" presName="hierRoot3" presStyleCnt="0"/>
      <dgm:spPr/>
    </dgm:pt>
    <dgm:pt modelId="{486E4CB4-6C2E-1B48-8326-55E06C1D39CE}" type="pres">
      <dgm:prSet presAssocID="{AA4FC516-6BDB-8942-B414-0EB21E0167E5}" presName="composite3" presStyleCnt="0"/>
      <dgm:spPr/>
    </dgm:pt>
    <dgm:pt modelId="{7C3CD6CA-7D24-3F47-B318-FE7EDCE0570B}" type="pres">
      <dgm:prSet presAssocID="{AA4FC516-6BDB-8942-B414-0EB21E0167E5}" presName="background3" presStyleLbl="node3" presStyleIdx="1" presStyleCnt="4"/>
      <dgm:spPr/>
    </dgm:pt>
    <dgm:pt modelId="{DD9416C5-70DE-6E43-80D9-C82E078F5EFB}" type="pres">
      <dgm:prSet presAssocID="{AA4FC516-6BDB-8942-B414-0EB21E0167E5}" presName="text3" presStyleLbl="fgAcc3" presStyleIdx="1" presStyleCnt="4">
        <dgm:presLayoutVars>
          <dgm:chPref val="3"/>
        </dgm:presLayoutVars>
      </dgm:prSet>
      <dgm:spPr/>
    </dgm:pt>
    <dgm:pt modelId="{322F8926-ABCE-9B45-A7FB-95CB894BCAF8}" type="pres">
      <dgm:prSet presAssocID="{AA4FC516-6BDB-8942-B414-0EB21E0167E5}" presName="hierChild4" presStyleCnt="0"/>
      <dgm:spPr/>
    </dgm:pt>
    <dgm:pt modelId="{E870DFCC-5C74-E940-8FE2-D2B5CFF8FD32}" type="pres">
      <dgm:prSet presAssocID="{2A2EA2AC-2563-3445-8B5A-4BCA573AE0B2}" presName="Name10" presStyleLbl="parChTrans1D2" presStyleIdx="1" presStyleCnt="2"/>
      <dgm:spPr/>
    </dgm:pt>
    <dgm:pt modelId="{14DF78B0-2BFF-8A4E-9199-612412AA9CAD}" type="pres">
      <dgm:prSet presAssocID="{17851DCB-920D-124B-A8F6-2C9E5A2DBD91}" presName="hierRoot2" presStyleCnt="0"/>
      <dgm:spPr/>
    </dgm:pt>
    <dgm:pt modelId="{659F55F1-ED99-5142-95D8-0FC7F84102FF}" type="pres">
      <dgm:prSet presAssocID="{17851DCB-920D-124B-A8F6-2C9E5A2DBD91}" presName="composite2" presStyleCnt="0"/>
      <dgm:spPr/>
    </dgm:pt>
    <dgm:pt modelId="{A162C1CF-94CA-844C-9544-3DEDC88C5EE5}" type="pres">
      <dgm:prSet presAssocID="{17851DCB-920D-124B-A8F6-2C9E5A2DBD91}" presName="background2" presStyleLbl="node2" presStyleIdx="1" presStyleCnt="2"/>
      <dgm:spPr/>
    </dgm:pt>
    <dgm:pt modelId="{1230B3F1-D63E-5E48-B652-E8B068F32AE5}" type="pres">
      <dgm:prSet presAssocID="{17851DCB-920D-124B-A8F6-2C9E5A2DBD91}" presName="text2" presStyleLbl="fgAcc2" presStyleIdx="1" presStyleCnt="2">
        <dgm:presLayoutVars>
          <dgm:chPref val="3"/>
        </dgm:presLayoutVars>
      </dgm:prSet>
      <dgm:spPr/>
    </dgm:pt>
    <dgm:pt modelId="{AE710114-766D-C14C-8018-FB74136A752B}" type="pres">
      <dgm:prSet presAssocID="{17851DCB-920D-124B-A8F6-2C9E5A2DBD91}" presName="hierChild3" presStyleCnt="0"/>
      <dgm:spPr/>
    </dgm:pt>
    <dgm:pt modelId="{9C764079-CD67-EB44-81AB-8BFE98DB8A89}" type="pres">
      <dgm:prSet presAssocID="{9E19C0E4-EC2F-0E41-B169-CF8EE019932B}" presName="Name17" presStyleLbl="parChTrans1D3" presStyleIdx="2" presStyleCnt="4"/>
      <dgm:spPr/>
    </dgm:pt>
    <dgm:pt modelId="{08405A34-0D49-D143-AF7E-65F2A20E3576}" type="pres">
      <dgm:prSet presAssocID="{4F2D8C22-2011-EC4F-B463-3C71BBBBF6A0}" presName="hierRoot3" presStyleCnt="0"/>
      <dgm:spPr/>
    </dgm:pt>
    <dgm:pt modelId="{88877E42-977F-CE48-BD32-1443F2D7CD1F}" type="pres">
      <dgm:prSet presAssocID="{4F2D8C22-2011-EC4F-B463-3C71BBBBF6A0}" presName="composite3" presStyleCnt="0"/>
      <dgm:spPr/>
    </dgm:pt>
    <dgm:pt modelId="{7F9DE28B-690C-EA46-A37B-40AB80DADD6D}" type="pres">
      <dgm:prSet presAssocID="{4F2D8C22-2011-EC4F-B463-3C71BBBBF6A0}" presName="background3" presStyleLbl="node3" presStyleIdx="2" presStyleCnt="4"/>
      <dgm:spPr/>
    </dgm:pt>
    <dgm:pt modelId="{C4E910C1-BF12-7245-838A-FE21100D274A}" type="pres">
      <dgm:prSet presAssocID="{4F2D8C22-2011-EC4F-B463-3C71BBBBF6A0}" presName="text3" presStyleLbl="fgAcc3" presStyleIdx="2" presStyleCnt="4">
        <dgm:presLayoutVars>
          <dgm:chPref val="3"/>
        </dgm:presLayoutVars>
      </dgm:prSet>
      <dgm:spPr/>
    </dgm:pt>
    <dgm:pt modelId="{7399D448-3844-E14F-8C59-A9E2FA84C999}" type="pres">
      <dgm:prSet presAssocID="{4F2D8C22-2011-EC4F-B463-3C71BBBBF6A0}" presName="hierChild4" presStyleCnt="0"/>
      <dgm:spPr/>
    </dgm:pt>
    <dgm:pt modelId="{62A47CAE-BE9D-1147-BE5F-721F981DBB6D}" type="pres">
      <dgm:prSet presAssocID="{7792C44E-3540-3D4E-96EF-0E2593B51438}" presName="Name17" presStyleLbl="parChTrans1D3" presStyleIdx="3" presStyleCnt="4"/>
      <dgm:spPr/>
    </dgm:pt>
    <dgm:pt modelId="{ECF8D7A3-CB0D-5543-8C7A-43B77D026AE2}" type="pres">
      <dgm:prSet presAssocID="{63D78C57-F9FD-1E48-8DD8-B055A554B3DA}" presName="hierRoot3" presStyleCnt="0"/>
      <dgm:spPr/>
    </dgm:pt>
    <dgm:pt modelId="{1A763D16-9E77-154E-A77F-AA4997CA6910}" type="pres">
      <dgm:prSet presAssocID="{63D78C57-F9FD-1E48-8DD8-B055A554B3DA}" presName="composite3" presStyleCnt="0"/>
      <dgm:spPr/>
    </dgm:pt>
    <dgm:pt modelId="{B5F9CF80-8B19-A246-9283-1380B3481A1E}" type="pres">
      <dgm:prSet presAssocID="{63D78C57-F9FD-1E48-8DD8-B055A554B3DA}" presName="background3" presStyleLbl="node3" presStyleIdx="3" presStyleCnt="4"/>
      <dgm:spPr/>
    </dgm:pt>
    <dgm:pt modelId="{5BA3B5D3-2617-8A43-B93A-307F9B2298AA}" type="pres">
      <dgm:prSet presAssocID="{63D78C57-F9FD-1E48-8DD8-B055A554B3DA}" presName="text3" presStyleLbl="fgAcc3" presStyleIdx="3" presStyleCnt="4">
        <dgm:presLayoutVars>
          <dgm:chPref val="3"/>
        </dgm:presLayoutVars>
      </dgm:prSet>
      <dgm:spPr/>
    </dgm:pt>
    <dgm:pt modelId="{42429139-941F-B642-98E0-C6C1D834BB31}" type="pres">
      <dgm:prSet presAssocID="{63D78C57-F9FD-1E48-8DD8-B055A554B3DA}" presName="hierChild4" presStyleCnt="0"/>
      <dgm:spPr/>
    </dgm:pt>
  </dgm:ptLst>
  <dgm:cxnLst>
    <dgm:cxn modelId="{41A9E60F-4488-3A45-BE1F-A3E9196332D2}" srcId="{17851DCB-920D-124B-A8F6-2C9E5A2DBD91}" destId="{63D78C57-F9FD-1E48-8DD8-B055A554B3DA}" srcOrd="1" destOrd="0" parTransId="{7792C44E-3540-3D4E-96EF-0E2593B51438}" sibTransId="{F3D91973-5D74-044D-83E0-CBAFA9D30E0E}"/>
    <dgm:cxn modelId="{1A0C0715-2B3D-5D45-BE5B-C5A0B729FE24}" type="presOf" srcId="{63D78C57-F9FD-1E48-8DD8-B055A554B3DA}" destId="{5BA3B5D3-2617-8A43-B93A-307F9B2298AA}" srcOrd="0" destOrd="0" presId="urn:microsoft.com/office/officeart/2005/8/layout/hierarchy1"/>
    <dgm:cxn modelId="{D21F3135-7558-9243-9025-8CA1B8145AFA}" type="presOf" srcId="{4C021B72-B727-D040-93E2-6A9577277028}" destId="{5B3E855A-067A-A94D-8ECF-E0762410E186}" srcOrd="0" destOrd="0" presId="urn:microsoft.com/office/officeart/2005/8/layout/hierarchy1"/>
    <dgm:cxn modelId="{6AB1CB38-CF4B-9242-A6D3-991AE4C899B3}" type="presOf" srcId="{9E19C0E4-EC2F-0E41-B169-CF8EE019932B}" destId="{9C764079-CD67-EB44-81AB-8BFE98DB8A89}" srcOrd="0" destOrd="0" presId="urn:microsoft.com/office/officeart/2005/8/layout/hierarchy1"/>
    <dgm:cxn modelId="{383AF53B-B409-FA45-8FE1-31922164270F}" type="presOf" srcId="{C5AA36D3-5ECD-4846-AB92-3385708B3C63}" destId="{DE331C8C-4ABF-124F-9757-C8F82F4C98F7}" srcOrd="0" destOrd="0" presId="urn:microsoft.com/office/officeart/2005/8/layout/hierarchy1"/>
    <dgm:cxn modelId="{085CBC46-BD0D-2541-9C4C-6C34B6E70F02}" type="presOf" srcId="{28366F0D-D2AF-D74E-8BE8-288C03287E07}" destId="{0E2761CF-084F-2141-8826-22A6586B1DF1}" srcOrd="0" destOrd="0" presId="urn:microsoft.com/office/officeart/2005/8/layout/hierarchy1"/>
    <dgm:cxn modelId="{827B8448-9B16-4F4D-9AB1-044A09D401D1}" type="presOf" srcId="{8970E40B-FD06-4942-8A16-9316EE75AB86}" destId="{947E30E2-924B-0749-8444-722075DE4A6F}" srcOrd="0" destOrd="0" presId="urn:microsoft.com/office/officeart/2005/8/layout/hierarchy1"/>
    <dgm:cxn modelId="{EC14084F-664E-DB44-8010-04E167E53D04}" type="presOf" srcId="{47AD3EE7-6A27-1746-A0D4-526D1EDEAB18}" destId="{2D54A27B-5ADD-8248-A27E-E3C72183DD52}" srcOrd="0" destOrd="0" presId="urn:microsoft.com/office/officeart/2005/8/layout/hierarchy1"/>
    <dgm:cxn modelId="{043C3354-C881-6049-B450-9CB13B1F3C19}" type="presOf" srcId="{17851DCB-920D-124B-A8F6-2C9E5A2DBD91}" destId="{1230B3F1-D63E-5E48-B652-E8B068F32AE5}" srcOrd="0" destOrd="0" presId="urn:microsoft.com/office/officeart/2005/8/layout/hierarchy1"/>
    <dgm:cxn modelId="{306D5655-F4BD-824D-B527-49A1068D2710}" type="presOf" srcId="{7792C44E-3540-3D4E-96EF-0E2593B51438}" destId="{62A47CAE-BE9D-1147-BE5F-721F981DBB6D}" srcOrd="0" destOrd="0" presId="urn:microsoft.com/office/officeart/2005/8/layout/hierarchy1"/>
    <dgm:cxn modelId="{8DDBCD8D-B4D3-9B4A-9905-4830CD6C4702}" srcId="{17851DCB-920D-124B-A8F6-2C9E5A2DBD91}" destId="{4F2D8C22-2011-EC4F-B463-3C71BBBBF6A0}" srcOrd="0" destOrd="0" parTransId="{9E19C0E4-EC2F-0E41-B169-CF8EE019932B}" sibTransId="{CA551CE2-C976-FE42-B6B4-8065D80D1721}"/>
    <dgm:cxn modelId="{3900359C-63D3-2A4B-AC66-8783757277A0}" type="presOf" srcId="{4F2D8C22-2011-EC4F-B463-3C71BBBBF6A0}" destId="{C4E910C1-BF12-7245-838A-FE21100D274A}" srcOrd="0" destOrd="0" presId="urn:microsoft.com/office/officeart/2005/8/layout/hierarchy1"/>
    <dgm:cxn modelId="{51F2B7C2-3BA5-BD44-AEFF-0B89255624D4}" type="presOf" srcId="{15ABBBB6-DDEF-0E4D-B34D-713B175B3CD6}" destId="{294D1391-05F7-AF43-83BF-AAA011E784DA}" srcOrd="0" destOrd="0" presId="urn:microsoft.com/office/officeart/2005/8/layout/hierarchy1"/>
    <dgm:cxn modelId="{9F497DC7-3A00-064D-8C45-C6F8C125AFEE}" type="presOf" srcId="{2A2EA2AC-2563-3445-8B5A-4BCA573AE0B2}" destId="{E870DFCC-5C74-E940-8FE2-D2B5CFF8FD32}" srcOrd="0" destOrd="0" presId="urn:microsoft.com/office/officeart/2005/8/layout/hierarchy1"/>
    <dgm:cxn modelId="{BF8BCFC7-D000-7847-8281-A5F1B615BC11}" srcId="{15ABBBB6-DDEF-0E4D-B34D-713B175B3CD6}" destId="{AA4FC516-6BDB-8942-B414-0EB21E0167E5}" srcOrd="1" destOrd="0" parTransId="{8970E40B-FD06-4942-8A16-9316EE75AB86}" sibTransId="{7F581D4F-066C-9E42-9127-C4626E786314}"/>
    <dgm:cxn modelId="{85B971D2-2FD4-3D42-A95E-515B5942DC09}" type="presOf" srcId="{F8F25676-6245-4E43-BE65-168A0216D611}" destId="{4B020118-7230-B641-9821-7CA20C46FB1B}" srcOrd="0" destOrd="0" presId="urn:microsoft.com/office/officeart/2005/8/layout/hierarchy1"/>
    <dgm:cxn modelId="{C23B0FE8-8504-2A4A-BA33-D647B9FBC337}" srcId="{15ABBBB6-DDEF-0E4D-B34D-713B175B3CD6}" destId="{C5AA36D3-5ECD-4846-AB92-3385708B3C63}" srcOrd="0" destOrd="0" parTransId="{28366F0D-D2AF-D74E-8BE8-288C03287E07}" sibTransId="{8C9FCFC5-A418-6245-9521-3003D8122C9B}"/>
    <dgm:cxn modelId="{12F58AEB-36B0-4C44-AB9B-CA888235582D}" type="presOf" srcId="{AA4FC516-6BDB-8942-B414-0EB21E0167E5}" destId="{DD9416C5-70DE-6E43-80D9-C82E078F5EFB}" srcOrd="0" destOrd="0" presId="urn:microsoft.com/office/officeart/2005/8/layout/hierarchy1"/>
    <dgm:cxn modelId="{C976A6EC-F55B-0447-8A10-678E24423D6C}" srcId="{4C021B72-B727-D040-93E2-6A9577277028}" destId="{F8F25676-6245-4E43-BE65-168A0216D611}" srcOrd="0" destOrd="0" parTransId="{9A8FD819-0976-EF4B-B47E-052D1F8D7B10}" sibTransId="{E02D2AFF-6B60-1940-9258-B1EA77DBFE0F}"/>
    <dgm:cxn modelId="{EB7A36F9-7396-F046-8362-1F058C44E490}" srcId="{F8F25676-6245-4E43-BE65-168A0216D611}" destId="{17851DCB-920D-124B-A8F6-2C9E5A2DBD91}" srcOrd="1" destOrd="0" parTransId="{2A2EA2AC-2563-3445-8B5A-4BCA573AE0B2}" sibTransId="{50CFBBB1-25F7-AF4B-AD91-CBB9EF252915}"/>
    <dgm:cxn modelId="{13F418FA-8A31-6F4D-972B-DE0982EF5F27}" srcId="{F8F25676-6245-4E43-BE65-168A0216D611}" destId="{15ABBBB6-DDEF-0E4D-B34D-713B175B3CD6}" srcOrd="0" destOrd="0" parTransId="{47AD3EE7-6A27-1746-A0D4-526D1EDEAB18}" sibTransId="{F2A6B9A5-9F80-784C-88BF-F8924D285F32}"/>
    <dgm:cxn modelId="{C13E9A9D-E3D3-884A-84FF-A732E14E5576}" type="presParOf" srcId="{5B3E855A-067A-A94D-8ECF-E0762410E186}" destId="{2A19FC5D-3B86-E441-BA4D-6611533F1127}" srcOrd="0" destOrd="0" presId="urn:microsoft.com/office/officeart/2005/8/layout/hierarchy1"/>
    <dgm:cxn modelId="{41E20862-BEFF-674A-BC06-843E35D1C68E}" type="presParOf" srcId="{2A19FC5D-3B86-E441-BA4D-6611533F1127}" destId="{951FA09B-C2CC-9E4E-8447-F774CA2FFA6A}" srcOrd="0" destOrd="0" presId="urn:microsoft.com/office/officeart/2005/8/layout/hierarchy1"/>
    <dgm:cxn modelId="{32FEB569-F5CB-3348-81A0-518CB0C964AD}" type="presParOf" srcId="{951FA09B-C2CC-9E4E-8447-F774CA2FFA6A}" destId="{09E2A66F-0B9C-B14D-95E8-CABFB5F4927C}" srcOrd="0" destOrd="0" presId="urn:microsoft.com/office/officeart/2005/8/layout/hierarchy1"/>
    <dgm:cxn modelId="{436CF495-B148-3841-BD8D-18A0E773598A}" type="presParOf" srcId="{951FA09B-C2CC-9E4E-8447-F774CA2FFA6A}" destId="{4B020118-7230-B641-9821-7CA20C46FB1B}" srcOrd="1" destOrd="0" presId="urn:microsoft.com/office/officeart/2005/8/layout/hierarchy1"/>
    <dgm:cxn modelId="{13F08C65-F83D-4F48-BA99-61F6635A2E8E}" type="presParOf" srcId="{2A19FC5D-3B86-E441-BA4D-6611533F1127}" destId="{A0118F71-FBAE-B34B-A296-27BFFFC2CC37}" srcOrd="1" destOrd="0" presId="urn:microsoft.com/office/officeart/2005/8/layout/hierarchy1"/>
    <dgm:cxn modelId="{BD175A32-0302-A84F-89FF-E9460BD0662B}" type="presParOf" srcId="{A0118F71-FBAE-B34B-A296-27BFFFC2CC37}" destId="{2D54A27B-5ADD-8248-A27E-E3C72183DD52}" srcOrd="0" destOrd="0" presId="urn:microsoft.com/office/officeart/2005/8/layout/hierarchy1"/>
    <dgm:cxn modelId="{9FEBC076-71E2-2349-9C07-5E45A5E14549}" type="presParOf" srcId="{A0118F71-FBAE-B34B-A296-27BFFFC2CC37}" destId="{98F6457E-D588-5C43-B325-8CC034379310}" srcOrd="1" destOrd="0" presId="urn:microsoft.com/office/officeart/2005/8/layout/hierarchy1"/>
    <dgm:cxn modelId="{BDAAEB05-1115-DF41-9AFD-792C2789ADC0}" type="presParOf" srcId="{98F6457E-D588-5C43-B325-8CC034379310}" destId="{88EFBCBB-F2E2-0E42-9867-590E691B7DEB}" srcOrd="0" destOrd="0" presId="urn:microsoft.com/office/officeart/2005/8/layout/hierarchy1"/>
    <dgm:cxn modelId="{C717EE99-74D2-1D47-A69B-E82E64DD2715}" type="presParOf" srcId="{88EFBCBB-F2E2-0E42-9867-590E691B7DEB}" destId="{3D53A4DC-0D22-A441-95B9-E1369A686A5D}" srcOrd="0" destOrd="0" presId="urn:microsoft.com/office/officeart/2005/8/layout/hierarchy1"/>
    <dgm:cxn modelId="{DDFEADFF-3099-8D40-B0FD-BEBA81F5CCCB}" type="presParOf" srcId="{88EFBCBB-F2E2-0E42-9867-590E691B7DEB}" destId="{294D1391-05F7-AF43-83BF-AAA011E784DA}" srcOrd="1" destOrd="0" presId="urn:microsoft.com/office/officeart/2005/8/layout/hierarchy1"/>
    <dgm:cxn modelId="{EE8BC297-411D-7441-B694-71249305D2EF}" type="presParOf" srcId="{98F6457E-D588-5C43-B325-8CC034379310}" destId="{6AA55791-CB05-A346-B20F-F7BD40F1ED4E}" srcOrd="1" destOrd="0" presId="urn:microsoft.com/office/officeart/2005/8/layout/hierarchy1"/>
    <dgm:cxn modelId="{E5D67C07-439E-C74D-AA7B-9C1A75B66D6B}" type="presParOf" srcId="{6AA55791-CB05-A346-B20F-F7BD40F1ED4E}" destId="{0E2761CF-084F-2141-8826-22A6586B1DF1}" srcOrd="0" destOrd="0" presId="urn:microsoft.com/office/officeart/2005/8/layout/hierarchy1"/>
    <dgm:cxn modelId="{097D3A7E-8BEF-0745-8956-AB295BD8C773}" type="presParOf" srcId="{6AA55791-CB05-A346-B20F-F7BD40F1ED4E}" destId="{85770F87-CC58-7140-8E40-306309A38617}" srcOrd="1" destOrd="0" presId="urn:microsoft.com/office/officeart/2005/8/layout/hierarchy1"/>
    <dgm:cxn modelId="{53BD7EED-536E-2F4B-A453-03A3B2B41A8D}" type="presParOf" srcId="{85770F87-CC58-7140-8E40-306309A38617}" destId="{C7F8CF50-EBDE-5C4F-BDD3-929B896C3716}" srcOrd="0" destOrd="0" presId="urn:microsoft.com/office/officeart/2005/8/layout/hierarchy1"/>
    <dgm:cxn modelId="{20534AB6-15CB-DC43-B64A-6381CACE9930}" type="presParOf" srcId="{C7F8CF50-EBDE-5C4F-BDD3-929B896C3716}" destId="{8EECA2F0-3637-CA41-ACBD-7DC57F888C3C}" srcOrd="0" destOrd="0" presId="urn:microsoft.com/office/officeart/2005/8/layout/hierarchy1"/>
    <dgm:cxn modelId="{E500E62E-AB7F-8E4F-8B3E-45BABD522742}" type="presParOf" srcId="{C7F8CF50-EBDE-5C4F-BDD3-929B896C3716}" destId="{DE331C8C-4ABF-124F-9757-C8F82F4C98F7}" srcOrd="1" destOrd="0" presId="urn:microsoft.com/office/officeart/2005/8/layout/hierarchy1"/>
    <dgm:cxn modelId="{951647F0-93B9-B847-9940-6C0DE993A3A4}" type="presParOf" srcId="{85770F87-CC58-7140-8E40-306309A38617}" destId="{36BF3877-9E82-E24C-83DC-1CBA32F3EB8C}" srcOrd="1" destOrd="0" presId="urn:microsoft.com/office/officeart/2005/8/layout/hierarchy1"/>
    <dgm:cxn modelId="{C47A7BD0-3C8E-794F-822D-3E5473A9EB8A}" type="presParOf" srcId="{6AA55791-CB05-A346-B20F-F7BD40F1ED4E}" destId="{947E30E2-924B-0749-8444-722075DE4A6F}" srcOrd="2" destOrd="0" presId="urn:microsoft.com/office/officeart/2005/8/layout/hierarchy1"/>
    <dgm:cxn modelId="{88AAA265-3FF0-654A-B8DA-B0E264B1F1C2}" type="presParOf" srcId="{6AA55791-CB05-A346-B20F-F7BD40F1ED4E}" destId="{AFF2174E-232C-B84F-B91C-264C41EE18BC}" srcOrd="3" destOrd="0" presId="urn:microsoft.com/office/officeart/2005/8/layout/hierarchy1"/>
    <dgm:cxn modelId="{9715B9B9-3EE6-9F49-BD15-8F71503AFF0A}" type="presParOf" srcId="{AFF2174E-232C-B84F-B91C-264C41EE18BC}" destId="{486E4CB4-6C2E-1B48-8326-55E06C1D39CE}" srcOrd="0" destOrd="0" presId="urn:microsoft.com/office/officeart/2005/8/layout/hierarchy1"/>
    <dgm:cxn modelId="{CC763EB3-027F-2446-A2AC-32056088911F}" type="presParOf" srcId="{486E4CB4-6C2E-1B48-8326-55E06C1D39CE}" destId="{7C3CD6CA-7D24-3F47-B318-FE7EDCE0570B}" srcOrd="0" destOrd="0" presId="urn:microsoft.com/office/officeart/2005/8/layout/hierarchy1"/>
    <dgm:cxn modelId="{FDA7B9B1-A6D3-364A-A9C4-F50A408712DF}" type="presParOf" srcId="{486E4CB4-6C2E-1B48-8326-55E06C1D39CE}" destId="{DD9416C5-70DE-6E43-80D9-C82E078F5EFB}" srcOrd="1" destOrd="0" presId="urn:microsoft.com/office/officeart/2005/8/layout/hierarchy1"/>
    <dgm:cxn modelId="{A416B532-A626-4D4D-ACE5-A56631054A31}" type="presParOf" srcId="{AFF2174E-232C-B84F-B91C-264C41EE18BC}" destId="{322F8926-ABCE-9B45-A7FB-95CB894BCAF8}" srcOrd="1" destOrd="0" presId="urn:microsoft.com/office/officeart/2005/8/layout/hierarchy1"/>
    <dgm:cxn modelId="{231D078C-BC5C-B348-A2BA-D7C32935D869}" type="presParOf" srcId="{A0118F71-FBAE-B34B-A296-27BFFFC2CC37}" destId="{E870DFCC-5C74-E940-8FE2-D2B5CFF8FD32}" srcOrd="2" destOrd="0" presId="urn:microsoft.com/office/officeart/2005/8/layout/hierarchy1"/>
    <dgm:cxn modelId="{85AF215B-F6D7-F74D-9EE2-05C75FED7498}" type="presParOf" srcId="{A0118F71-FBAE-B34B-A296-27BFFFC2CC37}" destId="{14DF78B0-2BFF-8A4E-9199-612412AA9CAD}" srcOrd="3" destOrd="0" presId="urn:microsoft.com/office/officeart/2005/8/layout/hierarchy1"/>
    <dgm:cxn modelId="{F8988D5A-2C00-AF48-A231-418363EF7AFD}" type="presParOf" srcId="{14DF78B0-2BFF-8A4E-9199-612412AA9CAD}" destId="{659F55F1-ED99-5142-95D8-0FC7F84102FF}" srcOrd="0" destOrd="0" presId="urn:microsoft.com/office/officeart/2005/8/layout/hierarchy1"/>
    <dgm:cxn modelId="{3C47AC75-152C-4B4A-A762-0AE06D006228}" type="presParOf" srcId="{659F55F1-ED99-5142-95D8-0FC7F84102FF}" destId="{A162C1CF-94CA-844C-9544-3DEDC88C5EE5}" srcOrd="0" destOrd="0" presId="urn:microsoft.com/office/officeart/2005/8/layout/hierarchy1"/>
    <dgm:cxn modelId="{7DA0FC59-FD28-5547-87FD-7756F9EA5552}" type="presParOf" srcId="{659F55F1-ED99-5142-95D8-0FC7F84102FF}" destId="{1230B3F1-D63E-5E48-B652-E8B068F32AE5}" srcOrd="1" destOrd="0" presId="urn:microsoft.com/office/officeart/2005/8/layout/hierarchy1"/>
    <dgm:cxn modelId="{9B7868D9-B58F-AB4E-BFEF-A976449F2817}" type="presParOf" srcId="{14DF78B0-2BFF-8A4E-9199-612412AA9CAD}" destId="{AE710114-766D-C14C-8018-FB74136A752B}" srcOrd="1" destOrd="0" presId="urn:microsoft.com/office/officeart/2005/8/layout/hierarchy1"/>
    <dgm:cxn modelId="{CDAC525D-27B8-F947-B34A-B9252CD3C248}" type="presParOf" srcId="{AE710114-766D-C14C-8018-FB74136A752B}" destId="{9C764079-CD67-EB44-81AB-8BFE98DB8A89}" srcOrd="0" destOrd="0" presId="urn:microsoft.com/office/officeart/2005/8/layout/hierarchy1"/>
    <dgm:cxn modelId="{CD1F241F-00BD-F948-8F3C-50F59EDC001B}" type="presParOf" srcId="{AE710114-766D-C14C-8018-FB74136A752B}" destId="{08405A34-0D49-D143-AF7E-65F2A20E3576}" srcOrd="1" destOrd="0" presId="urn:microsoft.com/office/officeart/2005/8/layout/hierarchy1"/>
    <dgm:cxn modelId="{7C5E4D43-9D06-4E4F-9396-70BA3BAC793E}" type="presParOf" srcId="{08405A34-0D49-D143-AF7E-65F2A20E3576}" destId="{88877E42-977F-CE48-BD32-1443F2D7CD1F}" srcOrd="0" destOrd="0" presId="urn:microsoft.com/office/officeart/2005/8/layout/hierarchy1"/>
    <dgm:cxn modelId="{8B12EF59-037B-8642-A467-402FBC105E4E}" type="presParOf" srcId="{88877E42-977F-CE48-BD32-1443F2D7CD1F}" destId="{7F9DE28B-690C-EA46-A37B-40AB80DADD6D}" srcOrd="0" destOrd="0" presId="urn:microsoft.com/office/officeart/2005/8/layout/hierarchy1"/>
    <dgm:cxn modelId="{3DA0F8DC-8608-8E4C-9146-8E3F4A504D02}" type="presParOf" srcId="{88877E42-977F-CE48-BD32-1443F2D7CD1F}" destId="{C4E910C1-BF12-7245-838A-FE21100D274A}" srcOrd="1" destOrd="0" presId="urn:microsoft.com/office/officeart/2005/8/layout/hierarchy1"/>
    <dgm:cxn modelId="{9B623BBC-D449-A241-A33A-D18B4F39F45A}" type="presParOf" srcId="{08405A34-0D49-D143-AF7E-65F2A20E3576}" destId="{7399D448-3844-E14F-8C59-A9E2FA84C999}" srcOrd="1" destOrd="0" presId="urn:microsoft.com/office/officeart/2005/8/layout/hierarchy1"/>
    <dgm:cxn modelId="{AF08D677-7E6C-2045-A9CD-411D69103CCE}" type="presParOf" srcId="{AE710114-766D-C14C-8018-FB74136A752B}" destId="{62A47CAE-BE9D-1147-BE5F-721F981DBB6D}" srcOrd="2" destOrd="0" presId="urn:microsoft.com/office/officeart/2005/8/layout/hierarchy1"/>
    <dgm:cxn modelId="{D400C03E-7BC9-ED49-BA8C-9DD50B3ED468}" type="presParOf" srcId="{AE710114-766D-C14C-8018-FB74136A752B}" destId="{ECF8D7A3-CB0D-5543-8C7A-43B77D026AE2}" srcOrd="3" destOrd="0" presId="urn:microsoft.com/office/officeart/2005/8/layout/hierarchy1"/>
    <dgm:cxn modelId="{9150C626-B61A-8E42-A1E9-E6BF6FB3951A}" type="presParOf" srcId="{ECF8D7A3-CB0D-5543-8C7A-43B77D026AE2}" destId="{1A763D16-9E77-154E-A77F-AA4997CA6910}" srcOrd="0" destOrd="0" presId="urn:microsoft.com/office/officeart/2005/8/layout/hierarchy1"/>
    <dgm:cxn modelId="{2E3F3CCE-966C-A048-924A-B6FEC6039E52}" type="presParOf" srcId="{1A763D16-9E77-154E-A77F-AA4997CA6910}" destId="{B5F9CF80-8B19-A246-9283-1380B3481A1E}" srcOrd="0" destOrd="0" presId="urn:microsoft.com/office/officeart/2005/8/layout/hierarchy1"/>
    <dgm:cxn modelId="{32D3AAE4-5D4D-8E43-89A4-560E4AF4501F}" type="presParOf" srcId="{1A763D16-9E77-154E-A77F-AA4997CA6910}" destId="{5BA3B5D3-2617-8A43-B93A-307F9B2298AA}" srcOrd="1" destOrd="0" presId="urn:microsoft.com/office/officeart/2005/8/layout/hierarchy1"/>
    <dgm:cxn modelId="{08C8B2BF-6F76-024E-8FE7-B5F9679B0FB1}" type="presParOf" srcId="{ECF8D7A3-CB0D-5543-8C7A-43B77D026AE2}" destId="{42429139-941F-B642-98E0-C6C1D834BB3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021B72-B727-D040-93E2-6A9577277028}"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8F25676-6245-4E43-BE65-168A0216D611}">
      <dgm:prSet phldrT="[Text]"/>
      <dgm:spPr/>
      <dgm:t>
        <a:bodyPr/>
        <a:lstStyle/>
        <a:p>
          <a:r>
            <a:rPr lang="en-US" dirty="0"/>
            <a:t>Machine Learning</a:t>
          </a:r>
        </a:p>
      </dgm:t>
    </dgm:pt>
    <dgm:pt modelId="{9A8FD819-0976-EF4B-B47E-052D1F8D7B10}" type="parTrans" cxnId="{C976A6EC-F55B-0447-8A10-678E24423D6C}">
      <dgm:prSet/>
      <dgm:spPr/>
      <dgm:t>
        <a:bodyPr/>
        <a:lstStyle/>
        <a:p>
          <a:endParaRPr lang="en-US"/>
        </a:p>
      </dgm:t>
    </dgm:pt>
    <dgm:pt modelId="{E02D2AFF-6B60-1940-9258-B1EA77DBFE0F}" type="sibTrans" cxnId="{C976A6EC-F55B-0447-8A10-678E24423D6C}">
      <dgm:prSet/>
      <dgm:spPr/>
      <dgm:t>
        <a:bodyPr/>
        <a:lstStyle/>
        <a:p>
          <a:endParaRPr lang="en-US"/>
        </a:p>
      </dgm:t>
    </dgm:pt>
    <dgm:pt modelId="{15ABBBB6-DDEF-0E4D-B34D-713B175B3CD6}">
      <dgm:prSet phldrT="[Text]"/>
      <dgm:spPr/>
      <dgm:t>
        <a:bodyPr/>
        <a:lstStyle/>
        <a:p>
          <a:r>
            <a:rPr lang="en-US" dirty="0"/>
            <a:t>Supervised</a:t>
          </a:r>
        </a:p>
      </dgm:t>
    </dgm:pt>
    <dgm:pt modelId="{47AD3EE7-6A27-1746-A0D4-526D1EDEAB18}" type="parTrans" cxnId="{13F418FA-8A31-6F4D-972B-DE0982EF5F27}">
      <dgm:prSet/>
      <dgm:spPr/>
      <dgm:t>
        <a:bodyPr/>
        <a:lstStyle/>
        <a:p>
          <a:endParaRPr lang="en-US"/>
        </a:p>
      </dgm:t>
    </dgm:pt>
    <dgm:pt modelId="{F2A6B9A5-9F80-784C-88BF-F8924D285F32}" type="sibTrans" cxnId="{13F418FA-8A31-6F4D-972B-DE0982EF5F27}">
      <dgm:prSet/>
      <dgm:spPr/>
      <dgm:t>
        <a:bodyPr/>
        <a:lstStyle/>
        <a:p>
          <a:endParaRPr lang="en-US"/>
        </a:p>
      </dgm:t>
    </dgm:pt>
    <dgm:pt modelId="{C5AA36D3-5ECD-4846-AB92-3385708B3C63}">
      <dgm:prSet phldrT="[Text]"/>
      <dgm:spPr/>
      <dgm:t>
        <a:bodyPr/>
        <a:lstStyle/>
        <a:p>
          <a:r>
            <a:rPr lang="en-US" dirty="0"/>
            <a:t>Regression (continuous outcome)</a:t>
          </a:r>
        </a:p>
      </dgm:t>
    </dgm:pt>
    <dgm:pt modelId="{28366F0D-D2AF-D74E-8BE8-288C03287E07}" type="parTrans" cxnId="{C23B0FE8-8504-2A4A-BA33-D647B9FBC337}">
      <dgm:prSet/>
      <dgm:spPr/>
      <dgm:t>
        <a:bodyPr/>
        <a:lstStyle/>
        <a:p>
          <a:endParaRPr lang="en-US"/>
        </a:p>
      </dgm:t>
    </dgm:pt>
    <dgm:pt modelId="{8C9FCFC5-A418-6245-9521-3003D8122C9B}" type="sibTrans" cxnId="{C23B0FE8-8504-2A4A-BA33-D647B9FBC337}">
      <dgm:prSet/>
      <dgm:spPr/>
      <dgm:t>
        <a:bodyPr/>
        <a:lstStyle/>
        <a:p>
          <a:endParaRPr lang="en-US"/>
        </a:p>
      </dgm:t>
    </dgm:pt>
    <dgm:pt modelId="{AA4FC516-6BDB-8942-B414-0EB21E0167E5}">
      <dgm:prSet phldrT="[Text]"/>
      <dgm:spPr/>
      <dgm:t>
        <a:bodyPr/>
        <a:lstStyle/>
        <a:p>
          <a:r>
            <a:rPr lang="en-US" dirty="0"/>
            <a:t>Classification (categorical outcome)</a:t>
          </a:r>
        </a:p>
      </dgm:t>
    </dgm:pt>
    <dgm:pt modelId="{8970E40B-FD06-4942-8A16-9316EE75AB86}" type="parTrans" cxnId="{BF8BCFC7-D000-7847-8281-A5F1B615BC11}">
      <dgm:prSet/>
      <dgm:spPr/>
      <dgm:t>
        <a:bodyPr/>
        <a:lstStyle/>
        <a:p>
          <a:endParaRPr lang="en-US"/>
        </a:p>
      </dgm:t>
    </dgm:pt>
    <dgm:pt modelId="{7F581D4F-066C-9E42-9127-C4626E786314}" type="sibTrans" cxnId="{BF8BCFC7-D000-7847-8281-A5F1B615BC11}">
      <dgm:prSet/>
      <dgm:spPr/>
      <dgm:t>
        <a:bodyPr/>
        <a:lstStyle/>
        <a:p>
          <a:endParaRPr lang="en-US"/>
        </a:p>
      </dgm:t>
    </dgm:pt>
    <dgm:pt modelId="{17851DCB-920D-124B-A8F6-2C9E5A2DBD91}">
      <dgm:prSet phldrT="[Text]"/>
      <dgm:spPr/>
      <dgm:t>
        <a:bodyPr/>
        <a:lstStyle/>
        <a:p>
          <a:r>
            <a:rPr lang="en-US" dirty="0"/>
            <a:t>Unsupervised</a:t>
          </a:r>
        </a:p>
      </dgm:t>
    </dgm:pt>
    <dgm:pt modelId="{2A2EA2AC-2563-3445-8B5A-4BCA573AE0B2}" type="parTrans" cxnId="{EB7A36F9-7396-F046-8362-1F058C44E490}">
      <dgm:prSet/>
      <dgm:spPr/>
      <dgm:t>
        <a:bodyPr/>
        <a:lstStyle/>
        <a:p>
          <a:endParaRPr lang="en-US"/>
        </a:p>
      </dgm:t>
    </dgm:pt>
    <dgm:pt modelId="{50CFBBB1-25F7-AF4B-AD91-CBB9EF252915}" type="sibTrans" cxnId="{EB7A36F9-7396-F046-8362-1F058C44E490}">
      <dgm:prSet/>
      <dgm:spPr/>
      <dgm:t>
        <a:bodyPr/>
        <a:lstStyle/>
        <a:p>
          <a:endParaRPr lang="en-US"/>
        </a:p>
      </dgm:t>
    </dgm:pt>
    <dgm:pt modelId="{4F2D8C22-2011-EC4F-B463-3C71BBBBF6A0}">
      <dgm:prSet phldrT="[Text]"/>
      <dgm:spPr/>
      <dgm:t>
        <a:bodyPr/>
        <a:lstStyle/>
        <a:p>
          <a:r>
            <a:rPr lang="en-US" dirty="0"/>
            <a:t>Clustering</a:t>
          </a:r>
        </a:p>
        <a:p>
          <a:r>
            <a:rPr lang="en-US" dirty="0"/>
            <a:t>(grouping</a:t>
          </a:r>
          <a:r>
            <a:rPr lang="en-US" baseline="0" dirty="0"/>
            <a:t> observations)</a:t>
          </a:r>
          <a:endParaRPr lang="en-US" dirty="0"/>
        </a:p>
      </dgm:t>
    </dgm:pt>
    <dgm:pt modelId="{9E19C0E4-EC2F-0E41-B169-CF8EE019932B}" type="parTrans" cxnId="{8DDBCD8D-B4D3-9B4A-9905-4830CD6C4702}">
      <dgm:prSet/>
      <dgm:spPr/>
      <dgm:t>
        <a:bodyPr/>
        <a:lstStyle/>
        <a:p>
          <a:endParaRPr lang="en-US"/>
        </a:p>
      </dgm:t>
    </dgm:pt>
    <dgm:pt modelId="{CA551CE2-C976-FE42-B6B4-8065D80D1721}" type="sibTrans" cxnId="{8DDBCD8D-B4D3-9B4A-9905-4830CD6C4702}">
      <dgm:prSet/>
      <dgm:spPr/>
      <dgm:t>
        <a:bodyPr/>
        <a:lstStyle/>
        <a:p>
          <a:endParaRPr lang="en-US"/>
        </a:p>
      </dgm:t>
    </dgm:pt>
    <dgm:pt modelId="{63D78C57-F9FD-1E48-8DD8-B055A554B3DA}">
      <dgm:prSet phldrT="[Text]"/>
      <dgm:spPr/>
      <dgm:t>
        <a:bodyPr/>
        <a:lstStyle/>
        <a:p>
          <a:r>
            <a:rPr lang="en-US" dirty="0"/>
            <a:t>Data Reduction (transforming variables)</a:t>
          </a:r>
        </a:p>
      </dgm:t>
    </dgm:pt>
    <dgm:pt modelId="{7792C44E-3540-3D4E-96EF-0E2593B51438}" type="parTrans" cxnId="{41A9E60F-4488-3A45-BE1F-A3E9196332D2}">
      <dgm:prSet/>
      <dgm:spPr/>
      <dgm:t>
        <a:bodyPr/>
        <a:lstStyle/>
        <a:p>
          <a:endParaRPr lang="en-US"/>
        </a:p>
      </dgm:t>
    </dgm:pt>
    <dgm:pt modelId="{F3D91973-5D74-044D-83E0-CBAFA9D30E0E}" type="sibTrans" cxnId="{41A9E60F-4488-3A45-BE1F-A3E9196332D2}">
      <dgm:prSet/>
      <dgm:spPr/>
      <dgm:t>
        <a:bodyPr/>
        <a:lstStyle/>
        <a:p>
          <a:endParaRPr lang="en-US"/>
        </a:p>
      </dgm:t>
    </dgm:pt>
    <dgm:pt modelId="{5B3E855A-067A-A94D-8ECF-E0762410E186}" type="pres">
      <dgm:prSet presAssocID="{4C021B72-B727-D040-93E2-6A9577277028}" presName="hierChild1" presStyleCnt="0">
        <dgm:presLayoutVars>
          <dgm:chPref val="1"/>
          <dgm:dir/>
          <dgm:animOne val="branch"/>
          <dgm:animLvl val="lvl"/>
          <dgm:resizeHandles/>
        </dgm:presLayoutVars>
      </dgm:prSet>
      <dgm:spPr/>
    </dgm:pt>
    <dgm:pt modelId="{2A19FC5D-3B86-E441-BA4D-6611533F1127}" type="pres">
      <dgm:prSet presAssocID="{F8F25676-6245-4E43-BE65-168A0216D611}" presName="hierRoot1" presStyleCnt="0"/>
      <dgm:spPr/>
    </dgm:pt>
    <dgm:pt modelId="{951FA09B-C2CC-9E4E-8447-F774CA2FFA6A}" type="pres">
      <dgm:prSet presAssocID="{F8F25676-6245-4E43-BE65-168A0216D611}" presName="composite" presStyleCnt="0"/>
      <dgm:spPr/>
    </dgm:pt>
    <dgm:pt modelId="{09E2A66F-0B9C-B14D-95E8-CABFB5F4927C}" type="pres">
      <dgm:prSet presAssocID="{F8F25676-6245-4E43-BE65-168A0216D611}" presName="background" presStyleLbl="node0" presStyleIdx="0" presStyleCnt="1"/>
      <dgm:spPr/>
    </dgm:pt>
    <dgm:pt modelId="{4B020118-7230-B641-9821-7CA20C46FB1B}" type="pres">
      <dgm:prSet presAssocID="{F8F25676-6245-4E43-BE65-168A0216D611}" presName="text" presStyleLbl="fgAcc0" presStyleIdx="0" presStyleCnt="1">
        <dgm:presLayoutVars>
          <dgm:chPref val="3"/>
        </dgm:presLayoutVars>
      </dgm:prSet>
      <dgm:spPr/>
    </dgm:pt>
    <dgm:pt modelId="{A0118F71-FBAE-B34B-A296-27BFFFC2CC37}" type="pres">
      <dgm:prSet presAssocID="{F8F25676-6245-4E43-BE65-168A0216D611}" presName="hierChild2" presStyleCnt="0"/>
      <dgm:spPr/>
    </dgm:pt>
    <dgm:pt modelId="{2D54A27B-5ADD-8248-A27E-E3C72183DD52}" type="pres">
      <dgm:prSet presAssocID="{47AD3EE7-6A27-1746-A0D4-526D1EDEAB18}" presName="Name10" presStyleLbl="parChTrans1D2" presStyleIdx="0" presStyleCnt="2"/>
      <dgm:spPr/>
    </dgm:pt>
    <dgm:pt modelId="{98F6457E-D588-5C43-B325-8CC034379310}" type="pres">
      <dgm:prSet presAssocID="{15ABBBB6-DDEF-0E4D-B34D-713B175B3CD6}" presName="hierRoot2" presStyleCnt="0"/>
      <dgm:spPr/>
    </dgm:pt>
    <dgm:pt modelId="{88EFBCBB-F2E2-0E42-9867-590E691B7DEB}" type="pres">
      <dgm:prSet presAssocID="{15ABBBB6-DDEF-0E4D-B34D-713B175B3CD6}" presName="composite2" presStyleCnt="0"/>
      <dgm:spPr/>
    </dgm:pt>
    <dgm:pt modelId="{3D53A4DC-0D22-A441-95B9-E1369A686A5D}" type="pres">
      <dgm:prSet presAssocID="{15ABBBB6-DDEF-0E4D-B34D-713B175B3CD6}" presName="background2" presStyleLbl="node2" presStyleIdx="0" presStyleCnt="2"/>
      <dgm:spPr/>
    </dgm:pt>
    <dgm:pt modelId="{294D1391-05F7-AF43-83BF-AAA011E784DA}" type="pres">
      <dgm:prSet presAssocID="{15ABBBB6-DDEF-0E4D-B34D-713B175B3CD6}" presName="text2" presStyleLbl="fgAcc2" presStyleIdx="0" presStyleCnt="2">
        <dgm:presLayoutVars>
          <dgm:chPref val="3"/>
        </dgm:presLayoutVars>
      </dgm:prSet>
      <dgm:spPr/>
    </dgm:pt>
    <dgm:pt modelId="{6AA55791-CB05-A346-B20F-F7BD40F1ED4E}" type="pres">
      <dgm:prSet presAssocID="{15ABBBB6-DDEF-0E4D-B34D-713B175B3CD6}" presName="hierChild3" presStyleCnt="0"/>
      <dgm:spPr/>
    </dgm:pt>
    <dgm:pt modelId="{0E2761CF-084F-2141-8826-22A6586B1DF1}" type="pres">
      <dgm:prSet presAssocID="{28366F0D-D2AF-D74E-8BE8-288C03287E07}" presName="Name17" presStyleLbl="parChTrans1D3" presStyleIdx="0" presStyleCnt="4"/>
      <dgm:spPr/>
    </dgm:pt>
    <dgm:pt modelId="{85770F87-CC58-7140-8E40-306309A38617}" type="pres">
      <dgm:prSet presAssocID="{C5AA36D3-5ECD-4846-AB92-3385708B3C63}" presName="hierRoot3" presStyleCnt="0"/>
      <dgm:spPr/>
    </dgm:pt>
    <dgm:pt modelId="{C7F8CF50-EBDE-5C4F-BDD3-929B896C3716}" type="pres">
      <dgm:prSet presAssocID="{C5AA36D3-5ECD-4846-AB92-3385708B3C63}" presName="composite3" presStyleCnt="0"/>
      <dgm:spPr/>
    </dgm:pt>
    <dgm:pt modelId="{8EECA2F0-3637-CA41-ACBD-7DC57F888C3C}" type="pres">
      <dgm:prSet presAssocID="{C5AA36D3-5ECD-4846-AB92-3385708B3C63}" presName="background3" presStyleLbl="node3" presStyleIdx="0" presStyleCnt="4"/>
      <dgm:spPr/>
    </dgm:pt>
    <dgm:pt modelId="{DE331C8C-4ABF-124F-9757-C8F82F4C98F7}" type="pres">
      <dgm:prSet presAssocID="{C5AA36D3-5ECD-4846-AB92-3385708B3C63}" presName="text3" presStyleLbl="fgAcc3" presStyleIdx="0" presStyleCnt="4">
        <dgm:presLayoutVars>
          <dgm:chPref val="3"/>
        </dgm:presLayoutVars>
      </dgm:prSet>
      <dgm:spPr/>
    </dgm:pt>
    <dgm:pt modelId="{36BF3877-9E82-E24C-83DC-1CBA32F3EB8C}" type="pres">
      <dgm:prSet presAssocID="{C5AA36D3-5ECD-4846-AB92-3385708B3C63}" presName="hierChild4" presStyleCnt="0"/>
      <dgm:spPr/>
    </dgm:pt>
    <dgm:pt modelId="{947E30E2-924B-0749-8444-722075DE4A6F}" type="pres">
      <dgm:prSet presAssocID="{8970E40B-FD06-4942-8A16-9316EE75AB86}" presName="Name17" presStyleLbl="parChTrans1D3" presStyleIdx="1" presStyleCnt="4"/>
      <dgm:spPr/>
    </dgm:pt>
    <dgm:pt modelId="{AFF2174E-232C-B84F-B91C-264C41EE18BC}" type="pres">
      <dgm:prSet presAssocID="{AA4FC516-6BDB-8942-B414-0EB21E0167E5}" presName="hierRoot3" presStyleCnt="0"/>
      <dgm:spPr/>
    </dgm:pt>
    <dgm:pt modelId="{486E4CB4-6C2E-1B48-8326-55E06C1D39CE}" type="pres">
      <dgm:prSet presAssocID="{AA4FC516-6BDB-8942-B414-0EB21E0167E5}" presName="composite3" presStyleCnt="0"/>
      <dgm:spPr/>
    </dgm:pt>
    <dgm:pt modelId="{7C3CD6CA-7D24-3F47-B318-FE7EDCE0570B}" type="pres">
      <dgm:prSet presAssocID="{AA4FC516-6BDB-8942-B414-0EB21E0167E5}" presName="background3" presStyleLbl="node3" presStyleIdx="1" presStyleCnt="4"/>
      <dgm:spPr/>
    </dgm:pt>
    <dgm:pt modelId="{DD9416C5-70DE-6E43-80D9-C82E078F5EFB}" type="pres">
      <dgm:prSet presAssocID="{AA4FC516-6BDB-8942-B414-0EB21E0167E5}" presName="text3" presStyleLbl="fgAcc3" presStyleIdx="1" presStyleCnt="4">
        <dgm:presLayoutVars>
          <dgm:chPref val="3"/>
        </dgm:presLayoutVars>
      </dgm:prSet>
      <dgm:spPr/>
    </dgm:pt>
    <dgm:pt modelId="{322F8926-ABCE-9B45-A7FB-95CB894BCAF8}" type="pres">
      <dgm:prSet presAssocID="{AA4FC516-6BDB-8942-B414-0EB21E0167E5}" presName="hierChild4" presStyleCnt="0"/>
      <dgm:spPr/>
    </dgm:pt>
    <dgm:pt modelId="{E870DFCC-5C74-E940-8FE2-D2B5CFF8FD32}" type="pres">
      <dgm:prSet presAssocID="{2A2EA2AC-2563-3445-8B5A-4BCA573AE0B2}" presName="Name10" presStyleLbl="parChTrans1D2" presStyleIdx="1" presStyleCnt="2"/>
      <dgm:spPr/>
    </dgm:pt>
    <dgm:pt modelId="{14DF78B0-2BFF-8A4E-9199-612412AA9CAD}" type="pres">
      <dgm:prSet presAssocID="{17851DCB-920D-124B-A8F6-2C9E5A2DBD91}" presName="hierRoot2" presStyleCnt="0"/>
      <dgm:spPr/>
    </dgm:pt>
    <dgm:pt modelId="{659F55F1-ED99-5142-95D8-0FC7F84102FF}" type="pres">
      <dgm:prSet presAssocID="{17851DCB-920D-124B-A8F6-2C9E5A2DBD91}" presName="composite2" presStyleCnt="0"/>
      <dgm:spPr/>
    </dgm:pt>
    <dgm:pt modelId="{A162C1CF-94CA-844C-9544-3DEDC88C5EE5}" type="pres">
      <dgm:prSet presAssocID="{17851DCB-920D-124B-A8F6-2C9E5A2DBD91}" presName="background2" presStyleLbl="node2" presStyleIdx="1" presStyleCnt="2"/>
      <dgm:spPr/>
    </dgm:pt>
    <dgm:pt modelId="{1230B3F1-D63E-5E48-B652-E8B068F32AE5}" type="pres">
      <dgm:prSet presAssocID="{17851DCB-920D-124B-A8F6-2C9E5A2DBD91}" presName="text2" presStyleLbl="fgAcc2" presStyleIdx="1" presStyleCnt="2">
        <dgm:presLayoutVars>
          <dgm:chPref val="3"/>
        </dgm:presLayoutVars>
      </dgm:prSet>
      <dgm:spPr/>
    </dgm:pt>
    <dgm:pt modelId="{AE710114-766D-C14C-8018-FB74136A752B}" type="pres">
      <dgm:prSet presAssocID="{17851DCB-920D-124B-A8F6-2C9E5A2DBD91}" presName="hierChild3" presStyleCnt="0"/>
      <dgm:spPr/>
    </dgm:pt>
    <dgm:pt modelId="{9C764079-CD67-EB44-81AB-8BFE98DB8A89}" type="pres">
      <dgm:prSet presAssocID="{9E19C0E4-EC2F-0E41-B169-CF8EE019932B}" presName="Name17" presStyleLbl="parChTrans1D3" presStyleIdx="2" presStyleCnt="4"/>
      <dgm:spPr/>
    </dgm:pt>
    <dgm:pt modelId="{08405A34-0D49-D143-AF7E-65F2A20E3576}" type="pres">
      <dgm:prSet presAssocID="{4F2D8C22-2011-EC4F-B463-3C71BBBBF6A0}" presName="hierRoot3" presStyleCnt="0"/>
      <dgm:spPr/>
    </dgm:pt>
    <dgm:pt modelId="{88877E42-977F-CE48-BD32-1443F2D7CD1F}" type="pres">
      <dgm:prSet presAssocID="{4F2D8C22-2011-EC4F-B463-3C71BBBBF6A0}" presName="composite3" presStyleCnt="0"/>
      <dgm:spPr/>
    </dgm:pt>
    <dgm:pt modelId="{7F9DE28B-690C-EA46-A37B-40AB80DADD6D}" type="pres">
      <dgm:prSet presAssocID="{4F2D8C22-2011-EC4F-B463-3C71BBBBF6A0}" presName="background3" presStyleLbl="node3" presStyleIdx="2" presStyleCnt="4"/>
      <dgm:spPr/>
    </dgm:pt>
    <dgm:pt modelId="{C4E910C1-BF12-7245-838A-FE21100D274A}" type="pres">
      <dgm:prSet presAssocID="{4F2D8C22-2011-EC4F-B463-3C71BBBBF6A0}" presName="text3" presStyleLbl="fgAcc3" presStyleIdx="2" presStyleCnt="4">
        <dgm:presLayoutVars>
          <dgm:chPref val="3"/>
        </dgm:presLayoutVars>
      </dgm:prSet>
      <dgm:spPr/>
    </dgm:pt>
    <dgm:pt modelId="{7399D448-3844-E14F-8C59-A9E2FA84C999}" type="pres">
      <dgm:prSet presAssocID="{4F2D8C22-2011-EC4F-B463-3C71BBBBF6A0}" presName="hierChild4" presStyleCnt="0"/>
      <dgm:spPr/>
    </dgm:pt>
    <dgm:pt modelId="{62A47CAE-BE9D-1147-BE5F-721F981DBB6D}" type="pres">
      <dgm:prSet presAssocID="{7792C44E-3540-3D4E-96EF-0E2593B51438}" presName="Name17" presStyleLbl="parChTrans1D3" presStyleIdx="3" presStyleCnt="4"/>
      <dgm:spPr/>
    </dgm:pt>
    <dgm:pt modelId="{ECF8D7A3-CB0D-5543-8C7A-43B77D026AE2}" type="pres">
      <dgm:prSet presAssocID="{63D78C57-F9FD-1E48-8DD8-B055A554B3DA}" presName="hierRoot3" presStyleCnt="0"/>
      <dgm:spPr/>
    </dgm:pt>
    <dgm:pt modelId="{1A763D16-9E77-154E-A77F-AA4997CA6910}" type="pres">
      <dgm:prSet presAssocID="{63D78C57-F9FD-1E48-8DD8-B055A554B3DA}" presName="composite3" presStyleCnt="0"/>
      <dgm:spPr/>
    </dgm:pt>
    <dgm:pt modelId="{B5F9CF80-8B19-A246-9283-1380B3481A1E}" type="pres">
      <dgm:prSet presAssocID="{63D78C57-F9FD-1E48-8DD8-B055A554B3DA}" presName="background3" presStyleLbl="node3" presStyleIdx="3" presStyleCnt="4"/>
      <dgm:spPr/>
    </dgm:pt>
    <dgm:pt modelId="{5BA3B5D3-2617-8A43-B93A-307F9B2298AA}" type="pres">
      <dgm:prSet presAssocID="{63D78C57-F9FD-1E48-8DD8-B055A554B3DA}" presName="text3" presStyleLbl="fgAcc3" presStyleIdx="3" presStyleCnt="4">
        <dgm:presLayoutVars>
          <dgm:chPref val="3"/>
        </dgm:presLayoutVars>
      </dgm:prSet>
      <dgm:spPr/>
    </dgm:pt>
    <dgm:pt modelId="{42429139-941F-B642-98E0-C6C1D834BB31}" type="pres">
      <dgm:prSet presAssocID="{63D78C57-F9FD-1E48-8DD8-B055A554B3DA}" presName="hierChild4" presStyleCnt="0"/>
      <dgm:spPr/>
    </dgm:pt>
  </dgm:ptLst>
  <dgm:cxnLst>
    <dgm:cxn modelId="{41A9E60F-4488-3A45-BE1F-A3E9196332D2}" srcId="{17851DCB-920D-124B-A8F6-2C9E5A2DBD91}" destId="{63D78C57-F9FD-1E48-8DD8-B055A554B3DA}" srcOrd="1" destOrd="0" parTransId="{7792C44E-3540-3D4E-96EF-0E2593B51438}" sibTransId="{F3D91973-5D74-044D-83E0-CBAFA9D30E0E}"/>
    <dgm:cxn modelId="{FFACB134-4D88-6C43-A2E3-FC1EEF043F0D}" type="presOf" srcId="{63D78C57-F9FD-1E48-8DD8-B055A554B3DA}" destId="{5BA3B5D3-2617-8A43-B93A-307F9B2298AA}" srcOrd="0" destOrd="0" presId="urn:microsoft.com/office/officeart/2005/8/layout/hierarchy1"/>
    <dgm:cxn modelId="{E2F4E43D-C9B4-2A4A-B468-F100442AF744}" type="presOf" srcId="{15ABBBB6-DDEF-0E4D-B34D-713B175B3CD6}" destId="{294D1391-05F7-AF43-83BF-AAA011E784DA}" srcOrd="0" destOrd="0" presId="urn:microsoft.com/office/officeart/2005/8/layout/hierarchy1"/>
    <dgm:cxn modelId="{DFE2864B-56B7-7F44-B928-D56945969C1D}" type="presOf" srcId="{8970E40B-FD06-4942-8A16-9316EE75AB86}" destId="{947E30E2-924B-0749-8444-722075DE4A6F}" srcOrd="0" destOrd="0" presId="urn:microsoft.com/office/officeart/2005/8/layout/hierarchy1"/>
    <dgm:cxn modelId="{71CB3F4D-B6A5-F44E-AF8D-A28549ACC8A7}" type="presOf" srcId="{4C021B72-B727-D040-93E2-6A9577277028}" destId="{5B3E855A-067A-A94D-8ECF-E0762410E186}" srcOrd="0" destOrd="0" presId="urn:microsoft.com/office/officeart/2005/8/layout/hierarchy1"/>
    <dgm:cxn modelId="{6F584C70-44E8-CC40-9CDE-D4D414164FD6}" type="presOf" srcId="{C5AA36D3-5ECD-4846-AB92-3385708B3C63}" destId="{DE331C8C-4ABF-124F-9757-C8F82F4C98F7}" srcOrd="0" destOrd="0" presId="urn:microsoft.com/office/officeart/2005/8/layout/hierarchy1"/>
    <dgm:cxn modelId="{BEC45274-98E2-244C-B0CF-E8FABCFAF70A}" type="presOf" srcId="{28366F0D-D2AF-D74E-8BE8-288C03287E07}" destId="{0E2761CF-084F-2141-8826-22A6586B1DF1}" srcOrd="0" destOrd="0" presId="urn:microsoft.com/office/officeart/2005/8/layout/hierarchy1"/>
    <dgm:cxn modelId="{31001486-9AF0-1248-A3B1-274FC8FC5C98}" type="presOf" srcId="{4F2D8C22-2011-EC4F-B463-3C71BBBBF6A0}" destId="{C4E910C1-BF12-7245-838A-FE21100D274A}" srcOrd="0" destOrd="0" presId="urn:microsoft.com/office/officeart/2005/8/layout/hierarchy1"/>
    <dgm:cxn modelId="{CB06478D-0E3B-C84F-BEFF-CEC1205A8237}" type="presOf" srcId="{AA4FC516-6BDB-8942-B414-0EB21E0167E5}" destId="{DD9416C5-70DE-6E43-80D9-C82E078F5EFB}" srcOrd="0" destOrd="0" presId="urn:microsoft.com/office/officeart/2005/8/layout/hierarchy1"/>
    <dgm:cxn modelId="{8DDBCD8D-B4D3-9B4A-9905-4830CD6C4702}" srcId="{17851DCB-920D-124B-A8F6-2C9E5A2DBD91}" destId="{4F2D8C22-2011-EC4F-B463-3C71BBBBF6A0}" srcOrd="0" destOrd="0" parTransId="{9E19C0E4-EC2F-0E41-B169-CF8EE019932B}" sibTransId="{CA551CE2-C976-FE42-B6B4-8065D80D1721}"/>
    <dgm:cxn modelId="{DA3C6B9B-3F47-DE4E-A737-B6FA00698853}" type="presOf" srcId="{17851DCB-920D-124B-A8F6-2C9E5A2DBD91}" destId="{1230B3F1-D63E-5E48-B652-E8B068F32AE5}" srcOrd="0" destOrd="0" presId="urn:microsoft.com/office/officeart/2005/8/layout/hierarchy1"/>
    <dgm:cxn modelId="{BF8BCFC7-D000-7847-8281-A5F1B615BC11}" srcId="{15ABBBB6-DDEF-0E4D-B34D-713B175B3CD6}" destId="{AA4FC516-6BDB-8942-B414-0EB21E0167E5}" srcOrd="1" destOrd="0" parTransId="{8970E40B-FD06-4942-8A16-9316EE75AB86}" sibTransId="{7F581D4F-066C-9E42-9127-C4626E786314}"/>
    <dgm:cxn modelId="{AEBBF6D5-6922-6A4E-A2A0-7EF578C486EA}" type="presOf" srcId="{2A2EA2AC-2563-3445-8B5A-4BCA573AE0B2}" destId="{E870DFCC-5C74-E940-8FE2-D2B5CFF8FD32}" srcOrd="0" destOrd="0" presId="urn:microsoft.com/office/officeart/2005/8/layout/hierarchy1"/>
    <dgm:cxn modelId="{A44A80E2-BC3A-7145-A540-AB0FB3199ECF}" type="presOf" srcId="{7792C44E-3540-3D4E-96EF-0E2593B51438}" destId="{62A47CAE-BE9D-1147-BE5F-721F981DBB6D}" srcOrd="0" destOrd="0" presId="urn:microsoft.com/office/officeart/2005/8/layout/hierarchy1"/>
    <dgm:cxn modelId="{87B5A5E3-8B29-3D4C-B87B-B9520339139E}" type="presOf" srcId="{47AD3EE7-6A27-1746-A0D4-526D1EDEAB18}" destId="{2D54A27B-5ADD-8248-A27E-E3C72183DD52}" srcOrd="0" destOrd="0" presId="urn:microsoft.com/office/officeart/2005/8/layout/hierarchy1"/>
    <dgm:cxn modelId="{AE1F56E6-1C59-3E41-9D6B-3312D5B17F90}" type="presOf" srcId="{F8F25676-6245-4E43-BE65-168A0216D611}" destId="{4B020118-7230-B641-9821-7CA20C46FB1B}" srcOrd="0" destOrd="0" presId="urn:microsoft.com/office/officeart/2005/8/layout/hierarchy1"/>
    <dgm:cxn modelId="{C23B0FE8-8504-2A4A-BA33-D647B9FBC337}" srcId="{15ABBBB6-DDEF-0E4D-B34D-713B175B3CD6}" destId="{C5AA36D3-5ECD-4846-AB92-3385708B3C63}" srcOrd="0" destOrd="0" parTransId="{28366F0D-D2AF-D74E-8BE8-288C03287E07}" sibTransId="{8C9FCFC5-A418-6245-9521-3003D8122C9B}"/>
    <dgm:cxn modelId="{C976A6EC-F55B-0447-8A10-678E24423D6C}" srcId="{4C021B72-B727-D040-93E2-6A9577277028}" destId="{F8F25676-6245-4E43-BE65-168A0216D611}" srcOrd="0" destOrd="0" parTransId="{9A8FD819-0976-EF4B-B47E-052D1F8D7B10}" sibTransId="{E02D2AFF-6B60-1940-9258-B1EA77DBFE0F}"/>
    <dgm:cxn modelId="{AF2624F9-74C6-E14C-A7B5-A3EBD10DBAC8}" type="presOf" srcId="{9E19C0E4-EC2F-0E41-B169-CF8EE019932B}" destId="{9C764079-CD67-EB44-81AB-8BFE98DB8A89}" srcOrd="0" destOrd="0" presId="urn:microsoft.com/office/officeart/2005/8/layout/hierarchy1"/>
    <dgm:cxn modelId="{EB7A36F9-7396-F046-8362-1F058C44E490}" srcId="{F8F25676-6245-4E43-BE65-168A0216D611}" destId="{17851DCB-920D-124B-A8F6-2C9E5A2DBD91}" srcOrd="1" destOrd="0" parTransId="{2A2EA2AC-2563-3445-8B5A-4BCA573AE0B2}" sibTransId="{50CFBBB1-25F7-AF4B-AD91-CBB9EF252915}"/>
    <dgm:cxn modelId="{13F418FA-8A31-6F4D-972B-DE0982EF5F27}" srcId="{F8F25676-6245-4E43-BE65-168A0216D611}" destId="{15ABBBB6-DDEF-0E4D-B34D-713B175B3CD6}" srcOrd="0" destOrd="0" parTransId="{47AD3EE7-6A27-1746-A0D4-526D1EDEAB18}" sibTransId="{F2A6B9A5-9F80-784C-88BF-F8924D285F32}"/>
    <dgm:cxn modelId="{B8073549-7FF5-AB42-B1A1-B4C882C34332}" type="presParOf" srcId="{5B3E855A-067A-A94D-8ECF-E0762410E186}" destId="{2A19FC5D-3B86-E441-BA4D-6611533F1127}" srcOrd="0" destOrd="0" presId="urn:microsoft.com/office/officeart/2005/8/layout/hierarchy1"/>
    <dgm:cxn modelId="{655E5CD7-7EBC-5047-B5DD-A6AC374D0653}" type="presParOf" srcId="{2A19FC5D-3B86-E441-BA4D-6611533F1127}" destId="{951FA09B-C2CC-9E4E-8447-F774CA2FFA6A}" srcOrd="0" destOrd="0" presId="urn:microsoft.com/office/officeart/2005/8/layout/hierarchy1"/>
    <dgm:cxn modelId="{87C87711-CE69-3D45-B603-1B62F5F0A6B2}" type="presParOf" srcId="{951FA09B-C2CC-9E4E-8447-F774CA2FFA6A}" destId="{09E2A66F-0B9C-B14D-95E8-CABFB5F4927C}" srcOrd="0" destOrd="0" presId="urn:microsoft.com/office/officeart/2005/8/layout/hierarchy1"/>
    <dgm:cxn modelId="{E5E220BB-3418-944D-A456-71DDE8D7BF5A}" type="presParOf" srcId="{951FA09B-C2CC-9E4E-8447-F774CA2FFA6A}" destId="{4B020118-7230-B641-9821-7CA20C46FB1B}" srcOrd="1" destOrd="0" presId="urn:microsoft.com/office/officeart/2005/8/layout/hierarchy1"/>
    <dgm:cxn modelId="{DAA8811F-7D44-9143-B213-B6D709CCAE7E}" type="presParOf" srcId="{2A19FC5D-3B86-E441-BA4D-6611533F1127}" destId="{A0118F71-FBAE-B34B-A296-27BFFFC2CC37}" srcOrd="1" destOrd="0" presId="urn:microsoft.com/office/officeart/2005/8/layout/hierarchy1"/>
    <dgm:cxn modelId="{55AF4DC7-5622-D04B-ABD4-EA1E0FB78119}" type="presParOf" srcId="{A0118F71-FBAE-B34B-A296-27BFFFC2CC37}" destId="{2D54A27B-5ADD-8248-A27E-E3C72183DD52}" srcOrd="0" destOrd="0" presId="urn:microsoft.com/office/officeart/2005/8/layout/hierarchy1"/>
    <dgm:cxn modelId="{26545CAE-822C-5D44-9C9E-858425BB208A}" type="presParOf" srcId="{A0118F71-FBAE-B34B-A296-27BFFFC2CC37}" destId="{98F6457E-D588-5C43-B325-8CC034379310}" srcOrd="1" destOrd="0" presId="urn:microsoft.com/office/officeart/2005/8/layout/hierarchy1"/>
    <dgm:cxn modelId="{AC66A141-67D9-2B49-8BAC-86410D3E374F}" type="presParOf" srcId="{98F6457E-D588-5C43-B325-8CC034379310}" destId="{88EFBCBB-F2E2-0E42-9867-590E691B7DEB}" srcOrd="0" destOrd="0" presId="urn:microsoft.com/office/officeart/2005/8/layout/hierarchy1"/>
    <dgm:cxn modelId="{362DFDA1-E20F-5841-9987-BE130C49419B}" type="presParOf" srcId="{88EFBCBB-F2E2-0E42-9867-590E691B7DEB}" destId="{3D53A4DC-0D22-A441-95B9-E1369A686A5D}" srcOrd="0" destOrd="0" presId="urn:microsoft.com/office/officeart/2005/8/layout/hierarchy1"/>
    <dgm:cxn modelId="{160D1604-65D4-FD4F-8E44-0ECA30094AC7}" type="presParOf" srcId="{88EFBCBB-F2E2-0E42-9867-590E691B7DEB}" destId="{294D1391-05F7-AF43-83BF-AAA011E784DA}" srcOrd="1" destOrd="0" presId="urn:microsoft.com/office/officeart/2005/8/layout/hierarchy1"/>
    <dgm:cxn modelId="{D556D3E1-C76A-6F4E-B9A9-854137C30068}" type="presParOf" srcId="{98F6457E-D588-5C43-B325-8CC034379310}" destId="{6AA55791-CB05-A346-B20F-F7BD40F1ED4E}" srcOrd="1" destOrd="0" presId="urn:microsoft.com/office/officeart/2005/8/layout/hierarchy1"/>
    <dgm:cxn modelId="{1512B337-2F0C-204C-BC27-597307998248}" type="presParOf" srcId="{6AA55791-CB05-A346-B20F-F7BD40F1ED4E}" destId="{0E2761CF-084F-2141-8826-22A6586B1DF1}" srcOrd="0" destOrd="0" presId="urn:microsoft.com/office/officeart/2005/8/layout/hierarchy1"/>
    <dgm:cxn modelId="{AB908EFA-5FB5-2043-B6AA-DF18ED57AE8A}" type="presParOf" srcId="{6AA55791-CB05-A346-B20F-F7BD40F1ED4E}" destId="{85770F87-CC58-7140-8E40-306309A38617}" srcOrd="1" destOrd="0" presId="urn:microsoft.com/office/officeart/2005/8/layout/hierarchy1"/>
    <dgm:cxn modelId="{819114D1-6319-FA46-9FC9-66090D70B998}" type="presParOf" srcId="{85770F87-CC58-7140-8E40-306309A38617}" destId="{C7F8CF50-EBDE-5C4F-BDD3-929B896C3716}" srcOrd="0" destOrd="0" presId="urn:microsoft.com/office/officeart/2005/8/layout/hierarchy1"/>
    <dgm:cxn modelId="{363106DE-3954-AB42-B257-F582B05B1756}" type="presParOf" srcId="{C7F8CF50-EBDE-5C4F-BDD3-929B896C3716}" destId="{8EECA2F0-3637-CA41-ACBD-7DC57F888C3C}" srcOrd="0" destOrd="0" presId="urn:microsoft.com/office/officeart/2005/8/layout/hierarchy1"/>
    <dgm:cxn modelId="{BCBAAE39-82A4-0643-BAEF-2818600C020B}" type="presParOf" srcId="{C7F8CF50-EBDE-5C4F-BDD3-929B896C3716}" destId="{DE331C8C-4ABF-124F-9757-C8F82F4C98F7}" srcOrd="1" destOrd="0" presId="urn:microsoft.com/office/officeart/2005/8/layout/hierarchy1"/>
    <dgm:cxn modelId="{26B30AB1-D800-5C4F-93B1-31DFF087022F}" type="presParOf" srcId="{85770F87-CC58-7140-8E40-306309A38617}" destId="{36BF3877-9E82-E24C-83DC-1CBA32F3EB8C}" srcOrd="1" destOrd="0" presId="urn:microsoft.com/office/officeart/2005/8/layout/hierarchy1"/>
    <dgm:cxn modelId="{94ABDF38-7AEA-274D-99EF-A4A55B25F351}" type="presParOf" srcId="{6AA55791-CB05-A346-B20F-F7BD40F1ED4E}" destId="{947E30E2-924B-0749-8444-722075DE4A6F}" srcOrd="2" destOrd="0" presId="urn:microsoft.com/office/officeart/2005/8/layout/hierarchy1"/>
    <dgm:cxn modelId="{9D254F7E-97DA-BA42-AF3D-46739AE56A30}" type="presParOf" srcId="{6AA55791-CB05-A346-B20F-F7BD40F1ED4E}" destId="{AFF2174E-232C-B84F-B91C-264C41EE18BC}" srcOrd="3" destOrd="0" presId="urn:microsoft.com/office/officeart/2005/8/layout/hierarchy1"/>
    <dgm:cxn modelId="{030AB2D9-B88B-A746-B902-232821229A96}" type="presParOf" srcId="{AFF2174E-232C-B84F-B91C-264C41EE18BC}" destId="{486E4CB4-6C2E-1B48-8326-55E06C1D39CE}" srcOrd="0" destOrd="0" presId="urn:microsoft.com/office/officeart/2005/8/layout/hierarchy1"/>
    <dgm:cxn modelId="{A4D22569-CCA7-8C40-8117-E62D4A517398}" type="presParOf" srcId="{486E4CB4-6C2E-1B48-8326-55E06C1D39CE}" destId="{7C3CD6CA-7D24-3F47-B318-FE7EDCE0570B}" srcOrd="0" destOrd="0" presId="urn:microsoft.com/office/officeart/2005/8/layout/hierarchy1"/>
    <dgm:cxn modelId="{42130733-C508-0D44-941F-AE63C77527FF}" type="presParOf" srcId="{486E4CB4-6C2E-1B48-8326-55E06C1D39CE}" destId="{DD9416C5-70DE-6E43-80D9-C82E078F5EFB}" srcOrd="1" destOrd="0" presId="urn:microsoft.com/office/officeart/2005/8/layout/hierarchy1"/>
    <dgm:cxn modelId="{719CAB22-9D7F-F043-8042-03E853FD5873}" type="presParOf" srcId="{AFF2174E-232C-B84F-B91C-264C41EE18BC}" destId="{322F8926-ABCE-9B45-A7FB-95CB894BCAF8}" srcOrd="1" destOrd="0" presId="urn:microsoft.com/office/officeart/2005/8/layout/hierarchy1"/>
    <dgm:cxn modelId="{1A308123-B865-9C4A-AF3D-929170B91547}" type="presParOf" srcId="{A0118F71-FBAE-B34B-A296-27BFFFC2CC37}" destId="{E870DFCC-5C74-E940-8FE2-D2B5CFF8FD32}" srcOrd="2" destOrd="0" presId="urn:microsoft.com/office/officeart/2005/8/layout/hierarchy1"/>
    <dgm:cxn modelId="{C1909ABE-3AB7-074E-AB52-20F2D693056B}" type="presParOf" srcId="{A0118F71-FBAE-B34B-A296-27BFFFC2CC37}" destId="{14DF78B0-2BFF-8A4E-9199-612412AA9CAD}" srcOrd="3" destOrd="0" presId="urn:microsoft.com/office/officeart/2005/8/layout/hierarchy1"/>
    <dgm:cxn modelId="{1252A3CB-D616-5F45-8E9C-193B99563997}" type="presParOf" srcId="{14DF78B0-2BFF-8A4E-9199-612412AA9CAD}" destId="{659F55F1-ED99-5142-95D8-0FC7F84102FF}" srcOrd="0" destOrd="0" presId="urn:microsoft.com/office/officeart/2005/8/layout/hierarchy1"/>
    <dgm:cxn modelId="{55AA12D0-7ED9-F143-A6D1-7CC93058C39A}" type="presParOf" srcId="{659F55F1-ED99-5142-95D8-0FC7F84102FF}" destId="{A162C1CF-94CA-844C-9544-3DEDC88C5EE5}" srcOrd="0" destOrd="0" presId="urn:microsoft.com/office/officeart/2005/8/layout/hierarchy1"/>
    <dgm:cxn modelId="{E3B0E887-5FEE-E54D-83CA-472DB91F89BB}" type="presParOf" srcId="{659F55F1-ED99-5142-95D8-0FC7F84102FF}" destId="{1230B3F1-D63E-5E48-B652-E8B068F32AE5}" srcOrd="1" destOrd="0" presId="urn:microsoft.com/office/officeart/2005/8/layout/hierarchy1"/>
    <dgm:cxn modelId="{3C2989C0-4C84-D34F-BBBE-1FE2621CA5AC}" type="presParOf" srcId="{14DF78B0-2BFF-8A4E-9199-612412AA9CAD}" destId="{AE710114-766D-C14C-8018-FB74136A752B}" srcOrd="1" destOrd="0" presId="urn:microsoft.com/office/officeart/2005/8/layout/hierarchy1"/>
    <dgm:cxn modelId="{E0F70B46-37D9-5E46-9C4D-32845C111452}" type="presParOf" srcId="{AE710114-766D-C14C-8018-FB74136A752B}" destId="{9C764079-CD67-EB44-81AB-8BFE98DB8A89}" srcOrd="0" destOrd="0" presId="urn:microsoft.com/office/officeart/2005/8/layout/hierarchy1"/>
    <dgm:cxn modelId="{CC1BFE3F-C724-2946-A392-82BBFFCD1EAA}" type="presParOf" srcId="{AE710114-766D-C14C-8018-FB74136A752B}" destId="{08405A34-0D49-D143-AF7E-65F2A20E3576}" srcOrd="1" destOrd="0" presId="urn:microsoft.com/office/officeart/2005/8/layout/hierarchy1"/>
    <dgm:cxn modelId="{AB26E8CA-13D2-A24C-9D0A-BBAEA41523DB}" type="presParOf" srcId="{08405A34-0D49-D143-AF7E-65F2A20E3576}" destId="{88877E42-977F-CE48-BD32-1443F2D7CD1F}" srcOrd="0" destOrd="0" presId="urn:microsoft.com/office/officeart/2005/8/layout/hierarchy1"/>
    <dgm:cxn modelId="{9D712759-63A7-AA47-9CD8-AD3A091CB832}" type="presParOf" srcId="{88877E42-977F-CE48-BD32-1443F2D7CD1F}" destId="{7F9DE28B-690C-EA46-A37B-40AB80DADD6D}" srcOrd="0" destOrd="0" presId="urn:microsoft.com/office/officeart/2005/8/layout/hierarchy1"/>
    <dgm:cxn modelId="{8D6E504D-6811-5E47-8434-4D3EB53B7C14}" type="presParOf" srcId="{88877E42-977F-CE48-BD32-1443F2D7CD1F}" destId="{C4E910C1-BF12-7245-838A-FE21100D274A}" srcOrd="1" destOrd="0" presId="urn:microsoft.com/office/officeart/2005/8/layout/hierarchy1"/>
    <dgm:cxn modelId="{4A53B1D9-8D04-1048-82A0-D904F3E6E02C}" type="presParOf" srcId="{08405A34-0D49-D143-AF7E-65F2A20E3576}" destId="{7399D448-3844-E14F-8C59-A9E2FA84C999}" srcOrd="1" destOrd="0" presId="urn:microsoft.com/office/officeart/2005/8/layout/hierarchy1"/>
    <dgm:cxn modelId="{772DFEBF-0110-2944-9069-37417D904B72}" type="presParOf" srcId="{AE710114-766D-C14C-8018-FB74136A752B}" destId="{62A47CAE-BE9D-1147-BE5F-721F981DBB6D}" srcOrd="2" destOrd="0" presId="urn:microsoft.com/office/officeart/2005/8/layout/hierarchy1"/>
    <dgm:cxn modelId="{0407B433-E60E-9C4C-BC58-12015A6CB6B2}" type="presParOf" srcId="{AE710114-766D-C14C-8018-FB74136A752B}" destId="{ECF8D7A3-CB0D-5543-8C7A-43B77D026AE2}" srcOrd="3" destOrd="0" presId="urn:microsoft.com/office/officeart/2005/8/layout/hierarchy1"/>
    <dgm:cxn modelId="{12150279-95A4-FA4C-BD1A-5011E268F67C}" type="presParOf" srcId="{ECF8D7A3-CB0D-5543-8C7A-43B77D026AE2}" destId="{1A763D16-9E77-154E-A77F-AA4997CA6910}" srcOrd="0" destOrd="0" presId="urn:microsoft.com/office/officeart/2005/8/layout/hierarchy1"/>
    <dgm:cxn modelId="{9D41447D-BA7B-8F4A-A02C-4E8A01F0BAB1}" type="presParOf" srcId="{1A763D16-9E77-154E-A77F-AA4997CA6910}" destId="{B5F9CF80-8B19-A246-9283-1380B3481A1E}" srcOrd="0" destOrd="0" presId="urn:microsoft.com/office/officeart/2005/8/layout/hierarchy1"/>
    <dgm:cxn modelId="{C319FF3F-F243-7D48-92B5-D7E8A6951A5F}" type="presParOf" srcId="{1A763D16-9E77-154E-A77F-AA4997CA6910}" destId="{5BA3B5D3-2617-8A43-B93A-307F9B2298AA}" srcOrd="1" destOrd="0" presId="urn:microsoft.com/office/officeart/2005/8/layout/hierarchy1"/>
    <dgm:cxn modelId="{CDD51E04-8F17-6143-A3BB-0504700C51DF}" type="presParOf" srcId="{ECF8D7A3-CB0D-5543-8C7A-43B77D026AE2}" destId="{42429139-941F-B642-98E0-C6C1D834BB3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47CAE-BE9D-1147-BE5F-721F981DBB6D}">
      <dsp:nvSpPr>
        <dsp:cNvPr id="0" name=""/>
        <dsp:cNvSpPr/>
      </dsp:nvSpPr>
      <dsp:spPr>
        <a:xfrm>
          <a:off x="4535685"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764079-CD67-EB44-81AB-8BFE98DB8A89}">
      <dsp:nvSpPr>
        <dsp:cNvPr id="0" name=""/>
        <dsp:cNvSpPr/>
      </dsp:nvSpPr>
      <dsp:spPr>
        <a:xfrm>
          <a:off x="3756421"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70DFCC-5C74-E940-8FE2-D2B5CFF8FD32}">
      <dsp:nvSpPr>
        <dsp:cNvPr id="0" name=""/>
        <dsp:cNvSpPr/>
      </dsp:nvSpPr>
      <dsp:spPr>
        <a:xfrm>
          <a:off x="2977157" y="1188977"/>
          <a:ext cx="1558528" cy="370858"/>
        </a:xfrm>
        <a:custGeom>
          <a:avLst/>
          <a:gdLst/>
          <a:ahLst/>
          <a:cxnLst/>
          <a:rect l="0" t="0" r="0" b="0"/>
          <a:pathLst>
            <a:path>
              <a:moveTo>
                <a:pt x="0" y="0"/>
              </a:moveTo>
              <a:lnTo>
                <a:pt x="0" y="252729"/>
              </a:lnTo>
              <a:lnTo>
                <a:pt x="1558528" y="252729"/>
              </a:lnTo>
              <a:lnTo>
                <a:pt x="1558528"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47E30E2-924B-0749-8444-722075DE4A6F}">
      <dsp:nvSpPr>
        <dsp:cNvPr id="0" name=""/>
        <dsp:cNvSpPr/>
      </dsp:nvSpPr>
      <dsp:spPr>
        <a:xfrm>
          <a:off x="1418629"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2761CF-084F-2141-8826-22A6586B1DF1}">
      <dsp:nvSpPr>
        <dsp:cNvPr id="0" name=""/>
        <dsp:cNvSpPr/>
      </dsp:nvSpPr>
      <dsp:spPr>
        <a:xfrm>
          <a:off x="639365"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D54A27B-5ADD-8248-A27E-E3C72183DD52}">
      <dsp:nvSpPr>
        <dsp:cNvPr id="0" name=""/>
        <dsp:cNvSpPr/>
      </dsp:nvSpPr>
      <dsp:spPr>
        <a:xfrm>
          <a:off x="1418629" y="1188977"/>
          <a:ext cx="1558528" cy="370858"/>
        </a:xfrm>
        <a:custGeom>
          <a:avLst/>
          <a:gdLst/>
          <a:ahLst/>
          <a:cxnLst/>
          <a:rect l="0" t="0" r="0" b="0"/>
          <a:pathLst>
            <a:path>
              <a:moveTo>
                <a:pt x="1558528" y="0"/>
              </a:moveTo>
              <a:lnTo>
                <a:pt x="1558528" y="252729"/>
              </a:lnTo>
              <a:lnTo>
                <a:pt x="0" y="252729"/>
              </a:lnTo>
              <a:lnTo>
                <a:pt x="0"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E2A66F-0B9C-B14D-95E8-CABFB5F4927C}">
      <dsp:nvSpPr>
        <dsp:cNvPr id="0" name=""/>
        <dsp:cNvSpPr/>
      </dsp:nvSpPr>
      <dsp:spPr>
        <a:xfrm>
          <a:off x="2339578" y="37925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B020118-7230-B641-9821-7CA20C46FB1B}">
      <dsp:nvSpPr>
        <dsp:cNvPr id="0" name=""/>
        <dsp:cNvSpPr/>
      </dsp:nvSpPr>
      <dsp:spPr>
        <a:xfrm>
          <a:off x="2481262" y="513851"/>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Machine Learning</a:t>
          </a:r>
        </a:p>
      </dsp:txBody>
      <dsp:txXfrm>
        <a:off x="2504978" y="537567"/>
        <a:ext cx="1227727" cy="762294"/>
      </dsp:txXfrm>
    </dsp:sp>
    <dsp:sp modelId="{3D53A4DC-0D22-A441-95B9-E1369A686A5D}">
      <dsp:nvSpPr>
        <dsp:cNvPr id="0" name=""/>
        <dsp:cNvSpPr/>
      </dsp:nvSpPr>
      <dsp:spPr>
        <a:xfrm>
          <a:off x="781050"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94D1391-05F7-AF43-83BF-AAA011E784DA}">
      <dsp:nvSpPr>
        <dsp:cNvPr id="0" name=""/>
        <dsp:cNvSpPr/>
      </dsp:nvSpPr>
      <dsp:spPr>
        <a:xfrm>
          <a:off x="922734"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Supervised</a:t>
          </a:r>
        </a:p>
      </dsp:txBody>
      <dsp:txXfrm>
        <a:off x="946450" y="1718152"/>
        <a:ext cx="1227727" cy="762294"/>
      </dsp:txXfrm>
    </dsp:sp>
    <dsp:sp modelId="{8EECA2F0-3637-CA41-ACBD-7DC57F888C3C}">
      <dsp:nvSpPr>
        <dsp:cNvPr id="0" name=""/>
        <dsp:cNvSpPr/>
      </dsp:nvSpPr>
      <dsp:spPr>
        <a:xfrm>
          <a:off x="1785"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E331C8C-4ABF-124F-9757-C8F82F4C98F7}">
      <dsp:nvSpPr>
        <dsp:cNvPr id="0" name=""/>
        <dsp:cNvSpPr/>
      </dsp:nvSpPr>
      <dsp:spPr>
        <a:xfrm>
          <a:off x="143470"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Regression (continuous outcome)</a:t>
          </a:r>
        </a:p>
      </dsp:txBody>
      <dsp:txXfrm>
        <a:off x="167186" y="2898738"/>
        <a:ext cx="1227727" cy="762294"/>
      </dsp:txXfrm>
    </dsp:sp>
    <dsp:sp modelId="{7C3CD6CA-7D24-3F47-B318-FE7EDCE0570B}">
      <dsp:nvSpPr>
        <dsp:cNvPr id="0" name=""/>
        <dsp:cNvSpPr/>
      </dsp:nvSpPr>
      <dsp:spPr>
        <a:xfrm>
          <a:off x="1560314"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D9416C5-70DE-6E43-80D9-C82E078F5EFB}">
      <dsp:nvSpPr>
        <dsp:cNvPr id="0" name=""/>
        <dsp:cNvSpPr/>
      </dsp:nvSpPr>
      <dsp:spPr>
        <a:xfrm>
          <a:off x="1701998"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Classification (categorical outcome)</a:t>
          </a:r>
        </a:p>
      </dsp:txBody>
      <dsp:txXfrm>
        <a:off x="1725714" y="2898738"/>
        <a:ext cx="1227727" cy="762294"/>
      </dsp:txXfrm>
    </dsp:sp>
    <dsp:sp modelId="{A162C1CF-94CA-844C-9544-3DEDC88C5EE5}">
      <dsp:nvSpPr>
        <dsp:cNvPr id="0" name=""/>
        <dsp:cNvSpPr/>
      </dsp:nvSpPr>
      <dsp:spPr>
        <a:xfrm>
          <a:off x="3898106"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30B3F1-D63E-5E48-B652-E8B068F32AE5}">
      <dsp:nvSpPr>
        <dsp:cNvPr id="0" name=""/>
        <dsp:cNvSpPr/>
      </dsp:nvSpPr>
      <dsp:spPr>
        <a:xfrm>
          <a:off x="4039790"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Unsupervised</a:t>
          </a:r>
        </a:p>
      </dsp:txBody>
      <dsp:txXfrm>
        <a:off x="4063506" y="1718152"/>
        <a:ext cx="1227727" cy="762294"/>
      </dsp:txXfrm>
    </dsp:sp>
    <dsp:sp modelId="{7F9DE28B-690C-EA46-A37B-40AB80DADD6D}">
      <dsp:nvSpPr>
        <dsp:cNvPr id="0" name=""/>
        <dsp:cNvSpPr/>
      </dsp:nvSpPr>
      <dsp:spPr>
        <a:xfrm>
          <a:off x="3118842"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4E910C1-BF12-7245-838A-FE21100D274A}">
      <dsp:nvSpPr>
        <dsp:cNvPr id="0" name=""/>
        <dsp:cNvSpPr/>
      </dsp:nvSpPr>
      <dsp:spPr>
        <a:xfrm>
          <a:off x="3260526"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Clustering</a:t>
          </a:r>
        </a:p>
        <a:p>
          <a:pPr marL="0" lvl="0" indent="0" algn="ctr" defTabSz="577850">
            <a:lnSpc>
              <a:spcPct val="90000"/>
            </a:lnSpc>
            <a:spcBef>
              <a:spcPct val="0"/>
            </a:spcBef>
            <a:spcAft>
              <a:spcPct val="35000"/>
            </a:spcAft>
            <a:buNone/>
          </a:pPr>
          <a:r>
            <a:rPr lang="en-US" sz="1300" kern="1200" dirty="0"/>
            <a:t>(grouping</a:t>
          </a:r>
          <a:r>
            <a:rPr lang="en-US" sz="1300" kern="1200" baseline="0" dirty="0"/>
            <a:t> observations)</a:t>
          </a:r>
          <a:endParaRPr lang="en-US" sz="1300" kern="1200" dirty="0"/>
        </a:p>
      </dsp:txBody>
      <dsp:txXfrm>
        <a:off x="3284242" y="2898738"/>
        <a:ext cx="1227727" cy="762294"/>
      </dsp:txXfrm>
    </dsp:sp>
    <dsp:sp modelId="{B5F9CF80-8B19-A246-9283-1380B3481A1E}">
      <dsp:nvSpPr>
        <dsp:cNvPr id="0" name=""/>
        <dsp:cNvSpPr/>
      </dsp:nvSpPr>
      <dsp:spPr>
        <a:xfrm>
          <a:off x="4677370"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BA3B5D3-2617-8A43-B93A-307F9B2298AA}">
      <dsp:nvSpPr>
        <dsp:cNvPr id="0" name=""/>
        <dsp:cNvSpPr/>
      </dsp:nvSpPr>
      <dsp:spPr>
        <a:xfrm>
          <a:off x="4819054"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Data Reduction (transforming variables)</a:t>
          </a:r>
        </a:p>
      </dsp:txBody>
      <dsp:txXfrm>
        <a:off x="4842770" y="2898738"/>
        <a:ext cx="1227727" cy="762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47CAE-BE9D-1147-BE5F-721F981DBB6D}">
      <dsp:nvSpPr>
        <dsp:cNvPr id="0" name=""/>
        <dsp:cNvSpPr/>
      </dsp:nvSpPr>
      <dsp:spPr>
        <a:xfrm>
          <a:off x="4535685"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764079-CD67-EB44-81AB-8BFE98DB8A89}">
      <dsp:nvSpPr>
        <dsp:cNvPr id="0" name=""/>
        <dsp:cNvSpPr/>
      </dsp:nvSpPr>
      <dsp:spPr>
        <a:xfrm>
          <a:off x="3756421"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70DFCC-5C74-E940-8FE2-D2B5CFF8FD32}">
      <dsp:nvSpPr>
        <dsp:cNvPr id="0" name=""/>
        <dsp:cNvSpPr/>
      </dsp:nvSpPr>
      <dsp:spPr>
        <a:xfrm>
          <a:off x="2977157" y="1188977"/>
          <a:ext cx="1558528" cy="370858"/>
        </a:xfrm>
        <a:custGeom>
          <a:avLst/>
          <a:gdLst/>
          <a:ahLst/>
          <a:cxnLst/>
          <a:rect l="0" t="0" r="0" b="0"/>
          <a:pathLst>
            <a:path>
              <a:moveTo>
                <a:pt x="0" y="0"/>
              </a:moveTo>
              <a:lnTo>
                <a:pt x="0" y="252729"/>
              </a:lnTo>
              <a:lnTo>
                <a:pt x="1558528" y="252729"/>
              </a:lnTo>
              <a:lnTo>
                <a:pt x="1558528"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47E30E2-924B-0749-8444-722075DE4A6F}">
      <dsp:nvSpPr>
        <dsp:cNvPr id="0" name=""/>
        <dsp:cNvSpPr/>
      </dsp:nvSpPr>
      <dsp:spPr>
        <a:xfrm>
          <a:off x="1418629"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2761CF-084F-2141-8826-22A6586B1DF1}">
      <dsp:nvSpPr>
        <dsp:cNvPr id="0" name=""/>
        <dsp:cNvSpPr/>
      </dsp:nvSpPr>
      <dsp:spPr>
        <a:xfrm>
          <a:off x="639365"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D54A27B-5ADD-8248-A27E-E3C72183DD52}">
      <dsp:nvSpPr>
        <dsp:cNvPr id="0" name=""/>
        <dsp:cNvSpPr/>
      </dsp:nvSpPr>
      <dsp:spPr>
        <a:xfrm>
          <a:off x="1418629" y="1188977"/>
          <a:ext cx="1558528" cy="370858"/>
        </a:xfrm>
        <a:custGeom>
          <a:avLst/>
          <a:gdLst/>
          <a:ahLst/>
          <a:cxnLst/>
          <a:rect l="0" t="0" r="0" b="0"/>
          <a:pathLst>
            <a:path>
              <a:moveTo>
                <a:pt x="1558528" y="0"/>
              </a:moveTo>
              <a:lnTo>
                <a:pt x="1558528" y="252729"/>
              </a:lnTo>
              <a:lnTo>
                <a:pt x="0" y="252729"/>
              </a:lnTo>
              <a:lnTo>
                <a:pt x="0"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E2A66F-0B9C-B14D-95E8-CABFB5F4927C}">
      <dsp:nvSpPr>
        <dsp:cNvPr id="0" name=""/>
        <dsp:cNvSpPr/>
      </dsp:nvSpPr>
      <dsp:spPr>
        <a:xfrm>
          <a:off x="2339578" y="37925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B020118-7230-B641-9821-7CA20C46FB1B}">
      <dsp:nvSpPr>
        <dsp:cNvPr id="0" name=""/>
        <dsp:cNvSpPr/>
      </dsp:nvSpPr>
      <dsp:spPr>
        <a:xfrm>
          <a:off x="2481262" y="513851"/>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Machine Learning</a:t>
          </a:r>
        </a:p>
      </dsp:txBody>
      <dsp:txXfrm>
        <a:off x="2504978" y="537567"/>
        <a:ext cx="1227727" cy="762294"/>
      </dsp:txXfrm>
    </dsp:sp>
    <dsp:sp modelId="{3D53A4DC-0D22-A441-95B9-E1369A686A5D}">
      <dsp:nvSpPr>
        <dsp:cNvPr id="0" name=""/>
        <dsp:cNvSpPr/>
      </dsp:nvSpPr>
      <dsp:spPr>
        <a:xfrm>
          <a:off x="781050"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94D1391-05F7-AF43-83BF-AAA011E784DA}">
      <dsp:nvSpPr>
        <dsp:cNvPr id="0" name=""/>
        <dsp:cNvSpPr/>
      </dsp:nvSpPr>
      <dsp:spPr>
        <a:xfrm>
          <a:off x="922734"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Supervised</a:t>
          </a:r>
        </a:p>
      </dsp:txBody>
      <dsp:txXfrm>
        <a:off x="946450" y="1718152"/>
        <a:ext cx="1227727" cy="762294"/>
      </dsp:txXfrm>
    </dsp:sp>
    <dsp:sp modelId="{8EECA2F0-3637-CA41-ACBD-7DC57F888C3C}">
      <dsp:nvSpPr>
        <dsp:cNvPr id="0" name=""/>
        <dsp:cNvSpPr/>
      </dsp:nvSpPr>
      <dsp:spPr>
        <a:xfrm>
          <a:off x="1785"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E331C8C-4ABF-124F-9757-C8F82F4C98F7}">
      <dsp:nvSpPr>
        <dsp:cNvPr id="0" name=""/>
        <dsp:cNvSpPr/>
      </dsp:nvSpPr>
      <dsp:spPr>
        <a:xfrm>
          <a:off x="143470"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Regression (continuous outcome)</a:t>
          </a:r>
        </a:p>
      </dsp:txBody>
      <dsp:txXfrm>
        <a:off x="167186" y="2898738"/>
        <a:ext cx="1227727" cy="762294"/>
      </dsp:txXfrm>
    </dsp:sp>
    <dsp:sp modelId="{7C3CD6CA-7D24-3F47-B318-FE7EDCE0570B}">
      <dsp:nvSpPr>
        <dsp:cNvPr id="0" name=""/>
        <dsp:cNvSpPr/>
      </dsp:nvSpPr>
      <dsp:spPr>
        <a:xfrm>
          <a:off x="1560314"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D9416C5-70DE-6E43-80D9-C82E078F5EFB}">
      <dsp:nvSpPr>
        <dsp:cNvPr id="0" name=""/>
        <dsp:cNvSpPr/>
      </dsp:nvSpPr>
      <dsp:spPr>
        <a:xfrm>
          <a:off x="1701998"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Classification (categorical outcome)</a:t>
          </a:r>
        </a:p>
      </dsp:txBody>
      <dsp:txXfrm>
        <a:off x="1725714" y="2898738"/>
        <a:ext cx="1227727" cy="762294"/>
      </dsp:txXfrm>
    </dsp:sp>
    <dsp:sp modelId="{A162C1CF-94CA-844C-9544-3DEDC88C5EE5}">
      <dsp:nvSpPr>
        <dsp:cNvPr id="0" name=""/>
        <dsp:cNvSpPr/>
      </dsp:nvSpPr>
      <dsp:spPr>
        <a:xfrm>
          <a:off x="3898106"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30B3F1-D63E-5E48-B652-E8B068F32AE5}">
      <dsp:nvSpPr>
        <dsp:cNvPr id="0" name=""/>
        <dsp:cNvSpPr/>
      </dsp:nvSpPr>
      <dsp:spPr>
        <a:xfrm>
          <a:off x="4039790"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Unsupervised</a:t>
          </a:r>
        </a:p>
      </dsp:txBody>
      <dsp:txXfrm>
        <a:off x="4063506" y="1718152"/>
        <a:ext cx="1227727" cy="762294"/>
      </dsp:txXfrm>
    </dsp:sp>
    <dsp:sp modelId="{7F9DE28B-690C-EA46-A37B-40AB80DADD6D}">
      <dsp:nvSpPr>
        <dsp:cNvPr id="0" name=""/>
        <dsp:cNvSpPr/>
      </dsp:nvSpPr>
      <dsp:spPr>
        <a:xfrm>
          <a:off x="3118842"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4E910C1-BF12-7245-838A-FE21100D274A}">
      <dsp:nvSpPr>
        <dsp:cNvPr id="0" name=""/>
        <dsp:cNvSpPr/>
      </dsp:nvSpPr>
      <dsp:spPr>
        <a:xfrm>
          <a:off x="3260526"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Clustering</a:t>
          </a:r>
        </a:p>
        <a:p>
          <a:pPr marL="0" lvl="0" indent="0" algn="ctr" defTabSz="577850">
            <a:lnSpc>
              <a:spcPct val="90000"/>
            </a:lnSpc>
            <a:spcBef>
              <a:spcPct val="0"/>
            </a:spcBef>
            <a:spcAft>
              <a:spcPct val="35000"/>
            </a:spcAft>
            <a:buNone/>
          </a:pPr>
          <a:r>
            <a:rPr lang="en-US" sz="1300" kern="1200" dirty="0"/>
            <a:t>(grouping</a:t>
          </a:r>
          <a:r>
            <a:rPr lang="en-US" sz="1300" kern="1200" baseline="0" dirty="0"/>
            <a:t> observations)</a:t>
          </a:r>
          <a:endParaRPr lang="en-US" sz="1300" kern="1200" dirty="0"/>
        </a:p>
      </dsp:txBody>
      <dsp:txXfrm>
        <a:off x="3284242" y="2898738"/>
        <a:ext cx="1227727" cy="762294"/>
      </dsp:txXfrm>
    </dsp:sp>
    <dsp:sp modelId="{B5F9CF80-8B19-A246-9283-1380B3481A1E}">
      <dsp:nvSpPr>
        <dsp:cNvPr id="0" name=""/>
        <dsp:cNvSpPr/>
      </dsp:nvSpPr>
      <dsp:spPr>
        <a:xfrm>
          <a:off x="4677370"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BA3B5D3-2617-8A43-B93A-307F9B2298AA}">
      <dsp:nvSpPr>
        <dsp:cNvPr id="0" name=""/>
        <dsp:cNvSpPr/>
      </dsp:nvSpPr>
      <dsp:spPr>
        <a:xfrm>
          <a:off x="4819054"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Data Reduction (transforming variables)</a:t>
          </a:r>
        </a:p>
      </dsp:txBody>
      <dsp:txXfrm>
        <a:off x="4842770" y="2898738"/>
        <a:ext cx="1227727" cy="7622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0T17:39:06.242"/>
    </inkml:context>
    <inkml:brush xml:id="br0">
      <inkml:brushProperty name="width" value="0.05" units="cm"/>
      <inkml:brushProperty name="height" value="0.05" units="cm"/>
      <inkml:brushProperty name="color" value="#FFFFFF"/>
    </inkml:brush>
  </inkml:definitions>
  <inkml:trace contextRef="#ctx0" brushRef="#br0">1 150 24575,'16'0'0,"-6"0"0,6 0 0,-9 0 0,0 0 0,0 0 0,0 0 0,0 0 0,0 0 0,0 0 0,1 0 0,3 0 0,0-3 0,2-5 0,1-1 0,-1-6 0,-1 6 0,-1-2 0,-4 4 0,0 0 0,0 0 0,0 0 0,-3-1 0,2 1 0,-5 0 0,5 0 0,-2 0 0,3-1 0,0 1 0,4-1 0,1 4 0,4 1 0,0 3 0,-4 0 0,3 0 0,-4 0 0,1 0 0,8 0 0,-11 0 0,10 0 0,-7 0 0,0 0 0,-1 0 0,-4 0 0,0 0 0,0 0 0,0 0 0,0 0 0,4 0 0,1 0 0,4 0 0,-4 0 0,3 0 0,-7 0 0,3 0 0,-4 0 0,0 0 0,-3 3 0,-4 1 0,-8 3 0,-9 4 0,-9-1 0,-2 6 0,-8-5 0,3 2 0,-4 0 0,-1-2 0,0 2 0,0-4 0,6 4 0,1-3 0,9 2 0,6-7 0,1 2 0,7-6 0,3 3 0,19-4 0,16 0 0,9 0 0,11 0 0,-5 0 0,12 0 0,-4-5 0,-2 4 0,-7-8 0,-7 4 0,-9-4 0,-2 4 0,-11 1 0,-3 1 0,-1 2 0,-4-2 0,1 3 0,-1 0 0,-3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0T17:39:13.507"/>
    </inkml:context>
    <inkml:brush xml:id="br0">
      <inkml:brushProperty name="width" value="0.2" units="cm"/>
      <inkml:brushProperty name="height" value="0.2" units="cm"/>
      <inkml:brushProperty name="color" value="#FFFFFF"/>
    </inkml:brush>
  </inkml:definitions>
  <inkml:trace contextRef="#ctx0" brushRef="#br0">0 1 24575,'66'0'0,"-12"0"0,41 0 0,-40 0 0,23 5 0,-30 6 0,17 0 0,-20 4 0,-2-5 0,-15-2 0,-2 1 0,-14-2 0,-1 1 0,-4-4 0,0-1 0,0-3 0,0 0 0,-4-7 0,0-2 0,1-7 0,-3 4 0,2 1 0,-3 4 0,-3 3 0,-9 1 0,-11 3 0,-5 12 0,-10 5 0,4 7 0,-1 5 0,2-5 0,1 0 0,3-2 0,-2-4 0,5-5 0,-5 4 0,4-7 0,-4 3 0,9-5 0,2 1 0,4-2 0,4-2 0,1 1 0,4-5 0,0 2 0,0-3 0,0-3 0,3-4 0,1-1 0,3-4 0,0 1 0,0 3 0,0-7 0,0-1 0,0-1 0,4-4 0,0 1 0,8 3 0,0-3 0,4 4 0,4-1 0,2 5 0,9 3 0,1 5 0,6 4 0,0 0 0,-6 0 0,4 0 0,-8 4 0,-6 0 0,2 4 0,-11 0 0,4-3 0,-3 2 0,-6-6 0,3 5 0,-4-5 0,1 2 0,-1 0 0,4-2 0,-3 2 0,3-3 0,0 4 0,-3-3 0,6 2 0,-2 1 0,0-4 0,3 4 0,-7-4 0,7 0 0,-7 0 0,7 0 0,-3 0 0,0 0 0,2 0 0,-6 0 0,7 0 0,-3 0 0,0 0 0,3-4 0,-3 4 0,0-7 0,2 6 0,-2-2 0,0 0 0,3 2 0,-7-2 0,3 3 0,0 0 0,1 0 0,4 0 0,-1 0 0,1 0 0,0 0 0,0 0 0,-4 0 0,-1 0 0,-4 0 0,0 0 0,0 0 0,0 0 0,0 0 0,0 0 0,-1 0 0,1 0 0,0 0 0,0 0 0,0 0 0,-1 0 0,1 0 0,-3 2 0,-1 5 0,-3 1 0,0 2 0,0-3 0,-4 0 0,0 0 0,-3 0 0,0-3 0,-4 3 0,3-3 0,-3 4 0,0-5 0,2 4 0,-6-6 0,3 2 0,0-3 0,-2 0 0,1 0 0,1 0 0,1 0 0,4 0 0,0 0 0,0 0 0,0 0 0,0 0 0,-1 0 0,1 0 0,0 0 0,0 0 0,0 0 0,0 0 0,1 3 0,-1-3 0,0 3 0,0-3 0,0 0 0,0 0 0,0 0 0,0 0 0,0 0 0,-4 0 0,2 0 0,-2 4 0,4-4 0,0 4 0,0-4 0,3 2 0,1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0T17:39:19.696"/>
    </inkml:context>
    <inkml:brush xml:id="br0">
      <inkml:brushProperty name="width" value="0.2" units="cm"/>
      <inkml:brushProperty name="height" value="0.2" units="cm"/>
      <inkml:brushProperty name="color" value="#FFFFFF"/>
    </inkml:brush>
  </inkml:definitions>
  <inkml:trace contextRef="#ctx0" brushRef="#br0">1000 224 24575,'-33'0'0,"-10"0"0,9 0 0,-16 0 0,11 0 0,-5 0 0,12 0 0,-11 0 0,9 0 0,-4 0 0,7 0 0,9-3 0,6-1 0,8-8 0,5 0 0,3-8 0,0-1 0,11-2 0,21 0 0,4 5 0,20 1 0,-4 3 0,0 3 0,6 1 0,-8 0 0,-5 4 0,-1 1 0,-12 1 0,0 3 0,-1-2 0,-4 3 0,4 0 0,0 0 0,-4 0 0,4 0 0,-9 0 0,-2 3 0,-4 1 0,-1 1 0,-3 2 0,-1-7 0,-4 3 0,1-3 0,-1 0 0,0 0 0,0 0 0,0 0 0,-3 3 0,-1 4 0,-3 1 0,-3 2 0,-15-2 0,-1 0 0,-23 6 0,2-3 0,-5 7 0,-4-6 0,9 5 0,2-6 0,11 2 0,7-5 0,8-4 0,1 3 0,4-6 0,3 5 0,-3-2 0,7 3 0,-3-1 0,3 1 0,0 0 0,0 0 0,3-3 0,12-1 0,-1-3 0,14 0 0,-1 0 0,5 0 0,12 0 0,-5 0 0,10-5 0,-15 4 0,3-7 0,-11 7 0,-9-3 0,-1 4 0,-9 0 0,-3 3 0,-1 4 0,-6 5 0,-5 0 0,-9 4 0,0-4 0,-8 5 0,3-4 0,-4 3 0,0-2 0,-5 0 0,4-2 0,0-3 0,7-1 0,-1 0 0,8-3 0,-6-2 0,11-3 0,-3 0 0,4 0 0,0 0 0,-4 0 0,-1 0 0,-3 0 0,-1 0 0,-5 0 0,0 0 0,-5 0 0,4 0 0,-2 0 0,7 0 0,-4 0 0,5 0 0,1 0 0,-1 0 0,0 0 0,-5 0 0,4 0 0,-3 0 0,4 0 0,0 0 0,1 0 0,-1 0 0,0 0 0,0 0 0,0-3 0,0 2 0,4-6 0,1 6 0,4-2 0,0 3 0,-4-3 0,3-1 0,-7-4 0,3 0 0,-4-3 0,4-2 0,-8-3 0,7 0 0,-7-1 0,3-3 0,-5-3 0,4-3 0,-8 3 0,3-3 0,1 8 0,0-4 0,6 2 0,0 6 0,-1-5 0,5 7 0,1 0 0,3 1 0,-3 3 0,6 1 0,-5-1 0,6 4 0,-3-2 0,0 5 0,0-5 0,-1 5 0,1-2 0,0 3 0,0 0 0,0 0 0,0 0 0,0 0 0,0 0 0,0 0 0,0 0 0,0 3 0,0 1 0,-4 3 0,6 5 0,-5-4 0,6 3 0,0 0 0,-3-3 0,6 7 0,-2-3 0,3 3 0,0 1 0,0 4 0,13 3 0,-2 3 0,16 2 0,-5-6 0,5 0 0,-6-5 0,4-4 0,-8-1 0,3-4 0,-4 0 0,0 0 0,-1-4 0,-3-1 0,3-3 0,-3 0 0,0 0 0,-1 0 0,0 0 0,-3 0 0,3 0 0,0 0 0,-3 0 0,3 0 0,0-3 0,1-1 0,0-4 0,2-4 0,-6 4 0,3-3 0,-3 7 0,-1-2 0,0 2 0,0 0 0,0-3 0,0 3 0,0-3 0,0 3 0,0-2 0,1 2 0,-1-4 0,0 1 0,0 0 0,0 0 0,0 0 0,0-1 0,-3 1 0,3-4 0,-3 3 0,0-3 0,-1 0 0,-3 3 0,0-3 0,0 3 0,0 1 0,-6 3 0,-2 1 0,-7 3 0,-5 0 0,3 0 0,-8 4 0,8-3 0,-3 6 0,4-3 0,4 1 0,1 2 0,3-7 0,1 3 0,0-3 0,4 4 0,-4-4 0,3 7 0,-3-6 0,0 2 0,0 0 0,0 1 0,0 0 0,3 1 0,-2-4 0,2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0T17:39:32.487"/>
    </inkml:context>
    <inkml:brush xml:id="br0">
      <inkml:brushProperty name="width" value="0.2" units="cm"/>
      <inkml:brushProperty name="height" value="0.2" units="cm"/>
      <inkml:brushProperty name="color" value="#FFFFFF"/>
    </inkml:brush>
  </inkml:definitions>
  <inkml:trace contextRef="#ctx0" brushRef="#br0">2875 37 24575,'18'45'0,"-2"-5"0,12-7 0,-10-10 0,1 4 0,-8-11 0,-3 0 0,-1-4 0,1-1 0,-1-8 0,-3-5 0,-1-11 0,-3-8 0,0-5 0,4 0 0,-3 0 0,6 0 0,-2 5 0,3 0 0,3 5 0,-2 4 0,6 1 0,-3 3 0,3 4 0,6 0 0,-5 4 0,9 0 0,-3 0 0,3 0 0,-3 0 0,3 0 0,-4 0 0,0 4 0,4-3 0,-8 6 0,8-3 0,-4 5 0,1-4 0,-2 2 0,0-2 0,-3 3 0,3 0 0,-4-4 0,4 3 0,-3-2 0,3 3 0,-8 0 0,3 3 0,-7-3 0,3 3 0,-4 0 0,1 1 0,0 4 0,0-1 0,-1-3 0,1 3 0,-4-7 0,0 3 0,-4-4 0,0 0 0,-7 1 0,-7-4 0,-12-1 0,-2-3 0,-8 0 0,8 0 0,-3 0 0,10 0 0,-4 0 0,8 0 0,-8 0 0,4 0 0,-5 0 0,0-4 0,0 3 0,-12-3 0,4 0 0,-9 3 0,5-7 0,0 7 0,6-7 0,5 7 0,7-3 0,8 4 0,1-4 0,3 4 0,37-4 0,-13 4 0,31 0 0,-16 0 0,-4 0 0,4 0 0,-5 0 0,0 0 0,-4 0 0,-6 0 0,-5 4 0,-4-4 0,0 4 0,0-4 0,-3 3 0,-23-2 0,2 2 0,-32-3 0,10 0 0,-13 0 0,-5 0 0,4 0 0,-4 0 0,12 0 0,1 4 0,6-3 0,6 3 0,0 0 0,6-3 0,5 3 0,1-4 0,4 0 0,4 0 0,1 0 0,3 0 0,1 0 0,0 0 0,-4 0 0,3 0 0,-7 3 0,3-2 0,-4 6 0,0-6 0,-4 6 0,3-6 0,-4 7 0,6-8 0,3 4 0,1-1 0,3-2 0,1 2 0,3 0 0,24 2 0,3 3 0,27 1 0,-11 0 0,4 1 0,1 0 0,-5-1 0,-1-3 0,-7 2 0,-9-7 0,-2 3 0,-4-4 0,-4 0 0,-1 0 0,-4 0 0,0 0 0,0 0 0,0 0 0,0 0 0,0 0 0,0 0 0,0 0 0,1 0 0,3 0 0,-3 0 0,3 0 0,0 0 0,-3 0 0,6 0 0,-6 0 0,7 0 0,-3 3 0,8 2 0,-3 6 0,4 2 0,-6 3 0,1-4 0,-4-1 0,-1-4 0,-4 0 0,-3 1 0,-4-5 0,-23 1 0,2-4 0,-33-15 0,12-2 0,-15-15 0,-1 1 0,12 5 0,-17-5 0,16 5 0,-17-7 0,11 7 0,-4 0 0,6 5 0,0 6 0,6 0 0,1 5 0,6 5 0,1-3 0,-1 6 0,0-2 0,6 4 0,0 0 0,11 0 0,1 0 0,8 0 0,0 0 0,5 0 0,40 0 0,-11 0 0,30 0 0,-15 0 0,-5 0 0,0 0 0,-1 0 0,-5 0 0,0 0 0,-4 0 0,2 0 0,-7 0 0,3 0 0,-4 0 0,-4 0 0,-1 0 0,-4 0 0,-3 3 0,-24 9 0,-2-2 0,-17 11 0,8-8 0,-1 5 0,5 0 0,-4 0 0,0-1 0,3-3 0,5-1 0,0-1 0,13-4 0,-5 4 0,7-5 0,17-3 0,7-1 0,17-3 0,-1 0 0,0 0 0,-7 0 0,1 4 0,-4-3 0,-6 3 0,-5-4 0,-4 0 0,0 0 0,0 0 0,1 0 0,-36 0 0,-6 0 0,-27 0 0,-10 0 0,2 0 0,-13 0 0,-8 0 0,20 0 0,-17 0 0,26 0 0,-5 0 0,14 0 0,8 0 0,16 0 0,3 0 0,13 0 0,1 0 0,32 0 0,5 0 0,22-5 0,-4 4 0,-1-7 0,-9 6 0,3-6 0,-11 7 0,-8-6 0,-3 3 0,-7-7 0,-1 3 0,-3-3 0,-1-1 0,-3 0 0,0 0 0,0-2 0,-7 5 0,-6-3 0,-9 4 0,-4 3 0,-5 1 0,4 4 0,-4 0 0,9 0 0,2 0 0,4 0 0,4 0 0,1 0 0,33-8 0,10-4 0,18-3 0,6-5 0,-5 4 0,-3-10 0,9 4 0,-22 2 0,2 6 0,-19 6 0,-3 0 0,-8 4 0,-39 1 0,-3 8 0,-45 7 0,19 0 0,-10 9 0,5-9 0,-2 9 0,1-9 0,10 3 0,6-5 0,6 0 0,6 0 0,8-2 0,5 1 0,0-4 0,0-1 0,0 0 0,0-3 0,5 2 0,0-3 0,9 0 0,-2 0 0,6 0 0,-3 0 0,7-3 0,4-4 0,12-6 0,6-3 0,8 2 0,-4 2 0,-6 4 0,-1 4 0,-7 0 0,-3 4 0,-21 14 0,-8-2 0,-15 12 0,-5-5 0,-8 1 0,0-4 0,-6 4 0,7-8 0,6 2 0,6-8 0,13-2 0,5-4 0,9 0 0,7 0 0,21 0 0,3 0 0,14 0 0,-2 0 0,2 0 0,10 0 0,-4 0 0,5 0 0,-6 0 0,-1 0 0,-4 0 0,-2 0 0,-5 0 0,-5 3 0,-1 2 0,-8-1 0,3 3 0,-7-3 0,7 4 0,-3-4 0,4 3 0,4-2 0,-3 3 0,3 0 0,-4 0 0,-1-1 0,-3 1 0,-1-1 0,-4-3 0,0-1 0,1-3 0,-5 4 0,-16-4 0,-3 4 0,-21-13 0,5 3 0,-6-8 0,0 1 0,-5 2 0,-3-8 0,-5 8 0,6-8 0,2 8 0,5-2 0,0 3 0,0 1 0,6-1 0,-4 1 0,13 0 0,-7 0 0,13-2 0,-4 2 0,9-2 0,1-1 0,4 4 0,2-7 0,2 3 0,3-8 0,0 3 0,0-4 0,0 9 0,0-3 0,0 7 0,3-3 0,-2 4 0,5 3 0,-19 11 0,1 4 0,-22 9 0,1-2 0,-11 2 0,-1 0 0,0-1 0,-4 1 0,9-5 0,-3-1 0,10-4 0,2-1 0,5-1 0,5-3 0,-4-1 0,8-4 0,0 0 0,2 0 0,7 0 0,-3 0 0,4 0 0,0 0 0,0 0 0,3-3 0,-2-1 0,2-3 0,-3 4 0,0-4 0,0 7 0,0-4 0,-1 4 0,1 0 0,0 0 0,0 0 0,1 0 0,-1 0 0,0 0 0,-1 0 0,1 0 0,3-8 0,1-2 0,10-8 0,8-3 0,-2 4 0,8-1 0,-12 3 0,2 6 0,-4 2 0,0 3 0,0 4 0,0 0 0,1 0 0,-1 0 0,0 0 0,0 3 0,0 5 0,4 4 0,-2 4 0,2 0 0,1-4 0,0 3 0,4-7 0,4 4 0,1-4 0,5 1 0,5-4 0,8 3 0,0-3 0,-1 5 0,-2-5 0,-8 3 0,8-3 0,-9 0 0,4 3 0,-9-7 0,2 6 0,-2-6 0,4 7 0,-5-7 0,4 3 0,-8-4 0,3 0 0,-4 0 0,-1 0 0,1 0 0,0 0 0,0 0 0,4 0 0,1 0 0,1 0 0,2 0 0,-7 0 0,3 0 0,-8 0 0,-1 0 0,-4 0 0,1 0 0,-4-6 0,-1 1 0,-3-9 0,0 2 0,0-8 0,-7 3 0,1-4 0,-5 6 0,3-1 0,0 4 0,-3 0 0,3 5 0,-3 3 0,3 0 0,-3 4 0,-1 0 0,-8 0 0,3 0 0,-13 9 0,7 1 0,-15 13 0,5-3 0,0 3 0,-4-4 0,14-3 0,-7-2 0,13-2 0,1-4 0,5-4 0,4-1 0,3-9 0,0-7 0,4-8 0,13-6 0,4-5 0,17 1 0,0 1 0,7 1 0,-3 8 0,1 2 0,-7 5 0,-1 9 0,-5 1 0,-5 4 0,0 0 0,-10 0 0,0 0 0,-3 0 0,-1 0 0,-3 3 0,-1 1 0,-3 3 0,-7 1 0,-12 4 0,-4 1 0,-13 2 0,9 1 0,-5-6 0,6 6 0,5-6 0,-4 2 0,8 0 0,-3-3 0,-1 2 0,4 1 0,-7-3 0,7 6 0,-4-6 0,5 6 0,1-6 0,-1 2 0,4-3 0,1-1 0,3 0 0,4 0 0,-2-3 0,2 2 0,-3-2 0,3 3 0,-6 0 0,1 1 0,-7 0 0,0 0 0,-4 0 0,3 0 0,-3 0 0,4 0 0,0 0 0,4-1 0,-3 1 0,3-4 0,0 3 0,-3-3 0,3 3 0,-4-2 0,4 2 0,-3-7 0,3 7 0,-3-6 0,3 2 0,-3-3 0,7 3 0,-4-2 0,5 2 0,0-3 0,0 0 0,-4 0 0,3 0 0,-4 0 0,1 0 0,3 0 0,-3 0 0,4 0 0,0 0 0,3-2 0,-2 1 0,3-2 0,-5 3 0,5-3 0,-4 2 0,3-2 0,-3-1 0,0 4 0,0-4 0,-1 1 0,1 2 0,0-2 0,0 3 0,0 0 0,3-3 0,-2 2 0,2-2 0,0 0 0,-2-1 0,5-3 0,-2 0 0,3 0 0,0 0 0,0 1 0,0-1 0,0 0 0,0 1 0,0-1 0,0 0 0,3 4 0,-2-4 0,8 7 0,-5-3 0,6 3 0,-3 0 0,0 0 0,0 0 0,0 3 0,0 1 0,0 3 0,0 0 0,0 0 0,0 0 0,4 0 0,-3 1 0,3-4 0,-4 2 0,0-5 0,0 2 0,4-3 0,1 0 0,9 0 0,0 0 0,5 0 0,-12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0T17:39:53.672"/>
    </inkml:context>
    <inkml:brush xml:id="br0">
      <inkml:brushProperty name="width" value="0.2" units="cm"/>
      <inkml:brushProperty name="height" value="0.2" units="cm"/>
      <inkml:brushProperty name="color" value="#FFFFFF"/>
    </inkml:brush>
  </inkml:definitions>
  <inkml:trace contextRef="#ctx0" brushRef="#br0">3512 266 24575,'-70'0'0,"-3"0"0,14 0 0,0 0 0,1-9 0,1 7 0,10-11 0,-9 3 0,4-2 0,0-3 0,10 6 0,6 3 0,22-4 0,2 5 0,8-6 0,4 0 0,4-1 0,19-6 0,23-2 0,39-4 0,-31 14 0,4 1-808,11 1 0,3 2 808,3 2 0,3 2 0,3 2 0,0 0 0,-4 0 0,-1 0 0,0-1 0,-1 2 0,-3 5 0,-5 0-353,28 2 353,-38 3 0,-3 2 0,10-1 0,12 5 0,-11-6 0,-14-1 0,-6-4 1586,-7-2-1586,-7-4 383,-10 0-383,-4 0 0,-6 0 0,-4 0 0,0 0 0,-29 5 0,-3-4 0,-36 3 0,-13-4 0,-3 0-494,25 3 0,-3 0 494,-1-2 0,0 0 0,-4 2 0,-2 0 0,-6-3 0,-2 0-749,-1 0 1,1 0 748,-1 0 0,-1 0 0,-4 0 0,1 0 0,5 0 0,0 0 0,4 0 0,1 0 0,-5 0 0,2 0 0,6 0 0,2 0-238,7 0 1,1 0 237,-1 0 0,1 0 0,-25 0 0,-13 0 0,15 0 0,9 0 0,8 0 888,13 0-888,2 4 1531,5 1-1531,5 4 541,2 0-541,10-1 0,0 0 0,6 0 0,-1 0 0,4 0 0,1-4 0,3-1 0,1-3 0,0 0 0,48-18 0,11-3 0,0 5 0,5-1-344,3-1 1,0 4 343,38-1 0,-36 7 0,-2 3 0,19 5 0,20 0 0,-17 0 0,-7 0-6,5 0 6,-30 0 0,33 6 0,-31 5 0,29 6 0,-28 0 687,3 3-687,-11-5 6,6 1-6,-6 2 0,-1-7 0,-16 2 0,1-4 0,-15-1 0,5 0 0,-11-1 0,7-3 0,-7 2 0,3-5 0,0 6 0,-3-3 0,3 0 0,-4 2 0,0-5 0,0 6 0,-3-4 0,-1 4 0,-3 0 0,-3 0 0,-21 2 0,-14-5 0,-21 5 0,-22-7 0,4 2 0,7-4 0,-8 0 0,16 0 0,-6 0 0,-4 0 0,20 0 0,-12 0 0,11 0 0,-5 5 0,7-4 0,-6 4 0,4-5 0,-5 0 0,7 0 0,1 0 0,5 0 0,6 0 0,3 0 0,13 0 0,-7 0 0,13 0 0,-3 0 0,8 0 0,1 0 0,4 0 0,-1 0 0,1 0 0,0 0 0,0 0 0,1 0 0,-5 0 0,-1 0 0,-8 0 0,-2 0 0,-4 0 0,0 0 0,-5 0 0,4 0 0,-4 0 0,5 0 0,0 0 0,4 0 0,-3-4 0,8 3 0,1-3 0,1 4 0,-2-4 0,0 3 0,-7-7 0,2 7 0,-4-3 0,0 1 0,0 2 0,0-7 0,0 7 0,0-3 0,5 4 0,-4-4 0,8 3 0,-4-3 0,6 4 0,3 0 0,-3 0 0,3 0 0,-4 0 0,0 0 0,0 0 0,0 0 0,-4 0 0,-2 0 0,-4 0 0,-5 0 0,4 0 0,-9 0 0,-3 0 0,0 0 0,-5 0 0,7 0 0,-1 0 0,0 0 0,0 0 0,6 0 0,-5 0 0,10 0 0,-4 0 0,5-4 0,0 3 0,-5-3 0,3 4 0,-3 0 0,5 0 0,0 0 0,0 0 0,0 0 0,5 0 0,-4 0 0,8 0 0,-4 0 0,6 0 0,-6 0 0,4 0 0,-3 0 0,4 0 0,0 0 0,0 0 0,0 0 0,1 0 0,-1 0 0,4 0 0,-3 0 0,3 0 0,-4 0 0,0 0 0,0 0 0,0 0 0,4 0 0,-2 0 0,2 0 0,-1 4 0,-1 0 0,5 0 0,-5-1 0,5 1 0,-6-4 0,7 4 0,-7-4 0,7 0 0,-7 0 0,7 0 0,-7 0 0,3 0 0,-4 0 0,0 0 0,1 0 0,-1 0 0,0 0 0,4 0 0,-3 0 0,7 0 0,-3 0 0,4 0 0,-1 0 0,4-3 0,1-4 0,3-1 0,0-6 0,0 6 0,0-3 0,0 4 0,0-4 0,0 2 0,0-2 0,0 0 0,0 3 0,0-3 0,0 4 0,0 0 0,0 0 0,0 0 0,3 0 0,1 3 0,4-6 0,-1 8 0,0-8 0,4 6 0,-3-4 0,7 1 0,-7 3 0,7-3 0,-7 6 0,3-3 0,0 1 0,-3 2 0,6-3 0,-5 4 0,5-3 0,-2 2 0,8-3 0,2 0 0,-1 3 0,4-6 0,-4 2 0,5-4 0,0 0 0,5 0 0,-4 0 0,10 0 0,-5 0 0,6-1 0,-1 1 0,1-1 0,0 5 0,-1 1 0,1 0 0,-6 3 0,4-4 0,-9 5 0,5 0 0,-7 0 0,-3 0 0,3 0 0,-4 0 0,5 0 0,-5 0 0,4 0 0,-4 0 0,1 0 0,2 0 0,-7 0 0,8 0 0,-4 0 0,5 0 0,5 0 0,-3 0 0,8 0 0,-4 0 0,6 0 0,-1 0 0,1 0 0,0 0 0,-1 0 0,-4 0 0,-2 0 0,-5 0 0,-5 4 0,-1 0 0,0 1 0,-3 2 0,4-6 0,-1 6 0,-3-6 0,3 6 0,0-6 0,-3 6 0,8-2 0,-4-1 0,10 4 0,-3-7 0,3 7 0,-5-7 0,-5 7 0,4-4 0,-4 1 0,5-1 0,0-1 0,0 2 0,-5 0 0,4 3 0,-4-7 0,1 6 0,2-2 0,-2 3 0,-1-3 0,-1 2 0,-4-2 0,0 2 0,-4 1 0,3-4 0,-7 3 0,3-4 0,-8 5 0,1-1 0,-4 0 0,0 0 0,0 0 0,-17 1 0,-4 0 0,-23 2 0,5-5 0,-17 0 0,9-5 0,-17 0 0,11 0 0,-11 0 0,12 0 0,-6 0 0,7 0 0,0 0 0,6-5 0,-5 0 0,11-5 0,-5-4 0,7 4 0,4-4 0,2 9 0,5-3 0,5 4 0,0-1 0,9 2 0,-3-1 0,7 3 0,-3-2 0,4 3 0,0 0 0,-1 0 0,1 0 0,-4 0 0,-1 0 0,-4 0 0,0 0 0,1 0 0,-1 0 0,-5 0 0,4 0 0,-3 0 0,8 0 0,-3 0 0,3 0 0,-8 0 0,3 0 0,-8 0 0,8 0 0,-8 3 0,4 2 0,-5 0 0,4 2 0,-3-6 0,8 3 0,-3-1 0,4-2 0,0 3 0,0-4 0,1 0 0,3 0 0,-3 0 0,3 0 0,0 0 0,-3 0 0,7 0 0,-7 0 0,6 0 0,-5 0 0,5 0 0,-5 0 0,5 0 0,-5 0 0,5 0 0,-6 0 0,3 0 0,0 0 0,-3 0 0,3 0 0,0 0 0,-2 0 0,5 0 0,-6 0 0,3 0 0,0 0 0,-2 0 0,2 0 0,-4 0 0,4 0 0,-3 0 0,7 0 0,-7 0 0,6 0 0,-2 0 0,4 0 0,0 0 0,0 0 0,0 0 0,3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0T17:39:37.987"/>
    </inkml:context>
    <inkml:brush xml:id="br0">
      <inkml:brushProperty name="width" value="0.2" units="cm"/>
      <inkml:brushProperty name="height" value="0.2" units="cm"/>
      <inkml:brushProperty name="color" value="#FFFFFF"/>
    </inkml:brush>
  </inkml:definitions>
  <inkml:trace contextRef="#ctx0" brushRef="#br0">6498 0 24575,'0'27'0,"0"1"0,0-1 0,0 0 0,0 4 0,0-5 0,0-8 0,0 1 0,0-11 0,0 3 0,0-4 0,0 0 0,0 0 0,0 0 0,0 0 0,0 0 0,3 0 0,1 0 0,0 0 0,0 0 0,-4 0 0,3 1 0,-2-1 0,2 0 0,-3 0 0,0 0 0,0-1 0,3-2 0,0 2 0,4-2 0,4 0 0,6 3 0,-4-3 0,6 4 0,-11-1 0,3 1 0,-4-1 0,0-3 0,0-1 0,-3 0 0,2-2 0,-2 2 0,0-10 0,3-12 0,-2-3 0,4-15 0,0 5 0,5-6 0,-4 5 0,-1 2 0,-5 5 0,-4 5 0,0 0 0,0 9 0,0 1 0,-7 7 0,-1 1 0,-4 3 0,-2 0 0,5 7 0,-7 6 0,7 14 0,-8 5 0,6 6 0,2 0 0,0-6 0,8-1 0,-2-5 0,3-5 0,0-4 0,0-6 0,0-4 0,0 0 0,0 0 0,2 0 0,11-3 0,9-1 0,23-3 0,8 0 0,20 0 0,10 0 0,-19 0 0,21 0 0,-30-10 0,12 3 0,-16-8 0,-12 9 0,-17 2 0,-6 1 0,-15 2 0,-17-2 0,1 3 0,-8-4 0,8 4 0,3-4 0,-9 4 0,4 0 0,-8 0 0,8 0 0,-7 0 0,-3 0 0,0 0 0,-5 0 0,6 0 0,-5 0 0,4 0 0,0 0 0,7 0 0,4 0 0,0 0 0,4 0 0,-2 0 0,6 0 0,-6 0 0,5 0 0,-5 0 0,5 0 0,-2 0 0,0-3 0,3-1 0,0-4 0,5-3 0,3 3 0,0-3 0,0-5 0,0 3 0,17-8 0,16 2 0,28-3 0,13 5 0,-11 5 0,14 7 0,-29 5 0,17 0 0,-14 0 0,-6 0 0,-1 0 0,-12 0 0,-5 0 0,-7 0 0,-4 0 0,-5 0 0,0 0 0,-3 0 0,-1 0 0,0 0 0,-3 3 0,-19 14 0,-13 4 0,-18 12 0,1-7 0,-5-2 0,5-4 0,0 0 0,7-5 0,11 1 0,7-7 0,8-1 0,10-5 0,29-3 0,23 0 0,33-11 0,-34 7 0,2-1 0,1-3 0,-1-2 0,42-2-411,3 0 411,-19 5 0,13-3 0,-16 8 0,-8-3 0,-14 5 0,-14 0 0,-11 0 0,-11 0 0,-5 0 0,-4 0 411,-38 0-411,8 0 0,-39 0 0,10 0 0,0 0 0,-12 0 0,4 0 0,1 0 0,7 0 0,9-4 0,10 3 0,2-3 0,10 4 0,4 0 0,6 0 0,10 0 0,15 0 0,10 0 0,19 4 0,2 2 0,13 4 0,-5 0 0,26 2 0,-16-6 0,25-1 0,-33-5 0,15-5 0,-24-5 0,12-6 0,-12-9 0,-2 4 0,-10-2 0,-3 5 0,-10 4 0,-4 2 0,-6 5 0,-4 3 0,-6 1 0,-13 6 0,3-2 0,-13 6 0,14-6 0,0 5 0,5-2 0,3 3 0,3 0 0,21 2 0,1-1 0,24 2 0,-4-4 0,6 3 0,7-8 0,-6 3 0,0-4 0,-3 0 0,-15 0 0,3-4 0,-15 0 0,-2-4 0,-4 0 0,-4 0 0,-1 4 0,-4 0 0,0 4 0,0 0 0,0 0 0,0 0 0,0 0 0,0 0 0,-3 3 0,-1 8 0,-15 2 0,2 3 0,-20 1 0,-4-2 0,-11 0 0,-6-1 0,0-4 0,-6-4 0,4-1 0,-5-5 0,13 0 0,2 0 0,15 0 0,2 0 0,14-4 0,1 4 0,7-7 0,1 3 0,3-3 0,11 3 0,15 1 0,13 3 0,26 0 0,-4 0 0,6 0 0,4 0 0,-10 0 0,12 0 0,-20 0 0,-3 0 0,-12 0 0,-10 0 0,-3 0 0,-13 0 0,2 0 0,-6 0 0,-1-3 0,-4 11 0,-3-5 0,0 10 0,-3-6 0,2 0 0,-2 0 0,3-1 0,0 2 0,0-1 0,0 0 0,0 0 0,4 0 0,0 0 0,3-3 0,0-1 0,0-3 0,0 0 0,-39 0 0,4 0 0,-49-10 0,16-3 0,-6-4 0,3 1 0,-2 0 0,-26-3 0,25 1 0,-26 0 0,38 3 0,-19 2 0,15-3 0,8 6 0,1 0 0,16 5 0,-3-4 0,15 8 0,2-6 0,4 6 0,4-3 0,4 1 0,2 2 0,2-2 0,0 13 0,1 0 0,3 8 0,0-2 0,0 0 0,4-4 0,8-1 0,11-3 0,9 1 0,5 1 0,7-5 0,-5-1 0,4-4 0,-10 0 0,-7 0 0,-6 0 0,-8 0 0,-1 0 0,-4 0 0,0 0 0,-3 3 0,0 4 0,-4 1 0,0 6 0,0-6 0,0 7 0,0-3 0,0-1 0,0 0 0,0-3 0,0-1 0,0 0 0,0 0 0,0 0 0,0 0 0,0 0 0,0 0 0,0 0 0,0 0 0,-3-4 0,-5 0 0,0-3 0,-3-3 0,4-1 0,-1-3 0,1 0 0,0-1 0,3 1 0,1 3 0,3 1 0</inkml:trace>
  <inkml:trace contextRef="#ctx0" brushRef="#br0" timeOffset="2052">3505 418 24575,'-37'0'0,"3"0"0,13 0 0,-15 0 0,12 0 0,-19 0 0,24 0 0,-10 0 0,20 0 0,-3-2 0,27-3 0,19 1 0,29 0 0,11 4 0,-5 0 0,9 0 0,-10 0 0,1 0 0,-5 0 0,-19 0 0,-1 0 0,-17 0 0,-1 0 0,-14 0 0,-1 0 0,-4 0 0,0 0 0,-3 3 0,-1 4 0,-3 1 0,0 10 0,-11-5 0,-4 5 0,-22-1 0,-9-1 0,-1 0 0,-16 0 0,10-11 0,-6 0 0,1-5 0,18 0 0,3 0 0,16 0 0,0 0 0,9 0 0,4-3 0,5-1 0,6-3 0,10 3 0,4 1 0,14-1 0,2-1 0,4-1 0,-4-2 0,-7 7 0,-1-6 0,-12 6 0,6-7 0,-11 7 0,0-5 0,-5 2 0,-6-8 0,-15-1 0,-12-1 0,-22-5 0,-1 12 0,-11-8 0,12 10 0,-6-1 0,13 1 0,7 5 0,6 0 0,15 0 0,1 0 0,9 0 0,0 0 0,-1 0 0,1 0 0,3 3 0,-2 1 0,5 3 0,-5 0 0,5 1 0,-2-1 0,3-3 0,0-1 0</inkml:trace>
  <inkml:trace contextRef="#ctx0" brushRef="#br0" timeOffset="10484">3972 184 24575,'-82'0'0,"10"0"0,8 0 0,17 0 0,-3 0 0,12 0 0,6 0 0,-17 0 0,1-4 0,-6-2 0,-2-4 0,27 1 0,-7-1 0,19 6 0,3-3 0,7 3 0,7-6 0,19-3 0,8 5 0,14 1 0,15 7 0,12 0 0,9 0 0,13 0 0,-8 0 0,-14 0 0,11 0 0,-18 0 0,36 0 0,-19 5 0,1 1 0,-9 5 0,-29 2 0,9 3 0,-18 2 0,-4 4 0,-11-5 0,-9 8 0,-4-4 0,-4 1 0,-9 8 0,-11-6 0,-22 6 0,-37 4 0,-16-8-978,27-9 1,-3 0 977,0-6 0,-2-1 0,-12 2 0,-3-2 0,0-2 0,-1-1-1157,-4-2 0,-1-1 1157,1 0 0,-1-1 0,-1-3 0,3 0-498,25 0 1,1 0 497,-8 0 0,5 0-104,-10 0 104,-13-5 0,37 4 1595,0-13-1595,26 7 2384,0-6-2384,14 8 1249,11-1-1249,1 2 140,3-7-140,3 3 0,20-9 0,-3 7 0,29 0 0,-10 2 0,12 2 0,-6 0 0,5 2 0,-5 4 0,0 0 0,-2 0 0,-5 0 0,0 0 0,5 0 0,-4 0 0,5 0 0,-1 0 0,-9 0 0,8 0 0,-19 0 0,3 0 0,-11 0 0,-3 3 0,-4 5 0,-5 4 0,-14 4 0,-15 2 0,-8-4 0,-37 7 0,6-9 0,14-2 0,-4-1-370,4-5 1,-1-2 369,-9 2 0,2-2 0,-30-2 0,37 0 0,1 0 0,-19 0-148,-13 0 148,17-4 0,14-6 0,14-4 0,11-4 0,6-3 733,12 4-733,2-3 154,7 4-154,0 0 0,0 4 0,0 1 0,3 0 0,15 2 0,12 1 0,15 4 0,12 4 0,10 0 0,-12 0 0,15 0 0,-24 0 0,6 0 0,-14 4 0,-15 0 0,-7 3 0,-13 1 0,-9-4 0,-19-1 0,-13-3 0,-27 0 0,-3 0 0,6 0 0,-15 0 0,22 0 0,-18 0 0,13 0 0,9 0 0,12 0 0,8 0 0,5 0 0,8 0 0,-1 0 0,11 0 0,0-3 0,5-1 0,10-3 0,17-2 0,25-1 0,27-1 0,16 4-394,-37 4 0,-1 0 394,33 3 0,-34 0 0,-1 0 0,24 0-188,14 0 188,-21 0 0,-10 0 0,-21 0 0,-12 0 0,-9 0 780,-6 0-780,-4 0 196,0 0-196,-3-7 0,-1-1 0,-3-8 0,0 0 0,0 0 0,0 4 0,-3 4 0,-9 1 0,-11 6 0,-16-3 0,0 4 0,-11 0 0,-1 0 0,-2 0 0,1 0 0,9 4 0,5-3 0,6 7 0,-5-2 0,14 2 0,-7 1 0,13-5 0,-8 4 0,8-4 0,-3 1 0,4 2 0,0-6 0,4 2 0,1-3 0,4 0 0,3-2 0,24-7 0,3 0 0,15-4 0,-6 8 0,-7 1 0,-3 4 0,-6 0 0,-5 0 0,-4 0 0,-3 3 0,-1 1 0,-6 7 0,-21-1 0,-8 2 0,-25-1 0,-10-5 0,-16 4 0,-9-9-384,43 2 1,-2 0 383,0-3 0,2 0 0,-29 0-50,-2 0 50,21 0 0,0 0 0,13 0 0,8 0 0,17 0 765,5 0-765,4 0 52,40-15-52,-20 11 0,47-11 0,-17 15 0,21 0 0,0 0 0,5 0 0,-5 4 0,7 2 0,-1 5 0,-12-5 0,-2 3 0,-24-4 0,3 0 0,-17-2 0,3 1 0,-9-4 0,0 4 0,-3-1 0,-1 0 0,-17 8 0,-1-3 0,-32 5 0,5-4 0,-22 2 0,12-1 0,-13 1 0,6-5 0,-7-1 0,1-5 0,5 0 0,3-5 0,6-5 0,4-10 0,3-1 0,15 1 0,3 8 0,14 4 0,1 0 0,4 1 0,3 0 0,1 0 0,3 0 0,3 0 0,9-5 0,1 4 0,8-4 0,-10 4 0,0 4 0,-4-3 0,1 3 0,-1-3 0,-3 0 0,-10 3 0,-8 1 0,-10 3 0,-7 0 0,4 0 0,-10 0 0,10 0 0,-4 0 0,5 0 0,0 0 0,-11 0 0,-3 0 0,-18 0 0,-1 0 0,6 4 0,-34 3 0,40-1 0,-39-1 0,32-5 0,-5 0 0,2 0 0,17 0 0,7 0 0,17 0 0,5 0 0,9 0 0,25 0 0,-6 0 0,17 0 0,-18 0 0,-4 0 0,-1 0 0,-4 0 0,0 0 0,0 0 0,0 0 0,0 0 0,-1 0 0,-33 4 0,5 1 0,-30 0 0,8-1 0,-1 1 0,0-4 0,-4 4 0,9-1 0,7-3 0,2 3 0,14-1 0,1-2 0,5 3 0,7-1 0,1 0 0,17 5 0,2 0 0,13 0 0,-4 1 0,1-1 0,0 1 0,5 0 0,-4-4 0,5 3 0,-7-7 0,1 3 0,0-4 0,5 0 0,14 0 0,8 0 0,13 0 0,7-6 0,-12 5 0,10-9 0,-18 9 0,11-4 0,-18 5 0,10 0 0,-16 0 0,3 0 0,-5 0 0,-6 4 0,4 1 0,-9 7 0,4-2 0,-9 3 0,-2-5 0,-4 0 0,-4-1 0,-1 1 0,-4-4 0,0-1 0,0-3 0,0 0 0,4 0 0,1 0 0,8 0 0,2 0 0,9 0 0,-4 0 0,9 0 0,3 0 0,0 0 0,4 0 0,-5 0 0,-6 4 0,-1-4 0,-5 8 0,-5-3 0,-4-1 0,-2 3 0,-7-6 0,3 3 0,-7-1 0,-1 1 0,-3 2 0,0 1 0,0 0 0,0 0 0,-7 4 0,-7-2 0,-12 3 0,-7-3 0,-4 0 0,-1 1 0,0-5 0,0-1 0,1-4 0,-1 0 0,-6 0 0,5 0 0,-11 0 0,11 0 0,-4-4 0,5-5 0,5-2 0,2-2 0,5 8 0,5-2 0,0 2 0,5 1 0,4 0 0,-3 4 0,7 0 0,-3 0 0,0 0 0,3 0 0,-7 0 0,-1 0 0,-6 0 0,-4 0 0,0 0 0,0 0 0,-5 0 0,4 0 0,-5 0 0,1 0 0,4 0 0,0 0 0,2 0 0,4 0 0,-1-3 0,-2 2 0,2-3 0,-4 4 0,0-3 0,0 2 0,0-3 0,0 0 0,0 3 0,5-3 0,-4 4 0,8 0 0,-4 0 0,6 0 0,-6 0 0,4 0 0,-8 0 0,8 0 0,-3 0 0,4 0 0,0 0 0,0 0 0,1 0 0,-1 0 0,0 0 0,0 0 0,0 0 0,0 0 0,0 0 0,4 0 0,-2 0 0,2 0 0,0 0 0,0 0 0,5 0 0,-4 0 0,3 0 0,-3 0 0,0 0 0,3 0 0,-3 0 0,4 0 0,-1 0 0,1 0 0,4 3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1AB55-C745-5844-A3FF-A8CC5F29D863}" type="datetimeFigureOut">
              <a:rPr lang="en-US" smtClean="0"/>
              <a:t>8/21/20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623B1-1C86-914A-8D33-A626BF6F6D0E}" type="slidenum">
              <a:rPr lang="en-US" smtClean="0"/>
              <a:t>‹#›</a:t>
            </a:fld>
            <a:endParaRPr lang="en-US"/>
          </a:p>
        </p:txBody>
      </p:sp>
    </p:spTree>
    <p:extLst>
      <p:ext uri="{BB962C8B-B14F-4D97-AF65-F5344CB8AC3E}">
        <p14:creationId xmlns:p14="http://schemas.microsoft.com/office/powerpoint/2010/main" val="160061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esearchgate.net/publication/321399805_Blind_Nonlinearity_Equalization_by_Machine_Learning_based_Clustering_for_Single-_and_Multi-Channel_Coherent_Optical_OFDM/figures?lo=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lideshare.net/mirjalil/large-scale-data-clustering-an-overview"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pload.wikimedia.org/wikipedia/commons/thumb/3/33/Looking_down_from_The_Eiffel_Tower%2C_Paris_8_April_2007.jpg/440px-Looking_down_from_The_Eiffel_Tower%2C_Paris_8_April_2007.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a:t>
            </a:fld>
            <a:endParaRPr lang="en-US"/>
          </a:p>
        </p:txBody>
      </p:sp>
    </p:spTree>
    <p:extLst>
      <p:ext uri="{BB962C8B-B14F-4D97-AF65-F5344CB8AC3E}">
        <p14:creationId xmlns:p14="http://schemas.microsoft.com/office/powerpoint/2010/main" val="103582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44</a:t>
            </a:fld>
            <a:endParaRPr lang="en-US"/>
          </a:p>
        </p:txBody>
      </p:sp>
    </p:spTree>
    <p:extLst>
      <p:ext uri="{BB962C8B-B14F-4D97-AF65-F5344CB8AC3E}">
        <p14:creationId xmlns:p14="http://schemas.microsoft.com/office/powerpoint/2010/main" val="368166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45</a:t>
            </a:fld>
            <a:endParaRPr lang="en-US"/>
          </a:p>
        </p:txBody>
      </p:sp>
    </p:spTree>
    <p:extLst>
      <p:ext uri="{BB962C8B-B14F-4D97-AF65-F5344CB8AC3E}">
        <p14:creationId xmlns:p14="http://schemas.microsoft.com/office/powerpoint/2010/main" val="618531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46</a:t>
            </a:fld>
            <a:endParaRPr lang="en-US"/>
          </a:p>
        </p:txBody>
      </p:sp>
    </p:spTree>
    <p:extLst>
      <p:ext uri="{BB962C8B-B14F-4D97-AF65-F5344CB8AC3E}">
        <p14:creationId xmlns:p14="http://schemas.microsoft.com/office/powerpoint/2010/main" val="1247179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47</a:t>
            </a:fld>
            <a:endParaRPr lang="en-US"/>
          </a:p>
        </p:txBody>
      </p:sp>
    </p:spTree>
    <p:extLst>
      <p:ext uri="{BB962C8B-B14F-4D97-AF65-F5344CB8AC3E}">
        <p14:creationId xmlns:p14="http://schemas.microsoft.com/office/powerpoint/2010/main" val="205072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20</a:t>
            </a:fld>
            <a:endParaRPr lang="en-US"/>
          </a:p>
        </p:txBody>
      </p:sp>
    </p:spTree>
    <p:extLst>
      <p:ext uri="{BB962C8B-B14F-4D97-AF65-F5344CB8AC3E}">
        <p14:creationId xmlns:p14="http://schemas.microsoft.com/office/powerpoint/2010/main" val="3369411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21</a:t>
            </a:fld>
            <a:endParaRPr lang="en-US"/>
          </a:p>
        </p:txBody>
      </p:sp>
    </p:spTree>
    <p:extLst>
      <p:ext uri="{BB962C8B-B14F-4D97-AF65-F5344CB8AC3E}">
        <p14:creationId xmlns:p14="http://schemas.microsoft.com/office/powerpoint/2010/main" val="2459582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https://www.researchgate.net/publication/321399805_Blind_Nonlinearity_Equalization_by_Machine_Learning_based_Clustering_for_Single-_and_Multi-Channel_Coherent_Optical_OFDM/figures?lo=1</a:t>
            </a: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25</a:t>
            </a:fld>
            <a:endParaRPr lang="en-US"/>
          </a:p>
        </p:txBody>
      </p:sp>
    </p:spTree>
    <p:extLst>
      <p:ext uri="{BB962C8B-B14F-4D97-AF65-F5344CB8AC3E}">
        <p14:creationId xmlns:p14="http://schemas.microsoft.com/office/powerpoint/2010/main" val="1924511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https://www.slideshare.net/mirjalil/large-scale-data-clustering-an-overview</a:t>
            </a: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27</a:t>
            </a:fld>
            <a:endParaRPr lang="en-US"/>
          </a:p>
        </p:txBody>
      </p:sp>
    </p:spTree>
    <p:extLst>
      <p:ext uri="{BB962C8B-B14F-4D97-AF65-F5344CB8AC3E}">
        <p14:creationId xmlns:p14="http://schemas.microsoft.com/office/powerpoint/2010/main" val="1347570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https://upload.wikimedia.org/wikipedia/commons/thumb/3/33/Looking_down_from_The_Eiffel_Tower%2C_Paris_8_April_2007.jpg/440px-Looking_down_from_The_Eiffel_Tower%2C_Paris_8_April_2007.jpg</a:t>
            </a: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30</a:t>
            </a:fld>
            <a:endParaRPr lang="en-US"/>
          </a:p>
        </p:txBody>
      </p:sp>
    </p:spTree>
    <p:extLst>
      <p:ext uri="{BB962C8B-B14F-4D97-AF65-F5344CB8AC3E}">
        <p14:creationId xmlns:p14="http://schemas.microsoft.com/office/powerpoint/2010/main" val="298421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35</a:t>
            </a:fld>
            <a:endParaRPr lang="en-US"/>
          </a:p>
        </p:txBody>
      </p:sp>
    </p:spTree>
    <p:extLst>
      <p:ext uri="{BB962C8B-B14F-4D97-AF65-F5344CB8AC3E}">
        <p14:creationId xmlns:p14="http://schemas.microsoft.com/office/powerpoint/2010/main" val="174424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36</a:t>
            </a:fld>
            <a:endParaRPr lang="en-US"/>
          </a:p>
        </p:txBody>
      </p:sp>
    </p:spTree>
    <p:extLst>
      <p:ext uri="{BB962C8B-B14F-4D97-AF65-F5344CB8AC3E}">
        <p14:creationId xmlns:p14="http://schemas.microsoft.com/office/powerpoint/2010/main" val="2434077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43</a:t>
            </a:fld>
            <a:endParaRPr lang="en-US"/>
          </a:p>
        </p:txBody>
      </p:sp>
    </p:spTree>
    <p:extLst>
      <p:ext uri="{BB962C8B-B14F-4D97-AF65-F5344CB8AC3E}">
        <p14:creationId xmlns:p14="http://schemas.microsoft.com/office/powerpoint/2010/main" val="11462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73934F1-7236-CF4F-B0F4-CBD8C544232B}" type="datetimeFigureOut">
              <a:rPr lang="en-US" smtClean="0"/>
              <a:t>8/21/20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71170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8/21/20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59147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8/21/20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7901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3934F1-7236-CF4F-B0F4-CBD8C544232B}" type="datetimeFigureOut">
              <a:rPr lang="en-US" smtClean="0"/>
              <a:t>8/21/20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8209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934F1-7236-CF4F-B0F4-CBD8C544232B}" type="datetimeFigureOut">
              <a:rPr lang="en-US" smtClean="0"/>
              <a:t>8/21/20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7777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3934F1-7236-CF4F-B0F4-CBD8C544232B}" type="datetimeFigureOut">
              <a:rPr lang="en-US" smtClean="0"/>
              <a:t>8/21/20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50242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3934F1-7236-CF4F-B0F4-CBD8C544232B}" type="datetimeFigureOut">
              <a:rPr lang="en-US" smtClean="0"/>
              <a:t>8/21/20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3314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3934F1-7236-CF4F-B0F4-CBD8C544232B}" type="datetimeFigureOut">
              <a:rPr lang="en-US" smtClean="0"/>
              <a:t>8/21/20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99371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934F1-7236-CF4F-B0F4-CBD8C544232B}" type="datetimeFigureOut">
              <a:rPr lang="en-US" smtClean="0"/>
              <a:t>8/21/20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19693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8/21/20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32377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8/21/20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78602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934F1-7236-CF4F-B0F4-CBD8C544232B}" type="datetimeFigureOut">
              <a:rPr lang="en-US" smtClean="0"/>
              <a:t>8/21/20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9B790-9DF7-524C-BAA8-08F4EA147746}" type="slidenum">
              <a:rPr lang="en-US" smtClean="0"/>
              <a:t>‹#›</a:t>
            </a:fld>
            <a:endParaRPr lang="en-US"/>
          </a:p>
        </p:txBody>
      </p:sp>
    </p:spTree>
    <p:extLst>
      <p:ext uri="{BB962C8B-B14F-4D97-AF65-F5344CB8AC3E}">
        <p14:creationId xmlns:p14="http://schemas.microsoft.com/office/powerpoint/2010/main" val="91866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customXml" Target="../ink/ink4.xml"/><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39154"/>
            <a:ext cx="9049871" cy="1862884"/>
          </a:xfrm>
        </p:spPr>
        <p:txBody>
          <a:bodyPr>
            <a:normAutofit fontScale="90000"/>
          </a:bodyPr>
          <a:lstStyle/>
          <a:p>
            <a:r>
              <a:rPr lang="en-US" b="1" dirty="0" err="1"/>
              <a:t>Biostat</a:t>
            </a:r>
            <a:r>
              <a:rPr lang="en-US" b="1" dirty="0"/>
              <a:t> 202: Opportunities and Challenges of “Big Data”:</a:t>
            </a:r>
            <a:br>
              <a:rPr lang="en-US" b="1" dirty="0"/>
            </a:br>
            <a:r>
              <a:rPr lang="en-US" dirty="0">
                <a:solidFill>
                  <a:schemeClr val="accent5"/>
                </a:solidFill>
              </a:rPr>
              <a:t>Machine Learning 5:</a:t>
            </a:r>
            <a:br>
              <a:rPr lang="en-US" dirty="0">
                <a:solidFill>
                  <a:schemeClr val="accent5"/>
                </a:solidFill>
              </a:rPr>
            </a:br>
            <a:r>
              <a:rPr lang="en-US" dirty="0">
                <a:solidFill>
                  <a:srgbClr val="00B050"/>
                </a:solidFill>
              </a:rPr>
              <a:t> Clustering and Data Reduction</a:t>
            </a:r>
            <a:endParaRPr lang="en-US" b="1" dirty="0">
              <a:solidFill>
                <a:schemeClr val="accent5"/>
              </a:solidFill>
            </a:endParaRPr>
          </a:p>
        </p:txBody>
      </p:sp>
      <p:sp>
        <p:nvSpPr>
          <p:cNvPr id="3" name="Subtitle 2"/>
          <p:cNvSpPr>
            <a:spLocks noGrp="1"/>
          </p:cNvSpPr>
          <p:nvPr>
            <p:ph type="subTitle" idx="1"/>
          </p:nvPr>
        </p:nvSpPr>
        <p:spPr>
          <a:xfrm>
            <a:off x="1075764" y="4193708"/>
            <a:ext cx="6858000" cy="1655762"/>
          </a:xfrm>
        </p:spPr>
        <p:txBody>
          <a:bodyPr>
            <a:normAutofit/>
          </a:bodyPr>
          <a:lstStyle/>
          <a:p>
            <a:r>
              <a:rPr lang="en-US" b="1" dirty="0"/>
              <a:t>Aaron Wolfe Scheffler</a:t>
            </a:r>
          </a:p>
          <a:p>
            <a:r>
              <a:rPr lang="en-US" b="1" dirty="0"/>
              <a:t>Division of Biostatistics</a:t>
            </a:r>
          </a:p>
          <a:p>
            <a:r>
              <a:rPr lang="en-US" b="1" dirty="0"/>
              <a:t>Department of Epidemiology and Biostatistics</a:t>
            </a:r>
          </a:p>
        </p:txBody>
      </p:sp>
    </p:spTree>
    <p:extLst>
      <p:ext uri="{BB962C8B-B14F-4D97-AF65-F5344CB8AC3E}">
        <p14:creationId xmlns:p14="http://schemas.microsoft.com/office/powerpoint/2010/main" val="51728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5316" y="277091"/>
            <a:ext cx="5937755" cy="1188720"/>
          </a:xfrm>
        </p:spPr>
        <p:txBody>
          <a:bodyPr>
            <a:normAutofit fontScale="90000"/>
          </a:bodyPr>
          <a:lstStyle/>
          <a:p>
            <a:r>
              <a:rPr lang="en-US" dirty="0"/>
              <a:t>2D Clustering: Iris example</a:t>
            </a:r>
          </a:p>
        </p:txBody>
      </p:sp>
      <p:sp>
        <p:nvSpPr>
          <p:cNvPr id="4" name="TextBox 3"/>
          <p:cNvSpPr txBox="1"/>
          <p:nvPr/>
        </p:nvSpPr>
        <p:spPr>
          <a:xfrm>
            <a:off x="6419270" y="3765656"/>
            <a:ext cx="2877129" cy="461665"/>
          </a:xfrm>
          <a:prstGeom prst="rect">
            <a:avLst/>
          </a:prstGeom>
          <a:noFill/>
        </p:spPr>
        <p:txBody>
          <a:bodyPr wrap="square" rtlCol="0">
            <a:spAutoFit/>
          </a:bodyPr>
          <a:lstStyle/>
          <a:p>
            <a:r>
              <a:rPr lang="en-US" sz="2400" dirty="0"/>
              <a:t>There are 3 species!</a:t>
            </a:r>
          </a:p>
        </p:txBody>
      </p:sp>
      <p:pic>
        <p:nvPicPr>
          <p:cNvPr id="5" name="Picture 4" descr="A close up of a map&#10;&#10;Description automatically generated">
            <a:extLst>
              <a:ext uri="{FF2B5EF4-FFF2-40B4-BE49-F238E27FC236}">
                <a16:creationId xmlns:a16="http://schemas.microsoft.com/office/drawing/2014/main" id="{5B58848B-8318-0648-A5ED-057FA71CD827}"/>
              </a:ext>
            </a:extLst>
          </p:cNvPr>
          <p:cNvPicPr>
            <a:picLocks noChangeAspect="1"/>
          </p:cNvPicPr>
          <p:nvPr/>
        </p:nvPicPr>
        <p:blipFill>
          <a:blip r:embed="rId2"/>
          <a:stretch>
            <a:fillRect/>
          </a:stretch>
        </p:blipFill>
        <p:spPr>
          <a:xfrm>
            <a:off x="95402" y="1556780"/>
            <a:ext cx="6323868" cy="4879419"/>
          </a:xfrm>
          <a:prstGeom prst="rect">
            <a:avLst/>
          </a:prstGeom>
        </p:spPr>
      </p:pic>
    </p:spTree>
    <p:extLst>
      <p:ext uri="{BB962C8B-B14F-4D97-AF65-F5344CB8AC3E}">
        <p14:creationId xmlns:p14="http://schemas.microsoft.com/office/powerpoint/2010/main" val="2084300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676" y="365126"/>
            <a:ext cx="8950688" cy="1325563"/>
          </a:xfrm>
        </p:spPr>
        <p:txBody>
          <a:bodyPr/>
          <a:lstStyle/>
          <a:p>
            <a:r>
              <a:rPr lang="en-US" dirty="0"/>
              <a:t>Cluster analysis (data segmentation)</a:t>
            </a:r>
          </a:p>
        </p:txBody>
      </p:sp>
      <p:sp>
        <p:nvSpPr>
          <p:cNvPr id="4" name="Content Placeholder 3"/>
          <p:cNvSpPr>
            <a:spLocks noGrp="1"/>
          </p:cNvSpPr>
          <p:nvPr>
            <p:ph idx="1"/>
          </p:nvPr>
        </p:nvSpPr>
        <p:spPr>
          <a:xfrm>
            <a:off x="276469" y="2293372"/>
            <a:ext cx="8605101" cy="3594244"/>
          </a:xfrm>
        </p:spPr>
        <p:txBody>
          <a:bodyPr>
            <a:normAutofit/>
          </a:bodyPr>
          <a:lstStyle/>
          <a:p>
            <a:r>
              <a:rPr lang="en-US" dirty="0"/>
              <a:t>Objective is to group (or segment) collection of observations into subsets (or </a:t>
            </a:r>
            <a:r>
              <a:rPr lang="en-US" i="1" dirty="0"/>
              <a:t>clusters</a:t>
            </a:r>
            <a:r>
              <a:rPr lang="en-US" dirty="0"/>
              <a:t>)</a:t>
            </a:r>
          </a:p>
          <a:p>
            <a:r>
              <a:rPr lang="en-US" dirty="0"/>
              <a:t>There is no “Target” in cluster analysis (unsupervised)</a:t>
            </a:r>
          </a:p>
          <a:p>
            <a:r>
              <a:rPr lang="en-US" dirty="0"/>
              <a:t>Clusters are not predefined, they are discovered!</a:t>
            </a:r>
          </a:p>
          <a:p>
            <a:r>
              <a:rPr lang="en-US" dirty="0"/>
              <a:t>Observations within a cluster are more similar (or less dissimilar) than observations in different clusters</a:t>
            </a:r>
          </a:p>
          <a:p>
            <a:endParaRPr lang="en-US" dirty="0"/>
          </a:p>
        </p:txBody>
      </p:sp>
    </p:spTree>
    <p:extLst>
      <p:ext uri="{BB962C8B-B14F-4D97-AF65-F5344CB8AC3E}">
        <p14:creationId xmlns:p14="http://schemas.microsoft.com/office/powerpoint/2010/main" val="2024275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map&#10;&#10;Description automatically generated">
            <a:extLst>
              <a:ext uri="{FF2B5EF4-FFF2-40B4-BE49-F238E27FC236}">
                <a16:creationId xmlns:a16="http://schemas.microsoft.com/office/drawing/2014/main" id="{CC11E904-4E28-2945-B83E-40B944C0B138}"/>
              </a:ext>
            </a:extLst>
          </p:cNvPr>
          <p:cNvPicPr>
            <a:picLocks noChangeAspect="1"/>
          </p:cNvPicPr>
          <p:nvPr/>
        </p:nvPicPr>
        <p:blipFill>
          <a:blip r:embed="rId2"/>
          <a:stretch>
            <a:fillRect/>
          </a:stretch>
        </p:blipFill>
        <p:spPr>
          <a:xfrm>
            <a:off x="233243" y="1465811"/>
            <a:ext cx="4663004" cy="4044149"/>
          </a:xfrm>
          <a:prstGeom prst="rect">
            <a:avLst/>
          </a:prstGeom>
        </p:spPr>
      </p:pic>
      <p:sp>
        <p:nvSpPr>
          <p:cNvPr id="2" name="Title 1"/>
          <p:cNvSpPr>
            <a:spLocks noGrp="1"/>
          </p:cNvSpPr>
          <p:nvPr>
            <p:ph type="title"/>
          </p:nvPr>
        </p:nvSpPr>
        <p:spPr>
          <a:xfrm>
            <a:off x="1597183" y="42399"/>
            <a:ext cx="5937755" cy="1188720"/>
          </a:xfrm>
        </p:spPr>
        <p:txBody>
          <a:bodyPr>
            <a:normAutofit fontScale="90000"/>
          </a:bodyPr>
          <a:lstStyle/>
          <a:p>
            <a:r>
              <a:rPr lang="en-US" dirty="0"/>
              <a:t>2D clustering: Iris example</a:t>
            </a:r>
          </a:p>
        </p:txBody>
      </p:sp>
      <p:sp>
        <p:nvSpPr>
          <p:cNvPr id="4" name="TextBox 3"/>
          <p:cNvSpPr txBox="1"/>
          <p:nvPr/>
        </p:nvSpPr>
        <p:spPr>
          <a:xfrm>
            <a:off x="4921218" y="1231119"/>
            <a:ext cx="4000162" cy="4401205"/>
          </a:xfrm>
          <a:prstGeom prst="rect">
            <a:avLst/>
          </a:prstGeom>
          <a:noFill/>
        </p:spPr>
        <p:txBody>
          <a:bodyPr wrap="square" rtlCol="0">
            <a:spAutoFit/>
          </a:bodyPr>
          <a:lstStyle/>
          <a:p>
            <a:r>
              <a:rPr lang="en-US" sz="2800" dirty="0"/>
              <a:t>When determining clusters </a:t>
            </a:r>
          </a:p>
          <a:p>
            <a:endParaRPr lang="en-US" sz="2800" dirty="0">
              <a:solidFill>
                <a:srgbClr val="008000"/>
              </a:solidFill>
            </a:endParaRPr>
          </a:p>
          <a:p>
            <a:r>
              <a:rPr lang="en-US" sz="2800" dirty="0">
                <a:solidFill>
                  <a:srgbClr val="00B050"/>
                </a:solidFill>
              </a:rPr>
              <a:t>We want long green lines (large distance between cluster centers)</a:t>
            </a:r>
          </a:p>
          <a:p>
            <a:endParaRPr lang="en-US" sz="2800" dirty="0"/>
          </a:p>
          <a:p>
            <a:r>
              <a:rPr lang="en-US" sz="2800" dirty="0">
                <a:solidFill>
                  <a:srgbClr val="FF0000"/>
                </a:solidFill>
              </a:rPr>
              <a:t>We want small ellipses (points within clusters grouped tightly together)</a:t>
            </a:r>
          </a:p>
        </p:txBody>
      </p:sp>
      <p:cxnSp>
        <p:nvCxnSpPr>
          <p:cNvPr id="6" name="Straight Arrow Connector 5"/>
          <p:cNvCxnSpPr>
            <a:cxnSpLocks/>
          </p:cNvCxnSpPr>
          <p:nvPr/>
        </p:nvCxnSpPr>
        <p:spPr>
          <a:xfrm flipV="1">
            <a:off x="2657762" y="2357502"/>
            <a:ext cx="1156831" cy="1186878"/>
          </a:xfrm>
          <a:prstGeom prst="straightConnector1">
            <a:avLst/>
          </a:prstGeom>
          <a:ln w="38100" cmpd="sng">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rot="19943438">
            <a:off x="592496" y="4311874"/>
            <a:ext cx="930997" cy="71119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cxnSpLocks/>
          </p:cNvCxnSpPr>
          <p:nvPr/>
        </p:nvCxnSpPr>
        <p:spPr>
          <a:xfrm flipV="1">
            <a:off x="1033023" y="3512487"/>
            <a:ext cx="1673873" cy="1192165"/>
          </a:xfrm>
          <a:prstGeom prst="straightConnector1">
            <a:avLst/>
          </a:prstGeom>
          <a:ln w="38100" cmpd="sng">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V="1">
            <a:off x="1057994" y="2357502"/>
            <a:ext cx="2756599" cy="2309971"/>
          </a:xfrm>
          <a:prstGeom prst="straightConnector1">
            <a:avLst/>
          </a:prstGeom>
          <a:ln w="38100" cmpd="sng">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rot="19593583">
            <a:off x="2085250" y="3057756"/>
            <a:ext cx="1255207" cy="84047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18973159">
            <a:off x="3013773" y="1818163"/>
            <a:ext cx="1630392" cy="101040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58752" y="5760106"/>
            <a:ext cx="8867289" cy="954107"/>
          </a:xfrm>
          <a:prstGeom prst="rect">
            <a:avLst/>
          </a:prstGeom>
          <a:noFill/>
        </p:spPr>
        <p:txBody>
          <a:bodyPr wrap="square" rtlCol="0">
            <a:spAutoFit/>
          </a:bodyPr>
          <a:lstStyle/>
          <a:p>
            <a:r>
              <a:rPr lang="en-US" sz="2800" b="1" dirty="0"/>
              <a:t>Goal</a:t>
            </a:r>
            <a:r>
              <a:rPr lang="en-US" sz="2800" dirty="0"/>
              <a:t>: maximize similarity within clusters and minimize similarity between clusters</a:t>
            </a:r>
          </a:p>
        </p:txBody>
      </p:sp>
    </p:spTree>
    <p:extLst>
      <p:ext uri="{BB962C8B-B14F-4D97-AF65-F5344CB8AC3E}">
        <p14:creationId xmlns:p14="http://schemas.microsoft.com/office/powerpoint/2010/main" val="2475885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621" y="-5952"/>
            <a:ext cx="8596462" cy="1325563"/>
          </a:xfrm>
        </p:spPr>
        <p:txBody>
          <a:bodyPr/>
          <a:lstStyle/>
          <a:p>
            <a:r>
              <a:rPr lang="en-US" dirty="0"/>
              <a:t>Measures of similarity/dissimilarity</a:t>
            </a:r>
          </a:p>
        </p:txBody>
      </p:sp>
      <p:sp>
        <p:nvSpPr>
          <p:cNvPr id="3" name="Content Placeholder 2"/>
          <p:cNvSpPr>
            <a:spLocks noGrp="1"/>
          </p:cNvSpPr>
          <p:nvPr>
            <p:ph idx="1"/>
          </p:nvPr>
        </p:nvSpPr>
        <p:spPr>
          <a:xfrm>
            <a:off x="472313" y="1127260"/>
            <a:ext cx="8199373" cy="1723753"/>
          </a:xfrm>
        </p:spPr>
        <p:txBody>
          <a:bodyPr>
            <a:normAutofit fontScale="92500" lnSpcReduction="10000"/>
          </a:bodyPr>
          <a:lstStyle/>
          <a:p>
            <a:r>
              <a:rPr lang="en-US" dirty="0"/>
              <a:t>Need to define </a:t>
            </a:r>
            <a:r>
              <a:rPr lang="en-US" u="sng" dirty="0"/>
              <a:t>similarity</a:t>
            </a:r>
            <a:r>
              <a:rPr lang="en-US" dirty="0"/>
              <a:t> (or </a:t>
            </a:r>
            <a:r>
              <a:rPr lang="en-US" u="sng" dirty="0"/>
              <a:t>dissimilarity</a:t>
            </a:r>
            <a:r>
              <a:rPr lang="en-US" dirty="0"/>
              <a:t>) and we need to be able to measure it</a:t>
            </a:r>
          </a:p>
          <a:p>
            <a:r>
              <a:rPr lang="en-US" dirty="0"/>
              <a:t>Consider 2 observations with only 2 variables </a:t>
            </a:r>
            <a:r>
              <a:rPr lang="en-US" i="1" dirty="0">
                <a:latin typeface="Times New Roman"/>
                <a:cs typeface="Times New Roman"/>
              </a:rPr>
              <a:t>x</a:t>
            </a:r>
            <a:r>
              <a:rPr lang="en-US" baseline="-25000" dirty="0">
                <a:latin typeface="Times New Roman"/>
                <a:cs typeface="Times New Roman"/>
              </a:rPr>
              <a:t>1</a:t>
            </a:r>
            <a:r>
              <a:rPr lang="en-US" dirty="0"/>
              <a:t> and </a:t>
            </a:r>
            <a:r>
              <a:rPr lang="en-US" i="1" dirty="0">
                <a:latin typeface="Times New Roman"/>
                <a:cs typeface="Times New Roman"/>
              </a:rPr>
              <a:t>x</a:t>
            </a:r>
            <a:r>
              <a:rPr lang="en-US" baseline="-25000" dirty="0">
                <a:latin typeface="Times New Roman"/>
                <a:cs typeface="Times New Roman"/>
              </a:rPr>
              <a:t>2</a:t>
            </a:r>
            <a:r>
              <a:rPr lang="en-US" dirty="0">
                <a:latin typeface="Times New Roman"/>
                <a:cs typeface="Times New Roman"/>
              </a:rPr>
              <a:t> </a:t>
            </a:r>
            <a:r>
              <a:rPr lang="en-US" dirty="0">
                <a:cs typeface="Times New Roman"/>
              </a:rPr>
              <a:t>–dissimilarities could be</a:t>
            </a:r>
          </a:p>
        </p:txBody>
      </p:sp>
      <p:sp>
        <p:nvSpPr>
          <p:cNvPr id="4" name="Line 15"/>
          <p:cNvSpPr>
            <a:spLocks noChangeShapeType="1"/>
          </p:cNvSpPr>
          <p:nvPr/>
        </p:nvSpPr>
        <p:spPr bwMode="auto">
          <a:xfrm flipV="1">
            <a:off x="5939304" y="3091752"/>
            <a:ext cx="0" cy="2716320"/>
          </a:xfrm>
          <a:prstGeom prst="line">
            <a:avLst/>
          </a:prstGeom>
          <a:noFill/>
          <a:ln w="38100">
            <a:solidFill>
              <a:srgbClr val="0033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Line 16"/>
          <p:cNvSpPr>
            <a:spLocks noChangeShapeType="1"/>
          </p:cNvSpPr>
          <p:nvPr/>
        </p:nvSpPr>
        <p:spPr bwMode="auto">
          <a:xfrm>
            <a:off x="4824788" y="4944193"/>
            <a:ext cx="3366048" cy="0"/>
          </a:xfrm>
          <a:prstGeom prst="line">
            <a:avLst/>
          </a:prstGeom>
          <a:noFill/>
          <a:ln w="38100">
            <a:solidFill>
              <a:srgbClr val="0033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46" name="Group 30"/>
          <p:cNvGrpSpPr>
            <a:grpSpLocks/>
          </p:cNvGrpSpPr>
          <p:nvPr/>
        </p:nvGrpSpPr>
        <p:grpSpPr bwMode="auto">
          <a:xfrm>
            <a:off x="7682256" y="4357273"/>
            <a:ext cx="152400" cy="152400"/>
            <a:chOff x="384" y="3264"/>
            <a:chExt cx="96" cy="96"/>
          </a:xfrm>
        </p:grpSpPr>
        <p:sp>
          <p:nvSpPr>
            <p:cNvPr id="47" name="Line 31"/>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 name="Line 32"/>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49" name="Group 30"/>
          <p:cNvGrpSpPr>
            <a:grpSpLocks/>
          </p:cNvGrpSpPr>
          <p:nvPr/>
        </p:nvGrpSpPr>
        <p:grpSpPr bwMode="auto">
          <a:xfrm>
            <a:off x="6453868" y="3550633"/>
            <a:ext cx="152400" cy="152400"/>
            <a:chOff x="384" y="3264"/>
            <a:chExt cx="96" cy="96"/>
          </a:xfrm>
        </p:grpSpPr>
        <p:sp>
          <p:nvSpPr>
            <p:cNvPr id="50" name="Line 31"/>
            <p:cNvSpPr>
              <a:spLocks noChangeShapeType="1"/>
            </p:cNvSpPr>
            <p:nvPr/>
          </p:nvSpPr>
          <p:spPr bwMode="auto">
            <a:xfrm>
              <a:off x="384" y="3264"/>
              <a:ext cx="96" cy="96"/>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Line 32"/>
            <p:cNvSpPr>
              <a:spLocks noChangeShapeType="1"/>
            </p:cNvSpPr>
            <p:nvPr/>
          </p:nvSpPr>
          <p:spPr bwMode="auto">
            <a:xfrm flipV="1">
              <a:off x="384" y="3264"/>
              <a:ext cx="96" cy="96"/>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2" name="TextBox 51"/>
          <p:cNvSpPr txBox="1"/>
          <p:nvPr/>
        </p:nvSpPr>
        <p:spPr>
          <a:xfrm>
            <a:off x="8311034" y="4586360"/>
            <a:ext cx="529570" cy="646331"/>
          </a:xfrm>
          <a:prstGeom prst="rect">
            <a:avLst/>
          </a:prstGeom>
          <a:noFill/>
        </p:spPr>
        <p:txBody>
          <a:bodyPr wrap="none" rtlCol="0">
            <a:spAutoFit/>
          </a:bodyPr>
          <a:lstStyle/>
          <a:p>
            <a:r>
              <a:rPr lang="en-US" sz="3600" i="1" dirty="0">
                <a:latin typeface="Times New Roman"/>
                <a:cs typeface="Times New Roman"/>
              </a:rPr>
              <a:t>x</a:t>
            </a:r>
            <a:r>
              <a:rPr lang="en-US" sz="2400" baseline="-25000" dirty="0">
                <a:latin typeface="Times New Roman"/>
                <a:cs typeface="Times New Roman"/>
              </a:rPr>
              <a:t>1</a:t>
            </a:r>
            <a:endParaRPr lang="en-US" sz="3600" dirty="0">
              <a:latin typeface="Times New Roman"/>
              <a:cs typeface="Times New Roman"/>
            </a:endParaRPr>
          </a:p>
        </p:txBody>
      </p:sp>
      <p:sp>
        <p:nvSpPr>
          <p:cNvPr id="53" name="TextBox 52"/>
          <p:cNvSpPr txBox="1"/>
          <p:nvPr/>
        </p:nvSpPr>
        <p:spPr>
          <a:xfrm>
            <a:off x="5674519" y="2471489"/>
            <a:ext cx="529570" cy="646331"/>
          </a:xfrm>
          <a:prstGeom prst="rect">
            <a:avLst/>
          </a:prstGeom>
          <a:noFill/>
        </p:spPr>
        <p:txBody>
          <a:bodyPr wrap="none" rtlCol="0">
            <a:spAutoFit/>
          </a:bodyPr>
          <a:lstStyle/>
          <a:p>
            <a:r>
              <a:rPr lang="en-US" sz="3600" i="1" dirty="0">
                <a:latin typeface="Times New Roman"/>
                <a:cs typeface="Times New Roman"/>
              </a:rPr>
              <a:t>x</a:t>
            </a:r>
            <a:r>
              <a:rPr lang="en-US" sz="2400" baseline="-25000" dirty="0">
                <a:latin typeface="Times New Roman"/>
                <a:cs typeface="Times New Roman"/>
              </a:rPr>
              <a:t>2</a:t>
            </a:r>
            <a:endParaRPr lang="en-US" sz="3600" dirty="0">
              <a:latin typeface="Times New Roman"/>
              <a:cs typeface="Times New Roman"/>
            </a:endParaRPr>
          </a:p>
        </p:txBody>
      </p:sp>
      <mc:AlternateContent xmlns:mc="http://schemas.openxmlformats.org/markup-compatibility/2006" xmlns:a14="http://schemas.microsoft.com/office/drawing/2010/main">
        <mc:Choice Requires="a14">
          <p:sp>
            <p:nvSpPr>
              <p:cNvPr id="54" name="TextBox 53"/>
              <p:cNvSpPr txBox="1"/>
              <p:nvPr/>
            </p:nvSpPr>
            <p:spPr>
              <a:xfrm>
                <a:off x="294102" y="3293699"/>
                <a:ext cx="4265902" cy="1659942"/>
              </a:xfrm>
              <a:prstGeom prst="rect">
                <a:avLst/>
              </a:prstGeom>
              <a:noFill/>
            </p:spPr>
            <p:txBody>
              <a:bodyPr wrap="square" rtlCol="0">
                <a:spAutoFit/>
              </a:bodyPr>
              <a:lstStyle/>
              <a:p>
                <a:pPr marL="342900" indent="-342900">
                  <a:buFont typeface="Arial"/>
                  <a:buChar char="•"/>
                </a:pPr>
                <a:r>
                  <a:rPr lang="en-US" sz="2400" dirty="0">
                    <a:cs typeface="Times New Roman"/>
                  </a:rPr>
                  <a:t>Euclidean = </a:t>
                </a:r>
                <a14:m>
                  <m:oMath xmlns:m="http://schemas.openxmlformats.org/officeDocument/2006/math">
                    <m:rad>
                      <m:radPr>
                        <m:degHide m:val="on"/>
                        <m:ctrlPr>
                          <a:rPr lang="en-US" sz="2400" b="0" i="1" smtClean="0">
                            <a:latin typeface="Cambria Math" panose="02040503050406030204" pitchFamily="18" charset="0"/>
                            <a:ea typeface="Cambria Math" panose="02040503050406030204" pitchFamily="18" charset="0"/>
                            <a:cs typeface="Times New Roman"/>
                          </a:rPr>
                        </m:ctrlPr>
                      </m:radPr>
                      <m:deg/>
                      <m:e>
                        <m:sSup>
                          <m:sSupPr>
                            <m:ctrlPr>
                              <a:rPr lang="en-US" sz="2400" b="0" i="1" smtClean="0">
                                <a:latin typeface="Cambria Math" panose="02040503050406030204" pitchFamily="18" charset="0"/>
                                <a:ea typeface="Cambria Math" panose="02040503050406030204" pitchFamily="18" charset="0"/>
                                <a:cs typeface="Times New Roman"/>
                              </a:rPr>
                            </m:ctrlPr>
                          </m:sSupPr>
                          <m:e>
                            <m:r>
                              <a:rPr lang="en-US" sz="2400" b="0" i="1" smtClean="0">
                                <a:latin typeface="Cambria Math" panose="02040503050406030204" pitchFamily="18" charset="0"/>
                                <a:ea typeface="Cambria Math" panose="02040503050406030204" pitchFamily="18" charset="0"/>
                                <a:cs typeface="Times New Roman"/>
                              </a:rPr>
                              <m:t>𝑎</m:t>
                            </m:r>
                          </m:e>
                          <m:sup>
                            <m:r>
                              <a:rPr lang="en-US" sz="2400" b="0" i="1" smtClean="0">
                                <a:latin typeface="Cambria Math" panose="02040503050406030204" pitchFamily="18" charset="0"/>
                                <a:ea typeface="Cambria Math" panose="02040503050406030204" pitchFamily="18" charset="0"/>
                                <a:cs typeface="Times New Roman"/>
                              </a:rPr>
                              <m:t>2</m:t>
                            </m:r>
                          </m:sup>
                        </m:sSup>
                        <m:r>
                          <a:rPr lang="en-US" sz="2400" i="1">
                            <a:latin typeface="Cambria Math" panose="02040503050406030204" pitchFamily="18" charset="0"/>
                            <a:ea typeface="Cambria Math" panose="02040503050406030204" pitchFamily="18" charset="0"/>
                            <a:cs typeface="Times New Roman"/>
                          </a:rPr>
                          <m:t>+</m:t>
                        </m:r>
                        <m:sSup>
                          <m:sSupPr>
                            <m:ctrlPr>
                              <a:rPr lang="en-US" sz="2400" i="1">
                                <a:latin typeface="Cambria Math" panose="02040503050406030204" pitchFamily="18" charset="0"/>
                                <a:ea typeface="Cambria Math" panose="02040503050406030204" pitchFamily="18" charset="0"/>
                                <a:cs typeface="Times New Roman"/>
                              </a:rPr>
                            </m:ctrlPr>
                          </m:sSupPr>
                          <m:e>
                            <m:r>
                              <a:rPr lang="en-US" sz="2400" b="0" i="1" smtClean="0">
                                <a:latin typeface="Cambria Math" panose="02040503050406030204" pitchFamily="18" charset="0"/>
                                <a:ea typeface="Cambria Math" panose="02040503050406030204" pitchFamily="18" charset="0"/>
                                <a:cs typeface="Times New Roman"/>
                              </a:rPr>
                              <m:t>𝑏</m:t>
                            </m:r>
                          </m:e>
                          <m:sup>
                            <m:r>
                              <a:rPr lang="en-US" sz="2400" i="1">
                                <a:latin typeface="Cambria Math" panose="02040503050406030204" pitchFamily="18" charset="0"/>
                                <a:ea typeface="Cambria Math" panose="02040503050406030204" pitchFamily="18" charset="0"/>
                                <a:cs typeface="Times New Roman"/>
                              </a:rPr>
                              <m:t>2</m:t>
                            </m:r>
                          </m:sup>
                        </m:sSup>
                      </m:e>
                    </m:rad>
                  </m:oMath>
                </a14:m>
                <a:endParaRPr lang="en-US" sz="2400" dirty="0">
                  <a:cs typeface="Times New Roman"/>
                </a:endParaRPr>
              </a:p>
              <a:p>
                <a:pPr marL="342900" indent="-342900">
                  <a:buFont typeface="Arial"/>
                  <a:buChar char="•"/>
                </a:pPr>
                <a:r>
                  <a:rPr lang="en-US" sz="2400" dirty="0">
                    <a:cs typeface="Times New Roman"/>
                  </a:rPr>
                  <a:t>Absolute distance = </a:t>
                </a:r>
                <a14:m>
                  <m:oMath xmlns:m="http://schemas.openxmlformats.org/officeDocument/2006/math">
                    <m:d>
                      <m:dPr>
                        <m:begChr m:val="|"/>
                        <m:endChr m:val="|"/>
                        <m:ctrlPr>
                          <a:rPr lang="en-US" sz="2400" b="0" i="1" smtClean="0">
                            <a:latin typeface="Cambria Math" panose="02040503050406030204" pitchFamily="18" charset="0"/>
                            <a:cs typeface="Times New Roman"/>
                          </a:rPr>
                        </m:ctrlPr>
                      </m:dPr>
                      <m:e>
                        <m:r>
                          <a:rPr lang="en-US" sz="2400" b="0" i="1" smtClean="0">
                            <a:latin typeface="Cambria Math" panose="02040503050406030204" pitchFamily="18" charset="0"/>
                            <a:cs typeface="Times New Roman"/>
                          </a:rPr>
                          <m:t>𝑎</m:t>
                        </m:r>
                      </m:e>
                    </m:d>
                    <m:r>
                      <a:rPr lang="en-US" sz="2400" b="0" i="1" smtClean="0">
                        <a:latin typeface="Cambria Math" panose="02040503050406030204" pitchFamily="18" charset="0"/>
                        <a:cs typeface="Times New Roman"/>
                      </a:rPr>
                      <m:t>+|</m:t>
                    </m:r>
                    <m:r>
                      <a:rPr lang="en-US" sz="2400" b="0" i="1" smtClean="0">
                        <a:latin typeface="Cambria Math" panose="02040503050406030204" pitchFamily="18" charset="0"/>
                        <a:cs typeface="Times New Roman"/>
                      </a:rPr>
                      <m:t>𝑏</m:t>
                    </m:r>
                    <m:r>
                      <a:rPr lang="en-US" sz="2400" b="0" i="1" smtClean="0">
                        <a:latin typeface="Cambria Math" panose="02040503050406030204" pitchFamily="18" charset="0"/>
                        <a:cs typeface="Times New Roman"/>
                      </a:rPr>
                      <m:t>|</m:t>
                    </m:r>
                  </m:oMath>
                </a14:m>
                <a:endParaRPr lang="en-US" sz="2400" dirty="0">
                  <a:cs typeface="Times New Roman"/>
                </a:endParaRPr>
              </a:p>
              <a:p>
                <a:pPr marL="342900" indent="-342900">
                  <a:buFont typeface="Arial"/>
                  <a:buChar char="•"/>
                </a:pPr>
                <a:r>
                  <a:rPr lang="en-US" sz="2400" dirty="0">
                    <a:cs typeface="Times New Roman"/>
                  </a:rPr>
                  <a:t>Can also differentially weight attributes e.g. </a:t>
                </a:r>
                <a14:m>
                  <m:oMath xmlns:m="http://schemas.openxmlformats.org/officeDocument/2006/math">
                    <m:rad>
                      <m:radPr>
                        <m:degHide m:val="on"/>
                        <m:ctrlPr>
                          <a:rPr lang="en-US" sz="2400" i="1">
                            <a:latin typeface="Cambria Math" panose="02040503050406030204" pitchFamily="18" charset="0"/>
                            <a:ea typeface="Cambria Math" panose="02040503050406030204" pitchFamily="18" charset="0"/>
                            <a:cs typeface="Times New Roman"/>
                          </a:rPr>
                        </m:ctrlPr>
                      </m:radPr>
                      <m:deg/>
                      <m:e>
                        <m:sSup>
                          <m:sSupPr>
                            <m:ctrlPr>
                              <a:rPr lang="en-US" sz="2400" i="1">
                                <a:latin typeface="Cambria Math" panose="02040503050406030204" pitchFamily="18" charset="0"/>
                                <a:ea typeface="Cambria Math" panose="02040503050406030204" pitchFamily="18" charset="0"/>
                                <a:cs typeface="Times New Roman"/>
                              </a:rPr>
                            </m:ctrlPr>
                          </m:sSupPr>
                          <m:e>
                            <m:r>
                              <a:rPr lang="en-US" sz="2400" b="0" i="1" smtClean="0">
                                <a:latin typeface="Cambria Math" panose="02040503050406030204" pitchFamily="18" charset="0"/>
                                <a:ea typeface="Cambria Math" panose="02040503050406030204" pitchFamily="18" charset="0"/>
                                <a:cs typeface="Times New Roman"/>
                              </a:rPr>
                              <m:t>𝑘</m:t>
                            </m:r>
                            <m:r>
                              <a:rPr lang="en-US" sz="2400" i="1">
                                <a:latin typeface="Cambria Math" panose="02040503050406030204" pitchFamily="18" charset="0"/>
                                <a:ea typeface="Cambria Math" panose="02040503050406030204" pitchFamily="18" charset="0"/>
                                <a:cs typeface="Times New Roman"/>
                              </a:rPr>
                              <m:t>𝑎</m:t>
                            </m:r>
                          </m:e>
                          <m:sup>
                            <m:r>
                              <a:rPr lang="en-US" sz="2400" i="1">
                                <a:latin typeface="Cambria Math" panose="02040503050406030204" pitchFamily="18" charset="0"/>
                                <a:ea typeface="Cambria Math" panose="02040503050406030204" pitchFamily="18" charset="0"/>
                                <a:cs typeface="Times New Roman"/>
                              </a:rPr>
                              <m:t>2</m:t>
                            </m:r>
                          </m:sup>
                        </m:sSup>
                        <m:r>
                          <a:rPr lang="en-US" sz="2400" i="1">
                            <a:latin typeface="Cambria Math" panose="02040503050406030204" pitchFamily="18" charset="0"/>
                            <a:ea typeface="Cambria Math" panose="02040503050406030204" pitchFamily="18" charset="0"/>
                            <a:cs typeface="Times New Roman"/>
                          </a:rPr>
                          <m:t>+</m:t>
                        </m:r>
                        <m:sSup>
                          <m:sSupPr>
                            <m:ctrlPr>
                              <a:rPr lang="en-US" sz="2400" i="1">
                                <a:latin typeface="Cambria Math" panose="02040503050406030204" pitchFamily="18" charset="0"/>
                                <a:ea typeface="Cambria Math" panose="02040503050406030204" pitchFamily="18" charset="0"/>
                                <a:cs typeface="Times New Roman"/>
                              </a:rPr>
                            </m:ctrlPr>
                          </m:sSupPr>
                          <m:e>
                            <m:r>
                              <a:rPr lang="en-US" sz="2400" i="1">
                                <a:latin typeface="Cambria Math" panose="02040503050406030204" pitchFamily="18" charset="0"/>
                                <a:ea typeface="Cambria Math" panose="02040503050406030204" pitchFamily="18" charset="0"/>
                                <a:cs typeface="Times New Roman"/>
                              </a:rPr>
                              <m:t>𝑏</m:t>
                            </m:r>
                          </m:e>
                          <m:sup>
                            <m:r>
                              <a:rPr lang="en-US" sz="2400" i="1">
                                <a:latin typeface="Cambria Math" panose="02040503050406030204" pitchFamily="18" charset="0"/>
                                <a:ea typeface="Cambria Math" panose="02040503050406030204" pitchFamily="18" charset="0"/>
                                <a:cs typeface="Times New Roman"/>
                              </a:rPr>
                              <m:t>2</m:t>
                            </m:r>
                          </m:sup>
                        </m:sSup>
                      </m:e>
                    </m:rad>
                  </m:oMath>
                </a14:m>
                <a:endParaRPr lang="en-US" sz="2400" dirty="0">
                  <a:cs typeface="Times New Roman"/>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294102" y="3293699"/>
                <a:ext cx="4265902" cy="1659942"/>
              </a:xfrm>
              <a:prstGeom prst="rect">
                <a:avLst/>
              </a:prstGeom>
              <a:blipFill>
                <a:blip r:embed="rId2"/>
                <a:stretch>
                  <a:fillRect l="-1780" b="-6818"/>
                </a:stretch>
              </a:blipFill>
            </p:spPr>
            <p:txBody>
              <a:bodyPr/>
              <a:lstStyle/>
              <a:p>
                <a:r>
                  <a:rPr lang="en-US">
                    <a:noFill/>
                  </a:rPr>
                  <a:t> </a:t>
                </a:r>
              </a:p>
            </p:txBody>
          </p:sp>
        </mc:Fallback>
      </mc:AlternateContent>
      <p:cxnSp>
        <p:nvCxnSpPr>
          <p:cNvPr id="56" name="Straight Connector 55"/>
          <p:cNvCxnSpPr/>
          <p:nvPr/>
        </p:nvCxnSpPr>
        <p:spPr>
          <a:xfrm flipV="1">
            <a:off x="6530710" y="3656713"/>
            <a:ext cx="0" cy="777600"/>
          </a:xfrm>
          <a:prstGeom prst="line">
            <a:avLst/>
          </a:prstGeom>
          <a:ln w="28575" cmpd="sng">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522070" y="4434313"/>
            <a:ext cx="1160186" cy="0"/>
          </a:xfrm>
          <a:prstGeom prst="line">
            <a:avLst/>
          </a:prstGeom>
          <a:ln w="28575" cmpd="sng">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6254240" y="3838153"/>
            <a:ext cx="295236" cy="369332"/>
          </a:xfrm>
          <a:prstGeom prst="rect">
            <a:avLst/>
          </a:prstGeom>
          <a:noFill/>
        </p:spPr>
        <p:txBody>
          <a:bodyPr wrap="none" rtlCol="0">
            <a:spAutoFit/>
          </a:bodyPr>
          <a:lstStyle/>
          <a:p>
            <a:r>
              <a:rPr lang="en-US" dirty="0"/>
              <a:t>a</a:t>
            </a:r>
          </a:p>
        </p:txBody>
      </p:sp>
      <p:sp>
        <p:nvSpPr>
          <p:cNvPr id="64" name="TextBox 63"/>
          <p:cNvSpPr txBox="1"/>
          <p:nvPr/>
        </p:nvSpPr>
        <p:spPr>
          <a:xfrm>
            <a:off x="6979972" y="4396527"/>
            <a:ext cx="305943" cy="369332"/>
          </a:xfrm>
          <a:prstGeom prst="rect">
            <a:avLst/>
          </a:prstGeom>
          <a:noFill/>
        </p:spPr>
        <p:txBody>
          <a:bodyPr wrap="none" rtlCol="0">
            <a:spAutoFit/>
          </a:bodyPr>
          <a:lstStyle/>
          <a:p>
            <a:r>
              <a:rPr lang="en-US" dirty="0"/>
              <a:t>b</a:t>
            </a:r>
          </a:p>
        </p:txBody>
      </p:sp>
      <mc:AlternateContent xmlns:mc="http://schemas.openxmlformats.org/markup-compatibility/2006" xmlns:a14="http://schemas.microsoft.com/office/drawing/2010/main">
        <mc:Choice Requires="a14">
          <p:sp>
            <p:nvSpPr>
              <p:cNvPr id="65" name="TextBox 64"/>
              <p:cNvSpPr txBox="1"/>
              <p:nvPr/>
            </p:nvSpPr>
            <p:spPr>
              <a:xfrm>
                <a:off x="1213643" y="6148981"/>
                <a:ext cx="6716711" cy="680251"/>
              </a:xfrm>
              <a:prstGeom prst="rect">
                <a:avLst/>
              </a:prstGeom>
              <a:noFill/>
            </p:spPr>
            <p:txBody>
              <a:bodyPr wrap="none" rtlCol="0">
                <a:spAutoFit/>
              </a:bodyPr>
              <a:lstStyle/>
              <a:p>
                <a:pPr algn="ctr">
                  <a:buSzPts val="2400"/>
                </a:pPr>
                <a:r>
                  <a:rPr lang="en-US" dirty="0"/>
                  <a:t>Extension to 3D  for Euclidean distance would be e.g.</a:t>
                </a:r>
                <a:r>
                  <a:rPr lang="en-US" dirty="0">
                    <a:ea typeface="Cambria Math" panose="02040503050406030204" pitchFamily="18" charset="0"/>
                    <a:cs typeface="Times New Roman"/>
                  </a:rPr>
                  <a:t> </a:t>
                </a:r>
                <a14:m>
                  <m:oMath xmlns:m="http://schemas.openxmlformats.org/officeDocument/2006/math">
                    <m:rad>
                      <m:radPr>
                        <m:degHide m:val="on"/>
                        <m:ctrlPr>
                          <a:rPr lang="en-US" i="1">
                            <a:latin typeface="Cambria Math" panose="02040503050406030204" pitchFamily="18" charset="0"/>
                            <a:ea typeface="Cambria Math" panose="02040503050406030204" pitchFamily="18" charset="0"/>
                            <a:cs typeface="Times New Roman"/>
                          </a:rPr>
                        </m:ctrlPr>
                      </m:radPr>
                      <m:deg/>
                      <m:e>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𝑎</m:t>
                            </m:r>
                          </m:e>
                          <m:sup>
                            <m:r>
                              <a:rPr lang="en-US" i="1">
                                <a:latin typeface="Cambria Math" panose="02040503050406030204" pitchFamily="18" charset="0"/>
                                <a:ea typeface="Cambria Math" panose="02040503050406030204" pitchFamily="18" charset="0"/>
                                <a:cs typeface="Times New Roman"/>
                              </a:rPr>
                              <m:t>2</m:t>
                            </m:r>
                          </m:sup>
                        </m:sSup>
                        <m:r>
                          <a:rPr lang="en-US" b="0" i="1" smtClean="0">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b="0" i="1" smtClean="0">
                                <a:latin typeface="Cambria Math" panose="02040503050406030204" pitchFamily="18" charset="0"/>
                                <a:ea typeface="Cambria Math" panose="02040503050406030204" pitchFamily="18" charset="0"/>
                                <a:cs typeface="Times New Roman"/>
                              </a:rPr>
                              <m:t>𝑏</m:t>
                            </m:r>
                          </m:e>
                          <m:sup>
                            <m:r>
                              <a:rPr lang="en-US" i="1">
                                <a:latin typeface="Cambria Math" panose="02040503050406030204" pitchFamily="18" charset="0"/>
                                <a:ea typeface="Cambria Math" panose="02040503050406030204" pitchFamily="18" charset="0"/>
                                <a:cs typeface="Times New Roman"/>
                              </a:rPr>
                              <m:t>2</m:t>
                            </m:r>
                          </m:sup>
                        </m:sSup>
                        <m:r>
                          <a:rPr lang="en-US" i="1">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b="0" i="1" smtClean="0">
                                <a:latin typeface="Cambria Math" panose="02040503050406030204" pitchFamily="18" charset="0"/>
                                <a:ea typeface="Cambria Math" panose="02040503050406030204" pitchFamily="18" charset="0"/>
                                <a:cs typeface="Times New Roman"/>
                              </a:rPr>
                              <m:t>𝑐</m:t>
                            </m:r>
                          </m:e>
                          <m:sup>
                            <m:r>
                              <a:rPr lang="en-US" i="1">
                                <a:latin typeface="Cambria Math" panose="02040503050406030204" pitchFamily="18" charset="0"/>
                                <a:ea typeface="Cambria Math" panose="02040503050406030204" pitchFamily="18" charset="0"/>
                                <a:cs typeface="Times New Roman"/>
                              </a:rPr>
                              <m:t>2</m:t>
                            </m:r>
                          </m:sup>
                        </m:sSup>
                      </m:e>
                    </m:rad>
                  </m:oMath>
                </a14:m>
                <a:r>
                  <a:rPr lang="en-US" dirty="0"/>
                  <a:t>, </a:t>
                </a:r>
              </a:p>
              <a:p>
                <a:pPr algn="ctr">
                  <a:buSzPts val="2400"/>
                </a:pPr>
                <a:r>
                  <a:rPr lang="en-US" dirty="0"/>
                  <a:t>and so on for higher dimensions</a:t>
                </a:r>
                <a:endParaRPr lang="en-US" baseline="30000" dirty="0">
                  <a:solidFill>
                    <a:srgbClr val="000000"/>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1213643" y="6148981"/>
                <a:ext cx="6716711" cy="680251"/>
              </a:xfrm>
              <a:prstGeom prst="rect">
                <a:avLst/>
              </a:prstGeom>
              <a:blipFill>
                <a:blip r:embed="rId3"/>
                <a:stretch>
                  <a:fillRect l="-379" r="-189" b="-10909"/>
                </a:stretch>
              </a:blipFill>
            </p:spPr>
            <p:txBody>
              <a:bodyPr/>
              <a:lstStyle/>
              <a:p>
                <a:r>
                  <a:rPr lang="en-US">
                    <a:noFill/>
                  </a:rPr>
                  <a:t> </a:t>
                </a:r>
              </a:p>
            </p:txBody>
          </p:sp>
        </mc:Fallback>
      </mc:AlternateContent>
      <p:pic>
        <p:nvPicPr>
          <p:cNvPr id="7" name="Graphic 6" descr="Checkmark">
            <a:extLst>
              <a:ext uri="{FF2B5EF4-FFF2-40B4-BE49-F238E27FC236}">
                <a16:creationId xmlns:a16="http://schemas.microsoft.com/office/drawing/2014/main" id="{1EFFD29A-8140-B846-B701-ADAF832E0E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545" y="3117820"/>
            <a:ext cx="598245" cy="591169"/>
          </a:xfrm>
          <a:prstGeom prst="rect">
            <a:avLst/>
          </a:prstGeom>
        </p:spPr>
      </p:pic>
      <p:sp>
        <p:nvSpPr>
          <p:cNvPr id="8" name="TextBox 7">
            <a:extLst>
              <a:ext uri="{FF2B5EF4-FFF2-40B4-BE49-F238E27FC236}">
                <a16:creationId xmlns:a16="http://schemas.microsoft.com/office/drawing/2014/main" id="{168B72F4-D794-C44D-BC5F-F8E2EB44AEDC}"/>
              </a:ext>
            </a:extLst>
          </p:cNvPr>
          <p:cNvSpPr txBox="1"/>
          <p:nvPr/>
        </p:nvSpPr>
        <p:spPr>
          <a:xfrm>
            <a:off x="3423082" y="3359287"/>
            <a:ext cx="1778452" cy="369332"/>
          </a:xfrm>
          <a:prstGeom prst="rect">
            <a:avLst/>
          </a:prstGeom>
          <a:noFill/>
        </p:spPr>
        <p:txBody>
          <a:bodyPr wrap="square" rtlCol="0">
            <a:spAutoFit/>
          </a:bodyPr>
          <a:lstStyle/>
          <a:p>
            <a:r>
              <a:rPr lang="en-US" dirty="0"/>
              <a:t>(most common)</a:t>
            </a:r>
          </a:p>
        </p:txBody>
      </p:sp>
    </p:spTree>
    <p:extLst>
      <p:ext uri="{BB962C8B-B14F-4D97-AF65-F5344CB8AC3E}">
        <p14:creationId xmlns:p14="http://schemas.microsoft.com/office/powerpoint/2010/main" val="177720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829" y="123206"/>
            <a:ext cx="8596462" cy="1325563"/>
          </a:xfrm>
        </p:spPr>
        <p:txBody>
          <a:bodyPr/>
          <a:lstStyle/>
          <a:p>
            <a:r>
              <a:rPr lang="en-US" dirty="0"/>
              <a:t>Measures of similarity/dissimilarity</a:t>
            </a:r>
          </a:p>
        </p:txBody>
      </p:sp>
      <p:sp>
        <p:nvSpPr>
          <p:cNvPr id="3" name="Content Placeholder 2"/>
          <p:cNvSpPr>
            <a:spLocks noGrp="1"/>
          </p:cNvSpPr>
          <p:nvPr>
            <p:ph idx="1"/>
          </p:nvPr>
        </p:nvSpPr>
        <p:spPr>
          <a:xfrm>
            <a:off x="628650" y="1333144"/>
            <a:ext cx="7886700" cy="5336936"/>
          </a:xfrm>
        </p:spPr>
        <p:txBody>
          <a:bodyPr>
            <a:normAutofit/>
          </a:bodyPr>
          <a:lstStyle/>
          <a:p>
            <a:r>
              <a:rPr lang="en-US" dirty="0"/>
              <a:t>Generally need to “standardize variables” (recall from k-nearest neighbors)</a:t>
            </a:r>
          </a:p>
          <a:p>
            <a:r>
              <a:rPr lang="en-US" dirty="0"/>
              <a:t>Ordinal variables are treated the same as continuous variables</a:t>
            </a:r>
          </a:p>
          <a:p>
            <a:r>
              <a:rPr lang="en-US" dirty="0"/>
              <a:t>Nominal variable differences between groups need to be explicitly given. A common choice is difference 1 if the groups are the same and 0 if they are different (this needs to be standardized following calculation)</a:t>
            </a:r>
          </a:p>
          <a:p>
            <a:r>
              <a:rPr lang="en-US" b="1" dirty="0"/>
              <a:t>Goal</a:t>
            </a:r>
            <a:r>
              <a:rPr lang="en-US" dirty="0"/>
              <a:t>: maximize similarity within clusters and minimize similarity between clusters!!!</a:t>
            </a:r>
          </a:p>
          <a:p>
            <a:endParaRPr lang="en-US" dirty="0"/>
          </a:p>
        </p:txBody>
      </p:sp>
    </p:spTree>
    <p:extLst>
      <p:ext uri="{BB962C8B-B14F-4D97-AF65-F5344CB8AC3E}">
        <p14:creationId xmlns:p14="http://schemas.microsoft.com/office/powerpoint/2010/main" val="2119995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62246"/>
            <a:ext cx="7886700" cy="1325563"/>
          </a:xfrm>
        </p:spPr>
        <p:txBody>
          <a:bodyPr/>
          <a:lstStyle/>
          <a:p>
            <a:r>
              <a:rPr lang="en-US" dirty="0"/>
              <a:t>k-means clustering</a:t>
            </a:r>
          </a:p>
        </p:txBody>
      </p:sp>
    </p:spTree>
    <p:extLst>
      <p:ext uri="{BB962C8B-B14F-4D97-AF65-F5344CB8AC3E}">
        <p14:creationId xmlns:p14="http://schemas.microsoft.com/office/powerpoint/2010/main" val="1876262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k-means clustering overview</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544299" y="1535645"/>
                <a:ext cx="7971051" cy="5000622"/>
              </a:xfrm>
            </p:spPr>
            <p:txBody>
              <a:bodyPr>
                <a:normAutofit/>
              </a:bodyPr>
              <a:lstStyle/>
              <a:p>
                <a:r>
                  <a:rPr lang="en-US" dirty="0"/>
                  <a:t>Algorithm splits observations into K clusters, where K can equal 2, 3, 4, …</a:t>
                </a:r>
              </a:p>
              <a:p>
                <a:r>
                  <a:rPr lang="en-US" dirty="0"/>
                  <a:t>Uses Euclidean distance measure </a:t>
                </a:r>
                <a14:m>
                  <m:oMath xmlns:m="http://schemas.openxmlformats.org/officeDocument/2006/math">
                    <m:rad>
                      <m:radPr>
                        <m:degHide m:val="on"/>
                        <m:ctrlPr>
                          <a:rPr lang="en-US" i="1">
                            <a:latin typeface="Cambria Math" panose="02040503050406030204" pitchFamily="18" charset="0"/>
                            <a:ea typeface="Cambria Math" panose="02040503050406030204" pitchFamily="18" charset="0"/>
                            <a:cs typeface="Times New Roman"/>
                          </a:rPr>
                        </m:ctrlPr>
                      </m:radPr>
                      <m:deg/>
                      <m:e>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𝑎</m:t>
                            </m:r>
                          </m:e>
                          <m:sup>
                            <m:r>
                              <a:rPr lang="en-US" i="1">
                                <a:latin typeface="Cambria Math" panose="02040503050406030204" pitchFamily="18" charset="0"/>
                                <a:ea typeface="Cambria Math" panose="02040503050406030204" pitchFamily="18" charset="0"/>
                                <a:cs typeface="Times New Roman"/>
                              </a:rPr>
                              <m:t>2</m:t>
                            </m:r>
                          </m:sup>
                        </m:sSup>
                        <m:r>
                          <a:rPr lang="en-US" i="1">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𝑏</m:t>
                            </m:r>
                          </m:e>
                          <m:sup>
                            <m:r>
                              <a:rPr lang="en-US" i="1">
                                <a:latin typeface="Cambria Math" panose="02040503050406030204" pitchFamily="18" charset="0"/>
                                <a:ea typeface="Cambria Math" panose="02040503050406030204" pitchFamily="18" charset="0"/>
                                <a:cs typeface="Times New Roman"/>
                              </a:rPr>
                              <m:t>2</m:t>
                            </m:r>
                          </m:sup>
                        </m:sSup>
                        <m:r>
                          <a:rPr lang="en-US" i="1">
                            <a:latin typeface="Cambria Math" panose="02040503050406030204" pitchFamily="18" charset="0"/>
                            <a:ea typeface="Cambria Math" panose="02040503050406030204" pitchFamily="18" charset="0"/>
                            <a:cs typeface="Times New Roman"/>
                          </a:rPr>
                          <m:t>+</m:t>
                        </m:r>
                        <m:sSup>
                          <m:sSupPr>
                            <m:ctrlPr>
                              <a:rPr lang="en-US" i="1">
                                <a:latin typeface="Cambria Math" panose="02040503050406030204" pitchFamily="18" charset="0"/>
                                <a:ea typeface="Cambria Math" panose="02040503050406030204" pitchFamily="18" charset="0"/>
                                <a:cs typeface="Times New Roman"/>
                              </a:rPr>
                            </m:ctrlPr>
                          </m:sSupPr>
                          <m:e>
                            <m:r>
                              <a:rPr lang="en-US" i="1">
                                <a:latin typeface="Cambria Math" panose="02040503050406030204" pitchFamily="18" charset="0"/>
                                <a:ea typeface="Cambria Math" panose="02040503050406030204" pitchFamily="18" charset="0"/>
                                <a:cs typeface="Times New Roman"/>
                              </a:rPr>
                              <m:t>𝑐</m:t>
                            </m:r>
                          </m:e>
                          <m:sup>
                            <m:r>
                              <a:rPr lang="en-US" i="1">
                                <a:latin typeface="Cambria Math" panose="02040503050406030204" pitchFamily="18" charset="0"/>
                                <a:ea typeface="Cambria Math" panose="02040503050406030204" pitchFamily="18" charset="0"/>
                                <a:cs typeface="Times New Roman"/>
                              </a:rPr>
                              <m:t>2</m:t>
                            </m:r>
                          </m:sup>
                        </m:sSup>
                      </m:e>
                    </m:rad>
                  </m:oMath>
                </a14:m>
                <a:r>
                  <a:rPr lang="en-US" dirty="0"/>
                  <a:t>…</a:t>
                </a:r>
              </a:p>
              <a:p>
                <a:r>
                  <a:rPr lang="en-US" dirty="0"/>
                  <a:t>Common practice to try a bunch of different values for K and use some kind of measure to determine the best K after the fact, i.e. parameter tuning</a:t>
                </a:r>
              </a:p>
              <a:p>
                <a:r>
                  <a:rPr lang="en-US" dirty="0"/>
                  <a:t>Orange uses the “Silhouette measure” to evaluate cluster homogeneity </a:t>
                </a:r>
              </a:p>
              <a:p>
                <a:pPr lvl="1"/>
                <a:r>
                  <a:rPr lang="en-US" dirty="0"/>
                  <a:t>Silhouette measures ranges from -1 (bad) to 1 (good)</a:t>
                </a:r>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544299" y="1535645"/>
                <a:ext cx="7971051" cy="5000622"/>
              </a:xfrm>
              <a:blipFill>
                <a:blip r:embed="rId2"/>
                <a:stretch>
                  <a:fillRect l="-1272" t="-1266" r="-159"/>
                </a:stretch>
              </a:blipFill>
            </p:spPr>
            <p:txBody>
              <a:bodyPr/>
              <a:lstStyle/>
              <a:p>
                <a:r>
                  <a:rPr lang="en-US">
                    <a:noFill/>
                  </a:rPr>
                  <a:t> </a:t>
                </a:r>
              </a:p>
            </p:txBody>
          </p:sp>
        </mc:Fallback>
      </mc:AlternateContent>
    </p:spTree>
    <p:extLst>
      <p:ext uri="{BB962C8B-B14F-4D97-AF65-F5344CB8AC3E}">
        <p14:creationId xmlns:p14="http://schemas.microsoft.com/office/powerpoint/2010/main" val="3377578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k-means algorithm</a:t>
            </a:r>
          </a:p>
        </p:txBody>
      </p:sp>
      <p:sp>
        <p:nvSpPr>
          <p:cNvPr id="3" name="Content Placeholder 2"/>
          <p:cNvSpPr>
            <a:spLocks noGrp="1"/>
          </p:cNvSpPr>
          <p:nvPr>
            <p:ph idx="1"/>
          </p:nvPr>
        </p:nvSpPr>
        <p:spPr>
          <a:xfrm>
            <a:off x="279918" y="1592344"/>
            <a:ext cx="8235432" cy="4861735"/>
          </a:xfrm>
        </p:spPr>
        <p:txBody>
          <a:bodyPr>
            <a:normAutofit/>
          </a:bodyPr>
          <a:lstStyle/>
          <a:p>
            <a:r>
              <a:rPr lang="en-US" dirty="0"/>
              <a:t>Algorithm proceeds as follows:</a:t>
            </a:r>
          </a:p>
          <a:p>
            <a:pPr marL="914400" lvl="1" indent="-457200">
              <a:buFont typeface="+mj-lt"/>
              <a:buAutoNum type="arabicPeriod"/>
            </a:pPr>
            <a:r>
              <a:rPr lang="en-US" dirty="0"/>
              <a:t>Randomly assign a cluster number (between 1 and K) to each of the observations/instances in the dataset. These are the </a:t>
            </a:r>
            <a:r>
              <a:rPr lang="en-US" i="1" dirty="0"/>
              <a:t>initial</a:t>
            </a:r>
            <a:r>
              <a:rPr lang="en-US" dirty="0"/>
              <a:t> cluster assignments</a:t>
            </a:r>
          </a:p>
          <a:p>
            <a:pPr marL="914400" lvl="1" indent="-457200">
              <a:buFont typeface="+mj-lt"/>
              <a:buAutoNum type="arabicPeriod"/>
            </a:pPr>
            <a:r>
              <a:rPr lang="en-US" dirty="0"/>
              <a:t>Iterate between the following until the cluster assignments no longer change:</a:t>
            </a:r>
          </a:p>
          <a:p>
            <a:pPr marL="1371600" lvl="2" indent="-457200">
              <a:buFont typeface="+mj-lt"/>
              <a:buAutoNum type="alphaLcPeriod"/>
            </a:pPr>
            <a:r>
              <a:rPr lang="en-US" dirty="0"/>
              <a:t>For each cluster determine the center (centroid) of the cluster</a:t>
            </a:r>
          </a:p>
          <a:p>
            <a:pPr marL="1371600" lvl="2" indent="-457200">
              <a:buFont typeface="+mj-lt"/>
              <a:buAutoNum type="alphaLcPeriod"/>
            </a:pPr>
            <a:r>
              <a:rPr lang="en-US" dirty="0"/>
              <a:t>Reassign each observation to the cluster whose center is </a:t>
            </a:r>
            <a:r>
              <a:rPr lang="en-US" i="1" dirty="0"/>
              <a:t>closest</a:t>
            </a:r>
            <a:r>
              <a:rPr lang="en-US" dirty="0"/>
              <a:t> to them in terms of Euclidean distance (i.e., the center that is the most </a:t>
            </a:r>
            <a:r>
              <a:rPr lang="en-US" i="1" dirty="0"/>
              <a:t>similar</a:t>
            </a:r>
            <a:r>
              <a:rPr lang="en-US" dirty="0"/>
              <a:t> to the observation)</a:t>
            </a:r>
          </a:p>
          <a:p>
            <a:r>
              <a:rPr lang="en-US" dirty="0"/>
              <a:t>The algorithm increases the within-cluster similarity relative to the between cluster similarity at every step</a:t>
            </a:r>
          </a:p>
          <a:p>
            <a:pPr lvl="1"/>
            <a:endParaRPr lang="en-US" dirty="0"/>
          </a:p>
        </p:txBody>
      </p:sp>
    </p:spTree>
    <p:extLst>
      <p:ext uri="{BB962C8B-B14F-4D97-AF65-F5344CB8AC3E}">
        <p14:creationId xmlns:p14="http://schemas.microsoft.com/office/powerpoint/2010/main" val="1618270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607" y="10702"/>
            <a:ext cx="7886700" cy="1325563"/>
          </a:xfrm>
        </p:spPr>
        <p:txBody>
          <a:bodyPr/>
          <a:lstStyle/>
          <a:p>
            <a:r>
              <a:rPr lang="en-US" dirty="0"/>
              <a:t>k-means algorithm</a:t>
            </a:r>
          </a:p>
        </p:txBody>
      </p:sp>
      <p:sp>
        <p:nvSpPr>
          <p:cNvPr id="3" name="Content Placeholder 2"/>
          <p:cNvSpPr>
            <a:spLocks noGrp="1"/>
          </p:cNvSpPr>
          <p:nvPr>
            <p:ph idx="1"/>
          </p:nvPr>
        </p:nvSpPr>
        <p:spPr>
          <a:xfrm>
            <a:off x="404019" y="1089869"/>
            <a:ext cx="7886700" cy="4861735"/>
          </a:xfrm>
        </p:spPr>
        <p:txBody>
          <a:bodyPr>
            <a:normAutofit/>
          </a:bodyPr>
          <a:lstStyle/>
          <a:p>
            <a:pPr lvl="1">
              <a:lnSpc>
                <a:spcPct val="100000"/>
              </a:lnSpc>
              <a:spcAft>
                <a:spcPts val="1200"/>
              </a:spcAft>
            </a:pPr>
            <a:r>
              <a:rPr lang="en-US" dirty="0"/>
              <a:t>The center of a cluster is simply the point associated with the mean of each of the attributes for the observations assigned to that cluster – e.g. in the Age direction the center would be located at the mean Age for all subjects in the cluster.</a:t>
            </a:r>
          </a:p>
          <a:p>
            <a:pPr lvl="1">
              <a:lnSpc>
                <a:spcPct val="100000"/>
              </a:lnSpc>
              <a:spcAft>
                <a:spcPts val="1200"/>
              </a:spcAft>
            </a:pPr>
            <a:r>
              <a:rPr lang="en-US" dirty="0"/>
              <a:t>Note that for different initial random assignments of observations to clusters, k-means may lead to different final clustering (it is a </a:t>
            </a:r>
            <a:r>
              <a:rPr lang="en-US" i="1" dirty="0"/>
              <a:t>local</a:t>
            </a:r>
            <a:r>
              <a:rPr lang="en-US" dirty="0"/>
              <a:t> not </a:t>
            </a:r>
            <a:r>
              <a:rPr lang="en-US" i="1" dirty="0"/>
              <a:t>global minimizer</a:t>
            </a:r>
            <a:r>
              <a:rPr lang="en-US" dirty="0"/>
              <a:t> of dissimilarity)  </a:t>
            </a:r>
          </a:p>
        </p:txBody>
      </p:sp>
      <p:sp>
        <p:nvSpPr>
          <p:cNvPr id="4" name="TextBox 3"/>
          <p:cNvSpPr txBox="1"/>
          <p:nvPr/>
        </p:nvSpPr>
        <p:spPr>
          <a:xfrm>
            <a:off x="404019" y="5159986"/>
            <a:ext cx="8945216" cy="523220"/>
          </a:xfrm>
          <a:prstGeom prst="rect">
            <a:avLst/>
          </a:prstGeom>
          <a:noFill/>
        </p:spPr>
        <p:txBody>
          <a:bodyPr wrap="square" rtlCol="0">
            <a:spAutoFit/>
          </a:bodyPr>
          <a:lstStyle/>
          <a:p>
            <a:r>
              <a:rPr lang="en-US" sz="2800" b="1" dirty="0">
                <a:solidFill>
                  <a:srgbClr val="7030A0"/>
                </a:solidFill>
              </a:rPr>
              <a:t> The final clusters may be sensitive to your starting values!</a:t>
            </a:r>
          </a:p>
        </p:txBody>
      </p:sp>
      <p:pic>
        <p:nvPicPr>
          <p:cNvPr id="6" name="Graphic 5" descr="Warning">
            <a:extLst>
              <a:ext uri="{FF2B5EF4-FFF2-40B4-BE49-F238E27FC236}">
                <a16:creationId xmlns:a16="http://schemas.microsoft.com/office/drawing/2014/main" id="{CC46D5DF-1B83-5C4F-BB94-04B84838D3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5159986"/>
            <a:ext cx="523220" cy="523220"/>
          </a:xfrm>
          <a:prstGeom prst="rect">
            <a:avLst/>
          </a:prstGeom>
        </p:spPr>
      </p:pic>
    </p:spTree>
    <p:extLst>
      <p:ext uri="{BB962C8B-B14F-4D97-AF65-F5344CB8AC3E}">
        <p14:creationId xmlns:p14="http://schemas.microsoft.com/office/powerpoint/2010/main" val="432659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8224" y="-37107"/>
            <a:ext cx="7886700" cy="1325563"/>
          </a:xfrm>
        </p:spPr>
        <p:txBody>
          <a:bodyPr/>
          <a:lstStyle/>
          <a:p>
            <a:r>
              <a:rPr lang="en-US" dirty="0"/>
              <a:t>k-means algorithm (k = 3)</a:t>
            </a:r>
          </a:p>
        </p:txBody>
      </p:sp>
      <p:pic>
        <p:nvPicPr>
          <p:cNvPr id="5" name="Picture 4" descr="Screen Shot 2016-08-21 at 11.22.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78" y="946863"/>
            <a:ext cx="6579704" cy="5781928"/>
          </a:xfrm>
          <a:prstGeom prst="rect">
            <a:avLst/>
          </a:prstGeom>
        </p:spPr>
      </p:pic>
      <p:sp>
        <p:nvSpPr>
          <p:cNvPr id="6" name="TextBox 5"/>
          <p:cNvSpPr txBox="1"/>
          <p:nvPr/>
        </p:nvSpPr>
        <p:spPr>
          <a:xfrm>
            <a:off x="7042288" y="1812647"/>
            <a:ext cx="2946124" cy="923330"/>
          </a:xfrm>
          <a:prstGeom prst="rect">
            <a:avLst/>
          </a:prstGeom>
          <a:noFill/>
        </p:spPr>
        <p:txBody>
          <a:bodyPr wrap="square" rtlCol="0">
            <a:spAutoFit/>
          </a:bodyPr>
          <a:lstStyle/>
          <a:p>
            <a:r>
              <a:rPr lang="en-US" dirty="0"/>
              <a:t>Adapted from ISLR, </a:t>
            </a:r>
          </a:p>
          <a:p>
            <a:r>
              <a:rPr lang="en-US" dirty="0"/>
              <a:t>James et al., 2013</a:t>
            </a:r>
          </a:p>
          <a:p>
            <a:r>
              <a:rPr lang="en-US" dirty="0"/>
              <a:t>p. 389</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6AB9524-94C2-C046-8821-B668A9A454E0}"/>
                  </a:ext>
                </a:extLst>
              </p14:cNvPr>
              <p14:cNvContentPartPr/>
              <p14:nvPr/>
            </p14:nvContentPartPr>
            <p14:xfrm>
              <a:off x="1255743" y="1158652"/>
              <a:ext cx="247320" cy="62640"/>
            </p14:xfrm>
          </p:contentPart>
        </mc:Choice>
        <mc:Fallback xmlns="">
          <p:pic>
            <p:nvPicPr>
              <p:cNvPr id="2" name="Ink 1">
                <a:extLst>
                  <a:ext uri="{FF2B5EF4-FFF2-40B4-BE49-F238E27FC236}">
                    <a16:creationId xmlns:a16="http://schemas.microsoft.com/office/drawing/2014/main" id="{36AB9524-94C2-C046-8821-B668A9A454E0}"/>
                  </a:ext>
                </a:extLst>
              </p:cNvPr>
              <p:cNvPicPr/>
              <p:nvPr/>
            </p:nvPicPr>
            <p:blipFill>
              <a:blip r:embed="rId4"/>
              <a:stretch>
                <a:fillRect/>
              </a:stretch>
            </p:blipFill>
            <p:spPr>
              <a:xfrm>
                <a:off x="1247103" y="1150012"/>
                <a:ext cx="26496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5A9CDD7-AF46-F542-8434-8B417E5616BD}"/>
                  </a:ext>
                </a:extLst>
              </p14:cNvPr>
              <p14:cNvContentPartPr/>
              <p14:nvPr/>
            </p14:nvContentPartPr>
            <p14:xfrm>
              <a:off x="1241343" y="1126612"/>
              <a:ext cx="417600" cy="102600"/>
            </p14:xfrm>
          </p:contentPart>
        </mc:Choice>
        <mc:Fallback xmlns="">
          <p:pic>
            <p:nvPicPr>
              <p:cNvPr id="3" name="Ink 2">
                <a:extLst>
                  <a:ext uri="{FF2B5EF4-FFF2-40B4-BE49-F238E27FC236}">
                    <a16:creationId xmlns:a16="http://schemas.microsoft.com/office/drawing/2014/main" id="{35A9CDD7-AF46-F542-8434-8B417E5616BD}"/>
                  </a:ext>
                </a:extLst>
              </p:cNvPr>
              <p:cNvPicPr/>
              <p:nvPr/>
            </p:nvPicPr>
            <p:blipFill>
              <a:blip r:embed="rId6"/>
              <a:stretch>
                <a:fillRect/>
              </a:stretch>
            </p:blipFill>
            <p:spPr>
              <a:xfrm>
                <a:off x="1205343" y="1090972"/>
                <a:ext cx="4892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C4F8A1A8-4F75-9F4A-B53E-3DE03690AA05}"/>
                  </a:ext>
                </a:extLst>
              </p14:cNvPr>
              <p14:cNvContentPartPr/>
              <p14:nvPr/>
            </p14:nvContentPartPr>
            <p14:xfrm>
              <a:off x="3311703" y="1102492"/>
              <a:ext cx="491400" cy="145080"/>
            </p14:xfrm>
          </p:contentPart>
        </mc:Choice>
        <mc:Fallback xmlns="">
          <p:pic>
            <p:nvPicPr>
              <p:cNvPr id="7" name="Ink 6">
                <a:extLst>
                  <a:ext uri="{FF2B5EF4-FFF2-40B4-BE49-F238E27FC236}">
                    <a16:creationId xmlns:a16="http://schemas.microsoft.com/office/drawing/2014/main" id="{C4F8A1A8-4F75-9F4A-B53E-3DE03690AA05}"/>
                  </a:ext>
                </a:extLst>
              </p:cNvPr>
              <p:cNvPicPr/>
              <p:nvPr/>
            </p:nvPicPr>
            <p:blipFill>
              <a:blip r:embed="rId8"/>
              <a:stretch>
                <a:fillRect/>
              </a:stretch>
            </p:blipFill>
            <p:spPr>
              <a:xfrm>
                <a:off x="3275703" y="1066852"/>
                <a:ext cx="56304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9C6A5E7B-93F5-C841-A355-EACB8D423BA3}"/>
                  </a:ext>
                </a:extLst>
              </p14:cNvPr>
              <p14:cNvContentPartPr/>
              <p14:nvPr/>
            </p14:nvContentPartPr>
            <p14:xfrm>
              <a:off x="4997943" y="1092052"/>
              <a:ext cx="1320480" cy="174600"/>
            </p14:xfrm>
          </p:contentPart>
        </mc:Choice>
        <mc:Fallback xmlns="">
          <p:pic>
            <p:nvPicPr>
              <p:cNvPr id="10" name="Ink 9">
                <a:extLst>
                  <a:ext uri="{FF2B5EF4-FFF2-40B4-BE49-F238E27FC236}">
                    <a16:creationId xmlns:a16="http://schemas.microsoft.com/office/drawing/2014/main" id="{9C6A5E7B-93F5-C841-A355-EACB8D423BA3}"/>
                  </a:ext>
                </a:extLst>
              </p:cNvPr>
              <p:cNvPicPr/>
              <p:nvPr/>
            </p:nvPicPr>
            <p:blipFill>
              <a:blip r:embed="rId10"/>
              <a:stretch>
                <a:fillRect/>
              </a:stretch>
            </p:blipFill>
            <p:spPr>
              <a:xfrm>
                <a:off x="4961943" y="1056052"/>
                <a:ext cx="139212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D25D6A0-0529-7B44-8B3C-A4872F889D22}"/>
                  </a:ext>
                </a:extLst>
              </p14:cNvPr>
              <p14:cNvContentPartPr/>
              <p14:nvPr/>
            </p14:nvContentPartPr>
            <p14:xfrm>
              <a:off x="809703" y="3955132"/>
              <a:ext cx="1666800" cy="140040"/>
            </p14:xfrm>
          </p:contentPart>
        </mc:Choice>
        <mc:Fallback xmlns="">
          <p:pic>
            <p:nvPicPr>
              <p:cNvPr id="14" name="Ink 13">
                <a:extLst>
                  <a:ext uri="{FF2B5EF4-FFF2-40B4-BE49-F238E27FC236}">
                    <a16:creationId xmlns:a16="http://schemas.microsoft.com/office/drawing/2014/main" id="{BD25D6A0-0529-7B44-8B3C-A4872F889D22}"/>
                  </a:ext>
                </a:extLst>
              </p:cNvPr>
              <p:cNvPicPr/>
              <p:nvPr/>
            </p:nvPicPr>
            <p:blipFill>
              <a:blip r:embed="rId12"/>
              <a:stretch>
                <a:fillRect/>
              </a:stretch>
            </p:blipFill>
            <p:spPr>
              <a:xfrm>
                <a:off x="773703" y="3919132"/>
                <a:ext cx="173844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6B938542-D938-E340-857A-3B515FA970B5}"/>
                  </a:ext>
                </a:extLst>
              </p14:cNvPr>
              <p14:cNvContentPartPr/>
              <p14:nvPr/>
            </p14:nvContentPartPr>
            <p14:xfrm>
              <a:off x="2819943" y="3906532"/>
              <a:ext cx="3277800" cy="198720"/>
            </p14:xfrm>
          </p:contentPart>
        </mc:Choice>
        <mc:Fallback xmlns="">
          <p:pic>
            <p:nvPicPr>
              <p:cNvPr id="15" name="Ink 14">
                <a:extLst>
                  <a:ext uri="{FF2B5EF4-FFF2-40B4-BE49-F238E27FC236}">
                    <a16:creationId xmlns:a16="http://schemas.microsoft.com/office/drawing/2014/main" id="{6B938542-D938-E340-857A-3B515FA970B5}"/>
                  </a:ext>
                </a:extLst>
              </p:cNvPr>
              <p:cNvPicPr/>
              <p:nvPr/>
            </p:nvPicPr>
            <p:blipFill>
              <a:blip r:embed="rId14"/>
              <a:stretch>
                <a:fillRect/>
              </a:stretch>
            </p:blipFill>
            <p:spPr>
              <a:xfrm>
                <a:off x="2784303" y="3870532"/>
                <a:ext cx="3349440" cy="270360"/>
              </a:xfrm>
              <a:prstGeom prst="rect">
                <a:avLst/>
              </a:prstGeom>
            </p:spPr>
          </p:pic>
        </mc:Fallback>
      </mc:AlternateContent>
      <p:sp>
        <p:nvSpPr>
          <p:cNvPr id="16" name="TextBox 15">
            <a:extLst>
              <a:ext uri="{FF2B5EF4-FFF2-40B4-BE49-F238E27FC236}">
                <a16:creationId xmlns:a16="http://schemas.microsoft.com/office/drawing/2014/main" id="{5BDF5CCC-8855-214A-ACEA-C54EA146DF2B}"/>
              </a:ext>
            </a:extLst>
          </p:cNvPr>
          <p:cNvSpPr txBox="1"/>
          <p:nvPr/>
        </p:nvSpPr>
        <p:spPr>
          <a:xfrm>
            <a:off x="1086834" y="973986"/>
            <a:ext cx="936254" cy="369332"/>
          </a:xfrm>
          <a:prstGeom prst="rect">
            <a:avLst/>
          </a:prstGeom>
          <a:noFill/>
        </p:spPr>
        <p:txBody>
          <a:bodyPr wrap="square" rtlCol="0">
            <a:spAutoFit/>
          </a:bodyPr>
          <a:lstStyle/>
          <a:p>
            <a:r>
              <a:rPr lang="en-US" dirty="0"/>
              <a:t>Data</a:t>
            </a:r>
          </a:p>
        </p:txBody>
      </p:sp>
      <p:sp>
        <p:nvSpPr>
          <p:cNvPr id="17" name="TextBox 16">
            <a:extLst>
              <a:ext uri="{FF2B5EF4-FFF2-40B4-BE49-F238E27FC236}">
                <a16:creationId xmlns:a16="http://schemas.microsoft.com/office/drawing/2014/main" id="{E74E1379-3DB2-6542-BA8F-820785797185}"/>
              </a:ext>
            </a:extLst>
          </p:cNvPr>
          <p:cNvSpPr txBox="1"/>
          <p:nvPr/>
        </p:nvSpPr>
        <p:spPr>
          <a:xfrm>
            <a:off x="3209804" y="966692"/>
            <a:ext cx="936254" cy="369332"/>
          </a:xfrm>
          <a:prstGeom prst="rect">
            <a:avLst/>
          </a:prstGeom>
          <a:noFill/>
        </p:spPr>
        <p:txBody>
          <a:bodyPr wrap="square" rtlCol="0">
            <a:spAutoFit/>
          </a:bodyPr>
          <a:lstStyle/>
          <a:p>
            <a:r>
              <a:rPr lang="en-US" dirty="0"/>
              <a:t>Step 1a.</a:t>
            </a:r>
          </a:p>
        </p:txBody>
      </p:sp>
      <p:sp>
        <p:nvSpPr>
          <p:cNvPr id="18" name="TextBox 17">
            <a:extLst>
              <a:ext uri="{FF2B5EF4-FFF2-40B4-BE49-F238E27FC236}">
                <a16:creationId xmlns:a16="http://schemas.microsoft.com/office/drawing/2014/main" id="{4B89FB70-93F9-4B40-B3A6-CE5301D40149}"/>
              </a:ext>
            </a:extLst>
          </p:cNvPr>
          <p:cNvSpPr txBox="1"/>
          <p:nvPr/>
        </p:nvSpPr>
        <p:spPr>
          <a:xfrm>
            <a:off x="5161489" y="966692"/>
            <a:ext cx="1156934" cy="369332"/>
          </a:xfrm>
          <a:prstGeom prst="rect">
            <a:avLst/>
          </a:prstGeom>
          <a:noFill/>
        </p:spPr>
        <p:txBody>
          <a:bodyPr wrap="square" rtlCol="0">
            <a:spAutoFit/>
          </a:bodyPr>
          <a:lstStyle/>
          <a:p>
            <a:r>
              <a:rPr lang="en-US" dirty="0"/>
              <a:t>Step 1b.</a:t>
            </a:r>
          </a:p>
        </p:txBody>
      </p:sp>
      <p:sp>
        <p:nvSpPr>
          <p:cNvPr id="19" name="TextBox 18">
            <a:extLst>
              <a:ext uri="{FF2B5EF4-FFF2-40B4-BE49-F238E27FC236}">
                <a16:creationId xmlns:a16="http://schemas.microsoft.com/office/drawing/2014/main" id="{CD3A2B8B-68A6-4A4E-A9E1-52D92269EAB9}"/>
              </a:ext>
            </a:extLst>
          </p:cNvPr>
          <p:cNvSpPr txBox="1"/>
          <p:nvPr/>
        </p:nvSpPr>
        <p:spPr>
          <a:xfrm>
            <a:off x="1063201" y="3821226"/>
            <a:ext cx="1156934" cy="369332"/>
          </a:xfrm>
          <a:prstGeom prst="rect">
            <a:avLst/>
          </a:prstGeom>
          <a:noFill/>
        </p:spPr>
        <p:txBody>
          <a:bodyPr wrap="square" rtlCol="0">
            <a:spAutoFit/>
          </a:bodyPr>
          <a:lstStyle/>
          <a:p>
            <a:r>
              <a:rPr lang="en-US" dirty="0"/>
              <a:t>Step 2a.</a:t>
            </a:r>
          </a:p>
        </p:txBody>
      </p:sp>
      <p:sp>
        <p:nvSpPr>
          <p:cNvPr id="20" name="TextBox 19">
            <a:extLst>
              <a:ext uri="{FF2B5EF4-FFF2-40B4-BE49-F238E27FC236}">
                <a16:creationId xmlns:a16="http://schemas.microsoft.com/office/drawing/2014/main" id="{B67AC6F5-E789-4A4A-B568-FDC643F1B003}"/>
              </a:ext>
            </a:extLst>
          </p:cNvPr>
          <p:cNvSpPr txBox="1"/>
          <p:nvPr/>
        </p:nvSpPr>
        <p:spPr>
          <a:xfrm>
            <a:off x="3099464" y="3821226"/>
            <a:ext cx="1156934" cy="369332"/>
          </a:xfrm>
          <a:prstGeom prst="rect">
            <a:avLst/>
          </a:prstGeom>
          <a:noFill/>
        </p:spPr>
        <p:txBody>
          <a:bodyPr wrap="square" rtlCol="0">
            <a:spAutoFit/>
          </a:bodyPr>
          <a:lstStyle/>
          <a:p>
            <a:r>
              <a:rPr lang="en-US" dirty="0"/>
              <a:t>Step 2b.</a:t>
            </a:r>
          </a:p>
        </p:txBody>
      </p:sp>
      <p:sp>
        <p:nvSpPr>
          <p:cNvPr id="21" name="TextBox 20">
            <a:extLst>
              <a:ext uri="{FF2B5EF4-FFF2-40B4-BE49-F238E27FC236}">
                <a16:creationId xmlns:a16="http://schemas.microsoft.com/office/drawing/2014/main" id="{19213F7F-42FD-884E-8228-D95A20612B1A}"/>
              </a:ext>
            </a:extLst>
          </p:cNvPr>
          <p:cNvSpPr txBox="1"/>
          <p:nvPr/>
        </p:nvSpPr>
        <p:spPr>
          <a:xfrm>
            <a:off x="4997943" y="3814712"/>
            <a:ext cx="1530617" cy="369332"/>
          </a:xfrm>
          <a:prstGeom prst="rect">
            <a:avLst/>
          </a:prstGeom>
          <a:noFill/>
        </p:spPr>
        <p:txBody>
          <a:bodyPr wrap="square" rtlCol="0">
            <a:spAutoFit/>
          </a:bodyPr>
          <a:lstStyle/>
          <a:p>
            <a:r>
              <a:rPr lang="en-US" dirty="0"/>
              <a:t>Final clusters!</a:t>
            </a:r>
          </a:p>
        </p:txBody>
      </p:sp>
      <p:sp>
        <p:nvSpPr>
          <p:cNvPr id="26" name="TextBox 25">
            <a:extLst>
              <a:ext uri="{FF2B5EF4-FFF2-40B4-BE49-F238E27FC236}">
                <a16:creationId xmlns:a16="http://schemas.microsoft.com/office/drawing/2014/main" id="{BAD97DC2-9DB3-A94F-A797-8261BE6FA0A3}"/>
              </a:ext>
            </a:extLst>
          </p:cNvPr>
          <p:cNvSpPr txBox="1"/>
          <p:nvPr/>
        </p:nvSpPr>
        <p:spPr>
          <a:xfrm>
            <a:off x="4425337" y="3773243"/>
            <a:ext cx="1530617"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1329877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0452"/>
            <a:ext cx="7886700" cy="1325563"/>
          </a:xfrm>
        </p:spPr>
        <p:txBody>
          <a:bodyPr>
            <a:normAutofit/>
          </a:bodyPr>
          <a:lstStyle/>
          <a:p>
            <a:r>
              <a:rPr lang="en-US" sz="3600" dirty="0"/>
              <a:t>Review of last lecture</a:t>
            </a:r>
          </a:p>
        </p:txBody>
      </p:sp>
      <p:sp>
        <p:nvSpPr>
          <p:cNvPr id="3" name="Content Placeholder 2"/>
          <p:cNvSpPr>
            <a:spLocks noGrp="1"/>
          </p:cNvSpPr>
          <p:nvPr>
            <p:ph idx="1"/>
          </p:nvPr>
        </p:nvSpPr>
        <p:spPr>
          <a:xfrm>
            <a:off x="131189" y="869521"/>
            <a:ext cx="4805677" cy="5781471"/>
          </a:xfrm>
        </p:spPr>
        <p:txBody>
          <a:bodyPr>
            <a:normAutofit/>
          </a:bodyPr>
          <a:lstStyle/>
          <a:p>
            <a:pPr marL="457200" indent="-457200">
              <a:buFont typeface="+mj-lt"/>
              <a:buAutoNum type="arabicPeriod"/>
            </a:pPr>
            <a:r>
              <a:rPr lang="en-US" sz="2400" dirty="0"/>
              <a:t>Cross-validation</a:t>
            </a:r>
          </a:p>
          <a:p>
            <a:pPr marL="457200" indent="-457200">
              <a:buFont typeface="+mj-lt"/>
              <a:buAutoNum type="arabicPeriod"/>
            </a:pPr>
            <a:endParaRPr lang="en-US" sz="2400" dirty="0"/>
          </a:p>
          <a:p>
            <a:pPr marL="0" indent="0">
              <a:buNone/>
            </a:pPr>
            <a:endParaRPr lang="en-US" sz="2400" dirty="0"/>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startAt="2"/>
            </a:pPr>
            <a:r>
              <a:rPr lang="en-US" sz="2400" dirty="0"/>
              <a:t>Bagging</a:t>
            </a:r>
          </a:p>
          <a:p>
            <a:pPr marL="457200" indent="-457200">
              <a:buFont typeface="+mj-lt"/>
              <a:buAutoNum type="arabicPeriod" startAt="2"/>
            </a:pPr>
            <a:endParaRPr lang="en-US" sz="2400" dirty="0"/>
          </a:p>
          <a:p>
            <a:pPr marL="457200" indent="-457200">
              <a:buFont typeface="+mj-lt"/>
              <a:buAutoNum type="arabicPeriod" startAt="2"/>
            </a:pPr>
            <a:endParaRPr lang="en-US" sz="2400" dirty="0"/>
          </a:p>
          <a:p>
            <a:pPr marL="457200" indent="-457200">
              <a:buFont typeface="+mj-lt"/>
              <a:buAutoNum type="arabicPeriod" startAt="2"/>
            </a:pPr>
            <a:endParaRPr lang="en-US" sz="2400" dirty="0"/>
          </a:p>
          <a:p>
            <a:pPr marL="457200" indent="-457200">
              <a:buFont typeface="+mj-lt"/>
              <a:buAutoNum type="arabicPeriod" startAt="2"/>
            </a:pPr>
            <a:endParaRPr lang="en-US" sz="2400" dirty="0"/>
          </a:p>
          <a:p>
            <a:pPr marL="0" indent="0">
              <a:buNone/>
            </a:pPr>
            <a:endParaRPr lang="en-US" sz="2400" dirty="0"/>
          </a:p>
          <a:p>
            <a:pPr marL="457200" indent="-457200">
              <a:buFont typeface="+mj-lt"/>
              <a:buAutoNum type="arabicPeriod"/>
            </a:pPr>
            <a:endParaRPr lang="en-US" sz="2400" dirty="0"/>
          </a:p>
        </p:txBody>
      </p:sp>
      <p:sp>
        <p:nvSpPr>
          <p:cNvPr id="4" name="Content Placeholder 2">
            <a:extLst>
              <a:ext uri="{FF2B5EF4-FFF2-40B4-BE49-F238E27FC236}">
                <a16:creationId xmlns:a16="http://schemas.microsoft.com/office/drawing/2014/main" id="{FBCFD75A-4EDA-BA4C-A42A-3915B5F66D46}"/>
              </a:ext>
            </a:extLst>
          </p:cNvPr>
          <p:cNvSpPr txBox="1">
            <a:spLocks/>
          </p:cNvSpPr>
          <p:nvPr/>
        </p:nvSpPr>
        <p:spPr>
          <a:xfrm>
            <a:off x="4936867" y="387024"/>
            <a:ext cx="4418384" cy="578147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a:p>
            <a:pPr marL="457200" indent="-457200">
              <a:buFont typeface="+mj-lt"/>
              <a:buAutoNum type="arabicPeriod" startAt="3"/>
            </a:pPr>
            <a:r>
              <a:rPr lang="en-US" sz="2400" dirty="0"/>
              <a:t>Boosting</a:t>
            </a:r>
          </a:p>
          <a:p>
            <a:pPr marL="457200" indent="-457200">
              <a:buFont typeface="+mj-lt"/>
              <a:buAutoNum type="arabicPeriod" startAt="3"/>
            </a:pPr>
            <a:endParaRPr lang="en-US" sz="2400" dirty="0"/>
          </a:p>
          <a:p>
            <a:pPr marL="457200" indent="-457200">
              <a:buFont typeface="+mj-lt"/>
              <a:buAutoNum type="arabicPeriod" startAt="3"/>
            </a:pPr>
            <a:endParaRPr lang="en-US" sz="2400" dirty="0"/>
          </a:p>
          <a:p>
            <a:pPr marL="0" indent="0">
              <a:buNone/>
            </a:pPr>
            <a:endParaRPr lang="en-US" sz="2400" dirty="0"/>
          </a:p>
          <a:p>
            <a:pPr marL="0" indent="0">
              <a:buNone/>
            </a:pPr>
            <a:endParaRPr lang="en-US" sz="2400" dirty="0"/>
          </a:p>
          <a:p>
            <a:pPr marL="457200" indent="-457200">
              <a:buFont typeface="+mj-lt"/>
              <a:buAutoNum type="arabicPeriod" startAt="4"/>
            </a:pPr>
            <a:r>
              <a:rPr lang="en-US" sz="2400" dirty="0"/>
              <a:t>Stacking</a:t>
            </a:r>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r>
              <a:rPr lang="en-US" sz="2400" dirty="0"/>
              <a:t>Feature Importance</a:t>
            </a:r>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457200" indent="-457200">
              <a:buFont typeface="+mj-lt"/>
              <a:buAutoNum type="arabicPeriod" startAt="4"/>
            </a:pPr>
            <a:endParaRPr lang="en-US" sz="2400" dirty="0"/>
          </a:p>
          <a:p>
            <a:pPr marL="0" indent="0">
              <a:buNone/>
            </a:pPr>
            <a:endParaRPr lang="en-US" sz="2400" dirty="0"/>
          </a:p>
          <a:p>
            <a:pPr marL="457200" indent="-457200">
              <a:buFont typeface="+mj-lt"/>
              <a:buAutoNum type="arabicPeriod" startAt="4"/>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6" name="Picture 5" descr="A screenshot of a video game&#10;&#10;Description automatically generated">
            <a:extLst>
              <a:ext uri="{FF2B5EF4-FFF2-40B4-BE49-F238E27FC236}">
                <a16:creationId xmlns:a16="http://schemas.microsoft.com/office/drawing/2014/main" id="{CE16415A-4545-BF47-92BD-17457FC29485}"/>
              </a:ext>
            </a:extLst>
          </p:cNvPr>
          <p:cNvPicPr>
            <a:picLocks noChangeAspect="1"/>
          </p:cNvPicPr>
          <p:nvPr/>
        </p:nvPicPr>
        <p:blipFill rotWithShape="1">
          <a:blip r:embed="rId3"/>
          <a:srcRect t="3848"/>
          <a:stretch/>
        </p:blipFill>
        <p:spPr>
          <a:xfrm>
            <a:off x="131188" y="1540399"/>
            <a:ext cx="4261343" cy="1737360"/>
          </a:xfrm>
          <a:prstGeom prst="rect">
            <a:avLst/>
          </a:prstGeom>
        </p:spPr>
      </p:pic>
      <p:pic>
        <p:nvPicPr>
          <p:cNvPr id="12" name="Picture 11">
            <a:extLst>
              <a:ext uri="{FF2B5EF4-FFF2-40B4-BE49-F238E27FC236}">
                <a16:creationId xmlns:a16="http://schemas.microsoft.com/office/drawing/2014/main" id="{A52D8AE3-C990-C743-BB89-BDBD2B7173E5}"/>
              </a:ext>
            </a:extLst>
          </p:cNvPr>
          <p:cNvPicPr>
            <a:picLocks noChangeAspect="1"/>
          </p:cNvPicPr>
          <p:nvPr/>
        </p:nvPicPr>
        <p:blipFill>
          <a:blip r:embed="rId4"/>
          <a:stretch>
            <a:fillRect/>
          </a:stretch>
        </p:blipFill>
        <p:spPr>
          <a:xfrm>
            <a:off x="552459" y="4271445"/>
            <a:ext cx="3288021" cy="1853365"/>
          </a:xfrm>
          <a:prstGeom prst="rect">
            <a:avLst/>
          </a:prstGeom>
        </p:spPr>
      </p:pic>
      <p:pic>
        <p:nvPicPr>
          <p:cNvPr id="13" name="Picture 12">
            <a:extLst>
              <a:ext uri="{FF2B5EF4-FFF2-40B4-BE49-F238E27FC236}">
                <a16:creationId xmlns:a16="http://schemas.microsoft.com/office/drawing/2014/main" id="{7EEB79CA-4371-994A-AA92-18583D8BC9D9}"/>
              </a:ext>
            </a:extLst>
          </p:cNvPr>
          <p:cNvPicPr>
            <a:picLocks noChangeAspect="1"/>
          </p:cNvPicPr>
          <p:nvPr/>
        </p:nvPicPr>
        <p:blipFill>
          <a:blip r:embed="rId5"/>
          <a:stretch>
            <a:fillRect/>
          </a:stretch>
        </p:blipFill>
        <p:spPr>
          <a:xfrm>
            <a:off x="5161281" y="1325770"/>
            <a:ext cx="3470204" cy="1951990"/>
          </a:xfrm>
          <a:prstGeom prst="rect">
            <a:avLst/>
          </a:prstGeom>
        </p:spPr>
      </p:pic>
      <p:pic>
        <p:nvPicPr>
          <p:cNvPr id="14" name="Content Placeholder 3">
            <a:extLst>
              <a:ext uri="{FF2B5EF4-FFF2-40B4-BE49-F238E27FC236}">
                <a16:creationId xmlns:a16="http://schemas.microsoft.com/office/drawing/2014/main" id="{02917B32-71CA-8349-843D-94585855F801}"/>
              </a:ext>
            </a:extLst>
          </p:cNvPr>
          <p:cNvPicPr>
            <a:picLocks noChangeAspect="1"/>
          </p:cNvPicPr>
          <p:nvPr/>
        </p:nvPicPr>
        <p:blipFill>
          <a:blip r:embed="rId6"/>
          <a:stretch>
            <a:fillRect/>
          </a:stretch>
        </p:blipFill>
        <p:spPr>
          <a:xfrm>
            <a:off x="5249770" y="3760256"/>
            <a:ext cx="3072668" cy="1737361"/>
          </a:xfrm>
          <a:prstGeom prst="rect">
            <a:avLst/>
          </a:prstGeom>
        </p:spPr>
      </p:pic>
      <p:pic>
        <p:nvPicPr>
          <p:cNvPr id="15" name="Picture 14" descr="A close up of a logo&#10;&#10;Description automatically generated">
            <a:extLst>
              <a:ext uri="{FF2B5EF4-FFF2-40B4-BE49-F238E27FC236}">
                <a16:creationId xmlns:a16="http://schemas.microsoft.com/office/drawing/2014/main" id="{281194E8-753B-2A4A-9AEB-BF0461DC43D4}"/>
              </a:ext>
            </a:extLst>
          </p:cNvPr>
          <p:cNvPicPr>
            <a:picLocks noChangeAspect="1"/>
          </p:cNvPicPr>
          <p:nvPr/>
        </p:nvPicPr>
        <p:blipFill rotWithShape="1">
          <a:blip r:embed="rId7"/>
          <a:srcRect l="3542" r="21833" b="-1"/>
          <a:stretch/>
        </p:blipFill>
        <p:spPr>
          <a:xfrm>
            <a:off x="5527039" y="5709043"/>
            <a:ext cx="2905677" cy="1246009"/>
          </a:xfrm>
          <a:prstGeom prst="rect">
            <a:avLst/>
          </a:prstGeom>
        </p:spPr>
      </p:pic>
    </p:spTree>
    <p:extLst>
      <p:ext uri="{BB962C8B-B14F-4D97-AF65-F5344CB8AC3E}">
        <p14:creationId xmlns:p14="http://schemas.microsoft.com/office/powerpoint/2010/main" val="937655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6E94-EBFF-AC45-A8F9-1C2FF323A138}"/>
              </a:ext>
            </a:extLst>
          </p:cNvPr>
          <p:cNvSpPr>
            <a:spLocks noGrp="1"/>
          </p:cNvSpPr>
          <p:nvPr>
            <p:ph type="title"/>
          </p:nvPr>
        </p:nvSpPr>
        <p:spPr/>
        <p:txBody>
          <a:bodyPr/>
          <a:lstStyle/>
          <a:p>
            <a:r>
              <a:rPr lang="en-US" dirty="0"/>
              <a:t>Silhouette Measure</a:t>
            </a:r>
          </a:p>
        </p:txBody>
      </p:sp>
      <p:sp>
        <p:nvSpPr>
          <p:cNvPr id="6" name="Content Placeholder 5">
            <a:extLst>
              <a:ext uri="{FF2B5EF4-FFF2-40B4-BE49-F238E27FC236}">
                <a16:creationId xmlns:a16="http://schemas.microsoft.com/office/drawing/2014/main" id="{C82532D4-4FBB-C24F-852D-52CD20C50AF1}"/>
              </a:ext>
            </a:extLst>
          </p:cNvPr>
          <p:cNvSpPr>
            <a:spLocks noGrp="1"/>
          </p:cNvSpPr>
          <p:nvPr>
            <p:ph sz="half" idx="1"/>
          </p:nvPr>
        </p:nvSpPr>
        <p:spPr>
          <a:xfrm>
            <a:off x="268045" y="1690690"/>
            <a:ext cx="4044501" cy="4802184"/>
          </a:xfrm>
        </p:spPr>
        <p:txBody>
          <a:bodyPr>
            <a:normAutofit lnSpcReduction="10000"/>
          </a:bodyPr>
          <a:lstStyle/>
          <a:p>
            <a:r>
              <a:rPr lang="en-US" dirty="0"/>
              <a:t>Measures the degree of similarity (</a:t>
            </a:r>
            <a:r>
              <a:rPr lang="en-US" b="1" dirty="0"/>
              <a:t>cohesion</a:t>
            </a:r>
            <a:r>
              <a:rPr lang="en-US" dirty="0"/>
              <a:t>) of observations within a cluster </a:t>
            </a:r>
            <a:r>
              <a:rPr lang="en-US" b="1" dirty="0"/>
              <a:t>compared to </a:t>
            </a:r>
            <a:r>
              <a:rPr lang="en-US" dirty="0"/>
              <a:t>other clusters (</a:t>
            </a:r>
            <a:r>
              <a:rPr lang="en-US" b="1" dirty="0"/>
              <a:t>separation</a:t>
            </a:r>
            <a:r>
              <a:rPr lang="en-US" dirty="0"/>
              <a:t>)</a:t>
            </a:r>
          </a:p>
          <a:p>
            <a:r>
              <a:rPr lang="en-US" dirty="0"/>
              <a:t>[-1 (dissimilar), 1 (similar)]</a:t>
            </a:r>
          </a:p>
          <a:p>
            <a:r>
              <a:rPr lang="en-US" dirty="0"/>
              <a:t>An evaluation metric for cluster assignment</a:t>
            </a:r>
          </a:p>
          <a:p>
            <a:r>
              <a:rPr lang="en-US" i="1" dirty="0"/>
              <a:t>Goal</a:t>
            </a:r>
            <a:r>
              <a:rPr lang="en-US" dirty="0"/>
              <a:t>: high average silhouette via clustering</a:t>
            </a:r>
          </a:p>
        </p:txBody>
      </p:sp>
      <p:pic>
        <p:nvPicPr>
          <p:cNvPr id="5" name="Picture 4" descr="A screenshot of a cell phone&#10;&#10;Description automatically generated">
            <a:extLst>
              <a:ext uri="{FF2B5EF4-FFF2-40B4-BE49-F238E27FC236}">
                <a16:creationId xmlns:a16="http://schemas.microsoft.com/office/drawing/2014/main" id="{9D14C9BE-52A2-F844-B188-E779687BFF5D}"/>
              </a:ext>
            </a:extLst>
          </p:cNvPr>
          <p:cNvPicPr>
            <a:picLocks noChangeAspect="1"/>
          </p:cNvPicPr>
          <p:nvPr/>
        </p:nvPicPr>
        <p:blipFill>
          <a:blip r:embed="rId3"/>
          <a:stretch>
            <a:fillRect/>
          </a:stretch>
        </p:blipFill>
        <p:spPr>
          <a:xfrm>
            <a:off x="4312547" y="1995616"/>
            <a:ext cx="4831453" cy="4011354"/>
          </a:xfrm>
          <a:prstGeom prst="rect">
            <a:avLst/>
          </a:prstGeom>
        </p:spPr>
      </p:pic>
      <p:sp>
        <p:nvSpPr>
          <p:cNvPr id="8" name="TextBox 7">
            <a:extLst>
              <a:ext uri="{FF2B5EF4-FFF2-40B4-BE49-F238E27FC236}">
                <a16:creationId xmlns:a16="http://schemas.microsoft.com/office/drawing/2014/main" id="{DA625CBC-E2F6-744A-81A4-A2C0302FD728}"/>
              </a:ext>
            </a:extLst>
          </p:cNvPr>
          <p:cNvSpPr txBox="1"/>
          <p:nvPr/>
        </p:nvSpPr>
        <p:spPr>
          <a:xfrm>
            <a:off x="5143502" y="5988731"/>
            <a:ext cx="3371848" cy="646331"/>
          </a:xfrm>
          <a:prstGeom prst="rect">
            <a:avLst/>
          </a:prstGeom>
          <a:noFill/>
        </p:spPr>
        <p:txBody>
          <a:bodyPr wrap="square" rtlCol="0">
            <a:spAutoFit/>
          </a:bodyPr>
          <a:lstStyle/>
          <a:p>
            <a:r>
              <a:rPr lang="en-US" dirty="0"/>
              <a:t>Example silhouette measures for three clusters of individuals.</a:t>
            </a:r>
          </a:p>
        </p:txBody>
      </p:sp>
    </p:spTree>
    <p:extLst>
      <p:ext uri="{BB962C8B-B14F-4D97-AF65-F5344CB8AC3E}">
        <p14:creationId xmlns:p14="http://schemas.microsoft.com/office/powerpoint/2010/main" val="1835631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6E94-EBFF-AC45-A8F9-1C2FF323A138}"/>
              </a:ext>
            </a:extLst>
          </p:cNvPr>
          <p:cNvSpPr>
            <a:spLocks noGrp="1"/>
          </p:cNvSpPr>
          <p:nvPr>
            <p:ph type="title"/>
          </p:nvPr>
        </p:nvSpPr>
        <p:spPr>
          <a:xfrm>
            <a:off x="628650" y="-234314"/>
            <a:ext cx="7886700" cy="1325563"/>
          </a:xfrm>
        </p:spPr>
        <p:txBody>
          <a:bodyPr/>
          <a:lstStyle/>
          <a:p>
            <a:r>
              <a:rPr lang="en-US" dirty="0"/>
              <a:t>K-means in Orange - Iris Example</a:t>
            </a:r>
          </a:p>
        </p:txBody>
      </p:sp>
      <p:pic>
        <p:nvPicPr>
          <p:cNvPr id="3" name="Picture 2">
            <a:extLst>
              <a:ext uri="{FF2B5EF4-FFF2-40B4-BE49-F238E27FC236}">
                <a16:creationId xmlns:a16="http://schemas.microsoft.com/office/drawing/2014/main" id="{EA19F077-FADF-374D-89B4-887C25A2F8A3}"/>
              </a:ext>
            </a:extLst>
          </p:cNvPr>
          <p:cNvPicPr>
            <a:picLocks noChangeAspect="1"/>
          </p:cNvPicPr>
          <p:nvPr/>
        </p:nvPicPr>
        <p:blipFill rotWithShape="1">
          <a:blip r:embed="rId3"/>
          <a:srcRect l="1974" t="9396"/>
          <a:stretch/>
        </p:blipFill>
        <p:spPr>
          <a:xfrm>
            <a:off x="261338" y="853440"/>
            <a:ext cx="8621323" cy="5872480"/>
          </a:xfrm>
          <a:prstGeom prst="rect">
            <a:avLst/>
          </a:prstGeom>
        </p:spPr>
      </p:pic>
    </p:spTree>
    <p:extLst>
      <p:ext uri="{BB962C8B-B14F-4D97-AF65-F5344CB8AC3E}">
        <p14:creationId xmlns:p14="http://schemas.microsoft.com/office/powerpoint/2010/main" val="2871611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k-means clustering</a:t>
            </a:r>
          </a:p>
        </p:txBody>
      </p:sp>
      <p:sp>
        <p:nvSpPr>
          <p:cNvPr id="3" name="Content Placeholder 2"/>
          <p:cNvSpPr>
            <a:spLocks noGrp="1"/>
          </p:cNvSpPr>
          <p:nvPr>
            <p:ph idx="1"/>
          </p:nvPr>
        </p:nvSpPr>
        <p:spPr>
          <a:xfrm>
            <a:off x="628650" y="1864491"/>
            <a:ext cx="7886700" cy="4582962"/>
          </a:xfrm>
        </p:spPr>
        <p:txBody>
          <a:bodyPr>
            <a:normAutofit/>
          </a:bodyPr>
          <a:lstStyle/>
          <a:p>
            <a:r>
              <a:rPr lang="en-US" dirty="0"/>
              <a:t>k-means is fast – good for big data with large number of observations</a:t>
            </a:r>
          </a:p>
          <a:p>
            <a:r>
              <a:rPr lang="en-US" dirty="0"/>
              <a:t>Suffers from curse of dimensionality (like KNN)</a:t>
            </a:r>
          </a:p>
          <a:p>
            <a:r>
              <a:rPr lang="en-US" dirty="0"/>
              <a:t>Number of clusters </a:t>
            </a:r>
            <a:r>
              <a:rPr lang="en-US" u="sng" dirty="0"/>
              <a:t>must</a:t>
            </a:r>
            <a:r>
              <a:rPr lang="en-US" dirty="0"/>
              <a:t> be defined by user – only heuristic methods for choosing number of clusters (Orange gives “Silhouette measure”)</a:t>
            </a:r>
          </a:p>
          <a:p>
            <a:r>
              <a:rPr lang="en-US" dirty="0"/>
              <a:t>Sensitive to initial values – different starts can lead to different results – try running the algorithm repeatedly as a sensitivity analysis</a:t>
            </a:r>
          </a:p>
        </p:txBody>
      </p:sp>
    </p:spTree>
    <p:extLst>
      <p:ext uri="{BB962C8B-B14F-4D97-AF65-F5344CB8AC3E}">
        <p14:creationId xmlns:p14="http://schemas.microsoft.com/office/powerpoint/2010/main" val="2532087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Clustering vs. classification</a:t>
            </a:r>
          </a:p>
        </p:txBody>
      </p:sp>
      <p:sp>
        <p:nvSpPr>
          <p:cNvPr id="3" name="Content Placeholder 2"/>
          <p:cNvSpPr>
            <a:spLocks noGrp="1"/>
          </p:cNvSpPr>
          <p:nvPr>
            <p:ph idx="1"/>
          </p:nvPr>
        </p:nvSpPr>
        <p:spPr>
          <a:xfrm>
            <a:off x="628650" y="1864491"/>
            <a:ext cx="7886700" cy="4582962"/>
          </a:xfrm>
        </p:spPr>
        <p:txBody>
          <a:bodyPr>
            <a:normAutofit lnSpcReduction="10000"/>
          </a:bodyPr>
          <a:lstStyle/>
          <a:p>
            <a:r>
              <a:rPr lang="en-US" dirty="0"/>
              <a:t>Cluster analysis is NOT classification!</a:t>
            </a:r>
          </a:p>
          <a:p>
            <a:r>
              <a:rPr lang="en-US" dirty="0"/>
              <a:t>In our Iris example, the clusters correspond to particular species but this comparison is provided for purely expository reasons</a:t>
            </a:r>
          </a:p>
          <a:p>
            <a:r>
              <a:rPr lang="en-US" dirty="0"/>
              <a:t>Cluster analyses hypothesizes there is some latent characteristic which generates these clusters, something we might need to construct a label for after our cluster analysis (e.g. Netflix movie genres)</a:t>
            </a:r>
          </a:p>
          <a:p>
            <a:r>
              <a:rPr lang="en-US" dirty="0"/>
              <a:t>So we do not wish to predict a label but rather potentially reveal a label or grouping and interpret</a:t>
            </a:r>
          </a:p>
        </p:txBody>
      </p:sp>
    </p:spTree>
    <p:extLst>
      <p:ext uri="{BB962C8B-B14F-4D97-AF65-F5344CB8AC3E}">
        <p14:creationId xmlns:p14="http://schemas.microsoft.com/office/powerpoint/2010/main" val="3800517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F569-4965-ED41-818F-E5B0F00662EB}"/>
              </a:ext>
            </a:extLst>
          </p:cNvPr>
          <p:cNvSpPr>
            <a:spLocks noGrp="1"/>
          </p:cNvSpPr>
          <p:nvPr>
            <p:ph type="title"/>
          </p:nvPr>
        </p:nvSpPr>
        <p:spPr/>
        <p:txBody>
          <a:bodyPr/>
          <a:lstStyle/>
          <a:p>
            <a:r>
              <a:rPr lang="en-US" dirty="0"/>
              <a:t>Other clustering algorithms</a:t>
            </a:r>
          </a:p>
        </p:txBody>
      </p:sp>
      <p:sp>
        <p:nvSpPr>
          <p:cNvPr id="3" name="Text Placeholder 2">
            <a:extLst>
              <a:ext uri="{FF2B5EF4-FFF2-40B4-BE49-F238E27FC236}">
                <a16:creationId xmlns:a16="http://schemas.microsoft.com/office/drawing/2014/main" id="{F71DF348-3634-EB4C-8E9B-483E718084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65845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12997" y="840456"/>
            <a:ext cx="9569994" cy="1497836"/>
          </a:xfrm>
        </p:spPr>
        <p:txBody>
          <a:bodyPr>
            <a:normAutofit/>
          </a:bodyPr>
          <a:lstStyle/>
          <a:p>
            <a:pPr marL="914400" lvl="1" indent="-457200">
              <a:buAutoNum type="arabicPeriod"/>
            </a:pPr>
            <a:r>
              <a:rPr lang="en-US" dirty="0"/>
              <a:t>Joins (</a:t>
            </a:r>
            <a:r>
              <a:rPr lang="en-US" b="1" dirty="0"/>
              <a:t>agglomerative</a:t>
            </a:r>
            <a:r>
              <a:rPr lang="en-US" dirty="0"/>
              <a:t>)  or divides (</a:t>
            </a:r>
            <a:r>
              <a:rPr lang="en-US" b="1" dirty="0"/>
              <a:t>divisive</a:t>
            </a:r>
            <a:r>
              <a:rPr lang="en-US" dirty="0"/>
              <a:t>) observations </a:t>
            </a:r>
          </a:p>
          <a:p>
            <a:pPr marL="914400" lvl="1" indent="-457200">
              <a:buAutoNum type="arabicPeriod"/>
            </a:pPr>
            <a:r>
              <a:rPr lang="en-US" dirty="0"/>
              <a:t>Hierarchically joins/divides similar/dissimilar subclusters together based on distance</a:t>
            </a:r>
          </a:p>
        </p:txBody>
      </p:sp>
      <p:sp>
        <p:nvSpPr>
          <p:cNvPr id="6" name="Title 1"/>
          <p:cNvSpPr txBox="1">
            <a:spLocks/>
          </p:cNvSpPr>
          <p:nvPr/>
        </p:nvSpPr>
        <p:spPr>
          <a:xfrm>
            <a:off x="693964" y="3943063"/>
            <a:ext cx="78867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baseline="0">
                <a:solidFill>
                  <a:schemeClr val="tx1"/>
                </a:solidFill>
                <a:latin typeface="+mj-lt"/>
                <a:ea typeface="+mj-ea"/>
                <a:cs typeface="+mj-cs"/>
              </a:defRPr>
            </a:lvl1pPr>
          </a:lstStyle>
          <a:p>
            <a:endParaRPr lang="en-US" dirty="0"/>
          </a:p>
        </p:txBody>
      </p:sp>
      <p:sp>
        <p:nvSpPr>
          <p:cNvPr id="9" name="Title 1"/>
          <p:cNvSpPr txBox="1">
            <a:spLocks/>
          </p:cNvSpPr>
          <p:nvPr/>
        </p:nvSpPr>
        <p:spPr>
          <a:xfrm>
            <a:off x="141514" y="-151983"/>
            <a:ext cx="8991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baseline="0">
                <a:solidFill>
                  <a:schemeClr val="tx1"/>
                </a:solidFill>
                <a:latin typeface="+mj-lt"/>
                <a:ea typeface="+mj-ea"/>
                <a:cs typeface="+mj-cs"/>
              </a:defRPr>
            </a:lvl1pPr>
          </a:lstStyle>
          <a:p>
            <a:r>
              <a:rPr lang="en-US" dirty="0"/>
              <a:t>Hierarchical clustering method</a:t>
            </a:r>
          </a:p>
        </p:txBody>
      </p:sp>
      <p:pic>
        <p:nvPicPr>
          <p:cNvPr id="15" name="Picture 14">
            <a:extLst>
              <a:ext uri="{FF2B5EF4-FFF2-40B4-BE49-F238E27FC236}">
                <a16:creationId xmlns:a16="http://schemas.microsoft.com/office/drawing/2014/main" id="{26D7DA39-568A-6749-B881-76FDBE1A29DB}"/>
              </a:ext>
            </a:extLst>
          </p:cNvPr>
          <p:cNvPicPr>
            <a:picLocks noChangeAspect="1"/>
          </p:cNvPicPr>
          <p:nvPr/>
        </p:nvPicPr>
        <p:blipFill>
          <a:blip r:embed="rId3"/>
          <a:stretch>
            <a:fillRect/>
          </a:stretch>
        </p:blipFill>
        <p:spPr>
          <a:xfrm>
            <a:off x="563336" y="2598518"/>
            <a:ext cx="8100140" cy="3897691"/>
          </a:xfrm>
          <a:prstGeom prst="rect">
            <a:avLst/>
          </a:prstGeom>
        </p:spPr>
      </p:pic>
    </p:spTree>
    <p:extLst>
      <p:ext uri="{BB962C8B-B14F-4D97-AF65-F5344CB8AC3E}">
        <p14:creationId xmlns:p14="http://schemas.microsoft.com/office/powerpoint/2010/main" val="3911523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C1F9-3CB9-624C-A9C2-84D83E1B05EA}"/>
              </a:ext>
            </a:extLst>
          </p:cNvPr>
          <p:cNvSpPr>
            <a:spLocks noGrp="1"/>
          </p:cNvSpPr>
          <p:nvPr>
            <p:ph type="title"/>
          </p:nvPr>
        </p:nvSpPr>
        <p:spPr>
          <a:xfrm>
            <a:off x="314325" y="0"/>
            <a:ext cx="8515350" cy="1538289"/>
          </a:xfrm>
        </p:spPr>
        <p:txBody>
          <a:bodyPr>
            <a:normAutofit/>
          </a:bodyPr>
          <a:lstStyle/>
          <a:p>
            <a:r>
              <a:rPr lang="en-US" dirty="0"/>
              <a:t>Iris example – agglomerative hierarchical clustering</a:t>
            </a:r>
          </a:p>
        </p:txBody>
      </p:sp>
      <p:pic>
        <p:nvPicPr>
          <p:cNvPr id="4" name="Picture 3" descr="A screenshot of a social media post&#10;&#10;Description automatically generated">
            <a:extLst>
              <a:ext uri="{FF2B5EF4-FFF2-40B4-BE49-F238E27FC236}">
                <a16:creationId xmlns:a16="http://schemas.microsoft.com/office/drawing/2014/main" id="{01D2D958-1D13-AA45-B32F-D144D9CDE307}"/>
              </a:ext>
            </a:extLst>
          </p:cNvPr>
          <p:cNvPicPr>
            <a:picLocks noChangeAspect="1"/>
          </p:cNvPicPr>
          <p:nvPr/>
        </p:nvPicPr>
        <p:blipFill>
          <a:blip r:embed="rId2"/>
          <a:stretch>
            <a:fillRect/>
          </a:stretch>
        </p:blipFill>
        <p:spPr>
          <a:xfrm>
            <a:off x="1319893" y="1384731"/>
            <a:ext cx="6504213" cy="5473269"/>
          </a:xfrm>
          <a:prstGeom prst="rect">
            <a:avLst/>
          </a:prstGeom>
        </p:spPr>
      </p:pic>
    </p:spTree>
    <p:extLst>
      <p:ext uri="{BB962C8B-B14F-4D97-AF65-F5344CB8AC3E}">
        <p14:creationId xmlns:p14="http://schemas.microsoft.com/office/powerpoint/2010/main" val="410600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E18B53-109E-4F42-BD9D-52C560154F5F}"/>
              </a:ext>
            </a:extLst>
          </p:cNvPr>
          <p:cNvPicPr>
            <a:picLocks noChangeAspect="1"/>
          </p:cNvPicPr>
          <p:nvPr/>
        </p:nvPicPr>
        <p:blipFill>
          <a:blip r:embed="rId3"/>
          <a:stretch>
            <a:fillRect/>
          </a:stretch>
        </p:blipFill>
        <p:spPr>
          <a:xfrm>
            <a:off x="225034" y="982980"/>
            <a:ext cx="8693932" cy="4892040"/>
          </a:xfrm>
          <a:prstGeom prst="rect">
            <a:avLst/>
          </a:prstGeom>
        </p:spPr>
      </p:pic>
    </p:spTree>
    <p:extLst>
      <p:ext uri="{BB962C8B-B14F-4D97-AF65-F5344CB8AC3E}">
        <p14:creationId xmlns:p14="http://schemas.microsoft.com/office/powerpoint/2010/main" val="2625486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5376-7C47-4246-911B-51C26790AF53}"/>
              </a:ext>
            </a:extLst>
          </p:cNvPr>
          <p:cNvSpPr>
            <a:spLocks noGrp="1"/>
          </p:cNvSpPr>
          <p:nvPr>
            <p:ph type="title"/>
          </p:nvPr>
        </p:nvSpPr>
        <p:spPr>
          <a:xfrm>
            <a:off x="84482" y="18255"/>
            <a:ext cx="8975035" cy="1325563"/>
          </a:xfrm>
        </p:spPr>
        <p:txBody>
          <a:bodyPr/>
          <a:lstStyle/>
          <a:p>
            <a:r>
              <a:rPr lang="en-US" dirty="0"/>
              <a:t>Cluster analysis (data segmentation)</a:t>
            </a:r>
          </a:p>
        </p:txBody>
      </p:sp>
      <p:sp>
        <p:nvSpPr>
          <p:cNvPr id="3" name="Content Placeholder 2">
            <a:extLst>
              <a:ext uri="{FF2B5EF4-FFF2-40B4-BE49-F238E27FC236}">
                <a16:creationId xmlns:a16="http://schemas.microsoft.com/office/drawing/2014/main" id="{7E9CF825-30B6-154D-9F77-9FDD9F677F87}"/>
              </a:ext>
            </a:extLst>
          </p:cNvPr>
          <p:cNvSpPr>
            <a:spLocks noGrp="1"/>
          </p:cNvSpPr>
          <p:nvPr>
            <p:ph idx="1"/>
          </p:nvPr>
        </p:nvSpPr>
        <p:spPr/>
        <p:txBody>
          <a:bodyPr/>
          <a:lstStyle/>
          <a:p>
            <a:r>
              <a:rPr lang="en-US" dirty="0"/>
              <a:t>Unsupervised learning technique that tries to group similar observations together, drive dissimilar observations apart</a:t>
            </a:r>
          </a:p>
          <a:p>
            <a:r>
              <a:rPr lang="en-US" dirty="0"/>
              <a:t>Methods are differentiated by how they define similar/dissimilar</a:t>
            </a:r>
          </a:p>
          <a:p>
            <a:r>
              <a:rPr lang="en-US" dirty="0"/>
              <a:t>Often need to tune the number of clusters using some evaluation metric, e.g. silhouette measure</a:t>
            </a:r>
          </a:p>
        </p:txBody>
      </p:sp>
    </p:spTree>
    <p:extLst>
      <p:ext uri="{BB962C8B-B14F-4D97-AF65-F5344CB8AC3E}">
        <p14:creationId xmlns:p14="http://schemas.microsoft.com/office/powerpoint/2010/main" val="2289316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097" y="2503209"/>
            <a:ext cx="7886700" cy="1325563"/>
          </a:xfrm>
        </p:spPr>
        <p:txBody>
          <a:bodyPr/>
          <a:lstStyle/>
          <a:p>
            <a:r>
              <a:rPr lang="en-US"/>
              <a:t>Data Reduction Methods</a:t>
            </a:r>
          </a:p>
        </p:txBody>
      </p:sp>
    </p:spTree>
    <p:extLst>
      <p:ext uri="{BB962C8B-B14F-4D97-AF65-F5344CB8AC3E}">
        <p14:creationId xmlns:p14="http://schemas.microsoft.com/office/powerpoint/2010/main" val="1444536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this lecture</a:t>
            </a:r>
          </a:p>
        </p:txBody>
      </p:sp>
      <p:sp>
        <p:nvSpPr>
          <p:cNvPr id="3" name="Content Placeholder 2"/>
          <p:cNvSpPr>
            <a:spLocks noGrp="1"/>
          </p:cNvSpPr>
          <p:nvPr>
            <p:ph idx="1"/>
          </p:nvPr>
        </p:nvSpPr>
        <p:spPr>
          <a:xfrm>
            <a:off x="523546" y="1506757"/>
            <a:ext cx="7886700" cy="4939587"/>
          </a:xfrm>
        </p:spPr>
        <p:txBody>
          <a:bodyPr>
            <a:normAutofit/>
          </a:bodyPr>
          <a:lstStyle/>
          <a:p>
            <a:r>
              <a:rPr lang="en-US" sz="3200" dirty="0"/>
              <a:t>Clustering</a:t>
            </a:r>
          </a:p>
          <a:p>
            <a:pPr lvl="1"/>
            <a:r>
              <a:rPr lang="en-US" sz="3200" dirty="0"/>
              <a:t>k-means clustering</a:t>
            </a:r>
          </a:p>
          <a:p>
            <a:pPr lvl="1"/>
            <a:r>
              <a:rPr lang="en-US" sz="3200" dirty="0"/>
              <a:t>Hierarchical clustering</a:t>
            </a:r>
          </a:p>
          <a:p>
            <a:r>
              <a:rPr lang="en-US" sz="3200" dirty="0"/>
              <a:t>Data reduction</a:t>
            </a:r>
          </a:p>
          <a:p>
            <a:pPr lvl="1"/>
            <a:r>
              <a:rPr lang="en-US" sz="3200" dirty="0"/>
              <a:t>Principal components analysis (PCA)</a:t>
            </a:r>
          </a:p>
          <a:p>
            <a:pPr lvl="1"/>
            <a:r>
              <a:rPr lang="en-US" sz="3200" dirty="0"/>
              <a:t>t-Distributed Stochastic Neighbor Embedding (t-SNE)</a:t>
            </a:r>
          </a:p>
          <a:p>
            <a:pPr marL="0" indent="0">
              <a:buNone/>
            </a:pPr>
            <a:endParaRPr lang="en-US" sz="3200" dirty="0"/>
          </a:p>
        </p:txBody>
      </p:sp>
    </p:spTree>
    <p:extLst>
      <p:ext uri="{BB962C8B-B14F-4D97-AF65-F5344CB8AC3E}">
        <p14:creationId xmlns:p14="http://schemas.microsoft.com/office/powerpoint/2010/main" val="2878815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6674"/>
            <a:ext cx="7886700" cy="1325563"/>
          </a:xfrm>
        </p:spPr>
        <p:txBody>
          <a:bodyPr/>
          <a:lstStyle/>
          <a:p>
            <a:r>
              <a:rPr lang="en-US"/>
              <a:t>Shadow Analogy</a:t>
            </a:r>
            <a:endParaRPr lang="en-US" dirty="0"/>
          </a:p>
        </p:txBody>
      </p:sp>
      <p:pic>
        <p:nvPicPr>
          <p:cNvPr id="3" name="Picture 2">
            <a:extLst>
              <a:ext uri="{FF2B5EF4-FFF2-40B4-BE49-F238E27FC236}">
                <a16:creationId xmlns:a16="http://schemas.microsoft.com/office/drawing/2014/main" id="{5190755B-4697-5340-B05F-014D6DB84713}"/>
              </a:ext>
            </a:extLst>
          </p:cNvPr>
          <p:cNvPicPr>
            <a:picLocks noChangeAspect="1"/>
          </p:cNvPicPr>
          <p:nvPr/>
        </p:nvPicPr>
        <p:blipFill>
          <a:blip r:embed="rId3"/>
          <a:stretch>
            <a:fillRect/>
          </a:stretch>
        </p:blipFill>
        <p:spPr>
          <a:xfrm>
            <a:off x="904457" y="1355271"/>
            <a:ext cx="7094153" cy="4740184"/>
          </a:xfrm>
          <a:prstGeom prst="rect">
            <a:avLst/>
          </a:prstGeom>
        </p:spPr>
      </p:pic>
    </p:spTree>
    <p:extLst>
      <p:ext uri="{BB962C8B-B14F-4D97-AF65-F5344CB8AC3E}">
        <p14:creationId xmlns:p14="http://schemas.microsoft.com/office/powerpoint/2010/main" val="1531623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91A9A-1A13-6C42-860F-3DA1AFC8FEE7}"/>
              </a:ext>
            </a:extLst>
          </p:cNvPr>
          <p:cNvSpPr>
            <a:spLocks noGrp="1"/>
          </p:cNvSpPr>
          <p:nvPr>
            <p:ph type="title"/>
          </p:nvPr>
        </p:nvSpPr>
        <p:spPr>
          <a:xfrm>
            <a:off x="628650" y="6290"/>
            <a:ext cx="7886700" cy="1325563"/>
          </a:xfrm>
        </p:spPr>
        <p:txBody>
          <a:bodyPr/>
          <a:lstStyle/>
          <a:p>
            <a:r>
              <a:rPr lang="en-US" dirty="0"/>
              <a:t>Data reduction methods</a:t>
            </a:r>
          </a:p>
        </p:txBody>
      </p:sp>
      <p:sp>
        <p:nvSpPr>
          <p:cNvPr id="5" name="Content Placeholder 4">
            <a:extLst>
              <a:ext uri="{FF2B5EF4-FFF2-40B4-BE49-F238E27FC236}">
                <a16:creationId xmlns:a16="http://schemas.microsoft.com/office/drawing/2014/main" id="{37E6C4C5-BDDE-994F-ABB7-F710290CD4CF}"/>
              </a:ext>
            </a:extLst>
          </p:cNvPr>
          <p:cNvSpPr>
            <a:spLocks noGrp="1"/>
          </p:cNvSpPr>
          <p:nvPr>
            <p:ph idx="1"/>
          </p:nvPr>
        </p:nvSpPr>
        <p:spPr>
          <a:xfrm>
            <a:off x="319294" y="1016371"/>
            <a:ext cx="8505412" cy="4351338"/>
          </a:xfrm>
        </p:spPr>
        <p:txBody>
          <a:bodyPr/>
          <a:lstStyle/>
          <a:p>
            <a:r>
              <a:rPr lang="en-US" dirty="0"/>
              <a:t>Data reduction is the transformation of data into a corrected, simplified or ordered form </a:t>
            </a:r>
          </a:p>
          <a:p>
            <a:r>
              <a:rPr lang="en-US" dirty="0"/>
              <a:t>Examples: </a:t>
            </a:r>
          </a:p>
          <a:p>
            <a:pPr lvl="1"/>
            <a:r>
              <a:rPr lang="en-US" dirty="0"/>
              <a:t>Averaging - reduce all observations to a summary number</a:t>
            </a:r>
          </a:p>
          <a:p>
            <a:pPr lvl="1"/>
            <a:r>
              <a:rPr lang="en-US" dirty="0"/>
              <a:t>Embedding - taking data from a higher dimension to a lower dimension while maintaining important characteristics among observations such as separation, distance</a:t>
            </a:r>
          </a:p>
          <a:p>
            <a:pPr lvl="1"/>
            <a:r>
              <a:rPr lang="en-US" dirty="0"/>
              <a:t>Image compression - reduce image size, maintain attributes, see below </a:t>
            </a:r>
          </a:p>
          <a:p>
            <a:pPr lvl="1"/>
            <a:endParaRPr lang="en-US" dirty="0"/>
          </a:p>
        </p:txBody>
      </p:sp>
      <p:pic>
        <p:nvPicPr>
          <p:cNvPr id="6" name="Picture 5">
            <a:extLst>
              <a:ext uri="{FF2B5EF4-FFF2-40B4-BE49-F238E27FC236}">
                <a16:creationId xmlns:a16="http://schemas.microsoft.com/office/drawing/2014/main" id="{4167B634-CAB1-3C41-A5B5-5600F34D0207}"/>
              </a:ext>
            </a:extLst>
          </p:cNvPr>
          <p:cNvPicPr>
            <a:picLocks noChangeAspect="1"/>
          </p:cNvPicPr>
          <p:nvPr/>
        </p:nvPicPr>
        <p:blipFill rotWithShape="1">
          <a:blip r:embed="rId2"/>
          <a:srcRect l="1847" t="3818" r="1522" b="21607"/>
          <a:stretch/>
        </p:blipFill>
        <p:spPr>
          <a:xfrm>
            <a:off x="228600" y="4691270"/>
            <a:ext cx="8835888" cy="2166730"/>
          </a:xfrm>
          <a:prstGeom prst="rect">
            <a:avLst/>
          </a:prstGeom>
        </p:spPr>
      </p:pic>
      <p:sp>
        <p:nvSpPr>
          <p:cNvPr id="7" name="TextBox 6">
            <a:extLst>
              <a:ext uri="{FF2B5EF4-FFF2-40B4-BE49-F238E27FC236}">
                <a16:creationId xmlns:a16="http://schemas.microsoft.com/office/drawing/2014/main" id="{EF6D509F-9A58-1D4F-BD0C-B134B060DE23}"/>
              </a:ext>
            </a:extLst>
          </p:cNvPr>
          <p:cNvSpPr txBox="1"/>
          <p:nvPr/>
        </p:nvSpPr>
        <p:spPr>
          <a:xfrm>
            <a:off x="628650" y="6377790"/>
            <a:ext cx="1379054" cy="369332"/>
          </a:xfrm>
          <a:prstGeom prst="rect">
            <a:avLst/>
          </a:prstGeom>
          <a:noFill/>
        </p:spPr>
        <p:txBody>
          <a:bodyPr wrap="square" rtlCol="0">
            <a:spAutoFit/>
          </a:bodyPr>
          <a:lstStyle/>
          <a:p>
            <a:r>
              <a:rPr lang="en-US" b="1" dirty="0">
                <a:solidFill>
                  <a:srgbClr val="7030A0"/>
                </a:solidFill>
                <a:highlight>
                  <a:srgbClr val="C0C0C0"/>
                </a:highlight>
              </a:rPr>
              <a:t>High quality</a:t>
            </a:r>
          </a:p>
        </p:txBody>
      </p:sp>
      <p:sp>
        <p:nvSpPr>
          <p:cNvPr id="8" name="TextBox 7">
            <a:extLst>
              <a:ext uri="{FF2B5EF4-FFF2-40B4-BE49-F238E27FC236}">
                <a16:creationId xmlns:a16="http://schemas.microsoft.com/office/drawing/2014/main" id="{F36A7541-E4E2-C246-8224-118AEEE52AF3}"/>
              </a:ext>
            </a:extLst>
          </p:cNvPr>
          <p:cNvSpPr txBox="1"/>
          <p:nvPr/>
        </p:nvSpPr>
        <p:spPr>
          <a:xfrm>
            <a:off x="7536346" y="6420176"/>
            <a:ext cx="1379054" cy="369332"/>
          </a:xfrm>
          <a:prstGeom prst="rect">
            <a:avLst/>
          </a:prstGeom>
          <a:noFill/>
        </p:spPr>
        <p:txBody>
          <a:bodyPr wrap="square" rtlCol="0">
            <a:spAutoFit/>
          </a:bodyPr>
          <a:lstStyle/>
          <a:p>
            <a:r>
              <a:rPr lang="en-US" b="1" dirty="0">
                <a:solidFill>
                  <a:srgbClr val="7030A0"/>
                </a:solidFill>
                <a:highlight>
                  <a:srgbClr val="C0C0C0"/>
                </a:highlight>
              </a:rPr>
              <a:t>Low quality</a:t>
            </a:r>
          </a:p>
        </p:txBody>
      </p:sp>
    </p:spTree>
    <p:extLst>
      <p:ext uri="{BB962C8B-B14F-4D97-AF65-F5344CB8AC3E}">
        <p14:creationId xmlns:p14="http://schemas.microsoft.com/office/powerpoint/2010/main" val="245488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91A9A-1A13-6C42-860F-3DA1AFC8FEE7}"/>
              </a:ext>
            </a:extLst>
          </p:cNvPr>
          <p:cNvSpPr>
            <a:spLocks noGrp="1"/>
          </p:cNvSpPr>
          <p:nvPr>
            <p:ph type="title"/>
          </p:nvPr>
        </p:nvSpPr>
        <p:spPr>
          <a:xfrm>
            <a:off x="628650" y="6290"/>
            <a:ext cx="7886700" cy="1325563"/>
          </a:xfrm>
        </p:spPr>
        <p:txBody>
          <a:bodyPr/>
          <a:lstStyle/>
          <a:p>
            <a:r>
              <a:rPr lang="en-US" dirty="0"/>
              <a:t>Why data reduction?</a:t>
            </a:r>
          </a:p>
        </p:txBody>
      </p:sp>
      <p:sp>
        <p:nvSpPr>
          <p:cNvPr id="3" name="Content Placeholder 2">
            <a:extLst>
              <a:ext uri="{FF2B5EF4-FFF2-40B4-BE49-F238E27FC236}">
                <a16:creationId xmlns:a16="http://schemas.microsoft.com/office/drawing/2014/main" id="{DED0D905-E695-1E46-938A-785D54C6EB7F}"/>
              </a:ext>
            </a:extLst>
          </p:cNvPr>
          <p:cNvSpPr>
            <a:spLocks noGrp="1"/>
          </p:cNvSpPr>
          <p:nvPr>
            <p:ph idx="1"/>
          </p:nvPr>
        </p:nvSpPr>
        <p:spPr/>
        <p:txBody>
          <a:bodyPr>
            <a:normAutofit lnSpcReduction="10000"/>
          </a:bodyPr>
          <a:lstStyle/>
          <a:p>
            <a:r>
              <a:rPr lang="en-US" dirty="0"/>
              <a:t>Interpretation:</a:t>
            </a:r>
          </a:p>
          <a:p>
            <a:pPr lvl="1"/>
            <a:r>
              <a:rPr lang="en-US" dirty="0"/>
              <a:t>Wish to </a:t>
            </a:r>
            <a:r>
              <a:rPr lang="en-US" b="1" dirty="0"/>
              <a:t>visualize</a:t>
            </a:r>
            <a:r>
              <a:rPr lang="en-US" dirty="0"/>
              <a:t> high dimensional data in a 2D/3D space</a:t>
            </a:r>
          </a:p>
          <a:p>
            <a:r>
              <a:rPr lang="en-US" dirty="0"/>
              <a:t>Memory/storage:</a:t>
            </a:r>
          </a:p>
          <a:p>
            <a:pPr lvl="1"/>
            <a:r>
              <a:rPr lang="en-US" dirty="0"/>
              <a:t>Cannot store raw data, need to reduce to store/analyze</a:t>
            </a:r>
          </a:p>
          <a:p>
            <a:pPr lvl="1"/>
            <a:r>
              <a:rPr lang="en-US" dirty="0"/>
              <a:t>E.g. summarize step counts by minute rather than second</a:t>
            </a:r>
          </a:p>
          <a:p>
            <a:r>
              <a:rPr lang="en-US" dirty="0"/>
              <a:t>Pre-processing:</a:t>
            </a:r>
          </a:p>
          <a:p>
            <a:pPr lvl="1"/>
            <a:r>
              <a:rPr lang="en-US" dirty="0"/>
              <a:t>Reduce dimension of data to perform an analysis</a:t>
            </a:r>
          </a:p>
          <a:p>
            <a:pPr lvl="1"/>
            <a:r>
              <a:rPr lang="en-US" dirty="0"/>
              <a:t>E.g. for k-nearest neighbors to avoid the “curse of dimensionality”</a:t>
            </a:r>
          </a:p>
        </p:txBody>
      </p:sp>
    </p:spTree>
    <p:extLst>
      <p:ext uri="{BB962C8B-B14F-4D97-AF65-F5344CB8AC3E}">
        <p14:creationId xmlns:p14="http://schemas.microsoft.com/office/powerpoint/2010/main" val="1571445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2512" y="2607333"/>
            <a:ext cx="7886700" cy="1325563"/>
          </a:xfrm>
        </p:spPr>
        <p:txBody>
          <a:bodyPr/>
          <a:lstStyle/>
          <a:p>
            <a:r>
              <a:rPr lang="en-US" dirty="0"/>
              <a:t>Principal components analysis (PCA)</a:t>
            </a:r>
          </a:p>
        </p:txBody>
      </p:sp>
    </p:spTree>
    <p:extLst>
      <p:ext uri="{BB962C8B-B14F-4D97-AF65-F5344CB8AC3E}">
        <p14:creationId xmlns:p14="http://schemas.microsoft.com/office/powerpoint/2010/main" val="2246533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1E689-1C91-8248-AAF9-9A95CE9FB6E2}"/>
              </a:ext>
            </a:extLst>
          </p:cNvPr>
          <p:cNvPicPr>
            <a:picLocks noChangeAspect="1"/>
          </p:cNvPicPr>
          <p:nvPr/>
        </p:nvPicPr>
        <p:blipFill>
          <a:blip r:embed="rId2"/>
          <a:stretch>
            <a:fillRect/>
          </a:stretch>
        </p:blipFill>
        <p:spPr>
          <a:xfrm>
            <a:off x="2540620" y="0"/>
            <a:ext cx="4062760" cy="1519951"/>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B732034E-8DA8-7E4F-B84D-61176525056E}"/>
              </a:ext>
            </a:extLst>
          </p:cNvPr>
          <p:cNvPicPr>
            <a:picLocks noChangeAspect="1"/>
          </p:cNvPicPr>
          <p:nvPr/>
        </p:nvPicPr>
        <p:blipFill>
          <a:blip r:embed="rId3"/>
          <a:stretch>
            <a:fillRect/>
          </a:stretch>
        </p:blipFill>
        <p:spPr>
          <a:xfrm>
            <a:off x="321564" y="1309638"/>
            <a:ext cx="8500872" cy="5804043"/>
          </a:xfrm>
          <a:prstGeom prst="rect">
            <a:avLst/>
          </a:prstGeom>
        </p:spPr>
      </p:pic>
    </p:spTree>
    <p:extLst>
      <p:ext uri="{BB962C8B-B14F-4D97-AF65-F5344CB8AC3E}">
        <p14:creationId xmlns:p14="http://schemas.microsoft.com/office/powerpoint/2010/main" val="4137933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4361" y="0"/>
            <a:ext cx="9352722" cy="1143000"/>
          </a:xfrm>
        </p:spPr>
        <p:txBody>
          <a:bodyPr>
            <a:normAutofit/>
          </a:bodyPr>
          <a:lstStyle/>
          <a:p>
            <a:r>
              <a:rPr lang="en-US" altLang="en-US" sz="3600" dirty="0"/>
              <a:t>Principal components analysis: Iris example</a:t>
            </a:r>
            <a:endParaRPr lang="en-US" altLang="en-US" sz="3600" b="1" dirty="0"/>
          </a:p>
        </p:txBody>
      </p:sp>
      <p:sp>
        <p:nvSpPr>
          <p:cNvPr id="5" name="Rectangle 6">
            <a:extLst>
              <a:ext uri="{FF2B5EF4-FFF2-40B4-BE49-F238E27FC236}">
                <a16:creationId xmlns:a16="http://schemas.microsoft.com/office/drawing/2014/main" id="{D4CD37EF-D368-1E43-9A85-A64731A5DF02}"/>
              </a:ext>
            </a:extLst>
          </p:cNvPr>
          <p:cNvSpPr>
            <a:spLocks noChangeArrowheads="1"/>
          </p:cNvSpPr>
          <p:nvPr/>
        </p:nvSpPr>
        <p:spPr bwMode="auto">
          <a:xfrm>
            <a:off x="1470992" y="9243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B07F3B75-E6D9-6F47-962F-FA04316E6991}"/>
              </a:ext>
            </a:extLst>
          </p:cNvPr>
          <p:cNvSpPr txBox="1"/>
          <p:nvPr/>
        </p:nvSpPr>
        <p:spPr>
          <a:xfrm>
            <a:off x="151346" y="1158775"/>
            <a:ext cx="4591878" cy="1723549"/>
          </a:xfrm>
          <a:prstGeom prst="rect">
            <a:avLst/>
          </a:prstGeom>
          <a:noFill/>
        </p:spPr>
        <p:txBody>
          <a:bodyPr wrap="square" rtlCol="0">
            <a:spAutoFit/>
          </a:bodyPr>
          <a:lstStyle/>
          <a:p>
            <a:pPr marL="342900" indent="-342900">
              <a:buFont typeface="Arial" panose="020B0604020202020204" pitchFamily="34" charset="0"/>
              <a:buChar char="•"/>
            </a:pPr>
            <a:r>
              <a:rPr lang="en-US" sz="2200" dirty="0"/>
              <a:t>Each flower has four attributes (aside from species), e.g. Flower 1</a:t>
            </a:r>
          </a:p>
          <a:p>
            <a:pPr lvl="3"/>
            <a:endParaRPr lang="en-US" sz="1600" dirty="0"/>
          </a:p>
          <a:p>
            <a:endParaRPr lang="en-US" sz="2200" dirty="0"/>
          </a:p>
          <a:p>
            <a:endParaRPr lang="en-US" sz="2400" dirty="0"/>
          </a:p>
        </p:txBody>
      </p:sp>
      <p:graphicFrame>
        <p:nvGraphicFramePr>
          <p:cNvPr id="13" name="Table 12">
            <a:extLst>
              <a:ext uri="{FF2B5EF4-FFF2-40B4-BE49-F238E27FC236}">
                <a16:creationId xmlns:a16="http://schemas.microsoft.com/office/drawing/2014/main" id="{8CAFC922-C714-7942-B16F-ECA0E0AE4457}"/>
              </a:ext>
            </a:extLst>
          </p:cNvPr>
          <p:cNvGraphicFramePr>
            <a:graphicFrameLocks noGrp="1"/>
          </p:cNvGraphicFramePr>
          <p:nvPr>
            <p:extLst>
              <p:ext uri="{D42A27DB-BD31-4B8C-83A1-F6EECF244321}">
                <p14:modId xmlns:p14="http://schemas.microsoft.com/office/powerpoint/2010/main" val="1823554601"/>
              </p:ext>
            </p:extLst>
          </p:nvPr>
        </p:nvGraphicFramePr>
        <p:xfrm>
          <a:off x="956414" y="4539758"/>
          <a:ext cx="7772402" cy="2225040"/>
        </p:xfrm>
        <a:graphic>
          <a:graphicData uri="http://schemas.openxmlformats.org/drawingml/2006/table">
            <a:tbl>
              <a:tblPr>
                <a:tableStyleId>{2D5ABB26-0587-4C30-8999-92F81FD0307C}</a:tableStyleId>
              </a:tblPr>
              <a:tblGrid>
                <a:gridCol w="1133061">
                  <a:extLst>
                    <a:ext uri="{9D8B030D-6E8A-4147-A177-3AD203B41FA5}">
                      <a16:colId xmlns:a16="http://schemas.microsoft.com/office/drawing/2014/main" val="2333675324"/>
                    </a:ext>
                  </a:extLst>
                </a:gridCol>
                <a:gridCol w="645280">
                  <a:extLst>
                    <a:ext uri="{9D8B030D-6E8A-4147-A177-3AD203B41FA5}">
                      <a16:colId xmlns:a16="http://schemas.microsoft.com/office/drawing/2014/main" val="874990737"/>
                    </a:ext>
                  </a:extLst>
                </a:gridCol>
                <a:gridCol w="1569126">
                  <a:extLst>
                    <a:ext uri="{9D8B030D-6E8A-4147-A177-3AD203B41FA5}">
                      <a16:colId xmlns:a16="http://schemas.microsoft.com/office/drawing/2014/main" val="787168880"/>
                    </a:ext>
                  </a:extLst>
                </a:gridCol>
                <a:gridCol w="1422674">
                  <a:extLst>
                    <a:ext uri="{9D8B030D-6E8A-4147-A177-3AD203B41FA5}">
                      <a16:colId xmlns:a16="http://schemas.microsoft.com/office/drawing/2014/main" val="2451934943"/>
                    </a:ext>
                  </a:extLst>
                </a:gridCol>
                <a:gridCol w="1447071">
                  <a:extLst>
                    <a:ext uri="{9D8B030D-6E8A-4147-A177-3AD203B41FA5}">
                      <a16:colId xmlns:a16="http://schemas.microsoft.com/office/drawing/2014/main" val="2904283621"/>
                    </a:ext>
                  </a:extLst>
                </a:gridCol>
                <a:gridCol w="1555190">
                  <a:extLst>
                    <a:ext uri="{9D8B030D-6E8A-4147-A177-3AD203B41FA5}">
                      <a16:colId xmlns:a16="http://schemas.microsoft.com/office/drawing/2014/main" val="3481465082"/>
                    </a:ext>
                  </a:extLst>
                </a:gridCol>
              </a:tblGrid>
              <a:tr h="370840">
                <a:tc>
                  <a:txBody>
                    <a:bodyPr/>
                    <a:lstStyle/>
                    <a:p>
                      <a:r>
                        <a:rPr lang="en-US" u="sng" dirty="0"/>
                        <a:t>Flower 1</a:t>
                      </a:r>
                    </a:p>
                  </a:txBody>
                  <a:tcPr/>
                </a:tc>
                <a:tc>
                  <a:txBody>
                    <a:bodyPr/>
                    <a:lstStyle/>
                    <a:p>
                      <a:endParaRPr lang="en-US" dirty="0"/>
                    </a:p>
                  </a:txBody>
                  <a:tcPr/>
                </a:tc>
                <a:tc>
                  <a:txBody>
                    <a:bodyPr/>
                    <a:lstStyle/>
                    <a:p>
                      <a:r>
                        <a:rPr lang="en-US" dirty="0" err="1"/>
                        <a:t>sepal_length</a:t>
                      </a:r>
                      <a:endParaRPr lang="en-US" dirty="0"/>
                    </a:p>
                  </a:txBody>
                  <a:tcPr/>
                </a:tc>
                <a:tc>
                  <a:txBody>
                    <a:bodyPr/>
                    <a:lstStyle/>
                    <a:p>
                      <a:r>
                        <a:rPr lang="en-US" dirty="0" err="1"/>
                        <a:t>sepal_width</a:t>
                      </a:r>
                      <a:endParaRPr lang="en-US" dirty="0"/>
                    </a:p>
                  </a:txBody>
                  <a:tcPr/>
                </a:tc>
                <a:tc>
                  <a:txBody>
                    <a:bodyPr/>
                    <a:lstStyle/>
                    <a:p>
                      <a:r>
                        <a:rPr lang="en-US" dirty="0" err="1"/>
                        <a:t>petal_length</a:t>
                      </a:r>
                      <a:endParaRPr lang="en-US" dirty="0"/>
                    </a:p>
                  </a:txBody>
                  <a:tcPr/>
                </a:tc>
                <a:tc>
                  <a:txBody>
                    <a:bodyPr/>
                    <a:lstStyle/>
                    <a:p>
                      <a:r>
                        <a:rPr lang="en-US" dirty="0" err="1"/>
                        <a:t>petal_width</a:t>
                      </a:r>
                      <a:endParaRPr lang="en-US" dirty="0"/>
                    </a:p>
                  </a:txBody>
                  <a:tcPr/>
                </a:tc>
                <a:extLst>
                  <a:ext uri="{0D108BD9-81ED-4DB2-BD59-A6C34878D82A}">
                    <a16:rowId xmlns:a16="http://schemas.microsoft.com/office/drawing/2014/main" val="1763170626"/>
                  </a:ext>
                </a:extLst>
              </a:tr>
              <a:tr h="370840">
                <a:tc>
                  <a:txBody>
                    <a:bodyPr/>
                    <a:lstStyle/>
                    <a:p>
                      <a:endParaRPr lang="en-US" dirty="0"/>
                    </a:p>
                  </a:txBody>
                  <a:tcPr/>
                </a:tc>
                <a:tc>
                  <a:txBody>
                    <a:bodyPr/>
                    <a:lstStyle/>
                    <a:p>
                      <a:r>
                        <a:rPr lang="en-US" b="1" dirty="0">
                          <a:solidFill>
                            <a:schemeClr val="accent1">
                              <a:lumMod val="75000"/>
                            </a:schemeClr>
                          </a:solidFill>
                        </a:rPr>
                        <a:t>5.1</a:t>
                      </a:r>
                      <a:r>
                        <a:rPr lang="en-US" b="1" dirty="0"/>
                        <a:t> </a:t>
                      </a:r>
                      <a:r>
                        <a:rPr lang="en-US" b="0" dirty="0"/>
                        <a:t>*</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extLst>
                  <a:ext uri="{0D108BD9-81ED-4DB2-BD59-A6C34878D82A}">
                    <a16:rowId xmlns:a16="http://schemas.microsoft.com/office/drawing/2014/main" val="3640496518"/>
                  </a:ext>
                </a:extLst>
              </a:tr>
              <a:tr h="370840">
                <a:tc>
                  <a:txBody>
                    <a:bodyPr/>
                    <a:lstStyle/>
                    <a:p>
                      <a:pPr algn="r"/>
                      <a:r>
                        <a:rPr lang="en-US" dirty="0"/>
                        <a:t>+                      </a:t>
                      </a:r>
                    </a:p>
                  </a:txBody>
                  <a:tcPr/>
                </a:tc>
                <a:tc>
                  <a:txBody>
                    <a:bodyPr/>
                    <a:lstStyle/>
                    <a:p>
                      <a:r>
                        <a:rPr lang="en-US" b="1" dirty="0">
                          <a:solidFill>
                            <a:schemeClr val="accent1">
                              <a:lumMod val="75000"/>
                            </a:schemeClr>
                          </a:solidFill>
                        </a:rPr>
                        <a:t>3.5</a:t>
                      </a:r>
                      <a:r>
                        <a:rPr lang="en-US" b="1" dirty="0"/>
                        <a:t> </a:t>
                      </a:r>
                      <a:r>
                        <a:rPr lang="en-US" b="0" dirty="0"/>
                        <a:t>*</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extLst>
                  <a:ext uri="{0D108BD9-81ED-4DB2-BD59-A6C34878D82A}">
                    <a16:rowId xmlns:a16="http://schemas.microsoft.com/office/drawing/2014/main" val="136458663"/>
                  </a:ext>
                </a:extLst>
              </a:tr>
              <a:tr h="370840">
                <a:tc>
                  <a:txBody>
                    <a:bodyPr/>
                    <a:lstStyle/>
                    <a:p>
                      <a:pPr algn="r"/>
                      <a:r>
                        <a:rPr lang="en-US" dirty="0"/>
                        <a:t>+</a:t>
                      </a:r>
                    </a:p>
                  </a:txBody>
                  <a:tcPr/>
                </a:tc>
                <a:tc>
                  <a:txBody>
                    <a:bodyPr/>
                    <a:lstStyle/>
                    <a:p>
                      <a:r>
                        <a:rPr lang="en-US" b="1" dirty="0">
                          <a:solidFill>
                            <a:schemeClr val="accent1">
                              <a:lumMod val="75000"/>
                            </a:schemeClr>
                          </a:solidFill>
                        </a:rPr>
                        <a:t>1.4</a:t>
                      </a:r>
                      <a:r>
                        <a:rPr lang="en-US" b="1" dirty="0"/>
                        <a:t> </a:t>
                      </a:r>
                      <a:r>
                        <a:rPr lang="en-US" b="0" dirty="0"/>
                        <a:t>*</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0</a:t>
                      </a:r>
                    </a:p>
                  </a:txBody>
                  <a:tcPr/>
                </a:tc>
                <a:extLst>
                  <a:ext uri="{0D108BD9-81ED-4DB2-BD59-A6C34878D82A}">
                    <a16:rowId xmlns:a16="http://schemas.microsoft.com/office/drawing/2014/main" val="165577964"/>
                  </a:ext>
                </a:extLst>
              </a:tr>
              <a:tr h="370840">
                <a:tc>
                  <a:txBody>
                    <a:bodyPr/>
                    <a:lstStyle/>
                    <a:p>
                      <a:pPr algn="r"/>
                      <a:r>
                        <a:rPr lang="en-US" dirty="0"/>
                        <a:t>+</a:t>
                      </a:r>
                    </a:p>
                  </a:txBody>
                  <a:tcPr/>
                </a:tc>
                <a:tc>
                  <a:txBody>
                    <a:bodyPr/>
                    <a:lstStyle/>
                    <a:p>
                      <a:r>
                        <a:rPr lang="en-US" b="1" dirty="0">
                          <a:solidFill>
                            <a:schemeClr val="accent1">
                              <a:lumMod val="75000"/>
                            </a:schemeClr>
                          </a:solidFill>
                        </a:rPr>
                        <a:t>0.2</a:t>
                      </a:r>
                      <a:r>
                        <a:rPr lang="en-US" b="1" dirty="0"/>
                        <a:t> </a:t>
                      </a:r>
                      <a:r>
                        <a:rPr lang="en-US" b="0" dirty="0"/>
                        <a:t>*</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1</a:t>
                      </a:r>
                    </a:p>
                  </a:txBody>
                  <a:tcPr/>
                </a:tc>
                <a:extLst>
                  <a:ext uri="{0D108BD9-81ED-4DB2-BD59-A6C34878D82A}">
                    <a16:rowId xmlns:a16="http://schemas.microsoft.com/office/drawing/2014/main" val="2445535746"/>
                  </a:ext>
                </a:extLst>
              </a:tr>
              <a:tr h="370840">
                <a:tc>
                  <a:txBody>
                    <a:bodyPr/>
                    <a:lstStyle/>
                    <a:p>
                      <a:endParaRPr lang="en-US" dirty="0"/>
                    </a:p>
                  </a:txBody>
                  <a:tcPr/>
                </a:tc>
                <a:tc>
                  <a:txBody>
                    <a:bodyPr/>
                    <a:lstStyle/>
                    <a:p>
                      <a:endParaRPr lang="en-US" dirty="0"/>
                    </a:p>
                  </a:txBody>
                  <a:tcPr/>
                </a:tc>
                <a:tc>
                  <a:txBody>
                    <a:bodyPr/>
                    <a:lstStyle/>
                    <a:p>
                      <a:pPr algn="ctr"/>
                      <a:r>
                        <a:rPr lang="en-US" dirty="0"/>
                        <a:t>5.1</a:t>
                      </a:r>
                    </a:p>
                  </a:txBody>
                  <a:tcPr/>
                </a:tc>
                <a:tc>
                  <a:txBody>
                    <a:bodyPr/>
                    <a:lstStyle/>
                    <a:p>
                      <a:pPr algn="ctr"/>
                      <a:r>
                        <a:rPr lang="en-US" dirty="0"/>
                        <a:t>3.5</a:t>
                      </a:r>
                    </a:p>
                  </a:txBody>
                  <a:tcPr/>
                </a:tc>
                <a:tc>
                  <a:txBody>
                    <a:bodyPr/>
                    <a:lstStyle/>
                    <a:p>
                      <a:pPr algn="ctr"/>
                      <a:r>
                        <a:rPr lang="en-US" dirty="0"/>
                        <a:t>1.4</a:t>
                      </a:r>
                    </a:p>
                  </a:txBody>
                  <a:tcPr/>
                </a:tc>
                <a:tc>
                  <a:txBody>
                    <a:bodyPr/>
                    <a:lstStyle/>
                    <a:p>
                      <a:pPr algn="ctr"/>
                      <a:r>
                        <a:rPr lang="en-US" dirty="0"/>
                        <a:t>0.2</a:t>
                      </a:r>
                    </a:p>
                  </a:txBody>
                  <a:tcPr/>
                </a:tc>
                <a:extLst>
                  <a:ext uri="{0D108BD9-81ED-4DB2-BD59-A6C34878D82A}">
                    <a16:rowId xmlns:a16="http://schemas.microsoft.com/office/drawing/2014/main" val="1445271808"/>
                  </a:ext>
                </a:extLst>
              </a:tr>
            </a:tbl>
          </a:graphicData>
        </a:graphic>
      </p:graphicFrame>
      <p:cxnSp>
        <p:nvCxnSpPr>
          <p:cNvPr id="15" name="Straight Connector 14">
            <a:extLst>
              <a:ext uri="{FF2B5EF4-FFF2-40B4-BE49-F238E27FC236}">
                <a16:creationId xmlns:a16="http://schemas.microsoft.com/office/drawing/2014/main" id="{99F65E3D-BFC9-AC4E-95FA-A2B890DDE0B5}"/>
              </a:ext>
            </a:extLst>
          </p:cNvPr>
          <p:cNvCxnSpPr/>
          <p:nvPr/>
        </p:nvCxnSpPr>
        <p:spPr>
          <a:xfrm>
            <a:off x="2822261" y="6378496"/>
            <a:ext cx="56851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5B2D9F8-3CC8-124B-91CA-11808BF92D68}"/>
              </a:ext>
            </a:extLst>
          </p:cNvPr>
          <p:cNvSpPr txBox="1"/>
          <p:nvPr/>
        </p:nvSpPr>
        <p:spPr>
          <a:xfrm>
            <a:off x="151346" y="3382714"/>
            <a:ext cx="8992654" cy="1107996"/>
          </a:xfrm>
          <a:prstGeom prst="rect">
            <a:avLst/>
          </a:prstGeom>
          <a:noFill/>
        </p:spPr>
        <p:txBody>
          <a:bodyPr wrap="square" rtlCol="0">
            <a:spAutoFit/>
          </a:bodyPr>
          <a:lstStyle/>
          <a:p>
            <a:pPr marL="342900" indent="-342900">
              <a:buFont typeface="Arial" panose="020B0604020202020204" pitchFamily="34" charset="0"/>
              <a:buChar char="•"/>
            </a:pPr>
            <a:r>
              <a:rPr lang="en-US" sz="2200" dirty="0"/>
              <a:t>Can we come up with a “recipe” for each flower from some “ingredients” composed of our flower attributes?</a:t>
            </a:r>
          </a:p>
          <a:p>
            <a:pPr marL="342900" indent="-342900">
              <a:buFont typeface="Arial" panose="020B0604020202020204" pitchFamily="34" charset="0"/>
              <a:buChar char="•"/>
            </a:pPr>
            <a:endParaRPr lang="en-US" sz="2200" dirty="0"/>
          </a:p>
        </p:txBody>
      </p:sp>
      <p:sp>
        <p:nvSpPr>
          <p:cNvPr id="18" name="Right Brace 17">
            <a:extLst>
              <a:ext uri="{FF2B5EF4-FFF2-40B4-BE49-F238E27FC236}">
                <a16:creationId xmlns:a16="http://schemas.microsoft.com/office/drawing/2014/main" id="{959E6F7F-1FB8-5545-953E-DF94CA71AD97}"/>
              </a:ext>
            </a:extLst>
          </p:cNvPr>
          <p:cNvSpPr/>
          <p:nvPr/>
        </p:nvSpPr>
        <p:spPr>
          <a:xfrm rot="16200000">
            <a:off x="5374584" y="1653109"/>
            <a:ext cx="447261" cy="5560944"/>
          </a:xfrm>
          <a:prstGeom prst="righ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19" name="TextBox 18">
            <a:extLst>
              <a:ext uri="{FF2B5EF4-FFF2-40B4-BE49-F238E27FC236}">
                <a16:creationId xmlns:a16="http://schemas.microsoft.com/office/drawing/2014/main" id="{33F808D6-A314-4E4C-8EAB-3EE84C8CCD59}"/>
              </a:ext>
            </a:extLst>
          </p:cNvPr>
          <p:cNvSpPr txBox="1"/>
          <p:nvPr/>
        </p:nvSpPr>
        <p:spPr>
          <a:xfrm>
            <a:off x="4492035" y="3842551"/>
            <a:ext cx="2184350" cy="369332"/>
          </a:xfrm>
          <a:prstGeom prst="rect">
            <a:avLst/>
          </a:prstGeom>
          <a:noFill/>
        </p:spPr>
        <p:txBody>
          <a:bodyPr wrap="square" rtlCol="0">
            <a:spAutoFit/>
          </a:bodyPr>
          <a:lstStyle/>
          <a:p>
            <a:pPr algn="ctr"/>
            <a:r>
              <a:rPr lang="en-US" b="1" dirty="0">
                <a:solidFill>
                  <a:srgbClr val="FF0000"/>
                </a:solidFill>
              </a:rPr>
              <a:t>Ingredients</a:t>
            </a:r>
          </a:p>
        </p:txBody>
      </p:sp>
      <p:sp>
        <p:nvSpPr>
          <p:cNvPr id="25" name="Right Brace 24">
            <a:extLst>
              <a:ext uri="{FF2B5EF4-FFF2-40B4-BE49-F238E27FC236}">
                <a16:creationId xmlns:a16="http://schemas.microsoft.com/office/drawing/2014/main" id="{60856491-3BB1-6348-8FD1-6914A27F7998}"/>
              </a:ext>
            </a:extLst>
          </p:cNvPr>
          <p:cNvSpPr/>
          <p:nvPr/>
        </p:nvSpPr>
        <p:spPr>
          <a:xfrm rot="10800000">
            <a:off x="1254588" y="5026775"/>
            <a:ext cx="447261" cy="1222502"/>
          </a:xfrm>
          <a:prstGeom prst="rightBrac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8AB8B9C7-1E42-5B49-A13A-35AA7AA02AE2}"/>
              </a:ext>
            </a:extLst>
          </p:cNvPr>
          <p:cNvSpPr txBox="1"/>
          <p:nvPr/>
        </p:nvSpPr>
        <p:spPr>
          <a:xfrm>
            <a:off x="-484759" y="5311721"/>
            <a:ext cx="2184350" cy="923330"/>
          </a:xfrm>
          <a:prstGeom prst="rect">
            <a:avLst/>
          </a:prstGeom>
          <a:noFill/>
        </p:spPr>
        <p:txBody>
          <a:bodyPr wrap="square" rtlCol="0">
            <a:spAutoFit/>
          </a:bodyPr>
          <a:lstStyle/>
          <a:p>
            <a:pPr algn="ctr"/>
            <a:r>
              <a:rPr lang="en-US" b="1" dirty="0">
                <a:solidFill>
                  <a:schemeClr val="accent1">
                    <a:lumMod val="75000"/>
                  </a:schemeClr>
                </a:solidFill>
              </a:rPr>
              <a:t>Recipe</a:t>
            </a:r>
          </a:p>
          <a:p>
            <a:pPr algn="ctr"/>
            <a:r>
              <a:rPr lang="en-US" b="1" dirty="0">
                <a:solidFill>
                  <a:schemeClr val="accent1">
                    <a:lumMod val="75000"/>
                  </a:schemeClr>
                </a:solidFill>
              </a:rPr>
              <a:t>(amount of</a:t>
            </a:r>
          </a:p>
          <a:p>
            <a:pPr algn="ctr"/>
            <a:r>
              <a:rPr lang="en-US" b="1" dirty="0">
                <a:solidFill>
                  <a:schemeClr val="accent1">
                    <a:lumMod val="75000"/>
                  </a:schemeClr>
                </a:solidFill>
              </a:rPr>
              <a:t>ingredient)</a:t>
            </a:r>
          </a:p>
        </p:txBody>
      </p:sp>
      <p:graphicFrame>
        <p:nvGraphicFramePr>
          <p:cNvPr id="6" name="Table 6">
            <a:extLst>
              <a:ext uri="{FF2B5EF4-FFF2-40B4-BE49-F238E27FC236}">
                <a16:creationId xmlns:a16="http://schemas.microsoft.com/office/drawing/2014/main" id="{FD555A55-C6B2-0047-ABDE-DF81A9039F43}"/>
              </a:ext>
            </a:extLst>
          </p:cNvPr>
          <p:cNvGraphicFramePr>
            <a:graphicFrameLocks noGrp="1"/>
          </p:cNvGraphicFramePr>
          <p:nvPr>
            <p:extLst>
              <p:ext uri="{D42A27DB-BD31-4B8C-83A1-F6EECF244321}">
                <p14:modId xmlns:p14="http://schemas.microsoft.com/office/powerpoint/2010/main" val="1329120369"/>
              </p:ext>
            </p:extLst>
          </p:nvPr>
        </p:nvGraphicFramePr>
        <p:xfrm>
          <a:off x="5245677" y="1472495"/>
          <a:ext cx="2861416" cy="1463040"/>
        </p:xfrm>
        <a:graphic>
          <a:graphicData uri="http://schemas.openxmlformats.org/drawingml/2006/table">
            <a:tbl>
              <a:tblPr bandRow="1">
                <a:tableStyleId>{5C22544A-7EE6-4342-B048-85BDC9FD1C3A}</a:tableStyleId>
              </a:tblPr>
              <a:tblGrid>
                <a:gridCol w="1430708">
                  <a:extLst>
                    <a:ext uri="{9D8B030D-6E8A-4147-A177-3AD203B41FA5}">
                      <a16:colId xmlns:a16="http://schemas.microsoft.com/office/drawing/2014/main" val="3352915831"/>
                    </a:ext>
                  </a:extLst>
                </a:gridCol>
                <a:gridCol w="1430708">
                  <a:extLst>
                    <a:ext uri="{9D8B030D-6E8A-4147-A177-3AD203B41FA5}">
                      <a16:colId xmlns:a16="http://schemas.microsoft.com/office/drawing/2014/main" val="772114163"/>
                    </a:ext>
                  </a:extLst>
                </a:gridCol>
              </a:tblGrid>
              <a:tr h="337429">
                <a:tc>
                  <a:txBody>
                    <a:bodyPr/>
                    <a:lstStyle/>
                    <a:p>
                      <a:r>
                        <a:rPr lang="en-US" dirty="0"/>
                        <a:t>Sepal Length</a:t>
                      </a:r>
                    </a:p>
                  </a:txBody>
                  <a:tcPr/>
                </a:tc>
                <a:tc>
                  <a:txBody>
                    <a:bodyPr/>
                    <a:lstStyle/>
                    <a:p>
                      <a:r>
                        <a:rPr lang="en-US" dirty="0"/>
                        <a:t>5.1</a:t>
                      </a:r>
                    </a:p>
                  </a:txBody>
                  <a:tcPr/>
                </a:tc>
                <a:extLst>
                  <a:ext uri="{0D108BD9-81ED-4DB2-BD59-A6C34878D82A}">
                    <a16:rowId xmlns:a16="http://schemas.microsoft.com/office/drawing/2014/main" val="4124764002"/>
                  </a:ext>
                </a:extLst>
              </a:tr>
              <a:tr h="337429">
                <a:tc>
                  <a:txBody>
                    <a:bodyPr/>
                    <a:lstStyle/>
                    <a:p>
                      <a:r>
                        <a:rPr lang="en-US" dirty="0"/>
                        <a:t>Sepal Width</a:t>
                      </a:r>
                    </a:p>
                  </a:txBody>
                  <a:tcPr/>
                </a:tc>
                <a:tc>
                  <a:txBody>
                    <a:bodyPr/>
                    <a:lstStyle/>
                    <a:p>
                      <a:r>
                        <a:rPr lang="en-US" dirty="0"/>
                        <a:t>3.5</a:t>
                      </a:r>
                    </a:p>
                  </a:txBody>
                  <a:tcPr/>
                </a:tc>
                <a:extLst>
                  <a:ext uri="{0D108BD9-81ED-4DB2-BD59-A6C34878D82A}">
                    <a16:rowId xmlns:a16="http://schemas.microsoft.com/office/drawing/2014/main" val="2159710397"/>
                  </a:ext>
                </a:extLst>
              </a:tr>
              <a:tr h="337429">
                <a:tc>
                  <a:txBody>
                    <a:bodyPr/>
                    <a:lstStyle/>
                    <a:p>
                      <a:r>
                        <a:rPr lang="en-US" dirty="0"/>
                        <a:t>Petal Length</a:t>
                      </a:r>
                    </a:p>
                  </a:txBody>
                  <a:tcPr/>
                </a:tc>
                <a:tc>
                  <a:txBody>
                    <a:bodyPr/>
                    <a:lstStyle/>
                    <a:p>
                      <a:r>
                        <a:rPr lang="en-US" dirty="0"/>
                        <a:t>1.4</a:t>
                      </a:r>
                    </a:p>
                  </a:txBody>
                  <a:tcPr/>
                </a:tc>
                <a:extLst>
                  <a:ext uri="{0D108BD9-81ED-4DB2-BD59-A6C34878D82A}">
                    <a16:rowId xmlns:a16="http://schemas.microsoft.com/office/drawing/2014/main" val="1411180716"/>
                  </a:ext>
                </a:extLst>
              </a:tr>
              <a:tr h="337429">
                <a:tc>
                  <a:txBody>
                    <a:bodyPr/>
                    <a:lstStyle/>
                    <a:p>
                      <a:r>
                        <a:rPr lang="en-US" dirty="0"/>
                        <a:t>Petal Width</a:t>
                      </a:r>
                    </a:p>
                  </a:txBody>
                  <a:tcPr/>
                </a:tc>
                <a:tc>
                  <a:txBody>
                    <a:bodyPr/>
                    <a:lstStyle/>
                    <a:p>
                      <a:r>
                        <a:rPr lang="en-US" dirty="0"/>
                        <a:t>0.2</a:t>
                      </a:r>
                    </a:p>
                  </a:txBody>
                  <a:tcPr/>
                </a:tc>
                <a:extLst>
                  <a:ext uri="{0D108BD9-81ED-4DB2-BD59-A6C34878D82A}">
                    <a16:rowId xmlns:a16="http://schemas.microsoft.com/office/drawing/2014/main" val="823744610"/>
                  </a:ext>
                </a:extLst>
              </a:tr>
            </a:tbl>
          </a:graphicData>
        </a:graphic>
      </p:graphicFrame>
    </p:spTree>
    <p:extLst>
      <p:ext uri="{BB962C8B-B14F-4D97-AF65-F5344CB8AC3E}">
        <p14:creationId xmlns:p14="http://schemas.microsoft.com/office/powerpoint/2010/main" val="411162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4361" y="0"/>
            <a:ext cx="9352722" cy="1143000"/>
          </a:xfrm>
        </p:spPr>
        <p:txBody>
          <a:bodyPr>
            <a:normAutofit/>
          </a:bodyPr>
          <a:lstStyle/>
          <a:p>
            <a:r>
              <a:rPr lang="en-US" altLang="en-US" sz="3600" dirty="0"/>
              <a:t>Principal components analysis: Iris example</a:t>
            </a:r>
            <a:endParaRPr lang="en-US" altLang="en-US" sz="3600" b="1" dirty="0"/>
          </a:p>
        </p:txBody>
      </p:sp>
      <p:sp>
        <p:nvSpPr>
          <p:cNvPr id="5" name="Rectangle 6">
            <a:extLst>
              <a:ext uri="{FF2B5EF4-FFF2-40B4-BE49-F238E27FC236}">
                <a16:creationId xmlns:a16="http://schemas.microsoft.com/office/drawing/2014/main" id="{D4CD37EF-D368-1E43-9A85-A64731A5DF02}"/>
              </a:ext>
            </a:extLst>
          </p:cNvPr>
          <p:cNvSpPr>
            <a:spLocks noChangeArrowheads="1"/>
          </p:cNvSpPr>
          <p:nvPr/>
        </p:nvSpPr>
        <p:spPr bwMode="auto">
          <a:xfrm>
            <a:off x="1470992" y="9243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Table 12">
            <a:extLst>
              <a:ext uri="{FF2B5EF4-FFF2-40B4-BE49-F238E27FC236}">
                <a16:creationId xmlns:a16="http://schemas.microsoft.com/office/drawing/2014/main" id="{8CAFC922-C714-7942-B16F-ECA0E0AE4457}"/>
              </a:ext>
            </a:extLst>
          </p:cNvPr>
          <p:cNvGraphicFramePr>
            <a:graphicFrameLocks noGrp="1"/>
          </p:cNvGraphicFramePr>
          <p:nvPr>
            <p:extLst>
              <p:ext uri="{D42A27DB-BD31-4B8C-83A1-F6EECF244321}">
                <p14:modId xmlns:p14="http://schemas.microsoft.com/office/powerpoint/2010/main" val="1083708919"/>
              </p:ext>
            </p:extLst>
          </p:nvPr>
        </p:nvGraphicFramePr>
        <p:xfrm>
          <a:off x="1371597" y="4313778"/>
          <a:ext cx="7772402" cy="1483360"/>
        </p:xfrm>
        <a:graphic>
          <a:graphicData uri="http://schemas.openxmlformats.org/drawingml/2006/table">
            <a:tbl>
              <a:tblPr>
                <a:tableStyleId>{2D5ABB26-0587-4C30-8999-92F81FD0307C}</a:tableStyleId>
              </a:tblPr>
              <a:tblGrid>
                <a:gridCol w="1133061">
                  <a:extLst>
                    <a:ext uri="{9D8B030D-6E8A-4147-A177-3AD203B41FA5}">
                      <a16:colId xmlns:a16="http://schemas.microsoft.com/office/drawing/2014/main" val="2333675324"/>
                    </a:ext>
                  </a:extLst>
                </a:gridCol>
                <a:gridCol w="645280">
                  <a:extLst>
                    <a:ext uri="{9D8B030D-6E8A-4147-A177-3AD203B41FA5}">
                      <a16:colId xmlns:a16="http://schemas.microsoft.com/office/drawing/2014/main" val="874990737"/>
                    </a:ext>
                  </a:extLst>
                </a:gridCol>
                <a:gridCol w="1569126">
                  <a:extLst>
                    <a:ext uri="{9D8B030D-6E8A-4147-A177-3AD203B41FA5}">
                      <a16:colId xmlns:a16="http://schemas.microsoft.com/office/drawing/2014/main" val="787168880"/>
                    </a:ext>
                  </a:extLst>
                </a:gridCol>
                <a:gridCol w="1422674">
                  <a:extLst>
                    <a:ext uri="{9D8B030D-6E8A-4147-A177-3AD203B41FA5}">
                      <a16:colId xmlns:a16="http://schemas.microsoft.com/office/drawing/2014/main" val="2451934943"/>
                    </a:ext>
                  </a:extLst>
                </a:gridCol>
                <a:gridCol w="1447071">
                  <a:extLst>
                    <a:ext uri="{9D8B030D-6E8A-4147-A177-3AD203B41FA5}">
                      <a16:colId xmlns:a16="http://schemas.microsoft.com/office/drawing/2014/main" val="2904283621"/>
                    </a:ext>
                  </a:extLst>
                </a:gridCol>
                <a:gridCol w="1555190">
                  <a:extLst>
                    <a:ext uri="{9D8B030D-6E8A-4147-A177-3AD203B41FA5}">
                      <a16:colId xmlns:a16="http://schemas.microsoft.com/office/drawing/2014/main" val="3481465082"/>
                    </a:ext>
                  </a:extLst>
                </a:gridCol>
              </a:tblGrid>
              <a:tr h="370840">
                <a:tc>
                  <a:txBody>
                    <a:bodyPr/>
                    <a:lstStyle/>
                    <a:p>
                      <a:r>
                        <a:rPr lang="en-US" u="sng" dirty="0"/>
                        <a:t>Flower 1</a:t>
                      </a:r>
                    </a:p>
                  </a:txBody>
                  <a:tcPr/>
                </a:tc>
                <a:tc>
                  <a:txBody>
                    <a:bodyPr/>
                    <a:lstStyle/>
                    <a:p>
                      <a:endParaRPr lang="en-US" dirty="0"/>
                    </a:p>
                  </a:txBody>
                  <a:tcPr/>
                </a:tc>
                <a:tc>
                  <a:txBody>
                    <a:bodyPr/>
                    <a:lstStyle/>
                    <a:p>
                      <a:r>
                        <a:rPr lang="en-US" dirty="0" err="1"/>
                        <a:t>sepal_length</a:t>
                      </a:r>
                      <a:endParaRPr lang="en-US" dirty="0"/>
                    </a:p>
                  </a:txBody>
                  <a:tcPr/>
                </a:tc>
                <a:tc>
                  <a:txBody>
                    <a:bodyPr/>
                    <a:lstStyle/>
                    <a:p>
                      <a:r>
                        <a:rPr lang="en-US" dirty="0" err="1"/>
                        <a:t>sepal_width</a:t>
                      </a:r>
                      <a:endParaRPr lang="en-US" dirty="0"/>
                    </a:p>
                  </a:txBody>
                  <a:tcPr/>
                </a:tc>
                <a:tc>
                  <a:txBody>
                    <a:bodyPr/>
                    <a:lstStyle/>
                    <a:p>
                      <a:r>
                        <a:rPr lang="en-US" dirty="0" err="1"/>
                        <a:t>petal_length</a:t>
                      </a:r>
                      <a:endParaRPr lang="en-US" dirty="0"/>
                    </a:p>
                  </a:txBody>
                  <a:tcPr/>
                </a:tc>
                <a:tc>
                  <a:txBody>
                    <a:bodyPr/>
                    <a:lstStyle/>
                    <a:p>
                      <a:r>
                        <a:rPr lang="en-US" dirty="0" err="1"/>
                        <a:t>petal_width</a:t>
                      </a:r>
                      <a:endParaRPr lang="en-US" dirty="0"/>
                    </a:p>
                  </a:txBody>
                  <a:tcPr/>
                </a:tc>
                <a:extLst>
                  <a:ext uri="{0D108BD9-81ED-4DB2-BD59-A6C34878D82A}">
                    <a16:rowId xmlns:a16="http://schemas.microsoft.com/office/drawing/2014/main" val="1763170626"/>
                  </a:ext>
                </a:extLst>
              </a:tr>
              <a:tr h="370840">
                <a:tc>
                  <a:txBody>
                    <a:bodyPr/>
                    <a:lstStyle/>
                    <a:p>
                      <a:endParaRPr lang="en-US" dirty="0"/>
                    </a:p>
                  </a:txBody>
                  <a:tcPr/>
                </a:tc>
                <a:tc>
                  <a:txBody>
                    <a:bodyPr/>
                    <a:lstStyle/>
                    <a:p>
                      <a:r>
                        <a:rPr lang="en-US" b="1" dirty="0"/>
                        <a:t> </a:t>
                      </a:r>
                      <a:r>
                        <a:rPr lang="en-US" b="1" dirty="0">
                          <a:solidFill>
                            <a:schemeClr val="accent1">
                              <a:lumMod val="75000"/>
                            </a:schemeClr>
                          </a:solidFill>
                        </a:rPr>
                        <a:t>5.9</a:t>
                      </a:r>
                      <a:r>
                        <a:rPr lang="en-US" b="0" dirty="0"/>
                        <a:t>*</a:t>
                      </a:r>
                    </a:p>
                  </a:txBody>
                  <a:tcPr/>
                </a:tc>
                <a:tc>
                  <a:txBody>
                    <a:bodyPr/>
                    <a:lstStyle/>
                    <a:p>
                      <a:pPr algn="ctr"/>
                      <a:r>
                        <a:rPr lang="en-US" b="1" dirty="0">
                          <a:solidFill>
                            <a:srgbClr val="FF0000"/>
                          </a:solidFill>
                        </a:rPr>
                        <a:t>.75</a:t>
                      </a:r>
                    </a:p>
                  </a:txBody>
                  <a:tcPr/>
                </a:tc>
                <a:tc>
                  <a:txBody>
                    <a:bodyPr/>
                    <a:lstStyle/>
                    <a:p>
                      <a:pPr algn="ctr"/>
                      <a:r>
                        <a:rPr lang="en-US" b="1" dirty="0">
                          <a:solidFill>
                            <a:srgbClr val="FF0000"/>
                          </a:solidFill>
                        </a:rPr>
                        <a:t>.38</a:t>
                      </a:r>
                    </a:p>
                  </a:txBody>
                  <a:tcPr/>
                </a:tc>
                <a:tc>
                  <a:txBody>
                    <a:bodyPr/>
                    <a:lstStyle/>
                    <a:p>
                      <a:pPr algn="ctr"/>
                      <a:r>
                        <a:rPr lang="en-US" b="1" dirty="0">
                          <a:solidFill>
                            <a:srgbClr val="FF0000"/>
                          </a:solidFill>
                        </a:rPr>
                        <a:t>.51</a:t>
                      </a:r>
                    </a:p>
                  </a:txBody>
                  <a:tcPr/>
                </a:tc>
                <a:tc>
                  <a:txBody>
                    <a:bodyPr/>
                    <a:lstStyle/>
                    <a:p>
                      <a:pPr algn="ctr"/>
                      <a:r>
                        <a:rPr lang="en-US" b="1" dirty="0">
                          <a:solidFill>
                            <a:srgbClr val="FF0000"/>
                          </a:solidFill>
                        </a:rPr>
                        <a:t>.17</a:t>
                      </a:r>
                    </a:p>
                  </a:txBody>
                  <a:tcPr/>
                </a:tc>
                <a:extLst>
                  <a:ext uri="{0D108BD9-81ED-4DB2-BD59-A6C34878D82A}">
                    <a16:rowId xmlns:a16="http://schemas.microsoft.com/office/drawing/2014/main" val="3640496518"/>
                  </a:ext>
                </a:extLst>
              </a:tr>
              <a:tr h="370840">
                <a:tc>
                  <a:txBody>
                    <a:bodyPr/>
                    <a:lstStyle/>
                    <a:p>
                      <a:pPr algn="r"/>
                      <a:r>
                        <a:rPr lang="en-US" dirty="0"/>
                        <a:t>+                      </a:t>
                      </a:r>
                    </a:p>
                  </a:txBody>
                  <a:tcPr/>
                </a:tc>
                <a:tc>
                  <a:txBody>
                    <a:bodyPr/>
                    <a:lstStyle/>
                    <a:p>
                      <a:r>
                        <a:rPr lang="en-US" b="1" dirty="0"/>
                        <a:t> </a:t>
                      </a:r>
                      <a:r>
                        <a:rPr lang="en-US" b="1" dirty="0">
                          <a:solidFill>
                            <a:schemeClr val="accent1">
                              <a:lumMod val="75000"/>
                            </a:schemeClr>
                          </a:solidFill>
                        </a:rPr>
                        <a:t>2.3</a:t>
                      </a:r>
                      <a:r>
                        <a:rPr lang="en-US" b="0" dirty="0"/>
                        <a:t>*</a:t>
                      </a:r>
                    </a:p>
                  </a:txBody>
                  <a:tcPr/>
                </a:tc>
                <a:tc>
                  <a:txBody>
                    <a:bodyPr/>
                    <a:lstStyle/>
                    <a:p>
                      <a:pPr algn="ctr"/>
                      <a:r>
                        <a:rPr lang="en-US" b="1" dirty="0">
                          <a:solidFill>
                            <a:srgbClr val="FF0000"/>
                          </a:solidFill>
                        </a:rPr>
                        <a:t>-.29</a:t>
                      </a:r>
                    </a:p>
                  </a:txBody>
                  <a:tcPr/>
                </a:tc>
                <a:tc>
                  <a:txBody>
                    <a:bodyPr/>
                    <a:lstStyle/>
                    <a:p>
                      <a:pPr algn="ctr"/>
                      <a:r>
                        <a:rPr lang="en-US" b="1" dirty="0">
                          <a:solidFill>
                            <a:srgbClr val="FF0000"/>
                          </a:solidFill>
                        </a:rPr>
                        <a:t>-.54</a:t>
                      </a:r>
                    </a:p>
                  </a:txBody>
                  <a:tcPr/>
                </a:tc>
                <a:tc>
                  <a:txBody>
                    <a:bodyPr/>
                    <a:lstStyle/>
                    <a:p>
                      <a:pPr algn="ctr"/>
                      <a:r>
                        <a:rPr lang="en-US" b="1" dirty="0">
                          <a:solidFill>
                            <a:srgbClr val="FF0000"/>
                          </a:solidFill>
                        </a:rPr>
                        <a:t>.71</a:t>
                      </a:r>
                    </a:p>
                  </a:txBody>
                  <a:tcPr/>
                </a:tc>
                <a:tc>
                  <a:txBody>
                    <a:bodyPr/>
                    <a:lstStyle/>
                    <a:p>
                      <a:pPr algn="ctr"/>
                      <a:r>
                        <a:rPr lang="en-US" b="1" dirty="0">
                          <a:solidFill>
                            <a:srgbClr val="FF0000"/>
                          </a:solidFill>
                        </a:rPr>
                        <a:t>.35</a:t>
                      </a:r>
                    </a:p>
                  </a:txBody>
                  <a:tcPr/>
                </a:tc>
                <a:extLst>
                  <a:ext uri="{0D108BD9-81ED-4DB2-BD59-A6C34878D82A}">
                    <a16:rowId xmlns:a16="http://schemas.microsoft.com/office/drawing/2014/main" val="136458663"/>
                  </a:ext>
                </a:extLst>
              </a:tr>
              <a:tr h="370840">
                <a:tc>
                  <a:txBody>
                    <a:bodyPr/>
                    <a:lstStyle/>
                    <a:p>
                      <a:endParaRPr lang="en-US" dirty="0"/>
                    </a:p>
                  </a:txBody>
                  <a:tcPr/>
                </a:tc>
                <a:tc>
                  <a:txBody>
                    <a:bodyPr/>
                    <a:lstStyle/>
                    <a:p>
                      <a:endParaRPr lang="en-US" dirty="0"/>
                    </a:p>
                  </a:txBody>
                  <a:tcPr/>
                </a:tc>
                <a:tc>
                  <a:txBody>
                    <a:bodyPr/>
                    <a:lstStyle/>
                    <a:p>
                      <a:pPr algn="ctr"/>
                      <a:r>
                        <a:rPr lang="en-US" dirty="0"/>
                        <a:t>5.09</a:t>
                      </a:r>
                    </a:p>
                  </a:txBody>
                  <a:tcPr/>
                </a:tc>
                <a:tc>
                  <a:txBody>
                    <a:bodyPr/>
                    <a:lstStyle/>
                    <a:p>
                      <a:pPr algn="ctr"/>
                      <a:r>
                        <a:rPr lang="en-US" dirty="0"/>
                        <a:t>3.5</a:t>
                      </a:r>
                    </a:p>
                  </a:txBody>
                  <a:tcPr/>
                </a:tc>
                <a:tc>
                  <a:txBody>
                    <a:bodyPr/>
                    <a:lstStyle/>
                    <a:p>
                      <a:pPr algn="ctr"/>
                      <a:r>
                        <a:rPr lang="en-US" dirty="0"/>
                        <a:t>1.4</a:t>
                      </a:r>
                    </a:p>
                  </a:txBody>
                  <a:tcPr/>
                </a:tc>
                <a:tc>
                  <a:txBody>
                    <a:bodyPr/>
                    <a:lstStyle/>
                    <a:p>
                      <a:pPr algn="ctr"/>
                      <a:r>
                        <a:rPr lang="en-US" dirty="0"/>
                        <a:t>0.2</a:t>
                      </a:r>
                    </a:p>
                  </a:txBody>
                  <a:tcPr/>
                </a:tc>
                <a:extLst>
                  <a:ext uri="{0D108BD9-81ED-4DB2-BD59-A6C34878D82A}">
                    <a16:rowId xmlns:a16="http://schemas.microsoft.com/office/drawing/2014/main" val="1445271808"/>
                  </a:ext>
                </a:extLst>
              </a:tr>
            </a:tbl>
          </a:graphicData>
        </a:graphic>
      </p:graphicFrame>
      <p:cxnSp>
        <p:nvCxnSpPr>
          <p:cNvPr id="15" name="Straight Connector 14">
            <a:extLst>
              <a:ext uri="{FF2B5EF4-FFF2-40B4-BE49-F238E27FC236}">
                <a16:creationId xmlns:a16="http://schemas.microsoft.com/office/drawing/2014/main" id="{99F65E3D-BFC9-AC4E-95FA-A2B890DDE0B5}"/>
              </a:ext>
            </a:extLst>
          </p:cNvPr>
          <p:cNvCxnSpPr/>
          <p:nvPr/>
        </p:nvCxnSpPr>
        <p:spPr>
          <a:xfrm>
            <a:off x="3170805" y="5412045"/>
            <a:ext cx="56851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5B2D9F8-3CC8-124B-91CA-11808BF92D68}"/>
              </a:ext>
            </a:extLst>
          </p:cNvPr>
          <p:cNvSpPr txBox="1"/>
          <p:nvPr/>
        </p:nvSpPr>
        <p:spPr>
          <a:xfrm>
            <a:off x="151346" y="849480"/>
            <a:ext cx="8841308" cy="3816429"/>
          </a:xfrm>
          <a:prstGeom prst="rect">
            <a:avLst/>
          </a:prstGeom>
          <a:noFill/>
        </p:spPr>
        <p:txBody>
          <a:bodyPr wrap="square" rtlCol="0">
            <a:spAutoFit/>
          </a:bodyPr>
          <a:lstStyle/>
          <a:p>
            <a:pPr marL="342900" indent="-342900">
              <a:buFont typeface="Arial" panose="020B0604020202020204" pitchFamily="34" charset="0"/>
              <a:buChar char="•"/>
            </a:pPr>
            <a:r>
              <a:rPr lang="en-US" sz="2200" dirty="0"/>
              <a:t>Our ingredients only consider one attribute at a time. What if our ingredients could combine attributes that often go together? Maybe we could approximate the same “recipe” with fewer ingredients? </a:t>
            </a:r>
          </a:p>
          <a:p>
            <a:endParaRPr lang="en-US" sz="2200" dirty="0"/>
          </a:p>
          <a:p>
            <a:pPr marL="342900" indent="-342900">
              <a:buFont typeface="Arial" panose="020B0604020202020204" pitchFamily="34" charset="0"/>
              <a:buChar char="•"/>
            </a:pPr>
            <a:r>
              <a:rPr lang="en-US" sz="2200" dirty="0"/>
              <a:t>Original recipe:</a:t>
            </a:r>
          </a:p>
          <a:p>
            <a:r>
              <a:rPr lang="en-US" sz="2200" dirty="0"/>
              <a:t>      (4 ingredients) </a:t>
            </a:r>
          </a:p>
          <a:p>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New recipe:</a:t>
            </a:r>
          </a:p>
          <a:p>
            <a:r>
              <a:rPr lang="en-US" sz="2200" dirty="0"/>
              <a:t>     (2 ingredients)</a:t>
            </a:r>
          </a:p>
          <a:p>
            <a:pPr marL="342900" indent="-342900">
              <a:buFont typeface="Arial" panose="020B0604020202020204" pitchFamily="34" charset="0"/>
              <a:buChar char="•"/>
            </a:pPr>
            <a:endParaRPr lang="en-US" sz="2200" dirty="0"/>
          </a:p>
        </p:txBody>
      </p:sp>
      <p:sp>
        <p:nvSpPr>
          <p:cNvPr id="18" name="Right Brace 17">
            <a:extLst>
              <a:ext uri="{FF2B5EF4-FFF2-40B4-BE49-F238E27FC236}">
                <a16:creationId xmlns:a16="http://schemas.microsoft.com/office/drawing/2014/main" id="{959E6F7F-1FB8-5545-953E-DF94CA71AD97}"/>
              </a:ext>
            </a:extLst>
          </p:cNvPr>
          <p:cNvSpPr/>
          <p:nvPr/>
        </p:nvSpPr>
        <p:spPr>
          <a:xfrm rot="16200000">
            <a:off x="5789767" y="1427129"/>
            <a:ext cx="447261" cy="5560944"/>
          </a:xfrm>
          <a:prstGeom prst="righ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19" name="TextBox 18">
            <a:extLst>
              <a:ext uri="{FF2B5EF4-FFF2-40B4-BE49-F238E27FC236}">
                <a16:creationId xmlns:a16="http://schemas.microsoft.com/office/drawing/2014/main" id="{33F808D6-A314-4E4C-8EAB-3EE84C8CCD59}"/>
              </a:ext>
            </a:extLst>
          </p:cNvPr>
          <p:cNvSpPr txBox="1"/>
          <p:nvPr/>
        </p:nvSpPr>
        <p:spPr>
          <a:xfrm>
            <a:off x="4907218" y="3616571"/>
            <a:ext cx="2184350" cy="369332"/>
          </a:xfrm>
          <a:prstGeom prst="rect">
            <a:avLst/>
          </a:prstGeom>
          <a:noFill/>
        </p:spPr>
        <p:txBody>
          <a:bodyPr wrap="square" rtlCol="0">
            <a:spAutoFit/>
          </a:bodyPr>
          <a:lstStyle/>
          <a:p>
            <a:pPr algn="ctr"/>
            <a:r>
              <a:rPr lang="en-US" b="1" dirty="0">
                <a:solidFill>
                  <a:srgbClr val="FF0000"/>
                </a:solidFill>
              </a:rPr>
              <a:t>Ingredients</a:t>
            </a:r>
          </a:p>
        </p:txBody>
      </p:sp>
      <p:sp>
        <p:nvSpPr>
          <p:cNvPr id="25" name="Right Brace 24">
            <a:extLst>
              <a:ext uri="{FF2B5EF4-FFF2-40B4-BE49-F238E27FC236}">
                <a16:creationId xmlns:a16="http://schemas.microsoft.com/office/drawing/2014/main" id="{60856491-3BB1-6348-8FD1-6914A27F7998}"/>
              </a:ext>
            </a:extLst>
          </p:cNvPr>
          <p:cNvSpPr/>
          <p:nvPr/>
        </p:nvSpPr>
        <p:spPr>
          <a:xfrm rot="10800000">
            <a:off x="1663668" y="4765714"/>
            <a:ext cx="447261" cy="682463"/>
          </a:xfrm>
          <a:prstGeom prst="rightBrac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8AB8B9C7-1E42-5B49-A13A-35AA7AA02AE2}"/>
              </a:ext>
            </a:extLst>
          </p:cNvPr>
          <p:cNvSpPr txBox="1"/>
          <p:nvPr/>
        </p:nvSpPr>
        <p:spPr>
          <a:xfrm>
            <a:off x="-104361" y="4645280"/>
            <a:ext cx="2184350" cy="923330"/>
          </a:xfrm>
          <a:prstGeom prst="rect">
            <a:avLst/>
          </a:prstGeom>
          <a:noFill/>
        </p:spPr>
        <p:txBody>
          <a:bodyPr wrap="square" rtlCol="0">
            <a:spAutoFit/>
          </a:bodyPr>
          <a:lstStyle/>
          <a:p>
            <a:pPr algn="ctr"/>
            <a:r>
              <a:rPr lang="en-US" b="1" dirty="0">
                <a:solidFill>
                  <a:schemeClr val="accent1">
                    <a:lumMod val="75000"/>
                  </a:schemeClr>
                </a:solidFill>
              </a:rPr>
              <a:t>Recipe</a:t>
            </a:r>
          </a:p>
          <a:p>
            <a:pPr algn="ctr"/>
            <a:r>
              <a:rPr lang="en-US" b="1" dirty="0">
                <a:solidFill>
                  <a:schemeClr val="accent1">
                    <a:lumMod val="75000"/>
                  </a:schemeClr>
                </a:solidFill>
              </a:rPr>
              <a:t>(amount of</a:t>
            </a:r>
          </a:p>
          <a:p>
            <a:pPr algn="ctr"/>
            <a:r>
              <a:rPr lang="en-US" b="1" dirty="0">
                <a:solidFill>
                  <a:schemeClr val="accent1">
                    <a:lumMod val="75000"/>
                  </a:schemeClr>
                </a:solidFill>
              </a:rPr>
              <a:t>Ingredient)</a:t>
            </a:r>
          </a:p>
        </p:txBody>
      </p:sp>
      <p:pic>
        <p:nvPicPr>
          <p:cNvPr id="6" name="Picture 5" descr="A picture containing sky&#10;&#10;Description automatically generated">
            <a:extLst>
              <a:ext uri="{FF2B5EF4-FFF2-40B4-BE49-F238E27FC236}">
                <a16:creationId xmlns:a16="http://schemas.microsoft.com/office/drawing/2014/main" id="{7D7A5BB1-8C59-E14C-9295-696359D8EDB3}"/>
              </a:ext>
            </a:extLst>
          </p:cNvPr>
          <p:cNvPicPr>
            <a:picLocks noChangeAspect="1"/>
          </p:cNvPicPr>
          <p:nvPr/>
        </p:nvPicPr>
        <p:blipFill rotWithShape="1">
          <a:blip r:embed="rId3"/>
          <a:srcRect b="1162"/>
          <a:stretch/>
        </p:blipFill>
        <p:spPr>
          <a:xfrm>
            <a:off x="3320725" y="2019730"/>
            <a:ext cx="4024291" cy="1362164"/>
          </a:xfrm>
          <a:prstGeom prst="rect">
            <a:avLst/>
          </a:prstGeom>
        </p:spPr>
      </p:pic>
      <p:sp>
        <p:nvSpPr>
          <p:cNvPr id="7" name="TextBox 6">
            <a:extLst>
              <a:ext uri="{FF2B5EF4-FFF2-40B4-BE49-F238E27FC236}">
                <a16:creationId xmlns:a16="http://schemas.microsoft.com/office/drawing/2014/main" id="{9389FDBA-4FA3-514D-8006-79FB3D070625}"/>
              </a:ext>
            </a:extLst>
          </p:cNvPr>
          <p:cNvSpPr txBox="1"/>
          <p:nvPr/>
        </p:nvSpPr>
        <p:spPr>
          <a:xfrm>
            <a:off x="2375452" y="6222864"/>
            <a:ext cx="8078253" cy="369332"/>
          </a:xfrm>
          <a:prstGeom prst="rect">
            <a:avLst/>
          </a:prstGeom>
          <a:noFill/>
        </p:spPr>
        <p:txBody>
          <a:bodyPr wrap="square" rtlCol="0">
            <a:spAutoFit/>
          </a:bodyPr>
          <a:lstStyle/>
          <a:p>
            <a:r>
              <a:rPr lang="en-US" dirty="0"/>
              <a:t>Wow! Almost the “same” flower with fewer ingredients!!!</a:t>
            </a:r>
          </a:p>
        </p:txBody>
      </p:sp>
    </p:spTree>
    <p:extLst>
      <p:ext uri="{BB962C8B-B14F-4D97-AF65-F5344CB8AC3E}">
        <p14:creationId xmlns:p14="http://schemas.microsoft.com/office/powerpoint/2010/main" val="80740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304800" y="1295400"/>
            <a:ext cx="8610600" cy="5334000"/>
          </a:xfrm>
        </p:spPr>
        <p:txBody>
          <a:bodyPr>
            <a:normAutofit fontScale="92500" lnSpcReduction="20000"/>
          </a:bodyPr>
          <a:lstStyle/>
          <a:p>
            <a:pPr>
              <a:lnSpc>
                <a:spcPct val="90000"/>
              </a:lnSpc>
            </a:pPr>
            <a:r>
              <a:rPr lang="en-US" altLang="en-US" dirty="0"/>
              <a:t>Principal components analysis finds an optimal set of “ingredients” i.e. principal components (PC) which we can use to represent our data </a:t>
            </a:r>
          </a:p>
          <a:p>
            <a:pPr>
              <a:lnSpc>
                <a:spcPct val="90000"/>
              </a:lnSpc>
            </a:pPr>
            <a:r>
              <a:rPr lang="en-US" altLang="en-US" dirty="0"/>
              <a:t>Principal components analysis also tells us the amount of each PC we need to form each observation (PC scores)</a:t>
            </a:r>
          </a:p>
          <a:p>
            <a:pPr>
              <a:lnSpc>
                <a:spcPct val="90000"/>
              </a:lnSpc>
            </a:pPr>
            <a:r>
              <a:rPr lang="en-US" altLang="en-US" dirty="0"/>
              <a:t>PC are optimal in a specific way</a:t>
            </a:r>
          </a:p>
          <a:p>
            <a:pPr lvl="1"/>
            <a:r>
              <a:rPr lang="en-US" altLang="en-US" dirty="0"/>
              <a:t>Each PC captures a certain amount of variation within the data</a:t>
            </a:r>
          </a:p>
          <a:p>
            <a:pPr lvl="1"/>
            <a:r>
              <a:rPr lang="en-US" altLang="en-US" dirty="0"/>
              <a:t>The PC can be ordered in terms of importance (i.e. amount of variation explained)</a:t>
            </a:r>
          </a:p>
          <a:p>
            <a:pPr lvl="1"/>
            <a:r>
              <a:rPr lang="en-US" altLang="en-US" dirty="0"/>
              <a:t>PC are orthogonal, meaning the score for one PC vs another PC within a subject are uncorrelated</a:t>
            </a:r>
          </a:p>
          <a:p>
            <a:r>
              <a:rPr lang="en-US" altLang="en-US" dirty="0"/>
              <a:t>Generally prior to PCA, need to standardize variables</a:t>
            </a:r>
          </a:p>
          <a:p>
            <a:r>
              <a:rPr lang="en-US" altLang="en-US" b="1" dirty="0">
                <a:solidFill>
                  <a:srgbClr val="FF0000"/>
                </a:solidFill>
              </a:rPr>
              <a:t>Data reduction</a:t>
            </a:r>
            <a:r>
              <a:rPr lang="en-US" altLang="en-US" dirty="0">
                <a:solidFill>
                  <a:srgbClr val="FF0000"/>
                </a:solidFill>
              </a:rPr>
              <a:t>: we can use a few PC to to represent our data and still have essentially the same content! Then all you need to do is store the PC and the PC scores!! Can also predict or cluster based on PC scores!!!</a:t>
            </a:r>
          </a:p>
          <a:p>
            <a:pPr marL="457200" lvl="1" indent="0">
              <a:buNone/>
            </a:pPr>
            <a:endParaRPr lang="en-US" altLang="en-US" dirty="0"/>
          </a:p>
        </p:txBody>
      </p:sp>
      <p:sp>
        <p:nvSpPr>
          <p:cNvPr id="7" name="Rectangle 2">
            <a:extLst>
              <a:ext uri="{FF2B5EF4-FFF2-40B4-BE49-F238E27FC236}">
                <a16:creationId xmlns:a16="http://schemas.microsoft.com/office/drawing/2014/main" id="{D2C7BB28-CAC5-014C-96B6-70D17D009A06}"/>
              </a:ext>
            </a:extLst>
          </p:cNvPr>
          <p:cNvSpPr txBox="1">
            <a:spLocks noChangeArrowheads="1"/>
          </p:cNvSpPr>
          <p:nvPr/>
        </p:nvSpPr>
        <p:spPr>
          <a:xfrm>
            <a:off x="685800" y="0"/>
            <a:ext cx="7772400" cy="1143000"/>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4400" b="1" i="0" kern="1200" baseline="0">
                <a:solidFill>
                  <a:schemeClr val="tx1"/>
                </a:solidFill>
                <a:latin typeface="+mj-lt"/>
                <a:ea typeface="+mj-ea"/>
                <a:cs typeface="+mj-cs"/>
              </a:defRPr>
            </a:lvl1pPr>
          </a:lstStyle>
          <a:p>
            <a:r>
              <a:rPr lang="en-US" altLang="en-US" dirty="0"/>
              <a:t>Principal components analysis (PCA)</a:t>
            </a:r>
          </a:p>
        </p:txBody>
      </p:sp>
    </p:spTree>
    <p:extLst>
      <p:ext uri="{BB962C8B-B14F-4D97-AF65-F5344CB8AC3E}">
        <p14:creationId xmlns:p14="http://schemas.microsoft.com/office/powerpoint/2010/main" val="3291052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4361" y="-188844"/>
            <a:ext cx="9352722" cy="1143000"/>
          </a:xfrm>
        </p:spPr>
        <p:txBody>
          <a:bodyPr>
            <a:normAutofit/>
          </a:bodyPr>
          <a:lstStyle/>
          <a:p>
            <a:r>
              <a:rPr lang="en-US" altLang="en-US" sz="3600" dirty="0"/>
              <a:t>Principal components analysis</a:t>
            </a:r>
            <a:endParaRPr lang="en-US" altLang="en-US" sz="3600" b="1" dirty="0"/>
          </a:p>
        </p:txBody>
      </p:sp>
      <p:sp>
        <p:nvSpPr>
          <p:cNvPr id="5" name="Rectangle 6">
            <a:extLst>
              <a:ext uri="{FF2B5EF4-FFF2-40B4-BE49-F238E27FC236}">
                <a16:creationId xmlns:a16="http://schemas.microsoft.com/office/drawing/2014/main" id="{D4CD37EF-D368-1E43-9A85-A64731A5DF02}"/>
              </a:ext>
            </a:extLst>
          </p:cNvPr>
          <p:cNvSpPr>
            <a:spLocks noChangeArrowheads="1"/>
          </p:cNvSpPr>
          <p:nvPr/>
        </p:nvSpPr>
        <p:spPr bwMode="auto">
          <a:xfrm>
            <a:off x="1470992" y="9243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55B2D9F8-3CC8-124B-91CA-11808BF92D68}"/>
              </a:ext>
            </a:extLst>
          </p:cNvPr>
          <p:cNvSpPr txBox="1"/>
          <p:nvPr/>
        </p:nvSpPr>
        <p:spPr>
          <a:xfrm>
            <a:off x="-1" y="20876"/>
            <a:ext cx="9352721" cy="3477875"/>
          </a:xfrm>
          <a:prstGeom prst="rect">
            <a:avLst/>
          </a:prstGeom>
          <a:noFill/>
        </p:spPr>
        <p:txBody>
          <a:bodyPr wrap="square" rtlCol="0">
            <a:spAutoFit/>
          </a:bodyPr>
          <a:lstStyle/>
          <a:p>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How does this new mathematical vocabulary fit into “recipe” framework?</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endParaRPr lang="en-US" sz="2200" dirty="0"/>
          </a:p>
          <a:p>
            <a:pPr marL="342900" indent="-342900">
              <a:buFont typeface="Arial" panose="020B0604020202020204" pitchFamily="34" charset="0"/>
              <a:buChar char="•"/>
            </a:pPr>
            <a:r>
              <a:rPr lang="en-US" sz="2200" dirty="0"/>
              <a:t>Principal components identify the directions of “maximal spread (variation)”</a:t>
            </a:r>
          </a:p>
          <a:p>
            <a:pPr marL="342900" indent="-342900">
              <a:buFont typeface="Arial" panose="020B0604020202020204" pitchFamily="34" charset="0"/>
              <a:buChar char="•"/>
            </a:pPr>
            <a:endParaRPr lang="en-US" sz="2200" dirty="0"/>
          </a:p>
        </p:txBody>
      </p:sp>
      <p:pic>
        <p:nvPicPr>
          <p:cNvPr id="12" name="Picture 11">
            <a:extLst>
              <a:ext uri="{FF2B5EF4-FFF2-40B4-BE49-F238E27FC236}">
                <a16:creationId xmlns:a16="http://schemas.microsoft.com/office/drawing/2014/main" id="{E36B9723-9EE5-AA4D-90CE-222ACD1AE454}"/>
              </a:ext>
            </a:extLst>
          </p:cNvPr>
          <p:cNvPicPr>
            <a:picLocks noChangeAspect="1"/>
          </p:cNvPicPr>
          <p:nvPr/>
        </p:nvPicPr>
        <p:blipFill rotWithShape="1">
          <a:blip r:embed="rId2"/>
          <a:srcRect t="6430"/>
          <a:stretch/>
        </p:blipFill>
        <p:spPr>
          <a:xfrm>
            <a:off x="1470992" y="1118061"/>
            <a:ext cx="6494145" cy="1670718"/>
          </a:xfrm>
          <a:prstGeom prst="rect">
            <a:avLst/>
          </a:prstGeom>
        </p:spPr>
      </p:pic>
      <p:pic>
        <p:nvPicPr>
          <p:cNvPr id="22" name="Picture 21" descr="A close up of a map&#10;&#10;Description automatically generated">
            <a:extLst>
              <a:ext uri="{FF2B5EF4-FFF2-40B4-BE49-F238E27FC236}">
                <a16:creationId xmlns:a16="http://schemas.microsoft.com/office/drawing/2014/main" id="{CC3BB79A-7499-7448-9BB4-E9D7228373B4}"/>
              </a:ext>
            </a:extLst>
          </p:cNvPr>
          <p:cNvPicPr>
            <a:picLocks noChangeAspect="1"/>
          </p:cNvPicPr>
          <p:nvPr/>
        </p:nvPicPr>
        <p:blipFill>
          <a:blip r:embed="rId3"/>
          <a:stretch>
            <a:fillRect/>
          </a:stretch>
        </p:blipFill>
        <p:spPr>
          <a:xfrm>
            <a:off x="2585634" y="3219909"/>
            <a:ext cx="4010077" cy="3477876"/>
          </a:xfrm>
          <a:prstGeom prst="rect">
            <a:avLst/>
          </a:prstGeom>
        </p:spPr>
      </p:pic>
      <p:sp>
        <p:nvSpPr>
          <p:cNvPr id="14" name="Rectangle 13">
            <a:extLst>
              <a:ext uri="{FF2B5EF4-FFF2-40B4-BE49-F238E27FC236}">
                <a16:creationId xmlns:a16="http://schemas.microsoft.com/office/drawing/2014/main" id="{CA647EC8-19D3-0A4B-A0F5-4EF39D6CA119}"/>
              </a:ext>
            </a:extLst>
          </p:cNvPr>
          <p:cNvSpPr/>
          <p:nvPr/>
        </p:nvSpPr>
        <p:spPr>
          <a:xfrm>
            <a:off x="5943600" y="1867560"/>
            <a:ext cx="1590261" cy="20872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6E023704-3207-024B-AB34-39FA571B0667}"/>
              </a:ext>
            </a:extLst>
          </p:cNvPr>
          <p:cNvCxnSpPr>
            <a:cxnSpLocks/>
          </p:cNvCxnSpPr>
          <p:nvPr/>
        </p:nvCxnSpPr>
        <p:spPr>
          <a:xfrm>
            <a:off x="4338983" y="5343258"/>
            <a:ext cx="0" cy="4479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7A446B-CBD0-724C-8EA3-D6CBF64F76F9}"/>
              </a:ext>
            </a:extLst>
          </p:cNvPr>
          <p:cNvCxnSpPr>
            <a:cxnSpLocks/>
          </p:cNvCxnSpPr>
          <p:nvPr/>
        </p:nvCxnSpPr>
        <p:spPr>
          <a:xfrm>
            <a:off x="3730487" y="5797827"/>
            <a:ext cx="60849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1D02228-E573-FA4D-8436-B74AC41303B7}"/>
              </a:ext>
            </a:extLst>
          </p:cNvPr>
          <p:cNvCxnSpPr>
            <a:cxnSpLocks/>
          </p:cNvCxnSpPr>
          <p:nvPr/>
        </p:nvCxnSpPr>
        <p:spPr>
          <a:xfrm flipV="1">
            <a:off x="3730487" y="5242560"/>
            <a:ext cx="617993" cy="55526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C1DFDE6-988C-D64E-8C0D-8B668DFD4E82}"/>
              </a:ext>
            </a:extLst>
          </p:cNvPr>
          <p:cNvSpPr txBox="1"/>
          <p:nvPr/>
        </p:nvSpPr>
        <p:spPr>
          <a:xfrm>
            <a:off x="3817257" y="5849530"/>
            <a:ext cx="738803" cy="369332"/>
          </a:xfrm>
          <a:prstGeom prst="rect">
            <a:avLst/>
          </a:prstGeom>
          <a:noFill/>
        </p:spPr>
        <p:txBody>
          <a:bodyPr wrap="square" rtlCol="0">
            <a:spAutoFit/>
          </a:bodyPr>
          <a:lstStyle/>
          <a:p>
            <a:r>
              <a:rPr lang="en-US" dirty="0">
                <a:solidFill>
                  <a:srgbClr val="FF0000"/>
                </a:solidFill>
              </a:rPr>
              <a:t>.</a:t>
            </a:r>
            <a:r>
              <a:rPr lang="en-US" sz="1600" dirty="0">
                <a:solidFill>
                  <a:srgbClr val="FF0000"/>
                </a:solidFill>
              </a:rPr>
              <a:t>51</a:t>
            </a:r>
          </a:p>
        </p:txBody>
      </p:sp>
      <p:sp>
        <p:nvSpPr>
          <p:cNvPr id="36" name="TextBox 35">
            <a:extLst>
              <a:ext uri="{FF2B5EF4-FFF2-40B4-BE49-F238E27FC236}">
                <a16:creationId xmlns:a16="http://schemas.microsoft.com/office/drawing/2014/main" id="{FB0DD094-2FF6-BD4C-BC07-45A03AF38AE9}"/>
              </a:ext>
            </a:extLst>
          </p:cNvPr>
          <p:cNvSpPr txBox="1"/>
          <p:nvPr/>
        </p:nvSpPr>
        <p:spPr>
          <a:xfrm>
            <a:off x="4426120" y="5370607"/>
            <a:ext cx="738803" cy="369332"/>
          </a:xfrm>
          <a:prstGeom prst="rect">
            <a:avLst/>
          </a:prstGeom>
          <a:noFill/>
        </p:spPr>
        <p:txBody>
          <a:bodyPr wrap="square" rtlCol="0">
            <a:spAutoFit/>
          </a:bodyPr>
          <a:lstStyle/>
          <a:p>
            <a:r>
              <a:rPr lang="en-US" dirty="0">
                <a:solidFill>
                  <a:srgbClr val="FF0000"/>
                </a:solidFill>
              </a:rPr>
              <a:t>.</a:t>
            </a:r>
            <a:r>
              <a:rPr lang="en-US" sz="1600" dirty="0">
                <a:solidFill>
                  <a:srgbClr val="FF0000"/>
                </a:solidFill>
              </a:rPr>
              <a:t>17</a:t>
            </a:r>
          </a:p>
        </p:txBody>
      </p:sp>
    </p:spTree>
    <p:extLst>
      <p:ext uri="{BB962C8B-B14F-4D97-AF65-F5344CB8AC3E}">
        <p14:creationId xmlns:p14="http://schemas.microsoft.com/office/powerpoint/2010/main" val="736809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4361" y="-188844"/>
            <a:ext cx="9352722" cy="1143000"/>
          </a:xfrm>
        </p:spPr>
        <p:txBody>
          <a:bodyPr>
            <a:normAutofit/>
          </a:bodyPr>
          <a:lstStyle/>
          <a:p>
            <a:r>
              <a:rPr lang="en-US" altLang="en-US" sz="3600" dirty="0"/>
              <a:t>Principal components analysis – Scores</a:t>
            </a:r>
            <a:endParaRPr lang="en-US" altLang="en-US" sz="3600" b="1" dirty="0"/>
          </a:p>
        </p:txBody>
      </p:sp>
      <p:sp>
        <p:nvSpPr>
          <p:cNvPr id="5" name="Rectangle 6">
            <a:extLst>
              <a:ext uri="{FF2B5EF4-FFF2-40B4-BE49-F238E27FC236}">
                <a16:creationId xmlns:a16="http://schemas.microsoft.com/office/drawing/2014/main" id="{D4CD37EF-D368-1E43-9A85-A64731A5DF02}"/>
              </a:ext>
            </a:extLst>
          </p:cNvPr>
          <p:cNvSpPr>
            <a:spLocks noChangeArrowheads="1"/>
          </p:cNvSpPr>
          <p:nvPr/>
        </p:nvSpPr>
        <p:spPr bwMode="auto">
          <a:xfrm>
            <a:off x="1470992" y="9243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55B2D9F8-3CC8-124B-91CA-11808BF92D68}"/>
              </a:ext>
            </a:extLst>
          </p:cNvPr>
          <p:cNvSpPr txBox="1"/>
          <p:nvPr/>
        </p:nvSpPr>
        <p:spPr>
          <a:xfrm>
            <a:off x="302692" y="145641"/>
            <a:ext cx="8841308" cy="5509200"/>
          </a:xfrm>
          <a:prstGeom prst="rect">
            <a:avLst/>
          </a:prstGeom>
          <a:noFill/>
        </p:spPr>
        <p:txBody>
          <a:bodyPr wrap="square" rtlCol="0">
            <a:spAutoFit/>
          </a:bodyPr>
          <a:lstStyle/>
          <a:p>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We can even examine and compare the </a:t>
            </a:r>
            <a:r>
              <a:rPr lang="en-US" sz="2200" b="1" dirty="0"/>
              <a:t>principal component scores </a:t>
            </a:r>
            <a:r>
              <a:rPr lang="en-US" sz="2200" dirty="0"/>
              <a:t>among subjects to reveal informative patterns!</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a:p>
            <a:endParaRPr lang="en-US" sz="2200" dirty="0"/>
          </a:p>
          <a:p>
            <a:pPr marL="342900" indent="-342900">
              <a:buFont typeface="Arial" panose="020B0604020202020204" pitchFamily="34" charset="0"/>
              <a:buChar char="•"/>
            </a:pPr>
            <a:endParaRPr lang="en-US" sz="2200" dirty="0"/>
          </a:p>
        </p:txBody>
      </p:sp>
      <p:pic>
        <p:nvPicPr>
          <p:cNvPr id="6" name="Picture 5" descr="A screenshot of a cell phone&#10;&#10;Description automatically generated">
            <a:extLst>
              <a:ext uri="{FF2B5EF4-FFF2-40B4-BE49-F238E27FC236}">
                <a16:creationId xmlns:a16="http://schemas.microsoft.com/office/drawing/2014/main" id="{D8B91DF3-A40F-E340-B765-E2F93EAF2367}"/>
              </a:ext>
            </a:extLst>
          </p:cNvPr>
          <p:cNvPicPr>
            <a:picLocks noChangeAspect="1"/>
          </p:cNvPicPr>
          <p:nvPr/>
        </p:nvPicPr>
        <p:blipFill>
          <a:blip r:embed="rId2"/>
          <a:stretch>
            <a:fillRect/>
          </a:stretch>
        </p:blipFill>
        <p:spPr>
          <a:xfrm>
            <a:off x="524679" y="1595698"/>
            <a:ext cx="8094642" cy="4837842"/>
          </a:xfrm>
          <a:prstGeom prst="rect">
            <a:avLst/>
          </a:prstGeom>
        </p:spPr>
      </p:pic>
      <p:sp>
        <p:nvSpPr>
          <p:cNvPr id="10" name="Rectangle 9">
            <a:extLst>
              <a:ext uri="{FF2B5EF4-FFF2-40B4-BE49-F238E27FC236}">
                <a16:creationId xmlns:a16="http://schemas.microsoft.com/office/drawing/2014/main" id="{12CA90C1-35BE-EE44-B360-EEBFC73E2158}"/>
              </a:ext>
            </a:extLst>
          </p:cNvPr>
          <p:cNvSpPr/>
          <p:nvPr/>
        </p:nvSpPr>
        <p:spPr>
          <a:xfrm>
            <a:off x="537294" y="1848681"/>
            <a:ext cx="2401401" cy="105156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372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vs. unsupervised</a:t>
            </a:r>
          </a:p>
        </p:txBody>
      </p:sp>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3649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23DD-6616-A341-8E74-81102CA374DE}"/>
              </a:ext>
            </a:extLst>
          </p:cNvPr>
          <p:cNvSpPr>
            <a:spLocks noGrp="1"/>
          </p:cNvSpPr>
          <p:nvPr>
            <p:ph type="title"/>
          </p:nvPr>
        </p:nvSpPr>
        <p:spPr/>
        <p:txBody>
          <a:bodyPr>
            <a:normAutofit fontScale="90000"/>
          </a:bodyPr>
          <a:lstStyle/>
          <a:p>
            <a:r>
              <a:rPr lang="en-US" dirty="0"/>
              <a:t>Principal Components Analysis – Principal Components (ingredients)</a:t>
            </a:r>
          </a:p>
        </p:txBody>
      </p:sp>
      <p:pic>
        <p:nvPicPr>
          <p:cNvPr id="4" name="Picture 3" descr="A screenshot of a cell phone&#10;&#10;Description automatically generated">
            <a:extLst>
              <a:ext uri="{FF2B5EF4-FFF2-40B4-BE49-F238E27FC236}">
                <a16:creationId xmlns:a16="http://schemas.microsoft.com/office/drawing/2014/main" id="{BCD7BAC6-15FE-C84F-8F4F-FF9A7298588A}"/>
              </a:ext>
            </a:extLst>
          </p:cNvPr>
          <p:cNvPicPr>
            <a:picLocks noChangeAspect="1"/>
          </p:cNvPicPr>
          <p:nvPr/>
        </p:nvPicPr>
        <p:blipFill>
          <a:blip r:embed="rId2"/>
          <a:stretch>
            <a:fillRect/>
          </a:stretch>
        </p:blipFill>
        <p:spPr>
          <a:xfrm>
            <a:off x="432996" y="2399888"/>
            <a:ext cx="7793595" cy="3223672"/>
          </a:xfrm>
          <a:prstGeom prst="rect">
            <a:avLst/>
          </a:prstGeom>
        </p:spPr>
      </p:pic>
    </p:spTree>
    <p:extLst>
      <p:ext uri="{BB962C8B-B14F-4D97-AF65-F5344CB8AC3E}">
        <p14:creationId xmlns:p14="http://schemas.microsoft.com/office/powerpoint/2010/main" val="4097382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24621" y="0"/>
            <a:ext cx="10193241" cy="1343865"/>
          </a:xfrm>
        </p:spPr>
        <p:txBody>
          <a:bodyPr>
            <a:normAutofit/>
          </a:bodyPr>
          <a:lstStyle/>
          <a:p>
            <a:r>
              <a:rPr lang="en-US" altLang="en-US" sz="3200" dirty="0"/>
              <a:t>Principal components analysis – Variance explained</a:t>
            </a:r>
            <a:endParaRPr lang="en-US" altLang="en-US" sz="3200" b="1" dirty="0"/>
          </a:p>
        </p:txBody>
      </p:sp>
      <p:sp>
        <p:nvSpPr>
          <p:cNvPr id="5" name="Rectangle 6">
            <a:extLst>
              <a:ext uri="{FF2B5EF4-FFF2-40B4-BE49-F238E27FC236}">
                <a16:creationId xmlns:a16="http://schemas.microsoft.com/office/drawing/2014/main" id="{D4CD37EF-D368-1E43-9A85-A64731A5DF02}"/>
              </a:ext>
            </a:extLst>
          </p:cNvPr>
          <p:cNvSpPr>
            <a:spLocks noChangeArrowheads="1"/>
          </p:cNvSpPr>
          <p:nvPr/>
        </p:nvSpPr>
        <p:spPr bwMode="auto">
          <a:xfrm>
            <a:off x="1470992" y="9243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A close up of text on a white background&#10;&#10;Description automatically generated">
            <a:extLst>
              <a:ext uri="{FF2B5EF4-FFF2-40B4-BE49-F238E27FC236}">
                <a16:creationId xmlns:a16="http://schemas.microsoft.com/office/drawing/2014/main" id="{6922ACB2-C828-E54C-AE2F-A3090C179B1B}"/>
              </a:ext>
            </a:extLst>
          </p:cNvPr>
          <p:cNvPicPr>
            <a:picLocks noChangeAspect="1"/>
          </p:cNvPicPr>
          <p:nvPr/>
        </p:nvPicPr>
        <p:blipFill>
          <a:blip r:embed="rId2"/>
          <a:stretch>
            <a:fillRect/>
          </a:stretch>
        </p:blipFill>
        <p:spPr>
          <a:xfrm>
            <a:off x="721918" y="924340"/>
            <a:ext cx="7700161" cy="6160129"/>
          </a:xfrm>
          <a:prstGeom prst="rect">
            <a:avLst/>
          </a:prstGeom>
        </p:spPr>
      </p:pic>
    </p:spTree>
    <p:extLst>
      <p:ext uri="{BB962C8B-B14F-4D97-AF65-F5344CB8AC3E}">
        <p14:creationId xmlns:p14="http://schemas.microsoft.com/office/powerpoint/2010/main" val="64630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93F4-F354-5248-AB80-8DA48100B9E3}"/>
              </a:ext>
            </a:extLst>
          </p:cNvPr>
          <p:cNvSpPr>
            <a:spLocks noGrp="1"/>
          </p:cNvSpPr>
          <p:nvPr>
            <p:ph type="title"/>
          </p:nvPr>
        </p:nvSpPr>
        <p:spPr/>
        <p:txBody>
          <a:bodyPr/>
          <a:lstStyle/>
          <a:p>
            <a:r>
              <a:rPr lang="en-US" dirty="0"/>
              <a:t>Other dimension reduction methods</a:t>
            </a:r>
          </a:p>
        </p:txBody>
      </p:sp>
      <p:sp>
        <p:nvSpPr>
          <p:cNvPr id="3" name="Text Placeholder 2">
            <a:extLst>
              <a:ext uri="{FF2B5EF4-FFF2-40B4-BE49-F238E27FC236}">
                <a16:creationId xmlns:a16="http://schemas.microsoft.com/office/drawing/2014/main" id="{A9E8709A-5341-4245-85A4-0A7D8A0A6E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67318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74810" y="1636446"/>
            <a:ext cx="8801550" cy="4855794"/>
          </a:xfrm>
        </p:spPr>
        <p:txBody>
          <a:bodyPr>
            <a:normAutofit/>
          </a:bodyPr>
          <a:lstStyle/>
          <a:p>
            <a:r>
              <a:rPr lang="en-US" dirty="0"/>
              <a:t>Method for visualizing high-dimensional data in 2D or 3D space WITHOUT supervision or a target</a:t>
            </a:r>
          </a:p>
          <a:p>
            <a:r>
              <a:rPr lang="en-US" dirty="0"/>
              <a:t>Maps each high-dimensional observation into a 2D/3D space such that “nearby” points in high dimensions are found near each other with high probability in the lower dimensional space (sensitive to initialization)</a:t>
            </a:r>
          </a:p>
          <a:p>
            <a:r>
              <a:rPr lang="en-US" dirty="0"/>
              <a:t>Popular for identifying potential clusters through low-dimensional embedding e.g. Iris data!</a:t>
            </a:r>
          </a:p>
          <a:p>
            <a:r>
              <a:rPr lang="en-US" dirty="0"/>
              <a:t>Embedding method, does not assign subjects to clusters – clustering would be a second step</a:t>
            </a:r>
          </a:p>
        </p:txBody>
      </p:sp>
      <p:sp>
        <p:nvSpPr>
          <p:cNvPr id="7" name="Content Placeholder 2"/>
          <p:cNvSpPr txBox="1">
            <a:spLocks/>
          </p:cNvSpPr>
          <p:nvPr/>
        </p:nvSpPr>
        <p:spPr>
          <a:xfrm>
            <a:off x="563336" y="5061374"/>
            <a:ext cx="8299174" cy="17194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9" name="Title 1"/>
          <p:cNvSpPr txBox="1">
            <a:spLocks/>
          </p:cNvSpPr>
          <p:nvPr/>
        </p:nvSpPr>
        <p:spPr>
          <a:xfrm>
            <a:off x="475178" y="-27905"/>
            <a:ext cx="8387332" cy="15061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baseline="0">
                <a:solidFill>
                  <a:schemeClr val="tx1"/>
                </a:solidFill>
                <a:latin typeface="+mj-lt"/>
                <a:ea typeface="+mj-ea"/>
                <a:cs typeface="+mj-cs"/>
              </a:defRPr>
            </a:lvl1pPr>
          </a:lstStyle>
          <a:p>
            <a:r>
              <a:rPr lang="en-US" dirty="0"/>
              <a:t>t-Distributed Stochastic Neighbor Embedding (t-SNE)</a:t>
            </a:r>
          </a:p>
        </p:txBody>
      </p:sp>
    </p:spTree>
    <p:extLst>
      <p:ext uri="{BB962C8B-B14F-4D97-AF65-F5344CB8AC3E}">
        <p14:creationId xmlns:p14="http://schemas.microsoft.com/office/powerpoint/2010/main" val="2322335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1A88-4F67-D043-A00B-FD5CA2EC9CAF}"/>
              </a:ext>
            </a:extLst>
          </p:cNvPr>
          <p:cNvSpPr>
            <a:spLocks noGrp="1"/>
          </p:cNvSpPr>
          <p:nvPr>
            <p:ph type="title"/>
          </p:nvPr>
        </p:nvSpPr>
        <p:spPr>
          <a:xfrm>
            <a:off x="628650" y="0"/>
            <a:ext cx="7886700" cy="1325563"/>
          </a:xfrm>
        </p:spPr>
        <p:txBody>
          <a:bodyPr/>
          <a:lstStyle/>
          <a:p>
            <a:r>
              <a:rPr lang="en-US" dirty="0"/>
              <a:t>t-SNE for Iris Data</a:t>
            </a:r>
          </a:p>
        </p:txBody>
      </p:sp>
      <p:pic>
        <p:nvPicPr>
          <p:cNvPr id="7" name="Picture 6" descr="A screenshot of a cell phone&#10;&#10;Description automatically generated">
            <a:extLst>
              <a:ext uri="{FF2B5EF4-FFF2-40B4-BE49-F238E27FC236}">
                <a16:creationId xmlns:a16="http://schemas.microsoft.com/office/drawing/2014/main" id="{45B9FE2D-DAA1-4E48-9525-021FE0324897}"/>
              </a:ext>
            </a:extLst>
          </p:cNvPr>
          <p:cNvPicPr>
            <a:picLocks noChangeAspect="1"/>
          </p:cNvPicPr>
          <p:nvPr/>
        </p:nvPicPr>
        <p:blipFill>
          <a:blip r:embed="rId3"/>
          <a:stretch>
            <a:fillRect/>
          </a:stretch>
        </p:blipFill>
        <p:spPr>
          <a:xfrm>
            <a:off x="806471" y="969264"/>
            <a:ext cx="7531058" cy="5742432"/>
          </a:xfrm>
          <a:prstGeom prst="rect">
            <a:avLst/>
          </a:prstGeom>
        </p:spPr>
      </p:pic>
    </p:spTree>
    <p:extLst>
      <p:ext uri="{BB962C8B-B14F-4D97-AF65-F5344CB8AC3E}">
        <p14:creationId xmlns:p14="http://schemas.microsoft.com/office/powerpoint/2010/main" val="3226127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1A88-4F67-D043-A00B-FD5CA2EC9CAF}"/>
              </a:ext>
            </a:extLst>
          </p:cNvPr>
          <p:cNvSpPr>
            <a:spLocks noGrp="1"/>
          </p:cNvSpPr>
          <p:nvPr>
            <p:ph type="title"/>
          </p:nvPr>
        </p:nvSpPr>
        <p:spPr>
          <a:xfrm>
            <a:off x="628650" y="0"/>
            <a:ext cx="7886700" cy="1325563"/>
          </a:xfrm>
        </p:spPr>
        <p:txBody>
          <a:bodyPr/>
          <a:lstStyle/>
          <a:p>
            <a:r>
              <a:rPr lang="en-US" dirty="0"/>
              <a:t>t-SNE for Iris Data: coordinates</a:t>
            </a:r>
          </a:p>
        </p:txBody>
      </p:sp>
      <p:pic>
        <p:nvPicPr>
          <p:cNvPr id="4" name="Picture 3" descr="A screenshot of a computer&#10;&#10;Description automatically generated">
            <a:extLst>
              <a:ext uri="{FF2B5EF4-FFF2-40B4-BE49-F238E27FC236}">
                <a16:creationId xmlns:a16="http://schemas.microsoft.com/office/drawing/2014/main" id="{3731FB57-380E-4342-817C-73AD2D891E6C}"/>
              </a:ext>
            </a:extLst>
          </p:cNvPr>
          <p:cNvPicPr>
            <a:picLocks noChangeAspect="1"/>
          </p:cNvPicPr>
          <p:nvPr/>
        </p:nvPicPr>
        <p:blipFill>
          <a:blip r:embed="rId3"/>
          <a:stretch>
            <a:fillRect/>
          </a:stretch>
        </p:blipFill>
        <p:spPr>
          <a:xfrm>
            <a:off x="628650" y="1112833"/>
            <a:ext cx="8339328" cy="5167532"/>
          </a:xfrm>
          <a:prstGeom prst="rect">
            <a:avLst/>
          </a:prstGeom>
        </p:spPr>
      </p:pic>
      <p:sp>
        <p:nvSpPr>
          <p:cNvPr id="5" name="Rectangle 4">
            <a:extLst>
              <a:ext uri="{FF2B5EF4-FFF2-40B4-BE49-F238E27FC236}">
                <a16:creationId xmlns:a16="http://schemas.microsoft.com/office/drawing/2014/main" id="{580E61EC-E5D1-FF49-91BA-ABC6209B189A}"/>
              </a:ext>
            </a:extLst>
          </p:cNvPr>
          <p:cNvSpPr/>
          <p:nvPr/>
        </p:nvSpPr>
        <p:spPr>
          <a:xfrm>
            <a:off x="4334256" y="1481328"/>
            <a:ext cx="1408176" cy="44622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5749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74810" y="1636446"/>
            <a:ext cx="8801550" cy="4855794"/>
          </a:xfrm>
        </p:spPr>
        <p:txBody>
          <a:bodyPr>
            <a:normAutofit/>
          </a:bodyPr>
          <a:lstStyle/>
          <a:p>
            <a:r>
              <a:rPr lang="en-US" dirty="0"/>
              <a:t>Reduces your high-dimensional data to a lower dimensional space WITHOUT regard to a target</a:t>
            </a:r>
          </a:p>
          <a:p>
            <a:r>
              <a:rPr lang="en-US" dirty="0"/>
              <a:t>You can use representations in lower dimensional space for further machine learning</a:t>
            </a:r>
          </a:p>
          <a:p>
            <a:pPr lvl="1"/>
            <a:r>
              <a:rPr lang="en-US" dirty="0"/>
              <a:t>Less noise</a:t>
            </a:r>
          </a:p>
          <a:p>
            <a:pPr lvl="1"/>
            <a:r>
              <a:rPr lang="en-US" dirty="0"/>
              <a:t>Less overfitting</a:t>
            </a:r>
          </a:p>
          <a:p>
            <a:r>
              <a:rPr lang="en-US" dirty="0"/>
              <a:t>Can produce computational gains in both storage and training</a:t>
            </a:r>
          </a:p>
          <a:p>
            <a:r>
              <a:rPr lang="en-US" dirty="0"/>
              <a:t>Loose interpretation in reduced dimensional space</a:t>
            </a:r>
          </a:p>
          <a:p>
            <a:pPr lvl="1"/>
            <a:endParaRPr lang="en-US" dirty="0"/>
          </a:p>
          <a:p>
            <a:endParaRPr lang="en-US" dirty="0"/>
          </a:p>
        </p:txBody>
      </p:sp>
      <p:sp>
        <p:nvSpPr>
          <p:cNvPr id="7" name="Content Placeholder 2"/>
          <p:cNvSpPr txBox="1">
            <a:spLocks/>
          </p:cNvSpPr>
          <p:nvPr/>
        </p:nvSpPr>
        <p:spPr>
          <a:xfrm>
            <a:off x="563336" y="5061374"/>
            <a:ext cx="8299174" cy="17194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9" name="Title 1"/>
          <p:cNvSpPr txBox="1">
            <a:spLocks/>
          </p:cNvSpPr>
          <p:nvPr/>
        </p:nvSpPr>
        <p:spPr>
          <a:xfrm>
            <a:off x="475178" y="-27905"/>
            <a:ext cx="8387332" cy="15061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baseline="0">
                <a:solidFill>
                  <a:schemeClr val="tx1"/>
                </a:solidFill>
                <a:latin typeface="+mj-lt"/>
                <a:ea typeface="+mj-ea"/>
                <a:cs typeface="+mj-cs"/>
              </a:defRPr>
            </a:lvl1pPr>
          </a:lstStyle>
          <a:p>
            <a:r>
              <a:rPr lang="en-US" dirty="0"/>
              <a:t>Dimension Reduction</a:t>
            </a:r>
          </a:p>
        </p:txBody>
      </p:sp>
    </p:spTree>
    <p:extLst>
      <p:ext uri="{BB962C8B-B14F-4D97-AF65-F5344CB8AC3E}">
        <p14:creationId xmlns:p14="http://schemas.microsoft.com/office/powerpoint/2010/main" val="2633518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1E3366-19E3-4C49-8470-70E2FA714B01}"/>
              </a:ext>
            </a:extLst>
          </p:cNvPr>
          <p:cNvSpPr>
            <a:spLocks noGrp="1"/>
          </p:cNvSpPr>
          <p:nvPr>
            <p:ph sz="half" idx="1"/>
          </p:nvPr>
        </p:nvSpPr>
        <p:spPr/>
        <p:txBody>
          <a:bodyPr>
            <a:normAutofit/>
          </a:bodyPr>
          <a:lstStyle/>
          <a:p>
            <a:pPr marL="0" indent="0" algn="ctr">
              <a:buNone/>
            </a:pPr>
            <a:r>
              <a:rPr lang="en-US" u="sng" dirty="0"/>
              <a:t>Clustering</a:t>
            </a:r>
            <a:r>
              <a:rPr lang="en-US" dirty="0"/>
              <a:t>	</a:t>
            </a:r>
          </a:p>
          <a:p>
            <a:r>
              <a:rPr lang="en-US" dirty="0"/>
              <a:t>Discover latent classes or structure in data</a:t>
            </a:r>
          </a:p>
          <a:p>
            <a:r>
              <a:rPr lang="en-US" dirty="0"/>
              <a:t> Maximizes within cluster similarity</a:t>
            </a:r>
          </a:p>
          <a:p>
            <a:r>
              <a:rPr lang="en-US" dirty="0"/>
              <a:t>Minimize similarity between clusters</a:t>
            </a:r>
          </a:p>
          <a:p>
            <a:r>
              <a:rPr lang="en-US" dirty="0"/>
              <a:t>Cluster labels can be assigned </a:t>
            </a:r>
          </a:p>
        </p:txBody>
      </p:sp>
      <p:sp>
        <p:nvSpPr>
          <p:cNvPr id="5" name="Content Placeholder 4">
            <a:extLst>
              <a:ext uri="{FF2B5EF4-FFF2-40B4-BE49-F238E27FC236}">
                <a16:creationId xmlns:a16="http://schemas.microsoft.com/office/drawing/2014/main" id="{08FEA6E6-A972-3644-8C89-59915CA617B7}"/>
              </a:ext>
            </a:extLst>
          </p:cNvPr>
          <p:cNvSpPr>
            <a:spLocks noGrp="1"/>
          </p:cNvSpPr>
          <p:nvPr>
            <p:ph sz="half" idx="2"/>
          </p:nvPr>
        </p:nvSpPr>
        <p:spPr>
          <a:xfrm>
            <a:off x="4629150" y="1825624"/>
            <a:ext cx="4298674" cy="4684903"/>
          </a:xfrm>
        </p:spPr>
        <p:txBody>
          <a:bodyPr>
            <a:normAutofit/>
          </a:bodyPr>
          <a:lstStyle/>
          <a:p>
            <a:pPr marL="0" indent="0" algn="ctr">
              <a:buNone/>
            </a:pPr>
            <a:r>
              <a:rPr lang="en-US" u="sng" dirty="0"/>
              <a:t>Dimension Reduction</a:t>
            </a:r>
          </a:p>
          <a:p>
            <a:r>
              <a:rPr lang="en-US" dirty="0"/>
              <a:t>Reduces feature dimension to lower dimension</a:t>
            </a:r>
          </a:p>
          <a:p>
            <a:r>
              <a:rPr lang="en-US" dirty="0"/>
              <a:t>Can capture leading directions of variation</a:t>
            </a:r>
          </a:p>
          <a:p>
            <a:r>
              <a:rPr lang="en-US" dirty="0"/>
              <a:t>Does not assign a label</a:t>
            </a:r>
          </a:p>
          <a:p>
            <a:r>
              <a:rPr lang="en-US" dirty="0"/>
              <a:t>Subsequent machine learning can be used on reduced dimension data</a:t>
            </a:r>
          </a:p>
        </p:txBody>
      </p:sp>
      <p:sp>
        <p:nvSpPr>
          <p:cNvPr id="7" name="Content Placeholder 2"/>
          <p:cNvSpPr txBox="1">
            <a:spLocks/>
          </p:cNvSpPr>
          <p:nvPr/>
        </p:nvSpPr>
        <p:spPr>
          <a:xfrm>
            <a:off x="563336" y="5061374"/>
            <a:ext cx="8299174" cy="17194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9" name="Title 1"/>
          <p:cNvSpPr txBox="1">
            <a:spLocks/>
          </p:cNvSpPr>
          <p:nvPr/>
        </p:nvSpPr>
        <p:spPr>
          <a:xfrm>
            <a:off x="475178" y="-27905"/>
            <a:ext cx="8387332" cy="15061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baseline="0">
                <a:solidFill>
                  <a:schemeClr val="tx1"/>
                </a:solidFill>
                <a:latin typeface="+mj-lt"/>
                <a:ea typeface="+mj-ea"/>
                <a:cs typeface="+mj-cs"/>
              </a:defRPr>
            </a:lvl1pPr>
          </a:lstStyle>
          <a:p>
            <a:r>
              <a:rPr lang="en-US" dirty="0"/>
              <a:t>Clustering vs Dimension Reduction</a:t>
            </a:r>
          </a:p>
        </p:txBody>
      </p:sp>
    </p:spTree>
    <p:extLst>
      <p:ext uri="{BB962C8B-B14F-4D97-AF65-F5344CB8AC3E}">
        <p14:creationId xmlns:p14="http://schemas.microsoft.com/office/powerpoint/2010/main" val="950253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this lecture</a:t>
            </a:r>
          </a:p>
        </p:txBody>
      </p:sp>
      <p:sp>
        <p:nvSpPr>
          <p:cNvPr id="3" name="Content Placeholder 2"/>
          <p:cNvSpPr>
            <a:spLocks noGrp="1"/>
          </p:cNvSpPr>
          <p:nvPr>
            <p:ph idx="1"/>
          </p:nvPr>
        </p:nvSpPr>
        <p:spPr>
          <a:xfrm>
            <a:off x="523546" y="1506757"/>
            <a:ext cx="7886700" cy="4939587"/>
          </a:xfrm>
        </p:spPr>
        <p:txBody>
          <a:bodyPr>
            <a:normAutofit/>
          </a:bodyPr>
          <a:lstStyle/>
          <a:p>
            <a:r>
              <a:rPr lang="en-US" sz="3200" dirty="0"/>
              <a:t>Clustering</a:t>
            </a:r>
          </a:p>
          <a:p>
            <a:pPr lvl="1"/>
            <a:r>
              <a:rPr lang="en-US" sz="3200" dirty="0"/>
              <a:t>k-means clustering</a:t>
            </a:r>
          </a:p>
          <a:p>
            <a:pPr lvl="1"/>
            <a:r>
              <a:rPr lang="en-US" sz="3200" dirty="0"/>
              <a:t>Hierarchical clustering</a:t>
            </a:r>
          </a:p>
          <a:p>
            <a:r>
              <a:rPr lang="en-US" sz="3200" dirty="0"/>
              <a:t>Data reduction</a:t>
            </a:r>
          </a:p>
          <a:p>
            <a:pPr lvl="1"/>
            <a:r>
              <a:rPr lang="en-US" sz="3200" dirty="0"/>
              <a:t>Principal components analysis (PCA)</a:t>
            </a:r>
          </a:p>
          <a:p>
            <a:pPr lvl="1"/>
            <a:r>
              <a:rPr lang="en-US" sz="3200" dirty="0"/>
              <a:t>t-Distributed Stochastic Neighbor Embedding (t-SNE)</a:t>
            </a:r>
          </a:p>
        </p:txBody>
      </p:sp>
    </p:spTree>
    <p:extLst>
      <p:ext uri="{BB962C8B-B14F-4D97-AF65-F5344CB8AC3E}">
        <p14:creationId xmlns:p14="http://schemas.microsoft.com/office/powerpoint/2010/main" val="1200632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vs. unsupervised</a:t>
            </a:r>
          </a:p>
        </p:txBody>
      </p:sp>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rot="3524208">
            <a:off x="3231812" y="1975645"/>
            <a:ext cx="4913681" cy="3200400"/>
          </a:xfrm>
          <a:prstGeom prst="ellipse">
            <a:avLst/>
          </a:prstGeom>
          <a:solidFill>
            <a:srgbClr val="92D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119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Supervised vs unsupervised</a:t>
            </a:r>
          </a:p>
        </p:txBody>
      </p:sp>
      <p:sp>
        <p:nvSpPr>
          <p:cNvPr id="4" name="Content Placeholder 3"/>
          <p:cNvSpPr>
            <a:spLocks noGrp="1"/>
          </p:cNvSpPr>
          <p:nvPr>
            <p:ph sz="half" idx="1"/>
          </p:nvPr>
        </p:nvSpPr>
        <p:spPr/>
        <p:txBody>
          <a:bodyPr>
            <a:normAutofit lnSpcReduction="10000"/>
          </a:bodyPr>
          <a:lstStyle/>
          <a:p>
            <a:r>
              <a:rPr lang="en-US" b="1" dirty="0">
                <a:solidFill>
                  <a:srgbClr val="0070C0"/>
                </a:solidFill>
              </a:rPr>
              <a:t>Supervised Learning</a:t>
            </a:r>
          </a:p>
          <a:p>
            <a:r>
              <a:rPr lang="en-US" dirty="0"/>
              <a:t>Have data where you know outcome in order to </a:t>
            </a:r>
            <a:r>
              <a:rPr lang="en-US" i="1" dirty="0"/>
              <a:t>train</a:t>
            </a:r>
            <a:r>
              <a:rPr lang="en-US" dirty="0"/>
              <a:t> the model </a:t>
            </a:r>
          </a:p>
          <a:p>
            <a:r>
              <a:rPr lang="en-US" dirty="0"/>
              <a:t>Train the model to predict future outcomes from sets of predictors</a:t>
            </a:r>
          </a:p>
        </p:txBody>
      </p:sp>
      <p:sp>
        <p:nvSpPr>
          <p:cNvPr id="5" name="Content Placeholder 4"/>
          <p:cNvSpPr>
            <a:spLocks noGrp="1"/>
          </p:cNvSpPr>
          <p:nvPr>
            <p:ph sz="half" idx="2"/>
          </p:nvPr>
        </p:nvSpPr>
        <p:spPr/>
        <p:txBody>
          <a:bodyPr>
            <a:normAutofit lnSpcReduction="10000"/>
          </a:bodyPr>
          <a:lstStyle/>
          <a:p>
            <a:r>
              <a:rPr lang="en-US" b="1" dirty="0">
                <a:solidFill>
                  <a:srgbClr val="7030A0"/>
                </a:solidFill>
              </a:rPr>
              <a:t>Unsupervised Learning</a:t>
            </a:r>
          </a:p>
          <a:p>
            <a:r>
              <a:rPr lang="en-US" dirty="0">
                <a:solidFill>
                  <a:schemeClr val="tx1"/>
                </a:solidFill>
              </a:rPr>
              <a:t>No desired outcomes</a:t>
            </a:r>
          </a:p>
          <a:p>
            <a:r>
              <a:rPr lang="en-US" dirty="0">
                <a:solidFill>
                  <a:schemeClr val="tx1"/>
                </a:solidFill>
              </a:rPr>
              <a:t>Separate data points into groups with “similar” properties (clustering)</a:t>
            </a:r>
          </a:p>
          <a:p>
            <a:r>
              <a:rPr lang="en-US" dirty="0"/>
              <a:t>Or reduce data to fewer variables in some way that still captures important structure of the data</a:t>
            </a:r>
            <a:endParaRPr lang="en-US" dirty="0">
              <a:solidFill>
                <a:schemeClr val="tx1"/>
              </a:solidFill>
            </a:endParaRPr>
          </a:p>
          <a:p>
            <a:endParaRPr lang="en-US" dirty="0">
              <a:solidFill>
                <a:schemeClr val="tx1"/>
              </a:solidFill>
            </a:endParaRPr>
          </a:p>
        </p:txBody>
      </p:sp>
      <p:sp>
        <p:nvSpPr>
          <p:cNvPr id="2" name="TextBox 1"/>
          <p:cNvSpPr txBox="1"/>
          <p:nvPr/>
        </p:nvSpPr>
        <p:spPr>
          <a:xfrm>
            <a:off x="94133" y="4965807"/>
            <a:ext cx="4240636" cy="1815882"/>
          </a:xfrm>
          <a:prstGeom prst="rect">
            <a:avLst/>
          </a:prstGeom>
          <a:noFill/>
        </p:spPr>
        <p:txBody>
          <a:bodyPr wrap="square" rtlCol="0">
            <a:spAutoFit/>
          </a:bodyPr>
          <a:lstStyle/>
          <a:p>
            <a:r>
              <a:rPr lang="en-US" sz="2800" b="1" dirty="0">
                <a:solidFill>
                  <a:srgbClr val="0070C0"/>
                </a:solidFill>
              </a:rPr>
              <a:t>Prediction: Regression (continuous outcomes) and classification (categorical outcomes)</a:t>
            </a:r>
          </a:p>
        </p:txBody>
      </p:sp>
      <p:sp>
        <p:nvSpPr>
          <p:cNvPr id="6" name="TextBox 5"/>
          <p:cNvSpPr txBox="1"/>
          <p:nvPr/>
        </p:nvSpPr>
        <p:spPr>
          <a:xfrm>
            <a:off x="4391919" y="6176963"/>
            <a:ext cx="4588692" cy="523220"/>
          </a:xfrm>
          <a:prstGeom prst="rect">
            <a:avLst/>
          </a:prstGeom>
          <a:noFill/>
        </p:spPr>
        <p:txBody>
          <a:bodyPr wrap="none" rtlCol="0">
            <a:spAutoFit/>
          </a:bodyPr>
          <a:lstStyle/>
          <a:p>
            <a:r>
              <a:rPr lang="en-US" sz="2800" b="1" dirty="0">
                <a:solidFill>
                  <a:srgbClr val="7030A0"/>
                </a:solidFill>
              </a:rPr>
              <a:t>Clustering and data reduction</a:t>
            </a:r>
          </a:p>
        </p:txBody>
      </p:sp>
      <p:sp>
        <p:nvSpPr>
          <p:cNvPr id="7" name="Rectangle 6"/>
          <p:cNvSpPr/>
          <p:nvPr/>
        </p:nvSpPr>
        <p:spPr>
          <a:xfrm>
            <a:off x="4391919" y="1711471"/>
            <a:ext cx="4588692" cy="5007872"/>
          </a:xfrm>
          <a:prstGeom prst="rect">
            <a:avLst/>
          </a:prstGeom>
          <a:noFill/>
          <a:ln w="111125" cap="rnd" cmpd="tri">
            <a:solidFill>
              <a:srgbClr val="C0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862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427" y="2641092"/>
            <a:ext cx="5937755" cy="1188720"/>
          </a:xfrm>
        </p:spPr>
        <p:txBody>
          <a:bodyPr/>
          <a:lstStyle/>
          <a:p>
            <a:r>
              <a:rPr lang="en-US" dirty="0"/>
              <a:t>Clustering</a:t>
            </a:r>
          </a:p>
        </p:txBody>
      </p:sp>
    </p:spTree>
    <p:extLst>
      <p:ext uri="{BB962C8B-B14F-4D97-AF65-F5344CB8AC3E}">
        <p14:creationId xmlns:p14="http://schemas.microsoft.com/office/powerpoint/2010/main" val="333204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Clustering problems</a:t>
            </a:r>
          </a:p>
        </p:txBody>
      </p:sp>
      <p:sp>
        <p:nvSpPr>
          <p:cNvPr id="3" name="Content Placeholder 2"/>
          <p:cNvSpPr>
            <a:spLocks noGrp="1"/>
          </p:cNvSpPr>
          <p:nvPr>
            <p:ph idx="1"/>
          </p:nvPr>
        </p:nvSpPr>
        <p:spPr>
          <a:xfrm>
            <a:off x="628650" y="2197145"/>
            <a:ext cx="7886700" cy="4351338"/>
          </a:xfrm>
        </p:spPr>
        <p:txBody>
          <a:bodyPr/>
          <a:lstStyle/>
          <a:p>
            <a:pPr>
              <a:spcAft>
                <a:spcPts val="1200"/>
              </a:spcAft>
            </a:pPr>
            <a:r>
              <a:rPr lang="en-US" dirty="0"/>
              <a:t>Determine whether there are distinct (unknown) subclasses of brain cancer based on symptomatic and tumor characteristics</a:t>
            </a:r>
          </a:p>
          <a:p>
            <a:pPr>
              <a:spcAft>
                <a:spcPts val="1200"/>
              </a:spcAft>
            </a:pPr>
            <a:r>
              <a:rPr lang="en-US" dirty="0"/>
              <a:t>Netflix example: you want to discover microgenres of movies and apply labels </a:t>
            </a:r>
          </a:p>
        </p:txBody>
      </p:sp>
    </p:spTree>
    <p:extLst>
      <p:ext uri="{BB962C8B-B14F-4D97-AF65-F5344CB8AC3E}">
        <p14:creationId xmlns:p14="http://schemas.microsoft.com/office/powerpoint/2010/main" val="2944166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5316" y="277091"/>
            <a:ext cx="5937755" cy="1188720"/>
          </a:xfrm>
        </p:spPr>
        <p:txBody>
          <a:bodyPr>
            <a:normAutofit fontScale="90000"/>
          </a:bodyPr>
          <a:lstStyle/>
          <a:p>
            <a:r>
              <a:rPr lang="en-US" dirty="0"/>
              <a:t>2D Clustering: Iris example</a:t>
            </a:r>
          </a:p>
        </p:txBody>
      </p:sp>
      <p:sp>
        <p:nvSpPr>
          <p:cNvPr id="4" name="TextBox 3"/>
          <p:cNvSpPr txBox="1"/>
          <p:nvPr/>
        </p:nvSpPr>
        <p:spPr>
          <a:xfrm>
            <a:off x="6096000" y="3029058"/>
            <a:ext cx="3759200" cy="1200329"/>
          </a:xfrm>
          <a:prstGeom prst="rect">
            <a:avLst/>
          </a:prstGeom>
          <a:noFill/>
        </p:spPr>
        <p:txBody>
          <a:bodyPr wrap="square" rtlCol="0">
            <a:spAutoFit/>
          </a:bodyPr>
          <a:lstStyle/>
          <a:p>
            <a:r>
              <a:rPr lang="en-US" sz="2400" dirty="0"/>
              <a:t>How many clusters?</a:t>
            </a:r>
          </a:p>
          <a:p>
            <a:endParaRPr lang="en-US" sz="2400" dirty="0"/>
          </a:p>
          <a:p>
            <a:r>
              <a:rPr lang="en-US" sz="2400" dirty="0"/>
              <a:t>Where are the clusters?</a:t>
            </a:r>
          </a:p>
        </p:txBody>
      </p:sp>
      <p:pic>
        <p:nvPicPr>
          <p:cNvPr id="8" name="Picture 7" descr="A close up of a map&#10;&#10;Description automatically generated">
            <a:extLst>
              <a:ext uri="{FF2B5EF4-FFF2-40B4-BE49-F238E27FC236}">
                <a16:creationId xmlns:a16="http://schemas.microsoft.com/office/drawing/2014/main" id="{F7411B08-959D-3242-B7FF-2058136636C3}"/>
              </a:ext>
            </a:extLst>
          </p:cNvPr>
          <p:cNvPicPr>
            <a:picLocks noChangeAspect="1"/>
          </p:cNvPicPr>
          <p:nvPr/>
        </p:nvPicPr>
        <p:blipFill>
          <a:blip r:embed="rId2"/>
          <a:stretch>
            <a:fillRect/>
          </a:stretch>
        </p:blipFill>
        <p:spPr>
          <a:xfrm>
            <a:off x="215448" y="1465811"/>
            <a:ext cx="5715000" cy="4956528"/>
          </a:xfrm>
          <a:prstGeom prst="rect">
            <a:avLst/>
          </a:prstGeom>
        </p:spPr>
      </p:pic>
    </p:spTree>
    <p:extLst>
      <p:ext uri="{BB962C8B-B14F-4D97-AF65-F5344CB8AC3E}">
        <p14:creationId xmlns:p14="http://schemas.microsoft.com/office/powerpoint/2010/main" val="130754748"/>
      </p:ext>
    </p:extLst>
  </p:cSld>
  <p:clrMapOvr>
    <a:masterClrMapping/>
  </p:clrMapOvr>
</p:sld>
</file>

<file path=ppt/theme/theme1.xml><?xml version="1.0" encoding="utf-8"?>
<a:theme xmlns:a="http://schemas.openxmlformats.org/drawingml/2006/main" name="Office Theme">
  <a:themeElements>
    <a:clrScheme name="Biostat202">
      <a:dk1>
        <a:srgbClr val="000000"/>
      </a:dk1>
      <a:lt1>
        <a:srgbClr val="FFE1AD"/>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396F264-0114-7B4F-B46D-B8A4265656A2}" vid="{B90AB17B-02C1-A046-9BFA-5EFDF31620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Kornak1</Template>
  <TotalTime>11637</TotalTime>
  <Words>2130</Words>
  <Application>Microsoft Macintosh PowerPoint</Application>
  <PresentationFormat>On-screen Show (4:3)</PresentationFormat>
  <Paragraphs>357</Paragraphs>
  <Slides>48</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Cambria Math</vt:lpstr>
      <vt:lpstr>Times New Roman</vt:lpstr>
      <vt:lpstr>Office Theme</vt:lpstr>
      <vt:lpstr>Biostat 202: Opportunities and Challenges of “Big Data”: Machine Learning 5:  Clustering and Data Reduction</vt:lpstr>
      <vt:lpstr>Review of last lecture</vt:lpstr>
      <vt:lpstr>Overview of this lecture</vt:lpstr>
      <vt:lpstr>Supervised vs. unsupervised</vt:lpstr>
      <vt:lpstr>Supervised vs. unsupervised</vt:lpstr>
      <vt:lpstr>Supervised vs unsupervised</vt:lpstr>
      <vt:lpstr>Clustering</vt:lpstr>
      <vt:lpstr>Clustering problems</vt:lpstr>
      <vt:lpstr>2D Clustering: Iris example</vt:lpstr>
      <vt:lpstr>2D Clustering: Iris example</vt:lpstr>
      <vt:lpstr>Cluster analysis (data segmentation)</vt:lpstr>
      <vt:lpstr>2D clustering: Iris example</vt:lpstr>
      <vt:lpstr>Measures of similarity/dissimilarity</vt:lpstr>
      <vt:lpstr>Measures of similarity/dissimilarity</vt:lpstr>
      <vt:lpstr>k-means clustering</vt:lpstr>
      <vt:lpstr>k-means clustering overview</vt:lpstr>
      <vt:lpstr>k-means algorithm</vt:lpstr>
      <vt:lpstr>k-means algorithm</vt:lpstr>
      <vt:lpstr>k-means algorithm (k = 3)</vt:lpstr>
      <vt:lpstr>Silhouette Measure</vt:lpstr>
      <vt:lpstr>K-means in Orange - Iris Example</vt:lpstr>
      <vt:lpstr>k-means clustering</vt:lpstr>
      <vt:lpstr>Clustering vs. classification</vt:lpstr>
      <vt:lpstr>Other clustering algorithms</vt:lpstr>
      <vt:lpstr>PowerPoint Presentation</vt:lpstr>
      <vt:lpstr>Iris example – agglomerative hierarchical clustering</vt:lpstr>
      <vt:lpstr>PowerPoint Presentation</vt:lpstr>
      <vt:lpstr>Cluster analysis (data segmentation)</vt:lpstr>
      <vt:lpstr>Data Reduction Methods</vt:lpstr>
      <vt:lpstr>Shadow Analogy</vt:lpstr>
      <vt:lpstr>Data reduction methods</vt:lpstr>
      <vt:lpstr>Why data reduction?</vt:lpstr>
      <vt:lpstr>Principal components analysis (PCA)</vt:lpstr>
      <vt:lpstr>PowerPoint Presentation</vt:lpstr>
      <vt:lpstr>Principal components analysis: Iris example</vt:lpstr>
      <vt:lpstr>Principal components analysis: Iris example</vt:lpstr>
      <vt:lpstr>PowerPoint Presentation</vt:lpstr>
      <vt:lpstr>Principal components analysis</vt:lpstr>
      <vt:lpstr>Principal components analysis – Scores</vt:lpstr>
      <vt:lpstr>Principal Components Analysis – Principal Components (ingredients)</vt:lpstr>
      <vt:lpstr>Principal components analysis – Variance explained</vt:lpstr>
      <vt:lpstr>Other dimension reduction methods</vt:lpstr>
      <vt:lpstr>PowerPoint Presentation</vt:lpstr>
      <vt:lpstr>t-SNE for Iris Data</vt:lpstr>
      <vt:lpstr>t-SNE for Iris Data: coordinates</vt:lpstr>
      <vt:lpstr>PowerPoint Presentation</vt:lpstr>
      <vt:lpstr>PowerPoint Presentation</vt:lpstr>
      <vt:lpstr>Review of this lecture</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Kornak</dc:creator>
  <cp:lastModifiedBy>Scheffler, Aaron</cp:lastModifiedBy>
  <cp:revision>270</cp:revision>
  <cp:lastPrinted>2019-08-21T01:04:45Z</cp:lastPrinted>
  <dcterms:created xsi:type="dcterms:W3CDTF">2016-07-20T10:16:15Z</dcterms:created>
  <dcterms:modified xsi:type="dcterms:W3CDTF">2020-08-21T23:24:02Z</dcterms:modified>
</cp:coreProperties>
</file>