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50"/>
  </p:notesMasterIdLst>
  <p:handoutMasterIdLst>
    <p:handoutMasterId r:id="rId51"/>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0" r:id="rId21"/>
    <p:sldId id="568" r:id="rId22"/>
    <p:sldId id="561" r:id="rId23"/>
    <p:sldId id="562" r:id="rId24"/>
    <p:sldId id="547" r:id="rId25"/>
    <p:sldId id="548" r:id="rId26"/>
    <p:sldId id="549" r:id="rId27"/>
    <p:sldId id="468" r:id="rId28"/>
    <p:sldId id="511" r:id="rId29"/>
    <p:sldId id="512" r:id="rId30"/>
    <p:sldId id="513" r:id="rId31"/>
    <p:sldId id="514" r:id="rId32"/>
    <p:sldId id="515" r:id="rId33"/>
    <p:sldId id="516" r:id="rId34"/>
    <p:sldId id="517" r:id="rId35"/>
    <p:sldId id="518" r:id="rId36"/>
    <p:sldId id="519" r:id="rId37"/>
    <p:sldId id="469" r:id="rId38"/>
    <p:sldId id="520" r:id="rId39"/>
    <p:sldId id="521" r:id="rId40"/>
    <p:sldId id="522" r:id="rId41"/>
    <p:sldId id="567" r:id="rId42"/>
    <p:sldId id="536" r:id="rId43"/>
    <p:sldId id="538" r:id="rId44"/>
    <p:sldId id="529" r:id="rId45"/>
    <p:sldId id="530" r:id="rId46"/>
    <p:sldId id="531" r:id="rId47"/>
    <p:sldId id="564" r:id="rId48"/>
    <p:sldId id="440" r:id="rId4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harles Mcculloch" initials="C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497" autoAdjust="0"/>
    <p:restoredTop sz="75798" autoAdjust="0"/>
  </p:normalViewPr>
  <p:slideViewPr>
    <p:cSldViewPr>
      <p:cViewPr varScale="1">
        <p:scale>
          <a:sx n="60" d="100"/>
          <a:sy n="60" d="100"/>
        </p:scale>
        <p:origin x="1080"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F734-4FAA-830A-93CA2D29E830}"/>
            </c:ext>
          </c:extLst>
        </c:ser>
        <c:dLbls>
          <c:showLegendKey val="0"/>
          <c:showVal val="0"/>
          <c:showCatName val="0"/>
          <c:showSerName val="0"/>
          <c:showPercent val="0"/>
          <c:showBubbleSize val="0"/>
        </c:dLbls>
        <c:axId val="204309632"/>
        <c:axId val="204311552"/>
      </c:scatterChart>
      <c:valAx>
        <c:axId val="204309632"/>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4311552"/>
        <c:crosses val="autoZero"/>
        <c:crossBetween val="midCat"/>
      </c:valAx>
      <c:valAx>
        <c:axId val="20431155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4309632"/>
        <c:crosses val="autoZero"/>
        <c:crossBetween val="midCat"/>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extLst>
            <c:ext xmlns:c16="http://schemas.microsoft.com/office/drawing/2014/chart" uri="{C3380CC4-5D6E-409C-BE32-E72D297353CC}">
              <c16:uniqueId val="{00000000-C600-4877-B32F-B195D1F9522F}"/>
            </c:ext>
          </c:extLst>
        </c:ser>
        <c:dLbls>
          <c:showLegendKey val="0"/>
          <c:showVal val="0"/>
          <c:showCatName val="0"/>
          <c:showSerName val="0"/>
          <c:showPercent val="0"/>
          <c:showBubbleSize val="0"/>
        </c:dLbls>
        <c:axId val="206247040"/>
        <c:axId val="206248960"/>
      </c:scatterChart>
      <c:valAx>
        <c:axId val="206247040"/>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248960"/>
        <c:crosses val="autoZero"/>
        <c:crossBetween val="midCat"/>
      </c:valAx>
      <c:valAx>
        <c:axId val="206248960"/>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47040"/>
        <c:crosses val="autoZero"/>
        <c:crossBetween val="midCat"/>
      </c:valAx>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extLst>
            <c:ext xmlns:c16="http://schemas.microsoft.com/office/drawing/2014/chart" uri="{C3380CC4-5D6E-409C-BE32-E72D297353CC}">
              <c16:uniqueId val="{00000000-1E73-487D-A7A7-73438A021E06}"/>
            </c:ext>
          </c:extLst>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extLst>
            <c:ext xmlns:c16="http://schemas.microsoft.com/office/drawing/2014/chart" uri="{C3380CC4-5D6E-409C-BE32-E72D297353CC}">
              <c16:uniqueId val="{00000001-1E73-487D-A7A7-73438A021E06}"/>
            </c:ext>
          </c:extLst>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extLst>
            <c:ext xmlns:c16="http://schemas.microsoft.com/office/drawing/2014/chart" uri="{C3380CC4-5D6E-409C-BE32-E72D297353CC}">
              <c16:uniqueId val="{00000002-1E73-487D-A7A7-73438A021E06}"/>
            </c:ext>
          </c:extLst>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extLst>
            <c:ext xmlns:c16="http://schemas.microsoft.com/office/drawing/2014/chart" uri="{C3380CC4-5D6E-409C-BE32-E72D297353CC}">
              <c16:uniqueId val="{00000003-1E73-487D-A7A7-73438A021E06}"/>
            </c:ext>
          </c:extLst>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extLst>
            <c:ext xmlns:c16="http://schemas.microsoft.com/office/drawing/2014/chart" uri="{C3380CC4-5D6E-409C-BE32-E72D297353CC}">
              <c16:uniqueId val="{00000004-1E73-487D-A7A7-73438A021E06}"/>
            </c:ext>
          </c:extLst>
        </c:ser>
        <c:dLbls>
          <c:showLegendKey val="0"/>
          <c:showVal val="0"/>
          <c:showCatName val="0"/>
          <c:showSerName val="0"/>
          <c:showPercent val="0"/>
          <c:showBubbleSize val="0"/>
        </c:dLbls>
        <c:axId val="206297344"/>
        <c:axId val="206373632"/>
      </c:scatterChart>
      <c:valAx>
        <c:axId val="206297344"/>
        <c:scaling>
          <c:orientation val="minMax"/>
          <c:max val="90"/>
          <c:min val="60"/>
        </c:scaling>
        <c:delete val="0"/>
        <c:axPos val="b"/>
        <c:title>
          <c:tx>
            <c:rich>
              <a:bodyPr/>
              <a:lstStyle/>
              <a:p>
                <a:pPr>
                  <a:defRPr/>
                </a:pPr>
                <a:r>
                  <a:rPr lang="en-US"/>
                  <a:t>Age</a:t>
                </a:r>
              </a:p>
            </c:rich>
          </c:tx>
          <c:layout/>
          <c:overlay val="0"/>
        </c:title>
        <c:numFmt formatCode="General" sourceLinked="1"/>
        <c:majorTickMark val="out"/>
        <c:minorTickMark val="none"/>
        <c:tickLblPos val="nextTo"/>
        <c:crossAx val="206373632"/>
        <c:crosses val="autoZero"/>
        <c:crossBetween val="midCat"/>
      </c:valAx>
      <c:valAx>
        <c:axId val="206373632"/>
        <c:scaling>
          <c:orientation val="minMax"/>
        </c:scaling>
        <c:delete val="0"/>
        <c:axPos val="l"/>
        <c:majorGridlines/>
        <c:title>
          <c:tx>
            <c:rich>
              <a:bodyPr rot="-5400000" vert="horz"/>
              <a:lstStyle/>
              <a:p>
                <a:pPr>
                  <a:defRPr/>
                </a:pPr>
                <a:r>
                  <a:rPr lang="en-US"/>
                  <a:t>3MS</a:t>
                </a:r>
              </a:p>
            </c:rich>
          </c:tx>
          <c:layout/>
          <c:overlay val="0"/>
        </c:title>
        <c:numFmt formatCode="General" sourceLinked="1"/>
        <c:majorTickMark val="out"/>
        <c:minorTickMark val="none"/>
        <c:tickLblPos val="nextTo"/>
        <c:crossAx val="206297344"/>
        <c:crosses val="autoZero"/>
        <c:crossBetween val="midCat"/>
      </c:valAx>
    </c:plotArea>
    <c:legend>
      <c:legendPos val="r"/>
      <c:layout/>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Note – no visit 3 data.  Quite a bit of missing data.  Can control how many data patterns are displayed.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a:t>Average change per unit time is described by the coefficient of time (or per visit).  To see if a factor predicts change, include an interaction with time.  Does younger age at meno predict faster change?  Include an age at meno by time interaction. </a:t>
            </a:r>
          </a:p>
          <a:p>
            <a:endParaRPr lang="en-US"/>
          </a:p>
          <a:p>
            <a:r>
              <a:rPr lang="en-US"/>
              <a:t>More detail on time-varying predictor in a bit. </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21</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Margins command is very useful for getting mean predicted values adjusting for other covariates.  </a:t>
            </a:r>
            <a:endParaRPr lang="en-US" dirty="0"/>
          </a:p>
        </p:txBody>
      </p:sp>
    </p:spTree>
    <p:extLst>
      <p:ext uri="{BB962C8B-B14F-4D97-AF65-F5344CB8AC3E}">
        <p14:creationId xmlns:p14="http://schemas.microsoft.com/office/powerpoint/2010/main" val="3474582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23</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24</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25</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7E3C9-A6D6-4167-8FA7-09EB654EB36D}" type="slidenum">
              <a:rPr lang="en-US"/>
              <a:pPr/>
              <a:t>26</a:t>
            </a:fld>
            <a:endParaRPr lang="en-US"/>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en-US"/>
              <a:t>Now see differences.  Indep gives a larger coeff and overly stat sign statistic.  GEE and Mixed give similar coeffs.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27</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28</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29</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30</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a:p>
            <a:r>
              <a:rPr lang="en-US" dirty="0"/>
              <a:t>SOF:  factors are subject, center (Baltimore, Pittsburgh, Minneapolis and Portland), visit, sex, use of hormones (yes/no).  Subject random, visit, sex and hormone use fixed, Center?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31</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33</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34</a:t>
            </a:fld>
            <a:endParaRPr lang="en-US"/>
          </a:p>
        </p:txBody>
      </p:sp>
    </p:spTree>
    <p:extLst>
      <p:ext uri="{BB962C8B-B14F-4D97-AF65-F5344CB8AC3E}">
        <p14:creationId xmlns:p14="http://schemas.microsoft.com/office/powerpoint/2010/main" val="23901190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35</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37</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38</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a:t>sd(_cons) means that the variation from person to person in the true mean value of fec fat is about 16.  </a:t>
            </a:r>
          </a:p>
          <a:p>
            <a:endParaRPr lang="en-US"/>
          </a:p>
          <a:p>
            <a:r>
              <a:rPr lang="en-US"/>
              <a:t>The left over variation (after accounting for pilltype effects and person effects) has a SD of about 10.  </a:t>
            </a:r>
          </a:p>
          <a:p>
            <a:endParaRPr lang="en-US"/>
          </a:p>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40</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42</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43</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47</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endParaRPr lang="en-US" dirty="0" smtClean="0"/>
          </a:p>
          <a:p>
            <a:endParaRPr lang="en-US" dirty="0" smtClean="0"/>
          </a:p>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people. </a:t>
            </a:r>
            <a:endParaRPr lang="en-US" dirty="0" smtClean="0"/>
          </a:p>
          <a:p>
            <a:endParaRPr lang="en-US" dirty="0" smtClean="0"/>
          </a:p>
          <a:p>
            <a:r>
              <a:rPr lang="en-US" dirty="0" smtClean="0"/>
              <a:t>Key</a:t>
            </a:r>
            <a:r>
              <a:rPr lang="en-US" baseline="0" dirty="0" smtClean="0"/>
              <a:t> is the second point. If we have 50 people, </a:t>
            </a:r>
            <a:r>
              <a:rPr lang="en-US" baseline="0" dirty="0" err="1" smtClean="0"/>
              <a:t>xtgee</a:t>
            </a:r>
            <a:r>
              <a:rPr lang="en-US" baseline="0" dirty="0" smtClean="0"/>
              <a:t> will be fine with two compartments per two knees per person as a cluster of size 4.  But would work less well with 7 visits within 16 compartments within two knees = 7*16*2 = 224 per person with only 50 people.  Now the number of observations per person is quite a bit larger than the number of people.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What are the advantages of looking at change within individual</a:t>
            </a:r>
            <a:r>
              <a:rPr lang="en-US" baseline="0" dirty="0" smtClean="0"/>
              <a:t> with respect to causal inference?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2</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dirty="0"/>
              <a:t>Charles E. McCulloch, </a:t>
            </a:r>
          </a:p>
          <a:p>
            <a:pPr algn="l"/>
            <a:r>
              <a:rPr lang="en-US" sz="2800" i="1" dirty="0"/>
              <a:t>Division of Biostatistics,</a:t>
            </a:r>
          </a:p>
          <a:p>
            <a:pPr algn="l"/>
            <a:r>
              <a:rPr lang="en-US" sz="2800" i="1" dirty="0" err="1"/>
              <a:t>Dept</a:t>
            </a:r>
            <a:r>
              <a:rPr lang="en-US" sz="2800" i="1" dirty="0"/>
              <a:t> of Epidemiology and Biostatistics,</a:t>
            </a:r>
          </a:p>
          <a:p>
            <a:pPr algn="l"/>
            <a:r>
              <a:rPr lang="en-US" sz="2800" i="1" dirty="0"/>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p>
          <a:p>
            <a:pPr marL="0" indent="0">
              <a:buFont typeface="Wingdings" pitchFamily="2" charset="2"/>
              <a:buNone/>
            </a:pPr>
            <a:endParaRPr lang="en-US" dirty="0"/>
          </a:p>
          <a:p>
            <a:pPr marL="0" indent="0">
              <a:buFont typeface="Wingdings" pitchFamily="2" charset="2"/>
              <a:buNone/>
            </a:pPr>
            <a:r>
              <a:rPr lang="en-US" dirty="0" smtClean="0"/>
              <a:t>How should we get started?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a:t>Including a variable for </a:t>
            </a:r>
            <a:r>
              <a:rPr lang="en-US" i="1"/>
              <a:t>time</a:t>
            </a:r>
            <a:r>
              <a:rPr lang="en-US"/>
              <a:t> (or </a:t>
            </a:r>
            <a:r>
              <a:rPr lang="en-US" i="1"/>
              <a:t>visit</a:t>
            </a:r>
            <a:r>
              <a:rPr lang="en-US"/>
              <a:t>) describes the change over time.  </a:t>
            </a:r>
          </a:p>
          <a:p>
            <a:r>
              <a:rPr lang="en-US"/>
              <a:t>Inclusion of </a:t>
            </a:r>
            <a:r>
              <a:rPr lang="en-US" i="1"/>
              <a:t>time</a:t>
            </a:r>
            <a:r>
              <a:rPr lang="en-US"/>
              <a:t> (or </a:t>
            </a:r>
            <a:r>
              <a:rPr lang="en-US" i="1"/>
              <a:t>visit</a:t>
            </a:r>
            <a:r>
              <a:rPr lang="en-US"/>
              <a:t>) interactions with baseline predictors allows analysis of whether baseline predictors are associated with change over time.  </a:t>
            </a:r>
          </a:p>
          <a:p>
            <a:r>
              <a:rPr lang="en-US"/>
              <a:t>Inclusion of a time-varying predictor (e.g., BMI at sequential visits) allows analysis of whether change in that predictor is associated with change in the outcome.</a:t>
            </a:r>
          </a:p>
          <a:p>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a:t>Analyzing change with longitudinal data</a:t>
            </a:r>
          </a:p>
        </p:txBody>
      </p:sp>
      <p:sp>
        <p:nvSpPr>
          <p:cNvPr id="945155" name="Rectangle 3"/>
          <p:cNvSpPr>
            <a:spLocks noGrp="1" noChangeArrowheads="1"/>
          </p:cNvSpPr>
          <p:nvPr>
            <p:ph type="body" idx="1"/>
          </p:nvPr>
        </p:nvSpPr>
        <p:spPr/>
        <p:txBody>
          <a:bodyPr/>
          <a:lstStyle/>
          <a:p>
            <a:r>
              <a:rPr lang="en-US"/>
              <a:t>Analyzing </a:t>
            </a:r>
            <a:r>
              <a:rPr lang="en-US" i="1"/>
              <a:t>trajectories</a:t>
            </a:r>
            <a:r>
              <a:rPr lang="en-US"/>
              <a:t> usually implies a functional form over time. </a:t>
            </a:r>
          </a:p>
          <a:p>
            <a:r>
              <a:rPr lang="en-US"/>
              <a:t>There is a natural “ladder” of handling a time predictor like visit, moving from simpler (to model </a:t>
            </a:r>
            <a:r>
              <a:rPr lang="en-US" i="1"/>
              <a:t>and</a:t>
            </a:r>
            <a:r>
              <a:rPr lang="en-US"/>
              <a:t> interpret) and more restrictive to more flexible:  linear, quadratic, spline (flexible smooth fit), categorical.</a:t>
            </a:r>
          </a:p>
          <a:p>
            <a:r>
              <a:rPr lang="en-US"/>
              <a:t>Moving up the “ladder” is a simple way to test adequacy of the simpler model.  </a:t>
            </a:r>
          </a:p>
          <a:p>
            <a:pPr>
              <a:buFont typeface="Wingdings" pitchFamily="2" charset="2"/>
              <a:buNone/>
            </a:pPr>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dirty="0">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methods</a:t>
            </a:r>
          </a:p>
          <a:p>
            <a:pPr marL="571500" indent="-571500">
              <a:lnSpc>
                <a:spcPct val="90000"/>
              </a:lnSpc>
              <a:buSzTx/>
              <a:buFont typeface="Monotype Sorts" pitchFamily="2" charset="2"/>
              <a:buAutoNum type="arabicPeriod"/>
            </a:pPr>
            <a:r>
              <a:rPr lang="en-US" dirty="0" smtClean="0"/>
              <a:t>Mixed models (</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obesity 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230802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
                                        <p:tgtEl>
                                          <p:spTgt spid="19"/>
                                        </p:tgtEl>
                                      </p:cBhvr>
                                    </p:animEffect>
                                  </p:childTnLst>
                                </p:cTn>
                              </p:par>
                              <p:par>
                                <p:cTn id="13" presetID="10" presetClass="exit" presetSubtype="0" fill="hold" nodeType="withEffect">
                                  <p:stCondLst>
                                    <p:cond delay="0"/>
                                  </p:stCondLst>
                                  <p:childTnLst>
                                    <p:animEffect transition="out" filter="fade">
                                      <p:cBhvr>
                                        <p:cTn id="14" dur="10"/>
                                        <p:tgtEl>
                                          <p:spTgt spid="11"/>
                                        </p:tgtEl>
                                      </p:cBhvr>
                                    </p:animEffect>
                                    <p:set>
                                      <p:cBhvr>
                                        <p:cTn id="15" dur="1" fill="hold">
                                          <p:stCondLst>
                                            <p:cond delay="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1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1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1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21</a:t>
            </a:fld>
            <a:endParaRPr lang="en-US" altLang="en-US" dirty="0"/>
          </a:p>
        </p:txBody>
      </p:sp>
      <p:sp>
        <p:nvSpPr>
          <p:cNvPr id="952322" name="Rectangle 2"/>
          <p:cNvSpPr>
            <a:spLocks noGrp="1" noChangeArrowheads="1"/>
          </p:cNvSpPr>
          <p:nvPr>
            <p:ph type="title"/>
          </p:nvPr>
        </p:nvSpPr>
        <p:spPr>
          <a:xfrm>
            <a:off x="228600" y="288836"/>
            <a:ext cx="7391400" cy="953133"/>
          </a:xfrm>
        </p:spPr>
        <p:txBody>
          <a:bodyPr/>
          <a:lstStyle/>
          <a:p>
            <a:r>
              <a:rPr lang="en-US" u="sng" dirty="0"/>
              <a:t>Example</a:t>
            </a:r>
            <a:r>
              <a:rPr lang="en-US" dirty="0" smtClean="0"/>
              <a:t>:  If you prefer tables</a:t>
            </a:r>
            <a:endParaRPr lang="en-US" dirty="0"/>
          </a:p>
        </p:txBody>
      </p:sp>
      <p:sp>
        <p:nvSpPr>
          <p:cNvPr id="2" name="Text Placeholder 1"/>
          <p:cNvSpPr>
            <a:spLocks noGrp="1"/>
          </p:cNvSpPr>
          <p:nvPr>
            <p:ph type="body" sz="half" idx="1"/>
          </p:nvPr>
        </p:nvSpPr>
        <p:spPr>
          <a:xfrm>
            <a:off x="228600" y="1241969"/>
            <a:ext cx="8686800" cy="4541293"/>
          </a:xfrm>
          <a:solidFill>
            <a:schemeClr val="bg1"/>
          </a:solidFill>
        </p:spPr>
        <p:txBody>
          <a:bodyPr/>
          <a:lstStyle/>
          <a:p>
            <a:pPr marL="0" indent="0">
              <a:buNone/>
            </a:pPr>
            <a:r>
              <a:rPr lang="en-US" sz="1200" dirty="0">
                <a:latin typeface="Courier New" panose="02070309020205020404" pitchFamily="49" charset="0"/>
                <a:cs typeface="Courier New" panose="02070309020205020404" pitchFamily="49" charset="0"/>
              </a:rPr>
              <a:t>. margins </a:t>
            </a:r>
            <a:r>
              <a:rPr lang="en-US" sz="1200" dirty="0" err="1">
                <a:latin typeface="Courier New" panose="02070309020205020404" pitchFamily="49" charset="0"/>
                <a:cs typeface="Courier New" panose="02070309020205020404" pitchFamily="49" charset="0"/>
              </a:rPr>
              <a:t>visit#obese</a:t>
            </a: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Adjusted predictions                            Number of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     26,829</a:t>
            </a:r>
          </a:p>
          <a:p>
            <a:pPr marL="0" indent="0">
              <a:buNone/>
            </a:pPr>
            <a:r>
              <a:rPr lang="en-US" sz="1200" dirty="0">
                <a:latin typeface="Courier New" panose="02070309020205020404" pitchFamily="49" charset="0"/>
                <a:cs typeface="Courier New" panose="02070309020205020404" pitchFamily="49" charset="0"/>
              </a:rPr>
              <a:t>Model VCE    : Robust</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Expression   : Linear prediction, predict</a:t>
            </a:r>
            <a:r>
              <a:rPr lang="en-US" sz="1200" dirty="0" smtClean="0">
                <a:latin typeface="Courier New" panose="02070309020205020404" pitchFamily="49" charset="0"/>
                <a:cs typeface="Courier New" panose="02070309020205020404" pitchFamily="49" charset="0"/>
              </a:rPr>
              <a:t>()</a:t>
            </a:r>
            <a:endParaRPr lang="en-US" sz="1200" dirty="0">
              <a:latin typeface="Courier New" panose="02070309020205020404" pitchFamily="49" charset="0"/>
              <a:cs typeface="Courier New" panose="02070309020205020404" pitchFamily="49" charset="0"/>
            </a:endParaRP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            Delta-method</a:t>
            </a:r>
          </a:p>
          <a:p>
            <a:pPr marL="0" indent="0">
              <a:buNone/>
            </a:pPr>
            <a:r>
              <a:rPr lang="en-US" sz="1200" dirty="0">
                <a:latin typeface="Courier New" panose="02070309020205020404" pitchFamily="49" charset="0"/>
                <a:cs typeface="Courier New" panose="02070309020205020404" pitchFamily="49" charset="0"/>
              </a:rPr>
              <a:t>             |     Margin   Std. Err.      z    P&gt;|z|     [95% Conf. Interval]</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visit#obese</a:t>
            </a:r>
            <a:r>
              <a:rPr lang="en-US" sz="1200" dirty="0">
                <a:latin typeface="Courier New" panose="02070309020205020404" pitchFamily="49" charset="0"/>
                <a:cs typeface="Courier New" panose="02070309020205020404" pitchFamily="49" charset="0"/>
              </a:rPr>
              <a:t> |</a:t>
            </a:r>
          </a:p>
          <a:p>
            <a:pPr marL="0" indent="0">
              <a:buNone/>
            </a:pPr>
            <a:r>
              <a:rPr lang="en-US" sz="1200" dirty="0">
                <a:latin typeface="Courier New" panose="02070309020205020404" pitchFamily="49" charset="0"/>
                <a:cs typeface="Courier New" panose="02070309020205020404" pitchFamily="49" charset="0"/>
              </a:rPr>
              <a:t>        2 0  |   .7410788   .0013913   532.65   0.000     .7383519    .7438057</a:t>
            </a:r>
          </a:p>
          <a:p>
            <a:pPr marL="0" indent="0">
              <a:buNone/>
            </a:pPr>
            <a:r>
              <a:rPr lang="en-US" sz="1200" dirty="0">
                <a:latin typeface="Courier New" panose="02070309020205020404" pitchFamily="49" charset="0"/>
                <a:cs typeface="Courier New" panose="02070309020205020404" pitchFamily="49" charset="0"/>
              </a:rPr>
              <a:t>        2 1  |   .7747228   .0021152   366.27   0.000     .7705771    .7788684</a:t>
            </a:r>
          </a:p>
          <a:p>
            <a:pPr marL="0" indent="0">
              <a:buNone/>
            </a:pPr>
            <a:r>
              <a:rPr lang="en-US" sz="1200" dirty="0">
                <a:latin typeface="Courier New" panose="02070309020205020404" pitchFamily="49" charset="0"/>
                <a:cs typeface="Courier New" panose="02070309020205020404" pitchFamily="49" charset="0"/>
              </a:rPr>
              <a:t>        4 0  |   .7245855   .0014573   497.22   0.000     .7217293    .7274418</a:t>
            </a:r>
          </a:p>
          <a:p>
            <a:pPr marL="0" indent="0">
              <a:buNone/>
            </a:pPr>
            <a:r>
              <a:rPr lang="en-US" sz="1200" dirty="0">
                <a:latin typeface="Courier New" panose="02070309020205020404" pitchFamily="49" charset="0"/>
                <a:cs typeface="Courier New" panose="02070309020205020404" pitchFamily="49" charset="0"/>
              </a:rPr>
              <a:t>        4 1  |    .764701   .0019559   390.97   0.000     .7608676    .7685345</a:t>
            </a:r>
          </a:p>
          <a:p>
            <a:pPr marL="0" indent="0">
              <a:buNone/>
            </a:pPr>
            <a:r>
              <a:rPr lang="en-US" sz="1200" dirty="0">
                <a:latin typeface="Courier New" panose="02070309020205020404" pitchFamily="49" charset="0"/>
                <a:cs typeface="Courier New" panose="02070309020205020404" pitchFamily="49" charset="0"/>
              </a:rPr>
              <a:t>        5 0  |   .7139946   .0015048   474.47   0.000     .7110452    .7169441</a:t>
            </a:r>
          </a:p>
          <a:p>
            <a:pPr marL="0" indent="0">
              <a:buNone/>
            </a:pPr>
            <a:r>
              <a:rPr lang="en-US" sz="1200" dirty="0">
                <a:latin typeface="Courier New" panose="02070309020205020404" pitchFamily="49" charset="0"/>
                <a:cs typeface="Courier New" panose="02070309020205020404" pitchFamily="49" charset="0"/>
              </a:rPr>
              <a:t>        5 1  |   .7520958   .0019877   378.37   0.000     .7481999    .7559916</a:t>
            </a:r>
          </a:p>
          <a:p>
            <a:pPr marL="0" indent="0">
              <a:buNone/>
            </a:pPr>
            <a:r>
              <a:rPr lang="en-US" sz="1200" dirty="0">
                <a:latin typeface="Courier New" panose="02070309020205020404" pitchFamily="49" charset="0"/>
                <a:cs typeface="Courier New" panose="02070309020205020404" pitchFamily="49" charset="0"/>
              </a:rPr>
              <a:t>        6 0  |   .7026876   .0015825   444.04   0.000      .699586    .7057892</a:t>
            </a:r>
          </a:p>
          <a:p>
            <a:pPr marL="0" indent="0">
              <a:buNone/>
            </a:pPr>
            <a:r>
              <a:rPr lang="en-US" sz="1200" dirty="0">
                <a:latin typeface="Courier New" panose="02070309020205020404" pitchFamily="49" charset="0"/>
                <a:cs typeface="Courier New" panose="02070309020205020404" pitchFamily="49" charset="0"/>
              </a:rPr>
              <a:t>        6 1  |   .7421201   .0021336   347.82   0.000     .7379382    .7463019</a:t>
            </a:r>
          </a:p>
          <a:p>
            <a:pPr marL="0" indent="0">
              <a:buNone/>
            </a:pPr>
            <a:r>
              <a:rPr lang="en-US" sz="1200" dirty="0">
                <a:latin typeface="Courier New" panose="02070309020205020404" pitchFamily="49" charset="0"/>
                <a:cs typeface="Courier New" panose="02070309020205020404" pitchFamily="49" charset="0"/>
              </a:rPr>
              <a:t>        8 0  |    .689723   .0018483   373.17   0.000     .6861005    .6933456</a:t>
            </a:r>
          </a:p>
          <a:p>
            <a:pPr marL="0" indent="0">
              <a:buNone/>
            </a:pPr>
            <a:r>
              <a:rPr lang="en-US" sz="1200" dirty="0">
                <a:latin typeface="Courier New" panose="02070309020205020404" pitchFamily="49" charset="0"/>
                <a:cs typeface="Courier New" panose="02070309020205020404" pitchFamily="49" charset="0"/>
              </a:rPr>
              <a:t>        8 1  |   .7242138   .0030273   239.22   0.000     .7182803    .7301473</a:t>
            </a:r>
          </a:p>
          <a:p>
            <a:pPr marL="0" indent="0">
              <a:buNone/>
            </a:pPr>
            <a:r>
              <a:rPr lang="en-US" sz="1200" dirty="0">
                <a:latin typeface="Courier New" panose="02070309020205020404" pitchFamily="49" charset="0"/>
                <a:cs typeface="Courier New" panose="02070309020205020404" pitchFamily="49" charset="0"/>
              </a:rPr>
              <a:t>------------------------------------------------------------------------------</a:t>
            </a:r>
          </a:p>
          <a:p>
            <a:pPr marL="0" indent="0">
              <a:buNone/>
            </a:pPr>
            <a:r>
              <a:rPr lang="en-US" sz="1200" dirty="0" smtClean="0">
                <a:latin typeface="Courier New" panose="02070309020205020404" pitchFamily="49" charset="0"/>
                <a:cs typeface="Courier New" panose="02070309020205020404" pitchFamily="49" charset="0"/>
              </a:rPr>
              <a:t>. </a:t>
            </a:r>
            <a:r>
              <a:rPr lang="en-US" sz="1200" dirty="0">
                <a:latin typeface="Courier New" panose="02070309020205020404" pitchFamily="49" charset="0"/>
                <a:cs typeface="Courier New" panose="02070309020205020404" pitchFamily="49" charset="0"/>
              </a:rPr>
              <a:t>*Drop in obese group from visit 2 to 4 is from .7747228 to .764701</a:t>
            </a:r>
          </a:p>
          <a:p>
            <a:pPr marL="0" indent="0">
              <a:buNone/>
            </a:pPr>
            <a:r>
              <a:rPr lang="en-US" sz="1200" dirty="0">
                <a:latin typeface="Courier New" panose="02070309020205020404" pitchFamily="49" charset="0"/>
                <a:cs typeface="Courier New" panose="02070309020205020404" pitchFamily="49" charset="0"/>
              </a:rPr>
              <a:t>. di .764701-.7747228</a:t>
            </a:r>
          </a:p>
          <a:p>
            <a:pPr marL="0" indent="0">
              <a:buNone/>
            </a:pPr>
            <a:r>
              <a:rPr lang="en-US" sz="1200" dirty="0">
                <a:latin typeface="Courier New" panose="02070309020205020404" pitchFamily="49" charset="0"/>
                <a:cs typeface="Courier New" panose="02070309020205020404" pitchFamily="49" charset="0"/>
              </a:rPr>
              <a:t>-.0100218</a:t>
            </a:r>
          </a:p>
          <a:p>
            <a:pPr marL="0" indent="0">
              <a:buNone/>
            </a:pPr>
            <a:endParaRPr lang="en-US" sz="1200" dirty="0">
              <a:latin typeface="Courier New" panose="02070309020205020404" pitchFamily="49" charset="0"/>
              <a:cs typeface="Courier New" panose="02070309020205020404" pitchFamily="49" charset="0"/>
            </a:endParaRPr>
          </a:p>
          <a:p>
            <a:pPr marL="0" indent="0">
              <a:buNone/>
            </a:pPr>
            <a:endParaRPr lang="en-US"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30975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23</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Linear OK?</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  Stick with categorical visit variable.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24</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dirty="0"/>
              <a:t>Including a time-varying predictor automatically models a “trajectory”.</a:t>
            </a:r>
          </a:p>
          <a:p>
            <a:pPr marL="285750" indent="-285750"/>
            <a:r>
              <a:rPr lang="en-US" dirty="0" err="1"/>
              <a:t>BMD</a:t>
            </a:r>
            <a:r>
              <a:rPr lang="en-US" baseline="-25000" dirty="0" err="1"/>
              <a:t>t</a:t>
            </a:r>
            <a:r>
              <a:rPr lang="en-US" dirty="0"/>
              <a:t> = b0+b1*</a:t>
            </a:r>
            <a:r>
              <a:rPr lang="en-US" dirty="0" err="1"/>
              <a:t>BMI</a:t>
            </a:r>
            <a:r>
              <a:rPr lang="en-US" baseline="-25000" dirty="0" err="1"/>
              <a:t>t</a:t>
            </a:r>
            <a:r>
              <a:rPr lang="en-US" dirty="0"/>
              <a:t> implies</a:t>
            </a:r>
          </a:p>
          <a:p>
            <a:pPr marL="285750" indent="-285750">
              <a:buFont typeface="Wingdings" pitchFamily="2" charset="2"/>
              <a:buNone/>
            </a:pPr>
            <a:endParaRPr lang="en-US" dirty="0"/>
          </a:p>
          <a:p>
            <a:pPr marL="285750" indent="-285750">
              <a:buFont typeface="Wingdings" pitchFamily="2" charset="2"/>
              <a:buNone/>
            </a:pPr>
            <a:r>
              <a:rPr lang="en-US" dirty="0"/>
              <a:t> 	</a:t>
            </a:r>
            <a:r>
              <a:rPr lang="en-US" dirty="0" err="1"/>
              <a:t>BMD</a:t>
            </a:r>
            <a:r>
              <a:rPr lang="en-US" baseline="-25000" dirty="0" err="1"/>
              <a:t>t</a:t>
            </a:r>
            <a:r>
              <a:rPr lang="en-US" dirty="0"/>
              <a:t> – BMD</a:t>
            </a:r>
            <a:r>
              <a:rPr lang="en-US" baseline="-25000" dirty="0"/>
              <a:t>t-1</a:t>
            </a:r>
            <a:r>
              <a:rPr lang="en-US" dirty="0"/>
              <a:t> = b1*(</a:t>
            </a:r>
            <a:r>
              <a:rPr lang="en-US" dirty="0" err="1"/>
              <a:t>BMI</a:t>
            </a:r>
            <a:r>
              <a:rPr lang="en-US" baseline="-25000" dirty="0" err="1"/>
              <a:t>t</a:t>
            </a:r>
            <a:r>
              <a:rPr lang="en-US" baseline="-25000" dirty="0"/>
              <a:t> </a:t>
            </a:r>
            <a:r>
              <a:rPr lang="en-US" dirty="0"/>
              <a:t>– BMI</a:t>
            </a:r>
            <a:r>
              <a:rPr lang="en-US" baseline="-25000" dirty="0"/>
              <a:t>t-1</a:t>
            </a:r>
            <a:r>
              <a:rPr lang="en-US" dirty="0"/>
              <a:t>)</a:t>
            </a:r>
          </a:p>
          <a:p>
            <a:pPr marL="285750" indent="-285750">
              <a:buFont typeface="Wingdings" pitchFamily="2" charset="2"/>
              <a:buNone/>
            </a:pPr>
            <a:endParaRPr lang="en-US" dirty="0"/>
          </a:p>
          <a:p>
            <a:pPr marL="285750" indent="-285750">
              <a:buFont typeface="Wingdings" pitchFamily="2" charset="2"/>
              <a:buNone/>
            </a:pPr>
            <a:r>
              <a:rPr lang="en-US" dirty="0"/>
              <a:t>So change in BMD is predicted by change in BMI.</a:t>
            </a:r>
            <a:endParaRPr lang="en-US" baseline="-25000" dirty="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5" end="5"/>
                                            </p:txEl>
                                          </p:spTgt>
                                        </p:tgtEl>
                                        <p:attrNameLst>
                                          <p:attrName>style.visibility</p:attrName>
                                        </p:attrNameLst>
                                      </p:cBhvr>
                                      <p:to>
                                        <p:strVal val="visible"/>
                                      </p:to>
                                    </p:set>
                                    <p:anim calcmode="lin" valueType="num">
                                      <p:cBhvr additive="base">
                                        <p:cTn id="7" dur="500" fill="hold"/>
                                        <p:tgtEl>
                                          <p:spTgt spid="951299">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25</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dirty="0"/>
              <a:t>Does BMI predict total BMD?  </a:t>
            </a:r>
            <a:r>
              <a:rPr lang="en-US" sz="2600" smtClean="0"/>
              <a:t>LOWESS plot</a:t>
            </a:r>
            <a:endParaRPr lang="en-US" sz="260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8070"/>
          <a:stretch/>
        </p:blipFill>
        <p:spPr>
          <a:xfrm>
            <a:off x="0" y="1600200"/>
            <a:ext cx="9144000" cy="5257799"/>
          </a:xfrm>
          <a:prstGeom prst="rect">
            <a:avLst/>
          </a:prstGeom>
        </p:spPr>
      </p:pic>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D9E4D14A-2833-4872-9A45-E1ED0DC49B5A}" type="slidenum">
              <a:rPr lang="en-US" altLang="en-US"/>
              <a:pPr/>
              <a:t>26</a:t>
            </a:fld>
            <a:endParaRPr lang="en-US" altLang="en-US"/>
          </a:p>
        </p:txBody>
      </p:sp>
      <p:sp>
        <p:nvSpPr>
          <p:cNvPr id="826370" name="Rectangle 2"/>
          <p:cNvSpPr>
            <a:spLocks noGrp="1" noChangeArrowheads="1"/>
          </p:cNvSpPr>
          <p:nvPr>
            <p:ph type="title"/>
          </p:nvPr>
        </p:nvSpPr>
        <p:spPr/>
        <p:txBody>
          <a:bodyPr/>
          <a:lstStyle/>
          <a:p>
            <a:r>
              <a:rPr lang="en-US" sz="2800" u="sng"/>
              <a:t>Ex 2</a:t>
            </a:r>
            <a:r>
              <a:rPr lang="en-US" sz="2800"/>
              <a:t>: BMD/BMI (time varying predictor)</a:t>
            </a:r>
          </a:p>
        </p:txBody>
      </p:sp>
      <p:sp>
        <p:nvSpPr>
          <p:cNvPr id="826371" name="Rectangle 3"/>
          <p:cNvSpPr>
            <a:spLocks noGrp="1" noChangeArrowheads="1"/>
          </p:cNvSpPr>
          <p:nvPr>
            <p:ph type="body" sz="half" idx="1"/>
          </p:nvPr>
        </p:nvSpPr>
        <p:spPr>
          <a:xfrm>
            <a:off x="304800" y="1600200"/>
            <a:ext cx="8305800" cy="4953000"/>
          </a:xfrm>
        </p:spPr>
        <p:txBody>
          <a:bodyPr/>
          <a:lstStyle/>
          <a:p>
            <a:pPr marL="0" indent="0">
              <a:buFont typeface="Wingdings" pitchFamily="2" charset="2"/>
              <a:buNone/>
            </a:pPr>
            <a:r>
              <a:rPr lang="en-US" dirty="0"/>
              <a:t>Effect of different analysis methods on the BMI effect</a:t>
            </a:r>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r>
              <a:rPr lang="en-US" dirty="0" smtClean="0"/>
              <a:t>So </a:t>
            </a:r>
            <a:r>
              <a:rPr lang="en-US" dirty="0"/>
              <a:t>we see a difference between a naïve and hierarchical analysis. </a:t>
            </a:r>
          </a:p>
          <a:p>
            <a:pPr marL="0" indent="0">
              <a:buFont typeface="Wingdings" pitchFamily="2" charset="2"/>
              <a:buNone/>
            </a:pPr>
            <a:endParaRPr lang="en-US" sz="2600" dirty="0"/>
          </a:p>
        </p:txBody>
      </p:sp>
      <p:graphicFrame>
        <p:nvGraphicFramePr>
          <p:cNvPr id="826407" name="Group 39"/>
          <p:cNvGraphicFramePr>
            <a:graphicFrameLocks noGrp="1"/>
          </p:cNvGraphicFramePr>
          <p:nvPr>
            <p:ph sz="half" idx="2"/>
          </p:nvPr>
        </p:nvGraphicFramePr>
        <p:xfrm>
          <a:off x="304800" y="2667000"/>
          <a:ext cx="8382000" cy="2424114"/>
        </p:xfrm>
        <a:graphic>
          <a:graphicData uri="http://schemas.openxmlformats.org/drawingml/2006/table">
            <a:tbl>
              <a:tblPr/>
              <a:tblGrid>
                <a:gridCol w="2309813">
                  <a:extLst>
                    <a:ext uri="{9D8B030D-6E8A-4147-A177-3AD203B41FA5}">
                      <a16:colId xmlns:a16="http://schemas.microsoft.com/office/drawing/2014/main" val="20000"/>
                    </a:ext>
                  </a:extLst>
                </a:gridCol>
                <a:gridCol w="1882775">
                  <a:extLst>
                    <a:ext uri="{9D8B030D-6E8A-4147-A177-3AD203B41FA5}">
                      <a16:colId xmlns:a16="http://schemas.microsoft.com/office/drawing/2014/main" val="20001"/>
                    </a:ext>
                  </a:extLst>
                </a:gridCol>
                <a:gridCol w="2093912">
                  <a:extLst>
                    <a:ext uri="{9D8B030D-6E8A-4147-A177-3AD203B41FA5}">
                      <a16:colId xmlns:a16="http://schemas.microsoft.com/office/drawing/2014/main" val="20002"/>
                    </a:ext>
                  </a:extLst>
                </a:gridCol>
                <a:gridCol w="2095500">
                  <a:extLst>
                    <a:ext uri="{9D8B030D-6E8A-4147-A177-3AD203B41FA5}">
                      <a16:colId xmlns:a16="http://schemas.microsoft.com/office/drawing/2014/main" val="20003"/>
                    </a:ext>
                  </a:extLst>
                </a:gridCol>
              </a:tblGrid>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Coef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t-statistic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Regression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82.0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39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Hierarchical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44.1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4328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6371">
                                            <p:txEl>
                                              <p:pRg st="6" end="6"/>
                                            </p:txEl>
                                          </p:spTgt>
                                        </p:tgtEl>
                                        <p:attrNameLst>
                                          <p:attrName>style.visibility</p:attrName>
                                        </p:attrNameLst>
                                      </p:cBhvr>
                                      <p:to>
                                        <p:strVal val="visible"/>
                                      </p:to>
                                    </p:set>
                                    <p:anim calcmode="lin" valueType="num">
                                      <p:cBhvr additive="base">
                                        <p:cTn id="7" dur="500" fill="hold"/>
                                        <p:tgtEl>
                                          <p:spTgt spid="826371">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63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27</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28</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29</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r>
              <a:rPr lang="en-US" sz="2300" dirty="0" smtClean="0"/>
              <a:t>.  (Mixed effects regression methods).</a:t>
            </a:r>
            <a:endParaRPr lang="en-US" sz="23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30</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a:t>Fecal fat example.  Factors?  Fixed?  Random?</a:t>
            </a:r>
          </a:p>
          <a:p>
            <a:pPr marL="400050" indent="-400050"/>
            <a:endParaRPr lang="en-US"/>
          </a:p>
          <a:p>
            <a:pPr marL="400050" indent="-400050"/>
            <a:r>
              <a:rPr lang="en-US"/>
              <a:t>Back pain example.  Factors?  Fixed?  Random?</a:t>
            </a:r>
          </a:p>
          <a:p>
            <a:pPr marL="400050" indent="-400050"/>
            <a:endParaRPr lang="en-US"/>
          </a:p>
          <a:p>
            <a:pPr marL="400050" indent="-400050"/>
            <a:r>
              <a:rPr lang="en-US"/>
              <a:t>Study of Osteoporotic Fractures.  Factors?  Fixed?  Random?</a:t>
            </a:r>
          </a:p>
          <a:p>
            <a:pPr marL="400050" indent="-400050"/>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31</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32</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33</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34</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986156" name="Document" r:id="rId4" imgW="7775594" imgH="4813190" progId="Word.Document.8">
                  <p:embed/>
                </p:oleObj>
              </mc:Choice>
              <mc:Fallback>
                <p:oleObj name="Document" r:id="rId4" imgW="7775594" imgH="4813190"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35</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610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a:latin typeface="Courier New" pitchFamily="49" charset="0"/>
              </a:rPr>
              <a:t>mixed </a:t>
            </a:r>
            <a:r>
              <a:rPr lang="en-US" dirty="0" err="1" smtClean="0">
                <a:latin typeface="Courier New" pitchFamily="49" charset="0"/>
              </a:rPr>
              <a:t>logw</a:t>
            </a:r>
            <a:r>
              <a:rPr lang="en-US" dirty="0" smtClean="0">
                <a:latin typeface="Courier New" pitchFamily="49" charset="0"/>
              </a:rPr>
              <a:t> </a:t>
            </a:r>
            <a:r>
              <a:rPr lang="en-US" dirty="0" err="1" smtClean="0">
                <a:latin typeface="Courier New" pitchFamily="49" charset="0"/>
              </a:rPr>
              <a:t>i.group</a:t>
            </a:r>
            <a:r>
              <a:rPr lang="en-US" dirty="0" smtClean="0">
                <a:latin typeface="Courier New" pitchFamily="49" charset="0"/>
              </a:rPr>
              <a:t> day </a:t>
            </a:r>
            <a:r>
              <a:rPr lang="en-US" dirty="0" err="1" smtClean="0">
                <a:latin typeface="Courier New" pitchFamily="49" charset="0"/>
              </a:rPr>
              <a:t>group#c.day</a:t>
            </a:r>
            <a:r>
              <a:rPr lang="en-US" dirty="0" smtClean="0">
                <a:latin typeface="Courier New" pitchFamily="49" charset="0"/>
              </a:rPr>
              <a:t> </a:t>
            </a:r>
            <a:r>
              <a:rPr lang="en-US" dirty="0">
                <a:latin typeface="Courier New" pitchFamily="49" charset="0"/>
              </a:rPr>
              <a:t>|| </a:t>
            </a:r>
            <a:r>
              <a:rPr lang="en-US" dirty="0" err="1">
                <a:latin typeface="Courier New" pitchFamily="49" charset="0"/>
              </a:rPr>
              <a:t>mouseid</a:t>
            </a:r>
            <a:r>
              <a:rPr lang="en-US" dirty="0">
                <a:latin typeface="Courier New" pitchFamily="49" charset="0"/>
              </a:rPr>
              <a:t>: day, </a:t>
            </a:r>
            <a:r>
              <a:rPr lang="en-US" dirty="0" err="1">
                <a:latin typeface="Courier New" pitchFamily="49" charset="0"/>
              </a:rPr>
              <a:t>cov</a:t>
            </a:r>
            <a:r>
              <a:rPr lang="en-US" dirty="0">
                <a:latin typeface="Courier New" pitchFamily="49" charset="0"/>
              </a:rPr>
              <a:t>(</a:t>
            </a:r>
            <a:r>
              <a:rPr lang="en-US" dirty="0" err="1">
                <a:latin typeface="Courier New" pitchFamily="49" charset="0"/>
              </a:rPr>
              <a:t>uns</a:t>
            </a:r>
            <a:r>
              <a:rPr lang="en-US" dirty="0">
                <a:latin typeface="Courier New" pitchFamily="49" charset="0"/>
              </a:rPr>
              <a:t>) </a:t>
            </a:r>
            <a:r>
              <a:rPr lang="en-US" dirty="0" err="1">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990600" y="3909391"/>
            <a:ext cx="2987675"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3124200" y="3879850"/>
            <a:ext cx="3657600" cy="1914525"/>
            <a:chOff x="3216" y="2448"/>
            <a:chExt cx="2304" cy="1206"/>
          </a:xfrm>
        </p:grpSpPr>
        <p:sp>
          <p:nvSpPr>
            <p:cNvPr id="988170" name="Oval 10"/>
            <p:cNvSpPr>
              <a:spLocks noChangeArrowheads="1"/>
            </p:cNvSpPr>
            <p:nvPr/>
          </p:nvSpPr>
          <p:spPr bwMode="auto">
            <a:xfrm>
              <a:off x="3216" y="2448"/>
              <a:ext cx="912"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17" name="Group 26"/>
          <p:cNvGrpSpPr>
            <a:grpSpLocks/>
          </p:cNvGrpSpPr>
          <p:nvPr/>
        </p:nvGrpSpPr>
        <p:grpSpPr bwMode="auto">
          <a:xfrm>
            <a:off x="5562601" y="3430864"/>
            <a:ext cx="3192307" cy="1914526"/>
            <a:chOff x="3216" y="2448"/>
            <a:chExt cx="1393" cy="1206"/>
          </a:xfrm>
        </p:grpSpPr>
        <p:sp>
          <p:nvSpPr>
            <p:cNvPr id="18" name="Oval 10"/>
            <p:cNvSpPr>
              <a:spLocks noChangeArrowheads="1"/>
            </p:cNvSpPr>
            <p:nvPr/>
          </p:nvSpPr>
          <p:spPr bwMode="auto">
            <a:xfrm>
              <a:off x="3216" y="2448"/>
              <a:ext cx="1350"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9" name="Text Box 22"/>
            <p:cNvSpPr txBox="1">
              <a:spLocks noChangeArrowheads="1"/>
            </p:cNvSpPr>
            <p:nvPr/>
          </p:nvSpPr>
          <p:spPr bwMode="auto">
            <a:xfrm>
              <a:off x="3217" y="3072"/>
              <a:ext cx="1392" cy="582"/>
            </a:xfrm>
            <a:prstGeom prst="rect">
              <a:avLst/>
            </a:prstGeom>
            <a:noFill/>
            <a:ln w="9525" algn="ctr">
              <a:noFill/>
              <a:miter lim="800000"/>
              <a:headEnd/>
              <a:tailEnd/>
            </a:ln>
            <a:effectLst/>
          </p:spPr>
          <p:txBody>
            <a:bodyPr>
              <a:spAutoFit/>
            </a:bodyPr>
            <a:lstStyle/>
            <a:p>
              <a:pPr algn="l">
                <a:spcBef>
                  <a:spcPct val="50000"/>
                </a:spcBef>
              </a:pPr>
              <a:r>
                <a:rPr lang="en-US" dirty="0" smtClean="0">
                  <a:solidFill>
                    <a:srgbClr val="CC0000"/>
                  </a:solidFill>
                </a:rPr>
                <a:t>Do the treatment groups change differently over time (assuming linearity)?</a:t>
              </a:r>
              <a:endParaRPr lang="en-US" dirty="0">
                <a:solidFill>
                  <a:srgbClr val="CC0000"/>
                </a:solidFill>
              </a:endParaRPr>
            </a:p>
          </p:txBody>
        </p:sp>
        <p:sp>
          <p:nvSpPr>
            <p:cNvPr id="20" name="Line 24"/>
            <p:cNvSpPr>
              <a:spLocks noChangeShapeType="1"/>
            </p:cNvSpPr>
            <p:nvPr/>
          </p:nvSpPr>
          <p:spPr bwMode="auto">
            <a:xfrm flipV="1">
              <a:off x="3986" y="2880"/>
              <a:ext cx="194" cy="19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5"/>
                                        </p:tgtEl>
                                        <p:attrNameLst>
                                          <p:attrName>style.visibility</p:attrName>
                                        </p:attrNameLst>
                                      </p:cBhvr>
                                      <p:to>
                                        <p:strVal val="visible"/>
                                      </p:to>
                                    </p:set>
                                    <p:animEffect transition="in" filter="fade">
                                      <p:cBhvr>
                                        <p:cTn id="15" dur="1000"/>
                                        <p:tgtEl>
                                          <p:spTgt spid="98818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988185"/>
                                        </p:tgtEl>
                                      </p:cBhvr>
                                    </p:animEffect>
                                    <p:set>
                                      <p:cBhvr>
                                        <p:cTn id="20" dur="1" fill="hold">
                                          <p:stCondLst>
                                            <p:cond delay="499"/>
                                          </p:stCondLst>
                                        </p:cTn>
                                        <p:tgtEl>
                                          <p:spTgt spid="988185"/>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988186"/>
                                        </p:tgtEl>
                                        <p:attrNameLst>
                                          <p:attrName>style.visibility</p:attrName>
                                        </p:attrNameLst>
                                      </p:cBhvr>
                                      <p:to>
                                        <p:strVal val="visible"/>
                                      </p:to>
                                    </p:set>
                                    <p:animEffect transition="in" filter="fade">
                                      <p:cBhvr>
                                        <p:cTn id="23"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36</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lab, 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37</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49"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8B3A6604-90C5-4D0E-92F1-3A5C446E5608}" type="slidenum">
              <a:rPr lang="en-US" altLang="en-US"/>
              <a:pPr/>
              <a:t>38</a:t>
            </a:fld>
            <a:endParaRPr lang="en-US" altLang="en-US"/>
          </a:p>
        </p:txBody>
      </p:sp>
      <p:sp>
        <p:nvSpPr>
          <p:cNvPr id="990211" name="Rectangle 3"/>
          <p:cNvSpPr>
            <a:spLocks noGrp="1" noChangeArrowheads="1"/>
          </p:cNvSpPr>
          <p:nvPr>
            <p:ph type="body" idx="1"/>
          </p:nvPr>
        </p:nvSpPr>
        <p:spPr>
          <a:xfrm>
            <a:off x="31750" y="974583"/>
            <a:ext cx="9144000" cy="5410200"/>
          </a:xfrm>
          <a:solidFill>
            <a:schemeClr val="bg1"/>
          </a:solidFill>
        </p:spPr>
        <p:txBody>
          <a:bodyPr/>
          <a:lstStyle/>
          <a:p>
            <a:pPr>
              <a:lnSpc>
                <a:spcPct val="80000"/>
              </a:lnSpc>
              <a:buNone/>
            </a:pPr>
            <a:r>
              <a:rPr lang="en-US" sz="1400" dirty="0" smtClean="0">
                <a:latin typeface="Courier New" pitchFamily="49" charset="0"/>
              </a:rPr>
              <a:t>Mixed-effects </a:t>
            </a:r>
            <a:r>
              <a:rPr lang="en-US" sz="1400" dirty="0">
                <a:latin typeface="Courier New" pitchFamily="49" charset="0"/>
              </a:rPr>
              <a:t>REML regression                   Number of </a:t>
            </a:r>
            <a:r>
              <a:rPr lang="en-US" sz="1400" dirty="0" err="1">
                <a:latin typeface="Courier New" pitchFamily="49" charset="0"/>
              </a:rPr>
              <a:t>obs</a:t>
            </a:r>
            <a:r>
              <a:rPr lang="en-US" sz="1400" dirty="0">
                <a:latin typeface="Courier New" pitchFamily="49" charset="0"/>
              </a:rPr>
              <a:t>      =        24</a:t>
            </a:r>
          </a:p>
          <a:p>
            <a:pPr>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4</a:t>
            </a:r>
          </a:p>
          <a:p>
            <a:pPr>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None/>
            </a:pPr>
            <a:r>
              <a:rPr lang="en-US" sz="1400" dirty="0">
                <a:latin typeface="Courier New" pitchFamily="49" charset="0"/>
              </a:rPr>
              <a:t>                                                               max =         4</a:t>
            </a:r>
          </a:p>
          <a:p>
            <a:pPr>
              <a:lnSpc>
                <a:spcPct val="80000"/>
              </a:lnSpc>
              <a:buNone/>
            </a:pPr>
            <a:r>
              <a:rPr lang="en-US" sz="1400" dirty="0" smtClean="0">
                <a:latin typeface="Courier New" pitchFamily="49" charset="0"/>
              </a:rPr>
              <a:t>                                                </a:t>
            </a:r>
            <a:r>
              <a:rPr lang="en-US" sz="1400" dirty="0">
                <a:latin typeface="Courier New" pitchFamily="49" charset="0"/>
              </a:rPr>
              <a:t>Wald chi2(4)       =     19.75</a:t>
            </a:r>
          </a:p>
          <a:p>
            <a:pPr>
              <a:lnSpc>
                <a:spcPct val="80000"/>
              </a:lnSpc>
              <a:buNone/>
            </a:pPr>
            <a:r>
              <a:rPr lang="en-US" sz="1400" dirty="0">
                <a:latin typeface="Courier New" pitchFamily="49" charset="0"/>
              </a:rPr>
              <a:t>Log restricted-likelihood = -80.530555          </a:t>
            </a:r>
            <a:r>
              <a:rPr lang="en-US" sz="1400" dirty="0" err="1">
                <a:latin typeface="Courier New" pitchFamily="49" charset="0"/>
              </a:rPr>
              <a:t>Prob</a:t>
            </a:r>
            <a:r>
              <a:rPr lang="en-US" sz="1400" dirty="0">
                <a:latin typeface="Courier New" pitchFamily="49" charset="0"/>
              </a:rPr>
              <a:t> &gt; chi2        =    0.0006</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a:lnSpc>
                <a:spcPct val="80000"/>
              </a:lnSpc>
              <a:buNone/>
            </a:pPr>
            <a:r>
              <a:rPr lang="en-US" sz="1400" dirty="0">
                <a:latin typeface="Courier New" pitchFamily="49" charset="0"/>
              </a:rPr>
              <a:t>     tablet  |     -21.55   5.972126    -3.61   0.000    -33.25515   -9.844849</a:t>
            </a:r>
          </a:p>
          <a:p>
            <a:pPr>
              <a:lnSpc>
                <a:spcPct val="80000"/>
              </a:lnSpc>
              <a:buNone/>
            </a:pPr>
            <a:r>
              <a:rPr lang="en-US" sz="1400" dirty="0">
                <a:latin typeface="Courier New" pitchFamily="49" charset="0"/>
              </a:rPr>
              <a:t>    capsule  |  -20.66667   5.972126    -3.46   0.001    -32.37182   -8.961515</a:t>
            </a:r>
          </a:p>
          <a:p>
            <a:pPr>
              <a:lnSpc>
                <a:spcPct val="80000"/>
              </a:lnSpc>
              <a:buNone/>
            </a:pPr>
            <a:r>
              <a:rPr lang="en-US" sz="1400" dirty="0">
                <a:latin typeface="Courier New" pitchFamily="49" charset="0"/>
              </a:rPr>
              <a:t>     coated  |  -7.016668   5.972126    -1.17   0.240    -18.72182    4.688484</a:t>
            </a:r>
          </a:p>
          <a:p>
            <a:pPr>
              <a:lnSpc>
                <a:spcPct val="80000"/>
              </a:lnSpc>
              <a:buNone/>
            </a:pPr>
            <a:r>
              <a:rPr lang="en-US" sz="1400" dirty="0">
                <a:latin typeface="Courier New" pitchFamily="49" charset="0"/>
              </a:rPr>
              <a:t>             |</a:t>
            </a:r>
          </a:p>
          <a:p>
            <a:pPr>
              <a:lnSpc>
                <a:spcPct val="80000"/>
              </a:lnSpc>
              <a:buNone/>
            </a:pPr>
            <a:r>
              <a:rPr lang="en-US" sz="1400" dirty="0">
                <a:latin typeface="Courier New" pitchFamily="49" charset="0"/>
              </a:rPr>
              <a:t>       1.sex |      13.55   13.67292     0.99   0.322    -13.24843    40.34843</a:t>
            </a:r>
          </a:p>
          <a:p>
            <a:pPr>
              <a:lnSpc>
                <a:spcPct val="80000"/>
              </a:lnSpc>
              <a:buNone/>
            </a:pPr>
            <a:r>
              <a:rPr lang="en-US" sz="1400" dirty="0">
                <a:latin typeface="Courier New" pitchFamily="49" charset="0"/>
              </a:rPr>
              <a:t>       _cons |   31.30833   10.33679     3.03   0.002      11.0486    51.56807</a:t>
            </a:r>
          </a:p>
          <a:p>
            <a:pPr>
              <a:lnSpc>
                <a:spcPct val="80000"/>
              </a:lnSpc>
              <a:buNone/>
            </a:pPr>
            <a:r>
              <a:rPr lang="en-US" sz="1400" dirty="0">
                <a:latin typeface="Courier New" pitchFamily="49" charset="0"/>
              </a:rPr>
              <a:t>------------------------------------------------------------------------------</a:t>
            </a:r>
          </a:p>
          <a:p>
            <a:pPr>
              <a:lnSpc>
                <a:spcPct val="80000"/>
              </a:lnSpc>
              <a:buNone/>
            </a:pPr>
            <a:r>
              <a:rPr lang="en-US" sz="1400" dirty="0" smtClean="0">
                <a:latin typeface="Courier New" pitchFamily="49" charset="0"/>
              </a:rPr>
              <a:t>Random-effects </a:t>
            </a:r>
            <a:r>
              <a:rPr lang="en-US" sz="1400" dirty="0">
                <a:latin typeface="Courier New" pitchFamily="49" charset="0"/>
              </a:rPr>
              <a:t>Parameters  |   Estimate   Std. Err.     [95% Conf. Interval]</a:t>
            </a:r>
          </a:p>
          <a:p>
            <a:pPr>
              <a:lnSpc>
                <a:spcPct val="80000"/>
              </a:lnSpc>
              <a:buNone/>
            </a:pPr>
            <a:r>
              <a:rPr lang="en-US" sz="1400" dirty="0">
                <a:latin typeface="Courier New" pitchFamily="49" charset="0"/>
              </a:rPr>
              <a:t>-----------------------------+------------------------------------------------</a:t>
            </a:r>
          </a:p>
          <a:p>
            <a:pPr>
              <a:lnSpc>
                <a:spcPct val="80000"/>
              </a:lnSpc>
              <a:buNone/>
            </a:pPr>
            <a:r>
              <a:rPr lang="en-US" sz="1400" dirty="0" err="1">
                <a:latin typeface="Courier New" pitchFamily="49" charset="0"/>
              </a:rPr>
              <a:t>patid</a:t>
            </a:r>
            <a:r>
              <a:rPr lang="en-US" sz="1400" dirty="0">
                <a:latin typeface="Courier New" pitchFamily="49" charset="0"/>
              </a:rPr>
              <a:t>: Identity              |</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   253.6733   198.5295      54.71525    1176.092</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(Residual) |   106.9989   39.07046      52.30755    218.8739</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LR test vs. linear regression: chibar2(01) =    11.45 </a:t>
            </a:r>
            <a:r>
              <a:rPr lang="en-US" sz="1400" dirty="0" err="1">
                <a:latin typeface="Courier New" pitchFamily="49" charset="0"/>
              </a:rPr>
              <a:t>Prob</a:t>
            </a:r>
            <a:r>
              <a:rPr lang="en-US" sz="1400" dirty="0">
                <a:latin typeface="Courier New" pitchFamily="49" charset="0"/>
              </a:rPr>
              <a:t> &gt;= chibar2 = 0.0004</a:t>
            </a:r>
          </a:p>
          <a:p>
            <a:pPr>
              <a:lnSpc>
                <a:spcPct val="80000"/>
              </a:lnSpc>
              <a:buFont typeface="Wingdings" pitchFamily="2" charset="2"/>
              <a:buNone/>
            </a:pPr>
            <a:endParaRPr lang="en-US" sz="1400" dirty="0">
              <a:latin typeface="Courier New" pitchFamily="49" charset="0"/>
            </a:endParaRPr>
          </a:p>
        </p:txBody>
      </p:sp>
      <p:sp>
        <p:nvSpPr>
          <p:cNvPr id="990210" name="Rectangle 2"/>
          <p:cNvSpPr>
            <a:spLocks noGrp="1" noChangeArrowheads="1"/>
          </p:cNvSpPr>
          <p:nvPr>
            <p:ph type="title"/>
          </p:nvPr>
        </p:nvSpPr>
        <p:spPr>
          <a:xfrm>
            <a:off x="304800" y="-381000"/>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838200"/>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98307"/>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0" y="5108010"/>
            <a:ext cx="8758238" cy="1752600"/>
            <a:chOff x="0" y="3072"/>
            <a:chExt cx="4413" cy="1104"/>
          </a:xfrm>
        </p:grpSpPr>
        <p:sp>
          <p:nvSpPr>
            <p:cNvPr id="990223" name="Oval 15"/>
            <p:cNvSpPr>
              <a:spLocks noChangeArrowheads="1"/>
            </p:cNvSpPr>
            <p:nvPr/>
          </p:nvSpPr>
          <p:spPr bwMode="auto">
            <a:xfrm>
              <a:off x="0" y="3552"/>
              <a:ext cx="4272"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dirty="0">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143000" y="1981200"/>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noFill/>
            <a:ln w="9525" algn="ctr">
              <a:noFill/>
              <a:miter lim="800000"/>
              <a:headEnd/>
              <a:tailEnd/>
            </a:ln>
            <a:effectLst/>
          </p:spPr>
          <p:txBody>
            <a:bodyPr wrap="none">
              <a:spAutoFit/>
            </a:bodyPr>
            <a:lstStyle/>
            <a:p>
              <a:pPr algn="l"/>
              <a:r>
                <a:rPr lang="en-US">
                  <a:solidFill>
                    <a:srgbClr val="CC0000"/>
                  </a:solidFill>
                </a:rPr>
                <a:t>The usual coef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39</a:t>
            </a:fld>
            <a:endParaRPr lang="en-US" altLang="en-US"/>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a:t>
            </a:r>
            <a:r>
              <a:rPr lang="en-US" i="1" dirty="0" smtClean="0"/>
              <a:t>true </a:t>
            </a:r>
            <a:r>
              <a:rPr lang="en-US" dirty="0" smtClean="0"/>
              <a:t>intercepts.  So 15.89557 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40</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a:t>Total variance = sum of all estimated variances.</a:t>
            </a:r>
          </a:p>
          <a:p>
            <a:pPr>
              <a:buFont typeface="Wingdings" pitchFamily="2" charset="2"/>
              <a:buNone/>
            </a:pPr>
            <a:r>
              <a:rPr lang="en-US"/>
              <a:t>Total variance = (patient SD)</a:t>
            </a:r>
            <a:r>
              <a:rPr lang="en-US" baseline="30000"/>
              <a:t>2</a:t>
            </a:r>
            <a:r>
              <a:rPr lang="en-US"/>
              <a:t>+(residual SD)</a:t>
            </a:r>
            <a:r>
              <a:rPr lang="en-US" baseline="30000"/>
              <a:t>2</a:t>
            </a:r>
            <a:endParaRPr lang="en-US"/>
          </a:p>
          <a:p>
            <a:pPr>
              <a:buFont typeface="Wingdings" pitchFamily="2" charset="2"/>
              <a:buNone/>
            </a:pPr>
            <a:r>
              <a:rPr lang="en-US"/>
              <a:t>	= (15.89557)</a:t>
            </a:r>
            <a:r>
              <a:rPr lang="en-US" baseline="30000"/>
              <a:t>2</a:t>
            </a:r>
            <a:r>
              <a:rPr lang="en-US"/>
              <a:t> + (10.34403)</a:t>
            </a:r>
            <a:r>
              <a:rPr lang="en-US" baseline="30000"/>
              <a:t>2</a:t>
            </a:r>
            <a:r>
              <a:rPr lang="en-US"/>
              <a:t> </a:t>
            </a:r>
          </a:p>
          <a:p>
            <a:pPr>
              <a:buFont typeface="Wingdings" pitchFamily="2" charset="2"/>
              <a:buNone/>
            </a:pPr>
            <a:r>
              <a:rPr lang="en-US"/>
              <a:t>	= 252.6691+ 106.9990 = 359.6681</a:t>
            </a:r>
          </a:p>
          <a:p>
            <a:pPr>
              <a:buSzPct val="150000"/>
              <a:buFontTx/>
              <a:buChar char="•"/>
            </a:pPr>
            <a:r>
              <a:rPr lang="en-US"/>
              <a:t> Intraclass correlation (ICC)</a:t>
            </a:r>
          </a:p>
          <a:p>
            <a:pPr>
              <a:buFont typeface="Wingdings" pitchFamily="2" charset="2"/>
              <a:buNone/>
            </a:pPr>
            <a:r>
              <a:rPr lang="en-US"/>
              <a:t>ICC = (patient SD)</a:t>
            </a:r>
            <a:r>
              <a:rPr lang="en-US" baseline="30000"/>
              <a:t>2</a:t>
            </a:r>
            <a:r>
              <a:rPr lang="en-US"/>
              <a:t>/(total variance) </a:t>
            </a:r>
          </a:p>
          <a:p>
            <a:pPr>
              <a:buFont typeface="Wingdings" pitchFamily="2" charset="2"/>
              <a:buNone/>
            </a:pPr>
            <a:r>
              <a:rPr lang="en-US"/>
              <a:t>	= 252.6691/359.6681 = 0.703</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41</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42</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None/>
            </a:pPr>
            <a:r>
              <a:rPr lang="en-US" sz="2600" dirty="0" smtClean="0"/>
              <a:t>Outcome is the mini-mental state exam, a numerical </a:t>
            </a:r>
            <a:r>
              <a:rPr lang="en-US" sz="2600" dirty="0"/>
              <a:t>score from 0 to 30 (original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43</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44</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dirty="0"/>
              <a:t>Nothing new in these models on the predictor side of the equation.  For checking linearity do the usual:</a:t>
            </a:r>
          </a:p>
          <a:p>
            <a:pPr>
              <a:buFont typeface="Wingdings" pitchFamily="2" charset="2"/>
              <a:buNone/>
            </a:pPr>
            <a:r>
              <a:rPr lang="en-US" dirty="0"/>
              <a:t>Plot residuals versus predictors (RVP), transform predictors (e.g., try quadratic), try splines, categorize predictors.  </a:t>
            </a:r>
            <a:r>
              <a:rPr lang="en-US" dirty="0" smtClean="0"/>
              <a:t>Not as many built-in diagnostics as for </a:t>
            </a:r>
            <a:r>
              <a:rPr lang="en-US" dirty="0" smtClean="0">
                <a:latin typeface="Courier New" panose="02070309020205020404" pitchFamily="49" charset="0"/>
                <a:cs typeface="Courier New" panose="02070309020205020404" pitchFamily="49" charset="0"/>
              </a:rPr>
              <a:t>regress</a:t>
            </a:r>
            <a:r>
              <a:rPr lang="en-US" dirty="0" smtClean="0"/>
              <a:t> so have to do it “manually.”</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45</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46</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47</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mouse 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48</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3131</TotalTime>
  <Words>4598</Words>
  <Application>Microsoft Office PowerPoint</Application>
  <PresentationFormat>On-screen Show (4:3)</PresentationFormat>
  <Paragraphs>553</Paragraphs>
  <Slides>48</Slides>
  <Notes>39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7" baseType="lpstr">
      <vt:lpstr>Arial Unicode MS</vt:lpstr>
      <vt:lpstr>Arial</vt:lpstr>
      <vt:lpstr>Book Antiqua</vt:lpstr>
      <vt:lpstr>Courier New</vt:lpstr>
      <vt:lpstr>Monotype Sorts</vt:lpstr>
      <vt:lpstr>Times New Roman</vt:lpstr>
      <vt:lpstr>Wingdings</vt:lpstr>
      <vt:lpstr>cem chi2</vt:lpstr>
      <vt:lpstr>Document</vt:lpstr>
      <vt:lpstr>Repeated Measures, Part 2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Analyzing change with longitudinal data</vt:lpstr>
      <vt:lpstr>Example: BMD/Obesity</vt:lpstr>
      <vt:lpstr>Example: BMD/Obesity</vt:lpstr>
      <vt:lpstr>Example: BMD/Obesity</vt:lpstr>
      <vt:lpstr>Example: BMD/Obesity</vt:lpstr>
      <vt:lpstr>Example:  If you prefer tables</vt:lpstr>
      <vt:lpstr>Back to the science: BMD/Obesity</vt:lpstr>
      <vt:lpstr>Back to the science: Linear OK?</vt:lpstr>
      <vt:lpstr>Example: BMD/BMI (time varying predictor)</vt:lpstr>
      <vt:lpstr>Ex 2: BMD/BMI (time varying predictor)</vt:lpstr>
      <vt:lpstr>Ex 2: BMD/BMI (time varying predictor)</vt:lpstr>
      <vt:lpstr>Mixed effects models</vt:lpstr>
      <vt:lpstr>Fixed versus Random Factors</vt:lpstr>
      <vt:lpstr>Notes on fixed vs random Factors</vt:lpstr>
      <vt:lpstr>Fixed versus Random Practice</vt:lpstr>
      <vt:lpstr>MIXED for continuous outcomes</vt:lpstr>
      <vt:lpstr>MIXED for continuous outcomes</vt:lpstr>
      <vt:lpstr>MIXED for continuous outcomes</vt:lpstr>
      <vt:lpstr>Mouse tumor/weight data</vt:lpstr>
      <vt:lpstr>Mouse tumor/weight data</vt:lpstr>
      <vt:lpstr>Mouse tumor/weight data</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207</cp:revision>
  <dcterms:created xsi:type="dcterms:W3CDTF">2007-11-26T22:52:26Z</dcterms:created>
  <dcterms:modified xsi:type="dcterms:W3CDTF">2018-04-20T19:58:00Z</dcterms:modified>
</cp:coreProperties>
</file>