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563C7-9010-48C1-8FA4-857E6A2D7395}" type="datetimeFigureOut">
              <a:rPr lang="en-US" smtClean="0"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1C59-6C04-4854-B771-31198654C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414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563C7-9010-48C1-8FA4-857E6A2D7395}" type="datetimeFigureOut">
              <a:rPr lang="en-US" smtClean="0"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1C59-6C04-4854-B771-31198654C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954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563C7-9010-48C1-8FA4-857E6A2D7395}" type="datetimeFigureOut">
              <a:rPr lang="en-US" smtClean="0"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1C59-6C04-4854-B771-31198654C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032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563C7-9010-48C1-8FA4-857E6A2D7395}" type="datetimeFigureOut">
              <a:rPr lang="en-US" smtClean="0"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1C59-6C04-4854-B771-31198654C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203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563C7-9010-48C1-8FA4-857E6A2D7395}" type="datetimeFigureOut">
              <a:rPr lang="en-US" smtClean="0"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1C59-6C04-4854-B771-31198654C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739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563C7-9010-48C1-8FA4-857E6A2D7395}" type="datetimeFigureOut">
              <a:rPr lang="en-US" smtClean="0"/>
              <a:t>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1C59-6C04-4854-B771-31198654C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95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563C7-9010-48C1-8FA4-857E6A2D7395}" type="datetimeFigureOut">
              <a:rPr lang="en-US" smtClean="0"/>
              <a:t>2/1/2016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1C59-6C04-4854-B771-31198654C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575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563C7-9010-48C1-8FA4-857E6A2D7395}" type="datetimeFigureOut">
              <a:rPr lang="en-US" smtClean="0"/>
              <a:t>2/1/2016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1C59-6C04-4854-B771-31198654C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909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563C7-9010-48C1-8FA4-857E6A2D7395}" type="datetimeFigureOut">
              <a:rPr lang="en-US" smtClean="0"/>
              <a:t>2/1/2016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1C59-6C04-4854-B771-31198654C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931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563C7-9010-48C1-8FA4-857E6A2D7395}" type="datetimeFigureOut">
              <a:rPr lang="en-US" smtClean="0"/>
              <a:t>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1C59-6C04-4854-B771-31198654C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222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563C7-9010-48C1-8FA4-857E6A2D7395}" type="datetimeFigureOut">
              <a:rPr lang="en-US" smtClean="0"/>
              <a:t>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21C59-6C04-4854-B771-31198654C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740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563C7-9010-48C1-8FA4-857E6A2D7395}" type="datetimeFigureOut">
              <a:rPr lang="en-US" smtClean="0"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21C59-6C04-4854-B771-31198654C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206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rantcentral.com/wp-content/uploads/2015/12/Supplement-Changes-in-Approach-Subsection.pdf" TargetMode="External"/><Relationship Id="rId2" Type="http://schemas.openxmlformats.org/officeDocument/2006/relationships/hyperlink" Target="https://courses.ucsf.edu/course/view.php?id=1637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Epi 258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Session </a:t>
            </a:r>
            <a:r>
              <a:rPr lang="en-US" smtClean="0"/>
              <a:t>4/9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375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 for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Announcements</a:t>
            </a:r>
          </a:p>
          <a:p>
            <a:pPr lvl="1"/>
            <a:r>
              <a:rPr lang="en-US" dirty="0" smtClean="0"/>
              <a:t>Feb</a:t>
            </a:r>
            <a:r>
              <a:rPr lang="en-US" dirty="0" smtClean="0"/>
              <a:t>. 8 – </a:t>
            </a:r>
            <a:r>
              <a:rPr lang="en-US" dirty="0" smtClean="0"/>
              <a:t>Training grant sections -- Sarah</a:t>
            </a:r>
            <a:endParaRPr lang="en-US" dirty="0" smtClean="0"/>
          </a:p>
          <a:p>
            <a:pPr lvl="1"/>
            <a:r>
              <a:rPr lang="en-US" dirty="0" smtClean="0"/>
              <a:t>Feb. 15 – no class</a:t>
            </a:r>
          </a:p>
          <a:p>
            <a:pPr lvl="1"/>
            <a:r>
              <a:rPr lang="en-US" dirty="0" smtClean="0"/>
              <a:t>Feb. 22 – guest speaker(s)</a:t>
            </a:r>
          </a:p>
          <a:p>
            <a:pPr lvl="1"/>
            <a:r>
              <a:rPr lang="en-US" dirty="0" smtClean="0"/>
              <a:t>Readings –</a:t>
            </a:r>
          </a:p>
          <a:p>
            <a:pPr lvl="2"/>
            <a:r>
              <a:rPr lang="en-US" dirty="0" smtClean="0"/>
              <a:t>Last week I posted slides from Tom Mitchell’s K course. There are also online lectures under Epi </a:t>
            </a:r>
            <a:r>
              <a:rPr lang="en-US" dirty="0"/>
              <a:t>999.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courses.ucsf.edu/course/view.php?id=1637</a:t>
            </a:r>
            <a:endParaRPr lang="en-US" dirty="0" smtClean="0"/>
          </a:p>
          <a:p>
            <a:pPr lvl="2"/>
            <a:r>
              <a:rPr lang="en-US" dirty="0" smtClean="0"/>
              <a:t> </a:t>
            </a:r>
            <a:r>
              <a:rPr lang="en-US" dirty="0" smtClean="0"/>
              <a:t>I haven’t watched them but I know he is good.</a:t>
            </a:r>
          </a:p>
          <a:p>
            <a:pPr lvl="2"/>
            <a:r>
              <a:rPr lang="en-US" dirty="0" smtClean="0"/>
              <a:t>This week – read Significance </a:t>
            </a:r>
            <a:r>
              <a:rPr lang="en-US" dirty="0" smtClean="0"/>
              <a:t>section – Chapter 9. </a:t>
            </a:r>
            <a:r>
              <a:rPr lang="en-US" dirty="0" smtClean="0"/>
              <a:t>Anyone have the new book</a:t>
            </a:r>
            <a:r>
              <a:rPr lang="en-US" dirty="0"/>
              <a:t>? 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www.grantcentral.com/wp-content/uploads/2015/12/Supplement-Changes-in-Approach-Subsection.pdf</a:t>
            </a:r>
            <a:endParaRPr lang="en-US" dirty="0" smtClean="0"/>
          </a:p>
          <a:p>
            <a:pPr lvl="2"/>
            <a:endParaRPr lang="en-US" dirty="0" smtClean="0"/>
          </a:p>
          <a:p>
            <a:r>
              <a:rPr lang="en-US" dirty="0" smtClean="0"/>
              <a:t>Discussion of granting agencies and mentors, setting up appointments with mentors</a:t>
            </a:r>
          </a:p>
          <a:p>
            <a:r>
              <a:rPr lang="en-US" dirty="0" smtClean="0"/>
              <a:t>Assignment 4 – Significance and innovation section </a:t>
            </a:r>
            <a:r>
              <a:rPr lang="en-US" dirty="0" smtClean="0"/>
              <a:t>draft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512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Pair review of specific aims</a:t>
            </a:r>
          </a:p>
          <a:p>
            <a:pPr lvl="1"/>
            <a:r>
              <a:rPr lang="en-US" dirty="0" smtClean="0"/>
              <a:t>Everyone read the 3 other specific aims</a:t>
            </a:r>
          </a:p>
          <a:p>
            <a:pPr lvl="1"/>
            <a:r>
              <a:rPr lang="en-US" dirty="0" smtClean="0"/>
              <a:t>Then in assigned pairs:</a:t>
            </a:r>
          </a:p>
          <a:p>
            <a:pPr lvl="2"/>
            <a:r>
              <a:rPr lang="en-US" dirty="0" smtClean="0"/>
              <a:t>Step 1: Summarize in 2-3 sentences the topic/main goal of the proposal</a:t>
            </a:r>
          </a:p>
          <a:p>
            <a:pPr lvl="2"/>
            <a:r>
              <a:rPr lang="en-US" dirty="0" smtClean="0"/>
              <a:t>Step 2: Go down check list of elements needed in specific aims, as we did last week.  Identify anything that is missing</a:t>
            </a:r>
          </a:p>
          <a:p>
            <a:pPr lvl="2"/>
            <a:r>
              <a:rPr lang="en-US" dirty="0" smtClean="0"/>
              <a:t>Step 3: Peer review:</a:t>
            </a:r>
          </a:p>
          <a:p>
            <a:pPr lvl="3"/>
            <a:r>
              <a:rPr lang="en-US" dirty="0" smtClean="0"/>
              <a:t>Discuss significance : Is it an important topic? Is there a knowledge gap?</a:t>
            </a:r>
          </a:p>
          <a:p>
            <a:pPr lvl="3"/>
            <a:r>
              <a:rPr lang="en-US" dirty="0" smtClean="0"/>
              <a:t>Approach: What is being proposed and will it help fill the knowledge gap? Does it seem feasible? Scope? Will it advance the career/training of the applicant?</a:t>
            </a:r>
          </a:p>
          <a:p>
            <a:pPr lvl="2"/>
            <a:r>
              <a:rPr lang="en-US" dirty="0" smtClean="0"/>
              <a:t>Step 4: Applicant discussion if time</a:t>
            </a:r>
          </a:p>
          <a:p>
            <a:pPr lvl="2"/>
            <a:endParaRPr lang="en-US" dirty="0" smtClean="0"/>
          </a:p>
          <a:p>
            <a:pPr lvl="3"/>
            <a:endParaRPr lang="en-US" dirty="0" smtClean="0"/>
          </a:p>
          <a:p>
            <a:pPr lvl="1"/>
            <a:endParaRPr lang="en-US" dirty="0" smtClean="0"/>
          </a:p>
          <a:p>
            <a:pPr marL="914400" lvl="2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975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 of specific aims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Attention grabbing opening sentence</a:t>
            </a:r>
          </a:p>
          <a:p>
            <a:r>
              <a:rPr lang="en-US" dirty="0" smtClean="0"/>
              <a:t>Current knowledge</a:t>
            </a:r>
          </a:p>
          <a:p>
            <a:r>
              <a:rPr lang="en-US" dirty="0" smtClean="0"/>
              <a:t>Gap in knowledge/unmet need</a:t>
            </a:r>
          </a:p>
          <a:p>
            <a:r>
              <a:rPr lang="en-US" dirty="0" smtClean="0"/>
              <a:t>Long term goal</a:t>
            </a:r>
          </a:p>
          <a:p>
            <a:r>
              <a:rPr lang="en-US" dirty="0" smtClean="0"/>
              <a:t>Objective of the application</a:t>
            </a:r>
          </a:p>
          <a:p>
            <a:r>
              <a:rPr lang="en-US" dirty="0" smtClean="0"/>
              <a:t>Central hypothesis + rationale</a:t>
            </a:r>
          </a:p>
          <a:p>
            <a:r>
              <a:rPr lang="en-US" dirty="0" smtClean="0"/>
              <a:t>Aims</a:t>
            </a:r>
          </a:p>
          <a:p>
            <a:r>
              <a:rPr lang="en-US" dirty="0" smtClean="0"/>
              <a:t>Payoff</a:t>
            </a:r>
          </a:p>
          <a:p>
            <a:pPr lvl="1"/>
            <a:r>
              <a:rPr lang="en-US" dirty="0" smtClean="0"/>
              <a:t>Expected outcomes</a:t>
            </a:r>
          </a:p>
          <a:p>
            <a:pPr lvl="1"/>
            <a:r>
              <a:rPr lang="en-US" dirty="0" smtClean="0"/>
              <a:t>Generality regarding positive impact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43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Room </a:t>
            </a:r>
            <a:r>
              <a:rPr lang="en-US" dirty="0" smtClean="0"/>
              <a:t>1109 – with Judy</a:t>
            </a:r>
            <a:endParaRPr lang="en-US" dirty="0" smtClean="0"/>
          </a:p>
          <a:p>
            <a:pPr lvl="2"/>
            <a:r>
              <a:rPr lang="en-US" dirty="0" smtClean="0"/>
              <a:t>Alyssa and Emily B review Maricianah</a:t>
            </a:r>
          </a:p>
          <a:p>
            <a:pPr lvl="2"/>
            <a:r>
              <a:rPr lang="en-US" dirty="0" smtClean="0"/>
              <a:t>Maricianah and Emily B review Alyssa</a:t>
            </a:r>
          </a:p>
          <a:p>
            <a:pPr lvl="2"/>
            <a:r>
              <a:rPr lang="en-US" dirty="0" smtClean="0"/>
              <a:t>Maricianah and Alyssa review Emily B</a:t>
            </a:r>
          </a:p>
          <a:p>
            <a:pPr lvl="2"/>
            <a:r>
              <a:rPr lang="en-US" dirty="0" smtClean="0"/>
              <a:t>All review Amy</a:t>
            </a:r>
          </a:p>
          <a:p>
            <a:pPr marL="914400" lvl="2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Room </a:t>
            </a:r>
            <a:r>
              <a:rPr lang="en-US" dirty="0" smtClean="0"/>
              <a:t>1108 – with Sarah</a:t>
            </a:r>
            <a:endParaRPr lang="en-US" dirty="0" smtClean="0"/>
          </a:p>
          <a:p>
            <a:pPr lvl="2"/>
            <a:r>
              <a:rPr lang="en-US" dirty="0" smtClean="0"/>
              <a:t>Stephen and Emily H review Nick</a:t>
            </a:r>
          </a:p>
          <a:p>
            <a:pPr lvl="2"/>
            <a:r>
              <a:rPr lang="en-US" dirty="0" smtClean="0"/>
              <a:t>Nick and Omar review Emily H</a:t>
            </a:r>
          </a:p>
          <a:p>
            <a:pPr lvl="2"/>
            <a:r>
              <a:rPr lang="en-US" dirty="0" smtClean="0"/>
              <a:t>Stephen and Nick review Omar</a:t>
            </a:r>
          </a:p>
          <a:p>
            <a:pPr lvl="2"/>
            <a:r>
              <a:rPr lang="en-US" dirty="0" smtClean="0"/>
              <a:t>Emily H and Omar review Stephen</a:t>
            </a:r>
          </a:p>
          <a:p>
            <a:pPr marL="914400" lvl="2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755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312</Words>
  <Application>Microsoft Office PowerPoint</Application>
  <PresentationFormat>On-screen Show (4:3)</PresentationFormat>
  <Paragraphs>51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Epi 258</vt:lpstr>
      <vt:lpstr>Agenda for today</vt:lpstr>
      <vt:lpstr>Today’s activity</vt:lpstr>
      <vt:lpstr>Components of specific aims pages</vt:lpstr>
      <vt:lpstr>Today’s activity</vt:lpstr>
    </vt:vector>
  </TitlesOfParts>
  <Company>UCSF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Hahn, Judy</dc:creator>
  <cp:lastModifiedBy>jhahn</cp:lastModifiedBy>
  <cp:revision>13</cp:revision>
  <dcterms:created xsi:type="dcterms:W3CDTF">2016-02-01T16:49:53Z</dcterms:created>
  <dcterms:modified xsi:type="dcterms:W3CDTF">2016-02-01T18:54:59Z</dcterms:modified>
</cp:coreProperties>
</file>