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96" r:id="rId2"/>
    <p:sldMasterId id="2147484092" r:id="rId3"/>
    <p:sldMasterId id="2147484249" r:id="rId4"/>
  </p:sldMasterIdLst>
  <p:notesMasterIdLst>
    <p:notesMasterId r:id="rId108"/>
  </p:notesMasterIdLst>
  <p:handoutMasterIdLst>
    <p:handoutMasterId r:id="rId109"/>
  </p:handoutMasterIdLst>
  <p:sldIdLst>
    <p:sldId id="256" r:id="rId5"/>
    <p:sldId id="677" r:id="rId6"/>
    <p:sldId id="678" r:id="rId7"/>
    <p:sldId id="701" r:id="rId8"/>
    <p:sldId id="451" r:id="rId9"/>
    <p:sldId id="529" r:id="rId10"/>
    <p:sldId id="718" r:id="rId11"/>
    <p:sldId id="616" r:id="rId12"/>
    <p:sldId id="537" r:id="rId13"/>
    <p:sldId id="555" r:id="rId14"/>
    <p:sldId id="554" r:id="rId15"/>
    <p:sldId id="551" r:id="rId16"/>
    <p:sldId id="572" r:id="rId17"/>
    <p:sldId id="570" r:id="rId18"/>
    <p:sldId id="571" r:id="rId19"/>
    <p:sldId id="694" r:id="rId20"/>
    <p:sldId id="695" r:id="rId21"/>
    <p:sldId id="575" r:id="rId22"/>
    <p:sldId id="576" r:id="rId23"/>
    <p:sldId id="710" r:id="rId24"/>
    <p:sldId id="716" r:id="rId25"/>
    <p:sldId id="580" r:id="rId26"/>
    <p:sldId id="581" r:id="rId27"/>
    <p:sldId id="607" r:id="rId28"/>
    <p:sldId id="617" r:id="rId29"/>
    <p:sldId id="557" r:id="rId30"/>
    <p:sldId id="661" r:id="rId31"/>
    <p:sldId id="558" r:id="rId32"/>
    <p:sldId id="562" r:id="rId33"/>
    <p:sldId id="696" r:id="rId34"/>
    <p:sldId id="582" r:id="rId35"/>
    <p:sldId id="588" r:id="rId36"/>
    <p:sldId id="586" r:id="rId37"/>
    <p:sldId id="662" r:id="rId38"/>
    <p:sldId id="663" r:id="rId39"/>
    <p:sldId id="674" r:id="rId40"/>
    <p:sldId id="609" r:id="rId41"/>
    <p:sldId id="612" r:id="rId42"/>
    <p:sldId id="611" r:id="rId43"/>
    <p:sldId id="692" r:id="rId44"/>
    <p:sldId id="602" r:id="rId45"/>
    <p:sldId id="719" r:id="rId46"/>
    <p:sldId id="601" r:id="rId47"/>
    <p:sldId id="613" r:id="rId48"/>
    <p:sldId id="614" r:id="rId49"/>
    <p:sldId id="665" r:id="rId50"/>
    <p:sldId id="717" r:id="rId51"/>
    <p:sldId id="615" r:id="rId52"/>
    <p:sldId id="605" r:id="rId53"/>
    <p:sldId id="620" r:id="rId54"/>
    <p:sldId id="544" r:id="rId55"/>
    <p:sldId id="621" r:id="rId56"/>
    <p:sldId id="651" r:id="rId57"/>
    <p:sldId id="668" r:id="rId58"/>
    <p:sldId id="624" r:id="rId59"/>
    <p:sldId id="535" r:id="rId60"/>
    <p:sldId id="625" r:id="rId61"/>
    <p:sldId id="626" r:id="rId62"/>
    <p:sldId id="627" r:id="rId63"/>
    <p:sldId id="628" r:id="rId64"/>
    <p:sldId id="629" r:id="rId65"/>
    <p:sldId id="630" r:id="rId66"/>
    <p:sldId id="631" r:id="rId67"/>
    <p:sldId id="632" r:id="rId68"/>
    <p:sldId id="633" r:id="rId69"/>
    <p:sldId id="634" r:id="rId70"/>
    <p:sldId id="635" r:id="rId71"/>
    <p:sldId id="636" r:id="rId72"/>
    <p:sldId id="637" r:id="rId73"/>
    <p:sldId id="638" r:id="rId74"/>
    <p:sldId id="676" r:id="rId75"/>
    <p:sldId id="672" r:id="rId76"/>
    <p:sldId id="670" r:id="rId77"/>
    <p:sldId id="697" r:id="rId78"/>
    <p:sldId id="639" r:id="rId79"/>
    <p:sldId id="640" r:id="rId80"/>
    <p:sldId id="642" r:id="rId81"/>
    <p:sldId id="643" r:id="rId82"/>
    <p:sldId id="644" r:id="rId83"/>
    <p:sldId id="645" r:id="rId84"/>
    <p:sldId id="641" r:id="rId85"/>
    <p:sldId id="646" r:id="rId86"/>
    <p:sldId id="648" r:id="rId87"/>
    <p:sldId id="707" r:id="rId88"/>
    <p:sldId id="708" r:id="rId89"/>
    <p:sldId id="709" r:id="rId90"/>
    <p:sldId id="680" r:id="rId91"/>
    <p:sldId id="704" r:id="rId92"/>
    <p:sldId id="705" r:id="rId93"/>
    <p:sldId id="698" r:id="rId94"/>
    <p:sldId id="706" r:id="rId95"/>
    <p:sldId id="583" r:id="rId96"/>
    <p:sldId id="652" r:id="rId97"/>
    <p:sldId id="653" r:id="rId98"/>
    <p:sldId id="715" r:id="rId99"/>
    <p:sldId id="650" r:id="rId100"/>
    <p:sldId id="681" r:id="rId101"/>
    <p:sldId id="684" r:id="rId102"/>
    <p:sldId id="682" r:id="rId103"/>
    <p:sldId id="686" r:id="rId104"/>
    <p:sldId id="699" r:id="rId105"/>
    <p:sldId id="687" r:id="rId106"/>
    <p:sldId id="273" r:id="rId10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990000"/>
    <a:srgbClr val="999933"/>
    <a:srgbClr val="CC6600"/>
    <a:srgbClr val="CC9933"/>
    <a:srgbClr val="BBBBAA"/>
    <a:srgbClr val="88B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65182" autoAdjust="0"/>
  </p:normalViewPr>
  <p:slideViewPr>
    <p:cSldViewPr>
      <p:cViewPr>
        <p:scale>
          <a:sx n="56" d="100"/>
          <a:sy n="56" d="100"/>
        </p:scale>
        <p:origin x="816" y="-344"/>
      </p:cViewPr>
      <p:guideLst>
        <p:guide orient="horz" pos="2160"/>
        <p:guide pos="2880"/>
      </p:guideLst>
    </p:cSldViewPr>
  </p:slideViewPr>
  <p:outlineViewPr>
    <p:cViewPr>
      <p:scale>
        <a:sx n="33" d="100"/>
        <a:sy n="33" d="100"/>
      </p:scale>
      <p:origin x="42" y="17718"/>
    </p:cViewPr>
  </p:outlineViewPr>
  <p:notesTextViewPr>
    <p:cViewPr>
      <p:scale>
        <a:sx n="3" d="2"/>
        <a:sy n="3" d="2"/>
      </p:scale>
      <p:origin x="0" y="0"/>
    </p:cViewPr>
  </p:notesTextViewPr>
  <p:sorterViewPr>
    <p:cViewPr>
      <p:scale>
        <a:sx n="78" d="100"/>
        <a:sy n="78" d="100"/>
      </p:scale>
      <p:origin x="0" y="-5324"/>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notesMaster" Target="notesMasters/notes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handoutMaster" Target="handoutMasters/handout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F027128-563B-42AB-8695-4719B473FD9B}" type="datetimeFigureOut">
              <a:rPr lang="en-US"/>
              <a:pPr>
                <a:defRPr/>
              </a:pPr>
              <a:t>3/8/2021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07D5728-7EC3-4C63-B189-98D57C9F6271}" type="slidenum">
              <a:rPr lang="en-US"/>
              <a:pPr>
                <a:defRPr/>
              </a:pPr>
              <a:t>‹#›</a:t>
            </a:fld>
            <a:endParaRPr lang="en-US" dirty="0"/>
          </a:p>
        </p:txBody>
      </p:sp>
    </p:spTree>
    <p:extLst>
      <p:ext uri="{BB962C8B-B14F-4D97-AF65-F5344CB8AC3E}">
        <p14:creationId xmlns:p14="http://schemas.microsoft.com/office/powerpoint/2010/main" val="1443228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6B0E42-7A1C-448B-B0EC-ABC05927D936}" type="datetimeFigureOut">
              <a:rPr lang="en-US" smtClean="0"/>
              <a:t>3/8/2021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8CE332-6E9C-4D11-9F5B-65AA288B18B8}" type="slidenum">
              <a:rPr lang="en-US" smtClean="0"/>
              <a:t>‹#›</a:t>
            </a:fld>
            <a:endParaRPr lang="en-US" dirty="0"/>
          </a:p>
        </p:txBody>
      </p:sp>
    </p:spTree>
    <p:extLst>
      <p:ext uri="{BB962C8B-B14F-4D97-AF65-F5344CB8AC3E}">
        <p14:creationId xmlns:p14="http://schemas.microsoft.com/office/powerpoint/2010/main" val="4114417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a:t>
            </a:fld>
            <a:endParaRPr lang="en-US" dirty="0"/>
          </a:p>
        </p:txBody>
      </p:sp>
    </p:spTree>
    <p:extLst>
      <p:ext uri="{BB962C8B-B14F-4D97-AF65-F5344CB8AC3E}">
        <p14:creationId xmlns:p14="http://schemas.microsoft.com/office/powerpoint/2010/main" val="2949706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22</a:t>
            </a:fld>
            <a:endParaRPr lang="en-US"/>
          </a:p>
        </p:txBody>
      </p:sp>
    </p:spTree>
    <p:extLst>
      <p:ext uri="{BB962C8B-B14F-4D97-AF65-F5344CB8AC3E}">
        <p14:creationId xmlns:p14="http://schemas.microsoft.com/office/powerpoint/2010/main" val="410528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23</a:t>
            </a:fld>
            <a:endParaRPr lang="en-US"/>
          </a:p>
        </p:txBody>
      </p:sp>
    </p:spTree>
    <p:extLst>
      <p:ext uri="{BB962C8B-B14F-4D97-AF65-F5344CB8AC3E}">
        <p14:creationId xmlns:p14="http://schemas.microsoft.com/office/powerpoint/2010/main" val="3908038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24</a:t>
            </a:fld>
            <a:endParaRPr lang="en-US"/>
          </a:p>
        </p:txBody>
      </p:sp>
    </p:spTree>
    <p:extLst>
      <p:ext uri="{BB962C8B-B14F-4D97-AF65-F5344CB8AC3E}">
        <p14:creationId xmlns:p14="http://schemas.microsoft.com/office/powerpoint/2010/main" val="3908038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26</a:t>
            </a:fld>
            <a:endParaRPr lang="en-US"/>
          </a:p>
        </p:txBody>
      </p:sp>
    </p:spTree>
    <p:extLst>
      <p:ext uri="{BB962C8B-B14F-4D97-AF65-F5344CB8AC3E}">
        <p14:creationId xmlns:p14="http://schemas.microsoft.com/office/powerpoint/2010/main" val="1901166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27</a:t>
            </a:fld>
            <a:endParaRPr lang="en-US"/>
          </a:p>
        </p:txBody>
      </p:sp>
    </p:spTree>
    <p:extLst>
      <p:ext uri="{BB962C8B-B14F-4D97-AF65-F5344CB8AC3E}">
        <p14:creationId xmlns:p14="http://schemas.microsoft.com/office/powerpoint/2010/main" val="2445724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28</a:t>
            </a:fld>
            <a:endParaRPr lang="en-US" dirty="0"/>
          </a:p>
        </p:txBody>
      </p:sp>
    </p:spTree>
    <p:extLst>
      <p:ext uri="{BB962C8B-B14F-4D97-AF65-F5344CB8AC3E}">
        <p14:creationId xmlns:p14="http://schemas.microsoft.com/office/powerpoint/2010/main" val="4018258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29</a:t>
            </a:fld>
            <a:endParaRPr lang="en-US" dirty="0"/>
          </a:p>
        </p:txBody>
      </p:sp>
    </p:spTree>
    <p:extLst>
      <p:ext uri="{BB962C8B-B14F-4D97-AF65-F5344CB8AC3E}">
        <p14:creationId xmlns:p14="http://schemas.microsoft.com/office/powerpoint/2010/main" val="2216539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30</a:t>
            </a:fld>
            <a:endParaRPr lang="en-US" dirty="0"/>
          </a:p>
        </p:txBody>
      </p:sp>
    </p:spTree>
    <p:extLst>
      <p:ext uri="{BB962C8B-B14F-4D97-AF65-F5344CB8AC3E}">
        <p14:creationId xmlns:p14="http://schemas.microsoft.com/office/powerpoint/2010/main" val="3904266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31</a:t>
            </a:fld>
            <a:endParaRPr lang="en-US" dirty="0"/>
          </a:p>
        </p:txBody>
      </p:sp>
    </p:spTree>
    <p:extLst>
      <p:ext uri="{BB962C8B-B14F-4D97-AF65-F5344CB8AC3E}">
        <p14:creationId xmlns:p14="http://schemas.microsoft.com/office/powerpoint/2010/main" val="2216539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32</a:t>
            </a:fld>
            <a:endParaRPr lang="en-US" dirty="0"/>
          </a:p>
        </p:txBody>
      </p:sp>
    </p:spTree>
    <p:extLst>
      <p:ext uri="{BB962C8B-B14F-4D97-AF65-F5344CB8AC3E}">
        <p14:creationId xmlns:p14="http://schemas.microsoft.com/office/powerpoint/2010/main" val="2216539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9</a:t>
            </a:fld>
            <a:endParaRPr lang="en-US"/>
          </a:p>
        </p:txBody>
      </p:sp>
    </p:spTree>
    <p:extLst>
      <p:ext uri="{BB962C8B-B14F-4D97-AF65-F5344CB8AC3E}">
        <p14:creationId xmlns:p14="http://schemas.microsoft.com/office/powerpoint/2010/main" val="646825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33</a:t>
            </a:fld>
            <a:endParaRPr lang="en-US" dirty="0"/>
          </a:p>
        </p:txBody>
      </p:sp>
    </p:spTree>
    <p:extLst>
      <p:ext uri="{BB962C8B-B14F-4D97-AF65-F5344CB8AC3E}">
        <p14:creationId xmlns:p14="http://schemas.microsoft.com/office/powerpoint/2010/main" val="2216539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34</a:t>
            </a:fld>
            <a:endParaRPr lang="en-US"/>
          </a:p>
        </p:txBody>
      </p:sp>
    </p:spTree>
    <p:extLst>
      <p:ext uri="{BB962C8B-B14F-4D97-AF65-F5344CB8AC3E}">
        <p14:creationId xmlns:p14="http://schemas.microsoft.com/office/powerpoint/2010/main" val="2445724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35</a:t>
            </a:fld>
            <a:endParaRPr lang="en-US"/>
          </a:p>
        </p:txBody>
      </p:sp>
    </p:spTree>
    <p:extLst>
      <p:ext uri="{BB962C8B-B14F-4D97-AF65-F5344CB8AC3E}">
        <p14:creationId xmlns:p14="http://schemas.microsoft.com/office/powerpoint/2010/main" val="3435852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36</a:t>
            </a:fld>
            <a:endParaRPr lang="en-US" dirty="0"/>
          </a:p>
        </p:txBody>
      </p:sp>
    </p:spTree>
    <p:extLst>
      <p:ext uri="{BB962C8B-B14F-4D97-AF65-F5344CB8AC3E}">
        <p14:creationId xmlns:p14="http://schemas.microsoft.com/office/powerpoint/2010/main" val="2542609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37</a:t>
            </a:fld>
            <a:endParaRPr lang="en-US"/>
          </a:p>
        </p:txBody>
      </p:sp>
    </p:spTree>
    <p:extLst>
      <p:ext uri="{BB962C8B-B14F-4D97-AF65-F5344CB8AC3E}">
        <p14:creationId xmlns:p14="http://schemas.microsoft.com/office/powerpoint/2010/main" val="1712064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38</a:t>
            </a:fld>
            <a:endParaRPr lang="en-US"/>
          </a:p>
        </p:txBody>
      </p:sp>
    </p:spTree>
    <p:extLst>
      <p:ext uri="{BB962C8B-B14F-4D97-AF65-F5344CB8AC3E}">
        <p14:creationId xmlns:p14="http://schemas.microsoft.com/office/powerpoint/2010/main" val="4011923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39</a:t>
            </a:fld>
            <a:endParaRPr lang="en-US"/>
          </a:p>
        </p:txBody>
      </p:sp>
    </p:spTree>
    <p:extLst>
      <p:ext uri="{BB962C8B-B14F-4D97-AF65-F5344CB8AC3E}">
        <p14:creationId xmlns:p14="http://schemas.microsoft.com/office/powerpoint/2010/main" val="3841636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40</a:t>
            </a:fld>
            <a:endParaRPr lang="en-US" dirty="0"/>
          </a:p>
        </p:txBody>
      </p:sp>
    </p:spTree>
    <p:extLst>
      <p:ext uri="{BB962C8B-B14F-4D97-AF65-F5344CB8AC3E}">
        <p14:creationId xmlns:p14="http://schemas.microsoft.com/office/powerpoint/2010/main" val="2201956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41</a:t>
            </a:fld>
            <a:endParaRPr lang="en-US"/>
          </a:p>
        </p:txBody>
      </p:sp>
    </p:spTree>
    <p:extLst>
      <p:ext uri="{BB962C8B-B14F-4D97-AF65-F5344CB8AC3E}">
        <p14:creationId xmlns:p14="http://schemas.microsoft.com/office/powerpoint/2010/main" val="886886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8CE332-6E9C-4D11-9F5B-65AA288B18B8}" type="slidenum">
              <a:rPr lang="en-US" smtClean="0"/>
              <a:t>42</a:t>
            </a:fld>
            <a:endParaRPr lang="en-US" dirty="0"/>
          </a:p>
        </p:txBody>
      </p:sp>
    </p:spTree>
    <p:extLst>
      <p:ext uri="{BB962C8B-B14F-4D97-AF65-F5344CB8AC3E}">
        <p14:creationId xmlns:p14="http://schemas.microsoft.com/office/powerpoint/2010/main" val="1496692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12</a:t>
            </a:fld>
            <a:endParaRPr lang="en-US"/>
          </a:p>
        </p:txBody>
      </p:sp>
    </p:spTree>
    <p:extLst>
      <p:ext uri="{BB962C8B-B14F-4D97-AF65-F5344CB8AC3E}">
        <p14:creationId xmlns:p14="http://schemas.microsoft.com/office/powerpoint/2010/main" val="14121026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43</a:t>
            </a:fld>
            <a:endParaRPr lang="en-US"/>
          </a:p>
        </p:txBody>
      </p:sp>
    </p:spTree>
    <p:extLst>
      <p:ext uri="{BB962C8B-B14F-4D97-AF65-F5344CB8AC3E}">
        <p14:creationId xmlns:p14="http://schemas.microsoft.com/office/powerpoint/2010/main" val="35037494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44</a:t>
            </a:fld>
            <a:endParaRPr lang="en-US"/>
          </a:p>
        </p:txBody>
      </p:sp>
    </p:spTree>
    <p:extLst>
      <p:ext uri="{BB962C8B-B14F-4D97-AF65-F5344CB8AC3E}">
        <p14:creationId xmlns:p14="http://schemas.microsoft.com/office/powerpoint/2010/main" val="28275159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45</a:t>
            </a:fld>
            <a:endParaRPr lang="en-US"/>
          </a:p>
        </p:txBody>
      </p:sp>
    </p:spTree>
    <p:extLst>
      <p:ext uri="{BB962C8B-B14F-4D97-AF65-F5344CB8AC3E}">
        <p14:creationId xmlns:p14="http://schemas.microsoft.com/office/powerpoint/2010/main" val="28275159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46</a:t>
            </a:fld>
            <a:endParaRPr lang="en-US"/>
          </a:p>
        </p:txBody>
      </p:sp>
    </p:spTree>
    <p:extLst>
      <p:ext uri="{BB962C8B-B14F-4D97-AF65-F5344CB8AC3E}">
        <p14:creationId xmlns:p14="http://schemas.microsoft.com/office/powerpoint/2010/main" val="18209758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49</a:t>
            </a:fld>
            <a:endParaRPr lang="en-US"/>
          </a:p>
        </p:txBody>
      </p:sp>
    </p:spTree>
    <p:extLst>
      <p:ext uri="{BB962C8B-B14F-4D97-AF65-F5344CB8AC3E}">
        <p14:creationId xmlns:p14="http://schemas.microsoft.com/office/powerpoint/2010/main" val="20202381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50</a:t>
            </a:fld>
            <a:endParaRPr lang="en-US" dirty="0"/>
          </a:p>
        </p:txBody>
      </p:sp>
    </p:spTree>
    <p:extLst>
      <p:ext uri="{BB962C8B-B14F-4D97-AF65-F5344CB8AC3E}">
        <p14:creationId xmlns:p14="http://schemas.microsoft.com/office/powerpoint/2010/main" val="12114711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51</a:t>
            </a:fld>
            <a:endParaRPr lang="en-US"/>
          </a:p>
        </p:txBody>
      </p:sp>
    </p:spTree>
    <p:extLst>
      <p:ext uri="{BB962C8B-B14F-4D97-AF65-F5344CB8AC3E}">
        <p14:creationId xmlns:p14="http://schemas.microsoft.com/office/powerpoint/2010/main" val="39825102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53</a:t>
            </a:fld>
            <a:endParaRPr lang="en-US"/>
          </a:p>
        </p:txBody>
      </p:sp>
    </p:spTree>
    <p:extLst>
      <p:ext uri="{BB962C8B-B14F-4D97-AF65-F5344CB8AC3E}">
        <p14:creationId xmlns:p14="http://schemas.microsoft.com/office/powerpoint/2010/main" val="6445955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54</a:t>
            </a:fld>
            <a:endParaRPr lang="en-US"/>
          </a:p>
        </p:txBody>
      </p:sp>
    </p:spTree>
    <p:extLst>
      <p:ext uri="{BB962C8B-B14F-4D97-AF65-F5344CB8AC3E}">
        <p14:creationId xmlns:p14="http://schemas.microsoft.com/office/powerpoint/2010/main" val="37413612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55</a:t>
            </a:fld>
            <a:endParaRPr lang="en-US"/>
          </a:p>
        </p:txBody>
      </p:sp>
    </p:spTree>
    <p:extLst>
      <p:ext uri="{BB962C8B-B14F-4D97-AF65-F5344CB8AC3E}">
        <p14:creationId xmlns:p14="http://schemas.microsoft.com/office/powerpoint/2010/main" val="379255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13</a:t>
            </a:fld>
            <a:endParaRPr lang="en-US"/>
          </a:p>
        </p:txBody>
      </p:sp>
    </p:spTree>
    <p:extLst>
      <p:ext uri="{BB962C8B-B14F-4D97-AF65-F5344CB8AC3E}">
        <p14:creationId xmlns:p14="http://schemas.microsoft.com/office/powerpoint/2010/main" val="20630873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56</a:t>
            </a:fld>
            <a:endParaRPr lang="en-US"/>
          </a:p>
        </p:txBody>
      </p:sp>
    </p:spTree>
    <p:extLst>
      <p:ext uri="{BB962C8B-B14F-4D97-AF65-F5344CB8AC3E}">
        <p14:creationId xmlns:p14="http://schemas.microsoft.com/office/powerpoint/2010/main" val="20852823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044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F70E248A-4866-8940-AB42-812D0D08874B}" type="slidenum">
              <a:rPr lang="en-US" sz="1200">
                <a:latin typeface="Calibri" charset="0"/>
              </a:rPr>
              <a:pPr algn="r"/>
              <a:t>57</a:t>
            </a:fld>
            <a:endParaRPr lang="en-US" sz="1200">
              <a:latin typeface="Calibri"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26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F7D3ECBD-E866-824B-950D-0E40B4261F3B}" type="slidenum">
              <a:rPr lang="en-US" sz="1200">
                <a:latin typeface="Calibri" charset="0"/>
              </a:rPr>
              <a:pPr algn="r"/>
              <a:t>64</a:t>
            </a:fld>
            <a:endParaRPr lang="en-US" sz="1200">
              <a:latin typeface="Calibri"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1469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345949F3-59D4-2E40-A234-A03DB6AFEE6B}" type="slidenum">
              <a:rPr lang="en-US" sz="1200">
                <a:latin typeface="Calibri" charset="0"/>
              </a:rPr>
              <a:pPr algn="r"/>
              <a:t>65</a:t>
            </a:fld>
            <a:endParaRPr lang="en-US" sz="1200">
              <a:latin typeface="Calibri"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1674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EC29C3D2-7B26-8949-8BEC-691C078FEE5B}" type="slidenum">
              <a:rPr lang="en-US" sz="1200">
                <a:latin typeface="Calibri" charset="0"/>
              </a:rPr>
              <a:pPr algn="r"/>
              <a:t>66</a:t>
            </a:fld>
            <a:endParaRPr lang="en-US" sz="1200">
              <a:latin typeface="Calibri"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187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B120CE18-814D-1F41-9BBB-8CA3F3AE83E2}" type="slidenum">
              <a:rPr lang="en-US" sz="1200">
                <a:latin typeface="Calibri" charset="0"/>
              </a:rPr>
              <a:pPr algn="r"/>
              <a:t>67</a:t>
            </a:fld>
            <a:endParaRPr lang="en-US" sz="1200">
              <a:latin typeface="Calibri"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208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4548BF-B9B2-7B4B-80F1-12EFD90AC2A8}" type="slidenum">
              <a:rPr lang="en-US" sz="1200">
                <a:latin typeface="Calibri" charset="0"/>
              </a:rPr>
              <a:pPr algn="r"/>
              <a:t>68</a:t>
            </a:fld>
            <a:endParaRPr lang="en-US" sz="1200">
              <a:latin typeface="Calibri"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2288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55D479E-03F0-5E4B-9EAE-D095C6E7A422}" type="slidenum">
              <a:rPr lang="en-US" sz="1200">
                <a:latin typeface="Calibri" charset="0"/>
              </a:rPr>
              <a:pPr algn="r"/>
              <a:t>69</a:t>
            </a:fld>
            <a:endParaRPr lang="en-US" sz="1200">
              <a:latin typeface="Calibri"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2493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5E30C374-E069-9747-867C-D85FC0E614DA}" type="slidenum">
              <a:rPr lang="en-US" sz="1200">
                <a:latin typeface="Calibri" charset="0"/>
              </a:rPr>
              <a:pPr algn="r"/>
              <a:t>70</a:t>
            </a:fld>
            <a:endParaRPr lang="en-US" sz="1200">
              <a:latin typeface="Calibri"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71</a:t>
            </a:fld>
            <a:endParaRPr lang="en-US"/>
          </a:p>
        </p:txBody>
      </p:sp>
    </p:spTree>
    <p:extLst>
      <p:ext uri="{BB962C8B-B14F-4D97-AF65-F5344CB8AC3E}">
        <p14:creationId xmlns:p14="http://schemas.microsoft.com/office/powerpoint/2010/main" val="4023900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14</a:t>
            </a:fld>
            <a:endParaRPr lang="en-US"/>
          </a:p>
        </p:txBody>
      </p:sp>
    </p:spTree>
    <p:extLst>
      <p:ext uri="{BB962C8B-B14F-4D97-AF65-F5344CB8AC3E}">
        <p14:creationId xmlns:p14="http://schemas.microsoft.com/office/powerpoint/2010/main" val="20630873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72</a:t>
            </a:fld>
            <a:endParaRPr lang="en-US"/>
          </a:p>
        </p:txBody>
      </p:sp>
    </p:spTree>
    <p:extLst>
      <p:ext uri="{BB962C8B-B14F-4D97-AF65-F5344CB8AC3E}">
        <p14:creationId xmlns:p14="http://schemas.microsoft.com/office/powerpoint/2010/main" val="25054700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73</a:t>
            </a:fld>
            <a:endParaRPr lang="en-US" dirty="0"/>
          </a:p>
        </p:txBody>
      </p:sp>
    </p:spTree>
    <p:extLst>
      <p:ext uri="{BB962C8B-B14F-4D97-AF65-F5344CB8AC3E}">
        <p14:creationId xmlns:p14="http://schemas.microsoft.com/office/powerpoint/2010/main" val="18270232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2698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8D08DC0A-F012-A74A-ABC9-2DF40708D390}" type="slidenum">
              <a:rPr lang="en-US" sz="1200">
                <a:latin typeface="Calibri" charset="0"/>
              </a:rPr>
              <a:pPr algn="r"/>
              <a:t>75</a:t>
            </a:fld>
            <a:endParaRPr lang="en-US" sz="1200">
              <a:latin typeface="Calibri"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290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F335CAF4-62A4-FB4A-9EF7-961F1947936F}" type="slidenum">
              <a:rPr lang="en-US" sz="1200">
                <a:latin typeface="Calibri" charset="0"/>
              </a:rPr>
              <a:pPr algn="r"/>
              <a:t>76</a:t>
            </a:fld>
            <a:endParaRPr lang="en-US" sz="1200">
              <a:latin typeface="Calibri"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331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5BB1373-C26C-5F41-B5B9-668187CDD181}" type="slidenum">
              <a:rPr lang="en-US" sz="1200">
                <a:latin typeface="Calibri" charset="0"/>
              </a:rPr>
              <a:pPr algn="r"/>
              <a:t>77</a:t>
            </a:fld>
            <a:endParaRPr lang="en-US" sz="1200">
              <a:latin typeface="Calibri"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3517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710B3AF7-250B-BA47-B110-F9564647D8AA}" type="slidenum">
              <a:rPr lang="en-US" sz="1200">
                <a:latin typeface="Calibri" charset="0"/>
              </a:rPr>
              <a:pPr algn="r"/>
              <a:t>78</a:t>
            </a:fld>
            <a:endParaRPr lang="en-US" sz="1200">
              <a:latin typeface="Calibri"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372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E7C6560F-98B7-FC47-B4E1-6A78DB99DE51}" type="slidenum">
              <a:rPr lang="en-US" sz="1200">
                <a:latin typeface="Calibri" charset="0"/>
              </a:rPr>
              <a:pPr algn="r"/>
              <a:t>79</a:t>
            </a:fld>
            <a:endParaRPr lang="en-US" sz="1200">
              <a:latin typeface="Calibri"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3926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5398D6C5-4D17-3846-B276-E512F14B9D83}" type="slidenum">
              <a:rPr lang="en-US" sz="1200">
                <a:latin typeface="Calibri" charset="0"/>
              </a:rPr>
              <a:pPr algn="r"/>
              <a:t>80</a:t>
            </a:fld>
            <a:endParaRPr lang="en-US" sz="1200">
              <a:latin typeface="Calibri"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3107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87B3CDA7-484E-E547-9ACD-4BEFEE391B74}" type="slidenum">
              <a:rPr lang="en-US" sz="1200">
                <a:latin typeface="Calibri" charset="0"/>
              </a:rPr>
              <a:pPr algn="r"/>
              <a:t>81</a:t>
            </a:fld>
            <a:endParaRPr lang="en-US" sz="1200">
              <a:latin typeface="Calibri"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131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982A5AB-0D2C-0348-AE4A-A48145EE750F}" type="slidenum">
              <a:rPr lang="en-US" sz="1200">
                <a:latin typeface="Calibri" charset="0"/>
              </a:rPr>
              <a:pPr algn="r"/>
              <a:t>82</a:t>
            </a:fld>
            <a:endParaRPr lang="en-US"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15</a:t>
            </a:fld>
            <a:endParaRPr lang="en-US"/>
          </a:p>
        </p:txBody>
      </p:sp>
    </p:spTree>
    <p:extLst>
      <p:ext uri="{BB962C8B-B14F-4D97-AF65-F5344CB8AC3E}">
        <p14:creationId xmlns:p14="http://schemas.microsoft.com/office/powerpoint/2010/main" val="29562245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541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EB74ACD3-0055-4A4A-BB2E-805AE4B05F65}" type="slidenum">
              <a:rPr lang="en-US" sz="1200">
                <a:latin typeface="Calibri" charset="0"/>
              </a:rPr>
              <a:pPr algn="r"/>
              <a:t>83</a:t>
            </a:fld>
            <a:endParaRPr lang="en-US" sz="1200">
              <a:latin typeface="Calibri"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8CE332-6E9C-4D11-9F5B-65AA288B18B8}" type="slidenum">
              <a:rPr lang="en-US" smtClean="0"/>
              <a:t>84</a:t>
            </a:fld>
            <a:endParaRPr lang="en-US" dirty="0"/>
          </a:p>
        </p:txBody>
      </p:sp>
    </p:spTree>
    <p:extLst>
      <p:ext uri="{BB962C8B-B14F-4D97-AF65-F5344CB8AC3E}">
        <p14:creationId xmlns:p14="http://schemas.microsoft.com/office/powerpoint/2010/main" val="17631648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85</a:t>
            </a:fld>
            <a:endParaRPr lang="en-US" dirty="0"/>
          </a:p>
        </p:txBody>
      </p:sp>
    </p:spTree>
    <p:extLst>
      <p:ext uri="{BB962C8B-B14F-4D97-AF65-F5344CB8AC3E}">
        <p14:creationId xmlns:p14="http://schemas.microsoft.com/office/powerpoint/2010/main" val="33824975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87</a:t>
            </a:fld>
            <a:endParaRPr lang="en-US"/>
          </a:p>
        </p:txBody>
      </p:sp>
    </p:spTree>
    <p:extLst>
      <p:ext uri="{BB962C8B-B14F-4D97-AF65-F5344CB8AC3E}">
        <p14:creationId xmlns:p14="http://schemas.microsoft.com/office/powerpoint/2010/main" val="7485792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88</a:t>
            </a:fld>
            <a:endParaRPr lang="en-US"/>
          </a:p>
        </p:txBody>
      </p:sp>
    </p:spTree>
    <p:extLst>
      <p:ext uri="{BB962C8B-B14F-4D97-AF65-F5344CB8AC3E}">
        <p14:creationId xmlns:p14="http://schemas.microsoft.com/office/powerpoint/2010/main" val="29707734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89</a:t>
            </a:fld>
            <a:endParaRPr lang="en-US"/>
          </a:p>
        </p:txBody>
      </p:sp>
    </p:spTree>
    <p:extLst>
      <p:ext uri="{BB962C8B-B14F-4D97-AF65-F5344CB8AC3E}">
        <p14:creationId xmlns:p14="http://schemas.microsoft.com/office/powerpoint/2010/main" val="29707734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90</a:t>
            </a:fld>
            <a:endParaRPr lang="en-US" dirty="0"/>
          </a:p>
        </p:txBody>
      </p:sp>
    </p:spTree>
    <p:extLst>
      <p:ext uri="{BB962C8B-B14F-4D97-AF65-F5344CB8AC3E}">
        <p14:creationId xmlns:p14="http://schemas.microsoft.com/office/powerpoint/2010/main" val="24407701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91</a:t>
            </a:fld>
            <a:endParaRPr lang="en-US"/>
          </a:p>
        </p:txBody>
      </p:sp>
    </p:spTree>
    <p:extLst>
      <p:ext uri="{BB962C8B-B14F-4D97-AF65-F5344CB8AC3E}">
        <p14:creationId xmlns:p14="http://schemas.microsoft.com/office/powerpoint/2010/main" val="194229547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92</a:t>
            </a:fld>
            <a:endParaRPr lang="en-US"/>
          </a:p>
        </p:txBody>
      </p:sp>
    </p:spTree>
    <p:extLst>
      <p:ext uri="{BB962C8B-B14F-4D97-AF65-F5344CB8AC3E}">
        <p14:creationId xmlns:p14="http://schemas.microsoft.com/office/powerpoint/2010/main" val="29707734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95</a:t>
            </a:fld>
            <a:endParaRPr lang="en-US"/>
          </a:p>
        </p:txBody>
      </p:sp>
    </p:spTree>
    <p:extLst>
      <p:ext uri="{BB962C8B-B14F-4D97-AF65-F5344CB8AC3E}">
        <p14:creationId xmlns:p14="http://schemas.microsoft.com/office/powerpoint/2010/main" val="2806632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16</a:t>
            </a:fld>
            <a:endParaRPr lang="en-US" dirty="0"/>
          </a:p>
        </p:txBody>
      </p:sp>
    </p:spTree>
    <p:extLst>
      <p:ext uri="{BB962C8B-B14F-4D97-AF65-F5344CB8AC3E}">
        <p14:creationId xmlns:p14="http://schemas.microsoft.com/office/powerpoint/2010/main" val="25607103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102</a:t>
            </a:fld>
            <a:endParaRPr lang="en-US" dirty="0"/>
          </a:p>
        </p:txBody>
      </p:sp>
    </p:spTree>
    <p:extLst>
      <p:ext uri="{BB962C8B-B14F-4D97-AF65-F5344CB8AC3E}">
        <p14:creationId xmlns:p14="http://schemas.microsoft.com/office/powerpoint/2010/main" val="12916222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103</a:t>
            </a:fld>
            <a:endParaRPr lang="en-US" dirty="0"/>
          </a:p>
        </p:txBody>
      </p:sp>
    </p:spTree>
    <p:extLst>
      <p:ext uri="{BB962C8B-B14F-4D97-AF65-F5344CB8AC3E}">
        <p14:creationId xmlns:p14="http://schemas.microsoft.com/office/powerpoint/2010/main" val="3042762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17</a:t>
            </a:fld>
            <a:endParaRPr lang="en-US" dirty="0"/>
          </a:p>
        </p:txBody>
      </p:sp>
    </p:spTree>
    <p:extLst>
      <p:ext uri="{BB962C8B-B14F-4D97-AF65-F5344CB8AC3E}">
        <p14:creationId xmlns:p14="http://schemas.microsoft.com/office/powerpoint/2010/main" val="2165379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19</a:t>
            </a:fld>
            <a:endParaRPr lang="en-US"/>
          </a:p>
        </p:txBody>
      </p:sp>
    </p:spTree>
    <p:extLst>
      <p:ext uri="{BB962C8B-B14F-4D97-AF65-F5344CB8AC3E}">
        <p14:creationId xmlns:p14="http://schemas.microsoft.com/office/powerpoint/2010/main" val="3047742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2629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AEF1FF4-54A5-4372-B3B2-5CF6F8C34999}" type="datetimeFigureOut">
              <a:rPr lang="en-US"/>
              <a:pPr>
                <a:defRPr/>
              </a:pPr>
              <a:t>3/8/2021</a:t>
            </a:fld>
            <a:endParaRPr lang="en-US" dirty="0"/>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1CB1D3-B870-4CE5-93B8-A3D7E06A65E5}" type="slidenum">
              <a:rPr lang="en-US"/>
              <a:pPr>
                <a:defRPr/>
              </a:pPr>
              <a:t>‹#›</a:t>
            </a:fld>
            <a:endParaRPr lang="en-US" dirty="0"/>
          </a:p>
        </p:txBody>
      </p:sp>
    </p:spTree>
    <p:extLst>
      <p:ext uri="{BB962C8B-B14F-4D97-AF65-F5344CB8AC3E}">
        <p14:creationId xmlns:p14="http://schemas.microsoft.com/office/powerpoint/2010/main" val="745201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88227B6-C509-497A-AC84-B0F3CBE53D54}" type="datetimeFigureOut">
              <a:rPr lang="en-US"/>
              <a:pPr>
                <a:defRPr/>
              </a:pPr>
              <a:t>3/8/2021</a:t>
            </a:fld>
            <a:endParaRPr lang="en-US" dirty="0"/>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0E7E255-44D2-42BE-8875-86371A889290}" type="slidenum">
              <a:rPr lang="en-US"/>
              <a:pPr>
                <a:defRPr/>
              </a:pPr>
              <a:t>‹#›</a:t>
            </a:fld>
            <a:endParaRPr lang="en-US" dirty="0"/>
          </a:p>
        </p:txBody>
      </p:sp>
    </p:spTree>
    <p:extLst>
      <p:ext uri="{BB962C8B-B14F-4D97-AF65-F5344CB8AC3E}">
        <p14:creationId xmlns:p14="http://schemas.microsoft.com/office/powerpoint/2010/main" val="1165258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22AE409-CB20-48A4-8589-2C79FEB5CEBB}" type="datetimeFigureOut">
              <a:rPr lang="en-US"/>
              <a:pPr>
                <a:defRPr/>
              </a:pPr>
              <a:t>3/8/2021</a:t>
            </a:fld>
            <a:endParaRPr lang="en-US" dirty="0"/>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801A1EC-0EE3-4574-B487-055EE8018F79}" type="slidenum">
              <a:rPr lang="en-US"/>
              <a:pPr>
                <a:defRPr/>
              </a:pPr>
              <a:t>‹#›</a:t>
            </a:fld>
            <a:endParaRPr lang="en-US" dirty="0"/>
          </a:p>
        </p:txBody>
      </p:sp>
    </p:spTree>
    <p:extLst>
      <p:ext uri="{BB962C8B-B14F-4D97-AF65-F5344CB8AC3E}">
        <p14:creationId xmlns:p14="http://schemas.microsoft.com/office/powerpoint/2010/main" val="1156316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CF96FF-54AC-49F0-B852-DF60216D1F7D}" type="datetimeFigureOut">
              <a:rPr lang="en-US"/>
              <a:pPr>
                <a:defRPr/>
              </a:pPr>
              <a:t>3/8/2021</a:t>
            </a:fld>
            <a:endParaRPr lang="en-US" dirty="0"/>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2CB8D03-5C0C-487F-BA85-07DC9B61920A}" type="slidenum">
              <a:rPr lang="en-US"/>
              <a:pPr>
                <a:defRPr/>
              </a:pPr>
              <a:t>‹#›</a:t>
            </a:fld>
            <a:endParaRPr lang="en-US" dirty="0"/>
          </a:p>
        </p:txBody>
      </p:sp>
    </p:spTree>
    <p:extLst>
      <p:ext uri="{BB962C8B-B14F-4D97-AF65-F5344CB8AC3E}">
        <p14:creationId xmlns:p14="http://schemas.microsoft.com/office/powerpoint/2010/main" val="68380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90381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603AD98-76C2-4BD3-A985-C1B75387A344}" type="datetimeFigureOut">
              <a:rPr lang="en-US"/>
              <a:pPr>
                <a:defRPr/>
              </a:pPr>
              <a:t>3/8/2021</a:t>
            </a:fld>
            <a:endParaRPr lang="en-US" dirty="0"/>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E1B64A9-F098-4C12-9C9B-46F39AD6CFBF}" type="slidenum">
              <a:rPr lang="en-US"/>
              <a:pPr>
                <a:defRPr/>
              </a:pPr>
              <a:t>‹#›</a:t>
            </a:fld>
            <a:endParaRPr lang="en-US" dirty="0"/>
          </a:p>
        </p:txBody>
      </p:sp>
    </p:spTree>
    <p:extLst>
      <p:ext uri="{BB962C8B-B14F-4D97-AF65-F5344CB8AC3E}">
        <p14:creationId xmlns:p14="http://schemas.microsoft.com/office/powerpoint/2010/main" val="114543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EB518F-7FBA-422C-8063-A2C5B869830E}" type="datetimeFigureOut">
              <a:rPr lang="en-US"/>
              <a:pPr>
                <a:defRPr/>
              </a:pPr>
              <a:t>3/8/2021</a:t>
            </a:fld>
            <a:endParaRPr lang="en-US" dirty="0"/>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17173AE-3740-4B70-B37C-0C55B9809934}" type="slidenum">
              <a:rPr lang="en-US"/>
              <a:pPr>
                <a:defRPr/>
              </a:pPr>
              <a:t>‹#›</a:t>
            </a:fld>
            <a:endParaRPr lang="en-US" dirty="0"/>
          </a:p>
        </p:txBody>
      </p:sp>
    </p:spTree>
    <p:extLst>
      <p:ext uri="{BB962C8B-B14F-4D97-AF65-F5344CB8AC3E}">
        <p14:creationId xmlns:p14="http://schemas.microsoft.com/office/powerpoint/2010/main" val="2268498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294C5D3-4737-4475-83F1-641622E971D3}" type="datetimeFigureOut">
              <a:rPr lang="en-US"/>
              <a:pPr>
                <a:defRPr/>
              </a:pPr>
              <a:t>3/8/2021</a:t>
            </a:fld>
            <a:endParaRPr lang="en-US" dirty="0"/>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96B86CF-E1B0-420A-82EC-B1D583A412EA}" type="slidenum">
              <a:rPr lang="en-US"/>
              <a:pPr>
                <a:defRPr/>
              </a:pPr>
              <a:t>‹#›</a:t>
            </a:fld>
            <a:endParaRPr lang="en-US" dirty="0"/>
          </a:p>
        </p:txBody>
      </p:sp>
    </p:spTree>
    <p:extLst>
      <p:ext uri="{BB962C8B-B14F-4D97-AF65-F5344CB8AC3E}">
        <p14:creationId xmlns:p14="http://schemas.microsoft.com/office/powerpoint/2010/main" val="171155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BA1BCC-385F-4216-AF3D-3A6E08537891}" type="datetimeFigureOut">
              <a:rPr lang="en-US"/>
              <a:pPr>
                <a:defRPr/>
              </a:pPr>
              <a:t>3/8/2021</a:t>
            </a:fld>
            <a:endParaRPr lang="en-US" dirty="0"/>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161E2D5-40FD-4217-ACA2-676B3D462C5A}" type="slidenum">
              <a:rPr lang="en-US"/>
              <a:pPr>
                <a:defRPr/>
              </a:pPr>
              <a:t>‹#›</a:t>
            </a:fld>
            <a:endParaRPr lang="en-US" dirty="0"/>
          </a:p>
        </p:txBody>
      </p:sp>
    </p:spTree>
    <p:extLst>
      <p:ext uri="{BB962C8B-B14F-4D97-AF65-F5344CB8AC3E}">
        <p14:creationId xmlns:p14="http://schemas.microsoft.com/office/powerpoint/2010/main" val="2906984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EA0DB09-792B-42A0-98CB-08A0AE1E832A}" type="datetimeFigureOut">
              <a:rPr lang="en-US"/>
              <a:pPr>
                <a:defRPr/>
              </a:pPr>
              <a:t>3/8/2021</a:t>
            </a:fld>
            <a:endParaRPr lang="en-US" dirty="0"/>
          </a:p>
        </p:txBody>
      </p:sp>
      <p:sp>
        <p:nvSpPr>
          <p:cNvPr id="3" name="Footer Placeholder 2"/>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1E2F210-B69C-42F0-8107-AF0EF6D135BB}" type="slidenum">
              <a:rPr lang="en-US"/>
              <a:pPr>
                <a:defRPr/>
              </a:pPr>
              <a:t>‹#›</a:t>
            </a:fld>
            <a:endParaRPr lang="en-US" dirty="0"/>
          </a:p>
        </p:txBody>
      </p:sp>
    </p:spTree>
    <p:extLst>
      <p:ext uri="{BB962C8B-B14F-4D97-AF65-F5344CB8AC3E}">
        <p14:creationId xmlns:p14="http://schemas.microsoft.com/office/powerpoint/2010/main" val="540266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7435F9-B677-4B98-B4A6-3AD6F5EC45ED}" type="datetimeFigureOut">
              <a:rPr lang="en-US"/>
              <a:pPr>
                <a:defRPr/>
              </a:pPr>
              <a:t>3/8/2021</a:t>
            </a:fld>
            <a:endParaRPr lang="en-US" dirty="0"/>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31607E3-41CB-41AB-B08E-9EB0DE896199}" type="slidenum">
              <a:rPr lang="en-US"/>
              <a:pPr>
                <a:defRPr/>
              </a:pPr>
              <a:t>‹#›</a:t>
            </a:fld>
            <a:endParaRPr lang="en-US" dirty="0"/>
          </a:p>
        </p:txBody>
      </p:sp>
    </p:spTree>
    <p:extLst>
      <p:ext uri="{BB962C8B-B14F-4D97-AF65-F5344CB8AC3E}">
        <p14:creationId xmlns:p14="http://schemas.microsoft.com/office/powerpoint/2010/main" val="2300920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E5CAAEA-B400-4B80-B3AA-8A64595C7866}" type="datetimeFigureOut">
              <a:rPr lang="en-US"/>
              <a:pPr>
                <a:defRPr/>
              </a:pPr>
              <a:t>3/8/2021</a:t>
            </a:fld>
            <a:endParaRPr lang="en-US" dirty="0"/>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6A7A143-194B-4D67-97FA-461294EF0E52}" type="slidenum">
              <a:rPr lang="en-US"/>
              <a:pPr>
                <a:defRPr/>
              </a:pPr>
              <a:t>‹#›</a:t>
            </a:fld>
            <a:endParaRPr lang="en-US" dirty="0"/>
          </a:p>
        </p:txBody>
      </p:sp>
    </p:spTree>
    <p:extLst>
      <p:ext uri="{BB962C8B-B14F-4D97-AF65-F5344CB8AC3E}">
        <p14:creationId xmlns:p14="http://schemas.microsoft.com/office/powerpoint/2010/main" val="3710898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0EAF87C-3182-43EE-B42D-C171909753B6}" type="datetimeFigureOut">
              <a:rPr lang="en-US"/>
              <a:pPr>
                <a:defRPr/>
              </a:pPr>
              <a:t>3/8/2021</a:t>
            </a:fld>
            <a:endParaRPr lang="en-US" dirty="0"/>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0454BC-A325-46E9-ADEC-F8755F4B955D}" type="slidenum">
              <a:rPr lang="en-US"/>
              <a:pPr>
                <a:defRPr/>
              </a:pPr>
              <a:t>‹#›</a:t>
            </a:fld>
            <a:endParaRPr lang="en-US" dirty="0"/>
          </a:p>
        </p:txBody>
      </p:sp>
    </p:spTree>
    <p:extLst>
      <p:ext uri="{BB962C8B-B14F-4D97-AF65-F5344CB8AC3E}">
        <p14:creationId xmlns:p14="http://schemas.microsoft.com/office/powerpoint/2010/main" val="2187060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DDFDAAE-5D16-45FA-8BAF-33EB96389C87}" type="datetimeFigureOut">
              <a:rPr lang="en-US"/>
              <a:pPr>
                <a:defRPr/>
              </a:pPr>
              <a:t>3/8/2021</a:t>
            </a:fld>
            <a:endParaRPr lang="en-US" dirty="0"/>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0D6789A-DD83-48A8-8A3F-624B93E702EE}" type="slidenum">
              <a:rPr lang="en-US"/>
              <a:pPr>
                <a:defRPr/>
              </a:pPr>
              <a:t>‹#›</a:t>
            </a:fld>
            <a:endParaRPr lang="en-US" dirty="0"/>
          </a:p>
        </p:txBody>
      </p:sp>
    </p:spTree>
    <p:extLst>
      <p:ext uri="{BB962C8B-B14F-4D97-AF65-F5344CB8AC3E}">
        <p14:creationId xmlns:p14="http://schemas.microsoft.com/office/powerpoint/2010/main" val="2696412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F619FCD-2FFD-477E-A6C6-C0DB735DDB66}" type="datetimeFigureOut">
              <a:rPr lang="en-US"/>
              <a:pPr>
                <a:defRPr/>
              </a:pPr>
              <a:t>3/8/2021</a:t>
            </a:fld>
            <a:endParaRPr lang="en-US" dirty="0"/>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8EFCF0A-2C38-4EC8-BE75-4066A35B0499}" type="slidenum">
              <a:rPr lang="en-US"/>
              <a:pPr>
                <a:defRPr/>
              </a:pPr>
              <a:t>‹#›</a:t>
            </a:fld>
            <a:endParaRPr lang="en-US" dirty="0"/>
          </a:p>
        </p:txBody>
      </p:sp>
    </p:spTree>
    <p:extLst>
      <p:ext uri="{BB962C8B-B14F-4D97-AF65-F5344CB8AC3E}">
        <p14:creationId xmlns:p14="http://schemas.microsoft.com/office/powerpoint/2010/main" val="32748697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7435F9-B677-4B98-B4A6-3AD6F5EC45ED}" type="datetimeFigureOut">
              <a:rPr lang="en-US">
                <a:solidFill>
                  <a:prstClr val="black"/>
                </a:solidFill>
              </a:rPr>
              <a:pPr>
                <a:defRPr/>
              </a:pPr>
              <a:t>3/8/2021</a:t>
            </a:fld>
            <a:endParaRPr lang="en-US" dirty="0">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31607E3-41CB-41AB-B08E-9EB0DE89619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6212839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1713829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116BE37-4F53-4141-B4D6-4CB5B3FEBF81}" type="datetimeFigureOut">
              <a:rPr lang="en-US">
                <a:solidFill>
                  <a:prstClr val="black"/>
                </a:solidFill>
              </a:rPr>
              <a:pPr>
                <a:defRPr/>
              </a:pPr>
              <a:t>3/8/2021</a:t>
            </a:fld>
            <a:endParaRPr lang="en-US" dirty="0">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2D67C37-78D5-49F8-B732-6711843F403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703353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9BE9D4-892E-4947-9756-9E23C45B2341}" type="datetimeFigureOut">
              <a:rPr lang="en-US">
                <a:solidFill>
                  <a:prstClr val="black"/>
                </a:solidFill>
              </a:rPr>
              <a:pPr>
                <a:defRPr/>
              </a:pPr>
              <a:t>3/8/2021</a:t>
            </a:fld>
            <a:endParaRPr lang="en-US" dirty="0">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115B0D-7298-4BCC-8B45-0671093FD4A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790316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65B2B90-086F-4897-80BB-99673807FFA9}" type="datetimeFigureOut">
              <a:rPr lang="en-US">
                <a:solidFill>
                  <a:prstClr val="black"/>
                </a:solidFill>
              </a:rPr>
              <a:pPr>
                <a:defRPr/>
              </a:pPr>
              <a:t>3/8/2021</a:t>
            </a:fld>
            <a:endParaRPr lang="en-US" dirty="0">
              <a:solidFill>
                <a:prstClr val="black"/>
              </a:solidFill>
            </a:endParaRPr>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3E42EC6-405B-41EC-889D-F5E407DC420B}"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570585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A80CF31-6BD4-487C-B7E9-D3879F39F5EA}" type="datetimeFigureOut">
              <a:rPr lang="en-US">
                <a:solidFill>
                  <a:prstClr val="black"/>
                </a:solidFill>
              </a:rPr>
              <a:pPr>
                <a:defRPr/>
              </a:pPr>
              <a:t>3/8/2021</a:t>
            </a:fld>
            <a:endParaRPr lang="en-US" dirty="0">
              <a:solidFill>
                <a:prstClr val="black"/>
              </a:solidFill>
            </a:endParaRPr>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95C76C8-D4A4-4778-A9D9-5ABC1F11DDD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423739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356835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DD06D6-CEDA-4B4B-A85D-9F768C2F9AA7}" type="datetimeFigureOut">
              <a:rPr lang="en-US">
                <a:solidFill>
                  <a:prstClr val="black"/>
                </a:solidFill>
              </a:rPr>
              <a:pPr>
                <a:defRPr/>
              </a:pPr>
              <a:t>3/8/2021</a:t>
            </a:fld>
            <a:endParaRPr lang="en-US" dirty="0">
              <a:solidFill>
                <a:prstClr val="black"/>
              </a:solidFill>
            </a:endParaRPr>
          </a:p>
        </p:txBody>
      </p:sp>
      <p:sp>
        <p:nvSpPr>
          <p:cNvPr id="3" name="Footer Placeholder 2"/>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22597BA-2897-492F-8DEB-13A27BBBCB4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4443325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7A4BA01-4336-48EA-AB6E-742DD6B6DF11}" type="datetimeFigureOut">
              <a:rPr lang="en-US">
                <a:solidFill>
                  <a:prstClr val="black"/>
                </a:solidFill>
              </a:rPr>
              <a:pPr>
                <a:defRPr/>
              </a:pPr>
              <a:t>3/8/2021</a:t>
            </a:fld>
            <a:endParaRPr lang="en-US" dirty="0">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A8938B-A0A9-494F-9E66-FCD6D2F613B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719468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AEF1FF4-54A5-4372-B3B2-5CF6F8C34999}" type="datetimeFigureOut">
              <a:rPr lang="en-US">
                <a:solidFill>
                  <a:prstClr val="black"/>
                </a:solidFill>
              </a:rPr>
              <a:pPr>
                <a:defRPr/>
              </a:pPr>
              <a:t>3/8/2021</a:t>
            </a:fld>
            <a:endParaRPr lang="en-US" dirty="0">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1CB1D3-B870-4CE5-93B8-A3D7E06A65E5}"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665358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88227B6-C509-497A-AC84-B0F3CBE53D54}" type="datetimeFigureOut">
              <a:rPr lang="en-US">
                <a:solidFill>
                  <a:prstClr val="black"/>
                </a:solidFill>
              </a:rPr>
              <a:pPr>
                <a:defRPr/>
              </a:pPr>
              <a:t>3/8/2021</a:t>
            </a:fld>
            <a:endParaRPr lang="en-US" dirty="0">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0E7E255-44D2-42BE-8875-86371A88929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4543569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22AE409-CB20-48A4-8589-2C79FEB5CEBB}" type="datetimeFigureOut">
              <a:rPr lang="en-US">
                <a:solidFill>
                  <a:prstClr val="black"/>
                </a:solidFill>
              </a:rPr>
              <a:pPr>
                <a:defRPr/>
              </a:pPr>
              <a:t>3/8/2021</a:t>
            </a:fld>
            <a:endParaRPr lang="en-US" dirty="0">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801A1EC-0EE3-4574-B487-055EE8018F7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6267384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a:prstGeom prst="rect">
            <a:avLst/>
          </a:prstGeom>
        </p:spPr>
        <p:txBody>
          <a:bodyPr/>
          <a:lstStyle/>
          <a:p>
            <a:pPr lvl="0"/>
            <a:endParaRPr lang="en-US" noProof="0" dirty="0"/>
          </a:p>
        </p:txBody>
      </p:sp>
    </p:spTree>
    <p:extLst>
      <p:ext uri="{BB962C8B-B14F-4D97-AF65-F5344CB8AC3E}">
        <p14:creationId xmlns:p14="http://schemas.microsoft.com/office/powerpoint/2010/main" val="312863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116BE37-4F53-4141-B4D6-4CB5B3FEBF81}" type="datetimeFigureOut">
              <a:rPr lang="en-US"/>
              <a:pPr>
                <a:defRPr/>
              </a:pPr>
              <a:t>3/8/2021</a:t>
            </a:fld>
            <a:endParaRPr lang="en-US" dirty="0"/>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2D67C37-78D5-49F8-B732-6711843F403C}" type="slidenum">
              <a:rPr lang="en-US"/>
              <a:pPr>
                <a:defRPr/>
              </a:pPr>
              <a:t>‹#›</a:t>
            </a:fld>
            <a:endParaRPr lang="en-US" dirty="0"/>
          </a:p>
        </p:txBody>
      </p:sp>
    </p:spTree>
    <p:extLst>
      <p:ext uri="{BB962C8B-B14F-4D97-AF65-F5344CB8AC3E}">
        <p14:creationId xmlns:p14="http://schemas.microsoft.com/office/powerpoint/2010/main" val="1179613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9BE9D4-892E-4947-9756-9E23C45B2341}" type="datetimeFigureOut">
              <a:rPr lang="en-US"/>
              <a:pPr>
                <a:defRPr/>
              </a:pPr>
              <a:t>3/8/2021</a:t>
            </a:fld>
            <a:endParaRPr lang="en-US" dirty="0"/>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115B0D-7298-4BCC-8B45-0671093FD4A1}" type="slidenum">
              <a:rPr lang="en-US"/>
              <a:pPr>
                <a:defRPr/>
              </a:pPr>
              <a:t>‹#›</a:t>
            </a:fld>
            <a:endParaRPr lang="en-US" dirty="0"/>
          </a:p>
        </p:txBody>
      </p:sp>
    </p:spTree>
    <p:extLst>
      <p:ext uri="{BB962C8B-B14F-4D97-AF65-F5344CB8AC3E}">
        <p14:creationId xmlns:p14="http://schemas.microsoft.com/office/powerpoint/2010/main" val="1573405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65B2B90-086F-4897-80BB-99673807FFA9}" type="datetimeFigureOut">
              <a:rPr lang="en-US"/>
              <a:pPr>
                <a:defRPr/>
              </a:pPr>
              <a:t>3/8/2021</a:t>
            </a:fld>
            <a:endParaRPr lang="en-US" dirty="0"/>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3E42EC6-405B-41EC-889D-F5E407DC420B}" type="slidenum">
              <a:rPr lang="en-US"/>
              <a:pPr>
                <a:defRPr/>
              </a:pPr>
              <a:t>‹#›</a:t>
            </a:fld>
            <a:endParaRPr lang="en-US" dirty="0"/>
          </a:p>
        </p:txBody>
      </p:sp>
    </p:spTree>
    <p:extLst>
      <p:ext uri="{BB962C8B-B14F-4D97-AF65-F5344CB8AC3E}">
        <p14:creationId xmlns:p14="http://schemas.microsoft.com/office/powerpoint/2010/main" val="264445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A80CF31-6BD4-487C-B7E9-D3879F39F5EA}" type="datetimeFigureOut">
              <a:rPr lang="en-US"/>
              <a:pPr>
                <a:defRPr/>
              </a:pPr>
              <a:t>3/8/2021</a:t>
            </a:fld>
            <a:endParaRPr lang="en-US" dirty="0"/>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95C76C8-D4A4-4778-A9D9-5ABC1F11DDD4}" type="slidenum">
              <a:rPr lang="en-US"/>
              <a:pPr>
                <a:defRPr/>
              </a:pPr>
              <a:t>‹#›</a:t>
            </a:fld>
            <a:endParaRPr lang="en-US" dirty="0"/>
          </a:p>
        </p:txBody>
      </p:sp>
    </p:spTree>
    <p:extLst>
      <p:ext uri="{BB962C8B-B14F-4D97-AF65-F5344CB8AC3E}">
        <p14:creationId xmlns:p14="http://schemas.microsoft.com/office/powerpoint/2010/main" val="292324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DD06D6-CEDA-4B4B-A85D-9F768C2F9AA7}" type="datetimeFigureOut">
              <a:rPr lang="en-US"/>
              <a:pPr>
                <a:defRPr/>
              </a:pPr>
              <a:t>3/8/2021</a:t>
            </a:fld>
            <a:endParaRPr lang="en-US" dirty="0"/>
          </a:p>
        </p:txBody>
      </p:sp>
      <p:sp>
        <p:nvSpPr>
          <p:cNvPr id="3" name="Footer Placeholder 2"/>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22597BA-2897-492F-8DEB-13A27BBBCB42}" type="slidenum">
              <a:rPr lang="en-US"/>
              <a:pPr>
                <a:defRPr/>
              </a:pPr>
              <a:t>‹#›</a:t>
            </a:fld>
            <a:endParaRPr lang="en-US" dirty="0"/>
          </a:p>
        </p:txBody>
      </p:sp>
    </p:spTree>
    <p:extLst>
      <p:ext uri="{BB962C8B-B14F-4D97-AF65-F5344CB8AC3E}">
        <p14:creationId xmlns:p14="http://schemas.microsoft.com/office/powerpoint/2010/main" val="3140252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7A4BA01-4336-48EA-AB6E-742DD6B6DF11}" type="datetimeFigureOut">
              <a:rPr lang="en-US"/>
              <a:pPr>
                <a:defRPr/>
              </a:pPr>
              <a:t>3/8/2021</a:t>
            </a:fld>
            <a:endParaRPr lang="en-US" dirty="0"/>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A8938B-A0A9-494F-9E66-FCD6D2F613B4}" type="slidenum">
              <a:rPr lang="en-US"/>
              <a:pPr>
                <a:defRPr/>
              </a:pPr>
              <a:t>‹#›</a:t>
            </a:fld>
            <a:endParaRPr lang="en-US" dirty="0"/>
          </a:p>
        </p:txBody>
      </p:sp>
    </p:spTree>
    <p:extLst>
      <p:ext uri="{BB962C8B-B14F-4D97-AF65-F5344CB8AC3E}">
        <p14:creationId xmlns:p14="http://schemas.microsoft.com/office/powerpoint/2010/main" val="3395021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0" name="TextBox 10"/>
          <p:cNvSpPr txBox="1">
            <a:spLocks noChangeArrowheads="1"/>
          </p:cNvSpPr>
          <p:nvPr/>
        </p:nvSpPr>
        <p:spPr bwMode="auto">
          <a:xfrm>
            <a:off x="152400" y="6335713"/>
            <a:ext cx="876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b="1" dirty="0">
                <a:solidFill>
                  <a:srgbClr val="990000"/>
                </a:solidFill>
              </a:rPr>
              <a:t>Department of Family &amp; Community Medicine</a:t>
            </a:r>
          </a:p>
        </p:txBody>
      </p:sp>
      <p:pic>
        <p:nvPicPr>
          <p:cNvPr id="10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0"/>
            <a:ext cx="479901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2" name="TextBox 2"/>
          <p:cNvSpPr txBox="1">
            <a:spLocks noChangeArrowheads="1"/>
          </p:cNvSpPr>
          <p:nvPr/>
        </p:nvSpPr>
        <p:spPr bwMode="auto">
          <a:xfrm>
            <a:off x="1600200" y="76200"/>
            <a:ext cx="42291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3200" b="1" dirty="0"/>
              <a:t>Department of </a:t>
            </a:r>
          </a:p>
          <a:p>
            <a:pPr algn="ctr">
              <a:defRPr/>
            </a:pPr>
            <a:r>
              <a:rPr lang="en-US" altLang="en-US" sz="3200" b="1" dirty="0"/>
              <a:t>Family &amp; Community Medicine</a:t>
            </a:r>
          </a:p>
          <a:p>
            <a:pPr algn="ctr">
              <a:defRPr/>
            </a:pPr>
            <a:endParaRPr lang="en-US" altLang="en-US" sz="1000" b="1" dirty="0"/>
          </a:p>
          <a:p>
            <a:pPr algn="ctr">
              <a:defRPr/>
            </a:pPr>
            <a:r>
              <a:rPr lang="en-US" altLang="en-US" b="1" dirty="0"/>
              <a:t>University of California, </a:t>
            </a:r>
          </a:p>
          <a:p>
            <a:pPr algn="ctr">
              <a:defRPr/>
            </a:pPr>
            <a:r>
              <a:rPr lang="en-US" altLang="en-US" b="1" dirty="0"/>
              <a:t>San Francisco</a:t>
            </a:r>
          </a:p>
        </p:txBody>
      </p:sp>
      <p:pic>
        <p:nvPicPr>
          <p:cNvPr id="10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8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0" name="TextBox 10"/>
          <p:cNvSpPr txBox="1">
            <a:spLocks noChangeArrowheads="1"/>
          </p:cNvSpPr>
          <p:nvPr/>
        </p:nvSpPr>
        <p:spPr bwMode="auto">
          <a:xfrm>
            <a:off x="152400" y="6335713"/>
            <a:ext cx="876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b="1" dirty="0">
                <a:solidFill>
                  <a:srgbClr val="990000"/>
                </a:solidFill>
              </a:rPr>
              <a:t>Department of Family &amp; Community Medicine</a:t>
            </a:r>
          </a:p>
        </p:txBody>
      </p:sp>
      <p:pic>
        <p:nvPicPr>
          <p:cNvPr id="2055"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90" r:id="rId1"/>
    <p:sldLayoutId id="2147484188"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6172200"/>
            <a:ext cx="9144000" cy="685800"/>
          </a:xfrm>
          <a:prstGeom prst="rect">
            <a:avLst/>
          </a:prstGeom>
          <a:solidFill>
            <a:srgbClr val="BBBB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0" name="TextBox 10"/>
          <p:cNvSpPr txBox="1">
            <a:spLocks noChangeArrowheads="1"/>
          </p:cNvSpPr>
          <p:nvPr/>
        </p:nvSpPr>
        <p:spPr bwMode="auto">
          <a:xfrm>
            <a:off x="152400" y="6335713"/>
            <a:ext cx="876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b="1" dirty="0">
                <a:solidFill>
                  <a:srgbClr val="990000"/>
                </a:solidFill>
              </a:rPr>
              <a:t>Department of Family &amp; Community Medicine</a:t>
            </a:r>
          </a:p>
        </p:txBody>
      </p:sp>
      <p:pic>
        <p:nvPicPr>
          <p:cNvPr id="3077"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00" r:id="rId1"/>
    <p:sldLayoutId id="2147484189"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p:nvPr/>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2055"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0"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52400" y="6195552"/>
            <a:ext cx="1600200" cy="66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1667474"/>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 id="214748426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hyperlink" Target="https://aspe.hhs.gov/basic-report/guide-hhs-surveys-and-data-resources"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bwMode="auto">
          <a:xfrm>
            <a:off x="762000" y="2819400"/>
            <a:ext cx="7772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a:t>Doing Research to Reduce Health Disparities</a:t>
            </a:r>
            <a:endParaRPr lang="en-US" altLang="en-US" sz="4000" dirty="0"/>
          </a:p>
        </p:txBody>
      </p:sp>
      <p:sp>
        <p:nvSpPr>
          <p:cNvPr id="24579" name="Subtitle 2"/>
          <p:cNvSpPr>
            <a:spLocks noGrp="1"/>
          </p:cNvSpPr>
          <p:nvPr>
            <p:ph type="subTitle" idx="1"/>
          </p:nvPr>
        </p:nvSpPr>
        <p:spPr bwMode="auto">
          <a:xfrm>
            <a:off x="685800" y="4800600"/>
            <a:ext cx="8117874"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0"/>
              </a:spcBef>
            </a:pPr>
            <a:r>
              <a:rPr lang="en-US" altLang="en-US" sz="2400" dirty="0"/>
              <a:t>Christine Dehlendorf, MD MAS</a:t>
            </a:r>
          </a:p>
          <a:p>
            <a:pPr>
              <a:spcBef>
                <a:spcPts val="0"/>
              </a:spcBef>
            </a:pPr>
            <a:r>
              <a:rPr lang="en-US" altLang="en-US" sz="2400" dirty="0"/>
              <a:t>Associate Professor</a:t>
            </a:r>
          </a:p>
          <a:p>
            <a:pPr>
              <a:spcBef>
                <a:spcPts val="0"/>
              </a:spcBef>
            </a:pPr>
            <a:r>
              <a:rPr lang="en-US" altLang="en-US" sz="2400" dirty="0"/>
              <a:t>March 9, 202`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870282102"/>
              </p:ext>
            </p:extLst>
          </p:nvPr>
        </p:nvGraphicFramePr>
        <p:xfrm>
          <a:off x="428171" y="1055134"/>
          <a:ext cx="8229600" cy="4914741"/>
        </p:xfrm>
        <a:graphic>
          <a:graphicData uri="http://schemas.openxmlformats.org/drawingml/2006/table">
            <a:tbl>
              <a:tblPr>
                <a:tableStyleId>{3C2FFA5D-87B4-456A-9821-1D502468CF0F}</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531461">
                <a:tc>
                  <a:txBody>
                    <a:bodyPr/>
                    <a:lstStyle/>
                    <a:p>
                      <a:r>
                        <a:rPr lang="en-US" sz="2000" dirty="0"/>
                        <a:t>Social (occupational) class</a:t>
                      </a:r>
                      <a:endParaRPr lang="en-US" sz="2000" dirty="0">
                        <a:solidFill>
                          <a:schemeClr val="bg1"/>
                        </a:solidFill>
                      </a:endParaRPr>
                    </a:p>
                  </a:txBody>
                  <a:tcPr anchor="ctr"/>
                </a:tc>
                <a:tc>
                  <a:txBody>
                    <a:bodyPr/>
                    <a:lstStyle/>
                    <a:p>
                      <a:r>
                        <a:rPr lang="en-US" sz="2000"/>
                        <a:t>Males (all)</a:t>
                      </a:r>
                      <a:endParaRPr lang="en-US" sz="2000">
                        <a:solidFill>
                          <a:schemeClr val="bg1"/>
                        </a:solidFill>
                      </a:endParaRPr>
                    </a:p>
                  </a:txBody>
                  <a:tcPr anchor="ctr"/>
                </a:tc>
                <a:tc>
                  <a:txBody>
                    <a:bodyPr/>
                    <a:lstStyle/>
                    <a:p>
                      <a:r>
                        <a:rPr lang="en-US" sz="2000"/>
                        <a:t>Females (married, by husbands occupation)</a:t>
                      </a:r>
                      <a:endParaRPr lang="en-US" sz="2000">
                        <a:solidFill>
                          <a:schemeClr val="bg1"/>
                        </a:solidFill>
                      </a:endParaRPr>
                    </a:p>
                  </a:txBody>
                  <a:tcPr anchor="ctr"/>
                </a:tc>
                <a:tc>
                  <a:txBody>
                    <a:bodyPr/>
                    <a:lstStyle/>
                    <a:p>
                      <a:r>
                        <a:rPr lang="en-US" sz="2000"/>
                        <a:t>Ratio M/F</a:t>
                      </a:r>
                      <a:endParaRPr lang="en-US" sz="2000">
                        <a:solidFill>
                          <a:schemeClr val="bg1"/>
                        </a:solidFill>
                      </a:endParaRPr>
                    </a:p>
                  </a:txBody>
                  <a:tcPr anchor="ctr"/>
                </a:tc>
                <a:extLst>
                  <a:ext uri="{0D108BD9-81ED-4DB2-BD59-A6C34878D82A}">
                    <a16:rowId xmlns:a16="http://schemas.microsoft.com/office/drawing/2014/main" val="10000"/>
                  </a:ext>
                </a:extLst>
              </a:tr>
              <a:tr h="0">
                <a:tc>
                  <a:txBody>
                    <a:bodyPr/>
                    <a:lstStyle/>
                    <a:p>
                      <a:r>
                        <a:rPr lang="en-US" sz="2000"/>
                        <a:t>I (Professional)</a:t>
                      </a:r>
                      <a:endParaRPr lang="en-US" sz="2000">
                        <a:solidFill>
                          <a:schemeClr val="bg1"/>
                        </a:solidFill>
                      </a:endParaRPr>
                    </a:p>
                  </a:txBody>
                  <a:tcPr anchor="ctr"/>
                </a:tc>
                <a:tc>
                  <a:txBody>
                    <a:bodyPr/>
                    <a:lstStyle/>
                    <a:p>
                      <a:r>
                        <a:rPr lang="en-US" sz="2000" dirty="0"/>
                        <a:t>3.98</a:t>
                      </a:r>
                      <a:endParaRPr lang="en-US" sz="2000" dirty="0">
                        <a:solidFill>
                          <a:schemeClr val="bg1"/>
                        </a:solidFill>
                      </a:endParaRPr>
                    </a:p>
                  </a:txBody>
                  <a:tcPr anchor="ctr"/>
                </a:tc>
                <a:tc>
                  <a:txBody>
                    <a:bodyPr/>
                    <a:lstStyle/>
                    <a:p>
                      <a:r>
                        <a:rPr lang="en-US" sz="2000"/>
                        <a:t>2.15</a:t>
                      </a:r>
                      <a:endParaRPr lang="en-US" sz="2000">
                        <a:solidFill>
                          <a:schemeClr val="bg1"/>
                        </a:solidFill>
                      </a:endParaRPr>
                    </a:p>
                  </a:txBody>
                  <a:tcPr anchor="ctr"/>
                </a:tc>
                <a:tc>
                  <a:txBody>
                    <a:bodyPr/>
                    <a:lstStyle/>
                    <a:p>
                      <a:r>
                        <a:rPr lang="en-US" sz="2000"/>
                        <a:t>1.85</a:t>
                      </a:r>
                      <a:endParaRPr lang="en-US" sz="2000">
                        <a:solidFill>
                          <a:schemeClr val="bg1"/>
                        </a:solidFill>
                      </a:endParaRPr>
                    </a:p>
                  </a:txBody>
                  <a:tcPr anchor="ctr"/>
                </a:tc>
                <a:extLst>
                  <a:ext uri="{0D108BD9-81ED-4DB2-BD59-A6C34878D82A}">
                    <a16:rowId xmlns:a16="http://schemas.microsoft.com/office/drawing/2014/main" val="10001"/>
                  </a:ext>
                </a:extLst>
              </a:tr>
              <a:tr h="0">
                <a:tc>
                  <a:txBody>
                    <a:bodyPr/>
                    <a:lstStyle/>
                    <a:p>
                      <a:r>
                        <a:rPr lang="en-US" sz="2000"/>
                        <a:t>II (Intermediate)</a:t>
                      </a:r>
                      <a:endParaRPr lang="en-US" sz="2000">
                        <a:solidFill>
                          <a:schemeClr val="bg1"/>
                        </a:solidFill>
                      </a:endParaRPr>
                    </a:p>
                  </a:txBody>
                  <a:tcPr anchor="ctr"/>
                </a:tc>
                <a:tc>
                  <a:txBody>
                    <a:bodyPr/>
                    <a:lstStyle/>
                    <a:p>
                      <a:r>
                        <a:rPr lang="en-US" sz="2000"/>
                        <a:t>5.54</a:t>
                      </a:r>
                      <a:endParaRPr lang="en-US" sz="2000">
                        <a:solidFill>
                          <a:schemeClr val="bg1"/>
                        </a:solidFill>
                      </a:endParaRPr>
                    </a:p>
                  </a:txBody>
                  <a:tcPr anchor="ctr"/>
                </a:tc>
                <a:tc>
                  <a:txBody>
                    <a:bodyPr/>
                    <a:lstStyle/>
                    <a:p>
                      <a:r>
                        <a:rPr lang="en-US" sz="2000"/>
                        <a:t>2.85</a:t>
                      </a:r>
                      <a:endParaRPr lang="en-US" sz="2000">
                        <a:solidFill>
                          <a:schemeClr val="bg1"/>
                        </a:solidFill>
                      </a:endParaRPr>
                    </a:p>
                  </a:txBody>
                  <a:tcPr anchor="ctr"/>
                </a:tc>
                <a:tc>
                  <a:txBody>
                    <a:bodyPr/>
                    <a:lstStyle/>
                    <a:p>
                      <a:r>
                        <a:rPr lang="en-US" sz="2000"/>
                        <a:t>1.94</a:t>
                      </a:r>
                      <a:endParaRPr lang="en-US" sz="2000">
                        <a:solidFill>
                          <a:schemeClr val="bg1"/>
                        </a:solidFill>
                      </a:endParaRPr>
                    </a:p>
                  </a:txBody>
                  <a:tcPr anchor="ctr"/>
                </a:tc>
                <a:extLst>
                  <a:ext uri="{0D108BD9-81ED-4DB2-BD59-A6C34878D82A}">
                    <a16:rowId xmlns:a16="http://schemas.microsoft.com/office/drawing/2014/main" val="10002"/>
                  </a:ext>
                </a:extLst>
              </a:tr>
              <a:tr h="0">
                <a:tc>
                  <a:txBody>
                    <a:bodyPr/>
                    <a:lstStyle/>
                    <a:p>
                      <a:r>
                        <a:rPr lang="en-US" sz="2000"/>
                        <a:t>IIIn (Skilled non-manual)</a:t>
                      </a:r>
                      <a:endParaRPr lang="en-US" sz="2000">
                        <a:solidFill>
                          <a:schemeClr val="bg1"/>
                        </a:solidFill>
                      </a:endParaRPr>
                    </a:p>
                  </a:txBody>
                  <a:tcPr anchor="ctr"/>
                </a:tc>
                <a:tc>
                  <a:txBody>
                    <a:bodyPr/>
                    <a:lstStyle/>
                    <a:p>
                      <a:r>
                        <a:rPr lang="en-US" sz="2000" dirty="0"/>
                        <a:t>5.80</a:t>
                      </a:r>
                      <a:endParaRPr lang="en-US" sz="2000" dirty="0">
                        <a:solidFill>
                          <a:schemeClr val="bg1"/>
                        </a:solidFill>
                      </a:endParaRPr>
                    </a:p>
                  </a:txBody>
                  <a:tcPr anchor="ctr"/>
                </a:tc>
                <a:tc>
                  <a:txBody>
                    <a:bodyPr/>
                    <a:lstStyle/>
                    <a:p>
                      <a:r>
                        <a:rPr lang="en-US" sz="2000"/>
                        <a:t>2.76</a:t>
                      </a:r>
                      <a:endParaRPr lang="en-US" sz="2000">
                        <a:solidFill>
                          <a:schemeClr val="bg1"/>
                        </a:solidFill>
                      </a:endParaRPr>
                    </a:p>
                  </a:txBody>
                  <a:tcPr anchor="ctr"/>
                </a:tc>
                <a:tc>
                  <a:txBody>
                    <a:bodyPr/>
                    <a:lstStyle/>
                    <a:p>
                      <a:r>
                        <a:rPr lang="en-US" sz="2000"/>
                        <a:t>1.96</a:t>
                      </a:r>
                      <a:endParaRPr lang="en-US" sz="2000">
                        <a:solidFill>
                          <a:schemeClr val="bg1"/>
                        </a:solidFill>
                      </a:endParaRPr>
                    </a:p>
                  </a:txBody>
                  <a:tcPr anchor="ctr"/>
                </a:tc>
                <a:extLst>
                  <a:ext uri="{0D108BD9-81ED-4DB2-BD59-A6C34878D82A}">
                    <a16:rowId xmlns:a16="http://schemas.microsoft.com/office/drawing/2014/main" val="10003"/>
                  </a:ext>
                </a:extLst>
              </a:tr>
              <a:tr h="0">
                <a:tc>
                  <a:txBody>
                    <a:bodyPr/>
                    <a:lstStyle/>
                    <a:p>
                      <a:r>
                        <a:rPr lang="en-US" sz="2000"/>
                        <a:t>IIIm (Skilled manual</a:t>
                      </a:r>
                      <a:endParaRPr lang="en-US" sz="2000">
                        <a:solidFill>
                          <a:schemeClr val="bg1"/>
                        </a:solidFill>
                      </a:endParaRPr>
                    </a:p>
                  </a:txBody>
                  <a:tcPr anchor="ctr"/>
                </a:tc>
                <a:tc>
                  <a:txBody>
                    <a:bodyPr/>
                    <a:lstStyle/>
                    <a:p>
                      <a:r>
                        <a:rPr lang="en-US" sz="2000"/>
                        <a:t>6.08</a:t>
                      </a:r>
                      <a:endParaRPr lang="en-US" sz="2000">
                        <a:solidFill>
                          <a:schemeClr val="bg1"/>
                        </a:solidFill>
                      </a:endParaRPr>
                    </a:p>
                  </a:txBody>
                  <a:tcPr anchor="ctr"/>
                </a:tc>
                <a:tc>
                  <a:txBody>
                    <a:bodyPr/>
                    <a:lstStyle/>
                    <a:p>
                      <a:r>
                        <a:rPr lang="en-US" sz="2000"/>
                        <a:t>3.41</a:t>
                      </a:r>
                      <a:endParaRPr lang="en-US" sz="2000">
                        <a:solidFill>
                          <a:schemeClr val="bg1"/>
                        </a:solidFill>
                      </a:endParaRPr>
                    </a:p>
                  </a:txBody>
                  <a:tcPr anchor="ctr"/>
                </a:tc>
                <a:tc>
                  <a:txBody>
                    <a:bodyPr/>
                    <a:lstStyle/>
                    <a:p>
                      <a:r>
                        <a:rPr lang="en-US" sz="2000"/>
                        <a:t>1.78</a:t>
                      </a:r>
                      <a:endParaRPr lang="en-US" sz="2000">
                        <a:solidFill>
                          <a:schemeClr val="bg1"/>
                        </a:solidFill>
                      </a:endParaRPr>
                    </a:p>
                  </a:txBody>
                  <a:tcPr anchor="ctr"/>
                </a:tc>
                <a:extLst>
                  <a:ext uri="{0D108BD9-81ED-4DB2-BD59-A6C34878D82A}">
                    <a16:rowId xmlns:a16="http://schemas.microsoft.com/office/drawing/2014/main" val="10004"/>
                  </a:ext>
                </a:extLst>
              </a:tr>
              <a:tr h="0">
                <a:tc>
                  <a:txBody>
                    <a:bodyPr/>
                    <a:lstStyle/>
                    <a:p>
                      <a:r>
                        <a:rPr lang="en-US" sz="2000"/>
                        <a:t>IV (Partly Skilled)</a:t>
                      </a:r>
                      <a:endParaRPr lang="en-US" sz="2000">
                        <a:solidFill>
                          <a:schemeClr val="bg1"/>
                        </a:solidFill>
                      </a:endParaRPr>
                    </a:p>
                  </a:txBody>
                  <a:tcPr anchor="ctr"/>
                </a:tc>
                <a:tc>
                  <a:txBody>
                    <a:bodyPr/>
                    <a:lstStyle/>
                    <a:p>
                      <a:r>
                        <a:rPr lang="en-US" sz="2000"/>
                        <a:t>7.96</a:t>
                      </a:r>
                      <a:endParaRPr lang="en-US" sz="2000">
                        <a:solidFill>
                          <a:schemeClr val="bg1"/>
                        </a:solidFill>
                      </a:endParaRPr>
                    </a:p>
                  </a:txBody>
                  <a:tcPr anchor="ctr"/>
                </a:tc>
                <a:tc>
                  <a:txBody>
                    <a:bodyPr/>
                    <a:lstStyle/>
                    <a:p>
                      <a:r>
                        <a:rPr lang="en-US" sz="2000"/>
                        <a:t>4.27</a:t>
                      </a:r>
                      <a:endParaRPr lang="en-US" sz="2000">
                        <a:solidFill>
                          <a:schemeClr val="bg1"/>
                        </a:solidFill>
                      </a:endParaRPr>
                    </a:p>
                  </a:txBody>
                  <a:tcPr anchor="ctr"/>
                </a:tc>
                <a:tc>
                  <a:txBody>
                    <a:bodyPr/>
                    <a:lstStyle/>
                    <a:p>
                      <a:r>
                        <a:rPr lang="en-US" sz="2000"/>
                        <a:t>1.87</a:t>
                      </a:r>
                      <a:endParaRPr lang="en-US" sz="2000">
                        <a:solidFill>
                          <a:schemeClr val="bg1"/>
                        </a:solidFill>
                      </a:endParaRPr>
                    </a:p>
                  </a:txBody>
                  <a:tcPr anchor="ctr"/>
                </a:tc>
                <a:extLst>
                  <a:ext uri="{0D108BD9-81ED-4DB2-BD59-A6C34878D82A}">
                    <a16:rowId xmlns:a16="http://schemas.microsoft.com/office/drawing/2014/main" val="10005"/>
                  </a:ext>
                </a:extLst>
              </a:tr>
              <a:tr h="0">
                <a:tc>
                  <a:txBody>
                    <a:bodyPr/>
                    <a:lstStyle/>
                    <a:p>
                      <a:r>
                        <a:rPr lang="en-US" sz="2000"/>
                        <a:t>V (Unskilled)</a:t>
                      </a:r>
                      <a:endParaRPr lang="en-US" sz="2000">
                        <a:solidFill>
                          <a:schemeClr val="bg1"/>
                        </a:solidFill>
                      </a:endParaRPr>
                    </a:p>
                  </a:txBody>
                  <a:tcPr anchor="ctr"/>
                </a:tc>
                <a:tc>
                  <a:txBody>
                    <a:bodyPr/>
                    <a:lstStyle/>
                    <a:p>
                      <a:r>
                        <a:rPr lang="en-US" sz="2000"/>
                        <a:t>9.88</a:t>
                      </a:r>
                      <a:endParaRPr lang="en-US" sz="2000">
                        <a:solidFill>
                          <a:schemeClr val="bg1"/>
                        </a:solidFill>
                      </a:endParaRPr>
                    </a:p>
                  </a:txBody>
                  <a:tcPr anchor="ctr"/>
                </a:tc>
                <a:tc>
                  <a:txBody>
                    <a:bodyPr/>
                    <a:lstStyle/>
                    <a:p>
                      <a:r>
                        <a:rPr lang="en-US" sz="2000"/>
                        <a:t>5.31</a:t>
                      </a:r>
                      <a:endParaRPr lang="en-US" sz="2000">
                        <a:solidFill>
                          <a:schemeClr val="bg1"/>
                        </a:solidFill>
                      </a:endParaRPr>
                    </a:p>
                  </a:txBody>
                  <a:tcPr anchor="ctr"/>
                </a:tc>
                <a:tc>
                  <a:txBody>
                    <a:bodyPr/>
                    <a:lstStyle/>
                    <a:p>
                      <a:r>
                        <a:rPr lang="en-US" sz="2000"/>
                        <a:t>1.86</a:t>
                      </a:r>
                      <a:endParaRPr lang="en-US" sz="2000">
                        <a:solidFill>
                          <a:schemeClr val="bg1"/>
                        </a:solidFill>
                      </a:endParaRPr>
                    </a:p>
                  </a:txBody>
                  <a:tcPr anchor="ctr"/>
                </a:tc>
                <a:extLst>
                  <a:ext uri="{0D108BD9-81ED-4DB2-BD59-A6C34878D82A}">
                    <a16:rowId xmlns:a16="http://schemas.microsoft.com/office/drawing/2014/main" val="10006"/>
                  </a:ext>
                </a:extLst>
              </a:tr>
              <a:tr h="0">
                <a:tc>
                  <a:txBody>
                    <a:bodyPr/>
                    <a:lstStyle/>
                    <a:p>
                      <a:r>
                        <a:rPr lang="en-US" sz="2000"/>
                        <a:t>Ratio V/I</a:t>
                      </a:r>
                      <a:endParaRPr lang="en-US" sz="2000">
                        <a:solidFill>
                          <a:schemeClr val="bg1"/>
                        </a:solidFill>
                      </a:endParaRPr>
                    </a:p>
                  </a:txBody>
                  <a:tcPr anchor="ctr"/>
                </a:tc>
                <a:tc>
                  <a:txBody>
                    <a:bodyPr/>
                    <a:lstStyle/>
                    <a:p>
                      <a:r>
                        <a:rPr lang="en-US" sz="2000"/>
                        <a:t>2.5</a:t>
                      </a:r>
                      <a:endParaRPr lang="en-US" sz="2000">
                        <a:solidFill>
                          <a:schemeClr val="bg1"/>
                        </a:solidFill>
                      </a:endParaRPr>
                    </a:p>
                  </a:txBody>
                  <a:tcPr anchor="ctr"/>
                </a:tc>
                <a:tc>
                  <a:txBody>
                    <a:bodyPr/>
                    <a:lstStyle/>
                    <a:p>
                      <a:r>
                        <a:rPr lang="en-US" sz="2000"/>
                        <a:t>2.5</a:t>
                      </a:r>
                      <a:endParaRPr lang="en-US" sz="2000">
                        <a:solidFill>
                          <a:schemeClr val="bg1"/>
                        </a:solidFill>
                      </a:endParaRPr>
                    </a:p>
                  </a:txBody>
                  <a:tcPr anchor="ctr"/>
                </a:tc>
                <a:tc>
                  <a:txBody>
                    <a:bodyPr/>
                    <a:lstStyle/>
                    <a:p>
                      <a:endParaRPr lang="en-US" sz="2000" dirty="0">
                        <a:solidFill>
                          <a:schemeClr val="bg1"/>
                        </a:solidFill>
                      </a:endParaRPr>
                    </a:p>
                  </a:txBody>
                  <a:tcPr anchor="ctr"/>
                </a:tc>
                <a:extLst>
                  <a:ext uri="{0D108BD9-81ED-4DB2-BD59-A6C34878D82A}">
                    <a16:rowId xmlns:a16="http://schemas.microsoft.com/office/drawing/2014/main" val="10007"/>
                  </a:ext>
                </a:extLst>
              </a:tr>
            </a:tbl>
          </a:graphicData>
        </a:graphic>
      </p:graphicFrame>
      <p:sp>
        <p:nvSpPr>
          <p:cNvPr id="7" name="Rectangle 1"/>
          <p:cNvSpPr>
            <a:spLocks noChangeArrowheads="1"/>
          </p:cNvSpPr>
          <p:nvPr/>
        </p:nvSpPr>
        <p:spPr bwMode="auto">
          <a:xfrm>
            <a:off x="428171" y="316470"/>
            <a:ext cx="822353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Helvetica" charset="0"/>
                <a:cs typeface="Arial" pitchFamily="34" charset="0"/>
              </a:rPr>
              <a:t>Death Rates per 1000 population England and Wales 1971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6879441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Community Engaged Research</a:t>
            </a:r>
          </a:p>
        </p:txBody>
      </p:sp>
      <p:sp>
        <p:nvSpPr>
          <p:cNvPr id="5" name="Content Placeholder 4"/>
          <p:cNvSpPr>
            <a:spLocks noGrp="1"/>
          </p:cNvSpPr>
          <p:nvPr>
            <p:ph idx="1"/>
          </p:nvPr>
        </p:nvSpPr>
        <p:spPr>
          <a:xfrm>
            <a:off x="457200" y="1066800"/>
            <a:ext cx="8229600" cy="4525963"/>
          </a:xfrm>
        </p:spPr>
        <p:txBody>
          <a:bodyPr/>
          <a:lstStyle/>
          <a:p>
            <a:r>
              <a:rPr lang="en-US" dirty="0"/>
              <a:t>“The process of working collaboratively with and through groups of people affiliated by geographic proximity, special interest, or similar situations to address issues affecting the well-being of those people” – CDC</a:t>
            </a:r>
          </a:p>
          <a:p>
            <a:r>
              <a:rPr lang="en-US" dirty="0"/>
              <a:t>Occurs across continuum, from consultation to CBPR</a:t>
            </a:r>
          </a:p>
          <a:p>
            <a:r>
              <a:rPr lang="en-US" dirty="0"/>
              <a:t>Helps to ensure ask relevant questions, get relevant answers, and disseminate in appropriate manner</a:t>
            </a:r>
          </a:p>
          <a:p>
            <a:endParaRPr lang="en-US" dirty="0"/>
          </a:p>
        </p:txBody>
      </p:sp>
    </p:spTree>
    <p:extLst>
      <p:ext uri="{BB962C8B-B14F-4D97-AF65-F5344CB8AC3E}">
        <p14:creationId xmlns:p14="http://schemas.microsoft.com/office/powerpoint/2010/main" val="16256163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Resources</a:t>
            </a:r>
          </a:p>
        </p:txBody>
      </p:sp>
      <p:sp>
        <p:nvSpPr>
          <p:cNvPr id="5" name="Content Placeholder 4"/>
          <p:cNvSpPr>
            <a:spLocks noGrp="1"/>
          </p:cNvSpPr>
          <p:nvPr>
            <p:ph idx="1"/>
          </p:nvPr>
        </p:nvSpPr>
        <p:spPr/>
        <p:txBody>
          <a:bodyPr/>
          <a:lstStyle/>
          <a:p>
            <a:r>
              <a:rPr lang="en-US" dirty="0"/>
              <a:t>http://ctsi.ucsf.edu/about-us/programs/community-engagement-health-policy</a:t>
            </a:r>
          </a:p>
        </p:txBody>
      </p:sp>
    </p:spTree>
    <p:extLst>
      <p:ext uri="{BB962C8B-B14F-4D97-AF65-F5344CB8AC3E}">
        <p14:creationId xmlns:p14="http://schemas.microsoft.com/office/powerpoint/2010/main" val="61167676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Implementation Science</a:t>
            </a:r>
          </a:p>
        </p:txBody>
      </p:sp>
      <p:sp>
        <p:nvSpPr>
          <p:cNvPr id="5" name="Content Placeholder 4"/>
          <p:cNvSpPr>
            <a:spLocks noGrp="1"/>
          </p:cNvSpPr>
          <p:nvPr>
            <p:ph idx="1"/>
          </p:nvPr>
        </p:nvSpPr>
        <p:spPr/>
        <p:txBody>
          <a:bodyPr/>
          <a:lstStyle/>
          <a:p>
            <a:r>
              <a:rPr lang="en-US" dirty="0"/>
              <a:t>The study of methods to promote the integration of research findings and evidence into healthcare policy and practice. It seeks to understand the behavior of healthcare professionals and other stakeholders as a key variable in the sustainable uptake, adoption, and implementation of evidence-based interventions.</a:t>
            </a:r>
          </a:p>
        </p:txBody>
      </p:sp>
    </p:spTree>
    <p:extLst>
      <p:ext uri="{BB962C8B-B14F-4D97-AF65-F5344CB8AC3E}">
        <p14:creationId xmlns:p14="http://schemas.microsoft.com/office/powerpoint/2010/main" val="28937311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50417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095805784"/>
              </p:ext>
            </p:extLst>
          </p:nvPr>
        </p:nvGraphicFramePr>
        <p:xfrm>
          <a:off x="395514" y="1676400"/>
          <a:ext cx="8229600" cy="3497420"/>
        </p:xfrm>
        <a:graphic>
          <a:graphicData uri="http://schemas.openxmlformats.org/drawingml/2006/table">
            <a:tbl>
              <a:tblPr>
                <a:tableStyleId>{3C2FFA5D-87B4-456A-9821-1D502468CF0F}</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635894">
                <a:tc>
                  <a:txBody>
                    <a:bodyPr/>
                    <a:lstStyle/>
                    <a:p>
                      <a:r>
                        <a:rPr lang="en-US" sz="2000" dirty="0"/>
                        <a:t>Birth weight</a:t>
                      </a:r>
                      <a:endParaRPr lang="en-US" sz="2000" dirty="0">
                        <a:solidFill>
                          <a:schemeClr val="bg1"/>
                        </a:solidFill>
                      </a:endParaRPr>
                    </a:p>
                  </a:txBody>
                  <a:tcPr anchor="ctr"/>
                </a:tc>
                <a:tc gridSpan="3">
                  <a:txBody>
                    <a:bodyPr/>
                    <a:lstStyle/>
                    <a:p>
                      <a:r>
                        <a:rPr lang="en-US" sz="2000" dirty="0"/>
                        <a:t>Class (mother’s husband)</a:t>
                      </a:r>
                      <a:endParaRPr lang="en-US" sz="2000" dirty="0">
                        <a:solidFill>
                          <a:schemeClr val="bg1"/>
                        </a:solidFill>
                      </a:endParaRPr>
                    </a:p>
                  </a:txBody>
                  <a:tcPr anchor="ctr"/>
                </a:tc>
                <a:tc hMerge="1">
                  <a:txBody>
                    <a:bodyPr/>
                    <a:lstStyle/>
                    <a:p>
                      <a:endParaRPr lang="en-US"/>
                    </a:p>
                  </a:txBody>
                  <a:tcPr/>
                </a:tc>
                <a:tc hMerge="1">
                  <a:txBody>
                    <a:bodyPr/>
                    <a:lstStyle/>
                    <a:p>
                      <a:endParaRPr lang="en-US"/>
                    </a:p>
                  </a:txBody>
                  <a:tcPr/>
                </a:tc>
                <a:tc>
                  <a:txBody>
                    <a:bodyPr/>
                    <a:lstStyle/>
                    <a:p>
                      <a:r>
                        <a:rPr lang="en-US" sz="2000"/>
                        <a:t>Fatherless</a:t>
                      </a:r>
                      <a:endParaRPr lang="en-US" sz="2000">
                        <a:solidFill>
                          <a:schemeClr val="bg1"/>
                        </a:solidFill>
                      </a:endParaRPr>
                    </a:p>
                  </a:txBody>
                  <a:tcPr anchor="ctr"/>
                </a:tc>
                <a:extLst>
                  <a:ext uri="{0D108BD9-81ED-4DB2-BD59-A6C34878D82A}">
                    <a16:rowId xmlns:a16="http://schemas.microsoft.com/office/drawing/2014/main" val="10000"/>
                  </a:ext>
                </a:extLst>
              </a:tr>
              <a:tr h="635894">
                <a:tc>
                  <a:txBody>
                    <a:bodyPr/>
                    <a:lstStyle/>
                    <a:p>
                      <a:r>
                        <a:rPr lang="en-US" sz="2000"/>
                        <a:t>% who were</a:t>
                      </a:r>
                      <a:endParaRPr lang="en-US" sz="2000">
                        <a:solidFill>
                          <a:schemeClr val="bg1"/>
                        </a:solidFill>
                      </a:endParaRPr>
                    </a:p>
                  </a:txBody>
                  <a:tcPr anchor="ctr"/>
                </a:tc>
                <a:tc>
                  <a:txBody>
                    <a:bodyPr/>
                    <a:lstStyle/>
                    <a:p>
                      <a:r>
                        <a:rPr lang="en-US" sz="2000"/>
                        <a:t>(I II)</a:t>
                      </a:r>
                      <a:endParaRPr lang="en-US" sz="2000">
                        <a:solidFill>
                          <a:schemeClr val="bg1"/>
                        </a:solidFill>
                      </a:endParaRPr>
                    </a:p>
                  </a:txBody>
                  <a:tcPr anchor="ctr"/>
                </a:tc>
                <a:tc>
                  <a:txBody>
                    <a:bodyPr/>
                    <a:lstStyle/>
                    <a:p>
                      <a:r>
                        <a:rPr lang="en-US" sz="2000"/>
                        <a:t>III</a:t>
                      </a:r>
                      <a:endParaRPr lang="en-US" sz="2000">
                        <a:solidFill>
                          <a:schemeClr val="bg1"/>
                        </a:solidFill>
                      </a:endParaRPr>
                    </a:p>
                  </a:txBody>
                  <a:tcPr anchor="ctr"/>
                </a:tc>
                <a:tc>
                  <a:txBody>
                    <a:bodyPr/>
                    <a:lstStyle/>
                    <a:p>
                      <a:r>
                        <a:rPr lang="en-US" sz="2000"/>
                        <a:t>(IV and V)</a:t>
                      </a:r>
                      <a:endParaRPr lang="en-US" sz="2000">
                        <a:solidFill>
                          <a:schemeClr val="bg1"/>
                        </a:solidFill>
                      </a:endParaRPr>
                    </a:p>
                  </a:txBody>
                  <a:tcPr anchor="ctr"/>
                </a:tc>
                <a:tc>
                  <a:txBody>
                    <a:bodyPr/>
                    <a:lstStyle/>
                    <a:p>
                      <a:endParaRPr lang="en-US" sz="2000">
                        <a:solidFill>
                          <a:schemeClr val="bg1"/>
                        </a:solidFill>
                      </a:endParaRPr>
                    </a:p>
                  </a:txBody>
                  <a:tcPr anchor="ctr"/>
                </a:tc>
                <a:extLst>
                  <a:ext uri="{0D108BD9-81ED-4DB2-BD59-A6C34878D82A}">
                    <a16:rowId xmlns:a16="http://schemas.microsoft.com/office/drawing/2014/main" val="10001"/>
                  </a:ext>
                </a:extLst>
              </a:tr>
              <a:tr h="1112816">
                <a:tc>
                  <a:txBody>
                    <a:bodyPr/>
                    <a:lstStyle/>
                    <a:p>
                      <a:r>
                        <a:rPr lang="en-US" sz="2000"/>
                        <a:t>Less than 2500 grams</a:t>
                      </a:r>
                      <a:endParaRPr lang="en-US" sz="2000">
                        <a:solidFill>
                          <a:schemeClr val="bg1"/>
                        </a:solidFill>
                      </a:endParaRPr>
                    </a:p>
                  </a:txBody>
                  <a:tcPr anchor="ctr"/>
                </a:tc>
                <a:tc>
                  <a:txBody>
                    <a:bodyPr/>
                    <a:lstStyle/>
                    <a:p>
                      <a:r>
                        <a:rPr lang="en-US" sz="2000" dirty="0"/>
                        <a:t>4.5</a:t>
                      </a:r>
                      <a:endParaRPr lang="en-US" sz="2000" dirty="0">
                        <a:solidFill>
                          <a:schemeClr val="bg1"/>
                        </a:solidFill>
                      </a:endParaRPr>
                    </a:p>
                  </a:txBody>
                  <a:tcPr anchor="ctr"/>
                </a:tc>
                <a:tc>
                  <a:txBody>
                    <a:bodyPr/>
                    <a:lstStyle/>
                    <a:p>
                      <a:r>
                        <a:rPr lang="en-US" sz="2000"/>
                        <a:t>5.6</a:t>
                      </a:r>
                      <a:endParaRPr lang="en-US" sz="2000">
                        <a:solidFill>
                          <a:schemeClr val="bg1"/>
                        </a:solidFill>
                      </a:endParaRPr>
                    </a:p>
                  </a:txBody>
                  <a:tcPr anchor="ctr"/>
                </a:tc>
                <a:tc>
                  <a:txBody>
                    <a:bodyPr/>
                    <a:lstStyle/>
                    <a:p>
                      <a:r>
                        <a:rPr lang="en-US" sz="2000"/>
                        <a:t>8.2</a:t>
                      </a:r>
                      <a:endParaRPr lang="en-US" sz="2000">
                        <a:solidFill>
                          <a:schemeClr val="bg1"/>
                        </a:solidFill>
                      </a:endParaRPr>
                    </a:p>
                  </a:txBody>
                  <a:tcPr anchor="ctr"/>
                </a:tc>
                <a:tc>
                  <a:txBody>
                    <a:bodyPr/>
                    <a:lstStyle/>
                    <a:p>
                      <a:r>
                        <a:rPr lang="en-US" sz="2000" dirty="0"/>
                        <a:t>9.5</a:t>
                      </a:r>
                      <a:endParaRPr lang="en-US" sz="2000" dirty="0">
                        <a:solidFill>
                          <a:schemeClr val="bg1"/>
                        </a:solidFill>
                      </a:endParaRPr>
                    </a:p>
                  </a:txBody>
                  <a:tcPr anchor="ctr"/>
                </a:tc>
                <a:extLst>
                  <a:ext uri="{0D108BD9-81ED-4DB2-BD59-A6C34878D82A}">
                    <a16:rowId xmlns:a16="http://schemas.microsoft.com/office/drawing/2014/main" val="10002"/>
                  </a:ext>
                </a:extLst>
              </a:tr>
              <a:tr h="1112816">
                <a:tc>
                  <a:txBody>
                    <a:bodyPr/>
                    <a:lstStyle/>
                    <a:p>
                      <a:r>
                        <a:rPr lang="en-US" sz="2000"/>
                        <a:t>More than 3000 grams</a:t>
                      </a:r>
                      <a:endParaRPr lang="en-US" sz="2000">
                        <a:solidFill>
                          <a:schemeClr val="bg1"/>
                        </a:solidFill>
                      </a:endParaRPr>
                    </a:p>
                  </a:txBody>
                  <a:tcPr anchor="ctr"/>
                </a:tc>
                <a:tc>
                  <a:txBody>
                    <a:bodyPr/>
                    <a:lstStyle/>
                    <a:p>
                      <a:r>
                        <a:rPr lang="en-US" sz="2000"/>
                        <a:t>81.0</a:t>
                      </a:r>
                      <a:endParaRPr lang="en-US" sz="2000">
                        <a:solidFill>
                          <a:schemeClr val="bg1"/>
                        </a:solidFill>
                      </a:endParaRPr>
                    </a:p>
                  </a:txBody>
                  <a:tcPr anchor="ctr"/>
                </a:tc>
                <a:tc>
                  <a:txBody>
                    <a:bodyPr/>
                    <a:lstStyle/>
                    <a:p>
                      <a:r>
                        <a:rPr lang="en-US" sz="2000" dirty="0"/>
                        <a:t>76.3.</a:t>
                      </a:r>
                      <a:endParaRPr lang="en-US" sz="2000" dirty="0">
                        <a:solidFill>
                          <a:schemeClr val="bg1"/>
                        </a:solidFill>
                      </a:endParaRPr>
                    </a:p>
                  </a:txBody>
                  <a:tcPr anchor="ctr"/>
                </a:tc>
                <a:tc>
                  <a:txBody>
                    <a:bodyPr/>
                    <a:lstStyle/>
                    <a:p>
                      <a:r>
                        <a:rPr lang="en-US" sz="2000"/>
                        <a:t>72.7</a:t>
                      </a:r>
                      <a:endParaRPr lang="en-US" sz="2000">
                        <a:solidFill>
                          <a:schemeClr val="bg1"/>
                        </a:solidFill>
                      </a:endParaRPr>
                    </a:p>
                  </a:txBody>
                  <a:tcPr anchor="ctr"/>
                </a:tc>
                <a:tc>
                  <a:txBody>
                    <a:bodyPr/>
                    <a:lstStyle/>
                    <a:p>
                      <a:r>
                        <a:rPr lang="en-US" sz="2000" dirty="0"/>
                        <a:t>66.7</a:t>
                      </a:r>
                      <a:endParaRPr lang="en-US" sz="2000" dirty="0">
                        <a:solidFill>
                          <a:schemeClr val="bg1"/>
                        </a:solidFill>
                      </a:endParaRPr>
                    </a:p>
                  </a:txBody>
                  <a:tcPr anchor="ctr"/>
                </a:tc>
                <a:extLst>
                  <a:ext uri="{0D108BD9-81ED-4DB2-BD59-A6C34878D82A}">
                    <a16:rowId xmlns:a16="http://schemas.microsoft.com/office/drawing/2014/main" val="10003"/>
                  </a:ext>
                </a:extLst>
              </a:tr>
            </a:tbl>
          </a:graphicData>
        </a:graphic>
      </p:graphicFrame>
      <p:sp>
        <p:nvSpPr>
          <p:cNvPr id="7" name="Rectangle 1"/>
          <p:cNvSpPr>
            <a:spLocks noChangeArrowheads="1"/>
          </p:cNvSpPr>
          <p:nvPr/>
        </p:nvSpPr>
        <p:spPr bwMode="auto">
          <a:xfrm>
            <a:off x="381000" y="683570"/>
            <a:ext cx="51948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1"/>
                </a:solidFill>
                <a:effectLst/>
                <a:latin typeface="Helvetica" charset="0"/>
                <a:cs typeface="Arial" pitchFamily="34" charset="0"/>
              </a:rPr>
              <a:t>Occupational Class and Birth Weight</a:t>
            </a:r>
          </a:p>
        </p:txBody>
      </p:sp>
    </p:spTree>
    <p:extLst>
      <p:ext uri="{BB962C8B-B14F-4D97-AF65-F5344CB8AC3E}">
        <p14:creationId xmlns:p14="http://schemas.microsoft.com/office/powerpoint/2010/main" val="1421188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Impact of Black Report</a:t>
            </a:r>
          </a:p>
        </p:txBody>
      </p:sp>
      <p:sp>
        <p:nvSpPr>
          <p:cNvPr id="5" name="Content Placeholder 4"/>
          <p:cNvSpPr>
            <a:spLocks noGrp="1"/>
          </p:cNvSpPr>
          <p:nvPr>
            <p:ph idx="1"/>
          </p:nvPr>
        </p:nvSpPr>
        <p:spPr>
          <a:xfrm>
            <a:off x="457200" y="1447800"/>
            <a:ext cx="8229600" cy="4525963"/>
          </a:xfrm>
        </p:spPr>
        <p:txBody>
          <a:bodyPr/>
          <a:lstStyle/>
          <a:p>
            <a:r>
              <a:rPr lang="en-US" dirty="0"/>
              <a:t>“Although the problems of inequalities in health were well known to researchers, the Black Report summarized the evidence, gave it focus, reached conclusions and hence brought it to public attention”.</a:t>
            </a:r>
          </a:p>
          <a:p>
            <a:r>
              <a:rPr lang="en-US" dirty="0"/>
              <a:t>Led to an assessment by the Office for Economic Cooperation and Development and by WHO of health inequalities in 13 countries, and ongoing interest in health inequities</a:t>
            </a:r>
          </a:p>
        </p:txBody>
      </p:sp>
      <p:sp>
        <p:nvSpPr>
          <p:cNvPr id="6" name="TextBox 5"/>
          <p:cNvSpPr txBox="1"/>
          <p:nvPr/>
        </p:nvSpPr>
        <p:spPr>
          <a:xfrm>
            <a:off x="4876800" y="6248400"/>
            <a:ext cx="2590800" cy="369332"/>
          </a:xfrm>
          <a:prstGeom prst="rect">
            <a:avLst/>
          </a:prstGeom>
          <a:noFill/>
        </p:spPr>
        <p:txBody>
          <a:bodyPr wrap="square" rtlCol="0">
            <a:spAutoFit/>
          </a:bodyPr>
          <a:lstStyle/>
          <a:p>
            <a:r>
              <a:rPr lang="en-US" dirty="0"/>
              <a:t>Marmot, </a:t>
            </a:r>
            <a:r>
              <a:rPr lang="en-US" dirty="0" err="1"/>
              <a:t>Int</a:t>
            </a:r>
            <a:r>
              <a:rPr lang="en-US" dirty="0"/>
              <a:t> J </a:t>
            </a:r>
            <a:r>
              <a:rPr lang="en-US" dirty="0" err="1"/>
              <a:t>Epi</a:t>
            </a:r>
            <a:r>
              <a:rPr lang="en-US" dirty="0"/>
              <a:t>, 2001</a:t>
            </a:r>
          </a:p>
        </p:txBody>
      </p:sp>
    </p:spTree>
    <p:extLst>
      <p:ext uri="{BB962C8B-B14F-4D97-AF65-F5344CB8AC3E}">
        <p14:creationId xmlns:p14="http://schemas.microsoft.com/office/powerpoint/2010/main" val="733955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a:t>First Generation of First Generation of Research, US </a:t>
            </a:r>
          </a:p>
        </p:txBody>
      </p:sp>
      <p:sp>
        <p:nvSpPr>
          <p:cNvPr id="5" name="Content Placeholder 4"/>
          <p:cNvSpPr>
            <a:spLocks noGrp="1"/>
          </p:cNvSpPr>
          <p:nvPr>
            <p:ph idx="1"/>
          </p:nvPr>
        </p:nvSpPr>
        <p:spPr>
          <a:xfrm>
            <a:off x="457200" y="1524000"/>
            <a:ext cx="8229600" cy="4449763"/>
          </a:xfrm>
        </p:spPr>
        <p:txBody>
          <a:bodyPr/>
          <a:lstStyle/>
          <a:p>
            <a:r>
              <a:rPr lang="en-US" dirty="0"/>
              <a:t>1973 Kitagawa and Hauser published “Differential Mortality in the United States: A Study in Socioeconomic Epidemiology.”</a:t>
            </a:r>
          </a:p>
          <a:p>
            <a:pPr lvl="1"/>
            <a:r>
              <a:rPr lang="en-US" dirty="0"/>
              <a:t>Included the “1960s Matched Records Study”</a:t>
            </a:r>
          </a:p>
          <a:p>
            <a:pPr lvl="1"/>
            <a:r>
              <a:rPr lang="en-US" dirty="0"/>
              <a:t>First study to link death certificates to census data</a:t>
            </a:r>
          </a:p>
          <a:p>
            <a:r>
              <a:rPr lang="en-US" dirty="0"/>
              <a:t>Found independent relationships between all cause mortality and education, income and occupation</a:t>
            </a:r>
          </a:p>
          <a:p>
            <a:r>
              <a:rPr lang="en-US" dirty="0"/>
              <a:t>Called attention to issues of class in US</a:t>
            </a:r>
            <a:br>
              <a:rPr lang="en-US" dirty="0"/>
            </a:br>
            <a:endParaRPr lang="en-US" dirty="0"/>
          </a:p>
        </p:txBody>
      </p:sp>
    </p:spTree>
    <p:extLst>
      <p:ext uri="{BB962C8B-B14F-4D97-AF65-F5344CB8AC3E}">
        <p14:creationId xmlns:p14="http://schemas.microsoft.com/office/powerpoint/2010/main" val="3320046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a:t>First Generation of First Generation of Research, US </a:t>
            </a:r>
          </a:p>
        </p:txBody>
      </p:sp>
      <p:sp>
        <p:nvSpPr>
          <p:cNvPr id="5" name="Content Placeholder 4"/>
          <p:cNvSpPr>
            <a:spLocks noGrp="1"/>
          </p:cNvSpPr>
          <p:nvPr>
            <p:ph idx="1"/>
          </p:nvPr>
        </p:nvSpPr>
        <p:spPr/>
        <p:txBody>
          <a:bodyPr/>
          <a:lstStyle/>
          <a:p>
            <a:r>
              <a:rPr lang="en-US" dirty="0"/>
              <a:t>Margaret Heckler, Secretary of DHHS, convened Secretary's Task Force on Black and Minority Health in 1985</a:t>
            </a:r>
          </a:p>
          <a:p>
            <a:r>
              <a:rPr lang="en-US" dirty="0"/>
              <a:t>Documented extent of racial/ethnic health disparities </a:t>
            </a:r>
          </a:p>
          <a:p>
            <a:pPr lvl="1"/>
            <a:r>
              <a:rPr lang="en-US" dirty="0"/>
              <a:t>60,000 excess deaths per year among minorities</a:t>
            </a:r>
          </a:p>
          <a:p>
            <a:pPr lvl="1"/>
            <a:r>
              <a:rPr lang="en-US" dirty="0"/>
              <a:t>Cancer, CVD, cirrhosis, diabetes, homicide and accidents, and infant mortality accounted for more than 80 percent of the excess deaths</a:t>
            </a:r>
            <a:br>
              <a:rPr lang="en-US" dirty="0"/>
            </a:br>
            <a:endParaRPr lang="en-US" dirty="0"/>
          </a:p>
        </p:txBody>
      </p:sp>
    </p:spTree>
    <p:extLst>
      <p:ext uri="{BB962C8B-B14F-4D97-AF65-F5344CB8AC3E}">
        <p14:creationId xmlns:p14="http://schemas.microsoft.com/office/powerpoint/2010/main" val="1355697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Impact of the Heckler Report</a:t>
            </a:r>
          </a:p>
        </p:txBody>
      </p:sp>
      <p:sp>
        <p:nvSpPr>
          <p:cNvPr id="5" name="Content Placeholder 4"/>
          <p:cNvSpPr>
            <a:spLocks noGrp="1"/>
          </p:cNvSpPr>
          <p:nvPr>
            <p:ph idx="1"/>
          </p:nvPr>
        </p:nvSpPr>
        <p:spPr>
          <a:xfrm>
            <a:off x="457200" y="1008289"/>
            <a:ext cx="8229600" cy="4525963"/>
          </a:xfrm>
        </p:spPr>
        <p:txBody>
          <a:bodyPr/>
          <a:lstStyle/>
          <a:p>
            <a:r>
              <a:rPr lang="en-US" dirty="0"/>
              <a:t>Report pushed minority health issues onto the national research and health policy stage</a:t>
            </a:r>
          </a:p>
          <a:p>
            <a:r>
              <a:rPr lang="en-US" dirty="0"/>
              <a:t>In 1985, Department of Health and Human Services established in 1985 the Office of Minority Health</a:t>
            </a:r>
          </a:p>
          <a:p>
            <a:pPr lvl="1"/>
            <a:r>
              <a:rPr lang="en-US" dirty="0"/>
              <a:t>Ultimately led to National Institute on Minority Health and Health Disparities</a:t>
            </a:r>
          </a:p>
          <a:p>
            <a:r>
              <a:rPr lang="en-US" dirty="0"/>
              <a:t>Majority of states have agencies or groups responsible for minority health</a:t>
            </a:r>
          </a:p>
        </p:txBody>
      </p:sp>
      <p:sp>
        <p:nvSpPr>
          <p:cNvPr id="6" name="AutoShape 2" descr="Image result for office of minority health"/>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25" y="5334000"/>
            <a:ext cx="280987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6143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s://www.cmqcc.org/sites/default/files/pictures/5%20MMR%20Race%20Ethnic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8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562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0" name="Picture 2" descr="https://www.cmqcc.org/sites/default/files/pictures/6%20MMR%20Race%20Dispariti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830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0"/>
            <a:ext cx="8229600" cy="1143000"/>
          </a:xfrm>
        </p:spPr>
        <p:txBody>
          <a:bodyPr/>
          <a:lstStyle/>
          <a:p>
            <a:r>
              <a:rPr lang="en-US" dirty="0"/>
              <a:t>First Generation Research: </a:t>
            </a:r>
            <a:br>
              <a:rPr lang="en-US" dirty="0"/>
            </a:br>
            <a:r>
              <a:rPr lang="en-US" dirty="0"/>
              <a:t>Drawing Attention to Populations</a:t>
            </a:r>
          </a:p>
        </p:txBody>
      </p:sp>
      <p:sp>
        <p:nvSpPr>
          <p:cNvPr id="5" name="Content Placeholder 4"/>
          <p:cNvSpPr>
            <a:spLocks noGrp="1"/>
          </p:cNvSpPr>
          <p:nvPr>
            <p:ph idx="1"/>
          </p:nvPr>
        </p:nvSpPr>
        <p:spPr/>
        <p:txBody>
          <a:bodyPr/>
          <a:lstStyle/>
          <a:p>
            <a:pPr marL="0" indent="0">
              <a:buNone/>
            </a:pPr>
            <a:endParaRPr lang="en-US" dirty="0"/>
          </a:p>
        </p:txBody>
      </p:sp>
      <p:pic>
        <p:nvPicPr>
          <p:cNvPr id="28674" name="Picture 2" descr="http://cdn.phillymag.com/wp-content/uploads/2012/04/photo176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7772400" cy="4747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772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458200" cy="1143000"/>
          </a:xfrm>
        </p:spPr>
        <p:txBody>
          <a:bodyPr/>
          <a:lstStyle/>
          <a:p>
            <a:r>
              <a:rPr lang="en-US" dirty="0"/>
              <a:t>First Generation Research: </a:t>
            </a:r>
            <a:br>
              <a:rPr lang="en-US" dirty="0"/>
            </a:br>
            <a:r>
              <a:rPr lang="en-US" dirty="0"/>
              <a:t>Drawing Attention to Specific Issues</a:t>
            </a:r>
          </a:p>
        </p:txBody>
      </p:sp>
      <p:sp>
        <p:nvSpPr>
          <p:cNvPr id="5" name="Content Placeholder 4"/>
          <p:cNvSpPr>
            <a:spLocks noGrp="1"/>
          </p:cNvSpPr>
          <p:nvPr>
            <p:ph idx="1"/>
          </p:nvPr>
        </p:nvSpPr>
        <p:spPr>
          <a:xfrm>
            <a:off x="457200" y="1752600"/>
            <a:ext cx="8229600" cy="4373563"/>
          </a:xfrm>
        </p:spPr>
        <p:txBody>
          <a:bodyPr/>
          <a:lstStyle/>
          <a:p>
            <a:r>
              <a:rPr lang="en-US" dirty="0"/>
              <a:t>Social conception of infertility as being a greater issue for white women</a:t>
            </a:r>
          </a:p>
          <a:p>
            <a:pPr lvl="1"/>
            <a:r>
              <a:rPr lang="en-US" dirty="0"/>
              <a:t>82% of doctors believe it most common among “European Americans”</a:t>
            </a:r>
          </a:p>
          <a:p>
            <a:r>
              <a:rPr lang="en-US" dirty="0"/>
              <a:t>In fact, 12% of Black women, compared to 6.9% of white women experience infertility</a:t>
            </a:r>
          </a:p>
          <a:p>
            <a:r>
              <a:rPr lang="en-US" dirty="0"/>
              <a:t>Disparity masked by social context</a:t>
            </a:r>
          </a:p>
          <a:p>
            <a:endParaRPr lang="en-US" dirty="0"/>
          </a:p>
        </p:txBody>
      </p:sp>
      <p:sp>
        <p:nvSpPr>
          <p:cNvPr id="2" name="TextBox 1"/>
          <p:cNvSpPr txBox="1"/>
          <p:nvPr/>
        </p:nvSpPr>
        <p:spPr>
          <a:xfrm>
            <a:off x="4953000" y="6324600"/>
            <a:ext cx="2895600" cy="369332"/>
          </a:xfrm>
          <a:prstGeom prst="rect">
            <a:avLst/>
          </a:prstGeom>
          <a:noFill/>
        </p:spPr>
        <p:txBody>
          <a:bodyPr wrap="square" rtlCol="0">
            <a:spAutoFit/>
          </a:bodyPr>
          <a:lstStyle/>
          <a:p>
            <a:r>
              <a:rPr lang="en-US" dirty="0" err="1"/>
              <a:t>Ceballo</a:t>
            </a:r>
            <a:r>
              <a:rPr lang="en-US" dirty="0"/>
              <a:t>, </a:t>
            </a:r>
            <a:r>
              <a:rPr lang="en-US" dirty="0" err="1"/>
              <a:t>Fert</a:t>
            </a:r>
            <a:r>
              <a:rPr lang="en-US" dirty="0"/>
              <a:t> </a:t>
            </a:r>
            <a:r>
              <a:rPr lang="en-US" dirty="0" err="1"/>
              <a:t>Steril</a:t>
            </a:r>
            <a:r>
              <a:rPr lang="en-US" dirty="0"/>
              <a:t>, 2010</a:t>
            </a:r>
          </a:p>
        </p:txBody>
      </p:sp>
    </p:spTree>
    <p:extLst>
      <p:ext uri="{BB962C8B-B14F-4D97-AF65-F5344CB8AC3E}">
        <p14:creationId xmlns:p14="http://schemas.microsoft.com/office/powerpoint/2010/main" val="307467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a:t>Course Objectives</a:t>
            </a:r>
          </a:p>
        </p:txBody>
      </p:sp>
      <p:sp>
        <p:nvSpPr>
          <p:cNvPr id="5" name="Content Placeholder 4"/>
          <p:cNvSpPr>
            <a:spLocks noGrp="1"/>
          </p:cNvSpPr>
          <p:nvPr>
            <p:ph idx="1"/>
          </p:nvPr>
        </p:nvSpPr>
        <p:spPr>
          <a:xfrm>
            <a:off x="228600" y="1143000"/>
            <a:ext cx="8686800" cy="4343400"/>
          </a:xfrm>
        </p:spPr>
        <p:txBody>
          <a:bodyPr/>
          <a:lstStyle/>
          <a:p>
            <a:pPr lvl="0"/>
            <a:r>
              <a:rPr lang="en-US" sz="2800" dirty="0"/>
              <a:t>Identify the meaning and measurement of race/ethnicity, SES, and other core concepts</a:t>
            </a:r>
          </a:p>
          <a:p>
            <a:pPr lvl="0"/>
            <a:endParaRPr lang="en-US" sz="1100" dirty="0"/>
          </a:p>
          <a:p>
            <a:pPr lvl="0"/>
            <a:r>
              <a:rPr lang="en-US" sz="2800" dirty="0"/>
              <a:t>Understand a multi-level and longitudinal framework for the etiologies of differences in health by race/ethnicity and SES</a:t>
            </a:r>
          </a:p>
          <a:p>
            <a:pPr lvl="0"/>
            <a:endParaRPr lang="en-US" sz="1100" dirty="0"/>
          </a:p>
          <a:p>
            <a:r>
              <a:rPr lang="en-US" sz="2800" dirty="0"/>
              <a:t>Understand the application of different study designs to health disparities research </a:t>
            </a:r>
          </a:p>
          <a:p>
            <a:pPr lvl="0"/>
            <a:endParaRPr lang="en-US" sz="28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657600"/>
            <a:ext cx="8583613"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787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Details: CVD Disparities by Age</a:t>
            </a:r>
          </a:p>
        </p:txBody>
      </p:sp>
      <p:sp>
        <p:nvSpPr>
          <p:cNvPr id="6" name="Content Placeholder 5"/>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447800"/>
            <a:ext cx="7137400" cy="453938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6"/>
          <p:cNvSpPr txBox="1"/>
          <p:nvPr/>
        </p:nvSpPr>
        <p:spPr>
          <a:xfrm>
            <a:off x="4876800" y="6308725"/>
            <a:ext cx="2194383" cy="369332"/>
          </a:xfrm>
          <a:prstGeom prst="rect">
            <a:avLst/>
          </a:prstGeom>
          <a:noFill/>
        </p:spPr>
        <p:txBody>
          <a:bodyPr wrap="none" rtlCol="0">
            <a:spAutoFit/>
          </a:bodyPr>
          <a:lstStyle/>
          <a:p>
            <a:r>
              <a:rPr lang="en-US" dirty="0">
                <a:solidFill>
                  <a:schemeClr val="bg1"/>
                </a:solidFill>
              </a:rPr>
              <a:t>Jolly, Am J Med, 2010</a:t>
            </a:r>
          </a:p>
        </p:txBody>
      </p:sp>
    </p:spTree>
    <p:extLst>
      <p:ext uri="{BB962C8B-B14F-4D97-AF65-F5344CB8AC3E}">
        <p14:creationId xmlns:p14="http://schemas.microsoft.com/office/powerpoint/2010/main" val="2871676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6B730D-56C5-4DF4-B8D0-D57D638D8C23}"/>
              </a:ext>
            </a:extLst>
          </p:cNvPr>
          <p:cNvSpPr>
            <a:spLocks noGrp="1"/>
          </p:cNvSpPr>
          <p:nvPr>
            <p:ph type="title"/>
          </p:nvPr>
        </p:nvSpPr>
        <p:spPr/>
        <p:txBody>
          <a:bodyPr/>
          <a:lstStyle/>
          <a:p>
            <a:r>
              <a:rPr lang="en-US" dirty="0"/>
              <a:t>First Generation Research for New Health Threats</a:t>
            </a:r>
          </a:p>
        </p:txBody>
      </p:sp>
      <p:sp>
        <p:nvSpPr>
          <p:cNvPr id="5" name="Content Placeholder 4">
            <a:extLst>
              <a:ext uri="{FF2B5EF4-FFF2-40B4-BE49-F238E27FC236}">
                <a16:creationId xmlns:a16="http://schemas.microsoft.com/office/drawing/2014/main" id="{504645D6-CB1F-4D04-BA7C-76815D8B7CA5}"/>
              </a:ext>
            </a:extLst>
          </p:cNvPr>
          <p:cNvSpPr>
            <a:spLocks noGrp="1"/>
          </p:cNvSpPr>
          <p:nvPr>
            <p:ph idx="1"/>
          </p:nvPr>
        </p:nvSpPr>
        <p:spPr/>
        <p:txBody>
          <a:bodyPr/>
          <a:lstStyle/>
          <a:p>
            <a:endParaRPr lang="en-US"/>
          </a:p>
        </p:txBody>
      </p:sp>
      <p:pic>
        <p:nvPicPr>
          <p:cNvPr id="1026" name="Picture 2" descr="Figure - African Americans Comprise a Disproportionate Share of COVID-19 Deaths in California">
            <a:extLst>
              <a:ext uri="{FF2B5EF4-FFF2-40B4-BE49-F238E27FC236}">
                <a16:creationId xmlns:a16="http://schemas.microsoft.com/office/drawing/2014/main" id="{212C8174-DAF4-4588-A42B-226517D16F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52600"/>
            <a:ext cx="7156710" cy="3995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467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Should I Do First Generation Research?</a:t>
            </a:r>
          </a:p>
        </p:txBody>
      </p:sp>
      <p:sp>
        <p:nvSpPr>
          <p:cNvPr id="3" name="Content Placeholder 2"/>
          <p:cNvSpPr>
            <a:spLocks noGrp="1"/>
          </p:cNvSpPr>
          <p:nvPr>
            <p:ph idx="1"/>
          </p:nvPr>
        </p:nvSpPr>
        <p:spPr>
          <a:xfrm>
            <a:off x="457200" y="1752600"/>
            <a:ext cx="8229600" cy="4373563"/>
          </a:xfrm>
        </p:spPr>
        <p:txBody>
          <a:bodyPr/>
          <a:lstStyle/>
          <a:p>
            <a:r>
              <a:rPr lang="en-US" dirty="0"/>
              <a:t>Depends on the area of interest</a:t>
            </a:r>
          </a:p>
          <a:p>
            <a:pPr lvl="1"/>
            <a:r>
              <a:rPr lang="en-US" dirty="0"/>
              <a:t>How much work has been done?</a:t>
            </a:r>
          </a:p>
          <a:p>
            <a:pPr lvl="1"/>
            <a:r>
              <a:rPr lang="en-US" dirty="0"/>
              <a:t>Is greater granularity needed?</a:t>
            </a:r>
          </a:p>
          <a:p>
            <a:r>
              <a:rPr lang="en-US" dirty="0"/>
              <a:t>If you wrote a grant, would you be able to make your case?</a:t>
            </a:r>
          </a:p>
          <a:p>
            <a:endParaRPr lang="en-US" dirty="0"/>
          </a:p>
          <a:p>
            <a:pPr lvl="1"/>
            <a:endParaRPr lang="en-US" dirty="0"/>
          </a:p>
          <a:p>
            <a:pPr lvl="1"/>
            <a:endParaRPr lang="en-US" dirty="0"/>
          </a:p>
        </p:txBody>
      </p:sp>
    </p:spTree>
    <p:extLst>
      <p:ext uri="{BB962C8B-B14F-4D97-AF65-F5344CB8AC3E}">
        <p14:creationId xmlns:p14="http://schemas.microsoft.com/office/powerpoint/2010/main" val="1889576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a:t>Considerations when doing 1</a:t>
            </a:r>
            <a:r>
              <a:rPr lang="en-US" baseline="30000" dirty="0"/>
              <a:t>rst</a:t>
            </a:r>
            <a:r>
              <a:rPr lang="en-US" dirty="0"/>
              <a:t> Generation research</a:t>
            </a:r>
          </a:p>
        </p:txBody>
      </p:sp>
      <p:sp>
        <p:nvSpPr>
          <p:cNvPr id="5" name="Content Placeholder 4"/>
          <p:cNvSpPr>
            <a:spLocks noGrp="1"/>
          </p:cNvSpPr>
          <p:nvPr>
            <p:ph idx="1"/>
          </p:nvPr>
        </p:nvSpPr>
        <p:spPr>
          <a:xfrm>
            <a:off x="457200" y="1676400"/>
            <a:ext cx="8229600" cy="4373563"/>
          </a:xfrm>
        </p:spPr>
        <p:txBody>
          <a:bodyPr/>
          <a:lstStyle/>
          <a:p>
            <a:r>
              <a:rPr lang="en-US" dirty="0"/>
              <a:t>If first generation research needed, look for pre-existing data sources </a:t>
            </a:r>
          </a:p>
          <a:p>
            <a:r>
              <a:rPr lang="en-US" dirty="0"/>
              <a:t>Consider evaluating changes in disparities over time</a:t>
            </a:r>
          </a:p>
          <a:p>
            <a:pPr lvl="1"/>
            <a:r>
              <a:rPr lang="en-US" dirty="0"/>
              <a:t>Relative vs. absolute measures</a:t>
            </a:r>
          </a:p>
          <a:p>
            <a:r>
              <a:rPr lang="en-US" dirty="0"/>
              <a:t>Consider whether can answer second generation questions simultaneously (or at least generate hypotheses)</a:t>
            </a:r>
          </a:p>
        </p:txBody>
      </p:sp>
    </p:spTree>
    <p:extLst>
      <p:ext uri="{BB962C8B-B14F-4D97-AF65-F5344CB8AC3E}">
        <p14:creationId xmlns:p14="http://schemas.microsoft.com/office/powerpoint/2010/main" val="2659731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152400"/>
            <a:ext cx="8610600" cy="1143000"/>
          </a:xfrm>
        </p:spPr>
        <p:txBody>
          <a:bodyPr/>
          <a:lstStyle/>
          <a:p>
            <a:r>
              <a:rPr lang="en-US" dirty="0"/>
              <a:t>Considerations for 1rst Gen Research</a:t>
            </a:r>
          </a:p>
        </p:txBody>
      </p:sp>
      <p:sp>
        <p:nvSpPr>
          <p:cNvPr id="5" name="Content Placeholder 4"/>
          <p:cNvSpPr>
            <a:spLocks noGrp="1"/>
          </p:cNvSpPr>
          <p:nvPr>
            <p:ph idx="1"/>
          </p:nvPr>
        </p:nvSpPr>
        <p:spPr>
          <a:xfrm>
            <a:off x="381000" y="914400"/>
            <a:ext cx="8229600" cy="4373563"/>
          </a:xfrm>
        </p:spPr>
        <p:txBody>
          <a:bodyPr/>
          <a:lstStyle/>
          <a:p>
            <a:r>
              <a:rPr lang="en-US" dirty="0"/>
              <a:t>Be deliberate in choices about measurement:</a:t>
            </a:r>
          </a:p>
          <a:p>
            <a:pPr lvl="1"/>
            <a:r>
              <a:rPr lang="en-US" dirty="0"/>
              <a:t>Predictor</a:t>
            </a:r>
          </a:p>
          <a:p>
            <a:pPr lvl="2"/>
            <a:r>
              <a:rPr lang="en-US" dirty="0"/>
              <a:t>How to categorize race/ethnicity</a:t>
            </a:r>
          </a:p>
          <a:p>
            <a:pPr lvl="2"/>
            <a:r>
              <a:rPr lang="en-US" dirty="0"/>
              <a:t>How to define socioeconomic status</a:t>
            </a:r>
          </a:p>
          <a:p>
            <a:pPr lvl="1"/>
            <a:r>
              <a:rPr lang="en-US" dirty="0"/>
              <a:t>Outcome – i.e. latent variables, patient centered outcomes, validity across groups</a:t>
            </a:r>
          </a:p>
          <a:p>
            <a:pPr lvl="1"/>
            <a:r>
              <a:rPr lang="en-US" dirty="0"/>
              <a:t>Measures of association</a:t>
            </a:r>
          </a:p>
          <a:p>
            <a:pPr lvl="1"/>
            <a:r>
              <a:rPr lang="en-US" dirty="0"/>
              <a:t>Caution when designing analytic approach</a:t>
            </a:r>
          </a:p>
          <a:p>
            <a:pPr lvl="2"/>
            <a:r>
              <a:rPr lang="en-US" dirty="0"/>
              <a:t>Do not control for variables that are mediators </a:t>
            </a:r>
          </a:p>
          <a:p>
            <a:pPr lvl="2"/>
            <a:r>
              <a:rPr lang="en-US" dirty="0"/>
              <a:t>Consider interactions between race and SES</a:t>
            </a:r>
          </a:p>
        </p:txBody>
      </p:sp>
    </p:spTree>
    <p:extLst>
      <p:ext uri="{BB962C8B-B14F-4D97-AF65-F5344CB8AC3E}">
        <p14:creationId xmlns:p14="http://schemas.microsoft.com/office/powerpoint/2010/main" val="3679298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r>
              <a:rPr lang="en-US" sz="4400" dirty="0"/>
              <a:t>2</a:t>
            </a:r>
            <a:r>
              <a:rPr lang="en-US" sz="4400" baseline="30000" dirty="0"/>
              <a:t>nd</a:t>
            </a:r>
            <a:r>
              <a:rPr lang="en-US" sz="4400" dirty="0"/>
              <a:t> Generation Health Disparities Research</a:t>
            </a: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8382000" cy="2363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183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Second Generation Health Disparities Research</a:t>
            </a:r>
          </a:p>
        </p:txBody>
      </p:sp>
      <p:sp>
        <p:nvSpPr>
          <p:cNvPr id="5" name="Content Placeholder 4"/>
          <p:cNvSpPr>
            <a:spLocks noGrp="1"/>
          </p:cNvSpPr>
          <p:nvPr>
            <p:ph idx="1"/>
          </p:nvPr>
        </p:nvSpPr>
        <p:spPr>
          <a:xfrm>
            <a:off x="457200" y="1752600"/>
            <a:ext cx="8229600" cy="4449763"/>
          </a:xfrm>
        </p:spPr>
        <p:txBody>
          <a:bodyPr/>
          <a:lstStyle/>
          <a:p>
            <a:r>
              <a:rPr lang="en-US" dirty="0"/>
              <a:t>What are the causes of documented disparities in health outcomes?</a:t>
            </a:r>
          </a:p>
          <a:p>
            <a:r>
              <a:rPr lang="en-US" dirty="0"/>
              <a:t>Goal of laying groundwork for interventions</a:t>
            </a:r>
          </a:p>
          <a:p>
            <a:r>
              <a:rPr lang="en-US" dirty="0"/>
              <a:t>Often necessitates successive layers of studies to understand phenomena</a:t>
            </a:r>
          </a:p>
          <a:p>
            <a:r>
              <a:rPr lang="en-US" dirty="0"/>
              <a:t>Need to be explicit about what which level(s) of influence from socioecological model is being considered </a:t>
            </a:r>
          </a:p>
          <a:p>
            <a:pPr lvl="1"/>
            <a:endParaRPr lang="en-US" dirty="0"/>
          </a:p>
          <a:p>
            <a:endParaRPr lang="en-US" dirty="0"/>
          </a:p>
        </p:txBody>
      </p:sp>
    </p:spTree>
    <p:extLst>
      <p:ext uri="{BB962C8B-B14F-4D97-AF65-F5344CB8AC3E}">
        <p14:creationId xmlns:p14="http://schemas.microsoft.com/office/powerpoint/2010/main" val="765156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4"/>
          <p:cNvSpPr>
            <a:spLocks noChangeArrowheads="1"/>
          </p:cNvSpPr>
          <p:nvPr/>
        </p:nvSpPr>
        <p:spPr bwMode="ltGray">
          <a:xfrm>
            <a:off x="671511" y="381000"/>
            <a:ext cx="7585075" cy="933204"/>
          </a:xfrm>
          <a:prstGeom prst="rect">
            <a:avLst/>
          </a:prstGeom>
          <a:noFill/>
          <a:ln w="9525">
            <a:noFill/>
            <a:miter lim="800000"/>
            <a:headEnd/>
            <a:tailEnd/>
          </a:ln>
          <a:effectLst/>
        </p:spPr>
        <p:txBody>
          <a:bodyPr wrap="square">
            <a:spAutoFit/>
          </a:bodyPr>
          <a:lstStyle/>
          <a:p>
            <a:pPr algn="ctr">
              <a:lnSpc>
                <a:spcPct val="85000"/>
              </a:lnSpc>
              <a:defRPr/>
            </a:pPr>
            <a:r>
              <a:rPr lang="en-US" sz="3200" b="1" dirty="0">
                <a:solidFill>
                  <a:schemeClr val="bg1"/>
                </a:solidFill>
                <a:latin typeface="Calibri" panose="020F0502020204030204" pitchFamily="34" charset="0"/>
              </a:rPr>
              <a:t>Multi-Level Framework for </a:t>
            </a:r>
            <a:r>
              <a:rPr lang="en-US" sz="3200" b="1">
                <a:solidFill>
                  <a:schemeClr val="bg1"/>
                </a:solidFill>
                <a:latin typeface="Calibri" panose="020F0502020204030204" pitchFamily="34" charset="0"/>
              </a:rPr>
              <a:t>Health Disparities </a:t>
            </a:r>
            <a:endParaRPr lang="en-US" sz="3200" b="1" dirty="0">
              <a:solidFill>
                <a:schemeClr val="bg1"/>
              </a:solidFill>
              <a:latin typeface="Calibri" panose="020F0502020204030204" pitchFamily="34" charset="0"/>
            </a:endParaRPr>
          </a:p>
        </p:txBody>
      </p:sp>
      <p:sp>
        <p:nvSpPr>
          <p:cNvPr id="27" name="Block Arc 26"/>
          <p:cNvSpPr/>
          <p:nvPr/>
        </p:nvSpPr>
        <p:spPr>
          <a:xfrm>
            <a:off x="1125538" y="1722438"/>
            <a:ext cx="6742112" cy="6675437"/>
          </a:xfrm>
          <a:prstGeom prst="blockArc">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sp>
        <p:nvSpPr>
          <p:cNvPr id="28" name="Block Arc 27"/>
          <p:cNvSpPr/>
          <p:nvPr/>
        </p:nvSpPr>
        <p:spPr>
          <a:xfrm>
            <a:off x="2028825" y="2632075"/>
            <a:ext cx="4911725" cy="5151438"/>
          </a:xfrm>
          <a:prstGeom prst="blockArc">
            <a:avLst/>
          </a:prstGeom>
          <a:solidFill>
            <a:srgbClr val="3399FF"/>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grpSp>
        <p:nvGrpSpPr>
          <p:cNvPr id="29" name="Group 96"/>
          <p:cNvGrpSpPr>
            <a:grpSpLocks/>
          </p:cNvGrpSpPr>
          <p:nvPr/>
        </p:nvGrpSpPr>
        <p:grpSpPr bwMode="auto">
          <a:xfrm>
            <a:off x="2941638" y="3546475"/>
            <a:ext cx="3144837" cy="3305175"/>
            <a:chOff x="3017367" y="3759796"/>
            <a:chExt cx="3144656" cy="3304620"/>
          </a:xfrm>
        </p:grpSpPr>
        <p:sp>
          <p:nvSpPr>
            <p:cNvPr id="30" name="Chord 29"/>
            <p:cNvSpPr/>
            <p:nvPr/>
          </p:nvSpPr>
          <p:spPr>
            <a:xfrm rot="6741582">
              <a:off x="2937385" y="3839778"/>
              <a:ext cx="3304620" cy="3144656"/>
            </a:xfrm>
            <a:prstGeom prst="chord">
              <a:avLst>
                <a:gd name="adj1" fmla="val 3303767"/>
                <a:gd name="adj2" fmla="val 15611572"/>
              </a:avLst>
            </a:prstGeom>
            <a:solidFill>
              <a:srgbClr val="0000CC"/>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31" name="Straight Connector 30"/>
            <p:cNvCxnSpPr/>
            <p:nvPr/>
          </p:nvCxnSpPr>
          <p:spPr>
            <a:xfrm rot="5400000" flipH="1" flipV="1">
              <a:off x="3853216" y="4524049"/>
              <a:ext cx="1431685" cy="476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32" name="Group 76"/>
          <p:cNvGrpSpPr>
            <a:grpSpLocks/>
          </p:cNvGrpSpPr>
          <p:nvPr/>
        </p:nvGrpSpPr>
        <p:grpSpPr bwMode="auto">
          <a:xfrm>
            <a:off x="1135063" y="5075238"/>
            <a:ext cx="6753225" cy="1327150"/>
            <a:chOff x="800100" y="2562225"/>
            <a:chExt cx="5486400" cy="707021"/>
          </a:xfrm>
        </p:grpSpPr>
        <p:sp>
          <p:nvSpPr>
            <p:cNvPr id="33" name="Rectangle 32"/>
            <p:cNvSpPr/>
            <p:nvPr/>
          </p:nvSpPr>
          <p:spPr>
            <a:xfrm>
              <a:off x="800100" y="2562225"/>
              <a:ext cx="5486400" cy="514197"/>
            </a:xfrm>
            <a:prstGeom prst="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34" name="Straight Connector 33"/>
            <p:cNvCxnSpPr/>
            <p:nvPr/>
          </p:nvCxnSpPr>
          <p:spPr>
            <a:xfrm>
              <a:off x="800100" y="2562225"/>
              <a:ext cx="547737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5" name="TextBox 23"/>
            <p:cNvSpPr txBox="1"/>
            <p:nvPr/>
          </p:nvSpPr>
          <p:spPr>
            <a:xfrm>
              <a:off x="2747553" y="2764352"/>
              <a:ext cx="1590204" cy="5048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800" b="1" dirty="0">
                  <a:solidFill>
                    <a:prstClr val="white"/>
                  </a:solidFill>
                </a:rPr>
                <a:t>HEALTH</a:t>
              </a:r>
            </a:p>
          </p:txBody>
        </p:sp>
      </p:grpSp>
      <p:sp>
        <p:nvSpPr>
          <p:cNvPr id="36" name="TextBox 24"/>
          <p:cNvSpPr txBox="1"/>
          <p:nvPr/>
        </p:nvSpPr>
        <p:spPr>
          <a:xfrm>
            <a:off x="3341688" y="4119563"/>
            <a:ext cx="1122362" cy="811212"/>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Behaviors</a:t>
            </a:r>
          </a:p>
        </p:txBody>
      </p:sp>
      <p:sp>
        <p:nvSpPr>
          <p:cNvPr id="37" name="TextBox 25"/>
          <p:cNvSpPr txBox="1"/>
          <p:nvPr/>
        </p:nvSpPr>
        <p:spPr>
          <a:xfrm>
            <a:off x="4527550" y="4127500"/>
            <a:ext cx="1230313" cy="811213"/>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Medical Care</a:t>
            </a:r>
          </a:p>
        </p:txBody>
      </p:sp>
      <p:sp>
        <p:nvSpPr>
          <p:cNvPr id="38" name="TextBox 26"/>
          <p:cNvSpPr txBox="1"/>
          <p:nvPr/>
        </p:nvSpPr>
        <p:spPr>
          <a:xfrm>
            <a:off x="3268663" y="2927350"/>
            <a:ext cx="2536825" cy="6127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Living &amp; Working Conditions</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in Homes and Communities</a:t>
            </a:r>
          </a:p>
        </p:txBody>
      </p:sp>
      <p:sp>
        <p:nvSpPr>
          <p:cNvPr id="39" name="TextBox 27"/>
          <p:cNvSpPr txBox="1"/>
          <p:nvPr/>
        </p:nvSpPr>
        <p:spPr>
          <a:xfrm>
            <a:off x="3200400" y="1919288"/>
            <a:ext cx="2573338" cy="6508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Economic &amp; Social </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Opportunities and Resources</a:t>
            </a:r>
          </a:p>
        </p:txBody>
      </p:sp>
      <p:sp>
        <p:nvSpPr>
          <p:cNvPr id="41" name="Text Box 21"/>
          <p:cNvSpPr txBox="1">
            <a:spLocks noChangeArrowheads="1"/>
          </p:cNvSpPr>
          <p:nvPr/>
        </p:nvSpPr>
        <p:spPr bwMode="ltGray">
          <a:xfrm>
            <a:off x="4561227" y="6242704"/>
            <a:ext cx="461089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kumimoji="1" lang="en-US" altLang="en-US" sz="1100" dirty="0">
                <a:solidFill>
                  <a:schemeClr val="bg1"/>
                </a:solidFill>
                <a:cs typeface="Arial" charset="0"/>
              </a:rPr>
              <a:t>Adapted from Braveman et al., for RWJ Foundation</a:t>
            </a:r>
          </a:p>
          <a:p>
            <a:pPr eaLnBrk="1" hangingPunct="1">
              <a:spcBef>
                <a:spcPts val="0"/>
              </a:spcBef>
            </a:pPr>
            <a:r>
              <a:rPr kumimoji="1" lang="en-US" altLang="en-US" sz="1100" dirty="0">
                <a:solidFill>
                  <a:schemeClr val="bg1"/>
                </a:solidFill>
                <a:cs typeface="Arial" charset="0"/>
              </a:rPr>
              <a:t> Commission to Build a Healthier America | www.commissiononhealth.org</a:t>
            </a:r>
          </a:p>
        </p:txBody>
      </p:sp>
      <p:sp>
        <p:nvSpPr>
          <p:cNvPr id="42" name="TextBox 41"/>
          <p:cNvSpPr txBox="1">
            <a:spLocks noChangeArrowheads="1"/>
          </p:cNvSpPr>
          <p:nvPr/>
        </p:nvSpPr>
        <p:spPr bwMode="auto">
          <a:xfrm>
            <a:off x="1117600" y="5075238"/>
            <a:ext cx="6786563"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b="1" dirty="0">
                <a:solidFill>
                  <a:schemeClr val="bg1"/>
                </a:solidFill>
                <a:cs typeface="Arial" charset="0"/>
              </a:rPr>
              <a:t>Interaction with genetic/other biological factors</a:t>
            </a:r>
          </a:p>
        </p:txBody>
      </p:sp>
    </p:spTree>
    <p:extLst>
      <p:ext uri="{BB962C8B-B14F-4D97-AF65-F5344CB8AC3E}">
        <p14:creationId xmlns:p14="http://schemas.microsoft.com/office/powerpoint/2010/main" val="2484254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of 2</a:t>
            </a:r>
            <a:r>
              <a:rPr lang="en-US" baseline="30000" dirty="0"/>
              <a:t>nd</a:t>
            </a:r>
            <a:r>
              <a:rPr lang="en-US" dirty="0"/>
              <a:t> Generation Research: Cardiovascular disease</a:t>
            </a:r>
          </a:p>
        </p:txBody>
      </p:sp>
      <p:sp>
        <p:nvSpPr>
          <p:cNvPr id="5" name="Content Placeholder 4"/>
          <p:cNvSpPr>
            <a:spLocks noGrp="1"/>
          </p:cNvSpPr>
          <p:nvPr>
            <p:ph idx="1"/>
          </p:nvPr>
        </p:nvSpPr>
        <p:spPr>
          <a:xfrm>
            <a:off x="457200" y="1828800"/>
            <a:ext cx="8229600" cy="4449763"/>
          </a:xfrm>
        </p:spPr>
        <p:txBody>
          <a:bodyPr/>
          <a:lstStyle/>
          <a:p>
            <a:r>
              <a:rPr lang="en-US" dirty="0"/>
              <a:t>Are there racial/ethnic differences in risk factors? </a:t>
            </a:r>
          </a:p>
          <a:p>
            <a:pPr lvl="1"/>
            <a:r>
              <a:rPr lang="en-US" dirty="0"/>
              <a:t>Poorer control of dyslipidemia</a:t>
            </a:r>
          </a:p>
          <a:p>
            <a:pPr lvl="1"/>
            <a:r>
              <a:rPr lang="en-US" dirty="0"/>
              <a:t>Higher HbA1c</a:t>
            </a:r>
          </a:p>
          <a:p>
            <a:pPr lvl="1"/>
            <a:r>
              <a:rPr lang="en-US" dirty="0"/>
              <a:t>Higher prevalence of hypertension</a:t>
            </a:r>
          </a:p>
          <a:p>
            <a:pPr lvl="1"/>
            <a:r>
              <a:rPr lang="en-US" dirty="0"/>
              <a:t>Higher prevalence of obesity</a:t>
            </a:r>
          </a:p>
          <a:p>
            <a:pPr lvl="1"/>
            <a:endParaRPr lang="en-US" dirty="0"/>
          </a:p>
          <a:p>
            <a:pPr lvl="1"/>
            <a:endParaRPr lang="en-US" dirty="0"/>
          </a:p>
        </p:txBody>
      </p:sp>
      <p:sp>
        <p:nvSpPr>
          <p:cNvPr id="6" name="Text Box 4"/>
          <p:cNvSpPr txBox="1">
            <a:spLocks noChangeArrowheads="1"/>
          </p:cNvSpPr>
          <p:nvPr/>
        </p:nvSpPr>
        <p:spPr bwMode="auto">
          <a:xfrm>
            <a:off x="5301960" y="5856376"/>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9pPr>
          </a:lstStyle>
          <a:p>
            <a:r>
              <a:rPr lang="en-GB" altLang="en-US" sz="1200" b="1" dirty="0">
                <a:solidFill>
                  <a:schemeClr val="bg1"/>
                </a:solidFill>
                <a:latin typeface="Arial" charset="0"/>
              </a:rPr>
              <a:t>Mensah G A et al. Circulation. 2005</a:t>
            </a:r>
          </a:p>
        </p:txBody>
      </p:sp>
    </p:spTree>
    <p:extLst>
      <p:ext uri="{BB962C8B-B14F-4D97-AF65-F5344CB8AC3E}">
        <p14:creationId xmlns:p14="http://schemas.microsoft.com/office/powerpoint/2010/main" val="3465226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of 2</a:t>
            </a:r>
            <a:r>
              <a:rPr lang="en-US" baseline="30000" dirty="0"/>
              <a:t>nd</a:t>
            </a:r>
            <a:r>
              <a:rPr lang="en-US" dirty="0"/>
              <a:t> Generation Research: Cardiovascular disease</a:t>
            </a:r>
          </a:p>
        </p:txBody>
      </p:sp>
      <p:sp>
        <p:nvSpPr>
          <p:cNvPr id="5" name="Content Placeholder 4"/>
          <p:cNvSpPr>
            <a:spLocks noGrp="1"/>
          </p:cNvSpPr>
          <p:nvPr>
            <p:ph idx="1"/>
          </p:nvPr>
        </p:nvSpPr>
        <p:spPr>
          <a:xfrm>
            <a:off x="457200" y="1828800"/>
            <a:ext cx="8229600" cy="4525963"/>
          </a:xfrm>
        </p:spPr>
        <p:txBody>
          <a:bodyPr/>
          <a:lstStyle/>
          <a:p>
            <a:r>
              <a:rPr lang="en-US" dirty="0"/>
              <a:t>Are there differences in exercise?</a:t>
            </a:r>
          </a:p>
          <a:p>
            <a:r>
              <a:rPr lang="en-US" dirty="0"/>
              <a:t>Dietary differences?</a:t>
            </a:r>
          </a:p>
          <a:p>
            <a:pPr lvl="1"/>
            <a:r>
              <a:rPr lang="en-US" dirty="0"/>
              <a:t>Concentrated sugar</a:t>
            </a:r>
          </a:p>
          <a:p>
            <a:pPr lvl="1"/>
            <a:r>
              <a:rPr lang="en-US" dirty="0"/>
              <a:t>Fruits and vegetables</a:t>
            </a:r>
          </a:p>
          <a:p>
            <a:pPr marL="514350" indent="-457200"/>
            <a:r>
              <a:rPr lang="en-US" dirty="0"/>
              <a:t>Access to and use of health care services?</a:t>
            </a:r>
          </a:p>
          <a:p>
            <a:pPr lvl="1"/>
            <a:endParaRPr lang="en-US" dirty="0"/>
          </a:p>
        </p:txBody>
      </p:sp>
    </p:spTree>
    <p:extLst>
      <p:ext uri="{BB962C8B-B14F-4D97-AF65-F5344CB8AC3E}">
        <p14:creationId xmlns:p14="http://schemas.microsoft.com/office/powerpoint/2010/main" val="1393649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Course Objectives</a:t>
            </a:r>
          </a:p>
        </p:txBody>
      </p:sp>
      <p:sp>
        <p:nvSpPr>
          <p:cNvPr id="7" name="Content Placeholder 6"/>
          <p:cNvSpPr>
            <a:spLocks noGrp="1"/>
          </p:cNvSpPr>
          <p:nvPr>
            <p:ph idx="1"/>
          </p:nvPr>
        </p:nvSpPr>
        <p:spPr>
          <a:xfrm>
            <a:off x="228600" y="1295400"/>
            <a:ext cx="8686800" cy="4525963"/>
          </a:xfrm>
        </p:spPr>
        <p:txBody>
          <a:bodyPr/>
          <a:lstStyle/>
          <a:p>
            <a:pPr lvl="0"/>
            <a:r>
              <a:rPr lang="en-US" sz="2800" dirty="0"/>
              <a:t>Describe the essential role of community engagement</a:t>
            </a:r>
            <a:endParaRPr lang="en-US" sz="1100" dirty="0"/>
          </a:p>
          <a:p>
            <a:r>
              <a:rPr lang="en-US" sz="2800" dirty="0"/>
              <a:t>Incorporate a rigorous approach to measurement and apply analytic methods to research in diverse populations </a:t>
            </a:r>
          </a:p>
          <a:p>
            <a:pPr lvl="0"/>
            <a:r>
              <a:rPr lang="en-US" sz="2800" dirty="0"/>
              <a:t>Incorporate an understanding of how to do strategic science in health disparities research</a:t>
            </a:r>
            <a:endParaRPr lang="en-US" sz="1600" dirty="0"/>
          </a:p>
          <a:p>
            <a:pPr lvl="0"/>
            <a:r>
              <a:rPr lang="en-US" sz="2800" dirty="0"/>
              <a:t>Recognize leading debates and areas of uncertainty, as well as priority areas of research, in health disparities research</a:t>
            </a:r>
          </a:p>
          <a:p>
            <a:pPr lvl="0"/>
            <a:endParaRPr lang="en-US" dirty="0"/>
          </a:p>
          <a:p>
            <a:endParaRPr lang="en-US" dirty="0"/>
          </a:p>
        </p:txBody>
      </p:sp>
    </p:spTree>
    <p:extLst>
      <p:ext uri="{BB962C8B-B14F-4D97-AF65-F5344CB8AC3E}">
        <p14:creationId xmlns:p14="http://schemas.microsoft.com/office/powerpoint/2010/main" val="163423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Whitehall Study and Second Generation Research </a:t>
            </a:r>
          </a:p>
        </p:txBody>
      </p:sp>
      <p:sp>
        <p:nvSpPr>
          <p:cNvPr id="5" name="Content Placeholder 4"/>
          <p:cNvSpPr>
            <a:spLocks noGrp="1"/>
          </p:cNvSpPr>
          <p:nvPr>
            <p:ph idx="1"/>
          </p:nvPr>
        </p:nvSpPr>
        <p:spPr>
          <a:xfrm>
            <a:off x="457200" y="1828800"/>
            <a:ext cx="8229600" cy="4297363"/>
          </a:xfrm>
        </p:spPr>
        <p:txBody>
          <a:bodyPr/>
          <a:lstStyle/>
          <a:p>
            <a:r>
              <a:rPr lang="en-US" dirty="0"/>
              <a:t>Assessed contribution of health behaviors to excess mortality in lower levels of civil servants</a:t>
            </a:r>
          </a:p>
          <a:p>
            <a:r>
              <a:rPr lang="en-US" dirty="0"/>
              <a:t> 29-72% attenuation with control for health behaviors (diet, physical activity, smoking, alcohol)</a:t>
            </a:r>
          </a:p>
          <a:p>
            <a:r>
              <a:rPr lang="en-US" dirty="0"/>
              <a:t>Behaviors explain some, but not all of differences</a:t>
            </a:r>
          </a:p>
        </p:txBody>
      </p:sp>
    </p:spTree>
    <p:extLst>
      <p:ext uri="{BB962C8B-B14F-4D97-AF65-F5344CB8AC3E}">
        <p14:creationId xmlns:p14="http://schemas.microsoft.com/office/powerpoint/2010/main" val="1403140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of 2</a:t>
            </a:r>
            <a:r>
              <a:rPr lang="en-US" baseline="30000" dirty="0"/>
              <a:t>nd</a:t>
            </a:r>
            <a:r>
              <a:rPr lang="en-US" dirty="0"/>
              <a:t> Generation Research: Cardiovascular disease</a:t>
            </a:r>
          </a:p>
        </p:txBody>
      </p:sp>
      <p:sp>
        <p:nvSpPr>
          <p:cNvPr id="5" name="Content Placeholder 4"/>
          <p:cNvSpPr>
            <a:spLocks noGrp="1"/>
          </p:cNvSpPr>
          <p:nvPr>
            <p:ph idx="1"/>
          </p:nvPr>
        </p:nvSpPr>
        <p:spPr>
          <a:xfrm>
            <a:off x="457200" y="1828800"/>
            <a:ext cx="8229600" cy="4525963"/>
          </a:xfrm>
        </p:spPr>
        <p:txBody>
          <a:bodyPr/>
          <a:lstStyle/>
          <a:p>
            <a:r>
              <a:rPr lang="en-US" dirty="0"/>
              <a:t>Genetic causes: </a:t>
            </a:r>
          </a:p>
          <a:p>
            <a:pPr lvl="1"/>
            <a:r>
              <a:rPr lang="en-US" dirty="0"/>
              <a:t>Do biologic differences underlie individual differences? </a:t>
            </a:r>
          </a:p>
          <a:p>
            <a:r>
              <a:rPr lang="en-US" dirty="0"/>
              <a:t>Often assumed there has to be a genetic component:</a:t>
            </a:r>
          </a:p>
          <a:p>
            <a:pPr lvl="1"/>
            <a:r>
              <a:rPr lang="en-US" dirty="0"/>
              <a:t>“Given the strong racial disparities in the clinical manifestations of insulin resistance, genetic variants must be operative at some level.”</a:t>
            </a:r>
          </a:p>
          <a:p>
            <a:endParaRPr lang="en-US" dirty="0"/>
          </a:p>
          <a:p>
            <a:pPr lvl="1"/>
            <a:endParaRPr lang="en-US" dirty="0"/>
          </a:p>
        </p:txBody>
      </p:sp>
      <p:sp>
        <p:nvSpPr>
          <p:cNvPr id="2" name="TextBox 1"/>
          <p:cNvSpPr txBox="1"/>
          <p:nvPr/>
        </p:nvSpPr>
        <p:spPr>
          <a:xfrm>
            <a:off x="4953000" y="6225116"/>
            <a:ext cx="2743200" cy="646331"/>
          </a:xfrm>
          <a:prstGeom prst="rect">
            <a:avLst/>
          </a:prstGeom>
          <a:noFill/>
        </p:spPr>
        <p:txBody>
          <a:bodyPr wrap="square" rtlCol="0">
            <a:spAutoFit/>
          </a:bodyPr>
          <a:lstStyle/>
          <a:p>
            <a:r>
              <a:rPr lang="en-US" dirty="0"/>
              <a:t>Kramer, </a:t>
            </a:r>
            <a:r>
              <a:rPr lang="en-US" dirty="0" err="1"/>
              <a:t>Semin</a:t>
            </a:r>
            <a:r>
              <a:rPr lang="en-US" dirty="0"/>
              <a:t> </a:t>
            </a:r>
            <a:r>
              <a:rPr lang="en-US" dirty="0" err="1"/>
              <a:t>Nephrol</a:t>
            </a:r>
            <a:r>
              <a:rPr lang="en-US" dirty="0"/>
              <a:t>, 2013</a:t>
            </a:r>
          </a:p>
        </p:txBody>
      </p:sp>
    </p:spTree>
    <p:extLst>
      <p:ext uri="{BB962C8B-B14F-4D97-AF65-F5344CB8AC3E}">
        <p14:creationId xmlns:p14="http://schemas.microsoft.com/office/powerpoint/2010/main" val="103694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of 2</a:t>
            </a:r>
            <a:r>
              <a:rPr lang="en-US" baseline="30000" dirty="0"/>
              <a:t>nd</a:t>
            </a:r>
            <a:r>
              <a:rPr lang="en-US" dirty="0"/>
              <a:t> Generation Research: Cardiovascular disease</a:t>
            </a:r>
          </a:p>
        </p:txBody>
      </p:sp>
      <p:sp>
        <p:nvSpPr>
          <p:cNvPr id="5" name="Content Placeholder 4"/>
          <p:cNvSpPr>
            <a:spLocks noGrp="1"/>
          </p:cNvSpPr>
          <p:nvPr>
            <p:ph idx="1"/>
          </p:nvPr>
        </p:nvSpPr>
        <p:spPr>
          <a:xfrm>
            <a:off x="457200" y="1676400"/>
            <a:ext cx="8229600" cy="4525963"/>
          </a:xfrm>
        </p:spPr>
        <p:txBody>
          <a:bodyPr/>
          <a:lstStyle/>
          <a:p>
            <a:r>
              <a:rPr lang="en-US" dirty="0"/>
              <a:t>Need for caution in interpretation of genetic research</a:t>
            </a:r>
          </a:p>
          <a:p>
            <a:pPr lvl="1"/>
            <a:r>
              <a:rPr lang="en-US" dirty="0"/>
              <a:t>Finding of an association of outcomes with a disease does not equal causation</a:t>
            </a:r>
          </a:p>
          <a:p>
            <a:pPr lvl="1"/>
            <a:r>
              <a:rPr lang="en-US" dirty="0"/>
              <a:t>Need to control for socio-environmental variables to avoid confounding</a:t>
            </a:r>
          </a:p>
        </p:txBody>
      </p:sp>
    </p:spTree>
    <p:extLst>
      <p:ext uri="{BB962C8B-B14F-4D97-AF65-F5344CB8AC3E}">
        <p14:creationId xmlns:p14="http://schemas.microsoft.com/office/powerpoint/2010/main" val="1946758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of 2</a:t>
            </a:r>
            <a:r>
              <a:rPr lang="en-US" baseline="30000" dirty="0"/>
              <a:t>nd</a:t>
            </a:r>
            <a:r>
              <a:rPr lang="en-US" dirty="0"/>
              <a:t> Generation Research: Cardiovascular disease</a:t>
            </a:r>
          </a:p>
        </p:txBody>
      </p:sp>
      <p:sp>
        <p:nvSpPr>
          <p:cNvPr id="5" name="Content Placeholder 4"/>
          <p:cNvSpPr>
            <a:spLocks noGrp="1"/>
          </p:cNvSpPr>
          <p:nvPr>
            <p:ph idx="1"/>
          </p:nvPr>
        </p:nvSpPr>
        <p:spPr>
          <a:xfrm>
            <a:off x="457200" y="1828800"/>
            <a:ext cx="8229600" cy="4525963"/>
          </a:xfrm>
        </p:spPr>
        <p:txBody>
          <a:bodyPr/>
          <a:lstStyle/>
          <a:p>
            <a:r>
              <a:rPr lang="en-US" dirty="0"/>
              <a:t>Social determinants:</a:t>
            </a:r>
          </a:p>
          <a:p>
            <a:pPr lvl="1"/>
            <a:r>
              <a:rPr lang="en-US" dirty="0"/>
              <a:t>What are the causes of individual differences  in risk behaviors? </a:t>
            </a:r>
          </a:p>
          <a:p>
            <a:pPr lvl="1"/>
            <a:r>
              <a:rPr lang="en-US" dirty="0"/>
              <a:t>What influence do social determinants have on health outcomes directly?</a:t>
            </a:r>
          </a:p>
        </p:txBody>
      </p:sp>
    </p:spTree>
    <p:extLst>
      <p:ext uri="{BB962C8B-B14F-4D97-AF65-F5344CB8AC3E}">
        <p14:creationId xmlns:p14="http://schemas.microsoft.com/office/powerpoint/2010/main" val="1049692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4"/>
          <p:cNvSpPr>
            <a:spLocks noChangeArrowheads="1"/>
          </p:cNvSpPr>
          <p:nvPr/>
        </p:nvSpPr>
        <p:spPr bwMode="ltGray">
          <a:xfrm>
            <a:off x="671511" y="381000"/>
            <a:ext cx="7585075" cy="933204"/>
          </a:xfrm>
          <a:prstGeom prst="rect">
            <a:avLst/>
          </a:prstGeom>
          <a:noFill/>
          <a:ln w="9525">
            <a:noFill/>
            <a:miter lim="800000"/>
            <a:headEnd/>
            <a:tailEnd/>
          </a:ln>
          <a:effectLst/>
        </p:spPr>
        <p:txBody>
          <a:bodyPr wrap="square">
            <a:spAutoFit/>
          </a:bodyPr>
          <a:lstStyle/>
          <a:p>
            <a:pPr algn="ctr">
              <a:lnSpc>
                <a:spcPct val="85000"/>
              </a:lnSpc>
              <a:defRPr/>
            </a:pPr>
            <a:r>
              <a:rPr lang="en-US" sz="3200" b="1" dirty="0">
                <a:solidFill>
                  <a:schemeClr val="bg1"/>
                </a:solidFill>
                <a:latin typeface="Calibri" panose="020F0502020204030204" pitchFamily="34" charset="0"/>
              </a:rPr>
              <a:t>Multi-Level Framework for </a:t>
            </a:r>
            <a:r>
              <a:rPr lang="en-US" sz="3200" b="1">
                <a:solidFill>
                  <a:schemeClr val="bg1"/>
                </a:solidFill>
                <a:latin typeface="Calibri" panose="020F0502020204030204" pitchFamily="34" charset="0"/>
              </a:rPr>
              <a:t>Health Disparities </a:t>
            </a:r>
            <a:endParaRPr lang="en-US" sz="3200" b="1" dirty="0">
              <a:solidFill>
                <a:schemeClr val="bg1"/>
              </a:solidFill>
              <a:latin typeface="Calibri" panose="020F0502020204030204" pitchFamily="34" charset="0"/>
            </a:endParaRPr>
          </a:p>
        </p:txBody>
      </p:sp>
      <p:sp>
        <p:nvSpPr>
          <p:cNvPr id="27" name="Block Arc 26"/>
          <p:cNvSpPr/>
          <p:nvPr/>
        </p:nvSpPr>
        <p:spPr>
          <a:xfrm>
            <a:off x="1125538" y="1722438"/>
            <a:ext cx="6742112" cy="6675437"/>
          </a:xfrm>
          <a:prstGeom prst="blockArc">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sp>
        <p:nvSpPr>
          <p:cNvPr id="28" name="Block Arc 27"/>
          <p:cNvSpPr/>
          <p:nvPr/>
        </p:nvSpPr>
        <p:spPr>
          <a:xfrm>
            <a:off x="2028825" y="2632075"/>
            <a:ext cx="4911725" cy="5151438"/>
          </a:xfrm>
          <a:prstGeom prst="blockArc">
            <a:avLst/>
          </a:prstGeom>
          <a:solidFill>
            <a:srgbClr val="3399FF"/>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grpSp>
        <p:nvGrpSpPr>
          <p:cNvPr id="29" name="Group 96"/>
          <p:cNvGrpSpPr>
            <a:grpSpLocks/>
          </p:cNvGrpSpPr>
          <p:nvPr/>
        </p:nvGrpSpPr>
        <p:grpSpPr bwMode="auto">
          <a:xfrm>
            <a:off x="2941638" y="3546475"/>
            <a:ext cx="3144837" cy="3305175"/>
            <a:chOff x="3017367" y="3759796"/>
            <a:chExt cx="3144656" cy="3304620"/>
          </a:xfrm>
        </p:grpSpPr>
        <p:sp>
          <p:nvSpPr>
            <p:cNvPr id="30" name="Chord 29"/>
            <p:cNvSpPr/>
            <p:nvPr/>
          </p:nvSpPr>
          <p:spPr>
            <a:xfrm rot="6741582">
              <a:off x="2937385" y="3839778"/>
              <a:ext cx="3304620" cy="3144656"/>
            </a:xfrm>
            <a:prstGeom prst="chord">
              <a:avLst>
                <a:gd name="adj1" fmla="val 3303767"/>
                <a:gd name="adj2" fmla="val 15611572"/>
              </a:avLst>
            </a:prstGeom>
            <a:solidFill>
              <a:srgbClr val="0000CC"/>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31" name="Straight Connector 30"/>
            <p:cNvCxnSpPr/>
            <p:nvPr/>
          </p:nvCxnSpPr>
          <p:spPr>
            <a:xfrm rot="5400000" flipH="1" flipV="1">
              <a:off x="3853216" y="4524049"/>
              <a:ext cx="1431685" cy="476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32" name="Group 76"/>
          <p:cNvGrpSpPr>
            <a:grpSpLocks/>
          </p:cNvGrpSpPr>
          <p:nvPr/>
        </p:nvGrpSpPr>
        <p:grpSpPr bwMode="auto">
          <a:xfrm>
            <a:off x="1135063" y="5075238"/>
            <a:ext cx="6753225" cy="1327150"/>
            <a:chOff x="800100" y="2562225"/>
            <a:chExt cx="5486400" cy="707021"/>
          </a:xfrm>
        </p:grpSpPr>
        <p:sp>
          <p:nvSpPr>
            <p:cNvPr id="33" name="Rectangle 32"/>
            <p:cNvSpPr/>
            <p:nvPr/>
          </p:nvSpPr>
          <p:spPr>
            <a:xfrm>
              <a:off x="800100" y="2562225"/>
              <a:ext cx="5486400" cy="514197"/>
            </a:xfrm>
            <a:prstGeom prst="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34" name="Straight Connector 33"/>
            <p:cNvCxnSpPr/>
            <p:nvPr/>
          </p:nvCxnSpPr>
          <p:spPr>
            <a:xfrm>
              <a:off x="800100" y="2562225"/>
              <a:ext cx="547737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5" name="TextBox 23"/>
            <p:cNvSpPr txBox="1"/>
            <p:nvPr/>
          </p:nvSpPr>
          <p:spPr>
            <a:xfrm>
              <a:off x="2747553" y="2764352"/>
              <a:ext cx="1590204" cy="5048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800" b="1" dirty="0">
                  <a:solidFill>
                    <a:prstClr val="white"/>
                  </a:solidFill>
                </a:rPr>
                <a:t>HEALTH</a:t>
              </a:r>
            </a:p>
          </p:txBody>
        </p:sp>
      </p:grpSp>
      <p:sp>
        <p:nvSpPr>
          <p:cNvPr id="36" name="TextBox 24"/>
          <p:cNvSpPr txBox="1"/>
          <p:nvPr/>
        </p:nvSpPr>
        <p:spPr>
          <a:xfrm>
            <a:off x="3341688" y="4119563"/>
            <a:ext cx="1122362" cy="811212"/>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Behaviors</a:t>
            </a:r>
          </a:p>
        </p:txBody>
      </p:sp>
      <p:sp>
        <p:nvSpPr>
          <p:cNvPr id="37" name="TextBox 25"/>
          <p:cNvSpPr txBox="1"/>
          <p:nvPr/>
        </p:nvSpPr>
        <p:spPr>
          <a:xfrm>
            <a:off x="4527550" y="4127500"/>
            <a:ext cx="1230313" cy="811213"/>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Medical Care</a:t>
            </a:r>
          </a:p>
        </p:txBody>
      </p:sp>
      <p:sp>
        <p:nvSpPr>
          <p:cNvPr id="38" name="TextBox 26"/>
          <p:cNvSpPr txBox="1"/>
          <p:nvPr/>
        </p:nvSpPr>
        <p:spPr>
          <a:xfrm>
            <a:off x="3268663" y="2927350"/>
            <a:ext cx="2536825" cy="6127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Living &amp; Working Conditions</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in Homes and Communities</a:t>
            </a:r>
          </a:p>
        </p:txBody>
      </p:sp>
      <p:sp>
        <p:nvSpPr>
          <p:cNvPr id="39" name="TextBox 27"/>
          <p:cNvSpPr txBox="1"/>
          <p:nvPr/>
        </p:nvSpPr>
        <p:spPr>
          <a:xfrm>
            <a:off x="3200400" y="1919288"/>
            <a:ext cx="2573338" cy="6508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Economic &amp; Social </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Opportunities and Resources</a:t>
            </a:r>
          </a:p>
        </p:txBody>
      </p:sp>
      <p:sp>
        <p:nvSpPr>
          <p:cNvPr id="41" name="Text Box 21"/>
          <p:cNvSpPr txBox="1">
            <a:spLocks noChangeArrowheads="1"/>
          </p:cNvSpPr>
          <p:nvPr/>
        </p:nvSpPr>
        <p:spPr bwMode="ltGray">
          <a:xfrm>
            <a:off x="4561227" y="6242704"/>
            <a:ext cx="461089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kumimoji="1" lang="en-US" altLang="en-US" sz="1100" dirty="0">
                <a:solidFill>
                  <a:schemeClr val="bg1"/>
                </a:solidFill>
                <a:cs typeface="Arial" charset="0"/>
              </a:rPr>
              <a:t>Adapted from Braveman et al., for RWJ Foundation</a:t>
            </a:r>
          </a:p>
          <a:p>
            <a:pPr eaLnBrk="1" hangingPunct="1">
              <a:spcBef>
                <a:spcPts val="0"/>
              </a:spcBef>
            </a:pPr>
            <a:r>
              <a:rPr kumimoji="1" lang="en-US" altLang="en-US" sz="1100" dirty="0">
                <a:solidFill>
                  <a:schemeClr val="bg1"/>
                </a:solidFill>
                <a:cs typeface="Arial" charset="0"/>
              </a:rPr>
              <a:t> Commission to Build a Healthier America | www.commissiononhealth.org</a:t>
            </a:r>
          </a:p>
        </p:txBody>
      </p:sp>
      <p:sp>
        <p:nvSpPr>
          <p:cNvPr id="42" name="TextBox 41"/>
          <p:cNvSpPr txBox="1">
            <a:spLocks noChangeArrowheads="1"/>
          </p:cNvSpPr>
          <p:nvPr/>
        </p:nvSpPr>
        <p:spPr bwMode="auto">
          <a:xfrm>
            <a:off x="1117600" y="5075238"/>
            <a:ext cx="6786563"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b="1" dirty="0">
                <a:solidFill>
                  <a:schemeClr val="bg1"/>
                </a:solidFill>
                <a:cs typeface="Arial" charset="0"/>
              </a:rPr>
              <a:t>Interaction with genetic/other biological factors</a:t>
            </a:r>
          </a:p>
        </p:txBody>
      </p:sp>
    </p:spTree>
    <p:extLst>
      <p:ext uri="{BB962C8B-B14F-4D97-AF65-F5344CB8AC3E}">
        <p14:creationId xmlns:p14="http://schemas.microsoft.com/office/powerpoint/2010/main" val="1533055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Social Determinants: </a:t>
            </a:r>
            <a:br>
              <a:rPr lang="en-US" dirty="0"/>
            </a:br>
            <a:r>
              <a:rPr lang="en-US" dirty="0"/>
              <a:t>Access to Food</a:t>
            </a:r>
          </a:p>
        </p:txBody>
      </p:sp>
      <p:sp>
        <p:nvSpPr>
          <p:cNvPr id="6" name="Content Placeholder 5"/>
          <p:cNvSpPr>
            <a:spLocks noGrp="1"/>
          </p:cNvSpPr>
          <p:nvPr>
            <p:ph idx="1"/>
          </p:nvPr>
        </p:nvSpPr>
        <p:spPr>
          <a:xfrm>
            <a:off x="457200" y="1722437"/>
            <a:ext cx="8229600" cy="4525963"/>
          </a:xfrm>
        </p:spPr>
        <p:txBody>
          <a:bodyPr/>
          <a:lstStyle/>
          <a:p>
            <a:r>
              <a:rPr lang="en-US" dirty="0"/>
              <a:t>Food-insecure individuals with diabetes reported poorer adherence to blood glucose monitoring (RR=3.5, p=.008) and more hypoglycemia-related emergency department visits (RR=2.2, p=.007). </a:t>
            </a:r>
          </a:p>
          <a:p>
            <a:pPr marL="0" indent="0">
              <a:buNone/>
            </a:pPr>
            <a:endParaRPr lang="en-US" sz="900" dirty="0"/>
          </a:p>
          <a:p>
            <a:r>
              <a:rPr lang="en-US" dirty="0"/>
              <a:t>Mean hemoglobin A1c was 9.2% among FI and 7.7% among FS participants (p=.08). </a:t>
            </a:r>
          </a:p>
        </p:txBody>
      </p:sp>
      <p:sp>
        <p:nvSpPr>
          <p:cNvPr id="2" name="TextBox 1"/>
          <p:cNvSpPr txBox="1"/>
          <p:nvPr/>
        </p:nvSpPr>
        <p:spPr>
          <a:xfrm>
            <a:off x="4876800" y="6248400"/>
            <a:ext cx="2286000" cy="646331"/>
          </a:xfrm>
          <a:prstGeom prst="rect">
            <a:avLst/>
          </a:prstGeom>
          <a:noFill/>
        </p:spPr>
        <p:txBody>
          <a:bodyPr wrap="square" rtlCol="0">
            <a:spAutoFit/>
          </a:bodyPr>
          <a:lstStyle/>
          <a:p>
            <a:r>
              <a:rPr lang="en-US" dirty="0"/>
              <a:t>Seligman, JHCPU, 2010</a:t>
            </a:r>
          </a:p>
        </p:txBody>
      </p:sp>
    </p:spTree>
    <p:extLst>
      <p:ext uri="{BB962C8B-B14F-4D97-AF65-F5344CB8AC3E}">
        <p14:creationId xmlns:p14="http://schemas.microsoft.com/office/powerpoint/2010/main" val="149485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8229600" cy="1143000"/>
          </a:xfrm>
        </p:spPr>
        <p:txBody>
          <a:bodyPr/>
          <a:lstStyle/>
          <a:p>
            <a:r>
              <a:rPr lang="en-US" dirty="0"/>
              <a:t>Social Determinants: </a:t>
            </a:r>
            <a:br>
              <a:rPr lang="en-US" dirty="0"/>
            </a:br>
            <a:r>
              <a:rPr lang="en-US" dirty="0"/>
              <a:t>Housing</a:t>
            </a:r>
          </a:p>
        </p:txBody>
      </p:sp>
      <p:sp>
        <p:nvSpPr>
          <p:cNvPr id="5" name="Content Placeholder 4"/>
          <p:cNvSpPr>
            <a:spLocks noGrp="1"/>
          </p:cNvSpPr>
          <p:nvPr>
            <p:ph idx="1"/>
          </p:nvPr>
        </p:nvSpPr>
        <p:spPr>
          <a:xfrm>
            <a:off x="457200" y="1905000"/>
            <a:ext cx="8229600" cy="4221163"/>
          </a:xfrm>
        </p:spPr>
        <p:txBody>
          <a:bodyPr/>
          <a:lstStyle/>
          <a:p>
            <a:r>
              <a:rPr lang="en-US" dirty="0"/>
              <a:t>Housing Opportunities for People Everywhere (HOPE VI) is redeveloping public housing</a:t>
            </a:r>
          </a:p>
          <a:p>
            <a:pPr lvl="1"/>
            <a:r>
              <a:rPr lang="en-US" dirty="0"/>
              <a:t>Improved physical space</a:t>
            </a:r>
          </a:p>
          <a:p>
            <a:pPr lvl="1"/>
            <a:r>
              <a:rPr lang="en-US" dirty="0"/>
              <a:t>Improved community infrastructure/support services</a:t>
            </a:r>
          </a:p>
          <a:p>
            <a:r>
              <a:rPr lang="en-US" dirty="0"/>
              <a:t>Children in non-HOPE public housing in SF had 39% greater odds of use of acute health services than those in HOPE housing </a:t>
            </a:r>
          </a:p>
        </p:txBody>
      </p:sp>
      <p:sp>
        <p:nvSpPr>
          <p:cNvPr id="2" name="TextBox 1"/>
          <p:cNvSpPr txBox="1"/>
          <p:nvPr/>
        </p:nvSpPr>
        <p:spPr>
          <a:xfrm>
            <a:off x="4800600" y="6248400"/>
            <a:ext cx="2667000" cy="646331"/>
          </a:xfrm>
          <a:prstGeom prst="rect">
            <a:avLst/>
          </a:prstGeom>
          <a:noFill/>
        </p:spPr>
        <p:txBody>
          <a:bodyPr wrap="square" rtlCol="0">
            <a:spAutoFit/>
          </a:bodyPr>
          <a:lstStyle/>
          <a:p>
            <a:r>
              <a:rPr lang="en-US" dirty="0" err="1"/>
              <a:t>Kersten</a:t>
            </a:r>
            <a:r>
              <a:rPr lang="en-US" dirty="0"/>
              <a:t>, Health Affairs, 2014 </a:t>
            </a:r>
          </a:p>
        </p:txBody>
      </p:sp>
    </p:spTree>
    <p:extLst>
      <p:ext uri="{BB962C8B-B14F-4D97-AF65-F5344CB8AC3E}">
        <p14:creationId xmlns:p14="http://schemas.microsoft.com/office/powerpoint/2010/main" val="1593557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76200"/>
            <a:ext cx="8610600" cy="1143000"/>
          </a:xfrm>
        </p:spPr>
        <p:txBody>
          <a:bodyPr/>
          <a:lstStyle/>
          <a:p>
            <a:r>
              <a:rPr lang="en-US" dirty="0"/>
              <a:t>Racism as a Cause of Health Disparities</a:t>
            </a:r>
          </a:p>
        </p:txBody>
      </p:sp>
      <p:sp>
        <p:nvSpPr>
          <p:cNvPr id="5" name="Content Placeholder 4"/>
          <p:cNvSpPr>
            <a:spLocks noGrp="1"/>
          </p:cNvSpPr>
          <p:nvPr>
            <p:ph idx="1"/>
          </p:nvPr>
        </p:nvSpPr>
        <p:spPr>
          <a:xfrm>
            <a:off x="495300" y="1524000"/>
            <a:ext cx="8229600" cy="4525963"/>
          </a:xfrm>
        </p:spPr>
        <p:txBody>
          <a:bodyPr/>
          <a:lstStyle/>
          <a:p>
            <a:r>
              <a:rPr lang="en-US" dirty="0"/>
              <a:t>But what is racism? </a:t>
            </a:r>
          </a:p>
          <a:p>
            <a:pPr lvl="1"/>
            <a:r>
              <a:rPr lang="en-US" dirty="0"/>
              <a:t>Interpersonal racism</a:t>
            </a:r>
          </a:p>
          <a:p>
            <a:pPr lvl="1"/>
            <a:r>
              <a:rPr lang="en-US" dirty="0"/>
              <a:t>Structural racism</a:t>
            </a:r>
          </a:p>
          <a:p>
            <a:pPr lvl="1"/>
            <a:r>
              <a:rPr lang="en-US" dirty="0"/>
              <a:t>Internalized racism</a:t>
            </a:r>
          </a:p>
          <a:p>
            <a:r>
              <a:rPr lang="en-US" dirty="0"/>
              <a:t>How does it cause health disparities?</a:t>
            </a:r>
          </a:p>
          <a:p>
            <a:endParaRPr lang="en-US" dirty="0"/>
          </a:p>
          <a:p>
            <a:pPr lvl="1"/>
            <a:endParaRPr lang="en-US" dirty="0"/>
          </a:p>
          <a:p>
            <a:endParaRPr lang="en-US" dirty="0"/>
          </a:p>
        </p:txBody>
      </p:sp>
      <p:pic>
        <p:nvPicPr>
          <p:cNvPr id="2" name="Picture 1"/>
          <p:cNvPicPr>
            <a:picLocks noChangeAspect="1"/>
          </p:cNvPicPr>
          <p:nvPr/>
        </p:nvPicPr>
        <p:blipFill>
          <a:blip r:embed="rId3"/>
          <a:stretch>
            <a:fillRect/>
          </a:stretch>
        </p:blipFill>
        <p:spPr>
          <a:xfrm>
            <a:off x="5334000" y="4433136"/>
            <a:ext cx="3018965" cy="1677909"/>
          </a:xfrm>
          <a:prstGeom prst="rect">
            <a:avLst/>
          </a:prstGeom>
        </p:spPr>
      </p:pic>
      <p:pic>
        <p:nvPicPr>
          <p:cNvPr id="3" name="Picture 2"/>
          <p:cNvPicPr>
            <a:picLocks noChangeAspect="1"/>
          </p:cNvPicPr>
          <p:nvPr/>
        </p:nvPicPr>
        <p:blipFill>
          <a:blip r:embed="rId4"/>
          <a:stretch>
            <a:fillRect/>
          </a:stretch>
        </p:blipFill>
        <p:spPr>
          <a:xfrm>
            <a:off x="762000" y="4419600"/>
            <a:ext cx="2928937" cy="1691446"/>
          </a:xfrm>
          <a:prstGeom prst="rect">
            <a:avLst/>
          </a:prstGeom>
        </p:spPr>
      </p:pic>
      <p:pic>
        <p:nvPicPr>
          <p:cNvPr id="6" name="Picture 5"/>
          <p:cNvPicPr>
            <a:picLocks noChangeAspect="1"/>
          </p:cNvPicPr>
          <p:nvPr/>
        </p:nvPicPr>
        <p:blipFill>
          <a:blip r:embed="rId5"/>
          <a:stretch>
            <a:fillRect/>
          </a:stretch>
        </p:blipFill>
        <p:spPr>
          <a:xfrm>
            <a:off x="5305697" y="1676400"/>
            <a:ext cx="2828924" cy="1906185"/>
          </a:xfrm>
          <a:prstGeom prst="rect">
            <a:avLst/>
          </a:prstGeom>
        </p:spPr>
      </p:pic>
      <p:sp>
        <p:nvSpPr>
          <p:cNvPr id="7" name="TextBox 6"/>
          <p:cNvSpPr txBox="1"/>
          <p:nvPr/>
        </p:nvSpPr>
        <p:spPr>
          <a:xfrm>
            <a:off x="4953000" y="6225116"/>
            <a:ext cx="2743200" cy="369332"/>
          </a:xfrm>
          <a:prstGeom prst="rect">
            <a:avLst/>
          </a:prstGeom>
          <a:noFill/>
        </p:spPr>
        <p:txBody>
          <a:bodyPr wrap="square" rtlCol="0">
            <a:spAutoFit/>
          </a:bodyPr>
          <a:lstStyle/>
          <a:p>
            <a:r>
              <a:rPr lang="en-US" dirty="0"/>
              <a:t>Jones, AJPH, 2000</a:t>
            </a:r>
          </a:p>
        </p:txBody>
      </p:sp>
    </p:spTree>
    <p:extLst>
      <p:ext uri="{BB962C8B-B14F-4D97-AF65-F5344CB8AC3E}">
        <p14:creationId xmlns:p14="http://schemas.microsoft.com/office/powerpoint/2010/main" val="3221491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Interpersonal Racism </a:t>
            </a:r>
          </a:p>
        </p:txBody>
      </p:sp>
      <p:sp>
        <p:nvSpPr>
          <p:cNvPr id="5" name="Content Placeholder 4"/>
          <p:cNvSpPr>
            <a:spLocks noGrp="1"/>
          </p:cNvSpPr>
          <p:nvPr>
            <p:ph idx="1"/>
          </p:nvPr>
        </p:nvSpPr>
        <p:spPr>
          <a:xfrm>
            <a:off x="468086" y="1417638"/>
            <a:ext cx="8229600" cy="4525963"/>
          </a:xfrm>
        </p:spPr>
        <p:txBody>
          <a:bodyPr/>
          <a:lstStyle/>
          <a:p>
            <a:r>
              <a:rPr lang="en-US" dirty="0"/>
              <a:t>Racism-related vigilance and hypertension investigated using the Chicago Community Adult Health Study</a:t>
            </a:r>
            <a:endParaRPr lang="en-US" b="1" dirty="0"/>
          </a:p>
          <a:p>
            <a:r>
              <a:rPr lang="en-US" dirty="0"/>
              <a:t>For blacks, each unit increase in vigilance was associated with a 4% increase in the odds of hypertension </a:t>
            </a:r>
          </a:p>
          <a:p>
            <a:r>
              <a:rPr lang="en-US" dirty="0"/>
              <a:t>Hispanics showed a similar but </a:t>
            </a:r>
            <a:r>
              <a:rPr lang="en-US" dirty="0" err="1"/>
              <a:t>nonsignificant</a:t>
            </a:r>
            <a:r>
              <a:rPr lang="en-US" dirty="0"/>
              <a:t> association and whites showed no association</a:t>
            </a:r>
          </a:p>
          <a:p>
            <a:endParaRPr lang="en-US" dirty="0"/>
          </a:p>
        </p:txBody>
      </p:sp>
      <p:sp>
        <p:nvSpPr>
          <p:cNvPr id="2" name="TextBox 1"/>
          <p:cNvSpPr txBox="1"/>
          <p:nvPr/>
        </p:nvSpPr>
        <p:spPr>
          <a:xfrm>
            <a:off x="5029200" y="6248400"/>
            <a:ext cx="2133600" cy="369332"/>
          </a:xfrm>
          <a:prstGeom prst="rect">
            <a:avLst/>
          </a:prstGeom>
          <a:noFill/>
        </p:spPr>
        <p:txBody>
          <a:bodyPr wrap="square" rtlCol="0">
            <a:spAutoFit/>
          </a:bodyPr>
          <a:lstStyle/>
          <a:p>
            <a:r>
              <a:rPr lang="en-US" dirty="0"/>
              <a:t>Hicken, AJPH, 2014</a:t>
            </a:r>
          </a:p>
        </p:txBody>
      </p:sp>
    </p:spTree>
    <p:extLst>
      <p:ext uri="{BB962C8B-B14F-4D97-AF65-F5344CB8AC3E}">
        <p14:creationId xmlns:p14="http://schemas.microsoft.com/office/powerpoint/2010/main" val="3247658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Racism and Medication Adherence</a:t>
            </a:r>
          </a:p>
        </p:txBody>
      </p:sp>
      <p:sp>
        <p:nvSpPr>
          <p:cNvPr id="5" name="Content Placeholder 4"/>
          <p:cNvSpPr>
            <a:spLocks noGrp="1"/>
          </p:cNvSpPr>
          <p:nvPr>
            <p:ph idx="1"/>
          </p:nvPr>
        </p:nvSpPr>
        <p:spPr>
          <a:xfrm>
            <a:off x="457200" y="1066800"/>
            <a:ext cx="8229600" cy="4525963"/>
          </a:xfrm>
        </p:spPr>
        <p:txBody>
          <a:bodyPr/>
          <a:lstStyle/>
          <a:p>
            <a:r>
              <a:rPr lang="en-US" dirty="0"/>
              <a:t>Perceived racial discrimination measured among patients enrolled in a 30-site cluster-randomized controlled trial </a:t>
            </a:r>
          </a:p>
          <a:p>
            <a:r>
              <a:rPr lang="en-US" dirty="0"/>
              <a:t>A mediational method was used to estimate the indirect association between perceived discrimination and medication adherence through stress and depression</a:t>
            </a:r>
          </a:p>
          <a:p>
            <a:r>
              <a:rPr lang="en-US" dirty="0"/>
              <a:t>Perceived discrimination was associated with poor medication adherence, and was mediated by stress and depression</a:t>
            </a:r>
          </a:p>
        </p:txBody>
      </p:sp>
      <p:sp>
        <p:nvSpPr>
          <p:cNvPr id="2" name="TextBox 1"/>
          <p:cNvSpPr txBox="1"/>
          <p:nvPr/>
        </p:nvSpPr>
        <p:spPr>
          <a:xfrm>
            <a:off x="5029200" y="6248400"/>
            <a:ext cx="2438400" cy="646331"/>
          </a:xfrm>
          <a:prstGeom prst="rect">
            <a:avLst/>
          </a:prstGeom>
          <a:noFill/>
        </p:spPr>
        <p:txBody>
          <a:bodyPr wrap="square" rtlCol="0">
            <a:spAutoFit/>
          </a:bodyPr>
          <a:lstStyle/>
          <a:p>
            <a:r>
              <a:rPr lang="en-US" dirty="0"/>
              <a:t>Forsyth, </a:t>
            </a:r>
            <a:r>
              <a:rPr lang="en-US" dirty="0" err="1"/>
              <a:t>Psychosom</a:t>
            </a:r>
            <a:r>
              <a:rPr lang="en-US" dirty="0"/>
              <a:t> Med, 2014</a:t>
            </a:r>
          </a:p>
        </p:txBody>
      </p:sp>
    </p:spTree>
    <p:extLst>
      <p:ext uri="{BB962C8B-B14F-4D97-AF65-F5344CB8AC3E}">
        <p14:creationId xmlns:p14="http://schemas.microsoft.com/office/powerpoint/2010/main" val="698163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Final Project</a:t>
            </a:r>
          </a:p>
        </p:txBody>
      </p:sp>
      <p:sp>
        <p:nvSpPr>
          <p:cNvPr id="5" name="Content Placeholder 4"/>
          <p:cNvSpPr>
            <a:spLocks noGrp="1"/>
          </p:cNvSpPr>
          <p:nvPr>
            <p:ph idx="1"/>
          </p:nvPr>
        </p:nvSpPr>
        <p:spPr>
          <a:xfrm>
            <a:off x="457200" y="1143000"/>
            <a:ext cx="8229600" cy="4525963"/>
          </a:xfrm>
        </p:spPr>
        <p:txBody>
          <a:bodyPr/>
          <a:lstStyle/>
          <a:p>
            <a:r>
              <a:rPr lang="en-US" dirty="0"/>
              <a:t>Share with us something about how the material in this class has or will inform your work. </a:t>
            </a:r>
          </a:p>
          <a:p>
            <a:pPr lvl="1"/>
            <a:r>
              <a:rPr lang="en-US" dirty="0"/>
              <a:t>e.g., Application of the socioecological model to your area of research, measurement or analytic issues, how to think strategically about your area </a:t>
            </a:r>
          </a:p>
          <a:p>
            <a:r>
              <a:rPr lang="en-US" dirty="0"/>
              <a:t>Each presenter will have 5-8 minutes, with a few minutes for questions</a:t>
            </a:r>
          </a:p>
          <a:p>
            <a:r>
              <a:rPr lang="en-US" dirty="0"/>
              <a:t>Also 1 page paper where you can expand a bit more on this topic</a:t>
            </a:r>
          </a:p>
        </p:txBody>
      </p:sp>
    </p:spTree>
    <p:extLst>
      <p:ext uri="{BB962C8B-B14F-4D97-AF65-F5344CB8AC3E}">
        <p14:creationId xmlns:p14="http://schemas.microsoft.com/office/powerpoint/2010/main" val="4221841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4338" name="Picture 2" descr="C:\Users\cdehlendorf\AppData\Local\Microsoft\Windows\Temporary Internet Files\Content.IE5\4NW13KFZ\ovidweb.ti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33400"/>
            <a:ext cx="7162800" cy="5210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3945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Structural Racism</a:t>
            </a:r>
          </a:p>
        </p:txBody>
      </p:sp>
      <p:sp>
        <p:nvSpPr>
          <p:cNvPr id="5" name="Content Placeholder 4"/>
          <p:cNvSpPr>
            <a:spLocks noGrp="1"/>
          </p:cNvSpPr>
          <p:nvPr>
            <p:ph idx="1"/>
          </p:nvPr>
        </p:nvSpPr>
        <p:spPr>
          <a:xfrm>
            <a:off x="685800" y="1166018"/>
            <a:ext cx="8229600" cy="4525963"/>
          </a:xfrm>
        </p:spPr>
        <p:txBody>
          <a:bodyPr/>
          <a:lstStyle/>
          <a:p>
            <a:r>
              <a:rPr lang="en-US" dirty="0"/>
              <a:t>Measured systematic exclusion of blacks from resources and mobility in society by state</a:t>
            </a:r>
          </a:p>
          <a:p>
            <a:r>
              <a:rPr lang="en-US" dirty="0"/>
              <a:t>Used the National Epidemiologic Survey on Alcohol and Related Conditions for data on MI</a:t>
            </a:r>
          </a:p>
          <a:p>
            <a:r>
              <a:rPr lang="en-US" dirty="0"/>
              <a:t>Controlling for individual demographics and state level disparities in poverty, Blacks in states with higher structural racism had greater risk for MIs than blacks in states with low scores</a:t>
            </a:r>
          </a:p>
        </p:txBody>
      </p:sp>
      <p:sp>
        <p:nvSpPr>
          <p:cNvPr id="2" name="TextBox 1"/>
          <p:cNvSpPr txBox="1"/>
          <p:nvPr/>
        </p:nvSpPr>
        <p:spPr>
          <a:xfrm>
            <a:off x="5029200" y="6248400"/>
            <a:ext cx="2514600" cy="646331"/>
          </a:xfrm>
          <a:prstGeom prst="rect">
            <a:avLst/>
          </a:prstGeom>
          <a:noFill/>
        </p:spPr>
        <p:txBody>
          <a:bodyPr wrap="square" rtlCol="0">
            <a:spAutoFit/>
          </a:bodyPr>
          <a:lstStyle/>
          <a:p>
            <a:r>
              <a:rPr lang="en-US" dirty="0" err="1"/>
              <a:t>Lukachko</a:t>
            </a:r>
            <a:r>
              <a:rPr lang="en-US" dirty="0"/>
              <a:t>, </a:t>
            </a:r>
            <a:r>
              <a:rPr lang="en-US" dirty="0" err="1"/>
              <a:t>Soc</a:t>
            </a:r>
            <a:r>
              <a:rPr lang="en-US" dirty="0"/>
              <a:t> </a:t>
            </a:r>
            <a:r>
              <a:rPr lang="en-US" dirty="0" err="1"/>
              <a:t>Sci</a:t>
            </a:r>
            <a:r>
              <a:rPr lang="en-US" dirty="0"/>
              <a:t> Med, 2014</a:t>
            </a:r>
          </a:p>
        </p:txBody>
      </p:sp>
    </p:spTree>
    <p:extLst>
      <p:ext uri="{BB962C8B-B14F-4D97-AF65-F5344CB8AC3E}">
        <p14:creationId xmlns:p14="http://schemas.microsoft.com/office/powerpoint/2010/main" val="1815510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5202D-7BCE-4334-97E1-FDB84A7BFA8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0259BFF-B14C-456B-AF24-0FE6D48741A9}"/>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0994C322-2E8A-431C-A215-A8E4845D4E35}"/>
              </a:ext>
            </a:extLst>
          </p:cNvPr>
          <p:cNvPicPr>
            <a:picLocks noChangeAspect="1"/>
          </p:cNvPicPr>
          <p:nvPr/>
        </p:nvPicPr>
        <p:blipFill>
          <a:blip r:embed="rId3"/>
          <a:stretch>
            <a:fillRect/>
          </a:stretch>
        </p:blipFill>
        <p:spPr>
          <a:xfrm>
            <a:off x="0" y="1293853"/>
            <a:ext cx="9144000" cy="4270294"/>
          </a:xfrm>
          <a:prstGeom prst="rect">
            <a:avLst/>
          </a:prstGeom>
        </p:spPr>
      </p:pic>
    </p:spTree>
    <p:extLst>
      <p:ext uri="{BB962C8B-B14F-4D97-AF65-F5344CB8AC3E}">
        <p14:creationId xmlns:p14="http://schemas.microsoft.com/office/powerpoint/2010/main" val="1615058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Internalized Racism</a:t>
            </a:r>
          </a:p>
        </p:txBody>
      </p:sp>
      <p:sp>
        <p:nvSpPr>
          <p:cNvPr id="5" name="Content Placeholder 4"/>
          <p:cNvSpPr>
            <a:spLocks noGrp="1"/>
          </p:cNvSpPr>
          <p:nvPr>
            <p:ph idx="1"/>
          </p:nvPr>
        </p:nvSpPr>
        <p:spPr/>
        <p:txBody>
          <a:bodyPr/>
          <a:lstStyle/>
          <a:p>
            <a:r>
              <a:rPr lang="en-US" dirty="0"/>
              <a:t>Implicit association test used to measure implicit (unconscious) racial bias</a:t>
            </a:r>
          </a:p>
          <a:p>
            <a:r>
              <a:rPr lang="en-US" dirty="0"/>
              <a:t>Among black men with anti-black bias, experiences of discrimination associated with hypertension</a:t>
            </a:r>
          </a:p>
          <a:p>
            <a:pPr lvl="1"/>
            <a:r>
              <a:rPr lang="en-US" dirty="0"/>
              <a:t>Those with a pro-black bias had lower risk of hypertension</a:t>
            </a:r>
          </a:p>
        </p:txBody>
      </p:sp>
      <p:sp>
        <p:nvSpPr>
          <p:cNvPr id="2" name="TextBox 1"/>
          <p:cNvSpPr txBox="1"/>
          <p:nvPr/>
        </p:nvSpPr>
        <p:spPr>
          <a:xfrm>
            <a:off x="5334000" y="6172200"/>
            <a:ext cx="2362200" cy="646331"/>
          </a:xfrm>
          <a:prstGeom prst="rect">
            <a:avLst/>
          </a:prstGeom>
          <a:noFill/>
        </p:spPr>
        <p:txBody>
          <a:bodyPr wrap="square" rtlCol="0">
            <a:spAutoFit/>
          </a:bodyPr>
          <a:lstStyle/>
          <a:p>
            <a:r>
              <a:rPr lang="en-US" dirty="0" err="1"/>
              <a:t>Chae</a:t>
            </a:r>
            <a:r>
              <a:rPr lang="en-US" dirty="0"/>
              <a:t>, </a:t>
            </a:r>
            <a:r>
              <a:rPr lang="en-US" dirty="0" err="1"/>
              <a:t>Psychosom</a:t>
            </a:r>
            <a:r>
              <a:rPr lang="en-US" dirty="0"/>
              <a:t> Med, 2012</a:t>
            </a:r>
          </a:p>
        </p:txBody>
      </p:sp>
    </p:spTree>
    <p:extLst>
      <p:ext uri="{BB962C8B-B14F-4D97-AF65-F5344CB8AC3E}">
        <p14:creationId xmlns:p14="http://schemas.microsoft.com/office/powerpoint/2010/main" val="10720761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a:t>Considerations when doing 2</a:t>
            </a:r>
            <a:r>
              <a:rPr lang="en-US" baseline="30000" dirty="0"/>
              <a:t>nd</a:t>
            </a:r>
            <a:r>
              <a:rPr lang="en-US" dirty="0"/>
              <a:t> Generation research </a:t>
            </a:r>
          </a:p>
        </p:txBody>
      </p:sp>
      <p:sp>
        <p:nvSpPr>
          <p:cNvPr id="5" name="Content Placeholder 4"/>
          <p:cNvSpPr>
            <a:spLocks noGrp="1"/>
          </p:cNvSpPr>
          <p:nvPr>
            <p:ph idx="1"/>
          </p:nvPr>
        </p:nvSpPr>
        <p:spPr>
          <a:xfrm>
            <a:off x="457200" y="1524000"/>
            <a:ext cx="8229600" cy="4525963"/>
          </a:xfrm>
        </p:spPr>
        <p:txBody>
          <a:bodyPr/>
          <a:lstStyle/>
          <a:p>
            <a:r>
              <a:rPr lang="en-US" dirty="0"/>
              <a:t>Be deliberate in choices about measurement and analysis:</a:t>
            </a:r>
          </a:p>
          <a:p>
            <a:pPr lvl="1"/>
            <a:r>
              <a:rPr lang="en-US" dirty="0"/>
              <a:t>Predictor</a:t>
            </a:r>
          </a:p>
          <a:p>
            <a:pPr lvl="1"/>
            <a:r>
              <a:rPr lang="en-US" dirty="0"/>
              <a:t>Outcome</a:t>
            </a:r>
          </a:p>
          <a:p>
            <a:pPr lvl="1"/>
            <a:r>
              <a:rPr lang="en-US" dirty="0"/>
              <a:t>Models</a:t>
            </a:r>
          </a:p>
          <a:p>
            <a:r>
              <a:rPr lang="en-US" dirty="0"/>
              <a:t>What is the ecological context of causal pathway you are considering?</a:t>
            </a:r>
          </a:p>
          <a:p>
            <a:pPr lvl="1"/>
            <a:r>
              <a:rPr lang="en-US" dirty="0"/>
              <a:t>Conceptual model can be helpful</a:t>
            </a:r>
          </a:p>
          <a:p>
            <a:endParaRPr lang="en-US" dirty="0"/>
          </a:p>
        </p:txBody>
      </p:sp>
    </p:spTree>
    <p:extLst>
      <p:ext uri="{BB962C8B-B14F-4D97-AF65-F5344CB8AC3E}">
        <p14:creationId xmlns:p14="http://schemas.microsoft.com/office/powerpoint/2010/main" val="27353127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Considerations when doing 2</a:t>
            </a:r>
            <a:r>
              <a:rPr lang="en-US" baseline="30000" dirty="0"/>
              <a:t>nd</a:t>
            </a:r>
            <a:r>
              <a:rPr lang="en-US" dirty="0"/>
              <a:t> Generation research </a:t>
            </a:r>
          </a:p>
        </p:txBody>
      </p:sp>
      <p:sp>
        <p:nvSpPr>
          <p:cNvPr id="5" name="Content Placeholder 4"/>
          <p:cNvSpPr>
            <a:spLocks noGrp="1"/>
          </p:cNvSpPr>
          <p:nvPr>
            <p:ph idx="1"/>
          </p:nvPr>
        </p:nvSpPr>
        <p:spPr>
          <a:xfrm>
            <a:off x="533400" y="1905000"/>
            <a:ext cx="8229600" cy="4449763"/>
          </a:xfrm>
        </p:spPr>
        <p:txBody>
          <a:bodyPr/>
          <a:lstStyle/>
          <a:p>
            <a:r>
              <a:rPr lang="en-US" dirty="0"/>
              <a:t>Be creative and thoughtful about possible mechanisms</a:t>
            </a:r>
          </a:p>
          <a:p>
            <a:pPr lvl="1"/>
            <a:r>
              <a:rPr lang="en-US" dirty="0"/>
              <a:t>Engage the community</a:t>
            </a:r>
          </a:p>
          <a:p>
            <a:pPr lvl="1"/>
            <a:r>
              <a:rPr lang="en-US" dirty="0"/>
              <a:t>Think in a multidisciplinary fashion</a:t>
            </a:r>
          </a:p>
          <a:p>
            <a:pPr lvl="1"/>
            <a:r>
              <a:rPr lang="en-US" dirty="0"/>
              <a:t>Consider use of qualitative methods</a:t>
            </a:r>
          </a:p>
          <a:p>
            <a:pPr lvl="1"/>
            <a:r>
              <a:rPr lang="en-US" dirty="0"/>
              <a:t>Take into account influences across the life course</a:t>
            </a:r>
          </a:p>
          <a:p>
            <a:r>
              <a:rPr lang="en-US" dirty="0"/>
              <a:t>When do you know enough to do an intervention?</a:t>
            </a:r>
          </a:p>
          <a:p>
            <a:endParaRPr lang="en-US" dirty="0"/>
          </a:p>
        </p:txBody>
      </p:sp>
    </p:spTree>
    <p:extLst>
      <p:ext uri="{BB962C8B-B14F-4D97-AF65-F5344CB8AC3E}">
        <p14:creationId xmlns:p14="http://schemas.microsoft.com/office/powerpoint/2010/main" val="292530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Thinking Beyond Generations</a:t>
            </a:r>
          </a:p>
        </p:txBody>
      </p:sp>
      <p:sp>
        <p:nvSpPr>
          <p:cNvPr id="5" name="Content Placeholder 4"/>
          <p:cNvSpPr>
            <a:spLocks noGrp="1"/>
          </p:cNvSpPr>
          <p:nvPr>
            <p:ph idx="1"/>
          </p:nvPr>
        </p:nvSpPr>
        <p:spPr/>
        <p:txBody>
          <a:bodyPr/>
          <a:lstStyle/>
          <a:p>
            <a:r>
              <a:rPr lang="en-US" dirty="0"/>
              <a:t>Development of measures relevant to health disparities research</a:t>
            </a:r>
          </a:p>
          <a:p>
            <a:pPr lvl="1"/>
            <a:r>
              <a:rPr lang="en-US" dirty="0"/>
              <a:t>Discrimination, etc.</a:t>
            </a:r>
          </a:p>
          <a:p>
            <a:pPr lvl="1"/>
            <a:r>
              <a:rPr lang="en-US" dirty="0"/>
              <a:t>Ensure measures are valid across groups</a:t>
            </a:r>
          </a:p>
          <a:p>
            <a:r>
              <a:rPr lang="en-US" dirty="0"/>
              <a:t>Studies of how to optimize community engagement</a:t>
            </a:r>
          </a:p>
          <a:p>
            <a:pPr lvl="1"/>
            <a:r>
              <a:rPr lang="en-US" dirty="0"/>
              <a:t>Recruitment/retention</a:t>
            </a:r>
          </a:p>
          <a:p>
            <a:pPr lvl="1"/>
            <a:r>
              <a:rPr lang="en-US" dirty="0"/>
              <a:t>Collaboration</a:t>
            </a:r>
          </a:p>
          <a:p>
            <a:endParaRPr lang="en-US" dirty="0"/>
          </a:p>
        </p:txBody>
      </p:sp>
    </p:spTree>
    <p:extLst>
      <p:ext uri="{BB962C8B-B14F-4D97-AF65-F5344CB8AC3E}">
        <p14:creationId xmlns:p14="http://schemas.microsoft.com/office/powerpoint/2010/main" val="25167388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AD5F2-B5DE-4B5C-85BC-26ACBBA7AC7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67D9889-CB24-4249-A14E-FDC376959551}"/>
              </a:ext>
            </a:extLst>
          </p:cNvPr>
          <p:cNvSpPr>
            <a:spLocks noGrp="1"/>
          </p:cNvSpPr>
          <p:nvPr>
            <p:ph type="subTitle" idx="1"/>
          </p:nvPr>
        </p:nvSpPr>
        <p:spPr/>
        <p:txBody>
          <a:bodyPr/>
          <a:lstStyle/>
          <a:p>
            <a:endParaRPr lang="en-US" dirty="0"/>
          </a:p>
        </p:txBody>
      </p:sp>
      <p:pic>
        <p:nvPicPr>
          <p:cNvPr id="4" name="Picture 3">
            <a:extLst>
              <a:ext uri="{FF2B5EF4-FFF2-40B4-BE49-F238E27FC236}">
                <a16:creationId xmlns:a16="http://schemas.microsoft.com/office/drawing/2014/main" id="{E4F89016-7DCD-4C31-A93B-001C012A51B7}"/>
              </a:ext>
            </a:extLst>
          </p:cNvPr>
          <p:cNvPicPr>
            <a:picLocks noChangeAspect="1"/>
          </p:cNvPicPr>
          <p:nvPr/>
        </p:nvPicPr>
        <p:blipFill>
          <a:blip r:embed="rId2"/>
          <a:stretch>
            <a:fillRect/>
          </a:stretch>
        </p:blipFill>
        <p:spPr>
          <a:xfrm>
            <a:off x="381001" y="425450"/>
            <a:ext cx="5738652" cy="2241550"/>
          </a:xfrm>
          <a:prstGeom prst="rect">
            <a:avLst/>
          </a:prstGeom>
        </p:spPr>
      </p:pic>
      <p:pic>
        <p:nvPicPr>
          <p:cNvPr id="2050" name="Picture 2">
            <a:extLst>
              <a:ext uri="{FF2B5EF4-FFF2-40B4-BE49-F238E27FC236}">
                <a16:creationId xmlns:a16="http://schemas.microsoft.com/office/drawing/2014/main" id="{1F352608-1664-4962-B31D-154FD50EAB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5691" y="197678"/>
            <a:ext cx="1953418" cy="56220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5C0FE76-1336-4F2F-A21C-A07ED7607768}"/>
              </a:ext>
            </a:extLst>
          </p:cNvPr>
          <p:cNvPicPr>
            <a:picLocks noChangeAspect="1"/>
          </p:cNvPicPr>
          <p:nvPr/>
        </p:nvPicPr>
        <p:blipFill>
          <a:blip r:embed="rId4"/>
          <a:stretch>
            <a:fillRect/>
          </a:stretch>
        </p:blipFill>
        <p:spPr>
          <a:xfrm>
            <a:off x="394891" y="3330575"/>
            <a:ext cx="6110758" cy="2335213"/>
          </a:xfrm>
          <a:prstGeom prst="rect">
            <a:avLst/>
          </a:prstGeom>
        </p:spPr>
      </p:pic>
    </p:spTree>
    <p:extLst>
      <p:ext uri="{BB962C8B-B14F-4D97-AF65-F5344CB8AC3E}">
        <p14:creationId xmlns:p14="http://schemas.microsoft.com/office/powerpoint/2010/main" val="92353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1371600" y="4191000"/>
            <a:ext cx="6400800" cy="1752600"/>
          </a:xfrm>
        </p:spPr>
        <p:txBody>
          <a:bodyPr/>
          <a:lstStyle/>
          <a:p>
            <a:r>
              <a:rPr lang="en-US" sz="3600" dirty="0"/>
              <a:t>Moving the Needle on Health Disparities:</a:t>
            </a:r>
          </a:p>
          <a:p>
            <a:r>
              <a:rPr lang="en-US" sz="3600" dirty="0"/>
              <a:t>3</a:t>
            </a:r>
            <a:r>
              <a:rPr lang="en-US" sz="3600" baseline="30000" dirty="0"/>
              <a:t>rd</a:t>
            </a:r>
            <a:r>
              <a:rPr lang="en-US" sz="3600" dirty="0"/>
              <a:t> Generation Research</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57200"/>
            <a:ext cx="5088459" cy="3386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21057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3</a:t>
            </a:r>
            <a:r>
              <a:rPr lang="en-US" baseline="30000" dirty="0"/>
              <a:t>rd</a:t>
            </a:r>
            <a:r>
              <a:rPr lang="en-US" dirty="0"/>
              <a:t> Generation Research</a:t>
            </a:r>
          </a:p>
        </p:txBody>
      </p:sp>
      <p:sp>
        <p:nvSpPr>
          <p:cNvPr id="5" name="Content Placeholder 4"/>
          <p:cNvSpPr>
            <a:spLocks noGrp="1"/>
          </p:cNvSpPr>
          <p:nvPr>
            <p:ph idx="1"/>
          </p:nvPr>
        </p:nvSpPr>
        <p:spPr>
          <a:xfrm>
            <a:off x="457200" y="1295400"/>
            <a:ext cx="8229600" cy="4525963"/>
          </a:xfrm>
        </p:spPr>
        <p:txBody>
          <a:bodyPr/>
          <a:lstStyle/>
          <a:p>
            <a:r>
              <a:rPr lang="en-US" dirty="0"/>
              <a:t>What level of the socioecological model are you interested in/able to address?</a:t>
            </a:r>
          </a:p>
          <a:p>
            <a:r>
              <a:rPr lang="en-US" dirty="0"/>
              <a:t>How do you optimize community engagement?</a:t>
            </a:r>
          </a:p>
          <a:p>
            <a:r>
              <a:rPr lang="en-US" dirty="0"/>
              <a:t>How do you factor in considerations about  larger scale dissemination?</a:t>
            </a:r>
          </a:p>
          <a:p>
            <a:r>
              <a:rPr lang="en-US" dirty="0"/>
              <a:t>What measure of disparity are you interested in? What kind of control group do you need?</a:t>
            </a:r>
          </a:p>
          <a:p>
            <a:endParaRPr lang="en-US" dirty="0"/>
          </a:p>
        </p:txBody>
      </p:sp>
    </p:spTree>
    <p:extLst>
      <p:ext uri="{BB962C8B-B14F-4D97-AF65-F5344CB8AC3E}">
        <p14:creationId xmlns:p14="http://schemas.microsoft.com/office/powerpoint/2010/main" val="603171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Today’s Objectives</a:t>
            </a:r>
          </a:p>
        </p:txBody>
      </p:sp>
      <p:sp>
        <p:nvSpPr>
          <p:cNvPr id="5" name="Content Placeholder 4"/>
          <p:cNvSpPr>
            <a:spLocks noGrp="1"/>
          </p:cNvSpPr>
          <p:nvPr>
            <p:ph idx="1"/>
          </p:nvPr>
        </p:nvSpPr>
        <p:spPr/>
        <p:txBody>
          <a:bodyPr/>
          <a:lstStyle/>
          <a:p>
            <a:r>
              <a:rPr lang="en-US" dirty="0"/>
              <a:t>Understand the three generations of health disparities research</a:t>
            </a:r>
          </a:p>
          <a:p>
            <a:r>
              <a:rPr lang="en-US" dirty="0"/>
              <a:t>Be aware of potential pitfalls when performing work within each generation, including failure to acknowledge socioecological contexts</a:t>
            </a:r>
          </a:p>
          <a:p>
            <a:r>
              <a:rPr lang="en-US" dirty="0"/>
              <a:t>Become familiar with a toolkit of research approaches for health disparities research</a:t>
            </a:r>
          </a:p>
          <a:p>
            <a:endParaRPr lang="en-US" dirty="0"/>
          </a:p>
        </p:txBody>
      </p:sp>
    </p:spTree>
    <p:extLst>
      <p:ext uri="{BB962C8B-B14F-4D97-AF65-F5344CB8AC3E}">
        <p14:creationId xmlns:p14="http://schemas.microsoft.com/office/powerpoint/2010/main" val="37570920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Behavioral Interventions</a:t>
            </a:r>
          </a:p>
        </p:txBody>
      </p:sp>
      <p:sp>
        <p:nvSpPr>
          <p:cNvPr id="5" name="Content Placeholder 4"/>
          <p:cNvSpPr>
            <a:spLocks noGrp="1"/>
          </p:cNvSpPr>
          <p:nvPr>
            <p:ph idx="1"/>
          </p:nvPr>
        </p:nvSpPr>
        <p:spPr>
          <a:xfrm>
            <a:off x="533400" y="1295400"/>
            <a:ext cx="8229600" cy="4525963"/>
          </a:xfrm>
        </p:spPr>
        <p:txBody>
          <a:bodyPr/>
          <a:lstStyle/>
          <a:p>
            <a:r>
              <a:rPr lang="en-US" dirty="0"/>
              <a:t>Most common</a:t>
            </a:r>
          </a:p>
          <a:p>
            <a:r>
              <a:rPr lang="en-US" dirty="0"/>
              <a:t>Can take into account ecological context of behavior</a:t>
            </a:r>
          </a:p>
          <a:p>
            <a:r>
              <a:rPr lang="en-US" dirty="0"/>
              <a:t>Can be designed to address disparities in different ways:</a:t>
            </a:r>
          </a:p>
          <a:p>
            <a:pPr lvl="1"/>
            <a:r>
              <a:rPr lang="en-US" dirty="0"/>
              <a:t>Targeting of intervention</a:t>
            </a:r>
          </a:p>
          <a:p>
            <a:pPr lvl="1"/>
            <a:r>
              <a:rPr lang="en-US" dirty="0"/>
              <a:t>Tailoring of intervention </a:t>
            </a:r>
          </a:p>
          <a:p>
            <a:pPr lvl="1"/>
            <a:r>
              <a:rPr lang="en-US" dirty="0"/>
              <a:t>Assuming most in need will benefit the most</a:t>
            </a:r>
          </a:p>
          <a:p>
            <a:pPr lvl="1"/>
            <a:endParaRPr lang="en-US" dirty="0"/>
          </a:p>
          <a:p>
            <a:endParaRPr lang="en-US" dirty="0"/>
          </a:p>
        </p:txBody>
      </p:sp>
    </p:spTree>
    <p:extLst>
      <p:ext uri="{BB962C8B-B14F-4D97-AF65-F5344CB8AC3E}">
        <p14:creationId xmlns:p14="http://schemas.microsoft.com/office/powerpoint/2010/main" val="36403672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Targeting of Intervention</a:t>
            </a:r>
          </a:p>
        </p:txBody>
      </p:sp>
      <p:sp>
        <p:nvSpPr>
          <p:cNvPr id="5" name="Content Placeholder 4"/>
          <p:cNvSpPr>
            <a:spLocks noGrp="1"/>
          </p:cNvSpPr>
          <p:nvPr>
            <p:ph idx="1"/>
          </p:nvPr>
        </p:nvSpPr>
        <p:spPr>
          <a:xfrm>
            <a:off x="2286000" y="1600200"/>
            <a:ext cx="6400800" cy="4525963"/>
          </a:xfrm>
        </p:spPr>
        <p:txBody>
          <a:bodyPr/>
          <a:lstStyle/>
          <a:p>
            <a:r>
              <a:rPr lang="en-US" dirty="0"/>
              <a:t>Problem: Worse hypertension control in blacks than in whites</a:t>
            </a:r>
          </a:p>
          <a:p>
            <a:r>
              <a:rPr lang="en-US" dirty="0"/>
              <a:t>Potential solution: Use black-owned barber shops to increase access to monitoring and motivate follow up with health care providers</a:t>
            </a:r>
          </a:p>
          <a:p>
            <a:endParaRPr lang="en-US" dirty="0"/>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33600"/>
            <a:ext cx="1857375"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67521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46113"/>
            <a:ext cx="762000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81600" y="6172200"/>
            <a:ext cx="2057400" cy="646331"/>
          </a:xfrm>
          <a:prstGeom prst="rect">
            <a:avLst/>
          </a:prstGeom>
          <a:noFill/>
        </p:spPr>
        <p:txBody>
          <a:bodyPr wrap="square" rtlCol="0">
            <a:spAutoFit/>
          </a:bodyPr>
          <a:lstStyle/>
          <a:p>
            <a:r>
              <a:rPr lang="en-US" dirty="0"/>
              <a:t>Victor, Arch </a:t>
            </a:r>
            <a:r>
              <a:rPr lang="en-US" dirty="0" err="1"/>
              <a:t>Int</a:t>
            </a:r>
            <a:r>
              <a:rPr lang="en-US" dirty="0"/>
              <a:t> Med, 2011</a:t>
            </a:r>
          </a:p>
        </p:txBody>
      </p:sp>
    </p:spTree>
    <p:extLst>
      <p:ext uri="{BB962C8B-B14F-4D97-AF65-F5344CB8AC3E}">
        <p14:creationId xmlns:p14="http://schemas.microsoft.com/office/powerpoint/2010/main" val="5375929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Tailoring of intervention</a:t>
            </a:r>
          </a:p>
        </p:txBody>
      </p:sp>
      <p:sp>
        <p:nvSpPr>
          <p:cNvPr id="5" name="Content Placeholder 4"/>
          <p:cNvSpPr>
            <a:spLocks noGrp="1"/>
          </p:cNvSpPr>
          <p:nvPr>
            <p:ph idx="1"/>
          </p:nvPr>
        </p:nvSpPr>
        <p:spPr>
          <a:xfrm>
            <a:off x="457200" y="1447800"/>
            <a:ext cx="8229600" cy="4297363"/>
          </a:xfrm>
        </p:spPr>
        <p:txBody>
          <a:bodyPr/>
          <a:lstStyle/>
          <a:p>
            <a:r>
              <a:rPr lang="en-US" dirty="0"/>
              <a:t>Problem: Disparities in smoking among young adults</a:t>
            </a:r>
          </a:p>
          <a:p>
            <a:r>
              <a:rPr lang="en-US" dirty="0"/>
              <a:t>Potential Solution: Social Branding for tobacco cessation</a:t>
            </a:r>
          </a:p>
          <a:p>
            <a:pPr lvl="1"/>
            <a:r>
              <a:rPr lang="en-US" dirty="0"/>
              <a:t>Study in San Francisco, LA and San Diego targeting bar and night club patrons using tailoring</a:t>
            </a:r>
          </a:p>
          <a:p>
            <a:pPr lvl="1"/>
            <a:r>
              <a:rPr lang="en-US" dirty="0"/>
              <a:t>Decrease in SF in smoking rates compared to LA (control)</a:t>
            </a:r>
          </a:p>
        </p:txBody>
      </p:sp>
      <p:sp>
        <p:nvSpPr>
          <p:cNvPr id="6" name="TextBox 5"/>
          <p:cNvSpPr txBox="1"/>
          <p:nvPr/>
        </p:nvSpPr>
        <p:spPr>
          <a:xfrm>
            <a:off x="5029200" y="6248400"/>
            <a:ext cx="2514600" cy="646331"/>
          </a:xfrm>
          <a:prstGeom prst="rect">
            <a:avLst/>
          </a:prstGeom>
          <a:noFill/>
        </p:spPr>
        <p:txBody>
          <a:bodyPr wrap="square" rtlCol="0">
            <a:spAutoFit/>
          </a:bodyPr>
          <a:lstStyle/>
          <a:p>
            <a:r>
              <a:rPr lang="en-US" dirty="0"/>
              <a:t>Ling, Am J Health Promotion, 2020</a:t>
            </a:r>
          </a:p>
        </p:txBody>
      </p:sp>
    </p:spTree>
    <p:extLst>
      <p:ext uri="{BB962C8B-B14F-4D97-AF65-F5344CB8AC3E}">
        <p14:creationId xmlns:p14="http://schemas.microsoft.com/office/powerpoint/2010/main" val="25846035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lstStyle/>
          <a:p>
            <a:r>
              <a:rPr lang="en-US" dirty="0"/>
              <a:t>What about focusing on health overall?</a:t>
            </a:r>
          </a:p>
        </p:txBody>
      </p:sp>
      <p:sp>
        <p:nvSpPr>
          <p:cNvPr id="5" name="Content Placeholder 4"/>
          <p:cNvSpPr>
            <a:spLocks noGrp="1"/>
          </p:cNvSpPr>
          <p:nvPr>
            <p:ph idx="1"/>
          </p:nvPr>
        </p:nvSpPr>
        <p:spPr/>
        <p:txBody>
          <a:bodyPr/>
          <a:lstStyle/>
          <a:p>
            <a:r>
              <a:rPr lang="en-US" dirty="0"/>
              <a:t>Does improving health overall reduce disparities?</a:t>
            </a:r>
          </a:p>
          <a:p>
            <a:r>
              <a:rPr lang="en-US" dirty="0"/>
              <a:t>Potential to exacerbate disparities (Fundamental cause theory)</a:t>
            </a:r>
          </a:p>
          <a:p>
            <a:r>
              <a:rPr lang="en-US" dirty="0"/>
              <a:t>Example of Digital Divide</a:t>
            </a:r>
          </a:p>
          <a:p>
            <a:pPr lvl="1"/>
            <a:r>
              <a:rPr lang="en-US" dirty="0"/>
              <a:t>Blacks and Latinos with diabetes less likely to use patient portals</a:t>
            </a:r>
          </a:p>
          <a:p>
            <a:pPr lvl="1"/>
            <a:r>
              <a:rPr lang="en-US" dirty="0"/>
              <a:t>But tailored use of IT has promise</a:t>
            </a:r>
          </a:p>
        </p:txBody>
      </p:sp>
      <p:sp>
        <p:nvSpPr>
          <p:cNvPr id="6" name="TextBox 5"/>
          <p:cNvSpPr txBox="1"/>
          <p:nvPr/>
        </p:nvSpPr>
        <p:spPr>
          <a:xfrm>
            <a:off x="5105400" y="6172200"/>
            <a:ext cx="2286000" cy="646331"/>
          </a:xfrm>
          <a:prstGeom prst="rect">
            <a:avLst/>
          </a:prstGeom>
          <a:noFill/>
        </p:spPr>
        <p:txBody>
          <a:bodyPr wrap="square" rtlCol="0">
            <a:spAutoFit/>
          </a:bodyPr>
          <a:lstStyle/>
          <a:p>
            <a:r>
              <a:rPr lang="en-US" dirty="0"/>
              <a:t>Sarkar, J Am Med Inform </a:t>
            </a:r>
            <a:r>
              <a:rPr lang="en-US" dirty="0" err="1"/>
              <a:t>Assoc</a:t>
            </a:r>
            <a:r>
              <a:rPr lang="en-US" dirty="0"/>
              <a:t>, 2011</a:t>
            </a:r>
          </a:p>
        </p:txBody>
      </p:sp>
    </p:spTree>
    <p:extLst>
      <p:ext uri="{BB962C8B-B14F-4D97-AF65-F5344CB8AC3E}">
        <p14:creationId xmlns:p14="http://schemas.microsoft.com/office/powerpoint/2010/main" val="9153753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6200"/>
            <a:ext cx="8229600" cy="1143000"/>
          </a:xfrm>
        </p:spPr>
        <p:txBody>
          <a:bodyPr/>
          <a:lstStyle/>
          <a:p>
            <a:r>
              <a:rPr lang="en-US" dirty="0"/>
              <a:t>Interventions for Health Care Disparities</a:t>
            </a:r>
          </a:p>
        </p:txBody>
      </p:sp>
      <p:sp>
        <p:nvSpPr>
          <p:cNvPr id="5" name="Content Placeholder 4"/>
          <p:cNvSpPr>
            <a:spLocks noGrp="1"/>
          </p:cNvSpPr>
          <p:nvPr>
            <p:ph idx="1"/>
          </p:nvPr>
        </p:nvSpPr>
        <p:spPr>
          <a:xfrm>
            <a:off x="457200" y="1524000"/>
            <a:ext cx="8382000" cy="4449763"/>
          </a:xfrm>
        </p:spPr>
        <p:txBody>
          <a:bodyPr/>
          <a:lstStyle/>
          <a:p>
            <a:r>
              <a:rPr lang="en-US" dirty="0"/>
              <a:t>Health systems: Focus on improving care for low SES individuals and communities of color</a:t>
            </a:r>
          </a:p>
          <a:p>
            <a:pPr lvl="1"/>
            <a:r>
              <a:rPr lang="en-US" dirty="0"/>
              <a:t>Provider education</a:t>
            </a:r>
          </a:p>
          <a:p>
            <a:pPr lvl="1"/>
            <a:r>
              <a:rPr lang="en-US" dirty="0"/>
              <a:t>Reminder systems </a:t>
            </a:r>
          </a:p>
          <a:p>
            <a:pPr lvl="1"/>
            <a:r>
              <a:rPr lang="en-US" dirty="0"/>
              <a:t>Health coaches</a:t>
            </a:r>
          </a:p>
          <a:p>
            <a:r>
              <a:rPr lang="en-US" dirty="0"/>
              <a:t>Interpersonal Care: Training in communication (“cultural competency”), language services etc.</a:t>
            </a:r>
          </a:p>
          <a:p>
            <a:r>
              <a:rPr lang="en-US" dirty="0"/>
              <a:t>Often measure outcomes, not disparities</a:t>
            </a:r>
          </a:p>
        </p:txBody>
      </p:sp>
    </p:spTree>
    <p:extLst>
      <p:ext uri="{BB962C8B-B14F-4D97-AF65-F5344CB8AC3E}">
        <p14:creationId xmlns:p14="http://schemas.microsoft.com/office/powerpoint/2010/main" val="19649355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Critique of 3</a:t>
            </a:r>
            <a:r>
              <a:rPr lang="en-US" baseline="30000" dirty="0"/>
              <a:t>rd</a:t>
            </a:r>
            <a:r>
              <a:rPr lang="en-US" dirty="0"/>
              <a:t> Generation Research</a:t>
            </a:r>
          </a:p>
        </p:txBody>
      </p:sp>
      <p:sp>
        <p:nvSpPr>
          <p:cNvPr id="3" name="Content Placeholder 2"/>
          <p:cNvSpPr>
            <a:spLocks noGrp="1"/>
          </p:cNvSpPr>
          <p:nvPr>
            <p:ph idx="1"/>
          </p:nvPr>
        </p:nvSpPr>
        <p:spPr/>
        <p:txBody>
          <a:bodyPr/>
          <a:lstStyle/>
          <a:p>
            <a:r>
              <a:rPr lang="en-US" dirty="0"/>
              <a:t>Largely interventions focused on one disease outcome</a:t>
            </a:r>
          </a:p>
          <a:p>
            <a:r>
              <a:rPr lang="en-US" dirty="0"/>
              <a:t>Often focus on individual behaviors</a:t>
            </a:r>
          </a:p>
          <a:p>
            <a:pPr lvl="1"/>
            <a:r>
              <a:rPr lang="en-US" dirty="0"/>
              <a:t>Limited attention to social determinants</a:t>
            </a:r>
          </a:p>
          <a:p>
            <a:r>
              <a:rPr lang="en-US" dirty="0"/>
              <a:t>Lack of attention to race and racism as structural influence</a:t>
            </a:r>
          </a:p>
          <a:p>
            <a:endParaRPr lang="en-US" dirty="0"/>
          </a:p>
        </p:txBody>
      </p:sp>
      <p:sp>
        <p:nvSpPr>
          <p:cNvPr id="4" name="TextBox 3"/>
          <p:cNvSpPr txBox="1"/>
          <p:nvPr/>
        </p:nvSpPr>
        <p:spPr>
          <a:xfrm>
            <a:off x="4894943" y="5681561"/>
            <a:ext cx="3962400" cy="369332"/>
          </a:xfrm>
          <a:prstGeom prst="rect">
            <a:avLst/>
          </a:prstGeom>
          <a:noFill/>
        </p:spPr>
        <p:txBody>
          <a:bodyPr wrap="square" rtlCol="0">
            <a:spAutoFit/>
          </a:bodyPr>
          <a:lstStyle/>
          <a:p>
            <a:r>
              <a:rPr lang="en-US" dirty="0">
                <a:solidFill>
                  <a:schemeClr val="bg1"/>
                </a:solidFill>
              </a:rPr>
              <a:t>Thomas et al, Ann Rev Pub Health, 2011</a:t>
            </a:r>
          </a:p>
        </p:txBody>
      </p:sp>
    </p:spTree>
    <p:extLst>
      <p:ext uri="{BB962C8B-B14F-4D97-AF65-F5344CB8AC3E}">
        <p14:creationId xmlns:p14="http://schemas.microsoft.com/office/powerpoint/2010/main" val="35072417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Content Placeholder 5" descr="Screen shot 2011-04-04 at 8.59.10 AM.png"/>
          <p:cNvPicPr>
            <a:picLocks noGrp="1" noChangeAspect="1"/>
          </p:cNvPicPr>
          <p:nvPr>
            <p:ph idx="4294967295"/>
          </p:nvPr>
        </p:nvPicPr>
        <p:blipFill>
          <a:blip r:embed="rId3"/>
          <a:srcRect l="-378" r="156"/>
          <a:stretch>
            <a:fillRect/>
          </a:stretch>
        </p:blipFill>
        <p:spPr>
          <a:xfrm>
            <a:off x="-109538" y="-125413"/>
            <a:ext cx="9428163" cy="6983413"/>
          </a:xfrm>
          <a:prstGeom prst="rect">
            <a:avLst/>
          </a:prstGeom>
        </p:spPr>
      </p:pic>
      <p:sp>
        <p:nvSpPr>
          <p:cNvPr id="3" name="Slide Number Placeholder 2"/>
          <p:cNvSpPr>
            <a:spLocks noGrp="1"/>
          </p:cNvSpPr>
          <p:nvPr>
            <p:ph type="sldNum" sz="quarter" idx="12"/>
          </p:nvPr>
        </p:nvSpPr>
        <p:spPr/>
        <p:txBody>
          <a:bodyPr>
            <a:normAutofit lnSpcReduction="10000"/>
          </a:bodyPr>
          <a:lstStyle/>
          <a:p>
            <a:fld id="{6294C92D-0306-4E69-9CD3-20855E849650}" type="slidenum">
              <a:rPr kumimoji="0" lang="en-US" smtClean="0"/>
              <a:pPr/>
              <a:t>57</a:t>
            </a:fld>
            <a:endParaRPr kumimoji="0" lang="en-US"/>
          </a:p>
        </p:txBody>
      </p:sp>
    </p:spTree>
    <p:extLst>
      <p:ext uri="{BB962C8B-B14F-4D97-AF65-F5344CB8AC3E}">
        <p14:creationId xmlns:p14="http://schemas.microsoft.com/office/powerpoint/2010/main" val="35779841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Content Placeholder 3" descr="Screen shot 2011-04-04 at 8.59.24 AM.png"/>
          <p:cNvPicPr>
            <a:picLocks noGrp="1" noChangeAspect="1"/>
          </p:cNvPicPr>
          <p:nvPr>
            <p:ph idx="4294967295"/>
          </p:nvPr>
        </p:nvPicPr>
        <p:blipFill>
          <a:blip r:embed="rId2"/>
          <a:srcRect l="337" r="-215"/>
          <a:stretch>
            <a:fillRect/>
          </a:stretch>
        </p:blipFill>
        <p:spPr>
          <a:xfrm>
            <a:off x="0" y="0"/>
            <a:ext cx="9266238" cy="6869113"/>
          </a:xfrm>
          <a:prstGeom prst="rect">
            <a:avLst/>
          </a:prstGeom>
        </p:spPr>
      </p:pic>
      <p:sp>
        <p:nvSpPr>
          <p:cNvPr id="3" name="Slide Number Placeholder 2"/>
          <p:cNvSpPr>
            <a:spLocks noGrp="1"/>
          </p:cNvSpPr>
          <p:nvPr>
            <p:ph type="sldNum" sz="quarter" idx="12"/>
          </p:nvPr>
        </p:nvSpPr>
        <p:spPr/>
        <p:txBody>
          <a:bodyPr>
            <a:normAutofit lnSpcReduction="10000"/>
          </a:bodyPr>
          <a:lstStyle/>
          <a:p>
            <a:fld id="{6294C92D-0306-4E69-9CD3-20855E849650}" type="slidenum">
              <a:rPr kumimoji="0" lang="en-US" smtClean="0"/>
              <a:pPr/>
              <a:t>58</a:t>
            </a:fld>
            <a:endParaRPr kumimoji="0" lang="en-US"/>
          </a:p>
        </p:txBody>
      </p:sp>
    </p:spTree>
    <p:extLst>
      <p:ext uri="{BB962C8B-B14F-4D97-AF65-F5344CB8AC3E}">
        <p14:creationId xmlns:p14="http://schemas.microsoft.com/office/powerpoint/2010/main" val="7453697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06499" name="Content Placeholder 3" descr="Screen shot 2011-04-04 at 8.59.38 AM.png"/>
          <p:cNvPicPr>
            <a:picLocks noGrp="1" noChangeAspect="1"/>
          </p:cNvPicPr>
          <p:nvPr>
            <p:ph idx="4294967295"/>
          </p:nvPr>
        </p:nvPicPr>
        <p:blipFill>
          <a:blip r:embed="rId2"/>
          <a:srcRect l="313" r="391"/>
          <a:stretch>
            <a:fillRect/>
          </a:stretch>
        </p:blipFill>
        <p:spPr>
          <a:xfrm>
            <a:off x="0" y="0"/>
            <a:ext cx="9144000" cy="6913563"/>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59</a:t>
            </a:fld>
            <a:endParaRPr kumimoji="0" lang="en-US"/>
          </a:p>
        </p:txBody>
      </p:sp>
    </p:spTree>
    <p:extLst>
      <p:ext uri="{BB962C8B-B14F-4D97-AF65-F5344CB8AC3E}">
        <p14:creationId xmlns:p14="http://schemas.microsoft.com/office/powerpoint/2010/main" val="1529121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pPr eaLnBrk="1" hangingPunct="1">
              <a:defRPr/>
            </a:pPr>
            <a:r>
              <a:rPr lang="en-US" sz="4000" b="1" dirty="0">
                <a:latin typeface="Arial" charset="0"/>
                <a:ea typeface="+mj-ea"/>
                <a:cs typeface="+mj-cs"/>
              </a:rPr>
              <a:t>Phases of Disparities Research</a:t>
            </a:r>
            <a:endParaRPr lang="en-US" dirty="0">
              <a:ea typeface="+mj-ea"/>
              <a:cs typeface="+mj-cs"/>
            </a:endParaRPr>
          </a:p>
        </p:txBody>
      </p:sp>
      <p:sp>
        <p:nvSpPr>
          <p:cNvPr id="302086" name="Text Box 6"/>
          <p:cNvSpPr txBox="1">
            <a:spLocks noChangeArrowheads="1"/>
          </p:cNvSpPr>
          <p:nvPr/>
        </p:nvSpPr>
        <p:spPr bwMode="auto">
          <a:xfrm>
            <a:off x="762000" y="5867400"/>
            <a:ext cx="2971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dirty="0">
                <a:solidFill>
                  <a:schemeClr val="bg1"/>
                </a:solidFill>
                <a:latin typeface="Verdana" charset="0"/>
                <a:ea typeface="ＭＳ Ｐゴシック" charset="0"/>
              </a:rPr>
              <a:t>Adapted from Kilbourne et al., 2006</a:t>
            </a:r>
          </a:p>
        </p:txBody>
      </p:sp>
      <p:grpSp>
        <p:nvGrpSpPr>
          <p:cNvPr id="2" name="Group 1"/>
          <p:cNvGrpSpPr/>
          <p:nvPr/>
        </p:nvGrpSpPr>
        <p:grpSpPr>
          <a:xfrm>
            <a:off x="508000" y="1295401"/>
            <a:ext cx="8382000" cy="4477306"/>
            <a:chOff x="508000" y="1295401"/>
            <a:chExt cx="8382000" cy="4477306"/>
          </a:xfrm>
        </p:grpSpPr>
        <p:sp>
          <p:nvSpPr>
            <p:cNvPr id="302083" name="Text Box 3"/>
            <p:cNvSpPr txBox="1">
              <a:spLocks noChangeArrowheads="1"/>
            </p:cNvSpPr>
            <p:nvPr/>
          </p:nvSpPr>
          <p:spPr bwMode="auto">
            <a:xfrm>
              <a:off x="508000" y="1295401"/>
              <a:ext cx="4800600" cy="1200329"/>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2400" b="1" dirty="0">
                  <a:solidFill>
                    <a:schemeClr val="bg1"/>
                  </a:solidFill>
                  <a:latin typeface="Arial" charset="0"/>
                  <a:ea typeface="ＭＳ Ｐゴシック" charset="0"/>
                </a:rPr>
                <a:t>Detect: </a:t>
              </a:r>
            </a:p>
            <a:p>
              <a:pPr marL="342900" indent="-342900" algn="l">
                <a:buFont typeface="Arial" panose="020B0604020202020204" pitchFamily="34" charset="0"/>
                <a:buChar char="•"/>
                <a:defRPr/>
              </a:pPr>
              <a:r>
                <a:rPr lang="en-US" sz="2400" b="1" dirty="0">
                  <a:solidFill>
                    <a:schemeClr val="bg1"/>
                  </a:solidFill>
                  <a:latin typeface="Arial" charset="0"/>
                  <a:ea typeface="ＭＳ Ｐゴシック" charset="0"/>
                </a:rPr>
                <a:t>Define health disparities and vulnerable populations</a:t>
              </a:r>
            </a:p>
          </p:txBody>
        </p:sp>
        <p:sp>
          <p:nvSpPr>
            <p:cNvPr id="302084" name="Text Box 4"/>
            <p:cNvSpPr txBox="1">
              <a:spLocks noChangeArrowheads="1"/>
            </p:cNvSpPr>
            <p:nvPr/>
          </p:nvSpPr>
          <p:spPr bwMode="auto">
            <a:xfrm>
              <a:off x="2204357" y="2706689"/>
              <a:ext cx="4648200" cy="1200329"/>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2400" b="1" dirty="0">
                  <a:solidFill>
                    <a:schemeClr val="bg1"/>
                  </a:solidFill>
                  <a:latin typeface="Arial" panose="020B0604020202020204" pitchFamily="34" charset="0"/>
                  <a:ea typeface="ＭＳ Ｐゴシック" charset="0"/>
                  <a:cs typeface="Arial" panose="020B0604020202020204" pitchFamily="34" charset="0"/>
                </a:rPr>
                <a:t>Understand: </a:t>
              </a:r>
            </a:p>
            <a:p>
              <a:pPr marL="342900" indent="-342900" algn="l">
                <a:buFont typeface="Arial" panose="020B0604020202020204" pitchFamily="34" charset="0"/>
                <a:buChar char="•"/>
                <a:defRPr/>
              </a:pPr>
              <a:r>
                <a:rPr lang="en-US" sz="2400" b="1" dirty="0">
                  <a:solidFill>
                    <a:schemeClr val="bg1"/>
                  </a:solidFill>
                  <a:latin typeface="Arial" panose="020B0604020202020204" pitchFamily="34" charset="0"/>
                  <a:ea typeface="ＭＳ Ｐゴシック" charset="0"/>
                  <a:cs typeface="Arial" panose="020B0604020202020204" pitchFamily="34" charset="0"/>
                </a:rPr>
                <a:t>Identify determinants and mechanisms of disparities</a:t>
              </a:r>
            </a:p>
          </p:txBody>
        </p:sp>
        <p:sp>
          <p:nvSpPr>
            <p:cNvPr id="302085" name="Text Box 5"/>
            <p:cNvSpPr txBox="1">
              <a:spLocks noChangeArrowheads="1"/>
            </p:cNvSpPr>
            <p:nvPr/>
          </p:nvSpPr>
          <p:spPr bwMode="auto">
            <a:xfrm>
              <a:off x="3708400" y="4203047"/>
              <a:ext cx="5181600" cy="156966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2400" b="1" dirty="0">
                  <a:solidFill>
                    <a:schemeClr val="bg1"/>
                  </a:solidFill>
                  <a:latin typeface="Arial" charset="0"/>
                  <a:ea typeface="ＭＳ Ｐゴシック" charset="0"/>
                </a:rPr>
                <a:t>Reduce:</a:t>
              </a:r>
            </a:p>
            <a:p>
              <a:pPr algn="l">
                <a:buFontTx/>
                <a:buChar char="•"/>
                <a:defRPr/>
              </a:pPr>
              <a:r>
                <a:rPr lang="en-US" sz="2400" b="1" dirty="0">
                  <a:solidFill>
                    <a:schemeClr val="bg1"/>
                  </a:solidFill>
                  <a:latin typeface="Arial" charset="0"/>
                  <a:ea typeface="ＭＳ Ｐゴシック" charset="0"/>
                </a:rPr>
                <a:t> Intervention research</a:t>
              </a:r>
            </a:p>
            <a:p>
              <a:pPr algn="l">
                <a:buFontTx/>
                <a:buChar char="•"/>
                <a:defRPr/>
              </a:pPr>
              <a:r>
                <a:rPr lang="en-US" sz="2400" b="1" dirty="0">
                  <a:solidFill>
                    <a:schemeClr val="bg1"/>
                  </a:solidFill>
                  <a:latin typeface="Arial" charset="0"/>
                  <a:ea typeface="ＭＳ Ｐゴシック" charset="0"/>
                </a:rPr>
                <a:t> Translation/dissemination</a:t>
              </a:r>
            </a:p>
            <a:p>
              <a:pPr algn="l">
                <a:buFontTx/>
                <a:buChar char="•"/>
                <a:defRPr/>
              </a:pPr>
              <a:r>
                <a:rPr lang="en-US" sz="2400" b="1" dirty="0">
                  <a:solidFill>
                    <a:schemeClr val="bg1"/>
                  </a:solidFill>
                  <a:latin typeface="Arial" charset="0"/>
                  <a:ea typeface="ＭＳ Ｐゴシック" charset="0"/>
                </a:rPr>
                <a:t> Policy change</a:t>
              </a:r>
            </a:p>
          </p:txBody>
        </p:sp>
        <p:sp>
          <p:nvSpPr>
            <p:cNvPr id="302087" name="AutoShape 7"/>
            <p:cNvSpPr>
              <a:spLocks noChangeArrowheads="1"/>
            </p:cNvSpPr>
            <p:nvPr/>
          </p:nvSpPr>
          <p:spPr bwMode="auto">
            <a:xfrm rot="5400000">
              <a:off x="1169988" y="2690134"/>
              <a:ext cx="914400" cy="962025"/>
            </a:xfrm>
            <a:custGeom>
              <a:avLst/>
              <a:gdLst>
                <a:gd name="T0" fmla="*/ 653161 w 21600"/>
                <a:gd name="T1" fmla="*/ 0 h 21600"/>
                <a:gd name="T2" fmla="*/ 391880 w 21600"/>
                <a:gd name="T3" fmla="*/ 320675 h 21600"/>
                <a:gd name="T4" fmla="*/ 0 w 21600"/>
                <a:gd name="T5" fmla="*/ 801732 h 21600"/>
                <a:gd name="T6" fmla="*/ 391880 w 21600"/>
                <a:gd name="T7" fmla="*/ 962025 h 21600"/>
                <a:gd name="T8" fmla="*/ 783759 w 21600"/>
                <a:gd name="T9" fmla="*/ 668073 h 21600"/>
                <a:gd name="T10" fmla="*/ 914400 w 21600"/>
                <a:gd name="T11" fmla="*/ 320675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dirty="0"/>
            </a:p>
          </p:txBody>
        </p:sp>
        <p:sp>
          <p:nvSpPr>
            <p:cNvPr id="302088" name="AutoShape 8"/>
            <p:cNvSpPr>
              <a:spLocks noChangeArrowheads="1"/>
            </p:cNvSpPr>
            <p:nvPr/>
          </p:nvSpPr>
          <p:spPr bwMode="auto">
            <a:xfrm rot="5400000">
              <a:off x="2628900" y="4381500"/>
              <a:ext cx="914400" cy="990600"/>
            </a:xfrm>
            <a:custGeom>
              <a:avLst/>
              <a:gdLst>
                <a:gd name="T0" fmla="*/ 653161 w 21600"/>
                <a:gd name="T1" fmla="*/ 0 h 21600"/>
                <a:gd name="T2" fmla="*/ 391880 w 21600"/>
                <a:gd name="T3" fmla="*/ 330200 h 21600"/>
                <a:gd name="T4" fmla="*/ 0 w 21600"/>
                <a:gd name="T5" fmla="*/ 825546 h 21600"/>
                <a:gd name="T6" fmla="*/ 391880 w 21600"/>
                <a:gd name="T7" fmla="*/ 990600 h 21600"/>
                <a:gd name="T8" fmla="*/ 783759 w 21600"/>
                <a:gd name="T9" fmla="*/ 687917 h 21600"/>
                <a:gd name="T10" fmla="*/ 914400 w 21600"/>
                <a:gd name="T11" fmla="*/ 33020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dirty="0"/>
            </a:p>
          </p:txBody>
        </p:sp>
      </p:grpSp>
    </p:spTree>
    <p:extLst>
      <p:ext uri="{BB962C8B-B14F-4D97-AF65-F5344CB8AC3E}">
        <p14:creationId xmlns:p14="http://schemas.microsoft.com/office/powerpoint/2010/main" val="8108211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07523" name="Content Placeholder 3" descr="Screen shot 2011-04-04 at 8.59.47 AM.png"/>
          <p:cNvPicPr>
            <a:picLocks noGrp="1" noChangeAspect="1"/>
          </p:cNvPicPr>
          <p:nvPr>
            <p:ph idx="4294967295"/>
          </p:nvPr>
        </p:nvPicPr>
        <p:blipFill>
          <a:blip r:embed="rId2"/>
          <a:srcRect l="46" r="439"/>
          <a:stretch>
            <a:fillRect/>
          </a:stretch>
        </p:blipFill>
        <p:spPr>
          <a:xfrm>
            <a:off x="11113" y="0"/>
            <a:ext cx="9132887" cy="6858000"/>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60</a:t>
            </a:fld>
            <a:endParaRPr kumimoji="0" lang="en-US"/>
          </a:p>
        </p:txBody>
      </p:sp>
    </p:spTree>
    <p:extLst>
      <p:ext uri="{BB962C8B-B14F-4D97-AF65-F5344CB8AC3E}">
        <p14:creationId xmlns:p14="http://schemas.microsoft.com/office/powerpoint/2010/main" val="16049932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08547" name="Content Placeholder 3" descr="Screen shot 2011-04-04 at 8.59.56 AM.png"/>
          <p:cNvPicPr>
            <a:picLocks noGrp="1" noChangeAspect="1"/>
          </p:cNvPicPr>
          <p:nvPr>
            <p:ph idx="4294967295"/>
          </p:nvPr>
        </p:nvPicPr>
        <p:blipFill>
          <a:blip r:embed="rId2"/>
          <a:srcRect l="-72" r="1125"/>
          <a:stretch>
            <a:fillRect/>
          </a:stretch>
        </p:blipFill>
        <p:spPr>
          <a:xfrm>
            <a:off x="0" y="-15875"/>
            <a:ext cx="9144000" cy="6989763"/>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61</a:t>
            </a:fld>
            <a:endParaRPr kumimoji="0" lang="en-US"/>
          </a:p>
        </p:txBody>
      </p:sp>
    </p:spTree>
    <p:extLst>
      <p:ext uri="{BB962C8B-B14F-4D97-AF65-F5344CB8AC3E}">
        <p14:creationId xmlns:p14="http://schemas.microsoft.com/office/powerpoint/2010/main" val="5742253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09571" name="Content Placeholder 3" descr="Screen shot 2011-04-04 at 9.00.05 AM.png"/>
          <p:cNvPicPr>
            <a:picLocks noGrp="1" noChangeAspect="1"/>
          </p:cNvPicPr>
          <p:nvPr>
            <p:ph idx="4294967295"/>
          </p:nvPr>
        </p:nvPicPr>
        <p:blipFill>
          <a:blip r:embed="rId2"/>
          <a:srcRect l="677" r="883"/>
          <a:stretch>
            <a:fillRect/>
          </a:stretch>
        </p:blipFill>
        <p:spPr>
          <a:xfrm>
            <a:off x="0" y="-114300"/>
            <a:ext cx="9144000" cy="6967538"/>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62</a:t>
            </a:fld>
            <a:endParaRPr kumimoji="0" lang="en-US"/>
          </a:p>
        </p:txBody>
      </p:sp>
    </p:spTree>
    <p:extLst>
      <p:ext uri="{BB962C8B-B14F-4D97-AF65-F5344CB8AC3E}">
        <p14:creationId xmlns:p14="http://schemas.microsoft.com/office/powerpoint/2010/main" val="9872052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10595" name="Content Placeholder 3" descr="Screen shot 2011-04-04 at 9.00.25 AM.png"/>
          <p:cNvPicPr>
            <a:picLocks noGrp="1" noChangeAspect="1"/>
          </p:cNvPicPr>
          <p:nvPr>
            <p:ph idx="4294967295"/>
          </p:nvPr>
        </p:nvPicPr>
        <p:blipFill>
          <a:blip r:embed="rId2"/>
          <a:srcRect l="-455" r="79"/>
          <a:stretch>
            <a:fillRect/>
          </a:stretch>
        </p:blipFill>
        <p:spPr>
          <a:xfrm>
            <a:off x="-146050" y="0"/>
            <a:ext cx="9290050" cy="6853238"/>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63</a:t>
            </a:fld>
            <a:endParaRPr kumimoji="0" lang="en-US"/>
          </a:p>
        </p:txBody>
      </p:sp>
    </p:spTree>
    <p:extLst>
      <p:ext uri="{BB962C8B-B14F-4D97-AF65-F5344CB8AC3E}">
        <p14:creationId xmlns:p14="http://schemas.microsoft.com/office/powerpoint/2010/main" val="41841450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11619" name="Content Placeholder 3" descr="Screen shot 2011-04-04 at 9.00.55 AM.png"/>
          <p:cNvPicPr>
            <a:picLocks noGrp="1" noChangeAspect="1"/>
          </p:cNvPicPr>
          <p:nvPr>
            <p:ph idx="4294967295"/>
          </p:nvPr>
        </p:nvPicPr>
        <p:blipFill>
          <a:blip r:embed="rId3"/>
          <a:srcRect l="-101" r="1086"/>
          <a:stretch>
            <a:fillRect/>
          </a:stretch>
        </p:blipFill>
        <p:spPr>
          <a:xfrm>
            <a:off x="0" y="-65088"/>
            <a:ext cx="9144000" cy="6943726"/>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64</a:t>
            </a:fld>
            <a:endParaRPr kumimoji="0" lang="en-US"/>
          </a:p>
        </p:txBody>
      </p:sp>
    </p:spTree>
    <p:extLst>
      <p:ext uri="{BB962C8B-B14F-4D97-AF65-F5344CB8AC3E}">
        <p14:creationId xmlns:p14="http://schemas.microsoft.com/office/powerpoint/2010/main" val="23368761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13667" name="Content Placeholder 3" descr="Screen shot 2011-04-04 at 9.01.05 AM.png"/>
          <p:cNvPicPr>
            <a:picLocks noGrp="1" noChangeAspect="1"/>
          </p:cNvPicPr>
          <p:nvPr>
            <p:ph idx="4294967295"/>
          </p:nvPr>
        </p:nvPicPr>
        <p:blipFill>
          <a:blip r:embed="rId3"/>
          <a:srcRect l="1006" r="555"/>
          <a:stretch>
            <a:fillRect/>
          </a:stretch>
        </p:blipFill>
        <p:spPr>
          <a:xfrm>
            <a:off x="-114300" y="-179388"/>
            <a:ext cx="9258300" cy="7053263"/>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65</a:t>
            </a:fld>
            <a:endParaRPr kumimoji="0" lang="en-US"/>
          </a:p>
        </p:txBody>
      </p:sp>
    </p:spTree>
    <p:extLst>
      <p:ext uri="{BB962C8B-B14F-4D97-AF65-F5344CB8AC3E}">
        <p14:creationId xmlns:p14="http://schemas.microsoft.com/office/powerpoint/2010/main" val="20396402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15715" name="Content Placeholder 3" descr="Screen shot 2011-04-04 at 9.01.15 AM.png"/>
          <p:cNvPicPr>
            <a:picLocks noGrp="1" noChangeAspect="1"/>
          </p:cNvPicPr>
          <p:nvPr>
            <p:ph idx="4294967295"/>
          </p:nvPr>
        </p:nvPicPr>
        <p:blipFill>
          <a:blip r:embed="rId3"/>
          <a:srcRect l="-151" r="-275"/>
          <a:stretch>
            <a:fillRect/>
          </a:stretch>
        </p:blipFill>
        <p:spPr>
          <a:xfrm>
            <a:off x="0" y="0"/>
            <a:ext cx="9150350" cy="6858000"/>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66</a:t>
            </a:fld>
            <a:endParaRPr kumimoji="0" lang="en-US"/>
          </a:p>
        </p:txBody>
      </p:sp>
    </p:spTree>
    <p:extLst>
      <p:ext uri="{BB962C8B-B14F-4D97-AF65-F5344CB8AC3E}">
        <p14:creationId xmlns:p14="http://schemas.microsoft.com/office/powerpoint/2010/main" val="19103159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17763" name="Content Placeholder 3" descr="Screen shot 2011-04-04 at 9.01.24 AM.png"/>
          <p:cNvPicPr>
            <a:picLocks noGrp="1" noChangeAspect="1"/>
          </p:cNvPicPr>
          <p:nvPr>
            <p:ph idx="4294967295"/>
          </p:nvPr>
        </p:nvPicPr>
        <p:blipFill>
          <a:blip r:embed="rId3"/>
          <a:srcRect l="858" r="734"/>
          <a:stretch>
            <a:fillRect/>
          </a:stretch>
        </p:blipFill>
        <p:spPr>
          <a:xfrm>
            <a:off x="0" y="-114300"/>
            <a:ext cx="9144000" cy="6989763"/>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67</a:t>
            </a:fld>
            <a:endParaRPr kumimoji="0" lang="en-US"/>
          </a:p>
        </p:txBody>
      </p:sp>
    </p:spTree>
    <p:extLst>
      <p:ext uri="{BB962C8B-B14F-4D97-AF65-F5344CB8AC3E}">
        <p14:creationId xmlns:p14="http://schemas.microsoft.com/office/powerpoint/2010/main" val="30923018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19811" name="Content Placeholder 3" descr="Screen shot 2011-04-04 at 9.01.35 AM.png"/>
          <p:cNvPicPr>
            <a:picLocks noGrp="1" noChangeAspect="1"/>
          </p:cNvPicPr>
          <p:nvPr>
            <p:ph idx="4294967295"/>
          </p:nvPr>
        </p:nvPicPr>
        <p:blipFill>
          <a:blip r:embed="rId3"/>
          <a:srcRect l="282" r="488"/>
          <a:stretch>
            <a:fillRect/>
          </a:stretch>
        </p:blipFill>
        <p:spPr>
          <a:xfrm>
            <a:off x="0" y="-98425"/>
            <a:ext cx="9144000" cy="6967538"/>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68</a:t>
            </a:fld>
            <a:endParaRPr kumimoji="0" lang="en-US"/>
          </a:p>
        </p:txBody>
      </p:sp>
    </p:spTree>
    <p:extLst>
      <p:ext uri="{BB962C8B-B14F-4D97-AF65-F5344CB8AC3E}">
        <p14:creationId xmlns:p14="http://schemas.microsoft.com/office/powerpoint/2010/main" val="7750250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21859" name="Content Placeholder 3" descr="Screen shot 2011-04-04 at 9.01.44 AM.png"/>
          <p:cNvPicPr>
            <a:picLocks noGrp="1" noChangeAspect="1"/>
          </p:cNvPicPr>
          <p:nvPr>
            <p:ph idx="4294967295"/>
          </p:nvPr>
        </p:nvPicPr>
        <p:blipFill>
          <a:blip r:embed="rId3"/>
          <a:srcRect l="578" r="1112"/>
          <a:stretch>
            <a:fillRect/>
          </a:stretch>
        </p:blipFill>
        <p:spPr>
          <a:xfrm>
            <a:off x="0" y="-114300"/>
            <a:ext cx="9144000" cy="6989763"/>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69</a:t>
            </a:fld>
            <a:endParaRPr kumimoji="0" lang="en-US"/>
          </a:p>
        </p:txBody>
      </p:sp>
    </p:spTree>
    <p:extLst>
      <p:ext uri="{BB962C8B-B14F-4D97-AF65-F5344CB8AC3E}">
        <p14:creationId xmlns:p14="http://schemas.microsoft.com/office/powerpoint/2010/main" val="375733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264DBA-EC9B-48E7-81C3-E692686E8C80}"/>
              </a:ext>
            </a:extLst>
          </p:cNvPr>
          <p:cNvSpPr>
            <a:spLocks noGrp="1"/>
          </p:cNvSpPr>
          <p:nvPr>
            <p:ph type="title"/>
          </p:nvPr>
        </p:nvSpPr>
        <p:spPr/>
        <p:txBody>
          <a:bodyPr/>
          <a:lstStyle/>
          <a:p>
            <a:r>
              <a:rPr lang="en-US" dirty="0"/>
              <a:t>What best describes your research?</a:t>
            </a:r>
          </a:p>
        </p:txBody>
      </p:sp>
      <p:sp>
        <p:nvSpPr>
          <p:cNvPr id="4" name="Content Placeholder 3">
            <a:extLst>
              <a:ext uri="{FF2B5EF4-FFF2-40B4-BE49-F238E27FC236}">
                <a16:creationId xmlns:a16="http://schemas.microsoft.com/office/drawing/2014/main" id="{E72645E7-2B98-47A4-8144-9A047A11D958}"/>
              </a:ext>
            </a:extLst>
          </p:cNvPr>
          <p:cNvSpPr>
            <a:spLocks noGrp="1"/>
          </p:cNvSpPr>
          <p:nvPr>
            <p:ph idx="1"/>
          </p:nvPr>
        </p:nvSpPr>
        <p:spPr/>
        <p:txBody>
          <a:bodyPr/>
          <a:lstStyle/>
          <a:p>
            <a:r>
              <a:rPr lang="en-US" dirty="0"/>
              <a:t>First generation</a:t>
            </a:r>
          </a:p>
          <a:p>
            <a:r>
              <a:rPr lang="en-US" dirty="0"/>
              <a:t>Second generation</a:t>
            </a:r>
          </a:p>
          <a:p>
            <a:r>
              <a:rPr lang="en-US" dirty="0"/>
              <a:t>Third generation</a:t>
            </a:r>
          </a:p>
          <a:p>
            <a:r>
              <a:rPr lang="en-US" dirty="0"/>
              <a:t>First and second</a:t>
            </a:r>
          </a:p>
          <a:p>
            <a:r>
              <a:rPr lang="en-US" dirty="0"/>
              <a:t>First and third</a:t>
            </a:r>
          </a:p>
          <a:p>
            <a:r>
              <a:rPr lang="en-US" dirty="0"/>
              <a:t>Second and third</a:t>
            </a:r>
          </a:p>
          <a:p>
            <a:r>
              <a:rPr lang="en-US" dirty="0"/>
              <a:t>None of the above</a:t>
            </a:r>
          </a:p>
        </p:txBody>
      </p:sp>
    </p:spTree>
    <p:extLst>
      <p:ext uri="{BB962C8B-B14F-4D97-AF65-F5344CB8AC3E}">
        <p14:creationId xmlns:p14="http://schemas.microsoft.com/office/powerpoint/2010/main" val="16763539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23907" name="Content Placeholder 3" descr="Screen shot 2011-04-04 at 9.01.52 AM.png"/>
          <p:cNvPicPr>
            <a:picLocks noGrp="1" noChangeAspect="1"/>
          </p:cNvPicPr>
          <p:nvPr>
            <p:ph idx="4294967295"/>
          </p:nvPr>
        </p:nvPicPr>
        <p:blipFill>
          <a:blip r:embed="rId3"/>
          <a:srcRect l="664" r="868"/>
          <a:stretch>
            <a:fillRect/>
          </a:stretch>
        </p:blipFill>
        <p:spPr>
          <a:xfrm>
            <a:off x="0" y="-130175"/>
            <a:ext cx="9144000" cy="7013575"/>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70</a:t>
            </a:fld>
            <a:endParaRPr kumimoji="0" lang="en-US"/>
          </a:p>
        </p:txBody>
      </p:sp>
    </p:spTree>
    <p:extLst>
      <p:ext uri="{BB962C8B-B14F-4D97-AF65-F5344CB8AC3E}">
        <p14:creationId xmlns:p14="http://schemas.microsoft.com/office/powerpoint/2010/main" val="8159366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 Broader Approach: Addressing Social Determinants</a:t>
            </a:r>
          </a:p>
        </p:txBody>
      </p:sp>
      <p:sp>
        <p:nvSpPr>
          <p:cNvPr id="5" name="Content Placeholder 4"/>
          <p:cNvSpPr>
            <a:spLocks noGrp="1"/>
          </p:cNvSpPr>
          <p:nvPr>
            <p:ph idx="1"/>
          </p:nvPr>
        </p:nvSpPr>
        <p:spPr>
          <a:xfrm>
            <a:off x="457200" y="1676400"/>
            <a:ext cx="8229600" cy="4449763"/>
          </a:xfrm>
        </p:spPr>
        <p:txBody>
          <a:bodyPr/>
          <a:lstStyle/>
          <a:p>
            <a:r>
              <a:rPr lang="en-US" dirty="0"/>
              <a:t>Improve access to healthy food and physical spaces</a:t>
            </a:r>
          </a:p>
          <a:p>
            <a:pPr lvl="1"/>
            <a:r>
              <a:rPr lang="en-US" dirty="0"/>
              <a:t>Playground renovations in areas of high deprivation in the UK resulted in statistically significant effect on physical activity</a:t>
            </a:r>
          </a:p>
          <a:p>
            <a:pPr lvl="1"/>
            <a:r>
              <a:rPr lang="en-US" dirty="0"/>
              <a:t>Studies on retail supermarket interventions have been mixed;  may depend on access to federal programs including SNAP and HFFI</a:t>
            </a:r>
          </a:p>
          <a:p>
            <a:endParaRPr lang="en-US" dirty="0"/>
          </a:p>
        </p:txBody>
      </p:sp>
      <p:sp>
        <p:nvSpPr>
          <p:cNvPr id="6" name="TextBox 5"/>
          <p:cNvSpPr txBox="1"/>
          <p:nvPr/>
        </p:nvSpPr>
        <p:spPr>
          <a:xfrm>
            <a:off x="4724400" y="5923260"/>
            <a:ext cx="3276600" cy="923330"/>
          </a:xfrm>
          <a:prstGeom prst="rect">
            <a:avLst/>
          </a:prstGeom>
          <a:noFill/>
        </p:spPr>
        <p:txBody>
          <a:bodyPr wrap="square" rtlCol="0">
            <a:spAutoFit/>
          </a:bodyPr>
          <a:lstStyle/>
          <a:p>
            <a:r>
              <a:rPr lang="en-US" dirty="0">
                <a:solidFill>
                  <a:schemeClr val="bg1"/>
                </a:solidFill>
              </a:rPr>
              <a:t>Cantor, Health Affairs, 2020</a:t>
            </a:r>
          </a:p>
          <a:p>
            <a:r>
              <a:rPr lang="en-US" dirty="0" err="1">
                <a:solidFill>
                  <a:schemeClr val="bg1"/>
                </a:solidFill>
              </a:rPr>
              <a:t>Ridger</a:t>
            </a:r>
            <a:r>
              <a:rPr lang="en-US" dirty="0">
                <a:solidFill>
                  <a:schemeClr val="bg1"/>
                </a:solidFill>
              </a:rPr>
              <a:t>, </a:t>
            </a:r>
            <a:r>
              <a:rPr lang="en-US" dirty="0" err="1">
                <a:solidFill>
                  <a:schemeClr val="bg1"/>
                </a:solidFill>
              </a:rPr>
              <a:t>Prev</a:t>
            </a:r>
            <a:r>
              <a:rPr lang="en-US" dirty="0">
                <a:solidFill>
                  <a:schemeClr val="bg1"/>
                </a:solidFill>
              </a:rPr>
              <a:t> Med, 2007</a:t>
            </a:r>
          </a:p>
          <a:p>
            <a:r>
              <a:rPr lang="en-US" dirty="0">
                <a:solidFill>
                  <a:schemeClr val="bg1"/>
                </a:solidFill>
              </a:rPr>
              <a:t>Sadler, </a:t>
            </a:r>
            <a:r>
              <a:rPr lang="en-US" dirty="0" err="1">
                <a:solidFill>
                  <a:schemeClr val="bg1"/>
                </a:solidFill>
              </a:rPr>
              <a:t>Int</a:t>
            </a:r>
            <a:r>
              <a:rPr lang="en-US" dirty="0">
                <a:solidFill>
                  <a:schemeClr val="bg1"/>
                </a:solidFill>
              </a:rPr>
              <a:t> J Res Pub Health, 2013</a:t>
            </a:r>
          </a:p>
        </p:txBody>
      </p:sp>
    </p:spTree>
    <p:extLst>
      <p:ext uri="{BB962C8B-B14F-4D97-AF65-F5344CB8AC3E}">
        <p14:creationId xmlns:p14="http://schemas.microsoft.com/office/powerpoint/2010/main" val="1009899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a:t>A Broader Approach: Addressing Social Determinants</a:t>
            </a:r>
          </a:p>
        </p:txBody>
      </p:sp>
      <p:sp>
        <p:nvSpPr>
          <p:cNvPr id="5" name="Content Placeholder 4"/>
          <p:cNvSpPr>
            <a:spLocks noGrp="1"/>
          </p:cNvSpPr>
          <p:nvPr>
            <p:ph idx="1"/>
          </p:nvPr>
        </p:nvSpPr>
        <p:spPr>
          <a:xfrm>
            <a:off x="228600" y="1524000"/>
            <a:ext cx="8686800" cy="4449763"/>
          </a:xfrm>
        </p:spPr>
        <p:txBody>
          <a:bodyPr/>
          <a:lstStyle/>
          <a:p>
            <a:r>
              <a:rPr lang="en-US" dirty="0"/>
              <a:t>Moving to Opportunity Study</a:t>
            </a:r>
          </a:p>
          <a:p>
            <a:r>
              <a:rPr lang="en-US" dirty="0"/>
              <a:t>Low-income families living in public housing in disadvantaged urban neighborhoods randomized to three groups:</a:t>
            </a:r>
          </a:p>
          <a:p>
            <a:pPr lvl="1"/>
            <a:r>
              <a:rPr lang="en-US" dirty="0"/>
              <a:t>Vouchers  to move to private-market housing in much less distressed communities</a:t>
            </a:r>
          </a:p>
          <a:p>
            <a:pPr lvl="1"/>
            <a:r>
              <a:rPr lang="en-US" dirty="0"/>
              <a:t>Section 8 voucher</a:t>
            </a:r>
          </a:p>
          <a:p>
            <a:pPr lvl="1"/>
            <a:r>
              <a:rPr lang="en-US" dirty="0"/>
              <a:t>Control group</a:t>
            </a:r>
          </a:p>
          <a:p>
            <a:r>
              <a:rPr lang="en-US" dirty="0"/>
              <a:t>90% of families headed by Black or Latinx women</a:t>
            </a:r>
          </a:p>
          <a:p>
            <a:pPr lvl="1"/>
            <a:endParaRPr lang="en-US" dirty="0"/>
          </a:p>
        </p:txBody>
      </p:sp>
    </p:spTree>
    <p:extLst>
      <p:ext uri="{BB962C8B-B14F-4D97-AF65-F5344CB8AC3E}">
        <p14:creationId xmlns:p14="http://schemas.microsoft.com/office/powerpoint/2010/main" val="24563130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Addressing Social Determinants: Moving to Opportunity Results</a:t>
            </a:r>
          </a:p>
        </p:txBody>
      </p:sp>
      <p:sp>
        <p:nvSpPr>
          <p:cNvPr id="5" name="Content Placeholder 4"/>
          <p:cNvSpPr>
            <a:spLocks noGrp="1"/>
          </p:cNvSpPr>
          <p:nvPr>
            <p:ph idx="1"/>
          </p:nvPr>
        </p:nvSpPr>
        <p:spPr>
          <a:xfrm>
            <a:off x="457200" y="1905000"/>
            <a:ext cx="8229600" cy="4525963"/>
          </a:xfrm>
        </p:spPr>
        <p:txBody>
          <a:bodyPr/>
          <a:lstStyle/>
          <a:p>
            <a:r>
              <a:rPr lang="en-US" dirty="0"/>
              <a:t>Follow up 10-15 years after randomization</a:t>
            </a:r>
          </a:p>
          <a:p>
            <a:r>
              <a:rPr lang="en-US" dirty="0"/>
              <a:t>Women given low-poverty vouchers had:</a:t>
            </a:r>
          </a:p>
          <a:p>
            <a:pPr lvl="1"/>
            <a:r>
              <a:rPr lang="en-US" dirty="0"/>
              <a:t>Lower prevalence of diabetes</a:t>
            </a:r>
          </a:p>
          <a:p>
            <a:pPr lvl="1"/>
            <a:r>
              <a:rPr lang="en-US" dirty="0"/>
              <a:t>Lower prevalence of obesity</a:t>
            </a:r>
          </a:p>
          <a:p>
            <a:pPr lvl="1"/>
            <a:r>
              <a:rPr lang="en-US" dirty="0"/>
              <a:t>Decreased depression </a:t>
            </a:r>
          </a:p>
          <a:p>
            <a:pPr lvl="1"/>
            <a:r>
              <a:rPr lang="en-US" dirty="0"/>
              <a:t>Improved subjective well-being</a:t>
            </a:r>
          </a:p>
          <a:p>
            <a:r>
              <a:rPr lang="en-US" dirty="0"/>
              <a:t>Decreased mental health problems for female youth</a:t>
            </a:r>
          </a:p>
        </p:txBody>
      </p:sp>
    </p:spTree>
    <p:extLst>
      <p:ext uri="{BB962C8B-B14F-4D97-AF65-F5344CB8AC3E}">
        <p14:creationId xmlns:p14="http://schemas.microsoft.com/office/powerpoint/2010/main" val="6056407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Addressing Social Determinants</a:t>
            </a:r>
          </a:p>
        </p:txBody>
      </p:sp>
      <p:sp>
        <p:nvSpPr>
          <p:cNvPr id="5" name="Content Placeholder 4"/>
          <p:cNvSpPr>
            <a:spLocks noGrp="1"/>
          </p:cNvSpPr>
          <p:nvPr>
            <p:ph idx="1"/>
          </p:nvPr>
        </p:nvSpPr>
        <p:spPr>
          <a:xfrm>
            <a:off x="533400" y="1219200"/>
            <a:ext cx="8229600" cy="4525963"/>
          </a:xfrm>
        </p:spPr>
        <p:txBody>
          <a:bodyPr/>
          <a:lstStyle/>
          <a:p>
            <a:r>
              <a:rPr lang="en-US" dirty="0"/>
              <a:t>Earned Income Tax Credit</a:t>
            </a:r>
          </a:p>
          <a:p>
            <a:pPr lvl="1"/>
            <a:r>
              <a:rPr lang="en-US" dirty="0"/>
              <a:t>Associated with decreased rates of low birth weight, with larger effects for Black babies</a:t>
            </a:r>
          </a:p>
          <a:p>
            <a:r>
              <a:rPr lang="en-US" dirty="0"/>
              <a:t>Early childhood intervention programs</a:t>
            </a:r>
          </a:p>
          <a:p>
            <a:pPr lvl="1"/>
            <a:r>
              <a:rPr lang="en-US" dirty="0"/>
              <a:t>Perry Preschool -&gt; age 40 better economic and health outcomes</a:t>
            </a:r>
          </a:p>
          <a:p>
            <a:r>
              <a:rPr lang="en-US" dirty="0"/>
              <a:t>Social needs navigation program in pediatric clinics led to decreased social needs and improvement in health</a:t>
            </a:r>
          </a:p>
        </p:txBody>
      </p:sp>
      <p:sp>
        <p:nvSpPr>
          <p:cNvPr id="6" name="TextBox 5"/>
          <p:cNvSpPr txBox="1"/>
          <p:nvPr/>
        </p:nvSpPr>
        <p:spPr>
          <a:xfrm>
            <a:off x="4648200" y="6248400"/>
            <a:ext cx="3276600" cy="646331"/>
          </a:xfrm>
          <a:prstGeom prst="rect">
            <a:avLst/>
          </a:prstGeom>
          <a:noFill/>
        </p:spPr>
        <p:txBody>
          <a:bodyPr wrap="square" rtlCol="0">
            <a:spAutoFit/>
          </a:bodyPr>
          <a:lstStyle/>
          <a:p>
            <a:r>
              <a:rPr lang="en-US" dirty="0"/>
              <a:t>Williams, Am </a:t>
            </a:r>
            <a:r>
              <a:rPr lang="en-US" dirty="0" err="1"/>
              <a:t>Behav</a:t>
            </a:r>
            <a:r>
              <a:rPr lang="en-US" dirty="0"/>
              <a:t> </a:t>
            </a:r>
            <a:r>
              <a:rPr lang="en-US" dirty="0" err="1"/>
              <a:t>Sci</a:t>
            </a:r>
            <a:r>
              <a:rPr lang="en-US" dirty="0"/>
              <a:t>, 2013</a:t>
            </a:r>
          </a:p>
          <a:p>
            <a:r>
              <a:rPr lang="en-US" dirty="0" err="1"/>
              <a:t>Gottleib</a:t>
            </a:r>
            <a:r>
              <a:rPr lang="en-US" dirty="0"/>
              <a:t>, JAMA </a:t>
            </a:r>
            <a:r>
              <a:rPr lang="en-US" dirty="0" err="1"/>
              <a:t>Pediatr</a:t>
            </a:r>
            <a:r>
              <a:rPr lang="en-US" dirty="0"/>
              <a:t>, 2016</a:t>
            </a:r>
          </a:p>
        </p:txBody>
      </p:sp>
    </p:spTree>
    <p:extLst>
      <p:ext uri="{BB962C8B-B14F-4D97-AF65-F5344CB8AC3E}">
        <p14:creationId xmlns:p14="http://schemas.microsoft.com/office/powerpoint/2010/main" val="27406414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2" name="Title 1"/>
          <p:cNvSpPr>
            <a:spLocks noGrp="1"/>
          </p:cNvSpPr>
          <p:nvPr>
            <p:ph type="title"/>
          </p:nvPr>
        </p:nvSpPr>
        <p:spPr>
          <a:xfrm>
            <a:off x="762000" y="2286000"/>
            <a:ext cx="7772400" cy="1362075"/>
          </a:xfrm>
        </p:spPr>
        <p:txBody>
          <a:bodyPr wrap="square" numCol="1" anchorCtr="0" compatLnSpc="1">
            <a:prstTxWarp prst="textNoShape">
              <a:avLst/>
            </a:prstTxWarp>
          </a:bodyPr>
          <a:lstStyle/>
          <a:p>
            <a:pPr algn="ctr" eaLnBrk="1" hangingPunct="1"/>
            <a:r>
              <a:rPr lang="en-US" sz="4000" cap="none" dirty="0">
                <a:ea typeface="ＭＳ Ｐゴシック" charset="-128"/>
                <a:cs typeface="ＭＳ Ｐゴシック" charset="-128"/>
              </a:rPr>
              <a:t>Is every cliff made equal?</a:t>
            </a:r>
          </a:p>
        </p:txBody>
      </p:sp>
      <p:sp>
        <p:nvSpPr>
          <p:cNvPr id="3" name="Slide Number Placeholder 2"/>
          <p:cNvSpPr>
            <a:spLocks noGrp="1"/>
          </p:cNvSpPr>
          <p:nvPr>
            <p:ph type="sldNum" sz="quarter" idx="11"/>
          </p:nvPr>
        </p:nvSpPr>
        <p:spPr/>
        <p:txBody>
          <a:bodyPr>
            <a:normAutofit lnSpcReduction="10000"/>
          </a:bodyPr>
          <a:lstStyle/>
          <a:p>
            <a:fld id="{6294C92D-0306-4E69-9CD3-20855E849650}" type="slidenum">
              <a:rPr kumimoji="0" lang="en-US" smtClean="0"/>
              <a:pPr/>
              <a:t>75</a:t>
            </a:fld>
            <a:endParaRPr kumimoji="0" lang="en-US"/>
          </a:p>
        </p:txBody>
      </p:sp>
    </p:spTree>
    <p:extLst>
      <p:ext uri="{BB962C8B-B14F-4D97-AF65-F5344CB8AC3E}">
        <p14:creationId xmlns:p14="http://schemas.microsoft.com/office/powerpoint/2010/main" val="13096906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28003" name="Content Placeholder 3" descr="Screen shot 2011-04-04 at 9.02.20 AM.png"/>
          <p:cNvPicPr>
            <a:picLocks noGrp="1" noChangeAspect="1"/>
          </p:cNvPicPr>
          <p:nvPr>
            <p:ph idx="4294967295"/>
          </p:nvPr>
        </p:nvPicPr>
        <p:blipFill>
          <a:blip r:embed="rId3"/>
          <a:srcRect l="1611" r="-146"/>
          <a:stretch>
            <a:fillRect/>
          </a:stretch>
        </p:blipFill>
        <p:spPr>
          <a:xfrm>
            <a:off x="0" y="-195263"/>
            <a:ext cx="9264650" cy="7058026"/>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76</a:t>
            </a:fld>
            <a:endParaRPr kumimoji="0" lang="en-US"/>
          </a:p>
        </p:txBody>
      </p:sp>
    </p:spTree>
    <p:extLst>
      <p:ext uri="{BB962C8B-B14F-4D97-AF65-F5344CB8AC3E}">
        <p14:creationId xmlns:p14="http://schemas.microsoft.com/office/powerpoint/2010/main" val="4085665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32099" name="Content Placeholder 3" descr="Screen shot 2011-04-04 at 9.02.39 AM.png"/>
          <p:cNvPicPr>
            <a:picLocks noGrp="1" noChangeAspect="1"/>
          </p:cNvPicPr>
          <p:nvPr>
            <p:ph idx="4294967295"/>
          </p:nvPr>
        </p:nvPicPr>
        <p:blipFill>
          <a:blip r:embed="rId3"/>
          <a:srcRect l="1546" r="1546"/>
          <a:stretch>
            <a:fillRect/>
          </a:stretch>
        </p:blipFill>
        <p:spPr>
          <a:xfrm>
            <a:off x="0" y="0"/>
            <a:ext cx="9144000" cy="6929438"/>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77</a:t>
            </a:fld>
            <a:endParaRPr kumimoji="0" lang="en-US"/>
          </a:p>
        </p:txBody>
      </p:sp>
    </p:spTree>
    <p:extLst>
      <p:ext uri="{BB962C8B-B14F-4D97-AF65-F5344CB8AC3E}">
        <p14:creationId xmlns:p14="http://schemas.microsoft.com/office/powerpoint/2010/main" val="22790478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34147" name="Content Placeholder 3" descr="Screen shot 2011-04-04 at 9.02.47 AM.png"/>
          <p:cNvPicPr>
            <a:picLocks noGrp="1" noChangeAspect="1"/>
          </p:cNvPicPr>
          <p:nvPr>
            <p:ph idx="4294967295"/>
          </p:nvPr>
        </p:nvPicPr>
        <p:blipFill>
          <a:blip r:embed="rId3"/>
          <a:srcRect l="1251" r="1715"/>
          <a:stretch>
            <a:fillRect/>
          </a:stretch>
        </p:blipFill>
        <p:spPr>
          <a:xfrm>
            <a:off x="0" y="0"/>
            <a:ext cx="9144000" cy="6931025"/>
          </a:xfrm>
          <a:prstGeom prst="rect">
            <a:avLst/>
          </a:prstGeom>
        </p:spPr>
      </p:pic>
      <p:sp>
        <p:nvSpPr>
          <p:cNvPr id="134148" name="Rectangle 4"/>
          <p:cNvSpPr>
            <a:spLocks noChangeArrowheads="1"/>
          </p:cNvSpPr>
          <p:nvPr/>
        </p:nvSpPr>
        <p:spPr bwMode="auto">
          <a:xfrm>
            <a:off x="5457825" y="4529138"/>
            <a:ext cx="742950" cy="271462"/>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5" name="Slide Number Placeholder 4"/>
          <p:cNvSpPr>
            <a:spLocks noGrp="1"/>
          </p:cNvSpPr>
          <p:nvPr>
            <p:ph type="sldNum" sz="quarter" idx="12"/>
          </p:nvPr>
        </p:nvSpPr>
        <p:spPr/>
        <p:txBody>
          <a:bodyPr>
            <a:normAutofit lnSpcReduction="10000"/>
          </a:bodyPr>
          <a:lstStyle/>
          <a:p>
            <a:fld id="{6294C92D-0306-4E69-9CD3-20855E849650}" type="slidenum">
              <a:rPr kumimoji="0" lang="en-US" smtClean="0"/>
              <a:pPr/>
              <a:t>78</a:t>
            </a:fld>
            <a:endParaRPr kumimoji="0" lang="en-US"/>
          </a:p>
        </p:txBody>
      </p:sp>
    </p:spTree>
    <p:extLst>
      <p:ext uri="{BB962C8B-B14F-4D97-AF65-F5344CB8AC3E}">
        <p14:creationId xmlns:p14="http://schemas.microsoft.com/office/powerpoint/2010/main" val="21700887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36195" name="Content Placeholder 3" descr="Screen shot 2011-04-04 at 9.02.58 AM.png"/>
          <p:cNvPicPr>
            <a:picLocks noGrp="1" noChangeAspect="1"/>
          </p:cNvPicPr>
          <p:nvPr>
            <p:ph idx="4294967295"/>
          </p:nvPr>
        </p:nvPicPr>
        <p:blipFill>
          <a:blip r:embed="rId3"/>
          <a:srcRect l="737" r="1666"/>
          <a:stretch>
            <a:fillRect/>
          </a:stretch>
        </p:blipFill>
        <p:spPr>
          <a:xfrm>
            <a:off x="0" y="0"/>
            <a:ext cx="9144000" cy="6916738"/>
          </a:xfrm>
          <a:prstGeom prst="rect">
            <a:avLst/>
          </a:prstGeom>
        </p:spPr>
      </p:pic>
      <p:sp>
        <p:nvSpPr>
          <p:cNvPr id="136196" name="Rectangle 4"/>
          <p:cNvSpPr>
            <a:spLocks noChangeArrowheads="1"/>
          </p:cNvSpPr>
          <p:nvPr/>
        </p:nvSpPr>
        <p:spPr bwMode="auto">
          <a:xfrm rot="-5041541">
            <a:off x="4986338" y="1365250"/>
            <a:ext cx="742950" cy="739775"/>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5" name="Slide Number Placeholder 4"/>
          <p:cNvSpPr>
            <a:spLocks noGrp="1"/>
          </p:cNvSpPr>
          <p:nvPr>
            <p:ph type="sldNum" sz="quarter" idx="12"/>
          </p:nvPr>
        </p:nvSpPr>
        <p:spPr/>
        <p:txBody>
          <a:bodyPr>
            <a:normAutofit lnSpcReduction="10000"/>
          </a:bodyPr>
          <a:lstStyle/>
          <a:p>
            <a:fld id="{6294C92D-0306-4E69-9CD3-20855E849650}" type="slidenum">
              <a:rPr kumimoji="0" lang="en-US" smtClean="0"/>
              <a:pPr/>
              <a:t>79</a:t>
            </a:fld>
            <a:endParaRPr kumimoji="0" lang="en-US"/>
          </a:p>
        </p:txBody>
      </p:sp>
    </p:spTree>
    <p:extLst>
      <p:ext uri="{BB962C8B-B14F-4D97-AF65-F5344CB8AC3E}">
        <p14:creationId xmlns:p14="http://schemas.microsoft.com/office/powerpoint/2010/main" val="1508560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14800"/>
            <a:ext cx="8229600" cy="1143000"/>
          </a:xfrm>
        </p:spPr>
        <p:txBody>
          <a:bodyPr/>
          <a:lstStyle/>
          <a:p>
            <a:r>
              <a:rPr lang="en-US" dirty="0"/>
              <a:t>First Generation Health Disparities Research</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8600"/>
            <a:ext cx="6412230"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92857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38243" name="Content Placeholder 3" descr="Screen shot 2011-04-04 at 9.03.07 AM.png"/>
          <p:cNvPicPr>
            <a:picLocks noGrp="1" noChangeAspect="1"/>
          </p:cNvPicPr>
          <p:nvPr>
            <p:ph idx="4294967295"/>
          </p:nvPr>
        </p:nvPicPr>
        <p:blipFill>
          <a:blip r:embed="rId3"/>
          <a:srcRect l="1176" r="246"/>
          <a:stretch>
            <a:fillRect/>
          </a:stretch>
        </p:blipFill>
        <p:spPr>
          <a:xfrm>
            <a:off x="23813" y="-92075"/>
            <a:ext cx="9144000" cy="6973888"/>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80</a:t>
            </a:fld>
            <a:endParaRPr kumimoji="0" lang="en-US"/>
          </a:p>
        </p:txBody>
      </p:sp>
    </p:spTree>
    <p:extLst>
      <p:ext uri="{BB962C8B-B14F-4D97-AF65-F5344CB8AC3E}">
        <p14:creationId xmlns:p14="http://schemas.microsoft.com/office/powerpoint/2010/main" val="17973616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30051" name="Content Placeholder 3" descr="Screen shot 2011-04-04 at 9.02.29 AM.png"/>
          <p:cNvPicPr>
            <a:picLocks noGrp="1" noChangeAspect="1"/>
          </p:cNvPicPr>
          <p:nvPr>
            <p:ph idx="4294967295"/>
          </p:nvPr>
        </p:nvPicPr>
        <p:blipFill>
          <a:blip r:embed="rId3"/>
          <a:srcRect l="1666" r="-1122"/>
          <a:stretch>
            <a:fillRect/>
          </a:stretch>
        </p:blipFill>
        <p:spPr>
          <a:xfrm>
            <a:off x="0" y="0"/>
            <a:ext cx="9374188" cy="6908800"/>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81</a:t>
            </a:fld>
            <a:endParaRPr kumimoji="0" lang="en-US"/>
          </a:p>
        </p:txBody>
      </p:sp>
    </p:spTree>
    <p:extLst>
      <p:ext uri="{BB962C8B-B14F-4D97-AF65-F5344CB8AC3E}">
        <p14:creationId xmlns:p14="http://schemas.microsoft.com/office/powerpoint/2010/main" val="7667661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40291" name="Content Placeholder 3" descr="Screen shot 2011-04-04 at 9.03.17 AM.png"/>
          <p:cNvPicPr>
            <a:picLocks noGrp="1" noChangeAspect="1"/>
          </p:cNvPicPr>
          <p:nvPr>
            <p:ph idx="4294967295"/>
          </p:nvPr>
        </p:nvPicPr>
        <p:blipFill>
          <a:blip r:embed="rId3"/>
          <a:srcRect l="-317" r="613"/>
          <a:stretch>
            <a:fillRect/>
          </a:stretch>
        </p:blipFill>
        <p:spPr>
          <a:xfrm>
            <a:off x="-23813" y="0"/>
            <a:ext cx="9167813" cy="6926263"/>
          </a:xfrm>
          <a:prstGeom prst="rect">
            <a:avLst/>
          </a:prstGeom>
        </p:spPr>
      </p:pic>
      <p:sp>
        <p:nvSpPr>
          <p:cNvPr id="140292" name="Rectangle 4"/>
          <p:cNvSpPr>
            <a:spLocks noChangeArrowheads="1"/>
          </p:cNvSpPr>
          <p:nvPr/>
        </p:nvSpPr>
        <p:spPr bwMode="auto">
          <a:xfrm rot="5400000">
            <a:off x="685007" y="2101056"/>
            <a:ext cx="742950" cy="271463"/>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40293" name="Rectangle 5"/>
          <p:cNvSpPr>
            <a:spLocks noChangeArrowheads="1"/>
          </p:cNvSpPr>
          <p:nvPr/>
        </p:nvSpPr>
        <p:spPr bwMode="auto">
          <a:xfrm rot="5400000">
            <a:off x="1280319" y="2101057"/>
            <a:ext cx="742950" cy="271462"/>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40294" name="Rectangle 6"/>
          <p:cNvSpPr>
            <a:spLocks noChangeArrowheads="1"/>
          </p:cNvSpPr>
          <p:nvPr/>
        </p:nvSpPr>
        <p:spPr bwMode="auto">
          <a:xfrm rot="5400000">
            <a:off x="1910557" y="2472531"/>
            <a:ext cx="742950" cy="271463"/>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40295" name="Rectangle 7"/>
          <p:cNvSpPr>
            <a:spLocks noChangeArrowheads="1"/>
          </p:cNvSpPr>
          <p:nvPr/>
        </p:nvSpPr>
        <p:spPr bwMode="auto">
          <a:xfrm rot="5400000">
            <a:off x="2494757" y="2043906"/>
            <a:ext cx="742950" cy="271463"/>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40296" name="Rectangle 8"/>
          <p:cNvSpPr>
            <a:spLocks noChangeArrowheads="1"/>
          </p:cNvSpPr>
          <p:nvPr/>
        </p:nvSpPr>
        <p:spPr bwMode="auto">
          <a:xfrm rot="5400000">
            <a:off x="3009107" y="2043906"/>
            <a:ext cx="742950" cy="271463"/>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40297" name="Rectangle 9"/>
          <p:cNvSpPr>
            <a:spLocks noChangeArrowheads="1"/>
          </p:cNvSpPr>
          <p:nvPr/>
        </p:nvSpPr>
        <p:spPr bwMode="auto">
          <a:xfrm rot="5400000">
            <a:off x="5071269" y="2405856"/>
            <a:ext cx="219075" cy="271463"/>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0" name="Slide Number Placeholder 9"/>
          <p:cNvSpPr>
            <a:spLocks noGrp="1"/>
          </p:cNvSpPr>
          <p:nvPr>
            <p:ph type="sldNum" sz="quarter" idx="12"/>
          </p:nvPr>
        </p:nvSpPr>
        <p:spPr/>
        <p:txBody>
          <a:bodyPr>
            <a:normAutofit lnSpcReduction="10000"/>
          </a:bodyPr>
          <a:lstStyle/>
          <a:p>
            <a:fld id="{6294C92D-0306-4E69-9CD3-20855E849650}" type="slidenum">
              <a:rPr kumimoji="0" lang="en-US" smtClean="0"/>
              <a:pPr/>
              <a:t>82</a:t>
            </a:fld>
            <a:endParaRPr kumimoji="0" lang="en-US"/>
          </a:p>
        </p:txBody>
      </p:sp>
    </p:spTree>
    <p:extLst>
      <p:ext uri="{BB962C8B-B14F-4D97-AF65-F5344CB8AC3E}">
        <p14:creationId xmlns:p14="http://schemas.microsoft.com/office/powerpoint/2010/main" val="13603956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44387" name="Content Placeholder 3" descr="Screen shot 2011-04-04 at 9.03.34 AM.png"/>
          <p:cNvPicPr>
            <a:picLocks noGrp="1" noChangeAspect="1"/>
          </p:cNvPicPr>
          <p:nvPr>
            <p:ph idx="4294967295"/>
          </p:nvPr>
        </p:nvPicPr>
        <p:blipFill>
          <a:blip r:embed="rId3"/>
          <a:srcRect l="1225" r="1691"/>
          <a:stretch>
            <a:fillRect/>
          </a:stretch>
        </p:blipFill>
        <p:spPr>
          <a:xfrm>
            <a:off x="0" y="0"/>
            <a:ext cx="9144000" cy="6931025"/>
          </a:xfrm>
          <a:prstGeom prst="rect">
            <a:avLst/>
          </a:prstGeom>
        </p:spPr>
      </p:pic>
      <p:sp>
        <p:nvSpPr>
          <p:cNvPr id="144388" name="Text Box 4"/>
          <p:cNvSpPr txBox="1">
            <a:spLocks noChangeArrowheads="1"/>
          </p:cNvSpPr>
          <p:nvPr/>
        </p:nvSpPr>
        <p:spPr bwMode="auto">
          <a:xfrm>
            <a:off x="3386138" y="3459163"/>
            <a:ext cx="1728787" cy="36671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latin typeface="Times New Roman" charset="0"/>
              </a:rPr>
              <a:t>(Root Causes)</a:t>
            </a:r>
          </a:p>
        </p:txBody>
      </p:sp>
      <p:sp>
        <p:nvSpPr>
          <p:cNvPr id="144389" name="Rectangle 5"/>
          <p:cNvSpPr>
            <a:spLocks noChangeArrowheads="1"/>
          </p:cNvSpPr>
          <p:nvPr/>
        </p:nvSpPr>
        <p:spPr bwMode="auto">
          <a:xfrm rot="5400000">
            <a:off x="685007" y="2101056"/>
            <a:ext cx="742950" cy="271463"/>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44390" name="Rectangle 6"/>
          <p:cNvSpPr>
            <a:spLocks noChangeArrowheads="1"/>
          </p:cNvSpPr>
          <p:nvPr/>
        </p:nvSpPr>
        <p:spPr bwMode="auto">
          <a:xfrm rot="5400000">
            <a:off x="1280319" y="2101057"/>
            <a:ext cx="742950" cy="271462"/>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44391" name="Rectangle 7"/>
          <p:cNvSpPr>
            <a:spLocks noChangeArrowheads="1"/>
          </p:cNvSpPr>
          <p:nvPr/>
        </p:nvSpPr>
        <p:spPr bwMode="auto">
          <a:xfrm rot="5400000">
            <a:off x="1910557" y="2472531"/>
            <a:ext cx="742950" cy="271463"/>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44392" name="Rectangle 8"/>
          <p:cNvSpPr>
            <a:spLocks noChangeArrowheads="1"/>
          </p:cNvSpPr>
          <p:nvPr/>
        </p:nvSpPr>
        <p:spPr bwMode="auto">
          <a:xfrm rot="5400000">
            <a:off x="2494757" y="2043906"/>
            <a:ext cx="742950" cy="271463"/>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44393" name="Rectangle 9"/>
          <p:cNvSpPr>
            <a:spLocks noChangeArrowheads="1"/>
          </p:cNvSpPr>
          <p:nvPr/>
        </p:nvSpPr>
        <p:spPr bwMode="auto">
          <a:xfrm rot="5400000">
            <a:off x="3009107" y="2058193"/>
            <a:ext cx="742950" cy="271463"/>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44394" name="Rectangle 10"/>
          <p:cNvSpPr>
            <a:spLocks noChangeArrowheads="1"/>
          </p:cNvSpPr>
          <p:nvPr/>
        </p:nvSpPr>
        <p:spPr bwMode="auto">
          <a:xfrm rot="5400000">
            <a:off x="5071269" y="2405856"/>
            <a:ext cx="219075" cy="271463"/>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44395" name="Rectangle 11"/>
          <p:cNvSpPr>
            <a:spLocks noChangeArrowheads="1"/>
          </p:cNvSpPr>
          <p:nvPr/>
        </p:nvSpPr>
        <p:spPr bwMode="auto">
          <a:xfrm>
            <a:off x="127000" y="3005138"/>
            <a:ext cx="4708525" cy="3633787"/>
          </a:xfrm>
          <a:prstGeom prst="rect">
            <a:avLst/>
          </a:prstGeom>
          <a:solidFill>
            <a:schemeClr val="bg1"/>
          </a:solidFill>
          <a:ln w="9525">
            <a:noFill/>
            <a:miter lim="800000"/>
            <a:headEnd/>
            <a:tailEnd/>
          </a:ln>
          <a:effectLst/>
        </p:spPr>
        <p:txBody>
          <a:bodyPr>
            <a:prstTxWarp prst="textNoShape">
              <a:avLst/>
            </a:prstTxWarp>
          </a:bodyPr>
          <a:lstStyle/>
          <a:p>
            <a:r>
              <a:rPr lang="en-US" dirty="0">
                <a:latin typeface="Times New Roman" charset="0"/>
              </a:rPr>
              <a:t>Addressing the social determinants of health (where we are born, live, learn, work and play):</a:t>
            </a:r>
          </a:p>
          <a:p>
            <a:endParaRPr lang="en-US" dirty="0">
              <a:latin typeface="Times New Roman" charset="0"/>
            </a:endParaRPr>
          </a:p>
          <a:p>
            <a:r>
              <a:rPr lang="en-US" dirty="0">
                <a:latin typeface="Times New Roman" charset="0"/>
              </a:rPr>
              <a:t>Addressing the social determinants of equity - Making sure all people have the same opportunity to stay away from the cliff edge.</a:t>
            </a:r>
          </a:p>
        </p:txBody>
      </p:sp>
      <p:sp>
        <p:nvSpPr>
          <p:cNvPr id="12" name="Slide Number Placeholder 11"/>
          <p:cNvSpPr>
            <a:spLocks noGrp="1"/>
          </p:cNvSpPr>
          <p:nvPr>
            <p:ph type="sldNum" sz="quarter" idx="12"/>
          </p:nvPr>
        </p:nvSpPr>
        <p:spPr/>
        <p:txBody>
          <a:bodyPr>
            <a:normAutofit lnSpcReduction="10000"/>
          </a:bodyPr>
          <a:lstStyle/>
          <a:p>
            <a:fld id="{6294C92D-0306-4E69-9CD3-20855E849650}" type="slidenum">
              <a:rPr kumimoji="0" lang="en-US" smtClean="0"/>
              <a:pPr/>
              <a:t>83</a:t>
            </a:fld>
            <a:endParaRPr kumimoji="0" lang="en-US"/>
          </a:p>
        </p:txBody>
      </p:sp>
    </p:spTree>
    <p:extLst>
      <p:ext uri="{BB962C8B-B14F-4D97-AF65-F5344CB8AC3E}">
        <p14:creationId xmlns:p14="http://schemas.microsoft.com/office/powerpoint/2010/main" val="3648265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What is Critical Race Theory?</a:t>
            </a:r>
            <a:br>
              <a:rPr lang="en-US" b="1" dirty="0"/>
            </a:br>
            <a:endParaRPr lang="en-US" dirty="0"/>
          </a:p>
        </p:txBody>
      </p:sp>
      <p:sp>
        <p:nvSpPr>
          <p:cNvPr id="4" name="Content Placeholder 3"/>
          <p:cNvSpPr>
            <a:spLocks noGrp="1"/>
          </p:cNvSpPr>
          <p:nvPr>
            <p:ph idx="1"/>
          </p:nvPr>
        </p:nvSpPr>
        <p:spPr>
          <a:xfrm>
            <a:off x="457200" y="1166018"/>
            <a:ext cx="8229600" cy="4525963"/>
          </a:xfrm>
        </p:spPr>
        <p:txBody>
          <a:bodyPr/>
          <a:lstStyle/>
          <a:p>
            <a:r>
              <a:rPr lang="en-US" dirty="0"/>
              <a:t>Critical race theory (CRT) is an iterative methodology for helping investigators remain attentive to equity while carrying out research, scholarship, and practice.  CRT incorporates the four basic features of race consciousness, contemporary orientation, centering in the margins rather than in the mainstream, and praxis (i.e., theory-informed action). -  </a:t>
            </a:r>
            <a:r>
              <a:rPr lang="en-US" sz="2400" dirty="0"/>
              <a:t>https://sph.umd.edu/center/che/public-health-critical-race-praxis-institute</a:t>
            </a:r>
          </a:p>
          <a:p>
            <a:endParaRPr lang="en-US" dirty="0"/>
          </a:p>
        </p:txBody>
      </p:sp>
    </p:spTree>
    <p:extLst>
      <p:ext uri="{BB962C8B-B14F-4D97-AF65-F5344CB8AC3E}">
        <p14:creationId xmlns:p14="http://schemas.microsoft.com/office/powerpoint/2010/main" val="12545642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p:nvPr/>
        </p:nvPicPr>
        <p:blipFill rotWithShape="1">
          <a:blip r:embed="rId3"/>
          <a:srcRect l="14983" t="11987" r="58369" b="14384"/>
          <a:stretch/>
        </p:blipFill>
        <p:spPr bwMode="auto">
          <a:xfrm>
            <a:off x="990600" y="304800"/>
            <a:ext cx="6858000" cy="5334000"/>
          </a:xfrm>
          <a:prstGeom prst="rect">
            <a:avLst/>
          </a:prstGeom>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2F7E4876-E1BD-454B-9E5D-DC58C1D172C6}"/>
              </a:ext>
            </a:extLst>
          </p:cNvPr>
          <p:cNvSpPr/>
          <p:nvPr/>
        </p:nvSpPr>
        <p:spPr>
          <a:xfrm>
            <a:off x="1308411" y="1777806"/>
            <a:ext cx="748990" cy="431994"/>
          </a:xfrm>
          <a:prstGeom prst="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EBF2E2E-AA7C-46FB-B916-6581D1AE6588}"/>
              </a:ext>
            </a:extLst>
          </p:cNvPr>
          <p:cNvSpPr/>
          <p:nvPr/>
        </p:nvSpPr>
        <p:spPr>
          <a:xfrm>
            <a:off x="4495800" y="1907981"/>
            <a:ext cx="1143000" cy="378019"/>
          </a:xfrm>
          <a:prstGeom prst="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430C15B-D71D-4A92-98F4-8DF01004C68A}"/>
              </a:ext>
            </a:extLst>
          </p:cNvPr>
          <p:cNvSpPr/>
          <p:nvPr/>
        </p:nvSpPr>
        <p:spPr>
          <a:xfrm>
            <a:off x="5646234" y="3073390"/>
            <a:ext cx="1745165" cy="386683"/>
          </a:xfrm>
          <a:prstGeom prst="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CD6FC2C-758E-4A68-9AF6-04162FB2EB75}"/>
              </a:ext>
            </a:extLst>
          </p:cNvPr>
          <p:cNvSpPr/>
          <p:nvPr/>
        </p:nvSpPr>
        <p:spPr>
          <a:xfrm>
            <a:off x="4493942" y="3073390"/>
            <a:ext cx="1144858" cy="307994"/>
          </a:xfrm>
          <a:prstGeom prst="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8D0F988-EC32-4579-901B-8EE84071FC33}"/>
              </a:ext>
            </a:extLst>
          </p:cNvPr>
          <p:cNvSpPr/>
          <p:nvPr/>
        </p:nvSpPr>
        <p:spPr>
          <a:xfrm>
            <a:off x="1371600" y="3028079"/>
            <a:ext cx="748990" cy="431994"/>
          </a:xfrm>
          <a:prstGeom prst="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344A0B1-1D69-43EA-A6D0-3FA3D336AE63}"/>
              </a:ext>
            </a:extLst>
          </p:cNvPr>
          <p:cNvSpPr/>
          <p:nvPr/>
        </p:nvSpPr>
        <p:spPr>
          <a:xfrm>
            <a:off x="5638800" y="1907981"/>
            <a:ext cx="1600200" cy="378019"/>
          </a:xfrm>
          <a:prstGeom prst="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8EBFCA7-2AC8-4A38-9F48-78CD8D593CBB}"/>
              </a:ext>
            </a:extLst>
          </p:cNvPr>
          <p:cNvSpPr/>
          <p:nvPr/>
        </p:nvSpPr>
        <p:spPr>
          <a:xfrm>
            <a:off x="4486508" y="3801999"/>
            <a:ext cx="1159726" cy="431994"/>
          </a:xfrm>
          <a:prstGeom prst="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94880F5-C8C6-46C0-9FBA-E0F9AA889666}"/>
              </a:ext>
            </a:extLst>
          </p:cNvPr>
          <p:cNvSpPr/>
          <p:nvPr/>
        </p:nvSpPr>
        <p:spPr>
          <a:xfrm>
            <a:off x="1371600" y="3733509"/>
            <a:ext cx="838200" cy="431994"/>
          </a:xfrm>
          <a:prstGeom prst="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97D1B43-B669-43BE-B0D3-534AEB9D96C5}"/>
              </a:ext>
            </a:extLst>
          </p:cNvPr>
          <p:cNvSpPr/>
          <p:nvPr/>
        </p:nvSpPr>
        <p:spPr>
          <a:xfrm>
            <a:off x="1371600" y="4368606"/>
            <a:ext cx="748990" cy="431994"/>
          </a:xfrm>
          <a:prstGeom prst="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88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a:t>
            </a:r>
          </a:p>
        </p:txBody>
      </p:sp>
      <p:sp>
        <p:nvSpPr>
          <p:cNvPr id="4" name="Content Placeholder 3"/>
          <p:cNvSpPr>
            <a:spLocks noGrp="1"/>
          </p:cNvSpPr>
          <p:nvPr>
            <p:ph idx="1"/>
          </p:nvPr>
        </p:nvSpPr>
        <p:spPr/>
        <p:txBody>
          <a:bodyPr/>
          <a:lstStyle/>
          <a:p>
            <a:r>
              <a:rPr lang="en-US" dirty="0"/>
              <a:t>Is the concept of critical race theory/public health CR praxis new to you?</a:t>
            </a:r>
          </a:p>
          <a:p>
            <a:pPr marL="0" indent="0">
              <a:buNone/>
            </a:pPr>
            <a:endParaRPr lang="en-US" dirty="0"/>
          </a:p>
          <a:p>
            <a:r>
              <a:rPr lang="en-US" dirty="0"/>
              <a:t>Are there ways you can apply it to your research?</a:t>
            </a:r>
          </a:p>
        </p:txBody>
      </p:sp>
    </p:spTree>
    <p:extLst>
      <p:ext uri="{BB962C8B-B14F-4D97-AF65-F5344CB8AC3E}">
        <p14:creationId xmlns:p14="http://schemas.microsoft.com/office/powerpoint/2010/main" val="20164246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263"/>
            <a:ext cx="8229600" cy="1143000"/>
          </a:xfrm>
        </p:spPr>
        <p:txBody>
          <a:bodyPr/>
          <a:lstStyle/>
          <a:p>
            <a:r>
              <a:rPr lang="en-US" dirty="0"/>
              <a:t>Addressing Racism</a:t>
            </a:r>
          </a:p>
        </p:txBody>
      </p:sp>
      <p:sp>
        <p:nvSpPr>
          <p:cNvPr id="5" name="Content Placeholder 4"/>
          <p:cNvSpPr>
            <a:spLocks noGrp="1"/>
          </p:cNvSpPr>
          <p:nvPr>
            <p:ph idx="1"/>
          </p:nvPr>
        </p:nvSpPr>
        <p:spPr>
          <a:xfrm>
            <a:off x="457200" y="914400"/>
            <a:ext cx="8458200" cy="4525963"/>
          </a:xfrm>
        </p:spPr>
        <p:txBody>
          <a:bodyPr/>
          <a:lstStyle/>
          <a:p>
            <a:r>
              <a:rPr lang="en-US" dirty="0"/>
              <a:t>Increasing access to socioeconomic opportunities and resources through addressing institutional racism</a:t>
            </a:r>
          </a:p>
          <a:p>
            <a:r>
              <a:rPr lang="en-US" dirty="0"/>
              <a:t>Reducing cultural racism and its associated negative images, stereotypes, prejudice, and discrimination,</a:t>
            </a:r>
          </a:p>
          <a:p>
            <a:r>
              <a:rPr lang="en-US" dirty="0"/>
              <a:t>Minimizing racism’s adverse effects </a:t>
            </a:r>
          </a:p>
          <a:p>
            <a:pPr lvl="1"/>
            <a:r>
              <a:rPr lang="en-US" dirty="0"/>
              <a:t>Mitigating impact on individuals</a:t>
            </a:r>
          </a:p>
          <a:p>
            <a:pPr lvl="1"/>
            <a:r>
              <a:rPr lang="en-US" dirty="0"/>
              <a:t>Decreasing health care disparities</a:t>
            </a:r>
          </a:p>
          <a:p>
            <a:pPr lvl="1"/>
            <a:r>
              <a:rPr lang="en-US" dirty="0"/>
              <a:t>Appropriately tailored behavioral interventions</a:t>
            </a:r>
          </a:p>
        </p:txBody>
      </p:sp>
      <p:sp>
        <p:nvSpPr>
          <p:cNvPr id="6" name="TextBox 5"/>
          <p:cNvSpPr txBox="1"/>
          <p:nvPr/>
        </p:nvSpPr>
        <p:spPr>
          <a:xfrm>
            <a:off x="4876800" y="6172200"/>
            <a:ext cx="3276600" cy="646331"/>
          </a:xfrm>
          <a:prstGeom prst="rect">
            <a:avLst/>
          </a:prstGeom>
          <a:noFill/>
        </p:spPr>
        <p:txBody>
          <a:bodyPr wrap="square" rtlCol="0">
            <a:spAutoFit/>
          </a:bodyPr>
          <a:lstStyle/>
          <a:p>
            <a:r>
              <a:rPr lang="en-US" dirty="0"/>
              <a:t>Williams and Mohammed, Am </a:t>
            </a:r>
            <a:r>
              <a:rPr lang="en-US" dirty="0" err="1"/>
              <a:t>Behav</a:t>
            </a:r>
            <a:r>
              <a:rPr lang="en-US" dirty="0"/>
              <a:t> </a:t>
            </a:r>
            <a:r>
              <a:rPr lang="en-US" dirty="0" err="1"/>
              <a:t>Sci</a:t>
            </a:r>
            <a:r>
              <a:rPr lang="en-US" dirty="0"/>
              <a:t>, 2013</a:t>
            </a:r>
          </a:p>
        </p:txBody>
      </p:sp>
    </p:spTree>
    <p:extLst>
      <p:ext uri="{BB962C8B-B14F-4D97-AF65-F5344CB8AC3E}">
        <p14:creationId xmlns:p14="http://schemas.microsoft.com/office/powerpoint/2010/main" val="26354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a:t>Addressing Racism: </a:t>
            </a:r>
            <a:br>
              <a:rPr lang="en-US" dirty="0"/>
            </a:br>
            <a:r>
              <a:rPr lang="en-US" dirty="0"/>
              <a:t>Enhancing Resources</a:t>
            </a:r>
          </a:p>
        </p:txBody>
      </p:sp>
      <p:sp>
        <p:nvSpPr>
          <p:cNvPr id="5" name="Content Placeholder 4"/>
          <p:cNvSpPr>
            <a:spLocks noGrp="1"/>
          </p:cNvSpPr>
          <p:nvPr>
            <p:ph idx="1"/>
          </p:nvPr>
        </p:nvSpPr>
        <p:spPr/>
        <p:txBody>
          <a:bodyPr/>
          <a:lstStyle/>
          <a:p>
            <a:r>
              <a:rPr lang="en-US" dirty="0"/>
              <a:t>Policy interventions to enhance equity, including:</a:t>
            </a:r>
          </a:p>
          <a:p>
            <a:pPr lvl="1"/>
            <a:r>
              <a:rPr lang="en-US" dirty="0"/>
              <a:t>Income support</a:t>
            </a:r>
          </a:p>
          <a:p>
            <a:pPr lvl="1"/>
            <a:r>
              <a:rPr lang="en-US" dirty="0"/>
              <a:t>Decrease residential segregation</a:t>
            </a:r>
          </a:p>
          <a:p>
            <a:pPr lvl="1"/>
            <a:r>
              <a:rPr lang="en-US" dirty="0"/>
              <a:t>Enhance educational opportunity</a:t>
            </a:r>
          </a:p>
          <a:p>
            <a:pPr lvl="1"/>
            <a:r>
              <a:rPr lang="en-US" dirty="0"/>
              <a:t>Criminal justice reform</a:t>
            </a:r>
          </a:p>
          <a:p>
            <a:endParaRPr lang="en-US" dirty="0"/>
          </a:p>
        </p:txBody>
      </p:sp>
    </p:spTree>
    <p:extLst>
      <p:ext uri="{BB962C8B-B14F-4D97-AF65-F5344CB8AC3E}">
        <p14:creationId xmlns:p14="http://schemas.microsoft.com/office/powerpoint/2010/main" val="3481917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a:t>Addressing Racism:</a:t>
            </a:r>
            <a:br>
              <a:rPr lang="en-US" dirty="0"/>
            </a:br>
            <a:r>
              <a:rPr lang="en-US" dirty="0"/>
              <a:t>Reducing Cultural Racism</a:t>
            </a:r>
          </a:p>
        </p:txBody>
      </p:sp>
      <p:sp>
        <p:nvSpPr>
          <p:cNvPr id="5" name="Content Placeholder 4"/>
          <p:cNvSpPr>
            <a:spLocks noGrp="1"/>
          </p:cNvSpPr>
          <p:nvPr>
            <p:ph idx="1"/>
          </p:nvPr>
        </p:nvSpPr>
        <p:spPr>
          <a:xfrm>
            <a:off x="457200" y="1676400"/>
            <a:ext cx="8229600" cy="4449763"/>
          </a:xfrm>
        </p:spPr>
        <p:txBody>
          <a:bodyPr/>
          <a:lstStyle/>
          <a:p>
            <a:r>
              <a:rPr lang="en-US" dirty="0"/>
              <a:t>Media exposure – i.e. TV characters (Will and Grace)</a:t>
            </a:r>
          </a:p>
          <a:p>
            <a:r>
              <a:rPr lang="en-US" dirty="0"/>
              <a:t>Educational campaigns (e.g. Undoing Racism Workshops)</a:t>
            </a:r>
          </a:p>
        </p:txBody>
      </p:sp>
    </p:spTree>
    <p:extLst>
      <p:ext uri="{BB962C8B-B14F-4D97-AF65-F5344CB8AC3E}">
        <p14:creationId xmlns:p14="http://schemas.microsoft.com/office/powerpoint/2010/main" val="3917193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First Generation of First-Generation Research</a:t>
            </a:r>
          </a:p>
        </p:txBody>
      </p:sp>
      <p:sp>
        <p:nvSpPr>
          <p:cNvPr id="3" name="Content Placeholder 2"/>
          <p:cNvSpPr>
            <a:spLocks noGrp="1"/>
          </p:cNvSpPr>
          <p:nvPr>
            <p:ph idx="1"/>
          </p:nvPr>
        </p:nvSpPr>
        <p:spPr>
          <a:xfrm>
            <a:off x="457200" y="1752600"/>
            <a:ext cx="8229600" cy="4525963"/>
          </a:xfrm>
        </p:spPr>
        <p:txBody>
          <a:bodyPr/>
          <a:lstStyle/>
          <a:p>
            <a:r>
              <a:rPr lang="en-US" dirty="0"/>
              <a:t>The Black Report</a:t>
            </a:r>
          </a:p>
          <a:p>
            <a:pPr lvl="1"/>
            <a:r>
              <a:rPr lang="en-US" dirty="0"/>
              <a:t>1970s, Secretary of Health of Britain concerned about class disparities in health</a:t>
            </a:r>
          </a:p>
          <a:p>
            <a:pPr lvl="1"/>
            <a:r>
              <a:rPr lang="en-US" dirty="0"/>
              <a:t>Documented widespread inequalities in health</a:t>
            </a:r>
          </a:p>
          <a:p>
            <a:endParaRPr lang="en-US" dirty="0"/>
          </a:p>
        </p:txBody>
      </p:sp>
    </p:spTree>
    <p:extLst>
      <p:ext uri="{BB962C8B-B14F-4D97-AF65-F5344CB8AC3E}">
        <p14:creationId xmlns:p14="http://schemas.microsoft.com/office/powerpoint/2010/main" val="11659298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263"/>
            <a:ext cx="8229600" cy="1143000"/>
          </a:xfrm>
        </p:spPr>
        <p:txBody>
          <a:bodyPr/>
          <a:lstStyle/>
          <a:p>
            <a:r>
              <a:rPr lang="en-US" dirty="0"/>
              <a:t>Decreasing Interpersonal Racism</a:t>
            </a:r>
          </a:p>
        </p:txBody>
      </p:sp>
      <p:sp>
        <p:nvSpPr>
          <p:cNvPr id="5" name="Content Placeholder 4"/>
          <p:cNvSpPr>
            <a:spLocks noGrp="1"/>
          </p:cNvSpPr>
          <p:nvPr>
            <p:ph idx="1"/>
          </p:nvPr>
        </p:nvSpPr>
        <p:spPr>
          <a:xfrm>
            <a:off x="457200" y="990600"/>
            <a:ext cx="8229600" cy="4525963"/>
          </a:xfrm>
        </p:spPr>
        <p:txBody>
          <a:bodyPr/>
          <a:lstStyle/>
          <a:p>
            <a:r>
              <a:rPr lang="en-US" dirty="0"/>
              <a:t>Psychology literature with promising avenues:</a:t>
            </a:r>
          </a:p>
          <a:p>
            <a:pPr lvl="1"/>
            <a:r>
              <a:rPr lang="en-US" dirty="0"/>
              <a:t>Individuation</a:t>
            </a:r>
          </a:p>
          <a:p>
            <a:pPr lvl="1"/>
            <a:r>
              <a:rPr lang="en-US" dirty="0"/>
              <a:t>Perspective taking</a:t>
            </a:r>
          </a:p>
          <a:p>
            <a:pPr lvl="1"/>
            <a:r>
              <a:rPr lang="en-US" dirty="0"/>
              <a:t>Appeal to values</a:t>
            </a:r>
          </a:p>
          <a:p>
            <a:pPr lvl="1"/>
            <a:r>
              <a:rPr lang="en-US" dirty="0"/>
              <a:t>Contact hypothesis</a:t>
            </a:r>
          </a:p>
          <a:p>
            <a:r>
              <a:rPr lang="en-US" dirty="0"/>
              <a:t>“</a:t>
            </a:r>
            <a:r>
              <a:rPr lang="en-US" dirty="0" err="1"/>
              <a:t>Yo</a:t>
            </a:r>
            <a:r>
              <a:rPr lang="en-US" dirty="0"/>
              <a:t> </a:t>
            </a:r>
            <a:r>
              <a:rPr lang="en-US" dirty="0" err="1"/>
              <a:t>veo</a:t>
            </a:r>
            <a:r>
              <a:rPr lang="en-US" dirty="0"/>
              <a:t> </a:t>
            </a:r>
            <a:r>
              <a:rPr lang="en-US" dirty="0" err="1"/>
              <a:t>salud</a:t>
            </a:r>
            <a:r>
              <a:rPr lang="en-US" dirty="0"/>
              <a:t>”: a group intervention for medical students using photo documentary and photo voice about </a:t>
            </a:r>
            <a:r>
              <a:rPr lang="en-US" dirty="0" err="1"/>
              <a:t>Latinx</a:t>
            </a:r>
            <a:r>
              <a:rPr lang="en-US" dirty="0"/>
              <a:t> experiences</a:t>
            </a:r>
          </a:p>
          <a:p>
            <a:pPr lvl="1"/>
            <a:r>
              <a:rPr lang="en-US" dirty="0"/>
              <a:t>Effect on empathy, patient-centeredness, implicit bias among Whites</a:t>
            </a:r>
          </a:p>
        </p:txBody>
      </p:sp>
      <p:sp>
        <p:nvSpPr>
          <p:cNvPr id="6" name="TextBox 5"/>
          <p:cNvSpPr txBox="1"/>
          <p:nvPr/>
        </p:nvSpPr>
        <p:spPr>
          <a:xfrm>
            <a:off x="4724400" y="6172200"/>
            <a:ext cx="3048000" cy="646331"/>
          </a:xfrm>
          <a:prstGeom prst="rect">
            <a:avLst/>
          </a:prstGeom>
          <a:noFill/>
        </p:spPr>
        <p:txBody>
          <a:bodyPr wrap="square" rtlCol="0">
            <a:spAutoFit/>
          </a:bodyPr>
          <a:lstStyle/>
          <a:p>
            <a:r>
              <a:rPr lang="en-US" dirty="0" err="1"/>
              <a:t>Maina</a:t>
            </a:r>
            <a:r>
              <a:rPr lang="en-US" dirty="0"/>
              <a:t>, </a:t>
            </a:r>
            <a:r>
              <a:rPr lang="en-US" dirty="0" err="1"/>
              <a:t>Soc</a:t>
            </a:r>
            <a:r>
              <a:rPr lang="en-US" dirty="0"/>
              <a:t> </a:t>
            </a:r>
            <a:r>
              <a:rPr lang="en-US" dirty="0" err="1"/>
              <a:t>Sci</a:t>
            </a:r>
            <a:r>
              <a:rPr lang="en-US" dirty="0"/>
              <a:t> Med, 2018</a:t>
            </a:r>
          </a:p>
          <a:p>
            <a:r>
              <a:rPr lang="en-US" dirty="0"/>
              <a:t>Chapman, </a:t>
            </a:r>
            <a:r>
              <a:rPr lang="en-US" dirty="0" err="1"/>
              <a:t>Soc</a:t>
            </a:r>
            <a:r>
              <a:rPr lang="en-US" dirty="0"/>
              <a:t> </a:t>
            </a:r>
            <a:r>
              <a:rPr lang="en-US" dirty="0" err="1"/>
              <a:t>Sci</a:t>
            </a:r>
            <a:r>
              <a:rPr lang="en-US" dirty="0"/>
              <a:t> Med, 2018</a:t>
            </a:r>
          </a:p>
        </p:txBody>
      </p:sp>
    </p:spTree>
    <p:extLst>
      <p:ext uri="{BB962C8B-B14F-4D97-AF65-F5344CB8AC3E}">
        <p14:creationId xmlns:p14="http://schemas.microsoft.com/office/powerpoint/2010/main" val="40653630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828800"/>
            <a:ext cx="8229600" cy="4525963"/>
          </a:xfrm>
        </p:spPr>
        <p:txBody>
          <a:bodyPr/>
          <a:lstStyle/>
          <a:p>
            <a:r>
              <a:rPr lang="en-US" dirty="0"/>
              <a:t>Brief social belonging intervention delivered to college students</a:t>
            </a:r>
          </a:p>
          <a:p>
            <a:r>
              <a:rPr lang="en-US" dirty="0"/>
              <a:t>Positive impact on trajectory of grades for Black students, but no effect on Whites</a:t>
            </a:r>
          </a:p>
          <a:p>
            <a:pPr lvl="1"/>
            <a:r>
              <a:rPr lang="en-US" sz="2400" dirty="0"/>
              <a:t>Decreased negative reaction to adversity, self belonging uncertainty, accessibility of negative stereotypes</a:t>
            </a:r>
          </a:p>
          <a:p>
            <a:r>
              <a:rPr lang="en-US" dirty="0"/>
              <a:t>Also had impacts on self-reported health and happiness</a:t>
            </a:r>
          </a:p>
        </p:txBody>
      </p:sp>
      <p:sp>
        <p:nvSpPr>
          <p:cNvPr id="6" name="Title 5"/>
          <p:cNvSpPr>
            <a:spLocks noGrp="1"/>
          </p:cNvSpPr>
          <p:nvPr>
            <p:ph type="title"/>
          </p:nvPr>
        </p:nvSpPr>
        <p:spPr>
          <a:xfrm>
            <a:off x="457200" y="228600"/>
            <a:ext cx="8229600" cy="1143000"/>
          </a:xfrm>
        </p:spPr>
        <p:txBody>
          <a:bodyPr/>
          <a:lstStyle/>
          <a:p>
            <a:r>
              <a:rPr lang="en-US" dirty="0"/>
              <a:t>Addressing Racism: </a:t>
            </a:r>
            <a:br>
              <a:rPr lang="en-US" dirty="0"/>
            </a:br>
            <a:r>
              <a:rPr lang="en-US" dirty="0"/>
              <a:t>Mitigating Racism’s Impacts</a:t>
            </a:r>
          </a:p>
        </p:txBody>
      </p:sp>
      <p:sp>
        <p:nvSpPr>
          <p:cNvPr id="2" name="TextBox 1"/>
          <p:cNvSpPr txBox="1"/>
          <p:nvPr/>
        </p:nvSpPr>
        <p:spPr>
          <a:xfrm>
            <a:off x="4876800" y="6248400"/>
            <a:ext cx="2286000" cy="369332"/>
          </a:xfrm>
          <a:prstGeom prst="rect">
            <a:avLst/>
          </a:prstGeom>
          <a:noFill/>
        </p:spPr>
        <p:txBody>
          <a:bodyPr wrap="square" rtlCol="0">
            <a:spAutoFit/>
          </a:bodyPr>
          <a:lstStyle/>
          <a:p>
            <a:r>
              <a:rPr lang="en-US" dirty="0"/>
              <a:t>Walton, Science, 2011</a:t>
            </a:r>
          </a:p>
        </p:txBody>
      </p:sp>
    </p:spTree>
    <p:extLst>
      <p:ext uri="{BB962C8B-B14F-4D97-AF65-F5344CB8AC3E}">
        <p14:creationId xmlns:p14="http://schemas.microsoft.com/office/powerpoint/2010/main" val="26085129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752600"/>
            <a:ext cx="8229600" cy="4373563"/>
          </a:xfrm>
        </p:spPr>
        <p:txBody>
          <a:bodyPr/>
          <a:lstStyle/>
          <a:p>
            <a:r>
              <a:rPr lang="en-US" dirty="0"/>
              <a:t>Problem: Racism has negative impacts on health, especially when internalized</a:t>
            </a:r>
          </a:p>
          <a:p>
            <a:r>
              <a:rPr lang="en-US" dirty="0"/>
              <a:t>Potential solution: Facilitate conscious consideration about the existence and impact of racism among blacks, with goal of improving coping and resilience</a:t>
            </a:r>
          </a:p>
          <a:p>
            <a:pPr lvl="1"/>
            <a:r>
              <a:rPr lang="en-US" dirty="0"/>
              <a:t>Outdoor advertising in predominately black community</a:t>
            </a:r>
          </a:p>
        </p:txBody>
      </p:sp>
      <p:sp>
        <p:nvSpPr>
          <p:cNvPr id="6" name="Title 5"/>
          <p:cNvSpPr txBox="1">
            <a:spLocks/>
          </p:cNvSpPr>
          <p:nvPr/>
        </p:nvSpPr>
        <p:spPr>
          <a:xfrm>
            <a:off x="457200" y="228600"/>
            <a:ext cx="8229600" cy="1143000"/>
          </a:xfrm>
          <a:prstGeom prst="rect">
            <a:avLst/>
          </a:prstGeom>
        </p:spPr>
        <p:txBody>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t>Addressing Racism: </a:t>
            </a:r>
            <a:br>
              <a:rPr lang="en-US"/>
            </a:br>
            <a:r>
              <a:rPr lang="en-US"/>
              <a:t>Mitigating Racism’s Impacts</a:t>
            </a:r>
            <a:endParaRPr lang="en-US" dirty="0"/>
          </a:p>
        </p:txBody>
      </p:sp>
      <p:sp>
        <p:nvSpPr>
          <p:cNvPr id="4" name="TextBox 3">
            <a:extLst>
              <a:ext uri="{FF2B5EF4-FFF2-40B4-BE49-F238E27FC236}">
                <a16:creationId xmlns:a16="http://schemas.microsoft.com/office/drawing/2014/main" id="{20C2FDB1-0BCC-40B9-BE77-350E13E64825}"/>
              </a:ext>
            </a:extLst>
          </p:cNvPr>
          <p:cNvSpPr txBox="1"/>
          <p:nvPr/>
        </p:nvSpPr>
        <p:spPr>
          <a:xfrm>
            <a:off x="4876800" y="6248400"/>
            <a:ext cx="2286000" cy="646331"/>
          </a:xfrm>
          <a:prstGeom prst="rect">
            <a:avLst/>
          </a:prstGeom>
          <a:noFill/>
        </p:spPr>
        <p:txBody>
          <a:bodyPr wrap="square" rtlCol="0">
            <a:spAutoFit/>
          </a:bodyPr>
          <a:lstStyle/>
          <a:p>
            <a:r>
              <a:rPr lang="en-US" dirty="0" err="1"/>
              <a:t>Kwate</a:t>
            </a:r>
            <a:r>
              <a:rPr lang="en-US" dirty="0"/>
              <a:t>, J Urban Health, 2014</a:t>
            </a:r>
          </a:p>
        </p:txBody>
      </p:sp>
    </p:spTree>
    <p:extLst>
      <p:ext uri="{BB962C8B-B14F-4D97-AF65-F5344CB8AC3E}">
        <p14:creationId xmlns:p14="http://schemas.microsoft.com/office/powerpoint/2010/main" val="13055796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
            <a:ext cx="7587611" cy="5700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03824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828800"/>
            <a:ext cx="8229600" cy="4525963"/>
          </a:xfrm>
        </p:spPr>
        <p:txBody>
          <a:bodyPr/>
          <a:lstStyle/>
          <a:p>
            <a:r>
              <a:rPr lang="en-US" dirty="0"/>
              <a:t>Assessed individuals before and after the intervention</a:t>
            </a:r>
          </a:p>
          <a:p>
            <a:r>
              <a:rPr lang="en-US" dirty="0"/>
              <a:t>Statistically significant difference in change in psychological distress for those who were exposed to the intervention</a:t>
            </a:r>
          </a:p>
          <a:p>
            <a:r>
              <a:rPr lang="en-US" dirty="0"/>
              <a:t>No change in health outcomes</a:t>
            </a:r>
          </a:p>
        </p:txBody>
      </p:sp>
      <p:sp>
        <p:nvSpPr>
          <p:cNvPr id="6" name="Title 5"/>
          <p:cNvSpPr txBox="1">
            <a:spLocks/>
          </p:cNvSpPr>
          <p:nvPr/>
        </p:nvSpPr>
        <p:spPr>
          <a:xfrm>
            <a:off x="457200" y="228600"/>
            <a:ext cx="8229600" cy="1143000"/>
          </a:xfrm>
          <a:prstGeom prst="rect">
            <a:avLst/>
          </a:prstGeom>
        </p:spPr>
        <p:txBody>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t>Addressing Racism: </a:t>
            </a:r>
            <a:br>
              <a:rPr lang="en-US"/>
            </a:br>
            <a:r>
              <a:rPr lang="en-US"/>
              <a:t>Mitigating Racism’s Impacts</a:t>
            </a:r>
            <a:endParaRPr lang="en-US" dirty="0"/>
          </a:p>
        </p:txBody>
      </p:sp>
    </p:spTree>
    <p:extLst>
      <p:ext uri="{BB962C8B-B14F-4D97-AF65-F5344CB8AC3E}">
        <p14:creationId xmlns:p14="http://schemas.microsoft.com/office/powerpoint/2010/main" val="148323257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828800"/>
            <a:ext cx="8229600" cy="4525963"/>
          </a:xfrm>
        </p:spPr>
        <p:txBody>
          <a:bodyPr/>
          <a:lstStyle/>
          <a:p>
            <a:r>
              <a:rPr lang="en-US" dirty="0"/>
              <a:t>Intervention for women of reproductive age designed to mitigate the impact of social class, racism and stress</a:t>
            </a:r>
          </a:p>
          <a:p>
            <a:pPr lvl="1"/>
            <a:r>
              <a:rPr lang="en-US" dirty="0"/>
              <a:t>Social and behavioral case management designed to build resilience and promote goal setting for addressing social and economic challenges</a:t>
            </a:r>
          </a:p>
          <a:p>
            <a:r>
              <a:rPr lang="en-US" dirty="0"/>
              <a:t>Promising, but not significant, effects on infant mortality and other outcomes</a:t>
            </a:r>
          </a:p>
          <a:p>
            <a:pPr lvl="1"/>
            <a:endParaRPr lang="en-US" dirty="0"/>
          </a:p>
          <a:p>
            <a:endParaRPr lang="en-US" dirty="0"/>
          </a:p>
        </p:txBody>
      </p:sp>
      <p:sp>
        <p:nvSpPr>
          <p:cNvPr id="6" name="Title 5"/>
          <p:cNvSpPr>
            <a:spLocks noGrp="1"/>
          </p:cNvSpPr>
          <p:nvPr>
            <p:ph type="title"/>
          </p:nvPr>
        </p:nvSpPr>
        <p:spPr>
          <a:xfrm>
            <a:off x="457200" y="228600"/>
            <a:ext cx="8229600" cy="1143000"/>
          </a:xfrm>
        </p:spPr>
        <p:txBody>
          <a:bodyPr/>
          <a:lstStyle/>
          <a:p>
            <a:r>
              <a:rPr lang="en-US" dirty="0"/>
              <a:t>Addressing Racism: </a:t>
            </a:r>
            <a:br>
              <a:rPr lang="en-US" dirty="0"/>
            </a:br>
            <a:r>
              <a:rPr lang="en-US" dirty="0"/>
              <a:t>Mitigating Racism’s Impacts</a:t>
            </a:r>
          </a:p>
        </p:txBody>
      </p:sp>
      <p:sp>
        <p:nvSpPr>
          <p:cNvPr id="2" name="TextBox 1"/>
          <p:cNvSpPr txBox="1"/>
          <p:nvPr/>
        </p:nvSpPr>
        <p:spPr>
          <a:xfrm>
            <a:off x="4876800" y="6248400"/>
            <a:ext cx="2286000" cy="646331"/>
          </a:xfrm>
          <a:prstGeom prst="rect">
            <a:avLst/>
          </a:prstGeom>
          <a:noFill/>
        </p:spPr>
        <p:txBody>
          <a:bodyPr wrap="square" rtlCol="0">
            <a:spAutoFit/>
          </a:bodyPr>
          <a:lstStyle/>
          <a:p>
            <a:r>
              <a:rPr lang="en-US" dirty="0" err="1"/>
              <a:t>Livingood</a:t>
            </a:r>
            <a:r>
              <a:rPr lang="en-US" dirty="0"/>
              <a:t>, MCHJ, 2010</a:t>
            </a:r>
          </a:p>
        </p:txBody>
      </p:sp>
    </p:spTree>
    <p:extLst>
      <p:ext uri="{BB962C8B-B14F-4D97-AF65-F5344CB8AC3E}">
        <p14:creationId xmlns:p14="http://schemas.microsoft.com/office/powerpoint/2010/main" val="24991459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10600" cy="1143000"/>
          </a:xfrm>
        </p:spPr>
        <p:txBody>
          <a:bodyPr/>
          <a:lstStyle/>
          <a:p>
            <a:r>
              <a:rPr lang="en-US" dirty="0"/>
              <a:t>Considerations when doing 3</a:t>
            </a:r>
            <a:r>
              <a:rPr lang="en-US" baseline="30000" dirty="0"/>
              <a:t>rd </a:t>
            </a:r>
            <a:r>
              <a:rPr lang="en-US" dirty="0"/>
              <a:t>(4th?) Generation Research</a:t>
            </a:r>
          </a:p>
        </p:txBody>
      </p:sp>
      <p:sp>
        <p:nvSpPr>
          <p:cNvPr id="5" name="Content Placeholder 4"/>
          <p:cNvSpPr>
            <a:spLocks noGrp="1"/>
          </p:cNvSpPr>
          <p:nvPr>
            <p:ph idx="1"/>
          </p:nvPr>
        </p:nvSpPr>
        <p:spPr>
          <a:xfrm>
            <a:off x="457200" y="1752600"/>
            <a:ext cx="8229600" cy="4373563"/>
          </a:xfrm>
        </p:spPr>
        <p:txBody>
          <a:bodyPr/>
          <a:lstStyle/>
          <a:p>
            <a:r>
              <a:rPr lang="en-US" dirty="0"/>
              <a:t>Importance of dissemination to move the needle</a:t>
            </a:r>
          </a:p>
          <a:p>
            <a:pPr lvl="1"/>
            <a:r>
              <a:rPr lang="en-US" dirty="0"/>
              <a:t>Balance between tailoring and ability to disseminate</a:t>
            </a:r>
          </a:p>
          <a:p>
            <a:r>
              <a:rPr lang="en-US" dirty="0"/>
              <a:t>Community engagement is essential</a:t>
            </a:r>
          </a:p>
          <a:p>
            <a:r>
              <a:rPr lang="en-US" dirty="0"/>
              <a:t>Regardless of socioecological level addressed, need to be aware of larger context</a:t>
            </a:r>
          </a:p>
          <a:p>
            <a:endParaRPr lang="en-US" dirty="0"/>
          </a:p>
        </p:txBody>
      </p:sp>
    </p:spTree>
    <p:extLst>
      <p:ext uri="{BB962C8B-B14F-4D97-AF65-F5344CB8AC3E}">
        <p14:creationId xmlns:p14="http://schemas.microsoft.com/office/powerpoint/2010/main" val="402522717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Toolkit for Health Disparities Research</a:t>
            </a:r>
          </a:p>
        </p:txBody>
      </p:sp>
      <p:sp>
        <p:nvSpPr>
          <p:cNvPr id="4" name="Content Placeholder 3"/>
          <p:cNvSpPr>
            <a:spLocks noGrp="1"/>
          </p:cNvSpPr>
          <p:nvPr>
            <p:ph idx="1"/>
          </p:nvPr>
        </p:nvSpPr>
        <p:spPr>
          <a:xfrm>
            <a:off x="457200" y="1752600"/>
            <a:ext cx="8229600" cy="4525963"/>
          </a:xfrm>
        </p:spPr>
        <p:txBody>
          <a:bodyPr/>
          <a:lstStyle/>
          <a:p>
            <a:r>
              <a:rPr lang="en-US" dirty="0"/>
              <a:t>Secondary data analysis</a:t>
            </a:r>
          </a:p>
          <a:p>
            <a:r>
              <a:rPr lang="en-US" dirty="0"/>
              <a:t>Qualitative methods</a:t>
            </a:r>
          </a:p>
          <a:p>
            <a:r>
              <a:rPr lang="en-US" dirty="0"/>
              <a:t>Community engaged research</a:t>
            </a:r>
          </a:p>
          <a:p>
            <a:r>
              <a:rPr lang="en-US" dirty="0"/>
              <a:t>Implementation science</a:t>
            </a:r>
          </a:p>
          <a:p>
            <a:endParaRPr lang="en-US" dirty="0"/>
          </a:p>
        </p:txBody>
      </p:sp>
    </p:spTree>
    <p:extLst>
      <p:ext uri="{BB962C8B-B14F-4D97-AF65-F5344CB8AC3E}">
        <p14:creationId xmlns:p14="http://schemas.microsoft.com/office/powerpoint/2010/main" val="29378385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Secondary Data Analysis</a:t>
            </a:r>
          </a:p>
        </p:txBody>
      </p:sp>
      <p:sp>
        <p:nvSpPr>
          <p:cNvPr id="5" name="Content Placeholder 4"/>
          <p:cNvSpPr>
            <a:spLocks noGrp="1"/>
          </p:cNvSpPr>
          <p:nvPr>
            <p:ph idx="1"/>
          </p:nvPr>
        </p:nvSpPr>
        <p:spPr>
          <a:xfrm>
            <a:off x="457200" y="1417638"/>
            <a:ext cx="8229600" cy="4525963"/>
          </a:xfrm>
        </p:spPr>
        <p:txBody>
          <a:bodyPr/>
          <a:lstStyle/>
          <a:p>
            <a:r>
              <a:rPr lang="en-US" dirty="0"/>
              <a:t>Many people have collected data with relevance to health disparities</a:t>
            </a:r>
          </a:p>
          <a:p>
            <a:pPr lvl="1"/>
            <a:r>
              <a:rPr lang="en-US" dirty="0"/>
              <a:t>Don’t be afraid to ask</a:t>
            </a:r>
          </a:p>
          <a:p>
            <a:r>
              <a:rPr lang="en-US" dirty="0"/>
              <a:t>Nationally representative surveys are rich data sources</a:t>
            </a:r>
          </a:p>
          <a:p>
            <a:pPr lvl="1"/>
            <a:r>
              <a:rPr lang="en-US" dirty="0">
                <a:hlinkClick r:id="rId2"/>
              </a:rPr>
              <a:t>https://aspe.hhs.gov/basic-report/guide-hhs-surveys-and-data-resources</a:t>
            </a:r>
            <a:endParaRPr lang="en-US" dirty="0"/>
          </a:p>
          <a:p>
            <a:r>
              <a:rPr lang="en-US" dirty="0"/>
              <a:t>Can be limited by questions asked/how they are asked</a:t>
            </a:r>
          </a:p>
          <a:p>
            <a:pPr lvl="1"/>
            <a:endParaRPr lang="en-US" dirty="0"/>
          </a:p>
        </p:txBody>
      </p:sp>
    </p:spTree>
    <p:extLst>
      <p:ext uri="{BB962C8B-B14F-4D97-AF65-F5344CB8AC3E}">
        <p14:creationId xmlns:p14="http://schemas.microsoft.com/office/powerpoint/2010/main" val="14515612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Qualitative Research</a:t>
            </a:r>
          </a:p>
        </p:txBody>
      </p:sp>
      <p:sp>
        <p:nvSpPr>
          <p:cNvPr id="5" name="Content Placeholder 4"/>
          <p:cNvSpPr>
            <a:spLocks noGrp="1"/>
          </p:cNvSpPr>
          <p:nvPr>
            <p:ph idx="1"/>
          </p:nvPr>
        </p:nvSpPr>
        <p:spPr/>
        <p:txBody>
          <a:bodyPr/>
          <a:lstStyle/>
          <a:p>
            <a:r>
              <a:rPr lang="en-US" dirty="0"/>
              <a:t>Important method that allows researchers to hear from populations themselves about problems and potential solutions</a:t>
            </a:r>
          </a:p>
          <a:p>
            <a:r>
              <a:rPr lang="en-US" dirty="0"/>
              <a:t>Can be integrated into intervention research</a:t>
            </a:r>
          </a:p>
          <a:p>
            <a:r>
              <a:rPr lang="en-US" dirty="0"/>
              <a:t>Can be challenging for biomedical researchers to maintain open-minded perspective and questioning</a:t>
            </a:r>
          </a:p>
        </p:txBody>
      </p:sp>
    </p:spTree>
    <p:extLst>
      <p:ext uri="{BB962C8B-B14F-4D97-AF65-F5344CB8AC3E}">
        <p14:creationId xmlns:p14="http://schemas.microsoft.com/office/powerpoint/2010/main" val="1259047302"/>
      </p:ext>
    </p:extLst>
  </p:cSld>
  <p:clrMapOvr>
    <a:masterClrMapping/>
  </p:clrMapOvr>
</p:sld>
</file>

<file path=ppt/theme/theme1.xml><?xml version="1.0" encoding="utf-8"?>
<a:theme xmlns:a="http://schemas.openxmlformats.org/drawingml/2006/main" name="FCM Template 2013">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CM Template 10 border with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FCM Template border no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FCM Template 10 border with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FCM Template 2013</Template>
  <TotalTime>91997</TotalTime>
  <Words>3322</Words>
  <Application>Microsoft Office PowerPoint</Application>
  <PresentationFormat>On-screen Show (4:3)</PresentationFormat>
  <Paragraphs>522</Paragraphs>
  <Slides>103</Slides>
  <Notes>71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103</vt:i4>
      </vt:variant>
    </vt:vector>
  </HeadingPairs>
  <TitlesOfParts>
    <vt:vector size="113" baseType="lpstr">
      <vt:lpstr>Arial</vt:lpstr>
      <vt:lpstr>Arial Unicode MS</vt:lpstr>
      <vt:lpstr>Calibri</vt:lpstr>
      <vt:lpstr>Helvetica</vt:lpstr>
      <vt:lpstr>Times New Roman</vt:lpstr>
      <vt:lpstr>Verdana</vt:lpstr>
      <vt:lpstr>FCM Template 2013</vt:lpstr>
      <vt:lpstr>1_FCM Template 10 border with shading</vt:lpstr>
      <vt:lpstr>2_FCM Template border no shading</vt:lpstr>
      <vt:lpstr>2_FCM Template 10 border with shading</vt:lpstr>
      <vt:lpstr>Doing Research to Reduce Health Disparities</vt:lpstr>
      <vt:lpstr>Course Objectives</vt:lpstr>
      <vt:lpstr>Course Objectives</vt:lpstr>
      <vt:lpstr>Final Project</vt:lpstr>
      <vt:lpstr>Today’s Objectives</vt:lpstr>
      <vt:lpstr>Phases of Disparities Research</vt:lpstr>
      <vt:lpstr>What best describes your research?</vt:lpstr>
      <vt:lpstr>First Generation Health Disparities Research</vt:lpstr>
      <vt:lpstr>The First Generation of First-Generation Research</vt:lpstr>
      <vt:lpstr>PowerPoint Presentation</vt:lpstr>
      <vt:lpstr>PowerPoint Presentation</vt:lpstr>
      <vt:lpstr>Impact of Black Report</vt:lpstr>
      <vt:lpstr>First Generation of First Generation of Research, US </vt:lpstr>
      <vt:lpstr>First Generation of First Generation of Research, US </vt:lpstr>
      <vt:lpstr>Impact of the Heckler Report</vt:lpstr>
      <vt:lpstr>PowerPoint Presentation</vt:lpstr>
      <vt:lpstr>PowerPoint Presentation</vt:lpstr>
      <vt:lpstr>First Generation Research:  Drawing Attention to Populations</vt:lpstr>
      <vt:lpstr>First Generation Research:  Drawing Attention to Specific Issues</vt:lpstr>
      <vt:lpstr>The Details: CVD Disparities by Age</vt:lpstr>
      <vt:lpstr>First Generation Research for New Health Threats</vt:lpstr>
      <vt:lpstr>Should I Do First Generation Research?</vt:lpstr>
      <vt:lpstr>Considerations when doing 1rst Generation research</vt:lpstr>
      <vt:lpstr>Considerations for 1rst Gen Research</vt:lpstr>
      <vt:lpstr>PowerPoint Presentation</vt:lpstr>
      <vt:lpstr>Second Generation Health Disparities Research</vt:lpstr>
      <vt:lpstr>PowerPoint Presentation</vt:lpstr>
      <vt:lpstr>Example of 2nd Generation Research: Cardiovascular disease</vt:lpstr>
      <vt:lpstr>Example of 2nd Generation Research: Cardiovascular disease</vt:lpstr>
      <vt:lpstr>Whitehall Study and Second Generation Research </vt:lpstr>
      <vt:lpstr>Example of 2nd Generation Research: Cardiovascular disease</vt:lpstr>
      <vt:lpstr>Example of 2nd Generation Research: Cardiovascular disease</vt:lpstr>
      <vt:lpstr>Example of 2nd Generation Research: Cardiovascular disease</vt:lpstr>
      <vt:lpstr>PowerPoint Presentation</vt:lpstr>
      <vt:lpstr>Social Determinants:  Access to Food</vt:lpstr>
      <vt:lpstr>Social Determinants:  Housing</vt:lpstr>
      <vt:lpstr>Racism as a Cause of Health Disparities</vt:lpstr>
      <vt:lpstr>Interpersonal Racism </vt:lpstr>
      <vt:lpstr>Racism and Medication Adherence</vt:lpstr>
      <vt:lpstr>PowerPoint Presentation</vt:lpstr>
      <vt:lpstr>Structural Racism</vt:lpstr>
      <vt:lpstr>PowerPoint Presentation</vt:lpstr>
      <vt:lpstr>Internalized Racism</vt:lpstr>
      <vt:lpstr>Considerations when doing 2nd Generation research </vt:lpstr>
      <vt:lpstr>Considerations when doing 2nd Generation research </vt:lpstr>
      <vt:lpstr>Thinking Beyond Generations</vt:lpstr>
      <vt:lpstr>PowerPoint Presentation</vt:lpstr>
      <vt:lpstr>PowerPoint Presentation</vt:lpstr>
      <vt:lpstr>3rd Generation Research</vt:lpstr>
      <vt:lpstr>Behavioral Interventions</vt:lpstr>
      <vt:lpstr>Targeting of Intervention</vt:lpstr>
      <vt:lpstr>PowerPoint Presentation</vt:lpstr>
      <vt:lpstr>Tailoring of intervention</vt:lpstr>
      <vt:lpstr>What about focusing on health overall?</vt:lpstr>
      <vt:lpstr>Interventions for Health Care Disparities</vt:lpstr>
      <vt:lpstr>Critique of 3rd Generation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Broader Approach: Addressing Social Determinants</vt:lpstr>
      <vt:lpstr>A Broader Approach: Addressing Social Determinants</vt:lpstr>
      <vt:lpstr>Addressing Social Determinants: Moving to Opportunity Results</vt:lpstr>
      <vt:lpstr>Addressing Social Determinants</vt:lpstr>
      <vt:lpstr>Is every cliff made equal?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Critical Race Theory? </vt:lpstr>
      <vt:lpstr>PowerPoint Presentation</vt:lpstr>
      <vt:lpstr>Feedback</vt:lpstr>
      <vt:lpstr>Addressing Racism</vt:lpstr>
      <vt:lpstr>Addressing Racism:  Enhancing Resources</vt:lpstr>
      <vt:lpstr>Addressing Racism: Reducing Cultural Racism</vt:lpstr>
      <vt:lpstr>Decreasing Interpersonal Racism</vt:lpstr>
      <vt:lpstr>Addressing Racism:  Mitigating Racism’s Impacts</vt:lpstr>
      <vt:lpstr>PowerPoint Presentation</vt:lpstr>
      <vt:lpstr>PowerPoint Presentation</vt:lpstr>
      <vt:lpstr>PowerPoint Presentation</vt:lpstr>
      <vt:lpstr>Addressing Racism:  Mitigating Racism’s Impacts</vt:lpstr>
      <vt:lpstr>Considerations when doing 3rd (4th?) Generation Research</vt:lpstr>
      <vt:lpstr>Toolkit for Health Disparities Research</vt:lpstr>
      <vt:lpstr>Secondary Data Analysis</vt:lpstr>
      <vt:lpstr>Qualitative Research</vt:lpstr>
      <vt:lpstr>Community Engaged Research</vt:lpstr>
      <vt:lpstr>Resources</vt:lpstr>
      <vt:lpstr>Implementation Science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Dehlendorf, Christine</cp:lastModifiedBy>
  <cp:revision>769</cp:revision>
  <dcterms:created xsi:type="dcterms:W3CDTF">2013-11-18T23:48:20Z</dcterms:created>
  <dcterms:modified xsi:type="dcterms:W3CDTF">2021-03-09T16:19:00Z</dcterms:modified>
</cp:coreProperties>
</file>