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5" r:id="rId2"/>
    <p:sldMasterId id="2147483690" r:id="rId3"/>
    <p:sldMasterId id="2147483704" r:id="rId4"/>
    <p:sldMasterId id="2147483718" r:id="rId5"/>
    <p:sldMasterId id="2147483730" r:id="rId6"/>
    <p:sldMasterId id="2147483743" r:id="rId7"/>
  </p:sldMasterIdLst>
  <p:notesMasterIdLst>
    <p:notesMasterId r:id="rId64"/>
  </p:notesMasterIdLst>
  <p:handoutMasterIdLst>
    <p:handoutMasterId r:id="rId65"/>
  </p:handoutMasterIdLst>
  <p:sldIdLst>
    <p:sldId id="367" r:id="rId8"/>
    <p:sldId id="391" r:id="rId9"/>
    <p:sldId id="392" r:id="rId10"/>
    <p:sldId id="393" r:id="rId11"/>
    <p:sldId id="394" r:id="rId12"/>
    <p:sldId id="395" r:id="rId13"/>
    <p:sldId id="396" r:id="rId14"/>
    <p:sldId id="397" r:id="rId15"/>
    <p:sldId id="388"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30" r:id="rId35"/>
    <p:sldId id="431" r:id="rId36"/>
    <p:sldId id="432" r:id="rId37"/>
    <p:sldId id="435" r:id="rId38"/>
    <p:sldId id="429" r:id="rId39"/>
    <p:sldId id="421" r:id="rId40"/>
    <p:sldId id="422" r:id="rId41"/>
    <p:sldId id="423" r:id="rId42"/>
    <p:sldId id="424" r:id="rId43"/>
    <p:sldId id="425" r:id="rId44"/>
    <p:sldId id="426" r:id="rId45"/>
    <p:sldId id="427" r:id="rId46"/>
    <p:sldId id="444" r:id="rId47"/>
    <p:sldId id="445" r:id="rId48"/>
    <p:sldId id="446" r:id="rId49"/>
    <p:sldId id="447" r:id="rId50"/>
    <p:sldId id="448" r:id="rId51"/>
    <p:sldId id="450" r:id="rId52"/>
    <p:sldId id="451" r:id="rId53"/>
    <p:sldId id="434" r:id="rId54"/>
    <p:sldId id="436" r:id="rId55"/>
    <p:sldId id="437" r:id="rId56"/>
    <p:sldId id="438" r:id="rId57"/>
    <p:sldId id="439" r:id="rId58"/>
    <p:sldId id="440" r:id="rId59"/>
    <p:sldId id="441" r:id="rId60"/>
    <p:sldId id="443" r:id="rId61"/>
    <p:sldId id="449" r:id="rId62"/>
    <p:sldId id="433" r:id="rId63"/>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4936" autoAdjust="0"/>
  </p:normalViewPr>
  <p:slideViewPr>
    <p:cSldViewPr>
      <p:cViewPr varScale="1">
        <p:scale>
          <a:sx n="72" d="100"/>
          <a:sy n="72" d="100"/>
        </p:scale>
        <p:origin x="-131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540"/>
    </p:cViewPr>
  </p:sorterViewPr>
  <p:notesViewPr>
    <p:cSldViewPr>
      <p:cViewPr varScale="1">
        <p:scale>
          <a:sx n="56" d="100"/>
          <a:sy n="56" d="100"/>
        </p:scale>
        <p:origin x="-183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3D723-A973-4E57-AE06-C193CFDE25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10955E4-33E7-4C85-A275-E4BA07C73C3F}">
      <dgm:prSet/>
      <dgm:spPr/>
      <dgm:t>
        <a:bodyPr/>
        <a:lstStyle/>
        <a:p>
          <a:pPr rtl="0"/>
          <a:r>
            <a:rPr lang="en-US" b="1" dirty="0"/>
            <a:t>Class I – Lowest Risk</a:t>
          </a:r>
          <a:endParaRPr lang="en-US" dirty="0"/>
        </a:p>
      </dgm:t>
    </dgm:pt>
    <dgm:pt modelId="{12564913-38EC-410E-927E-C84C58E2CF20}" type="parTrans" cxnId="{8DF9970A-CED3-4330-AFD9-D2024E7D5339}">
      <dgm:prSet/>
      <dgm:spPr/>
      <dgm:t>
        <a:bodyPr/>
        <a:lstStyle/>
        <a:p>
          <a:endParaRPr lang="en-US"/>
        </a:p>
      </dgm:t>
    </dgm:pt>
    <dgm:pt modelId="{78A7AF91-51D5-4F88-8B63-0792D485E7CA}" type="sibTrans" cxnId="{8DF9970A-CED3-4330-AFD9-D2024E7D5339}">
      <dgm:prSet/>
      <dgm:spPr/>
      <dgm:t>
        <a:bodyPr/>
        <a:lstStyle/>
        <a:p>
          <a:endParaRPr lang="en-US"/>
        </a:p>
      </dgm:t>
    </dgm:pt>
    <dgm:pt modelId="{536747D6-63B8-464C-B35D-5C22745C7BF1}">
      <dgm:prSet/>
      <dgm:spPr/>
      <dgm:t>
        <a:bodyPr/>
        <a:lstStyle/>
        <a:p>
          <a:pPr rtl="0"/>
          <a:r>
            <a:rPr lang="en-US" b="1" dirty="0"/>
            <a:t>Class II – Moderate Risk</a:t>
          </a:r>
          <a:endParaRPr lang="en-US" dirty="0"/>
        </a:p>
      </dgm:t>
    </dgm:pt>
    <dgm:pt modelId="{8111E322-2D6F-49C4-983A-3B01659793A1}" type="parTrans" cxnId="{F1CA70BA-74B0-4F22-9540-C5B026313CB6}">
      <dgm:prSet/>
      <dgm:spPr/>
      <dgm:t>
        <a:bodyPr/>
        <a:lstStyle/>
        <a:p>
          <a:endParaRPr lang="en-US"/>
        </a:p>
      </dgm:t>
    </dgm:pt>
    <dgm:pt modelId="{3EA3035E-7389-4638-B873-655C73F56082}" type="sibTrans" cxnId="{F1CA70BA-74B0-4F22-9540-C5B026313CB6}">
      <dgm:prSet/>
      <dgm:spPr/>
      <dgm:t>
        <a:bodyPr/>
        <a:lstStyle/>
        <a:p>
          <a:endParaRPr lang="en-US"/>
        </a:p>
      </dgm:t>
    </dgm:pt>
    <dgm:pt modelId="{A1B3BE3F-C77D-46B6-AFBA-68E65E9B2425}">
      <dgm:prSet/>
      <dgm:spPr/>
      <dgm:t>
        <a:bodyPr/>
        <a:lstStyle/>
        <a:p>
          <a:pPr rtl="0"/>
          <a:r>
            <a:rPr lang="en-US" b="1" dirty="0"/>
            <a:t>Class III – Highest Risk</a:t>
          </a:r>
          <a:endParaRPr lang="en-US" dirty="0"/>
        </a:p>
      </dgm:t>
    </dgm:pt>
    <dgm:pt modelId="{50B3C624-E033-4622-87EF-480C762A279B}" type="parTrans" cxnId="{FAB772E0-261B-4002-B162-09EE676584A6}">
      <dgm:prSet/>
      <dgm:spPr/>
      <dgm:t>
        <a:bodyPr/>
        <a:lstStyle/>
        <a:p>
          <a:endParaRPr lang="en-US"/>
        </a:p>
      </dgm:t>
    </dgm:pt>
    <dgm:pt modelId="{2ACE9F26-15F6-4AED-8FEA-D60644E9FD8F}" type="sibTrans" cxnId="{FAB772E0-261B-4002-B162-09EE676584A6}">
      <dgm:prSet/>
      <dgm:spPr/>
      <dgm:t>
        <a:bodyPr/>
        <a:lstStyle/>
        <a:p>
          <a:endParaRPr lang="en-US"/>
        </a:p>
      </dgm:t>
    </dgm:pt>
    <dgm:pt modelId="{D7F19512-BA63-43C8-A8A3-96D9569E90A7}">
      <dgm:prSet/>
      <dgm:spPr/>
      <dgm:t>
        <a:bodyPr/>
        <a:lstStyle/>
        <a:p>
          <a:pPr rtl="0"/>
          <a:r>
            <a:rPr lang="en-US" b="1" dirty="0"/>
            <a:t>Examples: </a:t>
          </a:r>
          <a:r>
            <a:rPr lang="en-US" dirty="0"/>
            <a:t>manual toothbrush, sutures, many simple surgical instruments. </a:t>
          </a:r>
        </a:p>
      </dgm:t>
    </dgm:pt>
    <dgm:pt modelId="{C0D202FA-07FA-451E-8728-0CA47B956FD6}" type="parTrans" cxnId="{AB773798-CCCB-4E3B-BA18-10D701171489}">
      <dgm:prSet/>
      <dgm:spPr/>
      <dgm:t>
        <a:bodyPr/>
        <a:lstStyle/>
        <a:p>
          <a:endParaRPr lang="en-US"/>
        </a:p>
      </dgm:t>
    </dgm:pt>
    <dgm:pt modelId="{116483C9-12D3-46C8-A12D-5F3B316EA773}" type="sibTrans" cxnId="{AB773798-CCCB-4E3B-BA18-10D701171489}">
      <dgm:prSet/>
      <dgm:spPr/>
      <dgm:t>
        <a:bodyPr/>
        <a:lstStyle/>
        <a:p>
          <a:endParaRPr lang="en-US"/>
        </a:p>
      </dgm:t>
    </dgm:pt>
    <dgm:pt modelId="{A7CFC131-53CA-437F-AC2F-C03FB8035ED4}">
      <dgm:prSet/>
      <dgm:spPr/>
      <dgm:t>
        <a:bodyPr/>
        <a:lstStyle/>
        <a:p>
          <a:pPr rtl="0"/>
          <a:r>
            <a:rPr lang="en-US" dirty="0"/>
            <a:t>General controls</a:t>
          </a:r>
        </a:p>
      </dgm:t>
    </dgm:pt>
    <dgm:pt modelId="{1200F96D-3B80-4850-8A7C-0FFE1D187C8F}" type="parTrans" cxnId="{39313F7E-95CD-4118-A076-5CEEDE6815EC}">
      <dgm:prSet/>
      <dgm:spPr/>
      <dgm:t>
        <a:bodyPr/>
        <a:lstStyle/>
        <a:p>
          <a:endParaRPr lang="en-US"/>
        </a:p>
      </dgm:t>
    </dgm:pt>
    <dgm:pt modelId="{D001B2EC-EAFE-4865-9C06-9072B891030E}" type="sibTrans" cxnId="{39313F7E-95CD-4118-A076-5CEEDE6815EC}">
      <dgm:prSet/>
      <dgm:spPr/>
      <dgm:t>
        <a:bodyPr/>
        <a:lstStyle/>
        <a:p>
          <a:endParaRPr lang="en-US"/>
        </a:p>
      </dgm:t>
    </dgm:pt>
    <dgm:pt modelId="{C960DF1F-B0AB-4AAF-B84B-A8C8C3A44992}">
      <dgm:prSet/>
      <dgm:spPr/>
      <dgm:t>
        <a:bodyPr/>
        <a:lstStyle/>
        <a:p>
          <a:pPr rtl="0"/>
          <a:r>
            <a:rPr lang="en-US" b="1" dirty="0"/>
            <a:t>Examples</a:t>
          </a:r>
          <a:r>
            <a:rPr lang="en-US" dirty="0"/>
            <a:t>: male condoms, non-invasive blood pressure monitors, catheters, screws </a:t>
          </a:r>
        </a:p>
      </dgm:t>
    </dgm:pt>
    <dgm:pt modelId="{EBF0E398-B5E8-4323-BF4A-F5B340D61EBE}" type="parTrans" cxnId="{392C3891-F261-4ACB-A957-94B4AE1B0070}">
      <dgm:prSet/>
      <dgm:spPr/>
      <dgm:t>
        <a:bodyPr/>
        <a:lstStyle/>
        <a:p>
          <a:endParaRPr lang="en-US"/>
        </a:p>
      </dgm:t>
    </dgm:pt>
    <dgm:pt modelId="{66A611B6-8DDF-434D-8F30-04B4698B84FC}" type="sibTrans" cxnId="{392C3891-F261-4ACB-A957-94B4AE1B0070}">
      <dgm:prSet/>
      <dgm:spPr/>
      <dgm:t>
        <a:bodyPr/>
        <a:lstStyle/>
        <a:p>
          <a:endParaRPr lang="en-US"/>
        </a:p>
      </dgm:t>
    </dgm:pt>
    <dgm:pt modelId="{1D921B9D-FE72-43BF-9175-9BA68148358A}">
      <dgm:prSet/>
      <dgm:spPr/>
      <dgm:t>
        <a:bodyPr/>
        <a:lstStyle/>
        <a:p>
          <a:pPr rtl="0"/>
          <a:r>
            <a:rPr lang="en-US" dirty="0"/>
            <a:t>General controls and </a:t>
          </a:r>
          <a:r>
            <a:rPr lang="en-US" b="1" dirty="0"/>
            <a:t>special controls</a:t>
          </a:r>
          <a:endParaRPr lang="en-US" dirty="0"/>
        </a:p>
      </dgm:t>
    </dgm:pt>
    <dgm:pt modelId="{698332C6-469B-42A0-A8E0-7499AB1E57C1}" type="parTrans" cxnId="{F41A8089-7DC8-44A0-9F9F-C6456160B35B}">
      <dgm:prSet/>
      <dgm:spPr/>
      <dgm:t>
        <a:bodyPr/>
        <a:lstStyle/>
        <a:p>
          <a:endParaRPr lang="en-US"/>
        </a:p>
      </dgm:t>
    </dgm:pt>
    <dgm:pt modelId="{BBDB049A-9A59-47D8-89A7-79DD7913574E}" type="sibTrans" cxnId="{F41A8089-7DC8-44A0-9F9F-C6456160B35B}">
      <dgm:prSet/>
      <dgm:spPr/>
      <dgm:t>
        <a:bodyPr/>
        <a:lstStyle/>
        <a:p>
          <a:endParaRPr lang="en-US"/>
        </a:p>
      </dgm:t>
    </dgm:pt>
    <dgm:pt modelId="{CDA91DC3-A1C1-42D9-B048-B3E0C78442A3}">
      <dgm:prSet/>
      <dgm:spPr/>
      <dgm:t>
        <a:bodyPr/>
        <a:lstStyle/>
        <a:p>
          <a:pPr rtl="0"/>
          <a:r>
            <a:rPr lang="en-US" b="1" dirty="0"/>
            <a:t>Examples: </a:t>
          </a:r>
          <a:r>
            <a:rPr lang="en-US" dirty="0"/>
            <a:t>heart valve, most permanent implants</a:t>
          </a:r>
        </a:p>
      </dgm:t>
    </dgm:pt>
    <dgm:pt modelId="{99F46FBC-67BE-48F9-858C-DAED26505077}" type="parTrans" cxnId="{BF371A84-8D8B-4284-94DB-5A6EB2D2A9B5}">
      <dgm:prSet/>
      <dgm:spPr/>
      <dgm:t>
        <a:bodyPr/>
        <a:lstStyle/>
        <a:p>
          <a:endParaRPr lang="en-US"/>
        </a:p>
      </dgm:t>
    </dgm:pt>
    <dgm:pt modelId="{EDD15F2B-0827-40B9-A556-0C424C0FA30C}" type="sibTrans" cxnId="{BF371A84-8D8B-4284-94DB-5A6EB2D2A9B5}">
      <dgm:prSet/>
      <dgm:spPr/>
      <dgm:t>
        <a:bodyPr/>
        <a:lstStyle/>
        <a:p>
          <a:endParaRPr lang="en-US"/>
        </a:p>
      </dgm:t>
    </dgm:pt>
    <dgm:pt modelId="{83881111-AB52-40C9-810A-9A097126976E}">
      <dgm:prSet/>
      <dgm:spPr/>
      <dgm:t>
        <a:bodyPr/>
        <a:lstStyle/>
        <a:p>
          <a:pPr rtl="0"/>
          <a:r>
            <a:rPr lang="en-US" dirty="0"/>
            <a:t>General controls and </a:t>
          </a:r>
          <a:r>
            <a:rPr lang="en-US" b="1" dirty="0"/>
            <a:t>premarket approval</a:t>
          </a:r>
          <a:endParaRPr lang="en-US" dirty="0"/>
        </a:p>
      </dgm:t>
    </dgm:pt>
    <dgm:pt modelId="{7025DB84-4149-406D-9A89-60EB38017265}" type="parTrans" cxnId="{E07D1C5D-7330-4F32-8F13-F2717456EDE1}">
      <dgm:prSet/>
      <dgm:spPr/>
      <dgm:t>
        <a:bodyPr/>
        <a:lstStyle/>
        <a:p>
          <a:endParaRPr lang="en-US"/>
        </a:p>
      </dgm:t>
    </dgm:pt>
    <dgm:pt modelId="{AA74C015-DE92-49E2-84A1-EB405E4A6C14}" type="sibTrans" cxnId="{E07D1C5D-7330-4F32-8F13-F2717456EDE1}">
      <dgm:prSet/>
      <dgm:spPr/>
      <dgm:t>
        <a:bodyPr/>
        <a:lstStyle/>
        <a:p>
          <a:endParaRPr lang="en-US"/>
        </a:p>
      </dgm:t>
    </dgm:pt>
    <dgm:pt modelId="{D275E411-740B-4EC2-B1AB-EAD6484D64E9}" type="pres">
      <dgm:prSet presAssocID="{BB83D723-A973-4E57-AE06-C193CFDE2544}" presName="Name0" presStyleCnt="0">
        <dgm:presLayoutVars>
          <dgm:dir/>
          <dgm:animLvl val="lvl"/>
          <dgm:resizeHandles val="exact"/>
        </dgm:presLayoutVars>
      </dgm:prSet>
      <dgm:spPr/>
      <dgm:t>
        <a:bodyPr/>
        <a:lstStyle/>
        <a:p>
          <a:endParaRPr lang="en-US"/>
        </a:p>
      </dgm:t>
    </dgm:pt>
    <dgm:pt modelId="{7A2F9DCD-9838-47D4-BA69-5FD9B53D6AB4}" type="pres">
      <dgm:prSet presAssocID="{F10955E4-33E7-4C85-A275-E4BA07C73C3F}" presName="linNode" presStyleCnt="0"/>
      <dgm:spPr/>
    </dgm:pt>
    <dgm:pt modelId="{6217B59F-783E-444C-BA77-320018BDAE5D}" type="pres">
      <dgm:prSet presAssocID="{F10955E4-33E7-4C85-A275-E4BA07C73C3F}" presName="parentText" presStyleLbl="node1" presStyleIdx="0" presStyleCnt="3">
        <dgm:presLayoutVars>
          <dgm:chMax val="1"/>
          <dgm:bulletEnabled val="1"/>
        </dgm:presLayoutVars>
      </dgm:prSet>
      <dgm:spPr/>
      <dgm:t>
        <a:bodyPr/>
        <a:lstStyle/>
        <a:p>
          <a:endParaRPr lang="en-US"/>
        </a:p>
      </dgm:t>
    </dgm:pt>
    <dgm:pt modelId="{972C4CBF-21E0-44E1-A82E-6F573E60A413}" type="pres">
      <dgm:prSet presAssocID="{F10955E4-33E7-4C85-A275-E4BA07C73C3F}" presName="descendantText" presStyleLbl="alignAccFollowNode1" presStyleIdx="0" presStyleCnt="3">
        <dgm:presLayoutVars>
          <dgm:bulletEnabled val="1"/>
        </dgm:presLayoutVars>
      </dgm:prSet>
      <dgm:spPr/>
      <dgm:t>
        <a:bodyPr/>
        <a:lstStyle/>
        <a:p>
          <a:endParaRPr lang="en-US"/>
        </a:p>
      </dgm:t>
    </dgm:pt>
    <dgm:pt modelId="{8918B358-B833-489D-B33B-F477EE70CCC6}" type="pres">
      <dgm:prSet presAssocID="{78A7AF91-51D5-4F88-8B63-0792D485E7CA}" presName="sp" presStyleCnt="0"/>
      <dgm:spPr/>
    </dgm:pt>
    <dgm:pt modelId="{37E92FE7-5977-4DA2-AF6E-5AC9F151811C}" type="pres">
      <dgm:prSet presAssocID="{536747D6-63B8-464C-B35D-5C22745C7BF1}" presName="linNode" presStyleCnt="0"/>
      <dgm:spPr/>
    </dgm:pt>
    <dgm:pt modelId="{C622FA64-3F5E-49D0-B71B-DE5D510D2FAE}" type="pres">
      <dgm:prSet presAssocID="{536747D6-63B8-464C-B35D-5C22745C7BF1}" presName="parentText" presStyleLbl="node1" presStyleIdx="1" presStyleCnt="3">
        <dgm:presLayoutVars>
          <dgm:chMax val="1"/>
          <dgm:bulletEnabled val="1"/>
        </dgm:presLayoutVars>
      </dgm:prSet>
      <dgm:spPr/>
      <dgm:t>
        <a:bodyPr/>
        <a:lstStyle/>
        <a:p>
          <a:endParaRPr lang="en-US"/>
        </a:p>
      </dgm:t>
    </dgm:pt>
    <dgm:pt modelId="{03BC6EFF-8EC4-4F22-82E0-07551809DEA2}" type="pres">
      <dgm:prSet presAssocID="{536747D6-63B8-464C-B35D-5C22745C7BF1}" presName="descendantText" presStyleLbl="alignAccFollowNode1" presStyleIdx="1" presStyleCnt="3">
        <dgm:presLayoutVars>
          <dgm:bulletEnabled val="1"/>
        </dgm:presLayoutVars>
      </dgm:prSet>
      <dgm:spPr/>
      <dgm:t>
        <a:bodyPr/>
        <a:lstStyle/>
        <a:p>
          <a:endParaRPr lang="en-US"/>
        </a:p>
      </dgm:t>
    </dgm:pt>
    <dgm:pt modelId="{8C81FCEC-E04D-42B1-812F-143ED7D7F136}" type="pres">
      <dgm:prSet presAssocID="{3EA3035E-7389-4638-B873-655C73F56082}" presName="sp" presStyleCnt="0"/>
      <dgm:spPr/>
    </dgm:pt>
    <dgm:pt modelId="{3B855905-E988-4B96-8A5E-3866FE193D61}" type="pres">
      <dgm:prSet presAssocID="{A1B3BE3F-C77D-46B6-AFBA-68E65E9B2425}" presName="linNode" presStyleCnt="0"/>
      <dgm:spPr/>
    </dgm:pt>
    <dgm:pt modelId="{6D1870E5-91F0-446E-8399-5B20F1237DFF}" type="pres">
      <dgm:prSet presAssocID="{A1B3BE3F-C77D-46B6-AFBA-68E65E9B2425}" presName="parentText" presStyleLbl="node1" presStyleIdx="2" presStyleCnt="3">
        <dgm:presLayoutVars>
          <dgm:chMax val="1"/>
          <dgm:bulletEnabled val="1"/>
        </dgm:presLayoutVars>
      </dgm:prSet>
      <dgm:spPr/>
      <dgm:t>
        <a:bodyPr/>
        <a:lstStyle/>
        <a:p>
          <a:endParaRPr lang="en-US"/>
        </a:p>
      </dgm:t>
    </dgm:pt>
    <dgm:pt modelId="{837E4058-BD7B-4E19-862C-24669EC0F7BD}" type="pres">
      <dgm:prSet presAssocID="{A1B3BE3F-C77D-46B6-AFBA-68E65E9B2425}" presName="descendantText" presStyleLbl="alignAccFollowNode1" presStyleIdx="2" presStyleCnt="3">
        <dgm:presLayoutVars>
          <dgm:bulletEnabled val="1"/>
        </dgm:presLayoutVars>
      </dgm:prSet>
      <dgm:spPr/>
      <dgm:t>
        <a:bodyPr/>
        <a:lstStyle/>
        <a:p>
          <a:endParaRPr lang="en-US"/>
        </a:p>
      </dgm:t>
    </dgm:pt>
  </dgm:ptLst>
  <dgm:cxnLst>
    <dgm:cxn modelId="{4E7BE29A-652E-439D-B2BC-33E4ACC47A45}" type="presOf" srcId="{A1B3BE3F-C77D-46B6-AFBA-68E65E9B2425}" destId="{6D1870E5-91F0-446E-8399-5B20F1237DFF}" srcOrd="0" destOrd="0" presId="urn:microsoft.com/office/officeart/2005/8/layout/vList5"/>
    <dgm:cxn modelId="{F1CA70BA-74B0-4F22-9540-C5B026313CB6}" srcId="{BB83D723-A973-4E57-AE06-C193CFDE2544}" destId="{536747D6-63B8-464C-B35D-5C22745C7BF1}" srcOrd="1" destOrd="0" parTransId="{8111E322-2D6F-49C4-983A-3B01659793A1}" sibTransId="{3EA3035E-7389-4638-B873-655C73F56082}"/>
    <dgm:cxn modelId="{201258EC-3347-4F31-B65F-E776C8847A95}" type="presOf" srcId="{F10955E4-33E7-4C85-A275-E4BA07C73C3F}" destId="{6217B59F-783E-444C-BA77-320018BDAE5D}" srcOrd="0" destOrd="0" presId="urn:microsoft.com/office/officeart/2005/8/layout/vList5"/>
    <dgm:cxn modelId="{8DF9970A-CED3-4330-AFD9-D2024E7D5339}" srcId="{BB83D723-A973-4E57-AE06-C193CFDE2544}" destId="{F10955E4-33E7-4C85-A275-E4BA07C73C3F}" srcOrd="0" destOrd="0" parTransId="{12564913-38EC-410E-927E-C84C58E2CF20}" sibTransId="{78A7AF91-51D5-4F88-8B63-0792D485E7CA}"/>
    <dgm:cxn modelId="{09E9018A-1E25-4F4C-91AD-D29F39EF3FD7}" type="presOf" srcId="{CDA91DC3-A1C1-42D9-B048-B3E0C78442A3}" destId="{837E4058-BD7B-4E19-862C-24669EC0F7BD}" srcOrd="0" destOrd="0" presId="urn:microsoft.com/office/officeart/2005/8/layout/vList5"/>
    <dgm:cxn modelId="{AB773798-CCCB-4E3B-BA18-10D701171489}" srcId="{F10955E4-33E7-4C85-A275-E4BA07C73C3F}" destId="{D7F19512-BA63-43C8-A8A3-96D9569E90A7}" srcOrd="0" destOrd="0" parTransId="{C0D202FA-07FA-451E-8728-0CA47B956FD6}" sibTransId="{116483C9-12D3-46C8-A12D-5F3B316EA773}"/>
    <dgm:cxn modelId="{E8B2C8B3-45B0-43E3-BC22-81AB48609F82}" type="presOf" srcId="{BB83D723-A973-4E57-AE06-C193CFDE2544}" destId="{D275E411-740B-4EC2-B1AB-EAD6484D64E9}" srcOrd="0" destOrd="0" presId="urn:microsoft.com/office/officeart/2005/8/layout/vList5"/>
    <dgm:cxn modelId="{392C3891-F261-4ACB-A957-94B4AE1B0070}" srcId="{536747D6-63B8-464C-B35D-5C22745C7BF1}" destId="{C960DF1F-B0AB-4AAF-B84B-A8C8C3A44992}" srcOrd="0" destOrd="0" parTransId="{EBF0E398-B5E8-4323-BF4A-F5B340D61EBE}" sibTransId="{66A611B6-8DDF-434D-8F30-04B4698B84FC}"/>
    <dgm:cxn modelId="{F41A8089-7DC8-44A0-9F9F-C6456160B35B}" srcId="{536747D6-63B8-464C-B35D-5C22745C7BF1}" destId="{1D921B9D-FE72-43BF-9175-9BA68148358A}" srcOrd="1" destOrd="0" parTransId="{698332C6-469B-42A0-A8E0-7499AB1E57C1}" sibTransId="{BBDB049A-9A59-47D8-89A7-79DD7913574E}"/>
    <dgm:cxn modelId="{10C018C5-C1A1-4D61-812F-581036E9A2C4}" type="presOf" srcId="{1D921B9D-FE72-43BF-9175-9BA68148358A}" destId="{03BC6EFF-8EC4-4F22-82E0-07551809DEA2}" srcOrd="0" destOrd="1" presId="urn:microsoft.com/office/officeart/2005/8/layout/vList5"/>
    <dgm:cxn modelId="{FAB772E0-261B-4002-B162-09EE676584A6}" srcId="{BB83D723-A973-4E57-AE06-C193CFDE2544}" destId="{A1B3BE3F-C77D-46B6-AFBA-68E65E9B2425}" srcOrd="2" destOrd="0" parTransId="{50B3C624-E033-4622-87EF-480C762A279B}" sibTransId="{2ACE9F26-15F6-4AED-8FEA-D60644E9FD8F}"/>
    <dgm:cxn modelId="{BF371A84-8D8B-4284-94DB-5A6EB2D2A9B5}" srcId="{A1B3BE3F-C77D-46B6-AFBA-68E65E9B2425}" destId="{CDA91DC3-A1C1-42D9-B048-B3E0C78442A3}" srcOrd="0" destOrd="0" parTransId="{99F46FBC-67BE-48F9-858C-DAED26505077}" sibTransId="{EDD15F2B-0827-40B9-A556-0C424C0FA30C}"/>
    <dgm:cxn modelId="{3EA489B5-B8AF-429B-BE84-A458EB37E86C}" type="presOf" srcId="{D7F19512-BA63-43C8-A8A3-96D9569E90A7}" destId="{972C4CBF-21E0-44E1-A82E-6F573E60A413}" srcOrd="0" destOrd="0" presId="urn:microsoft.com/office/officeart/2005/8/layout/vList5"/>
    <dgm:cxn modelId="{6B08AD78-15F4-48A2-BE5E-A49E2FFFA1A9}" type="presOf" srcId="{C960DF1F-B0AB-4AAF-B84B-A8C8C3A44992}" destId="{03BC6EFF-8EC4-4F22-82E0-07551809DEA2}" srcOrd="0" destOrd="0" presId="urn:microsoft.com/office/officeart/2005/8/layout/vList5"/>
    <dgm:cxn modelId="{9809483B-950E-4401-B167-10A34BBE1E6A}" type="presOf" srcId="{A7CFC131-53CA-437F-AC2F-C03FB8035ED4}" destId="{972C4CBF-21E0-44E1-A82E-6F573E60A413}" srcOrd="0" destOrd="1" presId="urn:microsoft.com/office/officeart/2005/8/layout/vList5"/>
    <dgm:cxn modelId="{D3D6D2D2-0D08-4AD8-9284-E4880765061E}" type="presOf" srcId="{536747D6-63B8-464C-B35D-5C22745C7BF1}" destId="{C622FA64-3F5E-49D0-B71B-DE5D510D2FAE}" srcOrd="0" destOrd="0" presId="urn:microsoft.com/office/officeart/2005/8/layout/vList5"/>
    <dgm:cxn modelId="{D586D82B-A6B1-4A50-9F9F-992138EFE727}" type="presOf" srcId="{83881111-AB52-40C9-810A-9A097126976E}" destId="{837E4058-BD7B-4E19-862C-24669EC0F7BD}" srcOrd="0" destOrd="1" presId="urn:microsoft.com/office/officeart/2005/8/layout/vList5"/>
    <dgm:cxn modelId="{E07D1C5D-7330-4F32-8F13-F2717456EDE1}" srcId="{A1B3BE3F-C77D-46B6-AFBA-68E65E9B2425}" destId="{83881111-AB52-40C9-810A-9A097126976E}" srcOrd="1" destOrd="0" parTransId="{7025DB84-4149-406D-9A89-60EB38017265}" sibTransId="{AA74C015-DE92-49E2-84A1-EB405E4A6C14}"/>
    <dgm:cxn modelId="{39313F7E-95CD-4118-A076-5CEEDE6815EC}" srcId="{F10955E4-33E7-4C85-A275-E4BA07C73C3F}" destId="{A7CFC131-53CA-437F-AC2F-C03FB8035ED4}" srcOrd="1" destOrd="0" parTransId="{1200F96D-3B80-4850-8A7C-0FFE1D187C8F}" sibTransId="{D001B2EC-EAFE-4865-9C06-9072B891030E}"/>
    <dgm:cxn modelId="{1FFE1DDE-F100-4C9B-A9E8-97966A1611E2}" type="presParOf" srcId="{D275E411-740B-4EC2-B1AB-EAD6484D64E9}" destId="{7A2F9DCD-9838-47D4-BA69-5FD9B53D6AB4}" srcOrd="0" destOrd="0" presId="urn:microsoft.com/office/officeart/2005/8/layout/vList5"/>
    <dgm:cxn modelId="{8E598324-10CC-490A-91BC-F7D39401EB4F}" type="presParOf" srcId="{7A2F9DCD-9838-47D4-BA69-5FD9B53D6AB4}" destId="{6217B59F-783E-444C-BA77-320018BDAE5D}" srcOrd="0" destOrd="0" presId="urn:microsoft.com/office/officeart/2005/8/layout/vList5"/>
    <dgm:cxn modelId="{85A336D3-0667-4E58-992D-D7F5F6E65623}" type="presParOf" srcId="{7A2F9DCD-9838-47D4-BA69-5FD9B53D6AB4}" destId="{972C4CBF-21E0-44E1-A82E-6F573E60A413}" srcOrd="1" destOrd="0" presId="urn:microsoft.com/office/officeart/2005/8/layout/vList5"/>
    <dgm:cxn modelId="{EBC832D3-E51A-4F86-B35D-71B0BE8C3215}" type="presParOf" srcId="{D275E411-740B-4EC2-B1AB-EAD6484D64E9}" destId="{8918B358-B833-489D-B33B-F477EE70CCC6}" srcOrd="1" destOrd="0" presId="urn:microsoft.com/office/officeart/2005/8/layout/vList5"/>
    <dgm:cxn modelId="{289E3DE5-5A29-45CD-B963-78CC5BFC127A}" type="presParOf" srcId="{D275E411-740B-4EC2-B1AB-EAD6484D64E9}" destId="{37E92FE7-5977-4DA2-AF6E-5AC9F151811C}" srcOrd="2" destOrd="0" presId="urn:microsoft.com/office/officeart/2005/8/layout/vList5"/>
    <dgm:cxn modelId="{2EA6429D-EB9D-473C-8037-B0AC55960F83}" type="presParOf" srcId="{37E92FE7-5977-4DA2-AF6E-5AC9F151811C}" destId="{C622FA64-3F5E-49D0-B71B-DE5D510D2FAE}" srcOrd="0" destOrd="0" presId="urn:microsoft.com/office/officeart/2005/8/layout/vList5"/>
    <dgm:cxn modelId="{788372A3-01B5-4A0D-BE6C-2CC28F240470}" type="presParOf" srcId="{37E92FE7-5977-4DA2-AF6E-5AC9F151811C}" destId="{03BC6EFF-8EC4-4F22-82E0-07551809DEA2}" srcOrd="1" destOrd="0" presId="urn:microsoft.com/office/officeart/2005/8/layout/vList5"/>
    <dgm:cxn modelId="{BED558B1-AC16-4146-8DF5-360494DB36E3}" type="presParOf" srcId="{D275E411-740B-4EC2-B1AB-EAD6484D64E9}" destId="{8C81FCEC-E04D-42B1-812F-143ED7D7F136}" srcOrd="3" destOrd="0" presId="urn:microsoft.com/office/officeart/2005/8/layout/vList5"/>
    <dgm:cxn modelId="{85C556A7-FA7E-4F1C-B765-AB9F59BE433B}" type="presParOf" srcId="{D275E411-740B-4EC2-B1AB-EAD6484D64E9}" destId="{3B855905-E988-4B96-8A5E-3866FE193D61}" srcOrd="4" destOrd="0" presId="urn:microsoft.com/office/officeart/2005/8/layout/vList5"/>
    <dgm:cxn modelId="{DB6D2C8E-719D-42DA-8979-C62A054F052B}" type="presParOf" srcId="{3B855905-E988-4B96-8A5E-3866FE193D61}" destId="{6D1870E5-91F0-446E-8399-5B20F1237DFF}" srcOrd="0" destOrd="0" presId="urn:microsoft.com/office/officeart/2005/8/layout/vList5"/>
    <dgm:cxn modelId="{ED7114B3-9FAB-45D4-90D7-76C493F58D29}" type="presParOf" srcId="{3B855905-E988-4B96-8A5E-3866FE193D61}" destId="{837E4058-BD7B-4E19-862C-24669EC0F7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defTabSz="923952">
              <a:defRPr sz="1200"/>
            </a:lvl1pPr>
          </a:lstStyle>
          <a:p>
            <a:endParaRPr lang="en-US"/>
          </a:p>
        </p:txBody>
      </p:sp>
      <p:sp>
        <p:nvSpPr>
          <p:cNvPr id="71683" name="Rectangle 3"/>
          <p:cNvSpPr>
            <a:spLocks noGrp="1" noChangeArrowheads="1"/>
          </p:cNvSpPr>
          <p:nvPr>
            <p:ph type="dt" sz="quarter" idx="1"/>
          </p:nvPr>
        </p:nvSpPr>
        <p:spPr bwMode="auto">
          <a:xfrm>
            <a:off x="3938587"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lgn="r" defTabSz="923952">
              <a:defRPr sz="1200"/>
            </a:lvl1pPr>
          </a:lstStyle>
          <a:p>
            <a:endParaRPr lang="en-US"/>
          </a:p>
        </p:txBody>
      </p:sp>
      <p:sp>
        <p:nvSpPr>
          <p:cNvPr id="71684" name="Rectangle 4"/>
          <p:cNvSpPr>
            <a:spLocks noGrp="1" noChangeArrowheads="1"/>
          </p:cNvSpPr>
          <p:nvPr>
            <p:ph type="ftr" sz="quarter" idx="2"/>
          </p:nvPr>
        </p:nvSpPr>
        <p:spPr bwMode="auto">
          <a:xfrm>
            <a:off x="2"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defTabSz="923952">
              <a:defRPr sz="1200"/>
            </a:lvl1pPr>
          </a:lstStyle>
          <a:p>
            <a:endParaRPr lang="en-US"/>
          </a:p>
        </p:txBody>
      </p:sp>
      <p:sp>
        <p:nvSpPr>
          <p:cNvPr id="71685" name="Rectangle 5"/>
          <p:cNvSpPr>
            <a:spLocks noGrp="1" noChangeArrowheads="1"/>
          </p:cNvSpPr>
          <p:nvPr>
            <p:ph type="sldNum" sz="quarter" idx="3"/>
          </p:nvPr>
        </p:nvSpPr>
        <p:spPr bwMode="auto">
          <a:xfrm>
            <a:off x="3938587"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lgn="r" defTabSz="923952">
              <a:defRPr sz="1200"/>
            </a:lvl1pPr>
          </a:lstStyle>
          <a:p>
            <a:fld id="{686B5FDE-BAFF-40F6-AF95-9C075D9F7E89}" type="slidenum">
              <a:rPr lang="en-US"/>
              <a:pPr/>
              <a:t>‹#›</a:t>
            </a:fld>
            <a:endParaRPr lang="en-US"/>
          </a:p>
        </p:txBody>
      </p:sp>
    </p:spTree>
    <p:extLst>
      <p:ext uri="{BB962C8B-B14F-4D97-AF65-F5344CB8AC3E}">
        <p14:creationId xmlns:p14="http://schemas.microsoft.com/office/powerpoint/2010/main" val="5836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defRPr sz="1200">
                <a:latin typeface="Arial" charset="0"/>
              </a:defRPr>
            </a:lvl1pPr>
          </a:lstStyle>
          <a:p>
            <a:endParaRPr lang="en-US"/>
          </a:p>
        </p:txBody>
      </p:sp>
      <p:sp>
        <p:nvSpPr>
          <p:cNvPr id="122883" name="Rectangle 3"/>
          <p:cNvSpPr>
            <a:spLocks noGrp="1" noChangeArrowheads="1"/>
          </p:cNvSpPr>
          <p:nvPr>
            <p:ph type="dt" idx="1"/>
          </p:nvPr>
        </p:nvSpPr>
        <p:spPr bwMode="auto">
          <a:xfrm>
            <a:off x="3937011"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a:defRPr sz="1200">
                <a:latin typeface="Arial" charset="0"/>
              </a:defRPr>
            </a:lvl1pPr>
          </a:lstStyle>
          <a:p>
            <a:endParaRPr lang="en-US"/>
          </a:p>
        </p:txBody>
      </p:sp>
      <p:sp>
        <p:nvSpPr>
          <p:cNvPr id="122884"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695325" y="4387137"/>
            <a:ext cx="5559429" cy="415623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2"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defRPr sz="1200">
                <a:latin typeface="Arial" charset="0"/>
              </a:defRPr>
            </a:lvl1pPr>
          </a:lstStyle>
          <a:p>
            <a:endParaRPr lang="en-US"/>
          </a:p>
        </p:txBody>
      </p:sp>
      <p:sp>
        <p:nvSpPr>
          <p:cNvPr id="122887" name="Rectangle 7"/>
          <p:cNvSpPr>
            <a:spLocks noGrp="1" noChangeArrowheads="1"/>
          </p:cNvSpPr>
          <p:nvPr>
            <p:ph type="sldNum" sz="quarter" idx="5"/>
          </p:nvPr>
        </p:nvSpPr>
        <p:spPr bwMode="auto">
          <a:xfrm>
            <a:off x="3937011"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a:defRPr sz="1200">
                <a:latin typeface="Arial" charset="0"/>
              </a:defRPr>
            </a:lvl1pPr>
          </a:lstStyle>
          <a:p>
            <a:fld id="{498DC337-269A-4BB5-AAA9-186AF1BE57E4}" type="slidenum">
              <a:rPr lang="en-US"/>
              <a:pPr/>
              <a:t>‹#›</a:t>
            </a:fld>
            <a:endParaRPr lang="en-US"/>
          </a:p>
        </p:txBody>
      </p:sp>
    </p:spTree>
    <p:extLst>
      <p:ext uri="{BB962C8B-B14F-4D97-AF65-F5344CB8AC3E}">
        <p14:creationId xmlns:p14="http://schemas.microsoft.com/office/powerpoint/2010/main" val="2466834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atatilsynet.dk/english/"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eur-lex.europa.eu/LexUriServ/LexUriServ.do?uri=CELEX:31995L0046:en:HTML" TargetMode="External"/><Relationship Id="rId4" Type="http://schemas.openxmlformats.org/officeDocument/2006/relationships/hyperlink" Target="http://www.gesetze-im-internet.de/sgb_10/BJNR114690980.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pPr defTabSz="924916" fontAlgn="auto">
              <a:spcBef>
                <a:spcPts val="0"/>
              </a:spcBef>
              <a:spcAft>
                <a:spcPts val="0"/>
              </a:spcAft>
              <a:defRPr/>
            </a:pPr>
            <a:r>
              <a:rPr lang="en-US" dirty="0" smtClean="0"/>
              <a:t>AL</a:t>
            </a:r>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97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3838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626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1337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8951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6813" y="693738"/>
            <a:ext cx="46164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AB</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defTabSz="462458" eaLnBrk="0" fontAlgn="base" hangingPunct="0">
              <a:spcBef>
                <a:spcPct val="0"/>
              </a:spcBef>
              <a:spcAft>
                <a:spcPct val="0"/>
              </a:spcAft>
              <a:defRPr>
                <a:solidFill>
                  <a:schemeClr val="tx1"/>
                </a:solidFill>
                <a:latin typeface="Arial" charset="0"/>
              </a:defRPr>
            </a:lvl6pPr>
            <a:lvl7pPr marL="3005976" indent="-231229" defTabSz="462458" eaLnBrk="0" fontAlgn="base" hangingPunct="0">
              <a:spcBef>
                <a:spcPct val="0"/>
              </a:spcBef>
              <a:spcAft>
                <a:spcPct val="0"/>
              </a:spcAft>
              <a:defRPr>
                <a:solidFill>
                  <a:schemeClr val="tx1"/>
                </a:solidFill>
                <a:latin typeface="Arial" charset="0"/>
              </a:defRPr>
            </a:lvl7pPr>
            <a:lvl8pPr marL="3468434" indent="-231229" defTabSz="462458" eaLnBrk="0" fontAlgn="base" hangingPunct="0">
              <a:spcBef>
                <a:spcPct val="0"/>
              </a:spcBef>
              <a:spcAft>
                <a:spcPct val="0"/>
              </a:spcAft>
              <a:defRPr>
                <a:solidFill>
                  <a:schemeClr val="tx1"/>
                </a:solidFill>
                <a:latin typeface="Arial" charset="0"/>
              </a:defRPr>
            </a:lvl8pPr>
            <a:lvl9pPr marL="3930891" indent="-231229" defTabSz="46245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964D7B3-8694-469C-B7F8-0309C01CD39F}" type="slidenum">
              <a:rPr lang="en-US" altLang="en-US" smtClean="0">
                <a:solidFill>
                  <a:prstClr val="black"/>
                </a:solidFill>
                <a:latin typeface="Calibri" pitchFamily="34" charset="0"/>
                <a:ea typeface="ＭＳ Ｐゴシック" charset="-128"/>
              </a:rPr>
              <a:pPr eaLnBrk="1" fontAlgn="base" hangingPunct="1">
                <a:spcBef>
                  <a:spcPct val="0"/>
                </a:spcBef>
                <a:spcAft>
                  <a:spcPct val="0"/>
                </a:spcAft>
              </a:pPr>
              <a:t>16</a:t>
            </a:fld>
            <a:endParaRPr lang="en-US" altLang="en-US" smtClean="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264074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66813" y="693738"/>
            <a:ext cx="46164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AB</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defTabSz="462458" eaLnBrk="0" fontAlgn="base" hangingPunct="0">
              <a:spcBef>
                <a:spcPct val="0"/>
              </a:spcBef>
              <a:spcAft>
                <a:spcPct val="0"/>
              </a:spcAft>
              <a:defRPr>
                <a:solidFill>
                  <a:schemeClr val="tx1"/>
                </a:solidFill>
                <a:latin typeface="Arial" charset="0"/>
              </a:defRPr>
            </a:lvl6pPr>
            <a:lvl7pPr marL="3005976" indent="-231229" defTabSz="462458" eaLnBrk="0" fontAlgn="base" hangingPunct="0">
              <a:spcBef>
                <a:spcPct val="0"/>
              </a:spcBef>
              <a:spcAft>
                <a:spcPct val="0"/>
              </a:spcAft>
              <a:defRPr>
                <a:solidFill>
                  <a:schemeClr val="tx1"/>
                </a:solidFill>
                <a:latin typeface="Arial" charset="0"/>
              </a:defRPr>
            </a:lvl7pPr>
            <a:lvl8pPr marL="3468434" indent="-231229" defTabSz="462458" eaLnBrk="0" fontAlgn="base" hangingPunct="0">
              <a:spcBef>
                <a:spcPct val="0"/>
              </a:spcBef>
              <a:spcAft>
                <a:spcPct val="0"/>
              </a:spcAft>
              <a:defRPr>
                <a:solidFill>
                  <a:schemeClr val="tx1"/>
                </a:solidFill>
                <a:latin typeface="Arial" charset="0"/>
              </a:defRPr>
            </a:lvl8pPr>
            <a:lvl9pPr marL="3930891" indent="-231229" defTabSz="46245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964D7B3-8694-469C-B7F8-0309C01CD39F}" type="slidenum">
              <a:rPr lang="en-US" altLang="en-US" smtClean="0">
                <a:solidFill>
                  <a:prstClr val="black"/>
                </a:solidFill>
                <a:latin typeface="Calibri" pitchFamily="34" charset="0"/>
                <a:ea typeface="ＭＳ Ｐゴシック" charset="-128"/>
              </a:rPr>
              <a:pPr eaLnBrk="1" fontAlgn="base" hangingPunct="1">
                <a:spcBef>
                  <a:spcPct val="0"/>
                </a:spcBef>
                <a:spcAft>
                  <a:spcPct val="0"/>
                </a:spcAft>
              </a:pPr>
              <a:t>17</a:t>
            </a:fld>
            <a:endParaRPr lang="en-US" altLang="en-US" smtClean="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1360198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4980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8132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7970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p>
          <a:p>
            <a:endParaRPr lang="en-US" dirty="0" smtClean="0"/>
          </a:p>
        </p:txBody>
      </p:sp>
      <p:sp>
        <p:nvSpPr>
          <p:cNvPr id="4" name="Slide Number Placeholder 3"/>
          <p:cNvSpPr>
            <a:spLocks noGrp="1"/>
          </p:cNvSpPr>
          <p:nvPr>
            <p:ph type="sldNum" sz="quarter" idx="10"/>
          </p:nvPr>
        </p:nvSpPr>
        <p:spPr/>
        <p:txBody>
          <a:bodyPr/>
          <a:lstStyle/>
          <a:p>
            <a:fld id="{404886B4-B6B7-4192-A06A-A28CF606E2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32075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25120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37010" y="8773325"/>
            <a:ext cx="3011489" cy="461172"/>
          </a:xfrm>
          <a:prstGeom prst="rect">
            <a:avLst/>
          </a:prstGeom>
          <a:ln/>
        </p:spPr>
        <p:txBody>
          <a:bodyPr lIns="90900" tIns="45451" rIns="90900" bIns="45451"/>
          <a:lstStyle/>
          <a:p>
            <a:fld id="{13B6D283-EE77-4F5A-BB4B-A4A11FB83C7B}" type="slidenum">
              <a:rPr lang="en-US">
                <a:solidFill>
                  <a:prstClr val="black"/>
                </a:solidFill>
              </a:rPr>
              <a:pPr/>
              <a:t>23</a:t>
            </a:fld>
            <a:endParaRPr lang="en-US">
              <a:solidFill>
                <a:prstClr val="black"/>
              </a:solidFill>
            </a:endParaRPr>
          </a:p>
        </p:txBody>
      </p:sp>
      <p:sp>
        <p:nvSpPr>
          <p:cNvPr id="109570" name="Rectangle 2"/>
          <p:cNvSpPr>
            <a:spLocks noGrp="1" noRot="1" noChangeAspect="1" noChangeArrowheads="1" noTextEdit="1"/>
          </p:cNvSpPr>
          <p:nvPr>
            <p:ph type="sldImg"/>
          </p:nvPr>
        </p:nvSpPr>
        <p:spPr>
          <a:xfrm>
            <a:off x="1168400" y="692150"/>
            <a:ext cx="4618038" cy="3463925"/>
          </a:xfrm>
          <a:ln/>
        </p:spPr>
      </p:sp>
      <p:sp>
        <p:nvSpPr>
          <p:cNvPr id="109571" name="Rectangle 3"/>
          <p:cNvSpPr>
            <a:spLocks noGrp="1" noChangeArrowheads="1"/>
          </p:cNvSpPr>
          <p:nvPr>
            <p:ph type="body" idx="1"/>
          </p:nvPr>
        </p:nvSpPr>
        <p:spPr>
          <a:xfrm>
            <a:off x="695325" y="4387966"/>
            <a:ext cx="5559430" cy="4155523"/>
          </a:xfrm>
        </p:spPr>
        <p:txBody>
          <a:bodyPr/>
          <a:lstStyle/>
          <a:p>
            <a:r>
              <a:rPr lang="en-US" dirty="0" smtClean="0"/>
              <a:t>AL</a:t>
            </a:r>
          </a:p>
          <a:p>
            <a:endParaRPr lang="en-US" dirty="0" smtClean="0"/>
          </a:p>
          <a:p>
            <a:r>
              <a:rPr lang="en-US" dirty="0" smtClean="0"/>
              <a:t>In Denmark, access to patient-level data is governed by the Danish Data Protection Agency: </a:t>
            </a:r>
          </a:p>
          <a:p>
            <a:pPr lvl="1"/>
            <a:r>
              <a:rPr lang="en-US" u="sng" dirty="0" smtClean="0">
                <a:hlinkClick r:id="rId3"/>
              </a:rPr>
              <a:t>http://www.datatilsynet.dk/english/</a:t>
            </a:r>
            <a:endParaRPr lang="en-US" dirty="0" smtClean="0"/>
          </a:p>
          <a:p>
            <a:pPr lvl="1"/>
            <a:r>
              <a:rPr lang="en-US" sz="2100" dirty="0"/>
              <a:t>Getting approval from this agency is the first step for each study. </a:t>
            </a:r>
          </a:p>
          <a:p>
            <a:pPr lvl="1"/>
            <a:r>
              <a:rPr lang="en-US" sz="2100" dirty="0"/>
              <a:t>To access patient medical records (as opposed to registry records), one needs informed consent of patients.</a:t>
            </a:r>
          </a:p>
          <a:p>
            <a:pPr lvl="1"/>
            <a:r>
              <a:rPr lang="en-US" sz="2100" dirty="0"/>
              <a:t>Similar in other Nordic countries.</a:t>
            </a:r>
          </a:p>
          <a:p>
            <a:r>
              <a:rPr lang="en-US" dirty="0" smtClean="0"/>
              <a:t>In Germany, data access governed by laws:</a:t>
            </a:r>
          </a:p>
          <a:p>
            <a:pPr lvl="1"/>
            <a:r>
              <a:rPr lang="en-US" u="sng" dirty="0" smtClean="0">
                <a:hlinkClick r:id="rId4"/>
              </a:rPr>
              <a:t>http://www.gesetze-im-internet.de/sgb_10/BJNR114690980.html</a:t>
            </a:r>
          </a:p>
          <a:p>
            <a:r>
              <a:rPr lang="en-US" dirty="0" smtClean="0"/>
              <a:t>EU Data Protection Directive 95/46/EC</a:t>
            </a:r>
          </a:p>
          <a:p>
            <a:pPr lvl="1"/>
            <a:r>
              <a:rPr lang="en-US" u="sng" dirty="0" smtClean="0">
                <a:hlinkClick r:id="rId5"/>
              </a:rPr>
              <a:t>http://eur-lex.europa.eu/LexUriServ/LexUriServ.do?uri=CELEX:31995L0046:en:HTML</a:t>
            </a:r>
            <a:endParaRPr lang="en-US" u="sng" dirty="0" smtClean="0"/>
          </a:p>
          <a:p>
            <a:endParaRPr lang="en-US" dirty="0" smtClean="0"/>
          </a:p>
          <a:p>
            <a:endParaRPr lang="en-US" dirty="0"/>
          </a:p>
        </p:txBody>
      </p:sp>
    </p:spTree>
    <p:extLst>
      <p:ext uri="{BB962C8B-B14F-4D97-AF65-F5344CB8AC3E}">
        <p14:creationId xmlns:p14="http://schemas.microsoft.com/office/powerpoint/2010/main" val="226949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81578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29900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AB</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98107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smtClean="0"/>
              <a:t>AL</a:t>
            </a:r>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6549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pPr defTabSz="924916" fontAlgn="auto">
              <a:spcBef>
                <a:spcPts val="0"/>
              </a:spcBef>
              <a:spcAft>
                <a:spcPts val="0"/>
              </a:spcAf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38665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pPr defTabSz="924916" fontAlgn="auto">
              <a:spcBef>
                <a:spcPts val="0"/>
              </a:spcBef>
              <a:spcAft>
                <a:spcPts val="0"/>
              </a:spcAft>
              <a:defRPr/>
            </a:pPr>
            <a:r>
              <a:rPr lang="en-US" dirty="0" smtClean="0"/>
              <a:t>Anne</a:t>
            </a:r>
            <a:r>
              <a:rPr lang="en-US" baseline="0" dirty="0" smtClean="0"/>
              <a:t> to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693CA083-6930-4C40-B63A-4FD8B27DEC5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908254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30</a:t>
            </a:fld>
            <a:endParaRPr lang="en-US"/>
          </a:p>
        </p:txBody>
      </p:sp>
    </p:spTree>
    <p:extLst>
      <p:ext uri="{BB962C8B-B14F-4D97-AF65-F5344CB8AC3E}">
        <p14:creationId xmlns:p14="http://schemas.microsoft.com/office/powerpoint/2010/main" val="354070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pPr marL="231431" indent="-231431"/>
            <a:endParaRPr lang="en-US" baseline="0" dirty="0" smtClean="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B8841-260E-43BF-A925-7CF23539DDE2}" type="slidenum">
              <a:rPr lang="en-US">
                <a:solidFill>
                  <a:prstClr val="black"/>
                </a:solidFill>
              </a:rPr>
              <a:pPr/>
              <a:t>36</a:t>
            </a:fld>
            <a:endParaRPr lang="en-US">
              <a:solidFill>
                <a:prstClr val="black"/>
              </a:solidFill>
            </a:endParaRPr>
          </a:p>
        </p:txBody>
      </p:sp>
      <p:sp>
        <p:nvSpPr>
          <p:cNvPr id="529410" name="Rectangle 2"/>
          <p:cNvSpPr>
            <a:spLocks noGrp="1" noRot="1" noChangeAspect="1" noChangeArrowheads="1" noTextEdit="1"/>
          </p:cNvSpPr>
          <p:nvPr>
            <p:ph type="sldImg"/>
          </p:nvPr>
        </p:nvSpPr>
        <p:spPr>
          <a:xfrm>
            <a:off x="1166813" y="693738"/>
            <a:ext cx="4616450" cy="3462337"/>
          </a:xfrm>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4F70C-E48E-48F4-8B82-85A29F92D56D}" type="slidenum">
              <a:rPr lang="en-US" altLang="en-US">
                <a:solidFill>
                  <a:prstClr val="black"/>
                </a:solidFill>
              </a:rPr>
              <a:pPr/>
              <a:t>37</a:t>
            </a:fld>
            <a:endParaRPr lang="en-US" altLang="en-US">
              <a:solidFill>
                <a:prstClr val="black"/>
              </a:solidFill>
            </a:endParaRPr>
          </a:p>
        </p:txBody>
      </p:sp>
      <p:sp>
        <p:nvSpPr>
          <p:cNvPr id="2013186" name="Rectangle 1026"/>
          <p:cNvSpPr>
            <a:spLocks noGrp="1" noRot="1" noChangeAspect="1" noChangeArrowheads="1"/>
          </p:cNvSpPr>
          <p:nvPr>
            <p:ph type="sldImg"/>
          </p:nvPr>
        </p:nvSpPr>
        <p:spPr bwMode="auto">
          <a:xfrm>
            <a:off x="1166813" y="693738"/>
            <a:ext cx="4618037" cy="3462337"/>
          </a:xfrm>
          <a:prstGeom prst="rect">
            <a:avLst/>
          </a:prstGeom>
          <a:solidFill>
            <a:srgbClr val="FFFFFF"/>
          </a:solidFill>
          <a:ln>
            <a:solidFill>
              <a:srgbClr val="000000"/>
            </a:solidFill>
            <a:miter lim="800000"/>
            <a:headEnd/>
            <a:tailEnd/>
          </a:ln>
        </p:spPr>
      </p:sp>
      <p:sp>
        <p:nvSpPr>
          <p:cNvPr id="2013187" name="Rectangle 1027"/>
          <p:cNvSpPr>
            <a:spLocks noGrp="1" noChangeArrowheads="1"/>
          </p:cNvSpPr>
          <p:nvPr>
            <p:ph type="body" idx="1"/>
          </p:nvPr>
        </p:nvSpPr>
        <p:spPr bwMode="auto">
          <a:xfrm>
            <a:off x="926677" y="4386562"/>
            <a:ext cx="5096722" cy="4156726"/>
          </a:xfrm>
          <a:prstGeom prst="rect">
            <a:avLst/>
          </a:prstGeom>
          <a:solidFill>
            <a:srgbClr val="FFFFFF"/>
          </a:solidFill>
          <a:ln>
            <a:solidFill>
              <a:srgbClr val="000000"/>
            </a:solidFill>
            <a:miter lim="800000"/>
            <a:headEnd/>
            <a:tailEnd/>
          </a:ln>
        </p:spPr>
        <p:txBody>
          <a:bodyPr lIns="93825" tIns="46912" rIns="93825" bIns="46912"/>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574D0-12C4-484B-A335-081DE1FDEF5D}" type="slidenum">
              <a:rPr lang="en-US">
                <a:solidFill>
                  <a:prstClr val="black"/>
                </a:solidFill>
              </a:rPr>
              <a:pPr/>
              <a:t>54</a:t>
            </a:fld>
            <a:endParaRPr lang="en-US">
              <a:solidFill>
                <a:prstClr val="black"/>
              </a:solidFill>
            </a:endParaRPr>
          </a:p>
        </p:txBody>
      </p:sp>
      <p:sp>
        <p:nvSpPr>
          <p:cNvPr id="537602" name="Rectangle 2"/>
          <p:cNvSpPr>
            <a:spLocks noGrp="1" noRot="1" noChangeAspect="1" noChangeArrowheads="1" noTextEdit="1"/>
          </p:cNvSpPr>
          <p:nvPr>
            <p:ph type="sldImg"/>
          </p:nvPr>
        </p:nvSpPr>
        <p:spPr>
          <a:xfrm>
            <a:off x="1166813" y="693738"/>
            <a:ext cx="4616450" cy="3462337"/>
          </a:xfrm>
          <a:ln/>
        </p:spPr>
      </p:sp>
      <p:sp>
        <p:nvSpPr>
          <p:cNvPr id="537603" name="Rectangle 3"/>
          <p:cNvSpPr>
            <a:spLocks noGrp="1" noChangeArrowheads="1"/>
          </p:cNvSpPr>
          <p:nvPr>
            <p:ph type="body" idx="1"/>
          </p:nvPr>
        </p:nvSpPr>
        <p:spPr/>
        <p:txBody>
          <a:bodyPr/>
          <a:lstStyle/>
          <a:p>
            <a:r>
              <a:rPr lang="en-US" dirty="0"/>
              <a:t>Spontaneous reporting of ADR (adverse drug reaction) may generate hypotheses</a:t>
            </a:r>
          </a:p>
        </p:txBody>
      </p:sp>
    </p:spTree>
    <p:extLst>
      <p:ext uri="{BB962C8B-B14F-4D97-AF65-F5344CB8AC3E}">
        <p14:creationId xmlns:p14="http://schemas.microsoft.com/office/powerpoint/2010/main" val="3473624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1168400" y="693738"/>
            <a:ext cx="4613275" cy="3460750"/>
          </a:xfrm>
          <a:ln/>
        </p:spPr>
      </p:sp>
      <p:sp>
        <p:nvSpPr>
          <p:cNvPr id="155651" name="Notes Placeholder 2"/>
          <p:cNvSpPr>
            <a:spLocks noGrp="1"/>
          </p:cNvSpPr>
          <p:nvPr>
            <p:ph type="body" idx="1"/>
          </p:nvPr>
        </p:nvSpPr>
        <p:spPr>
          <a:noFill/>
          <a:ln/>
        </p:spPr>
        <p:txBody>
          <a:bodyPr/>
          <a:lstStyle/>
          <a:p>
            <a:pPr eaLnBrk="1" hangingPunct="1"/>
            <a:endParaRPr lang="en-US" dirty="0" smtClean="0"/>
          </a:p>
        </p:txBody>
      </p:sp>
      <p:sp>
        <p:nvSpPr>
          <p:cNvPr id="155652" name="Slide Number Placeholder 3"/>
          <p:cNvSpPr>
            <a:spLocks noGrp="1"/>
          </p:cNvSpPr>
          <p:nvPr>
            <p:ph type="sldNum" sz="quarter" idx="5"/>
          </p:nvPr>
        </p:nvSpPr>
        <p:spPr>
          <a:noFill/>
        </p:spPr>
        <p:txBody>
          <a:bodyPr/>
          <a:lstStyle/>
          <a:p>
            <a:fld id="{2DC19680-71E3-4387-845C-EA25CC731EBE}" type="slidenum">
              <a:rPr lang="en-US" smtClean="0">
                <a:solidFill>
                  <a:prstClr val="black"/>
                </a:solidFill>
              </a:rPr>
              <a:pPr/>
              <a:t>55</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327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618EB-3BD4-4082-99B3-39E0D5039F71}"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0"/>
            <a:ext cx="9144000" cy="457200"/>
          </a:xfrm>
          <a:prstGeom prst="rect">
            <a:avLst/>
          </a:prstGeom>
          <a:solidFill>
            <a:schemeClr val="tx1"/>
          </a:solidFill>
          <a:ln w="9525">
            <a:noFill/>
            <a:miter lim="800000"/>
            <a:headEnd/>
            <a:tailEnd/>
          </a:ln>
          <a:effectLst/>
        </p:spPr>
        <p:txBody>
          <a:bodyPr>
            <a:spAutoFit/>
          </a:bodyPr>
          <a:lstStyle/>
          <a:p>
            <a:pPr>
              <a:spcBef>
                <a:spcPct val="50000"/>
              </a:spcBef>
            </a:pPr>
            <a:endParaRPr lang="en-US"/>
          </a:p>
        </p:txBody>
      </p:sp>
      <p:sp>
        <p:nvSpPr>
          <p:cNvPr id="65550" name="Text Box 14"/>
          <p:cNvSpPr txBox="1">
            <a:spLocks noChangeArrowheads="1"/>
          </p:cNvSpPr>
          <p:nvPr userDrawn="1"/>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5551" name="Text Box 15"/>
          <p:cNvSpPr txBox="1">
            <a:spLocks noChangeArrowheads="1"/>
          </p:cNvSpPr>
          <p:nvPr userDrawn="1"/>
        </p:nvSpPr>
        <p:spPr bwMode="auto">
          <a:xfrm>
            <a:off x="0" y="0"/>
            <a:ext cx="9144000" cy="457200"/>
          </a:xfrm>
          <a:prstGeom prst="rect">
            <a:avLst/>
          </a:prstGeom>
          <a:solidFill>
            <a:schemeClr val="accent1"/>
          </a:solidFill>
          <a:ln w="9525">
            <a:noFill/>
            <a:miter lim="800000"/>
            <a:headEnd/>
            <a:tailEnd/>
          </a:ln>
          <a:effectLst/>
        </p:spPr>
        <p:txBody>
          <a:bodyPr>
            <a:spAutoFit/>
          </a:bodyPr>
          <a:lstStyle/>
          <a:p>
            <a:pPr>
              <a:spcBef>
                <a:spcPct val="50000"/>
              </a:spcBef>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9"/>
            <a:ext cx="9144000" cy="314325"/>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9"/>
            <a:ext cx="9144000" cy="314325"/>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443394" name="Rectangle 2"/>
          <p:cNvSpPr>
            <a:spLocks noChangeArrowheads="1"/>
          </p:cNvSpPr>
          <p:nvPr/>
        </p:nvSpPr>
        <p:spPr bwMode="white">
          <a:xfrm>
            <a:off x="0" y="0"/>
            <a:ext cx="9144000" cy="6858000"/>
          </a:xfrm>
          <a:prstGeom prst="rect">
            <a:avLst/>
          </a:prstGeom>
          <a:solidFill>
            <a:srgbClr val="1E60A2"/>
          </a:solidFill>
          <a:ln w="9525">
            <a:noFill/>
            <a:miter lim="800000"/>
            <a:headEnd/>
            <a:tailEnd/>
          </a:ln>
          <a:effectLst/>
        </p:spPr>
        <p:txBody>
          <a:bodyPr wrap="none" anchor="ctr"/>
          <a:lstStyle/>
          <a:p>
            <a:pPr algn="ctr" eaLnBrk="0" hangingPunct="0"/>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5" name="Rectangle 3"/>
          <p:cNvSpPr>
            <a:spLocks noChangeArrowheads="1"/>
          </p:cNvSpPr>
          <p:nvPr/>
        </p:nvSpPr>
        <p:spPr bwMode="white">
          <a:xfrm>
            <a:off x="0" y="5410200"/>
            <a:ext cx="9144000" cy="1447800"/>
          </a:xfrm>
          <a:prstGeom prst="rect">
            <a:avLst/>
          </a:prstGeom>
          <a:solidFill>
            <a:srgbClr val="092869"/>
          </a:solidFill>
          <a:ln w="9525">
            <a:noFill/>
            <a:miter lim="800000"/>
            <a:headEnd/>
            <a:tailEnd/>
          </a:ln>
          <a:effectLst/>
        </p:spPr>
        <p:txBody>
          <a:bodyPr wrap="none" anchor="ctr"/>
          <a:lstStyle/>
          <a:p>
            <a:pPr algn="ctr" eaLnBrk="0" hangingPunct="0"/>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3396" name="Rectangle 4"/>
          <p:cNvSpPr>
            <a:spLocks noGrp="1" noChangeArrowheads="1"/>
          </p:cNvSpPr>
          <p:nvPr>
            <p:ph type="subTitle" idx="1"/>
          </p:nvPr>
        </p:nvSpPr>
        <p:spPr>
          <a:xfrm>
            <a:off x="838202" y="3817938"/>
            <a:ext cx="8137525" cy="1493837"/>
          </a:xfrm>
        </p:spPr>
        <p:txBody>
          <a:bodyPr/>
          <a:lstStyle>
            <a:lvl1pPr marL="0" indent="0">
              <a:spcBef>
                <a:spcPct val="10000"/>
              </a:spcBef>
              <a:buFontTx/>
              <a:buNone/>
              <a:defRPr sz="2800">
                <a:solidFill>
                  <a:schemeClr val="accent2"/>
                </a:solidFill>
              </a:defRPr>
            </a:lvl1pPr>
          </a:lstStyle>
          <a:p>
            <a:r>
              <a:rPr lang="en-US"/>
              <a:t>Click to edit Master subtitle style</a:t>
            </a:r>
          </a:p>
        </p:txBody>
      </p:sp>
      <p:sp>
        <p:nvSpPr>
          <p:cNvPr id="443397" name="Rectangle 5"/>
          <p:cNvSpPr>
            <a:spLocks noGrp="1" noChangeArrowheads="1"/>
          </p:cNvSpPr>
          <p:nvPr>
            <p:ph type="ctrTitle"/>
          </p:nvPr>
        </p:nvSpPr>
        <p:spPr>
          <a:xfrm>
            <a:off x="838200" y="1536701"/>
            <a:ext cx="8229600" cy="2028825"/>
          </a:xfrm>
        </p:spPr>
        <p:txBody>
          <a:bodyPr/>
          <a:lstStyle>
            <a:lvl1pPr>
              <a:defRPr sz="4400">
                <a:solidFill>
                  <a:schemeClr val="bg1"/>
                </a:solidFill>
              </a:defRPr>
            </a:lvl1pPr>
          </a:lstStyle>
          <a:p>
            <a:r>
              <a:rPr lang="en-US"/>
              <a:t>Click to edit Master title style</a:t>
            </a:r>
          </a:p>
        </p:txBody>
      </p:sp>
      <p:sp>
        <p:nvSpPr>
          <p:cNvPr id="443398" name="Rectangle 6"/>
          <p:cNvSpPr>
            <a:spLocks noChangeArrowheads="1"/>
          </p:cNvSpPr>
          <p:nvPr/>
        </p:nvSpPr>
        <p:spPr bwMode="white">
          <a:xfrm>
            <a:off x="0" y="0"/>
            <a:ext cx="9144000" cy="1447800"/>
          </a:xfrm>
          <a:prstGeom prst="rect">
            <a:avLst/>
          </a:prstGeom>
          <a:solidFill>
            <a:srgbClr val="092869"/>
          </a:solidFill>
          <a:ln w="9525">
            <a:noFill/>
            <a:miter lim="800000"/>
            <a:headEnd/>
            <a:tailEnd/>
          </a:ln>
          <a:effectLst/>
        </p:spPr>
        <p:txBody>
          <a:bodyPr wrap="none" anchor="ctr"/>
          <a:lstStyle/>
          <a:p>
            <a:pPr algn="ctr" eaLnBrk="0" hangingPunct="0"/>
            <a:endParaRPr lang="en-US" sz="4000" i="1">
              <a:solidFill>
                <a:srgbClr val="FFFFFF"/>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242162365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31726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086238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80200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952436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98186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12770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367650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804291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502111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07211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3810000" cy="4572000"/>
          </a:xfrm>
        </p:spPr>
        <p:txBody>
          <a:bodyPr/>
          <a:lstStyle/>
          <a:p>
            <a:endParaRPr lang="en-US"/>
          </a:p>
        </p:txBody>
      </p:sp>
    </p:spTree>
    <p:extLst>
      <p:ext uri="{BB962C8B-B14F-4D97-AF65-F5344CB8AC3E}">
        <p14:creationId xmlns:p14="http://schemas.microsoft.com/office/powerpoint/2010/main" val="93372386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192088"/>
            <a:ext cx="8162925"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dt" sz="half" idx="10"/>
          </p:nvPr>
        </p:nvSpPr>
        <p:spPr>
          <a:xfrm>
            <a:off x="1152525" y="6286500"/>
            <a:ext cx="1905000" cy="457200"/>
          </a:xfrm>
          <a:prstGeom prst="rect">
            <a:avLst/>
          </a:prstGeom>
        </p:spPr>
        <p:txBody>
          <a:bodyPr/>
          <a:lstStyle>
            <a:lvl1pPr>
              <a:defRPr/>
            </a:lvl1pPr>
          </a:lstStyle>
          <a:p>
            <a:pPr fontAlgn="auto">
              <a:spcBef>
                <a:spcPts val="0"/>
              </a:spcBef>
              <a:spcAft>
                <a:spcPts val="0"/>
              </a:spcAft>
              <a:defRPr/>
            </a:pPr>
            <a:endParaRPr lang="en-US" sz="1800">
              <a:solidFill>
                <a:srgbClr val="FFFFFF"/>
              </a:solidFill>
              <a:latin typeface="Tahoma"/>
            </a:endParaRPr>
          </a:p>
        </p:txBody>
      </p:sp>
      <p:sp>
        <p:nvSpPr>
          <p:cNvPr id="4" name="Rectangle 68"/>
          <p:cNvSpPr>
            <a:spLocks noGrp="1" noChangeArrowheads="1"/>
          </p:cNvSpPr>
          <p:nvPr>
            <p:ph type="ftr" sz="quarter" idx="11"/>
          </p:nvPr>
        </p:nvSpPr>
        <p:spPr>
          <a:xfrm>
            <a:off x="3590925" y="6286500"/>
            <a:ext cx="2895600" cy="457200"/>
          </a:xfrm>
          <a:prstGeom prst="rect">
            <a:avLst/>
          </a:prstGeom>
        </p:spPr>
        <p:txBody>
          <a:bodyPr/>
          <a:lstStyle>
            <a:lvl1pPr>
              <a:defRPr/>
            </a:lvl1pPr>
          </a:lstStyle>
          <a:p>
            <a:pPr fontAlgn="auto">
              <a:spcBef>
                <a:spcPts val="0"/>
              </a:spcBef>
              <a:spcAft>
                <a:spcPts val="0"/>
              </a:spcAft>
              <a:defRPr/>
            </a:pPr>
            <a:endParaRPr lang="en-US" sz="1800">
              <a:solidFill>
                <a:srgbClr val="FFFFFF"/>
              </a:solidFill>
              <a:latin typeface="Tahoma"/>
            </a:endParaRPr>
          </a:p>
        </p:txBody>
      </p:sp>
      <p:sp>
        <p:nvSpPr>
          <p:cNvPr id="5" name="Rectangle 69"/>
          <p:cNvSpPr>
            <a:spLocks noGrp="1" noChangeArrowheads="1"/>
          </p:cNvSpPr>
          <p:nvPr>
            <p:ph type="sldNum" sz="quarter" idx="12"/>
          </p:nvPr>
        </p:nvSpPr>
        <p:spPr>
          <a:xfrm>
            <a:off x="7019925" y="6286500"/>
            <a:ext cx="1905000" cy="457200"/>
          </a:xfrm>
          <a:prstGeom prst="rect">
            <a:avLst/>
          </a:prstGeom>
        </p:spPr>
        <p:txBody>
          <a:bodyPr/>
          <a:lstStyle>
            <a:lvl1pPr>
              <a:defRPr/>
            </a:lvl1pPr>
          </a:lstStyle>
          <a:p>
            <a:pPr fontAlgn="auto">
              <a:spcBef>
                <a:spcPts val="0"/>
              </a:spcBef>
              <a:spcAft>
                <a:spcPts val="0"/>
              </a:spcAft>
              <a:defRPr/>
            </a:pPr>
            <a:fld id="{E7222DDA-8297-4DE7-9EE7-CECF53A9F0A8}" type="slidenum">
              <a:rPr lang="en-US" sz="1800">
                <a:solidFill>
                  <a:srgbClr val="FFFFFF"/>
                </a:solidFill>
                <a:latin typeface="Tahoma"/>
              </a:rPr>
              <a:pPr fontAlgn="auto">
                <a:spcBef>
                  <a:spcPts val="0"/>
                </a:spcBef>
                <a:spcAft>
                  <a:spcPts val="0"/>
                </a:spcAft>
                <a:defRPr/>
              </a:pPr>
              <a:t>‹#›</a:t>
            </a:fld>
            <a:endParaRPr lang="en-US" sz="1800">
              <a:solidFill>
                <a:srgbClr val="FFFFFF"/>
              </a:solidFill>
              <a:latin typeface="Tahoma"/>
            </a:endParaRPr>
          </a:p>
        </p:txBody>
      </p:sp>
    </p:spTree>
    <p:extLst>
      <p:ext uri="{BB962C8B-B14F-4D97-AF65-F5344CB8AC3E}">
        <p14:creationId xmlns:p14="http://schemas.microsoft.com/office/powerpoint/2010/main" val="1166283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p:cNvSpPr/>
          <p:nvPr userDrawn="1"/>
        </p:nvSpPr>
        <p:spPr>
          <a:xfrm>
            <a:off x="0" y="1343613"/>
            <a:ext cx="9144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45" fontAlgn="auto">
              <a:spcBef>
                <a:spcPts val="0"/>
              </a:spcBef>
              <a:spcAft>
                <a:spcPts val="0"/>
              </a:spcAft>
              <a:defRPr/>
            </a:pPr>
            <a:endParaRPr lang="en-US" sz="521">
              <a:solidFill>
                <a:srgbClr val="FFFFFF"/>
              </a:solidFill>
              <a:latin typeface="Arial"/>
            </a:endParaRPr>
          </a:p>
        </p:txBody>
      </p:sp>
      <p:sp>
        <p:nvSpPr>
          <p:cNvPr id="4" name="Content Placeholder 3"/>
          <p:cNvSpPr>
            <a:spLocks noGrp="1"/>
          </p:cNvSpPr>
          <p:nvPr>
            <p:ph sz="quarter" idx="14"/>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63538" y="154059"/>
            <a:ext cx="8416782" cy="1089529"/>
          </a:xfrm>
        </p:spPr>
        <p:txBody>
          <a:bodyPr wrap="square" anchor="b">
            <a:spAutoFit/>
          </a:bodyPr>
          <a:lstStyle>
            <a:lvl1pPr>
              <a:defRPr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1523673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0"/>
            <a:ext cx="9144000" cy="457200"/>
          </a:xfrm>
          <a:prstGeom prst="rect">
            <a:avLst/>
          </a:prstGeom>
          <a:solidFill>
            <a:schemeClr val="tx1"/>
          </a:solidFill>
          <a:ln w="9525">
            <a:noFill/>
            <a:miter lim="800000"/>
            <a:headEnd/>
            <a:tailEnd/>
          </a:ln>
          <a:effectLst/>
        </p:spPr>
        <p:txBody>
          <a:bodyPr>
            <a:spAutoFit/>
          </a:bodyPr>
          <a:lstStyle/>
          <a:p>
            <a:pPr>
              <a:spcBef>
                <a:spcPct val="50000"/>
              </a:spcBef>
            </a:pPr>
            <a:endParaRPr lang="en-US">
              <a:solidFill>
                <a:srgbClr val="003366"/>
              </a:solidFill>
            </a:endParaRPr>
          </a:p>
        </p:txBody>
      </p:sp>
      <p:sp>
        <p:nvSpPr>
          <p:cNvPr id="65550" name="Text Box 14"/>
          <p:cNvSpPr txBox="1">
            <a:spLocks noChangeArrowheads="1"/>
          </p:cNvSpPr>
          <p:nvPr userDrawn="1"/>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a:solidFill>
                <a:srgbClr val="003366"/>
              </a:solidFill>
            </a:endParaRPr>
          </a:p>
        </p:txBody>
      </p:sp>
      <p:sp>
        <p:nvSpPr>
          <p:cNvPr id="65551" name="Text Box 15"/>
          <p:cNvSpPr txBox="1">
            <a:spLocks noChangeArrowheads="1"/>
          </p:cNvSpPr>
          <p:nvPr userDrawn="1"/>
        </p:nvSpPr>
        <p:spPr bwMode="auto">
          <a:xfrm>
            <a:off x="0" y="0"/>
            <a:ext cx="9144000" cy="457200"/>
          </a:xfrm>
          <a:prstGeom prst="rect">
            <a:avLst/>
          </a:prstGeom>
          <a:solidFill>
            <a:schemeClr val="accent1"/>
          </a:solidFill>
          <a:ln w="9525">
            <a:noFill/>
            <a:miter lim="800000"/>
            <a:headEnd/>
            <a:tailEnd/>
          </a:ln>
          <a:effectLst/>
        </p:spPr>
        <p:txBody>
          <a:bodyPr>
            <a:spAutoFit/>
          </a:bodyPr>
          <a:lstStyle/>
          <a:p>
            <a:pPr>
              <a:spcBef>
                <a:spcPct val="50000"/>
              </a:spcBef>
            </a:pPr>
            <a:endParaRPr lang="en-US">
              <a:solidFill>
                <a:srgbClr val="003366"/>
              </a:solidFill>
            </a:endParaRPr>
          </a:p>
        </p:txBody>
      </p:sp>
    </p:spTree>
    <p:extLst>
      <p:ext uri="{BB962C8B-B14F-4D97-AF65-F5344CB8AC3E}">
        <p14:creationId xmlns:p14="http://schemas.microsoft.com/office/powerpoint/2010/main" val="2355197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64716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913571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55647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016718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58475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1811589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43703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000609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4061956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371206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9"/>
            <a:ext cx="9144000" cy="314325"/>
          </a:xfrm>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31482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9"/>
            <a:ext cx="9144000" cy="314325"/>
          </a:xfrm>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329123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0"/>
            <a:ext cx="9144000" cy="457200"/>
          </a:xfrm>
          <a:prstGeom prst="rect">
            <a:avLst/>
          </a:prstGeom>
          <a:solidFill>
            <a:schemeClr val="tx1"/>
          </a:solidFill>
          <a:ln w="9525">
            <a:noFill/>
            <a:miter lim="800000"/>
            <a:headEnd/>
            <a:tailEnd/>
          </a:ln>
          <a:effectLst/>
        </p:spPr>
        <p:txBody>
          <a:bodyPr>
            <a:spAutoFit/>
          </a:bodyPr>
          <a:lstStyle/>
          <a:p>
            <a:pPr>
              <a:spcBef>
                <a:spcPct val="50000"/>
              </a:spcBef>
            </a:pPr>
            <a:endParaRPr lang="en-US">
              <a:solidFill>
                <a:srgbClr val="003366"/>
              </a:solidFill>
            </a:endParaRPr>
          </a:p>
        </p:txBody>
      </p:sp>
      <p:sp>
        <p:nvSpPr>
          <p:cNvPr id="65550" name="Text Box 14"/>
          <p:cNvSpPr txBox="1">
            <a:spLocks noChangeArrowheads="1"/>
          </p:cNvSpPr>
          <p:nvPr userDrawn="1"/>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a:solidFill>
                <a:srgbClr val="003366"/>
              </a:solidFill>
            </a:endParaRPr>
          </a:p>
        </p:txBody>
      </p:sp>
      <p:sp>
        <p:nvSpPr>
          <p:cNvPr id="65551" name="Text Box 15"/>
          <p:cNvSpPr txBox="1">
            <a:spLocks noChangeArrowheads="1"/>
          </p:cNvSpPr>
          <p:nvPr userDrawn="1"/>
        </p:nvSpPr>
        <p:spPr bwMode="auto">
          <a:xfrm>
            <a:off x="0" y="0"/>
            <a:ext cx="9144000" cy="457200"/>
          </a:xfrm>
          <a:prstGeom prst="rect">
            <a:avLst/>
          </a:prstGeom>
          <a:solidFill>
            <a:schemeClr val="accent1"/>
          </a:solidFill>
          <a:ln w="9525">
            <a:noFill/>
            <a:miter lim="800000"/>
            <a:headEnd/>
            <a:tailEnd/>
          </a:ln>
          <a:effectLst/>
        </p:spPr>
        <p:txBody>
          <a:bodyPr>
            <a:spAutoFit/>
          </a:bodyPr>
          <a:lstStyle/>
          <a:p>
            <a:pPr>
              <a:spcBef>
                <a:spcPct val="50000"/>
              </a:spcBef>
            </a:pPr>
            <a:endParaRPr lang="en-US">
              <a:solidFill>
                <a:srgbClr val="003366"/>
              </a:solidFill>
            </a:endParaRPr>
          </a:p>
        </p:txBody>
      </p:sp>
    </p:spTree>
    <p:extLst>
      <p:ext uri="{BB962C8B-B14F-4D97-AF65-F5344CB8AC3E}">
        <p14:creationId xmlns:p14="http://schemas.microsoft.com/office/powerpoint/2010/main" val="1078828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528886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529511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1059004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78994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67717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4132193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185106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03323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1763554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3862267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9"/>
            <a:ext cx="9144000" cy="314325"/>
          </a:xfrm>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1789834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9"/>
            <a:ext cx="9144000" cy="314325"/>
          </a:xfrm>
        </p:spPr>
        <p:txBody>
          <a:bodyPr/>
          <a:lstStyle>
            <a:lvl1pPr>
              <a:defRPr/>
            </a:lvl1pPr>
          </a:lstStyle>
          <a:p>
            <a:endParaRPr lang="en-US">
              <a:solidFill>
                <a:srgbClr val="003366"/>
              </a:solidFill>
            </a:endParaRPr>
          </a:p>
        </p:txBody>
      </p:sp>
    </p:spTree>
    <p:extLst>
      <p:ext uri="{BB962C8B-B14F-4D97-AF65-F5344CB8AC3E}">
        <p14:creationId xmlns:p14="http://schemas.microsoft.com/office/powerpoint/2010/main" val="2638496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Rectangle 9"/>
          <p:cNvSpPr>
            <a:spLocks noChangeArrowheads="1"/>
          </p:cNvSpPr>
          <p:nvPr/>
        </p:nvSpPr>
        <p:spPr bwMode="auto">
          <a:xfrm>
            <a:off x="146052" y="6391279"/>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1" name="Straight Connector 10"/>
          <p:cNvSpPr>
            <a:spLocks noChangeShapeType="1"/>
          </p:cNvSpPr>
          <p:nvPr/>
        </p:nvSpPr>
        <p:spPr bwMode="auto">
          <a:xfrm>
            <a:off x="155577"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42438CBF-197E-45D4-8D7D-7153D3219B0B}" type="datetimeFigureOut">
              <a:rPr lang="en-US" altLang="en-US"/>
              <a:pPr>
                <a:defRPr/>
              </a:pPr>
              <a:t>3/16/2017</a:t>
            </a:fld>
            <a:endParaRPr lang="en-US" altLang="en-US"/>
          </a:p>
        </p:txBody>
      </p:sp>
      <p:sp>
        <p:nvSpPr>
          <p:cNvPr id="16" name="Footer Placeholder 16"/>
          <p:cNvSpPr>
            <a:spLocks noGrp="1"/>
          </p:cNvSpPr>
          <p:nvPr>
            <p:ph type="ftr" sz="quarter" idx="11"/>
          </p:nvPr>
        </p:nvSpPr>
        <p:spPr/>
        <p:txBody>
          <a:bodyPr/>
          <a:lstStyle>
            <a:lvl1pPr>
              <a:defRPr smtClean="0"/>
            </a:lvl1pPr>
          </a:lstStyle>
          <a:p>
            <a:pPr>
              <a:defRPr/>
            </a:pPr>
            <a:endParaRPr lang="en-US" altLang="en-US"/>
          </a:p>
        </p:txBody>
      </p:sp>
      <p:sp>
        <p:nvSpPr>
          <p:cNvPr id="17" name="Slide Number Placeholder 28"/>
          <p:cNvSpPr>
            <a:spLocks noGrp="1"/>
          </p:cNvSpPr>
          <p:nvPr>
            <p:ph type="sldNum" sz="quarter" idx="12"/>
          </p:nvPr>
        </p:nvSpPr>
        <p:spPr>
          <a:xfrm>
            <a:off x="4343400" y="2198692"/>
            <a:ext cx="457200" cy="441325"/>
          </a:xfrm>
        </p:spPr>
        <p:txBody>
          <a:bodyPr/>
          <a:lstStyle>
            <a:lvl1pPr>
              <a:defRPr smtClean="0"/>
            </a:lvl1pPr>
          </a:lstStyle>
          <a:p>
            <a:pPr>
              <a:defRPr/>
            </a:pPr>
            <a:fld id="{F8FA4387-0CB5-421E-8F0D-D0C1121DF699}" type="slidenum">
              <a:rPr lang="en-US" altLang="en-US"/>
              <a:pPr>
                <a:defRPr/>
              </a:pPr>
              <a:t>‹#›</a:t>
            </a:fld>
            <a:endParaRPr lang="en-US" altLang="en-US"/>
          </a:p>
        </p:txBody>
      </p:sp>
    </p:spTree>
    <p:extLst>
      <p:ext uri="{BB962C8B-B14F-4D97-AF65-F5344CB8AC3E}">
        <p14:creationId xmlns:p14="http://schemas.microsoft.com/office/powerpoint/2010/main" val="184252294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B7E62F4-9B50-48B5-89BC-56AAFF465D75}" type="datetimeFigureOut">
              <a:rPr lang="en-US" altLang="en-US"/>
              <a:pPr>
                <a:defRPr/>
              </a:pPr>
              <a:t>3/16/2017</a:t>
            </a:fld>
            <a:endParaRPr lang="en-US" altLang="en-US"/>
          </a:p>
        </p:txBody>
      </p:sp>
      <p:sp>
        <p:nvSpPr>
          <p:cNvPr id="5" name="Footer Placeholder 4"/>
          <p:cNvSpPr>
            <a:spLocks noGrp="1"/>
          </p:cNvSpPr>
          <p:nvPr>
            <p:ph type="ftr" sz="quarter" idx="11"/>
          </p:nvPr>
        </p:nvSpPr>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a:xfrm>
            <a:off x="4362450" y="1027117"/>
            <a:ext cx="457200" cy="441325"/>
          </a:xfrm>
        </p:spPr>
        <p:txBody>
          <a:bodyPr/>
          <a:lstStyle>
            <a:lvl1pPr>
              <a:defRPr smtClean="0"/>
            </a:lvl1pPr>
          </a:lstStyle>
          <a:p>
            <a:pPr>
              <a:defRPr/>
            </a:pPr>
            <a:fld id="{ED14AC39-07B4-4574-9877-4DD067D25EE5}" type="slidenum">
              <a:rPr lang="en-US" altLang="en-US"/>
              <a:pPr>
                <a:defRPr/>
              </a:pPr>
              <a:t>‹#›</a:t>
            </a:fld>
            <a:endParaRPr lang="en-US" altLang="en-US"/>
          </a:p>
        </p:txBody>
      </p:sp>
    </p:spTree>
    <p:extLst>
      <p:ext uri="{BB962C8B-B14F-4D97-AF65-F5344CB8AC3E}">
        <p14:creationId xmlns:p14="http://schemas.microsoft.com/office/powerpoint/2010/main" val="393505535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9" name="Rectangle 25"/>
          <p:cNvSpPr>
            <a:spLocks noChangeArrowheads="1"/>
          </p:cNvSpPr>
          <p:nvPr/>
        </p:nvSpPr>
        <p:spPr bwMode="auto">
          <a:xfrm>
            <a:off x="155577"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Rectangle 9"/>
          <p:cNvSpPr>
            <a:spLocks noChangeArrowheads="1"/>
          </p:cNvSpPr>
          <p:nvPr/>
        </p:nvSpPr>
        <p:spPr bwMode="auto">
          <a:xfrm>
            <a:off x="146052" y="6391279"/>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smtClean="0"/>
            </a:lvl1pPr>
          </a:lstStyle>
          <a:p>
            <a:pPr>
              <a:defRPr/>
            </a:pPr>
            <a:endParaRPr lang="en-US" altLang="en-US"/>
          </a:p>
        </p:txBody>
      </p:sp>
      <p:sp>
        <p:nvSpPr>
          <p:cNvPr id="16" name="Date Placeholder 3"/>
          <p:cNvSpPr>
            <a:spLocks noGrp="1"/>
          </p:cNvSpPr>
          <p:nvPr>
            <p:ph type="dt" sz="half" idx="11"/>
          </p:nvPr>
        </p:nvSpPr>
        <p:spPr/>
        <p:txBody>
          <a:bodyPr/>
          <a:lstStyle>
            <a:lvl1pPr>
              <a:defRPr smtClean="0"/>
            </a:lvl1pPr>
          </a:lstStyle>
          <a:p>
            <a:pPr>
              <a:defRPr/>
            </a:pPr>
            <a:fld id="{08D5238E-32DA-40D9-AE6C-D392F89BC875}" type="datetimeFigureOut">
              <a:rPr lang="en-US" altLang="en-US"/>
              <a:pPr>
                <a:defRPr/>
              </a:pPr>
              <a:t>3/16/2017</a:t>
            </a:fld>
            <a:endParaRPr lang="en-US" altLang="en-US"/>
          </a:p>
        </p:txBody>
      </p:sp>
      <p:sp>
        <p:nvSpPr>
          <p:cNvPr id="17" name="Slide Number Placeholder 5"/>
          <p:cNvSpPr>
            <a:spLocks noGrp="1"/>
          </p:cNvSpPr>
          <p:nvPr>
            <p:ph type="sldNum" sz="quarter" idx="12"/>
          </p:nvPr>
        </p:nvSpPr>
        <p:spPr>
          <a:xfrm>
            <a:off x="4343400" y="2198692"/>
            <a:ext cx="457200" cy="441325"/>
          </a:xfrm>
        </p:spPr>
        <p:txBody>
          <a:bodyPr/>
          <a:lstStyle>
            <a:lvl1pPr>
              <a:defRPr smtClean="0"/>
            </a:lvl1pPr>
          </a:lstStyle>
          <a:p>
            <a:pPr>
              <a:defRPr/>
            </a:pPr>
            <a:fld id="{72ECD33E-FFC8-4886-A9E0-20F0C3AA4293}" type="slidenum">
              <a:rPr lang="en-US" altLang="en-US"/>
              <a:pPr>
                <a:defRPr/>
              </a:pPr>
              <a:t>‹#›</a:t>
            </a:fld>
            <a:endParaRPr lang="en-US" altLang="en-US"/>
          </a:p>
        </p:txBody>
      </p:sp>
    </p:spTree>
    <p:extLst>
      <p:ext uri="{BB962C8B-B14F-4D97-AF65-F5344CB8AC3E}">
        <p14:creationId xmlns:p14="http://schemas.microsoft.com/office/powerpoint/2010/main" val="157592651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7"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1800" smtClean="0">
              <a:solidFill>
                <a:prstClr val="black"/>
              </a:solidFill>
              <a:latin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2" y="6410329"/>
            <a:ext cx="3044825" cy="365125"/>
          </a:xfrm>
        </p:spPr>
        <p:txBody>
          <a:bodyPr/>
          <a:lstStyle>
            <a:lvl1pPr>
              <a:defRPr smtClean="0"/>
            </a:lvl1pPr>
          </a:lstStyle>
          <a:p>
            <a:pPr>
              <a:defRPr/>
            </a:pPr>
            <a:fld id="{D31842B6-6FF9-47B6-8AAC-4C9F14D71244}" type="datetimeFigureOut">
              <a:rPr lang="en-US" altLang="en-US"/>
              <a:pPr>
                <a:defRPr/>
              </a:pPr>
              <a:t>3/16/2017</a:t>
            </a:fld>
            <a:endParaRPr lang="en-US" altLang="en-US"/>
          </a:p>
        </p:txBody>
      </p:sp>
      <p:sp>
        <p:nvSpPr>
          <p:cNvPr id="7" name="Footer Placeholder 5"/>
          <p:cNvSpPr>
            <a:spLocks noGrp="1"/>
          </p:cNvSpPr>
          <p:nvPr>
            <p:ph type="ftr" sz="quarter" idx="11"/>
          </p:nvPr>
        </p:nvSpPr>
        <p:spPr/>
        <p:txBody>
          <a:bodyPr/>
          <a:lstStyle>
            <a:lvl1pPr>
              <a:defRPr smtClean="0"/>
            </a:lvl1pPr>
          </a:lstStyle>
          <a:p>
            <a:pPr>
              <a:defRPr/>
            </a:pPr>
            <a:endParaRPr lang="en-US" altLang="en-US"/>
          </a:p>
        </p:txBody>
      </p:sp>
      <p:sp>
        <p:nvSpPr>
          <p:cNvPr id="8" name="Slide Number Placeholder 6"/>
          <p:cNvSpPr>
            <a:spLocks noGrp="1"/>
          </p:cNvSpPr>
          <p:nvPr>
            <p:ph type="sldNum" sz="quarter" idx="12"/>
          </p:nvPr>
        </p:nvSpPr>
        <p:spPr/>
        <p:txBody>
          <a:bodyPr/>
          <a:lstStyle>
            <a:lvl1pPr>
              <a:defRPr smtClean="0"/>
            </a:lvl1pPr>
          </a:lstStyle>
          <a:p>
            <a:pPr>
              <a:defRPr/>
            </a:pPr>
            <a:fld id="{BFD2C42D-61A7-40A0-9622-2E1D456989F3}" type="slidenum">
              <a:rPr lang="en-US" altLang="en-US"/>
              <a:pPr>
                <a:defRPr/>
              </a:pPr>
              <a:t>‹#›</a:t>
            </a:fld>
            <a:endParaRPr lang="en-US" altLang="en-US"/>
          </a:p>
        </p:txBody>
      </p:sp>
    </p:spTree>
    <p:extLst>
      <p:ext uri="{BB962C8B-B14F-4D97-AF65-F5344CB8AC3E}">
        <p14:creationId xmlns:p14="http://schemas.microsoft.com/office/powerpoint/2010/main" val="244691086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9"/>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1800" smtClean="0">
              <a:solidFill>
                <a:prstClr val="black"/>
              </a:solidFill>
              <a:latin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3" name="Rectangle 12"/>
          <p:cNvSpPr>
            <a:spLocks noChangeArrowheads="1"/>
          </p:cNvSpPr>
          <p:nvPr/>
        </p:nvSpPr>
        <p:spPr bwMode="auto">
          <a:xfrm>
            <a:off x="146052"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12CF008B-55C6-4F96-8047-B4346E1A3BBE}" type="datetimeFigureOut">
              <a:rPr lang="en-US" altLang="en-US"/>
              <a:pPr>
                <a:defRPr/>
              </a:pPr>
              <a:t>3/16/2017</a:t>
            </a:fld>
            <a:endParaRPr lang="en-US" altLang="en-US"/>
          </a:p>
        </p:txBody>
      </p:sp>
      <p:sp>
        <p:nvSpPr>
          <p:cNvPr id="19" name="Footer Placeholder 7"/>
          <p:cNvSpPr>
            <a:spLocks noGrp="1"/>
          </p:cNvSpPr>
          <p:nvPr>
            <p:ph type="ftr" sz="quarter" idx="11"/>
          </p:nvPr>
        </p:nvSpPr>
        <p:spPr>
          <a:xfrm>
            <a:off x="304800" y="6410329"/>
            <a:ext cx="3581400" cy="365125"/>
          </a:xfrm>
        </p:spPr>
        <p:txBody>
          <a:bodyPr/>
          <a:lstStyle>
            <a:lvl1pPr>
              <a:defRPr smtClean="0"/>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vl1pPr>
          </a:lstStyle>
          <a:p>
            <a:pPr>
              <a:defRPr/>
            </a:pPr>
            <a:fld id="{395C92EA-4A79-46F1-A580-84FD1BA8E1F8}" type="slidenum">
              <a:rPr lang="en-US" altLang="en-US"/>
              <a:pPr>
                <a:defRPr/>
              </a:pPr>
              <a:t>‹#›</a:t>
            </a:fld>
            <a:endParaRPr lang="en-US" altLang="en-US"/>
          </a:p>
        </p:txBody>
      </p:sp>
    </p:spTree>
    <p:extLst>
      <p:ext uri="{BB962C8B-B14F-4D97-AF65-F5344CB8AC3E}">
        <p14:creationId xmlns:p14="http://schemas.microsoft.com/office/powerpoint/2010/main" val="2661906769"/>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D04E56F7-567B-4DAE-B729-43778BB3FF90}" type="datetimeFigureOut">
              <a:rPr lang="en-US" altLang="en-US"/>
              <a:pPr>
                <a:defRPr/>
              </a:pPr>
              <a:t>3/16/2017</a:t>
            </a:fld>
            <a:endParaRPr lang="en-US" altLang="en-US"/>
          </a:p>
        </p:txBody>
      </p:sp>
      <p:sp>
        <p:nvSpPr>
          <p:cNvPr id="4" name="Footer Placeholder 3"/>
          <p:cNvSpPr>
            <a:spLocks noGrp="1"/>
          </p:cNvSpPr>
          <p:nvPr>
            <p:ph type="ftr" sz="quarter" idx="11"/>
          </p:nvPr>
        </p:nvSpPr>
        <p:spPr/>
        <p:txBody>
          <a:bodyPr/>
          <a:lstStyle>
            <a:lvl1pPr>
              <a:defRPr smtClean="0"/>
            </a:lvl1pPr>
          </a:lstStyle>
          <a:p>
            <a:pPr>
              <a:defRPr/>
            </a:pPr>
            <a:endParaRPr lang="en-US" altLang="en-US"/>
          </a:p>
        </p:txBody>
      </p:sp>
      <p:sp>
        <p:nvSpPr>
          <p:cNvPr id="5" name="Slide Number Placeholder 4"/>
          <p:cNvSpPr>
            <a:spLocks noGrp="1"/>
          </p:cNvSpPr>
          <p:nvPr>
            <p:ph type="sldNum" sz="quarter" idx="12"/>
          </p:nvPr>
        </p:nvSpPr>
        <p:spPr>
          <a:xfrm>
            <a:off x="4343400" y="1036642"/>
            <a:ext cx="457200" cy="441325"/>
          </a:xfrm>
        </p:spPr>
        <p:txBody>
          <a:bodyPr/>
          <a:lstStyle>
            <a:lvl1pPr>
              <a:defRPr smtClean="0"/>
            </a:lvl1pPr>
          </a:lstStyle>
          <a:p>
            <a:pPr>
              <a:defRPr/>
            </a:pPr>
            <a:fld id="{FF0F892F-0AF1-4851-9687-DF560C8F3143}" type="slidenum">
              <a:rPr lang="en-US" altLang="en-US"/>
              <a:pPr>
                <a:defRPr/>
              </a:pPr>
              <a:t>‹#›</a:t>
            </a:fld>
            <a:endParaRPr lang="en-US" altLang="en-US"/>
          </a:p>
        </p:txBody>
      </p:sp>
    </p:spTree>
    <p:extLst>
      <p:ext uri="{BB962C8B-B14F-4D97-AF65-F5344CB8AC3E}">
        <p14:creationId xmlns:p14="http://schemas.microsoft.com/office/powerpoint/2010/main" val="83318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3" name="Rectangle 20"/>
          <p:cNvSpPr>
            <a:spLocks noChangeArrowheads="1"/>
          </p:cNvSpPr>
          <p:nvPr/>
        </p:nvSpPr>
        <p:spPr bwMode="white">
          <a:xfrm>
            <a:off x="0" y="1"/>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6" name="Rectangle 5"/>
          <p:cNvSpPr>
            <a:spLocks noChangeArrowheads="1"/>
          </p:cNvSpPr>
          <p:nvPr/>
        </p:nvSpPr>
        <p:spPr bwMode="auto">
          <a:xfrm>
            <a:off x="146052" y="6391279"/>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8" name="Date Placeholder 1"/>
          <p:cNvSpPr>
            <a:spLocks noGrp="1"/>
          </p:cNvSpPr>
          <p:nvPr>
            <p:ph type="dt" sz="half" idx="10"/>
          </p:nvPr>
        </p:nvSpPr>
        <p:spPr/>
        <p:txBody>
          <a:bodyPr/>
          <a:lstStyle>
            <a:lvl1pPr>
              <a:defRPr smtClean="0"/>
            </a:lvl1pPr>
          </a:lstStyle>
          <a:p>
            <a:pPr>
              <a:defRPr/>
            </a:pPr>
            <a:fld id="{91AF0817-1C50-4043-92C7-EFD4D1FD7BAA}" type="datetimeFigureOut">
              <a:rPr lang="en-US" altLang="en-US"/>
              <a:pPr>
                <a:defRPr/>
              </a:pPr>
              <a:t>3/16/2017</a:t>
            </a:fld>
            <a:endParaRPr lang="en-US" altLang="en-US"/>
          </a:p>
        </p:txBody>
      </p:sp>
      <p:sp>
        <p:nvSpPr>
          <p:cNvPr id="9" name="Footer Placeholder 2"/>
          <p:cNvSpPr>
            <a:spLocks noGrp="1"/>
          </p:cNvSpPr>
          <p:nvPr>
            <p:ph type="ftr" sz="quarter" idx="11"/>
          </p:nvPr>
        </p:nvSpPr>
        <p:spPr/>
        <p:txBody>
          <a:bodyPr/>
          <a:lstStyle>
            <a:lvl1pPr>
              <a:defRPr smtClean="0"/>
            </a:lvl1pPr>
          </a:lstStyle>
          <a:p>
            <a:pPr>
              <a:defRPr/>
            </a:pPr>
            <a:endParaRPr lang="en-US" altLang="en-US"/>
          </a:p>
        </p:txBody>
      </p:sp>
      <p:sp>
        <p:nvSpPr>
          <p:cNvPr id="10" name="Slide Number Placeholder 3"/>
          <p:cNvSpPr>
            <a:spLocks noGrp="1"/>
          </p:cNvSpPr>
          <p:nvPr>
            <p:ph type="sldNum" sz="quarter" idx="12"/>
          </p:nvPr>
        </p:nvSpPr>
        <p:spPr>
          <a:xfrm>
            <a:off x="4267200" y="6324604"/>
            <a:ext cx="609600" cy="441325"/>
          </a:xfrm>
        </p:spPr>
        <p:txBody>
          <a:bodyPr/>
          <a:lstStyle>
            <a:lvl1pPr>
              <a:defRPr smtClean="0">
                <a:solidFill>
                  <a:srgbClr val="FFFFFF"/>
                </a:solidFill>
              </a:defRPr>
            </a:lvl1pPr>
          </a:lstStyle>
          <a:p>
            <a:pPr>
              <a:defRPr/>
            </a:pPr>
            <a:fld id="{76636CC3-18FC-4A94-9F60-26D7DE944257}" type="slidenum">
              <a:rPr lang="en-US" altLang="en-US"/>
              <a:pPr>
                <a:defRPr/>
              </a:pPr>
              <a:t>‹#›</a:t>
            </a:fld>
            <a:endParaRPr lang="en-US" altLang="en-US"/>
          </a:p>
        </p:txBody>
      </p:sp>
    </p:spTree>
    <p:extLst>
      <p:ext uri="{BB962C8B-B14F-4D97-AF65-F5344CB8AC3E}">
        <p14:creationId xmlns:p14="http://schemas.microsoft.com/office/powerpoint/2010/main" val="3623863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8" name="Rectangle 23"/>
          <p:cNvSpPr>
            <a:spLocks noChangeArrowheads="1"/>
          </p:cNvSpPr>
          <p:nvPr/>
        </p:nvSpPr>
        <p:spPr bwMode="white">
          <a:xfrm>
            <a:off x="0" y="1"/>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5" name="Rectangle 14"/>
          <p:cNvSpPr>
            <a:spLocks noChangeArrowheads="1"/>
          </p:cNvSpPr>
          <p:nvPr/>
        </p:nvSpPr>
        <p:spPr bwMode="auto">
          <a:xfrm>
            <a:off x="149226" y="6388104"/>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40"/>
            <a:ext cx="457200" cy="441325"/>
          </a:xfrm>
        </p:spPr>
        <p:txBody>
          <a:bodyPr/>
          <a:lstStyle>
            <a:lvl1pPr>
              <a:defRPr smtClean="0"/>
            </a:lvl1pPr>
          </a:lstStyle>
          <a:p>
            <a:pPr>
              <a:defRPr/>
            </a:pPr>
            <a:fld id="{1160AAEC-82B1-44D8-AC8B-8B8518FA4973}"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smtClean="0"/>
            </a:lvl1pPr>
          </a:lstStyle>
          <a:p>
            <a:pPr>
              <a:defRPr/>
            </a:pPr>
            <a:fld id="{F7A85069-BE66-4C2F-A951-D3CDEBE8FD31}" type="datetimeFigureOut">
              <a:rPr lang="en-US" altLang="en-US"/>
              <a:pPr>
                <a:defRPr/>
              </a:pPr>
              <a:t>3/16/2017</a:t>
            </a:fld>
            <a:endParaRPr lang="en-US" altLang="en-US"/>
          </a:p>
        </p:txBody>
      </p:sp>
      <p:sp>
        <p:nvSpPr>
          <p:cNvPr id="18" name="Footer Placeholder 5"/>
          <p:cNvSpPr>
            <a:spLocks noGrp="1"/>
          </p:cNvSpPr>
          <p:nvPr>
            <p:ph type="ftr" sz="quarter" idx="12"/>
          </p:nvPr>
        </p:nvSpPr>
        <p:spPr>
          <a:xfrm>
            <a:off x="301625" y="6410329"/>
            <a:ext cx="3382963" cy="366713"/>
          </a:xfrm>
        </p:spPr>
        <p:txBody>
          <a:bodyPr/>
          <a:lstStyle>
            <a:lvl1pPr>
              <a:defRPr smtClean="0"/>
            </a:lvl1pPr>
          </a:lstStyle>
          <a:p>
            <a:pPr>
              <a:defRPr/>
            </a:pPr>
            <a:endParaRPr lang="en-US" altLang="en-US"/>
          </a:p>
        </p:txBody>
      </p:sp>
    </p:spTree>
    <p:extLst>
      <p:ext uri="{BB962C8B-B14F-4D97-AF65-F5344CB8AC3E}">
        <p14:creationId xmlns:p14="http://schemas.microsoft.com/office/powerpoint/2010/main" val="231525047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Rectangle 9"/>
          <p:cNvSpPr>
            <a:spLocks noChangeArrowheads="1"/>
          </p:cNvSpPr>
          <p:nvPr/>
        </p:nvSpPr>
        <p:spPr bwMode="auto">
          <a:xfrm>
            <a:off x="152400" y="152402"/>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5" name="Rectangle 14"/>
          <p:cNvSpPr>
            <a:spLocks noChangeArrowheads="1"/>
          </p:cNvSpPr>
          <p:nvPr/>
        </p:nvSpPr>
        <p:spPr bwMode="auto">
          <a:xfrm>
            <a:off x="149226" y="6388104"/>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40"/>
            <a:ext cx="457200" cy="441325"/>
          </a:xfrm>
        </p:spPr>
        <p:txBody>
          <a:bodyPr/>
          <a:lstStyle>
            <a:lvl1pPr>
              <a:defRPr smtClean="0"/>
            </a:lvl1pPr>
          </a:lstStyle>
          <a:p>
            <a:pPr>
              <a:defRPr/>
            </a:pPr>
            <a:fld id="{1239A271-0AB8-4FA6-8A29-219552E43DFC}" type="slidenum">
              <a:rPr lang="en-US" altLang="en-US"/>
              <a:pPr>
                <a:defRPr/>
              </a:pPr>
              <a:t>‹#›</a:t>
            </a:fld>
            <a:endParaRPr lang="en-US" altLang="en-US"/>
          </a:p>
        </p:txBody>
      </p:sp>
      <p:sp>
        <p:nvSpPr>
          <p:cNvPr id="17" name="Date Placeholder 4"/>
          <p:cNvSpPr>
            <a:spLocks noGrp="1"/>
          </p:cNvSpPr>
          <p:nvPr>
            <p:ph type="dt" sz="half" idx="11"/>
          </p:nvPr>
        </p:nvSpPr>
        <p:spPr>
          <a:xfrm>
            <a:off x="5788027" y="6405567"/>
            <a:ext cx="3044825" cy="365125"/>
          </a:xfrm>
        </p:spPr>
        <p:txBody>
          <a:bodyPr/>
          <a:lstStyle>
            <a:lvl1pPr>
              <a:defRPr smtClean="0"/>
            </a:lvl1pPr>
          </a:lstStyle>
          <a:p>
            <a:pPr>
              <a:defRPr/>
            </a:pPr>
            <a:fld id="{B79FD612-F4B0-4392-AC70-8C5100FE3F28}" type="datetimeFigureOut">
              <a:rPr lang="en-US" altLang="en-US"/>
              <a:pPr>
                <a:defRPr/>
              </a:pPr>
              <a:t>3/16/2017</a:t>
            </a:fld>
            <a:endParaRPr lang="en-US" altLang="en-US"/>
          </a:p>
        </p:txBody>
      </p:sp>
      <p:sp>
        <p:nvSpPr>
          <p:cNvPr id="18" name="Footer Placeholder 5"/>
          <p:cNvSpPr>
            <a:spLocks noGrp="1"/>
          </p:cNvSpPr>
          <p:nvPr>
            <p:ph type="ftr" sz="quarter" idx="12"/>
          </p:nvPr>
        </p:nvSpPr>
        <p:spPr>
          <a:xfrm>
            <a:off x="301625" y="6410329"/>
            <a:ext cx="3584575" cy="366713"/>
          </a:xfrm>
        </p:spPr>
        <p:txBody>
          <a:bodyPr/>
          <a:lstStyle>
            <a:lvl1pPr>
              <a:defRPr smtClean="0"/>
            </a:lvl1pPr>
          </a:lstStyle>
          <a:p>
            <a:pPr>
              <a:defRPr/>
            </a:pPr>
            <a:endParaRPr lang="en-US" altLang="en-US"/>
          </a:p>
        </p:txBody>
      </p:sp>
    </p:spTree>
    <p:extLst>
      <p:ext uri="{BB962C8B-B14F-4D97-AF65-F5344CB8AC3E}">
        <p14:creationId xmlns:p14="http://schemas.microsoft.com/office/powerpoint/2010/main" val="56571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26DA4B45-A3FD-4883-94EE-D0D63364E8D2}" type="datetimeFigureOut">
              <a:rPr lang="en-US" altLang="en-US"/>
              <a:pPr>
                <a:defRPr/>
              </a:pPr>
              <a:t>3/16/2017</a:t>
            </a:fld>
            <a:endParaRPr lang="en-US" altLang="en-US"/>
          </a:p>
        </p:txBody>
      </p:sp>
      <p:sp>
        <p:nvSpPr>
          <p:cNvPr id="5" name="Footer Placeholder 4"/>
          <p:cNvSpPr>
            <a:spLocks noGrp="1"/>
          </p:cNvSpPr>
          <p:nvPr>
            <p:ph type="ftr" sz="quarter" idx="11"/>
          </p:nvPr>
        </p:nvSpPr>
        <p:spPr/>
        <p:txBody>
          <a:bodyPr/>
          <a:lstStyle>
            <a:lvl1pPr>
              <a:defRPr smtClean="0"/>
            </a:lvl1pPr>
          </a:lstStyle>
          <a:p>
            <a:pPr>
              <a:defRPr/>
            </a:pPr>
            <a:endParaRPr lang="en-US" altLang="en-US"/>
          </a:p>
        </p:txBody>
      </p:sp>
      <p:sp>
        <p:nvSpPr>
          <p:cNvPr id="6" name="Slide Number Placeholder 5"/>
          <p:cNvSpPr>
            <a:spLocks noGrp="1"/>
          </p:cNvSpPr>
          <p:nvPr>
            <p:ph type="sldNum" sz="quarter" idx="12"/>
          </p:nvPr>
        </p:nvSpPr>
        <p:spPr/>
        <p:txBody>
          <a:bodyPr/>
          <a:lstStyle>
            <a:lvl1pPr>
              <a:defRPr smtClean="0"/>
            </a:lvl1pPr>
          </a:lstStyle>
          <a:p>
            <a:pPr>
              <a:defRPr/>
            </a:pPr>
            <a:fld id="{7E7D4B4F-C8F0-4243-B968-BB963479A3BB}" type="slidenum">
              <a:rPr lang="en-US" altLang="en-US"/>
              <a:pPr>
                <a:defRPr/>
              </a:pPr>
              <a:t>‹#›</a:t>
            </a:fld>
            <a:endParaRPr lang="en-US" altLang="en-US"/>
          </a:p>
        </p:txBody>
      </p:sp>
    </p:spTree>
    <p:extLst>
      <p:ext uri="{BB962C8B-B14F-4D97-AF65-F5344CB8AC3E}">
        <p14:creationId xmlns:p14="http://schemas.microsoft.com/office/powerpoint/2010/main" val="233702569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6" name="Rectangle 21"/>
          <p:cNvSpPr>
            <a:spLocks noChangeArrowheads="1"/>
          </p:cNvSpPr>
          <p:nvPr/>
        </p:nvSpPr>
        <p:spPr bwMode="white">
          <a:xfrm>
            <a:off x="0" y="1"/>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8" name="Rectangle 7"/>
          <p:cNvSpPr>
            <a:spLocks noChangeArrowheads="1"/>
          </p:cNvSpPr>
          <p:nvPr/>
        </p:nvSpPr>
        <p:spPr bwMode="auto">
          <a:xfrm>
            <a:off x="146052" y="6391279"/>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Straight Connector 9"/>
          <p:cNvSpPr>
            <a:spLocks noChangeShapeType="1"/>
          </p:cNvSpPr>
          <p:nvPr/>
        </p:nvSpPr>
        <p:spPr bwMode="auto">
          <a:xfrm rot="5400000">
            <a:off x="4021139"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4"/>
            <a:ext cx="457200" cy="441325"/>
          </a:xfrm>
        </p:spPr>
        <p:txBody>
          <a:bodyPr/>
          <a:lstStyle>
            <a:lvl1pPr>
              <a:defRPr smtClean="0"/>
            </a:lvl1pPr>
          </a:lstStyle>
          <a:p>
            <a:pPr>
              <a:defRPr/>
            </a:pPr>
            <a:fld id="{4E7A7C17-D6FC-4BC4-AA9C-B079CFBE740B}"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smtClean="0"/>
            </a:lvl1pPr>
          </a:lstStyle>
          <a:p>
            <a:pPr>
              <a:defRPr/>
            </a:pPr>
            <a:fld id="{2E8EF76E-F33E-4594-BD19-067495815285}" type="datetimeFigureOut">
              <a:rPr lang="en-US" altLang="en-US"/>
              <a:pPr>
                <a:defRPr/>
              </a:pPr>
              <a:t>3/16/2017</a:t>
            </a:fld>
            <a:endParaRPr lang="en-US" altLang="en-US"/>
          </a:p>
        </p:txBody>
      </p:sp>
      <p:sp>
        <p:nvSpPr>
          <p:cNvPr id="15" name="Footer Placeholder 4"/>
          <p:cNvSpPr>
            <a:spLocks noGrp="1"/>
          </p:cNvSpPr>
          <p:nvPr>
            <p:ph type="ftr"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71534138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15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6466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039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14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3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3090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414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96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875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851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247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 Blank">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443882"/>
            <a:ext cx="8503920" cy="920488"/>
          </a:xfrm>
        </p:spPr>
        <p:txBody>
          <a:bodyPr/>
          <a:lstStyle>
            <a:lvl1pPr>
              <a:defRPr sz="3200"/>
            </a:lvl1pPr>
          </a:lstStyle>
          <a:p>
            <a:r>
              <a:rPr lang="en-US" dirty="0"/>
              <a:t>Click to edit Master title style</a:t>
            </a:r>
          </a:p>
        </p:txBody>
      </p:sp>
      <p:sp>
        <p:nvSpPr>
          <p:cNvPr id="4" name="Date Placeholder 3"/>
          <p:cNvSpPr>
            <a:spLocks noGrp="1"/>
          </p:cNvSpPr>
          <p:nvPr>
            <p:ph type="dt" sz="half" idx="10"/>
          </p:nvPr>
        </p:nvSpPr>
        <p:spPr/>
        <p:txBody>
          <a:bodyPr/>
          <a:lstStyle>
            <a:lvl1pPr>
              <a:defRPr sz="750"/>
            </a:lvl1pPr>
          </a:lstStyle>
          <a:p>
            <a:fld id="{E4857BB8-90EA-4574-9C80-2E46E436BD12}" type="datetime1">
              <a:rPr lang="en-US" smtClean="0">
                <a:solidFill>
                  <a:prstClr val="white"/>
                </a:solidFill>
              </a:rPr>
              <a:pPr/>
              <a:t>3/16/2017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sz="1000">
                <a:solidFill>
                  <a:srgbClr val="FFFFFF"/>
                </a:solidFill>
              </a:defRPr>
            </a:lvl1pPr>
          </a:lstStyle>
          <a:p>
            <a:r>
              <a:rPr lang="en-US" dirty="0"/>
              <a:t>Proprietary and Confidential. </a:t>
            </a:r>
          </a:p>
        </p:txBody>
      </p:sp>
      <p:sp>
        <p:nvSpPr>
          <p:cNvPr id="6" name="Slide Number Placeholder 5"/>
          <p:cNvSpPr>
            <a:spLocks noGrp="1"/>
          </p:cNvSpPr>
          <p:nvPr>
            <p:ph type="sldNum" sz="quarter" idx="12"/>
          </p:nvPr>
        </p:nvSpPr>
        <p:spPr/>
        <p:txBody>
          <a:bodyPr/>
          <a:lstStyle>
            <a:lvl1pPr>
              <a:defRPr sz="750">
                <a:solidFill>
                  <a:srgbClr val="FFFFFF"/>
                </a:solidFill>
              </a:defRPr>
            </a:lvl1pPr>
          </a:lstStyle>
          <a:p>
            <a:fld id="{ACAC3E05-0EEA-5148-8D6D-B9A3262FF7E4}" type="slidenum">
              <a:rPr lang="en-US" smtClean="0"/>
              <a:pPr/>
              <a:t>‹#›</a:t>
            </a:fld>
            <a:endParaRPr lang="en-US" dirty="0"/>
          </a:p>
        </p:txBody>
      </p:sp>
      <p:sp>
        <p:nvSpPr>
          <p:cNvPr id="7" name="Rectangle 6"/>
          <p:cNvSpPr/>
          <p:nvPr userDrawn="1"/>
        </p:nvSpPr>
        <p:spPr>
          <a:xfrm>
            <a:off x="7048872" y="6276515"/>
            <a:ext cx="923278"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8486907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38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687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1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8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208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160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78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364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2617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611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E20B75-B4F5-44E6-B0B2-8BC65E8FF627}" type="datetimeFigureOut">
              <a:rPr lang="en-US" smtClean="0">
                <a:solidFill>
                  <a:prstClr val="black">
                    <a:tint val="75000"/>
                  </a:prstClr>
                </a:solidFill>
              </a:rPr>
              <a:pPr/>
              <a:t>3/16/2017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015CD7-C239-42AD-9BF9-5EDB27263E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88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ntent - Blank">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443882"/>
            <a:ext cx="8503920" cy="920488"/>
          </a:xfrm>
        </p:spPr>
        <p:txBody>
          <a:bodyPr/>
          <a:lstStyle>
            <a:lvl1pPr>
              <a:defRPr sz="3200"/>
            </a:lvl1pPr>
          </a:lstStyle>
          <a:p>
            <a:r>
              <a:rPr lang="en-US" dirty="0"/>
              <a:t>Click to edit Master title style</a:t>
            </a:r>
          </a:p>
        </p:txBody>
      </p:sp>
      <p:sp>
        <p:nvSpPr>
          <p:cNvPr id="4" name="Date Placeholder 3"/>
          <p:cNvSpPr>
            <a:spLocks noGrp="1"/>
          </p:cNvSpPr>
          <p:nvPr>
            <p:ph type="dt" sz="half" idx="10"/>
          </p:nvPr>
        </p:nvSpPr>
        <p:spPr/>
        <p:txBody>
          <a:bodyPr/>
          <a:lstStyle>
            <a:lvl1pPr>
              <a:defRPr sz="750"/>
            </a:lvl1pPr>
          </a:lstStyle>
          <a:p>
            <a:fld id="{E4857BB8-90EA-4574-9C80-2E46E436BD12}" type="datetime1">
              <a:rPr lang="en-US" smtClean="0">
                <a:solidFill>
                  <a:prstClr val="white"/>
                </a:solidFill>
              </a:rPr>
              <a:pPr/>
              <a:t>3/16/2017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sz="1000">
                <a:solidFill>
                  <a:srgbClr val="FFFFFF"/>
                </a:solidFill>
              </a:defRPr>
            </a:lvl1pPr>
          </a:lstStyle>
          <a:p>
            <a:r>
              <a:rPr lang="en-US" dirty="0"/>
              <a:t>Proprietary and Confidential. </a:t>
            </a:r>
          </a:p>
        </p:txBody>
      </p:sp>
      <p:sp>
        <p:nvSpPr>
          <p:cNvPr id="6" name="Slide Number Placeholder 5"/>
          <p:cNvSpPr>
            <a:spLocks noGrp="1"/>
          </p:cNvSpPr>
          <p:nvPr>
            <p:ph type="sldNum" sz="quarter" idx="12"/>
          </p:nvPr>
        </p:nvSpPr>
        <p:spPr/>
        <p:txBody>
          <a:bodyPr/>
          <a:lstStyle>
            <a:lvl1pPr>
              <a:defRPr sz="750">
                <a:solidFill>
                  <a:srgbClr val="FFFFFF"/>
                </a:solidFill>
              </a:defRPr>
            </a:lvl1pPr>
          </a:lstStyle>
          <a:p>
            <a:fld id="{ACAC3E05-0EEA-5148-8D6D-B9A3262FF7E4}" type="slidenum">
              <a:rPr lang="en-US" smtClean="0"/>
              <a:pPr/>
              <a:t>‹#›</a:t>
            </a:fld>
            <a:endParaRPr lang="en-US" dirty="0"/>
          </a:p>
        </p:txBody>
      </p:sp>
      <p:sp>
        <p:nvSpPr>
          <p:cNvPr id="7" name="Rectangle 6"/>
          <p:cNvSpPr/>
          <p:nvPr userDrawn="1"/>
        </p:nvSpPr>
        <p:spPr>
          <a:xfrm>
            <a:off x="7048871" y="6276515"/>
            <a:ext cx="923278"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22595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0"/>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0"/>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43679"/>
            <a:ext cx="9144000" cy="314325"/>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p>
        </p:txBody>
      </p:sp>
      <p:sp>
        <p:nvSpPr>
          <p:cNvPr id="64526" name="Text Box 14"/>
          <p:cNvSpPr txBox="1">
            <a:spLocks noChangeArrowheads="1"/>
          </p:cNvSpPr>
          <p:nvPr userDrawn="1"/>
        </p:nvSpPr>
        <p:spPr bwMode="auto">
          <a:xfrm>
            <a:off x="-92073" y="762000"/>
            <a:ext cx="9236075" cy="457200"/>
          </a:xfrm>
          <a:prstGeom prst="rect">
            <a:avLst/>
          </a:prstGeom>
          <a:noFill/>
          <a:ln w="9525">
            <a:noFill/>
            <a:miter lim="800000"/>
            <a:headEnd/>
            <a:tailEnd/>
          </a:ln>
          <a:effectLst/>
        </p:spPr>
        <p:txBody>
          <a:bodyPr>
            <a:spAutoFit/>
          </a:bodyPr>
          <a:lstStyle/>
          <a:p>
            <a:endParaRPr lang="en-US"/>
          </a:p>
        </p:txBody>
      </p:sp>
      <p:sp>
        <p:nvSpPr>
          <p:cNvPr id="64527" name="Text Box 15"/>
          <p:cNvSpPr txBox="1">
            <a:spLocks noChangeArrowheads="1"/>
          </p:cNvSpPr>
          <p:nvPr userDrawn="1"/>
        </p:nvSpPr>
        <p:spPr bwMode="auto">
          <a:xfrm>
            <a:off x="8650858" y="6613529"/>
            <a:ext cx="341760" cy="246221"/>
          </a:xfrm>
          <a:prstGeom prst="rect">
            <a:avLst/>
          </a:prstGeom>
          <a:noFill/>
          <a:ln w="9525">
            <a:noFill/>
            <a:miter lim="800000"/>
            <a:headEnd/>
            <a:tailEnd/>
          </a:ln>
          <a:effectLst/>
        </p:spPr>
        <p:txBody>
          <a:bodyPr wrap="none">
            <a:spAutoFit/>
          </a:bodyPr>
          <a:lstStyle/>
          <a:p>
            <a:pPr algn="ctr"/>
            <a:fld id="{1FB1867C-3260-4668-AFDA-11FD68CB92BC}" type="slidenum">
              <a:rPr lang="en-US" sz="1000">
                <a:latin typeface="Arial" charset="0"/>
              </a:rPr>
              <a:pPr algn="ctr"/>
              <a:t>‹#›</a:t>
            </a:fld>
            <a:endParaRPr lang="en-US" sz="1000">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2370" name="Rectangle 2"/>
          <p:cNvSpPr>
            <a:spLocks noChangeArrowheads="1"/>
          </p:cNvSpPr>
          <p:nvPr/>
        </p:nvSpPr>
        <p:spPr bwMode="white">
          <a:xfrm>
            <a:off x="3177" y="0"/>
            <a:ext cx="9140825" cy="6858000"/>
          </a:xfrm>
          <a:prstGeom prst="rect">
            <a:avLst/>
          </a:prstGeom>
          <a:solidFill>
            <a:srgbClr val="1E60A2"/>
          </a:solidFill>
          <a:ln w="9525">
            <a:noFill/>
            <a:miter lim="800000"/>
            <a:headEnd/>
            <a:tailEnd/>
          </a:ln>
          <a:effectLst/>
        </p:spPr>
        <p:txBody>
          <a:bodyPr wrap="none" anchor="ctr"/>
          <a:lstStyle/>
          <a:p>
            <a:pPr algn="ctr" eaLnBrk="0" hangingPunct="0"/>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1" name="Rectangle 3"/>
          <p:cNvSpPr>
            <a:spLocks noChangeArrowheads="1"/>
          </p:cNvSpPr>
          <p:nvPr/>
        </p:nvSpPr>
        <p:spPr bwMode="white">
          <a:xfrm>
            <a:off x="0" y="0"/>
            <a:ext cx="9144000" cy="1143000"/>
          </a:xfrm>
          <a:prstGeom prst="rect">
            <a:avLst/>
          </a:prstGeom>
          <a:solidFill>
            <a:srgbClr val="092869"/>
          </a:solidFill>
          <a:ln w="9525">
            <a:noFill/>
            <a:miter lim="800000"/>
            <a:headEnd/>
            <a:tailEnd/>
          </a:ln>
          <a:effectLst/>
        </p:spPr>
        <p:txBody>
          <a:bodyPr wrap="none" anchor="ctr"/>
          <a:lstStyle/>
          <a:p>
            <a:pPr algn="ctr" eaLnBrk="0" hangingPunct="0"/>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2" name="Rectangle 4"/>
          <p:cNvSpPr>
            <a:spLocks noChangeArrowheads="1"/>
          </p:cNvSpPr>
          <p:nvPr/>
        </p:nvSpPr>
        <p:spPr bwMode="white">
          <a:xfrm>
            <a:off x="0" y="6248400"/>
            <a:ext cx="9144000" cy="609600"/>
          </a:xfrm>
          <a:prstGeom prst="rect">
            <a:avLst/>
          </a:prstGeom>
          <a:solidFill>
            <a:srgbClr val="092869"/>
          </a:solidFill>
          <a:ln w="9525">
            <a:noFill/>
            <a:miter lim="800000"/>
            <a:headEnd/>
            <a:tailEnd/>
          </a:ln>
          <a:effectLst/>
        </p:spPr>
        <p:txBody>
          <a:bodyPr wrap="none" anchor="ctr"/>
          <a:lstStyle/>
          <a:p>
            <a:pPr algn="ctr" eaLnBrk="0" hangingPunct="0"/>
            <a:endParaRPr lang="en-US" sz="4000" i="1">
              <a:solidFill>
                <a:srgbClr val="FFFFFF"/>
              </a:solidFill>
              <a:effectLst>
                <a:outerShdw blurRad="38100" dist="38100" dir="2700000" algn="tl">
                  <a:srgbClr val="000000">
                    <a:alpha val="43137"/>
                  </a:srgbClr>
                </a:outerShdw>
              </a:effectLst>
              <a:latin typeface="Times New Roman" charset="0"/>
            </a:endParaRPr>
          </a:p>
        </p:txBody>
      </p:sp>
      <p:sp>
        <p:nvSpPr>
          <p:cNvPr id="442373" name="Rectangle 5"/>
          <p:cNvSpPr>
            <a:spLocks noGrp="1" noChangeArrowheads="1"/>
          </p:cNvSpPr>
          <p:nvPr>
            <p:ph type="body" idx="1"/>
          </p:nvPr>
        </p:nvSpPr>
        <p:spPr bwMode="black">
          <a:xfrm>
            <a:off x="685800" y="15240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2374" name="Rectangle 6"/>
          <p:cNvSpPr>
            <a:spLocks noGrp="1" noChangeArrowheads="1"/>
          </p:cNvSpPr>
          <p:nvPr>
            <p:ph type="title"/>
          </p:nvPr>
        </p:nvSpPr>
        <p:spPr bwMode="black">
          <a:xfrm>
            <a:off x="685800" y="381000"/>
            <a:ext cx="77724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3428169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wipe dir="r"/>
  </p:transition>
  <p:timing>
    <p:tnLst>
      <p:par>
        <p:cTn id="1" dur="indefinite" restart="never" nodeType="tmRoot"/>
      </p:par>
    </p:tnLst>
  </p:timing>
  <p:hf sldNum="0" hdr="0" ftr="0" dt="0"/>
  <p:txStyles>
    <p:titleStyle>
      <a:lvl1pPr algn="l" rtl="0" fontAlgn="base">
        <a:lnSpc>
          <a:spcPct val="90000"/>
        </a:lnSpc>
        <a:spcBef>
          <a:spcPct val="0"/>
        </a:spcBef>
        <a:spcAft>
          <a:spcPct val="0"/>
        </a:spcAft>
        <a:defRPr sz="3600" b="1">
          <a:solidFill>
            <a:srgbClr val="F8F8F8"/>
          </a:solidFill>
          <a:latin typeface="+mj-lt"/>
          <a:ea typeface="+mj-ea"/>
          <a:cs typeface="+mj-cs"/>
        </a:defRPr>
      </a:lvl1pPr>
      <a:lvl2pPr algn="l" rtl="0" fontAlgn="base">
        <a:lnSpc>
          <a:spcPct val="90000"/>
        </a:lnSpc>
        <a:spcBef>
          <a:spcPct val="0"/>
        </a:spcBef>
        <a:spcAft>
          <a:spcPct val="0"/>
        </a:spcAft>
        <a:defRPr sz="3600" b="1">
          <a:solidFill>
            <a:srgbClr val="F8F8F8"/>
          </a:solidFill>
          <a:latin typeface="Tahoma" pitchFamily="34" charset="0"/>
        </a:defRPr>
      </a:lvl2pPr>
      <a:lvl3pPr algn="l" rtl="0" fontAlgn="base">
        <a:lnSpc>
          <a:spcPct val="90000"/>
        </a:lnSpc>
        <a:spcBef>
          <a:spcPct val="0"/>
        </a:spcBef>
        <a:spcAft>
          <a:spcPct val="0"/>
        </a:spcAft>
        <a:defRPr sz="3600" b="1">
          <a:solidFill>
            <a:srgbClr val="F8F8F8"/>
          </a:solidFill>
          <a:latin typeface="Tahoma" pitchFamily="34" charset="0"/>
        </a:defRPr>
      </a:lvl3pPr>
      <a:lvl4pPr algn="l" rtl="0" fontAlgn="base">
        <a:lnSpc>
          <a:spcPct val="90000"/>
        </a:lnSpc>
        <a:spcBef>
          <a:spcPct val="0"/>
        </a:spcBef>
        <a:spcAft>
          <a:spcPct val="0"/>
        </a:spcAft>
        <a:defRPr sz="3600" b="1">
          <a:solidFill>
            <a:srgbClr val="F8F8F8"/>
          </a:solidFill>
          <a:latin typeface="Tahoma" pitchFamily="34" charset="0"/>
        </a:defRPr>
      </a:lvl4pPr>
      <a:lvl5pPr algn="l" rtl="0" fontAlgn="base">
        <a:lnSpc>
          <a:spcPct val="90000"/>
        </a:lnSpc>
        <a:spcBef>
          <a:spcPct val="0"/>
        </a:spcBef>
        <a:spcAft>
          <a:spcPct val="0"/>
        </a:spcAft>
        <a:defRPr sz="3600" b="1">
          <a:solidFill>
            <a:srgbClr val="F8F8F8"/>
          </a:solidFill>
          <a:latin typeface="Tahoma" pitchFamily="34" charset="0"/>
        </a:defRPr>
      </a:lvl5pPr>
      <a:lvl6pPr marL="457200" algn="l" rtl="0" fontAlgn="base">
        <a:lnSpc>
          <a:spcPct val="90000"/>
        </a:lnSpc>
        <a:spcBef>
          <a:spcPct val="0"/>
        </a:spcBef>
        <a:spcAft>
          <a:spcPct val="0"/>
        </a:spcAft>
        <a:defRPr sz="3600" b="1">
          <a:solidFill>
            <a:srgbClr val="F8F8F8"/>
          </a:solidFill>
          <a:latin typeface="Tahoma" pitchFamily="34" charset="0"/>
        </a:defRPr>
      </a:lvl6pPr>
      <a:lvl7pPr marL="914400" algn="l" rtl="0" fontAlgn="base">
        <a:lnSpc>
          <a:spcPct val="90000"/>
        </a:lnSpc>
        <a:spcBef>
          <a:spcPct val="0"/>
        </a:spcBef>
        <a:spcAft>
          <a:spcPct val="0"/>
        </a:spcAft>
        <a:defRPr sz="3600" b="1">
          <a:solidFill>
            <a:srgbClr val="F8F8F8"/>
          </a:solidFill>
          <a:latin typeface="Tahoma" pitchFamily="34" charset="0"/>
        </a:defRPr>
      </a:lvl7pPr>
      <a:lvl8pPr marL="1371600" algn="l" rtl="0" fontAlgn="base">
        <a:lnSpc>
          <a:spcPct val="90000"/>
        </a:lnSpc>
        <a:spcBef>
          <a:spcPct val="0"/>
        </a:spcBef>
        <a:spcAft>
          <a:spcPct val="0"/>
        </a:spcAft>
        <a:defRPr sz="3600" b="1">
          <a:solidFill>
            <a:srgbClr val="F8F8F8"/>
          </a:solidFill>
          <a:latin typeface="Tahoma" pitchFamily="34" charset="0"/>
        </a:defRPr>
      </a:lvl8pPr>
      <a:lvl9pPr marL="1828800" algn="l" rtl="0" fontAlgn="base">
        <a:lnSpc>
          <a:spcPct val="90000"/>
        </a:lnSpc>
        <a:spcBef>
          <a:spcPct val="0"/>
        </a:spcBef>
        <a:spcAft>
          <a:spcPct val="0"/>
        </a:spcAft>
        <a:defRPr sz="3600" b="1">
          <a:solidFill>
            <a:srgbClr val="F8F8F8"/>
          </a:solidFill>
          <a:latin typeface="Tahoma" pitchFamily="34" charset="0"/>
        </a:defRPr>
      </a:lvl9pPr>
    </p:titleStyle>
    <p:body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0"/>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0"/>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43679"/>
            <a:ext cx="9144000" cy="314325"/>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solidFill>
                <a:srgbClr val="003366"/>
              </a:solidFill>
            </a:endParaRPr>
          </a:p>
        </p:txBody>
      </p:sp>
      <p:sp>
        <p:nvSpPr>
          <p:cNvPr id="64526" name="Text Box 14"/>
          <p:cNvSpPr txBox="1">
            <a:spLocks noChangeArrowheads="1"/>
          </p:cNvSpPr>
          <p:nvPr userDrawn="1"/>
        </p:nvSpPr>
        <p:spPr bwMode="auto">
          <a:xfrm>
            <a:off x="-92073" y="762000"/>
            <a:ext cx="9236075" cy="457200"/>
          </a:xfrm>
          <a:prstGeom prst="rect">
            <a:avLst/>
          </a:prstGeom>
          <a:noFill/>
          <a:ln w="9525">
            <a:noFill/>
            <a:miter lim="800000"/>
            <a:headEnd/>
            <a:tailEnd/>
          </a:ln>
          <a:effectLst/>
        </p:spPr>
        <p:txBody>
          <a:bodyPr>
            <a:spAutoFit/>
          </a:bodyPr>
          <a:lstStyle/>
          <a:p>
            <a:endParaRPr lang="en-US">
              <a:solidFill>
                <a:srgbClr val="003366"/>
              </a:solidFill>
            </a:endParaRPr>
          </a:p>
        </p:txBody>
      </p:sp>
      <p:sp>
        <p:nvSpPr>
          <p:cNvPr id="64527" name="Text Box 15"/>
          <p:cNvSpPr txBox="1">
            <a:spLocks noChangeArrowheads="1"/>
          </p:cNvSpPr>
          <p:nvPr userDrawn="1"/>
        </p:nvSpPr>
        <p:spPr bwMode="auto">
          <a:xfrm>
            <a:off x="8650858" y="6613529"/>
            <a:ext cx="341760" cy="246221"/>
          </a:xfrm>
          <a:prstGeom prst="rect">
            <a:avLst/>
          </a:prstGeom>
          <a:noFill/>
          <a:ln w="9525">
            <a:noFill/>
            <a:miter lim="800000"/>
            <a:headEnd/>
            <a:tailEnd/>
          </a:ln>
          <a:effectLst/>
        </p:spPr>
        <p:txBody>
          <a:bodyPr wrap="none">
            <a:spAutoFit/>
          </a:bodyPr>
          <a:lstStyle/>
          <a:p>
            <a:pPr algn="ctr"/>
            <a:fld id="{1FB1867C-3260-4668-AFDA-11FD68CB92BC}" type="slidenum">
              <a:rPr lang="en-US" sz="1000">
                <a:solidFill>
                  <a:srgbClr val="003366"/>
                </a:solidFill>
                <a:latin typeface="Arial" charset="0"/>
              </a:rPr>
              <a:pPr algn="ctr"/>
              <a:t>‹#›</a:t>
            </a:fld>
            <a:endParaRPr lang="en-US" sz="1000">
              <a:solidFill>
                <a:srgbClr val="003366"/>
              </a:solidFill>
              <a:latin typeface="Arial" charset="0"/>
            </a:endParaRPr>
          </a:p>
        </p:txBody>
      </p:sp>
    </p:spTree>
    <p:extLst>
      <p:ext uri="{BB962C8B-B14F-4D97-AF65-F5344CB8AC3E}">
        <p14:creationId xmlns:p14="http://schemas.microsoft.com/office/powerpoint/2010/main" val="31025284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0"/>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0"/>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43679"/>
            <a:ext cx="9144000" cy="314325"/>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solidFill>
                <a:srgbClr val="003366"/>
              </a:solidFill>
            </a:endParaRPr>
          </a:p>
        </p:txBody>
      </p:sp>
      <p:sp>
        <p:nvSpPr>
          <p:cNvPr id="64526" name="Text Box 14"/>
          <p:cNvSpPr txBox="1">
            <a:spLocks noChangeArrowheads="1"/>
          </p:cNvSpPr>
          <p:nvPr userDrawn="1"/>
        </p:nvSpPr>
        <p:spPr bwMode="auto">
          <a:xfrm>
            <a:off x="-92073" y="762000"/>
            <a:ext cx="9236075" cy="457200"/>
          </a:xfrm>
          <a:prstGeom prst="rect">
            <a:avLst/>
          </a:prstGeom>
          <a:noFill/>
          <a:ln w="9525">
            <a:noFill/>
            <a:miter lim="800000"/>
            <a:headEnd/>
            <a:tailEnd/>
          </a:ln>
          <a:effectLst/>
        </p:spPr>
        <p:txBody>
          <a:bodyPr>
            <a:spAutoFit/>
          </a:bodyPr>
          <a:lstStyle/>
          <a:p>
            <a:endParaRPr lang="en-US">
              <a:solidFill>
                <a:srgbClr val="003366"/>
              </a:solidFill>
            </a:endParaRPr>
          </a:p>
        </p:txBody>
      </p:sp>
      <p:sp>
        <p:nvSpPr>
          <p:cNvPr id="64527" name="Text Box 15"/>
          <p:cNvSpPr txBox="1">
            <a:spLocks noChangeArrowheads="1"/>
          </p:cNvSpPr>
          <p:nvPr userDrawn="1"/>
        </p:nvSpPr>
        <p:spPr bwMode="auto">
          <a:xfrm>
            <a:off x="8650858" y="6613529"/>
            <a:ext cx="341760" cy="246221"/>
          </a:xfrm>
          <a:prstGeom prst="rect">
            <a:avLst/>
          </a:prstGeom>
          <a:noFill/>
          <a:ln w="9525">
            <a:noFill/>
            <a:miter lim="800000"/>
            <a:headEnd/>
            <a:tailEnd/>
          </a:ln>
          <a:effectLst/>
        </p:spPr>
        <p:txBody>
          <a:bodyPr wrap="none">
            <a:spAutoFit/>
          </a:bodyPr>
          <a:lstStyle/>
          <a:p>
            <a:pPr algn="ctr"/>
            <a:fld id="{1FB1867C-3260-4668-AFDA-11FD68CB92BC}" type="slidenum">
              <a:rPr lang="en-US" sz="1000">
                <a:solidFill>
                  <a:srgbClr val="003366"/>
                </a:solidFill>
                <a:latin typeface="Arial" charset="0"/>
              </a:rPr>
              <a:pPr algn="ctr"/>
              <a:t>‹#›</a:t>
            </a:fld>
            <a:endParaRPr lang="en-US" sz="1000">
              <a:solidFill>
                <a:srgbClr val="003366"/>
              </a:solidFill>
              <a:latin typeface="Arial" charset="0"/>
            </a:endParaRPr>
          </a:p>
        </p:txBody>
      </p:sp>
    </p:spTree>
    <p:extLst>
      <p:ext uri="{BB962C8B-B14F-4D97-AF65-F5344CB8AC3E}">
        <p14:creationId xmlns:p14="http://schemas.microsoft.com/office/powerpoint/2010/main" val="37723082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9" name="Rectangle 8"/>
          <p:cNvSpPr>
            <a:spLocks noChangeArrowheads="1"/>
          </p:cNvSpPr>
          <p:nvPr/>
        </p:nvSpPr>
        <p:spPr bwMode="auto">
          <a:xfrm>
            <a:off x="149226" y="6388104"/>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4" name="Date Placeholder 13"/>
          <p:cNvSpPr>
            <a:spLocks noGrp="1"/>
          </p:cNvSpPr>
          <p:nvPr>
            <p:ph type="dt" sz="half" idx="2"/>
          </p:nvPr>
        </p:nvSpPr>
        <p:spPr>
          <a:xfrm>
            <a:off x="5791202" y="6405567"/>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defRPr>
            </a:lvl1pPr>
          </a:lstStyle>
          <a:p>
            <a:pPr>
              <a:defRPr/>
            </a:pPr>
            <a:fld id="{7E65B522-39D6-45E2-A526-1BBFC6C725ED}" type="datetimeFigureOut">
              <a:rPr lang="en-US" altLang="en-US">
                <a:latin typeface="Arial" charset="0"/>
              </a:rPr>
              <a:pPr>
                <a:defRPr/>
              </a:pPr>
              <a:t>3/16/2017</a:t>
            </a:fld>
            <a:endParaRPr lang="en-US" altLang="en-US">
              <a:latin typeface="Arial" charset="0"/>
            </a:endParaRPr>
          </a:p>
        </p:txBody>
      </p:sp>
      <p:sp>
        <p:nvSpPr>
          <p:cNvPr id="3" name="Footer Placeholder 2"/>
          <p:cNvSpPr>
            <a:spLocks noGrp="1"/>
          </p:cNvSpPr>
          <p:nvPr>
            <p:ph type="ftr" sz="quarter" idx="3"/>
          </p:nvPr>
        </p:nvSpPr>
        <p:spPr>
          <a:xfrm>
            <a:off x="304800" y="6410329"/>
            <a:ext cx="35814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solidFill>
                  <a:srgbClr val="FFFFFF"/>
                </a:solidFill>
              </a:defRPr>
            </a:lvl1pPr>
          </a:lstStyle>
          <a:p>
            <a:pPr>
              <a:defRPr/>
            </a:pPr>
            <a:endParaRPr lang="en-US" altLang="en-US">
              <a:latin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1800" smtClean="0">
              <a:solidFill>
                <a:prstClr val="black"/>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sz="1800" smtClean="0">
              <a:solidFill>
                <a:srgbClr val="FFFFFF"/>
              </a:solidFill>
              <a:latin typeface="Georgia" pitchFamily="18" charset="0"/>
            </a:endParaRPr>
          </a:p>
        </p:txBody>
      </p:sp>
      <p:sp>
        <p:nvSpPr>
          <p:cNvPr id="23" name="Slide Number Placeholder 22"/>
          <p:cNvSpPr>
            <a:spLocks noGrp="1"/>
          </p:cNvSpPr>
          <p:nvPr>
            <p:ph type="sldNum" sz="quarter" idx="4"/>
          </p:nvPr>
        </p:nvSpPr>
        <p:spPr>
          <a:xfrm>
            <a:off x="4343400" y="1039815"/>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defRPr>
            </a:lvl1pPr>
          </a:lstStyle>
          <a:p>
            <a:pPr>
              <a:defRPr/>
            </a:pPr>
            <a:fld id="{ADA9B2EF-8D7A-4447-BB4F-60722F6EDFE7}" type="slidenum">
              <a:rPr lang="en-US" altLang="en-US">
                <a:latin typeface="Arial" charset="0"/>
              </a:rPr>
              <a:pPr>
                <a:defRPr/>
              </a:pPr>
              <a:t>‹#›</a:t>
            </a:fld>
            <a:endParaRPr lang="en-US" altLang="en-US">
              <a:latin typeface="Arial" charset="0"/>
            </a:endParaRPr>
          </a:p>
        </p:txBody>
      </p:sp>
      <p:sp>
        <p:nvSpPr>
          <p:cNvPr id="206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5728231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E20B75-B4F5-44E6-B0B2-8BC65E8FF627}" type="datetimeFigureOut">
              <a:rPr lang="en-US" smtClean="0">
                <a:solidFill>
                  <a:prstClr val="black">
                    <a:tint val="75000"/>
                  </a:prstClr>
                </a:solidFill>
                <a:latin typeface="Arial" panose="020B0604020202020204"/>
              </a:rPr>
              <a:pPr fontAlgn="auto">
                <a:spcBef>
                  <a:spcPts val="0"/>
                </a:spcBef>
                <a:spcAft>
                  <a:spcPts val="0"/>
                </a:spcAft>
              </a:pPr>
              <a:t>3/16/2017</a:t>
            </a:fld>
            <a:endParaRPr lang="en-US">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C015CD7-C239-42AD-9BF9-5EDB27263EC2}" type="slidenum">
              <a:rPr lang="en-US" smtClean="0">
                <a:solidFill>
                  <a:prstClr val="black">
                    <a:tint val="75000"/>
                  </a:prstClr>
                </a:solidFill>
                <a:latin typeface="Arial" panose="020B0604020202020204"/>
              </a:rPr>
              <a:pPr fontAlgn="auto">
                <a:spcBef>
                  <a:spcPts val="0"/>
                </a:spcBef>
                <a:spcAft>
                  <a:spcPts val="0"/>
                </a:spcAft>
              </a:pPr>
              <a:t>‹#›</a:t>
            </a:fld>
            <a:endParaRPr lang="en-US">
              <a:solidFill>
                <a:prstClr val="black">
                  <a:tint val="75000"/>
                </a:prstClr>
              </a:solidFill>
              <a:latin typeface="Arial" panose="020B0604020202020204"/>
            </a:endParaRPr>
          </a:p>
        </p:txBody>
      </p:sp>
    </p:spTree>
    <p:extLst>
      <p:ext uri="{BB962C8B-B14F-4D97-AF65-F5344CB8AC3E}">
        <p14:creationId xmlns:p14="http://schemas.microsoft.com/office/powerpoint/2010/main" val="79233444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E20B75-B4F5-44E6-B0B2-8BC65E8FF627}" type="datetimeFigureOut">
              <a:rPr lang="en-US" smtClean="0">
                <a:solidFill>
                  <a:prstClr val="black">
                    <a:tint val="75000"/>
                  </a:prstClr>
                </a:solidFill>
                <a:latin typeface="Arial" panose="020B0604020202020204"/>
              </a:rPr>
              <a:pPr fontAlgn="auto">
                <a:spcBef>
                  <a:spcPts val="0"/>
                </a:spcBef>
                <a:spcAft>
                  <a:spcPts val="0"/>
                </a:spcAft>
              </a:pPr>
              <a:t>3/16/2017</a:t>
            </a:fld>
            <a:endParaRPr lang="en-US">
              <a:solidFill>
                <a:prstClr val="black">
                  <a:tint val="75000"/>
                </a:prstClr>
              </a:solidFill>
              <a:latin typeface="Arial" panose="020B060402020202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Arial" panose="020B060402020202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C015CD7-C239-42AD-9BF9-5EDB27263EC2}" type="slidenum">
              <a:rPr lang="en-US" smtClean="0">
                <a:solidFill>
                  <a:prstClr val="black">
                    <a:tint val="75000"/>
                  </a:prstClr>
                </a:solidFill>
                <a:latin typeface="Arial" panose="020B0604020202020204"/>
              </a:rPr>
              <a:pPr fontAlgn="auto">
                <a:spcBef>
                  <a:spcPts val="0"/>
                </a:spcBef>
                <a:spcAft>
                  <a:spcPts val="0"/>
                </a:spcAft>
              </a:pPr>
              <a:t>‹#›</a:t>
            </a:fld>
            <a:endParaRPr lang="en-US">
              <a:solidFill>
                <a:prstClr val="black">
                  <a:tint val="75000"/>
                </a:prstClr>
              </a:solidFill>
              <a:latin typeface="Arial" panose="020B0604020202020204"/>
            </a:endParaRPr>
          </a:p>
        </p:txBody>
      </p:sp>
    </p:spTree>
    <p:extLst>
      <p:ext uri="{BB962C8B-B14F-4D97-AF65-F5344CB8AC3E}">
        <p14:creationId xmlns:p14="http://schemas.microsoft.com/office/powerpoint/2010/main" val="121794057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3.gif"/><Relationship Id="rId5" Type="http://schemas.openxmlformats.org/officeDocument/2006/relationships/image" Target="../media/image10.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www.ispe.org/certified-pharmaceutical-industry-professional/code-of-ethics"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0.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Overview for Today </a:t>
            </a:r>
            <a:endParaRPr lang="en-US" sz="3600" dirty="0"/>
          </a:p>
        </p:txBody>
      </p:sp>
      <p:sp>
        <p:nvSpPr>
          <p:cNvPr id="15363" name="Rectangle 3"/>
          <p:cNvSpPr>
            <a:spLocks noGrp="1" noChangeArrowheads="1"/>
          </p:cNvSpPr>
          <p:nvPr>
            <p:ph type="body" idx="1"/>
          </p:nvPr>
        </p:nvSpPr>
        <p:spPr>
          <a:xfrm>
            <a:off x="533400" y="1219200"/>
            <a:ext cx="8153400" cy="5105400"/>
          </a:xfrm>
        </p:spPr>
        <p:txBody>
          <a:bodyPr/>
          <a:lstStyle/>
          <a:p>
            <a:pPr marL="0" indent="0">
              <a:lnSpc>
                <a:spcPct val="80000"/>
              </a:lnSpc>
              <a:buNone/>
            </a:pPr>
            <a:endParaRPr lang="en-US" dirty="0" smtClean="0"/>
          </a:p>
          <a:p>
            <a:pPr>
              <a:lnSpc>
                <a:spcPct val="80000"/>
              </a:lnSpc>
            </a:pPr>
            <a:r>
              <a:rPr lang="en-US" dirty="0" smtClean="0"/>
              <a:t>Discussion of Immortal Time Bias </a:t>
            </a:r>
          </a:p>
          <a:p>
            <a:pPr>
              <a:lnSpc>
                <a:spcPct val="80000"/>
              </a:lnSpc>
            </a:pPr>
            <a:endParaRPr lang="en-US" dirty="0"/>
          </a:p>
          <a:p>
            <a:pPr>
              <a:lnSpc>
                <a:spcPct val="80000"/>
              </a:lnSpc>
            </a:pPr>
            <a:r>
              <a:rPr lang="en-US" dirty="0" smtClean="0"/>
              <a:t>Big Data: finishing from last week’s presentation</a:t>
            </a:r>
          </a:p>
          <a:p>
            <a:pPr>
              <a:lnSpc>
                <a:spcPct val="80000"/>
              </a:lnSpc>
            </a:pPr>
            <a:endParaRPr lang="en-US" dirty="0" smtClean="0"/>
          </a:p>
          <a:p>
            <a:pPr>
              <a:lnSpc>
                <a:spcPct val="80000"/>
              </a:lnSpc>
            </a:pPr>
            <a:r>
              <a:rPr lang="en-US" dirty="0" smtClean="0"/>
              <a:t>Course Summary </a:t>
            </a:r>
          </a:p>
          <a:p>
            <a:pPr>
              <a:lnSpc>
                <a:spcPct val="80000"/>
              </a:lnSpc>
            </a:pPr>
            <a:endParaRPr lang="en-US" dirty="0" smtClean="0"/>
          </a:p>
          <a:p>
            <a:pPr>
              <a:lnSpc>
                <a:spcPct val="80000"/>
              </a:lnSpc>
            </a:pPr>
            <a:r>
              <a:rPr lang="en-US" dirty="0" smtClean="0"/>
              <a:t>Distribution and Review of Final Quiz questions</a:t>
            </a:r>
          </a:p>
          <a:p>
            <a:pPr>
              <a:lnSpc>
                <a:spcPct val="80000"/>
              </a:lnSpc>
            </a:pPr>
            <a:endParaRPr lang="en-US" dirty="0" smtClean="0"/>
          </a:p>
          <a:p>
            <a:pPr>
              <a:lnSpc>
                <a:spcPct val="80000"/>
              </a:lnSpc>
            </a:pPr>
            <a:r>
              <a:rPr lang="en-US" dirty="0" smtClean="0"/>
              <a:t>Course Evaluations</a:t>
            </a:r>
          </a:p>
          <a:p>
            <a:pPr marL="0" indent="0">
              <a:lnSpc>
                <a:spcPct val="80000"/>
              </a:lnSpc>
              <a:buNone/>
            </a:pPr>
            <a:endParaRPr lang="en-US" sz="2800" dirty="0" smtClean="0"/>
          </a:p>
        </p:txBody>
      </p:sp>
    </p:spTree>
    <p:extLst>
      <p:ext uri="{BB962C8B-B14F-4D97-AF65-F5344CB8AC3E}">
        <p14:creationId xmlns:p14="http://schemas.microsoft.com/office/powerpoint/2010/main" val="22070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2" descr="si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799"/>
            <a:ext cx="8049492" cy="559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76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in Big Data</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0920558"/>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Digital technologies to bring forward patient voice</a:t>
            </a:r>
            <a:endParaRPr lang="en-US" sz="3200" dirty="0"/>
          </a:p>
        </p:txBody>
      </p:sp>
      <p:sp>
        <p:nvSpPr>
          <p:cNvPr id="4" name="Content Placeholder 3"/>
          <p:cNvSpPr>
            <a:spLocks noGrp="1"/>
          </p:cNvSpPr>
          <p:nvPr>
            <p:ph idx="1"/>
          </p:nvPr>
        </p:nvSpPr>
        <p:spPr>
          <a:xfrm>
            <a:off x="685800" y="1371600"/>
            <a:ext cx="7772400" cy="4724400"/>
          </a:xfrm>
        </p:spPr>
        <p:txBody>
          <a:bodyPr>
            <a:normAutofit lnSpcReduction="10000"/>
          </a:bodyPr>
          <a:lstStyle/>
          <a:p>
            <a:pPr marL="0" indent="0">
              <a:buNone/>
            </a:pPr>
            <a:r>
              <a:rPr lang="en-US" sz="2000" dirty="0">
                <a:sym typeface="Wingdings" panose="05000000000000000000" pitchFamily="2" charset="2"/>
              </a:rPr>
              <a:t>“Digital Medicine was made for Learning Health Systems and Adaptive Studies” Ahmed Albaiti, CEO, </a:t>
            </a:r>
            <a:r>
              <a:rPr lang="en-US" sz="2000" dirty="0" err="1">
                <a:sym typeface="Wingdings" panose="05000000000000000000" pitchFamily="2" charset="2"/>
              </a:rPr>
              <a:t>Medullan</a:t>
            </a:r>
            <a:endParaRPr lang="en-US" sz="2000" dirty="0"/>
          </a:p>
          <a:p>
            <a:r>
              <a:rPr lang="en-US" sz="1800" dirty="0"/>
              <a:t>RCTs are changing, and rightly so</a:t>
            </a:r>
          </a:p>
          <a:p>
            <a:r>
              <a:rPr lang="en-US" sz="1800" dirty="0"/>
              <a:t>Conventional RCT costs not sustainable, populations under study are not representative </a:t>
            </a:r>
          </a:p>
          <a:p>
            <a:pPr lvl="1"/>
            <a:r>
              <a:rPr lang="en-US" sz="1600" dirty="0"/>
              <a:t>Rise of adaptive, patient-centric clinical studies = new gold standard</a:t>
            </a:r>
          </a:p>
          <a:p>
            <a:pPr lvl="1"/>
            <a:r>
              <a:rPr lang="en-US" sz="1600" dirty="0"/>
              <a:t>RWD, big data needed for analytics and for planning patient-centered research</a:t>
            </a:r>
          </a:p>
          <a:p>
            <a:pPr lvl="1"/>
            <a:r>
              <a:rPr lang="en-US" sz="1600" dirty="0"/>
              <a:t>Current CRO model will be destroyed in 5-10 years</a:t>
            </a:r>
          </a:p>
          <a:p>
            <a:r>
              <a:rPr lang="en-US" sz="1800" dirty="0"/>
              <a:t>Patients </a:t>
            </a:r>
            <a:r>
              <a:rPr lang="en-US" sz="1800" dirty="0">
                <a:sym typeface="Wingdings" panose="05000000000000000000" pitchFamily="2" charset="2"/>
              </a:rPr>
              <a:t> consumers</a:t>
            </a:r>
          </a:p>
          <a:p>
            <a:pPr lvl="1"/>
            <a:r>
              <a:rPr lang="en-US" sz="1600" dirty="0">
                <a:sym typeface="Wingdings" panose="05000000000000000000" pitchFamily="2" charset="2"/>
              </a:rPr>
              <a:t>Social media – e.g., Facebook community for rare disease recruiting 100+ per week… n=2900 (high capture, retention lower)</a:t>
            </a:r>
          </a:p>
          <a:p>
            <a:r>
              <a:rPr lang="en-US" sz="1800" dirty="0">
                <a:sym typeface="Wingdings" panose="05000000000000000000" pitchFamily="2" charset="2"/>
              </a:rPr>
              <a:t>Patient retention  patient relationships</a:t>
            </a:r>
          </a:p>
          <a:p>
            <a:endParaRPr lang="en-US" sz="1800" dirty="0"/>
          </a:p>
        </p:txBody>
      </p:sp>
    </p:spTree>
    <p:extLst>
      <p:ext uri="{BB962C8B-B14F-4D97-AF65-F5344CB8AC3E}">
        <p14:creationId xmlns:p14="http://schemas.microsoft.com/office/powerpoint/2010/main" val="63216681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Social Media holds promise…</a:t>
            </a:r>
            <a:endParaRPr lang="en-US" sz="3200" dirty="0"/>
          </a:p>
        </p:txBody>
      </p:sp>
      <p:sp>
        <p:nvSpPr>
          <p:cNvPr id="3" name="Content Placeholder 2"/>
          <p:cNvSpPr>
            <a:spLocks noGrp="1"/>
          </p:cNvSpPr>
          <p:nvPr>
            <p:ph idx="1"/>
          </p:nvPr>
        </p:nvSpPr>
        <p:spPr>
          <a:xfrm>
            <a:off x="228600" y="5257800"/>
            <a:ext cx="4271962" cy="838200"/>
          </a:xfrm>
        </p:spPr>
        <p:txBody>
          <a:bodyPr/>
          <a:lstStyle/>
          <a:p>
            <a:r>
              <a:rPr lang="en-US" sz="1800" dirty="0"/>
              <a:t>80% of serious AEs are reported by pharmaceutical companies</a:t>
            </a:r>
          </a:p>
        </p:txBody>
      </p:sp>
      <p:pic>
        <p:nvPicPr>
          <p:cNvPr id="10242" name="Picture 2" descr="http://image.slidesharecdn.com/dia-dasgupta-30-may-120809120105-phpapp02/95/slide-60-728.jpg?1344549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lidesharecdn.com/dia-dasgupta-30-may-120809120105-phpapp02/95/slide-8-728.jpg?13445490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2040159"/>
            <a:ext cx="3886200" cy="291465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3"/>
          <p:cNvSpPr>
            <a:spLocks noChangeArrowheads="1"/>
          </p:cNvSpPr>
          <p:nvPr/>
        </p:nvSpPr>
        <p:spPr bwMode="auto">
          <a:xfrm rot="5400000">
            <a:off x="3588546" y="3345656"/>
            <a:ext cx="1976437" cy="314325"/>
          </a:xfrm>
          <a:prstGeom prst="triangle">
            <a:avLst>
              <a:gd name="adj" fmla="val 50000"/>
            </a:avLst>
          </a:prstGeom>
          <a:solidFill>
            <a:schemeClr val="bg1">
              <a:lumMod val="65000"/>
            </a:schemeClr>
          </a:solidFill>
          <a:ln w="12700">
            <a:noFill/>
            <a:miter lim="800000"/>
            <a:headEnd/>
            <a:tailEnd/>
          </a:ln>
          <a:effectLst/>
        </p:spPr>
        <p:txBody>
          <a:bodyPr wrap="none" anchor="ctr"/>
          <a:lstStyle/>
          <a:p>
            <a:pPr fontAlgn="auto">
              <a:spcBef>
                <a:spcPts val="0"/>
              </a:spcBef>
              <a:spcAft>
                <a:spcPts val="0"/>
              </a:spcAft>
            </a:pPr>
            <a:endParaRPr lang="en-US" sz="1800">
              <a:solidFill>
                <a:srgbClr val="FFFFFF"/>
              </a:solidFill>
              <a:latin typeface="Tahoma"/>
            </a:endParaRPr>
          </a:p>
        </p:txBody>
      </p:sp>
      <p:sp>
        <p:nvSpPr>
          <p:cNvPr id="7" name="Rectangle 6"/>
          <p:cNvSpPr/>
          <p:nvPr/>
        </p:nvSpPr>
        <p:spPr>
          <a:xfrm>
            <a:off x="4733927" y="5029202"/>
            <a:ext cx="4181475" cy="1200329"/>
          </a:xfrm>
          <a:prstGeom prst="rect">
            <a:avLst/>
          </a:prstGeom>
        </p:spPr>
        <p:txBody>
          <a:bodyPr wrap="square">
            <a:spAutoFit/>
          </a:bodyPr>
          <a:lstStyle/>
          <a:p>
            <a:pPr marL="285750" indent="-285750" fontAlgn="auto">
              <a:spcBef>
                <a:spcPts val="0"/>
              </a:spcBef>
              <a:spcAft>
                <a:spcPts val="0"/>
              </a:spcAft>
              <a:buClr>
                <a:srgbClr val="FFFF00"/>
              </a:buClr>
              <a:buSzPct val="120000"/>
              <a:buFont typeface="Arial" panose="020B0604020202020204" pitchFamily="34" charset="0"/>
              <a:buChar char="•"/>
            </a:pPr>
            <a:r>
              <a:rPr lang="en-US" sz="1800" dirty="0">
                <a:solidFill>
                  <a:srgbClr val="F8F8F8"/>
                </a:solidFill>
                <a:latin typeface="Tahoma"/>
              </a:rPr>
              <a:t>169M US adults (72% of all adults) went online to research a health question in 2010</a:t>
            </a:r>
            <a:r>
              <a:rPr lang="en-US" sz="1800" dirty="0" smtClean="0">
                <a:solidFill>
                  <a:srgbClr val="FFFFFF"/>
                </a:solidFill>
                <a:latin typeface="Tahoma"/>
              </a:rPr>
              <a:t>, compared with 63M in 2002</a:t>
            </a:r>
          </a:p>
        </p:txBody>
      </p:sp>
    </p:spTree>
    <p:extLst>
      <p:ext uri="{BB962C8B-B14F-4D97-AF65-F5344CB8AC3E}">
        <p14:creationId xmlns:p14="http://schemas.microsoft.com/office/powerpoint/2010/main" val="195968507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Poses New Challenges</a:t>
            </a:r>
            <a:endParaRPr lang="en-US" dirty="0"/>
          </a:p>
        </p:txBody>
      </p:sp>
      <p:sp>
        <p:nvSpPr>
          <p:cNvPr id="5" name="TextBox 4"/>
          <p:cNvSpPr txBox="1"/>
          <p:nvPr/>
        </p:nvSpPr>
        <p:spPr>
          <a:xfrm>
            <a:off x="381001" y="2173001"/>
            <a:ext cx="4876801" cy="1323439"/>
          </a:xfrm>
          <a:prstGeom prst="rect">
            <a:avLst/>
          </a:prstGeom>
          <a:noFill/>
        </p:spPr>
        <p:txBody>
          <a:bodyPr wrap="square" rtlCol="0">
            <a:spAutoFit/>
          </a:bodyPr>
          <a:lstStyle/>
          <a:p>
            <a:pPr fontAlgn="auto">
              <a:spcBef>
                <a:spcPts val="0"/>
              </a:spcBef>
              <a:spcAft>
                <a:spcPts val="0"/>
              </a:spcAft>
            </a:pPr>
            <a:r>
              <a:rPr lang="en-US" sz="2000" dirty="0">
                <a:solidFill>
                  <a:srgbClr val="FFFFFF"/>
                </a:solidFill>
                <a:latin typeface="Tahoma"/>
              </a:rPr>
              <a:t>Citizens with a conscience are not going to ignore wrong-doing simply because they'll be destroyed for it: the conscience forbids it</a:t>
            </a:r>
            <a:r>
              <a:rPr lang="en-US" sz="2000" dirty="0" smtClean="0">
                <a:solidFill>
                  <a:srgbClr val="FFFFFF"/>
                </a:solidFill>
                <a:latin typeface="Tahoma"/>
              </a:rPr>
              <a:t>.</a:t>
            </a:r>
            <a:endParaRPr lang="en-US" sz="2000" dirty="0">
              <a:solidFill>
                <a:srgbClr val="FFFFFF"/>
              </a:solidFill>
              <a:latin typeface="Tahoma"/>
            </a:endParaRPr>
          </a:p>
        </p:txBody>
      </p:sp>
      <p:sp>
        <p:nvSpPr>
          <p:cNvPr id="6" name="TextBox 5"/>
          <p:cNvSpPr txBox="1"/>
          <p:nvPr/>
        </p:nvSpPr>
        <p:spPr>
          <a:xfrm>
            <a:off x="426132" y="6336620"/>
            <a:ext cx="4786537" cy="553998"/>
          </a:xfrm>
          <a:prstGeom prst="rect">
            <a:avLst/>
          </a:prstGeom>
          <a:noFill/>
        </p:spPr>
        <p:txBody>
          <a:bodyPr wrap="square" rtlCol="0">
            <a:spAutoFit/>
          </a:bodyPr>
          <a:lstStyle/>
          <a:p>
            <a:pPr fontAlgn="auto">
              <a:spcBef>
                <a:spcPts val="0"/>
              </a:spcBef>
              <a:spcAft>
                <a:spcPts val="0"/>
              </a:spcAft>
            </a:pPr>
            <a:r>
              <a:rPr lang="en-US" sz="1100" dirty="0">
                <a:solidFill>
                  <a:srgbClr val="FFFFFF"/>
                </a:solidFill>
                <a:latin typeface="Tahoma"/>
              </a:rPr>
              <a:t>From Wikipedia</a:t>
            </a:r>
            <a:r>
              <a:rPr lang="en-US" sz="1100" dirty="0" smtClean="0">
                <a:solidFill>
                  <a:srgbClr val="FFFFFF"/>
                </a:solidFill>
                <a:latin typeface="Tahoma"/>
              </a:rPr>
              <a:t>, accessed 8/22/14</a:t>
            </a:r>
            <a:endParaRPr lang="en-US" sz="1100" dirty="0">
              <a:solidFill>
                <a:srgbClr val="FFFFFF"/>
              </a:solidFill>
              <a:latin typeface="Tahoma"/>
            </a:endParaRPr>
          </a:p>
          <a:p>
            <a:pPr fontAlgn="auto">
              <a:spcBef>
                <a:spcPts val="0"/>
              </a:spcBef>
              <a:spcAft>
                <a:spcPts val="0"/>
              </a:spcAft>
            </a:pPr>
            <a:endParaRPr lang="en-US" sz="1800" dirty="0">
              <a:solidFill>
                <a:srgbClr val="FFFFFF"/>
              </a:solidFill>
              <a:latin typeface="Tahoma"/>
            </a:endParaRPr>
          </a:p>
        </p:txBody>
      </p:sp>
      <p:pic>
        <p:nvPicPr>
          <p:cNvPr id="7" name="Picture 8" descr="https://encrypted-tbn2.gstatic.com/images?q=tbn:ANd9GcRyBETSo3_ExmdutY9FegKRfR6hNizt0clPMQVP0shVjbvOtSaq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53231"/>
            <a:ext cx="2819400" cy="363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4506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T3 Study: “But the Data is Already Public”</a:t>
            </a:r>
            <a:endParaRPr lang="en-US"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4364" y="2819401"/>
            <a:ext cx="3141036" cy="173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6"/>
          <p:cNvSpPr txBox="1">
            <a:spLocks/>
          </p:cNvSpPr>
          <p:nvPr/>
        </p:nvSpPr>
        <p:spPr>
          <a:xfrm>
            <a:off x="457200" y="1447800"/>
            <a:ext cx="5562600" cy="4419600"/>
          </a:xfrm>
          <a:prstGeom prst="rect">
            <a:avLst/>
          </a:prstGeom>
        </p:spPr>
        <p:txBody>
          <a:bodyPr>
            <a:normAutofit fontScale="92500" lnSpcReduction="10000"/>
          </a:bodyPr>
          <a:lstStyle>
            <a:lvl1pPr marL="285750" indent="-285750" algn="l" rtl="0" fontAlgn="base">
              <a:spcBef>
                <a:spcPct val="100000"/>
              </a:spcBef>
              <a:spcAft>
                <a:spcPct val="0"/>
              </a:spcAft>
              <a:buClr>
                <a:schemeClr val="accent2"/>
              </a:buClr>
              <a:buChar char="•"/>
              <a:defRPr sz="2400">
                <a:solidFill>
                  <a:srgbClr val="F8F8F8"/>
                </a:solidFill>
                <a:latin typeface="+mn-lt"/>
                <a:ea typeface="+mn-ea"/>
                <a:cs typeface="+mn-cs"/>
              </a:defRPr>
            </a:lvl1pPr>
            <a:lvl2pPr marL="685800" indent="-285750" algn="l" rtl="0" fontAlgn="base">
              <a:spcBef>
                <a:spcPct val="25000"/>
              </a:spcBef>
              <a:spcAft>
                <a:spcPct val="0"/>
              </a:spcAft>
              <a:buClr>
                <a:schemeClr val="accent2"/>
              </a:buClr>
              <a:buChar char="–"/>
              <a:defRPr sz="2200">
                <a:solidFill>
                  <a:srgbClr val="F8F8F8"/>
                </a:solidFill>
                <a:latin typeface="+mn-lt"/>
              </a:defRPr>
            </a:lvl2pPr>
            <a:lvl3pPr marL="1028700" indent="-228600" algn="l" rtl="0" fontAlgn="base">
              <a:spcBef>
                <a:spcPct val="25000"/>
              </a:spcBef>
              <a:spcAft>
                <a:spcPct val="0"/>
              </a:spcAft>
              <a:buClr>
                <a:schemeClr val="accent2"/>
              </a:buClr>
              <a:buChar char="•"/>
              <a:defRPr sz="2000">
                <a:solidFill>
                  <a:srgbClr val="F8F8F8"/>
                </a:solidFill>
                <a:latin typeface="+mn-lt"/>
              </a:defRPr>
            </a:lvl3pPr>
            <a:lvl4pPr marL="1371600" indent="-228600" algn="l" rtl="0" fontAlgn="base">
              <a:spcBef>
                <a:spcPct val="25000"/>
              </a:spcBef>
              <a:spcAft>
                <a:spcPct val="0"/>
              </a:spcAft>
              <a:buClr>
                <a:schemeClr val="accent2"/>
              </a:buClr>
              <a:buChar char="•"/>
              <a:defRPr sz="2000">
                <a:solidFill>
                  <a:srgbClr val="F8F8F8"/>
                </a:solidFill>
                <a:latin typeface="+mn-lt"/>
              </a:defRPr>
            </a:lvl4pPr>
            <a:lvl5pPr marL="1714500" indent="-228600" algn="l" rtl="0" fontAlgn="base">
              <a:spcBef>
                <a:spcPct val="25000"/>
              </a:spcBef>
              <a:spcAft>
                <a:spcPct val="0"/>
              </a:spcAft>
              <a:buClr>
                <a:schemeClr val="accent2"/>
              </a:buClr>
              <a:buChar char="•"/>
              <a:defRPr sz="2000">
                <a:solidFill>
                  <a:srgbClr val="F8F8F8"/>
                </a:solidFill>
                <a:latin typeface="+mn-lt"/>
              </a:defRPr>
            </a:lvl5pPr>
            <a:lvl6pPr marL="2171700" indent="-228600" algn="l" rtl="0" fontAlgn="base">
              <a:spcBef>
                <a:spcPct val="25000"/>
              </a:spcBef>
              <a:spcAft>
                <a:spcPct val="0"/>
              </a:spcAft>
              <a:buClr>
                <a:schemeClr val="accent2"/>
              </a:buClr>
              <a:buChar char="•"/>
              <a:defRPr sz="2000">
                <a:solidFill>
                  <a:srgbClr val="F8F8F8"/>
                </a:solidFill>
                <a:latin typeface="+mn-lt"/>
              </a:defRPr>
            </a:lvl6pPr>
            <a:lvl7pPr marL="2628900" indent="-228600" algn="l" rtl="0" fontAlgn="base">
              <a:spcBef>
                <a:spcPct val="25000"/>
              </a:spcBef>
              <a:spcAft>
                <a:spcPct val="0"/>
              </a:spcAft>
              <a:buClr>
                <a:schemeClr val="accent2"/>
              </a:buClr>
              <a:buChar char="•"/>
              <a:defRPr sz="2000">
                <a:solidFill>
                  <a:srgbClr val="F8F8F8"/>
                </a:solidFill>
                <a:latin typeface="+mn-lt"/>
              </a:defRPr>
            </a:lvl7pPr>
            <a:lvl8pPr marL="3086100" indent="-228600" algn="l" rtl="0" fontAlgn="base">
              <a:spcBef>
                <a:spcPct val="25000"/>
              </a:spcBef>
              <a:spcAft>
                <a:spcPct val="0"/>
              </a:spcAft>
              <a:buClr>
                <a:schemeClr val="accent2"/>
              </a:buClr>
              <a:buChar char="•"/>
              <a:defRPr sz="2000">
                <a:solidFill>
                  <a:srgbClr val="F8F8F8"/>
                </a:solidFill>
                <a:latin typeface="+mn-lt"/>
              </a:defRPr>
            </a:lvl8pPr>
            <a:lvl9pPr marL="3543300" indent="-228600" algn="l" rtl="0" fontAlgn="base">
              <a:spcBef>
                <a:spcPct val="25000"/>
              </a:spcBef>
              <a:spcAft>
                <a:spcPct val="0"/>
              </a:spcAft>
              <a:buClr>
                <a:schemeClr val="accent2"/>
              </a:buClr>
              <a:buChar char="•"/>
              <a:defRPr sz="2000">
                <a:solidFill>
                  <a:srgbClr val="F8F8F8"/>
                </a:solidFill>
                <a:latin typeface="+mn-lt"/>
              </a:defRPr>
            </a:lvl9pPr>
          </a:lstStyle>
          <a:p>
            <a:pPr>
              <a:spcBef>
                <a:spcPts val="500"/>
              </a:spcBef>
              <a:spcAft>
                <a:spcPts val="500"/>
              </a:spcAft>
              <a:buClr>
                <a:srgbClr val="FFFF00"/>
              </a:buClr>
              <a:buFont typeface="Arial" panose="020B0604020202020204" pitchFamily="34" charset="0"/>
              <a:buChar char="•"/>
            </a:pPr>
            <a:r>
              <a:rPr lang="en-US" sz="2000" kern="0" dirty="0" smtClean="0"/>
              <a:t>In 2008, researchers publicly released data from Facebook accounts of college student cohort</a:t>
            </a:r>
          </a:p>
          <a:p>
            <a:pPr>
              <a:spcBef>
                <a:spcPts val="500"/>
              </a:spcBef>
              <a:spcAft>
                <a:spcPts val="500"/>
              </a:spcAft>
              <a:buClr>
                <a:srgbClr val="FFFF00"/>
              </a:buClr>
              <a:buFont typeface="Arial" panose="020B0604020202020204" pitchFamily="34" charset="0"/>
              <a:buChar char="•"/>
            </a:pPr>
            <a:r>
              <a:rPr lang="en-US" altLang="en-US" sz="2000" dirty="0" smtClean="0"/>
              <a:t>Tastes, Ties, and Time (T3) research project sought to understand social network dynamics of large groups of students</a:t>
            </a:r>
          </a:p>
          <a:p>
            <a:pPr>
              <a:spcBef>
                <a:spcPts val="500"/>
              </a:spcBef>
              <a:spcAft>
                <a:spcPts val="500"/>
              </a:spcAft>
              <a:buClr>
                <a:srgbClr val="FFFF00"/>
              </a:buClr>
              <a:buFont typeface="Arial" panose="020B0604020202020204" pitchFamily="34" charset="0"/>
              <a:buChar char="•"/>
            </a:pPr>
            <a:endParaRPr lang="en-US" altLang="en-US" sz="2000" dirty="0"/>
          </a:p>
          <a:p>
            <a:pPr>
              <a:spcBef>
                <a:spcPts val="500"/>
              </a:spcBef>
              <a:spcAft>
                <a:spcPts val="500"/>
              </a:spcAft>
              <a:buClr>
                <a:srgbClr val="FFFF00"/>
              </a:buClr>
              <a:buFont typeface="Arial" panose="020B0604020202020204" pitchFamily="34" charset="0"/>
              <a:buChar char="•"/>
            </a:pPr>
            <a:r>
              <a:rPr lang="en-US" altLang="en-US" sz="2000" b="1" i="1" dirty="0"/>
              <a:t>“All the data is cleaned so you can’t connect anyone to an identity”</a:t>
            </a:r>
          </a:p>
          <a:p>
            <a:pPr lvl="1">
              <a:spcBef>
                <a:spcPts val="500"/>
              </a:spcBef>
              <a:spcAft>
                <a:spcPts val="500"/>
              </a:spcAft>
              <a:buClr>
                <a:srgbClr val="FFFF00"/>
              </a:buClr>
              <a:buFont typeface="Arial" panose="020B0604020202020204" pitchFamily="34" charset="0"/>
              <a:buChar char="•"/>
            </a:pPr>
            <a:r>
              <a:rPr lang="en-US" altLang="en-US" sz="1800" dirty="0"/>
              <a:t>While names, birthdates, and e-mails were removed…</a:t>
            </a:r>
          </a:p>
          <a:p>
            <a:pPr lvl="1">
              <a:spcBef>
                <a:spcPts val="500"/>
              </a:spcBef>
              <a:spcAft>
                <a:spcPts val="500"/>
              </a:spcAft>
              <a:buClr>
                <a:srgbClr val="FFFF00"/>
              </a:buClr>
              <a:buFont typeface="Arial" panose="020B0604020202020204" pitchFamily="34" charset="0"/>
              <a:buChar char="•"/>
            </a:pPr>
            <a:r>
              <a:rPr lang="en-US" altLang="en-US" sz="1800" dirty="0"/>
              <a:t>Various other potentially “identifying” information remained </a:t>
            </a:r>
          </a:p>
          <a:p>
            <a:pPr lvl="2">
              <a:spcBef>
                <a:spcPts val="500"/>
              </a:spcBef>
              <a:spcAft>
                <a:spcPts val="500"/>
              </a:spcAft>
              <a:buClr>
                <a:srgbClr val="FFFF00"/>
              </a:buClr>
              <a:buFont typeface="Arial" panose="020B0604020202020204" pitchFamily="34" charset="0"/>
              <a:buChar char="•"/>
            </a:pPr>
            <a:r>
              <a:rPr lang="en-US" altLang="en-US" sz="1600" dirty="0"/>
              <a:t>Ethnicity, home country/state, major, </a:t>
            </a:r>
            <a:r>
              <a:rPr lang="en-US" altLang="en-US" sz="1600" dirty="0" err="1" smtClean="0"/>
              <a:t>etc</a:t>
            </a:r>
            <a:endParaRPr lang="en-US" altLang="en-US" sz="1600" dirty="0" smtClean="0"/>
          </a:p>
          <a:p>
            <a:pPr>
              <a:spcBef>
                <a:spcPts val="500"/>
              </a:spcBef>
              <a:spcAft>
                <a:spcPts val="500"/>
              </a:spcAft>
              <a:buClr>
                <a:srgbClr val="FFFF00"/>
              </a:buClr>
              <a:buFont typeface="Arial" panose="020B0604020202020204" pitchFamily="34" charset="0"/>
              <a:buChar char="•"/>
            </a:pPr>
            <a:endParaRPr lang="en-US" sz="1900" kern="0" dirty="0"/>
          </a:p>
        </p:txBody>
      </p:sp>
      <p:sp>
        <p:nvSpPr>
          <p:cNvPr id="6" name="Rectangle 5"/>
          <p:cNvSpPr/>
          <p:nvPr/>
        </p:nvSpPr>
        <p:spPr>
          <a:xfrm>
            <a:off x="533400" y="6373915"/>
            <a:ext cx="8610600" cy="461665"/>
          </a:xfrm>
          <a:prstGeom prst="rect">
            <a:avLst/>
          </a:prstGeom>
        </p:spPr>
        <p:txBody>
          <a:bodyPr wrap="square">
            <a:spAutoFit/>
          </a:bodyPr>
          <a:lstStyle/>
          <a:p>
            <a:pPr fontAlgn="auto">
              <a:spcBef>
                <a:spcPts val="0"/>
              </a:spcBef>
              <a:spcAft>
                <a:spcPts val="0"/>
              </a:spcAft>
            </a:pPr>
            <a:r>
              <a:rPr lang="en-US" sz="1200" dirty="0">
                <a:solidFill>
                  <a:srgbClr val="FFFFFF"/>
                </a:solidFill>
                <a:latin typeface="Tahoma"/>
              </a:rPr>
              <a:t>Zimmer, Michael. "“But the data is already public”: on the ethics of research in Facebook." </a:t>
            </a:r>
            <a:r>
              <a:rPr lang="en-US" sz="1200" i="1" dirty="0">
                <a:solidFill>
                  <a:srgbClr val="FFFFFF"/>
                </a:solidFill>
                <a:latin typeface="Tahoma"/>
              </a:rPr>
              <a:t>Ethics and information technology</a:t>
            </a:r>
            <a:r>
              <a:rPr lang="en-US" sz="1200" dirty="0">
                <a:solidFill>
                  <a:srgbClr val="FFFFFF"/>
                </a:solidFill>
                <a:latin typeface="Tahoma"/>
              </a:rPr>
              <a:t> 12.4 (2010): 313-325.</a:t>
            </a:r>
          </a:p>
        </p:txBody>
      </p:sp>
    </p:spTree>
    <p:extLst>
      <p:ext uri="{BB962C8B-B14F-4D97-AF65-F5344CB8AC3E}">
        <p14:creationId xmlns:p14="http://schemas.microsoft.com/office/powerpoint/2010/main" val="98492467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Content Placeholder 4"/>
          <p:cNvSpPr>
            <a:spLocks noGrp="1"/>
          </p:cNvSpPr>
          <p:nvPr>
            <p:ph type="body" idx="1"/>
          </p:nvPr>
        </p:nvSpPr>
        <p:spPr>
          <a:xfrm>
            <a:off x="228600" y="1379483"/>
            <a:ext cx="8534400" cy="5486400"/>
          </a:xfrm>
        </p:spPr>
        <p:txBody>
          <a:bodyPr/>
          <a:lstStyle/>
          <a:p>
            <a:pPr eaLnBrk="1" hangingPunct="1">
              <a:lnSpc>
                <a:spcPct val="70000"/>
              </a:lnSpc>
            </a:pPr>
            <a:r>
              <a:rPr lang="en-US" altLang="en-US" dirty="0" smtClean="0"/>
              <a:t>Privacy</a:t>
            </a:r>
          </a:p>
          <a:p>
            <a:pPr lvl="1" eaLnBrk="1" hangingPunct="1">
              <a:lnSpc>
                <a:spcPct val="70000"/>
              </a:lnSpc>
            </a:pPr>
            <a:r>
              <a:rPr lang="en-US" altLang="en-US" dirty="0" smtClean="0"/>
              <a:t>Presumption that because subjects make information available on Facebook/Twitter, they don’t have an expectation of privacy</a:t>
            </a:r>
          </a:p>
          <a:p>
            <a:pPr lvl="1" eaLnBrk="1" hangingPunct="1">
              <a:lnSpc>
                <a:spcPct val="70000"/>
              </a:lnSpc>
            </a:pPr>
            <a:r>
              <a:rPr lang="en-US" altLang="en-US" dirty="0" smtClean="0"/>
              <a:t>Ignores </a:t>
            </a:r>
            <a:r>
              <a:rPr lang="en-US" altLang="en-US" i="1" dirty="0" smtClean="0"/>
              <a:t>contextual</a:t>
            </a:r>
            <a:r>
              <a:rPr lang="en-US" altLang="en-US" dirty="0" smtClean="0"/>
              <a:t> nature of sharing</a:t>
            </a:r>
          </a:p>
          <a:p>
            <a:pPr lvl="1" eaLnBrk="1" hangingPunct="1">
              <a:lnSpc>
                <a:spcPct val="70000"/>
              </a:lnSpc>
            </a:pPr>
            <a:r>
              <a:rPr lang="en-US" altLang="en-US" dirty="0" smtClean="0"/>
              <a:t>Ignores whether users really understand their privacy settings</a:t>
            </a:r>
          </a:p>
          <a:p>
            <a:pPr eaLnBrk="1" hangingPunct="1">
              <a:lnSpc>
                <a:spcPct val="70000"/>
              </a:lnSpc>
            </a:pPr>
            <a:r>
              <a:rPr lang="en-US" altLang="en-US" dirty="0" smtClean="0"/>
              <a:t>Anonymity vs. Identifiability</a:t>
            </a:r>
          </a:p>
          <a:p>
            <a:pPr lvl="1" eaLnBrk="1" hangingPunct="1">
              <a:lnSpc>
                <a:spcPct val="70000"/>
              </a:lnSpc>
            </a:pPr>
            <a:r>
              <a:rPr lang="en-US" altLang="en-US" dirty="0" smtClean="0"/>
              <a:t>Presumption that stripping names &amp; other obvious identifiers provides anonymity</a:t>
            </a:r>
          </a:p>
          <a:p>
            <a:pPr lvl="1" eaLnBrk="1" hangingPunct="1">
              <a:lnSpc>
                <a:spcPct val="70000"/>
              </a:lnSpc>
            </a:pPr>
            <a:r>
              <a:rPr lang="en-US" altLang="en-US" dirty="0" smtClean="0"/>
              <a:t>Ignores how </a:t>
            </a:r>
            <a:r>
              <a:rPr lang="en-US" altLang="en-US" i="1" dirty="0" smtClean="0"/>
              <a:t>anything</a:t>
            </a:r>
            <a:r>
              <a:rPr lang="en-US" altLang="en-US" dirty="0" smtClean="0"/>
              <a:t> can identifiable and become the “missing link” to re-identify an entire dataset</a:t>
            </a:r>
          </a:p>
        </p:txBody>
      </p:sp>
      <p:sp>
        <p:nvSpPr>
          <p:cNvPr id="4" name="Title 1"/>
          <p:cNvSpPr>
            <a:spLocks noGrp="1"/>
          </p:cNvSpPr>
          <p:nvPr>
            <p:ph type="title"/>
          </p:nvPr>
        </p:nvSpPr>
        <p:spPr>
          <a:xfrm>
            <a:off x="685800" y="381000"/>
            <a:ext cx="7772400" cy="762000"/>
          </a:xfrm>
        </p:spPr>
        <p:txBody>
          <a:bodyPr/>
          <a:lstStyle/>
          <a:p>
            <a:r>
              <a:rPr lang="en-US" dirty="0" smtClean="0"/>
              <a:t>Facebook T3 Study: Ethical Considerations [1]</a:t>
            </a:r>
            <a:endParaRPr lang="en-US" dirty="0"/>
          </a:p>
        </p:txBody>
      </p:sp>
      <p:sp>
        <p:nvSpPr>
          <p:cNvPr id="5" name="Rectangle 4"/>
          <p:cNvSpPr/>
          <p:nvPr/>
        </p:nvSpPr>
        <p:spPr>
          <a:xfrm>
            <a:off x="533400" y="6373915"/>
            <a:ext cx="8610600" cy="461665"/>
          </a:xfrm>
          <a:prstGeom prst="rect">
            <a:avLst/>
          </a:prstGeom>
        </p:spPr>
        <p:txBody>
          <a:bodyPr wrap="square">
            <a:spAutoFit/>
          </a:bodyPr>
          <a:lstStyle/>
          <a:p>
            <a:pPr fontAlgn="auto">
              <a:spcBef>
                <a:spcPts val="0"/>
              </a:spcBef>
              <a:spcAft>
                <a:spcPts val="0"/>
              </a:spcAft>
            </a:pPr>
            <a:r>
              <a:rPr lang="en-US" sz="1200" dirty="0">
                <a:solidFill>
                  <a:srgbClr val="FFFFFF"/>
                </a:solidFill>
                <a:latin typeface="Tahoma"/>
              </a:rPr>
              <a:t>Zimmer, Michael. "“But the data is already public”: on the ethics of research in Facebook." </a:t>
            </a:r>
            <a:r>
              <a:rPr lang="en-US" sz="1200" i="1" dirty="0">
                <a:solidFill>
                  <a:srgbClr val="FFFFFF"/>
                </a:solidFill>
                <a:latin typeface="Tahoma"/>
              </a:rPr>
              <a:t>Ethics and information technology</a:t>
            </a:r>
            <a:r>
              <a:rPr lang="en-US" sz="1200" dirty="0">
                <a:solidFill>
                  <a:srgbClr val="FFFFFF"/>
                </a:solidFill>
                <a:latin typeface="Tahoma"/>
              </a:rPr>
              <a:t> 12.4 (2010): 313-325.</a:t>
            </a:r>
          </a:p>
        </p:txBody>
      </p:sp>
    </p:spTree>
    <p:extLst>
      <p:ext uri="{BB962C8B-B14F-4D97-AF65-F5344CB8AC3E}">
        <p14:creationId xmlns:p14="http://schemas.microsoft.com/office/powerpoint/2010/main" val="1096981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0" end="0"/>
                                            </p:txEl>
                                          </p:spTgt>
                                        </p:tgtEl>
                                        <p:attrNameLst>
                                          <p:attrName>ppt_c</p:attrName>
                                        </p:attrNameLst>
                                      </p:cBhvr>
                                      <p:to>
                                        <a:srgbClr val="800000"/>
                                      </p:to>
                                    </p:animClr>
                                  </p:subTnLst>
                                </p:cTn>
                              </p:par>
                              <p:par>
                                <p:cTn id="7" presetID="1" presetClass="entr" presetSubtype="0" fill="hold" grpId="0" nodeType="withEffect">
                                  <p:stCondLst>
                                    <p:cond delay="0"/>
                                  </p:stCondLst>
                                  <p:childTnLst>
                                    <p:set>
                                      <p:cBhvr>
                                        <p:cTn id="8" dur="1" fill="hold">
                                          <p:stCondLst>
                                            <p:cond delay="0"/>
                                          </p:stCondLst>
                                        </p:cTn>
                                        <p:tgtEl>
                                          <p:spTgt spid="4813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1" end="1"/>
                                            </p:txEl>
                                          </p:spTgt>
                                        </p:tgtEl>
                                        <p:attrNameLst>
                                          <p:attrName>ppt_c</p:attrName>
                                        </p:attrNameLst>
                                      </p:cBhvr>
                                      <p:to>
                                        <a:srgbClr val="800000"/>
                                      </p:to>
                                    </p:animClr>
                                  </p:subTnLst>
                                </p:cTn>
                              </p:par>
                              <p:par>
                                <p:cTn id="9" presetID="1" presetClass="entr" presetSubtype="0" fill="hold" grpId="0" nodeType="withEffect">
                                  <p:stCondLst>
                                    <p:cond delay="0"/>
                                  </p:stCondLst>
                                  <p:childTnLst>
                                    <p:set>
                                      <p:cBhvr>
                                        <p:cTn id="10" dur="1" fill="hold">
                                          <p:stCondLst>
                                            <p:cond delay="0"/>
                                          </p:stCondLst>
                                        </p:cTn>
                                        <p:tgtEl>
                                          <p:spTgt spid="4813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2" end="2"/>
                                            </p:txEl>
                                          </p:spTgt>
                                        </p:tgtEl>
                                        <p:attrNameLst>
                                          <p:attrName>ppt_c</p:attrName>
                                        </p:attrNameLst>
                                      </p:cBhvr>
                                      <p:to>
                                        <a:srgbClr val="800000"/>
                                      </p:to>
                                    </p:animClr>
                                  </p:subTnLst>
                                </p:cTn>
                              </p:par>
                              <p:par>
                                <p:cTn id="11" presetID="1" presetClass="entr" presetSubtype="0" fill="hold" grpId="0" nodeType="withEffect">
                                  <p:stCondLst>
                                    <p:cond delay="0"/>
                                  </p:stCondLst>
                                  <p:childTnLst>
                                    <p:set>
                                      <p:cBhvr>
                                        <p:cTn id="12" dur="1" fill="hold">
                                          <p:stCondLst>
                                            <p:cond delay="0"/>
                                          </p:stCondLst>
                                        </p:cTn>
                                        <p:tgtEl>
                                          <p:spTgt spid="4813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3" end="3"/>
                                            </p:txEl>
                                          </p:spTgt>
                                        </p:tgtEl>
                                        <p:attrNameLst>
                                          <p:attrName>ppt_c</p:attrName>
                                        </p:attrNameLst>
                                      </p:cBhvr>
                                      <p:to>
                                        <a:srgbClr val="8000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4" end="4"/>
                                            </p:txEl>
                                          </p:spTgt>
                                        </p:tgtEl>
                                        <p:attrNameLst>
                                          <p:attrName>ppt_c</p:attrName>
                                        </p:attrNameLst>
                                      </p:cBhvr>
                                      <p:to>
                                        <a:srgbClr val="800000"/>
                                      </p:to>
                                    </p:animClr>
                                  </p:subTnLst>
                                </p:cTn>
                              </p:par>
                              <p:par>
                                <p:cTn id="17" presetID="1" presetClass="entr" presetSubtype="0" fill="hold" grpId="0" nodeType="withEffect">
                                  <p:stCondLst>
                                    <p:cond delay="0"/>
                                  </p:stCondLst>
                                  <p:childTnLst>
                                    <p:set>
                                      <p:cBhvr>
                                        <p:cTn id="18" dur="1" fill="hold">
                                          <p:stCondLst>
                                            <p:cond delay="0"/>
                                          </p:stCondLst>
                                        </p:cTn>
                                        <p:tgtEl>
                                          <p:spTgt spid="4813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5" end="5"/>
                                            </p:txEl>
                                          </p:spTgt>
                                        </p:tgtEl>
                                        <p:attrNameLst>
                                          <p:attrName>ppt_c</p:attrName>
                                        </p:attrNameLst>
                                      </p:cBhvr>
                                      <p:to>
                                        <a:srgbClr val="800000"/>
                                      </p:to>
                                    </p:animClr>
                                  </p:subTnLst>
                                </p:cTn>
                              </p:par>
                              <p:par>
                                <p:cTn id="19" presetID="1" presetClass="entr" presetSubtype="0" fill="hold" grpId="0" nodeType="withEffect">
                                  <p:stCondLst>
                                    <p:cond delay="0"/>
                                  </p:stCondLst>
                                  <p:childTnLst>
                                    <p:set>
                                      <p:cBhvr>
                                        <p:cTn id="20" dur="1" fill="hold">
                                          <p:stCondLst>
                                            <p:cond delay="0"/>
                                          </p:stCondLst>
                                        </p:cTn>
                                        <p:tgtEl>
                                          <p:spTgt spid="4813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6" end="6"/>
                                            </p:txEl>
                                          </p:spTgt>
                                        </p:tgtEl>
                                        <p:attrNameLst>
                                          <p:attrName>ppt_c</p:attrName>
                                        </p:attrNameLst>
                                      </p:cBhvr>
                                      <p:to>
                                        <a:srgbClr val="8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Content Placeholder 4"/>
          <p:cNvSpPr>
            <a:spLocks noGrp="1"/>
          </p:cNvSpPr>
          <p:nvPr>
            <p:ph type="body" idx="1"/>
          </p:nvPr>
        </p:nvSpPr>
        <p:spPr>
          <a:xfrm>
            <a:off x="228600" y="1379483"/>
            <a:ext cx="8534400" cy="5486400"/>
          </a:xfrm>
        </p:spPr>
        <p:txBody>
          <a:bodyPr/>
          <a:lstStyle/>
          <a:p>
            <a:pPr eaLnBrk="1" hangingPunct="1">
              <a:lnSpc>
                <a:spcPct val="70000"/>
              </a:lnSpc>
            </a:pPr>
            <a:r>
              <a:rPr lang="en-US" altLang="en-US" dirty="0"/>
              <a:t>Consent</a:t>
            </a:r>
          </a:p>
          <a:p>
            <a:pPr lvl="1">
              <a:lnSpc>
                <a:spcPct val="70000"/>
              </a:lnSpc>
            </a:pPr>
            <a:r>
              <a:rPr lang="en-US" altLang="en-US" dirty="0"/>
              <a:t>Presumption that because something is made visible on Facebook/Twitter the subject is consenting to it being harvested for research</a:t>
            </a:r>
          </a:p>
          <a:p>
            <a:pPr lvl="1">
              <a:lnSpc>
                <a:spcPct val="70000"/>
              </a:lnSpc>
            </a:pPr>
            <a:r>
              <a:rPr lang="en-US" altLang="en-US" dirty="0"/>
              <a:t>Ignores how research method might allow un-anticipated access to data meant to be restricted</a:t>
            </a:r>
          </a:p>
          <a:p>
            <a:pPr eaLnBrk="1" hangingPunct="1">
              <a:lnSpc>
                <a:spcPct val="70000"/>
              </a:lnSpc>
            </a:pPr>
            <a:r>
              <a:rPr lang="en-US" altLang="en-US" dirty="0"/>
              <a:t>Harm</a:t>
            </a:r>
          </a:p>
          <a:p>
            <a:pPr lvl="1">
              <a:lnSpc>
                <a:spcPct val="70000"/>
              </a:lnSpc>
            </a:pPr>
            <a:r>
              <a:rPr lang="en-US" altLang="en-US" dirty="0"/>
              <a:t>Researchers imply “already public, what harm could happen”</a:t>
            </a:r>
          </a:p>
          <a:p>
            <a:pPr lvl="1">
              <a:lnSpc>
                <a:spcPct val="70000"/>
              </a:lnSpc>
            </a:pPr>
            <a:r>
              <a:rPr lang="en-US" altLang="en-US" dirty="0"/>
              <a:t>Ignores dignity &amp; autonomy, let alone unanticipated consequences</a:t>
            </a:r>
          </a:p>
        </p:txBody>
      </p:sp>
      <p:sp>
        <p:nvSpPr>
          <p:cNvPr id="4" name="Title 1"/>
          <p:cNvSpPr>
            <a:spLocks noGrp="1"/>
          </p:cNvSpPr>
          <p:nvPr>
            <p:ph type="title"/>
          </p:nvPr>
        </p:nvSpPr>
        <p:spPr>
          <a:xfrm>
            <a:off x="685800" y="381000"/>
            <a:ext cx="7772400" cy="762000"/>
          </a:xfrm>
        </p:spPr>
        <p:txBody>
          <a:bodyPr/>
          <a:lstStyle/>
          <a:p>
            <a:r>
              <a:rPr lang="en-US" dirty="0" smtClean="0"/>
              <a:t>Facebook T3 Study: Ethical Considerations [2]</a:t>
            </a:r>
            <a:endParaRPr lang="en-US" dirty="0"/>
          </a:p>
        </p:txBody>
      </p:sp>
      <p:sp>
        <p:nvSpPr>
          <p:cNvPr id="5" name="Rectangle 4"/>
          <p:cNvSpPr/>
          <p:nvPr/>
        </p:nvSpPr>
        <p:spPr>
          <a:xfrm>
            <a:off x="533400" y="6373915"/>
            <a:ext cx="8610600" cy="461665"/>
          </a:xfrm>
          <a:prstGeom prst="rect">
            <a:avLst/>
          </a:prstGeom>
        </p:spPr>
        <p:txBody>
          <a:bodyPr wrap="square">
            <a:spAutoFit/>
          </a:bodyPr>
          <a:lstStyle/>
          <a:p>
            <a:pPr fontAlgn="auto">
              <a:spcBef>
                <a:spcPts val="0"/>
              </a:spcBef>
              <a:spcAft>
                <a:spcPts val="0"/>
              </a:spcAft>
            </a:pPr>
            <a:r>
              <a:rPr lang="en-US" sz="1200" dirty="0">
                <a:solidFill>
                  <a:srgbClr val="FFFFFF"/>
                </a:solidFill>
                <a:latin typeface="Tahoma"/>
              </a:rPr>
              <a:t>Zimmer, Michael. "“But the data is already public”: on the ethics of research in Facebook." </a:t>
            </a:r>
            <a:r>
              <a:rPr lang="en-US" sz="1200" i="1" dirty="0">
                <a:solidFill>
                  <a:srgbClr val="FFFFFF"/>
                </a:solidFill>
                <a:latin typeface="Tahoma"/>
              </a:rPr>
              <a:t>Ethics and information technology</a:t>
            </a:r>
            <a:r>
              <a:rPr lang="en-US" sz="1200" dirty="0">
                <a:solidFill>
                  <a:srgbClr val="FFFFFF"/>
                </a:solidFill>
                <a:latin typeface="Tahoma"/>
              </a:rPr>
              <a:t> 12.4 (2010): 313-325.</a:t>
            </a:r>
          </a:p>
        </p:txBody>
      </p:sp>
    </p:spTree>
    <p:extLst>
      <p:ext uri="{BB962C8B-B14F-4D97-AF65-F5344CB8AC3E}">
        <p14:creationId xmlns:p14="http://schemas.microsoft.com/office/powerpoint/2010/main" val="2463650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0" end="0"/>
                                            </p:txEl>
                                          </p:spTgt>
                                        </p:tgtEl>
                                        <p:attrNameLst>
                                          <p:attrName>ppt_c</p:attrName>
                                        </p:attrNameLst>
                                      </p:cBhvr>
                                      <p:to>
                                        <a:srgbClr val="800000"/>
                                      </p:to>
                                    </p:animClr>
                                  </p:subTnLst>
                                </p:cTn>
                              </p:par>
                              <p:par>
                                <p:cTn id="7" presetID="1" presetClass="entr" presetSubtype="0" fill="hold" grpId="0" nodeType="withEffect">
                                  <p:stCondLst>
                                    <p:cond delay="0"/>
                                  </p:stCondLst>
                                  <p:childTnLst>
                                    <p:set>
                                      <p:cBhvr>
                                        <p:cTn id="8" dur="1" fill="hold">
                                          <p:stCondLst>
                                            <p:cond delay="0"/>
                                          </p:stCondLst>
                                        </p:cTn>
                                        <p:tgtEl>
                                          <p:spTgt spid="4813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1" end="1"/>
                                            </p:txEl>
                                          </p:spTgt>
                                        </p:tgtEl>
                                        <p:attrNameLst>
                                          <p:attrName>ppt_c</p:attrName>
                                        </p:attrNameLst>
                                      </p:cBhvr>
                                      <p:to>
                                        <a:srgbClr val="800000"/>
                                      </p:to>
                                    </p:animClr>
                                  </p:subTnLst>
                                </p:cTn>
                              </p:par>
                              <p:par>
                                <p:cTn id="9" presetID="1" presetClass="entr" presetSubtype="0" fill="hold" grpId="0" nodeType="withEffect">
                                  <p:stCondLst>
                                    <p:cond delay="0"/>
                                  </p:stCondLst>
                                  <p:childTnLst>
                                    <p:set>
                                      <p:cBhvr>
                                        <p:cTn id="10" dur="1" fill="hold">
                                          <p:stCondLst>
                                            <p:cond delay="0"/>
                                          </p:stCondLst>
                                        </p:cTn>
                                        <p:tgtEl>
                                          <p:spTgt spid="4813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2" end="2"/>
                                            </p:txEl>
                                          </p:spTgt>
                                        </p:tgtEl>
                                        <p:attrNameLst>
                                          <p:attrName>ppt_c</p:attrName>
                                        </p:attrNameLst>
                                      </p:cBhvr>
                                      <p:to>
                                        <a:srgbClr val="80000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3" end="3"/>
                                            </p:txEl>
                                          </p:spTgt>
                                        </p:tgtEl>
                                        <p:attrNameLst>
                                          <p:attrName>ppt_c</p:attrName>
                                        </p:attrNameLst>
                                      </p:cBhvr>
                                      <p:to>
                                        <a:srgbClr val="800000"/>
                                      </p:to>
                                    </p:animClr>
                                  </p:subTnLst>
                                </p:cTn>
                              </p:par>
                              <p:par>
                                <p:cTn id="15" presetID="1" presetClass="entr" presetSubtype="0" fill="hold" grpId="0" nodeType="with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4" end="4"/>
                                            </p:txEl>
                                          </p:spTgt>
                                        </p:tgtEl>
                                        <p:attrNameLst>
                                          <p:attrName>ppt_c</p:attrName>
                                        </p:attrNameLst>
                                      </p:cBhvr>
                                      <p:to>
                                        <a:srgbClr val="800000"/>
                                      </p:to>
                                    </p:animClr>
                                  </p:subTnLst>
                                </p:cTn>
                              </p:par>
                              <p:par>
                                <p:cTn id="17" presetID="1" presetClass="entr" presetSubtype="0" fill="hold" grpId="0" nodeType="withEffect">
                                  <p:stCondLst>
                                    <p:cond delay="0"/>
                                  </p:stCondLst>
                                  <p:childTnLst>
                                    <p:set>
                                      <p:cBhvr>
                                        <p:cTn id="18" dur="1" fill="hold">
                                          <p:stCondLst>
                                            <p:cond delay="0"/>
                                          </p:stCondLst>
                                        </p:cTn>
                                        <p:tgtEl>
                                          <p:spTgt spid="4813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8133">
                                            <p:txEl>
                                              <p:pRg st="5" end="5"/>
                                            </p:txEl>
                                          </p:spTgt>
                                        </p:tgtEl>
                                        <p:attrNameLst>
                                          <p:attrName>ppt_c</p:attrName>
                                        </p:attrNameLst>
                                      </p:cBhvr>
                                      <p:to>
                                        <a:srgbClr val="8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dirty="0"/>
              <a:t>Facebook T3 </a:t>
            </a:r>
            <a:r>
              <a:rPr lang="en-US" dirty="0" smtClean="0"/>
              <a:t>Study</a:t>
            </a:r>
            <a:r>
              <a:rPr lang="en-US" dirty="0"/>
              <a:t> </a:t>
            </a:r>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Consent</a:t>
            </a:r>
          </a:p>
          <a:p>
            <a:pPr lvl="1"/>
            <a:r>
              <a:rPr lang="en-US" dirty="0"/>
              <a:t>What do we mean by “consent” when it comes to using “publicly” available </a:t>
            </a:r>
            <a:r>
              <a:rPr lang="en-US" dirty="0" smtClean="0"/>
              <a:t>content</a:t>
            </a:r>
          </a:p>
          <a:p>
            <a:r>
              <a:rPr lang="en-US" dirty="0" smtClean="0"/>
              <a:t>Harm</a:t>
            </a:r>
            <a:endParaRPr lang="en-US" dirty="0"/>
          </a:p>
          <a:p>
            <a:pPr lvl="1"/>
            <a:r>
              <a:rPr lang="en-US" dirty="0" smtClean="0"/>
              <a:t>Must </a:t>
            </a:r>
            <a:r>
              <a:rPr lang="en-US" dirty="0"/>
              <a:t>a “wrong” occur for there to be damage to the subject?</a:t>
            </a:r>
          </a:p>
          <a:p>
            <a:pPr lvl="1"/>
            <a:r>
              <a:rPr lang="en-US" dirty="0"/>
              <a:t>Do subjects deserve control over the use of their data streams?</a:t>
            </a:r>
          </a:p>
          <a:p>
            <a:endParaRPr lang="en-US" dirty="0"/>
          </a:p>
        </p:txBody>
      </p:sp>
      <p:sp>
        <p:nvSpPr>
          <p:cNvPr id="4" name="Rectangle 3"/>
          <p:cNvSpPr/>
          <p:nvPr/>
        </p:nvSpPr>
        <p:spPr>
          <a:xfrm>
            <a:off x="533400" y="6373915"/>
            <a:ext cx="8610600" cy="461665"/>
          </a:xfrm>
          <a:prstGeom prst="rect">
            <a:avLst/>
          </a:prstGeom>
        </p:spPr>
        <p:txBody>
          <a:bodyPr wrap="square">
            <a:spAutoFit/>
          </a:bodyPr>
          <a:lstStyle/>
          <a:p>
            <a:pPr fontAlgn="auto">
              <a:spcBef>
                <a:spcPts val="0"/>
              </a:spcBef>
              <a:spcAft>
                <a:spcPts val="0"/>
              </a:spcAft>
            </a:pPr>
            <a:r>
              <a:rPr lang="en-US" sz="1200" dirty="0">
                <a:solidFill>
                  <a:srgbClr val="FFFFFF"/>
                </a:solidFill>
                <a:latin typeface="Tahoma"/>
              </a:rPr>
              <a:t>Zimmer, Michael. "“But the data is already public”: on the ethics of research in Facebook." </a:t>
            </a:r>
            <a:r>
              <a:rPr lang="en-US" sz="1200" i="1" dirty="0">
                <a:solidFill>
                  <a:srgbClr val="FFFFFF"/>
                </a:solidFill>
                <a:latin typeface="Tahoma"/>
              </a:rPr>
              <a:t>Ethics and information technology</a:t>
            </a:r>
            <a:r>
              <a:rPr lang="en-US" sz="1200" dirty="0">
                <a:solidFill>
                  <a:srgbClr val="FFFFFF"/>
                </a:solidFill>
                <a:latin typeface="Tahoma"/>
              </a:rPr>
              <a:t> 12.4 (2010): 313-325.</a:t>
            </a:r>
          </a:p>
        </p:txBody>
      </p:sp>
    </p:spTree>
    <p:extLst>
      <p:ext uri="{BB962C8B-B14F-4D97-AF65-F5344CB8AC3E}">
        <p14:creationId xmlns:p14="http://schemas.microsoft.com/office/powerpoint/2010/main" val="359526766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Health </a:t>
            </a:r>
            <a:r>
              <a:rPr lang="en-US" sz="2800" dirty="0"/>
              <a:t>Insurance Portability and Accountability </a:t>
            </a:r>
            <a:r>
              <a:rPr lang="en-US" sz="2800" dirty="0" smtClean="0"/>
              <a:t>Act (HIPAA) </a:t>
            </a:r>
            <a:r>
              <a:rPr lang="en-US" sz="2800" dirty="0"/>
              <a:t>of 1996</a:t>
            </a:r>
          </a:p>
        </p:txBody>
      </p:sp>
      <p:sp>
        <p:nvSpPr>
          <p:cNvPr id="3" name="Content Placeholder 2"/>
          <p:cNvSpPr>
            <a:spLocks noGrp="1"/>
          </p:cNvSpPr>
          <p:nvPr>
            <p:ph idx="1"/>
          </p:nvPr>
        </p:nvSpPr>
        <p:spPr>
          <a:xfrm>
            <a:off x="685800" y="1524000"/>
            <a:ext cx="7772400" cy="4572000"/>
          </a:xfrm>
        </p:spPr>
        <p:txBody>
          <a:bodyPr>
            <a:normAutofit fontScale="92500" lnSpcReduction="20000"/>
          </a:bodyPr>
          <a:lstStyle/>
          <a:p>
            <a:r>
              <a:rPr lang="en-US" sz="2000" dirty="0" smtClean="0"/>
              <a:t>Protects health insurance coverage </a:t>
            </a:r>
            <a:r>
              <a:rPr lang="en-US" sz="2000" dirty="0"/>
              <a:t>for workers and their families when they change or lose their jobs. </a:t>
            </a:r>
            <a:endParaRPr lang="en-US" sz="2000" dirty="0" smtClean="0"/>
          </a:p>
          <a:p>
            <a:r>
              <a:rPr lang="en-US" sz="2000" dirty="0" smtClean="0"/>
              <a:t>Administrative </a:t>
            </a:r>
            <a:r>
              <a:rPr lang="en-US" sz="2000" dirty="0"/>
              <a:t>Simplification (AS) </a:t>
            </a:r>
            <a:r>
              <a:rPr lang="en-US" sz="2000" dirty="0" smtClean="0"/>
              <a:t>provision </a:t>
            </a:r>
            <a:r>
              <a:rPr lang="en-US" sz="2000" dirty="0"/>
              <a:t>requires the establishment of national standards for </a:t>
            </a:r>
            <a:r>
              <a:rPr lang="en-US" sz="2000" dirty="0" smtClean="0"/>
              <a:t>electronic health care transactions </a:t>
            </a:r>
            <a:r>
              <a:rPr lang="en-US" sz="2000" dirty="0"/>
              <a:t>and national identifiers for providers, health insurance plans, and employers</a:t>
            </a:r>
            <a:r>
              <a:rPr lang="en-US" sz="2000" dirty="0" smtClean="0"/>
              <a:t>.</a:t>
            </a:r>
          </a:p>
          <a:p>
            <a:r>
              <a:rPr lang="en-US" sz="2000" dirty="0" smtClean="0"/>
              <a:t>Right to privacy to individuals from age 12-18. </a:t>
            </a:r>
          </a:p>
          <a:p>
            <a:pPr marL="285750" lvl="1">
              <a:spcBef>
                <a:spcPct val="100000"/>
              </a:spcBef>
              <a:buFontTx/>
              <a:buChar char="•"/>
            </a:pPr>
            <a:r>
              <a:rPr lang="en-US" sz="2000" dirty="0" smtClean="0"/>
              <a:t>The </a:t>
            </a:r>
            <a:r>
              <a:rPr lang="en-US" sz="2000" dirty="0"/>
              <a:t>provider must have a signed disclosure from the affected before giving out any information on provided health care to anyone, including </a:t>
            </a:r>
            <a:r>
              <a:rPr lang="en-US" sz="2000" dirty="0" smtClean="0"/>
              <a:t>parents.</a:t>
            </a:r>
            <a:r>
              <a:rPr lang="en-US" sz="1800" dirty="0">
                <a:solidFill>
                  <a:srgbClr val="FFFF00"/>
                </a:solidFill>
              </a:rPr>
              <a:t> </a:t>
            </a:r>
            <a:endParaRPr lang="en-US" sz="1800" dirty="0" smtClean="0">
              <a:solidFill>
                <a:srgbClr val="FFFF00"/>
              </a:solidFill>
            </a:endParaRPr>
          </a:p>
          <a:p>
            <a:pPr marL="285750" lvl="1">
              <a:spcBef>
                <a:spcPct val="100000"/>
              </a:spcBef>
              <a:buFontTx/>
              <a:buChar char="•"/>
            </a:pPr>
            <a:r>
              <a:rPr lang="en-US" sz="2000" dirty="0" smtClean="0">
                <a:solidFill>
                  <a:srgbClr val="FFFF00"/>
                </a:solidFill>
              </a:rPr>
              <a:t>Research </a:t>
            </a:r>
            <a:r>
              <a:rPr lang="en-US" sz="2000" dirty="0">
                <a:solidFill>
                  <a:srgbClr val="FFFF00"/>
                </a:solidFill>
              </a:rPr>
              <a:t>can be exempt from HIPAA’s Privacy Rule; HIPAA’s Privacy Rule only applies to </a:t>
            </a:r>
            <a:r>
              <a:rPr lang="en-US" sz="2000" dirty="0" smtClean="0">
                <a:solidFill>
                  <a:srgbClr val="FFFF00"/>
                </a:solidFill>
              </a:rPr>
              <a:t>personal health information (PHI) </a:t>
            </a:r>
            <a:r>
              <a:rPr lang="en-US" sz="2000" dirty="0">
                <a:solidFill>
                  <a:srgbClr val="FFFF00"/>
                </a:solidFill>
              </a:rPr>
              <a:t>gathered by or from covered entities </a:t>
            </a:r>
          </a:p>
          <a:p>
            <a:endParaRPr lang="en-US" sz="2000" dirty="0"/>
          </a:p>
          <a:p>
            <a:endParaRPr lang="en-US" sz="2000" dirty="0"/>
          </a:p>
        </p:txBody>
      </p:sp>
    </p:spTree>
    <p:extLst>
      <p:ext uri="{BB962C8B-B14F-4D97-AF65-F5344CB8AC3E}">
        <p14:creationId xmlns:p14="http://schemas.microsoft.com/office/powerpoint/2010/main" val="425337731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Immortal Time Bias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6781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8004" y="1219200"/>
            <a:ext cx="3953706" cy="5154651"/>
          </a:xfrm>
          <a:prstGeom prst="rect">
            <a:avLst/>
          </a:prstGeom>
        </p:spPr>
      </p:pic>
      <p:sp>
        <p:nvSpPr>
          <p:cNvPr id="2" name="Title 1"/>
          <p:cNvSpPr>
            <a:spLocks noGrp="1"/>
          </p:cNvSpPr>
          <p:nvPr>
            <p:ph type="title"/>
          </p:nvPr>
        </p:nvSpPr>
        <p:spPr/>
        <p:txBody>
          <a:bodyPr/>
          <a:lstStyle/>
          <a:p>
            <a:r>
              <a:rPr lang="en-US" sz="2800" dirty="0" smtClean="0"/>
              <a:t>HIPAA and Privacy Challenge: Much of the EMR Data Remains Untapped</a:t>
            </a:r>
            <a:endParaRPr lang="en-US" sz="2800" dirty="0"/>
          </a:p>
        </p:txBody>
      </p:sp>
      <p:sp>
        <p:nvSpPr>
          <p:cNvPr id="5" name="TextBox 4"/>
          <p:cNvSpPr txBox="1"/>
          <p:nvPr/>
        </p:nvSpPr>
        <p:spPr>
          <a:xfrm>
            <a:off x="5029200" y="1729773"/>
            <a:ext cx="3947998" cy="646331"/>
          </a:xfrm>
          <a:prstGeom prst="rect">
            <a:avLst/>
          </a:prstGeom>
          <a:solidFill>
            <a:schemeClr val="bg2">
              <a:lumMod val="20000"/>
              <a:lumOff val="80000"/>
            </a:schemeClr>
          </a:solidFill>
        </p:spPr>
        <p:txBody>
          <a:bodyPr wrap="square" rtlCol="0" anchor="ctr">
            <a:spAutoFit/>
          </a:bodyPr>
          <a:lstStyle/>
          <a:p>
            <a:pPr algn="ctr" fontAlgn="auto">
              <a:spcBef>
                <a:spcPts val="0"/>
              </a:spcBef>
              <a:spcAft>
                <a:spcPts val="0"/>
              </a:spcAft>
            </a:pPr>
            <a:r>
              <a:rPr lang="en-US" sz="1800" dirty="0" smtClean="0">
                <a:solidFill>
                  <a:srgbClr val="002060"/>
                </a:solidFill>
                <a:latin typeface="Franklin Gothic Medium"/>
                <a:cs typeface="Franklin Gothic Medium"/>
              </a:rPr>
              <a:t>Structured data </a:t>
            </a:r>
          </a:p>
          <a:p>
            <a:pPr algn="ctr" fontAlgn="auto">
              <a:spcBef>
                <a:spcPts val="0"/>
              </a:spcBef>
              <a:spcAft>
                <a:spcPts val="0"/>
              </a:spcAft>
            </a:pPr>
            <a:r>
              <a:rPr lang="en-US" sz="1800" dirty="0" smtClean="0">
                <a:solidFill>
                  <a:srgbClr val="002060"/>
                </a:solidFill>
                <a:latin typeface="Franklin Gothic Medium"/>
                <a:cs typeface="Franklin Gothic Medium"/>
              </a:rPr>
              <a:t>(e.g., demographics, stage, diagnosis)</a:t>
            </a:r>
            <a:endParaRPr lang="en-US" sz="1800" dirty="0">
              <a:solidFill>
                <a:srgbClr val="002060"/>
              </a:solidFill>
              <a:latin typeface="Franklin Gothic Medium"/>
              <a:cs typeface="Franklin Gothic Medium"/>
            </a:endParaRPr>
          </a:p>
        </p:txBody>
      </p:sp>
      <p:sp>
        <p:nvSpPr>
          <p:cNvPr id="6" name="Right Arrow 5"/>
          <p:cNvSpPr/>
          <p:nvPr/>
        </p:nvSpPr>
        <p:spPr>
          <a:xfrm>
            <a:off x="1219200" y="1693105"/>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latin typeface="Franklin Gothic Medium"/>
              <a:cs typeface="Franklin Gothic Medium"/>
            </a:endParaRPr>
          </a:p>
        </p:txBody>
      </p:sp>
      <p:sp>
        <p:nvSpPr>
          <p:cNvPr id="7" name="TextBox 6"/>
          <p:cNvSpPr txBox="1"/>
          <p:nvPr/>
        </p:nvSpPr>
        <p:spPr>
          <a:xfrm>
            <a:off x="0" y="1637440"/>
            <a:ext cx="1219200" cy="830997"/>
          </a:xfrm>
          <a:prstGeom prst="rect">
            <a:avLst/>
          </a:prstGeom>
          <a:noFill/>
        </p:spPr>
        <p:txBody>
          <a:bodyPr wrap="square" rtlCol="0" anchor="ctr">
            <a:spAutoFit/>
          </a:bodyPr>
          <a:lstStyle/>
          <a:p>
            <a:pPr algn="ctr" fontAlgn="auto">
              <a:spcBef>
                <a:spcPts val="0"/>
              </a:spcBef>
              <a:spcAft>
                <a:spcPts val="0"/>
              </a:spcAft>
            </a:pPr>
            <a:r>
              <a:rPr lang="en-US" sz="1600" b="1" dirty="0" smtClean="0">
                <a:solidFill>
                  <a:srgbClr val="FFFFFF"/>
                </a:solidFill>
                <a:latin typeface="Tahoma"/>
                <a:cs typeface="Franklin Gothic Medium"/>
              </a:rPr>
              <a:t>EMR  research to date</a:t>
            </a:r>
            <a:endParaRPr lang="en-US" sz="1600" b="1" dirty="0">
              <a:solidFill>
                <a:srgbClr val="FFFFFF"/>
              </a:solidFill>
              <a:latin typeface="Tahoma"/>
              <a:cs typeface="Franklin Gothic Medium"/>
            </a:endParaRPr>
          </a:p>
        </p:txBody>
      </p:sp>
      <p:sp>
        <p:nvSpPr>
          <p:cNvPr id="8" name="Right Arrow 7"/>
          <p:cNvSpPr/>
          <p:nvPr/>
        </p:nvSpPr>
        <p:spPr>
          <a:xfrm>
            <a:off x="1219200" y="3450741"/>
            <a:ext cx="304800" cy="719667"/>
          </a:xfrm>
          <a:prstGeom prst="rightArrow">
            <a:avLst/>
          </a:prstGeom>
          <a:solidFill>
            <a:schemeClr val="accent1"/>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latin typeface="Franklin Gothic Medium"/>
              <a:cs typeface="Franklin Gothic Medium"/>
            </a:endParaRPr>
          </a:p>
        </p:txBody>
      </p:sp>
      <p:sp>
        <p:nvSpPr>
          <p:cNvPr id="9" name="TextBox 8"/>
          <p:cNvSpPr txBox="1"/>
          <p:nvPr/>
        </p:nvSpPr>
        <p:spPr>
          <a:xfrm>
            <a:off x="0" y="3343873"/>
            <a:ext cx="1219200" cy="830997"/>
          </a:xfrm>
          <a:prstGeom prst="rect">
            <a:avLst/>
          </a:prstGeom>
          <a:noFill/>
        </p:spPr>
        <p:txBody>
          <a:bodyPr wrap="square" rtlCol="0">
            <a:spAutoFit/>
          </a:bodyPr>
          <a:lstStyle/>
          <a:p>
            <a:pPr algn="ctr" fontAlgn="auto">
              <a:spcBef>
                <a:spcPts val="0"/>
              </a:spcBef>
              <a:spcAft>
                <a:spcPts val="0"/>
              </a:spcAft>
            </a:pPr>
            <a:r>
              <a:rPr lang="en-US" sz="1600" b="1" dirty="0" smtClean="0">
                <a:solidFill>
                  <a:srgbClr val="FFFFFF"/>
                </a:solidFill>
                <a:latin typeface="Tahoma"/>
                <a:cs typeface="Franklin Gothic Medium"/>
              </a:rPr>
              <a:t>There’s more to EMR</a:t>
            </a:r>
            <a:endParaRPr lang="en-US" sz="1600" b="1" dirty="0">
              <a:solidFill>
                <a:srgbClr val="FFFFFF"/>
              </a:solidFill>
              <a:latin typeface="Tahoma"/>
              <a:cs typeface="Franklin Gothic Medium"/>
            </a:endParaRPr>
          </a:p>
        </p:txBody>
      </p:sp>
      <p:sp>
        <p:nvSpPr>
          <p:cNvPr id="10" name="TextBox 9"/>
          <p:cNvSpPr txBox="1"/>
          <p:nvPr/>
        </p:nvSpPr>
        <p:spPr>
          <a:xfrm>
            <a:off x="5029200" y="3261622"/>
            <a:ext cx="3947998" cy="923330"/>
          </a:xfrm>
          <a:prstGeom prst="rect">
            <a:avLst/>
          </a:prstGeom>
          <a:solidFill>
            <a:schemeClr val="bg2"/>
          </a:solidFill>
        </p:spPr>
        <p:txBody>
          <a:bodyPr wrap="square" rtlCol="0">
            <a:spAutoFit/>
          </a:bodyPr>
          <a:lstStyle/>
          <a:p>
            <a:pPr algn="ctr" fontAlgn="auto">
              <a:spcBef>
                <a:spcPts val="0"/>
              </a:spcBef>
              <a:spcAft>
                <a:spcPts val="0"/>
              </a:spcAft>
            </a:pPr>
            <a:r>
              <a:rPr lang="en-US" sz="1800" dirty="0" smtClean="0">
                <a:solidFill>
                  <a:srgbClr val="002060"/>
                </a:solidFill>
                <a:latin typeface="Franklin Gothic Medium"/>
                <a:cs typeface="Franklin Gothic Medium"/>
              </a:rPr>
              <a:t>Unstructured data </a:t>
            </a:r>
          </a:p>
          <a:p>
            <a:pPr algn="ctr" fontAlgn="auto">
              <a:spcBef>
                <a:spcPts val="0"/>
              </a:spcBef>
              <a:spcAft>
                <a:spcPts val="0"/>
              </a:spcAft>
            </a:pPr>
            <a:r>
              <a:rPr lang="en-US" sz="1800" dirty="0" smtClean="0">
                <a:solidFill>
                  <a:srgbClr val="002060"/>
                </a:solidFill>
                <a:latin typeface="Franklin Gothic Medium"/>
                <a:cs typeface="Franklin Gothic Medium"/>
              </a:rPr>
              <a:t>(e.g., pathology, stage, biomarkers, physician notes)</a:t>
            </a:r>
            <a:endParaRPr lang="en-US" sz="1800" dirty="0">
              <a:solidFill>
                <a:srgbClr val="002060"/>
              </a:solidFill>
              <a:latin typeface="Franklin Gothic Medium"/>
              <a:cs typeface="Franklin Gothic Medium"/>
            </a:endParaRPr>
          </a:p>
        </p:txBody>
      </p:sp>
    </p:spTree>
    <p:extLst>
      <p:ext uri="{BB962C8B-B14F-4D97-AF65-F5344CB8AC3E}">
        <p14:creationId xmlns:p14="http://schemas.microsoft.com/office/powerpoint/2010/main" val="59965107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234" y="4343404"/>
            <a:ext cx="1761966" cy="112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1" y="1981200"/>
            <a:ext cx="2985866" cy="615553"/>
          </a:xfrm>
          <a:prstGeom prst="rect">
            <a:avLst/>
          </a:prstGeom>
          <a:noFill/>
        </p:spPr>
        <p:txBody>
          <a:bodyPr wrap="square" rtlCol="0">
            <a:spAutoFit/>
          </a:bodyPr>
          <a:lstStyle/>
          <a:p>
            <a:pPr algn="ctr" fontAlgn="auto">
              <a:spcBef>
                <a:spcPts val="0"/>
              </a:spcBef>
              <a:spcAft>
                <a:spcPts val="0"/>
              </a:spcAft>
            </a:pPr>
            <a:r>
              <a:rPr lang="en-US" sz="1800" dirty="0" smtClean="0">
                <a:solidFill>
                  <a:srgbClr val="FFFFFF"/>
                </a:solidFill>
                <a:effectLst>
                  <a:outerShdw blurRad="38100" dist="38100" dir="2700000" algn="tl">
                    <a:srgbClr val="000000">
                      <a:alpha val="43137"/>
                    </a:srgbClr>
                  </a:outerShdw>
                </a:effectLst>
                <a:latin typeface="Franklin Gothic Medium" panose="020B0603020102020204" pitchFamily="34" charset="0"/>
              </a:rPr>
              <a:t>How do we go from here? </a:t>
            </a:r>
            <a:r>
              <a:rPr lang="en-US" sz="1600" dirty="0" smtClean="0">
                <a:solidFill>
                  <a:srgbClr val="FFFFFF"/>
                </a:solidFill>
                <a:latin typeface="Franklin Gothic Medium" panose="020B0603020102020204" pitchFamily="34" charset="0"/>
              </a:rPr>
              <a:t/>
            </a:r>
            <a:br>
              <a:rPr lang="en-US" sz="1600" dirty="0" smtClean="0">
                <a:solidFill>
                  <a:srgbClr val="FFFFFF"/>
                </a:solidFill>
                <a:latin typeface="Franklin Gothic Medium" panose="020B0603020102020204" pitchFamily="34" charset="0"/>
              </a:rPr>
            </a:br>
            <a:r>
              <a:rPr lang="en-US" sz="1600" dirty="0" smtClean="0">
                <a:solidFill>
                  <a:srgbClr val="FFFFFF"/>
                </a:solidFill>
                <a:latin typeface="Franklin Gothic Medium" panose="020B0603020102020204" pitchFamily="34" charset="0"/>
              </a:rPr>
              <a:t>(site of care)</a:t>
            </a:r>
            <a:endParaRPr lang="en-US" sz="1600" dirty="0">
              <a:solidFill>
                <a:srgbClr val="FFFFFF"/>
              </a:solidFill>
              <a:latin typeface="Franklin Gothic Medium" panose="020B0603020102020204" pitchFamily="34" charset="0"/>
            </a:endParaRPr>
          </a:p>
        </p:txBody>
      </p:sp>
      <p:sp>
        <p:nvSpPr>
          <p:cNvPr id="2" name="Title 1"/>
          <p:cNvSpPr>
            <a:spLocks noGrp="1"/>
          </p:cNvSpPr>
          <p:nvPr>
            <p:ph type="title"/>
          </p:nvPr>
        </p:nvSpPr>
        <p:spPr>
          <a:xfrm>
            <a:off x="685800" y="381000"/>
            <a:ext cx="8077200" cy="762000"/>
          </a:xfrm>
        </p:spPr>
        <p:txBody>
          <a:bodyPr/>
          <a:lstStyle/>
          <a:p>
            <a:r>
              <a:rPr lang="en-US" sz="3200" dirty="0" smtClean="0"/>
              <a:t>Is our </a:t>
            </a:r>
            <a:r>
              <a:rPr lang="en-US" sz="3200" dirty="0"/>
              <a:t>P</a:t>
            </a:r>
            <a:r>
              <a:rPr lang="en-US" sz="3200" dirty="0" smtClean="0"/>
              <a:t>ersonal </a:t>
            </a:r>
            <a:r>
              <a:rPr lang="en-US" sz="3200" dirty="0"/>
              <a:t>H</a:t>
            </a:r>
            <a:r>
              <a:rPr lang="en-US" sz="3200" dirty="0" smtClean="0"/>
              <a:t>ealth Information </a:t>
            </a:r>
            <a:r>
              <a:rPr lang="en-US" sz="3200" dirty="0"/>
              <a:t>P</a:t>
            </a:r>
            <a:r>
              <a:rPr lang="en-US" sz="3200" dirty="0" smtClean="0"/>
              <a:t>rotected?</a:t>
            </a:r>
            <a:endParaRPr lang="en-US" sz="3200" dirty="0"/>
          </a:p>
        </p:txBody>
      </p:sp>
      <p:sp>
        <p:nvSpPr>
          <p:cNvPr id="9" name="TextBox 8"/>
          <p:cNvSpPr txBox="1"/>
          <p:nvPr/>
        </p:nvSpPr>
        <p:spPr>
          <a:xfrm>
            <a:off x="3474154" y="1981200"/>
            <a:ext cx="2510117" cy="615553"/>
          </a:xfrm>
          <a:prstGeom prst="rect">
            <a:avLst/>
          </a:prstGeom>
          <a:noFill/>
        </p:spPr>
        <p:txBody>
          <a:bodyPr wrap="square" rtlCol="0">
            <a:spAutoFit/>
          </a:bodyPr>
          <a:lstStyle/>
          <a:p>
            <a:pPr algn="ctr" fontAlgn="auto">
              <a:spcBef>
                <a:spcPts val="0"/>
              </a:spcBef>
              <a:spcAft>
                <a:spcPts val="0"/>
              </a:spcAft>
            </a:pPr>
            <a:r>
              <a:rPr lang="en-US" sz="1800" dirty="0" smtClean="0">
                <a:solidFill>
                  <a:srgbClr val="FFFFFF"/>
                </a:solidFill>
                <a:effectLst>
                  <a:outerShdw blurRad="38100" dist="38100" dir="2700000" algn="tl">
                    <a:srgbClr val="000000">
                      <a:alpha val="43137"/>
                    </a:srgbClr>
                  </a:outerShdw>
                </a:effectLst>
                <a:latin typeface="Franklin Gothic Medium" panose="020B0603020102020204" pitchFamily="34" charset="0"/>
              </a:rPr>
              <a:t>To here? </a:t>
            </a:r>
          </a:p>
          <a:p>
            <a:pPr algn="ctr" fontAlgn="auto">
              <a:spcBef>
                <a:spcPts val="0"/>
              </a:spcBef>
              <a:spcAft>
                <a:spcPts val="0"/>
              </a:spcAft>
            </a:pPr>
            <a:r>
              <a:rPr lang="en-US" sz="1600" dirty="0" smtClean="0">
                <a:solidFill>
                  <a:srgbClr val="FFFFFF"/>
                </a:solidFill>
                <a:latin typeface="Franklin Gothic Medium" panose="020B0603020102020204" pitchFamily="34" charset="0"/>
              </a:rPr>
              <a:t>(electronic data)</a:t>
            </a:r>
            <a:endParaRPr lang="en-US" sz="1600" dirty="0">
              <a:solidFill>
                <a:srgbClr val="FFFFFF"/>
              </a:solidFill>
              <a:latin typeface="Franklin Gothic Medium" panose="020B0603020102020204" pitchFamily="34" charset="0"/>
            </a:endParaRPr>
          </a:p>
        </p:txBody>
      </p:sp>
      <p:cxnSp>
        <p:nvCxnSpPr>
          <p:cNvPr id="6" name="Straight Arrow Connector 5"/>
          <p:cNvCxnSpPr/>
          <p:nvPr/>
        </p:nvCxnSpPr>
        <p:spPr bwMode="auto">
          <a:xfrm>
            <a:off x="2783870" y="3920860"/>
            <a:ext cx="878541" cy="0"/>
          </a:xfrm>
          <a:prstGeom prst="straightConnector1">
            <a:avLst/>
          </a:prstGeom>
          <a:solidFill>
            <a:schemeClr val="accent1"/>
          </a:solidFill>
          <a:ln w="10160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11" name="Straight Arrow Connector 10"/>
          <p:cNvCxnSpPr/>
          <p:nvPr/>
        </p:nvCxnSpPr>
        <p:spPr bwMode="auto">
          <a:xfrm>
            <a:off x="5723930" y="3920860"/>
            <a:ext cx="878541" cy="0"/>
          </a:xfrm>
          <a:prstGeom prst="straightConnector1">
            <a:avLst/>
          </a:prstGeom>
          <a:solidFill>
            <a:schemeClr val="accent1"/>
          </a:solidFill>
          <a:ln w="101600" cap="flat" cmpd="sng" algn="ctr">
            <a:solidFill>
              <a:srgbClr val="FFC000"/>
            </a:solidFill>
            <a:prstDash val="solid"/>
            <a:round/>
            <a:headEnd type="none" w="med" len="med"/>
            <a:tailEnd type="triangle" w="med" len="med"/>
          </a:ln>
          <a:effectLst>
            <a:outerShdw blurRad="50800" dist="38100" dir="2700000" algn="tl" rotWithShape="0">
              <a:prstClr val="black">
                <a:alpha val="40000"/>
              </a:prstClr>
            </a:outerShdw>
          </a:effectLst>
        </p:spPr>
      </p:cxnSp>
      <p:sp>
        <p:nvSpPr>
          <p:cNvPr id="57" name="TextBox 56"/>
          <p:cNvSpPr txBox="1"/>
          <p:nvPr/>
        </p:nvSpPr>
        <p:spPr>
          <a:xfrm>
            <a:off x="6293554" y="1981200"/>
            <a:ext cx="2510117" cy="615553"/>
          </a:xfrm>
          <a:prstGeom prst="rect">
            <a:avLst/>
          </a:prstGeom>
          <a:noFill/>
        </p:spPr>
        <p:txBody>
          <a:bodyPr wrap="square" rtlCol="0">
            <a:spAutoFit/>
          </a:bodyPr>
          <a:lstStyle/>
          <a:p>
            <a:pPr algn="ctr" fontAlgn="auto">
              <a:spcBef>
                <a:spcPts val="0"/>
              </a:spcBef>
              <a:spcAft>
                <a:spcPts val="0"/>
              </a:spcAft>
            </a:pPr>
            <a:r>
              <a:rPr lang="en-US" sz="1800" dirty="0" smtClean="0">
                <a:solidFill>
                  <a:srgbClr val="FFFFFF"/>
                </a:solidFill>
                <a:effectLst>
                  <a:outerShdw blurRad="38100" dist="38100" dir="2700000" algn="tl">
                    <a:srgbClr val="000000">
                      <a:alpha val="43137"/>
                    </a:srgbClr>
                  </a:outerShdw>
                </a:effectLst>
                <a:latin typeface="Franklin Gothic Medium" panose="020B0603020102020204" pitchFamily="34" charset="0"/>
              </a:rPr>
              <a:t>To here? </a:t>
            </a:r>
          </a:p>
          <a:p>
            <a:pPr algn="ctr" fontAlgn="auto">
              <a:spcBef>
                <a:spcPts val="0"/>
              </a:spcBef>
              <a:spcAft>
                <a:spcPts val="0"/>
              </a:spcAft>
            </a:pPr>
            <a:r>
              <a:rPr lang="en-US" sz="1600" dirty="0" smtClean="0">
                <a:solidFill>
                  <a:srgbClr val="FFFFFF"/>
                </a:solidFill>
                <a:latin typeface="Franklin Gothic Medium" panose="020B0603020102020204" pitchFamily="34" charset="0"/>
              </a:rPr>
              <a:t>(research use)</a:t>
            </a:r>
            <a:endParaRPr lang="en-US" sz="1600" dirty="0">
              <a:solidFill>
                <a:srgbClr val="FFFFFF"/>
              </a:solidFill>
              <a:latin typeface="Franklin Gothic Medium" panose="020B0603020102020204" pitchFamily="34" charset="0"/>
            </a:endParaRPr>
          </a:p>
        </p:txBody>
      </p:sp>
      <p:pic>
        <p:nvPicPr>
          <p:cNvPr id="22" name="Picture 7" descr="C:\Users\aliede\AppData\Local\Microsoft\Windows\Temporary Internet Files\Content.IE5\PCUTLNH7\MP9004221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98" y="2859741"/>
            <a:ext cx="1650314" cy="24742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86202" y="3684061"/>
            <a:ext cx="1531695" cy="1996951"/>
          </a:xfrm>
          <a:prstGeom prst="rect">
            <a:avLst/>
          </a:prstGeom>
          <a:ln>
            <a:noFill/>
          </a:ln>
        </p:spPr>
      </p:pic>
      <p:pic>
        <p:nvPicPr>
          <p:cNvPr id="22532" name="Picture 4" descr="C:\Program Files (x86)\Microsoft Office\MEDIA\CAGCAT10\j0300520.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2743200"/>
            <a:ext cx="976952" cy="840180"/>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Magnetic Disk 23"/>
          <p:cNvSpPr/>
          <p:nvPr/>
        </p:nvSpPr>
        <p:spPr bwMode="auto">
          <a:xfrm>
            <a:off x="6853320" y="3048000"/>
            <a:ext cx="1447799"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2000" dirty="0" smtClean="0">
                <a:solidFill>
                  <a:srgbClr val="FFFFFF"/>
                </a:solidFill>
                <a:latin typeface="Tahoma"/>
              </a:rPr>
              <a:t>Electronic Database</a:t>
            </a:r>
          </a:p>
        </p:txBody>
      </p:sp>
    </p:spTree>
    <p:extLst>
      <p:ext uri="{BB962C8B-B14F-4D97-AF65-F5344CB8AC3E}">
        <p14:creationId xmlns:p14="http://schemas.microsoft.com/office/powerpoint/2010/main" val="235285786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9600" y="1828800"/>
            <a:ext cx="7772400" cy="3733800"/>
          </a:xfrm>
          <a:prstGeom prst="rect">
            <a:avLst/>
          </a:prstGeom>
          <a:solidFill>
            <a:schemeClr val="bg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z="4000" i="1" smtClean="0">
              <a:solidFill>
                <a:srgbClr val="000000"/>
              </a:solidFill>
              <a:effectLst>
                <a:outerShdw blurRad="38100" dist="38100" dir="2700000" algn="tl">
                  <a:srgbClr val="000000">
                    <a:alpha val="43137"/>
                  </a:srgbClr>
                </a:outerShdw>
              </a:effectLst>
              <a:latin typeface="Times New Roman" charset="0"/>
            </a:endParaRPr>
          </a:p>
        </p:txBody>
      </p:sp>
      <p:sp>
        <p:nvSpPr>
          <p:cNvPr id="5" name="Title 4"/>
          <p:cNvSpPr>
            <a:spLocks noGrp="1"/>
          </p:cNvSpPr>
          <p:nvPr>
            <p:ph type="title"/>
          </p:nvPr>
        </p:nvSpPr>
        <p:spPr/>
        <p:txBody>
          <a:bodyPr/>
          <a:lstStyle/>
          <a:p>
            <a:r>
              <a:rPr lang="en-US" dirty="0" smtClean="0"/>
              <a:t>We can merge data systems</a:t>
            </a:r>
            <a:endParaRPr lang="en-US" dirty="0"/>
          </a:p>
        </p:txBody>
      </p:sp>
      <p:sp>
        <p:nvSpPr>
          <p:cNvPr id="14" name="Rectangle 13"/>
          <p:cNvSpPr/>
          <p:nvPr/>
        </p:nvSpPr>
        <p:spPr bwMode="auto">
          <a:xfrm>
            <a:off x="5649821" y="2207730"/>
            <a:ext cx="1775769" cy="1985342"/>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lvl="1" algn="ctr" defTabSz="342900" fontAlgn="auto">
              <a:spcBef>
                <a:spcPts val="450"/>
              </a:spcBef>
              <a:spcAft>
                <a:spcPts val="0"/>
              </a:spcAft>
              <a:buClr>
                <a:srgbClr val="FFFFFF"/>
              </a:buClr>
              <a:buSzPct val="100000"/>
            </a:pPr>
            <a:r>
              <a:rPr lang="en-US" sz="1350" b="1" dirty="0">
                <a:solidFill>
                  <a:srgbClr val="000000"/>
                </a:solidFill>
                <a:latin typeface="Calibri" panose="020F0502020204030204" pitchFamily="34" charset="0"/>
                <a:ea typeface="ＭＳ Ｐゴシック" pitchFamily="80" charset="-128"/>
                <a:cs typeface="Arial" pitchFamily="34" charset="0"/>
              </a:rPr>
              <a:t>PHENOTYPE (RWD)</a:t>
            </a:r>
          </a:p>
          <a:p>
            <a:pPr marL="85725" lvl="1" indent="-85725" algn="ctr" defTabSz="342900" fontAlgn="auto">
              <a:spcBef>
                <a:spcPts val="450"/>
              </a:spcBef>
              <a:spcAft>
                <a:spcPts val="0"/>
              </a:spcAft>
              <a:buClr>
                <a:srgbClr val="FFFFFF"/>
              </a:buClr>
              <a:buSzPct val="100000"/>
              <a:buFont typeface="Arial"/>
              <a:buChar char="•"/>
            </a:pPr>
            <a:endParaRPr lang="en-US" sz="1350" b="1" dirty="0">
              <a:solidFill>
                <a:srgbClr val="000000"/>
              </a:solidFill>
              <a:latin typeface="Calibri" panose="020F0502020204030204" pitchFamily="34" charset="0"/>
              <a:ea typeface="ＭＳ Ｐゴシック" pitchFamily="80" charset="-128"/>
              <a:cs typeface="Arial" pitchFamily="34" charset="0"/>
            </a:endParaRPr>
          </a:p>
        </p:txBody>
      </p:sp>
      <p:sp>
        <p:nvSpPr>
          <p:cNvPr id="15" name="Rectangle 14"/>
          <p:cNvSpPr/>
          <p:nvPr/>
        </p:nvSpPr>
        <p:spPr bwMode="auto">
          <a:xfrm>
            <a:off x="1828802" y="2207730"/>
            <a:ext cx="1732673" cy="2671452"/>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lvl="1" algn="ctr" defTabSz="342900" fontAlgn="auto">
              <a:spcBef>
                <a:spcPts val="450"/>
              </a:spcBef>
              <a:spcAft>
                <a:spcPts val="0"/>
              </a:spcAft>
              <a:buClr>
                <a:srgbClr val="FFFFFF"/>
              </a:buClr>
              <a:buSzPct val="100000"/>
            </a:pPr>
            <a:r>
              <a:rPr lang="en-US" sz="1350" b="1" dirty="0">
                <a:solidFill>
                  <a:srgbClr val="000000"/>
                </a:solidFill>
                <a:latin typeface="Calibri" panose="020F0502020204030204" pitchFamily="34" charset="0"/>
                <a:cs typeface="Arial" pitchFamily="34" charset="0"/>
              </a:rPr>
              <a:t>GENOTYPE</a:t>
            </a:r>
          </a:p>
          <a:p>
            <a:pPr marL="214313" lvl="1" indent="-214313" algn="ctr" defTabSz="342900" fontAlgn="auto">
              <a:spcBef>
                <a:spcPts val="450"/>
              </a:spcBef>
              <a:spcAft>
                <a:spcPts val="0"/>
              </a:spcAft>
              <a:buClr>
                <a:srgbClr val="FFFFFF"/>
              </a:buClr>
              <a:buSzPct val="100000"/>
              <a:buFont typeface="Arial" panose="020B0604020202020204" pitchFamily="34" charset="0"/>
              <a:buChar char="•"/>
            </a:pPr>
            <a:r>
              <a:rPr lang="en-US" sz="1050" dirty="0">
                <a:solidFill>
                  <a:srgbClr val="000000"/>
                </a:solidFill>
                <a:latin typeface="Corbel" panose="020B0503020204020204" pitchFamily="34" charset="0"/>
                <a:cs typeface="Arial" pitchFamily="34" charset="0"/>
              </a:rPr>
              <a:t>Exome sequencing</a:t>
            </a:r>
            <a:endParaRPr lang="en-US" sz="1050" dirty="0">
              <a:solidFill>
                <a:srgbClr val="000000"/>
              </a:solidFill>
              <a:latin typeface="Corbel" panose="020B0503020204020204" pitchFamily="34" charset="0"/>
              <a:ea typeface="ＭＳ Ｐゴシック" pitchFamily="80" charset="-128"/>
              <a:cs typeface="Arial" pitchFamily="34" charset="0"/>
            </a:endParaRPr>
          </a:p>
        </p:txBody>
      </p:sp>
      <p:sp>
        <p:nvSpPr>
          <p:cNvPr id="22" name="Arc 21"/>
          <p:cNvSpPr/>
          <p:nvPr/>
        </p:nvSpPr>
        <p:spPr>
          <a:xfrm rot="19207269">
            <a:off x="4742713" y="2487424"/>
            <a:ext cx="885509" cy="485573"/>
          </a:xfrm>
          <a:prstGeom prst="arc">
            <a:avLst>
              <a:gd name="adj1" fmla="val 11658821"/>
              <a:gd name="adj2" fmla="val 21305464"/>
            </a:avLst>
          </a:prstGeom>
          <a:ln w="57150">
            <a:solidFill>
              <a:srgbClr val="C00000"/>
            </a:solidFill>
            <a:prstDash val="sysDot"/>
            <a:headEnd type="arrow" w="lg"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350">
              <a:solidFill>
                <a:srgbClr val="FFFFFF"/>
              </a:solidFill>
            </a:endParaRPr>
          </a:p>
        </p:txBody>
      </p:sp>
      <p:sp>
        <p:nvSpPr>
          <p:cNvPr id="23" name="Arc 22"/>
          <p:cNvSpPr/>
          <p:nvPr/>
        </p:nvSpPr>
        <p:spPr>
          <a:xfrm rot="13324879" flipV="1">
            <a:off x="3221128" y="2533530"/>
            <a:ext cx="1029791" cy="631640"/>
          </a:xfrm>
          <a:prstGeom prst="arc">
            <a:avLst>
              <a:gd name="adj1" fmla="val 12818425"/>
              <a:gd name="adj2" fmla="val 20997722"/>
            </a:avLst>
          </a:prstGeom>
          <a:ln w="57150">
            <a:solidFill>
              <a:srgbClr val="C00000"/>
            </a:solidFill>
            <a:prstDash val="sysDot"/>
            <a:headEnd type="arrow" w="lg"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350">
              <a:solidFill>
                <a:srgbClr val="FFFFFF"/>
              </a:solidFill>
            </a:endParaRPr>
          </a:p>
        </p:txBody>
      </p:sp>
      <p:grpSp>
        <p:nvGrpSpPr>
          <p:cNvPr id="18" name="Group 17"/>
          <p:cNvGrpSpPr/>
          <p:nvPr/>
        </p:nvGrpSpPr>
        <p:grpSpPr>
          <a:xfrm>
            <a:off x="3627265" y="2955809"/>
            <a:ext cx="1627394" cy="1923377"/>
            <a:chOff x="3403498" y="4609086"/>
            <a:chExt cx="2169859" cy="2266974"/>
          </a:xfrm>
        </p:grpSpPr>
        <p:pic>
          <p:nvPicPr>
            <p:cNvPr id="19" name="Picture 18"/>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403498" y="4609086"/>
              <a:ext cx="1143653" cy="2266974"/>
            </a:xfrm>
            <a:prstGeom prst="rect">
              <a:avLst/>
            </a:prstGeom>
          </p:spPr>
        </p:pic>
        <p:pic>
          <p:nvPicPr>
            <p:cNvPr id="20" name="Picture 19"/>
            <p:cNvPicPr>
              <a:picLocks noChangeAspect="1"/>
            </p:cNvPicPr>
            <p:nvPr/>
          </p:nvPicPr>
          <p:blipFill rotWithShape="1">
            <a:blip r:embed="rId5" cstate="screen">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11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509158" y="4609086"/>
              <a:ext cx="1064199" cy="2266974"/>
            </a:xfrm>
            <a:prstGeom prst="rect">
              <a:avLst/>
            </a:prstGeom>
          </p:spPr>
        </p:pic>
        <p:sp>
          <p:nvSpPr>
            <p:cNvPr id="21" name="Rectangle 20"/>
            <p:cNvSpPr/>
            <p:nvPr/>
          </p:nvSpPr>
          <p:spPr>
            <a:xfrm>
              <a:off x="3592174" y="5439078"/>
              <a:ext cx="1962604" cy="707379"/>
            </a:xfrm>
            <a:prstGeom prst="rect">
              <a:avLst/>
            </a:prstGeom>
          </p:spPr>
          <p:txBody>
            <a:bodyPr wrap="square" anchor="ctr">
              <a:spAutoFit/>
            </a:bodyPr>
            <a:lstStyle/>
            <a:p>
              <a:pPr algn="ctr" fontAlgn="auto">
                <a:spcBef>
                  <a:spcPts val="0"/>
                </a:spcBef>
                <a:spcAft>
                  <a:spcPts val="0"/>
                </a:spcAft>
              </a:pPr>
              <a:r>
                <a:rPr lang="en-US" sz="1650" dirty="0">
                  <a:solidFill>
                    <a:srgbClr val="0A0A0A"/>
                  </a:solidFill>
                  <a:latin typeface="Arial Black" panose="020B0A04020102020204" pitchFamily="34" charset="0"/>
                </a:rPr>
                <a:t>Research data set</a:t>
              </a:r>
            </a:p>
          </p:txBody>
        </p:sp>
      </p:grpSp>
      <p:pic>
        <p:nvPicPr>
          <p:cNvPr id="24" name="Picture Placeholder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910122" y="2247438"/>
            <a:ext cx="1223478" cy="932364"/>
          </a:xfrm>
          <a:prstGeom prst="rect">
            <a:avLst/>
          </a:prstGeom>
        </p:spPr>
      </p:pic>
      <p:grpSp>
        <p:nvGrpSpPr>
          <p:cNvPr id="8" name="Group 7"/>
          <p:cNvGrpSpPr/>
          <p:nvPr/>
        </p:nvGrpSpPr>
        <p:grpSpPr>
          <a:xfrm>
            <a:off x="5687907" y="2559462"/>
            <a:ext cx="2378254" cy="950119"/>
            <a:chOff x="7687495" y="2307710"/>
            <a:chExt cx="3171005" cy="1266825"/>
          </a:xfrm>
        </p:grpSpPr>
        <p:pic>
          <p:nvPicPr>
            <p:cNvPr id="4" name="Picture 3"/>
            <p:cNvPicPr>
              <a:picLocks noChangeAspect="1"/>
            </p:cNvPicPr>
            <p:nvPr/>
          </p:nvPicPr>
          <p:blipFill>
            <a:blip r:embed="rId8"/>
            <a:stretch>
              <a:fillRect/>
            </a:stretch>
          </p:blipFill>
          <p:spPr>
            <a:xfrm>
              <a:off x="7687495" y="2307710"/>
              <a:ext cx="3048000" cy="1266825"/>
            </a:xfrm>
            <a:prstGeom prst="rect">
              <a:avLst/>
            </a:prstGeom>
          </p:spPr>
        </p:pic>
        <p:sp>
          <p:nvSpPr>
            <p:cNvPr id="7" name="Rectangle 6"/>
            <p:cNvSpPr/>
            <p:nvPr/>
          </p:nvSpPr>
          <p:spPr>
            <a:xfrm>
              <a:off x="9391650" y="3083590"/>
              <a:ext cx="1466850" cy="49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b="1" dirty="0">
                <a:solidFill>
                  <a:srgbClr val="FFFFFF"/>
                </a:solidFill>
              </a:endParaRPr>
            </a:p>
          </p:txBody>
        </p:sp>
      </p:grpSp>
      <p:sp>
        <p:nvSpPr>
          <p:cNvPr id="25" name="Rectangle 21"/>
          <p:cNvSpPr>
            <a:spLocks noChangeArrowheads="1"/>
          </p:cNvSpPr>
          <p:nvPr/>
        </p:nvSpPr>
        <p:spPr bwMode="auto">
          <a:xfrm>
            <a:off x="3186067" y="4676004"/>
            <a:ext cx="2605135" cy="810396"/>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1200" b="1" dirty="0">
                <a:solidFill>
                  <a:srgbClr val="000000"/>
                </a:solidFill>
                <a:latin typeface="Tahoma"/>
              </a:rPr>
              <a:t>HIPAA-compliant </a:t>
            </a:r>
            <a:r>
              <a:rPr lang="en-US" sz="1200" b="1" dirty="0" smtClean="0">
                <a:solidFill>
                  <a:srgbClr val="000000"/>
                </a:solidFill>
                <a:latin typeface="Tahoma" pitchFamily="34" charset="0"/>
                <a:ea typeface="Tahoma" pitchFamily="34" charset="0"/>
                <a:cs typeface="Tahoma" pitchFamily="34" charset="0"/>
              </a:rPr>
              <a:t>data de-identification and encryption in storage and in transit</a:t>
            </a:r>
          </a:p>
        </p:txBody>
      </p:sp>
    </p:spTree>
    <p:extLst>
      <p:ext uri="{BB962C8B-B14F-4D97-AF65-F5344CB8AC3E}">
        <p14:creationId xmlns:p14="http://schemas.microsoft.com/office/powerpoint/2010/main" val="3819013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2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500"/>
                                        <p:tgtEl>
                                          <p:spTgt spid="23"/>
                                        </p:tgtEl>
                                      </p:cBhvr>
                                    </p:animEffect>
                                  </p:childTnLst>
                                </p:cTn>
                              </p:par>
                              <p:par>
                                <p:cTn id="8" presetID="22" presetClass="entr" presetSubtype="1" repeatCount="2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p:spPr>
        <p:txBody>
          <a:bodyPr/>
          <a:lstStyle/>
          <a:p>
            <a:r>
              <a:rPr lang="en-US" sz="2800" dirty="0" smtClean="0"/>
              <a:t>In Scandinavia, </a:t>
            </a:r>
            <a:r>
              <a:rPr lang="en-US" sz="2800" dirty="0"/>
              <a:t>p</a:t>
            </a:r>
            <a:r>
              <a:rPr lang="en-US" sz="2800" dirty="0" smtClean="0"/>
              <a:t>atient SSN can be </a:t>
            </a:r>
            <a:r>
              <a:rPr lang="en-US" sz="2800" dirty="0"/>
              <a:t>u</a:t>
            </a:r>
            <a:r>
              <a:rPr lang="en-US" sz="2800" dirty="0" smtClean="0"/>
              <a:t>sed to link </a:t>
            </a:r>
            <a:r>
              <a:rPr lang="en-US" sz="2800" dirty="0"/>
              <a:t>a</a:t>
            </a:r>
            <a:r>
              <a:rPr lang="en-US" sz="2800" dirty="0" smtClean="0"/>
              <a:t>cross National Databases</a:t>
            </a:r>
            <a:endParaRPr lang="en-US" sz="2800" dirty="0"/>
          </a:p>
        </p:txBody>
      </p:sp>
      <p:graphicFrame>
        <p:nvGraphicFramePr>
          <p:cNvPr id="108547" name="Object 3"/>
          <p:cNvGraphicFramePr>
            <a:graphicFrameLocks noGrp="1" noChangeAspect="1"/>
          </p:cNvGraphicFramePr>
          <p:nvPr>
            <p:ph idx="4294967295"/>
            <p:extLst>
              <p:ext uri="{D42A27DB-BD31-4B8C-83A1-F6EECF244321}">
                <p14:modId xmlns:p14="http://schemas.microsoft.com/office/powerpoint/2010/main" val="478783200"/>
              </p:ext>
            </p:extLst>
          </p:nvPr>
        </p:nvGraphicFramePr>
        <p:xfrm>
          <a:off x="1981201" y="1384300"/>
          <a:ext cx="5264150" cy="3949700"/>
        </p:xfrm>
        <a:graphic>
          <a:graphicData uri="http://schemas.openxmlformats.org/presentationml/2006/ole">
            <mc:AlternateContent xmlns:mc="http://schemas.openxmlformats.org/markup-compatibility/2006">
              <mc:Choice xmlns:v="urn:schemas-microsoft-com:vml" Requires="v">
                <p:oleObj spid="_x0000_s1052" name="Slide" r:id="rId4" imgW="3281100" imgH="2462671" progId="PowerPoint.Slide.8">
                  <p:embed/>
                </p:oleObj>
              </mc:Choice>
              <mc:Fallback>
                <p:oleObj name="Slide" r:id="rId4" imgW="3281100" imgH="246267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1384300"/>
                        <a:ext cx="5264150"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186550" y="5562600"/>
            <a:ext cx="6858000" cy="707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rtlCol="0">
            <a:noAutofit/>
          </a:bodyPr>
          <a:lstStyle/>
          <a:p>
            <a:pPr algn="ctr" fontAlgn="auto">
              <a:spcBef>
                <a:spcPts val="0"/>
              </a:spcBef>
              <a:spcAft>
                <a:spcPts val="0"/>
              </a:spcAft>
            </a:pPr>
            <a:r>
              <a:rPr lang="en-US" sz="1800" dirty="0" smtClean="0">
                <a:solidFill>
                  <a:srgbClr val="FFFFFF"/>
                </a:solidFill>
              </a:rPr>
              <a:t>Access </a:t>
            </a:r>
            <a:r>
              <a:rPr lang="en-US" sz="1800" dirty="0">
                <a:solidFill>
                  <a:srgbClr val="FFFFFF"/>
                </a:solidFill>
              </a:rPr>
              <a:t>to </a:t>
            </a:r>
            <a:r>
              <a:rPr lang="en-US" sz="1800" dirty="0" smtClean="0">
                <a:solidFill>
                  <a:srgbClr val="FFFFFF"/>
                </a:solidFill>
              </a:rPr>
              <a:t>patient </a:t>
            </a:r>
            <a:r>
              <a:rPr lang="en-US" sz="1800" dirty="0">
                <a:solidFill>
                  <a:srgbClr val="FFFFFF"/>
                </a:solidFill>
              </a:rPr>
              <a:t>data is governed by the Danish Data Protection Agency: </a:t>
            </a:r>
            <a:r>
              <a:rPr lang="en-US" sz="1800" dirty="0" smtClean="0">
                <a:solidFill>
                  <a:srgbClr val="FFFFFF"/>
                </a:solidFill>
              </a:rPr>
              <a:t>http</a:t>
            </a:r>
            <a:r>
              <a:rPr lang="en-US" sz="1800" dirty="0">
                <a:solidFill>
                  <a:srgbClr val="FFFFFF"/>
                </a:solidFill>
              </a:rPr>
              <a:t>://www.datatilsynet.dk/english</a:t>
            </a:r>
            <a:r>
              <a:rPr lang="en-US" sz="1800" dirty="0" smtClean="0">
                <a:solidFill>
                  <a:srgbClr val="FFFFFF"/>
                </a:solidFill>
              </a:rPr>
              <a:t>/</a:t>
            </a:r>
          </a:p>
        </p:txBody>
      </p:sp>
      <p:sp>
        <p:nvSpPr>
          <p:cNvPr id="10" name="Notched Right Arrow 9"/>
          <p:cNvSpPr/>
          <p:nvPr/>
        </p:nvSpPr>
        <p:spPr>
          <a:xfrm>
            <a:off x="1764792" y="1877567"/>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smtClean="0">
              <a:solidFill>
                <a:srgbClr val="FFFFFF"/>
              </a:solidFill>
            </a:endParaRPr>
          </a:p>
        </p:txBody>
      </p:sp>
      <p:sp>
        <p:nvSpPr>
          <p:cNvPr id="11" name="Notched Right Arrow 10"/>
          <p:cNvSpPr/>
          <p:nvPr/>
        </p:nvSpPr>
        <p:spPr>
          <a:xfrm rot="10800000">
            <a:off x="6629400" y="1877568"/>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smtClean="0">
              <a:solidFill>
                <a:srgbClr val="FFFFFF"/>
              </a:solidFill>
            </a:endParaRPr>
          </a:p>
        </p:txBody>
      </p:sp>
      <p:sp>
        <p:nvSpPr>
          <p:cNvPr id="12" name="Notched Right Arrow 11"/>
          <p:cNvSpPr/>
          <p:nvPr/>
        </p:nvSpPr>
        <p:spPr>
          <a:xfrm>
            <a:off x="1764792" y="4038600"/>
            <a:ext cx="978408" cy="484632"/>
          </a:xfrm>
          <a:prstGeom prst="notch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900" dirty="0" smtClean="0">
                <a:solidFill>
                  <a:srgbClr val="002060"/>
                </a:solidFill>
              </a:rPr>
              <a:t>specimens</a:t>
            </a:r>
          </a:p>
        </p:txBody>
      </p:sp>
      <p:pic>
        <p:nvPicPr>
          <p:cNvPr id="13" name="Picture 2" descr="C:\Users\aliede\AppData\Local\Microsoft\Windows\Temporary Internet Files\Content.IE5\W8215SEK\MC90000120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6773" y="1143004"/>
            <a:ext cx="562429" cy="3654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1897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762000"/>
          </a:xfrm>
        </p:spPr>
        <p:txBody>
          <a:bodyPr>
            <a:noAutofit/>
          </a:bodyPr>
          <a:lstStyle/>
          <a:p>
            <a:r>
              <a:rPr lang="en-US" sz="2800" dirty="0"/>
              <a:t>Ethical debate will follow Big </a:t>
            </a:r>
            <a:r>
              <a:rPr lang="en-US" sz="2800" dirty="0" smtClean="0"/>
              <a:t>Data and the integration of new sources of health data</a:t>
            </a:r>
            <a:endParaRPr lang="en-US" sz="2800" dirty="0"/>
          </a:p>
        </p:txBody>
      </p:sp>
      <p:sp>
        <p:nvSpPr>
          <p:cNvPr id="4" name="Content Placeholder 3"/>
          <p:cNvSpPr>
            <a:spLocks noGrp="1"/>
          </p:cNvSpPr>
          <p:nvPr>
            <p:ph idx="1"/>
          </p:nvPr>
        </p:nvSpPr>
        <p:spPr>
          <a:xfrm>
            <a:off x="381000" y="1359765"/>
            <a:ext cx="5663876" cy="4736237"/>
          </a:xfrm>
        </p:spPr>
        <p:txBody>
          <a:bodyPr>
            <a:normAutofit lnSpcReduction="10000"/>
          </a:bodyPr>
          <a:lstStyle/>
          <a:p>
            <a:r>
              <a:rPr lang="en-US" sz="1800" dirty="0">
                <a:ea typeface="Tahoma" panose="020B0604030504040204" pitchFamily="34" charset="0"/>
                <a:cs typeface="Tahoma" panose="020B0604030504040204" pitchFamily="34" charset="0"/>
              </a:rPr>
              <a:t>Big </a:t>
            </a:r>
            <a:r>
              <a:rPr lang="en-US" sz="1800" dirty="0" smtClean="0">
                <a:ea typeface="Tahoma" panose="020B0604030504040204" pitchFamily="34" charset="0"/>
                <a:cs typeface="Tahoma" panose="020B0604030504040204" pitchFamily="34" charset="0"/>
              </a:rPr>
              <a:t>Data </a:t>
            </a:r>
            <a:r>
              <a:rPr lang="en-US" sz="1800" dirty="0">
                <a:ea typeface="Tahoma" panose="020B0604030504040204" pitchFamily="34" charset="0"/>
                <a:cs typeface="Tahoma" panose="020B0604030504040204" pitchFamily="34" charset="0"/>
              </a:rPr>
              <a:t>refers to very large super-sets of data that include RWD </a:t>
            </a:r>
            <a:r>
              <a:rPr lang="en-US" sz="1800" dirty="0" smtClean="0">
                <a:ea typeface="Tahoma" panose="020B0604030504040204" pitchFamily="34" charset="0"/>
                <a:cs typeface="Tahoma" panose="020B0604030504040204" pitchFamily="34" charset="0"/>
              </a:rPr>
              <a:t>and data </a:t>
            </a:r>
            <a:r>
              <a:rPr lang="en-US" sz="1800" dirty="0">
                <a:ea typeface="Tahoma" panose="020B0604030504040204" pitchFamily="34" charset="0"/>
                <a:cs typeface="Tahoma" panose="020B0604030504040204" pitchFamily="34" charset="0"/>
              </a:rPr>
              <a:t>from other </a:t>
            </a:r>
            <a:r>
              <a:rPr lang="en-US" sz="1800" dirty="0" smtClean="0">
                <a:ea typeface="Tahoma" panose="020B0604030504040204" pitchFamily="34" charset="0"/>
                <a:cs typeface="Tahoma" panose="020B0604030504040204" pitchFamily="34" charset="0"/>
              </a:rPr>
              <a:t>sources</a:t>
            </a:r>
          </a:p>
          <a:p>
            <a:pPr lvl="1"/>
            <a:r>
              <a:rPr lang="en-US" sz="1600" dirty="0" smtClean="0">
                <a:ea typeface="Tahoma" panose="020B0604030504040204" pitchFamily="34" charset="0"/>
                <a:cs typeface="Tahoma" panose="020B0604030504040204" pitchFamily="34" charset="0"/>
              </a:rPr>
              <a:t>social </a:t>
            </a:r>
            <a:r>
              <a:rPr lang="en-US" sz="1600" dirty="0">
                <a:ea typeface="Tahoma" panose="020B0604030504040204" pitchFamily="34" charset="0"/>
                <a:cs typeface="Tahoma" panose="020B0604030504040204" pitchFamily="34" charset="0"/>
              </a:rPr>
              <a:t>media (Twitter, </a:t>
            </a:r>
            <a:r>
              <a:rPr lang="en-US" sz="1600" dirty="0" smtClean="0">
                <a:ea typeface="Tahoma" panose="020B0604030504040204" pitchFamily="34" charset="0"/>
                <a:cs typeface="Tahoma" panose="020B0604030504040204" pitchFamily="34" charset="0"/>
              </a:rPr>
              <a:t>Facebook)</a:t>
            </a:r>
          </a:p>
          <a:p>
            <a:pPr lvl="1"/>
            <a:r>
              <a:rPr lang="en-US" sz="1600" dirty="0" smtClean="0">
                <a:ea typeface="Tahoma" panose="020B0604030504040204" pitchFamily="34" charset="0"/>
                <a:cs typeface="Tahoma" panose="020B0604030504040204" pitchFamily="34" charset="0"/>
              </a:rPr>
              <a:t>consumer </a:t>
            </a:r>
            <a:r>
              <a:rPr lang="en-US" sz="1600" dirty="0">
                <a:ea typeface="Tahoma" panose="020B0604030504040204" pitchFamily="34" charset="0"/>
                <a:cs typeface="Tahoma" panose="020B0604030504040204" pitchFamily="34" charset="0"/>
              </a:rPr>
              <a:t>data (purchasing </a:t>
            </a:r>
            <a:r>
              <a:rPr lang="en-US" sz="1600" dirty="0" smtClean="0">
                <a:ea typeface="Tahoma" panose="020B0604030504040204" pitchFamily="34" charset="0"/>
                <a:cs typeface="Tahoma" panose="020B0604030504040204" pitchFamily="34" charset="0"/>
              </a:rPr>
              <a:t>habits)</a:t>
            </a:r>
          </a:p>
          <a:p>
            <a:pPr lvl="1"/>
            <a:r>
              <a:rPr lang="en-US" sz="1600" dirty="0" smtClean="0">
                <a:ea typeface="Tahoma" panose="020B0604030504040204" pitchFamily="34" charset="0"/>
                <a:cs typeface="Tahoma" panose="020B0604030504040204" pitchFamily="34" charset="0"/>
              </a:rPr>
              <a:t>health </a:t>
            </a:r>
            <a:r>
              <a:rPr lang="en-US" sz="1600" dirty="0">
                <a:ea typeface="Tahoma" panose="020B0604030504040204" pitchFamily="34" charset="0"/>
                <a:cs typeface="Tahoma" panose="020B0604030504040204" pitchFamily="34" charset="0"/>
              </a:rPr>
              <a:t>technologies (</a:t>
            </a:r>
            <a:r>
              <a:rPr lang="en-US" sz="1600" dirty="0" smtClean="0">
                <a:ea typeface="Tahoma" panose="020B0604030504040204" pitchFamily="34" charset="0"/>
                <a:cs typeface="Tahoma" panose="020B0604030504040204" pitchFamily="34" charset="0"/>
              </a:rPr>
              <a:t>Fitbit)</a:t>
            </a:r>
          </a:p>
          <a:p>
            <a:pPr lvl="1"/>
            <a:r>
              <a:rPr lang="en-US" sz="1600" dirty="0" smtClean="0">
                <a:ea typeface="Tahoma" panose="020B0604030504040204" pitchFamily="34" charset="0"/>
                <a:cs typeface="Tahoma" panose="020B0604030504040204" pitchFamily="34" charset="0"/>
              </a:rPr>
              <a:t>non-health </a:t>
            </a:r>
            <a:r>
              <a:rPr lang="en-US" sz="1600" dirty="0">
                <a:ea typeface="Tahoma" panose="020B0604030504040204" pitchFamily="34" charset="0"/>
                <a:cs typeface="Tahoma" panose="020B0604030504040204" pitchFamily="34" charset="0"/>
              </a:rPr>
              <a:t>behaviors</a:t>
            </a:r>
          </a:p>
          <a:p>
            <a:r>
              <a:rPr lang="en-US" sz="1800" dirty="0" smtClean="0">
                <a:ea typeface="Tahoma" panose="020B0604030504040204" pitchFamily="34" charset="0"/>
                <a:cs typeface="Tahoma" panose="020B0604030504040204" pitchFamily="34" charset="0"/>
              </a:rPr>
              <a:t>Big Data </a:t>
            </a:r>
            <a:r>
              <a:rPr lang="en-US" sz="1800" dirty="0">
                <a:ea typeface="Tahoma" panose="020B0604030504040204" pitchFamily="34" charset="0"/>
                <a:cs typeface="Tahoma" panose="020B0604030504040204" pitchFamily="34" charset="0"/>
              </a:rPr>
              <a:t>is also a conceptualization in which all of </a:t>
            </a:r>
            <a:r>
              <a:rPr lang="en-US" sz="1800" dirty="0" smtClean="0">
                <a:ea typeface="Tahoma" panose="020B0604030504040204" pitchFamily="34" charset="0"/>
                <a:cs typeface="Tahoma" panose="020B0604030504040204" pitchFamily="34" charset="0"/>
              </a:rPr>
              <a:t>these RWD </a:t>
            </a:r>
            <a:r>
              <a:rPr lang="en-US" sz="1800" dirty="0">
                <a:ea typeface="Tahoma" panose="020B0604030504040204" pitchFamily="34" charset="0"/>
                <a:cs typeface="Tahoma" panose="020B0604030504040204" pitchFamily="34" charset="0"/>
              </a:rPr>
              <a:t>sources </a:t>
            </a:r>
            <a:r>
              <a:rPr lang="en-US" sz="1800" dirty="0" smtClean="0">
                <a:ea typeface="Tahoma" panose="020B0604030504040204" pitchFamily="34" charset="0"/>
                <a:cs typeface="Tahoma" panose="020B0604030504040204" pitchFamily="34" charset="0"/>
              </a:rPr>
              <a:t>may </a:t>
            </a:r>
            <a:r>
              <a:rPr lang="en-US" sz="1800" dirty="0">
                <a:ea typeface="Tahoma" panose="020B0604030504040204" pitchFamily="34" charset="0"/>
                <a:cs typeface="Tahoma" panose="020B0604030504040204" pitchFamily="34" charset="0"/>
              </a:rPr>
              <a:t>be integrated and used for healthcare decision-making</a:t>
            </a:r>
          </a:p>
          <a:p>
            <a:r>
              <a:rPr lang="en-US" sz="1800" dirty="0" smtClean="0"/>
              <a:t>Technological </a:t>
            </a:r>
            <a:r>
              <a:rPr lang="en-US" sz="1800" dirty="0"/>
              <a:t>advances are being made to help FDA monitor social media to identify safety </a:t>
            </a:r>
            <a:r>
              <a:rPr lang="en-US" sz="1800" dirty="0" smtClean="0"/>
              <a:t>signals/adverse events</a:t>
            </a:r>
          </a:p>
          <a:p>
            <a:r>
              <a:rPr lang="en-US" sz="1800" dirty="0" smtClean="0"/>
              <a:t>MedWatcher.org </a:t>
            </a:r>
            <a:r>
              <a:rPr lang="en-US" sz="1800" dirty="0"/>
              <a:t>and app allow individuals</a:t>
            </a:r>
            <a:br>
              <a:rPr lang="en-US" sz="1800" dirty="0"/>
            </a:br>
            <a:r>
              <a:rPr lang="en-US" sz="1800" dirty="0"/>
              <a:t>to report </a:t>
            </a:r>
            <a:r>
              <a:rPr lang="en-US" sz="1800" dirty="0" smtClean="0"/>
              <a:t>adverse events</a:t>
            </a:r>
            <a:endParaRPr lang="en-US" sz="1800" dirty="0">
              <a:ea typeface="Tahoma" panose="020B0604030504040204" pitchFamily="34" charset="0"/>
              <a:cs typeface="Tahoma" panose="020B0604030504040204" pitchFamily="34" charset="0"/>
            </a:endParaRPr>
          </a:p>
          <a:p>
            <a:endParaRPr lang="en-US" sz="1800" dirty="0"/>
          </a:p>
        </p:txBody>
      </p:sp>
      <p:pic>
        <p:nvPicPr>
          <p:cNvPr id="8" name="Picture 7" descr="http://cnet4.cbsistatic.com/hub/i/2013/10/11/c71fd3a3-a5e1-11e3-a24e-d4ae52e62bcc/1e07ab3f7350206a2618cd766272460a/Fitbit_Force_35828458_35_610x4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9166" y="1364781"/>
            <a:ext cx="2652692" cy="1896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9594" y="5104369"/>
            <a:ext cx="3281574" cy="114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tore.storeimages.cdn-apple.com/4758/as-images.apple.com/is/image/AppleInc/aos/published/images/s/42/s42yg/sbmb/s42yg-sbmb-sel-201509_GEO_US?wid=424&amp;hei=424&amp;fmt=jpeg&amp;qlt=95&amp;op_sharpen=0&amp;resMode=bicub&amp;op_usm=0.5,0.5,0,0&amp;iccEmbed=0&amp;layer=comp&amp;.v=14417986855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2137" y="3328269"/>
            <a:ext cx="1531938" cy="153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55482"/>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in Cognitive Computing</a:t>
            </a:r>
            <a:endParaRPr lang="en-US" dirty="0"/>
          </a:p>
        </p:txBody>
      </p:sp>
      <p:sp>
        <p:nvSpPr>
          <p:cNvPr id="3" name="Content Placeholder 2"/>
          <p:cNvSpPr>
            <a:spLocks noGrp="1"/>
          </p:cNvSpPr>
          <p:nvPr>
            <p:ph idx="1"/>
          </p:nvPr>
        </p:nvSpPr>
        <p:spPr>
          <a:xfrm>
            <a:off x="685800" y="1524000"/>
            <a:ext cx="8153400" cy="4572000"/>
          </a:xfrm>
        </p:spPr>
        <p:txBody>
          <a:bodyPr/>
          <a:lstStyle/>
          <a:p>
            <a:r>
              <a:rPr lang="en-US" dirty="0"/>
              <a:t>Cognitive computing is the simulation of human thought processes in </a:t>
            </a:r>
            <a:r>
              <a:rPr lang="en-US" dirty="0" smtClean="0"/>
              <a:t>a computerized </a:t>
            </a:r>
            <a:r>
              <a:rPr lang="en-US" dirty="0"/>
              <a:t>model</a:t>
            </a:r>
          </a:p>
        </p:txBody>
      </p:sp>
      <p:pic>
        <p:nvPicPr>
          <p:cNvPr id="23554" name="Picture 2" descr="https://2eof2j3oc7is20vt9q3g7tlo5xe-wpengine.netdna-ssl.com/wp-content/uploads/2017/02/IBM-Watso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003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i.huffpost.com/gen/4215144/images/o-ARTIFICIAL-INTELLIGENCE-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38475"/>
            <a:ext cx="4876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762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Study: Cognitive Computing Discussion Questions</a:t>
            </a:r>
            <a:endParaRPr lang="en-US" sz="3200" dirty="0"/>
          </a:p>
        </p:txBody>
      </p:sp>
      <p:sp>
        <p:nvSpPr>
          <p:cNvPr id="3" name="Content Placeholder 2"/>
          <p:cNvSpPr>
            <a:spLocks noGrp="1"/>
          </p:cNvSpPr>
          <p:nvPr>
            <p:ph idx="1"/>
          </p:nvPr>
        </p:nvSpPr>
        <p:spPr/>
        <p:txBody>
          <a:bodyPr/>
          <a:lstStyle/>
          <a:p>
            <a:r>
              <a:rPr lang="en-US" dirty="0" smtClean="0"/>
              <a:t>What are the ethical considerations that should guide the advancement and implementation of cognitive computing and artificial intelligence technologies?</a:t>
            </a:r>
          </a:p>
          <a:p>
            <a:r>
              <a:rPr lang="en-US" dirty="0" smtClean="0"/>
              <a:t>If patient consults with Watson &amp; receives a wrong diagnosis without being seen by a doctor, who is to blame?</a:t>
            </a:r>
          </a:p>
          <a:p>
            <a:r>
              <a:rPr lang="en-US" dirty="0" smtClean="0"/>
              <a:t>What kind of decisions would you not handover to a machine?</a:t>
            </a:r>
            <a:endParaRPr lang="en-US" dirty="0"/>
          </a:p>
        </p:txBody>
      </p:sp>
    </p:spTree>
    <p:extLst>
      <p:ext uri="{BB962C8B-B14F-4D97-AF65-F5344CB8AC3E}">
        <p14:creationId xmlns:p14="http://schemas.microsoft.com/office/powerpoint/2010/main" val="98010366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a:xfrm>
            <a:off x="685800" y="1371600"/>
            <a:ext cx="7772400" cy="4787921"/>
          </a:xfrm>
        </p:spPr>
        <p:txBody>
          <a:bodyPr>
            <a:normAutofit fontScale="92500" lnSpcReduction="10000"/>
          </a:bodyPr>
          <a:lstStyle/>
          <a:p>
            <a:r>
              <a:rPr lang="en-US" sz="2000" dirty="0"/>
              <a:t>Research integrity and </a:t>
            </a:r>
            <a:r>
              <a:rPr lang="en-US" sz="2000" dirty="0" smtClean="0"/>
              <a:t>ethics </a:t>
            </a:r>
            <a:r>
              <a:rPr lang="en-US" sz="2000" dirty="0"/>
              <a:t>characterize responsible conduct of research</a:t>
            </a:r>
          </a:p>
          <a:p>
            <a:r>
              <a:rPr lang="en-US" sz="2000" dirty="0"/>
              <a:t>Responsible conduct applies to all aspects of </a:t>
            </a:r>
            <a:r>
              <a:rPr lang="en-US" sz="2000" dirty="0" smtClean="0"/>
              <a:t>research, and researchers </a:t>
            </a:r>
            <a:r>
              <a:rPr lang="en-US" sz="2000" dirty="0"/>
              <a:t>must strictly conform to federal, institutional, and professional requirements</a:t>
            </a:r>
          </a:p>
          <a:p>
            <a:r>
              <a:rPr lang="en-US" sz="2000" dirty="0"/>
              <a:t>Every researcher must accept responsibility to call to the attention of appropriate individuals  any concerns about possible research misconduct</a:t>
            </a:r>
          </a:p>
          <a:p>
            <a:r>
              <a:rPr lang="en-US" sz="2000" dirty="0"/>
              <a:t>Engaging in research misconduct has and should have serious </a:t>
            </a:r>
            <a:r>
              <a:rPr lang="en-US" sz="2000" dirty="0" smtClean="0"/>
              <a:t>consequences</a:t>
            </a:r>
          </a:p>
          <a:p>
            <a:r>
              <a:rPr lang="en-US" sz="2000" dirty="0" smtClean="0"/>
              <a:t>Ethics is </a:t>
            </a:r>
            <a:r>
              <a:rPr lang="en-US" sz="2000" dirty="0"/>
              <a:t>a shared, reflective examination of ethical </a:t>
            </a:r>
            <a:r>
              <a:rPr lang="en-US" sz="2000" dirty="0" smtClean="0"/>
              <a:t>issues—issues that are continuously changing and challenging our assumptions of what may be considered ethical </a:t>
            </a:r>
            <a:endParaRPr lang="en-US" sz="2000" dirty="0"/>
          </a:p>
          <a:p>
            <a:endParaRPr lang="en-US" sz="2000" dirty="0"/>
          </a:p>
        </p:txBody>
      </p:sp>
      <p:sp>
        <p:nvSpPr>
          <p:cNvPr id="4" name="TextBox 3"/>
          <p:cNvSpPr txBox="1"/>
          <p:nvPr/>
        </p:nvSpPr>
        <p:spPr>
          <a:xfrm>
            <a:off x="381000" y="6311925"/>
            <a:ext cx="8763000" cy="461665"/>
          </a:xfrm>
          <a:prstGeom prst="rect">
            <a:avLst/>
          </a:prstGeom>
          <a:noFill/>
        </p:spPr>
        <p:txBody>
          <a:bodyPr wrap="square">
            <a:spAutoFit/>
          </a:bodyPr>
          <a:lstStyle/>
          <a:p>
            <a:pPr fontAlgn="auto">
              <a:spcBef>
                <a:spcPts val="0"/>
              </a:spcBef>
              <a:spcAft>
                <a:spcPts val="0"/>
              </a:spcAft>
              <a:defRPr/>
            </a:pPr>
            <a:r>
              <a:rPr lang="en-US" sz="1200" dirty="0" smtClean="0">
                <a:solidFill>
                  <a:srgbClr val="FFFFFF"/>
                </a:solidFill>
                <a:latin typeface="Tahoma"/>
              </a:rPr>
              <a:t>Ref: Lumpkin</a:t>
            </a:r>
            <a:r>
              <a:rPr lang="en-US" sz="1200" dirty="0">
                <a:solidFill>
                  <a:srgbClr val="FFFFFF"/>
                </a:solidFill>
                <a:latin typeface="Tahoma"/>
              </a:rPr>
              <a:t>, </a:t>
            </a:r>
            <a:r>
              <a:rPr lang="en-US" sz="1200" dirty="0" smtClean="0">
                <a:solidFill>
                  <a:srgbClr val="FFFFFF"/>
                </a:solidFill>
                <a:latin typeface="Tahoma"/>
              </a:rPr>
              <a:t>A from the University of Kansas. Presentation entitled “Responsible </a:t>
            </a:r>
            <a:r>
              <a:rPr lang="en-US" sz="1200" dirty="0">
                <a:solidFill>
                  <a:srgbClr val="FFFFFF"/>
                </a:solidFill>
                <a:latin typeface="Tahoma"/>
              </a:rPr>
              <a:t>Conduct in Research — Standards and Expectations for Ethical Conduct </a:t>
            </a:r>
            <a:r>
              <a:rPr lang="en-US" sz="1200" dirty="0" smtClean="0">
                <a:solidFill>
                  <a:srgbClr val="FFFFFF"/>
                </a:solidFill>
                <a:latin typeface="Tahoma"/>
              </a:rPr>
              <a:t>.”</a:t>
            </a:r>
            <a:endParaRPr lang="en-US" sz="1200" dirty="0">
              <a:solidFill>
                <a:srgbClr val="FFFFFF"/>
              </a:solidFill>
              <a:latin typeface="Tahoma"/>
            </a:endParaRPr>
          </a:p>
        </p:txBody>
      </p:sp>
    </p:spTree>
    <p:extLst>
      <p:ext uri="{BB962C8B-B14F-4D97-AF65-F5344CB8AC3E}">
        <p14:creationId xmlns:p14="http://schemas.microsoft.com/office/powerpoint/2010/main" val="42029926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Good Clinical Practice, </a:t>
            </a:r>
            <a:r>
              <a:rPr lang="en-US" sz="3200" dirty="0"/>
              <a:t>an international </a:t>
            </a:r>
            <a:r>
              <a:rPr lang="en-US" sz="3200" dirty="0" smtClean="0"/>
              <a:t>standard</a:t>
            </a:r>
            <a:endParaRPr lang="en-US" sz="3200" dirty="0"/>
          </a:p>
        </p:txBody>
      </p:sp>
      <p:sp>
        <p:nvSpPr>
          <p:cNvPr id="3" name="Content Placeholder 2"/>
          <p:cNvSpPr>
            <a:spLocks noGrp="1"/>
          </p:cNvSpPr>
          <p:nvPr>
            <p:ph idx="1"/>
          </p:nvPr>
        </p:nvSpPr>
        <p:spPr/>
        <p:txBody>
          <a:bodyPr/>
          <a:lstStyle/>
          <a:p>
            <a:pPr marL="285750" lvl="1">
              <a:spcBef>
                <a:spcPct val="100000"/>
              </a:spcBef>
              <a:buFontTx/>
              <a:buChar char="•"/>
            </a:pPr>
            <a:r>
              <a:rPr lang="en-US" sz="2000" dirty="0" smtClean="0"/>
              <a:t>2008 – FDA issued a </a:t>
            </a:r>
            <a:r>
              <a:rPr lang="en-US" sz="2000" dirty="0"/>
              <a:t>final </a:t>
            </a:r>
            <a:r>
              <a:rPr lang="en-US" sz="2000" dirty="0" smtClean="0"/>
              <a:t>decision on </a:t>
            </a:r>
            <a:r>
              <a:rPr lang="en-US" sz="2000" dirty="0"/>
              <a:t>April 28, 2008 </a:t>
            </a:r>
            <a:r>
              <a:rPr lang="en-US" sz="2000" dirty="0" smtClean="0"/>
              <a:t>to replace </a:t>
            </a:r>
            <a:r>
              <a:rPr lang="en-US" sz="2000" dirty="0"/>
              <a:t>the Declaration of Helsinki with </a:t>
            </a:r>
            <a:r>
              <a:rPr lang="en-US" sz="2000" b="1" dirty="0" smtClean="0">
                <a:solidFill>
                  <a:srgbClr val="FFFF00"/>
                </a:solidFill>
              </a:rPr>
              <a:t>Good Clinical Practice (GCP) </a:t>
            </a:r>
            <a:r>
              <a:rPr lang="en-US" sz="2000" dirty="0" smtClean="0"/>
              <a:t>effective </a:t>
            </a:r>
            <a:r>
              <a:rPr lang="en-US" sz="2000" dirty="0"/>
              <a:t>October </a:t>
            </a:r>
            <a:r>
              <a:rPr lang="en-US" sz="2000" dirty="0" smtClean="0"/>
              <a:t>2008</a:t>
            </a:r>
          </a:p>
          <a:p>
            <a:pPr marL="285750" lvl="1">
              <a:spcBef>
                <a:spcPct val="100000"/>
              </a:spcBef>
              <a:buFontTx/>
              <a:buChar char="•"/>
            </a:pPr>
            <a:r>
              <a:rPr lang="en-US" sz="2000" dirty="0" smtClean="0"/>
              <a:t>GCP is </a:t>
            </a:r>
            <a:r>
              <a:rPr lang="en-US" sz="2000" dirty="0"/>
              <a:t>an international quality standard that is provided by </a:t>
            </a:r>
            <a:r>
              <a:rPr lang="en-US" sz="2000" b="1" dirty="0">
                <a:solidFill>
                  <a:srgbClr val="FFFF00"/>
                </a:solidFill>
              </a:rPr>
              <a:t>International Conference on </a:t>
            </a:r>
            <a:r>
              <a:rPr lang="en-US" sz="2000" b="1" dirty="0" err="1">
                <a:solidFill>
                  <a:srgbClr val="FFFF00"/>
                </a:solidFill>
              </a:rPr>
              <a:t>Harmonisation</a:t>
            </a:r>
            <a:r>
              <a:rPr lang="en-US" sz="2000" b="1" dirty="0">
                <a:solidFill>
                  <a:srgbClr val="FFFF00"/>
                </a:solidFill>
              </a:rPr>
              <a:t> (ICH), </a:t>
            </a:r>
            <a:r>
              <a:rPr lang="en-US" sz="2000" dirty="0"/>
              <a:t>an international body that defines standards, which governments can transpose into regulations for clinical trials involving human </a:t>
            </a:r>
            <a:r>
              <a:rPr lang="en-US" sz="2000" dirty="0" smtClean="0"/>
              <a:t>subjects</a:t>
            </a:r>
          </a:p>
          <a:p>
            <a:pPr marL="285750" lvl="1">
              <a:spcBef>
                <a:spcPct val="100000"/>
              </a:spcBef>
              <a:buFontTx/>
              <a:buChar char="•"/>
            </a:pPr>
            <a:r>
              <a:rPr lang="en-US" sz="2000" dirty="0" smtClean="0"/>
              <a:t>Today</a:t>
            </a:r>
            <a:r>
              <a:rPr lang="en-US" sz="2000" dirty="0"/>
              <a:t>, the </a:t>
            </a:r>
            <a:r>
              <a:rPr lang="en-US" sz="2000" dirty="0" smtClean="0"/>
              <a:t>GCP are </a:t>
            </a:r>
            <a:r>
              <a:rPr lang="en-US" sz="2000" dirty="0"/>
              <a:t>used in clinical trials throughout the globe with the main aim of protecting and preserving human </a:t>
            </a:r>
            <a:r>
              <a:rPr lang="en-US" sz="2000" dirty="0" smtClean="0"/>
              <a:t>rights</a:t>
            </a:r>
            <a:endParaRPr lang="en-US" sz="2000" dirty="0"/>
          </a:p>
        </p:txBody>
      </p:sp>
    </p:spTree>
    <p:extLst>
      <p:ext uri="{BB962C8B-B14F-4D97-AF65-F5344CB8AC3E}">
        <p14:creationId xmlns:p14="http://schemas.microsoft.com/office/powerpoint/2010/main" val="341180444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ISPE-</a:t>
            </a:r>
            <a:r>
              <a:rPr lang="en-US" sz="3200" dirty="0"/>
              <a:t>Professional Certification </a:t>
            </a:r>
            <a:r>
              <a:rPr lang="en-US" sz="3200" dirty="0" smtClean="0"/>
              <a:t>Commission Code </a:t>
            </a:r>
            <a:r>
              <a:rPr lang="en-US" sz="3200" dirty="0"/>
              <a:t>of Ethics </a:t>
            </a:r>
          </a:p>
        </p:txBody>
      </p:sp>
      <p:sp>
        <p:nvSpPr>
          <p:cNvPr id="3" name="Content Placeholder 2"/>
          <p:cNvSpPr>
            <a:spLocks noGrp="1"/>
          </p:cNvSpPr>
          <p:nvPr>
            <p:ph idx="1"/>
          </p:nvPr>
        </p:nvSpPr>
        <p:spPr>
          <a:xfrm>
            <a:off x="685800" y="1371600"/>
            <a:ext cx="7772400" cy="4876800"/>
          </a:xfrm>
        </p:spPr>
        <p:txBody>
          <a:bodyPr>
            <a:normAutofit fontScale="92500" lnSpcReduction="10000"/>
          </a:bodyPr>
          <a:lstStyle/>
          <a:p>
            <a:r>
              <a:rPr lang="en-US" sz="1800" dirty="0" smtClean="0"/>
              <a:t>The International Society for </a:t>
            </a:r>
            <a:r>
              <a:rPr lang="en-US" sz="1800" dirty="0" err="1" smtClean="0"/>
              <a:t>Pharmacoepidemiology</a:t>
            </a:r>
            <a:r>
              <a:rPr lang="en-US" sz="1800" dirty="0" smtClean="0"/>
              <a:t> (ISPE) has a certification that defines a set </a:t>
            </a:r>
            <a:r>
              <a:rPr lang="en-US" sz="1800" dirty="0"/>
              <a:t>of principles </a:t>
            </a:r>
            <a:r>
              <a:rPr lang="en-US" sz="1800" dirty="0" smtClean="0"/>
              <a:t>for the </a:t>
            </a:r>
            <a:r>
              <a:rPr lang="en-US" sz="1800" dirty="0"/>
              <a:t>professional conduct </a:t>
            </a:r>
            <a:r>
              <a:rPr lang="en-US" sz="1800" dirty="0" smtClean="0"/>
              <a:t>expects </a:t>
            </a:r>
            <a:r>
              <a:rPr lang="en-US" sz="1800" dirty="0"/>
              <a:t>from its </a:t>
            </a:r>
            <a:r>
              <a:rPr lang="en-US" sz="1800" dirty="0" err="1"/>
              <a:t>certificants</a:t>
            </a:r>
            <a:r>
              <a:rPr lang="en-US" sz="1800" dirty="0"/>
              <a:t> and </a:t>
            </a:r>
            <a:r>
              <a:rPr lang="en-US" sz="1800" dirty="0" smtClean="0"/>
              <a:t>candidates</a:t>
            </a:r>
          </a:p>
          <a:p>
            <a:r>
              <a:rPr lang="en-US" sz="1800" dirty="0" smtClean="0"/>
              <a:t>The </a:t>
            </a:r>
            <a:r>
              <a:rPr lang="en-US" sz="1800" dirty="0"/>
              <a:t>Code of Ethics works together with the </a:t>
            </a:r>
            <a:r>
              <a:rPr lang="en-US" sz="1800" b="1" dirty="0"/>
              <a:t>Standards of Professional Conduct </a:t>
            </a:r>
            <a:r>
              <a:rPr lang="en-US" sz="1800" dirty="0" smtClean="0"/>
              <a:t>to provide</a:t>
            </a:r>
            <a:r>
              <a:rPr lang="en-US" sz="1800" b="1" dirty="0" smtClean="0"/>
              <a:t> </a:t>
            </a:r>
            <a:r>
              <a:rPr lang="en-US" sz="1800" dirty="0" smtClean="0"/>
              <a:t>guidance </a:t>
            </a:r>
            <a:r>
              <a:rPr lang="en-US" sz="1800" dirty="0"/>
              <a:t>for </a:t>
            </a:r>
            <a:r>
              <a:rPr lang="en-US" sz="1800" dirty="0" err="1" smtClean="0"/>
              <a:t>certificants</a:t>
            </a:r>
            <a:r>
              <a:rPr lang="en-US" sz="1800" dirty="0"/>
              <a:t>/</a:t>
            </a:r>
            <a:r>
              <a:rPr lang="en-US" sz="1800" dirty="0" smtClean="0"/>
              <a:t>candidates </a:t>
            </a:r>
            <a:r>
              <a:rPr lang="en-US" sz="1800" dirty="0"/>
              <a:t>regarding ethical and fair professional </a:t>
            </a:r>
            <a:r>
              <a:rPr lang="en-US" sz="1800" dirty="0" smtClean="0"/>
              <a:t>practices</a:t>
            </a:r>
          </a:p>
          <a:p>
            <a:endParaRPr lang="en-US" sz="1800" dirty="0" smtClean="0"/>
          </a:p>
          <a:p>
            <a:pPr marL="857250" lvl="1" indent="-457200">
              <a:buFont typeface="+mj-lt"/>
              <a:buAutoNum type="arabicPeriod"/>
            </a:pPr>
            <a:r>
              <a:rPr lang="en-US" sz="1400" dirty="0" smtClean="0"/>
              <a:t>Hold </a:t>
            </a:r>
            <a:r>
              <a:rPr lang="en-US" sz="1400" dirty="0"/>
              <a:t>paramount the </a:t>
            </a:r>
            <a:r>
              <a:rPr lang="en-US" sz="1400" b="1" dirty="0"/>
              <a:t>health, welfare and safety </a:t>
            </a:r>
            <a:r>
              <a:rPr lang="en-US" sz="1400" dirty="0"/>
              <a:t>of the public, customers, colleagues and employers and protect the environment and property in the performance of the </a:t>
            </a:r>
            <a:r>
              <a:rPr lang="en-US" sz="1400" dirty="0" err="1"/>
              <a:t>certificants</a:t>
            </a:r>
            <a:r>
              <a:rPr lang="en-US" sz="1400" dirty="0"/>
              <a:t> professional duties.</a:t>
            </a:r>
          </a:p>
          <a:p>
            <a:pPr marL="857250" lvl="1" indent="-457200">
              <a:buFont typeface="+mj-lt"/>
              <a:buAutoNum type="arabicPeriod"/>
            </a:pPr>
            <a:r>
              <a:rPr lang="en-US" sz="1400" dirty="0"/>
              <a:t>Act with </a:t>
            </a:r>
            <a:r>
              <a:rPr lang="en-US" sz="1400" b="1" dirty="0"/>
              <a:t>objectivity, competence</a:t>
            </a:r>
            <a:r>
              <a:rPr lang="en-US" sz="1400" dirty="0"/>
              <a:t>, and in an ethical manner with colleagues in the pharmaceutical and related industries, the public, employers, clients and prospective clients worldwide.</a:t>
            </a:r>
          </a:p>
          <a:p>
            <a:pPr marL="857250" lvl="1" indent="-457200">
              <a:buFont typeface="+mj-lt"/>
              <a:buAutoNum type="arabicPeriod"/>
            </a:pPr>
            <a:r>
              <a:rPr lang="en-US" sz="1400" dirty="0"/>
              <a:t>Maintain all relationships with the highest standards of integrity and honesty.</a:t>
            </a:r>
          </a:p>
          <a:p>
            <a:pPr marL="857250" lvl="1" indent="-457200">
              <a:buFont typeface="+mj-lt"/>
              <a:buAutoNum type="arabicPeriod"/>
            </a:pPr>
            <a:r>
              <a:rPr lang="en-US" sz="1400" dirty="0"/>
              <a:t>Take reasonable steps to </a:t>
            </a:r>
            <a:r>
              <a:rPr lang="en-US" sz="1400" b="1" dirty="0"/>
              <a:t>ensure the privacy and safekeeping of confidential and proprietary information </a:t>
            </a:r>
            <a:r>
              <a:rPr lang="en-US" sz="1400" dirty="0"/>
              <a:t>concerning the business affairs and technical processes of any former or present employer or client or public body for which they serve.</a:t>
            </a:r>
          </a:p>
          <a:p>
            <a:pPr marL="857250" lvl="1" indent="-457200">
              <a:buFont typeface="+mj-lt"/>
              <a:buAutoNum type="arabicPeriod"/>
            </a:pPr>
            <a:r>
              <a:rPr lang="en-US" sz="1400" b="1" dirty="0"/>
              <a:t>Refrain from receiving or offering gratuities or inducements </a:t>
            </a:r>
            <a:r>
              <a:rPr lang="en-US" sz="1400" dirty="0"/>
              <a:t>that may compromise professional standards or independent judgment.</a:t>
            </a:r>
          </a:p>
          <a:p>
            <a:pPr marL="800100" lvl="2" indent="-457200"/>
            <a:endParaRPr lang="en-US" sz="1400" dirty="0"/>
          </a:p>
        </p:txBody>
      </p:sp>
      <p:sp>
        <p:nvSpPr>
          <p:cNvPr id="4" name="Rectangle 3"/>
          <p:cNvSpPr/>
          <p:nvPr/>
        </p:nvSpPr>
        <p:spPr>
          <a:xfrm>
            <a:off x="533400" y="6385814"/>
            <a:ext cx="8153400" cy="276999"/>
          </a:xfrm>
          <a:prstGeom prst="rect">
            <a:avLst/>
          </a:prstGeom>
        </p:spPr>
        <p:txBody>
          <a:bodyPr wrap="square">
            <a:spAutoFit/>
          </a:bodyPr>
          <a:lstStyle/>
          <a:p>
            <a:pPr fontAlgn="auto">
              <a:spcBef>
                <a:spcPts val="0"/>
              </a:spcBef>
              <a:spcAft>
                <a:spcPts val="0"/>
              </a:spcAft>
            </a:pPr>
            <a:r>
              <a:rPr lang="en-US" sz="1200" dirty="0" smtClean="0">
                <a:solidFill>
                  <a:srgbClr val="FFFFFF"/>
                </a:solidFill>
                <a:latin typeface="Tahoma"/>
              </a:rPr>
              <a:t>Ref: </a:t>
            </a:r>
            <a:r>
              <a:rPr lang="en-US" sz="1200" dirty="0" smtClean="0">
                <a:solidFill>
                  <a:srgbClr val="FFFFFF"/>
                </a:solidFill>
                <a:latin typeface="Tahoma"/>
                <a:hlinkClick r:id="rId3"/>
              </a:rPr>
              <a:t>http</a:t>
            </a:r>
            <a:r>
              <a:rPr lang="en-US" sz="1200" dirty="0">
                <a:solidFill>
                  <a:srgbClr val="FFFFFF"/>
                </a:solidFill>
                <a:latin typeface="Tahoma"/>
                <a:hlinkClick r:id="rId3"/>
              </a:rPr>
              <a:t>://</a:t>
            </a:r>
            <a:r>
              <a:rPr lang="en-US" sz="1200" dirty="0" smtClean="0">
                <a:solidFill>
                  <a:srgbClr val="FFFFFF"/>
                </a:solidFill>
                <a:latin typeface="Tahoma"/>
                <a:hlinkClick r:id="rId3"/>
              </a:rPr>
              <a:t>www.ispe.org/certified-pharmaceutical-industry-professional/code-of-ethics</a:t>
            </a:r>
            <a:r>
              <a:rPr lang="en-US" sz="1200" dirty="0" smtClean="0">
                <a:solidFill>
                  <a:srgbClr val="FFFFFF"/>
                </a:solidFill>
                <a:latin typeface="Tahoma"/>
              </a:rPr>
              <a:t> </a:t>
            </a:r>
            <a:endParaRPr lang="en-US" sz="1200" dirty="0">
              <a:solidFill>
                <a:srgbClr val="FFFFFF"/>
              </a:solidFill>
              <a:latin typeface="Tahoma"/>
            </a:endParaRPr>
          </a:p>
        </p:txBody>
      </p:sp>
    </p:spTree>
    <p:extLst>
      <p:ext uri="{BB962C8B-B14F-4D97-AF65-F5344CB8AC3E}">
        <p14:creationId xmlns:p14="http://schemas.microsoft.com/office/powerpoint/2010/main" val="82601468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9144000" cy="1066799"/>
          </a:xfrm>
        </p:spPr>
        <p:txBody>
          <a:bodyPr>
            <a:normAutofit/>
          </a:bodyPr>
          <a:lstStyle/>
          <a:p>
            <a:r>
              <a:rPr lang="en-US" sz="3200" dirty="0" smtClean="0"/>
              <a:t>Important Bias in PE Studies:</a:t>
            </a:r>
            <a:br>
              <a:rPr lang="en-US" sz="3200" dirty="0" smtClean="0"/>
            </a:br>
            <a:r>
              <a:rPr lang="en-US" sz="3200" dirty="0" smtClean="0"/>
              <a:t>Immortal Person Time Bias</a:t>
            </a:r>
            <a:endParaRPr lang="en-US" sz="3200" dirty="0"/>
          </a:p>
        </p:txBody>
      </p:sp>
      <p:sp>
        <p:nvSpPr>
          <p:cNvPr id="3" name="Content Placeholder 2"/>
          <p:cNvSpPr>
            <a:spLocks noGrp="1"/>
          </p:cNvSpPr>
          <p:nvPr>
            <p:ph idx="1"/>
          </p:nvPr>
        </p:nvSpPr>
        <p:spPr>
          <a:xfrm>
            <a:off x="457200" y="1295403"/>
            <a:ext cx="8229600" cy="5029201"/>
          </a:xfrm>
        </p:spPr>
        <p:txBody>
          <a:bodyPr>
            <a:normAutofit lnSpcReduction="10000"/>
          </a:bodyPr>
          <a:lstStyle/>
          <a:p>
            <a:r>
              <a:rPr lang="en-US" dirty="0" smtClean="0"/>
              <a:t>“Span of cohort follow-up or observation time, which because of exposure definition, the study outcome or death cannot occur” – (</a:t>
            </a:r>
            <a:r>
              <a:rPr lang="en-US" dirty="0" err="1" smtClean="0"/>
              <a:t>Suissa</a:t>
            </a:r>
            <a:r>
              <a:rPr lang="en-US" dirty="0" smtClean="0"/>
              <a:t> 2008) </a:t>
            </a:r>
          </a:p>
          <a:p>
            <a:r>
              <a:rPr lang="en-US" dirty="0" smtClean="0"/>
              <a:t>“Immortal time” – a period of follow-up during which by design, death or study outcome cannot occur  (Levesque 2010)</a:t>
            </a:r>
          </a:p>
          <a:p>
            <a:r>
              <a:rPr lang="en-US" dirty="0" smtClean="0"/>
              <a:t>In pharmacoepidemiology – happens when individual’s treatment status involves a delay or wait period (e.g. waiting for prescription after discharge)</a:t>
            </a:r>
          </a:p>
          <a:p>
            <a:r>
              <a:rPr lang="en-US" dirty="0" smtClean="0"/>
              <a:t>Can be quite common in cohort studies of drug effects (</a:t>
            </a:r>
            <a:r>
              <a:rPr lang="en-US" dirty="0" err="1" smtClean="0"/>
              <a:t>Suissa</a:t>
            </a:r>
            <a:r>
              <a:rPr lang="en-US" dirty="0" smtClean="0"/>
              <a:t>, 2008)</a:t>
            </a:r>
          </a:p>
          <a:p>
            <a:pPr>
              <a:buNone/>
            </a:pPr>
            <a:endParaRPr lang="en-US" dirty="0" smtClean="0"/>
          </a:p>
        </p:txBody>
      </p:sp>
    </p:spTree>
    <p:extLst>
      <p:ext uri="{BB962C8B-B14F-4D97-AF65-F5344CB8AC3E}">
        <p14:creationId xmlns:p14="http://schemas.microsoft.com/office/powerpoint/2010/main" val="317062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63527" y="285750"/>
            <a:ext cx="8616950" cy="471488"/>
          </a:xfrm>
        </p:spPr>
        <p:txBody>
          <a:bodyPr/>
          <a:lstStyle/>
          <a:p>
            <a:r>
              <a:rPr lang="en-US" altLang="en-US" sz="2400" smtClean="0">
                <a:solidFill>
                  <a:srgbClr val="7B9899"/>
                </a:solidFill>
                <a:latin typeface="Arial" charset="0"/>
                <a:cs typeface="Arial" charset="0"/>
              </a:rPr>
              <a:t>To Keep Up with the Consistently Evolving Environment</a:t>
            </a:r>
            <a:endParaRPr lang="en-US" altLang="en-US" sz="2400" smtClean="0">
              <a:solidFill>
                <a:srgbClr val="7B9899"/>
              </a:solidFill>
            </a:endParaRPr>
          </a:p>
        </p:txBody>
      </p:sp>
      <p:sp>
        <p:nvSpPr>
          <p:cNvPr id="65539" name="Rectangle 16"/>
          <p:cNvSpPr>
            <a:spLocks noChangeArrowheads="1"/>
          </p:cNvSpPr>
          <p:nvPr/>
        </p:nvSpPr>
        <p:spPr bwMode="auto">
          <a:xfrm>
            <a:off x="5562600" y="4618040"/>
            <a:ext cx="3581400" cy="16312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a:spcBef>
                <a:spcPct val="0"/>
              </a:spcBef>
              <a:buClrTx/>
              <a:buSzTx/>
              <a:buFontTx/>
              <a:buNone/>
            </a:pPr>
            <a:r>
              <a:rPr lang="en-US" altLang="en-US" sz="2000" b="1" smtClean="0">
                <a:solidFill>
                  <a:prstClr val="black"/>
                </a:solidFill>
                <a:latin typeface="Arial" charset="0"/>
              </a:rPr>
              <a:t>Registries for Evaluating Patient Outcomes: A User’s Guide</a:t>
            </a:r>
          </a:p>
          <a:p>
            <a:pPr>
              <a:spcBef>
                <a:spcPct val="0"/>
              </a:spcBef>
              <a:buClrTx/>
              <a:buSzTx/>
              <a:buFontTx/>
              <a:buNone/>
            </a:pPr>
            <a:r>
              <a:rPr lang="en-US" altLang="en-US" sz="2000" smtClean="0">
                <a:solidFill>
                  <a:prstClr val="black"/>
                </a:solidFill>
                <a:latin typeface="Arial" charset="0"/>
              </a:rPr>
              <a:t>AHRQ Publication No. 07-EHC001-1  April 2007</a:t>
            </a:r>
            <a:endParaRPr lang="en-US" altLang="en-US" sz="2000" b="1" smtClean="0">
              <a:solidFill>
                <a:prstClr val="black"/>
              </a:solidFill>
              <a:latin typeface="Arial" charset="0"/>
            </a:endParaRPr>
          </a:p>
        </p:txBody>
      </p:sp>
      <p:sp>
        <p:nvSpPr>
          <p:cNvPr id="65540" name="Title 1"/>
          <p:cNvSpPr txBox="1">
            <a:spLocks/>
          </p:cNvSpPr>
          <p:nvPr/>
        </p:nvSpPr>
        <p:spPr bwMode="auto">
          <a:xfrm>
            <a:off x="1866902" y="1190625"/>
            <a:ext cx="5972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80000"/>
              </a:lnSpc>
            </a:pPr>
            <a:endParaRPr lang="en-US" altLang="en-US" sz="1900" smtClean="0">
              <a:solidFill>
                <a:srgbClr val="FF0000"/>
              </a:solidFill>
              <a:latin typeface="Georgia" pitchFamily="18" charset="0"/>
            </a:endParaRPr>
          </a:p>
        </p:txBody>
      </p:sp>
      <p:pic>
        <p:nvPicPr>
          <p:cNvPr id="655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81125"/>
            <a:ext cx="5334000" cy="1625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55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3270250" cy="304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55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9" y="2505075"/>
            <a:ext cx="4616450" cy="1905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55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 y="4114801"/>
            <a:ext cx="2971800" cy="8620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55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2" y="4562475"/>
            <a:ext cx="2816225" cy="1524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55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888" y="5068892"/>
            <a:ext cx="18478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2"/>
          <p:cNvPicPr>
            <a:picLocks noChangeAspect="1" noChangeArrowheads="1"/>
          </p:cNvPicPr>
          <p:nvPr/>
        </p:nvPicPr>
        <p:blipFill>
          <a:blip r:embed="rId9">
            <a:extLst>
              <a:ext uri="{28A0092B-C50C-407E-A947-70E740481C1C}">
                <a14:useLocalDpi xmlns:a14="http://schemas.microsoft.com/office/drawing/2010/main" val="0"/>
              </a:ext>
            </a:extLst>
          </a:blip>
          <a:srcRect l="20972" t="88422" r="22330" b="1053"/>
          <a:stretch>
            <a:fillRect/>
          </a:stretch>
        </p:blipFill>
        <p:spPr bwMode="auto">
          <a:xfrm>
            <a:off x="431800" y="5951538"/>
            <a:ext cx="3657600" cy="5016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5548" name="Picture 1" descr="C:\Users\q774196\Documents\ND_Personal\images\outcome.pics\OCER User's Guide cover_to Outcom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5538" y="925514"/>
            <a:ext cx="229552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55552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sz="4000" dirty="0" smtClean="0"/>
              <a:t>Regulatory Bodies Providing Guidance</a:t>
            </a:r>
          </a:p>
        </p:txBody>
      </p:sp>
      <p:sp>
        <p:nvSpPr>
          <p:cNvPr id="16387" name="Content Placeholder 2"/>
          <p:cNvSpPr>
            <a:spLocks noGrp="1"/>
          </p:cNvSpPr>
          <p:nvPr>
            <p:ph sz="quarter" idx="1"/>
          </p:nvPr>
        </p:nvSpPr>
        <p:spPr>
          <a:xfrm>
            <a:off x="304800" y="1981202"/>
            <a:ext cx="8504238" cy="3425825"/>
          </a:xfrm>
        </p:spPr>
        <p:txBody>
          <a:bodyPr/>
          <a:lstStyle/>
          <a:p>
            <a:pPr eaLnBrk="1" hangingPunct="1"/>
            <a:r>
              <a:rPr lang="en-US" altLang="en-US" smtClean="0"/>
              <a:t>International Conference on Harmonization (ICH)</a:t>
            </a:r>
          </a:p>
          <a:p>
            <a:pPr eaLnBrk="1" hangingPunct="1"/>
            <a:r>
              <a:rPr lang="en-US" altLang="en-US" smtClean="0"/>
              <a:t>Council for International Organizations of Medical Sciences (CIOMS)</a:t>
            </a:r>
          </a:p>
          <a:p>
            <a:pPr eaLnBrk="1" hangingPunct="1"/>
            <a:r>
              <a:rPr lang="en-US" altLang="en-US" smtClean="0"/>
              <a:t>European Medicines Agency</a:t>
            </a:r>
          </a:p>
          <a:p>
            <a:pPr eaLnBrk="1" hangingPunct="1"/>
            <a:r>
              <a:rPr lang="en-US" altLang="en-US" smtClean="0"/>
              <a:t>Food and Drug Administration</a:t>
            </a:r>
          </a:p>
          <a:p>
            <a:pPr eaLnBrk="1" hangingPunct="1"/>
            <a:r>
              <a:rPr lang="en-US" altLang="en-US" smtClean="0"/>
              <a:t>World Health Organization</a:t>
            </a:r>
          </a:p>
        </p:txBody>
      </p:sp>
    </p:spTree>
    <p:extLst>
      <p:ext uri="{BB962C8B-B14F-4D97-AF65-F5344CB8AC3E}">
        <p14:creationId xmlns:p14="http://schemas.microsoft.com/office/powerpoint/2010/main" val="3580047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review </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937813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0501"/>
          </a:xfrm>
        </p:spPr>
        <p:txBody>
          <a:bodyPr/>
          <a:lstStyle/>
          <a:p>
            <a:r>
              <a:rPr lang="en-US" dirty="0">
                <a:cs typeface="Times New Roman" pitchFamily="18" charset="0"/>
              </a:rPr>
              <a:t>EPI </a:t>
            </a:r>
            <a:r>
              <a:rPr lang="en-US" dirty="0" smtClean="0">
                <a:cs typeface="Times New Roman" pitchFamily="18" charset="0"/>
              </a:rPr>
              <a:t>262:Introduction </a:t>
            </a:r>
            <a:r>
              <a:rPr lang="en-US" dirty="0">
                <a:cs typeface="Times New Roman" pitchFamily="18" charset="0"/>
              </a:rPr>
              <a:t>to </a:t>
            </a:r>
            <a:r>
              <a:rPr lang="en-US" dirty="0" err="1">
                <a:cs typeface="Times New Roman" pitchFamily="18" charset="0"/>
              </a:rPr>
              <a:t>Pharmacoepidemiology</a:t>
            </a:r>
            <a:endParaRPr lang="en-US" dirty="0"/>
          </a:p>
        </p:txBody>
      </p:sp>
      <p:sp>
        <p:nvSpPr>
          <p:cNvPr id="3" name="Content Placeholder 2"/>
          <p:cNvSpPr>
            <a:spLocks noGrp="1"/>
          </p:cNvSpPr>
          <p:nvPr>
            <p:ph idx="1"/>
          </p:nvPr>
        </p:nvSpPr>
        <p:spPr>
          <a:xfrm>
            <a:off x="457200" y="1066800"/>
            <a:ext cx="8305800" cy="5486400"/>
          </a:xfrm>
        </p:spPr>
        <p:txBody>
          <a:bodyPr/>
          <a:lstStyle/>
          <a:p>
            <a:pPr marL="0" indent="0" algn="ctr">
              <a:lnSpc>
                <a:spcPct val="110000"/>
              </a:lnSpc>
              <a:buNone/>
            </a:pPr>
            <a:r>
              <a:rPr lang="en-US" sz="2400" b="1" dirty="0" smtClean="0">
                <a:cs typeface="Times New Roman" pitchFamily="18" charset="0"/>
              </a:rPr>
              <a:t>Guest </a:t>
            </a:r>
            <a:r>
              <a:rPr lang="en-US" sz="2400" b="1" dirty="0">
                <a:cs typeface="Times New Roman" pitchFamily="18" charset="0"/>
              </a:rPr>
              <a:t>Lecturers</a:t>
            </a:r>
            <a:r>
              <a:rPr lang="en-US" sz="2400" b="1" dirty="0" smtClean="0">
                <a:cs typeface="Times New Roman" pitchFamily="18" charset="0"/>
              </a:rPr>
              <a:t>:</a:t>
            </a:r>
          </a:p>
          <a:p>
            <a:pPr marL="0" indent="0" algn="ctr">
              <a:lnSpc>
                <a:spcPct val="110000"/>
              </a:lnSpc>
              <a:buNone/>
            </a:pPr>
            <a:endParaRPr lang="en-US" sz="2400" b="1" dirty="0" smtClean="0">
              <a:cs typeface="Times New Roman" pitchFamily="18" charset="0"/>
            </a:endParaRPr>
          </a:p>
          <a:p>
            <a:pPr>
              <a:lnSpc>
                <a:spcPct val="110000"/>
              </a:lnSpc>
            </a:pPr>
            <a:r>
              <a:rPr lang="en-US" sz="2400" dirty="0" smtClean="0">
                <a:cs typeface="Times New Roman" pitchFamily="18" charset="0"/>
              </a:rPr>
              <a:t>Michael </a:t>
            </a:r>
            <a:r>
              <a:rPr lang="en-US" sz="2400" dirty="0">
                <a:cs typeface="Times New Roman" pitchFamily="18" charset="0"/>
              </a:rPr>
              <a:t>Sprafka, </a:t>
            </a:r>
            <a:r>
              <a:rPr lang="en-US" sz="2400" dirty="0" smtClean="0">
                <a:cs typeface="Times New Roman" pitchFamily="18" charset="0"/>
              </a:rPr>
              <a:t>PhD</a:t>
            </a:r>
          </a:p>
          <a:p>
            <a:pPr>
              <a:lnSpc>
                <a:spcPct val="110000"/>
              </a:lnSpc>
            </a:pPr>
            <a:r>
              <a:rPr lang="en-US" sz="2400" dirty="0" smtClean="0">
                <a:cs typeface="Times New Roman" pitchFamily="18" charset="0"/>
              </a:rPr>
              <a:t>Vicky Chia, PhD </a:t>
            </a:r>
            <a:endParaRPr lang="en-US" sz="2400" dirty="0">
              <a:cs typeface="Times New Roman" pitchFamily="18" charset="0"/>
            </a:endParaRPr>
          </a:p>
          <a:p>
            <a:pPr>
              <a:lnSpc>
                <a:spcPct val="110000"/>
              </a:lnSpc>
            </a:pPr>
            <a:r>
              <a:rPr lang="en-US" sz="2400" dirty="0">
                <a:cs typeface="Times New Roman" pitchFamily="18" charset="0"/>
              </a:rPr>
              <a:t>Fiona Callaghan </a:t>
            </a:r>
          </a:p>
          <a:p>
            <a:pPr>
              <a:lnSpc>
                <a:spcPct val="110000"/>
              </a:lnSpc>
            </a:pPr>
            <a:r>
              <a:rPr lang="en-US" sz="2400" dirty="0" smtClean="0">
                <a:cs typeface="Times New Roman" pitchFamily="18" charset="0"/>
              </a:rPr>
              <a:t>Fei </a:t>
            </a:r>
            <a:r>
              <a:rPr lang="en-US" sz="2400" dirty="0">
                <a:cs typeface="Times New Roman" pitchFamily="18" charset="0"/>
              </a:rPr>
              <a:t>Xue, PhD</a:t>
            </a:r>
          </a:p>
          <a:p>
            <a:pPr>
              <a:lnSpc>
                <a:spcPct val="110000"/>
              </a:lnSpc>
            </a:pPr>
            <a:r>
              <a:rPr lang="en-US" sz="2400" dirty="0" smtClean="0">
                <a:cs typeface="Times New Roman" pitchFamily="18" charset="0"/>
              </a:rPr>
              <a:t>Michael </a:t>
            </a:r>
            <a:r>
              <a:rPr lang="en-US" sz="2400" dirty="0">
                <a:cs typeface="Times New Roman" pitchFamily="18" charset="0"/>
              </a:rPr>
              <a:t>Woolley, PhD</a:t>
            </a:r>
          </a:p>
          <a:p>
            <a:pPr>
              <a:lnSpc>
                <a:spcPct val="110000"/>
              </a:lnSpc>
            </a:pPr>
            <a:r>
              <a:rPr lang="en-US" sz="2400" dirty="0" smtClean="0">
                <a:cs typeface="Times New Roman" pitchFamily="18" charset="0"/>
              </a:rPr>
              <a:t>Daniel </a:t>
            </a:r>
            <a:r>
              <a:rPr lang="en-US" sz="2400" dirty="0">
                <a:cs typeface="Times New Roman" pitchFamily="18" charset="0"/>
              </a:rPr>
              <a:t>Cher, MD </a:t>
            </a:r>
          </a:p>
          <a:p>
            <a:pPr>
              <a:lnSpc>
                <a:spcPct val="110000"/>
              </a:lnSpc>
            </a:pPr>
            <a:r>
              <a:rPr lang="en-US" sz="2400" dirty="0" smtClean="0">
                <a:cs typeface="Times New Roman" pitchFamily="18" charset="0"/>
              </a:rPr>
              <a:t>Anne Beaubrun, PhD</a:t>
            </a:r>
          </a:p>
          <a:p>
            <a:pPr>
              <a:lnSpc>
                <a:spcPct val="110000"/>
              </a:lnSpc>
            </a:pPr>
            <a:r>
              <a:rPr lang="en-US" sz="2400" dirty="0" smtClean="0">
                <a:cs typeface="Times New Roman" pitchFamily="18" charset="0"/>
              </a:rPr>
              <a:t>Alex </a:t>
            </a:r>
            <a:r>
              <a:rPr lang="en-US" sz="2400" dirty="0">
                <a:cs typeface="Times New Roman" pitchFamily="18" charset="0"/>
              </a:rPr>
              <a:t>Liede, PhD</a:t>
            </a:r>
            <a:endParaRPr lang="en-US" sz="2400" dirty="0"/>
          </a:p>
          <a:p>
            <a:endParaRPr lang="en-US" dirty="0"/>
          </a:p>
        </p:txBody>
      </p:sp>
    </p:spTree>
    <p:extLst>
      <p:ext uri="{BB962C8B-B14F-4D97-AF65-F5344CB8AC3E}">
        <p14:creationId xmlns:p14="http://schemas.microsoft.com/office/powerpoint/2010/main" val="4037898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sz="3600" dirty="0" smtClean="0"/>
              <a:t>EPI 262 Course Schedule - 2017</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9036040"/>
              </p:ext>
            </p:extLst>
          </p:nvPr>
        </p:nvGraphicFramePr>
        <p:xfrm>
          <a:off x="76200" y="960120"/>
          <a:ext cx="9067800" cy="5566505"/>
        </p:xfrm>
        <a:graphic>
          <a:graphicData uri="http://schemas.openxmlformats.org/drawingml/2006/table">
            <a:tbl>
              <a:tblPr firstRow="1" bandRow="1">
                <a:tableStyleId>{5C22544A-7EE6-4342-B048-85BDC9FD1C3A}</a:tableStyleId>
              </a:tblPr>
              <a:tblGrid>
                <a:gridCol w="998290"/>
                <a:gridCol w="1821110"/>
                <a:gridCol w="6248400"/>
              </a:tblGrid>
              <a:tr h="140990">
                <a:tc>
                  <a:txBody>
                    <a:bodyPr/>
                    <a:lstStyle/>
                    <a:p>
                      <a:r>
                        <a:rPr lang="en-US" dirty="0" smtClean="0"/>
                        <a:t>Date</a:t>
                      </a:r>
                      <a:endParaRPr lang="en-US" dirty="0"/>
                    </a:p>
                  </a:txBody>
                  <a:tcPr/>
                </a:tc>
                <a:tc>
                  <a:txBody>
                    <a:bodyPr/>
                    <a:lstStyle/>
                    <a:p>
                      <a:r>
                        <a:rPr lang="en-US" dirty="0" smtClean="0"/>
                        <a:t>Instructor</a:t>
                      </a:r>
                      <a:endParaRPr lang="en-US" dirty="0"/>
                    </a:p>
                  </a:txBody>
                  <a:tcPr/>
                </a:tc>
                <a:tc>
                  <a:txBody>
                    <a:bodyPr/>
                    <a:lstStyle/>
                    <a:p>
                      <a:r>
                        <a:rPr lang="en-US" dirty="0" smtClean="0"/>
                        <a:t>Topic</a:t>
                      </a:r>
                      <a:endParaRPr lang="en-US" dirty="0"/>
                    </a:p>
                  </a:txBody>
                  <a:tcPr/>
                </a:tc>
              </a:tr>
              <a:tr h="400069">
                <a:tc>
                  <a:txBody>
                    <a:bodyPr/>
                    <a:lstStyle/>
                    <a:p>
                      <a:r>
                        <a:rPr lang="en-US" dirty="0" smtClean="0"/>
                        <a:t>01/12</a:t>
                      </a:r>
                      <a:endParaRPr lang="en-US" dirty="0"/>
                    </a:p>
                  </a:txBody>
                  <a:tcPr/>
                </a:tc>
                <a:tc>
                  <a:txBody>
                    <a:bodyPr/>
                    <a:lstStyle/>
                    <a:p>
                      <a:r>
                        <a:rPr lang="en-US" dirty="0" smtClean="0"/>
                        <a:t>M. Kelsh</a:t>
                      </a:r>
                    </a:p>
                  </a:txBody>
                  <a:tcPr/>
                </a:tc>
                <a:tc>
                  <a:txBody>
                    <a:bodyPr/>
                    <a:lstStyle/>
                    <a:p>
                      <a:r>
                        <a:rPr lang="en-US" dirty="0" smtClean="0"/>
                        <a:t>Class logistics, Intro, History of </a:t>
                      </a:r>
                      <a:r>
                        <a:rPr lang="en-US" baseline="0" dirty="0" err="1" smtClean="0"/>
                        <a:t>Pharmacoepidemiology</a:t>
                      </a:r>
                      <a:r>
                        <a:rPr lang="en-US" baseline="0" dirty="0" smtClean="0"/>
                        <a:t>, Public health impacts</a:t>
                      </a:r>
                      <a:endParaRPr lang="en-US" dirty="0"/>
                    </a:p>
                  </a:txBody>
                  <a:tcPr/>
                </a:tc>
              </a:tr>
              <a:tr h="400069">
                <a:tc>
                  <a:txBody>
                    <a:bodyPr/>
                    <a:lstStyle/>
                    <a:p>
                      <a:r>
                        <a:rPr lang="en-US" dirty="0" smtClean="0"/>
                        <a:t>01/19</a:t>
                      </a:r>
                      <a:endParaRPr lang="en-US" dirty="0"/>
                    </a:p>
                  </a:txBody>
                  <a:tcPr/>
                </a:tc>
                <a:tc>
                  <a:txBody>
                    <a:bodyPr/>
                    <a:lstStyle/>
                    <a:p>
                      <a:r>
                        <a:rPr lang="en-US" baseline="0" dirty="0" smtClean="0"/>
                        <a:t>M. Kelsh </a:t>
                      </a:r>
                      <a:endParaRPr lang="en-US" dirty="0"/>
                    </a:p>
                  </a:txBody>
                  <a:tcPr/>
                </a:tc>
                <a:tc>
                  <a:txBody>
                    <a:bodyPr/>
                    <a:lstStyle/>
                    <a:p>
                      <a:r>
                        <a:rPr lang="en-US" dirty="0" smtClean="0"/>
                        <a:t>Study Design in Pharmacoepidemiology </a:t>
                      </a:r>
                      <a:endParaRPr lang="en-US" dirty="0"/>
                    </a:p>
                  </a:txBody>
                  <a:tcPr/>
                </a:tc>
              </a:tr>
              <a:tr h="400069">
                <a:tc>
                  <a:txBody>
                    <a:bodyPr/>
                    <a:lstStyle/>
                    <a:p>
                      <a:r>
                        <a:rPr lang="en-US" dirty="0" smtClean="0"/>
                        <a:t>01/26</a:t>
                      </a:r>
                      <a:endParaRPr lang="en-US" dirty="0"/>
                    </a:p>
                  </a:txBody>
                  <a:tcPr/>
                </a:tc>
                <a:tc>
                  <a:txBody>
                    <a:bodyPr/>
                    <a:lstStyle/>
                    <a:p>
                      <a:r>
                        <a:rPr lang="en-US" dirty="0" smtClean="0"/>
                        <a:t>M. Sprafka </a:t>
                      </a:r>
                      <a:endParaRPr lang="en-US" dirty="0"/>
                    </a:p>
                  </a:txBody>
                  <a:tcPr/>
                </a:tc>
                <a:tc>
                  <a:txBody>
                    <a:bodyPr/>
                    <a:lstStyle/>
                    <a:p>
                      <a:r>
                        <a:rPr lang="en-US" dirty="0" smtClean="0"/>
                        <a:t>Pharmacoepidemiology and Drug Safety </a:t>
                      </a:r>
                      <a:endParaRPr lang="en-US" dirty="0"/>
                    </a:p>
                  </a:txBody>
                  <a:tcPr/>
                </a:tc>
              </a:tr>
              <a:tr h="400069">
                <a:tc>
                  <a:txBody>
                    <a:bodyPr/>
                    <a:lstStyle/>
                    <a:p>
                      <a:r>
                        <a:rPr lang="en-US" dirty="0" smtClean="0"/>
                        <a:t>02/02</a:t>
                      </a:r>
                      <a:endParaRPr lang="en-US" dirty="0"/>
                    </a:p>
                  </a:txBody>
                  <a:tcPr/>
                </a:tc>
                <a:tc>
                  <a:txBody>
                    <a:bodyPr/>
                    <a:lstStyle/>
                    <a:p>
                      <a:r>
                        <a:rPr lang="en-US" dirty="0" smtClean="0"/>
                        <a:t>V. Chia  </a:t>
                      </a:r>
                      <a:endParaRPr lang="en-US" dirty="0"/>
                    </a:p>
                  </a:txBody>
                  <a:tcPr/>
                </a:tc>
                <a:tc>
                  <a:txBody>
                    <a:bodyPr/>
                    <a:lstStyle/>
                    <a:p>
                      <a:r>
                        <a:rPr lang="en-US" dirty="0" smtClean="0"/>
                        <a:t>Pharmacoepidemiology: Data sources </a:t>
                      </a:r>
                      <a:endParaRPr lang="en-US" dirty="0"/>
                    </a:p>
                  </a:txBody>
                  <a:tcPr/>
                </a:tc>
              </a:tr>
              <a:tr h="400069">
                <a:tc>
                  <a:txBody>
                    <a:bodyPr/>
                    <a:lstStyle/>
                    <a:p>
                      <a:r>
                        <a:rPr lang="en-US" dirty="0" smtClean="0"/>
                        <a:t>02/09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
                      </a:r>
                      <a:r>
                        <a:rPr lang="en-US" baseline="0" dirty="0" smtClean="0"/>
                        <a:t> Callaghan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Advanced Methods: Quantitative Bias Analyses, </a:t>
                      </a:r>
                      <a:r>
                        <a:rPr lang="en-US" dirty="0" err="1" smtClean="0"/>
                        <a:t>MetaAnalysis</a:t>
                      </a:r>
                      <a:r>
                        <a:rPr lang="en-US" dirty="0" smtClean="0"/>
                        <a:t>, FDA – a Brief</a:t>
                      </a:r>
                      <a:r>
                        <a:rPr lang="en-US" baseline="0" dirty="0" smtClean="0"/>
                        <a:t> Overview</a:t>
                      </a:r>
                      <a:r>
                        <a:rPr lang="en-US" dirty="0" smtClean="0"/>
                        <a:t> </a:t>
                      </a:r>
                    </a:p>
                  </a:txBody>
                  <a:tcPr/>
                </a:tc>
              </a:tr>
              <a:tr h="400069">
                <a:tc>
                  <a:txBody>
                    <a:bodyPr/>
                    <a:lstStyle/>
                    <a:p>
                      <a:r>
                        <a:rPr lang="en-US" dirty="0" smtClean="0"/>
                        <a:t>02/16</a:t>
                      </a:r>
                      <a:endParaRPr lang="en-US" dirty="0"/>
                    </a:p>
                  </a:txBody>
                  <a:tcPr/>
                </a:tc>
                <a:tc>
                  <a:txBody>
                    <a:bodyPr/>
                    <a:lstStyle/>
                    <a:p>
                      <a:r>
                        <a:rPr lang="en-US" dirty="0" smtClean="0"/>
                        <a:t>F. Xue </a:t>
                      </a:r>
                      <a:endParaRPr lang="en-US" dirty="0"/>
                    </a:p>
                  </a:txBody>
                  <a:tcPr/>
                </a:tc>
                <a:tc>
                  <a:txBody>
                    <a:bodyPr/>
                    <a:lstStyle/>
                    <a:p>
                      <a:r>
                        <a:rPr lang="en-US" dirty="0" smtClean="0"/>
                        <a:t>Advanced Methods/Analytical Approaches </a:t>
                      </a:r>
                      <a:endParaRPr lang="en-US" dirty="0"/>
                    </a:p>
                  </a:txBody>
                  <a:tcPr/>
                </a:tc>
              </a:tr>
              <a:tr h="433401">
                <a:tc>
                  <a:txBody>
                    <a:bodyPr/>
                    <a:lstStyle/>
                    <a:p>
                      <a:r>
                        <a:rPr lang="en-US" dirty="0" smtClean="0"/>
                        <a:t>02/23</a:t>
                      </a:r>
                      <a:endParaRPr lang="en-US" dirty="0"/>
                    </a:p>
                  </a:txBody>
                  <a:tcPr/>
                </a:tc>
                <a:tc>
                  <a:txBody>
                    <a:bodyPr/>
                    <a:lstStyle/>
                    <a:p>
                      <a:r>
                        <a:rPr lang="en-US" dirty="0" smtClean="0">
                          <a:solidFill>
                            <a:schemeClr val="bg2">
                              <a:lumMod val="75000"/>
                            </a:schemeClr>
                          </a:solidFill>
                        </a:rPr>
                        <a:t>D. Cher </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Medical Devices, Study Design and Regulatory Considerations </a:t>
                      </a:r>
                    </a:p>
                  </a:txBody>
                  <a:tcPr/>
                </a:tc>
              </a:tr>
              <a:tr h="400069">
                <a:tc>
                  <a:txBody>
                    <a:bodyPr/>
                    <a:lstStyle/>
                    <a:p>
                      <a:r>
                        <a:rPr lang="en-US" dirty="0" smtClean="0">
                          <a:solidFill>
                            <a:schemeClr val="bg2">
                              <a:lumMod val="75000"/>
                            </a:schemeClr>
                          </a:solidFill>
                        </a:rPr>
                        <a:t>03/02</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M. Woolley</a:t>
                      </a:r>
                      <a:endParaRPr lang="en-US" dirty="0">
                        <a:solidFill>
                          <a:schemeClr val="bg2">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Health Economics I – Basic Principles </a:t>
                      </a:r>
                      <a:endParaRPr lang="en-US" dirty="0">
                        <a:solidFill>
                          <a:schemeClr val="bg2">
                            <a:lumMod val="75000"/>
                          </a:schemeClr>
                        </a:solidFill>
                      </a:endParaRPr>
                    </a:p>
                  </a:txBody>
                  <a:tcPr/>
                </a:tc>
              </a:tr>
              <a:tr h="400069">
                <a:tc>
                  <a:txBody>
                    <a:bodyPr/>
                    <a:lstStyle/>
                    <a:p>
                      <a:r>
                        <a:rPr lang="en-US" dirty="0" smtClean="0">
                          <a:solidFill>
                            <a:schemeClr val="bg2">
                              <a:lumMod val="75000"/>
                            </a:schemeClr>
                          </a:solidFill>
                        </a:rPr>
                        <a:t>03/09</a:t>
                      </a:r>
                      <a:endParaRPr lang="en-US" dirty="0">
                        <a:solidFill>
                          <a:schemeClr val="bg2">
                            <a:lumMod val="75000"/>
                          </a:schemeClr>
                        </a:solidFill>
                      </a:endParaRPr>
                    </a:p>
                  </a:txBody>
                  <a:tcPr/>
                </a:tc>
                <a:tc>
                  <a:txBody>
                    <a:bodyPr/>
                    <a:lstStyle/>
                    <a:p>
                      <a:pPr marL="342900" indent="-342900">
                        <a:buAutoNum type="alphaUcPeriod"/>
                      </a:pPr>
                      <a:r>
                        <a:rPr lang="en-US" dirty="0" smtClean="0"/>
                        <a:t>Beaubrun</a:t>
                      </a:r>
                      <a:endParaRPr lang="en-US" dirty="0"/>
                    </a:p>
                    <a:p>
                      <a:pPr marL="0" indent="0">
                        <a:buFontTx/>
                        <a:buNone/>
                      </a:pPr>
                      <a:r>
                        <a:rPr lang="en-US" dirty="0" smtClean="0"/>
                        <a:t>A   Liede</a:t>
                      </a:r>
                    </a:p>
                  </a:txBody>
                  <a:tcPr/>
                </a:tc>
                <a:tc>
                  <a:txBody>
                    <a:bodyPr/>
                    <a:lstStyle/>
                    <a:p>
                      <a:r>
                        <a:rPr lang="en-US" baseline="0" dirty="0" smtClean="0"/>
                        <a:t>Ethics in </a:t>
                      </a:r>
                      <a:r>
                        <a:rPr lang="en-US" baseline="0" dirty="0" err="1" smtClean="0"/>
                        <a:t>Pharmacoepidemiologic</a:t>
                      </a:r>
                      <a:r>
                        <a:rPr lang="en-US" baseline="0" dirty="0" smtClean="0"/>
                        <a:t> Research</a:t>
                      </a:r>
                    </a:p>
                    <a:p>
                      <a:r>
                        <a:rPr lang="en-US" baseline="0" dirty="0" smtClean="0"/>
                        <a:t>Case Studies </a:t>
                      </a:r>
                      <a:endParaRPr lang="en-US" dirty="0"/>
                    </a:p>
                  </a:txBody>
                  <a:tcPr/>
                </a:tc>
              </a:tr>
              <a:tr h="609600">
                <a:tc>
                  <a:txBody>
                    <a:bodyPr/>
                    <a:lstStyle/>
                    <a:p>
                      <a:r>
                        <a:rPr lang="en-US" smtClean="0"/>
                        <a:t>03/16</a:t>
                      </a:r>
                      <a:endParaRPr lang="en-US" dirty="0"/>
                    </a:p>
                  </a:txBody>
                  <a:tcPr/>
                </a:tc>
                <a:tc>
                  <a:txBody>
                    <a:bodyPr/>
                    <a:lstStyle/>
                    <a:p>
                      <a:r>
                        <a:rPr lang="en-US" dirty="0" smtClean="0"/>
                        <a:t>A. Liede</a:t>
                      </a:r>
                    </a:p>
                    <a:p>
                      <a:r>
                        <a:rPr lang="en-US" dirty="0" smtClean="0"/>
                        <a:t>M. Kelsh </a:t>
                      </a:r>
                      <a:endParaRPr lang="en-US" dirty="0"/>
                    </a:p>
                  </a:txBody>
                  <a:tcPr/>
                </a:tc>
                <a:tc>
                  <a:txBody>
                    <a:bodyPr/>
                    <a:lstStyle/>
                    <a:p>
                      <a:r>
                        <a:rPr lang="en-US" baseline="0" dirty="0" smtClean="0"/>
                        <a:t>Big Data: Challenges and Opportunities </a:t>
                      </a:r>
                    </a:p>
                    <a:p>
                      <a:r>
                        <a:rPr lang="en-US" baseline="0" dirty="0" smtClean="0"/>
                        <a:t>Class Summary</a:t>
                      </a:r>
                    </a:p>
                  </a:txBody>
                  <a:tcPr/>
                </a:tc>
              </a:tr>
            </a:tbl>
          </a:graphicData>
        </a:graphic>
      </p:graphicFrame>
    </p:spTree>
    <p:extLst>
      <p:ext uri="{BB962C8B-B14F-4D97-AF65-F5344CB8AC3E}">
        <p14:creationId xmlns:p14="http://schemas.microsoft.com/office/powerpoint/2010/main" val="2303176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Course Objectives</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To provide students with an introduction to:</a:t>
            </a:r>
          </a:p>
          <a:p>
            <a:pPr lvl="1"/>
            <a:r>
              <a:rPr lang="en-US" dirty="0" smtClean="0"/>
              <a:t>The field of </a:t>
            </a:r>
            <a:r>
              <a:rPr lang="en-US" dirty="0" err="1" smtClean="0"/>
              <a:t>pharmacoepidemiology</a:t>
            </a:r>
            <a:endParaRPr lang="en-US" dirty="0" smtClean="0"/>
          </a:p>
          <a:p>
            <a:pPr lvl="1"/>
            <a:r>
              <a:rPr lang="en-US" dirty="0" smtClean="0"/>
              <a:t>Basic study design principles and analysis in </a:t>
            </a:r>
            <a:r>
              <a:rPr lang="en-US" dirty="0" err="1" smtClean="0"/>
              <a:t>pharmacoepidemiology</a:t>
            </a:r>
            <a:r>
              <a:rPr lang="en-US" dirty="0" smtClean="0"/>
              <a:t> research</a:t>
            </a:r>
          </a:p>
          <a:p>
            <a:pPr lvl="1"/>
            <a:r>
              <a:rPr lang="en-US" dirty="0"/>
              <a:t>Data sources and their strengths/ limitations for </a:t>
            </a:r>
            <a:r>
              <a:rPr lang="en-US" dirty="0" err="1"/>
              <a:t>pharmacoepidemiologic</a:t>
            </a:r>
            <a:r>
              <a:rPr lang="en-US" dirty="0"/>
              <a:t> </a:t>
            </a:r>
            <a:r>
              <a:rPr lang="en-US" dirty="0" smtClean="0"/>
              <a:t>research</a:t>
            </a:r>
          </a:p>
          <a:p>
            <a:pPr lvl="1"/>
            <a:r>
              <a:rPr lang="en-US" dirty="0"/>
              <a:t>Post-marketing drug safety research  </a:t>
            </a:r>
          </a:p>
          <a:p>
            <a:pPr lvl="1"/>
            <a:r>
              <a:rPr lang="en-US" dirty="0" smtClean="0"/>
              <a:t>Advanced analytical methods in </a:t>
            </a:r>
            <a:r>
              <a:rPr lang="en-US" dirty="0" err="1" smtClean="0"/>
              <a:t>pharmacoepidemiology</a:t>
            </a:r>
            <a:endParaRPr lang="en-US" dirty="0" smtClean="0"/>
          </a:p>
          <a:p>
            <a:pPr lvl="1"/>
            <a:r>
              <a:rPr lang="en-US" dirty="0"/>
              <a:t>Medical Devices </a:t>
            </a:r>
          </a:p>
          <a:p>
            <a:pPr lvl="1"/>
            <a:r>
              <a:rPr lang="en-US" dirty="0" smtClean="0"/>
              <a:t>Health economics and pharmacoepidemiology </a:t>
            </a:r>
          </a:p>
          <a:p>
            <a:pPr lvl="1"/>
            <a:r>
              <a:rPr lang="en-US" dirty="0" smtClean="0"/>
              <a:t>Issues of ethics, bias and conflict of interest </a:t>
            </a:r>
          </a:p>
          <a:p>
            <a:pPr lvl="1"/>
            <a:endParaRPr lang="en-US" dirty="0"/>
          </a:p>
        </p:txBody>
      </p:sp>
    </p:spTree>
    <p:extLst>
      <p:ext uri="{BB962C8B-B14F-4D97-AF65-F5344CB8AC3E}">
        <p14:creationId xmlns:p14="http://schemas.microsoft.com/office/powerpoint/2010/main" val="3320788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4294967295"/>
          </p:nvPr>
        </p:nvSpPr>
        <p:spPr>
          <a:xfrm>
            <a:off x="8647272" y="6407948"/>
            <a:ext cx="365760" cy="365125"/>
          </a:xfrm>
          <a:prstGeom prst="rect">
            <a:avLst/>
          </a:prstGeom>
        </p:spPr>
        <p:txBody>
          <a:bodyPr/>
          <a:lstStyle/>
          <a:p>
            <a:fld id="{F1116D29-8B54-4CF8-8C09-80DE6DE64829}" type="slidenum">
              <a:rPr lang="en-US" smtClean="0">
                <a:solidFill>
                  <a:srgbClr val="003366"/>
                </a:solidFill>
              </a:rPr>
              <a:pPr/>
              <a:t>36</a:t>
            </a:fld>
            <a:endParaRPr lang="en-US">
              <a:solidFill>
                <a:srgbClr val="003366"/>
              </a:solidFill>
            </a:endParaRPr>
          </a:p>
        </p:txBody>
      </p:sp>
      <p:sp>
        <p:nvSpPr>
          <p:cNvPr id="528386" name="Rectangle 2"/>
          <p:cNvSpPr>
            <a:spLocks noGrp="1" noChangeArrowheads="1"/>
          </p:cNvSpPr>
          <p:nvPr>
            <p:ph type="title"/>
          </p:nvPr>
        </p:nvSpPr>
        <p:spPr/>
        <p:txBody>
          <a:bodyPr>
            <a:normAutofit fontScale="90000"/>
          </a:bodyPr>
          <a:lstStyle/>
          <a:p>
            <a:r>
              <a:rPr lang="en-US" sz="2800" dirty="0" smtClean="0"/>
              <a:t>Epidemiology Role in the Drug Development and Life-Cycle Management Process</a:t>
            </a:r>
            <a:endParaRPr lang="en-US" sz="2800" dirty="0"/>
          </a:p>
        </p:txBody>
      </p:sp>
      <p:grpSp>
        <p:nvGrpSpPr>
          <p:cNvPr id="19" name="Group 18"/>
          <p:cNvGrpSpPr/>
          <p:nvPr/>
        </p:nvGrpSpPr>
        <p:grpSpPr>
          <a:xfrm>
            <a:off x="520702" y="2715416"/>
            <a:ext cx="4495800" cy="1579127"/>
            <a:chOff x="457199" y="1409971"/>
            <a:chExt cx="6781801" cy="2118392"/>
          </a:xfrm>
        </p:grpSpPr>
        <p:sp>
          <p:nvSpPr>
            <p:cNvPr id="20" name="Rectangle 19"/>
            <p:cNvSpPr/>
            <p:nvPr/>
          </p:nvSpPr>
          <p:spPr>
            <a:xfrm>
              <a:off x="457201" y="1409971"/>
              <a:ext cx="6781799" cy="2056153"/>
            </a:xfrm>
            <a:prstGeom prst="rect">
              <a:avLst/>
            </a:prstGeom>
            <a:solidFill>
              <a:srgbClr val="B8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p:nvSpPr>
          <p:spPr>
            <a:xfrm>
              <a:off x="457199" y="1422671"/>
              <a:ext cx="6553201" cy="2105692"/>
            </a:xfrm>
            <a:prstGeom prst="rect">
              <a:avLst/>
            </a:prstGeom>
            <a:noFill/>
          </p:spPr>
          <p:txBody>
            <a:bodyPr wrap="square" rtlCol="0">
              <a:spAutoFit/>
            </a:bodyPr>
            <a:lstStyle/>
            <a:p>
              <a:r>
                <a:rPr lang="en-US" sz="1600" dirty="0" smtClean="0">
                  <a:solidFill>
                    <a:srgbClr val="003366"/>
                  </a:solidFill>
                  <a:latin typeface="Arial" panose="020B0604020202020204" pitchFamily="34" charset="0"/>
                  <a:cs typeface="Arial" panose="020B0604020202020204" pitchFamily="34" charset="0"/>
                </a:rPr>
                <a:t>Evaluating:</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Utilization of existing therapeutics</a:t>
              </a:r>
            </a:p>
            <a:p>
              <a:pPr marL="742950" lvl="1"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Clinical practice patterns</a:t>
              </a:r>
            </a:p>
            <a:p>
              <a:pPr marL="742950" lvl="1"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Treatment guidelines</a:t>
              </a:r>
            </a:p>
            <a:p>
              <a:pPr marL="742950" lvl="1"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Coverage policies</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Patient outcomes with current therapies</a:t>
              </a:r>
            </a:p>
          </p:txBody>
        </p:sp>
      </p:grpSp>
      <p:grpSp>
        <p:nvGrpSpPr>
          <p:cNvPr id="22" name="Group 21"/>
          <p:cNvGrpSpPr/>
          <p:nvPr/>
        </p:nvGrpSpPr>
        <p:grpSpPr>
          <a:xfrm>
            <a:off x="520701" y="4385734"/>
            <a:ext cx="4495800" cy="1323439"/>
            <a:chOff x="2209799" y="3799483"/>
            <a:chExt cx="6578603" cy="2053063"/>
          </a:xfrm>
        </p:grpSpPr>
        <p:sp>
          <p:nvSpPr>
            <p:cNvPr id="23" name="Rectangle 22"/>
            <p:cNvSpPr/>
            <p:nvPr/>
          </p:nvSpPr>
          <p:spPr>
            <a:xfrm>
              <a:off x="2209800" y="3799483"/>
              <a:ext cx="6578602" cy="2053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2209799" y="3799483"/>
              <a:ext cx="6578602" cy="2053063"/>
            </a:xfrm>
            <a:prstGeom prst="rect">
              <a:avLst/>
            </a:prstGeom>
            <a:noFill/>
            <a:ln>
              <a:solidFill>
                <a:schemeClr val="tx1"/>
              </a:solidFill>
            </a:ln>
          </p:spPr>
          <p:txBody>
            <a:bodyPr wrap="square" rtlCol="0">
              <a:spAutoFit/>
            </a:bodyPr>
            <a:lstStyle/>
            <a:p>
              <a:r>
                <a:rPr lang="en-US" sz="1600" dirty="0" smtClean="0">
                  <a:solidFill>
                    <a:srgbClr val="003366"/>
                  </a:solidFill>
                  <a:latin typeface="Arial" panose="020B0604020202020204" pitchFamily="34" charset="0"/>
                  <a:cs typeface="Arial" panose="020B0604020202020204" pitchFamily="34" charset="0"/>
                </a:rPr>
                <a:t>Informs public health and decision-making:</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Identify patients with unmet medical need</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Size patient populations</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Inform clinical trial design</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Pricing &amp; reimbursement/patient access</a:t>
              </a:r>
              <a:endParaRPr lang="en-US" dirty="0">
                <a:solidFill>
                  <a:srgbClr val="003366"/>
                </a:solidFill>
              </a:endParaRPr>
            </a:p>
          </p:txBody>
        </p:sp>
      </p:grpSp>
      <p:grpSp>
        <p:nvGrpSpPr>
          <p:cNvPr id="26" name="Group 25"/>
          <p:cNvGrpSpPr/>
          <p:nvPr/>
        </p:nvGrpSpPr>
        <p:grpSpPr>
          <a:xfrm>
            <a:off x="5143503" y="2712251"/>
            <a:ext cx="3467101" cy="1330342"/>
            <a:chOff x="457199" y="1409969"/>
            <a:chExt cx="6781801" cy="2447856"/>
          </a:xfrm>
        </p:grpSpPr>
        <p:sp>
          <p:nvSpPr>
            <p:cNvPr id="27" name="Rectangle 26"/>
            <p:cNvSpPr/>
            <p:nvPr/>
          </p:nvSpPr>
          <p:spPr>
            <a:xfrm>
              <a:off x="457201" y="1409969"/>
              <a:ext cx="6781799" cy="2447854"/>
            </a:xfrm>
            <a:prstGeom prst="rect">
              <a:avLst/>
            </a:prstGeom>
            <a:solidFill>
              <a:srgbClr val="53BC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457199" y="1422671"/>
              <a:ext cx="6553200" cy="2435154"/>
            </a:xfrm>
            <a:prstGeom prst="rect">
              <a:avLst/>
            </a:prstGeom>
            <a:noFill/>
          </p:spPr>
          <p:txBody>
            <a:bodyPr wrap="square" rtlCol="0">
              <a:spAutoFit/>
            </a:bodyPr>
            <a:lstStyle/>
            <a:p>
              <a:r>
                <a:rPr lang="en-US" sz="1600" dirty="0" smtClean="0">
                  <a:solidFill>
                    <a:srgbClr val="003366"/>
                  </a:solidFill>
                  <a:latin typeface="Arial" panose="020B0604020202020204" pitchFamily="34" charset="0"/>
                  <a:cs typeface="Arial" panose="020B0604020202020204" pitchFamily="34" charset="0"/>
                </a:rPr>
                <a:t>Evaluating:</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Real world utilization</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Post-marketing effectiveness</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Pharmacovigilance</a:t>
              </a:r>
              <a:endParaRPr lang="en-US" sz="1600" dirty="0">
                <a:solidFill>
                  <a:srgbClr val="00336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Predictors of patient outcomes</a:t>
              </a:r>
            </a:p>
          </p:txBody>
        </p:sp>
      </p:grpSp>
      <p:grpSp>
        <p:nvGrpSpPr>
          <p:cNvPr id="4" name="Group 3"/>
          <p:cNvGrpSpPr/>
          <p:nvPr/>
        </p:nvGrpSpPr>
        <p:grpSpPr>
          <a:xfrm>
            <a:off x="5156203" y="4385732"/>
            <a:ext cx="3793332" cy="2062103"/>
            <a:chOff x="5143500" y="4365119"/>
            <a:chExt cx="3793332" cy="1827790"/>
          </a:xfrm>
        </p:grpSpPr>
        <p:sp>
          <p:nvSpPr>
            <p:cNvPr id="31" name="Rectangle 30"/>
            <p:cNvSpPr/>
            <p:nvPr/>
          </p:nvSpPr>
          <p:spPr>
            <a:xfrm>
              <a:off x="5143501" y="4365119"/>
              <a:ext cx="3793331" cy="18158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p:cNvSpPr txBox="1"/>
            <p:nvPr/>
          </p:nvSpPr>
          <p:spPr>
            <a:xfrm>
              <a:off x="5143500" y="4365119"/>
              <a:ext cx="3793331" cy="1827790"/>
            </a:xfrm>
            <a:prstGeom prst="rect">
              <a:avLst/>
            </a:prstGeom>
            <a:noFill/>
            <a:ln>
              <a:solidFill>
                <a:schemeClr val="tx1"/>
              </a:solidFill>
            </a:ln>
          </p:spPr>
          <p:txBody>
            <a:bodyPr wrap="square" rtlCol="0">
              <a:spAutoFit/>
            </a:bodyPr>
            <a:lstStyle/>
            <a:p>
              <a:r>
                <a:rPr lang="en-US" sz="1600" dirty="0">
                  <a:solidFill>
                    <a:srgbClr val="003366"/>
                  </a:solidFill>
                  <a:latin typeface="Arial" panose="020B0604020202020204" pitchFamily="34" charset="0"/>
                  <a:cs typeface="Arial" panose="020B0604020202020204" pitchFamily="34" charset="0"/>
                </a:rPr>
                <a:t>Informs public health and decision-making:</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Are therapies used appropriately?</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What is the population-level impact?</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What is the benefit/risk profile?</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Patient stratification</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Treatment guidelines</a:t>
              </a:r>
            </a:p>
            <a:p>
              <a:pPr marL="285750" indent="-285750">
                <a:buFont typeface="Arial" panose="020B0604020202020204" pitchFamily="34" charset="0"/>
                <a:buChar char="•"/>
              </a:pPr>
              <a:r>
                <a:rPr lang="en-US" sz="1600" dirty="0" smtClean="0">
                  <a:solidFill>
                    <a:srgbClr val="003366"/>
                  </a:solidFill>
                  <a:latin typeface="Arial" panose="020B0604020202020204" pitchFamily="34" charset="0"/>
                  <a:cs typeface="Arial" panose="020B0604020202020204" pitchFamily="34" charset="0"/>
                </a:rPr>
                <a:t>Health policy</a:t>
              </a:r>
            </a:p>
          </p:txBody>
        </p:sp>
      </p:grpSp>
      <p:grpSp>
        <p:nvGrpSpPr>
          <p:cNvPr id="6" name="Group 5"/>
          <p:cNvGrpSpPr/>
          <p:nvPr/>
        </p:nvGrpSpPr>
        <p:grpSpPr>
          <a:xfrm>
            <a:off x="621320" y="1453896"/>
            <a:ext cx="8010616" cy="1078408"/>
            <a:chOff x="621320" y="1453896"/>
            <a:chExt cx="8010616" cy="1078408"/>
          </a:xfrm>
        </p:grpSpPr>
        <p:grpSp>
          <p:nvGrpSpPr>
            <p:cNvPr id="5" name="Group 4"/>
            <p:cNvGrpSpPr/>
            <p:nvPr/>
          </p:nvGrpSpPr>
          <p:grpSpPr>
            <a:xfrm>
              <a:off x="621320" y="1453896"/>
              <a:ext cx="8010616" cy="1066800"/>
              <a:chOff x="599984" y="1828800"/>
              <a:chExt cx="8010616" cy="1066800"/>
            </a:xfrm>
          </p:grpSpPr>
          <p:sp>
            <p:nvSpPr>
              <p:cNvPr id="528393" name="Line 9"/>
              <p:cNvSpPr>
                <a:spLocks noChangeShapeType="1"/>
              </p:cNvSpPr>
              <p:nvPr/>
            </p:nvSpPr>
            <p:spPr bwMode="auto">
              <a:xfrm>
                <a:off x="609600" y="2286000"/>
                <a:ext cx="8001000" cy="0"/>
              </a:xfrm>
              <a:prstGeom prst="line">
                <a:avLst/>
              </a:prstGeom>
              <a:noFill/>
              <a:ln w="50800">
                <a:solidFill>
                  <a:schemeClr val="tx1"/>
                </a:solidFill>
                <a:round/>
                <a:headEnd/>
                <a:tailEnd type="triangle" w="med" len="med"/>
              </a:ln>
              <a:effectLst/>
            </p:spPr>
            <p:txBody>
              <a:bodyPr/>
              <a:lstStyle/>
              <a:p>
                <a:endParaRPr lang="en-US">
                  <a:solidFill>
                    <a:srgbClr val="003366"/>
                  </a:solidFill>
                </a:endParaRPr>
              </a:p>
            </p:txBody>
          </p:sp>
          <p:sp>
            <p:nvSpPr>
              <p:cNvPr id="528394" name="Text Box 10"/>
              <p:cNvSpPr txBox="1">
                <a:spLocks noChangeArrowheads="1"/>
              </p:cNvSpPr>
              <p:nvPr/>
            </p:nvSpPr>
            <p:spPr bwMode="auto">
              <a:xfrm>
                <a:off x="599984" y="1828800"/>
                <a:ext cx="1125629" cy="400110"/>
              </a:xfrm>
              <a:prstGeom prst="rect">
                <a:avLst/>
              </a:prstGeom>
              <a:noFill/>
              <a:ln w="9525">
                <a:noFill/>
                <a:miter lim="800000"/>
                <a:headEnd/>
                <a:tailEnd/>
              </a:ln>
              <a:effectLst/>
            </p:spPr>
            <p:txBody>
              <a:bodyPr wrap="none">
                <a:spAutoFit/>
              </a:bodyPr>
              <a:lstStyle/>
              <a:p>
                <a:pPr algn="r"/>
                <a:r>
                  <a:rPr lang="en-US" sz="2000" dirty="0">
                    <a:solidFill>
                      <a:srgbClr val="003366"/>
                    </a:solidFill>
                    <a:latin typeface="Arial" charset="0"/>
                  </a:rPr>
                  <a:t>Phase 1</a:t>
                </a:r>
              </a:p>
            </p:txBody>
          </p:sp>
          <p:sp>
            <p:nvSpPr>
              <p:cNvPr id="528395" name="Text Box 11"/>
              <p:cNvSpPr txBox="1">
                <a:spLocks noChangeArrowheads="1"/>
              </p:cNvSpPr>
              <p:nvPr/>
            </p:nvSpPr>
            <p:spPr bwMode="auto">
              <a:xfrm>
                <a:off x="3446371" y="1828800"/>
                <a:ext cx="1125629" cy="400110"/>
              </a:xfrm>
              <a:prstGeom prst="rect">
                <a:avLst/>
              </a:prstGeom>
              <a:noFill/>
              <a:ln w="9525">
                <a:noFill/>
                <a:miter lim="800000"/>
                <a:headEnd/>
                <a:tailEnd/>
              </a:ln>
              <a:effectLst/>
            </p:spPr>
            <p:txBody>
              <a:bodyPr wrap="none">
                <a:spAutoFit/>
              </a:bodyPr>
              <a:lstStyle/>
              <a:p>
                <a:pPr algn="r"/>
                <a:r>
                  <a:rPr lang="en-US" sz="2000">
                    <a:solidFill>
                      <a:srgbClr val="003366"/>
                    </a:solidFill>
                    <a:latin typeface="Arial" charset="0"/>
                  </a:rPr>
                  <a:t>Phase 3</a:t>
                </a:r>
              </a:p>
            </p:txBody>
          </p:sp>
          <p:sp>
            <p:nvSpPr>
              <p:cNvPr id="528396" name="Text Box 12"/>
              <p:cNvSpPr txBox="1">
                <a:spLocks noChangeArrowheads="1"/>
              </p:cNvSpPr>
              <p:nvPr/>
            </p:nvSpPr>
            <p:spPr bwMode="auto">
              <a:xfrm>
                <a:off x="5775104" y="1828800"/>
                <a:ext cx="1795684" cy="400110"/>
              </a:xfrm>
              <a:prstGeom prst="rect">
                <a:avLst/>
              </a:prstGeom>
              <a:noFill/>
              <a:ln w="9525">
                <a:noFill/>
                <a:miter lim="800000"/>
                <a:headEnd/>
                <a:tailEnd/>
              </a:ln>
              <a:effectLst/>
            </p:spPr>
            <p:txBody>
              <a:bodyPr wrap="none">
                <a:spAutoFit/>
              </a:bodyPr>
              <a:lstStyle/>
              <a:p>
                <a:pPr algn="r"/>
                <a:r>
                  <a:rPr lang="en-US" sz="2000">
                    <a:solidFill>
                      <a:srgbClr val="003366"/>
                    </a:solidFill>
                    <a:latin typeface="Arial" charset="0"/>
                  </a:rPr>
                  <a:t>Post-Approval</a:t>
                </a:r>
              </a:p>
            </p:txBody>
          </p:sp>
          <p:sp>
            <p:nvSpPr>
              <p:cNvPr id="528397" name="Text Box 13"/>
              <p:cNvSpPr txBox="1">
                <a:spLocks noChangeArrowheads="1"/>
              </p:cNvSpPr>
              <p:nvPr/>
            </p:nvSpPr>
            <p:spPr bwMode="auto">
              <a:xfrm>
                <a:off x="4372789" y="1905000"/>
                <a:ext cx="1196161" cy="461665"/>
              </a:xfrm>
              <a:prstGeom prst="rect">
                <a:avLst/>
              </a:prstGeom>
              <a:noFill/>
              <a:ln w="9525">
                <a:noFill/>
                <a:miter lim="800000"/>
                <a:headEnd/>
                <a:tailEnd/>
              </a:ln>
              <a:effectLst/>
            </p:spPr>
            <p:txBody>
              <a:bodyPr wrap="none">
                <a:spAutoFit/>
              </a:bodyPr>
              <a:lstStyle/>
              <a:p>
                <a:pPr algn="r"/>
                <a:r>
                  <a:rPr lang="en-US">
                    <a:solidFill>
                      <a:srgbClr val="003366"/>
                    </a:solidFill>
                    <a:latin typeface="Arial" charset="0"/>
                  </a:rPr>
                  <a:t>Launch</a:t>
                </a:r>
              </a:p>
            </p:txBody>
          </p:sp>
          <p:sp>
            <p:nvSpPr>
              <p:cNvPr id="528398" name="Text Box 14"/>
              <p:cNvSpPr txBox="1">
                <a:spLocks noChangeArrowheads="1"/>
              </p:cNvSpPr>
              <p:nvPr/>
            </p:nvSpPr>
            <p:spPr bwMode="auto">
              <a:xfrm>
                <a:off x="2047785" y="1828800"/>
                <a:ext cx="1125629" cy="400110"/>
              </a:xfrm>
              <a:prstGeom prst="rect">
                <a:avLst/>
              </a:prstGeom>
              <a:noFill/>
              <a:ln w="9525">
                <a:noFill/>
                <a:miter lim="800000"/>
                <a:headEnd/>
                <a:tailEnd/>
              </a:ln>
              <a:effectLst/>
            </p:spPr>
            <p:txBody>
              <a:bodyPr wrap="none">
                <a:spAutoFit/>
              </a:bodyPr>
              <a:lstStyle/>
              <a:p>
                <a:pPr algn="r"/>
                <a:r>
                  <a:rPr lang="en-US" sz="2000" dirty="0">
                    <a:solidFill>
                      <a:srgbClr val="003366"/>
                    </a:solidFill>
                    <a:latin typeface="Arial" charset="0"/>
                  </a:rPr>
                  <a:t>Phase 2</a:t>
                </a:r>
              </a:p>
            </p:txBody>
          </p:sp>
          <p:sp>
            <p:nvSpPr>
              <p:cNvPr id="528399" name="AutoShape 15"/>
              <p:cNvSpPr>
                <a:spLocks noChangeArrowheads="1"/>
              </p:cNvSpPr>
              <p:nvPr/>
            </p:nvSpPr>
            <p:spPr bwMode="auto">
              <a:xfrm>
                <a:off x="647700" y="2362200"/>
                <a:ext cx="7848600" cy="533400"/>
              </a:xfrm>
              <a:prstGeom prst="rightArrow">
                <a:avLst>
                  <a:gd name="adj1" fmla="val 50000"/>
                  <a:gd name="adj2" fmla="val 367857"/>
                </a:avLst>
              </a:prstGeom>
              <a:gradFill rotWithShape="1">
                <a:gsLst>
                  <a:gs pos="0">
                    <a:schemeClr val="bg2"/>
                  </a:gs>
                  <a:gs pos="100000">
                    <a:schemeClr val="accent1"/>
                  </a:gs>
                </a:gsLst>
                <a:lin ang="0" scaled="1"/>
              </a:gradFill>
              <a:ln w="9525">
                <a:solidFill>
                  <a:schemeClr val="tx1"/>
                </a:solidFill>
                <a:miter lim="800000"/>
                <a:headEnd/>
                <a:tailEnd/>
              </a:ln>
              <a:effectLst/>
            </p:spPr>
            <p:txBody>
              <a:bodyPr wrap="none" anchor="ctr"/>
              <a:lstStyle/>
              <a:p>
                <a:endParaRPr lang="en-US">
                  <a:solidFill>
                    <a:srgbClr val="003366"/>
                  </a:solidFill>
                </a:endParaRPr>
              </a:p>
            </p:txBody>
          </p:sp>
          <p:sp>
            <p:nvSpPr>
              <p:cNvPr id="528401" name="Line 17"/>
              <p:cNvSpPr>
                <a:spLocks noChangeShapeType="1"/>
              </p:cNvSpPr>
              <p:nvPr/>
            </p:nvSpPr>
            <p:spPr bwMode="auto">
              <a:xfrm>
                <a:off x="5029200" y="2286000"/>
                <a:ext cx="0" cy="533400"/>
              </a:xfrm>
              <a:prstGeom prst="line">
                <a:avLst/>
              </a:prstGeom>
              <a:noFill/>
              <a:ln w="63500">
                <a:solidFill>
                  <a:schemeClr val="tx1"/>
                </a:solidFill>
                <a:round/>
                <a:headEnd/>
                <a:tailEnd/>
              </a:ln>
              <a:effectLst/>
            </p:spPr>
            <p:txBody>
              <a:bodyPr/>
              <a:lstStyle/>
              <a:p>
                <a:endParaRPr lang="en-US">
                  <a:solidFill>
                    <a:srgbClr val="003366"/>
                  </a:solidFill>
                </a:endParaRPr>
              </a:p>
            </p:txBody>
          </p:sp>
        </p:grpSp>
        <p:sp>
          <p:nvSpPr>
            <p:cNvPr id="528400" name="Text Box 16"/>
            <p:cNvSpPr txBox="1">
              <a:spLocks noChangeArrowheads="1"/>
            </p:cNvSpPr>
            <p:nvPr/>
          </p:nvSpPr>
          <p:spPr bwMode="auto">
            <a:xfrm>
              <a:off x="685800" y="2070639"/>
              <a:ext cx="4648200" cy="461665"/>
            </a:xfrm>
            <a:prstGeom prst="rect">
              <a:avLst/>
            </a:prstGeom>
            <a:noFill/>
            <a:ln w="9525">
              <a:noFill/>
              <a:miter lim="800000"/>
              <a:headEnd/>
              <a:tailEnd/>
            </a:ln>
            <a:effectLst/>
          </p:spPr>
          <p:txBody>
            <a:bodyPr>
              <a:spAutoFit/>
            </a:bodyPr>
            <a:lstStyle/>
            <a:p>
              <a:pPr>
                <a:spcBef>
                  <a:spcPct val="50000"/>
                </a:spcBef>
              </a:pPr>
              <a:r>
                <a:rPr lang="en-US" dirty="0">
                  <a:solidFill>
                    <a:srgbClr val="003366"/>
                  </a:solidFill>
                  <a:latin typeface="Arial" charset="0"/>
                </a:rPr>
                <a:t>Pharmacoepidemiology</a:t>
              </a:r>
            </a:p>
          </p:txBody>
        </p:sp>
      </p:grpSp>
    </p:spTree>
    <p:extLst>
      <p:ext uri="{BB962C8B-B14F-4D97-AF65-F5344CB8AC3E}">
        <p14:creationId xmlns:p14="http://schemas.microsoft.com/office/powerpoint/2010/main" val="199135411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089900" y="6646867"/>
            <a:ext cx="914400" cy="173037"/>
          </a:xfrm>
          <a:prstGeom prst="rect">
            <a:avLst/>
          </a:prstGeom>
        </p:spPr>
        <p:txBody>
          <a:bodyPr/>
          <a:lstStyle/>
          <a:p>
            <a:endParaRPr lang="en-US" altLang="en-US" dirty="0">
              <a:solidFill>
                <a:srgbClr val="003366"/>
              </a:solidFill>
            </a:endParaRPr>
          </a:p>
        </p:txBody>
      </p:sp>
      <p:sp>
        <p:nvSpPr>
          <p:cNvPr id="2012162" name="Rectangle 2"/>
          <p:cNvSpPr>
            <a:spLocks noGrp="1" noChangeArrowheads="1"/>
          </p:cNvSpPr>
          <p:nvPr>
            <p:ph type="title"/>
          </p:nvPr>
        </p:nvSpPr>
        <p:spPr/>
        <p:txBody>
          <a:bodyPr/>
          <a:lstStyle/>
          <a:p>
            <a:r>
              <a:rPr lang="en-US" altLang="en-US" dirty="0" smtClean="0"/>
              <a:t>Disease Rates</a:t>
            </a:r>
            <a:r>
              <a:rPr lang="en-US" altLang="en-US" dirty="0"/>
              <a:t>, Measures of Risk</a:t>
            </a:r>
          </a:p>
        </p:txBody>
      </p:sp>
      <p:sp>
        <p:nvSpPr>
          <p:cNvPr id="2012163" name="Rectangle 3"/>
          <p:cNvSpPr>
            <a:spLocks noGrp="1" noChangeArrowheads="1"/>
          </p:cNvSpPr>
          <p:nvPr>
            <p:ph type="body" idx="1"/>
          </p:nvPr>
        </p:nvSpPr>
        <p:spPr>
          <a:xfrm>
            <a:off x="685800" y="1371600"/>
            <a:ext cx="7772400" cy="4724400"/>
          </a:xfrm>
        </p:spPr>
        <p:txBody>
          <a:bodyPr/>
          <a:lstStyle/>
          <a:p>
            <a:pPr>
              <a:lnSpc>
                <a:spcPct val="90000"/>
              </a:lnSpc>
            </a:pPr>
            <a:r>
              <a:rPr lang="en-US" altLang="en-US" dirty="0"/>
              <a:t>Counts of events</a:t>
            </a:r>
          </a:p>
          <a:p>
            <a:pPr>
              <a:lnSpc>
                <a:spcPct val="90000"/>
              </a:lnSpc>
            </a:pPr>
            <a:r>
              <a:rPr lang="en-US" altLang="en-US" dirty="0" smtClean="0"/>
              <a:t>Disease rate</a:t>
            </a:r>
            <a:r>
              <a:rPr lang="en-US" altLang="en-US" dirty="0"/>
              <a:t>:  Number of events per population at </a:t>
            </a:r>
            <a:r>
              <a:rPr lang="en-US" altLang="en-US" dirty="0" smtClean="0"/>
              <a:t>risk</a:t>
            </a:r>
          </a:p>
          <a:p>
            <a:pPr>
              <a:lnSpc>
                <a:spcPct val="90000"/>
              </a:lnSpc>
            </a:pPr>
            <a:r>
              <a:rPr lang="en-US" altLang="en-US" dirty="0" smtClean="0"/>
              <a:t>Incidence vs. prevalence </a:t>
            </a:r>
            <a:endParaRPr lang="en-US" altLang="en-US" dirty="0"/>
          </a:p>
          <a:p>
            <a:pPr>
              <a:lnSpc>
                <a:spcPct val="90000"/>
              </a:lnSpc>
            </a:pPr>
            <a:r>
              <a:rPr lang="en-US" altLang="en-US" dirty="0" smtClean="0"/>
              <a:t>Risk Difference/Attributable Risk – Comparing the difference of disease/event rates of “exposed group” versus “unexposed group”  </a:t>
            </a:r>
          </a:p>
          <a:p>
            <a:pPr>
              <a:lnSpc>
                <a:spcPct val="90000"/>
              </a:lnSpc>
            </a:pPr>
            <a:r>
              <a:rPr lang="en-US" altLang="en-US" dirty="0" smtClean="0"/>
              <a:t>Relative </a:t>
            </a:r>
            <a:r>
              <a:rPr lang="en-US" altLang="en-US" dirty="0"/>
              <a:t>risk:  Comparing </a:t>
            </a:r>
            <a:r>
              <a:rPr lang="en-US" altLang="en-US" dirty="0" smtClean="0"/>
              <a:t>the ratio of disease/event rates </a:t>
            </a:r>
            <a:r>
              <a:rPr lang="en-US" altLang="en-US" dirty="0"/>
              <a:t>of </a:t>
            </a:r>
            <a:r>
              <a:rPr lang="en-US" altLang="en-US" dirty="0" smtClean="0"/>
              <a:t>“exposed group”) </a:t>
            </a:r>
            <a:r>
              <a:rPr lang="en-US" altLang="en-US" dirty="0"/>
              <a:t>to </a:t>
            </a:r>
            <a:r>
              <a:rPr lang="en-US" altLang="en-US" dirty="0" smtClean="0"/>
              <a:t>disease injury </a:t>
            </a:r>
            <a:r>
              <a:rPr lang="en-US" altLang="en-US" dirty="0"/>
              <a:t>rate in </a:t>
            </a:r>
            <a:r>
              <a:rPr lang="en-US" altLang="en-US" dirty="0" smtClean="0"/>
              <a:t>“unexposed group”</a:t>
            </a:r>
            <a:endParaRPr lang="en-US" altLang="en-US" sz="2300" dirty="0"/>
          </a:p>
          <a:p>
            <a:pPr>
              <a:lnSpc>
                <a:spcPct val="90000"/>
              </a:lnSpc>
            </a:pPr>
            <a:r>
              <a:rPr lang="en-US" altLang="en-US" dirty="0"/>
              <a:t>95% confidence intervals to represent statistical variability</a:t>
            </a:r>
            <a:r>
              <a:rPr lang="en-US" altLang="en-US" sz="2300" dirty="0"/>
              <a:t> </a:t>
            </a:r>
          </a:p>
          <a:p>
            <a:pPr>
              <a:lnSpc>
                <a:spcPct val="90000"/>
              </a:lnSpc>
              <a:buFontTx/>
              <a:buNone/>
            </a:pPr>
            <a:endParaRPr lang="en-US" altLang="en-US" dirty="0"/>
          </a:p>
        </p:txBody>
      </p:sp>
    </p:spTree>
    <p:extLst>
      <p:ext uri="{BB962C8B-B14F-4D97-AF65-F5344CB8AC3E}">
        <p14:creationId xmlns:p14="http://schemas.microsoft.com/office/powerpoint/2010/main" val="3710220394"/>
      </p:ext>
    </p:extLst>
  </p:cSld>
  <p:clrMapOvr>
    <a:masterClrMapping/>
  </p:clrMapOvr>
  <p:transition>
    <p:pull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089900" y="6646867"/>
            <a:ext cx="914400" cy="173037"/>
          </a:xfrm>
          <a:prstGeom prst="rect">
            <a:avLst/>
          </a:prstGeom>
        </p:spPr>
        <p:txBody>
          <a:bodyPr/>
          <a:lstStyle/>
          <a:p>
            <a:endParaRPr lang="en-US" altLang="en-US" dirty="0">
              <a:solidFill>
                <a:srgbClr val="003366"/>
              </a:solidFill>
            </a:endParaRPr>
          </a:p>
        </p:txBody>
      </p:sp>
      <p:sp>
        <p:nvSpPr>
          <p:cNvPr id="1928194" name="Rectangle 2"/>
          <p:cNvSpPr>
            <a:spLocks noGrp="1" noChangeArrowheads="1"/>
          </p:cNvSpPr>
          <p:nvPr>
            <p:ph type="title"/>
          </p:nvPr>
        </p:nvSpPr>
        <p:spPr/>
        <p:txBody>
          <a:bodyPr/>
          <a:lstStyle/>
          <a:p>
            <a:r>
              <a:rPr lang="en-US" altLang="en-US" dirty="0" smtClean="0"/>
              <a:t>Risk </a:t>
            </a:r>
            <a:r>
              <a:rPr lang="en-US" altLang="en-US" dirty="0"/>
              <a:t>Measures  </a:t>
            </a:r>
          </a:p>
        </p:txBody>
      </p:sp>
      <p:sp>
        <p:nvSpPr>
          <p:cNvPr id="1928195" name="Rectangle 3"/>
          <p:cNvSpPr>
            <a:spLocks noGrp="1" noChangeArrowheads="1"/>
          </p:cNvSpPr>
          <p:nvPr>
            <p:ph type="body" idx="1"/>
          </p:nvPr>
        </p:nvSpPr>
        <p:spPr/>
        <p:txBody>
          <a:bodyPr/>
          <a:lstStyle/>
          <a:p>
            <a:pPr marL="233363" indent="-233363">
              <a:lnSpc>
                <a:spcPct val="90000"/>
              </a:lnSpc>
            </a:pPr>
            <a:r>
              <a:rPr lang="en-US" altLang="en-US" sz="2200" dirty="0"/>
              <a:t>Ratio of observed events to expected events</a:t>
            </a:r>
          </a:p>
          <a:p>
            <a:pPr marL="233363" indent="-233363">
              <a:lnSpc>
                <a:spcPct val="90000"/>
              </a:lnSpc>
            </a:pPr>
            <a:r>
              <a:rPr lang="en-US" altLang="en-US" sz="2200" dirty="0"/>
              <a:t>Ratio of disease rate in exposed  group compared to disease rate in unexposed group</a:t>
            </a:r>
          </a:p>
          <a:p>
            <a:pPr marL="233363" indent="-233363">
              <a:lnSpc>
                <a:spcPct val="90000"/>
              </a:lnSpc>
            </a:pPr>
            <a:r>
              <a:rPr lang="en-US" altLang="en-US" sz="2200" dirty="0"/>
              <a:t>Many names: </a:t>
            </a:r>
          </a:p>
          <a:p>
            <a:pPr marL="633413" lvl="1" indent="-285750">
              <a:lnSpc>
                <a:spcPct val="90000"/>
              </a:lnSpc>
            </a:pPr>
            <a:r>
              <a:rPr lang="en-US" altLang="en-US" sz="1800" dirty="0"/>
              <a:t>Odds ratio</a:t>
            </a:r>
          </a:p>
          <a:p>
            <a:pPr marL="633413" lvl="1" indent="-285750">
              <a:lnSpc>
                <a:spcPct val="90000"/>
              </a:lnSpc>
            </a:pPr>
            <a:r>
              <a:rPr lang="en-US" altLang="en-US" sz="1800" dirty="0"/>
              <a:t>Rate ratio </a:t>
            </a:r>
          </a:p>
          <a:p>
            <a:pPr marL="633413" lvl="1" indent="-285750">
              <a:lnSpc>
                <a:spcPct val="90000"/>
              </a:lnSpc>
            </a:pPr>
            <a:r>
              <a:rPr lang="en-US" altLang="en-US" sz="1800" dirty="0"/>
              <a:t>Risk ratio</a:t>
            </a:r>
          </a:p>
          <a:p>
            <a:pPr marL="633413" lvl="1" indent="-285750">
              <a:lnSpc>
                <a:spcPct val="90000"/>
              </a:lnSpc>
            </a:pPr>
            <a:r>
              <a:rPr lang="en-US" altLang="en-US" sz="1800" dirty="0"/>
              <a:t>SMR, SIR</a:t>
            </a:r>
          </a:p>
          <a:p>
            <a:pPr marL="633413" lvl="1" indent="-285750">
              <a:lnSpc>
                <a:spcPct val="90000"/>
              </a:lnSpc>
            </a:pPr>
            <a:r>
              <a:rPr lang="en-US" altLang="en-US" sz="1800" dirty="0"/>
              <a:t>PMR, PIR</a:t>
            </a:r>
          </a:p>
          <a:p>
            <a:pPr marL="633413" lvl="1" indent="-285750">
              <a:lnSpc>
                <a:spcPct val="90000"/>
              </a:lnSpc>
            </a:pPr>
            <a:r>
              <a:rPr lang="en-US" altLang="en-US" sz="1800" dirty="0"/>
              <a:t>Prevalence ratio, incidence ratio  </a:t>
            </a:r>
            <a:endParaRPr lang="en-US" altLang="en-US" sz="1800" dirty="0" smtClean="0"/>
          </a:p>
          <a:p>
            <a:pPr marL="233363" indent="-285750">
              <a:lnSpc>
                <a:spcPct val="90000"/>
              </a:lnSpc>
            </a:pPr>
            <a:r>
              <a:rPr lang="en-US" altLang="en-US" sz="2200" dirty="0" smtClean="0"/>
              <a:t>Difference measures: 	</a:t>
            </a:r>
          </a:p>
          <a:p>
            <a:pPr marL="633413" lvl="1">
              <a:lnSpc>
                <a:spcPct val="90000"/>
              </a:lnSpc>
            </a:pPr>
            <a:r>
              <a:rPr lang="en-US" altLang="en-US" sz="1800" dirty="0" smtClean="0"/>
              <a:t>Absolute risk </a:t>
            </a:r>
          </a:p>
          <a:p>
            <a:pPr marL="633413" lvl="1">
              <a:lnSpc>
                <a:spcPct val="90000"/>
              </a:lnSpc>
            </a:pPr>
            <a:r>
              <a:rPr lang="en-US" altLang="en-US" sz="1800" dirty="0" smtClean="0"/>
              <a:t>Risk difference</a:t>
            </a:r>
          </a:p>
          <a:p>
            <a:pPr marL="633413" lvl="1">
              <a:lnSpc>
                <a:spcPct val="90000"/>
              </a:lnSpc>
            </a:pPr>
            <a:r>
              <a:rPr lang="en-US" altLang="en-US" sz="1800" dirty="0" smtClean="0"/>
              <a:t>Attributable risk  </a:t>
            </a:r>
            <a:endParaRPr lang="en-US" altLang="en-US" sz="1800" dirty="0"/>
          </a:p>
        </p:txBody>
      </p:sp>
    </p:spTree>
    <p:extLst>
      <p:ext uri="{BB962C8B-B14F-4D97-AF65-F5344CB8AC3E}">
        <p14:creationId xmlns:p14="http://schemas.microsoft.com/office/powerpoint/2010/main" val="1862225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 y="1"/>
            <a:ext cx="9143999" cy="6857999"/>
          </a:xfrm>
          <a:prstGeom prst="rect">
            <a:avLst/>
          </a:prstGeom>
          <a:noFill/>
          <a:ln w="9525">
            <a:noFill/>
            <a:miter lim="800000"/>
            <a:headEnd/>
            <a:tailEnd/>
          </a:ln>
        </p:spPr>
      </p:pic>
    </p:spTree>
    <p:extLst>
      <p:ext uri="{BB962C8B-B14F-4D97-AF65-F5344CB8AC3E}">
        <p14:creationId xmlns:p14="http://schemas.microsoft.com/office/powerpoint/2010/main" val="264886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2" name="Picture 2"/>
          <p:cNvPicPr>
            <a:picLocks noChangeAspect="1" noChangeArrowheads="1"/>
          </p:cNvPicPr>
          <p:nvPr/>
        </p:nvPicPr>
        <p:blipFill>
          <a:blip r:embed="rId3" cstate="print"/>
          <a:srcRect/>
          <a:stretch>
            <a:fillRect/>
          </a:stretch>
        </p:blipFill>
        <p:spPr bwMode="auto">
          <a:xfrm>
            <a:off x="309566" y="180976"/>
            <a:ext cx="8524875" cy="6496049"/>
          </a:xfrm>
          <a:prstGeom prst="rect">
            <a:avLst/>
          </a:prstGeom>
          <a:noFill/>
          <a:ln w="9525">
            <a:noFill/>
            <a:miter lim="800000"/>
            <a:headEnd/>
            <a:tailEnd/>
          </a:ln>
        </p:spPr>
      </p:pic>
    </p:spTree>
    <p:extLst>
      <p:ext uri="{BB962C8B-B14F-4D97-AF65-F5344CB8AC3E}">
        <p14:creationId xmlns:p14="http://schemas.microsoft.com/office/powerpoint/2010/main" val="203264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Pharmacoeconomic</a:t>
            </a:r>
            <a:r>
              <a:rPr lang="en-US" dirty="0" smtClean="0"/>
              <a:t> Checklist</a:t>
            </a:r>
            <a:endParaRPr lang="en-US" dirty="0"/>
          </a:p>
        </p:txBody>
      </p:sp>
      <p:sp>
        <p:nvSpPr>
          <p:cNvPr id="3" name="Content Placeholder 2"/>
          <p:cNvSpPr>
            <a:spLocks noGrp="1"/>
          </p:cNvSpPr>
          <p:nvPr>
            <p:ph idx="1"/>
          </p:nvPr>
        </p:nvSpPr>
        <p:spPr/>
        <p:txBody>
          <a:bodyPr/>
          <a:lstStyle/>
          <a:p>
            <a:r>
              <a:rPr lang="en-US" dirty="0" smtClean="0"/>
              <a:t>Question</a:t>
            </a:r>
          </a:p>
          <a:p>
            <a:r>
              <a:rPr lang="en-US" dirty="0" smtClean="0"/>
              <a:t>Perspective</a:t>
            </a:r>
          </a:p>
          <a:p>
            <a:r>
              <a:rPr lang="en-US" dirty="0" smtClean="0"/>
              <a:t>Costs</a:t>
            </a:r>
          </a:p>
          <a:p>
            <a:r>
              <a:rPr lang="en-US" dirty="0" smtClean="0"/>
              <a:t>Health effects</a:t>
            </a:r>
          </a:p>
          <a:p>
            <a:r>
              <a:rPr lang="en-US" dirty="0" smtClean="0"/>
              <a:t>Timing</a:t>
            </a:r>
          </a:p>
          <a:p>
            <a:r>
              <a:rPr lang="en-US" dirty="0" smtClean="0"/>
              <a:t>Sensitivity Analyses</a:t>
            </a:r>
            <a:endParaRPr lang="en-US" dirty="0"/>
          </a:p>
        </p:txBody>
      </p:sp>
      <p:sp>
        <p:nvSpPr>
          <p:cNvPr id="5" name="Slide Number Placeholder 4"/>
          <p:cNvSpPr>
            <a:spLocks noGrp="1"/>
          </p:cNvSpPr>
          <p:nvPr>
            <p:ph type="sldNum" sz="quarter" idx="4294967295"/>
          </p:nvPr>
        </p:nvSpPr>
        <p:spPr>
          <a:xfrm>
            <a:off x="3124200" y="6356354"/>
            <a:ext cx="2895600" cy="365125"/>
          </a:xfrm>
          <a:prstGeom prst="rect">
            <a:avLst/>
          </a:prstGeom>
        </p:spPr>
        <p:txBody>
          <a:bodyPr/>
          <a:lstStyle/>
          <a:p>
            <a:pPr>
              <a:defRPr/>
            </a:pPr>
            <a:fld id="{3D12C013-047E-4FFB-95C6-28377E336F9A}" type="slidenum">
              <a:rPr lang="en-US" smtClean="0"/>
              <a:pPr>
                <a:defRPr/>
              </a:pPr>
              <a:t>40</a:t>
            </a:fld>
            <a:endParaRPr lang="en-US"/>
          </a:p>
        </p:txBody>
      </p:sp>
    </p:spTree>
    <p:extLst>
      <p:ext uri="{BB962C8B-B14F-4D97-AF65-F5344CB8AC3E}">
        <p14:creationId xmlns:p14="http://schemas.microsoft.com/office/powerpoint/2010/main" val="389692907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outcomes to consider?</a:t>
            </a:r>
          </a:p>
          <a:p>
            <a:pPr lvl="1"/>
            <a:r>
              <a:rPr lang="en-US" dirty="0" smtClean="0"/>
              <a:t>Survival</a:t>
            </a:r>
          </a:p>
          <a:p>
            <a:pPr lvl="1"/>
            <a:r>
              <a:rPr lang="en-US" dirty="0" smtClean="0"/>
              <a:t>Quality of Life</a:t>
            </a:r>
          </a:p>
          <a:p>
            <a:pPr lvl="1"/>
            <a:r>
              <a:rPr lang="en-US" dirty="0" smtClean="0"/>
              <a:t>Willingness to pay</a:t>
            </a:r>
          </a:p>
          <a:p>
            <a:pPr lvl="1"/>
            <a:r>
              <a:rPr lang="en-US" dirty="0" smtClean="0"/>
              <a:t>Responders</a:t>
            </a:r>
          </a:p>
          <a:p>
            <a:r>
              <a:rPr lang="en-US" dirty="0" smtClean="0"/>
              <a:t>Quality-Adjusted Life Years (QALYs)</a:t>
            </a:r>
          </a:p>
          <a:p>
            <a:pPr lvl="1"/>
            <a:r>
              <a:rPr lang="en-US" dirty="0" smtClean="0"/>
              <a:t>Combine duration and quality of life</a:t>
            </a:r>
          </a:p>
          <a:p>
            <a:pPr lvl="1"/>
            <a:r>
              <a:rPr lang="en-US" dirty="0" smtClean="0"/>
              <a:t>Based on “utility”</a:t>
            </a:r>
          </a:p>
          <a:p>
            <a:pPr lvl="2"/>
            <a:r>
              <a:rPr lang="en-US" dirty="0" smtClean="0"/>
              <a:t>Range from 0 (death) to 1 (perfect health)</a:t>
            </a:r>
          </a:p>
          <a:p>
            <a:pPr lvl="1"/>
            <a:r>
              <a:rPr lang="en-US" dirty="0" smtClean="0"/>
              <a:t>Example: 3 years at 0.6 utility gives 1.8 QALYs </a:t>
            </a:r>
          </a:p>
          <a:p>
            <a:r>
              <a:rPr lang="en-US" dirty="0" smtClean="0"/>
              <a:t>Questions:</a:t>
            </a:r>
          </a:p>
          <a:p>
            <a:pPr lvl="1"/>
            <a:r>
              <a:rPr lang="en-US" dirty="0" smtClean="0"/>
              <a:t>Do QALYs lead to discrimination (e.g. age)?  Should they?</a:t>
            </a:r>
            <a:endParaRPr lang="en-US" dirty="0"/>
          </a:p>
        </p:txBody>
      </p:sp>
      <p:sp>
        <p:nvSpPr>
          <p:cNvPr id="5" name="Slide Number Placeholder 4"/>
          <p:cNvSpPr>
            <a:spLocks noGrp="1"/>
          </p:cNvSpPr>
          <p:nvPr>
            <p:ph type="sldNum" sz="quarter" idx="4294967295"/>
          </p:nvPr>
        </p:nvSpPr>
        <p:spPr>
          <a:xfrm>
            <a:off x="3124200" y="6356354"/>
            <a:ext cx="2895600" cy="365125"/>
          </a:xfrm>
          <a:prstGeom prst="rect">
            <a:avLst/>
          </a:prstGeom>
        </p:spPr>
        <p:txBody>
          <a:bodyPr/>
          <a:lstStyle/>
          <a:p>
            <a:pPr>
              <a:defRPr/>
            </a:pPr>
            <a:fld id="{3D12C013-047E-4FFB-95C6-28377E336F9A}" type="slidenum">
              <a:rPr lang="en-US" smtClean="0"/>
              <a:pPr>
                <a:defRPr/>
              </a:pPr>
              <a:t>41</a:t>
            </a:fld>
            <a:endParaRPr lang="en-US"/>
          </a:p>
        </p:txBody>
      </p:sp>
    </p:spTree>
    <p:extLst>
      <p:ext uri="{BB962C8B-B14F-4D97-AF65-F5344CB8AC3E}">
        <p14:creationId xmlns:p14="http://schemas.microsoft.com/office/powerpoint/2010/main" val="81660255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39777" y="458789"/>
            <a:ext cx="7815263" cy="1277937"/>
          </a:xfrm>
          <a:prstGeom prst="rect">
            <a:avLst/>
          </a:prstGeom>
          <a:noFill/>
          <a:ln w="9525">
            <a:noFill/>
            <a:miter lim="800000"/>
            <a:headEnd/>
            <a:tailEnd/>
          </a:ln>
          <a:effectLst/>
        </p:spPr>
        <p:txBody>
          <a:bodyPr lIns="92075" tIns="46038" rIns="92075" bIns="46038" anchorCtr="1"/>
          <a:lstStyle/>
          <a:p>
            <a:pPr algn="ctr"/>
            <a:r>
              <a:rPr lang="en-US" sz="3600" dirty="0">
                <a:latin typeface="Arial" charset="0"/>
              </a:rPr>
              <a:t>Health Resource Utilization Data</a:t>
            </a:r>
          </a:p>
        </p:txBody>
      </p:sp>
      <p:sp>
        <p:nvSpPr>
          <p:cNvPr id="11267" name="Rectangle 3"/>
          <p:cNvSpPr>
            <a:spLocks noChangeArrowheads="1"/>
          </p:cNvSpPr>
          <p:nvPr/>
        </p:nvSpPr>
        <p:spPr bwMode="auto">
          <a:xfrm>
            <a:off x="912813" y="1598613"/>
            <a:ext cx="7772400" cy="5257800"/>
          </a:xfrm>
          <a:prstGeom prst="rect">
            <a:avLst/>
          </a:prstGeom>
          <a:noFill/>
          <a:ln w="9525">
            <a:noFill/>
            <a:miter lim="800000"/>
            <a:headEnd/>
            <a:tailEnd/>
          </a:ln>
          <a:effectLst/>
        </p:spPr>
        <p:txBody>
          <a:bodyPr lIns="92075" tIns="46038" rIns="92075" bIns="46038" anchorCtr="1"/>
          <a:lstStyle/>
          <a:p>
            <a:pPr marL="342900" indent="-342900">
              <a:spcBef>
                <a:spcPct val="20000"/>
              </a:spcBef>
              <a:buClr>
                <a:schemeClr val="hlink"/>
              </a:buClr>
              <a:buSzPct val="120000"/>
              <a:buFontTx/>
              <a:buChar char="•"/>
            </a:pPr>
            <a:r>
              <a:rPr lang="en-US" sz="2400" dirty="0">
                <a:latin typeface="Arial" charset="0"/>
              </a:rPr>
              <a:t>Hospitalization</a:t>
            </a:r>
          </a:p>
          <a:p>
            <a:pPr marL="342900" indent="-342900">
              <a:spcBef>
                <a:spcPct val="20000"/>
              </a:spcBef>
              <a:buClr>
                <a:schemeClr val="hlink"/>
              </a:buClr>
              <a:buSzPct val="120000"/>
              <a:buFontTx/>
              <a:buChar char="•"/>
            </a:pPr>
            <a:r>
              <a:rPr lang="en-US" sz="2400" dirty="0">
                <a:latin typeface="Arial" charset="0"/>
              </a:rPr>
              <a:t>Emergency room visits</a:t>
            </a:r>
          </a:p>
          <a:p>
            <a:pPr marL="342900" indent="-342900">
              <a:spcBef>
                <a:spcPct val="20000"/>
              </a:spcBef>
              <a:buClr>
                <a:schemeClr val="hlink"/>
              </a:buClr>
              <a:buSzPct val="120000"/>
              <a:buFontTx/>
              <a:buChar char="•"/>
            </a:pPr>
            <a:r>
              <a:rPr lang="en-US" sz="2400" dirty="0">
                <a:latin typeface="Arial" charset="0"/>
              </a:rPr>
              <a:t>Physician office visits</a:t>
            </a:r>
          </a:p>
          <a:p>
            <a:pPr marL="342900" indent="-342900">
              <a:spcBef>
                <a:spcPct val="20000"/>
              </a:spcBef>
              <a:buClr>
                <a:schemeClr val="hlink"/>
              </a:buClr>
              <a:buSzPct val="120000"/>
              <a:buFontTx/>
              <a:buChar char="•"/>
            </a:pPr>
            <a:r>
              <a:rPr lang="en-US" sz="2400" dirty="0">
                <a:latin typeface="Arial" charset="0"/>
              </a:rPr>
              <a:t>Outpatient surgical procedures</a:t>
            </a:r>
          </a:p>
          <a:p>
            <a:pPr marL="342900" indent="-342900">
              <a:spcBef>
                <a:spcPct val="20000"/>
              </a:spcBef>
              <a:buClr>
                <a:schemeClr val="hlink"/>
              </a:buClr>
              <a:buSzPct val="120000"/>
              <a:buFontTx/>
              <a:buChar char="•"/>
            </a:pPr>
            <a:r>
              <a:rPr lang="en-US" sz="2400" dirty="0">
                <a:latin typeface="Arial" charset="0"/>
              </a:rPr>
              <a:t>Therapist visits (physical, speech, occupational)</a:t>
            </a:r>
          </a:p>
          <a:p>
            <a:pPr marL="342900" indent="-342900">
              <a:spcBef>
                <a:spcPct val="20000"/>
              </a:spcBef>
              <a:buClr>
                <a:schemeClr val="hlink"/>
              </a:buClr>
              <a:buSzPct val="120000"/>
              <a:buFontTx/>
              <a:buChar char="•"/>
            </a:pPr>
            <a:r>
              <a:rPr lang="en-US" sz="2400" dirty="0">
                <a:latin typeface="Arial" charset="0"/>
              </a:rPr>
              <a:t>Caregiver time</a:t>
            </a:r>
          </a:p>
          <a:p>
            <a:pPr marL="342900" indent="-342900">
              <a:spcBef>
                <a:spcPct val="20000"/>
              </a:spcBef>
              <a:buClr>
                <a:schemeClr val="hlink"/>
              </a:buClr>
              <a:buSzPct val="120000"/>
              <a:buFontTx/>
              <a:buChar char="•"/>
            </a:pPr>
            <a:r>
              <a:rPr lang="en-US" sz="2400" dirty="0">
                <a:latin typeface="Arial" charset="0"/>
              </a:rPr>
              <a:t>Medications</a:t>
            </a:r>
          </a:p>
          <a:p>
            <a:pPr marL="342900" indent="-342900">
              <a:spcBef>
                <a:spcPct val="20000"/>
              </a:spcBef>
              <a:buClr>
                <a:schemeClr val="hlink"/>
              </a:buClr>
              <a:buSzPct val="120000"/>
              <a:buFontTx/>
              <a:buChar char="•"/>
            </a:pPr>
            <a:r>
              <a:rPr lang="en-US" sz="2400" dirty="0">
                <a:latin typeface="Arial" charset="0"/>
              </a:rPr>
              <a:t>Durable medical equipment</a:t>
            </a:r>
          </a:p>
          <a:p>
            <a:pPr marL="342900" indent="-342900">
              <a:spcBef>
                <a:spcPct val="20000"/>
              </a:spcBef>
              <a:buClr>
                <a:schemeClr val="hlink"/>
              </a:buClr>
              <a:buSzPct val="120000"/>
              <a:buFontTx/>
              <a:buChar char="•"/>
            </a:pPr>
            <a:r>
              <a:rPr lang="en-US" sz="2400" dirty="0">
                <a:latin typeface="Arial" charset="0"/>
              </a:rPr>
              <a:t>Ventilation</a:t>
            </a:r>
          </a:p>
        </p:txBody>
      </p:sp>
    </p:spTree>
    <p:extLst>
      <p:ext uri="{BB962C8B-B14F-4D97-AF65-F5344CB8AC3E}">
        <p14:creationId xmlns:p14="http://schemas.microsoft.com/office/powerpoint/2010/main" val="69553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63576" y="306388"/>
            <a:ext cx="7815263" cy="684212"/>
          </a:xfrm>
          <a:noFill/>
          <a:ln/>
        </p:spPr>
        <p:txBody>
          <a:bodyPr>
            <a:normAutofit/>
          </a:bodyPr>
          <a:lstStyle/>
          <a:p>
            <a:r>
              <a:rPr lang="en-US"/>
              <a:t>League Table (1997 dollars)</a:t>
            </a:r>
          </a:p>
        </p:txBody>
      </p:sp>
      <p:graphicFrame>
        <p:nvGraphicFramePr>
          <p:cNvPr id="44035" name="Object 3"/>
          <p:cNvGraphicFramePr>
            <a:graphicFrameLocks noGrp="1"/>
          </p:cNvGraphicFramePr>
          <p:nvPr>
            <p:ph type="tbl" idx="1"/>
            <p:extLst>
              <p:ext uri="{D42A27DB-BD31-4B8C-83A1-F6EECF244321}">
                <p14:modId xmlns:p14="http://schemas.microsoft.com/office/powerpoint/2010/main" val="870210567"/>
              </p:ext>
            </p:extLst>
          </p:nvPr>
        </p:nvGraphicFramePr>
        <p:xfrm>
          <a:off x="793752" y="1141413"/>
          <a:ext cx="7623175" cy="5480050"/>
        </p:xfrm>
        <a:graphic>
          <a:graphicData uri="http://schemas.openxmlformats.org/presentationml/2006/ole">
            <mc:AlternateContent xmlns:mc="http://schemas.openxmlformats.org/markup-compatibility/2006">
              <mc:Choice xmlns:v="urn:schemas-microsoft-com:vml" Requires="v">
                <p:oleObj spid="_x0000_s2055" name="Document" r:id="rId3" imgW="8449920" imgH="6076800" progId="Word.Document.6">
                  <p:embed/>
                </p:oleObj>
              </mc:Choice>
              <mc:Fallback>
                <p:oleObj name="Document" r:id="rId3" imgW="8449920" imgH="6076800" progId="Word.Document.6">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2" y="1141413"/>
                        <a:ext cx="7623175" cy="5480050"/>
                      </a:xfrm>
                      <a:prstGeom prst="rect">
                        <a:avLst/>
                      </a:prstGeom>
                      <a:solidFill>
                        <a:srgbClr val="17375E"/>
                      </a:solidFill>
                    </p:spPr>
                  </p:pic>
                </p:oleObj>
              </mc:Fallback>
            </mc:AlternateContent>
          </a:graphicData>
        </a:graphic>
      </p:graphicFrame>
    </p:spTree>
    <p:extLst>
      <p:ext uri="{BB962C8B-B14F-4D97-AF65-F5344CB8AC3E}">
        <p14:creationId xmlns:p14="http://schemas.microsoft.com/office/powerpoint/2010/main" val="2888795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63576" y="306388"/>
            <a:ext cx="7815263" cy="684212"/>
          </a:xfrm>
          <a:noFill/>
          <a:ln/>
        </p:spPr>
        <p:txBody>
          <a:bodyPr>
            <a:normAutofit/>
          </a:bodyPr>
          <a:lstStyle/>
          <a:p>
            <a:r>
              <a:rPr lang="en-US"/>
              <a:t>Cost Per Life Year Estimates</a:t>
            </a:r>
          </a:p>
        </p:txBody>
      </p:sp>
      <p:graphicFrame>
        <p:nvGraphicFramePr>
          <p:cNvPr id="45059" name="Object 3"/>
          <p:cNvGraphicFramePr>
            <a:graphicFrameLocks noGrp="1"/>
          </p:cNvGraphicFramePr>
          <p:nvPr>
            <p:ph type="tbl" idx="1"/>
            <p:extLst>
              <p:ext uri="{D42A27DB-BD31-4B8C-83A1-F6EECF244321}">
                <p14:modId xmlns:p14="http://schemas.microsoft.com/office/powerpoint/2010/main" val="81366169"/>
              </p:ext>
            </p:extLst>
          </p:nvPr>
        </p:nvGraphicFramePr>
        <p:xfrm>
          <a:off x="609600" y="1295400"/>
          <a:ext cx="7962900" cy="5283200"/>
        </p:xfrm>
        <a:graphic>
          <a:graphicData uri="http://schemas.openxmlformats.org/presentationml/2006/ole">
            <mc:AlternateContent xmlns:mc="http://schemas.openxmlformats.org/markup-compatibility/2006">
              <mc:Choice xmlns:v="urn:schemas-microsoft-com:vml" Requires="v">
                <p:oleObj spid="_x0000_s3079" name="Document" r:id="rId3" imgW="8643600" imgH="5738760" progId="Word.Document.6">
                  <p:embed/>
                </p:oleObj>
              </mc:Choice>
              <mc:Fallback>
                <p:oleObj name="Document" r:id="rId3" imgW="8643600" imgH="5738760" progId="Word.Document.6">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7962900" cy="5283200"/>
                      </a:xfrm>
                      <a:prstGeom prst="rect">
                        <a:avLst/>
                      </a:prstGeom>
                      <a:solidFill>
                        <a:srgbClr val="17375E"/>
                      </a:solidFill>
                    </p:spPr>
                  </p:pic>
                </p:oleObj>
              </mc:Fallback>
            </mc:AlternateContent>
          </a:graphicData>
        </a:graphic>
      </p:graphicFrame>
    </p:spTree>
    <p:extLst>
      <p:ext uri="{BB962C8B-B14F-4D97-AF65-F5344CB8AC3E}">
        <p14:creationId xmlns:p14="http://schemas.microsoft.com/office/powerpoint/2010/main" val="2792474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lstStyle/>
          <a:p>
            <a:r>
              <a:rPr lang="en-US" dirty="0"/>
              <a:t>Medical Device Definition</a:t>
            </a:r>
          </a:p>
        </p:txBody>
      </p:sp>
      <p:sp>
        <p:nvSpPr>
          <p:cNvPr id="3" name="Content Placeholder 2"/>
          <p:cNvSpPr>
            <a:spLocks noGrp="1"/>
          </p:cNvSpPr>
          <p:nvPr>
            <p:ph idx="1"/>
          </p:nvPr>
        </p:nvSpPr>
        <p:spPr>
          <a:xfrm>
            <a:off x="685800" y="1349128"/>
            <a:ext cx="7886700" cy="4881563"/>
          </a:xfrm>
        </p:spPr>
        <p:txBody>
          <a:bodyPr>
            <a:normAutofit fontScale="92500" lnSpcReduction="10000"/>
          </a:bodyPr>
          <a:lstStyle/>
          <a:p>
            <a:r>
              <a:rPr lang="en-US" dirty="0"/>
              <a:t>Section 201(h) of the Federal Food Drug &amp; Cosmetic (FD&amp;C) Act</a:t>
            </a:r>
          </a:p>
          <a:p>
            <a:r>
              <a:rPr lang="en-US" sz="2400" dirty="0"/>
              <a:t>"an instrument, apparatus, implement, machine, contrivance, implant, in vitro reagent, or other similar or related article, including a component part, or accessory which is:</a:t>
            </a:r>
          </a:p>
          <a:p>
            <a:pPr lvl="1"/>
            <a:r>
              <a:rPr lang="en-US" sz="1900" dirty="0"/>
              <a:t>recognized in the official National Formulary, or the United States Pharmacopoeia, or any supplement to them,</a:t>
            </a:r>
          </a:p>
          <a:p>
            <a:pPr lvl="1"/>
            <a:r>
              <a:rPr lang="en-US" sz="1900" dirty="0"/>
              <a:t>intended for use in the </a:t>
            </a:r>
            <a:r>
              <a:rPr lang="en-US" sz="1900" b="1" dirty="0"/>
              <a:t>diagnosis of disease or other conditions, or in the cure, mitigation, treatment, or prevention of disease</a:t>
            </a:r>
            <a:r>
              <a:rPr lang="en-US" sz="1900" dirty="0"/>
              <a:t>, in man or other animals, or</a:t>
            </a:r>
          </a:p>
          <a:p>
            <a:pPr lvl="1"/>
            <a:r>
              <a:rPr lang="en-US" sz="1900" dirty="0"/>
              <a:t>intended to </a:t>
            </a:r>
            <a:r>
              <a:rPr lang="en-US" sz="1900" b="1" dirty="0"/>
              <a:t>affect the structure or any function of the body of man or other animals, and which does not achieve its primary intended purposes through chemical action </a:t>
            </a:r>
            <a:r>
              <a:rPr lang="en-US" sz="1900" dirty="0"/>
              <a:t>within or on the body of man or other animals and which is </a:t>
            </a:r>
            <a:r>
              <a:rPr lang="en-US" sz="1900" b="1" dirty="0"/>
              <a:t>not dependent upon being metabolized </a:t>
            </a:r>
            <a:r>
              <a:rPr lang="en-US" sz="1900" dirty="0"/>
              <a:t>for the achievement of any of its primary intended purposes."</a:t>
            </a:r>
          </a:p>
          <a:p>
            <a:endParaRPr lang="en-US" dirty="0"/>
          </a:p>
        </p:txBody>
      </p:sp>
      <p:sp>
        <p:nvSpPr>
          <p:cNvPr id="4" name="TextBox 3"/>
          <p:cNvSpPr txBox="1"/>
          <p:nvPr/>
        </p:nvSpPr>
        <p:spPr>
          <a:xfrm>
            <a:off x="2590800" y="5867400"/>
            <a:ext cx="3505200" cy="400110"/>
          </a:xfrm>
          <a:prstGeom prst="rect">
            <a:avLst/>
          </a:prstGeom>
          <a:noFill/>
        </p:spPr>
        <p:txBody>
          <a:bodyPr wrap="square" rtlCol="0">
            <a:spAutoFit/>
          </a:bodyPr>
          <a:lstStyle/>
          <a:p>
            <a:pPr fontAlgn="auto">
              <a:spcBef>
                <a:spcPts val="0"/>
              </a:spcBef>
              <a:spcAft>
                <a:spcPts val="0"/>
              </a:spcAft>
            </a:pPr>
            <a:r>
              <a:rPr lang="en-US" sz="2000" b="1" dirty="0">
                <a:solidFill>
                  <a:prstClr val="black"/>
                </a:solidFill>
                <a:latin typeface="Arial" panose="020B0604020202020204"/>
              </a:rPr>
              <a:t>Defined by “what it’s not”</a:t>
            </a:r>
          </a:p>
        </p:txBody>
      </p:sp>
    </p:spTree>
    <p:extLst>
      <p:ext uri="{BB962C8B-B14F-4D97-AF65-F5344CB8AC3E}">
        <p14:creationId xmlns:p14="http://schemas.microsoft.com/office/powerpoint/2010/main" val="3540887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 Your Device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6277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1642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1752600"/>
          </a:xfrm>
        </p:spPr>
        <p:txBody>
          <a:bodyPr>
            <a:normAutofit/>
          </a:bodyPr>
          <a:lstStyle/>
          <a:p>
            <a:pPr eaLnBrk="1" fontAlgn="auto" hangingPunct="1">
              <a:spcAft>
                <a:spcPts val="0"/>
              </a:spcAft>
              <a:buFont typeface="Wingdings 2"/>
              <a:buNone/>
              <a:defRPr/>
            </a:pPr>
            <a:r>
              <a:rPr lang="en-US" dirty="0" smtClean="0"/>
              <a:t>A Hitchhikers Guide to Regulatory Enlightenment</a:t>
            </a:r>
            <a:endParaRPr lang="en-US" dirty="0"/>
          </a:p>
        </p:txBody>
      </p:sp>
      <p:sp>
        <p:nvSpPr>
          <p:cNvPr id="15363" name="Title 1"/>
          <p:cNvSpPr>
            <a:spLocks noGrp="1"/>
          </p:cNvSpPr>
          <p:nvPr>
            <p:ph type="ctrTitle"/>
          </p:nvPr>
        </p:nvSpPr>
        <p:spPr>
          <a:xfrm>
            <a:off x="762000" y="609602"/>
            <a:ext cx="7772400" cy="1470025"/>
          </a:xfrm>
        </p:spPr>
        <p:txBody>
          <a:bodyPr/>
          <a:lstStyle/>
          <a:p>
            <a:pPr eaLnBrk="1" hangingPunct="1"/>
            <a:r>
              <a:rPr lang="en-US" altLang="en-US" smtClean="0"/>
              <a:t>The Rules Governing Medicinal Products</a:t>
            </a:r>
          </a:p>
        </p:txBody>
      </p:sp>
      <p:sp>
        <p:nvSpPr>
          <p:cNvPr id="15364" name="Rectangle 3"/>
          <p:cNvSpPr>
            <a:spLocks noChangeArrowheads="1"/>
          </p:cNvSpPr>
          <p:nvPr/>
        </p:nvSpPr>
        <p:spPr bwMode="auto">
          <a:xfrm>
            <a:off x="1066800" y="4953004"/>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0" hangingPunct="0">
              <a:spcBef>
                <a:spcPct val="0"/>
              </a:spcBef>
              <a:buClrTx/>
              <a:buSzTx/>
              <a:buFontTx/>
              <a:buNone/>
            </a:pPr>
            <a:r>
              <a:rPr lang="en-US" altLang="en-US" sz="1800" smtClean="0">
                <a:solidFill>
                  <a:prstClr val="black"/>
                </a:solidFill>
                <a:latin typeface="Arial" charset="0"/>
              </a:rPr>
              <a:t>J. Michael Sprafka MPH, PhD</a:t>
            </a:r>
          </a:p>
          <a:p>
            <a:pPr algn="ctr" eaLnBrk="0" hangingPunct="0">
              <a:spcBef>
                <a:spcPct val="0"/>
              </a:spcBef>
              <a:buClrTx/>
              <a:buSzTx/>
              <a:buFontTx/>
              <a:buNone/>
            </a:pPr>
            <a:r>
              <a:rPr lang="en-US" altLang="en-US" sz="1800" smtClean="0">
                <a:solidFill>
                  <a:prstClr val="black"/>
                </a:solidFill>
                <a:latin typeface="Arial" charset="0"/>
              </a:rPr>
              <a:t>Center for Observational Research</a:t>
            </a:r>
          </a:p>
          <a:p>
            <a:pPr algn="ctr" eaLnBrk="0" hangingPunct="0">
              <a:spcBef>
                <a:spcPct val="0"/>
              </a:spcBef>
              <a:buClrTx/>
              <a:buSzTx/>
              <a:buFontTx/>
              <a:buNone/>
            </a:pPr>
            <a:r>
              <a:rPr lang="en-US" altLang="en-US" sz="1800" smtClean="0">
                <a:solidFill>
                  <a:prstClr val="black"/>
                </a:solidFill>
                <a:latin typeface="Arial" charset="0"/>
              </a:rPr>
              <a:t>AMGEN</a:t>
            </a:r>
          </a:p>
        </p:txBody>
      </p:sp>
    </p:spTree>
    <p:extLst>
      <p:ext uri="{BB962C8B-B14F-4D97-AF65-F5344CB8AC3E}">
        <p14:creationId xmlns:p14="http://schemas.microsoft.com/office/powerpoint/2010/main" val="292075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609600"/>
          </a:xfrm>
        </p:spPr>
        <p:txBody>
          <a:bodyPr/>
          <a:lstStyle/>
          <a:p>
            <a:pPr marL="342900" indent="-342900" eaLnBrk="1" hangingPunct="1"/>
            <a:r>
              <a:rPr lang="en-US" altLang="en-US" sz="3200" smtClean="0">
                <a:solidFill>
                  <a:srgbClr val="7B9899"/>
                </a:solidFill>
              </a:rPr>
              <a:t>Adverse Event (or Adverse Experience)</a:t>
            </a:r>
          </a:p>
        </p:txBody>
      </p:sp>
      <p:sp>
        <p:nvSpPr>
          <p:cNvPr id="22531" name="Rectangle 3"/>
          <p:cNvSpPr>
            <a:spLocks noChangeArrowheads="1"/>
          </p:cNvSpPr>
          <p:nvPr/>
        </p:nvSpPr>
        <p:spPr bwMode="auto">
          <a:xfrm>
            <a:off x="990600" y="3048002"/>
            <a:ext cx="7086600" cy="1569660"/>
          </a:xfrm>
          <a:prstGeom prst="rect">
            <a:avLst/>
          </a:prstGeom>
          <a:noFill/>
          <a:ln w="9525">
            <a:noFill/>
            <a:miter lim="800000"/>
            <a:headEnd/>
            <a:tailEnd/>
          </a:ln>
        </p:spPr>
        <p:txBody>
          <a:bodyPr>
            <a:spAutoFit/>
          </a:bodyPr>
          <a:lstStyle/>
          <a:p>
            <a:pPr>
              <a:defRPr/>
            </a:pPr>
            <a:r>
              <a:rPr lang="en-US" dirty="0">
                <a:solidFill>
                  <a:prstClr val="black"/>
                </a:solidFill>
                <a:latin typeface="Georgia"/>
              </a:rPr>
              <a:t>An adverse event (AE) is any untoward medical occurrence in a patient administered a medicinal product and which does not necessarily have to have a causal relationship with this treatment.</a:t>
            </a:r>
          </a:p>
        </p:txBody>
      </p:sp>
    </p:spTree>
    <p:extLst>
      <p:ext uri="{BB962C8B-B14F-4D97-AF65-F5344CB8AC3E}">
        <p14:creationId xmlns:p14="http://schemas.microsoft.com/office/powerpoint/2010/main" val="1439506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marL="342900" indent="-342900" eaLnBrk="1" hangingPunct="1"/>
            <a:r>
              <a:rPr lang="en-US" altLang="en-US" sz="3200" smtClean="0">
                <a:solidFill>
                  <a:srgbClr val="7B9899"/>
                </a:solidFill>
              </a:rPr>
              <a:t>Adverse Drug Reaction (ADR)</a:t>
            </a:r>
          </a:p>
        </p:txBody>
      </p:sp>
      <p:sp>
        <p:nvSpPr>
          <p:cNvPr id="23555" name="Rectangle 3"/>
          <p:cNvSpPr>
            <a:spLocks noChangeArrowheads="1"/>
          </p:cNvSpPr>
          <p:nvPr/>
        </p:nvSpPr>
        <p:spPr bwMode="auto">
          <a:xfrm>
            <a:off x="838200" y="1997076"/>
            <a:ext cx="7162800" cy="2308324"/>
          </a:xfrm>
          <a:prstGeom prst="rect">
            <a:avLst/>
          </a:prstGeom>
          <a:noFill/>
          <a:ln w="9525">
            <a:noFill/>
            <a:miter lim="800000"/>
            <a:headEnd/>
            <a:tailEnd/>
          </a:ln>
        </p:spPr>
        <p:txBody>
          <a:bodyPr>
            <a:spAutoFit/>
          </a:bodyPr>
          <a:lstStyle/>
          <a:p>
            <a:pPr>
              <a:defRPr/>
            </a:pPr>
            <a:r>
              <a:rPr lang="en-US" dirty="0">
                <a:solidFill>
                  <a:prstClr val="black"/>
                </a:solidFill>
                <a:latin typeface="Georgia"/>
              </a:rPr>
              <a:t>A reaction, in contrast to an event, is characterized by the fact that a causal relationship between the drug and the occurrence is suspected. If an event is spontaneously reported, even if the relationship is unknown or unstated, it meets the definition of an adverse drug reaction.</a:t>
            </a:r>
          </a:p>
        </p:txBody>
      </p:sp>
    </p:spTree>
    <p:extLst>
      <p:ext uri="{BB962C8B-B14F-4D97-AF65-F5344CB8AC3E}">
        <p14:creationId xmlns:p14="http://schemas.microsoft.com/office/powerpoint/2010/main" val="1412830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Immortal Person Time Bias</a:t>
            </a:r>
            <a:endParaRPr lang="en-US" sz="3200" dirty="0"/>
          </a:p>
        </p:txBody>
      </p:sp>
      <p:sp>
        <p:nvSpPr>
          <p:cNvPr id="3" name="Content Placeholder 2"/>
          <p:cNvSpPr>
            <a:spLocks noGrp="1"/>
          </p:cNvSpPr>
          <p:nvPr>
            <p:ph idx="1"/>
          </p:nvPr>
        </p:nvSpPr>
        <p:spPr>
          <a:xfrm>
            <a:off x="457200" y="1295403"/>
            <a:ext cx="8229600" cy="5029201"/>
          </a:xfrm>
        </p:spPr>
        <p:txBody>
          <a:bodyPr>
            <a:normAutofit fontScale="92500" lnSpcReduction="10000"/>
          </a:bodyPr>
          <a:lstStyle/>
          <a:p>
            <a:r>
              <a:rPr lang="en-US" dirty="0" smtClean="0"/>
              <a:t>A </a:t>
            </a:r>
            <a:r>
              <a:rPr lang="en-US" b="1" i="1" dirty="0" smtClean="0"/>
              <a:t>misclassification bias</a:t>
            </a:r>
            <a:r>
              <a:rPr lang="en-US" dirty="0" smtClean="0"/>
              <a:t> when classifying the immortal time as treatment follow-up time – inflates the denominator – biases risk estimate towards the null</a:t>
            </a:r>
          </a:p>
          <a:p>
            <a:r>
              <a:rPr lang="en-US" dirty="0" smtClean="0"/>
              <a:t>A </a:t>
            </a:r>
            <a:r>
              <a:rPr lang="en-US" b="1" i="1" dirty="0" smtClean="0"/>
              <a:t>selection bias </a:t>
            </a:r>
            <a:r>
              <a:rPr lang="en-US" dirty="0" smtClean="0"/>
              <a:t>when excluded immortal time leads to excluding individuals who do not receive treatment – bias could go in either direction </a:t>
            </a:r>
          </a:p>
          <a:p>
            <a:endParaRPr lang="en-US" dirty="0"/>
          </a:p>
          <a:p>
            <a:r>
              <a:rPr lang="en-US" dirty="0" smtClean="0"/>
              <a:t>The amount of bias on the effect measures (e.g. HR) – will be dependent on the amount of immortal time misclassified </a:t>
            </a:r>
          </a:p>
          <a:p>
            <a:pPr lvl="1"/>
            <a:r>
              <a:rPr lang="en-US" dirty="0" smtClean="0"/>
              <a:t>Less impact on acute events  </a:t>
            </a:r>
          </a:p>
          <a:p>
            <a:pPr marL="0" indent="0">
              <a:buNone/>
            </a:pPr>
            <a:endParaRPr lang="en-US" dirty="0"/>
          </a:p>
          <a:p>
            <a:pPr>
              <a:buNone/>
            </a:pPr>
            <a:endParaRPr lang="en-US" dirty="0" smtClean="0"/>
          </a:p>
        </p:txBody>
      </p:sp>
    </p:spTree>
    <p:extLst>
      <p:ext uri="{BB962C8B-B14F-4D97-AF65-F5344CB8AC3E}">
        <p14:creationId xmlns:p14="http://schemas.microsoft.com/office/powerpoint/2010/main" val="3345788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42900" indent="-342900" eaLnBrk="1" hangingPunct="1"/>
            <a:r>
              <a:rPr lang="en-US" altLang="en-US" sz="3200" smtClean="0">
                <a:solidFill>
                  <a:srgbClr val="7B9899"/>
                </a:solidFill>
              </a:rPr>
              <a:t>Unexpected Adverse Drug Reactions</a:t>
            </a:r>
          </a:p>
        </p:txBody>
      </p:sp>
      <p:sp>
        <p:nvSpPr>
          <p:cNvPr id="24579" name="Rectangle 3"/>
          <p:cNvSpPr>
            <a:spLocks noChangeArrowheads="1"/>
          </p:cNvSpPr>
          <p:nvPr/>
        </p:nvSpPr>
        <p:spPr bwMode="auto">
          <a:xfrm>
            <a:off x="914400" y="1981200"/>
            <a:ext cx="7620000" cy="1569660"/>
          </a:xfrm>
          <a:prstGeom prst="rect">
            <a:avLst/>
          </a:prstGeom>
          <a:noFill/>
          <a:ln w="9525">
            <a:noFill/>
            <a:miter lim="800000"/>
            <a:headEnd/>
            <a:tailEnd/>
          </a:ln>
        </p:spPr>
        <p:txBody>
          <a:bodyPr>
            <a:spAutoFit/>
          </a:bodyPr>
          <a:lstStyle/>
          <a:p>
            <a:pPr>
              <a:defRPr/>
            </a:pPr>
            <a:r>
              <a:rPr lang="en-US" dirty="0">
                <a:solidFill>
                  <a:prstClr val="black"/>
                </a:solidFill>
                <a:latin typeface="Georgia"/>
              </a:rPr>
              <a:t>An ADR whose nature, severity, specificity, or outcome is not consistent with the term or description used in the official product information should be considered unexpected.</a:t>
            </a:r>
          </a:p>
        </p:txBody>
      </p:sp>
      <p:sp>
        <p:nvSpPr>
          <p:cNvPr id="24580" name="Rectangle 5"/>
          <p:cNvSpPr>
            <a:spLocks noChangeArrowheads="1"/>
          </p:cNvSpPr>
          <p:nvPr/>
        </p:nvSpPr>
        <p:spPr bwMode="auto">
          <a:xfrm>
            <a:off x="914400" y="4267204"/>
            <a:ext cx="7543800" cy="830263"/>
          </a:xfrm>
          <a:prstGeom prst="rect">
            <a:avLst/>
          </a:prstGeom>
          <a:noFill/>
          <a:ln w="9525">
            <a:noFill/>
            <a:miter lim="800000"/>
            <a:headEnd/>
            <a:tailEnd/>
          </a:ln>
        </p:spPr>
        <p:txBody>
          <a:bodyPr>
            <a:spAutoFit/>
          </a:bodyPr>
          <a:lstStyle/>
          <a:p>
            <a:pPr>
              <a:defRPr/>
            </a:pPr>
            <a:r>
              <a:rPr lang="en-US">
                <a:solidFill>
                  <a:prstClr val="black"/>
                </a:solidFill>
                <a:latin typeface="Georgia"/>
              </a:rPr>
              <a:t>Please note that the term “listedness” is not applicable for expedited reporting</a:t>
            </a:r>
          </a:p>
        </p:txBody>
      </p:sp>
    </p:spTree>
    <p:extLst>
      <p:ext uri="{BB962C8B-B14F-4D97-AF65-F5344CB8AC3E}">
        <p14:creationId xmlns:p14="http://schemas.microsoft.com/office/powerpoint/2010/main" val="1602024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marL="342900" indent="-342900" eaLnBrk="1" hangingPunct="1"/>
            <a:r>
              <a:rPr lang="en-US" altLang="en-US" sz="3200" smtClean="0">
                <a:solidFill>
                  <a:srgbClr val="7B9899"/>
                </a:solidFill>
              </a:rPr>
              <a:t>Seriousness Criteria</a:t>
            </a:r>
          </a:p>
        </p:txBody>
      </p:sp>
      <p:sp>
        <p:nvSpPr>
          <p:cNvPr id="22531" name="Content Placeholder 2"/>
          <p:cNvSpPr>
            <a:spLocks noGrp="1"/>
          </p:cNvSpPr>
          <p:nvPr>
            <p:ph sz="quarter" idx="1"/>
          </p:nvPr>
        </p:nvSpPr>
        <p:spPr>
          <a:xfrm>
            <a:off x="301625" y="1527175"/>
            <a:ext cx="8504238" cy="4572000"/>
          </a:xfrm>
        </p:spPr>
        <p:txBody>
          <a:bodyPr/>
          <a:lstStyle/>
          <a:p>
            <a:pPr eaLnBrk="1" hangingPunct="1"/>
            <a:r>
              <a:rPr lang="en-US" altLang="en-US" smtClean="0"/>
              <a:t>results in death</a:t>
            </a:r>
          </a:p>
          <a:p>
            <a:pPr eaLnBrk="1" hangingPunct="1"/>
            <a:r>
              <a:rPr lang="en-US" altLang="en-US" smtClean="0"/>
              <a:t>is life-threatening</a:t>
            </a:r>
          </a:p>
          <a:p>
            <a:pPr eaLnBrk="1" hangingPunct="1"/>
            <a:r>
              <a:rPr lang="en-US" altLang="en-US" smtClean="0"/>
              <a:t>requires inpatient hospitalisation or results in prolongation of existing hospitalisation,</a:t>
            </a:r>
          </a:p>
          <a:p>
            <a:pPr eaLnBrk="1" hangingPunct="1"/>
            <a:r>
              <a:rPr lang="en-US" altLang="en-US" smtClean="0"/>
              <a:t>results in persistent or significant disability/incapacity,</a:t>
            </a:r>
          </a:p>
          <a:p>
            <a:pPr eaLnBrk="1" hangingPunct="1"/>
            <a:r>
              <a:rPr lang="en-US" altLang="en-US" smtClean="0"/>
              <a:t>is a congenital anomaly/birth defect,</a:t>
            </a:r>
          </a:p>
          <a:p>
            <a:pPr eaLnBrk="1" hangingPunct="1"/>
            <a:r>
              <a:rPr lang="en-US" altLang="en-US" smtClean="0"/>
              <a:t>is a medically important event or reaction.</a:t>
            </a:r>
            <a:endParaRPr lang="en-US" altLang="en-US" b="1" smtClean="0"/>
          </a:p>
        </p:txBody>
      </p:sp>
    </p:spTree>
    <p:extLst>
      <p:ext uri="{BB962C8B-B14F-4D97-AF65-F5344CB8AC3E}">
        <p14:creationId xmlns:p14="http://schemas.microsoft.com/office/powerpoint/2010/main" val="5804411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685800"/>
          </a:xfrm>
        </p:spPr>
        <p:txBody>
          <a:bodyPr/>
          <a:lstStyle/>
          <a:p>
            <a:pPr eaLnBrk="1" hangingPunct="1"/>
            <a:r>
              <a:rPr lang="en-US" altLang="en-US" sz="3600" smtClean="0">
                <a:solidFill>
                  <a:srgbClr val="7B9899"/>
                </a:solidFill>
              </a:rPr>
              <a:t>Pharmacovigilance Methods</a:t>
            </a:r>
          </a:p>
        </p:txBody>
      </p:sp>
      <p:sp>
        <p:nvSpPr>
          <p:cNvPr id="32771" name="Content Placeholder 2"/>
          <p:cNvSpPr>
            <a:spLocks noGrp="1"/>
          </p:cNvSpPr>
          <p:nvPr>
            <p:ph sz="quarter" idx="1"/>
          </p:nvPr>
        </p:nvSpPr>
        <p:spPr>
          <a:xfrm>
            <a:off x="2362200" y="1524000"/>
            <a:ext cx="4724400" cy="5334000"/>
          </a:xfrm>
        </p:spPr>
        <p:txBody>
          <a:bodyPr/>
          <a:lstStyle/>
          <a:p>
            <a:pPr eaLnBrk="1" hangingPunct="1">
              <a:lnSpc>
                <a:spcPct val="90000"/>
              </a:lnSpc>
            </a:pPr>
            <a:r>
              <a:rPr lang="en-US" altLang="en-US" sz="1900" b="1" smtClean="0"/>
              <a:t>Passive Surveillance</a:t>
            </a:r>
          </a:p>
          <a:p>
            <a:pPr lvl="1" eaLnBrk="1" hangingPunct="1">
              <a:lnSpc>
                <a:spcPct val="90000"/>
              </a:lnSpc>
            </a:pPr>
            <a:r>
              <a:rPr lang="en-US" altLang="en-US" sz="1700" b="1" smtClean="0"/>
              <a:t>Spontaneous Reports (signal detection)</a:t>
            </a:r>
          </a:p>
          <a:p>
            <a:pPr lvl="1" eaLnBrk="1" hangingPunct="1">
              <a:lnSpc>
                <a:spcPct val="90000"/>
              </a:lnSpc>
            </a:pPr>
            <a:r>
              <a:rPr lang="en-US" altLang="en-US" sz="1700" b="1" smtClean="0"/>
              <a:t> Case Series</a:t>
            </a:r>
          </a:p>
          <a:p>
            <a:pPr eaLnBrk="1" hangingPunct="1">
              <a:lnSpc>
                <a:spcPct val="90000"/>
              </a:lnSpc>
            </a:pPr>
            <a:r>
              <a:rPr lang="en-US" altLang="en-US" sz="1900" b="1" smtClean="0"/>
              <a:t>Stimulated Reporting</a:t>
            </a:r>
          </a:p>
          <a:p>
            <a:pPr eaLnBrk="1" hangingPunct="1">
              <a:lnSpc>
                <a:spcPct val="90000"/>
              </a:lnSpc>
            </a:pPr>
            <a:r>
              <a:rPr lang="en-US" altLang="en-US" sz="1900" b="1" smtClean="0"/>
              <a:t>Active Surveillance</a:t>
            </a:r>
          </a:p>
          <a:p>
            <a:pPr lvl="1" eaLnBrk="1" hangingPunct="1">
              <a:lnSpc>
                <a:spcPct val="90000"/>
              </a:lnSpc>
            </a:pPr>
            <a:r>
              <a:rPr lang="en-US" altLang="en-US" sz="1700" b="1" smtClean="0"/>
              <a:t>Sentinel Sites</a:t>
            </a:r>
          </a:p>
          <a:p>
            <a:pPr lvl="1" eaLnBrk="1" hangingPunct="1">
              <a:lnSpc>
                <a:spcPct val="90000"/>
              </a:lnSpc>
            </a:pPr>
            <a:r>
              <a:rPr lang="en-US" altLang="en-US" sz="1700" b="1" smtClean="0"/>
              <a:t>Drug Event Monitoring</a:t>
            </a:r>
          </a:p>
          <a:p>
            <a:pPr lvl="1" eaLnBrk="1" hangingPunct="1">
              <a:lnSpc>
                <a:spcPct val="90000"/>
              </a:lnSpc>
            </a:pPr>
            <a:r>
              <a:rPr lang="en-US" altLang="en-US" sz="1700" b="1" smtClean="0"/>
              <a:t>Registries</a:t>
            </a:r>
          </a:p>
          <a:p>
            <a:pPr lvl="1" eaLnBrk="1" hangingPunct="1">
              <a:lnSpc>
                <a:spcPct val="90000"/>
              </a:lnSpc>
            </a:pPr>
            <a:r>
              <a:rPr lang="en-US" altLang="en-US" sz="1700" b="1" smtClean="0"/>
              <a:t>Comparative Observational Studies</a:t>
            </a:r>
          </a:p>
          <a:p>
            <a:pPr lvl="2" eaLnBrk="1" hangingPunct="1">
              <a:lnSpc>
                <a:spcPct val="90000"/>
              </a:lnSpc>
            </a:pPr>
            <a:r>
              <a:rPr lang="en-US" altLang="en-US" sz="1500" b="1" smtClean="0"/>
              <a:t>Cross-sectional Study</a:t>
            </a:r>
          </a:p>
          <a:p>
            <a:pPr lvl="2" eaLnBrk="1" hangingPunct="1">
              <a:lnSpc>
                <a:spcPct val="90000"/>
              </a:lnSpc>
            </a:pPr>
            <a:r>
              <a:rPr lang="en-US" altLang="en-US" sz="1500" b="1" smtClean="0"/>
              <a:t>Case-control Study</a:t>
            </a:r>
          </a:p>
          <a:p>
            <a:pPr lvl="2" eaLnBrk="1" hangingPunct="1">
              <a:lnSpc>
                <a:spcPct val="90000"/>
              </a:lnSpc>
            </a:pPr>
            <a:r>
              <a:rPr lang="en-US" altLang="en-US" sz="1500" b="1" smtClean="0"/>
              <a:t>Cohort Study</a:t>
            </a:r>
          </a:p>
          <a:p>
            <a:pPr eaLnBrk="1" hangingPunct="1">
              <a:lnSpc>
                <a:spcPct val="90000"/>
              </a:lnSpc>
            </a:pPr>
            <a:r>
              <a:rPr lang="en-US" altLang="en-US" sz="1900" b="1" smtClean="0"/>
              <a:t>Targeted Clinical Investigations</a:t>
            </a:r>
          </a:p>
          <a:p>
            <a:pPr eaLnBrk="1" hangingPunct="1">
              <a:lnSpc>
                <a:spcPct val="90000"/>
              </a:lnSpc>
            </a:pPr>
            <a:r>
              <a:rPr lang="en-US" altLang="en-US" sz="1900" b="1" smtClean="0"/>
              <a:t>Descriptive Studies</a:t>
            </a:r>
          </a:p>
          <a:p>
            <a:pPr lvl="1" eaLnBrk="1" hangingPunct="1">
              <a:lnSpc>
                <a:spcPct val="90000"/>
              </a:lnSpc>
            </a:pPr>
            <a:r>
              <a:rPr lang="en-US" altLang="en-US" sz="1700" b="1" smtClean="0"/>
              <a:t>Natural History of Disease</a:t>
            </a:r>
          </a:p>
          <a:p>
            <a:pPr lvl="1" eaLnBrk="1" hangingPunct="1">
              <a:lnSpc>
                <a:spcPct val="90000"/>
              </a:lnSpc>
            </a:pPr>
            <a:r>
              <a:rPr lang="en-US" altLang="en-US" sz="1700" b="1" smtClean="0"/>
              <a:t>Drug Utilization Study</a:t>
            </a:r>
            <a:endParaRPr lang="en-US" altLang="en-US" sz="1700" smtClean="0"/>
          </a:p>
        </p:txBody>
      </p:sp>
    </p:spTree>
    <p:extLst>
      <p:ext uri="{BB962C8B-B14F-4D97-AF65-F5344CB8AC3E}">
        <p14:creationId xmlns:p14="http://schemas.microsoft.com/office/powerpoint/2010/main" val="3950632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1143000"/>
          </a:xfrm>
          <a:noFill/>
        </p:spPr>
        <p:txBody>
          <a:bodyPr anchor="t"/>
          <a:lstStyle/>
          <a:p>
            <a:pPr eaLnBrk="1" hangingPunct="1"/>
            <a:r>
              <a:rPr lang="en-US" altLang="en-US" smtClean="0"/>
              <a:t>Limitations</a:t>
            </a:r>
          </a:p>
        </p:txBody>
      </p:sp>
      <p:sp>
        <p:nvSpPr>
          <p:cNvPr id="56323" name="Text Box 3"/>
          <p:cNvSpPr txBox="1">
            <a:spLocks noChangeArrowheads="1"/>
          </p:cNvSpPr>
          <p:nvPr/>
        </p:nvSpPr>
        <p:spPr bwMode="auto">
          <a:xfrm>
            <a:off x="381002" y="2209801"/>
            <a:ext cx="8552341" cy="2308324"/>
          </a:xfrm>
          <a:prstGeom prst="rect">
            <a:avLst/>
          </a:prstGeom>
          <a:noFill/>
          <a:ln w="9525">
            <a:noFill/>
            <a:miter lim="800000"/>
            <a:headEnd/>
            <a:tailEnd/>
          </a:ln>
        </p:spPr>
        <p:txBody>
          <a:bodyPr wrap="none">
            <a:spAutoFit/>
          </a:bodyPr>
          <a:lstStyle/>
          <a:p>
            <a:pPr>
              <a:buFontTx/>
              <a:buChar char="•"/>
              <a:defRPr/>
            </a:pPr>
            <a:r>
              <a:rPr lang="en-US" dirty="0">
                <a:solidFill>
                  <a:prstClr val="black"/>
                </a:solidFill>
                <a:latin typeface="Georgia"/>
              </a:rPr>
              <a:t>Chronic under-reporting</a:t>
            </a:r>
          </a:p>
          <a:p>
            <a:pPr>
              <a:buFontTx/>
              <a:buChar char="•"/>
              <a:defRPr/>
            </a:pPr>
            <a:r>
              <a:rPr lang="en-US" dirty="0">
                <a:solidFill>
                  <a:prstClr val="black"/>
                </a:solidFill>
                <a:latin typeface="Georgia"/>
              </a:rPr>
              <a:t>Episodic over-reporting (e.g., publicity, litigation)</a:t>
            </a:r>
          </a:p>
          <a:p>
            <a:pPr>
              <a:buFontTx/>
              <a:buChar char="•"/>
              <a:defRPr/>
            </a:pPr>
            <a:r>
              <a:rPr lang="en-US" dirty="0">
                <a:solidFill>
                  <a:prstClr val="black"/>
                </a:solidFill>
                <a:latin typeface="Georgia"/>
              </a:rPr>
              <a:t>Misreporting</a:t>
            </a:r>
          </a:p>
          <a:p>
            <a:pPr>
              <a:buFontTx/>
              <a:buChar char="•"/>
              <a:defRPr/>
            </a:pPr>
            <a:r>
              <a:rPr lang="en-US" dirty="0">
                <a:solidFill>
                  <a:prstClr val="black"/>
                </a:solidFill>
                <a:latin typeface="Georgia"/>
              </a:rPr>
              <a:t>Incomplete information</a:t>
            </a:r>
          </a:p>
          <a:p>
            <a:pPr>
              <a:buFontTx/>
              <a:buChar char="•"/>
              <a:defRPr/>
            </a:pPr>
            <a:r>
              <a:rPr lang="en-US" dirty="0">
                <a:solidFill>
                  <a:prstClr val="black"/>
                </a:solidFill>
                <a:latin typeface="Georgia"/>
              </a:rPr>
              <a:t>Changes over time in reporting and naming/coding practices</a:t>
            </a:r>
          </a:p>
          <a:p>
            <a:pPr>
              <a:buFontTx/>
              <a:buChar char="•"/>
              <a:defRPr/>
            </a:pPr>
            <a:r>
              <a:rPr lang="en-US" dirty="0">
                <a:solidFill>
                  <a:prstClr val="black"/>
                </a:solidFill>
                <a:latin typeface="Georgia"/>
              </a:rPr>
              <a:t>Data quality (e.g., dosage, duration of exposure)</a:t>
            </a:r>
          </a:p>
        </p:txBody>
      </p:sp>
    </p:spTree>
    <p:extLst>
      <p:ext uri="{BB962C8B-B14F-4D97-AF65-F5344CB8AC3E}">
        <p14:creationId xmlns:p14="http://schemas.microsoft.com/office/powerpoint/2010/main" val="1971495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381000" y="0"/>
            <a:ext cx="8458200" cy="1143000"/>
          </a:xfrm>
        </p:spPr>
        <p:txBody>
          <a:bodyPr/>
          <a:lstStyle/>
          <a:p>
            <a:r>
              <a:rPr lang="en-US" dirty="0"/>
              <a:t>Types of </a:t>
            </a:r>
            <a:r>
              <a:rPr lang="en-US" dirty="0" smtClean="0"/>
              <a:t>databases </a:t>
            </a:r>
            <a:endParaRPr lang="en-US" dirty="0"/>
          </a:p>
        </p:txBody>
      </p:sp>
      <p:sp>
        <p:nvSpPr>
          <p:cNvPr id="536579" name="Rectangle 3"/>
          <p:cNvSpPr>
            <a:spLocks noGrp="1" noChangeArrowheads="1"/>
          </p:cNvSpPr>
          <p:nvPr>
            <p:ph sz="quarter" idx="1"/>
          </p:nvPr>
        </p:nvSpPr>
        <p:spPr>
          <a:xfrm>
            <a:off x="228600" y="1358900"/>
            <a:ext cx="8610600" cy="4953000"/>
          </a:xfrm>
        </p:spPr>
        <p:txBody>
          <a:bodyPr/>
          <a:lstStyle/>
          <a:p>
            <a:pPr>
              <a:lnSpc>
                <a:spcPct val="90000"/>
              </a:lnSpc>
            </a:pPr>
            <a:r>
              <a:rPr lang="en-US" sz="2100" b="1" dirty="0" smtClean="0"/>
              <a:t>Administrative claims</a:t>
            </a:r>
            <a:endParaRPr lang="en-US" sz="2100" b="1" dirty="0"/>
          </a:p>
          <a:p>
            <a:pPr lvl="1">
              <a:lnSpc>
                <a:spcPct val="90000"/>
              </a:lnSpc>
            </a:pPr>
            <a:r>
              <a:rPr lang="en-US" sz="2000" dirty="0" smtClean="0"/>
              <a:t>US: Medicare, Medicaid, United HealthCare, MarketScan</a:t>
            </a:r>
          </a:p>
          <a:p>
            <a:pPr>
              <a:lnSpc>
                <a:spcPct val="90000"/>
              </a:lnSpc>
            </a:pPr>
            <a:r>
              <a:rPr lang="en-US" sz="2100" b="1" dirty="0" smtClean="0"/>
              <a:t>Pharmacy databases</a:t>
            </a:r>
          </a:p>
          <a:p>
            <a:pPr lvl="1">
              <a:lnSpc>
                <a:spcPct val="90000"/>
              </a:lnSpc>
            </a:pPr>
            <a:r>
              <a:rPr lang="en-US" sz="2000" dirty="0" smtClean="0"/>
              <a:t>US: IMS LRx, Retail pharmacy chain data</a:t>
            </a:r>
          </a:p>
          <a:p>
            <a:pPr>
              <a:lnSpc>
                <a:spcPct val="90000"/>
              </a:lnSpc>
            </a:pPr>
            <a:r>
              <a:rPr lang="en-US" sz="2100" b="1" dirty="0"/>
              <a:t>Surveillance – surveys, registries</a:t>
            </a:r>
          </a:p>
          <a:p>
            <a:pPr lvl="1">
              <a:lnSpc>
                <a:spcPct val="90000"/>
              </a:lnSpc>
            </a:pPr>
            <a:r>
              <a:rPr lang="en-US" sz="2000" dirty="0"/>
              <a:t>National Health and Nutrition Examination Survey (NHANES)</a:t>
            </a:r>
          </a:p>
          <a:p>
            <a:pPr lvl="1">
              <a:lnSpc>
                <a:spcPct val="90000"/>
              </a:lnSpc>
            </a:pPr>
            <a:r>
              <a:rPr lang="en-US" sz="2000" dirty="0"/>
              <a:t>Surveillance Epidemiology and End Results (SEER)</a:t>
            </a:r>
          </a:p>
          <a:p>
            <a:pPr lvl="1">
              <a:lnSpc>
                <a:spcPct val="90000"/>
              </a:lnSpc>
            </a:pPr>
            <a:r>
              <a:rPr lang="en-US" sz="2000" dirty="0" smtClean="0"/>
              <a:t>Nordic </a:t>
            </a:r>
            <a:r>
              <a:rPr lang="en-US" sz="2000" dirty="0"/>
              <a:t>national databases and registries</a:t>
            </a:r>
          </a:p>
          <a:p>
            <a:pPr>
              <a:lnSpc>
                <a:spcPct val="90000"/>
              </a:lnSpc>
            </a:pPr>
            <a:r>
              <a:rPr lang="en-US" sz="2100" b="1" dirty="0" smtClean="0"/>
              <a:t>Electronic medical/health records </a:t>
            </a:r>
            <a:r>
              <a:rPr lang="en-US" sz="2100" b="1" dirty="0"/>
              <a:t>databases</a:t>
            </a:r>
          </a:p>
          <a:p>
            <a:pPr lvl="1">
              <a:lnSpc>
                <a:spcPct val="90000"/>
              </a:lnSpc>
            </a:pPr>
            <a:r>
              <a:rPr lang="en-US" sz="2000" dirty="0" smtClean="0"/>
              <a:t>US: Kaiser </a:t>
            </a:r>
            <a:r>
              <a:rPr lang="en-US" sz="2000" dirty="0"/>
              <a:t>Permanente, Group Health </a:t>
            </a:r>
            <a:r>
              <a:rPr lang="en-US" sz="2000" dirty="0" smtClean="0"/>
              <a:t>Cooperative, </a:t>
            </a:r>
            <a:r>
              <a:rPr lang="en-US" sz="2000" dirty="0" err="1" smtClean="0"/>
              <a:t>Geisinger</a:t>
            </a:r>
            <a:r>
              <a:rPr lang="en-US" sz="2000" dirty="0" smtClean="0"/>
              <a:t>, OSCER</a:t>
            </a:r>
            <a:endParaRPr lang="en-US" sz="2000" dirty="0"/>
          </a:p>
          <a:p>
            <a:pPr lvl="1">
              <a:lnSpc>
                <a:spcPct val="90000"/>
              </a:lnSpc>
            </a:pPr>
            <a:r>
              <a:rPr lang="en-US" sz="2000" dirty="0" smtClean="0"/>
              <a:t>UK: Clinical Practice Research Datalink (CPRD, formerly GPRD)</a:t>
            </a:r>
          </a:p>
          <a:p>
            <a:pPr lvl="1">
              <a:lnSpc>
                <a:spcPct val="90000"/>
              </a:lnSpc>
            </a:pPr>
            <a:r>
              <a:rPr lang="en-US" sz="2000" dirty="0" err="1" smtClean="0"/>
              <a:t>FlatIron</a:t>
            </a:r>
            <a:r>
              <a:rPr lang="en-US" sz="2000" dirty="0" smtClean="0"/>
              <a:t> Oncology </a:t>
            </a:r>
            <a:endParaRPr lang="en-US" sz="2000" dirty="0"/>
          </a:p>
          <a:p>
            <a:pPr>
              <a:lnSpc>
                <a:spcPct val="90000"/>
              </a:lnSpc>
            </a:pPr>
            <a:r>
              <a:rPr lang="en-US" sz="2100" b="1" dirty="0" smtClean="0"/>
              <a:t>Cohort studies</a:t>
            </a:r>
            <a:endParaRPr lang="en-US" sz="2100" b="1"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F1116D29-8B54-4CF8-8C09-80DE6DE64829}" type="slidenum">
              <a:rPr lang="en-US" smtClean="0">
                <a:solidFill>
                  <a:srgbClr val="003366"/>
                </a:solidFill>
              </a:rPr>
              <a:pPr/>
              <a:t>54</a:t>
            </a:fld>
            <a:endParaRPr lang="en-US">
              <a:solidFill>
                <a:srgbClr val="003366"/>
              </a:solidFill>
            </a:endParaRPr>
          </a:p>
        </p:txBody>
      </p:sp>
    </p:spTree>
    <p:extLst>
      <p:ext uri="{BB962C8B-B14F-4D97-AF65-F5344CB8AC3E}">
        <p14:creationId xmlns:p14="http://schemas.microsoft.com/office/powerpoint/2010/main" val="448814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Some Final Advice </a:t>
            </a:r>
          </a:p>
        </p:txBody>
      </p:sp>
      <p:sp>
        <p:nvSpPr>
          <p:cNvPr id="66563" name="Rectangle 3"/>
          <p:cNvSpPr>
            <a:spLocks noGrp="1" noChangeArrowheads="1"/>
          </p:cNvSpPr>
          <p:nvPr>
            <p:ph type="body" idx="1"/>
          </p:nvPr>
        </p:nvSpPr>
        <p:spPr>
          <a:xfrm>
            <a:off x="457200" y="1066800"/>
            <a:ext cx="8229600" cy="5562600"/>
          </a:xfrm>
        </p:spPr>
        <p:txBody>
          <a:bodyPr/>
          <a:lstStyle/>
          <a:p>
            <a:pPr eaLnBrk="1" hangingPunct="1">
              <a:lnSpc>
                <a:spcPct val="90000"/>
              </a:lnSpc>
            </a:pPr>
            <a:r>
              <a:rPr lang="en-US" sz="2800" dirty="0" smtClean="0"/>
              <a:t>Remember, all data sources and study designs have limitations.  Thoughtfully select the most appropriate data source and design.</a:t>
            </a:r>
          </a:p>
          <a:p>
            <a:pPr eaLnBrk="1" hangingPunct="1">
              <a:lnSpc>
                <a:spcPct val="90000"/>
              </a:lnSpc>
            </a:pPr>
            <a:r>
              <a:rPr lang="en-US" sz="2800" dirty="0" smtClean="0"/>
              <a:t>Carefully interpret your results</a:t>
            </a:r>
          </a:p>
          <a:p>
            <a:pPr lvl="1" eaLnBrk="1" hangingPunct="1">
              <a:lnSpc>
                <a:spcPct val="90000"/>
              </a:lnSpc>
            </a:pPr>
            <a:r>
              <a:rPr lang="en-US" sz="2400" dirty="0" smtClean="0"/>
              <a:t>Understand the definition and measurement of drug exposure</a:t>
            </a:r>
          </a:p>
          <a:p>
            <a:pPr lvl="1" eaLnBrk="1" hangingPunct="1">
              <a:lnSpc>
                <a:spcPct val="90000"/>
              </a:lnSpc>
            </a:pPr>
            <a:r>
              <a:rPr lang="en-US" sz="2400" dirty="0" smtClean="0"/>
              <a:t>Understand the validity and relevance of the case definition</a:t>
            </a:r>
          </a:p>
          <a:p>
            <a:pPr lvl="1" eaLnBrk="1" hangingPunct="1">
              <a:lnSpc>
                <a:spcPct val="90000"/>
              </a:lnSpc>
            </a:pPr>
            <a:r>
              <a:rPr lang="en-US" sz="2400" dirty="0" smtClean="0"/>
              <a:t>Carefully interpret the effect estimate along with its associated measure of precision</a:t>
            </a:r>
          </a:p>
          <a:p>
            <a:pPr lvl="1" eaLnBrk="1" hangingPunct="1">
              <a:lnSpc>
                <a:spcPct val="90000"/>
              </a:lnSpc>
            </a:pPr>
            <a:r>
              <a:rPr lang="en-US" sz="2400" dirty="0" smtClean="0"/>
              <a:t>Understand areas of residual bias that might impact the validity of your results</a:t>
            </a:r>
          </a:p>
          <a:p>
            <a:pPr lvl="1" eaLnBrk="1" hangingPunct="1">
              <a:lnSpc>
                <a:spcPct val="90000"/>
              </a:lnSpc>
            </a:pPr>
            <a:r>
              <a:rPr lang="en-US" sz="2400" dirty="0" smtClean="0"/>
              <a:t>Avoid the pitfall of extending your conclusions past where the results meaningfully can take you</a:t>
            </a:r>
          </a:p>
        </p:txBody>
      </p:sp>
    </p:spTree>
    <p:extLst>
      <p:ext uri="{BB962C8B-B14F-4D97-AF65-F5344CB8AC3E}">
        <p14:creationId xmlns:p14="http://schemas.microsoft.com/office/powerpoint/2010/main" val="16873904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7" y="285750"/>
            <a:ext cx="8616950" cy="471488"/>
          </a:xfrm>
        </p:spPr>
        <p:txBody>
          <a:bodyPr>
            <a:normAutofit fontScale="90000"/>
          </a:bodyPr>
          <a:lstStyle/>
          <a:p>
            <a:pPr>
              <a:defRPr/>
            </a:pPr>
            <a:r>
              <a:rPr lang="en-CA" dirty="0" smtClean="0"/>
              <a:t>Thank you</a:t>
            </a:r>
            <a:endParaRPr lang="en-CA" dirty="0"/>
          </a:p>
        </p:txBody>
      </p:sp>
      <p:sp>
        <p:nvSpPr>
          <p:cNvPr id="106499" name="Rectangle 4"/>
          <p:cNvSpPr>
            <a:spLocks noGrp="1" noChangeArrowheads="1"/>
          </p:cNvSpPr>
          <p:nvPr/>
        </p:nvSpPr>
        <p:spPr bwMode="auto">
          <a:xfrm>
            <a:off x="3905250" y="3286125"/>
            <a:ext cx="13335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547688" indent="-2730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822325" indent="-2286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096963" indent="-228600">
              <a:spcBef>
                <a:spcPct val="20000"/>
              </a:spcBef>
              <a:buClr>
                <a:srgbClr val="8C7B70"/>
              </a:buClr>
              <a:buSzPct val="70000"/>
              <a:buFont typeface="Wingdings" pitchFamily="2" charset="2"/>
              <a:buChar char=""/>
              <a:defRPr sz="2000">
                <a:solidFill>
                  <a:schemeClr val="tx2"/>
                </a:solidFill>
                <a:latin typeface="Georgia" pitchFamily="18" charset="0"/>
              </a:defRPr>
            </a:lvl4pPr>
            <a:lvl5pPr marL="1371600" indent="-228600">
              <a:spcBef>
                <a:spcPct val="20000"/>
              </a:spcBef>
              <a:buClr>
                <a:srgbClr val="8FB08C"/>
              </a:buClr>
              <a:buChar char="•"/>
              <a:defRPr>
                <a:solidFill>
                  <a:schemeClr val="tx1"/>
                </a:solidFill>
                <a:latin typeface="Georgia"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3600">
              <a:solidFill>
                <a:schemeClr val="bg1"/>
              </a:solidFill>
              <a:latin typeface="Arial" charset="0"/>
              <a:cs typeface="Arial" charset="0"/>
            </a:endParaRPr>
          </a:p>
        </p:txBody>
      </p:sp>
      <p:pic>
        <p:nvPicPr>
          <p:cNvPr id="106500" name="Picture 6" descr="Twitter_logo_bl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5241925"/>
            <a:ext cx="61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2" descr="~im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2" y="739775"/>
            <a:ext cx="75533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2401" y="6400800"/>
            <a:ext cx="4643438" cy="254000"/>
          </a:xfrm>
          <a:prstGeom prst="rect">
            <a:avLst/>
          </a:prstGeom>
        </p:spPr>
        <p:txBody>
          <a:bodyPr>
            <a:spAutoFit/>
          </a:bodyPr>
          <a:lstStyle/>
          <a:p>
            <a:pPr algn="ctr" eaLnBrk="1" hangingPunct="1">
              <a:defRPr/>
            </a:pPr>
            <a:r>
              <a:rPr lang="en-US" sz="1050" dirty="0">
                <a:latin typeface="+mn-lt"/>
              </a:rPr>
              <a:t>Nov 26, 2001 – </a:t>
            </a:r>
            <a:r>
              <a:rPr lang="en-US" sz="1050" b="1" i="1" dirty="0">
                <a:latin typeface="+mn-lt"/>
              </a:rPr>
              <a:t>New Yorker Cartoon</a:t>
            </a:r>
            <a:r>
              <a:rPr lang="en-US" sz="1050" dirty="0">
                <a:latin typeface="+mn-lt"/>
              </a:rPr>
              <a:t>  by William Hamilton </a:t>
            </a:r>
          </a:p>
        </p:txBody>
      </p:sp>
    </p:spTree>
    <p:extLst>
      <p:ext uri="{BB962C8B-B14F-4D97-AF65-F5344CB8AC3E}">
        <p14:creationId xmlns:p14="http://schemas.microsoft.com/office/powerpoint/2010/main" val="114339089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Immortal Time Bias (Levesque 2010)</a:t>
            </a:r>
            <a:endParaRPr lang="en-US" dirty="0"/>
          </a:p>
        </p:txBody>
      </p:sp>
      <p:sp>
        <p:nvSpPr>
          <p:cNvPr id="3" name="Content Placeholder 2"/>
          <p:cNvSpPr>
            <a:spLocks noGrp="1"/>
          </p:cNvSpPr>
          <p:nvPr>
            <p:ph idx="1"/>
          </p:nvPr>
        </p:nvSpPr>
        <p:spPr>
          <a:xfrm>
            <a:off x="457200" y="1066800"/>
            <a:ext cx="8229600" cy="5410200"/>
          </a:xfrm>
        </p:spPr>
        <p:txBody>
          <a:bodyPr>
            <a:normAutofit fontScale="92500"/>
          </a:bodyPr>
          <a:lstStyle/>
          <a:p>
            <a:r>
              <a:rPr lang="en-US" dirty="0" smtClean="0"/>
              <a:t>Was treatment status determined after the start of follow-up, or defined using follow-up time?</a:t>
            </a:r>
          </a:p>
          <a:p>
            <a:r>
              <a:rPr lang="en-US" dirty="0" smtClean="0"/>
              <a:t>Was the start of follow-up different for treated and untreated (comparator) groups? </a:t>
            </a:r>
          </a:p>
          <a:p>
            <a:r>
              <a:rPr lang="en-US" dirty="0" smtClean="0"/>
              <a:t>Were treatment groups identified hierarchically (one group before the other)? </a:t>
            </a:r>
          </a:p>
          <a:p>
            <a:r>
              <a:rPr lang="en-US" dirty="0" smtClean="0"/>
              <a:t>Were subjects excluded on the basis of treatment identified during follow-up </a:t>
            </a:r>
          </a:p>
          <a:p>
            <a:r>
              <a:rPr lang="en-US" dirty="0" smtClean="0"/>
              <a:t>Was a fixed time analysis used?</a:t>
            </a:r>
          </a:p>
          <a:p>
            <a:pPr lvl="1"/>
            <a:r>
              <a:rPr lang="en-US" dirty="0" smtClean="0"/>
              <a:t>Fixed time refers to classifying exposed and unexposed time only in one group, cannot change over time  </a:t>
            </a:r>
          </a:p>
          <a:p>
            <a:pPr>
              <a:buNone/>
            </a:pPr>
            <a:r>
              <a:rPr lang="en-US" dirty="0" smtClean="0"/>
              <a:t>	</a:t>
            </a:r>
          </a:p>
        </p:txBody>
      </p:sp>
    </p:spTree>
    <p:extLst>
      <p:ext uri="{BB962C8B-B14F-4D97-AF65-F5344CB8AC3E}">
        <p14:creationId xmlns:p14="http://schemas.microsoft.com/office/powerpoint/2010/main" val="1501259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Immortal Time Bias – Examples </a:t>
            </a:r>
            <a:endParaRPr lang="en-US" sz="3200" dirty="0"/>
          </a:p>
        </p:txBody>
      </p:sp>
      <p:sp>
        <p:nvSpPr>
          <p:cNvPr id="3" name="Content Placeholder 2"/>
          <p:cNvSpPr>
            <a:spLocks noGrp="1"/>
          </p:cNvSpPr>
          <p:nvPr>
            <p:ph idx="1"/>
          </p:nvPr>
        </p:nvSpPr>
        <p:spPr>
          <a:xfrm>
            <a:off x="457200" y="914400"/>
            <a:ext cx="8229600" cy="5715000"/>
          </a:xfrm>
        </p:spPr>
        <p:txBody>
          <a:bodyPr>
            <a:normAutofit fontScale="92500"/>
          </a:bodyPr>
          <a:lstStyle/>
          <a:p>
            <a:r>
              <a:rPr lang="en-US" dirty="0" smtClean="0"/>
              <a:t>Statin use and reduction of the risk of diabetes progression (Levesque, 2010)</a:t>
            </a:r>
          </a:p>
          <a:p>
            <a:pPr lvl="1"/>
            <a:r>
              <a:rPr lang="en-US" dirty="0" smtClean="0"/>
              <a:t>Looked at  time between statin use and initiation of insulin treatment</a:t>
            </a:r>
          </a:p>
          <a:p>
            <a:r>
              <a:rPr lang="en-US" dirty="0" smtClean="0"/>
              <a:t>Use of </a:t>
            </a:r>
            <a:r>
              <a:rPr lang="en-US" dirty="0" err="1" smtClean="0"/>
              <a:t>corticosteriods</a:t>
            </a:r>
            <a:r>
              <a:rPr lang="en-US" dirty="0" smtClean="0"/>
              <a:t> to prevent mortality due to  COPD compared with use of bronchodilators    </a:t>
            </a:r>
          </a:p>
          <a:p>
            <a:pPr lvl="1"/>
            <a:r>
              <a:rPr lang="en-US" dirty="0" smtClean="0"/>
              <a:t>More time between diagnosis of COPD and </a:t>
            </a:r>
            <a:r>
              <a:rPr lang="en-US" dirty="0" err="1" smtClean="0"/>
              <a:t>corticosteriod</a:t>
            </a:r>
            <a:r>
              <a:rPr lang="en-US" dirty="0" smtClean="0"/>
              <a:t> use than diagnosis of COPD and bronchodilator use.</a:t>
            </a:r>
          </a:p>
          <a:p>
            <a:pPr lvl="1"/>
            <a:r>
              <a:rPr lang="en-US" dirty="0" smtClean="0"/>
              <a:t>Also – hierarchal example - </a:t>
            </a:r>
            <a:r>
              <a:rPr lang="en-US" dirty="0" err="1" smtClean="0"/>
              <a:t>corticosteriod</a:t>
            </a:r>
            <a:r>
              <a:rPr lang="en-US" dirty="0" smtClean="0"/>
              <a:t> use often followed bronchodilator use, from time of diagnosis, there is immortal time for </a:t>
            </a:r>
            <a:r>
              <a:rPr lang="en-US" dirty="0" err="1" smtClean="0"/>
              <a:t>corticosteriod</a:t>
            </a:r>
            <a:r>
              <a:rPr lang="en-US" dirty="0" smtClean="0"/>
              <a:t> use </a:t>
            </a:r>
          </a:p>
          <a:p>
            <a:r>
              <a:rPr lang="en-US" dirty="0" smtClean="0"/>
              <a:t>Survival of heart transplant patients vs non-transplant patients</a:t>
            </a:r>
          </a:p>
          <a:p>
            <a:pPr lvl="1"/>
            <a:r>
              <a:rPr lang="en-US" dirty="0" smtClean="0"/>
              <a:t>similarly hematopoietic stem cell transplant patients</a:t>
            </a:r>
          </a:p>
        </p:txBody>
      </p:sp>
    </p:spTree>
    <p:extLst>
      <p:ext uri="{BB962C8B-B14F-4D97-AF65-F5344CB8AC3E}">
        <p14:creationId xmlns:p14="http://schemas.microsoft.com/office/powerpoint/2010/main" val="155726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0"/>
            <a:ext cx="9220200" cy="990600"/>
          </a:xfrm>
        </p:spPr>
        <p:txBody>
          <a:bodyPr>
            <a:noAutofit/>
          </a:bodyPr>
          <a:lstStyle/>
          <a:p>
            <a:r>
              <a:rPr lang="en-US" sz="3200" dirty="0" smtClean="0"/>
              <a:t>Analytical and Design Methods to Deal with Immortal Time Bias</a:t>
            </a:r>
            <a:endParaRPr lang="en-US" sz="3200"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Time Dependent analyses: </a:t>
            </a:r>
          </a:p>
          <a:p>
            <a:pPr lvl="1"/>
            <a:r>
              <a:rPr lang="en-US" dirty="0" smtClean="0"/>
              <a:t>Classify treatment time accurately </a:t>
            </a:r>
          </a:p>
          <a:p>
            <a:pPr lvl="1"/>
            <a:r>
              <a:rPr lang="en-US" dirty="0" smtClean="0"/>
              <a:t>Cox regression</a:t>
            </a:r>
          </a:p>
          <a:p>
            <a:pPr lvl="1"/>
            <a:r>
              <a:rPr lang="en-US" dirty="0" smtClean="0"/>
              <a:t>Other statistical techniques – Mantel </a:t>
            </a:r>
            <a:r>
              <a:rPr lang="en-US" dirty="0" err="1" smtClean="0"/>
              <a:t>Byar</a:t>
            </a:r>
            <a:r>
              <a:rPr lang="en-US" dirty="0" smtClean="0"/>
              <a:t> </a:t>
            </a:r>
          </a:p>
          <a:p>
            <a:pPr marL="457200" lvl="1" indent="0">
              <a:buNone/>
            </a:pPr>
            <a:r>
              <a:rPr lang="en-US" dirty="0" smtClean="0"/>
              <a:t> </a:t>
            </a:r>
          </a:p>
          <a:p>
            <a:r>
              <a:rPr lang="en-US" dirty="0" smtClean="0"/>
              <a:t>Time-matched nested case-control studies within a cohort</a:t>
            </a:r>
          </a:p>
          <a:p>
            <a:pPr marL="0" indent="0">
              <a:buNone/>
            </a:pPr>
            <a:endParaRPr lang="en-US" dirty="0" smtClean="0"/>
          </a:p>
          <a:p>
            <a:pPr>
              <a:buNone/>
            </a:pPr>
            <a:r>
              <a:rPr lang="en-US" dirty="0" smtClean="0"/>
              <a:t>	</a:t>
            </a:r>
          </a:p>
        </p:txBody>
      </p:sp>
    </p:spTree>
    <p:extLst>
      <p:ext uri="{BB962C8B-B14F-4D97-AF65-F5344CB8AC3E}">
        <p14:creationId xmlns:p14="http://schemas.microsoft.com/office/powerpoint/2010/main" val="171805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Pharmacoepidemiology at UCSF </a:t>
            </a:r>
            <a:endParaRPr lang="en-US" sz="3600" dirty="0"/>
          </a:p>
        </p:txBody>
      </p:sp>
      <p:sp>
        <p:nvSpPr>
          <p:cNvPr id="3" name="Content Placeholder 2"/>
          <p:cNvSpPr>
            <a:spLocks noGrp="1"/>
          </p:cNvSpPr>
          <p:nvPr>
            <p:ph idx="1"/>
          </p:nvPr>
        </p:nvSpPr>
        <p:spPr>
          <a:xfrm>
            <a:off x="457200" y="838200"/>
            <a:ext cx="8382000" cy="5257800"/>
          </a:xfrm>
        </p:spPr>
        <p:txBody>
          <a:bodyPr/>
          <a:lstStyle/>
          <a:p>
            <a:pPr marL="0" indent="0">
              <a:buNone/>
            </a:pPr>
            <a:r>
              <a:rPr lang="en-US" b="1" dirty="0" smtClean="0"/>
              <a:t>Courses Currently Available</a:t>
            </a:r>
            <a:r>
              <a:rPr lang="en-US" dirty="0" smtClean="0"/>
              <a:t>: </a:t>
            </a:r>
          </a:p>
          <a:p>
            <a:r>
              <a:rPr lang="en-US" sz="2400" dirty="0" smtClean="0"/>
              <a:t>This course  – Intro Pharmacoepidemiology (</a:t>
            </a:r>
            <a:r>
              <a:rPr lang="en-US" sz="2400" dirty="0" err="1" smtClean="0"/>
              <a:t>Epi</a:t>
            </a:r>
            <a:r>
              <a:rPr lang="en-US" sz="2400" dirty="0" smtClean="0"/>
              <a:t> 262)</a:t>
            </a:r>
          </a:p>
          <a:p>
            <a:r>
              <a:rPr lang="en-US" sz="2400" dirty="0" smtClean="0"/>
              <a:t>Clinical Trials (</a:t>
            </a:r>
            <a:r>
              <a:rPr lang="en-US" sz="2400" dirty="0" err="1" smtClean="0"/>
              <a:t>Epi</a:t>
            </a:r>
            <a:r>
              <a:rPr lang="en-US" sz="2400" dirty="0" smtClean="0"/>
              <a:t> 205) </a:t>
            </a:r>
          </a:p>
          <a:p>
            <a:r>
              <a:rPr lang="en-US" sz="2400" dirty="0" smtClean="0"/>
              <a:t>Development and Approval of Drugs &amp; Devices (Epi 260)</a:t>
            </a:r>
          </a:p>
          <a:p>
            <a:r>
              <a:rPr lang="en-US" sz="2400" dirty="0" smtClean="0"/>
              <a:t>Systematic Review (</a:t>
            </a:r>
            <a:r>
              <a:rPr lang="en-US" sz="2400" dirty="0" err="1" smtClean="0"/>
              <a:t>Epi</a:t>
            </a:r>
            <a:r>
              <a:rPr lang="en-US" sz="2400" dirty="0" smtClean="0"/>
              <a:t> 214)</a:t>
            </a:r>
          </a:p>
          <a:p>
            <a:r>
              <a:rPr lang="en-US" sz="2400" dirty="0" smtClean="0"/>
              <a:t>Clinical Epidemiology (Epi 204)</a:t>
            </a:r>
          </a:p>
          <a:p>
            <a:r>
              <a:rPr lang="en-US" sz="2400" dirty="0" smtClean="0"/>
              <a:t>Cancer Epidemiology (Epi 252)</a:t>
            </a:r>
          </a:p>
          <a:p>
            <a:r>
              <a:rPr lang="en-US" sz="2400" dirty="0" smtClean="0"/>
              <a:t>Molecular &amp; Genetic Epidemiology (Epi 217)</a:t>
            </a:r>
          </a:p>
          <a:p>
            <a:pPr marL="0" indent="0">
              <a:buNone/>
            </a:pPr>
            <a:r>
              <a:rPr lang="en-US" b="1" dirty="0" smtClean="0"/>
              <a:t>Other Potential courses: </a:t>
            </a:r>
          </a:p>
          <a:p>
            <a:pPr marL="342900" lvl="1" indent="-342900">
              <a:buFont typeface="Wingdings" panose="05000000000000000000" pitchFamily="2" charset="2"/>
              <a:buChar char="§"/>
            </a:pPr>
            <a:r>
              <a:rPr lang="en-US" dirty="0" smtClean="0"/>
              <a:t>Special topics in Pharmacoepidemiology </a:t>
            </a:r>
          </a:p>
          <a:p>
            <a:pPr marL="342900" lvl="1" indent="-342900">
              <a:buFont typeface="Wingdings" panose="05000000000000000000" pitchFamily="2" charset="2"/>
              <a:buChar char="§"/>
            </a:pPr>
            <a:r>
              <a:rPr lang="en-US" dirty="0" smtClean="0"/>
              <a:t>Advanced methods     </a:t>
            </a:r>
          </a:p>
          <a:p>
            <a:pPr marL="342900" lvl="1" indent="-342900">
              <a:buFont typeface="Wingdings" panose="05000000000000000000" pitchFamily="2" charset="2"/>
              <a:buChar char="§"/>
            </a:pPr>
            <a:r>
              <a:rPr lang="en-US" dirty="0" smtClean="0"/>
              <a:t>Database course  </a:t>
            </a:r>
          </a:p>
        </p:txBody>
      </p:sp>
    </p:spTree>
    <p:extLst>
      <p:ext uri="{BB962C8B-B14F-4D97-AF65-F5344CB8AC3E}">
        <p14:creationId xmlns:p14="http://schemas.microsoft.com/office/powerpoint/2010/main" val="4203744495"/>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660-J_ons_v7_TH">
  <a:themeElements>
    <a:clrScheme name="">
      <a:dk1>
        <a:srgbClr val="FFFFFF"/>
      </a:dk1>
      <a:lt1>
        <a:srgbClr val="FFFFFF"/>
      </a:lt1>
      <a:dk2>
        <a:srgbClr val="FFFFFF"/>
      </a:dk2>
      <a:lt2>
        <a:srgbClr val="C0C0C0"/>
      </a:lt2>
      <a:accent1>
        <a:srgbClr val="A5232A"/>
      </a:accent1>
      <a:accent2>
        <a:srgbClr val="FFEE00"/>
      </a:accent2>
      <a:accent3>
        <a:srgbClr val="FFFFFF"/>
      </a:accent3>
      <a:accent4>
        <a:srgbClr val="DADADA"/>
      </a:accent4>
      <a:accent5>
        <a:srgbClr val="CFACAC"/>
      </a:accent5>
      <a:accent6>
        <a:srgbClr val="E7D800"/>
      </a:accent6>
      <a:hlink>
        <a:srgbClr val="ABC0E9"/>
      </a:hlink>
      <a:folHlink>
        <a:srgbClr val="40A999"/>
      </a:folHlink>
    </a:clrScheme>
    <a:fontScheme name="18660-J_ons_v7_T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18660-J_ons_v7_T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660-J_ons_v7_T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660-J_ons_v7_T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660-J_ons_v7_T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660-J_ons_v7_T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660-J_ons_v7_T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660-J_ons_v7_T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3912</TotalTime>
  <Words>3291</Words>
  <Application>Microsoft Office PowerPoint</Application>
  <PresentationFormat>On-screen Show (4:3)</PresentationFormat>
  <Paragraphs>482</Paragraphs>
  <Slides>56</Slides>
  <Notes>36</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56</vt:i4>
      </vt:variant>
    </vt:vector>
  </HeadingPairs>
  <TitlesOfParts>
    <vt:vector size="65" baseType="lpstr">
      <vt:lpstr>Capsules</vt:lpstr>
      <vt:lpstr>18660-J_ons_v7_TH</vt:lpstr>
      <vt:lpstr>1_Capsules</vt:lpstr>
      <vt:lpstr>2_Capsules</vt:lpstr>
      <vt:lpstr>Civic</vt:lpstr>
      <vt:lpstr>Office Theme</vt:lpstr>
      <vt:lpstr>1_Office Theme</vt:lpstr>
      <vt:lpstr>Slide</vt:lpstr>
      <vt:lpstr>Document</vt:lpstr>
      <vt:lpstr>Overview for Today </vt:lpstr>
      <vt:lpstr>Immortal Time Bias</vt:lpstr>
      <vt:lpstr>Important Bias in PE Studies: Immortal Person Time Bias</vt:lpstr>
      <vt:lpstr>PowerPoint Presentation</vt:lpstr>
      <vt:lpstr>Immortal Person Time Bias</vt:lpstr>
      <vt:lpstr>Identifying Immortal Time Bias (Levesque 2010)</vt:lpstr>
      <vt:lpstr>Immortal Time Bias – Examples </vt:lpstr>
      <vt:lpstr>Analytical and Design Methods to Deal with Immortal Time Bias</vt:lpstr>
      <vt:lpstr>Pharmacoepidemiology at UCSF </vt:lpstr>
      <vt:lpstr>PowerPoint Presentation</vt:lpstr>
      <vt:lpstr>Perspectives in Big Data</vt:lpstr>
      <vt:lpstr>Digital technologies to bring forward patient voice</vt:lpstr>
      <vt:lpstr>Where Social Media holds promise…</vt:lpstr>
      <vt:lpstr>Big Data Poses New Challenges</vt:lpstr>
      <vt:lpstr>Facebook T3 Study: “But the Data is Already Public”</vt:lpstr>
      <vt:lpstr>Facebook T3 Study: Ethical Considerations [1]</vt:lpstr>
      <vt:lpstr>Facebook T3 Study: Ethical Considerations [2]</vt:lpstr>
      <vt:lpstr>Case Study: Facebook T3 Study Discussion Questions</vt:lpstr>
      <vt:lpstr>Health Insurance Portability and Accountability Act (HIPAA) of 1996</vt:lpstr>
      <vt:lpstr>HIPAA and Privacy Challenge: Much of the EMR Data Remains Untapped</vt:lpstr>
      <vt:lpstr>Is our Personal Health Information Protected?</vt:lpstr>
      <vt:lpstr>We can merge data systems</vt:lpstr>
      <vt:lpstr>In Scandinavia, patient SSN can be used to link across National Databases</vt:lpstr>
      <vt:lpstr>Ethical debate will follow Big Data and the integration of new sources of health data</vt:lpstr>
      <vt:lpstr>Ethics in Cognitive Computing</vt:lpstr>
      <vt:lpstr>Case Study: Cognitive Computing Discussion Questions</vt:lpstr>
      <vt:lpstr>Conclusions</vt:lpstr>
      <vt:lpstr>Good Clinical Practice, an international standard</vt:lpstr>
      <vt:lpstr>ISPE-Professional Certification Commission Code of Ethics </vt:lpstr>
      <vt:lpstr>To Keep Up with the Consistently Evolving Environment</vt:lpstr>
      <vt:lpstr>Regulatory Bodies Providing Guidance</vt:lpstr>
      <vt:lpstr>Summary review </vt:lpstr>
      <vt:lpstr>EPI 262:Introduction to Pharmacoepidemiology</vt:lpstr>
      <vt:lpstr>EPI 262 Course Schedule - 2017</vt:lpstr>
      <vt:lpstr>Course Objectives</vt:lpstr>
      <vt:lpstr>Epidemiology Role in the Drug Development and Life-Cycle Management Process</vt:lpstr>
      <vt:lpstr>Disease Rates, Measures of Risk</vt:lpstr>
      <vt:lpstr>Risk Measures  </vt:lpstr>
      <vt:lpstr>PowerPoint Presentation</vt:lpstr>
      <vt:lpstr>Pharmacoeconomic Checklist</vt:lpstr>
      <vt:lpstr>Health Effects</vt:lpstr>
      <vt:lpstr>PowerPoint Presentation</vt:lpstr>
      <vt:lpstr>League Table (1997 dollars)</vt:lpstr>
      <vt:lpstr>Cost Per Life Year Estimates</vt:lpstr>
      <vt:lpstr>Medical Device Definition</vt:lpstr>
      <vt:lpstr>Classify Your Device</vt:lpstr>
      <vt:lpstr>The Rules Governing Medicinal Products</vt:lpstr>
      <vt:lpstr>Adverse Event (or Adverse Experience)</vt:lpstr>
      <vt:lpstr>Adverse Drug Reaction (ADR)</vt:lpstr>
      <vt:lpstr>Unexpected Adverse Drug Reactions</vt:lpstr>
      <vt:lpstr>Seriousness Criteria</vt:lpstr>
      <vt:lpstr>Pharmacovigilance Methods</vt:lpstr>
      <vt:lpstr>Limitations</vt:lpstr>
      <vt:lpstr>Types of databases </vt:lpstr>
      <vt:lpstr>Some Final Advice </vt:lpstr>
      <vt:lpstr>Thank you</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of Early Mortality</dc:title>
  <dc:creator>Administrator</dc:creator>
  <cp:lastModifiedBy>Kelsh, Mike</cp:lastModifiedBy>
  <cp:revision>193</cp:revision>
  <cp:lastPrinted>2015-01-08T20:27:08Z</cp:lastPrinted>
  <dcterms:created xsi:type="dcterms:W3CDTF">2005-08-17T16:35:31Z</dcterms:created>
  <dcterms:modified xsi:type="dcterms:W3CDTF">2017-03-16T18:01:28Z</dcterms:modified>
</cp:coreProperties>
</file>