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Lst>
  <p:notesMasterIdLst>
    <p:notesMasterId r:id="rId25"/>
  </p:notesMasterIdLst>
  <p:sldIdLst>
    <p:sldId id="256" r:id="rId2"/>
    <p:sldId id="259" r:id="rId3"/>
    <p:sldId id="267" r:id="rId4"/>
    <p:sldId id="257" r:id="rId5"/>
    <p:sldId id="258" r:id="rId6"/>
    <p:sldId id="282" r:id="rId7"/>
    <p:sldId id="260" r:id="rId8"/>
    <p:sldId id="261" r:id="rId9"/>
    <p:sldId id="268" r:id="rId10"/>
    <p:sldId id="262" r:id="rId11"/>
    <p:sldId id="264"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11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FBF9D4-60F4-5644-95BA-CA0F6E259AF0}" type="datetimeFigureOut">
              <a:rPr lang="en-US" smtClean="0"/>
              <a:t>5/13/15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8D3000-6696-8E42-AD09-C05B0FE827E5}" type="slidenum">
              <a:rPr lang="en-US" smtClean="0"/>
              <a:t>‹#›</a:t>
            </a:fld>
            <a:endParaRPr lang="en-US"/>
          </a:p>
        </p:txBody>
      </p:sp>
    </p:spTree>
    <p:extLst>
      <p:ext uri="{BB962C8B-B14F-4D97-AF65-F5344CB8AC3E}">
        <p14:creationId xmlns:p14="http://schemas.microsoft.com/office/powerpoint/2010/main" val="21169638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Arial"/>
                <a:cs typeface="Arial"/>
              </a:rPr>
              <a:t>Federal law governing this area remains ambiguous and potentially confusing to both researchers and specimen donors because it raises several issues related to ownership of specimens, informed consent, genetic privacy, and retention of DNA specimens and associated information. Courts have partially addressed questions related to tissue ownership, and some states have legislation clarifying uncertainties in the federal framework.</a:t>
            </a:r>
          </a:p>
          <a:p>
            <a:endParaRPr lang="en-US" dirty="0"/>
          </a:p>
        </p:txBody>
      </p:sp>
      <p:sp>
        <p:nvSpPr>
          <p:cNvPr id="4" name="Slide Number Placeholder 3"/>
          <p:cNvSpPr>
            <a:spLocks noGrp="1"/>
          </p:cNvSpPr>
          <p:nvPr>
            <p:ph type="sldNum" sz="quarter" idx="10"/>
          </p:nvPr>
        </p:nvSpPr>
        <p:spPr/>
        <p:txBody>
          <a:bodyPr/>
          <a:lstStyle/>
          <a:p>
            <a:fld id="{458D3000-6696-8E42-AD09-C05B0FE827E5}" type="slidenum">
              <a:rPr lang="en-US" smtClean="0"/>
              <a:t>4</a:t>
            </a:fld>
            <a:endParaRPr lang="en-US"/>
          </a:p>
        </p:txBody>
      </p:sp>
    </p:spTree>
    <p:extLst>
      <p:ext uri="{BB962C8B-B14F-4D97-AF65-F5344CB8AC3E}">
        <p14:creationId xmlns:p14="http://schemas.microsoft.com/office/powerpoint/2010/main" val="2026785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p:nvPr>
        </p:nvSpPr>
        <p:spPr>
          <a:noFill/>
          <a:ln>
            <a:miter lim="800000"/>
          </a:ln>
        </p:spPr>
        <p:txBody>
          <a:bodyPr/>
          <a:lstStyle/>
          <a:p>
            <a:fld id="{3526378E-0C62-154D-9D1E-47BCAA8D33B8}" type="slidenum">
              <a:rPr lang="en-US" sz="1200" b="1">
                <a:solidFill>
                  <a:schemeClr val="tx1"/>
                </a:solidFill>
                <a:latin typeface="Times" charset="0"/>
              </a:rPr>
              <a:pPr/>
              <a:t>21</a:t>
            </a:fld>
            <a:endParaRPr lang="en-US" sz="1200" b="1" dirty="0">
              <a:solidFill>
                <a:schemeClr val="tx1"/>
              </a:solidFill>
              <a:latin typeface="Times" charset="0"/>
            </a:endParaRPr>
          </a:p>
        </p:txBody>
      </p:sp>
      <p:sp>
        <p:nvSpPr>
          <p:cNvPr id="46082" name="Rectangle 2"/>
          <p:cNvSpPr>
            <a:spLocks noGrp="1" noRot="1" noChangeAspect="1" noChangeArrowheads="1" noTextEdit="1"/>
          </p:cNvSpPr>
          <p:nvPr>
            <p:ph type="sldImg"/>
          </p:nvPr>
        </p:nvSpPr>
        <p:spPr>
          <a:solidFill>
            <a:srgbClr val="FFFFFF"/>
          </a:solidFill>
        </p:spPr>
      </p:sp>
      <p:sp>
        <p:nvSpPr>
          <p:cNvPr id="46083" name="Rectangle 3"/>
          <p:cNvSpPr>
            <a:spLocks noGrp="1" noChangeArrowheads="1"/>
          </p:cNvSpPr>
          <p:nvPr>
            <p:ph type="body" idx="1"/>
          </p:nvPr>
        </p:nvSpPr>
        <p:spPr>
          <a:xfrm>
            <a:off x="685800" y="4343400"/>
            <a:ext cx="5486400" cy="4114800"/>
          </a:xfrm>
          <a:solidFill>
            <a:srgbClr val="FFFFFF"/>
          </a:solidFill>
          <a:ln>
            <a:solidFill>
              <a:srgbClr val="000000"/>
            </a:solidFill>
            <a:miter lim="800000"/>
          </a:ln>
        </p:spPr>
        <p:txBody>
          <a:bodyPr/>
          <a:lstStyle/>
          <a:p>
            <a:pPr eaLnBrk="1" hangingPunct="1"/>
            <a:endParaRPr lang="en-US" dirty="0">
              <a:latin typeface="Times New Roman"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p:nvPr>
        </p:nvSpPr>
        <p:spPr>
          <a:noFill/>
          <a:ln>
            <a:miter lim="800000"/>
          </a:ln>
        </p:spPr>
        <p:txBody>
          <a:bodyPr/>
          <a:lstStyle/>
          <a:p>
            <a:fld id="{8F8B1273-1D11-8744-A98F-03D640048876}" type="slidenum">
              <a:rPr lang="en-US" sz="1200" b="1">
                <a:solidFill>
                  <a:schemeClr val="tx1"/>
                </a:solidFill>
                <a:latin typeface="Times" charset="0"/>
              </a:rPr>
              <a:pPr/>
              <a:t>22</a:t>
            </a:fld>
            <a:endParaRPr lang="en-US" sz="1200" b="1" dirty="0">
              <a:solidFill>
                <a:schemeClr val="tx1"/>
              </a:solidFill>
              <a:latin typeface="Times" charset="0"/>
            </a:endParaRPr>
          </a:p>
        </p:txBody>
      </p:sp>
      <p:sp>
        <p:nvSpPr>
          <p:cNvPr id="48130" name="Rectangle 2"/>
          <p:cNvSpPr>
            <a:spLocks noGrp="1" noRot="1" noChangeAspect="1" noChangeArrowheads="1"/>
          </p:cNvSpPr>
          <p:nvPr>
            <p:ph type="sldImg"/>
          </p:nvPr>
        </p:nvSpPr>
        <p:spPr>
          <a:solidFill>
            <a:srgbClr val="FFFFFF"/>
          </a:solidFill>
        </p:spPr>
      </p:sp>
      <p:sp>
        <p:nvSpPr>
          <p:cNvPr id="48131" name="Rectangle 3"/>
          <p:cNvSpPr>
            <a:spLocks noGrp="1" noChangeArrowheads="1"/>
          </p:cNvSpPr>
          <p:nvPr>
            <p:ph type="body" idx="1"/>
          </p:nvPr>
        </p:nvSpPr>
        <p:spPr>
          <a:solidFill>
            <a:srgbClr val="FFFFFF"/>
          </a:solidFill>
          <a:ln>
            <a:solidFill>
              <a:srgbClr val="000000"/>
            </a:solidFill>
            <a:miter lim="800000"/>
          </a:ln>
        </p:spPr>
        <p:txBody>
          <a:bodyPr/>
          <a:lstStyle/>
          <a:p>
            <a:pPr eaLnBrk="1" hangingPunct="1"/>
            <a:endParaRPr lang="en-US" dirty="0">
              <a:latin typeface="Times New Roman"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F5B06-77A8-7B4E-854C-1791CA59EB2B}" type="datetimeFigureOut">
              <a:rPr lang="en-US" smtClean="0"/>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1CDFC-7ADC-F946-B36E-98F5C8EF6D1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1CDFC-7ADC-F946-B36E-98F5C8EF6D1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7F5B06-77A8-7B4E-854C-1791CA59EB2B}" type="datetimeFigureOut">
              <a:rPr lang="en-US" smtClean="0"/>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F7F5B06-77A8-7B4E-854C-1791CA59EB2B}" type="datetimeFigureOut">
              <a:rPr lang="en-US" smtClean="0"/>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F7F5B06-77A8-7B4E-854C-1791CA59EB2B}" type="datetimeFigureOut">
              <a:rPr lang="en-US" smtClean="0"/>
              <a:t>5/13/15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F7F5B06-77A8-7B4E-854C-1791CA59EB2B}" type="datetimeFigureOut">
              <a:rPr lang="en-US" smtClean="0"/>
              <a:t>5/13/15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F5B06-77A8-7B4E-854C-1791CA59EB2B}" type="datetimeFigureOut">
              <a:rPr lang="en-US" smtClean="0"/>
              <a:t>5/13/15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D1CDFC-7ADC-F946-B36E-98F5C8EF6D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F5B06-77A8-7B4E-854C-1791CA59EB2B}" type="datetimeFigureOut">
              <a:rPr lang="en-US" smtClean="0"/>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F7F5B06-77A8-7B4E-854C-1791CA59EB2B}" type="datetimeFigureOut">
              <a:rPr lang="en-US" smtClean="0"/>
              <a:t>5/13/15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F3D1CDFC-7ADC-F946-B36E-98F5C8EF6D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3journal.org/content/3/8/1213" TargetMode="External"/><Relationship Id="rId3" Type="http://schemas.openxmlformats.org/officeDocument/2006/relationships/hyperlink" Target="http://www.nature.com/nature/journal/v500/n7461/full/nature12064.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3journal.org/content/3/8/1213" TargetMode="External"/><Relationship Id="rId3" Type="http://schemas.openxmlformats.org/officeDocument/2006/relationships/hyperlink" Target="http://www.nytimes.com/2013/03/24/opinion/sunday/the-immortal-life-of-henrietta-lacks-the-sequel.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policy/hs/specimens.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8913" y="2183182"/>
            <a:ext cx="6376646" cy="1470025"/>
          </a:xfrm>
        </p:spPr>
        <p:txBody>
          <a:bodyPr>
            <a:noAutofit/>
          </a:bodyPr>
          <a:lstStyle/>
          <a:p>
            <a:r>
              <a:rPr lang="en-US" sz="3600" dirty="0" smtClean="0"/>
              <a:t>Science in the Genomic Age: </a:t>
            </a:r>
            <a:br>
              <a:rPr lang="en-US" sz="3600" dirty="0" smtClean="0"/>
            </a:br>
            <a:r>
              <a:rPr lang="en-US" sz="3600" dirty="0" smtClean="0"/>
              <a:t>Biomedical Research and Human Subjects</a:t>
            </a:r>
            <a:endParaRPr lang="en-US" sz="3600" dirty="0"/>
          </a:p>
        </p:txBody>
      </p:sp>
      <p:sp>
        <p:nvSpPr>
          <p:cNvPr id="3" name="Subtitle 2"/>
          <p:cNvSpPr>
            <a:spLocks noGrp="1"/>
          </p:cNvSpPr>
          <p:nvPr>
            <p:ph type="subTitle" idx="1"/>
          </p:nvPr>
        </p:nvSpPr>
        <p:spPr>
          <a:xfrm>
            <a:off x="1298913" y="4686166"/>
            <a:ext cx="8424782" cy="3368600"/>
          </a:xfrm>
        </p:spPr>
        <p:txBody>
          <a:bodyPr>
            <a:normAutofit/>
          </a:bodyPr>
          <a:lstStyle/>
          <a:p>
            <a:pPr algn="l"/>
            <a:r>
              <a:rPr lang="en-US" sz="1600" b="1" dirty="0" smtClean="0">
                <a:solidFill>
                  <a:schemeClr val="tx1"/>
                </a:solidFill>
              </a:rPr>
              <a:t>Ulluminair Salim, PhD(c), MPH</a:t>
            </a:r>
          </a:p>
          <a:p>
            <a:pPr algn="l"/>
            <a:r>
              <a:rPr lang="en-US" sz="1600" b="1" dirty="0" smtClean="0">
                <a:solidFill>
                  <a:schemeClr val="tx1"/>
                </a:solidFill>
              </a:rPr>
              <a:t>Kevin Shannon, MD</a:t>
            </a:r>
          </a:p>
          <a:p>
            <a:pPr algn="l"/>
            <a:r>
              <a:rPr lang="en-US" sz="1600" b="1" dirty="0" err="1" smtClean="0">
                <a:solidFill>
                  <a:schemeClr val="tx1"/>
                </a:solidFill>
              </a:rPr>
              <a:t>Zena</a:t>
            </a:r>
            <a:r>
              <a:rPr lang="en-US" sz="1600" b="1" dirty="0" smtClean="0">
                <a:solidFill>
                  <a:schemeClr val="tx1"/>
                </a:solidFill>
              </a:rPr>
              <a:t> Werb, PhD</a:t>
            </a:r>
          </a:p>
          <a:p>
            <a:pPr algn="l"/>
            <a:endParaRPr lang="en-US" sz="1600" dirty="0">
              <a:solidFill>
                <a:schemeClr val="tx1"/>
              </a:solidFill>
            </a:endParaRPr>
          </a:p>
          <a:p>
            <a:pPr algn="l"/>
            <a:r>
              <a:rPr lang="en-US" sz="1600" b="1" dirty="0" smtClean="0">
                <a:solidFill>
                  <a:schemeClr val="tx1"/>
                </a:solidFill>
              </a:rPr>
              <a:t>BMS 214: Responsible Conduct of Research</a:t>
            </a:r>
          </a:p>
          <a:p>
            <a:pPr algn="l"/>
            <a:r>
              <a:rPr lang="en-US" sz="1600" b="1" dirty="0" smtClean="0">
                <a:solidFill>
                  <a:schemeClr val="tx1"/>
                </a:solidFill>
              </a:rPr>
              <a:t>May 13</a:t>
            </a:r>
            <a:r>
              <a:rPr lang="en-US" sz="1600" b="1" baseline="30000" dirty="0" smtClean="0">
                <a:solidFill>
                  <a:schemeClr val="tx1"/>
                </a:solidFill>
              </a:rPr>
              <a:t>th</a:t>
            </a:r>
            <a:r>
              <a:rPr lang="en-US" sz="1600" b="1" dirty="0" smtClean="0">
                <a:solidFill>
                  <a:schemeClr val="tx1"/>
                </a:solidFill>
              </a:rPr>
              <a:t> and 14</a:t>
            </a:r>
            <a:r>
              <a:rPr lang="en-US" sz="1600" b="1" baseline="30000" dirty="0" smtClean="0">
                <a:solidFill>
                  <a:schemeClr val="tx1"/>
                </a:solidFill>
              </a:rPr>
              <a:t>th</a:t>
            </a:r>
            <a:r>
              <a:rPr lang="en-US" sz="1600" b="1" dirty="0" smtClean="0">
                <a:solidFill>
                  <a:schemeClr val="tx1"/>
                </a:solidFill>
              </a:rPr>
              <a:t>, 2015</a:t>
            </a:r>
            <a:endParaRPr lang="en-US" sz="1600" b="1" dirty="0">
              <a:solidFill>
                <a:schemeClr val="tx1"/>
              </a:solidFill>
            </a:endParaRPr>
          </a:p>
        </p:txBody>
      </p:sp>
    </p:spTree>
    <p:extLst>
      <p:ext uri="{BB962C8B-B14F-4D97-AF65-F5344CB8AC3E}">
        <p14:creationId xmlns:p14="http://schemas.microsoft.com/office/powerpoint/2010/main" val="319347560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Washington University v. Catalona 2007</a:t>
            </a:r>
            <a:endParaRPr lang="en-US" i="1" dirty="0"/>
          </a:p>
        </p:txBody>
      </p:sp>
      <p:pic>
        <p:nvPicPr>
          <p:cNvPr id="4" name="Picture 3"/>
          <p:cNvPicPr>
            <a:picLocks noChangeAspect="1"/>
          </p:cNvPicPr>
          <p:nvPr/>
        </p:nvPicPr>
        <p:blipFill>
          <a:blip r:embed="rId2"/>
          <a:stretch>
            <a:fillRect/>
          </a:stretch>
        </p:blipFill>
        <p:spPr>
          <a:xfrm>
            <a:off x="935704" y="1827371"/>
            <a:ext cx="7585885" cy="612513"/>
          </a:xfrm>
          <a:prstGeom prst="rect">
            <a:avLst/>
          </a:prstGeom>
        </p:spPr>
      </p:pic>
      <p:pic>
        <p:nvPicPr>
          <p:cNvPr id="5" name="Picture 4"/>
          <p:cNvPicPr>
            <a:picLocks noChangeAspect="1"/>
          </p:cNvPicPr>
          <p:nvPr/>
        </p:nvPicPr>
        <p:blipFill>
          <a:blip r:embed="rId3"/>
          <a:stretch>
            <a:fillRect/>
          </a:stretch>
        </p:blipFill>
        <p:spPr>
          <a:xfrm>
            <a:off x="395324" y="2854819"/>
            <a:ext cx="8291476" cy="1072394"/>
          </a:xfrm>
          <a:prstGeom prst="rect">
            <a:avLst/>
          </a:prstGeom>
        </p:spPr>
      </p:pic>
    </p:spTree>
    <p:extLst>
      <p:ext uri="{BB962C8B-B14F-4D97-AF65-F5344CB8AC3E}">
        <p14:creationId xmlns:p14="http://schemas.microsoft.com/office/powerpoint/2010/main" val="14831417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8859"/>
            <a:ext cx="8229600" cy="1143000"/>
          </a:xfrm>
        </p:spPr>
        <p:txBody>
          <a:bodyPr>
            <a:noAutofit/>
          </a:bodyPr>
          <a:lstStyle/>
          <a:p>
            <a:r>
              <a:rPr lang="en-US" sz="3600" dirty="0" smtClean="0">
                <a:latin typeface="Arial"/>
                <a:cs typeface="Arial"/>
              </a:rPr>
              <a:t>What should laboratorians and researchers do before conducting research on human tissue specimens? </a:t>
            </a:r>
            <a:endParaRPr lang="en-US" sz="3600" dirty="0">
              <a:latin typeface="Arial"/>
              <a:cs typeface="Arial"/>
            </a:endParaRPr>
          </a:p>
        </p:txBody>
      </p:sp>
      <p:pic>
        <p:nvPicPr>
          <p:cNvPr id="4" name="Picture 3"/>
          <p:cNvPicPr>
            <a:picLocks noChangeAspect="1"/>
          </p:cNvPicPr>
          <p:nvPr/>
        </p:nvPicPr>
        <p:blipFill>
          <a:blip r:embed="rId2"/>
          <a:stretch>
            <a:fillRect/>
          </a:stretch>
        </p:blipFill>
        <p:spPr>
          <a:xfrm>
            <a:off x="1078808" y="2424837"/>
            <a:ext cx="6376593" cy="2853720"/>
          </a:xfrm>
          <a:prstGeom prst="rect">
            <a:avLst/>
          </a:prstGeom>
        </p:spPr>
      </p:pic>
      <p:sp>
        <p:nvSpPr>
          <p:cNvPr id="5" name="TextBox 4"/>
          <p:cNvSpPr txBox="1"/>
          <p:nvPr/>
        </p:nvSpPr>
        <p:spPr>
          <a:xfrm>
            <a:off x="602578" y="6079131"/>
            <a:ext cx="7571130" cy="461665"/>
          </a:xfrm>
          <a:prstGeom prst="rect">
            <a:avLst/>
          </a:prstGeom>
          <a:noFill/>
        </p:spPr>
        <p:txBody>
          <a:bodyPr wrap="square" rtlCol="0">
            <a:spAutoFit/>
          </a:bodyPr>
          <a:lstStyle/>
          <a:p>
            <a:r>
              <a:rPr lang="en-US" sz="1200" dirty="0" smtClean="0"/>
              <a:t>Allen, et al (2010). “Human Tissue Ownership and Use in Research: What Laboratorians and Researchers Should Know.” </a:t>
            </a:r>
            <a:r>
              <a:rPr lang="en-US" sz="1200" i="1" dirty="0" smtClean="0"/>
              <a:t>Clinical Chemistry 56:11</a:t>
            </a:r>
            <a:endParaRPr lang="en-US" sz="1200" dirty="0"/>
          </a:p>
        </p:txBody>
      </p:sp>
    </p:spTree>
    <p:extLst>
      <p:ext uri="{BB962C8B-B14F-4D97-AF65-F5344CB8AC3E}">
        <p14:creationId xmlns:p14="http://schemas.microsoft.com/office/powerpoint/2010/main" val="8901459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00FF"/>
                </a:solidFill>
                <a:latin typeface="Arial"/>
                <a:cs typeface="Arial"/>
              </a:rPr>
              <a:t>Case Study I</a:t>
            </a:r>
            <a:br>
              <a:rPr lang="en-US" sz="3600" dirty="0" smtClean="0">
                <a:solidFill>
                  <a:srgbClr val="0000FF"/>
                </a:solidFill>
                <a:latin typeface="Arial"/>
                <a:cs typeface="Arial"/>
              </a:rPr>
            </a:br>
            <a:r>
              <a:rPr lang="en-US" sz="3600" dirty="0" smtClean="0">
                <a:solidFill>
                  <a:srgbClr val="0000FF"/>
                </a:solidFill>
                <a:latin typeface="Arial"/>
                <a:cs typeface="Arial"/>
              </a:rPr>
              <a:t>Henrietta Lacks’ “Immortal Cells”</a:t>
            </a:r>
            <a:endParaRPr lang="en-US" sz="3600" dirty="0">
              <a:solidFill>
                <a:srgbClr val="0000FF"/>
              </a:solidFill>
              <a:latin typeface="Arial"/>
              <a:cs typeface="Arial"/>
            </a:endParaRPr>
          </a:p>
        </p:txBody>
      </p:sp>
      <p:sp>
        <p:nvSpPr>
          <p:cNvPr id="3" name="Content Placeholder 2"/>
          <p:cNvSpPr>
            <a:spLocks noGrp="1"/>
          </p:cNvSpPr>
          <p:nvPr>
            <p:ph idx="1"/>
          </p:nvPr>
        </p:nvSpPr>
        <p:spPr>
          <a:xfrm>
            <a:off x="457200" y="1600200"/>
            <a:ext cx="8229600" cy="5054970"/>
          </a:xfrm>
        </p:spPr>
        <p:txBody>
          <a:bodyPr>
            <a:normAutofit/>
          </a:bodyPr>
          <a:lstStyle/>
          <a:p>
            <a:pPr marL="0" indent="0">
              <a:buNone/>
            </a:pPr>
            <a:r>
              <a:rPr lang="en-US" dirty="0">
                <a:latin typeface="Arial"/>
                <a:cs typeface="Arial"/>
              </a:rPr>
              <a:t>In 1951, a 31-year-old African American woman named Henrietta Lacks, went to the segregated clinic at Johns Hopkins Hospital in Baltimore, </a:t>
            </a:r>
            <a:r>
              <a:rPr lang="en-US" dirty="0" smtClean="0">
                <a:latin typeface="Arial"/>
                <a:cs typeface="Arial"/>
              </a:rPr>
              <a:t>with </a:t>
            </a:r>
            <a:r>
              <a:rPr lang="en-US" dirty="0">
                <a:latin typeface="Arial"/>
                <a:cs typeface="Arial"/>
              </a:rPr>
              <a:t>a “knot in [her] womb”, that was diagnosed as malignant cervical carcinoma. </a:t>
            </a:r>
            <a:endParaRPr lang="en-US" dirty="0" smtClean="0">
              <a:latin typeface="Arial"/>
              <a:cs typeface="Arial"/>
            </a:endParaRPr>
          </a:p>
          <a:p>
            <a:pPr marL="0" indent="0">
              <a:buNone/>
            </a:pPr>
            <a:r>
              <a:rPr lang="en-US" dirty="0" smtClean="0">
                <a:latin typeface="Arial"/>
                <a:cs typeface="Arial"/>
              </a:rPr>
              <a:t>Prior </a:t>
            </a:r>
            <a:r>
              <a:rPr lang="en-US" dirty="0">
                <a:latin typeface="Arial"/>
                <a:cs typeface="Arial"/>
              </a:rPr>
              <a:t>to treatment by radium, a dime-sized biopsy was removed from the very unusual looking tumor and passed on to George and Margaret </a:t>
            </a:r>
            <a:r>
              <a:rPr lang="en-US" dirty="0" err="1">
                <a:latin typeface="Arial"/>
                <a:cs typeface="Arial"/>
              </a:rPr>
              <a:t>Gey</a:t>
            </a:r>
            <a:r>
              <a:rPr lang="en-US" dirty="0">
                <a:latin typeface="Arial"/>
                <a:cs typeface="Arial"/>
              </a:rPr>
              <a:t>, pioneers in tissue culture at Hopkins. </a:t>
            </a:r>
            <a:endParaRPr lang="en-US" dirty="0" smtClean="0">
              <a:latin typeface="Arial"/>
              <a:cs typeface="Arial"/>
            </a:endParaRPr>
          </a:p>
          <a:p>
            <a:pPr marL="0" indent="0">
              <a:buNone/>
            </a:pPr>
            <a:r>
              <a:rPr lang="en-US" dirty="0" smtClean="0">
                <a:latin typeface="Arial"/>
                <a:cs typeface="Arial"/>
              </a:rPr>
              <a:t>No </a:t>
            </a:r>
            <a:r>
              <a:rPr lang="en-US" dirty="0">
                <a:latin typeface="Arial"/>
                <a:cs typeface="Arial"/>
              </a:rPr>
              <a:t>permission to obtain or use those samples was required or sought. </a:t>
            </a:r>
          </a:p>
        </p:txBody>
      </p:sp>
    </p:spTree>
    <p:extLst>
      <p:ext uri="{BB962C8B-B14F-4D97-AF65-F5344CB8AC3E}">
        <p14:creationId xmlns:p14="http://schemas.microsoft.com/office/powerpoint/2010/main" val="22435472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4253"/>
            <a:ext cx="8229600" cy="1143000"/>
          </a:xfrm>
        </p:spPr>
        <p:txBody>
          <a:bodyPr>
            <a:normAutofit/>
          </a:bodyPr>
          <a:lstStyle/>
          <a:p>
            <a:r>
              <a:rPr lang="en-US" sz="4000" dirty="0" smtClean="0">
                <a:solidFill>
                  <a:srgbClr val="0000FF"/>
                </a:solidFill>
                <a:latin typeface="Arial"/>
                <a:cs typeface="Arial"/>
              </a:rPr>
              <a:t>HeLa cells-2</a:t>
            </a:r>
            <a:endParaRPr lang="en-US" sz="4000" dirty="0">
              <a:solidFill>
                <a:srgbClr val="0000FF"/>
              </a:solidFill>
              <a:latin typeface="Arial"/>
              <a:cs typeface="Arial"/>
            </a:endParaRPr>
          </a:p>
        </p:txBody>
      </p:sp>
      <p:sp>
        <p:nvSpPr>
          <p:cNvPr id="3" name="Content Placeholder 2"/>
          <p:cNvSpPr>
            <a:spLocks noGrp="1"/>
          </p:cNvSpPr>
          <p:nvPr>
            <p:ph idx="1"/>
          </p:nvPr>
        </p:nvSpPr>
        <p:spPr>
          <a:xfrm>
            <a:off x="457200" y="1182473"/>
            <a:ext cx="8229600" cy="5675527"/>
          </a:xfrm>
        </p:spPr>
        <p:txBody>
          <a:bodyPr>
            <a:normAutofit lnSpcReduction="10000"/>
          </a:bodyPr>
          <a:lstStyle/>
          <a:p>
            <a:r>
              <a:rPr lang="en-US" dirty="0">
                <a:latin typeface="Arial"/>
                <a:cs typeface="Arial"/>
              </a:rPr>
              <a:t>Within a week Henrietta’s cells were growing out of the biopsy with “mythological intensity”; within 8 months Henrietta was </a:t>
            </a:r>
            <a:r>
              <a:rPr lang="en-US" dirty="0" smtClean="0">
                <a:latin typeface="Arial"/>
                <a:cs typeface="Arial"/>
              </a:rPr>
              <a:t>dead.</a:t>
            </a:r>
          </a:p>
          <a:p>
            <a:r>
              <a:rPr lang="en-US" dirty="0" smtClean="0">
                <a:latin typeface="Arial"/>
                <a:cs typeface="Arial"/>
              </a:rPr>
              <a:t> But </a:t>
            </a:r>
            <a:r>
              <a:rPr lang="en-US" dirty="0">
                <a:solidFill>
                  <a:srgbClr val="0000FF"/>
                </a:solidFill>
                <a:latin typeface="Arial"/>
                <a:cs typeface="Arial"/>
              </a:rPr>
              <a:t>HeLa cells </a:t>
            </a:r>
            <a:r>
              <a:rPr lang="en-US" dirty="0">
                <a:latin typeface="Arial"/>
                <a:cs typeface="Arial"/>
              </a:rPr>
              <a:t>lived on, distributed around the world, the first immortal human cell line. </a:t>
            </a:r>
            <a:endParaRPr lang="en-US" dirty="0" smtClean="0">
              <a:latin typeface="Arial"/>
              <a:cs typeface="Arial"/>
            </a:endParaRPr>
          </a:p>
          <a:p>
            <a:r>
              <a:rPr lang="en-US" dirty="0" smtClean="0">
                <a:latin typeface="Arial"/>
                <a:cs typeface="Arial"/>
              </a:rPr>
              <a:t>Soon</a:t>
            </a:r>
            <a:r>
              <a:rPr lang="en-US" dirty="0">
                <a:latin typeface="Arial"/>
                <a:cs typeface="Arial"/>
              </a:rPr>
              <a:t>, HeLa cells were changing science forever. Indeed, HeLa cells were so robust that soon they contaminated many other cell cultures and were responsible for erroneous observations that normal cells became malignant with time in culture</a:t>
            </a:r>
            <a:r>
              <a:rPr lang="en-US" dirty="0" smtClean="0">
                <a:latin typeface="Arial"/>
                <a:cs typeface="Arial"/>
              </a:rPr>
              <a:t>.</a:t>
            </a:r>
          </a:p>
          <a:p>
            <a:pPr marL="0" indent="0">
              <a:buNone/>
            </a:pPr>
            <a:r>
              <a:rPr lang="en-US" b="1" dirty="0" smtClean="0">
                <a:latin typeface="Arial"/>
                <a:cs typeface="Arial"/>
              </a:rPr>
              <a:t>    </a:t>
            </a:r>
          </a:p>
          <a:p>
            <a:pPr marL="0" indent="0">
              <a:buNone/>
            </a:pPr>
            <a:r>
              <a:rPr lang="en-US" b="1" dirty="0" smtClean="0">
                <a:solidFill>
                  <a:srgbClr val="0000FF"/>
                </a:solidFill>
                <a:latin typeface="Arial"/>
                <a:cs typeface="Arial"/>
              </a:rPr>
              <a:t>THE </a:t>
            </a:r>
            <a:r>
              <a:rPr lang="en-US" b="1" dirty="0">
                <a:solidFill>
                  <a:srgbClr val="0000FF"/>
                </a:solidFill>
                <a:latin typeface="Arial"/>
                <a:cs typeface="Arial"/>
              </a:rPr>
              <a:t>IMMORTAL LIFE OF HENRIETTA LACKS</a:t>
            </a:r>
            <a:endParaRPr lang="en-US" dirty="0">
              <a:solidFill>
                <a:srgbClr val="0000FF"/>
              </a:solidFill>
              <a:latin typeface="Arial"/>
              <a:cs typeface="Arial"/>
            </a:endParaRPr>
          </a:p>
          <a:p>
            <a:pPr marL="0" indent="0">
              <a:buNone/>
            </a:pPr>
            <a:r>
              <a:rPr lang="en-US" dirty="0" smtClean="0">
                <a:solidFill>
                  <a:srgbClr val="0000FF"/>
                </a:solidFill>
                <a:latin typeface="Arial"/>
                <a:cs typeface="Arial"/>
              </a:rPr>
              <a:t>     By </a:t>
            </a:r>
            <a:r>
              <a:rPr lang="en-US" dirty="0">
                <a:solidFill>
                  <a:srgbClr val="0000FF"/>
                </a:solidFill>
                <a:latin typeface="Arial"/>
                <a:cs typeface="Arial"/>
              </a:rPr>
              <a:t>Rebecca Skloot</a:t>
            </a:r>
          </a:p>
          <a:p>
            <a:pPr marL="0" indent="0">
              <a:buNone/>
            </a:pPr>
            <a:endParaRPr lang="en-US" dirty="0"/>
          </a:p>
        </p:txBody>
      </p:sp>
    </p:spTree>
    <p:extLst>
      <p:ext uri="{BB962C8B-B14F-4D97-AF65-F5344CB8AC3E}">
        <p14:creationId xmlns:p14="http://schemas.microsoft.com/office/powerpoint/2010/main" val="167754021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91865"/>
            <a:ext cx="8229600" cy="1143000"/>
          </a:xfrm>
        </p:spPr>
        <p:txBody>
          <a:bodyPr>
            <a:normAutofit/>
          </a:bodyPr>
          <a:lstStyle/>
          <a:p>
            <a:r>
              <a:rPr lang="en-US" sz="4000" dirty="0" smtClean="0">
                <a:solidFill>
                  <a:srgbClr val="0000FF"/>
                </a:solidFill>
                <a:latin typeface="Arial"/>
                <a:cs typeface="Arial"/>
              </a:rPr>
              <a:t>HeLa cells-3</a:t>
            </a:r>
            <a:endParaRPr lang="en-US" sz="4000" dirty="0">
              <a:solidFill>
                <a:srgbClr val="0000FF"/>
              </a:solidFill>
              <a:latin typeface="Arial"/>
              <a:cs typeface="Arial"/>
            </a:endParaRPr>
          </a:p>
        </p:txBody>
      </p:sp>
      <p:sp>
        <p:nvSpPr>
          <p:cNvPr id="3" name="Content Placeholder 2"/>
          <p:cNvSpPr>
            <a:spLocks noGrp="1"/>
          </p:cNvSpPr>
          <p:nvPr>
            <p:ph idx="1"/>
          </p:nvPr>
        </p:nvSpPr>
        <p:spPr>
          <a:xfrm>
            <a:off x="457200" y="1182473"/>
            <a:ext cx="8229600" cy="5760465"/>
          </a:xfrm>
        </p:spPr>
        <p:txBody>
          <a:bodyPr>
            <a:normAutofit/>
          </a:bodyPr>
          <a:lstStyle/>
          <a:p>
            <a:pPr marL="0" indent="0">
              <a:buNone/>
            </a:pPr>
            <a:r>
              <a:rPr lang="en-US" dirty="0">
                <a:solidFill>
                  <a:srgbClr val="0000FF"/>
                </a:solidFill>
                <a:latin typeface="Arial"/>
                <a:cs typeface="Arial"/>
              </a:rPr>
              <a:t>HeLa</a:t>
            </a:r>
            <a:r>
              <a:rPr lang="en-US" dirty="0">
                <a:latin typeface="Arial"/>
                <a:cs typeface="Arial"/>
              </a:rPr>
              <a:t> cells grown by the ton have furthered scientific </a:t>
            </a:r>
            <a:r>
              <a:rPr lang="en-US" dirty="0" smtClean="0">
                <a:latin typeface="Arial"/>
                <a:cs typeface="Arial"/>
              </a:rPr>
              <a:t>inquiry </a:t>
            </a:r>
            <a:r>
              <a:rPr lang="en-US" dirty="0">
                <a:latin typeface="Arial"/>
                <a:cs typeface="Arial"/>
              </a:rPr>
              <a:t>in </a:t>
            </a:r>
            <a:r>
              <a:rPr lang="en-US" dirty="0" smtClean="0">
                <a:latin typeface="Arial"/>
                <a:cs typeface="Arial"/>
              </a:rPr>
              <a:t>the over 60 </a:t>
            </a:r>
            <a:r>
              <a:rPr lang="en-US" dirty="0">
                <a:latin typeface="Arial"/>
                <a:cs typeface="Arial"/>
              </a:rPr>
              <a:t>years since they were derived. </a:t>
            </a:r>
            <a:endParaRPr lang="en-US" dirty="0" smtClean="0">
              <a:latin typeface="Arial"/>
              <a:cs typeface="Arial"/>
            </a:endParaRPr>
          </a:p>
          <a:p>
            <a:pPr marL="0" indent="0">
              <a:buNone/>
            </a:pPr>
            <a:r>
              <a:rPr lang="en-US" dirty="0" smtClean="0">
                <a:latin typeface="Arial"/>
                <a:cs typeface="Arial"/>
              </a:rPr>
              <a:t>The </a:t>
            </a:r>
            <a:r>
              <a:rPr lang="en-US" dirty="0">
                <a:latin typeface="Arial"/>
                <a:cs typeface="Arial"/>
              </a:rPr>
              <a:t>cells were used in the newly developing discipline of virology to test the development of polio vaccine by Jonas Salk and eventually led to a Nobel Prize for discovering that Human Papilloma Virus caused cervical </a:t>
            </a:r>
            <a:r>
              <a:rPr lang="en-US" dirty="0" smtClean="0">
                <a:latin typeface="Arial"/>
                <a:cs typeface="Arial"/>
              </a:rPr>
              <a:t>cancer.</a:t>
            </a:r>
          </a:p>
          <a:p>
            <a:pPr marL="0" indent="0">
              <a:buNone/>
            </a:pPr>
            <a:r>
              <a:rPr lang="en-US" dirty="0" smtClean="0">
                <a:latin typeface="Arial"/>
                <a:cs typeface="Arial"/>
              </a:rPr>
              <a:t>They have earned companies a fortune.</a:t>
            </a:r>
          </a:p>
          <a:p>
            <a:pPr marL="0" indent="0">
              <a:buNone/>
            </a:pPr>
            <a:r>
              <a:rPr lang="en-US" dirty="0" smtClean="0">
                <a:latin typeface="Arial"/>
                <a:cs typeface="Arial"/>
              </a:rPr>
              <a:t>Meanwhile </a:t>
            </a:r>
            <a:r>
              <a:rPr lang="en-US" dirty="0">
                <a:latin typeface="Arial"/>
                <a:cs typeface="Arial"/>
              </a:rPr>
              <a:t>Henrietta’s family was living in abject poverty. Combined with racism, this left her five children hungry, angry, poorly educated and </a:t>
            </a:r>
            <a:r>
              <a:rPr lang="en-US" dirty="0" smtClean="0">
                <a:latin typeface="Arial"/>
                <a:cs typeface="Arial"/>
              </a:rPr>
              <a:t>sick.  </a:t>
            </a:r>
            <a:endParaRPr lang="en-US" dirty="0">
              <a:latin typeface="Arial"/>
              <a:cs typeface="Arial"/>
            </a:endParaRPr>
          </a:p>
        </p:txBody>
      </p:sp>
    </p:spTree>
    <p:extLst>
      <p:ext uri="{BB962C8B-B14F-4D97-AF65-F5344CB8AC3E}">
        <p14:creationId xmlns:p14="http://schemas.microsoft.com/office/powerpoint/2010/main" val="161020836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029" y="296919"/>
            <a:ext cx="8229600" cy="5732628"/>
          </a:xfrm>
        </p:spPr>
        <p:txBody>
          <a:bodyPr>
            <a:noAutofit/>
          </a:bodyPr>
          <a:lstStyle/>
          <a:p>
            <a:pPr algn="just"/>
            <a:r>
              <a:rPr lang="en-US" sz="2400" dirty="0">
                <a:latin typeface="Arial"/>
                <a:cs typeface="Arial"/>
              </a:rPr>
              <a:t>There are hundreds of millions of human samples in repositories. </a:t>
            </a:r>
            <a:r>
              <a:rPr lang="en-US" sz="2400" dirty="0" smtClean="0">
                <a:latin typeface="Arial"/>
                <a:cs typeface="Arial"/>
              </a:rPr>
              <a:t/>
            </a:r>
            <a:br>
              <a:rPr lang="en-US" sz="2400" dirty="0" smtClean="0">
                <a:latin typeface="Arial"/>
                <a:cs typeface="Arial"/>
              </a:rPr>
            </a:br>
            <a:r>
              <a:rPr lang="en-US" sz="2400" dirty="0" smtClean="0">
                <a:latin typeface="Arial"/>
                <a:cs typeface="Arial"/>
              </a:rPr>
              <a:t/>
            </a:r>
            <a:br>
              <a:rPr lang="en-US" sz="2400" dirty="0" smtClean="0">
                <a:latin typeface="Arial"/>
                <a:cs typeface="Arial"/>
              </a:rPr>
            </a:br>
            <a:r>
              <a:rPr lang="en-US" sz="2400" dirty="0" smtClean="0">
                <a:latin typeface="Arial"/>
                <a:cs typeface="Arial"/>
              </a:rPr>
              <a:t>Most </a:t>
            </a:r>
            <a:r>
              <a:rPr lang="en-US" sz="2400" dirty="0">
                <a:latin typeface="Arial"/>
                <a:cs typeface="Arial"/>
              </a:rPr>
              <a:t>will, at best, be used as one of many samples in a research project.  </a:t>
            </a:r>
            <a:r>
              <a:rPr lang="en-US" sz="2400" dirty="0" smtClean="0">
                <a:latin typeface="Arial"/>
                <a:cs typeface="Arial"/>
              </a:rPr>
              <a:t/>
            </a:r>
            <a:br>
              <a:rPr lang="en-US" sz="2400" dirty="0" smtClean="0">
                <a:latin typeface="Arial"/>
                <a:cs typeface="Arial"/>
              </a:rPr>
            </a:br>
            <a:r>
              <a:rPr lang="en-US" sz="2400" dirty="0" smtClean="0">
                <a:latin typeface="Arial"/>
                <a:cs typeface="Arial"/>
              </a:rPr>
              <a:t/>
            </a:r>
            <a:br>
              <a:rPr lang="en-US" sz="2400" dirty="0" smtClean="0">
                <a:latin typeface="Arial"/>
                <a:cs typeface="Arial"/>
              </a:rPr>
            </a:br>
            <a:r>
              <a:rPr lang="en-US" sz="2400" dirty="0" smtClean="0">
                <a:latin typeface="Arial"/>
                <a:cs typeface="Arial"/>
              </a:rPr>
              <a:t>Only </a:t>
            </a:r>
            <a:r>
              <a:rPr lang="en-US" sz="2400" dirty="0">
                <a:latin typeface="Arial"/>
                <a:cs typeface="Arial"/>
              </a:rPr>
              <a:t>a handful will lead to reagents or cells of any commercial value. </a:t>
            </a:r>
            <a:r>
              <a:rPr lang="en-US" sz="2400" dirty="0" smtClean="0">
                <a:latin typeface="Arial"/>
                <a:cs typeface="Arial"/>
              </a:rPr>
              <a:t/>
            </a:r>
            <a:br>
              <a:rPr lang="en-US" sz="2400" dirty="0" smtClean="0">
                <a:latin typeface="Arial"/>
                <a:cs typeface="Arial"/>
              </a:rPr>
            </a:br>
            <a:r>
              <a:rPr lang="en-US" sz="2400" dirty="0" smtClean="0">
                <a:latin typeface="Arial"/>
                <a:cs typeface="Arial"/>
              </a:rPr>
              <a:t/>
            </a:r>
            <a:br>
              <a:rPr lang="en-US" sz="2400" dirty="0" smtClean="0">
                <a:latin typeface="Arial"/>
                <a:cs typeface="Arial"/>
              </a:rPr>
            </a:br>
            <a:r>
              <a:rPr lang="en-US" sz="2400" dirty="0" smtClean="0">
                <a:latin typeface="Arial"/>
                <a:cs typeface="Arial"/>
              </a:rPr>
              <a:t>These </a:t>
            </a:r>
            <a:r>
              <a:rPr lang="en-US" sz="2400" dirty="0">
                <a:latin typeface="Arial"/>
                <a:cs typeface="Arial"/>
              </a:rPr>
              <a:t>do result from the intellectual pursuits by scientists and the courts concur. </a:t>
            </a:r>
            <a:r>
              <a:rPr lang="en-US" sz="2400" dirty="0" smtClean="0">
                <a:latin typeface="Arial"/>
                <a:cs typeface="Arial"/>
              </a:rPr>
              <a:t/>
            </a:r>
            <a:br>
              <a:rPr lang="en-US" sz="2400" dirty="0" smtClean="0">
                <a:latin typeface="Arial"/>
                <a:cs typeface="Arial"/>
              </a:rPr>
            </a:br>
            <a:r>
              <a:rPr lang="en-US" sz="2400" dirty="0">
                <a:latin typeface="Arial"/>
                <a:cs typeface="Arial"/>
              </a:rPr>
              <a:t/>
            </a:r>
            <a:br>
              <a:rPr lang="en-US" sz="2400" dirty="0">
                <a:latin typeface="Arial"/>
                <a:cs typeface="Arial"/>
              </a:rPr>
            </a:br>
            <a:r>
              <a:rPr lang="en-US" sz="2400" dirty="0" smtClean="0">
                <a:latin typeface="Arial"/>
                <a:cs typeface="Arial"/>
              </a:rPr>
              <a:t>Yet</a:t>
            </a:r>
            <a:r>
              <a:rPr lang="en-US" sz="2400" dirty="0">
                <a:latin typeface="Arial"/>
                <a:cs typeface="Arial"/>
              </a:rPr>
              <a:t>, seeing how something of great value such as HeLa cells gave nothing back to the poor family from which it is derived somehow seems rather heartless.</a:t>
            </a:r>
          </a:p>
        </p:txBody>
      </p:sp>
    </p:spTree>
    <p:extLst>
      <p:ext uri="{BB962C8B-B14F-4D97-AF65-F5344CB8AC3E}">
        <p14:creationId xmlns:p14="http://schemas.microsoft.com/office/powerpoint/2010/main" val="2319491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448" y="0"/>
            <a:ext cx="8229600" cy="1143000"/>
          </a:xfrm>
        </p:spPr>
        <p:txBody>
          <a:bodyPr>
            <a:normAutofit/>
          </a:bodyPr>
          <a:lstStyle/>
          <a:p>
            <a:r>
              <a:rPr lang="en-US" sz="3600" dirty="0" smtClean="0">
                <a:solidFill>
                  <a:srgbClr val="0000FF"/>
                </a:solidFill>
                <a:latin typeface="Arial"/>
                <a:cs typeface="Arial"/>
              </a:rPr>
              <a:t>Sequencing the HeLa genome</a:t>
            </a:r>
            <a:endParaRPr lang="en-US" sz="3600" dirty="0">
              <a:solidFill>
                <a:srgbClr val="0000FF"/>
              </a:solidFill>
              <a:latin typeface="Arial"/>
              <a:cs typeface="Arial"/>
            </a:endParaRPr>
          </a:p>
        </p:txBody>
      </p:sp>
      <p:sp>
        <p:nvSpPr>
          <p:cNvPr id="3" name="Content Placeholder 2"/>
          <p:cNvSpPr>
            <a:spLocks noGrp="1"/>
          </p:cNvSpPr>
          <p:nvPr>
            <p:ph idx="1"/>
          </p:nvPr>
        </p:nvSpPr>
        <p:spPr>
          <a:xfrm>
            <a:off x="420448" y="1357592"/>
            <a:ext cx="8229600" cy="4829694"/>
          </a:xfrm>
        </p:spPr>
        <p:txBody>
          <a:bodyPr>
            <a:noAutofit/>
          </a:bodyPr>
          <a:lstStyle/>
          <a:p>
            <a:pPr marL="0" indent="0">
              <a:buNone/>
            </a:pPr>
            <a:r>
              <a:rPr lang="en-US" sz="2000" dirty="0">
                <a:latin typeface="Arial"/>
                <a:cs typeface="Arial"/>
              </a:rPr>
              <a:t>In March 2013, scientists from European Molecular Biology Laboratory in Heidelberg, Germany, published </a:t>
            </a:r>
            <a:r>
              <a:rPr lang="en-US" sz="2000" dirty="0" smtClean="0">
                <a:latin typeface="Arial"/>
                <a:cs typeface="Arial"/>
              </a:rPr>
              <a:t>the genomic sequencing of a HeLa cell line and deposited the genomic sequence </a:t>
            </a:r>
            <a:r>
              <a:rPr lang="en-US" sz="2000" dirty="0" err="1" smtClean="0">
                <a:latin typeface="Arial"/>
                <a:cs typeface="Arial"/>
              </a:rPr>
              <a:t>dna</a:t>
            </a:r>
            <a:r>
              <a:rPr lang="en-US" sz="2000" dirty="0" smtClean="0">
                <a:latin typeface="Arial"/>
                <a:cs typeface="Arial"/>
              </a:rPr>
              <a:t> in online open access database </a:t>
            </a:r>
            <a:r>
              <a:rPr lang="en-US" sz="2000" dirty="0" smtClean="0">
                <a:latin typeface="Arial"/>
                <a:cs typeface="Arial"/>
                <a:hlinkClick r:id="rId2"/>
              </a:rPr>
              <a:t>Landry </a:t>
            </a:r>
            <a:r>
              <a:rPr lang="en-US" sz="2000" dirty="0">
                <a:latin typeface="Arial"/>
                <a:cs typeface="Arial"/>
                <a:hlinkClick r:id="rId2"/>
              </a:rPr>
              <a:t>et al. 2013). http://g3journal.org/content/3/8/1213</a:t>
            </a:r>
            <a:endParaRPr lang="en-US" sz="2000" dirty="0">
              <a:latin typeface="Arial"/>
              <a:cs typeface="Arial"/>
            </a:endParaRPr>
          </a:p>
          <a:p>
            <a:pPr marL="0" indent="0">
              <a:buNone/>
            </a:pPr>
            <a:r>
              <a:rPr lang="en-US" sz="2000" dirty="0" smtClean="0">
                <a:latin typeface="Arial"/>
                <a:cs typeface="Arial"/>
              </a:rPr>
              <a:t>The </a:t>
            </a:r>
            <a:r>
              <a:rPr lang="en-US" sz="2000" dirty="0">
                <a:latin typeface="Arial"/>
                <a:cs typeface="Arial"/>
              </a:rPr>
              <a:t>family </a:t>
            </a:r>
            <a:r>
              <a:rPr lang="en-US" sz="2000" dirty="0" smtClean="0">
                <a:latin typeface="Arial"/>
                <a:cs typeface="Arial"/>
              </a:rPr>
              <a:t> of Henrietta Lacks had not been consulted or notified prior to the publication of the HeLa cell genomic sequence</a:t>
            </a:r>
            <a:r>
              <a:rPr lang="en-US" sz="2000" dirty="0" smtClean="0">
                <a:latin typeface="Arial"/>
                <a:cs typeface="Arial"/>
                <a:hlinkClick r:id="rId3"/>
              </a:rPr>
              <a:t>http:</a:t>
            </a:r>
            <a:r>
              <a:rPr lang="en-US" sz="2000" dirty="0">
                <a:latin typeface="Arial"/>
                <a:cs typeface="Arial"/>
                <a:hlinkClick r:id="rId3"/>
              </a:rPr>
              <a:t>//www.nature.com/nature/journal/v500/n7461/full/nature12064.</a:t>
            </a:r>
            <a:r>
              <a:rPr lang="en-US" sz="2000" dirty="0" smtClean="0">
                <a:latin typeface="Arial"/>
                <a:cs typeface="Arial"/>
                <a:hlinkClick r:id="rId3"/>
              </a:rPr>
              <a:t>html</a:t>
            </a:r>
            <a:endParaRPr lang="en-US" sz="2000" dirty="0" smtClean="0">
              <a:latin typeface="Arial"/>
              <a:cs typeface="Arial"/>
            </a:endParaRPr>
          </a:p>
          <a:p>
            <a:pPr marL="0" indent="0">
              <a:buNone/>
            </a:pPr>
            <a:r>
              <a:rPr lang="en-US" sz="2000" dirty="0" smtClean="0">
                <a:latin typeface="Arial"/>
                <a:cs typeface="Arial"/>
              </a:rPr>
              <a:t>While there was no law requiring such action, the circumstances surrounding the Henrietta Lacks story lead many bioethicists to question why the family was left in the dark again. </a:t>
            </a:r>
          </a:p>
          <a:p>
            <a:pPr marL="0" indent="0">
              <a:buNone/>
            </a:pPr>
            <a:r>
              <a:rPr lang="en-US" sz="2000" dirty="0" smtClean="0">
                <a:latin typeface="Arial"/>
                <a:cs typeface="Arial"/>
              </a:rPr>
              <a:t> </a:t>
            </a:r>
            <a:endParaRPr lang="en-US" sz="2000" dirty="0">
              <a:latin typeface="Arial"/>
              <a:cs typeface="Arial"/>
            </a:endParaRPr>
          </a:p>
        </p:txBody>
      </p:sp>
    </p:spTree>
    <p:extLst>
      <p:ext uri="{BB962C8B-B14F-4D97-AF65-F5344CB8AC3E}">
        <p14:creationId xmlns:p14="http://schemas.microsoft.com/office/powerpoint/2010/main" val="45038636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800"/>
            <a:ext cx="8229600" cy="1143000"/>
          </a:xfrm>
        </p:spPr>
        <p:txBody>
          <a:bodyPr>
            <a:normAutofit/>
          </a:bodyPr>
          <a:lstStyle/>
          <a:p>
            <a:r>
              <a:rPr lang="en-US" sz="3600" dirty="0">
                <a:solidFill>
                  <a:srgbClr val="0000FF"/>
                </a:solidFill>
                <a:latin typeface="Arial"/>
                <a:cs typeface="Arial"/>
              </a:rPr>
              <a:t>Sequencing the HeLa </a:t>
            </a:r>
            <a:r>
              <a:rPr lang="en-US" sz="3600" dirty="0" smtClean="0">
                <a:solidFill>
                  <a:srgbClr val="0000FF"/>
                </a:solidFill>
                <a:latin typeface="Arial"/>
                <a:cs typeface="Arial"/>
              </a:rPr>
              <a:t>genome-2</a:t>
            </a:r>
            <a:endParaRPr lang="en-US" sz="3600" dirty="0">
              <a:latin typeface="Arial"/>
              <a:cs typeface="Arial"/>
            </a:endParaRPr>
          </a:p>
        </p:txBody>
      </p:sp>
      <p:sp>
        <p:nvSpPr>
          <p:cNvPr id="3" name="Content Placeholder 2"/>
          <p:cNvSpPr>
            <a:spLocks noGrp="1"/>
          </p:cNvSpPr>
          <p:nvPr>
            <p:ph idx="1"/>
          </p:nvPr>
        </p:nvSpPr>
        <p:spPr>
          <a:xfrm>
            <a:off x="457200" y="1092200"/>
            <a:ext cx="8229600" cy="5431234"/>
          </a:xfrm>
        </p:spPr>
        <p:txBody>
          <a:bodyPr>
            <a:normAutofit fontScale="92500" lnSpcReduction="20000"/>
          </a:bodyPr>
          <a:lstStyle/>
          <a:p>
            <a:pPr marL="0" indent="0">
              <a:buNone/>
            </a:pPr>
            <a:r>
              <a:rPr lang="en-US" dirty="0"/>
              <a:t> </a:t>
            </a:r>
            <a:r>
              <a:rPr lang="en-US" dirty="0" smtClean="0"/>
              <a:t>The </a:t>
            </a:r>
            <a:r>
              <a:rPr lang="en-US" dirty="0"/>
              <a:t>initial reaction to the publication of the HeLa cell line sequence data prompted the researchers to remove the data from the online databases. While some scholars wondered how this drastic action could be warranted given the vast amounts of genomic data for HeLa cell lines already published, other scholars questioned how the peer-review process failed to consider the interests of the family of Henrietta Lacks.  Skloot herself responded critically to the </a:t>
            </a:r>
            <a:r>
              <a:rPr lang="en-US" dirty="0">
                <a:hlinkClick r:id="rId2"/>
              </a:rPr>
              <a:t>publication in an op-ed piece published in the </a:t>
            </a:r>
            <a:r>
              <a:rPr lang="en-US" i="1" dirty="0">
                <a:hlinkClick r:id="rId2"/>
              </a:rPr>
              <a:t>New York Times</a:t>
            </a:r>
            <a:r>
              <a:rPr lang="en-US" dirty="0">
                <a:hlinkClick r:id="rId2"/>
              </a:rPr>
              <a:t> as “</a:t>
            </a:r>
            <a:r>
              <a:rPr lang="en-US" dirty="0">
                <a:hlinkClick r:id="rId3"/>
              </a:rPr>
              <a:t>The Immortal Life of Henrietta Lacks: the Sequel.” </a:t>
            </a:r>
            <a:endParaRPr lang="en-US" dirty="0" smtClean="0">
              <a:hlinkClick r:id=""/>
            </a:endParaRPr>
          </a:p>
          <a:p>
            <a:pPr marL="0" indent="0">
              <a:buNone/>
            </a:pPr>
            <a:r>
              <a:rPr lang="en-US" dirty="0" smtClean="0">
                <a:hlinkClick r:id=""/>
              </a:rPr>
              <a:t>There</a:t>
            </a:r>
            <a:r>
              <a:rPr lang="en-US" dirty="0">
                <a:hlinkClick r:id="rId3"/>
              </a:rPr>
              <a:t>, Skloot underscored that privacy concerns by and respect for members of the Lacks family are at the heart of the controversy. And while she acknowledged that consent had not been required, Skloot condemned the “whole system” of biomedical research for failing to raise questions about consent during the peer-review process.</a:t>
            </a:r>
            <a:r>
              <a:rPr lang="en-US" dirty="0" smtClean="0">
                <a:effectLst/>
              </a:rPr>
              <a:t> </a:t>
            </a:r>
          </a:p>
          <a:p>
            <a:pPr marL="0" indent="0">
              <a:buNone/>
            </a:pPr>
            <a:endParaRPr lang="en-US" dirty="0"/>
          </a:p>
        </p:txBody>
      </p:sp>
    </p:spTree>
    <p:extLst>
      <p:ext uri="{BB962C8B-B14F-4D97-AF65-F5344CB8AC3E}">
        <p14:creationId xmlns:p14="http://schemas.microsoft.com/office/powerpoint/2010/main" val="412887921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27"/>
          <p:cNvSpPr>
            <a:spLocks noGrp="1" noChangeArrowheads="1"/>
          </p:cNvSpPr>
          <p:nvPr>
            <p:ph idx="1"/>
          </p:nvPr>
        </p:nvSpPr>
        <p:spPr>
          <a:xfrm>
            <a:off x="609600" y="1154466"/>
            <a:ext cx="8000999" cy="4726778"/>
          </a:xfrm>
        </p:spPr>
        <p:txBody>
          <a:bodyPr>
            <a:normAutofit fontScale="92500" lnSpcReduction="10000"/>
          </a:bodyPr>
          <a:lstStyle/>
          <a:p>
            <a:pPr marL="457200" indent="-457200">
              <a:buFont typeface="Arial"/>
              <a:buAutoNum type="arabicParenBoth"/>
            </a:pPr>
            <a:r>
              <a:rPr lang="en-US" sz="2800" dirty="0">
                <a:latin typeface="Arial"/>
                <a:cs typeface="Arial"/>
              </a:rPr>
              <a:t>Even though original informed consent was not required in 1951, HIPPA requirements of confidentially apply </a:t>
            </a:r>
            <a:r>
              <a:rPr lang="en-US" sz="2800" dirty="0" smtClean="0">
                <a:latin typeface="Arial"/>
                <a:cs typeface="Arial"/>
              </a:rPr>
              <a:t>today. To what extent has the publicity around Henrietta Lacks by the book made privacy for the family impossible? </a:t>
            </a:r>
          </a:p>
          <a:p>
            <a:pPr marL="457200" indent="-457200">
              <a:buFont typeface="Arial"/>
              <a:buAutoNum type="arabicParenBoth" startAt="2"/>
            </a:pPr>
            <a:r>
              <a:rPr lang="en-US" sz="2800" dirty="0" smtClean="0">
                <a:latin typeface="Arial"/>
                <a:cs typeface="Arial"/>
              </a:rPr>
              <a:t>What </a:t>
            </a:r>
            <a:r>
              <a:rPr lang="en-US" sz="2800" dirty="0">
                <a:latin typeface="Arial"/>
                <a:cs typeface="Arial"/>
              </a:rPr>
              <a:t>are compelling arguments for and against publishing genomic data</a:t>
            </a:r>
            <a:r>
              <a:rPr lang="en-US" sz="2800" dirty="0" smtClean="0">
                <a:latin typeface="Arial"/>
                <a:cs typeface="Arial"/>
              </a:rPr>
              <a:t>?</a:t>
            </a:r>
            <a:r>
              <a:rPr lang="en-US" sz="2800" b="1" dirty="0">
                <a:latin typeface="Arial"/>
                <a:cs typeface="Arial"/>
              </a:rPr>
              <a:t> </a:t>
            </a:r>
            <a:endParaRPr lang="en-US" sz="2800" b="1" dirty="0" smtClean="0">
              <a:latin typeface="Arial"/>
              <a:cs typeface="Arial"/>
            </a:endParaRPr>
          </a:p>
          <a:p>
            <a:pPr marL="457200" indent="-457200">
              <a:buFont typeface="Arial"/>
              <a:buAutoNum type="arabicParenBoth" startAt="2"/>
            </a:pPr>
            <a:r>
              <a:rPr lang="en-US" sz="2800" dirty="0" smtClean="0">
                <a:latin typeface="Arial"/>
                <a:cs typeface="Arial"/>
              </a:rPr>
              <a:t>Do </a:t>
            </a:r>
            <a:r>
              <a:rPr lang="en-US" sz="2800" dirty="0">
                <a:latin typeface="Arial"/>
                <a:cs typeface="Arial"/>
              </a:rPr>
              <a:t>you believe the genomic sequencing of the HeLa cell line should have been published?</a:t>
            </a:r>
          </a:p>
          <a:p>
            <a:pPr marL="0" indent="0">
              <a:buNone/>
            </a:pPr>
            <a:r>
              <a:rPr lang="en-US" sz="2800" b="1" dirty="0">
                <a:latin typeface="Arial"/>
                <a:cs typeface="Arial"/>
              </a:rPr>
              <a:t>	</a:t>
            </a:r>
          </a:p>
          <a:p>
            <a:pPr marL="0" indent="0">
              <a:buNone/>
            </a:pPr>
            <a:endParaRPr lang="en-US" sz="2400" b="1" dirty="0">
              <a:latin typeface="Arial" charset="0"/>
              <a:ea typeface="Arial Unicode MS" charset="0"/>
              <a:cs typeface="Arial Unicode MS" charset="0"/>
            </a:endParaRPr>
          </a:p>
        </p:txBody>
      </p:sp>
      <p:sp>
        <p:nvSpPr>
          <p:cNvPr id="24578" name="Rectangle 1028"/>
          <p:cNvSpPr>
            <a:spLocks noChangeArrowheads="1"/>
          </p:cNvSpPr>
          <p:nvPr/>
        </p:nvSpPr>
        <p:spPr bwMode="auto">
          <a:xfrm>
            <a:off x="53622" y="139700"/>
            <a:ext cx="9014178" cy="764986"/>
          </a:xfrm>
          <a:prstGeom prst="rect">
            <a:avLst/>
          </a:prstGeom>
          <a:noFill/>
          <a:ln w="9525">
            <a:noFill/>
            <a:round/>
            <a:headEnd/>
            <a:tailEnd/>
          </a:ln>
        </p:spPr>
        <p:txBody>
          <a:bodyPr lIns="0" tIns="0" rIns="0" bIns="0" anchor="ctr">
            <a:prstTxWarp prst="textNoShape">
              <a:avLst/>
            </a:prstTxWarp>
          </a:bodyPr>
          <a:lstStyle/>
          <a:p>
            <a:pPr algn="ctr" defTabSz="411163" hangingPunct="0"/>
            <a:r>
              <a:rPr lang="en-US" sz="2800" dirty="0" smtClean="0">
                <a:solidFill>
                  <a:srgbClr val="0000FF"/>
                </a:solidFill>
                <a:latin typeface="Arial" charset="0"/>
              </a:rPr>
              <a:t>Case #1 Discussion Questions</a:t>
            </a:r>
            <a:endParaRPr lang="en-US" sz="2800" dirty="0">
              <a:solidFill>
                <a:srgbClr val="0000FF"/>
              </a:solidFill>
              <a:latin typeface="Arial" charset="0"/>
            </a:endParaRPr>
          </a:p>
        </p:txBody>
      </p:sp>
    </p:spTree>
    <p:extLst>
      <p:ext uri="{BB962C8B-B14F-4D97-AF65-F5344CB8AC3E}">
        <p14:creationId xmlns:p14="http://schemas.microsoft.com/office/powerpoint/2010/main" val="87392107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27"/>
          <p:cNvSpPr>
            <a:spLocks noGrp="1" noChangeArrowheads="1"/>
          </p:cNvSpPr>
          <p:nvPr>
            <p:ph idx="1"/>
          </p:nvPr>
        </p:nvSpPr>
        <p:spPr>
          <a:xfrm>
            <a:off x="609600" y="1154466"/>
            <a:ext cx="8000999" cy="3962400"/>
          </a:xfrm>
        </p:spPr>
        <p:txBody>
          <a:bodyPr>
            <a:normAutofit fontScale="92500"/>
          </a:bodyPr>
          <a:lstStyle/>
          <a:p>
            <a:pPr marL="0" indent="0">
              <a:buNone/>
            </a:pPr>
            <a:r>
              <a:rPr lang="en-US" sz="2400" dirty="0"/>
              <a:t>Acute lymphoblastic leukemia (ALL) is </a:t>
            </a:r>
            <a:r>
              <a:rPr lang="en-US" sz="2400" dirty="0" smtClean="0"/>
              <a:t>cured </a:t>
            </a:r>
            <a:r>
              <a:rPr lang="en-US" sz="2400" dirty="0"/>
              <a:t>in &gt;80% of </a:t>
            </a:r>
            <a:r>
              <a:rPr lang="en-US" sz="2400" dirty="0" smtClean="0"/>
              <a:t>children, those with </a:t>
            </a:r>
            <a:r>
              <a:rPr lang="en-US" sz="2400" dirty="0" err="1"/>
              <a:t>hypodiploid</a:t>
            </a:r>
            <a:r>
              <a:rPr lang="en-US" sz="2400" dirty="0"/>
              <a:t> ALL do very poorly. </a:t>
            </a:r>
            <a:endParaRPr lang="en-US" sz="2400" dirty="0" smtClean="0"/>
          </a:p>
          <a:p>
            <a:pPr marL="0" indent="0">
              <a:buNone/>
            </a:pPr>
            <a:r>
              <a:rPr lang="en-US" sz="2400" dirty="0" smtClean="0"/>
              <a:t>Targeted genomic analysis and biochemical profiling of leukemia samples from &gt;100 cases of </a:t>
            </a:r>
            <a:r>
              <a:rPr lang="en-US" sz="2400" dirty="0" err="1" smtClean="0"/>
              <a:t>hypodiploid</a:t>
            </a:r>
            <a:r>
              <a:rPr lang="en-US" sz="2400" dirty="0" smtClean="0"/>
              <a:t> ALL unexpectedly revealed a high frequency with </a:t>
            </a:r>
            <a:r>
              <a:rPr lang="en-US" sz="2400" i="1" dirty="0" smtClean="0"/>
              <a:t>TP53</a:t>
            </a:r>
            <a:r>
              <a:rPr lang="en-US" sz="2400" dirty="0" smtClean="0"/>
              <a:t> mutations, almost half of which were present in normal tissues (germline mutations). Thus, </a:t>
            </a:r>
            <a:r>
              <a:rPr lang="en-US" sz="2400" dirty="0" err="1" smtClean="0"/>
              <a:t>hypodiploid</a:t>
            </a:r>
            <a:r>
              <a:rPr lang="en-US" sz="2400" dirty="0" smtClean="0"/>
              <a:t> </a:t>
            </a:r>
            <a:r>
              <a:rPr lang="en-US" sz="2400" dirty="0"/>
              <a:t>ALL as a new manifestation of Li-</a:t>
            </a:r>
            <a:r>
              <a:rPr lang="en-US" sz="2400" dirty="0" err="1"/>
              <a:t>Fraumeni</a:t>
            </a:r>
            <a:r>
              <a:rPr lang="en-US" sz="2400" dirty="0"/>
              <a:t> Syndrome, a known familial cancer syndrome.</a:t>
            </a:r>
          </a:p>
          <a:p>
            <a:pPr marL="0" indent="0">
              <a:buNone/>
            </a:pPr>
            <a:endParaRPr lang="en-US" sz="2400" b="1" dirty="0">
              <a:latin typeface="Arial" charset="0"/>
              <a:ea typeface="Arial Unicode MS" charset="0"/>
              <a:cs typeface="Arial Unicode MS" charset="0"/>
            </a:endParaRPr>
          </a:p>
        </p:txBody>
      </p:sp>
      <p:sp>
        <p:nvSpPr>
          <p:cNvPr id="24578" name="Rectangle 1028"/>
          <p:cNvSpPr>
            <a:spLocks noChangeArrowheads="1"/>
          </p:cNvSpPr>
          <p:nvPr/>
        </p:nvSpPr>
        <p:spPr bwMode="auto">
          <a:xfrm>
            <a:off x="53622" y="139700"/>
            <a:ext cx="9014178" cy="764986"/>
          </a:xfrm>
          <a:prstGeom prst="rect">
            <a:avLst/>
          </a:prstGeom>
          <a:noFill/>
          <a:ln w="9525">
            <a:noFill/>
            <a:round/>
            <a:headEnd/>
            <a:tailEnd/>
          </a:ln>
        </p:spPr>
        <p:txBody>
          <a:bodyPr lIns="0" tIns="0" rIns="0" bIns="0" anchor="ctr">
            <a:prstTxWarp prst="textNoShape">
              <a:avLst/>
            </a:prstTxWarp>
          </a:bodyPr>
          <a:lstStyle/>
          <a:p>
            <a:pPr algn="ctr" defTabSz="411163" hangingPunct="0"/>
            <a:r>
              <a:rPr lang="en-US" sz="3600" dirty="0" smtClean="0">
                <a:solidFill>
                  <a:srgbClr val="1F497D"/>
                </a:solidFill>
                <a:latin typeface="Arial" charset="0"/>
              </a:rPr>
              <a:t>Case Study 2</a:t>
            </a:r>
            <a:endParaRPr lang="en-US" sz="3600" dirty="0">
              <a:solidFill>
                <a:srgbClr val="1F497D"/>
              </a:solidFill>
              <a:latin typeface="Arial" charset="0"/>
            </a:endParaRPr>
          </a:p>
        </p:txBody>
      </p:sp>
    </p:spTree>
    <p:extLst>
      <p:ext uri="{BB962C8B-B14F-4D97-AF65-F5344CB8AC3E}">
        <p14:creationId xmlns:p14="http://schemas.microsoft.com/office/powerpoint/2010/main" val="91376041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Arial"/>
                <a:cs typeface="Arial"/>
              </a:rPr>
              <a:t>Poll</a:t>
            </a:r>
            <a:endParaRPr lang="en-US" sz="3600" dirty="0">
              <a:latin typeface="Arial"/>
              <a:cs typeface="Arial"/>
            </a:endParaRPr>
          </a:p>
        </p:txBody>
      </p:sp>
      <p:sp>
        <p:nvSpPr>
          <p:cNvPr id="3" name="Content Placeholder 2"/>
          <p:cNvSpPr>
            <a:spLocks noGrp="1"/>
          </p:cNvSpPr>
          <p:nvPr>
            <p:ph idx="1"/>
          </p:nvPr>
        </p:nvSpPr>
        <p:spPr/>
        <p:txBody>
          <a:bodyPr/>
          <a:lstStyle/>
          <a:p>
            <a:pPr marL="0" indent="0">
              <a:buNone/>
            </a:pPr>
            <a:endParaRPr lang="en-US" dirty="0" smtClean="0"/>
          </a:p>
          <a:p>
            <a:pPr marL="0" indent="0" algn="ctr">
              <a:buNone/>
            </a:pPr>
            <a:r>
              <a:rPr lang="en-US" sz="3200" dirty="0" smtClean="0">
                <a:solidFill>
                  <a:srgbClr val="FF0000"/>
                </a:solidFill>
              </a:rPr>
              <a:t>Would you characterize your current research as “human subjects research?”</a:t>
            </a:r>
            <a:endParaRPr lang="en-US" sz="3200" dirty="0" smtClean="0">
              <a:solidFill>
                <a:srgbClr val="FF0000"/>
              </a:solidFill>
            </a:endParaRPr>
          </a:p>
          <a:p>
            <a:pPr marL="0" indent="0">
              <a:buNone/>
            </a:pPr>
            <a:endParaRPr lang="en-US" dirty="0"/>
          </a:p>
        </p:txBody>
      </p:sp>
    </p:spTree>
    <p:extLst>
      <p:ext uri="{BB962C8B-B14F-4D97-AF65-F5344CB8AC3E}">
        <p14:creationId xmlns:p14="http://schemas.microsoft.com/office/powerpoint/2010/main" val="3159824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27"/>
          <p:cNvSpPr>
            <a:spLocks noGrp="1" noChangeArrowheads="1"/>
          </p:cNvSpPr>
          <p:nvPr>
            <p:ph idx="1"/>
          </p:nvPr>
        </p:nvSpPr>
        <p:spPr>
          <a:xfrm>
            <a:off x="609600" y="1676400"/>
            <a:ext cx="8000999" cy="3962400"/>
          </a:xfrm>
        </p:spPr>
        <p:txBody>
          <a:bodyPr>
            <a:normAutofit fontScale="85000" lnSpcReduction="20000"/>
          </a:bodyPr>
          <a:lstStyle/>
          <a:p>
            <a:pPr>
              <a:buFont typeface="Times" charset="0"/>
              <a:buChar char="•"/>
            </a:pPr>
            <a:r>
              <a:rPr lang="en-US" sz="2400" dirty="0">
                <a:latin typeface="Arial" charset="0"/>
                <a:ea typeface="Arial Unicode MS" charset="0"/>
                <a:cs typeface="Arial Unicode MS" charset="0"/>
              </a:rPr>
              <a:t>Beckwith Wiedemann syndrome</a:t>
            </a:r>
          </a:p>
          <a:p>
            <a:pPr>
              <a:buFont typeface="Times" charset="0"/>
              <a:buChar char="•"/>
            </a:pPr>
            <a:r>
              <a:rPr lang="en-US" sz="2400" dirty="0">
                <a:latin typeface="Arial" charset="0"/>
                <a:ea typeface="Arial Unicode MS" charset="0"/>
                <a:cs typeface="Arial Unicode MS" charset="0"/>
              </a:rPr>
              <a:t>Wilms tumor associated syndromes</a:t>
            </a:r>
          </a:p>
          <a:p>
            <a:pPr>
              <a:buFont typeface="Times" charset="0"/>
              <a:buChar char="•"/>
            </a:pPr>
            <a:r>
              <a:rPr lang="en-US" sz="2400" dirty="0">
                <a:latin typeface="Arial" charset="0"/>
                <a:ea typeface="Arial Unicode MS" charset="0"/>
                <a:cs typeface="Arial Unicode MS" charset="0"/>
              </a:rPr>
              <a:t>Familial adenomatous polyposis</a:t>
            </a:r>
          </a:p>
          <a:p>
            <a:pPr>
              <a:buFont typeface="Times" charset="0"/>
              <a:buChar char="•"/>
            </a:pPr>
            <a:r>
              <a:rPr lang="en-US" sz="2400" dirty="0">
                <a:latin typeface="Arial" charset="0"/>
                <a:ea typeface="Arial Unicode MS" charset="0"/>
                <a:cs typeface="Arial Unicode MS" charset="0"/>
              </a:rPr>
              <a:t>Hereditary retinoblastoma </a:t>
            </a:r>
          </a:p>
          <a:p>
            <a:pPr>
              <a:buFont typeface="Times" charset="0"/>
              <a:buChar char="•"/>
            </a:pPr>
            <a:r>
              <a:rPr lang="en-US" sz="2400" dirty="0">
                <a:latin typeface="Arial" charset="0"/>
                <a:ea typeface="Arial Unicode MS" charset="0"/>
                <a:cs typeface="Arial Unicode MS" charset="0"/>
              </a:rPr>
              <a:t>Multiple Endocrine Neoplasia, types 1 and 2</a:t>
            </a:r>
          </a:p>
          <a:p>
            <a:pPr>
              <a:buFont typeface="Times" charset="0"/>
              <a:buChar char="•"/>
            </a:pPr>
            <a:r>
              <a:rPr lang="en-US" sz="2400" dirty="0">
                <a:latin typeface="Arial" charset="0"/>
                <a:ea typeface="Arial Unicode MS" charset="0"/>
                <a:cs typeface="Arial Unicode MS" charset="0"/>
              </a:rPr>
              <a:t>Von Hippel Lindau syndrome</a:t>
            </a:r>
          </a:p>
          <a:p>
            <a:pPr>
              <a:buFont typeface="Times" charset="0"/>
              <a:buChar char="•"/>
            </a:pPr>
            <a:r>
              <a:rPr lang="en-US" sz="2400" dirty="0">
                <a:latin typeface="Arial" charset="0"/>
                <a:ea typeface="Arial Unicode MS" charset="0"/>
                <a:cs typeface="Arial Unicode MS" charset="0"/>
              </a:rPr>
              <a:t>PTEN </a:t>
            </a:r>
            <a:r>
              <a:rPr lang="en-US" sz="2400" dirty="0" smtClean="0">
                <a:latin typeface="Arial" charset="0"/>
                <a:ea typeface="Arial Unicode MS" charset="0"/>
                <a:cs typeface="Arial Unicode MS" charset="0"/>
              </a:rPr>
              <a:t>Hamartoma </a:t>
            </a:r>
            <a:r>
              <a:rPr lang="en-US" sz="2400" dirty="0">
                <a:latin typeface="Arial" charset="0"/>
                <a:ea typeface="Arial Unicode MS" charset="0"/>
                <a:cs typeface="Arial Unicode MS" charset="0"/>
              </a:rPr>
              <a:t>Tumor</a:t>
            </a:r>
            <a:r>
              <a:rPr lang="en-US" sz="2400" dirty="0" smtClean="0">
                <a:latin typeface="Arial" charset="0"/>
                <a:ea typeface="Arial Unicode MS" charset="0"/>
                <a:cs typeface="Arial Unicode MS" charset="0"/>
              </a:rPr>
              <a:t> Syndrome</a:t>
            </a:r>
          </a:p>
          <a:p>
            <a:pPr>
              <a:buFont typeface="Times" charset="0"/>
              <a:buChar char="•"/>
            </a:pPr>
            <a:r>
              <a:rPr lang="en-US" sz="2400" dirty="0" smtClean="0">
                <a:latin typeface="Arial" charset="0"/>
                <a:ea typeface="Arial Unicode MS" charset="0"/>
                <a:cs typeface="Arial Unicode MS" charset="0"/>
              </a:rPr>
              <a:t>Li-</a:t>
            </a:r>
            <a:r>
              <a:rPr lang="en-US" sz="2400" dirty="0" err="1" smtClean="0">
                <a:latin typeface="Arial" charset="0"/>
                <a:ea typeface="Arial Unicode MS" charset="0"/>
                <a:cs typeface="Arial Unicode MS" charset="0"/>
              </a:rPr>
              <a:t>Fraumeni</a:t>
            </a:r>
            <a:r>
              <a:rPr lang="en-US" sz="2400" dirty="0" smtClean="0">
                <a:latin typeface="Arial" charset="0"/>
                <a:ea typeface="Arial Unicode MS" charset="0"/>
                <a:cs typeface="Arial Unicode MS" charset="0"/>
              </a:rPr>
              <a:t> Syndrome?</a:t>
            </a:r>
            <a:endParaRPr lang="en-US" sz="2400" dirty="0">
              <a:latin typeface="Arial" charset="0"/>
              <a:ea typeface="Arial Unicode MS" charset="0"/>
              <a:cs typeface="Arial Unicode MS" charset="0"/>
            </a:endParaRPr>
          </a:p>
        </p:txBody>
      </p:sp>
      <p:sp>
        <p:nvSpPr>
          <p:cNvPr id="24578" name="Rectangle 1028"/>
          <p:cNvSpPr>
            <a:spLocks noChangeArrowheads="1"/>
          </p:cNvSpPr>
          <p:nvPr/>
        </p:nvSpPr>
        <p:spPr bwMode="auto">
          <a:xfrm>
            <a:off x="53622" y="139700"/>
            <a:ext cx="9014178" cy="1143000"/>
          </a:xfrm>
          <a:prstGeom prst="rect">
            <a:avLst/>
          </a:prstGeom>
          <a:noFill/>
          <a:ln w="9525">
            <a:noFill/>
            <a:round/>
            <a:headEnd/>
            <a:tailEnd/>
          </a:ln>
        </p:spPr>
        <p:txBody>
          <a:bodyPr lIns="0" tIns="0" rIns="0" bIns="0" anchor="ctr">
            <a:prstTxWarp prst="textNoShape">
              <a:avLst/>
            </a:prstTxWarp>
          </a:bodyPr>
          <a:lstStyle/>
          <a:p>
            <a:pPr algn="ctr" defTabSz="411163" hangingPunct="0"/>
            <a:r>
              <a:rPr lang="en-US" sz="2800" b="1" dirty="0" smtClean="0">
                <a:solidFill>
                  <a:srgbClr val="1F497D"/>
                </a:solidFill>
                <a:latin typeface="Arial" charset="0"/>
              </a:rPr>
              <a:t>Cancer Predisposition Syndromes for </a:t>
            </a:r>
            <a:r>
              <a:rPr lang="en-US" sz="2800" b="1" dirty="0">
                <a:solidFill>
                  <a:srgbClr val="1F497D"/>
                </a:solidFill>
                <a:latin typeface="Arial" charset="0"/>
              </a:rPr>
              <a:t>Which Effective </a:t>
            </a:r>
            <a:r>
              <a:rPr lang="en-US" sz="2800" b="1" dirty="0" smtClean="0">
                <a:solidFill>
                  <a:srgbClr val="1F497D"/>
                </a:solidFill>
                <a:latin typeface="Arial" charset="0"/>
              </a:rPr>
              <a:t>Surveillance </a:t>
            </a:r>
            <a:r>
              <a:rPr lang="en-US" sz="2800" b="1" dirty="0">
                <a:solidFill>
                  <a:srgbClr val="1F497D"/>
                </a:solidFill>
                <a:latin typeface="Arial" charset="0"/>
              </a:rPr>
              <a:t>Protocols Exist</a:t>
            </a:r>
          </a:p>
        </p:txBody>
      </p:sp>
      <p:sp>
        <p:nvSpPr>
          <p:cNvPr id="14" name="Rectangle 4"/>
          <p:cNvSpPr>
            <a:spLocks noChangeArrowheads="1"/>
          </p:cNvSpPr>
          <p:nvPr/>
        </p:nvSpPr>
        <p:spPr bwMode="auto">
          <a:xfrm>
            <a:off x="3014839" y="6324600"/>
            <a:ext cx="6091061" cy="338554"/>
          </a:xfrm>
          <a:prstGeom prst="rect">
            <a:avLst/>
          </a:prstGeom>
          <a:noFill/>
          <a:ln w="9525">
            <a:noFill/>
            <a:miter lim="800000"/>
            <a:headEnd/>
            <a:tailEnd/>
          </a:ln>
        </p:spPr>
        <p:txBody>
          <a:bodyPr wrap="square">
            <a:prstTxWarp prst="textNoShape">
              <a:avLst/>
            </a:prstTxWarp>
            <a:spAutoFit/>
          </a:bodyPr>
          <a:lstStyle/>
          <a:p>
            <a:pPr>
              <a:buClrTx/>
              <a:buSzTx/>
              <a:buFontTx/>
              <a:buNone/>
            </a:pPr>
            <a:r>
              <a:rPr lang="en-US" sz="1600" dirty="0" smtClean="0">
                <a:solidFill>
                  <a:schemeClr val="tx1"/>
                </a:solidFill>
                <a:latin typeface="Arial"/>
                <a:ea typeface="Arial" charset="0"/>
                <a:cs typeface="Arial"/>
              </a:rPr>
              <a:t>S. Knapke, et al., ASCO Educational Book, 2012</a:t>
            </a:r>
            <a:endParaRPr lang="en-US" sz="1600" dirty="0">
              <a:solidFill>
                <a:schemeClr val="tx1"/>
              </a:solidFill>
              <a:latin typeface="Arial"/>
              <a:ea typeface="Arial" charset="0"/>
              <a:cs typeface="Arial"/>
            </a:endParaRPr>
          </a:p>
        </p:txBody>
      </p:sp>
    </p:spTree>
    <p:extLst>
      <p:ext uri="{BB962C8B-B14F-4D97-AF65-F5344CB8AC3E}">
        <p14:creationId xmlns:p14="http://schemas.microsoft.com/office/powerpoint/2010/main" val="82447788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641588" y="177272"/>
            <a:ext cx="7772400" cy="1143000"/>
          </a:xfrm>
        </p:spPr>
        <p:txBody>
          <a:bodyPr/>
          <a:lstStyle/>
          <a:p>
            <a:r>
              <a:rPr lang="en-US" sz="2800" b="1" dirty="0" smtClean="0">
                <a:solidFill>
                  <a:srgbClr val="1F497D"/>
                </a:solidFill>
                <a:latin typeface="Arial" charset="0"/>
              </a:rPr>
              <a:t>Li</a:t>
            </a:r>
            <a:r>
              <a:rPr lang="en-US" sz="2800" b="1" dirty="0">
                <a:solidFill>
                  <a:srgbClr val="1F497D"/>
                </a:solidFill>
                <a:latin typeface="Arial" charset="0"/>
              </a:rPr>
              <a:t>-Fraumeni </a:t>
            </a:r>
            <a:r>
              <a:rPr lang="en-US" sz="2800" b="1" dirty="0" smtClean="0">
                <a:solidFill>
                  <a:srgbClr val="1F497D"/>
                </a:solidFill>
                <a:latin typeface="Arial" charset="0"/>
              </a:rPr>
              <a:t>Syndrome: An Example of the Complexities of Testing &amp; Surveillance</a:t>
            </a:r>
            <a:endParaRPr lang="en-US" sz="2800" b="1" dirty="0">
              <a:solidFill>
                <a:srgbClr val="1F497D"/>
              </a:solidFill>
              <a:latin typeface="Arial" charset="0"/>
            </a:endParaRPr>
          </a:p>
        </p:txBody>
      </p:sp>
      <p:sp>
        <p:nvSpPr>
          <p:cNvPr id="38914" name="Rectangle 3"/>
          <p:cNvSpPr>
            <a:spLocks noGrp="1" noChangeArrowheads="1"/>
          </p:cNvSpPr>
          <p:nvPr>
            <p:ph idx="1"/>
          </p:nvPr>
        </p:nvSpPr>
        <p:spPr>
          <a:xfrm>
            <a:off x="641588" y="1589411"/>
            <a:ext cx="8153399" cy="4343400"/>
          </a:xfrm>
        </p:spPr>
        <p:txBody>
          <a:bodyPr>
            <a:noAutofit/>
          </a:bodyPr>
          <a:lstStyle/>
          <a:p>
            <a:pPr>
              <a:lnSpc>
                <a:spcPts val="2875"/>
              </a:lnSpc>
              <a:spcBef>
                <a:spcPct val="35000"/>
              </a:spcBef>
            </a:pPr>
            <a:r>
              <a:rPr lang="en-US" sz="2400" dirty="0">
                <a:latin typeface="Arial" charset="0"/>
              </a:rPr>
              <a:t>D</a:t>
            </a:r>
            <a:r>
              <a:rPr lang="en-US" sz="2400" dirty="0" smtClean="0">
                <a:latin typeface="Arial" charset="0"/>
              </a:rPr>
              <a:t>ominant syndrome characterized by risks of multiple cancers (</a:t>
            </a:r>
            <a:r>
              <a:rPr lang="en-US" sz="2400" dirty="0" smtClean="0">
                <a:latin typeface="Arial" charset="0"/>
                <a:cs typeface="ＭＳ Ｐゴシック" charset="-128"/>
              </a:rPr>
              <a:t>sarcomas</a:t>
            </a:r>
            <a:r>
              <a:rPr lang="en-US" sz="2400" dirty="0">
                <a:latin typeface="Arial" charset="0"/>
                <a:cs typeface="ＭＳ Ｐゴシック" charset="-128"/>
              </a:rPr>
              <a:t>,</a:t>
            </a:r>
            <a:r>
              <a:rPr lang="en-US" sz="2400" dirty="0" smtClean="0">
                <a:latin typeface="Arial" charset="0"/>
                <a:cs typeface="ＭＳ Ｐゴシック" charset="-128"/>
              </a:rPr>
              <a:t> breast </a:t>
            </a:r>
            <a:r>
              <a:rPr lang="en-US" sz="2400" dirty="0">
                <a:latin typeface="Arial" charset="0"/>
                <a:cs typeface="ＭＳ Ｐゴシック" charset="-128"/>
              </a:rPr>
              <a:t>cancer, </a:t>
            </a:r>
            <a:r>
              <a:rPr lang="en-US" sz="2400" dirty="0" smtClean="0">
                <a:latin typeface="Arial" charset="0"/>
                <a:cs typeface="ＭＳ Ｐゴシック" charset="-128"/>
              </a:rPr>
              <a:t>brain </a:t>
            </a:r>
            <a:r>
              <a:rPr lang="en-US" sz="2400" dirty="0">
                <a:latin typeface="Arial" charset="0"/>
                <a:cs typeface="ＭＳ Ｐゴシック" charset="-128"/>
              </a:rPr>
              <a:t>tumors, leukemia, </a:t>
            </a:r>
            <a:r>
              <a:rPr lang="en-US" sz="2400" dirty="0" err="1" smtClean="0">
                <a:latin typeface="Arial" charset="0"/>
                <a:cs typeface="ＭＳ Ｐゴシック" charset="-128"/>
              </a:rPr>
              <a:t>etc</a:t>
            </a:r>
            <a:r>
              <a:rPr lang="en-US" sz="2400" dirty="0" smtClean="0">
                <a:latin typeface="Arial" charset="0"/>
                <a:cs typeface="ＭＳ Ｐゴシック" charset="-128"/>
              </a:rPr>
              <a:t>).</a:t>
            </a:r>
          </a:p>
          <a:p>
            <a:pPr>
              <a:lnSpc>
                <a:spcPts val="2875"/>
              </a:lnSpc>
              <a:spcBef>
                <a:spcPct val="35000"/>
              </a:spcBef>
            </a:pPr>
            <a:r>
              <a:rPr lang="en-US" sz="2400" dirty="0" smtClean="0">
                <a:latin typeface="Arial" charset="0"/>
              </a:rPr>
              <a:t>Life </a:t>
            </a:r>
            <a:r>
              <a:rPr lang="en-US" sz="2400" dirty="0">
                <a:latin typeface="Arial" charset="0"/>
              </a:rPr>
              <a:t>time risk for cancer </a:t>
            </a:r>
            <a:r>
              <a:rPr lang="en-US" sz="2400" dirty="0" smtClean="0">
                <a:latin typeface="Arial" charset="0"/>
              </a:rPr>
              <a:t>~90</a:t>
            </a:r>
            <a:r>
              <a:rPr lang="en-US" sz="2400" dirty="0">
                <a:latin typeface="Arial" charset="0"/>
              </a:rPr>
              <a:t>%</a:t>
            </a:r>
          </a:p>
          <a:p>
            <a:pPr>
              <a:spcBef>
                <a:spcPct val="35000"/>
              </a:spcBef>
            </a:pPr>
            <a:r>
              <a:rPr lang="en-US" sz="2400" dirty="0">
                <a:latin typeface="Arial" charset="0"/>
              </a:rPr>
              <a:t>20-40% of LFS pts develop cancer before 20 yrs</a:t>
            </a:r>
          </a:p>
          <a:p>
            <a:r>
              <a:rPr lang="en-US" sz="2400" dirty="0">
                <a:latin typeface="Arial" charset="0"/>
              </a:rPr>
              <a:t>Children at greatest risk for multiple cancers</a:t>
            </a:r>
          </a:p>
          <a:p>
            <a:pPr lvl="1"/>
            <a:r>
              <a:rPr lang="en-US" sz="2400" dirty="0">
                <a:latin typeface="Arial" charset="0"/>
              </a:rPr>
              <a:t>0-15 years @ first cancer = </a:t>
            </a:r>
            <a:r>
              <a:rPr lang="en-US" sz="2400" dirty="0" smtClean="0">
                <a:latin typeface="Arial" charset="0"/>
              </a:rPr>
              <a:t>80-fold risk for more cancers</a:t>
            </a:r>
          </a:p>
        </p:txBody>
      </p:sp>
      <p:sp>
        <p:nvSpPr>
          <p:cNvPr id="16" name="Rectangle 4"/>
          <p:cNvSpPr>
            <a:spLocks noChangeArrowheads="1"/>
          </p:cNvSpPr>
          <p:nvPr/>
        </p:nvSpPr>
        <p:spPr bwMode="auto">
          <a:xfrm>
            <a:off x="641587" y="6104692"/>
            <a:ext cx="8153399" cy="338554"/>
          </a:xfrm>
          <a:prstGeom prst="rect">
            <a:avLst/>
          </a:prstGeom>
          <a:noFill/>
          <a:ln w="9525">
            <a:noFill/>
            <a:miter lim="800000"/>
            <a:headEnd/>
            <a:tailEnd/>
          </a:ln>
        </p:spPr>
        <p:txBody>
          <a:bodyPr wrap="square">
            <a:prstTxWarp prst="textNoShape">
              <a:avLst/>
            </a:prstTxWarp>
            <a:spAutoFit/>
          </a:bodyPr>
          <a:lstStyle/>
          <a:p>
            <a:pPr>
              <a:spcBef>
                <a:spcPct val="10000"/>
              </a:spcBef>
            </a:pPr>
            <a:r>
              <a:rPr lang="en-US" sz="1600" dirty="0" smtClean="0">
                <a:ea typeface="Arial" charset="0"/>
                <a:cs typeface="Arial" charset="0"/>
              </a:rPr>
              <a:t> </a:t>
            </a:r>
            <a:r>
              <a:rPr lang="en-US" sz="1600" dirty="0">
                <a:ea typeface="Arial" charset="0"/>
                <a:cs typeface="Arial" charset="0"/>
              </a:rPr>
              <a:t>Li</a:t>
            </a:r>
            <a:r>
              <a:rPr lang="en-US" sz="1600" dirty="0" smtClean="0">
                <a:ea typeface="Arial" charset="0"/>
                <a:cs typeface="Arial" charset="0"/>
              </a:rPr>
              <a:t>, </a:t>
            </a:r>
            <a:r>
              <a:rPr lang="en-US" sz="1600" dirty="0">
                <a:ea typeface="Arial" charset="0"/>
                <a:cs typeface="Arial" charset="0"/>
              </a:rPr>
              <a:t>Fraumeni. </a:t>
            </a:r>
            <a:r>
              <a:rPr lang="en-US" sz="1600" i="1" dirty="0">
                <a:ea typeface="Arial" charset="0"/>
                <a:cs typeface="Arial" charset="0"/>
              </a:rPr>
              <a:t>Ann Intern Med,</a:t>
            </a:r>
            <a:r>
              <a:rPr lang="en-US" sz="1600" dirty="0">
                <a:ea typeface="Arial" charset="0"/>
                <a:cs typeface="Arial" charset="0"/>
              </a:rPr>
              <a:t> 1969; </a:t>
            </a:r>
            <a:r>
              <a:rPr lang="en-US" sz="1600" dirty="0" err="1" smtClean="0">
                <a:ea typeface="Arial" charset="0"/>
                <a:cs typeface="Arial" charset="0"/>
              </a:rPr>
              <a:t>Malkin</a:t>
            </a:r>
            <a:r>
              <a:rPr lang="en-US" sz="1600" dirty="0" smtClean="0">
                <a:ea typeface="Arial" charset="0"/>
                <a:cs typeface="Arial" charset="0"/>
              </a:rPr>
              <a:t> </a:t>
            </a:r>
            <a:r>
              <a:rPr lang="en-US" sz="1600" dirty="0">
                <a:ea typeface="Arial" charset="0"/>
                <a:cs typeface="Arial" charset="0"/>
              </a:rPr>
              <a:t>et al., </a:t>
            </a:r>
            <a:r>
              <a:rPr lang="en-US" sz="1600" i="1" dirty="0">
                <a:ea typeface="Arial" charset="0"/>
                <a:cs typeface="Arial" charset="0"/>
              </a:rPr>
              <a:t>Science, </a:t>
            </a:r>
            <a:r>
              <a:rPr lang="en-US" sz="1600" dirty="0">
                <a:ea typeface="Arial" charset="0"/>
                <a:cs typeface="Arial" charset="0"/>
              </a:rPr>
              <a:t>1990</a:t>
            </a:r>
          </a:p>
        </p:txBody>
      </p:sp>
    </p:spTree>
    <p:extLst>
      <p:ext uri="{BB962C8B-B14F-4D97-AF65-F5344CB8AC3E}">
        <p14:creationId xmlns:p14="http://schemas.microsoft.com/office/powerpoint/2010/main" val="13153017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7"/>
          <p:cNvSpPr txBox="1">
            <a:spLocks noChangeArrowheads="1"/>
          </p:cNvSpPr>
          <p:nvPr/>
        </p:nvSpPr>
        <p:spPr bwMode="auto">
          <a:xfrm>
            <a:off x="5105400" y="6477000"/>
            <a:ext cx="3788834" cy="274637"/>
          </a:xfrm>
          <a:prstGeom prst="rect">
            <a:avLst/>
          </a:prstGeom>
          <a:noFill/>
          <a:ln w="9525">
            <a:noFill/>
            <a:miter lim="800000"/>
            <a:headEnd/>
            <a:tailEnd/>
          </a:ln>
        </p:spPr>
        <p:txBody>
          <a:bodyPr wrap="square">
            <a:prstTxWarp prst="textNoShape">
              <a:avLst/>
            </a:prstTxWarp>
            <a:spAutoFit/>
          </a:bodyPr>
          <a:lstStyle/>
          <a:p>
            <a:r>
              <a:rPr lang="en-US" sz="1200" dirty="0">
                <a:solidFill>
                  <a:srgbClr val="FFFFFF"/>
                </a:solidFill>
                <a:latin typeface="Arial" charset="0"/>
              </a:rPr>
              <a:t>A. Villani et al., </a:t>
            </a:r>
            <a:r>
              <a:rPr lang="en-US" sz="1200" i="1" dirty="0">
                <a:solidFill>
                  <a:srgbClr val="FFFFFF"/>
                </a:solidFill>
                <a:latin typeface="Arial" charset="0"/>
              </a:rPr>
              <a:t>Lancet Oncology</a:t>
            </a:r>
            <a:r>
              <a:rPr lang="en-US" sz="1200" dirty="0">
                <a:solidFill>
                  <a:srgbClr val="FFFFFF"/>
                </a:solidFill>
                <a:latin typeface="Arial" charset="0"/>
              </a:rPr>
              <a:t>, 12:559-567, 2011</a:t>
            </a:r>
          </a:p>
        </p:txBody>
      </p:sp>
      <p:pic>
        <p:nvPicPr>
          <p:cNvPr id="40962" name="Picture 1" descr="2012-04-26 10.28.16 am.jpg"/>
          <p:cNvPicPr preferRelativeResize="0">
            <a:picLocks noChangeAspect="1"/>
          </p:cNvPicPr>
          <p:nvPr/>
        </p:nvPicPr>
        <p:blipFill>
          <a:blip r:embed="rId3"/>
          <a:srcRect b="8392"/>
          <a:stretch>
            <a:fillRect/>
          </a:stretch>
        </p:blipFill>
        <p:spPr bwMode="auto">
          <a:xfrm>
            <a:off x="516834" y="1752600"/>
            <a:ext cx="5598451" cy="3848100"/>
          </a:xfrm>
          <a:prstGeom prst="rect">
            <a:avLst/>
          </a:prstGeom>
          <a:noFill/>
          <a:ln w="9525">
            <a:noFill/>
            <a:miter lim="800000"/>
            <a:headEnd/>
            <a:tailEnd/>
          </a:ln>
        </p:spPr>
      </p:pic>
      <p:sp>
        <p:nvSpPr>
          <p:cNvPr id="53253" name="TextBox 3"/>
          <p:cNvSpPr txBox="1">
            <a:spLocks noChangeArrowheads="1"/>
          </p:cNvSpPr>
          <p:nvPr/>
        </p:nvSpPr>
        <p:spPr bwMode="auto">
          <a:xfrm>
            <a:off x="6194779" y="1706036"/>
            <a:ext cx="2390398"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prstTxWarp prst="textNoShape">
              <a:avLst/>
            </a:prstTxWarp>
            <a:spAutoFit/>
          </a:bodyPr>
          <a:lstStyle/>
          <a:p>
            <a:r>
              <a:rPr lang="en-US" sz="1800" b="1" dirty="0">
                <a:solidFill>
                  <a:srgbClr val="0000FF"/>
                </a:solidFill>
                <a:latin typeface="Arial" charset="0"/>
              </a:rPr>
              <a:t>8 LFS families</a:t>
            </a:r>
          </a:p>
          <a:p>
            <a:pPr>
              <a:buFont typeface="Lucida Grande" charset="0"/>
              <a:buChar char="−"/>
            </a:pPr>
            <a:r>
              <a:rPr lang="en-US" sz="1800" dirty="0">
                <a:solidFill>
                  <a:srgbClr val="0000FF"/>
                </a:solidFill>
                <a:latin typeface="Arial" charset="0"/>
              </a:rPr>
              <a:t>33 </a:t>
            </a:r>
            <a:r>
              <a:rPr lang="en-US" sz="1800" i="1" dirty="0">
                <a:solidFill>
                  <a:srgbClr val="0000FF"/>
                </a:solidFill>
                <a:latin typeface="Arial" charset="0"/>
              </a:rPr>
              <a:t>TP53</a:t>
            </a:r>
            <a:r>
              <a:rPr lang="en-US" sz="1800" dirty="0">
                <a:solidFill>
                  <a:srgbClr val="0000FF"/>
                </a:solidFill>
                <a:latin typeface="Arial" charset="0"/>
              </a:rPr>
              <a:t> mut +</a:t>
            </a:r>
          </a:p>
          <a:p>
            <a:pPr>
              <a:buFont typeface="Lucida Grande" charset="0"/>
              <a:buChar char="−"/>
            </a:pPr>
            <a:r>
              <a:rPr lang="en-US" sz="1800" dirty="0">
                <a:solidFill>
                  <a:srgbClr val="0000FF"/>
                </a:solidFill>
                <a:latin typeface="Arial" charset="0"/>
              </a:rPr>
              <a:t>18 surveillance</a:t>
            </a:r>
          </a:p>
          <a:p>
            <a:pPr>
              <a:buFont typeface="Lucida Grande" charset="0"/>
              <a:buChar char="−"/>
            </a:pPr>
            <a:r>
              <a:rPr lang="en-US" sz="1800" dirty="0">
                <a:solidFill>
                  <a:srgbClr val="0000FF"/>
                </a:solidFill>
                <a:latin typeface="Arial" charset="0"/>
              </a:rPr>
              <a:t>12 no surveillance</a:t>
            </a:r>
          </a:p>
          <a:p>
            <a:pPr>
              <a:buFont typeface="Lucida Grande" charset="0"/>
              <a:buChar char="−"/>
            </a:pPr>
            <a:r>
              <a:rPr lang="en-US" sz="1800" dirty="0">
                <a:solidFill>
                  <a:srgbClr val="0000FF"/>
                </a:solidFill>
                <a:latin typeface="Arial" charset="0"/>
              </a:rPr>
              <a:t>Followed since 1/04</a:t>
            </a:r>
          </a:p>
          <a:p>
            <a:endParaRPr lang="en-US" sz="1800" b="1" dirty="0">
              <a:solidFill>
                <a:srgbClr val="0000FF"/>
              </a:solidFill>
              <a:latin typeface="Arial" charset="0"/>
            </a:endParaRPr>
          </a:p>
          <a:p>
            <a:endParaRPr lang="en-US" sz="1800" b="1" dirty="0">
              <a:solidFill>
                <a:srgbClr val="FFFFFF"/>
              </a:solidFill>
              <a:latin typeface="Arial" charset="0"/>
            </a:endParaRPr>
          </a:p>
        </p:txBody>
      </p:sp>
      <p:sp>
        <p:nvSpPr>
          <p:cNvPr id="53254" name="TextBox 8"/>
          <p:cNvSpPr txBox="1">
            <a:spLocks noChangeArrowheads="1"/>
          </p:cNvSpPr>
          <p:nvPr/>
        </p:nvSpPr>
        <p:spPr bwMode="auto">
          <a:xfrm>
            <a:off x="6182078" y="3458636"/>
            <a:ext cx="217239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pPr>
              <a:defRPr/>
            </a:pPr>
            <a:r>
              <a:rPr lang="en-US" sz="1800" dirty="0">
                <a:solidFill>
                  <a:srgbClr val="0000FF"/>
                </a:solidFill>
              </a:rPr>
              <a:t>Surveillance</a:t>
            </a:r>
          </a:p>
          <a:p>
            <a:pPr marL="342900" indent="-342900">
              <a:buFont typeface="Lucida Grande"/>
              <a:buChar char="−"/>
              <a:defRPr/>
            </a:pPr>
            <a:r>
              <a:rPr lang="en-US" sz="1800" b="0" dirty="0" smtClean="0">
                <a:solidFill>
                  <a:srgbClr val="0000FF"/>
                </a:solidFill>
              </a:rPr>
              <a:t>10 tumors</a:t>
            </a:r>
            <a:r>
              <a:rPr lang="en-US" sz="1800" b="0" dirty="0">
                <a:solidFill>
                  <a:srgbClr val="0000FF"/>
                </a:solidFill>
              </a:rPr>
              <a:t>, 7 pts</a:t>
            </a:r>
          </a:p>
          <a:p>
            <a:pPr marL="342900" indent="-342900">
              <a:buFont typeface="Lucida Grande"/>
              <a:buChar char="−"/>
              <a:defRPr/>
            </a:pPr>
            <a:r>
              <a:rPr lang="en-US" sz="1800" b="0" dirty="0" smtClean="0">
                <a:solidFill>
                  <a:srgbClr val="0000FF"/>
                </a:solidFill>
              </a:rPr>
              <a:t>All </a:t>
            </a:r>
            <a:r>
              <a:rPr lang="en-US" sz="1800" b="0" dirty="0">
                <a:solidFill>
                  <a:srgbClr val="0000FF"/>
                </a:solidFill>
              </a:rPr>
              <a:t>pts alive</a:t>
            </a:r>
          </a:p>
        </p:txBody>
      </p:sp>
      <p:sp>
        <p:nvSpPr>
          <p:cNvPr id="53255" name="TextBox 9"/>
          <p:cNvSpPr txBox="1">
            <a:spLocks noChangeArrowheads="1"/>
          </p:cNvSpPr>
          <p:nvPr/>
        </p:nvSpPr>
        <p:spPr bwMode="auto">
          <a:xfrm>
            <a:off x="6190546" y="4690535"/>
            <a:ext cx="230063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pPr>
              <a:defRPr/>
            </a:pPr>
            <a:r>
              <a:rPr lang="en-US" sz="1800" dirty="0">
                <a:solidFill>
                  <a:srgbClr val="0000FF"/>
                </a:solidFill>
              </a:rPr>
              <a:t>No Surveillance</a:t>
            </a:r>
          </a:p>
          <a:p>
            <a:pPr marL="342900" indent="-342900">
              <a:buFont typeface="Lucida Grande"/>
              <a:buChar char="−"/>
              <a:defRPr/>
            </a:pPr>
            <a:r>
              <a:rPr lang="en-US" sz="1800" b="0" dirty="0" smtClean="0">
                <a:solidFill>
                  <a:srgbClr val="0000FF"/>
                </a:solidFill>
              </a:rPr>
              <a:t>12 </a:t>
            </a:r>
            <a:r>
              <a:rPr lang="en-US" sz="1800" b="0" dirty="0">
                <a:solidFill>
                  <a:srgbClr val="0000FF"/>
                </a:solidFill>
              </a:rPr>
              <a:t>tumors, 10 pts</a:t>
            </a:r>
          </a:p>
          <a:p>
            <a:pPr marL="342900" indent="-342900">
              <a:buFont typeface="Lucida Grande"/>
              <a:buChar char="−"/>
              <a:defRPr/>
            </a:pPr>
            <a:r>
              <a:rPr lang="en-US" sz="1800" b="0" dirty="0" smtClean="0">
                <a:solidFill>
                  <a:srgbClr val="0000FF"/>
                </a:solidFill>
              </a:rPr>
              <a:t> 2 alive (17%)</a:t>
            </a:r>
            <a:endParaRPr lang="en-US" sz="1800" b="0" dirty="0">
              <a:solidFill>
                <a:srgbClr val="0000FF"/>
              </a:solidFill>
            </a:endParaRPr>
          </a:p>
        </p:txBody>
      </p:sp>
      <p:sp>
        <p:nvSpPr>
          <p:cNvPr id="40966" name="Text Box 7"/>
          <p:cNvSpPr txBox="1">
            <a:spLocks noChangeArrowheads="1"/>
          </p:cNvSpPr>
          <p:nvPr/>
        </p:nvSpPr>
        <p:spPr bwMode="auto">
          <a:xfrm>
            <a:off x="4191000" y="1981200"/>
            <a:ext cx="1553633" cy="369332"/>
          </a:xfrm>
          <a:prstGeom prst="rect">
            <a:avLst/>
          </a:prstGeom>
          <a:noFill/>
          <a:ln w="9525">
            <a:noFill/>
            <a:miter lim="800000"/>
            <a:headEnd/>
            <a:tailEnd/>
          </a:ln>
        </p:spPr>
        <p:txBody>
          <a:bodyPr>
            <a:prstTxWarp prst="textNoShape">
              <a:avLst/>
            </a:prstTxWarp>
            <a:spAutoFit/>
          </a:bodyPr>
          <a:lstStyle/>
          <a:p>
            <a:r>
              <a:rPr lang="en-US" sz="1800" b="1" dirty="0">
                <a:solidFill>
                  <a:srgbClr val="FFFFFF"/>
                </a:solidFill>
                <a:latin typeface="Arial" charset="0"/>
              </a:rPr>
              <a:t>Surveillance</a:t>
            </a:r>
          </a:p>
        </p:txBody>
      </p:sp>
      <p:sp>
        <p:nvSpPr>
          <p:cNvPr id="40967" name="Text Box 7"/>
          <p:cNvSpPr txBox="1">
            <a:spLocks noChangeArrowheads="1"/>
          </p:cNvSpPr>
          <p:nvPr/>
        </p:nvSpPr>
        <p:spPr bwMode="auto">
          <a:xfrm>
            <a:off x="3322227" y="3810000"/>
            <a:ext cx="2286000" cy="369332"/>
          </a:xfrm>
          <a:prstGeom prst="rect">
            <a:avLst/>
          </a:prstGeom>
          <a:noFill/>
          <a:ln w="9525">
            <a:noFill/>
            <a:miter lim="800000"/>
            <a:headEnd/>
            <a:tailEnd/>
          </a:ln>
        </p:spPr>
        <p:txBody>
          <a:bodyPr>
            <a:prstTxWarp prst="textNoShape">
              <a:avLst/>
            </a:prstTxWarp>
            <a:spAutoFit/>
          </a:bodyPr>
          <a:lstStyle/>
          <a:p>
            <a:r>
              <a:rPr lang="en-US" sz="1800" b="1" dirty="0">
                <a:solidFill>
                  <a:srgbClr val="FFFFFF"/>
                </a:solidFill>
                <a:latin typeface="Arial" charset="0"/>
              </a:rPr>
              <a:t>No surveillance</a:t>
            </a:r>
          </a:p>
        </p:txBody>
      </p:sp>
      <p:sp>
        <p:nvSpPr>
          <p:cNvPr id="13" name="Rectangle 2"/>
          <p:cNvSpPr txBox="1">
            <a:spLocks noChangeArrowheads="1"/>
          </p:cNvSpPr>
          <p:nvPr/>
        </p:nvSpPr>
        <p:spPr bwMode="auto">
          <a:xfrm>
            <a:off x="-222485" y="80434"/>
            <a:ext cx="934014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prstTxWarp prst="textNoShape">
              <a:avLst/>
            </a:prstTxWarp>
          </a:bodyPr>
          <a:lstStyle/>
          <a:p>
            <a:pPr algn="ctr"/>
            <a:r>
              <a:rPr lang="en-US" sz="2800" b="1" dirty="0">
                <a:solidFill>
                  <a:srgbClr val="1F497D"/>
                </a:solidFill>
                <a:latin typeface="Arial" charset="0"/>
              </a:rPr>
              <a:t>Genetic</a:t>
            </a:r>
            <a:r>
              <a:rPr lang="en-US" sz="2800" b="1" dirty="0" smtClean="0">
                <a:solidFill>
                  <a:srgbClr val="1F497D"/>
                </a:solidFill>
                <a:latin typeface="Arial" charset="0"/>
              </a:rPr>
              <a:t> Testing </a:t>
            </a:r>
            <a:r>
              <a:rPr lang="en-US" sz="2800" b="1" dirty="0">
                <a:solidFill>
                  <a:srgbClr val="1F497D"/>
                </a:solidFill>
                <a:latin typeface="Arial" charset="0"/>
              </a:rPr>
              <a:t>for </a:t>
            </a:r>
            <a:r>
              <a:rPr lang="en-US" sz="2800" b="1" i="1" dirty="0">
                <a:solidFill>
                  <a:srgbClr val="1F497D"/>
                </a:solidFill>
                <a:latin typeface="Arial" charset="0"/>
              </a:rPr>
              <a:t>TP53</a:t>
            </a:r>
            <a:r>
              <a:rPr lang="en-US" sz="2800" b="1" dirty="0" smtClean="0">
                <a:solidFill>
                  <a:srgbClr val="1F497D"/>
                </a:solidFill>
                <a:latin typeface="Arial" charset="0"/>
              </a:rPr>
              <a:t> Mutations</a:t>
            </a:r>
            <a:r>
              <a:rPr lang="en-US" sz="2800" b="1" dirty="0">
                <a:solidFill>
                  <a:srgbClr val="1F497D"/>
                </a:solidFill>
                <a:latin typeface="Arial" charset="0"/>
              </a:rPr>
              <a:t>:</a:t>
            </a:r>
            <a:br>
              <a:rPr lang="en-US" sz="2800" b="1" dirty="0">
                <a:solidFill>
                  <a:srgbClr val="1F497D"/>
                </a:solidFill>
                <a:latin typeface="Arial" charset="0"/>
              </a:rPr>
            </a:br>
            <a:r>
              <a:rPr lang="en-US" sz="2800" b="1" dirty="0">
                <a:solidFill>
                  <a:srgbClr val="1F497D"/>
                </a:solidFill>
                <a:latin typeface="Arial" charset="0"/>
              </a:rPr>
              <a:t> </a:t>
            </a:r>
            <a:r>
              <a:rPr lang="en-US" sz="2800" b="1" dirty="0" smtClean="0">
                <a:solidFill>
                  <a:srgbClr val="1F497D"/>
                </a:solidFill>
              </a:rPr>
              <a:t>Does Surveillance Make a Difference?</a:t>
            </a:r>
            <a:endParaRPr lang="en-US" sz="2800" b="1" dirty="0">
              <a:solidFill>
                <a:srgbClr val="1F497D"/>
              </a:solidFill>
            </a:endParaRPr>
          </a:p>
        </p:txBody>
      </p:sp>
      <p:sp>
        <p:nvSpPr>
          <p:cNvPr id="2" name="TextBox 1"/>
          <p:cNvSpPr txBox="1"/>
          <p:nvPr/>
        </p:nvSpPr>
        <p:spPr>
          <a:xfrm>
            <a:off x="304800" y="6381690"/>
            <a:ext cx="4114800" cy="400110"/>
          </a:xfrm>
          <a:prstGeom prst="rect">
            <a:avLst/>
          </a:prstGeom>
          <a:noFill/>
        </p:spPr>
        <p:txBody>
          <a:bodyPr wrap="square" rtlCol="0">
            <a:spAutoFit/>
          </a:bodyPr>
          <a:lstStyle/>
          <a:p>
            <a:r>
              <a:rPr lang="en-US" sz="2000" dirty="0" err="1" smtClean="0"/>
              <a:t>LiFE</a:t>
            </a:r>
            <a:r>
              <a:rPr lang="en-US" sz="2000" dirty="0" smtClean="0"/>
              <a:t> Research Consortium-2012</a:t>
            </a:r>
            <a:endParaRPr lang="en-US" sz="2000" dirty="0"/>
          </a:p>
        </p:txBody>
      </p:sp>
      <p:sp>
        <p:nvSpPr>
          <p:cNvPr id="11" name="Rectangle 10"/>
          <p:cNvSpPr/>
          <p:nvPr/>
        </p:nvSpPr>
        <p:spPr>
          <a:xfrm>
            <a:off x="152400" y="5740569"/>
            <a:ext cx="8686800" cy="338554"/>
          </a:xfrm>
          <a:prstGeom prst="rect">
            <a:avLst/>
          </a:prstGeom>
        </p:spPr>
        <p:txBody>
          <a:bodyPr wrap="square">
            <a:spAutoFit/>
          </a:bodyPr>
          <a:lstStyle/>
          <a:p>
            <a:r>
              <a:rPr lang="en-US" sz="1600" dirty="0">
                <a:solidFill>
                  <a:schemeClr val="tx2"/>
                </a:solidFill>
              </a:rPr>
              <a:t>(http://</a:t>
            </a:r>
            <a:r>
              <a:rPr lang="en-US" sz="1600" dirty="0" err="1">
                <a:solidFill>
                  <a:schemeClr val="tx2"/>
                </a:solidFill>
              </a:rPr>
              <a:t>www.sickkids.ca</a:t>
            </a:r>
            <a:r>
              <a:rPr lang="en-US" sz="1600" dirty="0">
                <a:solidFill>
                  <a:schemeClr val="tx2"/>
                </a:solidFill>
              </a:rPr>
              <a:t>/</a:t>
            </a:r>
            <a:r>
              <a:rPr lang="en-US" sz="1600" dirty="0" err="1">
                <a:solidFill>
                  <a:schemeClr val="tx2"/>
                </a:solidFill>
              </a:rPr>
              <a:t>pdfs</a:t>
            </a:r>
            <a:r>
              <a:rPr lang="en-US" sz="1600" dirty="0">
                <a:solidFill>
                  <a:schemeClr val="tx2"/>
                </a:solidFill>
              </a:rPr>
              <a:t>/Cancer-Genetics-Program</a:t>
            </a:r>
            <a:r>
              <a:rPr lang="en-US" sz="1600" dirty="0" smtClean="0">
                <a:solidFill>
                  <a:schemeClr val="tx2"/>
                </a:solidFill>
              </a:rPr>
              <a:t>/35386</a:t>
            </a:r>
            <a:r>
              <a:rPr lang="en-US" sz="1600" dirty="0">
                <a:solidFill>
                  <a:schemeClr val="tx2"/>
                </a:solidFill>
              </a:rPr>
              <a:t>-TP53TorontoProtocol.pdf)</a:t>
            </a:r>
          </a:p>
        </p:txBody>
      </p:sp>
    </p:spTree>
    <p:extLst>
      <p:ext uri="{BB962C8B-B14F-4D97-AF65-F5344CB8AC3E}">
        <p14:creationId xmlns:p14="http://schemas.microsoft.com/office/powerpoint/2010/main" val="195492241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27"/>
          <p:cNvSpPr>
            <a:spLocks noGrp="1" noChangeArrowheads="1"/>
          </p:cNvSpPr>
          <p:nvPr>
            <p:ph idx="1"/>
          </p:nvPr>
        </p:nvSpPr>
        <p:spPr>
          <a:xfrm>
            <a:off x="609600" y="1154466"/>
            <a:ext cx="8000999" cy="4643944"/>
          </a:xfrm>
        </p:spPr>
        <p:txBody>
          <a:bodyPr>
            <a:normAutofit fontScale="92500" lnSpcReduction="10000"/>
          </a:bodyPr>
          <a:lstStyle/>
          <a:p>
            <a:pPr marL="0" indent="0">
              <a:buNone/>
            </a:pPr>
            <a:r>
              <a:rPr lang="en-US" sz="2400" dirty="0" smtClean="0"/>
              <a:t>(1</a:t>
            </a:r>
            <a:r>
              <a:rPr lang="en-US" dirty="0" smtClean="0"/>
              <a:t>) </a:t>
            </a:r>
            <a:r>
              <a:rPr lang="en-US" sz="2400" dirty="0" smtClean="0"/>
              <a:t>What </a:t>
            </a:r>
            <a:r>
              <a:rPr lang="en-US" sz="2400" dirty="0"/>
              <a:t>are the ethical implications around informing the family of the presence of a germline </a:t>
            </a:r>
            <a:r>
              <a:rPr lang="en-US" sz="2400" i="1" dirty="0"/>
              <a:t>TP53</a:t>
            </a:r>
            <a:r>
              <a:rPr lang="en-US" sz="2400" dirty="0"/>
              <a:t> mutation in the index patient?</a:t>
            </a:r>
          </a:p>
          <a:p>
            <a:pPr marL="0" indent="0">
              <a:buNone/>
            </a:pPr>
            <a:r>
              <a:rPr lang="en-US" sz="2400" dirty="0"/>
              <a:t> </a:t>
            </a:r>
          </a:p>
          <a:p>
            <a:pPr marL="0" indent="0">
              <a:buNone/>
            </a:pPr>
            <a:r>
              <a:rPr lang="en-US" sz="2400" dirty="0"/>
              <a:t>(2</a:t>
            </a:r>
            <a:r>
              <a:rPr lang="en-US" sz="2400" dirty="0" smtClean="0"/>
              <a:t>)</a:t>
            </a:r>
            <a:r>
              <a:rPr lang="en-US" dirty="0"/>
              <a:t> </a:t>
            </a:r>
            <a:r>
              <a:rPr lang="en-US" sz="2400" dirty="0" smtClean="0"/>
              <a:t>What </a:t>
            </a:r>
            <a:r>
              <a:rPr lang="en-US" sz="2400" dirty="0"/>
              <a:t>additional clinical information should be obtained and reviewed from siblings, parents and other first degree relatives?</a:t>
            </a:r>
          </a:p>
          <a:p>
            <a:pPr marL="0" indent="0">
              <a:buNone/>
            </a:pPr>
            <a:r>
              <a:rPr lang="en-US" sz="2400" dirty="0"/>
              <a:t> </a:t>
            </a:r>
          </a:p>
          <a:p>
            <a:pPr marL="0" indent="0">
              <a:buNone/>
            </a:pPr>
            <a:r>
              <a:rPr lang="en-US" sz="2400" dirty="0"/>
              <a:t>(3</a:t>
            </a:r>
            <a:r>
              <a:rPr lang="en-US" sz="2400" dirty="0" smtClean="0"/>
              <a:t>)</a:t>
            </a:r>
            <a:r>
              <a:rPr lang="en-US" dirty="0"/>
              <a:t> </a:t>
            </a:r>
            <a:r>
              <a:rPr lang="en-US" sz="2400" dirty="0" smtClean="0"/>
              <a:t>What </a:t>
            </a:r>
            <a:r>
              <a:rPr lang="en-US" sz="2400" dirty="0"/>
              <a:t>are the implications of offering (or recommending) follow-up genetic testing for family members?	</a:t>
            </a:r>
          </a:p>
          <a:p>
            <a:pPr marL="0" indent="0">
              <a:buNone/>
            </a:pPr>
            <a:endParaRPr lang="en-US" sz="2400" dirty="0">
              <a:latin typeface="Arial" charset="0"/>
              <a:ea typeface="Arial Unicode MS" charset="0"/>
              <a:cs typeface="Arial Unicode MS" charset="0"/>
            </a:endParaRPr>
          </a:p>
        </p:txBody>
      </p:sp>
      <p:sp>
        <p:nvSpPr>
          <p:cNvPr id="24578" name="Rectangle 1028"/>
          <p:cNvSpPr>
            <a:spLocks noChangeArrowheads="1"/>
          </p:cNvSpPr>
          <p:nvPr/>
        </p:nvSpPr>
        <p:spPr bwMode="auto">
          <a:xfrm>
            <a:off x="53622" y="139700"/>
            <a:ext cx="9014178" cy="764986"/>
          </a:xfrm>
          <a:prstGeom prst="rect">
            <a:avLst/>
          </a:prstGeom>
          <a:noFill/>
          <a:ln w="9525">
            <a:noFill/>
            <a:round/>
            <a:headEnd/>
            <a:tailEnd/>
          </a:ln>
        </p:spPr>
        <p:txBody>
          <a:bodyPr lIns="0" tIns="0" rIns="0" bIns="0" anchor="ctr">
            <a:prstTxWarp prst="textNoShape">
              <a:avLst/>
            </a:prstTxWarp>
          </a:bodyPr>
          <a:lstStyle/>
          <a:p>
            <a:pPr algn="ctr" defTabSz="411163" hangingPunct="0"/>
            <a:r>
              <a:rPr lang="en-US" sz="2800" b="1" dirty="0" smtClean="0">
                <a:solidFill>
                  <a:srgbClr val="1F497D"/>
                </a:solidFill>
                <a:latin typeface="Arial" charset="0"/>
              </a:rPr>
              <a:t>Case #2 Discussion Questions</a:t>
            </a:r>
            <a:endParaRPr lang="en-US" sz="2800" b="1" dirty="0">
              <a:solidFill>
                <a:srgbClr val="1F497D"/>
              </a:solidFill>
              <a:latin typeface="Arial" charset="0"/>
            </a:endParaRPr>
          </a:p>
        </p:txBody>
      </p:sp>
    </p:spTree>
    <p:extLst>
      <p:ext uri="{BB962C8B-B14F-4D97-AF65-F5344CB8AC3E}">
        <p14:creationId xmlns:p14="http://schemas.microsoft.com/office/powerpoint/2010/main" val="22281959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120"/>
            <a:ext cx="8229600" cy="1143000"/>
          </a:xfrm>
        </p:spPr>
        <p:txBody>
          <a:bodyPr>
            <a:noAutofit/>
          </a:bodyPr>
          <a:lstStyle/>
          <a:p>
            <a:r>
              <a:rPr lang="en-US" sz="3200" dirty="0" smtClean="0">
                <a:latin typeface="Arial"/>
                <a:cs typeface="Arial"/>
              </a:rPr>
              <a:t>What constitutes “Human Subjects Research?”</a:t>
            </a:r>
            <a:r>
              <a:rPr lang="en-US" sz="3200" dirty="0" smtClean="0">
                <a:latin typeface="Arial"/>
                <a:cs typeface="Arial"/>
              </a:rPr>
              <a:t/>
            </a:r>
            <a:br>
              <a:rPr lang="en-US" sz="3200" dirty="0" smtClean="0">
                <a:latin typeface="Arial"/>
                <a:cs typeface="Arial"/>
              </a:rPr>
            </a:br>
            <a:endParaRPr lang="en-US" sz="3200" dirty="0">
              <a:latin typeface="Arial"/>
              <a:cs typeface="Arial"/>
            </a:endParaRPr>
          </a:p>
        </p:txBody>
      </p:sp>
      <p:sp>
        <p:nvSpPr>
          <p:cNvPr id="3" name="Content Placeholder 2"/>
          <p:cNvSpPr>
            <a:spLocks noGrp="1"/>
          </p:cNvSpPr>
          <p:nvPr>
            <p:ph idx="1"/>
          </p:nvPr>
        </p:nvSpPr>
        <p:spPr>
          <a:xfrm>
            <a:off x="718435" y="1072343"/>
            <a:ext cx="7530730" cy="5785657"/>
          </a:xfrm>
        </p:spPr>
        <p:txBody>
          <a:bodyPr>
            <a:normAutofit fontScale="47500" lnSpcReduction="20000"/>
          </a:bodyPr>
          <a:lstStyle/>
          <a:p>
            <a:endParaRPr lang="en-US" dirty="0" smtClean="0"/>
          </a:p>
          <a:p>
            <a:pPr marL="0" indent="0">
              <a:buNone/>
            </a:pPr>
            <a:r>
              <a:rPr lang="en-US" sz="4000" b="1" dirty="0" smtClean="0">
                <a:solidFill>
                  <a:srgbClr val="FF0000"/>
                </a:solidFill>
                <a:latin typeface="Times New Roman"/>
                <a:cs typeface="Times New Roman"/>
              </a:rPr>
              <a:t>Under </a:t>
            </a:r>
            <a:r>
              <a:rPr lang="en-US" sz="4000" b="1" dirty="0">
                <a:solidFill>
                  <a:srgbClr val="FF0000"/>
                </a:solidFill>
                <a:latin typeface="Times New Roman"/>
                <a:cs typeface="Times New Roman"/>
              </a:rPr>
              <a:t>the definition of human subject at 45 CFR 46.102(f), </a:t>
            </a:r>
            <a:r>
              <a:rPr lang="en-US" sz="4000" b="1" i="1" dirty="0">
                <a:solidFill>
                  <a:srgbClr val="FF0000"/>
                </a:solidFill>
                <a:latin typeface="Times New Roman"/>
                <a:cs typeface="Times New Roman"/>
              </a:rPr>
              <a:t>obtaining </a:t>
            </a:r>
            <a:r>
              <a:rPr lang="en-US" sz="4000" b="1" dirty="0">
                <a:solidFill>
                  <a:srgbClr val="FF0000"/>
                </a:solidFill>
                <a:latin typeface="Times New Roman"/>
                <a:cs typeface="Times New Roman"/>
              </a:rPr>
              <a:t>identifiable private information or identifiable specimens for research purposes constitutes human subjects research. </a:t>
            </a:r>
            <a:r>
              <a:rPr lang="en-US" sz="4000" i="1" dirty="0">
                <a:latin typeface="Times New Roman"/>
                <a:cs typeface="Times New Roman"/>
              </a:rPr>
              <a:t>Obtaining </a:t>
            </a:r>
            <a:r>
              <a:rPr lang="en-US" sz="4000" dirty="0">
                <a:latin typeface="Times New Roman"/>
                <a:cs typeface="Times New Roman"/>
              </a:rPr>
              <a:t>identifiable private information or identifiable specimens includes, but is not limited to: </a:t>
            </a:r>
            <a:endParaRPr lang="en-US" sz="4000" dirty="0">
              <a:latin typeface="Times New Roman"/>
              <a:cs typeface="Times New Roman"/>
            </a:endParaRPr>
          </a:p>
          <a:p>
            <a:pPr marL="0" indent="0">
              <a:buNone/>
            </a:pPr>
            <a:r>
              <a:rPr lang="en-US" sz="4000" dirty="0">
                <a:latin typeface="Times New Roman"/>
                <a:cs typeface="Times New Roman"/>
              </a:rPr>
              <a:t>(1) using, studying, or analyzing for research purposes identifiable private information or identifiable specimens that have been provided to investigators from any source; and </a:t>
            </a:r>
            <a:endParaRPr lang="en-US" sz="4000" dirty="0">
              <a:latin typeface="Times New Roman"/>
              <a:cs typeface="Times New Roman"/>
            </a:endParaRPr>
          </a:p>
          <a:p>
            <a:pPr marL="0" indent="0">
              <a:buNone/>
            </a:pPr>
            <a:r>
              <a:rPr lang="en-US" sz="4000" dirty="0">
                <a:latin typeface="Times New Roman"/>
                <a:cs typeface="Times New Roman"/>
              </a:rPr>
              <a:t>(2) using, studying, or analyzing for research purposes identifiable private information or identifiable specimens that were already in the possession of the investigator. </a:t>
            </a:r>
            <a:endParaRPr lang="en-US" sz="4000" dirty="0">
              <a:latin typeface="Times New Roman"/>
              <a:cs typeface="Times New Roman"/>
            </a:endParaRPr>
          </a:p>
          <a:p>
            <a:pPr marL="0" indent="0">
              <a:buNone/>
            </a:pPr>
            <a:r>
              <a:rPr lang="en-US" sz="4000" dirty="0">
                <a:latin typeface="Times New Roman"/>
                <a:cs typeface="Times New Roman"/>
              </a:rPr>
              <a:t>In general, OHRP considers private information or specimens to be individually identifiable as defined at 45 CFR 46.102(f) when they can be linked to specific individuals by the investigator(s) either directly or indirectly through coding systems. </a:t>
            </a:r>
            <a:endParaRPr lang="en-US" sz="4000" dirty="0">
              <a:latin typeface="Times New Roman"/>
              <a:cs typeface="Times New Roman"/>
            </a:endParaRPr>
          </a:p>
          <a:p>
            <a:pPr marL="0" indent="0">
              <a:buNone/>
            </a:pPr>
            <a:endParaRPr lang="en-US" sz="5600" dirty="0" smtClean="0">
              <a:latin typeface="Arial"/>
              <a:cs typeface="Arial"/>
              <a:hlinkClick r:id="rId2"/>
            </a:endParaRPr>
          </a:p>
          <a:p>
            <a:pPr marL="0" indent="0">
              <a:buNone/>
            </a:pPr>
            <a:r>
              <a:rPr lang="en-US" sz="2600" dirty="0" smtClean="0">
                <a:solidFill>
                  <a:srgbClr val="0000FF"/>
                </a:solidFill>
                <a:latin typeface="Arial"/>
                <a:cs typeface="Arial"/>
                <a:hlinkClick r:id="rId2"/>
              </a:rPr>
              <a:t>http://grants.nih.gov/grants/policy/hs/specimens.htm</a:t>
            </a:r>
            <a:endParaRPr lang="en-US" sz="2600" dirty="0" smtClean="0">
              <a:solidFill>
                <a:srgbClr val="0000FF"/>
              </a:solidFill>
              <a:latin typeface="Arial"/>
              <a:cs typeface="Arial"/>
            </a:endParaRPr>
          </a:p>
          <a:p>
            <a:pPr marL="0" indent="0">
              <a:buNone/>
            </a:pPr>
            <a:endParaRPr lang="en-US" dirty="0"/>
          </a:p>
        </p:txBody>
      </p:sp>
    </p:spTree>
    <p:extLst>
      <p:ext uri="{BB962C8B-B14F-4D97-AF65-F5344CB8AC3E}">
        <p14:creationId xmlns:p14="http://schemas.microsoft.com/office/powerpoint/2010/main" val="38141666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455"/>
            <a:ext cx="8229600" cy="1143000"/>
          </a:xfrm>
        </p:spPr>
        <p:txBody>
          <a:bodyPr>
            <a:noAutofit/>
          </a:bodyPr>
          <a:lstStyle/>
          <a:p>
            <a:pPr algn="l"/>
            <a:r>
              <a:rPr lang="en-US" sz="3200" dirty="0" smtClean="0">
                <a:latin typeface="Arial"/>
                <a:cs typeface="Arial"/>
              </a:rPr>
              <a:t>Governing Treaties, Laws, and Regulations</a:t>
            </a:r>
            <a:br>
              <a:rPr lang="en-US" sz="3200" dirty="0" smtClean="0">
                <a:latin typeface="Arial"/>
                <a:cs typeface="Arial"/>
              </a:rPr>
            </a:br>
            <a:endParaRPr lang="en-US" sz="3200" dirty="0">
              <a:latin typeface="Arial"/>
              <a:cs typeface="Arial"/>
            </a:endParaRPr>
          </a:p>
        </p:txBody>
      </p:sp>
      <p:sp>
        <p:nvSpPr>
          <p:cNvPr id="4" name="Rectangle 3"/>
          <p:cNvSpPr/>
          <p:nvPr/>
        </p:nvSpPr>
        <p:spPr>
          <a:xfrm>
            <a:off x="590141" y="926563"/>
            <a:ext cx="7735999" cy="6632585"/>
          </a:xfrm>
          <a:prstGeom prst="rect">
            <a:avLst/>
          </a:prstGeom>
        </p:spPr>
        <p:txBody>
          <a:bodyPr wrap="square">
            <a:spAutoFit/>
          </a:bodyPr>
          <a:lstStyle/>
          <a:p>
            <a:r>
              <a:rPr lang="en-US" sz="1500" dirty="0">
                <a:latin typeface="Arial"/>
                <a:cs typeface="Arial"/>
              </a:rPr>
              <a:t>Three sections of federal law primarily govern human subjects research and associated patient </a:t>
            </a:r>
            <a:r>
              <a:rPr lang="en-US" sz="1500" dirty="0" smtClean="0">
                <a:latin typeface="Arial"/>
                <a:cs typeface="Arial"/>
              </a:rPr>
              <a:t>data. </a:t>
            </a:r>
          </a:p>
          <a:p>
            <a:endParaRPr lang="en-US" sz="1400" dirty="0">
              <a:latin typeface="Arial"/>
              <a:cs typeface="Arial"/>
            </a:endParaRPr>
          </a:p>
          <a:p>
            <a:pPr marL="342900" indent="-342900">
              <a:buFont typeface="+mj-lt"/>
              <a:buAutoNum type="arabicPeriod"/>
            </a:pPr>
            <a:r>
              <a:rPr lang="en-US" sz="1500" b="1" dirty="0" smtClean="0">
                <a:solidFill>
                  <a:srgbClr val="FF0000"/>
                </a:solidFill>
                <a:latin typeface="Arial"/>
                <a:cs typeface="Arial"/>
              </a:rPr>
              <a:t>The Common Rule </a:t>
            </a:r>
            <a:r>
              <a:rPr lang="en-US" sz="1500" dirty="0" smtClean="0">
                <a:latin typeface="Arial"/>
                <a:cs typeface="Arial"/>
              </a:rPr>
              <a:t>(1991): Federal regulatory law referred to as the Common Rule requires that researchers obtain informed consent from donors prior to collecting, storing and using their tissue for research. </a:t>
            </a:r>
          </a:p>
          <a:p>
            <a:pPr marL="342900" indent="-342900">
              <a:buFont typeface="+mj-lt"/>
              <a:buAutoNum type="arabicPeriod"/>
            </a:pPr>
            <a:endParaRPr lang="en-US" sz="1500" dirty="0" smtClean="0">
              <a:latin typeface="Arial"/>
              <a:cs typeface="Arial"/>
            </a:endParaRPr>
          </a:p>
          <a:p>
            <a:pPr marL="342900" indent="-342900">
              <a:buFont typeface="+mj-lt"/>
              <a:buAutoNum type="arabicPeriod"/>
            </a:pPr>
            <a:endParaRPr lang="en-US" sz="1500" dirty="0">
              <a:latin typeface="Arial"/>
              <a:cs typeface="Arial"/>
            </a:endParaRPr>
          </a:p>
          <a:p>
            <a:pPr marL="342900" indent="-342900">
              <a:buFont typeface="+mj-lt"/>
              <a:buAutoNum type="arabicPeriod"/>
            </a:pPr>
            <a:r>
              <a:rPr lang="en-US" sz="1500" b="1" dirty="0">
                <a:solidFill>
                  <a:srgbClr val="FF0000"/>
                </a:solidFill>
                <a:latin typeface="Arial"/>
                <a:cs typeface="Arial"/>
              </a:rPr>
              <a:t>The FDA </a:t>
            </a:r>
            <a:r>
              <a:rPr lang="en-US" sz="1500" dirty="0">
                <a:latin typeface="Arial"/>
                <a:cs typeface="Arial"/>
              </a:rPr>
              <a:t>has a separate system designed to protect the rights of human subjects for FDA-regulated clinical investigations. Unlike the Common Rule, the FDA’s classification of whether these regulations apply is not contingent upon whether human tissues are directly identifiable and the FDA does not allow an IRB to waive its requirements. </a:t>
            </a:r>
            <a:endParaRPr lang="en-US" sz="1500" dirty="0" smtClean="0">
              <a:latin typeface="Arial"/>
              <a:cs typeface="Arial"/>
            </a:endParaRPr>
          </a:p>
          <a:p>
            <a:pPr marL="342900" indent="-342900">
              <a:buFont typeface="+mj-lt"/>
              <a:buAutoNum type="arabicPeriod"/>
            </a:pPr>
            <a:endParaRPr lang="en-US" sz="1500" dirty="0" smtClean="0">
              <a:latin typeface="Arial"/>
              <a:cs typeface="Arial"/>
            </a:endParaRPr>
          </a:p>
          <a:p>
            <a:pPr marL="342900" indent="-342900">
              <a:buFont typeface="+mj-lt"/>
              <a:buAutoNum type="arabicPeriod"/>
            </a:pPr>
            <a:endParaRPr lang="en-US" sz="1500" dirty="0">
              <a:latin typeface="Arial"/>
              <a:cs typeface="Arial"/>
            </a:endParaRPr>
          </a:p>
          <a:p>
            <a:pPr marL="342900" indent="-342900">
              <a:buFont typeface="+mj-lt"/>
              <a:buAutoNum type="arabicPeriod"/>
            </a:pPr>
            <a:r>
              <a:rPr lang="en-US" sz="1500" dirty="0" smtClean="0">
                <a:latin typeface="Arial"/>
                <a:cs typeface="Arial"/>
              </a:rPr>
              <a:t>Lastly</a:t>
            </a:r>
            <a:r>
              <a:rPr lang="en-US" sz="1500" dirty="0">
                <a:latin typeface="Arial"/>
                <a:cs typeface="Arial"/>
              </a:rPr>
              <a:t>, the </a:t>
            </a:r>
            <a:r>
              <a:rPr lang="en-US" sz="1500" b="1" dirty="0">
                <a:solidFill>
                  <a:srgbClr val="FF0000"/>
                </a:solidFill>
                <a:latin typeface="Arial"/>
                <a:cs typeface="Arial"/>
              </a:rPr>
              <a:t>Health Insurance Portability and Accountability Act </a:t>
            </a:r>
            <a:r>
              <a:rPr lang="en-US" sz="1500" dirty="0">
                <a:latin typeface="Arial"/>
                <a:cs typeface="Arial"/>
              </a:rPr>
              <a:t>(HIPAA Privacy Rule) governs research use of protected health information (PHI) such as names, social security numbers, and medical record information that is associated with specimens. </a:t>
            </a:r>
            <a:endParaRPr lang="en-US" sz="1500" dirty="0" smtClean="0">
              <a:latin typeface="Arial"/>
              <a:cs typeface="Arial"/>
            </a:endParaRPr>
          </a:p>
          <a:p>
            <a:endParaRPr lang="en-US" sz="1500" dirty="0" smtClean="0">
              <a:latin typeface="Arial"/>
              <a:cs typeface="Arial"/>
            </a:endParaRPr>
          </a:p>
          <a:p>
            <a:endParaRPr lang="en-US" sz="1500" dirty="0" smtClean="0">
              <a:latin typeface="Arial"/>
              <a:cs typeface="Arial"/>
            </a:endParaRPr>
          </a:p>
          <a:p>
            <a:r>
              <a:rPr lang="en-US" sz="1500" dirty="0" smtClean="0">
                <a:latin typeface="Arial"/>
                <a:cs typeface="Arial"/>
              </a:rPr>
              <a:t>In </a:t>
            </a:r>
            <a:r>
              <a:rPr lang="en-US" sz="1500" dirty="0">
                <a:latin typeface="Arial"/>
                <a:cs typeface="Arial"/>
              </a:rPr>
              <a:t>addition to these three areas of federal law, the </a:t>
            </a:r>
            <a:r>
              <a:rPr lang="en-US" sz="1500" b="1" dirty="0">
                <a:solidFill>
                  <a:srgbClr val="FF0000"/>
                </a:solidFill>
                <a:latin typeface="Arial"/>
                <a:cs typeface="Arial"/>
              </a:rPr>
              <a:t>Genetic Information and Nondiscrimination Act </a:t>
            </a:r>
            <a:r>
              <a:rPr lang="en-US" sz="1500" dirty="0">
                <a:latin typeface="Arial"/>
                <a:cs typeface="Arial"/>
              </a:rPr>
              <a:t>is designed to protect individuals from genetic discrimination (See “GINA” topic for more information).</a:t>
            </a:r>
          </a:p>
          <a:p>
            <a:endParaRPr lang="en-US" sz="1500" dirty="0">
              <a:latin typeface="Arial"/>
              <a:cs typeface="Arial"/>
            </a:endParaRPr>
          </a:p>
          <a:p>
            <a:endParaRPr lang="en-US" sz="1500" dirty="0" smtClean="0">
              <a:latin typeface="Arial"/>
              <a:cs typeface="Arial"/>
            </a:endParaRPr>
          </a:p>
          <a:p>
            <a:endParaRPr lang="en-US" dirty="0" smtClean="0">
              <a:latin typeface="Arial"/>
              <a:cs typeface="Arial"/>
            </a:endParaRPr>
          </a:p>
          <a:p>
            <a:endParaRPr lang="en-US" dirty="0"/>
          </a:p>
        </p:txBody>
      </p:sp>
    </p:spTree>
    <p:extLst>
      <p:ext uri="{BB962C8B-B14F-4D97-AF65-F5344CB8AC3E}">
        <p14:creationId xmlns:p14="http://schemas.microsoft.com/office/powerpoint/2010/main" val="17572352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23762"/>
            <a:ext cx="8042276" cy="1336956"/>
          </a:xfrm>
        </p:spPr>
        <p:txBody>
          <a:bodyPr/>
          <a:lstStyle/>
          <a:p>
            <a:r>
              <a:rPr lang="en-US" sz="3600" dirty="0" smtClean="0">
                <a:latin typeface="Arial"/>
                <a:cs typeface="Arial"/>
              </a:rPr>
              <a:t>Informed Consent</a:t>
            </a:r>
            <a:endParaRPr lang="en-US" sz="3600" dirty="0">
              <a:latin typeface="Arial"/>
              <a:cs typeface="Arial"/>
            </a:endParaRPr>
          </a:p>
        </p:txBody>
      </p:sp>
      <p:sp>
        <p:nvSpPr>
          <p:cNvPr id="3" name="Content Placeholder 2"/>
          <p:cNvSpPr>
            <a:spLocks noGrp="1"/>
          </p:cNvSpPr>
          <p:nvPr>
            <p:ph idx="1"/>
          </p:nvPr>
        </p:nvSpPr>
        <p:spPr/>
        <p:txBody>
          <a:bodyPr/>
          <a:lstStyle/>
          <a:p>
            <a:pPr marL="0" indent="0">
              <a:buNone/>
            </a:pPr>
            <a:r>
              <a:rPr lang="en-US" b="1" dirty="0" smtClean="0"/>
              <a:t>Requirements</a:t>
            </a:r>
            <a:r>
              <a:rPr lang="en-US" dirty="0" smtClean="0"/>
              <a:t>:</a:t>
            </a:r>
          </a:p>
          <a:p>
            <a:pPr marL="514350" indent="-514350">
              <a:buFont typeface="+mj-lt"/>
              <a:buAutoNum type="arabicPeriod"/>
            </a:pPr>
            <a:r>
              <a:rPr lang="en-US" dirty="0" smtClean="0"/>
              <a:t>Specific information to study participants containing adequate description of risks and benefits</a:t>
            </a:r>
          </a:p>
          <a:p>
            <a:pPr marL="514350" indent="-514350">
              <a:buFont typeface="+mj-lt"/>
              <a:buAutoNum type="arabicPeriod"/>
            </a:pPr>
            <a:r>
              <a:rPr lang="en-US" dirty="0" smtClean="0"/>
              <a:t>Study participants must be informed of all intended uses for their specimens</a:t>
            </a:r>
          </a:p>
          <a:p>
            <a:pPr marL="514350" indent="-514350">
              <a:buFont typeface="+mj-lt"/>
              <a:buAutoNum type="arabicPeriod"/>
            </a:pPr>
            <a:r>
              <a:rPr lang="en-US" dirty="0" smtClean="0"/>
              <a:t>Additional consent required for further research</a:t>
            </a:r>
            <a:endParaRPr lang="en-US" dirty="0"/>
          </a:p>
        </p:txBody>
      </p:sp>
    </p:spTree>
    <p:extLst>
      <p:ext uri="{BB962C8B-B14F-4D97-AF65-F5344CB8AC3E}">
        <p14:creationId xmlns:p14="http://schemas.microsoft.com/office/powerpoint/2010/main" val="348118297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Arial"/>
                <a:cs typeface="Arial"/>
              </a:rPr>
              <a:t>Precedent Cases</a:t>
            </a:r>
            <a:endParaRPr lang="en-US" sz="3600" dirty="0">
              <a:latin typeface="Arial"/>
              <a:cs typeface="Aria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“Although the use of human tissue is heavily regulated by the federal government, the question of who owns excised human tissue has been analyzed under state property law” </a:t>
            </a:r>
            <a:endParaRPr lang="en-US" dirty="0" smtClean="0"/>
          </a:p>
          <a:p>
            <a:pPr marL="0" indent="0">
              <a:buNone/>
            </a:pPr>
            <a:endParaRPr lang="en-US" dirty="0"/>
          </a:p>
          <a:p>
            <a:pPr marL="0" indent="0">
              <a:buNone/>
            </a:pPr>
            <a:endParaRPr lang="en-US" dirty="0" smtClean="0"/>
          </a:p>
          <a:p>
            <a:pPr marL="0" indent="0">
              <a:buNone/>
            </a:pPr>
            <a:endParaRPr lang="en-US" sz="1050" dirty="0" smtClean="0"/>
          </a:p>
          <a:p>
            <a:pPr marL="0" indent="0">
              <a:buNone/>
            </a:pPr>
            <a:r>
              <a:rPr lang="en-US" sz="1050" dirty="0" smtClean="0"/>
              <a:t>(</a:t>
            </a:r>
            <a:r>
              <a:rPr lang="en-US" sz="1050" dirty="0" smtClean="0"/>
              <a:t>Allen et al, 2010)</a:t>
            </a:r>
          </a:p>
          <a:p>
            <a:pPr marL="0" indent="0">
              <a:buNone/>
            </a:pPr>
            <a:endParaRPr lang="en-US" dirty="0"/>
          </a:p>
        </p:txBody>
      </p:sp>
    </p:spTree>
    <p:extLst>
      <p:ext uri="{BB962C8B-B14F-4D97-AF65-F5344CB8AC3E}">
        <p14:creationId xmlns:p14="http://schemas.microsoft.com/office/powerpoint/2010/main" val="377030138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latin typeface="Arial"/>
                <a:cs typeface="Arial"/>
              </a:rPr>
              <a:t>Moore v. Regents of University of California 1990</a:t>
            </a:r>
            <a:endParaRPr lang="en-US" sz="3600" i="1" dirty="0">
              <a:latin typeface="Arial"/>
              <a:cs typeface="Arial"/>
            </a:endParaRPr>
          </a:p>
        </p:txBody>
      </p:sp>
      <p:pic>
        <p:nvPicPr>
          <p:cNvPr id="4" name="Content Placeholder 5"/>
          <p:cNvPicPr>
            <a:picLocks noChangeAspect="1"/>
          </p:cNvPicPr>
          <p:nvPr/>
        </p:nvPicPr>
        <p:blipFill>
          <a:blip r:embed="rId2" cstate="print">
            <a:extLst>
              <a:ext uri="{28A0092B-C50C-407E-A947-70E740481C1C}">
                <a14:useLocalDpi xmlns:a14="http://schemas.microsoft.com/office/drawing/2010/main"/>
              </a:ext>
            </a:extLst>
          </a:blip>
          <a:srcRect t="-206166" b="-206166"/>
          <a:stretch>
            <a:fillRect/>
          </a:stretch>
        </p:blipFill>
        <p:spPr>
          <a:xfrm>
            <a:off x="217217" y="1227838"/>
            <a:ext cx="8469583" cy="4397978"/>
          </a:xfrm>
          <a:prstGeom prst="rect">
            <a:avLst/>
          </a:prstGeom>
        </p:spPr>
      </p:pic>
      <p:pic>
        <p:nvPicPr>
          <p:cNvPr id="5" name="Picture 4"/>
          <p:cNvPicPr>
            <a:picLocks noChangeAspect="1"/>
          </p:cNvPicPr>
          <p:nvPr/>
        </p:nvPicPr>
        <p:blipFill>
          <a:blip r:embed="rId3"/>
          <a:stretch>
            <a:fillRect/>
          </a:stretch>
        </p:blipFill>
        <p:spPr>
          <a:xfrm>
            <a:off x="217217" y="2031137"/>
            <a:ext cx="8229600" cy="518057"/>
          </a:xfrm>
          <a:prstGeom prst="rect">
            <a:avLst/>
          </a:prstGeom>
        </p:spPr>
      </p:pic>
    </p:spTree>
    <p:extLst>
      <p:ext uri="{BB962C8B-B14F-4D97-AF65-F5344CB8AC3E}">
        <p14:creationId xmlns:p14="http://schemas.microsoft.com/office/powerpoint/2010/main" val="54882396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Greenberg v. Miami Children’s Research Hospital Institute 2003</a:t>
            </a:r>
            <a:endParaRPr lang="en-US" i="1" dirty="0"/>
          </a:p>
        </p:txBody>
      </p:sp>
      <p:pic>
        <p:nvPicPr>
          <p:cNvPr id="5" name="Picture 4"/>
          <p:cNvPicPr>
            <a:picLocks noChangeAspect="1"/>
          </p:cNvPicPr>
          <p:nvPr/>
        </p:nvPicPr>
        <p:blipFill>
          <a:blip r:embed="rId2"/>
          <a:stretch>
            <a:fillRect/>
          </a:stretch>
        </p:blipFill>
        <p:spPr>
          <a:xfrm>
            <a:off x="916946" y="2446385"/>
            <a:ext cx="7630681" cy="1015232"/>
          </a:xfrm>
          <a:prstGeom prst="rect">
            <a:avLst/>
          </a:prstGeom>
        </p:spPr>
      </p:pic>
      <p:pic>
        <p:nvPicPr>
          <p:cNvPr id="6" name="Picture 5"/>
          <p:cNvPicPr>
            <a:picLocks noChangeAspect="1"/>
          </p:cNvPicPr>
          <p:nvPr/>
        </p:nvPicPr>
        <p:blipFill>
          <a:blip r:embed="rId3"/>
          <a:stretch>
            <a:fillRect/>
          </a:stretch>
        </p:blipFill>
        <p:spPr>
          <a:xfrm>
            <a:off x="1418231" y="1843876"/>
            <a:ext cx="7001643" cy="451675"/>
          </a:xfrm>
          <a:prstGeom prst="rect">
            <a:avLst/>
          </a:prstGeom>
        </p:spPr>
      </p:pic>
    </p:spTree>
    <p:extLst>
      <p:ext uri="{BB962C8B-B14F-4D97-AF65-F5344CB8AC3E}">
        <p14:creationId xmlns:p14="http://schemas.microsoft.com/office/powerpoint/2010/main" val="1720759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Havasupai Tribe v. Arizona State University 2004</a:t>
            </a:r>
            <a:endParaRPr lang="en-US" i="1" dirty="0"/>
          </a:p>
        </p:txBody>
      </p:sp>
      <p:pic>
        <p:nvPicPr>
          <p:cNvPr id="4" name="Picture 3"/>
          <p:cNvPicPr>
            <a:picLocks noChangeAspect="1"/>
          </p:cNvPicPr>
          <p:nvPr/>
        </p:nvPicPr>
        <p:blipFill>
          <a:blip r:embed="rId2"/>
          <a:stretch>
            <a:fillRect/>
          </a:stretch>
        </p:blipFill>
        <p:spPr>
          <a:xfrm>
            <a:off x="457200" y="2997199"/>
            <a:ext cx="8229600" cy="1421257"/>
          </a:xfrm>
          <a:prstGeom prst="rect">
            <a:avLst/>
          </a:prstGeom>
        </p:spPr>
      </p:pic>
      <p:pic>
        <p:nvPicPr>
          <p:cNvPr id="5" name="Picture 4"/>
          <p:cNvPicPr>
            <a:picLocks noChangeAspect="1"/>
          </p:cNvPicPr>
          <p:nvPr/>
        </p:nvPicPr>
        <p:blipFill>
          <a:blip r:embed="rId3"/>
          <a:stretch>
            <a:fillRect/>
          </a:stretch>
        </p:blipFill>
        <p:spPr>
          <a:xfrm>
            <a:off x="733309" y="1931957"/>
            <a:ext cx="7780224" cy="591699"/>
          </a:xfrm>
          <a:prstGeom prst="rect">
            <a:avLst/>
          </a:prstGeom>
        </p:spPr>
      </p:pic>
    </p:spTree>
    <p:extLst>
      <p:ext uri="{BB962C8B-B14F-4D97-AF65-F5344CB8AC3E}">
        <p14:creationId xmlns:p14="http://schemas.microsoft.com/office/powerpoint/2010/main" val="159965241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721</TotalTime>
  <Words>1401</Words>
  <Application>Microsoft Macintosh PowerPoint</Application>
  <PresentationFormat>On-screen Show (4:3)</PresentationFormat>
  <Paragraphs>128</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Science in the Genomic Age:  Biomedical Research and Human Subjects</vt:lpstr>
      <vt:lpstr>Poll</vt:lpstr>
      <vt:lpstr>What constitutes “Human Subjects Research?” </vt:lpstr>
      <vt:lpstr>Governing Treaties, Laws, and Regulations </vt:lpstr>
      <vt:lpstr>Informed Consent</vt:lpstr>
      <vt:lpstr>Precedent Cases</vt:lpstr>
      <vt:lpstr>Moore v. Regents of University of California 1990</vt:lpstr>
      <vt:lpstr>Greenberg v. Miami Children’s Research Hospital Institute 2003</vt:lpstr>
      <vt:lpstr>Havasupai Tribe v. Arizona State University 2004</vt:lpstr>
      <vt:lpstr>Washington University v. Catalona 2007</vt:lpstr>
      <vt:lpstr>What should laboratorians and researchers do before conducting research on human tissue specimens? </vt:lpstr>
      <vt:lpstr>Case Study I Henrietta Lacks’ “Immortal Cells”</vt:lpstr>
      <vt:lpstr>HeLa cells-2</vt:lpstr>
      <vt:lpstr>HeLa cells-3</vt:lpstr>
      <vt:lpstr>There are hundreds of millions of human samples in repositories.   Most will, at best, be used as one of many samples in a research project.    Only a handful will lead to reagents or cells of any commercial value.   These do result from the intellectual pursuits by scientists and the courts concur.   Yet, seeing how something of great value such as HeLa cells gave nothing back to the poor family from which it is derived somehow seems rather heartless.</vt:lpstr>
      <vt:lpstr>Sequencing the HeLa genome</vt:lpstr>
      <vt:lpstr>Sequencing the HeLa genome-2</vt:lpstr>
      <vt:lpstr>PowerPoint Presentation</vt:lpstr>
      <vt:lpstr>PowerPoint Presentation</vt:lpstr>
      <vt:lpstr>PowerPoint Presentation</vt:lpstr>
      <vt:lpstr>Li-Fraumeni Syndrome: An Example of the Complexities of Testing &amp; Surveillance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Tissue Ownership and Use in Research: What Laboratorians and Researchers Should Know</dc:title>
  <dc:creator>Ulluminair Salim</dc:creator>
  <cp:lastModifiedBy>Ulluminair Salim</cp:lastModifiedBy>
  <cp:revision>24</cp:revision>
  <dcterms:created xsi:type="dcterms:W3CDTF">2015-02-02T21:02:20Z</dcterms:created>
  <dcterms:modified xsi:type="dcterms:W3CDTF">2015-05-13T15:10:08Z</dcterms:modified>
</cp:coreProperties>
</file>