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84" r:id="rId4"/>
    <p:sldId id="285" r:id="rId5"/>
    <p:sldId id="259" r:id="rId6"/>
    <p:sldId id="286" r:id="rId7"/>
    <p:sldId id="260" r:id="rId8"/>
    <p:sldId id="264" r:id="rId9"/>
    <p:sldId id="262" r:id="rId10"/>
    <p:sldId id="263" r:id="rId11"/>
    <p:sldId id="289" r:id="rId12"/>
    <p:sldId id="290" r:id="rId13"/>
    <p:sldId id="291" r:id="rId14"/>
    <p:sldId id="292" r:id="rId15"/>
    <p:sldId id="293" r:id="rId16"/>
    <p:sldId id="266" r:id="rId17"/>
    <p:sldId id="269" r:id="rId18"/>
    <p:sldId id="267" r:id="rId19"/>
    <p:sldId id="268" r:id="rId20"/>
    <p:sldId id="279" r:id="rId21"/>
    <p:sldId id="270" r:id="rId22"/>
    <p:sldId id="273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89" autoAdjust="0"/>
  </p:normalViewPr>
  <p:slideViewPr>
    <p:cSldViewPr snapToGrid="0" snapToObjects="1">
      <p:cViewPr>
        <p:scale>
          <a:sx n="50" d="100"/>
          <a:sy n="50" d="100"/>
        </p:scale>
        <p:origin x="-258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48A-A593-114B-BFD4-F47E148CAFB6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3514-E401-0148-BBDD-C5B886BB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5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3514-E401-0148-BBDD-C5B886BB02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1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3514-E401-0148-BBDD-C5B886BB02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RR .37 p=.02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3514-E401-0148-BBDD-C5B886BB02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3514-E401-0148-BBDD-C5B886BB02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5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53514-E401-0148-BBDD-C5B886BB02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2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5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0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6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6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9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DEA4-F9FC-0C43-BB4C-3AC185A848B0}" type="datetimeFigureOut">
              <a:rPr lang="en-US" smtClean="0"/>
              <a:t>2015-05-18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C7C7-FAEF-9544-9615-2B168C772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.emf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749" y="1463841"/>
            <a:ext cx="8173599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Diminished non-cystic white matter injury in premature newborns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PastedGraphic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9" y="5160133"/>
            <a:ext cx="6094187" cy="14626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776" y="-61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alibri"/>
                <a:cs typeface="Calibri"/>
              </a:rPr>
              <a:t>Biostatistics 209 Final Project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8" name="Picture 7" descr="seal_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52" y="4990190"/>
            <a:ext cx="1632547" cy="16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940177" y="2984554"/>
            <a:ext cx="40731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28020" y="2521607"/>
            <a:ext cx="0" cy="882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6498" y="1508827"/>
            <a:ext cx="1988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MRI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soon after birth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0951" y="2643512"/>
            <a:ext cx="192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Outcome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Methods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40177" y="4262236"/>
            <a:ext cx="351619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40177" y="3739016"/>
            <a:ext cx="387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Clinical data collection 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702" y="2521607"/>
            <a:ext cx="3079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276 premature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newborns</a:t>
            </a:r>
          </a:p>
          <a:p>
            <a:r>
              <a:rPr lang="en-US" sz="2800" dirty="0" smtClean="0">
                <a:latin typeface="Arial"/>
                <a:cs typeface="Arial"/>
              </a:rPr>
              <a:t>(1998-2011)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63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Analysis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Comparison of clinical characteristics between newborns with absent/mild or moderate/severe WMI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Fisher’s exact test or chi-squared test for categorical variables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Kruskal</a:t>
            </a:r>
            <a:r>
              <a:rPr lang="en-US" dirty="0" smtClean="0">
                <a:latin typeface="Arial"/>
                <a:cs typeface="Arial"/>
              </a:rPr>
              <a:t>-Wallis test for continuous variables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9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Analysis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Trends over time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Newborns divided into epochs of birth year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Proportion with moderate/severe WMI evaluated using chi-squared test for trends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Demographics and clinical predictors evaluated using chi-squared test for trends for categorical variables or variance-weighted least squares regression for continuous variables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74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Analysis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Clinical predictors associated with moderate/severe WMI evaluated using multivariate logistic regression</a:t>
            </a:r>
          </a:p>
          <a:p>
            <a:r>
              <a:rPr lang="en-US" dirty="0" smtClean="0">
                <a:latin typeface="Arial"/>
                <a:cs typeface="Arial"/>
              </a:rPr>
              <a:t>Final model included predictors with significant association (P&lt;0.1)</a:t>
            </a:r>
          </a:p>
          <a:p>
            <a:r>
              <a:rPr lang="en-US" dirty="0">
                <a:latin typeface="Arial"/>
                <a:cs typeface="Arial"/>
              </a:rPr>
              <a:t>Also evaluated model with additional biologically important </a:t>
            </a:r>
            <a:r>
              <a:rPr lang="en-US" dirty="0" smtClean="0">
                <a:latin typeface="Arial"/>
                <a:cs typeface="Arial"/>
              </a:rPr>
              <a:t>predictors</a:t>
            </a:r>
          </a:p>
          <a:p>
            <a:r>
              <a:rPr lang="en-US" dirty="0" smtClean="0">
                <a:latin typeface="Arial"/>
                <a:cs typeface="Arial"/>
              </a:rPr>
              <a:t>Linearity between birth year and outcome verified; splines tried, but not appreciably better fit</a:t>
            </a:r>
          </a:p>
          <a:p>
            <a:r>
              <a:rPr lang="en-US" dirty="0" smtClean="0">
                <a:latin typeface="Arial"/>
                <a:cs typeface="Arial"/>
              </a:rPr>
              <a:t>Regression diagnostics performed, no influential points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0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Analysis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/>
                <a:cs typeface="Arial"/>
              </a:rPr>
              <a:t>Relationship between indomethacin exposure and outcome of moderate/severe WMI evaluated in second logistic regression model</a:t>
            </a:r>
          </a:p>
          <a:p>
            <a:r>
              <a:rPr lang="en-US" dirty="0" smtClean="0">
                <a:latin typeface="Arial"/>
                <a:cs typeface="Arial"/>
              </a:rPr>
              <a:t>Final model included predictors chosen based on biological relevance, DAG and associations of significance level P&lt;0.1</a:t>
            </a:r>
          </a:p>
          <a:p>
            <a:r>
              <a:rPr lang="en-US" dirty="0" smtClean="0">
                <a:latin typeface="Arial"/>
                <a:cs typeface="Arial"/>
              </a:rPr>
              <a:t>Explored effect modification of gestational age on the association between prolonged indomethacin and moderate/severe WMI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5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DAG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Content Placeholder 5" descr="dagitty-model-2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18034" r="17593" b="17208"/>
          <a:stretch/>
        </p:blipFill>
        <p:spPr>
          <a:xfrm>
            <a:off x="1066800" y="1417637"/>
            <a:ext cx="7264400" cy="5344793"/>
          </a:xfrm>
        </p:spPr>
      </p:pic>
    </p:spTree>
    <p:extLst>
      <p:ext uri="{BB962C8B-B14F-4D97-AF65-F5344CB8AC3E}">
        <p14:creationId xmlns:p14="http://schemas.microsoft.com/office/powerpoint/2010/main" val="415242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791626"/>
              </p:ext>
            </p:extLst>
          </p:nvPr>
        </p:nvGraphicFramePr>
        <p:xfrm>
          <a:off x="65226" y="1094679"/>
          <a:ext cx="904779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797"/>
                <a:gridCol w="1802259"/>
                <a:gridCol w="1693563"/>
                <a:gridCol w="16211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Characteristic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Absent/Mild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WMI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(N=222)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Moderate/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Severe WMI (N=45)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P-Value*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Gestational age (</a:t>
                      </a:r>
                      <a:r>
                        <a:rPr lang="en-US" sz="2000" b="1" dirty="0" err="1" smtClean="0">
                          <a:latin typeface="Arial"/>
                          <a:cs typeface="Arial"/>
                        </a:rPr>
                        <a:t>wks</a:t>
                      </a: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28.1 ± 2.3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28.9 ± 2.5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.06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Postmenstrual age</a:t>
                      </a:r>
                      <a:r>
                        <a:rPr lang="en-US" sz="2000" b="1" baseline="0" dirty="0" smtClean="0">
                          <a:latin typeface="Arial"/>
                          <a:cs typeface="Arial"/>
                        </a:rPr>
                        <a:t> at MRI (</a:t>
                      </a:r>
                      <a:r>
                        <a:rPr lang="en-US" sz="2000" b="1" baseline="0" dirty="0" err="1" smtClean="0">
                          <a:latin typeface="Arial"/>
                          <a:cs typeface="Arial"/>
                        </a:rPr>
                        <a:t>wk</a:t>
                      </a:r>
                      <a:r>
                        <a:rPr lang="en-US" sz="2000" b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31.7 ± 2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32.3 ± 2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.03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Birth weight (g)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1072 ± 342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1182 ± 412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.1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Prenatal steroids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189 (86)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39 (89)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.7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Magnesium sulfate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119 (56)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24 (56)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Hypotension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116 (54)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24 (56)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.5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Infection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128 (57)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30 (67)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.3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Ventilation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 ≥7 days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91 (41)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20 (44)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.7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Patent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ductus</a:t>
                      </a:r>
                      <a:r>
                        <a:rPr lang="en-US" sz="20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arteriosus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90 (40)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15 (33)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.4</a:t>
                      </a:r>
                      <a:endParaRPr lang="en-US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Indomethacin</a:t>
                      </a:r>
                      <a:r>
                        <a:rPr lang="en-US" sz="2000" b="1" baseline="0" dirty="0" smtClean="0">
                          <a:latin typeface="Arial"/>
                          <a:cs typeface="Arial"/>
                        </a:rPr>
                        <a:t> ≥4 doses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62 (28)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5 (11)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.03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21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Characteristics of newborns with WMI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360" y="6182749"/>
            <a:ext cx="88726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/>
                <a:cs typeface="Arial"/>
              </a:rPr>
              <a:t>*</a:t>
            </a:r>
            <a:r>
              <a:rPr lang="en-US" sz="1700" dirty="0" err="1" smtClean="0">
                <a:latin typeface="Arial"/>
                <a:cs typeface="Arial"/>
              </a:rPr>
              <a:t>Kruskal</a:t>
            </a:r>
            <a:r>
              <a:rPr lang="en-US" sz="1700" dirty="0" smtClean="0">
                <a:latin typeface="Arial"/>
                <a:cs typeface="Arial"/>
              </a:rPr>
              <a:t>-Wallis for continuous variables; X</a:t>
            </a:r>
            <a:r>
              <a:rPr lang="en-US" sz="1700" baseline="30000" dirty="0" smtClean="0">
                <a:latin typeface="Arial"/>
                <a:cs typeface="Arial"/>
              </a:rPr>
              <a:t>2</a:t>
            </a:r>
            <a:r>
              <a:rPr lang="en-US" sz="1700" dirty="0" smtClean="0">
                <a:latin typeface="Arial"/>
                <a:cs typeface="Arial"/>
              </a:rPr>
              <a:t> or Fisher’s exact test for categorical variables </a:t>
            </a: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31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20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Clinical predictors across birth year epochs</a:t>
            </a:r>
            <a:endParaRPr lang="en-US" sz="3200" dirty="0"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513159"/>
              </p:ext>
            </p:extLst>
          </p:nvPr>
        </p:nvGraphicFramePr>
        <p:xfrm>
          <a:off x="76200" y="1360575"/>
          <a:ext cx="8959746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878"/>
                <a:gridCol w="1405730"/>
                <a:gridCol w="1402253"/>
                <a:gridCol w="1402253"/>
                <a:gridCol w="1362660"/>
                <a:gridCol w="8519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Characteristic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1998-2002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(N=63)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2002-2004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(N=74)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2005-2008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(N=72)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2009-2011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(N=58)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P-value*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Moderate/Severe</a:t>
                      </a:r>
                      <a:r>
                        <a:rPr lang="en-US" sz="2000" b="1" baseline="0" dirty="0" smtClean="0">
                          <a:latin typeface="Arial"/>
                          <a:cs typeface="Arial"/>
                        </a:rPr>
                        <a:t> WMI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16 (25)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15 (20)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11 (15)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 (5)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.002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Arial"/>
                          <a:cs typeface="Arial"/>
                        </a:rPr>
                        <a:t>Postmenstrual age at MRI (</a:t>
                      </a:r>
                      <a:r>
                        <a:rPr lang="en-US" sz="2000" b="1" baseline="0" dirty="0" err="1" smtClean="0">
                          <a:latin typeface="Arial"/>
                          <a:cs typeface="Arial"/>
                        </a:rPr>
                        <a:t>wks</a:t>
                      </a:r>
                      <a:r>
                        <a:rPr lang="en-US" sz="2000" b="1" baseline="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32.6 ± 2.3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31.7 ± 1.8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31.8 ± 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31.2 ± 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.002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Prenatal steroids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56 (89)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58 (78)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58 (84)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56 (98)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.09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Magnesium sulfate</a:t>
                      </a:r>
                      <a:endParaRPr lang="en-US" sz="2000" b="1" baseline="-25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33 (52)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40 (54)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28 (44)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42 (75)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.06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Ventilation</a:t>
                      </a:r>
                      <a:r>
                        <a:rPr lang="en-US" sz="2000" b="1" baseline="0" dirty="0" smtClean="0">
                          <a:latin typeface="Arial"/>
                          <a:cs typeface="Arial"/>
                        </a:rPr>
                        <a:t> ≥7 days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38 (60)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30 (43)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24 (33)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19 (33)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.001</a:t>
                      </a:r>
                      <a:endParaRPr lang="en-US" sz="2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254" y="5698948"/>
            <a:ext cx="8803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No association between birth year epoch and gestational age, birth weight, infection, hypotension, patent </a:t>
            </a:r>
            <a:r>
              <a:rPr lang="en-US" sz="2000" dirty="0" err="1" smtClean="0">
                <a:latin typeface="Arial"/>
                <a:cs typeface="Arial"/>
              </a:rPr>
              <a:t>ductus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arteriosus</a:t>
            </a:r>
            <a:r>
              <a:rPr lang="en-US" sz="2000" dirty="0" smtClean="0">
                <a:latin typeface="Arial"/>
                <a:cs typeface="Arial"/>
              </a:rPr>
              <a:t>, prolonged indomethacin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4254" y="4972251"/>
            <a:ext cx="8803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/>
                <a:cs typeface="Arial"/>
              </a:rPr>
              <a:t>*variance-weighted least squares for continuous variables; x</a:t>
            </a:r>
            <a:r>
              <a:rPr lang="en-US" sz="1700" baseline="30000" dirty="0" smtClean="0">
                <a:latin typeface="Arial"/>
                <a:cs typeface="Arial"/>
              </a:rPr>
              <a:t>2</a:t>
            </a:r>
            <a:r>
              <a:rPr lang="en-US" sz="1700" dirty="0" smtClean="0">
                <a:latin typeface="Arial"/>
                <a:cs typeface="Arial"/>
              </a:rPr>
              <a:t> test of trends for categorical variables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6521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615790"/>
              </p:ext>
            </p:extLst>
          </p:nvPr>
        </p:nvGraphicFramePr>
        <p:xfrm>
          <a:off x="139397" y="1115979"/>
          <a:ext cx="884391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553"/>
                <a:gridCol w="1836705"/>
                <a:gridCol w="2374437"/>
                <a:gridCol w="13492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/>
                          <a:cs typeface="Arial"/>
                        </a:rPr>
                        <a:t>Characteristic</a:t>
                      </a:r>
                      <a:endParaRPr lang="en-US" sz="2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/>
                          <a:cs typeface="Arial"/>
                        </a:rPr>
                        <a:t>Adjusted Odds Ratio*</a:t>
                      </a:r>
                      <a:endParaRPr lang="en-US" sz="2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/>
                          <a:cs typeface="Arial"/>
                        </a:rPr>
                        <a:t>95% Confidence Interval</a:t>
                      </a:r>
                      <a:endParaRPr lang="en-US" sz="2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/>
                          <a:cs typeface="Arial"/>
                        </a:rPr>
                        <a:t>P-value</a:t>
                      </a:r>
                      <a:endParaRPr lang="en-US" sz="2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Gestational age (</a:t>
                      </a:r>
                      <a:r>
                        <a:rPr lang="en-US" sz="22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wks</a:t>
                      </a:r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1.17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0.94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 – 1.45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.2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Postmenstrual age 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at MRI (</a:t>
                      </a:r>
                      <a:r>
                        <a:rPr lang="en-US" sz="22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wks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1.07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0.89 – 1.3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.5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Prenatal steroids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1.01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0.34 – 2.96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Magnesium sulfate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1.17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0.58 – 2.39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.7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Ventilation</a:t>
                      </a:r>
                      <a:r>
                        <a:rPr lang="en-US" sz="2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 ≥7 days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2.06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0.75 – 5.65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cs typeface="Arial"/>
                        </a:rPr>
                        <a:t>.2</a:t>
                      </a:r>
                      <a:endParaRPr lang="en-US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Indomethacin</a:t>
                      </a:r>
                      <a:r>
                        <a:rPr lang="en-US" sz="2200" b="1" baseline="0" dirty="0" smtClean="0">
                          <a:latin typeface="Arial"/>
                          <a:cs typeface="Arial"/>
                        </a:rPr>
                        <a:t> ≥4 doses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0.32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0.11 – 0.93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.04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Birth year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0.9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0.81 – 0.99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.04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0499" y="50062"/>
            <a:ext cx="89535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/>
                <a:cs typeface="Arial"/>
              </a:rPr>
              <a:t>Clinical predictors of moderate/severe WMI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97" y="5620214"/>
            <a:ext cx="880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*Adjusted for all predictors listed in the table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291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09" y="1372656"/>
            <a:ext cx="7119560" cy="5177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Diminished WMI over time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0384" y="1398301"/>
            <a:ext cx="736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Odds ratio 0.88, 95% CI 0.8-0.97, P=.007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47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Introduction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Premature birth &lt;37 </a:t>
            </a:r>
            <a:r>
              <a:rPr lang="en-US" dirty="0" smtClean="0">
                <a:latin typeface="Arial"/>
                <a:cs typeface="Arial"/>
              </a:rPr>
              <a:t>weeks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12% all births in the US are premature</a:t>
            </a:r>
          </a:p>
          <a:p>
            <a:pPr lvl="1"/>
            <a:r>
              <a:rPr lang="en-US" dirty="0">
                <a:latin typeface="Arial"/>
                <a:cs typeface="Arial"/>
              </a:rPr>
              <a:t>454, 577 in </a:t>
            </a:r>
            <a:r>
              <a:rPr lang="en-US" dirty="0" smtClean="0">
                <a:latin typeface="Arial"/>
                <a:cs typeface="Arial"/>
              </a:rPr>
              <a:t>2012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Brain injury is common in premature newborns and associated with adverse outcomes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53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Prolonged indomethacin exposure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889" y="6061987"/>
            <a:ext cx="868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*Adjusted for gestational </a:t>
            </a:r>
            <a:r>
              <a:rPr lang="en-US" sz="1600" dirty="0">
                <a:latin typeface="Arial"/>
                <a:cs typeface="Arial"/>
              </a:rPr>
              <a:t>age, age at MRI</a:t>
            </a:r>
            <a:r>
              <a:rPr lang="en-US" sz="1600" dirty="0" smtClean="0">
                <a:latin typeface="Arial"/>
                <a:cs typeface="Arial"/>
              </a:rPr>
              <a:t>, patent </a:t>
            </a:r>
            <a:r>
              <a:rPr lang="en-US" sz="1600" dirty="0" err="1" smtClean="0">
                <a:latin typeface="Arial"/>
                <a:cs typeface="Arial"/>
              </a:rPr>
              <a:t>ductus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arteriosus</a:t>
            </a:r>
            <a:r>
              <a:rPr lang="en-US" sz="1600" dirty="0" smtClean="0">
                <a:latin typeface="Arial"/>
                <a:cs typeface="Arial"/>
              </a:rPr>
              <a:t> (PDA), PDA ligation, hypotension prolonged ventilation, infection, birth year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5" y="930379"/>
            <a:ext cx="7005274" cy="5094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9838" y="4156531"/>
            <a:ext cx="639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*Adjusted Odds Ratio 0.2, 95% CI 0.06-0.78, P=.02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08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Discussion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Decreased odds of moderate/severe WMI per birth year after adjustment for multiple covariates</a:t>
            </a:r>
          </a:p>
          <a:p>
            <a:r>
              <a:rPr lang="en-US" dirty="0" smtClean="0">
                <a:latin typeface="Arial"/>
                <a:cs typeface="Arial"/>
              </a:rPr>
              <a:t>Prolonged exposure to indomethacin associated with absent/mild WMI</a:t>
            </a:r>
          </a:p>
          <a:p>
            <a:r>
              <a:rPr lang="en-US" dirty="0" smtClean="0">
                <a:latin typeface="Arial"/>
                <a:cs typeface="Arial"/>
              </a:rPr>
              <a:t>Limitations: unmeasured variables and possible confounders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30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Future directions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Relationship between reduced burden of WMI and birth year and neurodevelopmental outcomes over time</a:t>
            </a:r>
          </a:p>
          <a:p>
            <a:r>
              <a:rPr lang="en-US" dirty="0" smtClean="0">
                <a:latin typeface="Arial"/>
                <a:cs typeface="Arial"/>
              </a:rPr>
              <a:t>Association between indomethacin and metrics of microstructural brain development at term-equivalent age using diffusion tensor imaging</a:t>
            </a:r>
          </a:p>
          <a:p>
            <a:r>
              <a:rPr lang="en-US" dirty="0" smtClean="0">
                <a:latin typeface="Arial"/>
                <a:cs typeface="Arial"/>
              </a:rPr>
              <a:t>Randomized trial of indomethacin??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9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32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Acknowledgements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498" y="1425329"/>
            <a:ext cx="6757097" cy="4877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A. James Barkovich, MD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Donna M. Ferriero, MD MS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Sonia </a:t>
            </a:r>
            <a:r>
              <a:rPr lang="en-US" sz="2400" dirty="0" err="1">
                <a:latin typeface="Arial"/>
                <a:cs typeface="Arial"/>
              </a:rPr>
              <a:t>Bonifacio</a:t>
            </a:r>
            <a:r>
              <a:rPr lang="en-US" sz="2400" dirty="0">
                <a:latin typeface="Arial"/>
                <a:cs typeface="Arial"/>
              </a:rPr>
              <a:t>, MD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Hannah </a:t>
            </a:r>
            <a:r>
              <a:rPr lang="en-US" sz="2400" dirty="0">
                <a:latin typeface="Arial"/>
                <a:cs typeface="Arial"/>
              </a:rPr>
              <a:t>C. Glass, MD </a:t>
            </a:r>
            <a:r>
              <a:rPr lang="en-US" sz="2400" dirty="0" smtClean="0">
                <a:latin typeface="Arial"/>
                <a:cs typeface="Arial"/>
              </a:rPr>
              <a:t>MAS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Rita Jeremy, PhD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Colin Partridge, MD </a:t>
            </a:r>
            <a:r>
              <a:rPr lang="en-US" sz="2400" dirty="0" smtClean="0">
                <a:latin typeface="Arial"/>
                <a:cs typeface="Arial"/>
              </a:rPr>
              <a:t>MPH</a:t>
            </a:r>
          </a:p>
          <a:p>
            <a:pPr marL="0" indent="0">
              <a:buNone/>
            </a:pPr>
            <a:r>
              <a:rPr lang="en-US" sz="2400" dirty="0" err="1" smtClean="0">
                <a:latin typeface="Arial"/>
                <a:cs typeface="Arial"/>
              </a:rPr>
              <a:t>Duan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Xu</a:t>
            </a:r>
            <a:r>
              <a:rPr lang="en-US" sz="2400" dirty="0" smtClean="0">
                <a:latin typeface="Arial"/>
                <a:cs typeface="Arial"/>
              </a:rPr>
              <a:t>, PhD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6" descr="C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92" y="5929802"/>
            <a:ext cx="1856389" cy="92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astedGraphic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28" y="4923548"/>
            <a:ext cx="4305211" cy="1033250"/>
          </a:xfrm>
          <a:prstGeom prst="rect">
            <a:avLst/>
          </a:prstGeom>
        </p:spPr>
      </p:pic>
      <p:pic>
        <p:nvPicPr>
          <p:cNvPr id="5" name="Picture 4" descr="ub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14" y="5992311"/>
            <a:ext cx="634398" cy="8656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94888" y="1425329"/>
            <a:ext cx="4972932" cy="3894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Arial"/>
                <a:cs typeface="Arial"/>
              </a:rPr>
              <a:t>Olga </a:t>
            </a:r>
            <a:r>
              <a:rPr lang="en-US" sz="2400" dirty="0" err="1" smtClean="0">
                <a:latin typeface="Arial"/>
                <a:cs typeface="Arial"/>
              </a:rPr>
              <a:t>Tymofiyeva</a:t>
            </a:r>
            <a:r>
              <a:rPr lang="en-US" sz="2400" dirty="0" smtClean="0">
                <a:latin typeface="Arial"/>
                <a:cs typeface="Arial"/>
              </a:rPr>
              <a:t>, PhD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Arial"/>
                <a:cs typeface="Arial"/>
              </a:rPr>
              <a:t>Laurel </a:t>
            </a:r>
            <a:r>
              <a:rPr lang="en-US" sz="2400" dirty="0" err="1" smtClean="0">
                <a:latin typeface="Arial"/>
                <a:cs typeface="Arial"/>
              </a:rPr>
              <a:t>Haeusslein</a:t>
            </a:r>
            <a:r>
              <a:rPr lang="en-US" sz="2400" dirty="0" smtClean="0">
                <a:latin typeface="Arial"/>
                <a:cs typeface="Arial"/>
              </a:rPr>
              <a:t>, BA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Arial"/>
                <a:cs typeface="Arial"/>
              </a:rPr>
              <a:t>Jessica </a:t>
            </a:r>
            <a:r>
              <a:rPr lang="en-US" sz="2400" dirty="0" err="1" smtClean="0">
                <a:latin typeface="Arial"/>
                <a:cs typeface="Arial"/>
              </a:rPr>
              <a:t>Kan-Vedder</a:t>
            </a:r>
            <a:r>
              <a:rPr lang="en-US" sz="2400" dirty="0" smtClean="0">
                <a:latin typeface="Arial"/>
                <a:cs typeface="Arial"/>
              </a:rPr>
              <a:t>, MS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Arial"/>
                <a:cs typeface="Arial"/>
              </a:rPr>
              <a:t>Veronica de Santiago, BSc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Arial"/>
                <a:cs typeface="Arial"/>
              </a:rPr>
              <a:t>Trevor Flynn, BSc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Arial"/>
                <a:cs typeface="Arial"/>
              </a:rPr>
              <a:t>Sarah Andersen, BSc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Arial"/>
                <a:cs typeface="Arial"/>
              </a:rPr>
              <a:t>Neonatal Research Nursing Coordinators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4" name="Picture 3" descr="120px-US-NIH-NINDS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99" y="6058984"/>
            <a:ext cx="1329356" cy="742224"/>
          </a:xfrm>
          <a:prstGeom prst="rect">
            <a:avLst/>
          </a:prstGeom>
        </p:spPr>
      </p:pic>
      <p:pic>
        <p:nvPicPr>
          <p:cNvPr id="6" name="Picture 5" descr="Screen%20Shot%202014-04-26%20at%209.30.15%20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7686"/>
          <a:stretch/>
        </p:blipFill>
        <p:spPr>
          <a:xfrm>
            <a:off x="290594" y="4749369"/>
            <a:ext cx="4030330" cy="1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1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5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" y="3711867"/>
            <a:ext cx="2363711" cy="2871176"/>
          </a:xfrm>
          <a:prstGeom prst="rect">
            <a:avLst/>
          </a:prstGeom>
        </p:spPr>
      </p:pic>
      <p:pic>
        <p:nvPicPr>
          <p:cNvPr id="9" name="Picture 8" descr="25.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457"/>
            <a:ext cx="2377074" cy="2685957"/>
          </a:xfrm>
          <a:prstGeom prst="rect">
            <a:avLst/>
          </a:prstGeom>
        </p:spPr>
      </p:pic>
      <p:pic>
        <p:nvPicPr>
          <p:cNvPr id="15" name="Picture 14" descr="30.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39" y="745017"/>
            <a:ext cx="2219445" cy="2683397"/>
          </a:xfrm>
          <a:prstGeom prst="rect">
            <a:avLst/>
          </a:prstGeom>
        </p:spPr>
      </p:pic>
      <p:pic>
        <p:nvPicPr>
          <p:cNvPr id="17" name="Picture 16" descr="30.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96" y="3711867"/>
            <a:ext cx="2228940" cy="2871177"/>
          </a:xfrm>
          <a:prstGeom prst="rect">
            <a:avLst/>
          </a:prstGeom>
        </p:spPr>
      </p:pic>
      <p:pic>
        <p:nvPicPr>
          <p:cNvPr id="19" name="Picture 18" descr="40.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06" y="745018"/>
            <a:ext cx="1938617" cy="2683396"/>
          </a:xfrm>
          <a:prstGeom prst="rect">
            <a:avLst/>
          </a:prstGeom>
        </p:spPr>
      </p:pic>
      <p:pic>
        <p:nvPicPr>
          <p:cNvPr id="20" name="Picture 19" descr="40.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06" y="3711869"/>
            <a:ext cx="1985148" cy="2871174"/>
          </a:xfrm>
          <a:prstGeom prst="rect">
            <a:avLst/>
          </a:prstGeom>
        </p:spPr>
      </p:pic>
      <p:pic>
        <p:nvPicPr>
          <p:cNvPr id="21" name="Picture 20" descr="34.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20" y="3711868"/>
            <a:ext cx="2277223" cy="2753252"/>
          </a:xfrm>
          <a:prstGeom prst="rect">
            <a:avLst/>
          </a:prstGeom>
        </p:spPr>
      </p:pic>
      <p:pic>
        <p:nvPicPr>
          <p:cNvPr id="22" name="Picture 21" descr="34.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92" y="742457"/>
            <a:ext cx="2263878" cy="26859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9517" y="160241"/>
            <a:ext cx="19975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25 weeks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3187" y="160241"/>
            <a:ext cx="19975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34 weeks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0970" y="160241"/>
            <a:ext cx="19975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30 weeks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6443" y="157681"/>
            <a:ext cx="19975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40 weeks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7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White matter injury (WMI)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Predominant pattern of brain injury in premature newborns</a:t>
            </a:r>
          </a:p>
          <a:p>
            <a:r>
              <a:rPr lang="en-US" dirty="0" smtClean="0">
                <a:latin typeface="Arial"/>
                <a:cs typeface="Arial"/>
              </a:rPr>
              <a:t>Vulnerability of pre-</a:t>
            </a:r>
            <a:r>
              <a:rPr lang="en-US" dirty="0" err="1" smtClean="0">
                <a:latin typeface="Arial"/>
                <a:cs typeface="Arial"/>
              </a:rPr>
              <a:t>oligodendrocytes</a:t>
            </a:r>
            <a:r>
              <a:rPr lang="en-US" dirty="0" smtClean="0">
                <a:latin typeface="Arial"/>
                <a:cs typeface="Arial"/>
              </a:rPr>
              <a:t> in the developing white matter to: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Hypoxia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Ischemia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Inflammation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50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465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Spectrum of severity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631" y="4397530"/>
            <a:ext cx="215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Minimal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1283" y="4397530"/>
            <a:ext cx="26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Moderate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9945" y="4397530"/>
            <a:ext cx="248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4163" r="16069" b="10408"/>
          <a:stretch>
            <a:fillRect/>
          </a:stretch>
        </p:blipFill>
        <p:spPr bwMode="auto">
          <a:xfrm>
            <a:off x="215275" y="2074395"/>
            <a:ext cx="2224530" cy="229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0" t="8461" r="24730" b="21385"/>
          <a:stretch>
            <a:fillRect/>
          </a:stretch>
        </p:blipFill>
        <p:spPr bwMode="auto">
          <a:xfrm>
            <a:off x="2424478" y="2074395"/>
            <a:ext cx="2267406" cy="22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6122" r="15950" b="4082"/>
          <a:stretch>
            <a:fillRect/>
          </a:stretch>
        </p:blipFill>
        <p:spPr bwMode="auto">
          <a:xfrm>
            <a:off x="4691883" y="2074396"/>
            <a:ext cx="2165757" cy="22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555801" y="6206019"/>
            <a:ext cx="5711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Miller SP et al.,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lang="en-US" sz="2000" dirty="0" err="1">
                <a:solidFill>
                  <a:srgbClr val="FFFFFF"/>
                </a:solidFill>
                <a:latin typeface="Arial"/>
                <a:cs typeface="Arial"/>
              </a:rPr>
              <a:t>Pediatr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2005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374260" y="2373444"/>
            <a:ext cx="475467" cy="4010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4158978" y="2620051"/>
            <a:ext cx="396823" cy="6682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4753931" y="2603351"/>
            <a:ext cx="465703" cy="344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V="1">
            <a:off x="4722256" y="3324334"/>
            <a:ext cx="465703" cy="5005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 flipH="1">
            <a:off x="6238003" y="2280470"/>
            <a:ext cx="260073" cy="4701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cystic pv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79" y="2418681"/>
            <a:ext cx="2172523" cy="15853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49931" y="4397320"/>
            <a:ext cx="248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Cystic</a:t>
            </a:r>
            <a:endParaRPr lang="en-US" sz="2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05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WMI over time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Decreased prevalence of cystic-WMI 1992-2002 (Hamrick SE, J </a:t>
            </a:r>
            <a:r>
              <a:rPr lang="en-US" dirty="0" err="1" smtClean="0">
                <a:latin typeface="Arial"/>
                <a:cs typeface="Arial"/>
              </a:rPr>
              <a:t>Peds</a:t>
            </a:r>
            <a:r>
              <a:rPr lang="en-US" dirty="0" smtClean="0">
                <a:latin typeface="Arial"/>
                <a:cs typeface="Arial"/>
              </a:rPr>
              <a:t> 2004)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Reduced duration of mechanical ventilation accounted for a proportion of the decline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Trend of non-cystic WMI over time unknown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8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Objectives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Arial"/>
                <a:cs typeface="Arial"/>
              </a:rPr>
              <a:t>To determine the rate of MRI-detected non-cystic WMI over time in a prospective cohort of premature newborns imaged soon after birth.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/>
                <a:cs typeface="Arial"/>
              </a:rPr>
              <a:t>To evaluate the associations between changes in clinical predictors of WMI and the rate of WMI over time.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13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940177" y="2984554"/>
            <a:ext cx="40731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28020" y="2521607"/>
            <a:ext cx="0" cy="882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6498" y="1508827"/>
            <a:ext cx="1988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MRI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soon after birth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0951" y="2643512"/>
            <a:ext cx="192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Outcome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Methods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7137" y="3681821"/>
            <a:ext cx="52234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Excluded: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Severe cystic WMI (9)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Periventricular hemorrhagic infarction (22)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Poor quality MRI (17)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6644" y="2483119"/>
            <a:ext cx="2733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Premature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birth (&lt;33 weeks)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60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940177" y="2984554"/>
            <a:ext cx="40731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28020" y="2521607"/>
            <a:ext cx="0" cy="882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6498" y="1508827"/>
            <a:ext cx="1988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MRI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soon after birth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0951" y="2643512"/>
            <a:ext cx="192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Outcome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Methods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6444" y="3645048"/>
            <a:ext cx="3439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Severity of WMI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Absent/Mild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Moderate/Severe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644" y="2483119"/>
            <a:ext cx="2733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Premature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birth (&lt;33 weeks)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99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27624</TotalTime>
  <Words>1130</Words>
  <Application>Microsoft Macintosh PowerPoint</Application>
  <PresentationFormat>On-screen Show (4:3)</PresentationFormat>
  <Paragraphs>233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Diminished non-cystic white matter injury in premature newborns</vt:lpstr>
      <vt:lpstr>Introduction</vt:lpstr>
      <vt:lpstr>PowerPoint Presentation</vt:lpstr>
      <vt:lpstr>White matter injury (WMI)</vt:lpstr>
      <vt:lpstr>Spectrum of severity</vt:lpstr>
      <vt:lpstr>WMI over time</vt:lpstr>
      <vt:lpstr>Objectives</vt:lpstr>
      <vt:lpstr>PowerPoint Presentation</vt:lpstr>
      <vt:lpstr>PowerPoint Presentation</vt:lpstr>
      <vt:lpstr>PowerPoint Presentation</vt:lpstr>
      <vt:lpstr>Analysis</vt:lpstr>
      <vt:lpstr>Analysis</vt:lpstr>
      <vt:lpstr>Analysis</vt:lpstr>
      <vt:lpstr>Analysis</vt:lpstr>
      <vt:lpstr>DAG</vt:lpstr>
      <vt:lpstr>Characteristics of newborns with WMI</vt:lpstr>
      <vt:lpstr>Clinical predictors across birth year epochs</vt:lpstr>
      <vt:lpstr>PowerPoint Presentation</vt:lpstr>
      <vt:lpstr>Diminished WMI over time</vt:lpstr>
      <vt:lpstr>PowerPoint Presentation</vt:lpstr>
      <vt:lpstr>Discussion</vt:lpstr>
      <vt:lpstr>Future directions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Diminished white matter injury in premature newborns</dc:title>
  <dc:creator>Dawn Gano</dc:creator>
  <cp:lastModifiedBy>Dawn Gano</cp:lastModifiedBy>
  <cp:revision>143</cp:revision>
  <dcterms:created xsi:type="dcterms:W3CDTF">2014-04-07T16:53:49Z</dcterms:created>
  <dcterms:modified xsi:type="dcterms:W3CDTF">2015-05-18T18:01:13Z</dcterms:modified>
</cp:coreProperties>
</file>