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sldIdLst>
    <p:sldId id="256" r:id="rId2"/>
    <p:sldId id="268" r:id="rId3"/>
    <p:sldId id="269" r:id="rId4"/>
    <p:sldId id="270" r:id="rId5"/>
    <p:sldId id="271" r:id="rId6"/>
    <p:sldId id="274" r:id="rId7"/>
    <p:sldId id="273" r:id="rId8"/>
    <p:sldId id="293" r:id="rId9"/>
    <p:sldId id="278" r:id="rId10"/>
    <p:sldId id="285" r:id="rId11"/>
    <p:sldId id="279" r:id="rId12"/>
    <p:sldId id="287" r:id="rId13"/>
    <p:sldId id="319" r:id="rId14"/>
    <p:sldId id="280" r:id="rId15"/>
    <p:sldId id="288" r:id="rId16"/>
    <p:sldId id="320" r:id="rId17"/>
    <p:sldId id="282" r:id="rId18"/>
    <p:sldId id="286" r:id="rId19"/>
    <p:sldId id="321" r:id="rId20"/>
    <p:sldId id="289" r:id="rId21"/>
    <p:sldId id="291" r:id="rId22"/>
    <p:sldId id="771" r:id="rId23"/>
    <p:sldId id="596" r:id="rId24"/>
    <p:sldId id="476" r:id="rId25"/>
    <p:sldId id="694" r:id="rId26"/>
    <p:sldId id="503" r:id="rId27"/>
    <p:sldId id="702" r:id="rId28"/>
    <p:sldId id="60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3856" autoAdjust="0"/>
  </p:normalViewPr>
  <p:slideViewPr>
    <p:cSldViewPr snapToGrid="0">
      <p:cViewPr varScale="1">
        <p:scale>
          <a:sx n="76" d="100"/>
          <a:sy n="76" d="100"/>
        </p:scale>
        <p:origin x="120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16</a:t>
            </a:fld>
            <a:endParaRPr lang="en-US"/>
          </a:p>
        </p:txBody>
      </p:sp>
    </p:spTree>
    <p:extLst>
      <p:ext uri="{BB962C8B-B14F-4D97-AF65-F5344CB8AC3E}">
        <p14:creationId xmlns:p14="http://schemas.microsoft.com/office/powerpoint/2010/main" val="40424923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18</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19</a:t>
            </a:fld>
            <a:endParaRPr lang="en-US"/>
          </a:p>
        </p:txBody>
      </p:sp>
    </p:spTree>
    <p:extLst>
      <p:ext uri="{BB962C8B-B14F-4D97-AF65-F5344CB8AC3E}">
        <p14:creationId xmlns:p14="http://schemas.microsoft.com/office/powerpoint/2010/main" val="500394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key terms that you’ll see throughout this lecture and readings on case-crossover studies. We will define them as we go through the slides, and it would be good to make sure you understand them when you are reviewing this material for exams.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“Effect period” = the period of time following exposure when the risk in the population differs from the baseline risk = min. delay – max. carryover</a:t>
            </a:r>
            <a:endParaRPr lang="en-US" sz="1200" b="0" kern="1200" dirty="0">
              <a:solidFill>
                <a:schemeClr val="tx1"/>
              </a:solidFill>
              <a:effectLst/>
              <a:latin typeface="+mn-lt"/>
              <a:ea typeface="+mn-ea"/>
              <a:cs typeface="+mn-cs"/>
            </a:endParaRPr>
          </a:p>
          <a:p>
            <a:endParaRPr lang="en-US" sz="1200" b="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Can estimate its duration by comparing the RR using different assigned durations of exposure </a:t>
            </a:r>
            <a:r>
              <a:rPr lang="en-US" sz="1200" b="1" kern="1200" dirty="0">
                <a:solidFill>
                  <a:schemeClr val="tx1"/>
                </a:solidFill>
                <a:effectLst/>
                <a:latin typeface="+mn-lt"/>
                <a:ea typeface="+mn-ea"/>
                <a:cs typeface="+mn-cs"/>
                <a:sym typeface="Wingdings" pitchFamily="2" charset="2"/>
              </a:rPr>
              <a:t></a:t>
            </a:r>
            <a:r>
              <a:rPr lang="en-US" sz="1200" b="1" kern="1200" dirty="0">
                <a:solidFill>
                  <a:schemeClr val="tx1"/>
                </a:solidFill>
                <a:effectLst/>
                <a:latin typeface="+mn-lt"/>
                <a:ea typeface="+mn-ea"/>
                <a:cs typeface="+mn-cs"/>
              </a:rPr>
              <a:t> max RR is best estimate (non-differential misclassification biases toward the null)</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22</a:t>
            </a:fld>
            <a:endParaRPr lang="en-US"/>
          </a:p>
        </p:txBody>
      </p:sp>
    </p:spTree>
    <p:extLst>
      <p:ext uri="{BB962C8B-B14F-4D97-AF65-F5344CB8AC3E}">
        <p14:creationId xmlns:p14="http://schemas.microsoft.com/office/powerpoint/2010/main" val="1539758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eaLnBrk="1" hangingPunct="1"/>
            <a:r>
              <a:rPr lang="en-US" altLang="en-US" dirty="0"/>
              <a:t>To review, when conducting a case-crossover study, you identify a sample of cases from the underlying population of interest. Measure their exposure in the “case window”, which is usually a short time period before the event occurred. This is also called the effect period. The </a:t>
            </a:r>
            <a:r>
              <a:rPr lang="en-US" sz="1200" kern="1200" dirty="0">
                <a:solidFill>
                  <a:schemeClr val="tx1"/>
                </a:solidFill>
                <a:effectLst/>
                <a:latin typeface="+mn-lt"/>
                <a:ea typeface="+mn-ea"/>
                <a:cs typeface="+mn-cs"/>
              </a:rPr>
              <a:t>“Effect period” is the period of time following exposure when the risk in the population differs from the baseline risk</a:t>
            </a:r>
          </a:p>
          <a:p>
            <a:pPr eaLnBrk="1" hangingPunct="1"/>
            <a:endParaRPr lang="en-US" sz="1200" kern="1200" dirty="0">
              <a:solidFill>
                <a:schemeClr val="tx1"/>
              </a:solidFill>
              <a:effectLst/>
              <a:latin typeface="+mn-lt"/>
              <a:ea typeface="+mn-ea"/>
              <a:cs typeface="+mn-cs"/>
            </a:endParaRPr>
          </a:p>
          <a:p>
            <a:pPr eaLnBrk="1" hangingPunct="1"/>
            <a:r>
              <a:rPr lang="en-US" sz="1200" kern="1200" dirty="0">
                <a:solidFill>
                  <a:schemeClr val="tx1"/>
                </a:solidFill>
                <a:effectLst/>
                <a:latin typeface="+mn-lt"/>
                <a:ea typeface="+mn-ea"/>
                <a:cs typeface="+mn-cs"/>
              </a:rPr>
              <a:t> = min. delay – max. carryover</a:t>
            </a:r>
            <a:endParaRPr lang="en-US" sz="1200" b="0" kern="1200" dirty="0">
              <a:solidFill>
                <a:schemeClr val="tx1"/>
              </a:solidFill>
              <a:effectLst/>
              <a:latin typeface="+mn-lt"/>
              <a:ea typeface="+mn-ea"/>
              <a:cs typeface="+mn-cs"/>
            </a:endParaRPr>
          </a:p>
          <a:p>
            <a:pPr eaLnBrk="1" hangingPunct="1"/>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length of the case window depends on external assumptions about the “effect period”.</a:t>
            </a:r>
            <a:endParaRPr lang="en-US" dirty="0">
              <a:effectLst/>
            </a:endParaRPr>
          </a:p>
          <a:p>
            <a:pPr eaLnBrk="1" hangingPunct="1"/>
            <a:endParaRPr lang="en-US" sz="1200" b="0" kern="1200" dirty="0">
              <a:solidFill>
                <a:schemeClr val="tx1"/>
              </a:solidFill>
              <a:effectLst/>
              <a:latin typeface="+mn-lt"/>
              <a:ea typeface="+mn-ea"/>
              <a:cs typeface="+mn-cs"/>
            </a:endParaRPr>
          </a:p>
          <a:p>
            <a:pPr eaLnBrk="1" hangingPunct="1"/>
            <a:r>
              <a:rPr lang="en-US" sz="1200" b="1" kern="1200" dirty="0">
                <a:solidFill>
                  <a:schemeClr val="tx1"/>
                </a:solidFill>
                <a:effectLst/>
                <a:latin typeface="+mn-lt"/>
                <a:ea typeface="+mn-ea"/>
                <a:cs typeface="+mn-cs"/>
              </a:rPr>
              <a:t>Can estimate its duration by comparing the RR using different assigned durations of exposure </a:t>
            </a:r>
            <a:r>
              <a:rPr lang="en-US" sz="1200" b="1" kern="1200" dirty="0">
                <a:solidFill>
                  <a:schemeClr val="tx1"/>
                </a:solidFill>
                <a:effectLst/>
                <a:latin typeface="+mn-lt"/>
                <a:ea typeface="+mn-ea"/>
                <a:cs typeface="+mn-cs"/>
                <a:sym typeface="Wingdings" pitchFamily="2" charset="2"/>
              </a:rPr>
              <a:t></a:t>
            </a:r>
            <a:r>
              <a:rPr lang="en-US" sz="1200" b="1" kern="1200" dirty="0">
                <a:solidFill>
                  <a:schemeClr val="tx1"/>
                </a:solidFill>
                <a:effectLst/>
                <a:latin typeface="+mn-lt"/>
                <a:ea typeface="+mn-ea"/>
                <a:cs typeface="+mn-cs"/>
              </a:rPr>
              <a:t> max RR is best estimate (non-differential misclassification biases toward the null)</a:t>
            </a:r>
            <a:endParaRPr lang="en-US" dirty="0">
              <a:effectLst/>
            </a:endParaRPr>
          </a:p>
          <a:p>
            <a:pPr eaLnBrk="1" hangingPunct="1"/>
            <a:endParaRPr lang="en-US" altLang="en-US" dirty="0"/>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23</a:t>
            </a:fld>
            <a:endParaRPr lang="en-US" altLang="en-US" sz="1200"/>
          </a:p>
        </p:txBody>
      </p:sp>
    </p:spTree>
    <p:extLst>
      <p:ext uri="{BB962C8B-B14F-4D97-AF65-F5344CB8AC3E}">
        <p14:creationId xmlns:p14="http://schemas.microsoft.com/office/powerpoint/2010/main" val="29192766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sz="1200" b="1" kern="1200" dirty="0">
                <a:solidFill>
                  <a:schemeClr val="tx1"/>
                </a:solidFill>
                <a:effectLst/>
                <a:latin typeface="+mn-lt"/>
                <a:ea typeface="+mn-ea"/>
                <a:cs typeface="+mn-cs"/>
              </a:rPr>
              <a:t>Select control periods that reflect the exposure dist. in the PT at risk – close enough to time of event so baseline risk of disease is the same, but far enough away so exposure isn’t correlated</a:t>
            </a:r>
            <a:endParaRPr lang="en-US" dirty="0">
              <a:effectLst/>
            </a:endParaRPr>
          </a:p>
          <a:p>
            <a:pPr eaLnBrk="1" hangingPunct="1"/>
            <a:r>
              <a:rPr lang="en-US" altLang="en-US" dirty="0"/>
              <a:t>There is uncertainty about the duration of the effect-period, and the investigator can evaluate this empirically using the data </a:t>
            </a:r>
            <a:r>
              <a:rPr lang="en-US" altLang="en-US" sz="1000" dirty="0"/>
              <a:t>by examining  the change in magnitude of the relative risk under different assumptions about duration. The best estimate of duration is the one that maximizes the RR estimate. </a:t>
            </a:r>
          </a:p>
          <a:p>
            <a:pPr eaLnBrk="1" hangingPunct="1"/>
            <a:endParaRPr lang="en-US" alt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24</a:t>
            </a:fld>
            <a:endParaRPr lang="en-US"/>
          </a:p>
        </p:txBody>
      </p:sp>
    </p:spTree>
    <p:extLst>
      <p:ext uri="{BB962C8B-B14F-4D97-AF65-F5344CB8AC3E}">
        <p14:creationId xmlns:p14="http://schemas.microsoft.com/office/powerpoint/2010/main" val="15256395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25</a:t>
            </a:fld>
            <a:endParaRPr lang="en-US"/>
          </a:p>
        </p:txBody>
      </p:sp>
    </p:spTree>
    <p:extLst>
      <p:ext uri="{BB962C8B-B14F-4D97-AF65-F5344CB8AC3E}">
        <p14:creationId xmlns:p14="http://schemas.microsoft.com/office/powerpoint/2010/main" val="32149548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26</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altLang="en-US" dirty="0"/>
              <a:t>By using the same subject as his own control we automatically matched by all characteristics that do not change within individuals, </a:t>
            </a:r>
          </a:p>
          <a:p>
            <a:pPr marL="0" marR="0" lvl="0" indent="0" algn="l" defTabSz="914400" rtl="0" eaLnBrk="1" fontAlgn="auto" latinLnBrk="0" hangingPunct="1">
              <a:lnSpc>
                <a:spcPct val="9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90000"/>
              </a:lnSpc>
              <a:spcBef>
                <a:spcPts val="0"/>
              </a:spcBef>
              <a:spcAft>
                <a:spcPts val="0"/>
              </a:spcAft>
              <a:buClrTx/>
              <a:buSzTx/>
              <a:buFontTx/>
              <a:buNone/>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27239651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27</a:t>
            </a:fld>
            <a:endParaRPr lang="en-US"/>
          </a:p>
        </p:txBody>
      </p:sp>
    </p:spTree>
    <p:extLst>
      <p:ext uri="{BB962C8B-B14F-4D97-AF65-F5344CB8AC3E}">
        <p14:creationId xmlns:p14="http://schemas.microsoft.com/office/powerpoint/2010/main" val="2764036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28</a:t>
            </a:fld>
            <a:endParaRPr lang="en-US"/>
          </a:p>
        </p:txBody>
      </p:sp>
    </p:spTree>
    <p:extLst>
      <p:ext uri="{BB962C8B-B14F-4D97-AF65-F5344CB8AC3E}">
        <p14:creationId xmlns:p14="http://schemas.microsoft.com/office/powerpoint/2010/main" val="317264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81919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2962202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4086970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3016987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612238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175496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7623" y="2235200"/>
            <a:ext cx="10696753" cy="2387600"/>
          </a:xfrm>
        </p:spPr>
        <p:txBody>
          <a:bodyPr>
            <a:normAutofit fontScale="90000"/>
          </a:bodyPr>
          <a:lstStyle/>
          <a:p>
            <a:r>
              <a:rPr lang="en-US" dirty="0"/>
              <a:t>Review of Introduction to Matching: Cohort Studies, Case-Control Studies, and Case-Crossover Studies</a:t>
            </a:r>
          </a:p>
        </p:txBody>
      </p:sp>
    </p:spTree>
    <p:extLst>
      <p:ext uri="{BB962C8B-B14F-4D97-AF65-F5344CB8AC3E}">
        <p14:creationId xmlns:p14="http://schemas.microsoft.com/office/powerpoint/2010/main" val="20847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Matching</a:t>
            </a:r>
          </a:p>
        </p:txBody>
      </p:sp>
      <p:sp>
        <p:nvSpPr>
          <p:cNvPr id="3" name="Content Placeholder 2"/>
          <p:cNvSpPr>
            <a:spLocks noGrp="1"/>
          </p:cNvSpPr>
          <p:nvPr>
            <p:ph idx="1"/>
          </p:nvPr>
        </p:nvSpPr>
        <p:spPr/>
        <p:txBody>
          <a:bodyPr>
            <a:normAutofit/>
          </a:bodyPr>
          <a:lstStyle/>
          <a:p>
            <a:r>
              <a:rPr lang="en-US" sz="3200" dirty="0"/>
              <a:t>Matching factor is a confounder (in a case-control study)</a:t>
            </a:r>
          </a:p>
        </p:txBody>
      </p:sp>
      <p:graphicFrame>
        <p:nvGraphicFramePr>
          <p:cNvPr id="4" name="Table 3"/>
          <p:cNvGraphicFramePr>
            <a:graphicFrameLocks noGrp="1"/>
          </p:cNvGraphicFramePr>
          <p:nvPr>
            <p:extLst>
              <p:ext uri="{D42A27DB-BD31-4B8C-83A1-F6EECF244321}">
                <p14:modId xmlns:p14="http://schemas.microsoft.com/office/powerpoint/2010/main" val="1554497319"/>
              </p:ext>
            </p:extLst>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381197">
                  <a:extLst>
                    <a:ext uri="{9D8B030D-6E8A-4147-A177-3AD203B41FA5}">
                      <a16:colId xmlns:a16="http://schemas.microsoft.com/office/drawing/2014/main" val="20001"/>
                    </a:ext>
                  </a:extLst>
                </a:gridCol>
                <a:gridCol w="1894999">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maximum 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BIAS</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808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a:t>
            </a:r>
          </a:p>
        </p:txBody>
      </p:sp>
      <p:sp>
        <p:nvSpPr>
          <p:cNvPr id="3" name="Content Placeholder 2"/>
          <p:cNvSpPr>
            <a:spLocks noGrp="1"/>
          </p:cNvSpPr>
          <p:nvPr>
            <p:ph idx="1"/>
          </p:nvPr>
        </p:nvSpPr>
        <p:spPr/>
        <p:txBody>
          <a:bodyPr>
            <a:normAutofit/>
          </a:bodyPr>
          <a:lstStyle/>
          <a:p>
            <a:r>
              <a:rPr lang="en-US" sz="3200" dirty="0"/>
              <a:t>Three main types/consequences (may overlap)</a:t>
            </a:r>
          </a:p>
          <a:p>
            <a:pPr lvl="1"/>
            <a:r>
              <a:rPr lang="en-US" sz="3200" dirty="0"/>
              <a:t>Decreased statistical efficiency</a:t>
            </a:r>
          </a:p>
          <a:p>
            <a:pPr lvl="1"/>
            <a:r>
              <a:rPr lang="en-US" sz="3200" dirty="0"/>
              <a:t>Decreased validity</a:t>
            </a:r>
          </a:p>
          <a:p>
            <a:pPr lvl="1"/>
            <a:r>
              <a:rPr lang="en-US" sz="3200" dirty="0"/>
              <a:t>Decreased cost-efficiency</a:t>
            </a:r>
          </a:p>
        </p:txBody>
      </p:sp>
    </p:spTree>
    <p:extLst>
      <p:ext uri="{BB962C8B-B14F-4D97-AF65-F5344CB8AC3E}">
        <p14:creationId xmlns:p14="http://schemas.microsoft.com/office/powerpoint/2010/main" val="1771104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type(s) of overmatching?</a:t>
            </a:r>
          </a:p>
        </p:txBody>
      </p:sp>
      <p:sp>
        <p:nvSpPr>
          <p:cNvPr id="3" name="Content Placeholder 2"/>
          <p:cNvSpPr>
            <a:spLocks noGrp="1"/>
          </p:cNvSpPr>
          <p:nvPr>
            <p:ph idx="1"/>
          </p:nvPr>
        </p:nvSpPr>
        <p:spPr/>
        <p:txBody>
          <a:bodyPr>
            <a:normAutofit/>
          </a:bodyPr>
          <a:lstStyle/>
          <a:p>
            <a:r>
              <a:rPr lang="en-US" sz="3200" dirty="0"/>
              <a:t>Matching factor is correlated ONLY with exposure (in a case-control study)</a:t>
            </a:r>
          </a:p>
        </p:txBody>
      </p:sp>
      <p:graphicFrame>
        <p:nvGraphicFramePr>
          <p:cNvPr id="4" name="Table 3"/>
          <p:cNvGraphicFramePr>
            <a:graphicFrameLocks noGrp="1"/>
          </p:cNvGraphicFramePr>
          <p:nvPr>
            <p:extLst>
              <p:ext uri="{D42A27DB-BD31-4B8C-83A1-F6EECF244321}">
                <p14:modId xmlns:p14="http://schemas.microsoft.com/office/powerpoint/2010/main" val="3909785938"/>
              </p:ext>
            </p:extLst>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r>
                        <a:rPr lang="en-US" sz="2400" dirty="0"/>
                        <a:t>Valid, </a:t>
                      </a:r>
                      <a:r>
                        <a:rPr lang="en-US" sz="2400" baseline="0" dirty="0"/>
                        <a:t>reduced </a:t>
                      </a:r>
                      <a:r>
                        <a:rPr lang="en-US" sz="2400" dirty="0"/>
                        <a:t>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2212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p:txBody>
          <a:bodyPr>
            <a:normAutofit/>
          </a:bodyPr>
          <a:lstStyle/>
          <a:p>
            <a:r>
              <a:rPr lang="en-US" sz="3200" dirty="0"/>
              <a:t>Matching factor is correlated ONLY with exposure (in a case-control study)</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r>
                        <a:rPr lang="en-US" sz="2400" dirty="0"/>
                        <a:t>Valid, </a:t>
                      </a:r>
                      <a:r>
                        <a:rPr lang="en-US" sz="2400" baseline="0" dirty="0"/>
                        <a:t>reduced </a:t>
                      </a:r>
                      <a:r>
                        <a:rPr lang="en-US" sz="2400" dirty="0"/>
                        <a:t>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0328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p:txBody>
          <a:bodyPr>
            <a:normAutofit/>
          </a:bodyPr>
          <a:lstStyle/>
          <a:p>
            <a:r>
              <a:rPr lang="en-US" sz="3200" dirty="0"/>
              <a:t>Stratifying on correlates of exposure increases the number of cases and controls who have the same exposure status</a:t>
            </a:r>
          </a:p>
          <a:p>
            <a:r>
              <a:rPr lang="en-US" sz="3200" dirty="0"/>
              <a:t>Only discordant cases/control pairs contribute to exposure effect estimate</a:t>
            </a:r>
          </a:p>
          <a:p>
            <a:r>
              <a:rPr lang="en-US" sz="3200" dirty="0"/>
              <a:t>Stronger correlation </a:t>
            </a:r>
            <a:r>
              <a:rPr lang="en-US" sz="3200" dirty="0">
                <a:sym typeface="Wingdings"/>
              </a:rPr>
              <a:t> </a:t>
            </a:r>
            <a:r>
              <a:rPr lang="en-US" sz="3200" dirty="0"/>
              <a:t>more cases and controls with same exposure status within strata</a:t>
            </a:r>
          </a:p>
        </p:txBody>
      </p:sp>
    </p:spTree>
    <p:extLst>
      <p:ext uri="{BB962C8B-B14F-4D97-AF65-F5344CB8AC3E}">
        <p14:creationId xmlns:p14="http://schemas.microsoft.com/office/powerpoint/2010/main" val="3354914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type(s) of overmatching?</a:t>
            </a:r>
          </a:p>
        </p:txBody>
      </p:sp>
      <p:sp>
        <p:nvSpPr>
          <p:cNvPr id="3" name="Content Placeholder 2"/>
          <p:cNvSpPr>
            <a:spLocks noGrp="1"/>
          </p:cNvSpPr>
          <p:nvPr>
            <p:ph idx="1"/>
          </p:nvPr>
        </p:nvSpPr>
        <p:spPr/>
        <p:txBody>
          <a:bodyPr>
            <a:normAutofit/>
          </a:bodyPr>
          <a:lstStyle/>
          <a:p>
            <a:r>
              <a:rPr lang="en-US" sz="3200" dirty="0"/>
              <a:t>Matching factor is an intermediate (in a case-control study)</a:t>
            </a:r>
          </a:p>
        </p:txBody>
      </p:sp>
      <p:graphicFrame>
        <p:nvGraphicFramePr>
          <p:cNvPr id="4" name="Table 3"/>
          <p:cNvGraphicFramePr>
            <a:graphicFrameLocks noGrp="1"/>
          </p:cNvGraphicFramePr>
          <p:nvPr>
            <p:extLst>
              <p:ext uri="{D42A27DB-BD31-4B8C-83A1-F6EECF244321}">
                <p14:modId xmlns:p14="http://schemas.microsoft.com/office/powerpoint/2010/main" val="2844058945"/>
              </p:ext>
            </p:extLst>
          </p:nvPr>
        </p:nvGraphicFramePr>
        <p:xfrm>
          <a:off x="2714246" y="4348163"/>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BIAS</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BIAS</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7826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factor is an intermediate (in a case-control study)</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BIAS</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BIAS</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393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on factors affected by the study exposure or disease can result in an irreparable form of selection bias</a:t>
            </a:r>
          </a:p>
        </p:txBody>
      </p:sp>
    </p:spTree>
    <p:extLst>
      <p:ext uri="{BB962C8B-B14F-4D97-AF65-F5344CB8AC3E}">
        <p14:creationId xmlns:p14="http://schemas.microsoft.com/office/powerpoint/2010/main" val="4045601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type(s) of overmatching?</a:t>
            </a:r>
          </a:p>
        </p:txBody>
      </p:sp>
      <p:sp>
        <p:nvSpPr>
          <p:cNvPr id="3" name="Content Placeholder 2"/>
          <p:cNvSpPr>
            <a:spLocks noGrp="1"/>
          </p:cNvSpPr>
          <p:nvPr>
            <p:ph idx="1"/>
          </p:nvPr>
        </p:nvSpPr>
        <p:spPr/>
        <p:txBody>
          <a:bodyPr>
            <a:normAutofit/>
          </a:bodyPr>
          <a:lstStyle/>
          <a:p>
            <a:r>
              <a:rPr lang="en-US" sz="3200" dirty="0"/>
              <a:t>Matching factor is not correlated with exposure (in a case-control study)</a:t>
            </a:r>
          </a:p>
        </p:txBody>
      </p:sp>
      <p:graphicFrame>
        <p:nvGraphicFramePr>
          <p:cNvPr id="4" name="Table 3"/>
          <p:cNvGraphicFramePr>
            <a:graphicFrameLocks noGrp="1"/>
          </p:cNvGraphicFramePr>
          <p:nvPr>
            <p:extLst>
              <p:ext uri="{D42A27DB-BD31-4B8C-83A1-F6EECF244321}">
                <p14:modId xmlns:p14="http://schemas.microsoft.com/office/powerpoint/2010/main" val="1850824424"/>
              </p:ext>
            </p:extLst>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slightly</a:t>
                      </a:r>
                      <a:r>
                        <a:rPr lang="en-US" sz="2400" baseline="0" dirty="0"/>
                        <a:t> reduced </a:t>
                      </a:r>
                      <a:r>
                        <a:rPr lang="en-US" sz="2400" dirty="0"/>
                        <a:t>precision</a:t>
                      </a:r>
                    </a:p>
                  </a:txBody>
                  <a:tcPr/>
                </a:tc>
                <a:tc>
                  <a:txBody>
                    <a:bodyPr/>
                    <a:lstStyle/>
                    <a:p>
                      <a:pPr algn="ctr"/>
                      <a:r>
                        <a:rPr lang="en-US" sz="2400" dirty="0"/>
                        <a:t>Valid,</a:t>
                      </a:r>
                      <a:r>
                        <a:rPr lang="en-US" sz="2400" baseline="0" dirty="0"/>
                        <a:t> maximum precision</a:t>
                      </a: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slightly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6099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Unnecessary Matching: Decreased Cost Efficiency</a:t>
            </a:r>
          </a:p>
        </p:txBody>
      </p:sp>
      <p:sp>
        <p:nvSpPr>
          <p:cNvPr id="3" name="Content Placeholder 2"/>
          <p:cNvSpPr>
            <a:spLocks noGrp="1"/>
          </p:cNvSpPr>
          <p:nvPr>
            <p:ph idx="1"/>
          </p:nvPr>
        </p:nvSpPr>
        <p:spPr/>
        <p:txBody>
          <a:bodyPr>
            <a:normAutofit/>
          </a:bodyPr>
          <a:lstStyle/>
          <a:p>
            <a:r>
              <a:rPr lang="en-US" sz="3200" dirty="0"/>
              <a:t>Matching factor is not correlated with exposure (in a case-control study)</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slightly</a:t>
                      </a:r>
                      <a:r>
                        <a:rPr lang="en-US" sz="2400" baseline="0" dirty="0"/>
                        <a:t> reduced </a:t>
                      </a:r>
                      <a:r>
                        <a:rPr lang="en-US" sz="2400" dirty="0"/>
                        <a:t>precision</a:t>
                      </a:r>
                    </a:p>
                  </a:txBody>
                  <a:tcPr/>
                </a:tc>
                <a:tc>
                  <a:txBody>
                    <a:bodyPr/>
                    <a:lstStyle/>
                    <a:p>
                      <a:pPr algn="ctr"/>
                      <a:r>
                        <a:rPr lang="en-US" sz="2400" dirty="0"/>
                        <a:t>Valid,</a:t>
                      </a:r>
                      <a:r>
                        <a:rPr lang="en-US" sz="2400" baseline="0" dirty="0"/>
                        <a:t> maximum precision</a:t>
                      </a: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slightly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0657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a:t>
            </a:r>
          </a:p>
          <a:p>
            <a:r>
              <a:rPr lang="en-US" dirty="0"/>
              <a:t>Use if you are matching on many factors</a:t>
            </a:r>
          </a:p>
          <a:p>
            <a:r>
              <a:rPr lang="en-US" dirty="0"/>
              <a:t>Analysis: conditional logistic regression</a:t>
            </a:r>
          </a:p>
          <a:p>
            <a:pPr marL="0" indent="0">
              <a:buNone/>
            </a:pPr>
            <a:endParaRPr lang="en-US" dirty="0"/>
          </a:p>
          <a:p>
            <a:pPr marL="0" indent="0">
              <a:buNone/>
            </a:pPr>
            <a:r>
              <a:rPr lang="en-US" b="1" dirty="0"/>
              <a:t>Frequency matching</a:t>
            </a:r>
            <a:r>
              <a:rPr lang="en-US" dirty="0"/>
              <a:t>: matching groups of subjects</a:t>
            </a:r>
          </a:p>
          <a:p>
            <a:r>
              <a:rPr lang="en-US" dirty="0"/>
              <a:t>Selection of an entire stratum of reference subjects with matching factor values equal to that of a stratum of index subjects</a:t>
            </a:r>
          </a:p>
          <a:p>
            <a:r>
              <a:rPr lang="en-US" dirty="0"/>
              <a:t>Analysis: unconditional logistic regression, adjust for main effects of matching factors in the multivariate model</a:t>
            </a:r>
          </a:p>
          <a:p>
            <a:pPr marL="0" indent="0">
              <a:buNone/>
            </a:pPr>
            <a:endParaRPr lang="en-US" dirty="0"/>
          </a:p>
        </p:txBody>
      </p:sp>
    </p:spTree>
    <p:extLst>
      <p:ext uri="{BB962C8B-B14F-4D97-AF65-F5344CB8AC3E}">
        <p14:creationId xmlns:p14="http://schemas.microsoft.com/office/powerpoint/2010/main" val="3884902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&amp; Marginal Matching (Cohort or Case-Control Studies)</a:t>
            </a:r>
          </a:p>
        </p:txBody>
      </p:sp>
      <p:sp>
        <p:nvSpPr>
          <p:cNvPr id="3" name="Content Placeholder 2"/>
          <p:cNvSpPr>
            <a:spLocks noGrp="1"/>
          </p:cNvSpPr>
          <p:nvPr>
            <p:ph idx="1"/>
          </p:nvPr>
        </p:nvSpPr>
        <p:spPr/>
        <p:txBody>
          <a:bodyPr>
            <a:normAutofit fontScale="92500" lnSpcReduction="10000"/>
          </a:bodyPr>
          <a:lstStyle/>
          <a:p>
            <a:r>
              <a:rPr lang="en-US" sz="3200" dirty="0"/>
              <a:t>Partial Matching: Allows for selection of matched controls for some subjects, unmatched control for others, and the use of different matching factors for different subjects</a:t>
            </a:r>
          </a:p>
          <a:p>
            <a:r>
              <a:rPr lang="en-US" sz="3200" dirty="0"/>
              <a:t>Marginal Matching: Form of frequency matching in which only the marginal (separate) distributions of the matching factors are forced to match rather then the joint distributions.</a:t>
            </a:r>
          </a:p>
          <a:p>
            <a:r>
              <a:rPr lang="en-US" sz="3200" dirty="0"/>
              <a:t>Ex: Controls may be selected to have the same age and sex distribution as cases, without forcing the same age-sex distribution. So the % men is the same, but the % 60-64 year old men may be different.</a:t>
            </a:r>
          </a:p>
          <a:p>
            <a:endParaRPr lang="en-US" sz="3200" dirty="0"/>
          </a:p>
        </p:txBody>
      </p:sp>
    </p:spTree>
    <p:extLst>
      <p:ext uri="{BB962C8B-B14F-4D97-AF65-F5344CB8AC3E}">
        <p14:creationId xmlns:p14="http://schemas.microsoft.com/office/powerpoint/2010/main" val="2388710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or Marginal Matching Analysis</a:t>
            </a:r>
          </a:p>
        </p:txBody>
      </p:sp>
      <p:sp>
        <p:nvSpPr>
          <p:cNvPr id="3" name="Content Placeholder 2"/>
          <p:cNvSpPr>
            <a:spLocks noGrp="1"/>
          </p:cNvSpPr>
          <p:nvPr>
            <p:ph idx="1"/>
          </p:nvPr>
        </p:nvSpPr>
        <p:spPr/>
        <p:txBody>
          <a:bodyPr>
            <a:normAutofit/>
          </a:bodyPr>
          <a:lstStyle/>
          <a:p>
            <a:r>
              <a:rPr lang="en-US" sz="3200" dirty="0"/>
              <a:t>Resulting data is analyzed treating all matching factors as stratification variables, following guidelines for standard matched data analysis</a:t>
            </a:r>
          </a:p>
          <a:p>
            <a:endParaRPr lang="en-US" sz="3200" dirty="0"/>
          </a:p>
          <a:p>
            <a:r>
              <a:rPr lang="en-US" sz="3200" dirty="0"/>
              <a:t>Advantages: Not having to find a perfect matched control for each case in a case-control study or each exposed person in a cohort study</a:t>
            </a:r>
          </a:p>
        </p:txBody>
      </p:sp>
    </p:spTree>
    <p:extLst>
      <p:ext uri="{BB962C8B-B14F-4D97-AF65-F5344CB8AC3E}">
        <p14:creationId xmlns:p14="http://schemas.microsoft.com/office/powerpoint/2010/main" val="3970453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b="1" dirty="0">
                <a:solidFill>
                  <a:srgbClr val="FF0000"/>
                </a:solidFill>
              </a:rPr>
              <a:t>Case-Crossover Studies</a:t>
            </a:r>
            <a:r>
              <a:rPr lang="en-US" dirty="0"/>
              <a:t>: Self-Matching</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normAutofit/>
          </a:bodyPr>
          <a:lstStyle/>
          <a:p>
            <a:pPr>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reduces potential for confounding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and </a:t>
            </a:r>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improves efficiency</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by reducing variability of factors affecting the outcome</a:t>
            </a:r>
          </a:p>
          <a:p>
            <a:pPr>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Matched case-control study with each case matched to itself at a different time or times</a:t>
            </a:r>
          </a:p>
          <a:p>
            <a:pPr>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dirty="0">
                <a:latin typeface="Helvetica Neue" panose="02000503000000020004" pitchFamily="2" charset="0"/>
                <a:ea typeface="Helvetica Neue" panose="02000503000000020004" pitchFamily="2" charset="0"/>
                <a:cs typeface="Helvetica Neue" panose="02000503000000020004" pitchFamily="2" charset="0"/>
              </a:rPr>
              <a:t>acute onset outcome</a:t>
            </a: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60997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23</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720816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a:extLst>
              <a:ext uri="{FF2B5EF4-FFF2-40B4-BE49-F238E27FC236}">
                <a16:creationId xmlns:a16="http://schemas.microsoft.com/office/drawing/2014/main" id="{37B15589-7A6C-CD4C-89F6-517FA12295C3}"/>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93061B5-49B8-D849-AB67-9D5089E7F066}" type="slidenum">
              <a:rPr lang="en-US" altLang="en-US" sz="1400" b="0">
                <a:latin typeface="Times New Roman" panose="02020603050405020304" pitchFamily="18" charset="0"/>
              </a:rPr>
              <a:pPr>
                <a:spcBef>
                  <a:spcPct val="0"/>
                </a:spcBef>
                <a:buFontTx/>
                <a:buNone/>
              </a:pPr>
              <a:t>24</a:t>
            </a:fld>
            <a:endParaRPr lang="en-US" altLang="en-US" sz="1400" b="0">
              <a:latin typeface="Times New Roman" panose="02020603050405020304" pitchFamily="18" charset="0"/>
            </a:endParaRPr>
          </a:p>
        </p:txBody>
      </p:sp>
      <p:sp>
        <p:nvSpPr>
          <p:cNvPr id="50179" name="Rectangle 2">
            <a:extLst>
              <a:ext uri="{FF2B5EF4-FFF2-40B4-BE49-F238E27FC236}">
                <a16:creationId xmlns:a16="http://schemas.microsoft.com/office/drawing/2014/main" id="{92AF2CBD-8D9E-1940-8EA0-D86B5772F020}"/>
              </a:ext>
            </a:extLst>
          </p:cNvPr>
          <p:cNvSpPr>
            <a:spLocks noGrp="1" noChangeArrowheads="1"/>
          </p:cNvSpPr>
          <p:nvPr>
            <p:ph type="title"/>
          </p:nvPr>
        </p:nvSpPr>
        <p:spPr/>
        <p:txBody>
          <a:bodyPr/>
          <a:lstStyle/>
          <a:p>
            <a:pPr eaLnBrk="1" hangingPunct="1"/>
            <a:r>
              <a:rPr lang="en-US" altLang="en-US" b="0" dirty="0"/>
              <a:t>Effect and Reference periods</a:t>
            </a:r>
            <a:endParaRPr lang="en-US" altLang="en-US" dirty="0"/>
          </a:p>
        </p:txBody>
      </p:sp>
      <p:sp>
        <p:nvSpPr>
          <p:cNvPr id="50180" name="Text Box 3">
            <a:extLst>
              <a:ext uri="{FF2B5EF4-FFF2-40B4-BE49-F238E27FC236}">
                <a16:creationId xmlns:a16="http://schemas.microsoft.com/office/drawing/2014/main" id="{89AA5F19-C46E-7147-AF80-FEB6B3FB1858}"/>
              </a:ext>
            </a:extLst>
          </p:cNvPr>
          <p:cNvSpPr txBox="1">
            <a:spLocks noChangeArrowheads="1"/>
          </p:cNvSpPr>
          <p:nvPr/>
        </p:nvSpPr>
        <p:spPr bwMode="auto">
          <a:xfrm>
            <a:off x="838200" y="1690688"/>
            <a:ext cx="105156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u="sng" dirty="0">
                <a:latin typeface="Helvetica Neue" panose="02000503000000020004" pitchFamily="2" charset="0"/>
                <a:ea typeface="Helvetica Neue" panose="02000503000000020004" pitchFamily="2" charset="0"/>
                <a:cs typeface="Helvetica Neue" panose="02000503000000020004" pitchFamily="2" charset="0"/>
              </a:rPr>
              <a:t>Case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period preceding the event during which the exposure may have altered the risk</a:t>
            </a:r>
            <a:endParaRPr lang="en-US" altLang="en-US" sz="2000" i="1"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0"/>
              </a:spcBef>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Decisions: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ts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Duration of effect period?</a:t>
            </a:r>
          </a:p>
          <a:p>
            <a:pPr lvl="2">
              <a:spcBef>
                <a:spcPts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Concerned about carry-over?</a:t>
            </a:r>
          </a:p>
          <a:p>
            <a:pPr lvl="2">
              <a:spcBef>
                <a:spcPts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eaLnBrk="1" hangingPunct="1">
              <a:spcBef>
                <a:spcPct val="0"/>
              </a:spcBef>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400" b="0" u="sng"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periods of the same length as, and not overlapping with, the case window that provide an estimate of the expected frequency of exposure for each case</a:t>
            </a:r>
          </a:p>
          <a:p>
            <a:pPr lvl="1">
              <a:spcBef>
                <a:spcPct val="0"/>
              </a:spcBef>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case window</a:t>
            </a:r>
          </a:p>
          <a:p>
            <a:pPr lvl="1">
              <a:spcBef>
                <a:spcPct val="0"/>
              </a:spcBef>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a:spcBef>
                <a:spcPct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a:spcBef>
                <a:spcPct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a:spcBef>
                <a:spcPct val="0"/>
              </a:spcBef>
            </a:pPr>
            <a:r>
              <a:rPr lang="en-US" altLang="en-US" sz="1800" b="0" dirty="0">
                <a:latin typeface="Helvetica Neue" panose="02000503000000020004" pitchFamily="2" charset="0"/>
                <a:ea typeface="Helvetica Neue" panose="02000503000000020004" pitchFamily="2" charset="0"/>
                <a:cs typeface="Helvetica Neue" panose="02000503000000020004" pitchFamily="2" charset="0"/>
              </a:rPr>
              <a:t>How many?</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959745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a:t>
            </a:r>
          </a:p>
          <a:p>
            <a:pPr marL="457200" indent="-457200">
              <a:spcBef>
                <a:spcPts val="600"/>
              </a:spcBef>
              <a:buFont typeface="+mj-lt"/>
              <a:buAutoNum type="arabicPeriod"/>
              <a:defRPr/>
            </a:pPr>
            <a:endParaRPr lang="en-US" altLang="en-US" sz="2400" dirty="0"/>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marL="457200" lvl="1" indent="0">
              <a:spcBef>
                <a:spcPts val="600"/>
              </a:spcBef>
              <a:buNone/>
              <a:defRPr/>
            </a:pPr>
            <a:endParaRPr lang="en-US" altLang="en-US" sz="2000" dirty="0"/>
          </a:p>
          <a:p>
            <a:pPr marL="403225" indent="-403225">
              <a:spcBef>
                <a:spcPts val="600"/>
              </a:spcBef>
              <a:buNone/>
              <a:defRPr/>
            </a:pPr>
            <a:r>
              <a:rPr lang="en-US" altLang="en-US" sz="2400" dirty="0"/>
              <a:t>3.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25</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931543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26</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000" b="0" i="1" dirty="0">
                <a:latin typeface="Helvetica Neue" panose="02000503000000020004" pitchFamily="2" charset="0"/>
                <a:ea typeface="Helvetica Neue" panose="02000503000000020004" pitchFamily="2" charset="0"/>
                <a:cs typeface="Helvetica Neue" panose="02000503000000020004" pitchFamily="2" charset="0"/>
              </a:rPr>
              <a:t>between-subject</a:t>
            </a: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000" b="0" i="1" dirty="0">
                <a:latin typeface="Helvetica Neue" panose="02000503000000020004" pitchFamily="2" charset="0"/>
                <a:ea typeface="Helvetica Neue" panose="02000503000000020004" pitchFamily="2" charset="0"/>
                <a:cs typeface="Helvetica Neue" panose="02000503000000020004" pitchFamily="2" charset="0"/>
              </a:rPr>
              <a:t>within-subject </a:t>
            </a: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confounding by characteristics that remain constant (they may be examined as effect modifiers)</a:t>
            </a:r>
          </a:p>
          <a:p>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But time-dependent confounding is still a threat</a:t>
            </a:r>
          </a:p>
          <a:p>
            <a:pPr marL="0" indent="0" eaLnBrk="1" hangingPunct="1">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000" b="0" i="1" dirty="0">
                <a:latin typeface="Helvetica Neue" panose="02000503000000020004" pitchFamily="2" charset="0"/>
                <a:ea typeface="Helvetica Neue" panose="02000503000000020004" pitchFamily="2" charset="0"/>
                <a:cs typeface="Helvetica Neue" panose="02000503000000020004" pitchFamily="2" charset="0"/>
              </a:rPr>
              <a:t>between-subject</a:t>
            </a: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a:p>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a:p>
            <a:pPr marL="0" indent="0" eaLnBrk="1" hangingPunct="1">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ct val="0"/>
              </a:spcBef>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 reducing costs and avoiding selection bias from sampling controls</a:t>
            </a:r>
          </a:p>
          <a:p>
            <a:pPr>
              <a:spcBef>
                <a:spcPct val="0"/>
              </a:spcBef>
              <a:buFont typeface="Arial" panose="020B0604020202020204" pitchFamily="34" charset="0"/>
              <a:buChar cha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Risk of participation bias when identifying cases</a:t>
            </a:r>
          </a:p>
          <a:p>
            <a:pPr>
              <a:spcBef>
                <a:spcPct val="0"/>
              </a:spcBef>
              <a:buFont typeface="Arial" panose="020B0604020202020204" pitchFamily="34" charset="0"/>
              <a:buChar cha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Can be challenging to identify person-time at risk</a:t>
            </a:r>
          </a:p>
          <a:p>
            <a:pPr>
              <a:spcBef>
                <a:spcPct val="0"/>
              </a:spcBef>
              <a:buFont typeface="Arial" panose="020B0604020202020204" pitchFamily="34" charset="0"/>
              <a:buChar cha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Can be challenging to identify control periods</a:t>
            </a:r>
          </a:p>
          <a:p>
            <a:pPr>
              <a:spcBef>
                <a:spcPct val="0"/>
              </a:spcBef>
            </a:pPr>
            <a:endParaRPr lang="en-US" altLang="en-US" sz="20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dirty="0"/>
              <a:t>Advantages &amp; </a:t>
            </a:r>
            <a:r>
              <a:rPr lang="en-US" altLang="en-US" b="1" dirty="0"/>
              <a:t>Concerns</a:t>
            </a:r>
          </a:p>
        </p:txBody>
      </p:sp>
    </p:spTree>
    <p:extLst>
      <p:ext uri="{BB962C8B-B14F-4D97-AF65-F5344CB8AC3E}">
        <p14:creationId xmlns:p14="http://schemas.microsoft.com/office/powerpoint/2010/main" val="2016297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27E42417-3ECF-1A43-BAD2-DCD6AEE03EE9}"/>
              </a:ext>
            </a:extLst>
          </p:cNvPr>
          <p:cNvSpPr>
            <a:spLocks noGrp="1" noChangeArrowheads="1"/>
          </p:cNvSpPr>
          <p:nvPr>
            <p:ph type="title"/>
          </p:nvPr>
        </p:nvSpPr>
        <p:spPr>
          <a:xfrm>
            <a:off x="1072662" y="685800"/>
            <a:ext cx="8985738" cy="838200"/>
          </a:xfrm>
        </p:spPr>
        <p:txBody>
          <a:bodyPr>
            <a:normAutofit fontScale="90000"/>
          </a:bodyPr>
          <a:lstStyle/>
          <a:p>
            <a:pPr eaLnBrk="1" hangingPunct="1"/>
            <a:r>
              <a:rPr lang="en-US" altLang="en-US" dirty="0"/>
              <a:t>Assumptions for Case-crossover Studies</a:t>
            </a:r>
          </a:p>
        </p:txBody>
      </p:sp>
      <p:sp>
        <p:nvSpPr>
          <p:cNvPr id="39938" name="Rectangle 3">
            <a:extLst>
              <a:ext uri="{FF2B5EF4-FFF2-40B4-BE49-F238E27FC236}">
                <a16:creationId xmlns:a16="http://schemas.microsoft.com/office/drawing/2014/main" id="{8EA3EBDB-FB37-449E-AD74-65AB838BBAF0}"/>
              </a:ext>
            </a:extLst>
          </p:cNvPr>
          <p:cNvSpPr>
            <a:spLocks noGrp="1" noChangeArrowheads="1"/>
          </p:cNvSpPr>
          <p:nvPr>
            <p:ph type="body" idx="1"/>
          </p:nvPr>
        </p:nvSpPr>
        <p:spPr>
          <a:xfrm>
            <a:off x="1072662" y="1981200"/>
            <a:ext cx="10281138" cy="4191000"/>
          </a:xfrm>
        </p:spPr>
        <p:txBody>
          <a:bodyPr/>
          <a:lstStyle/>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No time-trend in exposure (e.g., exposure should not become increasingly or decreasingly likely over time)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Representative sample of cases from the base (e.g. those who had the exposure should not be more or less likely to participate)</a:t>
            </a:r>
          </a:p>
          <a:p>
            <a:pPr marL="457200" indent="-457200">
              <a:spcBef>
                <a:spcPts val="600"/>
              </a:spcBef>
              <a:buFont typeface="+mj-lt"/>
              <a:buAutoNum type="arabicPeriod"/>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marL="457200" indent="-457200">
              <a:spcBef>
                <a:spcPts val="600"/>
              </a:spcBef>
              <a:buFont typeface="+mj-lt"/>
              <a:buAutoNum type="arabicPeriod"/>
              <a:defRP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Constant effect of exposure on rate ratio scale over time and subject. This assumption is necessary to obtain a valid effect estimate.</a:t>
            </a:r>
          </a:p>
          <a:p>
            <a:pPr eaLnBrk="1" hangingPunct="1">
              <a:lnSpc>
                <a:spcPct val="90000"/>
              </a:lnSpc>
              <a:spcBef>
                <a:spcPct val="0"/>
              </a:spcBef>
              <a:buFontTx/>
              <a:buNone/>
              <a:defRPr/>
            </a:pPr>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24932" name="Slide Number Placeholder 3">
            <a:extLst>
              <a:ext uri="{FF2B5EF4-FFF2-40B4-BE49-F238E27FC236}">
                <a16:creationId xmlns:a16="http://schemas.microsoft.com/office/drawing/2014/main" id="{DF74E42E-34EE-2D4D-BE9B-EF2A9A718BD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E598BBE-BA9D-614A-9905-5E9509B98CFF}" type="slidenum">
              <a:rPr lang="en-US" altLang="en-US" sz="1400" b="0">
                <a:latin typeface="Arial" panose="020B0604020202020204" pitchFamily="34" charset="0"/>
                <a:ea typeface="MS PGothic" panose="020B0600070205080204" pitchFamily="34" charset="-128"/>
              </a:rPr>
              <a:pPr>
                <a:spcBef>
                  <a:spcPct val="0"/>
                </a:spcBef>
                <a:buFontTx/>
                <a:buNone/>
              </a:pPr>
              <a:t>27</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74140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 of Case-crossover Studies</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limits potential confounding, (ii) no control selection (iii) efficiency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28</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2140474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a:t>
            </a:r>
            <a:r>
              <a:rPr lang="en-US" b="1" dirty="0">
                <a:solidFill>
                  <a:srgbClr val="FF0000"/>
                </a:solidFill>
              </a:rPr>
              <a:t>Cohort Studies</a:t>
            </a:r>
          </a:p>
        </p:txBody>
      </p:sp>
      <p:sp>
        <p:nvSpPr>
          <p:cNvPr id="3" name="Content Placeholder 2"/>
          <p:cNvSpPr>
            <a:spLocks noGrp="1"/>
          </p:cNvSpPr>
          <p:nvPr>
            <p:ph idx="1"/>
          </p:nvPr>
        </p:nvSpPr>
        <p:spPr/>
        <p:txBody>
          <a:bodyPr>
            <a:normAutofit fontScale="92500" lnSpcReduction="10000"/>
          </a:bodyPr>
          <a:lstStyle/>
          <a:p>
            <a:r>
              <a:rPr lang="en-US" dirty="0"/>
              <a:t>Index subject is an exposed individual and one or more unexposed individuals are matched to the exposed individual</a:t>
            </a:r>
          </a:p>
          <a:p>
            <a:pPr marL="0" indent="0">
              <a:buNone/>
            </a:pPr>
            <a:endParaRPr lang="en-US" dirty="0"/>
          </a:p>
          <a:p>
            <a:r>
              <a:rPr lang="en-US" dirty="0"/>
              <a:t>Controls for confounding by the matching factor, </a:t>
            </a:r>
            <a:r>
              <a:rPr lang="en-US" b="1" i="1" dirty="0"/>
              <a:t>without adjustment in the analysis</a:t>
            </a:r>
            <a:r>
              <a:rPr lang="en-US" i="1" dirty="0"/>
              <a:t> </a:t>
            </a:r>
            <a:r>
              <a:rPr lang="en-US" b="1" i="1" dirty="0"/>
              <a:t>assuming no loss to follow-up or competing risks</a:t>
            </a:r>
          </a:p>
          <a:p>
            <a:pPr marL="0" indent="0">
              <a:buNone/>
            </a:pPr>
            <a:endParaRPr lang="en-US" b="1" dirty="0"/>
          </a:p>
          <a:p>
            <a:r>
              <a:rPr lang="en-US" dirty="0"/>
              <a:t>Matched selection of an observational cohort study alters covariate distribution of the study population (compared to study base)</a:t>
            </a:r>
          </a:p>
          <a:p>
            <a:endParaRPr lang="en-US" dirty="0"/>
          </a:p>
          <a:p>
            <a:r>
              <a:rPr lang="en-US" dirty="0"/>
              <a:t>Controlling for matching factors is necessary to calculate valid standard deviations for the risk difference and ratio estimates</a:t>
            </a:r>
          </a:p>
          <a:p>
            <a:pPr marL="0" indent="0">
              <a:buNone/>
            </a:pPr>
            <a:endParaRPr lang="en-US" dirty="0"/>
          </a:p>
        </p:txBody>
      </p:sp>
    </p:spTree>
    <p:extLst>
      <p:ext uri="{BB962C8B-B14F-4D97-AF65-F5344CB8AC3E}">
        <p14:creationId xmlns:p14="http://schemas.microsoft.com/office/powerpoint/2010/main" val="313187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a:t>
            </a:r>
            <a:r>
              <a:rPr lang="en-US" b="1" dirty="0">
                <a:solidFill>
                  <a:srgbClr val="FF0000"/>
                </a:solidFill>
              </a:rPr>
              <a:t>Cohort Studies</a:t>
            </a:r>
            <a:endParaRPr lang="en-US" dirty="0"/>
          </a:p>
        </p:txBody>
      </p:sp>
      <p:sp>
        <p:nvSpPr>
          <p:cNvPr id="3" name="Content Placeholder 2"/>
          <p:cNvSpPr>
            <a:spLocks noGrp="1"/>
          </p:cNvSpPr>
          <p:nvPr>
            <p:ph idx="1"/>
          </p:nvPr>
        </p:nvSpPr>
        <p:spPr/>
        <p:txBody>
          <a:bodyPr/>
          <a:lstStyle/>
          <a:p>
            <a:r>
              <a:rPr lang="en-US" b="1" dirty="0"/>
              <a:t>CONCLUSION</a:t>
            </a:r>
            <a:r>
              <a:rPr lang="en-US" dirty="0"/>
              <a:t>: Although adjustment for the matching factors is not necessary in a </a:t>
            </a:r>
            <a:r>
              <a:rPr lang="en-US" i="1" dirty="0"/>
              <a:t>cohort</a:t>
            </a:r>
            <a:r>
              <a:rPr lang="en-US" dirty="0"/>
              <a:t> study to control for confounding under </a:t>
            </a:r>
            <a:r>
              <a:rPr lang="en-US" i="1" dirty="0"/>
              <a:t>ideal conditions</a:t>
            </a:r>
            <a:r>
              <a:rPr lang="en-US" dirty="0"/>
              <a:t>, you should adjust for the matching factors in your analysis to correctly estimate confidence intervals and control for potential residual confounding due to CR or LTFU</a:t>
            </a:r>
          </a:p>
          <a:p>
            <a:endParaRPr lang="en-US" dirty="0"/>
          </a:p>
          <a:p>
            <a:r>
              <a:rPr lang="en-US" dirty="0"/>
              <a:t>Matched cohort studies are not common</a:t>
            </a:r>
          </a:p>
          <a:p>
            <a:pPr lvl="1"/>
            <a:r>
              <a:rPr lang="en-US" sz="2800" dirty="0"/>
              <a:t>Cohort studies are often interested in more than one exposure</a:t>
            </a:r>
          </a:p>
          <a:p>
            <a:pPr lvl="1"/>
            <a:r>
              <a:rPr lang="en-US" sz="2800" dirty="0"/>
              <a:t>Adds expense and time</a:t>
            </a:r>
          </a:p>
          <a:p>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44321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a:t>
            </a:r>
            <a:r>
              <a:rPr lang="en-US" b="1" dirty="0">
                <a:solidFill>
                  <a:srgbClr val="FF0000"/>
                </a:solidFill>
              </a:rPr>
              <a:t>Case-Control Studies</a:t>
            </a:r>
          </a:p>
        </p:txBody>
      </p:sp>
      <p:sp>
        <p:nvSpPr>
          <p:cNvPr id="3" name="Content Placeholder 2"/>
          <p:cNvSpPr>
            <a:spLocks noGrp="1"/>
          </p:cNvSpPr>
          <p:nvPr>
            <p:ph idx="1"/>
          </p:nvPr>
        </p:nvSpPr>
        <p:spPr/>
        <p:txBody>
          <a:bodyPr>
            <a:normAutofit fontScale="92500"/>
          </a:bodyPr>
          <a:lstStyle/>
          <a:p>
            <a:r>
              <a:rPr lang="en-US" dirty="0"/>
              <a:t>Index subject is a case, one or more controls are matched to each case</a:t>
            </a:r>
          </a:p>
          <a:p>
            <a:r>
              <a:rPr lang="en-US" i="1" dirty="0"/>
              <a:t>Matching in a case-control study can introduce </a:t>
            </a:r>
            <a:r>
              <a:rPr lang="en-US" b="1" i="1" dirty="0"/>
              <a:t>selection bias</a:t>
            </a:r>
            <a:r>
              <a:rPr lang="en-US" i="1" dirty="0"/>
              <a:t>,</a:t>
            </a:r>
            <a:r>
              <a:rPr lang="en-US" b="1" i="1" dirty="0"/>
              <a:t> </a:t>
            </a:r>
            <a:r>
              <a:rPr lang="en-US" i="1" dirty="0"/>
              <a:t>whether or not the matching factor is a confounder in the study base</a:t>
            </a:r>
          </a:p>
          <a:p>
            <a:r>
              <a:rPr lang="en-US" b="1" dirty="0"/>
              <a:t>Key point: Matching on a confounder in a case-control study introduces bias in the crude data</a:t>
            </a:r>
          </a:p>
          <a:p>
            <a:pPr lvl="1"/>
            <a:r>
              <a:rPr lang="en-US" dirty="0"/>
              <a:t>If the matching factor is associated with exposure, the controls’ exposure distribution in the matched study population will be more similar to that of the cases compared to the exposure distribution of controls selected at random from the study base</a:t>
            </a:r>
          </a:p>
          <a:p>
            <a:pPr lvl="2"/>
            <a:r>
              <a:rPr lang="en-US" dirty="0"/>
              <a:t>Resulting bias tends to be toward the null</a:t>
            </a:r>
          </a:p>
          <a:p>
            <a:r>
              <a:rPr lang="en-US" b="1" dirty="0"/>
              <a:t>Key point: Adjustment for the matching factors in the analysis of a case-control study is necessary for valid estimates of association</a:t>
            </a:r>
          </a:p>
          <a:p>
            <a:endParaRPr lang="en-US" b="1" dirty="0"/>
          </a:p>
          <a:p>
            <a:endParaRPr lang="en-US" i="1" dirty="0"/>
          </a:p>
        </p:txBody>
      </p:sp>
    </p:spTree>
    <p:extLst>
      <p:ext uri="{BB962C8B-B14F-4D97-AF65-F5344CB8AC3E}">
        <p14:creationId xmlns:p14="http://schemas.microsoft.com/office/powerpoint/2010/main" val="2230044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Matching in </a:t>
            </a:r>
            <a:r>
              <a:rPr lang="en-US" b="1" dirty="0">
                <a:solidFill>
                  <a:srgbClr val="FF0000"/>
                </a:solidFill>
              </a:rPr>
              <a:t>Case-Control Studies</a:t>
            </a:r>
          </a:p>
        </p:txBody>
      </p:sp>
      <p:sp>
        <p:nvSpPr>
          <p:cNvPr id="3" name="Content Placeholder 2"/>
          <p:cNvSpPr>
            <a:spLocks noGrp="1"/>
          </p:cNvSpPr>
          <p:nvPr>
            <p:ph idx="1"/>
          </p:nvPr>
        </p:nvSpPr>
        <p:spPr/>
        <p:txBody>
          <a:bodyPr>
            <a:normAutofit/>
          </a:bodyPr>
          <a:lstStyle/>
          <a:p>
            <a:r>
              <a:rPr lang="en-US" sz="3200" dirty="0"/>
              <a:t>Primary purpose of matching in a case-control study is to </a:t>
            </a:r>
            <a:r>
              <a:rPr lang="en-US" sz="3200" i="1" dirty="0"/>
              <a:t>increase efficiency for control of confounding</a:t>
            </a:r>
          </a:p>
          <a:p>
            <a:pPr marL="0" indent="0">
              <a:buNone/>
            </a:pPr>
            <a:endParaRPr lang="en-US" sz="2400" i="1" dirty="0"/>
          </a:p>
          <a:p>
            <a:r>
              <a:rPr lang="en-US" sz="2400" dirty="0"/>
              <a:t>In a case-control analysis, strata without a case or control do not contribute to the main effect estimate</a:t>
            </a:r>
          </a:p>
          <a:p>
            <a:r>
              <a:rPr lang="en-US" sz="2400" dirty="0"/>
              <a:t>Matching ensures you have an even distribution of cases &amp; controls in all strata of a potential confounder</a:t>
            </a:r>
          </a:p>
        </p:txBody>
      </p:sp>
    </p:spTree>
    <p:extLst>
      <p:ext uri="{BB962C8B-B14F-4D97-AF65-F5344CB8AC3E}">
        <p14:creationId xmlns:p14="http://schemas.microsoft.com/office/powerpoint/2010/main" val="309525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t>
            </a:r>
            <a:r>
              <a:rPr lang="en-US" b="1" dirty="0">
                <a:solidFill>
                  <a:srgbClr val="FF0000"/>
                </a:solidFill>
              </a:rPr>
              <a:t>Case-Control Studies</a:t>
            </a:r>
          </a:p>
        </p:txBody>
      </p:sp>
      <p:sp>
        <p:nvSpPr>
          <p:cNvPr id="3" name="Content Placeholder 2"/>
          <p:cNvSpPr>
            <a:spLocks noGrp="1"/>
          </p:cNvSpPr>
          <p:nvPr>
            <p:ph idx="1"/>
          </p:nvPr>
        </p:nvSpPr>
        <p:spPr/>
        <p:txBody>
          <a:bodyPr>
            <a:noAutofit/>
          </a:bodyPr>
          <a:lstStyle/>
          <a:p>
            <a:r>
              <a:rPr lang="en-US" dirty="0"/>
              <a:t>Cannot examine the association between the matching factor and disease (can examine effect modification)</a:t>
            </a:r>
          </a:p>
          <a:p>
            <a:r>
              <a:rPr lang="en-US" dirty="0"/>
              <a:t>Increased time and money to find controls (esp. individual matching)</a:t>
            </a:r>
          </a:p>
          <a:p>
            <a:r>
              <a:rPr lang="en-US" dirty="0"/>
              <a:t>The increased statistical efficiency in a matched analysis (fewer subjects required) may not counteract the decreased cost efficiency (increased time and money per subject)</a:t>
            </a:r>
          </a:p>
          <a:p>
            <a:r>
              <a:rPr lang="en-US" dirty="0"/>
              <a:t>If the matching factor isn’t a confounder, statistical precision may decrease</a:t>
            </a:r>
          </a:p>
          <a:p>
            <a:r>
              <a:rPr lang="en-US" dirty="0"/>
              <a:t>Decisions are irrevocable – if you match on a mediator or collider, the data have permanent bias</a:t>
            </a:r>
          </a:p>
          <a:p>
            <a:endParaRPr lang="en-US" dirty="0"/>
          </a:p>
        </p:txBody>
      </p:sp>
    </p:spTree>
    <p:extLst>
      <p:ext uri="{BB962C8B-B14F-4D97-AF65-F5344CB8AC3E}">
        <p14:creationId xmlns:p14="http://schemas.microsoft.com/office/powerpoint/2010/main" val="295549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Autofit/>
          </a:bodyPr>
          <a:lstStyle/>
          <a:p>
            <a:r>
              <a:rPr lang="en-US" sz="3200" b="1" dirty="0"/>
              <a:t>Validity of effect estimates in a matched case-control study requires stratification on matching factors related to exposure</a:t>
            </a:r>
          </a:p>
          <a:p>
            <a:r>
              <a:rPr lang="en-US" sz="3200" dirty="0"/>
              <a:t>Control for matching factors is not always necessary for validity of effect estimates in a </a:t>
            </a:r>
            <a:r>
              <a:rPr lang="en-US" sz="3200" i="1" dirty="0"/>
              <a:t>cohort</a:t>
            </a:r>
            <a:r>
              <a:rPr lang="en-US" sz="3200" dirty="0"/>
              <a:t> study</a:t>
            </a:r>
          </a:p>
          <a:p>
            <a:r>
              <a:rPr lang="en-US" sz="3200" i="1" dirty="0"/>
              <a:t>But </a:t>
            </a:r>
            <a:r>
              <a:rPr lang="en-US" sz="3200" dirty="0"/>
              <a:t>stratification on matching factors is in principle still necessary in a cohort study because matching on risk factors affects the variance of the effect estimates</a:t>
            </a:r>
          </a:p>
        </p:txBody>
      </p:sp>
    </p:spTree>
    <p:extLst>
      <p:ext uri="{BB962C8B-B14F-4D97-AF65-F5344CB8AC3E}">
        <p14:creationId xmlns:p14="http://schemas.microsoft.com/office/powerpoint/2010/main" val="360400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Matching in </a:t>
            </a:r>
            <a:r>
              <a:rPr lang="en-US" b="1" dirty="0">
                <a:solidFill>
                  <a:srgbClr val="FF0000"/>
                </a:solidFill>
              </a:rPr>
              <a:t>Case-Control Studies</a:t>
            </a:r>
          </a:p>
        </p:txBody>
      </p:sp>
      <p:sp>
        <p:nvSpPr>
          <p:cNvPr id="3" name="Content Placeholder 2"/>
          <p:cNvSpPr>
            <a:spLocks noGrp="1"/>
          </p:cNvSpPr>
          <p:nvPr>
            <p:ph idx="1"/>
          </p:nvPr>
        </p:nvSpPr>
        <p:spPr/>
        <p:txBody>
          <a:bodyPr>
            <a:normAutofit/>
          </a:bodyPr>
          <a:lstStyle/>
          <a:p>
            <a:r>
              <a:rPr lang="en-US" sz="3200" dirty="0"/>
              <a:t>Matching can improve study efficiency in terms of the amount of info obtained per subject in some, but not all, situations</a:t>
            </a:r>
          </a:p>
          <a:p>
            <a:r>
              <a:rPr lang="en-US" sz="3200" dirty="0"/>
              <a:t>Case-control matching is helpful for known confounders measured on a nominal scale, especially those with many possible values</a:t>
            </a:r>
          </a:p>
          <a:p>
            <a:r>
              <a:rPr lang="en-US" sz="3200" b="1" dirty="0"/>
              <a:t>Validity of effect estimates in a matched case-control study requires adjusting for matching factors that are related to exposure </a:t>
            </a:r>
            <a:r>
              <a:rPr lang="en-US" sz="3200" dirty="0"/>
              <a:t>and for any unmatched confounders</a:t>
            </a:r>
            <a:endParaRPr lang="en-US" sz="3200" b="1" dirty="0"/>
          </a:p>
        </p:txBody>
      </p:sp>
    </p:spTree>
    <p:extLst>
      <p:ext uri="{BB962C8B-B14F-4D97-AF65-F5344CB8AC3E}">
        <p14:creationId xmlns:p14="http://schemas.microsoft.com/office/powerpoint/2010/main" val="38176652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6148</TotalTime>
  <Words>2282</Words>
  <Application>Microsoft Macintosh PowerPoint</Application>
  <PresentationFormat>Widescreen</PresentationFormat>
  <Paragraphs>284</Paragraphs>
  <Slides>28</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Arial Rounded MT Bold</vt:lpstr>
      <vt:lpstr>Calibri</vt:lpstr>
      <vt:lpstr>Calibri Light</vt:lpstr>
      <vt:lpstr>Helvetica Neue</vt:lpstr>
      <vt:lpstr>Times New Roman</vt:lpstr>
      <vt:lpstr>Verdana</vt:lpstr>
      <vt:lpstr>Office Theme</vt:lpstr>
      <vt:lpstr>Review of Introduction to Matching: Cohort Studies, Case-Control Studies, and Case-Crossover Studies</vt:lpstr>
      <vt:lpstr>Types of Matching</vt:lpstr>
      <vt:lpstr>Matching in Cohort Studies</vt:lpstr>
      <vt:lpstr>Matching in Cohort Studies</vt:lpstr>
      <vt:lpstr>Matching in Case-Control Studies</vt:lpstr>
      <vt:lpstr>Purpose of Matching in Case-Control Studies</vt:lpstr>
      <vt:lpstr>Costs of Matching in Case-Control Studies</vt:lpstr>
      <vt:lpstr>Analysis of Matched Data</vt:lpstr>
      <vt:lpstr>Summary of Matching in Case-Control Studies</vt:lpstr>
      <vt:lpstr>Appropriate Matching</vt:lpstr>
      <vt:lpstr>Overmatching</vt:lpstr>
      <vt:lpstr>What type(s) of overmatching?</vt:lpstr>
      <vt:lpstr>Overmatching: Decreased Statistical Efficiency</vt:lpstr>
      <vt:lpstr>Overmatching: Decreased Statistical Efficiency</vt:lpstr>
      <vt:lpstr>What type(s) of overmatching?</vt:lpstr>
      <vt:lpstr>Overmatching: Decreased Validity</vt:lpstr>
      <vt:lpstr>Overmatching: Decreased Validity</vt:lpstr>
      <vt:lpstr>What type(s) of overmatching?</vt:lpstr>
      <vt:lpstr>Unnecessary Matching: Decreased Cost Efficiency</vt:lpstr>
      <vt:lpstr>Partial &amp; Marginal Matching (Cohort or Case-Control Studies)</vt:lpstr>
      <vt:lpstr>Partial or Marginal Matching Analysis</vt:lpstr>
      <vt:lpstr>Case-Crossover Studies: Self-Matching</vt:lpstr>
      <vt:lpstr>Case-Crossover Approach</vt:lpstr>
      <vt:lpstr>Effect and Reference periods</vt:lpstr>
      <vt:lpstr>When is the case-crossover useful?</vt:lpstr>
      <vt:lpstr>Advantages &amp; Concerns</vt:lpstr>
      <vt:lpstr>Assumptions for Case-crossover Studies</vt:lpstr>
      <vt:lpstr>Summary of Case-crossover Studies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DeVost, Shelley</cp:lastModifiedBy>
  <cp:revision>99</cp:revision>
  <dcterms:created xsi:type="dcterms:W3CDTF">2018-02-06T23:39:25Z</dcterms:created>
  <dcterms:modified xsi:type="dcterms:W3CDTF">2020-01-21T09:50:43Z</dcterms:modified>
</cp:coreProperties>
</file>