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7" r:id="rId1"/>
  </p:sldMasterIdLst>
  <p:notesMasterIdLst>
    <p:notesMasterId r:id="rId19"/>
  </p:notesMasterIdLst>
  <p:sldIdLst>
    <p:sldId id="269" r:id="rId2"/>
    <p:sldId id="287" r:id="rId3"/>
    <p:sldId id="272" r:id="rId4"/>
    <p:sldId id="288" r:id="rId5"/>
    <p:sldId id="291" r:id="rId6"/>
    <p:sldId id="276" r:id="rId7"/>
    <p:sldId id="275" r:id="rId8"/>
    <p:sldId id="277" r:id="rId9"/>
    <p:sldId id="290" r:id="rId10"/>
    <p:sldId id="279" r:id="rId11"/>
    <p:sldId id="280" r:id="rId12"/>
    <p:sldId id="281" r:id="rId13"/>
    <p:sldId id="282" r:id="rId14"/>
    <p:sldId id="283" r:id="rId15"/>
    <p:sldId id="284" r:id="rId16"/>
    <p:sldId id="278" r:id="rId17"/>
    <p:sldId id="285"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989"/>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18" autoAdjust="0"/>
  </p:normalViewPr>
  <p:slideViewPr>
    <p:cSldViewPr>
      <p:cViewPr>
        <p:scale>
          <a:sx n="80" d="100"/>
          <a:sy n="80" d="100"/>
        </p:scale>
        <p:origin x="-1878"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14339" name="Rectangle 1027"/>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0"/>
                <a:cs typeface="ＭＳ Ｐゴシック" charset="0"/>
              </a:defRPr>
            </a:lvl1pPr>
          </a:lstStyle>
          <a:p>
            <a:pPr>
              <a:defRPr/>
            </a:pPr>
            <a:endParaRPr lang="en-US"/>
          </a:p>
        </p:txBody>
      </p:sp>
      <p:sp>
        <p:nvSpPr>
          <p:cNvPr id="14340"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a:extLst>
        </p:spPr>
      </p:sp>
      <p:sp>
        <p:nvSpPr>
          <p:cNvPr id="14341" name="Rectangle 1029"/>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1030"/>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14343" name="Rectangle 1031"/>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3C4097D-664F-4057-AD06-E3A201D68EF9}" type="slidenum">
              <a:rPr lang="en-US" altLang="en-US"/>
              <a:pPr>
                <a:defRPr/>
              </a:pPr>
              <a:t>‹#›</a:t>
            </a:fld>
            <a:endParaRPr lang="en-US" altLang="en-US"/>
          </a:p>
        </p:txBody>
      </p:sp>
    </p:spTree>
    <p:extLst>
      <p:ext uri="{BB962C8B-B14F-4D97-AF65-F5344CB8AC3E}">
        <p14:creationId xmlns:p14="http://schemas.microsoft.com/office/powerpoint/2010/main" val="16476077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66FA22A4-A6EB-45D4-8A95-0CAEDC40A2FD}" type="slidenum">
              <a:rPr lang="en-US" altLang="en-US" sz="1200"/>
              <a:pPr/>
              <a:t>2</a:t>
            </a:fld>
            <a:endParaRPr lang="en-US" altLang="en-US" sz="1200"/>
          </a:p>
        </p:txBody>
      </p:sp>
      <p:sp>
        <p:nvSpPr>
          <p:cNvPr id="2" name="Slide Image Placeholder 1"/>
          <p:cNvSpPr>
            <a:spLocks noGrp="1" noRot="1" noChangeAspect="1"/>
          </p:cNvSpPr>
          <p:nvPr>
            <p:ph type="sldImg"/>
          </p:nvPr>
        </p:nvSpPr>
        <p:spPr>
          <a:xfrm>
            <a:off x="0" y="0"/>
            <a:ext cx="0" cy="0"/>
          </a:xfrm>
        </p:spPr>
      </p:sp>
      <p:sp>
        <p:nvSpPr>
          <p:cNvPr id="24580" name="Notes Placeholder 2"/>
          <p:cNvSpPr>
            <a:spLocks noGrp="1"/>
          </p:cNvSpPr>
          <p:nvPr>
            <p:ph type="body" idx="1"/>
          </p:nvPr>
        </p:nvSpPr>
        <p:spPr>
          <a:xfrm>
            <a:off x="685800" y="4343400"/>
            <a:ext cx="5486400" cy="4114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spcBef>
                <a:spcPct val="0"/>
              </a:spcBef>
            </a:pPr>
            <a:r>
              <a:rPr lang="en-US" altLang="en-US" b="1" smtClean="0">
                <a:latin typeface="Arial" pitchFamily="34" charset="0"/>
                <a:ea typeface="ＭＳ Ｐゴシック" pitchFamily="34" charset="-128"/>
              </a:rPr>
              <a:t>The field of micro-economics is dominated by the </a:t>
            </a:r>
            <a:r>
              <a:rPr lang="en-US" altLang="en-US" smtClean="0">
                <a:latin typeface="Arial" pitchFamily="34" charset="0"/>
                <a:ea typeface="ＭＳ Ｐゴシック" pitchFamily="34" charset="-128"/>
              </a:rPr>
              <a:t>neo-classical approach. </a:t>
            </a:r>
          </a:p>
          <a:p>
            <a:pPr eaLnBrk="1" hangingPunct="1">
              <a:spcBef>
                <a:spcPct val="0"/>
              </a:spcBef>
            </a:pPr>
            <a:endParaRPr lang="en-US" altLang="en-US" smtClean="0">
              <a:latin typeface="Arial" pitchFamily="34" charset="0"/>
              <a:ea typeface="ＭＳ Ｐゴシック" pitchFamily="34" charset="-128"/>
            </a:endParaRPr>
          </a:p>
          <a:p>
            <a:pPr eaLnBrk="1" hangingPunct="1">
              <a:spcBef>
                <a:spcPct val="0"/>
              </a:spcBef>
            </a:pPr>
            <a:r>
              <a:rPr lang="en-US" altLang="en-US" smtClean="0">
                <a:latin typeface="Arial" pitchFamily="34" charset="0"/>
                <a:ea typeface="ＭＳ Ｐゴシック" pitchFamily="34" charset="-128"/>
              </a:rPr>
              <a:t>Because they didn</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t know how to incorporate them into the formal theory - hard to measure</a:t>
            </a:r>
            <a:endParaRPr lang="en-US" altLang="en-US" smtClean="0">
              <a:latin typeface="Arial" pitchFamily="34" charset="0"/>
              <a:ea typeface="ＭＳ Ｐゴシック" pitchFamily="34" charset="-128"/>
            </a:endParaRPr>
          </a:p>
        </p:txBody>
      </p:sp>
      <p:sp>
        <p:nvSpPr>
          <p:cNvPr id="24581" name="Slide Number Placeholder 3"/>
          <p:cNvSpPr txBox="1">
            <a:spLocks noGrp="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7B742357-DF73-4300-946D-4C5EDD178CE6}" type="slidenum">
              <a:rPr lang="en-US" altLang="en-US" sz="1200"/>
              <a:pPr algn="r" eaLnBrk="1" hangingPunct="1"/>
              <a:t>2</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1D5DCAD6-792A-4A2C-AFF9-829C488E4EB9}" type="slidenum">
              <a:rPr lang="en-US" altLang="en-US" sz="1200"/>
              <a:pPr/>
              <a:t>11</a:t>
            </a:fld>
            <a:endParaRPr lang="en-US" altLang="en-US" sz="1200"/>
          </a:p>
        </p:txBody>
      </p:sp>
      <p:sp>
        <p:nvSpPr>
          <p:cNvPr id="102402" name="Rectangle 2"/>
          <p:cNvSpPr>
            <a:spLocks noGrp="1" noRot="1" noChangeAspect="1" noChangeArrowheads="1" noTextEdit="1"/>
          </p:cNvSpPr>
          <p:nvPr>
            <p:ph type="sldImg"/>
          </p:nvPr>
        </p:nvSpPr>
        <p:spPr>
          <a:solidFill>
            <a:srgbClr val="FFFFFF"/>
          </a:solidFill>
          <a:ln/>
        </p:spPr>
      </p:sp>
      <p:sp>
        <p:nvSpPr>
          <p:cNvPr id="31748"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buFontTx/>
              <a:buChar char="-"/>
            </a:pPr>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A0F8B34B-0470-4599-8E4C-FD0549766436}" type="slidenum">
              <a:rPr lang="en-US" altLang="en-US" sz="1200"/>
              <a:pPr/>
              <a:t>12</a:t>
            </a:fld>
            <a:endParaRPr lang="en-US" altLang="en-US" sz="1200"/>
          </a:p>
        </p:txBody>
      </p:sp>
      <p:sp>
        <p:nvSpPr>
          <p:cNvPr id="118786" name="Rectangle 2"/>
          <p:cNvSpPr>
            <a:spLocks noGrp="1" noRot="1" noChangeAspect="1" noChangeArrowheads="1" noTextEdit="1"/>
          </p:cNvSpPr>
          <p:nvPr>
            <p:ph type="sldImg"/>
          </p:nvPr>
        </p:nvSpPr>
        <p:spPr>
          <a:solidFill>
            <a:srgbClr val="FFFFFF"/>
          </a:solidFill>
          <a:ln/>
        </p:spPr>
      </p:sp>
      <p:sp>
        <p:nvSpPr>
          <p:cNvPr id="32772"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r>
              <a:rPr lang="en-US" altLang="en-US" smtClean="0">
                <a:latin typeface="Arial" pitchFamily="34" charset="0"/>
                <a:ea typeface="ＭＳ Ｐゴシック" pitchFamily="34" charset="-128"/>
              </a:rPr>
              <a:t>(see Camerer &amp; Loewenstein book chapter)</a:t>
            </a:r>
          </a:p>
          <a:p>
            <a:pPr eaLnBrk="1" hangingPunct="1"/>
            <a:endParaRPr lang="en-US" altLang="ja-JP" smtClean="0">
              <a:latin typeface="Arial" pitchFamily="34" charset="0"/>
              <a:ea typeface="ＭＳ Ｐゴシック" pitchFamily="34" charset="-128"/>
            </a:endParaRPr>
          </a:p>
          <a:p>
            <a:pPr eaLnBrk="1" hangingPunct="1"/>
            <a:endParaRPr lang="en-US" altLang="ja-JP" smtClean="0">
              <a:latin typeface="Arial" pitchFamily="34" charset="0"/>
              <a:ea typeface="ＭＳ Ｐゴシック" pitchFamily="34" charset="-128"/>
            </a:endParaRPr>
          </a:p>
          <a:p>
            <a:pPr eaLnBrk="1" hangingPunct="1"/>
            <a:r>
              <a:rPr lang="en-US" altLang="ja-JP" smtClean="0">
                <a:latin typeface="Arial" pitchFamily="34" charset="0"/>
                <a:ea typeface="ＭＳ Ｐゴシック" pitchFamily="34" charset="-128"/>
              </a:rPr>
              <a:t>Stomach cancer is 5 times as likely!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a:fld id="{24F38961-2581-44C6-9857-451683E28F43}" type="slidenum">
              <a:rPr lang="en-US" altLang="en-US" sz="1200"/>
              <a:pPr algn="r"/>
              <a:t>13</a:t>
            </a:fld>
            <a:endParaRPr lang="en-US" altLang="en-US" sz="1200"/>
          </a:p>
        </p:txBody>
      </p:sp>
      <p:sp>
        <p:nvSpPr>
          <p:cNvPr id="118786" name="Rectangle 2"/>
          <p:cNvSpPr>
            <a:spLocks noGrp="1" noRot="1" noChangeAspect="1" noChangeArrowheads="1" noTextEdit="1"/>
          </p:cNvSpPr>
          <p:nvPr>
            <p:ph type="sldImg"/>
          </p:nvPr>
        </p:nvSpPr>
        <p:spPr>
          <a:solidFill>
            <a:srgbClr val="FFFFFF"/>
          </a:solidFill>
          <a:ln/>
        </p:spPr>
      </p:sp>
      <p:sp>
        <p:nvSpPr>
          <p:cNvPr id="33796"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r>
              <a:rPr lang="en-US" altLang="en-US" dirty="0" smtClean="0">
                <a:latin typeface="Arial" pitchFamily="34" charset="0"/>
                <a:ea typeface="ＭＳ Ｐゴシック" pitchFamily="34" charset="-128"/>
              </a:rPr>
              <a:t>(see </a:t>
            </a:r>
            <a:r>
              <a:rPr lang="en-US" altLang="en-US" dirty="0" err="1" smtClean="0">
                <a:latin typeface="Arial" pitchFamily="34" charset="0"/>
                <a:ea typeface="ＭＳ Ｐゴシック" pitchFamily="34" charset="-128"/>
              </a:rPr>
              <a:t>Camerer</a:t>
            </a:r>
            <a:r>
              <a:rPr lang="en-US" altLang="en-US" dirty="0" smtClean="0">
                <a:latin typeface="Arial" pitchFamily="34" charset="0"/>
                <a:ea typeface="ＭＳ Ｐゴシック" pitchFamily="34" charset="-128"/>
              </a:rPr>
              <a:t> &amp; </a:t>
            </a:r>
            <a:r>
              <a:rPr lang="en-US" altLang="en-US" dirty="0" err="1" smtClean="0">
                <a:latin typeface="Arial" pitchFamily="34" charset="0"/>
                <a:ea typeface="ＭＳ Ｐゴシック" pitchFamily="34" charset="-128"/>
              </a:rPr>
              <a:t>Loewenstein</a:t>
            </a:r>
            <a:r>
              <a:rPr lang="en-US" altLang="en-US" dirty="0" smtClean="0">
                <a:latin typeface="Arial" pitchFamily="34" charset="0"/>
                <a:ea typeface="ＭＳ Ｐゴシック" pitchFamily="34" charset="-128"/>
              </a:rPr>
              <a:t> book chapter)</a:t>
            </a:r>
          </a:p>
          <a:p>
            <a:pPr eaLnBrk="1" hangingPunct="1"/>
            <a:endParaRPr lang="en-US" altLang="en-US" dirty="0" smtClean="0">
              <a:latin typeface="Arial" pitchFamily="34" charset="0"/>
              <a:ea typeface="ＭＳ Ｐゴシック" pitchFamily="34" charset="-128"/>
            </a:endParaRPr>
          </a:p>
          <a:p>
            <a:pPr eaLnBrk="1" hangingPunct="1"/>
            <a:r>
              <a:rPr lang="en-US" altLang="en-US" dirty="0" smtClean="0">
                <a:latin typeface="Arial" pitchFamily="34" charset="0"/>
                <a:ea typeface="ＭＳ Ｐゴシック" pitchFamily="34" charset="-128"/>
              </a:rPr>
              <a:t>Most people will choose librarian and active in women</a:t>
            </a:r>
            <a:r>
              <a:rPr lang="ja-JP" altLang="en-US" dirty="0" smtClean="0">
                <a:latin typeface="Arial" pitchFamily="34" charset="0"/>
                <a:ea typeface="ＭＳ Ｐゴシック" pitchFamily="34" charset="-128"/>
              </a:rPr>
              <a:t>’</a:t>
            </a:r>
            <a:r>
              <a:rPr lang="en-US" altLang="ja-JP" dirty="0" smtClean="0">
                <a:latin typeface="Arial" pitchFamily="34" charset="0"/>
                <a:ea typeface="ＭＳ Ｐゴシック" pitchFamily="34" charset="-128"/>
              </a:rPr>
              <a:t>s liberation group because its more descriptive even though probability is less likely. (85% chose the 2nd option). Option 2 seems more </a:t>
            </a:r>
            <a:r>
              <a:rPr lang="ja-JP" altLang="en-US" dirty="0" smtClean="0">
                <a:latin typeface="Arial" pitchFamily="34" charset="0"/>
                <a:ea typeface="ＭＳ Ｐゴシック" pitchFamily="34" charset="-128"/>
              </a:rPr>
              <a:t>“</a:t>
            </a:r>
            <a:r>
              <a:rPr lang="en-US" altLang="ja-JP" dirty="0" smtClean="0">
                <a:latin typeface="Arial" pitchFamily="34" charset="0"/>
                <a:ea typeface="ＭＳ Ｐゴシック" pitchFamily="34" charset="-128"/>
              </a:rPr>
              <a:t>Representative</a:t>
            </a:r>
            <a:r>
              <a:rPr lang="ja-JP" altLang="en-US" dirty="0" smtClean="0">
                <a:latin typeface="Arial" pitchFamily="34" charset="0"/>
                <a:ea typeface="ＭＳ Ｐゴシック" pitchFamily="34" charset="-128"/>
              </a:rPr>
              <a:t>”</a:t>
            </a:r>
            <a:r>
              <a:rPr lang="en-US" altLang="ja-JP" dirty="0" smtClean="0">
                <a:latin typeface="Arial" pitchFamily="34" charset="0"/>
                <a:ea typeface="ＭＳ Ｐゴシック" pitchFamily="34" charset="-128"/>
              </a:rPr>
              <a:t> of her although #1 is more likely mathematically speaking.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948E13D7-03F7-4F6B-9122-4D26E1073BD7}" type="slidenum">
              <a:rPr lang="en-US" altLang="en-US" sz="1200"/>
              <a:pPr/>
              <a:t>14</a:t>
            </a:fld>
            <a:endParaRPr lang="en-US" altLang="en-US" sz="1200"/>
          </a:p>
        </p:txBody>
      </p:sp>
      <p:sp>
        <p:nvSpPr>
          <p:cNvPr id="121858"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362C0AE7-F445-4FBA-8831-0C1ECFE0BB87}" type="slidenum">
              <a:rPr lang="en-US" altLang="en-US" sz="1200"/>
              <a:pPr/>
              <a:t>15</a:t>
            </a:fld>
            <a:endParaRPr lang="en-US" altLang="en-US" sz="1200"/>
          </a:p>
        </p:txBody>
      </p:sp>
      <p:sp>
        <p:nvSpPr>
          <p:cNvPr id="123906"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r>
              <a:rPr lang="en-US" altLang="en-US" dirty="0" smtClean="0">
                <a:latin typeface="Arial" pitchFamily="34" charset="0"/>
                <a:ea typeface="ＭＳ Ｐゴシック" pitchFamily="34" charset="-128"/>
              </a:rPr>
              <a:t>Most choose (a) over (b), but (d) over (c). Why? The way the choice is stated (framed) </a:t>
            </a:r>
            <a:r>
              <a:rPr lang="en-US" altLang="en-US" baseline="0" dirty="0" smtClean="0">
                <a:latin typeface="Arial" pitchFamily="34" charset="0"/>
                <a:ea typeface="ＭＳ Ｐゴシック" pitchFamily="34" charset="-128"/>
              </a:rPr>
              <a:t>– risk averse for gains (frame I) and risk seeking for losses (frame II)</a:t>
            </a:r>
            <a:endParaRPr lang="en-US" altLang="en-US" dirty="0" smtClean="0">
              <a:latin typeface="Arial" pitchFamily="34" charset="0"/>
              <a:ea typeface="ＭＳ Ｐゴシック" pitchFamily="34" charset="-128"/>
            </a:endParaRPr>
          </a:p>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EFFC1C1A-8D2E-49C0-9CB6-9B38DD9BCF0B}" type="slidenum">
              <a:rPr lang="en-US" altLang="en-US" sz="1200"/>
              <a:pPr/>
              <a:t>16</a:t>
            </a:fld>
            <a:endParaRPr lang="en-US" altLang="en-US" sz="1200"/>
          </a:p>
        </p:txBody>
      </p:sp>
      <p:sp>
        <p:nvSpPr>
          <p:cNvPr id="28674" name="Rectangle 7"/>
          <p:cNvSpPr txBox="1">
            <a:spLocks noGrp="1" noChangeArrowheads="1"/>
          </p:cNvSpPr>
          <p:nvPr/>
        </p:nvSpPr>
        <p:spPr bwMode="auto">
          <a:xfrm>
            <a:off x="3884613" y="8685213"/>
            <a:ext cx="2971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defRPr/>
            </a:pPr>
            <a:fld id="{9BD7C9B6-4F8A-4655-B0F4-BE57449DF7C1}" type="slidenum">
              <a:rPr lang="en-US" altLang="en-US" sz="1200" smtClean="0">
                <a:cs typeface="Arial" pitchFamily="34" charset="0"/>
              </a:rPr>
              <a:pPr algn="r" eaLnBrk="1" hangingPunct="1">
                <a:defRPr/>
              </a:pPr>
              <a:t>16</a:t>
            </a:fld>
            <a:endParaRPr lang="en-US" altLang="en-US" sz="1200" smtClean="0">
              <a:cs typeface="Arial" pitchFamily="34" charset="0"/>
            </a:endParaRPr>
          </a:p>
        </p:txBody>
      </p:sp>
      <p:sp>
        <p:nvSpPr>
          <p:cNvPr id="28675" name="Rectangle 2"/>
          <p:cNvSpPr>
            <a:spLocks noGrp="1" noRot="1" noChangeAspect="1" noChangeArrowheads="1" noTextEdit="1"/>
          </p:cNvSpPr>
          <p:nvPr>
            <p:ph type="sldImg"/>
          </p:nvPr>
        </p:nvSpPr>
        <p:spPr>
          <a:xfrm>
            <a:off x="0" y="0"/>
            <a:ext cx="0" cy="0"/>
          </a:xfrm>
          <a:ln/>
        </p:spPr>
      </p:sp>
      <p:sp>
        <p:nvSpPr>
          <p:cNvPr id="28676"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r>
              <a:rPr lang="en-US" altLang="en-US" sz="900" dirty="0" smtClean="0">
                <a:latin typeface="Arial" pitchFamily="34" charset="0"/>
                <a:ea typeface="ＭＳ Ｐゴシック" pitchFamily="34" charset="-128"/>
              </a:rPr>
              <a:t>Timing is important in ways not incorporated by classical economics. Time, steady discount rate. </a:t>
            </a:r>
          </a:p>
          <a:p>
            <a:pPr eaLnBrk="1" hangingPunct="1">
              <a:defRPr/>
            </a:pPr>
            <a:endParaRPr lang="en-US" altLang="en-US" sz="900" dirty="0" smtClean="0">
              <a:latin typeface="Arial" pitchFamily="34" charset="0"/>
              <a:ea typeface="ＭＳ Ｐゴシック" pitchFamily="34" charset="-128"/>
            </a:endParaRPr>
          </a:p>
          <a:p>
            <a:pPr eaLnBrk="1" hangingPunct="1">
              <a:spcBef>
                <a:spcPct val="0"/>
              </a:spcBef>
              <a:defRPr/>
            </a:pPr>
            <a:r>
              <a:rPr lang="en-US" altLang="en-US" dirty="0" smtClean="0">
                <a:latin typeface="Helvetica" charset="0"/>
                <a:ea typeface="ＭＳ Ｐゴシック" pitchFamily="34" charset="-128"/>
              </a:rPr>
              <a:t>"Hyperbolic time discounting implies that people will make relatively far-sighted decisions when planning in advance when all costs and benefits will occur in the future but will make relatively short-sighted decisions when some costs or benefits are immediate. The systematic changes in decisions produced by hyperbolic time discounting create a time-inconsistency in </a:t>
            </a:r>
            <a:r>
              <a:rPr lang="en-US" altLang="en-US" dirty="0" err="1" smtClean="0">
                <a:latin typeface="Helvetica" charset="0"/>
                <a:ea typeface="ＭＳ Ｐゴシック" pitchFamily="34" charset="-128"/>
              </a:rPr>
              <a:t>intertemporal</a:t>
            </a:r>
            <a:r>
              <a:rPr lang="en-US" altLang="en-US" dirty="0" smtClean="0">
                <a:latin typeface="Helvetica" charset="0"/>
                <a:ea typeface="ＭＳ Ｐゴシック" pitchFamily="34" charset="-128"/>
              </a:rPr>
              <a:t> choice not present in the exponential model. An agent who discounts utilities exponentially would, if faced with the same choice and the same information, make the same decision prospectively as he would when the time for a decision actually arrives. In contrast, somebody with time-inconsistent hyperbolic discounting will wish prospectively that in the future he will take far-sighted actions; but when the future arrives he will behave against his earlier wishes, pursuing immediate gratification rather than long-run well-being."</a:t>
            </a:r>
          </a:p>
          <a:p>
            <a:pPr eaLnBrk="1" hangingPunct="1">
              <a:defRPr/>
            </a:pPr>
            <a:endParaRPr lang="en-US" altLang="en-US" sz="900" dirty="0" smtClean="0">
              <a:latin typeface="Arial" pitchFamily="34" charset="0"/>
              <a:ea typeface="ＭＳ Ｐゴシック" pitchFamily="34" charset="-128"/>
            </a:endParaRPr>
          </a:p>
          <a:p>
            <a:pPr eaLnBrk="1" hangingPunct="1">
              <a:defRPr/>
            </a:pPr>
            <a:r>
              <a:rPr lang="en-US" altLang="en-US" sz="900" dirty="0" smtClean="0">
                <a:latin typeface="Arial" pitchFamily="34" charset="0"/>
                <a:ea typeface="ＭＳ Ｐゴシック" pitchFamily="34" charset="-128"/>
              </a:rPr>
              <a:t>Rational model - person thinks I will maximize my utility if I have a small piece of cake (and can fit into jeans later) because </a:t>
            </a:r>
          </a:p>
          <a:p>
            <a:pPr eaLnBrk="1" hangingPunct="1">
              <a:defRPr/>
            </a:pPr>
            <a:r>
              <a:rPr lang="en-US" altLang="en-US" sz="900" dirty="0" smtClean="0">
                <a:latin typeface="Arial" pitchFamily="34" charset="0"/>
                <a:ea typeface="ＭＳ Ｐゴシック" pitchFamily="34" charset="-128"/>
              </a:rPr>
              <a:t>Inappropriately high discount rate (because it goes against own utility maximizing)</a:t>
            </a:r>
          </a:p>
          <a:p>
            <a:pPr eaLnBrk="1" hangingPunct="1">
              <a:defRPr/>
            </a:pPr>
            <a:r>
              <a:rPr lang="en-US" altLang="en-US" sz="900" dirty="0" smtClean="0">
                <a:latin typeface="Arial" pitchFamily="34" charset="0"/>
                <a:ea typeface="ＭＳ Ｐゴシック" pitchFamily="34" charset="-128"/>
              </a:rPr>
              <a:t>Overcome by the impulses of the present and the value of the future recedes</a:t>
            </a:r>
          </a:p>
          <a:p>
            <a:pPr eaLnBrk="1" hangingPunct="1">
              <a:defRPr/>
            </a:pPr>
            <a:endParaRPr lang="en-US" altLang="en-US" sz="900" dirty="0" smtClean="0">
              <a:latin typeface="Arial" pitchFamily="34" charset="0"/>
              <a:ea typeface="ＭＳ Ｐゴシック" pitchFamily="34" charset="-128"/>
            </a:endParaRPr>
          </a:p>
          <a:p>
            <a:pPr eaLnBrk="1" hangingPunct="1">
              <a:defRPr/>
            </a:pPr>
            <a:endParaRPr lang="en-US" altLang="en-US" sz="900" dirty="0" smtClean="0">
              <a:latin typeface="Arial" pitchFamily="34" charset="0"/>
              <a:ea typeface="ＭＳ Ｐゴシック" pitchFamily="34" charset="-128"/>
            </a:endParaRPr>
          </a:p>
          <a:p>
            <a:pPr eaLnBrk="1" hangingPunct="1">
              <a:defRPr/>
            </a:pPr>
            <a:r>
              <a:rPr lang="en-US" altLang="en-US" sz="900" dirty="0" smtClean="0">
                <a:latin typeface="Arial" pitchFamily="34" charset="0"/>
                <a:ea typeface="ＭＳ Ｐゴシック" pitchFamily="34" charset="-128"/>
              </a:rPr>
              <a:t>Neoclassical model:</a:t>
            </a:r>
          </a:p>
          <a:p>
            <a:pPr marL="742950" lvl="1" indent="-285750" eaLnBrk="1" hangingPunct="1">
              <a:defRPr/>
            </a:pPr>
            <a:r>
              <a:rPr lang="en-US" altLang="en-US" sz="900" dirty="0" smtClean="0">
                <a:latin typeface="Arial" pitchFamily="34" charset="0"/>
                <a:ea typeface="ＭＳ Ｐゴシック" pitchFamily="34" charset="-128"/>
              </a:rPr>
              <a:t>Trade-off present and future at fixed discount rate (e.g. 3%). </a:t>
            </a:r>
          </a:p>
          <a:p>
            <a:pPr marL="742950" lvl="1" indent="-285750" eaLnBrk="1" hangingPunct="1">
              <a:defRPr/>
            </a:pPr>
            <a:r>
              <a:rPr lang="en-US" altLang="en-US" sz="900" dirty="0" smtClean="0">
                <a:latin typeface="Arial" pitchFamily="34" charset="0"/>
                <a:ea typeface="ＭＳ Ｐゴシック" pitchFamily="34" charset="-128"/>
              </a:rPr>
              <a:t>Thus: Indifferent between $1 today and $1.03 in one year and $1.06 in two years.</a:t>
            </a:r>
            <a:endParaRPr lang="en-US" altLang="en-US" sz="1000" dirty="0" smtClean="0">
              <a:latin typeface="Arial" pitchFamily="34" charset="0"/>
              <a:ea typeface="ＭＳ Ｐゴシック" pitchFamily="34" charset="-128"/>
            </a:endParaRPr>
          </a:p>
          <a:p>
            <a:pPr eaLnBrk="1" hangingPunct="1">
              <a:defRPr/>
            </a:pPr>
            <a:r>
              <a:rPr lang="en-US" altLang="en-US" sz="900" dirty="0" smtClean="0">
                <a:latin typeface="Arial" pitchFamily="34" charset="0"/>
                <a:ea typeface="ＭＳ Ｐゴシック" pitchFamily="34" charset="-128"/>
              </a:rPr>
              <a:t>Quasi-hyperbolic discounting: </a:t>
            </a:r>
          </a:p>
          <a:p>
            <a:pPr marL="742950" lvl="1" indent="-285750" eaLnBrk="1" hangingPunct="1">
              <a:defRPr/>
            </a:pPr>
            <a:r>
              <a:rPr lang="en-US" altLang="en-US" sz="900" dirty="0" smtClean="0">
                <a:latin typeface="Arial" pitchFamily="34" charset="0"/>
                <a:ea typeface="ＭＳ Ｐゴシック" pitchFamily="34" charset="-128"/>
              </a:rPr>
              <a:t>Tradeoffs same as neoclassical (so $1.03 in one year still valued same as $1.06 in two years).  </a:t>
            </a:r>
          </a:p>
          <a:p>
            <a:pPr marL="742950" lvl="1" indent="-285750" eaLnBrk="1" hangingPunct="1">
              <a:defRPr/>
            </a:pPr>
            <a:r>
              <a:rPr lang="en-US" altLang="en-US" sz="900" dirty="0" smtClean="0">
                <a:latin typeface="Arial" pitchFamily="34" charset="0"/>
                <a:ea typeface="ＭＳ Ｐゴシック" pitchFamily="34" charset="-128"/>
              </a:rPr>
              <a:t>But immediate gratification gets extra value. (biological cause?)</a:t>
            </a:r>
          </a:p>
          <a:p>
            <a:pPr marL="742950" lvl="1" indent="-285750" eaLnBrk="1" hangingPunct="1">
              <a:defRPr/>
            </a:pPr>
            <a:r>
              <a:rPr lang="en-US" altLang="en-US" sz="900" dirty="0" smtClean="0">
                <a:latin typeface="Arial" pitchFamily="34" charset="0"/>
                <a:ea typeface="ＭＳ Ｐゴシック" pitchFamily="34" charset="-128"/>
              </a:rPr>
              <a:t>So to give up $1 today would need say $1.30 next year (instead of $1.03 in neoclassical model).</a:t>
            </a:r>
          </a:p>
          <a:p>
            <a:pPr marL="742950" lvl="1" indent="-285750" eaLnBrk="1" hangingPunct="1">
              <a:defRPr/>
            </a:pPr>
            <a:r>
              <a:rPr lang="en-US" altLang="en-US" sz="900" dirty="0" smtClean="0">
                <a:latin typeface="Arial" pitchFamily="34" charset="0"/>
                <a:ea typeface="ＭＳ Ｐゴシック" pitchFamily="34" charset="-128"/>
              </a:rPr>
              <a:t>Theory for binge eating, postponing tobacco quits to tomorrow, underuse preventive care such as vaccines, etc.</a:t>
            </a:r>
          </a:p>
          <a:p>
            <a:pPr eaLnBrk="1" hangingPunct="1">
              <a:defRPr/>
            </a:pPr>
            <a:r>
              <a:rPr lang="en-US" altLang="en-US" sz="900" dirty="0" smtClean="0">
                <a:latin typeface="Arial" pitchFamily="34" charset="0"/>
                <a:ea typeface="ＭＳ Ｐゴシック" pitchFamily="34" charset="-128"/>
              </a:rPr>
              <a:t>Negative time discounting</a:t>
            </a:r>
          </a:p>
          <a:p>
            <a:pPr marL="742950" lvl="1" indent="-285750" eaLnBrk="1" hangingPunct="1">
              <a:defRPr/>
            </a:pPr>
            <a:r>
              <a:rPr lang="en-US" altLang="en-US" sz="900" dirty="0" smtClean="0">
                <a:latin typeface="Arial" pitchFamily="34" charset="0"/>
                <a:ea typeface="ＭＳ Ｐゴシック" pitchFamily="34" charset="-128"/>
              </a:rPr>
              <a:t>Greater preference for future rewards</a:t>
            </a:r>
          </a:p>
          <a:p>
            <a:pPr marL="742950" lvl="1" indent="-285750" eaLnBrk="1" hangingPunct="1">
              <a:defRPr/>
            </a:pPr>
            <a:r>
              <a:rPr lang="en-US" altLang="en-US" sz="900" dirty="0" smtClean="0">
                <a:latin typeface="Arial" pitchFamily="34" charset="0"/>
                <a:ea typeface="ＭＳ Ｐゴシック" pitchFamily="34" charset="-128"/>
              </a:rPr>
              <a:t>Postpone activities with the most gratification</a:t>
            </a:r>
          </a:p>
          <a:p>
            <a:pPr marL="742950" lvl="1" indent="-285750" eaLnBrk="1" hangingPunct="1">
              <a:defRPr/>
            </a:pPr>
            <a:endParaRPr lang="en-US" altLang="en-US" sz="900" dirty="0" smtClean="0">
              <a:latin typeface="Arial" pitchFamily="34" charset="0"/>
              <a:ea typeface="ＭＳ Ｐゴシック" pitchFamily="34" charset="-128"/>
            </a:endParaRPr>
          </a:p>
          <a:p>
            <a:pPr marL="742950" lvl="1" indent="-285750" eaLnBrk="1" hangingPunct="1">
              <a:defRPr/>
            </a:pPr>
            <a:r>
              <a:rPr lang="en-US" altLang="en-US" sz="900" dirty="0" smtClean="0">
                <a:latin typeface="Arial" pitchFamily="34" charset="0"/>
                <a:ea typeface="ＭＳ Ｐゴシック" pitchFamily="34" charset="-128"/>
              </a:rPr>
              <a:t>Causality is not known. High-rate discounting rats consume more alcohol and cocaine.</a:t>
            </a:r>
          </a:p>
          <a:p>
            <a:pPr marL="742950" lvl="1" indent="-285750" eaLnBrk="1" hangingPunct="1">
              <a:defRPr/>
            </a:pPr>
            <a:endParaRPr lang="en-US" altLang="en-US" sz="900" dirty="0" smtClean="0">
              <a:latin typeface="Arial" pitchFamily="34" charset="0"/>
              <a:ea typeface="ＭＳ Ｐゴシック" pitchFamily="34" charset="-128"/>
            </a:endParaRPr>
          </a:p>
          <a:p>
            <a:pPr marL="742950" lvl="1" indent="-285750" eaLnBrk="1" hangingPunct="1">
              <a:defRPr/>
            </a:pPr>
            <a:r>
              <a:rPr lang="en-US" altLang="en-US" sz="900" dirty="0" smtClean="0">
                <a:latin typeface="Arial" pitchFamily="34" charset="0"/>
                <a:ea typeface="ＭＳ Ｐゴシック" pitchFamily="34" charset="-128"/>
              </a:rPr>
              <a:t>Neo-classical model treats time preferences as stable– actual behaviors suggest that people discount hyperbolically – more at first than later</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a:fld id="{F92CD0DA-4490-49AC-82CE-72E663159F6B}" type="slidenum">
              <a:rPr lang="en-US" altLang="en-US" sz="1200"/>
              <a:pPr algn="r"/>
              <a:t>17</a:t>
            </a:fld>
            <a:endParaRPr lang="en-US" altLang="en-US" sz="1200"/>
          </a:p>
        </p:txBody>
      </p:sp>
      <p:sp>
        <p:nvSpPr>
          <p:cNvPr id="123906"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a:lstStyle/>
          <a:p>
            <a:pPr eaLnBrk="1" hangingPunct="1"/>
            <a:r>
              <a:rPr lang="en-US" altLang="en-US" smtClean="0">
                <a:latin typeface="Arial" pitchFamily="34" charset="0"/>
                <a:ea typeface="ＭＳ Ｐゴシック" pitchFamily="34" charset="-128"/>
              </a:rPr>
              <a:t>Most choose A over B, but D over C. Why? The way its said. </a:t>
            </a:r>
          </a:p>
          <a:p>
            <a:pPr eaLnBrk="1" hangingPunct="1"/>
            <a:endParaRPr lang="en-US" altLang="en-US" smtClean="0">
              <a:latin typeface="Arial" pitchFamily="34" charset="0"/>
              <a:ea typeface="ＭＳ Ｐゴシック" pitchFamily="34" charset="-128"/>
            </a:endParaRPr>
          </a:p>
          <a:p>
            <a:pPr eaLnBrk="1" hangingPunct="1"/>
            <a:r>
              <a:rPr lang="en-US" altLang="en-US" smtClean="0">
                <a:latin typeface="Arial" pitchFamily="34" charset="0"/>
                <a:ea typeface="ＭＳ Ｐゴシック" pitchFamily="34" charset="-128"/>
              </a:rPr>
              <a:t>JGK – good, fun exercise, but take it slower. People are (certain) loss averse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84BA61E0-8AAC-427F-8C61-A7F0D4A3489B}" type="slidenum">
              <a:rPr lang="en-US" altLang="en-US" sz="1200"/>
              <a:pPr/>
              <a:t>3</a:t>
            </a:fld>
            <a:endParaRPr lang="en-US" altLang="en-US" sz="1200"/>
          </a:p>
        </p:txBody>
      </p:sp>
      <p:sp>
        <p:nvSpPr>
          <p:cNvPr id="2" name="Slide Image Placeholder 1"/>
          <p:cNvSpPr>
            <a:spLocks noGrp="1" noRot="1" noChangeAspect="1"/>
          </p:cNvSpPr>
          <p:nvPr>
            <p:ph type="sldImg"/>
          </p:nvPr>
        </p:nvSpPr>
        <p:spPr>
          <a:xfrm>
            <a:off x="0" y="0"/>
            <a:ext cx="0" cy="0"/>
          </a:xfrm>
        </p:spPr>
      </p:sp>
      <p:sp>
        <p:nvSpPr>
          <p:cNvPr id="25604" name="Notes Placeholder 2"/>
          <p:cNvSpPr>
            <a:spLocks noGrp="1"/>
          </p:cNvSpPr>
          <p:nvPr>
            <p:ph type="body" idx="1"/>
          </p:nvPr>
        </p:nvSpPr>
        <p:spPr>
          <a:xfrm>
            <a:off x="685800" y="4343400"/>
            <a:ext cx="5486400" cy="4114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spcBef>
                <a:spcPct val="0"/>
              </a:spcBef>
            </a:pPr>
            <a:r>
              <a:rPr lang="en-US" altLang="en-US" b="1" smtClean="0">
                <a:latin typeface="Arial" pitchFamily="34" charset="0"/>
                <a:ea typeface="ＭＳ Ｐゴシック" pitchFamily="34" charset="-128"/>
              </a:rPr>
              <a:t>The field of micro-economics is dominated by the </a:t>
            </a:r>
            <a:r>
              <a:rPr lang="en-US" altLang="en-US" smtClean="0">
                <a:latin typeface="Arial" pitchFamily="34" charset="0"/>
                <a:ea typeface="ＭＳ Ｐゴシック" pitchFamily="34" charset="-128"/>
              </a:rPr>
              <a:t>neo-classical approach. </a:t>
            </a:r>
          </a:p>
          <a:p>
            <a:pPr eaLnBrk="1" hangingPunct="1">
              <a:spcBef>
                <a:spcPct val="0"/>
              </a:spcBef>
            </a:pPr>
            <a:endParaRPr lang="en-US" altLang="en-US" smtClean="0">
              <a:latin typeface="Arial" pitchFamily="34" charset="0"/>
              <a:ea typeface="ＭＳ Ｐゴシック" pitchFamily="34" charset="-128"/>
            </a:endParaRPr>
          </a:p>
          <a:p>
            <a:pPr eaLnBrk="1" hangingPunct="1">
              <a:spcBef>
                <a:spcPct val="0"/>
              </a:spcBef>
            </a:pPr>
            <a:r>
              <a:rPr lang="en-US" altLang="en-US" smtClean="0">
                <a:latin typeface="Arial" pitchFamily="34" charset="0"/>
                <a:ea typeface="ＭＳ Ｐゴシック" pitchFamily="34" charset="-128"/>
              </a:rPr>
              <a:t>Because they didn</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t know how to incorporate them into the formal theory - hard to measure</a:t>
            </a:r>
            <a:endParaRPr lang="en-US" altLang="en-US" smtClean="0">
              <a:latin typeface="Arial" pitchFamily="34" charset="0"/>
              <a:ea typeface="ＭＳ Ｐゴシック" pitchFamily="34" charset="-128"/>
            </a:endParaRPr>
          </a:p>
        </p:txBody>
      </p:sp>
      <p:sp>
        <p:nvSpPr>
          <p:cNvPr id="25605" name="Slide Number Placeholder 3"/>
          <p:cNvSpPr txBox="1">
            <a:spLocks noGrp="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B92DDCE6-8FC7-4851-A85C-CBFFE8BB2052}" type="slidenum">
              <a:rPr lang="en-US" altLang="en-US" sz="1200"/>
              <a:pPr algn="r" eaLnBrk="1" hangingPunct="1"/>
              <a:t>3</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AF2DA299-CE6C-4B38-BC13-2F4059034DDD}" type="slidenum">
              <a:rPr lang="en-US" altLang="en-US" sz="1200"/>
              <a:pPr/>
              <a:t>4</a:t>
            </a:fld>
            <a:endParaRPr lang="en-US" altLang="en-US" sz="1200"/>
          </a:p>
        </p:txBody>
      </p:sp>
      <p:sp>
        <p:nvSpPr>
          <p:cNvPr id="109570"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en-US" altLang="en-US" smtClean="0">
                <a:latin typeface="Arial" pitchFamily="34" charset="0"/>
                <a:ea typeface="ＭＳ Ｐゴシック" pitchFamily="34" charset="-128"/>
              </a:rPr>
              <a:t>Assumption that the human acts rationally.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smtClean="0"/>
              <a:t>This is the classic</a:t>
            </a:r>
            <a:r>
              <a:rPr lang="en-US" u="none" baseline="0" dirty="0" smtClean="0"/>
              <a:t> supply and demand curve. By tradition, </a:t>
            </a:r>
            <a:r>
              <a:rPr lang="en-US" b="1" u="none" baseline="0" dirty="0" smtClean="0"/>
              <a:t>price</a:t>
            </a:r>
            <a:r>
              <a:rPr lang="en-US" u="none" baseline="0" dirty="0" smtClean="0"/>
              <a:t> is on the Y axis and </a:t>
            </a:r>
            <a:r>
              <a:rPr lang="en-US" b="1" u="none" baseline="0" dirty="0" smtClean="0"/>
              <a:t>quantity</a:t>
            </a:r>
            <a:r>
              <a:rPr lang="en-US" u="none" baseline="0" dirty="0" smtClean="0"/>
              <a:t> on the X axis.</a:t>
            </a:r>
            <a:endParaRPr lang="en-US" u="none" dirty="0" smtClean="0"/>
          </a:p>
          <a:p>
            <a:endParaRPr lang="en-US" u="none" dirty="0" smtClean="0"/>
          </a:p>
          <a:p>
            <a:r>
              <a:rPr lang="en-US" u="sng" dirty="0" smtClean="0"/>
              <a:t>As</a:t>
            </a:r>
            <a:r>
              <a:rPr lang="en-US" u="sng" baseline="0" dirty="0" smtClean="0"/>
              <a:t> price rises</a:t>
            </a:r>
            <a:r>
              <a:rPr lang="en-US" u="none" baseline="0" dirty="0" smtClean="0"/>
              <a:t>, demand falls (moves left) because fewer people are willing to pay higher prices. However, potential supply grows (moves right), because more suppliers are willing to produce and sell. </a:t>
            </a:r>
          </a:p>
          <a:p>
            <a:endParaRPr lang="en-US" baseline="0" dirty="0" smtClean="0"/>
          </a:p>
          <a:p>
            <a:r>
              <a:rPr lang="en-US" baseline="0" dirty="0" smtClean="0"/>
              <a:t>Thus at a</a:t>
            </a:r>
            <a:r>
              <a:rPr lang="en-US" b="1" i="1" baseline="0" dirty="0" smtClean="0"/>
              <a:t> high price</a:t>
            </a:r>
            <a:r>
              <a:rPr lang="en-US" baseline="0" dirty="0" smtClean="0"/>
              <a:t>, there is a surplus – more supply than demand. At </a:t>
            </a:r>
            <a:r>
              <a:rPr lang="en-US" b="1" i="1" baseline="0" dirty="0" smtClean="0"/>
              <a:t>low price</a:t>
            </a:r>
            <a:r>
              <a:rPr lang="en-US" baseline="0" dirty="0" smtClean="0"/>
              <a:t>, there is a shortage – more demand than supply. </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u="none" baseline="0" dirty="0" smtClean="0"/>
              <a:t>In the classic market, with perfect information and rational behavior, the mismatch between supply and demand exerts a corrective force on price. </a:t>
            </a:r>
            <a:r>
              <a:rPr lang="en-US" baseline="0" dirty="0" smtClean="0"/>
              <a:t>At just the right price, there is equilibrium: supply = demand.</a:t>
            </a:r>
          </a:p>
        </p:txBody>
      </p:sp>
      <p:sp>
        <p:nvSpPr>
          <p:cNvPr id="4" name="Slide Number Placeholder 3"/>
          <p:cNvSpPr>
            <a:spLocks noGrp="1"/>
          </p:cNvSpPr>
          <p:nvPr>
            <p:ph type="sldNum" sz="quarter" idx="10"/>
          </p:nvPr>
        </p:nvSpPr>
        <p:spPr/>
        <p:txBody>
          <a:bodyPr/>
          <a:lstStyle/>
          <a:p>
            <a:pPr>
              <a:defRPr/>
            </a:pPr>
            <a:fld id="{23C4097D-664F-4057-AD06-E3A201D68EF9}" type="slidenum">
              <a:rPr lang="en-US" altLang="en-US" smtClean="0"/>
              <a:pPr>
                <a:defRPr/>
              </a:pPr>
              <a:t>5</a:t>
            </a:fld>
            <a:endParaRPr lang="en-US" altLang="en-US"/>
          </a:p>
        </p:txBody>
      </p:sp>
    </p:spTree>
    <p:extLst>
      <p:ext uri="{BB962C8B-B14F-4D97-AF65-F5344CB8AC3E}">
        <p14:creationId xmlns:p14="http://schemas.microsoft.com/office/powerpoint/2010/main" val="1351337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CF9854A1-DE3B-4957-B863-1CE8116BF6BE}" type="slidenum">
              <a:rPr lang="en-US" altLang="en-US" sz="1200"/>
              <a:pPr/>
              <a:t>6</a:t>
            </a:fld>
            <a:endParaRPr lang="en-US" altLang="en-US" sz="1200"/>
          </a:p>
        </p:txBody>
      </p:sp>
      <p:sp>
        <p:nvSpPr>
          <p:cNvPr id="2" name="Slide Image Placeholder 1"/>
          <p:cNvSpPr>
            <a:spLocks noGrp="1" noRot="1" noChangeAspect="1"/>
          </p:cNvSpPr>
          <p:nvPr>
            <p:ph type="sldImg"/>
          </p:nvPr>
        </p:nvSpPr>
        <p:spPr>
          <a:xfrm>
            <a:off x="0" y="0"/>
            <a:ext cx="0" cy="0"/>
          </a:xfrm>
        </p:spPr>
      </p:sp>
      <p:sp>
        <p:nvSpPr>
          <p:cNvPr id="27652" name="Notes Placeholder 2"/>
          <p:cNvSpPr>
            <a:spLocks noGrp="1"/>
          </p:cNvSpPr>
          <p:nvPr>
            <p:ph type="body" idx="1"/>
          </p:nvPr>
        </p:nvSpPr>
        <p:spPr>
          <a:xfrm>
            <a:off x="685800" y="4343400"/>
            <a:ext cx="5486400" cy="4114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spcBef>
                <a:spcPct val="0"/>
              </a:spcBef>
            </a:pPr>
            <a:r>
              <a:rPr lang="en-US" altLang="ja-JP" sz="2400" smtClean="0">
                <a:solidFill>
                  <a:schemeClr val="bg1"/>
                </a:solidFill>
                <a:latin typeface="Arial" pitchFamily="34" charset="0"/>
                <a:ea typeface="ＭＳ Ｐゴシック" pitchFamily="34" charset="-128"/>
              </a:rPr>
              <a:t> </a:t>
            </a:r>
          </a:p>
          <a:p>
            <a:pPr eaLnBrk="1" hangingPunct="1">
              <a:spcBef>
                <a:spcPct val="0"/>
              </a:spcBef>
            </a:pPr>
            <a:endParaRPr lang="en-US" altLang="en-US" sz="2400" smtClean="0">
              <a:solidFill>
                <a:schemeClr val="bg1"/>
              </a:solidFill>
              <a:latin typeface="Arial" pitchFamily="34" charset="0"/>
              <a:ea typeface="ＭＳ Ｐゴシック" pitchFamily="34" charset="-128"/>
            </a:endParaRPr>
          </a:p>
        </p:txBody>
      </p:sp>
      <p:sp>
        <p:nvSpPr>
          <p:cNvPr id="27653" name="Slide Number Placeholder 3"/>
          <p:cNvSpPr txBox="1">
            <a:spLocks noGrp="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213D3048-96E4-4465-B32A-030C7FF1E5BD}" type="slidenum">
              <a:rPr lang="en-US" altLang="en-US" sz="1200"/>
              <a:pPr algn="r" eaLnBrk="1" hangingPunct="1"/>
              <a:t>6</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70CABA78-DC38-443B-9F66-F611D37838D9}" type="slidenum">
              <a:rPr lang="en-US" altLang="en-US" sz="1200"/>
              <a:pPr/>
              <a:t>7</a:t>
            </a:fld>
            <a:endParaRPr lang="en-US" altLang="en-US" sz="1200"/>
          </a:p>
        </p:txBody>
      </p:sp>
      <p:sp>
        <p:nvSpPr>
          <p:cNvPr id="2" name="Slide Image Placeholder 1"/>
          <p:cNvSpPr>
            <a:spLocks noGrp="1" noRot="1" noChangeAspect="1"/>
          </p:cNvSpPr>
          <p:nvPr>
            <p:ph type="sldImg"/>
          </p:nvPr>
        </p:nvSpPr>
        <p:spPr>
          <a:xfrm>
            <a:off x="0" y="0"/>
            <a:ext cx="0" cy="0"/>
          </a:xfrm>
        </p:spPr>
      </p:sp>
      <p:sp>
        <p:nvSpPr>
          <p:cNvPr id="28676" name="Notes Placeholder 2"/>
          <p:cNvSpPr>
            <a:spLocks noGrp="1"/>
          </p:cNvSpPr>
          <p:nvPr>
            <p:ph type="body" idx="1"/>
          </p:nvPr>
        </p:nvSpPr>
        <p:spPr>
          <a:xfrm>
            <a:off x="685800" y="4343400"/>
            <a:ext cx="5486400" cy="4114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spcBef>
                <a:spcPct val="0"/>
              </a:spcBef>
            </a:pPr>
            <a:r>
              <a:rPr lang="en-US" altLang="en-US" smtClean="0">
                <a:latin typeface="Arial" pitchFamily="34" charset="0"/>
                <a:ea typeface="ＭＳ Ｐゴシック" pitchFamily="34" charset="-128"/>
              </a:rPr>
              <a:t>Kahneman developed Prospect Theory to explain divergences from neo-classical theory</a:t>
            </a:r>
          </a:p>
          <a:p>
            <a:pPr eaLnBrk="1" hangingPunct="1">
              <a:spcBef>
                <a:spcPct val="0"/>
              </a:spcBef>
            </a:pPr>
            <a:r>
              <a:rPr lang="en-US" altLang="en-US" smtClean="0">
                <a:latin typeface="Arial" pitchFamily="34" charset="0"/>
                <a:ea typeface="ＭＳ Ｐゴシック" pitchFamily="34" charset="-128"/>
              </a:rPr>
              <a:t>Prospect Theory is a descriptive model that explains how decisions are made between alternatives that involve risk </a:t>
            </a:r>
          </a:p>
          <a:p>
            <a:pPr eaLnBrk="1" hangingPunct="1">
              <a:spcBef>
                <a:spcPct val="0"/>
              </a:spcBef>
            </a:pPr>
            <a:endParaRPr lang="en-US" altLang="en-US" smtClean="0">
              <a:latin typeface="Arial" pitchFamily="34" charset="0"/>
              <a:ea typeface="ＭＳ Ｐゴシック" pitchFamily="34" charset="-128"/>
            </a:endParaRPr>
          </a:p>
          <a:p>
            <a:pPr eaLnBrk="1" hangingPunct="1">
              <a:spcBef>
                <a:spcPct val="0"/>
              </a:spcBef>
            </a:pPr>
            <a:endParaRPr lang="en-US" altLang="en-US" smtClean="0">
              <a:latin typeface="Arial" pitchFamily="34" charset="0"/>
              <a:ea typeface="ＭＳ Ｐゴシック" pitchFamily="34" charset="-128"/>
            </a:endParaRPr>
          </a:p>
        </p:txBody>
      </p:sp>
      <p:sp>
        <p:nvSpPr>
          <p:cNvPr id="28677" name="Slide Number Placeholder 3"/>
          <p:cNvSpPr txBox="1">
            <a:spLocks noGrp="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5D523077-EDB4-4FD5-B1BD-4E796474BDE2}" type="slidenum">
              <a:rPr lang="en-US" altLang="en-US" sz="1200"/>
              <a:pPr algn="r" eaLnBrk="1" hangingPunct="1"/>
              <a:t>7</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a:fld id="{EA82BBAD-8276-4677-B035-B9E51448C91F}" type="slidenum">
              <a:rPr lang="en-US" altLang="en-US" sz="1200"/>
              <a:pPr algn="r"/>
              <a:t>8</a:t>
            </a:fld>
            <a:endParaRPr lang="en-US" altLang="en-US" sz="1200"/>
          </a:p>
        </p:txBody>
      </p:sp>
      <p:sp>
        <p:nvSpPr>
          <p:cNvPr id="2" name="Slide Image Placeholder 1"/>
          <p:cNvSpPr>
            <a:spLocks noGrp="1" noRot="1" noChangeAspect="1"/>
          </p:cNvSpPr>
          <p:nvPr>
            <p:ph type="sldImg"/>
          </p:nvPr>
        </p:nvSpPr>
        <p:spPr>
          <a:xfrm>
            <a:off x="0" y="0"/>
            <a:ext cx="0" cy="0"/>
          </a:xfrm>
        </p:spPr>
      </p:sp>
      <p:sp>
        <p:nvSpPr>
          <p:cNvPr id="29700" name="Notes Placeholder 2"/>
          <p:cNvSpPr>
            <a:spLocks noGrp="1"/>
          </p:cNvSpPr>
          <p:nvPr>
            <p:ph type="body" idx="1"/>
          </p:nvPr>
        </p:nvSpPr>
        <p:spPr>
          <a:xfrm>
            <a:off x="685800" y="4343400"/>
            <a:ext cx="5486400" cy="4114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1" hangingPunct="1">
              <a:spcBef>
                <a:spcPct val="0"/>
              </a:spcBef>
            </a:pPr>
            <a:r>
              <a:rPr lang="ja-JP" altLang="en-US" sz="2400" smtClean="0">
                <a:solidFill>
                  <a:schemeClr val="bg1"/>
                </a:solidFill>
                <a:latin typeface="Arial" pitchFamily="34" charset="0"/>
                <a:ea typeface="ＭＳ Ｐゴシック" pitchFamily="34" charset="-128"/>
              </a:rPr>
              <a:t>“</a:t>
            </a:r>
            <a:r>
              <a:rPr lang="en-US" altLang="ja-JP" sz="2400" smtClean="0">
                <a:solidFill>
                  <a:schemeClr val="bg1"/>
                </a:solidFill>
                <a:latin typeface="Arial" pitchFamily="34" charset="0"/>
                <a:ea typeface="ＭＳ Ｐゴシック" pitchFamily="34" charset="-128"/>
              </a:rPr>
              <a:t>We suffer more... when we fall from a better to a worse situation, than we ever enjoy when we rise from a worse to a better.</a:t>
            </a:r>
            <a:r>
              <a:rPr lang="ja-JP" altLang="en-US" sz="2400" smtClean="0">
                <a:solidFill>
                  <a:schemeClr val="bg1"/>
                </a:solidFill>
                <a:latin typeface="Arial" pitchFamily="34" charset="0"/>
                <a:ea typeface="ＭＳ Ｐゴシック" pitchFamily="34" charset="-128"/>
              </a:rPr>
              <a:t>”</a:t>
            </a:r>
            <a:r>
              <a:rPr lang="en-US" altLang="ja-JP" sz="2400" smtClean="0">
                <a:solidFill>
                  <a:schemeClr val="bg1"/>
                </a:solidFill>
                <a:latin typeface="Arial" pitchFamily="34" charset="0"/>
                <a:ea typeface="ＭＳ Ｐゴシック" pitchFamily="34" charset="-128"/>
              </a:rPr>
              <a:t> - Adam Smith</a:t>
            </a:r>
          </a:p>
          <a:p>
            <a:pPr eaLnBrk="1" hangingPunct="1">
              <a:spcBef>
                <a:spcPct val="0"/>
              </a:spcBef>
            </a:pPr>
            <a:endParaRPr lang="en-US" altLang="ja-JP" sz="2400" smtClean="0">
              <a:solidFill>
                <a:schemeClr val="bg1"/>
              </a:solidFill>
              <a:latin typeface="Arial" pitchFamily="34" charset="0"/>
              <a:ea typeface="ＭＳ Ｐゴシック" pitchFamily="34" charset="-128"/>
            </a:endParaRPr>
          </a:p>
        </p:txBody>
      </p:sp>
      <p:sp>
        <p:nvSpPr>
          <p:cNvPr id="29701" name="Slide Number Placeholder 3"/>
          <p:cNvSpPr txBox="1">
            <a:spLocks noGrp="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nchor="b"/>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0E56A75F-BD8E-4DCD-AFDF-89C677872E42}" type="slidenum">
              <a:rPr lang="en-US" altLang="en-US" sz="1200"/>
              <a:pPr algn="r" eaLnBrk="1" hangingPunct="1"/>
              <a:t>8</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Arial" charset="0"/>
                <a:ea typeface="ＭＳ Ｐゴシック" charset="0"/>
                <a:cs typeface="ＭＳ Ｐゴシック" charset="0"/>
              </a:rPr>
              <a:t>From </a:t>
            </a:r>
            <a:r>
              <a:rPr lang="en-US" sz="1200" b="0" i="0" u="none" strike="noStrike" kern="1200" baseline="0" dirty="0" err="1" smtClean="0">
                <a:solidFill>
                  <a:schemeClr val="tx1"/>
                </a:solidFill>
                <a:latin typeface="Arial" charset="0"/>
                <a:ea typeface="ＭＳ Ｐゴシック" charset="0"/>
                <a:cs typeface="ＭＳ Ｐゴシック" charset="0"/>
              </a:rPr>
              <a:t>Camerer</a:t>
            </a:r>
            <a:r>
              <a:rPr lang="en-US" sz="1200" b="0" i="0" u="none" strike="noStrike" kern="1200" baseline="0" dirty="0" smtClean="0">
                <a:solidFill>
                  <a:schemeClr val="tx1"/>
                </a:solidFill>
                <a:latin typeface="Arial" charset="0"/>
                <a:ea typeface="ＭＳ Ｐゴシック" charset="0"/>
                <a:cs typeface="ＭＳ Ｐゴシック" charset="0"/>
              </a:rPr>
              <a:t>: A seminal demonstration of an "endowment effect" in buying and selling prices was conducted by </a:t>
            </a:r>
            <a:r>
              <a:rPr lang="en-US" sz="1200" b="0" i="0" u="none" strike="noStrike" kern="1200" baseline="0" dirty="0" err="1" smtClean="0">
                <a:solidFill>
                  <a:schemeClr val="tx1"/>
                </a:solidFill>
                <a:latin typeface="Arial" charset="0"/>
                <a:ea typeface="ＭＳ Ｐゴシック" charset="0"/>
                <a:cs typeface="ＭＳ Ｐゴシック" charset="0"/>
              </a:rPr>
              <a:t>Kahneman</a:t>
            </a:r>
            <a:r>
              <a:rPr lang="en-US" sz="1200" b="0" i="0" u="none" strike="noStrike" kern="1200" baseline="0" dirty="0" smtClean="0">
                <a:solidFill>
                  <a:schemeClr val="tx1"/>
                </a:solidFill>
                <a:latin typeface="Arial" charset="0"/>
                <a:ea typeface="ＭＳ Ｐゴシック" charset="0"/>
                <a:cs typeface="ＭＳ Ｐゴシック" charset="0"/>
              </a:rPr>
              <a:t> et al (1990). They endowed half of the subjects in a group with coffee mugs. Those who had mugs were asked the lowest price at which they would sell. Those who did not get mugs were asked how much they would pay. There should be essentially no difference between selling and buying prices. In fact, the </a:t>
            </a:r>
            <a:r>
              <a:rPr lang="en-US" sz="1200" b="1" i="0" u="none" strike="noStrike" kern="1200" baseline="0" dirty="0" smtClean="0">
                <a:solidFill>
                  <a:schemeClr val="tx1"/>
                </a:solidFill>
                <a:latin typeface="Arial" charset="0"/>
                <a:ea typeface="ＭＳ Ｐゴシック" charset="0"/>
                <a:cs typeface="ＭＳ Ｐゴシック" charset="0"/>
              </a:rPr>
              <a:t>median selling price was $5.79 and the median buying price was $2.25, a ratio of more than two</a:t>
            </a:r>
            <a:r>
              <a:rPr lang="en-US" sz="1200" b="0" i="0" u="none" strike="noStrike" kern="1200" baseline="0" dirty="0" smtClean="0">
                <a:solidFill>
                  <a:schemeClr val="tx1"/>
                </a:solidFill>
                <a:latin typeface="Arial" charset="0"/>
                <a:ea typeface="ＭＳ Ｐゴシック" charset="0"/>
                <a:cs typeface="ＭＳ Ｐゴシック" charset="0"/>
              </a:rPr>
              <a:t>: one which has been repeatedly replicated. Although </a:t>
            </a:r>
            <a:r>
              <a:rPr lang="en-US" sz="1200" b="0" i="0" u="none" strike="noStrike" kern="1200" baseline="0" dirty="0" err="1" smtClean="0">
                <a:solidFill>
                  <a:schemeClr val="tx1"/>
                </a:solidFill>
                <a:latin typeface="Arial" charset="0"/>
                <a:ea typeface="ＭＳ Ｐゴシック" charset="0"/>
                <a:cs typeface="ＭＳ Ｐゴシック" charset="0"/>
              </a:rPr>
              <a:t>calibrationally</a:t>
            </a:r>
            <a:r>
              <a:rPr lang="en-US" sz="1200" b="0" i="0" u="none" strike="noStrike" kern="1200" baseline="0" dirty="0" smtClean="0">
                <a:solidFill>
                  <a:schemeClr val="tx1"/>
                </a:solidFill>
                <a:latin typeface="Arial" charset="0"/>
                <a:ea typeface="ＭＳ Ｐゴシック" charset="0"/>
                <a:cs typeface="ＭＳ Ｐゴシック" charset="0"/>
              </a:rPr>
              <a:t> entirely implausible, some economists were concerned that the results could be driven by “wealth effects”—those given mugs are wealthier than those not given mugs, and this might make them value mugs more and money less. But in a different study reported in the same paper, the selling prices of one group were compared to the "choosing" prices of another: For a series of money amounts, subjects chose whether they would prefer to have a mug or money. The median choosing price was half the median selling price ($3.50 versus $7.00). Choosers are in </a:t>
            </a:r>
            <a:r>
              <a:rPr lang="en-US" sz="1200" b="0" i="1" u="none" strike="noStrike" kern="1200" baseline="0" dirty="0" smtClean="0">
                <a:solidFill>
                  <a:schemeClr val="tx1"/>
                </a:solidFill>
                <a:latin typeface="Arial" charset="0"/>
                <a:ea typeface="ＭＳ Ｐゴシック" charset="0"/>
                <a:cs typeface="ＭＳ Ｐゴシック" charset="0"/>
              </a:rPr>
              <a:t>precisely </a:t>
            </a:r>
            <a:r>
              <a:rPr lang="en-US" sz="1200" b="0" i="0" u="none" strike="noStrike" kern="1200" baseline="0" dirty="0" smtClean="0">
                <a:solidFill>
                  <a:schemeClr val="tx1"/>
                </a:solidFill>
                <a:latin typeface="Arial" charset="0"/>
                <a:ea typeface="ＭＳ Ｐゴシック" charset="0"/>
                <a:cs typeface="ＭＳ Ｐゴシック" charset="0"/>
              </a:rPr>
              <a:t>the same wealth position as sellers—they choose between a mug or money. The only difference is that sellers are "giving up" a mug they "own," whereas choosers are merely giving up the right to have a mug. Any difference between the two groups cannot be attributed to wealth effects.</a:t>
            </a:r>
            <a:endParaRPr lang="en-US" dirty="0"/>
          </a:p>
        </p:txBody>
      </p:sp>
      <p:sp>
        <p:nvSpPr>
          <p:cNvPr id="4" name="Slide Number Placeholder 3"/>
          <p:cNvSpPr>
            <a:spLocks noGrp="1"/>
          </p:cNvSpPr>
          <p:nvPr>
            <p:ph type="sldNum" sz="quarter" idx="10"/>
          </p:nvPr>
        </p:nvSpPr>
        <p:spPr/>
        <p:txBody>
          <a:bodyPr/>
          <a:lstStyle/>
          <a:p>
            <a:pPr>
              <a:defRPr/>
            </a:pPr>
            <a:fld id="{23C4097D-664F-4057-AD06-E3A201D68EF9}" type="slidenum">
              <a:rPr lang="en-US" altLang="en-US" smtClean="0"/>
              <a:pPr>
                <a:defRPr/>
              </a:pPr>
              <a:t>9</a:t>
            </a:fld>
            <a:endParaRPr lang="en-US" altLang="en-US"/>
          </a:p>
        </p:txBody>
      </p:sp>
    </p:spTree>
    <p:extLst>
      <p:ext uri="{BB962C8B-B14F-4D97-AF65-F5344CB8AC3E}">
        <p14:creationId xmlns:p14="http://schemas.microsoft.com/office/powerpoint/2010/main" val="3493151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EB52D55F-1819-4ED5-B15A-C956A388C4FF}" type="slidenum">
              <a:rPr lang="en-US" altLang="en-US" sz="1200"/>
              <a:pPr/>
              <a:t>10</a:t>
            </a:fld>
            <a:endParaRPr lang="en-US" altLang="en-US" sz="1200"/>
          </a:p>
        </p:txBody>
      </p:sp>
      <p:sp>
        <p:nvSpPr>
          <p:cNvPr id="131074"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0CD5A341-4423-4133-8D80-E631E80CBEAF}" type="slidenum">
              <a:rPr lang="en-US" altLang="en-US"/>
              <a:pPr>
                <a:defRPr/>
              </a:pPr>
              <a:t>‹#›</a:t>
            </a:fld>
            <a:endParaRPr lang="en-US" altLang="en-US"/>
          </a:p>
        </p:txBody>
      </p:sp>
    </p:spTree>
    <p:extLst>
      <p:ext uri="{BB962C8B-B14F-4D97-AF65-F5344CB8AC3E}">
        <p14:creationId xmlns:p14="http://schemas.microsoft.com/office/powerpoint/2010/main" val="361898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502A46-D4F9-4DB7-84D9-3857137BBD71}" type="slidenum">
              <a:rPr lang="en-US" altLang="en-US"/>
              <a:pPr>
                <a:defRPr/>
              </a:pPr>
              <a:t>‹#›</a:t>
            </a:fld>
            <a:endParaRPr lang="en-US" altLang="en-US"/>
          </a:p>
        </p:txBody>
      </p:sp>
    </p:spTree>
    <p:extLst>
      <p:ext uri="{BB962C8B-B14F-4D97-AF65-F5344CB8AC3E}">
        <p14:creationId xmlns:p14="http://schemas.microsoft.com/office/powerpoint/2010/main" val="3037576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D8E0D7-CFDC-41FE-B68F-2D0BA7967FAB}" type="slidenum">
              <a:rPr lang="en-US" altLang="en-US"/>
              <a:pPr>
                <a:defRPr/>
              </a:pPr>
              <a:t>‹#›</a:t>
            </a:fld>
            <a:endParaRPr lang="en-US" altLang="en-US"/>
          </a:p>
        </p:txBody>
      </p:sp>
    </p:spTree>
    <p:extLst>
      <p:ext uri="{BB962C8B-B14F-4D97-AF65-F5344CB8AC3E}">
        <p14:creationId xmlns:p14="http://schemas.microsoft.com/office/powerpoint/2010/main" val="125023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9EE5790-D26D-4036-94ED-057A299732D4}" type="slidenum">
              <a:rPr lang="en-US" altLang="en-US"/>
              <a:pPr>
                <a:defRPr/>
              </a:pPr>
              <a:t>‹#›</a:t>
            </a:fld>
            <a:endParaRPr lang="en-US" altLang="en-US"/>
          </a:p>
        </p:txBody>
      </p:sp>
    </p:spTree>
    <p:extLst>
      <p:ext uri="{BB962C8B-B14F-4D97-AF65-F5344CB8AC3E}">
        <p14:creationId xmlns:p14="http://schemas.microsoft.com/office/powerpoint/2010/main" val="263783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15F903EB-AA94-4B34-BACC-0212248F23D3}" type="slidenum">
              <a:rPr lang="en-US" altLang="en-US"/>
              <a:pPr>
                <a:defRPr/>
              </a:pPr>
              <a:t>‹#›</a:t>
            </a:fld>
            <a:endParaRPr lang="en-US" altLang="en-US"/>
          </a:p>
        </p:txBody>
      </p:sp>
    </p:spTree>
    <p:extLst>
      <p:ext uri="{BB962C8B-B14F-4D97-AF65-F5344CB8AC3E}">
        <p14:creationId xmlns:p14="http://schemas.microsoft.com/office/powerpoint/2010/main" val="126948365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6A13EC3-E70D-4CBE-ADC4-59D1913CEDC9}" type="slidenum">
              <a:rPr lang="en-US" altLang="en-US"/>
              <a:pPr>
                <a:defRPr/>
              </a:pPr>
              <a:t>‹#›</a:t>
            </a:fld>
            <a:endParaRPr lang="en-US" altLang="en-US"/>
          </a:p>
        </p:txBody>
      </p:sp>
    </p:spTree>
    <p:extLst>
      <p:ext uri="{BB962C8B-B14F-4D97-AF65-F5344CB8AC3E}">
        <p14:creationId xmlns:p14="http://schemas.microsoft.com/office/powerpoint/2010/main" val="1566820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smtClean="0"/>
            </a:lvl1pPr>
          </a:lstStyle>
          <a:p>
            <a:pPr>
              <a:defRPr/>
            </a:pPr>
            <a:fld id="{E58F889A-8FD6-4272-B52A-E833D857443F}" type="slidenum">
              <a:rPr lang="en-US" altLang="en-US"/>
              <a:pPr>
                <a:defRPr/>
              </a:pPr>
              <a:t>‹#›</a:t>
            </a:fld>
            <a:endParaRPr lang="en-US" altLang="en-US"/>
          </a:p>
        </p:txBody>
      </p:sp>
    </p:spTree>
    <p:extLst>
      <p:ext uri="{BB962C8B-B14F-4D97-AF65-F5344CB8AC3E}">
        <p14:creationId xmlns:p14="http://schemas.microsoft.com/office/powerpoint/2010/main" val="10539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D73C39C-4B75-4C79-8072-8E8730428946}" type="slidenum">
              <a:rPr lang="en-US" altLang="en-US"/>
              <a:pPr>
                <a:defRPr/>
              </a:pPr>
              <a:t>‹#›</a:t>
            </a:fld>
            <a:endParaRPr lang="en-US" altLang="en-US"/>
          </a:p>
        </p:txBody>
      </p:sp>
    </p:spTree>
    <p:extLst>
      <p:ext uri="{BB962C8B-B14F-4D97-AF65-F5344CB8AC3E}">
        <p14:creationId xmlns:p14="http://schemas.microsoft.com/office/powerpoint/2010/main" val="257254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A8378-8A41-496C-8EF5-04BBC846975E}" type="slidenum">
              <a:rPr lang="en-US" altLang="en-US"/>
              <a:pPr>
                <a:defRPr/>
              </a:pPr>
              <a:t>‹#›</a:t>
            </a:fld>
            <a:endParaRPr lang="en-US" altLang="en-US"/>
          </a:p>
        </p:txBody>
      </p:sp>
    </p:spTree>
    <p:extLst>
      <p:ext uri="{BB962C8B-B14F-4D97-AF65-F5344CB8AC3E}">
        <p14:creationId xmlns:p14="http://schemas.microsoft.com/office/powerpoint/2010/main" val="4088558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smtClean="0"/>
            </a:lvl1pPr>
          </a:lstStyle>
          <a:p>
            <a:pPr>
              <a:defRPr/>
            </a:pPr>
            <a:fld id="{384EF17F-DA6E-4EC1-8339-8BEAC310A50D}" type="slidenum">
              <a:rPr lang="en-US" altLang="en-US"/>
              <a:pPr>
                <a:defRPr/>
              </a:pPr>
              <a:t>‹#›</a:t>
            </a:fld>
            <a:endParaRPr lang="en-US" altLang="en-US"/>
          </a:p>
        </p:txBody>
      </p:sp>
    </p:spTree>
    <p:extLst>
      <p:ext uri="{BB962C8B-B14F-4D97-AF65-F5344CB8AC3E}">
        <p14:creationId xmlns:p14="http://schemas.microsoft.com/office/powerpoint/2010/main" val="71574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ABCD37-820F-49A0-BC03-CECC7FEFDE84}" type="slidenum">
              <a:rPr lang="en-US" altLang="en-US"/>
              <a:pPr>
                <a:defRPr/>
              </a:pPr>
              <a:t>‹#›</a:t>
            </a:fld>
            <a:endParaRPr lang="en-US" altLang="en-US"/>
          </a:p>
        </p:txBody>
      </p:sp>
    </p:spTree>
    <p:extLst>
      <p:ext uri="{BB962C8B-B14F-4D97-AF65-F5344CB8AC3E}">
        <p14:creationId xmlns:p14="http://schemas.microsoft.com/office/powerpoint/2010/main" val="33543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latin typeface="Arial" pitchFamily="34" charset="0"/>
                <a:ea typeface="ＭＳ Ｐゴシック" pitchFamily="34" charset="-128"/>
                <a:cs typeface="+mn-cs"/>
              </a:defRPr>
            </a:lvl1pPr>
          </a:lstStyle>
          <a:p>
            <a:pPr>
              <a:defRPr/>
            </a:pPr>
            <a:endParaRPr lang="en-US"/>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latin typeface="Arial" pitchFamily="34"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smtClean="0">
                <a:solidFill>
                  <a:srgbClr val="FFFFFF"/>
                </a:solidFill>
              </a:defRPr>
            </a:lvl1pPr>
          </a:lstStyle>
          <a:p>
            <a:pPr>
              <a:defRPr/>
            </a:pPr>
            <a:fld id="{573614F5-EF64-432A-ADC4-61A77A0C859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82" r:id="rId1"/>
    <p:sldLayoutId id="2147483775" r:id="rId2"/>
    <p:sldLayoutId id="2147483783" r:id="rId3"/>
    <p:sldLayoutId id="2147483776" r:id="rId4"/>
    <p:sldLayoutId id="2147483784" r:id="rId5"/>
    <p:sldLayoutId id="2147483777" r:id="rId6"/>
    <p:sldLayoutId id="2147483778" r:id="rId7"/>
    <p:sldLayoutId id="2147483785" r:id="rId8"/>
    <p:sldLayoutId id="2147483779" r:id="rId9"/>
    <p:sldLayoutId id="2147483780" r:id="rId10"/>
    <p:sldLayoutId id="2147483781" r:id="rId11"/>
  </p:sldLayoutIdLst>
  <p:txStyles>
    <p:titleStyle>
      <a:lvl1pPr algn="l" rtl="0" eaLnBrk="0" fontAlgn="base" hangingPunct="0">
        <a:spcBef>
          <a:spcPct val="0"/>
        </a:spcBef>
        <a:spcAft>
          <a:spcPct val="0"/>
        </a:spcAft>
        <a:defRPr sz="4000" kern="1200" spc="-1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pitchFamily="34" charset="0"/>
        <a:buChar char="•"/>
        <a:defRPr sz="2400" kern="1200">
          <a:solidFill>
            <a:schemeClr val="tx1"/>
          </a:solidFill>
          <a:latin typeface="+mn-lt"/>
          <a:ea typeface="ＭＳ Ｐゴシック" charset="0"/>
          <a:cs typeface="ＭＳ Ｐゴシック" charset="0"/>
        </a:defRPr>
      </a:lvl1pPr>
      <a:lvl2pPr marL="457200" indent="-182563" algn="l" rtl="0" eaLnBrk="0" fontAlgn="base" hangingPunct="0">
        <a:spcBef>
          <a:spcPct val="20000"/>
        </a:spcBef>
        <a:spcAft>
          <a:spcPct val="0"/>
        </a:spcAft>
        <a:buClr>
          <a:schemeClr val="accent1"/>
        </a:buClr>
        <a:buSzPct val="85000"/>
        <a:buFont typeface="Arial" pitchFamily="34" charset="0"/>
        <a:buChar char="•"/>
        <a:defRPr sz="2000" kern="1200">
          <a:solidFill>
            <a:schemeClr val="tx1"/>
          </a:solidFill>
          <a:latin typeface="+mn-lt"/>
          <a:ea typeface="ＭＳ Ｐゴシック" charset="0"/>
          <a:cs typeface="+mn-cs"/>
        </a:defRPr>
      </a:lvl2pPr>
      <a:lvl3pPr marL="730250" indent="-182563" algn="l" rtl="0" eaLnBrk="0" fontAlgn="base" hangingPunct="0">
        <a:spcBef>
          <a:spcPct val="20000"/>
        </a:spcBef>
        <a:spcAft>
          <a:spcPct val="0"/>
        </a:spcAft>
        <a:buClr>
          <a:schemeClr val="accent1"/>
        </a:buClr>
        <a:buSzPct val="90000"/>
        <a:buFont typeface="Arial" pitchFamily="34" charset="0"/>
        <a:buChar char="•"/>
        <a:defRPr kern="1200">
          <a:solidFill>
            <a:schemeClr val="tx1"/>
          </a:solidFill>
          <a:latin typeface="+mn-lt"/>
          <a:ea typeface="ＭＳ Ｐゴシック" charset="0"/>
          <a:cs typeface="+mn-cs"/>
        </a:defRPr>
      </a:lvl3pPr>
      <a:lvl4pPr marL="1004888" indent="-182563" algn="l" rtl="0" eaLnBrk="0" fontAlgn="base" hangingPunct="0">
        <a:spcBef>
          <a:spcPct val="20000"/>
        </a:spcBef>
        <a:spcAft>
          <a:spcPct val="0"/>
        </a:spcAft>
        <a:buClr>
          <a:schemeClr val="accent1"/>
        </a:buClr>
        <a:buFont typeface="Arial" pitchFamily="34" charset="0"/>
        <a:buChar char="•"/>
        <a:defRPr sz="1600" kern="1200">
          <a:solidFill>
            <a:schemeClr val="tx1"/>
          </a:solidFill>
          <a:latin typeface="+mn-lt"/>
          <a:ea typeface="ＭＳ Ｐゴシック" charset="0"/>
          <a:cs typeface="+mn-cs"/>
        </a:defRPr>
      </a:lvl4pPr>
      <a:lvl5pPr marL="1187450" indent="-136525" algn="l" rtl="0" eaLnBrk="0" fontAlgn="base" hangingPunct="0">
        <a:spcBef>
          <a:spcPct val="20000"/>
        </a:spcBef>
        <a:spcAft>
          <a:spcPct val="0"/>
        </a:spcAft>
        <a:buClr>
          <a:schemeClr val="accent1"/>
        </a:buClr>
        <a:buSzPct val="100000"/>
        <a:buFont typeface="Arial" pitchFamily="34" charset="0"/>
        <a:buChar char="•"/>
        <a:defRPr sz="1400" kern="1200">
          <a:solidFill>
            <a:schemeClr val="tx1"/>
          </a:solidFill>
          <a:latin typeface="+mn-lt"/>
          <a:ea typeface="ＭＳ Ｐゴシック" charset="0"/>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2"/>
          <p:cNvSpPr>
            <a:spLocks noGrp="1" noChangeArrowheads="1"/>
          </p:cNvSpPr>
          <p:nvPr>
            <p:ph type="ctrTitle"/>
          </p:nvPr>
        </p:nvSpPr>
        <p:spPr>
          <a:xfrm>
            <a:off x="685800" y="1600200"/>
            <a:ext cx="7696200" cy="1447800"/>
          </a:xfrm>
        </p:spPr>
        <p:txBody>
          <a:bodyPr/>
          <a:lstStyle/>
          <a:p>
            <a:pPr eaLnBrk="1" fontAlgn="auto" hangingPunct="1">
              <a:spcAft>
                <a:spcPts val="0"/>
              </a:spcAft>
              <a:defRPr/>
            </a:pPr>
            <a:r>
              <a:rPr lang="en-US" sz="3800" cap="none" dirty="0" smtClean="0">
                <a:solidFill>
                  <a:schemeClr val="accent3"/>
                </a:solidFill>
                <a:ea typeface="+mj-ea"/>
                <a:cs typeface="+mj-cs"/>
              </a:rPr>
              <a:t>Behavioral Economics</a:t>
            </a:r>
            <a:br>
              <a:rPr lang="en-US" sz="3800" cap="none" dirty="0" smtClean="0">
                <a:solidFill>
                  <a:schemeClr val="accent3"/>
                </a:solidFill>
                <a:ea typeface="+mj-ea"/>
                <a:cs typeface="+mj-cs"/>
              </a:rPr>
            </a:br>
            <a:r>
              <a:rPr lang="en-US" sz="3800" cap="none" dirty="0" smtClean="0">
                <a:solidFill>
                  <a:schemeClr val="accent3"/>
                </a:solidFill>
                <a:ea typeface="+mj-ea"/>
                <a:cs typeface="+mj-cs"/>
              </a:rPr>
              <a:t>Part 1: Overview of concepts</a:t>
            </a:r>
            <a:endParaRPr lang="en-US" sz="3800" cap="none" dirty="0">
              <a:solidFill>
                <a:schemeClr val="accent3"/>
              </a:solidFill>
              <a:ea typeface="+mj-ea"/>
              <a:cs typeface="+mj-cs"/>
            </a:endParaRPr>
          </a:p>
        </p:txBody>
      </p:sp>
      <p:sp>
        <p:nvSpPr>
          <p:cNvPr id="2" name="Subtitle 1"/>
          <p:cNvSpPr>
            <a:spLocks noGrp="1"/>
          </p:cNvSpPr>
          <p:nvPr>
            <p:ph type="subTitle" idx="1"/>
          </p:nvPr>
        </p:nvSpPr>
        <p:spPr>
          <a:xfrm>
            <a:off x="685800" y="3657600"/>
            <a:ext cx="6400800" cy="1600200"/>
          </a:xfrm>
        </p:spPr>
        <p:txBody>
          <a:bodyPr/>
          <a:lstStyle/>
          <a:p>
            <a:r>
              <a:rPr lang="en-US" dirty="0" smtClean="0"/>
              <a:t>James G Kahn, MD, MPH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p:cNvSpPr>
          <p:nvPr/>
        </p:nvSpPr>
        <p:spPr bwMode="auto">
          <a:xfrm>
            <a:off x="6096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spcBef>
                <a:spcPct val="20000"/>
              </a:spcBef>
              <a:buSzPct val="75000"/>
              <a:buFont typeface="Arial" pitchFamily="34" charset="0"/>
              <a:buChar char="•"/>
            </a:pPr>
            <a:r>
              <a:rPr lang="en-US" altLang="en-US" b="1" dirty="0"/>
              <a:t>Judgment: </a:t>
            </a:r>
            <a:r>
              <a:rPr lang="en-US" altLang="en-US" dirty="0"/>
              <a:t>what processes do we use to estimate probabilities?</a:t>
            </a:r>
          </a:p>
          <a:p>
            <a:pPr lvl="1">
              <a:spcBef>
                <a:spcPct val="20000"/>
              </a:spcBef>
              <a:buFontTx/>
              <a:buChar char="–"/>
            </a:pPr>
            <a:r>
              <a:rPr lang="en-US" altLang="en-US" dirty="0"/>
              <a:t>Availability </a:t>
            </a:r>
            <a:r>
              <a:rPr lang="en-US" altLang="en-US" dirty="0" smtClean="0"/>
              <a:t>heuristic</a:t>
            </a:r>
          </a:p>
          <a:p>
            <a:pPr lvl="1">
              <a:spcBef>
                <a:spcPct val="20000"/>
              </a:spcBef>
              <a:buFontTx/>
              <a:buChar char="–"/>
            </a:pPr>
            <a:r>
              <a:rPr lang="en-US" altLang="en-US" dirty="0" smtClean="0"/>
              <a:t>Representativeness heuristic</a:t>
            </a:r>
          </a:p>
          <a:p>
            <a:pPr lvl="1">
              <a:spcBef>
                <a:spcPct val="20000"/>
              </a:spcBef>
              <a:buFontTx/>
              <a:buChar char="–"/>
            </a:pPr>
            <a:r>
              <a:rPr lang="en-US" altLang="en-US" dirty="0" smtClean="0"/>
              <a:t>Anchoring and adjustment</a:t>
            </a:r>
          </a:p>
          <a:p>
            <a:pPr>
              <a:spcBef>
                <a:spcPct val="20000"/>
              </a:spcBef>
              <a:buSzPct val="75000"/>
              <a:buFont typeface="Wingdings 2" pitchFamily="18" charset="2"/>
              <a:buNone/>
            </a:pPr>
            <a:endParaRPr lang="en-US" altLang="en-US" dirty="0"/>
          </a:p>
          <a:p>
            <a:pPr>
              <a:spcBef>
                <a:spcPct val="20000"/>
              </a:spcBef>
              <a:buSzPct val="75000"/>
              <a:buFont typeface="Arial" pitchFamily="34" charset="0"/>
              <a:buChar char="•"/>
            </a:pPr>
            <a:r>
              <a:rPr lang="en-US" altLang="en-US" b="1" dirty="0"/>
              <a:t>Choice: </a:t>
            </a:r>
            <a:r>
              <a:rPr lang="en-US" altLang="en-US" dirty="0"/>
              <a:t>what processes do we use to make decisions, given our judgments</a:t>
            </a:r>
            <a:r>
              <a:rPr lang="en-US" altLang="en-US" dirty="0" smtClean="0"/>
              <a:t>? </a:t>
            </a:r>
          </a:p>
          <a:p>
            <a:pPr lvl="1">
              <a:spcBef>
                <a:spcPct val="20000"/>
              </a:spcBef>
              <a:buSzPct val="75000"/>
              <a:buFontTx/>
              <a:buChar char="–"/>
            </a:pPr>
            <a:r>
              <a:rPr lang="en-US" altLang="en-US" dirty="0"/>
              <a:t>Framing</a:t>
            </a:r>
          </a:p>
          <a:p>
            <a:pPr lvl="1">
              <a:spcBef>
                <a:spcPct val="20000"/>
              </a:spcBef>
              <a:buFontTx/>
              <a:buChar char="–"/>
            </a:pPr>
            <a:endParaRPr lang="en-US" altLang="en-US" b="1" dirty="0"/>
          </a:p>
          <a:p>
            <a:pPr>
              <a:spcBef>
                <a:spcPct val="20000"/>
              </a:spcBef>
              <a:buSzPct val="75000"/>
              <a:buFont typeface="Wingdings 2" pitchFamily="18" charset="2"/>
              <a:buChar char="¢"/>
            </a:pPr>
            <a:endParaRPr lang="en-US" altLang="en-US" dirty="0"/>
          </a:p>
        </p:txBody>
      </p:sp>
      <p:sp>
        <p:nvSpPr>
          <p:cNvPr id="18434" name="Rectangle 8"/>
          <p:cNvSpPr>
            <a:spLocks noGrp="1" noChangeArrowheads="1"/>
          </p:cNvSpPr>
          <p:nvPr>
            <p:ph type="title" idx="4294967295"/>
          </p:nvPr>
        </p:nvSpPr>
        <p:spPr>
          <a:xfrm>
            <a:off x="762000" y="457200"/>
            <a:ext cx="7772400" cy="1143000"/>
          </a:xfrm>
        </p:spPr>
        <p:txBody>
          <a:bodyPr/>
          <a:lstStyle/>
          <a:p>
            <a:pPr>
              <a:defRPr/>
            </a:pPr>
            <a:r>
              <a:rPr lang="en-US" dirty="0" smtClean="0">
                <a:solidFill>
                  <a:srgbClr val="FF6600"/>
                </a:solidFill>
                <a:latin typeface="Times New Roman" charset="0"/>
              </a:rPr>
              <a:t>Judgment </a:t>
            </a:r>
            <a:r>
              <a:rPr lang="en-US" dirty="0">
                <a:solidFill>
                  <a:srgbClr val="FF6600"/>
                </a:solidFill>
                <a:latin typeface="Times New Roman" charset="0"/>
              </a:rPr>
              <a:t>and </a:t>
            </a:r>
            <a:r>
              <a:rPr lang="en-US" dirty="0" smtClean="0">
                <a:solidFill>
                  <a:srgbClr val="FF6600"/>
                </a:solidFill>
                <a:latin typeface="Times New Roman" charset="0"/>
              </a:rPr>
              <a:t>Choice - </a:t>
            </a:r>
            <a:r>
              <a:rPr lang="en-US" u="sng" dirty="0" smtClean="0">
                <a:solidFill>
                  <a:srgbClr val="FF6600"/>
                </a:solidFill>
                <a:latin typeface="Times New Roman" charset="0"/>
              </a:rPr>
              <a:t>preview</a:t>
            </a:r>
            <a:endParaRPr lang="en-US" u="sng" dirty="0">
              <a:solidFill>
                <a:srgbClr val="FF6600"/>
              </a:solidFill>
              <a:latin typeface="Times New Roman"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idx="4294967295"/>
          </p:nvPr>
        </p:nvSpPr>
        <p:spPr>
          <a:xfrm>
            <a:off x="304800" y="381000"/>
            <a:ext cx="8458200" cy="914400"/>
          </a:xfrm>
        </p:spPr>
        <p:txBody>
          <a:bodyPr>
            <a:normAutofit fontScale="90000"/>
          </a:bodyPr>
          <a:lstStyle/>
          <a:p>
            <a:pPr>
              <a:defRPr/>
            </a:pPr>
            <a:r>
              <a:rPr lang="en-US" dirty="0">
                <a:solidFill>
                  <a:srgbClr val="FF6600"/>
                </a:solidFill>
                <a:latin typeface="Times New Roman" charset="0"/>
              </a:rPr>
              <a:t>Judgment: Heuristic </a:t>
            </a:r>
            <a:r>
              <a:rPr lang="en-US" dirty="0" smtClean="0">
                <a:solidFill>
                  <a:srgbClr val="FF6600"/>
                </a:solidFill>
                <a:latin typeface="Times New Roman" charset="0"/>
              </a:rPr>
              <a:t>techniques - </a:t>
            </a:r>
            <a:r>
              <a:rPr lang="en-US" b="1" dirty="0" smtClean="0">
                <a:solidFill>
                  <a:srgbClr val="FF6600"/>
                </a:solidFill>
                <a:latin typeface="Times New Roman" charset="0"/>
              </a:rPr>
              <a:t>Overview</a:t>
            </a:r>
            <a:endParaRPr lang="en-US" b="1" dirty="0">
              <a:solidFill>
                <a:srgbClr val="FF6600"/>
              </a:solidFill>
              <a:latin typeface="Times New Roman" charset="0"/>
            </a:endParaRPr>
          </a:p>
        </p:txBody>
      </p:sp>
      <p:sp>
        <p:nvSpPr>
          <p:cNvPr id="16387" name="Content Placeholder 2"/>
          <p:cNvSpPr>
            <a:spLocks noGrp="1"/>
          </p:cNvSpPr>
          <p:nvPr>
            <p:ph idx="4294967295"/>
          </p:nvPr>
        </p:nvSpPr>
        <p:spPr>
          <a:xfrm>
            <a:off x="457200" y="1143000"/>
            <a:ext cx="7772400" cy="4800600"/>
          </a:xfrm>
        </p:spPr>
        <p:txBody>
          <a:bodyPr/>
          <a:lstStyle/>
          <a:p>
            <a:pPr>
              <a:buFont typeface="Wingdings 2" pitchFamily="18" charset="2"/>
              <a:buNone/>
            </a:pPr>
            <a:endParaRPr lang="en-US" altLang="en-US" dirty="0" smtClean="0">
              <a:ea typeface="ＭＳ Ｐゴシック" pitchFamily="34" charset="-128"/>
            </a:endParaRPr>
          </a:p>
          <a:p>
            <a:pPr>
              <a:buClrTx/>
            </a:pPr>
            <a:r>
              <a:rPr lang="en-US" altLang="en-US" b="1" dirty="0" smtClean="0">
                <a:ea typeface="ＭＳ Ｐゴシック" pitchFamily="34" charset="-128"/>
              </a:rPr>
              <a:t>Neoclassical approach:</a:t>
            </a:r>
            <a:r>
              <a:rPr lang="en-US" altLang="en-US" dirty="0" smtClean="0">
                <a:ea typeface="ＭＳ Ｐゴシック" pitchFamily="34" charset="-128"/>
              </a:rPr>
              <a:t> Use statistical sampling and </a:t>
            </a:r>
            <a:r>
              <a:rPr lang="en-US" altLang="en-US" i="1" dirty="0" smtClean="0">
                <a:ea typeface="ＭＳ Ｐゴシック" pitchFamily="34" charset="-128"/>
              </a:rPr>
              <a:t>Bayes</a:t>
            </a:r>
            <a:r>
              <a:rPr lang="ja-JP" altLang="en-US" i="1" dirty="0" smtClean="0">
                <a:ea typeface="ＭＳ Ｐゴシック" pitchFamily="34" charset="-128"/>
              </a:rPr>
              <a:t>’</a:t>
            </a:r>
            <a:r>
              <a:rPr lang="en-US" altLang="ja-JP" i="1" dirty="0" smtClean="0">
                <a:ea typeface="ＭＳ Ｐゴシック" pitchFamily="34" charset="-128"/>
              </a:rPr>
              <a:t> rule</a:t>
            </a:r>
            <a:r>
              <a:rPr lang="en-US" altLang="ja-JP" dirty="0" smtClean="0">
                <a:ea typeface="ＭＳ Ｐゴシック" pitchFamily="34" charset="-128"/>
              </a:rPr>
              <a:t> (updating probabilities with new evidence). This is </a:t>
            </a:r>
            <a:r>
              <a:rPr lang="en-US" altLang="ja-JP" u="sng" dirty="0" smtClean="0">
                <a:ea typeface="ＭＳ Ｐゴシック" pitchFamily="34" charset="-128"/>
              </a:rPr>
              <a:t>cognitively unrealistic</a:t>
            </a:r>
            <a:r>
              <a:rPr lang="en-US" altLang="ja-JP" dirty="0" smtClean="0">
                <a:ea typeface="ＭＳ Ｐゴシック" pitchFamily="34" charset="-128"/>
              </a:rPr>
              <a:t> because it:</a:t>
            </a:r>
          </a:p>
          <a:p>
            <a:pPr lvl="1">
              <a:buClrTx/>
            </a:pPr>
            <a:r>
              <a:rPr lang="en-US" altLang="ja-JP" dirty="0" smtClean="0">
                <a:ea typeface="ＭＳ Ｐゴシック" pitchFamily="34" charset="-128"/>
              </a:rPr>
              <a:t>Requires a prior sample</a:t>
            </a:r>
          </a:p>
          <a:p>
            <a:pPr lvl="1">
              <a:buClrTx/>
            </a:pPr>
            <a:r>
              <a:rPr lang="en-US" altLang="ja-JP" dirty="0" smtClean="0">
                <a:ea typeface="ＭＳ Ｐゴシック" pitchFamily="34" charset="-128"/>
              </a:rPr>
              <a:t>Requires separation between previously judged probabilities and evaluation of new information</a:t>
            </a:r>
          </a:p>
          <a:p>
            <a:pPr lvl="1">
              <a:buClrTx/>
            </a:pPr>
            <a:r>
              <a:rPr lang="en-US" altLang="ja-JP" dirty="0" smtClean="0">
                <a:ea typeface="ＭＳ Ｐゴシック" pitchFamily="34" charset="-128"/>
              </a:rPr>
              <a:t>Can separate probability judgment and utilities</a:t>
            </a:r>
            <a:endParaRPr lang="en-US" altLang="ja-JP" sz="2400" b="1" dirty="0" smtClean="0">
              <a:ea typeface="ＭＳ Ｐゴシック" pitchFamily="34" charset="-128"/>
            </a:endParaRPr>
          </a:p>
          <a:p>
            <a:pPr>
              <a:buClrTx/>
              <a:buFont typeface="Wingdings 2" pitchFamily="18" charset="2"/>
              <a:buNone/>
            </a:pPr>
            <a:endParaRPr lang="en-US" altLang="en-US" u="sng" dirty="0" smtClean="0">
              <a:ea typeface="ＭＳ Ｐゴシック" pitchFamily="34" charset="-128"/>
            </a:endParaRPr>
          </a:p>
          <a:p>
            <a:pPr>
              <a:buClrTx/>
            </a:pPr>
            <a:r>
              <a:rPr lang="en-US" altLang="en-US" b="1" dirty="0" smtClean="0">
                <a:ea typeface="ＭＳ Ｐゴシック" pitchFamily="34" charset="-128"/>
              </a:rPr>
              <a:t>Behavioral approach:</a:t>
            </a:r>
            <a:r>
              <a:rPr lang="en-US" altLang="en-US" dirty="0" smtClean="0">
                <a:ea typeface="ＭＳ Ｐゴシック" pitchFamily="34" charset="-128"/>
              </a:rPr>
              <a:t> Use </a:t>
            </a:r>
            <a:r>
              <a:rPr lang="en-US" altLang="en-US" i="1" dirty="0" smtClean="0">
                <a:ea typeface="ＭＳ Ｐゴシック" pitchFamily="34" charset="-128"/>
              </a:rPr>
              <a:t>heuristics</a:t>
            </a:r>
            <a:r>
              <a:rPr lang="en-US" altLang="en-US" dirty="0" smtClean="0">
                <a:ea typeface="ＭＳ Ｐゴシック" pitchFamily="34" charset="-128"/>
              </a:rPr>
              <a:t>, experience-based (often irrational) techniques to make judgments (</a:t>
            </a:r>
            <a:r>
              <a:rPr lang="ja-JP" altLang="en-US" dirty="0" smtClean="0">
                <a:ea typeface="ＭＳ Ｐゴシック" pitchFamily="34" charset="-128"/>
              </a:rPr>
              <a:t>“</a:t>
            </a:r>
            <a:r>
              <a:rPr lang="en-US" altLang="ja-JP" dirty="0" smtClean="0">
                <a:ea typeface="ＭＳ Ｐゴシック" pitchFamily="34" charset="-128"/>
              </a:rPr>
              <a:t>rule of thumb</a:t>
            </a:r>
            <a:r>
              <a:rPr lang="ja-JP" altLang="en-US" dirty="0" smtClean="0">
                <a:ea typeface="ＭＳ Ｐゴシック" pitchFamily="34" charset="-128"/>
              </a:rPr>
              <a:t>”</a:t>
            </a:r>
            <a:r>
              <a:rPr lang="en-US" altLang="ja-JP" dirty="0" smtClean="0">
                <a:ea typeface="ＭＳ Ｐゴシック" pitchFamily="34" charset="-128"/>
              </a:rPr>
              <a:t> / intuition)</a:t>
            </a:r>
          </a:p>
          <a:p>
            <a:pPr>
              <a:buClrTx/>
              <a:buFont typeface="Wingdings 2" pitchFamily="18" charset="2"/>
              <a:buNone/>
            </a:pPr>
            <a:endParaRPr lang="en-US" altLang="en-US" dirty="0" smtClean="0">
              <a:ea typeface="ＭＳ Ｐゴシック" pitchFamily="34" charset="-128"/>
            </a:endParaRPr>
          </a:p>
          <a:p>
            <a:pPr>
              <a:buClrTx/>
            </a:pPr>
            <a:endParaRPr lang="en-US" altLang="en-US" dirty="0" smtClean="0">
              <a:ea typeface="ＭＳ Ｐゴシック" pitchFamily="34" charset="-128"/>
            </a:endParaRPr>
          </a:p>
          <a:p>
            <a:pPr>
              <a:buClrTx/>
              <a:buFont typeface="Wingdings 2" pitchFamily="18" charset="2"/>
              <a:buNone/>
            </a:pPr>
            <a:endParaRPr lang="en-US" altLang="en-US" dirty="0" smtClean="0">
              <a:ea typeface="ＭＳ Ｐゴシック" pitchFamily="34" charset="-128"/>
            </a:endParaRPr>
          </a:p>
          <a:p>
            <a:pPr>
              <a:buClrTx/>
            </a:pPr>
            <a:endParaRPr lang="en-US" altLang="en-US" dirty="0" smtClean="0">
              <a:ea typeface="ＭＳ Ｐゴシック" pitchFamily="34" charset="-128"/>
            </a:endParaRPr>
          </a:p>
        </p:txBody>
      </p:sp>
      <p:sp>
        <p:nvSpPr>
          <p:cNvPr id="16388"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EA628E7D-0C4B-4A23-8D23-611054377B14}" type="slidenum">
              <a:rPr lang="en-US" altLang="en-US" sz="1400">
                <a:cs typeface="Arial" pitchFamily="34" charset="0"/>
              </a:rPr>
              <a:pPr algn="r" eaLnBrk="1" hangingPunct="1"/>
              <a:t>11</a:t>
            </a:fld>
            <a:endParaRPr lang="en-US" altLang="en-US" sz="140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a:xfrm>
            <a:off x="304800" y="228600"/>
            <a:ext cx="9144000" cy="1143000"/>
          </a:xfrm>
        </p:spPr>
        <p:txBody>
          <a:bodyPr/>
          <a:lstStyle/>
          <a:p>
            <a:pPr>
              <a:defRPr/>
            </a:pPr>
            <a:r>
              <a:rPr lang="en-US" dirty="0">
                <a:solidFill>
                  <a:srgbClr val="FF6600"/>
                </a:solidFill>
                <a:latin typeface="Times New Roman" charset="0"/>
              </a:rPr>
              <a:t>Judgment: Heuristic </a:t>
            </a:r>
            <a:r>
              <a:rPr lang="en-US" dirty="0" smtClean="0">
                <a:solidFill>
                  <a:srgbClr val="FF6600"/>
                </a:solidFill>
                <a:latin typeface="Times New Roman" charset="0"/>
              </a:rPr>
              <a:t>techniques …</a:t>
            </a:r>
            <a:endParaRPr lang="en-US" dirty="0">
              <a:solidFill>
                <a:srgbClr val="FF6600"/>
              </a:solidFill>
              <a:latin typeface="Times New Roman" charset="0"/>
            </a:endParaRPr>
          </a:p>
        </p:txBody>
      </p:sp>
      <p:sp>
        <p:nvSpPr>
          <p:cNvPr id="17411" name="Content Placeholder 2"/>
          <p:cNvSpPr>
            <a:spLocks noGrp="1"/>
          </p:cNvSpPr>
          <p:nvPr>
            <p:ph idx="4294967295"/>
          </p:nvPr>
        </p:nvSpPr>
        <p:spPr>
          <a:xfrm>
            <a:off x="533400" y="1219200"/>
            <a:ext cx="7848600" cy="4419600"/>
          </a:xfrm>
        </p:spPr>
        <p:txBody>
          <a:bodyPr/>
          <a:lstStyle/>
          <a:p>
            <a:pPr>
              <a:buFont typeface="Wingdings 2" pitchFamily="18" charset="2"/>
              <a:buNone/>
            </a:pPr>
            <a:endParaRPr lang="en-US" altLang="en-US" dirty="0" smtClean="0">
              <a:ea typeface="ＭＳ Ｐゴシック" pitchFamily="34" charset="-128"/>
            </a:endParaRPr>
          </a:p>
          <a:p>
            <a:pPr>
              <a:buClrTx/>
            </a:pPr>
            <a:r>
              <a:rPr lang="en-US" altLang="en-US" b="1" dirty="0" smtClean="0">
                <a:ea typeface="ＭＳ Ｐゴシック" pitchFamily="34" charset="-128"/>
              </a:rPr>
              <a:t>Availability heuristic: </a:t>
            </a:r>
            <a:r>
              <a:rPr lang="en-US" altLang="en-US" dirty="0" smtClean="0">
                <a:ea typeface="ＭＳ Ｐゴシック" pitchFamily="34" charset="-128"/>
              </a:rPr>
              <a:t>people judge the probabilities of future events based on how easy those events are to imagine or to retrieve from memory (</a:t>
            </a:r>
            <a:r>
              <a:rPr lang="ja-JP" altLang="en-US" dirty="0" smtClean="0">
                <a:ea typeface="ＭＳ Ｐゴシック" pitchFamily="34" charset="-128"/>
              </a:rPr>
              <a:t>“</a:t>
            </a:r>
            <a:r>
              <a:rPr lang="en-US" altLang="ja-JP" dirty="0" smtClean="0">
                <a:ea typeface="ＭＳ Ｐゴシック" pitchFamily="34" charset="-128"/>
              </a:rPr>
              <a:t>hindsight bias</a:t>
            </a:r>
            <a:r>
              <a:rPr lang="ja-JP" altLang="en-US" dirty="0" smtClean="0">
                <a:ea typeface="ＭＳ Ｐゴシック" pitchFamily="34" charset="-128"/>
              </a:rPr>
              <a:t>”</a:t>
            </a:r>
            <a:r>
              <a:rPr lang="en-US" altLang="ja-JP" dirty="0" smtClean="0">
                <a:ea typeface="ＭＳ Ｐゴシック" pitchFamily="34" charset="-128"/>
              </a:rPr>
              <a:t>)</a:t>
            </a:r>
          </a:p>
          <a:p>
            <a:pPr lvl="1">
              <a:buClrTx/>
            </a:pPr>
            <a:r>
              <a:rPr lang="ja-JP" altLang="en-US" sz="1800" dirty="0" smtClean="0">
                <a:ea typeface="ＭＳ Ｐゴシック" pitchFamily="34" charset="-128"/>
              </a:rPr>
              <a:t>“</a:t>
            </a:r>
            <a:r>
              <a:rPr lang="en-US" altLang="ja-JP" sz="1800" dirty="0" smtClean="0">
                <a:ea typeface="ＭＳ Ｐゴシック" pitchFamily="34" charset="-128"/>
              </a:rPr>
              <a:t>smoking </a:t>
            </a:r>
            <a:r>
              <a:rPr lang="en-US" altLang="ja-JP" sz="1800" dirty="0" err="1" smtClean="0">
                <a:ea typeface="ＭＳ Ｐゴシック" pitchFamily="34" charset="-128"/>
              </a:rPr>
              <a:t>isn</a:t>
            </a:r>
            <a:r>
              <a:rPr lang="ja-JP" altLang="en-US" sz="1800" dirty="0" smtClean="0">
                <a:ea typeface="ＭＳ Ｐゴシック" pitchFamily="34" charset="-128"/>
              </a:rPr>
              <a:t>’</a:t>
            </a:r>
            <a:r>
              <a:rPr lang="en-US" altLang="ja-JP" sz="1800" dirty="0" smtClean="0">
                <a:ea typeface="ＭＳ Ｐゴシック" pitchFamily="34" charset="-128"/>
              </a:rPr>
              <a:t>t unhealthy! my grandfather smoked 3 packs of cigarettes per day and lived to 100</a:t>
            </a:r>
            <a:r>
              <a:rPr lang="ja-JP" altLang="en-US" sz="1800" dirty="0" smtClean="0">
                <a:ea typeface="ＭＳ Ｐゴシック" pitchFamily="34" charset="-128"/>
              </a:rPr>
              <a:t>”</a:t>
            </a:r>
            <a:r>
              <a:rPr lang="en-US" altLang="ja-JP" sz="1800" dirty="0" smtClean="0">
                <a:ea typeface="ＭＳ Ｐゴシック" pitchFamily="34" charset="-128"/>
              </a:rPr>
              <a:t> </a:t>
            </a:r>
          </a:p>
          <a:p>
            <a:pPr lvl="1">
              <a:buClrTx/>
            </a:pPr>
            <a:r>
              <a:rPr lang="en-US" altLang="en-US" sz="1800" dirty="0" smtClean="0">
                <a:ea typeface="ＭＳ Ｐゴシック" pitchFamily="34" charset="-128"/>
              </a:rPr>
              <a:t>Which is greater: Risk of death by homicide or stomach cancer?</a:t>
            </a:r>
          </a:p>
          <a:p>
            <a:pPr lvl="1">
              <a:buClrTx/>
            </a:pPr>
            <a:r>
              <a:rPr lang="en-US" altLang="en-US" dirty="0" smtClean="0">
                <a:ea typeface="ＭＳ Ｐゴシック" pitchFamily="34" charset="-128"/>
              </a:rPr>
              <a:t>If people imagine an outcome, it will become more likely (imagining you have a side-effect from medication)</a:t>
            </a:r>
            <a:endParaRPr lang="en-US" altLang="en-US" sz="1800" dirty="0" smtClean="0">
              <a:ea typeface="ＭＳ Ｐゴシック" pitchFamily="34" charset="-128"/>
            </a:endParaRPr>
          </a:p>
          <a:p>
            <a:pPr>
              <a:buClrTx/>
            </a:pPr>
            <a:endParaRPr lang="en-US" altLang="en-US" sz="1800" dirty="0" smtClean="0">
              <a:ea typeface="ＭＳ Ｐゴシック" pitchFamily="34" charset="-128"/>
            </a:endParaRPr>
          </a:p>
          <a:p>
            <a:pPr>
              <a:buClrTx/>
            </a:pPr>
            <a:endParaRPr lang="en-US" altLang="en-US" sz="1800" dirty="0" smtClean="0">
              <a:ea typeface="ＭＳ Ｐゴシック" pitchFamily="34" charset="-128"/>
            </a:endParaRPr>
          </a:p>
          <a:p>
            <a:pPr>
              <a:buClrTx/>
            </a:pPr>
            <a:endParaRPr lang="en-US" altLang="en-US" sz="1800" dirty="0" smtClean="0">
              <a:ea typeface="ＭＳ Ｐゴシック" pitchFamily="34" charset="-128"/>
            </a:endParaRPr>
          </a:p>
          <a:p>
            <a:pPr>
              <a:buClrTx/>
            </a:pPr>
            <a:endParaRPr lang="en-US" altLang="en-US" dirty="0" smtClean="0">
              <a:ea typeface="ＭＳ Ｐゴシック" pitchFamily="34" charset="-128"/>
            </a:endParaRPr>
          </a:p>
          <a:p>
            <a:pPr>
              <a:buClrTx/>
            </a:pPr>
            <a:endParaRPr lang="en-US" altLang="en-US" dirty="0" smtClean="0">
              <a:ea typeface="ＭＳ Ｐゴシック" pitchFamily="34" charset="-128"/>
            </a:endParaRPr>
          </a:p>
          <a:p>
            <a:pPr>
              <a:buClrTx/>
            </a:pPr>
            <a:endParaRPr lang="en-US" altLang="en-US" dirty="0" smtClean="0">
              <a:ea typeface="ＭＳ Ｐゴシック" pitchFamily="34" charset="-128"/>
            </a:endParaRPr>
          </a:p>
        </p:txBody>
      </p:sp>
      <p:sp>
        <p:nvSpPr>
          <p:cNvPr id="17412"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84EC5B3C-93C7-4DF1-AEF3-A55A1F93605E}" type="slidenum">
              <a:rPr lang="en-US" altLang="en-US" sz="1400">
                <a:cs typeface="Arial" pitchFamily="34" charset="0"/>
              </a:rPr>
              <a:pPr algn="r" eaLnBrk="1" hangingPunct="1"/>
              <a:t>12</a:t>
            </a:fld>
            <a:endParaRPr lang="en-US" altLang="en-US" sz="140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152400" y="304800"/>
            <a:ext cx="9144000" cy="1143000"/>
          </a:xfrm>
        </p:spPr>
        <p:txBody>
          <a:bodyPr/>
          <a:lstStyle/>
          <a:p>
            <a:pPr>
              <a:defRPr/>
            </a:pPr>
            <a:r>
              <a:rPr lang="en-US" dirty="0">
                <a:solidFill>
                  <a:srgbClr val="FF6600"/>
                </a:solidFill>
                <a:latin typeface="Times New Roman" charset="0"/>
              </a:rPr>
              <a:t>Judgment: Heuristic </a:t>
            </a:r>
            <a:r>
              <a:rPr lang="en-US" dirty="0" smtClean="0">
                <a:solidFill>
                  <a:srgbClr val="FF6600"/>
                </a:solidFill>
                <a:latin typeface="Times New Roman" charset="0"/>
              </a:rPr>
              <a:t>techniques…</a:t>
            </a:r>
            <a:endParaRPr lang="en-US" dirty="0">
              <a:solidFill>
                <a:srgbClr val="FF6600"/>
              </a:solidFill>
              <a:latin typeface="Times New Roman" charset="0"/>
            </a:endParaRPr>
          </a:p>
        </p:txBody>
      </p:sp>
      <p:sp>
        <p:nvSpPr>
          <p:cNvPr id="18435" name="Content Placeholder 2"/>
          <p:cNvSpPr>
            <a:spLocks noGrp="1"/>
          </p:cNvSpPr>
          <p:nvPr>
            <p:ph idx="4294967295"/>
          </p:nvPr>
        </p:nvSpPr>
        <p:spPr>
          <a:xfrm>
            <a:off x="533400" y="1219200"/>
            <a:ext cx="7848600" cy="4419600"/>
          </a:xfrm>
        </p:spPr>
        <p:txBody>
          <a:bodyPr/>
          <a:lstStyle/>
          <a:p>
            <a:pPr>
              <a:buFont typeface="Wingdings 2" pitchFamily="18" charset="2"/>
              <a:buNone/>
            </a:pPr>
            <a:endParaRPr lang="en-US" altLang="en-US" smtClean="0">
              <a:ea typeface="ＭＳ Ｐゴシック" pitchFamily="34" charset="-128"/>
            </a:endParaRPr>
          </a:p>
          <a:p>
            <a:pPr>
              <a:buClrTx/>
            </a:pPr>
            <a:r>
              <a:rPr lang="en-US" altLang="en-US" b="1" smtClean="0">
                <a:ea typeface="ＭＳ Ｐゴシック" pitchFamily="34" charset="-128"/>
              </a:rPr>
              <a:t>Representativeness heuristic: </a:t>
            </a:r>
            <a:r>
              <a:rPr lang="en-US" altLang="en-US" smtClean="0">
                <a:ea typeface="ＭＳ Ｐゴシック" pitchFamily="34" charset="-128"/>
              </a:rPr>
              <a:t>people judge probabilities by how well the example under consideration appears to represent the class</a:t>
            </a:r>
            <a:endParaRPr lang="en-US" altLang="ja-JP" smtClean="0">
              <a:ea typeface="ＭＳ Ｐゴシック" pitchFamily="34" charset="-128"/>
            </a:endParaRPr>
          </a:p>
          <a:p>
            <a:pPr lvl="1">
              <a:buClrTx/>
            </a:pPr>
            <a:r>
              <a:rPr lang="en-US" altLang="en-US" sz="1800" smtClean="0">
                <a:ea typeface="ＭＳ Ｐゴシック" pitchFamily="34" charset="-128"/>
              </a:rPr>
              <a:t>Example of the </a:t>
            </a:r>
            <a:r>
              <a:rPr lang="en-US" altLang="en-US" sz="1800" i="1" smtClean="0">
                <a:ea typeface="ＭＳ Ｐゴシック" pitchFamily="34" charset="-128"/>
              </a:rPr>
              <a:t>conjunction fallacy</a:t>
            </a:r>
            <a:r>
              <a:rPr lang="en-US" altLang="en-US" sz="1800" smtClean="0">
                <a:ea typeface="ＭＳ Ｐゴシック" pitchFamily="34" charset="-128"/>
              </a:rPr>
              <a:t>: </a:t>
            </a:r>
          </a:p>
          <a:p>
            <a:pPr lvl="1">
              <a:buClrTx/>
              <a:buFontTx/>
              <a:buNone/>
            </a:pPr>
            <a:r>
              <a:rPr lang="en-US" altLang="en-US" sz="1800" smtClean="0">
                <a:ea typeface="ＭＳ Ｐゴシック" pitchFamily="34" charset="-128"/>
              </a:rPr>
              <a:t>	Mary is studious, controlling, and judgmental toward others. She is passionate about women</a:t>
            </a:r>
            <a:r>
              <a:rPr lang="ja-JP" altLang="en-US" sz="1800" smtClean="0">
                <a:ea typeface="ＭＳ Ｐゴシック" pitchFamily="34" charset="-128"/>
              </a:rPr>
              <a:t>’</a:t>
            </a:r>
            <a:r>
              <a:rPr lang="en-US" altLang="ja-JP" sz="1800" smtClean="0">
                <a:ea typeface="ＭＳ Ｐゴシック" pitchFamily="34" charset="-128"/>
              </a:rPr>
              <a:t>s rights. Mary is most likely:</a:t>
            </a:r>
          </a:p>
          <a:p>
            <a:pPr lvl="2">
              <a:buClrTx/>
            </a:pPr>
            <a:r>
              <a:rPr lang="en-US" altLang="en-US" sz="1600" smtClean="0">
                <a:ea typeface="ＭＳ Ｐゴシック" pitchFamily="34" charset="-128"/>
              </a:rPr>
              <a:t>A librarian</a:t>
            </a:r>
          </a:p>
          <a:p>
            <a:pPr lvl="2">
              <a:buClrTx/>
            </a:pPr>
            <a:r>
              <a:rPr lang="en-US" altLang="en-US" sz="1600" smtClean="0">
                <a:ea typeface="ＭＳ Ｐゴシック" pitchFamily="34" charset="-128"/>
              </a:rPr>
              <a:t>A librarian and active in women</a:t>
            </a:r>
            <a:r>
              <a:rPr lang="ja-JP" altLang="en-US" sz="1600" smtClean="0">
                <a:ea typeface="ＭＳ Ｐゴシック" pitchFamily="34" charset="-128"/>
              </a:rPr>
              <a:t>’</a:t>
            </a:r>
            <a:r>
              <a:rPr lang="en-US" altLang="ja-JP" sz="1600" smtClean="0">
                <a:ea typeface="ＭＳ Ｐゴシック" pitchFamily="34" charset="-128"/>
              </a:rPr>
              <a:t>s liberation group</a:t>
            </a:r>
            <a:endParaRPr lang="en-US" altLang="ja-JP" smtClean="0">
              <a:ea typeface="ＭＳ Ｐゴシック" pitchFamily="34" charset="-128"/>
            </a:endParaRPr>
          </a:p>
          <a:p>
            <a:pPr>
              <a:buClrTx/>
              <a:buFont typeface="Wingdings 2" pitchFamily="18" charset="2"/>
              <a:buNone/>
            </a:pPr>
            <a:r>
              <a:rPr lang="en-US" altLang="en-US" sz="1800" smtClean="0">
                <a:ea typeface="ＭＳ Ｐゴシック" pitchFamily="34" charset="-128"/>
              </a:rPr>
              <a:t> </a:t>
            </a:r>
          </a:p>
          <a:p>
            <a:endParaRPr lang="en-US" altLang="en-US" sz="1800" smtClean="0">
              <a:ea typeface="ＭＳ Ｐゴシック" pitchFamily="34" charset="-128"/>
            </a:endParaRPr>
          </a:p>
          <a:p>
            <a:endParaRPr lang="en-US" altLang="en-US" sz="1800" smtClean="0">
              <a:ea typeface="ＭＳ Ｐゴシック" pitchFamily="34" charset="-128"/>
            </a:endParaRPr>
          </a:p>
          <a:p>
            <a:pPr>
              <a:buFont typeface="Wingdings 2" pitchFamily="18" charset="2"/>
              <a:buNone/>
            </a:pPr>
            <a:endParaRPr lang="en-US" altLang="en-US" sz="1800" smtClean="0">
              <a:ea typeface="ＭＳ Ｐゴシック" pitchFamily="34" charset="-128"/>
            </a:endParaRPr>
          </a:p>
          <a:p>
            <a:endParaRPr lang="en-US" altLang="en-US" smtClean="0">
              <a:ea typeface="ＭＳ Ｐゴシック" pitchFamily="34" charset="-128"/>
            </a:endParaRPr>
          </a:p>
          <a:p>
            <a:pPr>
              <a:buFont typeface="Wingdings 2" pitchFamily="18" charset="2"/>
              <a:buNone/>
            </a:pPr>
            <a:endParaRPr lang="en-US" altLang="en-US" smtClean="0">
              <a:ea typeface="ＭＳ Ｐゴシック" pitchFamily="34" charset="-128"/>
            </a:endParaRPr>
          </a:p>
          <a:p>
            <a:endParaRPr lang="en-US" altLang="en-US" smtClean="0">
              <a:ea typeface="ＭＳ Ｐゴシック" pitchFamily="34" charset="-128"/>
            </a:endParaRPr>
          </a:p>
        </p:txBody>
      </p:sp>
      <p:sp>
        <p:nvSpPr>
          <p:cNvPr id="18436"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2B09C742-5C3F-445C-99CC-767FD6E47F5A}" type="slidenum">
              <a:rPr lang="en-US" altLang="en-US" sz="1400">
                <a:cs typeface="Arial" pitchFamily="34" charset="0"/>
              </a:rPr>
              <a:pPr algn="r" eaLnBrk="1" hangingPunct="1"/>
              <a:t>13</a:t>
            </a:fld>
            <a:endParaRPr lang="en-US" altLang="en-US" sz="140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4294967295"/>
          </p:nvPr>
        </p:nvSpPr>
        <p:spPr/>
        <p:txBody>
          <a:bodyPr/>
          <a:lstStyle/>
          <a:p>
            <a:endParaRPr lang="en-US" altLang="en-US" smtClean="0">
              <a:ea typeface="ＭＳ Ｐゴシック" pitchFamily="34" charset="-128"/>
            </a:endParaRPr>
          </a:p>
          <a:p>
            <a:endParaRPr lang="en-US" altLang="en-US" smtClean="0">
              <a:ea typeface="ＭＳ Ｐゴシック" pitchFamily="34" charset="-128"/>
            </a:endParaRPr>
          </a:p>
          <a:p>
            <a:endParaRPr lang="en-US" altLang="en-US" smtClean="0">
              <a:ea typeface="ＭＳ Ｐゴシック" pitchFamily="34" charset="-128"/>
            </a:endParaRPr>
          </a:p>
          <a:p>
            <a:endParaRPr lang="en-US" altLang="en-US" smtClean="0">
              <a:ea typeface="ＭＳ Ｐゴシック" pitchFamily="34" charset="-128"/>
            </a:endParaRPr>
          </a:p>
          <a:p>
            <a:pPr>
              <a:buFont typeface="Wingdings 2" pitchFamily="18" charset="2"/>
              <a:buNone/>
            </a:pPr>
            <a:endParaRPr lang="en-US" altLang="en-US" smtClean="0">
              <a:ea typeface="ＭＳ Ｐゴシック" pitchFamily="34" charset="-128"/>
            </a:endParaRPr>
          </a:p>
          <a:p>
            <a:endParaRPr lang="en-US" altLang="en-US" smtClean="0">
              <a:ea typeface="ＭＳ Ｐゴシック" pitchFamily="34" charset="-128"/>
            </a:endParaRPr>
          </a:p>
          <a:p>
            <a:pPr>
              <a:buFont typeface="Wingdings 2" pitchFamily="18" charset="2"/>
              <a:buNone/>
            </a:pPr>
            <a:endParaRPr lang="en-US" altLang="en-US" smtClean="0">
              <a:ea typeface="ＭＳ Ｐゴシック" pitchFamily="34" charset="-128"/>
            </a:endParaRPr>
          </a:p>
          <a:p>
            <a:endParaRPr lang="en-US" altLang="en-US" smtClean="0">
              <a:ea typeface="ＭＳ Ｐゴシック" pitchFamily="34" charset="-128"/>
            </a:endParaRPr>
          </a:p>
        </p:txBody>
      </p:sp>
      <p:sp>
        <p:nvSpPr>
          <p:cNvPr id="19460"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FB419F2A-DEA8-4C68-A90D-FF7453571097}" type="slidenum">
              <a:rPr lang="en-US" altLang="en-US" sz="1400">
                <a:cs typeface="Arial" pitchFamily="34" charset="0"/>
              </a:rPr>
              <a:pPr algn="r" eaLnBrk="1" hangingPunct="1"/>
              <a:t>14</a:t>
            </a:fld>
            <a:endParaRPr lang="en-US" altLang="en-US" sz="1400">
              <a:cs typeface="Arial" pitchFamily="34" charset="0"/>
            </a:endParaRPr>
          </a:p>
        </p:txBody>
      </p:sp>
      <p:sp>
        <p:nvSpPr>
          <p:cNvPr id="19461" name="Content Placeholder 2"/>
          <p:cNvSpPr>
            <a:spLocks/>
          </p:cNvSpPr>
          <p:nvPr/>
        </p:nvSpPr>
        <p:spPr bwMode="auto">
          <a:xfrm>
            <a:off x="533400" y="16764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spcBef>
                <a:spcPts val="700"/>
              </a:spcBef>
              <a:spcAft>
                <a:spcPts val="700"/>
              </a:spcAft>
              <a:buSzPct val="75000"/>
              <a:buFont typeface="Arial" pitchFamily="34" charset="0"/>
              <a:buChar char="•"/>
            </a:pPr>
            <a:r>
              <a:rPr lang="en-US" altLang="en-US" b="1" dirty="0"/>
              <a:t>Anchoring and adjustment: </a:t>
            </a:r>
            <a:r>
              <a:rPr lang="en-US" altLang="en-US" dirty="0"/>
              <a:t>we make judgments and choices where we over-rely on an </a:t>
            </a:r>
            <a:r>
              <a:rPr lang="ja-JP" altLang="en-US" dirty="0"/>
              <a:t>“</a:t>
            </a:r>
            <a:r>
              <a:rPr lang="en-US" altLang="ja-JP" dirty="0"/>
              <a:t>anchor</a:t>
            </a:r>
            <a:r>
              <a:rPr lang="ja-JP" altLang="en-US" dirty="0"/>
              <a:t>”</a:t>
            </a:r>
            <a:r>
              <a:rPr lang="en-US" altLang="ja-JP" dirty="0"/>
              <a:t> or cognitive baseline, adjusting incrementally to reach an estimate</a:t>
            </a:r>
            <a:r>
              <a:rPr lang="en-US" altLang="ja-JP" dirty="0" smtClean="0"/>
              <a:t>.</a:t>
            </a:r>
            <a:endParaRPr lang="en-US" altLang="en-US" dirty="0"/>
          </a:p>
          <a:p>
            <a:pPr>
              <a:spcBef>
                <a:spcPts val="700"/>
              </a:spcBef>
              <a:spcAft>
                <a:spcPts val="700"/>
              </a:spcAft>
              <a:buSzPct val="75000"/>
              <a:buFont typeface="Arial" pitchFamily="34" charset="0"/>
              <a:buChar char="•"/>
            </a:pPr>
            <a:r>
              <a:rPr lang="en-US" altLang="en-US" i="1" dirty="0"/>
              <a:t>Example:</a:t>
            </a:r>
            <a:r>
              <a:rPr lang="en-US" altLang="en-US" dirty="0"/>
              <a:t> students presented with a product and asked whether they would buy it for roughly a price equal to the last two digits of their social security number. </a:t>
            </a:r>
          </a:p>
          <a:p>
            <a:pPr>
              <a:spcBef>
                <a:spcPts val="700"/>
              </a:spcBef>
              <a:spcAft>
                <a:spcPts val="700"/>
              </a:spcAft>
              <a:buSzPct val="75000"/>
              <a:buFont typeface="Arial" pitchFamily="34" charset="0"/>
              <a:buChar char="•"/>
            </a:pPr>
            <a:r>
              <a:rPr lang="en-US" altLang="en-US" dirty="0"/>
              <a:t>After answering yes/no, then asked </a:t>
            </a:r>
            <a:r>
              <a:rPr lang="ja-JP" altLang="en-US" dirty="0"/>
              <a:t>“</a:t>
            </a:r>
            <a:r>
              <a:rPr lang="en-US" altLang="ja-JP" dirty="0"/>
              <a:t>would you pay $79?</a:t>
            </a:r>
            <a:r>
              <a:rPr lang="ja-JP" altLang="en-US" dirty="0"/>
              <a:t>”</a:t>
            </a:r>
            <a:r>
              <a:rPr lang="en-US" altLang="ja-JP" dirty="0"/>
              <a:t> Demonstrated those with higher social security numbers were willing to pay more.</a:t>
            </a:r>
          </a:p>
          <a:p>
            <a:pPr>
              <a:spcBef>
                <a:spcPts val="700"/>
              </a:spcBef>
              <a:spcAft>
                <a:spcPts val="700"/>
              </a:spcAft>
              <a:buSzPct val="75000"/>
              <a:buFont typeface="Arial" pitchFamily="34" charset="0"/>
              <a:buChar char="•"/>
            </a:pPr>
            <a:endParaRPr lang="en-US" altLang="en-US" dirty="0"/>
          </a:p>
          <a:p>
            <a:pPr>
              <a:spcBef>
                <a:spcPts val="700"/>
              </a:spcBef>
              <a:spcAft>
                <a:spcPts val="700"/>
              </a:spcAft>
              <a:buSzPct val="75000"/>
              <a:buFont typeface="Arial" pitchFamily="34" charset="0"/>
              <a:buChar char="•"/>
            </a:pPr>
            <a:endParaRPr lang="en-US" altLang="en-US" sz="2800" dirty="0"/>
          </a:p>
        </p:txBody>
      </p:sp>
      <p:sp>
        <p:nvSpPr>
          <p:cNvPr id="6" name="Title 1"/>
          <p:cNvSpPr txBox="1">
            <a:spLocks/>
          </p:cNvSpPr>
          <p:nvPr/>
        </p:nvSpPr>
        <p:spPr>
          <a:xfrm>
            <a:off x="517566" y="381000"/>
            <a:ext cx="9144000" cy="1143000"/>
          </a:xfrm>
          <a:prstGeom prst="rect">
            <a:avLst/>
          </a:prstGeom>
        </p:spPr>
        <p:txBody>
          <a:bodyPr vert="horz" lIns="91440" tIns="45720" rIns="91440" bIns="45720" rtlCol="0" anchor="ctr">
            <a:normAutofit/>
          </a:bodyPr>
          <a:lstStyle>
            <a:lvl1pPr algn="l" rtl="0" eaLnBrk="0" fontAlgn="base" hangingPunct="0">
              <a:spcBef>
                <a:spcPct val="0"/>
              </a:spcBef>
              <a:spcAft>
                <a:spcPct val="0"/>
              </a:spcAft>
              <a:defRPr sz="4000" kern="1200" spc="-1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a:lstStyle>
          <a:p>
            <a:pPr>
              <a:defRPr/>
            </a:pPr>
            <a:r>
              <a:rPr lang="en-US" dirty="0" smtClean="0">
                <a:solidFill>
                  <a:srgbClr val="FF6600"/>
                </a:solidFill>
                <a:latin typeface="Times New Roman" charset="0"/>
              </a:rPr>
              <a:t>Judgment: Heuristic techniques…</a:t>
            </a:r>
            <a:endParaRPr lang="en-US" dirty="0">
              <a:solidFill>
                <a:srgbClr val="FF6600"/>
              </a:solidFill>
              <a:latin typeface="Times New Roman"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a:xfrm>
            <a:off x="685800" y="381000"/>
            <a:ext cx="7772400" cy="1143000"/>
          </a:xfrm>
        </p:spPr>
        <p:txBody>
          <a:bodyPr/>
          <a:lstStyle/>
          <a:p>
            <a:pPr>
              <a:defRPr/>
            </a:pPr>
            <a:r>
              <a:rPr lang="en-US" dirty="0">
                <a:solidFill>
                  <a:srgbClr val="FF6600"/>
                </a:solidFill>
                <a:latin typeface="Times New Roman" charset="0"/>
              </a:rPr>
              <a:t>Choice: Framing</a:t>
            </a:r>
          </a:p>
        </p:txBody>
      </p:sp>
      <p:sp>
        <p:nvSpPr>
          <p:cNvPr id="20483" name="Content Placeholder 2"/>
          <p:cNvSpPr>
            <a:spLocks noGrp="1"/>
          </p:cNvSpPr>
          <p:nvPr>
            <p:ph idx="4294967295"/>
          </p:nvPr>
        </p:nvSpPr>
        <p:spPr/>
        <p:txBody>
          <a:bodyPr/>
          <a:lstStyle/>
          <a:p>
            <a:pPr>
              <a:buClrTx/>
            </a:pPr>
            <a:r>
              <a:rPr lang="en-US" altLang="en-US" b="1" dirty="0" smtClean="0">
                <a:ea typeface="ＭＳ Ｐゴシック" pitchFamily="34" charset="-128"/>
              </a:rPr>
              <a:t>Framing </a:t>
            </a:r>
            <a:r>
              <a:rPr lang="en-US" altLang="en-US" dirty="0" smtClean="0">
                <a:ea typeface="ＭＳ Ｐゴシック" pitchFamily="34" charset="-128"/>
              </a:rPr>
              <a:t>is the collection of stereotypes and anecdotes that people use to make decisions and sense of the world (the </a:t>
            </a:r>
            <a:r>
              <a:rPr lang="ja-JP" altLang="en-US" dirty="0" smtClean="0">
                <a:ea typeface="ＭＳ Ｐゴシック" pitchFamily="34" charset="-128"/>
              </a:rPr>
              <a:t>“</a:t>
            </a:r>
            <a:r>
              <a:rPr lang="en-US" altLang="ja-JP" dirty="0" smtClean="0">
                <a:ea typeface="ＭＳ Ｐゴシック" pitchFamily="34" charset="-128"/>
              </a:rPr>
              <a:t>frame</a:t>
            </a:r>
            <a:r>
              <a:rPr lang="ja-JP" altLang="en-US" dirty="0" smtClean="0">
                <a:ea typeface="ＭＳ Ｐゴシック" pitchFamily="34" charset="-128"/>
              </a:rPr>
              <a:t>”</a:t>
            </a:r>
            <a:r>
              <a:rPr lang="en-US" altLang="ja-JP" dirty="0" smtClean="0">
                <a:ea typeface="ＭＳ Ｐゴシック" pitchFamily="34" charset="-128"/>
              </a:rPr>
              <a:t> or way a question / statement is posed influences its outcome)</a:t>
            </a:r>
          </a:p>
          <a:p>
            <a:pPr>
              <a:buClrTx/>
            </a:pPr>
            <a:endParaRPr lang="en-US" altLang="ja-JP" dirty="0" smtClean="0">
              <a:ea typeface="ＭＳ Ｐゴシック" pitchFamily="34" charset="-128"/>
            </a:endParaRPr>
          </a:p>
          <a:p>
            <a:pPr>
              <a:buClrTx/>
            </a:pPr>
            <a:r>
              <a:rPr lang="en-US" altLang="en-US" dirty="0" smtClean="0">
                <a:ea typeface="ＭＳ Ｐゴシック" pitchFamily="34" charset="-128"/>
              </a:rPr>
              <a:t>Example: A disease threatens 600 citizens. </a:t>
            </a:r>
          </a:p>
          <a:p>
            <a:pPr lvl="1">
              <a:buClrTx/>
              <a:buFontTx/>
              <a:buNone/>
            </a:pPr>
            <a:r>
              <a:rPr lang="en-US" altLang="en-US" dirty="0" smtClean="0">
                <a:ea typeface="ＭＳ Ｐゴシック" pitchFamily="34" charset="-128"/>
              </a:rPr>
              <a:t>Frame I: (a) save 200 lives for sure, or (b) 1/3 chance of saving 600 lives with 2/3 of saving no one. </a:t>
            </a:r>
          </a:p>
          <a:p>
            <a:pPr lvl="1">
              <a:buClrTx/>
              <a:buFontTx/>
              <a:buNone/>
            </a:pPr>
            <a:r>
              <a:rPr lang="en-US" altLang="en-US" dirty="0" smtClean="0">
                <a:ea typeface="ＭＳ Ｐゴシック" pitchFamily="34" charset="-128"/>
              </a:rPr>
              <a:t>Frame II: (c) 400 people die for sure, or (d) 2/3 chance of 600 dying, and 1/3 chance no one dying.</a:t>
            </a:r>
            <a:endParaRPr lang="en-US" altLang="en-US" b="1" dirty="0" smtClean="0">
              <a:ea typeface="ＭＳ Ｐゴシック" pitchFamily="34" charset="-128"/>
            </a:endParaRPr>
          </a:p>
          <a:p>
            <a:pPr>
              <a:buClrTx/>
            </a:pPr>
            <a:endParaRPr lang="en-US" altLang="en-US" dirty="0" smtClean="0">
              <a:ea typeface="ＭＳ Ｐゴシック" pitchFamily="34" charset="-128"/>
            </a:endParaRPr>
          </a:p>
        </p:txBody>
      </p:sp>
      <p:sp>
        <p:nvSpPr>
          <p:cNvPr id="20484"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83C4D59C-F765-451F-B1AB-C33D28AC5754}" type="slidenum">
              <a:rPr lang="en-US" altLang="en-US" sz="1400">
                <a:cs typeface="Arial" pitchFamily="34" charset="0"/>
              </a:rPr>
              <a:pPr algn="r" eaLnBrk="1" hangingPunct="1"/>
              <a:t>15</a:t>
            </a:fld>
            <a:endParaRPr lang="en-US" altLang="en-US" sz="140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a:xfrm>
            <a:off x="457200" y="457200"/>
            <a:ext cx="8229600" cy="990600"/>
          </a:xfrm>
        </p:spPr>
        <p:txBody>
          <a:bodyPr/>
          <a:lstStyle/>
          <a:p>
            <a:pPr eaLnBrk="1" hangingPunct="1">
              <a:defRPr/>
            </a:pPr>
            <a:r>
              <a:rPr lang="en-US" dirty="0" err="1" smtClean="0">
                <a:solidFill>
                  <a:srgbClr val="FF6600"/>
                </a:solidFill>
                <a:latin typeface="Times New Roman" charset="0"/>
              </a:rPr>
              <a:t>Intertemporal</a:t>
            </a:r>
            <a:r>
              <a:rPr lang="en-US" dirty="0" smtClean="0">
                <a:solidFill>
                  <a:srgbClr val="FF6600"/>
                </a:solidFill>
                <a:latin typeface="Times New Roman" charset="0"/>
              </a:rPr>
              <a:t> choice</a:t>
            </a:r>
            <a:endParaRPr lang="en-US" dirty="0">
              <a:solidFill>
                <a:srgbClr val="FF6600"/>
              </a:solidFill>
              <a:latin typeface="Times New Roman" charset="0"/>
            </a:endParaRPr>
          </a:p>
        </p:txBody>
      </p:sp>
      <p:sp>
        <p:nvSpPr>
          <p:cNvPr id="8195" name="Rectangle 3"/>
          <p:cNvSpPr>
            <a:spLocks noGrp="1" noChangeArrowheads="1"/>
          </p:cNvSpPr>
          <p:nvPr>
            <p:ph type="body" idx="4294967295"/>
          </p:nvPr>
        </p:nvSpPr>
        <p:spPr>
          <a:xfrm>
            <a:off x="533400" y="1371600"/>
            <a:ext cx="6858000" cy="5035550"/>
          </a:xfrm>
        </p:spPr>
        <p:txBody>
          <a:bodyPr/>
          <a:lstStyle/>
          <a:p>
            <a:pPr eaLnBrk="1" hangingPunct="1">
              <a:buClrTx/>
            </a:pPr>
            <a:r>
              <a:rPr lang="en-US" altLang="en-US" b="1" dirty="0" smtClean="0">
                <a:ea typeface="ＭＳ Ｐゴシック" pitchFamily="34" charset="-128"/>
              </a:rPr>
              <a:t>Hyperbolic discounting (Ainslie 1975): </a:t>
            </a:r>
            <a:r>
              <a:rPr lang="en-US" altLang="en-US" dirty="0" smtClean="0">
                <a:ea typeface="ＭＳ Ｐゴシック" pitchFamily="34" charset="-128"/>
              </a:rPr>
              <a:t>the tendency to give </a:t>
            </a:r>
            <a:r>
              <a:rPr lang="en-US" altLang="en-US" i="1" dirty="0" smtClean="0">
                <a:ea typeface="ＭＳ Ｐゴシック" pitchFamily="34" charset="-128"/>
              </a:rPr>
              <a:t>much</a:t>
            </a:r>
            <a:r>
              <a:rPr lang="en-US" altLang="en-US" dirty="0" smtClean="0">
                <a:ea typeface="ＭＳ Ｐゴシック" pitchFamily="34" charset="-128"/>
              </a:rPr>
              <a:t> greater value to rewards as they move towards the “now</a:t>
            </a:r>
            <a:r>
              <a:rPr lang="ja-JP" altLang="en-US" dirty="0" smtClean="0">
                <a:ea typeface="ＭＳ Ｐゴシック" pitchFamily="34" charset="-128"/>
              </a:rPr>
              <a:t>”</a:t>
            </a:r>
            <a:endParaRPr lang="en-US" altLang="ja-JP" dirty="0">
              <a:ea typeface="ＭＳ Ｐゴシック" pitchFamily="34" charset="-128"/>
            </a:endParaRPr>
          </a:p>
          <a:p>
            <a:pPr marL="463550" indent="0" eaLnBrk="1" hangingPunct="1">
              <a:buClrTx/>
              <a:buNone/>
            </a:pPr>
            <a:r>
              <a:rPr lang="en-US" altLang="en-US" sz="2000" dirty="0">
                <a:latin typeface="Helvetica" charset="0"/>
                <a:ea typeface="ＭＳ Ｐゴシック" pitchFamily="34" charset="-128"/>
              </a:rPr>
              <a:t>"Hyperbolic time discounting implies that people will make relatively far-sighted decisions when planning in advance when all costs and benefits will occur in the future </a:t>
            </a:r>
            <a:r>
              <a:rPr lang="en-US" altLang="en-US" sz="2000" u="sng" dirty="0">
                <a:latin typeface="Helvetica" charset="0"/>
                <a:ea typeface="ＭＳ Ｐゴシック" pitchFamily="34" charset="-128"/>
              </a:rPr>
              <a:t>but will make relatively short-sighted decisions when some costs or benefits are immediate</a:t>
            </a:r>
            <a:r>
              <a:rPr lang="en-US" altLang="en-US" sz="2000" dirty="0" smtClean="0">
                <a:latin typeface="Helvetica" charset="0"/>
                <a:ea typeface="ＭＳ Ｐゴシック" pitchFamily="34" charset="-128"/>
              </a:rPr>
              <a:t>.”</a:t>
            </a:r>
            <a:endParaRPr lang="en-US" altLang="ja-JP" sz="2000" dirty="0" smtClean="0">
              <a:ea typeface="ＭＳ Ｐゴシック" pitchFamily="34" charset="-128"/>
            </a:endParaRPr>
          </a:p>
          <a:p>
            <a:pPr marL="0" indent="0" eaLnBrk="1" hangingPunct="1">
              <a:buClrTx/>
              <a:buNone/>
            </a:pPr>
            <a:r>
              <a:rPr lang="en-US" altLang="en-US" b="1" smtClean="0">
                <a:ea typeface="ＭＳ Ｐゴシック" pitchFamily="34" charset="-128"/>
              </a:rPr>
              <a:t>Examples</a:t>
            </a:r>
            <a:r>
              <a:rPr lang="en-US" altLang="en-US" b="1" dirty="0" smtClean="0">
                <a:ea typeface="ＭＳ Ｐゴシック" pitchFamily="34" charset="-128"/>
              </a:rPr>
              <a:t>: </a:t>
            </a:r>
          </a:p>
          <a:p>
            <a:pPr lvl="1" eaLnBrk="1" hangingPunct="1">
              <a:buClrTx/>
            </a:pPr>
            <a:r>
              <a:rPr lang="en-US" altLang="en-US" sz="2400" dirty="0" smtClean="0">
                <a:ea typeface="ＭＳ Ｐゴシック" pitchFamily="34" charset="-128"/>
              </a:rPr>
              <a:t>Drug-dependence</a:t>
            </a:r>
          </a:p>
          <a:p>
            <a:pPr lvl="1" eaLnBrk="1" hangingPunct="1">
              <a:buClrTx/>
            </a:pPr>
            <a:r>
              <a:rPr lang="en-US" altLang="en-US" sz="2400" dirty="0" smtClean="0">
                <a:ea typeface="ＭＳ Ｐゴシック" pitchFamily="34" charset="-128"/>
              </a:rPr>
              <a:t>Gamblers</a:t>
            </a:r>
          </a:p>
          <a:p>
            <a:pPr lvl="1" eaLnBrk="1" hangingPunct="1">
              <a:buClrTx/>
            </a:pPr>
            <a:r>
              <a:rPr lang="en-US" altLang="en-US" sz="2400" dirty="0" smtClean="0">
                <a:ea typeface="ＭＳ Ｐゴシック" pitchFamily="34" charset="-128"/>
              </a:rPr>
              <a:t>Binge-eating</a:t>
            </a:r>
          </a:p>
          <a:p>
            <a:pPr lvl="1" eaLnBrk="1" hangingPunct="1">
              <a:buClrTx/>
            </a:pPr>
            <a:r>
              <a:rPr lang="en-US" altLang="en-US" sz="2400" dirty="0" smtClean="0">
                <a:ea typeface="ＭＳ Ｐゴシック" pitchFamily="34" charset="-128"/>
              </a:rPr>
              <a:t>Paying for </a:t>
            </a:r>
            <a:r>
              <a:rPr lang="en-US" altLang="en-US" sz="2400" dirty="0" err="1" smtClean="0">
                <a:ea typeface="ＭＳ Ｐゴシック" pitchFamily="34" charset="-128"/>
              </a:rPr>
              <a:t>bednets</a:t>
            </a:r>
            <a:endParaRPr lang="en-US" altLang="en-US" sz="2400" dirty="0" smtClean="0">
              <a:ea typeface="ＭＳ Ｐゴシック" pitchFamily="34" charset="-128"/>
            </a:endParaRPr>
          </a:p>
          <a:p>
            <a:pPr lvl="1" eaLnBrk="1" hangingPunct="1">
              <a:buFontTx/>
              <a:buNone/>
            </a:pPr>
            <a:endParaRPr lang="en-US" altLang="en-US" dirty="0" smtClean="0">
              <a:ea typeface="ＭＳ Ｐゴシック" pitchFamily="34" charset="-128"/>
            </a:endParaRPr>
          </a:p>
        </p:txBody>
      </p:sp>
      <p:sp>
        <p:nvSpPr>
          <p:cNvPr id="21509" name="Slide Number Placeholder 1"/>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7CE72E14-53A9-4D96-9249-04E8FCC5CCC6}" type="slidenum">
              <a:rPr lang="en-US" altLang="en-US" sz="1400">
                <a:cs typeface="Arial" pitchFamily="34" charset="0"/>
              </a:rPr>
              <a:pPr algn="r" eaLnBrk="1" hangingPunct="1"/>
              <a:t>16</a:t>
            </a:fld>
            <a:endParaRPr lang="en-US" altLang="en-US" sz="140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a:xfrm>
            <a:off x="609600" y="381000"/>
            <a:ext cx="7848600" cy="990600"/>
          </a:xfrm>
        </p:spPr>
        <p:txBody>
          <a:bodyPr/>
          <a:lstStyle/>
          <a:p>
            <a:pPr>
              <a:defRPr/>
            </a:pPr>
            <a:r>
              <a:rPr lang="en-US" b="1">
                <a:latin typeface="Times New Roman" charset="0"/>
              </a:rPr>
              <a:t>Key Vocabulary</a:t>
            </a:r>
            <a:endParaRPr lang="en-US">
              <a:latin typeface="Times New Roman" charset="0"/>
            </a:endParaRPr>
          </a:p>
        </p:txBody>
      </p:sp>
      <p:sp>
        <p:nvSpPr>
          <p:cNvPr id="22531" name="Content Placeholder 2"/>
          <p:cNvSpPr>
            <a:spLocks noGrp="1"/>
          </p:cNvSpPr>
          <p:nvPr>
            <p:ph idx="4294967295"/>
          </p:nvPr>
        </p:nvSpPr>
        <p:spPr>
          <a:xfrm>
            <a:off x="609600" y="1447800"/>
            <a:ext cx="7772400" cy="4114800"/>
          </a:xfrm>
        </p:spPr>
        <p:txBody>
          <a:bodyPr/>
          <a:lstStyle/>
          <a:p>
            <a:pPr>
              <a:buFont typeface="Wingdings" pitchFamily="2" charset="2"/>
              <a:buChar char="§"/>
            </a:pPr>
            <a:r>
              <a:rPr lang="en-US" altLang="en-US" dirty="0" smtClean="0">
                <a:ea typeface="ＭＳ Ｐゴシック" pitchFamily="34" charset="-128"/>
              </a:rPr>
              <a:t>Neo-classical economics, </a:t>
            </a:r>
            <a:r>
              <a:rPr lang="en-US" altLang="en-US" i="1" dirty="0" smtClean="0">
                <a:ea typeface="ＭＳ Ｐゴシック" pitchFamily="34" charset="-128"/>
              </a:rPr>
              <a:t>homo-</a:t>
            </a:r>
            <a:r>
              <a:rPr lang="en-US" altLang="en-US" i="1" dirty="0" err="1" smtClean="0">
                <a:ea typeface="ＭＳ Ｐゴシック" pitchFamily="34" charset="-128"/>
              </a:rPr>
              <a:t>economicus</a:t>
            </a:r>
            <a:r>
              <a:rPr lang="en-US" altLang="en-US" dirty="0" smtClean="0">
                <a:ea typeface="ＭＳ Ｐゴシック" pitchFamily="34" charset="-128"/>
              </a:rPr>
              <a:t>, expected utility theory, prospect theory, </a:t>
            </a:r>
            <a:r>
              <a:rPr lang="en-US" altLang="en-US" dirty="0" err="1" smtClean="0">
                <a:ea typeface="ＭＳ Ｐゴシック" pitchFamily="34" charset="-128"/>
              </a:rPr>
              <a:t>intertemporal</a:t>
            </a:r>
            <a:r>
              <a:rPr lang="en-US" altLang="en-US" dirty="0" smtClean="0">
                <a:ea typeface="ＭＳ Ｐゴシック" pitchFamily="34" charset="-128"/>
              </a:rPr>
              <a:t> choice, hyperbolic discounting, availability heuristic, representativeness heuristic, anchoring and adjustment heuristic, framing, risk aversion, risk seeking</a:t>
            </a:r>
          </a:p>
        </p:txBody>
      </p:sp>
      <p:sp>
        <p:nvSpPr>
          <p:cNvPr id="22532" name="Slide Number Placeholder 3"/>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73E74F21-1DF7-4BA7-B846-C7865EDE1148}" type="slidenum">
              <a:rPr lang="en-US" altLang="en-US" sz="1400">
                <a:cs typeface="Arial" pitchFamily="34" charset="0"/>
              </a:rPr>
              <a:pPr algn="r" eaLnBrk="1" hangingPunct="1"/>
              <a:t>17</a:t>
            </a:fld>
            <a:endParaRPr lang="en-US" altLang="en-US" sz="140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idx="4294967295"/>
          </p:nvPr>
        </p:nvSpPr>
        <p:spPr>
          <a:xfrm>
            <a:off x="533400" y="533400"/>
            <a:ext cx="8001000" cy="1066800"/>
          </a:xfrm>
        </p:spPr>
        <p:txBody>
          <a:bodyPr/>
          <a:lstStyle/>
          <a:p>
            <a:pPr>
              <a:defRPr/>
            </a:pPr>
            <a:r>
              <a:rPr lang="en-US" dirty="0" smtClean="0">
                <a:solidFill>
                  <a:srgbClr val="FF6600"/>
                </a:solidFill>
                <a:latin typeface="Times New Roman" charset="0"/>
              </a:rPr>
              <a:t>Concepts</a:t>
            </a:r>
            <a:endParaRPr lang="en-US" dirty="0">
              <a:solidFill>
                <a:srgbClr val="FF6600"/>
              </a:solidFill>
              <a:latin typeface="Times New Roman" charset="0"/>
            </a:endParaRPr>
          </a:p>
        </p:txBody>
      </p:sp>
      <p:sp>
        <p:nvSpPr>
          <p:cNvPr id="7171" name="Slide Number Placeholder 2"/>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23B71F57-90CE-47FA-938D-830DDFD21F51}" type="slidenum">
              <a:rPr lang="en-US" altLang="en-US" sz="1400">
                <a:cs typeface="Arial" pitchFamily="34" charset="0"/>
              </a:rPr>
              <a:pPr algn="r" eaLnBrk="1" hangingPunct="1"/>
              <a:t>2</a:t>
            </a:fld>
            <a:endParaRPr lang="en-US" altLang="en-US" sz="1400">
              <a:cs typeface="Arial" pitchFamily="34" charset="0"/>
            </a:endParaRPr>
          </a:p>
        </p:txBody>
      </p:sp>
      <p:sp>
        <p:nvSpPr>
          <p:cNvPr id="5123" name="Rectangle 3"/>
          <p:cNvSpPr>
            <a:spLocks noChangeArrowheads="1"/>
          </p:cNvSpPr>
          <p:nvPr/>
        </p:nvSpPr>
        <p:spPr bwMode="auto">
          <a:xfrm>
            <a:off x="609600" y="1828799"/>
            <a:ext cx="7772400" cy="441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buFont typeface="+mj-lt"/>
              <a:buAutoNum type="arabicPeriod"/>
              <a:defRPr/>
            </a:pPr>
            <a:r>
              <a:rPr lang="en-US" dirty="0">
                <a:latin typeface="Arial" charset="0"/>
                <a:ea typeface="ＭＳ Ｐゴシック" charset="0"/>
                <a:cs typeface="ＭＳ Ｐゴシック" charset="0"/>
              </a:rPr>
              <a:t>Neo-classical economic </a:t>
            </a:r>
            <a:r>
              <a:rPr lang="en-US" dirty="0" smtClean="0">
                <a:latin typeface="Arial" charset="0"/>
                <a:ea typeface="ＭＳ Ｐゴシック" charset="0"/>
                <a:cs typeface="ＭＳ Ｐゴシック" charset="0"/>
              </a:rPr>
              <a:t>theory</a:t>
            </a:r>
            <a:br>
              <a:rPr lang="en-US" dirty="0" smtClean="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a:p>
            <a:pPr marL="457200" indent="-457200">
              <a:buFont typeface="+mj-lt"/>
              <a:buAutoNum type="arabicPeriod"/>
              <a:defRPr/>
            </a:pPr>
            <a:r>
              <a:rPr lang="en-US" dirty="0">
                <a:latin typeface="Arial" charset="0"/>
                <a:ea typeface="ＭＳ Ｐゴシック" charset="0"/>
                <a:cs typeface="ＭＳ Ｐゴシック" charset="0"/>
              </a:rPr>
              <a:t>Expected utility </a:t>
            </a:r>
            <a:r>
              <a:rPr lang="en-US" dirty="0" smtClean="0">
                <a:latin typeface="Arial" charset="0"/>
                <a:ea typeface="ＭＳ Ｐゴシック" charset="0"/>
                <a:cs typeface="ＭＳ Ｐゴシック" charset="0"/>
              </a:rPr>
              <a:t>theory</a:t>
            </a:r>
            <a:br>
              <a:rPr lang="en-US" dirty="0" smtClean="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a:p>
            <a:pPr marL="457200" indent="-457200">
              <a:buFont typeface="+mj-lt"/>
              <a:buAutoNum type="arabicPeriod"/>
              <a:defRPr/>
            </a:pPr>
            <a:r>
              <a:rPr lang="en-US" dirty="0" smtClean="0">
                <a:latin typeface="Arial" charset="0"/>
                <a:ea typeface="ＭＳ Ｐゴシック" charset="0"/>
                <a:cs typeface="ＭＳ Ｐゴシック" charset="0"/>
              </a:rPr>
              <a:t>Behavioral economics</a:t>
            </a:r>
            <a:br>
              <a:rPr lang="en-US" dirty="0" smtClean="0">
                <a:latin typeface="Arial" charset="0"/>
                <a:ea typeface="ＭＳ Ｐゴシック" charset="0"/>
                <a:cs typeface="ＭＳ Ｐゴシック" charset="0"/>
              </a:rPr>
            </a:br>
            <a:endParaRPr lang="en-US" dirty="0" smtClean="0">
              <a:latin typeface="Arial" charset="0"/>
              <a:ea typeface="ＭＳ Ｐゴシック" charset="0"/>
              <a:cs typeface="ＭＳ Ｐゴシック" charset="0"/>
            </a:endParaRPr>
          </a:p>
          <a:p>
            <a:pPr marL="914400" lvl="1" indent="-457200">
              <a:buFont typeface="+mj-lt"/>
              <a:buAutoNum type="alphaLcPeriod"/>
              <a:defRPr/>
            </a:pPr>
            <a:r>
              <a:rPr lang="en-US" dirty="0" smtClean="0">
                <a:latin typeface="Arial" charset="0"/>
                <a:ea typeface="ＭＳ Ｐゴシック" charset="0"/>
                <a:cs typeface="ＭＳ Ｐゴシック" charset="0"/>
              </a:rPr>
              <a:t>Prospect </a:t>
            </a:r>
            <a:r>
              <a:rPr lang="en-US" dirty="0">
                <a:latin typeface="Arial" charset="0"/>
                <a:ea typeface="ＭＳ Ｐゴシック" charset="0"/>
                <a:cs typeface="ＭＳ Ｐゴシック" charset="0"/>
              </a:rPr>
              <a:t>theory</a:t>
            </a:r>
          </a:p>
          <a:p>
            <a:pPr marL="1428750" lvl="2" indent="-514350">
              <a:buFont typeface="+mj-lt"/>
              <a:buAutoNum type="romanLcPeriod"/>
              <a:defRPr/>
            </a:pPr>
            <a:r>
              <a:rPr lang="en-US" dirty="0">
                <a:latin typeface="Arial" charset="0"/>
                <a:ea typeface="ＭＳ Ｐゴシック" charset="0"/>
                <a:cs typeface="ＭＳ Ｐゴシック" charset="0"/>
              </a:rPr>
              <a:t>Judgment</a:t>
            </a:r>
          </a:p>
          <a:p>
            <a:pPr marL="1428750" lvl="2" indent="-514350">
              <a:buFont typeface="+mj-lt"/>
              <a:buAutoNum type="romanLcPeriod"/>
              <a:defRPr/>
            </a:pPr>
            <a:r>
              <a:rPr lang="en-US" dirty="0" smtClean="0">
                <a:latin typeface="Arial" charset="0"/>
                <a:ea typeface="ＭＳ Ｐゴシック" charset="0"/>
                <a:cs typeface="ＭＳ Ｐゴシック" charset="0"/>
              </a:rPr>
              <a:t>Choice</a:t>
            </a:r>
            <a:br>
              <a:rPr lang="en-US" dirty="0" smtClean="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a:p>
            <a:pPr marL="914400" lvl="1" indent="-457200">
              <a:buFont typeface="+mj-lt"/>
              <a:buAutoNum type="alphaLcPeriod"/>
              <a:defRPr/>
            </a:pPr>
            <a:r>
              <a:rPr lang="en-US" dirty="0" err="1">
                <a:latin typeface="Arial" charset="0"/>
                <a:ea typeface="ＭＳ Ｐゴシック" charset="0"/>
                <a:cs typeface="ＭＳ Ｐゴシック" charset="0"/>
              </a:rPr>
              <a:t>Intertemporal</a:t>
            </a:r>
            <a:r>
              <a:rPr lang="en-US" dirty="0">
                <a:latin typeface="Arial" charset="0"/>
                <a:ea typeface="ＭＳ Ｐゴシック" charset="0"/>
                <a:cs typeface="ＭＳ Ｐゴシック" charset="0"/>
              </a:rPr>
              <a:t> choice	</a:t>
            </a:r>
          </a:p>
          <a:p>
            <a:pPr marL="457200" indent="-457200">
              <a:buFont typeface="+mj-lt"/>
              <a:buAutoNum type="arabicPeriod"/>
              <a:defRPr/>
            </a:pPr>
            <a:endParaRPr lang="en-US" dirty="0">
              <a:latin typeface="Arial" charset="0"/>
              <a:ea typeface="ＭＳ Ｐゴシック" charset="0"/>
              <a:cs typeface="ＭＳ Ｐゴシック" charset="0"/>
            </a:endParaRPr>
          </a:p>
          <a:p>
            <a:pPr marL="457200" indent="-457200">
              <a:buFont typeface="+mj-lt"/>
              <a:buAutoNum type="arabicPeriod"/>
              <a:defRPr/>
            </a:pPr>
            <a:endParaRPr lang="en-US" dirty="0">
              <a:latin typeface="Arial" charset="0"/>
              <a:ea typeface="ＭＳ Ｐゴシック" charset="0"/>
              <a:cs typeface="ＭＳ Ｐゴシック" charset="0"/>
            </a:endParaRPr>
          </a:p>
          <a:p>
            <a:pPr marL="457200" indent="-457200">
              <a:buFont typeface="+mj-lt"/>
              <a:buAutoNum type="arabicPeriod"/>
              <a:defRPr/>
            </a:pPr>
            <a:endParaRPr lang="en-US" dirty="0">
              <a:latin typeface="Arial" charset="0"/>
              <a:ea typeface="ＭＳ Ｐゴシック" charset="0"/>
              <a:cs typeface="ＭＳ Ｐゴシック"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idx="4294967295"/>
          </p:nvPr>
        </p:nvSpPr>
        <p:spPr>
          <a:xfrm>
            <a:off x="563088" y="304800"/>
            <a:ext cx="8305800" cy="1219200"/>
          </a:xfrm>
        </p:spPr>
        <p:txBody>
          <a:bodyPr/>
          <a:lstStyle/>
          <a:p>
            <a:pPr>
              <a:defRPr/>
            </a:pPr>
            <a:r>
              <a:rPr lang="en-US" dirty="0" smtClean="0">
                <a:solidFill>
                  <a:srgbClr val="FF6600"/>
                </a:solidFill>
                <a:latin typeface="Times New Roman" charset="0"/>
              </a:rPr>
              <a:t>1. Neo-classical theory assumptions</a:t>
            </a:r>
            <a:endParaRPr lang="en-US" dirty="0">
              <a:solidFill>
                <a:srgbClr val="FF6600"/>
              </a:solidFill>
              <a:latin typeface="Times New Roman" charset="0"/>
            </a:endParaRPr>
          </a:p>
        </p:txBody>
      </p:sp>
      <p:sp>
        <p:nvSpPr>
          <p:cNvPr id="8195" name="Slide Number Placeholder 2"/>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38BD17AD-23F8-48A0-B021-C4BFD3E995C5}" type="slidenum">
              <a:rPr lang="en-US" altLang="en-US" sz="1400">
                <a:cs typeface="Arial" pitchFamily="34" charset="0"/>
              </a:rPr>
              <a:pPr algn="r" eaLnBrk="1" hangingPunct="1"/>
              <a:t>3</a:t>
            </a:fld>
            <a:endParaRPr lang="en-US" altLang="en-US" sz="1400">
              <a:cs typeface="Arial" pitchFamily="34" charset="0"/>
            </a:endParaRPr>
          </a:p>
        </p:txBody>
      </p:sp>
      <p:sp>
        <p:nvSpPr>
          <p:cNvPr id="5123" name="Rectangle 3"/>
          <p:cNvSpPr>
            <a:spLocks noChangeArrowheads="1"/>
          </p:cNvSpPr>
          <p:nvPr/>
        </p:nvSpPr>
        <p:spPr bwMode="auto">
          <a:xfrm>
            <a:off x="581891" y="1749425"/>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buFont typeface="+mj-lt"/>
              <a:buAutoNum type="arabicPeriod"/>
              <a:defRPr/>
            </a:pPr>
            <a:r>
              <a:rPr lang="en-US" dirty="0">
                <a:latin typeface="Arial" charset="0"/>
                <a:ea typeface="ＭＳ Ｐゴシック" charset="0"/>
                <a:cs typeface="ＭＳ Ｐゴシック" charset="0"/>
              </a:rPr>
              <a:t>People have </a:t>
            </a:r>
            <a:r>
              <a:rPr lang="en-US" b="1" i="1" dirty="0">
                <a:latin typeface="Arial" charset="0"/>
                <a:ea typeface="ＭＳ Ｐゴシック" charset="0"/>
                <a:cs typeface="ＭＳ Ｐゴシック" charset="0"/>
              </a:rPr>
              <a:t>rational preferences</a:t>
            </a:r>
            <a:r>
              <a:rPr lang="en-US" dirty="0">
                <a:latin typeface="Arial" charset="0"/>
                <a:ea typeface="ＭＳ Ｐゴシック" charset="0"/>
                <a:cs typeface="ＭＳ Ｐゴシック" charset="0"/>
              </a:rPr>
              <a:t> among outcomes that can be identified and associated with a </a:t>
            </a:r>
            <a:r>
              <a:rPr lang="en-US" dirty="0" smtClean="0">
                <a:latin typeface="Arial" charset="0"/>
                <a:ea typeface="ＭＳ Ｐゴシック" charset="0"/>
                <a:cs typeface="ＭＳ Ｐゴシック" charset="0"/>
              </a:rPr>
              <a:t>value. These </a:t>
            </a:r>
            <a:r>
              <a:rPr lang="en-US" smtClean="0">
                <a:latin typeface="Arial" charset="0"/>
                <a:ea typeface="ＭＳ Ｐゴシック" charset="0"/>
                <a:cs typeface="ＭＳ Ｐゴシック" charset="0"/>
              </a:rPr>
              <a:t>are stable.</a:t>
            </a:r>
            <a:r>
              <a:rPr lang="en-US" dirty="0" smtClean="0">
                <a:latin typeface="Arial" charset="0"/>
                <a:ea typeface="ＭＳ Ｐゴシック" charset="0"/>
                <a:cs typeface="ＭＳ Ｐゴシック" charset="0"/>
              </a:rPr>
              <a:t/>
            </a:r>
            <a:br>
              <a:rPr lang="en-US" dirty="0" smtClean="0">
                <a:latin typeface="Arial" charset="0"/>
                <a:ea typeface="ＭＳ Ｐゴシック" charset="0"/>
                <a:cs typeface="ＭＳ Ｐゴシック" charset="0"/>
              </a:rPr>
            </a:br>
            <a:endParaRPr lang="en-US" dirty="0" smtClean="0">
              <a:latin typeface="Arial" charset="0"/>
              <a:ea typeface="ＭＳ Ｐゴシック" charset="0"/>
              <a:cs typeface="ＭＳ Ｐゴシック" charset="0"/>
            </a:endParaRPr>
          </a:p>
          <a:p>
            <a:pPr marL="457200" indent="-457200">
              <a:buFont typeface="+mj-lt"/>
              <a:buAutoNum type="arabicPeriod"/>
              <a:defRPr/>
            </a:pPr>
            <a:r>
              <a:rPr lang="en-US" dirty="0" smtClean="0">
                <a:latin typeface="Arial" charset="0"/>
                <a:ea typeface="ＭＳ Ｐゴシック" charset="0"/>
                <a:cs typeface="ＭＳ Ｐゴシック" charset="0"/>
              </a:rPr>
              <a:t>Individuals </a:t>
            </a:r>
            <a:r>
              <a:rPr lang="en-US" b="1" i="1" dirty="0">
                <a:latin typeface="Arial" charset="0"/>
                <a:ea typeface="ＭＳ Ｐゴシック" charset="0"/>
                <a:cs typeface="ＭＳ Ｐゴシック" charset="0"/>
              </a:rPr>
              <a:t>maximize utility*</a:t>
            </a:r>
            <a:r>
              <a:rPr lang="en-US" dirty="0">
                <a:latin typeface="Arial" charset="0"/>
                <a:ea typeface="ＭＳ Ｐゴシック" charset="0"/>
                <a:cs typeface="ＭＳ Ｐゴシック" charset="0"/>
              </a:rPr>
              <a:t> and firms maximize profits</a:t>
            </a:r>
            <a:r>
              <a:rPr lang="en-US" dirty="0" smtClean="0">
                <a:latin typeface="Arial" charset="0"/>
                <a:ea typeface="ＭＳ Ｐゴシック" charset="0"/>
                <a:cs typeface="ＭＳ Ｐゴシック" charset="0"/>
              </a:rPr>
              <a:t>.</a:t>
            </a:r>
            <a:br>
              <a:rPr lang="en-US" dirty="0" smtClean="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a:p>
            <a:pPr marL="457200" indent="-457200">
              <a:buFont typeface="Arial" charset="0"/>
              <a:buAutoNum type="arabicPeriod"/>
              <a:defRPr/>
            </a:pPr>
            <a:r>
              <a:rPr lang="en-US" dirty="0">
                <a:latin typeface="Arial" charset="0"/>
                <a:ea typeface="ＭＳ Ｐゴシック" charset="0"/>
                <a:cs typeface="ＭＳ Ｐゴシック" charset="0"/>
              </a:rPr>
              <a:t>People </a:t>
            </a:r>
            <a:r>
              <a:rPr lang="en-US" b="1" i="1" dirty="0">
                <a:latin typeface="Arial" charset="0"/>
                <a:ea typeface="ＭＳ Ｐゴシック" charset="0"/>
                <a:cs typeface="ＭＳ Ｐゴシック" charset="0"/>
              </a:rPr>
              <a:t>act independently</a:t>
            </a:r>
            <a:r>
              <a:rPr lang="en-US" dirty="0">
                <a:latin typeface="Arial" charset="0"/>
                <a:ea typeface="ＭＳ Ｐゴシック" charset="0"/>
                <a:cs typeface="ＭＳ Ｐゴシック" charset="0"/>
              </a:rPr>
              <a:t> on the basis of full and relevant information.</a:t>
            </a:r>
          </a:p>
          <a:p>
            <a:pPr>
              <a:defRPr/>
            </a:pPr>
            <a:r>
              <a:rPr lang="en-US" dirty="0" smtClean="0">
                <a:latin typeface="Arial" charset="0"/>
                <a:ea typeface="ＭＳ Ｐゴシック" charset="0"/>
                <a:cs typeface="ＭＳ Ｐゴシック" charset="0"/>
              </a:rPr>
              <a:t/>
            </a:r>
            <a:br>
              <a:rPr lang="en-US" dirty="0" smtClean="0">
                <a:latin typeface="Arial" charset="0"/>
                <a:ea typeface="ＭＳ Ｐゴシック" charset="0"/>
                <a:cs typeface="ＭＳ Ｐゴシック" charset="0"/>
              </a:rPr>
            </a:br>
            <a:endParaRPr lang="en-US" dirty="0" smtClean="0">
              <a:latin typeface="Arial" charset="0"/>
              <a:ea typeface="ＭＳ Ｐゴシック" charset="0"/>
              <a:cs typeface="ＭＳ Ｐゴシック" charset="0"/>
            </a:endParaRPr>
          </a:p>
          <a:p>
            <a:pPr>
              <a:defRPr/>
            </a:pPr>
            <a:r>
              <a:rPr lang="en-US" sz="2000" i="1" dirty="0" smtClean="0">
                <a:latin typeface="Arial" charset="0"/>
                <a:ea typeface="ＭＳ Ｐゴシック" charset="0"/>
                <a:cs typeface="ＭＳ Ｐゴシック" charset="0"/>
              </a:rPr>
              <a:t>* utility</a:t>
            </a:r>
            <a:r>
              <a:rPr lang="en-US" sz="2000" dirty="0" smtClean="0">
                <a:latin typeface="Arial" charset="0"/>
                <a:ea typeface="ＭＳ Ｐゴシック" charset="0"/>
                <a:cs typeface="ＭＳ Ｐゴシック" charset="0"/>
              </a:rPr>
              <a:t> </a:t>
            </a:r>
            <a:r>
              <a:rPr lang="en-US" sz="2000" dirty="0">
                <a:latin typeface="Arial" charset="0"/>
                <a:ea typeface="ＭＳ Ｐゴシック" charset="0"/>
                <a:cs typeface="ＭＳ Ｐゴシック" charset="0"/>
              </a:rPr>
              <a:t>is the satisfaction gained from consuming a good or service.</a:t>
            </a:r>
            <a:endParaRPr lang="en-US" dirty="0">
              <a:latin typeface="Arial" charset="0"/>
              <a:ea typeface="ＭＳ Ｐゴシック" charset="0"/>
              <a:cs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p:txBody>
          <a:bodyPr/>
          <a:lstStyle/>
          <a:p>
            <a:pPr>
              <a:defRPr/>
            </a:pPr>
            <a:r>
              <a:rPr lang="en-US" dirty="0">
                <a:solidFill>
                  <a:srgbClr val="FF6600"/>
                </a:solidFill>
                <a:latin typeface="Times New Roman" charset="0"/>
              </a:rPr>
              <a:t>The Economic Human</a:t>
            </a:r>
          </a:p>
        </p:txBody>
      </p:sp>
      <p:pic>
        <p:nvPicPr>
          <p:cNvPr id="107526" name="Picture 6"/>
          <p:cNvPicPr>
            <a:picLocks noChangeAspect="1" noChangeArrowheads="1"/>
          </p:cNvPicPr>
          <p:nvPr/>
        </p:nvPicPr>
        <p:blipFill>
          <a:blip r:embed="rId3"/>
          <a:srcRect/>
          <a:stretch>
            <a:fillRect/>
          </a:stretch>
        </p:blipFill>
        <p:spPr bwMode="auto">
          <a:xfrm>
            <a:off x="3276600" y="3657600"/>
            <a:ext cx="5080000" cy="232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9220" name="Rectangle 5"/>
          <p:cNvSpPr>
            <a:spLocks noGrp="1" noChangeArrowheads="1"/>
          </p:cNvSpPr>
          <p:nvPr>
            <p:ph type="body" idx="1"/>
          </p:nvPr>
        </p:nvSpPr>
        <p:spPr>
          <a:xfrm>
            <a:off x="381000" y="1447800"/>
            <a:ext cx="7772400" cy="4648200"/>
          </a:xfrm>
        </p:spPr>
        <p:txBody>
          <a:bodyPr/>
          <a:lstStyle/>
          <a:p>
            <a:pPr>
              <a:buFont typeface="Wingdings 2" pitchFamily="18" charset="2"/>
              <a:buNone/>
            </a:pPr>
            <a:r>
              <a:rPr lang="en-US" altLang="en-US" i="1" smtClean="0">
                <a:ea typeface="ＭＳ Ｐゴシック" pitchFamily="34" charset="-128"/>
              </a:rPr>
              <a:t>	</a:t>
            </a:r>
            <a:r>
              <a:rPr lang="en-US" altLang="en-US" smtClean="0">
                <a:ea typeface="ＭＳ Ｐゴシック" pitchFamily="34" charset="-128"/>
              </a:rPr>
              <a:t>maximizes utility as a consumer and economic profit as a producer.</a:t>
            </a:r>
            <a:endParaRPr lang="en-US" altLang="en-US" i="1" smtClean="0">
              <a:ea typeface="ＭＳ Ｐゴシック" pitchFamily="34" charset="-128"/>
            </a:endParaRPr>
          </a:p>
          <a:p>
            <a:pPr>
              <a:buFont typeface="Wingdings 2" pitchFamily="18" charset="2"/>
              <a:buNone/>
            </a:pPr>
            <a:endParaRPr lang="en-US" altLang="en-US" i="1" smtClean="0">
              <a:ea typeface="ＭＳ Ｐゴシック" pitchFamily="34" charset="-128"/>
            </a:endParaRPr>
          </a:p>
          <a:p>
            <a:pPr>
              <a:buFont typeface="Wingdings 2" pitchFamily="18" charset="2"/>
              <a:buNone/>
            </a:pPr>
            <a:r>
              <a:rPr lang="en-US" altLang="en-US" i="1" smtClean="0">
                <a:ea typeface="ＭＳ Ｐゴシック" pitchFamily="34" charset="-128"/>
              </a:rPr>
              <a:t>	"It is not from the benevolence of the butcher, the brewer, or the baker that we expect our dinner, but from their regard to their own interest.</a:t>
            </a:r>
            <a:r>
              <a:rPr lang="ja-JP" altLang="en-US" i="1" smtClean="0">
                <a:ea typeface="ＭＳ Ｐゴシック" pitchFamily="34" charset="-128"/>
              </a:rPr>
              <a:t>”</a:t>
            </a:r>
            <a:endParaRPr lang="en-US" altLang="ja-JP" i="1" smtClean="0">
              <a:ea typeface="ＭＳ Ｐゴシック" pitchFamily="34" charset="-128"/>
            </a:endParaRPr>
          </a:p>
          <a:p>
            <a:pPr>
              <a:buFont typeface="Wingdings 2" pitchFamily="18" charset="2"/>
              <a:buNone/>
            </a:pPr>
            <a:endParaRPr lang="en-US" altLang="ja-JP" i="1" smtClean="0">
              <a:ea typeface="ＭＳ Ｐゴシック" pitchFamily="34" charset="-128"/>
            </a:endParaRPr>
          </a:p>
          <a:p>
            <a:pPr>
              <a:buFont typeface="Wingdings 2" pitchFamily="18" charset="2"/>
              <a:buNone/>
            </a:pPr>
            <a:r>
              <a:rPr lang="en-US" altLang="ja-JP" i="1" smtClean="0">
                <a:ea typeface="ＭＳ Ｐゴシック" pitchFamily="34" charset="-128"/>
              </a:rPr>
              <a:t> </a:t>
            </a:r>
          </a:p>
          <a:p>
            <a:pPr>
              <a:buFont typeface="Wingdings 2" pitchFamily="18" charset="2"/>
              <a:buNone/>
            </a:pPr>
            <a:endParaRPr lang="en-US" altLang="ja-JP" i="1" smtClean="0">
              <a:ea typeface="ＭＳ Ｐゴシック" pitchFamily="34" charset="-128"/>
            </a:endParaRPr>
          </a:p>
          <a:p>
            <a:pPr>
              <a:buFont typeface="Wingdings 2" pitchFamily="18" charset="2"/>
              <a:buNone/>
            </a:pPr>
            <a:endParaRPr lang="en-US" altLang="en-US" smtClean="0">
              <a:ea typeface="ＭＳ Ｐゴシック" pitchFamily="34" charset="-128"/>
            </a:endParaRPr>
          </a:p>
        </p:txBody>
      </p:sp>
      <p:sp>
        <p:nvSpPr>
          <p:cNvPr id="9221" name="Text Box 7"/>
          <p:cNvSpPr txBox="1">
            <a:spLocks noChangeArrowheads="1"/>
          </p:cNvSpPr>
          <p:nvPr/>
        </p:nvSpPr>
        <p:spPr bwMode="auto">
          <a:xfrm>
            <a:off x="685800" y="6324600"/>
            <a:ext cx="80772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spcBef>
                <a:spcPct val="50000"/>
              </a:spcBef>
            </a:pPr>
            <a:r>
              <a:rPr lang="en-US" altLang="en-US" sz="1200">
                <a:solidFill>
                  <a:schemeClr val="bg1"/>
                </a:solidFill>
              </a:rPr>
              <a:t>Smith, Adam. </a:t>
            </a:r>
            <a:r>
              <a:rPr lang="ja-JP" altLang="en-US" sz="1200">
                <a:solidFill>
                  <a:schemeClr val="bg1"/>
                </a:solidFill>
              </a:rPr>
              <a:t>“</a:t>
            </a:r>
            <a:r>
              <a:rPr lang="en-US" altLang="ja-JP" sz="1200">
                <a:solidFill>
                  <a:schemeClr val="bg1"/>
                </a:solidFill>
              </a:rPr>
              <a:t>On the Division of Labour,</a:t>
            </a:r>
            <a:r>
              <a:rPr lang="ja-JP" altLang="en-US" sz="1200">
                <a:solidFill>
                  <a:schemeClr val="bg1"/>
                </a:solidFill>
              </a:rPr>
              <a:t>”</a:t>
            </a:r>
            <a:r>
              <a:rPr lang="en-US" altLang="ja-JP" sz="1200">
                <a:solidFill>
                  <a:schemeClr val="bg1"/>
                </a:solidFill>
              </a:rPr>
              <a:t> The Wealth of Nations, 1776</a:t>
            </a:r>
            <a:endParaRPr lang="en-US" altLang="en-US" sz="100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533400"/>
            <a:ext cx="8229600" cy="990600"/>
          </a:xfrm>
        </p:spPr>
        <p:txBody>
          <a:bodyPr>
            <a:normAutofit fontScale="90000"/>
          </a:bodyPr>
          <a:lstStyle/>
          <a:p>
            <a:pPr>
              <a:defRPr/>
            </a:pPr>
            <a:r>
              <a:rPr lang="en-US" dirty="0" smtClean="0">
                <a:solidFill>
                  <a:srgbClr val="FF6600"/>
                </a:solidFill>
                <a:latin typeface="Times New Roman" charset="0"/>
              </a:rPr>
              <a:t>Supply and Demand Curve: Price mediates</a:t>
            </a:r>
            <a:endParaRPr lang="en-US" dirty="0">
              <a:solidFill>
                <a:srgbClr val="FF6600"/>
              </a:solidFill>
              <a:latin typeface="Times New Roman" charset="0"/>
            </a:endParaRPr>
          </a:p>
        </p:txBody>
      </p:sp>
      <p:pic>
        <p:nvPicPr>
          <p:cNvPr id="1026" name="Picture 2" descr="http://resourcesforhistoryteachers.wikispaces.com/file/view/supply_and_demand.gif/327401004/supply_and_dema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505197"/>
            <a:ext cx="5410200" cy="513196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94904" y="1716687"/>
            <a:ext cx="2753096" cy="4708981"/>
          </a:xfrm>
          <a:prstGeom prst="rect">
            <a:avLst/>
          </a:prstGeom>
        </p:spPr>
        <p:txBody>
          <a:bodyPr wrap="square">
            <a:spAutoFit/>
          </a:bodyPr>
          <a:lstStyle/>
          <a:p>
            <a:r>
              <a:rPr lang="en-US" sz="2000" dirty="0" smtClean="0"/>
              <a:t>At </a:t>
            </a:r>
            <a:r>
              <a:rPr lang="en-US" sz="2000" b="1" i="1" dirty="0"/>
              <a:t>low price</a:t>
            </a:r>
            <a:r>
              <a:rPr lang="en-US" sz="2000" dirty="0"/>
              <a:t>, there is a </a:t>
            </a:r>
            <a:r>
              <a:rPr lang="en-US" sz="2000" u="sng" dirty="0" smtClean="0"/>
              <a:t>shortage</a:t>
            </a:r>
            <a:r>
              <a:rPr lang="en-US" sz="2000" dirty="0" smtClean="0"/>
              <a:t>: </a:t>
            </a:r>
            <a:br>
              <a:rPr lang="en-US" sz="2000" dirty="0" smtClean="0"/>
            </a:br>
            <a:r>
              <a:rPr lang="en-US" sz="2000" dirty="0" smtClean="0"/>
              <a:t>    supply </a:t>
            </a:r>
            <a:r>
              <a:rPr lang="en-US" sz="2000" b="1" dirty="0" smtClean="0"/>
              <a:t>&lt;</a:t>
            </a:r>
            <a:r>
              <a:rPr lang="en-US" sz="2000" dirty="0" smtClean="0"/>
              <a:t> demand.</a:t>
            </a:r>
            <a:endParaRPr lang="en-US" sz="2000" dirty="0"/>
          </a:p>
          <a:p>
            <a:endParaRPr lang="en-US" sz="2000" dirty="0"/>
          </a:p>
          <a:p>
            <a:r>
              <a:rPr lang="en-US" sz="2000" dirty="0" smtClean="0"/>
              <a:t>At </a:t>
            </a:r>
            <a:r>
              <a:rPr lang="en-US" sz="2000" b="1" i="1" dirty="0"/>
              <a:t>high price</a:t>
            </a:r>
            <a:r>
              <a:rPr lang="en-US" sz="2000" dirty="0"/>
              <a:t>, there is a </a:t>
            </a:r>
            <a:r>
              <a:rPr lang="en-US" sz="2000" u="sng" dirty="0" smtClean="0"/>
              <a:t>surplus</a:t>
            </a:r>
            <a:r>
              <a:rPr lang="en-US" sz="2000" dirty="0" smtClean="0"/>
              <a:t>: </a:t>
            </a:r>
            <a:br>
              <a:rPr lang="en-US" sz="2000" dirty="0" smtClean="0"/>
            </a:br>
            <a:r>
              <a:rPr lang="en-US" sz="2000" dirty="0" smtClean="0"/>
              <a:t>    supply </a:t>
            </a:r>
            <a:r>
              <a:rPr lang="en-US" sz="2000" b="1" dirty="0" smtClean="0"/>
              <a:t>&gt;</a:t>
            </a:r>
            <a:r>
              <a:rPr lang="en-US" sz="2000" dirty="0" smtClean="0"/>
              <a:t> demand</a:t>
            </a:r>
            <a:r>
              <a:rPr lang="en-US" sz="2000" dirty="0"/>
              <a:t>.</a:t>
            </a:r>
          </a:p>
          <a:p>
            <a:endParaRPr lang="en-US" sz="2000" dirty="0"/>
          </a:p>
          <a:p>
            <a:r>
              <a:rPr lang="en-US" sz="2000" dirty="0" smtClean="0"/>
              <a:t>At the </a:t>
            </a:r>
            <a:r>
              <a:rPr lang="en-US" sz="2000" b="1" i="1" dirty="0" smtClean="0"/>
              <a:t>equilibrium price</a:t>
            </a:r>
            <a:r>
              <a:rPr lang="en-US" sz="2000" dirty="0" smtClean="0"/>
              <a:t> (P*), supply = demand (Q*).</a:t>
            </a:r>
          </a:p>
          <a:p>
            <a:endParaRPr lang="en-US" sz="2000" dirty="0"/>
          </a:p>
          <a:p>
            <a:r>
              <a:rPr lang="en-US" sz="2000" b="1" dirty="0" smtClean="0"/>
              <a:t>Assumes </a:t>
            </a:r>
            <a:r>
              <a:rPr lang="en-US" sz="2000" dirty="0" smtClean="0"/>
              <a:t>perfect information, rationality, utility maximizing.</a:t>
            </a:r>
            <a:endParaRPr lang="en-US" sz="2000" dirty="0"/>
          </a:p>
        </p:txBody>
      </p:sp>
      <p:sp>
        <p:nvSpPr>
          <p:cNvPr id="2" name="TextBox 1"/>
          <p:cNvSpPr txBox="1"/>
          <p:nvPr/>
        </p:nvSpPr>
        <p:spPr>
          <a:xfrm>
            <a:off x="6584867" y="5298374"/>
            <a:ext cx="1066800" cy="315471"/>
          </a:xfrm>
          <a:prstGeom prst="rect">
            <a:avLst/>
          </a:prstGeom>
          <a:noFill/>
        </p:spPr>
        <p:txBody>
          <a:bodyPr wrap="square" rtlCol="0">
            <a:spAutoFit/>
          </a:bodyPr>
          <a:lstStyle/>
          <a:p>
            <a:r>
              <a:rPr lang="en-US" sz="1400" b="1" dirty="0" smtClean="0">
                <a:solidFill>
                  <a:schemeClr val="tx1">
                    <a:lumMod val="65000"/>
                    <a:lumOff val="35000"/>
                  </a:schemeClr>
                </a:solidFill>
              </a:rPr>
              <a:t>Demand</a:t>
            </a:r>
            <a:endParaRPr lang="en-US" sz="1400" b="1" dirty="0">
              <a:solidFill>
                <a:schemeClr val="tx1">
                  <a:lumMod val="65000"/>
                  <a:lumOff val="35000"/>
                </a:schemeClr>
              </a:solidFill>
            </a:endParaRPr>
          </a:p>
        </p:txBody>
      </p:sp>
      <p:sp>
        <p:nvSpPr>
          <p:cNvPr id="6" name="TextBox 5"/>
          <p:cNvSpPr txBox="1"/>
          <p:nvPr/>
        </p:nvSpPr>
        <p:spPr>
          <a:xfrm>
            <a:off x="4434443" y="5286497"/>
            <a:ext cx="1066800" cy="315471"/>
          </a:xfrm>
          <a:prstGeom prst="rect">
            <a:avLst/>
          </a:prstGeom>
          <a:noFill/>
        </p:spPr>
        <p:txBody>
          <a:bodyPr wrap="square" rtlCol="0">
            <a:spAutoFit/>
          </a:bodyPr>
          <a:lstStyle/>
          <a:p>
            <a:r>
              <a:rPr lang="en-US" sz="1400" b="1" dirty="0" smtClean="0">
                <a:solidFill>
                  <a:schemeClr val="tx1">
                    <a:lumMod val="65000"/>
                    <a:lumOff val="35000"/>
                  </a:schemeClr>
                </a:solidFill>
              </a:rPr>
              <a:t>Supply</a:t>
            </a:r>
            <a:endParaRPr lang="en-US" sz="1400" b="1" dirty="0">
              <a:solidFill>
                <a:schemeClr val="tx1">
                  <a:lumMod val="65000"/>
                  <a:lumOff val="35000"/>
                </a:schemeClr>
              </a:solidFill>
            </a:endParaRPr>
          </a:p>
        </p:txBody>
      </p:sp>
    </p:spTree>
    <p:extLst>
      <p:ext uri="{BB962C8B-B14F-4D97-AF65-F5344CB8AC3E}">
        <p14:creationId xmlns:p14="http://schemas.microsoft.com/office/powerpoint/2010/main" val="3725521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685800" y="381000"/>
            <a:ext cx="7772400" cy="1143000"/>
          </a:xfrm>
        </p:spPr>
        <p:txBody>
          <a:bodyPr>
            <a:normAutofit fontScale="90000"/>
          </a:bodyPr>
          <a:lstStyle/>
          <a:p>
            <a:pPr algn="ctr">
              <a:defRPr/>
            </a:pPr>
            <a:r>
              <a:rPr lang="en-US" dirty="0" smtClean="0">
                <a:solidFill>
                  <a:srgbClr val="FF6600"/>
                </a:solidFill>
                <a:latin typeface="Times New Roman" charset="0"/>
              </a:rPr>
              <a:t>2. Expected </a:t>
            </a:r>
            <a:r>
              <a:rPr lang="en-US" dirty="0">
                <a:solidFill>
                  <a:srgbClr val="FF6600"/>
                </a:solidFill>
                <a:latin typeface="Times New Roman" charset="0"/>
              </a:rPr>
              <a:t>Utility </a:t>
            </a:r>
            <a:r>
              <a:rPr lang="en-US" dirty="0" smtClean="0">
                <a:solidFill>
                  <a:srgbClr val="FF6600"/>
                </a:solidFill>
                <a:latin typeface="Times New Roman" charset="0"/>
              </a:rPr>
              <a:t>Theory</a:t>
            </a:r>
            <a:br>
              <a:rPr lang="en-US" dirty="0" smtClean="0">
                <a:solidFill>
                  <a:srgbClr val="FF6600"/>
                </a:solidFill>
                <a:latin typeface="Times New Roman" charset="0"/>
              </a:rPr>
            </a:br>
            <a:r>
              <a:rPr lang="en-US" dirty="0" smtClean="0">
                <a:solidFill>
                  <a:srgbClr val="FF6600"/>
                </a:solidFill>
                <a:latin typeface="Times New Roman" charset="0"/>
              </a:rPr>
              <a:t>Early adjustments to neo-classical theory</a:t>
            </a:r>
            <a:endParaRPr lang="en-US" dirty="0">
              <a:solidFill>
                <a:srgbClr val="FF6600"/>
              </a:solidFill>
              <a:latin typeface="Times New Roman" charset="0"/>
            </a:endParaRPr>
          </a:p>
        </p:txBody>
      </p:sp>
      <p:sp>
        <p:nvSpPr>
          <p:cNvPr id="10243" name="Slide Number Placeholder 2"/>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F3B4925A-1725-45C9-A850-0A6DA12CF9D7}" type="slidenum">
              <a:rPr lang="en-US" altLang="en-US" sz="1400">
                <a:cs typeface="Arial" pitchFamily="34" charset="0"/>
              </a:rPr>
              <a:pPr algn="r" eaLnBrk="1" hangingPunct="1"/>
              <a:t>6</a:t>
            </a:fld>
            <a:endParaRPr lang="en-US" altLang="en-US" sz="1400">
              <a:cs typeface="Arial" pitchFamily="34" charset="0"/>
            </a:endParaRPr>
          </a:p>
        </p:txBody>
      </p:sp>
      <p:sp>
        <p:nvSpPr>
          <p:cNvPr id="14348" name="Text Box 12"/>
          <p:cNvSpPr txBox="1">
            <a:spLocks noChangeArrowheads="1"/>
          </p:cNvSpPr>
          <p:nvPr/>
        </p:nvSpPr>
        <p:spPr bwMode="auto">
          <a:xfrm>
            <a:off x="152400" y="1720910"/>
            <a:ext cx="51054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marL="342900" indent="-342900">
              <a:spcBef>
                <a:spcPct val="50000"/>
              </a:spcBef>
              <a:buFont typeface="Arial"/>
              <a:buChar char="•"/>
              <a:defRPr/>
            </a:pPr>
            <a:r>
              <a:rPr lang="en-US" dirty="0" err="1">
                <a:latin typeface="Arial" charset="0"/>
                <a:ea typeface="ＭＳ Ｐゴシック" charset="0"/>
                <a:cs typeface="ＭＳ Ｐゴシック" charset="0"/>
              </a:rPr>
              <a:t>Bernouilli</a:t>
            </a:r>
            <a:r>
              <a:rPr lang="en-US" dirty="0">
                <a:latin typeface="Arial" charset="0"/>
                <a:ea typeface="ＭＳ Ｐゴシック" charset="0"/>
                <a:cs typeface="ＭＳ Ｐゴシック" charset="0"/>
              </a:rPr>
              <a:t> (1738) </a:t>
            </a:r>
            <a:r>
              <a:rPr lang="en-US" i="1" dirty="0">
                <a:latin typeface="Arial" charset="0"/>
                <a:ea typeface="ＭＳ Ｐゴシック" charset="0"/>
                <a:cs typeface="ＭＳ Ｐゴシック" charset="0"/>
              </a:rPr>
              <a:t>rejected</a:t>
            </a:r>
            <a:r>
              <a:rPr lang="en-US" dirty="0">
                <a:latin typeface="Arial" charset="0"/>
                <a:ea typeface="ＭＳ Ｐゴシック" charset="0"/>
                <a:cs typeface="ＭＳ Ｐゴシック" charset="0"/>
              </a:rPr>
              <a:t> the idea that that expected value of an outcome is equal to its payoff times its probability</a:t>
            </a:r>
          </a:p>
          <a:p>
            <a:pPr marL="342900" indent="-342900">
              <a:spcBef>
                <a:spcPct val="50000"/>
              </a:spcBef>
              <a:buFont typeface="Arial"/>
              <a:buChar char="•"/>
              <a:defRPr/>
            </a:pPr>
            <a:r>
              <a:rPr lang="en-US" dirty="0">
                <a:latin typeface="Arial" charset="0"/>
                <a:ea typeface="ＭＳ Ｐゴシック" charset="0"/>
                <a:cs typeface="ＭＳ Ｐゴシック" charset="0"/>
              </a:rPr>
              <a:t>Utility increases incrementally with wealth, but at a </a:t>
            </a:r>
            <a:r>
              <a:rPr lang="en-US" i="1" dirty="0">
                <a:latin typeface="Arial" charset="0"/>
                <a:ea typeface="ＭＳ Ｐゴシック" charset="0"/>
                <a:cs typeface="ＭＳ Ｐゴシック" charset="0"/>
              </a:rPr>
              <a:t>declining </a:t>
            </a:r>
            <a:r>
              <a:rPr lang="en-US" i="1" dirty="0" smtClean="0">
                <a:latin typeface="Arial" charset="0"/>
                <a:ea typeface="ＭＳ Ｐゴシック" charset="0"/>
                <a:cs typeface="ＭＳ Ｐゴシック" charset="0"/>
              </a:rPr>
              <a:t>rate</a:t>
            </a:r>
            <a:r>
              <a:rPr lang="en-US" sz="1600" i="1" dirty="0" smtClean="0">
                <a:latin typeface="Arial" charset="0"/>
                <a:ea typeface="ＭＳ Ｐゴシック" charset="0"/>
                <a:cs typeface="ＭＳ Ｐゴシック" charset="0"/>
              </a:rPr>
              <a:t> (</a:t>
            </a:r>
            <a:r>
              <a:rPr lang="en-US" sz="1600" i="1" dirty="0" err="1" smtClean="0">
                <a:latin typeface="Arial" charset="0"/>
                <a:ea typeface="ＭＳ Ｐゴシック" charset="0"/>
                <a:cs typeface="ＭＳ Ｐゴシック" charset="0"/>
              </a:rPr>
              <a:t>Esterlin</a:t>
            </a:r>
            <a:r>
              <a:rPr lang="en-US" sz="1600" i="1" smtClean="0">
                <a:latin typeface="Arial" charset="0"/>
                <a:ea typeface="ＭＳ Ｐゴシック" charset="0"/>
                <a:cs typeface="ＭＳ Ｐゴシック" charset="0"/>
              </a:rPr>
              <a:t>; see </a:t>
            </a:r>
            <a:r>
              <a:rPr lang="en-US" sz="1600" i="1" dirty="0" smtClean="0">
                <a:latin typeface="Arial" charset="0"/>
                <a:ea typeface="ＭＳ Ｐゴシック" charset="0"/>
                <a:cs typeface="ＭＳ Ｐゴシック" charset="0"/>
              </a:rPr>
              <a:t>Kahn JG, Time Mag. 2013)</a:t>
            </a:r>
            <a:endParaRPr lang="en-US" sz="1600" b="1" i="1" dirty="0">
              <a:latin typeface="Arial" charset="0"/>
              <a:ea typeface="ＭＳ Ｐゴシック" charset="0"/>
              <a:cs typeface="ＭＳ Ｐゴシック" charset="0"/>
            </a:endParaRPr>
          </a:p>
          <a:p>
            <a:pPr marL="342900" indent="-342900">
              <a:spcBef>
                <a:spcPct val="50000"/>
              </a:spcBef>
              <a:buFont typeface="Arial"/>
              <a:buChar char="•"/>
              <a:defRPr/>
            </a:pPr>
            <a:r>
              <a:rPr lang="en-US" dirty="0">
                <a:latin typeface="Arial" charset="0"/>
                <a:ea typeface="ＭＳ Ｐゴシック" charset="0"/>
                <a:cs typeface="ＭＳ Ｐゴシック" charset="0"/>
              </a:rPr>
              <a:t>Example: we gain more utility from </a:t>
            </a:r>
            <a:r>
              <a:rPr lang="en-US" dirty="0" smtClean="0">
                <a:latin typeface="Arial" charset="0"/>
                <a:ea typeface="ＭＳ Ｐゴシック" charset="0"/>
                <a:cs typeface="ＭＳ Ｐゴシック" charset="0"/>
              </a:rPr>
              <a:t>each dollar </a:t>
            </a:r>
            <a:r>
              <a:rPr lang="en-US" dirty="0">
                <a:latin typeface="Arial" charset="0"/>
                <a:ea typeface="ＭＳ Ｐゴシック" charset="0"/>
                <a:cs typeface="ＭＳ Ｐゴシック" charset="0"/>
              </a:rPr>
              <a:t>if personal income is $20,000 compared to $</a:t>
            </a:r>
            <a:r>
              <a:rPr lang="en-US" dirty="0" smtClean="0">
                <a:latin typeface="Arial" charset="0"/>
                <a:ea typeface="ＭＳ Ｐゴシック" charset="0"/>
                <a:cs typeface="ＭＳ Ｐゴシック" charset="0"/>
              </a:rPr>
              <a:t>200,000</a:t>
            </a:r>
            <a:endParaRPr lang="en-US" dirty="0">
              <a:latin typeface="Arial" charset="0"/>
              <a:ea typeface="ＭＳ Ｐゴシック" charset="0"/>
              <a:cs typeface="ＭＳ Ｐゴシック" charset="0"/>
            </a:endParaRPr>
          </a:p>
        </p:txBody>
      </p:sp>
      <p:pic>
        <p:nvPicPr>
          <p:cNvPr id="10245"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752600"/>
            <a:ext cx="380841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idx="4294967295"/>
          </p:nvPr>
        </p:nvSpPr>
        <p:spPr>
          <a:xfrm>
            <a:off x="152400" y="381000"/>
            <a:ext cx="9296400" cy="1219200"/>
          </a:xfrm>
        </p:spPr>
        <p:txBody>
          <a:bodyPr/>
          <a:lstStyle/>
          <a:p>
            <a:pPr>
              <a:defRPr/>
            </a:pPr>
            <a:r>
              <a:rPr lang="en-US" dirty="0" smtClean="0">
                <a:solidFill>
                  <a:srgbClr val="FF6600"/>
                </a:solidFill>
                <a:latin typeface="Times New Roman" charset="0"/>
              </a:rPr>
              <a:t>3. The </a:t>
            </a:r>
            <a:r>
              <a:rPr lang="en-US" dirty="0">
                <a:solidFill>
                  <a:srgbClr val="FF6600"/>
                </a:solidFill>
                <a:latin typeface="Times New Roman" charset="0"/>
              </a:rPr>
              <a:t>cognitive revolution</a:t>
            </a:r>
          </a:p>
        </p:txBody>
      </p:sp>
      <p:sp>
        <p:nvSpPr>
          <p:cNvPr id="11267" name="Slide Number Placeholder 2"/>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08507D9E-3D9B-4743-ACA8-0E0E9E7BA9F7}" type="slidenum">
              <a:rPr lang="en-US" altLang="en-US" sz="1400">
                <a:cs typeface="Arial" pitchFamily="34" charset="0"/>
              </a:rPr>
              <a:pPr algn="r" eaLnBrk="1" hangingPunct="1"/>
              <a:t>7</a:t>
            </a:fld>
            <a:endParaRPr lang="en-US" altLang="en-US" sz="1400">
              <a:cs typeface="Arial" pitchFamily="34" charset="0"/>
            </a:endParaRPr>
          </a:p>
        </p:txBody>
      </p:sp>
      <p:sp>
        <p:nvSpPr>
          <p:cNvPr id="11268" name="Rectangle 3"/>
          <p:cNvSpPr>
            <a:spLocks noChangeArrowheads="1"/>
          </p:cNvSpPr>
          <p:nvPr/>
        </p:nvSpPr>
        <p:spPr bwMode="auto">
          <a:xfrm>
            <a:off x="457200" y="1676400"/>
            <a:ext cx="7620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Bef>
                <a:spcPct val="20000"/>
              </a:spcBef>
              <a:buSzPct val="75000"/>
              <a:buFont typeface="Times" charset="0"/>
              <a:buChar char="•"/>
            </a:pPr>
            <a:r>
              <a:rPr lang="en-US" altLang="en-US" dirty="0">
                <a:solidFill>
                  <a:srgbClr val="000000"/>
                </a:solidFill>
              </a:rPr>
              <a:t>In the 1970s, </a:t>
            </a:r>
            <a:r>
              <a:rPr lang="en-US" altLang="en-US" dirty="0" err="1">
                <a:solidFill>
                  <a:srgbClr val="000000"/>
                </a:solidFill>
              </a:rPr>
              <a:t>Kahneman</a:t>
            </a:r>
            <a:r>
              <a:rPr lang="en-US" altLang="en-US" dirty="0">
                <a:solidFill>
                  <a:srgbClr val="000000"/>
                </a:solidFill>
              </a:rPr>
              <a:t> and </a:t>
            </a:r>
            <a:r>
              <a:rPr lang="en-US" altLang="en-US" dirty="0" err="1">
                <a:solidFill>
                  <a:srgbClr val="000000"/>
                </a:solidFill>
              </a:rPr>
              <a:t>Tversky</a:t>
            </a:r>
            <a:r>
              <a:rPr lang="en-US" altLang="en-US" dirty="0">
                <a:solidFill>
                  <a:srgbClr val="000000"/>
                </a:solidFill>
              </a:rPr>
              <a:t> </a:t>
            </a:r>
            <a:r>
              <a:rPr lang="en-US" altLang="en-US" dirty="0" smtClean="0">
                <a:solidFill>
                  <a:srgbClr val="000000"/>
                </a:solidFill>
              </a:rPr>
              <a:t>invented “behavioral economics” -- theories &amp; evidence that </a:t>
            </a:r>
            <a:r>
              <a:rPr lang="en-US" altLang="en-US" dirty="0">
                <a:solidFill>
                  <a:srgbClr val="000000"/>
                </a:solidFill>
              </a:rPr>
              <a:t>applied psychology to </a:t>
            </a:r>
            <a:r>
              <a:rPr lang="en-US" altLang="en-US" dirty="0" smtClean="0">
                <a:solidFill>
                  <a:srgbClr val="000000"/>
                </a:solidFill>
              </a:rPr>
              <a:t>economics</a:t>
            </a:r>
            <a:endParaRPr lang="en-US" altLang="en-US" sz="2800" dirty="0">
              <a:solidFill>
                <a:srgbClr val="000000"/>
              </a:solidFill>
            </a:endParaRPr>
          </a:p>
          <a:p>
            <a:pPr eaLnBrk="1" hangingPunct="1">
              <a:spcBef>
                <a:spcPct val="20000"/>
              </a:spcBef>
              <a:buSzPct val="75000"/>
              <a:buFont typeface="Times" charset="0"/>
              <a:buChar char="•"/>
            </a:pPr>
            <a:endParaRPr lang="en-US" altLang="en-US" sz="2800" dirty="0">
              <a:solidFill>
                <a:srgbClr val="000000"/>
              </a:solidFill>
            </a:endParaRPr>
          </a:p>
          <a:p>
            <a:pPr eaLnBrk="1" hangingPunct="1">
              <a:spcBef>
                <a:spcPct val="20000"/>
              </a:spcBef>
              <a:buSzPct val="75000"/>
              <a:buFont typeface="Times" charset="0"/>
              <a:buNone/>
            </a:pPr>
            <a:r>
              <a:rPr lang="en-US" altLang="en-US" sz="2800" dirty="0">
                <a:solidFill>
                  <a:srgbClr val="000000"/>
                </a:solidFill>
              </a:rPr>
              <a:t>  </a:t>
            </a:r>
            <a:endParaRPr lang="en-US" altLang="en-US" sz="2800" b="1" dirty="0">
              <a:solidFill>
                <a:srgbClr val="000000"/>
              </a:solidFill>
            </a:endParaRPr>
          </a:p>
        </p:txBody>
      </p:sp>
      <p:pic>
        <p:nvPicPr>
          <p:cNvPr id="112647" name="Picture 7"/>
          <p:cNvPicPr>
            <a:picLocks noChangeAspect="1" noChangeArrowheads="1"/>
          </p:cNvPicPr>
          <p:nvPr/>
        </p:nvPicPr>
        <p:blipFill>
          <a:blip r:embed="rId3"/>
          <a:srcRect/>
          <a:stretch>
            <a:fillRect/>
          </a:stretch>
        </p:blipFill>
        <p:spPr bwMode="auto">
          <a:xfrm>
            <a:off x="533400" y="2923700"/>
            <a:ext cx="5638800" cy="358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11270" name="Picture 10" descr="choices-values-frames-kahneman-daniel-tversky-amos-paperback-cover-a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3276600"/>
            <a:ext cx="124936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1" descr="book 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4495800"/>
            <a:ext cx="13176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2"/>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fld id="{017FB96D-1F74-4032-89FB-C5FDEC91507B}" type="slidenum">
              <a:rPr lang="en-US" altLang="en-US" sz="1400">
                <a:cs typeface="Arial" pitchFamily="34" charset="0"/>
              </a:rPr>
              <a:pPr algn="r" eaLnBrk="1" hangingPunct="1"/>
              <a:t>8</a:t>
            </a:fld>
            <a:endParaRPr lang="en-US" altLang="en-US" sz="1400">
              <a:cs typeface="Arial" pitchFamily="34" charset="0"/>
            </a:endParaRPr>
          </a:p>
        </p:txBody>
      </p:sp>
      <p:sp>
        <p:nvSpPr>
          <p:cNvPr id="32770" name="Title 1"/>
          <p:cNvSpPr>
            <a:spLocks noGrp="1"/>
          </p:cNvSpPr>
          <p:nvPr>
            <p:ph type="title" idx="4294967295"/>
          </p:nvPr>
        </p:nvSpPr>
        <p:spPr>
          <a:xfrm>
            <a:off x="381000" y="457200"/>
            <a:ext cx="5181600" cy="914400"/>
          </a:xfrm>
        </p:spPr>
        <p:txBody>
          <a:bodyPr/>
          <a:lstStyle/>
          <a:p>
            <a:pPr algn="ctr">
              <a:defRPr/>
            </a:pPr>
            <a:r>
              <a:rPr lang="en-US" dirty="0">
                <a:solidFill>
                  <a:srgbClr val="FF6600"/>
                </a:solidFill>
                <a:latin typeface="Times New Roman" charset="0"/>
              </a:rPr>
              <a:t>Prospect </a:t>
            </a:r>
            <a:r>
              <a:rPr lang="en-US" dirty="0" smtClean="0">
                <a:solidFill>
                  <a:srgbClr val="FF6600"/>
                </a:solidFill>
                <a:latin typeface="Times New Roman" charset="0"/>
              </a:rPr>
              <a:t>Theory (1979)</a:t>
            </a:r>
            <a:endParaRPr lang="en-US" dirty="0">
              <a:solidFill>
                <a:srgbClr val="FF6600"/>
              </a:solidFill>
              <a:latin typeface="Times New Roman" charset="0"/>
            </a:endParaRPr>
          </a:p>
        </p:txBody>
      </p:sp>
      <p:pic>
        <p:nvPicPr>
          <p:cNvPr id="1026" name="Picture 2" descr="http://cbs-neuroeconomics.wikispaces.com/file/view/Prospect_Value_fn.gif/269834752/Prospect_Value_f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445242"/>
            <a:ext cx="5029200" cy="5029202"/>
          </a:xfrm>
          <a:prstGeom prst="rect">
            <a:avLst/>
          </a:prstGeom>
          <a:noFill/>
          <a:extLst>
            <a:ext uri="{909E8E84-426E-40DD-AFC4-6F175D3DCCD1}">
              <a14:hiddenFill xmlns:a14="http://schemas.microsoft.com/office/drawing/2010/main">
                <a:solidFill>
                  <a:srgbClr val="FFFFFF"/>
                </a:solidFill>
              </a14:hiddenFill>
            </a:ext>
          </a:extLst>
        </p:spPr>
      </p:pic>
      <p:sp>
        <p:nvSpPr>
          <p:cNvPr id="12293" name="Text Box 13"/>
          <p:cNvSpPr txBox="1">
            <a:spLocks noChangeArrowheads="1"/>
          </p:cNvSpPr>
          <p:nvPr/>
        </p:nvSpPr>
        <p:spPr bwMode="auto">
          <a:xfrm>
            <a:off x="5751616" y="2133600"/>
            <a:ext cx="3200400" cy="923330"/>
          </a:xfrm>
          <a:prstGeom prst="rect">
            <a:avLst/>
          </a:prstGeom>
          <a:solidFill>
            <a:srgbClr val="FF8989"/>
          </a:solidFill>
          <a:ln>
            <a:solidFill>
              <a:schemeClr val="tx1"/>
            </a:solidFill>
          </a:ln>
          <a:extLst/>
        </p:spPr>
        <p:txBody>
          <a:bodyPr wrap="square">
            <a:spAutoFit/>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a:spcBef>
                <a:spcPct val="50000"/>
              </a:spcBef>
            </a:pPr>
            <a:r>
              <a:rPr lang="en-US" altLang="en-US" sz="1800" b="1" i="1" dirty="0" smtClean="0"/>
              <a:t>Risk averse:</a:t>
            </a:r>
            <a:r>
              <a:rPr lang="en-US" altLang="en-US" sz="1800" i="1" dirty="0"/>
              <a:t/>
            </a:r>
            <a:br>
              <a:rPr lang="en-US" altLang="en-US" sz="1800" i="1" dirty="0"/>
            </a:br>
            <a:r>
              <a:rPr lang="en-US" altLang="en-US" sz="1800" u="sng" dirty="0" smtClean="0"/>
              <a:t>prefer a sure small gain</a:t>
            </a:r>
            <a:r>
              <a:rPr lang="en-US" altLang="en-US" sz="1800" dirty="0" smtClean="0"/>
              <a:t> over the chance of a larger gain</a:t>
            </a:r>
            <a:endParaRPr lang="en-US" altLang="en-US" sz="1800" dirty="0"/>
          </a:p>
        </p:txBody>
      </p:sp>
      <p:sp>
        <p:nvSpPr>
          <p:cNvPr id="12295" name="Text Box 13"/>
          <p:cNvSpPr txBox="1">
            <a:spLocks noChangeArrowheads="1"/>
          </p:cNvSpPr>
          <p:nvPr/>
        </p:nvSpPr>
        <p:spPr bwMode="auto">
          <a:xfrm>
            <a:off x="114300" y="4191000"/>
            <a:ext cx="3162300" cy="923330"/>
          </a:xfrm>
          <a:prstGeom prst="rect">
            <a:avLst/>
          </a:prstGeom>
          <a:solidFill>
            <a:schemeClr val="bg2">
              <a:lumMod val="60000"/>
              <a:lumOff val="40000"/>
            </a:schemeClr>
          </a:solidFill>
          <a:ln>
            <a:solidFill>
              <a:schemeClr val="tx1"/>
            </a:solidFill>
          </a:ln>
          <a:extLst/>
        </p:spPr>
        <p:txBody>
          <a:bodyPr wrap="square">
            <a:spAutoFit/>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a:spcBef>
                <a:spcPct val="50000"/>
              </a:spcBef>
            </a:pPr>
            <a:r>
              <a:rPr lang="en-US" altLang="en-US" sz="1800" b="1" i="1" dirty="0" smtClean="0"/>
              <a:t>Risk seeking:</a:t>
            </a:r>
            <a:br>
              <a:rPr lang="en-US" altLang="en-US" sz="1800" b="1" i="1" dirty="0" smtClean="0"/>
            </a:br>
            <a:r>
              <a:rPr lang="en-US" altLang="en-US" sz="1800" u="sng" dirty="0" smtClean="0"/>
              <a:t>will risk a big </a:t>
            </a:r>
            <a:r>
              <a:rPr lang="en-US" altLang="en-US" sz="1800" u="sng" dirty="0"/>
              <a:t>loss</a:t>
            </a:r>
            <a:r>
              <a:rPr lang="en-US" altLang="en-US" sz="1800" dirty="0"/>
              <a:t> to avoid </a:t>
            </a:r>
            <a:r>
              <a:rPr lang="en-US" altLang="en-US" sz="1800" dirty="0" smtClean="0"/>
              <a:t>a certain smaller loss </a:t>
            </a:r>
            <a:endParaRPr lang="en-US"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animBg="1"/>
      <p:bldP spid="1229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2"/>
          <p:cNvSpPr txBox="1">
            <a:spLocks noChangeArrowheads="1"/>
          </p:cNvSpPr>
          <p:nvPr/>
        </p:nvSpPr>
        <p:spPr bwMode="auto">
          <a:xfrm>
            <a:off x="762000" y="838200"/>
            <a:ext cx="7391400" cy="1066800"/>
          </a:xfrm>
          <a:prstGeom prst="rect">
            <a:avLst/>
          </a:prstGeom>
          <a:extLst/>
        </p:spPr>
        <p:txBody>
          <a:bodyPr vert="horz" lIns="91440" tIns="45720" rIns="91440" bIns="45720" rtlCol="0" anchor="ctr">
            <a:normAutofit fontScale="92500" lnSpcReduction="20000"/>
          </a:bodyPr>
          <a:lstStyle>
            <a:lvl1pPr algn="ctr">
              <a:defRPr sz="4000" spc="-100">
                <a:solidFill>
                  <a:srgbClr val="FF6600"/>
                </a:solidFill>
                <a:latin typeface="Times New Roman" charset="0"/>
                <a:ea typeface="ＭＳ Ｐゴシック" charset="0"/>
                <a:cs typeface="ＭＳ Ｐゴシック" charset="0"/>
              </a:defRPr>
            </a:lvl1pPr>
            <a:lvl2pPr>
              <a:defRPr sz="4000">
                <a:solidFill>
                  <a:schemeClr val="tx2"/>
                </a:solidFill>
                <a:latin typeface="Arial" charset="0"/>
                <a:ea typeface="ＭＳ Ｐゴシック" charset="0"/>
                <a:cs typeface="ＭＳ Ｐゴシック" charset="0"/>
              </a:defRPr>
            </a:lvl2pPr>
            <a:lvl3pPr>
              <a:defRPr sz="4000">
                <a:solidFill>
                  <a:schemeClr val="tx2"/>
                </a:solidFill>
                <a:latin typeface="Arial" charset="0"/>
                <a:ea typeface="ＭＳ Ｐゴシック" charset="0"/>
                <a:cs typeface="ＭＳ Ｐゴシック" charset="0"/>
              </a:defRPr>
            </a:lvl3pPr>
            <a:lvl4pPr>
              <a:defRPr sz="4000">
                <a:solidFill>
                  <a:schemeClr val="tx2"/>
                </a:solidFill>
                <a:latin typeface="Arial" charset="0"/>
                <a:ea typeface="ＭＳ Ｐゴシック" charset="0"/>
                <a:cs typeface="ＭＳ Ｐゴシック" charset="0"/>
              </a:defRPr>
            </a:lvl4pPr>
            <a:lvl5pPr>
              <a:defRPr sz="4000">
                <a:solidFill>
                  <a:schemeClr val="tx2"/>
                </a:solidFill>
                <a:latin typeface="Arial" charset="0"/>
                <a:ea typeface="ＭＳ Ｐゴシック" charset="0"/>
                <a:cs typeface="ＭＳ Ｐゴシック" charset="0"/>
              </a:defRPr>
            </a:lvl5pPr>
            <a:lvl6pPr marL="457200" fontAlgn="base">
              <a:spcBef>
                <a:spcPct val="0"/>
              </a:spcBef>
              <a:spcAft>
                <a:spcPct val="0"/>
              </a:spcAft>
              <a:defRPr sz="4000">
                <a:solidFill>
                  <a:schemeClr val="tx2"/>
                </a:solidFill>
                <a:latin typeface="Arial" charset="0"/>
              </a:defRPr>
            </a:lvl6pPr>
            <a:lvl7pPr marL="914400" fontAlgn="base">
              <a:spcBef>
                <a:spcPct val="0"/>
              </a:spcBef>
              <a:spcAft>
                <a:spcPct val="0"/>
              </a:spcAft>
              <a:defRPr sz="4000">
                <a:solidFill>
                  <a:schemeClr val="tx2"/>
                </a:solidFill>
                <a:latin typeface="Arial" charset="0"/>
              </a:defRPr>
            </a:lvl7pPr>
            <a:lvl8pPr marL="1371600" fontAlgn="base">
              <a:spcBef>
                <a:spcPct val="0"/>
              </a:spcBef>
              <a:spcAft>
                <a:spcPct val="0"/>
              </a:spcAft>
              <a:defRPr sz="4000">
                <a:solidFill>
                  <a:schemeClr val="tx2"/>
                </a:solidFill>
                <a:latin typeface="Arial" charset="0"/>
              </a:defRPr>
            </a:lvl8pPr>
            <a:lvl9pPr marL="1828800" fontAlgn="base">
              <a:spcBef>
                <a:spcPct val="0"/>
              </a:spcBef>
              <a:spcAft>
                <a:spcPct val="0"/>
              </a:spcAft>
              <a:defRPr sz="4000">
                <a:solidFill>
                  <a:schemeClr val="tx2"/>
                </a:solidFill>
                <a:latin typeface="Arial" charset="0"/>
              </a:defRPr>
            </a:lvl9pPr>
          </a:lstStyle>
          <a:p>
            <a:r>
              <a:rPr lang="en-US" altLang="en-US" dirty="0" smtClean="0"/>
              <a:t>A key basis for Prospect Theory:</a:t>
            </a:r>
          </a:p>
          <a:p>
            <a:r>
              <a:rPr lang="en-US" altLang="en-US" dirty="0" smtClean="0"/>
              <a:t>The Endowment Effect</a:t>
            </a:r>
            <a:endParaRPr lang="en-US" altLang="en-US" dirty="0"/>
          </a:p>
        </p:txBody>
      </p:sp>
      <p:sp>
        <p:nvSpPr>
          <p:cNvPr id="14339" name="Content Placeholder 2"/>
          <p:cNvSpPr txBox="1">
            <a:spLocks/>
          </p:cNvSpPr>
          <p:nvPr/>
        </p:nvSpPr>
        <p:spPr bwMode="auto">
          <a:xfrm>
            <a:off x="457200" y="20574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2563" indent="-182563">
              <a:spcBef>
                <a:spcPct val="20000"/>
              </a:spcBef>
              <a:buClr>
                <a:schemeClr val="accent1"/>
              </a:buClr>
              <a:buSzPct val="85000"/>
              <a:buFont typeface="Arial" pitchFamily="34" charset="0"/>
              <a:buChar char="•"/>
              <a:defRPr sz="2400">
                <a:solidFill>
                  <a:schemeClr val="tx1"/>
                </a:solidFill>
                <a:latin typeface="Arial" pitchFamily="34" charset="0"/>
                <a:ea typeface="ＭＳ Ｐゴシック" pitchFamily="34" charset="-128"/>
              </a:defRPr>
            </a:lvl1pPr>
            <a:lvl2pPr indent="-182563">
              <a:spcBef>
                <a:spcPct val="20000"/>
              </a:spcBef>
              <a:buClr>
                <a:schemeClr val="accent1"/>
              </a:buClr>
              <a:buSzPct val="85000"/>
              <a:buFont typeface="Arial" pitchFamily="34" charset="0"/>
              <a:buChar char="•"/>
              <a:defRPr sz="2000">
                <a:solidFill>
                  <a:schemeClr val="tx1"/>
                </a:solidFill>
                <a:latin typeface="Arial" pitchFamily="34" charset="0"/>
                <a:ea typeface="ＭＳ Ｐゴシック" pitchFamily="34" charset="-128"/>
              </a:defRPr>
            </a:lvl2pPr>
            <a:lvl3pPr marL="730250" indent="-182563">
              <a:spcBef>
                <a:spcPct val="20000"/>
              </a:spcBef>
              <a:buClr>
                <a:schemeClr val="accent1"/>
              </a:buClr>
              <a:buSzPct val="90000"/>
              <a:buFont typeface="Arial" pitchFamily="34" charset="0"/>
              <a:buChar char="•"/>
              <a:defRPr>
                <a:solidFill>
                  <a:schemeClr val="tx1"/>
                </a:solidFill>
                <a:latin typeface="Arial" pitchFamily="34" charset="0"/>
                <a:ea typeface="ＭＳ Ｐゴシック" pitchFamily="34" charset="-128"/>
              </a:defRPr>
            </a:lvl3pPr>
            <a:lvl4pPr marL="1004888" indent="-182563">
              <a:spcBef>
                <a:spcPct val="20000"/>
              </a:spcBef>
              <a:buClr>
                <a:schemeClr val="accent1"/>
              </a:buClr>
              <a:buFont typeface="Arial" pitchFamily="34" charset="0"/>
              <a:buChar char="•"/>
              <a:defRPr sz="1600">
                <a:solidFill>
                  <a:schemeClr val="tx1"/>
                </a:solidFill>
                <a:latin typeface="Arial" pitchFamily="34" charset="0"/>
                <a:ea typeface="ＭＳ Ｐゴシック" pitchFamily="34" charset="-128"/>
              </a:defRPr>
            </a:lvl4pPr>
            <a:lvl5pPr marL="1187450" indent="-136525">
              <a:spcBef>
                <a:spcPct val="20000"/>
              </a:spcBef>
              <a:buClr>
                <a:schemeClr val="accent1"/>
              </a:buClr>
              <a:buSzPct val="100000"/>
              <a:buFont typeface="Arial" pitchFamily="34" charset="0"/>
              <a:buChar char="•"/>
              <a:defRPr sz="1400">
                <a:solidFill>
                  <a:schemeClr val="tx1"/>
                </a:solidFill>
                <a:latin typeface="Arial" pitchFamily="34" charset="0"/>
                <a:ea typeface="ＭＳ Ｐゴシック" pitchFamily="34" charset="-128"/>
              </a:defRPr>
            </a:lvl5pPr>
            <a:lvl6pPr marL="1644650" indent="-136525"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ea typeface="ＭＳ Ｐゴシック" pitchFamily="34" charset="-128"/>
              </a:defRPr>
            </a:lvl6pPr>
            <a:lvl7pPr marL="2101850" indent="-136525"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ea typeface="ＭＳ Ｐゴシック" pitchFamily="34" charset="-128"/>
              </a:defRPr>
            </a:lvl7pPr>
            <a:lvl8pPr marL="2559050" indent="-136525"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ea typeface="ＭＳ Ｐゴシック" pitchFamily="34" charset="-128"/>
              </a:defRPr>
            </a:lvl8pPr>
            <a:lvl9pPr marL="3016250" indent="-136525"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ea typeface="ＭＳ Ｐゴシック" pitchFamily="34" charset="-128"/>
              </a:defRPr>
            </a:lvl9pPr>
          </a:lstStyle>
          <a:p>
            <a:pPr>
              <a:buFont typeface="Wingdings 2" pitchFamily="18" charset="2"/>
              <a:buNone/>
            </a:pPr>
            <a:endParaRPr lang="en-US" altLang="en-US" dirty="0"/>
          </a:p>
          <a:p>
            <a:pPr>
              <a:buClrTx/>
            </a:pPr>
            <a:r>
              <a:rPr lang="en-US" altLang="en-US" dirty="0"/>
              <a:t>We value what we have more than what we don’t.</a:t>
            </a:r>
            <a:endParaRPr lang="en-US" altLang="ja-JP" b="1" dirty="0"/>
          </a:p>
          <a:p>
            <a:pPr>
              <a:buClrTx/>
              <a:buFont typeface="Wingdings 2" pitchFamily="18" charset="2"/>
              <a:buNone/>
            </a:pPr>
            <a:endParaRPr lang="en-US" altLang="en-US" u="sng" dirty="0"/>
          </a:p>
          <a:p>
            <a:pPr>
              <a:buClrTx/>
            </a:pPr>
            <a:r>
              <a:rPr lang="en-US" altLang="en-US" dirty="0"/>
              <a:t>Coffee mug example</a:t>
            </a:r>
            <a:endParaRPr lang="en-US" altLang="ja-JP" dirty="0"/>
          </a:p>
          <a:p>
            <a:pPr>
              <a:buClrTx/>
              <a:buFont typeface="Wingdings 2" pitchFamily="18" charset="2"/>
              <a:buNone/>
            </a:pPr>
            <a:endParaRPr lang="en-US" altLang="en-US" dirty="0"/>
          </a:p>
          <a:p>
            <a:pPr>
              <a:buClrTx/>
            </a:pPr>
            <a:endParaRPr lang="en-US" altLang="en-US" dirty="0"/>
          </a:p>
          <a:p>
            <a:pPr>
              <a:buClrTx/>
              <a:buFont typeface="Wingdings 2" pitchFamily="18" charset="2"/>
              <a:buNone/>
            </a:pPr>
            <a:endParaRPr lang="en-US" altLang="en-US" dirty="0"/>
          </a:p>
          <a:p>
            <a:pPr>
              <a:buClrTx/>
            </a:pPr>
            <a:endParaRPr lang="en-US"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Clarity</Template>
  <TotalTime>17239</TotalTime>
  <Words>1852</Words>
  <Application>Microsoft Office PowerPoint</Application>
  <PresentationFormat>On-screen Show (4:3)</PresentationFormat>
  <Paragraphs>207</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Clarity</vt:lpstr>
      <vt:lpstr>Behavioral Economics Part 1: Overview of concepts</vt:lpstr>
      <vt:lpstr>Concepts</vt:lpstr>
      <vt:lpstr>1. Neo-classical theory assumptions</vt:lpstr>
      <vt:lpstr>The Economic Human</vt:lpstr>
      <vt:lpstr>Supply and Demand Curve: Price mediates</vt:lpstr>
      <vt:lpstr>2. Expected Utility Theory Early adjustments to neo-classical theory</vt:lpstr>
      <vt:lpstr>3. The cognitive revolution</vt:lpstr>
      <vt:lpstr>Prospect Theory (1979)</vt:lpstr>
      <vt:lpstr>PowerPoint Presentation</vt:lpstr>
      <vt:lpstr>Judgment and Choice - preview</vt:lpstr>
      <vt:lpstr>Judgment: Heuristic techniques - Overview</vt:lpstr>
      <vt:lpstr>Judgment: Heuristic techniques …</vt:lpstr>
      <vt:lpstr>Judgment: Heuristic techniques…</vt:lpstr>
      <vt:lpstr>PowerPoint Presentation</vt:lpstr>
      <vt:lpstr>Choice: Framing</vt:lpstr>
      <vt:lpstr>Intertemporal choice</vt:lpstr>
      <vt:lpstr>Key Vocabulary</vt:lpstr>
    </vt:vector>
  </TitlesOfParts>
  <Company>Tori Sutherland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Cost-Effective of the Non-Pneumatic Anti-Shock Garment (NASG) for Obstetric Hemorrhage</dc:title>
  <dc:creator>Tori Sutherland</dc:creator>
  <cp:lastModifiedBy>Department of Veterans Affairs</cp:lastModifiedBy>
  <cp:revision>69</cp:revision>
  <cp:lastPrinted>2012-11-01T06:28:49Z</cp:lastPrinted>
  <dcterms:created xsi:type="dcterms:W3CDTF">2012-06-25T01:24:13Z</dcterms:created>
  <dcterms:modified xsi:type="dcterms:W3CDTF">2016-05-17T22:48:22Z</dcterms:modified>
</cp:coreProperties>
</file>