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5" r:id="rId3"/>
    <p:sldId id="257" r:id="rId4"/>
    <p:sldId id="309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514" r:id="rId15"/>
    <p:sldId id="545" r:id="rId16"/>
    <p:sldId id="411" r:id="rId17"/>
    <p:sldId id="412" r:id="rId18"/>
    <p:sldId id="413" r:id="rId19"/>
    <p:sldId id="414" r:id="rId20"/>
    <p:sldId id="417" r:id="rId21"/>
    <p:sldId id="292" r:id="rId22"/>
    <p:sldId id="547" r:id="rId23"/>
    <p:sldId id="368" r:id="rId24"/>
    <p:sldId id="523" r:id="rId25"/>
    <p:sldId id="522" r:id="rId26"/>
    <p:sldId id="524" r:id="rId27"/>
    <p:sldId id="333" r:id="rId28"/>
    <p:sldId id="335" r:id="rId29"/>
    <p:sldId id="548" r:id="rId30"/>
    <p:sldId id="549" r:id="rId31"/>
    <p:sldId id="381" r:id="rId32"/>
    <p:sldId id="382" r:id="rId33"/>
    <p:sldId id="383" r:id="rId34"/>
    <p:sldId id="527" r:id="rId35"/>
    <p:sldId id="529" r:id="rId36"/>
    <p:sldId id="384" r:id="rId37"/>
    <p:sldId id="482" r:id="rId38"/>
    <p:sldId id="334" r:id="rId39"/>
    <p:sldId id="298" r:id="rId40"/>
    <p:sldId id="279" r:id="rId41"/>
    <p:sldId id="306" r:id="rId42"/>
    <p:sldId id="323" r:id="rId43"/>
    <p:sldId id="546" r:id="rId44"/>
    <p:sldId id="300" r:id="rId45"/>
    <p:sldId id="385" r:id="rId46"/>
    <p:sldId id="528" r:id="rId47"/>
    <p:sldId id="537" r:id="rId48"/>
    <p:sldId id="377" r:id="rId49"/>
    <p:sldId id="538" r:id="rId50"/>
    <p:sldId id="436" r:id="rId51"/>
    <p:sldId id="531" r:id="rId52"/>
    <p:sldId id="532" r:id="rId53"/>
    <p:sldId id="376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Mcculloch" initials="CM" lastIdx="23" clrIdx="0"/>
  <p:cmAuthor id="2" name="Scheffler, Aaron" initials="SA" lastIdx="1" clrIdx="1">
    <p:extLst>
      <p:ext uri="{19B8F6BF-5375-455C-9EA6-DF929625EA0E}">
        <p15:presenceInfo xmlns:p15="http://schemas.microsoft.com/office/powerpoint/2012/main" userId="S::aaron.scheffler@ucsf.edu::114472da-e95c-43a4-b2af-f9f66b076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1AE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9115"/>
  </p:normalViewPr>
  <p:slideViewPr>
    <p:cSldViewPr snapToGrid="0" snapToObjects="1">
      <p:cViewPr varScale="1">
        <p:scale>
          <a:sx n="93" d="100"/>
          <a:sy n="93" d="100"/>
        </p:scale>
        <p:origin x="312" y="20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/>
            <a:t>Supervised</a:t>
          </a:r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/>
            <a:t>Regression (continuous outcome)</a:t>
          </a:r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/>
            <a:t>Classification (categorical outcome)</a:t>
          </a:r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/>
            <a:t>Unsupervised</a:t>
          </a:r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/>
            <a:t>Clustering</a:t>
          </a:r>
        </a:p>
        <a:p>
          <a:r>
            <a:rPr lang="en-US" dirty="0"/>
            <a:t>(grouping</a:t>
          </a:r>
          <a:r>
            <a:rPr lang="en-US" baseline="0" dirty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/>
            <a:t>Data Reduction (transforming variables)</a:t>
          </a:r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26CC400A-6277-574B-A28C-902C47F89DE6}" type="presOf" srcId="{F8F25676-6245-4E43-BE65-168A0216D611}" destId="{4B020118-7230-B641-9821-7CA20C46FB1B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187BF32A-3727-EE49-98DF-8EF360D1AC6C}" type="presOf" srcId="{15ABBBB6-DDEF-0E4D-B34D-713B175B3CD6}" destId="{294D1391-05F7-AF43-83BF-AAA011E784DA}" srcOrd="0" destOrd="0" presId="urn:microsoft.com/office/officeart/2005/8/layout/hierarchy1"/>
    <dgm:cxn modelId="{352B6D53-8609-A648-8B5C-77EE8379E340}" type="presOf" srcId="{63D78C57-F9FD-1E48-8DD8-B055A554B3DA}" destId="{5BA3B5D3-2617-8A43-B93A-307F9B2298AA}" srcOrd="0" destOrd="0" presId="urn:microsoft.com/office/officeart/2005/8/layout/hierarchy1"/>
    <dgm:cxn modelId="{1FC47B66-9154-3C4C-AD22-6A6D23409910}" type="presOf" srcId="{7792C44E-3540-3D4E-96EF-0E2593B51438}" destId="{62A47CAE-BE9D-1147-BE5F-721F981DBB6D}" srcOrd="0" destOrd="0" presId="urn:microsoft.com/office/officeart/2005/8/layout/hierarchy1"/>
    <dgm:cxn modelId="{913C0A6C-4200-0B42-BF96-0D069FBD92E7}" type="presOf" srcId="{2A2EA2AC-2563-3445-8B5A-4BCA573AE0B2}" destId="{E870DFCC-5C74-E940-8FE2-D2B5CFF8FD32}" srcOrd="0" destOrd="0" presId="urn:microsoft.com/office/officeart/2005/8/layout/hierarchy1"/>
    <dgm:cxn modelId="{03BE0F6D-1C53-F440-A4EF-B2FD82555130}" type="presOf" srcId="{C5AA36D3-5ECD-4846-AB92-3385708B3C63}" destId="{DE331C8C-4ABF-124F-9757-C8F82F4C98F7}" srcOrd="0" destOrd="0" presId="urn:microsoft.com/office/officeart/2005/8/layout/hierarchy1"/>
    <dgm:cxn modelId="{EDCC8B85-4760-6743-BBAF-DFDF3F7CF2E6}" type="presOf" srcId="{9E19C0E4-EC2F-0E41-B169-CF8EE019932B}" destId="{9C764079-CD67-EB44-81AB-8BFE98DB8A89}" srcOrd="0" destOrd="0" presId="urn:microsoft.com/office/officeart/2005/8/layout/hierarchy1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13019498-3B8F-074E-944F-D1FE2F866D19}" type="presOf" srcId="{AA4FC516-6BDB-8942-B414-0EB21E0167E5}" destId="{DD9416C5-70DE-6E43-80D9-C82E078F5EFB}" srcOrd="0" destOrd="0" presId="urn:microsoft.com/office/officeart/2005/8/layout/hierarchy1"/>
    <dgm:cxn modelId="{59B9A4A6-F7FC-3C4D-9725-0B839FF2BFBC}" type="presOf" srcId="{28366F0D-D2AF-D74E-8BE8-288C03287E07}" destId="{0E2761CF-084F-2141-8826-22A6586B1DF1}" srcOrd="0" destOrd="0" presId="urn:microsoft.com/office/officeart/2005/8/layout/hierarchy1"/>
    <dgm:cxn modelId="{C81740C5-6DC7-5447-8688-5A0946705249}" type="presOf" srcId="{8970E40B-FD06-4942-8A16-9316EE75AB86}" destId="{947E30E2-924B-0749-8444-722075DE4A6F}" srcOrd="0" destOrd="0" presId="urn:microsoft.com/office/officeart/2005/8/layout/hierarchy1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D49066C9-9F04-0041-894E-7D2D82A08943}" type="presOf" srcId="{47AD3EE7-6A27-1746-A0D4-526D1EDEAB18}" destId="{2D54A27B-5ADD-8248-A27E-E3C72183DD52}" srcOrd="0" destOrd="0" presId="urn:microsoft.com/office/officeart/2005/8/layout/hierarchy1"/>
    <dgm:cxn modelId="{10D3BCE3-6298-224F-A147-9D6BDE443F7E}" type="presOf" srcId="{4C021B72-B727-D040-93E2-6A9577277028}" destId="{5B3E855A-067A-A94D-8ECF-E0762410E186}" srcOrd="0" destOrd="0" presId="urn:microsoft.com/office/officeart/2005/8/layout/hierarchy1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52E4E4EC-E314-7040-BEEF-5ED5BCE981AD}" type="presOf" srcId="{17851DCB-920D-124B-A8F6-2C9E5A2DBD91}" destId="{1230B3F1-D63E-5E48-B652-E8B068F32AE5}" srcOrd="0" destOrd="0" presId="urn:microsoft.com/office/officeart/2005/8/layout/hierarchy1"/>
    <dgm:cxn modelId="{FD48ECF8-CD18-0346-93D0-85604D83DDF0}" type="presOf" srcId="{4F2D8C22-2011-EC4F-B463-3C71BBBBF6A0}" destId="{C4E910C1-BF12-7245-838A-FE21100D274A}" srcOrd="0" destOrd="0" presId="urn:microsoft.com/office/officeart/2005/8/layout/hierarchy1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151F5530-1BF6-214B-9C9D-5083EDE9F369}" type="presParOf" srcId="{5B3E855A-067A-A94D-8ECF-E0762410E186}" destId="{2A19FC5D-3B86-E441-BA4D-6611533F1127}" srcOrd="0" destOrd="0" presId="urn:microsoft.com/office/officeart/2005/8/layout/hierarchy1"/>
    <dgm:cxn modelId="{F7C2F5B8-9317-504F-AA6D-E7743E41B0CB}" type="presParOf" srcId="{2A19FC5D-3B86-E441-BA4D-6611533F1127}" destId="{951FA09B-C2CC-9E4E-8447-F774CA2FFA6A}" srcOrd="0" destOrd="0" presId="urn:microsoft.com/office/officeart/2005/8/layout/hierarchy1"/>
    <dgm:cxn modelId="{D4672669-B24F-FC45-AA1C-FB674EEA616C}" type="presParOf" srcId="{951FA09B-C2CC-9E4E-8447-F774CA2FFA6A}" destId="{09E2A66F-0B9C-B14D-95E8-CABFB5F4927C}" srcOrd="0" destOrd="0" presId="urn:microsoft.com/office/officeart/2005/8/layout/hierarchy1"/>
    <dgm:cxn modelId="{4D5AE631-1FC3-C748-B60C-FEA6C0D807A5}" type="presParOf" srcId="{951FA09B-C2CC-9E4E-8447-F774CA2FFA6A}" destId="{4B020118-7230-B641-9821-7CA20C46FB1B}" srcOrd="1" destOrd="0" presId="urn:microsoft.com/office/officeart/2005/8/layout/hierarchy1"/>
    <dgm:cxn modelId="{17375DD7-D865-C34E-BB43-D3E278ABDF58}" type="presParOf" srcId="{2A19FC5D-3B86-E441-BA4D-6611533F1127}" destId="{A0118F71-FBAE-B34B-A296-27BFFFC2CC37}" srcOrd="1" destOrd="0" presId="urn:microsoft.com/office/officeart/2005/8/layout/hierarchy1"/>
    <dgm:cxn modelId="{FEFC4F7B-59C7-1846-B96C-1B1245CED7B8}" type="presParOf" srcId="{A0118F71-FBAE-B34B-A296-27BFFFC2CC37}" destId="{2D54A27B-5ADD-8248-A27E-E3C72183DD52}" srcOrd="0" destOrd="0" presId="urn:microsoft.com/office/officeart/2005/8/layout/hierarchy1"/>
    <dgm:cxn modelId="{1CEC1487-AB5D-9B4C-A2FE-C788A75DF12D}" type="presParOf" srcId="{A0118F71-FBAE-B34B-A296-27BFFFC2CC37}" destId="{98F6457E-D588-5C43-B325-8CC034379310}" srcOrd="1" destOrd="0" presId="urn:microsoft.com/office/officeart/2005/8/layout/hierarchy1"/>
    <dgm:cxn modelId="{C2EEBB65-8590-E740-92C3-5C2310CBAF6C}" type="presParOf" srcId="{98F6457E-D588-5C43-B325-8CC034379310}" destId="{88EFBCBB-F2E2-0E42-9867-590E691B7DEB}" srcOrd="0" destOrd="0" presId="urn:microsoft.com/office/officeart/2005/8/layout/hierarchy1"/>
    <dgm:cxn modelId="{F5F31153-0ED1-A245-A9FB-95E20F0E636C}" type="presParOf" srcId="{88EFBCBB-F2E2-0E42-9867-590E691B7DEB}" destId="{3D53A4DC-0D22-A441-95B9-E1369A686A5D}" srcOrd="0" destOrd="0" presId="urn:microsoft.com/office/officeart/2005/8/layout/hierarchy1"/>
    <dgm:cxn modelId="{D5A091EA-E5BA-6B43-BE40-724DFBEC11C0}" type="presParOf" srcId="{88EFBCBB-F2E2-0E42-9867-590E691B7DEB}" destId="{294D1391-05F7-AF43-83BF-AAA011E784DA}" srcOrd="1" destOrd="0" presId="urn:microsoft.com/office/officeart/2005/8/layout/hierarchy1"/>
    <dgm:cxn modelId="{2CDF8B78-23D1-4144-9491-5CF79101F3D1}" type="presParOf" srcId="{98F6457E-D588-5C43-B325-8CC034379310}" destId="{6AA55791-CB05-A346-B20F-F7BD40F1ED4E}" srcOrd="1" destOrd="0" presId="urn:microsoft.com/office/officeart/2005/8/layout/hierarchy1"/>
    <dgm:cxn modelId="{8C141C38-8775-9F45-B97F-E39339012E65}" type="presParOf" srcId="{6AA55791-CB05-A346-B20F-F7BD40F1ED4E}" destId="{0E2761CF-084F-2141-8826-22A6586B1DF1}" srcOrd="0" destOrd="0" presId="urn:microsoft.com/office/officeart/2005/8/layout/hierarchy1"/>
    <dgm:cxn modelId="{F3C402D6-2C81-D149-B45E-8E94F82BDB5A}" type="presParOf" srcId="{6AA55791-CB05-A346-B20F-F7BD40F1ED4E}" destId="{85770F87-CC58-7140-8E40-306309A38617}" srcOrd="1" destOrd="0" presId="urn:microsoft.com/office/officeart/2005/8/layout/hierarchy1"/>
    <dgm:cxn modelId="{8316161A-4CD9-7249-A318-C9DEB50C2A79}" type="presParOf" srcId="{85770F87-CC58-7140-8E40-306309A38617}" destId="{C7F8CF50-EBDE-5C4F-BDD3-929B896C3716}" srcOrd="0" destOrd="0" presId="urn:microsoft.com/office/officeart/2005/8/layout/hierarchy1"/>
    <dgm:cxn modelId="{D998F1FC-CEF2-344F-8139-2117F0FE4F74}" type="presParOf" srcId="{C7F8CF50-EBDE-5C4F-BDD3-929B896C3716}" destId="{8EECA2F0-3637-CA41-ACBD-7DC57F888C3C}" srcOrd="0" destOrd="0" presId="urn:microsoft.com/office/officeart/2005/8/layout/hierarchy1"/>
    <dgm:cxn modelId="{A00F94CE-ECF2-344D-BDB3-162DC1339E87}" type="presParOf" srcId="{C7F8CF50-EBDE-5C4F-BDD3-929B896C3716}" destId="{DE331C8C-4ABF-124F-9757-C8F82F4C98F7}" srcOrd="1" destOrd="0" presId="urn:microsoft.com/office/officeart/2005/8/layout/hierarchy1"/>
    <dgm:cxn modelId="{779B8D2D-3E92-8B42-9382-4987B8AA32BD}" type="presParOf" srcId="{85770F87-CC58-7140-8E40-306309A38617}" destId="{36BF3877-9E82-E24C-83DC-1CBA32F3EB8C}" srcOrd="1" destOrd="0" presId="urn:microsoft.com/office/officeart/2005/8/layout/hierarchy1"/>
    <dgm:cxn modelId="{D9D4FCA0-28FA-0143-8972-AE2466DB0734}" type="presParOf" srcId="{6AA55791-CB05-A346-B20F-F7BD40F1ED4E}" destId="{947E30E2-924B-0749-8444-722075DE4A6F}" srcOrd="2" destOrd="0" presId="urn:microsoft.com/office/officeart/2005/8/layout/hierarchy1"/>
    <dgm:cxn modelId="{A7B15D05-9E4B-6446-BE30-529163675366}" type="presParOf" srcId="{6AA55791-CB05-A346-B20F-F7BD40F1ED4E}" destId="{AFF2174E-232C-B84F-B91C-264C41EE18BC}" srcOrd="3" destOrd="0" presId="urn:microsoft.com/office/officeart/2005/8/layout/hierarchy1"/>
    <dgm:cxn modelId="{051B2B58-86F3-6441-85EF-B0AA0498FC0F}" type="presParOf" srcId="{AFF2174E-232C-B84F-B91C-264C41EE18BC}" destId="{486E4CB4-6C2E-1B48-8326-55E06C1D39CE}" srcOrd="0" destOrd="0" presId="urn:microsoft.com/office/officeart/2005/8/layout/hierarchy1"/>
    <dgm:cxn modelId="{7D86BDB4-78DB-9241-984C-B35F244A4E48}" type="presParOf" srcId="{486E4CB4-6C2E-1B48-8326-55E06C1D39CE}" destId="{7C3CD6CA-7D24-3F47-B318-FE7EDCE0570B}" srcOrd="0" destOrd="0" presId="urn:microsoft.com/office/officeart/2005/8/layout/hierarchy1"/>
    <dgm:cxn modelId="{5D304B9B-B43A-A94D-8B81-2BE8B2EF49C1}" type="presParOf" srcId="{486E4CB4-6C2E-1B48-8326-55E06C1D39CE}" destId="{DD9416C5-70DE-6E43-80D9-C82E078F5EFB}" srcOrd="1" destOrd="0" presId="urn:microsoft.com/office/officeart/2005/8/layout/hierarchy1"/>
    <dgm:cxn modelId="{F182C4BB-99FB-D34F-A02B-8B40DDDB926C}" type="presParOf" srcId="{AFF2174E-232C-B84F-B91C-264C41EE18BC}" destId="{322F8926-ABCE-9B45-A7FB-95CB894BCAF8}" srcOrd="1" destOrd="0" presId="urn:microsoft.com/office/officeart/2005/8/layout/hierarchy1"/>
    <dgm:cxn modelId="{2CDEAC12-9C25-564F-97F7-B97F6E5E9C02}" type="presParOf" srcId="{A0118F71-FBAE-B34B-A296-27BFFFC2CC37}" destId="{E870DFCC-5C74-E940-8FE2-D2B5CFF8FD32}" srcOrd="2" destOrd="0" presId="urn:microsoft.com/office/officeart/2005/8/layout/hierarchy1"/>
    <dgm:cxn modelId="{4DA33E13-3104-EB42-A034-A84D62F1F008}" type="presParOf" srcId="{A0118F71-FBAE-B34B-A296-27BFFFC2CC37}" destId="{14DF78B0-2BFF-8A4E-9199-612412AA9CAD}" srcOrd="3" destOrd="0" presId="urn:microsoft.com/office/officeart/2005/8/layout/hierarchy1"/>
    <dgm:cxn modelId="{656E8DAA-2649-AB40-B90E-BBB167F9681F}" type="presParOf" srcId="{14DF78B0-2BFF-8A4E-9199-612412AA9CAD}" destId="{659F55F1-ED99-5142-95D8-0FC7F84102FF}" srcOrd="0" destOrd="0" presId="urn:microsoft.com/office/officeart/2005/8/layout/hierarchy1"/>
    <dgm:cxn modelId="{68D222E4-6FD3-FA41-982F-E509E89DBC40}" type="presParOf" srcId="{659F55F1-ED99-5142-95D8-0FC7F84102FF}" destId="{A162C1CF-94CA-844C-9544-3DEDC88C5EE5}" srcOrd="0" destOrd="0" presId="urn:microsoft.com/office/officeart/2005/8/layout/hierarchy1"/>
    <dgm:cxn modelId="{C456E304-966F-E74C-BA16-9C0AA63C6F4B}" type="presParOf" srcId="{659F55F1-ED99-5142-95D8-0FC7F84102FF}" destId="{1230B3F1-D63E-5E48-B652-E8B068F32AE5}" srcOrd="1" destOrd="0" presId="urn:microsoft.com/office/officeart/2005/8/layout/hierarchy1"/>
    <dgm:cxn modelId="{F906F3D4-AAD4-574C-8857-786E0684F2F3}" type="presParOf" srcId="{14DF78B0-2BFF-8A4E-9199-612412AA9CAD}" destId="{AE710114-766D-C14C-8018-FB74136A752B}" srcOrd="1" destOrd="0" presId="urn:microsoft.com/office/officeart/2005/8/layout/hierarchy1"/>
    <dgm:cxn modelId="{0085666E-C90D-6A48-82A8-4DED9BAC7A8A}" type="presParOf" srcId="{AE710114-766D-C14C-8018-FB74136A752B}" destId="{9C764079-CD67-EB44-81AB-8BFE98DB8A89}" srcOrd="0" destOrd="0" presId="urn:microsoft.com/office/officeart/2005/8/layout/hierarchy1"/>
    <dgm:cxn modelId="{6F818D3A-9022-CB48-AA7C-9B26FA5CB41E}" type="presParOf" srcId="{AE710114-766D-C14C-8018-FB74136A752B}" destId="{08405A34-0D49-D143-AF7E-65F2A20E3576}" srcOrd="1" destOrd="0" presId="urn:microsoft.com/office/officeart/2005/8/layout/hierarchy1"/>
    <dgm:cxn modelId="{8DC75EF4-5433-6540-9CA2-114FDD0487DD}" type="presParOf" srcId="{08405A34-0D49-D143-AF7E-65F2A20E3576}" destId="{88877E42-977F-CE48-BD32-1443F2D7CD1F}" srcOrd="0" destOrd="0" presId="urn:microsoft.com/office/officeart/2005/8/layout/hierarchy1"/>
    <dgm:cxn modelId="{B2B0D412-027C-E946-8968-D91824EE4E7B}" type="presParOf" srcId="{88877E42-977F-CE48-BD32-1443F2D7CD1F}" destId="{7F9DE28B-690C-EA46-A37B-40AB80DADD6D}" srcOrd="0" destOrd="0" presId="urn:microsoft.com/office/officeart/2005/8/layout/hierarchy1"/>
    <dgm:cxn modelId="{AD936662-CAE8-0F4F-B0EE-C30DB8D86A81}" type="presParOf" srcId="{88877E42-977F-CE48-BD32-1443F2D7CD1F}" destId="{C4E910C1-BF12-7245-838A-FE21100D274A}" srcOrd="1" destOrd="0" presId="urn:microsoft.com/office/officeart/2005/8/layout/hierarchy1"/>
    <dgm:cxn modelId="{09A9634E-5101-EA4F-9C39-CE02163F4FDF}" type="presParOf" srcId="{08405A34-0D49-D143-AF7E-65F2A20E3576}" destId="{7399D448-3844-E14F-8C59-A9E2FA84C999}" srcOrd="1" destOrd="0" presId="urn:microsoft.com/office/officeart/2005/8/layout/hierarchy1"/>
    <dgm:cxn modelId="{5ADAF87D-3618-234E-B0DD-5CB5E6126D2E}" type="presParOf" srcId="{AE710114-766D-C14C-8018-FB74136A752B}" destId="{62A47CAE-BE9D-1147-BE5F-721F981DBB6D}" srcOrd="2" destOrd="0" presId="urn:microsoft.com/office/officeart/2005/8/layout/hierarchy1"/>
    <dgm:cxn modelId="{19518226-BCFE-A44E-AFC4-99EA6E992D96}" type="presParOf" srcId="{AE710114-766D-C14C-8018-FB74136A752B}" destId="{ECF8D7A3-CB0D-5543-8C7A-43B77D026AE2}" srcOrd="3" destOrd="0" presId="urn:microsoft.com/office/officeart/2005/8/layout/hierarchy1"/>
    <dgm:cxn modelId="{FF99B2A8-6289-2B44-BBBC-5F19444EA36F}" type="presParOf" srcId="{ECF8D7A3-CB0D-5543-8C7A-43B77D026AE2}" destId="{1A763D16-9E77-154E-A77F-AA4997CA6910}" srcOrd="0" destOrd="0" presId="urn:microsoft.com/office/officeart/2005/8/layout/hierarchy1"/>
    <dgm:cxn modelId="{6E22D1D6-5C1C-CB42-93A9-5C4C21B8673C}" type="presParOf" srcId="{1A763D16-9E77-154E-A77F-AA4997CA6910}" destId="{B5F9CF80-8B19-A246-9283-1380B3481A1E}" srcOrd="0" destOrd="0" presId="urn:microsoft.com/office/officeart/2005/8/layout/hierarchy1"/>
    <dgm:cxn modelId="{049D376E-076D-9146-89A0-89E70398B1D9}" type="presParOf" srcId="{1A763D16-9E77-154E-A77F-AA4997CA6910}" destId="{5BA3B5D3-2617-8A43-B93A-307F9B2298AA}" srcOrd="1" destOrd="0" presId="urn:microsoft.com/office/officeart/2005/8/layout/hierarchy1"/>
    <dgm:cxn modelId="{BDA88359-E77C-E24C-AD7B-FE5CFCE68985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Supervised</a:t>
          </a:r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Regression (continuous outcome)</a:t>
          </a:r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Classification (categorical outcome)</a:t>
          </a:r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Unsupervised</a:t>
          </a:r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Clustering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(grouping</a:t>
          </a:r>
          <a:r>
            <a:rPr lang="en-US" sz="1300" kern="1200" baseline="0" dirty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Reduction (transforming variables)</a:t>
          </a:r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226F-F6D1-B445-A338-267713684F86}" type="datetimeFigureOut">
              <a:rPr lang="en-US" smtClean="0"/>
              <a:t>8/15/20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0D58-8378-B641-AAD1-A8A65AE4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8/15/20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tarworld.com/lessons/how-to-tune-your-guitar-by-ea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4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6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https://www.guitarworld.com/lessons/how-to-tune-your-guitar-by-ear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2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6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94" y="2104914"/>
            <a:ext cx="8633012" cy="1862884"/>
          </a:xfrm>
        </p:spPr>
        <p:txBody>
          <a:bodyPr>
            <a:noAutofit/>
          </a:bodyPr>
          <a:lstStyle/>
          <a:p>
            <a:r>
              <a:rPr lang="en-US" sz="5200" b="1" dirty="0" err="1"/>
              <a:t>Biostat</a:t>
            </a:r>
            <a:r>
              <a:rPr lang="en-US" sz="5200" b="1" dirty="0"/>
              <a:t> 202: Opportunities and Challenges of “Big Data”.</a:t>
            </a:r>
            <a:br>
              <a:rPr lang="en-US" sz="5200" b="1" dirty="0"/>
            </a:br>
            <a:r>
              <a:rPr lang="en-US" sz="5200" dirty="0">
                <a:solidFill>
                  <a:schemeClr val="accent5"/>
                </a:solidFill>
              </a:rPr>
              <a:t>Machine Learning</a:t>
            </a:r>
            <a:r>
              <a:rPr lang="en-US" sz="5200" b="1" dirty="0">
                <a:solidFill>
                  <a:schemeClr val="accent5"/>
                </a:solidFill>
              </a:rPr>
              <a:t> 3:</a:t>
            </a:r>
            <a:r>
              <a:rPr lang="en-US" sz="5200" dirty="0">
                <a:solidFill>
                  <a:schemeClr val="accent5"/>
                </a:solidFill>
              </a:rPr>
              <a:t> </a:t>
            </a:r>
            <a:br>
              <a:rPr lang="en-US" sz="5200" dirty="0">
                <a:solidFill>
                  <a:schemeClr val="accent5"/>
                </a:solidFill>
              </a:rPr>
            </a:br>
            <a:r>
              <a:rPr lang="en-US" sz="5200" dirty="0">
                <a:solidFill>
                  <a:srgbClr val="00B050"/>
                </a:solidFill>
              </a:rPr>
              <a:t>Supervised learning, contd. [classification]</a:t>
            </a:r>
            <a:endParaRPr lang="en-US" sz="52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/>
          </a:bodyPr>
          <a:lstStyle/>
          <a:p>
            <a:r>
              <a:rPr lang="en-US" b="1" dirty="0"/>
              <a:t>Aaron Wolfe Scheffler</a:t>
            </a:r>
          </a:p>
          <a:p>
            <a:r>
              <a:rPr lang="en-US" b="1" dirty="0"/>
              <a:t>Division of Biostatistics</a:t>
            </a:r>
          </a:p>
          <a:p>
            <a:r>
              <a:rPr lang="en-US" b="1" dirty="0"/>
              <a:t>Department of Epidemiology and Biostatistics</a:t>
            </a:r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>
                <a:alpha val="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>
                <a:alpha val="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5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k=3 – </a:t>
            </a:r>
            <a:r>
              <a:rPr lang="en-US" sz="3200" dirty="0">
                <a:solidFill>
                  <a:srgbClr val="C00000"/>
                </a:solidFill>
              </a:rPr>
              <a:t>red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796" y="2416612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9B6EC11-A1E9-544A-B2F7-F9644B6CEBC3}"/>
              </a:ext>
            </a:extLst>
          </p:cNvPr>
          <p:cNvSpPr txBox="1"/>
          <p:nvPr/>
        </p:nvSpPr>
        <p:spPr>
          <a:xfrm>
            <a:off x="-34631" y="1"/>
            <a:ext cx="4011778" cy="91409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3200" u="sng" dirty="0">
                <a:solidFill>
                  <a:srgbClr val="FFFFFF"/>
                </a:solidFill>
              </a:rPr>
              <a:t>KNN VS. LOGISTIC </a:t>
            </a:r>
          </a:p>
          <a:p>
            <a:pPr algn="ctr"/>
            <a:endParaRPr lang="en-US" sz="3200" u="sng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To predict the category for each class, KNN </a:t>
            </a:r>
            <a:r>
              <a:rPr lang="en-US" sz="2800" b="1" dirty="0">
                <a:solidFill>
                  <a:srgbClr val="FFFFFF"/>
                </a:solidFill>
              </a:rPr>
              <a:t>ONLY</a:t>
            </a:r>
            <a:r>
              <a:rPr lang="en-US" sz="2800" dirty="0">
                <a:solidFill>
                  <a:srgbClr val="FFFFFF"/>
                </a:solidFill>
              </a:rPr>
              <a:t> considers the k-nearest points - other points do not matter!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Contrast with logistic regression which uses all the data to construct a classification rule via the coefficient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27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 classification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628650" y="1825624"/>
            <a:ext cx="8099714" cy="5032375"/>
          </a:xfrm>
        </p:spPr>
        <p:txBody>
          <a:bodyPr>
            <a:normAutofit/>
          </a:bodyPr>
          <a:lstStyle/>
          <a:p>
            <a:r>
              <a:rPr lang="en-US" dirty="0"/>
              <a:t>Captures local behavior, a nosy neighbor </a:t>
            </a:r>
          </a:p>
          <a:p>
            <a:r>
              <a:rPr lang="en-US" dirty="0"/>
              <a:t>Neighborhood defined by “closest points” (distance)</a:t>
            </a:r>
          </a:p>
          <a:p>
            <a:r>
              <a:rPr lang="en-US" dirty="0"/>
              <a:t>Common to standardize predictors to have mean 0 and standard deviation of 1 – allows equity among variables of different scales</a:t>
            </a:r>
          </a:p>
          <a:p>
            <a:r>
              <a:rPr lang="en-US" dirty="0"/>
              <a:t>Classification based on majority vote among k-nearest neighbors, vote also used to calculate probability of each class in neighborhood</a:t>
            </a:r>
          </a:p>
          <a:p>
            <a:r>
              <a:rPr lang="en-US" dirty="0"/>
              <a:t>Ties are broken at random </a:t>
            </a:r>
          </a:p>
          <a:p>
            <a:endParaRPr lang="en-US" dirty="0"/>
          </a:p>
        </p:txBody>
      </p:sp>
      <p:pic>
        <p:nvPicPr>
          <p:cNvPr id="4" name="Graphic 3" descr="Eyes">
            <a:extLst>
              <a:ext uri="{FF2B5EF4-FFF2-40B4-BE49-F238E27FC236}">
                <a16:creationId xmlns:a16="http://schemas.microsoft.com/office/drawing/2014/main" id="{C7A3E5CA-CE4E-EE49-B9D8-9D9D43C6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200" y="1600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3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28466" cy="1325563"/>
          </a:xfrm>
        </p:spPr>
        <p:txBody>
          <a:bodyPr/>
          <a:lstStyle/>
          <a:p>
            <a:r>
              <a:rPr lang="en-US" dirty="0"/>
              <a:t>Classification/Decision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0" y="2673144"/>
            <a:ext cx="3708615" cy="341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74039" cy="3417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555" y="2168872"/>
            <a:ext cx="85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Linear decision boundary (LDA)      15-nearest neighbor boundary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420" y="6308208"/>
            <a:ext cx="797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taken from Elements of Statistical Learning – Hastie et al. 2</a:t>
            </a:r>
            <a:r>
              <a:rPr lang="en-US" baseline="30000" dirty="0"/>
              <a:t>nd</a:t>
            </a:r>
            <a:r>
              <a:rPr lang="en-US" dirty="0"/>
              <a:t> Ed. pp. 13-17</a:t>
            </a:r>
          </a:p>
        </p:txBody>
      </p:sp>
    </p:spTree>
    <p:extLst>
      <p:ext uri="{BB962C8B-B14F-4D97-AF65-F5344CB8AC3E}">
        <p14:creationId xmlns:p14="http://schemas.microsoft.com/office/powerpoint/2010/main" val="11927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6" y="2673143"/>
            <a:ext cx="3674039" cy="3417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06721" cy="3417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22"/>
            <a:ext cx="7886700" cy="1325563"/>
          </a:xfrm>
        </p:spPr>
        <p:txBody>
          <a:bodyPr/>
          <a:lstStyle/>
          <a:p>
            <a:r>
              <a:rPr lang="en-US" dirty="0"/>
              <a:t>Choice of k affects boundary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2211478"/>
            <a:ext cx="810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 nearest-neighbor boundary    1-nearest neighbor boundary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7C5EA-2B70-FE41-B43C-74ADA263C14D}"/>
              </a:ext>
            </a:extLst>
          </p:cNvPr>
          <p:cNvSpPr txBox="1"/>
          <p:nvPr/>
        </p:nvSpPr>
        <p:spPr>
          <a:xfrm>
            <a:off x="343569" y="1342007"/>
            <a:ext cx="10345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SMALLER K = MORE LOCAL/FLEXIBLE DECISION BOUNDARY!!!</a:t>
            </a:r>
          </a:p>
        </p:txBody>
      </p:sp>
    </p:spTree>
    <p:extLst>
      <p:ext uri="{BB962C8B-B14F-4D97-AF65-F5344CB8AC3E}">
        <p14:creationId xmlns:p14="http://schemas.microsoft.com/office/powerpoint/2010/main" val="99125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D7AB-BAE7-A741-A7F5-50727C03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1638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Parameter tuning</a:t>
            </a:r>
          </a:p>
        </p:txBody>
      </p:sp>
      <p:pic>
        <p:nvPicPr>
          <p:cNvPr id="4" name="Picture 3" descr="A person holding a guitar&#10;&#10;Description automatically generated">
            <a:extLst>
              <a:ext uri="{FF2B5EF4-FFF2-40B4-BE49-F238E27FC236}">
                <a16:creationId xmlns:a16="http://schemas.microsoft.com/office/drawing/2014/main" id="{C409F860-06E4-2247-8E2A-3375199D0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99" b="145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2395-4AB6-7045-98E9-18A2C013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044" y="4113459"/>
            <a:ext cx="7005956" cy="2452687"/>
          </a:xfrm>
        </p:spPr>
        <p:txBody>
          <a:bodyPr anchor="ctr">
            <a:noAutofit/>
          </a:bodyPr>
          <a:lstStyle/>
          <a:p>
            <a:r>
              <a:rPr lang="en-US" sz="2400" dirty="0"/>
              <a:t>Parameter tuning is the process of adjusting model parameters in order to find the “best” model</a:t>
            </a:r>
          </a:p>
          <a:p>
            <a:r>
              <a:rPr lang="en-US" sz="2400" dirty="0"/>
              <a:t>For example, we tune the K-nearest neighbors by adjusting the parameter k, the number of neighbors</a:t>
            </a:r>
          </a:p>
          <a:p>
            <a:r>
              <a:rPr lang="en-US" sz="2400" dirty="0"/>
              <a:t>Analogy: tuning the strings of a guitar to play the proper note is like parameter tuning to get the best prediction</a:t>
            </a:r>
          </a:p>
        </p:txBody>
      </p:sp>
    </p:spTree>
    <p:extLst>
      <p:ext uri="{BB962C8B-B14F-4D97-AF65-F5344CB8AC3E}">
        <p14:creationId xmlns:p14="http://schemas.microsoft.com/office/powerpoint/2010/main" val="419953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4"/>
            <a:ext cx="5883401" cy="52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4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195455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41451" y="5084321"/>
            <a:ext cx="391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Training set error gets better with more complexity – fitting to noise helps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14465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Test error goes down 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                 to training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Training set error gets better with more complexity – fitting to noise helps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25541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Test error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goes down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                 to training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Training set error gets better with more complexity – fitting to noise helps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>
                <a:solidFill>
                  <a:srgbClr val="C00000"/>
                </a:solidFill>
              </a:rPr>
              <a:t>models (k = 7)</a:t>
            </a:r>
          </a:p>
        </p:txBody>
      </p:sp>
    </p:spTree>
    <p:extLst>
      <p:ext uri="{BB962C8B-B14F-4D97-AF65-F5344CB8AC3E}">
        <p14:creationId xmlns:p14="http://schemas.microsoft.com/office/powerpoint/2010/main" val="210041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7045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Review of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15" y="869522"/>
            <a:ext cx="4429760" cy="51189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Introduction to classification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 metrics for classes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CFD75A-4EDA-BA4C-A42A-3915B5F66D46}"/>
              </a:ext>
            </a:extLst>
          </p:cNvPr>
          <p:cNvSpPr txBox="1">
            <a:spLocks/>
          </p:cNvSpPr>
          <p:nvPr/>
        </p:nvSpPr>
        <p:spPr>
          <a:xfrm>
            <a:off x="4725616" y="869522"/>
            <a:ext cx="4418384" cy="439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Validation and testing, contd.</a:t>
            </a:r>
          </a:p>
          <a:p>
            <a:pPr marL="457200" indent="-457200" algn="ctr">
              <a:buFont typeface="+mj-lt"/>
              <a:buAutoNum type="arabicPeriod" startAt="3"/>
            </a:pP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Logistic regression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B6286-B5A2-6D41-A122-7320059BF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07" y="1446760"/>
            <a:ext cx="2458169" cy="18107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01868F-FD3B-FF44-838F-69AF16BEC5EB}"/>
              </a:ext>
            </a:extLst>
          </p:cNvPr>
          <p:cNvCxnSpPr>
            <a:cxnSpLocks/>
          </p:cNvCxnSpPr>
          <p:nvPr/>
        </p:nvCxnSpPr>
        <p:spPr>
          <a:xfrm>
            <a:off x="2024861" y="1716992"/>
            <a:ext cx="1761363" cy="10923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C051417-11F2-CE4D-A31C-2F4B5A70D3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76" t="30663" r="14611" b="30114"/>
          <a:stretch/>
        </p:blipFill>
        <p:spPr>
          <a:xfrm>
            <a:off x="1153863" y="3924577"/>
            <a:ext cx="3264522" cy="2334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C2B182-855B-9D49-AA85-20411B0EA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83" t="24323" r="11664" b="21116"/>
          <a:stretch/>
        </p:blipFill>
        <p:spPr>
          <a:xfrm>
            <a:off x="5643563" y="1331817"/>
            <a:ext cx="2699984" cy="1925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CE336C-979B-A041-BB83-1D6B5367A07F}"/>
                  </a:ext>
                </a:extLst>
              </p:cNvPr>
              <p:cNvSpPr/>
              <p:nvPr/>
            </p:nvSpPr>
            <p:spPr>
              <a:xfrm>
                <a:off x="5228454" y="3849692"/>
                <a:ext cx="3960315" cy="530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1" smtClean="0">
                        <a:latin typeface="Cambria Math" charset="0"/>
                      </a:rPr>
                      <m:t>logit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altLang="en-US" i="1">
                                    <a:latin typeface="Cambria Math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r>
                      <a:rPr lang="en-US" altLang="en-US" i="1">
                        <a:latin typeface="Cambria Math" charset="0"/>
                      </a:rPr>
                      <m:t>𝑎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r>
                      <a:rPr lang="en-US" alt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CE336C-979B-A041-BB83-1D6B5367A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54" y="3849692"/>
                <a:ext cx="3960315" cy="530466"/>
              </a:xfrm>
              <a:prstGeom prst="rect">
                <a:avLst/>
              </a:prstGeom>
              <a:blipFill>
                <a:blip r:embed="rId6"/>
                <a:stretch>
                  <a:fillRect l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67A28-019E-A44C-B4E8-E8AC553B1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190" y="4442641"/>
            <a:ext cx="3944195" cy="20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K-nearest neighbors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3782"/>
            <a:ext cx="7886700" cy="5902035"/>
          </a:xfrm>
        </p:spPr>
        <p:txBody>
          <a:bodyPr>
            <a:normAutofit/>
          </a:bodyPr>
          <a:lstStyle/>
          <a:p>
            <a:r>
              <a:rPr lang="en-US" dirty="0"/>
              <a:t>Simple technique</a:t>
            </a:r>
          </a:p>
          <a:p>
            <a:r>
              <a:rPr lang="en-US" dirty="0"/>
              <a:t>No modeling, just use the training data to “vote”</a:t>
            </a:r>
          </a:p>
          <a:p>
            <a:r>
              <a:rPr lang="en-US" dirty="0"/>
              <a:t>Has been applied to many machine learning problems successfully</a:t>
            </a:r>
          </a:p>
          <a:p>
            <a:r>
              <a:rPr lang="en-US" dirty="0"/>
              <a:t>Have to “carry the data” to make a new prediction</a:t>
            </a:r>
          </a:p>
          <a:p>
            <a:r>
              <a:rPr lang="en-US" dirty="0"/>
              <a:t>Not good for a large number of predictors </a:t>
            </a:r>
            <a:r>
              <a:rPr lang="mr-IN" dirty="0"/>
              <a:t>–</a:t>
            </a:r>
            <a:r>
              <a:rPr lang="en-US" dirty="0"/>
              <a:t> suffers from the “curse of dimensionality”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1F927-4C0F-0F4F-BB7A-7DA0FA1A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264" y="4683515"/>
            <a:ext cx="5070764" cy="20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9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54727"/>
            <a:ext cx="5937755" cy="1188720"/>
          </a:xfrm>
        </p:spPr>
        <p:txBody>
          <a:bodyPr/>
          <a:lstStyle/>
          <a:p>
            <a:r>
              <a:rPr lang="en-US" dirty="0"/>
              <a:t>Parameter tuning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4775" y="1101521"/>
            <a:ext cx="8464925" cy="5575323"/>
          </a:xfrm>
        </p:spPr>
        <p:txBody>
          <a:bodyPr>
            <a:normAutofit/>
          </a:bodyPr>
          <a:lstStyle/>
          <a:p>
            <a:r>
              <a:rPr lang="en-US" sz="3200" dirty="0"/>
              <a:t>Many machine learning algorithms have “tuning parameters” (hyperparameters) that control behavior of model (e.g. k in KNN)</a:t>
            </a:r>
          </a:p>
          <a:p>
            <a:r>
              <a:rPr lang="en-US" altLang="en-US" sz="3200" dirty="0"/>
              <a:t>Parameter tuning occurs in three stages:</a:t>
            </a:r>
          </a:p>
          <a:p>
            <a:pPr lvl="1"/>
            <a:r>
              <a:rPr lang="en-US" altLang="en-US" sz="2800" dirty="0"/>
              <a:t>Stage 1: builds the model for several parameter values</a:t>
            </a:r>
          </a:p>
          <a:p>
            <a:pPr lvl="1"/>
            <a:r>
              <a:rPr lang="en-US" altLang="en-US" sz="2800" dirty="0"/>
              <a:t>Stage 2: calculate performance for models using evaluation metrics</a:t>
            </a:r>
          </a:p>
          <a:p>
            <a:pPr lvl="1"/>
            <a:r>
              <a:rPr lang="en-US" altLang="en-US" sz="2800" dirty="0"/>
              <a:t>Stage 3: select the model with optimal parameter settings, i.e. optimizes an evaluation metric in independent data set</a:t>
            </a:r>
          </a:p>
          <a:p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54727"/>
            <a:ext cx="5937755" cy="1188720"/>
          </a:xfrm>
        </p:spPr>
        <p:txBody>
          <a:bodyPr/>
          <a:lstStyle/>
          <a:p>
            <a:r>
              <a:rPr lang="en-US" dirty="0"/>
              <a:t>Parameter 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1023" y="1101521"/>
                <a:ext cx="8948677" cy="5756479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3200" dirty="0"/>
                  <a:t>How do we assess performance for models across parameters? We do not want to use our test data until the very end…</a:t>
                </a:r>
              </a:p>
              <a:p>
                <a:r>
                  <a:rPr lang="en-US" altLang="en-US" sz="3200" dirty="0"/>
                  <a:t>Proper procedure divides the data into three sets:</a:t>
                </a:r>
              </a:p>
              <a:p>
                <a:pPr lvl="1"/>
                <a:r>
                  <a:rPr lang="en-US" altLang="en-US" sz="2800" b="1" dirty="0"/>
                  <a:t>Training (1/2 data): </a:t>
                </a:r>
                <a:r>
                  <a:rPr lang="en-US" altLang="en-US" sz="2800" dirty="0"/>
                  <a:t>used to train several models with different parameter values (e.g. k =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en-US" sz="2800" dirty="0"/>
                  <a:t> for KNN)</a:t>
                </a:r>
              </a:p>
              <a:p>
                <a:pPr lvl="1"/>
                <a:r>
                  <a:rPr lang="en-US" altLang="en-US" sz="2800" b="1" dirty="0"/>
                  <a:t>Validation (1/4 data): </a:t>
                </a:r>
                <a:r>
                  <a:rPr lang="en-US" altLang="en-US" sz="2800" dirty="0"/>
                  <a:t>used to assess predictive performance of all models, one optimal model is selected (e.g. k = 5)</a:t>
                </a:r>
              </a:p>
              <a:p>
                <a:pPr lvl="1"/>
                <a:r>
                  <a:rPr lang="en-US" altLang="en-US" sz="2800" b="1" dirty="0"/>
                  <a:t>Test (1/4 data): </a:t>
                </a:r>
                <a:r>
                  <a:rPr lang="en-US" altLang="en-US" sz="2800" dirty="0"/>
                  <a:t>final validation performed on testing data for optimal model (i.e. k = 5)</a:t>
                </a:r>
              </a:p>
              <a:p>
                <a:endParaRPr lang="en-US" alt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23" y="1101521"/>
                <a:ext cx="8948677" cy="5756479"/>
              </a:xfrm>
              <a:blipFill>
                <a:blip r:embed="rId2"/>
                <a:stretch>
                  <a:fillRect l="-1275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29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3C9A-24BF-5048-AE24-D84810C7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Training/Test</a:t>
            </a:r>
          </a:p>
        </p:txBody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id="{7B658113-4AB3-DC40-9668-324596F6C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127" y="1804146"/>
            <a:ext cx="201984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rgbClr val="00B050"/>
                </a:solidFill>
                <a:latin typeface="Arial" charset="0"/>
              </a:rPr>
              <a:t>Training set (2/3)</a:t>
            </a:r>
          </a:p>
        </p:txBody>
      </p:sp>
      <p:sp>
        <p:nvSpPr>
          <p:cNvPr id="73" name="Rectangle 30">
            <a:extLst>
              <a:ext uri="{FF2B5EF4-FFF2-40B4-BE49-F238E27FC236}">
                <a16:creationId xmlns:a16="http://schemas.microsoft.com/office/drawing/2014/main" id="{03FAA498-C117-1D44-8FFB-C52647D6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398" y="5072859"/>
            <a:ext cx="19257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rgbClr val="FF0000"/>
                </a:solidFill>
                <a:latin typeface="Arial" charset="0"/>
              </a:rPr>
              <a:t>Testing set (1/3)</a:t>
            </a:r>
          </a:p>
        </p:txBody>
      </p:sp>
      <p:grpSp>
        <p:nvGrpSpPr>
          <p:cNvPr id="74" name="Group 45">
            <a:extLst>
              <a:ext uri="{FF2B5EF4-FFF2-40B4-BE49-F238E27FC236}">
                <a16:creationId xmlns:a16="http://schemas.microsoft.com/office/drawing/2014/main" id="{E7A14BCB-5589-9C43-ADE9-964FEF0B24EE}"/>
              </a:ext>
            </a:extLst>
          </p:cNvPr>
          <p:cNvGrpSpPr>
            <a:grpSpLocks/>
          </p:cNvGrpSpPr>
          <p:nvPr/>
        </p:nvGrpSpPr>
        <p:grpSpPr bwMode="auto">
          <a:xfrm>
            <a:off x="2309408" y="4704559"/>
            <a:ext cx="533400" cy="266700"/>
            <a:chOff x="1812" y="2352"/>
            <a:chExt cx="336" cy="168"/>
          </a:xfrm>
        </p:grpSpPr>
        <p:sp>
          <p:nvSpPr>
            <p:cNvPr id="75" name="Rectangle 46">
              <a:extLst>
                <a:ext uri="{FF2B5EF4-FFF2-40B4-BE49-F238E27FC236}">
                  <a16:creationId xmlns:a16="http://schemas.microsoft.com/office/drawing/2014/main" id="{F7659B19-231C-B144-8467-37A98708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47">
              <a:extLst>
                <a:ext uri="{FF2B5EF4-FFF2-40B4-BE49-F238E27FC236}">
                  <a16:creationId xmlns:a16="http://schemas.microsoft.com/office/drawing/2014/main" id="{FC1A2E24-06B6-8144-8002-9968223EC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E8FF7D7A-D240-EF4D-A06E-C29900700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49">
              <a:extLst>
                <a:ext uri="{FF2B5EF4-FFF2-40B4-BE49-F238E27FC236}">
                  <a16:creationId xmlns:a16="http://schemas.microsoft.com/office/drawing/2014/main" id="{A45F4363-DB3A-2F43-BAAD-40C637E70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1EADF43D-E904-3347-A8D8-174C6987B897}"/>
              </a:ext>
            </a:extLst>
          </p:cNvPr>
          <p:cNvGrpSpPr>
            <a:grpSpLocks/>
          </p:cNvGrpSpPr>
          <p:nvPr/>
        </p:nvGrpSpPr>
        <p:grpSpPr bwMode="auto">
          <a:xfrm>
            <a:off x="4863779" y="2264521"/>
            <a:ext cx="533400" cy="444500"/>
            <a:chOff x="2540" y="1303"/>
            <a:chExt cx="336" cy="280"/>
          </a:xfrm>
        </p:grpSpPr>
        <p:sp>
          <p:nvSpPr>
            <p:cNvPr id="80" name="Rectangle 51">
              <a:extLst>
                <a:ext uri="{FF2B5EF4-FFF2-40B4-BE49-F238E27FC236}">
                  <a16:creationId xmlns:a16="http://schemas.microsoft.com/office/drawing/2014/main" id="{CE6BC8B5-F669-6D4B-8E45-2E28121D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52">
              <a:extLst>
                <a:ext uri="{FF2B5EF4-FFF2-40B4-BE49-F238E27FC236}">
                  <a16:creationId xmlns:a16="http://schemas.microsoft.com/office/drawing/2014/main" id="{E5D1D79B-54DE-3742-ADD9-69CDD3AF0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53">
              <a:extLst>
                <a:ext uri="{FF2B5EF4-FFF2-40B4-BE49-F238E27FC236}">
                  <a16:creationId xmlns:a16="http://schemas.microsoft.com/office/drawing/2014/main" id="{9628CC11-292D-824C-AC51-09396F72E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54">
              <a:extLst>
                <a:ext uri="{FF2B5EF4-FFF2-40B4-BE49-F238E27FC236}">
                  <a16:creationId xmlns:a16="http://schemas.microsoft.com/office/drawing/2014/main" id="{F376756F-591F-DB47-8BCB-B6E193D91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55">
              <a:extLst>
                <a:ext uri="{FF2B5EF4-FFF2-40B4-BE49-F238E27FC236}">
                  <a16:creationId xmlns:a16="http://schemas.microsoft.com/office/drawing/2014/main" id="{E0FD00F7-E564-7643-A67F-18D1B7A9F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6">
              <a:extLst>
                <a:ext uri="{FF2B5EF4-FFF2-40B4-BE49-F238E27FC236}">
                  <a16:creationId xmlns:a16="http://schemas.microsoft.com/office/drawing/2014/main" id="{7D38F6C2-7636-6C4D-8B0F-A88D35B39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DF9EFE3-659A-F64D-B425-9C3166F4CAA2}"/>
              </a:ext>
            </a:extLst>
          </p:cNvPr>
          <p:cNvCxnSpPr/>
          <p:nvPr/>
        </p:nvCxnSpPr>
        <p:spPr>
          <a:xfrm>
            <a:off x="3513932" y="2486771"/>
            <a:ext cx="117389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7DC3E37-F7CE-5B46-A6C1-861A171C8D48}"/>
              </a:ext>
            </a:extLst>
          </p:cNvPr>
          <p:cNvCxnSpPr>
            <a:cxnSpLocks/>
          </p:cNvCxnSpPr>
          <p:nvPr/>
        </p:nvCxnSpPr>
        <p:spPr>
          <a:xfrm>
            <a:off x="2576108" y="3523251"/>
            <a:ext cx="0" cy="92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>
            <a:extLst>
              <a:ext uri="{FF2B5EF4-FFF2-40B4-BE49-F238E27FC236}">
                <a16:creationId xmlns:a16="http://schemas.microsoft.com/office/drawing/2014/main" id="{317831F9-5F1C-6945-96EF-D4AF663093F9}"/>
              </a:ext>
            </a:extLst>
          </p:cNvPr>
          <p:cNvGrpSpPr>
            <a:grpSpLocks/>
          </p:cNvGrpSpPr>
          <p:nvPr/>
        </p:nvGrpSpPr>
        <p:grpSpPr bwMode="auto">
          <a:xfrm>
            <a:off x="482722" y="2038350"/>
            <a:ext cx="1160462" cy="1346200"/>
            <a:chOff x="325" y="1265"/>
            <a:chExt cx="731" cy="848"/>
          </a:xfrm>
        </p:grpSpPr>
        <p:sp>
          <p:nvSpPr>
            <p:cNvPr id="60" name="Oval 5">
              <a:extLst>
                <a:ext uri="{FF2B5EF4-FFF2-40B4-BE49-F238E27FC236}">
                  <a16:creationId xmlns:a16="http://schemas.microsoft.com/office/drawing/2014/main" id="{1ED38AB7-1627-A141-93AE-66CDAE6B2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" descr="Dotted diamond">
              <a:extLst>
                <a:ext uri="{FF2B5EF4-FFF2-40B4-BE49-F238E27FC236}">
                  <a16:creationId xmlns:a16="http://schemas.microsoft.com/office/drawing/2014/main" id="{1F295E2D-1F6E-9443-AD73-02091F02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0CBCCB0A-E330-EA40-8967-BAC02C063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">
              <a:extLst>
                <a:ext uri="{FF2B5EF4-FFF2-40B4-BE49-F238E27FC236}">
                  <a16:creationId xmlns:a16="http://schemas.microsoft.com/office/drawing/2014/main" id="{4DBFA90D-2104-1A4B-B981-18FEACF12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9">
              <a:extLst>
                <a:ext uri="{FF2B5EF4-FFF2-40B4-BE49-F238E27FC236}">
                  <a16:creationId xmlns:a16="http://schemas.microsoft.com/office/drawing/2014/main" id="{8C6CA250-96B0-0E46-8ED2-CED9E58A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65" name="Line 10">
              <a:extLst>
                <a:ext uri="{FF2B5EF4-FFF2-40B4-BE49-F238E27FC236}">
                  <a16:creationId xmlns:a16="http://schemas.microsoft.com/office/drawing/2014/main" id="{2EB39967-BD19-A84F-96E8-97329702D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Line 62">
            <a:extLst>
              <a:ext uri="{FF2B5EF4-FFF2-40B4-BE49-F238E27FC236}">
                <a16:creationId xmlns:a16="http://schemas.microsoft.com/office/drawing/2014/main" id="{D1EA2641-0CA7-5746-AEEF-BEE8E8205F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3184" y="275748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D06A27-1A7C-B94E-B0F6-1314D9AB4795}"/>
              </a:ext>
            </a:extLst>
          </p:cNvPr>
          <p:cNvGrpSpPr/>
          <p:nvPr/>
        </p:nvGrpSpPr>
        <p:grpSpPr>
          <a:xfrm>
            <a:off x="2087684" y="2036762"/>
            <a:ext cx="1221723" cy="1392238"/>
            <a:chOff x="2521732" y="2507642"/>
            <a:chExt cx="1221723" cy="1392238"/>
          </a:xfrm>
        </p:grpSpPr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EAC7EFE7-04CE-604F-9947-374B9B077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2">
              <a:extLst>
                <a:ext uri="{FF2B5EF4-FFF2-40B4-BE49-F238E27FC236}">
                  <a16:creationId xmlns:a16="http://schemas.microsoft.com/office/drawing/2014/main" id="{346876A0-B9CC-AB4E-8C21-FDDCB8AA0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33">
              <a:extLst>
                <a:ext uri="{FF2B5EF4-FFF2-40B4-BE49-F238E27FC236}">
                  <a16:creationId xmlns:a16="http://schemas.microsoft.com/office/drawing/2014/main" id="{F00B13A5-F9E6-4F40-B737-3CCA822F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34">
              <a:extLst>
                <a:ext uri="{FF2B5EF4-FFF2-40B4-BE49-F238E27FC236}">
                  <a16:creationId xmlns:a16="http://schemas.microsoft.com/office/drawing/2014/main" id="{AC16D311-6BE4-4F4A-B19E-206957485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5">
              <a:extLst>
                <a:ext uri="{FF2B5EF4-FFF2-40B4-BE49-F238E27FC236}">
                  <a16:creationId xmlns:a16="http://schemas.microsoft.com/office/drawing/2014/main" id="{1F944815-8B9F-C341-9A92-3D0FE7D88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36">
              <a:extLst>
                <a:ext uri="{FF2B5EF4-FFF2-40B4-BE49-F238E27FC236}">
                  <a16:creationId xmlns:a16="http://schemas.microsoft.com/office/drawing/2014/main" id="{B7F208D1-2C91-544A-A388-E7ECAFA5A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37">
              <a:extLst>
                <a:ext uri="{FF2B5EF4-FFF2-40B4-BE49-F238E27FC236}">
                  <a16:creationId xmlns:a16="http://schemas.microsoft.com/office/drawing/2014/main" id="{049D2BBC-C5BC-CC4A-A361-567B769AA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8">
              <a:extLst>
                <a:ext uri="{FF2B5EF4-FFF2-40B4-BE49-F238E27FC236}">
                  <a16:creationId xmlns:a16="http://schemas.microsoft.com/office/drawing/2014/main" id="{A9D48B9F-DFA3-8942-A397-5BBA6542E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9">
              <a:extLst>
                <a:ext uri="{FF2B5EF4-FFF2-40B4-BE49-F238E27FC236}">
                  <a16:creationId xmlns:a16="http://schemas.microsoft.com/office/drawing/2014/main" id="{99D8275D-9AB2-6347-80E6-25AEB68D4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40">
              <a:extLst>
                <a:ext uri="{FF2B5EF4-FFF2-40B4-BE49-F238E27FC236}">
                  <a16:creationId xmlns:a16="http://schemas.microsoft.com/office/drawing/2014/main" id="{CE87F235-C29B-004B-AC17-946C5387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id="{6B99968C-6ADB-EC45-AF0A-F60FA5BC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3" name="Rectangle 42">
              <a:extLst>
                <a:ext uri="{FF2B5EF4-FFF2-40B4-BE49-F238E27FC236}">
                  <a16:creationId xmlns:a16="http://schemas.microsoft.com/office/drawing/2014/main" id="{6BD14CAF-22F2-4A4A-80C8-8663724A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4" name="Rectangle 43">
              <a:extLst>
                <a:ext uri="{FF2B5EF4-FFF2-40B4-BE49-F238E27FC236}">
                  <a16:creationId xmlns:a16="http://schemas.microsoft.com/office/drawing/2014/main" id="{159EA5F1-C5C7-0D49-9584-34AE8315E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5" name="Rectangle 44">
              <a:extLst>
                <a:ext uri="{FF2B5EF4-FFF2-40B4-BE49-F238E27FC236}">
                  <a16:creationId xmlns:a16="http://schemas.microsoft.com/office/drawing/2014/main" id="{2155B4F4-2891-8048-963B-8D952DD9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76F4FF30-C39E-FC4E-B692-58945BB39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7" name="Rectangle 44">
              <a:extLst>
                <a:ext uri="{FF2B5EF4-FFF2-40B4-BE49-F238E27FC236}">
                  <a16:creationId xmlns:a16="http://schemas.microsoft.com/office/drawing/2014/main" id="{D0A68613-3E52-0B4C-9EDB-E9174D88C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8" name="Rectangle 44">
              <a:extLst>
                <a:ext uri="{FF2B5EF4-FFF2-40B4-BE49-F238E27FC236}">
                  <a16:creationId xmlns:a16="http://schemas.microsoft.com/office/drawing/2014/main" id="{9196DFDE-D0B4-2548-810D-44954EEB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99" name="Rectangle 28">
            <a:extLst>
              <a:ext uri="{FF2B5EF4-FFF2-40B4-BE49-F238E27FC236}">
                <a16:creationId xmlns:a16="http://schemas.microsoft.com/office/drawing/2014/main" id="{5C81B738-8507-3E43-8E83-DC515D26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090" y="1720825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101" name="Rectangle 58">
            <a:extLst>
              <a:ext uri="{FF2B5EF4-FFF2-40B4-BE49-F238E27FC236}">
                <a16:creationId xmlns:a16="http://schemas.microsoft.com/office/drawing/2014/main" id="{6BA6724A-FA41-7B46-8470-EE933A63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222" y="3386137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9">
            <a:extLst>
              <a:ext uri="{FF2B5EF4-FFF2-40B4-BE49-F238E27FC236}">
                <a16:creationId xmlns:a16="http://schemas.microsoft.com/office/drawing/2014/main" id="{DC53A203-2947-BC4B-AF7B-4DD1399F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366" y="3399805"/>
            <a:ext cx="191452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4F7D9A2-722B-C348-B930-DC79C0F71793}"/>
              </a:ext>
            </a:extLst>
          </p:cNvPr>
          <p:cNvCxnSpPr>
            <a:cxnSpLocks/>
          </p:cNvCxnSpPr>
          <p:nvPr/>
        </p:nvCxnSpPr>
        <p:spPr>
          <a:xfrm>
            <a:off x="5130479" y="2865437"/>
            <a:ext cx="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2923E75-6409-B24A-8CB5-A446063AE806}"/>
              </a:ext>
            </a:extLst>
          </p:cNvPr>
          <p:cNvCxnSpPr>
            <a:cxnSpLocks/>
          </p:cNvCxnSpPr>
          <p:nvPr/>
        </p:nvCxnSpPr>
        <p:spPr>
          <a:xfrm>
            <a:off x="5130479" y="4011613"/>
            <a:ext cx="0" cy="5534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3">
            <a:extLst>
              <a:ext uri="{FF2B5EF4-FFF2-40B4-BE49-F238E27FC236}">
                <a16:creationId xmlns:a16="http://schemas.microsoft.com/office/drawing/2014/main" id="{BB49C95C-28DE-A84B-B1E3-61D2C27A1D92}"/>
              </a:ext>
            </a:extLst>
          </p:cNvPr>
          <p:cNvGrpSpPr>
            <a:grpSpLocks/>
          </p:cNvGrpSpPr>
          <p:nvPr/>
        </p:nvGrpSpPr>
        <p:grpSpPr bwMode="auto">
          <a:xfrm>
            <a:off x="4622479" y="4790284"/>
            <a:ext cx="1054100" cy="565150"/>
            <a:chOff x="2136" y="2818"/>
            <a:chExt cx="664" cy="356"/>
          </a:xfrm>
        </p:grpSpPr>
        <p:sp>
          <p:nvSpPr>
            <p:cNvPr id="107" name="AutoShape 14">
              <a:extLst>
                <a:ext uri="{FF2B5EF4-FFF2-40B4-BE49-F238E27FC236}">
                  <a16:creationId xmlns:a16="http://schemas.microsoft.com/office/drawing/2014/main" id="{ED5EA162-A9C9-7D4A-A847-FBD727F80D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15">
              <a:extLst>
                <a:ext uri="{FF2B5EF4-FFF2-40B4-BE49-F238E27FC236}">
                  <a16:creationId xmlns:a16="http://schemas.microsoft.com/office/drawing/2014/main" id="{DFC249E8-2C9F-2B4B-9B57-827FCDC54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16">
              <a:extLst>
                <a:ext uri="{FF2B5EF4-FFF2-40B4-BE49-F238E27FC236}">
                  <a16:creationId xmlns:a16="http://schemas.microsoft.com/office/drawing/2014/main" id="{C75653A4-C3B5-4742-BD44-F438435C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17">
              <a:extLst>
                <a:ext uri="{FF2B5EF4-FFF2-40B4-BE49-F238E27FC236}">
                  <a16:creationId xmlns:a16="http://schemas.microsoft.com/office/drawing/2014/main" id="{50D43EC1-B970-0642-94E1-CADE501A6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30085233-27A4-F849-B874-B6915701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9">
              <a:extLst>
                <a:ext uri="{FF2B5EF4-FFF2-40B4-BE49-F238E27FC236}">
                  <a16:creationId xmlns:a16="http://schemas.microsoft.com/office/drawing/2014/main" id="{6D165209-692B-1746-8B02-86BAD645F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0">
              <a:extLst>
                <a:ext uri="{FF2B5EF4-FFF2-40B4-BE49-F238E27FC236}">
                  <a16:creationId xmlns:a16="http://schemas.microsoft.com/office/drawing/2014/main" id="{BEB7BEA6-F7AE-2342-AFB1-E2C59E7D7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21">
              <a:extLst>
                <a:ext uri="{FF2B5EF4-FFF2-40B4-BE49-F238E27FC236}">
                  <a16:creationId xmlns:a16="http://schemas.microsoft.com/office/drawing/2014/main" id="{4605E8C9-7F8C-FE45-B482-7FD965DF9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22">
              <a:extLst>
                <a:ext uri="{FF2B5EF4-FFF2-40B4-BE49-F238E27FC236}">
                  <a16:creationId xmlns:a16="http://schemas.microsoft.com/office/drawing/2014/main" id="{CCAD9863-CF46-3644-8BD1-56A3DDFDF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89A75229-A7A6-374B-9072-3CA47A4B3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117" name="Rectangle 24">
              <a:extLst>
                <a:ext uri="{FF2B5EF4-FFF2-40B4-BE49-F238E27FC236}">
                  <a16:creationId xmlns:a16="http://schemas.microsoft.com/office/drawing/2014/main" id="{DA883058-E8EE-814A-854A-D1EC61620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B3E16BC3-B149-3D4B-9FDF-86E26107B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26">
              <a:extLst>
                <a:ext uri="{FF2B5EF4-FFF2-40B4-BE49-F238E27FC236}">
                  <a16:creationId xmlns:a16="http://schemas.microsoft.com/office/drawing/2014/main" id="{2243A9E3-1DA2-E74D-80D4-6E8FFB4D5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27">
              <a:extLst>
                <a:ext uri="{FF2B5EF4-FFF2-40B4-BE49-F238E27FC236}">
                  <a16:creationId xmlns:a16="http://schemas.microsoft.com/office/drawing/2014/main" id="{8C900A9A-918C-3E40-BD10-486B9AD6B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D9B1169-E765-E24C-BAB4-D56E0C65E6B4}"/>
              </a:ext>
            </a:extLst>
          </p:cNvPr>
          <p:cNvCxnSpPr>
            <a:cxnSpLocks/>
          </p:cNvCxnSpPr>
          <p:nvPr/>
        </p:nvCxnSpPr>
        <p:spPr>
          <a:xfrm flipH="1">
            <a:off x="5928991" y="2455021"/>
            <a:ext cx="1840993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18051A2-5994-D247-A4D7-0727F9CC8E47}"/>
              </a:ext>
            </a:extLst>
          </p:cNvPr>
          <p:cNvCxnSpPr>
            <a:cxnSpLocks/>
          </p:cNvCxnSpPr>
          <p:nvPr/>
        </p:nvCxnSpPr>
        <p:spPr>
          <a:xfrm>
            <a:off x="7769983" y="2455021"/>
            <a:ext cx="0" cy="2791668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C085256-696D-6B4F-A11C-88E0AD1697D8}"/>
              </a:ext>
            </a:extLst>
          </p:cNvPr>
          <p:cNvCxnSpPr>
            <a:cxnSpLocks/>
          </p:cNvCxnSpPr>
          <p:nvPr/>
        </p:nvCxnSpPr>
        <p:spPr>
          <a:xfrm>
            <a:off x="7264400" y="5246689"/>
            <a:ext cx="505583" cy="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30">
            <a:extLst>
              <a:ext uri="{FF2B5EF4-FFF2-40B4-BE49-F238E27FC236}">
                <a16:creationId xmlns:a16="http://schemas.microsoft.com/office/drawing/2014/main" id="{9C117F43-3220-8F46-8320-F411870C9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600" y="3365500"/>
            <a:ext cx="139522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Evaluate predictions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88010E-7699-D444-899F-3CEC3CDC9A13}"/>
              </a:ext>
            </a:extLst>
          </p:cNvPr>
          <p:cNvSpPr/>
          <p:nvPr/>
        </p:nvSpPr>
        <p:spPr>
          <a:xfrm>
            <a:off x="6797801" y="4505818"/>
            <a:ext cx="403421" cy="159445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3C8A75B-E28A-0F49-9ED7-A36F0FD8D7F2}"/>
              </a:ext>
            </a:extLst>
          </p:cNvPr>
          <p:cNvSpPr txBox="1"/>
          <p:nvPr/>
        </p:nvSpPr>
        <p:spPr>
          <a:xfrm>
            <a:off x="6857100" y="4427170"/>
            <a:ext cx="46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+</a:t>
            </a:r>
          </a:p>
          <a:p>
            <a:r>
              <a:rPr lang="en-US" b="1" dirty="0">
                <a:solidFill>
                  <a:srgbClr val="00B050"/>
                </a:solidFill>
              </a:rPr>
              <a:t>-</a:t>
            </a:r>
          </a:p>
          <a:p>
            <a:r>
              <a:rPr lang="en-US" b="1" dirty="0">
                <a:solidFill>
                  <a:srgbClr val="00B050"/>
                </a:solidFill>
              </a:rPr>
              <a:t>-</a:t>
            </a:r>
          </a:p>
          <a:p>
            <a:r>
              <a:rPr lang="en-US" b="1" dirty="0">
                <a:solidFill>
                  <a:srgbClr val="00B050"/>
                </a:solidFill>
              </a:rPr>
              <a:t>+</a:t>
            </a:r>
          </a:p>
          <a:p>
            <a:r>
              <a:rPr lang="en-US" b="1" dirty="0">
                <a:solidFill>
                  <a:srgbClr val="00B050"/>
                </a:solidFill>
              </a:rPr>
              <a:t>-</a:t>
            </a:r>
          </a:p>
          <a:p>
            <a:r>
              <a:rPr lang="en-US" b="1" dirty="0">
                <a:solidFill>
                  <a:srgbClr val="00B050"/>
                </a:solidFill>
              </a:rPr>
              <a:t>+</a:t>
            </a:r>
          </a:p>
          <a:p>
            <a:endParaRPr lang="en-US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605A0DEB-6018-FE46-AE4C-F0D053173713}"/>
              </a:ext>
            </a:extLst>
          </p:cNvPr>
          <p:cNvCxnSpPr>
            <a:cxnSpLocks/>
          </p:cNvCxnSpPr>
          <p:nvPr/>
        </p:nvCxnSpPr>
        <p:spPr>
          <a:xfrm>
            <a:off x="5889426" y="5257055"/>
            <a:ext cx="57182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A2419B2-888B-E845-9F12-37E2F0343AD6}"/>
              </a:ext>
            </a:extLst>
          </p:cNvPr>
          <p:cNvSpPr/>
          <p:nvPr/>
        </p:nvSpPr>
        <p:spPr>
          <a:xfrm>
            <a:off x="4881143" y="5769811"/>
            <a:ext cx="403421" cy="1046089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1B17618-E75A-9D40-B56C-98A8235C1A0D}"/>
              </a:ext>
            </a:extLst>
          </p:cNvPr>
          <p:cNvSpPr txBox="1"/>
          <p:nvPr/>
        </p:nvSpPr>
        <p:spPr>
          <a:xfrm>
            <a:off x="4927279" y="5693572"/>
            <a:ext cx="46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</a:p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DA36721-381C-044E-A48E-FF16CA802C9C}"/>
              </a:ext>
            </a:extLst>
          </p:cNvPr>
          <p:cNvCxnSpPr>
            <a:cxnSpLocks/>
          </p:cNvCxnSpPr>
          <p:nvPr/>
        </p:nvCxnSpPr>
        <p:spPr>
          <a:xfrm>
            <a:off x="3059234" y="4846336"/>
            <a:ext cx="16285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D051268-693D-3845-A058-740F36985ACB}"/>
              </a:ext>
            </a:extLst>
          </p:cNvPr>
          <p:cNvCxnSpPr>
            <a:cxnSpLocks/>
          </p:cNvCxnSpPr>
          <p:nvPr/>
        </p:nvCxnSpPr>
        <p:spPr>
          <a:xfrm>
            <a:off x="5079318" y="5419213"/>
            <a:ext cx="0" cy="350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91F9EA2-F0C7-8741-8F8D-9A98EDA970CC}"/>
              </a:ext>
            </a:extLst>
          </p:cNvPr>
          <p:cNvCxnSpPr>
            <a:cxnSpLocks/>
          </p:cNvCxnSpPr>
          <p:nvPr/>
        </p:nvCxnSpPr>
        <p:spPr>
          <a:xfrm flipH="1" flipV="1">
            <a:off x="2732759" y="5461797"/>
            <a:ext cx="6499" cy="53260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30">
            <a:extLst>
              <a:ext uri="{FF2B5EF4-FFF2-40B4-BE49-F238E27FC236}">
                <a16:creationId xmlns:a16="http://schemas.microsoft.com/office/drawing/2014/main" id="{471C8D85-D0B6-E643-B05E-6F1D3F8EE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81" y="6127268"/>
            <a:ext cx="1515674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Evaluate predictions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CE65FD9-027A-1846-8CA0-F854E42EE983}"/>
              </a:ext>
            </a:extLst>
          </p:cNvPr>
          <p:cNvCxnSpPr>
            <a:cxnSpLocks/>
          </p:cNvCxnSpPr>
          <p:nvPr/>
        </p:nvCxnSpPr>
        <p:spPr>
          <a:xfrm flipH="1">
            <a:off x="2715468" y="5994400"/>
            <a:ext cx="1972356" cy="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2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101" grpId="0" animBg="1"/>
      <p:bldP spid="102" grpId="0"/>
      <p:bldP spid="125" grpId="0"/>
      <p:bldP spid="3" grpId="0" animBg="1"/>
      <p:bldP spid="130" grpId="0"/>
      <p:bldP spid="133" grpId="0" animBg="1"/>
      <p:bldP spid="134" grpId="0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1E7ADD-AB40-A345-B855-D11DF277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170" y="1212711"/>
            <a:ext cx="5143500" cy="2921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9CF163-41AA-FF40-95F0-C22421CBABEE}"/>
              </a:ext>
            </a:extLst>
          </p:cNvPr>
          <p:cNvSpPr/>
          <p:nvPr/>
        </p:nvSpPr>
        <p:spPr>
          <a:xfrm>
            <a:off x="2955851" y="1126312"/>
            <a:ext cx="5504819" cy="3381153"/>
          </a:xfrm>
          <a:prstGeom prst="roundRect">
            <a:avLst/>
          </a:prstGeom>
          <a:solidFill>
            <a:srgbClr val="7030A0">
              <a:alpha val="2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u="sng" dirty="0"/>
              <a:t>Train</a:t>
            </a:r>
            <a:r>
              <a:rPr lang="en-US" dirty="0"/>
              <a:t>/Validate/Test</a:t>
            </a:r>
          </a:p>
        </p:txBody>
      </p:sp>
      <p:pic>
        <p:nvPicPr>
          <p:cNvPr id="36" name="Graphic 35" descr="Refresh">
            <a:extLst>
              <a:ext uri="{FF2B5EF4-FFF2-40B4-BE49-F238E27FC236}">
                <a16:creationId xmlns:a16="http://schemas.microsoft.com/office/drawing/2014/main" id="{88524F39-9E92-B64E-AE8A-230BBC8C3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27698">
            <a:off x="8071507" y="566443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4CEFD-335D-8A4F-AD1D-095A77FC0109}"/>
              </a:ext>
            </a:extLst>
          </p:cNvPr>
          <p:cNvSpPr/>
          <p:nvPr/>
        </p:nvSpPr>
        <p:spPr>
          <a:xfrm>
            <a:off x="7812391" y="281813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 = 3, 4, 5, 6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E605AD-0A21-3741-BAC8-17FDAE68D2C0}"/>
              </a:ext>
            </a:extLst>
          </p:cNvPr>
          <p:cNvSpPr/>
          <p:nvPr/>
        </p:nvSpPr>
        <p:spPr>
          <a:xfrm>
            <a:off x="0" y="1263511"/>
            <a:ext cx="29558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 </a:t>
            </a:r>
            <a:r>
              <a:rPr lang="en-US" b="1" u="sng" dirty="0">
                <a:solidFill>
                  <a:srgbClr val="00B050"/>
                </a:solidFill>
              </a:rPr>
              <a:t>Train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7030A0"/>
                </a:solidFill>
              </a:rPr>
              <a:t> repeatedly </a:t>
            </a:r>
            <a:r>
              <a:rPr lang="en-US" dirty="0">
                <a:solidFill>
                  <a:srgbClr val="00B050"/>
                </a:solidFill>
              </a:rPr>
              <a:t>fit model to training data for multiple values of the procedures parameter(s), e.g. k = 3, 4, 5, 6 for K-nearest neighbors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40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1F1096-B51B-5648-BDEA-DD375852E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115"/>
          <a:stretch/>
        </p:blipFill>
        <p:spPr>
          <a:xfrm>
            <a:off x="3279070" y="1079268"/>
            <a:ext cx="5181600" cy="320239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9CF163-41AA-FF40-95F0-C22421CBABEE}"/>
              </a:ext>
            </a:extLst>
          </p:cNvPr>
          <p:cNvSpPr/>
          <p:nvPr/>
        </p:nvSpPr>
        <p:spPr>
          <a:xfrm>
            <a:off x="2955851" y="1126312"/>
            <a:ext cx="5504819" cy="3381153"/>
          </a:xfrm>
          <a:prstGeom prst="roundRect">
            <a:avLst/>
          </a:prstGeom>
          <a:solidFill>
            <a:srgbClr val="7030A0">
              <a:alpha val="2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u="sng" dirty="0"/>
              <a:t>Train/Validate</a:t>
            </a:r>
            <a:r>
              <a:rPr lang="en-US" dirty="0"/>
              <a:t>/Test</a:t>
            </a:r>
          </a:p>
        </p:txBody>
      </p:sp>
      <p:pic>
        <p:nvPicPr>
          <p:cNvPr id="36" name="Graphic 35" descr="Refresh">
            <a:extLst>
              <a:ext uri="{FF2B5EF4-FFF2-40B4-BE49-F238E27FC236}">
                <a16:creationId xmlns:a16="http://schemas.microsoft.com/office/drawing/2014/main" id="{88524F39-9E92-B64E-AE8A-230BBC8C3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27698">
            <a:off x="8071507" y="566443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4CEFD-335D-8A4F-AD1D-095A77FC0109}"/>
              </a:ext>
            </a:extLst>
          </p:cNvPr>
          <p:cNvSpPr/>
          <p:nvPr/>
        </p:nvSpPr>
        <p:spPr>
          <a:xfrm>
            <a:off x="7812391" y="281813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 = 3, 4, 5, 6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229B0-0B02-584D-B429-DD3439374CC1}"/>
              </a:ext>
            </a:extLst>
          </p:cNvPr>
          <p:cNvSpPr/>
          <p:nvPr/>
        </p:nvSpPr>
        <p:spPr>
          <a:xfrm>
            <a:off x="0" y="1263511"/>
            <a:ext cx="29558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 </a:t>
            </a:r>
            <a:r>
              <a:rPr lang="en-US" b="1" u="sng" dirty="0">
                <a:solidFill>
                  <a:srgbClr val="00B050"/>
                </a:solidFill>
              </a:rPr>
              <a:t>Train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repeatedly</a:t>
            </a:r>
            <a:r>
              <a:rPr lang="en-US" dirty="0">
                <a:solidFill>
                  <a:srgbClr val="00B050"/>
                </a:solidFill>
              </a:rPr>
              <a:t> fit model to training data for multiple values of the procedures parameter(s), e.g. k = 3, 4, 5, 6 for K-nearest neighbors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u="sng" dirty="0">
                <a:solidFill>
                  <a:srgbClr val="FF0000"/>
                </a:solidFill>
              </a:rPr>
              <a:t>Validate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each model based on training set has potentially been overfit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 so utilize a validation set to determine best fitting model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48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1F1096-B51B-5648-BDEA-DD375852E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115"/>
          <a:stretch/>
        </p:blipFill>
        <p:spPr>
          <a:xfrm>
            <a:off x="3279070" y="1079268"/>
            <a:ext cx="5181600" cy="320239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9CF163-41AA-FF40-95F0-C22421CBABEE}"/>
              </a:ext>
            </a:extLst>
          </p:cNvPr>
          <p:cNvSpPr/>
          <p:nvPr/>
        </p:nvSpPr>
        <p:spPr>
          <a:xfrm>
            <a:off x="2955851" y="1126312"/>
            <a:ext cx="5504819" cy="3381153"/>
          </a:xfrm>
          <a:prstGeom prst="roundRect">
            <a:avLst/>
          </a:prstGeom>
          <a:solidFill>
            <a:srgbClr val="7030A0">
              <a:alpha val="2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8126"/>
            <a:ext cx="7886700" cy="1325563"/>
          </a:xfrm>
        </p:spPr>
        <p:txBody>
          <a:bodyPr/>
          <a:lstStyle/>
          <a:p>
            <a:r>
              <a:rPr lang="en-US" u="sng" dirty="0"/>
              <a:t>Train/Validate/Test</a:t>
            </a:r>
          </a:p>
        </p:txBody>
      </p:sp>
      <p:pic>
        <p:nvPicPr>
          <p:cNvPr id="36" name="Graphic 35" descr="Refresh">
            <a:extLst>
              <a:ext uri="{FF2B5EF4-FFF2-40B4-BE49-F238E27FC236}">
                <a16:creationId xmlns:a16="http://schemas.microsoft.com/office/drawing/2014/main" id="{88524F39-9E92-B64E-AE8A-230BBC8C3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27698">
            <a:off x="8071507" y="566443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4CEFD-335D-8A4F-AD1D-095A77FC0109}"/>
              </a:ext>
            </a:extLst>
          </p:cNvPr>
          <p:cNvSpPr/>
          <p:nvPr/>
        </p:nvSpPr>
        <p:spPr>
          <a:xfrm>
            <a:off x="7812391" y="281813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 = 3, 4, 5, 6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DD463-B98F-DF40-B9EF-9DFC886D690D}"/>
              </a:ext>
            </a:extLst>
          </p:cNvPr>
          <p:cNvSpPr/>
          <p:nvPr/>
        </p:nvSpPr>
        <p:spPr>
          <a:xfrm>
            <a:off x="0" y="1263511"/>
            <a:ext cx="29558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 </a:t>
            </a:r>
            <a:r>
              <a:rPr lang="en-US" b="1" u="sng" dirty="0">
                <a:solidFill>
                  <a:srgbClr val="00B050"/>
                </a:solidFill>
              </a:rPr>
              <a:t>Train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repeatedly </a:t>
            </a:r>
            <a:r>
              <a:rPr lang="en-US" dirty="0">
                <a:solidFill>
                  <a:srgbClr val="00B050"/>
                </a:solidFill>
              </a:rPr>
              <a:t>fit model to training data for multiple values of the procedures parameter(s), e.g. k = 3, 4, 5, 6 for K-nearest neighbors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u="sng" dirty="0">
                <a:solidFill>
                  <a:srgbClr val="FF0000"/>
                </a:solidFill>
              </a:rPr>
              <a:t>Validate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each model based on training set has potentially been overfit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 so utilize a validation set to determine best fitting model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3. </a:t>
            </a:r>
            <a:r>
              <a:rPr lang="en-US" b="1" u="sng" dirty="0">
                <a:solidFill>
                  <a:schemeClr val="accent1"/>
                </a:solidFill>
              </a:rPr>
              <a:t>Test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>
                <a:solidFill>
                  <a:schemeClr val="accent1"/>
                </a:solidFill>
              </a:rPr>
              <a:t>we are choosing from many models so we may have over-fit</a:t>
            </a:r>
            <a:r>
              <a:rPr lang="mr-IN" dirty="0">
                <a:solidFill>
                  <a:schemeClr val="accent1"/>
                </a:solidFill>
              </a:rPr>
              <a:t>…</a:t>
            </a:r>
            <a:r>
              <a:rPr lang="en-US" dirty="0">
                <a:solidFill>
                  <a:schemeClr val="accent1"/>
                </a:solidFill>
              </a:rPr>
              <a:t>utilize a test set to determine predictive performance of the</a:t>
            </a:r>
            <a:r>
              <a:rPr lang="en-US" dirty="0">
                <a:solidFill>
                  <a:srgbClr val="7030A0"/>
                </a:solidFill>
              </a:rPr>
              <a:t> best fitting model </a:t>
            </a:r>
            <a:r>
              <a:rPr lang="en-US" dirty="0">
                <a:solidFill>
                  <a:schemeClr val="accent1"/>
                </a:solidFill>
              </a:rPr>
              <a:t>from the </a:t>
            </a:r>
            <a:r>
              <a:rPr lang="en-US" dirty="0">
                <a:solidFill>
                  <a:srgbClr val="7030A0"/>
                </a:solidFill>
              </a:rPr>
              <a:t>purple box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1" name="Group 13">
            <a:extLst>
              <a:ext uri="{FF2B5EF4-FFF2-40B4-BE49-F238E27FC236}">
                <a16:creationId xmlns:a16="http://schemas.microsoft.com/office/drawing/2014/main" id="{0582F665-1656-CC40-9F9A-1A36E8F09F5F}"/>
              </a:ext>
            </a:extLst>
          </p:cNvPr>
          <p:cNvGrpSpPr>
            <a:grpSpLocks/>
          </p:cNvGrpSpPr>
          <p:nvPr/>
        </p:nvGrpSpPr>
        <p:grpSpPr bwMode="auto">
          <a:xfrm>
            <a:off x="4954468" y="5331416"/>
            <a:ext cx="1054100" cy="565150"/>
            <a:chOff x="2136" y="2818"/>
            <a:chExt cx="664" cy="356"/>
          </a:xfrm>
        </p:grpSpPr>
        <p:sp>
          <p:nvSpPr>
            <p:cNvPr id="42" name="AutoShape 14">
              <a:extLst>
                <a:ext uri="{FF2B5EF4-FFF2-40B4-BE49-F238E27FC236}">
                  <a16:creationId xmlns:a16="http://schemas.microsoft.com/office/drawing/2014/main" id="{4112C6D0-2EC0-F04A-9ABD-2C42819D1B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30A0">
                <a:alpha val="69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E3D53A43-F5F6-9B4D-BF6A-DCD75B94E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0B7ACF97-BF0F-E249-8AA1-8144F4D2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2E0AE85E-274B-E34B-83C7-F10DBD8EB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B6F868A6-E9BC-F640-9A1B-D245B5A0C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11815CEE-1E71-9E49-A9FF-D70DD077B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2B8ED084-1733-9348-B1CB-FB57F5B5C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93BAA35D-1102-4D40-9677-C290EEAB4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0566B166-8136-9B4C-8884-E549249B4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A1495D6F-4274-0947-B1AC-AE67670F9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52" name="Rectangle 24">
              <a:extLst>
                <a:ext uri="{FF2B5EF4-FFF2-40B4-BE49-F238E27FC236}">
                  <a16:creationId xmlns:a16="http://schemas.microsoft.com/office/drawing/2014/main" id="{3B66F2C5-67A5-504E-BB72-4E82B7E61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058BC747-3FEA-C34D-9AEC-A2F7AAE6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206C699B-3DF2-884C-BD32-12729DA7F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27">
              <a:extLst>
                <a:ext uri="{FF2B5EF4-FFF2-40B4-BE49-F238E27FC236}">
                  <a16:creationId xmlns:a16="http://schemas.microsoft.com/office/drawing/2014/main" id="{5DBA4DE6-DAC1-BE49-BC61-D26B47BC4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9907A9-4CF7-7647-848E-FC2BE19E04D6}"/>
              </a:ext>
            </a:extLst>
          </p:cNvPr>
          <p:cNvCxnSpPr>
            <a:cxnSpLocks/>
          </p:cNvCxnSpPr>
          <p:nvPr/>
        </p:nvCxnSpPr>
        <p:spPr>
          <a:xfrm flipV="1">
            <a:off x="7286930" y="6476998"/>
            <a:ext cx="0" cy="184747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Trophy">
            <a:extLst>
              <a:ext uri="{FF2B5EF4-FFF2-40B4-BE49-F238E27FC236}">
                <a16:creationId xmlns:a16="http://schemas.microsoft.com/office/drawing/2014/main" id="{BF97A5D5-56DA-4B43-B8E8-939053827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2242" y="4602912"/>
            <a:ext cx="654978" cy="65497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696540F-0302-5444-BAD0-DDCE591D35D9}"/>
              </a:ext>
            </a:extLst>
          </p:cNvPr>
          <p:cNvSpPr txBox="1"/>
          <p:nvPr/>
        </p:nvSpPr>
        <p:spPr>
          <a:xfrm>
            <a:off x="5294194" y="4639048"/>
            <a:ext cx="9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BEST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MODEL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946CA310-D57D-7040-AA09-4561BB647024}"/>
              </a:ext>
            </a:extLst>
          </p:cNvPr>
          <p:cNvCxnSpPr>
            <a:cxnSpLocks/>
            <a:endCxn id="67" idx="1"/>
          </p:cNvCxnSpPr>
          <p:nvPr/>
        </p:nvCxnSpPr>
        <p:spPr>
          <a:xfrm rot="16200000" flipH="1">
            <a:off x="4471209" y="4579368"/>
            <a:ext cx="371564" cy="330501"/>
          </a:xfrm>
          <a:prstGeom prst="curvedConnector2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E1EC09-3789-1045-B7C9-BB453D294074}"/>
              </a:ext>
            </a:extLst>
          </p:cNvPr>
          <p:cNvSpPr txBox="1"/>
          <p:nvPr/>
        </p:nvSpPr>
        <p:spPr>
          <a:xfrm>
            <a:off x="5020303" y="5861233"/>
            <a:ext cx="94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(k = 5)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9A64B3C-B7C1-9C4F-A88A-E77F1A743771}"/>
              </a:ext>
            </a:extLst>
          </p:cNvPr>
          <p:cNvCxnSpPr>
            <a:cxnSpLocks/>
          </p:cNvCxnSpPr>
          <p:nvPr/>
        </p:nvCxnSpPr>
        <p:spPr>
          <a:xfrm flipH="1">
            <a:off x="3641404" y="2276341"/>
            <a:ext cx="727878" cy="28065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5">
            <a:extLst>
              <a:ext uri="{FF2B5EF4-FFF2-40B4-BE49-F238E27FC236}">
                <a16:creationId xmlns:a16="http://schemas.microsoft.com/office/drawing/2014/main" id="{E8EE367A-07E5-1241-A060-E966EED80F8C}"/>
              </a:ext>
            </a:extLst>
          </p:cNvPr>
          <p:cNvGrpSpPr>
            <a:grpSpLocks/>
          </p:cNvGrpSpPr>
          <p:nvPr/>
        </p:nvGrpSpPr>
        <p:grpSpPr bwMode="auto">
          <a:xfrm>
            <a:off x="3396260" y="5525091"/>
            <a:ext cx="533400" cy="266700"/>
            <a:chOff x="1812" y="2352"/>
            <a:chExt cx="336" cy="168"/>
          </a:xfrm>
        </p:grpSpPr>
        <p:sp>
          <p:nvSpPr>
            <p:cNvPr id="60" name="Rectangle 46">
              <a:extLst>
                <a:ext uri="{FF2B5EF4-FFF2-40B4-BE49-F238E27FC236}">
                  <a16:creationId xmlns:a16="http://schemas.microsoft.com/office/drawing/2014/main" id="{0551E703-659F-D64F-9BA7-C9673D725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47">
              <a:extLst>
                <a:ext uri="{FF2B5EF4-FFF2-40B4-BE49-F238E27FC236}">
                  <a16:creationId xmlns:a16="http://schemas.microsoft.com/office/drawing/2014/main" id="{B70F1515-C82F-8B42-8900-40BD22753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1B975523-E612-4942-8FA8-883A818B1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5ACBA414-CFAA-8D4D-A211-A77D9DB77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30">
            <a:extLst>
              <a:ext uri="{FF2B5EF4-FFF2-40B4-BE49-F238E27FC236}">
                <a16:creationId xmlns:a16="http://schemas.microsoft.com/office/drawing/2014/main" id="{0B518106-065C-5C4E-A12E-A06AF6FB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886" y="5134302"/>
            <a:ext cx="19257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chemeClr val="accent1"/>
                </a:solidFill>
                <a:latin typeface="Arial" charset="0"/>
              </a:rPr>
              <a:t>Testing set (1/4)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E39506-0D65-4E43-AB6F-FC52F0C9475A}"/>
              </a:ext>
            </a:extLst>
          </p:cNvPr>
          <p:cNvCxnSpPr>
            <a:cxnSpLocks/>
          </p:cNvCxnSpPr>
          <p:nvPr/>
        </p:nvCxnSpPr>
        <p:spPr>
          <a:xfrm flipV="1">
            <a:off x="3661888" y="6649863"/>
            <a:ext cx="3637538" cy="23765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E08CC9B-6DEB-3348-BB0C-410D232FF808}"/>
              </a:ext>
            </a:extLst>
          </p:cNvPr>
          <p:cNvSpPr/>
          <p:nvPr/>
        </p:nvSpPr>
        <p:spPr>
          <a:xfrm>
            <a:off x="7085220" y="4882540"/>
            <a:ext cx="403421" cy="159445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52F5225-8B39-744B-AFD9-9462FD0EE078}"/>
              </a:ext>
            </a:extLst>
          </p:cNvPr>
          <p:cNvSpPr txBox="1"/>
          <p:nvPr/>
        </p:nvSpPr>
        <p:spPr>
          <a:xfrm>
            <a:off x="7144519" y="4803892"/>
            <a:ext cx="46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+</a:t>
            </a:r>
          </a:p>
          <a:p>
            <a:r>
              <a:rPr lang="en-US" b="1" dirty="0">
                <a:solidFill>
                  <a:schemeClr val="accent1"/>
                </a:solidFill>
              </a:rPr>
              <a:t>-</a:t>
            </a:r>
          </a:p>
          <a:p>
            <a:r>
              <a:rPr lang="en-US" b="1" dirty="0">
                <a:solidFill>
                  <a:schemeClr val="accent1"/>
                </a:solidFill>
              </a:rPr>
              <a:t>-</a:t>
            </a:r>
          </a:p>
          <a:p>
            <a:r>
              <a:rPr lang="en-US" b="1" dirty="0">
                <a:solidFill>
                  <a:schemeClr val="accent1"/>
                </a:solidFill>
              </a:rPr>
              <a:t>+</a:t>
            </a:r>
          </a:p>
          <a:p>
            <a:r>
              <a:rPr lang="en-US" b="1" dirty="0">
                <a:solidFill>
                  <a:schemeClr val="accent1"/>
                </a:solidFill>
              </a:rPr>
              <a:t>-</a:t>
            </a:r>
          </a:p>
          <a:p>
            <a:r>
              <a:rPr lang="en-US" b="1" dirty="0">
                <a:solidFill>
                  <a:schemeClr val="accent1"/>
                </a:solidFill>
              </a:rPr>
              <a:t>+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4BA4D8-BC29-0844-9AC7-AE0FCFEAF8B7}"/>
              </a:ext>
            </a:extLst>
          </p:cNvPr>
          <p:cNvCxnSpPr>
            <a:cxnSpLocks/>
          </p:cNvCxnSpPr>
          <p:nvPr/>
        </p:nvCxnSpPr>
        <p:spPr>
          <a:xfrm>
            <a:off x="6176845" y="5633777"/>
            <a:ext cx="57182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68690F1-346A-094C-A65E-AE5AA154CF83}"/>
              </a:ext>
            </a:extLst>
          </p:cNvPr>
          <p:cNvCxnSpPr>
            <a:cxnSpLocks/>
          </p:cNvCxnSpPr>
          <p:nvPr/>
        </p:nvCxnSpPr>
        <p:spPr>
          <a:xfrm flipV="1">
            <a:off x="3669311" y="5861854"/>
            <a:ext cx="0" cy="788009"/>
          </a:xfrm>
          <a:prstGeom prst="straightConnector1">
            <a:avLst/>
          </a:prstGeom>
          <a:ln w="317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6F8584C-4A2B-4C41-AAF5-EDCE6CD8137F}"/>
              </a:ext>
            </a:extLst>
          </p:cNvPr>
          <p:cNvCxnSpPr>
            <a:cxnSpLocks/>
          </p:cNvCxnSpPr>
          <p:nvPr/>
        </p:nvCxnSpPr>
        <p:spPr>
          <a:xfrm>
            <a:off x="4162921" y="5617710"/>
            <a:ext cx="57182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30">
            <a:extLst>
              <a:ext uri="{FF2B5EF4-FFF2-40B4-BE49-F238E27FC236}">
                <a16:creationId xmlns:a16="http://schemas.microsoft.com/office/drawing/2014/main" id="{CEC1B6FA-4185-6C4A-87E0-7C00C7DF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760" y="6209242"/>
            <a:ext cx="32438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chemeClr val="accent1"/>
                </a:solidFill>
                <a:latin typeface="Arial" charset="0"/>
              </a:rPr>
              <a:t>Evaluate predictions</a:t>
            </a:r>
          </a:p>
        </p:txBody>
      </p:sp>
    </p:spTree>
    <p:extLst>
      <p:ext uri="{BB962C8B-B14F-4D97-AF65-F5344CB8AC3E}">
        <p14:creationId xmlns:p14="http://schemas.microsoft.com/office/powerpoint/2010/main" val="33135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 animBg="1"/>
      <p:bldP spid="73" grpId="0"/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56" y="2518390"/>
            <a:ext cx="7886700" cy="1325563"/>
          </a:xfrm>
        </p:spPr>
        <p:txBody>
          <a:bodyPr/>
          <a:lstStyle/>
          <a:p>
            <a:r>
              <a:rPr lang="en-US" dirty="0"/>
              <a:t>Decision Trees</a:t>
            </a:r>
            <a:br>
              <a:rPr lang="en-US" dirty="0"/>
            </a:br>
            <a:r>
              <a:rPr lang="en-US" dirty="0"/>
              <a:t>(Recursive Partitioning)</a:t>
            </a:r>
          </a:p>
        </p:txBody>
      </p:sp>
    </p:spTree>
    <p:extLst>
      <p:ext uri="{BB962C8B-B14F-4D97-AF65-F5344CB8AC3E}">
        <p14:creationId xmlns:p14="http://schemas.microsoft.com/office/powerpoint/2010/main" val="2081106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Recursive partitioning – how trees work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Recursive partitioning</a:t>
            </a:r>
            <a:r>
              <a:rPr lang="en-US" altLang="en-US" dirty="0"/>
              <a:t>: Classification based on a series of decision cut-points along a single variable at a time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At the end of the series of questions a </a:t>
            </a:r>
            <a:r>
              <a:rPr lang="en-US" altLang="en-US" i="1" dirty="0"/>
              <a:t>decision node </a:t>
            </a:r>
            <a:r>
              <a:rPr lang="en-US" altLang="en-US" dirty="0"/>
              <a:t>is reached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Example: at risk or heart disease?</a:t>
            </a:r>
          </a:p>
          <a:p>
            <a:pPr lvl="1"/>
            <a:r>
              <a:rPr lang="en-US" altLang="en-US" dirty="0"/>
              <a:t>[?] Is systolic blood pressure greater that 140?</a:t>
            </a:r>
          </a:p>
          <a:p>
            <a:pPr lvl="1"/>
            <a:r>
              <a:rPr lang="en-US" altLang="en-US" dirty="0"/>
              <a:t>[?] If yes, is LDL Cholesterol greater than 190? </a:t>
            </a:r>
          </a:p>
          <a:p>
            <a:pPr lvl="1"/>
            <a:r>
              <a:rPr lang="en-US" altLang="en-US" dirty="0"/>
              <a:t>[DECISION] If yes, at risk for heart disease!</a:t>
            </a:r>
          </a:p>
          <a:p>
            <a:r>
              <a:rPr lang="en-US" altLang="en-US" dirty="0"/>
              <a:t>Recursive portioning is successful because branches act like interaction terms (from Machine Learning Lecture 1)</a:t>
            </a:r>
          </a:p>
        </p:txBody>
      </p:sp>
    </p:spTree>
    <p:extLst>
      <p:ext uri="{BB962C8B-B14F-4D97-AF65-F5344CB8AC3E}">
        <p14:creationId xmlns:p14="http://schemas.microsoft.com/office/powerpoint/2010/main" val="66568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A17AA-D63C-2545-96BA-B337283EE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59"/>
          <a:stretch/>
        </p:blipFill>
        <p:spPr>
          <a:xfrm>
            <a:off x="0" y="1053296"/>
            <a:ext cx="9144000" cy="580470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E2D587C-20FB-6445-97C8-0B4CD9F6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121" y="-86287"/>
            <a:ext cx="7886700" cy="1325563"/>
          </a:xfrm>
        </p:spPr>
        <p:txBody>
          <a:bodyPr/>
          <a:lstStyle/>
          <a:p>
            <a:r>
              <a:rPr lang="en-US" altLang="en-US" b="1" dirty="0"/>
              <a:t>Recursive partitioning logic</a:t>
            </a:r>
          </a:p>
        </p:txBody>
      </p:sp>
    </p:spTree>
    <p:extLst>
      <p:ext uri="{BB962C8B-B14F-4D97-AF65-F5344CB8AC3E}">
        <p14:creationId xmlns:p14="http://schemas.microsoft.com/office/powerpoint/2010/main" val="153470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this lecture</a:t>
            </a:r>
            <a:br>
              <a:rPr lang="en-US" dirty="0"/>
            </a:br>
            <a:r>
              <a:rPr lang="en-US" dirty="0"/>
              <a:t>- more classification!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837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Parameter tuning</a:t>
            </a:r>
          </a:p>
          <a:p>
            <a:pPr lvl="1"/>
            <a:r>
              <a:rPr lang="en-US" dirty="0"/>
              <a:t>Training-validation-test</a:t>
            </a:r>
          </a:p>
          <a:p>
            <a:r>
              <a:rPr lang="en-US" dirty="0"/>
              <a:t>Classification trees (recursive partitioning)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Artificial neural networks</a:t>
            </a:r>
          </a:p>
          <a:p>
            <a:r>
              <a:rPr lang="en-US" dirty="0"/>
              <a:t>Comparison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008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E75C3-D1F0-D04A-96CC-51589F0C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792"/>
            <a:ext cx="3596367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 risk for heart disease?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FFEB06-E792-7F41-9220-9FE017E82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7" y="621792"/>
            <a:ext cx="3624262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Target</a:t>
            </a:r>
            <a:r>
              <a:rPr lang="en-US" sz="3200" dirty="0"/>
              <a:t>: risk for heart disease (RISK/NO RISK)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Features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Systolic BP</a:t>
            </a:r>
          </a:p>
          <a:p>
            <a:pPr lvl="1"/>
            <a:r>
              <a:rPr lang="en-US" sz="3200" dirty="0"/>
              <a:t>LDL cholesterol</a:t>
            </a:r>
          </a:p>
          <a:p>
            <a:pPr lvl="1"/>
            <a:r>
              <a:rPr lang="en-US" sz="3200" dirty="0"/>
              <a:t>Exercise (times/week)</a:t>
            </a:r>
          </a:p>
          <a:p>
            <a:pPr lvl="1"/>
            <a:r>
              <a:rPr lang="en-US" sz="3200" dirty="0"/>
              <a:t>Alcohol (units/day)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0052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804116" y="1881397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332897" y="4744731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408806" y="4687079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544684" y="5935872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55641" y="5935872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328116" y="1347997"/>
            <a:ext cx="1906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Systolic BP &lt; 140?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71316" y="2795797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LDL &gt; 190?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752772" y="1922778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438025" y="2504034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2 times per week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65105" y="3902066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Alcohol &lt; 2 units/day?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14186" y="4624597"/>
            <a:ext cx="993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9231" y="4624597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35242" y="4624597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174400" y="6338092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168028" y="6332863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820159" y="3747650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3 times per week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-61824"/>
            <a:ext cx="9620518" cy="8507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At risk for heart disease? </a:t>
            </a:r>
            <a:r>
              <a:rPr lang="en-US" sz="3600" dirty="0">
                <a:solidFill>
                  <a:srgbClr val="FF0000"/>
                </a:solidFill>
              </a:rPr>
              <a:t>RISK </a:t>
            </a:r>
            <a:r>
              <a:rPr lang="en-US" sz="3600" dirty="0"/>
              <a:t>vs NO RISK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D1A7B6-CDA9-9C4A-B7D1-A633CB75BD34}"/>
              </a:ext>
            </a:extLst>
          </p:cNvPr>
          <p:cNvCxnSpPr/>
          <p:nvPr/>
        </p:nvCxnSpPr>
        <p:spPr>
          <a:xfrm flipH="1">
            <a:off x="1096545" y="1532663"/>
            <a:ext cx="7075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58AF91A-CCCD-D54C-AE45-F3BD3598C8EB}"/>
              </a:ext>
            </a:extLst>
          </p:cNvPr>
          <p:cNvCxnSpPr>
            <a:cxnSpLocks/>
          </p:cNvCxnSpPr>
          <p:nvPr/>
        </p:nvCxnSpPr>
        <p:spPr>
          <a:xfrm>
            <a:off x="6771134" y="1532663"/>
            <a:ext cx="6950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CB0403-1675-A042-91A6-295C646FDF6E}"/>
              </a:ext>
            </a:extLst>
          </p:cNvPr>
          <p:cNvCxnSpPr>
            <a:cxnSpLocks/>
          </p:cNvCxnSpPr>
          <p:nvPr/>
        </p:nvCxnSpPr>
        <p:spPr>
          <a:xfrm>
            <a:off x="3189904" y="3298412"/>
            <a:ext cx="707570" cy="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F0078C7-3191-A940-B04E-F02BA03534C4}"/>
              </a:ext>
            </a:extLst>
          </p:cNvPr>
          <p:cNvCxnSpPr/>
          <p:nvPr/>
        </p:nvCxnSpPr>
        <p:spPr>
          <a:xfrm flipH="1">
            <a:off x="433513" y="3296770"/>
            <a:ext cx="7075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Two women">
            <a:extLst>
              <a:ext uri="{FF2B5EF4-FFF2-40B4-BE49-F238E27FC236}">
                <a16:creationId xmlns:a16="http://schemas.microsoft.com/office/drawing/2014/main" id="{61C92B3B-BDE3-1441-9218-6DA1DC0B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3077" y="481335"/>
            <a:ext cx="471639" cy="471639"/>
          </a:xfrm>
          <a:prstGeom prst="rect">
            <a:avLst/>
          </a:prstGeom>
        </p:spPr>
      </p:pic>
      <p:pic>
        <p:nvPicPr>
          <p:cNvPr id="60" name="Graphic 59" descr="Two women">
            <a:extLst>
              <a:ext uri="{FF2B5EF4-FFF2-40B4-BE49-F238E27FC236}">
                <a16:creationId xmlns:a16="http://schemas.microsoft.com/office/drawing/2014/main" id="{E9316507-9EA0-C443-8955-EBD16AB9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8265" y="491854"/>
            <a:ext cx="471639" cy="471639"/>
          </a:xfrm>
          <a:prstGeom prst="rect">
            <a:avLst/>
          </a:prstGeom>
        </p:spPr>
      </p:pic>
      <p:pic>
        <p:nvPicPr>
          <p:cNvPr id="62" name="Graphic 61" descr="Two women">
            <a:extLst>
              <a:ext uri="{FF2B5EF4-FFF2-40B4-BE49-F238E27FC236}">
                <a16:creationId xmlns:a16="http://schemas.microsoft.com/office/drawing/2014/main" id="{CDDCA71B-6286-7340-A37B-78A5B8C5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4850" y="506670"/>
            <a:ext cx="471639" cy="471639"/>
          </a:xfrm>
          <a:prstGeom prst="rect">
            <a:avLst/>
          </a:prstGeom>
        </p:spPr>
      </p:pic>
      <p:pic>
        <p:nvPicPr>
          <p:cNvPr id="64" name="Graphic 63" descr="Two women">
            <a:extLst>
              <a:ext uri="{FF2B5EF4-FFF2-40B4-BE49-F238E27FC236}">
                <a16:creationId xmlns:a16="http://schemas.microsoft.com/office/drawing/2014/main" id="{FD44D0FF-4326-1A46-ACDC-EFD7CCF45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9677" y="1080162"/>
            <a:ext cx="471639" cy="471639"/>
          </a:xfrm>
          <a:prstGeom prst="rect">
            <a:avLst/>
          </a:prstGeom>
        </p:spPr>
      </p:pic>
      <p:pic>
        <p:nvPicPr>
          <p:cNvPr id="65" name="Graphic 64" descr="Two women">
            <a:extLst>
              <a:ext uri="{FF2B5EF4-FFF2-40B4-BE49-F238E27FC236}">
                <a16:creationId xmlns:a16="http://schemas.microsoft.com/office/drawing/2014/main" id="{90D0D733-F299-0643-98D6-FA0B826D2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4866" y="1058196"/>
            <a:ext cx="471639" cy="471639"/>
          </a:xfrm>
          <a:prstGeom prst="rect">
            <a:avLst/>
          </a:prstGeom>
        </p:spPr>
      </p:pic>
      <p:pic>
        <p:nvPicPr>
          <p:cNvPr id="66" name="Graphic 65" descr="Two women">
            <a:extLst>
              <a:ext uri="{FF2B5EF4-FFF2-40B4-BE49-F238E27FC236}">
                <a16:creationId xmlns:a16="http://schemas.microsoft.com/office/drawing/2014/main" id="{22187C03-D4E1-7D46-B951-087A673C2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5645" y="1081681"/>
            <a:ext cx="471639" cy="471639"/>
          </a:xfrm>
          <a:prstGeom prst="rect">
            <a:avLst/>
          </a:prstGeom>
        </p:spPr>
      </p:pic>
      <p:pic>
        <p:nvPicPr>
          <p:cNvPr id="67" name="Graphic 66" descr="Two women">
            <a:extLst>
              <a:ext uri="{FF2B5EF4-FFF2-40B4-BE49-F238E27FC236}">
                <a16:creationId xmlns:a16="http://schemas.microsoft.com/office/drawing/2014/main" id="{B98A5EBF-D1A8-734B-A478-25F165570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947" y="581144"/>
            <a:ext cx="471639" cy="471639"/>
          </a:xfrm>
          <a:prstGeom prst="rect">
            <a:avLst/>
          </a:prstGeom>
        </p:spPr>
      </p:pic>
      <p:pic>
        <p:nvPicPr>
          <p:cNvPr id="68" name="Graphic 67" descr="Two women">
            <a:extLst>
              <a:ext uri="{FF2B5EF4-FFF2-40B4-BE49-F238E27FC236}">
                <a16:creationId xmlns:a16="http://schemas.microsoft.com/office/drawing/2014/main" id="{496E94CD-4E00-DF48-9F0D-B6179D73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8136" y="559178"/>
            <a:ext cx="471639" cy="471639"/>
          </a:xfrm>
          <a:prstGeom prst="rect">
            <a:avLst/>
          </a:prstGeom>
        </p:spPr>
      </p:pic>
      <p:pic>
        <p:nvPicPr>
          <p:cNvPr id="69" name="Graphic 68" descr="Two women">
            <a:extLst>
              <a:ext uri="{FF2B5EF4-FFF2-40B4-BE49-F238E27FC236}">
                <a16:creationId xmlns:a16="http://schemas.microsoft.com/office/drawing/2014/main" id="{AEA182EE-35D4-0E48-865C-AB240AAA4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8915" y="582663"/>
            <a:ext cx="471639" cy="471639"/>
          </a:xfrm>
          <a:prstGeom prst="rect">
            <a:avLst/>
          </a:prstGeom>
        </p:spPr>
      </p:pic>
      <p:sp>
        <p:nvSpPr>
          <p:cNvPr id="75" name="Line 28">
            <a:extLst>
              <a:ext uri="{FF2B5EF4-FFF2-40B4-BE49-F238E27FC236}">
                <a16:creationId xmlns:a16="http://schemas.microsoft.com/office/drawing/2014/main" id="{96AFCAB8-D69F-8D49-99C7-3D82592C3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716" y="1805197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" name="Graphic 75" descr="Two women">
            <a:extLst>
              <a:ext uri="{FF2B5EF4-FFF2-40B4-BE49-F238E27FC236}">
                <a16:creationId xmlns:a16="http://schemas.microsoft.com/office/drawing/2014/main" id="{30D67B35-2CC5-5642-84AF-9E1949908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3076" y="954022"/>
            <a:ext cx="471639" cy="471639"/>
          </a:xfrm>
          <a:prstGeom prst="rect">
            <a:avLst/>
          </a:prstGeom>
        </p:spPr>
      </p:pic>
      <p:pic>
        <p:nvPicPr>
          <p:cNvPr id="77" name="Graphic 76" descr="Two women">
            <a:extLst>
              <a:ext uri="{FF2B5EF4-FFF2-40B4-BE49-F238E27FC236}">
                <a16:creationId xmlns:a16="http://schemas.microsoft.com/office/drawing/2014/main" id="{2138483C-E19F-994A-BC2C-BEEE75A69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8265" y="932056"/>
            <a:ext cx="471639" cy="471639"/>
          </a:xfrm>
          <a:prstGeom prst="rect">
            <a:avLst/>
          </a:prstGeom>
        </p:spPr>
      </p:pic>
      <p:pic>
        <p:nvPicPr>
          <p:cNvPr id="78" name="Graphic 77" descr="Two women">
            <a:extLst>
              <a:ext uri="{FF2B5EF4-FFF2-40B4-BE49-F238E27FC236}">
                <a16:creationId xmlns:a16="http://schemas.microsoft.com/office/drawing/2014/main" id="{0807AD2D-70B4-5D45-B666-0871849FB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9044" y="955541"/>
            <a:ext cx="471639" cy="47163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DE4B4928-AEA1-A649-AB45-07653CE6FFEB}"/>
              </a:ext>
            </a:extLst>
          </p:cNvPr>
          <p:cNvSpPr txBox="1"/>
          <p:nvPr/>
        </p:nvSpPr>
        <p:spPr>
          <a:xfrm>
            <a:off x="1481070" y="669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1" name="Graphic 80" descr="Two women">
            <a:extLst>
              <a:ext uri="{FF2B5EF4-FFF2-40B4-BE49-F238E27FC236}">
                <a16:creationId xmlns:a16="http://schemas.microsoft.com/office/drawing/2014/main" id="{00BF3884-84B1-B843-9262-6DEAA0E29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621" y="5054892"/>
            <a:ext cx="471639" cy="471639"/>
          </a:xfrm>
          <a:prstGeom prst="rect">
            <a:avLst/>
          </a:prstGeom>
        </p:spPr>
      </p:pic>
      <p:pic>
        <p:nvPicPr>
          <p:cNvPr id="82" name="Graphic 81" descr="Two women">
            <a:extLst>
              <a:ext uri="{FF2B5EF4-FFF2-40B4-BE49-F238E27FC236}">
                <a16:creationId xmlns:a16="http://schemas.microsoft.com/office/drawing/2014/main" id="{D89EFDF7-3C4E-E14C-AC27-2744485F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5297" y="5054892"/>
            <a:ext cx="471639" cy="471639"/>
          </a:xfrm>
          <a:prstGeom prst="rect">
            <a:avLst/>
          </a:prstGeom>
        </p:spPr>
      </p:pic>
      <p:pic>
        <p:nvPicPr>
          <p:cNvPr id="83" name="Graphic 82" descr="Two women">
            <a:extLst>
              <a:ext uri="{FF2B5EF4-FFF2-40B4-BE49-F238E27FC236}">
                <a16:creationId xmlns:a16="http://schemas.microsoft.com/office/drawing/2014/main" id="{11BC7C1C-1324-0D45-84FF-2127CFA5E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1589" y="5056411"/>
            <a:ext cx="471639" cy="47163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627A33D-F24C-8042-8157-939619C27F31}"/>
              </a:ext>
            </a:extLst>
          </p:cNvPr>
          <p:cNvSpPr txBox="1"/>
          <p:nvPr/>
        </p:nvSpPr>
        <p:spPr>
          <a:xfrm>
            <a:off x="2743615" y="4770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5" name="Graphic 84" descr="Two women">
            <a:extLst>
              <a:ext uri="{FF2B5EF4-FFF2-40B4-BE49-F238E27FC236}">
                <a16:creationId xmlns:a16="http://schemas.microsoft.com/office/drawing/2014/main" id="{E69C5A3E-D828-A048-AA82-4C561CC6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483" y="5089517"/>
            <a:ext cx="471639" cy="471639"/>
          </a:xfrm>
          <a:prstGeom prst="rect">
            <a:avLst/>
          </a:prstGeom>
        </p:spPr>
      </p:pic>
      <p:pic>
        <p:nvPicPr>
          <p:cNvPr id="86" name="Graphic 85" descr="Two women">
            <a:extLst>
              <a:ext uri="{FF2B5EF4-FFF2-40B4-BE49-F238E27FC236}">
                <a16:creationId xmlns:a16="http://schemas.microsoft.com/office/drawing/2014/main" id="{DDAA29D1-95A9-DE4C-98CC-3E9E2BD3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2319" y="5089516"/>
            <a:ext cx="471639" cy="471639"/>
          </a:xfrm>
          <a:prstGeom prst="rect">
            <a:avLst/>
          </a:prstGeom>
        </p:spPr>
      </p:pic>
      <p:pic>
        <p:nvPicPr>
          <p:cNvPr id="87" name="Graphic 86" descr="Two women">
            <a:extLst>
              <a:ext uri="{FF2B5EF4-FFF2-40B4-BE49-F238E27FC236}">
                <a16:creationId xmlns:a16="http://schemas.microsoft.com/office/drawing/2014/main" id="{470F4C50-2524-2648-9FE0-0E186E7A6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541" y="5089515"/>
            <a:ext cx="471639" cy="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8" y="0"/>
            <a:ext cx="7886700" cy="894714"/>
          </a:xfrm>
        </p:spPr>
        <p:txBody>
          <a:bodyPr/>
          <a:lstStyle/>
          <a:p>
            <a:r>
              <a:rPr lang="en-US" dirty="0"/>
              <a:t>How are trees “grown”?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58" y="906589"/>
            <a:ext cx="8797842" cy="5800726"/>
          </a:xfrm>
        </p:spPr>
        <p:txBody>
          <a:bodyPr>
            <a:normAutofit/>
          </a:bodyPr>
          <a:lstStyle/>
          <a:p>
            <a:r>
              <a:rPr lang="en-US" dirty="0"/>
              <a:t>Greedy approach - only considers one variable at a time for split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with first best split on a single variable based on some criterion – different implementations of decision trees use different criterion</a:t>
            </a:r>
          </a:p>
          <a:p>
            <a:pPr lvl="1"/>
            <a:r>
              <a:rPr lang="en-US" i="1" dirty="0"/>
              <a:t>Information gain </a:t>
            </a:r>
            <a:r>
              <a:rPr lang="en-US" dirty="0"/>
              <a:t>is on such criterion - favors </a:t>
            </a:r>
            <a:r>
              <a:rPr lang="en-US" i="1" dirty="0"/>
              <a:t>splits that induce purity in the resulting node </a:t>
            </a:r>
            <a:r>
              <a:rPr lang="en-US" dirty="0"/>
              <a:t>[used in Orange]</a:t>
            </a:r>
            <a:endParaRPr lang="en-US" i="1" dirty="0"/>
          </a:p>
          <a:p>
            <a:pPr lvl="1"/>
            <a:r>
              <a:rPr lang="en-US" i="1" dirty="0"/>
              <a:t>Gini Index</a:t>
            </a:r>
            <a:r>
              <a:rPr lang="en-US" dirty="0"/>
              <a:t> is related to information gain – slightly biased towards splitting along features with many categories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within each branch look for the best split on a single variable for the observations within that branch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 going until each branch is pure or has less than some number of observations (e.g. 5) – majority vote</a:t>
            </a:r>
          </a:p>
        </p:txBody>
      </p:sp>
    </p:spTree>
    <p:extLst>
      <p:ext uri="{BB962C8B-B14F-4D97-AF65-F5344CB8AC3E}">
        <p14:creationId xmlns:p14="http://schemas.microsoft.com/office/powerpoint/2010/main" val="1826728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Pruning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72" y="584086"/>
            <a:ext cx="7886700" cy="59799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Full tree after growing is typically too complex</a:t>
            </a:r>
          </a:p>
          <a:p>
            <a:r>
              <a:rPr lang="en-US" dirty="0"/>
              <a:t>Goal is to find the sub-tree (contained in the fully grown tree) that minimizes a cost-complexity criterion (regularization!)</a:t>
            </a:r>
          </a:p>
          <a:p>
            <a:r>
              <a:rPr lang="en-US" dirty="0"/>
              <a:t>The cost-complexity criterion is a trade-off between the classification error rate and the complexity (size) of the tree.</a:t>
            </a:r>
          </a:p>
          <a:p>
            <a:r>
              <a:rPr lang="en-US" dirty="0"/>
              <a:t>Cut branches away that are not necessary and do not substantially improve prediction</a:t>
            </a:r>
          </a:p>
          <a:p>
            <a:r>
              <a:rPr lang="en-US" dirty="0"/>
              <a:t>This trade-off can be determined train/validate/test to minimize the classification error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12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Systolic BP &gt; 140?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LDL &gt; 190?</a:t>
            </a: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701256" y="1565381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2 times per week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Alcohol &lt; 2 units/day?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62670" y="4267200"/>
            <a:ext cx="993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47715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83726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68411" y="5917382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933525" y="5931932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768643" y="3390253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3 times per week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249239" y="143151"/>
            <a:ext cx="5038808" cy="8507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Pruning a tree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708F11-4033-E64C-94C5-AAD5AB4EF83C}"/>
              </a:ext>
            </a:extLst>
          </p:cNvPr>
          <p:cNvSpPr/>
          <p:nvPr/>
        </p:nvSpPr>
        <p:spPr>
          <a:xfrm>
            <a:off x="3366817" y="3069967"/>
            <a:ext cx="3110184" cy="3663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2FCE17-F97A-3742-8F33-B27DD4A38514}"/>
              </a:ext>
            </a:extLst>
          </p:cNvPr>
          <p:cNvSpPr txBox="1"/>
          <p:nvPr/>
        </p:nvSpPr>
        <p:spPr>
          <a:xfrm>
            <a:off x="1281381" y="5256342"/>
            <a:ext cx="2215361" cy="121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Maybe this branch is unnecessarily complex, so it is “pruned”</a:t>
            </a:r>
          </a:p>
        </p:txBody>
      </p:sp>
      <p:pic>
        <p:nvPicPr>
          <p:cNvPr id="5" name="Graphic 4" descr="Saw">
            <a:extLst>
              <a:ext uri="{FF2B5EF4-FFF2-40B4-BE49-F238E27FC236}">
                <a16:creationId xmlns:a16="http://schemas.microsoft.com/office/drawing/2014/main" id="{645CD5AE-3895-2E4B-85A2-6EE1D8BD7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408" y="53059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15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9476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  <a:p>
            <a:endParaRPr lang="en-US" altLang="en-US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Systolic BP &gt; 140?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LDL &gt; 190?</a:t>
            </a: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701256" y="1565381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2 times per week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Alcohol &lt; 2 units/day?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249239" y="143151"/>
            <a:ext cx="5038808" cy="8507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Pruned Tree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7FB7DC1B-C9EF-4941-889C-268F856F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842" y="5567548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</p:spTree>
    <p:extLst>
      <p:ext uri="{BB962C8B-B14F-4D97-AF65-F5344CB8AC3E}">
        <p14:creationId xmlns:p14="http://schemas.microsoft.com/office/powerpoint/2010/main" val="3331797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Recursive Partitioning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832112"/>
            <a:ext cx="8199664" cy="49115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Recursive partitioning methods are a very popular classification approach and come in many flavors: </a:t>
            </a:r>
          </a:p>
          <a:p>
            <a:pPr lvl="1"/>
            <a:r>
              <a:rPr lang="en-US" altLang="en-US" dirty="0"/>
              <a:t>Classification and Regression Trees (CART), C5.0, CHAID, QUEST</a:t>
            </a:r>
          </a:p>
          <a:p>
            <a:pPr lvl="1"/>
            <a:r>
              <a:rPr lang="en-US" altLang="en-US" dirty="0"/>
              <a:t>Methods differ based on method for both growing and pruning</a:t>
            </a:r>
          </a:p>
          <a:p>
            <a:r>
              <a:rPr lang="en-US" altLang="en-US" dirty="0"/>
              <a:t>Partitioning on cut-points approach is very popular in medicine, because mimics decision approach of clinicians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Cutting-edge </a:t>
            </a:r>
            <a:r>
              <a:rPr lang="en-US" altLang="en-US" i="1" dirty="0"/>
              <a:t>ensemble </a:t>
            </a:r>
            <a:r>
              <a:rPr lang="en-US" altLang="en-US" dirty="0"/>
              <a:t>extensions such as Random Forests average over a bunch of trees </a:t>
            </a:r>
            <a:r>
              <a:rPr lang="mr-IN" altLang="en-US" dirty="0"/>
              <a:t>–</a:t>
            </a:r>
            <a:r>
              <a:rPr lang="en-US" altLang="en-US" dirty="0"/>
              <a:t> hence forest (more on this later)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417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832486"/>
            <a:ext cx="7886700" cy="1325563"/>
          </a:xfrm>
        </p:spPr>
        <p:txBody>
          <a:bodyPr/>
          <a:lstStyle/>
          <a:p>
            <a:r>
              <a:rPr lang="en-US" dirty="0"/>
              <a:t>Decision tree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20"/>
          <a:stretch/>
        </p:blipFill>
        <p:spPr>
          <a:xfrm>
            <a:off x="628650" y="2136629"/>
            <a:ext cx="8169420" cy="2375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CD21A-A39D-ED48-8F3D-C481B921818C}"/>
              </a:ext>
            </a:extLst>
          </p:cNvPr>
          <p:cNvSpPr txBox="1"/>
          <p:nvPr/>
        </p:nvSpPr>
        <p:spPr>
          <a:xfrm>
            <a:off x="2933203" y="4975761"/>
            <a:ext cx="416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C5.0 is generally accepted as the best stand alone recursive partitioning method </a:t>
            </a:r>
          </a:p>
        </p:txBody>
      </p:sp>
      <p:pic>
        <p:nvPicPr>
          <p:cNvPr id="8" name="Graphic 7" descr="Wreath">
            <a:extLst>
              <a:ext uri="{FF2B5EF4-FFF2-40B4-BE49-F238E27FC236}">
                <a16:creationId xmlns:a16="http://schemas.microsoft.com/office/drawing/2014/main" id="{3157C55B-48AB-AF45-893F-426AE5DE5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8803" y="4841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58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92" y="2857603"/>
            <a:ext cx="7886700" cy="1325563"/>
          </a:xfrm>
        </p:spPr>
        <p:txBody>
          <a:bodyPr/>
          <a:lstStyle/>
          <a:p>
            <a:r>
              <a:rPr lang="en-US" dirty="0"/>
              <a:t>Support Vector Machines</a:t>
            </a:r>
            <a:br>
              <a:rPr lang="en-US" dirty="0"/>
            </a:br>
            <a:r>
              <a:rPr lang="en-US" dirty="0"/>
              <a:t>(SVM)</a:t>
            </a:r>
          </a:p>
        </p:txBody>
      </p:sp>
    </p:spTree>
    <p:extLst>
      <p:ext uri="{BB962C8B-B14F-4D97-AF65-F5344CB8AC3E}">
        <p14:creationId xmlns:p14="http://schemas.microsoft.com/office/powerpoint/2010/main" val="1290582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6401"/>
          </a:xfrm>
        </p:spPr>
        <p:txBody>
          <a:bodyPr>
            <a:normAutofit/>
          </a:bodyPr>
          <a:lstStyle/>
          <a:p>
            <a:r>
              <a:rPr lang="en-US" dirty="0"/>
              <a:t>Developed in computer science community in 1990s</a:t>
            </a:r>
          </a:p>
          <a:p>
            <a:r>
              <a:rPr lang="en-US" dirty="0"/>
              <a:t>Idea is to generate a line/plane that optimally separates points from different classes in a feature space</a:t>
            </a:r>
          </a:p>
          <a:p>
            <a:r>
              <a:rPr lang="en-US" dirty="0"/>
              <a:t>In SVM, this line/plane forms our classification rule and optimal separation is achieved when classes are as “far” apart as possible (i.e. have the “maximal margin”)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3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9AA257A-2258-9946-A5EE-BFAE1F37C16B}"/>
              </a:ext>
            </a:extLst>
          </p:cNvPr>
          <p:cNvSpPr/>
          <p:nvPr/>
        </p:nvSpPr>
        <p:spPr>
          <a:xfrm rot="3524208">
            <a:off x="1845555" y="3065476"/>
            <a:ext cx="3274690" cy="1880176"/>
          </a:xfrm>
          <a:prstGeom prst="ellipse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211C38-BB0A-CC4F-A880-8627BE9B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636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4229"/>
            <a:ext cx="9517487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SVM – what is best line to separate categories?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2D4F53-61C4-7644-A0E6-C0F684581118}"/>
              </a:ext>
            </a:extLst>
          </p:cNvPr>
          <p:cNvSpPr/>
          <p:nvPr/>
        </p:nvSpPr>
        <p:spPr>
          <a:xfrm>
            <a:off x="1135358" y="117077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Many classification rules are possible…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FF352-F0AE-5C47-85C1-55C2C9D5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4" y="1570881"/>
            <a:ext cx="6879125" cy="50673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3879C-5A88-1B4B-94BE-C047F083499F}"/>
              </a:ext>
            </a:extLst>
          </p:cNvPr>
          <p:cNvCxnSpPr/>
          <p:nvPr/>
        </p:nvCxnSpPr>
        <p:spPr>
          <a:xfrm>
            <a:off x="2857848" y="3348998"/>
            <a:ext cx="2757055" cy="2244436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F81BC8-8D07-9749-99DD-638053F6DD8B}"/>
              </a:ext>
            </a:extLst>
          </p:cNvPr>
          <p:cNvCxnSpPr/>
          <p:nvPr/>
        </p:nvCxnSpPr>
        <p:spPr>
          <a:xfrm>
            <a:off x="3380215" y="2498282"/>
            <a:ext cx="2757055" cy="2244436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19A0A1-AD2B-0E40-938C-50F9D247053B}"/>
              </a:ext>
            </a:extLst>
          </p:cNvPr>
          <p:cNvCxnSpPr/>
          <p:nvPr/>
        </p:nvCxnSpPr>
        <p:spPr>
          <a:xfrm>
            <a:off x="3193468" y="2863744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824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3122" y="-552"/>
            <a:ext cx="5937755" cy="1188720"/>
          </a:xfrm>
        </p:spPr>
        <p:txBody>
          <a:bodyPr/>
          <a:lstStyle/>
          <a:p>
            <a:r>
              <a:rPr lang="en-US" dirty="0"/>
              <a:t>Maximizing margins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6" y="1017578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99689" y="336242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731325" y="2458037"/>
            <a:ext cx="3492672" cy="2814607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4396839" y="3054889"/>
            <a:ext cx="519546" cy="615064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752605" y="3764478"/>
            <a:ext cx="549231" cy="72016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00C5C-995A-D248-9E5A-765FC51D4949}"/>
              </a:ext>
            </a:extLst>
          </p:cNvPr>
          <p:cNvCxnSpPr/>
          <p:nvPr/>
        </p:nvCxnSpPr>
        <p:spPr>
          <a:xfrm>
            <a:off x="3782292" y="2092552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FC2274-9BEA-9547-B00A-CA7BC6A8F94B}"/>
              </a:ext>
            </a:extLst>
          </p:cNvPr>
          <p:cNvSpPr txBox="1"/>
          <p:nvPr/>
        </p:nvSpPr>
        <p:spPr>
          <a:xfrm rot="2266903">
            <a:off x="2620123" y="2753556"/>
            <a:ext cx="219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 Rule</a:t>
            </a:r>
          </a:p>
        </p:txBody>
      </p:sp>
    </p:spTree>
    <p:extLst>
      <p:ext uri="{BB962C8B-B14F-4D97-AF65-F5344CB8AC3E}">
        <p14:creationId xmlns:p14="http://schemas.microsoft.com/office/powerpoint/2010/main" val="1297258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7" y="1848334"/>
            <a:ext cx="6880045" cy="4953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31" y="355092"/>
            <a:ext cx="6880045" cy="1188720"/>
          </a:xfrm>
        </p:spPr>
        <p:txBody>
          <a:bodyPr>
            <a:normAutofit/>
          </a:bodyPr>
          <a:lstStyle/>
          <a:p>
            <a:r>
              <a:rPr lang="en-US" dirty="0"/>
              <a:t>Soft margin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53856" y="3495815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19586" y="2929768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10354" y="3234290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95733" y="3893591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47246" y="4222422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94B7D0-BAEC-9F48-BE5C-9D5E3834EBBA}"/>
              </a:ext>
            </a:extLst>
          </p:cNvPr>
          <p:cNvSpPr/>
          <p:nvPr/>
        </p:nvSpPr>
        <p:spPr>
          <a:xfrm>
            <a:off x="7101418" y="2046932"/>
            <a:ext cx="2042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cannot construct a maximal margin because of overlap in the data. Thus, we use a “soft margin” which balances potential misclassification with margin width</a:t>
            </a:r>
          </a:p>
        </p:txBody>
      </p:sp>
    </p:spTree>
    <p:extLst>
      <p:ext uri="{BB962C8B-B14F-4D97-AF65-F5344CB8AC3E}">
        <p14:creationId xmlns:p14="http://schemas.microsoft.com/office/powerpoint/2010/main" val="1383779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Linearity can be limited, may need </a:t>
            </a:r>
            <a:br>
              <a:rPr lang="en-US" dirty="0"/>
            </a:br>
            <a:r>
              <a:rPr lang="en-US" dirty="0"/>
              <a:t>“non-linear” decision boundary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08918-1CCE-224C-8983-B896F1266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17"/>
          <a:stretch/>
        </p:blipFill>
        <p:spPr>
          <a:xfrm>
            <a:off x="168517" y="1808023"/>
            <a:ext cx="3627106" cy="3455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994E06-5C0F-644A-987F-E07E5E6BC180}"/>
              </a:ext>
            </a:extLst>
          </p:cNvPr>
          <p:cNvSpPr/>
          <p:nvPr/>
        </p:nvSpPr>
        <p:spPr>
          <a:xfrm>
            <a:off x="2814451" y="4126470"/>
            <a:ext cx="82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704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Linearity can be limited, may need </a:t>
            </a:r>
            <a:br>
              <a:rPr lang="en-US" dirty="0"/>
            </a:br>
            <a:r>
              <a:rPr lang="en-US" dirty="0"/>
              <a:t>“non-linear” decision boundary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08918-1CCE-224C-8983-B896F126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7" y="1808023"/>
            <a:ext cx="8701686" cy="34558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A82616-B01D-0346-8E56-8CF38378D55E}"/>
              </a:ext>
            </a:extLst>
          </p:cNvPr>
          <p:cNvSpPr/>
          <p:nvPr/>
        </p:nvSpPr>
        <p:spPr>
          <a:xfrm>
            <a:off x="733927" y="5381170"/>
            <a:ext cx="7781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trick of SVM is not to have non-linear models for the separation boundaries directly, but rather to </a:t>
            </a:r>
            <a:r>
              <a:rPr lang="en-US" sz="2000" b="1" dirty="0">
                <a:solidFill>
                  <a:schemeClr val="bg1">
                    <a:lumMod val="25000"/>
                  </a:schemeClr>
                </a:solidFill>
              </a:rPr>
              <a:t>warp the space </a:t>
            </a:r>
            <a:r>
              <a:rPr lang="en-US" sz="2000" dirty="0"/>
              <a:t>that the data is in. That way, linear boundaries in the warped space become </a:t>
            </a:r>
            <a:r>
              <a:rPr lang="en-US" sz="2000" b="1" dirty="0">
                <a:solidFill>
                  <a:srgbClr val="7030A0"/>
                </a:solidFill>
              </a:rPr>
              <a:t>non-linear</a:t>
            </a:r>
            <a:r>
              <a:rPr lang="en-US" sz="2000" dirty="0"/>
              <a:t> back in the original space.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94E06-5C0F-644A-987F-E07E5E6BC180}"/>
              </a:ext>
            </a:extLst>
          </p:cNvPr>
          <p:cNvSpPr/>
          <p:nvPr/>
        </p:nvSpPr>
        <p:spPr>
          <a:xfrm>
            <a:off x="2814451" y="4126470"/>
            <a:ext cx="82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D714DA-E937-3044-AE05-6C46C8036FDB}"/>
              </a:ext>
            </a:extLst>
          </p:cNvPr>
          <p:cNvCxnSpPr>
            <a:cxnSpLocks/>
          </p:cNvCxnSpPr>
          <p:nvPr/>
        </p:nvCxnSpPr>
        <p:spPr>
          <a:xfrm flipH="1">
            <a:off x="3696377" y="4363135"/>
            <a:ext cx="1089379" cy="0"/>
          </a:xfrm>
          <a:prstGeom prst="straightConnector1">
            <a:avLst/>
          </a:prstGeom>
          <a:ln w="666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4428D24-834C-B948-B7CD-254E24B110AE}"/>
              </a:ext>
            </a:extLst>
          </p:cNvPr>
          <p:cNvSpPr/>
          <p:nvPr/>
        </p:nvSpPr>
        <p:spPr>
          <a:xfrm rot="19491973">
            <a:off x="1204684" y="2702712"/>
            <a:ext cx="2113807" cy="1064888"/>
          </a:xfrm>
          <a:prstGeom prst="ellipse">
            <a:avLst/>
          </a:prstGeom>
          <a:noFill/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C45B24-FE4A-7744-8AB3-CA5C02F439D7}"/>
              </a:ext>
            </a:extLst>
          </p:cNvPr>
          <p:cNvCxnSpPr>
            <a:cxnSpLocks/>
          </p:cNvCxnSpPr>
          <p:nvPr/>
        </p:nvCxnSpPr>
        <p:spPr>
          <a:xfrm flipV="1">
            <a:off x="3828776" y="3402281"/>
            <a:ext cx="1051764" cy="11876"/>
          </a:xfrm>
          <a:prstGeom prst="straightConnector1">
            <a:avLst/>
          </a:prstGeom>
          <a:ln w="66675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75386"/>
            <a:ext cx="8654602" cy="578261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Considers data closest to the classification boundary, robust to outliers</a:t>
            </a:r>
          </a:p>
          <a:p>
            <a:r>
              <a:rPr lang="en-US" dirty="0"/>
              <a:t>Black box predictor, but not so good for interpretation</a:t>
            </a:r>
          </a:p>
          <a:p>
            <a:r>
              <a:rPr lang="en-US" dirty="0"/>
              <a:t>Was considered one of the best “out of the box” classifiers for complex big data problems</a:t>
            </a:r>
          </a:p>
          <a:p>
            <a:r>
              <a:rPr lang="en-US" dirty="0"/>
              <a:t>Was very popular, declining due to new methods</a:t>
            </a:r>
          </a:p>
          <a:p>
            <a:r>
              <a:rPr lang="en-US" dirty="0"/>
              <a:t>It may still work well </a:t>
            </a:r>
          </a:p>
        </p:txBody>
      </p:sp>
    </p:spTree>
    <p:extLst>
      <p:ext uri="{BB962C8B-B14F-4D97-AF65-F5344CB8AC3E}">
        <p14:creationId xmlns:p14="http://schemas.microsoft.com/office/powerpoint/2010/main" val="1782762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92" y="2857603"/>
            <a:ext cx="7886700" cy="1325563"/>
          </a:xfrm>
        </p:spPr>
        <p:txBody>
          <a:bodyPr/>
          <a:lstStyle/>
          <a:p>
            <a:r>
              <a:rPr lang="en-US" dirty="0"/>
              <a:t>Artificial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200812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103" y="1413500"/>
            <a:ext cx="8515350" cy="5283514"/>
          </a:xfrm>
        </p:spPr>
        <p:txBody>
          <a:bodyPr>
            <a:normAutofit/>
          </a:bodyPr>
          <a:lstStyle/>
          <a:p>
            <a:r>
              <a:rPr lang="en-US" dirty="0"/>
              <a:t>“A computing system made up of a number of simple, highly interconnected processing elements, which process information by their dynamic state response to external inputs.”</a:t>
            </a:r>
          </a:p>
          <a:p>
            <a:r>
              <a:rPr lang="en-US" dirty="0"/>
              <a:t>Inputs are fed into the neural network and processed by hundred of interconnected nodes which each perform some operation on the data (activation)</a:t>
            </a:r>
          </a:p>
          <a:p>
            <a:r>
              <a:rPr lang="en-US" dirty="0"/>
              <a:t>The combined activation of all nodes throughout the network and their interactions are reduced to a simple classification rule</a:t>
            </a:r>
          </a:p>
          <a:p>
            <a:r>
              <a:rPr lang="en-US" dirty="0"/>
              <a:t>The ultimate “black box” machine 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2417362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968" y="-22642"/>
            <a:ext cx="7886700" cy="766714"/>
          </a:xfrm>
        </p:spPr>
        <p:txBody>
          <a:bodyPr/>
          <a:lstStyle/>
          <a:p>
            <a:r>
              <a:rPr lang="en-US" dirty="0"/>
              <a:t>Artificial neural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2" y="744072"/>
            <a:ext cx="6489700" cy="4445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522650" y="1205737"/>
            <a:ext cx="401216" cy="4975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4226" y="74407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Connections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40302" y="1050699"/>
            <a:ext cx="686318" cy="14306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0561" y="720134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Nodes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300048"/>
            <a:ext cx="9179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Underlying math is complex, but every node is a complex function of it’s inputs, and the parameters/weights (connections) of the function are learned from the training data. To expand model complexity, add more hidden layers.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F114-D19B-4342-A4EF-78E679E31228}"/>
              </a:ext>
            </a:extLst>
          </p:cNvPr>
          <p:cNvSpPr txBox="1"/>
          <p:nvPr/>
        </p:nvSpPr>
        <p:spPr>
          <a:xfrm>
            <a:off x="1526058" y="173915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SysBP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627CC-6056-DD49-A9C1-DE3748F9FDEA}"/>
              </a:ext>
            </a:extLst>
          </p:cNvPr>
          <p:cNvSpPr txBox="1"/>
          <p:nvPr/>
        </p:nvSpPr>
        <p:spPr>
          <a:xfrm>
            <a:off x="1669158" y="2551073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B6648-9D4D-4340-AB90-7A94A3EA518A}"/>
              </a:ext>
            </a:extLst>
          </p:cNvPr>
          <p:cNvSpPr txBox="1"/>
          <p:nvPr/>
        </p:nvSpPr>
        <p:spPr>
          <a:xfrm>
            <a:off x="1669158" y="3381568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2DF2A-DC65-7B45-A01C-D16F1A3418C9}"/>
              </a:ext>
            </a:extLst>
          </p:cNvPr>
          <p:cNvSpPr txBox="1"/>
          <p:nvPr/>
        </p:nvSpPr>
        <p:spPr>
          <a:xfrm>
            <a:off x="6387452" y="2055377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14B2C-50EE-BB41-9A27-637E91F62A1E}"/>
              </a:ext>
            </a:extLst>
          </p:cNvPr>
          <p:cNvSpPr txBox="1"/>
          <p:nvPr/>
        </p:nvSpPr>
        <p:spPr>
          <a:xfrm>
            <a:off x="6187839" y="288395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HD</a:t>
            </a:r>
          </a:p>
        </p:txBody>
      </p:sp>
    </p:spTree>
    <p:extLst>
      <p:ext uri="{BB962C8B-B14F-4D97-AF65-F5344CB8AC3E}">
        <p14:creationId xmlns:p14="http://schemas.microsoft.com/office/powerpoint/2010/main" val="3161087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0026" y="1690689"/>
            <a:ext cx="8583948" cy="5592607"/>
          </a:xfrm>
        </p:spPr>
        <p:txBody>
          <a:bodyPr>
            <a:normAutofit/>
          </a:bodyPr>
          <a:lstStyle/>
          <a:p>
            <a:r>
              <a:rPr lang="en-US" sz="3200" dirty="0"/>
              <a:t>Very good when we have lots and lots of data that is complex (e.g. unstructured data)</a:t>
            </a:r>
          </a:p>
          <a:p>
            <a:r>
              <a:rPr lang="en-US" sz="3200" dirty="0"/>
              <a:t>Allows for interactions (like decision trees) and non-linear classification rules (like K-nearest neighbors or support vector machines with kernel trick)</a:t>
            </a:r>
          </a:p>
          <a:p>
            <a:r>
              <a:rPr lang="en-US" sz="3200" dirty="0"/>
              <a:t>Can be VERY prone to overfitting and models must be tuned carefully – have </a:t>
            </a:r>
            <a:r>
              <a:rPr lang="en-US" sz="3200" b="1" dirty="0"/>
              <a:t>billions</a:t>
            </a:r>
            <a:r>
              <a:rPr lang="en-US" sz="3200" dirty="0"/>
              <a:t>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46650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/>
              <a:t>K-nearest neighbors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07008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341" y="0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en-US" dirty="0"/>
              <a:t>Choosing a classifier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302" y="458705"/>
            <a:ext cx="8929395" cy="655395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Logistic regression</a:t>
            </a:r>
            <a:endParaRPr lang="en-US" dirty="0"/>
          </a:p>
          <a:p>
            <a:pPr lvl="1"/>
            <a:r>
              <a:rPr lang="en-US" dirty="0"/>
              <a:t>Good for interpretation</a:t>
            </a:r>
          </a:p>
          <a:p>
            <a:pPr lvl="1"/>
            <a:r>
              <a:rPr lang="en-US" dirty="0"/>
              <a:t>Not highly flexible</a:t>
            </a:r>
          </a:p>
          <a:p>
            <a:r>
              <a:rPr lang="en-US" b="1" dirty="0"/>
              <a:t>K-nearest neighbors classification</a:t>
            </a:r>
          </a:p>
          <a:p>
            <a:pPr lvl="1"/>
            <a:r>
              <a:rPr lang="en-US" dirty="0"/>
              <a:t>No “model” required </a:t>
            </a:r>
          </a:p>
          <a:p>
            <a:pPr lvl="1"/>
            <a:r>
              <a:rPr lang="en-US" dirty="0"/>
              <a:t>Not so good for interpretation</a:t>
            </a:r>
          </a:p>
          <a:p>
            <a:pPr lvl="1"/>
            <a:r>
              <a:rPr lang="en-US" dirty="0"/>
              <a:t>Not so good if you have very large number of predictors</a:t>
            </a:r>
          </a:p>
          <a:p>
            <a:r>
              <a:rPr lang="en-US" b="1" dirty="0"/>
              <a:t>Decision trees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Easy to interpret and explain </a:t>
            </a:r>
          </a:p>
          <a:p>
            <a:pPr lvl="1"/>
            <a:r>
              <a:rPr lang="en-US" dirty="0"/>
              <a:t>No “model” required </a:t>
            </a:r>
          </a:p>
          <a:p>
            <a:r>
              <a:rPr lang="en-US" b="1" dirty="0"/>
              <a:t>Support vector machines</a:t>
            </a:r>
          </a:p>
          <a:p>
            <a:pPr lvl="1"/>
            <a:r>
              <a:rPr lang="en-US" dirty="0"/>
              <a:t>Can be very accurate</a:t>
            </a:r>
          </a:p>
          <a:p>
            <a:pPr lvl="1"/>
            <a:r>
              <a:rPr lang="en-US" dirty="0"/>
              <a:t>Can deal with highly non-linear separation of features</a:t>
            </a:r>
          </a:p>
          <a:p>
            <a:pPr lvl="1"/>
            <a:r>
              <a:rPr lang="en-US" dirty="0"/>
              <a:t>Requires effort to tune and difficult to interpret</a:t>
            </a:r>
          </a:p>
          <a:p>
            <a:r>
              <a:rPr lang="en-US" b="1" dirty="0"/>
              <a:t>Neural networks</a:t>
            </a:r>
          </a:p>
          <a:p>
            <a:pPr lvl="1"/>
            <a:r>
              <a:rPr lang="en-US" dirty="0"/>
              <a:t>Very flexible structure, good for unstructured data, requires a lot of data to train</a:t>
            </a:r>
          </a:p>
          <a:p>
            <a:pPr lvl="1"/>
            <a:r>
              <a:rPr lang="en-US" dirty="0"/>
              <a:t>Prone to overfitting, requires effort to tune and difficult to interpret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If your primary goal is good prediction, then you can run multiple classifiers to find the best, or even combine them to get an even better model overall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ensemble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techniques of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boosting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bagging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stacking </a:t>
            </a:r>
            <a:r>
              <a:rPr lang="mr-IN" b="1" i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discuss later in the course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7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8713" y="273132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en-US" dirty="0"/>
              <a:t>Many of the models discussed today can be used for regression!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302" y="1634362"/>
            <a:ext cx="8929395" cy="6553956"/>
          </a:xfrm>
        </p:spPr>
        <p:txBody>
          <a:bodyPr>
            <a:normAutofit/>
          </a:bodyPr>
          <a:lstStyle/>
          <a:p>
            <a:r>
              <a:rPr lang="en-US" dirty="0"/>
              <a:t>With some adaptation, the techniques we have discussed today can be applied to target continuous outcomes, i.e. regression problems</a:t>
            </a:r>
          </a:p>
          <a:p>
            <a:r>
              <a:rPr lang="en-US" dirty="0"/>
              <a:t>We will not discuss but Orange offers regression versions of the following algorithms:</a:t>
            </a:r>
          </a:p>
          <a:p>
            <a:pPr lvl="1"/>
            <a:r>
              <a:rPr lang="en-US" dirty="0"/>
              <a:t>K-nearest neighbors</a:t>
            </a:r>
          </a:p>
          <a:p>
            <a:pPr lvl="1"/>
            <a:r>
              <a:rPr lang="en-US" dirty="0"/>
              <a:t>Regression trees (recursive partitioning)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r>
              <a:rPr lang="en-US" dirty="0"/>
              <a:t>Artificial neural networks</a:t>
            </a: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06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20FC-533A-AF49-9F1D-84EEA06A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this lecture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2D9033-B973-D043-9F88-AB6DFAED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1925"/>
            <a:ext cx="7886700" cy="46837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Parameter tuning</a:t>
            </a:r>
          </a:p>
          <a:p>
            <a:pPr lvl="1"/>
            <a:r>
              <a:rPr lang="en-US" dirty="0"/>
              <a:t>Training-validation-test</a:t>
            </a:r>
          </a:p>
          <a:p>
            <a:r>
              <a:rPr lang="en-US" dirty="0"/>
              <a:t>Classification trees (recursive partitioning)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Comparison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2390420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Thursday—</a:t>
            </a:r>
            <a:br>
              <a:rPr lang="en-US" dirty="0"/>
            </a:br>
            <a:r>
              <a:rPr lang="en-US" dirty="0"/>
              <a:t>supervised learning fin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Cross validation</a:t>
            </a:r>
          </a:p>
          <a:p>
            <a:r>
              <a:rPr lang="en-US" sz="3200" dirty="0"/>
              <a:t>Ensemble methods</a:t>
            </a:r>
          </a:p>
          <a:p>
            <a:pPr lvl="1"/>
            <a:r>
              <a:rPr lang="en-US" sz="2800" dirty="0"/>
              <a:t>Bagging</a:t>
            </a:r>
          </a:p>
          <a:p>
            <a:pPr lvl="1"/>
            <a:r>
              <a:rPr lang="en-US" sz="2800" dirty="0"/>
              <a:t>Boosting</a:t>
            </a:r>
          </a:p>
          <a:p>
            <a:pPr lvl="1"/>
            <a:r>
              <a:rPr lang="en-US" sz="2800" dirty="0"/>
              <a:t>Stacking</a:t>
            </a:r>
          </a:p>
          <a:p>
            <a:r>
              <a:rPr lang="en-US" sz="3200" dirty="0"/>
              <a:t>Feature importance</a:t>
            </a:r>
          </a:p>
        </p:txBody>
      </p:sp>
    </p:spTree>
    <p:extLst>
      <p:ext uri="{BB962C8B-B14F-4D97-AF65-F5344CB8AC3E}">
        <p14:creationId xmlns:p14="http://schemas.microsoft.com/office/powerpoint/2010/main" val="148615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00" y="-244105"/>
            <a:ext cx="8028653" cy="1325563"/>
          </a:xfrm>
        </p:spPr>
        <p:txBody>
          <a:bodyPr/>
          <a:lstStyle/>
          <a:p>
            <a:r>
              <a:rPr lang="en-US" dirty="0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15960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5053" y="867382"/>
            <a:ext cx="7434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Training data:       = female,      = male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4" name="Group 33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1" name="Straight Arrow Connector 30"/>
              <p:cNvCxnSpPr>
                <a:cxnSpLocks/>
              </p:cNvCxnSpPr>
              <p:nvPr/>
            </p:nvCxnSpPr>
            <p:spPr>
              <a:xfrm>
                <a:off x="3114184" y="6577407"/>
                <a:ext cx="2939144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A155719-8C26-B64E-A6B4-C67972919B30}"/>
              </a:ext>
            </a:extLst>
          </p:cNvPr>
          <p:cNvSpPr/>
          <p:nvPr/>
        </p:nvSpPr>
        <p:spPr>
          <a:xfrm>
            <a:off x="2572474" y="1033293"/>
            <a:ext cx="324465" cy="324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40F4CF72-1E5A-524C-96C9-C67CA3085FE4}"/>
              </a:ext>
            </a:extLst>
          </p:cNvPr>
          <p:cNvSpPr/>
          <p:nvPr/>
        </p:nvSpPr>
        <p:spPr>
          <a:xfrm>
            <a:off x="4699412" y="986243"/>
            <a:ext cx="324465" cy="32446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5D5ECE-2AA8-2347-A6FE-0CAABCA644C1}"/>
              </a:ext>
            </a:extLst>
          </p:cNvPr>
          <p:cNvCxnSpPr>
            <a:cxnSpLocks/>
          </p:cNvCxnSpPr>
          <p:nvPr/>
        </p:nvCxnSpPr>
        <p:spPr>
          <a:xfrm>
            <a:off x="0" y="1452157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6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03" y="36860"/>
            <a:ext cx="8028653" cy="1325563"/>
          </a:xfrm>
        </p:spPr>
        <p:txBody>
          <a:bodyPr/>
          <a:lstStyle/>
          <a:p>
            <a:r>
              <a:rPr lang="en-US" dirty="0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10665" y="6204155"/>
              <a:ext cx="1317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weight</a:t>
              </a:r>
            </a:p>
          </p:txBody>
        </p:sp>
      </p:grp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5615105" y="3325826"/>
            <a:ext cx="1912972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67903" y="2334683"/>
            <a:ext cx="1437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Unknown  new point – need to predict class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905BB9-6E07-3545-A250-6C3D85A1CF06}"/>
              </a:ext>
            </a:extLst>
          </p:cNvPr>
          <p:cNvCxnSpPr>
            <a:cxnSpLocks/>
          </p:cNvCxnSpPr>
          <p:nvPr/>
        </p:nvCxnSpPr>
        <p:spPr>
          <a:xfrm>
            <a:off x="3114184" y="6577407"/>
            <a:ext cx="293914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2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645554" y="2486578"/>
            <a:ext cx="1554480" cy="15544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 = 1 : </a:t>
            </a:r>
            <a:r>
              <a:rPr lang="en-US" sz="3200" dirty="0">
                <a:solidFill>
                  <a:srgbClr val="0070C0"/>
                </a:solidFill>
              </a:rPr>
              <a:t>blue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77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681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 = 3 : </a:t>
            </a:r>
            <a:r>
              <a:rPr lang="en-US" sz="3200" dirty="0">
                <a:solidFill>
                  <a:srgbClr val="C00000"/>
                </a:solidFill>
              </a:rPr>
              <a:t>red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416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2373</Words>
  <Application>Microsoft Macintosh PowerPoint</Application>
  <PresentationFormat>On-screen Show (4:3)</PresentationFormat>
  <Paragraphs>356</Paragraphs>
  <Slides>53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Cambria Math</vt:lpstr>
      <vt:lpstr>Office Theme</vt:lpstr>
      <vt:lpstr>Biostat 202: Opportunities and Challenges of “Big Data”. Machine Learning 3:  Supervised learning, contd. [classification]</vt:lpstr>
      <vt:lpstr>Review of last lecture</vt:lpstr>
      <vt:lpstr>Overview of this lecture - more classification!</vt:lpstr>
      <vt:lpstr>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PowerPoint Presentation</vt:lpstr>
      <vt:lpstr>K-nearest neighbors classification</vt:lpstr>
      <vt:lpstr>Classification/Decision Boundaries</vt:lpstr>
      <vt:lpstr>Choice of k affects boundary</vt:lpstr>
      <vt:lpstr>Parameter tuning</vt:lpstr>
      <vt:lpstr>Choice of k</vt:lpstr>
      <vt:lpstr>Choice of k</vt:lpstr>
      <vt:lpstr>Choice of k</vt:lpstr>
      <vt:lpstr>Choice of k</vt:lpstr>
      <vt:lpstr>Choice of k</vt:lpstr>
      <vt:lpstr>K-nearest neighbors classifier</vt:lpstr>
      <vt:lpstr>Parameter tuning</vt:lpstr>
      <vt:lpstr>Parameter tuning</vt:lpstr>
      <vt:lpstr>Training/Test</vt:lpstr>
      <vt:lpstr>Train/Validate/Test</vt:lpstr>
      <vt:lpstr>Train/Validate/Test</vt:lpstr>
      <vt:lpstr>Train/Validate/Test</vt:lpstr>
      <vt:lpstr>Decision Trees (Recursive Partitioning)</vt:lpstr>
      <vt:lpstr>Recursive partitioning – how trees work</vt:lpstr>
      <vt:lpstr>Recursive partitioning logic</vt:lpstr>
      <vt:lpstr>At risk for heart disease?</vt:lpstr>
      <vt:lpstr>PowerPoint Presentation</vt:lpstr>
      <vt:lpstr>How are trees “grown”?</vt:lpstr>
      <vt:lpstr>Pruning trees</vt:lpstr>
      <vt:lpstr>PowerPoint Presentation</vt:lpstr>
      <vt:lpstr>PowerPoint Presentation</vt:lpstr>
      <vt:lpstr>Recursive Partitioning</vt:lpstr>
      <vt:lpstr>Decision tree methods</vt:lpstr>
      <vt:lpstr>Support Vector Machines (SVM)</vt:lpstr>
      <vt:lpstr>Support vector machines</vt:lpstr>
      <vt:lpstr>SVM – what is best line to separate categories?</vt:lpstr>
      <vt:lpstr>Maximizing margins</vt:lpstr>
      <vt:lpstr>Soft margin</vt:lpstr>
      <vt:lpstr>Linearity can be limited, may need  “non-linear” decision boundary</vt:lpstr>
      <vt:lpstr>Linearity can be limited, may need  “non-linear” decision boundary</vt:lpstr>
      <vt:lpstr>Support vector machines</vt:lpstr>
      <vt:lpstr>Artificial Neural Networks</vt:lpstr>
      <vt:lpstr>Artificial neural networks</vt:lpstr>
      <vt:lpstr>Artificial neural networks</vt:lpstr>
      <vt:lpstr>Artificial neural networks</vt:lpstr>
      <vt:lpstr>Choosing a classifier</vt:lpstr>
      <vt:lpstr>Many of the models discussed today can be used for regression!</vt:lpstr>
      <vt:lpstr>Review of this lecture</vt:lpstr>
      <vt:lpstr>Next Thursday— supervised learning 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 202: Opportunities and Challenges of “Big Data”. Machine Learning 3:  Supervised learning, contd. [classification]</dc:title>
  <dc:creator>Scheffler, Aaron</dc:creator>
  <cp:lastModifiedBy>Scheffler, Aaron</cp:lastModifiedBy>
  <cp:revision>19</cp:revision>
  <dcterms:created xsi:type="dcterms:W3CDTF">2020-08-15T15:58:08Z</dcterms:created>
  <dcterms:modified xsi:type="dcterms:W3CDTF">2020-08-15T18:05:47Z</dcterms:modified>
</cp:coreProperties>
</file>