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320" r:id="rId4"/>
    <p:sldId id="321" r:id="rId5"/>
    <p:sldId id="322" r:id="rId6"/>
    <p:sldId id="391" r:id="rId7"/>
    <p:sldId id="389" r:id="rId8"/>
    <p:sldId id="328" r:id="rId9"/>
    <p:sldId id="331" r:id="rId10"/>
    <p:sldId id="333" r:id="rId11"/>
    <p:sldId id="334" r:id="rId12"/>
    <p:sldId id="332" r:id="rId13"/>
    <p:sldId id="329" r:id="rId14"/>
    <p:sldId id="335" r:id="rId15"/>
    <p:sldId id="338" r:id="rId16"/>
    <p:sldId id="339" r:id="rId17"/>
    <p:sldId id="340" r:id="rId18"/>
    <p:sldId id="336" r:id="rId19"/>
    <p:sldId id="341" r:id="rId20"/>
    <p:sldId id="343" r:id="rId21"/>
    <p:sldId id="342" r:id="rId22"/>
    <p:sldId id="344" r:id="rId23"/>
    <p:sldId id="345" r:id="rId24"/>
    <p:sldId id="346" r:id="rId25"/>
    <p:sldId id="337" r:id="rId26"/>
    <p:sldId id="348" r:id="rId27"/>
    <p:sldId id="347" r:id="rId28"/>
    <p:sldId id="384" r:id="rId29"/>
    <p:sldId id="385" r:id="rId30"/>
    <p:sldId id="409" r:id="rId31"/>
    <p:sldId id="371" r:id="rId32"/>
    <p:sldId id="372" r:id="rId33"/>
    <p:sldId id="374" r:id="rId34"/>
    <p:sldId id="373" r:id="rId35"/>
    <p:sldId id="375" r:id="rId36"/>
    <p:sldId id="376" r:id="rId37"/>
    <p:sldId id="377" r:id="rId38"/>
    <p:sldId id="379" r:id="rId39"/>
    <p:sldId id="387" r:id="rId40"/>
    <p:sldId id="378" r:id="rId41"/>
    <p:sldId id="392" r:id="rId42"/>
    <p:sldId id="388" r:id="rId43"/>
    <p:sldId id="390" r:id="rId44"/>
    <p:sldId id="324" r:id="rId45"/>
    <p:sldId id="393" r:id="rId46"/>
    <p:sldId id="394" r:id="rId47"/>
    <p:sldId id="325" r:id="rId48"/>
    <p:sldId id="395" r:id="rId49"/>
    <p:sldId id="396" r:id="rId50"/>
    <p:sldId id="411" r:id="rId51"/>
    <p:sldId id="403" r:id="rId52"/>
    <p:sldId id="309" r:id="rId53"/>
    <p:sldId id="404" r:id="rId54"/>
    <p:sldId id="412" r:id="rId55"/>
    <p:sldId id="413" r:id="rId56"/>
    <p:sldId id="402" r:id="rId57"/>
    <p:sldId id="410" r:id="rId58"/>
    <p:sldId id="397" r:id="rId59"/>
    <p:sldId id="311" r:id="rId60"/>
    <p:sldId id="357" r:id="rId61"/>
    <p:sldId id="398" r:id="rId62"/>
    <p:sldId id="399" r:id="rId63"/>
    <p:sldId id="414" r:id="rId64"/>
    <p:sldId id="415" r:id="rId65"/>
    <p:sldId id="400" r:id="rId66"/>
    <p:sldId id="416" r:id="rId67"/>
    <p:sldId id="406" r:id="rId68"/>
    <p:sldId id="408" r:id="rId69"/>
    <p:sldId id="407" r:id="rId70"/>
    <p:sldId id="405" r:id="rId71"/>
    <p:sldId id="319" r:id="rId7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Calibri Light" panose="020F0302020204030204" pitchFamily="34" charset="0"/>
      <p:regular r:id="rId78"/>
      <p:italic r:id="rId79"/>
    </p:embeddedFont>
    <p:embeddedFont>
      <p:font typeface="Open Sans Light" panose="020B0604020202020204" charset="0"/>
      <p:regular r:id="rId80"/>
      <p:italic r:id="rId81"/>
    </p:embeddedFont>
  </p:embeddedFontLst>
  <p:defaultTextStyle>
    <a:defPPr>
      <a:defRPr lang="en-US"/>
    </a:defPPr>
    <a:lvl1pPr marL="0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7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72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59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45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32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18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04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91" algn="l" defTabSz="68577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tcher, Mark" initials="PM" lastIdx="1" clrIdx="0">
    <p:extLst>
      <p:ext uri="{19B8F6BF-5375-455C-9EA6-DF929625EA0E}">
        <p15:presenceInfo xmlns:p15="http://schemas.microsoft.com/office/powerpoint/2012/main" userId="S::Mark.Pletcher@ucsf.edu::c71487a2-e4d9-4f66-8a6d-4e7a38dad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0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96CDD-633F-4BBE-98D0-001104CE2ECD}" v="327" dt="2021-03-17T21:54:24.286"/>
    <p1510:client id="{8C68CD87-1DF9-4536-AF44-D76C99DCC492}" v="149" dt="2021-03-18T17:06:1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78" autoAdjust="0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Pletcher" clId="Web-{0ED96CDD-633F-4BBE-98D0-001104CE2ECD}"/>
    <pc:docChg chg="addSld delSld modSld">
      <pc:chgData name="Mark Pletcher" userId="" providerId="" clId="Web-{0ED96CDD-633F-4BBE-98D0-001104CE2ECD}" dt="2021-03-17T21:54:23.458" v="152" actId="20577"/>
      <pc:docMkLst>
        <pc:docMk/>
      </pc:docMkLst>
      <pc:sldChg chg="modSp">
        <pc:chgData name="Mark Pletcher" userId="" providerId="" clId="Web-{0ED96CDD-633F-4BBE-98D0-001104CE2ECD}" dt="2021-03-17T21:54:23.458" v="152" actId="20577"/>
        <pc:sldMkLst>
          <pc:docMk/>
          <pc:sldMk cId="2068198939" sldId="289"/>
        </pc:sldMkLst>
        <pc:spChg chg="mod">
          <ac:chgData name="Mark Pletcher" userId="" providerId="" clId="Web-{0ED96CDD-633F-4BBE-98D0-001104CE2ECD}" dt="2021-03-17T21:50:10.920" v="73" actId="20577"/>
          <ac:spMkLst>
            <pc:docMk/>
            <pc:sldMk cId="2068198939" sldId="289"/>
            <ac:spMk id="2" creationId="{0C124B7F-10E5-488F-8485-703F7472234B}"/>
          </ac:spMkLst>
        </pc:spChg>
        <pc:spChg chg="mod">
          <ac:chgData name="Mark Pletcher" userId="" providerId="" clId="Web-{0ED96CDD-633F-4BBE-98D0-001104CE2ECD}" dt="2021-03-17T21:54:23.458" v="152" actId="20577"/>
          <ac:spMkLst>
            <pc:docMk/>
            <pc:sldMk cId="2068198939" sldId="289"/>
            <ac:spMk id="3" creationId="{48064A53-9A92-4758-8704-61D5FD429B10}"/>
          </ac:spMkLst>
        </pc:spChg>
      </pc:sldChg>
      <pc:sldChg chg="modSp">
        <pc:chgData name="Mark Pletcher" userId="" providerId="" clId="Web-{0ED96CDD-633F-4BBE-98D0-001104CE2ECD}" dt="2021-03-17T21:50:17.327" v="76" actId="20577"/>
        <pc:sldMkLst>
          <pc:docMk/>
          <pc:sldMk cId="2350479701" sldId="290"/>
        </pc:sldMkLst>
        <pc:spChg chg="mod">
          <ac:chgData name="Mark Pletcher" userId="" providerId="" clId="Web-{0ED96CDD-633F-4BBE-98D0-001104CE2ECD}" dt="2021-03-17T21:50:17.327" v="76" actId="20577"/>
          <ac:spMkLst>
            <pc:docMk/>
            <pc:sldMk cId="2350479701" sldId="290"/>
            <ac:spMk id="2" creationId="{0C124B7F-10E5-488F-8485-703F7472234B}"/>
          </ac:spMkLst>
        </pc:spChg>
      </pc:sldChg>
      <pc:sldChg chg="modSp add replId">
        <pc:chgData name="Mark Pletcher" userId="" providerId="" clId="Web-{0ED96CDD-633F-4BBE-98D0-001104CE2ECD}" dt="2021-03-17T21:41:34.578" v="65" actId="20577"/>
        <pc:sldMkLst>
          <pc:docMk/>
          <pc:sldMk cId="3941812074" sldId="316"/>
        </pc:sldMkLst>
        <pc:spChg chg="mod">
          <ac:chgData name="Mark Pletcher" userId="" providerId="" clId="Web-{0ED96CDD-633F-4BBE-98D0-001104CE2ECD}" dt="2021-03-17T21:41:34.578" v="65" actId="20577"/>
          <ac:spMkLst>
            <pc:docMk/>
            <pc:sldMk cId="3941812074" sldId="316"/>
            <ac:spMk id="3" creationId="{E4C0F5DA-FA61-4949-AD7B-E98E15662F13}"/>
          </ac:spMkLst>
        </pc:spChg>
      </pc:sldChg>
      <pc:sldChg chg="add del replId">
        <pc:chgData name="Mark Pletcher" userId="" providerId="" clId="Web-{0ED96CDD-633F-4BBE-98D0-001104CE2ECD}" dt="2021-03-17T21:51:48.501" v="124"/>
        <pc:sldMkLst>
          <pc:docMk/>
          <pc:sldMk cId="608458102" sldId="317"/>
        </pc:sldMkLst>
      </pc:sldChg>
    </pc:docChg>
  </pc:docChgLst>
  <pc:docChgLst>
    <pc:chgData name="Mark Pletcher" clId="Web-{8C68CD87-1DF9-4536-AF44-D76C99DCC492}"/>
    <pc:docChg chg="addSld delSld modSld">
      <pc:chgData name="Mark Pletcher" userId="" providerId="" clId="Web-{8C68CD87-1DF9-4536-AF44-D76C99DCC492}" dt="2021-03-18T17:06:14.538" v="69" actId="20577"/>
      <pc:docMkLst>
        <pc:docMk/>
      </pc:docMkLst>
      <pc:sldChg chg="modSp">
        <pc:chgData name="Mark Pletcher" userId="" providerId="" clId="Web-{8C68CD87-1DF9-4536-AF44-D76C99DCC492}" dt="2021-03-18T17:02:48.479" v="23" actId="20577"/>
        <pc:sldMkLst>
          <pc:docMk/>
          <pc:sldMk cId="1106418363" sldId="256"/>
        </pc:sldMkLst>
        <pc:spChg chg="mod">
          <ac:chgData name="Mark Pletcher" userId="" providerId="" clId="Web-{8C68CD87-1DF9-4536-AF44-D76C99DCC492}" dt="2021-03-18T17:02:48.479" v="23" actId="20577"/>
          <ac:spMkLst>
            <pc:docMk/>
            <pc:sldMk cId="1106418363" sldId="256"/>
            <ac:spMk id="3" creationId="{96EFC5F0-8C46-8C4F-BDCC-9E1C87FAEB44}"/>
          </ac:spMkLst>
        </pc:spChg>
      </pc:sldChg>
      <pc:sldChg chg="del">
        <pc:chgData name="Mark Pletcher" userId="" providerId="" clId="Web-{8C68CD87-1DF9-4536-AF44-D76C99DCC492}" dt="2021-03-18T17:05:13.910" v="27"/>
        <pc:sldMkLst>
          <pc:docMk/>
          <pc:sldMk cId="3692561780" sldId="276"/>
        </pc:sldMkLst>
      </pc:sldChg>
      <pc:sldChg chg="del">
        <pc:chgData name="Mark Pletcher" userId="" providerId="" clId="Web-{8C68CD87-1DF9-4536-AF44-D76C99DCC492}" dt="2021-03-18T17:05:12.207" v="26"/>
        <pc:sldMkLst>
          <pc:docMk/>
          <pc:sldMk cId="2814827861" sldId="277"/>
        </pc:sldMkLst>
      </pc:sldChg>
      <pc:sldChg chg="del">
        <pc:chgData name="Mark Pletcher" userId="" providerId="" clId="Web-{8C68CD87-1DF9-4536-AF44-D76C99DCC492}" dt="2021-03-18T17:05:16.176" v="28"/>
        <pc:sldMkLst>
          <pc:docMk/>
          <pc:sldMk cId="812765285" sldId="279"/>
        </pc:sldMkLst>
      </pc:sldChg>
      <pc:sldChg chg="modSp">
        <pc:chgData name="Mark Pletcher" userId="" providerId="" clId="Web-{8C68CD87-1DF9-4536-AF44-D76C99DCC492}" dt="2021-03-18T17:03:58.983" v="25" actId="20577"/>
        <pc:sldMkLst>
          <pc:docMk/>
          <pc:sldMk cId="1070698061" sldId="314"/>
        </pc:sldMkLst>
        <pc:spChg chg="mod">
          <ac:chgData name="Mark Pletcher" userId="" providerId="" clId="Web-{8C68CD87-1DF9-4536-AF44-D76C99DCC492}" dt="2021-03-18T17:03:58.983" v="25" actId="20577"/>
          <ac:spMkLst>
            <pc:docMk/>
            <pc:sldMk cId="1070698061" sldId="314"/>
            <ac:spMk id="3" creationId="{B727A1C0-A1F7-47F6-B686-98E404C09C91}"/>
          </ac:spMkLst>
        </pc:spChg>
      </pc:sldChg>
      <pc:sldChg chg="modSp add replId">
        <pc:chgData name="Mark Pletcher" userId="" providerId="" clId="Web-{8C68CD87-1DF9-4536-AF44-D76C99DCC492}" dt="2021-03-18T17:06:14.538" v="69" actId="20577"/>
        <pc:sldMkLst>
          <pc:docMk/>
          <pc:sldMk cId="966861475" sldId="319"/>
        </pc:sldMkLst>
        <pc:spChg chg="mod">
          <ac:chgData name="Mark Pletcher" userId="" providerId="" clId="Web-{8C68CD87-1DF9-4536-AF44-D76C99DCC492}" dt="2021-03-18T17:05:46.474" v="33" actId="20577"/>
          <ac:spMkLst>
            <pc:docMk/>
            <pc:sldMk cId="966861475" sldId="319"/>
            <ac:spMk id="2" creationId="{F9D354E5-C79D-43B0-AD2F-A74E956DF4E4}"/>
          </ac:spMkLst>
        </pc:spChg>
        <pc:spChg chg="mod">
          <ac:chgData name="Mark Pletcher" userId="" providerId="" clId="Web-{8C68CD87-1DF9-4536-AF44-D76C99DCC492}" dt="2021-03-18T17:06:14.538" v="69" actId="20577"/>
          <ac:spMkLst>
            <pc:docMk/>
            <pc:sldMk cId="966861475" sldId="319"/>
            <ac:spMk id="3" creationId="{B727A1C0-A1F7-47F6-B686-98E404C09C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9A97-3AE8-A648-B91C-829D08D7A61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FFB3D-F0E3-1E4E-B711-CF2F465A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B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09" y="841772"/>
            <a:ext cx="8419485" cy="17907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309" y="2701528"/>
            <a:ext cx="8419485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09" y="4764025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Urology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66737-31DD-634C-93B7-26027AE0A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9" y="339961"/>
            <a:ext cx="1543501" cy="10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Urology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Urology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416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13" y="273844"/>
            <a:ext cx="8595359" cy="62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13" y="1037771"/>
            <a:ext cx="8595360" cy="3594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78" y="4764025"/>
            <a:ext cx="7321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Department of Urology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05" y="4757830"/>
            <a:ext cx="6268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76BF-FA50-C840-8929-6861841FEB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BA68F1-0235-624C-813D-B840F66BCB12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A3AD1EDC-02CA-B54C-9044-495F4AF6AF82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B2046"/>
          </a:solidFill>
          <a:latin typeface="Calibri Light" panose="020F0302020204030204" pitchFamily="34" charset="0"/>
          <a:ea typeface="Open Sans Light" panose="020B0306030504020204" pitchFamily="34" charset="0"/>
          <a:cs typeface="Calibri Light" panose="020F03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B204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B204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B204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0B204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0B2046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88F1-6AF4-5F41-A6C3-FA04047D7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Using EHR data in RCTs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FC5F0-8C46-8C4F-BDCC-9E1C87FAE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 Light"/>
                <a:cs typeface="Open Sans Light"/>
              </a:rPr>
              <a:t>Lecture 6 – Practitioner Lecture on conducting RCTs using EHR data with examples from the PCORnet Blood Pressure Control Laboratory and Learning Health System Trials</a:t>
            </a:r>
          </a:p>
        </p:txBody>
      </p:sp>
    </p:spTree>
    <p:extLst>
      <p:ext uri="{BB962C8B-B14F-4D97-AF65-F5344CB8AC3E}">
        <p14:creationId xmlns:p14="http://schemas.microsoft.com/office/powerpoint/2010/main" val="110641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PCORnet for large scale EHR-based research</a:t>
            </a:r>
          </a:p>
          <a:p>
            <a:pPr lvl="1"/>
            <a:r>
              <a:rPr lang="en-US" dirty="0"/>
              <a:t>Common data model</a:t>
            </a:r>
          </a:p>
          <a:p>
            <a:pPr lvl="1"/>
            <a:r>
              <a:rPr lang="en-US" dirty="0"/>
              <a:t>Network of willing researchers and process for finding collaborators</a:t>
            </a:r>
          </a:p>
          <a:p>
            <a:pPr lvl="1"/>
            <a:r>
              <a:rPr lang="en-US" dirty="0"/>
              <a:t>Coordinating center</a:t>
            </a:r>
          </a:p>
          <a:p>
            <a:pPr lvl="1"/>
            <a:r>
              <a:rPr lang="en-US" dirty="0"/>
              <a:t>Contracting pathways established</a:t>
            </a:r>
          </a:p>
          <a:p>
            <a:pPr lvl="1"/>
            <a:r>
              <a:rPr lang="en-US" dirty="0"/>
              <a:t>Prep-to-research queries supported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PCORnet for large scale EHR-based research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Common data model</a:t>
            </a:r>
          </a:p>
          <a:p>
            <a:pPr lvl="1"/>
            <a:r>
              <a:rPr lang="en-US" dirty="0"/>
              <a:t>Network of willing researchers and process for finding collaborators</a:t>
            </a:r>
          </a:p>
          <a:p>
            <a:pPr lvl="1"/>
            <a:r>
              <a:rPr lang="en-US" dirty="0"/>
              <a:t>Coordinating center</a:t>
            </a:r>
          </a:p>
          <a:p>
            <a:pPr lvl="1"/>
            <a:r>
              <a:rPr lang="en-US" dirty="0"/>
              <a:t>Contracting pathways established</a:t>
            </a:r>
          </a:p>
          <a:p>
            <a:pPr lvl="1"/>
            <a:r>
              <a:rPr lang="en-US" dirty="0"/>
              <a:t>Prep-to-research queries supported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037771"/>
            <a:ext cx="3158406" cy="3594952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PCORnet’s</a:t>
            </a:r>
            <a:r>
              <a:rPr lang="en-US" dirty="0"/>
              <a:t> Common Data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4ACBCBB-1F0C-472E-96B2-845CB64F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20" y="841257"/>
            <a:ext cx="5616580" cy="4212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F0B08-A489-436C-BFD5-1EDCF4D856B4}"/>
              </a:ext>
            </a:extLst>
          </p:cNvPr>
          <p:cNvSpPr txBox="1"/>
          <p:nvPr/>
        </p:nvSpPr>
        <p:spPr>
          <a:xfrm>
            <a:off x="277813" y="4242056"/>
            <a:ext cx="31718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 CQO 2020;13(3):e006115 – in syllabus</a:t>
            </a:r>
          </a:p>
        </p:txBody>
      </p:sp>
    </p:spTree>
    <p:extLst>
      <p:ext uri="{BB962C8B-B14F-4D97-AF65-F5344CB8AC3E}">
        <p14:creationId xmlns:p14="http://schemas.microsoft.com/office/powerpoint/2010/main" val="327800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0BDE-2C05-4C22-8467-BB5FE453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82C5-46D7-465D-95DB-8E71906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5CBC3-42F1-4741-81BB-8D0A1528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34A71-10CD-4A62-8A3F-4D0B43EC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254B4B-248B-4302-8A44-973B8C6F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D3E3B4-5FCF-4B0B-A524-03F5439DCA59}"/>
              </a:ext>
            </a:extLst>
          </p:cNvPr>
          <p:cNvSpPr/>
          <p:nvPr/>
        </p:nvSpPr>
        <p:spPr>
          <a:xfrm>
            <a:off x="4494998" y="3532472"/>
            <a:ext cx="1222408" cy="962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85D1E-D596-4CE6-B4AE-20BB731957DE}"/>
              </a:ext>
            </a:extLst>
          </p:cNvPr>
          <p:cNvSpPr txBox="1"/>
          <p:nvPr/>
        </p:nvSpPr>
        <p:spPr>
          <a:xfrm>
            <a:off x="155794" y="4606485"/>
            <a:ext cx="1177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Data.ucsf.edu</a:t>
            </a:r>
          </a:p>
        </p:txBody>
      </p:sp>
    </p:spTree>
    <p:extLst>
      <p:ext uri="{BB962C8B-B14F-4D97-AF65-F5344CB8AC3E}">
        <p14:creationId xmlns:p14="http://schemas.microsoft.com/office/powerpoint/2010/main" val="20091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0BDE-2C05-4C22-8467-BB5FE453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82C5-46D7-465D-95DB-8E71906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5CBC3-42F1-4741-81BB-8D0A1528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34A71-10CD-4A62-8A3F-4D0B43EC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254B4B-248B-4302-8A44-973B8C6F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D3E3B4-5FCF-4B0B-A524-03F5439DCA59}"/>
              </a:ext>
            </a:extLst>
          </p:cNvPr>
          <p:cNvSpPr/>
          <p:nvPr/>
        </p:nvSpPr>
        <p:spPr>
          <a:xfrm>
            <a:off x="4494998" y="3532472"/>
            <a:ext cx="1222408" cy="962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B1E3B2-C42E-4290-A253-3F1CCD0CD049}"/>
              </a:ext>
            </a:extLst>
          </p:cNvPr>
          <p:cNvCxnSpPr/>
          <p:nvPr/>
        </p:nvCxnSpPr>
        <p:spPr>
          <a:xfrm flipV="1">
            <a:off x="4408371" y="1106905"/>
            <a:ext cx="1386037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B438F410-E380-4D28-9A27-E2F42E76A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73876" r="39895" b="12686"/>
          <a:stretch/>
        </p:blipFill>
        <p:spPr bwMode="auto">
          <a:xfrm>
            <a:off x="5794408" y="710703"/>
            <a:ext cx="798897" cy="6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3409F8-FD7D-4920-BD26-430E77228414}"/>
              </a:ext>
            </a:extLst>
          </p:cNvPr>
          <p:cNvSpPr/>
          <p:nvPr/>
        </p:nvSpPr>
        <p:spPr>
          <a:xfrm>
            <a:off x="5986914" y="969020"/>
            <a:ext cx="346509" cy="1378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41264D6-AE8D-45A9-83CC-250E2A57D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73876" r="39895" b="12686"/>
          <a:stretch/>
        </p:blipFill>
        <p:spPr bwMode="auto">
          <a:xfrm>
            <a:off x="7342471" y="703928"/>
            <a:ext cx="798897" cy="6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EACE39-416E-408A-A21E-6FC944419E2F}"/>
              </a:ext>
            </a:extLst>
          </p:cNvPr>
          <p:cNvSpPr/>
          <p:nvPr/>
        </p:nvSpPr>
        <p:spPr>
          <a:xfrm>
            <a:off x="7470807" y="937934"/>
            <a:ext cx="498911" cy="2748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DCAD3C-BCFA-431E-8A05-5A7488365ABE}"/>
              </a:ext>
            </a:extLst>
          </p:cNvPr>
          <p:cNvSpPr/>
          <p:nvPr/>
        </p:nvSpPr>
        <p:spPr>
          <a:xfrm>
            <a:off x="7416834" y="999723"/>
            <a:ext cx="731520" cy="2438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PCORnet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A74D05-9932-402A-BEE3-D7ED7B981C4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6593305" y="1031188"/>
            <a:ext cx="749166" cy="6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B137E41-88D1-4BB8-9184-D876185B2BA0}"/>
              </a:ext>
            </a:extLst>
          </p:cNvPr>
          <p:cNvSpPr/>
          <p:nvPr/>
        </p:nvSpPr>
        <p:spPr>
          <a:xfrm>
            <a:off x="5644273" y="518460"/>
            <a:ext cx="2777832" cy="962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95799-100E-4530-83ED-87FF20D87DE2}"/>
              </a:ext>
            </a:extLst>
          </p:cNvPr>
          <p:cNvSpPr txBox="1"/>
          <p:nvPr/>
        </p:nvSpPr>
        <p:spPr>
          <a:xfrm>
            <a:off x="7890076" y="1313559"/>
            <a:ext cx="113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Common Data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03A02-5EBB-49E0-B666-AF9C58E0B095}"/>
              </a:ext>
            </a:extLst>
          </p:cNvPr>
          <p:cNvSpPr txBox="1"/>
          <p:nvPr/>
        </p:nvSpPr>
        <p:spPr>
          <a:xfrm>
            <a:off x="155794" y="4606485"/>
            <a:ext cx="1177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Data.ucsf.edu</a:t>
            </a:r>
          </a:p>
        </p:txBody>
      </p:sp>
    </p:spTree>
    <p:extLst>
      <p:ext uri="{BB962C8B-B14F-4D97-AF65-F5344CB8AC3E}">
        <p14:creationId xmlns:p14="http://schemas.microsoft.com/office/powerpoint/2010/main" val="167110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FA80-FEF8-4468-BEB9-F514BC41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6FB32-AF47-4353-B1BC-8972D2C652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0"/>
            <a:ext cx="65644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FA80-FEF8-4468-BEB9-F514BC41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6FB32-AF47-4353-B1BC-8972D2C652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0"/>
            <a:ext cx="656443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4352C0-08A8-4AD6-9650-139969B6A5BA}"/>
              </a:ext>
            </a:extLst>
          </p:cNvPr>
          <p:cNvSpPr/>
          <p:nvPr/>
        </p:nvSpPr>
        <p:spPr>
          <a:xfrm>
            <a:off x="4090737" y="1609223"/>
            <a:ext cx="1222408" cy="1644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FA80-FEF8-4468-BEB9-F514BC41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6FB32-AF47-4353-B1BC-8972D2C652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0"/>
            <a:ext cx="656443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4352C0-08A8-4AD6-9650-139969B6A5BA}"/>
              </a:ext>
            </a:extLst>
          </p:cNvPr>
          <p:cNvSpPr/>
          <p:nvPr/>
        </p:nvSpPr>
        <p:spPr>
          <a:xfrm>
            <a:off x="375385" y="3601652"/>
            <a:ext cx="6564429" cy="1644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FA80-FEF8-4468-BEB9-F514BC41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6FB32-AF47-4353-B1BC-8972D2C652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0"/>
            <a:ext cx="656443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4352C0-08A8-4AD6-9650-139969B6A5BA}"/>
              </a:ext>
            </a:extLst>
          </p:cNvPr>
          <p:cNvSpPr/>
          <p:nvPr/>
        </p:nvSpPr>
        <p:spPr>
          <a:xfrm>
            <a:off x="5351646" y="1609224"/>
            <a:ext cx="1222408" cy="962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A57F-D0FB-4320-871A-6CDF2E06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61C8-1C58-46A7-8805-8E66AF4F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5EFA0-6BF2-407A-A320-84F483EA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AE031-6FD3-475F-8866-8DA24CB8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2252D-AE26-4845-8573-3E9C55C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33183" cy="5111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E45EF-1152-441A-80DE-43190E6B64FC}"/>
              </a:ext>
            </a:extLst>
          </p:cNvPr>
          <p:cNvSpPr txBox="1"/>
          <p:nvPr/>
        </p:nvSpPr>
        <p:spPr>
          <a:xfrm>
            <a:off x="5024387" y="4606485"/>
            <a:ext cx="2004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https://pcornet.org/data/</a:t>
            </a:r>
          </a:p>
        </p:txBody>
      </p:sp>
    </p:spTree>
    <p:extLst>
      <p:ext uri="{BB962C8B-B14F-4D97-AF65-F5344CB8AC3E}">
        <p14:creationId xmlns:p14="http://schemas.microsoft.com/office/powerpoint/2010/main" val="173677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10C5-C8DF-A840-9FE2-DEE67F5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4602-D367-654E-B788-F2016DD1F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Introduction to practitioner lectures in Epi 231</a:t>
            </a:r>
          </a:p>
          <a:p>
            <a:r>
              <a:rPr lang="en-US" dirty="0"/>
              <a:t>Doing RCTs with EHR data – Overview</a:t>
            </a:r>
          </a:p>
          <a:p>
            <a:r>
              <a:rPr lang="en-US" dirty="0"/>
              <a:t>PCORnet Blood Pressure Control Laboratory</a:t>
            </a:r>
          </a:p>
          <a:p>
            <a:pPr lvl="1"/>
            <a:r>
              <a:rPr lang="en-US" dirty="0"/>
              <a:t>PCORnet, common data models</a:t>
            </a:r>
          </a:p>
          <a:p>
            <a:pPr lvl="1"/>
            <a:r>
              <a:rPr lang="en-US" dirty="0"/>
              <a:t>BP Track, BP MAP and BP Home</a:t>
            </a:r>
          </a:p>
          <a:p>
            <a:r>
              <a:rPr lang="en-US" dirty="0"/>
              <a:t>Learning Health System RCTs</a:t>
            </a:r>
          </a:p>
          <a:p>
            <a:pPr lvl="1"/>
            <a:r>
              <a:rPr lang="en-US" dirty="0"/>
              <a:t>Concept and program at UCSF</a:t>
            </a:r>
          </a:p>
          <a:p>
            <a:pPr lvl="1"/>
            <a:r>
              <a:rPr lang="en-US" dirty="0"/>
              <a:t>Embedded RCTs</a:t>
            </a:r>
          </a:p>
          <a:p>
            <a:pPr lvl="1"/>
            <a:r>
              <a:rPr lang="en-US" dirty="0"/>
              <a:t>Interrupted time series analysis (alternative to RCTs for QI work)</a:t>
            </a:r>
          </a:p>
          <a:p>
            <a:pPr lvl="1"/>
            <a:endParaRPr lang="en-US" dirty="0"/>
          </a:p>
          <a:p>
            <a:endParaRPr lang="en-US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7BB05B-D46A-A54A-842F-3DD3E614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BD7610-E181-EA41-8E24-AF3D4E28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A57F-D0FB-4320-871A-6CDF2E06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61C8-1C58-46A7-8805-8E66AF4F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5EFA0-6BF2-407A-A320-84F483EA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AE031-6FD3-475F-8866-8DA24CB8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2252D-AE26-4845-8573-3E9C55C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33183" cy="5111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E45EF-1152-441A-80DE-43190E6B64FC}"/>
              </a:ext>
            </a:extLst>
          </p:cNvPr>
          <p:cNvSpPr txBox="1"/>
          <p:nvPr/>
        </p:nvSpPr>
        <p:spPr>
          <a:xfrm>
            <a:off x="5024387" y="4606485"/>
            <a:ext cx="2004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https://pcornet.org/data/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BBCE7C-F736-4C16-ACEF-D71CDD01162E}"/>
              </a:ext>
            </a:extLst>
          </p:cNvPr>
          <p:cNvSpPr/>
          <p:nvPr/>
        </p:nvSpPr>
        <p:spPr>
          <a:xfrm>
            <a:off x="3144182" y="1262714"/>
            <a:ext cx="1774328" cy="9625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7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0EFF-294F-4906-9775-21EA7F51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9D1F-F522-4672-AC40-68EA07F8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A679-263E-43C0-9EA8-27058342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D6F0-7DD8-400E-BB1B-D9261C6F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A58C5-6E56-4CE3-900C-E577B481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59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8B63A-CBDB-4218-B1FB-9F89862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50"/>
          <a:stretch/>
        </p:blipFill>
        <p:spPr>
          <a:xfrm>
            <a:off x="0" y="2259211"/>
            <a:ext cx="9144000" cy="28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DA42-CC21-42E0-86A4-D705F139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B8D8-B1C8-4FC5-B9BC-EEBF5033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CE344-5CB5-40DB-B700-B1F68347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22469-D41F-4994-9931-B41CB94C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0B7DF-FF2C-4DBD-9781-1FCD94099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44"/>
          <a:stretch/>
        </p:blipFill>
        <p:spPr>
          <a:xfrm>
            <a:off x="0" y="172277"/>
            <a:ext cx="9144000" cy="437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B3AF7-6822-446A-BF8F-B20FF4B7A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047"/>
            <a:ext cx="9144000" cy="41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0DF3-DF1F-46B8-A7D1-A514997B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B52FC-D311-455A-B7FA-AC2B3AFE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3D171-0C4E-4C85-B175-097BCCF6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D01F6-3FF0-46DE-A21D-270FA092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B0E40-5483-4E27-9673-9F43EE50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03"/>
            <a:ext cx="9144000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91BC-F382-4634-BF66-8A9A058B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7BF-80EB-42CD-A8A9-3511174E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A23AD-3120-447B-BFA9-F378D8CE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CD34A-D23F-4F69-B107-4C8C1867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F9709-94F2-4E9E-A4AE-3C0A1228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31"/>
            <a:ext cx="9144000" cy="370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32083-446C-4E1A-9E11-4C7FB407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825"/>
            <a:ext cx="9144000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037771"/>
            <a:ext cx="3158406" cy="3594952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PCORnet’s</a:t>
            </a:r>
            <a:r>
              <a:rPr lang="en-US" dirty="0"/>
              <a:t> Common Data Model</a:t>
            </a:r>
          </a:p>
          <a:p>
            <a:pPr lvl="1"/>
            <a:r>
              <a:rPr lang="en-US" dirty="0"/>
              <a:t>1 set of SAS programs</a:t>
            </a:r>
          </a:p>
          <a:p>
            <a:pPr lvl="1"/>
            <a:r>
              <a:rPr lang="en-US" dirty="0"/>
              <a:t>Coordinating center</a:t>
            </a:r>
          </a:p>
          <a:p>
            <a:r>
              <a:rPr lang="en-US" dirty="0"/>
              <a:t>Makes large scale research with EHR’s possible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4ACBCBB-1F0C-472E-96B2-845CB64F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20" y="841257"/>
            <a:ext cx="5616580" cy="42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037771"/>
            <a:ext cx="3158406" cy="3594952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PCORnet’s</a:t>
            </a:r>
            <a:r>
              <a:rPr lang="en-US" dirty="0"/>
              <a:t> Common Data Model</a:t>
            </a:r>
          </a:p>
          <a:p>
            <a:pPr lvl="1"/>
            <a:r>
              <a:rPr lang="en-US" dirty="0"/>
              <a:t>1 set of SAS programs</a:t>
            </a:r>
          </a:p>
          <a:p>
            <a:pPr lvl="1"/>
            <a:r>
              <a:rPr lang="en-US" dirty="0"/>
              <a:t>Coordinating center</a:t>
            </a:r>
          </a:p>
          <a:p>
            <a:r>
              <a:rPr lang="en-US" dirty="0"/>
              <a:t>Makes large scale research with EHR’s possible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3 studies (2 RCTs)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4ACBCBB-1F0C-472E-96B2-845CB64F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20" y="841257"/>
            <a:ext cx="5616580" cy="42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EA81-8F9F-453F-B687-893A5048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2F72-3A0A-4371-802E-1D8F8A55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BA1BC-87CA-4668-87A5-45DC3984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0127F-1630-4F74-8F1F-BB16501E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B9B3A15B-AA57-42A8-A812-6EAB1D27C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29"/>
          <a:stretch/>
        </p:blipFill>
        <p:spPr>
          <a:xfrm>
            <a:off x="0" y="136922"/>
            <a:ext cx="7728846" cy="5006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953B68-181B-4CB4-8553-2593EB873FD3}"/>
              </a:ext>
            </a:extLst>
          </p:cNvPr>
          <p:cNvSpPr txBox="1"/>
          <p:nvPr/>
        </p:nvSpPr>
        <p:spPr>
          <a:xfrm>
            <a:off x="402942" y="4784408"/>
            <a:ext cx="31718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 CQO 2020;13(3):e006115 – in syllabus</a:t>
            </a:r>
          </a:p>
        </p:txBody>
      </p:sp>
    </p:spTree>
    <p:extLst>
      <p:ext uri="{BB962C8B-B14F-4D97-AF65-F5344CB8AC3E}">
        <p14:creationId xmlns:p14="http://schemas.microsoft.com/office/powerpoint/2010/main" val="321478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B36F-0532-40CB-9352-FF392EAB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CB1E-6755-4A9D-ACD6-1525775D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SAS programs produce BP Control Metrics</a:t>
            </a:r>
          </a:p>
          <a:p>
            <a:pPr lvl="1"/>
            <a:r>
              <a:rPr lang="en-US" dirty="0"/>
              <a:t>1 measurement per health system-year per quarter</a:t>
            </a:r>
          </a:p>
          <a:p>
            <a:pPr lvl="1"/>
            <a:r>
              <a:rPr lang="en-US" dirty="0"/>
              <a:t>Overall, and then stratified by age/sex/race-ethnic subgroup</a:t>
            </a:r>
          </a:p>
          <a:p>
            <a:pPr lvl="1"/>
            <a:r>
              <a:rPr lang="en-US" dirty="0"/>
              <a:t>10 main BP Control Metrics</a:t>
            </a:r>
          </a:p>
        </p:txBody>
      </p:sp>
    </p:spTree>
    <p:extLst>
      <p:ext uri="{BB962C8B-B14F-4D97-AF65-F5344CB8AC3E}">
        <p14:creationId xmlns:p14="http://schemas.microsoft.com/office/powerpoint/2010/main" val="45816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B36F-0532-40CB-9352-FF392EAB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CB1E-6755-4A9D-ACD6-1525775D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4173892"/>
          </a:xfrm>
        </p:spPr>
        <p:txBody>
          <a:bodyPr>
            <a:normAutofit/>
          </a:bodyPr>
          <a:lstStyle/>
          <a:p>
            <a:r>
              <a:rPr lang="en-US" dirty="0"/>
              <a:t>SAS programs produce BP Control Metrics</a:t>
            </a:r>
          </a:p>
          <a:p>
            <a:pPr lvl="1"/>
            <a:r>
              <a:rPr lang="en-US" dirty="0"/>
              <a:t>1 measurement per health system-year per quarter</a:t>
            </a:r>
          </a:p>
          <a:p>
            <a:pPr lvl="1"/>
            <a:r>
              <a:rPr lang="en-US" dirty="0"/>
              <a:t>Overall, and then stratified by age/sex/race-ethnic subgroup</a:t>
            </a:r>
          </a:p>
          <a:p>
            <a:pPr lvl="1"/>
            <a:r>
              <a:rPr lang="en-US" dirty="0"/>
              <a:t>10 main BP Control Metrics</a:t>
            </a:r>
          </a:p>
          <a:p>
            <a:pPr lvl="2"/>
            <a:r>
              <a:rPr lang="en-US" dirty="0"/>
              <a:t>BP Control to 140/90, and to 130/80</a:t>
            </a:r>
          </a:p>
          <a:p>
            <a:pPr lvl="2"/>
            <a:r>
              <a:rPr lang="en-US" dirty="0"/>
              <a:t>BP Improvement</a:t>
            </a:r>
          </a:p>
          <a:p>
            <a:pPr lvl="2"/>
            <a:r>
              <a:rPr lang="en-US" dirty="0"/>
              <a:t>Confirmatory BP measurement when high</a:t>
            </a:r>
          </a:p>
          <a:p>
            <a:pPr lvl="2"/>
            <a:r>
              <a:rPr lang="en-US" dirty="0"/>
              <a:t>Terminal digit = 0</a:t>
            </a:r>
          </a:p>
          <a:p>
            <a:pPr lvl="2"/>
            <a:r>
              <a:rPr lang="en-US" dirty="0"/>
              <a:t>Medication intensification with new class of meds</a:t>
            </a:r>
          </a:p>
          <a:p>
            <a:pPr lvl="2"/>
            <a:r>
              <a:rPr lang="en-US" dirty="0"/>
              <a:t>SBP reduction after medication intensification</a:t>
            </a:r>
          </a:p>
          <a:p>
            <a:pPr lvl="2"/>
            <a:r>
              <a:rPr lang="en-US" dirty="0"/>
              <a:t>F/U encounter within 1 month</a:t>
            </a:r>
          </a:p>
          <a:p>
            <a:pPr lvl="2"/>
            <a:r>
              <a:rPr lang="en-US" dirty="0"/>
              <a:t>2 medication choice metrics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2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E207-D3E1-43DB-9767-9384D39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 lectures in Epi 231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E0BC-60D0-4979-8228-8AC86972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“relatively mature” research projects</a:t>
            </a:r>
          </a:p>
          <a:p>
            <a:pPr lvl="1"/>
            <a:r>
              <a:rPr lang="en-US" dirty="0"/>
              <a:t>Methods, study designs and results</a:t>
            </a:r>
          </a:p>
          <a:p>
            <a:pPr lvl="1"/>
            <a:r>
              <a:rPr lang="en-US" dirty="0"/>
              <a:t>Pitfalls, experiences in the trenches</a:t>
            </a:r>
          </a:p>
          <a:p>
            <a:r>
              <a:rPr lang="en-US" dirty="0"/>
              <a:t>Lineup</a:t>
            </a:r>
          </a:p>
          <a:p>
            <a:pPr lvl="1"/>
            <a:r>
              <a:rPr lang="en-US" dirty="0"/>
              <a:t>Me</a:t>
            </a:r>
          </a:p>
          <a:p>
            <a:pPr lvl="1"/>
            <a:r>
              <a:rPr lang="en-US" dirty="0"/>
              <a:t>Sara Murray</a:t>
            </a:r>
          </a:p>
          <a:p>
            <a:pPr lvl="1"/>
            <a:r>
              <a:rPr lang="en-US" dirty="0"/>
              <a:t>Julian Adler-Milstein</a:t>
            </a:r>
          </a:p>
          <a:p>
            <a:pPr lvl="1"/>
            <a:r>
              <a:rPr lang="en-US" dirty="0"/>
              <a:t>Leo Liu</a:t>
            </a:r>
          </a:p>
          <a:p>
            <a:pPr lvl="1"/>
            <a:r>
              <a:rPr lang="en-US" dirty="0"/>
              <a:t>Rohit </a:t>
            </a:r>
            <a:r>
              <a:rPr lang="en-US" dirty="0" err="1"/>
              <a:t>Vashist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59A0C-8581-4FEA-98C3-290CC4CD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C41F0-11DF-4749-831C-4A35C300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2D7A3-A284-440D-9A2A-9CB88B5D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36" y="0"/>
            <a:ext cx="6961128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088C9-B070-4D10-91EE-9959AE01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23" y="1443051"/>
            <a:ext cx="5948861" cy="14541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Extensive specifications documentation</a:t>
            </a:r>
          </a:p>
          <a:p>
            <a:r>
              <a:rPr lang="en-US" dirty="0">
                <a:solidFill>
                  <a:srgbClr val="FF0000"/>
                </a:solidFill>
              </a:rPr>
              <a:t>Code development, validation and beta-testing</a:t>
            </a:r>
          </a:p>
          <a:p>
            <a:r>
              <a:rPr lang="en-US" dirty="0">
                <a:solidFill>
                  <a:srgbClr val="FF0000"/>
                </a:solidFill>
              </a:rPr>
              <a:t>Query results compiled and used for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Track, Wave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969608"/>
            <a:ext cx="3126377" cy="3394472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BP Control to &lt;140/90</a:t>
            </a:r>
          </a:p>
          <a:p>
            <a:endParaRPr lang="en-US" dirty="0"/>
          </a:p>
          <a:p>
            <a:r>
              <a:rPr lang="en-US" dirty="0"/>
              <a:t>Wide variation</a:t>
            </a:r>
          </a:p>
          <a:p>
            <a:r>
              <a:rPr lang="en-US" dirty="0"/>
              <a:t>Disparities</a:t>
            </a:r>
          </a:p>
          <a:p>
            <a:r>
              <a:rPr lang="en-US" dirty="0"/>
              <a:t>Tiny improvements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6D9A5-D01F-4E2E-BE11-BD2441D3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532" y="844731"/>
            <a:ext cx="6064884" cy="42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6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Track, Wave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969608"/>
            <a:ext cx="3352800" cy="3394472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Med intensification with new class</a:t>
            </a:r>
          </a:p>
          <a:p>
            <a:endParaRPr lang="en-US" dirty="0"/>
          </a:p>
          <a:p>
            <a:r>
              <a:rPr lang="en-US" dirty="0"/>
              <a:t>Very low overall</a:t>
            </a:r>
          </a:p>
          <a:p>
            <a:r>
              <a:rPr lang="en-US" dirty="0"/>
              <a:t>NO typical disparities</a:t>
            </a:r>
          </a:p>
          <a:p>
            <a:r>
              <a:rPr lang="en-US" dirty="0"/>
              <a:t>Average SBP reduction after med intensification = 15mmHg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AD38A-F580-452F-BE99-9822A9D3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53" y="966974"/>
            <a:ext cx="5946238" cy="4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9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Track, Wave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969608"/>
            <a:ext cx="3448594" cy="3394472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BP Improvement (control or 10 mmHg lower)</a:t>
            </a:r>
          </a:p>
          <a:p>
            <a:endParaRPr lang="en-US" dirty="0"/>
          </a:p>
          <a:p>
            <a:r>
              <a:rPr lang="en-US" dirty="0"/>
              <a:t>Lots of variation and room for improvement</a:t>
            </a:r>
          </a:p>
          <a:p>
            <a:r>
              <a:rPr lang="en-US" dirty="0"/>
              <a:t>No typical disparities</a:t>
            </a:r>
          </a:p>
          <a:p>
            <a:r>
              <a:rPr lang="en-US" dirty="0"/>
              <a:t>Marked seasonal variation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1D63C-C75B-4518-BBAB-A8A85482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17" y="1062446"/>
            <a:ext cx="5800483" cy="40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9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DAE0-7BE5-4530-AC0A-23B8E92B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Track, </a:t>
            </a:r>
            <a:r>
              <a:rPr lang="en-US" dirty="0">
                <a:solidFill>
                  <a:srgbClr val="FF0000"/>
                </a:solidFill>
              </a:rPr>
              <a:t>Wave 5 preliminary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0383-0B09-42FE-80DA-353FE529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2" y="969608"/>
            <a:ext cx="3266162" cy="3394472"/>
          </a:xfrm>
        </p:spPr>
        <p:txBody>
          <a:bodyPr/>
          <a:lstStyle/>
          <a:p>
            <a:r>
              <a:rPr lang="en-US" dirty="0"/>
              <a:t>Major </a:t>
            </a:r>
            <a:r>
              <a:rPr lang="en-US" i="1" dirty="0"/>
              <a:t>differential</a:t>
            </a:r>
            <a:r>
              <a:rPr lang="en-US" dirty="0"/>
              <a:t> impact from the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900CB-5155-4876-B665-AA2B318969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05" y="822325"/>
            <a:ext cx="5763895" cy="432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73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1A81-94FC-4CB6-8262-7A7A6EAD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05EC-C43C-4719-A360-EB89492E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RCT of a quality improvement intervention</a:t>
            </a:r>
          </a:p>
          <a:p>
            <a:pPr lvl="1"/>
            <a:r>
              <a:rPr lang="en-US" dirty="0"/>
              <a:t>American Medical Association-led program</a:t>
            </a:r>
          </a:p>
          <a:p>
            <a:pPr lvl="1"/>
            <a:r>
              <a:rPr lang="en-US" dirty="0"/>
              <a:t>BP M.A.P. Program</a:t>
            </a:r>
          </a:p>
          <a:p>
            <a:pPr lvl="2"/>
            <a:r>
              <a:rPr lang="en-US" u="sng" dirty="0"/>
              <a:t>M</a:t>
            </a:r>
            <a:r>
              <a:rPr lang="en-US" dirty="0"/>
              <a:t>easure accurately, </a:t>
            </a:r>
            <a:r>
              <a:rPr lang="en-US" u="sng" dirty="0"/>
              <a:t>A</a:t>
            </a:r>
            <a:r>
              <a:rPr lang="en-US" dirty="0"/>
              <a:t>ct rapidly, </a:t>
            </a:r>
            <a:r>
              <a:rPr lang="en-US" u="sng" dirty="0"/>
              <a:t>P</a:t>
            </a:r>
            <a:r>
              <a:rPr lang="en-US" dirty="0"/>
              <a:t>artner with patients</a:t>
            </a:r>
          </a:p>
          <a:p>
            <a:pPr lvl="2"/>
            <a:r>
              <a:rPr lang="en-US" dirty="0"/>
              <a:t>Strong preliminary results</a:t>
            </a:r>
          </a:p>
          <a:p>
            <a:pPr lvl="1"/>
            <a:r>
              <a:rPr lang="en-US" dirty="0"/>
              <a:t>Does it scale?</a:t>
            </a:r>
          </a:p>
          <a:p>
            <a:pPr lvl="1"/>
            <a:r>
              <a:rPr lang="en-US" dirty="0"/>
              <a:t>How much support do clinics need?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1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1A81-94FC-4CB6-8262-7A7A6EAD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05EC-C43C-4719-A360-EB89492E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found 24 safety net clinics interested in BP control programs</a:t>
            </a:r>
          </a:p>
          <a:p>
            <a:r>
              <a:rPr lang="en-US" dirty="0"/>
              <a:t>Full support vs. Self-Guided (vs. Usual Care)</a:t>
            </a:r>
          </a:p>
          <a:p>
            <a:pPr lvl="1"/>
            <a:r>
              <a:rPr lang="en-US" dirty="0"/>
              <a:t>Digital guide, Site/Clinical Champions, Practice Facilitator, Kickoff</a:t>
            </a:r>
          </a:p>
          <a:p>
            <a:pPr lvl="1"/>
            <a:r>
              <a:rPr lang="en-US" dirty="0"/>
              <a:t>+/- AMA support with “Improvement Specialist” throughout f/u</a:t>
            </a:r>
          </a:p>
          <a:p>
            <a:r>
              <a:rPr lang="en-US" dirty="0"/>
              <a:t>Outcome: BP Control at 6 months</a:t>
            </a:r>
          </a:p>
          <a:p>
            <a:pPr lvl="1"/>
            <a:r>
              <a:rPr lang="en-US" dirty="0"/>
              <a:t>Used our BP Control Metrics for outcome assessment</a:t>
            </a:r>
          </a:p>
          <a:p>
            <a:pPr lvl="1"/>
            <a:r>
              <a:rPr lang="en-US" dirty="0"/>
              <a:t>Also other metrics, by subgroup,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0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1A81-94FC-4CB6-8262-7A7A6EAD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MAP – Preliminary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05EC-C43C-4719-A360-EB89492E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0" y="969608"/>
            <a:ext cx="8465181" cy="1669089"/>
          </a:xfrm>
        </p:spPr>
        <p:txBody>
          <a:bodyPr>
            <a:normAutofit/>
          </a:bodyPr>
          <a:lstStyle/>
          <a:p>
            <a:r>
              <a:rPr lang="en-US" dirty="0"/>
              <a:t>Modest average clinic-level improvement in Full Support at 6m</a:t>
            </a:r>
          </a:p>
          <a:p>
            <a:pPr lvl="1"/>
            <a:r>
              <a:rPr lang="en-US" dirty="0"/>
              <a:t>Nominal significance vs. Usual Care, not vs. Self-Guided</a:t>
            </a:r>
          </a:p>
          <a:p>
            <a:r>
              <a:rPr lang="en-US" dirty="0"/>
              <a:t>Drop-off in engagement from clinic staff after first module completed</a:t>
            </a:r>
          </a:p>
          <a:p>
            <a:pPr lvl="1"/>
            <a:r>
              <a:rPr lang="en-US" dirty="0"/>
              <a:t>“Measure accurately” improved.  No change in med intensification.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40185-5466-44CE-8DF8-83677E7FCA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455"/>
            <a:ext cx="9144000" cy="26460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0359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1A81-94FC-4CB6-8262-7A7A6EAD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05EC-C43C-4719-A360-EB89492E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1" y="969608"/>
            <a:ext cx="8430345" cy="3394472"/>
          </a:xfrm>
        </p:spPr>
        <p:txBody>
          <a:bodyPr>
            <a:normAutofit/>
          </a:bodyPr>
          <a:lstStyle/>
          <a:p>
            <a:r>
              <a:rPr lang="en-US" dirty="0"/>
              <a:t>What kind of home monitor should patients use?</a:t>
            </a:r>
          </a:p>
          <a:p>
            <a:pPr lvl="1"/>
            <a:r>
              <a:rPr lang="en-US" dirty="0"/>
              <a:t>Patient-driven research question from advisory group</a:t>
            </a:r>
          </a:p>
          <a:p>
            <a:r>
              <a:rPr lang="en-US" dirty="0"/>
              <a:t>Individual-level RCT</a:t>
            </a:r>
          </a:p>
          <a:p>
            <a:pPr lvl="1"/>
            <a:r>
              <a:rPr lang="en-US" dirty="0"/>
              <a:t>Patients with SBP&gt;145 in clinic, “will work on lowering SBP” by 10+ mmHg</a:t>
            </a:r>
          </a:p>
          <a:p>
            <a:pPr lvl="1"/>
            <a:r>
              <a:rPr lang="en-US" dirty="0"/>
              <a:t>Randomized</a:t>
            </a:r>
          </a:p>
          <a:p>
            <a:pPr lvl="1"/>
            <a:r>
              <a:rPr lang="en-US" dirty="0"/>
              <a:t>Mailed a regular home BP monitor vs. Bluetooth-enabled with app</a:t>
            </a:r>
          </a:p>
          <a:p>
            <a:pPr lvl="1"/>
            <a:r>
              <a:rPr lang="en-US" dirty="0"/>
              <a:t>Basic instructions on use, AMA/AHA materials, no specific program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Demonstrated clinic SBP</a:t>
            </a:r>
          </a:p>
          <a:p>
            <a:pPr lvl="1"/>
            <a:r>
              <a:rPr lang="en-US" dirty="0"/>
              <a:t>“Net Promoter Score” – Would you recommend to a friend?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1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4FE6F02-30AC-4E66-8531-A3070D596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47" y="0"/>
            <a:ext cx="6857999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68BB4A-9C1C-4446-84FE-4B57565E396A}"/>
              </a:ext>
            </a:extLst>
          </p:cNvPr>
          <p:cNvSpPr txBox="1"/>
          <p:nvPr/>
        </p:nvSpPr>
        <p:spPr>
          <a:xfrm>
            <a:off x="6001931" y="4242056"/>
            <a:ext cx="3171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 CQO 2020;13(3):e006115 – in syllabus</a:t>
            </a:r>
          </a:p>
        </p:txBody>
      </p:sp>
    </p:spTree>
    <p:extLst>
      <p:ext uri="{BB962C8B-B14F-4D97-AF65-F5344CB8AC3E}">
        <p14:creationId xmlns:p14="http://schemas.microsoft.com/office/powerpoint/2010/main" val="133822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RCTs are good!</a:t>
            </a:r>
          </a:p>
          <a:p>
            <a:pPr lvl="1"/>
            <a:r>
              <a:rPr lang="en-US" dirty="0"/>
              <a:t>Randomization ensures expectation of equivalent groups</a:t>
            </a:r>
          </a:p>
          <a:p>
            <a:pPr lvl="1"/>
            <a:r>
              <a:rPr lang="en-US" dirty="0"/>
              <a:t>i.e., no confounding (measured or unmeasured, “by indication” or otherwise)</a:t>
            </a:r>
          </a:p>
          <a:p>
            <a:pPr lvl="1"/>
            <a:r>
              <a:rPr lang="en-US" dirty="0"/>
              <a:t>Major enhancement to causal inference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10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9E8A-8DB5-4C00-8BA4-3391D938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Home –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7D6E6-9849-4882-B3C4-6349A8A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2" y="969608"/>
            <a:ext cx="3771259" cy="3394472"/>
          </a:xfrm>
        </p:spPr>
        <p:txBody>
          <a:bodyPr/>
          <a:lstStyle/>
          <a:p>
            <a:r>
              <a:rPr lang="en-US" dirty="0"/>
              <a:t>Recruitment of 2000+ patients achieved ahead of schedule</a:t>
            </a:r>
          </a:p>
          <a:p>
            <a:r>
              <a:rPr lang="en-US" dirty="0"/>
              <a:t>EHR data extraction trial run underway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AE6FA2-669C-486C-8384-06ABF3BF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50" y="1427756"/>
            <a:ext cx="5233850" cy="37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12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an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US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Identify relevant patients	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Assess inclusion/exclusion criteria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Consent(?) and enroll in the study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Randomly assign to different groups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Deliver group-specific interventions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Collect outcome data prospectively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How can an EHR system help with this?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8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an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u="sng" dirty="0">
                <a:solidFill>
                  <a:srgbClr val="FF0000"/>
                </a:solidFill>
              </a:rPr>
              <a:t>BP Home</a:t>
            </a:r>
          </a:p>
          <a:p>
            <a:pPr lvl="1"/>
            <a:r>
              <a:rPr lang="en-US" dirty="0"/>
              <a:t>Identify relevant patients			</a:t>
            </a:r>
            <a:r>
              <a:rPr lang="en-US" dirty="0">
                <a:solidFill>
                  <a:srgbClr val="FF0000"/>
                </a:solidFill>
              </a:rPr>
              <a:t>EHR</a:t>
            </a:r>
          </a:p>
          <a:p>
            <a:pPr lvl="1"/>
            <a:r>
              <a:rPr lang="en-US" dirty="0"/>
              <a:t>Assess inclusion/exclusion criteria		</a:t>
            </a:r>
            <a:r>
              <a:rPr lang="en-US" dirty="0">
                <a:solidFill>
                  <a:srgbClr val="FF0000"/>
                </a:solidFill>
              </a:rPr>
              <a:t>Eureka</a:t>
            </a:r>
          </a:p>
          <a:p>
            <a:pPr lvl="1"/>
            <a:r>
              <a:rPr lang="en-US" dirty="0"/>
              <a:t>Consent(?) and enroll in the study		</a:t>
            </a:r>
            <a:r>
              <a:rPr lang="en-US" dirty="0">
                <a:solidFill>
                  <a:srgbClr val="FF0000"/>
                </a:solidFill>
              </a:rPr>
              <a:t>Eureka</a:t>
            </a:r>
          </a:p>
          <a:p>
            <a:pPr lvl="1"/>
            <a:r>
              <a:rPr lang="en-US" dirty="0"/>
              <a:t>Randomly assign to different groups		</a:t>
            </a:r>
            <a:r>
              <a:rPr lang="en-US" dirty="0">
                <a:solidFill>
                  <a:srgbClr val="FF0000"/>
                </a:solidFill>
              </a:rPr>
              <a:t>Eureka </a:t>
            </a:r>
          </a:p>
          <a:p>
            <a:pPr lvl="1"/>
            <a:r>
              <a:rPr lang="en-US" dirty="0"/>
              <a:t>Deliver group-specific interventions		</a:t>
            </a:r>
            <a:r>
              <a:rPr lang="en-US" dirty="0">
                <a:solidFill>
                  <a:srgbClr val="FF0000"/>
                </a:solidFill>
              </a:rPr>
              <a:t>Study team</a:t>
            </a:r>
          </a:p>
          <a:p>
            <a:pPr lvl="1"/>
            <a:r>
              <a:rPr lang="en-US" dirty="0"/>
              <a:t>Collect outcome data prospectively		</a:t>
            </a:r>
            <a:r>
              <a:rPr lang="en-US" dirty="0">
                <a:solidFill>
                  <a:srgbClr val="FF0000"/>
                </a:solidFill>
              </a:rPr>
              <a:t>EHR + Eureka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 can an EHR system help with this?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08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 </a:t>
            </a:r>
            <a:r>
              <a:rPr lang="en-US" i="1" dirty="0">
                <a:solidFill>
                  <a:srgbClr val="FF0000"/>
                </a:solidFill>
              </a:rPr>
              <a:t>cluster</a:t>
            </a:r>
            <a:r>
              <a:rPr lang="en-US" dirty="0"/>
              <a:t>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u="sng" dirty="0">
                <a:solidFill>
                  <a:schemeClr val="tx1"/>
                </a:solidFill>
              </a:rPr>
              <a:t>BP Home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u="sng" dirty="0">
                <a:solidFill>
                  <a:srgbClr val="FF0000"/>
                </a:solidFill>
              </a:rPr>
              <a:t>BP MAP</a:t>
            </a:r>
          </a:p>
          <a:p>
            <a:pPr lvl="1"/>
            <a:r>
              <a:rPr lang="en-US" dirty="0"/>
              <a:t>Identify relevant </a:t>
            </a:r>
            <a:r>
              <a:rPr lang="en-US" i="1" dirty="0"/>
              <a:t>randomization units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Study team</a:t>
            </a:r>
            <a:endParaRPr lang="en-US" i="1" dirty="0"/>
          </a:p>
          <a:p>
            <a:pPr lvl="1"/>
            <a:r>
              <a:rPr lang="en-US" dirty="0"/>
              <a:t>Identify relevant </a:t>
            </a:r>
            <a:r>
              <a:rPr lang="en-US" i="1" dirty="0"/>
              <a:t>observation units</a:t>
            </a:r>
            <a:r>
              <a:rPr lang="en-US" dirty="0"/>
              <a:t>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Assess inclusion/exclusion criteria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Consent </a:t>
            </a:r>
            <a:r>
              <a:rPr lang="en-US" i="1" dirty="0"/>
              <a:t>randomization units</a:t>
            </a:r>
            <a:r>
              <a:rPr lang="en-US" dirty="0"/>
              <a:t>	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Study team</a:t>
            </a:r>
          </a:p>
          <a:p>
            <a:pPr lvl="1"/>
            <a:r>
              <a:rPr lang="en-US" dirty="0"/>
              <a:t>Enroll </a:t>
            </a:r>
            <a:r>
              <a:rPr lang="en-US" i="1" dirty="0"/>
              <a:t>observation units</a:t>
            </a:r>
            <a:r>
              <a:rPr lang="en-US" dirty="0"/>
              <a:t>		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Randomly assign to different groups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 		Study team</a:t>
            </a:r>
          </a:p>
          <a:p>
            <a:pPr lvl="1"/>
            <a:r>
              <a:rPr lang="en-US" dirty="0"/>
              <a:t>Deliver group-specific interventions	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Study team</a:t>
            </a:r>
          </a:p>
          <a:p>
            <a:pPr lvl="1"/>
            <a:r>
              <a:rPr lang="en-US" dirty="0"/>
              <a:t>Collect outcome data prospectively		</a:t>
            </a:r>
            <a:r>
              <a:rPr lang="en-US" dirty="0">
                <a:solidFill>
                  <a:schemeClr val="tx1"/>
                </a:solidFill>
              </a:rPr>
              <a:t>EHR + Eureka</a:t>
            </a:r>
            <a:r>
              <a:rPr lang="en-US" dirty="0">
                <a:solidFill>
                  <a:srgbClr val="FF0000"/>
                </a:solidFill>
              </a:rPr>
              <a:t>	EHR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8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F374-60FC-419B-B0BD-B26B55E3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9820-30C5-4BAD-9222-54A3BD16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Academy of Medicine:</a:t>
            </a:r>
          </a:p>
          <a:p>
            <a:pPr lvl="1"/>
            <a:r>
              <a:rPr lang="en-US" dirty="0"/>
              <a:t>“Science, informatics, incentives, and culture are aligned for continuous improvement and innovation, with best practices seamlessly embedded in the delivery process and new knowledge captured as an integral by-product of the delivery experience.” – National Academy of Medicine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BBDB-3646-485F-84F2-7BEED32F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110A2-470A-4093-9316-B1048E49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5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F374-60FC-419B-B0BD-B26B55E3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9820-30C5-4BAD-9222-54A3BD16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Academy of Medicine:</a:t>
            </a:r>
          </a:p>
          <a:p>
            <a:pPr lvl="1"/>
            <a:r>
              <a:rPr lang="en-US" dirty="0"/>
              <a:t>“Science, informatics, incentives, and culture are aligned for continuous improvement and innovation, with best practices seamlessly embedded in the delivery process and new knowledge captured as an integral by-product of the delivery experience.”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“…a system that gains knowledge from every care delivery experience and is engineered to promote continuous improvement.”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BBDB-3646-485F-84F2-7BEED32F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110A2-470A-4093-9316-B1048E49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9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F374-60FC-419B-B0BD-B26B55E3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9820-30C5-4BAD-9222-54A3BD16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Academy of Medicine:</a:t>
            </a:r>
          </a:p>
          <a:p>
            <a:pPr lvl="1"/>
            <a:r>
              <a:rPr lang="en-US" dirty="0"/>
              <a:t>“Science, informatics, incentives, and culture are aligned for continuous improvement and innovation, with best practices seamlessly embedded in the delivery process and new knowledge captured as an integral by-product of the delivery experience.”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“…a system that gains knowledge from every care delivery experience and is engineered to promote continuous improvement.”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RCTs are the best way to “gain knowledge” </a:t>
            </a:r>
          </a:p>
          <a:p>
            <a:pPr lvl="1"/>
            <a:r>
              <a:rPr lang="en-US" dirty="0"/>
              <a:t>LHS Vision: Embed RCTs in our health system so that every patient is randomized at least once during their encounter…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BBDB-3646-485F-84F2-7BEED32F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110A2-470A-4093-9316-B1048E49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9601-C186-4C04-807B-3C529881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DECC-E497-4417-9E86-954CC5B5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“Embedded” RCTs are: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Embedded in clinical workflow</a:t>
            </a:r>
          </a:p>
          <a:p>
            <a:pPr lvl="1"/>
            <a:r>
              <a:rPr lang="en-US" dirty="0"/>
              <a:t>Embedded in EHR technology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5DCA6-EAAD-40F7-813E-59131AC3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A1456-347A-4271-AFC7-EF7F63F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FB0-CD74-4516-9F60-F26BB5A8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 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545B-E6EB-4EC4-BB3E-59722C61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Embedded in clinical workflow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“Unsuspecting” clinicians will encounter the intervention</a:t>
            </a:r>
          </a:p>
          <a:p>
            <a:pPr lvl="2"/>
            <a:r>
              <a:rPr lang="en-US" dirty="0"/>
              <a:t>Whether they know it or not</a:t>
            </a:r>
          </a:p>
          <a:p>
            <a:pPr lvl="2"/>
            <a:r>
              <a:rPr lang="en-US" dirty="0"/>
              <a:t>No prior knowledge of the research required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Must not perturb usual care “too much”</a:t>
            </a:r>
          </a:p>
          <a:p>
            <a:pPr lvl="2"/>
            <a:r>
              <a:rPr lang="en-US" dirty="0"/>
              <a:t>Extra time, unbillable services,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Patient consent?  Extra data collection?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Allow clinicians (and patients) to make clinical decisions</a:t>
            </a:r>
          </a:p>
          <a:p>
            <a:pPr lvl="2"/>
            <a:r>
              <a:rPr lang="en-US" dirty="0"/>
              <a:t>Pragmatic, non-protocolized interventions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5706-2978-4DD4-9E5A-AEF4912B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3E587-8ABF-4DA6-95A9-AB552889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95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3AB6-F7B3-4B84-B4ED-3B100AC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 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90B3-A6B7-49AE-9983-4BEDA2CF2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in EHR technology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Patients identified by APEX (our Epic EHR)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Randomization implemented by APEX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Intervention(s) are delivered by APEX</a:t>
            </a:r>
          </a:p>
          <a:p>
            <a:pPr lvl="2"/>
            <a:r>
              <a:rPr lang="en-US" dirty="0"/>
              <a:t>APEX is designed to support clinical decision-making and “nudge” clinicians to deliver better care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Outcomes are measured using APEX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6C480-38E0-468B-8F72-6C90DD9E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57C5B-F09E-4D78-A5CE-8326A90D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RCTs are good!</a:t>
            </a:r>
          </a:p>
          <a:p>
            <a:pPr lvl="1"/>
            <a:r>
              <a:rPr lang="en-US" dirty="0"/>
              <a:t>Randomization ensures expectation of equivalent groups</a:t>
            </a:r>
          </a:p>
          <a:p>
            <a:pPr lvl="1"/>
            <a:r>
              <a:rPr lang="en-US" dirty="0"/>
              <a:t>i.e., no confounding (measured or unmeasured, “by indication” or otherwise)</a:t>
            </a:r>
          </a:p>
          <a:p>
            <a:pPr lvl="1"/>
            <a:r>
              <a:rPr lang="en-US" dirty="0"/>
              <a:t>Major enhancement to causal inference</a:t>
            </a:r>
          </a:p>
          <a:p>
            <a:endParaRPr lang="en-US" dirty="0"/>
          </a:p>
          <a:p>
            <a:r>
              <a:rPr lang="en-US" dirty="0"/>
              <a:t>But are they possible?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6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3AB6-F7B3-4B84-B4ED-3B100AC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 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90B3-A6B7-49AE-9983-4BEDA2CF2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RCT for quality improvement intervention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Randomized Quality Improvement trial</a:t>
            </a:r>
          </a:p>
          <a:p>
            <a:pPr lvl="1"/>
            <a:r>
              <a:rPr lang="en-US" dirty="0"/>
              <a:t>Start with “50% Implementation” with randomization, and monitor</a:t>
            </a:r>
          </a:p>
          <a:p>
            <a:pPr lvl="1"/>
            <a:r>
              <a:rPr lang="en-US" dirty="0"/>
              <a:t>Depending on results, switch to 100% implementation or 0% implementation</a:t>
            </a:r>
          </a:p>
          <a:p>
            <a:pPr lvl="1"/>
            <a:r>
              <a:rPr lang="en-US" dirty="0"/>
              <a:t>Ethics, monitoring issues, </a:t>
            </a:r>
            <a:r>
              <a:rPr lang="en-US" dirty="0" err="1"/>
              <a:t>etc</a:t>
            </a:r>
            <a:r>
              <a:rPr lang="en-US" dirty="0"/>
              <a:t>…see publication, other talk in syllabus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6C480-38E0-468B-8F72-6C90DD9E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57C5B-F09E-4D78-A5CE-8326A90D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2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4DC0-9DA5-4DD1-BCFA-25A97FFE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 RCT: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041C-3F11-48F2-96C5-EEE8C074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COPD Orders</a:t>
            </a:r>
          </a:p>
          <a:p>
            <a:pPr lvl="1"/>
            <a:endParaRPr lang="en-US" dirty="0"/>
          </a:p>
          <a:p>
            <a:r>
              <a:rPr lang="en-US" dirty="0"/>
              <a:t>Standardizing COPD orders</a:t>
            </a:r>
          </a:p>
          <a:p>
            <a:pPr lvl="1"/>
            <a:r>
              <a:rPr lang="en-US" dirty="0"/>
              <a:t>Lead – Ari Hoffman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Lots of standard COPD treatments that are not getting done at UCSF; and readmission rates are high</a:t>
            </a:r>
          </a:p>
          <a:p>
            <a:pPr lvl="1"/>
            <a:endParaRPr lang="en-US" dirty="0"/>
          </a:p>
          <a:p>
            <a:r>
              <a:rPr lang="en-US" dirty="0"/>
              <a:t>Plan</a:t>
            </a:r>
          </a:p>
          <a:p>
            <a:pPr lvl="1"/>
            <a:r>
              <a:rPr lang="en-US" dirty="0"/>
              <a:t>Develop standard orders (2 versions), and insert into admission order sets for persons at high risk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6B40C-4AB3-4595-BCFA-C7CA316D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AB508-A4CC-47E7-8140-2B82428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0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</a:t>
            </a:r>
          </a:p>
        </p:txBody>
      </p:sp>
      <p:sp>
        <p:nvSpPr>
          <p:cNvPr id="4" name="Explosion 2 3"/>
          <p:cNvSpPr/>
          <p:nvPr/>
        </p:nvSpPr>
        <p:spPr>
          <a:xfrm rot="620907">
            <a:off x="1325280" y="2055376"/>
            <a:ext cx="1773170" cy="990208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/>
          <p:cNvSpPr txBox="1"/>
          <p:nvPr/>
        </p:nvSpPr>
        <p:spPr>
          <a:xfrm>
            <a:off x="1611314" y="2300200"/>
            <a:ext cx="119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Predict COPD at discharge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97" y="2404073"/>
            <a:ext cx="101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ED patients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128100" y="2542574"/>
            <a:ext cx="239572" cy="15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2131" y="2497452"/>
            <a:ext cx="4146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6753" y="2300199"/>
            <a:ext cx="454858" cy="380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/>
          <p:cNvSpPr txBox="1"/>
          <p:nvPr/>
        </p:nvSpPr>
        <p:spPr>
          <a:xfrm>
            <a:off x="3641594" y="2297891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11610" y="2490636"/>
            <a:ext cx="243639" cy="681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55249" y="2204186"/>
            <a:ext cx="234616" cy="286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1073" y="1904169"/>
            <a:ext cx="217154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Insert standard orders into admission orders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65466" y="2490635"/>
            <a:ext cx="214181" cy="285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11073" y="2678392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Usual care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424308" y="4724582"/>
            <a:ext cx="380360" cy="23325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TextBox 16"/>
          <p:cNvSpPr txBox="1"/>
          <p:nvPr/>
        </p:nvSpPr>
        <p:spPr>
          <a:xfrm>
            <a:off x="1822524" y="4702707"/>
            <a:ext cx="129875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predictive analytics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2171" y="4702707"/>
            <a:ext cx="2171548" cy="2482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/>
              <a:t>= modification of workflow</a:t>
            </a:r>
          </a:p>
        </p:txBody>
      </p:sp>
      <p:sp>
        <p:nvSpPr>
          <p:cNvPr id="22" name="Oval 21"/>
          <p:cNvSpPr/>
          <p:nvPr/>
        </p:nvSpPr>
        <p:spPr>
          <a:xfrm>
            <a:off x="6209523" y="4603876"/>
            <a:ext cx="454858" cy="380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TextBox 23"/>
          <p:cNvSpPr txBox="1"/>
          <p:nvPr/>
        </p:nvSpPr>
        <p:spPr>
          <a:xfrm>
            <a:off x="6294364" y="4601567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4380" y="4655813"/>
            <a:ext cx="105189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randomization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9D005EA-4502-4DEB-B8CA-30140E2E917B}"/>
              </a:ext>
            </a:extLst>
          </p:cNvPr>
          <p:cNvSpPr/>
          <p:nvPr/>
        </p:nvSpPr>
        <p:spPr>
          <a:xfrm>
            <a:off x="6630634" y="1782314"/>
            <a:ext cx="494143" cy="1292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CFAB2-B8C9-448B-AC0D-73D8CB905C38}"/>
              </a:ext>
            </a:extLst>
          </p:cNvPr>
          <p:cNvSpPr txBox="1"/>
          <p:nvPr/>
        </p:nvSpPr>
        <p:spPr>
          <a:xfrm>
            <a:off x="7190325" y="2165779"/>
            <a:ext cx="115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30-day readmission?</a:t>
            </a:r>
          </a:p>
        </p:txBody>
      </p:sp>
    </p:spTree>
    <p:extLst>
      <p:ext uri="{BB962C8B-B14F-4D97-AF65-F5344CB8AC3E}">
        <p14:creationId xmlns:p14="http://schemas.microsoft.com/office/powerpoint/2010/main" val="884039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9BCD-7489-46A9-9F4C-EFFF750F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 - Basic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E84E-4A05-4912-931C-93917FCC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cs outcome1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RANDOM_ARM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Exposed   Unexposed  |      Total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-----------------+------------------------+-----------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Cases |        51          29  |         80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Noncases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      189         172  |        361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-----------------+------------------------+-----------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     240         201  |        441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    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Risk |     .2125    .1442786  |   .1814059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    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Point estimate    |    [95% Conf. Interval]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|------------------------+------------------------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Risk difference |         .0682214       |   -.0027582    .1392009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Risk ratio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|         1.472845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    .972059    2.231626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frac. ex. |         .3210418       |   -.0287442    .5518962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frac. pop |         .2046642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+-------------------------------------------------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chi2(1) =     3.43  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&gt;chi2 = 0.0641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D764B-96EA-4104-BB0F-68F00B6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894C-8FE1-4E22-88CF-D969511B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C8238-164F-4006-9569-088D7C920711}"/>
              </a:ext>
            </a:extLst>
          </p:cNvPr>
          <p:cNvSpPr txBox="1"/>
          <p:nvPr/>
        </p:nvSpPr>
        <p:spPr>
          <a:xfrm>
            <a:off x="5447899" y="1559466"/>
            <a:ext cx="2918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MORE readmissions?!</a:t>
            </a:r>
          </a:p>
        </p:txBody>
      </p:sp>
    </p:spTree>
    <p:extLst>
      <p:ext uri="{BB962C8B-B14F-4D97-AF65-F5344CB8AC3E}">
        <p14:creationId xmlns:p14="http://schemas.microsoft.com/office/powerpoint/2010/main" val="2544150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3AB6-F7B3-4B84-B4ED-3B100AC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90B3-A6B7-49AE-9983-4BEDA2CF2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trust the basic result?</a:t>
            </a:r>
          </a:p>
          <a:p>
            <a:r>
              <a:rPr lang="en-US" dirty="0"/>
              <a:t>Don’t we have an expectation of benefit/QI?  </a:t>
            </a:r>
          </a:p>
          <a:p>
            <a:r>
              <a:rPr lang="en-US" dirty="0"/>
              <a:t>Can we take that into account?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6C480-38E0-468B-8F72-6C90DD9E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57C5B-F09E-4D78-A5CE-8326A90D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4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3AB6-F7B3-4B84-B4ED-3B100AC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90B3-A6B7-49AE-9983-4BEDA2CF2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trust the basic result?</a:t>
            </a:r>
          </a:p>
          <a:p>
            <a:r>
              <a:rPr lang="en-US" dirty="0"/>
              <a:t>Don’t we have an expectation of benefit/QI?  </a:t>
            </a:r>
          </a:p>
          <a:p>
            <a:r>
              <a:rPr lang="en-US" dirty="0"/>
              <a:t>Can we take that into account?</a:t>
            </a:r>
          </a:p>
          <a:p>
            <a:endParaRPr lang="en-US" dirty="0"/>
          </a:p>
          <a:p>
            <a:r>
              <a:rPr lang="en-US" dirty="0"/>
              <a:t>Bayesian analysis:</a:t>
            </a:r>
          </a:p>
          <a:p>
            <a:pPr lvl="1"/>
            <a:r>
              <a:rPr lang="en-US" dirty="0"/>
              <a:t>Specify your “prior” (best guess before the study)</a:t>
            </a:r>
          </a:p>
          <a:p>
            <a:pPr lvl="1"/>
            <a:r>
              <a:rPr lang="en-US" dirty="0"/>
              <a:t>Update your prior with data </a:t>
            </a:r>
            <a:r>
              <a:rPr lang="en-US" dirty="0">
                <a:sym typeface="Wingdings" panose="05000000000000000000" pitchFamily="2" charset="2"/>
              </a:rPr>
              <a:t> “posterior”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can do this on a monthly basis for LHS RCTs…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6C480-38E0-468B-8F72-6C90DD9E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57C5B-F09E-4D78-A5CE-8326A90D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27F1-5015-4C8C-BA61-186A3FD3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 - Bayesian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527AA-E419-41D9-9C93-5BBD7664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AFCAC-8B11-408F-89BB-42BCC39E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1C9A3-5081-4AE0-B793-B21893E5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5" y="899886"/>
            <a:ext cx="5883038" cy="42436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DF007D-7144-4659-98CF-21B43941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118" y="899886"/>
            <a:ext cx="2816881" cy="3508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 Light"/>
                <a:cs typeface="Open Sans Light"/>
              </a:rPr>
              <a:t>Posit a “prior probability” of benefit and use Bayesian statistics to update “posterior probability” every month</a:t>
            </a:r>
          </a:p>
          <a:p>
            <a:endParaRPr lang="en-US" dirty="0">
              <a:ea typeface="Open Sans Light"/>
              <a:cs typeface="Open Sans Light"/>
            </a:endParaRPr>
          </a:p>
          <a:p>
            <a:r>
              <a:rPr lang="en-US" dirty="0">
                <a:ea typeface="Open Sans Light"/>
                <a:cs typeface="Open Sans Light"/>
              </a:rPr>
              <a:t>We (should have) learned relatively quickly about futility/harm… </a:t>
            </a:r>
          </a:p>
          <a:p>
            <a:endParaRPr lang="en-US" dirty="0"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93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F339-4C5D-4F1C-8C12-6AFF7C37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9701-AAFE-4F41-852B-FD7BC9F0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Summary: Intervention HALTED </a:t>
            </a:r>
            <a:r>
              <a:rPr lang="en-US" dirty="0">
                <a:sym typeface="Wingdings" panose="05000000000000000000" pitchFamily="2" charset="2"/>
              </a:rPr>
              <a:t> “0% implemented”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ED7E4-F6DD-49DD-8CAE-004300BE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148E6-84B3-46B8-9981-6624B20B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6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4DC0-9DA5-4DD1-BCFA-25A97FFE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Health System RCT: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041C-3F11-48F2-96C5-EEE8C074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/>
              <a:t>Healthy Start</a:t>
            </a:r>
          </a:p>
          <a:p>
            <a:pPr lvl="1"/>
            <a:endParaRPr lang="en-US" dirty="0"/>
          </a:p>
          <a:p>
            <a:r>
              <a:rPr lang="en-US" dirty="0"/>
              <a:t>Nomogram for expected weight loss in neonates</a:t>
            </a:r>
          </a:p>
          <a:p>
            <a:pPr lvl="1"/>
            <a:r>
              <a:rPr lang="en-US" dirty="0"/>
              <a:t>Lead – Valerie Flaherman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Well babies are expected to lose weight in first weeks</a:t>
            </a:r>
          </a:p>
          <a:p>
            <a:pPr lvl="1"/>
            <a:r>
              <a:rPr lang="en-US" dirty="0"/>
              <a:t>But losing too much weight is dangerous</a:t>
            </a:r>
          </a:p>
          <a:p>
            <a:pPr lvl="1"/>
            <a:r>
              <a:rPr lang="en-US" dirty="0"/>
              <a:t>Nomogram and web tool exists</a:t>
            </a:r>
          </a:p>
          <a:p>
            <a:pPr lvl="1"/>
            <a:endParaRPr lang="en-US" dirty="0"/>
          </a:p>
          <a:p>
            <a:r>
              <a:rPr lang="en-US" dirty="0"/>
              <a:t>Plan</a:t>
            </a:r>
          </a:p>
          <a:p>
            <a:pPr lvl="1"/>
            <a:r>
              <a:rPr lang="en-US" dirty="0" err="1"/>
              <a:t>Autopopulate</a:t>
            </a:r>
            <a:r>
              <a:rPr lang="en-US" dirty="0"/>
              <a:t> web-based nomogram and show to clinicians as guide to supplementation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6B40C-4AB3-4595-BCFA-C7CA316D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AB508-A4CC-47E7-8140-2B82428F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7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Start</a:t>
            </a:r>
          </a:p>
        </p:txBody>
      </p:sp>
      <p:sp>
        <p:nvSpPr>
          <p:cNvPr id="4" name="Explosion 2 3"/>
          <p:cNvSpPr/>
          <p:nvPr/>
        </p:nvSpPr>
        <p:spPr>
          <a:xfrm rot="620907">
            <a:off x="2703152" y="1748396"/>
            <a:ext cx="1773170" cy="990208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/>
          <p:cNvSpPr txBox="1"/>
          <p:nvPr/>
        </p:nvSpPr>
        <p:spPr>
          <a:xfrm>
            <a:off x="2953090" y="2020291"/>
            <a:ext cx="119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Predict 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814" y="2330630"/>
            <a:ext cx="1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Well-baby nursery</a:t>
            </a:r>
          </a:p>
        </p:txBody>
      </p:sp>
      <p:cxnSp>
        <p:nvCxnSpPr>
          <p:cNvPr id="8" name="Straight Arrow Connector 7"/>
          <p:cNvCxnSpPr>
            <a:cxnSpLocks/>
            <a:stCxn id="6" idx="3"/>
            <a:endCxn id="12" idx="2"/>
          </p:cNvCxnSpPr>
          <p:nvPr/>
        </p:nvCxnSpPr>
        <p:spPr>
          <a:xfrm flipV="1">
            <a:off x="1335339" y="2587514"/>
            <a:ext cx="449030" cy="47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9222" y="2234977"/>
            <a:ext cx="4146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84369" y="2397077"/>
            <a:ext cx="454858" cy="380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/>
          <p:cNvSpPr txBox="1"/>
          <p:nvPr/>
        </p:nvSpPr>
        <p:spPr>
          <a:xfrm>
            <a:off x="1869210" y="2394768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49237" y="2580697"/>
            <a:ext cx="243639" cy="681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92876" y="2294247"/>
            <a:ext cx="234616" cy="286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93843" y="2096477"/>
            <a:ext cx="171058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Display nomogram + guidance on feeding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03093" y="2580696"/>
            <a:ext cx="214181" cy="285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8700" y="2768453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Usual care</a:t>
            </a:r>
          </a:p>
        </p:txBody>
      </p:sp>
      <p:sp>
        <p:nvSpPr>
          <p:cNvPr id="15" name="Explosion 2 14"/>
          <p:cNvSpPr/>
          <p:nvPr/>
        </p:nvSpPr>
        <p:spPr>
          <a:xfrm rot="620907">
            <a:off x="1424308" y="4724582"/>
            <a:ext cx="380360" cy="23325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TextBox 16"/>
          <p:cNvSpPr txBox="1"/>
          <p:nvPr/>
        </p:nvSpPr>
        <p:spPr>
          <a:xfrm>
            <a:off x="1822524" y="4702707"/>
            <a:ext cx="129875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predictive analytics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2171" y="4702707"/>
            <a:ext cx="2171548" cy="2482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dirty="0"/>
              <a:t>= modification of workflow</a:t>
            </a:r>
          </a:p>
        </p:txBody>
      </p:sp>
      <p:sp>
        <p:nvSpPr>
          <p:cNvPr id="22" name="Oval 21"/>
          <p:cNvSpPr/>
          <p:nvPr/>
        </p:nvSpPr>
        <p:spPr>
          <a:xfrm>
            <a:off x="6209523" y="4603876"/>
            <a:ext cx="454858" cy="380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TextBox 23"/>
          <p:cNvSpPr txBox="1"/>
          <p:nvPr/>
        </p:nvSpPr>
        <p:spPr>
          <a:xfrm>
            <a:off x="6294364" y="4601567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4380" y="4655813"/>
            <a:ext cx="105189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randomization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777FFBA-802C-42F1-ADF2-6DECB1C8B6AD}"/>
              </a:ext>
            </a:extLst>
          </p:cNvPr>
          <p:cNvSpPr/>
          <p:nvPr/>
        </p:nvSpPr>
        <p:spPr>
          <a:xfrm>
            <a:off x="6624904" y="1819175"/>
            <a:ext cx="494143" cy="1292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0AF5E3-7448-4D07-8A80-5A9B11476CE9}"/>
              </a:ext>
            </a:extLst>
          </p:cNvPr>
          <p:cNvSpPr txBox="1"/>
          <p:nvPr/>
        </p:nvSpPr>
        <p:spPr>
          <a:xfrm>
            <a:off x="7279898" y="2071602"/>
            <a:ext cx="1057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Guideline-concordant feeding?</a:t>
            </a:r>
          </a:p>
        </p:txBody>
      </p:sp>
    </p:spTree>
    <p:extLst>
      <p:ext uri="{BB962C8B-B14F-4D97-AF65-F5344CB8AC3E}">
        <p14:creationId xmlns:p14="http://schemas.microsoft.com/office/powerpoint/2010/main" val="329432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an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US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Identify relevant patients	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Assess inclusion/exclusion criteria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Consent(?) and enroll in the study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Randomly assign to different groups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Deliver group-specific interventions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Collect outcome data prospectively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72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55" t="15384" r="5416" b="4396"/>
          <a:stretch/>
        </p:blipFill>
        <p:spPr>
          <a:xfrm>
            <a:off x="671361" y="870558"/>
            <a:ext cx="7604161" cy="42729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082" y="268077"/>
            <a:ext cx="5915025" cy="704075"/>
          </a:xfrm>
        </p:spPr>
        <p:txBody>
          <a:bodyPr>
            <a:normAutofit/>
          </a:bodyPr>
          <a:lstStyle/>
          <a:p>
            <a:r>
              <a:rPr lang="en-US" dirty="0"/>
              <a:t>Healthy Start</a:t>
            </a:r>
          </a:p>
        </p:txBody>
      </p:sp>
    </p:spTree>
    <p:extLst>
      <p:ext uri="{BB962C8B-B14F-4D97-AF65-F5344CB8AC3E}">
        <p14:creationId xmlns:p14="http://schemas.microsoft.com/office/powerpoint/2010/main" val="131380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9BCD-7489-46A9-9F4C-EFFF750F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Start - Basic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E84E-4A05-4912-931C-93917FCC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cs outcome1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RANDOM_ARM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Exposed   Unexposed  |      Total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-----------------+------------------------+-----------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Cases |       932         922  |       1854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Noncases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      313         323  |        636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-----------------+------------------------+-----------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    1245        1245  |       2490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    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Risk |  .7485944    .7405622  |   .7445783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     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      Point estimate    |    [95% Conf. Interval]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|------------------------+------------------------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Risk difference |         .0080321       |   -.0262245    .0422887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Risk ratio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|         1.010846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   .9653882    1.058444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frac. ex. |         .0107296       |   -.0358528    .0552172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frac. pop |         .0053937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+-------------------------------------------------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chi2(1) =     0.21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&gt;chi2 = 0.6459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D764B-96EA-4104-BB0F-68F00B6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894C-8FE1-4E22-88CF-D969511B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5AE7A-1BE6-46ED-9FAE-0C74A548B65E}"/>
              </a:ext>
            </a:extLst>
          </p:cNvPr>
          <p:cNvSpPr txBox="1"/>
          <p:nvPr/>
        </p:nvSpPr>
        <p:spPr>
          <a:xfrm>
            <a:off x="5447899" y="1559466"/>
            <a:ext cx="157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 effect!?</a:t>
            </a:r>
          </a:p>
        </p:txBody>
      </p:sp>
    </p:spTree>
    <p:extLst>
      <p:ext uri="{BB962C8B-B14F-4D97-AF65-F5344CB8AC3E}">
        <p14:creationId xmlns:p14="http://schemas.microsoft.com/office/powerpoint/2010/main" val="4901217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CE07-DCD9-4994-8A53-0F6FCF42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Start - Bayesian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75CD-CBEC-4E3C-A126-F9F2ED8E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D3CE3-1DDD-41C9-9A11-7AACC87E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91F21-40AD-42E8-90E8-5258D1B9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" y="805444"/>
            <a:ext cx="6169052" cy="43380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BC593A-1132-4BAC-8B11-FFA3353F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119" y="899886"/>
            <a:ext cx="2408460" cy="3508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 Light"/>
                <a:cs typeface="Open Sans Light"/>
              </a:rPr>
              <a:t>“Uninformative prior”, no real evidence of benefit for harm</a:t>
            </a:r>
          </a:p>
          <a:p>
            <a:endParaRPr lang="en-US" dirty="0"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15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30C5-93CA-40AA-93E3-1FC524F8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B45D-2E3B-46FF-810B-E9F084A2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“But everyone likes it!”</a:t>
            </a:r>
          </a:p>
          <a:p>
            <a:r>
              <a:rPr lang="en-US" dirty="0"/>
              <a:t>Could this have actually provided benefits to everyone even though it was only 50% implemented?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4FEB1-4D3A-466B-A5A3-EBAFFF1B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528AF-B298-4D22-8702-0625880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4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30C5-93CA-40AA-93E3-1FC524F8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B45D-2E3B-46FF-810B-E9F084A2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“But everyone likes it!”</a:t>
            </a:r>
          </a:p>
          <a:p>
            <a:r>
              <a:rPr lang="en-US" dirty="0"/>
              <a:t>Could this have actually provided benefits to everyone even though it was only 50% implemented?</a:t>
            </a:r>
          </a:p>
          <a:p>
            <a:endParaRPr lang="en-US" dirty="0"/>
          </a:p>
          <a:p>
            <a:r>
              <a:rPr lang="en-US" dirty="0"/>
              <a:t>Interrupted time series analysis</a:t>
            </a:r>
          </a:p>
          <a:p>
            <a:pPr lvl="1"/>
            <a:r>
              <a:rPr lang="en-US" dirty="0"/>
              <a:t>Specify target population, keep constant across time</a:t>
            </a:r>
          </a:p>
          <a:p>
            <a:pPr lvl="1"/>
            <a:r>
              <a:rPr lang="en-US" dirty="0"/>
              <a:t>Estimate both the IMMEDIATE effect and a CHANGE IN SLOPE</a:t>
            </a:r>
          </a:p>
          <a:p>
            <a:pPr lvl="1"/>
            <a:r>
              <a:rPr lang="en-US" dirty="0"/>
              <a:t>Plot aggregate results on a monthly basis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4FEB1-4D3A-466B-A5A3-EBAFFF1B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528AF-B298-4D22-8702-0625880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8FBA-E0E6-4874-B55F-3BEB8B26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Interrupted time series + RCT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72BF3-883D-4AEA-A79E-CF3F2F9A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257C8-90A4-4B60-8ECE-F710938A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3BAF3-CBB7-43F5-979B-F3E7D001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" y="805328"/>
            <a:ext cx="5988488" cy="4338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5880B-3946-4FE8-8F35-F5FC54039F33}"/>
              </a:ext>
            </a:extLst>
          </p:cNvPr>
          <p:cNvSpPr txBox="1"/>
          <p:nvPr/>
        </p:nvSpPr>
        <p:spPr>
          <a:xfrm>
            <a:off x="6464713" y="888604"/>
            <a:ext cx="19882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P-values:</a:t>
            </a:r>
          </a:p>
          <a:p>
            <a:r>
              <a:rPr lang="en-US" dirty="0"/>
              <a:t>&lt;.001	Bump at t=0</a:t>
            </a:r>
          </a:p>
          <a:p>
            <a:r>
              <a:rPr lang="en-US" dirty="0"/>
              <a:t>.94	Change in slope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F5467F-D827-45A1-BCF2-F26E403E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713" y="1819175"/>
            <a:ext cx="2515658" cy="2813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Open Sans Light"/>
                <a:cs typeface="Open Sans Light"/>
              </a:rPr>
              <a:t>Implementation in half pts led to benefit in all?</a:t>
            </a:r>
          </a:p>
          <a:p>
            <a:pPr lvl="1"/>
            <a:r>
              <a:rPr lang="en-US" sz="1400" dirty="0">
                <a:ea typeface="Open Sans Light"/>
                <a:cs typeface="Open Sans Light"/>
              </a:rPr>
              <a:t>“Contamination”</a:t>
            </a:r>
          </a:p>
          <a:p>
            <a:pPr lvl="1"/>
            <a:endParaRPr lang="en-US" sz="1400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5782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1428-04C2-460F-A5CA-CA6A660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93A8-7C09-4ED9-A3AC-7E98D036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Summary: 100% implemented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4F935-F091-4AFB-8DA1-274CA23D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FAF5-DCA7-4DE4-9203-41523D8A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24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an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u="sng" dirty="0">
                <a:solidFill>
                  <a:schemeClr val="tx1"/>
                </a:solidFill>
              </a:rPr>
              <a:t>BP Home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u="sng" dirty="0">
                <a:solidFill>
                  <a:schemeClr val="tx1"/>
                </a:solidFill>
              </a:rPr>
              <a:t>BP MAP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u="sng" dirty="0">
                <a:solidFill>
                  <a:srgbClr val="FF0000"/>
                </a:solidFill>
              </a:rPr>
              <a:t>LHS</a:t>
            </a:r>
          </a:p>
          <a:p>
            <a:pPr lvl="1"/>
            <a:r>
              <a:rPr lang="en-US" dirty="0"/>
              <a:t>Identify relevant </a:t>
            </a:r>
            <a:r>
              <a:rPr lang="en-US" i="1" dirty="0"/>
              <a:t>randomization units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EHR</a:t>
            </a:r>
            <a:endParaRPr lang="en-US" i="1" dirty="0"/>
          </a:p>
          <a:p>
            <a:pPr lvl="1"/>
            <a:r>
              <a:rPr lang="en-US" dirty="0"/>
              <a:t>Identify relevant </a:t>
            </a:r>
            <a:r>
              <a:rPr lang="en-US" i="1" dirty="0"/>
              <a:t>observation units</a:t>
            </a:r>
            <a:r>
              <a:rPr lang="en-US" dirty="0"/>
              <a:t>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Assess inclusion/exclusion criteria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Consent </a:t>
            </a:r>
            <a:r>
              <a:rPr lang="en-US" i="1" dirty="0"/>
              <a:t>randomization units</a:t>
            </a:r>
            <a:r>
              <a:rPr lang="en-US" dirty="0"/>
              <a:t>	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---</a:t>
            </a:r>
          </a:p>
          <a:p>
            <a:pPr lvl="1"/>
            <a:r>
              <a:rPr lang="en-US" dirty="0"/>
              <a:t>Enroll </a:t>
            </a:r>
            <a:r>
              <a:rPr lang="en-US" i="1" dirty="0"/>
              <a:t>observation units</a:t>
            </a:r>
            <a:r>
              <a:rPr lang="en-US" dirty="0"/>
              <a:t>		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lvl="1"/>
            <a:r>
              <a:rPr lang="en-US" dirty="0"/>
              <a:t>Randomly assign to different groups		</a:t>
            </a:r>
            <a:r>
              <a:rPr lang="en-US" dirty="0">
                <a:solidFill>
                  <a:schemeClr val="tx1"/>
                </a:solidFill>
              </a:rPr>
              <a:t>Eureka</a:t>
            </a:r>
            <a:r>
              <a:rPr lang="en-US" dirty="0">
                <a:solidFill>
                  <a:srgbClr val="FF0000"/>
                </a:solidFill>
              </a:rPr>
              <a:t> 	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EHR</a:t>
            </a:r>
          </a:p>
          <a:p>
            <a:pPr lvl="1"/>
            <a:r>
              <a:rPr lang="en-US" dirty="0"/>
              <a:t>Deliver group-specific interventions	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Study team</a:t>
            </a:r>
            <a:r>
              <a:rPr lang="en-US" dirty="0">
                <a:solidFill>
                  <a:srgbClr val="FF0000"/>
                </a:solidFill>
              </a:rPr>
              <a:t>	EHR</a:t>
            </a:r>
          </a:p>
          <a:p>
            <a:pPr lvl="1"/>
            <a:r>
              <a:rPr lang="en-US" dirty="0"/>
              <a:t>Collect outcome data prospectively		</a:t>
            </a:r>
            <a:r>
              <a:rPr lang="en-US" dirty="0">
                <a:solidFill>
                  <a:schemeClr val="tx1"/>
                </a:solidFill>
              </a:rPr>
              <a:t>EHR + Eureka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EHR</a:t>
            </a:r>
            <a:r>
              <a:rPr lang="en-US" dirty="0">
                <a:solidFill>
                  <a:srgbClr val="FF0000"/>
                </a:solidFill>
              </a:rPr>
              <a:t>		EHR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9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C3B2-629F-4D24-8513-1E3F70AB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LHS Program at UCSF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06AD-8158-488E-8F02-067B1147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APeX</a:t>
            </a:r>
            <a:r>
              <a:rPr lang="en-US" dirty="0"/>
              <a:t>-Enabled Research (AER) – develops custom modifications of </a:t>
            </a:r>
            <a:r>
              <a:rPr lang="en-US" dirty="0" err="1"/>
              <a:t>APeX</a:t>
            </a:r>
            <a:r>
              <a:rPr lang="en-US" dirty="0"/>
              <a:t> (for hire with grant funding)</a:t>
            </a:r>
          </a:p>
          <a:p>
            <a:r>
              <a:rPr lang="en-US" dirty="0"/>
              <a:t>LHS Demonstration Projects</a:t>
            </a:r>
          </a:p>
          <a:p>
            <a:r>
              <a:rPr lang="en-US" dirty="0"/>
              <a:t>LHS Oversight Committee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51113-10B6-4A1F-AFDC-A80F86C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2E311-8231-4347-859F-D7A89E7A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74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103A-75AC-4C71-A3C9-0C990491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LHS 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033C-23BA-4B8E-B215-BC314CF9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methods issues:</a:t>
            </a:r>
          </a:p>
          <a:p>
            <a:pPr lvl="1"/>
            <a:r>
              <a:rPr lang="en-US" dirty="0"/>
              <a:t>Multi-level clustering and analysis</a:t>
            </a:r>
          </a:p>
          <a:p>
            <a:pPr lvl="1"/>
            <a:r>
              <a:rPr lang="en-US" dirty="0"/>
              <a:t>Which level to randomize?</a:t>
            </a:r>
          </a:p>
          <a:p>
            <a:pPr lvl="1"/>
            <a:r>
              <a:rPr lang="en-US" dirty="0"/>
              <a:t>Predictive analytics – before or after randomization?</a:t>
            </a:r>
          </a:p>
          <a:p>
            <a:pPr lvl="1"/>
            <a:r>
              <a:rPr lang="en-US" dirty="0"/>
              <a:t>Bayesian analysis and interim monitoring</a:t>
            </a:r>
          </a:p>
          <a:p>
            <a:pPr lvl="1"/>
            <a:r>
              <a:rPr lang="en-US" dirty="0"/>
              <a:t>Ethics</a:t>
            </a:r>
          </a:p>
          <a:p>
            <a:pPr lvl="1"/>
            <a:r>
              <a:rPr lang="en-US" dirty="0"/>
              <a:t>Clinical decision support and SMART on FHIR apps</a:t>
            </a:r>
          </a:p>
          <a:p>
            <a:pPr lvl="1"/>
            <a:endParaRPr lang="en-US" dirty="0"/>
          </a:p>
          <a:p>
            <a:r>
              <a:rPr lang="en-US" dirty="0"/>
              <a:t>Reading: “RCTs of EHR interventions” (Annals of IM article)</a:t>
            </a:r>
          </a:p>
          <a:p>
            <a:r>
              <a:rPr lang="en-US" dirty="0"/>
              <a:t>Recorded lecture : “Learning Health System Research Projects” (from DCR)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3BDED-7EC0-4C25-AFC6-BA2A8037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1D29-2A27-4068-8E6E-3B04F524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98D7-7CBA-492B-B7A7-A089F203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 with EHR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BD0-26E9-4A7F-B1F8-1796A437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for an RCT?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US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Identify relevant patients	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Assess inclusion/exclusion criteria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Consent(?) and enroll in the study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Randomly assign to different groups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Deliver group-specific interventions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Collect outcome data prospectively		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How can an EHR system help with this?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D280-AAB3-47E4-8669-D047ACA2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DF8F-D133-4A67-828D-AB8EA8D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B946-3E5A-45EA-838D-E183616C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8348-BE68-40D8-913F-39E74D69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data models are critical to network research using EHR data</a:t>
            </a:r>
          </a:p>
          <a:p>
            <a:pPr lvl="1"/>
            <a:r>
              <a:rPr lang="en-US" dirty="0"/>
              <a:t>OMOP, PCORnet</a:t>
            </a:r>
          </a:p>
          <a:p>
            <a:pPr lvl="1"/>
            <a:r>
              <a:rPr lang="en-US" dirty="0"/>
              <a:t>They are imperfect, incomplete, and error-prone but necessary!</a:t>
            </a:r>
          </a:p>
          <a:p>
            <a:r>
              <a:rPr lang="en-US" dirty="0"/>
              <a:t>EHR systems can be used to execute RCTs</a:t>
            </a:r>
          </a:p>
          <a:p>
            <a:pPr lvl="1"/>
            <a:r>
              <a:rPr lang="en-US" dirty="0"/>
              <a:t>Data for patient selection, baseline measurements, outcomes</a:t>
            </a:r>
          </a:p>
          <a:p>
            <a:pPr lvl="1"/>
            <a:r>
              <a:rPr lang="en-US" dirty="0"/>
              <a:t>Randomization and intervention delivery (requires programming!)</a:t>
            </a:r>
          </a:p>
          <a:p>
            <a:r>
              <a:rPr lang="en-US" dirty="0"/>
              <a:t>Other systems are also usually needed</a:t>
            </a:r>
          </a:p>
          <a:p>
            <a:pPr lvl="1"/>
            <a:r>
              <a:rPr lang="en-US" dirty="0"/>
              <a:t>Consent, intervention delivery, survey data collection,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Learning health systems</a:t>
            </a:r>
          </a:p>
          <a:p>
            <a:pPr lvl="1"/>
            <a:r>
              <a:rPr lang="en-US" dirty="0"/>
              <a:t>Special type of research – RCTs, interrupted time series, difference in differences,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C5953-21EE-4B92-B97B-ACD9E696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14A23-AE50-4FCC-9CEF-7589C463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184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54E5-C79D-43B0-AD2F-A74E956D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Open Sans Light"/>
                <a:cs typeface="Calibri Light"/>
              </a:rPr>
              <a:t>See you in class!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A1C0-A1F7-47F6-B686-98E404C09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Open Sans Light"/>
                <a:cs typeface="Open Sans Light"/>
              </a:rPr>
              <a:t>We'll have an interactive live session on Tuesday...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1C345-5B50-4820-8C65-5F9E5578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 231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E32F8-83FC-4FB8-9180-0275F5F4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BP control prevents heart attacks and strokes</a:t>
            </a:r>
          </a:p>
          <a:p>
            <a:r>
              <a:rPr lang="en-US" dirty="0"/>
              <a:t>BP control is not ideal and getting worse</a:t>
            </a:r>
          </a:p>
          <a:p>
            <a:r>
              <a:rPr lang="en-US" dirty="0"/>
              <a:t>We need better </a:t>
            </a:r>
            <a:r>
              <a:rPr lang="en-US" u="sng" dirty="0"/>
              <a:t>surveillance</a:t>
            </a:r>
            <a:r>
              <a:rPr lang="en-US" dirty="0"/>
              <a:t> and </a:t>
            </a:r>
            <a:r>
              <a:rPr lang="en-US" u="sng" dirty="0"/>
              <a:t>interventions</a:t>
            </a:r>
            <a:r>
              <a:rPr lang="en-US" dirty="0"/>
              <a:t> that improve BP control at scale and reduce disparities</a:t>
            </a:r>
          </a:p>
          <a:p>
            <a:pPr lvl="1"/>
            <a:r>
              <a:rPr lang="en-US" dirty="0"/>
              <a:t>New tech, virtual care, new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7</a:t>
            </a:fld>
            <a:endParaRPr lang="en-US"/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EFFD6122-2DD5-4894-9C68-BCB02DDA3C5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9"/>
          <a:stretch/>
        </p:blipFill>
        <p:spPr bwMode="auto">
          <a:xfrm>
            <a:off x="5312884" y="2253158"/>
            <a:ext cx="3628126" cy="25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D2BDB-2AC6-474A-84C6-6CF231205F19}"/>
              </a:ext>
            </a:extLst>
          </p:cNvPr>
          <p:cNvSpPr txBox="1"/>
          <p:nvPr/>
        </p:nvSpPr>
        <p:spPr>
          <a:xfrm>
            <a:off x="5541508" y="4794192"/>
            <a:ext cx="2725334" cy="292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Muntner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 et al. JAMA 2020;324:1190-1200</a:t>
            </a:r>
          </a:p>
        </p:txBody>
      </p:sp>
    </p:spTree>
    <p:extLst>
      <p:ext uri="{BB962C8B-B14F-4D97-AF65-F5344CB8AC3E}">
        <p14:creationId xmlns:p14="http://schemas.microsoft.com/office/powerpoint/2010/main" val="229071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CAC-5A70-4697-B018-193C221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PCORnet BP Control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03AD-D001-45C6-BD73-B61C4E38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Opportunity</a:t>
            </a:r>
          </a:p>
          <a:p>
            <a:r>
              <a:rPr lang="en-US" dirty="0"/>
              <a:t>Blood pressure is measured and recorded digitally in the EHR</a:t>
            </a:r>
          </a:p>
          <a:p>
            <a:pPr lvl="1"/>
            <a:r>
              <a:rPr lang="en-US" dirty="0"/>
              <a:t>Finding patients uncontrolled BP, measuring improvement,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Critical processes also recorded</a:t>
            </a:r>
          </a:p>
          <a:p>
            <a:pPr lvl="1"/>
            <a:r>
              <a:rPr lang="en-US" dirty="0"/>
              <a:t>Medication orders</a:t>
            </a:r>
          </a:p>
          <a:p>
            <a:pPr lvl="1"/>
            <a:r>
              <a:rPr lang="en-US" dirty="0"/>
              <a:t>Return visits</a:t>
            </a:r>
          </a:p>
          <a:p>
            <a:r>
              <a:rPr lang="en-US" dirty="0"/>
              <a:t>Can we use EHR data to study BP control at scale in the US?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876-B989-4D27-B218-3568E829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 231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84EE-D3AA-4A4A-80D7-29838D1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76BF-FA50-C840-8929-6861841FEB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9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5497</TotalTime>
  <Words>2922</Words>
  <Application>Microsoft Office PowerPoint</Application>
  <PresentationFormat>On-screen Show (16:9)</PresentationFormat>
  <Paragraphs>543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Calibri</vt:lpstr>
      <vt:lpstr>Courier New</vt:lpstr>
      <vt:lpstr>Arial</vt:lpstr>
      <vt:lpstr>Open Sans Light</vt:lpstr>
      <vt:lpstr>Calibri Light</vt:lpstr>
      <vt:lpstr>Open Sans</vt:lpstr>
      <vt:lpstr>Office Theme</vt:lpstr>
      <vt:lpstr>Using EHR data in RCTs</vt:lpstr>
      <vt:lpstr>Outline</vt:lpstr>
      <vt:lpstr>Practitioner lectures in Epi 231</vt:lpstr>
      <vt:lpstr>RCTs with EHR data</vt:lpstr>
      <vt:lpstr>RCTs with EHR data</vt:lpstr>
      <vt:lpstr>RCTs with EHR data</vt:lpstr>
      <vt:lpstr>RCTs with EHR data</vt:lpstr>
      <vt:lpstr>PCORnet BP Control Lab</vt:lpstr>
      <vt:lpstr>PCORnet BP Control Lab</vt:lpstr>
      <vt:lpstr>PCORnet BP Control Lab</vt:lpstr>
      <vt:lpstr>PCORnet BP Control Lab</vt:lpstr>
      <vt:lpstr>PCORnet BP Control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PCORnet BP Control Lab</vt:lpstr>
      <vt:lpstr>PCORnet BP Control Lab</vt:lpstr>
      <vt:lpstr>PowerPoint Presentation</vt:lpstr>
      <vt:lpstr>BP Track</vt:lpstr>
      <vt:lpstr>BP Track</vt:lpstr>
      <vt:lpstr>PowerPoint Presentation</vt:lpstr>
      <vt:lpstr>BP Track, Wave 4</vt:lpstr>
      <vt:lpstr>BP Track, Wave 4</vt:lpstr>
      <vt:lpstr>BP Track, Wave 4</vt:lpstr>
      <vt:lpstr>BP Track, Wave 5 preliminary</vt:lpstr>
      <vt:lpstr>BP MAP</vt:lpstr>
      <vt:lpstr>BP MAP</vt:lpstr>
      <vt:lpstr>BP MAP – Preliminary Results</vt:lpstr>
      <vt:lpstr>BP Home</vt:lpstr>
      <vt:lpstr>PowerPoint Presentation</vt:lpstr>
      <vt:lpstr>BP Home – In progress</vt:lpstr>
      <vt:lpstr>RCTs with EHR data</vt:lpstr>
      <vt:lpstr>RCTs with EHR data</vt:lpstr>
      <vt:lpstr>RCTs with EHR data</vt:lpstr>
      <vt:lpstr>Learning Health Systems</vt:lpstr>
      <vt:lpstr>Learning Health Systems</vt:lpstr>
      <vt:lpstr>Learning Health Systems</vt:lpstr>
      <vt:lpstr>Learning Health System</vt:lpstr>
      <vt:lpstr>Learning Health System RCTs</vt:lpstr>
      <vt:lpstr>Learning Health System RCTs</vt:lpstr>
      <vt:lpstr>Learning Health System RCTs</vt:lpstr>
      <vt:lpstr>Learning Health System RCT: Example 1</vt:lpstr>
      <vt:lpstr>COPD orders</vt:lpstr>
      <vt:lpstr>COPD Orders - Basic analysis</vt:lpstr>
      <vt:lpstr>COPD Orders</vt:lpstr>
      <vt:lpstr>COPD Orders</vt:lpstr>
      <vt:lpstr>COPD Orders - Bayesian analysis</vt:lpstr>
      <vt:lpstr>COPD Orders</vt:lpstr>
      <vt:lpstr>Learning Health System RCT: Example 2</vt:lpstr>
      <vt:lpstr>Healthy Start</vt:lpstr>
      <vt:lpstr>Healthy Start</vt:lpstr>
      <vt:lpstr>Healthy Start - Basic analysis</vt:lpstr>
      <vt:lpstr>Healthy Start - Bayesian analysis</vt:lpstr>
      <vt:lpstr>Healthy Start</vt:lpstr>
      <vt:lpstr>Healthy Start</vt:lpstr>
      <vt:lpstr>Interrupted time series + RCT analysis</vt:lpstr>
      <vt:lpstr>Health Start</vt:lpstr>
      <vt:lpstr>RCTs with EHR data</vt:lpstr>
      <vt:lpstr>LHS Program at UCSF</vt:lpstr>
      <vt:lpstr>More on LHS RCTs</vt:lpstr>
      <vt:lpstr>Summary</vt:lpstr>
      <vt:lpstr>See you in class!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anobel odisho</dc:creator>
  <cp:keywords/>
  <dc:description/>
  <cp:lastModifiedBy>Mark</cp:lastModifiedBy>
  <cp:revision>157</cp:revision>
  <dcterms:created xsi:type="dcterms:W3CDTF">2018-08-14T02:30:08Z</dcterms:created>
  <dcterms:modified xsi:type="dcterms:W3CDTF">2021-04-26T22:54:41Z</dcterms:modified>
  <cp:category/>
</cp:coreProperties>
</file>