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6" r:id="rId2"/>
    <p:sldId id="572" r:id="rId3"/>
    <p:sldId id="551" r:id="rId4"/>
    <p:sldId id="565" r:id="rId5"/>
    <p:sldId id="575" r:id="rId6"/>
    <p:sldId id="471" r:id="rId7"/>
    <p:sldId id="573" r:id="rId8"/>
    <p:sldId id="397" r:id="rId9"/>
    <p:sldId id="553" r:id="rId10"/>
    <p:sldId id="554" r:id="rId11"/>
    <p:sldId id="557" r:id="rId12"/>
    <p:sldId id="559" r:id="rId13"/>
    <p:sldId id="569" r:id="rId14"/>
    <p:sldId id="571" r:id="rId15"/>
    <p:sldId id="547" r:id="rId16"/>
    <p:sldId id="570"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rles Mcculloch" initials="CM" lastIdx="24"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FFFF"/>
    <a:srgbClr val="F8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08"/>
    <p:restoredTop sz="54739" autoAdjust="0"/>
  </p:normalViewPr>
  <p:slideViewPr>
    <p:cSldViewPr snapToGrid="0" snapToObjects="1">
      <p:cViewPr varScale="1">
        <p:scale>
          <a:sx n="54" d="100"/>
          <a:sy n="54" d="100"/>
        </p:scale>
        <p:origin x="2136"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DB50A8-1E9D-4038-965B-25AD43ACB21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92A4E57-619A-48A3-8657-059AEAF3B10F}">
      <dgm:prSet/>
      <dgm:spPr/>
      <dgm:t>
        <a:bodyPr/>
        <a:lstStyle/>
        <a:p>
          <a:r>
            <a:rPr lang="en-US" dirty="0"/>
            <a:t>Predict time to readmission among diabetic patients</a:t>
          </a:r>
        </a:p>
      </dgm:t>
    </dgm:pt>
    <dgm:pt modelId="{90E8283B-EDE6-4328-B8B0-3F89F994EA78}" type="parTrans" cxnId="{43798A2E-C0F9-4681-B375-4E27A3D3493C}">
      <dgm:prSet/>
      <dgm:spPr/>
      <dgm:t>
        <a:bodyPr/>
        <a:lstStyle/>
        <a:p>
          <a:endParaRPr lang="en-US"/>
        </a:p>
      </dgm:t>
    </dgm:pt>
    <dgm:pt modelId="{072A8B27-05B6-4206-99D3-726142210D40}" type="sibTrans" cxnId="{43798A2E-C0F9-4681-B375-4E27A3D3493C}">
      <dgm:prSet/>
      <dgm:spPr/>
      <dgm:t>
        <a:bodyPr/>
        <a:lstStyle/>
        <a:p>
          <a:endParaRPr lang="en-US"/>
        </a:p>
      </dgm:t>
    </dgm:pt>
    <dgm:pt modelId="{397EB84E-5B76-466E-8B8A-992ED39894C8}">
      <dgm:prSet/>
      <dgm:spPr/>
      <dgm:t>
        <a:bodyPr/>
        <a:lstStyle/>
        <a:p>
          <a:r>
            <a:rPr lang="en-US" dirty="0"/>
            <a:t>Prepare reproducible models</a:t>
          </a:r>
        </a:p>
      </dgm:t>
    </dgm:pt>
    <dgm:pt modelId="{CDD7DB52-DD81-475B-83E7-D995B563A36C}" type="parTrans" cxnId="{AD8D0BD6-8B51-4320-992B-83AE224454F2}">
      <dgm:prSet/>
      <dgm:spPr/>
      <dgm:t>
        <a:bodyPr/>
        <a:lstStyle/>
        <a:p>
          <a:endParaRPr lang="en-US"/>
        </a:p>
      </dgm:t>
    </dgm:pt>
    <dgm:pt modelId="{54A9E4C9-0D19-4491-8F6E-D9867994F3A9}" type="sibTrans" cxnId="{AD8D0BD6-8B51-4320-992B-83AE224454F2}">
      <dgm:prSet/>
      <dgm:spPr/>
      <dgm:t>
        <a:bodyPr/>
        <a:lstStyle/>
        <a:p>
          <a:endParaRPr lang="en-US"/>
        </a:p>
      </dgm:t>
    </dgm:pt>
    <dgm:pt modelId="{6C454FDC-2518-4B5C-B462-8A21F45C8206}">
      <dgm:prSet/>
      <dgm:spPr/>
      <dgm:t>
        <a:bodyPr/>
        <a:lstStyle/>
        <a:p>
          <a:r>
            <a:rPr lang="en-US"/>
            <a:t>Collaborate as teams, submit work individually </a:t>
          </a:r>
        </a:p>
      </dgm:t>
    </dgm:pt>
    <dgm:pt modelId="{E723EF54-A32E-481F-880A-CCD446918972}" type="parTrans" cxnId="{A4733D3C-0E35-4166-9DCD-057FB78B7F3A}">
      <dgm:prSet/>
      <dgm:spPr/>
      <dgm:t>
        <a:bodyPr/>
        <a:lstStyle/>
        <a:p>
          <a:endParaRPr lang="en-US"/>
        </a:p>
      </dgm:t>
    </dgm:pt>
    <dgm:pt modelId="{47F974D7-E5B9-45DB-BF5A-7F7AF73FF010}" type="sibTrans" cxnId="{A4733D3C-0E35-4166-9DCD-057FB78B7F3A}">
      <dgm:prSet/>
      <dgm:spPr/>
      <dgm:t>
        <a:bodyPr/>
        <a:lstStyle/>
        <a:p>
          <a:endParaRPr lang="en-US"/>
        </a:p>
      </dgm:t>
    </dgm:pt>
    <dgm:pt modelId="{24718343-D5FC-4ECB-9353-E9F27D583F0F}">
      <dgm:prSet/>
      <dgm:spPr/>
      <dgm:t>
        <a:bodyPr/>
        <a:lstStyle/>
        <a:p>
          <a:r>
            <a:rPr lang="en-US"/>
            <a:t>You will have one hour (max) to perform this task</a:t>
          </a:r>
        </a:p>
      </dgm:t>
    </dgm:pt>
    <dgm:pt modelId="{835C6E09-C749-48A9-A68F-F34507F03ACE}" type="parTrans" cxnId="{EA594FC1-AFF2-4E50-9A29-63705BBD5FA8}">
      <dgm:prSet/>
      <dgm:spPr/>
      <dgm:t>
        <a:bodyPr/>
        <a:lstStyle/>
        <a:p>
          <a:endParaRPr lang="en-US"/>
        </a:p>
      </dgm:t>
    </dgm:pt>
    <dgm:pt modelId="{1445FC89-1957-4460-85D8-12B3A05B8F17}" type="sibTrans" cxnId="{EA594FC1-AFF2-4E50-9A29-63705BBD5FA8}">
      <dgm:prSet/>
      <dgm:spPr/>
      <dgm:t>
        <a:bodyPr/>
        <a:lstStyle/>
        <a:p>
          <a:endParaRPr lang="en-US"/>
        </a:p>
      </dgm:t>
    </dgm:pt>
    <dgm:pt modelId="{D1338A4D-2715-498A-9D24-E6865FF4706D}" type="pres">
      <dgm:prSet presAssocID="{D4DB50A8-1E9D-4038-965B-25AD43ACB219}" presName="root" presStyleCnt="0">
        <dgm:presLayoutVars>
          <dgm:dir/>
          <dgm:resizeHandles val="exact"/>
        </dgm:presLayoutVars>
      </dgm:prSet>
      <dgm:spPr/>
    </dgm:pt>
    <dgm:pt modelId="{C043B7BA-A6AC-46F4-BFA4-91B6D4E1AE7A}" type="pres">
      <dgm:prSet presAssocID="{492A4E57-619A-48A3-8657-059AEAF3B10F}" presName="compNode" presStyleCnt="0"/>
      <dgm:spPr/>
    </dgm:pt>
    <dgm:pt modelId="{1D7CB9A6-17FA-4D1D-9373-7ED12DC16F2D}" type="pres">
      <dgm:prSet presAssocID="{492A4E57-619A-48A3-8657-059AEAF3B10F}" presName="bgRect" presStyleLbl="bgShp" presStyleIdx="0" presStyleCnt="4"/>
      <dgm:spPr/>
    </dgm:pt>
    <dgm:pt modelId="{218CDA9E-B4B8-4DE0-AE5D-844813EA2CEE}" type="pres">
      <dgm:prSet presAssocID="{492A4E57-619A-48A3-8657-059AEAF3B10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97780353-0A31-4E9E-B4CD-6DB1DB18CBA5}" type="pres">
      <dgm:prSet presAssocID="{492A4E57-619A-48A3-8657-059AEAF3B10F}" presName="spaceRect" presStyleCnt="0"/>
      <dgm:spPr/>
    </dgm:pt>
    <dgm:pt modelId="{445F9A2C-D7B0-4677-AE3F-571FCB16BFC1}" type="pres">
      <dgm:prSet presAssocID="{492A4E57-619A-48A3-8657-059AEAF3B10F}" presName="parTx" presStyleLbl="revTx" presStyleIdx="0" presStyleCnt="4">
        <dgm:presLayoutVars>
          <dgm:chMax val="0"/>
          <dgm:chPref val="0"/>
        </dgm:presLayoutVars>
      </dgm:prSet>
      <dgm:spPr/>
    </dgm:pt>
    <dgm:pt modelId="{1EB8785F-8488-4006-884C-A83CD5FBB63D}" type="pres">
      <dgm:prSet presAssocID="{072A8B27-05B6-4206-99D3-726142210D40}" presName="sibTrans" presStyleCnt="0"/>
      <dgm:spPr/>
    </dgm:pt>
    <dgm:pt modelId="{6CB9A748-F46E-4D49-A5E6-3BEC219754CC}" type="pres">
      <dgm:prSet presAssocID="{397EB84E-5B76-466E-8B8A-992ED39894C8}" presName="compNode" presStyleCnt="0"/>
      <dgm:spPr/>
    </dgm:pt>
    <dgm:pt modelId="{B6F2105D-741B-4C05-A588-FE8A0BFCD476}" type="pres">
      <dgm:prSet presAssocID="{397EB84E-5B76-466E-8B8A-992ED39894C8}" presName="bgRect" presStyleLbl="bgShp" presStyleIdx="1" presStyleCnt="4"/>
      <dgm:spPr/>
    </dgm:pt>
    <dgm:pt modelId="{E7520B7A-0EB8-4214-96FB-84431073FAE9}" type="pres">
      <dgm:prSet presAssocID="{397EB84E-5B76-466E-8B8A-992ED39894C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61577B16-59B4-4159-B47D-501F691C0574}" type="pres">
      <dgm:prSet presAssocID="{397EB84E-5B76-466E-8B8A-992ED39894C8}" presName="spaceRect" presStyleCnt="0"/>
      <dgm:spPr/>
    </dgm:pt>
    <dgm:pt modelId="{191DD7FB-7851-4107-B99A-14906B87EEEB}" type="pres">
      <dgm:prSet presAssocID="{397EB84E-5B76-466E-8B8A-992ED39894C8}" presName="parTx" presStyleLbl="revTx" presStyleIdx="1" presStyleCnt="4">
        <dgm:presLayoutVars>
          <dgm:chMax val="0"/>
          <dgm:chPref val="0"/>
        </dgm:presLayoutVars>
      </dgm:prSet>
      <dgm:spPr/>
    </dgm:pt>
    <dgm:pt modelId="{C5BB228B-49E5-41FD-86F8-FE4610CDC893}" type="pres">
      <dgm:prSet presAssocID="{54A9E4C9-0D19-4491-8F6E-D9867994F3A9}" presName="sibTrans" presStyleCnt="0"/>
      <dgm:spPr/>
    </dgm:pt>
    <dgm:pt modelId="{F4FEE07F-8231-4315-8C2E-F374EA48E8A9}" type="pres">
      <dgm:prSet presAssocID="{6C454FDC-2518-4B5C-B462-8A21F45C8206}" presName="compNode" presStyleCnt="0"/>
      <dgm:spPr/>
    </dgm:pt>
    <dgm:pt modelId="{13506518-318C-492D-B028-D6630C57D501}" type="pres">
      <dgm:prSet presAssocID="{6C454FDC-2518-4B5C-B462-8A21F45C8206}" presName="bgRect" presStyleLbl="bgShp" presStyleIdx="2" presStyleCnt="4"/>
      <dgm:spPr/>
    </dgm:pt>
    <dgm:pt modelId="{BCF21616-911E-46CF-818A-955649DBDF5D}" type="pres">
      <dgm:prSet presAssocID="{6C454FDC-2518-4B5C-B462-8A21F45C820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8EA37BF2-85EF-43A9-97BB-D94E6E3A47EE}" type="pres">
      <dgm:prSet presAssocID="{6C454FDC-2518-4B5C-B462-8A21F45C8206}" presName="spaceRect" presStyleCnt="0"/>
      <dgm:spPr/>
    </dgm:pt>
    <dgm:pt modelId="{9CC24A97-69FE-4E96-ABE4-D513F8AA8DD0}" type="pres">
      <dgm:prSet presAssocID="{6C454FDC-2518-4B5C-B462-8A21F45C8206}" presName="parTx" presStyleLbl="revTx" presStyleIdx="2" presStyleCnt="4">
        <dgm:presLayoutVars>
          <dgm:chMax val="0"/>
          <dgm:chPref val="0"/>
        </dgm:presLayoutVars>
      </dgm:prSet>
      <dgm:spPr/>
    </dgm:pt>
    <dgm:pt modelId="{AB845C24-9532-41C4-AF41-9C2750BF52EF}" type="pres">
      <dgm:prSet presAssocID="{47F974D7-E5B9-45DB-BF5A-7F7AF73FF010}" presName="sibTrans" presStyleCnt="0"/>
      <dgm:spPr/>
    </dgm:pt>
    <dgm:pt modelId="{E4537EDE-707F-4AD3-9EAB-9ADB69CB643D}" type="pres">
      <dgm:prSet presAssocID="{24718343-D5FC-4ECB-9353-E9F27D583F0F}" presName="compNode" presStyleCnt="0"/>
      <dgm:spPr/>
    </dgm:pt>
    <dgm:pt modelId="{070EFCCB-835E-420C-B275-99642788A1EE}" type="pres">
      <dgm:prSet presAssocID="{24718343-D5FC-4ECB-9353-E9F27D583F0F}" presName="bgRect" presStyleLbl="bgShp" presStyleIdx="3" presStyleCnt="4"/>
      <dgm:spPr/>
    </dgm:pt>
    <dgm:pt modelId="{17C98628-2C4D-498F-A445-AFC8694CEEAA}" type="pres">
      <dgm:prSet presAssocID="{24718343-D5FC-4ECB-9353-E9F27D583F0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ock"/>
        </a:ext>
      </dgm:extLst>
    </dgm:pt>
    <dgm:pt modelId="{61CC6377-AFA5-4D57-B900-E0ECB7FBE5FB}" type="pres">
      <dgm:prSet presAssocID="{24718343-D5FC-4ECB-9353-E9F27D583F0F}" presName="spaceRect" presStyleCnt="0"/>
      <dgm:spPr/>
    </dgm:pt>
    <dgm:pt modelId="{6C9879FB-759B-4FAE-88C2-8ED44B137983}" type="pres">
      <dgm:prSet presAssocID="{24718343-D5FC-4ECB-9353-E9F27D583F0F}" presName="parTx" presStyleLbl="revTx" presStyleIdx="3" presStyleCnt="4">
        <dgm:presLayoutVars>
          <dgm:chMax val="0"/>
          <dgm:chPref val="0"/>
        </dgm:presLayoutVars>
      </dgm:prSet>
      <dgm:spPr/>
    </dgm:pt>
  </dgm:ptLst>
  <dgm:cxnLst>
    <dgm:cxn modelId="{BB83CB0E-6DCB-4296-ACC3-2D967C432413}" type="presOf" srcId="{397EB84E-5B76-466E-8B8A-992ED39894C8}" destId="{191DD7FB-7851-4107-B99A-14906B87EEEB}" srcOrd="0" destOrd="0" presId="urn:microsoft.com/office/officeart/2018/2/layout/IconVerticalSolidList"/>
    <dgm:cxn modelId="{1ECB962A-C862-4081-B104-A60B02D17C99}" type="presOf" srcId="{24718343-D5FC-4ECB-9353-E9F27D583F0F}" destId="{6C9879FB-759B-4FAE-88C2-8ED44B137983}" srcOrd="0" destOrd="0" presId="urn:microsoft.com/office/officeart/2018/2/layout/IconVerticalSolidList"/>
    <dgm:cxn modelId="{43798A2E-C0F9-4681-B375-4E27A3D3493C}" srcId="{D4DB50A8-1E9D-4038-965B-25AD43ACB219}" destId="{492A4E57-619A-48A3-8657-059AEAF3B10F}" srcOrd="0" destOrd="0" parTransId="{90E8283B-EDE6-4328-B8B0-3F89F994EA78}" sibTransId="{072A8B27-05B6-4206-99D3-726142210D40}"/>
    <dgm:cxn modelId="{102B3430-875C-4429-BD69-1CECB5D79CAA}" type="presOf" srcId="{6C454FDC-2518-4B5C-B462-8A21F45C8206}" destId="{9CC24A97-69FE-4E96-ABE4-D513F8AA8DD0}" srcOrd="0" destOrd="0" presId="urn:microsoft.com/office/officeart/2018/2/layout/IconVerticalSolidList"/>
    <dgm:cxn modelId="{A4733D3C-0E35-4166-9DCD-057FB78B7F3A}" srcId="{D4DB50A8-1E9D-4038-965B-25AD43ACB219}" destId="{6C454FDC-2518-4B5C-B462-8A21F45C8206}" srcOrd="2" destOrd="0" parTransId="{E723EF54-A32E-481F-880A-CCD446918972}" sibTransId="{47F974D7-E5B9-45DB-BF5A-7F7AF73FF010}"/>
    <dgm:cxn modelId="{02669141-AA7D-4D44-B860-821B3C33D436}" type="presOf" srcId="{492A4E57-619A-48A3-8657-059AEAF3B10F}" destId="{445F9A2C-D7B0-4677-AE3F-571FCB16BFC1}" srcOrd="0" destOrd="0" presId="urn:microsoft.com/office/officeart/2018/2/layout/IconVerticalSolidList"/>
    <dgm:cxn modelId="{FFC32BB4-69E0-4F02-A8D4-9BE65E06E770}" type="presOf" srcId="{D4DB50A8-1E9D-4038-965B-25AD43ACB219}" destId="{D1338A4D-2715-498A-9D24-E6865FF4706D}" srcOrd="0" destOrd="0" presId="urn:microsoft.com/office/officeart/2018/2/layout/IconVerticalSolidList"/>
    <dgm:cxn modelId="{EA594FC1-AFF2-4E50-9A29-63705BBD5FA8}" srcId="{D4DB50A8-1E9D-4038-965B-25AD43ACB219}" destId="{24718343-D5FC-4ECB-9353-E9F27D583F0F}" srcOrd="3" destOrd="0" parTransId="{835C6E09-C749-48A9-A68F-F34507F03ACE}" sibTransId="{1445FC89-1957-4460-85D8-12B3A05B8F17}"/>
    <dgm:cxn modelId="{AD8D0BD6-8B51-4320-992B-83AE224454F2}" srcId="{D4DB50A8-1E9D-4038-965B-25AD43ACB219}" destId="{397EB84E-5B76-466E-8B8A-992ED39894C8}" srcOrd="1" destOrd="0" parTransId="{CDD7DB52-DD81-475B-83E7-D995B563A36C}" sibTransId="{54A9E4C9-0D19-4491-8F6E-D9867994F3A9}"/>
    <dgm:cxn modelId="{0BB5D725-9C8B-4BAD-80E1-B72081004DD5}" type="presParOf" srcId="{D1338A4D-2715-498A-9D24-E6865FF4706D}" destId="{C043B7BA-A6AC-46F4-BFA4-91B6D4E1AE7A}" srcOrd="0" destOrd="0" presId="urn:microsoft.com/office/officeart/2018/2/layout/IconVerticalSolidList"/>
    <dgm:cxn modelId="{CDE84E19-83A9-4F98-81B1-BB0BC11A7CEF}" type="presParOf" srcId="{C043B7BA-A6AC-46F4-BFA4-91B6D4E1AE7A}" destId="{1D7CB9A6-17FA-4D1D-9373-7ED12DC16F2D}" srcOrd="0" destOrd="0" presId="urn:microsoft.com/office/officeart/2018/2/layout/IconVerticalSolidList"/>
    <dgm:cxn modelId="{1C7907FB-362F-4F2E-B8F0-7FAEDA498254}" type="presParOf" srcId="{C043B7BA-A6AC-46F4-BFA4-91B6D4E1AE7A}" destId="{218CDA9E-B4B8-4DE0-AE5D-844813EA2CEE}" srcOrd="1" destOrd="0" presId="urn:microsoft.com/office/officeart/2018/2/layout/IconVerticalSolidList"/>
    <dgm:cxn modelId="{B61C6EB6-639C-4123-9B1F-6B218CE15079}" type="presParOf" srcId="{C043B7BA-A6AC-46F4-BFA4-91B6D4E1AE7A}" destId="{97780353-0A31-4E9E-B4CD-6DB1DB18CBA5}" srcOrd="2" destOrd="0" presId="urn:microsoft.com/office/officeart/2018/2/layout/IconVerticalSolidList"/>
    <dgm:cxn modelId="{51672945-C722-4E0D-93E1-DA0A4FC621BA}" type="presParOf" srcId="{C043B7BA-A6AC-46F4-BFA4-91B6D4E1AE7A}" destId="{445F9A2C-D7B0-4677-AE3F-571FCB16BFC1}" srcOrd="3" destOrd="0" presId="urn:microsoft.com/office/officeart/2018/2/layout/IconVerticalSolidList"/>
    <dgm:cxn modelId="{0DD21475-8E5A-4380-BA74-96DAF5A088F6}" type="presParOf" srcId="{D1338A4D-2715-498A-9D24-E6865FF4706D}" destId="{1EB8785F-8488-4006-884C-A83CD5FBB63D}" srcOrd="1" destOrd="0" presId="urn:microsoft.com/office/officeart/2018/2/layout/IconVerticalSolidList"/>
    <dgm:cxn modelId="{B020D8FB-2185-48FE-B206-F1364D5F2872}" type="presParOf" srcId="{D1338A4D-2715-498A-9D24-E6865FF4706D}" destId="{6CB9A748-F46E-4D49-A5E6-3BEC219754CC}" srcOrd="2" destOrd="0" presId="urn:microsoft.com/office/officeart/2018/2/layout/IconVerticalSolidList"/>
    <dgm:cxn modelId="{A0A1DDB8-50DF-4961-B660-67B6925634E9}" type="presParOf" srcId="{6CB9A748-F46E-4D49-A5E6-3BEC219754CC}" destId="{B6F2105D-741B-4C05-A588-FE8A0BFCD476}" srcOrd="0" destOrd="0" presId="urn:microsoft.com/office/officeart/2018/2/layout/IconVerticalSolidList"/>
    <dgm:cxn modelId="{B89A967A-00F1-4C7A-9283-44844E021AE5}" type="presParOf" srcId="{6CB9A748-F46E-4D49-A5E6-3BEC219754CC}" destId="{E7520B7A-0EB8-4214-96FB-84431073FAE9}" srcOrd="1" destOrd="0" presId="urn:microsoft.com/office/officeart/2018/2/layout/IconVerticalSolidList"/>
    <dgm:cxn modelId="{94DA3C26-AB37-4E28-8B60-17F5A11DCD9E}" type="presParOf" srcId="{6CB9A748-F46E-4D49-A5E6-3BEC219754CC}" destId="{61577B16-59B4-4159-B47D-501F691C0574}" srcOrd="2" destOrd="0" presId="urn:microsoft.com/office/officeart/2018/2/layout/IconVerticalSolidList"/>
    <dgm:cxn modelId="{2ACBB89F-F395-438E-96E2-7D43F455E738}" type="presParOf" srcId="{6CB9A748-F46E-4D49-A5E6-3BEC219754CC}" destId="{191DD7FB-7851-4107-B99A-14906B87EEEB}" srcOrd="3" destOrd="0" presId="urn:microsoft.com/office/officeart/2018/2/layout/IconVerticalSolidList"/>
    <dgm:cxn modelId="{7A721DD8-3004-4F86-A296-CD9FEB097332}" type="presParOf" srcId="{D1338A4D-2715-498A-9D24-E6865FF4706D}" destId="{C5BB228B-49E5-41FD-86F8-FE4610CDC893}" srcOrd="3" destOrd="0" presId="urn:microsoft.com/office/officeart/2018/2/layout/IconVerticalSolidList"/>
    <dgm:cxn modelId="{F0549452-AD77-4064-A75D-6E14DCEBE341}" type="presParOf" srcId="{D1338A4D-2715-498A-9D24-E6865FF4706D}" destId="{F4FEE07F-8231-4315-8C2E-F374EA48E8A9}" srcOrd="4" destOrd="0" presId="urn:microsoft.com/office/officeart/2018/2/layout/IconVerticalSolidList"/>
    <dgm:cxn modelId="{BCFB4A03-00F9-4F16-953F-55317FEA7912}" type="presParOf" srcId="{F4FEE07F-8231-4315-8C2E-F374EA48E8A9}" destId="{13506518-318C-492D-B028-D6630C57D501}" srcOrd="0" destOrd="0" presId="urn:microsoft.com/office/officeart/2018/2/layout/IconVerticalSolidList"/>
    <dgm:cxn modelId="{BFA4896D-84FB-4BDF-B650-158B851D96CD}" type="presParOf" srcId="{F4FEE07F-8231-4315-8C2E-F374EA48E8A9}" destId="{BCF21616-911E-46CF-818A-955649DBDF5D}" srcOrd="1" destOrd="0" presId="urn:microsoft.com/office/officeart/2018/2/layout/IconVerticalSolidList"/>
    <dgm:cxn modelId="{80EF99F4-3200-4080-8A5F-5C41467B2A3B}" type="presParOf" srcId="{F4FEE07F-8231-4315-8C2E-F374EA48E8A9}" destId="{8EA37BF2-85EF-43A9-97BB-D94E6E3A47EE}" srcOrd="2" destOrd="0" presId="urn:microsoft.com/office/officeart/2018/2/layout/IconVerticalSolidList"/>
    <dgm:cxn modelId="{5C8C0A8C-0758-4178-83AF-97B0D260DBF3}" type="presParOf" srcId="{F4FEE07F-8231-4315-8C2E-F374EA48E8A9}" destId="{9CC24A97-69FE-4E96-ABE4-D513F8AA8DD0}" srcOrd="3" destOrd="0" presId="urn:microsoft.com/office/officeart/2018/2/layout/IconVerticalSolidList"/>
    <dgm:cxn modelId="{C3E62A71-9D75-4458-A0F0-17004E018E61}" type="presParOf" srcId="{D1338A4D-2715-498A-9D24-E6865FF4706D}" destId="{AB845C24-9532-41C4-AF41-9C2750BF52EF}" srcOrd="5" destOrd="0" presId="urn:microsoft.com/office/officeart/2018/2/layout/IconVerticalSolidList"/>
    <dgm:cxn modelId="{849A5359-6B17-42BF-9E62-C73CA8C7C577}" type="presParOf" srcId="{D1338A4D-2715-498A-9D24-E6865FF4706D}" destId="{E4537EDE-707F-4AD3-9EAB-9ADB69CB643D}" srcOrd="6" destOrd="0" presId="urn:microsoft.com/office/officeart/2018/2/layout/IconVerticalSolidList"/>
    <dgm:cxn modelId="{BDD567E7-D715-40E2-8E5D-53E4CE94DCAA}" type="presParOf" srcId="{E4537EDE-707F-4AD3-9EAB-9ADB69CB643D}" destId="{070EFCCB-835E-420C-B275-99642788A1EE}" srcOrd="0" destOrd="0" presId="urn:microsoft.com/office/officeart/2018/2/layout/IconVerticalSolidList"/>
    <dgm:cxn modelId="{1A52AA57-88DF-440E-A64F-DCEA2A1E49A5}" type="presParOf" srcId="{E4537EDE-707F-4AD3-9EAB-9ADB69CB643D}" destId="{17C98628-2C4D-498F-A445-AFC8694CEEAA}" srcOrd="1" destOrd="0" presId="urn:microsoft.com/office/officeart/2018/2/layout/IconVerticalSolidList"/>
    <dgm:cxn modelId="{79B66B22-E46E-4B9F-AD38-27B21D5AB537}" type="presParOf" srcId="{E4537EDE-707F-4AD3-9EAB-9ADB69CB643D}" destId="{61CC6377-AFA5-4D57-B900-E0ECB7FBE5FB}" srcOrd="2" destOrd="0" presId="urn:microsoft.com/office/officeart/2018/2/layout/IconVerticalSolidList"/>
    <dgm:cxn modelId="{DAF797FF-5E5C-4929-BE26-17D1D8B9E017}" type="presParOf" srcId="{E4537EDE-707F-4AD3-9EAB-9ADB69CB643D}" destId="{6C9879FB-759B-4FAE-88C2-8ED44B13798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CB9A6-17FA-4D1D-9373-7ED12DC16F2D}">
      <dsp:nvSpPr>
        <dsp:cNvPr id="0" name=""/>
        <dsp:cNvSpPr/>
      </dsp:nvSpPr>
      <dsp:spPr>
        <a:xfrm>
          <a:off x="0" y="2447"/>
          <a:ext cx="4941519"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8CDA9E-B4B8-4DE0-AE5D-844813EA2CEE}">
      <dsp:nvSpPr>
        <dsp:cNvPr id="0" name=""/>
        <dsp:cNvSpPr/>
      </dsp:nvSpPr>
      <dsp:spPr>
        <a:xfrm>
          <a:off x="375217" y="281534"/>
          <a:ext cx="682214" cy="6822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5F9A2C-D7B0-4677-AE3F-571FCB16BFC1}">
      <dsp:nvSpPr>
        <dsp:cNvPr id="0" name=""/>
        <dsp:cNvSpPr/>
      </dsp:nvSpPr>
      <dsp:spPr>
        <a:xfrm>
          <a:off x="1432649" y="2447"/>
          <a:ext cx="3508869"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90000"/>
            </a:lnSpc>
            <a:spcBef>
              <a:spcPct val="0"/>
            </a:spcBef>
            <a:spcAft>
              <a:spcPct val="35000"/>
            </a:spcAft>
            <a:buNone/>
          </a:pPr>
          <a:r>
            <a:rPr lang="en-US" sz="2200" kern="1200" dirty="0"/>
            <a:t>Predict time to readmission among diabetic patients</a:t>
          </a:r>
        </a:p>
      </dsp:txBody>
      <dsp:txXfrm>
        <a:off x="1432649" y="2447"/>
        <a:ext cx="3508869" cy="1240389"/>
      </dsp:txXfrm>
    </dsp:sp>
    <dsp:sp modelId="{B6F2105D-741B-4C05-A588-FE8A0BFCD476}">
      <dsp:nvSpPr>
        <dsp:cNvPr id="0" name=""/>
        <dsp:cNvSpPr/>
      </dsp:nvSpPr>
      <dsp:spPr>
        <a:xfrm>
          <a:off x="0" y="1552933"/>
          <a:ext cx="4941519"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520B7A-0EB8-4214-96FB-84431073FAE9}">
      <dsp:nvSpPr>
        <dsp:cNvPr id="0" name=""/>
        <dsp:cNvSpPr/>
      </dsp:nvSpPr>
      <dsp:spPr>
        <a:xfrm>
          <a:off x="375217" y="1832021"/>
          <a:ext cx="682214" cy="6822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1DD7FB-7851-4107-B99A-14906B87EEEB}">
      <dsp:nvSpPr>
        <dsp:cNvPr id="0" name=""/>
        <dsp:cNvSpPr/>
      </dsp:nvSpPr>
      <dsp:spPr>
        <a:xfrm>
          <a:off x="1432649" y="1552933"/>
          <a:ext cx="3508869"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90000"/>
            </a:lnSpc>
            <a:spcBef>
              <a:spcPct val="0"/>
            </a:spcBef>
            <a:spcAft>
              <a:spcPct val="35000"/>
            </a:spcAft>
            <a:buNone/>
          </a:pPr>
          <a:r>
            <a:rPr lang="en-US" sz="2200" kern="1200" dirty="0"/>
            <a:t>Prepare reproducible models</a:t>
          </a:r>
        </a:p>
      </dsp:txBody>
      <dsp:txXfrm>
        <a:off x="1432649" y="1552933"/>
        <a:ext cx="3508869" cy="1240389"/>
      </dsp:txXfrm>
    </dsp:sp>
    <dsp:sp modelId="{13506518-318C-492D-B028-D6630C57D501}">
      <dsp:nvSpPr>
        <dsp:cNvPr id="0" name=""/>
        <dsp:cNvSpPr/>
      </dsp:nvSpPr>
      <dsp:spPr>
        <a:xfrm>
          <a:off x="0" y="3103420"/>
          <a:ext cx="4941519"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F21616-911E-46CF-818A-955649DBDF5D}">
      <dsp:nvSpPr>
        <dsp:cNvPr id="0" name=""/>
        <dsp:cNvSpPr/>
      </dsp:nvSpPr>
      <dsp:spPr>
        <a:xfrm>
          <a:off x="375217" y="3382507"/>
          <a:ext cx="682214" cy="6822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C24A97-69FE-4E96-ABE4-D513F8AA8DD0}">
      <dsp:nvSpPr>
        <dsp:cNvPr id="0" name=""/>
        <dsp:cNvSpPr/>
      </dsp:nvSpPr>
      <dsp:spPr>
        <a:xfrm>
          <a:off x="1432649" y="3103420"/>
          <a:ext cx="3508869"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90000"/>
            </a:lnSpc>
            <a:spcBef>
              <a:spcPct val="0"/>
            </a:spcBef>
            <a:spcAft>
              <a:spcPct val="35000"/>
            </a:spcAft>
            <a:buNone/>
          </a:pPr>
          <a:r>
            <a:rPr lang="en-US" sz="2200" kern="1200"/>
            <a:t>Collaborate as teams, submit work individually </a:t>
          </a:r>
        </a:p>
      </dsp:txBody>
      <dsp:txXfrm>
        <a:off x="1432649" y="3103420"/>
        <a:ext cx="3508869" cy="1240389"/>
      </dsp:txXfrm>
    </dsp:sp>
    <dsp:sp modelId="{070EFCCB-835E-420C-B275-99642788A1EE}">
      <dsp:nvSpPr>
        <dsp:cNvPr id="0" name=""/>
        <dsp:cNvSpPr/>
      </dsp:nvSpPr>
      <dsp:spPr>
        <a:xfrm>
          <a:off x="0" y="4653906"/>
          <a:ext cx="4941519"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C98628-2C4D-498F-A445-AFC8694CEEAA}">
      <dsp:nvSpPr>
        <dsp:cNvPr id="0" name=""/>
        <dsp:cNvSpPr/>
      </dsp:nvSpPr>
      <dsp:spPr>
        <a:xfrm>
          <a:off x="375217" y="4932994"/>
          <a:ext cx="682214" cy="6822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9879FB-759B-4FAE-88C2-8ED44B137983}">
      <dsp:nvSpPr>
        <dsp:cNvPr id="0" name=""/>
        <dsp:cNvSpPr/>
      </dsp:nvSpPr>
      <dsp:spPr>
        <a:xfrm>
          <a:off x="1432649" y="4653906"/>
          <a:ext cx="3508869"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90000"/>
            </a:lnSpc>
            <a:spcBef>
              <a:spcPct val="0"/>
            </a:spcBef>
            <a:spcAft>
              <a:spcPct val="35000"/>
            </a:spcAft>
            <a:buNone/>
          </a:pPr>
          <a:r>
            <a:rPr lang="en-US" sz="2200" kern="1200"/>
            <a:t>You will have one hour (max) to perform this task</a:t>
          </a:r>
        </a:p>
      </dsp:txBody>
      <dsp:txXfrm>
        <a:off x="1432649" y="4653906"/>
        <a:ext cx="3508869" cy="124038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F1AB55-C745-5844-A3FF-A8CC5F29D863}" type="datetimeFigureOut">
              <a:rPr lang="en-US" smtClean="0"/>
              <a:t>8/11/21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F623B1-1C86-914A-8D33-A626BF6F6D0E}" type="slidenum">
              <a:rPr lang="en-US" smtClean="0"/>
              <a:t>‹#›</a:t>
            </a:fld>
            <a:endParaRPr lang="en-US"/>
          </a:p>
        </p:txBody>
      </p:sp>
    </p:spTree>
    <p:extLst>
      <p:ext uri="{BB962C8B-B14F-4D97-AF65-F5344CB8AC3E}">
        <p14:creationId xmlns:p14="http://schemas.microsoft.com/office/powerpoint/2010/main" val="160061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owardsdatascience.com/ensemble-methods-bagging-boosting-and-stacking-c9214a10a205"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Boosting_(machine_learning)#/media/File:Ensemble_Boosting.sv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atacamp.com/community/tutorials/adaboost-classifier-pyth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a:t>
            </a:fld>
            <a:endParaRPr lang="en-US"/>
          </a:p>
        </p:txBody>
      </p:sp>
    </p:spTree>
    <p:extLst>
      <p:ext uri="{BB962C8B-B14F-4D97-AF65-F5344CB8AC3E}">
        <p14:creationId xmlns:p14="http://schemas.microsoft.com/office/powerpoint/2010/main" val="872033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Stacking, train a bunch of separate models (any combination, not a single learner like in bagging or boosting)</a:t>
            </a:r>
          </a:p>
          <a:p>
            <a:pPr marL="171450" indent="-171450">
              <a:buFont typeface="Arial" panose="020B0604020202020204" pitchFamily="34" charset="0"/>
              <a:buChar char="•"/>
            </a:pPr>
            <a:r>
              <a:rPr lang="en-US" dirty="0"/>
              <a:t>From each model, you extract predictions for your target and feed them into a second layer of machine learning and the second machine learning algorithm makes a final prediction</a:t>
            </a:r>
          </a:p>
          <a:p>
            <a:pPr marL="171450" indent="-171450">
              <a:buFont typeface="Arial" panose="020B0604020202020204" pitchFamily="34" charset="0"/>
              <a:buChar char="•"/>
            </a:pPr>
            <a:r>
              <a:rPr lang="en-US" dirty="0"/>
              <a:t>While bagging and boosting did clever averaging of many models, stacking does machine learning on the output of other machine learning models. It can thus learn to correct bias and combine output from several machine learning algorithms. We do not really know how the first layer predictions are combined, its more sophisticated than an average. </a:t>
            </a:r>
          </a:p>
          <a:p>
            <a:endParaRPr lang="en-US" dirty="0"/>
          </a:p>
          <a:p>
            <a:r>
              <a:rPr lang="en-US" dirty="0"/>
              <a:t>Image source: </a:t>
            </a:r>
            <a:r>
              <a:rPr lang="en-US" dirty="0">
                <a:hlinkClick r:id="rId3"/>
              </a:rPr>
              <a:t>https://towardsdatascience.com/ensemble-methods-bagging-boosting-and-stacking-c9214a10a205</a:t>
            </a: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12</a:t>
            </a:fld>
            <a:endParaRPr lang="en-US"/>
          </a:p>
        </p:txBody>
      </p:sp>
    </p:spTree>
    <p:extLst>
      <p:ext uri="{BB962C8B-B14F-4D97-AF65-F5344CB8AC3E}">
        <p14:creationId xmlns:p14="http://schemas.microsoft.com/office/powerpoint/2010/main" val="1478295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supervised learning, sometimes we want to explain the importance of a feature in making a prediction</a:t>
            </a:r>
          </a:p>
          <a:p>
            <a:pPr marL="171450" indent="-171450">
              <a:buFont typeface="Arial" panose="020B0604020202020204" pitchFamily="34" charset="0"/>
              <a:buChar char="•"/>
            </a:pPr>
            <a:r>
              <a:rPr lang="en-US" dirty="0"/>
              <a:t>To do so, we need to define how to capture feature importance</a:t>
            </a:r>
          </a:p>
          <a:p>
            <a:pPr marL="171450" indent="-171450">
              <a:buFont typeface="Arial" panose="020B0604020202020204" pitchFamily="34" charset="0"/>
              <a:buChar char="•"/>
            </a:pPr>
            <a:r>
              <a:rPr lang="en-US" dirty="0"/>
              <a:t>Pairwise</a:t>
            </a:r>
          </a:p>
          <a:p>
            <a:pPr marL="171450" indent="-171450">
              <a:buFont typeface="Arial" panose="020B0604020202020204" pitchFamily="34" charset="0"/>
              <a:buChar char="•"/>
            </a:pPr>
            <a:r>
              <a:rPr lang="en-US" dirty="0"/>
              <a:t>Model based</a:t>
            </a:r>
          </a:p>
          <a:p>
            <a:pPr marL="171450" indent="-171450">
              <a:buFont typeface="Arial" panose="020B0604020202020204" pitchFamily="34" charset="0"/>
              <a:buChar char="•"/>
            </a:pPr>
            <a:r>
              <a:rPr lang="en-US" dirty="0"/>
              <a:t>Permutation </a:t>
            </a:r>
          </a:p>
        </p:txBody>
      </p:sp>
      <p:sp>
        <p:nvSpPr>
          <p:cNvPr id="4" name="Slide Number Placeholder 3"/>
          <p:cNvSpPr>
            <a:spLocks noGrp="1"/>
          </p:cNvSpPr>
          <p:nvPr>
            <p:ph type="sldNum" sz="quarter" idx="5"/>
          </p:nvPr>
        </p:nvSpPr>
        <p:spPr/>
        <p:txBody>
          <a:bodyPr/>
          <a:lstStyle/>
          <a:p>
            <a:fld id="{56F623B1-1C86-914A-8D33-A626BF6F6D0E}" type="slidenum">
              <a:rPr lang="en-US" smtClean="0"/>
              <a:t>13</a:t>
            </a:fld>
            <a:endParaRPr lang="en-US"/>
          </a:p>
        </p:txBody>
      </p:sp>
    </p:spTree>
    <p:extLst>
      <p:ext uri="{BB962C8B-B14F-4D97-AF65-F5344CB8AC3E}">
        <p14:creationId xmlns:p14="http://schemas.microsoft.com/office/powerpoint/2010/main" val="3045216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Discuss feature importance via pairwise measures (Rank) – pairwise and conditional associations – discuss data types (categorical vs continuous)</a:t>
            </a:r>
          </a:p>
          <a:p>
            <a:pPr marL="171450" indent="-171450">
              <a:buFont typeface="Arial" panose="020B0604020202020204" pitchFamily="34" charset="0"/>
              <a:buChar char="•"/>
            </a:pPr>
            <a:r>
              <a:rPr lang="en-US" dirty="0"/>
              <a:t>Discuss how to output data based on pairwise importance</a:t>
            </a:r>
          </a:p>
          <a:p>
            <a:pPr marL="171450" indent="-171450">
              <a:buFont typeface="Arial" panose="020B0604020202020204" pitchFamily="34" charset="0"/>
              <a:buChar char="•"/>
            </a:pPr>
            <a:r>
              <a:rPr lang="en-US" dirty="0"/>
              <a:t>Discuss data sampler</a:t>
            </a:r>
          </a:p>
          <a:p>
            <a:pPr marL="171450" indent="-171450">
              <a:buFont typeface="Arial" panose="020B0604020202020204" pitchFamily="34" charset="0"/>
              <a:buChar char="•"/>
            </a:pPr>
            <a:r>
              <a:rPr lang="en-US" dirty="0"/>
              <a:t>Discuss each algorithm and some of the options – including replicable training </a:t>
            </a:r>
          </a:p>
          <a:p>
            <a:pPr marL="171450" indent="-171450">
              <a:buFont typeface="Arial" panose="020B0604020202020204" pitchFamily="34" charset="0"/>
              <a:buChar char="•"/>
            </a:pPr>
            <a:r>
              <a:rPr lang="en-US" dirty="0"/>
              <a:t>Discuss how test and score performs cross validation</a:t>
            </a:r>
          </a:p>
        </p:txBody>
      </p:sp>
      <p:sp>
        <p:nvSpPr>
          <p:cNvPr id="4" name="Slide Number Placeholder 3"/>
          <p:cNvSpPr>
            <a:spLocks noGrp="1"/>
          </p:cNvSpPr>
          <p:nvPr>
            <p:ph type="sldNum" sz="quarter" idx="5"/>
          </p:nvPr>
        </p:nvSpPr>
        <p:spPr/>
        <p:txBody>
          <a:bodyPr/>
          <a:lstStyle/>
          <a:p>
            <a:fld id="{56F623B1-1C86-914A-8D33-A626BF6F6D0E}" type="slidenum">
              <a:rPr lang="en-US" smtClean="0"/>
              <a:t>14</a:t>
            </a:fld>
            <a:endParaRPr lang="en-US"/>
          </a:p>
        </p:txBody>
      </p:sp>
    </p:spTree>
    <p:extLst>
      <p:ext uri="{BB962C8B-B14F-4D97-AF65-F5344CB8AC3E}">
        <p14:creationId xmlns:p14="http://schemas.microsoft.com/office/powerpoint/2010/main" val="2871485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 comments</a:t>
            </a:r>
          </a:p>
          <a:p>
            <a:endParaRPr lang="en-US" dirty="0"/>
          </a:p>
          <a:p>
            <a:pPr marL="171450" indent="-171450">
              <a:buFont typeface="Arial" panose="020B0604020202020204" pitchFamily="34" charset="0"/>
              <a:buChar char="•"/>
            </a:pPr>
            <a:r>
              <a:rPr lang="en-US" dirty="0"/>
              <a:t>Explain Kaggle competitions</a:t>
            </a:r>
          </a:p>
          <a:p>
            <a:pPr marL="171450" indent="-171450">
              <a:buFont typeface="Arial" panose="020B0604020202020204" pitchFamily="34" charset="0"/>
              <a:buChar char="•"/>
            </a:pPr>
            <a:r>
              <a:rPr lang="en-US" dirty="0"/>
              <a:t>Consider the new validation techniques and ensemble learners – this is your chance to play around</a:t>
            </a:r>
          </a:p>
          <a:p>
            <a:pPr marL="171450" indent="-171450">
              <a:buFont typeface="Arial" panose="020B0604020202020204" pitchFamily="34" charset="0"/>
              <a:buChar char="•"/>
            </a:pPr>
            <a:r>
              <a:rPr lang="en-US" dirty="0"/>
              <a:t>Hyper parameter tuning, do not get carried away, try a few options</a:t>
            </a:r>
          </a:p>
          <a:p>
            <a:pPr marL="171450" indent="-171450">
              <a:buFont typeface="Arial" panose="020B0604020202020204" pitchFamily="34" charset="0"/>
              <a:buChar char="•"/>
            </a:pPr>
            <a:r>
              <a:rPr lang="en-US" dirty="0"/>
              <a:t>Make sure to explore the variable definitions in the paper and setup your features accordingly</a:t>
            </a:r>
          </a:p>
          <a:p>
            <a:pPr marL="171450" indent="-171450">
              <a:buFont typeface="Arial" panose="020B0604020202020204" pitchFamily="34" charset="0"/>
              <a:buChar char="•"/>
            </a:pPr>
            <a:r>
              <a:rPr lang="en-US" dirty="0"/>
              <a:t>Show how to evaluate their final model on a testing data set</a:t>
            </a:r>
          </a:p>
          <a:p>
            <a:pPr marL="171450" indent="-171450">
              <a:buFont typeface="Arial" panose="020B0604020202020204" pitchFamily="34" charset="0"/>
              <a:buChar char="•"/>
            </a:pPr>
            <a:r>
              <a:rPr lang="en-US" dirty="0"/>
              <a:t>Go through results on word document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16</a:t>
            </a:fld>
            <a:endParaRPr lang="en-US"/>
          </a:p>
        </p:txBody>
      </p:sp>
    </p:spTree>
    <p:extLst>
      <p:ext uri="{BB962C8B-B14F-4D97-AF65-F5344CB8AC3E}">
        <p14:creationId xmlns:p14="http://schemas.microsoft.com/office/powerpoint/2010/main" val="2637948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4</a:t>
            </a:fld>
            <a:endParaRPr lang="en-US"/>
          </a:p>
        </p:txBody>
      </p:sp>
    </p:spTree>
    <p:extLst>
      <p:ext uri="{BB962C8B-B14F-4D97-AF65-F5344CB8AC3E}">
        <p14:creationId xmlns:p14="http://schemas.microsoft.com/office/powerpoint/2010/main" val="1893554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5</a:t>
            </a:fld>
            <a:endParaRPr lang="en-US"/>
          </a:p>
        </p:txBody>
      </p:sp>
    </p:spTree>
    <p:extLst>
      <p:ext uri="{BB962C8B-B14F-4D97-AF65-F5344CB8AC3E}">
        <p14:creationId xmlns:p14="http://schemas.microsoft.com/office/powerpoint/2010/main" val="3044504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idea of cross validation is to ”recycle the data” so that we can use more for training</a:t>
            </a:r>
          </a:p>
          <a:p>
            <a:pPr marL="171450" indent="-171450">
              <a:buFont typeface="Arial" panose="020B0604020202020204" pitchFamily="34" charset="0"/>
              <a:buChar char="•"/>
            </a:pPr>
            <a:r>
              <a:rPr lang="en-US" dirty="0"/>
              <a:t>E.g. five fold cross validation - not used for testing</a:t>
            </a:r>
          </a:p>
          <a:p>
            <a:pPr marL="171450" indent="-171450">
              <a:buFont typeface="Arial" panose="020B0604020202020204" pitchFamily="34" charset="0"/>
              <a:buChar char="•"/>
            </a:pPr>
            <a:r>
              <a:rPr lang="en-US" dirty="0"/>
              <a:t>At each iteration, model evaluation is conducted on data that is not used to train the model. Still principled. </a:t>
            </a:r>
          </a:p>
          <a:p>
            <a:pPr marL="171450" indent="-171450">
              <a:buFont typeface="Arial" panose="020B0604020202020204" pitchFamily="34" charset="0"/>
              <a:buChar char="•"/>
            </a:pPr>
            <a:r>
              <a:rPr lang="en-US" dirty="0"/>
              <a:t>At each iteration, training on a larger portion of data than we would achieve via training/validation/testing</a:t>
            </a:r>
          </a:p>
          <a:p>
            <a:pPr marL="171450" indent="-171450">
              <a:buFont typeface="Arial" panose="020B0604020202020204" pitchFamily="34" charset="0"/>
              <a:buChar char="•"/>
            </a:pPr>
            <a:r>
              <a:rPr lang="en-US" dirty="0"/>
              <a:t>More data for training is good because we get better signal</a:t>
            </a:r>
          </a:p>
          <a:p>
            <a:pPr marL="171450" indent="-171450">
              <a:buFont typeface="Arial" panose="020B0604020202020204" pitchFamily="34" charset="0"/>
              <a:buChar char="•"/>
            </a:pPr>
            <a:r>
              <a:rPr lang="en-US" dirty="0"/>
              <a:t>Cross-validation is often called “k-fold” cross validation to indicate the number of splits, e.g. 5 or 10 fold mean splitting data into 5 or 10 equal portions</a:t>
            </a:r>
          </a:p>
          <a:p>
            <a:pPr marL="171450" indent="-171450">
              <a:buFont typeface="Arial" panose="020B0604020202020204" pitchFamily="34" charset="0"/>
              <a:buChar char="•"/>
            </a:pPr>
            <a:r>
              <a:rPr lang="en-US" dirty="0"/>
              <a:t>N fold is leaving one subject out</a:t>
            </a:r>
          </a:p>
          <a:p>
            <a:pPr marL="171450" indent="-171450">
              <a:buFont typeface="Arial" panose="020B0604020202020204" pitchFamily="34" charset="0"/>
              <a:buChar char="•"/>
            </a:pPr>
            <a:r>
              <a:rPr lang="en-US" dirty="0"/>
              <a:t>We do not need to do this manually, computer will do for us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6</a:t>
            </a:fld>
            <a:endParaRPr lang="en-US"/>
          </a:p>
        </p:txBody>
      </p:sp>
    </p:spTree>
    <p:extLst>
      <p:ext uri="{BB962C8B-B14F-4D97-AF65-F5344CB8AC3E}">
        <p14:creationId xmlns:p14="http://schemas.microsoft.com/office/powerpoint/2010/main" val="3775980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compare all the methods of validation we have learned and their purpose</a:t>
            </a:r>
          </a:p>
        </p:txBody>
      </p:sp>
      <p:sp>
        <p:nvSpPr>
          <p:cNvPr id="4" name="Slide Number Placeholder 3"/>
          <p:cNvSpPr>
            <a:spLocks noGrp="1"/>
          </p:cNvSpPr>
          <p:nvPr>
            <p:ph type="sldNum" sz="quarter" idx="5"/>
          </p:nvPr>
        </p:nvSpPr>
        <p:spPr/>
        <p:txBody>
          <a:bodyPr/>
          <a:lstStyle/>
          <a:p>
            <a:fld id="{56F623B1-1C86-914A-8D33-A626BF6F6D0E}" type="slidenum">
              <a:rPr lang="en-US" smtClean="0"/>
              <a:t>7</a:t>
            </a:fld>
            <a:endParaRPr lang="en-US"/>
          </a:p>
        </p:txBody>
      </p:sp>
    </p:spTree>
    <p:extLst>
      <p:ext uri="{BB962C8B-B14F-4D97-AF65-F5344CB8AC3E}">
        <p14:creationId xmlns:p14="http://schemas.microsoft.com/office/powerpoint/2010/main" val="2571427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have spent three lectures discussing individual algorithms</a:t>
            </a:r>
          </a:p>
          <a:p>
            <a:pPr marL="171450" indent="-171450">
              <a:buFont typeface="Arial" panose="020B0604020202020204" pitchFamily="34" charset="0"/>
              <a:buChar char="•"/>
            </a:pPr>
            <a:r>
              <a:rPr lang="en-US" dirty="0"/>
              <a:t>The next step in this development is ensemble methods which combine individual machine learning algorithms to potentially improve prediction</a:t>
            </a:r>
          </a:p>
          <a:p>
            <a:pPr marL="171450" indent="-171450">
              <a:buFont typeface="Arial" panose="020B0604020202020204" pitchFamily="34" charset="0"/>
              <a:buChar char="•"/>
            </a:pPr>
            <a:r>
              <a:rPr lang="en-US" dirty="0"/>
              <a:t>Disadvantage: less interpretation and more computation</a:t>
            </a:r>
          </a:p>
          <a:p>
            <a:pPr marL="171450" indent="-171450">
              <a:buFont typeface="Arial" panose="020B0604020202020204" pitchFamily="34" charset="0"/>
              <a:buChar char="•"/>
            </a:pPr>
            <a:r>
              <a:rPr lang="en-US" dirty="0"/>
              <a:t>Ensemble methods represent the best models in predictive performance in recent years</a:t>
            </a:r>
          </a:p>
          <a:p>
            <a:pPr marL="171450" indent="-171450">
              <a:buFont typeface="Arial" panose="020B0604020202020204" pitchFamily="34" charset="0"/>
              <a:buChar char="•"/>
            </a:pPr>
            <a:r>
              <a:rPr lang="en-US" dirty="0"/>
              <a:t>Examples, bagging, boosting, and stacking</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8</a:t>
            </a:fld>
            <a:endParaRPr lang="en-US"/>
          </a:p>
        </p:txBody>
      </p:sp>
    </p:spTree>
    <p:extLst>
      <p:ext uri="{BB962C8B-B14F-4D97-AF65-F5344CB8AC3E}">
        <p14:creationId xmlns:p14="http://schemas.microsoft.com/office/powerpoint/2010/main" val="1917863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Bagging, first big ensemble hit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Bagging = bootstrap aggregating – it is in the name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Principle,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bootstrap sample the data: sample with replacement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Perform many times, come up with different iterations of our original data (introduces variation)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parallel, train many classifiers on each bootstrapped data set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Average predictions across all models to obtain final prediction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motivation, classifiers can be unstable and sensitive to noise, e.g. decision trees are sensitive to the first root node or split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bagging procedure reduces this instability in our final prediction by averaging over many models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Most popular bagging algorithm is random forests, which is bagging of decision trees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https://</a:t>
            </a:r>
            <a:r>
              <a:rPr lang="en-US" dirty="0" err="1"/>
              <a:t>upload.wikimedia.org</a:t>
            </a:r>
            <a:r>
              <a:rPr lang="en-US" dirty="0"/>
              <a:t>/</a:t>
            </a:r>
            <a:r>
              <a:rPr lang="en-US" dirty="0" err="1"/>
              <a:t>wikipedia</a:t>
            </a:r>
            <a:r>
              <a:rPr lang="en-US" dirty="0"/>
              <a:t>/commons/thumb/c/c8/</a:t>
            </a:r>
            <a:r>
              <a:rPr lang="en-US" dirty="0" err="1"/>
              <a:t>Ensemble_Bagging.svg</a:t>
            </a:r>
            <a:r>
              <a:rPr lang="en-US" dirty="0"/>
              <a:t>/2560px-Ensemble_Bagging.svg.png</a:t>
            </a:r>
          </a:p>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9</a:t>
            </a:fld>
            <a:endParaRPr lang="en-US"/>
          </a:p>
        </p:txBody>
      </p:sp>
    </p:spTree>
    <p:extLst>
      <p:ext uri="{BB962C8B-B14F-4D97-AF65-F5344CB8AC3E}">
        <p14:creationId xmlns:p14="http://schemas.microsoft.com/office/powerpoint/2010/main" val="631915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try to improve our individual learner at each iteration, sequential model training</a:t>
            </a:r>
          </a:p>
          <a:p>
            <a:pPr marL="171450" indent="-171450">
              <a:buFont typeface="Arial" panose="020B0604020202020204" pitchFamily="34" charset="0"/>
              <a:buChar char="•"/>
            </a:pPr>
            <a:r>
              <a:rPr lang="en-US" dirty="0"/>
              <a:t>Test example, focus on the type of questions you got wrong to improve your score</a:t>
            </a:r>
          </a:p>
          <a:p>
            <a:pPr marL="171450" indent="-171450">
              <a:buFont typeface="Arial" panose="020B0604020202020204" pitchFamily="34" charset="0"/>
              <a:buChar char="•"/>
            </a:pPr>
            <a:r>
              <a:rPr lang="en-US" dirty="0"/>
              <a:t>If we get our model to focus on the points that are misclassified at each iteration when we retrain, we can improve predictions</a:t>
            </a:r>
          </a:p>
          <a:p>
            <a:pPr marL="171450" indent="-171450">
              <a:buFont typeface="Arial" panose="020B0604020202020204" pitchFamily="34" charset="0"/>
              <a:buChar char="•"/>
            </a:pPr>
            <a:r>
              <a:rPr lang="en-US" dirty="0"/>
              <a:t>This will be made clear in this diagram</a:t>
            </a:r>
          </a:p>
          <a:p>
            <a:pPr marL="171450" indent="-171450">
              <a:buFont typeface="Arial" panose="020B0604020202020204" pitchFamily="34" charset="0"/>
              <a:buChar char="•"/>
            </a:pPr>
            <a:r>
              <a:rPr lang="en-US" dirty="0"/>
              <a:t>We start by training our initial model and get some points correctly classified, others misclassified. </a:t>
            </a:r>
          </a:p>
          <a:p>
            <a:pPr marL="171450" indent="-171450">
              <a:buFont typeface="Arial" panose="020B0604020202020204" pitchFamily="34" charset="0"/>
              <a:buChar char="•"/>
            </a:pPr>
            <a:r>
              <a:rPr lang="en-US" dirty="0"/>
              <a:t>Then we retrain our model but upweight or give more importance to the subjects that we previously misclassified, thus making the model focus more on them and improving our chance of correcting our mistakes</a:t>
            </a:r>
          </a:p>
          <a:p>
            <a:pPr marL="171450" indent="-171450">
              <a:buFont typeface="Arial" panose="020B0604020202020204" pitchFamily="34" charset="0"/>
              <a:buChar char="•"/>
            </a:pPr>
            <a:r>
              <a:rPr lang="en-US" dirty="0"/>
              <a:t>We repeat this process and average our predictions across these sequentially trained classifiers, where in each step we have encouraged the model to focus extra hard on subjects it previously misclassified</a:t>
            </a:r>
          </a:p>
          <a:p>
            <a:pPr marL="171450" indent="-171450">
              <a:buFont typeface="Arial" panose="020B0604020202020204" pitchFamily="34" charset="0"/>
              <a:buChar char="•"/>
            </a:pPr>
            <a:r>
              <a:rPr lang="en-US" dirty="0"/>
              <a:t>A variant of this called </a:t>
            </a:r>
            <a:r>
              <a:rPr lang="en-US" dirty="0" err="1"/>
              <a:t>XGBoost</a:t>
            </a:r>
            <a:r>
              <a:rPr lang="en-US" dirty="0"/>
              <a:t> is the best out of the box predictive algorithm for structured tabular data (not unstructured data)</a:t>
            </a:r>
          </a:p>
          <a:p>
            <a:endParaRPr lang="en-US" dirty="0"/>
          </a:p>
          <a:p>
            <a:r>
              <a:rPr lang="en-US" dirty="0"/>
              <a:t>Image source: </a:t>
            </a:r>
            <a:r>
              <a:rPr lang="en-US" dirty="0">
                <a:hlinkClick r:id="rId3"/>
              </a:rPr>
              <a:t>https://en.wikipedia.org/wiki/Boosting_(machine_learning)#/media/File:Ensemble_Boosting.svg</a:t>
            </a: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10</a:t>
            </a:fld>
            <a:endParaRPr lang="en-US"/>
          </a:p>
        </p:txBody>
      </p:sp>
    </p:spTree>
    <p:extLst>
      <p:ext uri="{BB962C8B-B14F-4D97-AF65-F5344CB8AC3E}">
        <p14:creationId xmlns:p14="http://schemas.microsoft.com/office/powerpoint/2010/main" val="3169189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Bagging vs boosting, two B words. How do I keep them straight?</a:t>
            </a:r>
          </a:p>
          <a:p>
            <a:pPr marL="171450" indent="-171450">
              <a:buFont typeface="Arial" panose="020B0604020202020204" pitchFamily="34" charset="0"/>
              <a:buChar char="•"/>
            </a:pPr>
            <a:r>
              <a:rPr lang="en-US" dirty="0"/>
              <a:t>Single classifier is the building block of our ensembles</a:t>
            </a:r>
          </a:p>
          <a:p>
            <a:pPr marL="171450" indent="-171450">
              <a:buFont typeface="Arial" panose="020B0604020202020204" pitchFamily="34" charset="0"/>
              <a:buChar char="•"/>
            </a:pPr>
            <a:r>
              <a:rPr lang="en-US" dirty="0"/>
              <a:t>Bagging introduces variability to the data set and trains models in parallel</a:t>
            </a:r>
          </a:p>
          <a:p>
            <a:pPr marL="171450" indent="-171450">
              <a:buFont typeface="Arial" panose="020B0604020202020204" pitchFamily="34" charset="0"/>
              <a:buChar char="•"/>
            </a:pPr>
            <a:r>
              <a:rPr lang="en-US" dirty="0"/>
              <a:t>Boosting is done sequentially by reweighting the data to try and improve predictions that were incorrect in the previous iteration</a:t>
            </a:r>
          </a:p>
          <a:p>
            <a:endParaRPr lang="en-US" dirty="0"/>
          </a:p>
          <a:p>
            <a:r>
              <a:rPr lang="en-US" dirty="0"/>
              <a:t>Image source: </a:t>
            </a:r>
            <a:r>
              <a:rPr lang="en-US" dirty="0">
                <a:hlinkClick r:id="rId3"/>
              </a:rPr>
              <a:t>https://www.datacamp.com/community/tutorials/adaboost-classifier-python</a:t>
            </a: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11</a:t>
            </a:fld>
            <a:endParaRPr lang="en-US"/>
          </a:p>
        </p:txBody>
      </p:sp>
    </p:spTree>
    <p:extLst>
      <p:ext uri="{BB962C8B-B14F-4D97-AF65-F5344CB8AC3E}">
        <p14:creationId xmlns:p14="http://schemas.microsoft.com/office/powerpoint/2010/main" val="582887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73934F1-7236-CF4F-B0F4-CBD8C544232B}" type="datetimeFigureOut">
              <a:rPr lang="en-US" smtClean="0"/>
              <a:t>8/11/21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711707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934F1-7236-CF4F-B0F4-CBD8C544232B}" type="datetimeFigureOut">
              <a:rPr lang="en-US" smtClean="0"/>
              <a:t>8/11/21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59147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934F1-7236-CF4F-B0F4-CBD8C544232B}" type="datetimeFigureOut">
              <a:rPr lang="en-US" smtClean="0"/>
              <a:t>8/11/21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97901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3934F1-7236-CF4F-B0F4-CBD8C544232B}" type="datetimeFigureOut">
              <a:rPr lang="en-US" smtClean="0"/>
              <a:t>8/11/21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982093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3934F1-7236-CF4F-B0F4-CBD8C544232B}" type="datetimeFigureOut">
              <a:rPr lang="en-US" smtClean="0"/>
              <a:t>8/11/21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477773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3934F1-7236-CF4F-B0F4-CBD8C544232B}" type="datetimeFigureOut">
              <a:rPr lang="en-US" smtClean="0"/>
              <a:t>8/11/21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50242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3934F1-7236-CF4F-B0F4-CBD8C544232B}" type="datetimeFigureOut">
              <a:rPr lang="en-US" smtClean="0"/>
              <a:t>8/11/21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433141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3934F1-7236-CF4F-B0F4-CBD8C544232B}" type="datetimeFigureOut">
              <a:rPr lang="en-US" smtClean="0"/>
              <a:t>8/11/21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993715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934F1-7236-CF4F-B0F4-CBD8C544232B}" type="datetimeFigureOut">
              <a:rPr lang="en-US" smtClean="0"/>
              <a:t>8/11/21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196930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3934F1-7236-CF4F-B0F4-CBD8C544232B}" type="datetimeFigureOut">
              <a:rPr lang="en-US" smtClean="0"/>
              <a:t>8/11/21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323776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3934F1-7236-CF4F-B0F4-CBD8C544232B}" type="datetimeFigureOut">
              <a:rPr lang="en-US" smtClean="0"/>
              <a:t>8/11/21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786027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934F1-7236-CF4F-B0F4-CBD8C544232B}" type="datetimeFigureOut">
              <a:rPr lang="en-US" smtClean="0"/>
              <a:t>8/11/21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9B790-9DF7-524C-BAA8-08F4EA147746}" type="slidenum">
              <a:rPr lang="en-US" smtClean="0"/>
              <a:t>‹#›</a:t>
            </a:fld>
            <a:endParaRPr lang="en-US"/>
          </a:p>
        </p:txBody>
      </p:sp>
    </p:spTree>
    <p:extLst>
      <p:ext uri="{BB962C8B-B14F-4D97-AF65-F5344CB8AC3E}">
        <p14:creationId xmlns:p14="http://schemas.microsoft.com/office/powerpoint/2010/main" val="918663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129" y="2135394"/>
            <a:ext cx="9049871" cy="1862884"/>
          </a:xfrm>
        </p:spPr>
        <p:txBody>
          <a:bodyPr>
            <a:normAutofit fontScale="90000"/>
          </a:bodyPr>
          <a:lstStyle/>
          <a:p>
            <a:r>
              <a:rPr lang="en-US" b="1" dirty="0" err="1"/>
              <a:t>Biostat</a:t>
            </a:r>
            <a:r>
              <a:rPr lang="en-US" b="1" dirty="0"/>
              <a:t> 202: Opportunities and Challenges of “Big Data”:</a:t>
            </a:r>
            <a:br>
              <a:rPr lang="en-US" b="1" dirty="0"/>
            </a:br>
            <a:r>
              <a:rPr lang="en-US" dirty="0">
                <a:solidFill>
                  <a:schemeClr val="accent5"/>
                </a:solidFill>
              </a:rPr>
              <a:t>Machine Learning 4:</a:t>
            </a:r>
            <a:br>
              <a:rPr lang="en-US" dirty="0">
                <a:solidFill>
                  <a:schemeClr val="accent5"/>
                </a:solidFill>
              </a:rPr>
            </a:br>
            <a:r>
              <a:rPr lang="en-US" dirty="0">
                <a:solidFill>
                  <a:srgbClr val="00B050"/>
                </a:solidFill>
              </a:rPr>
              <a:t> Cross-Validation, Ensembles, and Feature Importance</a:t>
            </a:r>
            <a:endParaRPr lang="en-US" b="1" dirty="0">
              <a:solidFill>
                <a:schemeClr val="accent5"/>
              </a:solidFill>
            </a:endParaRPr>
          </a:p>
        </p:txBody>
      </p:sp>
      <p:sp>
        <p:nvSpPr>
          <p:cNvPr id="3" name="Subtitle 2"/>
          <p:cNvSpPr>
            <a:spLocks noGrp="1"/>
          </p:cNvSpPr>
          <p:nvPr>
            <p:ph type="subTitle" idx="1"/>
          </p:nvPr>
        </p:nvSpPr>
        <p:spPr>
          <a:xfrm>
            <a:off x="1075764" y="4193708"/>
            <a:ext cx="6858000" cy="1655762"/>
          </a:xfrm>
        </p:spPr>
        <p:txBody>
          <a:bodyPr>
            <a:normAutofit/>
          </a:bodyPr>
          <a:lstStyle/>
          <a:p>
            <a:r>
              <a:rPr lang="en-US" b="1" dirty="0"/>
              <a:t>Aaron Wolfe Scheffler</a:t>
            </a:r>
          </a:p>
          <a:p>
            <a:r>
              <a:rPr lang="en-US" b="1" dirty="0"/>
              <a:t>Division of Biostatistics</a:t>
            </a:r>
          </a:p>
          <a:p>
            <a:r>
              <a:rPr lang="en-US" b="1" dirty="0"/>
              <a:t>Department of Epidemiology and Biostatistics</a:t>
            </a:r>
          </a:p>
        </p:txBody>
      </p:sp>
    </p:spTree>
    <p:extLst>
      <p:ext uri="{BB962C8B-B14F-4D97-AF65-F5344CB8AC3E}">
        <p14:creationId xmlns:p14="http://schemas.microsoft.com/office/powerpoint/2010/main" val="51728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4992-5DE6-4A4A-9568-82E8F74695D7}"/>
              </a:ext>
            </a:extLst>
          </p:cNvPr>
          <p:cNvSpPr>
            <a:spLocks noGrp="1"/>
          </p:cNvSpPr>
          <p:nvPr>
            <p:ph type="title"/>
          </p:nvPr>
        </p:nvSpPr>
        <p:spPr>
          <a:xfrm>
            <a:off x="628650" y="0"/>
            <a:ext cx="7886700" cy="1325563"/>
          </a:xfrm>
        </p:spPr>
        <p:txBody>
          <a:bodyPr/>
          <a:lstStyle/>
          <a:p>
            <a:r>
              <a:rPr lang="en-US" dirty="0"/>
              <a:t>Boosting</a:t>
            </a:r>
          </a:p>
        </p:txBody>
      </p:sp>
      <p:pic>
        <p:nvPicPr>
          <p:cNvPr id="4" name="Picture 3">
            <a:extLst>
              <a:ext uri="{FF2B5EF4-FFF2-40B4-BE49-F238E27FC236}">
                <a16:creationId xmlns:a16="http://schemas.microsoft.com/office/drawing/2014/main" id="{AC4EB386-2EAB-8344-B62E-53E2011F96FB}"/>
              </a:ext>
            </a:extLst>
          </p:cNvPr>
          <p:cNvPicPr>
            <a:picLocks noChangeAspect="1"/>
          </p:cNvPicPr>
          <p:nvPr/>
        </p:nvPicPr>
        <p:blipFill>
          <a:blip r:embed="rId3"/>
          <a:stretch>
            <a:fillRect/>
          </a:stretch>
        </p:blipFill>
        <p:spPr>
          <a:xfrm>
            <a:off x="0" y="1325563"/>
            <a:ext cx="9144000" cy="5143500"/>
          </a:xfrm>
          <a:prstGeom prst="rect">
            <a:avLst/>
          </a:prstGeom>
        </p:spPr>
      </p:pic>
    </p:spTree>
    <p:extLst>
      <p:ext uri="{BB962C8B-B14F-4D97-AF65-F5344CB8AC3E}">
        <p14:creationId xmlns:p14="http://schemas.microsoft.com/office/powerpoint/2010/main" val="2368215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B4EE1-257C-134C-8B93-7B543623A597}"/>
              </a:ext>
            </a:extLst>
          </p:cNvPr>
          <p:cNvSpPr>
            <a:spLocks noGrp="1"/>
          </p:cNvSpPr>
          <p:nvPr>
            <p:ph type="title"/>
          </p:nvPr>
        </p:nvSpPr>
        <p:spPr>
          <a:xfrm>
            <a:off x="628650" y="153025"/>
            <a:ext cx="7886700" cy="1325563"/>
          </a:xfrm>
        </p:spPr>
        <p:txBody>
          <a:bodyPr/>
          <a:lstStyle/>
          <a:p>
            <a:r>
              <a:rPr lang="en-US" dirty="0"/>
              <a:t>Boosting vs Bagging</a:t>
            </a:r>
          </a:p>
        </p:txBody>
      </p:sp>
      <p:pic>
        <p:nvPicPr>
          <p:cNvPr id="4" name="Picture 3">
            <a:extLst>
              <a:ext uri="{FF2B5EF4-FFF2-40B4-BE49-F238E27FC236}">
                <a16:creationId xmlns:a16="http://schemas.microsoft.com/office/drawing/2014/main" id="{D06E9A9B-535D-8546-946A-C582ED884E20}"/>
              </a:ext>
            </a:extLst>
          </p:cNvPr>
          <p:cNvPicPr>
            <a:picLocks noChangeAspect="1"/>
          </p:cNvPicPr>
          <p:nvPr/>
        </p:nvPicPr>
        <p:blipFill>
          <a:blip r:embed="rId3"/>
          <a:stretch>
            <a:fillRect/>
          </a:stretch>
        </p:blipFill>
        <p:spPr>
          <a:xfrm>
            <a:off x="0" y="1478588"/>
            <a:ext cx="9144000" cy="4799724"/>
          </a:xfrm>
          <a:prstGeom prst="rect">
            <a:avLst/>
          </a:prstGeom>
        </p:spPr>
      </p:pic>
    </p:spTree>
    <p:extLst>
      <p:ext uri="{BB962C8B-B14F-4D97-AF65-F5344CB8AC3E}">
        <p14:creationId xmlns:p14="http://schemas.microsoft.com/office/powerpoint/2010/main" val="2998254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120" y="0"/>
            <a:ext cx="7886700" cy="1325563"/>
          </a:xfrm>
        </p:spPr>
        <p:txBody>
          <a:bodyPr/>
          <a:lstStyle/>
          <a:p>
            <a:r>
              <a:rPr lang="en-US" dirty="0"/>
              <a:t>Stacking</a:t>
            </a:r>
          </a:p>
        </p:txBody>
      </p:sp>
      <p:pic>
        <p:nvPicPr>
          <p:cNvPr id="4" name="Content Placeholder 3">
            <a:extLst>
              <a:ext uri="{FF2B5EF4-FFF2-40B4-BE49-F238E27FC236}">
                <a16:creationId xmlns:a16="http://schemas.microsoft.com/office/drawing/2014/main" id="{6811B267-5B49-3340-ABC6-17762ABD90AF}"/>
              </a:ext>
            </a:extLst>
          </p:cNvPr>
          <p:cNvPicPr>
            <a:picLocks noGrp="1" noChangeAspect="1"/>
          </p:cNvPicPr>
          <p:nvPr>
            <p:ph idx="1"/>
          </p:nvPr>
        </p:nvPicPr>
        <p:blipFill>
          <a:blip r:embed="rId3"/>
          <a:stretch>
            <a:fillRect/>
          </a:stretch>
        </p:blipFill>
        <p:spPr>
          <a:xfrm>
            <a:off x="-63911" y="1211296"/>
            <a:ext cx="9271821" cy="5242512"/>
          </a:xfrm>
          <a:prstGeom prst="rect">
            <a:avLst/>
          </a:prstGeom>
        </p:spPr>
      </p:pic>
    </p:spTree>
    <p:extLst>
      <p:ext uri="{BB962C8B-B14F-4D97-AF65-F5344CB8AC3E}">
        <p14:creationId xmlns:p14="http://schemas.microsoft.com/office/powerpoint/2010/main" val="652124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17E17-58D5-2944-AF64-D18D51B6BECC}"/>
              </a:ext>
            </a:extLst>
          </p:cNvPr>
          <p:cNvSpPr>
            <a:spLocks noGrp="1"/>
          </p:cNvSpPr>
          <p:nvPr>
            <p:ph type="title"/>
          </p:nvPr>
        </p:nvSpPr>
        <p:spPr/>
        <p:txBody>
          <a:bodyPr/>
          <a:lstStyle/>
          <a:p>
            <a:r>
              <a:rPr lang="en-US" dirty="0"/>
              <a:t>Feature importance</a:t>
            </a:r>
          </a:p>
        </p:txBody>
      </p:sp>
      <p:sp>
        <p:nvSpPr>
          <p:cNvPr id="3" name="Content Placeholder 2">
            <a:extLst>
              <a:ext uri="{FF2B5EF4-FFF2-40B4-BE49-F238E27FC236}">
                <a16:creationId xmlns:a16="http://schemas.microsoft.com/office/drawing/2014/main" id="{6AC31539-3865-9C46-832B-B0A244C0E80D}"/>
              </a:ext>
            </a:extLst>
          </p:cNvPr>
          <p:cNvSpPr>
            <a:spLocks noGrp="1"/>
          </p:cNvSpPr>
          <p:nvPr>
            <p:ph idx="1"/>
          </p:nvPr>
        </p:nvSpPr>
        <p:spPr>
          <a:xfrm>
            <a:off x="628648" y="1530222"/>
            <a:ext cx="7886701" cy="5111942"/>
          </a:xfrm>
        </p:spPr>
        <p:txBody>
          <a:bodyPr>
            <a:normAutofit fontScale="92500" lnSpcReduction="20000"/>
          </a:bodyPr>
          <a:lstStyle/>
          <a:p>
            <a:r>
              <a:rPr lang="en-US" dirty="0"/>
              <a:t>Even though we fool ourselves into only being concerned with prediction, we often want to understand which features impact our prediction</a:t>
            </a:r>
          </a:p>
          <a:p>
            <a:r>
              <a:rPr lang="en-US" dirty="0"/>
              <a:t>Given a target variable, which variables are important for prediction?</a:t>
            </a:r>
          </a:p>
          <a:p>
            <a:r>
              <a:rPr lang="en-US" dirty="0"/>
              <a:t>The define this, you can develop measures of </a:t>
            </a:r>
            <a:r>
              <a:rPr lang="en-US" b="1" dirty="0"/>
              <a:t>feature importance</a:t>
            </a:r>
            <a:endParaRPr lang="en-US" dirty="0"/>
          </a:p>
          <a:p>
            <a:r>
              <a:rPr lang="en-US" dirty="0"/>
              <a:t>Feature importance </a:t>
            </a:r>
          </a:p>
          <a:p>
            <a:pPr lvl="1"/>
            <a:r>
              <a:rPr lang="en-US" b="1" dirty="0"/>
              <a:t>Pairwise: </a:t>
            </a:r>
            <a:r>
              <a:rPr lang="en-US" dirty="0"/>
              <a:t>based directly on measures of association between target and individual features (</a:t>
            </a:r>
            <a:r>
              <a:rPr lang="en-US" i="1" dirty="0"/>
              <a:t>e.g. correlation</a:t>
            </a:r>
            <a:r>
              <a:rPr lang="en-US" dirty="0"/>
              <a:t>)</a:t>
            </a:r>
            <a:endParaRPr lang="en-US" b="1" dirty="0"/>
          </a:p>
          <a:p>
            <a:pPr lvl="1"/>
            <a:r>
              <a:rPr lang="en-US" b="1" dirty="0"/>
              <a:t>Model based</a:t>
            </a:r>
            <a:r>
              <a:rPr lang="en-US" dirty="0"/>
              <a:t>: based on machine learning algorithms (</a:t>
            </a:r>
            <a:r>
              <a:rPr lang="en-US" i="1" dirty="0"/>
              <a:t>e.g. regression coefficients, classification tree split</a:t>
            </a:r>
            <a:r>
              <a:rPr lang="en-US" dirty="0"/>
              <a:t>s)</a:t>
            </a:r>
          </a:p>
          <a:p>
            <a:pPr lvl="1"/>
            <a:r>
              <a:rPr lang="en-US" b="1" dirty="0"/>
              <a:t>Permutation</a:t>
            </a:r>
            <a:r>
              <a:rPr lang="en-US" dirty="0"/>
              <a:t>:</a:t>
            </a:r>
            <a:r>
              <a:rPr lang="en-US" b="1" dirty="0"/>
              <a:t> </a:t>
            </a:r>
            <a:r>
              <a:rPr lang="en-US" dirty="0"/>
              <a:t>shuffle the data among subjects, one feature at a time, and track changes in predictive performance. A big drop indicates the shuffled feature was important</a:t>
            </a:r>
          </a:p>
          <a:p>
            <a:pPr lvl="1"/>
            <a:endParaRPr lang="en-US" dirty="0"/>
          </a:p>
        </p:txBody>
      </p:sp>
    </p:spTree>
    <p:extLst>
      <p:ext uri="{BB962C8B-B14F-4D97-AF65-F5344CB8AC3E}">
        <p14:creationId xmlns:p14="http://schemas.microsoft.com/office/powerpoint/2010/main" val="734655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D4FB0A-D80E-3249-8D11-C740417DA9E8}"/>
              </a:ext>
            </a:extLst>
          </p:cNvPr>
          <p:cNvSpPr>
            <a:spLocks noGrp="1"/>
          </p:cNvSpPr>
          <p:nvPr>
            <p:ph type="title"/>
          </p:nvPr>
        </p:nvSpPr>
        <p:spPr>
          <a:xfrm>
            <a:off x="557212" y="742951"/>
            <a:ext cx="2607469" cy="4962524"/>
          </a:xfrm>
        </p:spPr>
        <p:txBody>
          <a:bodyPr vert="horz" lIns="91440" tIns="45720" rIns="91440" bIns="45720" rtlCol="0" anchor="ctr">
            <a:normAutofit/>
          </a:bodyPr>
          <a:lstStyle/>
          <a:p>
            <a:r>
              <a:rPr lang="en-US" sz="4200" kern="1200">
                <a:solidFill>
                  <a:srgbClr val="FFFFFF"/>
                </a:solidFill>
                <a:latin typeface="+mj-lt"/>
                <a:ea typeface="+mj-ea"/>
                <a:cs typeface="+mj-cs"/>
              </a:rPr>
              <a:t>Orange Demo of Topics</a:t>
            </a:r>
          </a:p>
        </p:txBody>
      </p:sp>
      <p:pic>
        <p:nvPicPr>
          <p:cNvPr id="5" name="Picture 4" descr="A close up of a map&#10;&#10;Description automatically generated">
            <a:extLst>
              <a:ext uri="{FF2B5EF4-FFF2-40B4-BE49-F238E27FC236}">
                <a16:creationId xmlns:a16="http://schemas.microsoft.com/office/drawing/2014/main" id="{8DE7E383-1AD0-684E-B1A1-93071C73734B}"/>
              </a:ext>
            </a:extLst>
          </p:cNvPr>
          <p:cNvPicPr>
            <a:picLocks noChangeAspect="1"/>
          </p:cNvPicPr>
          <p:nvPr/>
        </p:nvPicPr>
        <p:blipFill>
          <a:blip r:embed="rId3"/>
          <a:stretch>
            <a:fillRect/>
          </a:stretch>
        </p:blipFill>
        <p:spPr>
          <a:xfrm>
            <a:off x="3865366" y="1847832"/>
            <a:ext cx="4915159" cy="3170277"/>
          </a:xfrm>
          <a:prstGeom prst="rect">
            <a:avLst/>
          </a:prstGeom>
        </p:spPr>
      </p:pic>
    </p:spTree>
    <p:extLst>
      <p:ext uri="{BB962C8B-B14F-4D97-AF65-F5344CB8AC3E}">
        <p14:creationId xmlns:p14="http://schemas.microsoft.com/office/powerpoint/2010/main" val="2627348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time</a:t>
            </a:r>
          </a:p>
        </p:txBody>
      </p:sp>
      <p:sp>
        <p:nvSpPr>
          <p:cNvPr id="3" name="Content Placeholder 2"/>
          <p:cNvSpPr>
            <a:spLocks noGrp="1"/>
          </p:cNvSpPr>
          <p:nvPr>
            <p:ph idx="1"/>
          </p:nvPr>
        </p:nvSpPr>
        <p:spPr>
          <a:xfrm>
            <a:off x="523546" y="1506757"/>
            <a:ext cx="7886700" cy="4939587"/>
          </a:xfrm>
        </p:spPr>
        <p:txBody>
          <a:bodyPr>
            <a:normAutofit/>
          </a:bodyPr>
          <a:lstStyle/>
          <a:p>
            <a:r>
              <a:rPr lang="en-US" dirty="0"/>
              <a:t>Clustering</a:t>
            </a:r>
          </a:p>
          <a:p>
            <a:pPr lvl="1"/>
            <a:r>
              <a:rPr lang="en-US" dirty="0"/>
              <a:t>k-means clustering</a:t>
            </a:r>
          </a:p>
          <a:p>
            <a:pPr lvl="1"/>
            <a:r>
              <a:rPr lang="en-US" dirty="0"/>
              <a:t>Hierarchical clustering</a:t>
            </a:r>
          </a:p>
          <a:p>
            <a:r>
              <a:rPr lang="en-US" dirty="0"/>
              <a:t>Data reduction</a:t>
            </a:r>
          </a:p>
          <a:p>
            <a:pPr lvl="1"/>
            <a:r>
              <a:rPr lang="en-US" dirty="0"/>
              <a:t>Principal components analysis (PCA)</a:t>
            </a:r>
          </a:p>
          <a:p>
            <a:pPr lvl="1"/>
            <a:r>
              <a:rPr lang="en-US" dirty="0"/>
              <a:t>t-Distributed Stochastic Neighbor Embedding (t-SNE)</a:t>
            </a:r>
          </a:p>
          <a:p>
            <a:r>
              <a:rPr lang="en-US" dirty="0"/>
              <a:t>Guidance for choosing machine learning algorithms</a:t>
            </a:r>
          </a:p>
        </p:txBody>
      </p:sp>
    </p:spTree>
    <p:extLst>
      <p:ext uri="{BB962C8B-B14F-4D97-AF65-F5344CB8AC3E}">
        <p14:creationId xmlns:p14="http://schemas.microsoft.com/office/powerpoint/2010/main" val="1200632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3746" y="303591"/>
            <a:ext cx="325149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455808-7151-0044-ACB0-9AE48251EB2A}"/>
              </a:ext>
            </a:extLst>
          </p:cNvPr>
          <p:cNvSpPr>
            <a:spLocks noGrp="1"/>
          </p:cNvSpPr>
          <p:nvPr>
            <p:ph type="title"/>
          </p:nvPr>
        </p:nvSpPr>
        <p:spPr>
          <a:xfrm>
            <a:off x="445770" y="637125"/>
            <a:ext cx="2851707" cy="5256371"/>
          </a:xfrm>
        </p:spPr>
        <p:txBody>
          <a:bodyPr>
            <a:normAutofit/>
          </a:bodyPr>
          <a:lstStyle/>
          <a:p>
            <a:r>
              <a:rPr lang="en-US" sz="3900"/>
              <a:t>Lab- Prediction </a:t>
            </a:r>
            <a:r>
              <a:rPr lang="en-US" sz="3900" dirty="0"/>
              <a:t>C</a:t>
            </a:r>
            <a:r>
              <a:rPr lang="en-US" sz="3900"/>
              <a:t>ompetition</a:t>
            </a:r>
            <a:r>
              <a:rPr lang="en-US" sz="3900" dirty="0"/>
              <a:t>	</a:t>
            </a:r>
          </a:p>
        </p:txBody>
      </p:sp>
      <p:graphicFrame>
        <p:nvGraphicFramePr>
          <p:cNvPr id="5" name="Content Placeholder 2">
            <a:extLst>
              <a:ext uri="{FF2B5EF4-FFF2-40B4-BE49-F238E27FC236}">
                <a16:creationId xmlns:a16="http://schemas.microsoft.com/office/drawing/2014/main" id="{D99191B3-7E49-494E-AD97-C30BB6624F23}"/>
              </a:ext>
            </a:extLst>
          </p:cNvPr>
          <p:cNvGraphicFramePr>
            <a:graphicFrameLocks noGrp="1"/>
          </p:cNvGraphicFramePr>
          <p:nvPr>
            <p:ph idx="1"/>
            <p:extLst>
              <p:ext uri="{D42A27DB-BD31-4B8C-83A1-F6EECF244321}">
                <p14:modId xmlns:p14="http://schemas.microsoft.com/office/powerpoint/2010/main" val="777846802"/>
              </p:ext>
            </p:extLst>
          </p:nvPr>
        </p:nvGraphicFramePr>
        <p:xfrm>
          <a:off x="3875238" y="303591"/>
          <a:ext cx="4941519"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6099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943EE-363E-A446-922E-21BEF234655A}"/>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0325B235-4555-D14B-97D8-2E6DDF61A953}"/>
              </a:ext>
            </a:extLst>
          </p:cNvPr>
          <p:cNvSpPr>
            <a:spLocks noGrp="1"/>
          </p:cNvSpPr>
          <p:nvPr>
            <p:ph idx="1"/>
          </p:nvPr>
        </p:nvSpPr>
        <p:spPr/>
        <p:txBody>
          <a:bodyPr/>
          <a:lstStyle/>
          <a:p>
            <a:r>
              <a:rPr lang="en-US" dirty="0"/>
              <a:t>Lab will be completely remote today, see CLE for ZOOM link (same link as class)</a:t>
            </a:r>
          </a:p>
          <a:p>
            <a:r>
              <a:rPr lang="en-US" dirty="0"/>
              <a:t>Stick around, this lab is MUCH easier when done with a group (and more fun)</a:t>
            </a:r>
          </a:p>
        </p:txBody>
      </p:sp>
    </p:spTree>
    <p:extLst>
      <p:ext uri="{BB962C8B-B14F-4D97-AF65-F5344CB8AC3E}">
        <p14:creationId xmlns:p14="http://schemas.microsoft.com/office/powerpoint/2010/main" val="1950431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42A01-C2C7-AB49-AD5E-6F4DCC327D5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ED9A4AD-2152-5643-839D-C595F24E269B}"/>
              </a:ext>
            </a:extLst>
          </p:cNvPr>
          <p:cNvSpPr>
            <a:spLocks noGrp="1"/>
          </p:cNvSpPr>
          <p:nvPr>
            <p:ph idx="1"/>
          </p:nvPr>
        </p:nvSpPr>
        <p:spPr/>
        <p:txBody>
          <a:bodyPr/>
          <a:lstStyle/>
          <a:p>
            <a:r>
              <a:rPr lang="en-US" sz="3200" dirty="0"/>
              <a:t>Cross-validation</a:t>
            </a:r>
          </a:p>
          <a:p>
            <a:r>
              <a:rPr lang="en-US" sz="3200" dirty="0"/>
              <a:t>Ensemble methods</a:t>
            </a:r>
          </a:p>
          <a:p>
            <a:pPr lvl="1"/>
            <a:r>
              <a:rPr lang="en-US" sz="3200" dirty="0"/>
              <a:t>Bagging: </a:t>
            </a:r>
            <a:r>
              <a:rPr lang="en-US" sz="3200" i="1" dirty="0"/>
              <a:t>Random Forests</a:t>
            </a:r>
          </a:p>
          <a:p>
            <a:pPr lvl="1"/>
            <a:r>
              <a:rPr lang="en-US" sz="3200" dirty="0"/>
              <a:t>Boosting: </a:t>
            </a:r>
            <a:r>
              <a:rPr lang="en-US" sz="3200" i="1" dirty="0" err="1"/>
              <a:t>Adaboost</a:t>
            </a:r>
            <a:endParaRPr lang="en-US" sz="3200" i="1" dirty="0"/>
          </a:p>
          <a:p>
            <a:pPr lvl="1"/>
            <a:r>
              <a:rPr lang="en-US" sz="3200" dirty="0"/>
              <a:t>Stacking</a:t>
            </a:r>
          </a:p>
          <a:p>
            <a:r>
              <a:rPr lang="en-US" sz="3200" dirty="0"/>
              <a:t>Feature importance</a:t>
            </a:r>
          </a:p>
          <a:p>
            <a:endParaRPr lang="en-US" dirty="0"/>
          </a:p>
        </p:txBody>
      </p:sp>
    </p:spTree>
    <p:extLst>
      <p:ext uri="{BB962C8B-B14F-4D97-AF65-F5344CB8AC3E}">
        <p14:creationId xmlns:p14="http://schemas.microsoft.com/office/powerpoint/2010/main" val="2012326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8A2AF-FF38-8A40-9181-D3F6F8C4E241}"/>
              </a:ext>
            </a:extLst>
          </p:cNvPr>
          <p:cNvSpPr>
            <a:spLocks noGrp="1"/>
          </p:cNvSpPr>
          <p:nvPr>
            <p:ph type="title"/>
          </p:nvPr>
        </p:nvSpPr>
        <p:spPr/>
        <p:txBody>
          <a:bodyPr/>
          <a:lstStyle/>
          <a:p>
            <a:r>
              <a:rPr lang="en-US" dirty="0"/>
              <a:t>Cross-validation</a:t>
            </a:r>
          </a:p>
        </p:txBody>
      </p:sp>
      <p:sp>
        <p:nvSpPr>
          <p:cNvPr id="3" name="Text Placeholder 2">
            <a:extLst>
              <a:ext uri="{FF2B5EF4-FFF2-40B4-BE49-F238E27FC236}">
                <a16:creationId xmlns:a16="http://schemas.microsoft.com/office/drawing/2014/main" id="{528383F5-BA93-AF43-8420-6490D7B7A3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65655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D0296-61EB-BA4C-B3A8-EA9205DD1D31}"/>
              </a:ext>
            </a:extLst>
          </p:cNvPr>
          <p:cNvSpPr>
            <a:spLocks noGrp="1"/>
          </p:cNvSpPr>
          <p:nvPr>
            <p:ph type="title"/>
          </p:nvPr>
        </p:nvSpPr>
        <p:spPr/>
        <p:txBody>
          <a:bodyPr/>
          <a:lstStyle/>
          <a:p>
            <a:r>
              <a:rPr lang="en-US" dirty="0"/>
              <a:t>Why cross-validation?</a:t>
            </a:r>
          </a:p>
        </p:txBody>
      </p:sp>
      <p:sp>
        <p:nvSpPr>
          <p:cNvPr id="3" name="Content Placeholder 2">
            <a:extLst>
              <a:ext uri="{FF2B5EF4-FFF2-40B4-BE49-F238E27FC236}">
                <a16:creationId xmlns:a16="http://schemas.microsoft.com/office/drawing/2014/main" id="{70513C45-C012-7745-B598-FBA802A83E79}"/>
              </a:ext>
            </a:extLst>
          </p:cNvPr>
          <p:cNvSpPr>
            <a:spLocks noGrp="1"/>
          </p:cNvSpPr>
          <p:nvPr>
            <p:ph idx="1"/>
          </p:nvPr>
        </p:nvSpPr>
        <p:spPr/>
        <p:txBody>
          <a:bodyPr>
            <a:normAutofit lnSpcReduction="10000"/>
          </a:bodyPr>
          <a:lstStyle/>
          <a:p>
            <a:pPr marL="171450" indent="-171450"/>
            <a:r>
              <a:rPr lang="en-US" dirty="0"/>
              <a:t>The purpose of cross validation is to get an unbiased assessment of model performance for the purpose of model selection or hyperparameter tuning in small data settings</a:t>
            </a:r>
          </a:p>
          <a:p>
            <a:pPr marL="171450" indent="-171450"/>
            <a:r>
              <a:rPr lang="en-US" dirty="0"/>
              <a:t>Train/Validate/Test: 200 subjects, requires 100-50-50 split.</a:t>
            </a:r>
          </a:p>
          <a:p>
            <a:pPr marL="171450" indent="-171450"/>
            <a:r>
              <a:rPr lang="en-US" dirty="0"/>
              <a:t>Can I somehow maintain more data for model training, while still validating properly?</a:t>
            </a:r>
          </a:p>
          <a:p>
            <a:pPr marL="171450" indent="-171450"/>
            <a:r>
              <a:rPr lang="en-US" dirty="0"/>
              <a:t>Yes, cross-validation! Replaces the Train/Validate split but NOT the Test split</a:t>
            </a:r>
          </a:p>
          <a:p>
            <a:endParaRPr lang="en-US" dirty="0"/>
          </a:p>
        </p:txBody>
      </p:sp>
    </p:spTree>
    <p:extLst>
      <p:ext uri="{BB962C8B-B14F-4D97-AF65-F5344CB8AC3E}">
        <p14:creationId xmlns:p14="http://schemas.microsoft.com/office/powerpoint/2010/main" val="1731833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115" y="-42440"/>
            <a:ext cx="7886700" cy="960120"/>
          </a:xfrm>
        </p:spPr>
        <p:txBody>
          <a:bodyPr/>
          <a:lstStyle/>
          <a:p>
            <a:r>
              <a:rPr lang="en-US" dirty="0"/>
              <a:t>E.g. 5-fold cross-validation</a:t>
            </a:r>
          </a:p>
        </p:txBody>
      </p:sp>
      <p:sp>
        <p:nvSpPr>
          <p:cNvPr id="4" name="Content Placeholder 3"/>
          <p:cNvSpPr>
            <a:spLocks noGrp="1"/>
          </p:cNvSpPr>
          <p:nvPr>
            <p:ph idx="1"/>
          </p:nvPr>
        </p:nvSpPr>
        <p:spPr>
          <a:xfrm>
            <a:off x="361950" y="1080656"/>
            <a:ext cx="7886700" cy="5472544"/>
          </a:xfrm>
        </p:spPr>
        <p:txBody>
          <a:bodyPr>
            <a:normAutofit fontScale="77500" lnSpcReduction="20000"/>
          </a:bodyPr>
          <a:lstStyle/>
          <a:p>
            <a:pPr>
              <a:spcBef>
                <a:spcPts val="0"/>
              </a:spcBef>
              <a:spcAft>
                <a:spcPts val="600"/>
              </a:spcAft>
            </a:pPr>
            <a:r>
              <a:rPr lang="en-US" altLang="zh-TW" dirty="0">
                <a:ea typeface="PMingLiU" charset="-120"/>
                <a:cs typeface="Arial" charset="0"/>
              </a:rPr>
              <a:t>1. Break up data into 5 “folds” of the same size </a:t>
            </a:r>
            <a:br>
              <a:rPr lang="en-US" altLang="zh-TW" dirty="0">
                <a:ea typeface="PMingLiU" charset="-120"/>
                <a:cs typeface="Arial" charset="0"/>
              </a:rPr>
            </a:br>
            <a:endParaRPr lang="en-US" altLang="zh-TW" dirty="0">
              <a:ea typeface="PMingLiU" charset="-120"/>
              <a:cs typeface="Arial" charset="0"/>
            </a:endParaRPr>
          </a:p>
          <a:p>
            <a:pPr>
              <a:spcBef>
                <a:spcPts val="0"/>
              </a:spcBef>
              <a:spcAft>
                <a:spcPts val="600"/>
              </a:spcAft>
            </a:pPr>
            <a:endParaRPr lang="en-US" altLang="zh-TW" dirty="0">
              <a:ea typeface="PMingLiU" charset="-120"/>
              <a:cs typeface="Arial" charset="0"/>
            </a:endParaRPr>
          </a:p>
          <a:p>
            <a:pPr>
              <a:spcBef>
                <a:spcPts val="0"/>
              </a:spcBef>
              <a:spcAft>
                <a:spcPts val="600"/>
              </a:spcAft>
            </a:pPr>
            <a:r>
              <a:rPr lang="en-US" altLang="zh-TW" dirty="0">
                <a:ea typeface="PMingLiU" charset="-120"/>
                <a:cs typeface="Arial" charset="0"/>
              </a:rPr>
              <a:t>2. Set aside one fold for validation and use the rest to build model, repeat this process for each fold</a:t>
            </a:r>
          </a:p>
          <a:p>
            <a:pPr>
              <a:spcBef>
                <a:spcPts val="0"/>
              </a:spcBef>
              <a:spcAft>
                <a:spcPts val="600"/>
              </a:spcAft>
            </a:pPr>
            <a:endParaRPr lang="en-US" altLang="zh-TW" dirty="0">
              <a:ea typeface="PMingLiU" charset="-120"/>
              <a:cs typeface="Arial" charset="0"/>
            </a:endParaRPr>
          </a:p>
          <a:p>
            <a:pPr marL="0" indent="0">
              <a:spcBef>
                <a:spcPts val="0"/>
              </a:spcBef>
              <a:spcAft>
                <a:spcPts val="600"/>
              </a:spcAft>
              <a:buNone/>
            </a:pPr>
            <a:endParaRPr lang="en-US" altLang="zh-TW" dirty="0">
              <a:ea typeface="PMingLiU" charset="-120"/>
              <a:cs typeface="Arial" charset="0"/>
            </a:endParaRPr>
          </a:p>
          <a:p>
            <a:pPr>
              <a:spcBef>
                <a:spcPts val="0"/>
              </a:spcBef>
              <a:spcAft>
                <a:spcPts val="600"/>
              </a:spcAft>
            </a:pPr>
            <a:endParaRPr lang="en-US" altLang="zh-TW" dirty="0">
              <a:ea typeface="PMingLiU" charset="-120"/>
              <a:cs typeface="Arial" charset="0"/>
            </a:endParaRPr>
          </a:p>
          <a:p>
            <a:pPr>
              <a:spcBef>
                <a:spcPts val="0"/>
              </a:spcBef>
              <a:spcAft>
                <a:spcPts val="600"/>
              </a:spcAft>
            </a:pPr>
            <a:endParaRPr lang="en-US" altLang="zh-TW" dirty="0">
              <a:ea typeface="PMingLiU" charset="-120"/>
              <a:cs typeface="Arial" charset="0"/>
            </a:endParaRPr>
          </a:p>
          <a:p>
            <a:pPr>
              <a:spcBef>
                <a:spcPts val="0"/>
              </a:spcBef>
              <a:spcAft>
                <a:spcPts val="600"/>
              </a:spcAft>
            </a:pPr>
            <a:endParaRPr lang="en-US" altLang="zh-TW" dirty="0">
              <a:ea typeface="PMingLiU" charset="-120"/>
              <a:cs typeface="Arial" charset="0"/>
            </a:endParaRPr>
          </a:p>
          <a:p>
            <a:pPr>
              <a:spcBef>
                <a:spcPts val="0"/>
              </a:spcBef>
              <a:spcAft>
                <a:spcPts val="600"/>
              </a:spcAft>
            </a:pPr>
            <a:endParaRPr lang="en-US" altLang="zh-TW" dirty="0">
              <a:ea typeface="PMingLiU" charset="-120"/>
              <a:cs typeface="Arial" charset="0"/>
            </a:endParaRPr>
          </a:p>
          <a:p>
            <a:pPr>
              <a:spcBef>
                <a:spcPts val="0"/>
              </a:spcBef>
              <a:spcAft>
                <a:spcPts val="600"/>
              </a:spcAft>
            </a:pPr>
            <a:endParaRPr lang="en-US" altLang="zh-TW" dirty="0">
              <a:ea typeface="PMingLiU" charset="-120"/>
              <a:cs typeface="Arial" charset="0"/>
            </a:endParaRPr>
          </a:p>
          <a:p>
            <a:pPr>
              <a:spcBef>
                <a:spcPts val="0"/>
              </a:spcBef>
              <a:spcAft>
                <a:spcPts val="600"/>
              </a:spcAft>
            </a:pPr>
            <a:endParaRPr lang="en-US" altLang="zh-TW" dirty="0">
              <a:ea typeface="PMingLiU" charset="-120"/>
              <a:cs typeface="Arial" charset="0"/>
            </a:endParaRPr>
          </a:p>
          <a:p>
            <a:pPr>
              <a:spcBef>
                <a:spcPts val="0"/>
              </a:spcBef>
              <a:spcAft>
                <a:spcPts val="600"/>
              </a:spcAft>
            </a:pPr>
            <a:endParaRPr lang="en-US" altLang="zh-TW" dirty="0">
              <a:ea typeface="PMingLiU" charset="-120"/>
              <a:cs typeface="Arial" charset="0"/>
            </a:endParaRPr>
          </a:p>
          <a:p>
            <a:pPr>
              <a:spcBef>
                <a:spcPts val="0"/>
              </a:spcBef>
              <a:spcAft>
                <a:spcPts val="600"/>
              </a:spcAft>
            </a:pPr>
            <a:r>
              <a:rPr lang="en-US" altLang="zh-TW" dirty="0">
                <a:ea typeface="PMingLiU" charset="-120"/>
                <a:cs typeface="Arial" charset="0"/>
              </a:rPr>
              <a:t>Estimate the predictive performance of our model on the combined validation data (i.e. the validation_1-5 sets)  </a:t>
            </a:r>
          </a:p>
        </p:txBody>
      </p:sp>
      <p:graphicFrame>
        <p:nvGraphicFramePr>
          <p:cNvPr id="3" name="Table 2">
            <a:extLst>
              <a:ext uri="{FF2B5EF4-FFF2-40B4-BE49-F238E27FC236}">
                <a16:creationId xmlns:a16="http://schemas.microsoft.com/office/drawing/2014/main" id="{4520405E-0E09-4142-94F4-27F429309772}"/>
              </a:ext>
            </a:extLst>
          </p:cNvPr>
          <p:cNvGraphicFramePr>
            <a:graphicFrameLocks noGrp="1"/>
          </p:cNvGraphicFramePr>
          <p:nvPr>
            <p:extLst>
              <p:ext uri="{D42A27DB-BD31-4B8C-83A1-F6EECF244321}">
                <p14:modId xmlns:p14="http://schemas.microsoft.com/office/powerpoint/2010/main" val="2824698070"/>
              </p:ext>
            </p:extLst>
          </p:nvPr>
        </p:nvGraphicFramePr>
        <p:xfrm>
          <a:off x="895350" y="2676669"/>
          <a:ext cx="6597978" cy="2761683"/>
        </p:xfrm>
        <a:graphic>
          <a:graphicData uri="http://schemas.openxmlformats.org/drawingml/2006/table">
            <a:tbl>
              <a:tblPr bandRow="1">
                <a:tableStyleId>{5C22544A-7EE6-4342-B048-85BDC9FD1C3A}</a:tableStyleId>
              </a:tblPr>
              <a:tblGrid>
                <a:gridCol w="1099705">
                  <a:extLst>
                    <a:ext uri="{9D8B030D-6E8A-4147-A177-3AD203B41FA5}">
                      <a16:colId xmlns:a16="http://schemas.microsoft.com/office/drawing/2014/main" val="437210167"/>
                    </a:ext>
                  </a:extLst>
                </a:gridCol>
                <a:gridCol w="1099621">
                  <a:extLst>
                    <a:ext uri="{9D8B030D-6E8A-4147-A177-3AD203B41FA5}">
                      <a16:colId xmlns:a16="http://schemas.microsoft.com/office/drawing/2014/main" val="180147172"/>
                    </a:ext>
                  </a:extLst>
                </a:gridCol>
                <a:gridCol w="1099663">
                  <a:extLst>
                    <a:ext uri="{9D8B030D-6E8A-4147-A177-3AD203B41FA5}">
                      <a16:colId xmlns:a16="http://schemas.microsoft.com/office/drawing/2014/main" val="3144786251"/>
                    </a:ext>
                  </a:extLst>
                </a:gridCol>
                <a:gridCol w="1099663">
                  <a:extLst>
                    <a:ext uri="{9D8B030D-6E8A-4147-A177-3AD203B41FA5}">
                      <a16:colId xmlns:a16="http://schemas.microsoft.com/office/drawing/2014/main" val="1627021591"/>
                    </a:ext>
                  </a:extLst>
                </a:gridCol>
                <a:gridCol w="1099663">
                  <a:extLst>
                    <a:ext uri="{9D8B030D-6E8A-4147-A177-3AD203B41FA5}">
                      <a16:colId xmlns:a16="http://schemas.microsoft.com/office/drawing/2014/main" val="2971674275"/>
                    </a:ext>
                  </a:extLst>
                </a:gridCol>
                <a:gridCol w="1099663">
                  <a:extLst>
                    <a:ext uri="{9D8B030D-6E8A-4147-A177-3AD203B41FA5}">
                      <a16:colId xmlns:a16="http://schemas.microsoft.com/office/drawing/2014/main" val="1349724646"/>
                    </a:ext>
                  </a:extLst>
                </a:gridCol>
              </a:tblGrid>
              <a:tr h="510299">
                <a:tc>
                  <a:txBody>
                    <a:bodyPr/>
                    <a:lstStyle/>
                    <a:p>
                      <a:pPr algn="ctr"/>
                      <a:r>
                        <a:rPr lang="en-US" sz="1600" b="1" dirty="0">
                          <a:solidFill>
                            <a:schemeClr val="tx1"/>
                          </a:solidFill>
                        </a:rPr>
                        <a:t>Iteration 1</a:t>
                      </a:r>
                    </a:p>
                  </a:txBody>
                  <a:tcPr anchor="ctr">
                    <a:solidFill>
                      <a:srgbClr val="FFE1AE"/>
                    </a:solidFill>
                  </a:tcPr>
                </a:tc>
                <a:tc gridSpan="4">
                  <a:txBody>
                    <a:bodyPr/>
                    <a:lstStyle/>
                    <a:p>
                      <a:pPr algn="ctr"/>
                      <a:r>
                        <a:rPr lang="en-US" sz="1200" b="0" dirty="0">
                          <a:solidFill>
                            <a:schemeClr val="tx1"/>
                          </a:solidFill>
                        </a:rPr>
                        <a:t>training_1</a:t>
                      </a:r>
                    </a:p>
                  </a:txBody>
                  <a:tcPr anchor="ctr">
                    <a:solidFill>
                      <a:srgbClr val="92D050"/>
                    </a:solidFill>
                  </a:tcPr>
                </a:tc>
                <a:tc hMerge="1">
                  <a:txBody>
                    <a:bodyPr/>
                    <a:lstStyle/>
                    <a:p>
                      <a:endParaRPr lang="en-US" b="1" dirty="0"/>
                    </a:p>
                  </a:txBody>
                  <a:tcPr>
                    <a:solidFill>
                      <a:srgbClr val="92D050"/>
                    </a:solidFill>
                  </a:tcPr>
                </a:tc>
                <a:tc hMerge="1">
                  <a:txBody>
                    <a:bodyPr/>
                    <a:lstStyle/>
                    <a:p>
                      <a:endParaRPr lang="en-US" b="1" dirty="0"/>
                    </a:p>
                  </a:txBody>
                  <a:tcPr>
                    <a:solidFill>
                      <a:srgbClr val="92D050"/>
                    </a:solidFill>
                  </a:tcPr>
                </a:tc>
                <a:tc hMerge="1">
                  <a:txBody>
                    <a:bodyPr/>
                    <a:lstStyle/>
                    <a:p>
                      <a:endParaRPr lang="en-US" b="1" dirty="0"/>
                    </a:p>
                  </a:txBody>
                  <a:tcPr>
                    <a:solidFill>
                      <a:srgbClr val="92D050"/>
                    </a:solidFill>
                  </a:tcPr>
                </a:tc>
                <a:tc>
                  <a:txBody>
                    <a:bodyPr/>
                    <a:lstStyle/>
                    <a:p>
                      <a:pPr algn="ctr"/>
                      <a:r>
                        <a:rPr lang="en-US" sz="1200" b="0" dirty="0">
                          <a:solidFill>
                            <a:schemeClr val="tx1"/>
                          </a:solidFill>
                        </a:rPr>
                        <a:t>validation_1</a:t>
                      </a:r>
                    </a:p>
                  </a:txBody>
                  <a:tcPr anchor="ctr">
                    <a:solidFill>
                      <a:srgbClr val="FF0000"/>
                    </a:solidFill>
                  </a:tcPr>
                </a:tc>
                <a:extLst>
                  <a:ext uri="{0D108BD9-81ED-4DB2-BD59-A6C34878D82A}">
                    <a16:rowId xmlns:a16="http://schemas.microsoft.com/office/drawing/2014/main" val="3050691494"/>
                  </a:ext>
                </a:extLst>
              </a:tr>
              <a:tr h="562846">
                <a:tc>
                  <a:txBody>
                    <a:bodyPr/>
                    <a:lstStyle/>
                    <a:p>
                      <a:pPr algn="ctr"/>
                      <a:r>
                        <a:rPr lang="en-US" sz="1600" b="1" dirty="0">
                          <a:solidFill>
                            <a:schemeClr val="tx1"/>
                          </a:solidFill>
                        </a:rPr>
                        <a:t>Iteration 2</a:t>
                      </a:r>
                    </a:p>
                  </a:txBody>
                  <a:tcPr anchor="ctr">
                    <a:solidFill>
                      <a:srgbClr val="FFE1AE"/>
                    </a:solidFill>
                  </a:tcPr>
                </a:tc>
                <a:tc gridSpan="3">
                  <a:txBody>
                    <a:bodyPr/>
                    <a:lstStyle/>
                    <a:p>
                      <a:pPr algn="ctr"/>
                      <a:r>
                        <a:rPr lang="en-US" sz="1200" b="0" dirty="0">
                          <a:solidFill>
                            <a:schemeClr val="tx1"/>
                          </a:solidFill>
                        </a:rPr>
                        <a:t>training_2</a:t>
                      </a:r>
                    </a:p>
                  </a:txBody>
                  <a:tcPr anchor="ctr">
                    <a:solidFill>
                      <a:srgbClr val="92D050"/>
                    </a:solidFill>
                  </a:tcPr>
                </a:tc>
                <a:tc hMerge="1">
                  <a:txBody>
                    <a:bodyPr/>
                    <a:lstStyle/>
                    <a:p>
                      <a:endParaRPr lang="en-US" b="1" dirty="0"/>
                    </a:p>
                  </a:txBody>
                  <a:tcPr>
                    <a:solidFill>
                      <a:srgbClr val="92D050"/>
                    </a:solidFill>
                  </a:tcPr>
                </a:tc>
                <a:tc hMerge="1">
                  <a:txBody>
                    <a:bodyPr/>
                    <a:lstStyle/>
                    <a:p>
                      <a:endParaRPr lang="en-US" b="1" dirty="0"/>
                    </a:p>
                  </a:txBody>
                  <a:tcPr>
                    <a:solidFill>
                      <a:srgbClr val="92D050"/>
                    </a:solidFill>
                  </a:tcPr>
                </a:tc>
                <a:tc>
                  <a:txBody>
                    <a:bodyPr/>
                    <a:lstStyle/>
                    <a:p>
                      <a:pPr algn="ctr"/>
                      <a:r>
                        <a:rPr lang="en-US" sz="1200" b="0" dirty="0">
                          <a:solidFill>
                            <a:schemeClr val="tx1"/>
                          </a:solidFill>
                        </a:rPr>
                        <a:t>validation_2</a:t>
                      </a:r>
                    </a:p>
                  </a:txBody>
                  <a:tcPr anchor="ctr">
                    <a:solidFill>
                      <a:srgbClr val="FF0000"/>
                    </a:solidFill>
                  </a:tcPr>
                </a:tc>
                <a:tc>
                  <a:txBody>
                    <a:bodyPr/>
                    <a:lstStyle/>
                    <a:p>
                      <a:pPr algn="ctr"/>
                      <a:r>
                        <a:rPr lang="en-US" sz="1200" b="0" dirty="0">
                          <a:solidFill>
                            <a:schemeClr val="tx1"/>
                          </a:solidFill>
                        </a:rPr>
                        <a:t>training_2</a:t>
                      </a:r>
                    </a:p>
                  </a:txBody>
                  <a:tcPr anchor="ctr">
                    <a:solidFill>
                      <a:srgbClr val="92D050"/>
                    </a:solidFill>
                  </a:tcPr>
                </a:tc>
                <a:extLst>
                  <a:ext uri="{0D108BD9-81ED-4DB2-BD59-A6C34878D82A}">
                    <a16:rowId xmlns:a16="http://schemas.microsoft.com/office/drawing/2014/main" val="74171325"/>
                  </a:ext>
                </a:extLst>
              </a:tr>
              <a:tr h="562846">
                <a:tc>
                  <a:txBody>
                    <a:bodyPr/>
                    <a:lstStyle/>
                    <a:p>
                      <a:pPr algn="ctr"/>
                      <a:r>
                        <a:rPr lang="en-US" sz="1600" b="1" dirty="0">
                          <a:solidFill>
                            <a:schemeClr val="tx1"/>
                          </a:solidFill>
                        </a:rPr>
                        <a:t>Iteration 3</a:t>
                      </a:r>
                    </a:p>
                  </a:txBody>
                  <a:tcPr anchor="ctr">
                    <a:solidFill>
                      <a:srgbClr val="FFE1AE"/>
                    </a:solidFill>
                  </a:tcPr>
                </a:tc>
                <a:tc gridSpan="2">
                  <a:txBody>
                    <a:bodyPr/>
                    <a:lstStyle/>
                    <a:p>
                      <a:pPr algn="ctr"/>
                      <a:r>
                        <a:rPr lang="en-US" sz="1200" b="0" dirty="0">
                          <a:solidFill>
                            <a:schemeClr val="tx1"/>
                          </a:solidFill>
                        </a:rPr>
                        <a:t>training_3</a:t>
                      </a:r>
                    </a:p>
                  </a:txBody>
                  <a:tcPr anchor="ctr">
                    <a:solidFill>
                      <a:srgbClr val="92D050"/>
                    </a:solidFill>
                  </a:tcPr>
                </a:tc>
                <a:tc hMerge="1">
                  <a:txBody>
                    <a:bodyPr/>
                    <a:lstStyle/>
                    <a:p>
                      <a:endParaRPr lang="en-US" b="1" dirty="0"/>
                    </a:p>
                  </a:txBody>
                  <a:tcPr>
                    <a:solidFill>
                      <a:srgbClr val="92D050"/>
                    </a:solidFill>
                  </a:tcPr>
                </a:tc>
                <a:tc>
                  <a:txBody>
                    <a:bodyPr/>
                    <a:lstStyle/>
                    <a:p>
                      <a:pPr algn="ctr"/>
                      <a:r>
                        <a:rPr lang="en-US" sz="1200" b="0" dirty="0">
                          <a:solidFill>
                            <a:schemeClr val="tx1"/>
                          </a:solidFill>
                        </a:rPr>
                        <a:t>validation_3</a:t>
                      </a:r>
                    </a:p>
                  </a:txBody>
                  <a:tcPr anchor="ctr">
                    <a:solidFill>
                      <a:srgbClr val="FF0000"/>
                    </a:solidFill>
                  </a:tcPr>
                </a:tc>
                <a:tc gridSpan="2">
                  <a:txBody>
                    <a:bodyPr/>
                    <a:lstStyle/>
                    <a:p>
                      <a:pPr algn="ctr"/>
                      <a:r>
                        <a:rPr lang="en-US" sz="1200" b="0" dirty="0">
                          <a:solidFill>
                            <a:schemeClr val="tx1"/>
                          </a:solidFill>
                        </a:rPr>
                        <a:t>training_3</a:t>
                      </a:r>
                    </a:p>
                  </a:txBody>
                  <a:tcPr anchor="ctr">
                    <a:solidFill>
                      <a:srgbClr val="92D050"/>
                    </a:solidFill>
                  </a:tcPr>
                </a:tc>
                <a:tc hMerge="1">
                  <a:txBody>
                    <a:bodyPr/>
                    <a:lstStyle/>
                    <a:p>
                      <a:endParaRPr lang="en-US" b="1" dirty="0"/>
                    </a:p>
                  </a:txBody>
                  <a:tcPr>
                    <a:solidFill>
                      <a:srgbClr val="92D050"/>
                    </a:solidFill>
                  </a:tcPr>
                </a:tc>
                <a:extLst>
                  <a:ext uri="{0D108BD9-81ED-4DB2-BD59-A6C34878D82A}">
                    <a16:rowId xmlns:a16="http://schemas.microsoft.com/office/drawing/2014/main" val="264539135"/>
                  </a:ext>
                </a:extLst>
              </a:tr>
              <a:tr h="562846">
                <a:tc>
                  <a:txBody>
                    <a:bodyPr/>
                    <a:lstStyle/>
                    <a:p>
                      <a:pPr algn="ctr"/>
                      <a:r>
                        <a:rPr lang="en-US" sz="1600" b="1" dirty="0">
                          <a:solidFill>
                            <a:schemeClr val="tx1"/>
                          </a:solidFill>
                        </a:rPr>
                        <a:t>Iteration 4</a:t>
                      </a:r>
                    </a:p>
                  </a:txBody>
                  <a:tcPr anchor="ctr">
                    <a:solidFill>
                      <a:srgbClr val="FFE1AE"/>
                    </a:solidFill>
                  </a:tcPr>
                </a:tc>
                <a:tc>
                  <a:txBody>
                    <a:bodyPr/>
                    <a:lstStyle/>
                    <a:p>
                      <a:pPr algn="ctr"/>
                      <a:r>
                        <a:rPr lang="en-US" sz="1200" b="0" dirty="0">
                          <a:solidFill>
                            <a:schemeClr val="tx1"/>
                          </a:solidFill>
                        </a:rPr>
                        <a:t>training_4</a:t>
                      </a:r>
                    </a:p>
                  </a:txBody>
                  <a:tcPr anchor="ctr">
                    <a:solidFill>
                      <a:srgbClr val="92D050"/>
                    </a:solidFill>
                  </a:tcPr>
                </a:tc>
                <a:tc>
                  <a:txBody>
                    <a:bodyPr/>
                    <a:lstStyle/>
                    <a:p>
                      <a:pPr algn="ctr"/>
                      <a:r>
                        <a:rPr lang="en-US" sz="1200" b="0" dirty="0">
                          <a:solidFill>
                            <a:schemeClr val="tx1"/>
                          </a:solidFill>
                        </a:rPr>
                        <a:t>validation_4</a:t>
                      </a:r>
                    </a:p>
                  </a:txBody>
                  <a:tcPr anchor="ctr">
                    <a:solidFill>
                      <a:srgbClr val="FF0000"/>
                    </a:solidFill>
                  </a:tcPr>
                </a:tc>
                <a:tc gridSpan="3">
                  <a:txBody>
                    <a:bodyPr/>
                    <a:lstStyle/>
                    <a:p>
                      <a:pPr algn="ctr"/>
                      <a:r>
                        <a:rPr lang="en-US" sz="1200" b="0" dirty="0">
                          <a:solidFill>
                            <a:schemeClr val="tx1"/>
                          </a:solidFill>
                        </a:rPr>
                        <a:t>training_4</a:t>
                      </a:r>
                    </a:p>
                  </a:txBody>
                  <a:tcPr anchor="ctr">
                    <a:solidFill>
                      <a:srgbClr val="92D050"/>
                    </a:solidFill>
                  </a:tcPr>
                </a:tc>
                <a:tc hMerge="1">
                  <a:txBody>
                    <a:bodyPr/>
                    <a:lstStyle/>
                    <a:p>
                      <a:endParaRPr lang="en-US" b="1"/>
                    </a:p>
                  </a:txBody>
                  <a:tcPr>
                    <a:solidFill>
                      <a:srgbClr val="92D050"/>
                    </a:solidFill>
                  </a:tcPr>
                </a:tc>
                <a:tc hMerge="1">
                  <a:txBody>
                    <a:bodyPr/>
                    <a:lstStyle/>
                    <a:p>
                      <a:endParaRPr lang="en-US" b="1" dirty="0"/>
                    </a:p>
                  </a:txBody>
                  <a:tcPr>
                    <a:solidFill>
                      <a:srgbClr val="92D050"/>
                    </a:solidFill>
                  </a:tcPr>
                </a:tc>
                <a:extLst>
                  <a:ext uri="{0D108BD9-81ED-4DB2-BD59-A6C34878D82A}">
                    <a16:rowId xmlns:a16="http://schemas.microsoft.com/office/drawing/2014/main" val="1785327863"/>
                  </a:ext>
                </a:extLst>
              </a:tr>
              <a:tr h="562846">
                <a:tc>
                  <a:txBody>
                    <a:bodyPr/>
                    <a:lstStyle/>
                    <a:p>
                      <a:pPr algn="ctr"/>
                      <a:r>
                        <a:rPr lang="en-US" sz="1600" b="1" dirty="0">
                          <a:solidFill>
                            <a:schemeClr val="tx1"/>
                          </a:solidFill>
                        </a:rPr>
                        <a:t>Iteration 5</a:t>
                      </a:r>
                    </a:p>
                  </a:txBody>
                  <a:tcPr anchor="ctr">
                    <a:solidFill>
                      <a:srgbClr val="FFE1AE"/>
                    </a:solidFill>
                  </a:tcPr>
                </a:tc>
                <a:tc>
                  <a:txBody>
                    <a:bodyPr/>
                    <a:lstStyle/>
                    <a:p>
                      <a:pPr algn="ctr"/>
                      <a:r>
                        <a:rPr lang="en-US" sz="1200" b="0" dirty="0">
                          <a:solidFill>
                            <a:schemeClr val="tx1"/>
                          </a:solidFill>
                        </a:rPr>
                        <a:t>validation_5</a:t>
                      </a:r>
                    </a:p>
                  </a:txBody>
                  <a:tcPr anchor="ctr">
                    <a:solidFill>
                      <a:srgbClr val="FF0000"/>
                    </a:solidFill>
                  </a:tcPr>
                </a:tc>
                <a:tc gridSpan="4">
                  <a:txBody>
                    <a:bodyPr/>
                    <a:lstStyle/>
                    <a:p>
                      <a:pPr algn="ctr"/>
                      <a:r>
                        <a:rPr lang="en-US" sz="1200" b="0" dirty="0">
                          <a:solidFill>
                            <a:schemeClr val="tx1"/>
                          </a:solidFill>
                        </a:rPr>
                        <a:t>training_5</a:t>
                      </a:r>
                    </a:p>
                  </a:txBody>
                  <a:tcPr anchor="ctr">
                    <a:solidFill>
                      <a:srgbClr val="92D050"/>
                    </a:solidFill>
                  </a:tcPr>
                </a:tc>
                <a:tc hMerge="1">
                  <a:txBody>
                    <a:bodyPr/>
                    <a:lstStyle/>
                    <a:p>
                      <a:endParaRPr lang="en-US" b="1"/>
                    </a:p>
                  </a:txBody>
                  <a:tcPr>
                    <a:solidFill>
                      <a:srgbClr val="92D050"/>
                    </a:solidFill>
                  </a:tcPr>
                </a:tc>
                <a:tc hMerge="1">
                  <a:txBody>
                    <a:bodyPr/>
                    <a:lstStyle/>
                    <a:p>
                      <a:endParaRPr lang="en-US" b="1"/>
                    </a:p>
                  </a:txBody>
                  <a:tcPr>
                    <a:solidFill>
                      <a:srgbClr val="92D050"/>
                    </a:solidFill>
                  </a:tcPr>
                </a:tc>
                <a:tc hMerge="1">
                  <a:txBody>
                    <a:bodyPr/>
                    <a:lstStyle/>
                    <a:p>
                      <a:endParaRPr lang="en-US" b="1" dirty="0"/>
                    </a:p>
                  </a:txBody>
                  <a:tcPr>
                    <a:solidFill>
                      <a:srgbClr val="92D050"/>
                    </a:solidFill>
                  </a:tcPr>
                </a:tc>
                <a:extLst>
                  <a:ext uri="{0D108BD9-81ED-4DB2-BD59-A6C34878D82A}">
                    <a16:rowId xmlns:a16="http://schemas.microsoft.com/office/drawing/2014/main" val="617294262"/>
                  </a:ext>
                </a:extLst>
              </a:tr>
            </a:tbl>
          </a:graphicData>
        </a:graphic>
      </p:graphicFrame>
      <p:graphicFrame>
        <p:nvGraphicFramePr>
          <p:cNvPr id="7" name="Table 6">
            <a:extLst>
              <a:ext uri="{FF2B5EF4-FFF2-40B4-BE49-F238E27FC236}">
                <a16:creationId xmlns:a16="http://schemas.microsoft.com/office/drawing/2014/main" id="{BEE2CF24-0D36-DB46-8AC0-7CDA6EB1FB79}"/>
              </a:ext>
            </a:extLst>
          </p:cNvPr>
          <p:cNvGraphicFramePr>
            <a:graphicFrameLocks noGrp="1"/>
          </p:cNvGraphicFramePr>
          <p:nvPr/>
        </p:nvGraphicFramePr>
        <p:xfrm>
          <a:off x="1859783" y="1406608"/>
          <a:ext cx="5633545" cy="536028"/>
        </p:xfrm>
        <a:graphic>
          <a:graphicData uri="http://schemas.openxmlformats.org/drawingml/2006/table">
            <a:tbl>
              <a:tblPr firstRow="1" bandRow="1">
                <a:tableStyleId>{5C22544A-7EE6-4342-B048-85BDC9FD1C3A}</a:tableStyleId>
              </a:tblPr>
              <a:tblGrid>
                <a:gridCol w="1126709">
                  <a:extLst>
                    <a:ext uri="{9D8B030D-6E8A-4147-A177-3AD203B41FA5}">
                      <a16:colId xmlns:a16="http://schemas.microsoft.com/office/drawing/2014/main" val="2472470976"/>
                    </a:ext>
                  </a:extLst>
                </a:gridCol>
                <a:gridCol w="1126709">
                  <a:extLst>
                    <a:ext uri="{9D8B030D-6E8A-4147-A177-3AD203B41FA5}">
                      <a16:colId xmlns:a16="http://schemas.microsoft.com/office/drawing/2014/main" val="1143517998"/>
                    </a:ext>
                  </a:extLst>
                </a:gridCol>
                <a:gridCol w="1126709">
                  <a:extLst>
                    <a:ext uri="{9D8B030D-6E8A-4147-A177-3AD203B41FA5}">
                      <a16:colId xmlns:a16="http://schemas.microsoft.com/office/drawing/2014/main" val="309675101"/>
                    </a:ext>
                  </a:extLst>
                </a:gridCol>
                <a:gridCol w="1126709">
                  <a:extLst>
                    <a:ext uri="{9D8B030D-6E8A-4147-A177-3AD203B41FA5}">
                      <a16:colId xmlns:a16="http://schemas.microsoft.com/office/drawing/2014/main" val="4278726060"/>
                    </a:ext>
                  </a:extLst>
                </a:gridCol>
                <a:gridCol w="1126709">
                  <a:extLst>
                    <a:ext uri="{9D8B030D-6E8A-4147-A177-3AD203B41FA5}">
                      <a16:colId xmlns:a16="http://schemas.microsoft.com/office/drawing/2014/main" val="2108281066"/>
                    </a:ext>
                  </a:extLst>
                </a:gridCol>
              </a:tblGrid>
              <a:tr h="536028">
                <a:tc>
                  <a:txBody>
                    <a:bodyPr/>
                    <a:lstStyle/>
                    <a:p>
                      <a:pPr algn="ctr"/>
                      <a:r>
                        <a:rPr lang="en-US" dirty="0">
                          <a:solidFill>
                            <a:schemeClr val="tx1"/>
                          </a:solidFill>
                        </a:rPr>
                        <a:t>Fold 1</a:t>
                      </a:r>
                    </a:p>
                  </a:txBody>
                  <a:tcPr anchor="ctr">
                    <a:solidFill>
                      <a:schemeClr val="tx2">
                        <a:lumMod val="20000"/>
                        <a:lumOff val="80000"/>
                      </a:schemeClr>
                    </a:solidFill>
                  </a:tcPr>
                </a:tc>
                <a:tc>
                  <a:txBody>
                    <a:bodyPr/>
                    <a:lstStyle/>
                    <a:p>
                      <a:pPr algn="ctr"/>
                      <a:r>
                        <a:rPr lang="en-US" dirty="0">
                          <a:solidFill>
                            <a:schemeClr val="tx1"/>
                          </a:solidFill>
                        </a:rPr>
                        <a:t>Fold 2</a:t>
                      </a:r>
                    </a:p>
                  </a:txBody>
                  <a:tcPr anchor="ctr">
                    <a:solidFill>
                      <a:schemeClr val="tx2">
                        <a:lumMod val="20000"/>
                        <a:lumOff val="80000"/>
                      </a:schemeClr>
                    </a:solidFill>
                  </a:tcPr>
                </a:tc>
                <a:tc>
                  <a:txBody>
                    <a:bodyPr/>
                    <a:lstStyle/>
                    <a:p>
                      <a:pPr algn="ctr"/>
                      <a:r>
                        <a:rPr lang="en-US" dirty="0">
                          <a:solidFill>
                            <a:schemeClr val="tx1"/>
                          </a:solidFill>
                        </a:rPr>
                        <a:t>Fold 3</a:t>
                      </a:r>
                    </a:p>
                  </a:txBody>
                  <a:tcPr anchor="ctr">
                    <a:solidFill>
                      <a:schemeClr val="tx2">
                        <a:lumMod val="20000"/>
                        <a:lumOff val="80000"/>
                      </a:schemeClr>
                    </a:solidFill>
                  </a:tcPr>
                </a:tc>
                <a:tc>
                  <a:txBody>
                    <a:bodyPr/>
                    <a:lstStyle/>
                    <a:p>
                      <a:pPr algn="ctr"/>
                      <a:r>
                        <a:rPr lang="en-US" dirty="0">
                          <a:solidFill>
                            <a:schemeClr val="tx1"/>
                          </a:solidFill>
                        </a:rPr>
                        <a:t>Fold 4</a:t>
                      </a:r>
                    </a:p>
                  </a:txBody>
                  <a:tcPr anchor="ctr">
                    <a:solidFill>
                      <a:schemeClr val="tx2">
                        <a:lumMod val="20000"/>
                        <a:lumOff val="80000"/>
                      </a:schemeClr>
                    </a:solidFill>
                  </a:tcPr>
                </a:tc>
                <a:tc>
                  <a:txBody>
                    <a:bodyPr/>
                    <a:lstStyle/>
                    <a:p>
                      <a:pPr algn="ctr"/>
                      <a:r>
                        <a:rPr lang="en-US" dirty="0">
                          <a:solidFill>
                            <a:schemeClr val="tx1"/>
                          </a:solidFill>
                        </a:rPr>
                        <a:t>Fold 5</a:t>
                      </a:r>
                    </a:p>
                  </a:txBody>
                  <a:tcPr anchor="ctr">
                    <a:solidFill>
                      <a:schemeClr val="tx2">
                        <a:lumMod val="20000"/>
                        <a:lumOff val="80000"/>
                      </a:schemeClr>
                    </a:solidFill>
                  </a:tcPr>
                </a:tc>
                <a:extLst>
                  <a:ext uri="{0D108BD9-81ED-4DB2-BD59-A6C34878D82A}">
                    <a16:rowId xmlns:a16="http://schemas.microsoft.com/office/drawing/2014/main" val="2269302947"/>
                  </a:ext>
                </a:extLst>
              </a:tr>
            </a:tbl>
          </a:graphicData>
        </a:graphic>
      </p:graphicFrame>
    </p:spTree>
    <p:extLst>
      <p:ext uri="{BB962C8B-B14F-4D97-AF65-F5344CB8AC3E}">
        <p14:creationId xmlns:p14="http://schemas.microsoft.com/office/powerpoint/2010/main" val="3867553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9ECD7-7350-0F4D-9D59-D3D24A1CF469}"/>
              </a:ext>
            </a:extLst>
          </p:cNvPr>
          <p:cNvSpPr>
            <a:spLocks noGrp="1"/>
          </p:cNvSpPr>
          <p:nvPr>
            <p:ph type="title"/>
          </p:nvPr>
        </p:nvSpPr>
        <p:spPr/>
        <p:txBody>
          <a:bodyPr/>
          <a:lstStyle/>
          <a:p>
            <a:r>
              <a:rPr lang="en-US" dirty="0"/>
              <a:t>Validation comparison</a:t>
            </a:r>
          </a:p>
        </p:txBody>
      </p:sp>
      <p:sp>
        <p:nvSpPr>
          <p:cNvPr id="3" name="Content Placeholder 2">
            <a:extLst>
              <a:ext uri="{FF2B5EF4-FFF2-40B4-BE49-F238E27FC236}">
                <a16:creationId xmlns:a16="http://schemas.microsoft.com/office/drawing/2014/main" id="{52110C1C-F472-4846-9683-775CA07AAD93}"/>
              </a:ext>
            </a:extLst>
          </p:cNvPr>
          <p:cNvSpPr>
            <a:spLocks noGrp="1"/>
          </p:cNvSpPr>
          <p:nvPr>
            <p:ph idx="1"/>
          </p:nvPr>
        </p:nvSpPr>
        <p:spPr/>
        <p:txBody>
          <a:bodyPr/>
          <a:lstStyle/>
          <a:p>
            <a:r>
              <a:rPr lang="en-US" b="1" dirty="0"/>
              <a:t>Train/Test</a:t>
            </a:r>
            <a:r>
              <a:rPr lang="en-US" dirty="0"/>
              <a:t>: to assess performance of a </a:t>
            </a:r>
            <a:r>
              <a:rPr lang="en-US" u="sng" dirty="0"/>
              <a:t>single</a:t>
            </a:r>
            <a:r>
              <a:rPr lang="en-US" dirty="0"/>
              <a:t> model</a:t>
            </a:r>
          </a:p>
          <a:p>
            <a:r>
              <a:rPr lang="en-US" b="1" dirty="0"/>
              <a:t>Train/Validation/Test</a:t>
            </a:r>
            <a:r>
              <a:rPr lang="en-US" dirty="0"/>
              <a:t>: to compare </a:t>
            </a:r>
            <a:r>
              <a:rPr lang="en-US" u="sng" dirty="0"/>
              <a:t>multiple models</a:t>
            </a:r>
            <a:r>
              <a:rPr lang="en-US" dirty="0"/>
              <a:t> for model selection or hyperparameter tuning (</a:t>
            </a:r>
            <a:r>
              <a:rPr lang="en-US" u="sng" dirty="0"/>
              <a:t>more data</a:t>
            </a:r>
            <a:r>
              <a:rPr lang="en-US" dirty="0"/>
              <a:t>)</a:t>
            </a:r>
          </a:p>
          <a:p>
            <a:r>
              <a:rPr lang="en-US" b="1" dirty="0"/>
              <a:t>Cross-validation/Test</a:t>
            </a:r>
            <a:r>
              <a:rPr lang="en-US" dirty="0"/>
              <a:t>: to compare </a:t>
            </a:r>
            <a:r>
              <a:rPr lang="en-US" u="sng" dirty="0"/>
              <a:t>multiple models </a:t>
            </a:r>
            <a:r>
              <a:rPr lang="en-US" dirty="0"/>
              <a:t>for model selection or hyperparameter tuning (</a:t>
            </a:r>
            <a:r>
              <a:rPr lang="en-US" u="sng" dirty="0"/>
              <a:t>less data</a:t>
            </a:r>
            <a:r>
              <a:rPr lang="en-US" dirty="0"/>
              <a:t>) </a:t>
            </a:r>
          </a:p>
          <a:p>
            <a:r>
              <a:rPr lang="en-US" dirty="0"/>
              <a:t>We always assess our final model choice on TEST data!!!</a:t>
            </a:r>
          </a:p>
          <a:p>
            <a:endParaRPr lang="en-US" dirty="0"/>
          </a:p>
        </p:txBody>
      </p:sp>
    </p:spTree>
    <p:extLst>
      <p:ext uri="{BB962C8B-B14F-4D97-AF65-F5344CB8AC3E}">
        <p14:creationId xmlns:p14="http://schemas.microsoft.com/office/powerpoint/2010/main" val="3430569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Ensemble methods</a:t>
            </a:r>
          </a:p>
        </p:txBody>
      </p:sp>
      <p:sp>
        <p:nvSpPr>
          <p:cNvPr id="3" name="Content Placeholder 2"/>
          <p:cNvSpPr>
            <a:spLocks noGrp="1"/>
          </p:cNvSpPr>
          <p:nvPr>
            <p:ph idx="1"/>
          </p:nvPr>
        </p:nvSpPr>
        <p:spPr>
          <a:xfrm>
            <a:off x="628650" y="1547719"/>
            <a:ext cx="7886700" cy="4351338"/>
          </a:xfrm>
        </p:spPr>
        <p:txBody>
          <a:bodyPr/>
          <a:lstStyle/>
          <a:p>
            <a:r>
              <a:rPr lang="en-US" dirty="0"/>
              <a:t>Train a bunch of predictive models and pool them to form a final prediction.</a:t>
            </a:r>
          </a:p>
          <a:p>
            <a:r>
              <a:rPr lang="en-US" b="1" dirty="0"/>
              <a:t>Advantage:</a:t>
            </a:r>
            <a:r>
              <a:rPr lang="en-US" dirty="0"/>
              <a:t> </a:t>
            </a:r>
          </a:p>
          <a:p>
            <a:pPr lvl="1"/>
            <a:r>
              <a:rPr lang="en-US" dirty="0"/>
              <a:t>improvement in predictive accuracy</a:t>
            </a:r>
          </a:p>
          <a:p>
            <a:r>
              <a:rPr lang="en-US" b="1" dirty="0"/>
              <a:t>Disadvantages:</a:t>
            </a:r>
            <a:r>
              <a:rPr lang="en-US" dirty="0"/>
              <a:t> </a:t>
            </a:r>
          </a:p>
          <a:p>
            <a:pPr lvl="1"/>
            <a:r>
              <a:rPr lang="en-US" dirty="0"/>
              <a:t>more computation</a:t>
            </a:r>
          </a:p>
          <a:p>
            <a:pPr lvl="1"/>
            <a:r>
              <a:rPr lang="en-US" dirty="0"/>
              <a:t>it is difficult to understand an ensemble of classifiers</a:t>
            </a:r>
          </a:p>
          <a:p>
            <a:r>
              <a:rPr lang="en-US" dirty="0"/>
              <a:t>Examples: bagging, boosting, and stacking</a:t>
            </a:r>
          </a:p>
          <a:p>
            <a:endParaRPr lang="en-US" dirty="0"/>
          </a:p>
        </p:txBody>
      </p:sp>
    </p:spTree>
    <p:extLst>
      <p:ext uri="{BB962C8B-B14F-4D97-AF65-F5344CB8AC3E}">
        <p14:creationId xmlns:p14="http://schemas.microsoft.com/office/powerpoint/2010/main" val="3192688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074" y="96186"/>
            <a:ext cx="7886700" cy="1087156"/>
          </a:xfrm>
        </p:spPr>
        <p:txBody>
          <a:bodyPr/>
          <a:lstStyle/>
          <a:p>
            <a:r>
              <a:rPr lang="en-US" dirty="0"/>
              <a:t>Bagging</a:t>
            </a:r>
          </a:p>
        </p:txBody>
      </p:sp>
      <p:pic>
        <p:nvPicPr>
          <p:cNvPr id="4" name="Picture 3">
            <a:extLst>
              <a:ext uri="{FF2B5EF4-FFF2-40B4-BE49-F238E27FC236}">
                <a16:creationId xmlns:a16="http://schemas.microsoft.com/office/drawing/2014/main" id="{7BD33216-1C4A-AB42-9899-21262C075138}"/>
              </a:ext>
            </a:extLst>
          </p:cNvPr>
          <p:cNvPicPr>
            <a:picLocks noChangeAspect="1"/>
          </p:cNvPicPr>
          <p:nvPr/>
        </p:nvPicPr>
        <p:blipFill>
          <a:blip r:embed="rId3"/>
          <a:stretch>
            <a:fillRect/>
          </a:stretch>
        </p:blipFill>
        <p:spPr>
          <a:xfrm>
            <a:off x="521074" y="1414679"/>
            <a:ext cx="8543337" cy="4815639"/>
          </a:xfrm>
          <a:prstGeom prst="rect">
            <a:avLst/>
          </a:prstGeom>
        </p:spPr>
      </p:pic>
    </p:spTree>
    <p:extLst>
      <p:ext uri="{BB962C8B-B14F-4D97-AF65-F5344CB8AC3E}">
        <p14:creationId xmlns:p14="http://schemas.microsoft.com/office/powerpoint/2010/main" val="3982649200"/>
      </p:ext>
    </p:extLst>
  </p:cSld>
  <p:clrMapOvr>
    <a:masterClrMapping/>
  </p:clrMapOvr>
</p:sld>
</file>

<file path=ppt/theme/theme1.xml><?xml version="1.0" encoding="utf-8"?>
<a:theme xmlns:a="http://schemas.openxmlformats.org/drawingml/2006/main" name="Office Theme">
  <a:themeElements>
    <a:clrScheme name="Biostat202">
      <a:dk1>
        <a:srgbClr val="000000"/>
      </a:dk1>
      <a:lt1>
        <a:srgbClr val="FFE1AD"/>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396F264-0114-7B4F-B46D-B8A4265656A2}" vid="{B90AB17B-02C1-A046-9BFA-5EFDF31620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1988</TotalTime>
  <Words>1506</Words>
  <Application>Microsoft Macintosh PowerPoint</Application>
  <PresentationFormat>On-screen Show (4:3)</PresentationFormat>
  <Paragraphs>175</Paragraphs>
  <Slides>16</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Biostat 202: Opportunities and Challenges of “Big Data”: Machine Learning 4:  Cross-Validation, Ensembles, and Feature Importance</vt:lpstr>
      <vt:lpstr>Announcements</vt:lpstr>
      <vt:lpstr>Outline</vt:lpstr>
      <vt:lpstr>Cross-validation</vt:lpstr>
      <vt:lpstr>Why cross-validation?</vt:lpstr>
      <vt:lpstr>E.g. 5-fold cross-validation</vt:lpstr>
      <vt:lpstr>Validation comparison</vt:lpstr>
      <vt:lpstr>Ensemble methods</vt:lpstr>
      <vt:lpstr>Bagging</vt:lpstr>
      <vt:lpstr>Boosting</vt:lpstr>
      <vt:lpstr>Boosting vs Bagging</vt:lpstr>
      <vt:lpstr>Stacking</vt:lpstr>
      <vt:lpstr>Feature importance</vt:lpstr>
      <vt:lpstr>Orange Demo of Topics</vt:lpstr>
      <vt:lpstr>Next time</vt:lpstr>
      <vt:lpstr>Lab- Prediction Competition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Biostat 202: Opportunities and Challenges of “Big Data”: Machine Learning 4:  Cross-Validation, Ensembles, and Feature Importance</dc:title>
  <dc:creator>Scheffler, Aaron</dc:creator>
  <cp:lastModifiedBy>Scheffler, Aaron</cp:lastModifiedBy>
  <cp:revision>25</cp:revision>
  <dcterms:created xsi:type="dcterms:W3CDTF">2020-08-20T13:21:10Z</dcterms:created>
  <dcterms:modified xsi:type="dcterms:W3CDTF">2021-08-12T19:50:50Z</dcterms:modified>
</cp:coreProperties>
</file>