
<file path=[Content_Types].xml><?xml version="1.0" encoding="utf-8"?>
<Types xmlns="http://schemas.openxmlformats.org/package/2006/content-types">
  <Default Extension="png" ContentType="image/png"/>
  <Default Extension="bin" ContentType="application/vnd.openxmlformats-officedocument.oleObject"/>
  <Default Extension="wmf" ContentType="image/x-w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2"/>
  </p:notesMasterIdLst>
  <p:sldIdLst>
    <p:sldId id="272" r:id="rId2"/>
    <p:sldId id="273" r:id="rId3"/>
    <p:sldId id="265" r:id="rId4"/>
    <p:sldId id="258" r:id="rId5"/>
    <p:sldId id="259" r:id="rId6"/>
    <p:sldId id="256" r:id="rId7"/>
    <p:sldId id="262" r:id="rId8"/>
    <p:sldId id="266" r:id="rId9"/>
    <p:sldId id="264" r:id="rId10"/>
    <p:sldId id="263" r:id="rId11"/>
  </p:sldIdLst>
  <p:sldSz cx="9144000" cy="6858000" type="screen4x3"/>
  <p:notesSz cx="6858000" cy="9144000"/>
  <p:defaultTextStyle>
    <a:defPPr>
      <a:defRPr lang="en-US"/>
    </a:defPPr>
    <a:lvl1pPr algn="l" rtl="0" fontAlgn="base">
      <a:spcBef>
        <a:spcPct val="0"/>
      </a:spcBef>
      <a:spcAft>
        <a:spcPct val="0"/>
      </a:spcAft>
      <a:defRPr sz="2400" kern="1200">
        <a:solidFill>
          <a:schemeClr val="tx1"/>
        </a:solidFill>
        <a:latin typeface="Times New Roman" pitchFamily="18" charset="0"/>
        <a:ea typeface="+mn-ea"/>
        <a:cs typeface="+mn-cs"/>
      </a:defRPr>
    </a:lvl1pPr>
    <a:lvl2pPr marL="457200" algn="l" rtl="0" fontAlgn="base">
      <a:spcBef>
        <a:spcPct val="0"/>
      </a:spcBef>
      <a:spcAft>
        <a:spcPct val="0"/>
      </a:spcAft>
      <a:defRPr sz="2400" kern="1200">
        <a:solidFill>
          <a:schemeClr val="tx1"/>
        </a:solidFill>
        <a:latin typeface="Times New Roman" pitchFamily="18" charset="0"/>
        <a:ea typeface="+mn-ea"/>
        <a:cs typeface="+mn-cs"/>
      </a:defRPr>
    </a:lvl2pPr>
    <a:lvl3pPr marL="914400" algn="l" rtl="0" fontAlgn="base">
      <a:spcBef>
        <a:spcPct val="0"/>
      </a:spcBef>
      <a:spcAft>
        <a:spcPct val="0"/>
      </a:spcAft>
      <a:defRPr sz="2400" kern="1200">
        <a:solidFill>
          <a:schemeClr val="tx1"/>
        </a:solidFill>
        <a:latin typeface="Times New Roman" pitchFamily="18" charset="0"/>
        <a:ea typeface="+mn-ea"/>
        <a:cs typeface="+mn-cs"/>
      </a:defRPr>
    </a:lvl3pPr>
    <a:lvl4pPr marL="1371600" algn="l" rtl="0" fontAlgn="base">
      <a:spcBef>
        <a:spcPct val="0"/>
      </a:spcBef>
      <a:spcAft>
        <a:spcPct val="0"/>
      </a:spcAft>
      <a:defRPr sz="2400" kern="1200">
        <a:solidFill>
          <a:schemeClr val="tx1"/>
        </a:solidFill>
        <a:latin typeface="Times New Roman" pitchFamily="18" charset="0"/>
        <a:ea typeface="+mn-ea"/>
        <a:cs typeface="+mn-cs"/>
      </a:defRPr>
    </a:lvl4pPr>
    <a:lvl5pPr marL="1828800" algn="l"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15583" autoAdjust="0"/>
    <p:restoredTop sz="83741" autoAdjust="0"/>
  </p:normalViewPr>
  <p:slideViewPr>
    <p:cSldViewPr>
      <p:cViewPr>
        <p:scale>
          <a:sx n="82" d="100"/>
          <a:sy n="82" d="100"/>
        </p:scale>
        <p:origin x="-72" y="11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drawings/_rels/vmlDrawing1.v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image" Target="NUL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8"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US"/>
          </a:p>
        </p:txBody>
      </p:sp>
      <p:sp>
        <p:nvSpPr>
          <p:cNvPr id="9219"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a:p>
        </p:txBody>
      </p:sp>
      <p:sp>
        <p:nvSpPr>
          <p:cNvPr id="13316" name="Rectangle 4"/>
          <p:cNvSpPr>
            <a:spLocks noRo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221"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9222"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US"/>
          </a:p>
        </p:txBody>
      </p:sp>
      <p:sp>
        <p:nvSpPr>
          <p:cNvPr id="9223"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17C72E97-B60F-423D-886D-816CC5A5731B}" type="slidenum">
              <a:rPr lang="en-US"/>
              <a:pPr>
                <a:defRPr/>
              </a:pPr>
              <a:t>‹#›</a:t>
            </a:fld>
            <a:endParaRPr lang="en-US"/>
          </a:p>
        </p:txBody>
      </p:sp>
    </p:spTree>
    <p:extLst>
      <p:ext uri="{BB962C8B-B14F-4D97-AF65-F5344CB8AC3E}">
        <p14:creationId xmlns:p14="http://schemas.microsoft.com/office/powerpoint/2010/main" val="21997714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55684D73-47F7-4852-A1A3-EE6A9B29B412}" type="slidenum">
              <a:rPr lang="en-US" altLang="en-US" sz="1200" smtClean="0"/>
              <a:pPr eaLnBrk="1" hangingPunct="1"/>
              <a:t>1</a:t>
            </a:fld>
            <a:endParaRPr lang="en-US" altLang="en-US" sz="1200" smtClean="0"/>
          </a:p>
        </p:txBody>
      </p:sp>
      <p:sp>
        <p:nvSpPr>
          <p:cNvPr id="14339" name="Rectangle 7"/>
          <p:cNvSpPr txBox="1">
            <a:spLocks noGrp="1" noChangeArrowheads="1"/>
          </p:cNvSpPr>
          <p:nvPr/>
        </p:nvSpPr>
        <p:spPr bwMode="auto">
          <a:xfrm>
            <a:off x="3884613" y="8685213"/>
            <a:ext cx="2973387" cy="4587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12" tIns="45707" rIns="91412" bIns="45707" anchor="b"/>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r"/>
            <a:fld id="{AB24D7B6-56B9-41DF-8BD7-65619AA68F65}" type="slidenum">
              <a:rPr lang="en-US" altLang="en-US" sz="1200"/>
              <a:pPr algn="r"/>
              <a:t>1</a:t>
            </a:fld>
            <a:endParaRPr lang="en-US" altLang="en-US" sz="1200"/>
          </a:p>
        </p:txBody>
      </p:sp>
      <p:sp>
        <p:nvSpPr>
          <p:cNvPr id="14340" name="Rectangle 2"/>
          <p:cNvSpPr>
            <a:spLocks noChangeArrowheads="1" noTextEdit="1"/>
          </p:cNvSpPr>
          <p:nvPr>
            <p:ph type="sldImg"/>
          </p:nvPr>
        </p:nvSpPr>
        <p:spPr>
          <a:xfrm>
            <a:off x="1141413" y="684213"/>
            <a:ext cx="4575175" cy="3430587"/>
          </a:xfrm>
          <a:ln/>
        </p:spPr>
      </p:sp>
      <p:sp>
        <p:nvSpPr>
          <p:cNvPr id="14341" name="Rectangle 3"/>
          <p:cNvSpPr>
            <a:spLocks noGrp="1" noChangeArrowheads="1"/>
          </p:cNvSpPr>
          <p:nvPr>
            <p:ph type="body" idx="1"/>
          </p:nvPr>
        </p:nvSpPr>
        <p:spPr>
          <a:xfrm>
            <a:off x="914400" y="4343400"/>
            <a:ext cx="5029200" cy="4116388"/>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12" tIns="45707" rIns="91412" bIns="45707"/>
          <a:lstStyle/>
          <a:p>
            <a:pPr eaLnBrk="1" hangingPunct="1"/>
            <a:endParaRPr lang="en-US" altLang="en-US"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4EDB972C-15AF-48C9-B4E7-FC2F4E1CC64F}" type="slidenum">
              <a:rPr lang="en-US" altLang="en-US" sz="1200" smtClean="0"/>
              <a:pPr eaLnBrk="1" hangingPunct="1"/>
              <a:t>10</a:t>
            </a:fld>
            <a:endParaRPr lang="en-US" altLang="en-US" sz="1200" smtClean="0"/>
          </a:p>
        </p:txBody>
      </p:sp>
      <p:sp>
        <p:nvSpPr>
          <p:cNvPr id="24579" name="Rectangle 2"/>
          <p:cNvSpPr>
            <a:spLocks noRot="1" noChangeArrowheads="1" noTextEdit="1"/>
          </p:cNvSpPr>
          <p:nvPr>
            <p:ph type="sldImg"/>
          </p:nvPr>
        </p:nvSpPr>
        <p:spPr>
          <a:xfrm>
            <a:off x="1143000" y="685800"/>
            <a:ext cx="4570413" cy="3429000"/>
          </a:xfrm>
          <a:ln/>
        </p:spPr>
      </p:sp>
      <p:sp>
        <p:nvSpPr>
          <p:cNvPr id="24580" name="Rectangle 3"/>
          <p:cNvSpPr>
            <a:spLocks noGrp="1" noChangeArrowheads="1"/>
          </p:cNvSpPr>
          <p:nvPr>
            <p:ph type="body" idx="1"/>
          </p:nvPr>
        </p:nvSpPr>
        <p:spPr>
          <a:xfrm>
            <a:off x="914400" y="4341813"/>
            <a:ext cx="5029200" cy="4116387"/>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smtClean="0"/>
              <a:t>Here is the rest of the day’s schedule.</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ADEF1A8F-B2D7-42F4-BC64-96D7F3206EA1}" type="slidenum">
              <a:rPr lang="en-US" altLang="en-US" sz="1200" smtClean="0"/>
              <a:pPr eaLnBrk="1" hangingPunct="1"/>
              <a:t>2</a:t>
            </a:fld>
            <a:endParaRPr lang="en-US" altLang="en-US" sz="1200" smtClean="0"/>
          </a:p>
        </p:txBody>
      </p:sp>
      <p:sp>
        <p:nvSpPr>
          <p:cNvPr id="15363" name="Rectangle 7"/>
          <p:cNvSpPr txBox="1">
            <a:spLocks noGrp="1" noChangeArrowheads="1"/>
          </p:cNvSpPr>
          <p:nvPr/>
        </p:nvSpPr>
        <p:spPr bwMode="auto">
          <a:xfrm>
            <a:off x="3884613" y="8685213"/>
            <a:ext cx="2973387" cy="4587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12" tIns="45707" rIns="91412" bIns="45707" anchor="b"/>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r"/>
            <a:fld id="{F7A0BA77-F07F-45EE-B9C0-84ECBAAC4E2E}" type="slidenum">
              <a:rPr lang="en-US" altLang="en-US" sz="1200"/>
              <a:pPr algn="r"/>
              <a:t>2</a:t>
            </a:fld>
            <a:endParaRPr lang="en-US" altLang="en-US" sz="1200"/>
          </a:p>
        </p:txBody>
      </p:sp>
      <p:sp>
        <p:nvSpPr>
          <p:cNvPr id="15364" name="Rectangle 2"/>
          <p:cNvSpPr>
            <a:spLocks noChangeArrowheads="1" noTextEdit="1"/>
          </p:cNvSpPr>
          <p:nvPr>
            <p:ph type="sldImg"/>
          </p:nvPr>
        </p:nvSpPr>
        <p:spPr>
          <a:xfrm>
            <a:off x="1141413" y="684213"/>
            <a:ext cx="4575175" cy="3430587"/>
          </a:xfrm>
          <a:ln/>
        </p:spPr>
      </p:sp>
      <p:sp>
        <p:nvSpPr>
          <p:cNvPr id="15365" name="Rectangle 3"/>
          <p:cNvSpPr>
            <a:spLocks noGrp="1" noChangeArrowheads="1"/>
          </p:cNvSpPr>
          <p:nvPr>
            <p:ph type="body" idx="1"/>
          </p:nvPr>
        </p:nvSpPr>
        <p:spPr>
          <a:xfrm>
            <a:off x="914400" y="4343400"/>
            <a:ext cx="5029200" cy="4116388"/>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12" tIns="45707" rIns="91412" bIns="45707"/>
          <a:lstStyle/>
          <a:p>
            <a:pPr eaLnBrk="1" hangingPunct="1"/>
            <a:endParaRPr lang="en-US" altLang="en-US"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86AC2BD5-DC6F-429B-943E-0A139E5A1DA4}" type="slidenum">
              <a:rPr lang="en-US" altLang="en-US" sz="1200" smtClean="0"/>
              <a:pPr eaLnBrk="1" hangingPunct="1"/>
              <a:t>3</a:t>
            </a:fld>
            <a:endParaRPr lang="en-US" altLang="en-US" sz="1200" smtClean="0"/>
          </a:p>
        </p:txBody>
      </p:sp>
      <p:sp>
        <p:nvSpPr>
          <p:cNvPr id="16387" name="Rectangle 2"/>
          <p:cNvSpPr>
            <a:spLocks noRot="1" noChangeArrowheads="1" noTextEdit="1"/>
          </p:cNvSpPr>
          <p:nvPr>
            <p:ph type="sldImg"/>
          </p:nvPr>
        </p:nvSpPr>
        <p:spPr>
          <a:ln/>
        </p:spPr>
      </p:sp>
      <p:sp>
        <p:nvSpPr>
          <p:cNvPr id="1638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dirty="0" smtClean="0"/>
              <a:t>This year’s prize winners.</a:t>
            </a:r>
          </a:p>
          <a:p>
            <a:pPr eaLnBrk="1" hangingPunct="1"/>
            <a:endParaRPr lang="en-US" altLang="en-US" dirty="0" smtClean="0"/>
          </a:p>
          <a:p>
            <a:pPr eaLnBrk="1" hangingPunct="1"/>
            <a:r>
              <a:rPr lang="en-US" altLang="en-US" dirty="0" smtClean="0"/>
              <a:t>Sometimes</a:t>
            </a:r>
            <a:r>
              <a:rPr lang="en-US" altLang="en-US" baseline="0" dirty="0" smtClean="0"/>
              <a:t> it is just as good to be lucky as it is to be good and to show you that we respect the role of chance we also are awarding a prize on the basis of chance.  We picked a name out of hat and drew Lindsay who also happened to have a very high % on her problem sets.  </a:t>
            </a:r>
            <a:endParaRPr lang="en-US" altLang="en-US" dirty="0"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942E3046-3B9D-4329-A361-7B257F85C34E}" type="slidenum">
              <a:rPr lang="en-US" altLang="en-US" sz="1200" smtClean="0"/>
              <a:pPr eaLnBrk="1" hangingPunct="1"/>
              <a:t>4</a:t>
            </a:fld>
            <a:endParaRPr lang="en-US" altLang="en-US" sz="1200" smtClean="0"/>
          </a:p>
        </p:txBody>
      </p:sp>
      <p:sp>
        <p:nvSpPr>
          <p:cNvPr id="18435" name="Rectangle 2"/>
          <p:cNvSpPr>
            <a:spLocks noRot="1" noChangeArrowheads="1" noTextEdit="1"/>
          </p:cNvSpPr>
          <p:nvPr>
            <p:ph type="sldImg"/>
          </p:nvPr>
        </p:nvSpPr>
        <p:spPr>
          <a:ln/>
        </p:spPr>
      </p:sp>
      <p:sp>
        <p:nvSpPr>
          <p:cNvPr id="1843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smtClean="0"/>
              <a:t>In the Optional Reading for this week, we have included recently published guidelines for reporting observational research.  Who has heard of the CONSORT statement for reporting randomized trials. </a:t>
            </a:r>
          </a:p>
          <a:p>
            <a:pPr eaLnBrk="1" hangingPunct="1"/>
            <a:endParaRPr lang="en-US" altLang="en-US" smtClean="0"/>
          </a:p>
          <a:p>
            <a:pPr eaLnBrk="1" hangingPunct="1"/>
            <a:r>
              <a:rPr lang="en-US" altLang="en-US" smtClean="0"/>
              <a:t> Interestingly, it is not the trials who really need these guidelines.  The beauty of the randomized study design is typically very robust to making mistakes.  </a:t>
            </a: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C6E2FE0C-15F8-4A74-9441-50A10279F2D0}" type="slidenum">
              <a:rPr lang="en-US" altLang="en-US" sz="1200" smtClean="0"/>
              <a:pPr eaLnBrk="1" hangingPunct="1"/>
              <a:t>5</a:t>
            </a:fld>
            <a:endParaRPr lang="en-US" altLang="en-US" sz="1200" smtClean="0"/>
          </a:p>
        </p:txBody>
      </p:sp>
      <p:sp>
        <p:nvSpPr>
          <p:cNvPr id="19459" name="Rectangle 2"/>
          <p:cNvSpPr>
            <a:spLocks noRot="1" noChangeArrowheads="1" noTextEdit="1"/>
          </p:cNvSpPr>
          <p:nvPr>
            <p:ph type="sldImg"/>
          </p:nvPr>
        </p:nvSpPr>
        <p:spPr>
          <a:ln/>
        </p:spPr>
      </p:sp>
      <p:sp>
        <p:nvSpPr>
          <p:cNvPr id="1946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smtClean="0"/>
              <a:t>Instead, where more help is needed is in the wild wild west of observational studies.  </a:t>
            </a: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A8F797E8-8B5B-49CB-AD62-080191B81F27}" type="slidenum">
              <a:rPr lang="en-US" altLang="en-US" sz="1200" smtClean="0"/>
              <a:pPr eaLnBrk="1" hangingPunct="1"/>
              <a:t>6</a:t>
            </a:fld>
            <a:endParaRPr lang="en-US" altLang="en-US" sz="1200" smtClean="0"/>
          </a:p>
        </p:txBody>
      </p:sp>
      <p:sp>
        <p:nvSpPr>
          <p:cNvPr id="20483" name="Rectangle 2"/>
          <p:cNvSpPr>
            <a:spLocks noRot="1" noChangeArrowheads="1" noTextEdit="1"/>
          </p:cNvSpPr>
          <p:nvPr>
            <p:ph type="sldImg"/>
          </p:nvPr>
        </p:nvSpPr>
        <p:spPr>
          <a:ln/>
        </p:spPr>
      </p:sp>
      <p:sp>
        <p:nvSpPr>
          <p:cNvPr id="2048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smtClean="0"/>
              <a:t>To tame the massive heterogeneity that is currently the case in observational research, the new STROBE guidelines for reporting observational studies were published a few years ago.   These are slowly catching on and will likely become the standard within the next 5 to 10 years.</a:t>
            </a: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DBECA2A8-4C22-4F70-B098-2AE00E0C1711}" type="slidenum">
              <a:rPr lang="en-US" altLang="en-US" sz="1200" smtClean="0"/>
              <a:pPr eaLnBrk="1" hangingPunct="1"/>
              <a:t>7</a:t>
            </a:fld>
            <a:endParaRPr lang="en-US" altLang="en-US" sz="1200" smtClean="0"/>
          </a:p>
        </p:txBody>
      </p:sp>
      <p:sp>
        <p:nvSpPr>
          <p:cNvPr id="21507" name="Rectangle 2"/>
          <p:cNvSpPr>
            <a:spLocks noRot="1" noChangeArrowheads="1" noTextEdit="1"/>
          </p:cNvSpPr>
          <p:nvPr>
            <p:ph type="sldImg"/>
          </p:nvPr>
        </p:nvSpPr>
        <p:spPr>
          <a:ln/>
        </p:spPr>
      </p:sp>
      <p:sp>
        <p:nvSpPr>
          <p:cNvPr id="2150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dirty="0" smtClean="0"/>
              <a:t>Finally, we want to leave you with where we think you stand in your </a:t>
            </a:r>
            <a:r>
              <a:rPr lang="en-US" altLang="en-US" dirty="0" err="1" smtClean="0"/>
              <a:t>methodologic</a:t>
            </a:r>
            <a:r>
              <a:rPr lang="en-US" altLang="en-US" dirty="0" smtClean="0"/>
              <a:t> knowledge.   This is what I call the ladder of methodological sophistication.  It begins with introductory textbooks like the one by </a:t>
            </a:r>
            <a:r>
              <a:rPr lang="en-US" altLang="en-US" dirty="0" err="1" smtClean="0"/>
              <a:t>Gordis</a:t>
            </a:r>
            <a:r>
              <a:rPr lang="en-US" altLang="en-US" dirty="0" smtClean="0"/>
              <a:t>.  It then goes to intermediate level, and as a reminder, we do view this course as an intermediate level course in epidemiologic methods.  Our primary text, by </a:t>
            </a:r>
            <a:r>
              <a:rPr lang="en-US" altLang="en-US" dirty="0" err="1" smtClean="0"/>
              <a:t>Szklo</a:t>
            </a:r>
            <a:r>
              <a:rPr lang="en-US" altLang="en-US" dirty="0" smtClean="0"/>
              <a:t> and Nieto, is indeed pitched as such and distinguishes itself from other introductory texts, like that by </a:t>
            </a:r>
            <a:r>
              <a:rPr lang="en-US" altLang="en-US" dirty="0" err="1" smtClean="0"/>
              <a:t>Gordis</a:t>
            </a:r>
            <a:r>
              <a:rPr lang="en-US" altLang="en-US" dirty="0" smtClean="0"/>
              <a:t>, the prototype.  As an intermediate level course, we had a lot to cover and everyone should feel a great sense of accomplishment for getting this far.  I did want to mention to everyone, however, that there is a world beyond our text in the form of some advanced specialized material.  Our discussion of DAG’s, for example began to take us a bit into this world. You can see what the world is like in the Rothman, Greenland, and Lash text (the blue text) as well as the to be released in </a:t>
            </a:r>
            <a:r>
              <a:rPr lang="en-US" altLang="en-US" dirty="0" smtClean="0"/>
              <a:t>2014 </a:t>
            </a:r>
            <a:r>
              <a:rPr lang="en-US" altLang="en-US" dirty="0" smtClean="0"/>
              <a:t>text on causal inference by the Harvard faculty.   Finally, because there is always something at the top of the ladder, there a very sophisticated text on causality by Judea Pearl.    </a:t>
            </a: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2D206A94-C0E2-4C5E-B99B-882E9B5829B6}" type="slidenum">
              <a:rPr lang="en-US" altLang="en-US" sz="1200" smtClean="0"/>
              <a:pPr eaLnBrk="1" hangingPunct="1"/>
              <a:t>8</a:t>
            </a:fld>
            <a:endParaRPr lang="en-US" altLang="en-US" sz="1200" smtClean="0"/>
          </a:p>
        </p:txBody>
      </p:sp>
      <p:sp>
        <p:nvSpPr>
          <p:cNvPr id="22531" name="Rectangle 2"/>
          <p:cNvSpPr>
            <a:spLocks noRot="1" noChangeArrowheads="1" noTextEdit="1"/>
          </p:cNvSpPr>
          <p:nvPr>
            <p:ph type="sldImg"/>
          </p:nvPr>
        </p:nvSpPr>
        <p:spPr>
          <a:ln/>
        </p:spPr>
      </p:sp>
      <p:sp>
        <p:nvSpPr>
          <p:cNvPr id="2253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smtClean="0"/>
              <a:t>For those of you who want more formal instruction, we encourage you</a:t>
            </a: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42ACA3F9-84C9-44AA-A9DE-16C13053083A}" type="slidenum">
              <a:rPr lang="en-US" altLang="en-US" sz="1200" smtClean="0"/>
              <a:pPr eaLnBrk="1" hangingPunct="1"/>
              <a:t>9</a:t>
            </a:fld>
            <a:endParaRPr lang="en-US" altLang="en-US" sz="1200" smtClean="0"/>
          </a:p>
        </p:txBody>
      </p:sp>
      <p:sp>
        <p:nvSpPr>
          <p:cNvPr id="23555" name="Rectangle 2"/>
          <p:cNvSpPr>
            <a:spLocks noRot="1" noChangeArrowheads="1" noTextEdit="1"/>
          </p:cNvSpPr>
          <p:nvPr>
            <p:ph type="sldImg"/>
          </p:nvPr>
        </p:nvSpPr>
        <p:spPr>
          <a:ln/>
        </p:spPr>
      </p:sp>
      <p:sp>
        <p:nvSpPr>
          <p:cNvPr id="2355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smtClean="0"/>
              <a:t>Now that the course is drawing to an end, we hope that we have convinced you that observational research is not simple.  Getting  it right can be a challenge.  It is replete with uncertainty from unknown forces of differential selection, to unknown degree of misclassification, to unmeasured confounders, to unbeknownst colliders.  </a:t>
            </a:r>
          </a:p>
          <a:p>
            <a:pPr eaLnBrk="1" hangingPunct="1"/>
            <a:endParaRPr lang="en-US" altLang="en-US" smtClean="0"/>
          </a:p>
          <a:p>
            <a:pPr eaLnBrk="1" hangingPunct="1"/>
            <a:r>
              <a:rPr lang="en-US" altLang="en-US" smtClean="0"/>
              <a:t>Given this degree of difficulty and degree of uncertainty, we hope that we have convinced you that we need the most skillful and most knowledgeable people to be doing observational research.</a:t>
            </a:r>
          </a:p>
          <a:p>
            <a:pPr eaLnBrk="1" hangingPunct="1"/>
            <a:endParaRPr lang="en-US" alt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5B9382A0-F297-418E-BB01-E6A0754466DC}" type="slidenum">
              <a:rPr lang="en-US"/>
              <a:pPr>
                <a:defRPr/>
              </a:pPr>
              <a:t>‹#›</a:t>
            </a:fld>
            <a:endParaRPr lang="en-US"/>
          </a:p>
        </p:txBody>
      </p:sp>
    </p:spTree>
    <p:extLst>
      <p:ext uri="{BB962C8B-B14F-4D97-AF65-F5344CB8AC3E}">
        <p14:creationId xmlns:p14="http://schemas.microsoft.com/office/powerpoint/2010/main" val="170376639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8E4B2BA3-A8F1-4106-A019-0092EA1E957B}" type="slidenum">
              <a:rPr lang="en-US"/>
              <a:pPr>
                <a:defRPr/>
              </a:pPr>
              <a:t>‹#›</a:t>
            </a:fld>
            <a:endParaRPr lang="en-US"/>
          </a:p>
        </p:txBody>
      </p:sp>
    </p:spTree>
    <p:extLst>
      <p:ext uri="{BB962C8B-B14F-4D97-AF65-F5344CB8AC3E}">
        <p14:creationId xmlns:p14="http://schemas.microsoft.com/office/powerpoint/2010/main" val="17507931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609600"/>
            <a:ext cx="1943100" cy="5486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85800" y="609600"/>
            <a:ext cx="5676900" cy="5486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AFE91CCD-4574-4896-BDC2-820F93D376E2}" type="slidenum">
              <a:rPr lang="en-US"/>
              <a:pPr>
                <a:defRPr/>
              </a:pPr>
              <a:t>‹#›</a:t>
            </a:fld>
            <a:endParaRPr lang="en-US"/>
          </a:p>
        </p:txBody>
      </p:sp>
    </p:spTree>
    <p:extLst>
      <p:ext uri="{BB962C8B-B14F-4D97-AF65-F5344CB8AC3E}">
        <p14:creationId xmlns:p14="http://schemas.microsoft.com/office/powerpoint/2010/main" val="25748845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reserve="1">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685800" y="609600"/>
            <a:ext cx="7772400" cy="54864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06E0E550-EE7F-4ACC-B39B-EE8845E57471}" type="slidenum">
              <a:rPr lang="en-US"/>
              <a:pPr>
                <a:defRPr/>
              </a:pPr>
              <a:t>‹#›</a:t>
            </a:fld>
            <a:endParaRPr lang="en-US"/>
          </a:p>
        </p:txBody>
      </p:sp>
    </p:spTree>
    <p:extLst>
      <p:ext uri="{BB962C8B-B14F-4D97-AF65-F5344CB8AC3E}">
        <p14:creationId xmlns:p14="http://schemas.microsoft.com/office/powerpoint/2010/main" val="14734857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642F7D9F-E3C9-4AD9-9EF5-B6B98D8A5492}" type="slidenum">
              <a:rPr lang="en-US"/>
              <a:pPr>
                <a:defRPr/>
              </a:pPr>
              <a:t>‹#›</a:t>
            </a:fld>
            <a:endParaRPr lang="en-US"/>
          </a:p>
        </p:txBody>
      </p:sp>
    </p:spTree>
    <p:extLst>
      <p:ext uri="{BB962C8B-B14F-4D97-AF65-F5344CB8AC3E}">
        <p14:creationId xmlns:p14="http://schemas.microsoft.com/office/powerpoint/2010/main" val="11516733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4F3F1430-DF12-492D-83CE-D9D58F79ED9B}" type="slidenum">
              <a:rPr lang="en-US"/>
              <a:pPr>
                <a:defRPr/>
              </a:pPr>
              <a:t>‹#›</a:t>
            </a:fld>
            <a:endParaRPr lang="en-US"/>
          </a:p>
        </p:txBody>
      </p:sp>
    </p:spTree>
    <p:extLst>
      <p:ext uri="{BB962C8B-B14F-4D97-AF65-F5344CB8AC3E}">
        <p14:creationId xmlns:p14="http://schemas.microsoft.com/office/powerpoint/2010/main" val="22820991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2A204BD7-2660-45EC-97BF-99E40CDAEB6B}" type="slidenum">
              <a:rPr lang="en-US"/>
              <a:pPr>
                <a:defRPr/>
              </a:pPr>
              <a:t>‹#›</a:t>
            </a:fld>
            <a:endParaRPr lang="en-US"/>
          </a:p>
        </p:txBody>
      </p:sp>
    </p:spTree>
    <p:extLst>
      <p:ext uri="{BB962C8B-B14F-4D97-AF65-F5344CB8AC3E}">
        <p14:creationId xmlns:p14="http://schemas.microsoft.com/office/powerpoint/2010/main" val="39109525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31773DE1-C841-4396-812F-5C5977DE5166}" type="slidenum">
              <a:rPr lang="en-US"/>
              <a:pPr>
                <a:defRPr/>
              </a:pPr>
              <a:t>‹#›</a:t>
            </a:fld>
            <a:endParaRPr lang="en-US"/>
          </a:p>
        </p:txBody>
      </p:sp>
    </p:spTree>
    <p:extLst>
      <p:ext uri="{BB962C8B-B14F-4D97-AF65-F5344CB8AC3E}">
        <p14:creationId xmlns:p14="http://schemas.microsoft.com/office/powerpoint/2010/main" val="23260118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7C7EBF25-DCB2-4A08-89AA-4DC1F41BCD6A}" type="slidenum">
              <a:rPr lang="en-US"/>
              <a:pPr>
                <a:defRPr/>
              </a:pPr>
              <a:t>‹#›</a:t>
            </a:fld>
            <a:endParaRPr lang="en-US"/>
          </a:p>
        </p:txBody>
      </p:sp>
    </p:spTree>
    <p:extLst>
      <p:ext uri="{BB962C8B-B14F-4D97-AF65-F5344CB8AC3E}">
        <p14:creationId xmlns:p14="http://schemas.microsoft.com/office/powerpoint/2010/main" val="35069341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DF5F56E0-EA0F-4641-BFEB-CA0B487B81AB}" type="slidenum">
              <a:rPr lang="en-US"/>
              <a:pPr>
                <a:defRPr/>
              </a:pPr>
              <a:t>‹#›</a:t>
            </a:fld>
            <a:endParaRPr lang="en-US"/>
          </a:p>
        </p:txBody>
      </p:sp>
    </p:spTree>
    <p:extLst>
      <p:ext uri="{BB962C8B-B14F-4D97-AF65-F5344CB8AC3E}">
        <p14:creationId xmlns:p14="http://schemas.microsoft.com/office/powerpoint/2010/main" val="23739017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501133FE-0E61-40FE-9248-F477DAA59915}" type="slidenum">
              <a:rPr lang="en-US"/>
              <a:pPr>
                <a:defRPr/>
              </a:pPr>
              <a:t>‹#›</a:t>
            </a:fld>
            <a:endParaRPr lang="en-US"/>
          </a:p>
        </p:txBody>
      </p:sp>
    </p:spTree>
    <p:extLst>
      <p:ext uri="{BB962C8B-B14F-4D97-AF65-F5344CB8AC3E}">
        <p14:creationId xmlns:p14="http://schemas.microsoft.com/office/powerpoint/2010/main" val="58233138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176019B7-9952-4BEE-BECA-8D87941824CF}" type="slidenum">
              <a:rPr lang="en-US"/>
              <a:pPr>
                <a:defRPr/>
              </a:pPr>
              <a:t>‹#›</a:t>
            </a:fld>
            <a:endParaRPr lang="en-US"/>
          </a:p>
        </p:txBody>
      </p:sp>
    </p:spTree>
    <p:extLst>
      <p:ext uri="{BB962C8B-B14F-4D97-AF65-F5344CB8AC3E}">
        <p14:creationId xmlns:p14="http://schemas.microsoft.com/office/powerpoint/2010/main" val="37840336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bwMode="auto">
          <a:xfrm>
            <a:off x="685800" y="609600"/>
            <a:ext cx="77724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2051" name="Rectangle 3"/>
          <p:cNvSpPr>
            <a:spLocks noGrp="1" noChangeArrowheads="1"/>
          </p:cNvSpPr>
          <p:nvPr>
            <p:ph type="body" idx="1"/>
          </p:nvPr>
        </p:nvSpPr>
        <p:spPr bwMode="auto">
          <a:xfrm>
            <a:off x="685800" y="1981200"/>
            <a:ext cx="7772400"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1028" name="Rectangle 4"/>
          <p:cNvSpPr>
            <a:spLocks noGrp="1" noChangeArrowheads="1"/>
          </p:cNvSpPr>
          <p:nvPr>
            <p:ph type="dt" sz="half" idx="2"/>
          </p:nvPr>
        </p:nvSpPr>
        <p:spPr bwMode="auto">
          <a:xfrm>
            <a:off x="6858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pPr>
              <a:defRPr/>
            </a:pPr>
            <a:endParaRPr lang="en-US"/>
          </a:p>
        </p:txBody>
      </p:sp>
      <p:sp>
        <p:nvSpPr>
          <p:cNvPr id="1029" name="Rectangle 5"/>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pPr>
              <a:defRPr/>
            </a:pPr>
            <a:endParaRPr lang="en-US"/>
          </a:p>
        </p:txBody>
      </p:sp>
      <p:sp>
        <p:nvSpPr>
          <p:cNvPr id="1030" name="Rectangle 6"/>
          <p:cNvSpPr>
            <a:spLocks noGrp="1" noChangeArrowheads="1"/>
          </p:cNvSpPr>
          <p:nvPr>
            <p:ph type="sldNum" sz="quarter" idx="4"/>
          </p:nvPr>
        </p:nvSpPr>
        <p:spPr bwMode="auto">
          <a:xfrm>
            <a:off x="65532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pPr>
              <a:defRPr/>
            </a:pPr>
            <a:fld id="{26E44906-17A5-4078-ADCC-E14EE7787844}"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60" r:id="rId1"/>
    <p:sldLayoutId id="2147483659" r:id="rId2"/>
    <p:sldLayoutId id="2147483658" r:id="rId3"/>
    <p:sldLayoutId id="2147483657" r:id="rId4"/>
    <p:sldLayoutId id="2147483656" r:id="rId5"/>
    <p:sldLayoutId id="2147483655" r:id="rId6"/>
    <p:sldLayoutId id="2147483654" r:id="rId7"/>
    <p:sldLayoutId id="2147483653" r:id="rId8"/>
    <p:sldLayoutId id="2147483652" r:id="rId9"/>
    <p:sldLayoutId id="2147483651" r:id="rId10"/>
    <p:sldLayoutId id="2147483650" r:id="rId11"/>
    <p:sldLayoutId id="2147483649" r:id="rId12"/>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Times New Roman" pitchFamily="18" charset="0"/>
        </a:defRPr>
      </a:lvl2pPr>
      <a:lvl3pPr algn="ctr" rtl="0" eaLnBrk="0" fontAlgn="base" hangingPunct="0">
        <a:spcBef>
          <a:spcPct val="0"/>
        </a:spcBef>
        <a:spcAft>
          <a:spcPct val="0"/>
        </a:spcAft>
        <a:defRPr sz="4400">
          <a:solidFill>
            <a:schemeClr val="tx2"/>
          </a:solidFill>
          <a:latin typeface="Times New Roman" pitchFamily="18" charset="0"/>
        </a:defRPr>
      </a:lvl3pPr>
      <a:lvl4pPr algn="ctr" rtl="0" eaLnBrk="0" fontAlgn="base" hangingPunct="0">
        <a:spcBef>
          <a:spcPct val="0"/>
        </a:spcBef>
        <a:spcAft>
          <a:spcPct val="0"/>
        </a:spcAft>
        <a:defRPr sz="4400">
          <a:solidFill>
            <a:schemeClr val="tx2"/>
          </a:solidFill>
          <a:latin typeface="Times New Roman" pitchFamily="18" charset="0"/>
        </a:defRPr>
      </a:lvl4pPr>
      <a:lvl5pPr algn="ctr" rtl="0" eaLnBrk="0" fontAlgn="base" hangingPunct="0">
        <a:spcBef>
          <a:spcPct val="0"/>
        </a:spcBef>
        <a:spcAft>
          <a:spcPct val="0"/>
        </a:spcAft>
        <a:defRPr sz="4400">
          <a:solidFill>
            <a:schemeClr val="tx2"/>
          </a:solidFill>
          <a:latin typeface="Times New Roman" pitchFamily="18" charset="0"/>
        </a:defRPr>
      </a:lvl5pPr>
      <a:lvl6pPr marL="457200" algn="ctr" rtl="0" fontAlgn="base">
        <a:spcBef>
          <a:spcPct val="0"/>
        </a:spcBef>
        <a:spcAft>
          <a:spcPct val="0"/>
        </a:spcAft>
        <a:defRPr sz="4400">
          <a:solidFill>
            <a:schemeClr val="tx2"/>
          </a:solidFill>
          <a:latin typeface="Times New Roman" pitchFamily="18" charset="0"/>
        </a:defRPr>
      </a:lvl6pPr>
      <a:lvl7pPr marL="914400" algn="ctr" rtl="0" fontAlgn="base">
        <a:spcBef>
          <a:spcPct val="0"/>
        </a:spcBef>
        <a:spcAft>
          <a:spcPct val="0"/>
        </a:spcAft>
        <a:defRPr sz="4400">
          <a:solidFill>
            <a:schemeClr val="tx2"/>
          </a:solidFill>
          <a:latin typeface="Times New Roman" pitchFamily="18" charset="0"/>
        </a:defRPr>
      </a:lvl7pPr>
      <a:lvl8pPr marL="1371600" algn="ctr" rtl="0" fontAlgn="base">
        <a:spcBef>
          <a:spcPct val="0"/>
        </a:spcBef>
        <a:spcAft>
          <a:spcPct val="0"/>
        </a:spcAft>
        <a:defRPr sz="4400">
          <a:solidFill>
            <a:schemeClr val="tx2"/>
          </a:solidFill>
          <a:latin typeface="Times New Roman" pitchFamily="18" charset="0"/>
        </a:defRPr>
      </a:lvl8pPr>
      <a:lvl9pPr marL="1828800" algn="ctr" rtl="0" fontAlgn="base">
        <a:spcBef>
          <a:spcPct val="0"/>
        </a:spcBef>
        <a:spcAft>
          <a:spcPct val="0"/>
        </a:spcAft>
        <a:defRPr sz="4400">
          <a:solidFill>
            <a:schemeClr val="tx2"/>
          </a:solidFill>
          <a:latin typeface="Times New Roman" pitchFamily="18"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wmf"/><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notesSlide" Target="../notesSlides/notesSlide5.xml"/><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3" Type="http://schemas.openxmlformats.org/officeDocument/2006/relationships/image" Target="../media/image3.wmf"/><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8" Type="http://schemas.openxmlformats.org/officeDocument/2006/relationships/image" Target="../media/image4.png"/><Relationship Id="rId3" Type="http://schemas.openxmlformats.org/officeDocument/2006/relationships/notesSlide" Target="../notesSlides/notesSlide7.xml"/><Relationship Id="rId7" Type="http://schemas.openxmlformats.org/officeDocument/2006/relationships/oleObject" Target="../embeddings/oleObject2.bin"/><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image" Target="../media/image6.jpeg"/><Relationship Id="rId11" Type="http://schemas.openxmlformats.org/officeDocument/2006/relationships/image" Target="../media/image9.jpeg"/><Relationship Id="rId5" Type="http://schemas.openxmlformats.org/officeDocument/2006/relationships/image" Target="../media/image5.jpeg"/><Relationship Id="rId10" Type="http://schemas.openxmlformats.org/officeDocument/2006/relationships/image" Target="../media/image8.jpeg"/><Relationship Id="rId4" Type="http://schemas.openxmlformats.org/officeDocument/2006/relationships/oleObject" Target="../embeddings/oleObject1.bin"/><Relationship Id="rId9" Type="http://schemas.openxmlformats.org/officeDocument/2006/relationships/image" Target="../media/image7.jpeg"/></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idx="4294967295"/>
          </p:nvPr>
        </p:nvSpPr>
        <p:spPr>
          <a:xfrm>
            <a:off x="754063" y="838200"/>
            <a:ext cx="8466137" cy="533400"/>
          </a:xfrm>
        </p:spPr>
        <p:txBody>
          <a:bodyPr/>
          <a:lstStyle/>
          <a:p>
            <a:pPr algn="l" eaLnBrk="1" hangingPunct="1"/>
            <a:r>
              <a:rPr lang="en-US" altLang="en-US" sz="4100" smtClean="0">
                <a:latin typeface="Arial" charset="0"/>
                <a:cs typeface="Arial" charset="0"/>
              </a:rPr>
              <a:t>Lectures</a:t>
            </a:r>
            <a:endParaRPr lang="en-US" altLang="en-US" sz="4100" smtClean="0">
              <a:solidFill>
                <a:schemeClr val="tx1"/>
              </a:solidFill>
              <a:latin typeface="Arial" charset="0"/>
              <a:cs typeface="Arial" charset="0"/>
            </a:endParaRPr>
          </a:p>
        </p:txBody>
      </p:sp>
      <p:sp>
        <p:nvSpPr>
          <p:cNvPr id="3075" name="Text Box 5"/>
          <p:cNvSpPr txBox="1">
            <a:spLocks noChangeArrowheads="1"/>
          </p:cNvSpPr>
          <p:nvPr/>
        </p:nvSpPr>
        <p:spPr bwMode="auto">
          <a:xfrm rot="-2695870">
            <a:off x="1911350" y="5597525"/>
            <a:ext cx="4249738"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r">
              <a:spcBef>
                <a:spcPct val="50000"/>
              </a:spcBef>
            </a:pPr>
            <a:r>
              <a:rPr lang="en-US" altLang="en-US" sz="1800">
                <a:latin typeface="Arial" charset="0"/>
              </a:rPr>
              <a:t>Attending Live Lectures - A</a:t>
            </a:r>
          </a:p>
        </p:txBody>
      </p:sp>
      <p:sp>
        <p:nvSpPr>
          <p:cNvPr id="3076" name="Text Box 10"/>
          <p:cNvSpPr txBox="1">
            <a:spLocks noChangeArrowheads="1"/>
          </p:cNvSpPr>
          <p:nvPr/>
        </p:nvSpPr>
        <p:spPr bwMode="auto">
          <a:xfrm rot="-2695870">
            <a:off x="2724150" y="5597525"/>
            <a:ext cx="4249738"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r">
              <a:spcBef>
                <a:spcPct val="50000"/>
              </a:spcBef>
            </a:pPr>
            <a:r>
              <a:rPr lang="en-US" altLang="en-US" sz="1800">
                <a:latin typeface="Arial" charset="0"/>
              </a:rPr>
              <a:t>Watching Recorded Lectures - B</a:t>
            </a:r>
            <a:endParaRPr lang="en-US" altLang="en-US" sz="1800" b="1">
              <a:latin typeface="Arial" charset="0"/>
            </a:endParaRPr>
          </a:p>
        </p:txBody>
      </p:sp>
      <p:sp>
        <p:nvSpPr>
          <p:cNvPr id="3077" name="Text Box 3"/>
          <p:cNvSpPr txBox="1">
            <a:spLocks noChangeArrowheads="1"/>
          </p:cNvSpPr>
          <p:nvPr/>
        </p:nvSpPr>
        <p:spPr bwMode="auto">
          <a:xfrm>
            <a:off x="304800" y="1905000"/>
            <a:ext cx="4097338" cy="2308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prstDash val="sysDot"/>
                <a:miter lim="800000"/>
                <a:headEnd/>
                <a:tailEnd/>
              </a14:hiddenLine>
            </a:ext>
          </a:extLst>
        </p:spPr>
        <p:txBody>
          <a:bodyPr>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a:latin typeface="Arial" charset="0"/>
            </a:endParaRPr>
          </a:p>
          <a:p>
            <a:r>
              <a:rPr lang="en-US" altLang="en-US">
                <a:latin typeface="Arial" charset="0"/>
              </a:rPr>
              <a:t>Assuming that you are in town and physically able to attend, which do you prefer?</a:t>
            </a:r>
          </a:p>
          <a:p>
            <a:endParaRPr lang="en-US" altLang="en-US">
              <a:latin typeface="Arial" charset="0"/>
            </a:endParaRPr>
          </a:p>
          <a:p>
            <a:endParaRPr lang="en-US" altLang="en-US">
              <a:latin typeface="Arial"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p:txBody>
          <a:bodyPr/>
          <a:lstStyle/>
          <a:p>
            <a:pPr eaLnBrk="1" hangingPunct="1"/>
            <a:endParaRPr lang="en-US" altLang="en-US" smtClean="0"/>
          </a:p>
        </p:txBody>
      </p:sp>
      <p:sp>
        <p:nvSpPr>
          <p:cNvPr id="12291" name="Rectangle 3"/>
          <p:cNvSpPr>
            <a:spLocks noGrp="1" noChangeArrowheads="1"/>
          </p:cNvSpPr>
          <p:nvPr>
            <p:ph type="body" idx="1"/>
          </p:nvPr>
        </p:nvSpPr>
        <p:spPr>
          <a:xfrm>
            <a:off x="0" y="434975"/>
            <a:ext cx="9144000" cy="5372100"/>
          </a:xfrm>
        </p:spPr>
        <p:txBody>
          <a:bodyPr/>
          <a:lstStyle/>
          <a:p>
            <a:pPr lvl="4" eaLnBrk="1" hangingPunct="1"/>
            <a:endParaRPr lang="en-US" altLang="en-US" sz="2400" b="1" dirty="0" smtClean="0">
              <a:latin typeface="Arial" charset="0"/>
            </a:endParaRPr>
          </a:p>
          <a:p>
            <a:pPr lvl="1" eaLnBrk="1" hangingPunct="1"/>
            <a:r>
              <a:rPr lang="en-US" altLang="en-US" sz="3200" b="1" dirty="0" smtClean="0">
                <a:latin typeface="Arial" charset="0"/>
              </a:rPr>
              <a:t>1:30 to 3:00 pm:  Last Section</a:t>
            </a:r>
          </a:p>
          <a:p>
            <a:pPr lvl="2" eaLnBrk="1" hangingPunct="1"/>
            <a:r>
              <a:rPr lang="en-US" altLang="en-US" sz="2800" b="1" dirty="0" smtClean="0">
                <a:latin typeface="Arial" charset="0"/>
              </a:rPr>
              <a:t>Web-based course evaluation</a:t>
            </a:r>
          </a:p>
          <a:p>
            <a:pPr lvl="2" eaLnBrk="1" hangingPunct="1"/>
            <a:r>
              <a:rPr lang="en-US" altLang="en-US" sz="2800" b="1" dirty="0" smtClean="0">
                <a:latin typeface="Arial" charset="0"/>
              </a:rPr>
              <a:t>Bring laptop</a:t>
            </a:r>
          </a:p>
          <a:p>
            <a:pPr lvl="1" eaLnBrk="1" hangingPunct="1"/>
            <a:endParaRPr lang="en-US" altLang="en-US" sz="3200" b="1" dirty="0" smtClean="0">
              <a:latin typeface="Arial" charset="0"/>
            </a:endParaRPr>
          </a:p>
          <a:p>
            <a:pPr lvl="1" eaLnBrk="1" hangingPunct="1"/>
            <a:r>
              <a:rPr lang="en-US" altLang="en-US" sz="3200" b="1" dirty="0" smtClean="0">
                <a:latin typeface="Arial" charset="0"/>
              </a:rPr>
              <a:t>Distribute Final Exam (on website)</a:t>
            </a:r>
          </a:p>
          <a:p>
            <a:pPr lvl="2" eaLnBrk="1" hangingPunct="1"/>
            <a:r>
              <a:rPr lang="en-US" altLang="en-US" sz="2800" b="1" dirty="0" smtClean="0">
                <a:latin typeface="Arial" charset="0"/>
              </a:rPr>
              <a:t>Due Dec. </a:t>
            </a:r>
            <a:r>
              <a:rPr lang="en-US" altLang="en-US" sz="2800" b="1" dirty="0" smtClean="0">
                <a:latin typeface="Arial" charset="0"/>
              </a:rPr>
              <a:t>10 </a:t>
            </a:r>
            <a:r>
              <a:rPr lang="en-US" altLang="en-US" sz="2800" b="1" dirty="0" smtClean="0">
                <a:latin typeface="Arial" charset="0"/>
              </a:rPr>
              <a:t>in hands of Olivia by 4 pm by email (</a:t>
            </a:r>
            <a:r>
              <a:rPr lang="en-US" altLang="en-US" b="1" dirty="0" smtClean="0">
                <a:latin typeface="Arial" charset="0"/>
              </a:rPr>
              <a:t>olivia@epi.ucsf.edu)</a:t>
            </a:r>
            <a:r>
              <a:rPr lang="en-US" altLang="en-US" sz="2800" b="1" dirty="0" smtClean="0">
                <a:latin typeface="Arial" charset="0"/>
              </a:rPr>
              <a:t> or China Basin 5700</a:t>
            </a:r>
          </a:p>
          <a:p>
            <a:pPr lvl="2" eaLnBrk="1" hangingPunct="1"/>
            <a:r>
              <a:rPr lang="en-US" altLang="en-US" sz="2800" b="1" dirty="0" smtClean="0">
                <a:latin typeface="Arial" charset="0"/>
              </a:rPr>
              <a:t>Please work independently</a:t>
            </a:r>
          </a:p>
        </p:txBody>
      </p:sp>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idx="4294967295"/>
          </p:nvPr>
        </p:nvSpPr>
        <p:spPr>
          <a:xfrm>
            <a:off x="754063" y="838200"/>
            <a:ext cx="8466137" cy="533400"/>
          </a:xfrm>
        </p:spPr>
        <p:txBody>
          <a:bodyPr/>
          <a:lstStyle/>
          <a:p>
            <a:pPr algn="l" eaLnBrk="1" hangingPunct="1"/>
            <a:r>
              <a:rPr lang="en-US" altLang="en-US" sz="4100" dirty="0" smtClean="0">
                <a:latin typeface="Arial" charset="0"/>
                <a:cs typeface="Arial" charset="0"/>
              </a:rPr>
              <a:t>Alternative activities</a:t>
            </a:r>
            <a:endParaRPr lang="en-US" altLang="en-US" sz="4100" dirty="0" smtClean="0">
              <a:solidFill>
                <a:schemeClr val="tx1"/>
              </a:solidFill>
              <a:latin typeface="Arial" charset="0"/>
              <a:cs typeface="Arial" charset="0"/>
            </a:endParaRPr>
          </a:p>
        </p:txBody>
      </p:sp>
      <p:sp>
        <p:nvSpPr>
          <p:cNvPr id="4099" name="Text Box 5"/>
          <p:cNvSpPr txBox="1">
            <a:spLocks noChangeArrowheads="1"/>
          </p:cNvSpPr>
          <p:nvPr/>
        </p:nvSpPr>
        <p:spPr bwMode="auto">
          <a:xfrm rot="-2695870">
            <a:off x="1911350" y="5597525"/>
            <a:ext cx="4249738"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r">
              <a:spcBef>
                <a:spcPct val="50000"/>
              </a:spcBef>
            </a:pPr>
            <a:r>
              <a:rPr lang="en-US" altLang="en-US" sz="1800">
                <a:latin typeface="Arial" charset="0"/>
              </a:rPr>
              <a:t>Not interested - A</a:t>
            </a:r>
          </a:p>
        </p:txBody>
      </p:sp>
      <p:sp>
        <p:nvSpPr>
          <p:cNvPr id="4100" name="Text Box 9"/>
          <p:cNvSpPr txBox="1">
            <a:spLocks noChangeArrowheads="1"/>
          </p:cNvSpPr>
          <p:nvPr/>
        </p:nvSpPr>
        <p:spPr bwMode="auto">
          <a:xfrm rot="-2695870">
            <a:off x="3603625" y="5595938"/>
            <a:ext cx="4251325"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r">
              <a:spcBef>
                <a:spcPct val="50000"/>
              </a:spcBef>
            </a:pPr>
            <a:r>
              <a:rPr lang="en-US" altLang="en-US" sz="1800">
                <a:latin typeface="Arial" charset="0"/>
              </a:rPr>
              <a:t>Very interested - C</a:t>
            </a:r>
          </a:p>
        </p:txBody>
      </p:sp>
      <p:sp>
        <p:nvSpPr>
          <p:cNvPr id="4101" name="Text Box 10"/>
          <p:cNvSpPr txBox="1">
            <a:spLocks noChangeArrowheads="1"/>
          </p:cNvSpPr>
          <p:nvPr/>
        </p:nvSpPr>
        <p:spPr bwMode="auto">
          <a:xfrm rot="-2695870">
            <a:off x="2724150" y="5597525"/>
            <a:ext cx="4249738"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r">
              <a:spcBef>
                <a:spcPct val="50000"/>
              </a:spcBef>
            </a:pPr>
            <a:r>
              <a:rPr lang="en-US" altLang="en-US" sz="1800">
                <a:latin typeface="Arial" charset="0"/>
              </a:rPr>
              <a:t>Somewhat  interested- B</a:t>
            </a:r>
            <a:endParaRPr lang="en-US" altLang="en-US" sz="1800" b="1">
              <a:latin typeface="Arial" charset="0"/>
            </a:endParaRPr>
          </a:p>
        </p:txBody>
      </p:sp>
      <p:sp>
        <p:nvSpPr>
          <p:cNvPr id="4102" name="Text Box 3"/>
          <p:cNvSpPr txBox="1">
            <a:spLocks noChangeArrowheads="1"/>
          </p:cNvSpPr>
          <p:nvPr/>
        </p:nvSpPr>
        <p:spPr bwMode="auto">
          <a:xfrm>
            <a:off x="304800" y="1447800"/>
            <a:ext cx="4572000" cy="41544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prstDash val="sysDot"/>
                <a:miter lim="800000"/>
                <a:headEnd/>
                <a:tailEnd/>
              </a14:hiddenLine>
            </a:ext>
          </a:extLst>
        </p:spPr>
        <p:txBody>
          <a:bodyPr>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a:latin typeface="Arial" charset="0"/>
            </a:endParaRPr>
          </a:p>
          <a:p>
            <a:r>
              <a:rPr lang="en-US" altLang="en-US">
                <a:latin typeface="Arial" charset="0"/>
              </a:rPr>
              <a:t>If all lectures were only recorded and we eliminated live lectures, how interested would you instead be in attending weekly 90 minute open discussion (question-and-answer) sessions about the lecture topics?</a:t>
            </a:r>
          </a:p>
          <a:p>
            <a:endParaRPr lang="en-US" altLang="en-US">
              <a:latin typeface="Arial" charset="0"/>
            </a:endParaRPr>
          </a:p>
          <a:p>
            <a:endParaRPr lang="en-US" altLang="en-US">
              <a:latin typeface="Arial"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a:xfrm>
            <a:off x="685800" y="76200"/>
            <a:ext cx="7772400" cy="1143000"/>
          </a:xfrm>
        </p:spPr>
        <p:txBody>
          <a:bodyPr/>
          <a:lstStyle/>
          <a:p>
            <a:pPr eaLnBrk="1" hangingPunct="1"/>
            <a:r>
              <a:rPr lang="en-US" altLang="en-US" sz="4000" b="1" dirty="0" smtClean="0">
                <a:latin typeface="Arial" charset="0"/>
                <a:cs typeface="Arial" charset="0"/>
              </a:rPr>
              <a:t>Prize Winners</a:t>
            </a:r>
            <a:endParaRPr lang="en-US" altLang="en-US" sz="4000" b="1" dirty="0" smtClean="0">
              <a:latin typeface="Arial" charset="0"/>
              <a:cs typeface="Arial" charset="0"/>
            </a:endParaRPr>
          </a:p>
        </p:txBody>
      </p:sp>
      <p:sp>
        <p:nvSpPr>
          <p:cNvPr id="5123" name="Rectangle 3"/>
          <p:cNvSpPr>
            <a:spLocks noGrp="1" noChangeArrowheads="1"/>
          </p:cNvSpPr>
          <p:nvPr>
            <p:ph type="body" idx="1"/>
          </p:nvPr>
        </p:nvSpPr>
        <p:spPr>
          <a:xfrm>
            <a:off x="304800" y="1143000"/>
            <a:ext cx="7772400" cy="4114800"/>
          </a:xfrm>
        </p:spPr>
        <p:txBody>
          <a:bodyPr/>
          <a:lstStyle/>
          <a:p>
            <a:pPr eaLnBrk="1" hangingPunct="1"/>
            <a:r>
              <a:rPr lang="en-US" altLang="en-US" dirty="0" smtClean="0">
                <a:latin typeface="Arial" panose="020B0604020202020204" pitchFamily="34" charset="0"/>
                <a:cs typeface="Arial" panose="020B0604020202020204" pitchFamily="34" charset="0"/>
              </a:rPr>
              <a:t>Systematic Performance</a:t>
            </a:r>
          </a:p>
          <a:p>
            <a:pPr lvl="1" eaLnBrk="1" hangingPunct="1"/>
            <a:r>
              <a:rPr lang="en-US" altLang="en-US" dirty="0" smtClean="0">
                <a:latin typeface="Arial" panose="020B0604020202020204" pitchFamily="34" charset="0"/>
                <a:cs typeface="Arial" panose="020B0604020202020204" pitchFamily="34" charset="0"/>
              </a:rPr>
              <a:t>Highest % score on Problem Sets</a:t>
            </a:r>
          </a:p>
          <a:p>
            <a:pPr lvl="2" eaLnBrk="1" hangingPunct="1"/>
            <a:r>
              <a:rPr lang="en-US" altLang="en-US" dirty="0" smtClean="0">
                <a:latin typeface="Arial" panose="020B0604020202020204" pitchFamily="34" charset="0"/>
                <a:cs typeface="Arial" panose="020B0604020202020204" pitchFamily="34" charset="0"/>
              </a:rPr>
              <a:t>Robert Hayward</a:t>
            </a:r>
          </a:p>
          <a:p>
            <a:pPr lvl="2" eaLnBrk="1" hangingPunct="1"/>
            <a:r>
              <a:rPr lang="en-US" altLang="en-US" dirty="0" err="1" smtClean="0">
                <a:latin typeface="Arial" panose="020B0604020202020204" pitchFamily="34" charset="0"/>
                <a:cs typeface="Arial" panose="020B0604020202020204" pitchFamily="34" charset="0"/>
              </a:rPr>
              <a:t>Tu</a:t>
            </a:r>
            <a:r>
              <a:rPr lang="en-US" altLang="en-US" dirty="0" smtClean="0">
                <a:latin typeface="Arial" panose="020B0604020202020204" pitchFamily="34" charset="0"/>
                <a:cs typeface="Arial" panose="020B0604020202020204" pitchFamily="34" charset="0"/>
              </a:rPr>
              <a:t> My To</a:t>
            </a:r>
          </a:p>
          <a:p>
            <a:pPr lvl="2" eaLnBrk="1" hangingPunct="1"/>
            <a:endParaRPr lang="en-US" altLang="en-US" dirty="0">
              <a:latin typeface="Arial" panose="020B0604020202020204" pitchFamily="34" charset="0"/>
              <a:cs typeface="Arial" panose="020B0604020202020204" pitchFamily="34" charset="0"/>
            </a:endParaRPr>
          </a:p>
          <a:p>
            <a:pPr eaLnBrk="1" hangingPunct="1"/>
            <a:r>
              <a:rPr lang="en-US" altLang="en-US" dirty="0" smtClean="0">
                <a:latin typeface="Arial" panose="020B0604020202020204" pitchFamily="34" charset="0"/>
                <a:cs typeface="Arial" panose="020B0604020202020204" pitchFamily="34" charset="0"/>
              </a:rPr>
              <a:t>Chance</a:t>
            </a:r>
          </a:p>
          <a:p>
            <a:pPr lvl="1" eaLnBrk="1" hangingPunct="1"/>
            <a:r>
              <a:rPr lang="en-US" altLang="en-US" dirty="0" smtClean="0">
                <a:latin typeface="Arial" panose="020B0604020202020204" pitchFamily="34" charset="0"/>
                <a:cs typeface="Arial" panose="020B0604020202020204" pitchFamily="34" charset="0"/>
              </a:rPr>
              <a:t>Pick name out of a hat</a:t>
            </a:r>
          </a:p>
          <a:p>
            <a:pPr lvl="2" eaLnBrk="1" hangingPunct="1"/>
            <a:r>
              <a:rPr lang="en-US" altLang="en-US" dirty="0" smtClean="0">
                <a:latin typeface="Arial" panose="020B0604020202020204" pitchFamily="34" charset="0"/>
                <a:cs typeface="Arial" panose="020B0604020202020204" pitchFamily="34" charset="0"/>
              </a:rPr>
              <a:t>Lindsay </a:t>
            </a:r>
            <a:r>
              <a:rPr lang="en-US" altLang="en-US" dirty="0" err="1" smtClean="0">
                <a:latin typeface="Arial" panose="020B0604020202020204" pitchFamily="34" charset="0"/>
                <a:cs typeface="Arial" panose="020B0604020202020204" pitchFamily="34" charset="0"/>
              </a:rPr>
              <a:t>Hampson</a:t>
            </a:r>
            <a:r>
              <a:rPr lang="en-US" altLang="en-US" dirty="0" smtClean="0">
                <a:latin typeface="Arial" panose="020B0604020202020204" pitchFamily="34" charset="0"/>
                <a:cs typeface="Arial" panose="020B0604020202020204" pitchFamily="34" charset="0"/>
              </a:rPr>
              <a:t> (who also had a very % !!)</a:t>
            </a:r>
          </a:p>
          <a:p>
            <a:pPr lvl="2" eaLnBrk="1" hangingPunct="1"/>
            <a:endParaRPr lang="en-US" altLang="en-US" dirty="0">
              <a:latin typeface="Arial" panose="020B0604020202020204" pitchFamily="34" charset="0"/>
              <a:cs typeface="Arial" panose="020B0604020202020204" pitchFamily="34" charset="0"/>
            </a:endParaRPr>
          </a:p>
          <a:p>
            <a:pPr eaLnBrk="1" hangingPunct="1"/>
            <a:r>
              <a:rPr lang="en-US" altLang="en-US" dirty="0" smtClean="0">
                <a:latin typeface="Arial" panose="020B0604020202020204" pitchFamily="34" charset="0"/>
                <a:cs typeface="Arial" panose="020B0604020202020204" pitchFamily="34" charset="0"/>
              </a:rPr>
              <a:t>Runners up:  everyone else</a:t>
            </a:r>
            <a:endParaRPr lang="en-US" altLang="en-US" dirty="0" smtClean="0">
              <a:latin typeface="Arial" panose="020B0604020202020204" pitchFamily="34" charset="0"/>
              <a:cs typeface="Arial" panose="020B0604020202020204"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12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5123">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5123">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512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5123">
                                            <p:txEl>
                                              <p:pRg st="5" end="5"/>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5123">
                                            <p:txEl>
                                              <p:pRg st="6" end="6"/>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5123">
                                            <p:txEl>
                                              <p:pRg st="7" end="7"/>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5123">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23" grpId="0" uiExpand="1"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70" name="Picture 3"/>
          <p:cNvPicPr>
            <a:picLocks noChangeAspect="1" noChangeArrowheads="1"/>
          </p:cNvPicPr>
          <p:nvPr>
            <p:ph/>
          </p:nvPr>
        </p:nvPicPr>
        <p:blipFill>
          <a:blip r:embed="rId3">
            <a:extLst>
              <a:ext uri="{28A0092B-C50C-407E-A947-70E740481C1C}">
                <a14:useLocalDpi xmlns:a14="http://schemas.microsoft.com/office/drawing/2010/main" val="0"/>
              </a:ext>
            </a:extLst>
          </a:blip>
          <a:srcRect/>
          <a:stretch>
            <a:fillRect/>
          </a:stretch>
        </p:blipFill>
        <p:spPr>
          <a:xfrm>
            <a:off x="685800" y="1476375"/>
            <a:ext cx="8077200" cy="3752850"/>
          </a:xfrm>
          <a:noFill/>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194" name="Picture 3"/>
          <p:cNvPicPr>
            <a:picLocks noChangeAspect="1" noChangeArrowheads="1"/>
          </p:cNvPicPr>
          <p:nvPr>
            <p:ph/>
          </p:nvPr>
        </p:nvPicPr>
        <p:blipFill>
          <a:blip r:embed="rId3">
            <a:extLst>
              <a:ext uri="{28A0092B-C50C-407E-A947-70E740481C1C}">
                <a14:useLocalDpi xmlns:a14="http://schemas.microsoft.com/office/drawing/2010/main" val="0"/>
              </a:ext>
            </a:extLst>
          </a:blip>
          <a:srcRect/>
          <a:stretch>
            <a:fillRect/>
          </a:stretch>
        </p:blipFill>
        <p:spPr>
          <a:xfrm>
            <a:off x="685800" y="762000"/>
            <a:ext cx="7772400" cy="4933950"/>
          </a:xfrm>
          <a:noFill/>
        </p:spPr>
      </p:pic>
      <p:sp>
        <p:nvSpPr>
          <p:cNvPr id="8195" name="Text Box 4"/>
          <p:cNvSpPr txBox="1">
            <a:spLocks noChangeArrowheads="1"/>
          </p:cNvSpPr>
          <p:nvPr/>
        </p:nvSpPr>
        <p:spPr bwMode="auto">
          <a:xfrm>
            <a:off x="3505200" y="304800"/>
            <a:ext cx="5638800"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spcBef>
                <a:spcPct val="50000"/>
              </a:spcBef>
            </a:pPr>
            <a:r>
              <a:rPr lang="en-US" altLang="en-US">
                <a:solidFill>
                  <a:srgbClr val="FF0000"/>
                </a:solidFill>
              </a:rPr>
              <a:t>Instead, where more help is needed is in the wild west of observational studies.</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p:txBody>
          <a:bodyPr/>
          <a:lstStyle/>
          <a:p>
            <a:pPr eaLnBrk="1" hangingPunct="1"/>
            <a:endParaRPr lang="en-US" altLang="en-US" smtClean="0"/>
          </a:p>
        </p:txBody>
      </p:sp>
      <p:pic>
        <p:nvPicPr>
          <p:cNvPr id="9219" name="Picture 4"/>
          <p:cNvPicPr>
            <a:picLocks noChangeAspect="1" noChangeArrowheads="1"/>
          </p:cNvPicPr>
          <p:nvPr>
            <p:ph type="body" idx="1"/>
          </p:nvPr>
        </p:nvPicPr>
        <p:blipFill>
          <a:blip r:embed="rId3">
            <a:extLst>
              <a:ext uri="{28A0092B-C50C-407E-A947-70E740481C1C}">
                <a14:useLocalDpi xmlns:a14="http://schemas.microsoft.com/office/drawing/2010/main" val="0"/>
              </a:ext>
            </a:extLst>
          </a:blip>
          <a:srcRect/>
          <a:stretch>
            <a:fillRect/>
          </a:stretch>
        </p:blipFill>
        <p:spPr>
          <a:xfrm>
            <a:off x="990600" y="996950"/>
            <a:ext cx="7467600" cy="4606925"/>
          </a:xfrm>
          <a:noFill/>
        </p:spPr>
      </p:pic>
      <p:sp>
        <p:nvSpPr>
          <p:cNvPr id="4" name="TextBox 3"/>
          <p:cNvSpPr txBox="1"/>
          <p:nvPr/>
        </p:nvSpPr>
        <p:spPr>
          <a:xfrm>
            <a:off x="457200" y="228600"/>
            <a:ext cx="4495800" cy="461665"/>
          </a:xfrm>
          <a:prstGeom prst="rect">
            <a:avLst/>
          </a:prstGeom>
          <a:noFill/>
        </p:spPr>
        <p:txBody>
          <a:bodyPr wrap="square" rtlCol="0">
            <a:spAutoFit/>
          </a:bodyPr>
          <a:lstStyle/>
          <a:p>
            <a:r>
              <a:rPr lang="en-US" dirty="0" smtClean="0">
                <a:solidFill>
                  <a:srgbClr val="FF0000"/>
                </a:solidFill>
                <a:latin typeface="Arial" panose="020B0604020202020204" pitchFamily="34" charset="0"/>
                <a:cs typeface="Arial" panose="020B0604020202020204" pitchFamily="34" charset="0"/>
              </a:rPr>
              <a:t>Optional Reading for this week</a:t>
            </a:r>
            <a:endParaRPr lang="en-US" dirty="0">
              <a:solidFill>
                <a:srgbClr val="FF0000"/>
              </a:solidFill>
              <a:latin typeface="Arial" panose="020B0604020202020204" pitchFamily="34" charset="0"/>
              <a:cs typeface="Arial" panose="020B0604020202020204" pitchFamily="34"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8" name="Rectangle 2"/>
          <p:cNvSpPr>
            <a:spLocks noGrp="1" noChangeArrowheads="1"/>
          </p:cNvSpPr>
          <p:nvPr>
            <p:ph type="title"/>
          </p:nvPr>
        </p:nvSpPr>
        <p:spPr/>
        <p:txBody>
          <a:bodyPr/>
          <a:lstStyle/>
          <a:p>
            <a:pPr eaLnBrk="1" hangingPunct="1"/>
            <a:endParaRPr lang="en-US" altLang="en-US" smtClean="0"/>
          </a:p>
        </p:txBody>
      </p:sp>
      <p:graphicFrame>
        <p:nvGraphicFramePr>
          <p:cNvPr id="1026" name="Rectangle 6"/>
          <p:cNvGraphicFramePr>
            <a:graphicFrameLocks/>
          </p:cNvGraphicFramePr>
          <p:nvPr/>
        </p:nvGraphicFramePr>
        <p:xfrm>
          <a:off x="1524000" y="1397000"/>
          <a:ext cx="6096000" cy="4064000"/>
        </p:xfrm>
        <a:graphic>
          <a:graphicData uri="http://schemas.openxmlformats.org/presentationml/2006/ole">
            <mc:AlternateContent xmlns:mc="http://schemas.openxmlformats.org/markup-compatibility/2006">
              <mc:Choice xmlns:v="urn:schemas-microsoft-com:vml" Requires="v">
                <p:oleObj spid="_x0000_s1045" name="Acrobat Document" r:id="rId4" imgW="0" imgH="0" progId="AcroExch.Document.7">
                  <p:embed/>
                </p:oleObj>
              </mc:Choice>
              <mc:Fallback>
                <p:oleObj name="Acrobat Document" r:id="rId4" imgW="0" imgH="0" progId="AcroExch.Document.7">
                  <p:embed/>
                  <p:pic>
                    <p:nvPicPr>
                      <p:cNvPr id="0" name="Rectangle 6"/>
                      <p:cNvPicPr preferRelativeResize="0">
                        <a:picLocks noChangeArrowheads="1"/>
                      </p:cNvPicPr>
                      <p:nvPr/>
                    </p:nvPicPr>
                    <p:blipFill>
                      <a:blip>
                        <a:extLst>
                          <a:ext uri="{28A0092B-C50C-407E-A947-70E740481C1C}">
                            <a14:useLocalDpi xmlns:a14="http://schemas.microsoft.com/office/drawing/2010/main" val="0"/>
                          </a:ext>
                        </a:extLst>
                      </a:blip>
                      <a:srcRect/>
                      <a:stretch>
                        <a:fillRect/>
                      </a:stretch>
                    </p:blipFill>
                    <p:spPr bwMode="auto">
                      <a:xfrm>
                        <a:off x="1524000" y="1397000"/>
                        <a:ext cx="6096000" cy="4064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pic>
        <p:nvPicPr>
          <p:cNvPr id="1029" name="Picture 8" descr="man_looking_at_ladder_against_wall_outdoors_pe0019036.jpg"/>
          <p:cNvPicPr>
            <a:picLocks noChangeAspect="1"/>
          </p:cNvPicPr>
          <p:nvPr/>
        </p:nvPicPr>
        <p:blipFill>
          <a:blip r:embed="rId5">
            <a:extLst>
              <a:ext uri="{28A0092B-C50C-407E-A947-70E740481C1C}">
                <a14:useLocalDpi xmlns:a14="http://schemas.microsoft.com/office/drawing/2010/main" val="0"/>
              </a:ext>
            </a:extLst>
          </a:blip>
          <a:srcRect l="16571" t="9343" r="9276" b="14272"/>
          <a:stretch>
            <a:fillRect/>
          </a:stretch>
        </p:blipFill>
        <p:spPr bwMode="auto">
          <a:xfrm>
            <a:off x="0" y="152400"/>
            <a:ext cx="9144000" cy="6553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0" name="Picture 10" descr="Gordis"/>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5486400" y="4495800"/>
            <a:ext cx="1143000" cy="1619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aphicFrame>
        <p:nvGraphicFramePr>
          <p:cNvPr id="1027" name="Object 7"/>
          <p:cNvGraphicFramePr>
            <a:graphicFrameLocks noChangeAspect="1"/>
          </p:cNvGraphicFramePr>
          <p:nvPr/>
        </p:nvGraphicFramePr>
        <p:xfrm>
          <a:off x="5334000" y="1905000"/>
          <a:ext cx="1206500" cy="1536700"/>
        </p:xfrm>
        <a:graphic>
          <a:graphicData uri="http://schemas.openxmlformats.org/presentationml/2006/ole">
            <mc:AlternateContent xmlns:mc="http://schemas.openxmlformats.org/markup-compatibility/2006">
              <mc:Choice xmlns:v="urn:schemas-microsoft-com:vml" Requires="v">
                <p:oleObj spid="_x0000_s1046" name="Acrobat Document" r:id="rId7" imgW="5830114" imgH="7542857" progId="AcroExch.Document.7">
                  <p:embed/>
                </p:oleObj>
              </mc:Choice>
              <mc:Fallback>
                <p:oleObj name="Acrobat Document" r:id="rId7" imgW="5830114" imgH="7542857" progId="AcroExch.Document.7">
                  <p:embed/>
                  <p:pic>
                    <p:nvPicPr>
                      <p:cNvPr id="0" name="Object 7"/>
                      <p:cNvPicPr>
                        <a:picLocks noChangeAspect="1" noChangeArrowheads="1"/>
                      </p:cNvPicPr>
                      <p:nvPr/>
                    </p:nvPicPr>
                    <p:blipFill>
                      <a:blip r:embed="rId8">
                        <a:extLst>
                          <a:ext uri="{28A0092B-C50C-407E-A947-70E740481C1C}">
                            <a14:useLocalDpi xmlns:a14="http://schemas.microsoft.com/office/drawing/2010/main" val="0"/>
                          </a:ext>
                        </a:extLst>
                      </a:blip>
                      <a:srcRect l="28232" r="7841"/>
                      <a:stretch>
                        <a:fillRect/>
                      </a:stretch>
                    </p:blipFill>
                    <p:spPr bwMode="auto">
                      <a:xfrm>
                        <a:off x="5334000" y="1905000"/>
                        <a:ext cx="1206500" cy="1536700"/>
                      </a:xfrm>
                      <a:prstGeom prst="rect">
                        <a:avLst/>
                      </a:prstGeom>
                      <a:noFill/>
                      <a:ln w="28575">
                        <a:solidFill>
                          <a:schemeClr val="tx1"/>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pic>
        <p:nvPicPr>
          <p:cNvPr id="1031" name="Picture 7" descr="Causality.jpg"/>
          <p:cNvPicPr>
            <a:picLocks noChangeAspect="1"/>
          </p:cNvPicPr>
          <p:nvPr/>
        </p:nvPicPr>
        <p:blipFill>
          <a:blip r:embed="rId9">
            <a:extLst>
              <a:ext uri="{28A0092B-C50C-407E-A947-70E740481C1C}">
                <a14:useLocalDpi xmlns:a14="http://schemas.microsoft.com/office/drawing/2010/main" val="0"/>
              </a:ext>
            </a:extLst>
          </a:blip>
          <a:srcRect/>
          <a:stretch>
            <a:fillRect/>
          </a:stretch>
        </p:blipFill>
        <p:spPr bwMode="auto">
          <a:xfrm>
            <a:off x="3429000" y="434975"/>
            <a:ext cx="1066800" cy="154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2" name="Picture 4" descr="0763729272"/>
          <p:cNvPicPr>
            <a:picLocks noChangeAspect="1" noChangeArrowheads="1"/>
          </p:cNvPicPr>
          <p:nvPr>
            <p:ph type="body" idx="1"/>
          </p:nvPr>
        </p:nvPicPr>
        <p:blipFill>
          <a:blip r:embed="rId10" cstate="print">
            <a:extLst>
              <a:ext uri="{28A0092B-C50C-407E-A947-70E740481C1C}">
                <a14:useLocalDpi xmlns:a14="http://schemas.microsoft.com/office/drawing/2010/main" val="0"/>
              </a:ext>
            </a:extLst>
          </a:blip>
          <a:srcRect/>
          <a:stretch>
            <a:fillRect/>
          </a:stretch>
        </p:blipFill>
        <p:spPr>
          <a:xfrm>
            <a:off x="4800600" y="3059113"/>
            <a:ext cx="1219200" cy="1741487"/>
          </a:xfrm>
          <a:noFill/>
        </p:spPr>
      </p:pic>
      <p:pic>
        <p:nvPicPr>
          <p:cNvPr id="1033" name="Picture 9" descr="rothman greenland"/>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4137025" y="1882775"/>
            <a:ext cx="1044575" cy="1492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11" name="Straight Arrow Connector 10"/>
          <p:cNvCxnSpPr/>
          <p:nvPr/>
        </p:nvCxnSpPr>
        <p:spPr>
          <a:xfrm>
            <a:off x="457200" y="5486400"/>
            <a:ext cx="4800600" cy="0"/>
          </a:xfrm>
          <a:prstGeom prst="straightConnector1">
            <a:avLst/>
          </a:prstGeom>
          <a:ln>
            <a:solidFill>
              <a:srgbClr val="FF0000"/>
            </a:solidFill>
            <a:tailEnd type="arrow"/>
          </a:ln>
        </p:spPr>
        <p:style>
          <a:lnRef idx="3">
            <a:schemeClr val="accent4"/>
          </a:lnRef>
          <a:fillRef idx="0">
            <a:schemeClr val="accent4"/>
          </a:fillRef>
          <a:effectRef idx="2">
            <a:schemeClr val="accent4"/>
          </a:effectRef>
          <a:fontRef idx="minor">
            <a:schemeClr val="tx1"/>
          </a:fontRef>
        </p:style>
      </p:cxnSp>
      <p:cxnSp>
        <p:nvCxnSpPr>
          <p:cNvPr id="12" name="Straight Arrow Connector 11"/>
          <p:cNvCxnSpPr/>
          <p:nvPr/>
        </p:nvCxnSpPr>
        <p:spPr>
          <a:xfrm>
            <a:off x="381000" y="3124200"/>
            <a:ext cx="3810000" cy="0"/>
          </a:xfrm>
          <a:prstGeom prst="straightConnector1">
            <a:avLst/>
          </a:prstGeom>
          <a:ln>
            <a:solidFill>
              <a:srgbClr val="FF0000"/>
            </a:solidFill>
            <a:tailEnd type="arrow"/>
          </a:ln>
        </p:spPr>
        <p:style>
          <a:lnRef idx="3">
            <a:schemeClr val="accent4"/>
          </a:lnRef>
          <a:fillRef idx="0">
            <a:schemeClr val="accent4"/>
          </a:fillRef>
          <a:effectRef idx="2">
            <a:schemeClr val="accent4"/>
          </a:effectRef>
          <a:fontRef idx="minor">
            <a:schemeClr val="tx1"/>
          </a:fontRef>
        </p:style>
      </p:cxnSp>
      <p:sp>
        <p:nvSpPr>
          <p:cNvPr id="1037" name="Text Box 13"/>
          <p:cNvSpPr txBox="1">
            <a:spLocks noChangeArrowheads="1"/>
          </p:cNvSpPr>
          <p:nvPr/>
        </p:nvSpPr>
        <p:spPr bwMode="auto">
          <a:xfrm>
            <a:off x="5334000" y="1219200"/>
            <a:ext cx="12954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endParaRPr lang="en-US" altLang="en-US"/>
          </a:p>
        </p:txBody>
      </p:sp>
      <p:sp>
        <p:nvSpPr>
          <p:cNvPr id="1038" name="Text Box 14"/>
          <p:cNvSpPr txBox="1">
            <a:spLocks noChangeArrowheads="1"/>
          </p:cNvSpPr>
          <p:nvPr/>
        </p:nvSpPr>
        <p:spPr bwMode="auto">
          <a:xfrm>
            <a:off x="5410200" y="1905000"/>
            <a:ext cx="1066800" cy="1257300"/>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n-US" altLang="en-US" sz="1700">
                <a:latin typeface="Sylfaen" pitchFamily="18" charset="0"/>
              </a:rPr>
              <a:t>Causal Inference</a:t>
            </a:r>
          </a:p>
          <a:p>
            <a:pPr algn="ctr">
              <a:spcBef>
                <a:spcPct val="50000"/>
              </a:spcBef>
            </a:pPr>
            <a:r>
              <a:rPr lang="en-US" altLang="en-US" sz="1700">
                <a:latin typeface="Sylfaen" pitchFamily="18" charset="0"/>
              </a:rPr>
              <a:t>Hernan &amp; Robins</a:t>
            </a:r>
          </a:p>
        </p:txBody>
      </p:sp>
      <p:sp>
        <p:nvSpPr>
          <p:cNvPr id="2" name="TextBox 1"/>
          <p:cNvSpPr txBox="1"/>
          <p:nvPr/>
        </p:nvSpPr>
        <p:spPr>
          <a:xfrm>
            <a:off x="6781800" y="152400"/>
            <a:ext cx="2286000" cy="1938992"/>
          </a:xfrm>
          <a:prstGeom prst="rect">
            <a:avLst/>
          </a:prstGeom>
          <a:noFill/>
        </p:spPr>
        <p:txBody>
          <a:bodyPr wrap="square" rtlCol="0">
            <a:spAutoFit/>
          </a:bodyPr>
          <a:lstStyle/>
          <a:p>
            <a:pPr algn="ctr"/>
            <a:r>
              <a:rPr lang="en-US" dirty="0" smtClean="0">
                <a:solidFill>
                  <a:schemeClr val="bg1"/>
                </a:solidFill>
                <a:latin typeface="Arial" panose="020B0604020202020204" pitchFamily="34" charset="0"/>
                <a:cs typeface="Arial" panose="020B0604020202020204" pitchFamily="34" charset="0"/>
              </a:rPr>
              <a:t>Where We Stand on the Ladder of </a:t>
            </a:r>
            <a:r>
              <a:rPr lang="en-US" dirty="0" err="1" smtClean="0">
                <a:solidFill>
                  <a:schemeClr val="bg1"/>
                </a:solidFill>
                <a:latin typeface="Arial" panose="020B0604020202020204" pitchFamily="34" charset="0"/>
                <a:cs typeface="Arial" panose="020B0604020202020204" pitchFamily="34" charset="0"/>
              </a:rPr>
              <a:t>Methodologic</a:t>
            </a:r>
            <a:r>
              <a:rPr lang="en-US" dirty="0" smtClean="0">
                <a:solidFill>
                  <a:schemeClr val="bg1"/>
                </a:solidFill>
                <a:latin typeface="Arial" panose="020B0604020202020204" pitchFamily="34" charset="0"/>
                <a:cs typeface="Arial" panose="020B0604020202020204" pitchFamily="34" charset="0"/>
              </a:rPr>
              <a:t> Sophistication</a:t>
            </a:r>
            <a:endParaRPr lang="en-US" dirty="0">
              <a:solidFill>
                <a:schemeClr val="bg1"/>
              </a:solidFill>
              <a:latin typeface="Arial" panose="020B0604020202020204" pitchFamily="34" charset="0"/>
              <a:cs typeface="Arial" panose="020B0604020202020204" pitchFamily="34" charset="0"/>
            </a:endParaRPr>
          </a:p>
        </p:txBody>
      </p:sp>
      <p:sp>
        <p:nvSpPr>
          <p:cNvPr id="15" name="TextBox 14"/>
          <p:cNvSpPr txBox="1"/>
          <p:nvPr/>
        </p:nvSpPr>
        <p:spPr>
          <a:xfrm>
            <a:off x="228600" y="5481935"/>
            <a:ext cx="3124200" cy="461665"/>
          </a:xfrm>
          <a:prstGeom prst="rect">
            <a:avLst/>
          </a:prstGeom>
          <a:noFill/>
        </p:spPr>
        <p:txBody>
          <a:bodyPr wrap="square" rtlCol="0">
            <a:spAutoFit/>
          </a:bodyPr>
          <a:lstStyle/>
          <a:p>
            <a:pPr algn="ctr"/>
            <a:r>
              <a:rPr lang="en-US" dirty="0" smtClean="0">
                <a:solidFill>
                  <a:srgbClr val="FF0000"/>
                </a:solidFill>
                <a:latin typeface="Arial" panose="020B0604020202020204" pitchFamily="34" charset="0"/>
                <a:cs typeface="Arial" panose="020B0604020202020204" pitchFamily="34" charset="0"/>
              </a:rPr>
              <a:t>Beginning of EPI 203</a:t>
            </a:r>
            <a:endParaRPr lang="en-US" dirty="0">
              <a:solidFill>
                <a:srgbClr val="FF0000"/>
              </a:solidFill>
              <a:latin typeface="Arial" panose="020B0604020202020204" pitchFamily="34" charset="0"/>
              <a:cs typeface="Arial" panose="020B0604020202020204" pitchFamily="34" charset="0"/>
            </a:endParaRPr>
          </a:p>
        </p:txBody>
      </p:sp>
      <p:sp>
        <p:nvSpPr>
          <p:cNvPr id="16" name="TextBox 15"/>
          <p:cNvSpPr txBox="1"/>
          <p:nvPr/>
        </p:nvSpPr>
        <p:spPr>
          <a:xfrm>
            <a:off x="228600" y="3136226"/>
            <a:ext cx="2286000" cy="461665"/>
          </a:xfrm>
          <a:prstGeom prst="rect">
            <a:avLst/>
          </a:prstGeom>
          <a:noFill/>
        </p:spPr>
        <p:txBody>
          <a:bodyPr wrap="square" rtlCol="0">
            <a:spAutoFit/>
          </a:bodyPr>
          <a:lstStyle/>
          <a:p>
            <a:pPr algn="ctr"/>
            <a:r>
              <a:rPr lang="en-US" dirty="0" smtClean="0">
                <a:solidFill>
                  <a:srgbClr val="FF0000"/>
                </a:solidFill>
                <a:latin typeface="Arial" panose="020B0604020202020204" pitchFamily="34" charset="0"/>
                <a:cs typeface="Arial" panose="020B0604020202020204" pitchFamily="34" charset="0"/>
              </a:rPr>
              <a:t>End of EPI 203</a:t>
            </a:r>
            <a:endParaRPr lang="en-US" dirty="0">
              <a:solidFill>
                <a:srgbClr val="FF0000"/>
              </a:solidFill>
              <a:latin typeface="Arial" panose="020B0604020202020204" pitchFamily="34" charset="0"/>
              <a:cs typeface="Arial" panose="020B0604020202020204"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1"/>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5"/>
                                        </p:tgtEl>
                                        <p:attrNameLst>
                                          <p:attrName>style.visibility</p:attrName>
                                        </p:attrNameLst>
                                      </p:cBhvr>
                                      <p:to>
                                        <p:strVal val="visible"/>
                                      </p:to>
                                    </p:set>
                                  </p:childTnLst>
                                </p:cTn>
                              </p:par>
                            </p:childTnLst>
                          </p:cTn>
                        </p:par>
                      </p:childTnLst>
                    </p:cTn>
                  </p:par>
                  <p:par>
                    <p:cTn id="9" fill="hold" nodeType="clickPar">
                      <p:stCondLst>
                        <p:cond delay="indefinite"/>
                      </p:stCondLst>
                      <p:childTnLst>
                        <p:par>
                          <p:cTn id="10" fill="hold" nodeType="withGroup">
                            <p:stCondLst>
                              <p:cond delay="0"/>
                            </p:stCondLst>
                            <p:childTnLst>
                              <p:par>
                                <p:cTn id="11" presetID="1" presetClass="entr" presetSubtype="0" fill="hold" nodeType="clickEffect">
                                  <p:stCondLst>
                                    <p:cond delay="0"/>
                                  </p:stCondLst>
                                  <p:childTnLst>
                                    <p:set>
                                      <p:cBhvr>
                                        <p:cTn id="12" dur="1" fill="hold">
                                          <p:stCondLst>
                                            <p:cond delay="0"/>
                                          </p:stCondLst>
                                        </p:cTn>
                                        <p:tgtEl>
                                          <p:spTgt spid="12"/>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p:bldP spid="16"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lstStyle/>
          <a:p>
            <a:pPr eaLnBrk="1" hangingPunct="1"/>
            <a:r>
              <a:rPr lang="en-US" altLang="en-US" smtClean="0">
                <a:latin typeface="Arial" charset="0"/>
                <a:cs typeface="Arial" charset="0"/>
              </a:rPr>
              <a:t>Epidemiologic Methods II </a:t>
            </a:r>
          </a:p>
        </p:txBody>
      </p:sp>
      <p:sp>
        <p:nvSpPr>
          <p:cNvPr id="10243" name="Rectangle 3"/>
          <p:cNvSpPr>
            <a:spLocks noGrp="1" noChangeArrowheads="1"/>
          </p:cNvSpPr>
          <p:nvPr>
            <p:ph type="body" idx="1"/>
          </p:nvPr>
        </p:nvSpPr>
        <p:spPr/>
        <p:txBody>
          <a:bodyPr/>
          <a:lstStyle/>
          <a:p>
            <a:pPr eaLnBrk="1" hangingPunct="1"/>
            <a:r>
              <a:rPr lang="en-US" altLang="en-US" dirty="0" smtClean="0">
                <a:latin typeface="Arial" charset="0"/>
                <a:cs typeface="Arial" charset="0"/>
              </a:rPr>
              <a:t>Winter Quarter</a:t>
            </a:r>
          </a:p>
          <a:p>
            <a:pPr eaLnBrk="1" hangingPunct="1"/>
            <a:r>
              <a:rPr lang="en-US" altLang="en-US" dirty="0" smtClean="0">
                <a:latin typeface="Arial" charset="0"/>
                <a:cs typeface="Arial" charset="0"/>
              </a:rPr>
              <a:t>Course </a:t>
            </a:r>
            <a:r>
              <a:rPr lang="en-US" altLang="en-US" dirty="0" smtClean="0">
                <a:latin typeface="Arial" charset="0"/>
                <a:cs typeface="Arial" charset="0"/>
              </a:rPr>
              <a:t>Director:  Lydia </a:t>
            </a:r>
            <a:r>
              <a:rPr lang="en-US" altLang="en-US" dirty="0" err="1" smtClean="0">
                <a:latin typeface="Arial" charset="0"/>
                <a:cs typeface="Arial" charset="0"/>
              </a:rPr>
              <a:t>Zablotska</a:t>
            </a:r>
            <a:endParaRPr lang="en-US" altLang="en-US" dirty="0" smtClean="0">
              <a:latin typeface="Arial" charset="0"/>
              <a:cs typeface="Arial" charset="0"/>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685800" y="152400"/>
            <a:ext cx="7772400" cy="1143000"/>
          </a:xfrm>
        </p:spPr>
        <p:txBody>
          <a:bodyPr/>
          <a:lstStyle/>
          <a:p>
            <a:pPr eaLnBrk="1" hangingPunct="1"/>
            <a:r>
              <a:rPr lang="en-US" altLang="en-US" smtClean="0">
                <a:latin typeface="Arial" charset="0"/>
              </a:rPr>
              <a:t>Observational Research</a:t>
            </a:r>
          </a:p>
        </p:txBody>
      </p:sp>
      <p:sp>
        <p:nvSpPr>
          <p:cNvPr id="11267" name="Rectangle 3"/>
          <p:cNvSpPr>
            <a:spLocks noGrp="1" noChangeArrowheads="1"/>
          </p:cNvSpPr>
          <p:nvPr>
            <p:ph type="body" idx="1"/>
          </p:nvPr>
        </p:nvSpPr>
        <p:spPr>
          <a:xfrm>
            <a:off x="381000" y="1371600"/>
            <a:ext cx="8458200" cy="4572000"/>
          </a:xfrm>
        </p:spPr>
        <p:txBody>
          <a:bodyPr/>
          <a:lstStyle/>
          <a:p>
            <a:pPr eaLnBrk="1" hangingPunct="1">
              <a:lnSpc>
                <a:spcPct val="90000"/>
              </a:lnSpc>
            </a:pPr>
            <a:r>
              <a:rPr lang="en-US" altLang="en-US" sz="2800" smtClean="0">
                <a:latin typeface="Arial" charset="0"/>
              </a:rPr>
              <a:t>Getting it right can be a challenge</a:t>
            </a:r>
          </a:p>
          <a:p>
            <a:pPr eaLnBrk="1" hangingPunct="1">
              <a:lnSpc>
                <a:spcPct val="90000"/>
              </a:lnSpc>
              <a:buFontTx/>
              <a:buNone/>
            </a:pPr>
            <a:r>
              <a:rPr lang="en-US" altLang="en-US" sz="2800" smtClean="0">
                <a:latin typeface="Arial" charset="0"/>
              </a:rPr>
              <a:t> </a:t>
            </a:r>
          </a:p>
          <a:p>
            <a:pPr eaLnBrk="1" hangingPunct="1">
              <a:lnSpc>
                <a:spcPct val="90000"/>
              </a:lnSpc>
            </a:pPr>
            <a:r>
              <a:rPr lang="en-US" altLang="en-US" sz="2800" smtClean="0">
                <a:latin typeface="Arial" charset="0"/>
              </a:rPr>
              <a:t>Replete with uncertainty</a:t>
            </a:r>
          </a:p>
          <a:p>
            <a:pPr lvl="1" eaLnBrk="1" hangingPunct="1">
              <a:lnSpc>
                <a:spcPct val="90000"/>
              </a:lnSpc>
            </a:pPr>
            <a:r>
              <a:rPr lang="en-US" altLang="en-US" sz="2400" smtClean="0">
                <a:latin typeface="Arial" charset="0"/>
              </a:rPr>
              <a:t>Unknown selection forces</a:t>
            </a:r>
          </a:p>
          <a:p>
            <a:pPr lvl="1" eaLnBrk="1" hangingPunct="1">
              <a:lnSpc>
                <a:spcPct val="90000"/>
              </a:lnSpc>
            </a:pPr>
            <a:r>
              <a:rPr lang="en-US" altLang="en-US" sz="2400" smtClean="0">
                <a:latin typeface="Arial" charset="0"/>
              </a:rPr>
              <a:t>Unknown degree of misclassification</a:t>
            </a:r>
          </a:p>
          <a:p>
            <a:pPr lvl="1" eaLnBrk="1" hangingPunct="1">
              <a:lnSpc>
                <a:spcPct val="90000"/>
              </a:lnSpc>
            </a:pPr>
            <a:r>
              <a:rPr lang="en-US" altLang="en-US" sz="2400" smtClean="0">
                <a:latin typeface="Arial" charset="0"/>
              </a:rPr>
              <a:t>Unmeasured confounders</a:t>
            </a:r>
          </a:p>
          <a:p>
            <a:pPr lvl="1" eaLnBrk="1" hangingPunct="1">
              <a:lnSpc>
                <a:spcPct val="90000"/>
              </a:lnSpc>
            </a:pPr>
            <a:r>
              <a:rPr lang="en-US" altLang="en-US" sz="2400" smtClean="0">
                <a:latin typeface="Arial" charset="0"/>
              </a:rPr>
              <a:t>Unbeknownst colliders</a:t>
            </a:r>
          </a:p>
          <a:p>
            <a:pPr lvl="1" eaLnBrk="1" hangingPunct="1">
              <a:lnSpc>
                <a:spcPct val="90000"/>
              </a:lnSpc>
            </a:pPr>
            <a:endParaRPr lang="en-US" altLang="en-US" sz="2400" smtClean="0">
              <a:latin typeface="Arial" charset="0"/>
            </a:endParaRPr>
          </a:p>
          <a:p>
            <a:pPr eaLnBrk="1" hangingPunct="1">
              <a:lnSpc>
                <a:spcPct val="90000"/>
              </a:lnSpc>
            </a:pPr>
            <a:r>
              <a:rPr lang="en-US" altLang="en-US" sz="2800" i="1" smtClean="0">
                <a:latin typeface="Arial" charset="0"/>
              </a:rPr>
              <a:t>We need the most skillful researchers performing observational research</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Default Design">
  <a:themeElements>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1092</TotalTime>
  <Words>788</Words>
  <Application>Microsoft Office PowerPoint</Application>
  <PresentationFormat>On-screen Show (4:3)</PresentationFormat>
  <Paragraphs>76</Paragraphs>
  <Slides>10</Slides>
  <Notes>10</Notes>
  <HiddenSlides>0</HiddenSlides>
  <MMClips>0</MMClips>
  <ScaleCrop>false</ScaleCrop>
  <HeadingPairs>
    <vt:vector size="8" baseType="variant">
      <vt:variant>
        <vt:lpstr>Fonts Used</vt:lpstr>
      </vt:variant>
      <vt:variant>
        <vt:i4>3</vt:i4>
      </vt:variant>
      <vt:variant>
        <vt:lpstr>Theme</vt:lpstr>
      </vt:variant>
      <vt:variant>
        <vt:i4>1</vt:i4>
      </vt:variant>
      <vt:variant>
        <vt:lpstr>Embedded OLE Servers</vt:lpstr>
      </vt:variant>
      <vt:variant>
        <vt:i4>1</vt:i4>
      </vt:variant>
      <vt:variant>
        <vt:lpstr>Slide Titles</vt:lpstr>
      </vt:variant>
      <vt:variant>
        <vt:i4>10</vt:i4>
      </vt:variant>
    </vt:vector>
  </HeadingPairs>
  <TitlesOfParts>
    <vt:vector size="15" baseType="lpstr">
      <vt:lpstr>Times New Roman</vt:lpstr>
      <vt:lpstr>Arial</vt:lpstr>
      <vt:lpstr>Sylfaen</vt:lpstr>
      <vt:lpstr>Default Design</vt:lpstr>
      <vt:lpstr>Adobe Acrobat Document</vt:lpstr>
      <vt:lpstr>Lectures</vt:lpstr>
      <vt:lpstr>Alternative activities</vt:lpstr>
      <vt:lpstr>Prize Winners</vt:lpstr>
      <vt:lpstr>PowerPoint Presentation</vt:lpstr>
      <vt:lpstr>PowerPoint Presentation</vt:lpstr>
      <vt:lpstr>PowerPoint Presentation</vt:lpstr>
      <vt:lpstr>PowerPoint Presentation</vt:lpstr>
      <vt:lpstr>Epidemiologic Methods II </vt:lpstr>
      <vt:lpstr>Observational Research</vt:lpstr>
      <vt:lpstr>PowerPoint Presentation</vt:lpstr>
    </vt:vector>
  </TitlesOfParts>
  <Company>PSG-UCSF</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JMartin</dc:creator>
  <cp:lastModifiedBy>Jeff Martin</cp:lastModifiedBy>
  <cp:revision>34</cp:revision>
  <dcterms:created xsi:type="dcterms:W3CDTF">2007-12-01T23:29:24Z</dcterms:created>
  <dcterms:modified xsi:type="dcterms:W3CDTF">2013-12-03T06:43:34Z</dcterms:modified>
</cp:coreProperties>
</file>