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6"/>
  </p:notesMasterIdLst>
  <p:handoutMasterIdLst>
    <p:handoutMasterId r:id="rId77"/>
  </p:handoutMasterIdLst>
  <p:sldIdLst>
    <p:sldId id="475" r:id="rId2"/>
    <p:sldId id="553" r:id="rId3"/>
    <p:sldId id="554" r:id="rId4"/>
    <p:sldId id="514" r:id="rId5"/>
    <p:sldId id="510" r:id="rId6"/>
    <p:sldId id="575" r:id="rId7"/>
    <p:sldId id="576" r:id="rId8"/>
    <p:sldId id="541" r:id="rId9"/>
    <p:sldId id="572" r:id="rId10"/>
    <p:sldId id="577" r:id="rId11"/>
    <p:sldId id="555" r:id="rId12"/>
    <p:sldId id="492" r:id="rId13"/>
    <p:sldId id="491" r:id="rId14"/>
    <p:sldId id="493" r:id="rId15"/>
    <p:sldId id="494" r:id="rId16"/>
    <p:sldId id="497" r:id="rId17"/>
    <p:sldId id="503" r:id="rId18"/>
    <p:sldId id="556" r:id="rId19"/>
    <p:sldId id="498" r:id="rId20"/>
    <p:sldId id="505" r:id="rId21"/>
    <p:sldId id="527" r:id="rId22"/>
    <p:sldId id="502" r:id="rId23"/>
    <p:sldId id="573" r:id="rId24"/>
    <p:sldId id="568" r:id="rId25"/>
    <p:sldId id="526" r:id="rId26"/>
    <p:sldId id="500" r:id="rId27"/>
    <p:sldId id="501" r:id="rId28"/>
    <p:sldId id="431" r:id="rId29"/>
    <p:sldId id="569" r:id="rId30"/>
    <p:sldId id="435" r:id="rId31"/>
    <p:sldId id="436" r:id="rId32"/>
    <p:sldId id="437" r:id="rId33"/>
    <p:sldId id="461" r:id="rId34"/>
    <p:sldId id="462" r:id="rId35"/>
    <p:sldId id="463" r:id="rId36"/>
    <p:sldId id="557" r:id="rId37"/>
    <p:sldId id="544" r:id="rId38"/>
    <p:sldId id="545" r:id="rId39"/>
    <p:sldId id="546" r:id="rId40"/>
    <p:sldId id="547" r:id="rId41"/>
    <p:sldId id="548" r:id="rId42"/>
    <p:sldId id="549" r:id="rId43"/>
    <p:sldId id="551" r:id="rId44"/>
    <p:sldId id="552" r:id="rId45"/>
    <p:sldId id="558" r:id="rId46"/>
    <p:sldId id="563" r:id="rId47"/>
    <p:sldId id="520" r:id="rId48"/>
    <p:sldId id="519" r:id="rId49"/>
    <p:sldId id="442" r:id="rId50"/>
    <p:sldId id="443" r:id="rId51"/>
    <p:sldId id="445" r:id="rId52"/>
    <p:sldId id="567" r:id="rId53"/>
    <p:sldId id="446" r:id="rId54"/>
    <p:sldId id="536" r:id="rId55"/>
    <p:sldId id="537" r:id="rId56"/>
    <p:sldId id="540" r:id="rId57"/>
    <p:sldId id="559" r:id="rId58"/>
    <p:sldId id="562" r:id="rId59"/>
    <p:sldId id="455" r:id="rId60"/>
    <p:sldId id="531" r:id="rId61"/>
    <p:sldId id="565" r:id="rId62"/>
    <p:sldId id="564" r:id="rId63"/>
    <p:sldId id="532" r:id="rId64"/>
    <p:sldId id="534" r:id="rId65"/>
    <p:sldId id="566" r:id="rId66"/>
    <p:sldId id="570" r:id="rId67"/>
    <p:sldId id="571" r:id="rId68"/>
    <p:sldId id="535" r:id="rId69"/>
    <p:sldId id="578" r:id="rId70"/>
    <p:sldId id="561" r:id="rId71"/>
    <p:sldId id="538" r:id="rId72"/>
    <p:sldId id="539" r:id="rId73"/>
    <p:sldId id="529" r:id="rId74"/>
    <p:sldId id="523" r:id="rId75"/>
  </p:sldIdLst>
  <p:sldSz cx="9144000" cy="6858000" type="screen4x3"/>
  <p:notesSz cx="7023100" cy="92837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00CC00"/>
    <a:srgbClr val="99FF66"/>
    <a:srgbClr val="FF5050"/>
    <a:srgbClr val="CCECFF"/>
    <a:srgbClr val="FFFF00"/>
    <a:srgbClr val="339933"/>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8" autoAdjust="0"/>
    <p:restoredTop sz="81438" autoAdjust="0"/>
  </p:normalViewPr>
  <p:slideViewPr>
    <p:cSldViewPr>
      <p:cViewPr varScale="1">
        <p:scale>
          <a:sx n="55" d="100"/>
          <a:sy n="55" d="100"/>
        </p:scale>
        <p:origin x="13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1" name="Rectangle 3"/>
          <p:cNvSpPr>
            <a:spLocks noGrp="1" noChangeArrowheads="1"/>
          </p:cNvSpPr>
          <p:nvPr>
            <p:ph type="dt" sz="quarter" idx="1"/>
          </p:nvPr>
        </p:nvSpPr>
        <p:spPr bwMode="auto">
          <a:xfrm>
            <a:off x="3979863" y="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t" anchorCtr="0" compatLnSpc="1">
            <a:prstTxWarp prst="textNoShape">
              <a:avLst/>
            </a:prstTxWarp>
          </a:bodyPr>
          <a:lstStyle>
            <a:lvl1pPr algn="r" defTabSz="930275">
              <a:defRPr sz="1200" b="0" smtClean="0">
                <a:latin typeface="Times New Roman" pitchFamily="18" charset="0"/>
              </a:defRPr>
            </a:lvl1pPr>
          </a:lstStyle>
          <a:p>
            <a:pPr>
              <a:defRPr/>
            </a:pPr>
            <a:endParaRPr lang="en-US" altLang="en-US"/>
          </a:p>
        </p:txBody>
      </p:sp>
      <p:sp>
        <p:nvSpPr>
          <p:cNvPr id="7172" name="Rectangle 4"/>
          <p:cNvSpPr>
            <a:spLocks noGrp="1" noChangeArrowheads="1"/>
          </p:cNvSpPr>
          <p:nvPr>
            <p:ph type="ftr" sz="quarter" idx="2"/>
          </p:nvPr>
        </p:nvSpPr>
        <p:spPr bwMode="auto">
          <a:xfrm>
            <a:off x="0" y="882015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l" defTabSz="930275">
              <a:defRPr sz="1200" b="0" smtClean="0">
                <a:latin typeface="Times New Roman" pitchFamily="18" charset="0"/>
              </a:defRPr>
            </a:lvl1pPr>
          </a:lstStyle>
          <a:p>
            <a:pPr>
              <a:defRPr/>
            </a:pPr>
            <a:endParaRPr lang="en-US" altLang="en-US"/>
          </a:p>
        </p:txBody>
      </p:sp>
      <p:sp>
        <p:nvSpPr>
          <p:cNvPr id="7173" name="Rectangle 5"/>
          <p:cNvSpPr>
            <a:spLocks noGrp="1" noChangeArrowheads="1"/>
          </p:cNvSpPr>
          <p:nvPr>
            <p:ph type="sldNum" sz="quarter" idx="3"/>
          </p:nvPr>
        </p:nvSpPr>
        <p:spPr bwMode="auto">
          <a:xfrm>
            <a:off x="3979863" y="8820150"/>
            <a:ext cx="30432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63" tIns="46532" rIns="93063" bIns="46532" numCol="1" anchor="b" anchorCtr="0" compatLnSpc="1">
            <a:prstTxWarp prst="textNoShape">
              <a:avLst/>
            </a:prstTxWarp>
          </a:bodyPr>
          <a:lstStyle>
            <a:lvl1pPr algn="r" defTabSz="930275">
              <a:defRPr sz="1200" b="0" smtClean="0">
                <a:latin typeface="Times New Roman" pitchFamily="18" charset="0"/>
              </a:defRPr>
            </a:lvl1pPr>
          </a:lstStyle>
          <a:p>
            <a:pPr>
              <a:defRPr/>
            </a:pPr>
            <a:fld id="{EA6453D9-25EF-46D3-A834-50FD46B0247F}" type="slidenum">
              <a:rPr lang="en-US" altLang="en-US"/>
              <a:pPr>
                <a:defRPr/>
              </a:pPr>
              <a:t>‹#›</a:t>
            </a:fld>
            <a:endParaRPr lang="en-US" altLang="en-US"/>
          </a:p>
        </p:txBody>
      </p:sp>
    </p:spTree>
    <p:extLst>
      <p:ext uri="{BB962C8B-B14F-4D97-AF65-F5344CB8AC3E}">
        <p14:creationId xmlns:p14="http://schemas.microsoft.com/office/powerpoint/2010/main" val="321413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3" name="Rectangle 3"/>
          <p:cNvSpPr>
            <a:spLocks noGrp="1" noChangeArrowheads="1"/>
          </p:cNvSpPr>
          <p:nvPr>
            <p:ph type="dt" idx="1"/>
          </p:nvPr>
        </p:nvSpPr>
        <p:spPr bwMode="auto">
          <a:xfrm>
            <a:off x="3978275" y="0"/>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lvl1pPr algn="r" defTabSz="912813">
              <a:defRPr sz="1200" b="0" smtClean="0">
                <a:latin typeface="Times New Roman" pitchFamily="18" charset="0"/>
              </a:defRPr>
            </a:lvl1pPr>
          </a:lstStyle>
          <a:p>
            <a:pPr>
              <a:defRPr/>
            </a:pPr>
            <a:endParaRPr lang="en-US" altLang="en-US"/>
          </a:p>
        </p:txBody>
      </p:sp>
      <p:sp>
        <p:nvSpPr>
          <p:cNvPr id="48132" name="Rectangle 4"/>
          <p:cNvSpPr>
            <a:spLocks noGrp="1" noRot="1" noChangeAspect="1" noChangeArrowheads="1" noTextEdit="1"/>
          </p:cNvSpPr>
          <p:nvPr>
            <p:ph type="sldImg" idx="2"/>
          </p:nvPr>
        </p:nvSpPr>
        <p:spPr bwMode="auto">
          <a:xfrm>
            <a:off x="1190625" y="695325"/>
            <a:ext cx="4643438"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701675" y="4410075"/>
            <a:ext cx="561975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06" name="Rectangle 6"/>
          <p:cNvSpPr>
            <a:spLocks noGrp="1" noChangeArrowheads="1"/>
          </p:cNvSpPr>
          <p:nvPr>
            <p:ph type="ftr" sz="quarter" idx="4"/>
          </p:nvPr>
        </p:nvSpPr>
        <p:spPr bwMode="auto">
          <a:xfrm>
            <a:off x="0"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l" defTabSz="912813">
              <a:defRPr sz="1200" b="0" smtClean="0">
                <a:latin typeface="Times New Roman" pitchFamily="18" charset="0"/>
              </a:defRPr>
            </a:lvl1pPr>
          </a:lstStyle>
          <a:p>
            <a:pPr>
              <a:defRPr/>
            </a:pPr>
            <a:endParaRPr lang="en-US" altLang="en-US"/>
          </a:p>
        </p:txBody>
      </p:sp>
      <p:sp>
        <p:nvSpPr>
          <p:cNvPr id="51207" name="Rectangle 7"/>
          <p:cNvSpPr>
            <a:spLocks noGrp="1" noChangeArrowheads="1"/>
          </p:cNvSpPr>
          <p:nvPr>
            <p:ph type="sldNum" sz="quarter" idx="5"/>
          </p:nvPr>
        </p:nvSpPr>
        <p:spPr bwMode="auto">
          <a:xfrm>
            <a:off x="3978275" y="8818563"/>
            <a:ext cx="30432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4" rIns="91329" bIns="45664" numCol="1" anchor="b" anchorCtr="0" compatLnSpc="1">
            <a:prstTxWarp prst="textNoShape">
              <a:avLst/>
            </a:prstTxWarp>
          </a:bodyPr>
          <a:lstStyle>
            <a:lvl1pPr algn="r" defTabSz="912813">
              <a:defRPr sz="1200" b="0" smtClean="0">
                <a:latin typeface="Times New Roman" pitchFamily="18" charset="0"/>
              </a:defRPr>
            </a:lvl1pPr>
          </a:lstStyle>
          <a:p>
            <a:pPr>
              <a:defRPr/>
            </a:pPr>
            <a:fld id="{B209C2C4-A378-4799-8F76-F31D1279DB56}" type="slidenum">
              <a:rPr lang="en-US" altLang="en-US"/>
              <a:pPr>
                <a:defRPr/>
              </a:pPr>
              <a:t>‹#›</a:t>
            </a:fld>
            <a:endParaRPr lang="en-US" altLang="en-US"/>
          </a:p>
        </p:txBody>
      </p:sp>
    </p:spTree>
    <p:extLst>
      <p:ext uri="{BB962C8B-B14F-4D97-AF65-F5344CB8AC3E}">
        <p14:creationId xmlns:p14="http://schemas.microsoft.com/office/powerpoint/2010/main" val="372455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1</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851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11</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Many venues of science rate the “quality” of evidence.  Here is a typical classification of the type</a:t>
            </a:r>
            <a:r>
              <a:rPr lang="en-US" baseline="0" dirty="0" smtClean="0"/>
              <a:t> of study. </a:t>
            </a:r>
            <a:endParaRPr lang="en-US" dirty="0" smtClean="0"/>
          </a:p>
          <a:p>
            <a:endParaRPr lang="en-US" dirty="0" smtClean="0"/>
          </a:p>
          <a:p>
            <a:r>
              <a:rPr lang="en-US" dirty="0" smtClean="0"/>
              <a:t>Most of the examples of big data are observational studies</a:t>
            </a:r>
            <a:r>
              <a:rPr lang="en-US" baseline="0" dirty="0" smtClean="0"/>
              <a:t> not designed for research purposes.  That puts us way down on the list and suggests we need to take care.</a:t>
            </a:r>
          </a:p>
          <a:p>
            <a:endParaRPr lang="en-US" baseline="0" dirty="0" smtClean="0"/>
          </a:p>
          <a:p>
            <a:r>
              <a:rPr lang="en-US" baseline="0" dirty="0" smtClean="0"/>
              <a:t>Why?  Observational study (but cohort study is 2b), poor data quality, selection bias.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13</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14</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15</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16</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449FC4-0629-4CBF-B694-CA2F51039C7F}" type="slidenum">
              <a:rPr lang="en-US" smtClean="0"/>
              <a:pPr/>
              <a:t>17</a:t>
            </a:fld>
            <a:endParaRPr lang="en-US" smtClean="0"/>
          </a:p>
        </p:txBody>
      </p:sp>
      <p:sp>
        <p:nvSpPr>
          <p:cNvPr id="50179" name="Rectangle 2"/>
          <p:cNvSpPr>
            <a:spLocks noGrp="1" noRot="1" noChangeAspect="1" noChangeArrowheads="1" noTextEdit="1"/>
          </p:cNvSpPr>
          <p:nvPr>
            <p:ph type="sldImg"/>
            <p:custDataLst>
              <p:tags r:id="rId1"/>
            </p:custDataLst>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18</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19</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2</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20</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dirty="0" err="1" smtClean="0"/>
              <a:t>Biostat</a:t>
            </a:r>
            <a:r>
              <a:rPr lang="en-US" altLang="en-US" baseline="0" dirty="0" smtClean="0"/>
              <a:t> 215 covers these topics in detail.  I just want to give you an exposure so you can see how big data methods may or may not help. </a:t>
            </a:r>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13A49BC-F53C-4FB2-88B2-74C83856DA3E}" type="slidenum">
              <a:rPr lang="en-US" altLang="en-US" b="0">
                <a:latin typeface="Times New Roman" pitchFamily="18" charset="0"/>
              </a:rPr>
              <a:pPr eaLnBrk="1" hangingPunct="1"/>
              <a:t>22</a:t>
            </a:fld>
            <a:endParaRPr lang="en-US" altLang="en-US" b="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dirty="0" smtClean="0"/>
              <a:t>Called potential</a:t>
            </a:r>
            <a:r>
              <a:rPr lang="en-US" baseline="0" dirty="0" smtClean="0"/>
              <a:t> outcomes or counterfactuals.</a:t>
            </a:r>
          </a:p>
          <a:p>
            <a:endParaRPr lang="en-US" baseline="0" dirty="0" smtClean="0"/>
          </a:p>
          <a:p>
            <a:r>
              <a:rPr lang="en-US" altLang="en-US" dirty="0" smtClean="0"/>
              <a:t>And this is not a new idea: I learned this in 1978 ….</a:t>
            </a:r>
          </a:p>
          <a:p>
            <a:r>
              <a:rPr lang="en-US" altLang="en-US" dirty="0" smtClean="0"/>
              <a:t>From a book written in 1959 ….</a:t>
            </a:r>
          </a:p>
          <a:p>
            <a:r>
              <a:rPr lang="en-US" altLang="en-US" dirty="0" smtClean="0"/>
              <a:t>Quoting a result from a 1923 paper by Jerzy </a:t>
            </a:r>
            <a:r>
              <a:rPr lang="en-US" altLang="en-US" dirty="0" err="1" smtClean="0"/>
              <a:t>Neyman</a:t>
            </a:r>
            <a:r>
              <a:rPr lang="en-US" altLang="en-US" baseline="0" dirty="0" smtClean="0"/>
              <a:t> – a contemporary and hated rival of R.A. Fisher.</a:t>
            </a:r>
            <a:r>
              <a:rPr lang="en-US" altLang="en-US" dirty="0" smtClean="0"/>
              <a:t>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2939523-0EFE-4AC5-93A5-0F6EE5B658F1}" type="slidenum">
              <a:rPr lang="en-US" altLang="en-US" b="0">
                <a:latin typeface="Times New Roman" pitchFamily="18" charset="0"/>
              </a:rPr>
              <a:pPr eaLnBrk="1" hangingPunct="1"/>
              <a:t>23</a:t>
            </a:fld>
            <a:endParaRPr lang="en-US" altLang="en-US" b="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CAA14640-B7B3-4EBF-981A-E99231BCE373}" type="slidenum">
              <a:rPr lang="en-US" altLang="en-US" b="0">
                <a:latin typeface="Times New Roman" pitchFamily="18" charset="0"/>
              </a:rPr>
              <a:pPr eaLnBrk="1" hangingPunct="1"/>
              <a:t>24</a:t>
            </a:fld>
            <a:endParaRPr lang="en-US" altLang="en-US" b="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228600" indent="-228600" eaLnBrk="1" hangingPunct="1"/>
            <a:r>
              <a:rPr lang="en-US" altLang="en-US" dirty="0" smtClean="0"/>
              <a:t>Entries in table are improvement in BDI.  So the first patient was in the </a:t>
            </a:r>
            <a:r>
              <a:rPr lang="en-US" altLang="en-US" dirty="0" err="1" smtClean="0"/>
              <a:t>Trt</a:t>
            </a:r>
            <a:r>
              <a:rPr lang="en-US" altLang="en-US" dirty="0" smtClean="0"/>
              <a:t> group and improved by 8 points.  But </a:t>
            </a:r>
            <a:r>
              <a:rPr lang="en-US" altLang="en-US" i="1" dirty="0" smtClean="0"/>
              <a:t>if</a:t>
            </a:r>
            <a:r>
              <a:rPr lang="en-US" altLang="en-US" dirty="0" smtClean="0"/>
              <a:t> they had been in the </a:t>
            </a:r>
            <a:r>
              <a:rPr lang="en-US" altLang="en-US" dirty="0" err="1" smtClean="0"/>
              <a:t>Ctl</a:t>
            </a:r>
            <a:r>
              <a:rPr lang="en-US" altLang="en-US" dirty="0" smtClean="0"/>
              <a:t> group, they would also have improved, by only by 4 points.  </a:t>
            </a:r>
          </a:p>
          <a:p>
            <a:pPr marL="228600" indent="-228600" eaLnBrk="1" hangingPunct="1"/>
            <a:r>
              <a:rPr lang="en-US" altLang="en-US" dirty="0" smtClean="0"/>
              <a:t>Patient 3 improved by 3 points.  But </a:t>
            </a:r>
            <a:r>
              <a:rPr lang="en-US" altLang="en-US" i="1" dirty="0" smtClean="0"/>
              <a:t>if</a:t>
            </a:r>
            <a:r>
              <a:rPr lang="en-US" altLang="en-US" dirty="0" smtClean="0"/>
              <a:t> they had been in the </a:t>
            </a:r>
            <a:r>
              <a:rPr lang="en-US" altLang="en-US" dirty="0" err="1" smtClean="0"/>
              <a:t>Ctl</a:t>
            </a:r>
            <a:r>
              <a:rPr lang="en-US" altLang="en-US" dirty="0" smtClean="0"/>
              <a:t> group they would have done better and improved by 4 points. </a:t>
            </a:r>
          </a:p>
          <a:p>
            <a:pPr marL="228600" indent="-228600" eaLnBrk="1" hangingPunct="1"/>
            <a:r>
              <a:rPr lang="en-US" altLang="en-US" dirty="0" smtClean="0"/>
              <a:t>Notes:</a:t>
            </a:r>
          </a:p>
          <a:p>
            <a:pPr marL="228600" indent="-228600" eaLnBrk="1" hangingPunct="1">
              <a:buFontTx/>
              <a:buAutoNum type="arabicPeriod"/>
            </a:pPr>
            <a:r>
              <a:rPr lang="en-US" altLang="en-US" dirty="0" smtClean="0"/>
              <a:t>Causal effect need not be the same in each patient.</a:t>
            </a:r>
          </a:p>
          <a:p>
            <a:pPr marL="228600" indent="-228600" eaLnBrk="1" hangingPunct="1">
              <a:buFontTx/>
              <a:buAutoNum type="arabicPeriod"/>
            </a:pPr>
            <a:r>
              <a:rPr lang="en-US" altLang="en-US" dirty="0" smtClean="0"/>
              <a:t>Need not even be the same direction.</a:t>
            </a:r>
          </a:p>
          <a:p>
            <a:pPr marL="228600" indent="-228600" eaLnBrk="1" hangingPunct="1">
              <a:buFontTx/>
              <a:buAutoNum type="arabicPeriod"/>
            </a:pPr>
            <a:r>
              <a:rPr lang="en-US" altLang="en-US" dirty="0" smtClean="0"/>
              <a:t>Could be different in different subgroups of the population, e.g., women, or those who would choose the treatment. </a:t>
            </a:r>
          </a:p>
          <a:p>
            <a:pPr marL="228600" indent="-228600" eaLnBrk="1" hangingPunct="1">
              <a:buFontTx/>
              <a:buAutoNum type="arabicPeriod"/>
            </a:pPr>
            <a:r>
              <a:rPr lang="en-US" altLang="en-US" dirty="0" smtClean="0"/>
              <a:t>(Advance) We only get to see what is in blue, not what is in grey.</a:t>
            </a:r>
          </a:p>
          <a:p>
            <a:pPr marL="228600" indent="-228600" eaLnBrk="1" hangingPunct="1"/>
            <a:endParaRPr lang="en-US" altLang="en-US" dirty="0" smtClean="0"/>
          </a:p>
          <a:p>
            <a:pPr marL="228600" indent="-228600"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6997210-D4AE-4995-97A0-14F11D87139A}" type="slidenum">
              <a:rPr lang="en-US" altLang="en-US" b="0">
                <a:latin typeface="Times New Roman" pitchFamily="18" charset="0"/>
              </a:rPr>
              <a:pPr eaLnBrk="1" hangingPunct="1"/>
              <a:t>26</a:t>
            </a:fld>
            <a:endParaRPr lang="en-US" altLang="en-US" b="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dirty="0" smtClean="0"/>
              <a:t>Statisticians have enough bad press without such technical definitions.</a:t>
            </a:r>
          </a:p>
          <a:p>
            <a:pPr eaLnBrk="1" hangingPunct="1"/>
            <a:endParaRPr lang="en-US" altLang="en-US" dirty="0" smtClean="0"/>
          </a:p>
          <a:p>
            <a:pPr eaLnBrk="1" hangingPunct="1"/>
            <a:r>
              <a:rPr lang="en-US" altLang="en-US"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8158068A-7A0E-4C9E-91A4-D76FED48384A}" type="slidenum">
              <a:rPr lang="en-US" altLang="en-US" b="0">
                <a:latin typeface="Times New Roman" pitchFamily="18" charset="0"/>
              </a:rPr>
              <a:pPr eaLnBrk="1" hangingPunct="1"/>
              <a:t>27</a:t>
            </a:fld>
            <a:endParaRPr lang="en-US" altLang="en-US" b="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4F56035-C897-4477-873F-B753F126820C}" type="slidenum">
              <a:rPr lang="en-US" altLang="en-US" b="0">
                <a:latin typeface="Times New Roman" pitchFamily="18" charset="0"/>
              </a:rPr>
              <a:pPr eaLnBrk="1" hangingPunct="1"/>
              <a:t>28</a:t>
            </a:fld>
            <a:endParaRPr lang="en-US" altLang="en-US" b="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228600" indent="-228600" eaLnBrk="1" hangingPunct="1"/>
            <a:r>
              <a:rPr lang="en-US" altLang="en-US" smtClean="0"/>
              <a:t>Explain carefully:  Y axis is delta BDI.  Red is treatment group, blue is control.</a:t>
            </a:r>
          </a:p>
          <a:p>
            <a:pPr marL="228600" indent="-228600" eaLnBrk="1" hangingPunct="1"/>
            <a:r>
              <a:rPr lang="en-US" altLang="en-US" smtClean="0"/>
              <a:t>Change in BDI values for blue and red are well interspersed.  So average values are about the same.  No treatment effect?</a:t>
            </a:r>
          </a:p>
          <a:p>
            <a:pPr marL="228600" indent="-228600" eaLnBrk="1" hangingPunct="1">
              <a:buFontTx/>
              <a:buAutoNum type="arabicPeriod"/>
            </a:pPr>
            <a:r>
              <a:rPr lang="en-US" altLang="en-US" smtClean="0"/>
              <a:t>Perhaps there is confounding by age.  Older participants are less likely to adopt the internet intervention (very few red dots on right of graph).  And older participants do better in either treatment group. </a:t>
            </a:r>
          </a:p>
          <a:p>
            <a:pPr marL="228600" indent="-228600" eaLnBrk="1" hangingPunct="1">
              <a:buFontTx/>
              <a:buAutoNum type="arabicPeriod"/>
            </a:pPr>
            <a:r>
              <a:rPr lang="en-US" altLang="en-US" smtClean="0"/>
              <a:t>And, for a given age the treatment group seems to do better.  </a:t>
            </a:r>
          </a:p>
          <a:p>
            <a:pPr marL="228600" indent="-228600" eaLnBrk="1" hangingPunct="1"/>
            <a:r>
              <a:rPr lang="en-US" altLang="en-US" smtClean="0"/>
              <a:t>In the older age range, we have very few comparators.  This lack of overlap makes it almost impossible to understand the relationship between age and delta BDI (among the older ages) in the treatment group.  So difficult to model.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2DC88109-9B2F-4684-8098-5E495B444A76}" type="slidenum">
              <a:rPr lang="en-US" altLang="en-US" b="0">
                <a:latin typeface="Times New Roman" pitchFamily="18" charset="0"/>
              </a:rPr>
              <a:pPr eaLnBrk="1" hangingPunct="1"/>
              <a:t>29</a:t>
            </a:fld>
            <a:endParaRPr lang="en-US" altLang="en-US" b="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85A4E71-1F0C-4613-AD7C-131C923ACF14}" type="slidenum">
              <a:rPr lang="en-US" altLang="en-US" b="0">
                <a:latin typeface="Times New Roman" pitchFamily="18" charset="0"/>
              </a:rPr>
              <a:pPr eaLnBrk="1" hangingPunct="1"/>
              <a:t>30</a:t>
            </a:fld>
            <a:endParaRPr lang="en-US" altLang="en-US" b="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7F4748D2-A3A3-4511-A8AA-1437AA5CD914}" type="slidenum">
              <a:rPr lang="en-US" altLang="en-US" b="0">
                <a:latin typeface="Times New Roman" pitchFamily="18" charset="0"/>
              </a:rPr>
              <a:pPr eaLnBrk="1" hangingPunct="1"/>
              <a:t>31</a:t>
            </a:fld>
            <a:endParaRPr lang="en-US" altLang="en-US" b="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(Advance) We fit a regression model.  (Advance) The black</a:t>
            </a:r>
            <a:r>
              <a:rPr lang="en-US" altLang="en-US" baseline="0" dirty="0" smtClean="0"/>
              <a:t> double-headed arrow line shows the treatment effect </a:t>
            </a:r>
            <a:r>
              <a:rPr lang="en-US" altLang="en-US" i="1" baseline="0" dirty="0" smtClean="0"/>
              <a:t>for a given age.  </a:t>
            </a:r>
            <a:r>
              <a:rPr lang="en-US" altLang="en-US" i="0" baseline="0" dirty="0" smtClean="0"/>
              <a:t>So this is the estimated difference between treatment groups at a given age. </a:t>
            </a:r>
            <a:r>
              <a:rPr lang="en-US" altLang="en-US" dirty="0" smtClean="0"/>
              <a:t>Stat sign treatment difference.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eaLnBrk="1" hangingPunct="1"/>
            <a:r>
              <a:rPr lang="en-US" altLang="en-US" i="0" baseline="0" dirty="0" smtClean="0"/>
              <a:t>Sometimes described as adjusting for age or holding age constant.  If differences in age are the only reason why the groups are non-comparable </a:t>
            </a:r>
            <a:r>
              <a:rPr lang="en-US" altLang="en-US" i="1" baseline="0" dirty="0" smtClean="0"/>
              <a:t>and if we believe the simplistic regression model then this estimates the causal effect of treatment.  Two BIG “</a:t>
            </a:r>
            <a:r>
              <a:rPr lang="en-US" altLang="en-US" i="1" baseline="0" dirty="0" err="1" smtClean="0"/>
              <a:t>if”s</a:t>
            </a:r>
            <a:r>
              <a:rPr lang="en-US" altLang="en-US" i="1" baseline="0" dirty="0" smtClean="0"/>
              <a:t>.</a:t>
            </a:r>
            <a:endParaRPr lang="en-US" altLang="en-US" dirty="0" smtClean="0"/>
          </a:p>
          <a:p>
            <a:pPr eaLnBrk="1" hangingPunct="1"/>
            <a:endParaRPr lang="en-US" altLang="en-US" dirty="0" smtClean="0"/>
          </a:p>
          <a:p>
            <a:pPr eaLnBrk="1" hangingPunct="1"/>
            <a:r>
              <a:rPr lang="en-US" altLang="en-US" dirty="0" smtClean="0"/>
              <a:t>Being careful, neither nonlinearity in the relationship nor the need for different slopes in the two groups are even close to statistically significant, so we stick with the basic model, which is what many people would fit solely.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D909330C-53AB-4928-B01E-4A650BECF5F5}" type="slidenum">
              <a:rPr lang="en-US" altLang="en-US" b="0">
                <a:latin typeface="Times New Roman" pitchFamily="18" charset="0"/>
              </a:rPr>
              <a:pPr eaLnBrk="1" hangingPunct="1"/>
              <a:t>32</a:t>
            </a:fld>
            <a:endParaRPr lang="en-US" altLang="en-US" b="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Lack of overlap is a serious concern because it is difficult to determine if differences are causal or due to the incorrect model.</a:t>
            </a:r>
          </a:p>
          <a:p>
            <a:pPr eaLnBrk="1" hangingPunct="1"/>
            <a:r>
              <a:rPr lang="en-US" altLang="en-US" smtClean="0"/>
              <a:t>Can see the lack of overlap here, but wouldn’t be able to in a more realistic example with many predictors.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FD31500-59D7-4478-AF20-E867657C83E4}" type="slidenum">
              <a:rPr lang="en-US" altLang="en-US" b="0">
                <a:latin typeface="Times New Roman" pitchFamily="18" charset="0"/>
              </a:rPr>
              <a:pPr eaLnBrk="1" hangingPunct="1"/>
              <a:t>33</a:t>
            </a:fld>
            <a:endParaRPr lang="en-US" altLang="en-US" b="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28600" indent="-228600" eaLnBrk="1" hangingPunct="1"/>
            <a:r>
              <a:rPr lang="en-US" altLang="en-US" smtClean="0"/>
              <a:t>Here is the true model from which I generated the (made-up) data.  </a:t>
            </a:r>
          </a:p>
          <a:p>
            <a:pPr marL="228600" indent="-228600" eaLnBrk="1" hangingPunct="1"/>
            <a:r>
              <a:rPr lang="en-US" altLang="en-US" smtClean="0"/>
              <a:t>Observations:</a:t>
            </a:r>
          </a:p>
          <a:p>
            <a:pPr marL="228600" indent="-228600" eaLnBrk="1" hangingPunct="1">
              <a:buFontTx/>
              <a:buAutoNum type="arabicPeriod"/>
            </a:pPr>
            <a:r>
              <a:rPr lang="en-US" altLang="en-US" smtClean="0"/>
              <a:t>I fit the wrong model</a:t>
            </a:r>
          </a:p>
          <a:p>
            <a:pPr marL="228600" indent="-228600" eaLnBrk="1" hangingPunct="1">
              <a:buFontTx/>
              <a:buAutoNum type="arabicPeriod"/>
            </a:pPr>
            <a:r>
              <a:rPr lang="en-US" altLang="en-US" smtClean="0"/>
              <a:t>There is little or no treatment effect in the older age group</a:t>
            </a:r>
          </a:p>
          <a:p>
            <a:pPr marL="228600" indent="-228600" eaLnBrk="1" hangingPunct="1">
              <a:buFontTx/>
              <a:buAutoNum type="arabicPeriod"/>
            </a:pPr>
            <a:r>
              <a:rPr lang="en-US" altLang="en-US" smtClean="0"/>
              <a:t>Since most of the data for comparison is in the younger age group (where the treatment effect is larger), I overestimated the average effect across all ages.</a:t>
            </a:r>
          </a:p>
          <a:p>
            <a:pPr marL="228600" indent="-228600" eaLnBrk="1" hangingPunct="1">
              <a:buFontTx/>
              <a:buAutoNum type="arabicPeriod"/>
            </a:pPr>
            <a:endParaRPr lang="en-US" altLang="en-US" smtClean="0"/>
          </a:p>
          <a:p>
            <a:pPr marL="228600" indent="-228600" eaLnBrk="1" hangingPunct="1"/>
            <a:r>
              <a:rPr lang="en-US" altLang="en-US" smtClean="0"/>
              <a:t>Note:  data generating model was 4+(age-30)*3.5/40 for treatment and 2+(age-30)*6/40 for control.  So average causal effect at a given age is the difference, or 3.875-age*0.0625.  and the ACE is 3.875-\bar(age)*0.0625 or 3.875-45.65*0.0625 = 1.02.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F4589664-50CD-4265-93A6-B8191FE90E3B}" type="slidenum">
              <a:rPr lang="en-US" altLang="en-US" b="0">
                <a:latin typeface="Times New Roman" pitchFamily="18" charset="0"/>
              </a:rPr>
              <a:pPr eaLnBrk="1" hangingPunct="1"/>
              <a:t>34</a:t>
            </a:fld>
            <a:endParaRPr lang="en-US" altLang="en-US" b="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dirty="0" smtClean="0"/>
              <a:t>Here is the estimated model.  (Advance)</a:t>
            </a:r>
          </a:p>
          <a:p>
            <a:pPr eaLnBrk="1" hangingPunct="1"/>
            <a:endParaRPr lang="en-US" altLang="en-US" dirty="0" smtClean="0"/>
          </a:p>
          <a:p>
            <a:pPr eaLnBrk="1" hangingPunct="1"/>
            <a:r>
              <a:rPr lang="en-US" altLang="en-US" dirty="0" smtClean="0"/>
              <a:t>What!?  Treatment effect is now estimated to be 3.2! And not statistically significant.  What is going on?</a:t>
            </a:r>
          </a:p>
          <a:p>
            <a:pPr eaLnBrk="1" hangingPunct="1"/>
            <a:endParaRPr lang="en-US" altLang="en-US" dirty="0" smtClean="0"/>
          </a:p>
          <a:p>
            <a:pPr eaLnBrk="1" hangingPunct="1"/>
            <a:r>
              <a:rPr lang="en-US" altLang="en-US" dirty="0" smtClean="0"/>
              <a:t>When you enter the interaction (Advance), the treatment effect is the estimated (extrapolated) value at age=0.  Need to center variables so a value of 0 is a value of interest.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35</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36</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37</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38</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39</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You see the</a:t>
            </a:r>
            <a:r>
              <a:rPr lang="en-US" altLang="en-US" baseline="0" dirty="0" smtClean="0"/>
              <a:t> same sort of plot as John showed you with error in the test set.  At first models improve, up to about 25 predictors.  Then start getting worse. </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40</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41</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With</a:t>
            </a:r>
            <a:r>
              <a:rPr lang="en-US" altLang="en-US" baseline="0" dirty="0" smtClean="0"/>
              <a:t> large numbers of</a:t>
            </a:r>
            <a:r>
              <a:rPr lang="en-US" altLang="en-US" dirty="0" smtClean="0"/>
              <a:t> predictors</a:t>
            </a:r>
            <a:r>
              <a:rPr lang="en-US" altLang="en-US" baseline="0" dirty="0" smtClean="0"/>
              <a:t> it is quite common to get many models that perform nearly as well as the “best” model.  </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42</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dirty="0" smtClean="0"/>
              <a:t>For</a:t>
            </a:r>
            <a:r>
              <a:rPr lang="en-US" altLang="en-US" baseline="0" dirty="0" smtClean="0"/>
              <a:t> example, FFHIP is Ever fractured hip, TENG is a mental status test (3MS), DSS is the digit symbol score (cognition). So adopting the second model might lead you to believe cognitive ability is important. </a:t>
            </a:r>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43</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7DC28CB-2DBE-4EA7-AAF5-2D63F1479CB6}" type="slidenum">
              <a:rPr lang="en-US" altLang="en-US" b="0">
                <a:latin typeface="Times New Roman" pitchFamily="18" charset="0"/>
              </a:rPr>
              <a:pPr eaLnBrk="1" hangingPunct="1"/>
              <a:t>44</a:t>
            </a:fld>
            <a:endParaRPr lang="en-US" altLang="en-US" b="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45</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46</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47</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48</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BE303C0-C85E-4DCC-ADA2-67D780AA480B}" type="slidenum">
              <a:rPr lang="en-US" altLang="en-US" b="0">
                <a:latin typeface="Times New Roman" pitchFamily="18" charset="0"/>
              </a:rPr>
              <a:pPr eaLnBrk="1" hangingPunct="1"/>
              <a:t>49</a:t>
            </a:fld>
            <a:endParaRPr lang="en-US" altLang="en-US" b="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All recent</a:t>
            </a:r>
            <a:r>
              <a:rPr lang="en-US" baseline="0" dirty="0" smtClean="0"/>
              <a:t> JAMA articles.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ED989F3B-5A38-4224-A77F-323AA14E29D0}" type="slidenum">
              <a:rPr lang="en-US" altLang="en-US" b="0">
                <a:latin typeface="Times New Roman" pitchFamily="18" charset="0"/>
              </a:rPr>
              <a:pPr eaLnBrk="1" hangingPunct="1"/>
              <a:t>50</a:t>
            </a:fld>
            <a:endParaRPr lang="en-US" altLang="en-US" b="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Assume likelihood of choosing the intervention only depends on whether age&lt;50 or not.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A8C0A92-D11C-4980-9F4A-261326A36D7B}" type="slidenum">
              <a:rPr lang="en-US" altLang="en-US" b="0">
                <a:latin typeface="Times New Roman" pitchFamily="18" charset="0"/>
              </a:rPr>
              <a:pPr eaLnBrk="1" hangingPunct="1"/>
              <a:t>51</a:t>
            </a:fld>
            <a:endParaRPr lang="en-US" altLang="en-US" b="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Doesn’t tell you how to adjust.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2DC88109-9B2F-4684-8098-5E495B444A76}" type="slidenum">
              <a:rPr lang="en-US" altLang="en-US" b="0">
                <a:latin typeface="Times New Roman" pitchFamily="18" charset="0"/>
              </a:rPr>
              <a:pPr eaLnBrk="1" hangingPunct="1"/>
              <a:t>52</a:t>
            </a:fld>
            <a:endParaRPr lang="en-US" altLang="en-US" b="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87FEECA-CF1A-4BD8-B20A-445B3745B661}" type="slidenum">
              <a:rPr lang="en-US" altLang="en-US" b="0">
                <a:latin typeface="Times New Roman" pitchFamily="18" charset="0"/>
              </a:rPr>
              <a:pPr eaLnBrk="1" hangingPunct="1"/>
              <a:t>53</a:t>
            </a:fld>
            <a:endParaRPr lang="en-US" altLang="en-US" b="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54</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55</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smtClean="0"/>
              <a:t>We used machine learning</a:t>
            </a:r>
            <a:r>
              <a:rPr lang="en-US" altLang="en-US" baseline="0" dirty="0" smtClean="0"/>
              <a:t> methods and propensity scores in the phototherapy and cancer paper to winnow down the &gt;2,000 predictors.</a:t>
            </a:r>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56</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57</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62D987DA-3AA5-46E0-BBF2-5245D6C9A2F5}" type="slidenum">
              <a:rPr lang="en-US" altLang="en-US" b="0">
                <a:latin typeface="Times New Roman" pitchFamily="18" charset="0"/>
              </a:rPr>
              <a:pPr eaLnBrk="1" hangingPunct="1"/>
              <a:t>58</a:t>
            </a:fld>
            <a:endParaRPr lang="en-US" altLang="en-US" b="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07F73238-C7C0-4E9C-B926-CB423189196C}" type="slidenum">
              <a:rPr lang="en-US" altLang="en-US" b="0">
                <a:latin typeface="Times New Roman" pitchFamily="18" charset="0"/>
              </a:rPr>
              <a:pPr eaLnBrk="1" hangingPunct="1"/>
              <a:t>59</a:t>
            </a:fld>
            <a:endParaRPr lang="en-US" altLang="en-US" b="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The filled circles represent the (model-based) predicted value for a participant in the treatment or control groups. </a:t>
            </a:r>
          </a:p>
          <a:p>
            <a:pPr eaLnBrk="1" hangingPunct="1"/>
            <a:r>
              <a:rPr lang="en-US" altLang="en-US" smtClean="0"/>
              <a:t>The open circles represent the (model-based) predicted potential outcome for the participants.  So, for example, a participant in the treatment group has a predicted potential outcome in the control group.  And vice versa.  </a:t>
            </a:r>
          </a:p>
          <a:p>
            <a:pPr eaLnBrk="1" hangingPunct="1"/>
            <a:r>
              <a:rPr lang="en-US" altLang="en-US" smtClean="0"/>
              <a:t>Now have an estimate of the individual causal effect, which you can average to get ACE.  Can either compare predicted potential outcome with predicted value or with the real value. </a:t>
            </a:r>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Key</a:t>
            </a:r>
            <a:r>
              <a:rPr lang="en-US" baseline="0" dirty="0" smtClean="0"/>
              <a:t> words:  effect, intervention = causal, estimate, predict = prediction.</a:t>
            </a:r>
            <a:endParaRPr lang="en-US" dirty="0"/>
          </a:p>
        </p:txBody>
      </p:sp>
    </p:spTree>
    <p:extLst>
      <p:ext uri="{BB962C8B-B14F-4D97-AF65-F5344CB8AC3E}">
        <p14:creationId xmlns:p14="http://schemas.microsoft.com/office/powerpoint/2010/main" val="573511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60</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61</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62</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63</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64</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65</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66</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67</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AF7C7A23-2130-4098-83A4-61AC08089928}" type="slidenum">
              <a:rPr lang="en-US" altLang="en-US" b="0">
                <a:latin typeface="Times New Roman" pitchFamily="18" charset="0"/>
              </a:rPr>
              <a:pPr eaLnBrk="1" hangingPunct="1"/>
              <a:t>68</a:t>
            </a:fld>
            <a:endParaRPr lang="en-US" altLang="en-US" b="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69</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543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err="1" smtClean="0"/>
              <a:t>Abaloparatide</a:t>
            </a:r>
            <a:r>
              <a:rPr lang="en-US" dirty="0" smtClean="0"/>
              <a:t> = treatment for osteoporosis.</a:t>
            </a:r>
            <a:r>
              <a:rPr lang="en-US" baseline="0" dirty="0" smtClean="0"/>
              <a:t>  Trisomy 13 and 18 are genetic disorders that cause birth defects; babies with these defects often die by age 1. </a:t>
            </a:r>
            <a:endParaRPr lang="en-US" dirty="0"/>
          </a:p>
        </p:txBody>
      </p:sp>
    </p:spTree>
    <p:extLst>
      <p:ext uri="{BB962C8B-B14F-4D97-AF65-F5344CB8AC3E}">
        <p14:creationId xmlns:p14="http://schemas.microsoft.com/office/powerpoint/2010/main" val="3052893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70</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71</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72</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1107BD5E-5E11-4AF1-9604-CA669375F760}" type="slidenum">
              <a:rPr lang="en-US" altLang="en-US" b="0">
                <a:latin typeface="Times New Roman" pitchFamily="18" charset="0"/>
              </a:rPr>
              <a:pPr eaLnBrk="1" hangingPunct="1"/>
              <a:t>73</a:t>
            </a:fld>
            <a:endParaRPr lang="en-US" altLang="en-US" b="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algn="ctr" defTabSz="912813" eaLnBrk="0" fontAlgn="base" hangingPunct="0">
              <a:spcBef>
                <a:spcPct val="0"/>
              </a:spcBef>
              <a:spcAft>
                <a:spcPct val="0"/>
              </a:spcAft>
              <a:defRPr b="1">
                <a:solidFill>
                  <a:schemeClr val="tx1"/>
                </a:solidFill>
                <a:latin typeface="Arial" charset="0"/>
              </a:defRPr>
            </a:lvl6pPr>
            <a:lvl7pPr marL="2971800" indent="-228600" algn="ctr" defTabSz="912813" eaLnBrk="0" fontAlgn="base" hangingPunct="0">
              <a:spcBef>
                <a:spcPct val="0"/>
              </a:spcBef>
              <a:spcAft>
                <a:spcPct val="0"/>
              </a:spcAft>
              <a:defRPr b="1">
                <a:solidFill>
                  <a:schemeClr val="tx1"/>
                </a:solidFill>
                <a:latin typeface="Arial" charset="0"/>
              </a:defRPr>
            </a:lvl7pPr>
            <a:lvl8pPr marL="3429000" indent="-228600" algn="ctr" defTabSz="912813" eaLnBrk="0" fontAlgn="base" hangingPunct="0">
              <a:spcBef>
                <a:spcPct val="0"/>
              </a:spcBef>
              <a:spcAft>
                <a:spcPct val="0"/>
              </a:spcAft>
              <a:defRPr b="1">
                <a:solidFill>
                  <a:schemeClr val="tx1"/>
                </a:solidFill>
                <a:latin typeface="Arial" charset="0"/>
              </a:defRPr>
            </a:lvl8pPr>
            <a:lvl9pPr marL="3886200" indent="-228600" algn="ctr" defTabSz="912813" eaLnBrk="0" fontAlgn="base" hangingPunct="0">
              <a:spcBef>
                <a:spcPct val="0"/>
              </a:spcBef>
              <a:spcAft>
                <a:spcPct val="0"/>
              </a:spcAft>
              <a:defRPr b="1">
                <a:solidFill>
                  <a:schemeClr val="tx1"/>
                </a:solidFill>
                <a:latin typeface="Arial" charset="0"/>
              </a:defRPr>
            </a:lvl9pPr>
          </a:lstStyle>
          <a:p>
            <a:pPr eaLnBrk="1" hangingPunct="1"/>
            <a:fld id="{53DAA25F-8675-417A-BDC9-26D816B74495}" type="slidenum">
              <a:rPr lang="en-US" altLang="en-US" b="0">
                <a:latin typeface="Times New Roman" pitchFamily="18" charset="0"/>
              </a:rPr>
              <a:pPr eaLnBrk="1" hangingPunct="1"/>
              <a:t>74</a:t>
            </a:fld>
            <a:endParaRPr lang="en-US" altLang="en-US" b="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All recent</a:t>
            </a:r>
            <a:r>
              <a:rPr lang="en-US" baseline="0" dirty="0" smtClean="0"/>
              <a:t> JAMA articles.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8"/>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9"/>
          <p:cNvGrpSpPr>
            <a:grpSpLocks/>
          </p:cNvGrpSpPr>
          <p:nvPr/>
        </p:nvGrpSpPr>
        <p:grpSpPr bwMode="auto">
          <a:xfrm>
            <a:off x="7315200" y="3124200"/>
            <a:ext cx="1676400" cy="2057400"/>
            <a:chOff x="2928" y="2256"/>
            <a:chExt cx="1411" cy="1581"/>
          </a:xfrm>
        </p:grpSpPr>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981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75981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9" name="Rectangle 5"/>
          <p:cNvSpPr>
            <a:spLocks noGrp="1" noChangeArrowheads="1"/>
          </p:cNvSpPr>
          <p:nvPr>
            <p:ph type="dt" sz="half" idx="10"/>
          </p:nvPr>
        </p:nvSpPr>
        <p:spPr/>
        <p:txBody>
          <a:bodyPr/>
          <a:lstStyle>
            <a:lvl1pPr>
              <a:defRPr smtClean="0"/>
            </a:lvl1pPr>
          </a:lstStyle>
          <a:p>
            <a:pPr>
              <a:defRPr/>
            </a:pPr>
            <a:endParaRPr lang="en-US" altLang="en-US"/>
          </a:p>
        </p:txBody>
      </p:sp>
      <p:sp>
        <p:nvSpPr>
          <p:cNvPr id="10" name="Rectangle 6"/>
          <p:cNvSpPr>
            <a:spLocks noGrp="1" noChangeArrowheads="1"/>
          </p:cNvSpPr>
          <p:nvPr>
            <p:ph type="ftr" sz="quarter" idx="11"/>
          </p:nvPr>
        </p:nvSpPr>
        <p:spPr/>
        <p:txBody>
          <a:bodyPr/>
          <a:lstStyle>
            <a:lvl1pPr>
              <a:defRPr smtClean="0"/>
            </a:lvl1pPr>
          </a:lstStyle>
          <a:p>
            <a:pPr>
              <a:defRPr/>
            </a:pPr>
            <a:endParaRPr lang="en-US" altLang="en-US"/>
          </a:p>
        </p:txBody>
      </p:sp>
      <p:sp>
        <p:nvSpPr>
          <p:cNvPr id="11" name="Rectangle 7"/>
          <p:cNvSpPr>
            <a:spLocks noGrp="1" noChangeArrowheads="1"/>
          </p:cNvSpPr>
          <p:nvPr>
            <p:ph type="sldNum" sz="quarter" idx="12"/>
          </p:nvPr>
        </p:nvSpPr>
        <p:spPr/>
        <p:txBody>
          <a:bodyPr/>
          <a:lstStyle>
            <a:lvl1pPr>
              <a:defRPr smtClean="0"/>
            </a:lvl1pPr>
          </a:lstStyle>
          <a:p>
            <a:pPr>
              <a:defRPr/>
            </a:pPr>
            <a:fld id="{B190F63E-6E99-4999-A335-1DBF2ACB5BEC}" type="slidenum">
              <a:rPr lang="en-US" altLang="en-US"/>
              <a:pPr>
                <a:defRPr/>
              </a:pPr>
              <a:t>‹#›</a:t>
            </a:fld>
            <a:endParaRPr lang="en-US" altLang="en-US"/>
          </a:p>
        </p:txBody>
      </p:sp>
    </p:spTree>
    <p:extLst>
      <p:ext uri="{BB962C8B-B14F-4D97-AF65-F5344CB8AC3E}">
        <p14:creationId xmlns:p14="http://schemas.microsoft.com/office/powerpoint/2010/main" val="20759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5098E9-6BF1-47AE-9019-0823D35E5045}" type="slidenum">
              <a:rPr lang="en-US" altLang="en-US"/>
              <a:pPr>
                <a:defRPr/>
              </a:pPr>
              <a:t>‹#›</a:t>
            </a:fld>
            <a:endParaRPr lang="en-US" altLang="en-US"/>
          </a:p>
        </p:txBody>
      </p:sp>
    </p:spTree>
    <p:extLst>
      <p:ext uri="{BB962C8B-B14F-4D97-AF65-F5344CB8AC3E}">
        <p14:creationId xmlns:p14="http://schemas.microsoft.com/office/powerpoint/2010/main" val="50559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947A49B-B885-4775-88DD-9EA1E350BE60}" type="slidenum">
              <a:rPr lang="en-US" altLang="en-US"/>
              <a:pPr>
                <a:defRPr/>
              </a:pPr>
              <a:t>‹#›</a:t>
            </a:fld>
            <a:endParaRPr lang="en-US" altLang="en-US"/>
          </a:p>
        </p:txBody>
      </p:sp>
    </p:spTree>
    <p:extLst>
      <p:ext uri="{BB962C8B-B14F-4D97-AF65-F5344CB8AC3E}">
        <p14:creationId xmlns:p14="http://schemas.microsoft.com/office/powerpoint/2010/main" val="292471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91A8BE-70EB-4049-8233-7F1B1FDDFACB}" type="slidenum">
              <a:rPr lang="en-US" altLang="en-US"/>
              <a:pPr>
                <a:defRPr/>
              </a:pPr>
              <a:t>‹#›</a:t>
            </a:fld>
            <a:endParaRPr lang="en-US" altLang="en-US"/>
          </a:p>
        </p:txBody>
      </p:sp>
    </p:spTree>
    <p:extLst>
      <p:ext uri="{BB962C8B-B14F-4D97-AF65-F5344CB8AC3E}">
        <p14:creationId xmlns:p14="http://schemas.microsoft.com/office/powerpoint/2010/main" val="7482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B4A9513-025A-486A-89A1-165737393C4F}" type="slidenum">
              <a:rPr lang="en-US" altLang="en-US"/>
              <a:pPr>
                <a:defRPr/>
              </a:pPr>
              <a:t>‹#›</a:t>
            </a:fld>
            <a:endParaRPr lang="en-US" altLang="en-US"/>
          </a:p>
        </p:txBody>
      </p:sp>
    </p:spTree>
    <p:extLst>
      <p:ext uri="{BB962C8B-B14F-4D97-AF65-F5344CB8AC3E}">
        <p14:creationId xmlns:p14="http://schemas.microsoft.com/office/powerpoint/2010/main" val="15021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6DB824A-301C-4283-BCE1-4D9F7C387704}" type="slidenum">
              <a:rPr lang="en-US" altLang="en-US"/>
              <a:pPr>
                <a:defRPr/>
              </a:pPr>
              <a:t>‹#›</a:t>
            </a:fld>
            <a:endParaRPr lang="en-US" altLang="en-US"/>
          </a:p>
        </p:txBody>
      </p:sp>
    </p:spTree>
    <p:extLst>
      <p:ext uri="{BB962C8B-B14F-4D97-AF65-F5344CB8AC3E}">
        <p14:creationId xmlns:p14="http://schemas.microsoft.com/office/powerpoint/2010/main" val="400237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C405ADD-331F-420B-9269-CDE7DE0B6896}" type="slidenum">
              <a:rPr lang="en-US" altLang="en-US"/>
              <a:pPr>
                <a:defRPr/>
              </a:pPr>
              <a:t>‹#›</a:t>
            </a:fld>
            <a:endParaRPr lang="en-US" altLang="en-US"/>
          </a:p>
        </p:txBody>
      </p:sp>
    </p:spTree>
    <p:extLst>
      <p:ext uri="{BB962C8B-B14F-4D97-AF65-F5344CB8AC3E}">
        <p14:creationId xmlns:p14="http://schemas.microsoft.com/office/powerpoint/2010/main" val="61388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39D0969-82A3-423C-AA9F-3FF7EC35A396}" type="slidenum">
              <a:rPr lang="en-US" altLang="en-US"/>
              <a:pPr>
                <a:defRPr/>
              </a:pPr>
              <a:t>‹#›</a:t>
            </a:fld>
            <a:endParaRPr lang="en-US" altLang="en-US"/>
          </a:p>
        </p:txBody>
      </p:sp>
    </p:spTree>
    <p:extLst>
      <p:ext uri="{BB962C8B-B14F-4D97-AF65-F5344CB8AC3E}">
        <p14:creationId xmlns:p14="http://schemas.microsoft.com/office/powerpoint/2010/main" val="361844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42D7D0BB-2852-4818-8F90-18DB40BE0F4D}" type="slidenum">
              <a:rPr lang="en-US" altLang="en-US"/>
              <a:pPr>
                <a:defRPr/>
              </a:pPr>
              <a:t>‹#›</a:t>
            </a:fld>
            <a:endParaRPr lang="en-US" altLang="en-US"/>
          </a:p>
        </p:txBody>
      </p:sp>
    </p:spTree>
    <p:extLst>
      <p:ext uri="{BB962C8B-B14F-4D97-AF65-F5344CB8AC3E}">
        <p14:creationId xmlns:p14="http://schemas.microsoft.com/office/powerpoint/2010/main" val="32755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050989C-EA59-47FD-BE0C-E43BF1D3D578}" type="slidenum">
              <a:rPr lang="en-US" altLang="en-US"/>
              <a:pPr>
                <a:defRPr/>
              </a:pPr>
              <a:t>‹#›</a:t>
            </a:fld>
            <a:endParaRPr lang="en-US" altLang="en-US"/>
          </a:p>
        </p:txBody>
      </p:sp>
    </p:spTree>
    <p:extLst>
      <p:ext uri="{BB962C8B-B14F-4D97-AF65-F5344CB8AC3E}">
        <p14:creationId xmlns:p14="http://schemas.microsoft.com/office/powerpoint/2010/main" val="381663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F52702-C0BF-4CCD-B451-F0456C8F2F1A}" type="slidenum">
              <a:rPr lang="en-US" altLang="en-US"/>
              <a:pPr>
                <a:defRPr/>
              </a:pPr>
              <a:t>‹#›</a:t>
            </a:fld>
            <a:endParaRPr lang="en-US" altLang="en-US"/>
          </a:p>
        </p:txBody>
      </p:sp>
    </p:spTree>
    <p:extLst>
      <p:ext uri="{BB962C8B-B14F-4D97-AF65-F5344CB8AC3E}">
        <p14:creationId xmlns:p14="http://schemas.microsoft.com/office/powerpoint/2010/main" val="278137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878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smtClean="0"/>
            </a:lvl1pPr>
          </a:lstStyle>
          <a:p>
            <a:pPr>
              <a:defRPr/>
            </a:pPr>
            <a:endParaRPr lang="en-US" altLang="en-US"/>
          </a:p>
        </p:txBody>
      </p:sp>
      <p:sp>
        <p:nvSpPr>
          <p:cNvPr id="75879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vl1pPr>
          </a:lstStyle>
          <a:p>
            <a:pPr>
              <a:defRPr/>
            </a:pPr>
            <a:endParaRPr lang="en-US" altLang="en-US"/>
          </a:p>
        </p:txBody>
      </p:sp>
      <p:sp>
        <p:nvSpPr>
          <p:cNvPr id="75879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vl1pPr>
          </a:lstStyle>
          <a:p>
            <a:pPr>
              <a:defRPr/>
            </a:pPr>
            <a:fld id="{171E3036-BC97-450B-B50B-1E35F40C7698}" type="slidenum">
              <a:rPr lang="en-US" altLang="en-US"/>
              <a:pPr>
                <a:defRPr/>
              </a:pPr>
              <a:t>‹#›</a:t>
            </a:fld>
            <a:endParaRPr lang="en-US" altLang="en-US"/>
          </a:p>
        </p:txBody>
      </p:sp>
      <p:grpSp>
        <p:nvGrpSpPr>
          <p:cNvPr id="1032" name="Group 8"/>
          <p:cNvGrpSpPr>
            <a:grpSpLocks/>
          </p:cNvGrpSpPr>
          <p:nvPr/>
        </p:nvGrpSpPr>
        <p:grpSpPr bwMode="auto">
          <a:xfrm>
            <a:off x="8077200" y="304800"/>
            <a:ext cx="914400" cy="1219200"/>
            <a:chOff x="2928" y="2256"/>
            <a:chExt cx="1411" cy="1581"/>
          </a:xfrm>
        </p:grpSpPr>
        <p:pic>
          <p:nvPicPr>
            <p:cNvPr id="1033"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6732"/>
            <a:stretch>
              <a:fillRect/>
            </a:stretch>
          </p:blipFill>
          <p:spPr bwMode="auto">
            <a:xfrm>
              <a:off x="2928" y="2256"/>
              <a:ext cx="502"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36649" r="20030"/>
            <a:stretch>
              <a:fillRect/>
            </a:stretch>
          </p:blipFill>
          <p:spPr bwMode="auto">
            <a:xfrm>
              <a:off x="3408" y="2256"/>
              <a:ext cx="931"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package" Target="../embeddings/Microsoft_Excel_Worksheet1.xlsx"/></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Opportunities and Challenges of “Big Data”</a:t>
            </a:r>
          </a:p>
          <a:p>
            <a:pPr algn="ctr"/>
            <a:r>
              <a:rPr lang="en-US" sz="3200" kern="0" dirty="0" smtClean="0"/>
              <a:t>- Causal Inference</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a:t>
            </a:r>
            <a:r>
              <a:rPr lang="en-US" sz="2400" b="1" i="1" dirty="0" smtClean="0">
                <a:solidFill>
                  <a:srgbClr val="CC0000"/>
                </a:solidFill>
              </a:rPr>
              <a:t>202</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a:p>
        </p:txBody>
      </p:sp>
      <p:sp>
        <p:nvSpPr>
          <p:cNvPr id="728066" name="Rectangle 1026"/>
          <p:cNvSpPr>
            <a:spLocks noGrp="1" noChangeArrowheads="1"/>
          </p:cNvSpPr>
          <p:nvPr>
            <p:ph type="title"/>
          </p:nvPr>
        </p:nvSpPr>
        <p:spPr>
          <a:xfrm>
            <a:off x="473765" y="-320674"/>
            <a:ext cx="7543800" cy="1295400"/>
          </a:xfrm>
        </p:spPr>
        <p:txBody>
          <a:bodyPr/>
          <a:lstStyle/>
          <a:p>
            <a:r>
              <a:rPr lang="en-US" dirty="0" smtClean="0"/>
              <a:t>Over the line?</a:t>
            </a:r>
            <a:endParaRPr lang="en-US" dirty="0"/>
          </a:p>
        </p:txBody>
      </p:sp>
      <p:pic>
        <p:nvPicPr>
          <p:cNvPr id="8" name="Picture 7"/>
          <p:cNvPicPr>
            <a:picLocks noChangeAspect="1"/>
          </p:cNvPicPr>
          <p:nvPr/>
        </p:nvPicPr>
        <p:blipFill>
          <a:blip r:embed="rId3"/>
          <a:stretch>
            <a:fillRect/>
          </a:stretch>
        </p:blipFill>
        <p:spPr>
          <a:xfrm>
            <a:off x="205406" y="905153"/>
            <a:ext cx="7723520" cy="1491237"/>
          </a:xfrm>
          <a:prstGeom prst="rect">
            <a:avLst/>
          </a:prstGeom>
        </p:spPr>
      </p:pic>
      <p:pic>
        <p:nvPicPr>
          <p:cNvPr id="10" name="Picture 9"/>
          <p:cNvPicPr>
            <a:picLocks noChangeAspect="1"/>
          </p:cNvPicPr>
          <p:nvPr/>
        </p:nvPicPr>
        <p:blipFill rotWithShape="1">
          <a:blip r:embed="rId4"/>
          <a:srcRect t="9424" r="3333" b="6491"/>
          <a:stretch/>
        </p:blipFill>
        <p:spPr>
          <a:xfrm>
            <a:off x="0" y="2426207"/>
            <a:ext cx="9205400" cy="2221993"/>
          </a:xfrm>
          <a:prstGeom prst="rect">
            <a:avLst/>
          </a:prstGeom>
        </p:spPr>
      </p:pic>
      <p:pic>
        <p:nvPicPr>
          <p:cNvPr id="11" name="Picture 10"/>
          <p:cNvPicPr>
            <a:picLocks noChangeAspect="1"/>
          </p:cNvPicPr>
          <p:nvPr/>
        </p:nvPicPr>
        <p:blipFill rotWithShape="1">
          <a:blip r:embed="rId5"/>
          <a:srcRect t="12810" r="74738" b="67494"/>
          <a:stretch/>
        </p:blipFill>
        <p:spPr>
          <a:xfrm>
            <a:off x="125893" y="4763191"/>
            <a:ext cx="1696281" cy="444744"/>
          </a:xfrm>
          <a:prstGeom prst="rect">
            <a:avLst/>
          </a:prstGeom>
        </p:spPr>
      </p:pic>
      <p:pic>
        <p:nvPicPr>
          <p:cNvPr id="9" name="Picture 8"/>
          <p:cNvPicPr>
            <a:picLocks noChangeAspect="1"/>
          </p:cNvPicPr>
          <p:nvPr/>
        </p:nvPicPr>
        <p:blipFill>
          <a:blip r:embed="rId6"/>
          <a:stretch>
            <a:fillRect/>
          </a:stretch>
        </p:blipFill>
        <p:spPr>
          <a:xfrm>
            <a:off x="2590800" y="6225929"/>
            <a:ext cx="6553200" cy="635383"/>
          </a:xfrm>
          <a:prstGeom prst="rect">
            <a:avLst/>
          </a:prstGeom>
        </p:spPr>
      </p:pic>
      <p:pic>
        <p:nvPicPr>
          <p:cNvPr id="15" name="Picture 14"/>
          <p:cNvPicPr>
            <a:picLocks noChangeAspect="1"/>
          </p:cNvPicPr>
          <p:nvPr/>
        </p:nvPicPr>
        <p:blipFill rotWithShape="1">
          <a:blip r:embed="rId5"/>
          <a:srcRect t="44930"/>
          <a:stretch/>
        </p:blipFill>
        <p:spPr>
          <a:xfrm>
            <a:off x="2119118" y="4846316"/>
            <a:ext cx="6714685" cy="1243480"/>
          </a:xfrm>
          <a:prstGeom prst="rect">
            <a:avLst/>
          </a:prstGeom>
        </p:spPr>
      </p:pic>
      <p:sp>
        <p:nvSpPr>
          <p:cNvPr id="13" name="Rectangle 12"/>
          <p:cNvSpPr/>
          <p:nvPr/>
        </p:nvSpPr>
        <p:spPr bwMode="auto">
          <a:xfrm>
            <a:off x="5075583" y="5761383"/>
            <a:ext cx="3728403" cy="414851"/>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201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b="1" dirty="0" smtClean="0"/>
              <a:t>Threats </a:t>
            </a:r>
            <a:r>
              <a:rPr lang="en-US" sz="2800" b="1" dirty="0"/>
              <a:t>to causal </a:t>
            </a:r>
            <a:r>
              <a:rPr lang="en-US" sz="2800" b="1" dirty="0" smtClean="0"/>
              <a:t>conclusions</a:t>
            </a:r>
            <a:endParaRPr lang="en-US" sz="2800" b="1" dirty="0"/>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dirty="0" smtClean="0">
                <a:solidFill>
                  <a:schemeClr val="bg1">
                    <a:lumMod val="75000"/>
                  </a:schemeClr>
                </a:solidFill>
              </a:rPr>
              <a:t>Interpretability </a:t>
            </a:r>
            <a:r>
              <a:rPr lang="en-US" sz="2800" dirty="0">
                <a:solidFill>
                  <a:schemeClr val="bg1">
                    <a:lumMod val="7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173906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12</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1034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32594" r="31219" b="63702"/>
          <a:stretch/>
        </p:blipFill>
        <p:spPr bwMode="auto">
          <a:xfrm>
            <a:off x="533399" y="914400"/>
            <a:ext cx="7222273" cy="3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50982" r="31976" b="5952"/>
          <a:stretch/>
        </p:blipFill>
        <p:spPr bwMode="auto">
          <a:xfrm>
            <a:off x="533399" y="1600200"/>
            <a:ext cx="7069873" cy="46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905000" y="5105400"/>
            <a:ext cx="41910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81000" y="5105400"/>
            <a:ext cx="89535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752600" y="1316862"/>
            <a:ext cx="5562599" cy="369332"/>
          </a:xfrm>
          <a:prstGeom prst="rect">
            <a:avLst/>
          </a:prstGeom>
          <a:noFill/>
          <a:ln w="28575">
            <a:solidFill>
              <a:srgbClr val="FF0000"/>
            </a:solidFill>
          </a:ln>
        </p:spPr>
        <p:txBody>
          <a:bodyPr wrap="square" rtlCol="0">
            <a:spAutoFit/>
          </a:bodyPr>
          <a:lstStyle/>
          <a:p>
            <a:r>
              <a:rPr lang="en-US" dirty="0" smtClean="0">
                <a:solidFill>
                  <a:srgbClr val="FF0000"/>
                </a:solidFill>
              </a:rPr>
              <a:t>Why are these types of studies rated so lowly?</a:t>
            </a:r>
            <a:endParaRPr lang="en-US" dirty="0">
              <a:solidFill>
                <a:srgbClr val="FF0000"/>
              </a:solidFill>
            </a:endParaRPr>
          </a:p>
        </p:txBody>
      </p:sp>
      <p:sp>
        <p:nvSpPr>
          <p:cNvPr id="13" name="TextBox 12"/>
          <p:cNvSpPr txBox="1"/>
          <p:nvPr/>
        </p:nvSpPr>
        <p:spPr>
          <a:xfrm>
            <a:off x="4876800" y="4391394"/>
            <a:ext cx="4343400" cy="369332"/>
          </a:xfrm>
          <a:prstGeom prst="rect">
            <a:avLst/>
          </a:prstGeom>
          <a:noFill/>
          <a:ln w="28575">
            <a:solidFill>
              <a:srgbClr val="FF0000"/>
            </a:solidFill>
          </a:ln>
        </p:spPr>
        <p:txBody>
          <a:bodyPr wrap="square" rtlCol="0">
            <a:spAutoFit/>
          </a:bodyPr>
          <a:lstStyle/>
          <a:p>
            <a:r>
              <a:rPr lang="en-US" dirty="0" smtClean="0">
                <a:solidFill>
                  <a:srgbClr val="FF0000"/>
                </a:solidFill>
              </a:rPr>
              <a:t>Electronic health record based study</a:t>
            </a:r>
            <a:endParaRPr lang="en-US" dirty="0">
              <a:solidFill>
                <a:srgbClr val="FF0000"/>
              </a:solidFill>
            </a:endParaRPr>
          </a:p>
        </p:txBody>
      </p:sp>
    </p:spTree>
    <p:extLst>
      <p:ext uri="{BB962C8B-B14F-4D97-AF65-F5344CB8AC3E}">
        <p14:creationId xmlns:p14="http://schemas.microsoft.com/office/powerpoint/2010/main" val="229659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smtClean="0"/>
              <a:t>Example</a:t>
            </a:r>
            <a:r>
              <a:rPr lang="en-US" sz="2800" smtClean="0"/>
              <a:t>: Ann Landers/Newsday surveys</a:t>
            </a:r>
            <a:endParaRPr lang="en-US" sz="280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Many years ago, the help columnist, Ann Landers, asked her readers “If you had it do to over again, would you have children?”  She received about 10,000 responses, 70% of which said no.  </a:t>
            </a:r>
          </a:p>
          <a:p>
            <a:pPr marL="0" indent="0" eaLnBrk="1" hangingPunct="1">
              <a:lnSpc>
                <a:spcPct val="90000"/>
              </a:lnSpc>
              <a:buFont typeface="Wingdings" pitchFamily="2" charset="2"/>
              <a:buNone/>
            </a:pPr>
            <a:r>
              <a:rPr lang="en-US" sz="2600" dirty="0" smtClean="0">
                <a:solidFill>
                  <a:srgbClr val="000000"/>
                </a:solidFill>
                <a:cs typeface="Times New Roman" pitchFamily="18" charset="0"/>
              </a:rPr>
              <a:t>Shortly thereafter, Newsday commissioned a nationwide random telephone survey.  </a:t>
            </a:r>
          </a:p>
        </p:txBody>
      </p:sp>
      <p:sp>
        <p:nvSpPr>
          <p:cNvPr id="9220" name="Text Box 5"/>
          <p:cNvSpPr txBox="1">
            <a:spLocks noChangeArrowheads="1"/>
          </p:cNvSpPr>
          <p:nvPr/>
        </p:nvSpPr>
        <p:spPr bwMode="auto">
          <a:xfrm>
            <a:off x="2514600" y="3352800"/>
            <a:ext cx="1905000" cy="519113"/>
          </a:xfrm>
          <a:prstGeom prst="rect">
            <a:avLst/>
          </a:prstGeom>
          <a:noFill/>
          <a:ln w="9525">
            <a:noFill/>
            <a:miter lim="800000"/>
            <a:headEnd/>
            <a:tailEnd/>
          </a:ln>
        </p:spPr>
        <p:txBody>
          <a:bodyPr>
            <a:spAutoFit/>
          </a:bodyPr>
          <a:lstStyle/>
          <a:p>
            <a:pPr algn="l">
              <a:spcBef>
                <a:spcPct val="50000"/>
              </a:spcBef>
            </a:pPr>
            <a:r>
              <a:rPr lang="en-US" sz="2600" dirty="0" smtClean="0"/>
              <a:t> </a:t>
            </a:r>
            <a:r>
              <a:rPr lang="en-US" sz="2600" dirty="0"/>
              <a:t>said no.</a:t>
            </a:r>
            <a:r>
              <a:rPr lang="en-US" sz="2800" dirty="0"/>
              <a:t> </a:t>
            </a:r>
          </a:p>
        </p:txBody>
      </p:sp>
      <p:sp>
        <p:nvSpPr>
          <p:cNvPr id="9221" name="Text Box 6"/>
          <p:cNvSpPr txBox="1">
            <a:spLocks noChangeArrowheads="1"/>
          </p:cNvSpPr>
          <p:nvPr/>
        </p:nvSpPr>
        <p:spPr bwMode="auto">
          <a:xfrm>
            <a:off x="457200" y="3886200"/>
            <a:ext cx="1676400" cy="492443"/>
          </a:xfrm>
          <a:prstGeom prst="rect">
            <a:avLst/>
          </a:prstGeom>
          <a:noFill/>
          <a:ln w="9525">
            <a:noFill/>
            <a:miter lim="800000"/>
            <a:headEnd/>
            <a:tailEnd/>
          </a:ln>
        </p:spPr>
        <p:txBody>
          <a:bodyPr wrap="square">
            <a:spAutoFit/>
          </a:bodyPr>
          <a:lstStyle/>
          <a:p>
            <a:pPr algn="l">
              <a:spcBef>
                <a:spcPct val="50000"/>
              </a:spcBef>
            </a:pPr>
            <a:r>
              <a:rPr lang="en-US" sz="2600" dirty="0" smtClean="0"/>
              <a:t>Samples:</a:t>
            </a:r>
            <a:endParaRPr lang="en-US" sz="2600" dirty="0"/>
          </a:p>
        </p:txBody>
      </p:sp>
      <p:sp>
        <p:nvSpPr>
          <p:cNvPr id="9222" name="Text Box 7"/>
          <p:cNvSpPr txBox="1">
            <a:spLocks noChangeArrowheads="1"/>
          </p:cNvSpPr>
          <p:nvPr/>
        </p:nvSpPr>
        <p:spPr bwMode="auto">
          <a:xfrm>
            <a:off x="457200" y="4953000"/>
            <a:ext cx="7924800" cy="488950"/>
          </a:xfrm>
          <a:prstGeom prst="rect">
            <a:avLst/>
          </a:prstGeom>
          <a:noFill/>
          <a:ln w="9525">
            <a:noFill/>
            <a:miter lim="800000"/>
            <a:headEnd/>
            <a:tailEnd/>
          </a:ln>
        </p:spPr>
        <p:txBody>
          <a:bodyPr>
            <a:spAutoFit/>
          </a:bodyPr>
          <a:lstStyle/>
          <a:p>
            <a:pPr algn="l">
              <a:spcBef>
                <a:spcPct val="50000"/>
              </a:spcBef>
            </a:pPr>
            <a:r>
              <a:rPr lang="en-US" sz="2600" dirty="0" smtClean="0"/>
              <a:t>Population:</a:t>
            </a:r>
            <a:endParaRPr lang="en-US" sz="2600" dirty="0"/>
          </a:p>
        </p:txBody>
      </p:sp>
      <p:sp>
        <p:nvSpPr>
          <p:cNvPr id="518153" name="Text Box 9"/>
          <p:cNvSpPr txBox="1">
            <a:spLocks noChangeArrowheads="1"/>
          </p:cNvSpPr>
          <p:nvPr/>
        </p:nvSpPr>
        <p:spPr bwMode="auto">
          <a:xfrm>
            <a:off x="2057400" y="3886200"/>
            <a:ext cx="6172200" cy="885825"/>
          </a:xfrm>
          <a:prstGeom prst="rect">
            <a:avLst/>
          </a:prstGeom>
          <a:noFill/>
          <a:ln w="9525">
            <a:noFill/>
            <a:miter lim="800000"/>
            <a:headEnd/>
            <a:tailEnd/>
          </a:ln>
        </p:spPr>
        <p:txBody>
          <a:bodyPr>
            <a:spAutoFit/>
          </a:bodyPr>
          <a:lstStyle/>
          <a:p>
            <a:pPr algn="l">
              <a:spcBef>
                <a:spcPct val="50000"/>
              </a:spcBef>
            </a:pPr>
            <a:r>
              <a:rPr lang="en-US" sz="2600"/>
              <a:t>10,000 write-ins; 1,373 random telephone contacts</a:t>
            </a:r>
          </a:p>
        </p:txBody>
      </p:sp>
      <p:sp>
        <p:nvSpPr>
          <p:cNvPr id="518154" name="Text Box 10"/>
          <p:cNvSpPr txBox="1">
            <a:spLocks noChangeArrowheads="1"/>
          </p:cNvSpPr>
          <p:nvPr/>
        </p:nvSpPr>
        <p:spPr bwMode="auto">
          <a:xfrm>
            <a:off x="2514600" y="4953000"/>
            <a:ext cx="5486400" cy="488950"/>
          </a:xfrm>
          <a:prstGeom prst="rect">
            <a:avLst/>
          </a:prstGeom>
          <a:noFill/>
          <a:ln w="9525">
            <a:noFill/>
            <a:miter lim="800000"/>
            <a:headEnd/>
            <a:tailEnd/>
          </a:ln>
        </p:spPr>
        <p:txBody>
          <a:bodyPr>
            <a:spAutoFit/>
          </a:bodyPr>
          <a:lstStyle/>
          <a:p>
            <a:pPr algn="l">
              <a:spcBef>
                <a:spcPct val="50000"/>
              </a:spcBef>
            </a:pPr>
            <a:r>
              <a:rPr lang="en-US" sz="2600" dirty="0"/>
              <a:t>U.S. households with </a:t>
            </a:r>
            <a:r>
              <a:rPr lang="en-US" sz="2600" dirty="0" smtClean="0"/>
              <a:t>children</a:t>
            </a:r>
            <a:endParaRPr lang="en-US" sz="2600" dirty="0"/>
          </a:p>
        </p:txBody>
      </p:sp>
      <p:sp>
        <p:nvSpPr>
          <p:cNvPr id="2" name="TextBox 1"/>
          <p:cNvSpPr txBox="1"/>
          <p:nvPr/>
        </p:nvSpPr>
        <p:spPr>
          <a:xfrm>
            <a:off x="1992094" y="3379470"/>
            <a:ext cx="762000" cy="492443"/>
          </a:xfrm>
          <a:prstGeom prst="rect">
            <a:avLst/>
          </a:prstGeom>
          <a:noFill/>
        </p:spPr>
        <p:txBody>
          <a:bodyPr wrap="square" rtlCol="0">
            <a:spAutoFit/>
          </a:bodyPr>
          <a:lstStyle/>
          <a:p>
            <a:r>
              <a:rPr lang="en-US" sz="2600" dirty="0" smtClean="0"/>
              <a:t>9%</a:t>
            </a:r>
            <a:endParaRPr lang="en-US" sz="2600" dirty="0"/>
          </a:p>
        </p:txBody>
      </p:sp>
      <p:sp>
        <p:nvSpPr>
          <p:cNvPr id="10" name="Text Box 7"/>
          <p:cNvSpPr txBox="1">
            <a:spLocks noChangeArrowheads="1"/>
          </p:cNvSpPr>
          <p:nvPr/>
        </p:nvSpPr>
        <p:spPr bwMode="auto">
          <a:xfrm>
            <a:off x="468086" y="5605236"/>
            <a:ext cx="8066314" cy="492443"/>
          </a:xfrm>
          <a:prstGeom prst="rect">
            <a:avLst/>
          </a:prstGeom>
          <a:noFill/>
          <a:ln w="9525">
            <a:noFill/>
            <a:miter lim="800000"/>
            <a:headEnd/>
            <a:tailEnd/>
          </a:ln>
        </p:spPr>
        <p:txBody>
          <a:bodyPr wrap="square">
            <a:spAutoFit/>
          </a:bodyPr>
          <a:lstStyle/>
          <a:p>
            <a:pPr algn="l">
              <a:spcBef>
                <a:spcPct val="50000"/>
              </a:spcBef>
            </a:pPr>
            <a:r>
              <a:rPr lang="en-US" sz="2600" dirty="0" smtClean="0"/>
              <a:t>Moral:  Big data doesn’t overcome selection bias.</a:t>
            </a:r>
            <a:endParaRPr lang="en-US" sz="2600" dirty="0"/>
          </a:p>
        </p:txBody>
      </p:sp>
    </p:spTree>
    <p:extLst>
      <p:ext uri="{BB962C8B-B14F-4D97-AF65-F5344CB8AC3E}">
        <p14:creationId xmlns:p14="http://schemas.microsoft.com/office/powerpoint/2010/main" val="6882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18153"/>
                                        </p:tgtEl>
                                        <p:attrNameLst>
                                          <p:attrName>style.visibility</p:attrName>
                                        </p:attrNameLst>
                                      </p:cBhvr>
                                      <p:to>
                                        <p:strVal val="visible"/>
                                      </p:to>
                                    </p:set>
                                    <p:anim calcmode="lin" valueType="num">
                                      <p:cBhvr additive="base">
                                        <p:cTn id="11" dur="500" fill="hold"/>
                                        <p:tgtEl>
                                          <p:spTgt spid="518153"/>
                                        </p:tgtEl>
                                        <p:attrNameLst>
                                          <p:attrName>ppt_x</p:attrName>
                                        </p:attrNameLst>
                                      </p:cBhvr>
                                      <p:tavLst>
                                        <p:tav tm="0">
                                          <p:val>
                                            <p:strVal val="1+#ppt_w/2"/>
                                          </p:val>
                                        </p:tav>
                                        <p:tav tm="100000">
                                          <p:val>
                                            <p:strVal val="#ppt_x"/>
                                          </p:val>
                                        </p:tav>
                                      </p:tavLst>
                                    </p:anim>
                                    <p:anim calcmode="lin" valueType="num">
                                      <p:cBhvr additive="base">
                                        <p:cTn id="12" dur="500" fill="hold"/>
                                        <p:tgtEl>
                                          <p:spTgt spid="51815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18154"/>
                                        </p:tgtEl>
                                        <p:attrNameLst>
                                          <p:attrName>style.visibility</p:attrName>
                                        </p:attrNameLst>
                                      </p:cBhvr>
                                      <p:to>
                                        <p:strVal val="visible"/>
                                      </p:to>
                                    </p:set>
                                    <p:anim calcmode="lin" valueType="num">
                                      <p:cBhvr additive="base">
                                        <p:cTn id="17" dur="500" fill="hold"/>
                                        <p:tgtEl>
                                          <p:spTgt spid="518154"/>
                                        </p:tgtEl>
                                        <p:attrNameLst>
                                          <p:attrName>ppt_x</p:attrName>
                                        </p:attrNameLst>
                                      </p:cBhvr>
                                      <p:tavLst>
                                        <p:tav tm="0">
                                          <p:val>
                                            <p:strVal val="1+#ppt_w/2"/>
                                          </p:val>
                                        </p:tav>
                                        <p:tav tm="100000">
                                          <p:val>
                                            <p:strVal val="#ppt_x"/>
                                          </p:val>
                                        </p:tav>
                                      </p:tavLst>
                                    </p:anim>
                                    <p:anim calcmode="lin" valueType="num">
                                      <p:cBhvr additive="base">
                                        <p:cTn id="18" dur="500" fill="hold"/>
                                        <p:tgtEl>
                                          <p:spTgt spid="51815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P spid="518154" grpId="0"/>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More realistic</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Suppose you are going to conduct a research study using electronic health records and want the results to generalize to all similar patients in the Bay Area?</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r>
              <a:rPr lang="en-US" sz="2600" dirty="0" smtClean="0">
                <a:solidFill>
                  <a:srgbClr val="000000"/>
                </a:solidFill>
                <a:cs typeface="Times New Roman" pitchFamily="18" charset="0"/>
              </a:rPr>
              <a:t>Would you prefer to use data from UCSF or Kaiser? Why? </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
        <p:nvSpPr>
          <p:cNvPr id="9221" name="Text Box 6"/>
          <p:cNvSpPr txBox="1">
            <a:spLocks noChangeArrowheads="1"/>
          </p:cNvSpPr>
          <p:nvPr/>
        </p:nvSpPr>
        <p:spPr bwMode="auto">
          <a:xfrm>
            <a:off x="457200" y="3886200"/>
            <a:ext cx="1676400" cy="492443"/>
          </a:xfrm>
          <a:prstGeom prst="rect">
            <a:avLst/>
          </a:prstGeom>
          <a:noFill/>
          <a:ln w="9525">
            <a:noFill/>
            <a:miter lim="800000"/>
            <a:headEnd/>
            <a:tailEnd/>
          </a:ln>
        </p:spPr>
        <p:txBody>
          <a:bodyPr wrap="square">
            <a:spAutoFit/>
          </a:bodyPr>
          <a:lstStyle/>
          <a:p>
            <a:pPr algn="l">
              <a:spcBef>
                <a:spcPct val="50000"/>
              </a:spcBef>
            </a:pPr>
            <a:r>
              <a:rPr lang="en-US" sz="2600" dirty="0" smtClean="0"/>
              <a:t>UCSF</a:t>
            </a:r>
            <a:endParaRPr lang="en-US" sz="2600" dirty="0"/>
          </a:p>
        </p:txBody>
      </p:sp>
      <p:sp>
        <p:nvSpPr>
          <p:cNvPr id="9222" name="Text Box 7"/>
          <p:cNvSpPr txBox="1">
            <a:spLocks noChangeArrowheads="1"/>
          </p:cNvSpPr>
          <p:nvPr/>
        </p:nvSpPr>
        <p:spPr bwMode="auto">
          <a:xfrm>
            <a:off x="457200" y="4953000"/>
            <a:ext cx="7924800" cy="492443"/>
          </a:xfrm>
          <a:prstGeom prst="rect">
            <a:avLst/>
          </a:prstGeom>
          <a:noFill/>
          <a:ln w="9525">
            <a:noFill/>
            <a:miter lim="800000"/>
            <a:headEnd/>
            <a:tailEnd/>
          </a:ln>
        </p:spPr>
        <p:txBody>
          <a:bodyPr>
            <a:spAutoFit/>
          </a:bodyPr>
          <a:lstStyle/>
          <a:p>
            <a:pPr algn="l">
              <a:spcBef>
                <a:spcPct val="50000"/>
              </a:spcBef>
            </a:pPr>
            <a:r>
              <a:rPr lang="en-US" sz="2600" dirty="0" smtClean="0"/>
              <a:t>Kaiser</a:t>
            </a:r>
            <a:endParaRPr lang="en-US" sz="2600" dirty="0"/>
          </a:p>
        </p:txBody>
      </p:sp>
      <p:sp>
        <p:nvSpPr>
          <p:cNvPr id="518153" name="Text Box 9"/>
          <p:cNvSpPr txBox="1">
            <a:spLocks noChangeArrowheads="1"/>
          </p:cNvSpPr>
          <p:nvPr/>
        </p:nvSpPr>
        <p:spPr bwMode="auto">
          <a:xfrm>
            <a:off x="2057400" y="3886200"/>
            <a:ext cx="6172200" cy="492443"/>
          </a:xfrm>
          <a:prstGeom prst="rect">
            <a:avLst/>
          </a:prstGeom>
          <a:noFill/>
          <a:ln w="9525">
            <a:noFill/>
            <a:miter lim="800000"/>
            <a:headEnd/>
            <a:tailEnd/>
          </a:ln>
        </p:spPr>
        <p:txBody>
          <a:bodyPr>
            <a:spAutoFit/>
          </a:bodyPr>
          <a:lstStyle/>
          <a:p>
            <a:pPr algn="l">
              <a:spcBef>
                <a:spcPct val="50000"/>
              </a:spcBef>
            </a:pPr>
            <a:r>
              <a:rPr lang="en-US" sz="2600" dirty="0" smtClean="0"/>
              <a:t>~Ann Landers</a:t>
            </a:r>
            <a:endParaRPr lang="en-US" sz="2600" dirty="0"/>
          </a:p>
        </p:txBody>
      </p:sp>
      <p:sp>
        <p:nvSpPr>
          <p:cNvPr id="518154" name="Text Box 10"/>
          <p:cNvSpPr txBox="1">
            <a:spLocks noChangeArrowheads="1"/>
          </p:cNvSpPr>
          <p:nvPr/>
        </p:nvSpPr>
        <p:spPr bwMode="auto">
          <a:xfrm>
            <a:off x="1977894" y="4953000"/>
            <a:ext cx="5486400" cy="488950"/>
          </a:xfrm>
          <a:prstGeom prst="rect">
            <a:avLst/>
          </a:prstGeom>
          <a:noFill/>
          <a:ln w="9525">
            <a:noFill/>
            <a:miter lim="800000"/>
            <a:headEnd/>
            <a:tailEnd/>
          </a:ln>
        </p:spPr>
        <p:txBody>
          <a:bodyPr>
            <a:spAutoFit/>
          </a:bodyPr>
          <a:lstStyle/>
          <a:p>
            <a:pPr algn="l">
              <a:spcBef>
                <a:spcPct val="50000"/>
              </a:spcBef>
            </a:pPr>
            <a:r>
              <a:rPr lang="en-US" sz="2600" dirty="0" smtClean="0"/>
              <a:t>~Random telephone survey</a:t>
            </a:r>
            <a:endParaRPr lang="en-US" sz="2600" dirty="0"/>
          </a:p>
        </p:txBody>
      </p:sp>
    </p:spTree>
    <p:extLst>
      <p:ext uri="{BB962C8B-B14F-4D97-AF65-F5344CB8AC3E}">
        <p14:creationId xmlns:p14="http://schemas.microsoft.com/office/powerpoint/2010/main" val="1898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8153"/>
                                        </p:tgtEl>
                                        <p:attrNameLst>
                                          <p:attrName>style.visibility</p:attrName>
                                        </p:attrNameLst>
                                      </p:cBhvr>
                                      <p:to>
                                        <p:strVal val="visible"/>
                                      </p:to>
                                    </p:set>
                                    <p:anim calcmode="lin" valueType="num">
                                      <p:cBhvr additive="base">
                                        <p:cTn id="7" dur="500" fill="hold"/>
                                        <p:tgtEl>
                                          <p:spTgt spid="518153"/>
                                        </p:tgtEl>
                                        <p:attrNameLst>
                                          <p:attrName>ppt_x</p:attrName>
                                        </p:attrNameLst>
                                      </p:cBhvr>
                                      <p:tavLst>
                                        <p:tav tm="0">
                                          <p:val>
                                            <p:strVal val="1+#ppt_w/2"/>
                                          </p:val>
                                        </p:tav>
                                        <p:tav tm="100000">
                                          <p:val>
                                            <p:strVal val="#ppt_x"/>
                                          </p:val>
                                        </p:tav>
                                      </p:tavLst>
                                    </p:anim>
                                    <p:anim calcmode="lin" valueType="num">
                                      <p:cBhvr additive="base">
                                        <p:cTn id="8" dur="500" fill="hold"/>
                                        <p:tgtEl>
                                          <p:spTgt spid="51815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8154"/>
                                        </p:tgtEl>
                                        <p:attrNameLst>
                                          <p:attrName>style.visibility</p:attrName>
                                        </p:attrNameLst>
                                      </p:cBhvr>
                                      <p:to>
                                        <p:strVal val="visible"/>
                                      </p:to>
                                    </p:set>
                                    <p:anim calcmode="lin" valueType="num">
                                      <p:cBhvr additive="base">
                                        <p:cTn id="11" dur="500" fill="hold"/>
                                        <p:tgtEl>
                                          <p:spTgt spid="518154"/>
                                        </p:tgtEl>
                                        <p:attrNameLst>
                                          <p:attrName>ppt_x</p:attrName>
                                        </p:attrNameLst>
                                      </p:cBhvr>
                                      <p:tavLst>
                                        <p:tav tm="0">
                                          <p:val>
                                            <p:strVal val="1+#ppt_w/2"/>
                                          </p:val>
                                        </p:tav>
                                        <p:tav tm="100000">
                                          <p:val>
                                            <p:strVal val="#ppt_x"/>
                                          </p:val>
                                        </p:tav>
                                      </p:tavLst>
                                    </p:anim>
                                    <p:anim calcmode="lin" valueType="num">
                                      <p:cBhvr additive="base">
                                        <p:cTn id="12" dur="500" fill="hold"/>
                                        <p:tgtEl>
                                          <p:spTgt spid="518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P spid="51815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Phototherapy and Cancer</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Phototherapy (exposing the infant to bright fluorescent light) is widely used to treat jaundice in newborns.  Jaundice is caused by a build up of bilirubin levels before the newborn’s liver starts working.  High levels can cause brain damage.  The light breaks down the bilirubin and allows it to be excreted.  </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None/>
            </a:pPr>
            <a:r>
              <a:rPr lang="en-US" sz="2600" dirty="0">
                <a:solidFill>
                  <a:srgbClr val="000000"/>
                </a:solidFill>
                <a:cs typeface="Times New Roman" pitchFamily="18" charset="0"/>
              </a:rPr>
              <a:t>Does phototherapy cause cancer</a:t>
            </a:r>
            <a:r>
              <a:rPr lang="en-US" sz="2600" dirty="0" smtClean="0">
                <a:solidFill>
                  <a:srgbClr val="000000"/>
                </a:solidFill>
                <a:cs typeface="Times New Roman" pitchFamily="18" charset="0"/>
              </a:rPr>
              <a:t>?</a:t>
            </a: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r>
              <a:rPr lang="en-US" sz="2600" dirty="0" smtClean="0">
                <a:solidFill>
                  <a:srgbClr val="000000"/>
                </a:solidFill>
                <a:cs typeface="Times New Roman" pitchFamily="18" charset="0"/>
              </a:rPr>
              <a:t>We studied about 500,000 infants born in Kaiser Northern CA between 1995 and 2011.  </a:t>
            </a: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
        <p:nvSpPr>
          <p:cNvPr id="3" name="TextBox 2"/>
          <p:cNvSpPr txBox="1"/>
          <p:nvPr/>
        </p:nvSpPr>
        <p:spPr>
          <a:xfrm>
            <a:off x="4800600" y="6236732"/>
            <a:ext cx="3886200" cy="369332"/>
          </a:xfrm>
          <a:prstGeom prst="rect">
            <a:avLst/>
          </a:prstGeom>
          <a:noFill/>
        </p:spPr>
        <p:txBody>
          <a:bodyPr wrap="square" rtlCol="0">
            <a:spAutoFit/>
          </a:bodyPr>
          <a:lstStyle/>
          <a:p>
            <a:r>
              <a:rPr lang="en-US" b="0" dirty="0" smtClean="0"/>
              <a:t>Newman, et al Pediatrics, 2016</a:t>
            </a:r>
            <a:endParaRPr lang="en-US" b="0" dirty="0"/>
          </a:p>
        </p:txBody>
      </p:sp>
    </p:spTree>
    <p:extLst>
      <p:ext uri="{BB962C8B-B14F-4D97-AF65-F5344CB8AC3E}">
        <p14:creationId xmlns:p14="http://schemas.microsoft.com/office/powerpoint/2010/main" val="1953784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1080" y="152400"/>
            <a:ext cx="7543800" cy="457200"/>
          </a:xfrm>
        </p:spPr>
        <p:txBody>
          <a:bodyPr/>
          <a:lstStyle/>
          <a:p>
            <a:pPr eaLnBrk="1" hangingPunct="1"/>
            <a:r>
              <a:rPr lang="en-US" sz="2800" u="sng" dirty="0" smtClean="0"/>
              <a:t>Example</a:t>
            </a:r>
            <a:r>
              <a:rPr lang="en-US" sz="2800" dirty="0" smtClean="0"/>
              <a:t>: Excerpt from Table 1</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503"/>
          <a:stretch/>
        </p:blipFill>
        <p:spPr bwMode="auto">
          <a:xfrm>
            <a:off x="412750" y="990600"/>
            <a:ext cx="7772400" cy="265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3739"/>
          <a:stretch/>
        </p:blipFill>
        <p:spPr bwMode="auto">
          <a:xfrm>
            <a:off x="334296" y="3649703"/>
            <a:ext cx="7772400" cy="16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4296" y="5715000"/>
            <a:ext cx="8200104" cy="369332"/>
          </a:xfrm>
          <a:prstGeom prst="rect">
            <a:avLst/>
          </a:prstGeom>
          <a:noFill/>
        </p:spPr>
        <p:txBody>
          <a:bodyPr wrap="square" rtlCol="0">
            <a:spAutoFit/>
          </a:bodyPr>
          <a:lstStyle/>
          <a:p>
            <a:r>
              <a:rPr lang="en-US" dirty="0" smtClean="0"/>
              <a:t>Concerns comparing the phototherapy and non-phototherapy groups?</a:t>
            </a:r>
            <a:endParaRPr lang="en-US" dirty="0"/>
          </a:p>
        </p:txBody>
      </p:sp>
    </p:spTree>
    <p:extLst>
      <p:ext uri="{BB962C8B-B14F-4D97-AF65-F5344CB8AC3E}">
        <p14:creationId xmlns:p14="http://schemas.microsoft.com/office/powerpoint/2010/main" val="17651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7543800" cy="457200"/>
          </a:xfrm>
        </p:spPr>
        <p:txBody>
          <a:bodyPr/>
          <a:lstStyle/>
          <a:p>
            <a:pPr eaLnBrk="1" hangingPunct="1"/>
            <a:r>
              <a:rPr lang="en-US" sz="2800" u="sng" dirty="0" smtClean="0"/>
              <a:t>Example</a:t>
            </a:r>
            <a:r>
              <a:rPr lang="en-US" sz="2800" dirty="0" smtClean="0"/>
              <a:t>: Phototherapy and Cancer</a:t>
            </a:r>
            <a:endParaRPr lang="en-US" sz="2800" dirty="0" smtClean="0">
              <a:solidFill>
                <a:srgbClr val="000000"/>
              </a:solidFill>
              <a:cs typeface="Times New Roman" pitchFamily="18" charset="0"/>
            </a:endParaRPr>
          </a:p>
        </p:txBody>
      </p:sp>
      <p:sp>
        <p:nvSpPr>
          <p:cNvPr id="9219" name="Rectangle 3"/>
          <p:cNvSpPr>
            <a:spLocks noGrp="1" noChangeArrowheads="1"/>
          </p:cNvSpPr>
          <p:nvPr>
            <p:ph type="body" idx="1"/>
          </p:nvPr>
        </p:nvSpPr>
        <p:spPr>
          <a:xfrm>
            <a:off x="381000" y="1066800"/>
            <a:ext cx="7543800" cy="2133600"/>
          </a:xfrm>
        </p:spPr>
        <p:txBody>
          <a:bodyPr/>
          <a:lstStyle/>
          <a:p>
            <a:pPr marL="0" indent="0" eaLnBrk="1" hangingPunct="1">
              <a:lnSpc>
                <a:spcPct val="90000"/>
              </a:lnSpc>
              <a:buFont typeface="Wingdings" pitchFamily="2" charset="2"/>
              <a:buNone/>
            </a:pPr>
            <a:r>
              <a:rPr lang="en-US" sz="2600" dirty="0" smtClean="0">
                <a:solidFill>
                  <a:srgbClr val="000000"/>
                </a:solidFill>
                <a:cs typeface="Times New Roman" pitchFamily="18" charset="0"/>
              </a:rPr>
              <a:t>Possibly different on:</a:t>
            </a:r>
          </a:p>
          <a:p>
            <a:pPr marL="0" indent="0" eaLnBrk="1" hangingPunct="1">
              <a:lnSpc>
                <a:spcPct val="90000"/>
              </a:lnSpc>
              <a:buNone/>
            </a:pPr>
            <a:r>
              <a:rPr lang="en-US" sz="2600" dirty="0">
                <a:solidFill>
                  <a:srgbClr val="000000"/>
                </a:solidFill>
                <a:cs typeface="Times New Roman" pitchFamily="18" charset="0"/>
              </a:rPr>
              <a:t>R</a:t>
            </a:r>
            <a:r>
              <a:rPr lang="en-US" sz="2600" dirty="0" smtClean="0">
                <a:solidFill>
                  <a:srgbClr val="000000"/>
                </a:solidFill>
                <a:cs typeface="Times New Roman" pitchFamily="18" charset="0"/>
              </a:rPr>
              <a:t>ace, birth year, sex, Down’s syndrome, chromosomal or other congenital anomaly, birth weight, gestational age, Apgar score, direct </a:t>
            </a:r>
            <a:r>
              <a:rPr lang="en-US" sz="2600" dirty="0" err="1" smtClean="0">
                <a:solidFill>
                  <a:srgbClr val="000000"/>
                </a:solidFill>
                <a:cs typeface="Times New Roman" pitchFamily="18" charset="0"/>
              </a:rPr>
              <a:t>antiglobulin</a:t>
            </a:r>
            <a:r>
              <a:rPr lang="en-US" sz="2600" dirty="0" smtClean="0">
                <a:solidFill>
                  <a:srgbClr val="000000"/>
                </a:solidFill>
                <a:cs typeface="Times New Roman" pitchFamily="18" charset="0"/>
              </a:rPr>
              <a:t> test positive, maternal age, delivery mode, multiple birth, jaundice and more. </a:t>
            </a:r>
            <a:r>
              <a:rPr lang="en-US" sz="2600" dirty="0">
                <a:solidFill>
                  <a:srgbClr val="000000"/>
                </a:solidFill>
                <a:cs typeface="Times New Roman" pitchFamily="18" charset="0"/>
              </a:rPr>
              <a:t>Full richness of the electronic health record system at Kaiser available.</a:t>
            </a:r>
          </a:p>
          <a:p>
            <a:pPr marL="0" indent="0" eaLnBrk="1" hangingPunct="1">
              <a:lnSpc>
                <a:spcPct val="90000"/>
              </a:lnSpc>
              <a:buNone/>
            </a:pPr>
            <a:r>
              <a:rPr lang="en-US" sz="2600" dirty="0" smtClean="0">
                <a:solidFill>
                  <a:srgbClr val="000000"/>
                </a:solidFill>
                <a:cs typeface="Times New Roman" pitchFamily="18" charset="0"/>
              </a:rPr>
              <a:t>As well as two-way interactions of </a:t>
            </a:r>
            <a:r>
              <a:rPr lang="en-US" sz="2600" dirty="0">
                <a:solidFill>
                  <a:srgbClr val="000000"/>
                </a:solidFill>
                <a:cs typeface="Times New Roman" pitchFamily="18" charset="0"/>
              </a:rPr>
              <a:t>all variables </a:t>
            </a:r>
            <a:r>
              <a:rPr lang="en-US" sz="2600" dirty="0" smtClean="0">
                <a:solidFill>
                  <a:srgbClr val="000000"/>
                </a:solidFill>
                <a:cs typeface="Times New Roman" pitchFamily="18" charset="0"/>
              </a:rPr>
              <a:t> (e.g., cross-combinations of categorical variables) and nonlinear components of numeric variables.  When totaled up, </a:t>
            </a:r>
            <a:r>
              <a:rPr lang="en-US" sz="2600" dirty="0" smtClean="0">
                <a:solidFill>
                  <a:srgbClr val="FF0000"/>
                </a:solidFill>
                <a:cs typeface="Times New Roman" pitchFamily="18" charset="0"/>
              </a:rPr>
              <a:t>over 2,000 predictors</a:t>
            </a:r>
            <a:r>
              <a:rPr lang="en-US" sz="2600" dirty="0" smtClean="0">
                <a:solidFill>
                  <a:srgbClr val="000000"/>
                </a:solidFill>
                <a:cs typeface="Times New Roman" pitchFamily="18" charset="0"/>
              </a:rPr>
              <a:t>.</a:t>
            </a:r>
          </a:p>
          <a:p>
            <a:pPr marL="0" indent="0" eaLnBrk="1" hangingPunct="1">
              <a:lnSpc>
                <a:spcPct val="90000"/>
              </a:lnSpc>
              <a:buFont typeface="Wingdings" pitchFamily="2" charset="2"/>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None/>
            </a:pPr>
            <a:endParaRPr lang="en-US" sz="2600" dirty="0">
              <a:solidFill>
                <a:srgbClr val="000000"/>
              </a:solidFill>
              <a:cs typeface="Times New Roman" pitchFamily="18" charset="0"/>
            </a:endParaRPr>
          </a:p>
          <a:p>
            <a:pPr marL="0" indent="0" eaLnBrk="1" hangingPunct="1">
              <a:lnSpc>
                <a:spcPct val="90000"/>
              </a:lnSpc>
              <a:buFont typeface="Wingdings" pitchFamily="2" charset="2"/>
              <a:buNone/>
            </a:pPr>
            <a:endParaRPr lang="en-US" sz="2600" dirty="0" smtClean="0">
              <a:solidFill>
                <a:srgbClr val="000000"/>
              </a:solidFill>
              <a:cs typeface="Times New Roman" pitchFamily="18" charset="0"/>
            </a:endParaRPr>
          </a:p>
        </p:txBody>
      </p:sp>
    </p:spTree>
    <p:extLst>
      <p:ext uri="{BB962C8B-B14F-4D97-AF65-F5344CB8AC3E}">
        <p14:creationId xmlns:p14="http://schemas.microsoft.com/office/powerpoint/2010/main" val="12440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additive="base">
                                        <p:cTn id="7" dur="500" fill="hold"/>
                                        <p:tgtEl>
                                          <p:spTgt spid="921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b="1" dirty="0" smtClean="0"/>
              <a:t>Causal </a:t>
            </a:r>
            <a:r>
              <a:rPr lang="en-US" sz="2800" b="1" dirty="0"/>
              <a:t>methods in (very) brief</a:t>
            </a:r>
          </a:p>
          <a:p>
            <a:pPr lvl="0"/>
            <a:r>
              <a:rPr lang="en-US" sz="2800" dirty="0" smtClean="0">
                <a:solidFill>
                  <a:schemeClr val="bg1">
                    <a:lumMod val="85000"/>
                  </a:schemeClr>
                </a:solidFill>
              </a:rPr>
              <a:t>Interpretability </a:t>
            </a:r>
            <a:r>
              <a:rPr lang="en-US" sz="2800" dirty="0">
                <a:solidFill>
                  <a:schemeClr val="bg1">
                    <a:lumMod val="8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smtClean="0"/>
              <a:t>Causal inference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80"/>
          <a:stretch/>
        </p:blipFill>
        <p:spPr bwMode="auto">
          <a:xfrm>
            <a:off x="562429" y="1066800"/>
            <a:ext cx="7975600" cy="48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6396335"/>
            <a:ext cx="3701134" cy="276999"/>
          </a:xfrm>
          <a:prstGeom prst="rect">
            <a:avLst/>
          </a:prstGeom>
          <a:noFill/>
        </p:spPr>
        <p:txBody>
          <a:bodyPr wrap="square" rtlCol="0">
            <a:spAutoFit/>
          </a:bodyPr>
          <a:lstStyle/>
          <a:p>
            <a:pPr algn="l"/>
            <a:r>
              <a:rPr lang="en-US" sz="1200" b="0" dirty="0" smtClean="0"/>
              <a:t>Maxwell, et al ,</a:t>
            </a:r>
            <a:r>
              <a:rPr lang="en-US" sz="1200" b="0" dirty="0" err="1" smtClean="0"/>
              <a:t>PLoS</a:t>
            </a:r>
            <a:r>
              <a:rPr lang="en-US" sz="1200" b="0" dirty="0" smtClean="0"/>
              <a:t> </a:t>
            </a:r>
            <a:r>
              <a:rPr lang="en-US" sz="1200" b="0" dirty="0"/>
              <a:t>One. 2015; 10(2): e0118234.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18" t="94244"/>
          <a:stretch/>
        </p:blipFill>
        <p:spPr bwMode="auto">
          <a:xfrm>
            <a:off x="178593" y="5921827"/>
            <a:ext cx="8812998" cy="39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t>Introduction</a:t>
            </a:r>
            <a:r>
              <a:rPr lang="en-US" sz="2800" dirty="0"/>
              <a:t>:  prediction versus causation</a:t>
            </a:r>
          </a:p>
          <a:p>
            <a:pPr lvl="0"/>
            <a:r>
              <a:rPr lang="en-US" sz="2800" dirty="0" smtClean="0"/>
              <a:t>Threats </a:t>
            </a:r>
            <a:r>
              <a:rPr lang="en-US" sz="2800" dirty="0"/>
              <a:t>to causal </a:t>
            </a:r>
            <a:r>
              <a:rPr lang="en-US" sz="2800" dirty="0" smtClean="0"/>
              <a:t>conclusions</a:t>
            </a:r>
            <a:endParaRPr lang="en-US" sz="2800" dirty="0"/>
          </a:p>
          <a:p>
            <a:pPr lvl="0"/>
            <a:r>
              <a:rPr lang="en-US" sz="2800" dirty="0" smtClean="0"/>
              <a:t>Causal </a:t>
            </a:r>
            <a:r>
              <a:rPr lang="en-US" sz="2800" dirty="0"/>
              <a:t>methods in (very) brief</a:t>
            </a:r>
          </a:p>
          <a:p>
            <a:pPr lvl="0"/>
            <a:r>
              <a:rPr lang="en-US" sz="2800" dirty="0" smtClean="0"/>
              <a:t>Interpretability </a:t>
            </a:r>
            <a:r>
              <a:rPr lang="en-US" sz="2800" dirty="0"/>
              <a:t>of machine learning methods</a:t>
            </a:r>
          </a:p>
          <a:p>
            <a:pPr lvl="0"/>
            <a:r>
              <a:rPr lang="en-US" sz="2800" dirty="0" smtClean="0"/>
              <a:t>Some </a:t>
            </a:r>
            <a:r>
              <a:rPr lang="en-US" sz="2800" dirty="0"/>
              <a:t>uses of big data and machine learning in causal inference</a:t>
            </a:r>
          </a:p>
          <a:p>
            <a:pPr lvl="0"/>
            <a:r>
              <a:rPr lang="en-US" sz="2800" dirty="0" smtClean="0"/>
              <a:t>Summary</a:t>
            </a:r>
            <a:endParaRPr lang="en-US" sz="2800" dirty="0"/>
          </a:p>
        </p:txBody>
      </p:sp>
    </p:spTree>
    <p:extLst>
      <p:ext uri="{BB962C8B-B14F-4D97-AF65-F5344CB8AC3E}">
        <p14:creationId xmlns:p14="http://schemas.microsoft.com/office/powerpoint/2010/main" val="3315904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304800"/>
            <a:ext cx="7543800" cy="1295400"/>
          </a:xfrm>
        </p:spPr>
        <p:txBody>
          <a:bodyPr/>
          <a:lstStyle/>
          <a:p>
            <a:pPr eaLnBrk="1" hangingPunct="1"/>
            <a:r>
              <a:rPr lang="en-US" altLang="en-US" dirty="0" smtClean="0"/>
              <a:t>Causal inference – the 5¢ tour</a:t>
            </a:r>
          </a:p>
        </p:txBody>
      </p:sp>
      <p:sp>
        <p:nvSpPr>
          <p:cNvPr id="4" name="TextBox 3"/>
          <p:cNvSpPr txBox="1"/>
          <p:nvPr/>
        </p:nvSpPr>
        <p:spPr>
          <a:xfrm>
            <a:off x="3810000" y="5899284"/>
            <a:ext cx="4876800" cy="369332"/>
          </a:xfrm>
          <a:prstGeom prst="rect">
            <a:avLst/>
          </a:prstGeom>
          <a:noFill/>
        </p:spPr>
        <p:txBody>
          <a:bodyPr wrap="square" rtlCol="0">
            <a:spAutoFit/>
          </a:bodyPr>
          <a:lstStyle/>
          <a:p>
            <a:r>
              <a:rPr lang="en-US" b="0" dirty="0" smtClean="0"/>
              <a:t>Adapted from Newman, et al Pediatrics, 2016</a:t>
            </a:r>
            <a:endParaRPr lang="en-US" b="0" dirty="0"/>
          </a:p>
        </p:txBody>
      </p:sp>
      <p:grpSp>
        <p:nvGrpSpPr>
          <p:cNvPr id="5" name="Group 4"/>
          <p:cNvGrpSpPr/>
          <p:nvPr/>
        </p:nvGrpSpPr>
        <p:grpSpPr>
          <a:xfrm>
            <a:off x="3287484" y="1676400"/>
            <a:ext cx="1828800" cy="1484531"/>
            <a:chOff x="3287484" y="1676400"/>
            <a:chExt cx="1828800" cy="1484531"/>
          </a:xfrm>
        </p:grpSpPr>
        <p:sp>
          <p:nvSpPr>
            <p:cNvPr id="2" name="Oval 1"/>
            <p:cNvSpPr/>
            <p:nvPr/>
          </p:nvSpPr>
          <p:spPr bwMode="auto">
            <a:xfrm>
              <a:off x="3733800" y="1676400"/>
              <a:ext cx="838200" cy="609600"/>
            </a:xfrm>
            <a:prstGeom prst="ellipse">
              <a:avLst/>
            </a:prstGeom>
            <a:solidFill>
              <a:srgbClr val="FF5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3287484" y="2514600"/>
              <a:ext cx="1828800" cy="646331"/>
            </a:xfrm>
            <a:prstGeom prst="rect">
              <a:avLst/>
            </a:prstGeom>
            <a:noFill/>
          </p:spPr>
          <p:txBody>
            <a:bodyPr wrap="square" rtlCol="0">
              <a:spAutoFit/>
            </a:bodyPr>
            <a:lstStyle/>
            <a:p>
              <a:r>
                <a:rPr lang="en-US" dirty="0" smtClean="0"/>
                <a:t>Down’s syndrome</a:t>
              </a:r>
              <a:endParaRPr lang="en-US" dirty="0"/>
            </a:p>
          </p:txBody>
        </p:sp>
      </p:grpSp>
      <p:grpSp>
        <p:nvGrpSpPr>
          <p:cNvPr id="11" name="Group 10"/>
          <p:cNvGrpSpPr/>
          <p:nvPr/>
        </p:nvGrpSpPr>
        <p:grpSpPr>
          <a:xfrm>
            <a:off x="1219200" y="4399205"/>
            <a:ext cx="1828800" cy="1207532"/>
            <a:chOff x="3287484" y="1676400"/>
            <a:chExt cx="1828800" cy="1207532"/>
          </a:xfrm>
        </p:grpSpPr>
        <p:sp>
          <p:nvSpPr>
            <p:cNvPr id="12" name="Oval 11"/>
            <p:cNvSpPr/>
            <p:nvPr/>
          </p:nvSpPr>
          <p:spPr bwMode="auto">
            <a:xfrm>
              <a:off x="3733800" y="1676400"/>
              <a:ext cx="838200" cy="609600"/>
            </a:xfrm>
            <a:prstGeom prst="ellipse">
              <a:avLst/>
            </a:prstGeom>
            <a:solidFill>
              <a:srgbClr val="99FF66"/>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TextBox 12"/>
            <p:cNvSpPr txBox="1"/>
            <p:nvPr/>
          </p:nvSpPr>
          <p:spPr>
            <a:xfrm>
              <a:off x="3287484" y="2514600"/>
              <a:ext cx="1828800" cy="369332"/>
            </a:xfrm>
            <a:prstGeom prst="rect">
              <a:avLst/>
            </a:prstGeom>
            <a:noFill/>
          </p:spPr>
          <p:txBody>
            <a:bodyPr wrap="square" rtlCol="0">
              <a:spAutoFit/>
            </a:bodyPr>
            <a:lstStyle/>
            <a:p>
              <a:r>
                <a:rPr lang="en-US" dirty="0" smtClean="0"/>
                <a:t>Phototherapy</a:t>
              </a:r>
              <a:endParaRPr lang="en-US" dirty="0"/>
            </a:p>
          </p:txBody>
        </p:sp>
      </p:grpSp>
      <p:grpSp>
        <p:nvGrpSpPr>
          <p:cNvPr id="14" name="Group 13"/>
          <p:cNvGrpSpPr/>
          <p:nvPr/>
        </p:nvGrpSpPr>
        <p:grpSpPr>
          <a:xfrm>
            <a:off x="3902817" y="3381376"/>
            <a:ext cx="1828800" cy="1484531"/>
            <a:chOff x="3287484" y="1676400"/>
            <a:chExt cx="1828800" cy="1484531"/>
          </a:xfrm>
        </p:grpSpPr>
        <p:sp>
          <p:nvSpPr>
            <p:cNvPr id="15" name="Oval 14"/>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6" name="TextBox 15"/>
            <p:cNvSpPr txBox="1"/>
            <p:nvPr/>
          </p:nvSpPr>
          <p:spPr>
            <a:xfrm>
              <a:off x="3287484" y="2514600"/>
              <a:ext cx="1828800" cy="646331"/>
            </a:xfrm>
            <a:prstGeom prst="rect">
              <a:avLst/>
            </a:prstGeom>
            <a:noFill/>
          </p:spPr>
          <p:txBody>
            <a:bodyPr wrap="square" rtlCol="0">
              <a:spAutoFit/>
            </a:bodyPr>
            <a:lstStyle/>
            <a:p>
              <a:r>
                <a:rPr lang="en-US" dirty="0" smtClean="0"/>
                <a:t>Maximum Bilirubin</a:t>
              </a:r>
              <a:endParaRPr lang="en-US" dirty="0"/>
            </a:p>
          </p:txBody>
        </p:sp>
      </p:grpSp>
      <p:grpSp>
        <p:nvGrpSpPr>
          <p:cNvPr id="17" name="Group 16"/>
          <p:cNvGrpSpPr/>
          <p:nvPr/>
        </p:nvGrpSpPr>
        <p:grpSpPr>
          <a:xfrm>
            <a:off x="6553200" y="4691752"/>
            <a:ext cx="1828800" cy="1207532"/>
            <a:chOff x="3287484" y="1676400"/>
            <a:chExt cx="1828800" cy="1207532"/>
          </a:xfrm>
        </p:grpSpPr>
        <p:sp>
          <p:nvSpPr>
            <p:cNvPr id="18" name="Oval 17"/>
            <p:cNvSpPr/>
            <p:nvPr/>
          </p:nvSpPr>
          <p:spPr bwMode="auto">
            <a:xfrm>
              <a:off x="3733800" y="1676400"/>
              <a:ext cx="838200" cy="609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TextBox 18"/>
            <p:cNvSpPr txBox="1"/>
            <p:nvPr/>
          </p:nvSpPr>
          <p:spPr>
            <a:xfrm>
              <a:off x="3287484" y="2514600"/>
              <a:ext cx="1828800" cy="369332"/>
            </a:xfrm>
            <a:prstGeom prst="rect">
              <a:avLst/>
            </a:prstGeom>
            <a:noFill/>
          </p:spPr>
          <p:txBody>
            <a:bodyPr wrap="square" rtlCol="0">
              <a:spAutoFit/>
            </a:bodyPr>
            <a:lstStyle/>
            <a:p>
              <a:r>
                <a:rPr lang="en-US" dirty="0" smtClean="0"/>
                <a:t>Cancer</a:t>
              </a:r>
              <a:endParaRPr lang="en-US" dirty="0"/>
            </a:p>
          </p:txBody>
        </p:sp>
      </p:grpSp>
      <p:cxnSp>
        <p:nvCxnSpPr>
          <p:cNvPr id="21" name="Straight Arrow Connector 20"/>
          <p:cNvCxnSpPr>
            <a:stCxn id="2" idx="3"/>
          </p:cNvCxnSpPr>
          <p:nvPr/>
        </p:nvCxnSpPr>
        <p:spPr bwMode="auto">
          <a:xfrm flipH="1">
            <a:off x="2286000" y="2196726"/>
            <a:ext cx="1570552" cy="2291753"/>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2" idx="5"/>
            <a:endCxn id="18" idx="1"/>
          </p:cNvCxnSpPr>
          <p:nvPr/>
        </p:nvCxnSpPr>
        <p:spPr bwMode="auto">
          <a:xfrm>
            <a:off x="4449248" y="2196726"/>
            <a:ext cx="2673020" cy="2584300"/>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endCxn id="18" idx="2"/>
          </p:cNvCxnSpPr>
          <p:nvPr/>
        </p:nvCxnSpPr>
        <p:spPr bwMode="auto">
          <a:xfrm>
            <a:off x="5187333" y="3810000"/>
            <a:ext cx="1812183" cy="1186552"/>
          </a:xfrm>
          <a:prstGeom prst="straightConnector1">
            <a:avLst/>
          </a:prstGeom>
          <a:solidFill>
            <a:schemeClr val="accent1"/>
          </a:solidFill>
          <a:ln w="317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2" idx="7"/>
            <a:endCxn id="15" idx="2"/>
          </p:cNvCxnSpPr>
          <p:nvPr/>
        </p:nvCxnSpPr>
        <p:spPr bwMode="auto">
          <a:xfrm flipV="1">
            <a:off x="2380964" y="3686176"/>
            <a:ext cx="1968169" cy="802303"/>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12" idx="6"/>
          </p:cNvCxnSpPr>
          <p:nvPr/>
        </p:nvCxnSpPr>
        <p:spPr bwMode="auto">
          <a:xfrm>
            <a:off x="2503716" y="4704005"/>
            <a:ext cx="4561116" cy="438136"/>
          </a:xfrm>
          <a:prstGeom prst="straightConnector1">
            <a:avLst/>
          </a:prstGeom>
          <a:solidFill>
            <a:schemeClr val="accent1"/>
          </a:solidFill>
          <a:ln w="31750" cap="flat" cmpd="sng" algn="ctr">
            <a:solidFill>
              <a:srgbClr val="99FF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632876" y="6421016"/>
            <a:ext cx="4876800" cy="369332"/>
          </a:xfrm>
          <a:prstGeom prst="rect">
            <a:avLst/>
          </a:prstGeom>
          <a:noFill/>
        </p:spPr>
        <p:txBody>
          <a:bodyPr wrap="square" rtlCol="0">
            <a:spAutoFit/>
          </a:bodyPr>
          <a:lstStyle/>
          <a:p>
            <a:r>
              <a:rPr lang="en-US" b="0" dirty="0" err="1" smtClean="0"/>
              <a:t>Biostat</a:t>
            </a:r>
            <a:r>
              <a:rPr lang="en-US" b="0" dirty="0" smtClean="0"/>
              <a:t> 215 covers these topics in detail</a:t>
            </a:r>
            <a:endParaRPr lang="en-US" b="0" dirty="0"/>
          </a:p>
        </p:txBody>
      </p:sp>
    </p:spTree>
    <p:extLst>
      <p:ext uri="{BB962C8B-B14F-4D97-AF65-F5344CB8AC3E}">
        <p14:creationId xmlns:p14="http://schemas.microsoft.com/office/powerpoint/2010/main" val="19856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21</a:t>
            </a:fld>
            <a:endParaRPr lang="en-US" altLang="en-US" dirty="0"/>
          </a:p>
        </p:txBody>
      </p:sp>
      <p:sp>
        <p:nvSpPr>
          <p:cNvPr id="728066" name="Rectangle 1026"/>
          <p:cNvSpPr>
            <a:spLocks noGrp="1" noChangeArrowheads="1"/>
          </p:cNvSpPr>
          <p:nvPr>
            <p:ph type="title"/>
          </p:nvPr>
        </p:nvSpPr>
        <p:spPr>
          <a:xfrm>
            <a:off x="406400" y="609600"/>
            <a:ext cx="7543800" cy="1295400"/>
          </a:xfrm>
        </p:spPr>
        <p:txBody>
          <a:bodyPr/>
          <a:lstStyle/>
          <a:p>
            <a:r>
              <a:rPr lang="en-US" sz="2800" dirty="0" smtClean="0"/>
              <a:t>Epidemiologists have long studied the pitfalls of using observational studies to infer causation.</a:t>
            </a:r>
            <a:endParaRPr lang="en-US" sz="2800" dirty="0"/>
          </a:p>
        </p:txBody>
      </p:sp>
      <p:sp>
        <p:nvSpPr>
          <p:cNvPr id="728067" name="Rectangle 1027"/>
          <p:cNvSpPr>
            <a:spLocks noGrp="1" noChangeArrowheads="1"/>
          </p:cNvSpPr>
          <p:nvPr>
            <p:ph type="body" idx="1"/>
          </p:nvPr>
        </p:nvSpPr>
        <p:spPr>
          <a:xfrm>
            <a:off x="381000" y="1912938"/>
            <a:ext cx="8229600" cy="4411662"/>
          </a:xfrm>
        </p:spPr>
        <p:txBody>
          <a:bodyPr/>
          <a:lstStyle/>
          <a:p>
            <a:pPr marL="0" indent="0">
              <a:lnSpc>
                <a:spcPct val="90000"/>
              </a:lnSpc>
              <a:buSzTx/>
              <a:buNone/>
            </a:pPr>
            <a:r>
              <a:rPr lang="en-US" dirty="0" smtClean="0"/>
              <a:t>A fundamental idea in causal inference is to compare the same person with and without an intervention or condition.  Can’t usually measure the person under both conditions.</a:t>
            </a:r>
          </a:p>
          <a:p>
            <a:pPr>
              <a:lnSpc>
                <a:spcPct val="90000"/>
              </a:lnSpc>
              <a:buSzPct val="75000"/>
            </a:pPr>
            <a:r>
              <a:rPr lang="en-US" dirty="0"/>
              <a:t>For example, observe the same person with and without a history of knee injury to understand its impact on later osteoarthritis</a:t>
            </a:r>
            <a:r>
              <a:rPr lang="en-US" dirty="0" smtClean="0"/>
              <a:t>.</a:t>
            </a:r>
          </a:p>
          <a:p>
            <a:pPr>
              <a:lnSpc>
                <a:spcPct val="90000"/>
              </a:lnSpc>
              <a:buSzPct val="75000"/>
            </a:pPr>
            <a:r>
              <a:rPr lang="en-US" dirty="0" smtClean="0"/>
              <a:t>Or </a:t>
            </a:r>
            <a:r>
              <a:rPr lang="en-US" dirty="0"/>
              <a:t>recording the outcomes in a catchment area of </a:t>
            </a:r>
            <a:r>
              <a:rPr lang="en-US" dirty="0" smtClean="0"/>
              <a:t>a </a:t>
            </a:r>
            <a:r>
              <a:rPr lang="en-US" dirty="0"/>
              <a:t>trauma center with and without its closure. </a:t>
            </a:r>
          </a:p>
          <a:p>
            <a:pPr marL="571500" indent="-571500">
              <a:lnSpc>
                <a:spcPct val="90000"/>
              </a:lnSpc>
              <a:buSzTx/>
              <a:buFont typeface="Monotype Sorts" pitchFamily="2" charset="2"/>
              <a:buAutoNum type="arabicPeriod"/>
            </a:pPr>
            <a:endParaRPr lang="en-US" dirty="0" smtClean="0"/>
          </a:p>
          <a:p>
            <a:pPr marL="571500" indent="-571500">
              <a:lnSpc>
                <a:spcPct val="90000"/>
              </a:lnSpc>
              <a:buSzTx/>
              <a:buFont typeface="Monotype Sorts" pitchFamily="2" charset="2"/>
              <a:buAutoNum type="arabicPeriod"/>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40571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lstStyle/>
          <a:p>
            <a:pPr marL="0" indent="0" eaLnBrk="1" hangingPunct="1">
              <a:buFont typeface="Wingdings" pitchFamily="2" charset="2"/>
              <a:buNone/>
            </a:pPr>
            <a:r>
              <a:rPr lang="en-US" altLang="en-US" dirty="0" smtClean="0"/>
              <a:t>Imagine a hypothetical experiment in which you get to observe each participant under both the treatment and control conditions holding all else the same:  </a:t>
            </a:r>
            <a:r>
              <a:rPr lang="en-US" altLang="en-US" dirty="0" err="1" smtClean="0"/>
              <a:t>Y</a:t>
            </a:r>
            <a:r>
              <a:rPr lang="en-US" altLang="en-US" baseline="-25000" dirty="0" err="1" smtClean="0"/>
              <a:t>trt</a:t>
            </a:r>
            <a:r>
              <a:rPr lang="en-US" altLang="en-US" dirty="0" smtClean="0"/>
              <a:t>, </a:t>
            </a:r>
            <a:r>
              <a:rPr lang="en-US" altLang="en-US" dirty="0" err="1" smtClean="0"/>
              <a:t>Y</a:t>
            </a:r>
            <a:r>
              <a:rPr lang="en-US" altLang="en-US" baseline="-25000" dirty="0" err="1" smtClean="0"/>
              <a:t>ctl</a:t>
            </a:r>
            <a:r>
              <a:rPr lang="en-US" altLang="en-US" dirty="0" smtClean="0"/>
              <a:t>.  Like a perfect cross-over experiment.  </a:t>
            </a:r>
          </a:p>
          <a:p>
            <a:pPr marL="0" indent="0" eaLnBrk="1" hangingPunct="1">
              <a:buFont typeface="Wingdings" pitchFamily="2" charset="2"/>
              <a:buNone/>
            </a:pPr>
            <a:r>
              <a:rPr lang="en-US" altLang="en-US" dirty="0" smtClean="0"/>
              <a:t>Often, we only get to observe one of </a:t>
            </a:r>
            <a:r>
              <a:rPr lang="en-US" altLang="en-US" dirty="0" err="1" smtClean="0"/>
              <a:t>Y</a:t>
            </a:r>
            <a:r>
              <a:rPr lang="en-US" altLang="en-US" baseline="-25000" dirty="0" err="1" smtClean="0"/>
              <a:t>trt</a:t>
            </a:r>
            <a:r>
              <a:rPr lang="en-US" altLang="en-US" dirty="0" smtClean="0"/>
              <a:t> or </a:t>
            </a:r>
            <a:r>
              <a:rPr lang="en-US" altLang="en-US" dirty="0" err="1" smtClean="0"/>
              <a:t>Y</a:t>
            </a:r>
            <a:r>
              <a:rPr lang="en-US" altLang="en-US" baseline="-25000" dirty="0" err="1" smtClean="0"/>
              <a:t>ctl</a:t>
            </a:r>
            <a:r>
              <a:rPr lang="en-US" altLang="en-US" dirty="0" smtClean="0"/>
              <a:t>, depending on whether the participant is in the treatment or control condition. </a:t>
            </a:r>
          </a:p>
          <a:p>
            <a:pPr marL="0" indent="0" eaLnBrk="1" hangingPunct="1">
              <a:buFont typeface="Wingdings" pitchFamily="2" charset="2"/>
              <a:buNone/>
            </a:pPr>
            <a:r>
              <a:rPr lang="en-US" altLang="en-US" dirty="0" smtClean="0"/>
              <a:t>Sometimes described as the “fundamental problem in causal inference.” </a:t>
            </a:r>
          </a:p>
        </p:txBody>
      </p:sp>
      <p:sp>
        <p:nvSpPr>
          <p:cNvPr id="18435" name="Rectangle 2"/>
          <p:cNvSpPr>
            <a:spLocks noGrp="1" noChangeArrowheads="1"/>
          </p:cNvSpPr>
          <p:nvPr>
            <p:ph type="title"/>
          </p:nvPr>
        </p:nvSpPr>
        <p:spPr/>
        <p:txBody>
          <a:bodyPr/>
          <a:lstStyle/>
          <a:p>
            <a:pPr eaLnBrk="1" hangingPunct="1"/>
            <a:r>
              <a:rPr lang="en-US" altLang="en-US" dirty="0" smtClean="0"/>
              <a:t>Potential outcomes</a:t>
            </a:r>
          </a:p>
        </p:txBody>
      </p:sp>
    </p:spTree>
    <p:extLst>
      <p:ext uri="{BB962C8B-B14F-4D97-AF65-F5344CB8AC3E}">
        <p14:creationId xmlns:p14="http://schemas.microsoft.com/office/powerpoint/2010/main" val="1222227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Hypothetical example:  treatment of depression</a:t>
            </a:r>
          </a:p>
        </p:txBody>
      </p:sp>
      <p:sp>
        <p:nvSpPr>
          <p:cNvPr id="784387" name="Rectangle 3"/>
          <p:cNvSpPr>
            <a:spLocks noGrp="1" noChangeArrowheads="1"/>
          </p:cNvSpPr>
          <p:nvPr>
            <p:ph type="body" idx="1"/>
          </p:nvPr>
        </p:nvSpPr>
        <p:spPr>
          <a:xfrm>
            <a:off x="304800" y="1447800"/>
            <a:ext cx="8534400" cy="5105400"/>
          </a:xfrm>
        </p:spPr>
        <p:txBody>
          <a:bodyPr/>
          <a:lstStyle/>
          <a:p>
            <a:pPr eaLnBrk="1" hangingPunct="1"/>
            <a:r>
              <a:rPr lang="en-US" altLang="en-US" dirty="0" smtClean="0"/>
              <a:t>Does addition of an internet based cognitive behavioral component aid in treatment of depression? </a:t>
            </a:r>
          </a:p>
          <a:p>
            <a:pPr eaLnBrk="1" hangingPunct="1"/>
            <a:r>
              <a:rPr lang="en-US" altLang="en-US" dirty="0" smtClean="0"/>
              <a:t>Outcome = improvement in Beck Depression Inventory.</a:t>
            </a:r>
          </a:p>
          <a:p>
            <a:pPr eaLnBrk="1" hangingPunct="1"/>
            <a:r>
              <a:rPr lang="en-US" altLang="en-US" dirty="0" smtClean="0"/>
              <a:t>Control group treatment is team care approach, which has proven especially effective in the elderly.</a:t>
            </a:r>
          </a:p>
          <a:p>
            <a:pPr eaLnBrk="1" hangingPunct="1"/>
            <a:r>
              <a:rPr lang="en-US" altLang="en-US" dirty="0" smtClean="0"/>
              <a:t>Observational study based on clinical data.</a:t>
            </a:r>
          </a:p>
          <a:p>
            <a:pPr marL="0" indent="0" eaLnBrk="1" hangingPunct="1">
              <a:buNone/>
            </a:pPr>
            <a:endParaRPr lang="en-US" altLang="en-US" dirty="0" smtClean="0"/>
          </a:p>
        </p:txBody>
      </p:sp>
    </p:spTree>
    <p:extLst>
      <p:ext uri="{BB962C8B-B14F-4D97-AF65-F5344CB8AC3E}">
        <p14:creationId xmlns:p14="http://schemas.microsoft.com/office/powerpoint/2010/main" val="2570159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6500" name="Group 852"/>
          <p:cNvGraphicFramePr>
            <a:graphicFrameLocks noGrp="1"/>
          </p:cNvGraphicFramePr>
          <p:nvPr>
            <p:ph sz="half" idx="2"/>
            <p:extLst>
              <p:ext uri="{D42A27DB-BD31-4B8C-83A1-F6EECF244321}">
                <p14:modId xmlns:p14="http://schemas.microsoft.com/office/powerpoint/2010/main" val="3513459000"/>
              </p:ext>
            </p:extLst>
          </p:nvPr>
        </p:nvGraphicFramePr>
        <p:xfrm>
          <a:off x="228600" y="1524000"/>
          <a:ext cx="8686800" cy="6872289"/>
        </p:xfrm>
        <a:graphic>
          <a:graphicData uri="http://schemas.openxmlformats.org/drawingml/2006/table">
            <a:tbl>
              <a:tblPr/>
              <a:tblGrid>
                <a:gridCol w="169068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gridCol w="1493838">
                  <a:extLst>
                    <a:ext uri="{9D8B030D-6E8A-4147-A177-3AD203B41FA5}">
                      <a16:colId xmlns:a16="http://schemas.microsoft.com/office/drawing/2014/main" val="20003"/>
                    </a:ext>
                  </a:extLst>
                </a:gridCol>
                <a:gridCol w="2220912">
                  <a:extLst>
                    <a:ext uri="{9D8B030D-6E8A-4147-A177-3AD203B41FA5}">
                      <a16:colId xmlns:a16="http://schemas.microsoft.com/office/drawing/2014/main" val="20004"/>
                    </a:ext>
                  </a:extLst>
                </a:gridCol>
              </a:tblGrid>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2">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Outcome under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Patient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Group</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Difference</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27063">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 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 in popl’n</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1.02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Average Causal Effect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458" name="Rectangle 291"/>
          <p:cNvSpPr>
            <a:spLocks noGrp="1" noChangeArrowheads="1"/>
          </p:cNvSpPr>
          <p:nvPr>
            <p:ph type="title"/>
          </p:nvPr>
        </p:nvSpPr>
        <p:spPr/>
        <p:txBody>
          <a:bodyPr/>
          <a:lstStyle/>
          <a:p>
            <a:pPr eaLnBrk="1" hangingPunct="1"/>
            <a:r>
              <a:rPr lang="en-US" altLang="en-US" dirty="0" smtClean="0"/>
              <a:t>Potential outcomes</a:t>
            </a:r>
          </a:p>
        </p:txBody>
      </p:sp>
      <p:graphicFrame>
        <p:nvGraphicFramePr>
          <p:cNvPr id="8" name="Group 852"/>
          <p:cNvGraphicFramePr>
            <a:graphicFrameLocks noGrp="1"/>
          </p:cNvGraphicFramePr>
          <p:nvPr>
            <p:ph sz="half" idx="2"/>
            <p:extLst>
              <p:ext uri="{D42A27DB-BD31-4B8C-83A1-F6EECF244321}">
                <p14:modId xmlns:p14="http://schemas.microsoft.com/office/powerpoint/2010/main" val="3367675560"/>
              </p:ext>
            </p:extLst>
          </p:nvPr>
        </p:nvGraphicFramePr>
        <p:xfrm>
          <a:off x="230688" y="1526088"/>
          <a:ext cx="8686800" cy="6872289"/>
        </p:xfrm>
        <a:graphic>
          <a:graphicData uri="http://schemas.openxmlformats.org/drawingml/2006/table">
            <a:tbl>
              <a:tblPr/>
              <a:tblGrid>
                <a:gridCol w="169068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57362">
                  <a:extLst>
                    <a:ext uri="{9D8B030D-6E8A-4147-A177-3AD203B41FA5}">
                      <a16:colId xmlns:a16="http://schemas.microsoft.com/office/drawing/2014/main" val="20002"/>
                    </a:ext>
                  </a:extLst>
                </a:gridCol>
                <a:gridCol w="1493838">
                  <a:extLst>
                    <a:ext uri="{9D8B030D-6E8A-4147-A177-3AD203B41FA5}">
                      <a16:colId xmlns:a16="http://schemas.microsoft.com/office/drawing/2014/main" val="20003"/>
                    </a:ext>
                  </a:extLst>
                </a:gridCol>
                <a:gridCol w="2220912">
                  <a:extLst>
                    <a:ext uri="{9D8B030D-6E8A-4147-A177-3AD203B41FA5}">
                      <a16:colId xmlns:a16="http://schemas.microsoft.com/office/drawing/2014/main" val="20004"/>
                    </a:ext>
                  </a:extLst>
                </a:gridCol>
              </a:tblGrid>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gridSpan="2">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Outcome under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Patient</a:t>
                      </a: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Group</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Ctl</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Trt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Difference</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8</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627063">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Ctl</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0</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-1</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52450">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FF"/>
                          </a:solidFill>
                          <a:effectLst/>
                          <a:latin typeface="Times New Roman" pitchFamily="18" charset="0"/>
                          <a:cs typeface="Times New Roman" pitchFamily="18" charset="0"/>
                        </a:rPr>
                        <a:t>Trt</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3</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FF"/>
                          </a:solidFill>
                          <a:effectLst/>
                          <a:latin typeface="Times New Roman" pitchFamily="18" charset="0"/>
                          <a:cs typeface="Times New Roman" pitchFamily="18" charset="0"/>
                        </a:rPr>
                        <a:t>4</a:t>
                      </a:r>
                      <a:endParaRPr kumimoji="0" lang="en-US" altLang="en-US" sz="2800" b="0" i="0" u="none" strike="noStrike" cap="none" normalizeH="0" baseline="0" dirty="0" smtClean="0">
                        <a:ln>
                          <a:noFill/>
                        </a:ln>
                        <a:solidFill>
                          <a:srgbClr val="0000FF"/>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 1</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54038">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itchFamily="18" charset="0"/>
                          <a:cs typeface="Times New Roman" pitchFamily="18" charset="0"/>
                        </a:rPr>
                        <a:t>Ave in popl’n</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1.02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Average</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smtClean="0">
                          <a:ln>
                            <a:noFill/>
                          </a:ln>
                          <a:solidFill>
                            <a:schemeClr val="bg1">
                              <a:lumMod val="85000"/>
                            </a:schemeClr>
                          </a:solidFill>
                          <a:effectLst/>
                          <a:latin typeface="Times New Roman" pitchFamily="18" charset="0"/>
                          <a:cs typeface="Times New Roman" pitchFamily="18" charset="0"/>
                        </a:rPr>
                        <a:t>Causal Effect</a:t>
                      </a:r>
                      <a:endParaRPr kumimoji="0" lang="en-US" altLang="en-US" sz="2800" b="0" i="0" u="none" strike="noStrike" cap="none" normalizeH="0" baseline="0" dirty="0" smtClean="0">
                        <a:ln>
                          <a:noFill/>
                        </a:ln>
                        <a:solidFill>
                          <a:schemeClr val="bg1">
                            <a:lumMod val="85000"/>
                          </a:schemeClr>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463675">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marL="344488" algn="l">
                        <a:spcBef>
                          <a:spcPct val="20000"/>
                        </a:spcBef>
                        <a:buClr>
                          <a:schemeClr val="accent2"/>
                        </a:buClr>
                        <a:buSzPct val="70000"/>
                        <a:buFont typeface="Wingdings" pitchFamily="2" charset="2"/>
                        <a:defRPr sz="2200">
                          <a:solidFill>
                            <a:schemeClr val="tx1"/>
                          </a:solidFill>
                          <a:latin typeface="Arial" charset="0"/>
                        </a:defRPr>
                      </a:lvl2pPr>
                      <a:lvl3pPr marL="693738" algn="l">
                        <a:spcBef>
                          <a:spcPct val="20000"/>
                        </a:spcBef>
                        <a:buClr>
                          <a:schemeClr val="accent1"/>
                        </a:buClr>
                        <a:buSzPct val="70000"/>
                        <a:buFont typeface="Wingdings" pitchFamily="2" charset="2"/>
                        <a:defRPr sz="2100">
                          <a:solidFill>
                            <a:schemeClr val="tx1"/>
                          </a:solidFill>
                          <a:latin typeface="Arial" charset="0"/>
                        </a:defRPr>
                      </a:lvl3pPr>
                      <a:lvl4pPr marL="989013" algn="l">
                        <a:spcBef>
                          <a:spcPct val="20000"/>
                        </a:spcBef>
                        <a:buClr>
                          <a:schemeClr val="tx2"/>
                        </a:buClr>
                        <a:buSzPct val="75000"/>
                        <a:buFont typeface="Wingdings" pitchFamily="2" charset="2"/>
                        <a:defRPr>
                          <a:solidFill>
                            <a:schemeClr val="tx1"/>
                          </a:solidFill>
                          <a:latin typeface="Arial" charset="0"/>
                        </a:defRPr>
                      </a:lvl4pPr>
                      <a:lvl5pPr marL="1282700" algn="l">
                        <a:spcBef>
                          <a:spcPct val="20000"/>
                        </a:spcBef>
                        <a:buClr>
                          <a:schemeClr val="folHlink"/>
                        </a:buClr>
                        <a:buSzPct val="80000"/>
                        <a:buFont typeface="Wingdings" pitchFamily="2" charset="2"/>
                        <a:defRPr>
                          <a:solidFill>
                            <a:schemeClr val="tx1"/>
                          </a:solidFill>
                          <a:latin typeface="Arial"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8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SzPct val="70000"/>
                        <a:buFont typeface="Wingdings" pitchFamily="2" charset="2"/>
                        <a:defRPr sz="2600">
                          <a:solidFill>
                            <a:schemeClr val="tx1"/>
                          </a:solidFill>
                          <a:latin typeface="Arial" charset="0"/>
                        </a:defRPr>
                      </a:lvl1pPr>
                      <a:lvl2pPr algn="l">
                        <a:spcBef>
                          <a:spcPct val="20000"/>
                        </a:spcBef>
                        <a:buClr>
                          <a:schemeClr val="accent2"/>
                        </a:buClr>
                        <a:buSzPct val="70000"/>
                        <a:buFont typeface="Wingdings" pitchFamily="2" charset="2"/>
                        <a:defRPr sz="2200">
                          <a:solidFill>
                            <a:schemeClr val="tx1"/>
                          </a:solidFill>
                          <a:latin typeface="Arial" charset="0"/>
                        </a:defRPr>
                      </a:lvl2pPr>
                      <a:lvl3pPr algn="l">
                        <a:spcBef>
                          <a:spcPct val="20000"/>
                        </a:spcBef>
                        <a:buClr>
                          <a:schemeClr val="accent1"/>
                        </a:buClr>
                        <a:buSzPct val="70000"/>
                        <a:buFont typeface="Wingdings" pitchFamily="2" charset="2"/>
                        <a:defRPr sz="2100">
                          <a:solidFill>
                            <a:schemeClr val="tx1"/>
                          </a:solidFill>
                          <a:latin typeface="Arial" charset="0"/>
                        </a:defRPr>
                      </a:lvl3pPr>
                      <a:lvl4pPr algn="l">
                        <a:spcBef>
                          <a:spcPct val="20000"/>
                        </a:spcBef>
                        <a:buClr>
                          <a:schemeClr val="tx2"/>
                        </a:buClr>
                        <a:buSzPct val="75000"/>
                        <a:buFont typeface="Wingdings" pitchFamily="2" charset="2"/>
                        <a:defRPr>
                          <a:solidFill>
                            <a:schemeClr val="tx1"/>
                          </a:solidFill>
                          <a:latin typeface="Arial" charset="0"/>
                        </a:defRPr>
                      </a:lvl4pPr>
                      <a:lvl5pPr algn="l">
                        <a:spcBef>
                          <a:spcPct val="20000"/>
                        </a:spcBef>
                        <a:buClr>
                          <a:schemeClr val="folHlink"/>
                        </a:buClr>
                        <a:buSzPct val="80000"/>
                        <a:buFont typeface="Wingdings" pitchFamily="2" charset="2"/>
                        <a:defRPr>
                          <a:solidFill>
                            <a:schemeClr val="tx1"/>
                          </a:solidFill>
                          <a:latin typeface="Arial" charset="0"/>
                        </a:defRPr>
                      </a:lvl5pPr>
                      <a:lvl6pPr fontAlgn="base">
                        <a:spcBef>
                          <a:spcPct val="20000"/>
                        </a:spcBef>
                        <a:spcAft>
                          <a:spcPct val="0"/>
                        </a:spcAft>
                        <a:buClr>
                          <a:schemeClr val="folHlink"/>
                        </a:buClr>
                        <a:buSzPct val="80000"/>
                        <a:buFont typeface="Wingdings" pitchFamily="2" charset="2"/>
                        <a:defRPr>
                          <a:solidFill>
                            <a:schemeClr val="tx1"/>
                          </a:solidFill>
                          <a:latin typeface="Arial" charset="0"/>
                        </a:defRPr>
                      </a:lvl6pPr>
                      <a:lvl7pPr fontAlgn="base">
                        <a:spcBef>
                          <a:spcPct val="20000"/>
                        </a:spcBef>
                        <a:spcAft>
                          <a:spcPct val="0"/>
                        </a:spcAft>
                        <a:buClr>
                          <a:schemeClr val="folHlink"/>
                        </a:buClr>
                        <a:buSzPct val="80000"/>
                        <a:buFont typeface="Wingdings" pitchFamily="2" charset="2"/>
                        <a:defRPr>
                          <a:solidFill>
                            <a:schemeClr val="tx1"/>
                          </a:solidFill>
                          <a:latin typeface="Arial" charset="0"/>
                        </a:defRPr>
                      </a:lvl7pPr>
                      <a:lvl8pPr fontAlgn="base">
                        <a:spcBef>
                          <a:spcPct val="20000"/>
                        </a:spcBef>
                        <a:spcAft>
                          <a:spcPct val="0"/>
                        </a:spcAft>
                        <a:buClr>
                          <a:schemeClr val="folHlink"/>
                        </a:buClr>
                        <a:buSzPct val="80000"/>
                        <a:buFont typeface="Wingdings" pitchFamily="2" charset="2"/>
                        <a:defRPr>
                          <a:solidFill>
                            <a:schemeClr val="tx1"/>
                          </a:solidFill>
                          <a:latin typeface="Arial" charset="0"/>
                        </a:defRPr>
                      </a:lvl8pPr>
                      <a:lvl9pPr fontAlgn="base">
                        <a:spcBef>
                          <a:spcPct val="20000"/>
                        </a:spcBef>
                        <a:spcAft>
                          <a:spcPct val="0"/>
                        </a:spcAft>
                        <a:buClr>
                          <a:schemeClr val="folHlink"/>
                        </a:buClr>
                        <a:buSzPct val="80000"/>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512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25</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#5 (from lecture 1)</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If you are interested in causation you can’t measure it all.</a:t>
            </a:r>
          </a:p>
          <a:p>
            <a:pPr marL="0" indent="0">
              <a:lnSpc>
                <a:spcPct val="90000"/>
              </a:lnSpc>
              <a:buSzTx/>
              <a:buNone/>
            </a:pPr>
            <a:endParaRPr lang="en-US" sz="3200" dirty="0" smtClean="0"/>
          </a:p>
          <a:p>
            <a:pPr marL="0" indent="0">
              <a:lnSpc>
                <a:spcPct val="90000"/>
              </a:lnSpc>
              <a:buSzTx/>
              <a:buNone/>
            </a:pPr>
            <a:r>
              <a:rPr lang="en-US" sz="3200" dirty="0" smtClean="0"/>
              <a:t>You can, at most, measure half of it all and that half is subject to selection bias. (Unless you have run a well-conducted randomized experiment). </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8109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Effect transition="in" filter="fade">
                                      <p:cBhvr>
                                        <p:cTn id="7"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122238"/>
            <a:ext cx="7696200" cy="1295400"/>
          </a:xfrm>
        </p:spPr>
        <p:txBody>
          <a:bodyPr/>
          <a:lstStyle/>
          <a:p>
            <a:pPr eaLnBrk="1" hangingPunct="1"/>
            <a:r>
              <a:rPr lang="en-US" altLang="en-US" sz="3200" dirty="0" smtClean="0"/>
              <a:t>Potential outcomes are sometimes called “counterfactuals”</a:t>
            </a:r>
          </a:p>
        </p:txBody>
      </p:sp>
      <p:sp>
        <p:nvSpPr>
          <p:cNvPr id="811011" name="Rectangle 3"/>
          <p:cNvSpPr>
            <a:spLocks noGrp="1" noChangeArrowheads="1"/>
          </p:cNvSpPr>
          <p:nvPr>
            <p:ph type="body" idx="1"/>
          </p:nvPr>
        </p:nvSpPr>
        <p:spPr/>
        <p:txBody>
          <a:bodyPr/>
          <a:lstStyle/>
          <a:p>
            <a:pPr algn="ctr" eaLnBrk="1" hangingPunct="1">
              <a:buFont typeface="Wingdings" pitchFamily="2" charset="2"/>
              <a:buNone/>
            </a:pPr>
            <a:r>
              <a:rPr lang="en-US" altLang="en-US" dirty="0" smtClean="0"/>
              <a:t>Counter – factual</a:t>
            </a:r>
          </a:p>
          <a:p>
            <a:pPr algn="ctr" eaLnBrk="1" hangingPunct="1">
              <a:buFont typeface="Wingdings" pitchFamily="2" charset="2"/>
              <a:buNone/>
            </a:pPr>
            <a:r>
              <a:rPr lang="en-US" altLang="en-US" dirty="0" smtClean="0"/>
              <a:t>Against – the truth</a:t>
            </a:r>
          </a:p>
          <a:p>
            <a:pPr algn="ctr" eaLnBrk="1" hangingPunct="1">
              <a:buFont typeface="Wingdings" pitchFamily="2" charset="2"/>
              <a:buNone/>
            </a:pPr>
            <a:r>
              <a:rPr lang="en-US" altLang="en-US" dirty="0" smtClean="0"/>
              <a:t>=Lying</a:t>
            </a:r>
          </a:p>
          <a:p>
            <a:pPr algn="ctr" eaLnBrk="1" hangingPunct="1">
              <a:buFont typeface="Wingdings" pitchFamily="2" charset="2"/>
              <a:buNone/>
            </a:pPr>
            <a:endParaRPr lang="en-US" altLang="en-US" dirty="0" smtClean="0"/>
          </a:p>
          <a:p>
            <a:pPr eaLnBrk="1" hangingPunct="1">
              <a:buFont typeface="Wingdings" pitchFamily="2" charset="2"/>
              <a:buNone/>
            </a:pPr>
            <a:r>
              <a:rPr lang="en-US" altLang="en-US" dirty="0" smtClean="0"/>
              <a:t>I like “Potential outcomes framework”</a:t>
            </a:r>
          </a:p>
          <a:p>
            <a:pPr eaLnBrk="1" hangingPunct="1">
              <a:buFont typeface="Wingdings" pitchFamily="2" charset="2"/>
              <a:buNone/>
            </a:pPr>
            <a:r>
              <a:rPr lang="en-US" altLang="en-US" dirty="0" smtClean="0"/>
              <a:t>   or “Hypothetical outcomes framework” better</a:t>
            </a:r>
          </a:p>
          <a:p>
            <a:pPr algn="ct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6930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11011">
                                            <p:txEl>
                                              <p:pRg st="1" end="1"/>
                                            </p:txEl>
                                          </p:spTgt>
                                        </p:tgtEl>
                                        <p:attrNameLst>
                                          <p:attrName>style.visibility</p:attrName>
                                        </p:attrNameLst>
                                      </p:cBhvr>
                                      <p:to>
                                        <p:strVal val="visible"/>
                                      </p:to>
                                    </p:set>
                                    <p:anim calcmode="lin" valueType="num">
                                      <p:cBhvr additive="base">
                                        <p:cTn id="7" dur="500" fill="hold"/>
                                        <p:tgtEl>
                                          <p:spTgt spid="81101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11011">
                                            <p:txEl>
                                              <p:pRg st="2" end="2"/>
                                            </p:txEl>
                                          </p:spTgt>
                                        </p:tgtEl>
                                        <p:attrNameLst>
                                          <p:attrName>style.visibility</p:attrName>
                                        </p:attrNameLst>
                                      </p:cBhvr>
                                      <p:to>
                                        <p:strVal val="visible"/>
                                      </p:to>
                                    </p:set>
                                    <p:anim calcmode="lin" valueType="num">
                                      <p:cBhvr additive="base">
                                        <p:cTn id="13" dur="500" fill="hold"/>
                                        <p:tgtEl>
                                          <p:spTgt spid="8110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101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11011">
                                            <p:txEl>
                                              <p:pRg st="4" end="4"/>
                                            </p:txEl>
                                          </p:spTgt>
                                        </p:tgtEl>
                                        <p:attrNameLst>
                                          <p:attrName>style.visibility</p:attrName>
                                        </p:attrNameLst>
                                      </p:cBhvr>
                                      <p:to>
                                        <p:strVal val="visible"/>
                                      </p:to>
                                    </p:set>
                                    <p:anim calcmode="lin" valueType="num">
                                      <p:cBhvr additive="base">
                                        <p:cTn id="17" dur="500" fill="hold"/>
                                        <p:tgtEl>
                                          <p:spTgt spid="81101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1011">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11011">
                                            <p:txEl>
                                              <p:pRg st="5" end="5"/>
                                            </p:txEl>
                                          </p:spTgt>
                                        </p:tgtEl>
                                        <p:attrNameLst>
                                          <p:attrName>style.visibility</p:attrName>
                                        </p:attrNameLst>
                                      </p:cBhvr>
                                      <p:to>
                                        <p:strVal val="visible"/>
                                      </p:to>
                                    </p:set>
                                    <p:anim calcmode="lin" valueType="num">
                                      <p:cBhvr additive="base">
                                        <p:cTn id="21" dur="500" fill="hold"/>
                                        <p:tgtEl>
                                          <p:spTgt spid="811011">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11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Potential Outcomes</a:t>
            </a:r>
            <a:br>
              <a:rPr lang="en-US" altLang="en-US" smtClean="0"/>
            </a:br>
            <a:r>
              <a:rPr lang="en-US" altLang="en-US" smtClean="0"/>
              <a:t> – Average Causal Effect</a:t>
            </a:r>
          </a:p>
        </p:txBody>
      </p:sp>
      <p:sp>
        <p:nvSpPr>
          <p:cNvPr id="21507" name="Rectangle 3"/>
          <p:cNvSpPr>
            <a:spLocks noGrp="1" noChangeArrowheads="1"/>
          </p:cNvSpPr>
          <p:nvPr>
            <p:ph type="body" idx="1"/>
          </p:nvPr>
        </p:nvSpPr>
        <p:spPr/>
        <p:txBody>
          <a:bodyPr/>
          <a:lstStyle/>
          <a:p>
            <a:pPr marL="0" indent="0" eaLnBrk="1" hangingPunct="1">
              <a:buFont typeface="Wingdings" pitchFamily="2" charset="2"/>
              <a:buNone/>
            </a:pPr>
            <a:r>
              <a:rPr lang="en-US" altLang="en-US" dirty="0" smtClean="0"/>
              <a:t>Often, a reasonable quantity to estimate is the average causal effect (ACE):  the average of the individual causal effects across the entire population.</a:t>
            </a:r>
          </a:p>
          <a:p>
            <a:pPr eaLnBrk="1" hangingPunct="1">
              <a:buFont typeface="Wingdings" pitchFamily="2" charset="2"/>
              <a:buNone/>
            </a:pPr>
            <a:endParaRPr lang="en-US" altLang="en-US" dirty="0" smtClean="0"/>
          </a:p>
          <a:p>
            <a:pPr marL="0" indent="0" eaLnBrk="1" hangingPunct="1">
              <a:buFont typeface="Wingdings" pitchFamily="2" charset="2"/>
              <a:buNone/>
            </a:pPr>
            <a:r>
              <a:rPr lang="en-US" altLang="en-US" dirty="0" smtClean="0"/>
              <a:t>Or perhaps the ACE in a subset of the population.  E.g., the causal effect of a smoking cessation program among smokers.</a:t>
            </a:r>
          </a:p>
        </p:txBody>
      </p:sp>
    </p:spTree>
    <p:extLst>
      <p:ext uri="{BB962C8B-B14F-4D97-AF65-F5344CB8AC3E}">
        <p14:creationId xmlns:p14="http://schemas.microsoft.com/office/powerpoint/2010/main" val="3647124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787082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381000" y="-228600"/>
            <a:ext cx="7543800" cy="1295400"/>
          </a:xfrm>
        </p:spPr>
        <p:txBody>
          <a:bodyPr/>
          <a:lstStyle/>
          <a:p>
            <a:pPr eaLnBrk="1" hangingPunct="1"/>
            <a:r>
              <a:rPr lang="en-US" altLang="en-US" smtClean="0"/>
              <a:t>Example: Depression Data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p:cNvSpPr>
            <a:spLocks noGrp="1" noChangeArrowheads="1"/>
          </p:cNvSpPr>
          <p:nvPr>
            <p:ph type="body" idx="1"/>
          </p:nvPr>
        </p:nvSpPr>
        <p:spPr>
          <a:xfrm>
            <a:off x="457200" y="1719263"/>
            <a:ext cx="8229600" cy="4224337"/>
          </a:xfrm>
        </p:spPr>
        <p:txBody>
          <a:bodyPr/>
          <a:lstStyle/>
          <a:p>
            <a:pPr marL="571500" indent="-571500" eaLnBrk="1" hangingPunct="1">
              <a:buFont typeface="Wingdings" pitchFamily="2" charset="2"/>
              <a:buNone/>
            </a:pPr>
            <a:r>
              <a:rPr lang="en-US" altLang="en-US" dirty="0" smtClean="0"/>
              <a:t>Average change in Treatment group = 5.0, </a:t>
            </a:r>
          </a:p>
          <a:p>
            <a:pPr marL="571500" indent="-571500" eaLnBrk="1" hangingPunct="1">
              <a:buNone/>
            </a:pPr>
            <a:r>
              <a:rPr lang="en-US" altLang="en-US" dirty="0"/>
              <a:t>Average change in </a:t>
            </a:r>
            <a:r>
              <a:rPr lang="en-US" altLang="en-US" dirty="0" smtClean="0"/>
              <a:t>Control </a:t>
            </a:r>
            <a:r>
              <a:rPr lang="en-US" altLang="en-US" dirty="0"/>
              <a:t>group = </a:t>
            </a:r>
            <a:r>
              <a:rPr lang="en-US" altLang="en-US" dirty="0" smtClean="0"/>
              <a:t>4.6</a:t>
            </a:r>
          </a:p>
          <a:p>
            <a:pPr marL="571500" indent="-571500" eaLnBrk="1" hangingPunct="1">
              <a:buFont typeface="Wingdings" pitchFamily="2" charset="2"/>
              <a:buNone/>
            </a:pPr>
            <a:r>
              <a:rPr lang="en-US" altLang="en-US" dirty="0" smtClean="0"/>
              <a:t>	Estimated difference =0.4,</a:t>
            </a:r>
          </a:p>
          <a:p>
            <a:pPr marL="571500" indent="-571500" eaLnBrk="1" hangingPunct="1">
              <a:buFont typeface="Wingdings" pitchFamily="2" charset="2"/>
              <a:buNone/>
            </a:pPr>
            <a:r>
              <a:rPr lang="en-US" altLang="en-US" dirty="0" smtClean="0"/>
              <a:t>	p=0.57, via t-test,</a:t>
            </a:r>
          </a:p>
          <a:p>
            <a:pPr marL="571500" indent="-571500" eaLnBrk="1" hangingPunct="1">
              <a:buFont typeface="Wingdings" pitchFamily="2" charset="2"/>
              <a:buNone/>
            </a:pPr>
            <a:r>
              <a:rPr lang="en-US" altLang="en-US" dirty="0"/>
              <a:t>	</a:t>
            </a:r>
            <a:r>
              <a:rPr lang="en-US" altLang="en-US" dirty="0" smtClean="0"/>
              <a:t>So not statistically significant. </a:t>
            </a:r>
          </a:p>
        </p:txBody>
      </p:sp>
      <p:sp>
        <p:nvSpPr>
          <p:cNvPr id="27652" name="Rectangle 2"/>
          <p:cNvSpPr>
            <a:spLocks noGrp="1" noChangeArrowheads="1"/>
          </p:cNvSpPr>
          <p:nvPr>
            <p:ph type="title"/>
          </p:nvPr>
        </p:nvSpPr>
        <p:spPr/>
        <p:txBody>
          <a:bodyPr/>
          <a:lstStyle/>
          <a:p>
            <a:pPr eaLnBrk="1" hangingPunct="1"/>
            <a:r>
              <a:rPr lang="en-US" altLang="en-US" dirty="0" smtClean="0"/>
              <a:t>Simple analysis:  t-test</a:t>
            </a:r>
          </a:p>
        </p:txBody>
      </p:sp>
    </p:spTree>
    <p:extLst>
      <p:ext uri="{BB962C8B-B14F-4D97-AF65-F5344CB8AC3E}">
        <p14:creationId xmlns:p14="http://schemas.microsoft.com/office/powerpoint/2010/main" val="414667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b="1" dirty="0" smtClean="0"/>
              <a:t>Introduction</a:t>
            </a:r>
            <a:r>
              <a:rPr lang="en-US" sz="2800" b="1" dirty="0"/>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dirty="0" smtClean="0">
                <a:solidFill>
                  <a:schemeClr val="bg1">
                    <a:lumMod val="75000"/>
                  </a:schemeClr>
                </a:solidFill>
              </a:rPr>
              <a:t>Interpretability </a:t>
            </a:r>
            <a:r>
              <a:rPr lang="en-US" sz="2800" dirty="0">
                <a:solidFill>
                  <a:schemeClr val="bg1">
                    <a:lumMod val="75000"/>
                  </a:schemeClr>
                </a:solidFill>
              </a:rPr>
              <a:t>of machine learning methods</a:t>
            </a:r>
          </a:p>
          <a:p>
            <a:pPr lvl="0"/>
            <a:r>
              <a:rPr lang="en-US" sz="2800" dirty="0" smtClean="0">
                <a:solidFill>
                  <a:schemeClr val="bg1">
                    <a:lumMod val="75000"/>
                  </a:schemeClr>
                </a:solidFill>
              </a:rPr>
              <a:t>Some </a:t>
            </a:r>
            <a:r>
              <a:rPr lang="en-US" sz="2800" dirty="0">
                <a:solidFill>
                  <a:schemeClr val="bg1">
                    <a:lumMod val="7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504261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Non-comparable groups</a:t>
            </a:r>
          </a:p>
        </p:txBody>
      </p:sp>
      <p:sp>
        <p:nvSpPr>
          <p:cNvPr id="10243" name="Rectangle 3"/>
          <p:cNvSpPr>
            <a:spLocks noGrp="1" noChangeArrowheads="1"/>
          </p:cNvSpPr>
          <p:nvPr>
            <p:ph type="body" idx="1"/>
          </p:nvPr>
        </p:nvSpPr>
        <p:spPr>
          <a:xfrm>
            <a:off x="381000" y="1371600"/>
            <a:ext cx="8229600" cy="4411662"/>
          </a:xfrm>
        </p:spPr>
        <p:txBody>
          <a:bodyPr/>
          <a:lstStyle/>
          <a:p>
            <a:pPr eaLnBrk="1" hangingPunct="1">
              <a:buFont typeface="Wingdings" pitchFamily="2" charset="2"/>
              <a:buNone/>
            </a:pPr>
            <a:r>
              <a:rPr lang="en-US" altLang="en-US" u="sng" dirty="0" smtClean="0"/>
              <a:t>The issue</a:t>
            </a:r>
            <a:r>
              <a:rPr lang="en-US" altLang="en-US" dirty="0" smtClean="0"/>
              <a:t>:</a:t>
            </a:r>
          </a:p>
          <a:p>
            <a:pPr eaLnBrk="1" hangingPunct="1">
              <a:buFont typeface="Wingdings" pitchFamily="2" charset="2"/>
              <a:buNone/>
            </a:pPr>
            <a:r>
              <a:rPr lang="en-US" altLang="en-US" dirty="0" smtClean="0"/>
              <a:t>Estimation of the </a:t>
            </a:r>
            <a:r>
              <a:rPr lang="en-US" altLang="en-US" b="1" i="1" dirty="0" smtClean="0"/>
              <a:t>causal </a:t>
            </a:r>
            <a:r>
              <a:rPr lang="en-US" altLang="en-US" dirty="0" smtClean="0"/>
              <a:t>effect of treatment (the predictor of interest) is </a:t>
            </a:r>
            <a:r>
              <a:rPr lang="en-US" altLang="en-US" b="1" i="1" dirty="0" smtClean="0"/>
              <a:t>confounded by</a:t>
            </a:r>
            <a:r>
              <a:rPr lang="en-US" altLang="en-US" dirty="0" smtClean="0"/>
              <a:t> age (another predictor) since</a:t>
            </a:r>
          </a:p>
          <a:p>
            <a:pPr eaLnBrk="1" hangingPunct="1">
              <a:buFont typeface="Wingdings" pitchFamily="2" charset="2"/>
              <a:buNone/>
            </a:pPr>
            <a:r>
              <a:rPr lang="en-US" altLang="en-US" dirty="0" smtClean="0"/>
              <a:t>		a) age is associated with the outcome 		(change in BDI) </a:t>
            </a:r>
            <a:r>
              <a:rPr lang="en-US" altLang="en-US" i="1" dirty="0" smtClean="0"/>
              <a:t>and</a:t>
            </a:r>
            <a:endParaRPr lang="en-US" altLang="en-US" dirty="0" smtClean="0"/>
          </a:p>
          <a:p>
            <a:pPr eaLnBrk="1" hangingPunct="1">
              <a:buFont typeface="Wingdings" pitchFamily="2" charset="2"/>
              <a:buNone/>
            </a:pPr>
            <a:r>
              <a:rPr lang="en-US" altLang="en-US" dirty="0" smtClean="0"/>
              <a:t>		b) age is associated with treatment</a:t>
            </a:r>
          </a:p>
          <a:p>
            <a:pPr eaLnBrk="1" hangingPunct="1">
              <a:buFont typeface="Wingdings" pitchFamily="2" charset="2"/>
              <a:buNone/>
            </a:pPr>
            <a:r>
              <a:rPr lang="en-US" altLang="en-US" u="sng" dirty="0" smtClean="0"/>
              <a:t>A traditional solution</a:t>
            </a:r>
            <a:r>
              <a:rPr lang="en-US" altLang="en-US" dirty="0" smtClean="0"/>
              <a:t>: </a:t>
            </a:r>
          </a:p>
          <a:p>
            <a:pPr marL="0" indent="0" eaLnBrk="1" hangingPunct="1">
              <a:buFont typeface="Wingdings" pitchFamily="2" charset="2"/>
              <a:buNone/>
            </a:pPr>
            <a:r>
              <a:rPr lang="en-US" altLang="en-US" dirty="0" smtClean="0"/>
              <a:t>Include age in a </a:t>
            </a:r>
            <a:r>
              <a:rPr lang="en-US" altLang="en-US" dirty="0" err="1" smtClean="0"/>
              <a:t>multipredictor</a:t>
            </a:r>
            <a:r>
              <a:rPr lang="en-US" altLang="en-US" dirty="0" smtClean="0"/>
              <a:t> linear regression model along with treatment.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90600"/>
            <a:ext cx="7870825" cy="57594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790534"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2025"/>
            <a:ext cx="7924800" cy="603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2"/>
          <p:cNvSpPr>
            <a:spLocks noGrp="1" noChangeArrowheads="1"/>
          </p:cNvSpPr>
          <p:nvPr>
            <p:ph type="title"/>
          </p:nvPr>
        </p:nvSpPr>
        <p:spPr>
          <a:xfrm>
            <a:off x="457200" y="-304800"/>
            <a:ext cx="7543800" cy="1295400"/>
          </a:xfrm>
        </p:spPr>
        <p:txBody>
          <a:bodyPr/>
          <a:lstStyle/>
          <a:p>
            <a:pPr eaLnBrk="1" hangingPunct="1"/>
            <a:r>
              <a:rPr lang="en-US" altLang="en-US" smtClean="0"/>
              <a:t>Example</a:t>
            </a:r>
          </a:p>
        </p:txBody>
      </p:sp>
      <p:sp>
        <p:nvSpPr>
          <p:cNvPr id="790535" name="Text Box 7"/>
          <p:cNvSpPr txBox="1">
            <a:spLocks noChangeArrowheads="1"/>
          </p:cNvSpPr>
          <p:nvPr/>
        </p:nvSpPr>
        <p:spPr bwMode="auto">
          <a:xfrm>
            <a:off x="4800600" y="3657600"/>
            <a:ext cx="2514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Treatment effect</a:t>
            </a:r>
          </a:p>
          <a:p>
            <a:pPr eaLnBrk="1" hangingPunct="1">
              <a:spcBef>
                <a:spcPct val="50000"/>
              </a:spcBef>
            </a:pPr>
            <a:r>
              <a:rPr lang="en-US" altLang="en-US"/>
              <a:t>1.4 (95% CI 0.6, 2.3)</a:t>
            </a:r>
          </a:p>
        </p:txBody>
      </p:sp>
      <p:sp>
        <p:nvSpPr>
          <p:cNvPr id="790537" name="Line 9"/>
          <p:cNvSpPr>
            <a:spLocks noChangeShapeType="1"/>
          </p:cNvSpPr>
          <p:nvPr/>
        </p:nvSpPr>
        <p:spPr bwMode="auto">
          <a:xfrm>
            <a:off x="4800600" y="2209800"/>
            <a:ext cx="0" cy="9144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90532"/>
                                        </p:tgtEl>
                                      </p:cBhvr>
                                    </p:animEffect>
                                    <p:set>
                                      <p:cBhvr>
                                        <p:cTn id="7" dur="1" fill="hold">
                                          <p:stCondLst>
                                            <p:cond delay="499"/>
                                          </p:stCondLst>
                                        </p:cTn>
                                        <p:tgtEl>
                                          <p:spTgt spid="79053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90534"/>
                                        </p:tgtEl>
                                        <p:attrNameLst>
                                          <p:attrName>style.visibility</p:attrName>
                                        </p:attrNameLst>
                                      </p:cBhvr>
                                      <p:to>
                                        <p:strVal val="visible"/>
                                      </p:to>
                                    </p:set>
                                    <p:animEffect transition="in" filter="fade">
                                      <p:cBhvr>
                                        <p:cTn id="10" dur="500"/>
                                        <p:tgtEl>
                                          <p:spTgt spid="7905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90535"/>
                                        </p:tgtEl>
                                        <p:attrNameLst>
                                          <p:attrName>style.visibility</p:attrName>
                                        </p:attrNameLst>
                                      </p:cBhvr>
                                      <p:to>
                                        <p:strVal val="visible"/>
                                      </p:to>
                                    </p:set>
                                    <p:animEffect transition="in" filter="fade">
                                      <p:cBhvr>
                                        <p:cTn id="15" dur="500"/>
                                        <p:tgtEl>
                                          <p:spTgt spid="7905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0537"/>
                                        </p:tgtEl>
                                        <p:attrNameLst>
                                          <p:attrName>style.visibility</p:attrName>
                                        </p:attrNameLst>
                                      </p:cBhvr>
                                      <p:to>
                                        <p:strVal val="visible"/>
                                      </p:to>
                                    </p:set>
                                    <p:animEffect transition="in" filter="fade">
                                      <p:cBhvr>
                                        <p:cTn id="18"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5" grpId="0"/>
      <p:bldP spid="7905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Issues with regression adjustment</a:t>
            </a:r>
          </a:p>
        </p:txBody>
      </p:sp>
      <p:sp>
        <p:nvSpPr>
          <p:cNvPr id="791555" name="Rectangle 3"/>
          <p:cNvSpPr>
            <a:spLocks noGrp="1" noChangeArrowheads="1"/>
          </p:cNvSpPr>
          <p:nvPr>
            <p:ph type="body" idx="1"/>
          </p:nvPr>
        </p:nvSpPr>
        <p:spPr>
          <a:xfrm>
            <a:off x="457200" y="1524000"/>
            <a:ext cx="8229600" cy="4411662"/>
          </a:xfrm>
        </p:spPr>
        <p:txBody>
          <a:bodyPr/>
          <a:lstStyle/>
          <a:p>
            <a:pPr eaLnBrk="1" hangingPunct="1">
              <a:buFont typeface="Wingdings" pitchFamily="2" charset="2"/>
              <a:buNone/>
            </a:pPr>
            <a:r>
              <a:rPr lang="en-US" altLang="en-US" dirty="0" smtClean="0"/>
              <a:t>Causal estimate is </a:t>
            </a:r>
            <a:r>
              <a:rPr lang="en-US" altLang="en-US" i="1" dirty="0" smtClean="0"/>
              <a:t>defined by</a:t>
            </a:r>
            <a:r>
              <a:rPr lang="en-US" altLang="en-US" dirty="0" smtClean="0"/>
              <a:t> using regression model (contrast the ACE).</a:t>
            </a:r>
          </a:p>
          <a:p>
            <a:pPr eaLnBrk="1" hangingPunct="1">
              <a:buFont typeface="Wingdings" pitchFamily="2" charset="2"/>
              <a:buNone/>
            </a:pPr>
            <a:r>
              <a:rPr lang="en-US" altLang="en-US" dirty="0" smtClean="0"/>
              <a:t>What if model is wrong?  As examples:  assumption of a linear relationship when it is not.  Left out variables?  Interactions between variables?</a:t>
            </a:r>
          </a:p>
          <a:p>
            <a:pPr eaLnBrk="1" hangingPunct="1">
              <a:buFont typeface="Wingdings" pitchFamily="2" charset="2"/>
              <a:buNone/>
            </a:pPr>
            <a:r>
              <a:rPr lang="en-US" altLang="en-US" dirty="0" smtClean="0"/>
              <a:t>How will we know?</a:t>
            </a:r>
          </a:p>
          <a:p>
            <a:pPr eaLnBrk="1" hangingPunct="1">
              <a:buFont typeface="Wingdings" pitchFamily="2" charset="2"/>
              <a:buNone/>
            </a:pPr>
            <a:r>
              <a:rPr lang="en-US" altLang="en-US" dirty="0" smtClean="0"/>
              <a:t>	(Lack of overlap/extrapolation.)</a:t>
            </a:r>
          </a:p>
          <a:p>
            <a:pPr eaLnBrk="1" hangingPunct="1">
              <a:buFont typeface="Wingdings" pitchFamily="2" charset="2"/>
              <a:buNone/>
            </a:pPr>
            <a:r>
              <a:rPr lang="en-US" altLang="en-US" dirty="0" smtClean="0"/>
              <a:t>Lack of comparison group for older ages (plenty of controls, not many treated).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91555">
                                            <p:txEl>
                                              <p:pRg st="1" end="1"/>
                                            </p:txEl>
                                          </p:spTgt>
                                        </p:tgtEl>
                                        <p:attrNameLst>
                                          <p:attrName>style.visibility</p:attrName>
                                        </p:attrNameLst>
                                      </p:cBhvr>
                                      <p:to>
                                        <p:strVal val="visible"/>
                                      </p:to>
                                    </p:set>
                                    <p:anim calcmode="lin" valueType="num">
                                      <p:cBhvr additive="base">
                                        <p:cTn id="7" dur="500" fill="hold"/>
                                        <p:tgtEl>
                                          <p:spTgt spid="79155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155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1555">
                                            <p:txEl>
                                              <p:pRg st="2" end="2"/>
                                            </p:txEl>
                                          </p:spTgt>
                                        </p:tgtEl>
                                        <p:attrNameLst>
                                          <p:attrName>style.visibility</p:attrName>
                                        </p:attrNameLst>
                                      </p:cBhvr>
                                      <p:to>
                                        <p:strVal val="visible"/>
                                      </p:to>
                                    </p:set>
                                    <p:anim calcmode="lin" valueType="num">
                                      <p:cBhvr additive="base">
                                        <p:cTn id="11" dur="500" fill="hold"/>
                                        <p:tgtEl>
                                          <p:spTgt spid="79155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155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91555">
                                            <p:txEl>
                                              <p:pRg st="3" end="3"/>
                                            </p:txEl>
                                          </p:spTgt>
                                        </p:tgtEl>
                                        <p:attrNameLst>
                                          <p:attrName>style.visibility</p:attrName>
                                        </p:attrNameLst>
                                      </p:cBhvr>
                                      <p:to>
                                        <p:strVal val="visible"/>
                                      </p:to>
                                    </p:set>
                                    <p:anim calcmode="lin" valueType="num">
                                      <p:cBhvr additive="base">
                                        <p:cTn id="15" dur="500" fill="hold"/>
                                        <p:tgtEl>
                                          <p:spTgt spid="79155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791555">
                                            <p:txEl>
                                              <p:pRg st="4" end="4"/>
                                            </p:txEl>
                                          </p:spTgt>
                                        </p:tgtEl>
                                        <p:attrNameLst>
                                          <p:attrName>style.visibility</p:attrName>
                                        </p:attrNameLst>
                                      </p:cBhvr>
                                      <p:to>
                                        <p:strVal val="visible"/>
                                      </p:to>
                                    </p:set>
                                    <p:anim calcmode="lin" valueType="num">
                                      <p:cBhvr additive="base">
                                        <p:cTn id="21" dur="500" fill="hold"/>
                                        <p:tgtEl>
                                          <p:spTgt spid="79155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1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Issues with regression adjustment (true model)</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78486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7924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07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2"/>
          <p:cNvSpPr>
            <a:spLocks noGrp="1" noChangeArrowheads="1"/>
          </p:cNvSpPr>
          <p:nvPr>
            <p:ph type="title"/>
          </p:nvPr>
        </p:nvSpPr>
        <p:spPr/>
        <p:txBody>
          <a:bodyPr/>
          <a:lstStyle/>
          <a:p>
            <a:pPr eaLnBrk="1" hangingPunct="1"/>
            <a:r>
              <a:rPr lang="en-US" altLang="en-US" smtClean="0"/>
              <a:t>Issues with regression adjustment (fit interaction)</a:t>
            </a:r>
          </a:p>
        </p:txBody>
      </p:sp>
      <p:grpSp>
        <p:nvGrpSpPr>
          <p:cNvPr id="840713" name="Group 9"/>
          <p:cNvGrpSpPr>
            <a:grpSpLocks/>
          </p:cNvGrpSpPr>
          <p:nvPr/>
        </p:nvGrpSpPr>
        <p:grpSpPr bwMode="auto">
          <a:xfrm>
            <a:off x="5257800" y="3657600"/>
            <a:ext cx="2590800" cy="1617663"/>
            <a:chOff x="2928" y="2544"/>
            <a:chExt cx="1632" cy="1019"/>
          </a:xfrm>
        </p:grpSpPr>
        <p:sp>
          <p:nvSpPr>
            <p:cNvPr id="14343" name="Text Box 5"/>
            <p:cNvSpPr txBox="1">
              <a:spLocks noChangeArrowheads="1"/>
            </p:cNvSpPr>
            <p:nvPr/>
          </p:nvSpPr>
          <p:spPr bwMode="auto">
            <a:xfrm>
              <a:off x="2928" y="2544"/>
              <a:ext cx="163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Treatment effect</a:t>
              </a:r>
            </a:p>
            <a:p>
              <a:pPr eaLnBrk="1" hangingPunct="1">
                <a:spcBef>
                  <a:spcPct val="50000"/>
                </a:spcBef>
              </a:pPr>
              <a:r>
                <a:rPr lang="en-US" altLang="en-US"/>
                <a:t>3.2 (95% CI -.6, 7.1)</a:t>
              </a:r>
            </a:p>
          </p:txBody>
        </p:sp>
        <p:sp>
          <p:nvSpPr>
            <p:cNvPr id="14344" name="Text Box 8"/>
            <p:cNvSpPr txBox="1">
              <a:spLocks noChangeArrowheads="1"/>
            </p:cNvSpPr>
            <p:nvPr/>
          </p:nvSpPr>
          <p:spPr bwMode="auto">
            <a:xfrm>
              <a:off x="2976" y="3072"/>
              <a:ext cx="1584"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Previously:</a:t>
              </a:r>
            </a:p>
            <a:p>
              <a:pPr eaLnBrk="1" hangingPunct="1">
                <a:spcBef>
                  <a:spcPct val="50000"/>
                </a:spcBef>
              </a:pPr>
              <a:r>
                <a:rPr lang="en-US" altLang="en-US"/>
                <a:t>1.4 (95% CI 0.6, 2.3)</a:t>
              </a:r>
            </a:p>
          </p:txBody>
        </p:sp>
      </p:grpSp>
      <p:pic>
        <p:nvPicPr>
          <p:cNvPr id="8407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784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0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84071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4070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407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0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Regression adjustment	</a:t>
            </a:r>
          </a:p>
        </p:txBody>
      </p:sp>
      <p:sp>
        <p:nvSpPr>
          <p:cNvPr id="15363" name="Rectangle 3"/>
          <p:cNvSpPr>
            <a:spLocks noGrp="1" noChangeArrowheads="1"/>
          </p:cNvSpPr>
          <p:nvPr>
            <p:ph type="body" idx="1"/>
          </p:nvPr>
        </p:nvSpPr>
        <p:spPr/>
        <p:txBody>
          <a:bodyPr/>
          <a:lstStyle/>
          <a:p>
            <a:pPr eaLnBrk="1" hangingPunct="1"/>
            <a:r>
              <a:rPr lang="en-US" altLang="en-US" smtClean="0"/>
              <a:t>To fix the issue in this linear regression situation can just center age.  Use</a:t>
            </a:r>
          </a:p>
          <a:p>
            <a:pPr eaLnBrk="1" hangingPunct="1">
              <a:buFont typeface="Wingdings" pitchFamily="2" charset="2"/>
              <a:buNone/>
            </a:pPr>
            <a:r>
              <a:rPr lang="en-US" altLang="en-US" smtClean="0"/>
              <a:t>		cage =  age-Ave(age) = age-42.7 </a:t>
            </a:r>
          </a:p>
          <a:p>
            <a:pPr eaLnBrk="1" hangingPunct="1">
              <a:buFont typeface="Wingdings" pitchFamily="2" charset="2"/>
              <a:buNone/>
            </a:pPr>
            <a:r>
              <a:rPr lang="en-US" altLang="en-US" smtClean="0"/>
              <a:t>	as a predictor instead of age in the model. </a:t>
            </a:r>
          </a:p>
          <a:p>
            <a:pPr eaLnBrk="1" hangingPunct="1"/>
            <a:r>
              <a:rPr lang="en-US" altLang="en-US" smtClean="0"/>
              <a:t>Then the treatment effect is estimated to be 1.4 (95% CI 0.5, 2.2).</a:t>
            </a:r>
          </a:p>
          <a:p>
            <a:pPr eaLnBrk="1" hangingPunct="1"/>
            <a:r>
              <a:rPr lang="en-US" altLang="en-US" smtClean="0"/>
              <a:t>But this points out the danger in using a statistical model to </a:t>
            </a:r>
            <a:r>
              <a:rPr lang="en-US" altLang="en-US" i="1" smtClean="0"/>
              <a:t>define</a:t>
            </a:r>
            <a:r>
              <a:rPr lang="en-US" altLang="en-US" smtClean="0"/>
              <a:t> the causal effect.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75000"/>
                  </a:schemeClr>
                </a:solidFill>
              </a:rPr>
              <a:t>Introduction</a:t>
            </a:r>
            <a:r>
              <a:rPr lang="en-US" sz="2800" dirty="0">
                <a:solidFill>
                  <a:schemeClr val="bg1">
                    <a:lumMod val="75000"/>
                  </a:schemeClr>
                </a:solidFill>
              </a:rPr>
              <a:t>:  prediction versus causation</a:t>
            </a:r>
          </a:p>
          <a:p>
            <a:pPr lvl="0"/>
            <a:r>
              <a:rPr lang="en-US" sz="2800" dirty="0" smtClean="0">
                <a:solidFill>
                  <a:schemeClr val="bg1">
                    <a:lumMod val="75000"/>
                  </a:schemeClr>
                </a:solidFill>
              </a:rPr>
              <a:t>Threats </a:t>
            </a:r>
            <a:r>
              <a:rPr lang="en-US" sz="2800" dirty="0">
                <a:solidFill>
                  <a:schemeClr val="bg1">
                    <a:lumMod val="75000"/>
                  </a:schemeClr>
                </a:solidFill>
              </a:rPr>
              <a:t>to causal </a:t>
            </a:r>
            <a:r>
              <a:rPr lang="en-US" sz="2800" dirty="0" smtClean="0">
                <a:solidFill>
                  <a:schemeClr val="bg1">
                    <a:lumMod val="75000"/>
                  </a:schemeClr>
                </a:solidFill>
              </a:rPr>
              <a:t>conclusions</a:t>
            </a:r>
            <a:endParaRPr lang="en-US" sz="2800" dirty="0">
              <a:solidFill>
                <a:schemeClr val="bg1">
                  <a:lumMod val="75000"/>
                </a:schemeClr>
              </a:solidFill>
            </a:endParaRPr>
          </a:p>
          <a:p>
            <a:pPr lvl="0"/>
            <a:r>
              <a:rPr lang="en-US" sz="2800" dirty="0" smtClean="0">
                <a:solidFill>
                  <a:schemeClr val="bg1">
                    <a:lumMod val="75000"/>
                  </a:schemeClr>
                </a:solidFill>
              </a:rPr>
              <a:t>Causal </a:t>
            </a:r>
            <a:r>
              <a:rPr lang="en-US" sz="2800" dirty="0">
                <a:solidFill>
                  <a:schemeClr val="bg1">
                    <a:lumMod val="75000"/>
                  </a:schemeClr>
                </a:solidFill>
              </a:rPr>
              <a:t>methods in (very) brief</a:t>
            </a:r>
          </a:p>
          <a:p>
            <a:pPr lvl="0"/>
            <a:r>
              <a:rPr lang="en-US" sz="2800" b="1" dirty="0" smtClean="0"/>
              <a:t>Interpretability </a:t>
            </a:r>
            <a:r>
              <a:rPr lang="en-US" sz="2800" b="1" dirty="0"/>
              <a:t>of machine learning methods</a:t>
            </a:r>
          </a:p>
          <a:p>
            <a:pPr lvl="0"/>
            <a:r>
              <a:rPr lang="en-US" sz="2800" dirty="0" smtClean="0">
                <a:solidFill>
                  <a:schemeClr val="bg1">
                    <a:lumMod val="85000"/>
                  </a:schemeClr>
                </a:solidFill>
              </a:rPr>
              <a:t>Some </a:t>
            </a:r>
            <a:r>
              <a:rPr lang="en-US" sz="2800" dirty="0">
                <a:solidFill>
                  <a:schemeClr val="bg1">
                    <a:lumMod val="85000"/>
                  </a:schemeClr>
                </a:solidFill>
              </a:rPr>
              <a:t>uses of big data and machine learning in causal inference</a:t>
            </a:r>
          </a:p>
          <a:p>
            <a:pPr lvl="0"/>
            <a:r>
              <a:rPr lang="en-US" sz="2800" dirty="0" smtClean="0">
                <a:solidFill>
                  <a:schemeClr val="bg1">
                    <a:lumMod val="75000"/>
                  </a:schemeClr>
                </a:solidFill>
              </a:rPr>
              <a:t>Summary</a:t>
            </a:r>
            <a:endParaRPr lang="en-US" sz="2800" dirty="0">
              <a:solidFill>
                <a:schemeClr val="bg1">
                  <a:lumMod val="7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Interpretability</a:t>
            </a:r>
            <a:br>
              <a:rPr lang="en-US" altLang="en-US" sz="3600" dirty="0" smtClean="0"/>
            </a:br>
            <a:r>
              <a:rPr lang="en-US" altLang="en-US" dirty="0" smtClean="0"/>
              <a:t>	</a:t>
            </a:r>
          </a:p>
        </p:txBody>
      </p:sp>
      <p:sp>
        <p:nvSpPr>
          <p:cNvPr id="15363" name="Rectangle 3"/>
          <p:cNvSpPr>
            <a:spLocks noGrp="1" noChangeArrowheads="1"/>
          </p:cNvSpPr>
          <p:nvPr>
            <p:ph type="body" idx="1"/>
          </p:nvPr>
        </p:nvSpPr>
        <p:spPr>
          <a:xfrm>
            <a:off x="457200" y="1371600"/>
            <a:ext cx="8229600" cy="4411662"/>
          </a:xfrm>
        </p:spPr>
        <p:txBody>
          <a:bodyPr/>
          <a:lstStyle/>
          <a:p>
            <a:pPr marL="0" indent="0" eaLnBrk="1" hangingPunct="1">
              <a:buNone/>
            </a:pPr>
            <a:r>
              <a:rPr lang="en-US" altLang="en-US" u="sng" dirty="0" smtClean="0"/>
              <a:t>Example</a:t>
            </a:r>
            <a:r>
              <a:rPr lang="en-US" altLang="en-US" dirty="0" smtClean="0"/>
              <a:t>:  Prediction of healthy aging.  Data source:  Health ABC – a long running cohort study that enrolled about 3,000 healthy individuals in their 70s.  </a:t>
            </a:r>
          </a:p>
          <a:p>
            <a:pPr marL="0" indent="0" eaLnBrk="1" hangingPunct="1">
              <a:buNone/>
            </a:pPr>
            <a:r>
              <a:rPr lang="en-US" altLang="en-US" u="sng" dirty="0" smtClean="0"/>
              <a:t>Outcome</a:t>
            </a:r>
            <a:r>
              <a:rPr lang="en-US" altLang="en-US" dirty="0" smtClean="0"/>
              <a:t>:  Survival free of major diseases and disability.</a:t>
            </a:r>
          </a:p>
          <a:p>
            <a:pPr marL="0" indent="0" eaLnBrk="1" hangingPunct="1">
              <a:buNone/>
            </a:pPr>
            <a:r>
              <a:rPr lang="en-US" altLang="en-US" u="sng" dirty="0" smtClean="0"/>
              <a:t>Predictors</a:t>
            </a:r>
            <a:r>
              <a:rPr lang="en-US" altLang="en-US" dirty="0" smtClean="0"/>
              <a:t>:  About 100 predictors including demographics, BP, medical history, physical performance (e.g., gait speed), and serum markers (e.g., IL-6). </a:t>
            </a:r>
          </a:p>
        </p:txBody>
      </p:sp>
    </p:spTree>
    <p:extLst>
      <p:ext uri="{BB962C8B-B14F-4D97-AF65-F5344CB8AC3E}">
        <p14:creationId xmlns:p14="http://schemas.microsoft.com/office/powerpoint/2010/main" val="3863035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err="1" smtClean="0"/>
              <a:t>Intepretability</a:t>
            </a:r>
            <a:r>
              <a:rPr lang="en-US" altLang="en-US" sz="3600" dirty="0" smtClean="0"/>
              <a:t/>
            </a:r>
            <a:br>
              <a:rPr lang="en-US" altLang="en-US" sz="3600" dirty="0" smtClean="0"/>
            </a:br>
            <a:r>
              <a:rPr lang="en-US" altLang="en-US" sz="3600" dirty="0" smtClean="0"/>
              <a:t> </a:t>
            </a:r>
            <a:r>
              <a:rPr lang="en-US" altLang="en-US" dirty="0" smtClean="0"/>
              <a:t>	</a:t>
            </a:r>
          </a:p>
        </p:txBody>
      </p:sp>
      <p:sp>
        <p:nvSpPr>
          <p:cNvPr id="15363" name="Rectangle 3"/>
          <p:cNvSpPr>
            <a:spLocks noGrp="1" noChangeArrowheads="1"/>
          </p:cNvSpPr>
          <p:nvPr>
            <p:ph type="body" idx="1"/>
          </p:nvPr>
        </p:nvSpPr>
        <p:spPr>
          <a:xfrm>
            <a:off x="457200" y="1676400"/>
            <a:ext cx="8229600" cy="4411662"/>
          </a:xfrm>
        </p:spPr>
        <p:txBody>
          <a:bodyPr/>
          <a:lstStyle/>
          <a:p>
            <a:pPr marL="0" indent="0" eaLnBrk="1" hangingPunct="1">
              <a:buNone/>
            </a:pPr>
            <a:r>
              <a:rPr lang="en-US" altLang="en-US" u="sng" dirty="0" smtClean="0"/>
              <a:t>Model selection strategy</a:t>
            </a:r>
            <a:r>
              <a:rPr lang="en-US" altLang="en-US" dirty="0" smtClean="0"/>
              <a:t>:  Calculated </a:t>
            </a:r>
            <a:r>
              <a:rPr lang="en-US" altLang="en-US" dirty="0" err="1" smtClean="0"/>
              <a:t>Akaike</a:t>
            </a:r>
            <a:r>
              <a:rPr lang="en-US" altLang="en-US" dirty="0" smtClean="0"/>
              <a:t> Information Criterion (AIC) values, which are similar to cross-validated errors, for a large number of Cox survival analysis models.  Exhaustively searched for models with about the optimal number of predictors.</a:t>
            </a:r>
          </a:p>
        </p:txBody>
      </p:sp>
    </p:spTree>
    <p:extLst>
      <p:ext uri="{BB962C8B-B14F-4D97-AF65-F5344CB8AC3E}">
        <p14:creationId xmlns:p14="http://schemas.microsoft.com/office/powerpoint/2010/main" val="3760368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Disease free-survival 				AIC plot</a:t>
            </a:r>
            <a:r>
              <a:rPr lang="en-US" altLang="en-US" dirty="0" smtClean="0"/>
              <a:t>	</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70" t="4755" r="829" b="4104"/>
          <a:stretch/>
        </p:blipFill>
        <p:spPr>
          <a:xfrm>
            <a:off x="17745" y="1538614"/>
            <a:ext cx="8942956" cy="4816593"/>
          </a:xfrm>
        </p:spPr>
      </p:pic>
      <p:sp>
        <p:nvSpPr>
          <p:cNvPr id="4" name="TextBox 3"/>
          <p:cNvSpPr txBox="1"/>
          <p:nvPr/>
        </p:nvSpPr>
        <p:spPr>
          <a:xfrm>
            <a:off x="1598112" y="6339214"/>
            <a:ext cx="5486400" cy="369332"/>
          </a:xfrm>
          <a:prstGeom prst="rect">
            <a:avLst/>
          </a:prstGeom>
          <a:noFill/>
        </p:spPr>
        <p:txBody>
          <a:bodyPr wrap="square" rtlCol="0">
            <a:spAutoFit/>
          </a:bodyPr>
          <a:lstStyle/>
          <a:p>
            <a:r>
              <a:rPr lang="en-US" dirty="0" smtClean="0"/>
              <a:t>Number of predictors</a:t>
            </a:r>
            <a:endParaRPr lang="en-US" dirty="0"/>
          </a:p>
        </p:txBody>
      </p:sp>
    </p:spTree>
    <p:extLst>
      <p:ext uri="{BB962C8B-B14F-4D97-AF65-F5344CB8AC3E}">
        <p14:creationId xmlns:p14="http://schemas.microsoft.com/office/powerpoint/2010/main" val="380641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smtClean="0"/>
              <a:t>Prediction versus causality</a:t>
            </a:r>
            <a:endParaRPr lang="en-US" dirty="0"/>
          </a:p>
        </p:txBody>
      </p:sp>
      <p:sp>
        <p:nvSpPr>
          <p:cNvPr id="728067" name="Rectangle 1027"/>
          <p:cNvSpPr>
            <a:spLocks noGrp="1" noChangeArrowheads="1"/>
          </p:cNvSpPr>
          <p:nvPr>
            <p:ph type="body" idx="1"/>
          </p:nvPr>
        </p:nvSpPr>
        <p:spPr>
          <a:xfrm>
            <a:off x="457200" y="1524000"/>
            <a:ext cx="8458200" cy="4411662"/>
          </a:xfrm>
        </p:spPr>
        <p:txBody>
          <a:bodyPr/>
          <a:lstStyle/>
          <a:p>
            <a:pPr>
              <a:lnSpc>
                <a:spcPct val="90000"/>
              </a:lnSpc>
              <a:buSzTx/>
              <a:buFont typeface="Wingdings" panose="05000000000000000000" pitchFamily="2" charset="2"/>
              <a:buChar char=""/>
            </a:pPr>
            <a:r>
              <a:rPr lang="en-US" dirty="0" smtClean="0"/>
              <a:t>Everyone in the science community understands the difference between causation and correlation.</a:t>
            </a:r>
          </a:p>
          <a:p>
            <a:pPr>
              <a:lnSpc>
                <a:spcPct val="90000"/>
              </a:lnSpc>
              <a:buSzTx/>
              <a:buFont typeface="Wingdings" panose="05000000000000000000" pitchFamily="2" charset="2"/>
              <a:buChar char=""/>
            </a:pPr>
            <a:r>
              <a:rPr lang="en-US" dirty="0" smtClean="0"/>
              <a:t>Data-mining and machine learning algorithms are only based on associations. </a:t>
            </a:r>
          </a:p>
          <a:p>
            <a:pPr>
              <a:lnSpc>
                <a:spcPct val="90000"/>
              </a:lnSpc>
              <a:buSzTx/>
              <a:buFont typeface="Wingdings" panose="05000000000000000000" pitchFamily="2" charset="2"/>
              <a:buChar char=""/>
            </a:pPr>
            <a:r>
              <a:rPr lang="en-US" dirty="0" smtClean="0"/>
              <a:t>Often interested in causation, i.e., understand the cause of illness or develop interventions that cause improvement.</a:t>
            </a:r>
          </a:p>
          <a:p>
            <a:pPr>
              <a:lnSpc>
                <a:spcPct val="90000"/>
              </a:lnSpc>
              <a:buSzTx/>
              <a:buFont typeface="Wingdings" panose="05000000000000000000" pitchFamily="2" charset="2"/>
              <a:buChar char=""/>
            </a:pPr>
            <a:r>
              <a:rPr lang="en-US" dirty="0" smtClean="0"/>
              <a:t>And I have often seen even senior researchers have lapses and over-interpret correlations causally.</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576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Disease free-survival AIC plot – zoom in near optimal</a:t>
            </a:r>
            <a:endParaRPr lang="en-US" altLang="en-US" dirty="0" smtClean="0"/>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71" t="43430" r="86732" b="4103"/>
          <a:stretch/>
        </p:blipFill>
        <p:spPr>
          <a:xfrm>
            <a:off x="155532" y="1767214"/>
            <a:ext cx="1994845" cy="4572000"/>
          </a:xfrm>
        </p:spPr>
      </p:pic>
      <p:sp>
        <p:nvSpPr>
          <p:cNvPr id="4" name="TextBox 3"/>
          <p:cNvSpPr txBox="1"/>
          <p:nvPr/>
        </p:nvSpPr>
        <p:spPr>
          <a:xfrm>
            <a:off x="1676400" y="6276584"/>
            <a:ext cx="5486400" cy="400110"/>
          </a:xfrm>
          <a:prstGeom prst="rect">
            <a:avLst/>
          </a:prstGeom>
          <a:noFill/>
        </p:spPr>
        <p:txBody>
          <a:bodyPr wrap="square" rtlCol="0">
            <a:spAutoFit/>
          </a:bodyPr>
          <a:lstStyle/>
          <a:p>
            <a:r>
              <a:rPr lang="en-US" sz="2000" dirty="0" smtClean="0"/>
              <a:t>Number of predictors</a:t>
            </a:r>
            <a:endParaRPr lang="en-US" sz="2000" dirty="0"/>
          </a:p>
        </p:txBody>
      </p:sp>
      <p:pic>
        <p:nvPicPr>
          <p:cNvPr id="5" name="Content Placeholder 2"/>
          <p:cNvPicPr>
            <a:picLocks noChangeAspect="1"/>
          </p:cNvPicPr>
          <p:nvPr/>
        </p:nvPicPr>
        <p:blipFill rotWithShape="1">
          <a:blip r:embed="rId3">
            <a:extLst>
              <a:ext uri="{28A0092B-C50C-407E-A947-70E740481C1C}">
                <a14:useLocalDpi xmlns:a14="http://schemas.microsoft.com/office/drawing/2010/main" val="0"/>
              </a:ext>
            </a:extLst>
          </a:blip>
          <a:srcRect l="46164" t="43430" r="3802" b="4103"/>
          <a:stretch/>
        </p:blipFill>
        <p:spPr bwMode="auto">
          <a:xfrm>
            <a:off x="1293314" y="1767214"/>
            <a:ext cx="742688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971800" y="2286000"/>
            <a:ext cx="3733800" cy="2286000"/>
            <a:chOff x="2971800" y="2286000"/>
            <a:chExt cx="3733800" cy="2286000"/>
          </a:xfrm>
        </p:grpSpPr>
        <p:sp>
          <p:nvSpPr>
            <p:cNvPr id="2" name="Oval 1"/>
            <p:cNvSpPr/>
            <p:nvPr/>
          </p:nvSpPr>
          <p:spPr bwMode="auto">
            <a:xfrm>
              <a:off x="2971800" y="3810000"/>
              <a:ext cx="457200" cy="762000"/>
            </a:xfrm>
            <a:prstGeom prst="ellipse">
              <a:avLst/>
            </a:prstGeom>
            <a:solidFill>
              <a:schemeClr val="bg1">
                <a:alpha val="0"/>
              </a:schemeClr>
            </a:solidFill>
            <a:ln w="25400" cap="flat" cmpd="sng" algn="ctr">
              <a:solidFill>
                <a:srgbClr val="00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2971800" y="2286000"/>
              <a:ext cx="3733800" cy="369332"/>
            </a:xfrm>
            <a:prstGeom prst="rect">
              <a:avLst/>
            </a:prstGeom>
            <a:noFill/>
            <a:ln>
              <a:solidFill>
                <a:srgbClr val="0000FF"/>
              </a:solidFill>
            </a:ln>
          </p:spPr>
          <p:txBody>
            <a:bodyPr wrap="square" rtlCol="0">
              <a:spAutoFit/>
            </a:bodyPr>
            <a:lstStyle/>
            <a:p>
              <a:r>
                <a:rPr lang="en-US" dirty="0" smtClean="0">
                  <a:solidFill>
                    <a:srgbClr val="0000FF"/>
                  </a:solidFill>
                </a:rPr>
                <a:t>Top models of that size</a:t>
              </a:r>
              <a:endParaRPr lang="en-US" dirty="0">
                <a:solidFill>
                  <a:srgbClr val="0000FF"/>
                </a:solidFill>
              </a:endParaRPr>
            </a:p>
          </p:txBody>
        </p:sp>
        <p:cxnSp>
          <p:nvCxnSpPr>
            <p:cNvPr id="8" name="Straight Arrow Connector 7"/>
            <p:cNvCxnSpPr>
              <a:endCxn id="2" idx="7"/>
            </p:cNvCxnSpPr>
            <p:nvPr/>
          </p:nvCxnSpPr>
          <p:spPr bwMode="auto">
            <a:xfrm flipH="1">
              <a:off x="3362045" y="2655332"/>
              <a:ext cx="676555" cy="1266260"/>
            </a:xfrm>
            <a:prstGeom prst="straightConnector1">
              <a:avLst/>
            </a:prstGeom>
            <a:solidFill>
              <a:schemeClr val="accent1"/>
            </a:solidFill>
            <a:ln w="2540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5390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15363"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None/>
            </a:pPr>
            <a:r>
              <a:rPr lang="en-US" altLang="en-US" u="sng" dirty="0" smtClean="0"/>
              <a:t>Results</a:t>
            </a:r>
            <a:r>
              <a:rPr lang="en-US" altLang="en-US" dirty="0" smtClean="0"/>
              <a:t>:  About 120 models were within 10 of the model with the lowest (best) AIC.  (Rule of thumb:  statistically speaking AIC larger by 10 is a worse fitting model).</a:t>
            </a:r>
          </a:p>
          <a:p>
            <a:pPr marL="0" indent="0" eaLnBrk="1" hangingPunct="1">
              <a:buNone/>
            </a:pPr>
            <a:r>
              <a:rPr lang="en-US" altLang="en-US" u="sng" dirty="0" smtClean="0"/>
              <a:t>Observation</a:t>
            </a:r>
            <a:r>
              <a:rPr lang="en-US" altLang="en-US" dirty="0" smtClean="0"/>
              <a:t>:  Possible to get nearly the same quality of prediction using very different models.</a:t>
            </a:r>
          </a:p>
          <a:p>
            <a:pPr marL="0" indent="0" eaLnBrk="1" hangingPunct="1">
              <a:buNone/>
            </a:pPr>
            <a:r>
              <a:rPr lang="en-US" altLang="en-US" u="sng" dirty="0" smtClean="0"/>
              <a:t>Predictor selection</a:t>
            </a:r>
            <a:r>
              <a:rPr lang="en-US" altLang="en-US" dirty="0" smtClean="0"/>
              <a:t>:  Prediction algorithms cannot be depended upon to identify the “best” predictors.  Which predictors get included or excluded from the model will vary with small perturbations in the dataset or analysis method. </a:t>
            </a:r>
          </a:p>
        </p:txBody>
      </p:sp>
    </p:spTree>
    <p:extLst>
      <p:ext uri="{BB962C8B-B14F-4D97-AF65-F5344CB8AC3E}">
        <p14:creationId xmlns:p14="http://schemas.microsoft.com/office/powerpoint/2010/main" val="139067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 example, these two models were virtually identical in performance:</a:t>
            </a:r>
          </a:p>
          <a:p>
            <a:pPr marL="0" indent="0">
              <a:buNone/>
            </a:pPr>
            <a:r>
              <a:rPr lang="en-US" sz="2400" u="sng" dirty="0" smtClean="0"/>
              <a:t>19 variable model</a:t>
            </a:r>
            <a:r>
              <a:rPr lang="en-US" sz="2400" dirty="0" smtClean="0"/>
              <a:t>: BLAGE </a:t>
            </a:r>
            <a:r>
              <a:rPr lang="en-US" sz="2400" dirty="0"/>
              <a:t>WTK HGT WGTPDB HGTDB PULSE </a:t>
            </a:r>
            <a:r>
              <a:rPr lang="en-US" sz="2400" dirty="0">
                <a:solidFill>
                  <a:srgbClr val="FF0000"/>
                </a:solidFill>
              </a:rPr>
              <a:t>BESFEV</a:t>
            </a:r>
            <a:r>
              <a:rPr lang="en-US" sz="2400" dirty="0"/>
              <a:t> BPAAIT CESD PACE400 PACE20 GRIP SEMITND TANDSTD COMP FALL RDW ALBUMIN </a:t>
            </a:r>
            <a:r>
              <a:rPr lang="en-US" sz="2400" dirty="0" smtClean="0"/>
              <a:t>STPCK</a:t>
            </a:r>
          </a:p>
          <a:p>
            <a:pPr marL="0" indent="0">
              <a:buNone/>
            </a:pPr>
            <a:r>
              <a:rPr lang="en-US" sz="2400" u="sng" dirty="0" smtClean="0"/>
              <a:t>29 variable model</a:t>
            </a:r>
            <a:r>
              <a:rPr lang="en-US" sz="2400" dirty="0" smtClean="0"/>
              <a:t>: BLAGE </a:t>
            </a:r>
            <a:r>
              <a:rPr lang="en-US" sz="2400" dirty="0">
                <a:solidFill>
                  <a:srgbClr val="FF0000"/>
                </a:solidFill>
              </a:rPr>
              <a:t>WHITE</a:t>
            </a:r>
            <a:r>
              <a:rPr lang="en-US" sz="2400" dirty="0"/>
              <a:t> WTK HGT WGTPDB HGTDB PULSE </a:t>
            </a:r>
            <a:r>
              <a:rPr lang="en-US" sz="2400" dirty="0">
                <a:solidFill>
                  <a:srgbClr val="FF0000"/>
                </a:solidFill>
              </a:rPr>
              <a:t>FAT</a:t>
            </a:r>
            <a:r>
              <a:rPr lang="en-US" sz="2400" dirty="0"/>
              <a:t> </a:t>
            </a:r>
            <a:r>
              <a:rPr lang="en-US" sz="2400" dirty="0">
                <a:solidFill>
                  <a:srgbClr val="FF0000"/>
                </a:solidFill>
              </a:rPr>
              <a:t>BESFVC</a:t>
            </a:r>
            <a:r>
              <a:rPr lang="en-US" sz="2400" dirty="0"/>
              <a:t> </a:t>
            </a:r>
            <a:r>
              <a:rPr lang="en-US" sz="2400" dirty="0">
                <a:solidFill>
                  <a:srgbClr val="FF0000"/>
                </a:solidFill>
              </a:rPr>
              <a:t>FEV1R</a:t>
            </a:r>
            <a:r>
              <a:rPr lang="en-US" sz="2400" dirty="0"/>
              <a:t> BPAAIT </a:t>
            </a:r>
            <a:r>
              <a:rPr lang="en-US" sz="2400" dirty="0">
                <a:solidFill>
                  <a:srgbClr val="FF0000"/>
                </a:solidFill>
              </a:rPr>
              <a:t>TENG DSS </a:t>
            </a:r>
            <a:r>
              <a:rPr lang="en-US" sz="2400" dirty="0"/>
              <a:t>CESD PACE400 </a:t>
            </a:r>
            <a:r>
              <a:rPr lang="en-US" sz="2400" dirty="0">
                <a:solidFill>
                  <a:srgbClr val="FF0000"/>
                </a:solidFill>
              </a:rPr>
              <a:t>PACE6</a:t>
            </a:r>
            <a:r>
              <a:rPr lang="en-US" sz="2400" dirty="0"/>
              <a:t> PACE20 GRIP SEMITND TANDSTD </a:t>
            </a:r>
            <a:r>
              <a:rPr lang="en-US" sz="2400" dirty="0">
                <a:solidFill>
                  <a:srgbClr val="FF0000"/>
                </a:solidFill>
              </a:rPr>
              <a:t>STANDY FFHIP </a:t>
            </a:r>
            <a:r>
              <a:rPr lang="en-US" sz="2400" dirty="0"/>
              <a:t>COMP FALL </a:t>
            </a:r>
            <a:r>
              <a:rPr lang="en-US" sz="2400" dirty="0">
                <a:solidFill>
                  <a:srgbClr val="FF0000"/>
                </a:solidFill>
              </a:rPr>
              <a:t>CYSTC LDL </a:t>
            </a:r>
            <a:r>
              <a:rPr lang="en-US" sz="2400" dirty="0"/>
              <a:t>RDW ALBUMIN STPCK</a:t>
            </a:r>
            <a:endParaRPr lang="en-US" sz="2400" dirty="0" smtClean="0"/>
          </a:p>
          <a:p>
            <a:pPr marL="0" indent="0">
              <a:buNone/>
            </a:pPr>
            <a:endParaRPr lang="en-US" dirty="0"/>
          </a:p>
        </p:txBody>
      </p:sp>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Example: Two models</a:t>
            </a:r>
            <a:endParaRPr lang="en-US" altLang="en-US" dirty="0" smtClean="0"/>
          </a:p>
        </p:txBody>
      </p:sp>
      <p:sp>
        <p:nvSpPr>
          <p:cNvPr id="4" name="TextBox 3"/>
          <p:cNvSpPr txBox="1"/>
          <p:nvPr/>
        </p:nvSpPr>
        <p:spPr>
          <a:xfrm>
            <a:off x="1676400" y="6276584"/>
            <a:ext cx="5486400" cy="461665"/>
          </a:xfrm>
          <a:prstGeom prst="rect">
            <a:avLst/>
          </a:prstGeom>
          <a:noFill/>
        </p:spPr>
        <p:txBody>
          <a:bodyPr wrap="square" rtlCol="0">
            <a:spAutoFit/>
          </a:bodyPr>
          <a:lstStyle/>
          <a:p>
            <a:r>
              <a:rPr lang="en-US" sz="2400" b="0" dirty="0" smtClean="0">
                <a:solidFill>
                  <a:srgbClr val="FF0000"/>
                </a:solidFill>
              </a:rPr>
              <a:t>Red</a:t>
            </a:r>
            <a:r>
              <a:rPr lang="en-US" sz="2400" b="0" dirty="0" smtClean="0"/>
              <a:t> indicates not in the other model</a:t>
            </a:r>
            <a:endParaRPr lang="en-US" sz="2400" b="0" dirty="0"/>
          </a:p>
        </p:txBody>
      </p:sp>
      <p:sp>
        <p:nvSpPr>
          <p:cNvPr id="3" name="Oval 2"/>
          <p:cNvSpPr/>
          <p:nvPr/>
        </p:nvSpPr>
        <p:spPr bwMode="auto">
          <a:xfrm>
            <a:off x="6629400" y="4343400"/>
            <a:ext cx="2286000" cy="1143000"/>
          </a:xfrm>
          <a:prstGeom prst="ellipse">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TextBox 4"/>
          <p:cNvSpPr txBox="1"/>
          <p:nvPr/>
        </p:nvSpPr>
        <p:spPr>
          <a:xfrm>
            <a:off x="6141929" y="5922910"/>
            <a:ext cx="2971800" cy="461665"/>
          </a:xfrm>
          <a:prstGeom prst="rect">
            <a:avLst/>
          </a:prstGeom>
          <a:noFill/>
        </p:spPr>
        <p:txBody>
          <a:bodyPr wrap="square" rtlCol="0">
            <a:spAutoFit/>
          </a:bodyPr>
          <a:lstStyle/>
          <a:p>
            <a:r>
              <a:rPr lang="en-US" sz="2400" b="0" dirty="0" smtClean="0">
                <a:solidFill>
                  <a:srgbClr val="FF0000"/>
                </a:solidFill>
              </a:rPr>
              <a:t>Cognition variables</a:t>
            </a:r>
            <a:endParaRPr lang="en-US" sz="2400" b="0" dirty="0">
              <a:solidFill>
                <a:srgbClr val="FF0000"/>
              </a:solidFill>
            </a:endParaRPr>
          </a:p>
        </p:txBody>
      </p:sp>
      <p:cxnSp>
        <p:nvCxnSpPr>
          <p:cNvPr id="7" name="Straight Arrow Connector 6"/>
          <p:cNvCxnSpPr/>
          <p:nvPr/>
        </p:nvCxnSpPr>
        <p:spPr bwMode="auto">
          <a:xfrm flipV="1">
            <a:off x="7924800" y="5486400"/>
            <a:ext cx="0" cy="436510"/>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820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15363"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None/>
            </a:pPr>
            <a:r>
              <a:rPr lang="en-US" altLang="en-US" dirty="0" smtClean="0"/>
              <a:t>And this is with a standard statistical analysis approach (Cox regression).  Many other machine learning methods are worse because they don’t give interpretable coefficients. </a:t>
            </a:r>
          </a:p>
        </p:txBody>
      </p:sp>
    </p:spTree>
    <p:extLst>
      <p:ext uri="{BB962C8B-B14F-4D97-AF65-F5344CB8AC3E}">
        <p14:creationId xmlns:p14="http://schemas.microsoft.com/office/powerpoint/2010/main" val="315126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47" r="3121"/>
          <a:stretch/>
        </p:blipFill>
        <p:spPr bwMode="auto">
          <a:xfrm>
            <a:off x="457200" y="1043834"/>
            <a:ext cx="7924800" cy="527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nvPr>
        </p:nvSpPr>
        <p:spPr>
          <a:xfrm>
            <a:off x="304800" y="304800"/>
            <a:ext cx="7696200" cy="1295400"/>
          </a:xfrm>
        </p:spPr>
        <p:txBody>
          <a:bodyPr/>
          <a:lstStyle/>
          <a:p>
            <a:pPr eaLnBrk="1" hangingPunct="1"/>
            <a:r>
              <a:rPr lang="en-US" altLang="en-US" sz="3600" dirty="0" smtClean="0"/>
              <a:t>Machine learning/causal inference </a:t>
            </a:r>
            <a:r>
              <a:rPr lang="en-US" altLang="en-US" dirty="0" smtClean="0"/>
              <a:t>	</a:t>
            </a:r>
          </a:p>
        </p:txBody>
      </p:sp>
      <p:sp>
        <p:nvSpPr>
          <p:cNvPr id="2" name="Content Placeholder 1"/>
          <p:cNvSpPr>
            <a:spLocks noGrp="1"/>
          </p:cNvSpPr>
          <p:nvPr>
            <p:ph idx="1"/>
          </p:nvPr>
        </p:nvSpPr>
        <p:spPr>
          <a:xfrm>
            <a:off x="474945" y="6297460"/>
            <a:ext cx="8229600" cy="533400"/>
          </a:xfrm>
        </p:spPr>
        <p:txBody>
          <a:bodyPr/>
          <a:lstStyle/>
          <a:p>
            <a:pPr marL="0" indent="0" algn="r">
              <a:buNone/>
            </a:pPr>
            <a:r>
              <a:rPr lang="en-US" sz="1800" dirty="0" smtClean="0"/>
              <a:t>From Introduction to Statistical Learning, James, et al., 2013 </a:t>
            </a:r>
            <a:endParaRPr lang="en-US" sz="1800" dirty="0"/>
          </a:p>
        </p:txBody>
      </p:sp>
    </p:spTree>
    <p:extLst>
      <p:ext uri="{BB962C8B-B14F-4D97-AF65-F5344CB8AC3E}">
        <p14:creationId xmlns:p14="http://schemas.microsoft.com/office/powerpoint/2010/main" val="3694494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1371600"/>
            <a:ext cx="7391400" cy="5029200"/>
          </a:xfrm>
        </p:spPr>
        <p:txBody>
          <a:bodyPr/>
          <a:lstStyle/>
          <a:p>
            <a:pPr lvl="0"/>
            <a:r>
              <a:rPr lang="en-US" sz="2800" dirty="0" smtClean="0">
                <a:solidFill>
                  <a:schemeClr val="bg1">
                    <a:lumMod val="85000"/>
                  </a:schemeClr>
                </a:solidFill>
              </a:rPr>
              <a:t>Introduction</a:t>
            </a:r>
            <a:r>
              <a:rPr lang="en-US" sz="2800" dirty="0">
                <a:solidFill>
                  <a:schemeClr val="bg1">
                    <a:lumMod val="85000"/>
                  </a:schemeClr>
                </a:solidFill>
              </a:rPr>
              <a:t>:  prediction versus causation</a:t>
            </a:r>
          </a:p>
          <a:p>
            <a:pPr lvl="0"/>
            <a:r>
              <a:rPr lang="en-US" sz="2800" dirty="0" smtClean="0">
                <a:solidFill>
                  <a:schemeClr val="bg1">
                    <a:lumMod val="85000"/>
                  </a:schemeClr>
                </a:solidFill>
              </a:rPr>
              <a:t>Threats </a:t>
            </a:r>
            <a:r>
              <a:rPr lang="en-US" sz="2800" dirty="0">
                <a:solidFill>
                  <a:schemeClr val="bg1">
                    <a:lumMod val="85000"/>
                  </a:schemeClr>
                </a:solidFill>
              </a:rPr>
              <a:t>to causal </a:t>
            </a:r>
            <a:r>
              <a:rPr lang="en-US" sz="2800" dirty="0" smtClean="0">
                <a:solidFill>
                  <a:schemeClr val="bg1">
                    <a:lumMod val="85000"/>
                  </a:schemeClr>
                </a:solidFill>
              </a:rPr>
              <a:t>conclusions</a:t>
            </a:r>
            <a:endParaRPr lang="en-US" sz="2800" dirty="0">
              <a:solidFill>
                <a:schemeClr val="bg1">
                  <a:lumMod val="85000"/>
                </a:schemeClr>
              </a:solidFill>
            </a:endParaRPr>
          </a:p>
          <a:p>
            <a:pPr lvl="0"/>
            <a:r>
              <a:rPr lang="en-US" sz="2800" dirty="0" smtClean="0">
                <a:solidFill>
                  <a:schemeClr val="bg1">
                    <a:lumMod val="85000"/>
                  </a:schemeClr>
                </a:solidFill>
              </a:rPr>
              <a:t>Causal </a:t>
            </a:r>
            <a:r>
              <a:rPr lang="en-US" sz="2800" dirty="0">
                <a:solidFill>
                  <a:schemeClr val="bg1">
                    <a:lumMod val="85000"/>
                  </a:schemeClr>
                </a:solidFill>
              </a:rPr>
              <a:t>methods in (very) brief</a:t>
            </a:r>
          </a:p>
          <a:p>
            <a:pPr lvl="0"/>
            <a:r>
              <a:rPr lang="en-US" sz="2800" dirty="0" smtClean="0">
                <a:solidFill>
                  <a:schemeClr val="bg1">
                    <a:lumMod val="85000"/>
                  </a:schemeClr>
                </a:solidFill>
              </a:rPr>
              <a:t>Interpretability </a:t>
            </a:r>
            <a:r>
              <a:rPr lang="en-US" sz="2800" dirty="0">
                <a:solidFill>
                  <a:schemeClr val="bg1">
                    <a:lumMod val="85000"/>
                  </a:schemeClr>
                </a:solidFill>
              </a:rPr>
              <a:t>of machine learning methods</a:t>
            </a:r>
          </a:p>
          <a:p>
            <a:pPr lvl="0"/>
            <a:r>
              <a:rPr lang="en-US" sz="2800" dirty="0" smtClean="0"/>
              <a:t>Some </a:t>
            </a:r>
            <a:r>
              <a:rPr lang="en-US" sz="2800" dirty="0"/>
              <a:t>uses of big data and machine learning in causal inference</a:t>
            </a:r>
          </a:p>
          <a:p>
            <a:pPr lvl="0"/>
            <a:r>
              <a:rPr lang="en-US" sz="2800" dirty="0" smtClean="0">
                <a:solidFill>
                  <a:schemeClr val="bg1">
                    <a:lumMod val="85000"/>
                  </a:schemeClr>
                </a:solidFill>
              </a:rPr>
              <a:t>Summary</a:t>
            </a:r>
            <a:endParaRPr lang="en-US" sz="2800" dirty="0">
              <a:solidFill>
                <a:schemeClr val="bg1">
                  <a:lumMod val="85000"/>
                </a:schemeClr>
              </a:solidFill>
            </a:endParaRPr>
          </a:p>
        </p:txBody>
      </p:sp>
    </p:spTree>
    <p:extLst>
      <p:ext uri="{BB962C8B-B14F-4D97-AF65-F5344CB8AC3E}">
        <p14:creationId xmlns:p14="http://schemas.microsoft.com/office/powerpoint/2010/main" val="3618077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b="1" dirty="0"/>
              <a:t>Conduct an RCT using </a:t>
            </a:r>
            <a:r>
              <a:rPr lang="en-US" sz="2400" b="1" dirty="0" smtClean="0"/>
              <a:t>large scale data</a:t>
            </a:r>
            <a:endParaRPr lang="en-US" sz="2400" b="1" dirty="0"/>
          </a:p>
          <a:p>
            <a:pPr lvl="1"/>
            <a:r>
              <a:rPr lang="en-US" sz="2400" dirty="0">
                <a:solidFill>
                  <a:srgbClr val="C0C0C0"/>
                </a:solidFill>
              </a:rPr>
              <a:t>Propensity scores</a:t>
            </a:r>
          </a:p>
          <a:p>
            <a:pPr lvl="1"/>
            <a:r>
              <a:rPr lang="en-US" sz="2400" dirty="0">
                <a:solidFill>
                  <a:schemeClr val="bg1">
                    <a:lumMod val="85000"/>
                  </a:schemeClr>
                </a:solidFill>
              </a:rPr>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2892004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One use of big data for causal inference:</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altLang="en-US" dirty="0" smtClean="0"/>
              <a:t>Pragmatic randomized clinical trials</a:t>
            </a:r>
          </a:p>
          <a:p>
            <a:pPr eaLnBrk="1" hangingPunct="1">
              <a:buSzPct val="150000"/>
              <a:buFontTx/>
              <a:buChar char="•"/>
            </a:pPr>
            <a:r>
              <a:rPr lang="en-US" altLang="en-US" dirty="0" smtClean="0"/>
              <a:t>See lecture </a:t>
            </a:r>
            <a:r>
              <a:rPr lang="en-US" altLang="en-US" dirty="0" smtClean="0"/>
              <a:t>from a previous year</a:t>
            </a:r>
            <a:r>
              <a:rPr lang="en-US" altLang="en-US" dirty="0" smtClean="0"/>
              <a:t> </a:t>
            </a:r>
            <a:r>
              <a:rPr lang="en-US" altLang="en-US" dirty="0" smtClean="0"/>
              <a:t>by Mark Pletcher.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3011075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a:t>
            </a:r>
            <a:r>
              <a:rPr lang="en-US" sz="2400" dirty="0" smtClean="0">
                <a:solidFill>
                  <a:schemeClr val="bg1">
                    <a:lumMod val="85000"/>
                  </a:schemeClr>
                </a:solidFill>
              </a:rPr>
              <a:t>lecture)</a:t>
            </a:r>
            <a:endParaRPr lang="en-US" sz="2400" dirty="0">
              <a:solidFill>
                <a:schemeClr val="bg1">
                  <a:lumMod val="85000"/>
                </a:schemeClr>
              </a:solidFill>
            </a:endParaRPr>
          </a:p>
          <a:p>
            <a:pPr lvl="1"/>
            <a:r>
              <a:rPr lang="en-US" sz="2400" b="1" dirty="0"/>
              <a:t>Propensity scores</a:t>
            </a:r>
          </a:p>
          <a:p>
            <a:pPr lvl="1"/>
            <a:r>
              <a:rPr lang="en-US" sz="2400" dirty="0">
                <a:solidFill>
                  <a:schemeClr val="bg1">
                    <a:lumMod val="85000"/>
                  </a:schemeClr>
                </a:solidFill>
              </a:rPr>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2901411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Propensity scores: </a:t>
            </a:r>
          </a:p>
        </p:txBody>
      </p:sp>
      <p:sp>
        <p:nvSpPr>
          <p:cNvPr id="24579" name="Rectangle 3"/>
          <p:cNvSpPr>
            <a:spLocks noGrp="1" noChangeArrowheads="1"/>
          </p:cNvSpPr>
          <p:nvPr>
            <p:ph type="body" idx="1"/>
          </p:nvPr>
        </p:nvSpPr>
        <p:spPr/>
        <p:txBody>
          <a:bodyPr/>
          <a:lstStyle/>
          <a:p>
            <a:pPr marL="571500" indent="-571500" eaLnBrk="1" hangingPunct="1">
              <a:buFont typeface="Wingdings" pitchFamily="2" charset="2"/>
              <a:buNone/>
            </a:pPr>
            <a:r>
              <a:rPr lang="en-US" altLang="en-US" dirty="0" smtClean="0"/>
              <a:t>Define prop(x) be the probability of being on treatment as a function of x, all the variables that determine treatment.</a:t>
            </a:r>
          </a:p>
          <a:p>
            <a:pPr marL="571500" indent="-571500" eaLnBrk="1" hangingPunct="1">
              <a:buFont typeface="Wingdings" pitchFamily="2" charset="2"/>
              <a:buNone/>
            </a:pPr>
            <a:endParaRPr lang="en-US" altLang="en-US" sz="2400" dirty="0" smtClean="0"/>
          </a:p>
          <a:p>
            <a:pPr marL="571500" indent="-571500" eaLnBrk="1" hangingPunct="1">
              <a:buFont typeface="Wingdings" pitchFamily="2" charset="2"/>
              <a:buNone/>
            </a:pPr>
            <a:r>
              <a:rPr lang="en-US" altLang="en-US" dirty="0" smtClean="0"/>
              <a:t>In our depression example, suppose temporarily that the probability of selecting treatment only depends on age.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prediction versus causation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t>Effect of </a:t>
            </a:r>
            <a:r>
              <a:rPr lang="en-US" dirty="0" err="1" smtClean="0"/>
              <a:t>Abaloparatide</a:t>
            </a:r>
            <a:r>
              <a:rPr lang="en-US" dirty="0" smtClean="0"/>
              <a:t> on fractures in postmenopausal women.</a:t>
            </a:r>
          </a:p>
          <a:p>
            <a:pPr>
              <a:lnSpc>
                <a:spcPct val="90000"/>
              </a:lnSpc>
              <a:buSzTx/>
              <a:buFont typeface="Wingdings" panose="05000000000000000000" pitchFamily="2" charset="2"/>
              <a:buChar char=""/>
            </a:pPr>
            <a:r>
              <a:rPr lang="en-US" dirty="0" smtClean="0"/>
              <a:t>Estimating fetal risk of screening or not screening for genetic disease.</a:t>
            </a:r>
          </a:p>
          <a:p>
            <a:pPr>
              <a:lnSpc>
                <a:spcPct val="90000"/>
              </a:lnSpc>
              <a:buSzTx/>
              <a:buFont typeface="Wingdings" panose="05000000000000000000" pitchFamily="2" charset="2"/>
              <a:buChar char=""/>
            </a:pPr>
            <a:r>
              <a:rPr lang="en-US" dirty="0" smtClean="0"/>
              <a:t>Effect of cerebral protection device on brain lesions following aortic valve implantation.</a:t>
            </a:r>
          </a:p>
          <a:p>
            <a:pPr>
              <a:lnSpc>
                <a:spcPct val="90000"/>
              </a:lnSpc>
              <a:buSzTx/>
              <a:buFont typeface="Wingdings" panose="05000000000000000000" pitchFamily="2" charset="2"/>
              <a:buChar char=""/>
            </a:pPr>
            <a:r>
              <a:rPr lang="en-US" dirty="0" smtClean="0"/>
              <a:t>Estimation of temporal trends in preterm birth rates and their association with obstetric interventions.</a:t>
            </a:r>
          </a:p>
          <a:p>
            <a:pPr>
              <a:lnSpc>
                <a:spcPct val="90000"/>
              </a:lnSpc>
              <a:buSzTx/>
              <a:buFont typeface="Wingdings" panose="05000000000000000000" pitchFamily="2" charset="2"/>
              <a:buChar char=""/>
            </a:pPr>
            <a:r>
              <a:rPr lang="en-US" dirty="0" smtClean="0"/>
              <a:t>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48589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0513"/>
            <a:ext cx="9144000"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p:txBody>
          <a:bodyPr/>
          <a:lstStyle/>
          <a:p>
            <a:pPr eaLnBrk="1" hangingPunct="1"/>
            <a:r>
              <a:rPr lang="en-US" altLang="en-US" smtClean="0"/>
              <a:t>Propensity scores: example</a:t>
            </a:r>
          </a:p>
        </p:txBody>
      </p:sp>
      <p:pic>
        <p:nvPicPr>
          <p:cNvPr id="800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91440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800774"/>
                                        </p:tgtEl>
                                      </p:cBhvr>
                                    </p:animEffect>
                                    <p:set>
                                      <p:cBhvr>
                                        <p:cTn id="7" dur="1" fill="hold">
                                          <p:stCondLst>
                                            <p:cond delay="999"/>
                                          </p:stCondLst>
                                        </p:cTn>
                                        <p:tgtEl>
                                          <p:spTgt spid="8007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00773"/>
                                        </p:tgtEl>
                                        <p:attrNameLst>
                                          <p:attrName>style.visibility</p:attrName>
                                        </p:attrNameLst>
                                      </p:cBhvr>
                                      <p:to>
                                        <p:strVal val="visible"/>
                                      </p:to>
                                    </p:set>
                                    <p:animEffect transition="in" filter="fade">
                                      <p:cBhvr>
                                        <p:cTn id="10" dur="1000"/>
                                        <p:tgtEl>
                                          <p:spTgt spid="80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Propensity scores: theory</a:t>
            </a:r>
          </a:p>
        </p:txBody>
      </p:sp>
      <p:sp>
        <p:nvSpPr>
          <p:cNvPr id="802819" name="Rectangle 3"/>
          <p:cNvSpPr>
            <a:spLocks noGrp="1" noChangeArrowheads="1"/>
          </p:cNvSpPr>
          <p:nvPr>
            <p:ph type="body" idx="1"/>
          </p:nvPr>
        </p:nvSpPr>
        <p:spPr/>
        <p:txBody>
          <a:bodyPr/>
          <a:lstStyle/>
          <a:p>
            <a:pPr marL="571500" indent="-571500" eaLnBrk="1" hangingPunct="1">
              <a:buClr>
                <a:schemeClr val="tx1"/>
              </a:buClr>
              <a:buSzTx/>
              <a:buFont typeface="Wingdings" pitchFamily="2" charset="2"/>
              <a:buAutoNum type="arabicPeriod"/>
            </a:pPr>
            <a:r>
              <a:rPr lang="en-US" altLang="en-US" dirty="0"/>
              <a:t>Very important theoretical property</a:t>
            </a:r>
            <a:r>
              <a:rPr lang="en-US" altLang="en-US" dirty="0" smtClean="0"/>
              <a:t>:  Consider individuals with the same value of prop(x).  The ones receiving treatment have the same distribution of x as do those who do not. </a:t>
            </a:r>
            <a:r>
              <a:rPr lang="en-US" altLang="en-US" i="1" dirty="0" smtClean="0"/>
              <a:t>So all values of the predictors are completely balanced between the two groups (for a given value of the propensity score). </a:t>
            </a:r>
            <a:r>
              <a:rPr lang="en-US" altLang="en-US" dirty="0" smtClean="0"/>
              <a:t> </a:t>
            </a:r>
          </a:p>
          <a:p>
            <a:pPr marL="571500" indent="-571500" eaLnBrk="1" hangingPunct="1">
              <a:buClr>
                <a:schemeClr val="tx1"/>
              </a:buClr>
              <a:buSzTx/>
              <a:buFont typeface="Wingdings" pitchFamily="2" charset="2"/>
              <a:buAutoNum type="arabicPeriod"/>
            </a:pPr>
            <a:r>
              <a:rPr lang="en-US" altLang="en-US" dirty="0" smtClean="0"/>
              <a:t>Therefore you </a:t>
            </a:r>
            <a:r>
              <a:rPr lang="en-US" altLang="en-US" dirty="0"/>
              <a:t>only need to adjust for prop(x</a:t>
            </a:r>
            <a:r>
              <a:rPr lang="en-US" altLang="en-US" dirty="0" smtClean="0"/>
              <a:t>) to balance the groups.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02819">
                                            <p:txEl>
                                              <p:pRg st="1" end="1"/>
                                            </p:txEl>
                                          </p:spTgt>
                                        </p:tgtEl>
                                        <p:attrNameLst>
                                          <p:attrName>style.visibility</p:attrName>
                                        </p:attrNameLst>
                                      </p:cBhvr>
                                      <p:to>
                                        <p:strVal val="visible"/>
                                      </p:to>
                                    </p:set>
                                    <p:anim calcmode="lin" valueType="num">
                                      <p:cBhvr additive="base">
                                        <p:cTn id="7" dur="500" fill="hold"/>
                                        <p:tgtEl>
                                          <p:spTgt spid="8028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28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p:cNvSpPr>
            <a:spLocks noGrp="1" noChangeArrowheads="1"/>
          </p:cNvSpPr>
          <p:nvPr>
            <p:ph type="body" idx="1"/>
          </p:nvPr>
        </p:nvSpPr>
        <p:spPr>
          <a:xfrm>
            <a:off x="457200" y="1611682"/>
            <a:ext cx="8229600" cy="4224337"/>
          </a:xfrm>
        </p:spPr>
        <p:txBody>
          <a:bodyPr/>
          <a:lstStyle/>
          <a:p>
            <a:pPr marL="0" indent="0" eaLnBrk="1" hangingPunct="1">
              <a:buFont typeface="Wingdings" pitchFamily="2" charset="2"/>
              <a:buNone/>
            </a:pPr>
            <a:r>
              <a:rPr lang="en-US" altLang="en-US" u="sng" dirty="0" smtClean="0"/>
              <a:t>Adjusting for propensity score categories and using a linear regression model</a:t>
            </a:r>
            <a:r>
              <a:rPr lang="en-US" altLang="en-US" dirty="0" smtClean="0"/>
              <a:t>:</a:t>
            </a:r>
          </a:p>
          <a:p>
            <a:pPr marL="0" indent="0" eaLnBrk="1" hangingPunct="1">
              <a:buFont typeface="Wingdings" pitchFamily="2" charset="2"/>
              <a:buNone/>
            </a:pPr>
            <a:r>
              <a:rPr lang="en-US" altLang="en-US" dirty="0" smtClean="0"/>
              <a:t> Estimated difference =1.4, CI [0.4, 2.3], </a:t>
            </a:r>
          </a:p>
          <a:p>
            <a:pPr marL="0" indent="0" eaLnBrk="1" hangingPunct="1">
              <a:buFont typeface="Wingdings" pitchFamily="2" charset="2"/>
              <a:buNone/>
            </a:pPr>
            <a:endParaRPr lang="en-US" altLang="en-US" sz="1800" i="1" dirty="0" smtClean="0"/>
          </a:p>
          <a:p>
            <a:pPr marL="0" indent="0" eaLnBrk="1" hangingPunct="1">
              <a:buFont typeface="Wingdings" pitchFamily="2" charset="2"/>
              <a:buNone/>
            </a:pPr>
            <a:r>
              <a:rPr lang="en-US" altLang="en-US" i="1" dirty="0" smtClean="0"/>
              <a:t>Contrast previous result:</a:t>
            </a:r>
          </a:p>
          <a:p>
            <a:pPr marL="0" indent="0" eaLnBrk="1" hangingPunct="1">
              <a:buNone/>
            </a:pPr>
            <a:endParaRPr lang="en-US" altLang="en-US" sz="1800" u="sng" dirty="0" smtClean="0"/>
          </a:p>
          <a:p>
            <a:pPr marL="0" indent="0" eaLnBrk="1" hangingPunct="1">
              <a:buNone/>
            </a:pPr>
            <a:r>
              <a:rPr lang="en-US" altLang="en-US" u="sng" dirty="0" smtClean="0"/>
              <a:t>No </a:t>
            </a:r>
            <a:r>
              <a:rPr lang="en-US" altLang="en-US" u="sng" dirty="0"/>
              <a:t>adjustment for propensity score </a:t>
            </a:r>
            <a:r>
              <a:rPr lang="en-US" altLang="en-US" u="sng" dirty="0" smtClean="0"/>
              <a:t>categories</a:t>
            </a:r>
            <a:r>
              <a:rPr lang="en-US" altLang="en-US" dirty="0" smtClean="0"/>
              <a:t>: Estimated </a:t>
            </a:r>
            <a:r>
              <a:rPr lang="en-US" altLang="en-US" dirty="0"/>
              <a:t>difference </a:t>
            </a:r>
            <a:r>
              <a:rPr lang="en-US" altLang="en-US" dirty="0" smtClean="0"/>
              <a:t>= 0.4</a:t>
            </a:r>
            <a:r>
              <a:rPr lang="en-US" altLang="en-US" dirty="0"/>
              <a:t>, (p=0.57, via t-test)</a:t>
            </a:r>
          </a:p>
          <a:p>
            <a:pPr marL="571500" indent="-571500" eaLnBrk="1" hangingPunct="1">
              <a:buFont typeface="Wingdings" pitchFamily="2" charset="2"/>
              <a:buNone/>
            </a:pPr>
            <a:endParaRPr lang="en-US" altLang="en-US" dirty="0" smtClean="0"/>
          </a:p>
        </p:txBody>
      </p:sp>
      <p:sp>
        <p:nvSpPr>
          <p:cNvPr id="27652" name="Rectangle 2"/>
          <p:cNvSpPr>
            <a:spLocks noGrp="1" noChangeArrowheads="1"/>
          </p:cNvSpPr>
          <p:nvPr>
            <p:ph type="title"/>
          </p:nvPr>
        </p:nvSpPr>
        <p:spPr/>
        <p:txBody>
          <a:bodyPr/>
          <a:lstStyle/>
          <a:p>
            <a:pPr eaLnBrk="1" hangingPunct="1"/>
            <a:r>
              <a:rPr lang="en-US" altLang="en-US" smtClean="0"/>
              <a:t>Propensity scores: </a:t>
            </a:r>
          </a:p>
        </p:txBody>
      </p:sp>
    </p:spTree>
    <p:extLst>
      <p:ext uri="{BB962C8B-B14F-4D97-AF65-F5344CB8AC3E}">
        <p14:creationId xmlns:p14="http://schemas.microsoft.com/office/powerpoint/2010/main" val="1260634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Propensity scores: practical issues</a:t>
            </a:r>
          </a:p>
        </p:txBody>
      </p:sp>
      <p:sp>
        <p:nvSpPr>
          <p:cNvPr id="803843" name="Rectangle 3"/>
          <p:cNvSpPr>
            <a:spLocks noGrp="1" noChangeArrowheads="1"/>
          </p:cNvSpPr>
          <p:nvPr>
            <p:ph type="body" idx="1"/>
          </p:nvPr>
        </p:nvSpPr>
        <p:spPr/>
        <p:txBody>
          <a:bodyPr/>
          <a:lstStyle/>
          <a:p>
            <a:pPr marL="0" indent="0" eaLnBrk="1" hangingPunct="1">
              <a:buFont typeface="Wingdings" pitchFamily="2" charset="2"/>
              <a:buNone/>
            </a:pPr>
            <a:r>
              <a:rPr lang="en-US" altLang="en-US" sz="2600" dirty="0" smtClean="0"/>
              <a:t>Often divide propensity scores into quintiles in order to adjust. </a:t>
            </a:r>
          </a:p>
          <a:p>
            <a:pPr marL="0" indent="0" eaLnBrk="1" hangingPunct="1">
              <a:buFont typeface="Wingdings" pitchFamily="2" charset="2"/>
              <a:buNone/>
            </a:pPr>
            <a:r>
              <a:rPr lang="en-US" altLang="en-US" sz="2600" dirty="0" smtClean="0"/>
              <a:t>What if not all the variables that determine treatment are measured?  Or included correctly in the model?</a:t>
            </a:r>
          </a:p>
          <a:p>
            <a:pPr marL="0" indent="0" eaLnBrk="1" hangingPunct="1">
              <a:buFont typeface="Wingdings" pitchFamily="2" charset="2"/>
              <a:buNone/>
            </a:pPr>
            <a:r>
              <a:rPr lang="en-US" altLang="en-US" sz="2600" dirty="0" smtClean="0"/>
              <a:t>Suggests being more inclusive with both predictors and interactions.</a:t>
            </a:r>
          </a:p>
          <a:p>
            <a:pPr marL="0" indent="0" eaLnBrk="1" hangingPunct="1">
              <a:buFont typeface="Wingdings" pitchFamily="2" charset="2"/>
              <a:buNone/>
            </a:pPr>
            <a:r>
              <a:rPr lang="en-US" altLang="en-US" sz="2600" dirty="0" smtClean="0"/>
              <a:t>And to handle continuous predictors with flexible functional forms.   </a:t>
            </a:r>
          </a:p>
          <a:p>
            <a:pPr marL="0" indent="0" eaLnBrk="1" hangingPunct="1">
              <a:buFont typeface="Wingdings" pitchFamily="2" charset="2"/>
              <a:buNone/>
            </a:pPr>
            <a:r>
              <a:rPr lang="en-US" altLang="en-US" sz="2600" dirty="0" smtClean="0"/>
              <a:t>So something that </a:t>
            </a:r>
            <a:r>
              <a:rPr lang="en-US" altLang="en-US" sz="2600" i="1" dirty="0" smtClean="0"/>
              <a:t>is</a:t>
            </a:r>
            <a:r>
              <a:rPr lang="en-US" altLang="en-US" sz="2600" dirty="0" smtClean="0"/>
              <a:t> easier with large databases and machine learning.</a:t>
            </a:r>
          </a:p>
          <a:p>
            <a:pPr marL="0" indent="0" eaLnBrk="1" hangingPunct="1">
              <a:buFont typeface="Wingdings" pitchFamily="2" charset="2"/>
              <a:buNone/>
            </a:pPr>
            <a:endParaRPr lang="en-US" alt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03843">
                                            <p:txEl>
                                              <p:pRg st="1" end="1"/>
                                            </p:txEl>
                                          </p:spTgt>
                                        </p:tgtEl>
                                        <p:attrNameLst>
                                          <p:attrName>style.visibility</p:attrName>
                                        </p:attrNameLst>
                                      </p:cBhvr>
                                      <p:to>
                                        <p:strVal val="visible"/>
                                      </p:to>
                                    </p:set>
                                    <p:anim calcmode="lin" valueType="num">
                                      <p:cBhvr additive="base">
                                        <p:cTn id="7" dur="500" fill="hold"/>
                                        <p:tgtEl>
                                          <p:spTgt spid="80384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384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03843">
                                            <p:txEl>
                                              <p:pRg st="2" end="2"/>
                                            </p:txEl>
                                          </p:spTgt>
                                        </p:tgtEl>
                                        <p:attrNameLst>
                                          <p:attrName>style.visibility</p:attrName>
                                        </p:attrNameLst>
                                      </p:cBhvr>
                                      <p:to>
                                        <p:strVal val="visible"/>
                                      </p:to>
                                    </p:set>
                                    <p:anim calcmode="lin" valueType="num">
                                      <p:cBhvr additive="base">
                                        <p:cTn id="11" dur="500" fill="hold"/>
                                        <p:tgtEl>
                                          <p:spTgt spid="80384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0384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03843">
                                            <p:txEl>
                                              <p:pRg st="3" end="3"/>
                                            </p:txEl>
                                          </p:spTgt>
                                        </p:tgtEl>
                                        <p:attrNameLst>
                                          <p:attrName>style.visibility</p:attrName>
                                        </p:attrNameLst>
                                      </p:cBhvr>
                                      <p:to>
                                        <p:strVal val="visible"/>
                                      </p:to>
                                    </p:set>
                                    <p:anim calcmode="lin" valueType="num">
                                      <p:cBhvr additive="base">
                                        <p:cTn id="15" dur="500" fill="hold"/>
                                        <p:tgtEl>
                                          <p:spTgt spid="80384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03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803843">
                                            <p:txEl>
                                              <p:pRg st="4" end="4"/>
                                            </p:txEl>
                                          </p:spTgt>
                                        </p:tgtEl>
                                        <p:attrNameLst>
                                          <p:attrName>style.visibility</p:attrName>
                                        </p:attrNameLst>
                                      </p:cBhvr>
                                      <p:to>
                                        <p:strVal val="visible"/>
                                      </p:to>
                                    </p:set>
                                    <p:anim calcmode="lin" valueType="num">
                                      <p:cBhvr additive="base">
                                        <p:cTn id="21" dur="500" fill="hold"/>
                                        <p:tgtEl>
                                          <p:spTgt spid="80384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03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Propensity score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smtClean="0"/>
              <a:t>Getting estimates of the propensity score is a prediction problem. </a:t>
            </a:r>
          </a:p>
          <a:p>
            <a:pPr eaLnBrk="1" hangingPunct="1"/>
            <a:r>
              <a:rPr lang="en-US" altLang="en-US" dirty="0" smtClean="0"/>
              <a:t>So use your favorite machine learning algorithm to predict the probability of treatment.  (use a Type Node to set Treatment as the Target variable temporarily). </a:t>
            </a:r>
          </a:p>
          <a:p>
            <a:pPr eaLnBrk="1" hangingPunct="1"/>
            <a:r>
              <a:rPr lang="en-US" altLang="en-US" dirty="0" smtClean="0"/>
              <a:t>The propensity scores are these predicted probabilities.</a:t>
            </a:r>
          </a:p>
          <a:p>
            <a:pPr marL="0" indent="0" eaLnBrk="1" hangingPunct="1">
              <a:buNone/>
            </a:pPr>
            <a:r>
              <a:rPr lang="en-US" altLang="en-US" dirty="0" smtClean="0"/>
              <a:t>  </a:t>
            </a:r>
          </a:p>
        </p:txBody>
      </p:sp>
    </p:spTree>
    <p:extLst>
      <p:ext uri="{BB962C8B-B14F-4D97-AF65-F5344CB8AC3E}">
        <p14:creationId xmlns:p14="http://schemas.microsoft.com/office/powerpoint/2010/main" val="1391461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Propensity score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marL="0" indent="0" eaLnBrk="1" hangingPunct="1">
              <a:buNone/>
            </a:pPr>
            <a:r>
              <a:rPr lang="en-US" altLang="en-US" dirty="0" smtClean="0"/>
              <a:t>Use the predicted probabilities in a standard statistical analysis:  </a:t>
            </a:r>
          </a:p>
          <a:p>
            <a:pPr eaLnBrk="1" hangingPunct="1"/>
            <a:r>
              <a:rPr lang="en-US" altLang="en-US" dirty="0" smtClean="0"/>
              <a:t>For example, bin the propensity scores into five equal categories using a Bin Node (bin method = Tiles (equal count), quintiles ) and then use a logistic regression node (for a binary outcome) or a linear regression model node (for a numeric outcome).</a:t>
            </a:r>
          </a:p>
          <a:p>
            <a:pPr eaLnBrk="1" hangingPunct="1"/>
            <a:r>
              <a:rPr lang="en-US" altLang="en-US" dirty="0" smtClean="0"/>
              <a:t>The only predictors are the propensity score bins (as a nominal variable) and treatment.</a:t>
            </a:r>
          </a:p>
          <a:p>
            <a:pPr marL="0" indent="0" eaLnBrk="1" hangingPunct="1">
              <a:buNone/>
            </a:pPr>
            <a:r>
              <a:rPr lang="en-US" altLang="en-US" dirty="0" smtClean="0"/>
              <a:t>  </a:t>
            </a:r>
          </a:p>
        </p:txBody>
      </p:sp>
    </p:spTree>
    <p:extLst>
      <p:ext uri="{BB962C8B-B14F-4D97-AF65-F5344CB8AC3E}">
        <p14:creationId xmlns:p14="http://schemas.microsoft.com/office/powerpoint/2010/main" val="588310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Propensity score example</a:t>
            </a:r>
          </a:p>
        </p:txBody>
      </p:sp>
      <p:sp>
        <p:nvSpPr>
          <p:cNvPr id="17411" name="Rectangle 3"/>
          <p:cNvSpPr>
            <a:spLocks noGrp="1" noChangeArrowheads="1"/>
          </p:cNvSpPr>
          <p:nvPr>
            <p:ph type="body" idx="1"/>
          </p:nvPr>
        </p:nvSpPr>
        <p:spPr>
          <a:xfrm>
            <a:off x="457200" y="1371600"/>
            <a:ext cx="8229600" cy="4411662"/>
          </a:xfrm>
          <a:solidFill>
            <a:schemeClr val="bg1"/>
          </a:solidFill>
        </p:spPr>
        <p:txBody>
          <a:bodyPr/>
          <a:lstStyle/>
          <a:p>
            <a:pPr marL="0" indent="0" eaLnBrk="1" hangingPunct="1">
              <a:buSzPct val="150000"/>
              <a:buNone/>
            </a:pPr>
            <a:r>
              <a:rPr lang="en-US" altLang="en-US" dirty="0" smtClean="0"/>
              <a:t>I have posted an example Modeler stream and dataset on the website. </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3" t="11756" r="45601" b="47438"/>
          <a:stretch/>
        </p:blipFill>
        <p:spPr bwMode="auto">
          <a:xfrm>
            <a:off x="472367" y="2590800"/>
            <a:ext cx="821515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0977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a:t>
            </a:r>
            <a:r>
              <a:rPr lang="en-US" sz="2400" dirty="0" smtClean="0">
                <a:solidFill>
                  <a:schemeClr val="bg1">
                    <a:lumMod val="85000"/>
                  </a:schemeClr>
                </a:solidFill>
              </a:rPr>
              <a:t>lecture)</a:t>
            </a:r>
            <a:endParaRPr lang="en-US" sz="2400" dirty="0">
              <a:solidFill>
                <a:schemeClr val="bg1">
                  <a:lumMod val="85000"/>
                </a:schemeClr>
              </a:solidFill>
            </a:endParaRPr>
          </a:p>
          <a:p>
            <a:pPr lvl="1"/>
            <a:r>
              <a:rPr lang="en-US" sz="2400" dirty="0">
                <a:solidFill>
                  <a:schemeClr val="bg1">
                    <a:lumMod val="85000"/>
                  </a:schemeClr>
                </a:solidFill>
              </a:rPr>
              <a:t>Propensity scores</a:t>
            </a:r>
          </a:p>
          <a:p>
            <a:pPr lvl="1"/>
            <a:r>
              <a:rPr lang="en-US" sz="2400" b="1" dirty="0"/>
              <a:t>Potential outcomes estimation</a:t>
            </a:r>
          </a:p>
          <a:p>
            <a:pPr lvl="1"/>
            <a:r>
              <a:rPr lang="en-US" sz="2400" dirty="0">
                <a:solidFill>
                  <a:schemeClr val="bg1">
                    <a:lumMod val="85000"/>
                  </a:schemeClr>
                </a:solidFill>
              </a:rPr>
              <a:t>Subgroup </a:t>
            </a:r>
            <a:r>
              <a:rPr lang="en-US" sz="2400" dirty="0" smtClean="0">
                <a:solidFill>
                  <a:schemeClr val="bg1">
                    <a:lumMod val="85000"/>
                  </a:schemeClr>
                </a:solidFill>
              </a:rPr>
              <a:t>analyses</a:t>
            </a:r>
            <a:endParaRPr lang="en-US" sz="2400" dirty="0">
              <a:solidFill>
                <a:schemeClr val="bg1">
                  <a:lumMod val="85000"/>
                </a:schemeClr>
              </a:solidFill>
            </a:endParaRPr>
          </a:p>
        </p:txBody>
      </p:sp>
    </p:spTree>
    <p:extLst>
      <p:ext uri="{BB962C8B-B14F-4D97-AF65-F5344CB8AC3E}">
        <p14:creationId xmlns:p14="http://schemas.microsoft.com/office/powerpoint/2010/main" val="198456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6534"/>
            <a:ext cx="7543800" cy="1295400"/>
          </a:xfrm>
        </p:spPr>
        <p:txBody>
          <a:bodyPr/>
          <a:lstStyle/>
          <a:p>
            <a:pPr eaLnBrk="1" hangingPunct="1"/>
            <a:r>
              <a:rPr lang="en-US" altLang="en-US" dirty="0" smtClean="0"/>
              <a:t>Regression estimation</a:t>
            </a:r>
          </a:p>
        </p:txBody>
      </p:sp>
      <p:sp>
        <p:nvSpPr>
          <p:cNvPr id="32771" name="Rectangle 3"/>
          <p:cNvSpPr>
            <a:spLocks noGrp="1" noChangeArrowheads="1"/>
          </p:cNvSpPr>
          <p:nvPr>
            <p:ph type="body" idx="1"/>
          </p:nvPr>
        </p:nvSpPr>
        <p:spPr>
          <a:xfrm>
            <a:off x="457200" y="1447800"/>
            <a:ext cx="8229600" cy="4411662"/>
          </a:xfrm>
          <a:solidFill>
            <a:schemeClr val="bg1"/>
          </a:solidFill>
        </p:spPr>
        <p:txBody>
          <a:bodyPr/>
          <a:lstStyle/>
          <a:p>
            <a:pPr marL="0" indent="0" eaLnBrk="1" hangingPunct="1">
              <a:lnSpc>
                <a:spcPct val="90000"/>
              </a:lnSpc>
              <a:buFont typeface="Wingdings" pitchFamily="2" charset="2"/>
              <a:buNone/>
            </a:pPr>
            <a:r>
              <a:rPr lang="en-US" altLang="en-US" dirty="0" smtClean="0"/>
              <a:t>In the depression example, we used a linear regression model.  We can use that to get an estimate of the causal effect for each person.  Then we could calculate the average causal effect. </a:t>
            </a:r>
          </a:p>
          <a:p>
            <a:pPr marL="0" indent="0" eaLnBrk="1" hangingPunct="1">
              <a:buNone/>
            </a:pPr>
            <a:r>
              <a:rPr lang="en-US" altLang="en-US" dirty="0" smtClean="0"/>
              <a:t>Also </a:t>
            </a:r>
            <a:r>
              <a:rPr lang="en-US" altLang="en-US"/>
              <a:t>called </a:t>
            </a:r>
            <a:r>
              <a:rPr lang="en-US" altLang="en-US" i="1" smtClean="0"/>
              <a:t>G-computation</a:t>
            </a:r>
            <a:r>
              <a:rPr lang="en-US" altLang="en-US" smtClean="0"/>
              <a:t> </a:t>
            </a:r>
            <a:r>
              <a:rPr lang="en-US" altLang="en-US" dirty="0"/>
              <a:t>in the causal literature and </a:t>
            </a:r>
            <a:r>
              <a:rPr lang="en-US" altLang="en-US" i="1" dirty="0" smtClean="0"/>
              <a:t>marginal estimates</a:t>
            </a:r>
            <a:r>
              <a:rPr lang="en-US" altLang="en-US" dirty="0" smtClean="0"/>
              <a:t> in economic statistics.  </a:t>
            </a:r>
            <a:endParaRPr lang="en-US" altLang="en-US" dirty="0"/>
          </a:p>
          <a:p>
            <a:pPr marL="0" indent="0" eaLnBrk="1" hangingPunct="1">
              <a:buNone/>
            </a:pPr>
            <a:r>
              <a:rPr lang="en-US" altLang="en-US" dirty="0"/>
              <a:t>Can get marginal estimates for subpopulations, e.g., causal effect in users of the intervention or in younger participants.</a:t>
            </a:r>
          </a:p>
        </p:txBody>
      </p:sp>
    </p:spTree>
    <p:extLst>
      <p:ext uri="{BB962C8B-B14F-4D97-AF65-F5344CB8AC3E}">
        <p14:creationId xmlns:p14="http://schemas.microsoft.com/office/powerpoint/2010/main" val="7868218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Regression estimation</a:t>
            </a:r>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1495" name="Line 7"/>
          <p:cNvSpPr>
            <a:spLocks noChangeShapeType="1"/>
          </p:cNvSpPr>
          <p:nvPr/>
        </p:nvSpPr>
        <p:spPr bwMode="auto">
          <a:xfrm>
            <a:off x="1752600" y="3581400"/>
            <a:ext cx="0" cy="762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p:cNvSpPr txBox="1">
            <a:spLocks noChangeArrowheads="1"/>
          </p:cNvSpPr>
          <p:nvPr/>
        </p:nvSpPr>
        <p:spPr bwMode="auto">
          <a:xfrm>
            <a:off x="3200400" y="3962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Predicted causal effect for a trt subject</a:t>
            </a:r>
          </a:p>
        </p:txBody>
      </p:sp>
      <p:sp>
        <p:nvSpPr>
          <p:cNvPr id="831498" name="Line 10"/>
          <p:cNvSpPr>
            <a:spLocks noChangeShapeType="1"/>
          </p:cNvSpPr>
          <p:nvPr/>
        </p:nvSpPr>
        <p:spPr bwMode="auto">
          <a:xfrm>
            <a:off x="5943600" y="2514600"/>
            <a:ext cx="0" cy="3048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Text Box 12"/>
          <p:cNvSpPr txBox="1">
            <a:spLocks noChangeArrowheads="1"/>
          </p:cNvSpPr>
          <p:nvPr/>
        </p:nvSpPr>
        <p:spPr bwMode="auto">
          <a:xfrm>
            <a:off x="3200400" y="42672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ACE estimated to be 1.2 (CI 0.4, 2.1)</a:t>
            </a:r>
          </a:p>
        </p:txBody>
      </p:sp>
      <p:sp>
        <p:nvSpPr>
          <p:cNvPr id="831502" name="Text Box 14"/>
          <p:cNvSpPr txBox="1">
            <a:spLocks noChangeArrowheads="1"/>
          </p:cNvSpPr>
          <p:nvPr/>
        </p:nvSpPr>
        <p:spPr bwMode="auto">
          <a:xfrm>
            <a:off x="4191000" y="3581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a:t>Predicted causal effect for a ctl subject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1496"/>
                                        </p:tgtEl>
                                        <p:attrNameLst>
                                          <p:attrName>style.visibility</p:attrName>
                                        </p:attrNameLst>
                                      </p:cBhvr>
                                      <p:to>
                                        <p:strVal val="visible"/>
                                      </p:to>
                                    </p:set>
                                    <p:animEffect transition="in" filter="fade">
                                      <p:cBhvr>
                                        <p:cTn id="7" dur="500"/>
                                        <p:tgtEl>
                                          <p:spTgt spid="8314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1495"/>
                                        </p:tgtEl>
                                        <p:attrNameLst>
                                          <p:attrName>style.visibility</p:attrName>
                                        </p:attrNameLst>
                                      </p:cBhvr>
                                      <p:to>
                                        <p:strVal val="visible"/>
                                      </p:to>
                                    </p:set>
                                    <p:animEffect transition="in" filter="fade">
                                      <p:cBhvr>
                                        <p:cTn id="10" dur="500"/>
                                        <p:tgtEl>
                                          <p:spTgt spid="831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831495"/>
                                        </p:tgtEl>
                                      </p:cBhvr>
                                    </p:animEffect>
                                    <p:set>
                                      <p:cBhvr>
                                        <p:cTn id="15" dur="1" fill="hold">
                                          <p:stCondLst>
                                            <p:cond delay="499"/>
                                          </p:stCondLst>
                                        </p:cTn>
                                        <p:tgtEl>
                                          <p:spTgt spid="83149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31498"/>
                                        </p:tgtEl>
                                        <p:attrNameLst>
                                          <p:attrName>style.visibility</p:attrName>
                                        </p:attrNameLst>
                                      </p:cBhvr>
                                      <p:to>
                                        <p:strVal val="visible"/>
                                      </p:to>
                                    </p:set>
                                    <p:animEffect transition="in" filter="fade">
                                      <p:cBhvr>
                                        <p:cTn id="18" dur="500"/>
                                        <p:tgtEl>
                                          <p:spTgt spid="8314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1502"/>
                                        </p:tgtEl>
                                        <p:attrNameLst>
                                          <p:attrName>style.visibility</p:attrName>
                                        </p:attrNameLst>
                                      </p:cBhvr>
                                      <p:to>
                                        <p:strVal val="visible"/>
                                      </p:to>
                                    </p:set>
                                    <p:animEffect transition="in" filter="fade">
                                      <p:cBhvr>
                                        <p:cTn id="21" dur="500"/>
                                        <p:tgtEl>
                                          <p:spTgt spid="831502"/>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83149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31500"/>
                                        </p:tgtEl>
                                        <p:attrNameLst>
                                          <p:attrName>style.visibility</p:attrName>
                                        </p:attrNameLst>
                                      </p:cBhvr>
                                      <p:to>
                                        <p:strVal val="visible"/>
                                      </p:to>
                                    </p:set>
                                    <p:animEffect transition="in" filter="fade">
                                      <p:cBhvr>
                                        <p:cTn id="28" dur="500"/>
                                        <p:tgtEl>
                                          <p:spTgt spid="831500"/>
                                        </p:tgtEl>
                                      </p:cBhvr>
                                    </p:animEffect>
                                  </p:childTnLst>
                                </p:cTn>
                              </p:par>
                              <p:par>
                                <p:cTn id="29" presetID="10" presetClass="exit" presetSubtype="0" fill="hold" grpId="1" nodeType="withEffect">
                                  <p:stCondLst>
                                    <p:cond delay="0"/>
                                  </p:stCondLst>
                                  <p:childTnLst>
                                    <p:animEffect transition="out" filter="fade">
                                      <p:cBhvr>
                                        <p:cTn id="30" dur="500"/>
                                        <p:tgtEl>
                                          <p:spTgt spid="831498"/>
                                        </p:tgtEl>
                                      </p:cBhvr>
                                    </p:animEffect>
                                    <p:set>
                                      <p:cBhvr>
                                        <p:cTn id="31" dur="1" fill="hold">
                                          <p:stCondLst>
                                            <p:cond delay="499"/>
                                          </p:stCondLst>
                                        </p:cTn>
                                        <p:tgtEl>
                                          <p:spTgt spid="831498"/>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31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5" grpId="0" animBg="1"/>
      <p:bldP spid="831495" grpId="1" animBg="1"/>
      <p:bldP spid="831496" grpId="0"/>
      <p:bldP spid="831496" grpId="1"/>
      <p:bldP spid="831498" grpId="0" animBg="1"/>
      <p:bldP spid="831498" grpId="1" animBg="1"/>
      <p:bldP spid="831502" grpId="0"/>
      <p:bldP spid="83150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smtClean="0"/>
              <a:t>Prediction vs Causation</a:t>
            </a:r>
            <a:endParaRPr lang="en-US" dirty="0"/>
          </a:p>
        </p:txBody>
      </p:sp>
      <p:sp>
        <p:nvSpPr>
          <p:cNvPr id="728067" name="Rectangle 1027"/>
          <p:cNvSpPr>
            <a:spLocks noGrp="1" noChangeArrowheads="1"/>
          </p:cNvSpPr>
          <p:nvPr>
            <p:ph type="body" idx="1"/>
          </p:nvPr>
        </p:nvSpPr>
        <p:spPr>
          <a:xfrm>
            <a:off x="228600" y="1589088"/>
            <a:ext cx="8915400" cy="4411662"/>
          </a:xfrm>
        </p:spPr>
        <p:txBody>
          <a:bodyPr/>
          <a:lstStyle/>
          <a:p>
            <a:pPr marL="0" indent="0">
              <a:lnSpc>
                <a:spcPct val="90000"/>
              </a:lnSpc>
              <a:buSzTx/>
              <a:buNone/>
            </a:pPr>
            <a:r>
              <a:rPr lang="en-US" dirty="0" smtClean="0"/>
              <a:t>Bona fide prediction problems:</a:t>
            </a:r>
          </a:p>
          <a:p>
            <a:pPr>
              <a:lnSpc>
                <a:spcPct val="90000"/>
              </a:lnSpc>
              <a:buSzTx/>
              <a:buFont typeface="Wingdings" panose="05000000000000000000" pitchFamily="2" charset="2"/>
              <a:buChar char=""/>
            </a:pPr>
            <a:r>
              <a:rPr lang="en-US" dirty="0" smtClean="0"/>
              <a:t>Early detection of cancer.</a:t>
            </a:r>
          </a:p>
          <a:p>
            <a:pPr>
              <a:lnSpc>
                <a:spcPct val="90000"/>
              </a:lnSpc>
              <a:buSzTx/>
              <a:buFont typeface="Wingdings" panose="05000000000000000000" pitchFamily="2" charset="2"/>
              <a:buChar char=""/>
            </a:pPr>
            <a:r>
              <a:rPr lang="en-US" dirty="0" smtClean="0"/>
              <a:t>Identifying high risk patients for closer monitoring. </a:t>
            </a:r>
          </a:p>
          <a:p>
            <a:pPr>
              <a:lnSpc>
                <a:spcPct val="90000"/>
              </a:lnSpc>
              <a:buSzTx/>
              <a:buFont typeface="Wingdings" panose="05000000000000000000" pitchFamily="2" charset="2"/>
              <a:buChar char=""/>
            </a:pPr>
            <a:r>
              <a:rPr lang="en-US" dirty="0" smtClean="0"/>
              <a:t>Prediction of disease epidemics.</a:t>
            </a:r>
          </a:p>
          <a:p>
            <a:pPr marL="0" indent="0">
              <a:lnSpc>
                <a:spcPct val="90000"/>
              </a:lnSpc>
              <a:buSzTx/>
              <a:buNone/>
            </a:pPr>
            <a:endParaRPr lang="en-US" sz="1600" dirty="0"/>
          </a:p>
          <a:p>
            <a:pPr marL="0" indent="0">
              <a:lnSpc>
                <a:spcPct val="90000"/>
              </a:lnSpc>
              <a:buSzTx/>
              <a:buNone/>
            </a:pPr>
            <a:r>
              <a:rPr lang="en-US" u="sng" dirty="0" smtClean="0"/>
              <a:t>Key aspects of prediction</a:t>
            </a:r>
            <a:r>
              <a:rPr lang="en-US" dirty="0" smtClean="0"/>
              <a:t>:  Not concerned with causal interpretation of the effect of variables included in the model or interpreting presence of absence of the variable in the model causally.  No interest in p-values – focus on prediction accuracy.  </a:t>
            </a:r>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9527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3" end="3"/>
                                            </p:txEl>
                                          </p:spTgt>
                                        </p:tgtEl>
                                        <p:attrNameLst>
                                          <p:attrName>style.visibility</p:attrName>
                                        </p:attrNameLst>
                                      </p:cBhvr>
                                      <p:to>
                                        <p:strVal val="visible"/>
                                      </p:to>
                                    </p:set>
                                    <p:anim calcmode="lin" valueType="num">
                                      <p:cBhvr additive="base">
                                        <p:cTn id="13"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5" end="5"/>
                                            </p:txEl>
                                          </p:spTgt>
                                        </p:tgtEl>
                                        <p:attrNameLst>
                                          <p:attrName>style.visibility</p:attrName>
                                        </p:attrNameLst>
                                      </p:cBhvr>
                                      <p:to>
                                        <p:strVal val="visible"/>
                                      </p:to>
                                    </p:set>
                                    <p:anim calcmode="lin" valueType="num">
                                      <p:cBhvr additive="base">
                                        <p:cTn id="19" dur="500" fill="hold"/>
                                        <p:tgtEl>
                                          <p:spTgt spid="72806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2" name="Content Placeholder 1"/>
          <p:cNvSpPr>
            <a:spLocks noGrp="1"/>
          </p:cNvSpPr>
          <p:nvPr>
            <p:ph idx="1"/>
          </p:nvPr>
        </p:nvSpPr>
        <p:spPr>
          <a:xfrm>
            <a:off x="457200" y="1524000"/>
            <a:ext cx="8229600" cy="4411662"/>
          </a:xfrm>
        </p:spPr>
        <p:txBody>
          <a:bodyPr/>
          <a:lstStyle/>
          <a:p>
            <a:r>
              <a:rPr lang="en-US" dirty="0" smtClean="0"/>
              <a:t>Create duplicate rows of data with the treatment assignment switched and missing outcome data: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48673514"/>
              </p:ext>
            </p:extLst>
          </p:nvPr>
        </p:nvGraphicFramePr>
        <p:xfrm>
          <a:off x="533400" y="3048000"/>
          <a:ext cx="8153400" cy="3306579"/>
        </p:xfrm>
        <a:graphic>
          <a:graphicData uri="http://schemas.openxmlformats.org/presentationml/2006/ole">
            <mc:AlternateContent xmlns:mc="http://schemas.openxmlformats.org/markup-compatibility/2006">
              <mc:Choice xmlns:v="urn:schemas-microsoft-com:vml" Requires="v">
                <p:oleObj spid="_x0000_s1047" name="Worksheet" r:id="rId4" imgW="3663903" imgH="1485900" progId="Excel.Sheet.12">
                  <p:embed/>
                </p:oleObj>
              </mc:Choice>
              <mc:Fallback>
                <p:oleObj name="Worksheet" r:id="rId4" imgW="3663903" imgH="1485900" progId="Excel.Sheet.12">
                  <p:embed/>
                  <p:pic>
                    <p:nvPicPr>
                      <p:cNvPr id="0" name=""/>
                      <p:cNvPicPr/>
                      <p:nvPr/>
                    </p:nvPicPr>
                    <p:blipFill>
                      <a:blip r:embed="rId5"/>
                      <a:stretch>
                        <a:fillRect/>
                      </a:stretch>
                    </p:blipFill>
                    <p:spPr>
                      <a:xfrm>
                        <a:off x="533400" y="3048000"/>
                        <a:ext cx="8153400" cy="3306579"/>
                      </a:xfrm>
                      <a:prstGeom prst="rect">
                        <a:avLst/>
                      </a:prstGeom>
                    </p:spPr>
                  </p:pic>
                </p:oleObj>
              </mc:Fallback>
            </mc:AlternateContent>
          </a:graphicData>
        </a:graphic>
      </p:graphicFrame>
    </p:spTree>
    <p:extLst>
      <p:ext uri="{BB962C8B-B14F-4D97-AF65-F5344CB8AC3E}">
        <p14:creationId xmlns:p14="http://schemas.microsoft.com/office/powerpoint/2010/main" val="16179625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2" name="Content Placeholder 1"/>
          <p:cNvSpPr>
            <a:spLocks noGrp="1"/>
          </p:cNvSpPr>
          <p:nvPr>
            <p:ph idx="1"/>
          </p:nvPr>
        </p:nvSpPr>
        <p:spPr>
          <a:xfrm>
            <a:off x="457200" y="1524000"/>
            <a:ext cx="8229600" cy="4411662"/>
          </a:xfrm>
        </p:spPr>
        <p:txBody>
          <a:bodyPr/>
          <a:lstStyle/>
          <a:p>
            <a:r>
              <a:rPr lang="en-US" dirty="0" smtClean="0"/>
              <a:t>Want to end up with a predicted outcome under treatment and under control:</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7829537"/>
              </p:ext>
            </p:extLst>
          </p:nvPr>
        </p:nvGraphicFramePr>
        <p:xfrm>
          <a:off x="304800" y="2743200"/>
          <a:ext cx="8464731" cy="2057400"/>
        </p:xfrm>
        <a:graphic>
          <a:graphicData uri="http://schemas.openxmlformats.org/presentationml/2006/ole">
            <mc:AlternateContent xmlns:mc="http://schemas.openxmlformats.org/markup-compatibility/2006">
              <mc:Choice xmlns:v="urn:schemas-microsoft-com:vml" Requires="v">
                <p:oleObj spid="_x0000_s2072" name="Worksheet" r:id="rId4" imgW="4572090" imgH="1111320" progId="Excel.Sheet.12">
                  <p:embed/>
                </p:oleObj>
              </mc:Choice>
              <mc:Fallback>
                <p:oleObj name="Worksheet" r:id="rId4" imgW="4572090" imgH="1111320" progId="Excel.Sheet.12">
                  <p:embed/>
                  <p:pic>
                    <p:nvPicPr>
                      <p:cNvPr id="0" name=""/>
                      <p:cNvPicPr/>
                      <p:nvPr/>
                    </p:nvPicPr>
                    <p:blipFill>
                      <a:blip r:embed="rId5"/>
                      <a:stretch>
                        <a:fillRect/>
                      </a:stretch>
                    </p:blipFill>
                    <p:spPr>
                      <a:xfrm>
                        <a:off x="304800" y="2743200"/>
                        <a:ext cx="8464731" cy="2057400"/>
                      </a:xfrm>
                      <a:prstGeom prst="rect">
                        <a:avLst/>
                      </a:prstGeom>
                    </p:spPr>
                  </p:pic>
                </p:oleObj>
              </mc:Fallback>
            </mc:AlternateContent>
          </a:graphicData>
        </a:graphic>
      </p:graphicFrame>
    </p:spTree>
    <p:extLst>
      <p:ext uri="{BB962C8B-B14F-4D97-AF65-F5344CB8AC3E}">
        <p14:creationId xmlns:p14="http://schemas.microsoft.com/office/powerpoint/2010/main" val="10045215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152400" y="1524000"/>
            <a:ext cx="8839200" cy="4876800"/>
          </a:xfrm>
        </p:spPr>
        <p:txBody>
          <a:bodyPr/>
          <a:lstStyle/>
          <a:p>
            <a:pPr eaLnBrk="1" hangingPunct="1"/>
            <a:r>
              <a:rPr lang="en-US" altLang="en-US" dirty="0" smtClean="0"/>
              <a:t>Read the data using a Source Node. </a:t>
            </a:r>
          </a:p>
          <a:p>
            <a:pPr eaLnBrk="1" hangingPunct="1"/>
            <a:r>
              <a:rPr lang="en-US" altLang="en-US" dirty="0" smtClean="0"/>
              <a:t>Read in a duplicate version of the data using another Source Node.  In this part of the stream, switch the coding of treatment and control and recode the outcome variable to missing. </a:t>
            </a:r>
          </a:p>
          <a:p>
            <a:pPr eaLnBrk="1" hangingPunct="1"/>
            <a:r>
              <a:rPr lang="en-US" altLang="en-US" i="1" dirty="0" smtClean="0"/>
              <a:t>Append</a:t>
            </a:r>
            <a:r>
              <a:rPr lang="en-US" altLang="en-US" dirty="0" smtClean="0"/>
              <a:t> the duplicate data to the original data.  So now the dataset is twice as large as the original and has a copy of every person under control and under treatment (though only one of them has the outcome – the other is missing). </a:t>
            </a:r>
          </a:p>
          <a:p>
            <a:pPr marL="0" indent="0" eaLnBrk="1" hangingPunct="1">
              <a:buNone/>
            </a:pPr>
            <a:r>
              <a:rPr lang="en-US" altLang="en-US" dirty="0" smtClean="0"/>
              <a:t>  </a:t>
            </a:r>
          </a:p>
        </p:txBody>
      </p:sp>
    </p:spTree>
    <p:extLst>
      <p:ext uri="{BB962C8B-B14F-4D97-AF65-F5344CB8AC3E}">
        <p14:creationId xmlns:p14="http://schemas.microsoft.com/office/powerpoint/2010/main" val="762420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smtClean="0"/>
              <a:t>Separate the data into data for the treatment group and control groups.</a:t>
            </a:r>
          </a:p>
          <a:p>
            <a:pPr eaLnBrk="1" hangingPunct="1"/>
            <a:r>
              <a:rPr lang="en-US" altLang="en-US" dirty="0" smtClean="0"/>
              <a:t>Fit your favorite machine learning method to predict the outcome in the treatment group and do the same for the control group. This will give predictions for the data that were missing previously.</a:t>
            </a:r>
          </a:p>
          <a:p>
            <a:pPr eaLnBrk="1" hangingPunct="1"/>
            <a:r>
              <a:rPr lang="en-US" altLang="en-US" i="1" dirty="0" smtClean="0"/>
              <a:t>Merge</a:t>
            </a:r>
            <a:r>
              <a:rPr lang="en-US" altLang="en-US" dirty="0" smtClean="0"/>
              <a:t> the datasets together so everyone has a predicted outcome under the treatment and under the control conditions.  </a:t>
            </a:r>
          </a:p>
          <a:p>
            <a:pPr eaLnBrk="1" hangingPunct="1"/>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3236052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eaLnBrk="1" hangingPunct="1"/>
            <a:r>
              <a:rPr lang="en-US" altLang="en-US" dirty="0" smtClean="0"/>
              <a:t>Average all the differences between the under-treatment and under-control conditions to estimate the average causal effect (ACE).</a:t>
            </a:r>
          </a:p>
          <a:p>
            <a:pPr eaLnBrk="1" hangingPunct="1"/>
            <a:r>
              <a:rPr lang="en-US" altLang="en-US" dirty="0" smtClean="0"/>
              <a:t>Or the ACE in different subgroups.  </a:t>
            </a:r>
          </a:p>
          <a:p>
            <a:pPr marL="0" indent="0" eaLnBrk="1" hangingPunct="1">
              <a:buNone/>
            </a:pPr>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9831052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I have posted an example Modeler stream and dataset on the website illustrating the idea for this and the next section (subgroup analysis).</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 t="10978" r="38670" b="22610"/>
          <a:stretch/>
        </p:blipFill>
        <p:spPr bwMode="auto">
          <a:xfrm>
            <a:off x="685802" y="2561114"/>
            <a:ext cx="7391400" cy="410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009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Looks complicated, but let’s break it down.</a:t>
            </a:r>
          </a:p>
          <a:p>
            <a:pPr marL="0" indent="0" eaLnBrk="1" hangingPunct="1">
              <a:buSzPct val="150000"/>
              <a:buNone/>
            </a:pPr>
            <a:r>
              <a:rPr lang="en-US" altLang="en-US" dirty="0" smtClean="0"/>
              <a:t>1. Create duplicate records</a:t>
            </a:r>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1" t="13242" r="76383" b="57463"/>
          <a:stretch/>
        </p:blipFill>
        <p:spPr bwMode="auto">
          <a:xfrm>
            <a:off x="914400" y="2209800"/>
            <a:ext cx="7030792" cy="452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5425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7543800" cy="1295400"/>
          </a:xfrm>
        </p:spPr>
        <p:txBody>
          <a:bodyPr/>
          <a:lstStyle/>
          <a:p>
            <a:pPr eaLnBrk="1" hangingPunct="1"/>
            <a:r>
              <a:rPr lang="en-US" altLang="en-US" dirty="0" smtClean="0"/>
              <a:t>Potential outcomes estimation</a:t>
            </a:r>
          </a:p>
        </p:txBody>
      </p:sp>
      <p:sp>
        <p:nvSpPr>
          <p:cNvPr id="17411" name="Rectangle 3"/>
          <p:cNvSpPr>
            <a:spLocks noGrp="1" noChangeArrowheads="1"/>
          </p:cNvSpPr>
          <p:nvPr>
            <p:ph type="body" idx="1"/>
          </p:nvPr>
        </p:nvSpPr>
        <p:spPr>
          <a:xfrm>
            <a:off x="457200" y="1143000"/>
            <a:ext cx="8229600" cy="4411662"/>
          </a:xfrm>
          <a:solidFill>
            <a:schemeClr val="bg1"/>
          </a:solidFill>
        </p:spPr>
        <p:txBody>
          <a:bodyPr/>
          <a:lstStyle/>
          <a:p>
            <a:pPr marL="0" indent="0" eaLnBrk="1" hangingPunct="1">
              <a:buSzPct val="150000"/>
              <a:buNone/>
            </a:pPr>
            <a:r>
              <a:rPr lang="en-US" altLang="en-US" dirty="0" smtClean="0"/>
              <a:t>Looks complicated, but let’s look at the steps.</a:t>
            </a:r>
          </a:p>
          <a:p>
            <a:pPr marL="0" indent="0" eaLnBrk="1" hangingPunct="1">
              <a:buSzPct val="150000"/>
              <a:buNone/>
            </a:pPr>
            <a:r>
              <a:rPr lang="en-US" altLang="en-US" dirty="0" smtClean="0"/>
              <a:t>2. Estimate effects in treatment and control</a:t>
            </a:r>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endParaRPr lang="en-US" altLang="en-US" dirty="0" smtClean="0"/>
          </a:p>
          <a:p>
            <a:pPr marL="0" indent="0" eaLnBrk="1" hangingPunct="1">
              <a:buSzPct val="150000"/>
              <a:buNone/>
            </a:pPr>
            <a:endParaRPr lang="en-US" altLang="en-US" dirty="0"/>
          </a:p>
          <a:p>
            <a:pPr marL="0" indent="0" eaLnBrk="1" hangingPunct="1">
              <a:buSzPct val="150000"/>
              <a:buNone/>
            </a:pPr>
            <a:r>
              <a:rPr lang="en-US" altLang="en-US" dirty="0" smtClean="0"/>
              <a:t>3. (Next) Use potential outcomes to get ACE</a:t>
            </a:r>
          </a:p>
          <a:p>
            <a:pPr marL="0" indent="0" eaLnBrk="1" hangingPunct="1">
              <a:buSzPct val="150000"/>
              <a:buNone/>
            </a:pPr>
            <a:endParaRPr lang="en-US" altLang="en-US" dirty="0" smtClean="0"/>
          </a:p>
          <a:p>
            <a:pPr marL="0" indent="0" eaLnBrk="1" hangingPunct="1">
              <a:buSzPct val="150000"/>
              <a:buNone/>
            </a:pPr>
            <a:endParaRPr lang="en-US" altLang="en-US" dirty="0" smtClean="0"/>
          </a:p>
          <a:p>
            <a:pPr eaLnBrk="1" hangingPunct="1">
              <a:buFont typeface="Wingdings" pitchFamily="2" charset="2"/>
              <a:buNone/>
            </a:pPr>
            <a:endParaRPr lang="en-US" altLang="en-US"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07" t="14878" r="33873" b="45040"/>
          <a:stretch/>
        </p:blipFill>
        <p:spPr bwMode="auto">
          <a:xfrm>
            <a:off x="381000" y="2320037"/>
            <a:ext cx="7696200" cy="390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1925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t>Potential outcomes estimation</a:t>
            </a:r>
            <a:br>
              <a:rPr lang="en-US" altLang="en-US" dirty="0" smtClean="0"/>
            </a:br>
            <a:r>
              <a:rPr lang="en-US" altLang="en-US" dirty="0" smtClean="0"/>
              <a:t>using IBM SPSS Modeler</a:t>
            </a:r>
          </a:p>
        </p:txBody>
      </p:sp>
      <p:sp>
        <p:nvSpPr>
          <p:cNvPr id="34819" name="Rectangle 3"/>
          <p:cNvSpPr>
            <a:spLocks noGrp="1" noChangeArrowheads="1"/>
          </p:cNvSpPr>
          <p:nvPr>
            <p:ph type="body" idx="1"/>
          </p:nvPr>
        </p:nvSpPr>
        <p:spPr>
          <a:xfrm>
            <a:off x="304800" y="1524000"/>
            <a:ext cx="8305800" cy="4876800"/>
          </a:xfrm>
        </p:spPr>
        <p:txBody>
          <a:bodyPr/>
          <a:lstStyle/>
          <a:p>
            <a:pPr marL="0" indent="0" eaLnBrk="1" hangingPunct="1">
              <a:buNone/>
            </a:pPr>
            <a:r>
              <a:rPr lang="en-US" altLang="en-US" dirty="0" smtClean="0"/>
              <a:t>Issues</a:t>
            </a:r>
          </a:p>
          <a:p>
            <a:pPr eaLnBrk="1" hangingPunct="1"/>
            <a:r>
              <a:rPr lang="en-US" altLang="en-US" dirty="0" smtClean="0"/>
              <a:t>(+) Can use flexible models in each condition to help avoid issues with incorrectly specifying the model.</a:t>
            </a:r>
          </a:p>
          <a:p>
            <a:pPr eaLnBrk="1" hangingPunct="1"/>
            <a:r>
              <a:rPr lang="en-US" altLang="en-US" dirty="0" smtClean="0"/>
              <a:t>(-) Requires large sample sizes in treatment and in control groups.</a:t>
            </a:r>
          </a:p>
          <a:p>
            <a:pPr eaLnBrk="1" hangingPunct="1"/>
            <a:r>
              <a:rPr lang="en-US" altLang="en-US" dirty="0" smtClean="0"/>
              <a:t>(0) Does not solve the problem of “unmeasured confounders”.  Not surprisingly, you can only adjust for measured quantities.   </a:t>
            </a:r>
          </a:p>
          <a:p>
            <a:pPr eaLnBrk="1" hangingPunct="1"/>
            <a:endParaRPr lang="en-US" altLang="en-US" i="1" dirty="0" smtClean="0"/>
          </a:p>
          <a:p>
            <a:pPr eaLnBrk="1" hangingPunct="1"/>
            <a:endParaRPr lang="en-US" altLang="en-US" i="1" dirty="0" smtClean="0"/>
          </a:p>
          <a:p>
            <a:pPr marL="0" indent="0" eaLnBrk="1" hangingPunct="1">
              <a:buNone/>
            </a:pPr>
            <a:r>
              <a:rPr lang="en-US" altLang="en-US" dirty="0" smtClean="0"/>
              <a:t>  </a:t>
            </a:r>
          </a:p>
        </p:txBody>
      </p:sp>
    </p:spTree>
    <p:extLst>
      <p:ext uri="{BB962C8B-B14F-4D97-AF65-F5344CB8AC3E}">
        <p14:creationId xmlns:p14="http://schemas.microsoft.com/office/powerpoint/2010/main" val="41369992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Outline</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Some </a:t>
            </a:r>
            <a:r>
              <a:rPr lang="en-US" sz="2800" dirty="0"/>
              <a:t>uses of big data and machine learning in causal inference</a:t>
            </a:r>
          </a:p>
          <a:p>
            <a:pPr lvl="1"/>
            <a:r>
              <a:rPr lang="en-US" sz="2400" dirty="0">
                <a:solidFill>
                  <a:schemeClr val="bg1">
                    <a:lumMod val="85000"/>
                  </a:schemeClr>
                </a:solidFill>
              </a:rPr>
              <a:t>Conduct an RCT using </a:t>
            </a:r>
            <a:r>
              <a:rPr lang="en-US" sz="2400" dirty="0" smtClean="0">
                <a:solidFill>
                  <a:schemeClr val="bg1">
                    <a:lumMod val="85000"/>
                  </a:schemeClr>
                </a:solidFill>
              </a:rPr>
              <a:t>large scale </a:t>
            </a:r>
            <a:r>
              <a:rPr lang="en-US" sz="2400" dirty="0">
                <a:solidFill>
                  <a:schemeClr val="bg1">
                    <a:lumMod val="85000"/>
                  </a:schemeClr>
                </a:solidFill>
              </a:rPr>
              <a:t>data collection systems (Mark </a:t>
            </a:r>
            <a:r>
              <a:rPr lang="en-US" sz="2400" dirty="0" err="1">
                <a:solidFill>
                  <a:schemeClr val="bg1">
                    <a:lumMod val="85000"/>
                  </a:schemeClr>
                </a:solidFill>
              </a:rPr>
              <a:t>Pletcher’s</a:t>
            </a:r>
            <a:r>
              <a:rPr lang="en-US" sz="2400" dirty="0">
                <a:solidFill>
                  <a:schemeClr val="bg1">
                    <a:lumMod val="85000"/>
                  </a:schemeClr>
                </a:solidFill>
              </a:rPr>
              <a:t> </a:t>
            </a:r>
            <a:r>
              <a:rPr lang="en-US" sz="2400" dirty="0" smtClean="0">
                <a:solidFill>
                  <a:schemeClr val="bg1">
                    <a:lumMod val="85000"/>
                  </a:schemeClr>
                </a:solidFill>
              </a:rPr>
              <a:t>lecture)</a:t>
            </a:r>
            <a:endParaRPr lang="en-US" sz="2400" dirty="0">
              <a:solidFill>
                <a:schemeClr val="bg1">
                  <a:lumMod val="85000"/>
                </a:schemeClr>
              </a:solidFill>
            </a:endParaRPr>
          </a:p>
          <a:p>
            <a:pPr lvl="1"/>
            <a:r>
              <a:rPr lang="en-US" sz="2400" dirty="0">
                <a:solidFill>
                  <a:schemeClr val="bg1">
                    <a:lumMod val="85000"/>
                  </a:schemeClr>
                </a:solidFill>
              </a:rPr>
              <a:t>Propensity scores</a:t>
            </a:r>
          </a:p>
          <a:p>
            <a:pPr lvl="1"/>
            <a:r>
              <a:rPr lang="en-US" sz="2400" dirty="0">
                <a:solidFill>
                  <a:schemeClr val="bg1">
                    <a:lumMod val="85000"/>
                  </a:schemeClr>
                </a:solidFill>
              </a:rPr>
              <a:t>Potential outcomes estimation</a:t>
            </a:r>
          </a:p>
          <a:p>
            <a:pPr lvl="1"/>
            <a:r>
              <a:rPr lang="en-US" sz="2400" b="1" dirty="0"/>
              <a:t>Subgroup </a:t>
            </a:r>
            <a:r>
              <a:rPr lang="en-US" sz="2400" b="1" dirty="0" smtClean="0"/>
              <a:t>analyses</a:t>
            </a:r>
            <a:endParaRPr lang="en-US" sz="2400" b="1" dirty="0"/>
          </a:p>
        </p:txBody>
      </p:sp>
    </p:spTree>
    <p:extLst>
      <p:ext uri="{BB962C8B-B14F-4D97-AF65-F5344CB8AC3E}">
        <p14:creationId xmlns:p14="http://schemas.microsoft.com/office/powerpoint/2010/main" val="2451916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prediction versus causation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t>Effect of </a:t>
            </a:r>
            <a:r>
              <a:rPr lang="en-US" dirty="0" err="1" smtClean="0"/>
              <a:t>Abaloparatide</a:t>
            </a:r>
            <a:r>
              <a:rPr lang="en-US" dirty="0" smtClean="0"/>
              <a:t> on fractures in postmenopausal women.</a:t>
            </a:r>
          </a:p>
          <a:p>
            <a:pPr>
              <a:lnSpc>
                <a:spcPct val="90000"/>
              </a:lnSpc>
              <a:buSzTx/>
              <a:buFont typeface="Wingdings" panose="05000000000000000000" pitchFamily="2" charset="2"/>
              <a:buChar char=""/>
            </a:pPr>
            <a:r>
              <a:rPr lang="en-US" dirty="0" smtClean="0"/>
              <a:t>Estimating fetal risk of screening or not screening for genetic disease.</a:t>
            </a:r>
          </a:p>
          <a:p>
            <a:pPr>
              <a:lnSpc>
                <a:spcPct val="90000"/>
              </a:lnSpc>
              <a:buSzTx/>
              <a:buFont typeface="Wingdings" panose="05000000000000000000" pitchFamily="2" charset="2"/>
              <a:buChar char=""/>
            </a:pPr>
            <a:r>
              <a:rPr lang="en-US" dirty="0" smtClean="0"/>
              <a:t>Effect of cerebral protection device on brain lesions following aortic valve implantation.</a:t>
            </a:r>
          </a:p>
          <a:p>
            <a:pPr>
              <a:lnSpc>
                <a:spcPct val="90000"/>
              </a:lnSpc>
              <a:buSzTx/>
              <a:buFont typeface="Wingdings" panose="05000000000000000000" pitchFamily="2" charset="2"/>
              <a:buChar char=""/>
            </a:pPr>
            <a:r>
              <a:rPr lang="en-US" dirty="0" smtClean="0"/>
              <a:t>Estimation of temporal trends in preterm birth rates and their association with obstetric interventions.</a:t>
            </a:r>
          </a:p>
          <a:p>
            <a:pPr>
              <a:lnSpc>
                <a:spcPct val="90000"/>
              </a:lnSpc>
              <a:buSzTx/>
              <a:buFont typeface="Wingdings" panose="05000000000000000000" pitchFamily="2" charset="2"/>
              <a:buChar char=""/>
            </a:pPr>
            <a:r>
              <a:rPr lang="en-US" dirty="0" smtClean="0"/>
              <a:t>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8681257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effects and precision medicine</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altLang="en-US" dirty="0" smtClean="0"/>
              <a:t>Since the causal effect is not the same for everyone, are there subgroups for which the treatment is more or less efficacious (or even harmful)?  </a:t>
            </a:r>
            <a:endParaRPr lang="en-US" altLang="en-US" dirty="0"/>
          </a:p>
          <a:p>
            <a:pPr eaLnBrk="1" hangingPunct="1">
              <a:buSzPct val="150000"/>
              <a:buFontTx/>
              <a:buChar char="•"/>
            </a:pPr>
            <a:r>
              <a:rPr lang="en-US" altLang="en-US" dirty="0" smtClean="0"/>
              <a:t>If we can identify the subgroups we can tailor treatment (precision medicine).</a:t>
            </a:r>
          </a:p>
          <a:p>
            <a:pPr eaLnBrk="1" hangingPunct="1">
              <a:buSzPct val="150000"/>
              <a:buFontTx/>
              <a:buChar char="•"/>
            </a:pPr>
            <a:r>
              <a:rPr lang="en-US" altLang="en-US" dirty="0" smtClean="0"/>
              <a:t>How many subgroups might there be?  </a:t>
            </a:r>
          </a:p>
          <a:p>
            <a:pPr eaLnBrk="1" hangingPunct="1">
              <a:buSzPct val="150000"/>
              <a:buFontTx/>
              <a:buChar char="•"/>
            </a:pPr>
            <a:r>
              <a:rPr lang="en-US" altLang="en-US" dirty="0" smtClean="0"/>
              <a:t>Let’s consider the phototherapy/cancer example.</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569517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problem</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dirty="0" smtClean="0"/>
              <a:t>Race </a:t>
            </a:r>
            <a:r>
              <a:rPr lang="en-US" dirty="0"/>
              <a:t>(5 categories), birth year (say 3), sex (2), Down’s syndrome (2), chromosomal (2) or other congenital anomaly (2), birth weight (6), gestational age (say 3), Apgar score (2), direct </a:t>
            </a:r>
            <a:r>
              <a:rPr lang="en-US" dirty="0" err="1"/>
              <a:t>antiglobulin</a:t>
            </a:r>
            <a:r>
              <a:rPr lang="en-US" dirty="0"/>
              <a:t> test positive (2), maternal age (2), delivery mode (2), multiple birth (2), jaundice (2).</a:t>
            </a:r>
          </a:p>
          <a:p>
            <a:pPr eaLnBrk="1" hangingPunct="1">
              <a:buSzPct val="150000"/>
              <a:buFontTx/>
              <a:buChar char="•"/>
            </a:pPr>
            <a:r>
              <a:rPr lang="en-US" altLang="en-US" dirty="0" smtClean="0"/>
              <a:t>So 5</a:t>
            </a:r>
            <a:r>
              <a:rPr lang="en-US" altLang="en-US" dirty="0" smtClean="0">
                <a:sym typeface="Symbol"/>
              </a:rPr>
              <a:t>3222263</a:t>
            </a:r>
            <a:r>
              <a:rPr lang="en-US" altLang="en-US" dirty="0">
                <a:sym typeface="Symbol"/>
              </a:rPr>
              <a:t>22</a:t>
            </a:r>
            <a:r>
              <a:rPr lang="en-US" altLang="en-US" dirty="0" smtClean="0">
                <a:sym typeface="Symbol"/>
              </a:rPr>
              <a:t>2</a:t>
            </a:r>
            <a:r>
              <a:rPr lang="en-US" altLang="en-US" dirty="0">
                <a:sym typeface="Symbol"/>
              </a:rPr>
              <a:t>222</a:t>
            </a:r>
            <a:endParaRPr lang="en-US" altLang="en-US" dirty="0"/>
          </a:p>
          <a:p>
            <a:pPr marL="0" indent="0" eaLnBrk="1" hangingPunct="1">
              <a:buSzPct val="150000"/>
              <a:buNone/>
            </a:pPr>
            <a:r>
              <a:rPr lang="en-US" altLang="en-US" dirty="0" smtClean="0"/>
              <a:t>             =276,480 subgroups</a:t>
            </a:r>
          </a:p>
          <a:p>
            <a:pPr marL="0" indent="0" eaLnBrk="1" hangingPunct="1">
              <a:buSzPct val="150000"/>
              <a:buNone/>
            </a:pPr>
            <a:r>
              <a:rPr lang="en-US" altLang="en-US" dirty="0"/>
              <a:t> </a:t>
            </a:r>
            <a:r>
              <a:rPr lang="en-US" altLang="en-US" dirty="0" smtClean="0"/>
              <a:t>             (for 500,000 babies)</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25760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Subgroup analysis issues</a:t>
            </a:r>
          </a:p>
        </p:txBody>
      </p:sp>
      <p:sp>
        <p:nvSpPr>
          <p:cNvPr id="17411" name="Rectangle 3"/>
          <p:cNvSpPr>
            <a:spLocks noGrp="1" noChangeArrowheads="1"/>
          </p:cNvSpPr>
          <p:nvPr>
            <p:ph type="body" idx="1"/>
          </p:nvPr>
        </p:nvSpPr>
        <p:spPr/>
        <p:txBody>
          <a:bodyPr/>
          <a:lstStyle/>
          <a:p>
            <a:pPr eaLnBrk="1" hangingPunct="1">
              <a:buSzPct val="150000"/>
              <a:buFontTx/>
              <a:buChar char="•"/>
            </a:pPr>
            <a:r>
              <a:rPr lang="en-US" dirty="0" smtClean="0"/>
              <a:t>Insufficient data in each subgroup.</a:t>
            </a:r>
          </a:p>
          <a:p>
            <a:pPr eaLnBrk="1" hangingPunct="1">
              <a:buSzPct val="150000"/>
              <a:buFontTx/>
              <a:buChar char="•"/>
            </a:pPr>
            <a:r>
              <a:rPr lang="en-US" dirty="0" smtClean="0"/>
              <a:t>Huge multiple testing problem (if we test each one at </a:t>
            </a:r>
            <a:r>
              <a:rPr lang="en-US" dirty="0" smtClean="0">
                <a:sym typeface="Symbol MT"/>
              </a:rPr>
              <a:t> = 0.05 and there are no effects we expect 0.05</a:t>
            </a:r>
            <a:r>
              <a:rPr lang="en-US" altLang="en-US" dirty="0" smtClean="0">
                <a:sym typeface="Symbol"/>
              </a:rPr>
              <a:t></a:t>
            </a:r>
            <a:r>
              <a:rPr lang="en-US" altLang="en-US" dirty="0" smtClean="0"/>
              <a:t>276,480 = 13,824 false positives.</a:t>
            </a:r>
            <a:endParaRPr lang="en-US" dirty="0"/>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18545827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7543800" cy="1295400"/>
          </a:xfrm>
        </p:spPr>
        <p:txBody>
          <a:bodyPr/>
          <a:lstStyle/>
          <a:p>
            <a:pPr eaLnBrk="1" hangingPunct="1"/>
            <a:r>
              <a:rPr lang="en-US" altLang="en-US" dirty="0" smtClean="0"/>
              <a:t>Subgroup problem – proposed solution</a:t>
            </a:r>
          </a:p>
        </p:txBody>
      </p:sp>
      <p:sp>
        <p:nvSpPr>
          <p:cNvPr id="17411" name="Rectangle 3"/>
          <p:cNvSpPr>
            <a:spLocks noGrp="1" noChangeArrowheads="1"/>
          </p:cNvSpPr>
          <p:nvPr>
            <p:ph type="body" idx="1"/>
          </p:nvPr>
        </p:nvSpPr>
        <p:spPr>
          <a:xfrm>
            <a:off x="381000" y="1295400"/>
            <a:ext cx="8458200" cy="4411662"/>
          </a:xfrm>
        </p:spPr>
        <p:txBody>
          <a:bodyPr/>
          <a:lstStyle/>
          <a:p>
            <a:pPr eaLnBrk="1" hangingPunct="1">
              <a:buSzPct val="150000"/>
              <a:buFontTx/>
              <a:buChar char="•"/>
            </a:pPr>
            <a:r>
              <a:rPr lang="en-US" altLang="en-US" dirty="0" smtClean="0"/>
              <a:t>Use the potential outcomes estimation approach in the previous section (and your favorite machine learning algorithm) to get an estimated treatment effect for each person using all the possible subgroup variables as predictors.</a:t>
            </a:r>
          </a:p>
          <a:p>
            <a:pPr eaLnBrk="1" hangingPunct="1">
              <a:buSzPct val="150000"/>
              <a:buFontTx/>
              <a:buChar char="•"/>
            </a:pPr>
            <a:r>
              <a:rPr lang="en-US" altLang="en-US" dirty="0" smtClean="0"/>
              <a:t>Use a recursive partitioning algorithm to find subgroups with different treatment effects (variation: code treatment effects as large/not).</a:t>
            </a:r>
          </a:p>
          <a:p>
            <a:pPr marL="349250" lvl="1" indent="0" eaLnBrk="1" hangingPunct="1">
              <a:buSzPct val="150000"/>
              <a:buNone/>
            </a:pPr>
            <a:endParaRPr lang="en-US" altLang="en-US" sz="1400" dirty="0" smtClean="0"/>
          </a:p>
          <a:p>
            <a:pPr marL="349250" lvl="1" indent="0" eaLnBrk="1" hangingPunct="1">
              <a:buSzPct val="150000"/>
              <a:buNone/>
            </a:pPr>
            <a:r>
              <a:rPr lang="en-US" altLang="en-US" sz="2000" dirty="0" smtClean="0"/>
              <a:t>Reference for using this idea in RCTs: Foster, Taylor and Ruberg, Statistics in Medicine, 2011.   </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19562242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543800" cy="1295400"/>
          </a:xfrm>
        </p:spPr>
        <p:txBody>
          <a:bodyPr/>
          <a:lstStyle/>
          <a:p>
            <a:pPr eaLnBrk="1" hangingPunct="1"/>
            <a:r>
              <a:rPr lang="en-US" altLang="en-US" dirty="0" smtClean="0"/>
              <a:t>Summary</a:t>
            </a:r>
          </a:p>
        </p:txBody>
      </p:sp>
      <p:sp>
        <p:nvSpPr>
          <p:cNvPr id="4099" name="Rectangle 3"/>
          <p:cNvSpPr>
            <a:spLocks noGrp="1" noChangeArrowheads="1"/>
          </p:cNvSpPr>
          <p:nvPr>
            <p:ph type="body" idx="1"/>
          </p:nvPr>
        </p:nvSpPr>
        <p:spPr>
          <a:xfrm>
            <a:off x="457200" y="990600"/>
            <a:ext cx="7391400" cy="5029200"/>
          </a:xfrm>
        </p:spPr>
        <p:txBody>
          <a:bodyPr/>
          <a:lstStyle/>
          <a:p>
            <a:pPr lvl="0"/>
            <a:r>
              <a:rPr lang="en-US" sz="2800" dirty="0" smtClean="0"/>
              <a:t>Distinguish questions by whether they can be answered by prediction only or require more detailed analysis.</a:t>
            </a:r>
          </a:p>
          <a:p>
            <a:pPr lvl="0"/>
            <a:r>
              <a:rPr lang="en-US" sz="2800" dirty="0" smtClean="0"/>
              <a:t>Machine learning methods are not designed for drawing causal conclusions.</a:t>
            </a:r>
          </a:p>
          <a:p>
            <a:pPr lvl="0"/>
            <a:r>
              <a:rPr lang="en-US" sz="2800" dirty="0" smtClean="0"/>
              <a:t>However, </a:t>
            </a:r>
            <a:r>
              <a:rPr lang="en-US" sz="2800" i="1" dirty="0" smtClean="0"/>
              <a:t>aspects of </a:t>
            </a:r>
            <a:r>
              <a:rPr lang="en-US" sz="2800" dirty="0" smtClean="0"/>
              <a:t>causal analyses may be prediction problems for which we can use the methods in the class</a:t>
            </a:r>
            <a:endParaRPr lang="en-US" sz="2000" dirty="0"/>
          </a:p>
          <a:p>
            <a:pPr lvl="1"/>
            <a:r>
              <a:rPr lang="en-US" sz="2400" dirty="0" smtClean="0"/>
              <a:t>Estimating propensity scores</a:t>
            </a:r>
          </a:p>
          <a:p>
            <a:pPr lvl="1"/>
            <a:r>
              <a:rPr lang="en-US" sz="2400" dirty="0" smtClean="0"/>
              <a:t>Predicting potential outcomes</a:t>
            </a:r>
          </a:p>
          <a:p>
            <a:pPr lvl="1"/>
            <a:r>
              <a:rPr lang="en-US" sz="2400" dirty="0" smtClean="0"/>
              <a:t>Identifying subgroups on the basis of different estimated treatment effects</a:t>
            </a:r>
            <a:endParaRPr lang="en-US" sz="2400" dirty="0"/>
          </a:p>
        </p:txBody>
      </p:sp>
    </p:spTree>
    <p:extLst>
      <p:ext uri="{BB962C8B-B14F-4D97-AF65-F5344CB8AC3E}">
        <p14:creationId xmlns:p14="http://schemas.microsoft.com/office/powerpoint/2010/main" val="134758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a:p>
        </p:txBody>
      </p:sp>
      <p:sp>
        <p:nvSpPr>
          <p:cNvPr id="728066" name="Rectangle 1026"/>
          <p:cNvSpPr>
            <a:spLocks noGrp="1" noChangeArrowheads="1"/>
          </p:cNvSpPr>
          <p:nvPr>
            <p:ph type="title"/>
          </p:nvPr>
        </p:nvSpPr>
        <p:spPr/>
        <p:txBody>
          <a:bodyPr/>
          <a:lstStyle/>
          <a:p>
            <a:r>
              <a:rPr lang="en-US" dirty="0" smtClean="0"/>
              <a:t>Which of these are </a:t>
            </a:r>
            <a:r>
              <a:rPr lang="en-US" dirty="0" smtClean="0">
                <a:solidFill>
                  <a:srgbClr val="00CC00"/>
                </a:solidFill>
              </a:rPr>
              <a:t>prediction</a:t>
            </a:r>
            <a:r>
              <a:rPr lang="en-US" dirty="0" smtClean="0"/>
              <a:t> versus </a:t>
            </a:r>
            <a:r>
              <a:rPr lang="en-US" dirty="0" smtClean="0">
                <a:solidFill>
                  <a:srgbClr val="0000FF"/>
                </a:solidFill>
              </a:rPr>
              <a:t>causation</a:t>
            </a:r>
            <a:r>
              <a:rPr lang="en-US" dirty="0" smtClean="0"/>
              <a:t> questions?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solidFill>
                  <a:srgbClr val="0000FF"/>
                </a:solidFill>
              </a:rPr>
              <a:t>Effect of </a:t>
            </a:r>
            <a:r>
              <a:rPr lang="en-US" dirty="0" err="1" smtClean="0">
                <a:solidFill>
                  <a:srgbClr val="0000FF"/>
                </a:solidFill>
              </a:rPr>
              <a:t>Abaloparatide</a:t>
            </a:r>
            <a:r>
              <a:rPr lang="en-US" dirty="0" smtClean="0">
                <a:solidFill>
                  <a:srgbClr val="0000FF"/>
                </a:solidFill>
              </a:rPr>
              <a:t> on fractures in postmenopausal women.</a:t>
            </a:r>
          </a:p>
          <a:p>
            <a:pPr>
              <a:lnSpc>
                <a:spcPct val="90000"/>
              </a:lnSpc>
              <a:buSzTx/>
              <a:buFont typeface="Wingdings" panose="05000000000000000000" pitchFamily="2" charset="2"/>
              <a:buChar char=""/>
            </a:pPr>
            <a:r>
              <a:rPr lang="en-US" dirty="0" smtClean="0">
                <a:solidFill>
                  <a:srgbClr val="00CC00"/>
                </a:solidFill>
              </a:rPr>
              <a:t>Estimating fetal risk of screening or not screening for genetic disease.</a:t>
            </a:r>
          </a:p>
          <a:p>
            <a:pPr>
              <a:lnSpc>
                <a:spcPct val="90000"/>
              </a:lnSpc>
              <a:buSzTx/>
              <a:buFont typeface="Wingdings" panose="05000000000000000000" pitchFamily="2" charset="2"/>
              <a:buChar char=""/>
            </a:pPr>
            <a:r>
              <a:rPr lang="en-US" dirty="0" smtClean="0">
                <a:solidFill>
                  <a:srgbClr val="0000FF"/>
                </a:solidFill>
              </a:rPr>
              <a:t>Effect of cerebral protection device on brain lesions following aortic valve implantation.</a:t>
            </a:r>
          </a:p>
          <a:p>
            <a:pPr>
              <a:lnSpc>
                <a:spcPct val="90000"/>
              </a:lnSpc>
              <a:buSzTx/>
              <a:buFont typeface="Wingdings" panose="05000000000000000000" pitchFamily="2" charset="2"/>
              <a:buChar char=""/>
            </a:pPr>
            <a:r>
              <a:rPr lang="en-US" dirty="0" smtClean="0">
                <a:solidFill>
                  <a:srgbClr val="00CC00"/>
                </a:solidFill>
              </a:rPr>
              <a:t>Estimation of temporal trends </a:t>
            </a:r>
            <a:r>
              <a:rPr lang="en-US" dirty="0" smtClean="0"/>
              <a:t>in preterm birth rates and their </a:t>
            </a:r>
            <a:r>
              <a:rPr lang="en-US" dirty="0" smtClean="0">
                <a:solidFill>
                  <a:srgbClr val="0000FF"/>
                </a:solidFill>
              </a:rPr>
              <a:t>association with obstetric interventions.</a:t>
            </a:r>
          </a:p>
          <a:p>
            <a:pPr>
              <a:lnSpc>
                <a:spcPct val="90000"/>
              </a:lnSpc>
              <a:buSzTx/>
              <a:buFont typeface="Wingdings" panose="05000000000000000000" pitchFamily="2" charset="2"/>
              <a:buChar char=""/>
            </a:pPr>
            <a:r>
              <a:rPr lang="en-US" dirty="0" smtClean="0">
                <a:solidFill>
                  <a:srgbClr val="00CC00"/>
                </a:solidFill>
              </a:rPr>
              <a:t>Estimation of survival for children with trisomy 13 and 18.</a:t>
            </a:r>
          </a:p>
          <a:p>
            <a:pPr>
              <a:lnSpc>
                <a:spcPct val="90000"/>
              </a:lnSpc>
              <a:buSzTx/>
              <a:buFont typeface="Wingdings" panose="05000000000000000000" pitchFamily="2" charset="2"/>
              <a:buChar char=""/>
            </a:pPr>
            <a:endParaRPr lang="en-US" dirty="0" smtClean="0"/>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91354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 y="0"/>
            <a:ext cx="9001991" cy="274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930"/>
          <a:stretch/>
        </p:blipFill>
        <p:spPr bwMode="auto">
          <a:xfrm>
            <a:off x="-10391" y="2749289"/>
            <a:ext cx="9154391"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6750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4419</TotalTime>
  <Words>4447</Words>
  <Application>Microsoft Office PowerPoint</Application>
  <PresentationFormat>On-screen Show (4:3)</PresentationFormat>
  <Paragraphs>559</Paragraphs>
  <Slides>74</Slides>
  <Notes>74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3" baseType="lpstr">
      <vt:lpstr>Arial</vt:lpstr>
      <vt:lpstr>Book Antiqua</vt:lpstr>
      <vt:lpstr>Monotype Sorts</vt:lpstr>
      <vt:lpstr>Symbol</vt:lpstr>
      <vt:lpstr>Symbol MT</vt:lpstr>
      <vt:lpstr>Times New Roman</vt:lpstr>
      <vt:lpstr>Wingdings</vt:lpstr>
      <vt:lpstr>cem chi2</vt:lpstr>
      <vt:lpstr>Worksheet</vt:lpstr>
      <vt:lpstr>PowerPoint Presentation</vt:lpstr>
      <vt:lpstr>Outline</vt:lpstr>
      <vt:lpstr>Outline</vt:lpstr>
      <vt:lpstr>Prediction versus causality</vt:lpstr>
      <vt:lpstr>Which of these are prediction versus causation questions?</vt:lpstr>
      <vt:lpstr>Prediction vs Causation</vt:lpstr>
      <vt:lpstr>Which of these are prediction versus causation questions?</vt:lpstr>
      <vt:lpstr>Which of these are prediction versus causation questions?</vt:lpstr>
      <vt:lpstr>PowerPoint Presentation</vt:lpstr>
      <vt:lpstr>Over the line?</vt:lpstr>
      <vt:lpstr>Outline</vt:lpstr>
      <vt:lpstr>PowerPoint Presentation</vt:lpstr>
      <vt:lpstr>Example: Ann Landers/Newsday surveys</vt:lpstr>
      <vt:lpstr>Example: More realistic</vt:lpstr>
      <vt:lpstr>Example: Phototherapy and Cancer</vt:lpstr>
      <vt:lpstr>Example: Excerpt from Table 1</vt:lpstr>
      <vt:lpstr>Example: Phototherapy and Cancer</vt:lpstr>
      <vt:lpstr>Outline</vt:lpstr>
      <vt:lpstr>Causal inference</vt:lpstr>
      <vt:lpstr>Causal inference – the 5¢ tour</vt:lpstr>
      <vt:lpstr>Epidemiologists have long studied the pitfalls of using observational studies to infer causation.</vt:lpstr>
      <vt:lpstr>Potential outcomes</vt:lpstr>
      <vt:lpstr>Hypothetical example:  treatment of depression</vt:lpstr>
      <vt:lpstr>Potential outcomes</vt:lpstr>
      <vt:lpstr>Thought #5 (from lecture 1)</vt:lpstr>
      <vt:lpstr>Potential outcomes are sometimes called “counterfactuals”</vt:lpstr>
      <vt:lpstr>Potential Outcomes  – Average Causal Effect</vt:lpstr>
      <vt:lpstr>Example: Depression Data </vt:lpstr>
      <vt:lpstr>Simple analysis:  t-test</vt:lpstr>
      <vt:lpstr>Non-comparable groups</vt:lpstr>
      <vt:lpstr>Example</vt:lpstr>
      <vt:lpstr>Issues with regression adjustment</vt:lpstr>
      <vt:lpstr>Issues with regression adjustment (true model)</vt:lpstr>
      <vt:lpstr>Issues with regression adjustment (fit interaction)</vt:lpstr>
      <vt:lpstr>Regression adjustment </vt:lpstr>
      <vt:lpstr>Outline</vt:lpstr>
      <vt:lpstr>Interpretability  </vt:lpstr>
      <vt:lpstr>Intepretability   </vt:lpstr>
      <vt:lpstr>Example: Disease free-survival     AIC plot </vt:lpstr>
      <vt:lpstr>Example: Disease free-survival AIC plot – zoom in near optimal</vt:lpstr>
      <vt:lpstr>Machine learning/causal inference  </vt:lpstr>
      <vt:lpstr>Example: Two models</vt:lpstr>
      <vt:lpstr>Machine learning/causal inference  </vt:lpstr>
      <vt:lpstr>Machine learning/causal inference  </vt:lpstr>
      <vt:lpstr>Outline</vt:lpstr>
      <vt:lpstr>Outline</vt:lpstr>
      <vt:lpstr>One use of big data for causal inference:</vt:lpstr>
      <vt:lpstr>Outline</vt:lpstr>
      <vt:lpstr>Propensity scores: </vt:lpstr>
      <vt:lpstr>Propensity scores: example</vt:lpstr>
      <vt:lpstr>Propensity scores: theory</vt:lpstr>
      <vt:lpstr>Propensity scores: </vt:lpstr>
      <vt:lpstr>Propensity scores: practical issues</vt:lpstr>
      <vt:lpstr>Propensity score estimation using IBM SPSS Modeler</vt:lpstr>
      <vt:lpstr>Propensity score estimation using IBM SPSS Modeler</vt:lpstr>
      <vt:lpstr>Propensity score example</vt:lpstr>
      <vt:lpstr>Outline</vt:lpstr>
      <vt:lpstr>Regression estimation</vt:lpstr>
      <vt:lpstr>Regression estimation</vt:lpstr>
      <vt:lpstr>Potential outcomes estimation using IBM SPSS Modeler</vt:lpstr>
      <vt:lpstr>Potential outcomes estimation using IBM SPSS Modeler</vt:lpstr>
      <vt:lpstr>Potential outcomes estimation using IBM SPSS Modeler</vt:lpstr>
      <vt:lpstr>Potential outcomes estimation using IBM SPSS Modeler</vt:lpstr>
      <vt:lpstr>Potential outcomes estimation using IBM SPSS Modeler</vt:lpstr>
      <vt:lpstr>Potential outcomes estimation</vt:lpstr>
      <vt:lpstr>Potential outcomes estimation</vt:lpstr>
      <vt:lpstr>Potential outcomes estimation</vt:lpstr>
      <vt:lpstr>Potential outcomes estimation using IBM SPSS Modeler</vt:lpstr>
      <vt:lpstr>Outline</vt:lpstr>
      <vt:lpstr>Subgroup effects and precision medicine</vt:lpstr>
      <vt:lpstr>Subgroup problem</vt:lpstr>
      <vt:lpstr>Subgroup analysis issues</vt:lpstr>
      <vt:lpstr>Subgroup problem – proposed solution</vt:lpstr>
      <vt:lpstr>Summary</vt:lpstr>
    </vt:vector>
  </TitlesOfParts>
  <Company>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grant review roundtable</dc:title>
  <dc:creator>CMcculloch</dc:creator>
  <cp:lastModifiedBy>Charles Mcculloch</cp:lastModifiedBy>
  <cp:revision>186</cp:revision>
  <dcterms:created xsi:type="dcterms:W3CDTF">2009-02-12T17:35:31Z</dcterms:created>
  <dcterms:modified xsi:type="dcterms:W3CDTF">2018-07-23T18:35:50Z</dcterms:modified>
</cp:coreProperties>
</file>