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2.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notesSlides/notesSlide26.xml" ContentType="application/vnd.openxmlformats-officedocument.presentationml.notesSlide+xml"/>
  <Override PartName="/ppt/embeddings/oleObject3.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37.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38.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76" r:id="rId2"/>
    <p:sldMasterId id="2147483871" r:id="rId3"/>
    <p:sldMasterId id="2147483941" r:id="rId4"/>
    <p:sldMasterId id="2147483953" r:id="rId5"/>
    <p:sldMasterId id="2147484682" r:id="rId6"/>
    <p:sldMasterId id="2147484695" r:id="rId7"/>
  </p:sldMasterIdLst>
  <p:notesMasterIdLst>
    <p:notesMasterId r:id="rId83"/>
  </p:notesMasterIdLst>
  <p:handoutMasterIdLst>
    <p:handoutMasterId r:id="rId84"/>
  </p:handoutMasterIdLst>
  <p:sldIdLst>
    <p:sldId id="256" r:id="rId8"/>
    <p:sldId id="757" r:id="rId9"/>
    <p:sldId id="758" r:id="rId10"/>
    <p:sldId id="759" r:id="rId11"/>
    <p:sldId id="760" r:id="rId12"/>
    <p:sldId id="735" r:id="rId13"/>
    <p:sldId id="761" r:id="rId14"/>
    <p:sldId id="736" r:id="rId15"/>
    <p:sldId id="737" r:id="rId16"/>
    <p:sldId id="738" r:id="rId17"/>
    <p:sldId id="762" r:id="rId18"/>
    <p:sldId id="739" r:id="rId19"/>
    <p:sldId id="763" r:id="rId20"/>
    <p:sldId id="764" r:id="rId21"/>
    <p:sldId id="742" r:id="rId22"/>
    <p:sldId id="765" r:id="rId23"/>
    <p:sldId id="744" r:id="rId24"/>
    <p:sldId id="766" r:id="rId25"/>
    <p:sldId id="746" r:id="rId26"/>
    <p:sldId id="767" r:id="rId27"/>
    <p:sldId id="778" r:id="rId28"/>
    <p:sldId id="777" r:id="rId29"/>
    <p:sldId id="768" r:id="rId30"/>
    <p:sldId id="769" r:id="rId31"/>
    <p:sldId id="770" r:id="rId32"/>
    <p:sldId id="771" r:id="rId33"/>
    <p:sldId id="779" r:id="rId34"/>
    <p:sldId id="532" r:id="rId35"/>
    <p:sldId id="577" r:id="rId36"/>
    <p:sldId id="578" r:id="rId37"/>
    <p:sldId id="579" r:id="rId38"/>
    <p:sldId id="506" r:id="rId39"/>
    <p:sldId id="583" r:id="rId40"/>
    <p:sldId id="653" r:id="rId41"/>
    <p:sldId id="656" r:id="rId42"/>
    <p:sldId id="507" r:id="rId43"/>
    <p:sldId id="722" r:id="rId44"/>
    <p:sldId id="660" r:id="rId45"/>
    <p:sldId id="559" r:id="rId46"/>
    <p:sldId id="571" r:id="rId47"/>
    <p:sldId id="513" r:id="rId48"/>
    <p:sldId id="664" r:id="rId49"/>
    <p:sldId id="560" r:id="rId50"/>
    <p:sldId id="572" r:id="rId51"/>
    <p:sldId id="710" r:id="rId52"/>
    <p:sldId id="573" r:id="rId53"/>
    <p:sldId id="780" r:id="rId54"/>
    <p:sldId id="575" r:id="rId55"/>
    <p:sldId id="576" r:id="rId56"/>
    <p:sldId id="570" r:id="rId57"/>
    <p:sldId id="701" r:id="rId58"/>
    <p:sldId id="702" r:id="rId59"/>
    <p:sldId id="581" r:id="rId60"/>
    <p:sldId id="772" r:id="rId61"/>
    <p:sldId id="773" r:id="rId62"/>
    <p:sldId id="515" r:id="rId63"/>
    <p:sldId id="747" r:id="rId64"/>
    <p:sldId id="565" r:id="rId65"/>
    <p:sldId id="568" r:id="rId66"/>
    <p:sldId id="567" r:id="rId67"/>
    <p:sldId id="730" r:id="rId68"/>
    <p:sldId id="752" r:id="rId69"/>
    <p:sldId id="753" r:id="rId70"/>
    <p:sldId id="754" r:id="rId71"/>
    <p:sldId id="755" r:id="rId72"/>
    <p:sldId id="756" r:id="rId73"/>
    <p:sldId id="651" r:id="rId74"/>
    <p:sldId id="657" r:id="rId75"/>
    <p:sldId id="719" r:id="rId76"/>
    <p:sldId id="720" r:id="rId77"/>
    <p:sldId id="724" r:id="rId78"/>
    <p:sldId id="774" r:id="rId79"/>
    <p:sldId id="725" r:id="rId80"/>
    <p:sldId id="775" r:id="rId81"/>
    <p:sldId id="776" r:id="rId82"/>
  </p:sldIdLst>
  <p:sldSz cx="9144000" cy="6858000" type="screen4x3"/>
  <p:notesSz cx="6946900" cy="9321800"/>
  <p:defaultTextStyle>
    <a:defPPr>
      <a:defRPr lang="en-US"/>
    </a:defPPr>
    <a:lvl1pPr algn="l" rtl="0" eaLnBrk="0" fontAlgn="base" hangingPunct="0">
      <a:spcBef>
        <a:spcPct val="0"/>
      </a:spcBef>
      <a:spcAft>
        <a:spcPct val="0"/>
      </a:spcAft>
      <a:defRPr kern="1200">
        <a:solidFill>
          <a:schemeClr val="tx1"/>
        </a:solidFill>
        <a:latin typeface="Tahoma"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Tahoma"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Tahoma"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Tahoma"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Tahoma" charset="0"/>
        <a:ea typeface="MS PGothic" charset="0"/>
        <a:cs typeface="MS PGothic" charset="0"/>
      </a:defRPr>
    </a:lvl5pPr>
    <a:lvl6pPr marL="2286000" algn="l" defTabSz="457200" rtl="0" eaLnBrk="1" latinLnBrk="0" hangingPunct="1">
      <a:defRPr kern="1200">
        <a:solidFill>
          <a:schemeClr val="tx1"/>
        </a:solidFill>
        <a:latin typeface="Tahoma" charset="0"/>
        <a:ea typeface="MS PGothic" charset="0"/>
        <a:cs typeface="MS PGothic" charset="0"/>
      </a:defRPr>
    </a:lvl6pPr>
    <a:lvl7pPr marL="2743200" algn="l" defTabSz="457200" rtl="0" eaLnBrk="1" latinLnBrk="0" hangingPunct="1">
      <a:defRPr kern="1200">
        <a:solidFill>
          <a:schemeClr val="tx1"/>
        </a:solidFill>
        <a:latin typeface="Tahoma" charset="0"/>
        <a:ea typeface="MS PGothic" charset="0"/>
        <a:cs typeface="MS PGothic" charset="0"/>
      </a:defRPr>
    </a:lvl7pPr>
    <a:lvl8pPr marL="3200400" algn="l" defTabSz="457200" rtl="0" eaLnBrk="1" latinLnBrk="0" hangingPunct="1">
      <a:defRPr kern="1200">
        <a:solidFill>
          <a:schemeClr val="tx1"/>
        </a:solidFill>
        <a:latin typeface="Tahoma" charset="0"/>
        <a:ea typeface="MS PGothic" charset="0"/>
        <a:cs typeface="MS PGothic" charset="0"/>
      </a:defRPr>
    </a:lvl8pPr>
    <a:lvl9pPr marL="3657600" algn="l" defTabSz="457200" rtl="0" eaLnBrk="1" latinLnBrk="0" hangingPunct="1">
      <a:defRPr kern="1200">
        <a:solidFill>
          <a:schemeClr val="tx1"/>
        </a:solidFill>
        <a:latin typeface="Tahoma" charset="0"/>
        <a:ea typeface="MS PGothic" charset="0"/>
        <a:cs typeface="MS PGothic"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39" autoAdjust="0"/>
  </p:normalViewPr>
  <p:slideViewPr>
    <p:cSldViewPr>
      <p:cViewPr varScale="1">
        <p:scale>
          <a:sx n="77" d="100"/>
          <a:sy n="77" d="100"/>
        </p:scale>
        <p:origin x="-21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makohn:Dropbox:ATCR17-18:Epi%20204:5-PrgnosticTests:RegretToNetBenefit.xlsx" TargetMode="External"/><Relationship Id="rId3"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Macintosh%20HD:Users:makohn:Dropbox:ATCR15-16:EPI%20204:Ch%207%20-%20Prognosis:NLSTRiskModel.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Macintosh%20HD:Users:makohn:Dropbox:ATCR15-16:EPI%20204:Ch%207%20-%20Prognosis:NLSTRiskModel.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makohn:Dropbox:ATCR17-18:Epi%20204:5-PrgnosticTests:RegretToNetBenefit.xlsx"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makohn:Dropbox:ATCR17-18:Epi%20204:5-PrgnosticTests:RegretToNetBenefit.xlsx" TargetMode="External"/><Relationship Id="rId3"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makohn:Dropbox:ATCR17-18:Epi%20204:5-PrgnosticTests:RegretToNetBenefit.xlsx" TargetMode="External"/><Relationship Id="rId3"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makohn:Dropbox:ATCR17-18:Epi%20204:5-PrgnosticTests:MastateCalibrationPlot2.xlsm"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makohn:Dropbox:ATCR16-17:Epi%20204:DecisionCurves.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makohn:Dropbox:ATCR16-17:Epi%20204:DecisionCurves.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Macintosh%20HD:Users:makohn:Dropbox:ATCR16-17:Epi%20204:DecisionCur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577698327525292"/>
          <c:y val="0.0415834400955822"/>
          <c:w val="0.817291101004616"/>
          <c:h val="0.882732066748537"/>
        </c:manualLayout>
      </c:layout>
      <c:scatterChart>
        <c:scatterStyle val="lineMarker"/>
        <c:varyColors val="0"/>
        <c:ser>
          <c:idx val="0"/>
          <c:order val="0"/>
          <c:tx>
            <c:strRef>
              <c:f>Regret!$B$1</c:f>
              <c:strCache>
                <c:ptCount val="1"/>
                <c:pt idx="0">
                  <c:v>No Treat</c:v>
                </c:pt>
              </c:strCache>
            </c:strRef>
          </c:tx>
          <c:marker>
            <c:symbol val="none"/>
          </c:marker>
          <c:xVal>
            <c:numRef>
              <c:f>Regret!$A$2:$A$3</c:f>
              <c:numCache>
                <c:formatCode>0.000</c:formatCode>
                <c:ptCount val="2"/>
                <c:pt idx="0">
                  <c:v>0.0</c:v>
                </c:pt>
                <c:pt idx="1">
                  <c:v>1.0</c:v>
                </c:pt>
              </c:numCache>
            </c:numRef>
          </c:xVal>
          <c:yVal>
            <c:numRef>
              <c:f>Regret!$B$2:$B$3</c:f>
              <c:numCache>
                <c:formatCode>0.000</c:formatCode>
                <c:ptCount val="2"/>
                <c:pt idx="0">
                  <c:v>0.0</c:v>
                </c:pt>
                <c:pt idx="1">
                  <c:v>1.0</c:v>
                </c:pt>
              </c:numCache>
            </c:numRef>
          </c:yVal>
          <c:smooth val="0"/>
          <c:extLst xmlns:c16r2="http://schemas.microsoft.com/office/drawing/2015/06/chart">
            <c:ext xmlns:c16="http://schemas.microsoft.com/office/drawing/2014/chart" uri="{C3380CC4-5D6E-409C-BE32-E72D297353CC}">
              <c16:uniqueId val="{00000000-CD47-40D7-B5F5-88AB8D762F32}"/>
            </c:ext>
          </c:extLst>
        </c:ser>
        <c:ser>
          <c:idx val="1"/>
          <c:order val="1"/>
          <c:tx>
            <c:strRef>
              <c:f>Regret!$C$1</c:f>
              <c:strCache>
                <c:ptCount val="1"/>
                <c:pt idx="0">
                  <c:v>Treat</c:v>
                </c:pt>
              </c:strCache>
            </c:strRef>
          </c:tx>
          <c:marker>
            <c:symbol val="none"/>
          </c:marker>
          <c:xVal>
            <c:numRef>
              <c:f>Regret!$A$2:$A$3</c:f>
              <c:numCache>
                <c:formatCode>0.000</c:formatCode>
                <c:ptCount val="2"/>
                <c:pt idx="0">
                  <c:v>0.0</c:v>
                </c:pt>
                <c:pt idx="1">
                  <c:v>1.0</c:v>
                </c:pt>
              </c:numCache>
            </c:numRef>
          </c:xVal>
          <c:yVal>
            <c:numRef>
              <c:f>Regret!$C$2:$C$3</c:f>
              <c:numCache>
                <c:formatCode>General</c:formatCode>
                <c:ptCount val="2"/>
                <c:pt idx="0">
                  <c:v>0.5</c:v>
                </c:pt>
                <c:pt idx="1">
                  <c:v>0.0</c:v>
                </c:pt>
              </c:numCache>
            </c:numRef>
          </c:yVal>
          <c:smooth val="0"/>
          <c:extLst xmlns:c16r2="http://schemas.microsoft.com/office/drawing/2015/06/chart">
            <c:ext xmlns:c16="http://schemas.microsoft.com/office/drawing/2014/chart" uri="{C3380CC4-5D6E-409C-BE32-E72D297353CC}">
              <c16:uniqueId val="{00000001-CD47-40D7-B5F5-88AB8D762F32}"/>
            </c:ext>
          </c:extLst>
        </c:ser>
        <c:dLbls>
          <c:showLegendKey val="0"/>
          <c:showVal val="0"/>
          <c:showCatName val="0"/>
          <c:showSerName val="0"/>
          <c:showPercent val="0"/>
          <c:showBubbleSize val="0"/>
        </c:dLbls>
        <c:axId val="2107689064"/>
        <c:axId val="1774826536"/>
      </c:scatterChart>
      <c:valAx>
        <c:axId val="2107689064"/>
        <c:scaling>
          <c:orientation val="minMax"/>
          <c:max val="1.0"/>
          <c:min val="0.0"/>
        </c:scaling>
        <c:delete val="0"/>
        <c:axPos val="b"/>
        <c:title>
          <c:tx>
            <c:rich>
              <a:bodyPr/>
              <a:lstStyle/>
              <a:p>
                <a:pPr>
                  <a:defRPr sz="2000"/>
                </a:pPr>
                <a:r>
                  <a:rPr lang="en-US" sz="2000"/>
                  <a:t>P(D+|All</a:t>
                </a:r>
                <a:r>
                  <a:rPr lang="en-US" sz="2000" baseline="0"/>
                  <a:t> Information)</a:t>
                </a:r>
                <a:endParaRPr lang="en-US" sz="2000"/>
              </a:p>
            </c:rich>
          </c:tx>
          <c:layout>
            <c:manualLayout>
              <c:xMode val="edge"/>
              <c:yMode val="edge"/>
              <c:x val="0.308442681265148"/>
              <c:y val="0.547715815687573"/>
            </c:manualLayout>
          </c:layout>
          <c:overlay val="0"/>
        </c:title>
        <c:numFmt formatCode="0.000" sourceLinked="1"/>
        <c:majorTickMark val="out"/>
        <c:minorTickMark val="none"/>
        <c:tickLblPos val="nextTo"/>
        <c:txPr>
          <a:bodyPr/>
          <a:lstStyle/>
          <a:p>
            <a:pPr>
              <a:defRPr sz="1800"/>
            </a:pPr>
            <a:endParaRPr lang="en-US"/>
          </a:p>
        </c:txPr>
        <c:crossAx val="1774826536"/>
        <c:crosses val="autoZero"/>
        <c:crossBetween val="midCat"/>
        <c:majorUnit val="0.33333"/>
      </c:valAx>
      <c:valAx>
        <c:axId val="1774826536"/>
        <c:scaling>
          <c:orientation val="minMax"/>
          <c:max val="1.0"/>
          <c:min val="-1.0"/>
        </c:scaling>
        <c:delete val="0"/>
        <c:axPos val="l"/>
        <c:title>
          <c:tx>
            <c:rich>
              <a:bodyPr rot="-5400000" vert="horz"/>
              <a:lstStyle/>
              <a:p>
                <a:pPr>
                  <a:defRPr sz="2400"/>
                </a:pPr>
                <a:r>
                  <a:rPr lang="en-US" sz="2400"/>
                  <a:t>Regret</a:t>
                </a:r>
              </a:p>
            </c:rich>
          </c:tx>
          <c:layout>
            <c:manualLayout>
              <c:xMode val="edge"/>
              <c:yMode val="edge"/>
              <c:x val="0.0"/>
              <c:y val="0.331298420878377"/>
            </c:manualLayout>
          </c:layout>
          <c:overlay val="0"/>
        </c:title>
        <c:numFmt formatCode="0.000" sourceLinked="1"/>
        <c:majorTickMark val="out"/>
        <c:minorTickMark val="none"/>
        <c:tickLblPos val="nextTo"/>
        <c:txPr>
          <a:bodyPr/>
          <a:lstStyle/>
          <a:p>
            <a:pPr>
              <a:defRPr>
                <a:solidFill>
                  <a:schemeClr val="bg1"/>
                </a:solidFill>
              </a:defRPr>
            </a:pPr>
            <a:endParaRPr lang="en-US"/>
          </a:p>
        </c:txPr>
        <c:crossAx val="2107689064"/>
        <c:crosses val="autoZero"/>
        <c:crossBetween val="midCat"/>
      </c:valAx>
      <c:spPr>
        <a:ln>
          <a:solidFill>
            <a:schemeClr val="tx1"/>
          </a:solidFill>
        </a:ln>
      </c:spPr>
    </c:plotArea>
    <c:legend>
      <c:legendPos val="t"/>
      <c:layout>
        <c:manualLayout>
          <c:xMode val="edge"/>
          <c:yMode val="edge"/>
          <c:x val="0.210623168658282"/>
          <c:y val="0.117001828153565"/>
          <c:w val="0.33933028662382"/>
          <c:h val="0.0676454245778692"/>
        </c:manualLayout>
      </c:layout>
      <c:overlay val="0"/>
      <c:txPr>
        <a:bodyPr/>
        <a:lstStyle/>
        <a:p>
          <a:pPr>
            <a:defRPr sz="2400"/>
          </a:pPr>
          <a:endParaRPr lang="en-US"/>
        </a:p>
      </c:txPr>
    </c:legend>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486680544242"/>
          <c:y val="0.0298165137614679"/>
          <c:w val="0.770848643919511"/>
          <c:h val="0.861590334465074"/>
        </c:manualLayout>
      </c:layout>
      <c:scatterChart>
        <c:scatterStyle val="lineMarker"/>
        <c:varyColors val="0"/>
        <c:ser>
          <c:idx val="0"/>
          <c:order val="0"/>
          <c:tx>
            <c:v>Internal Validation</c:v>
          </c:tx>
          <c:spPr>
            <a:ln w="47625">
              <a:noFill/>
            </a:ln>
          </c:spPr>
          <c:marker>
            <c:symbol val="circle"/>
            <c:size val="10"/>
          </c:marker>
          <c:xVal>
            <c:numRef>
              <c:f>Sheet1!$D$5:$D$9</c:f>
              <c:numCache>
                <c:formatCode>0.00%</c:formatCode>
                <c:ptCount val="5"/>
                <c:pt idx="0">
                  <c:v>0.0333848007833095</c:v>
                </c:pt>
                <c:pt idx="1">
                  <c:v>0.015685019206146</c:v>
                </c:pt>
                <c:pt idx="2">
                  <c:v>0.0101867891843037</c:v>
                </c:pt>
                <c:pt idx="3">
                  <c:v>0.00694810574678014</c:v>
                </c:pt>
                <c:pt idx="4">
                  <c:v>0.00387888830308051</c:v>
                </c:pt>
              </c:numCache>
            </c:numRef>
          </c:xVal>
          <c:yVal>
            <c:numRef>
              <c:f>Sheet1!$F$5:$F$9</c:f>
              <c:numCache>
                <c:formatCode>0.00%</c:formatCode>
                <c:ptCount val="5"/>
                <c:pt idx="0">
                  <c:v>0.0338931987647812</c:v>
                </c:pt>
                <c:pt idx="1">
                  <c:v>0.0150636438954583</c:v>
                </c:pt>
                <c:pt idx="2">
                  <c:v>0.00960307298335467</c:v>
                </c:pt>
                <c:pt idx="3">
                  <c:v>0.00734352639903593</c:v>
                </c:pt>
                <c:pt idx="4">
                  <c:v>0.0026361376817052</c:v>
                </c:pt>
              </c:numCache>
            </c:numRef>
          </c:yVal>
          <c:smooth val="0"/>
          <c:extLst xmlns:c16r2="http://schemas.microsoft.com/office/drawing/2015/06/chart">
            <c:ext xmlns:c16="http://schemas.microsoft.com/office/drawing/2014/chart" uri="{C3380CC4-5D6E-409C-BE32-E72D297353CC}">
              <c16:uniqueId val="{00000000-FFF8-43A1-A62C-1EE4EA3E6778}"/>
            </c:ext>
          </c:extLst>
        </c:ser>
        <c:ser>
          <c:idx val="1"/>
          <c:order val="1"/>
          <c:spPr>
            <a:ln w="15875">
              <a:solidFill>
                <a:schemeClr val="tx1"/>
              </a:solidFill>
            </a:ln>
          </c:spPr>
          <c:marker>
            <c:symbol val="square"/>
            <c:size val="9"/>
            <c:spPr>
              <a:noFill/>
              <a:ln>
                <a:noFill/>
              </a:ln>
            </c:spPr>
          </c:marker>
          <c:xVal>
            <c:numRef>
              <c:f>Sheet1!$B$13:$B$14</c:f>
              <c:numCache>
                <c:formatCode>General</c:formatCode>
                <c:ptCount val="2"/>
                <c:pt idx="0">
                  <c:v>0.0</c:v>
                </c:pt>
                <c:pt idx="1">
                  <c:v>0.045</c:v>
                </c:pt>
              </c:numCache>
            </c:numRef>
          </c:xVal>
          <c:yVal>
            <c:numRef>
              <c:f>Sheet1!$C$13:$C$14</c:f>
              <c:numCache>
                <c:formatCode>General</c:formatCode>
                <c:ptCount val="2"/>
                <c:pt idx="0">
                  <c:v>0.0</c:v>
                </c:pt>
                <c:pt idx="1">
                  <c:v>0.045</c:v>
                </c:pt>
              </c:numCache>
            </c:numRef>
          </c:yVal>
          <c:smooth val="0"/>
          <c:extLst xmlns:c16r2="http://schemas.microsoft.com/office/drawing/2015/06/chart">
            <c:ext xmlns:c16="http://schemas.microsoft.com/office/drawing/2014/chart" uri="{C3380CC4-5D6E-409C-BE32-E72D297353CC}">
              <c16:uniqueId val="{00000001-FFF8-43A1-A62C-1EE4EA3E6778}"/>
            </c:ext>
          </c:extLst>
        </c:ser>
        <c:ser>
          <c:idx val="2"/>
          <c:order val="2"/>
          <c:tx>
            <c:v>External Validation</c:v>
          </c:tx>
          <c:spPr>
            <a:ln w="47625">
              <a:noFill/>
            </a:ln>
          </c:spPr>
          <c:marker>
            <c:symbol val="triangle"/>
            <c:size val="12"/>
            <c:spPr>
              <a:solidFill>
                <a:srgbClr val="1F497D"/>
              </a:solidFill>
            </c:spPr>
          </c:marker>
          <c:xVal>
            <c:numRef>
              <c:f>Sheet1!$D$42:$D$46</c:f>
              <c:numCache>
                <c:formatCode>0.00%</c:formatCode>
                <c:ptCount val="5"/>
                <c:pt idx="0">
                  <c:v>0.0403599311896255</c:v>
                </c:pt>
                <c:pt idx="1">
                  <c:v>0.0171033478893741</c:v>
                </c:pt>
                <c:pt idx="2">
                  <c:v>0.0106854571920074</c:v>
                </c:pt>
                <c:pt idx="3">
                  <c:v>0.00641789069736668</c:v>
                </c:pt>
                <c:pt idx="4">
                  <c:v>0.00294429006219399</c:v>
                </c:pt>
              </c:numCache>
            </c:numRef>
          </c:xVal>
          <c:yVal>
            <c:numRef>
              <c:f>Sheet1!$F$42:$F$46</c:f>
              <c:numCache>
                <c:formatCode>0.00%</c:formatCode>
                <c:ptCount val="5"/>
                <c:pt idx="0">
                  <c:v>0.0453222178113008</c:v>
                </c:pt>
                <c:pt idx="1">
                  <c:v>0.0195183273785894</c:v>
                </c:pt>
                <c:pt idx="2">
                  <c:v>0.0132327643244674</c:v>
                </c:pt>
                <c:pt idx="3">
                  <c:v>0.00463146751356358</c:v>
                </c:pt>
                <c:pt idx="4">
                  <c:v>0.00198491464867011</c:v>
                </c:pt>
              </c:numCache>
            </c:numRef>
          </c:yVal>
          <c:smooth val="0"/>
          <c:extLst xmlns:c16r2="http://schemas.microsoft.com/office/drawing/2015/06/chart">
            <c:ext xmlns:c16="http://schemas.microsoft.com/office/drawing/2014/chart" uri="{C3380CC4-5D6E-409C-BE32-E72D297353CC}">
              <c16:uniqueId val="{00000002-FFF8-43A1-A62C-1EE4EA3E6778}"/>
            </c:ext>
          </c:extLst>
        </c:ser>
        <c:dLbls>
          <c:showLegendKey val="0"/>
          <c:showVal val="0"/>
          <c:showCatName val="0"/>
          <c:showSerName val="0"/>
          <c:showPercent val="0"/>
          <c:showBubbleSize val="0"/>
        </c:dLbls>
        <c:axId val="-2127106968"/>
        <c:axId val="-2126836808"/>
      </c:scatterChart>
      <c:valAx>
        <c:axId val="-2127106968"/>
        <c:scaling>
          <c:orientation val="minMax"/>
          <c:max val="0.05"/>
        </c:scaling>
        <c:delete val="0"/>
        <c:axPos val="b"/>
        <c:title>
          <c:tx>
            <c:rich>
              <a:bodyPr/>
              <a:lstStyle/>
              <a:p>
                <a:pPr>
                  <a:defRPr sz="1400"/>
                </a:pPr>
                <a:r>
                  <a:rPr lang="en-US" sz="1400"/>
                  <a:t>Predicted Risk</a:t>
                </a:r>
              </a:p>
            </c:rich>
          </c:tx>
          <c:layout/>
          <c:overlay val="0"/>
        </c:title>
        <c:numFmt formatCode="0.00%" sourceLinked="1"/>
        <c:majorTickMark val="out"/>
        <c:minorTickMark val="none"/>
        <c:tickLblPos val="nextTo"/>
        <c:txPr>
          <a:bodyPr/>
          <a:lstStyle/>
          <a:p>
            <a:pPr>
              <a:defRPr sz="1200"/>
            </a:pPr>
            <a:endParaRPr lang="en-US"/>
          </a:p>
        </c:txPr>
        <c:crossAx val="-2126836808"/>
        <c:crosses val="autoZero"/>
        <c:crossBetween val="midCat"/>
      </c:valAx>
      <c:valAx>
        <c:axId val="-2126836808"/>
        <c:scaling>
          <c:orientation val="minMax"/>
          <c:max val="0.05"/>
        </c:scaling>
        <c:delete val="0"/>
        <c:axPos val="l"/>
        <c:title>
          <c:tx>
            <c:rich>
              <a:bodyPr rot="0" vert="wordArtVert"/>
              <a:lstStyle/>
              <a:p>
                <a:pPr>
                  <a:defRPr sz="1400" baseline="0"/>
                </a:pPr>
                <a:r>
                  <a:rPr lang="en-US" sz="1400" baseline="0"/>
                  <a:t>Observed Risk</a:t>
                </a:r>
              </a:p>
            </c:rich>
          </c:tx>
          <c:layout/>
          <c:overlay val="0"/>
        </c:title>
        <c:numFmt formatCode="0.00%" sourceLinked="1"/>
        <c:majorTickMark val="out"/>
        <c:minorTickMark val="none"/>
        <c:tickLblPos val="nextTo"/>
        <c:txPr>
          <a:bodyPr/>
          <a:lstStyle/>
          <a:p>
            <a:pPr>
              <a:defRPr sz="1200" baseline="0"/>
            </a:pPr>
            <a:endParaRPr lang="en-US"/>
          </a:p>
        </c:txPr>
        <c:crossAx val="-2127106968"/>
        <c:crosses val="autoZero"/>
        <c:crossBetween val="midCat"/>
      </c:valAx>
      <c:spPr>
        <a:ln>
          <a:solidFill>
            <a:schemeClr val="tx1"/>
          </a:solidFill>
        </a:ln>
      </c:spPr>
    </c:plotArea>
    <c:legend>
      <c:legendPos val="l"/>
      <c:legendEntry>
        <c:idx val="1"/>
        <c:delete val="1"/>
      </c:legendEntry>
      <c:layout>
        <c:manualLayout>
          <c:xMode val="edge"/>
          <c:yMode val="edge"/>
          <c:x val="0.281609195402299"/>
          <c:y val="0.176320161814636"/>
          <c:w val="0.205356744200078"/>
          <c:h val="0.193231055407065"/>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94061982232181"/>
          <c:y val="0.0305164319248826"/>
          <c:w val="0.821460243321288"/>
          <c:h val="0.86424074457798"/>
        </c:manualLayout>
      </c:layout>
      <c:scatterChart>
        <c:scatterStyle val="lineMarker"/>
        <c:varyColors val="0"/>
        <c:ser>
          <c:idx val="0"/>
          <c:order val="0"/>
          <c:tx>
            <c:v>Internal Validation (N=26554)</c:v>
          </c:tx>
          <c:xVal>
            <c:numRef>
              <c:f>NLSTCal!$I$22:$I$27</c:f>
              <c:numCache>
                <c:formatCode>0.0%</c:formatCode>
                <c:ptCount val="6"/>
                <c:pt idx="0" formatCode="General">
                  <c:v>0.0</c:v>
                </c:pt>
                <c:pt idx="1">
                  <c:v>0.195906834669721</c:v>
                </c:pt>
                <c:pt idx="2">
                  <c:v>0.395631920580374</c:v>
                </c:pt>
                <c:pt idx="3">
                  <c:v>0.596464299350897</c:v>
                </c:pt>
                <c:pt idx="4">
                  <c:v>0.797754868270332</c:v>
                </c:pt>
                <c:pt idx="5">
                  <c:v>1.0</c:v>
                </c:pt>
              </c:numCache>
            </c:numRef>
          </c:xVal>
          <c:yVal>
            <c:numRef>
              <c:f>NLSTCal!$G$22:$G$27</c:f>
              <c:numCache>
                <c:formatCode>0.0%</c:formatCode>
                <c:ptCount val="6"/>
                <c:pt idx="0" formatCode="General">
                  <c:v>0.0</c:v>
                </c:pt>
                <c:pt idx="1">
                  <c:v>0.494505494505494</c:v>
                </c:pt>
                <c:pt idx="2">
                  <c:v>0.714285714285714</c:v>
                </c:pt>
                <c:pt idx="3">
                  <c:v>0.854395604395604</c:v>
                </c:pt>
                <c:pt idx="4">
                  <c:v>0.961538461538461</c:v>
                </c:pt>
                <c:pt idx="5">
                  <c:v>1.0</c:v>
                </c:pt>
              </c:numCache>
            </c:numRef>
          </c:yVal>
          <c:smooth val="0"/>
          <c:extLst xmlns:c16r2="http://schemas.microsoft.com/office/drawing/2015/06/chart">
            <c:ext xmlns:c16="http://schemas.microsoft.com/office/drawing/2014/chart" uri="{C3380CC4-5D6E-409C-BE32-E72D297353CC}">
              <c16:uniqueId val="{00000000-810E-43A3-8291-91D1B50DDE4E}"/>
            </c:ext>
          </c:extLst>
        </c:ser>
        <c:ser>
          <c:idx val="1"/>
          <c:order val="1"/>
          <c:tx>
            <c:v>External Validation (N=15114)</c:v>
          </c:tx>
          <c:xVal>
            <c:numRef>
              <c:f>NLSTCal!$I$59:$I$64</c:f>
              <c:numCache>
                <c:formatCode>0.0%</c:formatCode>
                <c:ptCount val="6"/>
                <c:pt idx="0" formatCode="General">
                  <c:v>0.0</c:v>
                </c:pt>
                <c:pt idx="1">
                  <c:v>0.194225333153857</c:v>
                </c:pt>
                <c:pt idx="2">
                  <c:v>0.393700363440571</c:v>
                </c:pt>
                <c:pt idx="3">
                  <c:v>0.594454166105802</c:v>
                </c:pt>
                <c:pt idx="4">
                  <c:v>0.796957867815318</c:v>
                </c:pt>
                <c:pt idx="5">
                  <c:v>1.0</c:v>
                </c:pt>
              </c:numCache>
            </c:numRef>
          </c:xVal>
          <c:yVal>
            <c:numRef>
              <c:f>NLSTCal!$G$59:$G$64</c:f>
              <c:numCache>
                <c:formatCode>0.0%</c:formatCode>
                <c:ptCount val="6"/>
                <c:pt idx="0" formatCode="General">
                  <c:v>0.0</c:v>
                </c:pt>
                <c:pt idx="1">
                  <c:v>0.53515625</c:v>
                </c:pt>
                <c:pt idx="2">
                  <c:v>0.765625000000001</c:v>
                </c:pt>
                <c:pt idx="3">
                  <c:v>0.921875</c:v>
                </c:pt>
                <c:pt idx="4">
                  <c:v>0.9765625</c:v>
                </c:pt>
                <c:pt idx="5">
                  <c:v>1.0</c:v>
                </c:pt>
              </c:numCache>
            </c:numRef>
          </c:yVal>
          <c:smooth val="0"/>
          <c:extLst xmlns:c16r2="http://schemas.microsoft.com/office/drawing/2015/06/chart">
            <c:ext xmlns:c16="http://schemas.microsoft.com/office/drawing/2014/chart" uri="{C3380CC4-5D6E-409C-BE32-E72D297353CC}">
              <c16:uniqueId val="{00000001-810E-43A3-8291-91D1B50DDE4E}"/>
            </c:ext>
          </c:extLst>
        </c:ser>
        <c:ser>
          <c:idx val="2"/>
          <c:order val="2"/>
          <c:spPr>
            <a:ln w="12700">
              <a:solidFill>
                <a:schemeClr val="tx1"/>
              </a:solidFill>
            </a:ln>
          </c:spPr>
          <c:xVal>
            <c:numRef>
              <c:f>NLSTCal!$G$68:$G$69</c:f>
              <c:numCache>
                <c:formatCode>General</c:formatCode>
                <c:ptCount val="2"/>
                <c:pt idx="0">
                  <c:v>0.0</c:v>
                </c:pt>
                <c:pt idx="1">
                  <c:v>1.0</c:v>
                </c:pt>
              </c:numCache>
            </c:numRef>
          </c:xVal>
          <c:yVal>
            <c:numRef>
              <c:f>NLSTCal!$H$68:$H$69</c:f>
              <c:numCache>
                <c:formatCode>General</c:formatCode>
                <c:ptCount val="2"/>
                <c:pt idx="0">
                  <c:v>0.0</c:v>
                </c:pt>
                <c:pt idx="1">
                  <c:v>1.0</c:v>
                </c:pt>
              </c:numCache>
            </c:numRef>
          </c:yVal>
          <c:smooth val="0"/>
          <c:extLst xmlns:c16r2="http://schemas.microsoft.com/office/drawing/2015/06/chart">
            <c:ext xmlns:c16="http://schemas.microsoft.com/office/drawing/2014/chart" uri="{C3380CC4-5D6E-409C-BE32-E72D297353CC}">
              <c16:uniqueId val="{00000002-810E-43A3-8291-91D1B50DDE4E}"/>
            </c:ext>
          </c:extLst>
        </c:ser>
        <c:dLbls>
          <c:showLegendKey val="0"/>
          <c:showVal val="0"/>
          <c:showCatName val="0"/>
          <c:showSerName val="0"/>
          <c:showPercent val="0"/>
          <c:showBubbleSize val="0"/>
        </c:dLbls>
        <c:axId val="2113535864"/>
        <c:axId val="2113527528"/>
      </c:scatterChart>
      <c:valAx>
        <c:axId val="2113535864"/>
        <c:scaling>
          <c:orientation val="minMax"/>
          <c:max val="1.0"/>
        </c:scaling>
        <c:delete val="0"/>
        <c:axPos val="b"/>
        <c:title>
          <c:tx>
            <c:rich>
              <a:bodyPr/>
              <a:lstStyle/>
              <a:p>
                <a:pPr>
                  <a:defRPr/>
                </a:pPr>
                <a:r>
                  <a:rPr lang="en-US"/>
                  <a:t>1 - Sepcificity</a:t>
                </a:r>
              </a:p>
            </c:rich>
          </c:tx>
          <c:layout/>
          <c:overlay val="0"/>
        </c:title>
        <c:numFmt formatCode="General" sourceLinked="1"/>
        <c:majorTickMark val="out"/>
        <c:minorTickMark val="none"/>
        <c:tickLblPos val="nextTo"/>
        <c:crossAx val="2113527528"/>
        <c:crosses val="autoZero"/>
        <c:crossBetween val="midCat"/>
      </c:valAx>
      <c:valAx>
        <c:axId val="2113527528"/>
        <c:scaling>
          <c:orientation val="minMax"/>
          <c:max val="1.0"/>
        </c:scaling>
        <c:delete val="0"/>
        <c:axPos val="l"/>
        <c:title>
          <c:tx>
            <c:rich>
              <a:bodyPr rot="-5400000" vert="horz"/>
              <a:lstStyle/>
              <a:p>
                <a:pPr>
                  <a:defRPr/>
                </a:pPr>
                <a:r>
                  <a:rPr lang="en-US"/>
                  <a:t>Sensitivity</a:t>
                </a:r>
              </a:p>
              <a:p>
                <a:pPr>
                  <a:defRPr/>
                </a:pPr>
                <a:endParaRPr lang="en-US"/>
              </a:p>
            </c:rich>
          </c:tx>
          <c:layout/>
          <c:overlay val="0"/>
        </c:title>
        <c:numFmt formatCode="General" sourceLinked="1"/>
        <c:majorTickMark val="out"/>
        <c:minorTickMark val="none"/>
        <c:tickLblPos val="nextTo"/>
        <c:crossAx val="2113535864"/>
        <c:crosses val="autoZero"/>
        <c:crossBetween val="midCat"/>
      </c:valAx>
      <c:spPr>
        <a:ln>
          <a:solidFill>
            <a:schemeClr val="tx1"/>
          </a:solidFill>
        </a:ln>
      </c:spPr>
    </c:plotArea>
    <c:legend>
      <c:legendPos val="r"/>
      <c:legendEntry>
        <c:idx val="2"/>
        <c:delete val="1"/>
      </c:legendEntry>
      <c:layout>
        <c:manualLayout>
          <c:xMode val="edge"/>
          <c:yMode val="edge"/>
          <c:x val="0.483118678301485"/>
          <c:y val="0.578674540682415"/>
          <c:w val="0.279658845249554"/>
          <c:h val="0.183457659897776"/>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23640714091773"/>
          <c:y val="0.0397553516819572"/>
          <c:w val="0.817291101004616"/>
          <c:h val="0.882732066748537"/>
        </c:manualLayout>
      </c:layout>
      <c:scatterChart>
        <c:scatterStyle val="lineMarker"/>
        <c:varyColors val="0"/>
        <c:ser>
          <c:idx val="0"/>
          <c:order val="0"/>
          <c:tx>
            <c:strRef>
              <c:f>Regret2!$B$1</c:f>
              <c:strCache>
                <c:ptCount val="1"/>
                <c:pt idx="0">
                  <c:v>No Treat</c:v>
                </c:pt>
              </c:strCache>
            </c:strRef>
          </c:tx>
          <c:marker>
            <c:symbol val="none"/>
          </c:marker>
          <c:xVal>
            <c:numRef>
              <c:f>Regret2!$A$2:$A$3</c:f>
              <c:numCache>
                <c:formatCode>0.000</c:formatCode>
                <c:ptCount val="2"/>
                <c:pt idx="0">
                  <c:v>0.0</c:v>
                </c:pt>
                <c:pt idx="1">
                  <c:v>1.0</c:v>
                </c:pt>
              </c:numCache>
            </c:numRef>
          </c:xVal>
          <c:yVal>
            <c:numRef>
              <c:f>Regret2!$B$2:$B$3</c:f>
              <c:numCache>
                <c:formatCode>General</c:formatCode>
                <c:ptCount val="2"/>
                <c:pt idx="0">
                  <c:v>0.0</c:v>
                </c:pt>
                <c:pt idx="1">
                  <c:v>0.0</c:v>
                </c:pt>
              </c:numCache>
            </c:numRef>
          </c:yVal>
          <c:smooth val="0"/>
          <c:extLst xmlns:c16r2="http://schemas.microsoft.com/office/drawing/2015/06/chart">
            <c:ext xmlns:c16="http://schemas.microsoft.com/office/drawing/2014/chart" uri="{C3380CC4-5D6E-409C-BE32-E72D297353CC}">
              <c16:uniqueId val="{00000000-5110-4F80-86AC-41ACAEEF4F80}"/>
            </c:ext>
          </c:extLst>
        </c:ser>
        <c:ser>
          <c:idx val="1"/>
          <c:order val="1"/>
          <c:tx>
            <c:strRef>
              <c:f>Regret2!$C$1</c:f>
              <c:strCache>
                <c:ptCount val="1"/>
                <c:pt idx="0">
                  <c:v>Treat</c:v>
                </c:pt>
              </c:strCache>
            </c:strRef>
          </c:tx>
          <c:marker>
            <c:symbol val="none"/>
          </c:marker>
          <c:xVal>
            <c:numRef>
              <c:f>Regret2!$A$2:$A$3</c:f>
              <c:numCache>
                <c:formatCode>0.000</c:formatCode>
                <c:ptCount val="2"/>
                <c:pt idx="0">
                  <c:v>0.0</c:v>
                </c:pt>
                <c:pt idx="1">
                  <c:v>1.0</c:v>
                </c:pt>
              </c:numCache>
            </c:numRef>
          </c:xVal>
          <c:yVal>
            <c:numRef>
              <c:f>Regret2!$C$2:$C$3</c:f>
              <c:numCache>
                <c:formatCode>General</c:formatCode>
                <c:ptCount val="2"/>
                <c:pt idx="0">
                  <c:v>0.5</c:v>
                </c:pt>
                <c:pt idx="1">
                  <c:v>-1.0</c:v>
                </c:pt>
              </c:numCache>
            </c:numRef>
          </c:yVal>
          <c:smooth val="0"/>
          <c:extLst xmlns:c16r2="http://schemas.microsoft.com/office/drawing/2015/06/chart">
            <c:ext xmlns:c16="http://schemas.microsoft.com/office/drawing/2014/chart" uri="{C3380CC4-5D6E-409C-BE32-E72D297353CC}">
              <c16:uniqueId val="{00000001-5110-4F80-86AC-41ACAEEF4F80}"/>
            </c:ext>
          </c:extLst>
        </c:ser>
        <c:dLbls>
          <c:showLegendKey val="0"/>
          <c:showVal val="0"/>
          <c:showCatName val="0"/>
          <c:showSerName val="0"/>
          <c:showPercent val="0"/>
          <c:showBubbleSize val="0"/>
        </c:dLbls>
        <c:axId val="1900584872"/>
        <c:axId val="1900242552"/>
      </c:scatterChart>
      <c:valAx>
        <c:axId val="1900584872"/>
        <c:scaling>
          <c:orientation val="minMax"/>
          <c:max val="1.0"/>
          <c:min val="0.0"/>
        </c:scaling>
        <c:delete val="0"/>
        <c:axPos val="b"/>
        <c:numFmt formatCode="0.000" sourceLinked="1"/>
        <c:majorTickMark val="out"/>
        <c:minorTickMark val="none"/>
        <c:tickLblPos val="nextTo"/>
        <c:txPr>
          <a:bodyPr/>
          <a:lstStyle/>
          <a:p>
            <a:pPr>
              <a:defRPr sz="1800"/>
            </a:pPr>
            <a:endParaRPr lang="en-US"/>
          </a:p>
        </c:txPr>
        <c:crossAx val="1900242552"/>
        <c:crosses val="autoZero"/>
        <c:crossBetween val="midCat"/>
        <c:majorUnit val="0.33333"/>
      </c:valAx>
      <c:valAx>
        <c:axId val="1900242552"/>
        <c:scaling>
          <c:orientation val="minMax"/>
          <c:max val="1.0"/>
          <c:min val="-1.0"/>
        </c:scaling>
        <c:delete val="0"/>
        <c:axPos val="l"/>
        <c:title>
          <c:tx>
            <c:rich>
              <a:bodyPr rot="-5400000" vert="horz"/>
              <a:lstStyle/>
              <a:p>
                <a:pPr>
                  <a:defRPr sz="2400"/>
                </a:pPr>
                <a:r>
                  <a:rPr lang="en-US" sz="2400"/>
                  <a:t>Regret</a:t>
                </a:r>
              </a:p>
            </c:rich>
          </c:tx>
          <c:layout>
            <c:manualLayout>
              <c:xMode val="edge"/>
              <c:yMode val="edge"/>
              <c:x val="0.00459418070444104"/>
              <c:y val="0.34637636931581"/>
            </c:manualLayout>
          </c:layout>
          <c:overlay val="0"/>
        </c:title>
        <c:numFmt formatCode="General" sourceLinked="1"/>
        <c:majorTickMark val="out"/>
        <c:minorTickMark val="none"/>
        <c:tickLblPos val="nextTo"/>
        <c:txPr>
          <a:bodyPr/>
          <a:lstStyle/>
          <a:p>
            <a:pPr>
              <a:defRPr>
                <a:solidFill>
                  <a:schemeClr val="bg1"/>
                </a:solidFill>
              </a:defRPr>
            </a:pPr>
            <a:endParaRPr lang="en-US"/>
          </a:p>
        </c:txPr>
        <c:crossAx val="1900584872"/>
        <c:crosses val="autoZero"/>
        <c:crossBetween val="midCat"/>
      </c:valAx>
      <c:spPr>
        <a:ln>
          <a:solidFill>
            <a:schemeClr val="tx1"/>
          </a:solidFill>
        </a:ln>
      </c:spPr>
    </c:plotArea>
    <c:legend>
      <c:legendPos val="t"/>
      <c:layout>
        <c:manualLayout>
          <c:xMode val="edge"/>
          <c:yMode val="edge"/>
          <c:x val="0.239719646453075"/>
          <c:y val="0.159049360146252"/>
          <c:w val="0.33933028662382"/>
          <c:h val="0.0676454245778692"/>
        </c:manualLayout>
      </c:layout>
      <c:overlay val="0"/>
      <c:txPr>
        <a:bodyPr/>
        <a:lstStyle/>
        <a:p>
          <a:pPr>
            <a:defRPr sz="2400"/>
          </a:pPr>
          <a:endParaRPr lang="en-US"/>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23640714091773"/>
          <c:y val="0.0397553516819572"/>
          <c:w val="0.817291101004616"/>
          <c:h val="0.882732066748537"/>
        </c:manualLayout>
      </c:layout>
      <c:scatterChart>
        <c:scatterStyle val="lineMarker"/>
        <c:varyColors val="0"/>
        <c:ser>
          <c:idx val="0"/>
          <c:order val="0"/>
          <c:tx>
            <c:strRef>
              <c:f>NetBenefit!$B$1</c:f>
              <c:strCache>
                <c:ptCount val="1"/>
                <c:pt idx="0">
                  <c:v>No Treat</c:v>
                </c:pt>
              </c:strCache>
            </c:strRef>
          </c:tx>
          <c:marker>
            <c:symbol val="none"/>
          </c:marker>
          <c:xVal>
            <c:numRef>
              <c:f>NetBenefit!$A$2:$A$3</c:f>
              <c:numCache>
                <c:formatCode>0.000</c:formatCode>
                <c:ptCount val="2"/>
                <c:pt idx="0">
                  <c:v>0.0</c:v>
                </c:pt>
                <c:pt idx="1">
                  <c:v>1.0</c:v>
                </c:pt>
              </c:numCache>
            </c:numRef>
          </c:xVal>
          <c:yVal>
            <c:numRef>
              <c:f>NetBenefit!$B$2:$B$3</c:f>
              <c:numCache>
                <c:formatCode>General</c:formatCode>
                <c:ptCount val="2"/>
                <c:pt idx="0">
                  <c:v>0.0</c:v>
                </c:pt>
                <c:pt idx="1">
                  <c:v>0.0</c:v>
                </c:pt>
              </c:numCache>
            </c:numRef>
          </c:yVal>
          <c:smooth val="0"/>
          <c:extLst xmlns:c16r2="http://schemas.microsoft.com/office/drawing/2015/06/chart">
            <c:ext xmlns:c16="http://schemas.microsoft.com/office/drawing/2014/chart" uri="{C3380CC4-5D6E-409C-BE32-E72D297353CC}">
              <c16:uniqueId val="{00000000-8749-44A8-AAC6-0602475BD39D}"/>
            </c:ext>
          </c:extLst>
        </c:ser>
        <c:ser>
          <c:idx val="1"/>
          <c:order val="1"/>
          <c:tx>
            <c:strRef>
              <c:f>NetBenefit!$C$1</c:f>
              <c:strCache>
                <c:ptCount val="1"/>
                <c:pt idx="0">
                  <c:v>Treat</c:v>
                </c:pt>
              </c:strCache>
            </c:strRef>
          </c:tx>
          <c:marker>
            <c:symbol val="none"/>
          </c:marker>
          <c:xVal>
            <c:numRef>
              <c:f>NetBenefit!$A$2:$A$3</c:f>
              <c:numCache>
                <c:formatCode>0.000</c:formatCode>
                <c:ptCount val="2"/>
                <c:pt idx="0">
                  <c:v>0.0</c:v>
                </c:pt>
                <c:pt idx="1">
                  <c:v>1.0</c:v>
                </c:pt>
              </c:numCache>
            </c:numRef>
          </c:xVal>
          <c:yVal>
            <c:numRef>
              <c:f>NetBenefit!$C$2:$C$3</c:f>
              <c:numCache>
                <c:formatCode>General</c:formatCode>
                <c:ptCount val="2"/>
                <c:pt idx="0">
                  <c:v>-0.5</c:v>
                </c:pt>
                <c:pt idx="1">
                  <c:v>1.0</c:v>
                </c:pt>
              </c:numCache>
            </c:numRef>
          </c:yVal>
          <c:smooth val="0"/>
          <c:extLst xmlns:c16r2="http://schemas.microsoft.com/office/drawing/2015/06/chart">
            <c:ext xmlns:c16="http://schemas.microsoft.com/office/drawing/2014/chart" uri="{C3380CC4-5D6E-409C-BE32-E72D297353CC}">
              <c16:uniqueId val="{00000001-8749-44A8-AAC6-0602475BD39D}"/>
            </c:ext>
          </c:extLst>
        </c:ser>
        <c:dLbls>
          <c:showLegendKey val="0"/>
          <c:showVal val="0"/>
          <c:showCatName val="0"/>
          <c:showSerName val="0"/>
          <c:showPercent val="0"/>
          <c:showBubbleSize val="0"/>
        </c:dLbls>
        <c:axId val="1900206712"/>
        <c:axId val="1900522776"/>
      </c:scatterChart>
      <c:valAx>
        <c:axId val="1900206712"/>
        <c:scaling>
          <c:orientation val="minMax"/>
          <c:max val="1.0"/>
          <c:min val="0.0"/>
        </c:scaling>
        <c:delete val="0"/>
        <c:axPos val="b"/>
        <c:numFmt formatCode="0.000" sourceLinked="1"/>
        <c:majorTickMark val="out"/>
        <c:minorTickMark val="none"/>
        <c:tickLblPos val="nextTo"/>
        <c:txPr>
          <a:bodyPr/>
          <a:lstStyle/>
          <a:p>
            <a:pPr>
              <a:defRPr sz="1800"/>
            </a:pPr>
            <a:endParaRPr lang="en-US"/>
          </a:p>
        </c:txPr>
        <c:crossAx val="1900522776"/>
        <c:crosses val="autoZero"/>
        <c:crossBetween val="midCat"/>
        <c:majorUnit val="0.33333"/>
      </c:valAx>
      <c:valAx>
        <c:axId val="1900522776"/>
        <c:scaling>
          <c:orientation val="minMax"/>
          <c:max val="1.0"/>
          <c:min val="-1.0"/>
        </c:scaling>
        <c:delete val="0"/>
        <c:axPos val="l"/>
        <c:title>
          <c:tx>
            <c:rich>
              <a:bodyPr rot="-5400000" vert="horz"/>
              <a:lstStyle/>
              <a:p>
                <a:pPr>
                  <a:defRPr sz="1800"/>
                </a:pPr>
                <a:r>
                  <a:rPr lang="en-US" sz="1800"/>
                  <a:t>Net Benefit</a:t>
                </a:r>
              </a:p>
            </c:rich>
          </c:tx>
          <c:layout>
            <c:manualLayout>
              <c:xMode val="edge"/>
              <c:yMode val="edge"/>
              <c:x val="0.00612557427258805"/>
              <c:y val="0.271434452777498"/>
            </c:manualLayout>
          </c:layout>
          <c:overlay val="0"/>
        </c:title>
        <c:numFmt formatCode="General" sourceLinked="1"/>
        <c:majorTickMark val="out"/>
        <c:minorTickMark val="none"/>
        <c:tickLblPos val="nextTo"/>
        <c:txPr>
          <a:bodyPr/>
          <a:lstStyle/>
          <a:p>
            <a:pPr>
              <a:defRPr>
                <a:solidFill>
                  <a:schemeClr val="bg1"/>
                </a:solidFill>
              </a:defRPr>
            </a:pPr>
            <a:endParaRPr lang="en-US"/>
          </a:p>
        </c:txPr>
        <c:crossAx val="1900206712"/>
        <c:crosses val="autoZero"/>
        <c:crossBetween val="midCat"/>
      </c:valAx>
      <c:spPr>
        <a:ln>
          <a:solidFill>
            <a:schemeClr val="tx1"/>
          </a:solidFill>
        </a:ln>
      </c:spPr>
    </c:plotArea>
    <c:legend>
      <c:legendPos val="t"/>
      <c:layout>
        <c:manualLayout>
          <c:xMode val="edge"/>
          <c:yMode val="edge"/>
          <c:x val="0.302506782747103"/>
          <c:y val="0.111517367458867"/>
          <c:w val="0.33933028662382"/>
          <c:h val="0.0676454245778692"/>
        </c:manualLayout>
      </c:layout>
      <c:overlay val="0"/>
      <c:txPr>
        <a:bodyPr/>
        <a:lstStyle/>
        <a:p>
          <a:pPr>
            <a:defRPr sz="2400"/>
          </a:pPr>
          <a:endParaRPr lang="en-US"/>
        </a:p>
      </c:txPr>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23640714091773"/>
          <c:y val="0.0397553516819572"/>
          <c:w val="0.817291101004616"/>
          <c:h val="0.882732066748537"/>
        </c:manualLayout>
      </c:layout>
      <c:scatterChart>
        <c:scatterStyle val="lineMarker"/>
        <c:varyColors val="0"/>
        <c:ser>
          <c:idx val="0"/>
          <c:order val="0"/>
          <c:tx>
            <c:strRef>
              <c:f>NetBenefit2!$B$1</c:f>
              <c:strCache>
                <c:ptCount val="1"/>
                <c:pt idx="0">
                  <c:v>No Treat</c:v>
                </c:pt>
              </c:strCache>
            </c:strRef>
          </c:tx>
          <c:marker>
            <c:symbol val="none"/>
          </c:marker>
          <c:xVal>
            <c:numRef>
              <c:f>NetBenefit2!$A$2:$A$3</c:f>
              <c:numCache>
                <c:formatCode>0.000</c:formatCode>
                <c:ptCount val="2"/>
                <c:pt idx="0">
                  <c:v>0.0</c:v>
                </c:pt>
                <c:pt idx="1">
                  <c:v>1.0</c:v>
                </c:pt>
              </c:numCache>
            </c:numRef>
          </c:xVal>
          <c:yVal>
            <c:numRef>
              <c:f>NetBenefit2!$B$2:$B$3</c:f>
              <c:numCache>
                <c:formatCode>General</c:formatCode>
                <c:ptCount val="2"/>
                <c:pt idx="0">
                  <c:v>0.0</c:v>
                </c:pt>
                <c:pt idx="1">
                  <c:v>0.0</c:v>
                </c:pt>
              </c:numCache>
            </c:numRef>
          </c:yVal>
          <c:smooth val="0"/>
          <c:extLst xmlns:c16r2="http://schemas.microsoft.com/office/drawing/2015/06/chart">
            <c:ext xmlns:c16="http://schemas.microsoft.com/office/drawing/2014/chart" uri="{C3380CC4-5D6E-409C-BE32-E72D297353CC}">
              <c16:uniqueId val="{00000000-F52B-49BE-802D-672C30A3B705}"/>
            </c:ext>
          </c:extLst>
        </c:ser>
        <c:ser>
          <c:idx val="1"/>
          <c:order val="1"/>
          <c:tx>
            <c:strRef>
              <c:f>NetBenefit2!$C$1</c:f>
              <c:strCache>
                <c:ptCount val="1"/>
                <c:pt idx="0">
                  <c:v>Treat</c:v>
                </c:pt>
              </c:strCache>
            </c:strRef>
          </c:tx>
          <c:marker>
            <c:symbol val="none"/>
          </c:marker>
          <c:xVal>
            <c:numRef>
              <c:f>NetBenefit2!$A$2:$A$3</c:f>
              <c:numCache>
                <c:formatCode>0.000</c:formatCode>
                <c:ptCount val="2"/>
                <c:pt idx="0">
                  <c:v>0.0</c:v>
                </c:pt>
                <c:pt idx="1">
                  <c:v>1.0</c:v>
                </c:pt>
              </c:numCache>
            </c:numRef>
          </c:xVal>
          <c:yVal>
            <c:numRef>
              <c:f>NetBenefit2!$C$2:$C$3</c:f>
              <c:numCache>
                <c:formatCode>General</c:formatCode>
                <c:ptCount val="2"/>
                <c:pt idx="0">
                  <c:v>-0.5</c:v>
                </c:pt>
                <c:pt idx="1">
                  <c:v>1.0</c:v>
                </c:pt>
              </c:numCache>
            </c:numRef>
          </c:yVal>
          <c:smooth val="0"/>
          <c:extLst xmlns:c16r2="http://schemas.microsoft.com/office/drawing/2015/06/chart">
            <c:ext xmlns:c16="http://schemas.microsoft.com/office/drawing/2014/chart" uri="{C3380CC4-5D6E-409C-BE32-E72D297353CC}">
              <c16:uniqueId val="{00000001-F52B-49BE-802D-672C30A3B705}"/>
            </c:ext>
          </c:extLst>
        </c:ser>
        <c:dLbls>
          <c:showLegendKey val="0"/>
          <c:showVal val="0"/>
          <c:showCatName val="0"/>
          <c:showSerName val="0"/>
          <c:showPercent val="0"/>
          <c:showBubbleSize val="0"/>
        </c:dLbls>
        <c:axId val="1900502584"/>
        <c:axId val="1900155752"/>
      </c:scatterChart>
      <c:valAx>
        <c:axId val="1900502584"/>
        <c:scaling>
          <c:orientation val="minMax"/>
          <c:max val="1.0"/>
          <c:min val="0.0"/>
        </c:scaling>
        <c:delete val="0"/>
        <c:axPos val="b"/>
        <c:numFmt formatCode="0.000" sourceLinked="1"/>
        <c:majorTickMark val="out"/>
        <c:minorTickMark val="none"/>
        <c:tickLblPos val="nextTo"/>
        <c:txPr>
          <a:bodyPr/>
          <a:lstStyle/>
          <a:p>
            <a:pPr>
              <a:defRPr sz="1800"/>
            </a:pPr>
            <a:endParaRPr lang="en-US"/>
          </a:p>
        </c:txPr>
        <c:crossAx val="1900155752"/>
        <c:crosses val="autoZero"/>
        <c:crossBetween val="midCat"/>
        <c:majorUnit val="0.33333"/>
      </c:valAx>
      <c:valAx>
        <c:axId val="1900155752"/>
        <c:scaling>
          <c:orientation val="minMax"/>
          <c:max val="1.0"/>
          <c:min val="-1.0"/>
        </c:scaling>
        <c:delete val="0"/>
        <c:axPos val="l"/>
        <c:title>
          <c:tx>
            <c:rich>
              <a:bodyPr rot="-5400000" vert="horz"/>
              <a:lstStyle/>
              <a:p>
                <a:pPr>
                  <a:defRPr sz="1800"/>
                </a:pPr>
                <a:r>
                  <a:rPr lang="en-US" sz="1800"/>
                  <a:t>Net Benefit</a:t>
                </a:r>
              </a:p>
            </c:rich>
          </c:tx>
          <c:layout>
            <c:manualLayout>
              <c:xMode val="edge"/>
              <c:yMode val="edge"/>
              <c:x val="0.00612557427258805"/>
              <c:y val="0.271434452777498"/>
            </c:manualLayout>
          </c:layout>
          <c:overlay val="0"/>
        </c:title>
        <c:numFmt formatCode="General" sourceLinked="1"/>
        <c:majorTickMark val="out"/>
        <c:minorTickMark val="none"/>
        <c:tickLblPos val="nextTo"/>
        <c:txPr>
          <a:bodyPr/>
          <a:lstStyle/>
          <a:p>
            <a:pPr>
              <a:defRPr>
                <a:solidFill>
                  <a:schemeClr val="bg1"/>
                </a:solidFill>
              </a:defRPr>
            </a:pPr>
            <a:endParaRPr lang="en-US"/>
          </a:p>
        </c:txPr>
        <c:crossAx val="1900502584"/>
        <c:crosses val="autoZero"/>
        <c:crossBetween val="midCat"/>
      </c:valAx>
      <c:spPr>
        <a:ln>
          <a:solidFill>
            <a:schemeClr val="tx1"/>
          </a:solidFill>
        </a:ln>
      </c:spPr>
    </c:plotArea>
    <c:legend>
      <c:legendPos val="t"/>
      <c:layout>
        <c:manualLayout>
          <c:xMode val="edge"/>
          <c:yMode val="edge"/>
          <c:x val="0.302506782747103"/>
          <c:y val="0.111517367458867"/>
          <c:w val="0.33933028662382"/>
          <c:h val="0.0676454245778692"/>
        </c:manualLayout>
      </c:layout>
      <c:overlay val="0"/>
      <c:txPr>
        <a:bodyPr/>
        <a:lstStyle/>
        <a:p>
          <a:pPr>
            <a:defRPr sz="2400"/>
          </a:pPr>
          <a:endParaRPr lang="en-US"/>
        </a:p>
      </c:txPr>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041285558867"/>
          <c:y val="0.0976562965661509"/>
          <c:w val="0.731507583249528"/>
          <c:h val="0.644531557336596"/>
        </c:manualLayout>
      </c:layout>
      <c:scatterChart>
        <c:scatterStyle val="lineMarker"/>
        <c:varyColors val="0"/>
        <c:ser>
          <c:idx val="0"/>
          <c:order val="0"/>
          <c:tx>
            <c:strRef>
              <c:f>'[Chart in Microsoft Office PowerPoint]Sheet1'!$A$2</c:f>
              <c:strCache>
                <c:ptCount val="1"/>
                <c:pt idx="0">
                  <c:v>Oncologist 1</c:v>
                </c:pt>
              </c:strCache>
            </c:strRef>
          </c:tx>
          <c:spPr>
            <a:ln w="28575">
              <a:noFill/>
            </a:ln>
          </c:spPr>
          <c:marker>
            <c:symbol val="circle"/>
            <c:size val="10"/>
            <c:spPr>
              <a:solidFill>
                <a:srgbClr val="63AAFE"/>
              </a:solidFill>
              <a:ln>
                <a:solidFill>
                  <a:srgbClr val="63AAFE"/>
                </a:solidFill>
                <a:prstDash val="solid"/>
              </a:ln>
            </c:spPr>
          </c:marker>
          <c:errBars>
            <c:errDir val="y"/>
            <c:errBarType val="both"/>
            <c:errValType val="cust"/>
            <c:noEndCap val="0"/>
            <c:plus>
              <c:numRef>
                <c:f>'[Chart in Microsoft Office PowerPoint]Sheet1'!$I$3:$I$5</c:f>
                <c:numCache>
                  <c:formatCode>General</c:formatCode>
                  <c:ptCount val="3"/>
                  <c:pt idx="0">
                    <c:v>0.0921616926927885</c:v>
                  </c:pt>
                  <c:pt idx="1">
                    <c:v>0.0736240286862923</c:v>
                  </c:pt>
                  <c:pt idx="2">
                    <c:v>0.0613263923608751</c:v>
                  </c:pt>
                </c:numCache>
              </c:numRef>
            </c:plus>
            <c:minus>
              <c:numRef>
                <c:f>'[Chart in Microsoft Office PowerPoint]Sheet1'!$I$3:$I$5</c:f>
                <c:numCache>
                  <c:formatCode>General</c:formatCode>
                  <c:ptCount val="3"/>
                  <c:pt idx="0">
                    <c:v>0.0921616926927885</c:v>
                  </c:pt>
                  <c:pt idx="1">
                    <c:v>0.0736240286862923</c:v>
                  </c:pt>
                  <c:pt idx="2">
                    <c:v>0.0613263923608751</c:v>
                  </c:pt>
                </c:numCache>
              </c:numRef>
            </c:minus>
            <c:spPr>
              <a:ln w="12700">
                <a:solidFill>
                  <a:srgbClr val="000000"/>
                </a:solidFill>
                <a:prstDash val="solid"/>
              </a:ln>
            </c:spPr>
          </c:errBars>
          <c:xVal>
            <c:numRef>
              <c:f>'[Chart in Microsoft Office PowerPoint]Sheet1'!$A$3:$A$5</c:f>
              <c:numCache>
                <c:formatCode>General</c:formatCode>
                <c:ptCount val="3"/>
                <c:pt idx="0">
                  <c:v>0.5</c:v>
                </c:pt>
                <c:pt idx="1">
                  <c:v>0.35</c:v>
                </c:pt>
                <c:pt idx="2">
                  <c:v>0.2</c:v>
                </c:pt>
              </c:numCache>
            </c:numRef>
          </c:xVal>
          <c:yVal>
            <c:numRef>
              <c:f>'[Chart in Microsoft Office PowerPoint]Sheet1'!$G$3:$G$5</c:f>
              <c:numCache>
                <c:formatCode>General</c:formatCode>
                <c:ptCount val="3"/>
                <c:pt idx="0">
                  <c:v>0.33</c:v>
                </c:pt>
                <c:pt idx="1">
                  <c:v>0.17</c:v>
                </c:pt>
                <c:pt idx="2">
                  <c:v>0.11</c:v>
                </c:pt>
              </c:numCache>
            </c:numRef>
          </c:yVal>
          <c:smooth val="0"/>
        </c:ser>
        <c:ser>
          <c:idx val="2"/>
          <c:order val="1"/>
          <c:tx>
            <c:v>Oncologist 2</c:v>
          </c:tx>
          <c:spPr>
            <a:ln w="28575">
              <a:noFill/>
            </a:ln>
          </c:spPr>
          <c:marker>
            <c:symbol val="x"/>
            <c:size val="10"/>
            <c:spPr>
              <a:solidFill>
                <a:srgbClr val="DD0806"/>
              </a:solidFill>
              <a:ln>
                <a:solidFill>
                  <a:srgbClr val="DD0806"/>
                </a:solidFill>
                <a:prstDash val="solid"/>
              </a:ln>
            </c:spPr>
          </c:marker>
          <c:xVal>
            <c:numRef>
              <c:f>'[Chart in Microsoft Office PowerPoint]Sheet1'!$A$5</c:f>
              <c:numCache>
                <c:formatCode>General</c:formatCode>
                <c:ptCount val="1"/>
                <c:pt idx="0">
                  <c:v>0.2</c:v>
                </c:pt>
              </c:numCache>
            </c:numRef>
          </c:xVal>
          <c:yVal>
            <c:numRef>
              <c:f>'[Chart in Microsoft Office PowerPoint]Sheet1'!$G$6</c:f>
              <c:numCache>
                <c:formatCode>General</c:formatCode>
                <c:ptCount val="1"/>
                <c:pt idx="0">
                  <c:v>0.203333333333333</c:v>
                </c:pt>
              </c:numCache>
            </c:numRef>
          </c:yVal>
          <c:smooth val="0"/>
        </c:ser>
        <c:ser>
          <c:idx val="1"/>
          <c:order val="2"/>
          <c:spPr>
            <a:ln w="3175">
              <a:solidFill>
                <a:srgbClr val="000000"/>
              </a:solidFill>
              <a:prstDash val="solid"/>
            </a:ln>
          </c:spPr>
          <c:marker>
            <c:symbol val="none"/>
          </c:marker>
          <c:xVal>
            <c:numRef>
              <c:f>'[Chart in Microsoft Office PowerPoint]Sheet1'!$P$3:$P$4</c:f>
              <c:numCache>
                <c:formatCode>General</c:formatCode>
                <c:ptCount val="2"/>
                <c:pt idx="0">
                  <c:v>0.0</c:v>
                </c:pt>
                <c:pt idx="1">
                  <c:v>1.0</c:v>
                </c:pt>
              </c:numCache>
            </c:numRef>
          </c:xVal>
          <c:yVal>
            <c:numRef>
              <c:f>'[Chart in Microsoft Office PowerPoint]Sheet1'!$Q$3:$Q$4</c:f>
              <c:numCache>
                <c:formatCode>General</c:formatCode>
                <c:ptCount val="2"/>
                <c:pt idx="0">
                  <c:v>0.0</c:v>
                </c:pt>
                <c:pt idx="1">
                  <c:v>1.0</c:v>
                </c:pt>
              </c:numCache>
            </c:numRef>
          </c:yVal>
          <c:smooth val="0"/>
        </c:ser>
        <c:dLbls>
          <c:showLegendKey val="0"/>
          <c:showVal val="0"/>
          <c:showCatName val="0"/>
          <c:showSerName val="0"/>
          <c:showPercent val="0"/>
          <c:showBubbleSize val="0"/>
        </c:dLbls>
        <c:axId val="2110226376"/>
        <c:axId val="1900558744"/>
      </c:scatterChart>
      <c:valAx>
        <c:axId val="2110226376"/>
        <c:scaling>
          <c:orientation val="minMax"/>
          <c:max val="1.0"/>
        </c:scaling>
        <c:delete val="0"/>
        <c:axPos val="b"/>
        <c:title>
          <c:tx>
            <c:rich>
              <a:bodyPr/>
              <a:lstStyle/>
              <a:p>
                <a:pPr>
                  <a:defRPr sz="1800" b="1" i="0" u="none" strike="noStrike" baseline="0">
                    <a:solidFill>
                      <a:srgbClr val="000000"/>
                    </a:solidFill>
                    <a:latin typeface="Arial"/>
                    <a:ea typeface="Arial"/>
                    <a:cs typeface="Arial"/>
                  </a:defRPr>
                </a:pPr>
                <a:r>
                  <a:rPr lang="en-US" sz="1800"/>
                  <a:t>Predicted Risk of Cancer</a:t>
                </a:r>
              </a:p>
            </c:rich>
          </c:tx>
          <c:layout>
            <c:manualLayout>
              <c:xMode val="edge"/>
              <c:yMode val="edge"/>
              <c:x val="0.312329080488563"/>
              <c:y val="0.86328166164477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50" b="0" i="0" u="none" strike="noStrike" baseline="0">
                <a:solidFill>
                  <a:srgbClr val="000000"/>
                </a:solidFill>
                <a:latin typeface="Arial"/>
                <a:ea typeface="Arial"/>
                <a:cs typeface="Arial"/>
              </a:defRPr>
            </a:pPr>
            <a:endParaRPr lang="en-US"/>
          </a:p>
        </c:txPr>
        <c:crossAx val="1900558744"/>
        <c:crosses val="autoZero"/>
        <c:crossBetween val="midCat"/>
      </c:valAx>
      <c:valAx>
        <c:axId val="1900558744"/>
        <c:scaling>
          <c:orientation val="minMax"/>
          <c:max val="1.0"/>
        </c:scaling>
        <c:delete val="0"/>
        <c:axPos val="l"/>
        <c:title>
          <c:tx>
            <c:rich>
              <a:bodyPr/>
              <a:lstStyle/>
              <a:p>
                <a:pPr>
                  <a:defRPr sz="1800" b="1" i="0" u="none" strike="noStrike" baseline="0">
                    <a:solidFill>
                      <a:srgbClr val="000000"/>
                    </a:solidFill>
                    <a:latin typeface="Arial"/>
                    <a:ea typeface="Arial"/>
                    <a:cs typeface="Arial"/>
                  </a:defRPr>
                </a:pPr>
                <a:r>
                  <a:rPr lang="en-US" sz="1800"/>
                  <a:t>Observed Proportion with Cancer</a:t>
                </a:r>
              </a:p>
            </c:rich>
          </c:tx>
          <c:layout>
            <c:manualLayout>
              <c:xMode val="edge"/>
              <c:yMode val="edge"/>
              <c:x val="0.0109589151048618"/>
              <c:y val="0.062500029802336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50" b="0" i="0" u="none" strike="noStrike" baseline="0">
                <a:solidFill>
                  <a:srgbClr val="000000"/>
                </a:solidFill>
                <a:latin typeface="Arial"/>
                <a:ea typeface="Arial"/>
                <a:cs typeface="Arial"/>
              </a:defRPr>
            </a:pPr>
            <a:endParaRPr lang="en-US"/>
          </a:p>
        </c:txPr>
        <c:crossAx val="2110226376"/>
        <c:crosses val="autoZero"/>
        <c:crossBetween val="midCat"/>
        <c:majorUnit val="0.2"/>
      </c:valAx>
      <c:spPr>
        <a:noFill/>
        <a:ln w="12700">
          <a:solidFill>
            <a:srgbClr val="808080"/>
          </a:solidFill>
          <a:prstDash val="solid"/>
        </a:ln>
      </c:spPr>
    </c:plotArea>
    <c:legend>
      <c:legendPos val="r"/>
      <c:legendEntry>
        <c:idx val="2"/>
        <c:delete val="1"/>
      </c:legendEntry>
      <c:layout>
        <c:manualLayout>
          <c:xMode val="edge"/>
          <c:yMode val="edge"/>
          <c:x val="0.227397488425883"/>
          <c:y val="0.175781333819072"/>
          <c:w val="0.208219386992375"/>
          <c:h val="0.113281304016735"/>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114894790854"/>
          <c:y val="0.0808822440442558"/>
          <c:w val="0.705746928389085"/>
          <c:h val="0.709557868206426"/>
        </c:manualLayout>
      </c:layout>
      <c:scatterChart>
        <c:scatterStyle val="lineMarker"/>
        <c:varyColors val="0"/>
        <c:ser>
          <c:idx val="0"/>
          <c:order val="0"/>
          <c:tx>
            <c:v>True Risk</c:v>
          </c:tx>
          <c:spPr>
            <a:ln w="28575">
              <a:noFill/>
            </a:ln>
          </c:spPr>
          <c:marker>
            <c:symbol val="circle"/>
            <c:size val="10"/>
            <c:spPr>
              <a:solidFill>
                <a:srgbClr val="000000"/>
              </a:solidFill>
              <a:ln>
                <a:solidFill>
                  <a:srgbClr val="000000"/>
                </a:solidFill>
                <a:prstDash val="solid"/>
              </a:ln>
            </c:spPr>
          </c:marker>
          <c:errBars>
            <c:errDir val="y"/>
            <c:errBarType val="both"/>
            <c:errValType val="cust"/>
            <c:noEndCap val="0"/>
            <c:plus>
              <c:numRef>
                <c:f>'True Risk'!$H$3:$H$5</c:f>
                <c:numCache>
                  <c:formatCode>General</c:formatCode>
                  <c:ptCount val="3"/>
                  <c:pt idx="0">
                    <c:v>0.0921616926927886</c:v>
                  </c:pt>
                  <c:pt idx="1">
                    <c:v>0.0736240286862923</c:v>
                  </c:pt>
                  <c:pt idx="2">
                    <c:v>0.0613263923608751</c:v>
                  </c:pt>
                </c:numCache>
              </c:numRef>
            </c:plus>
            <c:minus>
              <c:numRef>
                <c:f>'True Risk'!$H$3:$H$5</c:f>
                <c:numCache>
                  <c:formatCode>General</c:formatCode>
                  <c:ptCount val="3"/>
                  <c:pt idx="0">
                    <c:v>0.0921616926927886</c:v>
                  </c:pt>
                  <c:pt idx="1">
                    <c:v>0.0736240286862923</c:v>
                  </c:pt>
                  <c:pt idx="2">
                    <c:v>0.0613263923608751</c:v>
                  </c:pt>
                </c:numCache>
              </c:numRef>
            </c:minus>
            <c:spPr>
              <a:ln w="12700">
                <a:solidFill>
                  <a:srgbClr val="000000"/>
                </a:solidFill>
                <a:prstDash val="solid"/>
              </a:ln>
            </c:spPr>
          </c:errBars>
          <c:xVal>
            <c:numRef>
              <c:f>'True Risk'!$A$3:$A$5</c:f>
              <c:numCache>
                <c:formatCode>0.0%</c:formatCode>
                <c:ptCount val="3"/>
                <c:pt idx="0">
                  <c:v>0.333333333333333</c:v>
                </c:pt>
                <c:pt idx="1">
                  <c:v>0.166666666666667</c:v>
                </c:pt>
                <c:pt idx="2">
                  <c:v>0.111111111111111</c:v>
                </c:pt>
              </c:numCache>
            </c:numRef>
          </c:xVal>
          <c:yVal>
            <c:numRef>
              <c:f>'True Risk'!$G$3:$G$5</c:f>
              <c:numCache>
                <c:formatCode>General</c:formatCode>
                <c:ptCount val="3"/>
                <c:pt idx="0">
                  <c:v>0.33</c:v>
                </c:pt>
                <c:pt idx="1">
                  <c:v>0.17</c:v>
                </c:pt>
                <c:pt idx="2">
                  <c:v>0.11</c:v>
                </c:pt>
              </c:numCache>
            </c:numRef>
          </c:yVal>
          <c:smooth val="0"/>
        </c:ser>
        <c:ser>
          <c:idx val="1"/>
          <c:order val="1"/>
          <c:tx>
            <c:v>Oncologist 2</c:v>
          </c:tx>
          <c:spPr>
            <a:ln w="28575">
              <a:noFill/>
            </a:ln>
          </c:spPr>
          <c:marker>
            <c:symbol val="square"/>
            <c:size val="10"/>
            <c:spPr>
              <a:solidFill>
                <a:srgbClr val="DD2D32"/>
              </a:solidFill>
              <a:ln>
                <a:solidFill>
                  <a:srgbClr val="DD2D32"/>
                </a:solidFill>
                <a:prstDash val="solid"/>
              </a:ln>
              <a:effectLst>
                <a:outerShdw dist="35921" dir="2700000" algn="br">
                  <a:srgbClr val="000000"/>
                </a:outerShdw>
              </a:effectLst>
            </c:spPr>
          </c:marker>
          <c:errBars>
            <c:errDir val="y"/>
            <c:errBarType val="both"/>
            <c:errValType val="cust"/>
            <c:noEndCap val="0"/>
            <c:plus>
              <c:numRef>
                <c:f>'True Risk'!$H$6</c:f>
                <c:numCache>
                  <c:formatCode>General</c:formatCode>
                  <c:ptCount val="1"/>
                  <c:pt idx="0">
                    <c:v>0.0455447221807151</c:v>
                  </c:pt>
                </c:numCache>
              </c:numRef>
            </c:plus>
            <c:minus>
              <c:numRef>
                <c:f>'True Risk'!$H$6</c:f>
                <c:numCache>
                  <c:formatCode>General</c:formatCode>
                  <c:ptCount val="1"/>
                  <c:pt idx="0">
                    <c:v>0.0455447221807151</c:v>
                  </c:pt>
                </c:numCache>
              </c:numRef>
            </c:minus>
            <c:spPr>
              <a:ln w="12700">
                <a:solidFill>
                  <a:srgbClr val="DD0806"/>
                </a:solidFill>
                <a:prstDash val="solid"/>
              </a:ln>
            </c:spPr>
          </c:errBars>
          <c:xVal>
            <c:numRef>
              <c:f>'True Risk'!$R$2</c:f>
              <c:numCache>
                <c:formatCode>General</c:formatCode>
                <c:ptCount val="1"/>
                <c:pt idx="0">
                  <c:v>0.2</c:v>
                </c:pt>
              </c:numCache>
            </c:numRef>
          </c:xVal>
          <c:yVal>
            <c:numRef>
              <c:f>'True Risk'!$S$2</c:f>
              <c:numCache>
                <c:formatCode>General</c:formatCode>
                <c:ptCount val="1"/>
                <c:pt idx="0">
                  <c:v>0.203333333333333</c:v>
                </c:pt>
              </c:numCache>
            </c:numRef>
          </c:yVal>
          <c:smooth val="0"/>
        </c:ser>
        <c:ser>
          <c:idx val="2"/>
          <c:order val="2"/>
          <c:tx>
            <c:v>Perfect Calibration</c:v>
          </c:tx>
          <c:spPr>
            <a:ln w="12700">
              <a:solidFill>
                <a:srgbClr val="000000"/>
              </a:solidFill>
              <a:prstDash val="solid"/>
            </a:ln>
          </c:spPr>
          <c:marker>
            <c:symbol val="none"/>
          </c:marker>
          <c:xVal>
            <c:numRef>
              <c:f>'True Risk'!$P$2:$P$3</c:f>
              <c:numCache>
                <c:formatCode>General</c:formatCode>
                <c:ptCount val="2"/>
                <c:pt idx="0">
                  <c:v>0.0</c:v>
                </c:pt>
                <c:pt idx="1">
                  <c:v>1.0</c:v>
                </c:pt>
              </c:numCache>
            </c:numRef>
          </c:xVal>
          <c:yVal>
            <c:numRef>
              <c:f>'True Risk'!$Q$2:$Q$3</c:f>
              <c:numCache>
                <c:formatCode>General</c:formatCode>
                <c:ptCount val="2"/>
                <c:pt idx="0">
                  <c:v>0.0</c:v>
                </c:pt>
                <c:pt idx="1">
                  <c:v>1.0</c:v>
                </c:pt>
              </c:numCache>
            </c:numRef>
          </c:yVal>
          <c:smooth val="0"/>
        </c:ser>
        <c:dLbls>
          <c:showLegendKey val="0"/>
          <c:showVal val="0"/>
          <c:showCatName val="0"/>
          <c:showSerName val="0"/>
          <c:showPercent val="0"/>
          <c:showBubbleSize val="0"/>
        </c:dLbls>
        <c:axId val="-2124445816"/>
        <c:axId val="-2124455592"/>
      </c:scatterChart>
      <c:valAx>
        <c:axId val="-2124445816"/>
        <c:scaling>
          <c:orientation val="minMax"/>
          <c:max val="1.0"/>
        </c:scaling>
        <c:delete val="0"/>
        <c:axPos val="b"/>
        <c:title>
          <c:tx>
            <c:rich>
              <a:bodyPr/>
              <a:lstStyle/>
              <a:p>
                <a:pPr>
                  <a:defRPr sz="1800" b="1" i="0" u="none" strike="noStrike" baseline="0">
                    <a:solidFill>
                      <a:srgbClr val="000000"/>
                    </a:solidFill>
                    <a:latin typeface="Arial"/>
                    <a:ea typeface="Arial"/>
                    <a:cs typeface="Arial"/>
                  </a:defRPr>
                </a:pPr>
                <a:r>
                  <a:rPr lang="en-US" sz="1800"/>
                  <a:t>Predicted Probability of Cancer</a:t>
                </a:r>
              </a:p>
            </c:rich>
          </c:tx>
          <c:layout>
            <c:manualLayout>
              <c:xMode val="edge"/>
              <c:yMode val="edge"/>
              <c:x val="0.312643590426435"/>
              <c:y val="0.88602821884843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en-US"/>
          </a:p>
        </c:txPr>
        <c:crossAx val="-2124455592"/>
        <c:crosses val="autoZero"/>
        <c:crossBetween val="midCat"/>
      </c:valAx>
      <c:valAx>
        <c:axId val="-2124455592"/>
        <c:scaling>
          <c:orientation val="minMax"/>
          <c:max val="1.0"/>
        </c:scaling>
        <c:delete val="0"/>
        <c:axPos val="l"/>
        <c:title>
          <c:tx>
            <c:rich>
              <a:bodyPr/>
              <a:lstStyle/>
              <a:p>
                <a:pPr>
                  <a:defRPr sz="1600" b="1" i="0" u="none" strike="noStrike" baseline="0">
                    <a:solidFill>
                      <a:srgbClr val="000000"/>
                    </a:solidFill>
                    <a:latin typeface="Arial"/>
                    <a:ea typeface="Arial"/>
                    <a:cs typeface="Arial"/>
                  </a:defRPr>
                </a:pPr>
                <a:r>
                  <a:rPr lang="en-US" sz="1600"/>
                  <a:t>Observed Proportion with Cancer</a:t>
                </a:r>
              </a:p>
            </c:rich>
          </c:tx>
          <c:layout>
            <c:manualLayout>
              <c:xMode val="edge"/>
              <c:yMode val="edge"/>
              <c:x val="0.0252873492256675"/>
              <c:y val="0.077205778405880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en-US"/>
          </a:p>
        </c:txPr>
        <c:crossAx val="-2124445816"/>
        <c:crosses val="autoZero"/>
        <c:crossBetween val="midCat"/>
        <c:majorUnit val="0.2"/>
      </c:valAx>
      <c:spPr>
        <a:noFill/>
        <a:ln w="12700">
          <a:solidFill>
            <a:srgbClr val="808080"/>
          </a:solidFill>
          <a:prstDash val="solid"/>
        </a:ln>
      </c:spPr>
    </c:plotArea>
    <c:legend>
      <c:legendPos val="r"/>
      <c:legendEntry>
        <c:idx val="2"/>
        <c:delete val="1"/>
      </c:legendEntry>
      <c:layout>
        <c:manualLayout>
          <c:xMode val="edge"/>
          <c:yMode val="edge"/>
          <c:x val="0.255172342186281"/>
          <c:y val="0.198529144472264"/>
          <c:w val="0.227977243823903"/>
          <c:h val="0.135718035245594"/>
        </c:manualLayout>
      </c:layout>
      <c:overlay val="0"/>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'Decision Curve 1'!$F$17</c:f>
              <c:strCache>
                <c:ptCount val="1"/>
                <c:pt idx="0">
                  <c:v>Treat All</c:v>
                </c:pt>
              </c:strCache>
            </c:strRef>
          </c:tx>
          <c:spPr>
            <a:ln w="47625">
              <a:noFill/>
            </a:ln>
          </c:spPr>
          <c:marker>
            <c:symbol val="none"/>
          </c:marker>
          <c:dPt>
            <c:idx val="0"/>
            <c:marker>
              <c:symbol val="diamond"/>
              <c:size val="9"/>
            </c:marker>
            <c:bubble3D val="0"/>
            <c:extLst xmlns:c16r2="http://schemas.microsoft.com/office/drawing/2015/06/chart">
              <c:ext xmlns:c16="http://schemas.microsoft.com/office/drawing/2014/chart" uri="{C3380CC4-5D6E-409C-BE32-E72D297353CC}">
                <c16:uniqueId val="{00000000-DCEA-43B7-A85A-BEEDC5ED7BA8}"/>
              </c:ext>
            </c:extLst>
          </c:dPt>
          <c:dPt>
            <c:idx val="7"/>
            <c:marker>
              <c:symbol val="diamond"/>
              <c:size val="9"/>
            </c:marker>
            <c:bubble3D val="0"/>
            <c:extLst xmlns:c16r2="http://schemas.microsoft.com/office/drawing/2015/06/chart">
              <c:ext xmlns:c16="http://schemas.microsoft.com/office/drawing/2014/chart" uri="{C3380CC4-5D6E-409C-BE32-E72D297353CC}">
                <c16:uniqueId val="{00000001-DCEA-43B7-A85A-BEEDC5ED7BA8}"/>
              </c:ext>
            </c:extLst>
          </c:dPt>
          <c:xVal>
            <c:numRef>
              <c:f>'Decision Curve 1'!$C$21:$C$40</c:f>
              <c:numCache>
                <c:formatCode>General</c:formatCode>
                <c:ptCount val="20"/>
                <c:pt idx="1">
                  <c:v>0.5</c:v>
                </c:pt>
                <c:pt idx="2">
                  <c:v>0.45</c:v>
                </c:pt>
                <c:pt idx="3">
                  <c:v>0.4</c:v>
                </c:pt>
                <c:pt idx="4">
                  <c:v>0.35</c:v>
                </c:pt>
                <c:pt idx="5">
                  <c:v>0.333333333333333</c:v>
                </c:pt>
                <c:pt idx="6">
                  <c:v>0.3</c:v>
                </c:pt>
                <c:pt idx="7">
                  <c:v>0.25</c:v>
                </c:pt>
                <c:pt idx="8">
                  <c:v>0.2</c:v>
                </c:pt>
                <c:pt idx="9">
                  <c:v>0.18</c:v>
                </c:pt>
                <c:pt idx="10">
                  <c:v>0.166666666666667</c:v>
                </c:pt>
                <c:pt idx="11">
                  <c:v>0.15</c:v>
                </c:pt>
                <c:pt idx="12">
                  <c:v>0.135</c:v>
                </c:pt>
                <c:pt idx="13">
                  <c:v>0.125</c:v>
                </c:pt>
                <c:pt idx="14">
                  <c:v>0.111111111111111</c:v>
                </c:pt>
                <c:pt idx="15">
                  <c:v>0.0909090909090909</c:v>
                </c:pt>
                <c:pt idx="16">
                  <c:v>0.05</c:v>
                </c:pt>
                <c:pt idx="17">
                  <c:v>0.0384615384615385</c:v>
                </c:pt>
                <c:pt idx="18">
                  <c:v>0.0196078431372549</c:v>
                </c:pt>
                <c:pt idx="19">
                  <c:v>0.0099009900990099</c:v>
                </c:pt>
              </c:numCache>
            </c:numRef>
          </c:xVal>
          <c:yVal>
            <c:numRef>
              <c:f>'Decision Curve 1'!$H$21:$H$40</c:f>
              <c:numCache>
                <c:formatCode>General</c:formatCode>
                <c:ptCount val="20"/>
                <c:pt idx="1">
                  <c:v>-0.593333333333333</c:v>
                </c:pt>
                <c:pt idx="2">
                  <c:v>-0.448484848484848</c:v>
                </c:pt>
                <c:pt idx="3">
                  <c:v>-0.327777777777778</c:v>
                </c:pt>
                <c:pt idx="4">
                  <c:v>-0.225641025641026</c:v>
                </c:pt>
                <c:pt idx="5">
                  <c:v>-0.195</c:v>
                </c:pt>
                <c:pt idx="6">
                  <c:v>-0.138095238095238</c:v>
                </c:pt>
                <c:pt idx="7">
                  <c:v>-0.0622222222222222</c:v>
                </c:pt>
                <c:pt idx="8">
                  <c:v>0.00416666666666667</c:v>
                </c:pt>
                <c:pt idx="9">
                  <c:v>0.0284552845528456</c:v>
                </c:pt>
                <c:pt idx="10">
                  <c:v>0.044</c:v>
                </c:pt>
                <c:pt idx="11">
                  <c:v>0.0627450980392157</c:v>
                </c:pt>
                <c:pt idx="12">
                  <c:v>0.0789980732177264</c:v>
                </c:pt>
                <c:pt idx="13">
                  <c:v>0.0895238095238095</c:v>
                </c:pt>
                <c:pt idx="14">
                  <c:v>0.10375</c:v>
                </c:pt>
                <c:pt idx="15">
                  <c:v>0.123666666666667</c:v>
                </c:pt>
                <c:pt idx="16">
                  <c:v>0.16140350877193</c:v>
                </c:pt>
                <c:pt idx="17">
                  <c:v>0.171466666666667</c:v>
                </c:pt>
                <c:pt idx="18">
                  <c:v>0.1874</c:v>
                </c:pt>
                <c:pt idx="19">
                  <c:v>0.195366666666667</c:v>
                </c:pt>
              </c:numCache>
            </c:numRef>
          </c:yVal>
          <c:smooth val="0"/>
          <c:extLst xmlns:c16r2="http://schemas.microsoft.com/office/drawing/2015/06/chart">
            <c:ext xmlns:c16="http://schemas.microsoft.com/office/drawing/2014/chart" uri="{C3380CC4-5D6E-409C-BE32-E72D297353CC}">
              <c16:uniqueId val="{00000002-DCEA-43B7-A85A-BEEDC5ED7BA8}"/>
            </c:ext>
          </c:extLst>
        </c:ser>
        <c:ser>
          <c:idx val="1"/>
          <c:order val="1"/>
          <c:tx>
            <c:strRef>
              <c:f>'Decision Curve 1'!$I$17</c:f>
              <c:strCache>
                <c:ptCount val="1"/>
                <c:pt idx="0">
                  <c:v>Oncologist 1</c:v>
                </c:pt>
              </c:strCache>
            </c:strRef>
          </c:tx>
          <c:spPr>
            <a:ln w="47625">
              <a:noFill/>
            </a:ln>
          </c:spPr>
          <c:marker>
            <c:symbol val="none"/>
          </c:marker>
          <c:dPt>
            <c:idx val="7"/>
            <c:marker>
              <c:symbol val="square"/>
              <c:size val="9"/>
            </c:marker>
            <c:bubble3D val="0"/>
            <c:extLst xmlns:c16r2="http://schemas.microsoft.com/office/drawing/2015/06/chart">
              <c:ext xmlns:c16="http://schemas.microsoft.com/office/drawing/2014/chart" uri="{C3380CC4-5D6E-409C-BE32-E72D297353CC}">
                <c16:uniqueId val="{00000003-DCEA-43B7-A85A-BEEDC5ED7BA8}"/>
              </c:ext>
            </c:extLst>
          </c:dPt>
          <c:xVal>
            <c:numRef>
              <c:f>'Decision Curve 1'!$C$21:$C$40</c:f>
              <c:numCache>
                <c:formatCode>General</c:formatCode>
                <c:ptCount val="20"/>
                <c:pt idx="1">
                  <c:v>0.5</c:v>
                </c:pt>
                <c:pt idx="2">
                  <c:v>0.45</c:v>
                </c:pt>
                <c:pt idx="3">
                  <c:v>0.4</c:v>
                </c:pt>
                <c:pt idx="4">
                  <c:v>0.35</c:v>
                </c:pt>
                <c:pt idx="5">
                  <c:v>0.333333333333333</c:v>
                </c:pt>
                <c:pt idx="6">
                  <c:v>0.3</c:v>
                </c:pt>
                <c:pt idx="7">
                  <c:v>0.25</c:v>
                </c:pt>
                <c:pt idx="8">
                  <c:v>0.2</c:v>
                </c:pt>
                <c:pt idx="9">
                  <c:v>0.18</c:v>
                </c:pt>
                <c:pt idx="10">
                  <c:v>0.166666666666667</c:v>
                </c:pt>
                <c:pt idx="11">
                  <c:v>0.15</c:v>
                </c:pt>
                <c:pt idx="12">
                  <c:v>0.135</c:v>
                </c:pt>
                <c:pt idx="13">
                  <c:v>0.125</c:v>
                </c:pt>
                <c:pt idx="14">
                  <c:v>0.111111111111111</c:v>
                </c:pt>
                <c:pt idx="15">
                  <c:v>0.0909090909090909</c:v>
                </c:pt>
                <c:pt idx="16">
                  <c:v>0.05</c:v>
                </c:pt>
                <c:pt idx="17">
                  <c:v>0.0384615384615385</c:v>
                </c:pt>
                <c:pt idx="18">
                  <c:v>0.0196078431372549</c:v>
                </c:pt>
                <c:pt idx="19">
                  <c:v>0.0099009900990099</c:v>
                </c:pt>
              </c:numCache>
            </c:numRef>
          </c:xVal>
          <c:yVal>
            <c:numRef>
              <c:f>'Decision Curve 1'!$L$21:$L$40</c:f>
              <c:numCache>
                <c:formatCode>General</c:formatCode>
                <c:ptCount val="20"/>
                <c:pt idx="1">
                  <c:v>-0.113333333333333</c:v>
                </c:pt>
                <c:pt idx="2">
                  <c:v>-0.0727272727272727</c:v>
                </c:pt>
                <c:pt idx="3">
                  <c:v>-0.0388888888888889</c:v>
                </c:pt>
                <c:pt idx="4">
                  <c:v>-0.102564102564103</c:v>
                </c:pt>
                <c:pt idx="5">
                  <c:v>-0.0833333333333333</c:v>
                </c:pt>
                <c:pt idx="6">
                  <c:v>-0.0476190476190476</c:v>
                </c:pt>
                <c:pt idx="7">
                  <c:v>0.0</c:v>
                </c:pt>
                <c:pt idx="8">
                  <c:v>0.00416666666666667</c:v>
                </c:pt>
                <c:pt idx="9">
                  <c:v>0.0291869918699187</c:v>
                </c:pt>
                <c:pt idx="10">
                  <c:v>0.044</c:v>
                </c:pt>
                <c:pt idx="11">
                  <c:v>0.0627450980392157</c:v>
                </c:pt>
                <c:pt idx="12">
                  <c:v>0.0789980732177264</c:v>
                </c:pt>
                <c:pt idx="13">
                  <c:v>0.0895238095238095</c:v>
                </c:pt>
                <c:pt idx="14">
                  <c:v>0.10375</c:v>
                </c:pt>
                <c:pt idx="15">
                  <c:v>0.123666666666667</c:v>
                </c:pt>
                <c:pt idx="16">
                  <c:v>0.16140350877193</c:v>
                </c:pt>
                <c:pt idx="17">
                  <c:v>0.171466666666667</c:v>
                </c:pt>
                <c:pt idx="18">
                  <c:v>0.1874</c:v>
                </c:pt>
                <c:pt idx="19">
                  <c:v>0.195366666666667</c:v>
                </c:pt>
              </c:numCache>
            </c:numRef>
          </c:yVal>
          <c:smooth val="0"/>
          <c:extLst xmlns:c16r2="http://schemas.microsoft.com/office/drawing/2015/06/chart">
            <c:ext xmlns:c16="http://schemas.microsoft.com/office/drawing/2014/chart" uri="{C3380CC4-5D6E-409C-BE32-E72D297353CC}">
              <c16:uniqueId val="{00000004-DCEA-43B7-A85A-BEEDC5ED7BA8}"/>
            </c:ext>
          </c:extLst>
        </c:ser>
        <c:ser>
          <c:idx val="2"/>
          <c:order val="2"/>
          <c:tx>
            <c:strRef>
              <c:f>'Decision Curve 1'!$M$17</c:f>
              <c:strCache>
                <c:ptCount val="1"/>
                <c:pt idx="0">
                  <c:v>Recalibrated</c:v>
                </c:pt>
              </c:strCache>
            </c:strRef>
          </c:tx>
          <c:spPr>
            <a:ln w="47625">
              <a:noFill/>
            </a:ln>
          </c:spPr>
          <c:marker>
            <c:symbol val="none"/>
          </c:marker>
          <c:dPt>
            <c:idx val="7"/>
            <c:marker>
              <c:symbol val="triangle"/>
              <c:size val="9"/>
            </c:marker>
            <c:bubble3D val="0"/>
            <c:extLst xmlns:c16r2="http://schemas.microsoft.com/office/drawing/2015/06/chart">
              <c:ext xmlns:c16="http://schemas.microsoft.com/office/drawing/2014/chart" uri="{C3380CC4-5D6E-409C-BE32-E72D297353CC}">
                <c16:uniqueId val="{00000005-DCEA-43B7-A85A-BEEDC5ED7BA8}"/>
              </c:ext>
            </c:extLst>
          </c:dPt>
          <c:xVal>
            <c:numRef>
              <c:f>'Decision Curve 1'!$C$21:$C$40</c:f>
              <c:numCache>
                <c:formatCode>General</c:formatCode>
                <c:ptCount val="20"/>
                <c:pt idx="1">
                  <c:v>0.5</c:v>
                </c:pt>
                <c:pt idx="2">
                  <c:v>0.45</c:v>
                </c:pt>
                <c:pt idx="3">
                  <c:v>0.4</c:v>
                </c:pt>
                <c:pt idx="4">
                  <c:v>0.35</c:v>
                </c:pt>
                <c:pt idx="5">
                  <c:v>0.333333333333333</c:v>
                </c:pt>
                <c:pt idx="6">
                  <c:v>0.3</c:v>
                </c:pt>
                <c:pt idx="7">
                  <c:v>0.25</c:v>
                </c:pt>
                <c:pt idx="8">
                  <c:v>0.2</c:v>
                </c:pt>
                <c:pt idx="9">
                  <c:v>0.18</c:v>
                </c:pt>
                <c:pt idx="10">
                  <c:v>0.166666666666667</c:v>
                </c:pt>
                <c:pt idx="11">
                  <c:v>0.15</c:v>
                </c:pt>
                <c:pt idx="12">
                  <c:v>0.135</c:v>
                </c:pt>
                <c:pt idx="13">
                  <c:v>0.125</c:v>
                </c:pt>
                <c:pt idx="14">
                  <c:v>0.111111111111111</c:v>
                </c:pt>
                <c:pt idx="15">
                  <c:v>0.0909090909090909</c:v>
                </c:pt>
                <c:pt idx="16">
                  <c:v>0.05</c:v>
                </c:pt>
                <c:pt idx="17">
                  <c:v>0.0384615384615385</c:v>
                </c:pt>
                <c:pt idx="18">
                  <c:v>0.0196078431372549</c:v>
                </c:pt>
                <c:pt idx="19">
                  <c:v>0.0099009900990099</c:v>
                </c:pt>
              </c:numCache>
            </c:numRef>
          </c:xVal>
          <c:yVal>
            <c:numRef>
              <c:f>'Decision Curve 1'!$Q$21:$Q$40</c:f>
              <c:numCache>
                <c:formatCode>General</c:formatCode>
                <c:ptCount val="20"/>
                <c:pt idx="1">
                  <c:v>0.0</c:v>
                </c:pt>
                <c:pt idx="2">
                  <c:v>0.0</c:v>
                </c:pt>
                <c:pt idx="3">
                  <c:v>0.0</c:v>
                </c:pt>
                <c:pt idx="4">
                  <c:v>0.0</c:v>
                </c:pt>
                <c:pt idx="5">
                  <c:v>0.0</c:v>
                </c:pt>
                <c:pt idx="6">
                  <c:v>0.0142857142857143</c:v>
                </c:pt>
                <c:pt idx="7">
                  <c:v>0.0355555555555556</c:v>
                </c:pt>
                <c:pt idx="8">
                  <c:v>0.0541666666666667</c:v>
                </c:pt>
                <c:pt idx="9">
                  <c:v>0.0609756097560976</c:v>
                </c:pt>
                <c:pt idx="10">
                  <c:v>0.0666666666666667</c:v>
                </c:pt>
                <c:pt idx="11">
                  <c:v>0.0784313725490196</c:v>
                </c:pt>
                <c:pt idx="12">
                  <c:v>0.0886319845857418</c:v>
                </c:pt>
                <c:pt idx="13">
                  <c:v>0.0952380952380952</c:v>
                </c:pt>
                <c:pt idx="14">
                  <c:v>0.104166666666667</c:v>
                </c:pt>
                <c:pt idx="15">
                  <c:v>0.123666666666667</c:v>
                </c:pt>
                <c:pt idx="16">
                  <c:v>0.16140350877193</c:v>
                </c:pt>
                <c:pt idx="17">
                  <c:v>0.171466666666667</c:v>
                </c:pt>
                <c:pt idx="18">
                  <c:v>0.1874</c:v>
                </c:pt>
                <c:pt idx="19">
                  <c:v>0.195366666666667</c:v>
                </c:pt>
              </c:numCache>
            </c:numRef>
          </c:yVal>
          <c:smooth val="0"/>
          <c:extLst xmlns:c16r2="http://schemas.microsoft.com/office/drawing/2015/06/chart">
            <c:ext xmlns:c16="http://schemas.microsoft.com/office/drawing/2014/chart" uri="{C3380CC4-5D6E-409C-BE32-E72D297353CC}">
              <c16:uniqueId val="{00000006-DCEA-43B7-A85A-BEEDC5ED7BA8}"/>
            </c:ext>
          </c:extLst>
        </c:ser>
        <c:dLbls>
          <c:showLegendKey val="0"/>
          <c:showVal val="0"/>
          <c:showCatName val="0"/>
          <c:showSerName val="0"/>
          <c:showPercent val="0"/>
          <c:showBubbleSize val="0"/>
        </c:dLbls>
        <c:axId val="-2122226408"/>
        <c:axId val="-2122238120"/>
      </c:scatterChart>
      <c:valAx>
        <c:axId val="-2122226408"/>
        <c:scaling>
          <c:orientation val="minMax"/>
          <c:max val="0.35"/>
        </c:scaling>
        <c:delete val="0"/>
        <c:axPos val="b"/>
        <c:title>
          <c:tx>
            <c:rich>
              <a:bodyPr/>
              <a:lstStyle/>
              <a:p>
                <a:pPr>
                  <a:defRPr sz="1800"/>
                </a:pPr>
                <a:r>
                  <a:rPr lang="en-US" sz="1800"/>
                  <a:t>Treatment Threshold</a:t>
                </a:r>
              </a:p>
            </c:rich>
          </c:tx>
          <c:layout/>
          <c:overlay val="0"/>
        </c:title>
        <c:numFmt formatCode="General" sourceLinked="1"/>
        <c:majorTickMark val="out"/>
        <c:minorTickMark val="none"/>
        <c:tickLblPos val="nextTo"/>
        <c:crossAx val="-2122238120"/>
        <c:crosses val="autoZero"/>
        <c:crossBetween val="midCat"/>
      </c:valAx>
      <c:valAx>
        <c:axId val="-2122238120"/>
        <c:scaling>
          <c:orientation val="minMax"/>
          <c:max val="0.2"/>
          <c:min val="-0.1"/>
        </c:scaling>
        <c:delete val="0"/>
        <c:axPos val="l"/>
        <c:title>
          <c:tx>
            <c:rich>
              <a:bodyPr rot="-5400000" vert="horz"/>
              <a:lstStyle/>
              <a:p>
                <a:pPr>
                  <a:defRPr sz="1800"/>
                </a:pPr>
                <a:r>
                  <a:rPr lang="en-US" sz="1800"/>
                  <a:t>Net Benefit</a:t>
                </a:r>
              </a:p>
            </c:rich>
          </c:tx>
          <c:layout/>
          <c:overlay val="0"/>
        </c:title>
        <c:numFmt formatCode="General" sourceLinked="1"/>
        <c:majorTickMark val="out"/>
        <c:minorTickMark val="none"/>
        <c:tickLblPos val="nextTo"/>
        <c:crossAx val="-2122226408"/>
        <c:crosses val="autoZero"/>
        <c:crossBetween val="midCat"/>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688821648386"/>
          <c:y val="0.0175438596491228"/>
          <c:w val="0.681768868411099"/>
          <c:h val="0.888220551378446"/>
        </c:manualLayout>
      </c:layout>
      <c:scatterChart>
        <c:scatterStyle val="lineMarker"/>
        <c:varyColors val="0"/>
        <c:ser>
          <c:idx val="0"/>
          <c:order val="0"/>
          <c:tx>
            <c:strRef>
              <c:f>'Decision Curve 2'!$F$17</c:f>
              <c:strCache>
                <c:ptCount val="1"/>
                <c:pt idx="0">
                  <c:v>Treat All</c:v>
                </c:pt>
              </c:strCache>
            </c:strRef>
          </c:tx>
          <c:spPr>
            <a:ln w="47625">
              <a:solidFill>
                <a:schemeClr val="accent5"/>
              </a:solidFill>
            </a:ln>
          </c:spPr>
          <c:marker>
            <c:symbol val="none"/>
          </c:marker>
          <c:dPt>
            <c:idx val="0"/>
            <c:marker>
              <c:symbol val="diamond"/>
              <c:size val="9"/>
            </c:marker>
            <c:bubble3D val="0"/>
            <c:extLst xmlns:c16r2="http://schemas.microsoft.com/office/drawing/2015/06/chart">
              <c:ext xmlns:c16="http://schemas.microsoft.com/office/drawing/2014/chart" uri="{C3380CC4-5D6E-409C-BE32-E72D297353CC}">
                <c16:uniqueId val="{00000000-CFAB-4E58-A3AC-A352B5D2B6F8}"/>
              </c:ext>
            </c:extLst>
          </c:dPt>
          <c:dPt>
            <c:idx val="7"/>
            <c:marker>
              <c:symbol val="diamond"/>
              <c:size val="9"/>
            </c:marker>
            <c:bubble3D val="0"/>
            <c:extLst xmlns:c16r2="http://schemas.microsoft.com/office/drawing/2015/06/chart">
              <c:ext xmlns:c16="http://schemas.microsoft.com/office/drawing/2014/chart" uri="{C3380CC4-5D6E-409C-BE32-E72D297353CC}">
                <c16:uniqueId val="{00000001-CFAB-4E58-A3AC-A352B5D2B6F8}"/>
              </c:ext>
            </c:extLst>
          </c:dPt>
          <c:xVal>
            <c:numRef>
              <c:f>'Decision Curve 2'!$C$21:$C$40</c:f>
              <c:numCache>
                <c:formatCode>General</c:formatCode>
                <c:ptCount val="20"/>
                <c:pt idx="1">
                  <c:v>0.5</c:v>
                </c:pt>
                <c:pt idx="2">
                  <c:v>0.45</c:v>
                </c:pt>
                <c:pt idx="3">
                  <c:v>0.4</c:v>
                </c:pt>
                <c:pt idx="4">
                  <c:v>0.35</c:v>
                </c:pt>
                <c:pt idx="5">
                  <c:v>0.333333333333333</c:v>
                </c:pt>
                <c:pt idx="6">
                  <c:v>0.3</c:v>
                </c:pt>
                <c:pt idx="7">
                  <c:v>0.25</c:v>
                </c:pt>
                <c:pt idx="8">
                  <c:v>0.2</c:v>
                </c:pt>
                <c:pt idx="9">
                  <c:v>0.18</c:v>
                </c:pt>
                <c:pt idx="10">
                  <c:v>0.166666666666667</c:v>
                </c:pt>
                <c:pt idx="11">
                  <c:v>0.15</c:v>
                </c:pt>
                <c:pt idx="12">
                  <c:v>0.135</c:v>
                </c:pt>
                <c:pt idx="13">
                  <c:v>0.125</c:v>
                </c:pt>
                <c:pt idx="14">
                  <c:v>0.111111111111111</c:v>
                </c:pt>
                <c:pt idx="15">
                  <c:v>0.0909090909090909</c:v>
                </c:pt>
                <c:pt idx="16">
                  <c:v>0.05</c:v>
                </c:pt>
                <c:pt idx="17">
                  <c:v>0.0384615384615385</c:v>
                </c:pt>
                <c:pt idx="18">
                  <c:v>0.0196078431372549</c:v>
                </c:pt>
                <c:pt idx="19">
                  <c:v>0.0099009900990099</c:v>
                </c:pt>
              </c:numCache>
            </c:numRef>
          </c:xVal>
          <c:yVal>
            <c:numRef>
              <c:f>'Decision Curve 2'!$H$21:$H$40</c:f>
              <c:numCache>
                <c:formatCode>General</c:formatCode>
                <c:ptCount val="20"/>
                <c:pt idx="1">
                  <c:v>-0.593333333333333</c:v>
                </c:pt>
                <c:pt idx="2">
                  <c:v>-0.448484848484848</c:v>
                </c:pt>
                <c:pt idx="3">
                  <c:v>-0.327777777777778</c:v>
                </c:pt>
                <c:pt idx="4">
                  <c:v>-0.225641025641026</c:v>
                </c:pt>
                <c:pt idx="5">
                  <c:v>-0.195</c:v>
                </c:pt>
                <c:pt idx="6">
                  <c:v>-0.138095238095238</c:v>
                </c:pt>
                <c:pt idx="7">
                  <c:v>-0.0622222222222222</c:v>
                </c:pt>
                <c:pt idx="8">
                  <c:v>0.00416666666666667</c:v>
                </c:pt>
                <c:pt idx="9">
                  <c:v>0.0284552845528456</c:v>
                </c:pt>
                <c:pt idx="10">
                  <c:v>0.044</c:v>
                </c:pt>
                <c:pt idx="11">
                  <c:v>0.0627450980392157</c:v>
                </c:pt>
                <c:pt idx="12">
                  <c:v>0.0789980732177264</c:v>
                </c:pt>
                <c:pt idx="13">
                  <c:v>0.0895238095238095</c:v>
                </c:pt>
                <c:pt idx="14">
                  <c:v>0.10375</c:v>
                </c:pt>
                <c:pt idx="15">
                  <c:v>0.123666666666667</c:v>
                </c:pt>
                <c:pt idx="16">
                  <c:v>0.16140350877193</c:v>
                </c:pt>
                <c:pt idx="17">
                  <c:v>0.171466666666667</c:v>
                </c:pt>
                <c:pt idx="18">
                  <c:v>0.1874</c:v>
                </c:pt>
                <c:pt idx="19">
                  <c:v>0.195366666666667</c:v>
                </c:pt>
              </c:numCache>
            </c:numRef>
          </c:yVal>
          <c:smooth val="0"/>
          <c:extLst xmlns:c16r2="http://schemas.microsoft.com/office/drawing/2015/06/chart">
            <c:ext xmlns:c16="http://schemas.microsoft.com/office/drawing/2014/chart" uri="{C3380CC4-5D6E-409C-BE32-E72D297353CC}">
              <c16:uniqueId val="{00000002-CFAB-4E58-A3AC-A352B5D2B6F8}"/>
            </c:ext>
          </c:extLst>
        </c:ser>
        <c:ser>
          <c:idx val="1"/>
          <c:order val="1"/>
          <c:tx>
            <c:strRef>
              <c:f>'Decision Curve 2'!$I$17</c:f>
              <c:strCache>
                <c:ptCount val="1"/>
                <c:pt idx="0">
                  <c:v>Oncologist 1</c:v>
                </c:pt>
              </c:strCache>
            </c:strRef>
          </c:tx>
          <c:spPr>
            <a:ln w="47625">
              <a:solidFill>
                <a:schemeClr val="accent6"/>
              </a:solidFill>
            </a:ln>
          </c:spPr>
          <c:marker>
            <c:symbol val="none"/>
          </c:marker>
          <c:dPt>
            <c:idx val="7"/>
            <c:marker>
              <c:symbol val="square"/>
              <c:size val="9"/>
            </c:marker>
            <c:bubble3D val="0"/>
            <c:extLst xmlns:c16r2="http://schemas.microsoft.com/office/drawing/2015/06/chart">
              <c:ext xmlns:c16="http://schemas.microsoft.com/office/drawing/2014/chart" uri="{C3380CC4-5D6E-409C-BE32-E72D297353CC}">
                <c16:uniqueId val="{00000003-CFAB-4E58-A3AC-A352B5D2B6F8}"/>
              </c:ext>
            </c:extLst>
          </c:dPt>
          <c:xVal>
            <c:numRef>
              <c:f>'Decision Curve 2'!$C$21:$C$40</c:f>
              <c:numCache>
                <c:formatCode>General</c:formatCode>
                <c:ptCount val="20"/>
                <c:pt idx="1">
                  <c:v>0.5</c:v>
                </c:pt>
                <c:pt idx="2">
                  <c:v>0.45</c:v>
                </c:pt>
                <c:pt idx="3">
                  <c:v>0.4</c:v>
                </c:pt>
                <c:pt idx="4">
                  <c:v>0.35</c:v>
                </c:pt>
                <c:pt idx="5">
                  <c:v>0.333333333333333</c:v>
                </c:pt>
                <c:pt idx="6">
                  <c:v>0.3</c:v>
                </c:pt>
                <c:pt idx="7">
                  <c:v>0.25</c:v>
                </c:pt>
                <c:pt idx="8">
                  <c:v>0.2</c:v>
                </c:pt>
                <c:pt idx="9">
                  <c:v>0.18</c:v>
                </c:pt>
                <c:pt idx="10">
                  <c:v>0.166666666666667</c:v>
                </c:pt>
                <c:pt idx="11">
                  <c:v>0.15</c:v>
                </c:pt>
                <c:pt idx="12">
                  <c:v>0.135</c:v>
                </c:pt>
                <c:pt idx="13">
                  <c:v>0.125</c:v>
                </c:pt>
                <c:pt idx="14">
                  <c:v>0.111111111111111</c:v>
                </c:pt>
                <c:pt idx="15">
                  <c:v>0.0909090909090909</c:v>
                </c:pt>
                <c:pt idx="16">
                  <c:v>0.05</c:v>
                </c:pt>
                <c:pt idx="17">
                  <c:v>0.0384615384615385</c:v>
                </c:pt>
                <c:pt idx="18">
                  <c:v>0.0196078431372549</c:v>
                </c:pt>
                <c:pt idx="19">
                  <c:v>0.0099009900990099</c:v>
                </c:pt>
              </c:numCache>
            </c:numRef>
          </c:xVal>
          <c:yVal>
            <c:numRef>
              <c:f>'Decision Curve 2'!$L$21:$L$40</c:f>
              <c:numCache>
                <c:formatCode>General</c:formatCode>
                <c:ptCount val="20"/>
                <c:pt idx="1">
                  <c:v>-0.113333333333333</c:v>
                </c:pt>
                <c:pt idx="2">
                  <c:v>-0.0727272727272727</c:v>
                </c:pt>
                <c:pt idx="3">
                  <c:v>-0.0388888888888889</c:v>
                </c:pt>
                <c:pt idx="4">
                  <c:v>-0.102564102564103</c:v>
                </c:pt>
                <c:pt idx="5">
                  <c:v>-0.0833333333333333</c:v>
                </c:pt>
                <c:pt idx="6">
                  <c:v>-0.0476190476190476</c:v>
                </c:pt>
                <c:pt idx="7">
                  <c:v>0.0</c:v>
                </c:pt>
                <c:pt idx="8">
                  <c:v>0.00416666666666667</c:v>
                </c:pt>
                <c:pt idx="9">
                  <c:v>0.0291869918699187</c:v>
                </c:pt>
                <c:pt idx="10">
                  <c:v>0.044</c:v>
                </c:pt>
                <c:pt idx="11">
                  <c:v>0.0627450980392157</c:v>
                </c:pt>
                <c:pt idx="12">
                  <c:v>0.0789980732177264</c:v>
                </c:pt>
                <c:pt idx="13">
                  <c:v>0.0895238095238095</c:v>
                </c:pt>
                <c:pt idx="14">
                  <c:v>0.10375</c:v>
                </c:pt>
                <c:pt idx="15">
                  <c:v>0.123666666666667</c:v>
                </c:pt>
                <c:pt idx="16">
                  <c:v>0.16140350877193</c:v>
                </c:pt>
                <c:pt idx="17">
                  <c:v>0.171466666666667</c:v>
                </c:pt>
                <c:pt idx="18">
                  <c:v>0.1874</c:v>
                </c:pt>
                <c:pt idx="19">
                  <c:v>0.195366666666667</c:v>
                </c:pt>
              </c:numCache>
            </c:numRef>
          </c:yVal>
          <c:smooth val="0"/>
          <c:extLst xmlns:c16r2="http://schemas.microsoft.com/office/drawing/2015/06/chart">
            <c:ext xmlns:c16="http://schemas.microsoft.com/office/drawing/2014/chart" uri="{C3380CC4-5D6E-409C-BE32-E72D297353CC}">
              <c16:uniqueId val="{00000004-CFAB-4E58-A3AC-A352B5D2B6F8}"/>
            </c:ext>
          </c:extLst>
        </c:ser>
        <c:ser>
          <c:idx val="2"/>
          <c:order val="2"/>
          <c:tx>
            <c:strRef>
              <c:f>'Decision Curve 2'!$M$17</c:f>
              <c:strCache>
                <c:ptCount val="1"/>
                <c:pt idx="0">
                  <c:v>Recalibrated</c:v>
                </c:pt>
              </c:strCache>
            </c:strRef>
          </c:tx>
          <c:spPr>
            <a:ln w="47625">
              <a:solidFill>
                <a:schemeClr val="accent3"/>
              </a:solidFill>
            </a:ln>
          </c:spPr>
          <c:marker>
            <c:symbol val="none"/>
          </c:marker>
          <c:dPt>
            <c:idx val="7"/>
            <c:marker>
              <c:symbol val="triangle"/>
              <c:size val="9"/>
            </c:marker>
            <c:bubble3D val="0"/>
            <c:extLst xmlns:c16r2="http://schemas.microsoft.com/office/drawing/2015/06/chart">
              <c:ext xmlns:c16="http://schemas.microsoft.com/office/drawing/2014/chart" uri="{C3380CC4-5D6E-409C-BE32-E72D297353CC}">
                <c16:uniqueId val="{00000005-CFAB-4E58-A3AC-A352B5D2B6F8}"/>
              </c:ext>
            </c:extLst>
          </c:dPt>
          <c:xVal>
            <c:numRef>
              <c:f>'Decision Curve 2'!$C$21:$C$40</c:f>
              <c:numCache>
                <c:formatCode>General</c:formatCode>
                <c:ptCount val="20"/>
                <c:pt idx="1">
                  <c:v>0.5</c:v>
                </c:pt>
                <c:pt idx="2">
                  <c:v>0.45</c:v>
                </c:pt>
                <c:pt idx="3">
                  <c:v>0.4</c:v>
                </c:pt>
                <c:pt idx="4">
                  <c:v>0.35</c:v>
                </c:pt>
                <c:pt idx="5">
                  <c:v>0.333333333333333</c:v>
                </c:pt>
                <c:pt idx="6">
                  <c:v>0.3</c:v>
                </c:pt>
                <c:pt idx="7">
                  <c:v>0.25</c:v>
                </c:pt>
                <c:pt idx="8">
                  <c:v>0.2</c:v>
                </c:pt>
                <c:pt idx="9">
                  <c:v>0.18</c:v>
                </c:pt>
                <c:pt idx="10">
                  <c:v>0.166666666666667</c:v>
                </c:pt>
                <c:pt idx="11">
                  <c:v>0.15</c:v>
                </c:pt>
                <c:pt idx="12">
                  <c:v>0.135</c:v>
                </c:pt>
                <c:pt idx="13">
                  <c:v>0.125</c:v>
                </c:pt>
                <c:pt idx="14">
                  <c:v>0.111111111111111</c:v>
                </c:pt>
                <c:pt idx="15">
                  <c:v>0.0909090909090909</c:v>
                </c:pt>
                <c:pt idx="16">
                  <c:v>0.05</c:v>
                </c:pt>
                <c:pt idx="17">
                  <c:v>0.0384615384615385</c:v>
                </c:pt>
                <c:pt idx="18">
                  <c:v>0.0196078431372549</c:v>
                </c:pt>
                <c:pt idx="19">
                  <c:v>0.0099009900990099</c:v>
                </c:pt>
              </c:numCache>
            </c:numRef>
          </c:xVal>
          <c:yVal>
            <c:numRef>
              <c:f>'Decision Curve 2'!$Q$21:$Q$40</c:f>
              <c:numCache>
                <c:formatCode>General</c:formatCode>
                <c:ptCount val="20"/>
                <c:pt idx="1">
                  <c:v>0.0</c:v>
                </c:pt>
                <c:pt idx="2">
                  <c:v>0.0</c:v>
                </c:pt>
                <c:pt idx="3">
                  <c:v>0.0</c:v>
                </c:pt>
                <c:pt idx="4">
                  <c:v>0.0</c:v>
                </c:pt>
                <c:pt idx="5">
                  <c:v>0.0</c:v>
                </c:pt>
                <c:pt idx="6">
                  <c:v>0.0142857142857143</c:v>
                </c:pt>
                <c:pt idx="7">
                  <c:v>0.0355555555555556</c:v>
                </c:pt>
                <c:pt idx="8">
                  <c:v>0.0541666666666667</c:v>
                </c:pt>
                <c:pt idx="9">
                  <c:v>0.0609756097560976</c:v>
                </c:pt>
                <c:pt idx="10">
                  <c:v>0.0666666666666667</c:v>
                </c:pt>
                <c:pt idx="11">
                  <c:v>0.0784313725490196</c:v>
                </c:pt>
                <c:pt idx="12">
                  <c:v>0.0886319845857418</c:v>
                </c:pt>
                <c:pt idx="13">
                  <c:v>0.0952380952380952</c:v>
                </c:pt>
                <c:pt idx="14">
                  <c:v>0.104166666666667</c:v>
                </c:pt>
                <c:pt idx="15">
                  <c:v>0.123666666666667</c:v>
                </c:pt>
                <c:pt idx="16">
                  <c:v>0.16140350877193</c:v>
                </c:pt>
                <c:pt idx="17">
                  <c:v>0.171466666666667</c:v>
                </c:pt>
                <c:pt idx="18">
                  <c:v>0.1874</c:v>
                </c:pt>
                <c:pt idx="19">
                  <c:v>0.195366666666667</c:v>
                </c:pt>
              </c:numCache>
            </c:numRef>
          </c:yVal>
          <c:smooth val="0"/>
          <c:extLst xmlns:c16r2="http://schemas.microsoft.com/office/drawing/2015/06/chart">
            <c:ext xmlns:c16="http://schemas.microsoft.com/office/drawing/2014/chart" uri="{C3380CC4-5D6E-409C-BE32-E72D297353CC}">
              <c16:uniqueId val="{00000006-CFAB-4E58-A3AC-A352B5D2B6F8}"/>
            </c:ext>
          </c:extLst>
        </c:ser>
        <c:dLbls>
          <c:showLegendKey val="0"/>
          <c:showVal val="0"/>
          <c:showCatName val="0"/>
          <c:showSerName val="0"/>
          <c:showPercent val="0"/>
          <c:showBubbleSize val="0"/>
        </c:dLbls>
        <c:axId val="2113224152"/>
        <c:axId val="2113318968"/>
      </c:scatterChart>
      <c:valAx>
        <c:axId val="2113224152"/>
        <c:scaling>
          <c:orientation val="minMax"/>
          <c:max val="0.35"/>
        </c:scaling>
        <c:delete val="0"/>
        <c:axPos val="b"/>
        <c:title>
          <c:tx>
            <c:rich>
              <a:bodyPr/>
              <a:lstStyle/>
              <a:p>
                <a:pPr>
                  <a:defRPr sz="1800"/>
                </a:pPr>
                <a:r>
                  <a:rPr lang="en-US" sz="1800"/>
                  <a:t>Treatment Threshold</a:t>
                </a:r>
              </a:p>
            </c:rich>
          </c:tx>
          <c:layout/>
          <c:overlay val="0"/>
        </c:title>
        <c:numFmt formatCode="General" sourceLinked="1"/>
        <c:majorTickMark val="out"/>
        <c:minorTickMark val="none"/>
        <c:tickLblPos val="nextTo"/>
        <c:crossAx val="2113318968"/>
        <c:crosses val="autoZero"/>
        <c:crossBetween val="midCat"/>
      </c:valAx>
      <c:valAx>
        <c:axId val="2113318968"/>
        <c:scaling>
          <c:orientation val="minMax"/>
          <c:max val="0.2"/>
          <c:min val="-0.1"/>
        </c:scaling>
        <c:delete val="0"/>
        <c:axPos val="l"/>
        <c:title>
          <c:tx>
            <c:rich>
              <a:bodyPr rot="-5400000" vert="horz"/>
              <a:lstStyle/>
              <a:p>
                <a:pPr>
                  <a:defRPr sz="1800"/>
                </a:pPr>
                <a:r>
                  <a:rPr lang="en-US" sz="1800"/>
                  <a:t>Net Benefit</a:t>
                </a:r>
              </a:p>
            </c:rich>
          </c:tx>
          <c:layout/>
          <c:overlay val="0"/>
        </c:title>
        <c:numFmt formatCode="General" sourceLinked="1"/>
        <c:majorTickMark val="out"/>
        <c:minorTickMark val="none"/>
        <c:tickLblPos val="nextTo"/>
        <c:crossAx val="2113224152"/>
        <c:crosses val="autoZero"/>
        <c:crossBetween val="midCat"/>
      </c:valAx>
    </c:plotArea>
    <c:legend>
      <c:legendPos val="r"/>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'Decision Curve 3'!$F$17</c:f>
              <c:strCache>
                <c:ptCount val="1"/>
                <c:pt idx="0">
                  <c:v>Treat All</c:v>
                </c:pt>
              </c:strCache>
            </c:strRef>
          </c:tx>
          <c:spPr>
            <a:ln w="47625">
              <a:solidFill>
                <a:schemeClr val="accent5"/>
              </a:solidFill>
            </a:ln>
          </c:spPr>
          <c:marker>
            <c:symbol val="none"/>
          </c:marker>
          <c:dPt>
            <c:idx val="0"/>
            <c:marker>
              <c:symbol val="diamond"/>
              <c:size val="9"/>
            </c:marker>
            <c:bubble3D val="0"/>
            <c:extLst xmlns:c16r2="http://schemas.microsoft.com/office/drawing/2015/06/chart">
              <c:ext xmlns:c16="http://schemas.microsoft.com/office/drawing/2014/chart" uri="{C3380CC4-5D6E-409C-BE32-E72D297353CC}">
                <c16:uniqueId val="{00000000-A618-4FB0-A6CA-1625C4A590B7}"/>
              </c:ext>
            </c:extLst>
          </c:dPt>
          <c:dPt>
            <c:idx val="7"/>
            <c:marker>
              <c:symbol val="diamond"/>
              <c:size val="9"/>
            </c:marker>
            <c:bubble3D val="0"/>
            <c:extLst xmlns:c16r2="http://schemas.microsoft.com/office/drawing/2015/06/chart">
              <c:ext xmlns:c16="http://schemas.microsoft.com/office/drawing/2014/chart" uri="{C3380CC4-5D6E-409C-BE32-E72D297353CC}">
                <c16:uniqueId val="{00000001-A618-4FB0-A6CA-1625C4A590B7}"/>
              </c:ext>
            </c:extLst>
          </c:dPt>
          <c:xVal>
            <c:numRef>
              <c:f>'Decision Curve 3'!$C$21:$C$40</c:f>
              <c:numCache>
                <c:formatCode>General</c:formatCode>
                <c:ptCount val="20"/>
                <c:pt idx="1">
                  <c:v>0.5</c:v>
                </c:pt>
                <c:pt idx="2">
                  <c:v>0.45</c:v>
                </c:pt>
                <c:pt idx="3">
                  <c:v>0.4</c:v>
                </c:pt>
                <c:pt idx="4">
                  <c:v>0.35</c:v>
                </c:pt>
                <c:pt idx="5">
                  <c:v>0.333333333333333</c:v>
                </c:pt>
                <c:pt idx="6">
                  <c:v>0.3</c:v>
                </c:pt>
                <c:pt idx="7">
                  <c:v>0.25</c:v>
                </c:pt>
                <c:pt idx="8">
                  <c:v>0.2</c:v>
                </c:pt>
                <c:pt idx="9">
                  <c:v>0.18</c:v>
                </c:pt>
                <c:pt idx="10">
                  <c:v>0.166666666666667</c:v>
                </c:pt>
                <c:pt idx="11">
                  <c:v>0.15</c:v>
                </c:pt>
                <c:pt idx="12">
                  <c:v>0.135</c:v>
                </c:pt>
                <c:pt idx="13">
                  <c:v>0.125</c:v>
                </c:pt>
                <c:pt idx="14">
                  <c:v>0.111111111111111</c:v>
                </c:pt>
                <c:pt idx="15">
                  <c:v>0.0909090909090909</c:v>
                </c:pt>
                <c:pt idx="16">
                  <c:v>0.05</c:v>
                </c:pt>
                <c:pt idx="17">
                  <c:v>0.0384615384615385</c:v>
                </c:pt>
                <c:pt idx="18">
                  <c:v>0.0196078431372549</c:v>
                </c:pt>
                <c:pt idx="19">
                  <c:v>0.0099009900990099</c:v>
                </c:pt>
              </c:numCache>
            </c:numRef>
          </c:xVal>
          <c:yVal>
            <c:numRef>
              <c:f>'Decision Curve 3'!$H$21:$H$40</c:f>
              <c:numCache>
                <c:formatCode>General</c:formatCode>
                <c:ptCount val="20"/>
                <c:pt idx="1">
                  <c:v>-0.593333333333333</c:v>
                </c:pt>
                <c:pt idx="2">
                  <c:v>-0.448484848484848</c:v>
                </c:pt>
                <c:pt idx="3">
                  <c:v>-0.327777777777778</c:v>
                </c:pt>
                <c:pt idx="4">
                  <c:v>-0.225641025641026</c:v>
                </c:pt>
                <c:pt idx="5">
                  <c:v>-0.195</c:v>
                </c:pt>
                <c:pt idx="6">
                  <c:v>-0.138095238095238</c:v>
                </c:pt>
                <c:pt idx="7">
                  <c:v>-0.0622222222222222</c:v>
                </c:pt>
                <c:pt idx="8">
                  <c:v>0.00416666666666667</c:v>
                </c:pt>
                <c:pt idx="9">
                  <c:v>0.0284552845528456</c:v>
                </c:pt>
                <c:pt idx="10">
                  <c:v>0.044</c:v>
                </c:pt>
                <c:pt idx="11">
                  <c:v>0.0627450980392157</c:v>
                </c:pt>
                <c:pt idx="12">
                  <c:v>0.0789980732177264</c:v>
                </c:pt>
                <c:pt idx="13">
                  <c:v>0.0895238095238095</c:v>
                </c:pt>
                <c:pt idx="14">
                  <c:v>0.10375</c:v>
                </c:pt>
                <c:pt idx="15">
                  <c:v>0.123666666666667</c:v>
                </c:pt>
                <c:pt idx="16">
                  <c:v>0.16140350877193</c:v>
                </c:pt>
                <c:pt idx="17">
                  <c:v>0.171466666666667</c:v>
                </c:pt>
                <c:pt idx="18">
                  <c:v>0.1874</c:v>
                </c:pt>
                <c:pt idx="19">
                  <c:v>0.195366666666667</c:v>
                </c:pt>
              </c:numCache>
            </c:numRef>
          </c:yVal>
          <c:smooth val="0"/>
          <c:extLst xmlns:c16r2="http://schemas.microsoft.com/office/drawing/2015/06/chart">
            <c:ext xmlns:c16="http://schemas.microsoft.com/office/drawing/2014/chart" uri="{C3380CC4-5D6E-409C-BE32-E72D297353CC}">
              <c16:uniqueId val="{00000002-A618-4FB0-A6CA-1625C4A590B7}"/>
            </c:ext>
          </c:extLst>
        </c:ser>
        <c:ser>
          <c:idx val="1"/>
          <c:order val="1"/>
          <c:tx>
            <c:strRef>
              <c:f>'Decision Curve 3'!$I$17</c:f>
              <c:strCache>
                <c:ptCount val="1"/>
                <c:pt idx="0">
                  <c:v>Oncologist 1</c:v>
                </c:pt>
              </c:strCache>
            </c:strRef>
          </c:tx>
          <c:spPr>
            <a:ln w="47625">
              <a:solidFill>
                <a:schemeClr val="accent6"/>
              </a:solidFill>
            </a:ln>
          </c:spPr>
          <c:marker>
            <c:symbol val="none"/>
          </c:marker>
          <c:dPt>
            <c:idx val="7"/>
            <c:marker>
              <c:symbol val="square"/>
              <c:size val="9"/>
            </c:marker>
            <c:bubble3D val="0"/>
            <c:extLst xmlns:c16r2="http://schemas.microsoft.com/office/drawing/2015/06/chart">
              <c:ext xmlns:c16="http://schemas.microsoft.com/office/drawing/2014/chart" uri="{C3380CC4-5D6E-409C-BE32-E72D297353CC}">
                <c16:uniqueId val="{00000003-A618-4FB0-A6CA-1625C4A590B7}"/>
              </c:ext>
            </c:extLst>
          </c:dPt>
          <c:xVal>
            <c:numRef>
              <c:f>'Decision Curve 3'!$C$21:$C$40</c:f>
              <c:numCache>
                <c:formatCode>General</c:formatCode>
                <c:ptCount val="20"/>
                <c:pt idx="1">
                  <c:v>0.5</c:v>
                </c:pt>
                <c:pt idx="2">
                  <c:v>0.45</c:v>
                </c:pt>
                <c:pt idx="3">
                  <c:v>0.4</c:v>
                </c:pt>
                <c:pt idx="4">
                  <c:v>0.35</c:v>
                </c:pt>
                <c:pt idx="5">
                  <c:v>0.333333333333333</c:v>
                </c:pt>
                <c:pt idx="6">
                  <c:v>0.3</c:v>
                </c:pt>
                <c:pt idx="7">
                  <c:v>0.25</c:v>
                </c:pt>
                <c:pt idx="8">
                  <c:v>0.2</c:v>
                </c:pt>
                <c:pt idx="9">
                  <c:v>0.18</c:v>
                </c:pt>
                <c:pt idx="10">
                  <c:v>0.166666666666667</c:v>
                </c:pt>
                <c:pt idx="11">
                  <c:v>0.15</c:v>
                </c:pt>
                <c:pt idx="12">
                  <c:v>0.135</c:v>
                </c:pt>
                <c:pt idx="13">
                  <c:v>0.125</c:v>
                </c:pt>
                <c:pt idx="14">
                  <c:v>0.111111111111111</c:v>
                </c:pt>
                <c:pt idx="15">
                  <c:v>0.0909090909090909</c:v>
                </c:pt>
                <c:pt idx="16">
                  <c:v>0.05</c:v>
                </c:pt>
                <c:pt idx="17">
                  <c:v>0.0384615384615385</c:v>
                </c:pt>
                <c:pt idx="18">
                  <c:v>0.0196078431372549</c:v>
                </c:pt>
                <c:pt idx="19">
                  <c:v>0.0099009900990099</c:v>
                </c:pt>
              </c:numCache>
            </c:numRef>
          </c:xVal>
          <c:yVal>
            <c:numRef>
              <c:f>'Decision Curve 3'!$L$21:$L$40</c:f>
              <c:numCache>
                <c:formatCode>General</c:formatCode>
                <c:ptCount val="20"/>
                <c:pt idx="1">
                  <c:v>-0.113333333333333</c:v>
                </c:pt>
                <c:pt idx="2">
                  <c:v>-0.0727272727272727</c:v>
                </c:pt>
                <c:pt idx="3">
                  <c:v>-0.0388888888888889</c:v>
                </c:pt>
                <c:pt idx="4">
                  <c:v>-0.102564102564103</c:v>
                </c:pt>
                <c:pt idx="5">
                  <c:v>-0.0833333333333333</c:v>
                </c:pt>
                <c:pt idx="6">
                  <c:v>-0.0476190476190476</c:v>
                </c:pt>
                <c:pt idx="7">
                  <c:v>0.0</c:v>
                </c:pt>
                <c:pt idx="8">
                  <c:v>0.00416666666666667</c:v>
                </c:pt>
                <c:pt idx="9">
                  <c:v>0.0291869918699187</c:v>
                </c:pt>
                <c:pt idx="10">
                  <c:v>0.044</c:v>
                </c:pt>
                <c:pt idx="11">
                  <c:v>0.0627450980392157</c:v>
                </c:pt>
                <c:pt idx="12">
                  <c:v>0.0789980732177264</c:v>
                </c:pt>
                <c:pt idx="13">
                  <c:v>0.0895238095238095</c:v>
                </c:pt>
                <c:pt idx="14">
                  <c:v>0.10375</c:v>
                </c:pt>
                <c:pt idx="15">
                  <c:v>0.123666666666667</c:v>
                </c:pt>
                <c:pt idx="16">
                  <c:v>0.16140350877193</c:v>
                </c:pt>
                <c:pt idx="17">
                  <c:v>0.171466666666667</c:v>
                </c:pt>
                <c:pt idx="18">
                  <c:v>0.1874</c:v>
                </c:pt>
                <c:pt idx="19">
                  <c:v>0.195366666666667</c:v>
                </c:pt>
              </c:numCache>
            </c:numRef>
          </c:yVal>
          <c:smooth val="0"/>
          <c:extLst xmlns:c16r2="http://schemas.microsoft.com/office/drawing/2015/06/chart">
            <c:ext xmlns:c16="http://schemas.microsoft.com/office/drawing/2014/chart" uri="{C3380CC4-5D6E-409C-BE32-E72D297353CC}">
              <c16:uniqueId val="{00000004-A618-4FB0-A6CA-1625C4A590B7}"/>
            </c:ext>
          </c:extLst>
        </c:ser>
        <c:ser>
          <c:idx val="2"/>
          <c:order val="2"/>
          <c:tx>
            <c:strRef>
              <c:f>'Decision Curve 3'!$M$17</c:f>
              <c:strCache>
                <c:ptCount val="1"/>
                <c:pt idx="0">
                  <c:v>Recalibrated</c:v>
                </c:pt>
              </c:strCache>
            </c:strRef>
          </c:tx>
          <c:spPr>
            <a:ln w="47625">
              <a:solidFill>
                <a:schemeClr val="accent3"/>
              </a:solidFill>
            </a:ln>
          </c:spPr>
          <c:marker>
            <c:symbol val="none"/>
          </c:marker>
          <c:dPt>
            <c:idx val="7"/>
            <c:marker>
              <c:symbol val="triangle"/>
              <c:size val="9"/>
            </c:marker>
            <c:bubble3D val="0"/>
            <c:extLst xmlns:c16r2="http://schemas.microsoft.com/office/drawing/2015/06/chart">
              <c:ext xmlns:c16="http://schemas.microsoft.com/office/drawing/2014/chart" uri="{C3380CC4-5D6E-409C-BE32-E72D297353CC}">
                <c16:uniqueId val="{00000005-A618-4FB0-A6CA-1625C4A590B7}"/>
              </c:ext>
            </c:extLst>
          </c:dPt>
          <c:xVal>
            <c:numRef>
              <c:f>'Decision Curve 3'!$C$21:$C$40</c:f>
              <c:numCache>
                <c:formatCode>General</c:formatCode>
                <c:ptCount val="20"/>
                <c:pt idx="1">
                  <c:v>0.5</c:v>
                </c:pt>
                <c:pt idx="2">
                  <c:v>0.45</c:v>
                </c:pt>
                <c:pt idx="3">
                  <c:v>0.4</c:v>
                </c:pt>
                <c:pt idx="4">
                  <c:v>0.35</c:v>
                </c:pt>
                <c:pt idx="5">
                  <c:v>0.333333333333333</c:v>
                </c:pt>
                <c:pt idx="6">
                  <c:v>0.3</c:v>
                </c:pt>
                <c:pt idx="7">
                  <c:v>0.25</c:v>
                </c:pt>
                <c:pt idx="8">
                  <c:v>0.2</c:v>
                </c:pt>
                <c:pt idx="9">
                  <c:v>0.18</c:v>
                </c:pt>
                <c:pt idx="10">
                  <c:v>0.166666666666667</c:v>
                </c:pt>
                <c:pt idx="11">
                  <c:v>0.15</c:v>
                </c:pt>
                <c:pt idx="12">
                  <c:v>0.135</c:v>
                </c:pt>
                <c:pt idx="13">
                  <c:v>0.125</c:v>
                </c:pt>
                <c:pt idx="14">
                  <c:v>0.111111111111111</c:v>
                </c:pt>
                <c:pt idx="15">
                  <c:v>0.0909090909090909</c:v>
                </c:pt>
                <c:pt idx="16">
                  <c:v>0.05</c:v>
                </c:pt>
                <c:pt idx="17">
                  <c:v>0.0384615384615385</c:v>
                </c:pt>
                <c:pt idx="18">
                  <c:v>0.0196078431372549</c:v>
                </c:pt>
                <c:pt idx="19">
                  <c:v>0.0099009900990099</c:v>
                </c:pt>
              </c:numCache>
            </c:numRef>
          </c:xVal>
          <c:yVal>
            <c:numRef>
              <c:f>'Decision Curve 3'!$Q$21:$Q$40</c:f>
              <c:numCache>
                <c:formatCode>General</c:formatCode>
                <c:ptCount val="20"/>
                <c:pt idx="1">
                  <c:v>0.0</c:v>
                </c:pt>
                <c:pt idx="2">
                  <c:v>0.0</c:v>
                </c:pt>
                <c:pt idx="3">
                  <c:v>0.0</c:v>
                </c:pt>
                <c:pt idx="4">
                  <c:v>0.0</c:v>
                </c:pt>
                <c:pt idx="5">
                  <c:v>0.0</c:v>
                </c:pt>
                <c:pt idx="6">
                  <c:v>0.0142857142857143</c:v>
                </c:pt>
                <c:pt idx="7">
                  <c:v>0.0355555555555556</c:v>
                </c:pt>
                <c:pt idx="8">
                  <c:v>0.0541666666666667</c:v>
                </c:pt>
                <c:pt idx="9">
                  <c:v>0.0609756097560976</c:v>
                </c:pt>
                <c:pt idx="10">
                  <c:v>0.0666666666666667</c:v>
                </c:pt>
                <c:pt idx="11">
                  <c:v>0.0784313725490196</c:v>
                </c:pt>
                <c:pt idx="12">
                  <c:v>0.0886319845857418</c:v>
                </c:pt>
                <c:pt idx="13">
                  <c:v>0.0952380952380952</c:v>
                </c:pt>
                <c:pt idx="14">
                  <c:v>0.104166666666667</c:v>
                </c:pt>
                <c:pt idx="15">
                  <c:v>0.123666666666667</c:v>
                </c:pt>
                <c:pt idx="16">
                  <c:v>0.16140350877193</c:v>
                </c:pt>
                <c:pt idx="17">
                  <c:v>0.171466666666667</c:v>
                </c:pt>
                <c:pt idx="18">
                  <c:v>0.1874</c:v>
                </c:pt>
                <c:pt idx="19">
                  <c:v>0.195366666666667</c:v>
                </c:pt>
              </c:numCache>
            </c:numRef>
          </c:yVal>
          <c:smooth val="0"/>
          <c:extLst xmlns:c16r2="http://schemas.microsoft.com/office/drawing/2015/06/chart">
            <c:ext xmlns:c16="http://schemas.microsoft.com/office/drawing/2014/chart" uri="{C3380CC4-5D6E-409C-BE32-E72D297353CC}">
              <c16:uniqueId val="{00000006-A618-4FB0-A6CA-1625C4A590B7}"/>
            </c:ext>
          </c:extLst>
        </c:ser>
        <c:dLbls>
          <c:showLegendKey val="0"/>
          <c:showVal val="0"/>
          <c:showCatName val="0"/>
          <c:showSerName val="0"/>
          <c:showPercent val="0"/>
          <c:showBubbleSize val="0"/>
        </c:dLbls>
        <c:axId val="2113774232"/>
        <c:axId val="2113766264"/>
      </c:scatterChart>
      <c:valAx>
        <c:axId val="2113774232"/>
        <c:scaling>
          <c:orientation val="minMax"/>
          <c:max val="0.35"/>
          <c:min val="0.1"/>
        </c:scaling>
        <c:delete val="0"/>
        <c:axPos val="b"/>
        <c:title>
          <c:tx>
            <c:rich>
              <a:bodyPr/>
              <a:lstStyle/>
              <a:p>
                <a:pPr>
                  <a:defRPr sz="1800"/>
                </a:pPr>
                <a:r>
                  <a:rPr lang="en-US" sz="1800"/>
                  <a:t>Treatment Threshold</a:t>
                </a:r>
              </a:p>
            </c:rich>
          </c:tx>
          <c:layout/>
          <c:overlay val="0"/>
        </c:title>
        <c:numFmt formatCode="General" sourceLinked="1"/>
        <c:majorTickMark val="out"/>
        <c:minorTickMark val="none"/>
        <c:tickLblPos val="nextTo"/>
        <c:crossAx val="2113766264"/>
        <c:crosses val="autoZero"/>
        <c:crossBetween val="midCat"/>
      </c:valAx>
      <c:valAx>
        <c:axId val="2113766264"/>
        <c:scaling>
          <c:orientation val="minMax"/>
          <c:max val="0.15"/>
          <c:min val="-0.1"/>
        </c:scaling>
        <c:delete val="0"/>
        <c:axPos val="l"/>
        <c:title>
          <c:tx>
            <c:rich>
              <a:bodyPr rot="-5400000" vert="horz"/>
              <a:lstStyle/>
              <a:p>
                <a:pPr>
                  <a:defRPr sz="1800"/>
                </a:pPr>
                <a:r>
                  <a:rPr lang="en-US" sz="1800"/>
                  <a:t>Net Benefit</a:t>
                </a:r>
              </a:p>
            </c:rich>
          </c:tx>
          <c:layout/>
          <c:overlay val="0"/>
        </c:title>
        <c:numFmt formatCode="General" sourceLinked="1"/>
        <c:majorTickMark val="out"/>
        <c:minorTickMark val="none"/>
        <c:tickLblPos val="nextTo"/>
        <c:crossAx val="2113774232"/>
        <c:crosses val="autoZero"/>
        <c:crossBetween val="midCat"/>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0.00919</cdr:x>
      <cdr:y>0.23133</cdr:y>
    </cdr:from>
    <cdr:to>
      <cdr:x>0.04441</cdr:x>
      <cdr:y>0.29616</cdr:y>
    </cdr:to>
    <cdr:sp macro="" textlink="">
      <cdr:nvSpPr>
        <cdr:cNvPr id="2" name="TextBox 1"/>
        <cdr:cNvSpPr txBox="1"/>
      </cdr:nvSpPr>
      <cdr:spPr>
        <a:xfrm xmlns:a="http://schemas.openxmlformats.org/drawingml/2006/main">
          <a:off x="76200" y="1606997"/>
          <a:ext cx="292100" cy="450403"/>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C</a:t>
          </a:r>
        </a:p>
      </cdr:txBody>
    </cdr:sp>
  </cdr:relSizeAnchor>
  <cdr:relSizeAnchor xmlns:cdr="http://schemas.openxmlformats.org/drawingml/2006/chartDrawing">
    <cdr:from>
      <cdr:x>0.8951</cdr:x>
      <cdr:y>0.0064</cdr:y>
    </cdr:from>
    <cdr:to>
      <cdr:x>0.94104</cdr:x>
      <cdr:y>0.0777</cdr:y>
    </cdr:to>
    <cdr:sp macro="" textlink="">
      <cdr:nvSpPr>
        <cdr:cNvPr id="3" name="TextBox 2"/>
        <cdr:cNvSpPr txBox="1"/>
      </cdr:nvSpPr>
      <cdr:spPr>
        <a:xfrm xmlns:a="http://schemas.openxmlformats.org/drawingml/2006/main">
          <a:off x="7423150" y="44450"/>
          <a:ext cx="381000" cy="4953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B</a:t>
          </a:r>
        </a:p>
      </cdr:txBody>
    </cdr:sp>
  </cdr:relSizeAnchor>
</c:userShapes>
</file>

<file path=ppt/drawings/drawing2.xml><?xml version="1.0" encoding="utf-8"?>
<c:userShapes xmlns:c="http://schemas.openxmlformats.org/drawingml/2006/chart">
  <cdr:relSizeAnchor xmlns:cdr="http://schemas.openxmlformats.org/drawingml/2006/chartDrawing">
    <cdr:from>
      <cdr:x>0.00919</cdr:x>
      <cdr:y>0.23133</cdr:y>
    </cdr:from>
    <cdr:to>
      <cdr:x>0.04441</cdr:x>
      <cdr:y>0.29616</cdr:y>
    </cdr:to>
    <cdr:sp macro="" textlink="">
      <cdr:nvSpPr>
        <cdr:cNvPr id="2" name="TextBox 1"/>
        <cdr:cNvSpPr txBox="1"/>
      </cdr:nvSpPr>
      <cdr:spPr>
        <a:xfrm xmlns:a="http://schemas.openxmlformats.org/drawingml/2006/main">
          <a:off x="76200" y="1606997"/>
          <a:ext cx="292100" cy="450403"/>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C</a:t>
          </a:r>
        </a:p>
      </cdr:txBody>
    </cdr:sp>
  </cdr:relSizeAnchor>
  <cdr:relSizeAnchor xmlns:cdr="http://schemas.openxmlformats.org/drawingml/2006/chartDrawing">
    <cdr:from>
      <cdr:x>0.8951</cdr:x>
      <cdr:y>0.88391</cdr:y>
    </cdr:from>
    <cdr:to>
      <cdr:x>0.95636</cdr:x>
      <cdr:y>0.95521</cdr:y>
    </cdr:to>
    <cdr:sp macro="" textlink="">
      <cdr:nvSpPr>
        <cdr:cNvPr id="3" name="TextBox 2"/>
        <cdr:cNvSpPr txBox="1"/>
      </cdr:nvSpPr>
      <cdr:spPr>
        <a:xfrm xmlns:a="http://schemas.openxmlformats.org/drawingml/2006/main">
          <a:off x="7423150" y="6140450"/>
          <a:ext cx="508000" cy="4953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dirty="0"/>
            <a:t>-B</a:t>
          </a:r>
        </a:p>
      </cdr:txBody>
    </cdr:sp>
  </cdr:relSizeAnchor>
</c:userShapes>
</file>

<file path=ppt/drawings/drawing3.xml><?xml version="1.0" encoding="utf-8"?>
<c:userShapes xmlns:c="http://schemas.openxmlformats.org/drawingml/2006/chart">
  <cdr:relSizeAnchor xmlns:cdr="http://schemas.openxmlformats.org/drawingml/2006/chartDrawing">
    <cdr:from>
      <cdr:x>0.00153</cdr:x>
      <cdr:y>0.68288</cdr:y>
    </cdr:from>
    <cdr:to>
      <cdr:x>0.05819</cdr:x>
      <cdr:y>0.74771</cdr:y>
    </cdr:to>
    <cdr:sp macro="" textlink="">
      <cdr:nvSpPr>
        <cdr:cNvPr id="2" name="TextBox 1"/>
        <cdr:cNvSpPr txBox="1"/>
      </cdr:nvSpPr>
      <cdr:spPr>
        <a:xfrm xmlns:a="http://schemas.openxmlformats.org/drawingml/2006/main">
          <a:off x="12700" y="4743926"/>
          <a:ext cx="469900" cy="450368"/>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-C</a:t>
          </a:r>
        </a:p>
      </cdr:txBody>
    </cdr:sp>
  </cdr:relSizeAnchor>
  <cdr:relSizeAnchor xmlns:cdr="http://schemas.openxmlformats.org/drawingml/2006/chartDrawing">
    <cdr:from>
      <cdr:x>0.8951</cdr:x>
      <cdr:y>0.0081</cdr:y>
    </cdr:from>
    <cdr:to>
      <cdr:x>0.95636</cdr:x>
      <cdr:y>0.0794</cdr:y>
    </cdr:to>
    <cdr:sp macro="" textlink="">
      <cdr:nvSpPr>
        <cdr:cNvPr id="3" name="TextBox 2"/>
        <cdr:cNvSpPr txBox="1"/>
      </cdr:nvSpPr>
      <cdr:spPr>
        <a:xfrm xmlns:a="http://schemas.openxmlformats.org/drawingml/2006/main">
          <a:off x="7423150" y="56272"/>
          <a:ext cx="508000" cy="4953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B</a:t>
          </a:r>
        </a:p>
      </cdr:txBody>
    </cdr:sp>
  </cdr:relSizeAnchor>
</c:userShapes>
</file>

<file path=ppt/drawings/drawing4.xml><?xml version="1.0" encoding="utf-8"?>
<c:userShapes xmlns:c="http://schemas.openxmlformats.org/drawingml/2006/chart">
  <cdr:relSizeAnchor xmlns:cdr="http://schemas.openxmlformats.org/drawingml/2006/chartDrawing">
    <cdr:from>
      <cdr:x>0.00153</cdr:x>
      <cdr:y>0.7359</cdr:y>
    </cdr:from>
    <cdr:to>
      <cdr:x>0.08882</cdr:x>
      <cdr:y>0.81718</cdr:y>
    </cdr:to>
    <cdr:sp macro="" textlink="">
      <cdr:nvSpPr>
        <cdr:cNvPr id="2" name="TextBox 1"/>
        <cdr:cNvSpPr txBox="1"/>
      </cdr:nvSpPr>
      <cdr:spPr>
        <a:xfrm xmlns:a="http://schemas.openxmlformats.org/drawingml/2006/main">
          <a:off x="12688" y="5112198"/>
          <a:ext cx="723912" cy="564701"/>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-C/B</a:t>
          </a:r>
        </a:p>
      </cdr:txBody>
    </cdr:sp>
  </cdr:relSizeAnchor>
  <cdr:relSizeAnchor xmlns:cdr="http://schemas.openxmlformats.org/drawingml/2006/chartDrawing">
    <cdr:from>
      <cdr:x>0.8951</cdr:x>
      <cdr:y>0.0064</cdr:y>
    </cdr:from>
    <cdr:to>
      <cdr:x>0.95636</cdr:x>
      <cdr:y>0.0777</cdr:y>
    </cdr:to>
    <cdr:sp macro="" textlink="">
      <cdr:nvSpPr>
        <cdr:cNvPr id="3" name="TextBox 2"/>
        <cdr:cNvSpPr txBox="1"/>
      </cdr:nvSpPr>
      <cdr:spPr>
        <a:xfrm xmlns:a="http://schemas.openxmlformats.org/drawingml/2006/main">
          <a:off x="7423150" y="44450"/>
          <a:ext cx="508000" cy="4953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5" name="Rectangle 3"/>
          <p:cNvSpPr>
            <a:spLocks noGrp="1" noChangeArrowheads="1"/>
          </p:cNvSpPr>
          <p:nvPr>
            <p:ph type="dt" sz="quarter"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202756" name="Rectangle 4"/>
          <p:cNvSpPr>
            <a:spLocks noGrp="1" noChangeArrowheads="1"/>
          </p:cNvSpPr>
          <p:nvPr>
            <p:ph type="ftr" sz="quarter" idx="2"/>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7" name="Rectangle 5"/>
          <p:cNvSpPr>
            <a:spLocks noGrp="1" noChangeArrowheads="1"/>
          </p:cNvSpPr>
          <p:nvPr>
            <p:ph type="sldNum" sz="quarter" idx="3"/>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F3949B48-3251-4B49-B632-5FB9F3BA471F}" type="slidenum">
              <a:rPr lang="en-US"/>
              <a:pPr>
                <a:defRPr/>
              </a:pPr>
              <a:t>‹#›</a:t>
            </a:fld>
            <a:endParaRPr lang="en-US"/>
          </a:p>
        </p:txBody>
      </p:sp>
    </p:spTree>
    <p:extLst>
      <p:ext uri="{BB962C8B-B14F-4D97-AF65-F5344CB8AC3E}">
        <p14:creationId xmlns:p14="http://schemas.microsoft.com/office/powerpoint/2010/main" val="3508931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1" name="Rectangle 3"/>
          <p:cNvSpPr>
            <a:spLocks noGrp="1" noChangeArrowheads="1"/>
          </p:cNvSpPr>
          <p:nvPr>
            <p:ph type="dt"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43000" y="698500"/>
            <a:ext cx="4660900" cy="3495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1493" name="Rectangle 5"/>
          <p:cNvSpPr>
            <a:spLocks noGrp="1" noChangeArrowheads="1"/>
          </p:cNvSpPr>
          <p:nvPr>
            <p:ph type="body" sz="quarter" idx="3"/>
          </p:nvPr>
        </p:nvSpPr>
        <p:spPr bwMode="auto">
          <a:xfrm>
            <a:off x="695325" y="4427538"/>
            <a:ext cx="5556250" cy="4195762"/>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1494" name="Rectangle 6"/>
          <p:cNvSpPr>
            <a:spLocks noGrp="1" noChangeArrowheads="1"/>
          </p:cNvSpPr>
          <p:nvPr>
            <p:ph type="ftr" sz="quarter" idx="4"/>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5" name="Rectangle 7"/>
          <p:cNvSpPr>
            <a:spLocks noGrp="1" noChangeArrowheads="1"/>
          </p:cNvSpPr>
          <p:nvPr>
            <p:ph type="sldNum" sz="quarter" idx="5"/>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8718408D-8456-394C-B3AF-D2A6073BA1DE}" type="slidenum">
              <a:rPr lang="en-US"/>
              <a:pPr>
                <a:defRPr/>
              </a:pPr>
              <a:t>‹#›</a:t>
            </a:fld>
            <a:endParaRPr lang="en-US"/>
          </a:p>
        </p:txBody>
      </p:sp>
    </p:spTree>
    <p:extLst>
      <p:ext uri="{BB962C8B-B14F-4D97-AF65-F5344CB8AC3E}">
        <p14:creationId xmlns:p14="http://schemas.microsoft.com/office/powerpoint/2010/main" val="39324242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  Point out that these are approximate</a:t>
            </a:r>
            <a:r>
              <a:rPr lang="en-US" baseline="0" dirty="0"/>
              <a:t> because this makes it look like 3 × 3 = 10.</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7</a:t>
            </a:fld>
            <a:endParaRPr lang="en-US"/>
          </a:p>
        </p:txBody>
      </p:sp>
    </p:spTree>
    <p:extLst>
      <p:ext uri="{BB962C8B-B14F-4D97-AF65-F5344CB8AC3E}">
        <p14:creationId xmlns:p14="http://schemas.microsoft.com/office/powerpoint/2010/main" val="1603994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a:extLst>
              <a:ext uri="{FF2B5EF4-FFF2-40B4-BE49-F238E27FC236}">
                <a16:creationId xmlns="" xmlns:a16="http://schemas.microsoft.com/office/drawing/2014/main" id="{2236BD1C-1E77-443C-B1D1-B500B59F8F09}"/>
              </a:ext>
            </a:extLst>
          </p:cNvPr>
          <p:cNvSpPr>
            <a:spLocks noGrp="1" noRot="1" noChangeAspect="1" noTextEdit="1"/>
          </p:cNvSpPr>
          <p:nvPr>
            <p:ph type="sldImg"/>
          </p:nvPr>
        </p:nvSpPr>
        <p:spPr>
          <a:ln/>
        </p:spPr>
      </p:sp>
      <p:sp>
        <p:nvSpPr>
          <p:cNvPr id="144386" name="Notes Placeholder 2">
            <a:extLst>
              <a:ext uri="{FF2B5EF4-FFF2-40B4-BE49-F238E27FC236}">
                <a16:creationId xmlns="" xmlns:a16="http://schemas.microsoft.com/office/drawing/2014/main" id="{B4B00799-07C3-4F2A-B606-95D21BF076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Prognostic test results are commonly expressed as a risk category (10%, 20%, </a:t>
            </a:r>
            <a:r>
              <a:rPr lang="en-US" altLang="en-US" dirty="0" err="1">
                <a:latin typeface="Arial" panose="020B0604020202020204" pitchFamily="34" charset="0"/>
              </a:rPr>
              <a:t>etc</a:t>
            </a:r>
            <a:r>
              <a:rPr lang="en-US" altLang="en-US" dirty="0">
                <a:latin typeface="Arial" panose="020B0604020202020204" pitchFamily="34" charset="0"/>
              </a:rPr>
              <a:t>), so they already include an assessment of the patient’s pre-test probability.</a:t>
            </a:r>
          </a:p>
          <a:p>
            <a:endParaRPr lang="en-US" altLang="en-US" dirty="0">
              <a:latin typeface="Arial" panose="020B0604020202020204" pitchFamily="34" charset="0"/>
            </a:endParaRPr>
          </a:p>
          <a:p>
            <a:r>
              <a:rPr lang="en-US" altLang="en-US" dirty="0">
                <a:latin typeface="Arial" panose="020B0604020202020204" pitchFamily="34" charset="0"/>
              </a:rPr>
              <a:t>TN:  Might even say (for time to event data) that you spin the spinner every day.</a:t>
            </a:r>
          </a:p>
          <a:p>
            <a:endParaRPr lang="en-US" altLang="en-US" dirty="0">
              <a:latin typeface="Arial" panose="020B0604020202020204" pitchFamily="34" charset="0"/>
            </a:endParaRPr>
          </a:p>
        </p:txBody>
      </p:sp>
      <p:sp>
        <p:nvSpPr>
          <p:cNvPr id="144387" name="Slide Number Placeholder 3">
            <a:extLst>
              <a:ext uri="{FF2B5EF4-FFF2-40B4-BE49-F238E27FC236}">
                <a16:creationId xmlns="" xmlns:a16="http://schemas.microsoft.com/office/drawing/2014/main" id="{ECD039A2-0D40-4860-BA80-BF99AF54A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panose="020B0604030504040204" pitchFamily="34" charset="0"/>
                <a:ea typeface="MS PGothic" panose="020B0600070205080204" pitchFamily="34" charset="-128"/>
              </a:defRPr>
            </a:lvl1pPr>
            <a:lvl2pPr marL="742950" indent="-285750" defTabSz="930275">
              <a:defRPr sz="2400">
                <a:solidFill>
                  <a:schemeClr val="tx1"/>
                </a:solidFill>
                <a:latin typeface="Tahoma" panose="020B0604030504040204" pitchFamily="34" charset="0"/>
                <a:ea typeface="MS PGothic" panose="020B0600070205080204" pitchFamily="34" charset="-128"/>
              </a:defRPr>
            </a:lvl2pPr>
            <a:lvl3pPr marL="1143000" indent="-228600" defTabSz="930275">
              <a:defRPr sz="2400">
                <a:solidFill>
                  <a:schemeClr val="tx1"/>
                </a:solidFill>
                <a:latin typeface="Tahoma" panose="020B0604030504040204" pitchFamily="34" charset="0"/>
                <a:ea typeface="MS PGothic" panose="020B0600070205080204" pitchFamily="34" charset="-128"/>
              </a:defRPr>
            </a:lvl3pPr>
            <a:lvl4pPr marL="1600200" indent="-228600" defTabSz="930275">
              <a:defRPr sz="2400">
                <a:solidFill>
                  <a:schemeClr val="tx1"/>
                </a:solidFill>
                <a:latin typeface="Tahoma" panose="020B0604030504040204" pitchFamily="34" charset="0"/>
                <a:ea typeface="MS PGothic" panose="020B0600070205080204" pitchFamily="34" charset="-128"/>
              </a:defRPr>
            </a:lvl4pPr>
            <a:lvl5pPr marL="2057400" indent="-228600" defTabSz="930275">
              <a:defRPr sz="24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2068D5E-AE34-412A-9716-B7C3C4CDBA37}" type="slidenum">
              <a:rPr lang="en-US" altLang="en-US" sz="1200">
                <a:latin typeface="Arial" panose="020B0604020202020204" pitchFamily="34" charset="0"/>
              </a:rPr>
              <a:pPr/>
              <a:t>26</a:t>
            </a:fld>
            <a:endParaRPr lang="en-US" altLang="en-US" sz="1200">
              <a:latin typeface="Arial" panose="020B0604020202020204" pitchFamily="34" charset="0"/>
            </a:endParaRPr>
          </a:p>
        </p:txBody>
      </p:sp>
    </p:spTree>
    <p:extLst>
      <p:ext uri="{BB962C8B-B14F-4D97-AF65-F5344CB8AC3E}">
        <p14:creationId xmlns:p14="http://schemas.microsoft.com/office/powerpoint/2010/main" val="135341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a:ln/>
        </p:spPr>
      </p:sp>
      <p:sp>
        <p:nvSpPr>
          <p:cNvPr id="161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61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F5F8B02-9EED-C54C-8480-E30B3A8EB729}" type="slidenum">
              <a:rPr lang="en-US" sz="1200">
                <a:latin typeface="Arial" charset="0"/>
              </a:rPr>
              <a:pPr/>
              <a:t>29</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32</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Oncologist 1:  Mean Bias = 14.67%  SD Group Errors = 4%  Calibration = SD^2 + Bias^2 = 0.023   SQRT(Calibration) = 0.152</a:t>
            </a:r>
          </a:p>
          <a:p>
            <a:r>
              <a:rPr lang="en-US">
                <a:ea typeface="MS PGothic" charset="0"/>
              </a:rPr>
              <a:t>Oncologist 2:  Mean Bias = 0.333%   SD Group Errors = 0      Calibration = Bias^2 = 0.0000111111  SQRT(Calibratioin) = Same as Bias</a:t>
            </a:r>
          </a:p>
          <a:p>
            <a:r>
              <a:rPr lang="en-US">
                <a:ea typeface="MS PGothic" charset="0"/>
              </a:rPr>
              <a:t>Calibration tables show predicted risk and observed risk for each risk group, but they can’t be converted into LR tables without knowing the proportion in each risk group.  (In this example, 1/3 in each risk group.)</a:t>
            </a:r>
          </a:p>
        </p:txBody>
      </p:sp>
      <p:sp>
        <p:nvSpPr>
          <p:cNvPr id="169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D70F8824-53B7-C248-8A5B-A8BA88CBF409}" type="slidenum">
              <a:rPr lang="en-US" sz="1200">
                <a:latin typeface="Arial" charset="0"/>
              </a:rPr>
              <a:pPr/>
              <a:t>33</a:t>
            </a:fld>
            <a:endParaRPr lang="en-US"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ln/>
        </p:spPr>
      </p:sp>
      <p:sp>
        <p:nvSpPr>
          <p:cNvPr id="1740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MSE = Brier Score = 0.1765 ,   Bias = 0.147,  Variance of Individual Errors = 0.1765 – 0.147^2 = 0.155  SQRT(0.155) = 0.4 = SD of individual Errors.</a:t>
            </a:r>
          </a:p>
          <a:p>
            <a:r>
              <a:rPr lang="en-US" dirty="0">
                <a:ea typeface="MS PGothic" charset="0"/>
              </a:rPr>
              <a:t>SQRT(Calibration) = 0.152</a:t>
            </a:r>
          </a:p>
          <a:p>
            <a:endParaRPr lang="en-US" dirty="0">
              <a:ea typeface="MS PGothic" charset="0"/>
            </a:endParaRPr>
          </a:p>
          <a:p>
            <a:r>
              <a:rPr lang="en-US" dirty="0">
                <a:ea typeface="MS PGothic" charset="0"/>
              </a:rPr>
              <a:t>TN:</a:t>
            </a:r>
            <a:r>
              <a:rPr lang="en-US" baseline="0" dirty="0">
                <a:ea typeface="MS PGothic" charset="0"/>
              </a:rPr>
              <a:t>  QUESTION for next time − are the error bars SD, SE or 95% </a:t>
            </a:r>
            <a:r>
              <a:rPr lang="en-US" baseline="0" dirty="0" smtClean="0">
                <a:ea typeface="MS PGothic" charset="0"/>
              </a:rPr>
              <a:t>CI</a:t>
            </a:r>
          </a:p>
          <a:p>
            <a:endParaRPr lang="en-US" baseline="0" dirty="0" smtClean="0">
              <a:ea typeface="MS PGothic" charset="0"/>
            </a:endParaRPr>
          </a:p>
          <a:p>
            <a:r>
              <a:rPr lang="en-US" baseline="0" dirty="0" smtClean="0">
                <a:ea typeface="MS PGothic" charset="0"/>
              </a:rPr>
              <a:t>MAK:  I checked.  They are 95% Confidence Intervals.  That appears to be the standard for calibration plots.</a:t>
            </a:r>
            <a:endParaRPr lang="en-US" dirty="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(SD of Group Errors)^2 + (Mean Bias)^2 = Mean-Squared Group Error = “Calibration”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3611BE6-EF3E-CD4D-BB83-13350B0BE9A3}" type="slidenum">
              <a:rPr lang="en-US" sz="1200">
                <a:latin typeface="Arial" charset="0"/>
              </a:rPr>
              <a:pPr/>
              <a:t>36</a:t>
            </a:fld>
            <a:endParaRPr lang="en-US" sz="1200">
              <a:latin typeface="Arial" charset="0"/>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a:ln/>
        </p:spPr>
      </p:sp>
      <p:sp>
        <p:nvSpPr>
          <p:cNvPr id="180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Calibration tables show predicted risk and observed risk for each risk group, but they can’t be converted into LR tables without knowing the proportion in each risk group.  (In this example, 1/3 in each risk group.)</a:t>
            </a:r>
          </a:p>
        </p:txBody>
      </p:sp>
      <p:sp>
        <p:nvSpPr>
          <p:cNvPr id="180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5AF84103-5F29-B74E-ABC0-88527BD2165D}" type="slidenum">
              <a:rPr lang="en-US" sz="1200">
                <a:latin typeface="Arial" charset="0"/>
              </a:rPr>
              <a:pPr/>
              <a:t>37</a:t>
            </a:fld>
            <a:endParaRPr 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txBox="1">
            <a:spLocks noGrp="1" noChangeArrowheads="1"/>
          </p:cNvSpPr>
          <p:nvPr/>
        </p:nvSpPr>
        <p:spPr bwMode="auto">
          <a:xfrm>
            <a:off x="3935413" y="8853488"/>
            <a:ext cx="30099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1" tIns="46476" rIns="92951" bIns="46476" anchor="b"/>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r" eaLnBrk="1" hangingPunct="1"/>
            <a:fld id="{DA4B5EE7-A7E3-984D-BF1F-5E9234D0125C}" type="slidenum">
              <a:rPr lang="en-US" sz="1200">
                <a:latin typeface="Arial" charset="0"/>
              </a:rPr>
              <a:pPr algn="r" eaLnBrk="1" hangingPunct="1"/>
              <a:t>38</a:t>
            </a:fld>
            <a:endParaRPr lang="en-US" sz="1200">
              <a:latin typeface="Arial"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MS PGothic" charset="0"/>
              </a:rPr>
              <a:t>LR Table shows P(risk </a:t>
            </a:r>
            <a:r>
              <a:rPr lang="en-US" dirty="0" err="1">
                <a:ea typeface="MS PGothic" charset="0"/>
              </a:rPr>
              <a:t>group|D</a:t>
            </a:r>
            <a:r>
              <a:rPr lang="en-US" dirty="0">
                <a:ea typeface="MS PGothic" charset="0"/>
              </a:rPr>
              <a:t>+) and P(risk </a:t>
            </a:r>
            <a:r>
              <a:rPr lang="en-US" dirty="0" err="1">
                <a:ea typeface="MS PGothic" charset="0"/>
              </a:rPr>
              <a:t>group|D</a:t>
            </a:r>
            <a:r>
              <a:rPr lang="en-US" dirty="0">
                <a:ea typeface="MS PGothic" charset="0"/>
              </a:rPr>
              <a:t>-) .  Cannot convert to Calibration Table without P(D+)  (overall probability in population)</a:t>
            </a:r>
          </a:p>
          <a:p>
            <a:pPr eaLnBrk="1" hangingPunct="1"/>
            <a:r>
              <a:rPr lang="en-US" dirty="0">
                <a:ea typeface="MS PGothic" charset="0"/>
              </a:rPr>
              <a:t>Can obtain from calibration table if we know what P(r) for all r.</a:t>
            </a:r>
          </a:p>
          <a:p>
            <a:pPr eaLnBrk="1" hangingPunct="1"/>
            <a:endParaRPr lang="en-US" dirty="0">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a:ln/>
        </p:spPr>
      </p:sp>
      <p:sp>
        <p:nvSpPr>
          <p:cNvPr id="184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84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8AD6C14-C426-B94D-8D7B-536BFF424D30}" type="slidenum">
              <a:rPr lang="en-US" sz="1200">
                <a:latin typeface="Arial" charset="0"/>
              </a:rPr>
              <a:pPr/>
              <a:t>39</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logarithm of the product</a:t>
            </a:r>
            <a:r>
              <a:rPr lang="en-US" baseline="0" dirty="0"/>
              <a:t> is the sum of the logarithms</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8</a:t>
            </a:fld>
            <a:endParaRPr lang="en-US"/>
          </a:p>
        </p:txBody>
      </p:sp>
    </p:spTree>
    <p:extLst>
      <p:ext uri="{BB962C8B-B14F-4D97-AF65-F5344CB8AC3E}">
        <p14:creationId xmlns:p14="http://schemas.microsoft.com/office/powerpoint/2010/main" val="1373182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MS PGothic" charset="0"/>
              </a:rPr>
              <a:t>ROC Table −</a:t>
            </a:r>
          </a:p>
          <a:p>
            <a:pPr eaLnBrk="1" hangingPunct="1"/>
            <a:r>
              <a:rPr lang="en-US" dirty="0">
                <a:ea typeface="MS PGothic" charset="0"/>
              </a:rPr>
              <a:t>TN:</a:t>
            </a:r>
            <a:r>
              <a:rPr lang="en-US" baseline="0" dirty="0">
                <a:ea typeface="MS PGothic" charset="0"/>
              </a:rPr>
              <a:t> I labeled columns 3 and 5</a:t>
            </a:r>
            <a:endParaRPr lang="en-US" dirty="0">
              <a:ea typeface="MS PGothic" charset="0"/>
            </a:endParaRPr>
          </a:p>
          <a:p>
            <a:pPr eaLnBrk="1" hangingPunct="1"/>
            <a:endParaRPr lang="en-US" dirty="0">
              <a:ea typeface="MS PGothic"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F9DCA7BA-809E-A442-B9C4-803B1FF6AC88}" type="slidenum">
              <a:rPr lang="en-US" sz="1200">
                <a:latin typeface="Arial" charset="0"/>
              </a:rPr>
              <a:pPr/>
              <a:t>40</a:t>
            </a:fld>
            <a:endParaRPr 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p:nvPr>
        </p:nvSpPr>
        <p:spPr>
          <a:ln/>
        </p:spPr>
      </p:sp>
      <p:sp>
        <p:nvSpPr>
          <p:cNvPr id="188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a:ea typeface="MS PGothic" charset="0"/>
              </a:rPr>
              <a:t>FYI:  Started late due to display</a:t>
            </a:r>
            <a:r>
              <a:rPr lang="en-US" baseline="0" dirty="0">
                <a:ea typeface="MS PGothic" charset="0"/>
              </a:rPr>
              <a:t> issues; you got to this at 9:32.</a:t>
            </a:r>
            <a:endParaRPr lang="en-US" dirty="0">
              <a:ea typeface="MS PGothic" charset="0"/>
            </a:endParaRPr>
          </a:p>
        </p:txBody>
      </p:sp>
      <p:sp>
        <p:nvSpPr>
          <p:cNvPr id="188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9580374-2D3F-5C4C-9F91-4DB56BDC51DC}" type="slidenum">
              <a:rPr lang="en-US" sz="1200">
                <a:latin typeface="Arial" charset="0"/>
              </a:rPr>
              <a:pPr/>
              <a:t>41</a:t>
            </a:fld>
            <a:endParaRPr lang="en-US" sz="120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p:nvPr>
        </p:nvSpPr>
        <p:spPr>
          <a:ln/>
        </p:spPr>
      </p:sp>
      <p:sp>
        <p:nvSpPr>
          <p:cNvPr id="190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a:ea typeface="MS PGothic" charset="0"/>
              </a:rPr>
              <a:t>TN: Why</a:t>
            </a:r>
            <a:r>
              <a:rPr lang="en-US" baseline="0" dirty="0">
                <a:ea typeface="MS PGothic" charset="0"/>
              </a:rPr>
              <a:t> not have ROC curve with AUROC = .5?</a:t>
            </a:r>
            <a:endParaRPr lang="en-US" dirty="0">
              <a:ea typeface="MS PGothic" charset="0"/>
            </a:endParaRPr>
          </a:p>
        </p:txBody>
      </p:sp>
      <p:sp>
        <p:nvSpPr>
          <p:cNvPr id="190467" name="Slide Number Placeholder 3"/>
          <p:cNvSpPr txBox="1">
            <a:spLocks noGrp="1"/>
          </p:cNvSpPr>
          <p:nvPr/>
        </p:nvSpPr>
        <p:spPr bwMode="auto">
          <a:xfrm>
            <a:off x="3935413" y="8853488"/>
            <a:ext cx="30099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1" tIns="46476" rIns="92951" bIns="46476" anchor="b"/>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r" eaLnBrk="1" hangingPunct="1"/>
            <a:fld id="{F09F52B7-EBD5-AD4E-B93E-F531ED7DBD21}" type="slidenum">
              <a:rPr lang="en-US" sz="1200">
                <a:latin typeface="Arial" charset="0"/>
              </a:rPr>
              <a:pPr algn="r" eaLnBrk="1" hangingPunct="1"/>
              <a:t>42</a:t>
            </a:fld>
            <a:endParaRPr lang="en-US" sz="120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a:ln/>
        </p:spPr>
      </p:sp>
      <p:sp>
        <p:nvSpPr>
          <p:cNvPr id="193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Note that Mean Squared Group Error = 0, “Perfect Calibration”</a:t>
            </a:r>
          </a:p>
          <a:p>
            <a:endParaRPr lang="en-US">
              <a:ea typeface="MS PGothic" charset="0"/>
            </a:endParaRPr>
          </a:p>
          <a:p>
            <a:r>
              <a:rPr lang="en-US">
                <a:ea typeface="MS PGothic" charset="0"/>
              </a:rPr>
              <a:t>Remember, that to go from the Calibration Table to the LR Table (and then the ROC Table) you need the proportion in each risk group  (Here, 1/3, 1/3, 1/3)</a:t>
            </a:r>
          </a:p>
        </p:txBody>
      </p:sp>
      <p:sp>
        <p:nvSpPr>
          <p:cNvPr id="193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FCD8D2A-A608-D54E-9AEE-07481D6B8B36}" type="slidenum">
              <a:rPr lang="en-US" sz="1200">
                <a:latin typeface="Arial" charset="0"/>
              </a:rPr>
              <a:pPr/>
              <a:t>44</a:t>
            </a:fld>
            <a:endParaRPr lang="en-US" sz="120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a:ln/>
        </p:spPr>
      </p:sp>
      <p:sp>
        <p:nvSpPr>
          <p:cNvPr id="195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Note that Mean Squared Group Error = 0, “Perfect Calibration”</a:t>
            </a:r>
          </a:p>
          <a:p>
            <a:endParaRPr lang="en-US">
              <a:ea typeface="MS PGothic" charset="0"/>
            </a:endParaRPr>
          </a:p>
          <a:p>
            <a:r>
              <a:rPr lang="en-US">
                <a:ea typeface="MS PGothic" charset="0"/>
              </a:rPr>
              <a:t>Remember, that to go from the Calibration Table to the LR Table (and then the ROC Table) you need the proportion in each risk group  (Here, 1/3, 1/3, 1/3)</a:t>
            </a:r>
          </a:p>
        </p:txBody>
      </p:sp>
      <p:sp>
        <p:nvSpPr>
          <p:cNvPr id="195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5BAE27B4-66A8-5F4F-BD4D-4E314E5144C1}" type="slidenum">
              <a:rPr lang="en-US" sz="1200">
                <a:latin typeface="Arial" charset="0"/>
              </a:rPr>
              <a:pPr/>
              <a:t>45</a:t>
            </a:fld>
            <a:endParaRPr lang="en-US" sz="120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p:nvPr>
        </p:nvSpPr>
        <p:spPr>
          <a:ln/>
        </p:spPr>
      </p:sp>
      <p:sp>
        <p:nvSpPr>
          <p:cNvPr id="197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MS PGothic" charset="0"/>
            </a:endParaRPr>
          </a:p>
        </p:txBody>
      </p:sp>
      <p:sp>
        <p:nvSpPr>
          <p:cNvPr id="197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04640B2D-9C53-D047-96FD-348277044CA5}" type="slidenum">
              <a:rPr lang="en-US" sz="1200">
                <a:latin typeface="Arial" charset="0"/>
              </a:rPr>
              <a:pPr/>
              <a:t>46</a:t>
            </a:fld>
            <a:endParaRPr lang="en-US" sz="120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a:ln/>
        </p:spPr>
      </p:sp>
      <p:sp>
        <p:nvSpPr>
          <p:cNvPr id="199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The is the LR Table.  Got here because I knew that Calibration table was </a:t>
            </a:r>
            <a:r>
              <a:rPr lang="en-US" dirty="0" err="1">
                <a:ea typeface="MS PGothic" charset="0"/>
              </a:rPr>
              <a:t>tertiles</a:t>
            </a:r>
            <a:r>
              <a:rPr lang="en-US" dirty="0">
                <a:ea typeface="MS PGothic" charset="0"/>
              </a:rPr>
              <a:t>.  To get from here back to Calibration Table, you need overall risk in population.</a:t>
            </a:r>
          </a:p>
        </p:txBody>
      </p:sp>
      <p:sp>
        <p:nvSpPr>
          <p:cNvPr id="199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54CE23F-6AFC-974A-84A0-6D6103866FDB}" type="slidenum">
              <a:rPr lang="en-US" sz="1200">
                <a:latin typeface="Arial" charset="0"/>
              </a:rPr>
              <a:pPr/>
              <a:t>47</a:t>
            </a:fld>
            <a:endParaRPr lang="en-US" sz="1200">
              <a:latin typeface="Arial" charset="0"/>
            </a:endParaRPr>
          </a:p>
        </p:txBody>
      </p:sp>
    </p:spTree>
    <p:extLst>
      <p:ext uri="{BB962C8B-B14F-4D97-AF65-F5344CB8AC3E}">
        <p14:creationId xmlns:p14="http://schemas.microsoft.com/office/powerpoint/2010/main" val="1629622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noTextEdit="1"/>
          </p:cNvSpPr>
          <p:nvPr>
            <p:ph type="sldImg"/>
          </p:nvPr>
        </p:nvSpPr>
        <p:spPr>
          <a:ln/>
        </p:spPr>
      </p:sp>
      <p:sp>
        <p:nvSpPr>
          <p:cNvPr id="206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You can’t use the ROC curve to assess calibration, but you can use the calibration plot to assess discrimination.</a:t>
            </a:r>
          </a:p>
        </p:txBody>
      </p:sp>
      <p:sp>
        <p:nvSpPr>
          <p:cNvPr id="206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41632C4-2894-6745-8E45-241A9442AF12}" type="slidenum">
              <a:rPr lang="en-US" sz="1200">
                <a:latin typeface="Arial" charset="0"/>
              </a:rPr>
              <a:pPr/>
              <a:t>51</a:t>
            </a:fld>
            <a:endParaRPr lang="en-US" sz="120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a:ln/>
        </p:spPr>
      </p:sp>
      <p:sp>
        <p:nvSpPr>
          <p:cNvPr id="208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The 0 risk group has 2/3 of the patients. (That’s why the marker is bigger.)</a:t>
            </a:r>
          </a:p>
          <a:p>
            <a:r>
              <a:rPr lang="en-US" dirty="0">
                <a:ea typeface="MS PGothic" charset="0"/>
              </a:rPr>
              <a:t>Points on the calibration plot correspond to segments on the ROC curve.</a:t>
            </a:r>
          </a:p>
          <a:p>
            <a:r>
              <a:rPr lang="en-US" dirty="0">
                <a:ea typeface="MS PGothic" charset="0"/>
              </a:rPr>
              <a:t>Note that points are reversed between </a:t>
            </a:r>
            <a:r>
              <a:rPr lang="en-US" dirty="0" err="1">
                <a:ea typeface="MS PGothic" charset="0"/>
              </a:rPr>
              <a:t>Calibratioin</a:t>
            </a:r>
            <a:r>
              <a:rPr lang="en-US" dirty="0">
                <a:ea typeface="MS PGothic" charset="0"/>
              </a:rPr>
              <a:t> Plot and ROC Curve segments.</a:t>
            </a:r>
          </a:p>
          <a:p>
            <a:r>
              <a:rPr lang="en-US" dirty="0">
                <a:ea typeface="MS PGothic" charset="0"/>
              </a:rPr>
              <a:t>There is a rough relationship between the length of the line segment and the proportion of the population in the corresponding risk group, but it’s not a direct proportion.</a:t>
            </a:r>
          </a:p>
        </p:txBody>
      </p:sp>
      <p:sp>
        <p:nvSpPr>
          <p:cNvPr id="208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754319C-1769-724D-B284-B348603199D0}" type="slidenum">
              <a:rPr lang="en-US" sz="1200">
                <a:latin typeface="Arial" charset="0"/>
              </a:rPr>
              <a:pPr/>
              <a:t>52</a:t>
            </a:fld>
            <a:endParaRPr lang="en-US" sz="120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a:ln/>
        </p:spPr>
      </p:sp>
      <p:sp>
        <p:nvSpPr>
          <p:cNvPr id="210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Test result row: With diagnostic tests, we usually leave the results in the natural units of the test and use pre-test prob and LRs to convert to risk of having disease.  With prognostic tests, the results are usually reported as a risk of developing outcome and therefore already incorporate pre-test prob.  Diagnostic tests separate out pre-test prob.  Prognostic tests combine pre-test prob.</a:t>
            </a:r>
          </a:p>
        </p:txBody>
      </p:sp>
      <p:sp>
        <p:nvSpPr>
          <p:cNvPr id="210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3C298F3-87F3-EA40-9266-FF1C46711048}" type="slidenum">
              <a:rPr lang="en-US" sz="1200">
                <a:latin typeface="Arial" charset="0"/>
              </a:rPr>
              <a:pPr/>
              <a:t>53</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logarithm of the quotient is the difference of the logarithms.</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9</a:t>
            </a:fld>
            <a:endParaRPr lang="en-US"/>
          </a:p>
        </p:txBody>
      </p:sp>
    </p:spTree>
    <p:extLst>
      <p:ext uri="{BB962C8B-B14F-4D97-AF65-F5344CB8AC3E}">
        <p14:creationId xmlns:p14="http://schemas.microsoft.com/office/powerpoint/2010/main" val="1808303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Assumes C/B is same for all patients.</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54</a:t>
            </a:fld>
            <a:endParaRPr lang="en-US"/>
          </a:p>
        </p:txBody>
      </p:sp>
    </p:spTree>
    <p:extLst>
      <p:ext uri="{BB962C8B-B14F-4D97-AF65-F5344CB8AC3E}">
        <p14:creationId xmlns:p14="http://schemas.microsoft.com/office/powerpoint/2010/main" val="168472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 cumulative incidence, assumed to be fixed.</a:t>
            </a:r>
          </a:p>
          <a:p>
            <a:r>
              <a:rPr lang="en-US" dirty="0"/>
              <a:t>TPR* and FPR* depend on C/B. </a:t>
            </a:r>
            <a:r>
              <a:rPr lang="en-US" dirty="0">
                <a:sym typeface="Wingdings" panose="05000000000000000000" pitchFamily="2" charset="2"/>
              </a:rPr>
              <a:t> C/(C+B) = </a:t>
            </a:r>
            <a:r>
              <a:rPr lang="en-US" dirty="0" err="1">
                <a:sym typeface="Wingdings" panose="05000000000000000000" pitchFamily="2" charset="2"/>
              </a:rPr>
              <a:t>Ptt</a:t>
            </a:r>
            <a:r>
              <a:rPr lang="en-US" dirty="0">
                <a:sym typeface="Wingdings" panose="05000000000000000000" pitchFamily="2" charset="2"/>
              </a:rPr>
              <a:t>.  </a:t>
            </a:r>
            <a:r>
              <a:rPr lang="en-US" dirty="0" err="1">
                <a:sym typeface="Wingdings" panose="05000000000000000000" pitchFamily="2" charset="2"/>
              </a:rPr>
              <a:t>Ptt</a:t>
            </a:r>
            <a:r>
              <a:rPr lang="en-US" dirty="0">
                <a:sym typeface="Wingdings" panose="05000000000000000000" pitchFamily="2" charset="2"/>
              </a:rPr>
              <a:t> is the threshold predicted risk above which you treat.</a:t>
            </a: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55</a:t>
            </a:fld>
            <a:endParaRPr lang="en-US"/>
          </a:p>
        </p:txBody>
      </p:sp>
    </p:spTree>
    <p:extLst>
      <p:ext uri="{BB962C8B-B14F-4D97-AF65-F5344CB8AC3E}">
        <p14:creationId xmlns:p14="http://schemas.microsoft.com/office/powerpoint/2010/main" val="2033984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 is the risk assigned to the individual patient.  These slides may be using P inconsistently as the overall risk or cumulative incidence in the population and the assigned P(D+|X) for an individual patient.</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56</a:t>
            </a:fld>
            <a:endParaRPr lang="en-US"/>
          </a:p>
        </p:txBody>
      </p:sp>
    </p:spTree>
    <p:extLst>
      <p:ext uri="{BB962C8B-B14F-4D97-AF65-F5344CB8AC3E}">
        <p14:creationId xmlns:p14="http://schemas.microsoft.com/office/powerpoint/2010/main" val="1148083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2160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0072052-AFA5-484D-A5F8-BEA3AB5B2557}" type="slidenum">
              <a:rPr lang="en-US" sz="1200">
                <a:latin typeface="Arial" charset="0"/>
              </a:rPr>
              <a:pPr/>
              <a:t>59</a:t>
            </a:fld>
            <a:endParaRPr lang="en-US" sz="120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p:nvPr>
        </p:nvSpPr>
        <p:spPr>
          <a:ln/>
        </p:spPr>
      </p:sp>
      <p:sp>
        <p:nvSpPr>
          <p:cNvPr id="222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222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24C29D4-5E7D-4540-85A7-61B9FE8F0DA2}" type="slidenum">
              <a:rPr lang="en-US" sz="1200">
                <a:latin typeface="Arial" charset="0"/>
              </a:rPr>
              <a:pPr/>
              <a:t>60</a:t>
            </a:fld>
            <a:endParaRPr lang="en-US" sz="120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a:ln/>
        </p:spPr>
      </p:sp>
      <p:sp>
        <p:nvSpPr>
          <p:cNvPr id="224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2242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6E831D1-A968-1F4A-A4E8-A8E2FC9177FF}" type="slidenum">
              <a:rPr lang="en-US" sz="1200">
                <a:latin typeface="Arial" charset="0"/>
              </a:rPr>
              <a:pPr/>
              <a:t>61</a:t>
            </a:fld>
            <a:endParaRPr lang="en-US" sz="120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a:ln/>
        </p:spPr>
      </p:sp>
      <p:sp>
        <p:nvSpPr>
          <p:cNvPr id="224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2242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6E831D1-A968-1F4A-A4E8-A8E2FC9177FF}" type="slidenum">
              <a:rPr lang="en-US" sz="1200">
                <a:latin typeface="Arial" charset="0"/>
              </a:rPr>
              <a:pPr/>
              <a:t>62</a:t>
            </a:fld>
            <a:endParaRPr lang="en-US" sz="120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Maximum</a:t>
            </a:r>
            <a:r>
              <a:rPr lang="en-US" baseline="0" dirty="0"/>
              <a:t> NB is cumulative incidence (P) in the population.  This has led to some people using NB/P as the standardized net benefit.  </a:t>
            </a:r>
          </a:p>
          <a:p>
            <a:r>
              <a:rPr lang="en-US" baseline="0" dirty="0"/>
              <a:t>Treat All always crosses horizontal axis at treatment threshold </a:t>
            </a:r>
            <a:r>
              <a:rPr lang="en-US" baseline="0" dirty="0" err="1"/>
              <a:t>Ptt</a:t>
            </a:r>
            <a:r>
              <a:rPr lang="en-US" baseline="0" dirty="0"/>
              <a:t> = cumulative incidence P in the population.</a:t>
            </a:r>
          </a:p>
          <a:p>
            <a:r>
              <a:rPr lang="en-US" baseline="0" dirty="0"/>
              <a:t>The range of </a:t>
            </a:r>
            <a:r>
              <a:rPr lang="en-US" baseline="0" dirty="0" err="1"/>
              <a:t>Ptt</a:t>
            </a:r>
            <a:r>
              <a:rPr lang="en-US" baseline="0" dirty="0"/>
              <a:t> that is relevant is much narrower than shown here.</a:t>
            </a:r>
          </a:p>
          <a:p>
            <a:r>
              <a:rPr lang="en-US" baseline="0" dirty="0"/>
              <a:t>A properly calibrated risk model never crosses the horizontal axis into the negative Net Benefit region.</a:t>
            </a:r>
          </a:p>
          <a:p>
            <a:r>
              <a:rPr lang="en-US" baseline="0" dirty="0"/>
              <a:t>Note that Oncologist 1 has the same discrimination as Recalibrated but much worse NB.  However, Oncologist 1 does discriminate and is therefore better than Treat All for some C/B.  Also, could be better than No Treat for some C/B.  NB reflects both calibration and discrimination.</a:t>
            </a: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65</a:t>
            </a:fld>
            <a:endParaRPr lang="en-US"/>
          </a:p>
        </p:txBody>
      </p:sp>
    </p:spTree>
    <p:extLst>
      <p:ext uri="{BB962C8B-B14F-4D97-AF65-F5344CB8AC3E}">
        <p14:creationId xmlns:p14="http://schemas.microsoft.com/office/powerpoint/2010/main" val="2808252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ranges from B = 9C</a:t>
            </a:r>
            <a:r>
              <a:rPr lang="en-US" baseline="0" dirty="0"/>
              <a:t> </a:t>
            </a:r>
            <a:r>
              <a:rPr lang="en-US" baseline="0" dirty="0" err="1"/>
              <a:t>Ptt</a:t>
            </a:r>
            <a:r>
              <a:rPr lang="en-US" baseline="0" dirty="0"/>
              <a:t> = 0.1 to B = 2C </a:t>
            </a:r>
            <a:r>
              <a:rPr lang="en-US" baseline="0" dirty="0" err="1"/>
              <a:t>Ptt</a:t>
            </a:r>
            <a:r>
              <a:rPr lang="en-US" baseline="0" dirty="0"/>
              <a:t> = 0.33 .</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66</a:t>
            </a:fld>
            <a:endParaRPr lang="en-US"/>
          </a:p>
        </p:txBody>
      </p:sp>
    </p:spTree>
    <p:extLst>
      <p:ext uri="{BB962C8B-B14F-4D97-AF65-F5344CB8AC3E}">
        <p14:creationId xmlns:p14="http://schemas.microsoft.com/office/powerpoint/2010/main" val="3284839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a:ln/>
        </p:spPr>
      </p:sp>
      <p:sp>
        <p:nvSpPr>
          <p:cNvPr id="230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230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B641AE5-0C30-6D45-99B1-FD6E4E646D43}" type="slidenum">
              <a:rPr lang="en-US" sz="1200">
                <a:latin typeface="Arial" charset="0"/>
              </a:rPr>
              <a:pPr/>
              <a:t>67</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Alan Turing, ET </a:t>
            </a:r>
            <a:r>
              <a:rPr lang="en-US" dirty="0" err="1"/>
              <a:t>Jaynes</a:t>
            </a:r>
            <a:r>
              <a:rPr lang="en-US" dirty="0"/>
              <a:t>, Tom Newman</a:t>
            </a:r>
          </a:p>
          <a:p>
            <a:endParaRPr lang="en-US" dirty="0"/>
          </a:p>
          <a:p>
            <a:r>
              <a:rPr lang="en-US" dirty="0"/>
              <a:t>Actually both Turing and </a:t>
            </a:r>
            <a:r>
              <a:rPr lang="en-US" dirty="0" err="1"/>
              <a:t>Jaynes</a:t>
            </a:r>
            <a:r>
              <a:rPr lang="en-US" dirty="0"/>
              <a:t> added a factor of 10:</a:t>
            </a:r>
            <a:r>
              <a:rPr lang="en-US" baseline="0" dirty="0"/>
              <a:t> 10log(Odds(D+|r) = 10log(Odds(D+)) + 10log(LR(r)).</a:t>
            </a:r>
          </a:p>
          <a:p>
            <a:endParaRPr lang="en-US" baseline="0" dirty="0"/>
          </a:p>
          <a:p>
            <a:r>
              <a:rPr lang="en-US" baseline="0" dirty="0" err="1"/>
              <a:t>Jaynes</a:t>
            </a:r>
            <a:r>
              <a:rPr lang="en-US" baseline="0" dirty="0"/>
              <a:t> refers to 10log(Odds) as the “evidence”.   The units are </a:t>
            </a:r>
            <a:r>
              <a:rPr lang="en-US" baseline="0" dirty="0" err="1"/>
              <a:t>decibans</a:t>
            </a:r>
            <a:r>
              <a:rPr lang="en-US" baseline="0" dirty="0"/>
              <a:t> (Turing) or decibels (</a:t>
            </a:r>
            <a:r>
              <a:rPr lang="en-US" baseline="0" dirty="0" err="1"/>
              <a:t>Jaynes</a:t>
            </a:r>
            <a:r>
              <a:rPr lang="en-US" baseline="0" dirty="0"/>
              <a:t>).  </a:t>
            </a:r>
          </a:p>
          <a:p>
            <a:endParaRPr lang="en-US" baseline="0" dirty="0"/>
          </a:p>
          <a:p>
            <a:r>
              <a:rPr lang="en-US" baseline="0" dirty="0"/>
              <a:t>If pretest probability is is 1/6, then pretest odds are 1/5, log(1/5) = -0.7 or -7 decibels.  If the LR is 20, log(20) = 1.3 or 13 decibels.  Post-test “evidence” = -7 + 13 = 6 decibels.  Post test odds =4:1, P = 4/5 = 0.8.  </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10</a:t>
            </a:fld>
            <a:endParaRPr lang="en-US"/>
          </a:p>
        </p:txBody>
      </p:sp>
    </p:spTree>
    <p:extLst>
      <p:ext uri="{BB962C8B-B14F-4D97-AF65-F5344CB8AC3E}">
        <p14:creationId xmlns:p14="http://schemas.microsoft.com/office/powerpoint/2010/main" val="1808303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noTextEdit="1"/>
          </p:cNvSpPr>
          <p:nvPr>
            <p:ph type="sldImg"/>
          </p:nvPr>
        </p:nvSpPr>
        <p:spPr>
          <a:ln/>
        </p:spPr>
      </p:sp>
      <p:sp>
        <p:nvSpPr>
          <p:cNvPr id="232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MS PGothic" charset="0"/>
              </a:rPr>
              <a:t>7-7 (a)iii</a:t>
            </a:r>
          </a:p>
        </p:txBody>
      </p:sp>
      <p:sp>
        <p:nvSpPr>
          <p:cNvPr id="232451" name="Slide Number Placeholder 3"/>
          <p:cNvSpPr txBox="1">
            <a:spLocks noGrp="1"/>
          </p:cNvSpPr>
          <p:nvPr/>
        </p:nvSpPr>
        <p:spPr bwMode="auto">
          <a:xfrm>
            <a:off x="3935413" y="8853488"/>
            <a:ext cx="30099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1" tIns="46476" rIns="92951" bIns="46476" anchor="b"/>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r" eaLnBrk="1" hangingPunct="1"/>
            <a:fld id="{2692A908-5DE6-7141-B921-C64098659613}" type="slidenum">
              <a:rPr lang="en-US" sz="1200">
                <a:latin typeface="Arial" charset="0"/>
              </a:rPr>
              <a:pPr algn="r" eaLnBrk="1" hangingPunct="1"/>
              <a:t>68</a:t>
            </a:fld>
            <a:endParaRPr lang="en-US" sz="120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5AA79BD-0513-2E49-927B-5E79B3DBB2BF}" type="slidenum">
              <a:rPr lang="en-US" sz="1200">
                <a:latin typeface="Arial" charset="0"/>
              </a:rPr>
              <a:pPr/>
              <a:t>73</a:t>
            </a:fld>
            <a:endParaRPr lang="en-US" sz="1200">
              <a:latin typeface="Arial" charset="0"/>
            </a:endParaRPr>
          </a:p>
        </p:txBody>
      </p:sp>
      <p:sp>
        <p:nvSpPr>
          <p:cNvPr id="244739" name="Text Box 1"/>
          <p:cNvSpPr>
            <a:spLocks noGrp="1" noRot="1" noChangeAspect="1" noChangeArrowheads="1" noTextEdit="1"/>
          </p:cNvSpPr>
          <p:nvPr>
            <p:ph type="sldImg"/>
          </p:nvPr>
        </p:nvSpPr>
        <p:spPr>
          <a:xfrm>
            <a:off x="992188" y="652463"/>
            <a:ext cx="4302125" cy="3227387"/>
          </a:xfrm>
          <a:solidFill>
            <a:srgbClr val="FFFFFF"/>
          </a:solidFill>
          <a:ln/>
        </p:spPr>
      </p:sp>
      <p:sp>
        <p:nvSpPr>
          <p:cNvPr id="244740" name="Text Box 2"/>
          <p:cNvSpPr>
            <a:spLocks noGrp="1" noChangeArrowheads="1"/>
          </p:cNvSpPr>
          <p:nvPr>
            <p:ph type="body" idx="1"/>
          </p:nvPr>
        </p:nvSpPr>
        <p:spPr>
          <a:xfrm>
            <a:off x="628650" y="4087813"/>
            <a:ext cx="5029200" cy="3871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tIns="16093" anchor="ctr"/>
          <a:lstStyle/>
          <a:p>
            <a:pPr marL="196850" indent="-195263" eaLnBrk="1">
              <a:lnSpc>
                <a:spcPct val="93000"/>
              </a:lnSpc>
              <a:spcBef>
                <a:spcPct val="0"/>
              </a:spcBef>
              <a:tabLst>
                <a:tab pos="723900" algn="l"/>
                <a:tab pos="1447800" algn="l"/>
                <a:tab pos="2171700" algn="l"/>
                <a:tab pos="2895600" algn="l"/>
                <a:tab pos="3619500" algn="l"/>
                <a:tab pos="4343400" algn="l"/>
                <a:tab pos="5067300" algn="l"/>
              </a:tabLst>
            </a:pPr>
            <a:endParaRPr lang="en-US" sz="1800">
              <a:solidFill>
                <a:srgbClr val="000000"/>
              </a:solidFill>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a robot does all the probability updating according to rules</a:t>
            </a:r>
            <a:r>
              <a:rPr lang="en-US" baseline="0" dirty="0"/>
              <a:t> </a:t>
            </a:r>
            <a:r>
              <a:rPr lang="en-US" dirty="0"/>
              <a:t>and gives you P(D+|X)?  What do you do?  Treat?</a:t>
            </a:r>
            <a:r>
              <a:rPr lang="en-US" baseline="0" dirty="0"/>
              <a:t> No Treat?</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12</a:t>
            </a:fld>
            <a:endParaRPr lang="en-US"/>
          </a:p>
        </p:txBody>
      </p:sp>
    </p:spTree>
    <p:extLst>
      <p:ext uri="{BB962C8B-B14F-4D97-AF65-F5344CB8AC3E}">
        <p14:creationId xmlns:p14="http://schemas.microsoft.com/office/powerpoint/2010/main" val="2347047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how the expected net benefit depends on a single patient’s probability of disease, P(D+|all information).  </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20</a:t>
            </a:fld>
            <a:endParaRPr lang="en-US"/>
          </a:p>
        </p:txBody>
      </p:sp>
    </p:spTree>
    <p:extLst>
      <p:ext uri="{BB962C8B-B14F-4D97-AF65-F5344CB8AC3E}">
        <p14:creationId xmlns:p14="http://schemas.microsoft.com/office/powerpoint/2010/main" val="292724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Assumes C/B is same for all patients.  Population net benefit used for evaluating risk models / prognostic tests.</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22</a:t>
            </a:fld>
            <a:endParaRPr lang="en-US"/>
          </a:p>
        </p:txBody>
      </p:sp>
    </p:spTree>
    <p:extLst>
      <p:ext uri="{BB962C8B-B14F-4D97-AF65-F5344CB8AC3E}">
        <p14:creationId xmlns:p14="http://schemas.microsoft.com/office/powerpoint/2010/main" val="43671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 xmlns:a16="http://schemas.microsoft.com/office/drawing/2014/main" id="{7AAF28F9-17DE-4167-B8F8-17F7D7650A8F}"/>
              </a:ext>
            </a:extLst>
          </p:cNvPr>
          <p:cNvSpPr>
            <a:spLocks noGrp="1" noRot="1" noChangeAspect="1" noTextEdit="1"/>
          </p:cNvSpPr>
          <p:nvPr>
            <p:ph type="sldImg"/>
          </p:nvPr>
        </p:nvSpPr>
        <p:spPr>
          <a:ln/>
        </p:spPr>
      </p:sp>
      <p:sp>
        <p:nvSpPr>
          <p:cNvPr id="140290" name="Notes Placeholder 2">
            <a:extLst>
              <a:ext uri="{FF2B5EF4-FFF2-40B4-BE49-F238E27FC236}">
                <a16:creationId xmlns="" xmlns:a16="http://schemas.microsoft.com/office/drawing/2014/main" id="{4997480B-3089-4511-B73A-2F0A425649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40291" name="Slide Number Placeholder 3">
            <a:extLst>
              <a:ext uri="{FF2B5EF4-FFF2-40B4-BE49-F238E27FC236}">
                <a16:creationId xmlns="" xmlns:a16="http://schemas.microsoft.com/office/drawing/2014/main" id="{CA78A377-E4EA-4B08-B67B-8BF92D7C9D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panose="020B0604030504040204" pitchFamily="34" charset="0"/>
                <a:ea typeface="MS PGothic" panose="020B0600070205080204" pitchFamily="34" charset="-128"/>
              </a:defRPr>
            </a:lvl1pPr>
            <a:lvl2pPr marL="742950" indent="-285750" defTabSz="930275">
              <a:defRPr sz="2400">
                <a:solidFill>
                  <a:schemeClr val="tx1"/>
                </a:solidFill>
                <a:latin typeface="Tahoma" panose="020B0604030504040204" pitchFamily="34" charset="0"/>
                <a:ea typeface="MS PGothic" panose="020B0600070205080204" pitchFamily="34" charset="-128"/>
              </a:defRPr>
            </a:lvl2pPr>
            <a:lvl3pPr marL="1143000" indent="-228600" defTabSz="930275">
              <a:defRPr sz="2400">
                <a:solidFill>
                  <a:schemeClr val="tx1"/>
                </a:solidFill>
                <a:latin typeface="Tahoma" panose="020B0604030504040204" pitchFamily="34" charset="0"/>
                <a:ea typeface="MS PGothic" panose="020B0600070205080204" pitchFamily="34" charset="-128"/>
              </a:defRPr>
            </a:lvl3pPr>
            <a:lvl4pPr marL="1600200" indent="-228600" defTabSz="930275">
              <a:defRPr sz="2400">
                <a:solidFill>
                  <a:schemeClr val="tx1"/>
                </a:solidFill>
                <a:latin typeface="Tahoma" panose="020B0604030504040204" pitchFamily="34" charset="0"/>
                <a:ea typeface="MS PGothic" panose="020B0600070205080204" pitchFamily="34" charset="-128"/>
              </a:defRPr>
            </a:lvl4pPr>
            <a:lvl5pPr marL="2057400" indent="-228600" defTabSz="930275">
              <a:defRPr sz="24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B4B22C0-5F1A-4821-B460-497A1596E4E8}"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Tree>
    <p:extLst>
      <p:ext uri="{BB962C8B-B14F-4D97-AF65-F5344CB8AC3E}">
        <p14:creationId xmlns:p14="http://schemas.microsoft.com/office/powerpoint/2010/main" val="78663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a:extLst>
              <a:ext uri="{FF2B5EF4-FFF2-40B4-BE49-F238E27FC236}">
                <a16:creationId xmlns="" xmlns:a16="http://schemas.microsoft.com/office/drawing/2014/main" id="{8EA0E1E2-E3D0-43C5-9726-BA2DE3D04F84}"/>
              </a:ext>
            </a:extLst>
          </p:cNvPr>
          <p:cNvSpPr>
            <a:spLocks noGrp="1" noRot="1" noChangeAspect="1" noTextEdit="1"/>
          </p:cNvSpPr>
          <p:nvPr>
            <p:ph type="sldImg"/>
          </p:nvPr>
        </p:nvSpPr>
        <p:spPr>
          <a:ln/>
        </p:spPr>
      </p:sp>
      <p:sp>
        <p:nvSpPr>
          <p:cNvPr id="142338" name="Notes Placeholder 2">
            <a:extLst>
              <a:ext uri="{FF2B5EF4-FFF2-40B4-BE49-F238E27FC236}">
                <a16:creationId xmlns="" xmlns:a16="http://schemas.microsoft.com/office/drawing/2014/main" id="{6BFFB4E3-4192-4E4B-AEBD-DE7A80C722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Diagnostic test results are commonly expressed in categories or units particular to the test (urine dip: -, +, ++, +++; V/Q: normal, low prob, intermediate prob, high prob).  The conversion to risk of D+ uses LRs from the study and the patient’s pre-test probability.  Measurement of the LRs is separate from assessment of pre-test probability.</a:t>
            </a:r>
          </a:p>
        </p:txBody>
      </p:sp>
      <p:sp>
        <p:nvSpPr>
          <p:cNvPr id="142339" name="Slide Number Placeholder 3">
            <a:extLst>
              <a:ext uri="{FF2B5EF4-FFF2-40B4-BE49-F238E27FC236}">
                <a16:creationId xmlns="" xmlns:a16="http://schemas.microsoft.com/office/drawing/2014/main" id="{66FAC2BC-78CF-41F1-9580-34AB7AB894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panose="020B0604030504040204" pitchFamily="34" charset="0"/>
                <a:ea typeface="MS PGothic" panose="020B0600070205080204" pitchFamily="34" charset="-128"/>
              </a:defRPr>
            </a:lvl1pPr>
            <a:lvl2pPr marL="742950" indent="-285750" defTabSz="930275">
              <a:defRPr sz="2400">
                <a:solidFill>
                  <a:schemeClr val="tx1"/>
                </a:solidFill>
                <a:latin typeface="Tahoma" panose="020B0604030504040204" pitchFamily="34" charset="0"/>
                <a:ea typeface="MS PGothic" panose="020B0600070205080204" pitchFamily="34" charset="-128"/>
              </a:defRPr>
            </a:lvl2pPr>
            <a:lvl3pPr marL="1143000" indent="-228600" defTabSz="930275">
              <a:defRPr sz="2400">
                <a:solidFill>
                  <a:schemeClr val="tx1"/>
                </a:solidFill>
                <a:latin typeface="Tahoma" panose="020B0604030504040204" pitchFamily="34" charset="0"/>
                <a:ea typeface="MS PGothic" panose="020B0600070205080204" pitchFamily="34" charset="-128"/>
              </a:defRPr>
            </a:lvl3pPr>
            <a:lvl4pPr marL="1600200" indent="-228600" defTabSz="930275">
              <a:defRPr sz="2400">
                <a:solidFill>
                  <a:schemeClr val="tx1"/>
                </a:solidFill>
                <a:latin typeface="Tahoma" panose="020B0604030504040204" pitchFamily="34" charset="0"/>
                <a:ea typeface="MS PGothic" panose="020B0600070205080204" pitchFamily="34" charset="-128"/>
              </a:defRPr>
            </a:lvl4pPr>
            <a:lvl5pPr marL="2057400" indent="-228600" defTabSz="930275">
              <a:defRPr sz="24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4542F362-34A7-474F-95C1-762C930715A6}" type="slidenum">
              <a:rPr lang="en-US" altLang="en-US" sz="1200">
                <a:latin typeface="Arial" panose="020B0604020202020204" pitchFamily="34" charset="0"/>
              </a:rPr>
              <a:pPr/>
              <a:t>25</a:t>
            </a:fld>
            <a:endParaRPr lang="en-US" altLang="en-US" sz="1200">
              <a:latin typeface="Arial" panose="020B0604020202020204" pitchFamily="34" charset="0"/>
            </a:endParaRPr>
          </a:p>
        </p:txBody>
      </p:sp>
    </p:spTree>
    <p:extLst>
      <p:ext uri="{BB962C8B-B14F-4D97-AF65-F5344CB8AC3E}">
        <p14:creationId xmlns:p14="http://schemas.microsoft.com/office/powerpoint/2010/main" val="426375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7412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474125" name="Rectangle 1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D4CC0F9-F59E-734D-BF9A-588934D688F4}" type="slidenum">
              <a:rPr lang="en-US"/>
              <a:pPr>
                <a:defRPr/>
              </a:pPr>
              <a:t>‹#›</a:t>
            </a:fld>
            <a:endParaRPr lang="en-US"/>
          </a:p>
        </p:txBody>
      </p:sp>
    </p:spTree>
    <p:extLst>
      <p:ext uri="{BB962C8B-B14F-4D97-AF65-F5344CB8AC3E}">
        <p14:creationId xmlns:p14="http://schemas.microsoft.com/office/powerpoint/2010/main" val="189269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52460AD-A705-6748-B7C1-C7FC5CA98E4F}" type="slidenum">
              <a:rPr lang="en-US"/>
              <a:pPr>
                <a:defRPr/>
              </a:pPr>
              <a:t>‹#›</a:t>
            </a:fld>
            <a:endParaRPr lang="en-US"/>
          </a:p>
        </p:txBody>
      </p:sp>
    </p:spTree>
    <p:extLst>
      <p:ext uri="{BB962C8B-B14F-4D97-AF65-F5344CB8AC3E}">
        <p14:creationId xmlns:p14="http://schemas.microsoft.com/office/powerpoint/2010/main" val="183160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2D1BF33-2013-C345-A28D-DD49C6EA3946}" type="slidenum">
              <a:rPr lang="en-US"/>
              <a:pPr>
                <a:defRPr/>
              </a:pPr>
              <a:t>‹#›</a:t>
            </a:fld>
            <a:endParaRPr lang="en-US"/>
          </a:p>
        </p:txBody>
      </p:sp>
    </p:spTree>
    <p:extLst>
      <p:ext uri="{BB962C8B-B14F-4D97-AF65-F5344CB8AC3E}">
        <p14:creationId xmlns:p14="http://schemas.microsoft.com/office/powerpoint/2010/main" val="273403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30F710-0998-BD42-BF78-11C6B62FFA8A}" type="slidenum">
              <a:rPr lang="en-US"/>
              <a:pPr>
                <a:defRPr/>
              </a:pPr>
              <a:t>‹#›</a:t>
            </a:fld>
            <a:endParaRPr lang="en-US"/>
          </a:p>
        </p:txBody>
      </p:sp>
    </p:spTree>
    <p:extLst>
      <p:ext uri="{BB962C8B-B14F-4D97-AF65-F5344CB8AC3E}">
        <p14:creationId xmlns:p14="http://schemas.microsoft.com/office/powerpoint/2010/main" val="3839476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9505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1672E-86DA-EB44-A185-0C0BD22FDDB3}" type="slidenum">
              <a:rPr lang="en-US"/>
              <a:pPr>
                <a:defRPr/>
              </a:pPr>
              <a:t>‹#›</a:t>
            </a:fld>
            <a:endParaRPr lang="en-US"/>
          </a:p>
        </p:txBody>
      </p:sp>
    </p:spTree>
    <p:extLst>
      <p:ext uri="{BB962C8B-B14F-4D97-AF65-F5344CB8AC3E}">
        <p14:creationId xmlns:p14="http://schemas.microsoft.com/office/powerpoint/2010/main" val="3108217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FCF2A-7731-CA46-9649-481CC86548AD}" type="slidenum">
              <a:rPr lang="en-US"/>
              <a:pPr>
                <a:defRPr/>
              </a:pPr>
              <a:t>‹#›</a:t>
            </a:fld>
            <a:endParaRPr lang="en-US"/>
          </a:p>
        </p:txBody>
      </p:sp>
    </p:spTree>
    <p:extLst>
      <p:ext uri="{BB962C8B-B14F-4D97-AF65-F5344CB8AC3E}">
        <p14:creationId xmlns:p14="http://schemas.microsoft.com/office/powerpoint/2010/main" val="3434539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D76079-7A8F-944F-8F03-D2F42C34392B}" type="slidenum">
              <a:rPr lang="en-US"/>
              <a:pPr>
                <a:defRPr/>
              </a:pPr>
              <a:t>‹#›</a:t>
            </a:fld>
            <a:endParaRPr lang="en-US"/>
          </a:p>
        </p:txBody>
      </p:sp>
    </p:spTree>
    <p:extLst>
      <p:ext uri="{BB962C8B-B14F-4D97-AF65-F5344CB8AC3E}">
        <p14:creationId xmlns:p14="http://schemas.microsoft.com/office/powerpoint/2010/main" val="1517118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FE6832-0FF2-2F46-98F8-9CDD37078415}" type="slidenum">
              <a:rPr lang="en-US"/>
              <a:pPr>
                <a:defRPr/>
              </a:pPr>
              <a:t>‹#›</a:t>
            </a:fld>
            <a:endParaRPr lang="en-US"/>
          </a:p>
        </p:txBody>
      </p:sp>
    </p:spTree>
    <p:extLst>
      <p:ext uri="{BB962C8B-B14F-4D97-AF65-F5344CB8AC3E}">
        <p14:creationId xmlns:p14="http://schemas.microsoft.com/office/powerpoint/2010/main" val="3987141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6B83C2-B7E1-2042-8B07-9D77D4CB06D6}" type="slidenum">
              <a:rPr lang="en-US"/>
              <a:pPr>
                <a:defRPr/>
              </a:pPr>
              <a:t>‹#›</a:t>
            </a:fld>
            <a:endParaRPr lang="en-US"/>
          </a:p>
        </p:txBody>
      </p:sp>
    </p:spTree>
    <p:extLst>
      <p:ext uri="{BB962C8B-B14F-4D97-AF65-F5344CB8AC3E}">
        <p14:creationId xmlns:p14="http://schemas.microsoft.com/office/powerpoint/2010/main" val="184540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185246-6329-4148-86ED-D49070F3BDB0}" type="slidenum">
              <a:rPr lang="en-US"/>
              <a:pPr>
                <a:defRPr/>
              </a:pPr>
              <a:t>‹#›</a:t>
            </a:fld>
            <a:endParaRPr lang="en-US"/>
          </a:p>
        </p:txBody>
      </p:sp>
    </p:spTree>
    <p:extLst>
      <p:ext uri="{BB962C8B-B14F-4D97-AF65-F5344CB8AC3E}">
        <p14:creationId xmlns:p14="http://schemas.microsoft.com/office/powerpoint/2010/main" val="219689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70CF1B1-AA47-B34B-9B18-40744FAC0177}" type="slidenum">
              <a:rPr lang="en-US"/>
              <a:pPr>
                <a:defRPr/>
              </a:pPr>
              <a:t>‹#›</a:t>
            </a:fld>
            <a:endParaRPr lang="en-US"/>
          </a:p>
        </p:txBody>
      </p:sp>
    </p:spTree>
    <p:extLst>
      <p:ext uri="{BB962C8B-B14F-4D97-AF65-F5344CB8AC3E}">
        <p14:creationId xmlns:p14="http://schemas.microsoft.com/office/powerpoint/2010/main" val="10286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E4A04A-ADF6-FA4A-95EB-A0A373FE9D4D}" type="slidenum">
              <a:rPr lang="en-US"/>
              <a:pPr>
                <a:defRPr/>
              </a:pPr>
              <a:t>‹#›</a:t>
            </a:fld>
            <a:endParaRPr lang="en-US"/>
          </a:p>
        </p:txBody>
      </p:sp>
    </p:spTree>
    <p:extLst>
      <p:ext uri="{BB962C8B-B14F-4D97-AF65-F5344CB8AC3E}">
        <p14:creationId xmlns:p14="http://schemas.microsoft.com/office/powerpoint/2010/main" val="2792555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9B245A-F624-BC45-A028-EAB765F24728}" type="slidenum">
              <a:rPr lang="en-US"/>
              <a:pPr>
                <a:defRPr/>
              </a:pPr>
              <a:t>‹#›</a:t>
            </a:fld>
            <a:endParaRPr lang="en-US"/>
          </a:p>
        </p:txBody>
      </p:sp>
    </p:spTree>
    <p:extLst>
      <p:ext uri="{BB962C8B-B14F-4D97-AF65-F5344CB8AC3E}">
        <p14:creationId xmlns:p14="http://schemas.microsoft.com/office/powerpoint/2010/main" val="2102765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42106E-DD89-F04D-914F-F14133204562}" type="slidenum">
              <a:rPr lang="en-US"/>
              <a:pPr>
                <a:defRPr/>
              </a:pPr>
              <a:t>‹#›</a:t>
            </a:fld>
            <a:endParaRPr lang="en-US"/>
          </a:p>
        </p:txBody>
      </p:sp>
    </p:spTree>
    <p:extLst>
      <p:ext uri="{BB962C8B-B14F-4D97-AF65-F5344CB8AC3E}">
        <p14:creationId xmlns:p14="http://schemas.microsoft.com/office/powerpoint/2010/main" val="2725555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F58644-97E4-864B-8711-3AB8597F0E9B}" type="slidenum">
              <a:rPr lang="en-US"/>
              <a:pPr>
                <a:defRPr/>
              </a:pPr>
              <a:t>‹#›</a:t>
            </a:fld>
            <a:endParaRPr lang="en-US"/>
          </a:p>
        </p:txBody>
      </p:sp>
    </p:spTree>
    <p:extLst>
      <p:ext uri="{BB962C8B-B14F-4D97-AF65-F5344CB8AC3E}">
        <p14:creationId xmlns:p14="http://schemas.microsoft.com/office/powerpoint/2010/main" val="3531253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34D805-549E-E048-883E-D81F251AB3CF}" type="slidenum">
              <a:rPr lang="en-US"/>
              <a:pPr>
                <a:defRPr/>
              </a:pPr>
              <a:t>‹#›</a:t>
            </a:fld>
            <a:endParaRPr lang="en-US"/>
          </a:p>
        </p:txBody>
      </p:sp>
    </p:spTree>
    <p:extLst>
      <p:ext uri="{BB962C8B-B14F-4D97-AF65-F5344CB8AC3E}">
        <p14:creationId xmlns:p14="http://schemas.microsoft.com/office/powerpoint/2010/main" val="2494712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B5CA18-C181-6641-8C82-9583F9E8F139}" type="slidenum">
              <a:rPr lang="en-US"/>
              <a:pPr>
                <a:defRPr/>
              </a:pPr>
              <a:t>‹#›</a:t>
            </a:fld>
            <a:endParaRPr lang="en-US"/>
          </a:p>
        </p:txBody>
      </p:sp>
    </p:spTree>
    <p:extLst>
      <p:ext uri="{BB962C8B-B14F-4D97-AF65-F5344CB8AC3E}">
        <p14:creationId xmlns:p14="http://schemas.microsoft.com/office/powerpoint/2010/main" val="3413278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127A92-EF34-5145-A56D-48139B75A877}" type="slidenum">
              <a:rPr lang="en-US"/>
              <a:pPr>
                <a:defRPr/>
              </a:pPr>
              <a:t>‹#›</a:t>
            </a:fld>
            <a:endParaRPr lang="en-US"/>
          </a:p>
        </p:txBody>
      </p:sp>
    </p:spTree>
    <p:extLst>
      <p:ext uri="{BB962C8B-B14F-4D97-AF65-F5344CB8AC3E}">
        <p14:creationId xmlns:p14="http://schemas.microsoft.com/office/powerpoint/2010/main" val="2658328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737FC-A61A-4045-A07E-92AD4E8E76F9}" type="slidenum">
              <a:rPr lang="en-US"/>
              <a:pPr>
                <a:defRPr/>
              </a:pPr>
              <a:t>‹#›</a:t>
            </a:fld>
            <a:endParaRPr lang="en-US"/>
          </a:p>
        </p:txBody>
      </p:sp>
    </p:spTree>
    <p:extLst>
      <p:ext uri="{BB962C8B-B14F-4D97-AF65-F5344CB8AC3E}">
        <p14:creationId xmlns:p14="http://schemas.microsoft.com/office/powerpoint/2010/main" val="2610950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E210C2-1455-9242-9F80-A3BD2AD82125}" type="slidenum">
              <a:rPr lang="en-US"/>
              <a:pPr>
                <a:defRPr/>
              </a:pPr>
              <a:t>‹#›</a:t>
            </a:fld>
            <a:endParaRPr lang="en-US"/>
          </a:p>
        </p:txBody>
      </p:sp>
    </p:spTree>
    <p:extLst>
      <p:ext uri="{BB962C8B-B14F-4D97-AF65-F5344CB8AC3E}">
        <p14:creationId xmlns:p14="http://schemas.microsoft.com/office/powerpoint/2010/main" val="3381585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84A27D-B519-D04D-BBF2-2580000342E6}" type="slidenum">
              <a:rPr lang="en-US"/>
              <a:pPr>
                <a:defRPr/>
              </a:pPr>
              <a:t>‹#›</a:t>
            </a:fld>
            <a:endParaRPr lang="en-US"/>
          </a:p>
        </p:txBody>
      </p:sp>
    </p:spTree>
    <p:extLst>
      <p:ext uri="{BB962C8B-B14F-4D97-AF65-F5344CB8AC3E}">
        <p14:creationId xmlns:p14="http://schemas.microsoft.com/office/powerpoint/2010/main" val="273075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D02DCA-C8D4-E941-B011-5782302033C0}" type="slidenum">
              <a:rPr lang="en-US"/>
              <a:pPr>
                <a:defRPr/>
              </a:pPr>
              <a:t>‹#›</a:t>
            </a:fld>
            <a:endParaRPr lang="en-US"/>
          </a:p>
        </p:txBody>
      </p:sp>
    </p:spTree>
    <p:extLst>
      <p:ext uri="{BB962C8B-B14F-4D97-AF65-F5344CB8AC3E}">
        <p14:creationId xmlns:p14="http://schemas.microsoft.com/office/powerpoint/2010/main" val="1251803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CB7F8A-B654-1641-92DF-1CCEF3A73BFD}" type="slidenum">
              <a:rPr lang="en-US"/>
              <a:pPr>
                <a:defRPr/>
              </a:pPr>
              <a:t>‹#›</a:t>
            </a:fld>
            <a:endParaRPr lang="en-US"/>
          </a:p>
        </p:txBody>
      </p:sp>
    </p:spTree>
    <p:extLst>
      <p:ext uri="{BB962C8B-B14F-4D97-AF65-F5344CB8AC3E}">
        <p14:creationId xmlns:p14="http://schemas.microsoft.com/office/powerpoint/2010/main" val="597998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FA21B8-DDD1-C941-BA46-0B32A38B7B5E}" type="slidenum">
              <a:rPr lang="en-US"/>
              <a:pPr>
                <a:defRPr/>
              </a:pPr>
              <a:t>‹#›</a:t>
            </a:fld>
            <a:endParaRPr lang="en-US"/>
          </a:p>
        </p:txBody>
      </p:sp>
    </p:spTree>
    <p:extLst>
      <p:ext uri="{BB962C8B-B14F-4D97-AF65-F5344CB8AC3E}">
        <p14:creationId xmlns:p14="http://schemas.microsoft.com/office/powerpoint/2010/main" val="779676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A716EB-DD27-8645-8357-C7D35D4B2A07}" type="slidenum">
              <a:rPr lang="en-US"/>
              <a:pPr>
                <a:defRPr/>
              </a:pPr>
              <a:t>‹#›</a:t>
            </a:fld>
            <a:endParaRPr lang="en-US"/>
          </a:p>
        </p:txBody>
      </p:sp>
    </p:spTree>
    <p:extLst>
      <p:ext uri="{BB962C8B-B14F-4D97-AF65-F5344CB8AC3E}">
        <p14:creationId xmlns:p14="http://schemas.microsoft.com/office/powerpoint/2010/main" val="23386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FBF910-747E-2749-83C3-7E3055925CC5}" type="slidenum">
              <a:rPr lang="en-US"/>
              <a:pPr>
                <a:defRPr/>
              </a:pPr>
              <a:t>‹#›</a:t>
            </a:fld>
            <a:endParaRPr lang="en-US"/>
          </a:p>
        </p:txBody>
      </p:sp>
    </p:spTree>
    <p:extLst>
      <p:ext uri="{BB962C8B-B14F-4D97-AF65-F5344CB8AC3E}">
        <p14:creationId xmlns:p14="http://schemas.microsoft.com/office/powerpoint/2010/main" val="3746021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DFAF60-8EC5-4A4C-A68E-0BA7F367AF6C}" type="slidenum">
              <a:rPr lang="en-US"/>
              <a:pPr>
                <a:defRPr/>
              </a:pPr>
              <a:t>‹#›</a:t>
            </a:fld>
            <a:endParaRPr lang="en-US"/>
          </a:p>
        </p:txBody>
      </p:sp>
    </p:spTree>
    <p:extLst>
      <p:ext uri="{BB962C8B-B14F-4D97-AF65-F5344CB8AC3E}">
        <p14:creationId xmlns:p14="http://schemas.microsoft.com/office/powerpoint/2010/main" val="805846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6D564F-9065-9B47-B487-1105A0C919FD}" type="slidenum">
              <a:rPr lang="en-US"/>
              <a:pPr>
                <a:defRPr/>
              </a:pPr>
              <a:t>‹#›</a:t>
            </a:fld>
            <a:endParaRPr lang="en-US"/>
          </a:p>
        </p:txBody>
      </p:sp>
    </p:spTree>
    <p:extLst>
      <p:ext uri="{BB962C8B-B14F-4D97-AF65-F5344CB8AC3E}">
        <p14:creationId xmlns:p14="http://schemas.microsoft.com/office/powerpoint/2010/main" val="4226613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1F7601-6870-974A-9904-0CDFC20B3F98}" type="slidenum">
              <a:rPr lang="en-US"/>
              <a:pPr>
                <a:defRPr/>
              </a:pPr>
              <a:t>‹#›</a:t>
            </a:fld>
            <a:endParaRPr lang="en-US"/>
          </a:p>
        </p:txBody>
      </p:sp>
    </p:spTree>
    <p:extLst>
      <p:ext uri="{BB962C8B-B14F-4D97-AF65-F5344CB8AC3E}">
        <p14:creationId xmlns:p14="http://schemas.microsoft.com/office/powerpoint/2010/main" val="4148200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94781-B409-A148-B437-DCFDA232498A}" type="slidenum">
              <a:rPr lang="en-US"/>
              <a:pPr>
                <a:defRPr/>
              </a:pPr>
              <a:t>‹#›</a:t>
            </a:fld>
            <a:endParaRPr lang="en-US"/>
          </a:p>
        </p:txBody>
      </p:sp>
    </p:spTree>
    <p:extLst>
      <p:ext uri="{BB962C8B-B14F-4D97-AF65-F5344CB8AC3E}">
        <p14:creationId xmlns:p14="http://schemas.microsoft.com/office/powerpoint/2010/main" val="3569501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A4FD65-63AB-8F48-9AC5-01EDEBE7FC24}" type="slidenum">
              <a:rPr lang="en-US"/>
              <a:pPr>
                <a:defRPr/>
              </a:pPr>
              <a:t>‹#›</a:t>
            </a:fld>
            <a:endParaRPr lang="en-US"/>
          </a:p>
        </p:txBody>
      </p:sp>
    </p:spTree>
    <p:extLst>
      <p:ext uri="{BB962C8B-B14F-4D97-AF65-F5344CB8AC3E}">
        <p14:creationId xmlns:p14="http://schemas.microsoft.com/office/powerpoint/2010/main" val="297850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7CA6C6-7B45-F042-9D66-75E7FD4C9A90}" type="slidenum">
              <a:rPr lang="en-US"/>
              <a:pPr>
                <a:defRPr/>
              </a:pPr>
              <a:t>‹#›</a:t>
            </a:fld>
            <a:endParaRPr lang="en-US"/>
          </a:p>
        </p:txBody>
      </p:sp>
    </p:spTree>
    <p:extLst>
      <p:ext uri="{BB962C8B-B14F-4D97-AF65-F5344CB8AC3E}">
        <p14:creationId xmlns:p14="http://schemas.microsoft.com/office/powerpoint/2010/main" val="216983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695FB46-317A-7244-A213-1A91E436DB68}" type="slidenum">
              <a:rPr lang="en-US"/>
              <a:pPr>
                <a:defRPr/>
              </a:pPr>
              <a:t>‹#›</a:t>
            </a:fld>
            <a:endParaRPr lang="en-US"/>
          </a:p>
        </p:txBody>
      </p:sp>
    </p:spTree>
    <p:extLst>
      <p:ext uri="{BB962C8B-B14F-4D97-AF65-F5344CB8AC3E}">
        <p14:creationId xmlns:p14="http://schemas.microsoft.com/office/powerpoint/2010/main" val="3732348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20C7F6-9BE5-584F-8CD2-E38174357650}" type="slidenum">
              <a:rPr lang="en-US"/>
              <a:pPr>
                <a:defRPr/>
              </a:pPr>
              <a:t>‹#›</a:t>
            </a:fld>
            <a:endParaRPr lang="en-US"/>
          </a:p>
        </p:txBody>
      </p:sp>
    </p:spTree>
    <p:extLst>
      <p:ext uri="{BB962C8B-B14F-4D97-AF65-F5344CB8AC3E}">
        <p14:creationId xmlns:p14="http://schemas.microsoft.com/office/powerpoint/2010/main" val="3885424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E319C6-2053-2445-A490-54D30A3B0BFE}" type="slidenum">
              <a:rPr lang="en-US"/>
              <a:pPr>
                <a:defRPr/>
              </a:pPr>
              <a:t>‹#›</a:t>
            </a:fld>
            <a:endParaRPr lang="en-US"/>
          </a:p>
        </p:txBody>
      </p:sp>
    </p:spTree>
    <p:extLst>
      <p:ext uri="{BB962C8B-B14F-4D97-AF65-F5344CB8AC3E}">
        <p14:creationId xmlns:p14="http://schemas.microsoft.com/office/powerpoint/2010/main" val="4020254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9FD6C4-B585-9146-A2C7-7935DDC5EA60}" type="slidenum">
              <a:rPr lang="en-US"/>
              <a:pPr>
                <a:defRPr/>
              </a:pPr>
              <a:t>‹#›</a:t>
            </a:fld>
            <a:endParaRPr lang="en-US"/>
          </a:p>
        </p:txBody>
      </p:sp>
    </p:spTree>
    <p:extLst>
      <p:ext uri="{BB962C8B-B14F-4D97-AF65-F5344CB8AC3E}">
        <p14:creationId xmlns:p14="http://schemas.microsoft.com/office/powerpoint/2010/main" val="3447174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12A76-889C-644F-91C2-C864D226789A}" type="slidenum">
              <a:rPr lang="en-US"/>
              <a:pPr>
                <a:defRPr/>
              </a:pPr>
              <a:t>‹#›</a:t>
            </a:fld>
            <a:endParaRPr lang="en-US"/>
          </a:p>
        </p:txBody>
      </p:sp>
    </p:spTree>
    <p:extLst>
      <p:ext uri="{BB962C8B-B14F-4D97-AF65-F5344CB8AC3E}">
        <p14:creationId xmlns:p14="http://schemas.microsoft.com/office/powerpoint/2010/main" val="3247400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D15FE0-8F9B-9947-B35E-AFC08725CF8C}" type="slidenum">
              <a:rPr lang="en-US"/>
              <a:pPr>
                <a:defRPr/>
              </a:pPr>
              <a:t>‹#›</a:t>
            </a:fld>
            <a:endParaRPr lang="en-US"/>
          </a:p>
        </p:txBody>
      </p:sp>
    </p:spTree>
    <p:extLst>
      <p:ext uri="{BB962C8B-B14F-4D97-AF65-F5344CB8AC3E}">
        <p14:creationId xmlns:p14="http://schemas.microsoft.com/office/powerpoint/2010/main" val="3698921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DED90D-2FF1-494F-9405-B0CC1B9C4F52}" type="slidenum">
              <a:rPr lang="en-US"/>
              <a:pPr>
                <a:defRPr/>
              </a:pPr>
              <a:t>‹#›</a:t>
            </a:fld>
            <a:endParaRPr lang="en-US"/>
          </a:p>
        </p:txBody>
      </p:sp>
    </p:spTree>
    <p:extLst>
      <p:ext uri="{BB962C8B-B14F-4D97-AF65-F5344CB8AC3E}">
        <p14:creationId xmlns:p14="http://schemas.microsoft.com/office/powerpoint/2010/main" val="856646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0AEAC8-DBA4-734B-9E6F-43DA5DA53E8E}" type="slidenum">
              <a:rPr lang="en-US"/>
              <a:pPr>
                <a:defRPr/>
              </a:pPr>
              <a:t>‹#›</a:t>
            </a:fld>
            <a:endParaRPr lang="en-US"/>
          </a:p>
        </p:txBody>
      </p:sp>
    </p:spTree>
    <p:extLst>
      <p:ext uri="{BB962C8B-B14F-4D97-AF65-F5344CB8AC3E}">
        <p14:creationId xmlns:p14="http://schemas.microsoft.com/office/powerpoint/2010/main" val="1614224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A8F893-22C3-9345-A932-A8CECF6EC5BA}" type="slidenum">
              <a:rPr lang="en-US"/>
              <a:pPr>
                <a:defRPr/>
              </a:pPr>
              <a:t>‹#›</a:t>
            </a:fld>
            <a:endParaRPr lang="en-US"/>
          </a:p>
        </p:txBody>
      </p:sp>
    </p:spTree>
    <p:extLst>
      <p:ext uri="{BB962C8B-B14F-4D97-AF65-F5344CB8AC3E}">
        <p14:creationId xmlns:p14="http://schemas.microsoft.com/office/powerpoint/2010/main" val="30401337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A7C6FD-4A28-0C44-A4E8-15DC4E5EB136}" type="slidenum">
              <a:rPr lang="en-US"/>
              <a:pPr>
                <a:defRPr/>
              </a:pPr>
              <a:t>‹#›</a:t>
            </a:fld>
            <a:endParaRPr lang="en-US"/>
          </a:p>
        </p:txBody>
      </p:sp>
    </p:spTree>
    <p:extLst>
      <p:ext uri="{BB962C8B-B14F-4D97-AF65-F5344CB8AC3E}">
        <p14:creationId xmlns:p14="http://schemas.microsoft.com/office/powerpoint/2010/main" val="2501004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B241E0-ED65-FE4D-ADD7-6EA7BB729ED1}" type="slidenum">
              <a:rPr lang="en-US"/>
              <a:pPr>
                <a:defRPr/>
              </a:pPr>
              <a:t>‹#›</a:t>
            </a:fld>
            <a:endParaRPr lang="en-US"/>
          </a:p>
        </p:txBody>
      </p:sp>
    </p:spTree>
    <p:extLst>
      <p:ext uri="{BB962C8B-B14F-4D97-AF65-F5344CB8AC3E}">
        <p14:creationId xmlns:p14="http://schemas.microsoft.com/office/powerpoint/2010/main" val="206660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D698B58-6A52-1D47-8970-961FE0E260EE}" type="slidenum">
              <a:rPr lang="en-US"/>
              <a:pPr>
                <a:defRPr/>
              </a:pPr>
              <a:t>‹#›</a:t>
            </a:fld>
            <a:endParaRPr lang="en-US"/>
          </a:p>
        </p:txBody>
      </p:sp>
    </p:spTree>
    <p:extLst>
      <p:ext uri="{BB962C8B-B14F-4D97-AF65-F5344CB8AC3E}">
        <p14:creationId xmlns:p14="http://schemas.microsoft.com/office/powerpoint/2010/main" val="3053890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AD74F3-0E33-B441-95F0-7F83345D2FAD}" type="slidenum">
              <a:rPr lang="en-US"/>
              <a:pPr>
                <a:defRPr/>
              </a:pPr>
              <a:t>‹#›</a:t>
            </a:fld>
            <a:endParaRPr lang="en-US"/>
          </a:p>
        </p:txBody>
      </p:sp>
    </p:spTree>
    <p:extLst>
      <p:ext uri="{BB962C8B-B14F-4D97-AF65-F5344CB8AC3E}">
        <p14:creationId xmlns:p14="http://schemas.microsoft.com/office/powerpoint/2010/main" val="3376470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FCE933-1FCD-9E4D-8AD0-39E7D8A2C3DB}" type="slidenum">
              <a:rPr lang="en-US"/>
              <a:pPr>
                <a:defRPr/>
              </a:pPr>
              <a:t>‹#›</a:t>
            </a:fld>
            <a:endParaRPr lang="en-US"/>
          </a:p>
        </p:txBody>
      </p:sp>
    </p:spTree>
    <p:extLst>
      <p:ext uri="{BB962C8B-B14F-4D97-AF65-F5344CB8AC3E}">
        <p14:creationId xmlns:p14="http://schemas.microsoft.com/office/powerpoint/2010/main" val="111305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7B3E844-ED50-6B45-BAC4-16799245B5ED}" type="slidenum">
              <a:rPr lang="en-US"/>
              <a:pPr>
                <a:defRPr/>
              </a:pPr>
              <a:t>‹#›</a:t>
            </a:fld>
            <a:endParaRPr lang="en-US"/>
          </a:p>
        </p:txBody>
      </p:sp>
    </p:spTree>
    <p:extLst>
      <p:ext uri="{BB962C8B-B14F-4D97-AF65-F5344CB8AC3E}">
        <p14:creationId xmlns:p14="http://schemas.microsoft.com/office/powerpoint/2010/main" val="3543790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412B2DD-A2D3-3C4F-B5B8-AF8109B69FB5}" type="slidenum">
              <a:rPr lang="en-US"/>
              <a:pPr>
                <a:defRPr/>
              </a:pPr>
              <a:t>‹#›</a:t>
            </a:fld>
            <a:endParaRPr lang="en-US"/>
          </a:p>
        </p:txBody>
      </p:sp>
    </p:spTree>
    <p:extLst>
      <p:ext uri="{BB962C8B-B14F-4D97-AF65-F5344CB8AC3E}">
        <p14:creationId xmlns:p14="http://schemas.microsoft.com/office/powerpoint/2010/main" val="566901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3FE186-D335-7845-B779-B6112A389E5F}" type="slidenum">
              <a:rPr lang="en-US"/>
              <a:pPr>
                <a:defRPr/>
              </a:pPr>
              <a:t>‹#›</a:t>
            </a:fld>
            <a:endParaRPr lang="en-US"/>
          </a:p>
        </p:txBody>
      </p:sp>
    </p:spTree>
    <p:extLst>
      <p:ext uri="{BB962C8B-B14F-4D97-AF65-F5344CB8AC3E}">
        <p14:creationId xmlns:p14="http://schemas.microsoft.com/office/powerpoint/2010/main" val="43608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943A00-40B4-AF4D-8FE9-E179B4F48939}" type="slidenum">
              <a:rPr lang="en-US"/>
              <a:pPr>
                <a:defRPr/>
              </a:pPr>
              <a:t>‹#›</a:t>
            </a:fld>
            <a:endParaRPr lang="en-US"/>
          </a:p>
        </p:txBody>
      </p:sp>
    </p:spTree>
    <p:extLst>
      <p:ext uri="{BB962C8B-B14F-4D97-AF65-F5344CB8AC3E}">
        <p14:creationId xmlns:p14="http://schemas.microsoft.com/office/powerpoint/2010/main" val="735848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9D9A87-7F51-FE4E-85FE-E611FEDE0D29}" type="slidenum">
              <a:rPr lang="en-US"/>
              <a:pPr>
                <a:defRPr/>
              </a:pPr>
              <a:t>‹#›</a:t>
            </a:fld>
            <a:endParaRPr lang="en-US"/>
          </a:p>
        </p:txBody>
      </p:sp>
    </p:spTree>
    <p:extLst>
      <p:ext uri="{BB962C8B-B14F-4D97-AF65-F5344CB8AC3E}">
        <p14:creationId xmlns:p14="http://schemas.microsoft.com/office/powerpoint/2010/main" val="183865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C3381F-C692-DB4B-833C-22EC01447964}" type="slidenum">
              <a:rPr lang="en-US"/>
              <a:pPr>
                <a:defRPr/>
              </a:pPr>
              <a:t>‹#›</a:t>
            </a:fld>
            <a:endParaRPr lang="en-US"/>
          </a:p>
        </p:txBody>
      </p:sp>
    </p:spTree>
    <p:extLst>
      <p:ext uri="{BB962C8B-B14F-4D97-AF65-F5344CB8AC3E}">
        <p14:creationId xmlns:p14="http://schemas.microsoft.com/office/powerpoint/2010/main" val="18325736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12B5E0-71B3-504E-9233-23B6DCB82F70}" type="slidenum">
              <a:rPr lang="en-US"/>
              <a:pPr>
                <a:defRPr/>
              </a:pPr>
              <a:t>‹#›</a:t>
            </a:fld>
            <a:endParaRPr lang="en-US"/>
          </a:p>
        </p:txBody>
      </p:sp>
    </p:spTree>
    <p:extLst>
      <p:ext uri="{BB962C8B-B14F-4D97-AF65-F5344CB8AC3E}">
        <p14:creationId xmlns:p14="http://schemas.microsoft.com/office/powerpoint/2010/main" val="28202248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C4C99-5114-954F-9BE9-92D6CB16BF5E}" type="slidenum">
              <a:rPr lang="en-US"/>
              <a:pPr>
                <a:defRPr/>
              </a:pPr>
              <a:t>‹#›</a:t>
            </a:fld>
            <a:endParaRPr lang="en-US"/>
          </a:p>
        </p:txBody>
      </p:sp>
    </p:spTree>
    <p:extLst>
      <p:ext uri="{BB962C8B-B14F-4D97-AF65-F5344CB8AC3E}">
        <p14:creationId xmlns:p14="http://schemas.microsoft.com/office/powerpoint/2010/main" val="350885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2E70253-7AA3-4A41-9558-8250F034602A}" type="slidenum">
              <a:rPr lang="en-US"/>
              <a:pPr>
                <a:defRPr/>
              </a:pPr>
              <a:t>‹#›</a:t>
            </a:fld>
            <a:endParaRPr lang="en-US"/>
          </a:p>
        </p:txBody>
      </p:sp>
    </p:spTree>
    <p:extLst>
      <p:ext uri="{BB962C8B-B14F-4D97-AF65-F5344CB8AC3E}">
        <p14:creationId xmlns:p14="http://schemas.microsoft.com/office/powerpoint/2010/main" val="35356416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5FBA87-9DEC-B048-9A5B-7434D7AA8DAA}" type="slidenum">
              <a:rPr lang="en-US"/>
              <a:pPr>
                <a:defRPr/>
              </a:pPr>
              <a:t>‹#›</a:t>
            </a:fld>
            <a:endParaRPr lang="en-US"/>
          </a:p>
        </p:txBody>
      </p:sp>
    </p:spTree>
    <p:extLst>
      <p:ext uri="{BB962C8B-B14F-4D97-AF65-F5344CB8AC3E}">
        <p14:creationId xmlns:p14="http://schemas.microsoft.com/office/powerpoint/2010/main" val="1450914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08DAD4-1D61-B24F-9CB9-0038803C3ABB}" type="slidenum">
              <a:rPr lang="en-US"/>
              <a:pPr>
                <a:defRPr/>
              </a:pPr>
              <a:t>‹#›</a:t>
            </a:fld>
            <a:endParaRPr lang="en-US"/>
          </a:p>
        </p:txBody>
      </p:sp>
    </p:spTree>
    <p:extLst>
      <p:ext uri="{BB962C8B-B14F-4D97-AF65-F5344CB8AC3E}">
        <p14:creationId xmlns:p14="http://schemas.microsoft.com/office/powerpoint/2010/main" val="14825321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435A06-9295-C643-A2CD-BE14E4977C0B}" type="slidenum">
              <a:rPr lang="en-US"/>
              <a:pPr>
                <a:defRPr/>
              </a:pPr>
              <a:t>‹#›</a:t>
            </a:fld>
            <a:endParaRPr lang="en-US"/>
          </a:p>
        </p:txBody>
      </p:sp>
    </p:spTree>
    <p:extLst>
      <p:ext uri="{BB962C8B-B14F-4D97-AF65-F5344CB8AC3E}">
        <p14:creationId xmlns:p14="http://schemas.microsoft.com/office/powerpoint/2010/main" val="23919904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B8362A-25E7-644F-8506-77DB11E383D8}" type="slidenum">
              <a:rPr lang="en-US"/>
              <a:pPr>
                <a:defRPr/>
              </a:pPr>
              <a:t>‹#›</a:t>
            </a:fld>
            <a:endParaRPr lang="en-US"/>
          </a:p>
        </p:txBody>
      </p:sp>
    </p:spTree>
    <p:extLst>
      <p:ext uri="{BB962C8B-B14F-4D97-AF65-F5344CB8AC3E}">
        <p14:creationId xmlns:p14="http://schemas.microsoft.com/office/powerpoint/2010/main" val="19927990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925277-C0D3-FB4A-880A-B0C545F0D81C}" type="slidenum">
              <a:rPr lang="en-US"/>
              <a:pPr>
                <a:defRPr/>
              </a:pPr>
              <a:t>‹#›</a:t>
            </a:fld>
            <a:endParaRPr lang="en-US"/>
          </a:p>
        </p:txBody>
      </p:sp>
    </p:spTree>
    <p:extLst>
      <p:ext uri="{BB962C8B-B14F-4D97-AF65-F5344CB8AC3E}">
        <p14:creationId xmlns:p14="http://schemas.microsoft.com/office/powerpoint/2010/main" val="35266647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FA670E-11DC-644B-B8A1-F0E1B9346F6C}" type="slidenum">
              <a:rPr lang="en-US"/>
              <a:pPr>
                <a:defRPr/>
              </a:pPr>
              <a:t>‹#›</a:t>
            </a:fld>
            <a:endParaRPr lang="en-US"/>
          </a:p>
        </p:txBody>
      </p:sp>
    </p:spTree>
    <p:extLst>
      <p:ext uri="{BB962C8B-B14F-4D97-AF65-F5344CB8AC3E}">
        <p14:creationId xmlns:p14="http://schemas.microsoft.com/office/powerpoint/2010/main" val="1929383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201790-47CC-D847-9320-BFA2E4AB6EA8}" type="slidenum">
              <a:rPr lang="en-US"/>
              <a:pPr>
                <a:defRPr/>
              </a:pPr>
              <a:t>‹#›</a:t>
            </a:fld>
            <a:endParaRPr lang="en-US"/>
          </a:p>
        </p:txBody>
      </p:sp>
    </p:spTree>
    <p:extLst>
      <p:ext uri="{BB962C8B-B14F-4D97-AF65-F5344CB8AC3E}">
        <p14:creationId xmlns:p14="http://schemas.microsoft.com/office/powerpoint/2010/main" val="16077601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8DD1B7-7017-0247-9716-B22EDEF24054}" type="slidenum">
              <a:rPr lang="en-US"/>
              <a:pPr>
                <a:defRPr/>
              </a:pPr>
              <a:t>‹#›</a:t>
            </a:fld>
            <a:endParaRPr lang="en-US"/>
          </a:p>
        </p:txBody>
      </p:sp>
    </p:spTree>
    <p:extLst>
      <p:ext uri="{BB962C8B-B14F-4D97-AF65-F5344CB8AC3E}">
        <p14:creationId xmlns:p14="http://schemas.microsoft.com/office/powerpoint/2010/main" val="5595130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9B4BFC-A5AE-1F4D-A853-4D36D5FDBAA7}" type="slidenum">
              <a:rPr lang="en-US"/>
              <a:pPr>
                <a:defRPr/>
              </a:pPr>
              <a:t>‹#›</a:t>
            </a:fld>
            <a:endParaRPr lang="en-US"/>
          </a:p>
        </p:txBody>
      </p:sp>
    </p:spTree>
    <p:extLst>
      <p:ext uri="{BB962C8B-B14F-4D97-AF65-F5344CB8AC3E}">
        <p14:creationId xmlns:p14="http://schemas.microsoft.com/office/powerpoint/2010/main" val="33282107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BA331C-B17F-EF41-90F9-74DEA593795E}" type="slidenum">
              <a:rPr lang="en-US"/>
              <a:pPr>
                <a:defRPr/>
              </a:pPr>
              <a:t>‹#›</a:t>
            </a:fld>
            <a:endParaRPr lang="en-US"/>
          </a:p>
        </p:txBody>
      </p:sp>
    </p:spTree>
    <p:extLst>
      <p:ext uri="{BB962C8B-B14F-4D97-AF65-F5344CB8AC3E}">
        <p14:creationId xmlns:p14="http://schemas.microsoft.com/office/powerpoint/2010/main" val="119909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5658D01E-B3B9-A143-8F8C-1F8AEAD31DC2}" type="slidenum">
              <a:rPr lang="en-US"/>
              <a:pPr>
                <a:defRPr/>
              </a:pPr>
              <a:t>‹#›</a:t>
            </a:fld>
            <a:endParaRPr lang="en-US"/>
          </a:p>
        </p:txBody>
      </p:sp>
    </p:spTree>
    <p:extLst>
      <p:ext uri="{BB962C8B-B14F-4D97-AF65-F5344CB8AC3E}">
        <p14:creationId xmlns:p14="http://schemas.microsoft.com/office/powerpoint/2010/main" val="3678989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D911B9-E9CF-EC49-9926-F6AED898297E}" type="slidenum">
              <a:rPr lang="en-US"/>
              <a:pPr>
                <a:defRPr/>
              </a:pPr>
              <a:t>‹#›</a:t>
            </a:fld>
            <a:endParaRPr lang="en-US"/>
          </a:p>
        </p:txBody>
      </p:sp>
    </p:spTree>
    <p:extLst>
      <p:ext uri="{BB962C8B-B14F-4D97-AF65-F5344CB8AC3E}">
        <p14:creationId xmlns:p14="http://schemas.microsoft.com/office/powerpoint/2010/main" val="5428857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3A74FF-7460-B14C-87E7-3DC9D0B8B265}" type="slidenum">
              <a:rPr lang="en-US"/>
              <a:pPr>
                <a:defRPr/>
              </a:pPr>
              <a:t>‹#›</a:t>
            </a:fld>
            <a:endParaRPr lang="en-US"/>
          </a:p>
        </p:txBody>
      </p:sp>
    </p:spTree>
    <p:extLst>
      <p:ext uri="{BB962C8B-B14F-4D97-AF65-F5344CB8AC3E}">
        <p14:creationId xmlns:p14="http://schemas.microsoft.com/office/powerpoint/2010/main" val="26087574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536567-EA79-8249-86C6-9BAE3D028BC4}" type="slidenum">
              <a:rPr lang="en-US"/>
              <a:pPr>
                <a:defRPr/>
              </a:pPr>
              <a:t>‹#›</a:t>
            </a:fld>
            <a:endParaRPr lang="en-US"/>
          </a:p>
        </p:txBody>
      </p:sp>
    </p:spTree>
    <p:extLst>
      <p:ext uri="{BB962C8B-B14F-4D97-AF65-F5344CB8AC3E}">
        <p14:creationId xmlns:p14="http://schemas.microsoft.com/office/powerpoint/2010/main" val="38454530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BAC198-10BA-F64C-90DA-97BA6CE66952}" type="slidenum">
              <a:rPr lang="en-US"/>
              <a:pPr>
                <a:defRPr/>
              </a:pPr>
              <a:t>‹#›</a:t>
            </a:fld>
            <a:endParaRPr lang="en-US"/>
          </a:p>
        </p:txBody>
      </p:sp>
    </p:spTree>
    <p:extLst>
      <p:ext uri="{BB962C8B-B14F-4D97-AF65-F5344CB8AC3E}">
        <p14:creationId xmlns:p14="http://schemas.microsoft.com/office/powerpoint/2010/main" val="101746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F1CD46-FA98-F045-8257-A147F6F5B56A}" type="slidenum">
              <a:rPr lang="en-US"/>
              <a:pPr>
                <a:defRPr/>
              </a:pPr>
              <a:t>‹#›</a:t>
            </a:fld>
            <a:endParaRPr lang="en-US"/>
          </a:p>
        </p:txBody>
      </p:sp>
    </p:spTree>
    <p:extLst>
      <p:ext uri="{BB962C8B-B14F-4D97-AF65-F5344CB8AC3E}">
        <p14:creationId xmlns:p14="http://schemas.microsoft.com/office/powerpoint/2010/main" val="20720314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98ECDF-4C4C-6D42-836A-91016E36F2DB}" type="slidenum">
              <a:rPr lang="en-US"/>
              <a:pPr>
                <a:defRPr/>
              </a:pPr>
              <a:t>‹#›</a:t>
            </a:fld>
            <a:endParaRPr lang="en-US"/>
          </a:p>
        </p:txBody>
      </p:sp>
    </p:spTree>
    <p:extLst>
      <p:ext uri="{BB962C8B-B14F-4D97-AF65-F5344CB8AC3E}">
        <p14:creationId xmlns:p14="http://schemas.microsoft.com/office/powerpoint/2010/main" val="31585217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059F5B-8D66-714A-8DB9-79A67430899A}" type="slidenum">
              <a:rPr lang="en-US"/>
              <a:pPr>
                <a:defRPr/>
              </a:pPr>
              <a:t>‹#›</a:t>
            </a:fld>
            <a:endParaRPr lang="en-US"/>
          </a:p>
        </p:txBody>
      </p:sp>
    </p:spTree>
    <p:extLst>
      <p:ext uri="{BB962C8B-B14F-4D97-AF65-F5344CB8AC3E}">
        <p14:creationId xmlns:p14="http://schemas.microsoft.com/office/powerpoint/2010/main" val="40258740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FF80B-D239-DE4F-94AE-986AD4D7239A}" type="slidenum">
              <a:rPr lang="en-US"/>
              <a:pPr>
                <a:defRPr/>
              </a:pPr>
              <a:t>‹#›</a:t>
            </a:fld>
            <a:endParaRPr lang="en-US"/>
          </a:p>
        </p:txBody>
      </p:sp>
    </p:spTree>
    <p:extLst>
      <p:ext uri="{BB962C8B-B14F-4D97-AF65-F5344CB8AC3E}">
        <p14:creationId xmlns:p14="http://schemas.microsoft.com/office/powerpoint/2010/main" val="41200229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69C7C-2C0A-3843-A9B7-6885A8E94FA5}" type="slidenum">
              <a:rPr lang="en-US"/>
              <a:pPr>
                <a:defRPr/>
              </a:pPr>
              <a:t>‹#›</a:t>
            </a:fld>
            <a:endParaRPr lang="en-US"/>
          </a:p>
        </p:txBody>
      </p:sp>
    </p:spTree>
    <p:extLst>
      <p:ext uri="{BB962C8B-B14F-4D97-AF65-F5344CB8AC3E}">
        <p14:creationId xmlns:p14="http://schemas.microsoft.com/office/powerpoint/2010/main" val="42343880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91F70E-736D-474F-84DA-F666A850C5FC}" type="slidenum">
              <a:rPr lang="en-US"/>
              <a:pPr>
                <a:defRPr/>
              </a:pPr>
              <a:t>‹#›</a:t>
            </a:fld>
            <a:endParaRPr lang="en-US"/>
          </a:p>
        </p:txBody>
      </p:sp>
    </p:spTree>
    <p:extLst>
      <p:ext uri="{BB962C8B-B14F-4D97-AF65-F5344CB8AC3E}">
        <p14:creationId xmlns:p14="http://schemas.microsoft.com/office/powerpoint/2010/main" val="106464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0DE6788-BB91-E74D-8B76-F4700A40FCE1}" type="slidenum">
              <a:rPr lang="en-US"/>
              <a:pPr>
                <a:defRPr/>
              </a:pPr>
              <a:t>‹#›</a:t>
            </a:fld>
            <a:endParaRPr lang="en-US"/>
          </a:p>
        </p:txBody>
      </p:sp>
    </p:spTree>
    <p:extLst>
      <p:ext uri="{BB962C8B-B14F-4D97-AF65-F5344CB8AC3E}">
        <p14:creationId xmlns:p14="http://schemas.microsoft.com/office/powerpoint/2010/main" val="12963598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D33255-744C-B640-B59D-05AD393D2834}" type="slidenum">
              <a:rPr lang="en-US"/>
              <a:pPr>
                <a:defRPr/>
              </a:pPr>
              <a:t>‹#›</a:t>
            </a:fld>
            <a:endParaRPr lang="en-US"/>
          </a:p>
        </p:txBody>
      </p:sp>
    </p:spTree>
    <p:extLst>
      <p:ext uri="{BB962C8B-B14F-4D97-AF65-F5344CB8AC3E}">
        <p14:creationId xmlns:p14="http://schemas.microsoft.com/office/powerpoint/2010/main" val="24404322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AEA94B-E56C-1648-80A8-25280586F1B9}" type="slidenum">
              <a:rPr lang="en-US"/>
              <a:pPr>
                <a:defRPr/>
              </a:pPr>
              <a:t>‹#›</a:t>
            </a:fld>
            <a:endParaRPr lang="en-US"/>
          </a:p>
        </p:txBody>
      </p:sp>
    </p:spTree>
    <p:extLst>
      <p:ext uri="{BB962C8B-B14F-4D97-AF65-F5344CB8AC3E}">
        <p14:creationId xmlns:p14="http://schemas.microsoft.com/office/powerpoint/2010/main" val="366122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365EE41-375D-0940-AD26-E507E38847DD}" type="slidenum">
              <a:rPr lang="en-US"/>
              <a:pPr>
                <a:defRPr/>
              </a:pPr>
              <a:t>‹#›</a:t>
            </a:fld>
            <a:endParaRPr lang="en-US"/>
          </a:p>
        </p:txBody>
      </p:sp>
    </p:spTree>
    <p:extLst>
      <p:ext uri="{BB962C8B-B14F-4D97-AF65-F5344CB8AC3E}">
        <p14:creationId xmlns:p14="http://schemas.microsoft.com/office/powerpoint/2010/main" val="42550500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theme" Target="../theme/theme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theme" Target="../theme/theme7.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30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charset="0"/>
                <a:ea typeface="+mn-ea"/>
                <a:cs typeface="+mn-cs"/>
              </a:defRPr>
            </a:lvl1pPr>
          </a:lstStyle>
          <a:p>
            <a:pPr>
              <a:defRPr/>
            </a:pPr>
            <a:endParaRPr lang="en-US"/>
          </a:p>
        </p:txBody>
      </p:sp>
      <p:sp>
        <p:nvSpPr>
          <p:cNvPr id="4731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charset="0"/>
                <a:ea typeface="+mn-ea"/>
                <a:cs typeface="+mn-cs"/>
              </a:defRPr>
            </a:lvl1pPr>
          </a:lstStyle>
          <a:p>
            <a:pPr>
              <a:defRPr/>
            </a:pPr>
            <a:endParaRPr lang="en-US"/>
          </a:p>
        </p:txBody>
      </p:sp>
      <p:sp>
        <p:nvSpPr>
          <p:cNvPr id="4731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6FD88F2A-078C-FE4B-A870-4374961B6E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 id="2147485335" r:id="rId12"/>
    <p:sldLayoutId id="2147485438" r:id="rId13"/>
  </p:sldLayoutIdLst>
  <p:hf hdr="0" ftr="0" dt="0"/>
  <p:txStyles>
    <p:title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118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2118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0"/>
                <a:cs typeface="ＭＳ Ｐゴシック" charset="0"/>
              </a:defRPr>
            </a:lvl1pPr>
          </a:lstStyle>
          <a:p>
            <a:pPr>
              <a:defRPr/>
            </a:pPr>
            <a:endParaRPr lang="en-US"/>
          </a:p>
        </p:txBody>
      </p:sp>
      <p:sp>
        <p:nvSpPr>
          <p:cNvPr id="22119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0840C8A5-CA09-C541-AD2B-7DF1D1F7DD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 id="2147485340" r:id="rId5"/>
    <p:sldLayoutId id="2147485341" r:id="rId6"/>
    <p:sldLayoutId id="2147485342" r:id="rId7"/>
    <p:sldLayoutId id="2147485343" r:id="rId8"/>
    <p:sldLayoutId id="2147485344" r:id="rId9"/>
    <p:sldLayoutId id="2147485345" r:id="rId10"/>
    <p:sldLayoutId id="2147485346"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B66B88B-2BA4-3041-BEFE-869E880C1C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54DEBD6-43A9-DF43-8763-1B3D04BF6A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69" r:id="rId1"/>
    <p:sldLayoutId id="2147485370" r:id="rId2"/>
    <p:sldLayoutId id="2147485371" r:id="rId3"/>
    <p:sldLayoutId id="2147485372" r:id="rId4"/>
    <p:sldLayoutId id="2147485373" r:id="rId5"/>
    <p:sldLayoutId id="2147485374" r:id="rId6"/>
    <p:sldLayoutId id="2147485375" r:id="rId7"/>
    <p:sldLayoutId id="2147485376" r:id="rId8"/>
    <p:sldLayoutId id="2147485377" r:id="rId9"/>
    <p:sldLayoutId id="2147485378" r:id="rId10"/>
    <p:sldLayoutId id="214748537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089DD03F-F942-0645-9E86-58BAC22634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80" r:id="rId1"/>
    <p:sldLayoutId id="2147485381" r:id="rId2"/>
    <p:sldLayoutId id="2147485382" r:id="rId3"/>
    <p:sldLayoutId id="2147485383" r:id="rId4"/>
    <p:sldLayoutId id="2147485384" r:id="rId5"/>
    <p:sldLayoutId id="2147485385" r:id="rId6"/>
    <p:sldLayoutId id="2147485386" r:id="rId7"/>
    <p:sldLayoutId id="2147485387" r:id="rId8"/>
    <p:sldLayoutId id="2147485388" r:id="rId9"/>
    <p:sldLayoutId id="2147485389" r:id="rId10"/>
    <p:sldLayoutId id="214748539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8C926FA-9D8A-EB48-99D3-A16C41C283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13" r:id="rId1"/>
    <p:sldLayoutId id="2147485414" r:id="rId2"/>
    <p:sldLayoutId id="2147485415" r:id="rId3"/>
    <p:sldLayoutId id="2147485416" r:id="rId4"/>
    <p:sldLayoutId id="2147485417" r:id="rId5"/>
    <p:sldLayoutId id="2147485418" r:id="rId6"/>
    <p:sldLayoutId id="2147485419" r:id="rId7"/>
    <p:sldLayoutId id="2147485420" r:id="rId8"/>
    <p:sldLayoutId id="2147485421" r:id="rId9"/>
    <p:sldLayoutId id="2147485422" r:id="rId10"/>
    <p:sldLayoutId id="2147485423" r:id="rId11"/>
    <p:sldLayoutId id="2147485424"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36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045AB0B-B3EA-C540-B68F-94258A7BE5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25"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eg"/><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bin"/><Relationship Id="rId5"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jpeg"/><Relationship Id="rId1" Type="http://schemas.openxmlformats.org/officeDocument/2006/relationships/slideLayout" Target="../slideLayouts/slideLayout30.xml"/><Relationship Id="rId2" Type="http://schemas.openxmlformats.org/officeDocument/2006/relationships/image" Target="../media/image1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Excel_Chart1.xls"/><Relationship Id="rId4"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package" Target="../embeddings/Microsoft_Excel_Sheet1.xlsx"/><Relationship Id="rId5" Type="http://schemas.openxmlformats.org/officeDocument/2006/relationships/image" Target="../media/image16.emf"/><Relationship Id="rId6" Type="http://schemas.openxmlformats.org/officeDocument/2006/relationships/package" Target="../embeddings/Microsoft_Excel_Sheet2.xlsx"/><Relationship Id="rId7" Type="http://schemas.openxmlformats.org/officeDocument/2006/relationships/image" Target="../media/image17.emf"/><Relationship Id="rId1" Type="http://schemas.openxmlformats.org/officeDocument/2006/relationships/vmlDrawing" Target="../drawings/vmlDrawing5.vml"/><Relationship Id="rId2"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0.jpeg"/><Relationship Id="rId5"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chart" Target="../charts/char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chart" Target="../charts/char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chart" Target="../charts/char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chart" Target="../charts/char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4"/>
          <p:cNvSpPr>
            <a:spLocks noChangeArrowheads="1"/>
          </p:cNvSpPr>
          <p:nvPr/>
        </p:nvSpPr>
        <p:spPr bwMode="auto">
          <a:xfrm>
            <a:off x="1447800" y="5181600"/>
            <a:ext cx="640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2800" dirty="0">
                <a:latin typeface="Arial" charset="0"/>
              </a:rPr>
              <a:t>Michael A. Kohn, MD, MPP</a:t>
            </a:r>
          </a:p>
          <a:p>
            <a:pPr algn="ctr" eaLnBrk="1" hangingPunct="1"/>
            <a:r>
              <a:rPr lang="en-US" sz="2800" dirty="0">
                <a:latin typeface="Arial" charset="0"/>
              </a:rPr>
              <a:t>10/12/2017</a:t>
            </a:r>
          </a:p>
        </p:txBody>
      </p:sp>
      <p:sp>
        <p:nvSpPr>
          <p:cNvPr id="129026" name="Text Box 5"/>
          <p:cNvSpPr txBox="1">
            <a:spLocks noChangeArrowheads="1"/>
          </p:cNvSpPr>
          <p:nvPr/>
        </p:nvSpPr>
        <p:spPr bwMode="auto">
          <a:xfrm>
            <a:off x="990600" y="914400"/>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3600" dirty="0">
                <a:latin typeface="Arial" charset="0"/>
              </a:rPr>
              <a:t>Evaluating Predictions</a:t>
            </a:r>
          </a:p>
        </p:txBody>
      </p:sp>
      <p:sp>
        <p:nvSpPr>
          <p:cNvPr id="12902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E2917F4-F0E8-1340-B919-EA288DA4DE71}" type="slidenum">
              <a:rPr lang="en-US" sz="1400">
                <a:solidFill>
                  <a:schemeClr val="bg2"/>
                </a:solidFill>
              </a:rPr>
              <a:pPr/>
              <a:t>1</a:t>
            </a:fld>
            <a:endParaRPr lang="en-US" sz="140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Odds(D+|r) = Odds(D+)LR(r)</a:t>
            </a:r>
          </a:p>
        </p:txBody>
      </p:sp>
      <p:sp>
        <p:nvSpPr>
          <p:cNvPr id="3" name="Content Placeholder 2"/>
          <p:cNvSpPr>
            <a:spLocks noGrp="1"/>
          </p:cNvSpPr>
          <p:nvPr>
            <p:ph idx="1"/>
          </p:nvPr>
        </p:nvSpPr>
        <p:spPr>
          <a:xfrm>
            <a:off x="304800" y="2057400"/>
            <a:ext cx="8534400" cy="685800"/>
          </a:xfrm>
        </p:spPr>
        <p:txBody>
          <a:bodyPr/>
          <a:lstStyle/>
          <a:p>
            <a:pPr marL="0" indent="0">
              <a:buNone/>
            </a:pPr>
            <a:r>
              <a:rPr lang="en-US" dirty="0"/>
              <a:t>log(Odds(D+|r) = log(Odds(D+)) + log(LR(r))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10</a:t>
            </a:fld>
            <a:endParaRPr lang="en-US"/>
          </a:p>
        </p:txBody>
      </p:sp>
      <p:pic>
        <p:nvPicPr>
          <p:cNvPr id="5" name="Picture 4" descr="AlanTuring.jpeg"/>
          <p:cNvPicPr>
            <a:picLocks noChangeAspect="1"/>
          </p:cNvPicPr>
          <p:nvPr/>
        </p:nvPicPr>
        <p:blipFill rotWithShape="1">
          <a:blip r:embed="rId3">
            <a:extLst>
              <a:ext uri="{28A0092B-C50C-407E-A947-70E740481C1C}">
                <a14:useLocalDpi xmlns:a14="http://schemas.microsoft.com/office/drawing/2010/main" val="0"/>
              </a:ext>
            </a:extLst>
          </a:blip>
          <a:srcRect l="32587"/>
          <a:stretch/>
        </p:blipFill>
        <p:spPr>
          <a:xfrm>
            <a:off x="152400" y="2895600"/>
            <a:ext cx="2568442" cy="2133600"/>
          </a:xfrm>
          <a:prstGeom prst="rect">
            <a:avLst/>
          </a:prstGeom>
        </p:spPr>
      </p:pic>
      <p:pic>
        <p:nvPicPr>
          <p:cNvPr id="6" name="Picture 5" descr="ETJayne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671" y="4191000"/>
            <a:ext cx="1788242" cy="2667000"/>
          </a:xfrm>
          <a:prstGeom prst="rect">
            <a:avLst/>
          </a:prstGeom>
        </p:spPr>
      </p:pic>
      <p:pic>
        <p:nvPicPr>
          <p:cNvPr id="7" name="Picture 6" descr="TBN.jpg"/>
          <p:cNvPicPr>
            <a:picLocks noChangeAspect="1"/>
          </p:cNvPicPr>
          <p:nvPr/>
        </p:nvPicPr>
        <p:blipFill rotWithShape="1">
          <a:blip r:embed="rId5">
            <a:extLst>
              <a:ext uri="{28A0092B-C50C-407E-A947-70E740481C1C}">
                <a14:useLocalDpi xmlns:a14="http://schemas.microsoft.com/office/drawing/2010/main" val="0"/>
              </a:ext>
            </a:extLst>
          </a:blip>
          <a:srcRect l="25394" t="910" r="7310" b="23052"/>
          <a:stretch/>
        </p:blipFill>
        <p:spPr>
          <a:xfrm>
            <a:off x="5791200" y="3505200"/>
            <a:ext cx="2442235" cy="2256668"/>
          </a:xfrm>
          <a:prstGeom prst="rect">
            <a:avLst/>
          </a:prstGeom>
        </p:spPr>
      </p:pic>
    </p:spTree>
    <p:extLst>
      <p:ext uri="{BB962C8B-B14F-4D97-AF65-F5344CB8AC3E}">
        <p14:creationId xmlns:p14="http://schemas.microsoft.com/office/powerpoint/2010/main" val="2523703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F97C336-C1DF-44FD-9FB6-08C3668C9296}"/>
              </a:ext>
            </a:extLst>
          </p:cNvPr>
          <p:cNvSpPr>
            <a:spLocks noGrp="1"/>
          </p:cNvSpPr>
          <p:nvPr>
            <p:ph type="sldNum" sz="quarter" idx="12"/>
          </p:nvPr>
        </p:nvSpPr>
        <p:spPr/>
        <p:txBody>
          <a:bodyPr/>
          <a:lstStyle/>
          <a:p>
            <a:pPr>
              <a:defRPr/>
            </a:pPr>
            <a:fld id="{5658D01E-B3B9-A143-8F8C-1F8AEAD31DC2}" type="slidenum">
              <a:rPr lang="en-US" smtClean="0"/>
              <a:pPr>
                <a:defRPr/>
              </a:pPr>
              <a:t>11</a:t>
            </a:fld>
            <a:endParaRPr lang="en-US"/>
          </a:p>
        </p:txBody>
      </p:sp>
      <p:pic>
        <p:nvPicPr>
          <p:cNvPr id="4" name="Picture 3">
            <a:extLst>
              <a:ext uri="{FF2B5EF4-FFF2-40B4-BE49-F238E27FC236}">
                <a16:creationId xmlns="" xmlns:a16="http://schemas.microsoft.com/office/drawing/2014/main" id="{5379E706-A4D3-4183-9B78-AA664E8722C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6509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12</a:t>
            </a:fld>
            <a:endParaRPr lang="en-US"/>
          </a:p>
        </p:txBody>
      </p:sp>
      <p:pic>
        <p:nvPicPr>
          <p:cNvPr id="5" name="Picture 4" descr="KarelCapekRob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6604"/>
            <a:ext cx="2997200" cy="3746500"/>
          </a:xfrm>
          <a:prstGeom prst="rect">
            <a:avLst/>
          </a:prstGeom>
        </p:spPr>
      </p:pic>
      <p:pic>
        <p:nvPicPr>
          <p:cNvPr id="6" name="Picture 5" descr="go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905000"/>
            <a:ext cx="4532979" cy="3093641"/>
          </a:xfrm>
          <a:prstGeom prst="rect">
            <a:avLst/>
          </a:prstGeom>
        </p:spPr>
      </p:pic>
      <p:pic>
        <p:nvPicPr>
          <p:cNvPr id="7" name="Picture 6" descr="Robotdata.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4267200"/>
            <a:ext cx="3263900" cy="2489200"/>
          </a:xfrm>
          <a:prstGeom prst="rect">
            <a:avLst/>
          </a:prstGeom>
        </p:spPr>
      </p:pic>
      <p:pic>
        <p:nvPicPr>
          <p:cNvPr id="8" name="Picture 7" descr="Star-Wars-7-R2-D2-Phot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7900" y="2514600"/>
            <a:ext cx="3086100" cy="4114800"/>
          </a:xfrm>
          <a:prstGeom prst="rect">
            <a:avLst/>
          </a:prstGeom>
        </p:spPr>
      </p:pic>
      <p:sp>
        <p:nvSpPr>
          <p:cNvPr id="9" name="Rectangle 8"/>
          <p:cNvSpPr/>
          <p:nvPr/>
        </p:nvSpPr>
        <p:spPr>
          <a:xfrm>
            <a:off x="1981200" y="685800"/>
            <a:ext cx="5504882" cy="769441"/>
          </a:xfrm>
          <a:prstGeom prst="rect">
            <a:avLst/>
          </a:prstGeom>
        </p:spPr>
        <p:txBody>
          <a:bodyPr wrap="none">
            <a:spAutoFit/>
          </a:bodyPr>
          <a:lstStyle/>
          <a:p>
            <a:r>
              <a:rPr lang="en-US" sz="4400" dirty="0"/>
              <a:t>P(D+|all information)</a:t>
            </a:r>
          </a:p>
        </p:txBody>
      </p:sp>
    </p:spTree>
    <p:extLst>
      <p:ext uri="{BB962C8B-B14F-4D97-AF65-F5344CB8AC3E}">
        <p14:creationId xmlns:p14="http://schemas.microsoft.com/office/powerpoint/2010/main" val="2839917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Minimize Expected Regret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13</a:t>
            </a:fld>
            <a:endParaRPr lang="en-US"/>
          </a:p>
        </p:txBody>
      </p:sp>
      <p:sp>
        <p:nvSpPr>
          <p:cNvPr id="9" name="TextBox 8"/>
          <p:cNvSpPr txBox="1"/>
          <p:nvPr/>
        </p:nvSpPr>
        <p:spPr>
          <a:xfrm>
            <a:off x="457201" y="2895600"/>
            <a:ext cx="8486774" cy="2123658"/>
          </a:xfrm>
          <a:prstGeom prst="rect">
            <a:avLst/>
          </a:prstGeom>
          <a:noFill/>
        </p:spPr>
        <p:txBody>
          <a:bodyPr wrap="square" rtlCol="0">
            <a:spAutoFit/>
          </a:bodyPr>
          <a:lstStyle/>
          <a:p>
            <a:r>
              <a:rPr lang="en-US" sz="4400" dirty="0"/>
              <a:t>E(Regret) = P×B + (1-P)×C</a:t>
            </a:r>
          </a:p>
          <a:p>
            <a:endParaRPr lang="en-US" sz="4400" dirty="0"/>
          </a:p>
          <a:p>
            <a:r>
              <a:rPr lang="en-US" sz="4400" dirty="0"/>
              <a:t>where P = P(D+|All information)</a:t>
            </a:r>
          </a:p>
        </p:txBody>
      </p:sp>
    </p:spTree>
    <p:extLst>
      <p:ext uri="{BB962C8B-B14F-4D97-AF65-F5344CB8AC3E}">
        <p14:creationId xmlns:p14="http://schemas.microsoft.com/office/powerpoint/2010/main" val="3504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219224056"/>
              </p:ext>
            </p:extLst>
          </p:nvPr>
        </p:nvGraphicFramePr>
        <p:xfrm>
          <a:off x="425450" y="-44450"/>
          <a:ext cx="8293100" cy="69469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14</a:t>
            </a:fld>
            <a:endParaRPr lang="en-US"/>
          </a:p>
        </p:txBody>
      </p:sp>
      <p:cxnSp>
        <p:nvCxnSpPr>
          <p:cNvPr id="3" name="Straight Arrow Connector 2">
            <a:extLst>
              <a:ext uri="{FF2B5EF4-FFF2-40B4-BE49-F238E27FC236}">
                <a16:creationId xmlns="" xmlns:a16="http://schemas.microsoft.com/office/drawing/2014/main" id="{C4915ABA-A379-4511-BD48-AF0613615347}"/>
              </a:ext>
            </a:extLst>
          </p:cNvPr>
          <p:cNvCxnSpPr>
            <a:cxnSpLocks/>
          </p:cNvCxnSpPr>
          <p:nvPr/>
        </p:nvCxnSpPr>
        <p:spPr>
          <a:xfrm flipV="1">
            <a:off x="1219200" y="1905000"/>
            <a:ext cx="0" cy="121783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 xmlns:a16="http://schemas.microsoft.com/office/drawing/2014/main" id="{04243109-D4C3-4E63-B6ED-656DFBC7AB06}"/>
              </a:ext>
            </a:extLst>
          </p:cNvPr>
          <p:cNvSpPr txBox="1"/>
          <p:nvPr/>
        </p:nvSpPr>
        <p:spPr>
          <a:xfrm>
            <a:off x="1371600" y="2057400"/>
            <a:ext cx="1752600" cy="646331"/>
          </a:xfrm>
          <a:prstGeom prst="rect">
            <a:avLst/>
          </a:prstGeom>
          <a:solidFill>
            <a:schemeClr val="bg1"/>
          </a:solidFill>
        </p:spPr>
        <p:txBody>
          <a:bodyPr wrap="square" rtlCol="0">
            <a:spAutoFit/>
          </a:bodyPr>
          <a:lstStyle/>
          <a:p>
            <a:r>
              <a:rPr lang="en-US" dirty="0"/>
              <a:t>Treat is worse than No Treat</a:t>
            </a:r>
          </a:p>
        </p:txBody>
      </p:sp>
      <p:cxnSp>
        <p:nvCxnSpPr>
          <p:cNvPr id="8" name="Straight Arrow Connector 7">
            <a:extLst>
              <a:ext uri="{FF2B5EF4-FFF2-40B4-BE49-F238E27FC236}">
                <a16:creationId xmlns="" xmlns:a16="http://schemas.microsoft.com/office/drawing/2014/main" id="{DCDB84A3-6E6A-41EE-820A-FA984495F0CA}"/>
              </a:ext>
            </a:extLst>
          </p:cNvPr>
          <p:cNvCxnSpPr>
            <a:cxnSpLocks/>
          </p:cNvCxnSpPr>
          <p:nvPr/>
        </p:nvCxnSpPr>
        <p:spPr>
          <a:xfrm>
            <a:off x="7162800" y="533400"/>
            <a:ext cx="0" cy="258943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 xmlns:a16="http://schemas.microsoft.com/office/drawing/2014/main" id="{9DA57141-3ED2-4FAA-B097-33A77A5108DA}"/>
              </a:ext>
            </a:extLst>
          </p:cNvPr>
          <p:cNvSpPr txBox="1"/>
          <p:nvPr/>
        </p:nvSpPr>
        <p:spPr>
          <a:xfrm>
            <a:off x="5311776" y="1707730"/>
            <a:ext cx="1752600" cy="646331"/>
          </a:xfrm>
          <a:prstGeom prst="rect">
            <a:avLst/>
          </a:prstGeom>
          <a:solidFill>
            <a:schemeClr val="bg1"/>
          </a:solidFill>
        </p:spPr>
        <p:txBody>
          <a:bodyPr wrap="square" rtlCol="0">
            <a:spAutoFit/>
          </a:bodyPr>
          <a:lstStyle/>
          <a:p>
            <a:r>
              <a:rPr lang="en-US" dirty="0"/>
              <a:t>Treat is better than No Treat</a:t>
            </a:r>
          </a:p>
        </p:txBody>
      </p:sp>
    </p:spTree>
    <p:extLst>
      <p:ext uri="{BB962C8B-B14F-4D97-AF65-F5344CB8AC3E}">
        <p14:creationId xmlns:p14="http://schemas.microsoft.com/office/powerpoint/2010/main" val="4030310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Minimize Expected Regret of Treat Relative to No Treat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15</a:t>
            </a:fld>
            <a:endParaRPr lang="en-US"/>
          </a:p>
        </p:txBody>
      </p:sp>
      <p:sp>
        <p:nvSpPr>
          <p:cNvPr id="9" name="TextBox 8"/>
          <p:cNvSpPr txBox="1"/>
          <p:nvPr/>
        </p:nvSpPr>
        <p:spPr>
          <a:xfrm>
            <a:off x="457200" y="2895600"/>
            <a:ext cx="8153400" cy="2123658"/>
          </a:xfrm>
          <a:prstGeom prst="rect">
            <a:avLst/>
          </a:prstGeom>
          <a:noFill/>
        </p:spPr>
        <p:txBody>
          <a:bodyPr wrap="square" rtlCol="0">
            <a:spAutoFit/>
          </a:bodyPr>
          <a:lstStyle/>
          <a:p>
            <a:r>
              <a:rPr lang="en-US" sz="4400" dirty="0"/>
              <a:t>E(Regret) = -P(B) + (1-P)C</a:t>
            </a:r>
          </a:p>
          <a:p>
            <a:endParaRPr lang="en-US" sz="4400" dirty="0"/>
          </a:p>
          <a:p>
            <a:r>
              <a:rPr lang="en-US" sz="4400" dirty="0"/>
              <a:t>Negative values (&lt;0) are good.</a:t>
            </a:r>
          </a:p>
        </p:txBody>
      </p:sp>
    </p:spTree>
    <p:extLst>
      <p:ext uri="{BB962C8B-B14F-4D97-AF65-F5344CB8AC3E}">
        <p14:creationId xmlns:p14="http://schemas.microsoft.com/office/powerpoint/2010/main" val="349013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16</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722500731"/>
              </p:ext>
            </p:extLst>
          </p:nvPr>
        </p:nvGraphicFramePr>
        <p:xfrm>
          <a:off x="425450" y="-44450"/>
          <a:ext cx="8293100" cy="69469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 xmlns:a16="http://schemas.microsoft.com/office/drawing/2014/main" id="{CF28F439-1D12-4A56-BEAC-5602D4D5C4CE}"/>
              </a:ext>
            </a:extLst>
          </p:cNvPr>
          <p:cNvCxnSpPr>
            <a:cxnSpLocks/>
          </p:cNvCxnSpPr>
          <p:nvPr/>
        </p:nvCxnSpPr>
        <p:spPr>
          <a:xfrm flipV="1">
            <a:off x="1219200" y="1905000"/>
            <a:ext cx="0" cy="121783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 xmlns:a16="http://schemas.microsoft.com/office/drawing/2014/main" id="{F3B2EF25-899E-49DD-99EC-C56AE3073337}"/>
              </a:ext>
            </a:extLst>
          </p:cNvPr>
          <p:cNvSpPr txBox="1"/>
          <p:nvPr/>
        </p:nvSpPr>
        <p:spPr>
          <a:xfrm>
            <a:off x="1371600" y="2057400"/>
            <a:ext cx="1752600" cy="646331"/>
          </a:xfrm>
          <a:prstGeom prst="rect">
            <a:avLst/>
          </a:prstGeom>
          <a:solidFill>
            <a:schemeClr val="bg1"/>
          </a:solidFill>
        </p:spPr>
        <p:txBody>
          <a:bodyPr wrap="square" rtlCol="0">
            <a:spAutoFit/>
          </a:bodyPr>
          <a:lstStyle/>
          <a:p>
            <a:r>
              <a:rPr lang="en-US" dirty="0"/>
              <a:t>Treat is worse than No Treat</a:t>
            </a:r>
          </a:p>
        </p:txBody>
      </p:sp>
      <p:cxnSp>
        <p:nvCxnSpPr>
          <p:cNvPr id="8" name="Straight Arrow Connector 7">
            <a:extLst>
              <a:ext uri="{FF2B5EF4-FFF2-40B4-BE49-F238E27FC236}">
                <a16:creationId xmlns="" xmlns:a16="http://schemas.microsoft.com/office/drawing/2014/main" id="{AEDCA7CB-5F4F-457B-8B92-7010585CA2D4}"/>
              </a:ext>
            </a:extLst>
          </p:cNvPr>
          <p:cNvCxnSpPr>
            <a:cxnSpLocks/>
          </p:cNvCxnSpPr>
          <p:nvPr/>
        </p:nvCxnSpPr>
        <p:spPr>
          <a:xfrm>
            <a:off x="7261224" y="3397670"/>
            <a:ext cx="0" cy="258943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 xmlns:a16="http://schemas.microsoft.com/office/drawing/2014/main" id="{8F72828E-FC56-4E4F-A754-A550E5E9490A}"/>
              </a:ext>
            </a:extLst>
          </p:cNvPr>
          <p:cNvSpPr txBox="1"/>
          <p:nvPr/>
        </p:nvSpPr>
        <p:spPr>
          <a:xfrm>
            <a:off x="5410200" y="4572000"/>
            <a:ext cx="1752600" cy="646331"/>
          </a:xfrm>
          <a:prstGeom prst="rect">
            <a:avLst/>
          </a:prstGeom>
          <a:solidFill>
            <a:schemeClr val="bg1"/>
          </a:solidFill>
        </p:spPr>
        <p:txBody>
          <a:bodyPr wrap="square" rtlCol="0">
            <a:spAutoFit/>
          </a:bodyPr>
          <a:lstStyle/>
          <a:p>
            <a:r>
              <a:rPr lang="en-US" dirty="0"/>
              <a:t>Treat is better than No Treat</a:t>
            </a:r>
          </a:p>
        </p:txBody>
      </p:sp>
    </p:spTree>
    <p:extLst>
      <p:ext uri="{BB962C8B-B14F-4D97-AF65-F5344CB8AC3E}">
        <p14:creationId xmlns:p14="http://schemas.microsoft.com/office/powerpoint/2010/main" val="309509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Maximize Expected Net Benefit of Treat Relative to No Treat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17</a:t>
            </a:fld>
            <a:endParaRPr lang="en-US"/>
          </a:p>
        </p:txBody>
      </p:sp>
      <p:sp>
        <p:nvSpPr>
          <p:cNvPr id="9" name="TextBox 8"/>
          <p:cNvSpPr txBox="1"/>
          <p:nvPr/>
        </p:nvSpPr>
        <p:spPr>
          <a:xfrm>
            <a:off x="457200" y="2895600"/>
            <a:ext cx="8153400" cy="2123658"/>
          </a:xfrm>
          <a:prstGeom prst="rect">
            <a:avLst/>
          </a:prstGeom>
          <a:noFill/>
        </p:spPr>
        <p:txBody>
          <a:bodyPr wrap="square" rtlCol="0">
            <a:spAutoFit/>
          </a:bodyPr>
          <a:lstStyle/>
          <a:p>
            <a:r>
              <a:rPr lang="en-US" sz="4400" dirty="0"/>
              <a:t>E(Net Benefit) = P(B) - (1-P)C</a:t>
            </a:r>
          </a:p>
          <a:p>
            <a:endParaRPr lang="en-US" sz="4400" dirty="0"/>
          </a:p>
          <a:p>
            <a:r>
              <a:rPr lang="en-US" sz="4400" dirty="0"/>
              <a:t>Positive values (&gt;0) are good.</a:t>
            </a:r>
          </a:p>
        </p:txBody>
      </p:sp>
    </p:spTree>
    <p:extLst>
      <p:ext uri="{BB962C8B-B14F-4D97-AF65-F5344CB8AC3E}">
        <p14:creationId xmlns:p14="http://schemas.microsoft.com/office/powerpoint/2010/main" val="4222145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18</a:t>
            </a:fld>
            <a:endParaRPr lang="en-US"/>
          </a:p>
        </p:txBody>
      </p:sp>
      <p:graphicFrame>
        <p:nvGraphicFramePr>
          <p:cNvPr id="6" name="Chart 5"/>
          <p:cNvGraphicFramePr>
            <a:graphicFrameLocks/>
          </p:cNvGraphicFramePr>
          <p:nvPr>
            <p:extLst>
              <p:ext uri="{D42A27DB-BD31-4B8C-83A1-F6EECF244321}">
                <p14:modId xmlns:p14="http://schemas.microsoft.com/office/powerpoint/2010/main" val="3550346652"/>
              </p:ext>
            </p:extLst>
          </p:nvPr>
        </p:nvGraphicFramePr>
        <p:xfrm>
          <a:off x="425450" y="-44450"/>
          <a:ext cx="8293100" cy="69469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 xmlns:a16="http://schemas.microsoft.com/office/drawing/2014/main" id="{73A8446E-4C89-4C9C-A00E-F5F7322C7324}"/>
              </a:ext>
            </a:extLst>
          </p:cNvPr>
          <p:cNvCxnSpPr>
            <a:cxnSpLocks/>
          </p:cNvCxnSpPr>
          <p:nvPr/>
        </p:nvCxnSpPr>
        <p:spPr>
          <a:xfrm flipV="1">
            <a:off x="7162800" y="609600"/>
            <a:ext cx="76200" cy="2590800"/>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 xmlns:a16="http://schemas.microsoft.com/office/drawing/2014/main" id="{0E3E7E9E-DF8E-432D-AA0B-B4D36DDAE320}"/>
              </a:ext>
            </a:extLst>
          </p:cNvPr>
          <p:cNvSpPr txBox="1"/>
          <p:nvPr/>
        </p:nvSpPr>
        <p:spPr>
          <a:xfrm>
            <a:off x="5486400" y="1828800"/>
            <a:ext cx="1600200" cy="646331"/>
          </a:xfrm>
          <a:prstGeom prst="rect">
            <a:avLst/>
          </a:prstGeom>
          <a:solidFill>
            <a:schemeClr val="bg1"/>
          </a:solidFill>
        </p:spPr>
        <p:txBody>
          <a:bodyPr wrap="square" rtlCol="0">
            <a:spAutoFit/>
          </a:bodyPr>
          <a:lstStyle/>
          <a:p>
            <a:r>
              <a:rPr lang="en-US" dirty="0"/>
              <a:t>Treat is better than No Treat</a:t>
            </a:r>
          </a:p>
        </p:txBody>
      </p:sp>
      <p:cxnSp>
        <p:nvCxnSpPr>
          <p:cNvPr id="9" name="Straight Arrow Connector 8">
            <a:extLst>
              <a:ext uri="{FF2B5EF4-FFF2-40B4-BE49-F238E27FC236}">
                <a16:creationId xmlns="" xmlns:a16="http://schemas.microsoft.com/office/drawing/2014/main" id="{B6E7E388-E9CE-442A-B268-C71CD8CF7AF9}"/>
              </a:ext>
            </a:extLst>
          </p:cNvPr>
          <p:cNvCxnSpPr>
            <a:cxnSpLocks/>
          </p:cNvCxnSpPr>
          <p:nvPr/>
        </p:nvCxnSpPr>
        <p:spPr>
          <a:xfrm>
            <a:off x="1371600" y="3352800"/>
            <a:ext cx="0" cy="990600"/>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 xmlns:a16="http://schemas.microsoft.com/office/drawing/2014/main" id="{26B8546F-5F91-4A09-A81B-8DB16B14014F}"/>
              </a:ext>
            </a:extLst>
          </p:cNvPr>
          <p:cNvSpPr txBox="1"/>
          <p:nvPr/>
        </p:nvSpPr>
        <p:spPr>
          <a:xfrm>
            <a:off x="1524000" y="3395870"/>
            <a:ext cx="1752600" cy="646331"/>
          </a:xfrm>
          <a:prstGeom prst="rect">
            <a:avLst/>
          </a:prstGeom>
          <a:solidFill>
            <a:schemeClr val="bg1"/>
          </a:solidFill>
        </p:spPr>
        <p:txBody>
          <a:bodyPr wrap="square" rtlCol="0">
            <a:spAutoFit/>
          </a:bodyPr>
          <a:lstStyle/>
          <a:p>
            <a:r>
              <a:rPr lang="en-US" dirty="0"/>
              <a:t>Treat is worse than No Treat</a:t>
            </a:r>
          </a:p>
        </p:txBody>
      </p:sp>
    </p:spTree>
    <p:extLst>
      <p:ext uri="{BB962C8B-B14F-4D97-AF65-F5344CB8AC3E}">
        <p14:creationId xmlns:p14="http://schemas.microsoft.com/office/powerpoint/2010/main" val="2467020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Maximize Expected Net Benefit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19</a:t>
            </a:fld>
            <a:endParaRPr lang="en-US"/>
          </a:p>
        </p:txBody>
      </p:sp>
      <p:sp>
        <p:nvSpPr>
          <p:cNvPr id="9" name="TextBox 8"/>
          <p:cNvSpPr txBox="1"/>
          <p:nvPr/>
        </p:nvSpPr>
        <p:spPr>
          <a:xfrm>
            <a:off x="457200" y="2895600"/>
            <a:ext cx="8153400" cy="2677656"/>
          </a:xfrm>
          <a:prstGeom prst="rect">
            <a:avLst/>
          </a:prstGeom>
          <a:noFill/>
        </p:spPr>
        <p:txBody>
          <a:bodyPr wrap="square" rtlCol="0">
            <a:spAutoFit/>
          </a:bodyPr>
          <a:lstStyle/>
          <a:p>
            <a:r>
              <a:rPr lang="en-US" sz="4400" dirty="0"/>
              <a:t>E(Net Benefit) = P- (1-P)C/B</a:t>
            </a:r>
          </a:p>
          <a:p>
            <a:endParaRPr lang="en-US" sz="4400" dirty="0"/>
          </a:p>
          <a:p>
            <a:r>
              <a:rPr lang="en-US" sz="4000" dirty="0"/>
              <a:t>C/B = Treatment Threshold Odds</a:t>
            </a:r>
          </a:p>
          <a:p>
            <a:r>
              <a:rPr lang="en-US" sz="4000" dirty="0"/>
              <a:t>      = P</a:t>
            </a:r>
            <a:r>
              <a:rPr lang="en-US" sz="4000" baseline="-25000" dirty="0"/>
              <a:t>TT</a:t>
            </a:r>
            <a:r>
              <a:rPr lang="en-US" sz="4000" dirty="0"/>
              <a:t>/(1 </a:t>
            </a:r>
            <a:r>
              <a:rPr lang="mr-IN" sz="4000" dirty="0"/>
              <a:t>–</a:t>
            </a:r>
            <a:r>
              <a:rPr lang="en-US" sz="4000" dirty="0"/>
              <a:t> P</a:t>
            </a:r>
            <a:r>
              <a:rPr lang="en-US" sz="4000" baseline="-25000" dirty="0"/>
              <a:t>TT</a:t>
            </a:r>
            <a:r>
              <a:rPr lang="en-US" sz="4000" dirty="0"/>
              <a:t>)</a:t>
            </a:r>
          </a:p>
        </p:txBody>
      </p:sp>
    </p:spTree>
    <p:extLst>
      <p:ext uri="{BB962C8B-B14F-4D97-AF65-F5344CB8AC3E}">
        <p14:creationId xmlns:p14="http://schemas.microsoft.com/office/powerpoint/2010/main" val="270315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F70BC-D808-454A-90E9-688F3294AC3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1FC2FF06-2C78-4E61-B437-27663629B23F}"/>
              </a:ext>
            </a:extLst>
          </p:cNvPr>
          <p:cNvSpPr>
            <a:spLocks noGrp="1"/>
          </p:cNvSpPr>
          <p:nvPr>
            <p:ph idx="1"/>
          </p:nvPr>
        </p:nvSpPr>
        <p:spPr>
          <a:xfrm>
            <a:off x="700198" y="1780649"/>
            <a:ext cx="8229600" cy="4358740"/>
          </a:xfrm>
        </p:spPr>
        <p:txBody>
          <a:bodyPr/>
          <a:lstStyle/>
          <a:p>
            <a:r>
              <a:rPr lang="en-US" sz="2400" dirty="0"/>
              <a:t>Review: Using the result of a single diagnostic test to guide a binary decision</a:t>
            </a:r>
          </a:p>
          <a:p>
            <a:r>
              <a:rPr lang="en-US" sz="2400" dirty="0"/>
              <a:t>Digression: Logarithms</a:t>
            </a:r>
          </a:p>
          <a:p>
            <a:r>
              <a:rPr lang="en-US" sz="2400" dirty="0"/>
              <a:t>Minimizing Expected Regret = Maximizing Expected Net Benefit</a:t>
            </a:r>
          </a:p>
          <a:p>
            <a:r>
              <a:rPr lang="en-US" sz="2400" dirty="0"/>
              <a:t>Predicting incident outcomes vs. diagnosing prevalent disease</a:t>
            </a:r>
          </a:p>
          <a:p>
            <a:r>
              <a:rPr lang="en-US" sz="2400" dirty="0"/>
              <a:t>Calibration and Discrimination</a:t>
            </a:r>
          </a:p>
          <a:p>
            <a:r>
              <a:rPr lang="en-US" sz="2400" dirty="0"/>
              <a:t>Population Net Benefit</a:t>
            </a:r>
          </a:p>
          <a:p>
            <a:r>
              <a:rPr lang="en-US" sz="2400" dirty="0"/>
              <a:t>Decision Curves</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 xmlns:a16="http://schemas.microsoft.com/office/drawing/2014/main" id="{17CC6EF3-9D77-4260-A735-C27570EAB86A}"/>
              </a:ext>
            </a:extLst>
          </p:cNvPr>
          <p:cNvSpPr>
            <a:spLocks noGrp="1"/>
          </p:cNvSpPr>
          <p:nvPr>
            <p:ph type="sldNum" sz="quarter" idx="12"/>
          </p:nvPr>
        </p:nvSpPr>
        <p:spPr/>
        <p:txBody>
          <a:bodyPr/>
          <a:lstStyle/>
          <a:p>
            <a:pPr>
              <a:defRPr/>
            </a:pPr>
            <a:fld id="{E70CF1B1-AA47-B34B-9B18-40744FAC0177}" type="slidenum">
              <a:rPr lang="en-US" smtClean="0"/>
              <a:pPr>
                <a:defRPr/>
              </a:pPr>
              <a:t>2</a:t>
            </a:fld>
            <a:endParaRPr lang="en-US"/>
          </a:p>
        </p:txBody>
      </p:sp>
    </p:spTree>
    <p:extLst>
      <p:ext uri="{BB962C8B-B14F-4D97-AF65-F5344CB8AC3E}">
        <p14:creationId xmlns:p14="http://schemas.microsoft.com/office/powerpoint/2010/main" val="260862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20</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551087298"/>
              </p:ext>
            </p:extLst>
          </p:nvPr>
        </p:nvGraphicFramePr>
        <p:xfrm>
          <a:off x="425450" y="-44450"/>
          <a:ext cx="8293100" cy="6946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9813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Net Benefit for a Patient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21</a:t>
            </a:fld>
            <a:endParaRPr lang="en-US"/>
          </a:p>
        </p:txBody>
      </p:sp>
      <p:sp>
        <p:nvSpPr>
          <p:cNvPr id="9" name="TextBox 8"/>
          <p:cNvSpPr txBox="1"/>
          <p:nvPr/>
        </p:nvSpPr>
        <p:spPr>
          <a:xfrm>
            <a:off x="381000" y="2438400"/>
            <a:ext cx="8153400" cy="2800767"/>
          </a:xfrm>
          <a:prstGeom prst="rect">
            <a:avLst/>
          </a:prstGeom>
          <a:noFill/>
        </p:spPr>
        <p:txBody>
          <a:bodyPr wrap="square" rtlCol="0">
            <a:spAutoFit/>
          </a:bodyPr>
          <a:lstStyle/>
          <a:p>
            <a:r>
              <a:rPr lang="en-US" sz="4400" dirty="0"/>
              <a:t>E(Net Benefit) = P- (1-P)×C/B</a:t>
            </a:r>
          </a:p>
          <a:p>
            <a:endParaRPr lang="en-US" sz="4400" dirty="0"/>
          </a:p>
          <a:p>
            <a:r>
              <a:rPr lang="en-US" sz="4400" dirty="0"/>
              <a:t>P = P(D+|X) for that patient</a:t>
            </a:r>
          </a:p>
          <a:p>
            <a:endParaRPr lang="en-US" sz="4400" dirty="0"/>
          </a:p>
        </p:txBody>
      </p:sp>
    </p:spTree>
    <p:extLst>
      <p:ext uri="{BB962C8B-B14F-4D97-AF65-F5344CB8AC3E}">
        <p14:creationId xmlns:p14="http://schemas.microsoft.com/office/powerpoint/2010/main" val="463233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Net Benefit</a:t>
            </a:r>
          </a:p>
        </p:txBody>
      </p:sp>
      <p:sp>
        <p:nvSpPr>
          <p:cNvPr id="3" name="Content Placeholder 2"/>
          <p:cNvSpPr>
            <a:spLocks noGrp="1"/>
          </p:cNvSpPr>
          <p:nvPr>
            <p:ph idx="1"/>
          </p:nvPr>
        </p:nvSpPr>
        <p:spPr/>
        <p:txBody>
          <a:bodyPr/>
          <a:lstStyle/>
          <a:p>
            <a:r>
              <a:rPr lang="en-US" dirty="0"/>
              <a:t>Get P(D+|X) (e.g. from robot) for each of N patients (p</a:t>
            </a:r>
            <a:r>
              <a:rPr lang="en-US" baseline="-25000" dirty="0"/>
              <a:t>1</a:t>
            </a:r>
            <a:r>
              <a:rPr lang="en-US" dirty="0"/>
              <a:t>, p</a:t>
            </a:r>
            <a:r>
              <a:rPr lang="en-US" baseline="-25000" dirty="0"/>
              <a:t>2</a:t>
            </a:r>
            <a:r>
              <a:rPr lang="en-US" dirty="0"/>
              <a:t>,…, </a:t>
            </a:r>
            <a:r>
              <a:rPr lang="en-US" dirty="0" err="1"/>
              <a:t>p</a:t>
            </a:r>
            <a:r>
              <a:rPr lang="en-US" baseline="-25000" dirty="0" err="1"/>
              <a:t>N</a:t>
            </a:r>
            <a:r>
              <a:rPr lang="en-US" dirty="0"/>
              <a:t>)</a:t>
            </a:r>
          </a:p>
          <a:p>
            <a:r>
              <a:rPr lang="en-US" dirty="0"/>
              <a:t>Record your best decision on each patient  </a:t>
            </a:r>
          </a:p>
          <a:p>
            <a:pPr lvl="1"/>
            <a:r>
              <a:rPr lang="en-US" dirty="0"/>
              <a:t>Treat for p</a:t>
            </a:r>
            <a:r>
              <a:rPr lang="en-US" baseline="-25000" dirty="0"/>
              <a:t>i </a:t>
            </a:r>
            <a:r>
              <a:rPr lang="en-US" dirty="0"/>
              <a:t>&gt; P</a:t>
            </a:r>
            <a:r>
              <a:rPr lang="en-US" baseline="-25000" dirty="0"/>
              <a:t>TT</a:t>
            </a:r>
            <a:r>
              <a:rPr lang="en-US" dirty="0"/>
              <a:t> =C/(C+B)</a:t>
            </a:r>
          </a:p>
          <a:p>
            <a:r>
              <a:rPr lang="en-US" dirty="0"/>
              <a:t>Determine outcomes (D+/D-)</a:t>
            </a:r>
          </a:p>
          <a:p>
            <a:r>
              <a:rPr lang="en-US" dirty="0"/>
              <a:t>NB = [#Treated Appropriately </a:t>
            </a:r>
            <a:r>
              <a:rPr lang="mr-IN" dirty="0"/>
              <a:t>–</a:t>
            </a:r>
            <a:endParaRPr lang="en-US" dirty="0"/>
          </a:p>
          <a:p>
            <a:pPr marL="457200" lvl="1" indent="0">
              <a:buNone/>
            </a:pPr>
            <a:r>
              <a:rPr lang="en-US" sz="3200" dirty="0"/>
              <a:t> (C/B) (#Treated Unnecessarily) ] /N</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22</a:t>
            </a:fld>
            <a:endParaRPr lang="en-US"/>
          </a:p>
        </p:txBody>
      </p:sp>
    </p:spTree>
    <p:extLst>
      <p:ext uri="{BB962C8B-B14F-4D97-AF65-F5344CB8AC3E}">
        <p14:creationId xmlns:p14="http://schemas.microsoft.com/office/powerpoint/2010/main" val="343719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 xmlns:a16="http://schemas.microsoft.com/office/drawing/2014/main" id="{A0A1D15E-5FB3-49E6-A2A0-020292223401}"/>
              </a:ext>
            </a:extLst>
          </p:cNvPr>
          <p:cNvSpPr>
            <a:spLocks noGrp="1" noChangeArrowheads="1"/>
          </p:cNvSpPr>
          <p:nvPr>
            <p:ph type="title"/>
          </p:nvPr>
        </p:nvSpPr>
        <p:spPr/>
        <p:txBody>
          <a:bodyPr/>
          <a:lstStyle/>
          <a:p>
            <a:r>
              <a:rPr lang="en-US" altLang="en-US" sz="4000" dirty="0"/>
              <a:t>Prognosis vs. Diagnosis</a:t>
            </a:r>
          </a:p>
        </p:txBody>
      </p:sp>
      <p:sp>
        <p:nvSpPr>
          <p:cNvPr id="138242" name="Rectangle 3">
            <a:extLst>
              <a:ext uri="{FF2B5EF4-FFF2-40B4-BE49-F238E27FC236}">
                <a16:creationId xmlns="" xmlns:a16="http://schemas.microsoft.com/office/drawing/2014/main" id="{C267A7BF-872C-48D9-AADF-673A0283BF3A}"/>
              </a:ext>
            </a:extLst>
          </p:cNvPr>
          <p:cNvSpPr>
            <a:spLocks noGrp="1" noChangeArrowheads="1"/>
          </p:cNvSpPr>
          <p:nvPr>
            <p:ph idx="1"/>
          </p:nvPr>
        </p:nvSpPr>
        <p:spPr>
          <a:xfrm>
            <a:off x="762000" y="2438400"/>
            <a:ext cx="8229600" cy="2057400"/>
          </a:xfrm>
        </p:spPr>
        <p:txBody>
          <a:bodyPr/>
          <a:lstStyle/>
          <a:p>
            <a:pPr marL="0" indent="0">
              <a:buNone/>
            </a:pPr>
            <a:r>
              <a:rPr lang="en-US" altLang="en-US" dirty="0"/>
              <a:t>How is predicting incident outcomes different from diagnosing prevalent disease?</a:t>
            </a:r>
          </a:p>
        </p:txBody>
      </p:sp>
      <p:sp>
        <p:nvSpPr>
          <p:cNvPr id="138243" name="Slide Number Placeholder 1">
            <a:extLst>
              <a:ext uri="{FF2B5EF4-FFF2-40B4-BE49-F238E27FC236}">
                <a16:creationId xmlns="" xmlns:a16="http://schemas.microsoft.com/office/drawing/2014/main" id="{3F932379-F6A4-4B9E-A44F-588B36E492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9C76DA81-1BD6-474F-9CC0-359E933E0E11}" type="slidenum">
              <a:rPr lang="en-US" altLang="en-US" sz="1400"/>
              <a:pPr/>
              <a:t>23</a:t>
            </a:fld>
            <a:endParaRPr lang="en-US" altLang="en-US" sz="1400"/>
          </a:p>
        </p:txBody>
      </p:sp>
    </p:spTree>
    <p:extLst>
      <p:ext uri="{BB962C8B-B14F-4D97-AF65-F5344CB8AC3E}">
        <p14:creationId xmlns:p14="http://schemas.microsoft.com/office/powerpoint/2010/main" val="8757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 xmlns:a16="http://schemas.microsoft.com/office/drawing/2014/main" id="{36487D68-B681-4B91-8F1C-ACDA013CD14F}"/>
              </a:ext>
            </a:extLst>
          </p:cNvPr>
          <p:cNvSpPr>
            <a:spLocks noGrp="1" noChangeArrowheads="1"/>
          </p:cNvSpPr>
          <p:nvPr>
            <p:ph type="title"/>
          </p:nvPr>
        </p:nvSpPr>
        <p:spPr/>
        <p:txBody>
          <a:bodyPr/>
          <a:lstStyle/>
          <a:p>
            <a:pPr eaLnBrk="1" hangingPunct="1"/>
            <a:r>
              <a:rPr lang="en-US" altLang="en-US" sz="4000" dirty="0"/>
              <a:t>Chance determines whether you get the disease/outcome</a:t>
            </a:r>
          </a:p>
        </p:txBody>
      </p:sp>
      <p:sp>
        <p:nvSpPr>
          <p:cNvPr id="139269" name="Slide Number Placeholder 1">
            <a:extLst>
              <a:ext uri="{FF2B5EF4-FFF2-40B4-BE49-F238E27FC236}">
                <a16:creationId xmlns="" xmlns:a16="http://schemas.microsoft.com/office/drawing/2014/main" id="{8F48FD96-EE59-4B72-9BD1-47C51A7DB2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F3D29D39-4733-45E7-85B9-2FFB5A29476B}" type="slidenum">
              <a:rPr lang="en-US" altLang="en-US" sz="1400"/>
              <a:pPr/>
              <a:t>24</a:t>
            </a:fld>
            <a:endParaRPr lang="en-US" altLang="en-US" sz="1400"/>
          </a:p>
        </p:txBody>
      </p:sp>
      <p:pic>
        <p:nvPicPr>
          <p:cNvPr id="139266" name="Picture 4" descr="SpinnerOneThird">
            <a:extLst>
              <a:ext uri="{FF2B5EF4-FFF2-40B4-BE49-F238E27FC236}">
                <a16:creationId xmlns="" xmlns:a16="http://schemas.microsoft.com/office/drawing/2014/main" id="{1DDDD508-17D6-4929-8278-2F973A544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33600"/>
            <a:ext cx="356552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Line 5">
            <a:extLst>
              <a:ext uri="{FF2B5EF4-FFF2-40B4-BE49-F238E27FC236}">
                <a16:creationId xmlns="" xmlns:a16="http://schemas.microsoft.com/office/drawing/2014/main" id="{0524B95E-460D-492B-8203-56C2E054F03D}"/>
              </a:ext>
            </a:extLst>
          </p:cNvPr>
          <p:cNvSpPr>
            <a:spLocks noChangeShapeType="1"/>
          </p:cNvSpPr>
          <p:nvPr/>
        </p:nvSpPr>
        <p:spPr bwMode="auto">
          <a:xfrm flipH="1">
            <a:off x="4191000" y="4419600"/>
            <a:ext cx="762000" cy="304800"/>
          </a:xfrm>
          <a:prstGeom prst="line">
            <a:avLst/>
          </a:prstGeom>
          <a:noFill/>
          <a:ln w="635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9268" name="Text Box 6">
            <a:extLst>
              <a:ext uri="{FF2B5EF4-FFF2-40B4-BE49-F238E27FC236}">
                <a16:creationId xmlns="" xmlns:a16="http://schemas.microsoft.com/office/drawing/2014/main" id="{3D38A2DB-2B8B-42ED-9708-5FEF74E40430}"/>
              </a:ext>
            </a:extLst>
          </p:cNvPr>
          <p:cNvSpPr txBox="1">
            <a:spLocks noChangeArrowheads="1"/>
          </p:cNvSpPr>
          <p:nvPr/>
        </p:nvSpPr>
        <p:spPr bwMode="auto">
          <a:xfrm>
            <a:off x="3581400" y="48006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spcBef>
                <a:spcPct val="50000"/>
              </a:spcBef>
            </a:pPr>
            <a:r>
              <a:rPr lang="en-US" altLang="en-US">
                <a:latin typeface="Arial" panose="020B0604020202020204" pitchFamily="34" charset="0"/>
              </a:rPr>
              <a:t>Spin the needle</a:t>
            </a:r>
          </a:p>
        </p:txBody>
      </p:sp>
    </p:spTree>
    <p:extLst>
      <p:ext uri="{BB962C8B-B14F-4D97-AF65-F5344CB8AC3E}">
        <p14:creationId xmlns:p14="http://schemas.microsoft.com/office/powerpoint/2010/main" val="3412262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 xmlns:a16="http://schemas.microsoft.com/office/drawing/2014/main" id="{25DD0655-59D6-494C-A687-E190A63F31BD}"/>
              </a:ext>
            </a:extLst>
          </p:cNvPr>
          <p:cNvSpPr>
            <a:spLocks noGrp="1" noChangeArrowheads="1"/>
          </p:cNvSpPr>
          <p:nvPr>
            <p:ph type="title"/>
          </p:nvPr>
        </p:nvSpPr>
        <p:spPr/>
        <p:txBody>
          <a:bodyPr/>
          <a:lstStyle/>
          <a:p>
            <a:pPr eaLnBrk="1" hangingPunct="1"/>
            <a:r>
              <a:rPr lang="en-US" altLang="en-US" sz="3600" dirty="0"/>
              <a:t>Diagnosis:</a:t>
            </a:r>
            <a:br>
              <a:rPr lang="en-US" altLang="en-US" sz="3600" dirty="0"/>
            </a:br>
            <a:r>
              <a:rPr lang="en-US" altLang="en-US" sz="3200" dirty="0"/>
              <a:t>Chance event occurs to patient </a:t>
            </a:r>
            <a:r>
              <a:rPr lang="en-US" altLang="en-US" sz="3200" u="sng" dirty="0"/>
              <a:t>before</a:t>
            </a:r>
            <a:r>
              <a:rPr lang="en-US" altLang="en-US" sz="3200" dirty="0"/>
              <a:t> estimation of P(D+|X)</a:t>
            </a:r>
            <a:endParaRPr lang="en-US" altLang="en-US" sz="3600" dirty="0"/>
          </a:p>
        </p:txBody>
      </p:sp>
      <p:sp>
        <p:nvSpPr>
          <p:cNvPr id="76802" name="Rectangle 3">
            <a:extLst>
              <a:ext uri="{FF2B5EF4-FFF2-40B4-BE49-F238E27FC236}">
                <a16:creationId xmlns="" xmlns:a16="http://schemas.microsoft.com/office/drawing/2014/main" id="{F80E007F-904E-4AFF-A442-77DDECB11200}"/>
              </a:ext>
            </a:extLst>
          </p:cNvPr>
          <p:cNvSpPr>
            <a:spLocks noGrp="1" noChangeArrowheads="1"/>
          </p:cNvSpPr>
          <p:nvPr>
            <p:ph idx="1"/>
          </p:nvPr>
        </p:nvSpPr>
        <p:spPr>
          <a:xfrm>
            <a:off x="990600" y="2384019"/>
            <a:ext cx="7772400" cy="4114800"/>
          </a:xfrm>
        </p:spPr>
        <p:txBody>
          <a:bodyPr/>
          <a:lstStyle/>
          <a:p>
            <a:pPr marL="609600" indent="-609600" eaLnBrk="1" hangingPunct="1">
              <a:buFontTx/>
              <a:buAutoNum type="arabicParenR"/>
              <a:defRPr/>
            </a:pPr>
            <a:r>
              <a:rPr lang="en-US" sz="2800" dirty="0">
                <a:ea typeface="ＭＳ Ｐゴシック" charset="0"/>
                <a:cs typeface="ＭＳ Ｐゴシック" charset="0"/>
              </a:rPr>
              <a:t>Spin needle to see if you develop disease.</a:t>
            </a:r>
          </a:p>
          <a:p>
            <a:pPr marL="609600" indent="-609600" eaLnBrk="1" hangingPunct="1">
              <a:buFontTx/>
              <a:buAutoNum type="arabicParenR"/>
              <a:defRPr/>
            </a:pPr>
            <a:r>
              <a:rPr lang="en-US" sz="2800" dirty="0">
                <a:ea typeface="ＭＳ Ｐゴシック" charset="0"/>
                <a:cs typeface="ＭＳ Ｐゴシック" charset="0"/>
              </a:rPr>
              <a:t>Given all information, robot estimates the probability that you have it.</a:t>
            </a:r>
          </a:p>
          <a:p>
            <a:pPr marL="609600" indent="-609600" eaLnBrk="1" hangingPunct="1">
              <a:buFontTx/>
              <a:buAutoNum type="arabicParenR"/>
              <a:defRPr/>
            </a:pPr>
            <a:r>
              <a:rPr lang="en-US" sz="2800" dirty="0">
                <a:ea typeface="ＭＳ Ｐゴシック" charset="0"/>
                <a:cs typeface="ＭＳ Ｐゴシック" charset="0"/>
              </a:rPr>
              <a:t>Gold standard can determine true disease state. </a:t>
            </a:r>
          </a:p>
          <a:p>
            <a:pPr marL="609600" indent="-609600" eaLnBrk="1" hangingPunct="1">
              <a:buFontTx/>
              <a:buAutoNum type="arabicParenR"/>
              <a:defRPr/>
            </a:pPr>
            <a:r>
              <a:rPr lang="en-US" sz="2800" dirty="0">
                <a:ea typeface="ＭＳ Ｐゴシック" charset="0"/>
                <a:cs typeface="ＭＳ Ｐゴシック" charset="0"/>
              </a:rPr>
              <a:t>Time frame is cross-sectional.</a:t>
            </a:r>
          </a:p>
          <a:p>
            <a:pPr marL="0" indent="0" eaLnBrk="1" hangingPunct="1">
              <a:buNone/>
              <a:defRPr/>
            </a:pPr>
            <a:endParaRPr lang="en-US" sz="2800" dirty="0">
              <a:ea typeface="ＭＳ Ｐゴシック" charset="0"/>
              <a:cs typeface="ＭＳ Ｐゴシック" charset="0"/>
            </a:endParaRPr>
          </a:p>
        </p:txBody>
      </p:sp>
      <p:sp>
        <p:nvSpPr>
          <p:cNvPr id="141316" name="Slide Number Placeholder 2">
            <a:extLst>
              <a:ext uri="{FF2B5EF4-FFF2-40B4-BE49-F238E27FC236}">
                <a16:creationId xmlns="" xmlns:a16="http://schemas.microsoft.com/office/drawing/2014/main" id="{740EDE62-DCC4-4182-911A-B888AC080B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5FFF9EF-EBCC-40A4-BC47-1F910AAA837D}" type="slidenum">
              <a:rPr lang="en-US" altLang="en-US" sz="1400"/>
              <a:pPr/>
              <a:t>25</a:t>
            </a:fld>
            <a:endParaRPr lang="en-US" altLang="en-US" sz="1400"/>
          </a:p>
        </p:txBody>
      </p:sp>
    </p:spTree>
    <p:extLst>
      <p:ext uri="{BB962C8B-B14F-4D97-AF65-F5344CB8AC3E}">
        <p14:creationId xmlns:p14="http://schemas.microsoft.com/office/powerpoint/2010/main" val="1788831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 xmlns:a16="http://schemas.microsoft.com/office/drawing/2014/main" id="{AA8E4F1A-8462-4B97-ABB9-08883CF82EB1}"/>
              </a:ext>
            </a:extLst>
          </p:cNvPr>
          <p:cNvSpPr>
            <a:spLocks noGrp="1" noChangeArrowheads="1"/>
          </p:cNvSpPr>
          <p:nvPr>
            <p:ph type="title"/>
          </p:nvPr>
        </p:nvSpPr>
        <p:spPr/>
        <p:txBody>
          <a:bodyPr/>
          <a:lstStyle/>
          <a:p>
            <a:pPr eaLnBrk="1" hangingPunct="1"/>
            <a:r>
              <a:rPr lang="en-US" altLang="en-US" sz="3600" dirty="0"/>
              <a:t>Prognosis:</a:t>
            </a:r>
            <a:r>
              <a:rPr lang="en-US" altLang="en-US" dirty="0"/>
              <a:t/>
            </a:r>
            <a:br>
              <a:rPr lang="en-US" altLang="en-US" dirty="0"/>
            </a:br>
            <a:r>
              <a:rPr lang="en-US" altLang="en-US" sz="3200" dirty="0"/>
              <a:t>Chance event occurs to patient </a:t>
            </a:r>
            <a:r>
              <a:rPr lang="en-US" altLang="en-US" sz="3200" u="sng" dirty="0"/>
              <a:t>after</a:t>
            </a:r>
            <a:r>
              <a:rPr lang="en-US" altLang="en-US" sz="3200" dirty="0"/>
              <a:t> estimation of P(D+|X)</a:t>
            </a:r>
          </a:p>
        </p:txBody>
      </p:sp>
      <p:sp>
        <p:nvSpPr>
          <p:cNvPr id="77826" name="Rectangle 3">
            <a:extLst>
              <a:ext uri="{FF2B5EF4-FFF2-40B4-BE49-F238E27FC236}">
                <a16:creationId xmlns="" xmlns:a16="http://schemas.microsoft.com/office/drawing/2014/main" id="{AA50D7D6-08C0-4A07-A147-C4E7BE59DED8}"/>
              </a:ext>
            </a:extLst>
          </p:cNvPr>
          <p:cNvSpPr>
            <a:spLocks noGrp="1" noChangeArrowheads="1"/>
          </p:cNvSpPr>
          <p:nvPr>
            <p:ph idx="1"/>
          </p:nvPr>
        </p:nvSpPr>
        <p:spPr/>
        <p:txBody>
          <a:bodyPr/>
          <a:lstStyle/>
          <a:p>
            <a:pPr marL="609600" indent="-609600" eaLnBrk="1" hangingPunct="1">
              <a:lnSpc>
                <a:spcPct val="90000"/>
              </a:lnSpc>
              <a:buFontTx/>
              <a:buAutoNum type="arabicParenR"/>
              <a:defRPr/>
            </a:pPr>
            <a:r>
              <a:rPr lang="en-US" sz="2800" dirty="0">
                <a:ea typeface="ＭＳ Ｐゴシック" charset="0"/>
                <a:cs typeface="ＭＳ Ｐゴシック" charset="0"/>
              </a:rPr>
              <a:t>Given all information, robot estimates your </a:t>
            </a:r>
            <a:r>
              <a:rPr lang="en-US" sz="2800" u="sng" dirty="0">
                <a:ea typeface="ＭＳ Ｐゴシック" charset="0"/>
                <a:cs typeface="ＭＳ Ｐゴシック" charset="0"/>
              </a:rPr>
              <a:t>risk</a:t>
            </a:r>
            <a:r>
              <a:rPr lang="en-US" sz="2800" dirty="0">
                <a:ea typeface="ＭＳ Ｐゴシック" charset="0"/>
                <a:cs typeface="ＭＳ Ｐゴシック" charset="0"/>
              </a:rPr>
              <a:t> of disease/outcome.</a:t>
            </a:r>
          </a:p>
          <a:p>
            <a:pPr marL="609600" indent="-609600" eaLnBrk="1" hangingPunct="1">
              <a:lnSpc>
                <a:spcPct val="90000"/>
              </a:lnSpc>
              <a:buFontTx/>
              <a:buAutoNum type="arabicParenR"/>
              <a:defRPr/>
            </a:pPr>
            <a:r>
              <a:rPr lang="en-US" sz="2800" dirty="0">
                <a:ea typeface="ＭＳ Ｐゴシック" charset="0"/>
              </a:rPr>
              <a:t>Spin needle to see if you develop disease/outcome.</a:t>
            </a:r>
          </a:p>
          <a:p>
            <a:pPr marL="609600" indent="-609600" eaLnBrk="1" hangingPunct="1">
              <a:lnSpc>
                <a:spcPct val="90000"/>
              </a:lnSpc>
              <a:buFontTx/>
              <a:buAutoNum type="arabicParenR"/>
              <a:defRPr/>
            </a:pPr>
            <a:r>
              <a:rPr lang="en-US" sz="2800" dirty="0">
                <a:ea typeface="ＭＳ Ｐゴシック" charset="0"/>
              </a:rPr>
              <a:t>“Gold standard” is follow-up.</a:t>
            </a:r>
          </a:p>
          <a:p>
            <a:pPr marL="609600" indent="-609600" eaLnBrk="1" hangingPunct="1">
              <a:lnSpc>
                <a:spcPct val="90000"/>
              </a:lnSpc>
              <a:buFontTx/>
              <a:buAutoNum type="arabicParenR"/>
              <a:defRPr/>
            </a:pPr>
            <a:r>
              <a:rPr lang="en-US" sz="2800" dirty="0">
                <a:ea typeface="ＭＳ Ｐゴシック" charset="0"/>
              </a:rPr>
              <a:t>Time frame is longitudinal (cohort).</a:t>
            </a:r>
          </a:p>
          <a:p>
            <a:pPr marL="609600" indent="-609600" eaLnBrk="1" hangingPunct="1">
              <a:lnSpc>
                <a:spcPct val="90000"/>
              </a:lnSpc>
              <a:buFontTx/>
              <a:buAutoNum type="arabicParenR"/>
              <a:defRPr/>
            </a:pPr>
            <a:endParaRPr lang="en-US" sz="2800" dirty="0">
              <a:ea typeface="ＭＳ Ｐゴシック" charset="0"/>
            </a:endParaRPr>
          </a:p>
          <a:p>
            <a:pPr marL="0" indent="0" eaLnBrk="1" hangingPunct="1">
              <a:lnSpc>
                <a:spcPct val="90000"/>
              </a:lnSpc>
              <a:buFont typeface="Wingdings" charset="0"/>
              <a:buNone/>
              <a:defRPr/>
            </a:pPr>
            <a:r>
              <a:rPr lang="en-US" sz="2800" dirty="0">
                <a:ea typeface="ＭＳ Ｐゴシック" charset="0"/>
                <a:cs typeface="ＭＳ Ｐゴシック" charset="0"/>
              </a:rPr>
              <a:t>How do you assess the validity of the predictions?</a:t>
            </a:r>
          </a:p>
          <a:p>
            <a:pPr marL="609600" indent="-609600" eaLnBrk="1" hangingPunct="1">
              <a:lnSpc>
                <a:spcPct val="90000"/>
              </a:lnSpc>
              <a:buFontTx/>
              <a:buAutoNum type="arabicParenR" startAt="4"/>
              <a:defRPr/>
            </a:pPr>
            <a:endParaRPr lang="en-US" sz="2800" dirty="0">
              <a:ea typeface="ＭＳ Ｐゴシック" charset="0"/>
              <a:cs typeface="ＭＳ Ｐゴシック" charset="0"/>
            </a:endParaRPr>
          </a:p>
        </p:txBody>
      </p:sp>
      <p:sp>
        <p:nvSpPr>
          <p:cNvPr id="143364" name="Slide Number Placeholder 1">
            <a:extLst>
              <a:ext uri="{FF2B5EF4-FFF2-40B4-BE49-F238E27FC236}">
                <a16:creationId xmlns="" xmlns:a16="http://schemas.microsoft.com/office/drawing/2014/main" id="{F65DA8B5-307A-46BB-84FC-9C8AE2AE20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6802CC93-540E-4731-B63E-523D1E1B40CF}" type="slidenum">
              <a:rPr lang="en-US" altLang="en-US" sz="1400"/>
              <a:pPr/>
              <a:t>26</a:t>
            </a:fld>
            <a:endParaRPr lang="en-US" altLang="en-US" sz="1400"/>
          </a:p>
        </p:txBody>
      </p:sp>
    </p:spTree>
    <p:extLst>
      <p:ext uri="{BB962C8B-B14F-4D97-AF65-F5344CB8AC3E}">
        <p14:creationId xmlns:p14="http://schemas.microsoft.com/office/powerpoint/2010/main" val="261525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pPr eaLnBrk="1" hangingPunct="1"/>
            <a:r>
              <a:rPr lang="en-US">
                <a:latin typeface="Tahoma" charset="0"/>
                <a:ea typeface="MS PGothic" charset="0"/>
              </a:rPr>
              <a:t>Example: Mastate Cancer</a:t>
            </a:r>
          </a:p>
        </p:txBody>
      </p:sp>
      <p:sp>
        <p:nvSpPr>
          <p:cNvPr id="145410" name="Rectangle 3"/>
          <p:cNvSpPr>
            <a:spLocks noGrp="1" noChangeArrowheads="1"/>
          </p:cNvSpPr>
          <p:nvPr>
            <p:ph type="body" idx="1"/>
          </p:nvPr>
        </p:nvSpPr>
        <p:spPr>
          <a:xfrm>
            <a:off x="1182688" y="2017713"/>
            <a:ext cx="7772400" cy="3325812"/>
          </a:xfrm>
        </p:spPr>
        <p:txBody>
          <a:bodyPr/>
          <a:lstStyle/>
          <a:p>
            <a:pPr eaLnBrk="1" hangingPunct="1">
              <a:buFont typeface="Wingdings" charset="0"/>
              <a:buNone/>
            </a:pPr>
            <a:r>
              <a:rPr lang="en-US" dirty="0">
                <a:latin typeface="Tahoma" charset="0"/>
                <a:ea typeface="MS PGothic" charset="0"/>
              </a:rPr>
              <a:t>Once developed, always fatal.</a:t>
            </a:r>
          </a:p>
          <a:p>
            <a:pPr eaLnBrk="1" hangingPunct="1">
              <a:buFont typeface="Wingdings" charset="0"/>
              <a:buNone/>
            </a:pPr>
            <a:r>
              <a:rPr lang="en-US" dirty="0">
                <a:latin typeface="Tahoma" charset="0"/>
                <a:ea typeface="MS PGothic" charset="0"/>
              </a:rPr>
              <a:t>Can be prevented by </a:t>
            </a:r>
            <a:r>
              <a:rPr lang="en-US" dirty="0" err="1">
                <a:latin typeface="Tahoma" charset="0"/>
                <a:ea typeface="MS PGothic" charset="0"/>
              </a:rPr>
              <a:t>mastatectomy</a:t>
            </a:r>
            <a:r>
              <a:rPr lang="en-US" dirty="0">
                <a:latin typeface="Tahoma" charset="0"/>
                <a:ea typeface="MS PGothic" charset="0"/>
              </a:rPr>
              <a:t>.</a:t>
            </a:r>
          </a:p>
          <a:p>
            <a:pPr eaLnBrk="1" hangingPunct="1">
              <a:buFont typeface="Wingdings" charset="0"/>
              <a:buNone/>
            </a:pPr>
            <a:r>
              <a:rPr lang="en-US" dirty="0">
                <a:latin typeface="Tahoma" charset="0"/>
                <a:ea typeface="MS PGothic" charset="0"/>
              </a:rPr>
              <a:t>Two (robot) oncologists separately assign each of N=300 individuals risk for developing </a:t>
            </a:r>
            <a:r>
              <a:rPr lang="en-US" dirty="0" err="1">
                <a:latin typeface="Tahoma" charset="0"/>
                <a:ea typeface="MS PGothic" charset="0"/>
              </a:rPr>
              <a:t>mastate</a:t>
            </a:r>
            <a:r>
              <a:rPr lang="en-US" dirty="0">
                <a:latin typeface="Tahoma" charset="0"/>
                <a:ea typeface="MS PGothic" charset="0"/>
              </a:rPr>
              <a:t> cancer in the next 5 years.</a:t>
            </a:r>
          </a:p>
        </p:txBody>
      </p:sp>
      <p:sp>
        <p:nvSpPr>
          <p:cNvPr id="14541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F046AC03-F47A-604E-9B8F-8698B726B9AA}" type="slidenum">
              <a:rPr lang="en-US" sz="1400"/>
              <a:pPr/>
              <a:t>27</a:t>
            </a:fld>
            <a:endParaRPr lang="en-US" sz="1400"/>
          </a:p>
        </p:txBody>
      </p:sp>
    </p:spTree>
    <p:extLst>
      <p:ext uri="{BB962C8B-B14F-4D97-AF65-F5344CB8AC3E}">
        <p14:creationId xmlns:p14="http://schemas.microsoft.com/office/powerpoint/2010/main" val="2488589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152400" y="3048000"/>
            <a:ext cx="8229600" cy="1143000"/>
          </a:xfrm>
        </p:spPr>
        <p:txBody>
          <a:bodyPr/>
          <a:lstStyle/>
          <a:p>
            <a:pPr algn="ctr" eaLnBrk="1" hangingPunct="1"/>
            <a:r>
              <a:rPr lang="en-US" sz="4000">
                <a:latin typeface="Tahoma" charset="0"/>
                <a:ea typeface="MS PGothic" charset="0"/>
              </a:rPr>
              <a:t>How do you assess the validity of the predictions?</a:t>
            </a:r>
            <a:br>
              <a:rPr lang="en-US" sz="4000">
                <a:latin typeface="Tahoma" charset="0"/>
                <a:ea typeface="MS PGothic" charset="0"/>
              </a:rPr>
            </a:br>
            <a:r>
              <a:rPr lang="en-US" sz="4000">
                <a:latin typeface="Tahoma" charset="0"/>
                <a:ea typeface="MS PGothic" charset="0"/>
              </a:rPr>
              <a:t>(N = 300)</a:t>
            </a:r>
          </a:p>
        </p:txBody>
      </p:sp>
      <p:sp>
        <p:nvSpPr>
          <p:cNvPr id="1597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48B12D0-F181-1F4C-93C4-46B1116F8F37}" type="slidenum">
              <a:rPr lang="en-US" sz="1400"/>
              <a:pPr/>
              <a:t>28</a:t>
            </a:fld>
            <a:endParaRPr 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4" descr="SpinnerOneTh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
            <a:ext cx="356552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0" name="Text Box 5"/>
          <p:cNvSpPr txBox="1">
            <a:spLocks noChangeArrowheads="1"/>
          </p:cNvSpPr>
          <p:nvPr/>
        </p:nvSpPr>
        <p:spPr bwMode="auto">
          <a:xfrm>
            <a:off x="2133600" y="4419600"/>
            <a:ext cx="4591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Oncologist 1 assigns risk of 50%</a:t>
            </a:r>
          </a:p>
          <a:p>
            <a:pPr algn="ctr" eaLnBrk="1" hangingPunct="1"/>
            <a:r>
              <a:rPr lang="en-US">
                <a:latin typeface="Arial" charset="0"/>
              </a:rPr>
              <a:t>Oncologist 2 assigns risk of 20%</a:t>
            </a:r>
          </a:p>
        </p:txBody>
      </p:sp>
      <p:sp>
        <p:nvSpPr>
          <p:cNvPr id="160771" name="Text Box 6"/>
          <p:cNvSpPr txBox="1">
            <a:spLocks noChangeArrowheads="1"/>
          </p:cNvSpPr>
          <p:nvPr/>
        </p:nvSpPr>
        <p:spPr bwMode="auto">
          <a:xfrm>
            <a:off x="3794125" y="3962400"/>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N = 100</a:t>
            </a:r>
          </a:p>
        </p:txBody>
      </p:sp>
      <p:sp>
        <p:nvSpPr>
          <p:cNvPr id="160772" name="Text Box 7"/>
          <p:cNvSpPr txBox="1">
            <a:spLocks noChangeArrowheads="1"/>
          </p:cNvSpPr>
          <p:nvPr/>
        </p:nvSpPr>
        <p:spPr bwMode="auto">
          <a:xfrm>
            <a:off x="2692400" y="5791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33 get mastate cancer</a:t>
            </a:r>
          </a:p>
        </p:txBody>
      </p:sp>
      <p:sp>
        <p:nvSpPr>
          <p:cNvPr id="160773" name="Text Box 8"/>
          <p:cNvSpPr txBox="1">
            <a:spLocks noChangeArrowheads="1"/>
          </p:cNvSpPr>
          <p:nvPr/>
        </p:nvSpPr>
        <p:spPr bwMode="auto">
          <a:xfrm>
            <a:off x="3048000" y="5257800"/>
            <a:ext cx="2541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Spin the needles.</a:t>
            </a:r>
          </a:p>
        </p:txBody>
      </p:sp>
      <p:sp>
        <p:nvSpPr>
          <p:cNvPr id="16077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C846F6B-FD9E-7A46-971F-8522651E4255}" type="slidenum">
              <a:rPr lang="en-US" sz="1400"/>
              <a:pPr/>
              <a:t>29</a:t>
            </a:fld>
            <a:endParaRPr 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Using a single diagnostic test</a:t>
            </a:r>
          </a:p>
        </p:txBody>
      </p:sp>
      <p:sp>
        <p:nvSpPr>
          <p:cNvPr id="3" name="Content Placeholder 2"/>
          <p:cNvSpPr>
            <a:spLocks noGrp="1"/>
          </p:cNvSpPr>
          <p:nvPr>
            <p:ph idx="1"/>
          </p:nvPr>
        </p:nvSpPr>
        <p:spPr/>
        <p:txBody>
          <a:bodyPr/>
          <a:lstStyle/>
          <a:p>
            <a:r>
              <a:rPr lang="en-US" dirty="0"/>
              <a:t>Given</a:t>
            </a:r>
          </a:p>
          <a:p>
            <a:pPr lvl="1"/>
            <a:r>
              <a:rPr lang="en-US" dirty="0"/>
              <a:t>Binary decision (</a:t>
            </a:r>
            <a:r>
              <a:rPr lang="en-US" dirty="0" err="1"/>
              <a:t>e.g</a:t>
            </a:r>
            <a:r>
              <a:rPr lang="en-US" dirty="0"/>
              <a:t>, treat/no treat)</a:t>
            </a:r>
          </a:p>
          <a:p>
            <a:pPr lvl="1"/>
            <a:r>
              <a:rPr lang="en-US" dirty="0"/>
              <a:t>Consequences of errors, B and C</a:t>
            </a:r>
          </a:p>
          <a:p>
            <a:pPr lvl="1"/>
            <a:r>
              <a:rPr lang="en-US" dirty="0"/>
              <a:t>Pre-Test Probability of Disease P(D+)</a:t>
            </a:r>
          </a:p>
          <a:p>
            <a:pPr lvl="1"/>
            <a:r>
              <a:rPr lang="en-US" dirty="0"/>
              <a:t>Result r of a single diagnostic test</a:t>
            </a:r>
          </a:p>
          <a:p>
            <a:pPr lvl="1"/>
            <a:r>
              <a:rPr lang="en-US" dirty="0"/>
              <a:t>P(</a:t>
            </a:r>
            <a:r>
              <a:rPr lang="en-US" dirty="0" err="1"/>
              <a:t>r|D</a:t>
            </a:r>
            <a:r>
              <a:rPr lang="en-US" dirty="0"/>
              <a:t>+) and P(</a:t>
            </a:r>
            <a:r>
              <a:rPr lang="en-US" dirty="0" err="1"/>
              <a:t>r|D</a:t>
            </a:r>
            <a:r>
              <a:rPr lang="en-US" dirty="0"/>
              <a: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3</a:t>
            </a:fld>
            <a:endParaRPr lang="en-US"/>
          </a:p>
        </p:txBody>
      </p:sp>
    </p:spTree>
    <p:extLst>
      <p:ext uri="{BB962C8B-B14F-4D97-AF65-F5344CB8AC3E}">
        <p14:creationId xmlns:p14="http://schemas.microsoft.com/office/powerpoint/2010/main" val="2056692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5" descr="SpinnerOneSix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
            <a:ext cx="3687763"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8" name="Text Box 6"/>
          <p:cNvSpPr txBox="1">
            <a:spLocks noChangeArrowheads="1"/>
          </p:cNvSpPr>
          <p:nvPr/>
        </p:nvSpPr>
        <p:spPr bwMode="auto">
          <a:xfrm>
            <a:off x="2133600" y="4419600"/>
            <a:ext cx="4591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Oncologist 1 assigns risk of 35%</a:t>
            </a:r>
          </a:p>
          <a:p>
            <a:pPr algn="ctr" eaLnBrk="1" hangingPunct="1"/>
            <a:r>
              <a:rPr lang="en-US">
                <a:latin typeface="Arial" charset="0"/>
              </a:rPr>
              <a:t>Oncologist 2 assigns risk of 20%</a:t>
            </a:r>
          </a:p>
        </p:txBody>
      </p:sp>
      <p:sp>
        <p:nvSpPr>
          <p:cNvPr id="162819" name="Text Box 7"/>
          <p:cNvSpPr txBox="1">
            <a:spLocks noChangeArrowheads="1"/>
          </p:cNvSpPr>
          <p:nvPr/>
        </p:nvSpPr>
        <p:spPr bwMode="auto">
          <a:xfrm>
            <a:off x="3522663" y="3962400"/>
            <a:ext cx="1795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100 like this</a:t>
            </a:r>
          </a:p>
        </p:txBody>
      </p:sp>
      <p:sp>
        <p:nvSpPr>
          <p:cNvPr id="162820" name="Text Box 8"/>
          <p:cNvSpPr txBox="1">
            <a:spLocks noChangeArrowheads="1"/>
          </p:cNvSpPr>
          <p:nvPr/>
        </p:nvSpPr>
        <p:spPr bwMode="auto">
          <a:xfrm>
            <a:off x="2692400" y="5715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17 get mastate cancer</a:t>
            </a:r>
          </a:p>
        </p:txBody>
      </p:sp>
      <p:sp>
        <p:nvSpPr>
          <p:cNvPr id="162821" name="Text Box 9"/>
          <p:cNvSpPr txBox="1">
            <a:spLocks noChangeArrowheads="1"/>
          </p:cNvSpPr>
          <p:nvPr/>
        </p:nvSpPr>
        <p:spPr bwMode="auto">
          <a:xfrm>
            <a:off x="3048000" y="5257800"/>
            <a:ext cx="2541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Spin the needles.</a:t>
            </a:r>
          </a:p>
        </p:txBody>
      </p:sp>
      <p:sp>
        <p:nvSpPr>
          <p:cNvPr id="1628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0856274F-6A6A-204D-87A4-0993531E2236}" type="slidenum">
              <a:rPr lang="en-US" sz="1400"/>
              <a:pPr/>
              <a:t>30</a:t>
            </a:fld>
            <a:endParaRPr 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5" descr="SpinnerOneNi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0"/>
            <a:ext cx="3687763"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2" name="Text Box 6"/>
          <p:cNvSpPr txBox="1">
            <a:spLocks noChangeArrowheads="1"/>
          </p:cNvSpPr>
          <p:nvPr/>
        </p:nvSpPr>
        <p:spPr bwMode="auto">
          <a:xfrm>
            <a:off x="2133600" y="4419600"/>
            <a:ext cx="4591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Oncologist 1 assigns risk of 20%</a:t>
            </a:r>
          </a:p>
          <a:p>
            <a:pPr algn="ctr" eaLnBrk="1" hangingPunct="1"/>
            <a:r>
              <a:rPr lang="en-US">
                <a:latin typeface="Arial" charset="0"/>
              </a:rPr>
              <a:t>Oncologist 2 assigns risk of 20%</a:t>
            </a:r>
          </a:p>
        </p:txBody>
      </p:sp>
      <p:sp>
        <p:nvSpPr>
          <p:cNvPr id="163843" name="Text Box 7"/>
          <p:cNvSpPr txBox="1">
            <a:spLocks noChangeArrowheads="1"/>
          </p:cNvSpPr>
          <p:nvPr/>
        </p:nvSpPr>
        <p:spPr bwMode="auto">
          <a:xfrm>
            <a:off x="3522663" y="3962400"/>
            <a:ext cx="1795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100 like this</a:t>
            </a:r>
          </a:p>
        </p:txBody>
      </p:sp>
      <p:sp>
        <p:nvSpPr>
          <p:cNvPr id="163844" name="Text Box 8"/>
          <p:cNvSpPr txBox="1">
            <a:spLocks noChangeArrowheads="1"/>
          </p:cNvSpPr>
          <p:nvPr/>
        </p:nvSpPr>
        <p:spPr bwMode="auto">
          <a:xfrm>
            <a:off x="2692400" y="5791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11 get mastate cancer</a:t>
            </a:r>
          </a:p>
        </p:txBody>
      </p:sp>
      <p:sp>
        <p:nvSpPr>
          <p:cNvPr id="163845" name="Text Box 9"/>
          <p:cNvSpPr txBox="1">
            <a:spLocks noChangeArrowheads="1"/>
          </p:cNvSpPr>
          <p:nvPr/>
        </p:nvSpPr>
        <p:spPr bwMode="auto">
          <a:xfrm>
            <a:off x="2971800" y="5334000"/>
            <a:ext cx="2541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Spin the needles.</a:t>
            </a:r>
          </a:p>
        </p:txBody>
      </p:sp>
      <p:sp>
        <p:nvSpPr>
          <p:cNvPr id="1638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144A5B6-FC3B-B042-80D6-D1986E080868}" type="slidenum">
              <a:rPr lang="en-US" sz="1400"/>
              <a:pPr/>
              <a:t>31</a:t>
            </a:fld>
            <a:endParaRPr 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990600" y="1752600"/>
            <a:ext cx="7772400" cy="3048000"/>
          </a:xfrm>
        </p:spPr>
        <p:txBody>
          <a:bodyPr/>
          <a:lstStyle/>
          <a:p>
            <a:pPr eaLnBrk="1" hangingPunct="1"/>
            <a:r>
              <a:rPr lang="en-US">
                <a:latin typeface="Tahoma" charset="0"/>
                <a:ea typeface="MS PGothic" charset="0"/>
              </a:rPr>
              <a:t>How </a:t>
            </a:r>
            <a:r>
              <a:rPr lang="en-US" b="1">
                <a:latin typeface="Tahoma" charset="0"/>
                <a:ea typeface="MS PGothic" charset="0"/>
              </a:rPr>
              <a:t>accurate</a:t>
            </a:r>
            <a:r>
              <a:rPr lang="en-US">
                <a:latin typeface="Tahoma" charset="0"/>
                <a:ea typeface="MS PGothic" charset="0"/>
              </a:rPr>
              <a:t> are the predicted probabilities?</a:t>
            </a:r>
          </a:p>
          <a:p>
            <a:pPr lvl="1" eaLnBrk="1" hangingPunct="1"/>
            <a:r>
              <a:rPr lang="en-US">
                <a:latin typeface="Tahoma" charset="0"/>
                <a:ea typeface="MS PGothic" charset="0"/>
              </a:rPr>
              <a:t>Break the population into groups*</a:t>
            </a:r>
          </a:p>
          <a:p>
            <a:pPr lvl="1" eaLnBrk="1" hangingPunct="1"/>
            <a:r>
              <a:rPr lang="en-US">
                <a:latin typeface="Tahoma" charset="0"/>
                <a:ea typeface="MS PGothic" charset="0"/>
              </a:rPr>
              <a:t>Compare actual and predicted probabilities for each group</a:t>
            </a:r>
          </a:p>
        </p:txBody>
      </p:sp>
      <p:sp>
        <p:nvSpPr>
          <p:cNvPr id="166914" name="Rectangle 3"/>
          <p:cNvSpPr>
            <a:spLocks noGrp="1" noChangeArrowheads="1"/>
          </p:cNvSpPr>
          <p:nvPr>
            <p:ph type="title" idx="4294967295"/>
          </p:nvPr>
        </p:nvSpPr>
        <p:spPr>
          <a:xfrm>
            <a:off x="1143000" y="381000"/>
            <a:ext cx="6858000" cy="1143000"/>
          </a:xfrm>
        </p:spPr>
        <p:txBody>
          <a:bodyPr/>
          <a:lstStyle/>
          <a:p>
            <a:pPr eaLnBrk="1" hangingPunct="1"/>
            <a:r>
              <a:rPr lang="en-US">
                <a:latin typeface="Tahoma" charset="0"/>
                <a:ea typeface="MS PGothic" charset="0"/>
              </a:rPr>
              <a:t>Calibration</a:t>
            </a:r>
          </a:p>
        </p:txBody>
      </p:sp>
      <p:sp>
        <p:nvSpPr>
          <p:cNvPr id="166915" name="Text Box 4"/>
          <p:cNvSpPr txBox="1">
            <a:spLocks noChangeArrowheads="1"/>
          </p:cNvSpPr>
          <p:nvPr/>
        </p:nvSpPr>
        <p:spPr bwMode="auto">
          <a:xfrm>
            <a:off x="1219200" y="55626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spcBef>
                <a:spcPct val="50000"/>
              </a:spcBef>
            </a:pPr>
            <a:r>
              <a:rPr lang="en-US">
                <a:latin typeface="Arial" charset="0"/>
              </a:rPr>
              <a:t>* Maximum number of groups = number of different risk predictions. </a:t>
            </a:r>
          </a:p>
        </p:txBody>
      </p:sp>
      <p:sp>
        <p:nvSpPr>
          <p:cNvPr id="16691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32</a:t>
            </a:fld>
            <a:endParaRPr 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p:txBody>
          <a:bodyPr/>
          <a:lstStyle/>
          <a:p>
            <a:pPr eaLnBrk="1" hangingPunct="1"/>
            <a:r>
              <a:rPr lang="en-US" sz="3600" dirty="0">
                <a:latin typeface="Tahoma" charset="0"/>
                <a:ea typeface="MS PGothic" charset="0"/>
              </a:rPr>
              <a:t>Calibration Table</a:t>
            </a:r>
          </a:p>
        </p:txBody>
      </p:sp>
      <p:graphicFrame>
        <p:nvGraphicFramePr>
          <p:cNvPr id="49212" name="Group 60"/>
          <p:cNvGraphicFramePr>
            <a:graphicFrameLocks noGrp="1"/>
          </p:cNvGraphicFramePr>
          <p:nvPr>
            <p:ph idx="1"/>
            <p:extLst>
              <p:ext uri="{D42A27DB-BD31-4B8C-83A1-F6EECF244321}">
                <p14:modId xmlns:p14="http://schemas.microsoft.com/office/powerpoint/2010/main" val="3790376492"/>
              </p:ext>
            </p:extLst>
          </p:nvPr>
        </p:nvGraphicFramePr>
        <p:xfrm>
          <a:off x="1143000" y="1828800"/>
          <a:ext cx="7772400" cy="4584714"/>
        </p:xfrm>
        <a:graphic>
          <a:graphicData uri="http://schemas.openxmlformats.org/drawingml/2006/table">
            <a:tbl>
              <a:tblPr/>
              <a:tblGrid>
                <a:gridCol w="3038475">
                  <a:extLst>
                    <a:ext uri="{9D8B030D-6E8A-4147-A177-3AD203B41FA5}">
                      <a16:colId xmlns="" xmlns:a16="http://schemas.microsoft.com/office/drawing/2014/main" val="20000"/>
                    </a:ext>
                  </a:extLst>
                </a:gridCol>
                <a:gridCol w="1577975">
                  <a:extLst>
                    <a:ext uri="{9D8B030D-6E8A-4147-A177-3AD203B41FA5}">
                      <a16:colId xmlns="" xmlns:a16="http://schemas.microsoft.com/office/drawing/2014/main" val="20001"/>
                    </a:ext>
                  </a:extLst>
                </a:gridCol>
                <a:gridCol w="1577975">
                  <a:extLst>
                    <a:ext uri="{9D8B030D-6E8A-4147-A177-3AD203B41FA5}">
                      <a16:colId xmlns="" xmlns:a16="http://schemas.microsoft.com/office/drawing/2014/main" val="20002"/>
                    </a:ext>
                  </a:extLst>
                </a:gridCol>
                <a:gridCol w="1577975">
                  <a:extLst>
                    <a:ext uri="{9D8B030D-6E8A-4147-A177-3AD203B41FA5}">
                      <a16:colId xmlns="" xmlns:a16="http://schemas.microsoft.com/office/drawing/2014/main" val="20003"/>
                    </a:ext>
                  </a:extLst>
                </a:gridCol>
              </a:tblGrid>
              <a:tr h="993531">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Oncologist 1's Predicted Risk</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Observed Proportion</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MS PGothic" charset="0"/>
                          <a:cs typeface="Arial" charset="0"/>
                        </a:rPr>
                        <a:t>Observed - Predicted</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 xmlns:a16="http://schemas.microsoft.com/office/drawing/2014/main" val="10000"/>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50%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33/100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33%</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-17%</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35%</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17/100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17%</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-18%</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20%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11/100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11%</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-9%</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Tahoma" charset="0"/>
                          <a:ea typeface="MS PGothic" charset="0"/>
                          <a:cs typeface="MS PGothic" charset="0"/>
                        </a:rPr>
                        <a:t>Mean (SD)</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-14.7% (4%)</a:t>
                      </a:r>
                    </a:p>
                  </a:txBody>
                  <a:tcPr marT="45717" marB="45717"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01540">
                <a:tc gridSpan="3">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995119">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Oncologist 2's Predicted Risk</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Observed Proportion</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MS PGothic" charset="0"/>
                          <a:cs typeface="Arial" charset="0"/>
                        </a:rPr>
                        <a:t>Observed - Predicted</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 xmlns:a16="http://schemas.microsoft.com/office/drawing/2014/main" val="10006"/>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20%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61/300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20.3%</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+0.333%</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65752">
                <a:tc gridSpan="3">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16902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D61F144-D1C6-E243-B4B3-532DEEA48E58}" type="slidenum">
              <a:rPr lang="en-US" sz="1400"/>
              <a:pPr/>
              <a:t>33</a:t>
            </a:fld>
            <a:endParaRPr 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5"/>
          <p:cNvSpPr>
            <a:spLocks noGrp="1" noChangeArrowheads="1"/>
          </p:cNvSpPr>
          <p:nvPr>
            <p:ph type="title"/>
          </p:nvPr>
        </p:nvSpPr>
        <p:spPr/>
        <p:txBody>
          <a:bodyPr/>
          <a:lstStyle/>
          <a:p>
            <a:r>
              <a:rPr lang="en-US">
                <a:latin typeface="Tahoma" charset="0"/>
                <a:ea typeface="MS PGothic" charset="0"/>
              </a:rPr>
              <a:t>Calibration Plot</a:t>
            </a:r>
          </a:p>
        </p:txBody>
      </p:sp>
      <p:sp>
        <p:nvSpPr>
          <p:cNvPr id="17306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E21E232-7E2C-0F44-BB28-B8A6A5C75887}" type="slidenum">
              <a:rPr lang="en-US" sz="1400"/>
              <a:pPr/>
              <a:t>34</a:t>
            </a:fld>
            <a:endParaRPr lang="en-US" sz="1400"/>
          </a:p>
        </p:txBody>
      </p:sp>
      <p:graphicFrame>
        <p:nvGraphicFramePr>
          <p:cNvPr id="8" name="Chart 7"/>
          <p:cNvGraphicFramePr>
            <a:graphicFrameLocks/>
          </p:cNvGraphicFramePr>
          <p:nvPr>
            <p:extLst>
              <p:ext uri="{D42A27DB-BD31-4B8C-83A1-F6EECF244321}">
                <p14:modId xmlns:p14="http://schemas.microsoft.com/office/powerpoint/2010/main" val="1204388249"/>
              </p:ext>
            </p:extLst>
          </p:nvPr>
        </p:nvGraphicFramePr>
        <p:xfrm>
          <a:off x="609600" y="1676400"/>
          <a:ext cx="76962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73059" name="Text Box 6"/>
          <p:cNvSpPr txBox="1">
            <a:spLocks noChangeArrowheads="1"/>
          </p:cNvSpPr>
          <p:nvPr/>
        </p:nvSpPr>
        <p:spPr bwMode="auto">
          <a:xfrm>
            <a:off x="5105400" y="388620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dirty="0"/>
              <a:t>Mean Bias = -14.7% (Predicted risk systematically high)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p:txBody>
          <a:bodyPr/>
          <a:lstStyle/>
          <a:p>
            <a:r>
              <a:rPr lang="en-US">
                <a:latin typeface="Tahoma" charset="0"/>
                <a:ea typeface="MS PGothic" charset="0"/>
              </a:rPr>
              <a:t>Assessing/Quantifying Calibration*</a:t>
            </a:r>
          </a:p>
        </p:txBody>
      </p:sp>
      <p:sp>
        <p:nvSpPr>
          <p:cNvPr id="175106" name="Rectangle 3"/>
          <p:cNvSpPr>
            <a:spLocks noGrp="1" noChangeArrowheads="1"/>
          </p:cNvSpPr>
          <p:nvPr>
            <p:ph type="body" idx="1"/>
          </p:nvPr>
        </p:nvSpPr>
        <p:spPr>
          <a:xfrm>
            <a:off x="1066800" y="2819400"/>
            <a:ext cx="7772400" cy="2097087"/>
          </a:xfrm>
        </p:spPr>
        <p:txBody>
          <a:bodyPr/>
          <a:lstStyle/>
          <a:p>
            <a:pPr marL="0" indent="0">
              <a:buNone/>
            </a:pPr>
            <a:r>
              <a:rPr lang="en-US" dirty="0">
                <a:latin typeface="Tahoma" charset="0"/>
                <a:ea typeface="MS PGothic" charset="0"/>
              </a:rPr>
              <a:t>Calibration Plots with Mean Bias* and SD of Group Errors</a:t>
            </a:r>
          </a:p>
          <a:p>
            <a:endParaRPr lang="en-US" dirty="0">
              <a:latin typeface="Tahoma" charset="0"/>
              <a:ea typeface="MS PGothic" charset="0"/>
            </a:endParaRPr>
          </a:p>
        </p:txBody>
      </p:sp>
      <p:sp>
        <p:nvSpPr>
          <p:cNvPr id="175107" name="TextBox 1"/>
          <p:cNvSpPr txBox="1">
            <a:spLocks noChangeArrowheads="1"/>
          </p:cNvSpPr>
          <p:nvPr/>
        </p:nvSpPr>
        <p:spPr bwMode="auto">
          <a:xfrm>
            <a:off x="1295400" y="5791200"/>
            <a:ext cx="731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*Overall calibration of a model is always good in the “derivation” dataset.  For example, mean bias is always 0 for a logistic regression model in the dataset used to derive its coefficients.</a:t>
            </a:r>
          </a:p>
        </p:txBody>
      </p:sp>
      <p:sp>
        <p:nvSpPr>
          <p:cNvPr id="17510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D1A6621-AEFC-C344-B8FC-5BFD281BF956}" type="slidenum">
              <a:rPr lang="en-US" sz="1400"/>
              <a:pPr/>
              <a:t>35</a:t>
            </a:fld>
            <a:endParaRPr 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body" idx="4294967295"/>
          </p:nvPr>
        </p:nvSpPr>
        <p:spPr>
          <a:xfrm>
            <a:off x="1066800" y="1828800"/>
            <a:ext cx="7772400" cy="4419600"/>
          </a:xfrm>
        </p:spPr>
        <p:txBody>
          <a:bodyPr/>
          <a:lstStyle/>
          <a:p>
            <a:pPr eaLnBrk="1" hangingPunct="1"/>
            <a:r>
              <a:rPr lang="en-US">
                <a:latin typeface="Tahoma" charset="0"/>
                <a:ea typeface="MS PGothic" charset="0"/>
              </a:rPr>
              <a:t>How well can the test separate subjects in the population from the mean probability to values closer to zero or 1?</a:t>
            </a:r>
          </a:p>
          <a:p>
            <a:pPr eaLnBrk="1" hangingPunct="1"/>
            <a:r>
              <a:rPr lang="en-US">
                <a:latin typeface="Tahoma" charset="0"/>
                <a:ea typeface="MS PGothic" charset="0"/>
              </a:rPr>
              <a:t>May be more generalizable</a:t>
            </a:r>
          </a:p>
          <a:p>
            <a:pPr eaLnBrk="1" hangingPunct="1"/>
            <a:r>
              <a:rPr lang="en-US">
                <a:latin typeface="Tahoma" charset="0"/>
                <a:ea typeface="MS PGothic" charset="0"/>
              </a:rPr>
              <a:t>Often measured with C-statistic (AUROC)</a:t>
            </a:r>
          </a:p>
        </p:txBody>
      </p:sp>
      <p:sp>
        <p:nvSpPr>
          <p:cNvPr id="177154" name="Rectangle 3"/>
          <p:cNvSpPr>
            <a:spLocks noGrp="1" noChangeArrowheads="1"/>
          </p:cNvSpPr>
          <p:nvPr>
            <p:ph type="title" idx="4294967295"/>
          </p:nvPr>
        </p:nvSpPr>
        <p:spPr>
          <a:xfrm>
            <a:off x="1371600" y="381000"/>
            <a:ext cx="7162800" cy="1143000"/>
          </a:xfrm>
        </p:spPr>
        <p:txBody>
          <a:bodyPr/>
          <a:lstStyle/>
          <a:p>
            <a:pPr eaLnBrk="1" hangingPunct="1"/>
            <a:r>
              <a:rPr lang="en-US">
                <a:latin typeface="Tahoma" charset="0"/>
                <a:ea typeface="MS PGothic" charset="0"/>
              </a:rPr>
              <a:t>Discrimination</a:t>
            </a:r>
          </a:p>
        </p:txBody>
      </p:sp>
      <p:sp>
        <p:nvSpPr>
          <p:cNvPr id="17715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C5C8DD1-D4DC-804D-80FB-7BC948BF8FA1}" type="slidenum">
              <a:rPr lang="en-US" sz="1400"/>
              <a:pPr/>
              <a:t>36</a:t>
            </a:fld>
            <a:endParaRPr 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p:txBody>
          <a:bodyPr/>
          <a:lstStyle/>
          <a:p>
            <a:pPr eaLnBrk="1" hangingPunct="1"/>
            <a:r>
              <a:rPr lang="en-US" sz="3600">
                <a:latin typeface="Tahoma" charset="0"/>
                <a:ea typeface="MS PGothic" charset="0"/>
              </a:rPr>
              <a:t>Start with Calibration Table</a:t>
            </a:r>
          </a:p>
        </p:txBody>
      </p:sp>
      <p:graphicFrame>
        <p:nvGraphicFramePr>
          <p:cNvPr id="49212" name="Group 60"/>
          <p:cNvGraphicFramePr>
            <a:graphicFrameLocks noGrp="1"/>
          </p:cNvGraphicFramePr>
          <p:nvPr>
            <p:ph idx="1"/>
          </p:nvPr>
        </p:nvGraphicFramePr>
        <p:xfrm>
          <a:off x="609600" y="2286000"/>
          <a:ext cx="7772400" cy="2090741"/>
        </p:xfrm>
        <a:graphic>
          <a:graphicData uri="http://schemas.openxmlformats.org/drawingml/2006/table">
            <a:tbl>
              <a:tblPr/>
              <a:tblGrid>
                <a:gridCol w="3038475">
                  <a:extLst>
                    <a:ext uri="{9D8B030D-6E8A-4147-A177-3AD203B41FA5}">
                      <a16:colId xmlns="" xmlns:a16="http://schemas.microsoft.com/office/drawing/2014/main" val="20000"/>
                    </a:ext>
                  </a:extLst>
                </a:gridCol>
                <a:gridCol w="1577975">
                  <a:extLst>
                    <a:ext uri="{9D8B030D-6E8A-4147-A177-3AD203B41FA5}">
                      <a16:colId xmlns="" xmlns:a16="http://schemas.microsoft.com/office/drawing/2014/main" val="20001"/>
                    </a:ext>
                  </a:extLst>
                </a:gridCol>
                <a:gridCol w="1577975">
                  <a:extLst>
                    <a:ext uri="{9D8B030D-6E8A-4147-A177-3AD203B41FA5}">
                      <a16:colId xmlns="" xmlns:a16="http://schemas.microsoft.com/office/drawing/2014/main" val="20002"/>
                    </a:ext>
                  </a:extLst>
                </a:gridCol>
                <a:gridCol w="1577975">
                  <a:extLst>
                    <a:ext uri="{9D8B030D-6E8A-4147-A177-3AD203B41FA5}">
                      <a16:colId xmlns="" xmlns:a16="http://schemas.microsoft.com/office/drawing/2014/main" val="20003"/>
                    </a:ext>
                  </a:extLst>
                </a:gridCol>
              </a:tblGrid>
              <a:tr h="993521">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Oncologist 1's Predicted Risk</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Observed Proportion</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Predicted - Observed</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 xmlns:a16="http://schemas.microsoft.com/office/drawing/2014/main" val="10000"/>
                  </a:ext>
                </a:extLst>
              </a:tr>
              <a:tr h="365739">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50%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33/100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33%</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rPr>
                        <a:t>17%</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65739">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35%</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17/100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17%</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rPr>
                        <a:t>18%</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65739">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20%</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11/100</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11%</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rPr>
                        <a:t>9%</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179236" name="TextBox 1"/>
          <p:cNvSpPr txBox="1">
            <a:spLocks noChangeArrowheads="1"/>
          </p:cNvSpPr>
          <p:nvPr/>
        </p:nvSpPr>
        <p:spPr bwMode="auto">
          <a:xfrm>
            <a:off x="381000" y="52578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a:solidFill>
                  <a:schemeClr val="tx2"/>
                </a:solidFill>
              </a:rPr>
              <a:t>Break into D+ and D- groups. Calculate column percentages, and …</a:t>
            </a:r>
          </a:p>
        </p:txBody>
      </p:sp>
      <p:sp>
        <p:nvSpPr>
          <p:cNvPr id="17923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2D003F0-3973-E64E-988F-DFB80AC65B9D}" type="slidenum">
              <a:rPr lang="en-US" sz="1400"/>
              <a:pPr/>
              <a:t>37</a:t>
            </a:fld>
            <a:endParaRPr 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3"/>
          <p:cNvSpPr>
            <a:spLocks noGrp="1" noChangeArrowheads="1"/>
          </p:cNvSpPr>
          <p:nvPr>
            <p:ph type="title" idx="4294967295"/>
          </p:nvPr>
        </p:nvSpPr>
        <p:spPr>
          <a:xfrm>
            <a:off x="1371600" y="685800"/>
            <a:ext cx="7162800" cy="838200"/>
          </a:xfrm>
        </p:spPr>
        <p:txBody>
          <a:bodyPr/>
          <a:lstStyle/>
          <a:p>
            <a:pPr eaLnBrk="1" hangingPunct="1"/>
            <a:r>
              <a:rPr lang="en-US" sz="4000">
                <a:latin typeface="Tahoma" charset="0"/>
                <a:ea typeface="MS PGothic" charset="0"/>
              </a:rPr>
              <a:t>LR Table</a:t>
            </a:r>
          </a:p>
        </p:txBody>
      </p:sp>
      <p:graphicFrame>
        <p:nvGraphicFramePr>
          <p:cNvPr id="189626" name="Group 186"/>
          <p:cNvGraphicFramePr>
            <a:graphicFrameLocks noGrp="1"/>
          </p:cNvGraphicFramePr>
          <p:nvPr/>
        </p:nvGraphicFramePr>
        <p:xfrm>
          <a:off x="990600" y="2286000"/>
          <a:ext cx="7086600" cy="3443287"/>
        </p:xfrm>
        <a:graphic>
          <a:graphicData uri="http://schemas.openxmlformats.org/drawingml/2006/table">
            <a:tbl>
              <a:tblPr/>
              <a:tblGrid>
                <a:gridCol w="1670050">
                  <a:extLst>
                    <a:ext uri="{9D8B030D-6E8A-4147-A177-3AD203B41FA5}">
                      <a16:colId xmlns="" xmlns:a16="http://schemas.microsoft.com/office/drawing/2014/main" val="20000"/>
                    </a:ext>
                  </a:extLst>
                </a:gridCol>
                <a:gridCol w="1082675">
                  <a:extLst>
                    <a:ext uri="{9D8B030D-6E8A-4147-A177-3AD203B41FA5}">
                      <a16:colId xmlns="" xmlns:a16="http://schemas.microsoft.com/office/drawing/2014/main" val="20001"/>
                    </a:ext>
                  </a:extLst>
                </a:gridCol>
                <a:gridCol w="1084263">
                  <a:extLst>
                    <a:ext uri="{9D8B030D-6E8A-4147-A177-3AD203B41FA5}">
                      <a16:colId xmlns="" xmlns:a16="http://schemas.microsoft.com/office/drawing/2014/main" val="20002"/>
                    </a:ext>
                  </a:extLst>
                </a:gridCol>
                <a:gridCol w="1082675">
                  <a:extLst>
                    <a:ext uri="{9D8B030D-6E8A-4147-A177-3AD203B41FA5}">
                      <a16:colId xmlns="" xmlns:a16="http://schemas.microsoft.com/office/drawing/2014/main" val="20003"/>
                    </a:ext>
                  </a:extLst>
                </a:gridCol>
                <a:gridCol w="1084262">
                  <a:extLst>
                    <a:ext uri="{9D8B030D-6E8A-4147-A177-3AD203B41FA5}">
                      <a16:colId xmlns="" xmlns:a16="http://schemas.microsoft.com/office/drawing/2014/main" val="20004"/>
                    </a:ext>
                  </a:extLst>
                </a:gridCol>
                <a:gridCol w="1082675">
                  <a:extLst>
                    <a:ext uri="{9D8B030D-6E8A-4147-A177-3AD203B41FA5}">
                      <a16:colId xmlns="" xmlns:a16="http://schemas.microsoft.com/office/drawing/2014/main" val="20005"/>
                    </a:ext>
                  </a:extLst>
                </a:gridCol>
              </a:tblGrid>
              <a:tr h="131088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Oncologist 1's Predicted Risk</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D+</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D-</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Total</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extLst>
                  <a:ext uri="{0D108BD9-81ED-4DB2-BD59-A6C34878D82A}">
                    <a16:rowId xmlns="" xmlns:a16="http://schemas.microsoft.com/office/drawing/2014/main" val="10000"/>
                  </a:ext>
                </a:extLst>
              </a:tr>
              <a:tr h="53349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50%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33</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54%</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67</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28%</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3349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35%</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17</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28%</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83</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35%</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31911">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20%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11</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18%</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89</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37%</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3349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Total</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cap="flat">
                      <a:noFill/>
                    </a:lnL>
                    <a:lnR>
                      <a:noFill/>
                    </a:lnR>
                    <a:lnT w="12700" cap="flat" cmpd="sng" algn="ctr">
                      <a:solidFill>
                        <a:srgbClr val="C0C0C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61</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239</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300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cap="flat">
                      <a:noFill/>
                    </a:lnR>
                    <a:lnT w="12700" cap="flat" cmpd="sng" algn="ctr">
                      <a:solidFill>
                        <a:srgbClr val="C0C0C0"/>
                      </a:solidFill>
                      <a:prstDash val="solid"/>
                      <a:roun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18130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0542B11-CF77-F54B-801D-331C73C09BC8}" type="slidenum">
              <a:rPr lang="en-US" sz="1400"/>
              <a:pPr/>
              <a:t>38</a:t>
            </a:fld>
            <a:endParaRPr 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a:xfrm>
            <a:off x="1371600" y="762000"/>
            <a:ext cx="6248400" cy="725488"/>
          </a:xfrm>
        </p:spPr>
        <p:txBody>
          <a:bodyPr/>
          <a:lstStyle/>
          <a:p>
            <a:pPr eaLnBrk="1" hangingPunct="1"/>
            <a:r>
              <a:rPr lang="en-US" sz="3600">
                <a:latin typeface="Arial" charset="0"/>
                <a:ea typeface="MS PGothic" charset="0"/>
              </a:rPr>
              <a:t>Discrimination (Oncologist 1)</a:t>
            </a:r>
          </a:p>
        </p:txBody>
      </p:sp>
      <p:graphicFrame>
        <p:nvGraphicFramePr>
          <p:cNvPr id="183298" name="Object 4"/>
          <p:cNvGraphicFramePr>
            <a:graphicFrameLocks noChangeAspect="1"/>
          </p:cNvGraphicFramePr>
          <p:nvPr/>
        </p:nvGraphicFramePr>
        <p:xfrm>
          <a:off x="1371600" y="1828800"/>
          <a:ext cx="7086600" cy="4794250"/>
        </p:xfrm>
        <a:graphic>
          <a:graphicData uri="http://schemas.openxmlformats.org/presentationml/2006/ole">
            <mc:AlternateContent xmlns:mc="http://schemas.openxmlformats.org/markup-compatibility/2006">
              <mc:Choice xmlns:v="urn:schemas-microsoft-com:vml" Requires="v">
                <p:oleObj spid="_x0000_s183373" name="Chart" r:id="rId4" imgW="4457700" imgH="3022600" progId="Excel.Chart.8">
                  <p:embed/>
                </p:oleObj>
              </mc:Choice>
              <mc:Fallback>
                <p:oleObj name="Chart" r:id="rId4" imgW="4457700" imgH="30226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828800"/>
                        <a:ext cx="7086600"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8329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22B3C1C-1DEF-A74E-9B52-447DAE81861C}" type="slidenum">
              <a:rPr lang="en-US" sz="1400"/>
              <a:pPr/>
              <a:t>39</a:t>
            </a:fld>
            <a:endParaRPr 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Calculate post-test probability P(D+|r)</a:t>
            </a:r>
          </a:p>
          <a:p>
            <a:r>
              <a:rPr lang="en-US" dirty="0"/>
              <a:t>Make binary decision (Treat/No Treat)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a:t>
            </a:fld>
            <a:endParaRPr lang="en-US"/>
          </a:p>
        </p:txBody>
      </p:sp>
      <p:sp>
        <p:nvSpPr>
          <p:cNvPr id="7" name="Title 1">
            <a:extLst>
              <a:ext uri="{FF2B5EF4-FFF2-40B4-BE49-F238E27FC236}">
                <a16:creationId xmlns="" xmlns:a16="http://schemas.microsoft.com/office/drawing/2014/main" id="{9EBAF963-E7FC-4E48-B95B-2A32EAA0187E}"/>
              </a:ext>
            </a:extLst>
          </p:cNvPr>
          <p:cNvSpPr>
            <a:spLocks noGrp="1"/>
          </p:cNvSpPr>
          <p:nvPr>
            <p:ph type="title"/>
          </p:nvPr>
        </p:nvSpPr>
        <p:spPr>
          <a:xfrm>
            <a:off x="1150938" y="214313"/>
            <a:ext cx="7793037" cy="1462087"/>
          </a:xfrm>
        </p:spPr>
        <p:txBody>
          <a:bodyPr/>
          <a:lstStyle/>
          <a:p>
            <a:r>
              <a:rPr lang="en-US" dirty="0"/>
              <a:t>Review: Using a single diagnostic test</a:t>
            </a:r>
          </a:p>
        </p:txBody>
      </p:sp>
    </p:spTree>
    <p:extLst>
      <p:ext uri="{BB962C8B-B14F-4D97-AF65-F5344CB8AC3E}">
        <p14:creationId xmlns:p14="http://schemas.microsoft.com/office/powerpoint/2010/main" val="1221093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4"/>
          <p:cNvSpPr>
            <a:spLocks noGrp="1" noChangeArrowheads="1"/>
          </p:cNvSpPr>
          <p:nvPr>
            <p:ph type="title"/>
          </p:nvPr>
        </p:nvSpPr>
        <p:spPr/>
        <p:txBody>
          <a:bodyPr/>
          <a:lstStyle/>
          <a:p>
            <a:pPr eaLnBrk="1" hangingPunct="1"/>
            <a:r>
              <a:rPr lang="en-US">
                <a:latin typeface="Tahoma" charset="0"/>
                <a:ea typeface="MS PGothic" charset="0"/>
              </a:rPr>
              <a:t>Discrimination (Oncologist 1)</a:t>
            </a:r>
            <a:br>
              <a:rPr lang="en-US">
                <a:latin typeface="Tahoma" charset="0"/>
                <a:ea typeface="MS PGothic" charset="0"/>
              </a:rPr>
            </a:br>
            <a:r>
              <a:rPr lang="en-US">
                <a:latin typeface="Tahoma" charset="0"/>
                <a:ea typeface="MS PGothic" charset="0"/>
              </a:rPr>
              <a:t>ROC Table</a:t>
            </a:r>
          </a:p>
        </p:txBody>
      </p:sp>
      <p:graphicFrame>
        <p:nvGraphicFramePr>
          <p:cNvPr id="53294" name="Group 46"/>
          <p:cNvGraphicFramePr>
            <a:graphicFrameLocks noGrp="1"/>
          </p:cNvGraphicFramePr>
          <p:nvPr>
            <p:ph idx="1"/>
            <p:extLst>
              <p:ext uri="{D42A27DB-BD31-4B8C-83A1-F6EECF244321}">
                <p14:modId xmlns:p14="http://schemas.microsoft.com/office/powerpoint/2010/main" val="3334882800"/>
              </p:ext>
            </p:extLst>
          </p:nvPr>
        </p:nvGraphicFramePr>
        <p:xfrm>
          <a:off x="1182688" y="2017713"/>
          <a:ext cx="7096125" cy="3325813"/>
        </p:xfrm>
        <a:graphic>
          <a:graphicData uri="http://schemas.openxmlformats.org/drawingml/2006/table">
            <a:tbl>
              <a:tblPr/>
              <a:tblGrid>
                <a:gridCol w="1849437">
                  <a:extLst>
                    <a:ext uri="{9D8B030D-6E8A-4147-A177-3AD203B41FA5}">
                      <a16:colId xmlns="" xmlns:a16="http://schemas.microsoft.com/office/drawing/2014/main" val="20000"/>
                    </a:ext>
                  </a:extLst>
                </a:gridCol>
                <a:gridCol w="1312863">
                  <a:extLst>
                    <a:ext uri="{9D8B030D-6E8A-4147-A177-3AD203B41FA5}">
                      <a16:colId xmlns="" xmlns:a16="http://schemas.microsoft.com/office/drawing/2014/main" val="20001"/>
                    </a:ext>
                  </a:extLst>
                </a:gridCol>
                <a:gridCol w="1309687">
                  <a:extLst>
                    <a:ext uri="{9D8B030D-6E8A-4147-A177-3AD203B41FA5}">
                      <a16:colId xmlns="" xmlns:a16="http://schemas.microsoft.com/office/drawing/2014/main" val="20002"/>
                    </a:ext>
                  </a:extLst>
                </a:gridCol>
                <a:gridCol w="1312863">
                  <a:extLst>
                    <a:ext uri="{9D8B030D-6E8A-4147-A177-3AD203B41FA5}">
                      <a16:colId xmlns="" xmlns:a16="http://schemas.microsoft.com/office/drawing/2014/main" val="20003"/>
                    </a:ext>
                  </a:extLst>
                </a:gridCol>
                <a:gridCol w="1311275">
                  <a:extLst>
                    <a:ext uri="{9D8B030D-6E8A-4147-A177-3AD203B41FA5}">
                      <a16:colId xmlns="" xmlns:a16="http://schemas.microsoft.com/office/drawing/2014/main" val="20004"/>
                    </a:ext>
                  </a:extLst>
                </a:gridCol>
              </a:tblGrid>
              <a:tr h="673100">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Oncologist 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D+</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err="1">
                          <a:ln>
                            <a:noFill/>
                          </a:ln>
                          <a:solidFill>
                            <a:srgbClr val="000000"/>
                          </a:solidFill>
                          <a:effectLst/>
                          <a:latin typeface="Tahoma" charset="0"/>
                          <a:ea typeface="MS PGothic" charset="0"/>
                          <a:cs typeface="Arial" charset="0"/>
                        </a:rPr>
                        <a:t>Sens</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D-</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1-spec </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extLst>
                  <a:ext uri="{0D108BD9-81ED-4DB2-BD59-A6C34878D82A}">
                    <a16:rowId xmlns="" xmlns:a16="http://schemas.microsoft.com/office/drawing/2014/main" val="10000"/>
                  </a:ext>
                </a:extLst>
              </a:tr>
              <a:tr h="671513">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Risk = 50%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33</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54%</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67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28%</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731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Risk = 35%</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50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82%</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150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63%</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731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Risk = 20%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61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100%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239</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100%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350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Total</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61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MS PGothic" charset="0"/>
                          <a:cs typeface="MS PGothic" charset="0"/>
                        </a:rPr>
                        <a:t>100%</a:t>
                      </a: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239</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MS PGothic" charset="0"/>
                          <a:cs typeface="MS PGothic" charset="0"/>
                        </a:rPr>
                        <a:t>100%</a:t>
                      </a: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18538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6263FE5-A71A-064A-8332-BE58D7A0FC67}" type="slidenum">
              <a:rPr lang="en-US" sz="1400"/>
              <a:pPr/>
              <a:t>40</a:t>
            </a:fld>
            <a:endParaRPr 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393" name="Object 5"/>
          <p:cNvGraphicFramePr>
            <a:graphicFrameLocks noChangeAspect="1"/>
          </p:cNvGraphicFramePr>
          <p:nvPr/>
        </p:nvGraphicFramePr>
        <p:xfrm>
          <a:off x="838200" y="1371600"/>
          <a:ext cx="6781800" cy="5065713"/>
        </p:xfrm>
        <a:graphic>
          <a:graphicData uri="http://schemas.openxmlformats.org/presentationml/2006/ole">
            <mc:AlternateContent xmlns:mc="http://schemas.openxmlformats.org/markup-compatibility/2006">
              <mc:Choice xmlns:v="urn:schemas-microsoft-com:vml" Requires="v">
                <p:oleObj spid="_x0000_s187471" name="Chart" r:id="rId4" imgW="4406900" imgH="3302000" progId="Excel.Chart.8">
                  <p:embed/>
                </p:oleObj>
              </mc:Choice>
              <mc:Fallback>
                <p:oleObj name="Chart" r:id="rId4" imgW="4406900" imgH="3302000"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71600"/>
                        <a:ext cx="6781800" cy="506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87394" name="Rectangle 2"/>
          <p:cNvSpPr>
            <a:spLocks noGrp="1" noChangeArrowheads="1"/>
          </p:cNvSpPr>
          <p:nvPr>
            <p:ph type="title" idx="4294967295"/>
          </p:nvPr>
        </p:nvSpPr>
        <p:spPr/>
        <p:txBody>
          <a:bodyPr anchor="ctr"/>
          <a:lstStyle/>
          <a:p>
            <a:pPr eaLnBrk="1" hangingPunct="1"/>
            <a:r>
              <a:rPr lang="en-US">
                <a:latin typeface="Tahoma" charset="0"/>
                <a:ea typeface="MS PGothic" charset="0"/>
              </a:rPr>
              <a:t>Discrimination (Oncologist 1)</a:t>
            </a:r>
          </a:p>
        </p:txBody>
      </p:sp>
      <p:sp>
        <p:nvSpPr>
          <p:cNvPr id="187395" name="Text Box 21"/>
          <p:cNvSpPr txBox="1">
            <a:spLocks noChangeArrowheads="1"/>
          </p:cNvSpPr>
          <p:nvPr/>
        </p:nvSpPr>
        <p:spPr bwMode="auto">
          <a:xfrm>
            <a:off x="3771900" y="4002088"/>
            <a:ext cx="222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AUROC = 0.65</a:t>
            </a:r>
          </a:p>
        </p:txBody>
      </p:sp>
      <p:sp>
        <p:nvSpPr>
          <p:cNvPr id="18739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34E97EC-0992-A849-BB1E-DB2D8ABB5023}" type="slidenum">
              <a:rPr lang="en-US" sz="1400"/>
              <a:pPr/>
              <a:t>41</a:t>
            </a:fld>
            <a:endParaRPr lang="en-US"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idx="4294967295"/>
          </p:nvPr>
        </p:nvSpPr>
        <p:spPr/>
        <p:txBody>
          <a:bodyPr anchor="ctr"/>
          <a:lstStyle/>
          <a:p>
            <a:pPr eaLnBrk="1" hangingPunct="1"/>
            <a:r>
              <a:rPr lang="en-US">
                <a:latin typeface="Tahoma" charset="0"/>
                <a:ea typeface="MS PGothic" charset="0"/>
              </a:rPr>
              <a:t>Discrimination (Oncologist 2)</a:t>
            </a:r>
          </a:p>
        </p:txBody>
      </p:sp>
      <p:sp>
        <p:nvSpPr>
          <p:cNvPr id="1894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E9A3C98-74FE-B346-A6D5-DED661F04C70}" type="slidenum">
              <a:rPr lang="en-US" sz="1400"/>
              <a:pPr/>
              <a:t>42</a:t>
            </a:fld>
            <a:endParaRPr lang="en-US"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4"/>
          <p:cNvSpPr>
            <a:spLocks noGrp="1" noChangeArrowheads="1"/>
          </p:cNvSpPr>
          <p:nvPr>
            <p:ph type="title"/>
          </p:nvPr>
        </p:nvSpPr>
        <p:spPr/>
        <p:txBody>
          <a:bodyPr/>
          <a:lstStyle/>
          <a:p>
            <a:pPr eaLnBrk="1" hangingPunct="1"/>
            <a:r>
              <a:rPr lang="en-US">
                <a:latin typeface="Arial" charset="0"/>
                <a:ea typeface="MS PGothic" charset="0"/>
              </a:rPr>
              <a:t>True Risk</a:t>
            </a:r>
          </a:p>
        </p:txBody>
      </p:sp>
      <p:pic>
        <p:nvPicPr>
          <p:cNvPr id="191490" name="Picture 5" descr="SpinnerOneNi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28194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1" name="Picture 6" descr="SpinnerOneSix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19200"/>
            <a:ext cx="2895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2" name="Picture 7" descr="SpinnerOneThi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063" y="1219200"/>
            <a:ext cx="28019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3" name="Text Box 8"/>
          <p:cNvSpPr txBox="1">
            <a:spLocks noChangeArrowheads="1"/>
          </p:cNvSpPr>
          <p:nvPr/>
        </p:nvSpPr>
        <p:spPr bwMode="auto">
          <a:xfrm>
            <a:off x="228600" y="3962400"/>
            <a:ext cx="281940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Oncologist 1: 20%</a:t>
            </a:r>
          </a:p>
          <a:p>
            <a:pPr algn="ctr" eaLnBrk="1" hangingPunct="1">
              <a:spcBef>
                <a:spcPct val="50000"/>
              </a:spcBef>
            </a:pPr>
            <a:r>
              <a:rPr lang="en-US">
                <a:latin typeface="Arial" charset="0"/>
              </a:rPr>
              <a:t>Oncologist 2: 20%</a:t>
            </a:r>
          </a:p>
          <a:p>
            <a:pPr algn="ctr" eaLnBrk="1" hangingPunct="1">
              <a:spcBef>
                <a:spcPct val="50000"/>
              </a:spcBef>
            </a:pPr>
            <a:r>
              <a:rPr lang="en-US">
                <a:latin typeface="Arial" charset="0"/>
              </a:rPr>
              <a:t>True Risk: 11%</a:t>
            </a:r>
          </a:p>
        </p:txBody>
      </p:sp>
      <p:sp>
        <p:nvSpPr>
          <p:cNvPr id="191494" name="Text Box 9"/>
          <p:cNvSpPr txBox="1">
            <a:spLocks noChangeArrowheads="1"/>
          </p:cNvSpPr>
          <p:nvPr/>
        </p:nvSpPr>
        <p:spPr bwMode="auto">
          <a:xfrm>
            <a:off x="3276600" y="4038600"/>
            <a:ext cx="281940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Oncologist 1: 35%</a:t>
            </a:r>
          </a:p>
          <a:p>
            <a:pPr algn="ctr" eaLnBrk="1" hangingPunct="1">
              <a:spcBef>
                <a:spcPct val="50000"/>
              </a:spcBef>
            </a:pPr>
            <a:r>
              <a:rPr lang="en-US">
                <a:latin typeface="Arial" charset="0"/>
              </a:rPr>
              <a:t>Oncologist 2: 20%</a:t>
            </a:r>
          </a:p>
          <a:p>
            <a:pPr algn="ctr" eaLnBrk="1" hangingPunct="1">
              <a:spcBef>
                <a:spcPct val="50000"/>
              </a:spcBef>
            </a:pPr>
            <a:r>
              <a:rPr lang="en-US">
                <a:latin typeface="Arial" charset="0"/>
              </a:rPr>
              <a:t>True Risk: 17%</a:t>
            </a:r>
          </a:p>
        </p:txBody>
      </p:sp>
      <p:sp>
        <p:nvSpPr>
          <p:cNvPr id="191495" name="Text Box 10"/>
          <p:cNvSpPr txBox="1">
            <a:spLocks noChangeArrowheads="1"/>
          </p:cNvSpPr>
          <p:nvPr/>
        </p:nvSpPr>
        <p:spPr bwMode="auto">
          <a:xfrm>
            <a:off x="6324600" y="4038600"/>
            <a:ext cx="281940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Oncologist 1: 50%</a:t>
            </a:r>
          </a:p>
          <a:p>
            <a:pPr algn="ctr" eaLnBrk="1" hangingPunct="1">
              <a:spcBef>
                <a:spcPct val="50000"/>
              </a:spcBef>
            </a:pPr>
            <a:r>
              <a:rPr lang="en-US">
                <a:latin typeface="Arial" charset="0"/>
              </a:rPr>
              <a:t>Oncologist 2: 20%</a:t>
            </a:r>
          </a:p>
          <a:p>
            <a:pPr algn="ctr" eaLnBrk="1" hangingPunct="1">
              <a:spcBef>
                <a:spcPct val="50000"/>
              </a:spcBef>
            </a:pPr>
            <a:r>
              <a:rPr lang="en-US">
                <a:latin typeface="Arial" charset="0"/>
              </a:rPr>
              <a:t>True Risk: 33%</a:t>
            </a:r>
          </a:p>
        </p:txBody>
      </p:sp>
      <p:sp>
        <p:nvSpPr>
          <p:cNvPr id="1914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274AB73-A9B6-2B47-9766-674ACEA7E02D}" type="slidenum">
              <a:rPr lang="en-US" sz="1200">
                <a:solidFill>
                  <a:srgbClr val="898989"/>
                </a:solidFill>
              </a:rPr>
              <a:pPr/>
              <a:t>43</a:t>
            </a:fld>
            <a:endParaRPr lang="en-US" sz="1200">
              <a:solidFill>
                <a:srgbClr val="89898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4"/>
          <p:cNvSpPr>
            <a:spLocks noGrp="1" noChangeArrowheads="1"/>
          </p:cNvSpPr>
          <p:nvPr>
            <p:ph type="title"/>
          </p:nvPr>
        </p:nvSpPr>
        <p:spPr/>
        <p:txBody>
          <a:bodyPr/>
          <a:lstStyle/>
          <a:p>
            <a:pPr eaLnBrk="1" hangingPunct="1"/>
            <a:r>
              <a:rPr lang="en-US">
                <a:latin typeface="Tahoma" charset="0"/>
                <a:ea typeface="MS PGothic" charset="0"/>
              </a:rPr>
              <a:t>True Risk – Re-Calibration of Oncologist 1</a:t>
            </a:r>
          </a:p>
        </p:txBody>
      </p:sp>
      <p:graphicFrame>
        <p:nvGraphicFramePr>
          <p:cNvPr id="458876" name="Group 124"/>
          <p:cNvGraphicFramePr>
            <a:graphicFrameLocks noGrp="1"/>
          </p:cNvGraphicFramePr>
          <p:nvPr>
            <p:ph idx="1"/>
          </p:nvPr>
        </p:nvGraphicFramePr>
        <p:xfrm>
          <a:off x="1182688" y="2017713"/>
          <a:ext cx="7772400" cy="3144838"/>
        </p:xfrm>
        <a:graphic>
          <a:graphicData uri="http://schemas.openxmlformats.org/drawingml/2006/table">
            <a:tbl>
              <a:tblPr/>
              <a:tblGrid>
                <a:gridCol w="2303462">
                  <a:extLst>
                    <a:ext uri="{9D8B030D-6E8A-4147-A177-3AD203B41FA5}">
                      <a16:colId xmlns="" xmlns:a16="http://schemas.microsoft.com/office/drawing/2014/main" val="20000"/>
                    </a:ext>
                  </a:extLst>
                </a:gridCol>
                <a:gridCol w="1582738">
                  <a:extLst>
                    <a:ext uri="{9D8B030D-6E8A-4147-A177-3AD203B41FA5}">
                      <a16:colId xmlns="" xmlns:a16="http://schemas.microsoft.com/office/drawing/2014/main" val="20001"/>
                    </a:ext>
                  </a:extLst>
                </a:gridCol>
                <a:gridCol w="1582737">
                  <a:extLst>
                    <a:ext uri="{9D8B030D-6E8A-4147-A177-3AD203B41FA5}">
                      <a16:colId xmlns="" xmlns:a16="http://schemas.microsoft.com/office/drawing/2014/main" val="20002"/>
                    </a:ext>
                  </a:extLst>
                </a:gridCol>
                <a:gridCol w="2303463">
                  <a:extLst>
                    <a:ext uri="{9D8B030D-6E8A-4147-A177-3AD203B41FA5}">
                      <a16:colId xmlns="" xmlns:a16="http://schemas.microsoft.com/office/drawing/2014/main" val="20003"/>
                    </a:ext>
                  </a:extLst>
                </a:gridCol>
              </a:tblGrid>
              <a:tr h="1039813">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Predicted Risk</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Observed Proportion</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Predicted - Observed</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 xmlns:a16="http://schemas.microsoft.com/office/drawing/2014/main" val="10000"/>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50%</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33/100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33%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ＭＳ Ｐゴシック" charset="0"/>
                          <a:cs typeface="ＭＳ Ｐゴシック" charset="0"/>
                        </a:rPr>
                        <a:t>17%</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35%</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17/100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ＭＳ Ｐゴシック" charset="0"/>
                          <a:cs typeface="ＭＳ Ｐゴシック" charset="0"/>
                        </a:rPr>
                        <a:t>18%</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20%</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11/100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11%</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ＭＳ Ｐゴシック" charset="0"/>
                          <a:cs typeface="ＭＳ Ｐゴシック" charset="0"/>
                        </a:rPr>
                        <a:t>9%</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19254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CD3DD586-2AA8-E24A-B2AB-D0A6F6D6169F}" type="slidenum">
              <a:rPr lang="en-US" sz="1400"/>
              <a:pPr/>
              <a:t>44</a:t>
            </a:fld>
            <a:endParaRPr lang="en-US"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4"/>
          <p:cNvSpPr>
            <a:spLocks noGrp="1" noChangeArrowheads="1"/>
          </p:cNvSpPr>
          <p:nvPr>
            <p:ph type="title"/>
          </p:nvPr>
        </p:nvSpPr>
        <p:spPr/>
        <p:txBody>
          <a:bodyPr/>
          <a:lstStyle/>
          <a:p>
            <a:pPr eaLnBrk="1" hangingPunct="1"/>
            <a:r>
              <a:rPr lang="en-US">
                <a:latin typeface="Tahoma" charset="0"/>
                <a:ea typeface="MS PGothic" charset="0"/>
              </a:rPr>
              <a:t>True Risk – Re-Calibration of Oncologist 1</a:t>
            </a:r>
          </a:p>
        </p:txBody>
      </p:sp>
      <p:graphicFrame>
        <p:nvGraphicFramePr>
          <p:cNvPr id="458876" name="Group 124"/>
          <p:cNvGraphicFramePr>
            <a:graphicFrameLocks noGrp="1"/>
          </p:cNvGraphicFramePr>
          <p:nvPr>
            <p:ph idx="1"/>
          </p:nvPr>
        </p:nvGraphicFramePr>
        <p:xfrm>
          <a:off x="1182688" y="2017713"/>
          <a:ext cx="7772400" cy="3144838"/>
        </p:xfrm>
        <a:graphic>
          <a:graphicData uri="http://schemas.openxmlformats.org/drawingml/2006/table">
            <a:tbl>
              <a:tblPr/>
              <a:tblGrid>
                <a:gridCol w="2303462">
                  <a:extLst>
                    <a:ext uri="{9D8B030D-6E8A-4147-A177-3AD203B41FA5}">
                      <a16:colId xmlns="" xmlns:a16="http://schemas.microsoft.com/office/drawing/2014/main" val="20000"/>
                    </a:ext>
                  </a:extLst>
                </a:gridCol>
                <a:gridCol w="1582738">
                  <a:extLst>
                    <a:ext uri="{9D8B030D-6E8A-4147-A177-3AD203B41FA5}">
                      <a16:colId xmlns="" xmlns:a16="http://schemas.microsoft.com/office/drawing/2014/main" val="20001"/>
                    </a:ext>
                  </a:extLst>
                </a:gridCol>
                <a:gridCol w="1582737">
                  <a:extLst>
                    <a:ext uri="{9D8B030D-6E8A-4147-A177-3AD203B41FA5}">
                      <a16:colId xmlns="" xmlns:a16="http://schemas.microsoft.com/office/drawing/2014/main" val="20002"/>
                    </a:ext>
                  </a:extLst>
                </a:gridCol>
                <a:gridCol w="2303463">
                  <a:extLst>
                    <a:ext uri="{9D8B030D-6E8A-4147-A177-3AD203B41FA5}">
                      <a16:colId xmlns="" xmlns:a16="http://schemas.microsoft.com/office/drawing/2014/main" val="20003"/>
                    </a:ext>
                  </a:extLst>
                </a:gridCol>
              </a:tblGrid>
              <a:tr h="1039813">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New Predicted Risk</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Observed Proportion</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Predicted - Observed</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 xmlns:a16="http://schemas.microsoft.com/office/drawing/2014/main" val="10000"/>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sngStrike" cap="none" normalizeH="0" baseline="0" dirty="0">
                          <a:ln>
                            <a:noFill/>
                          </a:ln>
                          <a:solidFill>
                            <a:srgbClr val="000000"/>
                          </a:solidFill>
                          <a:effectLst/>
                          <a:latin typeface="Tahoma" charset="0"/>
                          <a:ea typeface="ＭＳ Ｐゴシック" charset="0"/>
                          <a:cs typeface="Arial" charset="0"/>
                        </a:rPr>
                        <a:t>50% </a:t>
                      </a:r>
                      <a:r>
                        <a:rPr kumimoji="0" lang="en-US" sz="2400" b="0" i="0" u="none" strike="noStrike" cap="none" normalizeH="0" baseline="0" dirty="0">
                          <a:ln>
                            <a:noFill/>
                          </a:ln>
                          <a:solidFill>
                            <a:schemeClr val="tx2"/>
                          </a:solidFill>
                          <a:effectLst/>
                          <a:latin typeface="Tahoma" charset="0"/>
                          <a:ea typeface="ＭＳ Ｐゴシック" charset="0"/>
                          <a:cs typeface="Arial" charset="0"/>
                        </a:rPr>
                        <a:t>33%</a:t>
                      </a:r>
                      <a:endParaRPr kumimoji="0" lang="en-US" sz="2400" b="0" i="0" u="none" strike="noStrike" cap="none" normalizeH="0" baseline="0" dirty="0">
                        <a:ln>
                          <a:noFill/>
                        </a:ln>
                        <a:solidFill>
                          <a:schemeClr val="tx2"/>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33/100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33%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ＭＳ Ｐゴシック" charset="0"/>
                          <a:cs typeface="ＭＳ Ｐゴシック" charset="0"/>
                        </a:rPr>
                        <a:t>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sngStrike" cap="none" normalizeH="0" baseline="0" dirty="0">
                          <a:ln>
                            <a:noFill/>
                          </a:ln>
                          <a:solidFill>
                            <a:srgbClr val="000000"/>
                          </a:solidFill>
                          <a:effectLst/>
                          <a:latin typeface="Tahoma" charset="0"/>
                          <a:ea typeface="ＭＳ Ｐゴシック" charset="0"/>
                          <a:cs typeface="Arial" charset="0"/>
                        </a:rPr>
                        <a:t>35% </a:t>
                      </a:r>
                      <a:r>
                        <a:rPr kumimoji="0" lang="en-US" sz="2400" b="0" i="0" u="none" strike="noStrike" cap="none" normalizeH="0" baseline="0" dirty="0">
                          <a:ln>
                            <a:noFill/>
                          </a:ln>
                          <a:solidFill>
                            <a:srgbClr val="333399"/>
                          </a:solidFill>
                          <a:effectLst/>
                          <a:latin typeface="Tahoma" charset="0"/>
                          <a:ea typeface="ＭＳ Ｐゴシック" charset="0"/>
                          <a:cs typeface="Arial" charset="0"/>
                        </a:rPr>
                        <a:t>17%</a:t>
                      </a:r>
                      <a:endParaRPr kumimoji="0" lang="en-US" sz="2400" b="0" i="0" u="none" strike="noStrike" cap="none" normalizeH="0" baseline="0" dirty="0">
                        <a:ln>
                          <a:noFill/>
                        </a:ln>
                        <a:solidFill>
                          <a:srgbClr val="333399"/>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17/100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ＭＳ Ｐゴシック" charset="0"/>
                          <a:cs typeface="ＭＳ Ｐゴシック" charset="0"/>
                        </a:rPr>
                        <a:t>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sngStrike" cap="none" normalizeH="0" baseline="0" dirty="0">
                          <a:ln>
                            <a:noFill/>
                          </a:ln>
                          <a:solidFill>
                            <a:srgbClr val="000000"/>
                          </a:solidFill>
                          <a:effectLst/>
                          <a:latin typeface="Tahoma" charset="0"/>
                          <a:ea typeface="ＭＳ Ｐゴシック" charset="0"/>
                          <a:cs typeface="Arial" charset="0"/>
                        </a:rPr>
                        <a:t>20% </a:t>
                      </a:r>
                      <a:r>
                        <a:rPr kumimoji="0" lang="en-US" sz="2400" b="0" i="0" u="none" strike="noStrike" cap="none" normalizeH="0" baseline="0" dirty="0">
                          <a:ln>
                            <a:noFill/>
                          </a:ln>
                          <a:solidFill>
                            <a:srgbClr val="333399"/>
                          </a:solidFill>
                          <a:effectLst/>
                          <a:latin typeface="Tahoma" charset="0"/>
                          <a:ea typeface="ＭＳ Ｐゴシック" charset="0"/>
                          <a:cs typeface="Arial" charset="0"/>
                        </a:rPr>
                        <a:t>11%</a:t>
                      </a:r>
                      <a:endParaRPr kumimoji="0" lang="en-US" sz="2400" b="0" i="0" u="none" strike="noStrike" cap="none" normalizeH="0" baseline="0" dirty="0">
                        <a:ln>
                          <a:noFill/>
                        </a:ln>
                        <a:solidFill>
                          <a:srgbClr val="333399"/>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11/100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11%</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ＭＳ Ｐゴシック" charset="0"/>
                          <a:cs typeface="ＭＳ Ｐゴシック" charset="0"/>
                        </a:rPr>
                        <a:t>0%</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19456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A497C9B8-11FB-894B-BA74-31894ADC3882}" type="slidenum">
              <a:rPr lang="en-US" sz="1400"/>
              <a:pPr/>
              <a:t>45</a:t>
            </a:fld>
            <a:endParaRPr lang="en-US"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a:xfrm>
            <a:off x="1150938" y="214313"/>
            <a:ext cx="7793037" cy="1538287"/>
          </a:xfrm>
        </p:spPr>
        <p:txBody>
          <a:bodyPr/>
          <a:lstStyle/>
          <a:p>
            <a:pPr eaLnBrk="1" hangingPunct="1"/>
            <a:r>
              <a:rPr lang="en-US">
                <a:latin typeface="Tahoma" charset="0"/>
                <a:ea typeface="MS PGothic" charset="0"/>
              </a:rPr>
              <a:t>True Risk – Re-Calibration of Oncologist 1</a:t>
            </a:r>
          </a:p>
        </p:txBody>
      </p:sp>
      <p:sp>
        <p:nvSpPr>
          <p:cNvPr id="19661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DC5A9564-BA2A-8B43-B883-670D31C9C3F6}" type="slidenum">
              <a:rPr lang="en-US" sz="1400"/>
              <a:pPr/>
              <a:t>46</a:t>
            </a:fld>
            <a:endParaRPr lang="en-US" sz="1400"/>
          </a:p>
        </p:txBody>
      </p:sp>
      <p:graphicFrame>
        <p:nvGraphicFramePr>
          <p:cNvPr id="7" name="Chart 6"/>
          <p:cNvGraphicFramePr>
            <a:graphicFrameLocks/>
          </p:cNvGraphicFramePr>
          <p:nvPr>
            <p:extLst>
              <p:ext uri="{D42A27DB-BD31-4B8C-83A1-F6EECF244321}">
                <p14:modId xmlns:p14="http://schemas.microsoft.com/office/powerpoint/2010/main" val="2245066813"/>
              </p:ext>
            </p:extLst>
          </p:nvPr>
        </p:nvGraphicFramePr>
        <p:xfrm>
          <a:off x="838200" y="1828800"/>
          <a:ext cx="73914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p:txBody>
          <a:bodyPr/>
          <a:lstStyle/>
          <a:p>
            <a:pPr eaLnBrk="1" hangingPunct="1"/>
            <a:r>
              <a:rPr lang="en-US">
                <a:latin typeface="Tahoma" charset="0"/>
                <a:ea typeface="MS PGothic" charset="0"/>
              </a:rPr>
              <a:t>True Risk Recalibration</a:t>
            </a:r>
            <a:br>
              <a:rPr lang="en-US">
                <a:latin typeface="Tahoma" charset="0"/>
                <a:ea typeface="MS PGothic" charset="0"/>
              </a:rPr>
            </a:br>
            <a:r>
              <a:rPr lang="en-US">
                <a:latin typeface="Tahoma" charset="0"/>
                <a:ea typeface="MS PGothic" charset="0"/>
              </a:rPr>
              <a:t>LR Table</a:t>
            </a:r>
          </a:p>
        </p:txBody>
      </p:sp>
      <p:graphicFrame>
        <p:nvGraphicFramePr>
          <p:cNvPr id="463875" name="Group 3"/>
          <p:cNvGraphicFramePr>
            <a:graphicFrameLocks noGrp="1"/>
          </p:cNvGraphicFramePr>
          <p:nvPr>
            <p:ph idx="1"/>
            <p:extLst/>
          </p:nvPr>
        </p:nvGraphicFramePr>
        <p:xfrm>
          <a:off x="1182688" y="2017713"/>
          <a:ext cx="7772400" cy="3325813"/>
        </p:xfrm>
        <a:graphic>
          <a:graphicData uri="http://schemas.openxmlformats.org/drawingml/2006/table">
            <a:tbl>
              <a:tblPr/>
              <a:tblGrid>
                <a:gridCol w="2525712">
                  <a:extLst>
                    <a:ext uri="{9D8B030D-6E8A-4147-A177-3AD203B41FA5}">
                      <a16:colId xmlns="" xmlns:a16="http://schemas.microsoft.com/office/drawing/2014/main" val="20000"/>
                    </a:ext>
                  </a:extLst>
                </a:gridCol>
                <a:gridCol w="1312863">
                  <a:extLst>
                    <a:ext uri="{9D8B030D-6E8A-4147-A177-3AD203B41FA5}">
                      <a16:colId xmlns="" xmlns:a16="http://schemas.microsoft.com/office/drawing/2014/main" val="20001"/>
                    </a:ext>
                  </a:extLst>
                </a:gridCol>
                <a:gridCol w="1309687">
                  <a:extLst>
                    <a:ext uri="{9D8B030D-6E8A-4147-A177-3AD203B41FA5}">
                      <a16:colId xmlns="" xmlns:a16="http://schemas.microsoft.com/office/drawing/2014/main" val="20002"/>
                    </a:ext>
                  </a:extLst>
                </a:gridCol>
                <a:gridCol w="1312863">
                  <a:extLst>
                    <a:ext uri="{9D8B030D-6E8A-4147-A177-3AD203B41FA5}">
                      <a16:colId xmlns="" xmlns:a16="http://schemas.microsoft.com/office/drawing/2014/main" val="20003"/>
                    </a:ext>
                  </a:extLst>
                </a:gridCol>
                <a:gridCol w="1311275">
                  <a:extLst>
                    <a:ext uri="{9D8B030D-6E8A-4147-A177-3AD203B41FA5}">
                      <a16:colId xmlns="" xmlns:a16="http://schemas.microsoft.com/office/drawing/2014/main" val="20004"/>
                    </a:ext>
                  </a:extLst>
                </a:gridCol>
              </a:tblGrid>
              <a:tr h="673100">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True Risk</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D+</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 </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D-</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 </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extLst>
                  <a:ext uri="{0D108BD9-81ED-4DB2-BD59-A6C34878D82A}">
                    <a16:rowId xmlns="" xmlns:a16="http://schemas.microsoft.com/office/drawing/2014/main" val="10000"/>
                  </a:ext>
                </a:extLst>
              </a:tr>
              <a:tr h="671513">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33%</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MS PGothic" charset="0"/>
                          <a:cs typeface="MS PGothic" charset="0"/>
                        </a:rPr>
                        <a:t>33</a:t>
                      </a: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54%</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67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28%</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731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28%</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83</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35%</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731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18%</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89</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37%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350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Total</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61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MS PGothic" charset="0"/>
                          <a:cs typeface="MS PGothic" charset="0"/>
                        </a:rPr>
                        <a:t>100%</a:t>
                      </a: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MS PGothic" charset="0"/>
                          <a:cs typeface="MS PGothic" charset="0"/>
                        </a:rPr>
                        <a:t>239</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MS PGothic" charset="0"/>
                          <a:cs typeface="MS PGothic" charset="0"/>
                        </a:rPr>
                        <a:t>100%</a:t>
                      </a: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19870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9C54076-07FE-6344-9038-06B39A91DCB8}" type="slidenum">
              <a:rPr lang="en-US" sz="1400"/>
              <a:pPr/>
              <a:t>47</a:t>
            </a:fld>
            <a:endParaRPr lang="en-US" sz="1400"/>
          </a:p>
        </p:txBody>
      </p:sp>
    </p:spTree>
    <p:extLst>
      <p:ext uri="{BB962C8B-B14F-4D97-AF65-F5344CB8AC3E}">
        <p14:creationId xmlns:p14="http://schemas.microsoft.com/office/powerpoint/2010/main" val="3967419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idx="4294967295"/>
          </p:nvPr>
        </p:nvSpPr>
        <p:spPr/>
        <p:txBody>
          <a:bodyPr anchor="ctr"/>
          <a:lstStyle/>
          <a:p>
            <a:pPr eaLnBrk="1" hangingPunct="1"/>
            <a:r>
              <a:rPr lang="en-US" sz="3600">
                <a:latin typeface="Tahoma" charset="0"/>
                <a:ea typeface="MS PGothic" charset="0"/>
              </a:rPr>
              <a:t>True Risk -- Discrimination</a:t>
            </a:r>
          </a:p>
        </p:txBody>
      </p:sp>
      <p:graphicFrame>
        <p:nvGraphicFramePr>
          <p:cNvPr id="200706" name="Object 2"/>
          <p:cNvGraphicFramePr>
            <a:graphicFrameLocks noGrp="1" noChangeAspect="1"/>
          </p:cNvGraphicFramePr>
          <p:nvPr>
            <p:ph idx="4294967295"/>
          </p:nvPr>
        </p:nvGraphicFramePr>
        <p:xfrm>
          <a:off x="457200" y="1295400"/>
          <a:ext cx="8382000" cy="5322888"/>
        </p:xfrm>
        <a:graphic>
          <a:graphicData uri="http://schemas.openxmlformats.org/presentationml/2006/ole">
            <mc:AlternateContent xmlns:mc="http://schemas.openxmlformats.org/markup-compatibility/2006">
              <mc:Choice xmlns:v="urn:schemas-microsoft-com:vml" Requires="v">
                <p:oleObj spid="_x0000_s200781" name="Chart" r:id="rId3" imgW="5257800" imgH="3340100" progId="Excel.Chart.8">
                  <p:embed/>
                </p:oleObj>
              </mc:Choice>
              <mc:Fallback>
                <p:oleObj name="Chart" r:id="rId3" imgW="5257800" imgH="334010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8382000" cy="53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070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F71AB26-0CB5-B148-92E2-8F42BB91F6A6}" type="slidenum">
              <a:rPr lang="en-US" sz="1400"/>
              <a:pPr/>
              <a:t>48</a:t>
            </a:fld>
            <a:endParaRPr lang="en-US"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0DC67E8D-CEB5-0E4F-8AA5-82908FF0AD39}" type="slidenum">
              <a:rPr lang="en-US" sz="1200">
                <a:solidFill>
                  <a:srgbClr val="898989"/>
                </a:solidFill>
              </a:rPr>
              <a:pPr/>
              <a:t>49</a:t>
            </a:fld>
            <a:endParaRPr lang="en-US" sz="1200">
              <a:solidFill>
                <a:srgbClr val="898989"/>
              </a:solidFill>
            </a:endParaRPr>
          </a:p>
        </p:txBody>
      </p:sp>
      <p:sp>
        <p:nvSpPr>
          <p:cNvPr id="201729" name="Rectangle 2"/>
          <p:cNvSpPr>
            <a:spLocks noGrp="1" noChangeArrowheads="1"/>
          </p:cNvSpPr>
          <p:nvPr>
            <p:ph type="title" idx="4294967295"/>
          </p:nvPr>
        </p:nvSpPr>
        <p:spPr>
          <a:xfrm>
            <a:off x="891892" y="152400"/>
            <a:ext cx="8229600" cy="1143000"/>
          </a:xfrm>
        </p:spPr>
        <p:txBody>
          <a:bodyPr/>
          <a:lstStyle/>
          <a:p>
            <a:pPr eaLnBrk="1" hangingPunct="1"/>
            <a:r>
              <a:rPr lang="en-US" dirty="0">
                <a:latin typeface="Arial" charset="0"/>
                <a:ea typeface="MS PGothic" charset="0"/>
              </a:rPr>
              <a:t>True Risk -- Discrimination</a:t>
            </a:r>
          </a:p>
        </p:txBody>
      </p:sp>
      <p:graphicFrame>
        <p:nvGraphicFramePr>
          <p:cNvPr id="201730" name="Object 2"/>
          <p:cNvGraphicFramePr>
            <a:graphicFrameLocks noGrp="1" noChangeAspect="1"/>
          </p:cNvGraphicFramePr>
          <p:nvPr>
            <p:ph idx="4294967295"/>
            <p:extLst>
              <p:ext uri="{D42A27DB-BD31-4B8C-83A1-F6EECF244321}">
                <p14:modId xmlns:p14="http://schemas.microsoft.com/office/powerpoint/2010/main" val="1728197520"/>
              </p:ext>
            </p:extLst>
          </p:nvPr>
        </p:nvGraphicFramePr>
        <p:xfrm>
          <a:off x="838200" y="1371600"/>
          <a:ext cx="7391400" cy="5265737"/>
        </p:xfrm>
        <a:graphic>
          <a:graphicData uri="http://schemas.openxmlformats.org/presentationml/2006/ole">
            <mc:AlternateContent xmlns:mc="http://schemas.openxmlformats.org/markup-compatibility/2006">
              <mc:Choice xmlns:v="urn:schemas-microsoft-com:vml" Requires="v">
                <p:oleObj spid="_x0000_s201806" name="Chart" r:id="rId3" imgW="4813300" imgH="3429000" progId="Excel.Chart.8">
                  <p:embed/>
                </p:oleObj>
              </mc:Choice>
              <mc:Fallback>
                <p:oleObj name="Chart" r:id="rId3" imgW="4813300" imgH="3429000"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7391400"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1731" name="Text Box 4"/>
          <p:cNvSpPr txBox="1">
            <a:spLocks noChangeArrowheads="1"/>
          </p:cNvSpPr>
          <p:nvPr/>
        </p:nvSpPr>
        <p:spPr bwMode="auto">
          <a:xfrm>
            <a:off x="3771900" y="4002088"/>
            <a:ext cx="222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AUROC = 0.65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Steps</a:t>
            </a:r>
          </a:p>
        </p:txBody>
      </p:sp>
      <p:sp>
        <p:nvSpPr>
          <p:cNvPr id="3" name="Content Placeholder 2"/>
          <p:cNvSpPr>
            <a:spLocks noGrp="1"/>
          </p:cNvSpPr>
          <p:nvPr>
            <p:ph idx="1"/>
          </p:nvPr>
        </p:nvSpPr>
        <p:spPr>
          <a:xfrm>
            <a:off x="1219200" y="2017713"/>
            <a:ext cx="7772400" cy="4683125"/>
          </a:xfrm>
        </p:spPr>
        <p:txBody>
          <a:bodyPr/>
          <a:lstStyle/>
          <a:p>
            <a:pPr marL="514350" indent="-514350">
              <a:buAutoNum type="arabicParenR"/>
            </a:pPr>
            <a:r>
              <a:rPr lang="en-US" dirty="0"/>
              <a:t>Convert P(D+) to Odds(D+)</a:t>
            </a:r>
          </a:p>
          <a:p>
            <a:pPr marL="400050" lvl="1" indent="0">
              <a:buNone/>
            </a:pPr>
            <a:r>
              <a:rPr lang="en-US" dirty="0"/>
              <a:t>	Odds = P/(1-P)  (Pizza)</a:t>
            </a:r>
          </a:p>
          <a:p>
            <a:pPr marL="514350" indent="-514350">
              <a:buAutoNum type="arabicParenR"/>
            </a:pPr>
            <a:r>
              <a:rPr lang="en-US" dirty="0"/>
              <a:t>Determine LR(r) </a:t>
            </a:r>
          </a:p>
          <a:p>
            <a:pPr marL="400050" lvl="1" indent="0">
              <a:buNone/>
            </a:pPr>
            <a:r>
              <a:rPr lang="en-US" dirty="0"/>
              <a:t>     LR = P(</a:t>
            </a:r>
            <a:r>
              <a:rPr lang="en-US" dirty="0" err="1"/>
              <a:t>r|D</a:t>
            </a:r>
            <a:r>
              <a:rPr lang="en-US" dirty="0"/>
              <a:t>+)/P(</a:t>
            </a:r>
            <a:r>
              <a:rPr lang="en-US" dirty="0" err="1"/>
              <a:t>r|D</a:t>
            </a:r>
            <a:r>
              <a:rPr lang="en-US" dirty="0"/>
              <a:t>-)  (WOWO)</a:t>
            </a:r>
          </a:p>
          <a:p>
            <a:pPr marL="514350" indent="-514350">
              <a:buAutoNum type="arabicParenR" startAt="3"/>
            </a:pPr>
            <a:r>
              <a:rPr lang="en-US" dirty="0"/>
              <a:t>Odds(D+|r) = Odds(D+)×LR(r)</a:t>
            </a:r>
          </a:p>
          <a:p>
            <a:pPr marL="400050" lvl="1" indent="0">
              <a:buNone/>
            </a:pPr>
            <a:r>
              <a:rPr lang="en-US" dirty="0"/>
              <a:t>	(</a:t>
            </a:r>
            <a:r>
              <a:rPr lang="en-US" dirty="0" err="1"/>
              <a:t>Bayes’s</a:t>
            </a:r>
            <a:r>
              <a:rPr lang="en-US" dirty="0"/>
              <a:t> Rule “Odds Form”)</a:t>
            </a:r>
          </a:p>
          <a:p>
            <a:pPr marL="514350" indent="-514350">
              <a:buAutoNum type="arabicParenR" startAt="3"/>
            </a:pPr>
            <a:r>
              <a:rPr lang="en-US" dirty="0"/>
              <a:t>Convert Odds(D+|r) to P(D+|r)</a:t>
            </a:r>
          </a:p>
          <a:p>
            <a:pPr marL="400050" lvl="1" indent="0">
              <a:buNone/>
            </a:pPr>
            <a:r>
              <a:rPr lang="en-US" dirty="0"/>
              <a:t>	P = Odds/(1+Odds) (Pizza)</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a:t>
            </a:fld>
            <a:endParaRPr lang="en-US"/>
          </a:p>
        </p:txBody>
      </p:sp>
      <p:sp>
        <p:nvSpPr>
          <p:cNvPr id="5" name="Oval 4">
            <a:extLst>
              <a:ext uri="{FF2B5EF4-FFF2-40B4-BE49-F238E27FC236}">
                <a16:creationId xmlns="" xmlns:a16="http://schemas.microsoft.com/office/drawing/2014/main" id="{0CAFA40A-EBF7-48FE-BBEE-F374E3818010}"/>
              </a:ext>
            </a:extLst>
          </p:cNvPr>
          <p:cNvSpPr/>
          <p:nvPr/>
        </p:nvSpPr>
        <p:spPr bwMode="auto">
          <a:xfrm>
            <a:off x="609600" y="4038600"/>
            <a:ext cx="8077200" cy="1447800"/>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924204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609600" y="2209800"/>
            <a:ext cx="8229600" cy="1143000"/>
          </a:xfrm>
        </p:spPr>
        <p:txBody>
          <a:bodyPr/>
          <a:lstStyle/>
          <a:p>
            <a:pPr eaLnBrk="1" hangingPunct="1"/>
            <a:r>
              <a:rPr lang="en-US" sz="4000">
                <a:latin typeface="Tahoma" charset="0"/>
                <a:ea typeface="MS PGothic" charset="0"/>
              </a:rPr>
              <a:t>The ROC curve depends only on rankings, not calibration</a:t>
            </a:r>
          </a:p>
        </p:txBody>
      </p:sp>
      <p:sp>
        <p:nvSpPr>
          <p:cNvPr id="202754" name="Rectangle 2"/>
          <p:cNvSpPr txBox="1">
            <a:spLocks noChangeArrowheads="1"/>
          </p:cNvSpPr>
          <p:nvPr/>
        </p:nvSpPr>
        <p:spPr bwMode="auto">
          <a:xfrm>
            <a:off x="609600" y="396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4000">
                <a:solidFill>
                  <a:schemeClr val="tx2"/>
                </a:solidFill>
              </a:rPr>
              <a:t>Re-calibration does not affect the ROC curve.</a:t>
            </a:r>
          </a:p>
        </p:txBody>
      </p:sp>
      <p:sp>
        <p:nvSpPr>
          <p:cNvPr id="20275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FEE2B02-C6E8-F048-9D33-9D4AAB2D6A2B}" type="slidenum">
              <a:rPr lang="en-US" sz="1400"/>
              <a:pPr/>
              <a:t>50</a:t>
            </a:fld>
            <a:endParaRPr lang="en-US" sz="1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Tahoma" charset="0"/>
                <a:ea typeface="MS PGothic" charset="0"/>
              </a:rPr>
              <a:t>Using Calibration Plots to Assess Discrimination</a:t>
            </a:r>
          </a:p>
        </p:txBody>
      </p:sp>
      <p:sp>
        <p:nvSpPr>
          <p:cNvPr id="205826" name="Content Placeholder 4"/>
          <p:cNvSpPr>
            <a:spLocks noGrp="1"/>
          </p:cNvSpPr>
          <p:nvPr>
            <p:ph idx="1"/>
          </p:nvPr>
        </p:nvSpPr>
        <p:spPr>
          <a:xfrm>
            <a:off x="1182688" y="2017713"/>
            <a:ext cx="7772400" cy="3392487"/>
          </a:xfrm>
        </p:spPr>
        <p:txBody>
          <a:bodyPr/>
          <a:lstStyle/>
          <a:p>
            <a:r>
              <a:rPr lang="en-US" dirty="0">
                <a:latin typeface="Tahoma" charset="0"/>
                <a:ea typeface="MS PGothic" charset="0"/>
              </a:rPr>
              <a:t>Greater “spread” usually means better discrimination</a:t>
            </a:r>
          </a:p>
          <a:p>
            <a:r>
              <a:rPr lang="en-US" dirty="0">
                <a:latin typeface="Tahoma" charset="0"/>
                <a:ea typeface="MS PGothic" charset="0"/>
              </a:rPr>
              <a:t>But need to know proportion in each risk group (not always equal!)</a:t>
            </a:r>
          </a:p>
        </p:txBody>
      </p:sp>
      <p:sp>
        <p:nvSpPr>
          <p:cNvPr id="20582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E01DD43-D597-BC4E-A222-85C47D480CF8}" type="slidenum">
              <a:rPr lang="en-US" sz="1400"/>
              <a:pPr/>
              <a:t>51</a:t>
            </a:fld>
            <a:endParaRPr lang="en-US"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73" name="Object 4"/>
          <p:cNvGraphicFramePr>
            <a:graphicFrameLocks noChangeAspect="1"/>
          </p:cNvGraphicFramePr>
          <p:nvPr/>
        </p:nvGraphicFramePr>
        <p:xfrm>
          <a:off x="152400" y="228600"/>
          <a:ext cx="8780463" cy="2971800"/>
        </p:xfrm>
        <a:graphic>
          <a:graphicData uri="http://schemas.openxmlformats.org/presentationml/2006/ole">
            <mc:AlternateContent xmlns:mc="http://schemas.openxmlformats.org/markup-compatibility/2006">
              <mc:Choice xmlns:v="urn:schemas-microsoft-com:vml" Requires="v">
                <p:oleObj spid="_x0000_s208019" name="Worksheet" r:id="rId4" imgW="14109700" imgH="4775200" progId="Excel.Sheet.12">
                  <p:embed/>
                </p:oleObj>
              </mc:Choice>
              <mc:Fallback>
                <p:oleObj name="Worksheet" r:id="rId4" imgW="14109700" imgH="4775200" progId="Excel.Shee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87804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7874" name="Object 5"/>
          <p:cNvGraphicFramePr>
            <a:graphicFrameLocks noChangeAspect="1"/>
          </p:cNvGraphicFramePr>
          <p:nvPr/>
        </p:nvGraphicFramePr>
        <p:xfrm>
          <a:off x="152400" y="3429000"/>
          <a:ext cx="8780463" cy="2971800"/>
        </p:xfrm>
        <a:graphic>
          <a:graphicData uri="http://schemas.openxmlformats.org/presentationml/2006/ole">
            <mc:AlternateContent xmlns:mc="http://schemas.openxmlformats.org/markup-compatibility/2006">
              <mc:Choice xmlns:v="urn:schemas-microsoft-com:vml" Requires="v">
                <p:oleObj spid="_x0000_s208020" name="Worksheet" r:id="rId6" imgW="14109700" imgH="4775200" progId="Excel.Sheet.12">
                  <p:embed/>
                </p:oleObj>
              </mc:Choice>
              <mc:Fallback>
                <p:oleObj name="Worksheet" r:id="rId6" imgW="14109700" imgH="4775200" progId="Excel.Sheet.1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429000"/>
                        <a:ext cx="87804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7875" name="TextBox 1"/>
          <p:cNvSpPr txBox="1">
            <a:spLocks noChangeArrowheads="1"/>
          </p:cNvSpPr>
          <p:nvPr/>
        </p:nvSpPr>
        <p:spPr bwMode="auto">
          <a:xfrm>
            <a:off x="228600" y="6488113"/>
            <a:ext cx="868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Note that points are reversed in order between Calibration Plot and ROC Curve.</a:t>
            </a:r>
          </a:p>
        </p:txBody>
      </p:sp>
      <p:sp>
        <p:nvSpPr>
          <p:cNvPr id="2078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8E05EDE-AE68-1641-9152-3D91D9B6B81D}" type="slidenum">
              <a:rPr lang="en-US" sz="1200">
                <a:solidFill>
                  <a:srgbClr val="898989"/>
                </a:solidFill>
              </a:rPr>
              <a:pPr/>
              <a:t>52</a:t>
            </a:fld>
            <a:endParaRPr lang="en-US" sz="1200">
              <a:solidFill>
                <a:srgbClr val="898989"/>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99" name="Group 43"/>
          <p:cNvGraphicFramePr>
            <a:graphicFrameLocks noGrp="1"/>
          </p:cNvGraphicFramePr>
          <p:nvPr/>
        </p:nvGraphicFramePr>
        <p:xfrm>
          <a:off x="381000" y="990600"/>
          <a:ext cx="8405813" cy="5576888"/>
        </p:xfrm>
        <a:graphic>
          <a:graphicData uri="http://schemas.openxmlformats.org/drawingml/2006/table">
            <a:tbl>
              <a:tblPr/>
              <a:tblGrid>
                <a:gridCol w="2144713">
                  <a:extLst>
                    <a:ext uri="{9D8B030D-6E8A-4147-A177-3AD203B41FA5}">
                      <a16:colId xmlns="" xmlns:a16="http://schemas.microsoft.com/office/drawing/2014/main" val="20000"/>
                    </a:ext>
                  </a:extLst>
                </a:gridCol>
                <a:gridCol w="2960687">
                  <a:extLst>
                    <a:ext uri="{9D8B030D-6E8A-4147-A177-3AD203B41FA5}">
                      <a16:colId xmlns="" xmlns:a16="http://schemas.microsoft.com/office/drawing/2014/main" val="20001"/>
                    </a:ext>
                  </a:extLst>
                </a:gridCol>
                <a:gridCol w="3300413">
                  <a:extLst>
                    <a:ext uri="{9D8B030D-6E8A-4147-A177-3AD203B41FA5}">
                      <a16:colId xmlns="" xmlns:a16="http://schemas.microsoft.com/office/drawing/2014/main" val="20002"/>
                    </a:ext>
                  </a:extLst>
                </a:gridCol>
              </a:tblGrid>
              <a:tr h="7809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Diagnostic Test</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b"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Prognostic Test</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b"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36542">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Purpose</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05831">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Chance Event Occurs to Patient</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46067">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Study Design</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101632">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Test Result</a:t>
                      </a: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005831">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Maximum Obtainable AUROC</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209949" name="Text Box 34"/>
          <p:cNvSpPr txBox="1">
            <a:spLocks noChangeArrowheads="1"/>
          </p:cNvSpPr>
          <p:nvPr/>
        </p:nvSpPr>
        <p:spPr bwMode="auto">
          <a:xfrm>
            <a:off x="192088" y="268288"/>
            <a:ext cx="8189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Diagnostic versus Prognostic Tests</a:t>
            </a:r>
          </a:p>
        </p:txBody>
      </p:sp>
      <p:sp>
        <p:nvSpPr>
          <p:cNvPr id="471077" name="Text Box 37"/>
          <p:cNvSpPr txBox="1">
            <a:spLocks noChangeArrowheads="1"/>
          </p:cNvSpPr>
          <p:nvPr/>
        </p:nvSpPr>
        <p:spPr bwMode="auto">
          <a:xfrm>
            <a:off x="2590800" y="1828800"/>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dirty="0">
                <a:latin typeface="Arial" charset="0"/>
              </a:rPr>
              <a:t>Identify Prevalent Disease</a:t>
            </a:r>
          </a:p>
        </p:txBody>
      </p:sp>
      <p:sp>
        <p:nvSpPr>
          <p:cNvPr id="471080" name="Text Box 40"/>
          <p:cNvSpPr txBox="1">
            <a:spLocks noChangeArrowheads="1"/>
          </p:cNvSpPr>
          <p:nvPr/>
        </p:nvSpPr>
        <p:spPr bwMode="auto">
          <a:xfrm>
            <a:off x="5105400" y="1905000"/>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sz="2000">
                <a:latin typeface="Arial" charset="0"/>
              </a:rPr>
              <a:t>Predict Incident Disease/Outcome</a:t>
            </a:r>
          </a:p>
        </p:txBody>
      </p:sp>
      <p:sp>
        <p:nvSpPr>
          <p:cNvPr id="471081" name="Text Box 41"/>
          <p:cNvSpPr txBox="1">
            <a:spLocks noChangeArrowheads="1"/>
          </p:cNvSpPr>
          <p:nvPr/>
        </p:nvSpPr>
        <p:spPr bwMode="auto">
          <a:xfrm>
            <a:off x="2819400" y="28194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Prior to Test</a:t>
            </a:r>
          </a:p>
        </p:txBody>
      </p:sp>
      <p:sp>
        <p:nvSpPr>
          <p:cNvPr id="471082" name="Text Box 42"/>
          <p:cNvSpPr txBox="1">
            <a:spLocks noChangeArrowheads="1"/>
          </p:cNvSpPr>
          <p:nvPr/>
        </p:nvSpPr>
        <p:spPr bwMode="auto">
          <a:xfrm>
            <a:off x="5562600" y="28194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After Test</a:t>
            </a:r>
          </a:p>
        </p:txBody>
      </p:sp>
      <p:sp>
        <p:nvSpPr>
          <p:cNvPr id="471083" name="Text Box 43"/>
          <p:cNvSpPr txBox="1">
            <a:spLocks noChangeArrowheads="1"/>
          </p:cNvSpPr>
          <p:nvPr/>
        </p:nvSpPr>
        <p:spPr bwMode="auto">
          <a:xfrm>
            <a:off x="2743200" y="36576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Cross-Sectional</a:t>
            </a:r>
          </a:p>
        </p:txBody>
      </p:sp>
      <p:sp>
        <p:nvSpPr>
          <p:cNvPr id="471084" name="Text Box 44"/>
          <p:cNvSpPr txBox="1">
            <a:spLocks noChangeArrowheads="1"/>
          </p:cNvSpPr>
          <p:nvPr/>
        </p:nvSpPr>
        <p:spPr bwMode="auto">
          <a:xfrm>
            <a:off x="5181600" y="365760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Cohort</a:t>
            </a:r>
          </a:p>
        </p:txBody>
      </p:sp>
      <p:sp>
        <p:nvSpPr>
          <p:cNvPr id="471085" name="Text Box 45"/>
          <p:cNvSpPr txBox="1">
            <a:spLocks noChangeArrowheads="1"/>
          </p:cNvSpPr>
          <p:nvPr/>
        </p:nvSpPr>
        <p:spPr bwMode="auto">
          <a:xfrm>
            <a:off x="2514600" y="4419600"/>
            <a:ext cx="297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 ordinal, continuous </a:t>
            </a:r>
            <a:r>
              <a:rPr lang="en-US" sz="2000">
                <a:latin typeface="Arial" charset="0"/>
                <a:sym typeface="Wingdings" charset="0"/>
              </a:rPr>
              <a:t></a:t>
            </a:r>
            <a:r>
              <a:rPr lang="en-US" sz="2000">
                <a:latin typeface="Arial" charset="0"/>
              </a:rPr>
              <a:t> LR &amp; P(D+) to get risk</a:t>
            </a:r>
          </a:p>
        </p:txBody>
      </p:sp>
      <p:sp>
        <p:nvSpPr>
          <p:cNvPr id="471086" name="Text Box 46"/>
          <p:cNvSpPr txBox="1">
            <a:spLocks noChangeArrowheads="1"/>
          </p:cNvSpPr>
          <p:nvPr/>
        </p:nvSpPr>
        <p:spPr bwMode="auto">
          <a:xfrm>
            <a:off x="5334000" y="44958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sz="2000">
                <a:latin typeface="Arial" charset="0"/>
              </a:rPr>
              <a:t>Risk group (PV)          Estimate risk directly</a:t>
            </a:r>
          </a:p>
        </p:txBody>
      </p:sp>
      <p:sp>
        <p:nvSpPr>
          <p:cNvPr id="471089" name="Text Box 49"/>
          <p:cNvSpPr txBox="1">
            <a:spLocks noChangeArrowheads="1"/>
          </p:cNvSpPr>
          <p:nvPr/>
        </p:nvSpPr>
        <p:spPr bwMode="auto">
          <a:xfrm>
            <a:off x="5638800" y="57912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&lt;1 (not clairvoyant)</a:t>
            </a:r>
          </a:p>
        </p:txBody>
      </p:sp>
      <p:sp>
        <p:nvSpPr>
          <p:cNvPr id="471090" name="Text Box 50"/>
          <p:cNvSpPr txBox="1">
            <a:spLocks noChangeArrowheads="1"/>
          </p:cNvSpPr>
          <p:nvPr/>
        </p:nvSpPr>
        <p:spPr bwMode="auto">
          <a:xfrm>
            <a:off x="2895600" y="58674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buClr>
                <a:schemeClr val="folHlink"/>
              </a:buClr>
              <a:buSzPct val="60000"/>
              <a:buFont typeface="Wingdings" charset="0"/>
              <a:buNone/>
            </a:pPr>
            <a:r>
              <a:rPr lang="en-US" sz="1800"/>
              <a:t>1 (gold standard)</a:t>
            </a:r>
          </a:p>
        </p:txBody>
      </p:sp>
      <p:sp>
        <p:nvSpPr>
          <p:cNvPr id="20996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0DFE70C-8C0F-E349-B219-E8832E427B01}" type="slidenum">
              <a:rPr lang="en-US" sz="1400"/>
              <a:pPr/>
              <a:t>53</a:t>
            </a:fld>
            <a:endParaRPr lang="en-US" sz="1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Net Benefit</a:t>
            </a:r>
          </a:p>
        </p:txBody>
      </p:sp>
      <p:sp>
        <p:nvSpPr>
          <p:cNvPr id="3" name="Content Placeholder 2"/>
          <p:cNvSpPr>
            <a:spLocks noGrp="1"/>
          </p:cNvSpPr>
          <p:nvPr>
            <p:ph idx="1"/>
          </p:nvPr>
        </p:nvSpPr>
        <p:spPr/>
        <p:txBody>
          <a:bodyPr/>
          <a:lstStyle/>
          <a:p>
            <a:r>
              <a:rPr lang="en-US" dirty="0"/>
              <a:t>Get P(D+|X) (e.g. from robot) for each of N patients (p</a:t>
            </a:r>
            <a:r>
              <a:rPr lang="en-US" baseline="-25000" dirty="0"/>
              <a:t>1</a:t>
            </a:r>
            <a:r>
              <a:rPr lang="en-US" dirty="0"/>
              <a:t>, p</a:t>
            </a:r>
            <a:r>
              <a:rPr lang="en-US" baseline="-25000" dirty="0"/>
              <a:t>2</a:t>
            </a:r>
            <a:r>
              <a:rPr lang="en-US" dirty="0"/>
              <a:t>,…, </a:t>
            </a:r>
            <a:r>
              <a:rPr lang="en-US" dirty="0" err="1"/>
              <a:t>p</a:t>
            </a:r>
            <a:r>
              <a:rPr lang="en-US" baseline="-25000" dirty="0" err="1"/>
              <a:t>N</a:t>
            </a:r>
            <a:r>
              <a:rPr lang="en-US" dirty="0"/>
              <a:t>)</a:t>
            </a:r>
          </a:p>
          <a:p>
            <a:r>
              <a:rPr lang="en-US" dirty="0"/>
              <a:t>Record your best decision on each patient  </a:t>
            </a:r>
          </a:p>
          <a:p>
            <a:pPr lvl="1"/>
            <a:r>
              <a:rPr lang="en-US" dirty="0"/>
              <a:t>Treat for p</a:t>
            </a:r>
            <a:r>
              <a:rPr lang="en-US" baseline="-25000" dirty="0"/>
              <a:t>i </a:t>
            </a:r>
            <a:r>
              <a:rPr lang="en-US" dirty="0"/>
              <a:t>&gt; P</a:t>
            </a:r>
            <a:r>
              <a:rPr lang="en-US" baseline="-25000" dirty="0"/>
              <a:t>TT</a:t>
            </a:r>
            <a:r>
              <a:rPr lang="en-US" dirty="0"/>
              <a:t> =C/(C+B)</a:t>
            </a:r>
          </a:p>
          <a:p>
            <a:r>
              <a:rPr lang="en-US" dirty="0"/>
              <a:t>Determine outcomes (D+/D-)</a:t>
            </a:r>
          </a:p>
          <a:p>
            <a:r>
              <a:rPr lang="en-US" dirty="0"/>
              <a:t>NB = [#Treated Appropriately </a:t>
            </a:r>
            <a:r>
              <a:rPr lang="mr-IN" dirty="0"/>
              <a:t>–</a:t>
            </a:r>
            <a:endParaRPr lang="en-US" dirty="0"/>
          </a:p>
          <a:p>
            <a:pPr marL="457200" lvl="1" indent="0">
              <a:buNone/>
            </a:pPr>
            <a:r>
              <a:rPr lang="en-US" sz="3200" dirty="0"/>
              <a:t> (C/B) (#Treated Unnecessarily) ] /N</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54</a:t>
            </a:fld>
            <a:endParaRPr lang="en-US"/>
          </a:p>
        </p:txBody>
      </p:sp>
    </p:spTree>
    <p:extLst>
      <p:ext uri="{BB962C8B-B14F-4D97-AF65-F5344CB8AC3E}">
        <p14:creationId xmlns:p14="http://schemas.microsoft.com/office/powerpoint/2010/main" val="1256161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Net Benefit</a:t>
            </a:r>
          </a:p>
        </p:txBody>
      </p:sp>
      <p:sp>
        <p:nvSpPr>
          <p:cNvPr id="3" name="Content Placeholder 2"/>
          <p:cNvSpPr>
            <a:spLocks noGrp="1"/>
          </p:cNvSpPr>
          <p:nvPr>
            <p:ph idx="1"/>
          </p:nvPr>
        </p:nvSpPr>
        <p:spPr/>
        <p:txBody>
          <a:bodyPr/>
          <a:lstStyle/>
          <a:p>
            <a:r>
              <a:rPr lang="en-US" dirty="0"/>
              <a:t>[#Treated Appropriately </a:t>
            </a:r>
            <a:r>
              <a:rPr lang="mr-IN" dirty="0"/>
              <a:t>–</a:t>
            </a:r>
            <a:endParaRPr lang="en-US" dirty="0"/>
          </a:p>
          <a:p>
            <a:pPr marL="457200" lvl="1" indent="0">
              <a:buNone/>
            </a:pPr>
            <a:r>
              <a:rPr lang="en-US" sz="3200" dirty="0"/>
              <a:t> (C/B) (#Treated Unnecessarily) ] /N</a:t>
            </a:r>
          </a:p>
          <a:p>
            <a:r>
              <a:rPr lang="en-US" sz="3600" dirty="0"/>
              <a:t>TPR*×P </a:t>
            </a:r>
            <a:r>
              <a:rPr lang="mr-IN" sz="3600" dirty="0"/>
              <a:t>–</a:t>
            </a:r>
            <a:r>
              <a:rPr lang="en-US" sz="3600" dirty="0"/>
              <a:t> (C/B)×FPR*×(1-P)</a:t>
            </a:r>
          </a:p>
          <a:p>
            <a:pPr marL="0" indent="0">
              <a:buNone/>
            </a:pPr>
            <a:r>
              <a:rPr lang="en-US" dirty="0"/>
              <a:t>P = overall proportion with the outcome</a:t>
            </a:r>
          </a:p>
          <a:p>
            <a:pPr marL="0" indent="0">
              <a:buNone/>
            </a:pPr>
            <a:r>
              <a:rPr lang="en-US" dirty="0"/>
              <a:t>TPR* = proportion D+ treated when strategy is treat for P(D+|X) &gt; P</a:t>
            </a:r>
            <a:r>
              <a:rPr lang="en-US" baseline="-25000" dirty="0"/>
              <a:t>TT</a:t>
            </a:r>
          </a:p>
          <a:p>
            <a:pPr marL="0" indent="0">
              <a:buNone/>
            </a:pPr>
            <a:r>
              <a:rPr lang="en-US" dirty="0"/>
              <a:t>FPR* = proportion D- treated when strategy is treat for P(D+|X) &gt; P</a:t>
            </a:r>
            <a:r>
              <a:rPr lang="en-US" baseline="-25000" dirty="0"/>
              <a:t>TT</a:t>
            </a:r>
          </a:p>
          <a:p>
            <a:pPr marL="0" indent="0">
              <a:buNone/>
            </a:pPr>
            <a:endParaRPr lang="en-US" sz="3600" dirty="0"/>
          </a:p>
          <a:p>
            <a:pPr marL="457200" lvl="1" indent="0">
              <a:buNone/>
            </a:pPr>
            <a:endParaRPr lang="en-US" sz="3200" dirty="0"/>
          </a:p>
          <a:p>
            <a:pPr marL="457200" lvl="1" indent="0">
              <a:buNone/>
            </a:pPr>
            <a:endParaRPr lang="en-US" sz="32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55</a:t>
            </a:fld>
            <a:endParaRPr lang="en-US"/>
          </a:p>
        </p:txBody>
      </p:sp>
    </p:spTree>
    <p:extLst>
      <p:ext uri="{BB962C8B-B14F-4D97-AF65-F5344CB8AC3E}">
        <p14:creationId xmlns:p14="http://schemas.microsoft.com/office/powerpoint/2010/main" val="2699727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1066800" y="152400"/>
            <a:ext cx="7793037" cy="1462087"/>
          </a:xfrm>
        </p:spPr>
        <p:txBody>
          <a:bodyPr/>
          <a:lstStyle/>
          <a:p>
            <a:pPr eaLnBrk="1" hangingPunct="1"/>
            <a:r>
              <a:rPr lang="en-US" dirty="0">
                <a:latin typeface="Tahoma" charset="0"/>
                <a:ea typeface="MS PGothic" charset="0"/>
              </a:rPr>
              <a:t>Net Benefit</a:t>
            </a:r>
          </a:p>
        </p:txBody>
      </p:sp>
      <p:sp>
        <p:nvSpPr>
          <p:cNvPr id="212994" name="Rectangle 3"/>
          <p:cNvSpPr>
            <a:spLocks noGrp="1" noChangeArrowheads="1"/>
          </p:cNvSpPr>
          <p:nvPr>
            <p:ph type="body" idx="1"/>
          </p:nvPr>
        </p:nvSpPr>
        <p:spPr>
          <a:xfrm>
            <a:off x="1295400" y="1752600"/>
            <a:ext cx="7046913" cy="4495800"/>
          </a:xfrm>
        </p:spPr>
        <p:txBody>
          <a:bodyPr/>
          <a:lstStyle/>
          <a:p>
            <a:pPr eaLnBrk="1" hangingPunct="1"/>
            <a:r>
              <a:rPr lang="en-US" dirty="0">
                <a:latin typeface="Tahoma" charset="0"/>
                <a:ea typeface="MS PGothic" charset="0"/>
              </a:rPr>
              <a:t>It is 3 times worse to die of </a:t>
            </a:r>
            <a:r>
              <a:rPr lang="en-US" dirty="0" err="1">
                <a:latin typeface="Tahoma" charset="0"/>
                <a:ea typeface="MS PGothic" charset="0"/>
              </a:rPr>
              <a:t>mastate</a:t>
            </a:r>
            <a:r>
              <a:rPr lang="en-US" dirty="0">
                <a:latin typeface="Tahoma" charset="0"/>
                <a:ea typeface="MS PGothic" charset="0"/>
              </a:rPr>
              <a:t> cancer than to have an </a:t>
            </a:r>
            <a:r>
              <a:rPr lang="en-US" u="sng" dirty="0">
                <a:latin typeface="Tahoma" charset="0"/>
                <a:ea typeface="MS PGothic" charset="0"/>
              </a:rPr>
              <a:t>unnecessary</a:t>
            </a:r>
            <a:r>
              <a:rPr lang="en-US" dirty="0">
                <a:latin typeface="Tahoma" charset="0"/>
                <a:ea typeface="MS PGothic" charset="0"/>
              </a:rPr>
              <a:t> </a:t>
            </a:r>
            <a:r>
              <a:rPr lang="en-US" dirty="0" err="1">
                <a:latin typeface="Tahoma" charset="0"/>
                <a:ea typeface="MS PGothic" charset="0"/>
              </a:rPr>
              <a:t>mastatectomy</a:t>
            </a:r>
            <a:endParaRPr lang="en-US" dirty="0">
              <a:latin typeface="Tahoma" charset="0"/>
              <a:ea typeface="MS PGothic" charset="0"/>
            </a:endParaRPr>
          </a:p>
          <a:p>
            <a:pPr eaLnBrk="1" hangingPunct="1"/>
            <a:r>
              <a:rPr lang="en-US" dirty="0">
                <a:latin typeface="Tahoma" charset="0"/>
                <a:ea typeface="MS PGothic" charset="0"/>
              </a:rPr>
              <a:t>B = 3C</a:t>
            </a:r>
          </a:p>
          <a:p>
            <a:pPr eaLnBrk="1" hangingPunct="1">
              <a:buFont typeface="Wingdings" charset="0"/>
              <a:buNone/>
            </a:pPr>
            <a:r>
              <a:rPr lang="en-US" dirty="0">
                <a:latin typeface="Tahoma" charset="0"/>
                <a:ea typeface="MS PGothic" charset="0"/>
              </a:rPr>
              <a:t>Should do </a:t>
            </a:r>
            <a:r>
              <a:rPr lang="en-US" dirty="0" err="1">
                <a:latin typeface="Tahoma" charset="0"/>
                <a:ea typeface="MS PGothic" charset="0"/>
              </a:rPr>
              <a:t>mastatectomy</a:t>
            </a:r>
            <a:r>
              <a:rPr lang="en-US" dirty="0">
                <a:latin typeface="Tahoma" charset="0"/>
                <a:ea typeface="MS PGothic" charset="0"/>
              </a:rPr>
              <a:t> when</a:t>
            </a:r>
          </a:p>
          <a:p>
            <a:pPr eaLnBrk="1" hangingPunct="1">
              <a:buFont typeface="Wingdings" charset="0"/>
              <a:buNone/>
            </a:pPr>
            <a:r>
              <a:rPr lang="en-US" dirty="0">
                <a:latin typeface="Tahoma" charset="0"/>
                <a:ea typeface="MS PGothic" charset="0"/>
              </a:rPr>
              <a:t>              p</a:t>
            </a:r>
            <a:r>
              <a:rPr lang="en-US" baseline="-25000" dirty="0">
                <a:latin typeface="Tahoma" charset="0"/>
                <a:ea typeface="MS PGothic" charset="0"/>
              </a:rPr>
              <a:t>i</a:t>
            </a:r>
            <a:r>
              <a:rPr lang="en-US" dirty="0">
                <a:latin typeface="Tahoma" charset="0"/>
                <a:ea typeface="MS PGothic" charset="0"/>
              </a:rPr>
              <a:t> &gt;</a:t>
            </a:r>
            <a:r>
              <a:rPr lang="en-US" baseline="-25000" dirty="0">
                <a:latin typeface="Tahoma" charset="0"/>
                <a:ea typeface="MS PGothic" charset="0"/>
              </a:rPr>
              <a:t> </a:t>
            </a:r>
            <a:r>
              <a:rPr lang="en-US" dirty="0">
                <a:latin typeface="Tahoma" charset="0"/>
                <a:ea typeface="MS PGothic" charset="0"/>
              </a:rPr>
              <a:t>C/(C+B)</a:t>
            </a:r>
            <a:endParaRPr lang="en-US" baseline="-25000" dirty="0">
              <a:latin typeface="Tahoma" charset="0"/>
              <a:ea typeface="MS PGothic" charset="0"/>
            </a:endParaRPr>
          </a:p>
          <a:p>
            <a:pPr eaLnBrk="1" hangingPunct="1">
              <a:buNone/>
            </a:pPr>
            <a:r>
              <a:rPr lang="en-US" baseline="-25000" dirty="0">
                <a:latin typeface="Tahoma" charset="0"/>
                <a:ea typeface="MS PGothic" charset="0"/>
              </a:rPr>
              <a:t>			</a:t>
            </a:r>
            <a:r>
              <a:rPr lang="en-US" dirty="0">
                <a:latin typeface="Tahoma" charset="0"/>
                <a:ea typeface="MS PGothic" charset="0"/>
              </a:rPr>
              <a:t>p</a:t>
            </a:r>
            <a:r>
              <a:rPr lang="en-US" baseline="-25000" dirty="0">
                <a:latin typeface="Tahoma" charset="0"/>
                <a:ea typeface="MS PGothic" charset="0"/>
              </a:rPr>
              <a:t>i</a:t>
            </a:r>
            <a:r>
              <a:rPr lang="en-US" dirty="0">
                <a:latin typeface="Tahoma" charset="0"/>
                <a:ea typeface="MS PGothic" charset="0"/>
              </a:rPr>
              <a:t> &gt; C/(C+3C)</a:t>
            </a:r>
            <a:endParaRPr lang="en-US" baseline="-25000" dirty="0">
              <a:latin typeface="Tahoma" charset="0"/>
              <a:ea typeface="MS PGothic" charset="0"/>
            </a:endParaRPr>
          </a:p>
          <a:p>
            <a:pPr eaLnBrk="1" hangingPunct="1">
              <a:buNone/>
            </a:pPr>
            <a:r>
              <a:rPr lang="en-US" baseline="-25000" dirty="0">
                <a:latin typeface="Tahoma" charset="0"/>
                <a:ea typeface="MS PGothic" charset="0"/>
              </a:rPr>
              <a:t>			</a:t>
            </a:r>
            <a:r>
              <a:rPr lang="en-US" dirty="0">
                <a:latin typeface="Tahoma" charset="0"/>
                <a:ea typeface="MS PGothic" charset="0"/>
              </a:rPr>
              <a:t>p</a:t>
            </a:r>
            <a:r>
              <a:rPr lang="en-US" baseline="-25000" dirty="0">
                <a:latin typeface="Tahoma" charset="0"/>
                <a:ea typeface="MS PGothic" charset="0"/>
              </a:rPr>
              <a:t>i</a:t>
            </a:r>
            <a:r>
              <a:rPr lang="en-US" dirty="0">
                <a:latin typeface="Tahoma" charset="0"/>
                <a:ea typeface="MS PGothic" charset="0"/>
              </a:rPr>
              <a:t> &gt; ¼ = 25%</a:t>
            </a:r>
            <a:endParaRPr lang="en-US" dirty="0">
              <a:latin typeface="Tahoma" charset="0"/>
              <a:ea typeface="MS PGothic" charset="0"/>
              <a:cs typeface="Tahoma" charset="0"/>
            </a:endParaRPr>
          </a:p>
          <a:p>
            <a:pPr eaLnBrk="1" hangingPunct="1">
              <a:buFont typeface="Wingdings" charset="0"/>
              <a:buNone/>
            </a:pPr>
            <a:endParaRPr lang="en-US" dirty="0">
              <a:latin typeface="Tahoma" charset="0"/>
              <a:ea typeface="MS PGothic" charset="0"/>
            </a:endParaRPr>
          </a:p>
        </p:txBody>
      </p:sp>
      <p:sp>
        <p:nvSpPr>
          <p:cNvPr id="21299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0733EF37-4FE3-E94F-8C7D-519BEFAFFBDA}" type="slidenum">
              <a:rPr lang="en-US" sz="1400"/>
              <a:pPr/>
              <a:t>56</a:t>
            </a:fld>
            <a:endParaRPr lang="en-US" sz="1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Benefit</a:t>
            </a:r>
          </a:p>
        </p:txBody>
      </p:sp>
      <p:sp>
        <p:nvSpPr>
          <p:cNvPr id="3" name="Content Placeholder 2"/>
          <p:cNvSpPr>
            <a:spLocks noGrp="1"/>
          </p:cNvSpPr>
          <p:nvPr>
            <p:ph idx="1"/>
          </p:nvPr>
        </p:nvSpPr>
        <p:spPr>
          <a:xfrm>
            <a:off x="457200" y="2017713"/>
            <a:ext cx="8497888" cy="4114800"/>
          </a:xfrm>
        </p:spPr>
        <p:txBody>
          <a:bodyPr/>
          <a:lstStyle/>
          <a:p>
            <a:pPr marL="0" indent="0">
              <a:buNone/>
            </a:pPr>
            <a:r>
              <a:rPr lang="en-US" dirty="0"/>
              <a:t>NB = (1/N)[TP - C/B(FP)]</a:t>
            </a:r>
          </a:p>
          <a:p>
            <a:pPr marL="0" indent="0">
              <a:buNone/>
            </a:pPr>
            <a:r>
              <a:rPr lang="en-US" dirty="0"/>
              <a:t>     = (TPR)P - C/B(FPR)(1-P)</a:t>
            </a:r>
          </a:p>
          <a:p>
            <a:pPr marL="0" indent="0">
              <a:buNone/>
            </a:pPr>
            <a:r>
              <a:rPr lang="en-US" dirty="0"/>
              <a:t>     = [Deaths Prevented</a:t>
            </a:r>
          </a:p>
          <a:p>
            <a:pPr marL="0" indent="0">
              <a:buNone/>
            </a:pPr>
            <a:r>
              <a:rPr lang="en-US" dirty="0"/>
              <a:t>	 </a:t>
            </a:r>
            <a:r>
              <a:rPr lang="mr-IN" dirty="0"/>
              <a:t>–</a:t>
            </a:r>
            <a:r>
              <a:rPr lang="en-US" dirty="0"/>
              <a:t> C/B(Unnecessary </a:t>
            </a:r>
            <a:r>
              <a:rPr lang="en-US" dirty="0" err="1"/>
              <a:t>Mastatectomies</a:t>
            </a:r>
            <a:r>
              <a:rPr lang="en-US" dirty="0"/>
              <a:t>)]</a:t>
            </a:r>
          </a:p>
          <a:p>
            <a:pPr marL="0" indent="0">
              <a:buNone/>
            </a:pPr>
            <a:r>
              <a:rPr lang="en-US" dirty="0"/>
              <a:t>	÷ 300</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57</a:t>
            </a:fld>
            <a:endParaRPr lang="en-US"/>
          </a:p>
        </p:txBody>
      </p:sp>
    </p:spTree>
    <p:extLst>
      <p:ext uri="{BB962C8B-B14F-4D97-AF65-F5344CB8AC3E}">
        <p14:creationId xmlns:p14="http://schemas.microsoft.com/office/powerpoint/2010/main" val="3841714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3" descr="SpinnerOneNi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28194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540" name="Picture 4" descr="SpinnerOneSix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19200"/>
            <a:ext cx="2895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541" name="Picture 5" descr="SpinnerOneThi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063" y="1219200"/>
            <a:ext cx="28019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42" name="Text Box 6"/>
          <p:cNvSpPr txBox="1">
            <a:spLocks noChangeArrowheads="1"/>
          </p:cNvSpPr>
          <p:nvPr/>
        </p:nvSpPr>
        <p:spPr bwMode="auto">
          <a:xfrm>
            <a:off x="228600" y="3962400"/>
            <a:ext cx="2819400" cy="2628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Oncologist 1: 20%</a:t>
            </a:r>
          </a:p>
          <a:p>
            <a:pPr algn="ctr" eaLnBrk="1" hangingPunct="1">
              <a:spcBef>
                <a:spcPct val="50000"/>
              </a:spcBef>
              <a:buFont typeface="Wingdings" charset="0"/>
              <a:buNone/>
            </a:pPr>
            <a:r>
              <a:rPr lang="en-US">
                <a:latin typeface="Arial" charset="0"/>
              </a:rPr>
              <a:t>&lt; 25%</a:t>
            </a:r>
          </a:p>
          <a:p>
            <a:pPr algn="ctr" eaLnBrk="1" hangingPunct="1">
              <a:spcBef>
                <a:spcPct val="50000"/>
              </a:spcBef>
              <a:buFont typeface="Wingdings" charset="0"/>
              <a:buNone/>
            </a:pPr>
            <a:r>
              <a:rPr lang="en-US">
                <a:latin typeface="Arial" charset="0"/>
              </a:rPr>
              <a:t>NO Mastatectomy</a:t>
            </a:r>
          </a:p>
          <a:p>
            <a:pPr eaLnBrk="1" hangingPunct="1">
              <a:spcBef>
                <a:spcPct val="50000"/>
              </a:spcBef>
              <a:buFont typeface="Wingdings" charset="0"/>
              <a:buNone/>
            </a:pPr>
            <a:r>
              <a:rPr lang="en-US" sz="2000">
                <a:latin typeface="Arial" charset="0"/>
              </a:rPr>
              <a:t>11 out of 100 die of mastate cancer, no mastatectomies</a:t>
            </a:r>
          </a:p>
        </p:txBody>
      </p:sp>
      <p:sp>
        <p:nvSpPr>
          <p:cNvPr id="449543" name="Text Box 7"/>
          <p:cNvSpPr txBox="1">
            <a:spLocks noChangeArrowheads="1"/>
          </p:cNvSpPr>
          <p:nvPr/>
        </p:nvSpPr>
        <p:spPr bwMode="auto">
          <a:xfrm>
            <a:off x="3276600" y="4038600"/>
            <a:ext cx="2819400" cy="2628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Oncologist 1: 35%</a:t>
            </a:r>
          </a:p>
          <a:p>
            <a:pPr algn="ctr" eaLnBrk="1" hangingPunct="1">
              <a:spcBef>
                <a:spcPct val="50000"/>
              </a:spcBef>
              <a:buFont typeface="Wingdings" charset="0"/>
              <a:buNone/>
            </a:pPr>
            <a:r>
              <a:rPr lang="en-US">
                <a:latin typeface="Arial" charset="0"/>
              </a:rPr>
              <a:t>&gt; 25%</a:t>
            </a:r>
          </a:p>
          <a:p>
            <a:pPr algn="ctr" eaLnBrk="1" hangingPunct="1">
              <a:spcBef>
                <a:spcPct val="50000"/>
              </a:spcBef>
              <a:buFont typeface="Wingdings" charset="0"/>
              <a:buNone/>
            </a:pPr>
            <a:r>
              <a:rPr lang="en-US">
                <a:latin typeface="Arial" charset="0"/>
              </a:rPr>
              <a:t>Mastatectomy</a:t>
            </a:r>
          </a:p>
          <a:p>
            <a:pPr eaLnBrk="1" hangingPunct="1">
              <a:spcBef>
                <a:spcPct val="50000"/>
              </a:spcBef>
              <a:buFont typeface="Wingdings" charset="0"/>
              <a:buNone/>
            </a:pPr>
            <a:r>
              <a:rPr lang="en-US" sz="2000">
                <a:latin typeface="Arial" charset="0"/>
              </a:rPr>
              <a:t>83 out of 100 unnecessary; no mastate cancer deaths</a:t>
            </a:r>
          </a:p>
        </p:txBody>
      </p:sp>
      <p:sp>
        <p:nvSpPr>
          <p:cNvPr id="449544" name="Text Box 8"/>
          <p:cNvSpPr txBox="1">
            <a:spLocks noChangeArrowheads="1"/>
          </p:cNvSpPr>
          <p:nvPr/>
        </p:nvSpPr>
        <p:spPr bwMode="auto">
          <a:xfrm>
            <a:off x="6324600" y="4038600"/>
            <a:ext cx="2819400" cy="2628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Oncologist 1: 50%</a:t>
            </a:r>
          </a:p>
          <a:p>
            <a:pPr algn="ctr" eaLnBrk="1" hangingPunct="1">
              <a:spcBef>
                <a:spcPct val="50000"/>
              </a:spcBef>
              <a:buFont typeface="Wingdings" charset="0"/>
              <a:buNone/>
            </a:pPr>
            <a:r>
              <a:rPr lang="en-US">
                <a:latin typeface="Arial" charset="0"/>
              </a:rPr>
              <a:t>&gt; 25%</a:t>
            </a:r>
          </a:p>
          <a:p>
            <a:pPr algn="ctr" eaLnBrk="1" hangingPunct="1">
              <a:spcBef>
                <a:spcPct val="50000"/>
              </a:spcBef>
              <a:buFont typeface="Wingdings" charset="0"/>
              <a:buNone/>
            </a:pPr>
            <a:r>
              <a:rPr lang="en-US">
                <a:latin typeface="Arial" charset="0"/>
              </a:rPr>
              <a:t>Mastatectomy</a:t>
            </a:r>
          </a:p>
          <a:p>
            <a:pPr eaLnBrk="1" hangingPunct="1">
              <a:spcBef>
                <a:spcPct val="50000"/>
              </a:spcBef>
              <a:buFont typeface="Wingdings" charset="0"/>
              <a:buNone/>
            </a:pPr>
            <a:r>
              <a:rPr lang="en-US" sz="2000">
                <a:latin typeface="Arial" charset="0"/>
              </a:rPr>
              <a:t>67 out of 100 unnecessary; no mastate cancer deaths</a:t>
            </a:r>
          </a:p>
        </p:txBody>
      </p:sp>
      <p:sp>
        <p:nvSpPr>
          <p:cNvPr id="214023" name="Rectangle 10"/>
          <p:cNvSpPr>
            <a:spLocks noGrp="1" noChangeArrowheads="1"/>
          </p:cNvSpPr>
          <p:nvPr>
            <p:ph type="title"/>
          </p:nvPr>
        </p:nvSpPr>
        <p:spPr>
          <a:xfrm>
            <a:off x="457200" y="0"/>
            <a:ext cx="8229600" cy="1143000"/>
          </a:xfrm>
          <a:noFill/>
        </p:spPr>
        <p:txBody>
          <a:bodyPr/>
          <a:lstStyle/>
          <a:p>
            <a:pPr eaLnBrk="1" hangingPunct="1"/>
            <a:r>
              <a:rPr lang="en-US" sz="3600">
                <a:latin typeface="Arial" charset="0"/>
                <a:ea typeface="MS PGothic" charset="0"/>
              </a:rPr>
              <a:t>Value of Prognostic Information</a:t>
            </a:r>
            <a:br>
              <a:rPr lang="en-US" sz="3600">
                <a:latin typeface="Arial" charset="0"/>
                <a:ea typeface="MS PGothic" charset="0"/>
              </a:rPr>
            </a:br>
            <a:r>
              <a:rPr lang="en-US" sz="3600">
                <a:latin typeface="Arial" charset="0"/>
                <a:ea typeface="MS PGothic" charset="0"/>
              </a:rPr>
              <a:t>300 patients (100 per risk group)</a:t>
            </a:r>
          </a:p>
        </p:txBody>
      </p:sp>
      <p:sp>
        <p:nvSpPr>
          <p:cNvPr id="2140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FFC6302B-1A85-B648-A066-C3A08FD2749A}" type="slidenum">
              <a:rPr lang="en-US" sz="1400"/>
              <a:pPr/>
              <a:t>58</a:t>
            </a:fld>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9542"/>
                                        </p:tgtEl>
                                        <p:attrNameLst>
                                          <p:attrName>style.visibility</p:attrName>
                                        </p:attrNameLst>
                                      </p:cBhvr>
                                      <p:to>
                                        <p:strVal val="visible"/>
                                      </p:to>
                                    </p:set>
                                    <p:anim calcmode="lin" valueType="num">
                                      <p:cBhvr additive="base">
                                        <p:cTn id="7" dur="500" fill="hold"/>
                                        <p:tgtEl>
                                          <p:spTgt spid="449542"/>
                                        </p:tgtEl>
                                        <p:attrNameLst>
                                          <p:attrName>ppt_x</p:attrName>
                                        </p:attrNameLst>
                                      </p:cBhvr>
                                      <p:tavLst>
                                        <p:tav tm="0">
                                          <p:val>
                                            <p:strVal val="#ppt_x"/>
                                          </p:val>
                                        </p:tav>
                                        <p:tav tm="100000">
                                          <p:val>
                                            <p:strVal val="#ppt_x"/>
                                          </p:val>
                                        </p:tav>
                                      </p:tavLst>
                                    </p:anim>
                                    <p:anim calcmode="lin" valueType="num">
                                      <p:cBhvr additive="base">
                                        <p:cTn id="8" dur="500" fill="hold"/>
                                        <p:tgtEl>
                                          <p:spTgt spid="4495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9540"/>
                                        </p:tgtEl>
                                        <p:attrNameLst>
                                          <p:attrName>style.visibility</p:attrName>
                                        </p:attrNameLst>
                                      </p:cBhvr>
                                      <p:to>
                                        <p:strVal val="visible"/>
                                      </p:to>
                                    </p:set>
                                    <p:anim calcmode="lin" valueType="num">
                                      <p:cBhvr additive="base">
                                        <p:cTn id="13" dur="500" fill="hold"/>
                                        <p:tgtEl>
                                          <p:spTgt spid="449540"/>
                                        </p:tgtEl>
                                        <p:attrNameLst>
                                          <p:attrName>ppt_x</p:attrName>
                                        </p:attrNameLst>
                                      </p:cBhvr>
                                      <p:tavLst>
                                        <p:tav tm="0">
                                          <p:val>
                                            <p:strVal val="#ppt_x"/>
                                          </p:val>
                                        </p:tav>
                                        <p:tav tm="100000">
                                          <p:val>
                                            <p:strVal val="#ppt_x"/>
                                          </p:val>
                                        </p:tav>
                                      </p:tavLst>
                                    </p:anim>
                                    <p:anim calcmode="lin" valueType="num">
                                      <p:cBhvr additive="base">
                                        <p:cTn id="14" dur="500" fill="hold"/>
                                        <p:tgtEl>
                                          <p:spTgt spid="44954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9543"/>
                                        </p:tgtEl>
                                        <p:attrNameLst>
                                          <p:attrName>style.visibility</p:attrName>
                                        </p:attrNameLst>
                                      </p:cBhvr>
                                      <p:to>
                                        <p:strVal val="visible"/>
                                      </p:to>
                                    </p:set>
                                    <p:anim calcmode="lin" valueType="num">
                                      <p:cBhvr additive="base">
                                        <p:cTn id="19" dur="500" fill="hold"/>
                                        <p:tgtEl>
                                          <p:spTgt spid="449543"/>
                                        </p:tgtEl>
                                        <p:attrNameLst>
                                          <p:attrName>ppt_x</p:attrName>
                                        </p:attrNameLst>
                                      </p:cBhvr>
                                      <p:tavLst>
                                        <p:tav tm="0">
                                          <p:val>
                                            <p:strVal val="#ppt_x"/>
                                          </p:val>
                                        </p:tav>
                                        <p:tav tm="100000">
                                          <p:val>
                                            <p:strVal val="#ppt_x"/>
                                          </p:val>
                                        </p:tav>
                                      </p:tavLst>
                                    </p:anim>
                                    <p:anim calcmode="lin" valueType="num">
                                      <p:cBhvr additive="base">
                                        <p:cTn id="20" dur="500" fill="hold"/>
                                        <p:tgtEl>
                                          <p:spTgt spid="44954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9541"/>
                                        </p:tgtEl>
                                        <p:attrNameLst>
                                          <p:attrName>style.visibility</p:attrName>
                                        </p:attrNameLst>
                                      </p:cBhvr>
                                      <p:to>
                                        <p:strVal val="visible"/>
                                      </p:to>
                                    </p:set>
                                    <p:anim calcmode="lin" valueType="num">
                                      <p:cBhvr additive="base">
                                        <p:cTn id="25" dur="500" fill="hold"/>
                                        <p:tgtEl>
                                          <p:spTgt spid="449541"/>
                                        </p:tgtEl>
                                        <p:attrNameLst>
                                          <p:attrName>ppt_x</p:attrName>
                                        </p:attrNameLst>
                                      </p:cBhvr>
                                      <p:tavLst>
                                        <p:tav tm="0">
                                          <p:val>
                                            <p:strVal val="#ppt_x"/>
                                          </p:val>
                                        </p:tav>
                                        <p:tav tm="100000">
                                          <p:val>
                                            <p:strVal val="#ppt_x"/>
                                          </p:val>
                                        </p:tav>
                                      </p:tavLst>
                                    </p:anim>
                                    <p:anim calcmode="lin" valueType="num">
                                      <p:cBhvr additive="base">
                                        <p:cTn id="26" dur="500" fill="hold"/>
                                        <p:tgtEl>
                                          <p:spTgt spid="44954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9544"/>
                                        </p:tgtEl>
                                        <p:attrNameLst>
                                          <p:attrName>style.visibility</p:attrName>
                                        </p:attrNameLst>
                                      </p:cBhvr>
                                      <p:to>
                                        <p:strVal val="visible"/>
                                      </p:to>
                                    </p:set>
                                    <p:anim calcmode="lin" valueType="num">
                                      <p:cBhvr additive="base">
                                        <p:cTn id="31" dur="500" fill="hold"/>
                                        <p:tgtEl>
                                          <p:spTgt spid="449544"/>
                                        </p:tgtEl>
                                        <p:attrNameLst>
                                          <p:attrName>ppt_x</p:attrName>
                                        </p:attrNameLst>
                                      </p:cBhvr>
                                      <p:tavLst>
                                        <p:tav tm="0">
                                          <p:val>
                                            <p:strVal val="#ppt_x"/>
                                          </p:val>
                                        </p:tav>
                                        <p:tav tm="100000">
                                          <p:val>
                                            <p:strVal val="#ppt_x"/>
                                          </p:val>
                                        </p:tav>
                                      </p:tavLst>
                                    </p:anim>
                                    <p:anim calcmode="lin" valueType="num">
                                      <p:cBhvr additive="base">
                                        <p:cTn id="32" dur="500" fill="hold"/>
                                        <p:tgtEl>
                                          <p:spTgt spid="449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2" grpId="0" animBg="1"/>
      <p:bldP spid="449543" grpId="0" animBg="1"/>
      <p:bldP spid="44954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3995355"/>
              </p:ext>
            </p:extLst>
          </p:nvPr>
        </p:nvGraphicFramePr>
        <p:xfrm>
          <a:off x="914400" y="3124200"/>
          <a:ext cx="7424738" cy="2843700"/>
        </p:xfrm>
        <a:graphic>
          <a:graphicData uri="http://schemas.openxmlformats.org/drawingml/2006/table">
            <a:tbl>
              <a:tblPr/>
              <a:tblGrid>
                <a:gridCol w="1981200">
                  <a:extLst>
                    <a:ext uri="{9D8B030D-6E8A-4147-A177-3AD203B41FA5}">
                      <a16:colId xmlns="" xmlns:a16="http://schemas.microsoft.com/office/drawing/2014/main" val="20000"/>
                    </a:ext>
                  </a:extLst>
                </a:gridCol>
                <a:gridCol w="1238250">
                  <a:extLst>
                    <a:ext uri="{9D8B030D-6E8A-4147-A177-3AD203B41FA5}">
                      <a16:colId xmlns="" xmlns:a16="http://schemas.microsoft.com/office/drawing/2014/main" val="20001"/>
                    </a:ext>
                  </a:extLst>
                </a:gridCol>
                <a:gridCol w="1428750">
                  <a:extLst>
                    <a:ext uri="{9D8B030D-6E8A-4147-A177-3AD203B41FA5}">
                      <a16:colId xmlns="" xmlns:a16="http://schemas.microsoft.com/office/drawing/2014/main" val="20002"/>
                    </a:ext>
                  </a:extLst>
                </a:gridCol>
                <a:gridCol w="657225">
                  <a:extLst>
                    <a:ext uri="{9D8B030D-6E8A-4147-A177-3AD203B41FA5}">
                      <a16:colId xmlns="" xmlns:a16="http://schemas.microsoft.com/office/drawing/2014/main" val="20003"/>
                    </a:ext>
                  </a:extLst>
                </a:gridCol>
                <a:gridCol w="1052513">
                  <a:extLst>
                    <a:ext uri="{9D8B030D-6E8A-4147-A177-3AD203B41FA5}">
                      <a16:colId xmlns="" xmlns:a16="http://schemas.microsoft.com/office/drawing/2014/main" val="20004"/>
                    </a:ext>
                  </a:extLst>
                </a:gridCol>
                <a:gridCol w="1066800">
                  <a:extLst>
                    <a:ext uri="{9D8B030D-6E8A-4147-A177-3AD203B41FA5}">
                      <a16:colId xmlns="" xmlns:a16="http://schemas.microsoft.com/office/drawing/2014/main" val="20005"/>
                    </a:ext>
                  </a:extLst>
                </a:gridCol>
              </a:tblGrid>
              <a:tr h="66198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9059" marR="9059" marT="9059"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MS PGothic" charset="0"/>
                          <a:cs typeface="MS PGothic" charset="0"/>
                        </a:rPr>
                        <a:t>Total Mastatectomies</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MS PGothic" charset="0"/>
                          <a:cs typeface="MS PGothic" charset="0"/>
                        </a:rPr>
                        <a:t>Unnecessary Mastatectomies</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Verdana" charset="0"/>
                          <a:ea typeface="MS PGothic" charset="0"/>
                          <a:cs typeface="MS PGothic" charset="0"/>
                        </a:rPr>
                        <a:t>Deaths</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MS PGothic" charset="0"/>
                          <a:cs typeface="MS PGothic" charset="0"/>
                        </a:rPr>
                        <a:t>Deaths Prevented</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Tahoma" charset="0"/>
                          <a:ea typeface="MS PGothic" charset="0"/>
                          <a:cs typeface="MS PGothic" charset="0"/>
                        </a:rPr>
                        <a:t>Net Benefit (x300)</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540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No </a:t>
                      </a:r>
                      <a:br>
                        <a:rPr kumimoji="0" lang="en-US" sz="1800" b="1" i="0" u="none" strike="noStrike" cap="none" normalizeH="0" baseline="0" dirty="0">
                          <a:ln>
                            <a:noFill/>
                          </a:ln>
                          <a:solidFill>
                            <a:srgbClr val="000000"/>
                          </a:solidFill>
                          <a:effectLst/>
                          <a:latin typeface="Verdana" charset="0"/>
                          <a:ea typeface="MS PGothic" charset="0"/>
                          <a:cs typeface="MS PGothic" charset="0"/>
                        </a:rPr>
                      </a:br>
                      <a:r>
                        <a:rPr kumimoji="0" lang="en-US" sz="1800" b="1" i="0" u="none" strike="noStrike" cap="none" normalizeH="0" baseline="0" dirty="0">
                          <a:ln>
                            <a:noFill/>
                          </a:ln>
                          <a:solidFill>
                            <a:srgbClr val="000000"/>
                          </a:solidFill>
                          <a:effectLst/>
                          <a:latin typeface="Verdana" charset="0"/>
                          <a:ea typeface="MS PGothic" charset="0"/>
                          <a:cs typeface="MS PGothic" charset="0"/>
                        </a:rPr>
                        <a:t>Treat</a:t>
                      </a:r>
                    </a:p>
                  </a:txBody>
                  <a:tcPr marL="9059" marR="9059" marT="9059"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0</a:t>
                      </a:r>
                    </a:p>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charset="0"/>
                        <a:ea typeface="MS PGothic" charset="0"/>
                        <a:cs typeface="MS PGothic" charset="0"/>
                      </a:endParaRP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0</a:t>
                      </a:r>
                    </a:p>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charset="0"/>
                        <a:ea typeface="MS PGothic" charset="0"/>
                        <a:cs typeface="MS PGothic" charset="0"/>
                      </a:endParaRP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61</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0</a:t>
                      </a:r>
                    </a:p>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540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Verdana" charset="0"/>
                          <a:ea typeface="MS PGothic" charset="0"/>
                          <a:cs typeface="MS PGothic" charset="0"/>
                        </a:rPr>
                        <a:t>Oncologist 1</a:t>
                      </a:r>
                    </a:p>
                  </a:txBody>
                  <a:tcPr marL="9059" marR="9059" marT="9059"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200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150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11</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charset="0"/>
                          <a:ea typeface="MS PGothic" charset="0"/>
                          <a:cs typeface="MS PGothic" charset="0"/>
                        </a:rPr>
                        <a:t>50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254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Verdana" charset="0"/>
                          <a:ea typeface="MS PGothic" charset="0"/>
                          <a:cs typeface="MS PGothic" charset="0"/>
                        </a:rPr>
                        <a:t>Mastatectomy on everybody</a:t>
                      </a:r>
                    </a:p>
                  </a:txBody>
                  <a:tcPr marL="9059" marR="9059" marT="9059"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300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239</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61</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-19</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44500">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MS PGothic" charset="0"/>
                        <a:cs typeface="MS PGothic" charset="0"/>
                      </a:endParaRPr>
                    </a:p>
                  </a:txBody>
                  <a:tcPr marL="9059" marR="9059" marT="9059"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215080" name="Rectangle 112"/>
          <p:cNvSpPr>
            <a:spLocks noChangeArrowheads="1"/>
          </p:cNvSpPr>
          <p:nvPr/>
        </p:nvSpPr>
        <p:spPr bwMode="auto">
          <a:xfrm>
            <a:off x="1066800" y="457200"/>
            <a:ext cx="7470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Value of Prognostic Information</a:t>
            </a:r>
          </a:p>
          <a:p>
            <a:pPr eaLnBrk="1" hangingPunct="1"/>
            <a:r>
              <a:rPr lang="en-US" sz="4000" dirty="0">
                <a:solidFill>
                  <a:schemeClr val="tx2"/>
                </a:solidFill>
              </a:rPr>
              <a:t>Net Benefit (C/B = 1/3)</a:t>
            </a:r>
          </a:p>
        </p:txBody>
      </p:sp>
      <p:sp>
        <p:nvSpPr>
          <p:cNvPr id="215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6A8F5ED-902E-B144-A231-A96EB78F8AA5}" type="slidenum">
              <a:rPr lang="en-US" sz="1400"/>
              <a:pPr/>
              <a:t>59</a:t>
            </a:fld>
            <a:endParaRPr 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a:t>
            </a:r>
          </a:p>
        </p:txBody>
      </p:sp>
      <p:sp>
        <p:nvSpPr>
          <p:cNvPr id="3" name="Content Placeholder 2"/>
          <p:cNvSpPr>
            <a:spLocks noGrp="1"/>
          </p:cNvSpPr>
          <p:nvPr>
            <p:ph idx="1"/>
          </p:nvPr>
        </p:nvSpPr>
        <p:spPr/>
        <p:txBody>
          <a:bodyPr/>
          <a:lstStyle/>
          <a:p>
            <a:pPr marL="0" indent="0">
              <a:buNone/>
            </a:pPr>
            <a:r>
              <a:rPr lang="en-US" sz="4400" dirty="0"/>
              <a:t>10</a:t>
            </a:r>
            <a:r>
              <a:rPr lang="en-US" sz="4400" baseline="30000" dirty="0"/>
              <a:t>b</a:t>
            </a:r>
            <a:r>
              <a:rPr lang="en-US" sz="4400" dirty="0"/>
              <a:t> = a;  b = log(a)</a:t>
            </a:r>
          </a:p>
          <a:p>
            <a:pPr marL="0" indent="0">
              <a:buNone/>
            </a:pPr>
            <a:r>
              <a:rPr lang="en-US" sz="4400" dirty="0"/>
              <a:t>10</a:t>
            </a:r>
            <a:r>
              <a:rPr lang="en-US" sz="4400" baseline="30000" dirty="0"/>
              <a:t>2</a:t>
            </a:r>
            <a:r>
              <a:rPr lang="en-US" sz="4400" dirty="0"/>
              <a:t> = 100;  2 = log(100)</a:t>
            </a:r>
          </a:p>
          <a:p>
            <a:pPr marL="0" indent="0">
              <a:buNone/>
            </a:pPr>
            <a:r>
              <a:rPr lang="en-US" sz="4400" dirty="0"/>
              <a:t>10</a:t>
            </a:r>
            <a:r>
              <a:rPr lang="en-US" sz="4400" baseline="30000" dirty="0"/>
              <a:t>(-1)</a:t>
            </a:r>
            <a:r>
              <a:rPr lang="en-US" sz="4400" dirty="0"/>
              <a:t> = 0.1;  -1 = log(0.1)</a:t>
            </a:r>
          </a:p>
          <a:p>
            <a:pPr marL="0" indent="0">
              <a:buNone/>
            </a:pPr>
            <a:r>
              <a:rPr lang="en-US" sz="4400" dirty="0"/>
              <a:t>10</a:t>
            </a:r>
            <a:r>
              <a:rPr lang="en-US" sz="4400" baseline="30000" dirty="0"/>
              <a:t>0.3</a:t>
            </a:r>
            <a:r>
              <a:rPr lang="en-US" sz="4400" dirty="0"/>
              <a:t> = 2, 0.3 = log(2)</a:t>
            </a:r>
          </a:p>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6</a:t>
            </a:fld>
            <a:endParaRPr lang="en-US"/>
          </a:p>
        </p:txBody>
      </p:sp>
    </p:spTree>
    <p:extLst>
      <p:ext uri="{BB962C8B-B14F-4D97-AF65-F5344CB8AC3E}">
        <p14:creationId xmlns:p14="http://schemas.microsoft.com/office/powerpoint/2010/main" val="3034051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86" name="Picture 2" descr="SpinnerOneNin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194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87" name="Picture 3" descr="SpinnerOneSix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219200"/>
            <a:ext cx="2895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88" name="Picture 4" descr="SpinnerOneThi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063" y="1219200"/>
            <a:ext cx="28019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589" name="Text Box 5"/>
          <p:cNvSpPr txBox="1">
            <a:spLocks noChangeArrowheads="1"/>
          </p:cNvSpPr>
          <p:nvPr/>
        </p:nvSpPr>
        <p:spPr bwMode="auto">
          <a:xfrm>
            <a:off x="228600" y="3962400"/>
            <a:ext cx="2819400" cy="2628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True Risk: 11%</a:t>
            </a:r>
          </a:p>
          <a:p>
            <a:pPr algn="ctr" eaLnBrk="1" hangingPunct="1">
              <a:spcBef>
                <a:spcPct val="50000"/>
              </a:spcBef>
              <a:buFont typeface="Wingdings" charset="0"/>
              <a:buNone/>
            </a:pPr>
            <a:r>
              <a:rPr lang="en-US">
                <a:latin typeface="Arial" charset="0"/>
              </a:rPr>
              <a:t>&lt; 25%</a:t>
            </a:r>
          </a:p>
          <a:p>
            <a:pPr algn="ctr" eaLnBrk="1" hangingPunct="1">
              <a:spcBef>
                <a:spcPct val="50000"/>
              </a:spcBef>
              <a:buFont typeface="Wingdings" charset="0"/>
              <a:buNone/>
            </a:pPr>
            <a:r>
              <a:rPr lang="en-US">
                <a:latin typeface="Arial" charset="0"/>
              </a:rPr>
              <a:t>No Mastatectomy</a:t>
            </a:r>
          </a:p>
          <a:p>
            <a:pPr eaLnBrk="1" hangingPunct="1">
              <a:spcBef>
                <a:spcPct val="50000"/>
              </a:spcBef>
              <a:buFont typeface="Wingdings" charset="0"/>
              <a:buNone/>
            </a:pPr>
            <a:r>
              <a:rPr lang="en-US" sz="2000">
                <a:latin typeface="Arial" charset="0"/>
              </a:rPr>
              <a:t>11 out of 100 die of mastate cancer; no mastatectomies</a:t>
            </a:r>
          </a:p>
        </p:txBody>
      </p:sp>
      <p:sp>
        <p:nvSpPr>
          <p:cNvPr id="451590" name="Text Box 6"/>
          <p:cNvSpPr txBox="1">
            <a:spLocks noChangeArrowheads="1"/>
          </p:cNvSpPr>
          <p:nvPr/>
        </p:nvSpPr>
        <p:spPr bwMode="auto">
          <a:xfrm>
            <a:off x="3276600" y="4038600"/>
            <a:ext cx="2819400" cy="2324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True Risk: 17%</a:t>
            </a:r>
          </a:p>
          <a:p>
            <a:pPr algn="ctr" eaLnBrk="1" hangingPunct="1">
              <a:spcBef>
                <a:spcPct val="50000"/>
              </a:spcBef>
              <a:buFont typeface="Wingdings" charset="0"/>
              <a:buNone/>
            </a:pPr>
            <a:r>
              <a:rPr lang="en-US">
                <a:latin typeface="Arial" charset="0"/>
              </a:rPr>
              <a:t>&lt; 25%</a:t>
            </a:r>
          </a:p>
          <a:p>
            <a:pPr algn="ctr" eaLnBrk="1" hangingPunct="1">
              <a:spcBef>
                <a:spcPct val="50000"/>
              </a:spcBef>
              <a:buFont typeface="Wingdings" charset="0"/>
              <a:buNone/>
            </a:pPr>
            <a:r>
              <a:rPr lang="en-US">
                <a:latin typeface="Arial" charset="0"/>
              </a:rPr>
              <a:t>No Mastatectomy</a:t>
            </a:r>
          </a:p>
          <a:p>
            <a:pPr eaLnBrk="1" hangingPunct="1">
              <a:spcBef>
                <a:spcPct val="50000"/>
              </a:spcBef>
              <a:buFont typeface="Wingdings" charset="0"/>
              <a:buNone/>
            </a:pPr>
            <a:r>
              <a:rPr lang="en-US" sz="2000">
                <a:latin typeface="Arial" charset="0"/>
              </a:rPr>
              <a:t>17 out of 100 die; no mastatectomies</a:t>
            </a:r>
          </a:p>
        </p:txBody>
      </p:sp>
      <p:sp>
        <p:nvSpPr>
          <p:cNvPr id="451591" name="Text Box 7"/>
          <p:cNvSpPr txBox="1">
            <a:spLocks noChangeArrowheads="1"/>
          </p:cNvSpPr>
          <p:nvPr/>
        </p:nvSpPr>
        <p:spPr bwMode="auto">
          <a:xfrm>
            <a:off x="6324600" y="4038600"/>
            <a:ext cx="2819400" cy="2628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a:latin typeface="Arial" charset="0"/>
              </a:rPr>
              <a:t>True Risk: 33%</a:t>
            </a:r>
          </a:p>
          <a:p>
            <a:pPr algn="ctr" eaLnBrk="1" hangingPunct="1">
              <a:spcBef>
                <a:spcPct val="50000"/>
              </a:spcBef>
              <a:buFont typeface="Wingdings" charset="0"/>
              <a:buNone/>
            </a:pPr>
            <a:r>
              <a:rPr lang="en-US">
                <a:latin typeface="Arial" charset="0"/>
              </a:rPr>
              <a:t>&gt; 25%</a:t>
            </a:r>
          </a:p>
          <a:p>
            <a:pPr algn="ctr" eaLnBrk="1" hangingPunct="1">
              <a:spcBef>
                <a:spcPct val="50000"/>
              </a:spcBef>
              <a:buFont typeface="Wingdings" charset="0"/>
              <a:buNone/>
            </a:pPr>
            <a:r>
              <a:rPr lang="en-US">
                <a:latin typeface="Arial" charset="0"/>
              </a:rPr>
              <a:t>Mastatectomy</a:t>
            </a:r>
          </a:p>
          <a:p>
            <a:pPr eaLnBrk="1" hangingPunct="1">
              <a:spcBef>
                <a:spcPct val="50000"/>
              </a:spcBef>
              <a:buFont typeface="Wingdings" charset="0"/>
              <a:buNone/>
            </a:pPr>
            <a:r>
              <a:rPr lang="en-US" sz="2000">
                <a:latin typeface="Arial" charset="0"/>
              </a:rPr>
              <a:t>67 out of 100 unnecessary; no mastate cancer deaths</a:t>
            </a:r>
          </a:p>
        </p:txBody>
      </p:sp>
      <p:sp>
        <p:nvSpPr>
          <p:cNvPr id="221191" name="Rectangle 10"/>
          <p:cNvSpPr>
            <a:spLocks noGrp="1" noChangeArrowheads="1"/>
          </p:cNvSpPr>
          <p:nvPr>
            <p:ph type="title"/>
          </p:nvPr>
        </p:nvSpPr>
        <p:spPr>
          <a:xfrm>
            <a:off x="457200" y="152400"/>
            <a:ext cx="8229600" cy="990600"/>
          </a:xfrm>
          <a:noFill/>
        </p:spPr>
        <p:txBody>
          <a:bodyPr/>
          <a:lstStyle/>
          <a:p>
            <a:pPr eaLnBrk="1" hangingPunct="1"/>
            <a:r>
              <a:rPr lang="en-US" sz="4000">
                <a:latin typeface="Arial" charset="0"/>
                <a:ea typeface="MS PGothic" charset="0"/>
              </a:rPr>
              <a:t>Comparing Predictions</a:t>
            </a:r>
          </a:p>
        </p:txBody>
      </p:sp>
      <p:sp>
        <p:nvSpPr>
          <p:cNvPr id="22119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2DFD62-3322-C643-A4E2-194D3D0285EE}" type="slidenum">
              <a:rPr lang="en-US" sz="1400"/>
              <a:pPr/>
              <a:t>60</a:t>
            </a:fld>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1586"/>
                                        </p:tgtEl>
                                        <p:attrNameLst>
                                          <p:attrName>style.visibility</p:attrName>
                                        </p:attrNameLst>
                                      </p:cBhvr>
                                      <p:to>
                                        <p:strVal val="visible"/>
                                      </p:to>
                                    </p:set>
                                    <p:anim calcmode="lin" valueType="num">
                                      <p:cBhvr additive="base">
                                        <p:cTn id="7" dur="500" fill="hold"/>
                                        <p:tgtEl>
                                          <p:spTgt spid="451586"/>
                                        </p:tgtEl>
                                        <p:attrNameLst>
                                          <p:attrName>ppt_x</p:attrName>
                                        </p:attrNameLst>
                                      </p:cBhvr>
                                      <p:tavLst>
                                        <p:tav tm="0">
                                          <p:val>
                                            <p:strVal val="#ppt_x"/>
                                          </p:val>
                                        </p:tav>
                                        <p:tav tm="100000">
                                          <p:val>
                                            <p:strVal val="#ppt_x"/>
                                          </p:val>
                                        </p:tav>
                                      </p:tavLst>
                                    </p:anim>
                                    <p:anim calcmode="lin" valueType="num">
                                      <p:cBhvr additive="base">
                                        <p:cTn id="8" dur="500" fill="hold"/>
                                        <p:tgtEl>
                                          <p:spTgt spid="4515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1589"/>
                                        </p:tgtEl>
                                        <p:attrNameLst>
                                          <p:attrName>style.visibility</p:attrName>
                                        </p:attrNameLst>
                                      </p:cBhvr>
                                      <p:to>
                                        <p:strVal val="visible"/>
                                      </p:to>
                                    </p:set>
                                    <p:anim calcmode="lin" valueType="num">
                                      <p:cBhvr additive="base">
                                        <p:cTn id="13" dur="500" fill="hold"/>
                                        <p:tgtEl>
                                          <p:spTgt spid="451589"/>
                                        </p:tgtEl>
                                        <p:attrNameLst>
                                          <p:attrName>ppt_x</p:attrName>
                                        </p:attrNameLst>
                                      </p:cBhvr>
                                      <p:tavLst>
                                        <p:tav tm="0">
                                          <p:val>
                                            <p:strVal val="#ppt_x"/>
                                          </p:val>
                                        </p:tav>
                                        <p:tav tm="100000">
                                          <p:val>
                                            <p:strVal val="#ppt_x"/>
                                          </p:val>
                                        </p:tav>
                                      </p:tavLst>
                                    </p:anim>
                                    <p:anim calcmode="lin" valueType="num">
                                      <p:cBhvr additive="base">
                                        <p:cTn id="14" dur="500" fill="hold"/>
                                        <p:tgtEl>
                                          <p:spTgt spid="45158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51587"/>
                                        </p:tgtEl>
                                        <p:attrNameLst>
                                          <p:attrName>style.visibility</p:attrName>
                                        </p:attrNameLst>
                                      </p:cBhvr>
                                      <p:to>
                                        <p:strVal val="visible"/>
                                      </p:to>
                                    </p:set>
                                    <p:anim calcmode="lin" valueType="num">
                                      <p:cBhvr additive="base">
                                        <p:cTn id="19" dur="500" fill="hold"/>
                                        <p:tgtEl>
                                          <p:spTgt spid="451587"/>
                                        </p:tgtEl>
                                        <p:attrNameLst>
                                          <p:attrName>ppt_x</p:attrName>
                                        </p:attrNameLst>
                                      </p:cBhvr>
                                      <p:tavLst>
                                        <p:tav tm="0">
                                          <p:val>
                                            <p:strVal val="#ppt_x"/>
                                          </p:val>
                                        </p:tav>
                                        <p:tav tm="100000">
                                          <p:val>
                                            <p:strVal val="#ppt_x"/>
                                          </p:val>
                                        </p:tav>
                                      </p:tavLst>
                                    </p:anim>
                                    <p:anim calcmode="lin" valueType="num">
                                      <p:cBhvr additive="base">
                                        <p:cTn id="20" dur="500" fill="hold"/>
                                        <p:tgtEl>
                                          <p:spTgt spid="45158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1590"/>
                                        </p:tgtEl>
                                        <p:attrNameLst>
                                          <p:attrName>style.visibility</p:attrName>
                                        </p:attrNameLst>
                                      </p:cBhvr>
                                      <p:to>
                                        <p:strVal val="visible"/>
                                      </p:to>
                                    </p:set>
                                    <p:anim calcmode="lin" valueType="num">
                                      <p:cBhvr additive="base">
                                        <p:cTn id="25" dur="500" fill="hold"/>
                                        <p:tgtEl>
                                          <p:spTgt spid="451590"/>
                                        </p:tgtEl>
                                        <p:attrNameLst>
                                          <p:attrName>ppt_x</p:attrName>
                                        </p:attrNameLst>
                                      </p:cBhvr>
                                      <p:tavLst>
                                        <p:tav tm="0">
                                          <p:val>
                                            <p:strVal val="#ppt_x"/>
                                          </p:val>
                                        </p:tav>
                                        <p:tav tm="100000">
                                          <p:val>
                                            <p:strVal val="#ppt_x"/>
                                          </p:val>
                                        </p:tav>
                                      </p:tavLst>
                                    </p:anim>
                                    <p:anim calcmode="lin" valueType="num">
                                      <p:cBhvr additive="base">
                                        <p:cTn id="26" dur="500" fill="hold"/>
                                        <p:tgtEl>
                                          <p:spTgt spid="45159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51588"/>
                                        </p:tgtEl>
                                        <p:attrNameLst>
                                          <p:attrName>style.visibility</p:attrName>
                                        </p:attrNameLst>
                                      </p:cBhvr>
                                      <p:to>
                                        <p:strVal val="visible"/>
                                      </p:to>
                                    </p:set>
                                    <p:anim calcmode="lin" valueType="num">
                                      <p:cBhvr additive="base">
                                        <p:cTn id="31" dur="500" fill="hold"/>
                                        <p:tgtEl>
                                          <p:spTgt spid="451588"/>
                                        </p:tgtEl>
                                        <p:attrNameLst>
                                          <p:attrName>ppt_x</p:attrName>
                                        </p:attrNameLst>
                                      </p:cBhvr>
                                      <p:tavLst>
                                        <p:tav tm="0">
                                          <p:val>
                                            <p:strVal val="#ppt_x"/>
                                          </p:val>
                                        </p:tav>
                                        <p:tav tm="100000">
                                          <p:val>
                                            <p:strVal val="#ppt_x"/>
                                          </p:val>
                                        </p:tav>
                                      </p:tavLst>
                                    </p:anim>
                                    <p:anim calcmode="lin" valueType="num">
                                      <p:cBhvr additive="base">
                                        <p:cTn id="32" dur="500" fill="hold"/>
                                        <p:tgtEl>
                                          <p:spTgt spid="45158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1591"/>
                                        </p:tgtEl>
                                        <p:attrNameLst>
                                          <p:attrName>style.visibility</p:attrName>
                                        </p:attrNameLst>
                                      </p:cBhvr>
                                      <p:to>
                                        <p:strVal val="visible"/>
                                      </p:to>
                                    </p:set>
                                    <p:anim calcmode="lin" valueType="num">
                                      <p:cBhvr additive="base">
                                        <p:cTn id="37" dur="500" fill="hold"/>
                                        <p:tgtEl>
                                          <p:spTgt spid="451591"/>
                                        </p:tgtEl>
                                        <p:attrNameLst>
                                          <p:attrName>ppt_x</p:attrName>
                                        </p:attrNameLst>
                                      </p:cBhvr>
                                      <p:tavLst>
                                        <p:tav tm="0">
                                          <p:val>
                                            <p:strVal val="#ppt_x"/>
                                          </p:val>
                                        </p:tav>
                                        <p:tav tm="100000">
                                          <p:val>
                                            <p:strVal val="#ppt_x"/>
                                          </p:val>
                                        </p:tav>
                                      </p:tavLst>
                                    </p:anim>
                                    <p:anim calcmode="lin" valueType="num">
                                      <p:cBhvr additive="base">
                                        <p:cTn id="38" dur="500" fill="hold"/>
                                        <p:tgtEl>
                                          <p:spTgt spid="4515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9" grpId="0" animBg="1"/>
      <p:bldP spid="451590" grpId="0" animBg="1"/>
      <p:bldP spid="45159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Net Benefit (C/B = 1/3)</a:t>
            </a:r>
          </a:p>
        </p:txBody>
      </p:sp>
      <p:graphicFrame>
        <p:nvGraphicFramePr>
          <p:cNvPr id="2" name="Table 1"/>
          <p:cNvGraphicFramePr>
            <a:graphicFrameLocks noGrp="1"/>
          </p:cNvGraphicFramePr>
          <p:nvPr>
            <p:extLst>
              <p:ext uri="{D42A27DB-BD31-4B8C-83A1-F6EECF244321}">
                <p14:modId xmlns:p14="http://schemas.microsoft.com/office/powerpoint/2010/main" val="1866873161"/>
              </p:ext>
            </p:extLst>
          </p:nvPr>
        </p:nvGraphicFramePr>
        <p:xfrm>
          <a:off x="685800" y="2133600"/>
          <a:ext cx="7616845" cy="3887026"/>
        </p:xfrm>
        <a:graphic>
          <a:graphicData uri="http://schemas.openxmlformats.org/drawingml/2006/table">
            <a:tbl>
              <a:tblPr/>
              <a:tblGrid>
                <a:gridCol w="2048123">
                  <a:extLst>
                    <a:ext uri="{9D8B030D-6E8A-4147-A177-3AD203B41FA5}">
                      <a16:colId xmlns="" xmlns:a16="http://schemas.microsoft.com/office/drawing/2014/main" val="20000"/>
                    </a:ext>
                  </a:extLst>
                </a:gridCol>
                <a:gridCol w="1250597">
                  <a:extLst>
                    <a:ext uri="{9D8B030D-6E8A-4147-A177-3AD203B41FA5}">
                      <a16:colId xmlns="" xmlns:a16="http://schemas.microsoft.com/office/drawing/2014/main" val="20001"/>
                    </a:ext>
                  </a:extLst>
                </a:gridCol>
                <a:gridCol w="1249045">
                  <a:extLst>
                    <a:ext uri="{9D8B030D-6E8A-4147-A177-3AD203B41FA5}">
                      <a16:colId xmlns="" xmlns:a16="http://schemas.microsoft.com/office/drawing/2014/main" val="20002"/>
                    </a:ext>
                  </a:extLst>
                </a:gridCol>
                <a:gridCol w="1000787">
                  <a:extLst>
                    <a:ext uri="{9D8B030D-6E8A-4147-A177-3AD203B41FA5}">
                      <a16:colId xmlns="" xmlns:a16="http://schemas.microsoft.com/office/drawing/2014/main" val="20003"/>
                    </a:ext>
                  </a:extLst>
                </a:gridCol>
                <a:gridCol w="1000787">
                  <a:extLst>
                    <a:ext uri="{9D8B030D-6E8A-4147-A177-3AD203B41FA5}">
                      <a16:colId xmlns="" xmlns:a16="http://schemas.microsoft.com/office/drawing/2014/main" val="20004"/>
                    </a:ext>
                  </a:extLst>
                </a:gridCol>
                <a:gridCol w="1067506">
                  <a:extLst>
                    <a:ext uri="{9D8B030D-6E8A-4147-A177-3AD203B41FA5}">
                      <a16:colId xmlns="" xmlns:a16="http://schemas.microsoft.com/office/drawing/2014/main" val="20005"/>
                    </a:ext>
                  </a:extLst>
                </a:gridCol>
              </a:tblGrid>
              <a:tr h="963654">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a typeface="MS PGothic" charset="0"/>
                        <a:cs typeface="MS PGothic" charset="0"/>
                      </a:endParaRPr>
                    </a:p>
                  </a:txBody>
                  <a:tcPr marL="8802" marR="8802" marT="8802"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Total </a:t>
                      </a:r>
                      <a:r>
                        <a:rPr kumimoji="0" lang="en-US" sz="1100" b="1" i="0" u="none" strike="noStrike" cap="none" normalizeH="0" baseline="0" dirty="0" err="1">
                          <a:ln>
                            <a:noFill/>
                          </a:ln>
                          <a:solidFill>
                            <a:srgbClr val="000000"/>
                          </a:solidFill>
                          <a:effectLst/>
                          <a:latin typeface="Verdana" charset="0"/>
                          <a:ea typeface="MS PGothic" charset="0"/>
                          <a:cs typeface="MS PGothic" charset="0"/>
                        </a:rPr>
                        <a:t>Mastatectomies</a:t>
                      </a:r>
                      <a:endParaRPr kumimoji="0" lang="en-US" sz="1100" b="1" i="0" u="none" strike="noStrike" cap="none" normalizeH="0" baseline="0" dirty="0">
                        <a:ln>
                          <a:noFill/>
                        </a:ln>
                        <a:solidFill>
                          <a:srgbClr val="000000"/>
                        </a:solidFill>
                        <a:effectLst/>
                        <a:latin typeface="Verdana" charset="0"/>
                        <a:ea typeface="MS PGothic" charset="0"/>
                        <a:cs typeface="MS PGothic" charset="0"/>
                      </a:endParaRP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Unnecessary </a:t>
                      </a:r>
                      <a:r>
                        <a:rPr kumimoji="0" lang="en-US" sz="1100" b="1" i="0" u="none" strike="noStrike" cap="none" normalizeH="0" baseline="0" dirty="0" err="1">
                          <a:ln>
                            <a:noFill/>
                          </a:ln>
                          <a:solidFill>
                            <a:srgbClr val="000000"/>
                          </a:solidFill>
                          <a:effectLst/>
                          <a:latin typeface="Verdana" charset="0"/>
                          <a:ea typeface="MS PGothic" charset="0"/>
                          <a:cs typeface="MS PGothic" charset="0"/>
                        </a:rPr>
                        <a:t>Mastatectomies</a:t>
                      </a:r>
                      <a:endParaRPr kumimoji="0" lang="en-US" sz="1100" b="1" i="0" u="none" strike="noStrike" cap="none" normalizeH="0" baseline="0" dirty="0">
                        <a:ln>
                          <a:noFill/>
                        </a:ln>
                        <a:solidFill>
                          <a:srgbClr val="000000"/>
                        </a:solidFill>
                        <a:effectLst/>
                        <a:latin typeface="Verdana" charset="0"/>
                        <a:ea typeface="MS PGothic" charset="0"/>
                        <a:cs typeface="MS PGothic" charset="0"/>
                      </a:endParaRP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Deaths</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Deaths Prevented</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Net Benefit</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(x 300)</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Death Equivalents</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8414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No Treat</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61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1617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Recalibrated Risk</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Verdana" charset="0"/>
                          <a:ea typeface="MS PGothic" charset="0"/>
                          <a:cs typeface="MS PGothic" charset="0"/>
                        </a:rPr>
                        <a:t>100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67</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28</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33</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11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Oncologist 1</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Verdana" charset="0"/>
                          <a:ea typeface="MS PGothic" charset="0"/>
                          <a:cs typeface="MS PGothic" charset="0"/>
                        </a:rPr>
                        <a:t>200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Verdana" charset="0"/>
                          <a:ea typeface="MS PGothic" charset="0"/>
                          <a:cs typeface="MS PGothic" charset="0"/>
                        </a:rPr>
                        <a:t>150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11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50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Treat All</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300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239</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61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-19</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00864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a typeface="MS PGothic" charset="0"/>
                        <a:cs typeface="MS PGothic" charset="0"/>
                      </a:endParaRPr>
                    </a:p>
                  </a:txBody>
                  <a:tcPr marL="8802" marR="8802" marT="8802"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22327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CDC9BCF-07BE-A741-B849-0E44DA959F47}" type="slidenum">
              <a:rPr lang="en-US" sz="1400"/>
              <a:pPr/>
              <a:t>61</a:t>
            </a:fld>
            <a:endParaRPr lang="en-US" sz="1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Net Benefit (C/B = 1/3)</a:t>
            </a:r>
          </a:p>
        </p:txBody>
      </p:sp>
      <p:graphicFrame>
        <p:nvGraphicFramePr>
          <p:cNvPr id="2" name="Table 1"/>
          <p:cNvGraphicFramePr>
            <a:graphicFrameLocks noGrp="1"/>
          </p:cNvGraphicFramePr>
          <p:nvPr>
            <p:extLst>
              <p:ext uri="{D42A27DB-BD31-4B8C-83A1-F6EECF244321}">
                <p14:modId xmlns:p14="http://schemas.microsoft.com/office/powerpoint/2010/main" val="1002100430"/>
              </p:ext>
            </p:extLst>
          </p:nvPr>
        </p:nvGraphicFramePr>
        <p:xfrm>
          <a:off x="685800" y="2133600"/>
          <a:ext cx="7238998" cy="3402880"/>
        </p:xfrm>
        <a:graphic>
          <a:graphicData uri="http://schemas.openxmlformats.org/drawingml/2006/table">
            <a:tbl>
              <a:tblPr/>
              <a:tblGrid>
                <a:gridCol w="1684299">
                  <a:extLst>
                    <a:ext uri="{9D8B030D-6E8A-4147-A177-3AD203B41FA5}">
                      <a16:colId xmlns="" xmlns:a16="http://schemas.microsoft.com/office/drawing/2014/main" val="20000"/>
                    </a:ext>
                  </a:extLst>
                </a:gridCol>
                <a:gridCol w="1363701">
                  <a:extLst>
                    <a:ext uri="{9D8B030D-6E8A-4147-A177-3AD203B41FA5}">
                      <a16:colId xmlns="" xmlns:a16="http://schemas.microsoft.com/office/drawing/2014/main" val="20001"/>
                    </a:ext>
                  </a:extLst>
                </a:gridCol>
                <a:gridCol w="685800">
                  <a:extLst>
                    <a:ext uri="{9D8B030D-6E8A-4147-A177-3AD203B41FA5}">
                      <a16:colId xmlns="" xmlns:a16="http://schemas.microsoft.com/office/drawing/2014/main" val="20002"/>
                    </a:ext>
                  </a:extLst>
                </a:gridCol>
                <a:gridCol w="914400">
                  <a:extLst>
                    <a:ext uri="{9D8B030D-6E8A-4147-A177-3AD203B41FA5}">
                      <a16:colId xmlns="" xmlns:a16="http://schemas.microsoft.com/office/drawing/2014/main" val="20003"/>
                    </a:ext>
                  </a:extLst>
                </a:gridCol>
                <a:gridCol w="1066800">
                  <a:extLst>
                    <a:ext uri="{9D8B030D-6E8A-4147-A177-3AD203B41FA5}">
                      <a16:colId xmlns="" xmlns:a16="http://schemas.microsoft.com/office/drawing/2014/main" val="20004"/>
                    </a:ext>
                  </a:extLst>
                </a:gridCol>
                <a:gridCol w="1523998">
                  <a:extLst>
                    <a:ext uri="{9D8B030D-6E8A-4147-A177-3AD203B41FA5}">
                      <a16:colId xmlns="" xmlns:a16="http://schemas.microsoft.com/office/drawing/2014/main" val="20005"/>
                    </a:ext>
                  </a:extLst>
                </a:gridCol>
              </a:tblGrid>
              <a:tr h="963654">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a typeface="MS PGothic" charset="0"/>
                        <a:cs typeface="MS PGothic" charset="0"/>
                      </a:endParaRPr>
                    </a:p>
                  </a:txBody>
                  <a:tcPr marL="8802" marR="8802" marT="8802"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Unnecessary </a:t>
                      </a:r>
                      <a:r>
                        <a:rPr kumimoji="0" lang="en-US" sz="1100" b="1" i="0" u="none" strike="noStrike" cap="none" normalizeH="0" baseline="0" dirty="0" err="1">
                          <a:ln>
                            <a:noFill/>
                          </a:ln>
                          <a:solidFill>
                            <a:srgbClr val="000000"/>
                          </a:solidFill>
                          <a:effectLst/>
                          <a:latin typeface="Verdana" charset="0"/>
                          <a:ea typeface="MS PGothic" charset="0"/>
                          <a:cs typeface="MS PGothic" charset="0"/>
                        </a:rPr>
                        <a:t>Mastatectomies</a:t>
                      </a:r>
                      <a:endParaRPr kumimoji="0" lang="en-US" sz="1100" b="1" i="0" u="none" strike="noStrike" cap="none" normalizeH="0" baseline="0" dirty="0">
                        <a:ln>
                          <a:noFill/>
                        </a:ln>
                        <a:solidFill>
                          <a:srgbClr val="000000"/>
                        </a:solidFill>
                        <a:effectLst/>
                        <a:latin typeface="Verdana" charset="0"/>
                        <a:ea typeface="MS PGothic" charset="0"/>
                        <a:cs typeface="MS PGothic" charset="0"/>
                      </a:endParaRP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Deaths</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Deaths Prevented</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Net Benefit</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(x 300)</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Death Equivalents</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Net Benefit</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1617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Recalibrated</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67</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28</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33</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11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0.04</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Oncologist 1</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150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11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50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Treat All</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239</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61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-19</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-0.06</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00864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a typeface="MS PGothic" charset="0"/>
                        <a:cs typeface="MS PGothic" charset="0"/>
                      </a:endParaRPr>
                    </a:p>
                  </a:txBody>
                  <a:tcPr marL="8802" marR="8802" marT="8802" marB="0" anchor="b" horzOverflow="overflow">
                    <a:lnL>
                      <a:noFill/>
                    </a:lnL>
                    <a:lnR>
                      <a:noFill/>
                    </a:lnR>
                    <a:lnT>
                      <a:noFill/>
                    </a:lnT>
                    <a:lnB>
                      <a:noFill/>
                    </a:lnB>
                    <a:lnTlToBr>
                      <a:noFill/>
                    </a:lnTlToBr>
                    <a:lnBlToTr>
                      <a:noFill/>
                    </a:lnBlToTr>
                    <a:noFill/>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22327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CDC9BCF-07BE-A741-B849-0E44DA959F47}" type="slidenum">
              <a:rPr lang="en-US" sz="1400"/>
              <a:pPr/>
              <a:t>62</a:t>
            </a:fld>
            <a:endParaRPr lang="en-US" sz="1400"/>
          </a:p>
        </p:txBody>
      </p:sp>
    </p:spTree>
    <p:extLst>
      <p:ext uri="{BB962C8B-B14F-4D97-AF65-F5344CB8AC3E}">
        <p14:creationId xmlns:p14="http://schemas.microsoft.com/office/powerpoint/2010/main" val="2174643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63</a:t>
            </a:fld>
            <a:endParaRPr lang="en-US"/>
          </a:p>
        </p:txBody>
      </p:sp>
      <p:sp>
        <p:nvSpPr>
          <p:cNvPr id="3"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Net Benefit</a:t>
            </a:r>
          </a:p>
          <a:p>
            <a:pPr eaLnBrk="1" hangingPunct="1"/>
            <a:r>
              <a:rPr lang="en-US" sz="4000" dirty="0">
                <a:solidFill>
                  <a:schemeClr val="tx2"/>
                </a:solidFill>
              </a:rPr>
              <a:t>(C/B = 1/3, </a:t>
            </a:r>
            <a:r>
              <a:rPr lang="en-US" sz="4000" dirty="0" err="1">
                <a:solidFill>
                  <a:schemeClr val="tx2"/>
                </a:solidFill>
              </a:rPr>
              <a:t>P</a:t>
            </a:r>
            <a:r>
              <a:rPr lang="en-US" sz="4000" baseline="-25000" dirty="0" err="1">
                <a:solidFill>
                  <a:schemeClr val="tx2"/>
                </a:solidFill>
              </a:rPr>
              <a:t>tt</a:t>
            </a:r>
            <a:r>
              <a:rPr lang="en-US" sz="4000" dirty="0">
                <a:solidFill>
                  <a:schemeClr val="tx2"/>
                </a:solidFill>
              </a:rPr>
              <a:t> = 0.25)</a:t>
            </a:r>
          </a:p>
        </p:txBody>
      </p:sp>
      <p:graphicFrame>
        <p:nvGraphicFramePr>
          <p:cNvPr id="5" name="Chart 4"/>
          <p:cNvGraphicFramePr>
            <a:graphicFrameLocks/>
          </p:cNvGraphicFramePr>
          <p:nvPr>
            <p:extLst>
              <p:ext uri="{D42A27DB-BD31-4B8C-83A1-F6EECF244321}">
                <p14:modId xmlns:p14="http://schemas.microsoft.com/office/powerpoint/2010/main" val="816602422"/>
              </p:ext>
            </p:extLst>
          </p:nvPr>
        </p:nvGraphicFramePr>
        <p:xfrm>
          <a:off x="990600" y="1676400"/>
          <a:ext cx="7270750" cy="50673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477000" y="4038600"/>
            <a:ext cx="1432942" cy="369332"/>
          </a:xfrm>
          <a:prstGeom prst="rect">
            <a:avLst/>
          </a:prstGeom>
          <a:noFill/>
        </p:spPr>
        <p:txBody>
          <a:bodyPr wrap="none" rtlCol="0">
            <a:spAutoFit/>
          </a:bodyPr>
          <a:lstStyle/>
          <a:p>
            <a:r>
              <a:rPr lang="en-US" dirty="0"/>
              <a:t>Recalibrated</a:t>
            </a:r>
          </a:p>
        </p:txBody>
      </p:sp>
      <p:sp>
        <p:nvSpPr>
          <p:cNvPr id="7" name="TextBox 6"/>
          <p:cNvSpPr txBox="1"/>
          <p:nvPr/>
        </p:nvSpPr>
        <p:spPr>
          <a:xfrm>
            <a:off x="6477000" y="4495800"/>
            <a:ext cx="1445340" cy="369332"/>
          </a:xfrm>
          <a:prstGeom prst="rect">
            <a:avLst/>
          </a:prstGeom>
          <a:noFill/>
        </p:spPr>
        <p:txBody>
          <a:bodyPr wrap="none" rtlCol="0">
            <a:spAutoFit/>
          </a:bodyPr>
          <a:lstStyle/>
          <a:p>
            <a:r>
              <a:rPr lang="en-US" dirty="0"/>
              <a:t>Oncologist 1</a:t>
            </a:r>
          </a:p>
        </p:txBody>
      </p:sp>
      <p:sp>
        <p:nvSpPr>
          <p:cNvPr id="8" name="TextBox 7"/>
          <p:cNvSpPr txBox="1"/>
          <p:nvPr/>
        </p:nvSpPr>
        <p:spPr>
          <a:xfrm>
            <a:off x="6477000" y="5562600"/>
            <a:ext cx="1016700" cy="369332"/>
          </a:xfrm>
          <a:prstGeom prst="rect">
            <a:avLst/>
          </a:prstGeom>
          <a:noFill/>
        </p:spPr>
        <p:txBody>
          <a:bodyPr wrap="none" rtlCol="0">
            <a:spAutoFit/>
          </a:bodyPr>
          <a:lstStyle/>
          <a:p>
            <a:r>
              <a:rPr lang="en-US" dirty="0"/>
              <a:t>Treat All</a:t>
            </a:r>
          </a:p>
        </p:txBody>
      </p:sp>
    </p:spTree>
    <p:extLst>
      <p:ext uri="{BB962C8B-B14F-4D97-AF65-F5344CB8AC3E}">
        <p14:creationId xmlns:p14="http://schemas.microsoft.com/office/powerpoint/2010/main" val="18353913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86886906"/>
              </p:ext>
            </p:extLst>
          </p:nvPr>
        </p:nvGraphicFramePr>
        <p:xfrm>
          <a:off x="1143000" y="1981200"/>
          <a:ext cx="6629401" cy="4343400"/>
        </p:xfrm>
        <a:graphic>
          <a:graphicData uri="http://schemas.openxmlformats.org/drawingml/2006/table">
            <a:tbl>
              <a:tblPr/>
              <a:tblGrid>
                <a:gridCol w="1290153">
                  <a:extLst>
                    <a:ext uri="{9D8B030D-6E8A-4147-A177-3AD203B41FA5}">
                      <a16:colId xmlns="" xmlns:a16="http://schemas.microsoft.com/office/drawing/2014/main" val="20000"/>
                    </a:ext>
                  </a:extLst>
                </a:gridCol>
                <a:gridCol w="1230607">
                  <a:extLst>
                    <a:ext uri="{9D8B030D-6E8A-4147-A177-3AD203B41FA5}">
                      <a16:colId xmlns="" xmlns:a16="http://schemas.microsoft.com/office/drawing/2014/main" val="20001"/>
                    </a:ext>
                  </a:extLst>
                </a:gridCol>
                <a:gridCol w="1213040">
                  <a:extLst>
                    <a:ext uri="{9D8B030D-6E8A-4147-A177-3AD203B41FA5}">
                      <a16:colId xmlns="" xmlns:a16="http://schemas.microsoft.com/office/drawing/2014/main" val="20002"/>
                    </a:ext>
                  </a:extLst>
                </a:gridCol>
                <a:gridCol w="1367266">
                  <a:extLst>
                    <a:ext uri="{9D8B030D-6E8A-4147-A177-3AD203B41FA5}">
                      <a16:colId xmlns="" xmlns:a16="http://schemas.microsoft.com/office/drawing/2014/main" val="20003"/>
                    </a:ext>
                  </a:extLst>
                </a:gridCol>
                <a:gridCol w="1528335">
                  <a:extLst>
                    <a:ext uri="{9D8B030D-6E8A-4147-A177-3AD203B41FA5}">
                      <a16:colId xmlns="" xmlns:a16="http://schemas.microsoft.com/office/drawing/2014/main" val="20004"/>
                    </a:ext>
                  </a:extLst>
                </a:gridCol>
              </a:tblGrid>
              <a:tr h="434340">
                <a:tc>
                  <a:txBody>
                    <a:bodyPr/>
                    <a:lstStyle/>
                    <a:p>
                      <a:pPr algn="l" fontAlgn="b"/>
                      <a:endParaRPr lang="en-US" sz="2000" b="1"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12700" marR="12700" marT="12700" marB="0" anchor="b">
                    <a:lnL>
                      <a:noFill/>
                    </a:lnL>
                    <a:lnR>
                      <a:noFill/>
                    </a:lnR>
                    <a:lnT>
                      <a:noFill/>
                    </a:lnT>
                    <a:lnB>
                      <a:noFill/>
                    </a:lnB>
                  </a:tcPr>
                </a:tc>
                <a:tc gridSpan="3">
                  <a:txBody>
                    <a:bodyPr/>
                    <a:lstStyle/>
                    <a:p>
                      <a:pPr algn="ctr" fontAlgn="b"/>
                      <a:r>
                        <a:rPr lang="en-US" sz="2000" b="1" i="0" u="none" strike="noStrike">
                          <a:solidFill>
                            <a:srgbClr val="000000"/>
                          </a:solidFill>
                          <a:effectLst/>
                          <a:latin typeface="Calibri"/>
                        </a:rPr>
                        <a:t>Net Benefit</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34340">
                <a:tc>
                  <a:txBody>
                    <a:bodyPr/>
                    <a:lstStyle/>
                    <a:p>
                      <a:pPr algn="ctr" fontAlgn="b"/>
                      <a:r>
                        <a:rPr lang="fi-FI" sz="2000" b="1" i="0" u="none" strike="noStrike">
                          <a:solidFill>
                            <a:srgbClr val="000000"/>
                          </a:solidFill>
                          <a:effectLst/>
                          <a:latin typeface="Calibri"/>
                        </a:rPr>
                        <a:t>C:B</a:t>
                      </a:r>
                    </a:p>
                  </a:txBody>
                  <a:tcPr marL="12700" marR="12700" marT="12700" marB="0" anchor="b">
                    <a:lnL>
                      <a:noFill/>
                    </a:lnL>
                    <a:lnR>
                      <a:noFill/>
                    </a:lnR>
                    <a:lnT>
                      <a:noFill/>
                    </a:lnT>
                    <a:lnB>
                      <a:noFill/>
                    </a:lnB>
                  </a:tcPr>
                </a:tc>
                <a:tc>
                  <a:txBody>
                    <a:bodyPr/>
                    <a:lstStyle/>
                    <a:p>
                      <a:pPr algn="ctr" fontAlgn="b"/>
                      <a:r>
                        <a:rPr lang="en-US" sz="2000" b="1" i="0" u="none" strike="noStrike">
                          <a:solidFill>
                            <a:srgbClr val="000000"/>
                          </a:solidFill>
                          <a:effectLst/>
                          <a:latin typeface="Calibri"/>
                        </a:rPr>
                        <a:t>Ptt</a:t>
                      </a:r>
                    </a:p>
                  </a:txBody>
                  <a:tcPr marL="12700" marR="12700" marT="12700" marB="0" anchor="b">
                    <a:lnL>
                      <a:noFill/>
                    </a:lnL>
                    <a:lnR>
                      <a:noFill/>
                    </a:lnR>
                    <a:lnT>
                      <a:noFill/>
                    </a:lnT>
                    <a:lnB>
                      <a:noFill/>
                    </a:lnB>
                  </a:tcPr>
                </a:tc>
                <a:tc>
                  <a:txBody>
                    <a:bodyPr/>
                    <a:lstStyle/>
                    <a:p>
                      <a:pPr algn="ctr" fontAlgn="b"/>
                      <a:r>
                        <a:rPr lang="en-US" sz="2000" b="1" i="0" u="none" strike="noStrike">
                          <a:solidFill>
                            <a:srgbClr val="000000"/>
                          </a:solidFill>
                          <a:effectLst/>
                          <a:latin typeface="Calibri"/>
                        </a:rPr>
                        <a:t>Treat All</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a:rPr>
                        <a:t>Onc 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a:rPr>
                        <a:t>Recalibrated</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34340">
                <a:tc>
                  <a:txBody>
                    <a:bodyPr/>
                    <a:lstStyle/>
                    <a:p>
                      <a:pPr algn="ctr" fontAlgn="b"/>
                      <a:r>
                        <a:rPr lang="ru-RU" sz="2000" b="1" i="0" u="none" strike="noStrike">
                          <a:solidFill>
                            <a:srgbClr val="000000"/>
                          </a:solidFill>
                          <a:effectLst/>
                          <a:latin typeface="Calibri"/>
                        </a:rPr>
                        <a:t>1:19</a:t>
                      </a:r>
                    </a:p>
                  </a:txBody>
                  <a:tcPr marL="12700" marR="12700" marT="12700" marB="0" anchor="b">
                    <a:lnL>
                      <a:noFill/>
                    </a:lnL>
                    <a:lnR>
                      <a:noFill/>
                    </a:lnR>
                    <a:lnT>
                      <a:noFill/>
                    </a:lnT>
                    <a:lnB>
                      <a:noFill/>
                    </a:lnB>
                  </a:tcPr>
                </a:tc>
                <a:tc>
                  <a:txBody>
                    <a:bodyPr/>
                    <a:lstStyle/>
                    <a:p>
                      <a:pPr algn="ctr" fontAlgn="b"/>
                      <a:r>
                        <a:rPr lang="pt-BR" sz="2000" b="1" i="0" u="none" strike="noStrike" dirty="0">
                          <a:solidFill>
                            <a:srgbClr val="000000"/>
                          </a:solidFill>
                          <a:effectLst/>
                          <a:latin typeface="Calibri"/>
                        </a:rPr>
                        <a:t>0.050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b-NO" sz="2000" b="0" i="0" u="none" strike="noStrike">
                          <a:solidFill>
                            <a:srgbClr val="000000"/>
                          </a:solidFill>
                          <a:effectLst/>
                          <a:latin typeface="Calibri"/>
                        </a:rPr>
                        <a:t>0.16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34340">
                <a:tc>
                  <a:txBody>
                    <a:bodyPr/>
                    <a:lstStyle/>
                    <a:p>
                      <a:pPr algn="ctr" fontAlgn="b"/>
                      <a:r>
                        <a:rPr lang="ru-RU" sz="2000" b="1" i="0" u="none" strike="noStrike">
                          <a:solidFill>
                            <a:srgbClr val="000000"/>
                          </a:solidFill>
                          <a:effectLst/>
                          <a:latin typeface="Calibri"/>
                        </a:rPr>
                        <a:t>1:8</a:t>
                      </a:r>
                    </a:p>
                  </a:txBody>
                  <a:tcPr marL="12700" marR="12700" marT="12700" marB="0" anchor="b">
                    <a:lnL>
                      <a:noFill/>
                    </a:lnL>
                    <a:lnR>
                      <a:noFill/>
                    </a:lnR>
                    <a:lnT>
                      <a:noFill/>
                    </a:lnT>
                    <a:lnB>
                      <a:noFill/>
                    </a:lnB>
                  </a:tcPr>
                </a:tc>
                <a:tc>
                  <a:txBody>
                    <a:bodyPr/>
                    <a:lstStyle/>
                    <a:p>
                      <a:pPr algn="ctr" fontAlgn="b"/>
                      <a:r>
                        <a:rPr lang="cs-CZ" sz="2000" b="1" i="0" u="none" strike="noStrike" dirty="0">
                          <a:solidFill>
                            <a:srgbClr val="000000"/>
                          </a:solidFill>
                          <a:effectLst/>
                          <a:latin typeface="Calibri"/>
                        </a:rPr>
                        <a:t>0.111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b-NO" sz="2000" b="0" i="0" u="none" strike="noStrike">
                          <a:solidFill>
                            <a:srgbClr val="000000"/>
                          </a:solidFill>
                          <a:effectLst/>
                          <a:latin typeface="Calibri"/>
                        </a:rPr>
                        <a:t>0.10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34340">
                <a:tc>
                  <a:txBody>
                    <a:bodyPr/>
                    <a:lstStyle/>
                    <a:p>
                      <a:pPr algn="ctr" fontAlgn="b"/>
                      <a:r>
                        <a:rPr lang="ru-RU" sz="2000" b="1" i="0" u="none" strike="noStrike">
                          <a:solidFill>
                            <a:srgbClr val="000000"/>
                          </a:solidFill>
                          <a:effectLst/>
                          <a:latin typeface="Calibri"/>
                        </a:rPr>
                        <a:t>1:7</a:t>
                      </a:r>
                    </a:p>
                  </a:txBody>
                  <a:tcPr marL="12700" marR="12700" marT="12700" marB="0" anchor="b">
                    <a:lnL>
                      <a:noFill/>
                    </a:lnL>
                    <a:lnR>
                      <a:noFill/>
                    </a:lnR>
                    <a:lnT>
                      <a:noFill/>
                    </a:lnT>
                    <a:lnB>
                      <a:noFill/>
                    </a:lnB>
                  </a:tcPr>
                </a:tc>
                <a:tc>
                  <a:txBody>
                    <a:bodyPr/>
                    <a:lstStyle/>
                    <a:p>
                      <a:pPr algn="ctr" fontAlgn="b"/>
                      <a:r>
                        <a:rPr lang="nb-NO" sz="2000" b="1" i="0" u="none" strike="noStrike" dirty="0">
                          <a:solidFill>
                            <a:srgbClr val="000000"/>
                          </a:solidFill>
                          <a:effectLst/>
                          <a:latin typeface="Calibri"/>
                        </a:rPr>
                        <a:t>0.125</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hr-HR" sz="2000" b="0" i="0" u="none" strike="noStrike">
                          <a:solidFill>
                            <a:srgbClr val="000000"/>
                          </a:solidFill>
                          <a:effectLst/>
                          <a:latin typeface="Calibri"/>
                        </a:rPr>
                        <a:t>0.09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34340">
                <a:tc>
                  <a:txBody>
                    <a:bodyPr/>
                    <a:lstStyle/>
                    <a:p>
                      <a:pPr algn="ctr" fontAlgn="b"/>
                      <a:r>
                        <a:rPr lang="de-DE" sz="2000" b="1" i="0" u="none" strike="noStrike">
                          <a:solidFill>
                            <a:srgbClr val="000000"/>
                          </a:solidFill>
                          <a:effectLst/>
                          <a:latin typeface="Calibri"/>
                        </a:rPr>
                        <a:t>1:5</a:t>
                      </a:r>
                    </a:p>
                  </a:txBody>
                  <a:tcPr marL="12700" marR="12700" marT="12700" marB="0" anchor="b">
                    <a:lnL>
                      <a:noFill/>
                    </a:lnL>
                    <a:lnR>
                      <a:noFill/>
                    </a:lnR>
                    <a:lnT>
                      <a:noFill/>
                    </a:lnT>
                    <a:lnB>
                      <a:noFill/>
                    </a:lnB>
                  </a:tcPr>
                </a:tc>
                <a:tc>
                  <a:txBody>
                    <a:bodyPr/>
                    <a:lstStyle/>
                    <a:p>
                      <a:pPr algn="ctr" fontAlgn="b"/>
                      <a:r>
                        <a:rPr lang="nb-NO" sz="2000" b="1" i="0" u="none" strike="noStrike" dirty="0">
                          <a:solidFill>
                            <a:srgbClr val="000000"/>
                          </a:solidFill>
                          <a:effectLst/>
                          <a:latin typeface="Calibri"/>
                        </a:rPr>
                        <a:t>0.167</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2000" b="0" i="0" u="none" strike="noStrike">
                          <a:solidFill>
                            <a:srgbClr val="000000"/>
                          </a:solidFill>
                          <a:effectLst/>
                          <a:latin typeface="Calibri"/>
                        </a:rPr>
                        <a:t>0.04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2000" b="0" i="0" u="none" strike="noStrike">
                          <a:solidFill>
                            <a:srgbClr val="000000"/>
                          </a:solidFill>
                          <a:effectLst/>
                          <a:latin typeface="Calibri"/>
                        </a:rPr>
                        <a:t>0.09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34340">
                <a:tc>
                  <a:txBody>
                    <a:bodyPr/>
                    <a:lstStyle/>
                    <a:p>
                      <a:pPr algn="ctr" fontAlgn="b"/>
                      <a:r>
                        <a:rPr lang="ru-RU" sz="2000" b="1" i="0" u="none" strike="noStrike">
                          <a:solidFill>
                            <a:srgbClr val="000000"/>
                          </a:solidFill>
                          <a:effectLst/>
                          <a:latin typeface="Calibri"/>
                        </a:rPr>
                        <a:t>1:4</a:t>
                      </a:r>
                    </a:p>
                  </a:txBody>
                  <a:tcPr marL="12700" marR="12700" marT="12700" marB="0" anchor="b">
                    <a:lnL>
                      <a:noFill/>
                    </a:lnL>
                    <a:lnR>
                      <a:noFill/>
                    </a:lnR>
                    <a:lnT>
                      <a:noFill/>
                    </a:lnT>
                    <a:lnB>
                      <a:noFill/>
                    </a:lnB>
                  </a:tcPr>
                </a:tc>
                <a:tc>
                  <a:txBody>
                    <a:bodyPr/>
                    <a:lstStyle/>
                    <a:p>
                      <a:pPr algn="ctr" fontAlgn="b"/>
                      <a:r>
                        <a:rPr lang="is-IS" sz="2000" b="1" i="0" u="none" strike="noStrike" dirty="0">
                          <a:solidFill>
                            <a:srgbClr val="000000"/>
                          </a:solidFill>
                          <a:effectLst/>
                          <a:latin typeface="Calibri"/>
                        </a:rPr>
                        <a:t>0.200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b-NO" sz="2000" b="0" i="0" u="none" strike="noStrike">
                          <a:solidFill>
                            <a:srgbClr val="000000"/>
                          </a:solidFill>
                          <a:effectLst/>
                          <a:latin typeface="Calibri"/>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000" b="0" i="0" u="none" strike="noStrike">
                          <a:solidFill>
                            <a:srgbClr val="000000"/>
                          </a:solidFill>
                          <a:effectLst/>
                          <a:latin typeface="Calibri"/>
                        </a:rPr>
                        <a:t>0.05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34340">
                <a:tc>
                  <a:txBody>
                    <a:bodyPr/>
                    <a:lstStyle/>
                    <a:p>
                      <a:pPr algn="ctr" fontAlgn="b"/>
                      <a:r>
                        <a:rPr lang="en-US" sz="2000" b="1" i="0" u="none" strike="noStrike" dirty="0">
                          <a:solidFill>
                            <a:srgbClr val="000000"/>
                          </a:solidFill>
                          <a:effectLst/>
                          <a:latin typeface="Calibri"/>
                        </a:rPr>
                        <a:t>1:3</a:t>
                      </a:r>
                    </a:p>
                  </a:txBody>
                  <a:tcPr marL="12700" marR="12700" marT="12700" marB="0" anchor="b">
                    <a:lnL>
                      <a:noFill/>
                    </a:lnL>
                    <a:lnR>
                      <a:noFill/>
                    </a:lnR>
                    <a:lnT>
                      <a:noFill/>
                    </a:lnT>
                    <a:lnB>
                      <a:noFill/>
                    </a:lnB>
                  </a:tcPr>
                </a:tc>
                <a:tc>
                  <a:txBody>
                    <a:bodyPr/>
                    <a:lstStyle/>
                    <a:p>
                      <a:pPr algn="ctr" fontAlgn="b"/>
                      <a:r>
                        <a:rPr lang="nb-NO" sz="2000" b="1" i="0" u="none" strike="noStrike" dirty="0">
                          <a:solidFill>
                            <a:srgbClr val="000000"/>
                          </a:solidFill>
                          <a:effectLst/>
                          <a:latin typeface="Calibri"/>
                        </a:rPr>
                        <a:t>0.250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mr-IN" sz="2000" b="0" i="0" u="none" strike="noStrike">
                          <a:solidFill>
                            <a:srgbClr val="000000"/>
                          </a:solidFill>
                          <a:effectLst/>
                          <a:latin typeface="Calibri"/>
                        </a:rPr>
                        <a:t>-0.06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2000" b="0" i="0" u="none" strike="noStrike">
                          <a:solidFill>
                            <a:srgbClr val="000000"/>
                          </a:solidFill>
                          <a:effectLst/>
                          <a:latin typeface="Calibri"/>
                        </a:rPr>
                        <a:t>0.04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34340">
                <a:tc>
                  <a:txBody>
                    <a:bodyPr/>
                    <a:lstStyle/>
                    <a:p>
                      <a:pPr algn="ctr" fontAlgn="b"/>
                      <a:r>
                        <a:rPr lang="ru-RU" sz="2000" b="1" i="0" u="none" strike="noStrike">
                          <a:solidFill>
                            <a:srgbClr val="000000"/>
                          </a:solidFill>
                          <a:effectLst/>
                          <a:latin typeface="Calibri"/>
                        </a:rPr>
                        <a:t>3:7</a:t>
                      </a:r>
                    </a:p>
                  </a:txBody>
                  <a:tcPr marL="12700" marR="12700" marT="12700" marB="0" anchor="b">
                    <a:lnL>
                      <a:noFill/>
                    </a:lnL>
                    <a:lnR>
                      <a:noFill/>
                    </a:lnR>
                    <a:lnT>
                      <a:noFill/>
                    </a:lnT>
                    <a:lnB>
                      <a:noFill/>
                    </a:lnB>
                  </a:tcPr>
                </a:tc>
                <a:tc>
                  <a:txBody>
                    <a:bodyPr/>
                    <a:lstStyle/>
                    <a:p>
                      <a:pPr algn="ctr" fontAlgn="b"/>
                      <a:r>
                        <a:rPr lang="nb-NO" sz="2000" b="1" i="0" u="none" strike="noStrike" dirty="0">
                          <a:solidFill>
                            <a:srgbClr val="000000"/>
                          </a:solidFill>
                          <a:effectLst/>
                          <a:latin typeface="Calibri"/>
                        </a:rPr>
                        <a:t>0.300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mr-IN" sz="2000" b="0" i="0" u="none" strike="noStrike">
                          <a:solidFill>
                            <a:srgbClr val="000000"/>
                          </a:solidFill>
                          <a:effectLst/>
                          <a:latin typeface="Calibri"/>
                        </a:rPr>
                        <a:t>-0.14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2000" b="0" i="0" u="none" strike="noStrike">
                          <a:solidFill>
                            <a:srgbClr val="000000"/>
                          </a:solidFill>
                          <a:effectLst/>
                          <a:latin typeface="Calibri"/>
                        </a:rPr>
                        <a:t>-0.05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a:solidFill>
                            <a:srgbClr val="000000"/>
                          </a:solidFill>
                          <a:effectLst/>
                          <a:latin typeface="Calibri"/>
                        </a:rPr>
                        <a:t>0.01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34340">
                <a:tc>
                  <a:txBody>
                    <a:bodyPr/>
                    <a:lstStyle/>
                    <a:p>
                      <a:pPr algn="ctr" fontAlgn="b"/>
                      <a:r>
                        <a:rPr lang="is-IS" sz="2000" b="1" i="0" u="none" strike="noStrike">
                          <a:solidFill>
                            <a:srgbClr val="000000"/>
                          </a:solidFill>
                          <a:effectLst/>
                          <a:latin typeface="Calibri"/>
                        </a:rPr>
                        <a:t>1:2</a:t>
                      </a:r>
                    </a:p>
                  </a:txBody>
                  <a:tcPr marL="12700" marR="12700" marT="12700" marB="0" anchor="b">
                    <a:lnL>
                      <a:noFill/>
                    </a:lnL>
                    <a:lnR>
                      <a:noFill/>
                    </a:lnR>
                    <a:lnT>
                      <a:noFill/>
                    </a:lnT>
                    <a:lnB>
                      <a:noFill/>
                    </a:lnB>
                  </a:tcPr>
                </a:tc>
                <a:tc>
                  <a:txBody>
                    <a:bodyPr/>
                    <a:lstStyle/>
                    <a:p>
                      <a:pPr algn="ctr" fontAlgn="b"/>
                      <a:r>
                        <a:rPr lang="nb-NO" sz="2000" b="1" i="0" u="none" strike="noStrike" dirty="0">
                          <a:solidFill>
                            <a:srgbClr val="000000"/>
                          </a:solidFill>
                          <a:effectLst/>
                          <a:latin typeface="Calibri"/>
                        </a:rPr>
                        <a:t>0.333</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mr-IN" sz="2000" b="0" i="0" u="none" strike="noStrike" dirty="0">
                          <a:solidFill>
                            <a:srgbClr val="000000"/>
                          </a:solidFill>
                          <a:effectLst/>
                          <a:latin typeface="Calibri"/>
                        </a:rPr>
                        <a:t>-</a:t>
                      </a:r>
                      <a:r>
                        <a:rPr lang="en-US" sz="2000" b="0" i="0" u="none" strike="noStrike" dirty="0">
                          <a:solidFill>
                            <a:srgbClr val="000000"/>
                          </a:solidFill>
                          <a:effectLst/>
                          <a:latin typeface="Calibri"/>
                        </a:rPr>
                        <a:t>0.20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2000" b="0" i="0" u="none" strike="noStrike" dirty="0">
                          <a:solidFill>
                            <a:srgbClr val="000000"/>
                          </a:solidFill>
                          <a:effectLst/>
                          <a:latin typeface="Calibri"/>
                        </a:rPr>
                        <a:t>-0.08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2000" b="0" i="0" u="none" strike="noStrike" dirty="0">
                          <a:solidFill>
                            <a:srgbClr val="000000"/>
                          </a:solidFill>
                          <a:effectLst/>
                          <a:latin typeface="Calibri"/>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4"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Decision Curve</a:t>
            </a:r>
          </a:p>
        </p:txBody>
      </p:sp>
    </p:spTree>
    <p:extLst>
      <p:ext uri="{BB962C8B-B14F-4D97-AF65-F5344CB8AC3E}">
        <p14:creationId xmlns:p14="http://schemas.microsoft.com/office/powerpoint/2010/main" val="237426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65</a:t>
            </a:fld>
            <a:endParaRPr lang="en-US"/>
          </a:p>
        </p:txBody>
      </p:sp>
      <p:graphicFrame>
        <p:nvGraphicFramePr>
          <p:cNvPr id="4" name="Chart 3"/>
          <p:cNvGraphicFramePr>
            <a:graphicFrameLocks/>
          </p:cNvGraphicFramePr>
          <p:nvPr>
            <p:extLst>
              <p:ext uri="{D42A27DB-BD31-4B8C-83A1-F6EECF244321}">
                <p14:modId xmlns:p14="http://schemas.microsoft.com/office/powerpoint/2010/main" val="613575727"/>
              </p:ext>
            </p:extLst>
          </p:nvPr>
        </p:nvGraphicFramePr>
        <p:xfrm>
          <a:off x="990600" y="1790700"/>
          <a:ext cx="7270750" cy="50673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Decision Curve</a:t>
            </a:r>
          </a:p>
        </p:txBody>
      </p:sp>
    </p:spTree>
    <p:extLst>
      <p:ext uri="{BB962C8B-B14F-4D97-AF65-F5344CB8AC3E}">
        <p14:creationId xmlns:p14="http://schemas.microsoft.com/office/powerpoint/2010/main" val="1340868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66</a:t>
            </a:fld>
            <a:endParaRPr lang="en-US"/>
          </a:p>
        </p:txBody>
      </p:sp>
      <p:graphicFrame>
        <p:nvGraphicFramePr>
          <p:cNvPr id="4" name="Chart 3"/>
          <p:cNvGraphicFramePr>
            <a:graphicFrameLocks/>
          </p:cNvGraphicFramePr>
          <p:nvPr>
            <p:extLst>
              <p:ext uri="{D42A27DB-BD31-4B8C-83A1-F6EECF244321}">
                <p14:modId xmlns:p14="http://schemas.microsoft.com/office/powerpoint/2010/main" val="214207812"/>
              </p:ext>
            </p:extLst>
          </p:nvPr>
        </p:nvGraphicFramePr>
        <p:xfrm>
          <a:off x="914400" y="1782166"/>
          <a:ext cx="7270750" cy="50673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Decision Curve</a:t>
            </a:r>
          </a:p>
        </p:txBody>
      </p:sp>
    </p:spTree>
    <p:extLst>
      <p:ext uri="{BB962C8B-B14F-4D97-AF65-F5344CB8AC3E}">
        <p14:creationId xmlns:p14="http://schemas.microsoft.com/office/powerpoint/2010/main" val="42934729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ChangeArrowheads="1"/>
          </p:cNvSpPr>
          <p:nvPr>
            <p:ph type="title"/>
          </p:nvPr>
        </p:nvSpPr>
        <p:spPr/>
        <p:txBody>
          <a:bodyPr/>
          <a:lstStyle/>
          <a:p>
            <a:pPr eaLnBrk="1" hangingPunct="1"/>
            <a:r>
              <a:rPr lang="en-US">
                <a:latin typeface="Tahoma" charset="0"/>
                <a:ea typeface="MS PGothic" charset="0"/>
              </a:rPr>
              <a:t>Comparing Predictions</a:t>
            </a:r>
          </a:p>
        </p:txBody>
      </p:sp>
      <p:sp>
        <p:nvSpPr>
          <p:cNvPr id="229378" name="Rectangle 3"/>
          <p:cNvSpPr>
            <a:spLocks noGrp="1" noChangeArrowheads="1"/>
          </p:cNvSpPr>
          <p:nvPr>
            <p:ph type="body" idx="1"/>
          </p:nvPr>
        </p:nvSpPr>
        <p:spPr/>
        <p:txBody>
          <a:bodyPr/>
          <a:lstStyle/>
          <a:p>
            <a:pPr eaLnBrk="1" hangingPunct="1">
              <a:lnSpc>
                <a:spcPct val="90000"/>
              </a:lnSpc>
            </a:pPr>
            <a:r>
              <a:rPr lang="en-US" sz="2400" dirty="0">
                <a:latin typeface="Tahoma" charset="0"/>
                <a:ea typeface="MS PGothic" charset="0"/>
              </a:rPr>
              <a:t>Identify cohort.</a:t>
            </a:r>
          </a:p>
          <a:p>
            <a:pPr eaLnBrk="1" hangingPunct="1">
              <a:lnSpc>
                <a:spcPct val="90000"/>
              </a:lnSpc>
            </a:pPr>
            <a:r>
              <a:rPr lang="en-US" sz="2400" dirty="0">
                <a:latin typeface="Tahoma" charset="0"/>
                <a:ea typeface="MS PGothic" charset="0"/>
              </a:rPr>
              <a:t>Obtain predictions (or information necessary for prediction) at inception.</a:t>
            </a:r>
          </a:p>
          <a:p>
            <a:pPr eaLnBrk="1" hangingPunct="1">
              <a:lnSpc>
                <a:spcPct val="90000"/>
              </a:lnSpc>
            </a:pPr>
            <a:r>
              <a:rPr lang="en-US" sz="2400" dirty="0">
                <a:latin typeface="Tahoma" charset="0"/>
                <a:ea typeface="MS PGothic" charset="0"/>
              </a:rPr>
              <a:t>Provide uniform treatment to cohort or at least treat independent of (blinded to) prediction.</a:t>
            </a:r>
          </a:p>
          <a:p>
            <a:pPr eaLnBrk="1" hangingPunct="1">
              <a:lnSpc>
                <a:spcPct val="90000"/>
              </a:lnSpc>
            </a:pPr>
            <a:r>
              <a:rPr lang="en-US" sz="2400" dirty="0">
                <a:latin typeface="Tahoma" charset="0"/>
                <a:ea typeface="MS PGothic" charset="0"/>
              </a:rPr>
              <a:t>Determine outcomes.</a:t>
            </a:r>
          </a:p>
          <a:p>
            <a:pPr eaLnBrk="1" hangingPunct="1">
              <a:lnSpc>
                <a:spcPct val="90000"/>
              </a:lnSpc>
            </a:pPr>
            <a:r>
              <a:rPr lang="en-US" sz="2400" dirty="0">
                <a:latin typeface="Tahoma" charset="0"/>
                <a:ea typeface="MS PGothic" charset="0"/>
              </a:rPr>
              <a:t>Scenario: What would have happened if treatment were based on predicted risk?  Would net benefit have been higher with Risk Prediction 1 or Risk Prediction 2?</a:t>
            </a:r>
          </a:p>
          <a:p>
            <a:pPr eaLnBrk="1" hangingPunct="1">
              <a:lnSpc>
                <a:spcPct val="90000"/>
              </a:lnSpc>
            </a:pPr>
            <a:endParaRPr lang="en-US" sz="2400" dirty="0">
              <a:latin typeface="Tahoma" charset="0"/>
              <a:ea typeface="MS PGothic" charset="0"/>
            </a:endParaRPr>
          </a:p>
          <a:p>
            <a:pPr eaLnBrk="1" hangingPunct="1">
              <a:lnSpc>
                <a:spcPct val="90000"/>
              </a:lnSpc>
            </a:pPr>
            <a:endParaRPr lang="en-US" sz="2400" dirty="0">
              <a:latin typeface="Tahoma" charset="0"/>
              <a:ea typeface="MS PGothic" charset="0"/>
            </a:endParaRPr>
          </a:p>
        </p:txBody>
      </p:sp>
      <p:sp>
        <p:nvSpPr>
          <p:cNvPr id="80900" name="Oval 4"/>
          <p:cNvSpPr>
            <a:spLocks noChangeArrowheads="1"/>
          </p:cNvSpPr>
          <p:nvPr/>
        </p:nvSpPr>
        <p:spPr bwMode="auto">
          <a:xfrm>
            <a:off x="838200" y="2971800"/>
            <a:ext cx="8153400" cy="1143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93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17B4C1A-6BF2-5B4E-9F2D-C4DA37CB37CB}" type="slidenum">
              <a:rPr lang="en-US" sz="1400"/>
              <a:pPr/>
              <a:t>67</a:t>
            </a:fld>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500" fill="hold"/>
                                        <p:tgtEl>
                                          <p:spTgt spid="80900"/>
                                        </p:tgtEl>
                                        <p:attrNameLst>
                                          <p:attrName>ppt_x</p:attrName>
                                        </p:attrNameLst>
                                      </p:cBhvr>
                                      <p:tavLst>
                                        <p:tav tm="0">
                                          <p:val>
                                            <p:strVal val="#ppt_x"/>
                                          </p:val>
                                        </p:tav>
                                        <p:tav tm="100000">
                                          <p:val>
                                            <p:strVal val="#ppt_x"/>
                                          </p:val>
                                        </p:tav>
                                      </p:tavLst>
                                    </p:anim>
                                    <p:anim calcmode="lin" valueType="num">
                                      <p:cBhvr additive="base">
                                        <p:cTn id="8"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idx="4294967295"/>
          </p:nvPr>
        </p:nvSpPr>
        <p:spPr/>
        <p:txBody>
          <a:bodyPr/>
          <a:lstStyle/>
          <a:p>
            <a:pPr eaLnBrk="1" hangingPunct="1"/>
            <a:r>
              <a:rPr lang="en-US">
                <a:latin typeface="Tahoma" charset="0"/>
                <a:ea typeface="MS PGothic" charset="0"/>
              </a:rPr>
              <a:t>Clinical Treatment Based On Predicted Risk</a:t>
            </a:r>
          </a:p>
        </p:txBody>
      </p:sp>
      <p:sp>
        <p:nvSpPr>
          <p:cNvPr id="231426" name="Rectangle 3"/>
          <p:cNvSpPr>
            <a:spLocks noGrp="1" noChangeArrowheads="1"/>
          </p:cNvSpPr>
          <p:nvPr>
            <p:ph type="body" idx="4294967295"/>
          </p:nvPr>
        </p:nvSpPr>
        <p:spPr/>
        <p:txBody>
          <a:bodyPr/>
          <a:lstStyle/>
          <a:p>
            <a:pPr eaLnBrk="1" hangingPunct="1"/>
            <a:r>
              <a:rPr lang="en-US">
                <a:latin typeface="Tahoma" charset="0"/>
                <a:ea typeface="MS PGothic" charset="0"/>
              </a:rPr>
              <a:t>If treatment is effective and higher risk patients are treated more aggressively:</a:t>
            </a:r>
          </a:p>
          <a:p>
            <a:pPr eaLnBrk="1" hangingPunct="1">
              <a:buFont typeface="Wingdings" charset="0"/>
              <a:buNone/>
            </a:pPr>
            <a:r>
              <a:rPr lang="en-US">
                <a:latin typeface="Tahoma" charset="0"/>
                <a:ea typeface="MS PGothic" charset="0"/>
              </a:rPr>
              <a:t>		Discrimination is DECREASED</a:t>
            </a:r>
          </a:p>
          <a:p>
            <a:pPr eaLnBrk="1" hangingPunct="1"/>
            <a:r>
              <a:rPr lang="en-US">
                <a:latin typeface="Tahoma" charset="0"/>
                <a:ea typeface="MS PGothic" charset="0"/>
              </a:rPr>
              <a:t>If highest risk patients are considered futile and support is withdrawn:</a:t>
            </a:r>
          </a:p>
          <a:p>
            <a:pPr eaLnBrk="1" hangingPunct="1">
              <a:buFont typeface="Wingdings" charset="0"/>
              <a:buNone/>
            </a:pPr>
            <a:r>
              <a:rPr lang="en-US">
                <a:latin typeface="Tahoma" charset="0"/>
                <a:ea typeface="MS PGothic" charset="0"/>
              </a:rPr>
              <a:t>		Discrimination is INCREASED </a:t>
            </a:r>
          </a:p>
        </p:txBody>
      </p:sp>
      <p:sp>
        <p:nvSpPr>
          <p:cNvPr id="231427" name="Text Box 4"/>
          <p:cNvSpPr txBox="1">
            <a:spLocks noChangeArrowheads="1"/>
          </p:cNvSpPr>
          <p:nvPr/>
        </p:nvSpPr>
        <p:spPr bwMode="auto">
          <a:xfrm>
            <a:off x="1600200" y="5486400"/>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spcBef>
                <a:spcPct val="50000"/>
              </a:spcBef>
            </a:pPr>
            <a:r>
              <a:rPr lang="en-US" sz="1800"/>
              <a:t>Especially relevant if outcome is something like 7-day in-hospital survival</a:t>
            </a:r>
          </a:p>
        </p:txBody>
      </p:sp>
      <p:sp>
        <p:nvSpPr>
          <p:cNvPr id="23142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1DAA41A-3F05-A043-A73D-1579B34A7F46}" type="slidenum">
              <a:rPr lang="en-US" sz="1400"/>
              <a:pPr/>
              <a:t>68</a:t>
            </a:fld>
            <a:endParaRPr lang="en-US" sz="1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p:txBody>
          <a:bodyPr/>
          <a:lstStyle/>
          <a:p>
            <a:r>
              <a:rPr lang="en-US">
                <a:latin typeface="Tahoma" charset="0"/>
                <a:ea typeface="MS PGothic" charset="0"/>
              </a:rPr>
              <a:t>NLST Lung CA Mortality </a:t>
            </a:r>
            <a:br>
              <a:rPr lang="en-US">
                <a:latin typeface="Tahoma" charset="0"/>
                <a:ea typeface="MS PGothic" charset="0"/>
              </a:rPr>
            </a:br>
            <a:r>
              <a:rPr lang="en-US">
                <a:latin typeface="Tahoma" charset="0"/>
                <a:ea typeface="MS PGothic" charset="0"/>
              </a:rPr>
              <a:t>Risk Prediction Model</a:t>
            </a:r>
          </a:p>
        </p:txBody>
      </p:sp>
      <p:sp>
        <p:nvSpPr>
          <p:cNvPr id="237570" name="Rectangle 3"/>
          <p:cNvSpPr>
            <a:spLocks noGrp="1" noChangeArrowheads="1"/>
          </p:cNvSpPr>
          <p:nvPr>
            <p:ph type="body" idx="1"/>
          </p:nvPr>
        </p:nvSpPr>
        <p:spPr>
          <a:xfrm>
            <a:off x="1219200" y="2819400"/>
            <a:ext cx="7772400" cy="3697288"/>
          </a:xfrm>
        </p:spPr>
        <p:txBody>
          <a:bodyPr/>
          <a:lstStyle/>
          <a:p>
            <a:r>
              <a:rPr lang="en-US">
                <a:latin typeface="Tahoma" charset="0"/>
                <a:ea typeface="MS PGothic" charset="0"/>
              </a:rPr>
              <a:t>Age</a:t>
            </a:r>
          </a:p>
          <a:p>
            <a:r>
              <a:rPr lang="en-US">
                <a:latin typeface="Tahoma" charset="0"/>
                <a:ea typeface="MS PGothic" charset="0"/>
              </a:rPr>
              <a:t>BMI</a:t>
            </a:r>
          </a:p>
          <a:p>
            <a:r>
              <a:rPr lang="en-US">
                <a:latin typeface="Tahoma" charset="0"/>
                <a:ea typeface="MS PGothic" charset="0"/>
              </a:rPr>
              <a:t>Family history of lung cancer</a:t>
            </a:r>
          </a:p>
          <a:p>
            <a:r>
              <a:rPr lang="en-US">
                <a:latin typeface="Tahoma" charset="0"/>
                <a:ea typeface="MS PGothic" charset="0"/>
              </a:rPr>
              <a:t>Pack-years of smoking</a:t>
            </a:r>
          </a:p>
          <a:p>
            <a:r>
              <a:rPr lang="en-US">
                <a:latin typeface="Tahoma" charset="0"/>
                <a:ea typeface="MS PGothic" charset="0"/>
              </a:rPr>
              <a:t>Years since smoking cessation </a:t>
            </a:r>
          </a:p>
          <a:p>
            <a:r>
              <a:rPr lang="en-US">
                <a:latin typeface="Tahoma" charset="0"/>
                <a:ea typeface="MS PGothic" charset="0"/>
              </a:rPr>
              <a:t>Emphysema diagnosis</a:t>
            </a:r>
          </a:p>
          <a:p>
            <a:pPr>
              <a:buFont typeface="Wingdings" charset="0"/>
              <a:buNone/>
            </a:pPr>
            <a:endParaRPr lang="en-US">
              <a:latin typeface="Tahoma" charset="0"/>
              <a:ea typeface="MS PGothic" charset="0"/>
            </a:endParaRPr>
          </a:p>
        </p:txBody>
      </p:sp>
      <p:sp>
        <p:nvSpPr>
          <p:cNvPr id="237571" name="TextBox 2"/>
          <p:cNvSpPr txBox="1">
            <a:spLocks noChangeArrowheads="1"/>
          </p:cNvSpPr>
          <p:nvPr/>
        </p:nvSpPr>
        <p:spPr bwMode="auto">
          <a:xfrm>
            <a:off x="685800" y="19050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2800">
                <a:solidFill>
                  <a:srgbClr val="333399"/>
                </a:solidFill>
              </a:rPr>
              <a:t>Regression model converts the following variables* into a risk of lung cancer death within 5 years</a:t>
            </a:r>
          </a:p>
        </p:txBody>
      </p:sp>
      <p:sp>
        <p:nvSpPr>
          <p:cNvPr id="237572" name="TextBox 3"/>
          <p:cNvSpPr txBox="1">
            <a:spLocks noChangeArrowheads="1"/>
          </p:cNvSpPr>
          <p:nvPr/>
        </p:nvSpPr>
        <p:spPr bwMode="auto">
          <a:xfrm>
            <a:off x="685800" y="6400800"/>
            <a:ext cx="731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*Sex and Race were not included in the model (?) </a:t>
            </a:r>
          </a:p>
        </p:txBody>
      </p:sp>
      <p:sp>
        <p:nvSpPr>
          <p:cNvPr id="23757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A46D037F-B513-F54A-BBE0-40753B9F86FA}" type="slidenum">
              <a:rPr lang="en-US" sz="1400"/>
              <a:pPr/>
              <a:t>69</a:t>
            </a:fld>
            <a:endParaRPr 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2591C619-4778-438B-9046-FE855FDB2D05}"/>
              </a:ext>
            </a:extLst>
          </p:cNvPr>
          <p:cNvGraphicFramePr>
            <a:graphicFrameLocks noGrp="1"/>
          </p:cNvGraphicFramePr>
          <p:nvPr>
            <p:ph idx="1"/>
            <p:extLst>
              <p:ext uri="{D42A27DB-BD31-4B8C-83A1-F6EECF244321}">
                <p14:modId xmlns:p14="http://schemas.microsoft.com/office/powerpoint/2010/main" val="3897249622"/>
              </p:ext>
            </p:extLst>
          </p:nvPr>
        </p:nvGraphicFramePr>
        <p:xfrm>
          <a:off x="1524000" y="1917782"/>
          <a:ext cx="4953000" cy="4777739"/>
        </p:xfrm>
        <a:graphic>
          <a:graphicData uri="http://schemas.openxmlformats.org/drawingml/2006/table">
            <a:tbl>
              <a:tblPr>
                <a:tableStyleId>{5C22544A-7EE6-4342-B048-85BDC9FD1C3A}</a:tableStyleId>
              </a:tblPr>
              <a:tblGrid>
                <a:gridCol w="2476500">
                  <a:extLst>
                    <a:ext uri="{9D8B030D-6E8A-4147-A177-3AD203B41FA5}">
                      <a16:colId xmlns="" xmlns:a16="http://schemas.microsoft.com/office/drawing/2014/main" val="3523823655"/>
                    </a:ext>
                  </a:extLst>
                </a:gridCol>
                <a:gridCol w="2476500">
                  <a:extLst>
                    <a:ext uri="{9D8B030D-6E8A-4147-A177-3AD203B41FA5}">
                      <a16:colId xmlns="" xmlns:a16="http://schemas.microsoft.com/office/drawing/2014/main" val="2880667623"/>
                    </a:ext>
                  </a:extLst>
                </a:gridCol>
              </a:tblGrid>
              <a:tr h="408709">
                <a:tc>
                  <a:txBody>
                    <a:bodyPr/>
                    <a:lstStyle/>
                    <a:p>
                      <a:pPr algn="ctr" fontAlgn="b"/>
                      <a:r>
                        <a:rPr lang="en-US" sz="2800" u="none" strike="noStrike">
                          <a:effectLst/>
                        </a:rPr>
                        <a:t>a</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Log(a)</a:t>
                      </a:r>
                      <a:endParaRPr lang="en-US" sz="28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3495861787"/>
                  </a:ext>
                </a:extLst>
              </a:tr>
              <a:tr h="408709">
                <a:tc>
                  <a:txBody>
                    <a:bodyPr/>
                    <a:lstStyle/>
                    <a:p>
                      <a:pPr algn="r" fontAlgn="b"/>
                      <a:r>
                        <a:rPr lang="en-US" sz="2800" u="none" strike="noStrike">
                          <a:effectLst/>
                        </a:rPr>
                        <a:t>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2876636496"/>
                  </a:ext>
                </a:extLst>
              </a:tr>
              <a:tr h="408709">
                <a:tc>
                  <a:txBody>
                    <a:bodyPr/>
                    <a:lstStyle/>
                    <a:p>
                      <a:pPr algn="r" fontAlgn="b"/>
                      <a:r>
                        <a:rPr lang="en-US" sz="2800" u="none" strike="noStrike">
                          <a:effectLst/>
                        </a:rPr>
                        <a:t>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0.30</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527852493"/>
                  </a:ext>
                </a:extLst>
              </a:tr>
              <a:tr h="408709">
                <a:tc>
                  <a:txBody>
                    <a:bodyPr/>
                    <a:lstStyle/>
                    <a:p>
                      <a:pPr algn="r" fontAlgn="b"/>
                      <a:r>
                        <a:rPr lang="en-US" sz="2800" u="none" strike="noStrike">
                          <a:effectLst/>
                        </a:rPr>
                        <a:t>3</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0.5</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178797245"/>
                  </a:ext>
                </a:extLst>
              </a:tr>
              <a:tr h="408709">
                <a:tc>
                  <a:txBody>
                    <a:bodyPr/>
                    <a:lstStyle/>
                    <a:p>
                      <a:pPr algn="r" fontAlgn="b"/>
                      <a:r>
                        <a:rPr lang="en-US" sz="2800" u="none" strike="noStrike">
                          <a:effectLst/>
                        </a:rPr>
                        <a:t>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0.60</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2324869809"/>
                  </a:ext>
                </a:extLst>
              </a:tr>
              <a:tr h="408709">
                <a:tc>
                  <a:txBody>
                    <a:bodyPr/>
                    <a:lstStyle/>
                    <a:p>
                      <a:pPr algn="r" fontAlgn="b"/>
                      <a:r>
                        <a:rPr lang="en-US" sz="2800" u="none" strike="noStrike">
                          <a:effectLst/>
                        </a:rPr>
                        <a:t>5</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0.70</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938007204"/>
                  </a:ext>
                </a:extLst>
              </a:tr>
              <a:tr h="408709">
                <a:tc>
                  <a:txBody>
                    <a:bodyPr/>
                    <a:lstStyle/>
                    <a:p>
                      <a:pPr algn="r" fontAlgn="b"/>
                      <a:r>
                        <a:rPr lang="en-US" sz="2800" u="none" strike="noStrike">
                          <a:effectLst/>
                        </a:rPr>
                        <a:t>6</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876592485"/>
                  </a:ext>
                </a:extLst>
              </a:tr>
              <a:tr h="408709">
                <a:tc>
                  <a:txBody>
                    <a:bodyPr/>
                    <a:lstStyle/>
                    <a:p>
                      <a:pPr algn="r" fontAlgn="b"/>
                      <a:r>
                        <a:rPr lang="en-US" sz="2800" u="none" strike="noStrike">
                          <a:effectLst/>
                        </a:rPr>
                        <a:t>7</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0.85</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5497123"/>
                  </a:ext>
                </a:extLst>
              </a:tr>
              <a:tr h="408709">
                <a:tc>
                  <a:txBody>
                    <a:bodyPr/>
                    <a:lstStyle/>
                    <a:p>
                      <a:pPr algn="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0.90</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2036677682"/>
                  </a:ext>
                </a:extLst>
              </a:tr>
              <a:tr h="408709">
                <a:tc>
                  <a:txBody>
                    <a:bodyPr/>
                    <a:lstStyle/>
                    <a:p>
                      <a:pPr algn="r" fontAlgn="b"/>
                      <a:r>
                        <a:rPr lang="en-US" sz="2800" u="none" strike="noStrike">
                          <a:effectLst/>
                        </a:rPr>
                        <a:t>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0.95</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560191955"/>
                  </a:ext>
                </a:extLst>
              </a:tr>
              <a:tr h="408709">
                <a:tc>
                  <a:txBody>
                    <a:bodyPr/>
                    <a:lstStyle/>
                    <a:p>
                      <a:pPr algn="r" fontAlgn="b"/>
                      <a:r>
                        <a:rPr lang="en-US" sz="2800" u="none" strike="noStrike">
                          <a:effectLst/>
                        </a:rPr>
                        <a:t>10</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98153571"/>
                  </a:ext>
                </a:extLst>
              </a:tr>
            </a:tbl>
          </a:graphicData>
        </a:graphic>
      </p:graphicFrame>
      <p:sp>
        <p:nvSpPr>
          <p:cNvPr id="4" name="Slide Number Placeholder 3">
            <a:extLst>
              <a:ext uri="{FF2B5EF4-FFF2-40B4-BE49-F238E27FC236}">
                <a16:creationId xmlns="" xmlns:a16="http://schemas.microsoft.com/office/drawing/2014/main" id="{362F71E6-35E2-4104-AB15-8120A97AA860}"/>
              </a:ext>
            </a:extLst>
          </p:cNvPr>
          <p:cNvSpPr>
            <a:spLocks noGrp="1"/>
          </p:cNvSpPr>
          <p:nvPr>
            <p:ph type="sldNum" sz="quarter" idx="12"/>
          </p:nvPr>
        </p:nvSpPr>
        <p:spPr/>
        <p:txBody>
          <a:bodyPr/>
          <a:lstStyle/>
          <a:p>
            <a:pPr>
              <a:defRPr/>
            </a:pPr>
            <a:fld id="{E70CF1B1-AA47-B34B-9B18-40744FAC0177}" type="slidenum">
              <a:rPr lang="en-US" smtClean="0"/>
              <a:pPr>
                <a:defRPr/>
              </a:pPr>
              <a:t>7</a:t>
            </a:fld>
            <a:endParaRPr lang="en-US"/>
          </a:p>
        </p:txBody>
      </p:sp>
    </p:spTree>
    <p:extLst>
      <p:ext uri="{BB962C8B-B14F-4D97-AF65-F5344CB8AC3E}">
        <p14:creationId xmlns:p14="http://schemas.microsoft.com/office/powerpoint/2010/main" val="807126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150938" y="214313"/>
            <a:ext cx="7793037" cy="1081087"/>
          </a:xfrm>
        </p:spPr>
        <p:txBody>
          <a:bodyPr rtlCol="0">
            <a:normAutofit fontScale="90000"/>
          </a:bodyPr>
          <a:lstStyle/>
          <a:p>
            <a:pPr eaLnBrk="1" fontAlgn="auto" hangingPunct="1">
              <a:spcAft>
                <a:spcPts val="0"/>
              </a:spcAft>
              <a:defRPr/>
            </a:pPr>
            <a:r>
              <a:rPr lang="en-US" sz="3600" dirty="0">
                <a:latin typeface="Tahoma" charset="0"/>
                <a:ea typeface="+mj-ea"/>
                <a:cs typeface="+mj-cs"/>
              </a:rPr>
              <a:t>NLST Lung CA Mortality </a:t>
            </a:r>
            <a:br>
              <a:rPr lang="en-US" sz="3600" dirty="0">
                <a:latin typeface="Tahoma" charset="0"/>
                <a:ea typeface="+mj-ea"/>
                <a:cs typeface="+mj-cs"/>
              </a:rPr>
            </a:br>
            <a:r>
              <a:rPr lang="en-US" sz="3600" dirty="0">
                <a:latin typeface="Tahoma" charset="0"/>
                <a:ea typeface="+mj-ea"/>
                <a:cs typeface="+mj-cs"/>
              </a:rPr>
              <a:t>Risk Prediction Model</a:t>
            </a:r>
          </a:p>
        </p:txBody>
      </p:sp>
      <p:graphicFrame>
        <p:nvGraphicFramePr>
          <p:cNvPr id="8" name="Chart 7"/>
          <p:cNvGraphicFramePr>
            <a:graphicFrameLocks/>
          </p:cNvGraphicFramePr>
          <p:nvPr/>
        </p:nvGraphicFramePr>
        <p:xfrm>
          <a:off x="1600200" y="1066800"/>
          <a:ext cx="6629400" cy="5537200"/>
        </p:xfrm>
        <a:graphic>
          <a:graphicData uri="http://schemas.openxmlformats.org/drawingml/2006/chart">
            <c:chart xmlns:c="http://schemas.openxmlformats.org/drawingml/2006/chart" xmlns:r="http://schemas.openxmlformats.org/officeDocument/2006/relationships" r:id="rId2"/>
          </a:graphicData>
        </a:graphic>
      </p:graphicFrame>
      <p:sp>
        <p:nvSpPr>
          <p:cNvPr id="240643" name="TextBox 1"/>
          <p:cNvSpPr txBox="1">
            <a:spLocks noChangeArrowheads="1"/>
          </p:cNvSpPr>
          <p:nvPr/>
        </p:nvSpPr>
        <p:spPr bwMode="auto">
          <a:xfrm>
            <a:off x="6096000" y="3886200"/>
            <a:ext cx="2057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External Validation:</a:t>
            </a:r>
          </a:p>
          <a:p>
            <a:r>
              <a:rPr lang="en-US" sz="1800"/>
              <a:t>Bias = -0.7%</a:t>
            </a:r>
          </a:p>
          <a:p>
            <a:r>
              <a:rPr lang="en-US" sz="1800"/>
              <a:t>SDGE = 0.25%</a:t>
            </a:r>
          </a:p>
          <a:p>
            <a:endParaRPr lang="en-US" sz="1800"/>
          </a:p>
        </p:txBody>
      </p:sp>
      <p:sp>
        <p:nvSpPr>
          <p:cNvPr id="2406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1ACAA790-0355-C94E-9B5E-A05F966AFEFD}" type="slidenum">
              <a:rPr lang="en-US" sz="1200">
                <a:solidFill>
                  <a:srgbClr val="898989"/>
                </a:solidFill>
              </a:rPr>
              <a:pPr/>
              <a:t>70</a:t>
            </a:fld>
            <a:endParaRPr lang="en-US" sz="1200">
              <a:solidFill>
                <a:srgbClr val="898989"/>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1524000" y="914400"/>
          <a:ext cx="63373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225281" name="Rectangle 2"/>
          <p:cNvSpPr>
            <a:spLocks noGrp="1" noChangeArrowheads="1"/>
          </p:cNvSpPr>
          <p:nvPr>
            <p:ph type="title"/>
          </p:nvPr>
        </p:nvSpPr>
        <p:spPr>
          <a:xfrm>
            <a:off x="533400" y="34925"/>
            <a:ext cx="8410575" cy="1081088"/>
          </a:xfrm>
        </p:spPr>
        <p:txBody>
          <a:bodyPr rtlCol="0">
            <a:normAutofit fontScale="90000"/>
          </a:bodyPr>
          <a:lstStyle/>
          <a:p>
            <a:pPr eaLnBrk="1" fontAlgn="auto" hangingPunct="1">
              <a:spcAft>
                <a:spcPts val="0"/>
              </a:spcAft>
              <a:defRPr/>
            </a:pPr>
            <a:r>
              <a:rPr lang="en-US" sz="3600" dirty="0">
                <a:latin typeface="Tahoma" charset="0"/>
                <a:ea typeface="+mj-ea"/>
                <a:cs typeface="+mj-cs"/>
              </a:rPr>
              <a:t>NLST Lung CA Mortality Risk Prediction Model</a:t>
            </a:r>
          </a:p>
        </p:txBody>
      </p:sp>
      <p:sp>
        <p:nvSpPr>
          <p:cNvPr id="241667" name="TextBox 1"/>
          <p:cNvSpPr txBox="1">
            <a:spLocks noChangeArrowheads="1"/>
          </p:cNvSpPr>
          <p:nvPr/>
        </p:nvSpPr>
        <p:spPr bwMode="auto">
          <a:xfrm>
            <a:off x="5410200" y="2971800"/>
            <a:ext cx="18288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Both AUROC reported as 0.72 (0.69-0.75) Type III Error?</a:t>
            </a:r>
          </a:p>
        </p:txBody>
      </p:sp>
      <p:sp>
        <p:nvSpPr>
          <p:cNvPr id="2416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ACAC668F-C2A1-A447-8A2C-B3B75BBC935E}" type="slidenum">
              <a:rPr lang="en-US" sz="1200">
                <a:solidFill>
                  <a:srgbClr val="898989"/>
                </a:solidFill>
              </a:rPr>
              <a:pPr/>
              <a:t>71</a:t>
            </a:fld>
            <a:endParaRPr lang="en-US" sz="1200">
              <a:solidFill>
                <a:srgbClr val="898989"/>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CDB68E93-2575-407C-B9F6-A25791C2E2D2}"/>
              </a:ext>
            </a:extLst>
          </p:cNvPr>
          <p:cNvSpPr>
            <a:spLocks noGrp="1"/>
          </p:cNvSpPr>
          <p:nvPr>
            <p:ph type="title"/>
          </p:nvPr>
        </p:nvSpPr>
        <p:spPr/>
        <p:txBody>
          <a:bodyPr/>
          <a:lstStyle/>
          <a:p>
            <a:r>
              <a:rPr lang="en-US" dirty="0"/>
              <a:t>Binary Decision: CT Yes/No</a:t>
            </a:r>
          </a:p>
        </p:txBody>
      </p:sp>
      <p:sp>
        <p:nvSpPr>
          <p:cNvPr id="6" name="Content Placeholder 5">
            <a:extLst>
              <a:ext uri="{FF2B5EF4-FFF2-40B4-BE49-F238E27FC236}">
                <a16:creationId xmlns="" xmlns:a16="http://schemas.microsoft.com/office/drawing/2014/main" id="{73E9037F-F694-4E36-9A5C-16021528F09D}"/>
              </a:ext>
            </a:extLst>
          </p:cNvPr>
          <p:cNvSpPr>
            <a:spLocks noGrp="1"/>
          </p:cNvSpPr>
          <p:nvPr>
            <p:ph idx="1"/>
          </p:nvPr>
        </p:nvSpPr>
        <p:spPr/>
        <p:txBody>
          <a:bodyPr/>
          <a:lstStyle/>
          <a:p>
            <a:r>
              <a:rPr lang="en-US" dirty="0">
                <a:latin typeface="Tahoma" charset="0"/>
                <a:ea typeface="MS PGothic" charset="0"/>
              </a:rPr>
              <a:t>Assume CT scanning one who will die of lung CA in the next 5 years is worth CT scanning 100 who will not die</a:t>
            </a:r>
          </a:p>
          <a:p>
            <a:r>
              <a:rPr lang="en-US" dirty="0">
                <a:latin typeface="Tahoma" charset="0"/>
                <a:ea typeface="MS PGothic" charset="0"/>
              </a:rPr>
              <a:t>Threshold mortality risk =1%</a:t>
            </a:r>
            <a:endParaRPr lang="en-US" dirty="0"/>
          </a:p>
        </p:txBody>
      </p:sp>
      <p:sp>
        <p:nvSpPr>
          <p:cNvPr id="4" name="Slide Number Placeholder 3">
            <a:extLst>
              <a:ext uri="{FF2B5EF4-FFF2-40B4-BE49-F238E27FC236}">
                <a16:creationId xmlns="" xmlns:a16="http://schemas.microsoft.com/office/drawing/2014/main" id="{A72F0B43-7BA0-41AD-9FED-B00D0999E6DF}"/>
              </a:ext>
            </a:extLst>
          </p:cNvPr>
          <p:cNvSpPr>
            <a:spLocks noGrp="1"/>
          </p:cNvSpPr>
          <p:nvPr>
            <p:ph type="sldNum" sz="quarter" idx="12"/>
          </p:nvPr>
        </p:nvSpPr>
        <p:spPr/>
        <p:txBody>
          <a:bodyPr/>
          <a:lstStyle/>
          <a:p>
            <a:pPr>
              <a:defRPr/>
            </a:pPr>
            <a:fld id="{0BAEA94B-E56C-1648-80A8-25280586F1B9}" type="slidenum">
              <a:rPr lang="en-US" smtClean="0"/>
              <a:pPr>
                <a:defRPr/>
              </a:pPr>
              <a:t>72</a:t>
            </a:fld>
            <a:endParaRPr lang="en-US"/>
          </a:p>
        </p:txBody>
      </p:sp>
    </p:spTree>
    <p:extLst>
      <p:ext uri="{BB962C8B-B14F-4D97-AF65-F5344CB8AC3E}">
        <p14:creationId xmlns:p14="http://schemas.microsoft.com/office/powerpoint/2010/main" val="309982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6446838"/>
            <a:ext cx="23225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4" name="Rectangle 2"/>
          <p:cNvSpPr>
            <a:spLocks noGrp="1" noChangeArrowheads="1"/>
          </p:cNvSpPr>
          <p:nvPr>
            <p:ph type="title"/>
          </p:nvPr>
        </p:nvSpPr>
        <p:spPr>
          <a:xfrm>
            <a:off x="163513" y="6429375"/>
            <a:ext cx="6381750" cy="320675"/>
          </a:xfrm>
        </p:spPr>
        <p:txBody>
          <a:bodyPr lIns="0" tIns="12211" rIns="0" bIns="0" anchor="ctr"/>
          <a:lstStyle/>
          <a:p>
            <a:pPr>
              <a:tabLst>
                <a:tab pos="649288" algn="l"/>
                <a:tab pos="1298575" algn="l"/>
                <a:tab pos="1947863" algn="l"/>
                <a:tab pos="2597150" algn="l"/>
                <a:tab pos="3248025" algn="l"/>
                <a:tab pos="3897313" algn="l"/>
                <a:tab pos="4546600" algn="l"/>
                <a:tab pos="5195888" algn="l"/>
                <a:tab pos="5845175" algn="l"/>
              </a:tabLst>
            </a:pPr>
            <a:r>
              <a:rPr lang="en-US" sz="1100" b="1">
                <a:latin typeface="Tahoma" charset="0"/>
                <a:ea typeface="MS PGothic" charset="0"/>
              </a:rPr>
              <a:t>Kovalchik SA et al. N Engl J Med 2013;369:245-254.</a:t>
            </a:r>
          </a:p>
        </p:txBody>
      </p:sp>
      <p:pic>
        <p:nvPicPr>
          <p:cNvPr id="2437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8696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a:cxnSpLocks noChangeShapeType="1"/>
          </p:cNvCxnSpPr>
          <p:nvPr/>
        </p:nvCxnSpPr>
        <p:spPr bwMode="auto">
          <a:xfrm>
            <a:off x="9525" y="3733800"/>
            <a:ext cx="8982075" cy="0"/>
          </a:xfrm>
          <a:prstGeom prst="line">
            <a:avLst/>
          </a:prstGeom>
          <a:noFill/>
          <a:ln w="25400">
            <a:solidFill>
              <a:schemeClr val="tx2"/>
            </a:solidFill>
            <a:prstDash val="sysDash"/>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CDB68E93-2575-407C-B9F6-A25791C2E2D2}"/>
              </a:ext>
            </a:extLst>
          </p:cNvPr>
          <p:cNvSpPr>
            <a:spLocks noGrp="1"/>
          </p:cNvSpPr>
          <p:nvPr>
            <p:ph type="title"/>
          </p:nvPr>
        </p:nvSpPr>
        <p:spPr/>
        <p:txBody>
          <a:bodyPr/>
          <a:lstStyle/>
          <a:p>
            <a:r>
              <a:rPr lang="en-US" dirty="0"/>
              <a:t>Binary Decision: CT Yes/No</a:t>
            </a:r>
          </a:p>
        </p:txBody>
      </p:sp>
      <p:sp>
        <p:nvSpPr>
          <p:cNvPr id="6" name="Content Placeholder 5">
            <a:extLst>
              <a:ext uri="{FF2B5EF4-FFF2-40B4-BE49-F238E27FC236}">
                <a16:creationId xmlns="" xmlns:a16="http://schemas.microsoft.com/office/drawing/2014/main" id="{73E9037F-F694-4E36-9A5C-16021528F09D}"/>
              </a:ext>
            </a:extLst>
          </p:cNvPr>
          <p:cNvSpPr>
            <a:spLocks noGrp="1"/>
          </p:cNvSpPr>
          <p:nvPr>
            <p:ph idx="1"/>
          </p:nvPr>
        </p:nvSpPr>
        <p:spPr/>
        <p:txBody>
          <a:bodyPr/>
          <a:lstStyle/>
          <a:p>
            <a:r>
              <a:rPr lang="en-US" dirty="0">
                <a:latin typeface="Tahoma" charset="0"/>
                <a:ea typeface="MS PGothic" charset="0"/>
              </a:rPr>
              <a:t>Assume CT scanning one who will die of lung CA in the next 5 years is worth CT scanning 100 who will not die</a:t>
            </a:r>
          </a:p>
          <a:p>
            <a:r>
              <a:rPr lang="en-US" dirty="0">
                <a:latin typeface="Tahoma" charset="0"/>
                <a:ea typeface="MS PGothic" charset="0"/>
              </a:rPr>
              <a:t>Threshold mortality risk =1%</a:t>
            </a:r>
            <a:endParaRPr lang="en-US" dirty="0"/>
          </a:p>
        </p:txBody>
      </p:sp>
      <p:sp>
        <p:nvSpPr>
          <p:cNvPr id="4" name="Slide Number Placeholder 3">
            <a:extLst>
              <a:ext uri="{FF2B5EF4-FFF2-40B4-BE49-F238E27FC236}">
                <a16:creationId xmlns="" xmlns:a16="http://schemas.microsoft.com/office/drawing/2014/main" id="{A72F0B43-7BA0-41AD-9FED-B00D0999E6DF}"/>
              </a:ext>
            </a:extLst>
          </p:cNvPr>
          <p:cNvSpPr>
            <a:spLocks noGrp="1"/>
          </p:cNvSpPr>
          <p:nvPr>
            <p:ph type="sldNum" sz="quarter" idx="12"/>
          </p:nvPr>
        </p:nvSpPr>
        <p:spPr/>
        <p:txBody>
          <a:bodyPr/>
          <a:lstStyle/>
          <a:p>
            <a:pPr>
              <a:defRPr/>
            </a:pPr>
            <a:fld id="{0BAEA94B-E56C-1648-80A8-25280586F1B9}" type="slidenum">
              <a:rPr lang="en-US" smtClean="0"/>
              <a:pPr>
                <a:defRPr/>
              </a:pPr>
              <a:t>74</a:t>
            </a:fld>
            <a:endParaRPr lang="en-US"/>
          </a:p>
        </p:txBody>
      </p:sp>
    </p:spTree>
    <p:extLst>
      <p:ext uri="{BB962C8B-B14F-4D97-AF65-F5344CB8AC3E}">
        <p14:creationId xmlns:p14="http://schemas.microsoft.com/office/powerpoint/2010/main" val="6228073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dirty="0">
                <a:latin typeface="Tahoma" charset="0"/>
                <a:ea typeface="MS PGothic" charset="0"/>
              </a:rPr>
              <a:t>Net Benefit of Risk Model</a:t>
            </a:r>
          </a:p>
        </p:txBody>
      </p:sp>
      <p:graphicFrame>
        <p:nvGraphicFramePr>
          <p:cNvPr id="3" name="Table 2"/>
          <p:cNvGraphicFramePr>
            <a:graphicFrameLocks noGrp="1"/>
          </p:cNvGraphicFramePr>
          <p:nvPr>
            <p:extLst>
              <p:ext uri="{D42A27DB-BD31-4B8C-83A1-F6EECF244321}">
                <p14:modId xmlns:p14="http://schemas.microsoft.com/office/powerpoint/2010/main" val="2929568905"/>
              </p:ext>
            </p:extLst>
          </p:nvPr>
        </p:nvGraphicFramePr>
        <p:xfrm>
          <a:off x="381000" y="2341006"/>
          <a:ext cx="8305800" cy="3219211"/>
        </p:xfrm>
        <a:graphic>
          <a:graphicData uri="http://schemas.openxmlformats.org/drawingml/2006/table">
            <a:tbl>
              <a:tblPr/>
              <a:tblGrid>
                <a:gridCol w="2133600">
                  <a:extLst>
                    <a:ext uri="{9D8B030D-6E8A-4147-A177-3AD203B41FA5}">
                      <a16:colId xmlns="" xmlns:a16="http://schemas.microsoft.com/office/drawing/2014/main" val="20000"/>
                    </a:ext>
                  </a:extLst>
                </a:gridCol>
                <a:gridCol w="17526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371600">
                  <a:extLst>
                    <a:ext uri="{9D8B030D-6E8A-4147-A177-3AD203B41FA5}">
                      <a16:colId xmlns="" xmlns:a16="http://schemas.microsoft.com/office/drawing/2014/main" val="20003"/>
                    </a:ext>
                  </a:extLst>
                </a:gridCol>
                <a:gridCol w="1828800">
                  <a:extLst>
                    <a:ext uri="{9D8B030D-6E8A-4147-A177-3AD203B41FA5}">
                      <a16:colId xmlns="" xmlns:a16="http://schemas.microsoft.com/office/drawing/2014/main" val="20004"/>
                    </a:ext>
                  </a:extLst>
                </a:gridCol>
              </a:tblGrid>
              <a:tr h="49913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Total Scans</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 - FP/100)/N</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None</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Verdana" charset="0"/>
                        <a:ea typeface="MS PGothic" charset="0"/>
                        <a:cs typeface="MS PGothic" charset="0"/>
                      </a:endParaRP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062428526"/>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Risk Groups 3,4,5</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16018</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376</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15642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8.3/1000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8557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w/o risk stratification</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26604</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442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26162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6.8/1000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9352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4579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A895F31-E271-7D4F-A2A6-861C41F8558B}" type="slidenum">
              <a:rPr lang="en-US" sz="1400"/>
              <a:pPr/>
              <a:t>75</a:t>
            </a:fld>
            <a:endParaRPr lang="en-US" sz="1400"/>
          </a:p>
        </p:txBody>
      </p:sp>
    </p:spTree>
    <p:extLst>
      <p:ext uri="{BB962C8B-B14F-4D97-AF65-F5344CB8AC3E}">
        <p14:creationId xmlns:p14="http://schemas.microsoft.com/office/powerpoint/2010/main" val="316312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log(</a:t>
            </a:r>
            <a:r>
              <a:rPr lang="en-US" dirty="0" err="1"/>
              <a:t>xy</a:t>
            </a:r>
            <a:r>
              <a:rPr lang="en-US" dirty="0"/>
              <a:t>) = log(x) + log(y)</a:t>
            </a:r>
          </a:p>
        </p:txBody>
      </p:sp>
      <p:sp>
        <p:nvSpPr>
          <p:cNvPr id="3" name="Content Placeholder 2"/>
          <p:cNvSpPr>
            <a:spLocks noGrp="1"/>
          </p:cNvSpPr>
          <p:nvPr>
            <p:ph idx="1"/>
          </p:nvPr>
        </p:nvSpPr>
        <p:spPr/>
        <p:txBody>
          <a:bodyPr/>
          <a:lstStyle/>
          <a:p>
            <a:pPr marL="0" indent="0">
              <a:buNone/>
            </a:pPr>
            <a:r>
              <a:rPr lang="en-US" sz="3600" dirty="0"/>
              <a:t>log(1,000×10) = log(1000) + log(10) </a:t>
            </a:r>
          </a:p>
          <a:p>
            <a:pPr marL="0" indent="0">
              <a:buNone/>
            </a:pPr>
            <a:r>
              <a:rPr lang="en-US" sz="3600" dirty="0"/>
              <a:t>    log(10,000) = 3 + 1 = 4</a:t>
            </a:r>
          </a:p>
          <a:p>
            <a:pPr marL="0" indent="0">
              <a:buNone/>
            </a:pPr>
            <a:endParaRPr lang="en-US" sz="3600" dirty="0"/>
          </a:p>
          <a:p>
            <a:pPr marL="0" indent="0">
              <a:buNone/>
            </a:pPr>
            <a:r>
              <a:rPr lang="en-US" sz="3600" dirty="0"/>
              <a:t>      log(10×2) = log(10) + Log(2)</a:t>
            </a:r>
          </a:p>
          <a:p>
            <a:pPr marL="0" indent="0">
              <a:buNone/>
            </a:pPr>
            <a:r>
              <a:rPr lang="en-US" sz="3600" dirty="0"/>
              <a:t>          log(20) = 1 + 0.3 = 1.3</a:t>
            </a:r>
          </a:p>
          <a:p>
            <a:pPr marL="0" indent="0">
              <a:buNone/>
            </a:pPr>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8</a:t>
            </a:fld>
            <a:endParaRPr lang="en-US"/>
          </a:p>
        </p:txBody>
      </p:sp>
    </p:spTree>
    <p:extLst>
      <p:ext uri="{BB962C8B-B14F-4D97-AF65-F5344CB8AC3E}">
        <p14:creationId xmlns:p14="http://schemas.microsoft.com/office/powerpoint/2010/main" val="81591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log(x/y) = log(x) - log(y)</a:t>
            </a:r>
          </a:p>
        </p:txBody>
      </p:sp>
      <p:sp>
        <p:nvSpPr>
          <p:cNvPr id="3" name="Content Placeholder 2"/>
          <p:cNvSpPr>
            <a:spLocks noGrp="1"/>
          </p:cNvSpPr>
          <p:nvPr>
            <p:ph idx="1"/>
          </p:nvPr>
        </p:nvSpPr>
        <p:spPr>
          <a:xfrm>
            <a:off x="304800" y="1905000"/>
            <a:ext cx="8534400" cy="4038600"/>
          </a:xfrm>
        </p:spPr>
        <p:txBody>
          <a:bodyPr/>
          <a:lstStyle/>
          <a:p>
            <a:pPr marL="0" indent="0">
              <a:buNone/>
            </a:pPr>
            <a:r>
              <a:rPr lang="en-US" sz="3600" dirty="0"/>
              <a:t>log(10,000/10) = log(10,000) - log(10) </a:t>
            </a:r>
          </a:p>
          <a:p>
            <a:pPr marL="0" indent="0">
              <a:buNone/>
            </a:pPr>
            <a:r>
              <a:rPr lang="en-US" sz="3600" dirty="0"/>
              <a:t>       log(1,000) = 4 - 1 = 3</a:t>
            </a:r>
          </a:p>
          <a:p>
            <a:pPr marL="0" indent="0">
              <a:buNone/>
            </a:pPr>
            <a:endParaRPr lang="en-US" sz="3600" dirty="0"/>
          </a:p>
          <a:p>
            <a:pPr marL="0" indent="0">
              <a:buNone/>
            </a:pPr>
            <a:r>
              <a:rPr lang="en-US" sz="3600" dirty="0"/>
              <a:t>log(10/2) = log(10) </a:t>
            </a:r>
            <a:r>
              <a:rPr lang="mr-IN" sz="3600" dirty="0"/>
              <a:t>–</a:t>
            </a:r>
            <a:r>
              <a:rPr lang="en-US" sz="3600" dirty="0"/>
              <a:t> log(2)</a:t>
            </a:r>
          </a:p>
          <a:p>
            <a:pPr marL="0" indent="0">
              <a:buNone/>
            </a:pPr>
            <a:r>
              <a:rPr lang="en-US" sz="3600" dirty="0"/>
              <a:t>     log(5) =1 </a:t>
            </a:r>
            <a:r>
              <a:rPr lang="mr-IN" sz="3600" dirty="0"/>
              <a:t>–</a:t>
            </a:r>
            <a:r>
              <a:rPr lang="en-US" sz="3600" dirty="0"/>
              <a:t> 0.3 = 0.7</a:t>
            </a:r>
          </a:p>
          <a:p>
            <a:pPr marL="0" indent="0">
              <a:buNone/>
            </a:pPr>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9</a:t>
            </a:fld>
            <a:endParaRPr lang="en-US"/>
          </a:p>
        </p:txBody>
      </p:sp>
    </p:spTree>
    <p:extLst>
      <p:ext uri="{BB962C8B-B14F-4D97-AF65-F5344CB8AC3E}">
        <p14:creationId xmlns:p14="http://schemas.microsoft.com/office/powerpoint/2010/main" val="927466402"/>
      </p:ext>
    </p:extLst>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0000FF"/>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26222</TotalTime>
  <Words>4126</Words>
  <Application>Microsoft Macintosh PowerPoint</Application>
  <PresentationFormat>On-screen Show (4:3)</PresentationFormat>
  <Paragraphs>801</Paragraphs>
  <Slides>75</Slides>
  <Notes>41</Notes>
  <HiddenSlides>0</HiddenSlides>
  <MMClips>0</MMClips>
  <ScaleCrop>false</ScaleCrop>
  <HeadingPairs>
    <vt:vector size="6" baseType="variant">
      <vt:variant>
        <vt:lpstr>Theme</vt:lpstr>
      </vt:variant>
      <vt:variant>
        <vt:i4>7</vt:i4>
      </vt:variant>
      <vt:variant>
        <vt:lpstr>Embedded OLE Servers</vt:lpstr>
      </vt:variant>
      <vt:variant>
        <vt:i4>3</vt:i4>
      </vt:variant>
      <vt:variant>
        <vt:lpstr>Slide Titles</vt:lpstr>
      </vt:variant>
      <vt:variant>
        <vt:i4>75</vt:i4>
      </vt:variant>
    </vt:vector>
  </HeadingPairs>
  <TitlesOfParts>
    <vt:vector size="85" baseType="lpstr">
      <vt:lpstr>Blends</vt:lpstr>
      <vt:lpstr>1_Default Design</vt:lpstr>
      <vt:lpstr>1_Office Theme</vt:lpstr>
      <vt:lpstr>3_Office Theme</vt:lpstr>
      <vt:lpstr>4_Office Theme</vt:lpstr>
      <vt:lpstr>7_Office Theme</vt:lpstr>
      <vt:lpstr>8_Office Theme</vt:lpstr>
      <vt:lpstr>Chart</vt:lpstr>
      <vt:lpstr>Microsoft Excel Chart</vt:lpstr>
      <vt:lpstr>Worksheet</vt:lpstr>
      <vt:lpstr>PowerPoint Presentation</vt:lpstr>
      <vt:lpstr>Outline</vt:lpstr>
      <vt:lpstr>Review: Using a single diagnostic test</vt:lpstr>
      <vt:lpstr>Review: Using a single diagnostic test</vt:lpstr>
      <vt:lpstr>Review: Steps</vt:lpstr>
      <vt:lpstr>Logarithms</vt:lpstr>
      <vt:lpstr>PowerPoint Presentation</vt:lpstr>
      <vt:lpstr>log(xy) = log(x) + log(y)</vt:lpstr>
      <vt:lpstr>log(x/y) = log(x) - log(y)</vt:lpstr>
      <vt:lpstr>Odds(D+|r) = Odds(D+)LR(r)</vt:lpstr>
      <vt:lpstr>PowerPoint Presentation</vt:lpstr>
      <vt:lpstr>PowerPoint Presentation</vt:lpstr>
      <vt:lpstr>Minimize Expected Regret</vt:lpstr>
      <vt:lpstr>PowerPoint Presentation</vt:lpstr>
      <vt:lpstr>Minimize Expected Regret of Treat Relative to No Treat</vt:lpstr>
      <vt:lpstr>PowerPoint Presentation</vt:lpstr>
      <vt:lpstr>Maximize Expected Net Benefit of Treat Relative to No Treat</vt:lpstr>
      <vt:lpstr>PowerPoint Presentation</vt:lpstr>
      <vt:lpstr>Maximize Expected Net Benefit</vt:lpstr>
      <vt:lpstr>PowerPoint Presentation</vt:lpstr>
      <vt:lpstr>Expected Net Benefit for a Patient</vt:lpstr>
      <vt:lpstr>Population Net Benefit</vt:lpstr>
      <vt:lpstr>Prognosis vs. Diagnosis</vt:lpstr>
      <vt:lpstr>Chance determines whether you get the disease/outcome</vt:lpstr>
      <vt:lpstr>Diagnosis: Chance event occurs to patient before estimation of P(D+|X)</vt:lpstr>
      <vt:lpstr>Prognosis: Chance event occurs to patient after estimation of P(D+|X)</vt:lpstr>
      <vt:lpstr>Example: Mastate Cancer</vt:lpstr>
      <vt:lpstr>How do you assess the validity of the predictions? (N = 300)</vt:lpstr>
      <vt:lpstr>PowerPoint Presentation</vt:lpstr>
      <vt:lpstr>PowerPoint Presentation</vt:lpstr>
      <vt:lpstr>PowerPoint Presentation</vt:lpstr>
      <vt:lpstr>Calibration</vt:lpstr>
      <vt:lpstr>Calibration Table</vt:lpstr>
      <vt:lpstr>Calibration Plot</vt:lpstr>
      <vt:lpstr>Assessing/Quantifying Calibration*</vt:lpstr>
      <vt:lpstr>Discrimination</vt:lpstr>
      <vt:lpstr>Start with Calibration Table</vt:lpstr>
      <vt:lpstr>LR Table</vt:lpstr>
      <vt:lpstr>Discrimination (Oncologist 1)</vt:lpstr>
      <vt:lpstr>Discrimination (Oncologist 1) ROC Table</vt:lpstr>
      <vt:lpstr>Discrimination (Oncologist 1)</vt:lpstr>
      <vt:lpstr>Discrimination (Oncologist 2)</vt:lpstr>
      <vt:lpstr>True Risk</vt:lpstr>
      <vt:lpstr>True Risk – Re-Calibration of Oncologist 1</vt:lpstr>
      <vt:lpstr>True Risk – Re-Calibration of Oncologist 1</vt:lpstr>
      <vt:lpstr>True Risk – Re-Calibration of Oncologist 1</vt:lpstr>
      <vt:lpstr>True Risk Recalibration LR Table</vt:lpstr>
      <vt:lpstr>True Risk -- Discrimination</vt:lpstr>
      <vt:lpstr>True Risk -- Discrimination</vt:lpstr>
      <vt:lpstr>The ROC curve depends only on rankings, not calibration</vt:lpstr>
      <vt:lpstr>Using Calibration Plots to Assess Discrimination</vt:lpstr>
      <vt:lpstr>PowerPoint Presentation</vt:lpstr>
      <vt:lpstr>PowerPoint Presentation</vt:lpstr>
      <vt:lpstr>Population Net Benefit</vt:lpstr>
      <vt:lpstr>Population Net Benefit</vt:lpstr>
      <vt:lpstr>Net Benefit</vt:lpstr>
      <vt:lpstr>Net Benefit</vt:lpstr>
      <vt:lpstr>Value of Prognostic Information 300 patients (100 per risk group)</vt:lpstr>
      <vt:lpstr>PowerPoint Presentation</vt:lpstr>
      <vt:lpstr>Comparing Predictions</vt:lpstr>
      <vt:lpstr>PowerPoint Presentation</vt:lpstr>
      <vt:lpstr>PowerPoint Presentation</vt:lpstr>
      <vt:lpstr>PowerPoint Presentation</vt:lpstr>
      <vt:lpstr>PowerPoint Presentation</vt:lpstr>
      <vt:lpstr>PowerPoint Presentation</vt:lpstr>
      <vt:lpstr>PowerPoint Presentation</vt:lpstr>
      <vt:lpstr>Comparing Predictions</vt:lpstr>
      <vt:lpstr>Clinical Treatment Based On Predicted Risk</vt:lpstr>
      <vt:lpstr>NLST Lung CA Mortality  Risk Prediction Model</vt:lpstr>
      <vt:lpstr>NLST Lung CA Mortality  Risk Prediction Model</vt:lpstr>
      <vt:lpstr>NLST Lung CA Mortality Risk Prediction Model</vt:lpstr>
      <vt:lpstr>Binary Decision: CT Yes/No</vt:lpstr>
      <vt:lpstr>Kovalchik SA et al. N Engl J Med 2013;369:245-254.</vt:lpstr>
      <vt:lpstr>Binary Decision: CT Yes/No</vt:lpstr>
      <vt:lpstr>Net Benefit of Risk Model</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Information from Multilevel (Ordinal) and Continuous Tests  </dc:title>
  <dc:creator>Michael Kohn</dc:creator>
  <cp:lastModifiedBy>Michael Kohn</cp:lastModifiedBy>
  <cp:revision>714</cp:revision>
  <cp:lastPrinted>2014-10-23T06:02:15Z</cp:lastPrinted>
  <dcterms:created xsi:type="dcterms:W3CDTF">2010-10-28T15:27:07Z</dcterms:created>
  <dcterms:modified xsi:type="dcterms:W3CDTF">2017-10-14T02:14:18Z</dcterms:modified>
</cp:coreProperties>
</file>