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2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  <p:sldMasterId id="2147483685" r:id="rId2"/>
  </p:sldMasterIdLst>
  <p:notesMasterIdLst>
    <p:notesMasterId r:id="rId18"/>
  </p:notesMasterIdLst>
  <p:handoutMasterIdLst>
    <p:handoutMasterId r:id="rId19"/>
  </p:handoutMasterIdLst>
  <p:sldIdLst>
    <p:sldId id="667" r:id="rId3"/>
    <p:sldId id="668" r:id="rId4"/>
    <p:sldId id="689" r:id="rId5"/>
    <p:sldId id="691" r:id="rId6"/>
    <p:sldId id="688" r:id="rId7"/>
    <p:sldId id="690" r:id="rId8"/>
    <p:sldId id="673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671" r:id="rId1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Vargas" initials="R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E8A"/>
    <a:srgbClr val="02A8A8"/>
    <a:srgbClr val="DA6720"/>
    <a:srgbClr val="DE6810"/>
    <a:srgbClr val="DF6103"/>
    <a:srgbClr val="DB6D29"/>
    <a:srgbClr val="EC6614"/>
    <a:srgbClr val="666699"/>
    <a:srgbClr val="CD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35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722E8B5B-8938-4D20-87B3-AA027E2BD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0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02025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C8627A3-3350-4682-A00F-03708285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0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1F497D"/>
              </a:buClr>
            </a:pPr>
            <a:fld id="{811C7072-4B73-4FEB-A187-E5284287C4F8}" type="slidenum">
              <a:rPr lang="en-US" smtClean="0">
                <a:solidFill>
                  <a:prstClr val="black"/>
                </a:solidFill>
                <a:ea typeface="ＭＳ Ｐゴシック" pitchFamily="-112" charset="-128"/>
              </a:rPr>
              <a:pPr>
                <a:buClr>
                  <a:srgbClr val="1F497D"/>
                </a:buClr>
              </a:pPr>
              <a:t>1</a:t>
            </a:fld>
            <a:endParaRPr lang="en-US" smtClean="0">
              <a:solidFill>
                <a:prstClr val="black"/>
              </a:solidFill>
              <a:ea typeface="ＭＳ Ｐゴシック" pitchFamily="-112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Clr>
                <a:srgbClr val="1F497D"/>
              </a:buClr>
            </a:pPr>
            <a:fld id="{0B8BFCA8-E773-4DE5-BE94-DA2F0293313D}" type="slidenum">
              <a:rPr lang="en-US" sz="1200">
                <a:solidFill>
                  <a:prstClr val="black"/>
                </a:solidFill>
                <a:latin typeface="Arial" charset="0"/>
              </a:rPr>
              <a:pPr algn="r">
                <a:buClr>
                  <a:srgbClr val="1F497D"/>
                </a:buClr>
              </a:pPr>
              <a:t>15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19E477-6DF2-4FCB-8DD1-056BAB3EB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4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5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6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9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3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7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5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38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5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0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92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66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9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76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15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35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0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0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354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4320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6621" y="3276600"/>
            <a:ext cx="7924800" cy="1676400"/>
          </a:xfrm>
        </p:spPr>
        <p:txBody>
          <a:bodyPr/>
          <a:lstStyle/>
          <a:p>
            <a:pPr eaLnBrk="1" hangingPunct="1"/>
            <a:r>
              <a:rPr lang="en-US" dirty="0" smtClean="0"/>
              <a:t>Epi 248</a:t>
            </a:r>
            <a:br>
              <a:rPr lang="en-US" dirty="0" smtClean="0"/>
            </a:br>
            <a:r>
              <a:rPr lang="en-US" dirty="0" smtClean="0"/>
              <a:t>Structuring Community Input</a:t>
            </a:r>
            <a:r>
              <a:rPr lang="en-US" dirty="0"/>
              <a:t>: Focus </a:t>
            </a:r>
            <a:r>
              <a:rPr lang="en-US" dirty="0" smtClean="0"/>
              <a:t>Groups and Advisory Boards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54864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200" dirty="0" smtClean="0"/>
              <a:t>Ellen Goldstein, MA; Kevin Grumbach, MD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5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dirty="0" smtClean="0"/>
              <a:t>Community Advisory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31332" cy="4953000"/>
          </a:xfrm>
        </p:spPr>
        <p:txBody>
          <a:bodyPr/>
          <a:lstStyle/>
          <a:p>
            <a:r>
              <a:rPr lang="en-US" dirty="0" smtClean="0"/>
              <a:t>A structured method for obtaining community partner input at any/many stages of a research project</a:t>
            </a:r>
          </a:p>
          <a:p>
            <a:r>
              <a:rPr lang="en-US" dirty="0" smtClean="0"/>
              <a:t>In contrast with focus groups:</a:t>
            </a:r>
          </a:p>
          <a:p>
            <a:pPr lvl="1"/>
            <a:r>
              <a:rPr lang="en-US" dirty="0" smtClean="0"/>
              <a:t>Deeper level of partnership </a:t>
            </a:r>
          </a:p>
          <a:p>
            <a:pPr lvl="1"/>
            <a:r>
              <a:rPr lang="en-US" dirty="0" smtClean="0"/>
              <a:t>More selective group of participants</a:t>
            </a:r>
          </a:p>
          <a:p>
            <a:pPr lvl="1"/>
            <a:r>
              <a:rPr lang="en-US" dirty="0" smtClean="0"/>
              <a:t>Not usually a source of research data</a:t>
            </a:r>
          </a:p>
          <a:p>
            <a:r>
              <a:rPr lang="en-US" dirty="0" smtClean="0"/>
              <a:t>In contrast with community collaborators as co-investigators:</a:t>
            </a:r>
          </a:p>
          <a:p>
            <a:pPr lvl="1"/>
            <a:r>
              <a:rPr lang="en-US" dirty="0" smtClean="0"/>
              <a:t>Less degree of involvement and ownership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533400" y="8382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 CAB</a:t>
            </a:r>
          </a:p>
          <a:p>
            <a:r>
              <a:rPr lang="en-US" dirty="0" smtClean="0"/>
              <a:t>Community Health Center Care Integration Study CAB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9906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1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 Clear Up Front About: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267200"/>
          </a:xfrm>
        </p:spPr>
        <p:txBody>
          <a:bodyPr/>
          <a:lstStyle/>
          <a:p>
            <a:r>
              <a:rPr lang="en-US" dirty="0" smtClean="0"/>
              <a:t>Purpose and roles</a:t>
            </a:r>
          </a:p>
          <a:p>
            <a:r>
              <a:rPr lang="en-US" dirty="0" smtClean="0"/>
              <a:t>Membership and representation</a:t>
            </a:r>
          </a:p>
          <a:p>
            <a:r>
              <a:rPr lang="en-US" dirty="0" smtClean="0"/>
              <a:t>Power and authority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Incentives/compensation</a:t>
            </a:r>
          </a:p>
          <a:p>
            <a:r>
              <a:rPr lang="en-US" dirty="0" smtClean="0"/>
              <a:t>Expectations and acknowledgment (authorship, intellectual property,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Purposeful</a:t>
            </a:r>
          </a:p>
          <a:p>
            <a:pPr lvl="1"/>
            <a:r>
              <a:rPr lang="en-US" dirty="0" smtClean="0"/>
              <a:t>Diverse perspectives of value</a:t>
            </a:r>
          </a:p>
          <a:p>
            <a:pPr lvl="2"/>
            <a:r>
              <a:rPr lang="en-US" dirty="0" smtClean="0"/>
              <a:t>Benefits and challenges of including multiple sectors </a:t>
            </a:r>
          </a:p>
          <a:p>
            <a:pPr lvl="1"/>
            <a:r>
              <a:rPr lang="en-US" dirty="0" smtClean="0"/>
              <a:t>Enough but not too many members (typically 4-12) </a:t>
            </a:r>
            <a:endParaRPr lang="en-US" dirty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Especially if sustained involvement and addressing scientific aspects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in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CAB invitation letter</a:t>
            </a:r>
          </a:p>
          <a:p>
            <a:r>
              <a:rPr lang="en-US" dirty="0" smtClean="0"/>
              <a:t>Reimbursement request</a:t>
            </a:r>
          </a:p>
          <a:p>
            <a:r>
              <a:rPr lang="en-US" dirty="0" smtClean="0"/>
              <a:t>Travel mileage form</a:t>
            </a:r>
          </a:p>
          <a:p>
            <a:r>
              <a:rPr lang="en-US" dirty="0" smtClean="0"/>
              <a:t>Vendor/individual W9 form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609600" y="10668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8392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Homework</a:t>
            </a:r>
            <a:br>
              <a:rPr lang="en-US" b="1" dirty="0" smtClean="0">
                <a:cs typeface="Times New Roman" pitchFamily="18" charset="0"/>
              </a:rPr>
            </a:br>
            <a:r>
              <a:rPr lang="en-US" sz="2000" b="1" dirty="0" smtClean="0">
                <a:cs typeface="Times New Roman" pitchFamily="18" charset="0"/>
              </a:rPr>
              <a:t>Due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Friday,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April 20, 12:00PM</a:t>
            </a:r>
            <a:endParaRPr lang="en-US" sz="2000" b="1" dirty="0" smtClean="0">
              <a:solidFill>
                <a:srgbClr val="002E8A"/>
              </a:solidFill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93470"/>
            <a:ext cx="8686800" cy="5791200"/>
          </a:xfrm>
        </p:spPr>
        <p:txBody>
          <a:bodyPr/>
          <a:lstStyle/>
          <a:p>
            <a:pPr marL="112712" indent="0" eaLnBrk="1" hangingPunct="1">
              <a:buNone/>
            </a:pPr>
            <a:r>
              <a:rPr lang="en-US" sz="3200" dirty="0" smtClean="0"/>
              <a:t>Focus Group or CAB recruitment: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Focus on either a) focus groups or b) a CAB, for your project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Describe </a:t>
            </a:r>
            <a:r>
              <a:rPr lang="en-US" sz="2000" dirty="0"/>
              <a:t>whom you want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 and make a list of potential </a:t>
            </a:r>
            <a:r>
              <a:rPr lang="en-US" sz="2000" dirty="0" smtClean="0"/>
              <a:t>invitees (can be known people and/or specific types of people (e.g.,  “medical director clinic A,” “patients of this type.”) Be specific rather than general.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Draft </a:t>
            </a:r>
            <a:r>
              <a:rPr lang="en-US" sz="2000" dirty="0"/>
              <a:t>a letter inviting community members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CAB. Make sure you specify purpose of the FG or CAB, expectations for participants’ role and time commitment, and any incentives you are offering. 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PLEASE: Name your homework as follows –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Epi 248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Lname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Hmwk</a:t>
            </a:r>
            <a:r>
              <a:rPr lang="en-US" sz="240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C00000"/>
                </a:solidFill>
                <a:cs typeface="Times New Roman" pitchFamily="18" charset="0"/>
              </a:rPr>
              <a:t>2</a:t>
            </a:r>
            <a:endParaRPr lang="en-US" sz="24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z="1800" b="1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38200" y="1143000"/>
            <a:ext cx="7696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</a:pPr>
            <a:endParaRPr lang="en-US">
              <a:solidFill>
                <a:srgbClr val="5C1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Community Input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know “X” about the community?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Ask them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 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ask them?</a:t>
            </a:r>
          </a:p>
          <a:p>
            <a:pPr marL="347663" indent="-228600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  <a:tabLst>
                <a:tab pos="347663" algn="l"/>
              </a:tabLs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Get a bunch of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(patients, administrators, clinicians, policymakers, at-risk community members, …)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together.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do </a:t>
            </a:r>
            <a:r>
              <a:rPr lang="en-US" b="1" i="1" dirty="0" smtClean="0">
                <a:solidFill>
                  <a:srgbClr val="333333"/>
                </a:solidFill>
                <a:cs typeface="Times New Roman" pitchFamily="18" charset="0"/>
              </a:rPr>
              <a:t>that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85800" y="1295400"/>
            <a:ext cx="80010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One-time gatherings 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Advisory Board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Ongoing relationship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purpose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In-depth guided discussion led by a trained moderator for the purpose of exploration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Start gathering information about an unfamiliar population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Explore specific problem from various perspectives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Could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be a formative exploration or primary data collection strategy.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domains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Describe </a:t>
            </a: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population context (community or institutional setting)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behavior, motivation, experience, priorities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possible program ideas, </a:t>
            </a: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feasibility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Review preliminary findings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Brainstorm dissemination strategies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0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Group</a:t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5257800"/>
          </a:xfrm>
        </p:spPr>
        <p:txBody>
          <a:bodyPr/>
          <a:lstStyle/>
          <a:p>
            <a:pPr marL="112712" indent="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The best focus group questions are those that help you understand nuances and discover new elements of a community’s diverse perspectives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. They’re questions that having the answers to could change the way you conduct your study and/ or program.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112712" indent="0" eaLnBrk="1" hangingPunct="1">
              <a:lnSpc>
                <a:spcPct val="90000"/>
              </a:lnSpc>
              <a:buNone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Beforehand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Apply to IRB if plan to use content as qualitative data for publishable study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Decide who and how many to invite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Known to you/ unknown?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Multiple parts of the community in question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Enough focus groups to reach “theoretical saturation”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Invitation strategy (word of mouth, flyers, referrals, snowball)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Screening tool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More inclusive vs. selected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Facilitation guide (pilot tested)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You can pilot welcome, consent, instructions, questions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Moderator and note-taker selection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Arrange logistics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Location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Incentives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Food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Recording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Consent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7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38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During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Test recording equipment, set up room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Introduction, orientation, consent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>
                <a:solidFill>
                  <a:srgbClr val="333333"/>
                </a:solidFill>
                <a:ea typeface="ＭＳ Ｐゴシック" pitchFamily="-1" charset="-128"/>
              </a:rPr>
              <a:t>Moderating/ facilitating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Create safety for quiet people, outlier comments, emotional responses, organizational criticism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Support participation from everyone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Choose when to stick to/ deviate from the facilitation guide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Avoid leading questions/ hearing what you want to hear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8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421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Afterwards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Acknowledge participants/ recruitment sites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Data analysis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By whom?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Involve the CAB?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Reaching saturation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9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9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template_orangeband</Template>
  <TotalTime>1915</TotalTime>
  <Words>751</Words>
  <Application>Microsoft Office PowerPoint</Application>
  <PresentationFormat>On-screen Show (4:3)</PresentationFormat>
  <Paragraphs>147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Times New Roman</vt:lpstr>
      <vt:lpstr>Wingdings</vt:lpstr>
      <vt:lpstr>ヒラギノ角ゴ Pro W3</vt:lpstr>
      <vt:lpstr>Default Design</vt:lpstr>
      <vt:lpstr>1_Default Design</vt:lpstr>
      <vt:lpstr>Epi 248 Structuring Community Input: Focus Groups and Advisory Boards</vt:lpstr>
      <vt:lpstr>Community Input</vt:lpstr>
      <vt:lpstr>Strategies </vt:lpstr>
      <vt:lpstr>Strategies: Focus Group purpose  </vt:lpstr>
      <vt:lpstr>Strategies: Focus Group domains  </vt:lpstr>
      <vt:lpstr>Strategies: Focus Group  </vt:lpstr>
      <vt:lpstr>Focus Group: Beforehand</vt:lpstr>
      <vt:lpstr>Focus Group: During</vt:lpstr>
      <vt:lpstr>Focus Group: Afterwards</vt:lpstr>
      <vt:lpstr>Community Advisory Boards</vt:lpstr>
      <vt:lpstr>Examples</vt:lpstr>
      <vt:lpstr>Need to Be Clear Up Front About:</vt:lpstr>
      <vt:lpstr>PowerPoint Presentation</vt:lpstr>
      <vt:lpstr>Resources in Syllabus</vt:lpstr>
      <vt:lpstr>Homework Due Friday, April 20, 12:00PM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Grumbach</dc:creator>
  <cp:lastModifiedBy>Grumbach, Kevin</cp:lastModifiedBy>
  <cp:revision>195</cp:revision>
  <dcterms:created xsi:type="dcterms:W3CDTF">2011-07-27T03:55:59Z</dcterms:created>
  <dcterms:modified xsi:type="dcterms:W3CDTF">2018-04-08T17:21:49Z</dcterms:modified>
</cp:coreProperties>
</file>