
<file path=[Content_Types].xml><?xml version="1.0" encoding="utf-8"?>
<Types xmlns="http://schemas.openxmlformats.org/package/2006/content-types">
  <Default Extension="png" ContentType="image/png"/>
  <Default Extension="bin" ContentType="application/vnd.openxmlformats-officedocument.oleObject"/>
  <Default Extension="xls" ContentType="application/vnd.ms-excel"/>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8"/>
  </p:notesMasterIdLst>
  <p:sldIdLst>
    <p:sldId id="256" r:id="rId2"/>
    <p:sldId id="368" r:id="rId3"/>
    <p:sldId id="373" r:id="rId4"/>
    <p:sldId id="374" r:id="rId5"/>
    <p:sldId id="375" r:id="rId6"/>
    <p:sldId id="376" r:id="rId7"/>
    <p:sldId id="377" r:id="rId8"/>
    <p:sldId id="361" r:id="rId9"/>
    <p:sldId id="362"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369" r:id="rId32"/>
    <p:sldId id="370" r:id="rId33"/>
    <p:sldId id="371" r:id="rId34"/>
    <p:sldId id="366"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363" r:id="rId52"/>
    <p:sldId id="297" r:id="rId53"/>
    <p:sldId id="298" r:id="rId54"/>
    <p:sldId id="299" r:id="rId55"/>
    <p:sldId id="300" r:id="rId56"/>
    <p:sldId id="301" r:id="rId57"/>
    <p:sldId id="302" r:id="rId58"/>
    <p:sldId id="303" r:id="rId59"/>
    <p:sldId id="304" r:id="rId60"/>
    <p:sldId id="305" r:id="rId61"/>
    <p:sldId id="372" r:id="rId62"/>
    <p:sldId id="306" r:id="rId63"/>
    <p:sldId id="364" r:id="rId64"/>
    <p:sldId id="367" r:id="rId65"/>
    <p:sldId id="307" r:id="rId66"/>
    <p:sldId id="308" r:id="rId67"/>
    <p:sldId id="309" r:id="rId68"/>
    <p:sldId id="310" r:id="rId69"/>
    <p:sldId id="311" r:id="rId70"/>
    <p:sldId id="312" r:id="rId71"/>
    <p:sldId id="313" r:id="rId72"/>
    <p:sldId id="314" r:id="rId73"/>
    <p:sldId id="315" r:id="rId74"/>
    <p:sldId id="316" r:id="rId75"/>
    <p:sldId id="317" r:id="rId76"/>
    <p:sldId id="318" r:id="rId77"/>
    <p:sldId id="319" r:id="rId78"/>
    <p:sldId id="320" r:id="rId79"/>
    <p:sldId id="365" r:id="rId80"/>
    <p:sldId id="321" r:id="rId81"/>
    <p:sldId id="322" r:id="rId82"/>
    <p:sldId id="323" r:id="rId83"/>
    <p:sldId id="324" r:id="rId84"/>
    <p:sldId id="326" r:id="rId85"/>
    <p:sldId id="327" r:id="rId86"/>
    <p:sldId id="328" r:id="rId87"/>
    <p:sldId id="329" r:id="rId88"/>
    <p:sldId id="330" r:id="rId89"/>
    <p:sldId id="331" r:id="rId90"/>
    <p:sldId id="332" r:id="rId91"/>
    <p:sldId id="333" r:id="rId92"/>
    <p:sldId id="334" r:id="rId93"/>
    <p:sldId id="335" r:id="rId94"/>
    <p:sldId id="336" r:id="rId95"/>
    <p:sldId id="337" r:id="rId96"/>
    <p:sldId id="338" r:id="rId97"/>
    <p:sldId id="339" r:id="rId98"/>
    <p:sldId id="340" r:id="rId99"/>
    <p:sldId id="343" r:id="rId100"/>
    <p:sldId id="344" r:id="rId101"/>
    <p:sldId id="345" r:id="rId102"/>
    <p:sldId id="346" r:id="rId103"/>
    <p:sldId id="347" r:id="rId104"/>
    <p:sldId id="348" r:id="rId105"/>
    <p:sldId id="349" r:id="rId106"/>
    <p:sldId id="350" r:id="rId107"/>
    <p:sldId id="351" r:id="rId108"/>
    <p:sldId id="352" r:id="rId109"/>
    <p:sldId id="353" r:id="rId110"/>
    <p:sldId id="354" r:id="rId111"/>
    <p:sldId id="355" r:id="rId112"/>
    <p:sldId id="356" r:id="rId113"/>
    <p:sldId id="357" r:id="rId114"/>
    <p:sldId id="358" r:id="rId115"/>
    <p:sldId id="359" r:id="rId116"/>
    <p:sldId id="360" r:id="rId1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94660"/>
  </p:normalViewPr>
  <p:slideViewPr>
    <p:cSldViewPr>
      <p:cViewPr>
        <p:scale>
          <a:sx n="76" d="100"/>
          <a:sy n="76" d="100"/>
        </p:scale>
        <p:origin x="-1632"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cstat01\DATA\MARKETPLACE\Snapshots\OECD\EXHBITS%20FOR%20OECD%20SNAPSHOT.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2400" dirty="0" smtClean="0">
                <a:latin typeface="Tahoma" pitchFamily="34" charset="0"/>
                <a:ea typeface="Tahoma" pitchFamily="34" charset="0"/>
                <a:cs typeface="Tahoma" pitchFamily="34" charset="0"/>
              </a:rPr>
              <a:t>Per Capita Health </a:t>
            </a:r>
            <a:r>
              <a:rPr lang="en-US" sz="2400" b="1" i="0" u="none" strike="noStrike" kern="1200" baseline="0" dirty="0">
                <a:solidFill>
                  <a:sysClr val="windowText" lastClr="000000"/>
                </a:solidFill>
                <a:latin typeface="Tahoma" pitchFamily="34" charset="0"/>
                <a:ea typeface="Tahoma" pitchFamily="34" charset="0"/>
                <a:cs typeface="Tahoma" pitchFamily="34" charset="0"/>
              </a:rPr>
              <a:t>Expenditure </a:t>
            </a:r>
            <a:r>
              <a:rPr lang="en-US" sz="2400" b="1" i="0" u="none" strike="noStrike" kern="1200" baseline="0" dirty="0" smtClean="0">
                <a:solidFill>
                  <a:sysClr val="windowText" lastClr="000000"/>
                </a:solidFill>
                <a:latin typeface="Tahoma" pitchFamily="34" charset="0"/>
                <a:ea typeface="Tahoma" pitchFamily="34" charset="0"/>
                <a:cs typeface="Tahoma" pitchFamily="34" charset="0"/>
              </a:rPr>
              <a:t>and </a:t>
            </a:r>
            <a:r>
              <a:rPr lang="en-US" sz="2400" dirty="0" smtClean="0">
                <a:latin typeface="Tahoma" pitchFamily="34" charset="0"/>
                <a:ea typeface="Tahoma" pitchFamily="34" charset="0"/>
                <a:cs typeface="Tahoma" pitchFamily="34" charset="0"/>
              </a:rPr>
              <a:t>GDP </a:t>
            </a:r>
            <a:endParaRPr lang="en-US" sz="2400" dirty="0">
              <a:latin typeface="Tahoma" pitchFamily="34" charset="0"/>
              <a:ea typeface="Tahoma" pitchFamily="34" charset="0"/>
              <a:cs typeface="Tahoma" pitchFamily="34" charset="0"/>
            </a:endParaRPr>
          </a:p>
        </c:rich>
      </c:tx>
      <c:layout>
        <c:manualLayout>
          <c:xMode val="edge"/>
          <c:yMode val="edge"/>
          <c:x val="0.131022747460281"/>
          <c:y val="2.7752081406105501E-2"/>
        </c:manualLayout>
      </c:layout>
      <c:overlay val="0"/>
    </c:title>
    <c:autoTitleDeleted val="0"/>
    <c:plotArea>
      <c:layout>
        <c:manualLayout>
          <c:layoutTarget val="inner"/>
          <c:xMode val="edge"/>
          <c:yMode val="edge"/>
          <c:x val="0.13425106658613201"/>
          <c:y val="0.216227262636947"/>
          <c:w val="0.80081773881007001"/>
          <c:h val="0.53240986667711399"/>
        </c:manualLayout>
      </c:layout>
      <c:scatterChart>
        <c:scatterStyle val="lineMarker"/>
        <c:varyColors val="0"/>
        <c:ser>
          <c:idx val="0"/>
          <c:order val="0"/>
          <c:tx>
            <c:strRef>
              <c:f>'2'!$A$3</c:f>
              <c:strCache>
                <c:ptCount val="1"/>
                <c:pt idx="0">
                  <c:v>Countries</c:v>
                </c:pt>
              </c:strCache>
            </c:strRef>
          </c:tx>
          <c:spPr>
            <a:ln w="28575">
              <a:noFill/>
            </a:ln>
          </c:spPr>
          <c:marker>
            <c:symbol val="diamond"/>
            <c:size val="8"/>
          </c:marker>
          <c:dPt>
            <c:idx val="14"/>
            <c:marker>
              <c:symbol val="diamond"/>
              <c:size val="10"/>
              <c:spPr>
                <a:solidFill>
                  <a:srgbClr val="FF6600"/>
                </a:solidFill>
              </c:spPr>
            </c:marker>
            <c:bubble3D val="0"/>
          </c:dPt>
          <c:dLbls>
            <c:dLbl>
              <c:idx val="0"/>
              <c:layout>
                <c:manualLayout>
                  <c:x val="-1.44371349624338E-2"/>
                  <c:y val="1.8006803266150499E-2"/>
                </c:manualLayout>
              </c:layout>
              <c:tx>
                <c:rich>
                  <a:bodyPr/>
                  <a:lstStyle/>
                  <a:p>
                    <a:r>
                      <a:rPr lang="en-US" sz="1200" dirty="0">
                        <a:latin typeface="Tahoma" pitchFamily="34" charset="0"/>
                        <a:ea typeface="Tahoma" pitchFamily="34" charset="0"/>
                        <a:cs typeface="Tahoma" pitchFamily="34" charset="0"/>
                      </a:rPr>
                      <a:t>Australia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7906976744185999E-3"/>
                  <c:y val="-8.6702018399411496E-2"/>
                </c:manualLayout>
              </c:layout>
              <c:tx>
                <c:rich>
                  <a:bodyPr/>
                  <a:lstStyle/>
                  <a:p>
                    <a:r>
                      <a:rPr lang="en-US" sz="1200" dirty="0"/>
                      <a:t>Austria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8588416642296702E-2"/>
                  <c:y val="-2.4256775951109699E-2"/>
                </c:manualLayout>
              </c:layout>
              <c:tx>
                <c:rich>
                  <a:bodyPr/>
                  <a:lstStyle/>
                  <a:p>
                    <a:r>
                      <a:rPr lang="en-US" sz="1200" dirty="0">
                        <a:latin typeface="Tahoma" pitchFamily="34" charset="0"/>
                        <a:ea typeface="Tahoma" pitchFamily="34" charset="0"/>
                        <a:cs typeface="Tahoma" pitchFamily="34" charset="0"/>
                      </a:rPr>
                      <a:t>Belgium</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11212478169489E-2"/>
                  <c:y val="-3.6748271868421598E-2"/>
                </c:manualLayout>
              </c:layout>
              <c:tx>
                <c:rich>
                  <a:bodyPr/>
                  <a:lstStyle/>
                  <a:p>
                    <a:r>
                      <a:rPr lang="en-US" sz="1200" dirty="0"/>
                      <a:t>Canada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9072473195276499E-2"/>
                  <c:y val="-1.50736777699273E-2"/>
                </c:manualLayout>
              </c:layout>
              <c:tx>
                <c:rich>
                  <a:bodyPr/>
                  <a:lstStyle/>
                  <a:p>
                    <a:r>
                      <a:rPr lang="en-US" sz="1200" dirty="0">
                        <a:latin typeface="Tahoma" pitchFamily="34" charset="0"/>
                        <a:ea typeface="Tahoma" pitchFamily="34" charset="0"/>
                        <a:cs typeface="Tahoma" pitchFamily="34" charset="0"/>
                      </a:rPr>
                      <a:t>France</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112474835126692"/>
                  <c:y val="-7.9301463357783597E-2"/>
                </c:manualLayout>
              </c:layout>
              <c:tx>
                <c:rich>
                  <a:bodyPr/>
                  <a:lstStyle/>
                  <a:p>
                    <a:r>
                      <a:rPr lang="en-US" sz="1200" dirty="0"/>
                      <a:t>Germany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4442901770218798E-2"/>
                  <c:y val="-1.45466067435373E-2"/>
                </c:manualLayout>
              </c:layout>
              <c:tx>
                <c:rich>
                  <a:bodyPr/>
                  <a:lstStyle/>
                  <a:p>
                    <a:r>
                      <a:rPr lang="en-US" sz="1200" dirty="0"/>
                      <a:t>Italy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3999540841844601E-2"/>
                  <c:y val="1.90102486032909E-2"/>
                </c:manualLayout>
              </c:layout>
              <c:tx>
                <c:rich>
                  <a:bodyPr/>
                  <a:lstStyle/>
                  <a:p>
                    <a:r>
                      <a:rPr lang="en-US" sz="1200" dirty="0">
                        <a:latin typeface="Tahoma" pitchFamily="34" charset="0"/>
                        <a:ea typeface="Tahoma" pitchFamily="34" charset="0"/>
                        <a:cs typeface="Tahoma" pitchFamily="34" charset="0"/>
                      </a:rPr>
                      <a:t>Japan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80354043734814E-2"/>
                  <c:y val="2.6156445985417401E-2"/>
                </c:manualLayout>
              </c:layout>
              <c:tx>
                <c:rich>
                  <a:bodyPr/>
                  <a:lstStyle/>
                  <a:p>
                    <a:r>
                      <a:rPr lang="en-US" sz="1200" dirty="0"/>
                      <a:t>Netherlands</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1883597883598001E-2"/>
                  <c:y val="3.0190778391506998E-2"/>
                </c:manualLayout>
              </c:layout>
              <c:tx>
                <c:rich>
                  <a:bodyPr/>
                  <a:lstStyle/>
                  <a:p>
                    <a:r>
                      <a:rPr lang="en-US" sz="1200" dirty="0">
                        <a:latin typeface="Tahoma" pitchFamily="34" charset="0"/>
                        <a:ea typeface="Tahoma" pitchFamily="34" charset="0"/>
                        <a:cs typeface="Tahoma" pitchFamily="34" charset="0"/>
                      </a:rPr>
                      <a:t>Norway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0423436744131599E-2"/>
                  <c:y val="5.3908527391522902E-2"/>
                </c:manualLayout>
              </c:layout>
              <c:tx>
                <c:rich>
                  <a:bodyPr/>
                  <a:lstStyle/>
                  <a:p>
                    <a:r>
                      <a:rPr lang="en-US" sz="1200" dirty="0"/>
                      <a:t>Spain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6910794862894798E-2"/>
                  <c:y val="7.2409914995593502E-2"/>
                </c:manualLayout>
              </c:layout>
              <c:tx>
                <c:rich>
                  <a:bodyPr/>
                  <a:lstStyle/>
                  <a:p>
                    <a:r>
                      <a:rPr lang="en-US" sz="1200" dirty="0"/>
                      <a:t>Sweden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2214508851093401E-2"/>
                  <c:y val="-2.7752081406105501E-2"/>
                </c:manualLayout>
              </c:layout>
              <c:tx>
                <c:rich>
                  <a:bodyPr/>
                  <a:lstStyle/>
                  <a:p>
                    <a:r>
                      <a:rPr lang="en-US" sz="1200" dirty="0">
                        <a:latin typeface="Tahoma" pitchFamily="34" charset="0"/>
                        <a:ea typeface="Tahoma" pitchFamily="34" charset="0"/>
                        <a:cs typeface="Tahoma" pitchFamily="34" charset="0"/>
                      </a:rPr>
                      <a:t>Switzerland</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1791044776119399E-3"/>
                  <c:y val="1.32053289823508E-2"/>
                </c:manualLayout>
              </c:layout>
              <c:tx>
                <c:rich>
                  <a:bodyPr/>
                  <a:lstStyle/>
                  <a:p>
                    <a:r>
                      <a:rPr lang="en-US" sz="1200" dirty="0"/>
                      <a:t>U.K.</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4"/>
              <c:layout/>
              <c:tx>
                <c:rich>
                  <a:bodyPr/>
                  <a:lstStyle/>
                  <a:p>
                    <a:r>
                      <a:rPr lang="en-US" sz="1200" dirty="0">
                        <a:latin typeface="Tahoma" pitchFamily="34" charset="0"/>
                        <a:ea typeface="Tahoma" pitchFamily="34" charset="0"/>
                        <a:cs typeface="Tahoma" pitchFamily="34" charset="0"/>
                      </a:rPr>
                      <a:t>USA</a:t>
                    </a:r>
                  </a:p>
                </c:rich>
              </c:tx>
              <c:dLblPos val="r"/>
              <c:showLegendKey val="0"/>
              <c:showVal val="0"/>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trendline>
            <c:trendlineType val="linear"/>
            <c:dispRSqr val="0"/>
            <c:dispEq val="0"/>
          </c:trendline>
          <c:xVal>
            <c:numRef>
              <c:f>'2'!$B$4:$B$18</c:f>
              <c:numCache>
                <c:formatCode>General</c:formatCode>
                <c:ptCount val="15"/>
                <c:pt idx="0">
                  <c:v>39439</c:v>
                </c:pt>
                <c:pt idx="1">
                  <c:v>37873</c:v>
                </c:pt>
                <c:pt idx="2">
                  <c:v>35930</c:v>
                </c:pt>
                <c:pt idx="3">
                  <c:v>39288</c:v>
                </c:pt>
                <c:pt idx="4">
                  <c:v>33134</c:v>
                </c:pt>
                <c:pt idx="5">
                  <c:v>35436</c:v>
                </c:pt>
                <c:pt idx="6">
                  <c:v>31709</c:v>
                </c:pt>
                <c:pt idx="7">
                  <c:v>34132</c:v>
                </c:pt>
                <c:pt idx="8">
                  <c:v>41189</c:v>
                </c:pt>
                <c:pt idx="9">
                  <c:v>58596</c:v>
                </c:pt>
                <c:pt idx="10">
                  <c:v>32366</c:v>
                </c:pt>
                <c:pt idx="11">
                  <c:v>36946</c:v>
                </c:pt>
                <c:pt idx="12">
                  <c:v>43131</c:v>
                </c:pt>
                <c:pt idx="13">
                  <c:v>36128</c:v>
                </c:pt>
                <c:pt idx="14">
                  <c:v>47193</c:v>
                </c:pt>
              </c:numCache>
            </c:numRef>
          </c:xVal>
          <c:yVal>
            <c:numRef>
              <c:f>'2'!$C$4:$C$18</c:f>
              <c:numCache>
                <c:formatCode>General</c:formatCode>
                <c:ptCount val="15"/>
                <c:pt idx="0">
                  <c:v>3353</c:v>
                </c:pt>
                <c:pt idx="1">
                  <c:v>3970</c:v>
                </c:pt>
                <c:pt idx="2">
                  <c:v>3995</c:v>
                </c:pt>
                <c:pt idx="3">
                  <c:v>4079</c:v>
                </c:pt>
                <c:pt idx="4">
                  <c:v>3696</c:v>
                </c:pt>
                <c:pt idx="5">
                  <c:v>3737</c:v>
                </c:pt>
                <c:pt idx="6">
                  <c:v>2870</c:v>
                </c:pt>
                <c:pt idx="7">
                  <c:v>2729</c:v>
                </c:pt>
                <c:pt idx="8">
                  <c:v>4063</c:v>
                </c:pt>
                <c:pt idx="9">
                  <c:v>5003</c:v>
                </c:pt>
                <c:pt idx="10">
                  <c:v>2902</c:v>
                </c:pt>
                <c:pt idx="11">
                  <c:v>3470</c:v>
                </c:pt>
                <c:pt idx="12">
                  <c:v>4627</c:v>
                </c:pt>
                <c:pt idx="13">
                  <c:v>3129</c:v>
                </c:pt>
                <c:pt idx="14">
                  <c:v>7538</c:v>
                </c:pt>
              </c:numCache>
            </c:numRef>
          </c:yVal>
          <c:smooth val="0"/>
        </c:ser>
        <c:dLbls>
          <c:showLegendKey val="0"/>
          <c:showVal val="0"/>
          <c:showCatName val="0"/>
          <c:showSerName val="0"/>
          <c:showPercent val="0"/>
          <c:showBubbleSize val="0"/>
        </c:dLbls>
        <c:axId val="40283136"/>
        <c:axId val="40289408"/>
      </c:scatterChart>
      <c:valAx>
        <c:axId val="40283136"/>
        <c:scaling>
          <c:orientation val="minMax"/>
          <c:min val="25000"/>
        </c:scaling>
        <c:delete val="0"/>
        <c:axPos val="b"/>
        <c:title>
          <c:tx>
            <c:rich>
              <a:bodyPr/>
              <a:lstStyle/>
              <a:p>
                <a:pPr>
                  <a:defRPr sz="1200">
                    <a:latin typeface="Tahoma" pitchFamily="34" charset="0"/>
                    <a:ea typeface="Tahoma" pitchFamily="34" charset="0"/>
                    <a:cs typeface="Tahoma" pitchFamily="34" charset="0"/>
                  </a:defRPr>
                </a:pPr>
                <a:r>
                  <a:rPr lang="en-US" sz="1200" dirty="0">
                    <a:latin typeface="Tahoma" pitchFamily="34" charset="0"/>
                    <a:ea typeface="Tahoma" pitchFamily="34" charset="0"/>
                    <a:cs typeface="Tahoma" pitchFamily="34" charset="0"/>
                  </a:rPr>
                  <a:t>GDP Per Capita</a:t>
                </a:r>
              </a:p>
            </c:rich>
          </c:tx>
          <c:layout>
            <c:manualLayout>
              <c:xMode val="edge"/>
              <c:yMode val="edge"/>
              <c:x val="0.466836263655173"/>
              <c:y val="0.81659137427433104"/>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40289408"/>
        <c:crosses val="autoZero"/>
        <c:crossBetween val="midCat"/>
      </c:valAx>
      <c:valAx>
        <c:axId val="40289408"/>
        <c:scaling>
          <c:orientation val="minMax"/>
        </c:scaling>
        <c:delete val="0"/>
        <c:axPos val="l"/>
        <c:title>
          <c:tx>
            <c:rich>
              <a:bodyPr rot="-5400000" vert="horz"/>
              <a:lstStyle/>
              <a:p>
                <a:pPr>
                  <a:defRPr sz="1200" b="1">
                    <a:latin typeface="Tahoma" pitchFamily="34" charset="0"/>
                    <a:ea typeface="Tahoma" pitchFamily="34" charset="0"/>
                    <a:cs typeface="Tahoma" pitchFamily="34" charset="0"/>
                  </a:defRPr>
                </a:pPr>
                <a:r>
                  <a:rPr lang="en-US" sz="1200" b="1" dirty="0">
                    <a:latin typeface="Tahoma" pitchFamily="34" charset="0"/>
                    <a:ea typeface="Tahoma" pitchFamily="34" charset="0"/>
                    <a:cs typeface="Tahoma" pitchFamily="34" charset="0"/>
                  </a:rPr>
                  <a:t>Per Capita Health</a:t>
                </a:r>
                <a:r>
                  <a:rPr lang="en-US" sz="1200" b="1" baseline="0" dirty="0">
                    <a:latin typeface="Tahoma" pitchFamily="34" charset="0"/>
                    <a:ea typeface="Tahoma" pitchFamily="34" charset="0"/>
                    <a:cs typeface="Tahoma" pitchFamily="34" charset="0"/>
                  </a:rPr>
                  <a:t> Spending</a:t>
                </a:r>
                <a:endParaRPr lang="en-US" sz="1200" b="1" dirty="0">
                  <a:latin typeface="Tahoma" pitchFamily="34" charset="0"/>
                  <a:ea typeface="Tahoma" pitchFamily="34" charset="0"/>
                  <a:cs typeface="Tahoma" pitchFamily="34" charset="0"/>
                </a:endParaRPr>
              </a:p>
            </c:rich>
          </c:tx>
          <c:layout>
            <c:manualLayout>
              <c:xMode val="edge"/>
              <c:yMode val="edge"/>
              <c:x val="1.5078207206049901E-2"/>
              <c:y val="0.28567001973967099"/>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40283136"/>
        <c:crosses val="autoZero"/>
        <c:crossBetween val="midCat"/>
      </c:valAx>
      <c:spPr>
        <a:solidFill>
          <a:srgbClr val="EEF2FF"/>
        </a:solidFill>
      </c:spPr>
    </c:plotArea>
    <c:plotVisOnly val="1"/>
    <c:dispBlanksAs val="gap"/>
    <c:showDLblsOverMax val="0"/>
  </c:chart>
  <c:spPr>
    <a:solidFill>
      <a:srgbClr val="EEF2FF"/>
    </a:solidFill>
    <a:ln w="19050">
      <a:solidFill>
        <a:schemeClr val="tx1">
          <a:lumMod val="50000"/>
          <a:lumOff val="50000"/>
        </a:schemeClr>
      </a:solidFill>
    </a:ln>
  </c:sp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drawings/drawing1.xml><?xml version="1.0" encoding="utf-8"?>
<c:userShapes xmlns:c="http://schemas.openxmlformats.org/drawingml/2006/chart">
  <cdr:relSizeAnchor xmlns:cdr="http://schemas.openxmlformats.org/drawingml/2006/chartDrawing">
    <cdr:from>
      <cdr:x>0.37383</cdr:x>
      <cdr:y>0.52266</cdr:y>
    </cdr:from>
    <cdr:to>
      <cdr:x>0.4377</cdr:x>
      <cdr:y>0.58372</cdr:y>
    </cdr:to>
    <cdr:sp macro="" textlink="">
      <cdr:nvSpPr>
        <cdr:cNvPr id="4" name="Straight Arrow Connector 3"/>
        <cdr:cNvSpPr/>
      </cdr:nvSpPr>
      <cdr:spPr>
        <a:xfrm xmlns:a="http://schemas.openxmlformats.org/drawingml/2006/main" rot="5400000" flipH="1">
          <a:off x="3502018" y="3505192"/>
          <a:ext cx="419129" cy="58419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0.30719</cdr:x>
      <cdr:y>0.43201</cdr:y>
    </cdr:from>
    <cdr:to>
      <cdr:x>0.34328</cdr:x>
      <cdr:y>0.50416</cdr:y>
    </cdr:to>
    <cdr:sp macro="" textlink="">
      <cdr:nvSpPr>
        <cdr:cNvPr id="6" name="Straight Arrow Connector 5"/>
        <cdr:cNvSpPr/>
      </cdr:nvSpPr>
      <cdr:spPr>
        <a:xfrm xmlns:a="http://schemas.openxmlformats.org/drawingml/2006/main" rot="16200000" flipH="1">
          <a:off x="2809878" y="2965451"/>
          <a:ext cx="330200" cy="495301"/>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0.39465</cdr:x>
      <cdr:y>0.41721</cdr:y>
    </cdr:from>
    <cdr:to>
      <cdr:x>0.40854</cdr:x>
      <cdr:y>0.48381</cdr:y>
    </cdr:to>
    <cdr:sp macro="" textlink="">
      <cdr:nvSpPr>
        <cdr:cNvPr id="8" name="Straight Arrow Connector 7"/>
        <cdr:cNvSpPr/>
      </cdr:nvSpPr>
      <cdr:spPr>
        <a:xfrm xmlns:a="http://schemas.openxmlformats.org/drawingml/2006/main" rot="5400000">
          <a:off x="3609978" y="2863852"/>
          <a:ext cx="127001" cy="4572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0.45991</cdr:x>
      <cdr:y>0.47826</cdr:y>
    </cdr:from>
    <cdr:to>
      <cdr:x>0.49601</cdr:x>
      <cdr:y>0.51156</cdr:y>
    </cdr:to>
    <cdr:sp macro="" textlink="">
      <cdr:nvSpPr>
        <cdr:cNvPr id="10" name="Straight Arrow Connector 9"/>
        <cdr:cNvSpPr/>
      </cdr:nvSpPr>
      <cdr:spPr>
        <a:xfrm xmlns:a="http://schemas.openxmlformats.org/drawingml/2006/main" rot="10800000">
          <a:off x="4206877" y="3282952"/>
          <a:ext cx="330201" cy="2286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0.41826</cdr:x>
      <cdr:y>0.45606</cdr:y>
    </cdr:from>
    <cdr:to>
      <cdr:x>0.42798</cdr:x>
      <cdr:y>0.47271</cdr:y>
    </cdr:to>
    <cdr:sp macro="" textlink="">
      <cdr:nvSpPr>
        <cdr:cNvPr id="12" name="Straight Arrow Connector 11"/>
        <cdr:cNvSpPr/>
      </cdr:nvSpPr>
      <cdr:spPr>
        <a:xfrm xmlns:a="http://schemas.openxmlformats.org/drawingml/2006/main" rot="5400000">
          <a:off x="3825878" y="3130552"/>
          <a:ext cx="88901" cy="1143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0.27768</cdr:x>
      <cdr:y>0.55042</cdr:y>
    </cdr:from>
    <cdr:to>
      <cdr:x>0.28268</cdr:x>
      <cdr:y>0.60037</cdr:y>
    </cdr:to>
    <cdr:sp macro="" textlink="">
      <cdr:nvSpPr>
        <cdr:cNvPr id="13" name="Straight Arrow Connector 12"/>
        <cdr:cNvSpPr/>
      </cdr:nvSpPr>
      <cdr:spPr>
        <a:xfrm xmlns:a="http://schemas.openxmlformats.org/drawingml/2006/main" rot="16200000">
          <a:off x="2391413" y="3926842"/>
          <a:ext cx="342900" cy="45719"/>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3ADB2-4B5C-43B1-B2A5-0926343D4E28}" type="datetimeFigureOut">
              <a:rPr lang="en-US" smtClean="0"/>
              <a:pPr/>
              <a:t>3/2/2017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3C9F18-6082-46EA-BB31-C81E9FB2728F}" type="slidenum">
              <a:rPr lang="en-US" smtClean="0"/>
              <a:pPr/>
              <a:t>‹#›</a:t>
            </a:fld>
            <a:endParaRPr lang="en-US"/>
          </a:p>
        </p:txBody>
      </p:sp>
    </p:spTree>
    <p:extLst>
      <p:ext uri="{BB962C8B-B14F-4D97-AF65-F5344CB8AC3E}">
        <p14:creationId xmlns:p14="http://schemas.microsoft.com/office/powerpoint/2010/main" val="3245203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79CF4A45-4E6F-4520-BD4C-5DC6143386FA}" type="slidenum">
              <a:rPr lang="en-US" altLang="en-US"/>
              <a:pPr/>
              <a:t>10</a:t>
            </a:fld>
            <a:endParaRPr lang="en-US" altLang="en-US" dirty="0"/>
          </a:p>
        </p:txBody>
      </p:sp>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ln/>
        </p:spPr>
        <p:txBody>
          <a:bodyPr/>
          <a:lstStyle/>
          <a:p>
            <a:pPr>
              <a:spcBef>
                <a:spcPct val="0"/>
              </a:spcBef>
            </a:pPr>
            <a:endParaRPr lang="en-US" altLang="en-US" sz="1500" dirty="0"/>
          </a:p>
        </p:txBody>
      </p:sp>
      <p:sp>
        <p:nvSpPr>
          <p:cNvPr id="5124"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789857F-9F43-4799-93D0-8D574278CBD3}" type="slidenum">
              <a:rPr lang="en-US" altLang="en-US" sz="1200">
                <a:solidFill>
                  <a:srgbClr val="000000"/>
                </a:solidFill>
              </a:rPr>
              <a:pPr algn="r" eaLnBrk="1" hangingPunct="1"/>
              <a:t>10</a:t>
            </a:fld>
            <a:endParaRPr lang="en-US" altLang="en-US" sz="1200" dirty="0">
              <a:solidFill>
                <a:srgbClr val="000000"/>
              </a:solidFill>
            </a:endParaRPr>
          </a:p>
        </p:txBody>
      </p:sp>
    </p:spTree>
    <p:extLst>
      <p:ext uri="{BB962C8B-B14F-4D97-AF65-F5344CB8AC3E}">
        <p14:creationId xmlns:p14="http://schemas.microsoft.com/office/powerpoint/2010/main" val="284972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BF91B708-1D66-43D0-B5BB-5C841BD4F02D}" type="slidenum">
              <a:rPr lang="en-US" altLang="en-US"/>
              <a:pPr/>
              <a:t>11</a:t>
            </a:fld>
            <a:endParaRPr lang="en-US" altLang="en-US" dirty="0"/>
          </a:p>
        </p:txBody>
      </p:sp>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ln/>
        </p:spPr>
        <p:txBody>
          <a:bodyPr/>
          <a:lstStyle/>
          <a:p>
            <a:pPr defTabSz="828845">
              <a:spcBef>
                <a:spcPct val="0"/>
              </a:spcBef>
            </a:pPr>
            <a:endParaRPr lang="en-US" altLang="en-US" sz="1700" dirty="0"/>
          </a:p>
        </p:txBody>
      </p:sp>
      <p:sp>
        <p:nvSpPr>
          <p:cNvPr id="4100"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9B433BC-EB6D-4BC0-A3DD-F402353B9069}" type="slidenum">
              <a:rPr lang="en-US" altLang="en-US" sz="1200"/>
              <a:pPr algn="r" eaLnBrk="1" hangingPunct="1"/>
              <a:t>11</a:t>
            </a:fld>
            <a:endParaRPr lang="en-US" altLang="en-US" sz="1200" dirty="0"/>
          </a:p>
        </p:txBody>
      </p:sp>
    </p:spTree>
    <p:extLst>
      <p:ext uri="{BB962C8B-B14F-4D97-AF65-F5344CB8AC3E}">
        <p14:creationId xmlns:p14="http://schemas.microsoft.com/office/powerpoint/2010/main" val="1568556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539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87295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727777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170ADB58-BA9A-4CEF-9B5A-AB14D170A5AF}"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3968585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D1DC362F-2120-4BB2-A61D-AA0B68CB5008}"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25834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31229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5EC794-F9EB-4552-8031-84AC3B3F682C}"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67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5EC794-F9EB-4552-8031-84AC3B3F682C}"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15689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5EC794-F9EB-4552-8031-84AC3B3F682C}" type="datetimeFigureOut">
              <a:rPr lang="en-US" smtClean="0"/>
              <a:pPr/>
              <a:t>3/2/2017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82361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5EC794-F9EB-4552-8031-84AC3B3F682C}" type="datetimeFigureOut">
              <a:rPr lang="en-US" smtClean="0"/>
              <a:pPr/>
              <a:t>3/2/2017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151669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EC794-F9EB-4552-8031-84AC3B3F682C}" type="datetimeFigureOut">
              <a:rPr lang="en-US" smtClean="0"/>
              <a:pPr/>
              <a:t>3/2/2017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95628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92843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57881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EC794-F9EB-4552-8031-84AC3B3F682C}" type="datetimeFigureOut">
              <a:rPr lang="en-US" smtClean="0"/>
              <a:pPr/>
              <a:t>3/2/2017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C088E-C7CF-4EA8-962C-23625140B683}" type="slidenum">
              <a:rPr lang="en-US" smtClean="0"/>
              <a:pPr/>
              <a:t>‹#›</a:t>
            </a:fld>
            <a:endParaRPr lang="en-US"/>
          </a:p>
        </p:txBody>
      </p:sp>
    </p:spTree>
    <p:extLst>
      <p:ext uri="{BB962C8B-B14F-4D97-AF65-F5344CB8AC3E}">
        <p14:creationId xmlns:p14="http://schemas.microsoft.com/office/powerpoint/2010/main" val="115564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Microsoft_Excel_97-2003_Worksheet1.xls"/></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1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1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9.vml"/><Relationship Id="rId4" Type="http://schemas.openxmlformats.org/officeDocument/2006/relationships/image" Target="../media/image9.wmf"/></Relationships>
</file>

<file path=ppt/slides/_rels/slide1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bloomberg.com/apps/news?pid=20601039&amp;refer=columnist_mccaughey&amp;sid=aLzfDxfbwhzs" TargetMode="External"/><Relationship Id="rId7" Type="http://schemas.openxmlformats.org/officeDocument/2006/relationships/hyperlink" Target="http://classwebs.spea.indiana.edu/kenricha/Classes/V600/Spring%202009%20Class%20Readings/CBA%20-%20Regulatory%20Review/Tengs%20et%20al%20-%20Cost-effectiveness%20of%20500%20life%20saving%20interventions.pdf" TargetMode="External"/><Relationship Id="rId2" Type="http://schemas.openxmlformats.org/officeDocument/2006/relationships/hyperlink" Target="http://economix.blogs.nytimes.com/2009/02/27/health-cares-status-quo/" TargetMode="External"/><Relationship Id="rId1" Type="http://schemas.openxmlformats.org/officeDocument/2006/relationships/slideLayout" Target="../slideLayouts/slideLayout2.xml"/><Relationship Id="rId6" Type="http://schemas.openxmlformats.org/officeDocument/2006/relationships/hyperlink" Target="http://www.ajmc.com/" TargetMode="External"/><Relationship Id="rId5" Type="http://schemas.openxmlformats.org/officeDocument/2006/relationships/hyperlink" Target="http://online.wsj.com/article/SB123552190314864789.html" TargetMode="External"/><Relationship Id="rId4" Type="http://schemas.openxmlformats.org/officeDocument/2006/relationships/hyperlink" Target="http://bulletin.aarp.org/yourhealth/policy/articles/medical_research_provision.html"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9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Pharmacoeconomics</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J. Michael Woolley Ph.D.</a:t>
            </a:r>
          </a:p>
          <a:p>
            <a:r>
              <a:rPr lang="en-US" dirty="0" smtClean="0"/>
              <a:t>Executive Director and</a:t>
            </a:r>
            <a:r>
              <a:rPr lang="en-US" dirty="0"/>
              <a:t> </a:t>
            </a:r>
            <a:r>
              <a:rPr lang="en-US" dirty="0" smtClean="0"/>
              <a:t>Head</a:t>
            </a:r>
          </a:p>
          <a:p>
            <a:r>
              <a:rPr lang="en-US" dirty="0" smtClean="0"/>
              <a:t>Health Economics and Outcomes Research</a:t>
            </a:r>
          </a:p>
          <a:p>
            <a:r>
              <a:rPr lang="en-US" dirty="0" smtClean="0"/>
              <a:t>ZS Pharma Inc.</a:t>
            </a:r>
          </a:p>
        </p:txBody>
      </p:sp>
    </p:spTree>
    <p:extLst>
      <p:ext uri="{BB962C8B-B14F-4D97-AF65-F5344CB8AC3E}">
        <p14:creationId xmlns:p14="http://schemas.microsoft.com/office/powerpoint/2010/main" val="355010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87313"/>
            <a:ext cx="9144000" cy="457200"/>
          </a:xfrm>
        </p:spPr>
        <p:txBody>
          <a:bodyPr/>
          <a:lstStyle/>
          <a:p>
            <a:pPr algn="ctr"/>
            <a:r>
              <a:rPr lang="en-US" altLang="en-US" sz="2400" dirty="0" smtClean="0"/>
              <a:t>Growth In Health Expenditures Over Time (1980–2010)</a:t>
            </a:r>
          </a:p>
        </p:txBody>
      </p:sp>
      <p:graphicFrame>
        <p:nvGraphicFramePr>
          <p:cNvPr id="6149" name="Object 5"/>
          <p:cNvGraphicFramePr>
            <a:graphicFrameLocks noChangeAspect="1"/>
          </p:cNvGraphicFramePr>
          <p:nvPr>
            <p:extLst>
              <p:ext uri="{D42A27DB-BD31-4B8C-83A1-F6EECF244321}">
                <p14:modId xmlns:p14="http://schemas.microsoft.com/office/powerpoint/2010/main" val="902732704"/>
              </p:ext>
            </p:extLst>
          </p:nvPr>
        </p:nvGraphicFramePr>
        <p:xfrm>
          <a:off x="584200" y="1524000"/>
          <a:ext cx="7988300" cy="4552512"/>
        </p:xfrm>
        <a:graphic>
          <a:graphicData uri="http://schemas.openxmlformats.org/presentationml/2006/ole">
            <mc:AlternateContent xmlns:mc="http://schemas.openxmlformats.org/markup-compatibility/2006">
              <mc:Choice xmlns:v="urn:schemas-microsoft-com:vml" Requires="v">
                <p:oleObj spid="_x0000_s1053" name="Worksheet" r:id="rId4" imgW="4340728" imgH="4669941" progId="Excel.Sheet.8">
                  <p:embed/>
                </p:oleObj>
              </mc:Choice>
              <mc:Fallback>
                <p:oleObj name="Worksheet" r:id="rId4" imgW="4340728" imgH="4669941" progId="Excel.Sheet.8">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200" y="1524000"/>
                        <a:ext cx="7988300" cy="4552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0" name="Text Box 6"/>
          <p:cNvSpPr txBox="1">
            <a:spLocks noChangeAspect="1" noChangeArrowheads="1"/>
          </p:cNvSpPr>
          <p:nvPr/>
        </p:nvSpPr>
        <p:spPr bwMode="auto">
          <a:xfrm>
            <a:off x="1755775" y="1651000"/>
            <a:ext cx="4019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altLang="en-US" b="1" dirty="0">
                <a:solidFill>
                  <a:srgbClr val="000000"/>
                </a:solidFill>
                <a:latin typeface="Arial" charset="0"/>
              </a:rPr>
              <a:t>Total health expenditures as</a:t>
            </a:r>
            <a:br>
              <a:rPr lang="en-US" altLang="en-US" b="1" dirty="0">
                <a:solidFill>
                  <a:srgbClr val="000000"/>
                </a:solidFill>
                <a:latin typeface="Arial" charset="0"/>
              </a:rPr>
            </a:br>
            <a:r>
              <a:rPr lang="en-US" altLang="en-US" b="1" dirty="0">
                <a:solidFill>
                  <a:srgbClr val="000000"/>
                </a:solidFill>
                <a:latin typeface="Arial" charset="0"/>
              </a:rPr>
              <a:t>percent of GDP</a:t>
            </a:r>
          </a:p>
        </p:txBody>
      </p:sp>
    </p:spTree>
    <p:extLst>
      <p:ext uri="{BB962C8B-B14F-4D97-AF65-F5344CB8AC3E}">
        <p14:creationId xmlns:p14="http://schemas.microsoft.com/office/powerpoint/2010/main" val="208254903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63575" y="534988"/>
            <a:ext cx="7815263" cy="1277937"/>
          </a:xfrm>
          <a:noFill/>
          <a:ln/>
        </p:spPr>
        <p:txBody>
          <a:bodyPr/>
          <a:lstStyle/>
          <a:p>
            <a:r>
              <a:rPr lang="en-US"/>
              <a:t>Economic Model of ALS</a:t>
            </a:r>
          </a:p>
        </p:txBody>
      </p:sp>
      <p:sp>
        <p:nvSpPr>
          <p:cNvPr id="28675" name="Rectangle 3"/>
          <p:cNvSpPr>
            <a:spLocks noGrp="1" noChangeArrowheads="1"/>
          </p:cNvSpPr>
          <p:nvPr>
            <p:ph type="body" idx="1"/>
          </p:nvPr>
        </p:nvSpPr>
        <p:spPr>
          <a:xfrm>
            <a:off x="608013" y="1676400"/>
            <a:ext cx="7772400" cy="4114800"/>
          </a:xfrm>
          <a:noFill/>
          <a:ln/>
        </p:spPr>
        <p:txBody>
          <a:bodyPr>
            <a:normAutofit fontScale="92500" lnSpcReduction="20000"/>
          </a:bodyPr>
          <a:lstStyle/>
          <a:p>
            <a:r>
              <a:rPr lang="en-US"/>
              <a:t>Health states</a:t>
            </a:r>
          </a:p>
          <a:p>
            <a:pPr>
              <a:buFontTx/>
              <a:buNone/>
            </a:pPr>
            <a:endParaRPr lang="en-US"/>
          </a:p>
          <a:p>
            <a:r>
              <a:rPr lang="en-US"/>
              <a:t>Disease progression</a:t>
            </a:r>
          </a:p>
          <a:p>
            <a:pPr>
              <a:buFontTx/>
              <a:buNone/>
            </a:pPr>
            <a:endParaRPr lang="en-US"/>
          </a:p>
          <a:p>
            <a:r>
              <a:rPr lang="en-US"/>
              <a:t>State utilities</a:t>
            </a:r>
          </a:p>
          <a:p>
            <a:pPr>
              <a:buFontTx/>
              <a:buNone/>
            </a:pPr>
            <a:endParaRPr lang="en-US"/>
          </a:p>
          <a:p>
            <a:r>
              <a:rPr lang="en-US"/>
              <a:t>State costs</a:t>
            </a:r>
          </a:p>
          <a:p>
            <a:pPr>
              <a:buFontTx/>
              <a:buNone/>
            </a:pPr>
            <a:endParaRPr lang="en-US"/>
          </a:p>
          <a:p>
            <a:r>
              <a:rPr lang="en-US"/>
              <a:t>Other</a:t>
            </a:r>
          </a:p>
        </p:txBody>
      </p:sp>
    </p:spTree>
    <p:extLst>
      <p:ext uri="{BB962C8B-B14F-4D97-AF65-F5344CB8AC3E}">
        <p14:creationId xmlns:p14="http://schemas.microsoft.com/office/powerpoint/2010/main" val="417188626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ChangeArrowheads="1"/>
          </p:cNvSpPr>
          <p:nvPr/>
        </p:nvSpPr>
        <p:spPr bwMode="auto">
          <a:xfrm>
            <a:off x="6940550" y="3359150"/>
            <a:ext cx="1816100" cy="8255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699" name="Line 3"/>
          <p:cNvSpPr>
            <a:spLocks noChangeShapeType="1"/>
          </p:cNvSpPr>
          <p:nvPr/>
        </p:nvSpPr>
        <p:spPr bwMode="auto">
          <a:xfrm>
            <a:off x="4953000" y="2743200"/>
            <a:ext cx="18288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0" name="AutoShape 4"/>
          <p:cNvSpPr>
            <a:spLocks noChangeArrowheads="1"/>
          </p:cNvSpPr>
          <p:nvPr/>
        </p:nvSpPr>
        <p:spPr bwMode="auto">
          <a:xfrm>
            <a:off x="920750" y="1301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1" name="AutoShape 5"/>
          <p:cNvSpPr>
            <a:spLocks noChangeArrowheads="1"/>
          </p:cNvSpPr>
          <p:nvPr/>
        </p:nvSpPr>
        <p:spPr bwMode="auto">
          <a:xfrm>
            <a:off x="920750" y="2444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2" name="AutoShape 6"/>
          <p:cNvSpPr>
            <a:spLocks noChangeArrowheads="1"/>
          </p:cNvSpPr>
          <p:nvPr/>
        </p:nvSpPr>
        <p:spPr bwMode="auto">
          <a:xfrm>
            <a:off x="920750" y="3587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3" name="AutoShape 7"/>
          <p:cNvSpPr>
            <a:spLocks noChangeArrowheads="1"/>
          </p:cNvSpPr>
          <p:nvPr/>
        </p:nvSpPr>
        <p:spPr bwMode="auto">
          <a:xfrm>
            <a:off x="920750" y="4730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4" name="AutoShape 8"/>
          <p:cNvSpPr>
            <a:spLocks noChangeArrowheads="1"/>
          </p:cNvSpPr>
          <p:nvPr/>
        </p:nvSpPr>
        <p:spPr bwMode="auto">
          <a:xfrm>
            <a:off x="920750" y="5873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5" name="Line 9"/>
          <p:cNvSpPr>
            <a:spLocks noChangeShapeType="1"/>
          </p:cNvSpPr>
          <p:nvPr/>
        </p:nvSpPr>
        <p:spPr bwMode="auto">
          <a:xfrm flipV="1">
            <a:off x="5029200" y="4191000"/>
            <a:ext cx="17526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6" name="Line 10"/>
          <p:cNvSpPr>
            <a:spLocks noChangeShapeType="1"/>
          </p:cNvSpPr>
          <p:nvPr/>
        </p:nvSpPr>
        <p:spPr bwMode="auto">
          <a:xfrm>
            <a:off x="5029200" y="3962400"/>
            <a:ext cx="1752600" cy="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7" name="Line 11"/>
          <p:cNvSpPr>
            <a:spLocks noChangeShapeType="1"/>
          </p:cNvSpPr>
          <p:nvPr/>
        </p:nvSpPr>
        <p:spPr bwMode="auto">
          <a:xfrm>
            <a:off x="2895600" y="1905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8" name="Line 12"/>
          <p:cNvSpPr>
            <a:spLocks noChangeShapeType="1"/>
          </p:cNvSpPr>
          <p:nvPr/>
        </p:nvSpPr>
        <p:spPr bwMode="auto">
          <a:xfrm>
            <a:off x="2895600" y="3048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9" name="Line 13"/>
          <p:cNvSpPr>
            <a:spLocks noChangeShapeType="1"/>
          </p:cNvSpPr>
          <p:nvPr/>
        </p:nvSpPr>
        <p:spPr bwMode="auto">
          <a:xfrm>
            <a:off x="2895600" y="4191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0" name="Line 14"/>
          <p:cNvSpPr>
            <a:spLocks noChangeShapeType="1"/>
          </p:cNvSpPr>
          <p:nvPr/>
        </p:nvSpPr>
        <p:spPr bwMode="auto">
          <a:xfrm>
            <a:off x="2895600" y="5334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1" name="Rectangle 15"/>
          <p:cNvSpPr>
            <a:spLocks noGrp="1" noChangeArrowheads="1"/>
          </p:cNvSpPr>
          <p:nvPr>
            <p:ph type="title"/>
          </p:nvPr>
        </p:nvSpPr>
        <p:spPr>
          <a:noFill/>
          <a:ln/>
        </p:spPr>
        <p:txBody>
          <a:bodyPr/>
          <a:lstStyle/>
          <a:p>
            <a:r>
              <a:rPr lang="en-US"/>
              <a:t>ALS Health States</a:t>
            </a:r>
          </a:p>
        </p:txBody>
      </p:sp>
      <p:sp>
        <p:nvSpPr>
          <p:cNvPr id="29712" name="Rectangle 16"/>
          <p:cNvSpPr>
            <a:spLocks noChangeArrowheads="1"/>
          </p:cNvSpPr>
          <p:nvPr/>
        </p:nvSpPr>
        <p:spPr bwMode="auto">
          <a:xfrm>
            <a:off x="1690688" y="1355725"/>
            <a:ext cx="2154436"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Early (FVC &gt; 90%)</a:t>
            </a:r>
          </a:p>
        </p:txBody>
      </p:sp>
      <p:sp>
        <p:nvSpPr>
          <p:cNvPr id="29713" name="Rectangle 17"/>
          <p:cNvSpPr>
            <a:spLocks noChangeArrowheads="1"/>
          </p:cNvSpPr>
          <p:nvPr/>
        </p:nvSpPr>
        <p:spPr bwMode="auto">
          <a:xfrm>
            <a:off x="1233488" y="2498725"/>
            <a:ext cx="2776401"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Mild (60% &lt; FVC &lt; 90%)</a:t>
            </a:r>
          </a:p>
        </p:txBody>
      </p:sp>
      <p:sp>
        <p:nvSpPr>
          <p:cNvPr id="29714" name="Rectangle 18"/>
          <p:cNvSpPr>
            <a:spLocks noChangeArrowheads="1"/>
          </p:cNvSpPr>
          <p:nvPr/>
        </p:nvSpPr>
        <p:spPr bwMode="auto">
          <a:xfrm>
            <a:off x="1163102" y="3717925"/>
            <a:ext cx="3340658"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bg1"/>
                </a:solidFill>
                <a:latin typeface="Arial" charset="0"/>
              </a:rPr>
              <a:t>Moderate (30% &lt; FVC &lt; 60%)</a:t>
            </a:r>
          </a:p>
        </p:txBody>
      </p:sp>
      <p:sp>
        <p:nvSpPr>
          <p:cNvPr id="29715" name="Rectangle 19"/>
          <p:cNvSpPr>
            <a:spLocks noChangeArrowheads="1"/>
          </p:cNvSpPr>
          <p:nvPr/>
        </p:nvSpPr>
        <p:spPr bwMode="auto">
          <a:xfrm>
            <a:off x="1081088" y="4860925"/>
            <a:ext cx="2917465"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Severe (0% &lt; FVC &lt; 30%)</a:t>
            </a:r>
          </a:p>
        </p:txBody>
      </p:sp>
      <p:sp>
        <p:nvSpPr>
          <p:cNvPr id="29716" name="Rectangle 20"/>
          <p:cNvSpPr>
            <a:spLocks noChangeArrowheads="1"/>
          </p:cNvSpPr>
          <p:nvPr/>
        </p:nvSpPr>
        <p:spPr bwMode="auto">
          <a:xfrm>
            <a:off x="1538288" y="6003925"/>
            <a:ext cx="2100960"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Death due to ALS</a:t>
            </a:r>
          </a:p>
        </p:txBody>
      </p:sp>
      <p:sp>
        <p:nvSpPr>
          <p:cNvPr id="29717" name="Rectangle 21"/>
          <p:cNvSpPr>
            <a:spLocks noChangeArrowheads="1"/>
          </p:cNvSpPr>
          <p:nvPr/>
        </p:nvSpPr>
        <p:spPr bwMode="auto">
          <a:xfrm>
            <a:off x="2727325" y="28797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
        <p:nvSpPr>
          <p:cNvPr id="29718" name="Rectangle 22"/>
          <p:cNvSpPr>
            <a:spLocks noChangeArrowheads="1"/>
          </p:cNvSpPr>
          <p:nvPr/>
        </p:nvSpPr>
        <p:spPr bwMode="auto">
          <a:xfrm>
            <a:off x="7349350" y="3413125"/>
            <a:ext cx="981039" cy="646973"/>
          </a:xfrm>
          <a:prstGeom prst="rect">
            <a:avLst/>
          </a:prstGeom>
          <a:noFill/>
          <a:ln w="9525">
            <a:noFill/>
            <a:miter lim="800000"/>
            <a:headEnd/>
            <a:tailEnd/>
          </a:ln>
          <a:effectLst/>
        </p:spPr>
        <p:txBody>
          <a:bodyPr wrap="none" lIns="92075" tIns="46038" rIns="92075" bIns="46038">
            <a:spAutoFit/>
          </a:bodyPr>
          <a:lstStyle/>
          <a:p>
            <a:pPr algn="ctr"/>
            <a:r>
              <a:rPr lang="en-US" b="1">
                <a:solidFill>
                  <a:schemeClr val="bg1"/>
                </a:solidFill>
                <a:latin typeface="Arial" charset="0"/>
              </a:rPr>
              <a:t>Natural</a:t>
            </a:r>
          </a:p>
          <a:p>
            <a:pPr algn="ctr"/>
            <a:r>
              <a:rPr lang="en-US" b="1">
                <a:solidFill>
                  <a:schemeClr val="bg1"/>
                </a:solidFill>
                <a:latin typeface="Arial" charset="0"/>
              </a:rPr>
              <a:t>Death</a:t>
            </a:r>
          </a:p>
        </p:txBody>
      </p:sp>
      <p:sp>
        <p:nvSpPr>
          <p:cNvPr id="29719" name="Line 23"/>
          <p:cNvSpPr>
            <a:spLocks noChangeShapeType="1"/>
          </p:cNvSpPr>
          <p:nvPr/>
        </p:nvSpPr>
        <p:spPr bwMode="auto">
          <a:xfrm>
            <a:off x="5029200" y="1905000"/>
            <a:ext cx="1752600" cy="14478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20" name="Rectangle 24"/>
          <p:cNvSpPr>
            <a:spLocks noChangeArrowheads="1"/>
          </p:cNvSpPr>
          <p:nvPr/>
        </p:nvSpPr>
        <p:spPr bwMode="auto">
          <a:xfrm>
            <a:off x="288925" y="15843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Tree>
    <p:extLst>
      <p:ext uri="{BB962C8B-B14F-4D97-AF65-F5344CB8AC3E}">
        <p14:creationId xmlns:p14="http://schemas.microsoft.com/office/powerpoint/2010/main" val="130501097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63575" y="306388"/>
            <a:ext cx="7815263" cy="608012"/>
          </a:xfrm>
          <a:noFill/>
          <a:ln/>
        </p:spPr>
        <p:txBody>
          <a:bodyPr>
            <a:normAutofit fontScale="90000"/>
          </a:bodyPr>
          <a:lstStyle/>
          <a:p>
            <a:r>
              <a:rPr lang="en-US"/>
              <a:t>ALS Progression</a:t>
            </a:r>
          </a:p>
        </p:txBody>
      </p:sp>
      <p:sp>
        <p:nvSpPr>
          <p:cNvPr id="30724" name="Rectangle 4"/>
          <p:cNvSpPr>
            <a:spLocks noChangeArrowheads="1"/>
          </p:cNvSpPr>
          <p:nvPr/>
        </p:nvSpPr>
        <p:spPr bwMode="auto">
          <a:xfrm>
            <a:off x="746125" y="898525"/>
            <a:ext cx="184150" cy="457200"/>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533400" y="1036638"/>
            <a:ext cx="8229600" cy="770084"/>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sz="2000" dirty="0">
                <a:latin typeface="Arial" charset="0"/>
              </a:rPr>
              <a:t> Markov model of disease progression and outcomes</a:t>
            </a:r>
          </a:p>
          <a:p>
            <a:pPr>
              <a:spcBef>
                <a:spcPct val="20000"/>
              </a:spcBef>
              <a:buClr>
                <a:schemeClr val="hlink"/>
              </a:buClr>
              <a:buSzPct val="120000"/>
              <a:buFontTx/>
              <a:buChar char="•"/>
            </a:pPr>
            <a:r>
              <a:rPr lang="en-US" sz="2000" dirty="0">
                <a:latin typeface="Arial" charset="0"/>
              </a:rPr>
              <a:t> Incorporates five disease states (defined by FVC)</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2715852399"/>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FVC Range</a:t>
                      </a:r>
                      <a:endParaRPr lang="en-US" sz="2800" dirty="0"/>
                    </a:p>
                  </a:txBody>
                  <a:tcPr/>
                </a:tc>
                <a:tc>
                  <a:txBody>
                    <a:bodyPr/>
                    <a:lstStyle/>
                    <a:p>
                      <a:pPr algn="ctr"/>
                      <a:r>
                        <a:rPr lang="en-US" sz="2800" dirty="0" smtClean="0"/>
                        <a:t>Mean Duration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90 +</a:t>
                      </a:r>
                      <a:endParaRPr lang="en-US" sz="2800" dirty="0"/>
                    </a:p>
                  </a:txBody>
                  <a:tcPr/>
                </a:tc>
                <a:tc>
                  <a:txBody>
                    <a:bodyPr/>
                    <a:lstStyle/>
                    <a:p>
                      <a:pPr algn="ctr"/>
                      <a:r>
                        <a:rPr lang="en-US" sz="2800" dirty="0" smtClean="0"/>
                        <a:t>16.0 months</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60</a:t>
                      </a:r>
                      <a:r>
                        <a:rPr lang="en-US" sz="2800" baseline="0" dirty="0" smtClean="0"/>
                        <a:t> – 90</a:t>
                      </a:r>
                      <a:endParaRPr lang="en-US" sz="2800" dirty="0"/>
                    </a:p>
                  </a:txBody>
                  <a:tcPr/>
                </a:tc>
                <a:tc>
                  <a:txBody>
                    <a:bodyPr/>
                    <a:lstStyle/>
                    <a:p>
                      <a:pPr algn="ctr"/>
                      <a:r>
                        <a:rPr lang="en-US" sz="2800" dirty="0" smtClean="0"/>
                        <a:t>9.8 months</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30 – 60</a:t>
                      </a:r>
                      <a:endParaRPr lang="en-US" sz="2800" dirty="0"/>
                    </a:p>
                  </a:txBody>
                  <a:tcPr/>
                </a:tc>
                <a:tc>
                  <a:txBody>
                    <a:bodyPr/>
                    <a:lstStyle/>
                    <a:p>
                      <a:pPr algn="ctr"/>
                      <a:r>
                        <a:rPr lang="en-US" sz="2800" dirty="0" smtClean="0"/>
                        <a:t>7.0 months</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0 - 30</a:t>
                      </a:r>
                      <a:endParaRPr lang="en-US" sz="2800" dirty="0"/>
                    </a:p>
                  </a:txBody>
                  <a:tcPr/>
                </a:tc>
                <a:tc>
                  <a:txBody>
                    <a:bodyPr/>
                    <a:lstStyle/>
                    <a:p>
                      <a:pPr algn="ctr"/>
                      <a:r>
                        <a:rPr lang="en-US" sz="2800" dirty="0" smtClean="0"/>
                        <a:t>5.2 months</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r>
            </a:tbl>
          </a:graphicData>
        </a:graphic>
      </p:graphicFrame>
    </p:spTree>
    <p:extLst>
      <p:ext uri="{BB962C8B-B14F-4D97-AF65-F5344CB8AC3E}">
        <p14:creationId xmlns:p14="http://schemas.microsoft.com/office/powerpoint/2010/main" val="137708871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normAutofit fontScale="90000"/>
          </a:bodyPr>
          <a:lstStyle/>
          <a:p>
            <a:r>
              <a:rPr lang="en-US"/>
              <a:t>Proportion of Patients in </a:t>
            </a:r>
            <a:br>
              <a:rPr lang="en-US"/>
            </a:br>
            <a:r>
              <a:rPr lang="en-US"/>
              <a:t>Health States by Age</a:t>
            </a:r>
          </a:p>
        </p:txBody>
      </p:sp>
      <p:graphicFrame>
        <p:nvGraphicFramePr>
          <p:cNvPr id="31747" name="Object 3"/>
          <p:cNvGraphicFramePr>
            <a:graphicFrameLocks noGrp="1"/>
          </p:cNvGraphicFramePr>
          <p:nvPr>
            <p:ph type="chart" idx="1"/>
          </p:nvPr>
        </p:nvGraphicFramePr>
        <p:xfrm>
          <a:off x="209550" y="1449388"/>
          <a:ext cx="8377238" cy="5106987"/>
        </p:xfrm>
        <a:graphic>
          <a:graphicData uri="http://schemas.openxmlformats.org/presentationml/2006/ole">
            <mc:AlternateContent xmlns:mc="http://schemas.openxmlformats.org/markup-compatibility/2006">
              <mc:Choice xmlns:v="urn:schemas-microsoft-com:vml" Requires="v">
                <p:oleObj spid="_x0000_s7193" name="Chart" r:id="rId3" imgW="10629900" imgH="6489700" progId="MSGraph.Chart.8">
                  <p:embed followColorScheme="full"/>
                </p:oleObj>
              </mc:Choice>
              <mc:Fallback>
                <p:oleObj name="Chart" r:id="rId3" imgW="10629900" imgH="6489700" progId="MSGraph.Chart.8">
                  <p:embed followColorScheme="full"/>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50" y="1449388"/>
                        <a:ext cx="8377238" cy="5106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0423131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39775" y="611188"/>
            <a:ext cx="7815263" cy="1277937"/>
          </a:xfrm>
          <a:noFill/>
          <a:ln/>
        </p:spPr>
        <p:txBody>
          <a:bodyPr/>
          <a:lstStyle/>
          <a:p>
            <a:r>
              <a:rPr lang="en-US"/>
              <a:t>Health State Utilities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73240624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VAS</a:t>
                      </a:r>
                      <a:endParaRPr lang="en-US" sz="2800" dirty="0"/>
                    </a:p>
                  </a:txBody>
                  <a:tcPr/>
                </a:tc>
                <a:tc>
                  <a:txBody>
                    <a:bodyPr/>
                    <a:lstStyle/>
                    <a:p>
                      <a:pPr algn="ctr"/>
                      <a:r>
                        <a:rPr lang="en-US" sz="2800" dirty="0" smtClean="0"/>
                        <a:t>Assumption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.75</a:t>
                      </a:r>
                      <a:endParaRPr lang="en-US" sz="2800" dirty="0"/>
                    </a:p>
                  </a:txBody>
                  <a:tcPr/>
                </a:tc>
                <a:tc>
                  <a:txBody>
                    <a:bodyPr/>
                    <a:lstStyle/>
                    <a:p>
                      <a:pPr algn="ctr"/>
                      <a:r>
                        <a:rPr lang="en-US" sz="2800" dirty="0" smtClean="0"/>
                        <a:t>.90</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.67</a:t>
                      </a:r>
                      <a:endParaRPr lang="en-US" sz="2800" dirty="0"/>
                    </a:p>
                  </a:txBody>
                  <a:tcPr/>
                </a:tc>
                <a:tc>
                  <a:txBody>
                    <a:bodyPr/>
                    <a:lstStyle/>
                    <a:p>
                      <a:pPr algn="ctr"/>
                      <a:r>
                        <a:rPr lang="en-US" sz="2800" dirty="0" smtClean="0"/>
                        <a:t>.80</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.54</a:t>
                      </a:r>
                      <a:endParaRPr lang="en-US" sz="2800" dirty="0"/>
                    </a:p>
                  </a:txBody>
                  <a:tcPr/>
                </a:tc>
                <a:tc>
                  <a:txBody>
                    <a:bodyPr/>
                    <a:lstStyle/>
                    <a:p>
                      <a:pPr algn="ctr"/>
                      <a:r>
                        <a:rPr lang="en-US" sz="2800" dirty="0" smtClean="0"/>
                        <a:t>.60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.45</a:t>
                      </a:r>
                      <a:endParaRPr lang="en-US" sz="2800" dirty="0"/>
                    </a:p>
                  </a:txBody>
                  <a:tcPr/>
                </a:tc>
                <a:tc>
                  <a:txBody>
                    <a:bodyPr/>
                    <a:lstStyle/>
                    <a:p>
                      <a:pPr algn="ctr"/>
                      <a:r>
                        <a:rPr lang="en-US" sz="2800" dirty="0" smtClean="0"/>
                        <a:t>.40</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43385464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87375" y="687388"/>
            <a:ext cx="7815263" cy="1277937"/>
          </a:xfrm>
          <a:noFill/>
          <a:ln/>
        </p:spPr>
        <p:txBody>
          <a:bodyPr/>
          <a:lstStyle/>
          <a:p>
            <a:r>
              <a:rPr lang="en-US"/>
              <a:t>Health State Costs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289113542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Payer</a:t>
                      </a:r>
                      <a:endParaRPr lang="en-US" sz="2800" dirty="0"/>
                    </a:p>
                  </a:txBody>
                  <a:tcPr/>
                </a:tc>
                <a:tc>
                  <a:txBody>
                    <a:bodyPr/>
                    <a:lstStyle/>
                    <a:p>
                      <a:pPr algn="ctr"/>
                      <a:r>
                        <a:rPr lang="en-US" sz="2800" dirty="0" smtClean="0"/>
                        <a:t>Societal</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$421</a:t>
                      </a:r>
                      <a:endParaRPr lang="en-US" sz="2800" dirty="0"/>
                    </a:p>
                  </a:txBody>
                  <a:tcPr/>
                </a:tc>
                <a:tc>
                  <a:txBody>
                    <a:bodyPr/>
                    <a:lstStyle/>
                    <a:p>
                      <a:pPr algn="ctr"/>
                      <a:r>
                        <a:rPr lang="en-US" sz="2800" dirty="0" smtClean="0"/>
                        <a:t>$702</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$1,000</a:t>
                      </a:r>
                      <a:endParaRPr lang="en-US" sz="2800" dirty="0"/>
                    </a:p>
                  </a:txBody>
                  <a:tcPr/>
                </a:tc>
                <a:tc>
                  <a:txBody>
                    <a:bodyPr/>
                    <a:lstStyle/>
                    <a:p>
                      <a:pPr algn="ctr"/>
                      <a:r>
                        <a:rPr lang="en-US" sz="2800" dirty="0" smtClean="0"/>
                        <a:t>$1,328</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$2,243</a:t>
                      </a:r>
                      <a:endParaRPr lang="en-US" sz="2800" dirty="0"/>
                    </a:p>
                  </a:txBody>
                  <a:tcPr/>
                </a:tc>
                <a:tc>
                  <a:txBody>
                    <a:bodyPr/>
                    <a:lstStyle/>
                    <a:p>
                      <a:pPr algn="ctr"/>
                      <a:r>
                        <a:rPr lang="en-US" sz="2800" dirty="0" smtClean="0"/>
                        <a:t>$2,610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$4,460</a:t>
                      </a:r>
                      <a:endParaRPr lang="en-US" sz="2800" dirty="0"/>
                    </a:p>
                  </a:txBody>
                  <a:tcPr/>
                </a:tc>
                <a:tc>
                  <a:txBody>
                    <a:bodyPr/>
                    <a:lstStyle/>
                    <a:p>
                      <a:pPr algn="ctr"/>
                      <a:r>
                        <a:rPr lang="en-US" sz="2800" dirty="0" smtClean="0"/>
                        <a:t>$4,971</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8780952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63575" y="763588"/>
            <a:ext cx="7815263" cy="1277937"/>
          </a:xfrm>
          <a:noFill/>
          <a:ln/>
        </p:spPr>
        <p:txBody>
          <a:bodyPr/>
          <a:lstStyle/>
          <a:p>
            <a:r>
              <a:rPr lang="en-US"/>
              <a:t>Efficacy of Therapy</a:t>
            </a:r>
          </a:p>
        </p:txBody>
      </p:sp>
      <p:sp>
        <p:nvSpPr>
          <p:cNvPr id="34819" name="Rectangle 3"/>
          <p:cNvSpPr>
            <a:spLocks noGrp="1" noChangeArrowheads="1"/>
          </p:cNvSpPr>
          <p:nvPr>
            <p:ph type="body" idx="1"/>
          </p:nvPr>
        </p:nvSpPr>
        <p:spPr>
          <a:xfrm>
            <a:off x="684213" y="2362200"/>
            <a:ext cx="7772400" cy="4114800"/>
          </a:xfrm>
          <a:noFill/>
          <a:ln/>
        </p:spPr>
        <p:txBody>
          <a:bodyPr/>
          <a:lstStyle/>
          <a:p>
            <a:r>
              <a:rPr lang="en-US"/>
              <a:t>Improve survival, quality of life, or both</a:t>
            </a:r>
          </a:p>
          <a:p>
            <a:pPr>
              <a:buFontTx/>
              <a:buNone/>
            </a:pPr>
            <a:endParaRPr lang="en-US"/>
          </a:p>
          <a:p>
            <a:r>
              <a:rPr lang="en-US"/>
              <a:t>Affects all health status proportionally</a:t>
            </a:r>
          </a:p>
          <a:p>
            <a:pPr>
              <a:buFontTx/>
              <a:buNone/>
            </a:pPr>
            <a:endParaRPr lang="en-US"/>
          </a:p>
          <a:p>
            <a:r>
              <a:rPr lang="en-US"/>
              <a:t>Does not affect cost per state per month</a:t>
            </a:r>
          </a:p>
        </p:txBody>
      </p:sp>
    </p:spTree>
    <p:extLst>
      <p:ext uri="{BB962C8B-B14F-4D97-AF65-F5344CB8AC3E}">
        <p14:creationId xmlns:p14="http://schemas.microsoft.com/office/powerpoint/2010/main" val="111645839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63575" y="763588"/>
            <a:ext cx="7815263" cy="1277937"/>
          </a:xfrm>
          <a:noFill/>
          <a:ln/>
        </p:spPr>
        <p:txBody>
          <a:bodyPr/>
          <a:lstStyle/>
          <a:p>
            <a:r>
              <a:rPr lang="en-US"/>
              <a:t>Additional Assumptions</a:t>
            </a:r>
          </a:p>
        </p:txBody>
      </p:sp>
      <p:sp>
        <p:nvSpPr>
          <p:cNvPr id="35843" name="Rectangle 3"/>
          <p:cNvSpPr>
            <a:spLocks noGrp="1" noChangeArrowheads="1"/>
          </p:cNvSpPr>
          <p:nvPr>
            <p:ph type="body" idx="1"/>
          </p:nvPr>
        </p:nvSpPr>
        <p:spPr>
          <a:xfrm>
            <a:off x="760413" y="2133600"/>
            <a:ext cx="7772400" cy="4114800"/>
          </a:xfrm>
          <a:noFill/>
          <a:ln/>
        </p:spPr>
        <p:txBody>
          <a:bodyPr>
            <a:normAutofit fontScale="92500" lnSpcReduction="10000"/>
          </a:bodyPr>
          <a:lstStyle/>
          <a:p>
            <a:r>
              <a:rPr lang="en-US"/>
              <a:t>Future outcomes discounted at 3 percent annually</a:t>
            </a:r>
          </a:p>
          <a:p>
            <a:pPr>
              <a:buFontTx/>
              <a:buNone/>
            </a:pPr>
            <a:endParaRPr lang="en-US"/>
          </a:p>
          <a:p>
            <a:r>
              <a:rPr lang="en-US"/>
              <a:t>Cost of therapy is $1,000 per month</a:t>
            </a:r>
          </a:p>
          <a:p>
            <a:pPr>
              <a:buFontTx/>
              <a:buNone/>
            </a:pPr>
            <a:endParaRPr lang="en-US"/>
          </a:p>
          <a:p>
            <a:r>
              <a:rPr lang="en-US"/>
              <a:t>Therapy administered from diagnosis to death</a:t>
            </a:r>
          </a:p>
          <a:p>
            <a:pPr>
              <a:buFontTx/>
              <a:buNone/>
            </a:pPr>
            <a:endParaRPr lang="en-US"/>
          </a:p>
          <a:p>
            <a:r>
              <a:rPr lang="en-US"/>
              <a:t>Patient is 55 years old</a:t>
            </a:r>
          </a:p>
        </p:txBody>
      </p:sp>
    </p:spTree>
    <p:extLst>
      <p:ext uri="{BB962C8B-B14F-4D97-AF65-F5344CB8AC3E}">
        <p14:creationId xmlns:p14="http://schemas.microsoft.com/office/powerpoint/2010/main" val="353683691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39775" y="611188"/>
            <a:ext cx="7815263" cy="1277937"/>
          </a:xfrm>
          <a:noFill/>
          <a:ln/>
        </p:spPr>
        <p:txBody>
          <a:bodyPr/>
          <a:lstStyle/>
          <a:p>
            <a:r>
              <a:rPr lang="en-US"/>
              <a:t>Results: Cost of ALS</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192303810"/>
              </p:ext>
            </p:extLst>
          </p:nvPr>
        </p:nvGraphicFramePr>
        <p:xfrm>
          <a:off x="684213" y="1981200"/>
          <a:ext cx="7772400" cy="2286000"/>
        </p:xfrm>
        <a:graphic>
          <a:graphicData uri="http://schemas.openxmlformats.org/drawingml/2006/table">
            <a:tbl>
              <a:tblPr firstRow="1" bandRow="1">
                <a:tableStyleId>{5C22544A-7EE6-4342-B048-85BDC9FD1C3A}</a:tableStyleId>
              </a:tblPr>
              <a:tblGrid>
                <a:gridCol w="1943100"/>
                <a:gridCol w="1943100"/>
                <a:gridCol w="1943100"/>
                <a:gridCol w="1943100"/>
              </a:tblGrid>
              <a:tr h="370840">
                <a:tc>
                  <a:txBody>
                    <a:bodyPr/>
                    <a:lstStyle/>
                    <a:p>
                      <a:pPr algn="ctr"/>
                      <a:endParaRPr lang="en-US" sz="2400" dirty="0"/>
                    </a:p>
                  </a:txBody>
                  <a:tcPr/>
                </a:tc>
                <a:tc>
                  <a:txBody>
                    <a:bodyPr/>
                    <a:lstStyle/>
                    <a:p>
                      <a:pPr algn="ctr"/>
                      <a:r>
                        <a:rPr lang="en-US" sz="2400" dirty="0" smtClean="0"/>
                        <a:t>Direct</a:t>
                      </a:r>
                      <a:endParaRPr lang="en-US" sz="2400" dirty="0"/>
                    </a:p>
                  </a:txBody>
                  <a:tcPr/>
                </a:tc>
                <a:tc>
                  <a:txBody>
                    <a:bodyPr/>
                    <a:lstStyle/>
                    <a:p>
                      <a:pPr algn="ctr"/>
                      <a:r>
                        <a:rPr lang="en-US" sz="2400" dirty="0" smtClean="0"/>
                        <a:t>Indirect</a:t>
                      </a:r>
                      <a:endParaRPr lang="en-US" sz="2400" dirty="0"/>
                    </a:p>
                  </a:txBody>
                  <a:tcPr/>
                </a:tc>
                <a:tc>
                  <a:txBody>
                    <a:bodyPr/>
                    <a:lstStyle/>
                    <a:p>
                      <a:pPr algn="ctr"/>
                      <a:r>
                        <a:rPr lang="en-US" sz="2400" dirty="0" smtClean="0"/>
                        <a:t>Total</a:t>
                      </a:r>
                      <a:endParaRPr lang="en-US" sz="2400" dirty="0"/>
                    </a:p>
                  </a:txBody>
                  <a:tcPr/>
                </a:tc>
              </a:tr>
              <a:tr h="370840">
                <a:tc>
                  <a:txBody>
                    <a:bodyPr/>
                    <a:lstStyle/>
                    <a:p>
                      <a:pPr algn="ctr"/>
                      <a:r>
                        <a:rPr lang="en-US" sz="2400" dirty="0" smtClean="0"/>
                        <a:t>Annual</a:t>
                      </a:r>
                      <a:endParaRPr lang="en-US" sz="2400" dirty="0"/>
                    </a:p>
                  </a:txBody>
                  <a:tcPr/>
                </a:tc>
                <a:tc>
                  <a:txBody>
                    <a:bodyPr/>
                    <a:lstStyle/>
                    <a:p>
                      <a:pPr algn="ctr"/>
                      <a:r>
                        <a:rPr lang="en-US" sz="2400" dirty="0" smtClean="0"/>
                        <a:t>$17,384</a:t>
                      </a:r>
                      <a:endParaRPr lang="en-US" sz="2400" dirty="0"/>
                    </a:p>
                  </a:txBody>
                  <a:tcPr/>
                </a:tc>
                <a:tc>
                  <a:txBody>
                    <a:bodyPr/>
                    <a:lstStyle/>
                    <a:p>
                      <a:pPr algn="ctr"/>
                      <a:r>
                        <a:rPr lang="en-US" sz="2400" dirty="0" smtClean="0"/>
                        <a:t>$14,379</a:t>
                      </a:r>
                      <a:endParaRPr lang="en-US" sz="2400" dirty="0"/>
                    </a:p>
                  </a:txBody>
                  <a:tcPr/>
                </a:tc>
                <a:tc>
                  <a:txBody>
                    <a:bodyPr/>
                    <a:lstStyle/>
                    <a:p>
                      <a:pPr algn="ctr"/>
                      <a:r>
                        <a:rPr lang="en-US" sz="2400" dirty="0" smtClean="0"/>
                        <a:t>$31,763</a:t>
                      </a:r>
                      <a:endParaRPr lang="en-US" sz="2400" dirty="0"/>
                    </a:p>
                  </a:txBody>
                  <a:tcPr/>
                </a:tc>
              </a:tr>
              <a:tr h="370840">
                <a:tc>
                  <a:txBody>
                    <a:bodyPr/>
                    <a:lstStyle/>
                    <a:p>
                      <a:pPr algn="ctr"/>
                      <a:r>
                        <a:rPr lang="en-US" sz="2400" dirty="0" smtClean="0"/>
                        <a:t>Lifetime</a:t>
                      </a:r>
                      <a:endParaRPr lang="en-US" sz="2400" dirty="0"/>
                    </a:p>
                  </a:txBody>
                  <a:tcPr/>
                </a:tc>
                <a:tc>
                  <a:txBody>
                    <a:bodyPr/>
                    <a:lstStyle/>
                    <a:p>
                      <a:pPr algn="ctr"/>
                      <a:r>
                        <a:rPr lang="en-US" sz="2400" dirty="0" smtClean="0"/>
                        <a:t>$50,280</a:t>
                      </a:r>
                      <a:endParaRPr lang="en-US" sz="2400" dirty="0"/>
                    </a:p>
                  </a:txBody>
                  <a:tcPr/>
                </a:tc>
                <a:tc>
                  <a:txBody>
                    <a:bodyPr/>
                    <a:lstStyle/>
                    <a:p>
                      <a:pPr algn="ctr"/>
                      <a:r>
                        <a:rPr lang="en-US" sz="2400" dirty="0" smtClean="0"/>
                        <a:t>$42,160</a:t>
                      </a:r>
                      <a:endParaRPr lang="en-US" sz="2400" dirty="0"/>
                    </a:p>
                  </a:txBody>
                  <a:tcPr/>
                </a:tc>
                <a:tc>
                  <a:txBody>
                    <a:bodyPr/>
                    <a:lstStyle/>
                    <a:p>
                      <a:pPr algn="ctr"/>
                      <a:r>
                        <a:rPr lang="en-US" sz="2400" dirty="0" smtClean="0"/>
                        <a:t>$92,440</a:t>
                      </a:r>
                      <a:endParaRPr lang="en-US" sz="2400" dirty="0"/>
                    </a:p>
                  </a:txBody>
                  <a:tcPr/>
                </a:tc>
              </a:tr>
              <a:tr h="370840">
                <a:tc>
                  <a:txBody>
                    <a:bodyPr/>
                    <a:lstStyle/>
                    <a:p>
                      <a:pPr algn="ctr"/>
                      <a:r>
                        <a:rPr lang="en-US" sz="2400" dirty="0" smtClean="0"/>
                        <a:t>Lost Life-Years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25.1</a:t>
                      </a:r>
                      <a:endParaRPr lang="en-US" sz="2400" dirty="0"/>
                    </a:p>
                  </a:txBody>
                  <a:tcPr/>
                </a:tc>
              </a:tr>
              <a:tr h="370840">
                <a:tc>
                  <a:txBody>
                    <a:bodyPr/>
                    <a:lstStyle/>
                    <a:p>
                      <a:pPr algn="ctr"/>
                      <a:r>
                        <a:rPr lang="en-US" sz="2400" dirty="0" smtClean="0"/>
                        <a:t>Lost QALYs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18.8</a:t>
                      </a:r>
                      <a:endParaRPr lang="en-US" sz="2400" dirty="0"/>
                    </a:p>
                  </a:txBody>
                  <a:tcPr/>
                </a:tc>
              </a:tr>
            </a:tbl>
          </a:graphicData>
        </a:graphic>
      </p:graphicFrame>
    </p:spTree>
    <p:extLst>
      <p:ext uri="{BB962C8B-B14F-4D97-AF65-F5344CB8AC3E}">
        <p14:creationId xmlns:p14="http://schemas.microsoft.com/office/powerpoint/2010/main" val="49799382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58775" y="534988"/>
            <a:ext cx="8478838" cy="608012"/>
          </a:xfrm>
          <a:noFill/>
          <a:ln/>
        </p:spPr>
        <p:txBody>
          <a:bodyPr>
            <a:normAutofit fontScale="90000"/>
          </a:bodyPr>
          <a:lstStyle/>
          <a:p>
            <a:r>
              <a:rPr lang="en-US"/>
              <a:t>Results: Cost Effectiveness Analysis</a:t>
            </a:r>
          </a:p>
        </p:txBody>
      </p:sp>
      <p:sp>
        <p:nvSpPr>
          <p:cNvPr id="37891" name="Rectangle 3"/>
          <p:cNvSpPr>
            <a:spLocks noGrp="1" noChangeArrowheads="1"/>
          </p:cNvSpPr>
          <p:nvPr>
            <p:ph type="body" idx="1"/>
          </p:nvPr>
        </p:nvSpPr>
        <p:spPr>
          <a:xfrm>
            <a:off x="381000" y="1600200"/>
            <a:ext cx="8382000" cy="5029200"/>
          </a:xfrm>
          <a:noFill/>
          <a:ln/>
        </p:spPr>
        <p:txBody>
          <a:bodyPr>
            <a:normAutofit fontScale="92500" lnSpcReduction="10000"/>
          </a:bodyPr>
          <a:lstStyle/>
          <a:p>
            <a:pPr>
              <a:buFontTx/>
              <a:buNone/>
            </a:pPr>
            <a:r>
              <a:rPr lang="en-US"/>
              <a:t>Hypothetical therapy</a:t>
            </a:r>
          </a:p>
          <a:p>
            <a:r>
              <a:rPr lang="en-US"/>
              <a:t>16 percent survival benefit extends life by 6 months</a:t>
            </a:r>
          </a:p>
          <a:p>
            <a:pPr>
              <a:buFontTx/>
              <a:buNone/>
            </a:pPr>
            <a:r>
              <a:rPr lang="en-US">
                <a:latin typeface="Symbol" pitchFamily="18" charset="2"/>
              </a:rPr>
              <a:t>			</a:t>
            </a:r>
          </a:p>
          <a:p>
            <a:pPr>
              <a:buFontTx/>
              <a:buNone/>
            </a:pPr>
            <a:r>
              <a:rPr lang="en-US">
                <a:latin typeface="Symbol" pitchFamily="18" charset="2"/>
              </a:rPr>
              <a:t>			D  </a:t>
            </a:r>
            <a:r>
              <a:rPr lang="en-US"/>
              <a:t>Life years = 	 0.44</a:t>
            </a:r>
          </a:p>
          <a:p>
            <a:pPr>
              <a:buFontTx/>
              <a:buNone/>
            </a:pPr>
            <a:r>
              <a:rPr lang="en-US">
                <a:latin typeface="Symbol" pitchFamily="18" charset="2"/>
              </a:rPr>
              <a:t>			D  </a:t>
            </a:r>
            <a:r>
              <a:rPr lang="en-US"/>
              <a:t>QALYs	= 	 0.29</a:t>
            </a:r>
          </a:p>
          <a:p>
            <a:pPr>
              <a:buFontTx/>
              <a:buNone/>
            </a:pPr>
            <a:r>
              <a:rPr lang="en-US">
                <a:latin typeface="Symbol" pitchFamily="18" charset="2"/>
              </a:rPr>
              <a:t>			D  </a:t>
            </a:r>
            <a:r>
              <a:rPr lang="en-US"/>
              <a:t>Costs	=    $49,897</a:t>
            </a:r>
          </a:p>
          <a:p>
            <a:pPr>
              <a:buFontTx/>
              <a:buNone/>
            </a:pPr>
            <a:endParaRPr lang="en-US"/>
          </a:p>
          <a:p>
            <a:pPr>
              <a:buFontTx/>
              <a:buNone/>
            </a:pPr>
            <a:r>
              <a:rPr lang="en-US"/>
              <a:t>		Cost per life year	=  $111,514</a:t>
            </a:r>
          </a:p>
          <a:p>
            <a:pPr>
              <a:buFontTx/>
              <a:buNone/>
            </a:pPr>
            <a:r>
              <a:rPr lang="en-US"/>
              <a:t>		Cost per QALY	=  $169,925</a:t>
            </a:r>
          </a:p>
        </p:txBody>
      </p:sp>
    </p:spTree>
    <p:extLst>
      <p:ext uri="{BB962C8B-B14F-4D97-AF65-F5344CB8AC3E}">
        <p14:creationId xmlns:p14="http://schemas.microsoft.com/office/powerpoint/2010/main" val="3484772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510006386"/>
              </p:ext>
            </p:extLst>
          </p:nvPr>
        </p:nvGraphicFramePr>
        <p:xfrm>
          <a:off x="-1587" y="-3175"/>
          <a:ext cx="9147175" cy="686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61691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87375" y="153988"/>
            <a:ext cx="7815263" cy="1277937"/>
          </a:xfrm>
          <a:noFill/>
          <a:ln/>
        </p:spPr>
        <p:txBody>
          <a:bodyPr>
            <a:normAutofit fontScale="90000"/>
          </a:bodyPr>
          <a:lstStyle/>
          <a:p>
            <a:r>
              <a:rPr lang="en-US"/>
              <a:t>Cost Effectiveness of ALS Therapies Improving Survival</a:t>
            </a:r>
          </a:p>
        </p:txBody>
      </p:sp>
      <p:graphicFrame>
        <p:nvGraphicFramePr>
          <p:cNvPr id="38915" name="Object 3"/>
          <p:cNvGraphicFramePr>
            <a:graphicFrameLocks noGrp="1"/>
          </p:cNvGraphicFramePr>
          <p:nvPr>
            <p:ph type="tbl" idx="1"/>
            <p:extLst>
              <p:ext uri="{D42A27DB-BD31-4B8C-83A1-F6EECF244321}">
                <p14:modId xmlns:p14="http://schemas.microsoft.com/office/powerpoint/2010/main" val="3009836145"/>
              </p:ext>
            </p:extLst>
          </p:nvPr>
        </p:nvGraphicFramePr>
        <p:xfrm>
          <a:off x="557213" y="1746250"/>
          <a:ext cx="8332787" cy="4897438"/>
        </p:xfrm>
        <a:graphic>
          <a:graphicData uri="http://schemas.openxmlformats.org/presentationml/2006/ole">
            <mc:AlternateContent xmlns:mc="http://schemas.openxmlformats.org/markup-compatibility/2006">
              <mc:Choice xmlns:v="urn:schemas-microsoft-com:vml" Requires="v">
                <p:oleObj spid="_x0000_s11289" name="Document" r:id="rId3" imgW="8348400" imgH="4910040" progId="Word.Document.6">
                  <p:embed/>
                </p:oleObj>
              </mc:Choice>
              <mc:Fallback>
                <p:oleObj name="Document" r:id="rId3" imgW="8348400" imgH="491004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213" y="1746250"/>
                        <a:ext cx="8332787" cy="4897438"/>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307428834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2400" y="306388"/>
            <a:ext cx="8839200" cy="1277937"/>
          </a:xfrm>
          <a:noFill/>
          <a:ln/>
        </p:spPr>
        <p:txBody>
          <a:bodyPr>
            <a:normAutofit fontScale="90000"/>
          </a:bodyPr>
          <a:lstStyle/>
          <a:p>
            <a:r>
              <a:rPr lang="en-US"/>
              <a:t>Cost Effectiveness of ALS</a:t>
            </a:r>
            <a:br>
              <a:rPr lang="en-US"/>
            </a:br>
            <a:r>
              <a:rPr lang="en-US"/>
              <a:t>Therapies Improving HRQOL</a:t>
            </a:r>
          </a:p>
        </p:txBody>
      </p:sp>
      <p:graphicFrame>
        <p:nvGraphicFramePr>
          <p:cNvPr id="39939" name="Object 3"/>
          <p:cNvGraphicFramePr>
            <a:graphicFrameLocks noGrp="1"/>
          </p:cNvGraphicFramePr>
          <p:nvPr>
            <p:ph type="tbl" idx="1"/>
            <p:extLst>
              <p:ext uri="{D42A27DB-BD31-4B8C-83A1-F6EECF244321}">
                <p14:modId xmlns:p14="http://schemas.microsoft.com/office/powerpoint/2010/main" val="3044907646"/>
              </p:ext>
            </p:extLst>
          </p:nvPr>
        </p:nvGraphicFramePr>
        <p:xfrm>
          <a:off x="1023938" y="1887538"/>
          <a:ext cx="7756525" cy="4559300"/>
        </p:xfrm>
        <a:graphic>
          <a:graphicData uri="http://schemas.openxmlformats.org/presentationml/2006/ole">
            <mc:AlternateContent xmlns:mc="http://schemas.openxmlformats.org/markup-compatibility/2006">
              <mc:Choice xmlns:v="urn:schemas-microsoft-com:vml" Requires="v">
                <p:oleObj spid="_x0000_s12313" name="Document" r:id="rId3" imgW="7772400" imgH="4572000" progId="Word.Document.6">
                  <p:embed/>
                </p:oleObj>
              </mc:Choice>
              <mc:Fallback>
                <p:oleObj name="Document" r:id="rId3" imgW="7772400" imgH="45720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938" y="1887538"/>
                        <a:ext cx="7756525" cy="455930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255690161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a:normAutofit fontScale="90000"/>
          </a:bodyPr>
          <a:lstStyle/>
          <a:p>
            <a:r>
              <a:rPr lang="en-US"/>
              <a:t>Cost Effectiveness of</a:t>
            </a:r>
            <a:br>
              <a:rPr lang="en-US"/>
            </a:br>
            <a:r>
              <a:rPr lang="en-US"/>
              <a:t>Therapy vs. Survival Benefit</a:t>
            </a:r>
          </a:p>
        </p:txBody>
      </p:sp>
      <p:graphicFrame>
        <p:nvGraphicFramePr>
          <p:cNvPr id="3" name="Object 2"/>
          <p:cNvGraphicFramePr>
            <a:graphicFrameLocks noGrp="1"/>
          </p:cNvGraphicFramePr>
          <p:nvPr>
            <p:extLst>
              <p:ext uri="{D42A27DB-BD31-4B8C-83A1-F6EECF244321}">
                <p14:modId xmlns:p14="http://schemas.microsoft.com/office/powerpoint/2010/main" val="1010631311"/>
              </p:ext>
            </p:extLst>
          </p:nvPr>
        </p:nvGraphicFramePr>
        <p:xfrm>
          <a:off x="373063" y="1612900"/>
          <a:ext cx="8234362" cy="4940300"/>
        </p:xfrm>
        <a:graphic>
          <a:graphicData uri="http://schemas.openxmlformats.org/presentationml/2006/ole">
            <mc:AlternateContent xmlns:mc="http://schemas.openxmlformats.org/markup-compatibility/2006">
              <mc:Choice xmlns:v="urn:schemas-microsoft-com:vml" Requires="v">
                <p:oleObj spid="_x0000_s13338" name="Chart" r:id="rId3" imgW="11010900" imgH="6616700" progId="">
                  <p:embed followColorScheme="full"/>
                </p:oleObj>
              </mc:Choice>
              <mc:Fallback>
                <p:oleObj name="Chart" r:id="rId3" imgW="11010900" imgH="6616700" progId="">
                  <p:embed followColorScheme="full"/>
                  <p:pic>
                    <p:nvPicPr>
                      <p:cNvPr id="0" name="Picture 19"/>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063" y="1612900"/>
                        <a:ext cx="8234362" cy="494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17068576"/>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206826"/>
            <a:ext cx="7815263" cy="1277937"/>
          </a:xfrm>
          <a:noFill/>
          <a:ln/>
        </p:spPr>
        <p:txBody>
          <a:bodyPr/>
          <a:lstStyle/>
          <a:p>
            <a:r>
              <a:rPr lang="en-US" dirty="0"/>
              <a:t>Sensitivity Analyses</a:t>
            </a:r>
          </a:p>
        </p:txBody>
      </p:sp>
      <p:graphicFrame>
        <p:nvGraphicFramePr>
          <p:cNvPr id="41987" name="Object 3"/>
          <p:cNvGraphicFramePr>
            <a:graphicFrameLocks noGrp="1"/>
          </p:cNvGraphicFramePr>
          <p:nvPr>
            <p:ph type="tbl" idx="1"/>
            <p:extLst>
              <p:ext uri="{D42A27DB-BD31-4B8C-83A1-F6EECF244321}">
                <p14:modId xmlns:p14="http://schemas.microsoft.com/office/powerpoint/2010/main" val="2702326107"/>
              </p:ext>
            </p:extLst>
          </p:nvPr>
        </p:nvGraphicFramePr>
        <p:xfrm>
          <a:off x="1025525" y="911225"/>
          <a:ext cx="7377113" cy="5764213"/>
        </p:xfrm>
        <a:graphic>
          <a:graphicData uri="http://schemas.openxmlformats.org/presentationml/2006/ole">
            <mc:AlternateContent xmlns:mc="http://schemas.openxmlformats.org/markup-compatibility/2006">
              <mc:Choice xmlns:v="urn:schemas-microsoft-com:vml" Requires="v">
                <p:oleObj spid="_x0000_s14361" name="Document" r:id="rId3" imgW="9030960" imgH="7059600" progId="Word.Document.6">
                  <p:embed/>
                </p:oleObj>
              </mc:Choice>
              <mc:Fallback>
                <p:oleObj name="Document" r:id="rId3" imgW="9030960" imgH="70596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5525" y="911225"/>
                        <a:ext cx="7377113" cy="5764213"/>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4087644875"/>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63575" y="534988"/>
            <a:ext cx="7815263" cy="684212"/>
          </a:xfrm>
          <a:noFill/>
          <a:ln/>
        </p:spPr>
        <p:txBody>
          <a:bodyPr>
            <a:normAutofit fontScale="90000"/>
          </a:bodyPr>
          <a:lstStyle/>
          <a:p>
            <a:r>
              <a:rPr lang="en-US"/>
              <a:t>Value of Cure</a:t>
            </a:r>
          </a:p>
        </p:txBody>
      </p:sp>
      <p:sp>
        <p:nvSpPr>
          <p:cNvPr id="43011" name="Rectangle 3"/>
          <p:cNvSpPr>
            <a:spLocks noGrp="1" noChangeArrowheads="1"/>
          </p:cNvSpPr>
          <p:nvPr>
            <p:ph type="body" idx="1"/>
          </p:nvPr>
        </p:nvSpPr>
        <p:spPr>
          <a:xfrm>
            <a:off x="684213" y="1905000"/>
            <a:ext cx="7772400" cy="3810000"/>
          </a:xfrm>
          <a:noFill/>
          <a:ln/>
        </p:spPr>
        <p:txBody>
          <a:bodyPr>
            <a:normAutofit fontScale="85000" lnSpcReduction="10000"/>
          </a:bodyPr>
          <a:lstStyle/>
          <a:p>
            <a:pPr>
              <a:buFontTx/>
              <a:buNone/>
            </a:pPr>
            <a:r>
              <a:rPr lang="en-US"/>
              <a:t>If cost per QALY = $50,000</a:t>
            </a:r>
          </a:p>
          <a:p>
            <a:pPr>
              <a:buFontTx/>
              <a:buNone/>
            </a:pPr>
            <a:r>
              <a:rPr lang="en-US"/>
              <a:t>		Monthly cost of therapy 	  =         $2,335</a:t>
            </a:r>
          </a:p>
          <a:p>
            <a:pPr>
              <a:buFontTx/>
              <a:buNone/>
            </a:pPr>
            <a:r>
              <a:rPr lang="en-US"/>
              <a:t>		One-time cost of therapy   =     $471,522</a:t>
            </a:r>
          </a:p>
          <a:p>
            <a:pPr>
              <a:buFontTx/>
              <a:buNone/>
            </a:pPr>
            <a:endParaRPr lang="en-US"/>
          </a:p>
          <a:p>
            <a:pPr>
              <a:buFontTx/>
              <a:buNone/>
            </a:pPr>
            <a:r>
              <a:rPr lang="en-US"/>
              <a:t>If cost per QALY = $100,000</a:t>
            </a:r>
          </a:p>
          <a:p>
            <a:pPr>
              <a:buFontTx/>
              <a:buNone/>
            </a:pPr>
            <a:r>
              <a:rPr lang="en-US"/>
              <a:t>		Monthly cost of therapy 	  =         $4,985</a:t>
            </a:r>
          </a:p>
          <a:p>
            <a:pPr>
              <a:buFontTx/>
              <a:buNone/>
            </a:pPr>
            <a:r>
              <a:rPr lang="en-US"/>
              <a:t>		One-time cost of therapy   =  $1,006,654</a:t>
            </a:r>
          </a:p>
        </p:txBody>
      </p:sp>
    </p:spTree>
    <p:extLst>
      <p:ext uri="{BB962C8B-B14F-4D97-AF65-F5344CB8AC3E}">
        <p14:creationId xmlns:p14="http://schemas.microsoft.com/office/powerpoint/2010/main" val="2316541216"/>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63575" y="306388"/>
            <a:ext cx="7815263" cy="684212"/>
          </a:xfrm>
          <a:noFill/>
          <a:ln/>
        </p:spPr>
        <p:txBody>
          <a:bodyPr>
            <a:normAutofit fontScale="90000"/>
          </a:bodyPr>
          <a:lstStyle/>
          <a:p>
            <a:r>
              <a:rPr lang="en-US"/>
              <a:t>League Table (1997 dollars)</a:t>
            </a:r>
          </a:p>
        </p:txBody>
      </p:sp>
      <p:graphicFrame>
        <p:nvGraphicFramePr>
          <p:cNvPr id="44035" name="Object 3"/>
          <p:cNvGraphicFramePr>
            <a:graphicFrameLocks noGrp="1"/>
          </p:cNvGraphicFramePr>
          <p:nvPr>
            <p:ph type="tbl" idx="1"/>
            <p:extLst>
              <p:ext uri="{D42A27DB-BD31-4B8C-83A1-F6EECF244321}">
                <p14:modId xmlns:p14="http://schemas.microsoft.com/office/powerpoint/2010/main" val="974890756"/>
              </p:ext>
            </p:extLst>
          </p:nvPr>
        </p:nvGraphicFramePr>
        <p:xfrm>
          <a:off x="793750" y="1141413"/>
          <a:ext cx="7623175" cy="5480050"/>
        </p:xfrm>
        <a:graphic>
          <a:graphicData uri="http://schemas.openxmlformats.org/presentationml/2006/ole">
            <mc:AlternateContent xmlns:mc="http://schemas.openxmlformats.org/markup-compatibility/2006">
              <mc:Choice xmlns:v="urn:schemas-microsoft-com:vml" Requires="v">
                <p:oleObj spid="_x0000_s15385" name="Document" r:id="rId3" imgW="8449920" imgH="6076800" progId="Word.Document.6">
                  <p:embed/>
                </p:oleObj>
              </mc:Choice>
              <mc:Fallback>
                <p:oleObj name="Document" r:id="rId3" imgW="8449920" imgH="60768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750" y="1141413"/>
                        <a:ext cx="7623175" cy="548005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867119026"/>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63575" y="306388"/>
            <a:ext cx="7815263" cy="684212"/>
          </a:xfrm>
          <a:noFill/>
          <a:ln/>
        </p:spPr>
        <p:txBody>
          <a:bodyPr>
            <a:normAutofit fontScale="90000"/>
          </a:bodyPr>
          <a:lstStyle/>
          <a:p>
            <a:r>
              <a:rPr lang="en-US"/>
              <a:t>Cost Per Life Year Estimates</a:t>
            </a:r>
          </a:p>
        </p:txBody>
      </p:sp>
      <p:graphicFrame>
        <p:nvGraphicFramePr>
          <p:cNvPr id="45059" name="Object 3"/>
          <p:cNvGraphicFramePr>
            <a:graphicFrameLocks noGrp="1"/>
          </p:cNvGraphicFramePr>
          <p:nvPr>
            <p:ph type="tbl" idx="1"/>
            <p:extLst>
              <p:ext uri="{D42A27DB-BD31-4B8C-83A1-F6EECF244321}">
                <p14:modId xmlns:p14="http://schemas.microsoft.com/office/powerpoint/2010/main" val="1604138435"/>
              </p:ext>
            </p:extLst>
          </p:nvPr>
        </p:nvGraphicFramePr>
        <p:xfrm>
          <a:off x="609600" y="1295400"/>
          <a:ext cx="7962900" cy="5283200"/>
        </p:xfrm>
        <a:graphic>
          <a:graphicData uri="http://schemas.openxmlformats.org/presentationml/2006/ole">
            <mc:AlternateContent xmlns:mc="http://schemas.openxmlformats.org/markup-compatibility/2006">
              <mc:Choice xmlns:v="urn:schemas-microsoft-com:vml" Requires="v">
                <p:oleObj spid="_x0000_s16409" name="Document" r:id="rId3" imgW="8643600" imgH="5738760" progId="Word.Document.6">
                  <p:embed/>
                </p:oleObj>
              </mc:Choice>
              <mc:Fallback>
                <p:oleObj name="Document" r:id="rId3" imgW="8643600" imgH="573876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7962900" cy="528320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88230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Is the US getting its moneys worth out of healthcare?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12</a:t>
            </a:fld>
            <a:endParaRPr lang="en-US" dirty="0"/>
          </a:p>
        </p:txBody>
      </p:sp>
    </p:spTree>
    <p:extLst>
      <p:ext uri="{BB962C8B-B14F-4D97-AF65-F5344CB8AC3E}">
        <p14:creationId xmlns:p14="http://schemas.microsoft.com/office/powerpoint/2010/main" val="19019272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Simple Economics: Supply, Demand, and Economic </a:t>
            </a:r>
            <a:r>
              <a:rPr lang="en-US" dirty="0"/>
              <a:t>E</a:t>
            </a:r>
            <a:r>
              <a:rPr lang="en-US" dirty="0" smtClean="0"/>
              <a:t>fficiency</a:t>
            </a:r>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13</a:t>
            </a:fld>
            <a:endParaRPr lang="en-US" dirty="0"/>
          </a:p>
        </p:txBody>
      </p:sp>
    </p:spTree>
    <p:extLst>
      <p:ext uri="{BB962C8B-B14F-4D97-AF65-F5344CB8AC3E}">
        <p14:creationId xmlns:p14="http://schemas.microsoft.com/office/powerpoint/2010/main" val="271375494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14</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19504680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a:t>
            </a:r>
            <a:r>
              <a:rPr lang="en-US" dirty="0"/>
              <a:t>T</a:t>
            </a:r>
            <a:r>
              <a:rPr lang="en-US" dirty="0" smtClean="0"/>
              <a:t>hink </a:t>
            </a:r>
            <a:r>
              <a:rPr lang="en-US" dirty="0"/>
              <a:t>C</a:t>
            </a:r>
            <a:r>
              <a:rPr lang="en-US" dirty="0" smtClean="0"/>
              <a:t>oncert Tickets)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15</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3" name="TextBox 12"/>
          <p:cNvSpPr txBox="1"/>
          <p:nvPr/>
        </p:nvSpPr>
        <p:spPr>
          <a:xfrm>
            <a:off x="1206043" y="3165230"/>
            <a:ext cx="3745785" cy="2308324"/>
          </a:xfrm>
          <a:prstGeom prst="rect">
            <a:avLst/>
          </a:prstGeom>
          <a:noFill/>
        </p:spPr>
        <p:txBody>
          <a:bodyPr wrap="square" rtlCol="0">
            <a:spAutoFit/>
          </a:bodyPr>
          <a:lstStyle/>
          <a:p>
            <a:pPr algn="l"/>
            <a:r>
              <a:rPr lang="en-US" sz="3600" b="1" dirty="0" smtClean="0">
                <a:latin typeface="Calibri" panose="020F0502020204030204" pitchFamily="34" charset="0"/>
              </a:rPr>
              <a:t>When price </a:t>
            </a:r>
          </a:p>
          <a:p>
            <a:pPr algn="l"/>
            <a:r>
              <a:rPr lang="en-US" sz="3600" b="1" dirty="0" smtClean="0">
                <a:latin typeface="Calibri" panose="020F0502020204030204" pitchFamily="34" charset="0"/>
              </a:rPr>
              <a:t>is low, those who value it less will also consume it</a:t>
            </a:r>
            <a:endParaRPr lang="en-US" sz="3600" b="1" dirty="0">
              <a:latin typeface="Calibri" panose="020F0502020204030204" pitchFamily="34" charset="0"/>
            </a:endParaRPr>
          </a:p>
        </p:txBody>
      </p:sp>
      <p:sp>
        <p:nvSpPr>
          <p:cNvPr id="14" name="TextBox 13"/>
          <p:cNvSpPr txBox="1"/>
          <p:nvPr/>
        </p:nvSpPr>
        <p:spPr>
          <a:xfrm>
            <a:off x="2383590" y="1356352"/>
            <a:ext cx="6270035" cy="1200643"/>
          </a:xfrm>
          <a:prstGeom prst="rect">
            <a:avLst/>
          </a:prstGeom>
          <a:noFill/>
        </p:spPr>
        <p:txBody>
          <a:bodyPr wrap="square" rtlCol="0">
            <a:spAutoFit/>
          </a:bodyPr>
          <a:lstStyle/>
          <a:p>
            <a:r>
              <a:rPr lang="en-US" sz="3600" b="1" dirty="0" smtClean="0">
                <a:latin typeface="Calibri" panose="020F0502020204030204" pitchFamily="34" charset="0"/>
              </a:rPr>
              <a:t>If price is high, only those who value it most will consume it</a:t>
            </a:r>
            <a:endParaRPr lang="en-US" sz="3600" b="1" dirty="0">
              <a:latin typeface="Calibri" panose="020F0502020204030204" pitchFamily="34" charset="0"/>
            </a:endParaRPr>
          </a:p>
        </p:txBody>
      </p:sp>
    </p:spTree>
    <p:extLst>
      <p:ext uri="{BB962C8B-B14F-4D97-AF65-F5344CB8AC3E}">
        <p14:creationId xmlns:p14="http://schemas.microsoft.com/office/powerpoint/2010/main" val="29959761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Demand is the Sum of the </a:t>
            </a:r>
            <a:r>
              <a:rPr lang="en-US" dirty="0"/>
              <a:t>M</a:t>
            </a:r>
            <a:r>
              <a:rPr lang="en-US" dirty="0" smtClean="0"/>
              <a:t>arginal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16</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204155463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sz="2800" dirty="0" smtClean="0"/>
              <a:t>In economics, why is everything “marginal”?</a:t>
            </a:r>
            <a:endParaRPr lang="en-US" sz="28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17</a:t>
            </a:fld>
            <a:endParaRPr lang="en-US" dirty="0"/>
          </a:p>
        </p:txBody>
      </p:sp>
    </p:spTree>
    <p:extLst>
      <p:ext uri="{BB962C8B-B14F-4D97-AF65-F5344CB8AC3E}">
        <p14:creationId xmlns:p14="http://schemas.microsoft.com/office/powerpoint/2010/main" val="309223753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18</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9758348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t>
            </a:r>
            <a:r>
              <a:rPr lang="en-US" dirty="0"/>
              <a:t>T</a:t>
            </a:r>
            <a:r>
              <a:rPr lang="en-US" dirty="0" smtClean="0"/>
              <a:t>hink Oil)</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19</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4" name="TextBox 13"/>
          <p:cNvSpPr txBox="1"/>
          <p:nvPr/>
        </p:nvSpPr>
        <p:spPr>
          <a:xfrm>
            <a:off x="3897286" y="3667288"/>
            <a:ext cx="3938419" cy="1754326"/>
          </a:xfrm>
          <a:prstGeom prst="rect">
            <a:avLst/>
          </a:prstGeom>
          <a:noFill/>
        </p:spPr>
        <p:txBody>
          <a:bodyPr wrap="square" rtlCol="0">
            <a:spAutoFit/>
          </a:bodyPr>
          <a:lstStyle/>
          <a:p>
            <a:pPr algn="r"/>
            <a:r>
              <a:rPr lang="en-US" sz="3600" b="1" dirty="0" smtClean="0">
                <a:latin typeface="Calibri" panose="020F0502020204030204" pitchFamily="34" charset="0"/>
              </a:rPr>
              <a:t>When price is</a:t>
            </a:r>
          </a:p>
          <a:p>
            <a:pPr algn="r"/>
            <a:r>
              <a:rPr lang="en-US" sz="3600" b="1" dirty="0" smtClean="0">
                <a:latin typeface="Calibri" panose="020F0502020204030204" pitchFamily="34" charset="0"/>
              </a:rPr>
              <a:t>  low, only the most </a:t>
            </a:r>
          </a:p>
          <a:p>
            <a:pPr algn="l"/>
            <a:r>
              <a:rPr lang="en-US" sz="3600" b="1" dirty="0" smtClean="0">
                <a:latin typeface="Calibri" panose="020F0502020204030204" pitchFamily="34" charset="0"/>
              </a:rPr>
              <a:t>efficient produce</a:t>
            </a:r>
            <a:endParaRPr lang="en-US" sz="3600" b="1" dirty="0">
              <a:latin typeface="Calibri" panose="020F0502020204030204" pitchFamily="34" charset="0"/>
            </a:endParaRPr>
          </a:p>
        </p:txBody>
      </p:sp>
      <p:sp>
        <p:nvSpPr>
          <p:cNvPr id="15" name="TextBox 14"/>
          <p:cNvSpPr txBox="1"/>
          <p:nvPr/>
        </p:nvSpPr>
        <p:spPr>
          <a:xfrm>
            <a:off x="1570483" y="1695217"/>
            <a:ext cx="4952666" cy="1754326"/>
          </a:xfrm>
          <a:prstGeom prst="rect">
            <a:avLst/>
          </a:prstGeom>
          <a:noFill/>
        </p:spPr>
        <p:txBody>
          <a:bodyPr wrap="square" rtlCol="0">
            <a:spAutoFit/>
          </a:bodyPr>
          <a:lstStyle/>
          <a:p>
            <a:pPr algn="l"/>
            <a:r>
              <a:rPr lang="en-US" sz="3600" b="1" dirty="0" smtClean="0">
                <a:latin typeface="Calibri" panose="020F0502020204030204" pitchFamily="34" charset="0"/>
              </a:rPr>
              <a:t>When price is high, less efficient start to</a:t>
            </a:r>
          </a:p>
          <a:p>
            <a:pPr algn="l"/>
            <a:r>
              <a:rPr lang="en-US" sz="3600" b="1" dirty="0" smtClean="0">
                <a:latin typeface="Calibri" panose="020F0502020204030204" pitchFamily="34" charset="0"/>
              </a:rPr>
              <a:t> produce</a:t>
            </a:r>
            <a:endParaRPr lang="en-US" sz="3600" b="1" dirty="0">
              <a:latin typeface="Calibri" panose="020F0502020204030204" pitchFamily="34" charset="0"/>
            </a:endParaRPr>
          </a:p>
        </p:txBody>
      </p:sp>
    </p:spTree>
    <p:extLst>
      <p:ext uri="{BB962C8B-B14F-4D97-AF65-F5344CB8AC3E}">
        <p14:creationId xmlns:p14="http://schemas.microsoft.com/office/powerpoint/2010/main" val="136831784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Ask questions</a:t>
            </a:r>
          </a:p>
          <a:p>
            <a:r>
              <a:rPr lang="en-US" dirty="0" smtClean="0"/>
              <a:t>We may skip some slides</a:t>
            </a:r>
          </a:p>
          <a:p>
            <a:endParaRPr lang="en-US" dirty="0"/>
          </a:p>
        </p:txBody>
      </p:sp>
    </p:spTree>
    <p:extLst>
      <p:ext uri="{BB962C8B-B14F-4D97-AF65-F5344CB8AC3E}">
        <p14:creationId xmlns:p14="http://schemas.microsoft.com/office/powerpoint/2010/main" val="2844899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is the Marginal Cost Curve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20</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7435437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and 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21</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5184442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the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22</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0777623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Qd</a:t>
            </a:r>
            <a:r>
              <a:rPr lang="en-US" dirty="0" smtClean="0"/>
              <a:t> &gt; Qs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23</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Tree>
    <p:extLst>
      <p:ext uri="{BB962C8B-B14F-4D97-AF65-F5344CB8AC3E}">
        <p14:creationId xmlns:p14="http://schemas.microsoft.com/office/powerpoint/2010/main" val="354178408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Shortage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a:stCxn id="12" idx="0"/>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12" name="Right Brace 11"/>
          <p:cNvSpPr/>
          <p:nvPr/>
        </p:nvSpPr>
        <p:spPr bwMode="auto">
          <a:xfrm rot="5400000">
            <a:off x="3861779" y="355609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138637" y="4803540"/>
            <a:ext cx="4149277" cy="523220"/>
          </a:xfrm>
          <a:prstGeom prst="rect">
            <a:avLst/>
          </a:prstGeom>
          <a:noFill/>
        </p:spPr>
        <p:txBody>
          <a:bodyPr wrap="none" rtlCol="0">
            <a:spAutoFit/>
          </a:bodyPr>
          <a:lstStyle/>
          <a:p>
            <a:r>
              <a:rPr lang="en-US" sz="2800" b="1" dirty="0" smtClean="0">
                <a:latin typeface="Calibri" panose="020F0502020204030204" pitchFamily="34" charset="0"/>
              </a:rPr>
              <a:t>Excess Demand = Shortage</a:t>
            </a:r>
            <a:endParaRPr lang="en-US" sz="2800" b="1" dirty="0">
              <a:latin typeface="Calibri" panose="020F0502020204030204" pitchFamily="34" charset="0"/>
            </a:endParaRPr>
          </a:p>
        </p:txBody>
      </p:sp>
    </p:spTree>
    <p:extLst>
      <p:ext uri="{BB962C8B-B14F-4D97-AF65-F5344CB8AC3E}">
        <p14:creationId xmlns:p14="http://schemas.microsoft.com/office/powerpoint/2010/main" val="193720408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shortage?</a:t>
            </a:r>
          </a:p>
          <a:p>
            <a:r>
              <a:rPr lang="en-US" dirty="0" smtClean="0"/>
              <a:t>Is price “gouging” okay?</a:t>
            </a:r>
          </a:p>
          <a:p>
            <a:r>
              <a:rPr lang="en-US" dirty="0" smtClean="0"/>
              <a:t>After an earthquake, what is the “right” price of water?</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25</a:t>
            </a:fld>
            <a:endParaRPr lang="en-US"/>
          </a:p>
        </p:txBody>
      </p:sp>
    </p:spTree>
    <p:extLst>
      <p:ext uri="{BB962C8B-B14F-4D97-AF65-F5344CB8AC3E}">
        <p14:creationId xmlns:p14="http://schemas.microsoft.com/office/powerpoint/2010/main" val="11232032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26</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Tree>
    <p:extLst>
      <p:ext uri="{BB962C8B-B14F-4D97-AF65-F5344CB8AC3E}">
        <p14:creationId xmlns:p14="http://schemas.microsoft.com/office/powerpoint/2010/main" val="45929374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
        <p:nvSpPr>
          <p:cNvPr id="12" name="Right Brace 11"/>
          <p:cNvSpPr/>
          <p:nvPr/>
        </p:nvSpPr>
        <p:spPr bwMode="auto">
          <a:xfrm rot="16200000">
            <a:off x="3861779" y="130184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357509" y="1593151"/>
            <a:ext cx="3669338" cy="523220"/>
          </a:xfrm>
          <a:prstGeom prst="rect">
            <a:avLst/>
          </a:prstGeom>
          <a:noFill/>
        </p:spPr>
        <p:txBody>
          <a:bodyPr wrap="none" rtlCol="0">
            <a:spAutoFit/>
          </a:bodyPr>
          <a:lstStyle/>
          <a:p>
            <a:r>
              <a:rPr lang="en-US" sz="2800" b="1" dirty="0" smtClean="0">
                <a:latin typeface="Calibri" panose="020F0502020204030204" pitchFamily="34" charset="0"/>
              </a:rPr>
              <a:t>Excess Supply = Surplus</a:t>
            </a:r>
            <a:endParaRPr lang="en-US" sz="2800" b="1" dirty="0">
              <a:latin typeface="Calibri" panose="020F0502020204030204" pitchFamily="34" charset="0"/>
            </a:endParaRPr>
          </a:p>
        </p:txBody>
      </p:sp>
    </p:spTree>
    <p:extLst>
      <p:ext uri="{BB962C8B-B14F-4D97-AF65-F5344CB8AC3E}">
        <p14:creationId xmlns:p14="http://schemas.microsoft.com/office/powerpoint/2010/main" val="168987453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surplus?</a:t>
            </a:r>
          </a:p>
          <a:p>
            <a:r>
              <a:rPr lang="en-US" dirty="0" smtClean="0"/>
              <a:t>What happened?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28</a:t>
            </a:fld>
            <a:endParaRPr lang="en-US"/>
          </a:p>
        </p:txBody>
      </p:sp>
    </p:spTree>
    <p:extLst>
      <p:ext uri="{BB962C8B-B14F-4D97-AF65-F5344CB8AC3E}">
        <p14:creationId xmlns:p14="http://schemas.microsoft.com/office/powerpoint/2010/main" val="227172017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“Invisible Hand”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Down Arrow 7"/>
          <p:cNvSpPr/>
          <p:nvPr/>
        </p:nvSpPr>
        <p:spPr bwMode="auto">
          <a:xfrm>
            <a:off x="508468" y="2278967"/>
            <a:ext cx="236842" cy="914399"/>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5" name="Down Arrow 24"/>
          <p:cNvSpPr/>
          <p:nvPr/>
        </p:nvSpPr>
        <p:spPr bwMode="auto">
          <a:xfrm flipV="1">
            <a:off x="522536" y="3953992"/>
            <a:ext cx="231100" cy="1026748"/>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118415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 importance of economic analysis</a:t>
            </a:r>
          </a:p>
          <a:p>
            <a:r>
              <a:rPr lang="en-US" dirty="0" smtClean="0"/>
              <a:t>Understand what goes into an economic analysis</a:t>
            </a:r>
          </a:p>
          <a:p>
            <a:r>
              <a:rPr lang="en-US" dirty="0" smtClean="0"/>
              <a:t>Differentiate between the BIM and the CEM</a:t>
            </a:r>
          </a:p>
          <a:p>
            <a:r>
              <a:rPr lang="en-US" dirty="0" smtClean="0"/>
              <a:t>Understand what an ICER is</a:t>
            </a:r>
          </a:p>
          <a:p>
            <a:r>
              <a:rPr lang="en-US" dirty="0" smtClean="0"/>
              <a:t>Answer all your questions</a:t>
            </a:r>
          </a:p>
          <a:p>
            <a:pPr lvl="1"/>
            <a:r>
              <a:rPr lang="en-US" dirty="0" smtClean="0"/>
              <a:t>Each of you has a responsibility to not let me finish until you have a good understanding of the issues!</a:t>
            </a:r>
          </a:p>
          <a:p>
            <a:endParaRPr lang="en-US" dirty="0"/>
          </a:p>
          <a:p>
            <a:endParaRPr lang="en-US" dirty="0" smtClean="0"/>
          </a:p>
        </p:txBody>
      </p:sp>
    </p:spTree>
    <p:extLst>
      <p:ext uri="{BB962C8B-B14F-4D97-AF65-F5344CB8AC3E}">
        <p14:creationId xmlns:p14="http://schemas.microsoft.com/office/powerpoint/2010/main" val="14656276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30</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11123029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endParaRPr lang="en-US" sz="1800" dirty="0"/>
          </a:p>
        </p:txBody>
      </p:sp>
    </p:spTree>
    <p:extLst>
      <p:ext uri="{BB962C8B-B14F-4D97-AF65-F5344CB8AC3E}">
        <p14:creationId xmlns:p14="http://schemas.microsoft.com/office/powerpoint/2010/main" val="24998777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endParaRPr lang="en-US" sz="1800" dirty="0"/>
          </a:p>
        </p:txBody>
      </p:sp>
    </p:spTree>
    <p:extLst>
      <p:ext uri="{BB962C8B-B14F-4D97-AF65-F5344CB8AC3E}">
        <p14:creationId xmlns:p14="http://schemas.microsoft.com/office/powerpoint/2010/main" val="22196607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r>
              <a:rPr lang="en-US" sz="1800" dirty="0" smtClean="0"/>
              <a:t>To </a:t>
            </a:r>
            <a:r>
              <a:rPr lang="en-US" sz="1800" dirty="0"/>
              <a:t>which the butcher replied, "Are you kidding! Do you have any idea how many economists you have to kill to get a pound of brains?!"</a:t>
            </a:r>
          </a:p>
          <a:p>
            <a:pPr marL="0" indent="0">
              <a:buNone/>
            </a:pPr>
            <a:r>
              <a:rPr lang="en-US" sz="1050" dirty="0"/>
              <a:t> </a:t>
            </a:r>
            <a:endParaRPr lang="en-US" sz="1800" dirty="0"/>
          </a:p>
        </p:txBody>
      </p:sp>
    </p:spTree>
    <p:extLst>
      <p:ext uri="{BB962C8B-B14F-4D97-AF65-F5344CB8AC3E}">
        <p14:creationId xmlns:p14="http://schemas.microsoft.com/office/powerpoint/2010/main" val="42858064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r>
              <a:rPr lang="en-US" sz="1800" dirty="0" smtClean="0"/>
              <a:t>To </a:t>
            </a:r>
            <a:r>
              <a:rPr lang="en-US" sz="1800" dirty="0"/>
              <a:t>which the butcher replied, "Are you kidding! Do you have any idea how many economists you have to kill to get a pound of brains?!"</a:t>
            </a:r>
          </a:p>
          <a:p>
            <a:pPr marL="0" indent="0">
              <a:buNone/>
            </a:pPr>
            <a:r>
              <a:rPr lang="en-US" sz="1050" dirty="0"/>
              <a:t> </a:t>
            </a:r>
          </a:p>
          <a:p>
            <a:pPr marL="0" indent="0">
              <a:buNone/>
            </a:pPr>
            <a:r>
              <a:rPr lang="en-US" sz="1800" dirty="0"/>
              <a:t>HA! ... It's a *supply side* joke!</a:t>
            </a:r>
          </a:p>
          <a:p>
            <a:pPr marL="0" indent="0">
              <a:buNone/>
            </a:pPr>
            <a:endParaRPr lang="en-US" sz="1800" dirty="0"/>
          </a:p>
        </p:txBody>
      </p:sp>
    </p:spTree>
    <p:extLst>
      <p:ext uri="{BB962C8B-B14F-4D97-AF65-F5344CB8AC3E}">
        <p14:creationId xmlns:p14="http://schemas.microsoft.com/office/powerpoint/2010/main" val="12985706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42150065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36</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03796643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Expenditure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9875482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29669789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397622608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p:txBody>
          <a:bodyPr/>
          <a:lstStyle/>
          <a:p>
            <a:r>
              <a:rPr lang="en-US" dirty="0" smtClean="0"/>
              <a:t>CEM </a:t>
            </a:r>
          </a:p>
          <a:p>
            <a:pPr lvl="1"/>
            <a:r>
              <a:rPr lang="en-US" dirty="0" smtClean="0"/>
              <a:t>How good of a deal is this product? </a:t>
            </a:r>
          </a:p>
          <a:p>
            <a:r>
              <a:rPr lang="en-US" dirty="0" smtClean="0"/>
              <a:t>BIM</a:t>
            </a:r>
          </a:p>
          <a:p>
            <a:pPr lvl="1"/>
            <a:r>
              <a:rPr lang="en-US" dirty="0" smtClean="0"/>
              <a:t>How much is it going to cost?  </a:t>
            </a:r>
          </a:p>
          <a:p>
            <a:pPr lvl="1"/>
            <a:r>
              <a:rPr lang="en-US" dirty="0" smtClean="0"/>
              <a:t>If I made an error in the CEM, how much will this affect my bottom line?</a:t>
            </a:r>
          </a:p>
          <a:p>
            <a:r>
              <a:rPr lang="en-US" dirty="0" smtClean="0"/>
              <a:t>Example – automobile purchase</a:t>
            </a:r>
          </a:p>
        </p:txBody>
      </p:sp>
    </p:spTree>
    <p:extLst>
      <p:ext uri="{BB962C8B-B14F-4D97-AF65-F5344CB8AC3E}">
        <p14:creationId xmlns:p14="http://schemas.microsoft.com/office/powerpoint/2010/main" val="27727334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Revenue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40</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514927"/>
            <a:ext cx="3123027" cy="323948"/>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71724594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486791"/>
            <a:ext cx="3123027" cy="323948"/>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3876195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32560382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43</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413304015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Why marginal?</a:t>
            </a:r>
          </a:p>
          <a:p>
            <a:r>
              <a:rPr lang="en-US" dirty="0" smtClean="0"/>
              <a:t>Is economic profit the same as accounting profit?</a:t>
            </a:r>
          </a:p>
          <a:p>
            <a:r>
              <a:rPr lang="en-US" dirty="0" smtClean="0"/>
              <a:t>What is “opportunity cost”?</a:t>
            </a:r>
          </a:p>
          <a:p>
            <a:r>
              <a:rPr lang="en-US" dirty="0" smtClean="0"/>
              <a:t>Do we care about who gets the surplus?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44</a:t>
            </a:fld>
            <a:endParaRPr lang="en-US"/>
          </a:p>
        </p:txBody>
      </p:sp>
    </p:spTree>
    <p:extLst>
      <p:ext uri="{BB962C8B-B14F-4D97-AF65-F5344CB8AC3E}">
        <p14:creationId xmlns:p14="http://schemas.microsoft.com/office/powerpoint/2010/main" val="39513521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Rectangle 2"/>
          <p:cNvSpPr/>
          <p:nvPr/>
        </p:nvSpPr>
        <p:spPr bwMode="auto">
          <a:xfrm>
            <a:off x="1108658" y="3573976"/>
            <a:ext cx="3097582"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0" name="Right Triangle 9"/>
          <p:cNvSpPr/>
          <p:nvPr/>
        </p:nvSpPr>
        <p:spPr bwMode="auto">
          <a:xfrm>
            <a:off x="1055077" y="1593151"/>
            <a:ext cx="3137095" cy="1980825"/>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34156695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 Total Social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46</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16" name="Rectangle 15"/>
          <p:cNvSpPr/>
          <p:nvPr/>
        </p:nvSpPr>
        <p:spPr bwMode="auto">
          <a:xfrm>
            <a:off x="1108658" y="4544451"/>
            <a:ext cx="3097582" cy="1307514"/>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9" name="Isosceles Triangle 28"/>
          <p:cNvSpPr/>
          <p:nvPr/>
        </p:nvSpPr>
        <p:spPr bwMode="auto">
          <a:xfrm>
            <a:off x="1083213" y="2518900"/>
            <a:ext cx="3151162" cy="2025552"/>
          </a:xfrm>
          <a:prstGeom prst="triangle">
            <a:avLst>
              <a:gd name="adj" fmla="val 100000"/>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6287449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Deadweight Loss Due To 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Isosceles Triangle 2"/>
          <p:cNvSpPr/>
          <p:nvPr/>
        </p:nvSpPr>
        <p:spPr bwMode="auto">
          <a:xfrm rot="1806917">
            <a:off x="3512811" y="2580095"/>
            <a:ext cx="957931" cy="798495"/>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4862095" y="3308839"/>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7" name="Straight Arrow Connector 26"/>
          <p:cNvCxnSpPr>
            <a:endCxn id="3" idx="5"/>
          </p:cNvCxnSpPr>
          <p:nvPr/>
        </p:nvCxnSpPr>
        <p:spPr bwMode="auto">
          <a:xfrm flipH="1" flipV="1">
            <a:off x="4198933" y="3099501"/>
            <a:ext cx="663162" cy="452781"/>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405443631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48</a:t>
            </a:fld>
            <a:endParaRPr lang="en-US"/>
          </a:p>
        </p:txBody>
      </p:sp>
    </p:spTree>
    <p:extLst>
      <p:ext uri="{BB962C8B-B14F-4D97-AF65-F5344CB8AC3E}">
        <p14:creationId xmlns:p14="http://schemas.microsoft.com/office/powerpoint/2010/main" val="85387928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763" y="0"/>
            <a:ext cx="8465204" cy="1109663"/>
          </a:xfrm>
        </p:spPr>
        <p:txBody>
          <a:bodyPr>
            <a:normAutofit fontScale="90000"/>
          </a:bodyPr>
          <a:lstStyle/>
          <a:p>
            <a:r>
              <a:rPr lang="en-US" dirty="0" smtClean="0"/>
              <a:t>Deadweight Loss Due to External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2940148" y="1422398"/>
            <a:ext cx="4538819" cy="30229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7555428" y="4138637"/>
            <a:ext cx="1064715" cy="646331"/>
          </a:xfrm>
          <a:prstGeom prst="rect">
            <a:avLst/>
          </a:prstGeom>
          <a:noFill/>
        </p:spPr>
        <p:txBody>
          <a:bodyPr wrap="none" rtlCol="0">
            <a:spAutoFit/>
          </a:bodyPr>
          <a:lstStyle/>
          <a:p>
            <a:r>
              <a:rPr lang="en-US" sz="3600" b="1" dirty="0" smtClean="0">
                <a:latin typeface="Calibri" panose="020F0502020204030204" pitchFamily="34" charset="0"/>
              </a:rPr>
              <a:t>MSB</a:t>
            </a:r>
            <a:endParaRPr lang="en-US" sz="3600" b="1" dirty="0">
              <a:latin typeface="Calibri" panose="020F0502020204030204" pitchFamily="34" charset="0"/>
            </a:endParaRPr>
          </a:p>
        </p:txBody>
      </p:sp>
      <p:sp>
        <p:nvSpPr>
          <p:cNvPr id="3" name="Isosceles Triangle 2"/>
          <p:cNvSpPr/>
          <p:nvPr/>
        </p:nvSpPr>
        <p:spPr bwMode="auto">
          <a:xfrm rot="5400000">
            <a:off x="4064356" y="2378649"/>
            <a:ext cx="1323143" cy="1067513"/>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3482531" y="1258457"/>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8" name="Straight Arrow Connector 27"/>
          <p:cNvCxnSpPr/>
          <p:nvPr/>
        </p:nvCxnSpPr>
        <p:spPr bwMode="auto">
          <a:xfrm flipH="1">
            <a:off x="4725927" y="1890720"/>
            <a:ext cx="254036" cy="676832"/>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176085794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Should we care about cost-effectiveness?</a:t>
            </a:r>
            <a:br>
              <a:rPr lang="en-US" sz="3600" dirty="0" smtClean="0"/>
            </a:br>
            <a:r>
              <a:rPr lang="en-US" sz="3600" dirty="0" smtClean="0"/>
              <a:t>Milt Weinstein</a:t>
            </a:r>
            <a:endParaRPr lang="en-US" sz="3600" dirty="0"/>
          </a:p>
        </p:txBody>
      </p:sp>
      <p:sp>
        <p:nvSpPr>
          <p:cNvPr id="3" name="Content Placeholder 2"/>
          <p:cNvSpPr>
            <a:spLocks noGrp="1"/>
          </p:cNvSpPr>
          <p:nvPr>
            <p:ph idx="1"/>
          </p:nvPr>
        </p:nvSpPr>
        <p:spPr/>
        <p:txBody>
          <a:bodyPr>
            <a:normAutofit fontScale="55000" lnSpcReduction="20000"/>
          </a:bodyPr>
          <a:lstStyle/>
          <a:p>
            <a:r>
              <a:rPr lang="en-US" dirty="0"/>
              <a:t>The annual Pap smear. The cost-effectiveness of screening every year compared to screening every two years is almost a million dollars per quality-adjusted life year. It’s not because it costs a million dollars to do a Pap smear every year. It’s because the gain in per-person life expectancy is on the order of hours to days. By doing a Pap smear every year on every woman, you only catch a few treatable cervical lesions that you would have missed if you did it every other year, but the extra cost of doing this for every woman is much higher. That’s not to say it’s not worth doing Pap smears. Doing a Pap smear once every four years is extremely cost-effective. Doing it every three years instead of every four is still cost-effective. Every two years instead of every three years starts to get less cost-effective than the implantable cardioverter defibrillators I was talking about. And screening every year instead of every two costs about $800,000 per life year gained compared to every two years</a:t>
            </a:r>
            <a:r>
              <a:rPr lang="en-US" dirty="0" smtClean="0"/>
              <a:t>.</a:t>
            </a:r>
          </a:p>
          <a:p>
            <a:r>
              <a:rPr lang="en-US" dirty="0"/>
              <a:t>It’s amazing how uninformed people are. “I want the best available medical care regardless of cost”—90 percent of people agree with that. “I think that health care is too expensive”—90 percent of people agree with that. “I think health care should be available for everyone”—90 percent of people agree </a:t>
            </a:r>
            <a:r>
              <a:rPr lang="en-US" dirty="0" smtClean="0"/>
              <a:t>with </a:t>
            </a:r>
            <a:r>
              <a:rPr lang="en-US" i="1" dirty="0" smtClean="0"/>
              <a:t>that</a:t>
            </a:r>
            <a:r>
              <a:rPr lang="en-US" dirty="0"/>
              <a:t>. You can’t have it all.</a:t>
            </a:r>
          </a:p>
        </p:txBody>
      </p:sp>
    </p:spTree>
    <p:extLst>
      <p:ext uri="{BB962C8B-B14F-4D97-AF65-F5344CB8AC3E}">
        <p14:creationId xmlns:p14="http://schemas.microsoft.com/office/powerpoint/2010/main" val="28490631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50</a:t>
            </a:fld>
            <a:endParaRPr lang="en-US"/>
          </a:p>
        </p:txBody>
      </p:sp>
    </p:spTree>
    <p:extLst>
      <p:ext uri="{BB962C8B-B14F-4D97-AF65-F5344CB8AC3E}">
        <p14:creationId xmlns:p14="http://schemas.microsoft.com/office/powerpoint/2010/main" val="187287498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9247997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County Health Department Exercise</a:t>
            </a:r>
            <a:endParaRPr lang="en-US" dirty="0"/>
          </a:p>
        </p:txBody>
      </p:sp>
      <p:sp>
        <p:nvSpPr>
          <p:cNvPr id="3" name="Content Placeholder 2"/>
          <p:cNvSpPr>
            <a:spLocks noGrp="1"/>
          </p:cNvSpPr>
          <p:nvPr>
            <p:ph idx="1"/>
          </p:nvPr>
        </p:nvSpPr>
        <p:spPr/>
        <p:txBody>
          <a:bodyPr>
            <a:normAutofit fontScale="92500"/>
          </a:bodyPr>
          <a:lstStyle/>
          <a:p>
            <a:r>
              <a:rPr lang="en-US" dirty="0" smtClean="0"/>
              <a:t>You head the Kern County Health Department</a:t>
            </a:r>
          </a:p>
          <a:p>
            <a:r>
              <a:rPr lang="en-US" dirty="0" smtClean="0"/>
              <a:t>You have an opportunity to get a $1 million grant</a:t>
            </a:r>
          </a:p>
          <a:p>
            <a:r>
              <a:rPr lang="en-US" dirty="0" smtClean="0"/>
              <a:t>You see two opportunities:</a:t>
            </a:r>
          </a:p>
          <a:p>
            <a:pPr lvl="1"/>
            <a:r>
              <a:rPr lang="en-US" dirty="0" smtClean="0"/>
              <a:t>Spend $1 million on neonatal care for the poor, saves 60 lives</a:t>
            </a:r>
          </a:p>
          <a:p>
            <a:pPr lvl="1"/>
            <a:r>
              <a:rPr lang="en-US" dirty="0" smtClean="0"/>
              <a:t>Spend $1 million on vaccine program, saves 50 lives</a:t>
            </a:r>
          </a:p>
          <a:p>
            <a:pPr lvl="1"/>
            <a:r>
              <a:rPr lang="en-US" dirty="0" smtClean="0"/>
              <a:t>Ignore all other effects</a:t>
            </a:r>
          </a:p>
          <a:p>
            <a:r>
              <a:rPr lang="en-US" dirty="0" smtClean="0"/>
              <a:t>What should you do?</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52</a:t>
            </a:fld>
            <a:endParaRPr lang="en-US"/>
          </a:p>
        </p:txBody>
      </p:sp>
    </p:spTree>
    <p:extLst>
      <p:ext uri="{BB962C8B-B14F-4D97-AF65-F5344CB8AC3E}">
        <p14:creationId xmlns:p14="http://schemas.microsoft.com/office/powerpoint/2010/main" val="384481593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a:t>
            </a:r>
            <a:r>
              <a:rPr lang="en-US" dirty="0" smtClean="0"/>
              <a:t>Exercise (2)</a:t>
            </a:r>
            <a:endParaRPr lang="en-US" dirty="0"/>
          </a:p>
        </p:txBody>
      </p:sp>
      <p:sp>
        <p:nvSpPr>
          <p:cNvPr id="3" name="Content Placeholder 2"/>
          <p:cNvSpPr>
            <a:spLocks noGrp="1"/>
          </p:cNvSpPr>
          <p:nvPr>
            <p:ph idx="1"/>
          </p:nvPr>
        </p:nvSpPr>
        <p:spPr/>
        <p:txBody>
          <a:bodyPr/>
          <a:lstStyle/>
          <a:p>
            <a:r>
              <a:rPr lang="en-US" dirty="0" smtClean="0"/>
              <a:t>You are only awarded $500,000</a:t>
            </a:r>
          </a:p>
          <a:p>
            <a:r>
              <a:rPr lang="en-US" dirty="0"/>
              <a:t>You </a:t>
            </a:r>
            <a:r>
              <a:rPr lang="en-US" dirty="0" smtClean="0"/>
              <a:t>now have these </a:t>
            </a:r>
            <a:r>
              <a:rPr lang="en-US" dirty="0"/>
              <a:t>two opportunities:</a:t>
            </a:r>
          </a:p>
          <a:p>
            <a:pPr lvl="1"/>
            <a:r>
              <a:rPr lang="en-US" dirty="0"/>
              <a:t>Spend $</a:t>
            </a:r>
            <a:r>
              <a:rPr lang="en-US" dirty="0" smtClean="0"/>
              <a:t>500,000 on </a:t>
            </a:r>
            <a:r>
              <a:rPr lang="en-US" dirty="0"/>
              <a:t>neonatal care for the poor, saves </a:t>
            </a:r>
            <a:r>
              <a:rPr lang="en-US" dirty="0" smtClean="0"/>
              <a:t>30 </a:t>
            </a:r>
            <a:r>
              <a:rPr lang="en-US" dirty="0"/>
              <a:t>lives</a:t>
            </a:r>
          </a:p>
          <a:p>
            <a:pPr lvl="1"/>
            <a:r>
              <a:rPr lang="en-US" dirty="0"/>
              <a:t>Spend $</a:t>
            </a:r>
            <a:r>
              <a:rPr lang="en-US" dirty="0" smtClean="0"/>
              <a:t>500,000 on </a:t>
            </a:r>
            <a:r>
              <a:rPr lang="en-US" dirty="0"/>
              <a:t>vaccine program, saves </a:t>
            </a:r>
            <a:r>
              <a:rPr lang="en-US" dirty="0" smtClean="0"/>
              <a:t>35 </a:t>
            </a:r>
            <a:r>
              <a:rPr lang="en-US" dirty="0"/>
              <a:t>lives</a:t>
            </a:r>
          </a:p>
          <a:p>
            <a:pPr lvl="1"/>
            <a:r>
              <a:rPr lang="en-US" dirty="0"/>
              <a:t>Ignore all other effects</a:t>
            </a:r>
          </a:p>
          <a:p>
            <a:r>
              <a:rPr lang="en-US" dirty="0" smtClean="0"/>
              <a:t>What should you do?</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53</a:t>
            </a:fld>
            <a:endParaRPr lang="en-US"/>
          </a:p>
        </p:txBody>
      </p:sp>
    </p:spTree>
    <p:extLst>
      <p:ext uri="{BB962C8B-B14F-4D97-AF65-F5344CB8AC3E}">
        <p14:creationId xmlns:p14="http://schemas.microsoft.com/office/powerpoint/2010/main" val="34572146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54</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330171820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5826542"/>
              </p:ext>
            </p:extLst>
          </p:nvPr>
        </p:nvGraphicFramePr>
        <p:xfrm>
          <a:off x="554430" y="2533968"/>
          <a:ext cx="6765395" cy="1849120"/>
        </p:xfrm>
        <a:graphic>
          <a:graphicData uri="http://schemas.openxmlformats.org/drawingml/2006/table">
            <a:tbl>
              <a:tblPr firstRow="1" bandRow="1">
                <a:tableStyleId>{5C22544A-7EE6-4342-B048-85BDC9FD1C3A}</a:tableStyleId>
              </a:tblPr>
              <a:tblGrid>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55</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6305477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4760001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endParaRPr lang="en-US"/>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56</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91943738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7044749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57</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93883273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9309542"/>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58</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38625660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8189570"/>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59</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47660549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‘Cost-Effectiveness Analysis’ and U.S. Health </a:t>
            </a:r>
            <a:r>
              <a:rPr lang="en-US" b="1" dirty="0" smtClean="0"/>
              <a:t>Care by Uwe Reinhardt</a:t>
            </a:r>
            <a:endParaRPr lang="en-US" dirty="0"/>
          </a:p>
        </p:txBody>
      </p:sp>
      <p:sp>
        <p:nvSpPr>
          <p:cNvPr id="3" name="Content Placeholder 2"/>
          <p:cNvSpPr>
            <a:spLocks noGrp="1"/>
          </p:cNvSpPr>
          <p:nvPr>
            <p:ph idx="1"/>
          </p:nvPr>
        </p:nvSpPr>
        <p:spPr/>
        <p:txBody>
          <a:bodyPr>
            <a:normAutofit fontScale="32500" lnSpcReduction="20000"/>
          </a:bodyPr>
          <a:lstStyle/>
          <a:p>
            <a:r>
              <a:rPr lang="en-US" dirty="0"/>
              <a:t>As I had noted in an earlier </a:t>
            </a:r>
            <a:r>
              <a:rPr lang="en-US" dirty="0">
                <a:hlinkClick r:id="rId2"/>
              </a:rPr>
              <a:t>post</a:t>
            </a:r>
            <a:r>
              <a:rPr lang="en-US" dirty="0"/>
              <a:t>, the inclusion in the recently passed economic stimulus bill of some $1 billion over 10 years for “comparative effectiveness analysis” in health care prompted a vehement reaction from the defenders of the status quo. They wrote darkly about “</a:t>
            </a:r>
            <a:r>
              <a:rPr lang="en-US" dirty="0">
                <a:hlinkClick r:id="rId3"/>
              </a:rPr>
              <a:t>cookbook medicine</a:t>
            </a:r>
            <a:r>
              <a:rPr lang="en-US" dirty="0"/>
              <a:t>” or, even more hysterically, about Hitler-style </a:t>
            </a:r>
            <a:r>
              <a:rPr lang="en-US" dirty="0">
                <a:hlinkClick r:id="rId4"/>
              </a:rPr>
              <a:t>euthanasia</a:t>
            </a:r>
            <a:r>
              <a:rPr lang="en-US" dirty="0" smtClean="0"/>
              <a:t>.</a:t>
            </a:r>
          </a:p>
          <a:p>
            <a:r>
              <a:rPr lang="en-US" dirty="0"/>
              <a:t>Alas, in practice most of the currently promulgated guidelines lack that kind of rigorous scientific foundation. For example, as the science reporter Ronald Winslow recently </a:t>
            </a:r>
            <a:r>
              <a:rPr lang="en-US" dirty="0">
                <a:hlinkClick r:id="rId5"/>
              </a:rPr>
              <a:t>reported</a:t>
            </a:r>
            <a:r>
              <a:rPr lang="en-US" dirty="0"/>
              <a:t> in The Wall Street Journal, “just 11 percent of more than 2,700 recommendations approved by cardiologists for treating heart patients are supported by high-quality scientific testing, according to new research.” </a:t>
            </a:r>
          </a:p>
          <a:p>
            <a:r>
              <a:rPr lang="en-US" dirty="0"/>
              <a:t>That circumstance alone justifies spending billions more than we traditionally have on operations research for an industry that now absorbs $2.5 trillion or close to 17 percent of our gross domestic product. Why anyone would oppose that kind of research challenges one’s imagination.</a:t>
            </a:r>
          </a:p>
          <a:p>
            <a:r>
              <a:rPr lang="en-US" dirty="0"/>
              <a:t>Early drafts of the economic stimulus bill, however, referred not only to “comparative effectiveness research,” which keeps the analysis strictly in the clinical realm, but also to “comparative cost-effectiveness analysis,” which brings economics into the inquiry. That analysis seeks to establish which of several alternative therapeutic strategies capable of achieving a given therapeutic goal is the least-cost strategy. It seems a sensible form of inquiry in a nation that is dismayed over the rising cost of its health care. </a:t>
            </a:r>
          </a:p>
          <a:p>
            <a:r>
              <a:rPr lang="en-US" dirty="0"/>
              <a:t>Indeed, in recent years most industrialized nations have begun to subject clinical practices in their health systems to this type of analysis, as have private insurers in the United States (see, for example, the </a:t>
            </a:r>
            <a:r>
              <a:rPr lang="en-US" dirty="0">
                <a:hlinkClick r:id="rId6"/>
              </a:rPr>
              <a:t>American Journal of Managed Care</a:t>
            </a:r>
            <a:r>
              <a:rPr lang="en-US" dirty="0"/>
              <a:t>). </a:t>
            </a:r>
          </a:p>
          <a:p>
            <a:r>
              <a:rPr lang="en-US" dirty="0"/>
              <a:t>In Congress, however, the word “cost” in this connection remains anathema. This is despite the fact that that same Congress rings its hands in despair over the millions of American families priced out by the ever-rising cost of health care, and over the bigger chunk of the federal budget taken up by Medicare and Medicare. </a:t>
            </a:r>
          </a:p>
          <a:p>
            <a:r>
              <a:rPr lang="en-US" dirty="0"/>
              <a:t>So, in the end, the offensive term “cost-effectiveness analysis” was stricken from the bill. </a:t>
            </a:r>
          </a:p>
          <a:p>
            <a:r>
              <a:rPr lang="en-US" dirty="0"/>
              <a:t>The opposition to cost-effectiveness analysis in health care comes from two distinct groups that work closely together and reinforce one another.</a:t>
            </a:r>
          </a:p>
          <a:p>
            <a:r>
              <a:rPr lang="en-US" dirty="0"/>
              <a:t>The first group includes individuals or enterprises that book other people’s health care spending as their own health care income. </a:t>
            </a:r>
          </a:p>
          <a:p>
            <a:r>
              <a:rPr lang="en-US" dirty="0"/>
              <a:t>The manufacturers of pharmaceutical and biotechnology products or of medical devices are often found in that group, even though in some instances the greater economic transparency provided by cost-effectiveness analysis might help them market their health products or health services. Also in this group are physicians who thrive economically from highly resource-intensive medical treatments, even if some of its components are of only marginal clinical benefit.</a:t>
            </a:r>
          </a:p>
          <a:p>
            <a:r>
              <a:rPr lang="en-US" dirty="0"/>
              <a:t>The second group among the opponents of cost-effectiveness analysis includes individuals who sincerely believe that health and life are “priceless” — for them, cost should never be allowed to enter clinical decisions. It is an utterly romantic notion and, if I may say so, also an utterly a silly one. No society could ever act consistently on such a credo. </a:t>
            </a:r>
          </a:p>
          <a:p>
            <a:r>
              <a:rPr lang="en-US" dirty="0"/>
              <a:t>See, for example, this classic </a:t>
            </a:r>
            <a:r>
              <a:rPr lang="en-US" dirty="0">
                <a:hlinkClick r:id="rId7"/>
              </a:rPr>
              <a:t>paper</a:t>
            </a:r>
            <a:r>
              <a:rPr lang="en-US" dirty="0"/>
              <a:t> by Tammy </a:t>
            </a:r>
            <a:r>
              <a:rPr lang="en-US" dirty="0" err="1"/>
              <a:t>Tengs</a:t>
            </a:r>
            <a:r>
              <a:rPr lang="en-US" dirty="0"/>
              <a:t>, et al. </a:t>
            </a:r>
          </a:p>
          <a:p>
            <a:r>
              <a:rPr lang="en-US" dirty="0"/>
              <a:t>You will learn that in their daily decisions, American citizens and their political representatives routinely trade health and life for money, which allows economists to infer the value-per-life-year the decision makers had in mind. Alternatively, from the decision citizens and politicians make, economists can infer the price-per-life-year-saved these decision-makers seem willing to pay to “purchase” better health and added life-years. As a courtesy to the reader, the authors of this paper literally list such “prices” in an appendix.</a:t>
            </a:r>
          </a:p>
          <a:p>
            <a:r>
              <a:rPr lang="en-US" dirty="0" smtClean="0"/>
              <a:t> </a:t>
            </a:r>
            <a:endParaRPr lang="en-US" dirty="0"/>
          </a:p>
        </p:txBody>
      </p:sp>
    </p:spTree>
    <p:extLst>
      <p:ext uri="{BB962C8B-B14F-4D97-AF65-F5344CB8AC3E}">
        <p14:creationId xmlns:p14="http://schemas.microsoft.com/office/powerpoint/2010/main" val="6941407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83833075"/>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60</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91101763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9058543"/>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r>
                        <a:rPr lang="en-US" dirty="0" smtClean="0"/>
                        <a:t>1</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61</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61215495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96054317"/>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r>
                        <a:rPr lang="en-US" dirty="0" smtClean="0"/>
                        <a:t>1</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r>
                        <a:rPr lang="en-US" dirty="0" smtClean="0"/>
                        <a:t>2</a:t>
                      </a: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62</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73104852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370121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Economists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A mathematician, an accountant and an economist apply for the same job.</a:t>
            </a:r>
          </a:p>
          <a:p>
            <a:pPr marL="0" indent="0">
              <a:buNone/>
            </a:pPr>
            <a:r>
              <a:rPr lang="en-US" dirty="0"/>
              <a:t> </a:t>
            </a:r>
          </a:p>
          <a:p>
            <a:pPr marL="0" indent="0">
              <a:buNone/>
            </a:pPr>
            <a:r>
              <a:rPr lang="en-US" dirty="0"/>
              <a:t>The interviewer calls in the mathematician and asks "What do two plus two equal?" The </a:t>
            </a:r>
            <a:r>
              <a:rPr lang="en-US" dirty="0" err="1"/>
              <a:t>mathemetician</a:t>
            </a:r>
            <a:r>
              <a:rPr lang="en-US" dirty="0"/>
              <a:t> replies "Four." The interviewer asks "Four, exactly?" The mathematician looks at the interviewer incredulously and says "Yes, four, exactly."</a:t>
            </a:r>
          </a:p>
          <a:p>
            <a:pPr marL="0" indent="0">
              <a:buNone/>
            </a:pPr>
            <a:r>
              <a:rPr lang="en-US" dirty="0"/>
              <a:t> </a:t>
            </a:r>
          </a:p>
          <a:p>
            <a:pPr marL="0" indent="0">
              <a:buNone/>
            </a:pPr>
            <a:r>
              <a:rPr lang="en-US" dirty="0"/>
              <a:t>Then the interviewer calls in the accountant and asks the same question "What do two plus two equal?" The accountant says "On average, four - give or take ten percent, but on average, four."</a:t>
            </a:r>
          </a:p>
          <a:p>
            <a:pPr marL="0" indent="0">
              <a:buNone/>
            </a:pPr>
            <a:r>
              <a:rPr lang="en-US" dirty="0"/>
              <a:t> </a:t>
            </a:r>
          </a:p>
          <a:p>
            <a:pPr marL="0" indent="0">
              <a:buNone/>
            </a:pPr>
            <a:r>
              <a:rPr lang="en-US" dirty="0"/>
              <a:t>Then the interviewer calls in the economist and poses the same question "What do two plus two equal?" The economist gets up, locks the door, closes the shade, sits down next to the interviewer and says "What do you want it to equal?"</a:t>
            </a:r>
          </a:p>
        </p:txBody>
      </p:sp>
    </p:spTree>
    <p:extLst>
      <p:ext uri="{BB962C8B-B14F-4D97-AF65-F5344CB8AC3E}">
        <p14:creationId xmlns:p14="http://schemas.microsoft.com/office/powerpoint/2010/main" val="253190245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p:txBody>
          <a:bodyPr>
            <a:normAutofit fontScale="92500" lnSpcReduction="10000"/>
          </a:bodyPr>
          <a:lstStyle/>
          <a:p>
            <a:r>
              <a:rPr lang="en-GB" altLang="en-US" sz="2800" dirty="0"/>
              <a:t>What is a </a:t>
            </a:r>
            <a:r>
              <a:rPr lang="en-GB" altLang="en-US" sz="2800" dirty="0" smtClean="0"/>
              <a:t>model?</a:t>
            </a:r>
            <a:endParaRPr lang="en-GB" altLang="en-US" sz="2800" dirty="0"/>
          </a:p>
          <a:p>
            <a:pPr lvl="1"/>
            <a:r>
              <a:rPr lang="en-GB" altLang="en-US" sz="2400" dirty="0"/>
              <a:t>A simplification of </a:t>
            </a:r>
            <a:r>
              <a:rPr lang="en-GB" altLang="en-US" sz="2400" dirty="0" smtClean="0"/>
              <a:t>reality to answer a question</a:t>
            </a:r>
          </a:p>
          <a:p>
            <a:pPr lvl="1"/>
            <a:r>
              <a:rPr lang="en-GB" altLang="en-US" sz="2400" dirty="0" smtClean="0"/>
              <a:t>Balance accuracy and simplicity</a:t>
            </a:r>
            <a:endParaRPr lang="en-GB" altLang="en-US" sz="2400" dirty="0"/>
          </a:p>
          <a:p>
            <a:r>
              <a:rPr lang="en-GB" altLang="en-US" sz="2800" dirty="0"/>
              <a:t>Why use a model?</a:t>
            </a:r>
          </a:p>
          <a:p>
            <a:pPr lvl="1"/>
            <a:r>
              <a:rPr lang="en-GB" altLang="en-US" sz="2400" dirty="0" smtClean="0"/>
              <a:t>No single study addressing the issue</a:t>
            </a:r>
          </a:p>
          <a:p>
            <a:r>
              <a:rPr lang="en-GB" altLang="en-US" sz="2800" dirty="0" smtClean="0"/>
              <a:t>How do you create a model?</a:t>
            </a:r>
          </a:p>
          <a:p>
            <a:pPr lvl="1"/>
            <a:r>
              <a:rPr lang="en-GB" altLang="en-US" sz="2400" dirty="0" smtClean="0"/>
              <a:t>Synthesize </a:t>
            </a:r>
            <a:r>
              <a:rPr lang="en-GB" altLang="en-US" sz="2400" dirty="0"/>
              <a:t>data from multiple sources</a:t>
            </a:r>
          </a:p>
          <a:p>
            <a:pPr lvl="1"/>
            <a:r>
              <a:rPr lang="en-GB" altLang="en-US" sz="2400" dirty="0" smtClean="0"/>
              <a:t>Vary assumptions</a:t>
            </a:r>
            <a:endParaRPr lang="en-GB" altLang="en-US" sz="2400" dirty="0"/>
          </a:p>
          <a:p>
            <a:r>
              <a:rPr lang="en-GB" altLang="en-US" sz="2800" dirty="0" smtClean="0"/>
              <a:t>Type of model</a:t>
            </a:r>
            <a:endParaRPr lang="en-GB" altLang="en-US" sz="2800" dirty="0"/>
          </a:p>
          <a:p>
            <a:pPr lvl="1"/>
            <a:r>
              <a:rPr lang="en-GB" altLang="en-US" sz="2400" dirty="0" smtClean="0"/>
              <a:t>Choice depends on question, disease, etc.</a:t>
            </a:r>
          </a:p>
          <a:p>
            <a:pPr lvl="1"/>
            <a:r>
              <a:rPr lang="en-GB" altLang="en-US" sz="2400" dirty="0" smtClean="0"/>
              <a:t>Options include decision-tree, Markov, etc.</a:t>
            </a:r>
          </a:p>
          <a:p>
            <a:pPr lvl="1"/>
            <a:endParaRPr lang="en-GB" altLang="en-US" sz="24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65</a:t>
            </a:fld>
            <a:endParaRPr lang="en-US"/>
          </a:p>
        </p:txBody>
      </p:sp>
    </p:spTree>
    <p:extLst>
      <p:ext uri="{BB962C8B-B14F-4D97-AF65-F5344CB8AC3E}">
        <p14:creationId xmlns:p14="http://schemas.microsoft.com/office/powerpoint/2010/main" val="260522034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a:t>
            </a:r>
            <a:r>
              <a:rPr lang="en-US" dirty="0" smtClean="0"/>
              <a:t> Checklist</a:t>
            </a:r>
            <a:endParaRPr lang="en-US" dirty="0"/>
          </a:p>
        </p:txBody>
      </p:sp>
      <p:sp>
        <p:nvSpPr>
          <p:cNvPr id="3" name="Content Placeholder 2"/>
          <p:cNvSpPr>
            <a:spLocks noGrp="1"/>
          </p:cNvSpPr>
          <p:nvPr>
            <p:ph idx="1"/>
          </p:nvPr>
        </p:nvSpPr>
        <p:spPr/>
        <p:txBody>
          <a:bodyPr/>
          <a:lstStyle/>
          <a:p>
            <a:r>
              <a:rPr lang="en-US" dirty="0" smtClean="0"/>
              <a:t>Question</a:t>
            </a:r>
          </a:p>
          <a:p>
            <a:r>
              <a:rPr lang="en-US" dirty="0" smtClean="0"/>
              <a:t>Perspective</a:t>
            </a:r>
          </a:p>
          <a:p>
            <a:r>
              <a:rPr lang="en-US" dirty="0" smtClean="0"/>
              <a:t>Costs</a:t>
            </a:r>
          </a:p>
          <a:p>
            <a:r>
              <a:rPr lang="en-US" dirty="0" smtClean="0"/>
              <a:t>Health effects</a:t>
            </a:r>
          </a:p>
          <a:p>
            <a:r>
              <a:rPr lang="en-US" dirty="0" smtClean="0"/>
              <a:t>Timing</a:t>
            </a:r>
          </a:p>
          <a:p>
            <a:r>
              <a:rPr lang="en-US" dirty="0" smtClean="0"/>
              <a:t>Sensitivity Analyses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66</a:t>
            </a:fld>
            <a:endParaRPr lang="en-US"/>
          </a:p>
        </p:txBody>
      </p:sp>
    </p:spTree>
    <p:extLst>
      <p:ext uri="{BB962C8B-B14F-4D97-AF65-F5344CB8AC3E}">
        <p14:creationId xmlns:p14="http://schemas.microsoft.com/office/powerpoint/2010/main" val="268935419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Identify the problem</a:t>
            </a:r>
          </a:p>
          <a:p>
            <a:r>
              <a:rPr lang="en-US" dirty="0" smtClean="0"/>
              <a:t>What is the appropriate comparator (critical!)?</a:t>
            </a:r>
          </a:p>
          <a:p>
            <a:pPr lvl="1"/>
            <a:r>
              <a:rPr lang="en-US" dirty="0" smtClean="0"/>
              <a:t>Next best alternative is usually best choice</a:t>
            </a:r>
          </a:p>
          <a:p>
            <a:r>
              <a:rPr lang="en-US" dirty="0" smtClean="0"/>
              <a:t>Identify the audience</a:t>
            </a:r>
          </a:p>
          <a:p>
            <a:pPr lvl="1"/>
            <a:r>
              <a:rPr lang="en-US" dirty="0" smtClean="0"/>
              <a:t>NICE, Kaiser, physicians, economists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67</a:t>
            </a:fld>
            <a:endParaRPr lang="en-US"/>
          </a:p>
        </p:txBody>
      </p:sp>
    </p:spTree>
    <p:extLst>
      <p:ext uri="{BB962C8B-B14F-4D97-AF65-F5344CB8AC3E}">
        <p14:creationId xmlns:p14="http://schemas.microsoft.com/office/powerpoint/2010/main" val="31285026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idx="1"/>
          </p:nvPr>
        </p:nvSpPr>
        <p:spPr/>
        <p:txBody>
          <a:bodyPr/>
          <a:lstStyle/>
          <a:p>
            <a:r>
              <a:rPr lang="en-US" dirty="0" smtClean="0"/>
              <a:t>Whose perspective should the model support?</a:t>
            </a:r>
          </a:p>
          <a:p>
            <a:pPr lvl="1"/>
            <a:r>
              <a:rPr lang="en-US" dirty="0" smtClean="0"/>
              <a:t>Payer, patient, physician, healthcare system</a:t>
            </a:r>
          </a:p>
          <a:p>
            <a:r>
              <a:rPr lang="en-US" dirty="0" smtClean="0"/>
              <a:t>What is the difference?</a:t>
            </a:r>
          </a:p>
          <a:p>
            <a:pPr lvl="1"/>
            <a:r>
              <a:rPr lang="en-US" dirty="0" smtClean="0"/>
              <a:t>Costs to include</a:t>
            </a:r>
          </a:p>
          <a:p>
            <a:pPr lvl="1"/>
            <a:r>
              <a:rPr lang="en-US" dirty="0" smtClean="0"/>
              <a:t>Benefits</a:t>
            </a:r>
          </a:p>
          <a:p>
            <a:pPr lvl="1"/>
            <a:r>
              <a:rPr lang="en-US" dirty="0" smtClean="0"/>
              <a:t>Horizon</a:t>
            </a:r>
          </a:p>
          <a:p>
            <a:pPr lvl="2"/>
            <a:r>
              <a:rPr lang="en-US" dirty="0" smtClean="0"/>
              <a:t>Question: Who takes a longer-term perspective?</a:t>
            </a:r>
          </a:p>
          <a:p>
            <a:pPr lvl="2"/>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68</a:t>
            </a:fld>
            <a:endParaRPr lang="en-US"/>
          </a:p>
        </p:txBody>
      </p:sp>
    </p:spTree>
    <p:extLst>
      <p:ext uri="{BB962C8B-B14F-4D97-AF65-F5344CB8AC3E}">
        <p14:creationId xmlns:p14="http://schemas.microsoft.com/office/powerpoint/2010/main" val="392621180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p:txBody>
          <a:bodyPr/>
          <a:lstStyle/>
          <a:p>
            <a:r>
              <a:rPr lang="en-US" dirty="0" smtClean="0"/>
              <a:t>Identify costs that vary with treatment options</a:t>
            </a:r>
          </a:p>
          <a:p>
            <a:r>
              <a:rPr lang="en-US" dirty="0"/>
              <a:t>Often good to collect resources and costs</a:t>
            </a:r>
          </a:p>
          <a:p>
            <a:pPr lvl="1"/>
            <a:r>
              <a:rPr lang="en-US" dirty="0"/>
              <a:t>Use of resources allows for testing different costs per unit</a:t>
            </a:r>
          </a:p>
          <a:p>
            <a:r>
              <a:rPr lang="en-US" dirty="0" smtClean="0"/>
              <a:t>Questions:</a:t>
            </a:r>
          </a:p>
          <a:p>
            <a:pPr lvl="1"/>
            <a:r>
              <a:rPr lang="en-US" dirty="0" smtClean="0"/>
              <a:t>Cost or price?</a:t>
            </a:r>
          </a:p>
          <a:p>
            <a:pPr lvl="1"/>
            <a:r>
              <a:rPr lang="en-US" dirty="0" smtClean="0"/>
              <a:t>Should you consider fixed costs?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69</a:t>
            </a:fld>
            <a:endParaRPr lang="en-US"/>
          </a:p>
        </p:txBody>
      </p:sp>
    </p:spTree>
    <p:extLst>
      <p:ext uri="{BB962C8B-B14F-4D97-AF65-F5344CB8AC3E}">
        <p14:creationId xmlns:p14="http://schemas.microsoft.com/office/powerpoint/2010/main" val="59923713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Should we try to compare healthcare interventions?</a:t>
            </a:r>
          </a:p>
          <a:p>
            <a:r>
              <a:rPr lang="en-US" dirty="0" smtClean="0"/>
              <a:t>If yes, how would you do so?  What factors would you consider?</a:t>
            </a:r>
          </a:p>
          <a:p>
            <a:r>
              <a:rPr lang="en-US" dirty="0"/>
              <a:t>What do payers need to worry about</a:t>
            </a:r>
            <a:r>
              <a:rPr lang="en-US" dirty="0" smtClean="0"/>
              <a:t>?  How might that affect what they consider?</a:t>
            </a:r>
            <a:endParaRPr lang="en-US" dirty="0"/>
          </a:p>
          <a:p>
            <a:endParaRPr lang="en-US" dirty="0"/>
          </a:p>
        </p:txBody>
      </p:sp>
    </p:spTree>
    <p:extLst>
      <p:ext uri="{BB962C8B-B14F-4D97-AF65-F5344CB8AC3E}">
        <p14:creationId xmlns:p14="http://schemas.microsoft.com/office/powerpoint/2010/main" val="348029662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Effects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outcomes to consider?</a:t>
            </a:r>
          </a:p>
          <a:p>
            <a:pPr lvl="1"/>
            <a:r>
              <a:rPr lang="en-US" dirty="0" smtClean="0"/>
              <a:t>Survival</a:t>
            </a:r>
          </a:p>
          <a:p>
            <a:pPr lvl="1"/>
            <a:r>
              <a:rPr lang="en-US" dirty="0" smtClean="0"/>
              <a:t>Quality of Life</a:t>
            </a:r>
          </a:p>
          <a:p>
            <a:pPr lvl="1"/>
            <a:r>
              <a:rPr lang="en-US" dirty="0" smtClean="0"/>
              <a:t>Willingness to pay</a:t>
            </a:r>
          </a:p>
          <a:p>
            <a:pPr lvl="1"/>
            <a:r>
              <a:rPr lang="en-US" dirty="0" smtClean="0"/>
              <a:t>Responders</a:t>
            </a:r>
          </a:p>
          <a:p>
            <a:r>
              <a:rPr lang="en-US" dirty="0" smtClean="0"/>
              <a:t>Quality-Adjusted Life Years (QALYs)</a:t>
            </a:r>
          </a:p>
          <a:p>
            <a:pPr lvl="1"/>
            <a:r>
              <a:rPr lang="en-US" dirty="0" smtClean="0"/>
              <a:t>Combine duration and quality of life</a:t>
            </a:r>
          </a:p>
          <a:p>
            <a:pPr lvl="1"/>
            <a:r>
              <a:rPr lang="en-US" dirty="0" smtClean="0"/>
              <a:t>Based on “utility”</a:t>
            </a:r>
          </a:p>
          <a:p>
            <a:pPr lvl="2"/>
            <a:r>
              <a:rPr lang="en-US" dirty="0" smtClean="0"/>
              <a:t>Range from 0 (death) to 1 (perfect health)</a:t>
            </a:r>
          </a:p>
          <a:p>
            <a:pPr lvl="1"/>
            <a:r>
              <a:rPr lang="en-US" dirty="0" smtClean="0"/>
              <a:t>Example: 3 years at 0.6 utility gives 1.8 QALYs </a:t>
            </a:r>
          </a:p>
          <a:p>
            <a:r>
              <a:rPr lang="en-US" dirty="0" smtClean="0"/>
              <a:t>Questions:</a:t>
            </a:r>
          </a:p>
          <a:p>
            <a:pPr lvl="1"/>
            <a:r>
              <a:rPr lang="en-US" dirty="0" smtClean="0"/>
              <a:t>Do QALYs lead to discrimination (e.g. age)?  Should they?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70</a:t>
            </a:fld>
            <a:endParaRPr lang="en-US"/>
          </a:p>
        </p:txBody>
      </p:sp>
    </p:spTree>
    <p:extLst>
      <p:ext uri="{BB962C8B-B14F-4D97-AF65-F5344CB8AC3E}">
        <p14:creationId xmlns:p14="http://schemas.microsoft.com/office/powerpoint/2010/main" val="37410275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a:t>
            </a:r>
            <a:endParaRPr lang="en-US" dirty="0"/>
          </a:p>
        </p:txBody>
      </p:sp>
      <p:sp>
        <p:nvSpPr>
          <p:cNvPr id="3" name="Content Placeholder 2"/>
          <p:cNvSpPr>
            <a:spLocks noGrp="1"/>
          </p:cNvSpPr>
          <p:nvPr>
            <p:ph idx="1"/>
          </p:nvPr>
        </p:nvSpPr>
        <p:spPr/>
        <p:txBody>
          <a:bodyPr/>
          <a:lstStyle/>
          <a:p>
            <a:r>
              <a:rPr lang="en-US" dirty="0" smtClean="0"/>
              <a:t>Question: Would you trade $100 today for $100 for certain in 10 years?</a:t>
            </a:r>
          </a:p>
          <a:p>
            <a:r>
              <a:rPr lang="en-US" dirty="0"/>
              <a:t>Future costs/benefits not the same as </a:t>
            </a:r>
            <a:r>
              <a:rPr lang="en-US" dirty="0" smtClean="0"/>
              <a:t>present</a:t>
            </a:r>
          </a:p>
          <a:p>
            <a:pPr lvl="1"/>
            <a:r>
              <a:rPr lang="en-US" dirty="0" smtClean="0"/>
              <a:t>$100 in 10 years costs about $82 today</a:t>
            </a:r>
            <a:endParaRPr lang="en-US" dirty="0"/>
          </a:p>
          <a:p>
            <a:r>
              <a:rPr lang="en-US" dirty="0" smtClean="0"/>
              <a:t>Future costs/benefits discounted</a:t>
            </a:r>
          </a:p>
          <a:p>
            <a:pPr lvl="1"/>
            <a:r>
              <a:rPr lang="en-US" dirty="0" smtClean="0"/>
              <a:t>Discount rate</a:t>
            </a:r>
          </a:p>
          <a:p>
            <a:pPr lvl="1"/>
            <a:r>
              <a:rPr lang="en-US" dirty="0" smtClean="0"/>
              <a:t>Suggested rate in US is 3%</a:t>
            </a:r>
          </a:p>
          <a:p>
            <a:pPr lvl="1"/>
            <a:r>
              <a:rPr lang="en-US" dirty="0" smtClean="0"/>
              <a:t>Discounting of benefits is somewhat controversial</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71</a:t>
            </a:fld>
            <a:endParaRPr lang="en-US"/>
          </a:p>
        </p:txBody>
      </p:sp>
    </p:spTree>
    <p:extLst>
      <p:ext uri="{BB962C8B-B14F-4D97-AF65-F5344CB8AC3E}">
        <p14:creationId xmlns:p14="http://schemas.microsoft.com/office/powerpoint/2010/main" val="227698367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Analyses</a:t>
            </a:r>
            <a:endParaRPr lang="en-US" dirty="0"/>
          </a:p>
        </p:txBody>
      </p:sp>
      <p:sp>
        <p:nvSpPr>
          <p:cNvPr id="3" name="Content Placeholder 2"/>
          <p:cNvSpPr>
            <a:spLocks noGrp="1"/>
          </p:cNvSpPr>
          <p:nvPr>
            <p:ph idx="1"/>
          </p:nvPr>
        </p:nvSpPr>
        <p:spPr/>
        <p:txBody>
          <a:bodyPr/>
          <a:lstStyle/>
          <a:p>
            <a:r>
              <a:rPr lang="en-US" dirty="0" smtClean="0"/>
              <a:t>Assess robustness of model results</a:t>
            </a:r>
          </a:p>
          <a:p>
            <a:r>
              <a:rPr lang="en-US" dirty="0" smtClean="0"/>
              <a:t>Sensitivity analyses is one approach</a:t>
            </a:r>
          </a:p>
          <a:p>
            <a:pPr lvl="1"/>
            <a:r>
              <a:rPr lang="en-US" dirty="0" smtClean="0"/>
              <a:t>Test range of parameter values</a:t>
            </a:r>
          </a:p>
          <a:p>
            <a:pPr lvl="1"/>
            <a:r>
              <a:rPr lang="en-US" dirty="0" smtClean="0"/>
              <a:t>One-way versus multi-way SA</a:t>
            </a:r>
          </a:p>
          <a:p>
            <a:r>
              <a:rPr lang="en-US" dirty="0" smtClean="0"/>
              <a:t>Helps determine drivers</a:t>
            </a:r>
          </a:p>
          <a:p>
            <a:pPr lvl="1"/>
            <a:r>
              <a:rPr lang="en-US" dirty="0" smtClean="0"/>
              <a:t>What parameters matter</a:t>
            </a:r>
          </a:p>
          <a:p>
            <a:pPr lvl="1"/>
            <a:r>
              <a:rPr lang="en-US" dirty="0"/>
              <a:t>Tornado diagrams can be useful</a:t>
            </a:r>
          </a:p>
          <a:p>
            <a:pPr lvl="1"/>
            <a:r>
              <a:rPr lang="en-US" dirty="0" smtClean="0"/>
              <a:t>Value of information</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72</a:t>
            </a:fld>
            <a:endParaRPr lang="en-US"/>
          </a:p>
        </p:txBody>
      </p:sp>
    </p:spTree>
    <p:extLst>
      <p:ext uri="{BB962C8B-B14F-4D97-AF65-F5344CB8AC3E}">
        <p14:creationId xmlns:p14="http://schemas.microsoft.com/office/powerpoint/2010/main" val="272959780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Cost-Effectiveness</a:t>
            </a:r>
            <a:endParaRPr lang="en-US" dirty="0"/>
          </a:p>
        </p:txBody>
      </p:sp>
      <p:sp>
        <p:nvSpPr>
          <p:cNvPr id="3" name="Content Placeholder 2"/>
          <p:cNvSpPr>
            <a:spLocks noGrp="1"/>
          </p:cNvSpPr>
          <p:nvPr>
            <p:ph idx="1"/>
          </p:nvPr>
        </p:nvSpPr>
        <p:spPr/>
        <p:txBody>
          <a:bodyPr>
            <a:normAutofit fontScale="92500"/>
          </a:bodyPr>
          <a:lstStyle/>
          <a:p>
            <a:r>
              <a:rPr lang="en-US" dirty="0" smtClean="0"/>
              <a:t>What is an ICER?</a:t>
            </a:r>
          </a:p>
          <a:p>
            <a:pPr lvl="1"/>
            <a:r>
              <a:rPr lang="en-US" dirty="0" smtClean="0"/>
              <a:t>Incremental cost divided by incremental health effect</a:t>
            </a:r>
          </a:p>
          <a:p>
            <a:r>
              <a:rPr lang="en-US" dirty="0" smtClean="0"/>
              <a:t>Question: Can you put a price on life?</a:t>
            </a:r>
          </a:p>
          <a:p>
            <a:r>
              <a:rPr lang="en-US" dirty="0" smtClean="0"/>
              <a:t>Example:</a:t>
            </a:r>
          </a:p>
          <a:p>
            <a:pPr lvl="1"/>
            <a:r>
              <a:rPr lang="en-US" dirty="0" smtClean="0"/>
              <a:t>Option A (current technology) costs $10,000 and provides 2 QALYs</a:t>
            </a:r>
          </a:p>
          <a:p>
            <a:pPr lvl="1"/>
            <a:r>
              <a:rPr lang="en-US" dirty="0" smtClean="0"/>
              <a:t>Option B costs $20,000 and provides 3 QALYs</a:t>
            </a:r>
          </a:p>
          <a:p>
            <a:pPr lvl="1"/>
            <a:r>
              <a:rPr lang="en-US" dirty="0" smtClean="0"/>
              <a:t>ICER = $10,000 per QALY (the price of QALY)</a:t>
            </a:r>
          </a:p>
          <a:p>
            <a:pPr lvl="1"/>
            <a:r>
              <a:rPr lang="en-US" dirty="0" smtClean="0"/>
              <a:t>Is this a good deal?</a:t>
            </a:r>
          </a:p>
          <a:p>
            <a:pPr marL="0" indent="0">
              <a:buNone/>
            </a:pPr>
            <a:endParaRPr lang="en-US" dirty="0" smtClean="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73</a:t>
            </a:fld>
            <a:endParaRPr lang="en-US" dirty="0"/>
          </a:p>
        </p:txBody>
      </p:sp>
    </p:spTree>
    <p:extLst>
      <p:ext uri="{BB962C8B-B14F-4D97-AF65-F5344CB8AC3E}">
        <p14:creationId xmlns:p14="http://schemas.microsoft.com/office/powerpoint/2010/main" val="328276985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Thresholds</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Subjective</a:t>
            </a:r>
          </a:p>
          <a:p>
            <a:r>
              <a:rPr lang="en-US" altLang="en-US" dirty="0"/>
              <a:t>$50,000/QALY commonly reported in studies</a:t>
            </a:r>
          </a:p>
          <a:p>
            <a:r>
              <a:rPr lang="en-US" altLang="en-US" dirty="0"/>
              <a:t>WHO </a:t>
            </a:r>
            <a:r>
              <a:rPr lang="en-US" altLang="en-US" dirty="0" smtClean="0"/>
              <a:t>suggests three times </a:t>
            </a:r>
            <a:r>
              <a:rPr lang="en-US" altLang="en-US" dirty="0"/>
              <a:t>per capita </a:t>
            </a:r>
            <a:r>
              <a:rPr lang="en-US" altLang="en-US" dirty="0" smtClean="0"/>
              <a:t>GDP</a:t>
            </a:r>
            <a:endParaRPr lang="en-US" altLang="en-US" dirty="0"/>
          </a:p>
          <a:p>
            <a:pPr lvl="1"/>
            <a:r>
              <a:rPr lang="en-US" altLang="en-US" dirty="0"/>
              <a:t>Would be </a:t>
            </a:r>
            <a:r>
              <a:rPr lang="en-US" altLang="en-US" dirty="0" smtClean="0"/>
              <a:t>about </a:t>
            </a:r>
            <a:r>
              <a:rPr lang="en-US" altLang="en-US" dirty="0"/>
              <a:t>$150,000/QALY in </a:t>
            </a:r>
            <a:r>
              <a:rPr lang="en-US" altLang="en-US" dirty="0" smtClean="0"/>
              <a:t>US</a:t>
            </a:r>
            <a:endParaRPr lang="en-US" altLang="en-US" dirty="0"/>
          </a:p>
          <a:p>
            <a:r>
              <a:rPr lang="en-US" altLang="en-US" dirty="0"/>
              <a:t>National Institute for Health and Clinical Experience (NICE) recommends £30,000/QALY </a:t>
            </a:r>
            <a:r>
              <a:rPr lang="en-US" altLang="en-US" dirty="0" smtClean="0"/>
              <a:t>(~$50,000/QALY)</a:t>
            </a:r>
          </a:p>
          <a:p>
            <a:pPr lvl="1"/>
            <a:r>
              <a:rPr lang="en-US" altLang="en-US" dirty="0" smtClean="0"/>
              <a:t>Recent debate over whether that is too high</a:t>
            </a:r>
          </a:p>
          <a:p>
            <a:pPr lvl="1"/>
            <a:r>
              <a:rPr lang="en-US" altLang="en-US" dirty="0" smtClean="0"/>
              <a:t>Question: If NICE reduces threshold, what does it mean for UK?</a:t>
            </a:r>
            <a:endParaRPr lang="en-US" altLang="en-US" dirty="0"/>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74</a:t>
            </a:fld>
            <a:endParaRPr lang="en-US" dirty="0"/>
          </a:p>
        </p:txBody>
      </p:sp>
    </p:spTree>
    <p:extLst>
      <p:ext uri="{BB962C8B-B14F-4D97-AF65-F5344CB8AC3E}">
        <p14:creationId xmlns:p14="http://schemas.microsoft.com/office/powerpoint/2010/main" val="241827807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75</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Tree>
    <p:extLst>
      <p:ext uri="{BB962C8B-B14F-4D97-AF65-F5344CB8AC3E}">
        <p14:creationId xmlns:p14="http://schemas.microsoft.com/office/powerpoint/2010/main" val="281657065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76</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Tree>
    <p:extLst>
      <p:ext uri="{BB962C8B-B14F-4D97-AF65-F5344CB8AC3E}">
        <p14:creationId xmlns:p14="http://schemas.microsoft.com/office/powerpoint/2010/main" val="63004796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77</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cxnSp>
        <p:nvCxnSpPr>
          <p:cNvPr id="6" name="Straight Connector 5"/>
          <p:cNvCxnSpPr/>
          <p:nvPr/>
        </p:nvCxnSpPr>
        <p:spPr>
          <a:xfrm>
            <a:off x="5901641" y="2362322"/>
            <a:ext cx="70868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636687" y="1747088"/>
            <a:ext cx="0" cy="60747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192548" y="2362323"/>
            <a:ext cx="1358064" cy="369332"/>
          </a:xfrm>
          <a:prstGeom prst="rect">
            <a:avLst/>
          </a:prstGeom>
          <a:noFill/>
        </p:spPr>
        <p:txBody>
          <a:bodyPr wrap="none" rtlCol="0">
            <a:spAutoFit/>
          </a:bodyPr>
          <a:lstStyle/>
          <a:p>
            <a:r>
              <a:rPr lang="en-US" b="1" dirty="0" smtClean="0"/>
              <a:t>Slope = ICER</a:t>
            </a:r>
            <a:endParaRPr lang="en-US" b="1" dirty="0"/>
          </a:p>
        </p:txBody>
      </p:sp>
    </p:spTree>
    <p:extLst>
      <p:ext uri="{BB962C8B-B14F-4D97-AF65-F5344CB8AC3E}">
        <p14:creationId xmlns:p14="http://schemas.microsoft.com/office/powerpoint/2010/main" val="140555733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78</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
        <p:nvSpPr>
          <p:cNvPr id="28" name="TextBox 27"/>
          <p:cNvSpPr txBox="1"/>
          <p:nvPr/>
        </p:nvSpPr>
        <p:spPr>
          <a:xfrm>
            <a:off x="6125241" y="2600316"/>
            <a:ext cx="780984" cy="307777"/>
          </a:xfrm>
          <a:prstGeom prst="rect">
            <a:avLst/>
          </a:prstGeom>
          <a:noFill/>
        </p:spPr>
        <p:txBody>
          <a:bodyPr wrap="none" rtlCol="0">
            <a:spAutoFit/>
          </a:bodyPr>
          <a:lstStyle/>
          <a:p>
            <a:r>
              <a:rPr lang="en-US" b="1" dirty="0" smtClean="0"/>
              <a:t>Accept</a:t>
            </a:r>
            <a:endParaRPr lang="en-US" b="1" dirty="0"/>
          </a:p>
        </p:txBody>
      </p:sp>
      <p:sp>
        <p:nvSpPr>
          <p:cNvPr id="29" name="TextBox 28"/>
          <p:cNvSpPr txBox="1"/>
          <p:nvPr/>
        </p:nvSpPr>
        <p:spPr>
          <a:xfrm>
            <a:off x="2422173" y="4023893"/>
            <a:ext cx="721672" cy="307777"/>
          </a:xfrm>
          <a:prstGeom prst="rect">
            <a:avLst/>
          </a:prstGeom>
          <a:noFill/>
        </p:spPr>
        <p:txBody>
          <a:bodyPr wrap="none" rtlCol="0">
            <a:spAutoFit/>
          </a:bodyPr>
          <a:lstStyle/>
          <a:p>
            <a:r>
              <a:rPr lang="en-US" b="1" dirty="0" smtClean="0"/>
              <a:t>Reject</a:t>
            </a:r>
            <a:endParaRPr lang="en-US" b="1" dirty="0"/>
          </a:p>
        </p:txBody>
      </p:sp>
      <p:sp>
        <p:nvSpPr>
          <p:cNvPr id="30" name="TextBox 29"/>
          <p:cNvSpPr txBox="1"/>
          <p:nvPr/>
        </p:nvSpPr>
        <p:spPr>
          <a:xfrm>
            <a:off x="3596900" y="4795435"/>
            <a:ext cx="780984" cy="307777"/>
          </a:xfrm>
          <a:prstGeom prst="rect">
            <a:avLst/>
          </a:prstGeom>
          <a:noFill/>
        </p:spPr>
        <p:txBody>
          <a:bodyPr wrap="none" rtlCol="0">
            <a:spAutoFit/>
          </a:bodyPr>
          <a:lstStyle/>
          <a:p>
            <a:r>
              <a:rPr lang="en-US" b="1" dirty="0" smtClean="0"/>
              <a:t>Accept</a:t>
            </a:r>
            <a:endParaRPr lang="en-US" b="1" dirty="0"/>
          </a:p>
        </p:txBody>
      </p:sp>
      <p:sp>
        <p:nvSpPr>
          <p:cNvPr id="31" name="TextBox 30"/>
          <p:cNvSpPr txBox="1"/>
          <p:nvPr/>
        </p:nvSpPr>
        <p:spPr>
          <a:xfrm>
            <a:off x="5156234" y="1792935"/>
            <a:ext cx="721672" cy="307777"/>
          </a:xfrm>
          <a:prstGeom prst="rect">
            <a:avLst/>
          </a:prstGeom>
          <a:noFill/>
        </p:spPr>
        <p:txBody>
          <a:bodyPr wrap="none" rtlCol="0">
            <a:spAutoFit/>
          </a:bodyPr>
          <a:lstStyle/>
          <a:p>
            <a:r>
              <a:rPr lang="en-US" b="1" dirty="0" smtClean="0"/>
              <a:t>Reject</a:t>
            </a:r>
            <a:endParaRPr lang="en-US" b="1" dirty="0"/>
          </a:p>
        </p:txBody>
      </p:sp>
    </p:spTree>
    <p:extLst>
      <p:ext uri="{BB962C8B-B14F-4D97-AF65-F5344CB8AC3E}">
        <p14:creationId xmlns:p14="http://schemas.microsoft.com/office/powerpoint/2010/main" val="164331793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 Example</a:t>
            </a:r>
            <a:endParaRPr lang="en-US" dirty="0"/>
          </a:p>
        </p:txBody>
      </p:sp>
      <p:sp>
        <p:nvSpPr>
          <p:cNvPr id="3" name="Content Placeholder 2"/>
          <p:cNvSpPr>
            <a:spLocks noGrp="1"/>
          </p:cNvSpPr>
          <p:nvPr>
            <p:ph idx="1"/>
          </p:nvPr>
        </p:nvSpPr>
        <p:spPr/>
        <p:txBody>
          <a:bodyPr/>
          <a:lstStyle/>
          <a:p>
            <a:r>
              <a:rPr lang="en-US" dirty="0" smtClean="0"/>
              <a:t>An older presentation</a:t>
            </a:r>
          </a:p>
          <a:p>
            <a:r>
              <a:rPr lang="en-US" dirty="0" smtClean="0"/>
              <a:t>Useful example</a:t>
            </a:r>
            <a:endParaRPr lang="en-US" dirty="0"/>
          </a:p>
        </p:txBody>
      </p:sp>
    </p:spTree>
    <p:extLst>
      <p:ext uri="{BB962C8B-B14F-4D97-AF65-F5344CB8AC3E}">
        <p14:creationId xmlns:p14="http://schemas.microsoft.com/office/powerpoint/2010/main" val="605226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Current US situation</a:t>
            </a:r>
          </a:p>
          <a:p>
            <a:r>
              <a:rPr lang="en-US" dirty="0" smtClean="0"/>
              <a:t>Simple economics: Supply, demand, and economic efficiency</a:t>
            </a:r>
          </a:p>
          <a:p>
            <a:r>
              <a:rPr lang="en-US" dirty="0" smtClean="0"/>
              <a:t>County Health Department example</a:t>
            </a:r>
          </a:p>
          <a:p>
            <a:r>
              <a:rPr lang="en-US" dirty="0" err="1" smtClean="0"/>
              <a:t>Pharmacoeconomics</a:t>
            </a:r>
            <a:endParaRPr lang="en-US" dirty="0" smtClean="0"/>
          </a:p>
          <a:p>
            <a:r>
              <a:rPr lang="en-US" dirty="0" smtClean="0"/>
              <a:t>Example: ALS</a:t>
            </a:r>
          </a:p>
          <a:p>
            <a:endParaRPr lang="en-US" dirty="0"/>
          </a:p>
          <a:p>
            <a:endParaRPr lang="en-US" dirty="0"/>
          </a:p>
        </p:txBody>
      </p:sp>
    </p:spTree>
    <p:extLst>
      <p:ext uri="{BB962C8B-B14F-4D97-AF65-F5344CB8AC3E}">
        <p14:creationId xmlns:p14="http://schemas.microsoft.com/office/powerpoint/2010/main" val="315796430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63575" y="687388"/>
            <a:ext cx="7815263" cy="1277937"/>
          </a:xfrm>
          <a:noFill/>
          <a:ln/>
        </p:spPr>
        <p:txBody>
          <a:bodyPr/>
          <a:lstStyle/>
          <a:p>
            <a:r>
              <a:rPr lang="en-US"/>
              <a:t>Introduction</a:t>
            </a:r>
          </a:p>
        </p:txBody>
      </p:sp>
      <p:sp>
        <p:nvSpPr>
          <p:cNvPr id="5123" name="Rectangle 3"/>
          <p:cNvSpPr>
            <a:spLocks noGrp="1" noChangeArrowheads="1"/>
          </p:cNvSpPr>
          <p:nvPr>
            <p:ph type="body" idx="1"/>
          </p:nvPr>
        </p:nvSpPr>
        <p:spPr>
          <a:xfrm>
            <a:off x="684213" y="2286000"/>
            <a:ext cx="7772400" cy="4114800"/>
          </a:xfrm>
          <a:noFill/>
          <a:ln/>
        </p:spPr>
        <p:txBody>
          <a:bodyPr/>
          <a:lstStyle/>
          <a:p>
            <a:r>
              <a:rPr lang="en-US" dirty="0"/>
              <a:t>No cure for ALS</a:t>
            </a:r>
          </a:p>
          <a:p>
            <a:pPr>
              <a:buFontTx/>
              <a:buNone/>
            </a:pPr>
            <a:endParaRPr lang="en-US" dirty="0"/>
          </a:p>
          <a:p>
            <a:r>
              <a:rPr lang="en-US" dirty="0"/>
              <a:t>Therapies incremental</a:t>
            </a:r>
          </a:p>
          <a:p>
            <a:pPr>
              <a:buFontTx/>
              <a:buNone/>
            </a:pPr>
            <a:endParaRPr lang="en-US" dirty="0"/>
          </a:p>
          <a:p>
            <a:r>
              <a:rPr lang="en-US" dirty="0"/>
              <a:t>Interest in economies of therapies</a:t>
            </a:r>
          </a:p>
        </p:txBody>
      </p:sp>
    </p:spTree>
    <p:extLst>
      <p:ext uri="{BB962C8B-B14F-4D97-AF65-F5344CB8AC3E}">
        <p14:creationId xmlns:p14="http://schemas.microsoft.com/office/powerpoint/2010/main" val="345002113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63575" y="687388"/>
            <a:ext cx="7815263" cy="1277937"/>
          </a:xfrm>
          <a:noFill/>
          <a:ln/>
        </p:spPr>
        <p:txBody>
          <a:bodyPr/>
          <a:lstStyle/>
          <a:p>
            <a:r>
              <a:rPr lang="en-US"/>
              <a:t>Objective</a:t>
            </a:r>
          </a:p>
        </p:txBody>
      </p:sp>
      <p:sp>
        <p:nvSpPr>
          <p:cNvPr id="6147" name="Rectangle 3"/>
          <p:cNvSpPr>
            <a:spLocks noGrp="1" noChangeArrowheads="1"/>
          </p:cNvSpPr>
          <p:nvPr>
            <p:ph type="body" idx="1"/>
          </p:nvPr>
        </p:nvSpPr>
        <p:spPr>
          <a:xfrm>
            <a:off x="684213" y="1828800"/>
            <a:ext cx="7772400" cy="4114800"/>
          </a:xfrm>
          <a:noFill/>
          <a:ln/>
        </p:spPr>
        <p:txBody>
          <a:bodyPr>
            <a:normAutofit fontScale="92500" lnSpcReduction="20000"/>
          </a:bodyPr>
          <a:lstStyle/>
          <a:p>
            <a:r>
              <a:rPr lang="en-US"/>
              <a:t>Construct economic model of ALS</a:t>
            </a:r>
          </a:p>
          <a:p>
            <a:pPr lvl="1"/>
            <a:r>
              <a:rPr lang="en-US"/>
              <a:t>disease process</a:t>
            </a:r>
          </a:p>
          <a:p>
            <a:pPr lvl="1"/>
            <a:r>
              <a:rPr lang="en-US"/>
              <a:t>costs</a:t>
            </a:r>
          </a:p>
          <a:p>
            <a:pPr lvl="1"/>
            <a:r>
              <a:rPr lang="en-US"/>
              <a:t>outcomes</a:t>
            </a:r>
          </a:p>
          <a:p>
            <a:pPr>
              <a:buFontTx/>
              <a:buNone/>
            </a:pPr>
            <a:endParaRPr lang="en-US"/>
          </a:p>
          <a:p>
            <a:r>
              <a:rPr lang="en-US"/>
              <a:t>Evaluate economics of ALS</a:t>
            </a:r>
          </a:p>
          <a:p>
            <a:pPr lvl="1"/>
            <a:r>
              <a:rPr lang="en-US"/>
              <a:t>disease burden</a:t>
            </a:r>
          </a:p>
          <a:p>
            <a:pPr lvl="1"/>
            <a:r>
              <a:rPr lang="en-US"/>
              <a:t>value of therapies</a:t>
            </a:r>
          </a:p>
          <a:p>
            <a:pPr lvl="1"/>
            <a:r>
              <a:rPr lang="en-US"/>
              <a:t>value of cure</a:t>
            </a:r>
          </a:p>
        </p:txBody>
      </p:sp>
    </p:spTree>
    <p:extLst>
      <p:ext uri="{BB962C8B-B14F-4D97-AF65-F5344CB8AC3E}">
        <p14:creationId xmlns:p14="http://schemas.microsoft.com/office/powerpoint/2010/main" val="171735302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63575" y="763588"/>
            <a:ext cx="7815263" cy="1277937"/>
          </a:xfrm>
          <a:noFill/>
          <a:ln/>
        </p:spPr>
        <p:txBody>
          <a:bodyPr/>
          <a:lstStyle/>
          <a:p>
            <a:r>
              <a:rPr lang="en-US"/>
              <a:t>Outline</a:t>
            </a:r>
          </a:p>
        </p:txBody>
      </p:sp>
      <p:sp>
        <p:nvSpPr>
          <p:cNvPr id="7171" name="Rectangle 3"/>
          <p:cNvSpPr>
            <a:spLocks noGrp="1" noChangeArrowheads="1"/>
          </p:cNvSpPr>
          <p:nvPr>
            <p:ph type="body" idx="1"/>
          </p:nvPr>
        </p:nvSpPr>
        <p:spPr>
          <a:xfrm>
            <a:off x="608013" y="2133600"/>
            <a:ext cx="7772400" cy="4114800"/>
          </a:xfrm>
          <a:noFill/>
          <a:ln/>
        </p:spPr>
        <p:txBody>
          <a:bodyPr/>
          <a:lstStyle/>
          <a:p>
            <a:r>
              <a:rPr lang="en-US"/>
              <a:t>Health resource utilization and costs</a:t>
            </a:r>
          </a:p>
          <a:p>
            <a:pPr>
              <a:buFontTx/>
              <a:buNone/>
            </a:pPr>
            <a:endParaRPr lang="en-US"/>
          </a:p>
          <a:p>
            <a:r>
              <a:rPr lang="en-US"/>
              <a:t>Economic model</a:t>
            </a:r>
          </a:p>
          <a:p>
            <a:pPr>
              <a:buFontTx/>
              <a:buNone/>
            </a:pPr>
            <a:endParaRPr lang="en-US"/>
          </a:p>
          <a:p>
            <a:r>
              <a:rPr lang="en-US"/>
              <a:t>Results</a:t>
            </a:r>
          </a:p>
          <a:p>
            <a:pPr>
              <a:buFontTx/>
              <a:buNone/>
            </a:pPr>
            <a:endParaRPr lang="en-US"/>
          </a:p>
          <a:p>
            <a:r>
              <a:rPr lang="en-US"/>
              <a:t>Sensitivity analysis</a:t>
            </a:r>
          </a:p>
        </p:txBody>
      </p:sp>
    </p:spTree>
    <p:extLst>
      <p:ext uri="{BB962C8B-B14F-4D97-AF65-F5344CB8AC3E}">
        <p14:creationId xmlns:p14="http://schemas.microsoft.com/office/powerpoint/2010/main" val="161702138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575" y="687388"/>
            <a:ext cx="7815263" cy="1277937"/>
          </a:xfrm>
          <a:noFill/>
          <a:ln/>
        </p:spPr>
        <p:txBody>
          <a:bodyPr/>
          <a:lstStyle/>
          <a:p>
            <a:r>
              <a:rPr lang="en-US"/>
              <a:t>Costs</a:t>
            </a:r>
          </a:p>
        </p:txBody>
      </p:sp>
      <p:sp>
        <p:nvSpPr>
          <p:cNvPr id="8195" name="Rectangle 3"/>
          <p:cNvSpPr>
            <a:spLocks noGrp="1" noChangeArrowheads="1"/>
          </p:cNvSpPr>
          <p:nvPr>
            <p:ph type="body" idx="1"/>
          </p:nvPr>
        </p:nvSpPr>
        <p:spPr>
          <a:xfrm>
            <a:off x="684213" y="2133600"/>
            <a:ext cx="7772400" cy="4114800"/>
          </a:xfrm>
          <a:noFill/>
          <a:ln/>
        </p:spPr>
        <p:txBody>
          <a:bodyPr/>
          <a:lstStyle/>
          <a:p>
            <a:r>
              <a:rPr lang="en-US"/>
              <a:t>From clinical trial in ALS</a:t>
            </a:r>
          </a:p>
          <a:p>
            <a:pPr>
              <a:buFontTx/>
              <a:buNone/>
            </a:pPr>
            <a:endParaRPr lang="en-US"/>
          </a:p>
          <a:p>
            <a:r>
              <a:rPr lang="en-US"/>
              <a:t>Gathered HRU and other costs</a:t>
            </a:r>
          </a:p>
          <a:p>
            <a:pPr>
              <a:buFontTx/>
              <a:buNone/>
            </a:pPr>
            <a:endParaRPr lang="en-US"/>
          </a:p>
          <a:p>
            <a:r>
              <a:rPr lang="en-US"/>
              <a:t>Determine full costs</a:t>
            </a:r>
          </a:p>
          <a:p>
            <a:pPr>
              <a:buFontTx/>
              <a:buNone/>
            </a:pPr>
            <a:endParaRPr lang="en-US"/>
          </a:p>
          <a:p>
            <a:r>
              <a:rPr lang="en-US"/>
              <a:t>Relate to disease progression</a:t>
            </a:r>
          </a:p>
        </p:txBody>
      </p:sp>
    </p:spTree>
    <p:extLst>
      <p:ext uri="{BB962C8B-B14F-4D97-AF65-F5344CB8AC3E}">
        <p14:creationId xmlns:p14="http://schemas.microsoft.com/office/powerpoint/2010/main" val="416075628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Baseline Characteristics</a:t>
            </a:r>
          </a:p>
        </p:txBody>
      </p:sp>
      <p:sp>
        <p:nvSpPr>
          <p:cNvPr id="10243" name="Rectangle 3"/>
          <p:cNvSpPr>
            <a:spLocks noChangeArrowheads="1"/>
          </p:cNvSpPr>
          <p:nvPr/>
        </p:nvSpPr>
        <p:spPr bwMode="auto">
          <a:xfrm>
            <a:off x="836613" y="1066800"/>
            <a:ext cx="73929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pPr>
            <a:r>
              <a:rPr lang="en-US" sz="2000" dirty="0">
                <a:latin typeface="Arial" charset="0"/>
              </a:rPr>
              <a:t>						</a:t>
            </a:r>
            <a:r>
              <a:rPr lang="en-US" sz="2000" u="sng" dirty="0" smtClean="0">
                <a:latin typeface="Arial" charset="0"/>
              </a:rPr>
              <a:t>Mean</a:t>
            </a:r>
            <a:r>
              <a:rPr lang="en-US" sz="2000" dirty="0" smtClean="0">
                <a:latin typeface="Arial" charset="0"/>
              </a:rPr>
              <a:t>       </a:t>
            </a:r>
            <a:r>
              <a:rPr lang="en-US" sz="2000" u="sng" dirty="0">
                <a:latin typeface="Arial" charset="0"/>
              </a:rPr>
              <a:t>(SD)</a:t>
            </a:r>
            <a:endParaRPr lang="en-US" sz="2000" dirty="0">
              <a:latin typeface="Arial" charset="0"/>
            </a:endParaRPr>
          </a:p>
          <a:p>
            <a:pPr marL="342900" indent="-342900">
              <a:spcBef>
                <a:spcPct val="20000"/>
              </a:spcBef>
            </a:pPr>
            <a:r>
              <a:rPr lang="en-US" sz="2000" dirty="0">
                <a:latin typeface="Arial" charset="0"/>
              </a:rPr>
              <a:t>Age (years) 				</a:t>
            </a:r>
            <a:r>
              <a:rPr lang="en-US" sz="2000" dirty="0" smtClean="0">
                <a:latin typeface="Arial" charset="0"/>
              </a:rPr>
              <a:t>55.9</a:t>
            </a:r>
            <a:r>
              <a:rPr lang="en-US" sz="2000" dirty="0">
                <a:latin typeface="Arial" charset="0"/>
              </a:rPr>
              <a:t>	(12.6)</a:t>
            </a:r>
          </a:p>
          <a:p>
            <a:pPr marL="342900" indent="-342900">
              <a:spcBef>
                <a:spcPct val="20000"/>
              </a:spcBef>
            </a:pPr>
            <a:r>
              <a:rPr lang="en-US" sz="2000" dirty="0">
                <a:latin typeface="Arial" charset="0"/>
              </a:rPr>
              <a:t>Male (percent) 				65.3</a:t>
            </a:r>
          </a:p>
          <a:p>
            <a:pPr marL="342900" indent="-342900">
              <a:spcBef>
                <a:spcPct val="20000"/>
              </a:spcBef>
            </a:pPr>
            <a:r>
              <a:rPr lang="en-US" sz="2000" dirty="0">
                <a:latin typeface="Arial" charset="0"/>
              </a:rPr>
              <a:t>Caucasian (percent) 			93.1</a:t>
            </a:r>
          </a:p>
          <a:p>
            <a:pPr marL="342900" indent="-342900">
              <a:spcBef>
                <a:spcPct val="20000"/>
              </a:spcBef>
            </a:pPr>
            <a:r>
              <a:rPr lang="en-US" sz="2000" dirty="0">
                <a:latin typeface="Arial" charset="0"/>
              </a:rPr>
              <a:t>Definite ALS diagnosis (percent)	</a:t>
            </a:r>
            <a:r>
              <a:rPr lang="en-US" sz="2000" dirty="0" smtClean="0">
                <a:latin typeface="Arial" charset="0"/>
              </a:rPr>
              <a:t>	43.0</a:t>
            </a:r>
            <a:endParaRPr lang="en-US" sz="2000" dirty="0">
              <a:latin typeface="Arial" charset="0"/>
            </a:endParaRPr>
          </a:p>
          <a:p>
            <a:pPr marL="342900" indent="-342900">
              <a:spcBef>
                <a:spcPct val="20000"/>
              </a:spcBef>
            </a:pPr>
            <a:r>
              <a:rPr lang="en-US" sz="2000" dirty="0">
                <a:latin typeface="Arial" charset="0"/>
              </a:rPr>
              <a:t>Familial (percent) 			</a:t>
            </a:r>
            <a:r>
              <a:rPr lang="en-US" sz="2000" dirty="0" smtClean="0">
                <a:latin typeface="Arial" charset="0"/>
              </a:rPr>
              <a:t>  </a:t>
            </a:r>
            <a:r>
              <a:rPr lang="en-US" sz="2000" dirty="0">
                <a:latin typeface="Arial" charset="0"/>
              </a:rPr>
              <a:t>6.1</a:t>
            </a:r>
          </a:p>
          <a:p>
            <a:pPr marL="342900" indent="-342900">
              <a:spcBef>
                <a:spcPct val="20000"/>
              </a:spcBef>
            </a:pPr>
            <a:r>
              <a:rPr lang="en-US" sz="2000" dirty="0">
                <a:latin typeface="Arial" charset="0"/>
              </a:rPr>
              <a:t>Time from symptoms (years) 		  2.3 	  (2.3)</a:t>
            </a:r>
          </a:p>
          <a:p>
            <a:pPr marL="342900" indent="-342900">
              <a:spcBef>
                <a:spcPct val="20000"/>
              </a:spcBef>
            </a:pPr>
            <a:r>
              <a:rPr lang="en-US" sz="2000" dirty="0">
                <a:latin typeface="Arial" charset="0"/>
              </a:rPr>
              <a:t>Time from diagnosis (years) 		  1.1 	  (1.7)</a:t>
            </a:r>
          </a:p>
          <a:p>
            <a:pPr marL="342900" indent="-342900">
              <a:spcBef>
                <a:spcPct val="20000"/>
              </a:spcBef>
            </a:pPr>
            <a:r>
              <a:rPr lang="en-US" sz="2000" dirty="0">
                <a:latin typeface="Arial" charset="0"/>
              </a:rPr>
              <a:t>FVC (percent of predicted) 		87.0 	(19.7)</a:t>
            </a:r>
          </a:p>
          <a:p>
            <a:pPr marL="342900" indent="-342900">
              <a:spcBef>
                <a:spcPct val="20000"/>
              </a:spcBef>
            </a:pPr>
            <a:r>
              <a:rPr lang="en-US" sz="2000" dirty="0">
                <a:latin typeface="Arial" charset="0"/>
              </a:rPr>
              <a:t>ALSFRS 				30.0 	  (5.3)</a:t>
            </a:r>
          </a:p>
          <a:p>
            <a:pPr marL="342900" indent="-342900">
              <a:spcBef>
                <a:spcPct val="20000"/>
              </a:spcBef>
            </a:pPr>
            <a:r>
              <a:rPr lang="en-US" sz="2000" dirty="0">
                <a:latin typeface="Arial" charset="0"/>
              </a:rPr>
              <a:t>SIP 					16.4 	(10.7)</a:t>
            </a:r>
          </a:p>
        </p:txBody>
      </p:sp>
    </p:spTree>
    <p:extLst>
      <p:ext uri="{BB962C8B-B14F-4D97-AF65-F5344CB8AC3E}">
        <p14:creationId xmlns:p14="http://schemas.microsoft.com/office/powerpoint/2010/main" val="223283198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39775" y="4587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Data</a:t>
            </a:r>
          </a:p>
        </p:txBody>
      </p:sp>
      <p:sp>
        <p:nvSpPr>
          <p:cNvPr id="11267" name="Rectangle 3"/>
          <p:cNvSpPr>
            <a:spLocks noChangeArrowheads="1"/>
          </p:cNvSpPr>
          <p:nvPr/>
        </p:nvSpPr>
        <p:spPr bwMode="auto">
          <a:xfrm>
            <a:off x="912813" y="1598613"/>
            <a:ext cx="7772400" cy="5257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Hospitalization</a:t>
            </a:r>
          </a:p>
          <a:p>
            <a:pPr marL="342900" indent="-342900">
              <a:spcBef>
                <a:spcPct val="20000"/>
              </a:spcBef>
              <a:buClr>
                <a:schemeClr val="hlink"/>
              </a:buClr>
              <a:buSzPct val="120000"/>
              <a:buFontTx/>
              <a:buChar char="•"/>
            </a:pPr>
            <a:r>
              <a:rPr lang="en-US" sz="2400" dirty="0">
                <a:latin typeface="Arial" charset="0"/>
              </a:rPr>
              <a:t>Emergency room visits</a:t>
            </a:r>
          </a:p>
          <a:p>
            <a:pPr marL="342900" indent="-342900">
              <a:spcBef>
                <a:spcPct val="20000"/>
              </a:spcBef>
              <a:buClr>
                <a:schemeClr val="hlink"/>
              </a:buClr>
              <a:buSzPct val="120000"/>
              <a:buFontTx/>
              <a:buChar char="•"/>
            </a:pPr>
            <a:r>
              <a:rPr lang="en-US" sz="2400" dirty="0">
                <a:latin typeface="Arial" charset="0"/>
              </a:rPr>
              <a:t>Physician office visits</a:t>
            </a:r>
          </a:p>
          <a:p>
            <a:pPr marL="342900" indent="-342900">
              <a:spcBef>
                <a:spcPct val="20000"/>
              </a:spcBef>
              <a:buClr>
                <a:schemeClr val="hlink"/>
              </a:buClr>
              <a:buSzPct val="120000"/>
              <a:buFontTx/>
              <a:buChar char="•"/>
            </a:pPr>
            <a:r>
              <a:rPr lang="en-US" sz="2400" dirty="0">
                <a:latin typeface="Arial" charset="0"/>
              </a:rPr>
              <a:t>Outpatient surgical procedures</a:t>
            </a:r>
          </a:p>
          <a:p>
            <a:pPr marL="342900" indent="-342900">
              <a:spcBef>
                <a:spcPct val="20000"/>
              </a:spcBef>
              <a:buClr>
                <a:schemeClr val="hlink"/>
              </a:buClr>
              <a:buSzPct val="120000"/>
              <a:buFontTx/>
              <a:buChar char="•"/>
            </a:pPr>
            <a:r>
              <a:rPr lang="en-US" sz="2400" dirty="0">
                <a:latin typeface="Arial" charset="0"/>
              </a:rPr>
              <a:t>Therapist visits (physical, speech, occupational)</a:t>
            </a:r>
          </a:p>
          <a:p>
            <a:pPr marL="342900" indent="-342900">
              <a:spcBef>
                <a:spcPct val="20000"/>
              </a:spcBef>
              <a:buClr>
                <a:schemeClr val="hlink"/>
              </a:buClr>
              <a:buSzPct val="120000"/>
              <a:buFontTx/>
              <a:buChar char="•"/>
            </a:pPr>
            <a:r>
              <a:rPr lang="en-US" sz="2400" dirty="0">
                <a:latin typeface="Arial" charset="0"/>
              </a:rPr>
              <a:t>Caregiver time</a:t>
            </a:r>
          </a:p>
          <a:p>
            <a:pPr marL="342900" indent="-342900">
              <a:spcBef>
                <a:spcPct val="20000"/>
              </a:spcBef>
              <a:buClr>
                <a:schemeClr val="hlink"/>
              </a:buClr>
              <a:buSzPct val="120000"/>
              <a:buFontTx/>
              <a:buChar char="•"/>
            </a:pPr>
            <a:r>
              <a:rPr lang="en-US" sz="2400" dirty="0">
                <a:latin typeface="Arial" charset="0"/>
              </a:rPr>
              <a:t>Medications</a:t>
            </a:r>
          </a:p>
          <a:p>
            <a:pPr marL="342900" indent="-342900">
              <a:spcBef>
                <a:spcPct val="20000"/>
              </a:spcBef>
              <a:buClr>
                <a:schemeClr val="hlink"/>
              </a:buClr>
              <a:buSzPct val="120000"/>
              <a:buFontTx/>
              <a:buChar char="•"/>
            </a:pPr>
            <a:r>
              <a:rPr lang="en-US" sz="2400" dirty="0">
                <a:latin typeface="Arial" charset="0"/>
              </a:rPr>
              <a:t>Durable medical equipment</a:t>
            </a:r>
          </a:p>
          <a:p>
            <a:pPr marL="342900" indent="-342900">
              <a:spcBef>
                <a:spcPct val="20000"/>
              </a:spcBef>
              <a:buClr>
                <a:schemeClr val="hlink"/>
              </a:buClr>
              <a:buSzPct val="120000"/>
              <a:buFontTx/>
              <a:buChar char="•"/>
            </a:pPr>
            <a:r>
              <a:rPr lang="en-US" sz="2400" dirty="0">
                <a:latin typeface="Arial" charset="0"/>
              </a:rPr>
              <a:t>Ventilation</a:t>
            </a:r>
          </a:p>
        </p:txBody>
      </p:sp>
    </p:spTree>
    <p:extLst>
      <p:ext uri="{BB962C8B-B14F-4D97-AF65-F5344CB8AC3E}">
        <p14:creationId xmlns:p14="http://schemas.microsoft.com/office/powerpoint/2010/main" val="169233854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11175" y="5349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Methods</a:t>
            </a:r>
          </a:p>
        </p:txBody>
      </p:sp>
      <p:sp>
        <p:nvSpPr>
          <p:cNvPr id="12291" name="Rectangle 3"/>
          <p:cNvSpPr>
            <a:spLocks noChangeArrowheads="1"/>
          </p:cNvSpPr>
          <p:nvPr/>
        </p:nvSpPr>
        <p:spPr bwMode="auto">
          <a:xfrm>
            <a:off x="760413" y="1676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Combine all arms of study</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Evaluate from both payer and societal perspective</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Assign costs to HRU data</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Use Medicare data to estimate costs</a:t>
            </a:r>
          </a:p>
          <a:p>
            <a:pPr marL="742950" lvl="1" indent="-285750">
              <a:spcBef>
                <a:spcPct val="20000"/>
              </a:spcBef>
              <a:buClr>
                <a:schemeClr val="hlink"/>
              </a:buClr>
              <a:buFontTx/>
              <a:buChar char="–"/>
            </a:pPr>
            <a:r>
              <a:rPr lang="en-US" sz="2400" dirty="0">
                <a:latin typeface="Arial" charset="0"/>
              </a:rPr>
              <a:t>Standardized</a:t>
            </a:r>
          </a:p>
          <a:p>
            <a:pPr marL="742950" lvl="1" indent="-285750">
              <a:spcBef>
                <a:spcPct val="20000"/>
              </a:spcBef>
              <a:buClr>
                <a:schemeClr val="hlink"/>
              </a:buClr>
              <a:buFontTx/>
              <a:buChar char="–"/>
            </a:pPr>
            <a:r>
              <a:rPr lang="en-US" sz="2400" dirty="0">
                <a:latin typeface="Arial" charset="0"/>
              </a:rPr>
              <a:t>Close approximation to cost</a:t>
            </a:r>
          </a:p>
        </p:txBody>
      </p:sp>
    </p:spTree>
    <p:extLst>
      <p:ext uri="{BB962C8B-B14F-4D97-AF65-F5344CB8AC3E}">
        <p14:creationId xmlns:p14="http://schemas.microsoft.com/office/powerpoint/2010/main" val="133162207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Hospital Costs</a:t>
            </a:r>
          </a:p>
        </p:txBody>
      </p:sp>
      <p:sp>
        <p:nvSpPr>
          <p:cNvPr id="13315" name="Rectangle 3"/>
          <p:cNvSpPr>
            <a:spLocks noChangeArrowheads="1"/>
          </p:cNvSpPr>
          <p:nvPr/>
        </p:nvSpPr>
        <p:spPr bwMode="auto">
          <a:xfrm>
            <a:off x="608013" y="13716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Collected all admission and length of stay data from site</a:t>
            </a:r>
          </a:p>
          <a:p>
            <a:pPr marL="342900" indent="-342900">
              <a:spcBef>
                <a:spcPct val="20000"/>
              </a:spcBef>
              <a:buClr>
                <a:schemeClr val="hlink"/>
              </a:buClr>
              <a:buSzPct val="120000"/>
              <a:buFontTx/>
              <a:buChar char="•"/>
            </a:pPr>
            <a:r>
              <a:rPr lang="en-US" sz="2400" dirty="0">
                <a:latin typeface="Arial" charset="0"/>
              </a:rPr>
              <a:t>Collected uniform billing records (UB-92) for each hospitalization</a:t>
            </a:r>
          </a:p>
          <a:p>
            <a:pPr marL="342900" indent="-342900">
              <a:spcBef>
                <a:spcPct val="20000"/>
              </a:spcBef>
              <a:buClr>
                <a:schemeClr val="hlink"/>
              </a:buClr>
              <a:buSzPct val="120000"/>
              <a:buFontTx/>
              <a:buChar char="•"/>
            </a:pPr>
            <a:r>
              <a:rPr lang="en-US" sz="2400" dirty="0">
                <a:latin typeface="Arial" charset="0"/>
              </a:rPr>
              <a:t>Multiplied total charges for hospitalization by mean Medicare cost-to-charge ratio</a:t>
            </a:r>
          </a:p>
          <a:p>
            <a:pPr marL="342900" indent="-342900">
              <a:spcBef>
                <a:spcPct val="20000"/>
              </a:spcBef>
              <a:buClr>
                <a:schemeClr val="hlink"/>
              </a:buClr>
              <a:buSzPct val="120000"/>
              <a:buFontTx/>
              <a:buChar char="•"/>
            </a:pPr>
            <a:r>
              <a:rPr lang="en-US" sz="2400" dirty="0">
                <a:latin typeface="Arial" charset="0"/>
              </a:rPr>
              <a:t>Assumed one physician visit per day of hospitalization.  Used Medicare inpatient services and consultation reimbursement rates to determine professional fees</a:t>
            </a:r>
          </a:p>
          <a:p>
            <a:pPr marL="342900" indent="-342900">
              <a:spcBef>
                <a:spcPct val="20000"/>
              </a:spcBef>
              <a:buClr>
                <a:schemeClr val="hlink"/>
              </a:buClr>
              <a:buSzPct val="120000"/>
              <a:buFontTx/>
              <a:buChar char="•"/>
            </a:pPr>
            <a:r>
              <a:rPr lang="en-US" sz="2400" dirty="0">
                <a:latin typeface="Arial" charset="0"/>
              </a:rPr>
              <a:t>Missing charges estimated based on LOS regression model</a:t>
            </a:r>
          </a:p>
        </p:txBody>
      </p:sp>
    </p:spTree>
    <p:extLst>
      <p:ext uri="{BB962C8B-B14F-4D97-AF65-F5344CB8AC3E}">
        <p14:creationId xmlns:p14="http://schemas.microsoft.com/office/powerpoint/2010/main" val="263932795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739775" y="839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Outpatient Surgical Procedures</a:t>
            </a:r>
          </a:p>
        </p:txBody>
      </p:sp>
      <p:sp>
        <p:nvSpPr>
          <p:cNvPr id="14339" name="Rectangle 3"/>
          <p:cNvSpPr>
            <a:spLocks noChangeArrowheads="1"/>
          </p:cNvSpPr>
          <p:nvPr/>
        </p:nvSpPr>
        <p:spPr bwMode="auto">
          <a:xfrm>
            <a:off x="836613" y="22860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800" dirty="0">
                <a:latin typeface="Arial" charset="0"/>
              </a:rPr>
              <a:t>Text description obtained by patient interview</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Trained medical personnel assigned procedure code (CPT-96)</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Assigned Medicare reimbursement rate to each CPT-96 code</a:t>
            </a:r>
          </a:p>
        </p:txBody>
      </p:sp>
    </p:spTree>
    <p:extLst>
      <p:ext uri="{BB962C8B-B14F-4D97-AF65-F5344CB8AC3E}">
        <p14:creationId xmlns:p14="http://schemas.microsoft.com/office/powerpoint/2010/main" val="215353097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Physician Office Visits</a:t>
            </a:r>
          </a:p>
        </p:txBody>
      </p:sp>
      <p:sp>
        <p:nvSpPr>
          <p:cNvPr id="15363" name="Rectangle 3"/>
          <p:cNvSpPr>
            <a:spLocks noChangeArrowheads="1"/>
          </p:cNvSpPr>
          <p:nvPr/>
        </p:nvSpPr>
        <p:spPr bwMode="auto">
          <a:xfrm>
            <a:off x="836613" y="1295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Number of visits obtained by patient interview</a:t>
            </a:r>
          </a:p>
          <a:p>
            <a:pPr marL="342900" indent="-342900">
              <a:spcBef>
                <a:spcPct val="20000"/>
              </a:spcBef>
              <a:buClr>
                <a:schemeClr val="hlink"/>
              </a:buClr>
              <a:buSzPct val="120000"/>
              <a:buFontTx/>
              <a:buChar char="•"/>
            </a:pPr>
            <a:r>
              <a:rPr lang="en-US" sz="2400" dirty="0">
                <a:latin typeface="Arial" charset="0"/>
              </a:rPr>
              <a:t>Expert panel created typical physician office visit</a:t>
            </a:r>
          </a:p>
          <a:p>
            <a:pPr marL="742950" lvl="1" indent="-285750">
              <a:spcBef>
                <a:spcPct val="20000"/>
              </a:spcBef>
              <a:buClr>
                <a:schemeClr val="hlink"/>
              </a:buClr>
              <a:buFontTx/>
              <a:buChar char="–"/>
            </a:pPr>
            <a:r>
              <a:rPr lang="en-US" sz="2400" dirty="0">
                <a:latin typeface="Arial" charset="0"/>
              </a:rPr>
              <a:t>Michael Brooke MD, Robert Brown MD, Dale Lange MD, William </a:t>
            </a:r>
            <a:r>
              <a:rPr lang="en-US" sz="2400" dirty="0" err="1">
                <a:latin typeface="Arial" charset="0"/>
              </a:rPr>
              <a:t>Litchy</a:t>
            </a:r>
            <a:r>
              <a:rPr lang="en-US" sz="2400" dirty="0">
                <a:latin typeface="Arial" charset="0"/>
              </a:rPr>
              <a:t> MD, </a:t>
            </a:r>
            <a:r>
              <a:rPr lang="en-US" sz="2400" dirty="0" err="1">
                <a:latin typeface="Arial" charset="0"/>
              </a:rPr>
              <a:t>Evy</a:t>
            </a:r>
            <a:r>
              <a:rPr lang="en-US" sz="2400" dirty="0">
                <a:latin typeface="Arial" charset="0"/>
              </a:rPr>
              <a:t> McDonald RN MS, Forbes Norris MD, Steven </a:t>
            </a:r>
            <a:r>
              <a:rPr lang="en-US" sz="2400" dirty="0" err="1">
                <a:latin typeface="Arial" charset="0"/>
              </a:rPr>
              <a:t>Ringel</a:t>
            </a:r>
            <a:r>
              <a:rPr lang="en-US" sz="2400" dirty="0">
                <a:latin typeface="Arial" charset="0"/>
              </a:rPr>
              <a:t> MD, Richard Smith MD</a:t>
            </a:r>
          </a:p>
          <a:p>
            <a:pPr marL="342900" indent="-342900">
              <a:spcBef>
                <a:spcPct val="20000"/>
              </a:spcBef>
              <a:buClr>
                <a:schemeClr val="hlink"/>
              </a:buClr>
              <a:buSzPct val="120000"/>
              <a:buFontTx/>
              <a:buChar char="•"/>
            </a:pPr>
            <a:r>
              <a:rPr lang="en-US" sz="2400" dirty="0">
                <a:latin typeface="Arial" charset="0"/>
              </a:rPr>
              <a:t>Applied average resource utilization per visit included the following services (weighted by frequency)</a:t>
            </a:r>
          </a:p>
          <a:p>
            <a:pPr marL="742950" lvl="1" indent="-285750">
              <a:spcBef>
                <a:spcPct val="20000"/>
              </a:spcBef>
              <a:buClr>
                <a:schemeClr val="hlink"/>
              </a:buClr>
              <a:buFontTx/>
              <a:buChar char="–"/>
            </a:pPr>
            <a:r>
              <a:rPr lang="en-US" sz="2400" dirty="0">
                <a:latin typeface="Arial" charset="0"/>
              </a:rPr>
              <a:t>EMG, nerve conduction, EKG, MRI, chest x-ray, barium swallow, CBC, electrolytes, CPK</a:t>
            </a:r>
          </a:p>
          <a:p>
            <a:pPr marL="342900" indent="-342900">
              <a:spcBef>
                <a:spcPct val="20000"/>
              </a:spcBef>
              <a:buClr>
                <a:schemeClr val="hlink"/>
              </a:buClr>
              <a:buSzPct val="120000"/>
              <a:buFontTx/>
              <a:buChar char="•"/>
            </a:pPr>
            <a:r>
              <a:rPr lang="en-US" sz="2400" dirty="0">
                <a:latin typeface="Arial" charset="0"/>
              </a:rPr>
              <a:t>Cost of $78.72 per visit</a:t>
            </a:r>
          </a:p>
        </p:txBody>
      </p:sp>
    </p:spTree>
    <p:extLst>
      <p:ext uri="{BB962C8B-B14F-4D97-AF65-F5344CB8AC3E}">
        <p14:creationId xmlns:p14="http://schemas.microsoft.com/office/powerpoint/2010/main" val="3885208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US Situation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9069473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63575" y="687388"/>
            <a:ext cx="7815263" cy="1277937"/>
          </a:xfrm>
          <a:noFill/>
          <a:ln/>
        </p:spPr>
        <p:txBody>
          <a:bodyPr/>
          <a:lstStyle/>
          <a:p>
            <a:r>
              <a:rPr lang="en-US"/>
              <a:t>Other Outpatient Care</a:t>
            </a:r>
          </a:p>
        </p:txBody>
      </p:sp>
      <p:sp>
        <p:nvSpPr>
          <p:cNvPr id="16387" name="Rectangle 3"/>
          <p:cNvSpPr>
            <a:spLocks noGrp="1" noChangeArrowheads="1"/>
          </p:cNvSpPr>
          <p:nvPr>
            <p:ph type="body" idx="1"/>
          </p:nvPr>
        </p:nvSpPr>
        <p:spPr>
          <a:xfrm>
            <a:off x="684213" y="2362200"/>
            <a:ext cx="7772400" cy="4114800"/>
          </a:xfrm>
          <a:noFill/>
          <a:ln/>
        </p:spPr>
        <p:txBody>
          <a:bodyPr/>
          <a:lstStyle/>
          <a:p>
            <a:r>
              <a:rPr lang="en-US"/>
              <a:t>Emergency Room Visits = $195.53 per visit</a:t>
            </a:r>
          </a:p>
          <a:p>
            <a:pPr lvl="1"/>
            <a:r>
              <a:rPr lang="en-US"/>
              <a:t>chest x-ray, white blood count, liver test, chem panel, blood gas, physician professional fee, facility fee</a:t>
            </a:r>
          </a:p>
          <a:p>
            <a:pPr>
              <a:buFontTx/>
              <a:buNone/>
            </a:pPr>
            <a:endParaRPr lang="en-US"/>
          </a:p>
          <a:p>
            <a:r>
              <a:rPr lang="en-US"/>
              <a:t>Therapist Visits = $29.58 per visit</a:t>
            </a:r>
          </a:p>
          <a:p>
            <a:pPr lvl="1"/>
            <a:r>
              <a:rPr lang="en-US"/>
              <a:t>speech, physical, occupational</a:t>
            </a:r>
          </a:p>
        </p:txBody>
      </p:sp>
    </p:spTree>
    <p:extLst>
      <p:ext uri="{BB962C8B-B14F-4D97-AF65-F5344CB8AC3E}">
        <p14:creationId xmlns:p14="http://schemas.microsoft.com/office/powerpoint/2010/main" val="12687242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39775" y="687388"/>
            <a:ext cx="7815263" cy="1277937"/>
          </a:xfrm>
          <a:noFill/>
          <a:ln/>
        </p:spPr>
        <p:txBody>
          <a:bodyPr/>
          <a:lstStyle/>
          <a:p>
            <a:r>
              <a:rPr lang="en-US"/>
              <a:t>Prescription Medications</a:t>
            </a:r>
          </a:p>
        </p:txBody>
      </p:sp>
      <p:sp>
        <p:nvSpPr>
          <p:cNvPr id="17411" name="Rectangle 3"/>
          <p:cNvSpPr>
            <a:spLocks noGrp="1" noChangeArrowheads="1"/>
          </p:cNvSpPr>
          <p:nvPr>
            <p:ph type="body" idx="1"/>
          </p:nvPr>
        </p:nvSpPr>
        <p:spPr>
          <a:xfrm>
            <a:off x="608013" y="2133600"/>
            <a:ext cx="8154987" cy="4114800"/>
          </a:xfrm>
          <a:noFill/>
          <a:ln/>
        </p:spPr>
        <p:txBody>
          <a:bodyPr>
            <a:normAutofit fontScale="92500" lnSpcReduction="10000"/>
          </a:bodyPr>
          <a:lstStyle/>
          <a:p>
            <a:r>
              <a:rPr lang="en-US"/>
              <a:t>Wholesale price (Red Book)</a:t>
            </a:r>
          </a:p>
          <a:p>
            <a:pPr>
              <a:buFontTx/>
              <a:buNone/>
            </a:pPr>
            <a:endParaRPr lang="en-US"/>
          </a:p>
          <a:p>
            <a:r>
              <a:rPr lang="en-US"/>
              <a:t>100 most common (trial)</a:t>
            </a:r>
          </a:p>
          <a:p>
            <a:pPr>
              <a:buFontTx/>
              <a:buNone/>
            </a:pPr>
            <a:endParaRPr lang="en-US"/>
          </a:p>
          <a:p>
            <a:r>
              <a:rPr lang="en-US"/>
              <a:t>Any costing &gt; $50/month</a:t>
            </a:r>
          </a:p>
          <a:p>
            <a:pPr>
              <a:buFontTx/>
              <a:buNone/>
            </a:pPr>
            <a:endParaRPr lang="en-US"/>
          </a:p>
          <a:p>
            <a:r>
              <a:rPr lang="en-US"/>
              <a:t>Others costed at average cost for </a:t>
            </a:r>
          </a:p>
          <a:p>
            <a:pPr>
              <a:buFontTx/>
              <a:buNone/>
            </a:pPr>
            <a:r>
              <a:rPr lang="en-US"/>
              <a:t>	meds &lt;  $50 per month</a:t>
            </a:r>
          </a:p>
        </p:txBody>
      </p:sp>
    </p:spTree>
    <p:extLst>
      <p:ext uri="{BB962C8B-B14F-4D97-AF65-F5344CB8AC3E}">
        <p14:creationId xmlns:p14="http://schemas.microsoft.com/office/powerpoint/2010/main" val="368618175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87375" y="839788"/>
            <a:ext cx="7815263" cy="1277937"/>
          </a:xfrm>
          <a:noFill/>
          <a:ln/>
        </p:spPr>
        <p:txBody>
          <a:bodyPr/>
          <a:lstStyle/>
          <a:p>
            <a:r>
              <a:rPr lang="en-US"/>
              <a:t>Durable Medical Equipment</a:t>
            </a:r>
          </a:p>
        </p:txBody>
      </p:sp>
      <p:sp>
        <p:nvSpPr>
          <p:cNvPr id="18435" name="Rectangle 3"/>
          <p:cNvSpPr>
            <a:spLocks noGrp="1" noChangeArrowheads="1"/>
          </p:cNvSpPr>
          <p:nvPr>
            <p:ph type="body" idx="1"/>
          </p:nvPr>
        </p:nvSpPr>
        <p:spPr>
          <a:xfrm>
            <a:off x="76200" y="2362200"/>
            <a:ext cx="8991600" cy="4114800"/>
          </a:xfrm>
          <a:noFill/>
          <a:ln/>
        </p:spPr>
        <p:txBody>
          <a:bodyPr>
            <a:normAutofit fontScale="85000" lnSpcReduction="10000"/>
          </a:bodyPr>
          <a:lstStyle/>
          <a:p>
            <a:r>
              <a:rPr lang="en-US"/>
              <a:t>Medicare rates</a:t>
            </a:r>
          </a:p>
          <a:p>
            <a:pPr>
              <a:buFontTx/>
              <a:buNone/>
            </a:pPr>
            <a:endParaRPr lang="en-US"/>
          </a:p>
          <a:p>
            <a:r>
              <a:rPr lang="en-US"/>
              <a:t>Includes:  Mechanical wheelchair	=    $98.26 per month</a:t>
            </a:r>
          </a:p>
          <a:p>
            <a:pPr>
              <a:buFontTx/>
              <a:buNone/>
            </a:pPr>
            <a:r>
              <a:rPr lang="en-US"/>
              <a:t>			Motorized wheelchair 	=  $416.08 per month</a:t>
            </a:r>
          </a:p>
          <a:p>
            <a:pPr>
              <a:buFontTx/>
              <a:buNone/>
            </a:pPr>
            <a:r>
              <a:rPr lang="en-US"/>
              <a:t>			Hospital-type bed 		=  $190.66 per month</a:t>
            </a:r>
          </a:p>
          <a:p>
            <a:pPr>
              <a:buFontTx/>
              <a:buNone/>
            </a:pPr>
            <a:r>
              <a:rPr lang="en-US"/>
              <a:t>			Communication aid 	=  $200.00 per month</a:t>
            </a:r>
          </a:p>
        </p:txBody>
      </p:sp>
    </p:spTree>
    <p:extLst>
      <p:ext uri="{BB962C8B-B14F-4D97-AF65-F5344CB8AC3E}">
        <p14:creationId xmlns:p14="http://schemas.microsoft.com/office/powerpoint/2010/main" val="167759083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63575" y="687388"/>
            <a:ext cx="7815263" cy="1277937"/>
          </a:xfrm>
          <a:noFill/>
          <a:ln/>
        </p:spPr>
        <p:txBody>
          <a:bodyPr/>
          <a:lstStyle/>
          <a:p>
            <a:r>
              <a:rPr lang="en-US"/>
              <a:t>Ventilation Therapy</a:t>
            </a:r>
          </a:p>
        </p:txBody>
      </p:sp>
      <p:sp>
        <p:nvSpPr>
          <p:cNvPr id="19459" name="Rectangle 3"/>
          <p:cNvSpPr>
            <a:spLocks noGrp="1" noChangeArrowheads="1"/>
          </p:cNvSpPr>
          <p:nvPr>
            <p:ph type="body" idx="1"/>
          </p:nvPr>
        </p:nvSpPr>
        <p:spPr>
          <a:xfrm>
            <a:off x="303213" y="1981200"/>
            <a:ext cx="8383587" cy="4114800"/>
          </a:xfrm>
          <a:noFill/>
          <a:ln/>
        </p:spPr>
        <p:txBody>
          <a:bodyPr/>
          <a:lstStyle/>
          <a:p>
            <a:r>
              <a:rPr lang="en-US"/>
              <a:t>Noninvasive</a:t>
            </a:r>
          </a:p>
          <a:p>
            <a:pPr lvl="1"/>
            <a:r>
              <a:rPr lang="en-US"/>
              <a:t>Equipment   =  $244 per month</a:t>
            </a:r>
          </a:p>
          <a:p>
            <a:pPr lvl="1">
              <a:buFontTx/>
              <a:buNone/>
            </a:pPr>
            <a:endParaRPr lang="en-US"/>
          </a:p>
          <a:p>
            <a:r>
              <a:rPr lang="en-US"/>
              <a:t>Invasive</a:t>
            </a:r>
          </a:p>
          <a:p>
            <a:pPr lvl="1"/>
            <a:r>
              <a:rPr lang="en-US"/>
              <a:t>Equipment  =  $1,099.86 per month</a:t>
            </a:r>
          </a:p>
          <a:p>
            <a:pPr lvl="1"/>
            <a:r>
              <a:rPr lang="en-US"/>
              <a:t>Nursing       =  $20.64 per hour </a:t>
            </a:r>
            <a:r>
              <a:rPr lang="en-US" sz="4400" baseline="-25000"/>
              <a:t>* </a:t>
            </a:r>
            <a:r>
              <a:rPr lang="en-US"/>
              <a:t>16 hours per day</a:t>
            </a:r>
          </a:p>
          <a:p>
            <a:pPr lvl="1">
              <a:buFontTx/>
              <a:buNone/>
            </a:pPr>
            <a:r>
              <a:rPr lang="en-US"/>
              <a:t>			        =  $9,907.20 per month</a:t>
            </a:r>
          </a:p>
        </p:txBody>
      </p:sp>
    </p:spTree>
    <p:extLst>
      <p:ext uri="{BB962C8B-B14F-4D97-AF65-F5344CB8AC3E}">
        <p14:creationId xmlns:p14="http://schemas.microsoft.com/office/powerpoint/2010/main" val="121202187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63575" y="1068388"/>
            <a:ext cx="7815263" cy="1277937"/>
          </a:xfrm>
          <a:noFill/>
          <a:ln/>
        </p:spPr>
        <p:txBody>
          <a:bodyPr/>
          <a:lstStyle/>
          <a:p>
            <a:r>
              <a:rPr lang="en-US"/>
              <a:t>Caregiver Services</a:t>
            </a:r>
          </a:p>
        </p:txBody>
      </p:sp>
      <p:sp>
        <p:nvSpPr>
          <p:cNvPr id="20483" name="Rectangle 3"/>
          <p:cNvSpPr>
            <a:spLocks noGrp="1" noChangeArrowheads="1"/>
          </p:cNvSpPr>
          <p:nvPr>
            <p:ph type="body" idx="1"/>
          </p:nvPr>
        </p:nvSpPr>
        <p:spPr>
          <a:xfrm>
            <a:off x="760413" y="2741613"/>
            <a:ext cx="7772400" cy="3278187"/>
          </a:xfrm>
          <a:noFill/>
          <a:ln/>
        </p:spPr>
        <p:txBody>
          <a:bodyPr/>
          <a:lstStyle/>
          <a:p>
            <a:r>
              <a:rPr lang="en-US"/>
              <a:t>Assumed home healthcare worker</a:t>
            </a:r>
          </a:p>
          <a:p>
            <a:pPr>
              <a:buFontTx/>
              <a:buNone/>
            </a:pPr>
            <a:endParaRPr lang="en-US"/>
          </a:p>
          <a:p>
            <a:r>
              <a:rPr lang="en-US"/>
              <a:t>Wages + benefits = $11.02 per hour</a:t>
            </a:r>
          </a:p>
        </p:txBody>
      </p:sp>
    </p:spTree>
    <p:extLst>
      <p:ext uri="{BB962C8B-B14F-4D97-AF65-F5344CB8AC3E}">
        <p14:creationId xmlns:p14="http://schemas.microsoft.com/office/powerpoint/2010/main" val="129595865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63575" y="687388"/>
            <a:ext cx="7815263" cy="1277937"/>
          </a:xfrm>
          <a:noFill/>
          <a:ln/>
        </p:spPr>
        <p:txBody>
          <a:bodyPr/>
          <a:lstStyle/>
          <a:p>
            <a:r>
              <a:rPr lang="en-US"/>
              <a:t>Societal Costs</a:t>
            </a:r>
          </a:p>
        </p:txBody>
      </p:sp>
      <p:sp>
        <p:nvSpPr>
          <p:cNvPr id="21507" name="Rectangle 3"/>
          <p:cNvSpPr>
            <a:spLocks noGrp="1" noChangeArrowheads="1"/>
          </p:cNvSpPr>
          <p:nvPr>
            <p:ph type="body" idx="1"/>
          </p:nvPr>
        </p:nvSpPr>
        <p:spPr>
          <a:xfrm>
            <a:off x="76200" y="1676400"/>
            <a:ext cx="8763000" cy="4114800"/>
          </a:xfrm>
          <a:noFill/>
          <a:ln/>
        </p:spPr>
        <p:txBody>
          <a:bodyPr>
            <a:normAutofit fontScale="92500" lnSpcReduction="20000"/>
          </a:bodyPr>
          <a:lstStyle/>
          <a:p>
            <a:r>
              <a:rPr lang="en-US"/>
              <a:t>Unpaid caregiver (typically spouse)</a:t>
            </a:r>
          </a:p>
          <a:p>
            <a:pPr lvl="1"/>
            <a:r>
              <a:rPr lang="en-US"/>
              <a:t>if quit work, $11.02 per hour </a:t>
            </a:r>
            <a:r>
              <a:rPr lang="en-US" sz="4400" baseline="-25000"/>
              <a:t>* </a:t>
            </a:r>
            <a:r>
              <a:rPr lang="en-US"/>
              <a:t>40 hours per week</a:t>
            </a:r>
          </a:p>
          <a:p>
            <a:pPr lvl="1"/>
            <a:r>
              <a:rPr lang="en-US"/>
              <a:t>if reduced work, $11.02 per hour </a:t>
            </a:r>
            <a:r>
              <a:rPr lang="en-US" sz="4400" baseline="-25000"/>
              <a:t>*</a:t>
            </a:r>
            <a:r>
              <a:rPr lang="en-US"/>
              <a:t> 10 hours per week</a:t>
            </a:r>
          </a:p>
          <a:p>
            <a:pPr>
              <a:buFontTx/>
              <a:buNone/>
            </a:pPr>
            <a:endParaRPr lang="en-US"/>
          </a:p>
          <a:p>
            <a:r>
              <a:rPr lang="en-US"/>
              <a:t>Patient unemployment</a:t>
            </a:r>
          </a:p>
          <a:p>
            <a:pPr lvl="1"/>
            <a:r>
              <a:rPr lang="en-US"/>
              <a:t>if quit work due to health, used mean earnings for </a:t>
            </a:r>
          </a:p>
          <a:p>
            <a:pPr lvl="1">
              <a:buFontTx/>
              <a:buNone/>
            </a:pPr>
            <a:r>
              <a:rPr lang="en-US"/>
              <a:t>   55-64 year old worker, plus 30% benefits </a:t>
            </a:r>
          </a:p>
          <a:p>
            <a:pPr lvl="1"/>
            <a:r>
              <a:rPr lang="en-US"/>
              <a:t>$42,790 per year</a:t>
            </a:r>
          </a:p>
          <a:p>
            <a:pPr lvl="1"/>
            <a:r>
              <a:rPr lang="en-US"/>
              <a:t>if reduced work, used 25% of total</a:t>
            </a:r>
          </a:p>
        </p:txBody>
      </p:sp>
    </p:spTree>
    <p:extLst>
      <p:ext uri="{BB962C8B-B14F-4D97-AF65-F5344CB8AC3E}">
        <p14:creationId xmlns:p14="http://schemas.microsoft.com/office/powerpoint/2010/main" val="2247144122"/>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52400" y="230188"/>
            <a:ext cx="8839200"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In The Trial</a:t>
            </a:r>
          </a:p>
        </p:txBody>
      </p:sp>
      <p:sp>
        <p:nvSpPr>
          <p:cNvPr id="22531" name="Rectangle 3"/>
          <p:cNvSpPr>
            <a:spLocks noChangeArrowheads="1"/>
          </p:cNvSpPr>
          <p:nvPr/>
        </p:nvSpPr>
        <p:spPr bwMode="auto">
          <a:xfrm>
            <a:off x="1008063" y="1367888"/>
            <a:ext cx="7373937" cy="4358758"/>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dirty="0">
                <a:latin typeface="Arial" charset="0"/>
              </a:rPr>
              <a:t>Hospitalizations		    	  0.04 per month</a:t>
            </a:r>
          </a:p>
          <a:p>
            <a:pPr>
              <a:spcBef>
                <a:spcPct val="20000"/>
              </a:spcBef>
              <a:buClr>
                <a:schemeClr val="hlink"/>
              </a:buClr>
              <a:buSzPct val="120000"/>
              <a:buFontTx/>
              <a:buChar char="•"/>
            </a:pPr>
            <a:r>
              <a:rPr lang="en-US" dirty="0">
                <a:latin typeface="Arial" charset="0"/>
              </a:rPr>
              <a:t>Hospital Days		    	  0.24 per month</a:t>
            </a:r>
          </a:p>
          <a:p>
            <a:pPr>
              <a:spcBef>
                <a:spcPct val="20000"/>
              </a:spcBef>
              <a:buClr>
                <a:schemeClr val="hlink"/>
              </a:buClr>
              <a:buSzPct val="120000"/>
              <a:buFontTx/>
              <a:buChar char="•"/>
            </a:pPr>
            <a:r>
              <a:rPr lang="en-US" dirty="0">
                <a:latin typeface="Arial" charset="0"/>
              </a:rPr>
              <a:t>Length of Stay		    	  6.51 days</a:t>
            </a:r>
          </a:p>
          <a:p>
            <a:pPr>
              <a:spcBef>
                <a:spcPct val="20000"/>
              </a:spcBef>
              <a:buClr>
                <a:schemeClr val="hlink"/>
              </a:buClr>
              <a:buSzPct val="120000"/>
              <a:buFontTx/>
              <a:buChar char="•"/>
            </a:pPr>
            <a:r>
              <a:rPr lang="en-US" dirty="0">
                <a:latin typeface="Arial" charset="0"/>
              </a:rPr>
              <a:t>Emergency room visits	    	  0.04 per month</a:t>
            </a:r>
          </a:p>
          <a:p>
            <a:pPr>
              <a:spcBef>
                <a:spcPct val="20000"/>
              </a:spcBef>
              <a:buClr>
                <a:schemeClr val="hlink"/>
              </a:buClr>
              <a:buSzPct val="120000"/>
              <a:buFontTx/>
              <a:buChar char="•"/>
            </a:pPr>
            <a:r>
              <a:rPr lang="en-US" dirty="0">
                <a:latin typeface="Arial" charset="0"/>
              </a:rPr>
              <a:t>Physician office visits	    	  1.66 per month</a:t>
            </a:r>
          </a:p>
          <a:p>
            <a:pPr>
              <a:spcBef>
                <a:spcPct val="20000"/>
              </a:spcBef>
              <a:buClr>
                <a:schemeClr val="hlink"/>
              </a:buClr>
              <a:buSzPct val="120000"/>
              <a:buFontTx/>
              <a:buChar char="•"/>
            </a:pPr>
            <a:r>
              <a:rPr lang="en-US" dirty="0">
                <a:latin typeface="Arial" charset="0"/>
              </a:rPr>
              <a:t>Therapist visits  		    	  0.94 per month</a:t>
            </a:r>
          </a:p>
          <a:p>
            <a:pPr>
              <a:spcBef>
                <a:spcPct val="20000"/>
              </a:spcBef>
              <a:buClr>
                <a:schemeClr val="hlink"/>
              </a:buClr>
              <a:buSzPct val="120000"/>
              <a:buFontTx/>
              <a:buChar char="•"/>
            </a:pPr>
            <a:r>
              <a:rPr lang="en-US" dirty="0">
                <a:latin typeface="Arial" charset="0"/>
              </a:rPr>
              <a:t>Caregiver hours		  	21.72 per month </a:t>
            </a:r>
          </a:p>
          <a:p>
            <a:pPr>
              <a:spcBef>
                <a:spcPct val="20000"/>
              </a:spcBef>
              <a:buClr>
                <a:schemeClr val="hlink"/>
              </a:buClr>
              <a:buSzPct val="120000"/>
              <a:buFontTx/>
              <a:buChar char="•"/>
            </a:pPr>
            <a:r>
              <a:rPr lang="en-US" dirty="0">
                <a:latin typeface="Arial" charset="0"/>
              </a:rPr>
              <a:t>Invasive Ventilation	    	  0.3   percent</a:t>
            </a:r>
          </a:p>
          <a:p>
            <a:pPr>
              <a:spcBef>
                <a:spcPct val="20000"/>
              </a:spcBef>
              <a:buClr>
                <a:schemeClr val="hlink"/>
              </a:buClr>
              <a:buSzPct val="120000"/>
              <a:buFontTx/>
              <a:buChar char="•"/>
            </a:pPr>
            <a:r>
              <a:rPr lang="en-US" dirty="0">
                <a:latin typeface="Arial" charset="0"/>
              </a:rPr>
              <a:t>Noninvasive Ventilation	    	  1.8   percent</a:t>
            </a:r>
          </a:p>
          <a:p>
            <a:pPr>
              <a:spcBef>
                <a:spcPct val="20000"/>
              </a:spcBef>
              <a:buClr>
                <a:schemeClr val="hlink"/>
              </a:buClr>
              <a:buSzPct val="120000"/>
              <a:buFontTx/>
              <a:buChar char="•"/>
            </a:pPr>
            <a:r>
              <a:rPr lang="en-US" dirty="0">
                <a:latin typeface="Arial" charset="0"/>
              </a:rPr>
              <a:t>Wheelchair (mechanical) 	</a:t>
            </a:r>
            <a:r>
              <a:rPr lang="en-US" dirty="0" smtClean="0">
                <a:latin typeface="Arial" charset="0"/>
              </a:rPr>
              <a:t>	40.7   </a:t>
            </a:r>
            <a:r>
              <a:rPr lang="en-US" dirty="0">
                <a:latin typeface="Arial" charset="0"/>
              </a:rPr>
              <a:t>percent</a:t>
            </a:r>
          </a:p>
          <a:p>
            <a:pPr>
              <a:spcBef>
                <a:spcPct val="20000"/>
              </a:spcBef>
              <a:buClr>
                <a:schemeClr val="hlink"/>
              </a:buClr>
              <a:buSzPct val="120000"/>
              <a:buFontTx/>
              <a:buChar char="•"/>
            </a:pPr>
            <a:r>
              <a:rPr lang="en-US" dirty="0">
                <a:latin typeface="Arial" charset="0"/>
              </a:rPr>
              <a:t>Wheelchair (motorized)    </a:t>
            </a:r>
            <a:r>
              <a:rPr lang="en-US" dirty="0" smtClean="0">
                <a:latin typeface="Arial" charset="0"/>
              </a:rPr>
              <a:t>	</a:t>
            </a:r>
            <a:r>
              <a:rPr lang="en-US" dirty="0">
                <a:latin typeface="Arial" charset="0"/>
              </a:rPr>
              <a:t>	15.3   percent</a:t>
            </a:r>
          </a:p>
          <a:p>
            <a:pPr>
              <a:spcBef>
                <a:spcPct val="20000"/>
              </a:spcBef>
              <a:buClr>
                <a:schemeClr val="hlink"/>
              </a:buClr>
              <a:buSzPct val="120000"/>
              <a:buFontTx/>
              <a:buChar char="•"/>
            </a:pPr>
            <a:r>
              <a:rPr lang="en-US" dirty="0">
                <a:latin typeface="Arial" charset="0"/>
              </a:rPr>
              <a:t>Hospital bed		  	12.3   percent</a:t>
            </a:r>
          </a:p>
          <a:p>
            <a:pPr>
              <a:spcBef>
                <a:spcPct val="20000"/>
              </a:spcBef>
              <a:buClr>
                <a:schemeClr val="hlink"/>
              </a:buClr>
              <a:buSzPct val="120000"/>
              <a:buFontTx/>
              <a:buChar char="•"/>
            </a:pPr>
            <a:r>
              <a:rPr lang="en-US" dirty="0">
                <a:latin typeface="Arial" charset="0"/>
              </a:rPr>
              <a:t>Communication Aid	    	  7.3   percent</a:t>
            </a:r>
          </a:p>
        </p:txBody>
      </p:sp>
    </p:spTree>
    <p:extLst>
      <p:ext uri="{BB962C8B-B14F-4D97-AF65-F5344CB8AC3E}">
        <p14:creationId xmlns:p14="http://schemas.microsoft.com/office/powerpoint/2010/main" val="281969317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63575" y="1588"/>
            <a:ext cx="7815263" cy="608012"/>
          </a:xfrm>
          <a:prstGeom prst="rect">
            <a:avLst/>
          </a:prstGeom>
          <a:noFill/>
          <a:ln w="9525">
            <a:noFill/>
            <a:miter lim="800000"/>
            <a:headEnd/>
            <a:tailEnd/>
          </a:ln>
          <a:effectLst/>
        </p:spPr>
        <p:txBody>
          <a:bodyPr lIns="92075" tIns="46038" rIns="92075" bIns="46038" anchorCtr="1"/>
          <a:lstStyle/>
          <a:p>
            <a:pPr algn="ctr"/>
            <a:r>
              <a:rPr lang="en-US" sz="3600">
                <a:latin typeface="Arial" charset="0"/>
              </a:rPr>
              <a:t>Results: Trial Costs</a:t>
            </a:r>
          </a:p>
        </p:txBody>
      </p:sp>
      <p:sp>
        <p:nvSpPr>
          <p:cNvPr id="23555" name="Rectangle 3"/>
          <p:cNvSpPr>
            <a:spLocks noChangeArrowheads="1"/>
          </p:cNvSpPr>
          <p:nvPr/>
        </p:nvSpPr>
        <p:spPr bwMode="auto">
          <a:xfrm>
            <a:off x="227013" y="1143000"/>
            <a:ext cx="87645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dirty="0">
                <a:latin typeface="Arial" charset="0"/>
              </a:rPr>
              <a:t>Hospitalization		</a:t>
            </a:r>
            <a:r>
              <a:rPr lang="en-US" dirty="0" smtClean="0">
                <a:latin typeface="Arial" charset="0"/>
              </a:rPr>
              <a:t>	$</a:t>
            </a:r>
            <a:r>
              <a:rPr lang="en-US" dirty="0">
                <a:latin typeface="Arial" charset="0"/>
              </a:rPr>
              <a:t>405</a:t>
            </a:r>
          </a:p>
          <a:p>
            <a:pPr marL="342900" indent="-342900">
              <a:spcBef>
                <a:spcPct val="20000"/>
              </a:spcBef>
              <a:buClr>
                <a:schemeClr val="hlink"/>
              </a:buClr>
              <a:buSzPct val="120000"/>
              <a:buFontTx/>
              <a:buChar char="•"/>
            </a:pPr>
            <a:r>
              <a:rPr lang="en-US" dirty="0">
                <a:latin typeface="Arial" charset="0"/>
              </a:rPr>
              <a:t>Emergency room visits		</a:t>
            </a:r>
            <a:r>
              <a:rPr lang="en-US" dirty="0" smtClean="0">
                <a:latin typeface="Arial" charset="0"/>
              </a:rPr>
              <a:t>	    </a:t>
            </a:r>
            <a:r>
              <a:rPr lang="en-US" dirty="0">
                <a:latin typeface="Arial" charset="0"/>
              </a:rPr>
              <a:t>$9</a:t>
            </a:r>
          </a:p>
          <a:p>
            <a:pPr marL="342900" indent="-342900">
              <a:spcBef>
                <a:spcPct val="20000"/>
              </a:spcBef>
              <a:buClr>
                <a:schemeClr val="hlink"/>
              </a:buClr>
              <a:buSzPct val="120000"/>
              <a:buFontTx/>
              <a:buChar char="•"/>
            </a:pPr>
            <a:r>
              <a:rPr lang="en-US" dirty="0">
                <a:latin typeface="Arial" charset="0"/>
              </a:rPr>
              <a:t>Physician office visits			$131</a:t>
            </a:r>
          </a:p>
          <a:p>
            <a:pPr marL="342900" indent="-342900">
              <a:spcBef>
                <a:spcPct val="20000"/>
              </a:spcBef>
              <a:buClr>
                <a:schemeClr val="hlink"/>
              </a:buClr>
              <a:buSzPct val="120000"/>
              <a:buFontTx/>
              <a:buChar char="•"/>
            </a:pPr>
            <a:r>
              <a:rPr lang="en-US" dirty="0">
                <a:latin typeface="Arial" charset="0"/>
              </a:rPr>
              <a:t>Outpatient surgical procedures	</a:t>
            </a:r>
            <a:r>
              <a:rPr lang="en-US" dirty="0" smtClean="0">
                <a:latin typeface="Arial" charset="0"/>
              </a:rPr>
              <a:t>	    </a:t>
            </a:r>
            <a:r>
              <a:rPr lang="en-US" dirty="0">
                <a:latin typeface="Arial" charset="0"/>
              </a:rPr>
              <a:t>$6</a:t>
            </a:r>
          </a:p>
          <a:p>
            <a:pPr marL="342900" indent="-342900">
              <a:spcBef>
                <a:spcPct val="20000"/>
              </a:spcBef>
              <a:buClr>
                <a:schemeClr val="hlink"/>
              </a:buClr>
              <a:buSzPct val="120000"/>
              <a:buFontTx/>
              <a:buChar char="•"/>
            </a:pPr>
            <a:r>
              <a:rPr lang="en-US" dirty="0">
                <a:latin typeface="Arial" charset="0"/>
              </a:rPr>
              <a:t>Therapy			</a:t>
            </a:r>
            <a:r>
              <a:rPr lang="en-US" dirty="0" smtClean="0">
                <a:latin typeface="Arial" charset="0"/>
              </a:rPr>
              <a:t>  </a:t>
            </a:r>
            <a:r>
              <a:rPr lang="en-US" dirty="0">
                <a:latin typeface="Arial" charset="0"/>
              </a:rPr>
              <a:t>	  $28</a:t>
            </a:r>
          </a:p>
          <a:p>
            <a:pPr marL="342900" indent="-342900">
              <a:spcBef>
                <a:spcPct val="20000"/>
              </a:spcBef>
              <a:buClr>
                <a:schemeClr val="hlink"/>
              </a:buClr>
              <a:buSzPct val="120000"/>
              <a:buFontTx/>
              <a:buChar char="•"/>
            </a:pPr>
            <a:r>
              <a:rPr lang="en-US" dirty="0">
                <a:latin typeface="Arial" charset="0"/>
              </a:rPr>
              <a:t>Paid caregiver			  	$239</a:t>
            </a:r>
          </a:p>
          <a:p>
            <a:pPr marL="342900" indent="-342900">
              <a:spcBef>
                <a:spcPct val="20000"/>
              </a:spcBef>
              <a:buClr>
                <a:schemeClr val="hlink"/>
              </a:buClr>
              <a:buSzPct val="120000"/>
              <a:buFontTx/>
              <a:buChar char="•"/>
            </a:pPr>
            <a:r>
              <a:rPr lang="en-US" dirty="0">
                <a:latin typeface="Arial" charset="0"/>
              </a:rPr>
              <a:t>Medications			 	  $71</a:t>
            </a:r>
          </a:p>
          <a:p>
            <a:pPr marL="342900" indent="-342900">
              <a:spcBef>
                <a:spcPct val="20000"/>
              </a:spcBef>
              <a:buClr>
                <a:schemeClr val="hlink"/>
              </a:buClr>
              <a:buSzPct val="120000"/>
              <a:buFontTx/>
              <a:buChar char="•"/>
            </a:pPr>
            <a:r>
              <a:rPr lang="en-US" dirty="0">
                <a:latin typeface="Arial" charset="0"/>
              </a:rPr>
              <a:t>Ventilation				  $45</a:t>
            </a:r>
          </a:p>
          <a:p>
            <a:pPr marL="342900" indent="-342900">
              <a:spcBef>
                <a:spcPct val="20000"/>
              </a:spcBef>
              <a:buClr>
                <a:schemeClr val="hlink"/>
              </a:buClr>
              <a:buSzPct val="120000"/>
              <a:buFontTx/>
              <a:buChar char="•"/>
            </a:pPr>
            <a:r>
              <a:rPr lang="en-US" dirty="0">
                <a:latin typeface="Arial" charset="0"/>
              </a:rPr>
              <a:t>Durable Medical Equipment	  	$148	  $1,082</a:t>
            </a:r>
          </a:p>
          <a:p>
            <a:pPr marL="342900" indent="-342900">
              <a:spcBef>
                <a:spcPct val="20000"/>
              </a:spcBef>
            </a:pPr>
            <a:endParaRPr lang="en-US" sz="1000" u="sng" dirty="0" smtClean="0">
              <a:latin typeface="Arial" charset="0"/>
            </a:endParaRPr>
          </a:p>
          <a:p>
            <a:pPr marL="342900" indent="-342900">
              <a:spcBef>
                <a:spcPct val="20000"/>
              </a:spcBef>
            </a:pPr>
            <a:endParaRPr lang="en-US" sz="1000" u="sng" dirty="0">
              <a:latin typeface="Arial" charset="0"/>
            </a:endParaRPr>
          </a:p>
          <a:p>
            <a:pPr marL="342900" indent="-342900">
              <a:spcBef>
                <a:spcPct val="20000"/>
              </a:spcBef>
              <a:buClr>
                <a:schemeClr val="hlink"/>
              </a:buClr>
              <a:buSzPct val="120000"/>
              <a:buFontTx/>
              <a:buChar char="•"/>
            </a:pPr>
            <a:r>
              <a:rPr lang="en-US" dirty="0">
                <a:latin typeface="Arial" charset="0"/>
              </a:rPr>
              <a:t>Patient Employment			$994</a:t>
            </a:r>
          </a:p>
          <a:p>
            <a:pPr marL="342900" indent="-342900">
              <a:spcBef>
                <a:spcPct val="20000"/>
              </a:spcBef>
              <a:buClr>
                <a:schemeClr val="hlink"/>
              </a:buClr>
              <a:buSzPct val="120000"/>
              <a:buFontTx/>
              <a:buChar char="•"/>
            </a:pPr>
            <a:r>
              <a:rPr lang="en-US" dirty="0">
                <a:latin typeface="Arial" charset="0"/>
              </a:rPr>
              <a:t>Unpaid Caregiver Employment	</a:t>
            </a:r>
            <a:r>
              <a:rPr lang="en-US" dirty="0" smtClean="0">
                <a:latin typeface="Arial" charset="0"/>
              </a:rPr>
              <a:t>	$</a:t>
            </a:r>
            <a:r>
              <a:rPr lang="en-US" dirty="0">
                <a:latin typeface="Arial" charset="0"/>
              </a:rPr>
              <a:t>210	  $1,204</a:t>
            </a:r>
            <a:endParaRPr lang="en-US" u="sng" dirty="0">
              <a:latin typeface="Arial" charset="0"/>
            </a:endParaRPr>
          </a:p>
          <a:p>
            <a:pPr marL="342900" indent="-342900">
              <a:spcBef>
                <a:spcPct val="20000"/>
              </a:spcBef>
            </a:pPr>
            <a:r>
              <a:rPr lang="en-US" sz="1200" dirty="0">
                <a:latin typeface="Arial" charset="0"/>
              </a:rPr>
              <a:t> </a:t>
            </a:r>
            <a:endParaRPr lang="en-US" sz="1200" dirty="0" smtClean="0">
              <a:latin typeface="Arial" charset="0"/>
            </a:endParaRPr>
          </a:p>
          <a:p>
            <a:pPr marL="342900" indent="-342900">
              <a:spcBef>
                <a:spcPct val="20000"/>
              </a:spcBef>
            </a:pPr>
            <a:endParaRPr lang="en-US" sz="1200" dirty="0">
              <a:latin typeface="Arial" charset="0"/>
            </a:endParaRPr>
          </a:p>
          <a:p>
            <a:pPr marL="342900" indent="-342900">
              <a:spcBef>
                <a:spcPct val="20000"/>
              </a:spcBef>
            </a:pPr>
            <a:r>
              <a:rPr lang="en-US" dirty="0">
                <a:latin typeface="Arial" charset="0"/>
              </a:rPr>
              <a:t>Mean Societal Cost per month	        		  $2,286</a:t>
            </a:r>
          </a:p>
        </p:txBody>
      </p:sp>
    </p:spTree>
    <p:extLst>
      <p:ext uri="{BB962C8B-B14F-4D97-AF65-F5344CB8AC3E}">
        <p14:creationId xmlns:p14="http://schemas.microsoft.com/office/powerpoint/2010/main" val="3366004351"/>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Costs Increased With </a:t>
            </a:r>
            <a:br>
              <a:rPr lang="en-US" sz="3600">
                <a:latin typeface="Arial" charset="0"/>
              </a:rPr>
            </a:br>
            <a:r>
              <a:rPr lang="en-US" sz="3600">
                <a:latin typeface="Arial" charset="0"/>
              </a:rPr>
              <a:t>Disease Severity (FVC)</a:t>
            </a:r>
          </a:p>
        </p:txBody>
      </p:sp>
      <p:graphicFrame>
        <p:nvGraphicFramePr>
          <p:cNvPr id="24579" name="Object 3"/>
          <p:cNvGraphicFramePr>
            <a:graphicFrameLocks/>
          </p:cNvGraphicFramePr>
          <p:nvPr>
            <p:extLst>
              <p:ext uri="{D42A27DB-BD31-4B8C-83A1-F6EECF244321}">
                <p14:modId xmlns:p14="http://schemas.microsoft.com/office/powerpoint/2010/main" val="1937610762"/>
              </p:ext>
            </p:extLst>
          </p:nvPr>
        </p:nvGraphicFramePr>
        <p:xfrm>
          <a:off x="444823" y="1765998"/>
          <a:ext cx="8151812" cy="4618037"/>
        </p:xfrm>
        <a:graphic>
          <a:graphicData uri="http://schemas.openxmlformats.org/presentationml/2006/ole">
            <mc:AlternateContent xmlns:mc="http://schemas.openxmlformats.org/markup-compatibility/2006">
              <mc:Choice xmlns:v="urn:schemas-microsoft-com:vml" Requires="v">
                <p:oleObj spid="_x0000_s2073" name="Chart" r:id="rId3" imgW="10896600" imgH="6184900" progId="MSGraph.Chart.8">
                  <p:embed followColorScheme="full"/>
                </p:oleObj>
              </mc:Choice>
              <mc:Fallback>
                <p:oleObj name="Chart" r:id="rId3" imgW="10896600" imgH="6184900" progId="MSGraph.Chart.8">
                  <p:embed followColorScheme="full"/>
                  <p:pic>
                    <p:nvPicPr>
                      <p:cNvPr id="0" name="Picture 1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823" y="1765998"/>
                        <a:ext cx="8151812" cy="461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0" name="Rectangle 4"/>
          <p:cNvSpPr>
            <a:spLocks noChangeArrowheads="1"/>
          </p:cNvSpPr>
          <p:nvPr/>
        </p:nvSpPr>
        <p:spPr bwMode="auto">
          <a:xfrm>
            <a:off x="2422525" y="6034088"/>
            <a:ext cx="4954883" cy="523862"/>
          </a:xfrm>
          <a:prstGeom prst="rect">
            <a:avLst/>
          </a:prstGeom>
          <a:noFill/>
          <a:ln w="9525">
            <a:noFill/>
            <a:miter lim="800000"/>
            <a:headEnd/>
            <a:tailEnd/>
          </a:ln>
          <a:effectLst/>
        </p:spPr>
        <p:txBody>
          <a:bodyPr wrap="none" lIns="92075" tIns="46038" rIns="92075" bIns="46038">
            <a:spAutoFit/>
          </a:bodyPr>
          <a:lstStyle/>
          <a:p>
            <a:r>
              <a:rPr lang="en-US" sz="2800">
                <a:latin typeface="Arial" charset="0"/>
              </a:rPr>
              <a:t>  0-30	     30-60    60-90     90+</a:t>
            </a:r>
          </a:p>
        </p:txBody>
      </p:sp>
      <p:sp>
        <p:nvSpPr>
          <p:cNvPr id="24581" name="Rectangle 5"/>
          <p:cNvSpPr>
            <a:spLocks noChangeArrowheads="1"/>
          </p:cNvSpPr>
          <p:nvPr/>
        </p:nvSpPr>
        <p:spPr bwMode="auto">
          <a:xfrm>
            <a:off x="115257" y="1427167"/>
            <a:ext cx="1936428" cy="400752"/>
          </a:xfrm>
          <a:prstGeom prst="rect">
            <a:avLst/>
          </a:prstGeom>
          <a:noFill/>
          <a:ln w="9525">
            <a:noFill/>
            <a:miter lim="800000"/>
            <a:headEnd/>
            <a:tailEnd/>
          </a:ln>
          <a:effectLst/>
        </p:spPr>
        <p:txBody>
          <a:bodyPr wrap="none" lIns="92075" tIns="46038" rIns="92075" bIns="46038">
            <a:spAutoFit/>
          </a:bodyPr>
          <a:lstStyle/>
          <a:p>
            <a:pPr algn="ctr"/>
            <a:r>
              <a:rPr lang="en-US" sz="2000" dirty="0">
                <a:latin typeface="Arial" charset="0"/>
              </a:rPr>
              <a:t>Cost per Month</a:t>
            </a:r>
          </a:p>
        </p:txBody>
      </p:sp>
      <p:sp>
        <p:nvSpPr>
          <p:cNvPr id="24582" name="Rectangle 6"/>
          <p:cNvSpPr>
            <a:spLocks noChangeArrowheads="1"/>
          </p:cNvSpPr>
          <p:nvPr/>
        </p:nvSpPr>
        <p:spPr bwMode="auto">
          <a:xfrm>
            <a:off x="7756525" y="6080125"/>
            <a:ext cx="647613" cy="369974"/>
          </a:xfrm>
          <a:prstGeom prst="rect">
            <a:avLst/>
          </a:prstGeom>
          <a:noFill/>
          <a:ln w="9525">
            <a:noFill/>
            <a:miter lim="800000"/>
            <a:headEnd/>
            <a:tailEnd/>
          </a:ln>
          <a:effectLst/>
        </p:spPr>
        <p:txBody>
          <a:bodyPr wrap="none" lIns="92075" tIns="46038" rIns="92075" bIns="46038">
            <a:spAutoFit/>
          </a:bodyPr>
          <a:lstStyle/>
          <a:p>
            <a:r>
              <a:rPr lang="en-US">
                <a:latin typeface="Arial" charset="0"/>
              </a:rPr>
              <a:t>FVC</a:t>
            </a:r>
          </a:p>
        </p:txBody>
      </p:sp>
    </p:spTree>
    <p:extLst>
      <p:ext uri="{BB962C8B-B14F-4D97-AF65-F5344CB8AC3E}">
        <p14:creationId xmlns:p14="http://schemas.microsoft.com/office/powerpoint/2010/main" val="202513140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63575" y="77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Disease Severity Had Variable Effects on Cost Components</a:t>
            </a:r>
          </a:p>
        </p:txBody>
      </p:sp>
      <p:graphicFrame>
        <p:nvGraphicFramePr>
          <p:cNvPr id="27651" name="Object 3"/>
          <p:cNvGraphicFramePr>
            <a:graphicFrameLocks/>
          </p:cNvGraphicFramePr>
          <p:nvPr>
            <p:extLst>
              <p:ext uri="{D42A27DB-BD31-4B8C-83A1-F6EECF244321}">
                <p14:modId xmlns:p14="http://schemas.microsoft.com/office/powerpoint/2010/main" val="4225642570"/>
              </p:ext>
            </p:extLst>
          </p:nvPr>
        </p:nvGraphicFramePr>
        <p:xfrm>
          <a:off x="460375" y="1456575"/>
          <a:ext cx="8221662" cy="5135563"/>
        </p:xfrm>
        <a:graphic>
          <a:graphicData uri="http://schemas.openxmlformats.org/presentationml/2006/ole">
            <mc:AlternateContent xmlns:mc="http://schemas.openxmlformats.org/markup-compatibility/2006">
              <mc:Choice xmlns:v="urn:schemas-microsoft-com:vml" Requires="v">
                <p:oleObj spid="_x0000_s5145" name="Chart" r:id="rId3" imgW="10375900" imgH="6972300" progId="MSGraph.Chart.8">
                  <p:embed followColorScheme="full"/>
                </p:oleObj>
              </mc:Choice>
              <mc:Fallback>
                <p:oleObj name="Chart" r:id="rId3" imgW="10375900" imgH="6972300" progId="MSGraph.Chart.8">
                  <p:embed followColorScheme="full"/>
                  <p:pic>
                    <p:nvPicPr>
                      <p:cNvPr id="0" name="Picture 1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375" y="1456575"/>
                        <a:ext cx="8221662" cy="513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652" name="Rectangle 4"/>
          <p:cNvSpPr>
            <a:spLocks noChangeArrowheads="1"/>
          </p:cNvSpPr>
          <p:nvPr/>
        </p:nvSpPr>
        <p:spPr bwMode="auto">
          <a:xfrm>
            <a:off x="441325" y="1271588"/>
            <a:ext cx="1788951" cy="369974"/>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Cost Per Month</a:t>
            </a:r>
          </a:p>
        </p:txBody>
      </p:sp>
      <p:sp>
        <p:nvSpPr>
          <p:cNvPr id="27653" name="Rectangle 5"/>
          <p:cNvSpPr>
            <a:spLocks noChangeArrowheads="1"/>
          </p:cNvSpPr>
          <p:nvPr/>
        </p:nvSpPr>
        <p:spPr bwMode="auto">
          <a:xfrm>
            <a:off x="8442325" y="5845175"/>
            <a:ext cx="641350" cy="366713"/>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FVC</a:t>
            </a:r>
          </a:p>
        </p:txBody>
      </p:sp>
    </p:spTree>
    <p:extLst>
      <p:ext uri="{BB962C8B-B14F-4D97-AF65-F5344CB8AC3E}">
        <p14:creationId xmlns:p14="http://schemas.microsoft.com/office/powerpoint/2010/main" val="7781924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259</TotalTime>
  <Words>3985</Words>
  <Application>Microsoft Office PowerPoint</Application>
  <PresentationFormat>On-screen Show (4:3)</PresentationFormat>
  <Paragraphs>1088</Paragraphs>
  <Slides>116</Slides>
  <Notes>2</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116</vt:i4>
      </vt:variant>
    </vt:vector>
  </HeadingPairs>
  <TitlesOfParts>
    <vt:vector size="120" baseType="lpstr">
      <vt:lpstr>Office Theme</vt:lpstr>
      <vt:lpstr>Worksheet</vt:lpstr>
      <vt:lpstr>Chart</vt:lpstr>
      <vt:lpstr>Document</vt:lpstr>
      <vt:lpstr>Pharmacoeconomics</vt:lpstr>
      <vt:lpstr>PowerPoint Presentation</vt:lpstr>
      <vt:lpstr>Objectives</vt:lpstr>
      <vt:lpstr>Models</vt:lpstr>
      <vt:lpstr>Should we care about cost-effectiveness? Milt Weinstein</vt:lpstr>
      <vt:lpstr>‘Cost-Effectiveness Analysis’ and U.S. Health Care by Uwe Reinhardt</vt:lpstr>
      <vt:lpstr>Questions</vt:lpstr>
      <vt:lpstr>Overview</vt:lpstr>
      <vt:lpstr>Current US Situation</vt:lpstr>
      <vt:lpstr>Growth In Health Expenditures Over Time (1980–2010)</vt:lpstr>
      <vt:lpstr>PowerPoint Presentation</vt:lpstr>
      <vt:lpstr>Questions</vt:lpstr>
      <vt:lpstr>Simple Economics: Supply, Demand, and Economic Efficiency</vt:lpstr>
      <vt:lpstr>Demand</vt:lpstr>
      <vt:lpstr>Demand (Think Concert Tickets)</vt:lpstr>
      <vt:lpstr>Demand is the Sum of the Marginal Benefits</vt:lpstr>
      <vt:lpstr>Questions</vt:lpstr>
      <vt:lpstr>Supply</vt:lpstr>
      <vt:lpstr>Supply (Think Oil)</vt:lpstr>
      <vt:lpstr>Supply is the Marginal Cost Curve</vt:lpstr>
      <vt:lpstr>Supply and Demand</vt:lpstr>
      <vt:lpstr>What if the Price is Here?</vt:lpstr>
      <vt:lpstr>Qd &gt; Qs</vt:lpstr>
      <vt:lpstr>Shortage</vt:lpstr>
      <vt:lpstr>Questions</vt:lpstr>
      <vt:lpstr>What if Price is Here?</vt:lpstr>
      <vt:lpstr>Surplus</vt:lpstr>
      <vt:lpstr>Questions</vt:lpstr>
      <vt:lpstr>The “Invisible Hand”</vt:lpstr>
      <vt:lpstr>Equilibrium</vt:lpstr>
      <vt:lpstr>About Economists</vt:lpstr>
      <vt:lpstr>About Economists</vt:lpstr>
      <vt:lpstr>About Economists</vt:lpstr>
      <vt:lpstr>About Economists</vt:lpstr>
      <vt:lpstr>Demand</vt:lpstr>
      <vt:lpstr>Total Benefit</vt:lpstr>
      <vt:lpstr>Total Expenditure</vt:lpstr>
      <vt:lpstr>Consumer Surplus</vt:lpstr>
      <vt:lpstr>Supply</vt:lpstr>
      <vt:lpstr>Total Revenue</vt:lpstr>
      <vt:lpstr>Total Cost</vt:lpstr>
      <vt:lpstr>Producer Surplus</vt:lpstr>
      <vt:lpstr>Social Benefit</vt:lpstr>
      <vt:lpstr>Questions</vt:lpstr>
      <vt:lpstr>External Costs</vt:lpstr>
      <vt:lpstr>External Costs: Total Social Cost</vt:lpstr>
      <vt:lpstr>Deadweight Loss Due To External Costs</vt:lpstr>
      <vt:lpstr>Questions</vt:lpstr>
      <vt:lpstr>Deadweight Loss Due to External Benefits</vt:lpstr>
      <vt:lpstr>Questions</vt:lpstr>
      <vt:lpstr>Exercise</vt:lpstr>
      <vt:lpstr>County Health Department Exercise</vt:lpstr>
      <vt:lpstr>County Health Department Exercise (2)</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Pharmacoeconomics</vt:lpstr>
      <vt:lpstr>More Economists</vt:lpstr>
      <vt:lpstr>Models</vt:lpstr>
      <vt:lpstr>Pharmacoeconomic Checklist</vt:lpstr>
      <vt:lpstr>Question</vt:lpstr>
      <vt:lpstr>Perspective</vt:lpstr>
      <vt:lpstr>Costs</vt:lpstr>
      <vt:lpstr>Health Effects</vt:lpstr>
      <vt:lpstr>Timing</vt:lpstr>
      <vt:lpstr>Sensitivity Analyses</vt:lpstr>
      <vt:lpstr>Incremental Cost-Effectiveness</vt:lpstr>
      <vt:lpstr>Thresholds</vt:lpstr>
      <vt:lpstr>Cost-Effectiveness Plane</vt:lpstr>
      <vt:lpstr>Cost-Effectiveness Plane</vt:lpstr>
      <vt:lpstr>Cost-Effectiveness Plane</vt:lpstr>
      <vt:lpstr>Cost-Effectiveness Plane</vt:lpstr>
      <vt:lpstr>ALS Example</vt:lpstr>
      <vt:lpstr>Introduction</vt:lpstr>
      <vt:lpstr>Objective</vt:lpstr>
      <vt:lpstr>Outline</vt:lpstr>
      <vt:lpstr>Costs</vt:lpstr>
      <vt:lpstr>PowerPoint Presentation</vt:lpstr>
      <vt:lpstr>PowerPoint Presentation</vt:lpstr>
      <vt:lpstr>PowerPoint Presentation</vt:lpstr>
      <vt:lpstr>PowerPoint Presentation</vt:lpstr>
      <vt:lpstr>PowerPoint Presentation</vt:lpstr>
      <vt:lpstr>PowerPoint Presentation</vt:lpstr>
      <vt:lpstr>Other Outpatient Care</vt:lpstr>
      <vt:lpstr>Prescription Medications</vt:lpstr>
      <vt:lpstr>Durable Medical Equipment</vt:lpstr>
      <vt:lpstr>Ventilation Therapy</vt:lpstr>
      <vt:lpstr>Caregiver Services</vt:lpstr>
      <vt:lpstr>Societal Costs</vt:lpstr>
      <vt:lpstr>PowerPoint Presentation</vt:lpstr>
      <vt:lpstr>PowerPoint Presentation</vt:lpstr>
      <vt:lpstr>PowerPoint Presentation</vt:lpstr>
      <vt:lpstr>PowerPoint Presentation</vt:lpstr>
      <vt:lpstr>Economic Model of ALS</vt:lpstr>
      <vt:lpstr>ALS Health States</vt:lpstr>
      <vt:lpstr>ALS Progression</vt:lpstr>
      <vt:lpstr>Proportion of Patients in  Health States by Age</vt:lpstr>
      <vt:lpstr>Health State Utilities</vt:lpstr>
      <vt:lpstr>Health State Costs</vt:lpstr>
      <vt:lpstr>Efficacy of Therapy</vt:lpstr>
      <vt:lpstr>Additional Assumptions</vt:lpstr>
      <vt:lpstr>Results: Cost of ALS</vt:lpstr>
      <vt:lpstr>Results: Cost Effectiveness Analysis</vt:lpstr>
      <vt:lpstr>Cost Effectiveness of ALS Therapies Improving Survival</vt:lpstr>
      <vt:lpstr>Cost Effectiveness of ALS Therapies Improving HRQOL</vt:lpstr>
      <vt:lpstr>Cost Effectiveness of Therapy vs. Survival Benefit</vt:lpstr>
      <vt:lpstr>Sensitivity Analyses</vt:lpstr>
      <vt:lpstr>Value of Cure</vt:lpstr>
      <vt:lpstr>League Table (1997 dollars)</vt:lpstr>
      <vt:lpstr>Cost Per Life Year Estimates</vt:lpstr>
    </vt:vector>
  </TitlesOfParts>
  <Company>Amgen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mwoolley</dc:creator>
  <cp:lastModifiedBy>Kelsh, Mike</cp:lastModifiedBy>
  <cp:revision>18</cp:revision>
  <dcterms:created xsi:type="dcterms:W3CDTF">2015-11-21T22:22:07Z</dcterms:created>
  <dcterms:modified xsi:type="dcterms:W3CDTF">2017-03-02T19:33:41Z</dcterms:modified>
</cp:coreProperties>
</file>