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1224" r:id="rId2"/>
    <p:sldId id="547" r:id="rId3"/>
    <p:sldId id="540" r:id="rId4"/>
    <p:sldId id="1063" r:id="rId5"/>
    <p:sldId id="1065" r:id="rId6"/>
    <p:sldId id="1105" r:id="rId7"/>
    <p:sldId id="565" r:id="rId8"/>
    <p:sldId id="1066" r:id="rId9"/>
    <p:sldId id="1067" r:id="rId10"/>
    <p:sldId id="1068" r:id="rId11"/>
    <p:sldId id="1225" r:id="rId12"/>
    <p:sldId id="1244" r:id="rId13"/>
    <p:sldId id="1069" r:id="rId14"/>
    <p:sldId id="1333" r:id="rId15"/>
    <p:sldId id="1335" r:id="rId16"/>
    <p:sldId id="1071" r:id="rId17"/>
    <p:sldId id="1161" r:id="rId18"/>
    <p:sldId id="1164" r:id="rId19"/>
    <p:sldId id="1336" r:id="rId20"/>
    <p:sldId id="1337" r:id="rId21"/>
    <p:sldId id="1163" r:id="rId22"/>
    <p:sldId id="1326" r:id="rId23"/>
    <p:sldId id="1176" r:id="rId24"/>
    <p:sldId id="1177" r:id="rId25"/>
    <p:sldId id="1181" r:id="rId26"/>
    <p:sldId id="1209" r:id="rId27"/>
    <p:sldId id="1256" r:id="rId28"/>
    <p:sldId id="1327" r:id="rId29"/>
    <p:sldId id="1179" r:id="rId30"/>
    <p:sldId id="1182" r:id="rId31"/>
    <p:sldId id="1338" r:id="rId32"/>
    <p:sldId id="1261" r:id="rId33"/>
    <p:sldId id="1269" r:id="rId34"/>
    <p:sldId id="1312" r:id="rId35"/>
    <p:sldId id="1263" r:id="rId36"/>
    <p:sldId id="1314" r:id="rId37"/>
    <p:sldId id="1264" r:id="rId38"/>
    <p:sldId id="1266" r:id="rId39"/>
    <p:sldId id="1277" r:id="rId40"/>
    <p:sldId id="1268" r:id="rId41"/>
    <p:sldId id="1186" r:id="rId42"/>
    <p:sldId id="1281" r:id="rId43"/>
    <p:sldId id="1328" r:id="rId44"/>
    <p:sldId id="1270" r:id="rId45"/>
    <p:sldId id="1271" r:id="rId46"/>
    <p:sldId id="1272" r:id="rId47"/>
    <p:sldId id="1278" r:id="rId48"/>
    <p:sldId id="1274" r:id="rId49"/>
    <p:sldId id="1275" r:id="rId50"/>
    <p:sldId id="1279" r:id="rId51"/>
    <p:sldId id="1276" r:id="rId52"/>
    <p:sldId id="1303" r:id="rId53"/>
    <p:sldId id="1304" r:id="rId54"/>
    <p:sldId id="1319" r:id="rId55"/>
    <p:sldId id="1307" r:id="rId56"/>
    <p:sldId id="1306" r:id="rId57"/>
    <p:sldId id="1309" r:id="rId58"/>
    <p:sldId id="1190" r:id="rId59"/>
    <p:sldId id="1202" r:id="rId60"/>
    <p:sldId id="1340" r:id="rId61"/>
    <p:sldId id="1234" r:id="rId62"/>
    <p:sldId id="1235" r:id="rId63"/>
    <p:sldId id="1288" r:id="rId64"/>
    <p:sldId id="1219" r:id="rId65"/>
    <p:sldId id="1329" r:id="rId66"/>
    <p:sldId id="1289" r:id="rId67"/>
    <p:sldId id="1285" r:id="rId68"/>
    <p:sldId id="1290" r:id="rId69"/>
    <p:sldId id="1291" r:id="rId70"/>
    <p:sldId id="1286" r:id="rId71"/>
    <p:sldId id="1295" r:id="rId72"/>
    <p:sldId id="1302" r:id="rId73"/>
    <p:sldId id="1339" r:id="rId74"/>
    <p:sldId id="1043" r:id="rId75"/>
    <p:sldId id="1249" r:id="rId76"/>
    <p:sldId id="1239" r:id="rId77"/>
    <p:sldId id="1318" r:id="rId78"/>
    <p:sldId id="1267" r:id="rId79"/>
    <p:sldId id="1203" r:id="rId80"/>
    <p:sldId id="1325" r:id="rId81"/>
    <p:sldId id="1298" r:id="rId82"/>
    <p:sldId id="1299" r:id="rId83"/>
    <p:sldId id="1300" r:id="rId84"/>
    <p:sldId id="1301" r:id="rId85"/>
    <p:sldId id="1212" r:id="rId86"/>
    <p:sldId id="1293" r:id="rId87"/>
    <p:sldId id="1222" r:id="rId88"/>
    <p:sldId id="1115" r:id="rId89"/>
    <p:sldId id="1331" r:id="rId90"/>
  </p:sldIdLst>
  <p:sldSz cx="6858000" cy="9144000" type="letter"/>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8">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1" name="Jeff Martin" initials="" lastIdx="5" clrIdx="1"/>
  <p:cmAuthor id="2" name="Jeff Martin" initials="JM" lastIdx="23" clrIdx="2"/>
  <p:cmAuthor id="3" name="Martin, Jeff" initials="MJ"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BFBFB"/>
    <a:srgbClr val="F0F0F0"/>
    <a:srgbClr val="DBDBDB"/>
    <a:srgbClr val="EAEAEA"/>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14" autoAdjust="0"/>
    <p:restoredTop sz="63165" autoAdjust="0"/>
  </p:normalViewPr>
  <p:slideViewPr>
    <p:cSldViewPr>
      <p:cViewPr>
        <p:scale>
          <a:sx n="60" d="100"/>
          <a:sy n="60" d="100"/>
        </p:scale>
        <p:origin x="-2178" y="-72"/>
      </p:cViewPr>
      <p:guideLst>
        <p:guide orient="horz" pos="2880"/>
        <p:guide pos="216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80" d="100"/>
        <a:sy n="80" d="100"/>
      </p:scale>
      <p:origin x="0" y="4206"/>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a:p>
        </p:txBody>
      </p:sp>
      <p:sp>
        <p:nvSpPr>
          <p:cNvPr id="14342" name="Rectangle 6"/>
          <p:cNvSpPr>
            <a:spLocks noGrp="1" noRot="1" noChangeAspect="1" noChangeArrowheads="1" noTextEdit="1"/>
          </p:cNvSpPr>
          <p:nvPr>
            <p:ph type="sldImg" idx="2"/>
          </p:nvPr>
        </p:nvSpPr>
        <p:spPr bwMode="auto">
          <a:xfrm>
            <a:off x="2166938" y="706438"/>
            <a:ext cx="261302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smtClean="0"/>
          </a:p>
        </p:txBody>
      </p:sp>
      <p:sp>
        <p:nvSpPr>
          <p:cNvPr id="20482"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2162175" y="698500"/>
            <a:ext cx="2622550" cy="3495675"/>
          </a:xfrm>
          <a:ln/>
        </p:spPr>
      </p:sp>
      <p:sp>
        <p:nvSpPr>
          <p:cNvPr id="20484"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As we get ready to start, we invite you to address this question.  We will reveal the answer to this later in the session. </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smtClean="0"/>
          </a:p>
        </p:txBody>
      </p:sp>
      <p:sp>
        <p:nvSpPr>
          <p:cNvPr id="44034" name="Rectangle 2"/>
          <p:cNvSpPr>
            <a:spLocks noGrp="1" noRot="1" noChangeAspect="1" noChangeArrowheads="1" noTextEdit="1"/>
          </p:cNvSpPr>
          <p:nvPr>
            <p:ph type="sldImg"/>
          </p:nvPr>
        </p:nvSpPr>
        <p:spPr>
          <a:xfrm>
            <a:off x="2168525" y="706438"/>
            <a:ext cx="2609850" cy="3481387"/>
          </a:xfrm>
          <a:ln/>
        </p:spPr>
      </p:sp>
      <p:sp>
        <p:nvSpPr>
          <p:cNvPr id="44035" name="Rectangle 3"/>
          <p:cNvSpPr>
            <a:spLocks noGrp="1" noChangeArrowheads="1"/>
          </p:cNvSpPr>
          <p:nvPr>
            <p:ph type="body" idx="1"/>
          </p:nvPr>
        </p:nvSpPr>
        <p:spPr>
          <a:noFill/>
          <a:ln/>
        </p:spPr>
        <p:txBody>
          <a:bodyPr/>
          <a:lstStyle/>
          <a:p>
            <a:r>
              <a:rPr lang="en-US" altLang="en-US" smtClean="0"/>
              <a:t>So, at our house, off went the nightlight and we began to stumble around our daughter’s room.</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80309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smtClean="0"/>
          </a:p>
        </p:txBody>
      </p:sp>
      <p:sp>
        <p:nvSpPr>
          <p:cNvPr id="4710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2162175" y="698500"/>
            <a:ext cx="2622550" cy="3495675"/>
          </a:xfrm>
          <a:ln/>
        </p:spPr>
      </p:sp>
      <p:sp>
        <p:nvSpPr>
          <p:cNvPr id="4710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What does everyone else think?  Should you get rid of the nightlight in your child’s room?  </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99B2AF4-1DB2-445A-AEF8-4F3A412C4C95}" type="slidenum">
              <a:rPr lang="en-US" altLang="en-US" sz="1000" b="0" i="1">
                <a:solidFill>
                  <a:schemeClr val="tx1"/>
                </a:solidFill>
                <a:latin typeface="Times New Roman" pitchFamily="18" charset="0"/>
              </a:rPr>
              <a:pPr algn="r" defTabSz="952500" eaLnBrk="0" hangingPunct="0"/>
              <a:t>12</a:t>
            </a:fld>
            <a:endParaRPr lang="en-US" altLang="en-US" sz="1000" b="0" i="1">
              <a:solidFill>
                <a:schemeClr val="tx1"/>
              </a:solidFill>
              <a:latin typeface="Times New Roman" pitchFamily="18" charset="0"/>
            </a:endParaRPr>
          </a:p>
        </p:txBody>
      </p:sp>
      <p:sp>
        <p:nvSpPr>
          <p:cNvPr id="20582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A573276C-C66B-4215-9660-3073A092E924}" type="slidenum">
              <a:rPr lang="en-US" altLang="en-US" sz="1200" b="0">
                <a:solidFill>
                  <a:schemeClr val="tx1"/>
                </a:solidFill>
                <a:latin typeface="Times New Roman" pitchFamily="18" charset="0"/>
              </a:rPr>
              <a:pPr algn="r" defTabSz="931863" eaLnBrk="0" hangingPunct="0"/>
              <a:t>12</a:t>
            </a:fld>
            <a:endParaRPr lang="en-US" altLang="en-US" sz="1200" b="0">
              <a:solidFill>
                <a:schemeClr val="tx1"/>
              </a:solidFill>
              <a:latin typeface="Times New Roman" pitchFamily="18" charset="0"/>
            </a:endParaRPr>
          </a:p>
        </p:txBody>
      </p:sp>
      <p:sp>
        <p:nvSpPr>
          <p:cNvPr id="205827" name="Rectangle 2"/>
          <p:cNvSpPr>
            <a:spLocks noGrp="1" noRot="1" noChangeAspect="1" noChangeArrowheads="1" noTextEdit="1"/>
          </p:cNvSpPr>
          <p:nvPr>
            <p:ph type="sldImg"/>
          </p:nvPr>
        </p:nvSpPr>
        <p:spPr>
          <a:xfrm>
            <a:off x="2162175" y="698500"/>
            <a:ext cx="2622550" cy="3495675"/>
          </a:xfrm>
          <a:ln/>
        </p:spPr>
      </p:sp>
      <p:sp>
        <p:nvSpPr>
          <p:cNvPr id="20582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The correct answer is, in fact, no.</a:t>
            </a:r>
          </a:p>
        </p:txBody>
      </p:sp>
    </p:spTree>
    <p:extLst>
      <p:ext uri="{BB962C8B-B14F-4D97-AF65-F5344CB8AC3E}">
        <p14:creationId xmlns:p14="http://schemas.microsoft.com/office/powerpoint/2010/main" val="126584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smtClean="0"/>
          </a:p>
        </p:txBody>
      </p:sp>
      <p:sp>
        <p:nvSpPr>
          <p:cNvPr id="207874" name="Rectangle 2"/>
          <p:cNvSpPr>
            <a:spLocks noGrp="1" noRot="1" noChangeAspect="1" noChangeArrowheads="1" noTextEdit="1"/>
          </p:cNvSpPr>
          <p:nvPr>
            <p:ph type="sldImg"/>
          </p:nvPr>
        </p:nvSpPr>
        <p:spPr>
          <a:xfrm>
            <a:off x="2168525" y="706438"/>
            <a:ext cx="2609850"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Correct, it is because of confounding.  Two subsequent studies, again in </a:t>
            </a:r>
            <a:r>
              <a:rPr lang="en-US" altLang="en-US" i="1" dirty="0" smtClean="0"/>
              <a:t>Nature</a:t>
            </a:r>
            <a:r>
              <a:rPr lang="en-US" altLang="en-US" dirty="0" smtClean="0"/>
              <a:t>, showed no association and attributed the original finding to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How might confounding account for the apparent finding</a:t>
            </a:r>
            <a:r>
              <a:rPr lang="en-US" altLang="en-US" sz="800" baseline="0" dirty="0" smtClean="0"/>
              <a:t> that night lights cause childhood myopia?  Can you think of anything that if you stratified by it the effect of night lights would go away?  Is there anything night light users possess that also causes childhood myopia?</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The authors of the subsequent studies believed that the apparent association between use of a night light and child’s myopia was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sz="800" b="1" dirty="0" smtClean="0"/>
              <a:t>parental myopia confounds the relationship between night lights and child’s myopia</a:t>
            </a:r>
            <a:r>
              <a:rPr lang="en-US" altLang="en-US" sz="800" dirty="0" smtClean="0"/>
              <a:t> and there is no causal effect of night lights on child’s myopia. </a:t>
            </a:r>
          </a:p>
          <a:p>
            <a:endParaRPr lang="en-US" altLang="en-US" sz="800" dirty="0" smtClean="0"/>
          </a:p>
          <a:p>
            <a:r>
              <a:rPr lang="en-US" altLang="en-US" sz="800" dirty="0" smtClean="0"/>
              <a:t>Is this positive or negative confounding?  Answer: positive</a:t>
            </a:r>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smtClean="0"/>
          </a:p>
        </p:txBody>
      </p:sp>
      <p:sp>
        <p:nvSpPr>
          <p:cNvPr id="214018" name="Rectangle 2"/>
          <p:cNvSpPr>
            <a:spLocks noGrp="1" noRot="1" noChangeAspect="1" noChangeArrowheads="1" noTextEdit="1"/>
          </p:cNvSpPr>
          <p:nvPr>
            <p:ph type="sldImg"/>
          </p:nvPr>
        </p:nvSpPr>
        <p:spPr>
          <a:xfrm>
            <a:off x="2168525" y="706438"/>
            <a:ext cx="2609850"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By the way, she is still</a:t>
            </a:r>
            <a:r>
              <a:rPr lang="en-US" altLang="en-US" baseline="0" dirty="0" smtClean="0"/>
              <a:t> not yet myopic.</a:t>
            </a:r>
            <a:endParaRPr lang="en-US" altLang="en-US" dirty="0" smtClean="0"/>
          </a:p>
          <a:p>
            <a:endParaRPr lang="en-US" altLang="en-US" dirty="0" smtClean="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smtClean="0"/>
          </a:p>
        </p:txBody>
      </p:sp>
      <p:sp>
        <p:nvSpPr>
          <p:cNvPr id="217090" name="Rectangle 2"/>
          <p:cNvSpPr>
            <a:spLocks noGrp="1" noRot="1" noChangeAspect="1" noChangeArrowheads="1" noTextEdit="1"/>
          </p:cNvSpPr>
          <p:nvPr>
            <p:ph type="sldImg"/>
          </p:nvPr>
        </p:nvSpPr>
        <p:spPr>
          <a:xfrm>
            <a:off x="2162175" y="698500"/>
            <a:ext cx="2622550" cy="3495675"/>
          </a:xfrm>
          <a:ln/>
        </p:spPr>
      </p:sp>
      <p:sp>
        <p:nvSpPr>
          <p:cNvPr id="217091" name="Rectangle 3"/>
          <p:cNvSpPr>
            <a:spLocks noGrp="1" noChangeArrowheads="1"/>
          </p:cNvSpPr>
          <p:nvPr>
            <p:ph type="body" idx="1"/>
          </p:nvPr>
        </p:nvSpPr>
        <p:spPr>
          <a:xfrm>
            <a:off x="927100" y="4427538"/>
            <a:ext cx="5092700" cy="4195762"/>
          </a:xfrm>
          <a:noFill/>
          <a:ln/>
        </p:spPr>
        <p:txBody>
          <a:bodyPr/>
          <a:lstStyle/>
          <a:p>
            <a:r>
              <a:rPr lang="en-US" altLang="en-US" dirty="0" smtClean="0"/>
              <a:t>Here is another example.  This is a case-control study looking at the effectiveness of AZT in preventing HIV acquisition after a </a:t>
            </a:r>
            <a:r>
              <a:rPr lang="en-US" altLang="en-US" dirty="0" err="1" smtClean="0"/>
              <a:t>needlestick</a:t>
            </a:r>
            <a:r>
              <a:rPr lang="en-US" altLang="en-US" dirty="0" smtClean="0"/>
              <a:t> involving</a:t>
            </a:r>
            <a:r>
              <a:rPr lang="en-US" altLang="en-US" baseline="0" dirty="0" smtClean="0"/>
              <a:t> an HIV-infected patient among </a:t>
            </a:r>
            <a:r>
              <a:rPr lang="en-US" altLang="en-US" dirty="0" smtClean="0"/>
              <a:t>health care workers.  The context is that </a:t>
            </a:r>
            <a:r>
              <a:rPr lang="en-US" altLang="en-US" dirty="0" err="1" smtClean="0"/>
              <a:t>needlesticks</a:t>
            </a:r>
            <a:r>
              <a:rPr lang="en-US" altLang="en-US" dirty="0" smtClean="0"/>
              <a:t> among health care workers from patients with HIV disease are unfortunately all too common.  The question is whether taking the drug called AZT right after a </a:t>
            </a:r>
            <a:r>
              <a:rPr lang="en-US" altLang="en-US" dirty="0" err="1" smtClean="0"/>
              <a:t>needlestick</a:t>
            </a:r>
            <a:r>
              <a:rPr lang="en-US" altLang="en-US" dirty="0" smtClean="0"/>
              <a:t> can prevent the healthcare worker from becoming infected with HIV.  Attempts to address this question with a randomized</a:t>
            </a:r>
            <a:r>
              <a:rPr lang="en-US" altLang="en-US" baseline="0" dirty="0" smtClean="0"/>
              <a:t> trial</a:t>
            </a:r>
            <a:r>
              <a:rPr lang="en-US" altLang="en-US" dirty="0" smtClean="0"/>
              <a:t> did not work because no doctor or nurse wanted to be randomized to the placebo group.  Hence, there was no evidence for many years whether taking antiretroviral therapy, replete with its toxicity, would do any good in preventing HIV acquisition amongst health care workers</a:t>
            </a:r>
            <a:r>
              <a:rPr lang="en-US" altLang="en-US" baseline="0" dirty="0" smtClean="0"/>
              <a:t> who got a </a:t>
            </a:r>
            <a:r>
              <a:rPr lang="en-US" altLang="en-US" baseline="0" dirty="0" err="1" smtClean="0"/>
              <a:t>needlestick</a:t>
            </a:r>
            <a:r>
              <a:rPr lang="en-US" altLang="en-US" dirty="0" smtClean="0"/>
              <a:t>.  So, this had to be sorted out observationally and luckily there were at least some doctors and nurses who did not elect to use AZT such that we have some exposure variability to work with and hence observational data to examine.  </a:t>
            </a:r>
          </a:p>
          <a:p>
            <a:endParaRPr lang="en-US" altLang="en-US" dirty="0" smtClean="0"/>
          </a:p>
          <a:p>
            <a:r>
              <a:rPr lang="en-US" altLang="en-US" dirty="0" smtClean="0"/>
              <a:t>The exposure in question is the use of AZT and the outcome is the occurrence of HIV.   Cases were health care workers who had acquired HIV after a </a:t>
            </a:r>
            <a:r>
              <a:rPr lang="en-US" altLang="en-US" dirty="0" err="1" smtClean="0"/>
              <a:t>needlestick</a:t>
            </a:r>
            <a:r>
              <a:rPr lang="en-US" altLang="en-US" dirty="0" smtClean="0"/>
              <a:t> and controls were health care workers who did not acquire HIV after a </a:t>
            </a:r>
            <a:r>
              <a:rPr lang="en-US" altLang="en-US" dirty="0" err="1" smtClean="0"/>
              <a:t>needlestick</a:t>
            </a:r>
            <a:r>
              <a:rPr lang="en-US" altLang="en-US" dirty="0" smtClean="0"/>
              <a:t>.  In the crude analysis, the OR was 0.61, with this confidence interval.  </a:t>
            </a:r>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This would not be an example unless we were concerned about confounding.  What is the most confounder at play here, that we should be concerned about and control for?  Is it age of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It also influences whether a </a:t>
            </a:r>
            <a:r>
              <a:rPr lang="en-US" altLang="en-US" dirty="0" err="1" smtClean="0">
                <a:solidFill>
                  <a:srgbClr val="000000"/>
                </a:solidFill>
              </a:rPr>
              <a:t>needlestick</a:t>
            </a:r>
            <a:r>
              <a:rPr lang="en-US" altLang="en-US" dirty="0" smtClean="0">
                <a:solidFill>
                  <a:srgbClr val="000000"/>
                </a:solidFill>
              </a:rPr>
              <a:t> will result in HIV acquisition in the healthcare worker.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Knowing</a:t>
            </a:r>
            <a:r>
              <a:rPr lang="en-US" altLang="en-US" baseline="0" dirty="0" smtClean="0">
                <a:solidFill>
                  <a:srgbClr val="000000"/>
                </a:solidFill>
              </a:rPr>
              <a:t> this is a subject matter issue.  If you understand the subject matter, you should be able to figure this out.  If you don’t understand the subject matter, this would be very hard for you to figure out.  This is an example of how managing confounding is very much a subject matter issue.  </a:t>
            </a: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I will start by defining what confounding is and what it does.  We will define the terms positive and negative confounding as useful ways to depict the direction of confounding.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then describe some concepts that you may new to you.  Specifically, we will describe the use of counterfactuals to conceptualize the origins of confounding.  Then, we will spend the bulk of the session discussing the use of directed acyclic graphs (DAGs) as a modern approach to visualize and depict confounding.  </a:t>
            </a: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our analyses in order to prevent bias.  In particular, we will talk about avoiding adjustment for colliders and some non-causal factors.  This reminds us that conceptualization of confounding is a substantive issue, not a statistical issue.  Finally, we will discuss how to use DAGs to handle multiple causal pathways.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What will be the result of this?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Correct answer is negative</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a:spcBef>
                <a:spcPct val="50000"/>
              </a:spcBef>
            </a:pP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smtClean="0"/>
          </a:p>
        </p:txBody>
      </p:sp>
      <p:sp>
        <p:nvSpPr>
          <p:cNvPr id="228354" name="Rectangle 2"/>
          <p:cNvSpPr>
            <a:spLocks noGrp="1" noRot="1" noChangeAspect="1" noChangeArrowheads="1" noTextEdit="1"/>
          </p:cNvSpPr>
          <p:nvPr>
            <p:ph type="sldImg"/>
          </p:nvPr>
        </p:nvSpPr>
        <p:spPr>
          <a:xfrm>
            <a:off x="2162175" y="698500"/>
            <a:ext cx="2622550" cy="3495675"/>
          </a:xfrm>
          <a:ln/>
        </p:spPr>
      </p:sp>
      <p:sp>
        <p:nvSpPr>
          <p:cNvPr id="228355" name="Rectangle 3"/>
          <p:cNvSpPr>
            <a:spLocks noGrp="1" noChangeArrowheads="1"/>
          </p:cNvSpPr>
          <p:nvPr>
            <p:ph type="body" idx="1"/>
          </p:nvPr>
        </p:nvSpPr>
        <p:spPr>
          <a:xfrm>
            <a:off x="927100" y="4427538"/>
            <a:ext cx="5092700" cy="4195762"/>
          </a:xfrm>
          <a:noFill/>
          <a:ln/>
        </p:spPr>
        <p:txBody>
          <a:bodyPr/>
          <a:lstStyle/>
          <a:p>
            <a:r>
              <a:rPr lang="en-US" altLang="en-US" dirty="0" smtClean="0"/>
              <a:t>When one controls for severity of exposure, the severity-adjusted odds ratio is now 0.3 with a confidence interval between 0.12 and 0.79.  This is a statistically significant</a:t>
            </a:r>
            <a:r>
              <a:rPr lang="en-US" altLang="en-US" baseline="0" dirty="0" smtClean="0"/>
              <a:t> result.  </a:t>
            </a:r>
            <a:r>
              <a:rPr lang="en-US" altLang="en-US" dirty="0" smtClean="0"/>
              <a:t>Now, we have sufficient evidence to reject the null hypothesis and conclude that AZT is effective in preventing HIV seroconversion.  The measure of association has gotten larger after accounting for the confounder.  This is an example of negative confounding whereby the confounder, if not accounted for, was hiding or suppressing the true effect.  This scenario is sometimes called confounding by indication, where indication means the clinical indication for being treated.  It refers to the typical scenario in the real world when the sickest patients or highest risk for an event are given the intervention, such that there will be confounding.  The confounding is typically negative in its direction.  You will not see the true effect of the drug until you can adjust for severity of illness (or severity of risk, as in this example).   The 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smtClean="0"/>
              <a:t> t</a:t>
            </a:r>
            <a:r>
              <a:rPr lang="en-US" altLang="en-US" dirty="0" smtClean="0"/>
              <a:t>his failure to completely adjust leaves us with what is called “residual confounding”.  </a:t>
            </a:r>
          </a:p>
          <a:p>
            <a:endParaRPr lang="en-US" altLang="en-US" dirty="0" smtClean="0"/>
          </a:p>
          <a:p>
            <a:r>
              <a:rPr lang="en-US" altLang="en-US" dirty="0" smtClean="0"/>
              <a:t>Finally,</a:t>
            </a:r>
            <a:r>
              <a:rPr lang="en-US" altLang="en-US" baseline="0" dirty="0" smtClean="0"/>
              <a:t> the difference between the crude estimate and the adjusted estimate is the result of “confounding bias” or, more simply, confounding.  </a:t>
            </a:r>
            <a:endParaRPr lang="en-US" altLang="en-US" dirty="0" smtClean="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22</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Now that we have shown</a:t>
            </a:r>
            <a:r>
              <a:rPr lang="en-US" altLang="en-US" sz="1200" baseline="0" dirty="0" smtClean="0">
                <a:solidFill>
                  <a:srgbClr val="000000"/>
                </a:solidFill>
                <a:latin typeface="Arial" charset="0"/>
              </a:rPr>
              <a:t> several examples of the problems that confounding can cause, l</a:t>
            </a:r>
            <a:r>
              <a:rPr lang="en-US" altLang="en-US" sz="1200" dirty="0" smtClean="0">
                <a:solidFill>
                  <a:srgbClr val="000000"/>
                </a:solidFill>
                <a:latin typeface="Arial" charset="0"/>
              </a:rPr>
              <a:t>et’s now move on to a more theoretical understanding of confounding.</a:t>
            </a:r>
          </a:p>
        </p:txBody>
      </p:sp>
    </p:spTree>
    <p:extLst>
      <p:ext uri="{BB962C8B-B14F-4D97-AF65-F5344CB8AC3E}">
        <p14:creationId xmlns:p14="http://schemas.microsoft.com/office/powerpoint/2010/main" val="125577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smtClean="0"/>
          </a:p>
        </p:txBody>
      </p:sp>
      <p:sp>
        <p:nvSpPr>
          <p:cNvPr id="232450" name="Rectangle 2"/>
          <p:cNvSpPr>
            <a:spLocks noGrp="1" noRot="1" noChangeAspect="1" noChangeArrowheads="1" noTextEdit="1"/>
          </p:cNvSpPr>
          <p:nvPr>
            <p:ph type="sldImg"/>
          </p:nvPr>
        </p:nvSpPr>
        <p:spPr>
          <a:xfrm>
            <a:off x="2168525" y="706438"/>
            <a:ext cx="2609850"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Let’s look at the night lights and myopia study to illustrate this.  To investigate the effect of night lights, the ideal study would be to evaluate children exposed to night lights for several years and then directly compare them to the SAME group of children not exposed to night lights.  I’ve illustrated this here.  We would follow kids exposed to night lights for a few years 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exposed to night lights as compared to the</a:t>
            </a:r>
            <a:r>
              <a:rPr lang="en-US" altLang="en-US" baseline="0" dirty="0" smtClean="0"/>
              <a:t> kids not exposed to night lights</a:t>
            </a:r>
            <a:r>
              <a:rPr lang="en-US" altLang="en-US" dirty="0" smtClean="0"/>
              <a:t> other than night lights.  Any difference</a:t>
            </a:r>
            <a:r>
              <a:rPr lang="en-US" altLang="en-US" baseline="0" dirty="0" smtClean="0"/>
              <a:t> seen between the kids exposed to night and the same kids not exposed to night lights must be because of night lights.</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study as “counterfactual” – contrary to the fact.  It is unobservable.  It cannot happen.   The ideal study is called counterfactual and for each child,</a:t>
            </a:r>
            <a:r>
              <a:rPr lang="en-US" altLang="en-US" baseline="0" dirty="0" smtClean="0"/>
              <a:t> the state that did not occur naturally, is also called counterfactual.  In other words, in reality, for those kids who were exposed to nightlights, we call the experience of those same kids if we could have seen them without nightlights as the counterfactual (the experience that is counter to fact).  This may seem like an odd way to think about this, but it turns out to very useful. </a:t>
            </a:r>
            <a:endParaRPr lang="en-US" altLang="en-US" dirty="0" smtClean="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5"/>
          <p:cNvSpPr>
            <a:spLocks noGrp="1" noChangeArrowheads="1"/>
          </p:cNvSpPr>
          <p:nvPr>
            <p:ph type="sldNum" sz="quarter" idx="5"/>
          </p:nvPr>
        </p:nvSpPr>
        <p:spPr>
          <a:noFill/>
        </p:spPr>
        <p:txBody>
          <a:bodyPr/>
          <a:lstStyle/>
          <a:p>
            <a:fld id="{21ABFE99-BB37-4FFB-A1E7-D9E83A29D566}" type="slidenum">
              <a:rPr lang="en-US" altLang="en-US" smtClean="0"/>
              <a:pPr/>
              <a:t>24</a:t>
            </a:fld>
            <a:endParaRPr lang="en-US" altLang="en-US" smtClean="0"/>
          </a:p>
        </p:txBody>
      </p:sp>
      <p:sp>
        <p:nvSpPr>
          <p:cNvPr id="234498" name="Rectangle 2"/>
          <p:cNvSpPr>
            <a:spLocks noGrp="1" noRot="1" noChangeAspect="1" noChangeArrowheads="1" noTextEdit="1"/>
          </p:cNvSpPr>
          <p:nvPr>
            <p:ph type="sldImg"/>
          </p:nvPr>
        </p:nvSpPr>
        <p:spPr>
          <a:xfrm>
            <a:off x="2168525" y="706438"/>
            <a:ext cx="2609850" cy="3481387"/>
          </a:xfrm>
          <a:ln/>
        </p:spPr>
      </p:sp>
      <p:sp>
        <p:nvSpPr>
          <p:cNvPr id="234499"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what we have talked about so far in the class to date, where we live in the real world.   They</a:t>
            </a:r>
            <a:r>
              <a:rPr lang="en-US" altLang="en-US" baseline="0" dirty="0" smtClean="0"/>
              <a:t> are simply just a measure of numerical (or statistical) association.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other influences 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Stated another</a:t>
            </a:r>
            <a:r>
              <a:rPr lang="en-US" altLang="en-US" baseline="0" dirty="0" smtClean="0"/>
              <a:t> way, c</a:t>
            </a:r>
            <a:r>
              <a:rPr lang="en-US" altLang="en-US" dirty="0" smtClean="0"/>
              <a:t>onfounding occurs because of these other influences, a mixing of effects.  </a:t>
            </a:r>
          </a:p>
          <a:p>
            <a:endParaRPr lang="en-US" altLang="en-US" dirty="0" smtClean="0"/>
          </a:p>
          <a:p>
            <a:r>
              <a:rPr lang="en-US" altLang="en-US" dirty="0" smtClean="0"/>
              <a:t>(Jewell, </a:t>
            </a:r>
            <a:r>
              <a:rPr lang="en-US" altLang="en-US" dirty="0" err="1" smtClean="0"/>
              <a:t>Chapt</a:t>
            </a:r>
            <a:r>
              <a:rPr lang="en-US" altLang="en-US" dirty="0" smtClean="0"/>
              <a:t>. 8 gives a somewhat different mathematical explanation of counterfactuals.)</a:t>
            </a:r>
          </a:p>
        </p:txBody>
      </p:sp>
    </p:spTree>
    <p:extLst>
      <p:ext uri="{BB962C8B-B14F-4D97-AF65-F5344CB8AC3E}">
        <p14:creationId xmlns:p14="http://schemas.microsoft.com/office/powerpoint/2010/main" val="51131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25</a:t>
            </a:fld>
            <a:endParaRPr lang="en-US" altLang="en-US" smtClean="0"/>
          </a:p>
        </p:txBody>
      </p:sp>
      <p:sp>
        <p:nvSpPr>
          <p:cNvPr id="236546" name="Rectangle 2"/>
          <p:cNvSpPr>
            <a:spLocks noGrp="1" noRot="1" noChangeAspect="1" noChangeArrowheads="1" noTextEdit="1"/>
          </p:cNvSpPr>
          <p:nvPr>
            <p:ph type="sldImg"/>
          </p:nvPr>
        </p:nvSpPr>
        <p:spPr>
          <a:xfrm>
            <a:off x="2168525" y="706438"/>
            <a:ext cx="2609850" cy="3481387"/>
          </a:xfrm>
          <a:ln/>
        </p:spPr>
      </p:sp>
      <p:sp>
        <p:nvSpPr>
          <p:cNvPr id="236547" name="Rectangle 3"/>
          <p:cNvSpPr>
            <a:spLocks noGrp="1" noChangeArrowheads="1"/>
          </p:cNvSpPr>
          <p:nvPr>
            <p:ph type="body" idx="1"/>
          </p:nvPr>
        </p:nvSpPr>
        <p:spPr>
          <a:noFill/>
          <a:ln/>
        </p:spPr>
        <p:txBody>
          <a:bodyPr/>
          <a:lstStyle/>
          <a:p>
            <a:r>
              <a:rPr lang="en-US" altLang="en-US" dirty="0" smtClean="0"/>
              <a:t>So, you may not have known it, but we are always striving for the counterfactual in our analytic work.  We cannot ever get to the counterfactual so the next best thing is to have our two distinct populations to be “exchangeable”, in other words, identical in their “other influences” except for the exposure under study.  After all, this what 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exchangeable.   It is important to note that we exchangeable</a:t>
            </a:r>
            <a:r>
              <a:rPr lang="en-US" altLang="en-US" baseline="0" dirty="0" smtClean="0"/>
              <a:t> population are, in theory, achievable, but we cannot prove that two populations are exchangeable.  Yet, in practice, we often believe we have achieved exchangeability, which is what allows us to go on with our work and make causal inferences that have implications for public health and clinical practice.</a:t>
            </a:r>
            <a:endParaRPr lang="en-US" altLang="en-US" dirty="0" smtClean="0"/>
          </a:p>
          <a:p>
            <a:endParaRPr lang="en-US" altLang="en-US" dirty="0" smtClean="0"/>
          </a:p>
          <a:p>
            <a:r>
              <a:rPr lang="en-US" altLang="en-US" dirty="0" smtClean="0"/>
              <a:t>For some students, this counterfactual ideal theory is helpful and others it is not.  It is now the dominant theory in epidemiology and the dominant theory in the field of causal inference.  It is gaining traction</a:t>
            </a:r>
            <a:r>
              <a:rPr lang="en-US" altLang="en-US" baseline="0" dirty="0" smtClean="0"/>
              <a:t> in all aspects of human subjects-based health-related research.  </a:t>
            </a:r>
            <a:r>
              <a:rPr lang="en-US" altLang="en-US" dirty="0" smtClean="0"/>
              <a:t>Everyone</a:t>
            </a:r>
            <a:r>
              <a:rPr lang="en-US" altLang="en-US" baseline="0" dirty="0" smtClean="0"/>
              <a:t> </a:t>
            </a:r>
            <a:r>
              <a:rPr lang="en-US" altLang="en-US" dirty="0" smtClean="0"/>
              <a:t>should all be familiar with this concept.   I encourage everyone to think it over in a quiet room.  </a:t>
            </a:r>
          </a:p>
          <a:p>
            <a:endParaRPr lang="en-US" altLang="en-US" dirty="0" smtClean="0"/>
          </a:p>
          <a:p>
            <a:r>
              <a:rPr lang="en-US" altLang="en-US" dirty="0" smtClean="0"/>
              <a:t>(Jewell </a:t>
            </a:r>
            <a:r>
              <a:rPr lang="en-US" altLang="en-US" dirty="0" err="1" smtClean="0"/>
              <a:t>Chapt</a:t>
            </a:r>
            <a:r>
              <a:rPr lang="en-US" altLang="en-US" dirty="0" smtClean="0"/>
              <a:t> 8 explains exchangeability in terms of the “randomization assumption”.)</a:t>
            </a:r>
          </a:p>
          <a:p>
            <a:endParaRPr lang="en-US" altLang="en-US" dirty="0" smtClean="0"/>
          </a:p>
          <a:p>
            <a:endParaRPr lang="en-US" altLang="en-US" dirty="0" smtClean="0"/>
          </a:p>
        </p:txBody>
      </p:sp>
    </p:spTree>
    <p:extLst>
      <p:ext uri="{BB962C8B-B14F-4D97-AF65-F5344CB8AC3E}">
        <p14:creationId xmlns:p14="http://schemas.microsoft.com/office/powerpoint/2010/main" val="6720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26</a:t>
            </a:fld>
            <a:endParaRPr lang="en-US" altLang="en-US" smtClean="0"/>
          </a:p>
        </p:txBody>
      </p:sp>
      <p:sp>
        <p:nvSpPr>
          <p:cNvPr id="238594" name="Rectangle 2"/>
          <p:cNvSpPr>
            <a:spLocks noGrp="1" noRot="1" noChangeAspect="1" noChangeArrowheads="1" noTextEdit="1"/>
          </p:cNvSpPr>
          <p:nvPr>
            <p:ph type="sldImg"/>
          </p:nvPr>
        </p:nvSpPr>
        <p:spPr>
          <a:xfrm>
            <a:off x="2168525" y="706438"/>
            <a:ext cx="2609850" cy="3481387"/>
          </a:xfrm>
          <a:ln/>
        </p:spPr>
      </p:sp>
      <p:sp>
        <p:nvSpPr>
          <p:cNvPr id="238595" name="Rectangle 3"/>
          <p:cNvSpPr>
            <a:spLocks noGrp="1" noChangeArrowheads="1"/>
          </p:cNvSpPr>
          <p:nvPr>
            <p:ph type="body" idx="1"/>
          </p:nvPr>
        </p:nvSpPr>
        <p:spPr>
          <a:noFill/>
          <a:ln/>
        </p:spPr>
        <p:txBody>
          <a:bodyPr/>
          <a:lstStyle/>
          <a:p>
            <a:r>
              <a:rPr lang="en-US" altLang="en-US" dirty="0" smtClean="0"/>
              <a:t>It is important to pause here for a moment and reflect why we are striving for the counterfactual?  The answer is that achieving the counterfactual ideal would allow certainty in knowing whether a numerical association between an exposure and outcome in our data is causal.  </a:t>
            </a:r>
          </a:p>
          <a:p>
            <a:endParaRPr lang="en-US" altLang="en-US" dirty="0" smtClean="0"/>
          </a:p>
          <a:p>
            <a:r>
              <a:rPr lang="en-US" altLang="en-US" dirty="0" smtClean="0"/>
              <a:t>And, in case it is not clear to everyone, knowing whether a relationship is causal is the “holy grail” in clinical and epidemiologic research.</a:t>
            </a:r>
          </a:p>
          <a:p>
            <a:endParaRPr lang="en-US" altLang="en-US" dirty="0" smtClean="0"/>
          </a:p>
          <a:p>
            <a:r>
              <a:rPr lang="en-US" altLang="en-US" dirty="0" smtClean="0"/>
              <a:t>Why is this?  This is because if a relationship is causal, that means that interventions that change the exposure will necessarily change the outcome.  (Note:</a:t>
            </a:r>
            <a:r>
              <a:rPr lang="en-US" altLang="en-US" baseline="0" dirty="0" smtClean="0"/>
              <a:t> there some caveats to this in that in some cases it does matter what interventions you use to change the exposure; some interventions may cause other things to change which may alter their overall influence on outcome.  This has to do with the issue of whether or not various physiologic states, such as obesity, are causes.  For narrowly defined exposures (e.g., 80 mg of aspirin at 8 am), however, then the intervention is clear and performing it (taking 80 mg of aspirin at 8 am) will change outcome in at least one person.)  </a:t>
            </a:r>
          </a:p>
          <a:p>
            <a:endParaRPr lang="en-US" altLang="en-US" baseline="0" dirty="0" smtClean="0"/>
          </a:p>
          <a:p>
            <a:endParaRPr lang="en-US" altLang="en-US" baseline="0" dirty="0" smtClean="0"/>
          </a:p>
          <a:p>
            <a:r>
              <a:rPr lang="en-US" altLang="en-US" dirty="0" smtClean="0"/>
              <a:t>If you have an intervention aimed at changing a factor that truly is not causally related to the disease in question, you can change it all day and nothing will happen to the outcome.</a:t>
            </a:r>
          </a:p>
          <a:p>
            <a:endParaRPr lang="en-US" altLang="en-US" dirty="0" smtClean="0"/>
          </a:p>
          <a:p>
            <a:r>
              <a:rPr lang="en-US" altLang="en-US" dirty="0" smtClean="0"/>
              <a:t>The science of determining causal effects is known as causal inference.  </a:t>
            </a:r>
          </a:p>
          <a:p>
            <a:endParaRPr lang="en-US" altLang="en-US" dirty="0" smtClean="0"/>
          </a:p>
          <a:p>
            <a:r>
              <a:rPr lang="en-US" altLang="en-US" dirty="0" smtClean="0"/>
              <a:t>Causal inference</a:t>
            </a:r>
            <a:r>
              <a:rPr lang="en-US" altLang="en-US" baseline="0" dirty="0" smtClean="0"/>
              <a:t> can be considered a process.  The first step of the process is determining the statistical association and the second step is attempting to refute an explanation of the association by either chance, selection bias, measurement bias, or confounding bias.  </a:t>
            </a:r>
            <a:r>
              <a:rPr lang="en-US" altLang="en-US" dirty="0" smtClean="0"/>
              <a:t>Not all statistical associations are causal. Of note, there are no standardized rules for determining whether a relationship is causal.  Answering the question of whether a given factor is a cause or not requires making a judgment.</a:t>
            </a:r>
            <a:r>
              <a:rPr lang="en-US" altLang="en-US" baseline="0" dirty="0" smtClean="0"/>
              <a:t>  </a:t>
            </a:r>
            <a:r>
              <a:rPr lang="en-US" altLang="en-US" dirty="0" smtClean="0"/>
              <a:t>The process of determining whether a causal relationship does in fact exist is called "causal inference".</a:t>
            </a:r>
          </a:p>
        </p:txBody>
      </p:sp>
    </p:spTree>
    <p:extLst>
      <p:ext uri="{BB962C8B-B14F-4D97-AF65-F5344CB8AC3E}">
        <p14:creationId xmlns:p14="http://schemas.microsoft.com/office/powerpoint/2010/main" val="155107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2168525" y="706438"/>
            <a:ext cx="2609850" cy="3481387"/>
          </a:xfrm>
          <a:ln/>
        </p:spPr>
      </p:sp>
      <p:sp>
        <p:nvSpPr>
          <p:cNvPr id="240642" name="Rectangle 3"/>
          <p:cNvSpPr>
            <a:spLocks noGrp="1" noChangeArrowheads="1"/>
          </p:cNvSpPr>
          <p:nvPr>
            <p:ph type="body" idx="1"/>
          </p:nvPr>
        </p:nvSpPr>
        <p:spPr>
          <a:noFill/>
          <a:ln/>
        </p:spPr>
        <p:txBody>
          <a:bodyPr/>
          <a:lstStyle/>
          <a:p>
            <a:r>
              <a:rPr lang="en-US" altLang="en-US" dirty="0" smtClean="0"/>
              <a:t>Last few words today on this bizarre thing called counterfactuals.  You will sometimes see them referred to as “potential outcomes”.  The word potential is used because it refers to something that could happen.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interaction, a topic for next week,</a:t>
            </a:r>
            <a:r>
              <a:rPr lang="en-US" altLang="en-US" baseline="0" dirty="0" smtClean="0"/>
              <a:t> as well as the field of mediation analysis. </a:t>
            </a:r>
            <a:r>
              <a:rPr lang="en-US" altLang="en-US" dirty="0" smtClean="0"/>
              <a:t> It is also the basis of some the advanced approaches to managing confounding, which we won’t discuss in this class, but are covered in BIOSTAT 215.   Counterfactuals are the dominant theoretical construct in epidemiology in</a:t>
            </a:r>
            <a:r>
              <a:rPr lang="en-US" altLang="en-US" baseline="0" dirty="0" smtClean="0"/>
              <a:t> the current era, but they are not just for epidemiologists.  Clinical researchers are beginning to use counterfactuals into their vocabulary as well. </a:t>
            </a:r>
            <a:endParaRPr lang="en-US" altLang="en-US" dirty="0" smtClean="0"/>
          </a:p>
        </p:txBody>
      </p:sp>
    </p:spTree>
    <p:extLst>
      <p:ext uri="{BB962C8B-B14F-4D97-AF65-F5344CB8AC3E}">
        <p14:creationId xmlns:p14="http://schemas.microsoft.com/office/powerpoint/2010/main" val="588535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28</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Let’s now give a more practical operational definition of confounding.  </a:t>
            </a:r>
          </a:p>
        </p:txBody>
      </p:sp>
    </p:spTree>
    <p:extLst>
      <p:ext uri="{BB962C8B-B14F-4D97-AF65-F5344CB8AC3E}">
        <p14:creationId xmlns:p14="http://schemas.microsoft.com/office/powerpoint/2010/main" val="4144232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29</a:t>
            </a:fld>
            <a:endParaRPr lang="en-US" altLang="en-US" smtClean="0"/>
          </a:p>
        </p:txBody>
      </p:sp>
      <p:sp>
        <p:nvSpPr>
          <p:cNvPr id="244738" name="Rectangle 2"/>
          <p:cNvSpPr>
            <a:spLocks noGrp="1" noRot="1" noChangeAspect="1" noChangeArrowheads="1" noTextEdit="1"/>
          </p:cNvSpPr>
          <p:nvPr>
            <p:ph type="sldImg"/>
          </p:nvPr>
        </p:nvSpPr>
        <p:spPr>
          <a:xfrm>
            <a:off x="2168525" y="706438"/>
            <a:ext cx="2609850" cy="3481387"/>
          </a:xfrm>
          <a:ln/>
        </p:spPr>
      </p:sp>
      <p:sp>
        <p:nvSpPr>
          <p:cNvPr id="244739" name="Rectangle 3"/>
          <p:cNvSpPr>
            <a:spLocks noGrp="1" noChangeArrowheads="1"/>
          </p:cNvSpPr>
          <p:nvPr>
            <p:ph type="body" idx="1"/>
          </p:nvPr>
        </p:nvSpPr>
        <p:spPr>
          <a:noFill/>
          <a:ln/>
        </p:spPr>
        <p:txBody>
          <a:bodyPr/>
          <a:lstStyle/>
          <a:p>
            <a:pPr marL="228600" indent="-228600"/>
            <a:r>
              <a:rPr lang="en-US" altLang="en-US" dirty="0" smtClean="0"/>
              <a:t>Now that we have shown what confounding does and describe its origins, let’s see if we can provide a practical definition of confounding and confounders and describe the criteria for a confounder.</a:t>
            </a:r>
          </a:p>
          <a:p>
            <a:pPr marL="228600" indent="-228600"/>
            <a:endParaRPr lang="en-US" altLang="en-US" dirty="0" smtClean="0"/>
          </a:p>
          <a:p>
            <a:pPr marL="22860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228600" indent="-228600"/>
            <a:r>
              <a:rPr lang="en-US" altLang="en-US" dirty="0" smtClean="0"/>
              <a:t>It turns out that there a lot of definitions for a confounder.  Many people just carry around with them the simplest definition, which is that a confounder is a variable which is associated with both exposure and disease.  This is much too naïve.  While that is what out there for non-epidemiologists, you can imagine that epidemiologists had created a much more detailed explanation</a:t>
            </a:r>
            <a:r>
              <a:rPr lang="en-US" altLang="en-US" baseline="0" dirty="0" smtClean="0"/>
              <a:t> </a:t>
            </a:r>
            <a:r>
              <a:rPr lang="en-US" altLang="en-US" dirty="0" smtClean="0"/>
              <a:t>which is that a confounding factor must:</a:t>
            </a:r>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228600" indent="-228600"/>
            <a:r>
              <a:rPr lang="en-US" altLang="en-US" dirty="0" smtClean="0"/>
              <a:t>This definition is called the traditional definition in most circles.  Although more detailed, it was recognized many years ago that this definition was sensitive but not fully specific.  Hence, a while back, a refinement came in for item 2 which is to say that the factor must cause (or affect the outcome) the outcome.  Yet, after a while, it was also recognized that this was also not fully specific.  The EXTRA SLIDES shows graphically how the narrative criteria can sometimes fail.  </a:t>
            </a:r>
          </a:p>
        </p:txBody>
      </p:sp>
    </p:spTree>
    <p:extLst>
      <p:ext uri="{BB962C8B-B14F-4D97-AF65-F5344CB8AC3E}">
        <p14:creationId xmlns:p14="http://schemas.microsoft.com/office/powerpoint/2010/main" val="220510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smtClean="0"/>
          </a:p>
        </p:txBody>
      </p:sp>
      <p:sp>
        <p:nvSpPr>
          <p:cNvPr id="25602" name="Rectangle 2"/>
          <p:cNvSpPr>
            <a:spLocks noGrp="1" noRot="1" noChangeAspect="1" noChangeArrowheads="1" noTextEdit="1"/>
          </p:cNvSpPr>
          <p:nvPr>
            <p:ph type="sldImg"/>
          </p:nvPr>
        </p:nvSpPr>
        <p:spPr>
          <a:xfrm>
            <a:off x="2168525" y="706438"/>
            <a:ext cx="2609850" cy="3481387"/>
          </a:xfrm>
          <a:ln/>
        </p:spPr>
      </p:sp>
      <p:sp>
        <p:nvSpPr>
          <p:cNvPr id="256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Let’s start with an example.   Consider the case of a tobacco company clinical researcher who believes that exposure to matches is a cause of lung cancer.  He conducts a large case-control study to test this hypothesis.  Here are the data.</a:t>
            </a:r>
          </a:p>
          <a:p>
            <a:endParaRPr lang="en-US" altLang="en-US" dirty="0" smtClean="0">
              <a:solidFill>
                <a:srgbClr val="000000"/>
              </a:solidFill>
              <a:latin typeface="Arial" charset="0"/>
            </a:endParaRPr>
          </a:p>
          <a:p>
            <a:r>
              <a:rPr lang="en-US" altLang="en-US" dirty="0" smtClean="0">
                <a:solidFill>
                  <a:srgbClr val="000000"/>
                </a:solidFill>
                <a:latin typeface="Arial" charset="0"/>
              </a:rPr>
              <a:t>The exposure odds ratio, which is the same as the disease odds ratio, is 8.8.  This is wildly statistically significant.  </a:t>
            </a:r>
          </a:p>
          <a:p>
            <a:endParaRPr lang="en-US" altLang="en-US" dirty="0" smtClean="0">
              <a:solidFill>
                <a:srgbClr val="000000"/>
              </a:solidFill>
              <a:latin typeface="Arial" charset="0"/>
            </a:endParaRPr>
          </a:p>
          <a:p>
            <a:r>
              <a:rPr lang="en-US" altLang="en-US" dirty="0" smtClean="0">
                <a:solidFill>
                  <a:srgbClr val="000000"/>
                </a:solidFill>
                <a:latin typeface="Arial" charset="0"/>
              </a:rPr>
              <a:t>Should we begin a public health campaign to remove matches, and their dangerous carcinogens, from the environment – from the world</a:t>
            </a:r>
            <a:r>
              <a:rPr lang="en-US" altLang="en-US" baseline="0" dirty="0" smtClean="0">
                <a:solidFill>
                  <a:srgbClr val="000000"/>
                </a:solidFill>
                <a:latin typeface="Arial" charset="0"/>
              </a:rPr>
              <a:t> -- </a:t>
            </a:r>
            <a:r>
              <a:rPr lang="en-US" altLang="en-US" dirty="0" smtClean="0">
                <a:solidFill>
                  <a:srgbClr val="000000"/>
                </a:solidFill>
                <a:latin typeface="Arial" charset="0"/>
              </a:rPr>
              <a:t>in order to reduce the incidence of lung cancer?</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30</a:t>
            </a:fld>
            <a:endParaRPr lang="en-US" altLang="en-US" smtClean="0"/>
          </a:p>
        </p:txBody>
      </p:sp>
      <p:sp>
        <p:nvSpPr>
          <p:cNvPr id="246786" name="Rectangle 2"/>
          <p:cNvSpPr>
            <a:spLocks noGrp="1" noRot="1" noChangeAspect="1" noChangeArrowheads="1" noTextEdit="1"/>
          </p:cNvSpPr>
          <p:nvPr>
            <p:ph type="sldImg"/>
          </p:nvPr>
        </p:nvSpPr>
        <p:spPr>
          <a:xfrm>
            <a:off x="2168525" y="706438"/>
            <a:ext cx="2609850" cy="3481387"/>
          </a:xfrm>
          <a:ln/>
        </p:spPr>
      </p:sp>
      <p:sp>
        <p:nvSpPr>
          <p:cNvPr id="246787" name="Rectangle 3"/>
          <p:cNvSpPr>
            <a:spLocks noGrp="1" noChangeArrowheads="1"/>
          </p:cNvSpPr>
          <p:nvPr>
            <p:ph type="body" idx="1"/>
          </p:nvPr>
        </p:nvSpPr>
        <p:spPr>
          <a:noFill/>
          <a:ln/>
        </p:spPr>
        <p:txBody>
          <a:bodyPr/>
          <a:lstStyle/>
          <a:p>
            <a:r>
              <a:rPr lang="en-US" altLang="en-US" dirty="0" smtClean="0"/>
              <a:t>Rather than adding more words to the definition (which, by the way, has been done by some), the field has moved away from what I call the narrative era and has moved into the modern era, which is the graphical era.   The first thing to note is that</a:t>
            </a:r>
            <a:r>
              <a:rPr lang="en-US" altLang="en-US" baseline="0" dirty="0" smtClean="0"/>
              <a:t> the emphasis in the graphical era is on defining the process of confounding and not of confounders per se.  </a:t>
            </a:r>
            <a:endParaRPr lang="en-US" altLang="en-US" dirty="0" smtClean="0"/>
          </a:p>
          <a:p>
            <a:endParaRPr lang="en-US" altLang="en-US" dirty="0" smtClean="0"/>
          </a:p>
          <a:p>
            <a:r>
              <a:rPr lang="en-US" altLang="en-US" dirty="0" smtClean="0"/>
              <a:t>In the graphical era, the relationship between variables is depicted in what are called directed acyclic graphs, abbreviated as DAGs.   In a DAG, confounding occurs if there is a factor C that is a “common cause” of both exposure, E, and outcome/disease, D.  Here is what confounding looks like in a DAG.  You can see that there is a variable whose arrows lead to both E and D separately.  If such a factor exists, we say that it is part of a “non-causal” path from E to D.  The path is also known as a “biasing”, “backdoor”, or “confounding” path from E to D.   This DAG is the picture of confounding.  </a:t>
            </a:r>
          </a:p>
          <a:p>
            <a:endParaRPr lang="en-US" altLang="en-US" dirty="0" smtClean="0"/>
          </a:p>
          <a:p>
            <a:endParaRPr lang="en-US" altLang="en-US" dirty="0" smtClean="0"/>
          </a:p>
        </p:txBody>
      </p:sp>
    </p:spTree>
    <p:extLst>
      <p:ext uri="{BB962C8B-B14F-4D97-AF65-F5344CB8AC3E}">
        <p14:creationId xmlns:p14="http://schemas.microsoft.com/office/powerpoint/2010/main" val="2120878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31</a:t>
            </a:fld>
            <a:endParaRPr lang="en-US" altLang="en-US" sz="1000" b="0" i="1">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philosophy (particularly</a:t>
            </a:r>
            <a:r>
              <a:rPr lang="en-US" altLang="en-US" baseline="0" dirty="0" smtClean="0"/>
              <a:t> by </a:t>
            </a:r>
            <a:r>
              <a:rPr lang="en-US" altLang="en-US" baseline="0" dirty="0" err="1" smtClean="0"/>
              <a:t>Spirtes</a:t>
            </a:r>
            <a:r>
              <a:rPr lang="en-US" altLang="en-US" baseline="0" dirty="0" smtClean="0"/>
              <a:t>, Glymour, and </a:t>
            </a:r>
            <a:r>
              <a:rPr lang="en-US" altLang="en-US" baseline="0" dirty="0" err="1" smtClean="0"/>
              <a:t>Scheines</a:t>
            </a:r>
            <a:r>
              <a:rPr lang="en-US" altLang="en-US" baseline="0" dirty="0" smtClean="0"/>
              <a:t>), </a:t>
            </a:r>
            <a:r>
              <a:rPr lang="en-US" altLang="en-US" dirty="0" smtClean="0"/>
              <a:t>and artificial intelligence.  When things really become relevant for human subjects research, i.e., epidemiology, was in the mid-1990’s when these diagrams became adapted for epidemiology.  The person credited the most for this is Judea Pearl, who is a computer scientist in the artificial intelligence field (see</a:t>
            </a:r>
            <a:r>
              <a:rPr lang="en-US" altLang="en-US" baseline="0" dirty="0" smtClean="0"/>
              <a:t> Pearl.  Causal diagrams for empirical research.  </a:t>
            </a:r>
            <a:r>
              <a:rPr lang="en-US" altLang="en-US" baseline="0" dirty="0" err="1" smtClean="0"/>
              <a:t>Biometrika</a:t>
            </a:r>
            <a:r>
              <a:rPr lang="en-US" altLang="en-US" baseline="0" dirty="0" smtClean="0"/>
              <a:t> 1995)</a:t>
            </a:r>
            <a:r>
              <a:rPr lang="en-US" altLang="en-US" dirty="0" smtClean="0"/>
              <a:t>.  He may unfortunately even be more famous in the non-scientific world because he is the father of the slain journalist Daniel Pearl.   In</a:t>
            </a:r>
            <a:r>
              <a:rPr lang="en-US" altLang="en-US" baseline="0" dirty="0" smtClean="0"/>
              <a:t> the 1990’s these graphs were popularized for the masses by Greenland, Pearl, and Robins (Causal diagram for epidemiologic research.  Epidemiology 1999 – in Optional Reading this week).</a:t>
            </a:r>
          </a:p>
          <a:p>
            <a:endParaRPr lang="en-US" altLang="en-US" baseline="0" dirty="0" smtClean="0"/>
          </a:p>
          <a:p>
            <a:r>
              <a:rPr lang="en-US" altLang="en-US" baseline="0" dirty="0" smtClean="0"/>
              <a:t>Shown here is an what is called an “M” DAG because it looks like an M!</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32</a:t>
            </a:fld>
            <a:endParaRPr lang="en-US" altLang="en-US" sz="1000" b="0" i="1">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What is the basic structure for reading these DAGs?  They consist of nodes (also called vertices), which are variables or factors or constructs.</a:t>
            </a:r>
            <a:r>
              <a:rPr lang="en-US" altLang="en-US" baseline="0" dirty="0" smtClean="0"/>
              <a:t>  These are the exposures, outcomes, confounder, and other variables we have described throughout the course.  They are anything for which there is some sort of variability among the people in the study population.  </a:t>
            </a:r>
            <a:r>
              <a:rPr lang="en-US" altLang="en-US" dirty="0" smtClean="0"/>
              <a:t> The lines with the arrows</a:t>
            </a:r>
            <a:r>
              <a:rPr lang="en-US" altLang="en-US" baseline="0" dirty="0" smtClean="0"/>
              <a:t> are called edges.</a:t>
            </a:r>
            <a:r>
              <a:rPr lang="en-US" altLang="en-US" dirty="0" smtClean="0"/>
              <a:t>  These edges depict causal relationships,</a:t>
            </a:r>
            <a:r>
              <a:rPr lang="en-US" altLang="en-US" baseline="0" dirty="0" smtClean="0"/>
              <a:t> meaning that the construct at the beginning of the arrow causes the construct at the end of the arrow.  We have not formally defined what a cause is in the course, but we are now positioned to do this.  A cause can either be considered in the context of counterfactuals,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is counterfactual in that we do not get to directly observe these two states (exposed and unexposed) in the same person.   In the context of the sufficient-component cause model, an exposure is cause if it is part of at least sufficient cause (one causal pie).  Whether to include the edge on the DAG depends upon the prior causal knowledge – the state of the literature – and it may not always be easy to decide this.  </a:t>
            </a:r>
          </a:p>
          <a:p>
            <a:endParaRPr lang="en-US" altLang="en-US" baseline="0" dirty="0" smtClean="0"/>
          </a:p>
          <a:p>
            <a:r>
              <a:rPr lang="en-US" altLang="en-US" baseline="0" dirty="0" smtClean="0"/>
              <a:t>The “D” in D is because the edges </a:t>
            </a:r>
            <a:r>
              <a:rPr lang="en-US" altLang="en-US" dirty="0" smtClean="0"/>
              <a:t>are called “directed”.  That is, all arrows have a one-way direction and are meant to depict causal relationships.  The “A” is</a:t>
            </a:r>
            <a:r>
              <a:rPr lang="en-US" altLang="en-US" baseline="0" dirty="0" smtClean="0"/>
              <a:t> for </a:t>
            </a:r>
            <a:r>
              <a:rPr lang="en-US" altLang="en-US" dirty="0" smtClean="0"/>
              <a:t>acyclic because there is never any complete circle you can draw from one variable back to itself.  This is because no variable can cause itself.  </a:t>
            </a:r>
          </a:p>
          <a:p>
            <a:endParaRPr lang="en-US" altLang="en-US" dirty="0" smtClean="0"/>
          </a:p>
          <a:p>
            <a:r>
              <a:rPr lang="en-US" altLang="en-US" dirty="0" smtClean="0"/>
              <a:t>A hashed edge (shown here with a question mark) is sometimes used to depict the relationship currently under investigation in the present study.</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because it helps us focus on what is being studied</a:t>
            </a:r>
            <a:r>
              <a:rPr lang="en-US" altLang="en-US" baseline="0" dirty="0" smtClean="0"/>
              <a:t> and what is assumed to be true (the other edge)</a:t>
            </a:r>
            <a:r>
              <a:rPr lang="en-US" altLang="en-US" dirty="0" smtClean="0"/>
              <a:t>. Sometimes workers will simply place</a:t>
            </a:r>
            <a:r>
              <a:rPr lang="en-US" altLang="en-US" baseline="0" dirty="0" smtClean="0"/>
              <a:t> an edge between the exposure and outcome in question and state narratively what the relationship of interest is.  Other times, workers will NOT place an edge between the exposure and outcome in question because it needs to be proven.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33</a:t>
            </a:fld>
            <a:endParaRPr lang="en-US" altLang="en-US" sz="1000" b="0" i="1">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2168525" y="706438"/>
            <a:ext cx="2609850" cy="3481387"/>
          </a:xfrm>
          <a:ln/>
        </p:spPr>
      </p:sp>
      <p:sp>
        <p:nvSpPr>
          <p:cNvPr id="250883" name="Rectangle 3"/>
          <p:cNvSpPr>
            <a:spLocks noGrp="1" noChangeArrowheads="1"/>
          </p:cNvSpPr>
          <p:nvPr>
            <p:ph type="body" idx="1"/>
          </p:nvPr>
        </p:nvSpPr>
        <p:spPr>
          <a:noFill/>
          <a:ln/>
        </p:spPr>
        <p:txBody>
          <a:bodyPr/>
          <a:lstStyle/>
          <a:p>
            <a:endParaRPr lang="en-US" altLang="en-US" dirty="0" smtClean="0"/>
          </a:p>
          <a:p>
            <a:r>
              <a:rPr lang="en-US" altLang="en-US" dirty="0" smtClean="0"/>
              <a:t>One warning before we go on.  Our textbook does not follow the contemporary rules of DAGs, and this is unfortunate.  For example, you will see many double-headed arrows in the textbook which are a big no-no.  Therefore, the text’s discussion of confounding has some good general points but it falls short on important detail.  </a:t>
            </a:r>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don’t wish to see you have any double-headed edges in your problem set answers. </a:t>
            </a:r>
          </a:p>
          <a:p>
            <a:endParaRPr lang="en-US" altLang="en-US" dirty="0" smtClean="0"/>
          </a:p>
        </p:txBody>
      </p:sp>
    </p:spTree>
    <p:extLst>
      <p:ext uri="{BB962C8B-B14F-4D97-AF65-F5344CB8AC3E}">
        <p14:creationId xmlns:p14="http://schemas.microsoft.com/office/powerpoint/2010/main" val="980965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schemeClr val="tx1"/>
                </a:solidFill>
                <a:latin typeface="Times New Roman" pitchFamily="18" charset="0"/>
              </a:rPr>
              <a:pPr algn="r" defTabSz="952500" eaLnBrk="0" hangingPunct="0"/>
              <a:t>34</a:t>
            </a:fld>
            <a:endParaRPr lang="en-US" altLang="en-US" sz="1000" b="0" i="1">
              <a:solidFill>
                <a:schemeClr val="tx1"/>
              </a:solidFill>
              <a:latin typeface="Times New Roman" pitchFamily="18" charset="0"/>
            </a:endParaRPr>
          </a:p>
        </p:txBody>
      </p:sp>
      <p:sp>
        <p:nvSpPr>
          <p:cNvPr id="252930" name="Rectangle 2"/>
          <p:cNvSpPr>
            <a:spLocks noGrp="1" noRot="1" noChangeAspect="1" noChangeArrowheads="1" noTextEdit="1"/>
          </p:cNvSpPr>
          <p:nvPr>
            <p:ph type="sldImg"/>
          </p:nvPr>
        </p:nvSpPr>
        <p:spPr>
          <a:xfrm>
            <a:off x="2168525" y="706438"/>
            <a:ext cx="2609850" cy="3481387"/>
          </a:xfrm>
          <a:ln/>
        </p:spPr>
      </p:sp>
      <p:sp>
        <p:nvSpPr>
          <p:cNvPr id="252931" name="Rectangle 3"/>
          <p:cNvSpPr>
            <a:spLocks noGrp="1" noChangeArrowheads="1"/>
          </p:cNvSpPr>
          <p:nvPr>
            <p:ph type="body" idx="1"/>
          </p:nvPr>
        </p:nvSpPr>
        <p:spPr>
          <a:noFill/>
          <a:ln/>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extLst>
      <p:ext uri="{BB962C8B-B14F-4D97-AF65-F5344CB8AC3E}">
        <p14:creationId xmlns:p14="http://schemas.microsoft.com/office/powerpoint/2010/main" val="1038780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schemeClr val="tx1"/>
                </a:solidFill>
                <a:latin typeface="Times New Roman" pitchFamily="18" charset="0"/>
              </a:rPr>
              <a:pPr algn="r" defTabSz="952500" eaLnBrk="0" hangingPunct="0"/>
              <a:t>35</a:t>
            </a:fld>
            <a:endParaRPr lang="en-US" altLang="en-US" sz="1000" b="0" i="1">
              <a:solidFill>
                <a:schemeClr val="tx1"/>
              </a:solidFill>
              <a:latin typeface="Times New Roman" pitchFamily="18" charset="0"/>
            </a:endParaRPr>
          </a:p>
        </p:txBody>
      </p:sp>
      <p:sp>
        <p:nvSpPr>
          <p:cNvPr id="254978" name="Rectangle 2"/>
          <p:cNvSpPr>
            <a:spLocks noGrp="1" noRot="1" noChangeAspect="1" noChangeArrowheads="1" noTextEdit="1"/>
          </p:cNvSpPr>
          <p:nvPr>
            <p:ph type="sldImg"/>
          </p:nvPr>
        </p:nvSpPr>
        <p:spPr>
          <a:xfrm>
            <a:off x="2168525" y="706438"/>
            <a:ext cx="2609850" cy="3481387"/>
          </a:xfrm>
          <a:ln/>
        </p:spPr>
      </p:sp>
      <p:sp>
        <p:nvSpPr>
          <p:cNvPr id="254979" name="Rectangle 3"/>
          <p:cNvSpPr>
            <a:spLocks noGrp="1" noChangeArrowheads="1"/>
          </p:cNvSpPr>
          <p:nvPr>
            <p:ph type="body" idx="1"/>
          </p:nvPr>
        </p:nvSpPr>
        <p:spPr>
          <a:noFill/>
          <a:ln/>
        </p:spPr>
        <p:txBody>
          <a:bodyPr/>
          <a:lstStyle/>
          <a:p>
            <a:r>
              <a:rPr lang="en-US" altLang="en-US" dirty="0" smtClean="0"/>
              <a:t>While an edge is the name of a connection between two adjacent nodes, a path is the name of a connection between any 2 nodes.  A path is created by a series of edges.  </a:t>
            </a:r>
          </a:p>
          <a:p>
            <a:endParaRPr lang="en-US" altLang="en-US" dirty="0" smtClean="0"/>
          </a:p>
          <a:p>
            <a:r>
              <a:rPr lang="en-US" altLang="en-US" dirty="0"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dirty="0" smtClean="0"/>
          </a:p>
          <a:p>
            <a:r>
              <a:rPr lang="en-US" altLang="en-US" dirty="0" smtClean="0"/>
              <a:t>A directed path is any series of edges which all go in the same direction.  Think of it as a one-way street.  Since an edge, as we learned a few slides ago, depicts a causal relationship, a series of edges does as well.  A directed path depicts a causal relationship.  </a:t>
            </a:r>
          </a:p>
          <a:p>
            <a:endParaRPr lang="en-US" altLang="en-US" dirty="0" smtClean="0"/>
          </a:p>
          <a:p>
            <a:r>
              <a:rPr lang="en-US" altLang="en-US" dirty="0"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questions.  </a:t>
            </a:r>
          </a:p>
        </p:txBody>
      </p:sp>
    </p:spTree>
    <p:extLst>
      <p:ext uri="{BB962C8B-B14F-4D97-AF65-F5344CB8AC3E}">
        <p14:creationId xmlns:p14="http://schemas.microsoft.com/office/powerpoint/2010/main" val="1267330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DAGs are new in clinical</a:t>
            </a:r>
            <a:r>
              <a:rPr lang="en-US" baseline="0" dirty="0" smtClean="0"/>
              <a:t> and epidemiologic research, and hence many of the conventions are evolving.  Although you won’t see these techniques used everywhere, we will read DAGs as occurring from left to right in terms of temporal sequence, at least loosely.  Hence, variables that occur earlier are placed on the left.  Also, we will place a box around a node to signify that we are holding it constant, either through restriction, matching, stratification, or mathematical regression.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36</a:t>
            </a:fld>
            <a:endParaRPr lang="en-US"/>
          </a:p>
        </p:txBody>
      </p:sp>
    </p:spTree>
    <p:extLst>
      <p:ext uri="{BB962C8B-B14F-4D97-AF65-F5344CB8AC3E}">
        <p14:creationId xmlns:p14="http://schemas.microsoft.com/office/powerpoint/2010/main" val="3552098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schemeClr val="tx1"/>
                </a:solidFill>
                <a:latin typeface="Times New Roman" pitchFamily="18" charset="0"/>
              </a:rPr>
              <a:pPr algn="r" defTabSz="952500" eaLnBrk="0" hangingPunct="0"/>
              <a:t>37</a:t>
            </a:fld>
            <a:endParaRPr lang="en-US" altLang="en-US" sz="1000" b="0" i="1">
              <a:solidFill>
                <a:schemeClr val="tx1"/>
              </a:solidFill>
              <a:latin typeface="Times New Roman" pitchFamily="18" charset="0"/>
            </a:endParaRPr>
          </a:p>
        </p:txBody>
      </p:sp>
      <p:sp>
        <p:nvSpPr>
          <p:cNvPr id="257026" name="Rectangle 2"/>
          <p:cNvSpPr>
            <a:spLocks noGrp="1" noRot="1" noChangeAspect="1" noChangeArrowheads="1" noTextEdit="1"/>
          </p:cNvSpPr>
          <p:nvPr>
            <p:ph type="sldImg"/>
          </p:nvPr>
        </p:nvSpPr>
        <p:spPr>
          <a:xfrm>
            <a:off x="2168525" y="706438"/>
            <a:ext cx="2609850"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DAGs can also point out selection bias, as we will indicate later, and can sometimes be useful to show us what we need to do to preclude</a:t>
            </a:r>
            <a:r>
              <a:rPr lang="en-US" altLang="en-US" baseline="0" dirty="0" smtClean="0"/>
              <a:t> the occurrence of selection bias.</a:t>
            </a:r>
            <a:endParaRPr lang="en-US" altLang="en-US" dirty="0" smtClean="0"/>
          </a:p>
          <a:p>
            <a:endParaRPr lang="en-US" altLang="en-US" dirty="0" smtClean="0"/>
          </a:p>
          <a:p>
            <a:r>
              <a:rPr lang="en-US" altLang="en-US" dirty="0" smtClean="0"/>
              <a:t>What is the process that we use?  It starts with writing down exposure and outcome/disease, with an E for exposure and a D for event.  Unfortunately, notation varies for this amongst authors and sometimes you will see other things such as X for exposure and Y for outcome. As mentioned, we sometimes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Then, via either techniques in the study design and/or the analysis phase, we develop a plan to close or block all of the non-causal paths.  One such technique is stratification that we learned about earlier.  When we adjust for a variable, we put a box around it.  Stratification serves to hold that variable constant for analysis.    These techniques are collectively known as adjustment.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study, if 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your data, this suggests a causal relationship (although measurement error and chance are still possible explanations).   </a:t>
            </a:r>
          </a:p>
          <a:p>
            <a:endParaRPr lang="en-US" altLang="en-US" dirty="0" smtClean="0"/>
          </a:p>
        </p:txBody>
      </p:sp>
    </p:spTree>
    <p:extLst>
      <p:ext uri="{BB962C8B-B14F-4D97-AF65-F5344CB8AC3E}">
        <p14:creationId xmlns:p14="http://schemas.microsoft.com/office/powerpoint/2010/main" val="1587217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schemeClr val="tx1"/>
                </a:solidFill>
                <a:latin typeface="Times New Roman" pitchFamily="18" charset="0"/>
              </a:rPr>
              <a:pPr algn="r" defTabSz="952500" eaLnBrk="0" hangingPunct="0"/>
              <a:t>38</a:t>
            </a:fld>
            <a:endParaRPr lang="en-US" altLang="en-US" sz="1000" b="0" i="1">
              <a:solidFill>
                <a:schemeClr val="tx1"/>
              </a:solidFill>
              <a:latin typeface="Times New Roman" pitchFamily="18" charset="0"/>
            </a:endParaRPr>
          </a:p>
        </p:txBody>
      </p:sp>
      <p:sp>
        <p:nvSpPr>
          <p:cNvPr id="260098" name="Rectangle 2"/>
          <p:cNvSpPr>
            <a:spLocks noGrp="1" noRot="1" noChangeAspect="1" noChangeArrowheads="1" noTextEdit="1"/>
          </p:cNvSpPr>
          <p:nvPr>
            <p:ph type="sldImg"/>
          </p:nvPr>
        </p:nvSpPr>
        <p:spPr>
          <a:xfrm>
            <a:off x="2168525" y="706438"/>
            <a:ext cx="2609850"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Smoking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a:t>
            </a:r>
            <a:r>
              <a:rPr lang="en-US" altLang="en-US" dirty="0" err="1" smtClean="0"/>
              <a:t>unconfound</a:t>
            </a:r>
            <a:r>
              <a:rPr lang="en-US" altLang="en-US" dirty="0" smtClean="0"/>
              <a:t> the relationship.  Controlling for smoking allows us to see the true causal relationship between matches and lung cancer.</a:t>
            </a:r>
            <a:r>
              <a:rPr lang="en-US" altLang="en-US" baseline="0" dirty="0" smtClean="0"/>
              <a:t>   In other words, if we see an association between matches and lung cancer after controlling for smoking, it suggests it is causal.  In our case, we did not see an association and hence we conclude no causal relationship between matches and lung cancer.  </a:t>
            </a:r>
            <a:r>
              <a:rPr lang="en-US" altLang="en-US" dirty="0" smtClean="0"/>
              <a:t> </a:t>
            </a:r>
          </a:p>
        </p:txBody>
      </p:sp>
    </p:spTree>
    <p:extLst>
      <p:ext uri="{BB962C8B-B14F-4D97-AF65-F5344CB8AC3E}">
        <p14:creationId xmlns:p14="http://schemas.microsoft.com/office/powerpoint/2010/main" val="355921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schemeClr val="tx1"/>
                </a:solidFill>
                <a:latin typeface="Times New Roman" pitchFamily="18" charset="0"/>
              </a:rPr>
              <a:pPr algn="r" defTabSz="952500" eaLnBrk="0" hangingPunct="0"/>
              <a:t>39</a:t>
            </a:fld>
            <a:endParaRPr lang="en-US" altLang="en-US" sz="1000" b="0" i="1">
              <a:solidFill>
                <a:schemeClr val="tx1"/>
              </a:solidFill>
              <a:latin typeface="Times New Roman" pitchFamily="18" charset="0"/>
            </a:endParaRPr>
          </a:p>
        </p:txBody>
      </p:sp>
      <p:sp>
        <p:nvSpPr>
          <p:cNvPr id="264194" name="Rectangle 2"/>
          <p:cNvSpPr>
            <a:spLocks noGrp="1" noRot="1" noChangeAspect="1" noChangeArrowheads="1" noTextEdit="1"/>
          </p:cNvSpPr>
          <p:nvPr>
            <p:ph type="sldImg"/>
          </p:nvPr>
        </p:nvSpPr>
        <p:spPr>
          <a:xfrm>
            <a:off x="2168525" y="706438"/>
            <a:ext cx="2609850" cy="3481387"/>
          </a:xfrm>
          <a:ln/>
        </p:spPr>
      </p:sp>
      <p:sp>
        <p:nvSpPr>
          <p:cNvPr id="264195" name="Rectangle 3"/>
          <p:cNvSpPr>
            <a:spLocks noGrp="1" noChangeArrowheads="1"/>
          </p:cNvSpPr>
          <p:nvPr>
            <p:ph type="body" idx="1"/>
          </p:nvPr>
        </p:nvSpPr>
        <p:spPr>
          <a:noFill/>
          <a:ln/>
        </p:spPr>
        <p:txBody>
          <a:bodyPr/>
          <a:lstStyle/>
          <a:p>
            <a:r>
              <a:rPr lang="en-US" altLang="en-US" dirty="0" smtClean="0"/>
              <a:t>One more example.  Let’s say we want to know whether having sexual activity is causally related to longer life.  It seems to me that such “positive” inferences are coming out all of the time.  “People who have sex more often live longer”, they read.  However, we recognize that there are common causes out there for sexual activity and mortality.  One such factor is an unknown biologic factor or factors that influence how long we live in the future and how we report feeling today. How we are feeling today directly influences our amount of sexual activity.   Even though we cannot directly measure these unknown biologic factors, if we control for self-reported general health, we can block the path between unknown biologic factors and sexual activity and hence prevent confounding.   Of course, the challenge here is to measure the construct of general health in an accurate and comprehensive way.   Note: general health may</a:t>
            </a:r>
            <a:r>
              <a:rPr lang="en-US" altLang="en-US" baseline="0" dirty="0" smtClean="0"/>
              <a:t> not be the only path from biologic factors to sexual activity, and, if it is not, then controlling for general health will not completely </a:t>
            </a:r>
            <a:r>
              <a:rPr lang="en-US" altLang="en-US" baseline="0" dirty="0" err="1" smtClean="0"/>
              <a:t>unconfound</a:t>
            </a:r>
            <a:r>
              <a:rPr lang="en-US" altLang="en-US" baseline="0" dirty="0" smtClean="0"/>
              <a:t> the relationship between sexual activity and mortality.</a:t>
            </a:r>
            <a:endParaRPr lang="en-US" altLang="en-US" dirty="0" smtClean="0"/>
          </a:p>
          <a:p>
            <a:endParaRPr lang="en-US" altLang="en-US" dirty="0" smtClean="0"/>
          </a:p>
        </p:txBody>
      </p:sp>
    </p:spTree>
    <p:extLst>
      <p:ext uri="{BB962C8B-B14F-4D97-AF65-F5344CB8AC3E}">
        <p14:creationId xmlns:p14="http://schemas.microsoft.com/office/powerpoint/2010/main" val="352742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smtClean="0"/>
          </a:p>
        </p:txBody>
      </p:sp>
      <p:sp>
        <p:nvSpPr>
          <p:cNvPr id="28674" name="Rectangle 2"/>
          <p:cNvSpPr>
            <a:spLocks noGrp="1" noRot="1" noChangeAspect="1" noChangeArrowheads="1" noTextEdit="1"/>
          </p:cNvSpPr>
          <p:nvPr>
            <p:ph type="sldImg"/>
          </p:nvPr>
        </p:nvSpPr>
        <p:spPr>
          <a:xfrm>
            <a:off x="2168525" y="706438"/>
            <a:ext cx="2609850"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with matches also smoke, and we know that smoking causes lung cancer.  You believe this is why the researcher saw the association that he did.  What can we do to assess this?  We can evaluate matches and lung cancer, getting rid of the effect of smoking.  One way to do this is what is called stratification.  We call this stratification upon smoking status.  After stratifying by smoking status, you get two 2-by-2 tables.  In each stratum, all subjects are homogeneous in terms of smoking,</a:t>
            </a:r>
            <a:r>
              <a:rPr lang="en-US" altLang="en-US" baseline="0" dirty="0" smtClean="0"/>
              <a:t> at least as the dichotomous level of yes vs no.</a:t>
            </a:r>
            <a:r>
              <a:rPr lang="en-US" altLang="en-US" dirty="0" smtClean="0"/>
              <a:t>  In the table on the</a:t>
            </a:r>
            <a:r>
              <a:rPr lang="en-US" altLang="en-US" baseline="0" dirty="0" smtClean="0"/>
              <a:t> left</a:t>
            </a:r>
            <a:r>
              <a:rPr lang="en-US" altLang="en-US" dirty="0" smtClean="0"/>
              <a:t>, all the subjects are smokers and in the on </a:t>
            </a:r>
            <a:r>
              <a:rPr lang="en-US" altLang="en-US" dirty="0" err="1" smtClean="0"/>
              <a:t>on</a:t>
            </a:r>
            <a:r>
              <a:rPr lang="en-US" altLang="en-US" dirty="0" smtClean="0"/>
              <a:t> the right all the subjects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We will formally return to stratification in the next few weeks.</a:t>
            </a:r>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40</a:t>
            </a:fld>
            <a:endParaRPr lang="en-US" altLang="en-US" sz="1000" b="0" i="1">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2168525" y="706438"/>
            <a:ext cx="2609850"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of the confounding, and C is definitely a confounder.  However, most experts would also call A, B, X, and Z confounders as well.  This is because adjusting for, for example, by stratification,  A, B, X, and Z will all close (or block) this heretofore open path and it will eliminate confounding.  So, anything we can deal with to manage confounding is called a confounder.  </a:t>
            </a:r>
          </a:p>
          <a:p>
            <a:endParaRPr lang="en-US" altLang="en-US" dirty="0" smtClean="0"/>
          </a:p>
          <a:p>
            <a:r>
              <a:rPr lang="en-US" altLang="en-US" dirty="0" smtClean="0"/>
              <a:t>While most experts will consider A, B, X, and Z confounders, not all do.  This is just a semantic argument.  Instead, DAGs 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41</a:t>
            </a:fld>
            <a:endParaRPr lang="en-US" altLang="en-US" smtClean="0"/>
          </a:p>
        </p:txBody>
      </p:sp>
      <p:sp>
        <p:nvSpPr>
          <p:cNvPr id="268290" name="Rectangle 2"/>
          <p:cNvSpPr>
            <a:spLocks noGrp="1" noRot="1" noChangeAspect="1" noChangeArrowheads="1" noTextEdit="1"/>
          </p:cNvSpPr>
          <p:nvPr>
            <p:ph type="sldImg"/>
          </p:nvPr>
        </p:nvSpPr>
        <p:spPr>
          <a:xfrm>
            <a:off x="2168525" y="706438"/>
            <a:ext cx="2609850" cy="3481387"/>
          </a:xfrm>
          <a:ln/>
        </p:spPr>
      </p:sp>
      <p:sp>
        <p:nvSpPr>
          <p:cNvPr id="268291" name="Rectangle 3"/>
          <p:cNvSpPr>
            <a:spLocks noGrp="1" noChangeArrowheads="1"/>
          </p:cNvSpPr>
          <p:nvPr>
            <p:ph type="body" idx="1"/>
          </p:nvPr>
        </p:nvSpPr>
        <p:spPr>
          <a:noFill/>
          <a:ln/>
        </p:spPr>
        <p:txBody>
          <a:bodyPr/>
          <a:lstStyle/>
          <a:p>
            <a:r>
              <a:rPr lang="en-US" altLang="en-US" dirty="0" smtClean="0"/>
              <a:t>This process points out one of the main attractions of DAGs.  The 3 traditional criteria we stated earlier for confounding, which I have re-stated here, are correct,  but they are somewhat abstract. They also take a long time to write.   Using these</a:t>
            </a:r>
            <a:r>
              <a:rPr lang="en-US" altLang="en-US" baseline="0" dirty="0" smtClean="0"/>
              <a:t> traditional criteria, we would look for factors which met these criteria and controlled for them.  </a:t>
            </a:r>
          </a:p>
          <a:p>
            <a:endParaRPr lang="en-US" altLang="en-US" baseline="0" dirty="0" smtClean="0"/>
          </a:p>
          <a:p>
            <a:r>
              <a:rPr lang="en-US" altLang="en-US" dirty="0" smtClean="0"/>
              <a:t>DAGs make it much easier.  You first draw the system to the best extent you know it.  You then look for common causes of the exposure and disease under study.  If you have common causes, you have a threat from confounding and therefore you need to do something if you hope to determine the causal relationship between exposure and disease.  What you can do is to adjust for anything on the non-causal path originated by the common cause. If your DAG is correct, this will preclude confounding from occurring.  </a:t>
            </a:r>
          </a:p>
          <a:p>
            <a:endParaRPr lang="en-US" altLang="en-US" dirty="0" smtClean="0"/>
          </a:p>
        </p:txBody>
      </p:sp>
    </p:spTree>
    <p:extLst>
      <p:ext uri="{BB962C8B-B14F-4D97-AF65-F5344CB8AC3E}">
        <p14:creationId xmlns:p14="http://schemas.microsoft.com/office/powerpoint/2010/main" val="3248958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42</a:t>
            </a:fld>
            <a:endParaRPr lang="en-US" altLang="en-US" sz="1000" b="0" i="1">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2168525" y="706438"/>
            <a:ext cx="2609850"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most of you realize the central challenge in confounding.  DAGs are a nice way to lay out the framework.  However, to fill in the DAGs, you need to identify the common causes.  You really need to be a subject matter expert, and this is why we said at the beginning that confounding is mainly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the confounders.   Hence, this is why I advise that before you begin a study you need to spend a few weeks in the library to really understand your surrounding system. </a:t>
            </a:r>
          </a:p>
        </p:txBody>
      </p:sp>
    </p:spTree>
    <p:extLst>
      <p:ext uri="{BB962C8B-B14F-4D97-AF65-F5344CB8AC3E}">
        <p14:creationId xmlns:p14="http://schemas.microsoft.com/office/powerpoint/2010/main" val="3559338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43</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let’s talk about some other utilities of DAGs.</a:t>
            </a:r>
          </a:p>
        </p:txBody>
      </p:sp>
    </p:spTree>
    <p:extLst>
      <p:ext uri="{BB962C8B-B14F-4D97-AF65-F5344CB8AC3E}">
        <p14:creationId xmlns:p14="http://schemas.microsoft.com/office/powerpoint/2010/main" val="3243373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44</a:t>
            </a:fld>
            <a:endParaRPr lang="en-US" altLang="en-US" sz="1000" b="0" i="1">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2168525" y="706438"/>
            <a:ext cx="2609850" cy="3481387"/>
          </a:xfrm>
          <a:ln/>
        </p:spPr>
      </p:sp>
      <p:sp>
        <p:nvSpPr>
          <p:cNvPr id="274435" name="Rectangle 3"/>
          <p:cNvSpPr>
            <a:spLocks noGrp="1" noChangeArrowheads="1"/>
          </p:cNvSpPr>
          <p:nvPr>
            <p:ph type="body" idx="1"/>
          </p:nvPr>
        </p:nvSpPr>
        <p:spPr>
          <a:noFill/>
          <a:ln/>
        </p:spPr>
        <p:txBody>
          <a:bodyPr/>
          <a:lstStyle/>
          <a:p>
            <a:r>
              <a:rPr lang="en-US" altLang="en-US" smtClean="0"/>
              <a:t>Although our entire focus today has thus far been about confounding, it turns out that DAGs can tell us a lot more about bias.  This is because confounding paths are not the only type of non-causal paths that can be depicted on DAGs.  </a:t>
            </a:r>
          </a:p>
          <a:p>
            <a:endParaRPr lang="en-US" altLang="en-US" smtClean="0"/>
          </a:p>
        </p:txBody>
      </p:sp>
    </p:spTree>
    <p:extLst>
      <p:ext uri="{BB962C8B-B14F-4D97-AF65-F5344CB8AC3E}">
        <p14:creationId xmlns:p14="http://schemas.microsoft.com/office/powerpoint/2010/main" val="1899573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45</a:t>
            </a:fld>
            <a:endParaRPr lang="en-US" altLang="en-US" sz="1000" b="0" i="1">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2168525" y="706438"/>
            <a:ext cx="2609850" cy="3481387"/>
          </a:xfrm>
          <a:ln/>
        </p:spPr>
      </p:sp>
      <p:sp>
        <p:nvSpPr>
          <p:cNvPr id="276483" name="Rectangle 3"/>
          <p:cNvSpPr>
            <a:spLocks noGrp="1" noChangeArrowheads="1"/>
          </p:cNvSpPr>
          <p:nvPr>
            <p:ph type="body" idx="1"/>
          </p:nvPr>
        </p:nvSpPr>
        <p:spPr>
          <a:noFill/>
          <a:ln/>
        </p:spPr>
        <p:txBody>
          <a:bodyPr/>
          <a:lstStyle/>
          <a:p>
            <a:r>
              <a:rPr lang="en-US" altLang="en-US" dirty="0" smtClean="0"/>
              <a:t>Let’s motivate this with an example.   Let’s say we are interested in the effect of dietary folate intake on birth defects.   If we are performing an observational study, as many have done on this issue, what should we do with the stillbirths that occur?  To address this, we can look at data that came from the Slone Epidemiology Unit Birth Defects Study, an observational study in the East Coast.  In these data, stillbirths are 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a:t>
            </a:r>
            <a:r>
              <a:rPr lang="en-US" altLang="en-US" dirty="0" err="1" smtClean="0"/>
              <a:t>stillborns</a:t>
            </a:r>
            <a:r>
              <a:rPr lang="en-US" altLang="en-US" dirty="0" smtClean="0"/>
              <a:t> in this kind of work,</a:t>
            </a:r>
            <a:r>
              <a:rPr lang="en-US" altLang="en-US" baseline="0" dirty="0" smtClean="0"/>
              <a:t> which many researchers take to mean that they should also do in future work.</a:t>
            </a:r>
            <a:r>
              <a:rPr lang="en-US" altLang="en-US" dirty="0" smtClean="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46</a:t>
            </a:fld>
            <a:endParaRPr lang="en-US" altLang="en-US" sz="1000" b="0" i="1">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2168525" y="706438"/>
            <a:ext cx="2609850" cy="3481387"/>
          </a:xfrm>
          <a:ln/>
        </p:spPr>
      </p:sp>
      <p:sp>
        <p:nvSpPr>
          <p:cNvPr id="278531" name="Rectangle 3"/>
          <p:cNvSpPr>
            <a:spLocks noGrp="1" noChangeArrowheads="1"/>
          </p:cNvSpPr>
          <p:nvPr>
            <p:ph type="body" idx="1"/>
          </p:nvPr>
        </p:nvSpPr>
        <p:spPr>
          <a:noFill/>
          <a:ln/>
        </p:spPr>
        <p:txBody>
          <a:bodyPr/>
          <a:lstStyle/>
          <a:p>
            <a:r>
              <a:rPr lang="en-US" altLang="en-US" dirty="0" smtClean="0"/>
              <a:t>It looks like stillbirths</a:t>
            </a:r>
            <a:r>
              <a:rPr lang="en-US" altLang="en-US" baseline="0" dirty="0" smtClean="0"/>
              <a:t> fulfill many of the traditional criteria for confounding.  </a:t>
            </a:r>
            <a:r>
              <a:rPr lang="en-US" altLang="en-US" dirty="0" smtClean="0"/>
              <a:t>Should we adjust for stillborn pregnancies in our analysis?</a:t>
            </a:r>
          </a:p>
          <a:p>
            <a:endParaRPr lang="en-US" altLang="en-US" dirty="0" smtClean="0"/>
          </a:p>
        </p:txBody>
      </p:sp>
    </p:spTree>
    <p:extLst>
      <p:ext uri="{BB962C8B-B14F-4D97-AF65-F5344CB8AC3E}">
        <p14:creationId xmlns:p14="http://schemas.microsoft.com/office/powerpoint/2010/main" val="2741432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CE9FBBE-D149-4A46-AB6D-7959A1877F0A}" type="slidenum">
              <a:rPr lang="en-US" altLang="en-US" sz="1000" b="0" i="1">
                <a:solidFill>
                  <a:schemeClr val="tx1"/>
                </a:solidFill>
                <a:latin typeface="Times New Roman" pitchFamily="18" charset="0"/>
              </a:rPr>
              <a:pPr algn="r" defTabSz="952500" eaLnBrk="0" hangingPunct="0"/>
              <a:t>47</a:t>
            </a:fld>
            <a:endParaRPr lang="en-US" altLang="en-US" sz="1000" b="0" i="1">
              <a:solidFill>
                <a:schemeClr val="tx1"/>
              </a:solidFill>
              <a:latin typeface="Times New Roman" pitchFamily="18" charset="0"/>
            </a:endParaRPr>
          </a:p>
        </p:txBody>
      </p:sp>
      <p:sp>
        <p:nvSpPr>
          <p:cNvPr id="280578" name="Rectangle 2"/>
          <p:cNvSpPr>
            <a:spLocks noGrp="1" noRot="1" noChangeAspect="1" noChangeArrowheads="1" noTextEdit="1"/>
          </p:cNvSpPr>
          <p:nvPr>
            <p:ph type="sldImg"/>
          </p:nvPr>
        </p:nvSpPr>
        <p:spPr>
          <a:xfrm>
            <a:off x="2168525" y="706438"/>
            <a:ext cx="2609850" cy="3481387"/>
          </a:xfrm>
          <a:ln/>
        </p:spPr>
      </p:sp>
      <p:sp>
        <p:nvSpPr>
          <p:cNvPr id="280579" name="Rectangle 3"/>
          <p:cNvSpPr>
            <a:spLocks noGrp="1" noChangeArrowheads="1"/>
          </p:cNvSpPr>
          <p:nvPr>
            <p:ph type="body" idx="1"/>
          </p:nvPr>
        </p:nvSpPr>
        <p:spPr>
          <a:noFill/>
          <a:ln/>
        </p:spPr>
        <p:txBody>
          <a:bodyPr/>
          <a:lstStyle/>
          <a:p>
            <a:r>
              <a:rPr lang="en-US" altLang="en-US" smtClean="0"/>
              <a:t>Correct answer is no.</a:t>
            </a:r>
          </a:p>
          <a:p>
            <a:endParaRPr lang="en-US" altLang="en-US" smtClean="0"/>
          </a:p>
        </p:txBody>
      </p:sp>
    </p:spTree>
    <p:extLst>
      <p:ext uri="{BB962C8B-B14F-4D97-AF65-F5344CB8AC3E}">
        <p14:creationId xmlns:p14="http://schemas.microsoft.com/office/powerpoint/2010/main" val="2337564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48</a:t>
            </a:fld>
            <a:endParaRPr lang="en-US" altLang="en-US" sz="1000" b="0" i="1">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2162175" y="698500"/>
            <a:ext cx="2622550" cy="3495675"/>
          </a:xfrm>
          <a:ln/>
        </p:spPr>
      </p:sp>
      <p:sp>
        <p:nvSpPr>
          <p:cNvPr id="283651" name="Rectangle 3"/>
          <p:cNvSpPr>
            <a:spLocks noGrp="1" noChangeArrowheads="1"/>
          </p:cNvSpPr>
          <p:nvPr>
            <p:ph type="body" idx="1"/>
          </p:nvPr>
        </p:nvSpPr>
        <p:spPr>
          <a:xfrm>
            <a:off x="927100" y="4427538"/>
            <a:ext cx="5092700" cy="4195762"/>
          </a:xfrm>
          <a:noFill/>
          <a:ln/>
        </p:spPr>
        <p:txBody>
          <a:bodyPr/>
          <a:lstStyle/>
          <a:p>
            <a:r>
              <a:rPr lang="en-US" altLang="en-US" dirty="0" smtClean="0"/>
              <a:t>Before we explain the answer, here are the data.  On top is the crude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and our public health implication is that there is no reason for women to supplement their diets with folate in order to prevent birth defects.  Anyone opposed to this implication?  Well, you should be, because we now know from randomized clinical trials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49</a:t>
            </a:fld>
            <a:endParaRPr lang="en-US" altLang="en-US" sz="1000" b="0" i="1">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2168525" y="706438"/>
            <a:ext cx="2609850" cy="3481387"/>
          </a:xfrm>
          <a:ln/>
        </p:spPr>
      </p:sp>
      <p:sp>
        <p:nvSpPr>
          <p:cNvPr id="285699" name="Rectangle 3"/>
          <p:cNvSpPr>
            <a:spLocks noGrp="1" noChangeArrowheads="1"/>
          </p:cNvSpPr>
          <p:nvPr>
            <p:ph type="body" idx="1"/>
          </p:nvPr>
        </p:nvSpPr>
        <p:spPr>
          <a:noFill/>
          <a:ln/>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It turns that if you do a little math, adjusting for colliders actually open paths because it induces a relationship between the two factors which are parents of the collider, even when one did not exist before.  We demonstrated this earlier in our example of looking at the relationship between wealth and intelligence at a study done at Harvard (during the Selection Bias lecture).  The end result is that this actually causes bias, in other words, gives a spurious answer.  This is harmful.  We thought we were doing a good thing by adjusting for stillbirths</a:t>
            </a:r>
            <a:r>
              <a:rPr lang="en-US" altLang="en-US" baseline="0" dirty="0" smtClean="0"/>
              <a:t>, </a:t>
            </a:r>
            <a:r>
              <a:rPr lang="en-US" altLang="en-US" dirty="0" smtClean="0"/>
              <a:t>but it has actually gotten us into trouble.  I have depicted the adjustment for a collider with the creation of undirected edges which are interpreted as going in either direction.  In other words, these edges carry a numerical association with them but it is not causal.  These undirected edges are an open highway for a non-causal backdoor path between folate and birth defects.  A critical advantage of DAGs is that they make colliders readily apparent to the naked eye.  </a:t>
            </a:r>
          </a:p>
        </p:txBody>
      </p:sp>
    </p:spTree>
    <p:extLst>
      <p:ext uri="{BB962C8B-B14F-4D97-AF65-F5344CB8AC3E}">
        <p14:creationId xmlns:p14="http://schemas.microsoft.com/office/powerpoint/2010/main" val="48242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smtClean="0"/>
          </a:p>
        </p:txBody>
      </p:sp>
      <p:sp>
        <p:nvSpPr>
          <p:cNvPr id="30722" name="Rectangle 2"/>
          <p:cNvSpPr>
            <a:spLocks noGrp="1" noRot="1" noChangeAspect="1" noChangeArrowheads="1" noTextEdit="1"/>
          </p:cNvSpPr>
          <p:nvPr>
            <p:ph type="sldImg"/>
          </p:nvPr>
        </p:nvSpPr>
        <p:spPr>
          <a:xfrm>
            <a:off x="2168525" y="706438"/>
            <a:ext cx="2609850"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effect even when there is truly no effect.  What is the proper terminology for this?</a:t>
            </a:r>
          </a:p>
          <a:p>
            <a:endParaRPr lang="en-US" altLang="en-US" dirty="0" smtClean="0"/>
          </a:p>
          <a:p>
            <a:r>
              <a:rPr lang="en-US" altLang="en-US" dirty="0" smtClean="0"/>
              <a:t>In the relationship between matches and smoking,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a:t>
            </a:r>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confusion</a:t>
            </a:r>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schemeClr val="tx1"/>
                </a:solidFill>
                <a:latin typeface="Times New Roman" pitchFamily="18" charset="0"/>
              </a:rPr>
              <a:pPr algn="r" defTabSz="952500" eaLnBrk="0" hangingPunct="0"/>
              <a:t>50</a:t>
            </a:fld>
            <a:endParaRPr lang="en-US" altLang="en-US" sz="1000" b="0" i="1">
              <a:solidFill>
                <a:schemeClr val="tx1"/>
              </a:solidFill>
              <a:latin typeface="Times New Roman" pitchFamily="18" charset="0"/>
            </a:endParaRPr>
          </a:p>
        </p:txBody>
      </p:sp>
      <p:sp>
        <p:nvSpPr>
          <p:cNvPr id="287746" name="Rectangle 2"/>
          <p:cNvSpPr>
            <a:spLocks noGrp="1" noRot="1" noChangeAspect="1" noChangeArrowheads="1" noTextEdit="1"/>
          </p:cNvSpPr>
          <p:nvPr>
            <p:ph type="sldImg"/>
          </p:nvPr>
        </p:nvSpPr>
        <p:spPr>
          <a:xfrm>
            <a:off x="2168525" y="706438"/>
            <a:ext cx="2609850" cy="3481387"/>
          </a:xfrm>
          <a:ln/>
        </p:spPr>
      </p:sp>
      <p:sp>
        <p:nvSpPr>
          <p:cNvPr id="287747" name="Rectangle 3"/>
          <p:cNvSpPr>
            <a:spLocks noGrp="1" noChangeArrowheads="1"/>
          </p:cNvSpPr>
          <p:nvPr>
            <p:ph type="body" idx="1"/>
          </p:nvPr>
        </p:nvSpPr>
        <p:spPr>
          <a:noFill/>
          <a:ln/>
        </p:spPr>
        <p:txBody>
          <a:bodyPr/>
          <a:lstStyle/>
          <a:p>
            <a:r>
              <a:rPr lang="en-US" altLang="en-US" dirty="0" smtClean="0"/>
              <a:t>These “colliders” are important because they are the basis of the other type of a non-causal path.  Colliders are also known as a “common effect”.  They are the common effect of two parents.  If you control for a collider, say by stratification, you induce a relationship.</a:t>
            </a:r>
          </a:p>
          <a:p>
            <a:endParaRPr lang="en-US" altLang="en-US" dirty="0" smtClean="0"/>
          </a:p>
          <a:p>
            <a:r>
              <a:rPr lang="en-US" altLang="en-US" dirty="0" smtClean="0"/>
              <a:t>Colliders can be part of a variety of non-causal pathways.  In</a:t>
            </a:r>
            <a:r>
              <a:rPr lang="en-US" altLang="en-US" baseline="0" dirty="0" smtClean="0"/>
              <a:t> the bottom DAG, we show a collider as part of a backdoor path from E to D. </a:t>
            </a:r>
            <a:endParaRPr lang="en-US" altLang="en-US" dirty="0" smtClean="0"/>
          </a:p>
        </p:txBody>
      </p:sp>
    </p:spTree>
    <p:extLst>
      <p:ext uri="{BB962C8B-B14F-4D97-AF65-F5344CB8AC3E}">
        <p14:creationId xmlns:p14="http://schemas.microsoft.com/office/powerpoint/2010/main" val="2572646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schemeClr val="tx1"/>
                </a:solidFill>
                <a:latin typeface="Times New Roman" pitchFamily="18" charset="0"/>
              </a:rPr>
              <a:pPr algn="r" defTabSz="952500" eaLnBrk="0" hangingPunct="0"/>
              <a:t>51</a:t>
            </a:fld>
            <a:endParaRPr lang="en-US" altLang="en-US" sz="1000" b="0" i="1">
              <a:solidFill>
                <a:schemeClr val="tx1"/>
              </a:solidFill>
              <a:latin typeface="Times New Roman" pitchFamily="18" charset="0"/>
            </a:endParaRPr>
          </a:p>
        </p:txBody>
      </p:sp>
      <p:sp>
        <p:nvSpPr>
          <p:cNvPr id="289794" name="Rectangle 2"/>
          <p:cNvSpPr>
            <a:spLocks noGrp="1" noRot="1" noChangeAspect="1" noChangeArrowheads="1" noTextEdit="1"/>
          </p:cNvSpPr>
          <p:nvPr>
            <p:ph type="sldImg"/>
          </p:nvPr>
        </p:nvSpPr>
        <p:spPr>
          <a:xfrm>
            <a:off x="2168525" y="706438"/>
            <a:ext cx="2609850"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this induces bias, consider the situation of a pair of dice, die A and die B.  Let’s say we are interested in knowing whether the result of die A causes the result of die B.  Of course, you know that the two die must be independent in terms of their rolls. In other words, if you roll one, it tells you nothing about the roll of the other.  What if we (foolishly) 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Let’s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 </a:t>
            </a:r>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So, among persons with the entity, there will be an inverse relationship between A and B, which is entirely an artifact.   We discussed this earlier in the Selection Bias lecture in the example evaluating the relationship between wealth and intelligence performed amongst students at Harvard.</a:t>
            </a:r>
          </a:p>
        </p:txBody>
      </p:sp>
    </p:spTree>
    <p:extLst>
      <p:ext uri="{BB962C8B-B14F-4D97-AF65-F5344CB8AC3E}">
        <p14:creationId xmlns:p14="http://schemas.microsoft.com/office/powerpoint/2010/main" val="1691325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2168525" y="706438"/>
            <a:ext cx="2609850" cy="3481387"/>
          </a:xfrm>
          <a:ln/>
        </p:spPr>
      </p:sp>
      <p:sp>
        <p:nvSpPr>
          <p:cNvPr id="291842" name="Rectangle 3"/>
          <p:cNvSpPr>
            <a:spLocks noGrp="1" noChangeArrowheads="1"/>
          </p:cNvSpPr>
          <p:nvPr>
            <p:ph type="body" idx="1"/>
          </p:nvPr>
        </p:nvSpPr>
        <p:spPr>
          <a:noFill/>
          <a:ln/>
        </p:spPr>
        <p:txBody>
          <a:bodyPr/>
          <a:lstStyle/>
          <a:p>
            <a:r>
              <a:rPr lang="en-US" altLang="en-US" smtClean="0"/>
              <a:t>Let’s try another 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2168525" y="706438"/>
            <a:ext cx="2609850" cy="3481387"/>
          </a:xfrm>
          <a:ln/>
        </p:spPr>
      </p:sp>
      <p:sp>
        <p:nvSpPr>
          <p:cNvPr id="293890" name="Rectangle 3"/>
          <p:cNvSpPr>
            <a:spLocks noGrp="1" noChangeArrowheads="1"/>
          </p:cNvSpPr>
          <p:nvPr>
            <p:ph type="body" idx="1"/>
          </p:nvPr>
        </p:nvSpPr>
        <p:spPr>
          <a:noFill/>
          <a:ln/>
        </p:spPr>
        <p:txBody>
          <a:bodyPr/>
          <a:lstStyle/>
          <a:p>
            <a:r>
              <a:rPr lang="en-US" altLang="en-US" smtClean="0"/>
              <a:t>The answer is C Selection Bias.  </a:t>
            </a:r>
          </a:p>
          <a:p>
            <a:endParaRPr lang="en-US" altLang="en-US" smtClean="0"/>
          </a:p>
        </p:txBody>
      </p:sp>
    </p:spTree>
    <p:extLst>
      <p:ext uri="{BB962C8B-B14F-4D97-AF65-F5344CB8AC3E}">
        <p14:creationId xmlns:p14="http://schemas.microsoft.com/office/powerpoint/2010/main" val="3042952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54</a:t>
            </a:fld>
            <a:endParaRPr lang="en-US" smtClean="0"/>
          </a:p>
        </p:txBody>
      </p:sp>
      <p:sp>
        <p:nvSpPr>
          <p:cNvPr id="295938" name="Rectangle 2"/>
          <p:cNvSpPr>
            <a:spLocks noGrp="1" noRot="1" noChangeAspect="1" noChangeArrowheads="1" noTextEdit="1"/>
          </p:cNvSpPr>
          <p:nvPr>
            <p:ph type="sldImg"/>
          </p:nvPr>
        </p:nvSpPr>
        <p:spPr>
          <a:xfrm>
            <a:off x="2168525" y="706438"/>
            <a:ext cx="2609850" cy="3481387"/>
          </a:xfrm>
          <a:ln/>
        </p:spPr>
      </p:sp>
      <p:sp>
        <p:nvSpPr>
          <p:cNvPr id="295939"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 person’s selection into a study or his retention must be influenced by/ associated with BOTH his/her exposure and outcome (e.g., disease).   We showed this with rudimentary diagrams which we described as DAGs,</a:t>
            </a:r>
            <a:r>
              <a:rPr lang="en-US" altLang="en-US" baseline="0" dirty="0" smtClean="0"/>
              <a:t> but we provided you no detail at the time.</a:t>
            </a:r>
            <a:r>
              <a:rPr lang="en-US" altLang="en-US" dirty="0" smtClean="0"/>
              <a:t>  Now, we know what DAGs are.  </a:t>
            </a:r>
          </a:p>
        </p:txBody>
      </p:sp>
    </p:spTree>
    <p:extLst>
      <p:ext uri="{BB962C8B-B14F-4D97-AF65-F5344CB8AC3E}">
        <p14:creationId xmlns:p14="http://schemas.microsoft.com/office/powerpoint/2010/main" val="1253244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160588" y="698500"/>
            <a:ext cx="2622550" cy="3495675"/>
          </a:xfrm>
          <a:ln/>
        </p:spPr>
      </p:sp>
      <p:sp>
        <p:nvSpPr>
          <p:cNvPr id="297986" name="Rectangle 3"/>
          <p:cNvSpPr>
            <a:spLocks noGrp="1" noChangeArrowheads="1"/>
          </p:cNvSpPr>
          <p:nvPr>
            <p:ph type="body" idx="1"/>
          </p:nvPr>
        </p:nvSpPr>
        <p:spPr>
          <a:xfrm>
            <a:off x="923925" y="4427538"/>
            <a:ext cx="5099050" cy="4195762"/>
          </a:xfrm>
          <a:noFill/>
          <a:ln/>
        </p:spPr>
        <p:txBody>
          <a:bodyPr/>
          <a:lstStyle/>
          <a:p>
            <a:r>
              <a:rPr lang="en-US" altLang="en-US" dirty="0" smtClean="0"/>
              <a:t>The trick to understanding this is recognizing that w</a:t>
            </a:r>
            <a:r>
              <a:rPr lang="en-US" altLang="en-US" sz="1400" dirty="0" smtClean="0"/>
              <a:t>henever we analyze data from only subjects who are available to us – as opposed to a random sample from the general population  --  (either via initial selection or subsequent retention), this is </a:t>
            </a:r>
            <a:r>
              <a:rPr lang="en-US" altLang="en-US" sz="1400" u="sng" dirty="0" smtClean="0"/>
              <a:t>equivalent to conditioning</a:t>
            </a:r>
            <a:r>
              <a:rPr lang="en-US" altLang="en-US" sz="1400" dirty="0" smtClean="0"/>
              <a:t> upon their being available.  Think of everyone in the world being given a variable for participating in your study.  1 means they are in (are available to us) and 0 they are out (not</a:t>
            </a:r>
            <a:r>
              <a:rPr lang="en-US" altLang="en-US" sz="1400" baseline="0" dirty="0" smtClean="0"/>
              <a:t> available to us)</a:t>
            </a:r>
            <a:r>
              <a:rPr lang="en-US" altLang="en-US" sz="1400" dirty="0" smtClean="0"/>
              <a:t>.  When we analyze our data, we are restricting to those with variable = 1.  We rarely think about this, but this is what is happening.  This is conditioning upon being available to us as researchers.  When selection or retention is influenced by both exposure and disease, as shown here, selection or retention meets the definition of a collider.   We already know how this is the recipe for selection bias.  We now can see how selection bias can be seen as originating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2168525" y="706438"/>
            <a:ext cx="2609850"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the scenarios where we condition on a collider.</a:t>
            </a:r>
          </a:p>
          <a:p>
            <a:endParaRPr lang="en-US" altLang="en-US" dirty="0" smtClean="0"/>
          </a:p>
          <a:p>
            <a:r>
              <a:rPr lang="en-US" altLang="en-US" dirty="0" smtClean="0"/>
              <a:t>Well, we just mentioned one, which are the intentional or unintentional activities related to which subjects are selected for or are retained in a study.  In other words, when selection/retention are influenced by both exposure and outcome.  This is the classic scenario of selection bias.  </a:t>
            </a:r>
          </a:p>
          <a:p>
            <a:endParaRPr lang="en-US" altLang="en-US" dirty="0" smtClean="0"/>
          </a:p>
          <a:p>
            <a:r>
              <a:rPr lang="en-US" altLang="en-US" dirty="0" smtClean="0"/>
              <a:t>Another scenario is the inadvertent adjustment (via restriction,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example.  There 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err="1" smtClean="0"/>
              <a:t>methodologic</a:t>
            </a:r>
            <a:r>
              <a:rPr lang="en-US" altLang="en-US" dirty="0" smtClean="0"/>
              <a:t> leaders call anything that involves conditioning on a collider “selection bias”.  Such thinking provides a crystal clear distinction between the concepts of confounding and selection bias.  You can read more about this in the article by Hernan et al. in 2004 in the journal Epidemiology,</a:t>
            </a:r>
            <a:r>
              <a:rPr lang="en-US" altLang="en-US" baseline="0" dirty="0" smtClean="0"/>
              <a:t> </a:t>
            </a:r>
            <a:r>
              <a:rPr lang="en-US" altLang="en-US" dirty="0" smtClean="0"/>
              <a:t>which was optional reading a few weeks ago.</a:t>
            </a:r>
          </a:p>
        </p:txBody>
      </p:sp>
    </p:spTree>
    <p:extLst>
      <p:ext uri="{BB962C8B-B14F-4D97-AF65-F5344CB8AC3E}">
        <p14:creationId xmlns:p14="http://schemas.microsoft.com/office/powerpoint/2010/main" val="4077317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2168525" y="706438"/>
            <a:ext cx="2609850"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 the best advice is:</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paths</a:t>
            </a:r>
          </a:p>
          <a:p>
            <a:r>
              <a:rPr lang="en-US" altLang="en-US" sz="1400" dirty="0" smtClean="0"/>
              <a:t>Keep the causal paths open (unblocked)</a:t>
            </a:r>
          </a:p>
          <a:p>
            <a:r>
              <a:rPr lang="en-US" altLang="en-US" sz="1400" dirty="0" smtClean="0"/>
              <a:t>If you do, all that will remain in your data is causal relationships (measurement error and chance notwithstanding)</a:t>
            </a:r>
          </a:p>
          <a:p>
            <a:endParaRPr lang="en-US" altLang="en-US" dirty="0" smtClean="0"/>
          </a:p>
        </p:txBody>
      </p:sp>
    </p:spTree>
    <p:extLst>
      <p:ext uri="{BB962C8B-B14F-4D97-AF65-F5344CB8AC3E}">
        <p14:creationId xmlns:p14="http://schemas.microsoft.com/office/powerpoint/2010/main" val="2058900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58</a:t>
            </a:fld>
            <a:endParaRPr lang="en-US" altLang="en-US" smtClean="0"/>
          </a:p>
        </p:txBody>
      </p:sp>
      <p:sp>
        <p:nvSpPr>
          <p:cNvPr id="306178" name="Rectangle 2"/>
          <p:cNvSpPr>
            <a:spLocks noGrp="1" noRot="1" noChangeAspect="1" noChangeArrowheads="1" noTextEdit="1"/>
          </p:cNvSpPr>
          <p:nvPr>
            <p:ph type="sldImg"/>
          </p:nvPr>
        </p:nvSpPr>
        <p:spPr>
          <a:xfrm>
            <a:off x="2168525" y="706438"/>
            <a:ext cx="2609850"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In other words, how we do keep the right paths open and</a:t>
            </a:r>
            <a:r>
              <a:rPr lang="en-US" altLang="en-US" baseline="0" dirty="0" smtClean="0"/>
              <a:t> close the unwanted ones.  </a:t>
            </a:r>
            <a:r>
              <a:rPr lang="en-US" altLang="en-US" dirty="0" smtClean="0"/>
              <a:t>We have seen all of these rules in our discussion thus far, but let’s now summarize them.  Let’s first talk about what makes a path closed. A path is closed if you</a:t>
            </a:r>
            <a:r>
              <a:rPr lang="en-US" altLang="en-US" baseline="0" dirty="0" smtClean="0"/>
              <a:t> have </a:t>
            </a:r>
            <a:r>
              <a:rPr lang="en-US" altLang="en-US" dirty="0" smtClean="0"/>
              <a:t>one of two things 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adjusted for</a:t>
            </a:r>
            <a:r>
              <a:rPr lang="en-US" altLang="en-US" baseline="0" dirty="0" smtClean="0"/>
              <a:t> and the </a:t>
            </a:r>
            <a:r>
              <a:rPr lang="en-US" altLang="en-US" dirty="0" smtClean="0"/>
              <a:t>second</a:t>
            </a:r>
            <a:r>
              <a:rPr lang="en-US" altLang="en-US" baseline="0" dirty="0" smtClean="0"/>
              <a:t> is</a:t>
            </a:r>
            <a:r>
              <a:rPr lang="en-US" altLang="en-US" dirty="0" smtClean="0"/>
              <a:t> a non-collider which is adjusted for.  Remember, a collider is a “common effect”.  It is not a confounder.  It is a dead end and blocks the pathway.  On the other hand, a common cause is going to cause confounding unless you block the path.  So, two ways to block a path: one, is to have a collider presen</a:t>
            </a:r>
            <a:r>
              <a:rPr lang="en-US" altLang="en-US" baseline="0" dirty="0" smtClean="0"/>
              <a:t>t which is not conditioned upon</a:t>
            </a:r>
            <a:r>
              <a:rPr lang="en-US" altLang="en-US" dirty="0" smtClean="0"/>
              <a:t>, or, two, is to adjust for a non-collider.  To prevent confounding, we want to block all backdoor paths that are generated from common causes.  </a:t>
            </a:r>
          </a:p>
        </p:txBody>
      </p:sp>
    </p:spTree>
    <p:extLst>
      <p:ext uri="{BB962C8B-B14F-4D97-AF65-F5344CB8AC3E}">
        <p14:creationId xmlns:p14="http://schemas.microsoft.com/office/powerpoint/2010/main" val="2674441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59</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two</a:t>
            </a:r>
            <a:r>
              <a:rPr lang="en-US" altLang="en-US" baseline="0" dirty="0" smtClean="0"/>
              <a:t> things, it follows that it is open if you have the complement of this, which is to have both things present.  </a:t>
            </a:r>
            <a:r>
              <a:rPr lang="en-US" altLang="en-US" dirty="0" smtClean="0"/>
              <a:t>This</a:t>
            </a:r>
            <a:r>
              <a:rPr lang="en-US" altLang="en-US" baseline="0" dirty="0" smtClean="0"/>
              <a:t> leads to the</a:t>
            </a:r>
            <a:r>
              <a:rPr lang="en-US" altLang="en-US" dirty="0" smtClean="0"/>
              <a:t> second</a:t>
            </a:r>
            <a:r>
              <a:rPr lang="en-US" altLang="en-US" baseline="0" dirty="0" smtClean="0"/>
              <a:t> </a:t>
            </a:r>
            <a:r>
              <a:rPr lang="en-US" altLang="en-US" dirty="0" smtClean="0"/>
              <a:t>rule which is that a path is open if there is no collider or you have a collider that you have adjusted for AND all non-colliders are not adjusted for.  We have</a:t>
            </a:r>
            <a:r>
              <a:rPr lang="en-US" altLang="en-US" baseline="0" dirty="0" smtClean="0"/>
              <a:t> also </a:t>
            </a:r>
            <a:r>
              <a:rPr lang="en-US" altLang="en-US" dirty="0" smtClean="0"/>
              <a:t>discussed this above.  Note here that we show this by turning the directed edge into one with no direction.  </a:t>
            </a:r>
            <a:r>
              <a:rPr lang="en-US" altLang="en-US" b="1" dirty="0" smtClean="0"/>
              <a:t>Not shown is that paths are also open if descendants of colliders are adjusted for</a:t>
            </a:r>
            <a:r>
              <a:rPr lang="en-US" altLang="en-US" b="0" baseline="0" dirty="0" smtClean="0"/>
              <a:t> (see Extra Slides).</a:t>
            </a:r>
            <a:r>
              <a:rPr lang="en-US" altLang="en-US" dirty="0" smtClean="0"/>
              <a:t>  In terms of non-colliders, if they are not adjusted for, you know they will be confounding paths.  Here, the example is parental myopia.  If we don’t deal with parental myopia, we will get a confounded answer when looking at the association between nightlights and child’s myopia.  </a:t>
            </a:r>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extLst>
      <p:ext uri="{BB962C8B-B14F-4D97-AF65-F5344CB8AC3E}">
        <p14:creationId xmlns:p14="http://schemas.microsoft.com/office/powerpoint/2010/main" val="139983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smtClean="0"/>
          </a:p>
        </p:txBody>
      </p:sp>
      <p:sp>
        <p:nvSpPr>
          <p:cNvPr id="33794" name="Rectangle 4098"/>
          <p:cNvSpPr>
            <a:spLocks noGrp="1" noRot="1" noChangeAspect="1" noChangeArrowheads="1" noTextEdit="1"/>
          </p:cNvSpPr>
          <p:nvPr>
            <p:ph type="sldImg"/>
          </p:nvPr>
        </p:nvSpPr>
        <p:spPr>
          <a:xfrm>
            <a:off x="2168525" y="706438"/>
            <a:ext cx="2609850" cy="3481387"/>
          </a:xfrm>
          <a:ln/>
        </p:spPr>
      </p:sp>
      <p:sp>
        <p:nvSpPr>
          <p:cNvPr id="33795" name="Rectangle 4099"/>
          <p:cNvSpPr>
            <a:spLocks noGrp="1" noChangeArrowheads="1"/>
          </p:cNvSpPr>
          <p:nvPr>
            <p:ph type="body" idx="1"/>
          </p:nvPr>
        </p:nvSpPr>
        <p:spPr>
          <a:noFill/>
          <a:ln/>
        </p:spPr>
        <p:txBody>
          <a:bodyPr/>
          <a:lstStyle/>
          <a:p>
            <a:r>
              <a:rPr lang="en-US" altLang="en-US" dirty="0" smtClean="0"/>
              <a:t>Like this example from the world of sports where one of the San Francisco Giants (a professional baseball team)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60</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DAGs force</a:t>
            </a:r>
            <a:r>
              <a:rPr lang="en-US" altLang="en-US" baseline="0" dirty="0" smtClean="0"/>
              <a:t> us to see our limitations.  For example, there might be unmeasured confounders.  You suspect these exist but you have measurement for them.  </a:t>
            </a:r>
            <a:r>
              <a:rPr lang="en-US" altLang="en-US" baseline="0" smtClean="0"/>
              <a:t>Genetic ancestry </a:t>
            </a:r>
            <a:r>
              <a:rPr lang="en-US" altLang="en-US" baseline="0" dirty="0" smtClean="0"/>
              <a:t>is a common unmeasured confounder.  Although we can measure people’s entire genomes these days, adjusting for all of the differences in a genome is pretty difficult.</a:t>
            </a:r>
          </a:p>
          <a:p>
            <a:endParaRPr lang="en-US" altLang="en-US" baseline="0" dirty="0" smtClean="0"/>
          </a:p>
          <a:p>
            <a:r>
              <a:rPr lang="en-US" altLang="en-US" baseline="0" dirty="0" smtClean="0"/>
              <a:t>Or, we may have difficult to measure constructs.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Writing out a DAG forces to think of this possibility.</a:t>
            </a:r>
          </a:p>
          <a:p>
            <a:endParaRPr lang="en-US" altLang="en-US" baseline="0" dirty="0" smtClean="0"/>
          </a:p>
          <a:p>
            <a:r>
              <a:rPr lang="en-US" altLang="en-US" baseline="0" dirty="0" smtClean="0"/>
              <a:t>Hence, sometimes we simply cannot get rid of all of the open non-causal paths.  </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61</a:t>
            </a:fld>
            <a:endParaRPr lang="en-US" altLang="en-US" smtClean="0"/>
          </a:p>
        </p:txBody>
      </p:sp>
      <p:sp>
        <p:nvSpPr>
          <p:cNvPr id="309250" name="Rectangle 2"/>
          <p:cNvSpPr>
            <a:spLocks noGrp="1" noRot="1" noChangeAspect="1" noChangeArrowheads="1" noTextEdit="1"/>
          </p:cNvSpPr>
          <p:nvPr>
            <p:ph type="sldImg"/>
          </p:nvPr>
        </p:nvSpPr>
        <p:spPr>
          <a:xfrm>
            <a:off x="2168525" y="706438"/>
            <a:ext cx="2609850"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smtClean="0"/>
              <a:t>So, we really like DAGs because they force us to conceptualize the system and avoid making mistakes like adjusting for colliders.  There is another advantage of DAGs as illustrated by this example.  Let’s say we are doing a study of sunlight exposure and melanoma, a form of skin cancer.  A college intern is given a dataset on this issue, and he is asked by this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Maybe people who spend a lot of time outdoors also like to chew gum.  The intern 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62</a:t>
            </a:fld>
            <a:endParaRPr lang="en-US" altLang="en-US" smtClean="0"/>
          </a:p>
        </p:txBody>
      </p:sp>
      <p:sp>
        <p:nvSpPr>
          <p:cNvPr id="313346" name="Rectangle 2"/>
          <p:cNvSpPr>
            <a:spLocks noGrp="1" noRot="1" noChangeAspect="1" noChangeArrowheads="1" noTextEdit="1"/>
          </p:cNvSpPr>
          <p:nvPr>
            <p:ph type="sldImg"/>
          </p:nvPr>
        </p:nvSpPr>
        <p:spPr>
          <a:xfrm>
            <a:off x="2168525" y="706438"/>
            <a:ext cx="2609850"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smtClean="0"/>
              <a:t>The question is: should we accept the adjusted measure of association as the better, least biased, answer?  In other words, should we adjust for gum chewing?</a:t>
            </a:r>
          </a:p>
          <a:p>
            <a:pPr>
              <a:lnSpc>
                <a:spcPct val="90000"/>
              </a:lnSpc>
            </a:pPr>
            <a:endParaRPr lang="en-US" altLang="en-US" smtClean="0"/>
          </a:p>
        </p:txBody>
      </p:sp>
    </p:spTree>
    <p:extLst>
      <p:ext uri="{BB962C8B-B14F-4D97-AF65-F5344CB8AC3E}">
        <p14:creationId xmlns:p14="http://schemas.microsoft.com/office/powerpoint/2010/main" val="2995336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26CD8EA-216B-4ABB-94FF-EEA3E7C69853}" type="slidenum">
              <a:rPr lang="en-US" altLang="en-US" sz="1000" b="0" i="1">
                <a:solidFill>
                  <a:schemeClr val="tx1"/>
                </a:solidFill>
                <a:latin typeface="Times New Roman" pitchFamily="18" charset="0"/>
              </a:rPr>
              <a:pPr algn="r" defTabSz="952500" eaLnBrk="0" hangingPunct="0"/>
              <a:t>63</a:t>
            </a:fld>
            <a:endParaRPr lang="en-US" altLang="en-US" sz="1000" b="0" i="1">
              <a:solidFill>
                <a:schemeClr val="tx1"/>
              </a:solidFill>
              <a:latin typeface="Times New Roman" pitchFamily="18" charset="0"/>
            </a:endParaRPr>
          </a:p>
        </p:txBody>
      </p:sp>
      <p:sp>
        <p:nvSpPr>
          <p:cNvPr id="315394" name="Rectangle 2"/>
          <p:cNvSpPr>
            <a:spLocks noGrp="1" noRot="1" noChangeAspect="1" noChangeArrowheads="1" noTextEdit="1"/>
          </p:cNvSpPr>
          <p:nvPr>
            <p:ph type="sldImg"/>
          </p:nvPr>
        </p:nvSpPr>
        <p:spPr>
          <a:xfrm>
            <a:off x="2168525" y="706438"/>
            <a:ext cx="2609850" cy="3481387"/>
          </a:xfrm>
          <a:ln/>
        </p:spPr>
      </p:sp>
      <p:sp>
        <p:nvSpPr>
          <p:cNvPr id="315395" name="Rectangle 3"/>
          <p:cNvSpPr>
            <a:spLocks noGrp="1" noChangeArrowheads="1"/>
          </p:cNvSpPr>
          <p:nvPr>
            <p:ph type="body" idx="1"/>
          </p:nvPr>
        </p:nvSpPr>
        <p:spPr>
          <a:noFill/>
          <a:ln/>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chance is the reason why we are seeing a significant relationship between gum chewing and sunlight exposure and between gum chewing and melanoma.  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smtClean="0"/>
              <a:t> some hint of a common cause on the DAG. </a:t>
            </a:r>
            <a:r>
              <a:rPr lang="en-US" altLang="en-US" dirty="0" smtClean="0"/>
              <a:t>  In other words, if the factor is not a consideration in your DAG, you don’t have to control for it.  Writing out the DAG forces you to really state what you feel is important.</a:t>
            </a:r>
          </a:p>
          <a:p>
            <a:pPr>
              <a:lnSpc>
                <a:spcPct val="90000"/>
              </a:lnSpc>
            </a:pPr>
            <a:endParaRPr lang="en-US" altLang="en-US" dirty="0" smtClean="0"/>
          </a:p>
        </p:txBody>
      </p:sp>
    </p:spTree>
    <p:extLst>
      <p:ext uri="{BB962C8B-B14F-4D97-AF65-F5344CB8AC3E}">
        <p14:creationId xmlns:p14="http://schemas.microsoft.com/office/powerpoint/2010/main" val="829325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64</a:t>
            </a:fld>
            <a:endParaRPr lang="en-US" altLang="en-US" smtClean="0"/>
          </a:p>
        </p:txBody>
      </p:sp>
      <p:sp>
        <p:nvSpPr>
          <p:cNvPr id="317442" name="Rectangle 2"/>
          <p:cNvSpPr>
            <a:spLocks noGrp="1" noRot="1" noChangeAspect="1" noChangeArrowheads="1" noTextEdit="1"/>
          </p:cNvSpPr>
          <p:nvPr>
            <p:ph type="sldImg"/>
          </p:nvPr>
        </p:nvSpPr>
        <p:spPr>
          <a:xfrm>
            <a:off x="2168525" y="706438"/>
            <a:ext cx="2609850" cy="3481387"/>
          </a:xfrm>
          <a:ln/>
        </p:spPr>
      </p:sp>
      <p:sp>
        <p:nvSpPr>
          <p:cNvPr id="317443" name="Rectangle 3"/>
          <p:cNvSpPr>
            <a:spLocks noGrp="1" noChangeArrowheads="1"/>
          </p:cNvSpPr>
          <p:nvPr>
            <p:ph type="body" idx="1"/>
          </p:nvPr>
        </p:nvSpPr>
        <p:spPr>
          <a:noFill/>
          <a:ln/>
        </p:spPr>
        <p:txBody>
          <a:bodyPr/>
          <a:lstStyle/>
          <a:p>
            <a:r>
              <a:rPr lang="en-US" altLang="en-US" dirty="0" smtClean="0"/>
              <a:t>Here is looking at the issue in terms of a DAG.  Should we adjust for gum chewing?  If you had drawn the DAG, you would have never adjusted for gum chewing.  This is because there really is no evidence that it causes melanoma.  Ok, perhaps you could find some data that active personalities both cause more sunlight exposure and also gum chewing (although I doubt if this is true), but there simply exists no known mechanism or data whereby gum chewing causes melanoma.  Even if there was a common cause of both gum chewing and melanoma, you would still</a:t>
            </a:r>
            <a:r>
              <a:rPr lang="en-US" altLang="en-US" baseline="0" dirty="0" smtClean="0"/>
              <a:t> want to NOT adjust for gum chewing because it is a collider.</a:t>
            </a:r>
          </a:p>
          <a:p>
            <a:endParaRPr lang="en-US" altLang="en-US" baseline="0" dirty="0" smtClean="0"/>
          </a:p>
          <a:p>
            <a:r>
              <a:rPr lang="en-US" altLang="en-US" dirty="0" smtClean="0"/>
              <a:t>DAGs make the philosophy of adjusting for “everything” or for “everything that is statistically significant” illogical. </a:t>
            </a:r>
          </a:p>
        </p:txBody>
      </p:sp>
    </p:spTree>
    <p:extLst>
      <p:ext uri="{BB962C8B-B14F-4D97-AF65-F5344CB8AC3E}">
        <p14:creationId xmlns:p14="http://schemas.microsoft.com/office/powerpoint/2010/main" val="678805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65</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The last utility of DAGs we will discuss today is their ability to help us sort out multiple causal pathways between exposure and disease.  </a:t>
            </a:r>
          </a:p>
        </p:txBody>
      </p:sp>
    </p:spTree>
    <p:extLst>
      <p:ext uri="{BB962C8B-B14F-4D97-AF65-F5344CB8AC3E}">
        <p14:creationId xmlns:p14="http://schemas.microsoft.com/office/powerpoint/2010/main" val="1456522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schemeClr val="tx1"/>
                </a:solidFill>
                <a:latin typeface="Times New Roman" pitchFamily="18" charset="0"/>
              </a:rPr>
              <a:pPr algn="r" defTabSz="952500" eaLnBrk="0" hangingPunct="0"/>
              <a:t>66</a:t>
            </a:fld>
            <a:endParaRPr lang="en-US" altLang="en-US" sz="1000" b="0" i="1">
              <a:solidFill>
                <a:schemeClr val="tx1"/>
              </a:solidFill>
              <a:latin typeface="Times New Roman" pitchFamily="18" charset="0"/>
            </a:endParaRPr>
          </a:p>
        </p:txBody>
      </p:sp>
      <p:sp>
        <p:nvSpPr>
          <p:cNvPr id="321538" name="Rectangle 2"/>
          <p:cNvSpPr>
            <a:spLocks noGrp="1" noRot="1" noChangeAspect="1" noChangeArrowheads="1" noTextEdit="1"/>
          </p:cNvSpPr>
          <p:nvPr>
            <p:ph type="sldImg"/>
          </p:nvPr>
        </p:nvSpPr>
        <p:spPr>
          <a:xfrm>
            <a:off x="2168525" y="706438"/>
            <a:ext cx="2609850"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Let’s shift gears away from bias for to discuss</a:t>
            </a:r>
            <a:r>
              <a:rPr lang="en-US" altLang="en-US" baseline="0" dirty="0" smtClean="0"/>
              <a:t> another use </a:t>
            </a:r>
            <a:r>
              <a:rPr lang="en-US" altLang="en-US" dirty="0" smtClean="0"/>
              <a:t>of DAGs.  DAGs are helpful in framing what to do if there are many causal paths between a given exposure and disease.  Let’s say that we have this DAG, where we know that E is causally related to D through 3 known and well established mechanistic pathways that are mediated by I</a:t>
            </a:r>
            <a:r>
              <a:rPr lang="en-US" altLang="en-US" baseline="-25000" dirty="0" smtClean="0"/>
              <a:t>1</a:t>
            </a:r>
            <a:r>
              <a:rPr lang="en-US" altLang="en-US" dirty="0" smtClean="0"/>
              <a:t>, I</a:t>
            </a:r>
            <a:r>
              <a:rPr lang="en-US" altLang="en-US" baseline="-25000" dirty="0" smtClean="0"/>
              <a:t>2</a:t>
            </a:r>
            <a:r>
              <a:rPr lang="en-US" altLang="en-US" dirty="0" smtClean="0"/>
              <a:t>, and I</a:t>
            </a:r>
            <a:r>
              <a:rPr lang="en-US" altLang="en-US" baseline="-25000" dirty="0" smtClean="0"/>
              <a:t>3</a:t>
            </a:r>
            <a:r>
              <a:rPr lang="en-US" altLang="en-US" dirty="0" smtClean="0"/>
              <a:t>.  We call I a “mediator” or intermediary variable on these paths.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a:lnSpc>
                <a:spcPct val="90000"/>
              </a:lnSpc>
            </a:pPr>
            <a:r>
              <a:rPr lang="en-US" altLang="en-US" sz="1400" dirty="0" smtClean="0"/>
              <a:t>The second question is:  What is the DIRECT effect of E on D apart from its effect via I</a:t>
            </a:r>
            <a:r>
              <a:rPr lang="en-US" altLang="en-US" sz="1400" baseline="-25000" dirty="0" smtClean="0"/>
              <a:t>1</a:t>
            </a:r>
            <a:r>
              <a:rPr lang="en-US" altLang="en-US" sz="1400" dirty="0" smtClean="0"/>
              <a:t>, I</a:t>
            </a:r>
            <a:r>
              <a:rPr lang="en-US" altLang="en-US" sz="1400" baseline="-25000" dirty="0" smtClean="0"/>
              <a:t>2</a:t>
            </a:r>
            <a:r>
              <a:rPr lang="en-US" altLang="en-US" sz="1400" dirty="0" smtClean="0"/>
              <a:t>, and I</a:t>
            </a:r>
            <a:r>
              <a:rPr lang="en-US" altLang="en-US" sz="1400" baseline="-25000" dirty="0" smtClean="0"/>
              <a:t>3</a:t>
            </a:r>
            <a:r>
              <a:rPr lang="en-US" altLang="en-US" sz="1400" dirty="0" smtClean="0"/>
              <a:t>?  We do this if we are interested in discovering new mechanistic causal paths.  </a:t>
            </a:r>
          </a:p>
          <a:p>
            <a:pPr>
              <a:lnSpc>
                <a:spcPct val="90000"/>
              </a:lnSpc>
            </a:pPr>
            <a:endParaRPr lang="en-US" altLang="en-US" sz="300" dirty="0" smtClean="0"/>
          </a:p>
          <a:p>
            <a:pPr>
              <a:lnSpc>
                <a:spcPct val="90000"/>
              </a:lnSpc>
            </a:pPr>
            <a:r>
              <a:rPr lang="en-US" altLang="en-US" sz="1400" dirty="0" smtClean="0"/>
              <a:t>The third question is:  How much (i.e., what percentage) of the effect of E on D is mediated by I</a:t>
            </a:r>
            <a:r>
              <a:rPr lang="en-US" altLang="en-US" sz="1400" baseline="-25000" dirty="0" smtClean="0"/>
              <a:t>1 </a:t>
            </a:r>
            <a:r>
              <a:rPr lang="en-US" altLang="en-US" sz="1400" dirty="0" smtClean="0"/>
              <a:t>(or I</a:t>
            </a:r>
            <a:r>
              <a:rPr lang="en-US" altLang="en-US" sz="1400" baseline="-25000" dirty="0" smtClean="0"/>
              <a:t>2</a:t>
            </a:r>
            <a:r>
              <a:rPr lang="en-US" altLang="en-US" sz="1400" dirty="0" smtClean="0"/>
              <a:t>; or I</a:t>
            </a:r>
            <a:r>
              <a:rPr lang="en-US" altLang="en-US" sz="1400" baseline="-25000" dirty="0" smtClean="0"/>
              <a:t>3</a:t>
            </a:r>
            <a:r>
              <a:rPr lang="en-US" altLang="en-US" sz="1400" dirty="0" smtClean="0"/>
              <a:t> or any combination of  I’s).  This is called the INDIRECT</a:t>
            </a:r>
            <a:r>
              <a:rPr lang="en-US" altLang="en-US" sz="1400" baseline="0" dirty="0" smtClean="0"/>
              <a:t> effect of E on D as operating through I</a:t>
            </a:r>
            <a:r>
              <a:rPr lang="en-US" altLang="en-US" sz="1400" baseline="-25000" dirty="0" smtClean="0"/>
              <a:t>1</a:t>
            </a:r>
            <a:r>
              <a:rPr lang="en-US" altLang="en-US" sz="1400" baseline="0" dirty="0" smtClean="0"/>
              <a:t>.  </a:t>
            </a:r>
            <a:endParaRPr lang="en-US" altLang="en-US" sz="1400" dirty="0" smtClean="0"/>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from E to D is called a </a:t>
            </a:r>
            <a:r>
              <a:rPr lang="en-US" altLang="en-US" sz="1400" dirty="0" smtClean="0"/>
              <a:t> “mediation analysis”.  </a:t>
            </a:r>
            <a:endParaRPr lang="en-US" altLang="en-US" dirty="0" smtClean="0"/>
          </a:p>
        </p:txBody>
      </p:sp>
    </p:spTree>
    <p:extLst>
      <p:ext uri="{BB962C8B-B14F-4D97-AF65-F5344CB8AC3E}">
        <p14:creationId xmlns:p14="http://schemas.microsoft.com/office/powerpoint/2010/main" val="22004448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schemeClr val="tx1"/>
                </a:solidFill>
                <a:latin typeface="Times New Roman" pitchFamily="18" charset="0"/>
              </a:rPr>
              <a:pPr algn="r" defTabSz="952500" eaLnBrk="0" hangingPunct="0"/>
              <a:t>67</a:t>
            </a:fld>
            <a:endParaRPr lang="en-US" altLang="en-US" sz="1000" b="0" i="1">
              <a:solidFill>
                <a:schemeClr val="tx1"/>
              </a:solidFill>
              <a:latin typeface="Times New Roman" pitchFamily="18" charset="0"/>
            </a:endParaRPr>
          </a:p>
        </p:txBody>
      </p:sp>
      <p:sp>
        <p:nvSpPr>
          <p:cNvPr id="323586" name="Rectangle 2"/>
          <p:cNvSpPr>
            <a:spLocks noGrp="1" noRot="1" noChangeAspect="1" noChangeArrowheads="1" noTextEdit="1"/>
          </p:cNvSpPr>
          <p:nvPr>
            <p:ph type="sldImg"/>
          </p:nvPr>
        </p:nvSpPr>
        <p:spPr>
          <a:xfrm>
            <a:off x="2168525" y="706438"/>
            <a:ext cx="2609850" cy="3481387"/>
          </a:xfrm>
          <a:ln/>
        </p:spPr>
      </p:sp>
      <p:sp>
        <p:nvSpPr>
          <p:cNvPr id="323587" name="Rectangle 3"/>
          <p:cNvSpPr>
            <a:spLocks noGrp="1" noChangeArrowheads="1"/>
          </p:cNvSpPr>
          <p:nvPr>
            <p:ph type="body" idx="1"/>
          </p:nvPr>
        </p:nvSpPr>
        <p:spPr>
          <a:noFill/>
          <a:ln/>
        </p:spPr>
        <p:txBody>
          <a:bodyPr/>
          <a:lstStyle/>
          <a:p>
            <a:r>
              <a:rPr lang="en-US" altLang="en-US" smtClean="0"/>
              <a:t>How do we answer each of these questions?  For the first question, the total effect of E on D, the solution is to leave all of the above paths open and analyze the association between E and D.  </a:t>
            </a:r>
          </a:p>
          <a:p>
            <a:endParaRPr lang="en-US" altLang="en-US" smtClean="0"/>
          </a:p>
        </p:txBody>
      </p:sp>
    </p:spTree>
    <p:extLst>
      <p:ext uri="{BB962C8B-B14F-4D97-AF65-F5344CB8AC3E}">
        <p14:creationId xmlns:p14="http://schemas.microsoft.com/office/powerpoint/2010/main" val="2180361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schemeClr val="tx1"/>
                </a:solidFill>
                <a:latin typeface="Times New Roman" pitchFamily="18" charset="0"/>
              </a:rPr>
              <a:pPr algn="r" defTabSz="952500" eaLnBrk="0" hangingPunct="0"/>
              <a:t>68</a:t>
            </a:fld>
            <a:endParaRPr lang="en-US" altLang="en-US" sz="1000" b="0" i="1">
              <a:solidFill>
                <a:schemeClr val="tx1"/>
              </a:solidFill>
              <a:latin typeface="Times New Roman" pitchFamily="18" charset="0"/>
            </a:endParaRPr>
          </a:p>
        </p:txBody>
      </p:sp>
      <p:sp>
        <p:nvSpPr>
          <p:cNvPr id="325634" name="Rectangle 2"/>
          <p:cNvSpPr>
            <a:spLocks noGrp="1" noRot="1" noChangeAspect="1" noChangeArrowheads="1" noTextEdit="1"/>
          </p:cNvSpPr>
          <p:nvPr>
            <p:ph type="sldImg"/>
          </p:nvPr>
        </p:nvSpPr>
        <p:spPr>
          <a:xfrm>
            <a:off x="2168525" y="706438"/>
            <a:ext cx="2609850" cy="3481387"/>
          </a:xfrm>
          <a:ln/>
        </p:spPr>
      </p:sp>
      <p:sp>
        <p:nvSpPr>
          <p:cNvPr id="325635" name="Rectangle 3"/>
          <p:cNvSpPr>
            <a:spLocks noGrp="1" noChangeArrowheads="1"/>
          </p:cNvSpPr>
          <p:nvPr>
            <p:ph type="body" idx="1"/>
          </p:nvPr>
        </p:nvSpPr>
        <p:spPr>
          <a:noFill/>
          <a:ln/>
        </p:spPr>
        <p:txBody>
          <a:bodyPr/>
          <a:lstStyle/>
          <a:p>
            <a:r>
              <a:rPr lang="en-US" altLang="en-US" dirty="0" smtClean="0"/>
              <a:t>  </a:t>
            </a:r>
          </a:p>
          <a:p>
            <a:r>
              <a:rPr lang="en-US" altLang="en-US" dirty="0" smtClean="0"/>
              <a:t>For the second question, the direct effect of E on D, apart from its effect via I</a:t>
            </a:r>
            <a:r>
              <a:rPr lang="en-US" altLang="en-US" baseline="-25000" dirty="0" smtClean="0"/>
              <a:t>1</a:t>
            </a:r>
            <a:r>
              <a:rPr lang="en-US" altLang="en-US" dirty="0" smtClean="0"/>
              <a:t>, I</a:t>
            </a:r>
            <a:r>
              <a:rPr lang="en-US" altLang="en-US" baseline="-25000" dirty="0" smtClean="0"/>
              <a:t>2</a:t>
            </a:r>
            <a:r>
              <a:rPr lang="en-US" altLang="en-US" dirty="0" smtClean="0"/>
              <a:t>, and I</a:t>
            </a:r>
            <a:r>
              <a:rPr lang="en-US" altLang="en-US" baseline="-25000" dirty="0" smtClean="0"/>
              <a:t>3</a:t>
            </a:r>
            <a:r>
              <a:rPr lang="en-US" altLang="en-US" dirty="0" smtClean="0"/>
              <a:t>, we would adjust for I</a:t>
            </a:r>
            <a:r>
              <a:rPr lang="en-US" altLang="en-US" baseline="-25000" dirty="0" smtClean="0"/>
              <a:t>1</a:t>
            </a:r>
            <a:r>
              <a:rPr lang="en-US" altLang="en-US" dirty="0" smtClean="0"/>
              <a:t>, I</a:t>
            </a:r>
            <a:r>
              <a:rPr lang="en-US" altLang="en-US" baseline="-25000" dirty="0" smtClean="0"/>
              <a:t>2</a:t>
            </a:r>
            <a:r>
              <a:rPr lang="en-US" altLang="en-US" dirty="0" smtClean="0"/>
              <a:t>, and I</a:t>
            </a:r>
            <a:r>
              <a:rPr lang="en-US" altLang="en-US" baseline="-25000" dirty="0" smtClean="0"/>
              <a:t>3</a:t>
            </a:r>
            <a:r>
              <a:rPr lang="en-US" altLang="en-US" dirty="0" smtClean="0"/>
              <a:t>.  We adjust for them not because they are confounders but because they are mediating nuisance pathways.  </a:t>
            </a:r>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I (meaning I</a:t>
            </a:r>
            <a:r>
              <a:rPr lang="en-US" altLang="en-US" baseline="-25000" dirty="0" smtClean="0"/>
              <a:t>1</a:t>
            </a:r>
            <a:r>
              <a:rPr lang="en-US" altLang="en-US" baseline="0" dirty="0" smtClean="0"/>
              <a:t>, I</a:t>
            </a:r>
            <a:r>
              <a:rPr lang="en-US" altLang="en-US" baseline="-25000" dirty="0" smtClean="0"/>
              <a:t>2</a:t>
            </a:r>
            <a:r>
              <a:rPr lang="en-US" altLang="en-US" baseline="0" dirty="0" smtClean="0"/>
              <a:t>, or I</a:t>
            </a:r>
            <a:r>
              <a:rPr lang="en-US" altLang="en-US" baseline="-25000" dirty="0" smtClean="0"/>
              <a:t>3</a:t>
            </a:r>
            <a:r>
              <a:rPr lang="en-US" altLang="en-US" baseline="0" dirty="0" smtClean="0"/>
              <a:t>) and D. Also, things get complicated if there is interaction between I and D.  How to handle this depends upon one’s interest in either natural or controlled direct effects.  </a:t>
            </a:r>
            <a:endParaRPr lang="en-US" altLang="en-US" dirty="0" smtClean="0"/>
          </a:p>
        </p:txBody>
      </p:sp>
    </p:spTree>
    <p:extLst>
      <p:ext uri="{BB962C8B-B14F-4D97-AF65-F5344CB8AC3E}">
        <p14:creationId xmlns:p14="http://schemas.microsoft.com/office/powerpoint/2010/main" val="2246472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schemeClr val="tx1"/>
                </a:solidFill>
                <a:latin typeface="Times New Roman" pitchFamily="18" charset="0"/>
              </a:rPr>
              <a:pPr algn="r" defTabSz="952500" eaLnBrk="0" hangingPunct="0"/>
              <a:t>69</a:t>
            </a:fld>
            <a:endParaRPr lang="en-US" altLang="en-US" sz="1000" b="0" i="1">
              <a:solidFill>
                <a:schemeClr val="tx1"/>
              </a:solidFill>
              <a:latin typeface="Times New Roman" pitchFamily="18" charset="0"/>
            </a:endParaRPr>
          </a:p>
        </p:txBody>
      </p:sp>
      <p:sp>
        <p:nvSpPr>
          <p:cNvPr id="327682" name="Rectangle 2"/>
          <p:cNvSpPr>
            <a:spLocks noGrp="1" noRot="1" noChangeAspect="1" noChangeArrowheads="1" noTextEdit="1"/>
          </p:cNvSpPr>
          <p:nvPr>
            <p:ph type="sldImg"/>
          </p:nvPr>
        </p:nvSpPr>
        <p:spPr>
          <a:xfrm>
            <a:off x="2168525" y="706438"/>
            <a:ext cx="2609850" cy="3481387"/>
          </a:xfrm>
          <a:ln/>
        </p:spPr>
      </p:sp>
      <p:sp>
        <p:nvSpPr>
          <p:cNvPr id="327683" name="Rectangle 3"/>
          <p:cNvSpPr>
            <a:spLocks noGrp="1" noChangeArrowheads="1"/>
          </p:cNvSpPr>
          <p:nvPr>
            <p:ph type="body" idx="1"/>
          </p:nvPr>
        </p:nvSpPr>
        <p:spPr>
          <a:noFill/>
          <a:ln/>
        </p:spPr>
        <p:txBody>
          <a:bodyPr/>
          <a:lstStyle/>
          <a:p>
            <a:r>
              <a:rPr lang="en-US" altLang="en-US" dirty="0" smtClean="0"/>
              <a:t>  </a:t>
            </a:r>
          </a:p>
          <a:p>
            <a:r>
              <a:rPr lang="en-US" altLang="en-US" dirty="0" smtClean="0"/>
              <a:t>Finally, let’s say that the third is question is:  How much of the effect of E on D is mediated by I</a:t>
            </a:r>
            <a:r>
              <a:rPr lang="en-US" altLang="en-US" baseline="-25000" dirty="0" smtClean="0"/>
              <a:t>1</a:t>
            </a:r>
            <a:r>
              <a:rPr lang="en-US" altLang="en-US" dirty="0" smtClean="0"/>
              <a:t>? </a:t>
            </a:r>
            <a:r>
              <a:rPr lang="en-US" altLang="en-US" baseline="0" dirty="0" smtClean="0"/>
              <a:t> </a:t>
            </a:r>
            <a:r>
              <a:rPr lang="en-US" altLang="en-US" dirty="0" smtClean="0"/>
              <a:t>You would do this by comparing the total effect with the effect when just adjusting for I</a:t>
            </a:r>
            <a:r>
              <a:rPr lang="en-US" altLang="en-US" baseline="-25000" dirty="0" smtClean="0"/>
              <a:t>1 </a:t>
            </a:r>
            <a:r>
              <a:rPr lang="en-US" altLang="en-US" dirty="0" smtClean="0"/>
              <a:t>alone.  Th</a:t>
            </a:r>
            <a:r>
              <a:rPr lang="en-US" altLang="en-US" baseline="0" dirty="0" smtClean="0"/>
              <a:t>is is called the indirect effect of E on D.  The term indirect is not a great description, but it is what is used most commonly in the literature.  It just means that the effect is going through at least one mediator and is not entirely a one-step mechanism from E to D.  This  is a bit arbitrary because indeed almost any of the edges we draw could include many intermediary steps.</a:t>
            </a:r>
            <a:endParaRPr lang="en-US" altLang="en-US" dirty="0" smtClean="0"/>
          </a:p>
          <a:p>
            <a:endParaRPr lang="en-US" altLang="en-US" dirty="0" smtClean="0"/>
          </a:p>
          <a:p>
            <a:r>
              <a:rPr lang="en-US" altLang="en-US" dirty="0" smtClean="0"/>
              <a:t>Again, this assumes no common causes of I</a:t>
            </a:r>
            <a:r>
              <a:rPr lang="en-US" altLang="en-US" baseline="-25000" dirty="0" smtClean="0"/>
              <a:t>1</a:t>
            </a:r>
            <a:r>
              <a:rPr lang="en-US" altLang="en-US" baseline="0" dirty="0" smtClean="0"/>
              <a:t> and D and no interaction between I</a:t>
            </a:r>
            <a:r>
              <a:rPr lang="en-US" altLang="en-US" baseline="-25000" dirty="0" smtClean="0"/>
              <a:t>1</a:t>
            </a:r>
            <a:r>
              <a:rPr lang="en-US" altLang="en-US" baseline="0" dirty="0" smtClean="0"/>
              <a:t> and E on D.  Indeed, much of this topic of mediation analysis requires some advanced techniques to get the correct answers, which we will not cover in this course.</a:t>
            </a:r>
            <a:endParaRPr lang="en-US" altLang="en-US" dirty="0" smtClean="0"/>
          </a:p>
        </p:txBody>
      </p:sp>
    </p:spTree>
    <p:extLst>
      <p:ext uri="{BB962C8B-B14F-4D97-AF65-F5344CB8AC3E}">
        <p14:creationId xmlns:p14="http://schemas.microsoft.com/office/powerpoint/2010/main" val="193385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without taking into account the presence of other variables, these are known as crude or unadjusted estimates.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one technique we can use is to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OR confounder present and OR confounder absent.  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Next 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Likewise,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are often practicing more healthy lifestyles/behaviors than those who do not, it has often been observed that there is positive confounding caused by these practices.  In other words, an overestimate of the effect of estrogen is seen. Three 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For example, the crude estimate is 4.0 meaning the exposure in question carries a 4 fold risk for disease, 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schemeClr val="tx1"/>
                </a:solidFill>
                <a:latin typeface="Times New Roman" pitchFamily="18" charset="0"/>
              </a:rPr>
              <a:pPr algn="r" defTabSz="952500" eaLnBrk="0" hangingPunct="0"/>
              <a:t>70</a:t>
            </a:fld>
            <a:endParaRPr lang="en-US" altLang="en-US" sz="1000" b="0" i="1">
              <a:solidFill>
                <a:schemeClr val="tx1"/>
              </a:solidFill>
              <a:latin typeface="Times New Roman" pitchFamily="18" charset="0"/>
            </a:endParaRPr>
          </a:p>
        </p:txBody>
      </p:sp>
      <p:sp>
        <p:nvSpPr>
          <p:cNvPr id="329730" name="Rectangle 2"/>
          <p:cNvSpPr>
            <a:spLocks noGrp="1" noRot="1" noChangeAspect="1" noChangeArrowheads="1" noTextEdit="1"/>
          </p:cNvSpPr>
          <p:nvPr>
            <p:ph type="sldImg"/>
          </p:nvPr>
        </p:nvSpPr>
        <p:spPr>
          <a:xfrm>
            <a:off x="2168525" y="706438"/>
            <a:ext cx="2609850" cy="3481387"/>
          </a:xfrm>
          <a:ln/>
        </p:spPr>
      </p:sp>
      <p:sp>
        <p:nvSpPr>
          <p:cNvPr id="329731" name="Rectangle 3"/>
          <p:cNvSpPr>
            <a:spLocks noGrp="1" noChangeArrowheads="1"/>
          </p:cNvSpPr>
          <p:nvPr>
            <p:ph type="body" idx="1"/>
          </p:nvPr>
        </p:nvSpPr>
        <p:spPr>
          <a:noFill/>
          <a:ln/>
        </p:spPr>
        <p:txBody>
          <a:bodyPr/>
          <a:lstStyle/>
          <a:p>
            <a:r>
              <a:rPr lang="en-US" altLang="en-US" dirty="0" smtClean="0"/>
              <a:t>Here is an example.  Let’s say we are interested in whether injection drug use (IDU) causes earlier mortality but we already know it does so via it causing hepatitis B and C virus infections (which</a:t>
            </a:r>
            <a:r>
              <a:rPr lang="en-US" altLang="en-US" baseline="0" dirty="0" smtClean="0"/>
              <a:t> subsequently lead to cirrhosis and or liver cancer)</a:t>
            </a:r>
            <a:r>
              <a:rPr lang="en-US" altLang="en-US" dirty="0" smtClean="0"/>
              <a:t>.  Let’s say we are interested in other mechanisms, say via its causing bacterial infections,</a:t>
            </a:r>
            <a:r>
              <a:rPr lang="en-US" altLang="en-US" baseline="0" dirty="0" smtClean="0"/>
              <a:t> such as infective endocarditis.</a:t>
            </a:r>
            <a:r>
              <a:rPr lang="en-US" altLang="en-US" dirty="0" smtClean="0"/>
              <a:t>   In this case, hepatitis B and C virus are not intermediary variables on the pathway of interest for our particular</a:t>
            </a:r>
            <a:r>
              <a:rPr lang="en-US" altLang="en-US" baseline="0" dirty="0" smtClean="0"/>
              <a:t> study.  </a:t>
            </a:r>
            <a:r>
              <a:rPr lang="en-US" altLang="en-US" dirty="0" smtClean="0"/>
              <a:t>  Instead, hepatitis B and C infections are mediating a nuisance causal pathway.  However, just how we wanted to block the paths from common causes, or confounders, we also sometimes to wish to block nuisance pathways.  We can do this by adjusting for the variable.  Doing so blocks this nuisance pathway and allows us to focus on the path depicted with the hashed edge.  </a:t>
            </a:r>
          </a:p>
        </p:txBody>
      </p:sp>
    </p:spTree>
    <p:extLst>
      <p:ext uri="{BB962C8B-B14F-4D97-AF65-F5344CB8AC3E}">
        <p14:creationId xmlns:p14="http://schemas.microsoft.com/office/powerpoint/2010/main" val="18362042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schemeClr val="tx1"/>
                </a:solidFill>
                <a:latin typeface="Times New Roman" pitchFamily="18" charset="0"/>
              </a:rPr>
              <a:pPr algn="r" defTabSz="952500" eaLnBrk="0" hangingPunct="0"/>
              <a:t>71</a:t>
            </a:fld>
            <a:endParaRPr lang="en-US" altLang="en-US" sz="1000" b="0" i="1">
              <a:solidFill>
                <a:schemeClr val="tx1"/>
              </a:solidFill>
              <a:latin typeface="Times New Roman" pitchFamily="18" charset="0"/>
            </a:endParaRPr>
          </a:p>
        </p:txBody>
      </p:sp>
      <p:sp>
        <p:nvSpPr>
          <p:cNvPr id="331778" name="Rectangle 2"/>
          <p:cNvSpPr>
            <a:spLocks noGrp="1" noRot="1" noChangeAspect="1" noChangeArrowheads="1" noTextEdit="1"/>
          </p:cNvSpPr>
          <p:nvPr>
            <p:ph type="sldImg"/>
          </p:nvPr>
        </p:nvSpPr>
        <p:spPr>
          <a:xfrm>
            <a:off x="2168525" y="706438"/>
            <a:ext cx="2609850" cy="3481387"/>
          </a:xfrm>
          <a:ln/>
        </p:spPr>
      </p:sp>
      <p:sp>
        <p:nvSpPr>
          <p:cNvPr id="331779" name="Rectangle 3"/>
          <p:cNvSpPr>
            <a:spLocks noGrp="1" noChangeArrowheads="1"/>
          </p:cNvSpPr>
          <p:nvPr>
            <p:ph type="body" idx="1"/>
          </p:nvPr>
        </p:nvSpPr>
        <p:spPr>
          <a:noFill/>
          <a:ln/>
        </p:spPr>
        <p:txBody>
          <a:bodyPr/>
          <a:lstStyle/>
          <a:p>
            <a:r>
              <a:rPr lang="en-US" altLang="en-US" smtClean="0"/>
              <a:t>  </a:t>
            </a:r>
          </a:p>
          <a:p>
            <a:r>
              <a:rPr lang="en-US" altLang="en-US" smtClean="0"/>
              <a:t>What if this was our DAG?  Our research question is that we are interested in estimating the causal effect of E on D, as mediated by I.  What if we adjusted for I?  Adjustment for intermediaries on the causal path of interest will abolish the causal association.  </a:t>
            </a:r>
          </a:p>
          <a:p>
            <a:endParaRPr lang="en-US" altLang="en-US" smtClean="0"/>
          </a:p>
          <a:p>
            <a:r>
              <a:rPr lang="en-US" altLang="en-US" smtClean="0"/>
              <a:t>This 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A final note about DAGs is that they are a terrific</a:t>
            </a:r>
            <a:r>
              <a:rPr lang="en-US" altLang="en-US" baseline="0" dirty="0" smtClean="0"/>
              <a:t> means of precise communication between scientists regarding exactly what is the research question under study, what do we need to know about the surrounding system to answer the RQ, and how will be go about answering the RQ (i.e., what variables should we control for). </a:t>
            </a:r>
          </a:p>
          <a:p>
            <a:endParaRPr lang="en-US" altLang="en-US" baseline="0" dirty="0" smtClean="0"/>
          </a:p>
          <a:p>
            <a:r>
              <a:rPr lang="en-US" altLang="en-US" baseline="0" dirty="0" smtClean="0"/>
              <a:t>We would encourage you to use DAGs as Figure 1 in your grant proposals and scientific papers.  I do this routinely now.  Shown here is a recent Figure 1 I worked on (Geng et al. IJE 205).</a:t>
            </a:r>
          </a:p>
          <a:p>
            <a:endParaRPr lang="en-US" altLang="en-US" baseline="0" dirty="0" smtClean="0"/>
          </a:p>
          <a:p>
            <a:r>
              <a:rPr lang="en-US" altLang="en-US" baseline="0" dirty="0" smtClean="0"/>
              <a:t>Even scientists who do not know the formal rules on reading DAGs can very easily follow these DAGs (and some accompanying narrative) and instantly understand what you are trying to do in your grant or your paper.</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40553102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74</a:t>
            </a:fld>
            <a:endParaRPr lang="en-US" altLang="en-US" smtClean="0"/>
          </a:p>
        </p:txBody>
      </p:sp>
      <p:sp>
        <p:nvSpPr>
          <p:cNvPr id="343042" name="Rectangle 2"/>
          <p:cNvSpPr>
            <a:spLocks noGrp="1" noRot="1" noChangeAspect="1" noChangeArrowheads="1" noTextEdit="1"/>
          </p:cNvSpPr>
          <p:nvPr>
            <p:ph type="sldImg"/>
          </p:nvPr>
        </p:nvSpPr>
        <p:spPr>
          <a:xfrm>
            <a:off x="2168525" y="706438"/>
            <a:ext cx="2609850"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implication is that when designing a study DAGs 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other factors, besides your primary exposure and outcome, you will need to measure or contend with.</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Sometimes doing</a:t>
            </a:r>
            <a:r>
              <a:rPr lang="en-US" altLang="en-US" baseline="0" dirty="0" smtClean="0">
                <a:solidFill>
                  <a:srgbClr val="000000"/>
                </a:solidFill>
                <a:latin typeface="Arial" charset="0"/>
              </a:rPr>
              <a:t> this on a back of an envelope is all you need, but f</a:t>
            </a:r>
            <a:r>
              <a:rPr lang="en-US" altLang="en-US" dirty="0" smtClean="0">
                <a:solidFill>
                  <a:srgbClr val="000000"/>
                </a:solidFill>
                <a:latin typeface="Arial" charset="0"/>
              </a:rPr>
              <a:t>or</a:t>
            </a:r>
            <a:r>
              <a:rPr lang="en-US" altLang="en-US" baseline="0" dirty="0" smtClean="0">
                <a:solidFill>
                  <a:srgbClr val="000000"/>
                </a:solidFill>
                <a:latin typeface="Arial" charset="0"/>
              </a:rPr>
              <a:t> more complex DAGs, computer software, such as the one called dagitty.net, can help.   You will get practice with daggity.net this week.  </a:t>
            </a:r>
            <a:r>
              <a:rPr lang="en-US" altLang="en-US" dirty="0" smtClean="0">
                <a:solidFill>
                  <a:srgbClr val="000000"/>
                </a:solidFill>
                <a:latin typeface="Arial" charset="0"/>
              </a:rPr>
              <a:t>With the DAG in hand, the rest easily follows.  With the DAG in hand, plan to measure a sufficient number of factors that will enable to block all backdoor paths.  This is sometimes called the minimally sufficient adjustment set or MSAS.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causal paths.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extLst>
      <p:ext uri="{BB962C8B-B14F-4D97-AF65-F5344CB8AC3E}">
        <p14:creationId xmlns:p14="http://schemas.microsoft.com/office/powerpoint/2010/main" val="29253207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2168525" y="706438"/>
            <a:ext cx="2609850" cy="3481387"/>
          </a:xfrm>
          <a:ln/>
        </p:spPr>
      </p:sp>
      <p:sp>
        <p:nvSpPr>
          <p:cNvPr id="345090" name="Rectangle 3"/>
          <p:cNvSpPr>
            <a:spLocks noGrp="1" noChangeArrowheads="1"/>
          </p:cNvSpPr>
          <p:nvPr>
            <p:ph type="body" idx="1"/>
          </p:nvPr>
        </p:nvSpPr>
        <p:spPr>
          <a:noFill/>
          <a:ln/>
        </p:spPr>
        <p:txBody>
          <a:bodyPr/>
          <a:lstStyle/>
          <a:p>
            <a:r>
              <a:rPr lang="en-US" altLang="en-US" dirty="0" smtClean="0"/>
              <a:t>Here is our summary for today.</a:t>
            </a:r>
          </a:p>
        </p:txBody>
      </p:sp>
    </p:spTree>
    <p:extLst>
      <p:ext uri="{BB962C8B-B14F-4D97-AF65-F5344CB8AC3E}">
        <p14:creationId xmlns:p14="http://schemas.microsoft.com/office/powerpoint/2010/main" val="1527358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77</a:t>
            </a:fld>
            <a:endParaRPr lang="en-US" altLang="en-US" sz="1000" b="0" i="1">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DAGs have</a:t>
            </a:r>
            <a:r>
              <a:rPr lang="en-US" altLang="en-US" baseline="0" dirty="0" smtClean="0"/>
              <a:t> pointed out to us how the earlier narrative attempts (i.e., using words) to describe confounding had limitations.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78</a:t>
            </a:fld>
            <a:endParaRPr lang="en-US" altLang="en-US" sz="1000" b="0" i="1">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of how we do not have to block</a:t>
            </a:r>
            <a:r>
              <a:rPr lang="en-US" altLang="en-US" baseline="0" dirty="0" smtClean="0"/>
              <a:t> the common cause in order to block the non-causal confounding pathway</a:t>
            </a:r>
            <a:r>
              <a:rPr lang="en-US" altLang="en-US" dirty="0" smtClean="0"/>
              <a:t>.  Let’s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don’t know them all or you don’t have access to the women</a:t>
            </a:r>
            <a:r>
              <a:rPr lang="en-US" altLang="en-US" baseline="0" dirty="0" smtClean="0"/>
              <a:t> who provided the data (e.g., all you have is existing data from a clinic)</a:t>
            </a:r>
            <a:r>
              <a:rPr lang="en-US" altLang="en-US" dirty="0" smtClean="0"/>
              <a:t>.  That is ok, because measuring and controlling for history of birth defects (for example, via stratification) can block this non-causal backdoor path and </a:t>
            </a:r>
            <a:r>
              <a:rPr lang="en-US" altLang="en-US" dirty="0" err="1" smtClean="0"/>
              <a:t>unconfound</a:t>
            </a:r>
            <a:r>
              <a:rPr lang="en-US" altLang="en-US" dirty="0" smtClean="0"/>
              <a:t> the relationship.  </a:t>
            </a:r>
          </a:p>
          <a:p>
            <a:endParaRPr lang="en-US" altLang="en-US" dirty="0" smtClean="0"/>
          </a:p>
          <a:p>
            <a:r>
              <a:rPr lang="en-US" altLang="en-US" dirty="0" smtClean="0"/>
              <a:t>So, the key to getting rid of confounding is to somehow block these non-causal paths that start with common causes.  </a:t>
            </a:r>
          </a:p>
        </p:txBody>
      </p:sp>
    </p:spTree>
    <p:extLst>
      <p:ext uri="{BB962C8B-B14F-4D97-AF65-F5344CB8AC3E}">
        <p14:creationId xmlns:p14="http://schemas.microsoft.com/office/powerpoint/2010/main" val="6310297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79</a:t>
            </a:fld>
            <a:endParaRPr lang="en-US" altLang="en-US" smtClean="0"/>
          </a:p>
        </p:txBody>
      </p:sp>
      <p:sp>
        <p:nvSpPr>
          <p:cNvPr id="350210" name="Rectangle 2"/>
          <p:cNvSpPr>
            <a:spLocks noGrp="1" noRot="1" noChangeAspect="1" noChangeArrowheads="1" noTextEdit="1"/>
          </p:cNvSpPr>
          <p:nvPr>
            <p:ph type="sldImg"/>
          </p:nvPr>
        </p:nvSpPr>
        <p:spPr>
          <a:xfrm>
            <a:off x="2168525" y="706438"/>
            <a:ext cx="2609850" cy="3481387"/>
          </a:xfrm>
          <a:ln/>
        </p:spPr>
      </p:sp>
      <p:sp>
        <p:nvSpPr>
          <p:cNvPr id="350211" name="Rectangle 3"/>
          <p:cNvSpPr>
            <a:spLocks noGrp="1" noChangeArrowheads="1"/>
          </p:cNvSpPr>
          <p:nvPr>
            <p:ph type="body" idx="1"/>
          </p:nvPr>
        </p:nvSpPr>
        <p:spPr>
          <a:noFill/>
          <a:ln/>
        </p:spPr>
        <p:txBody>
          <a:bodyPr/>
          <a:lstStyle/>
          <a:p>
            <a:r>
              <a:rPr lang="en-US" altLang="en-US" dirty="0" smtClean="0"/>
              <a:t>DAGs are useful to point out some special issues when estimating direct effects.  To estimate a direct effect means that we estimating the effect of one causal pathway apart from one or more other presumably less interesting “indirect” pathways.  </a:t>
            </a:r>
          </a:p>
          <a:p>
            <a:endParaRPr lang="en-US" altLang="en-US" dirty="0" smtClean="0"/>
          </a:p>
          <a:p>
            <a:r>
              <a:rPr lang="en-US" altLang="en-US" dirty="0" smtClean="0"/>
              <a:t>Here is an example. Let’s say that the research question is asking: does aspirin prevent coronary heart disease other than through is effect on platelet aggregation? In other words, what is the direct effect of aspirin on CHD apart from its effect on platelet aggregation? Let us say we assume there is no common cause of platelet aggregation and CHD.  If this is the case, we would want to adjust for platelet aggregation to get rid of that nuisance pathway.  But, what if we assumed there was a common cause, say a genetic component that caused both platelet aggregation and CHD, and we could not measure it?  Then, it would not be appropriate to adjust for platelet aggregation because it would be viewed as a collider.  Alternatively, it would also be wrong if we left it unadjusted because then the path through platelet aggregation is still open.  Adjusting or not adjusting is incorrect.  To resolve this, you will need some special analytic methods – beyond simple stratification or conditioning – to identify the causal relationship.   One such special technique is known as inverse weighting.  </a:t>
            </a:r>
          </a:p>
          <a:p>
            <a:endParaRPr lang="en-US" altLang="en-US" dirty="0" smtClean="0"/>
          </a:p>
        </p:txBody>
      </p:sp>
    </p:spTree>
    <p:extLst>
      <p:ext uri="{BB962C8B-B14F-4D97-AF65-F5344CB8AC3E}">
        <p14:creationId xmlns:p14="http://schemas.microsoft.com/office/powerpoint/2010/main" val="40453199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80</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descendant of a collider is adjusted for.  If you have trouble understanding this, the DAG can be visualized as seen in the lower panel which now simply looks like the usual case of conditioning upon a collider. </a:t>
            </a:r>
            <a:endParaRPr lang="en-US" altLang="en-US" dirty="0" smtClean="0"/>
          </a:p>
        </p:txBody>
      </p:sp>
    </p:spTree>
    <p:extLst>
      <p:ext uri="{BB962C8B-B14F-4D97-AF65-F5344CB8AC3E}">
        <p14:creationId xmlns:p14="http://schemas.microsoft.com/office/powerpoint/2010/main" val="372232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smtClean="0"/>
          </a:p>
        </p:txBody>
      </p:sp>
      <p:sp>
        <p:nvSpPr>
          <p:cNvPr id="38914" name="Rectangle 2"/>
          <p:cNvSpPr>
            <a:spLocks noGrp="1" noRot="1" noChangeAspect="1" noChangeArrowheads="1" noTextEdit="1"/>
          </p:cNvSpPr>
          <p:nvPr>
            <p:ph type="sldImg"/>
          </p:nvPr>
        </p:nvSpPr>
        <p:spPr>
          <a:xfrm>
            <a:off x="2168525" y="706438"/>
            <a:ext cx="2609850" cy="3481387"/>
          </a:xfrm>
          <a:ln/>
        </p:spPr>
      </p:sp>
      <p:sp>
        <p:nvSpPr>
          <p:cNvPr id="38915" name="Rectangle 3"/>
          <p:cNvSpPr>
            <a:spLocks noGrp="1" noChangeArrowheads="1"/>
          </p:cNvSpPr>
          <p:nvPr>
            <p:ph type="body" idx="1"/>
          </p:nvPr>
        </p:nvSpPr>
        <p:spPr>
          <a:noFill/>
          <a:ln/>
        </p:spPr>
        <p:txBody>
          <a:bodyPr/>
          <a:lstStyle/>
          <a:p>
            <a:r>
              <a:rPr lang="en-US" altLang="en-US" dirty="0" smtClean="0"/>
              <a:t>Let’s look at another example.  Here is a picture of my daughter, Sonia, with her Winnie the Pooh nightlight in her room several years</a:t>
            </a:r>
            <a:r>
              <a:rPr lang="en-US" altLang="en-US" baseline="0" dirty="0" smtClean="0"/>
              <a:t> ago</a:t>
            </a:r>
            <a:r>
              <a:rPr lang="en-US" altLang="en-US" dirty="0" smtClean="0"/>
              <a:t>.  We found having this nightlight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81</a:t>
            </a:fld>
            <a:endParaRPr lang="en-US" altLang="en-US" sz="1000" b="0" i="1">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2168525" y="706438"/>
            <a:ext cx="2609850" cy="3481387"/>
          </a:xfrm>
          <a:ln/>
        </p:spPr>
      </p:sp>
      <p:sp>
        <p:nvSpPr>
          <p:cNvPr id="352259"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example</a:t>
            </a:r>
            <a:r>
              <a:rPr lang="en-US" altLang="en-US" baseline="0" dirty="0" smtClean="0">
                <a:solidFill>
                  <a:srgbClr val="000000"/>
                </a:solidFill>
                <a:latin typeface="Arial" charset="0"/>
              </a:rPr>
              <a:t> demonstrates the importance of being precise with the definition of the research question.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charset="0"/>
            </a:endParaRPr>
          </a:p>
          <a:p>
            <a:r>
              <a:rPr lang="en-US" altLang="en-US" dirty="0" smtClean="0">
                <a:solidFill>
                  <a:srgbClr val="000000"/>
                </a:solidFill>
                <a:latin typeface="Arial" charset="0"/>
              </a:rPr>
              <a:t>When thinking about this question, we also know that CD4 count, or the “T cell count”, is associated with disease progression in HIV disease, in other words, it is a potent predictor of time-to-AIDS.   That said, how should CD4 count be handled </a:t>
            </a:r>
            <a:r>
              <a:rPr lang="en-US" altLang="en-US" dirty="0" smtClean="0">
                <a:latin typeface="Arial"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extLst>
      <p:ext uri="{BB962C8B-B14F-4D97-AF65-F5344CB8AC3E}">
        <p14:creationId xmlns:p14="http://schemas.microsoft.com/office/powerpoint/2010/main" val="28171893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82</a:t>
            </a:fld>
            <a:endParaRPr lang="en-US" altLang="en-US" sz="1000" b="0" i="1">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2168525" y="706438"/>
            <a:ext cx="2609850" cy="3481387"/>
          </a:xfrm>
          <a:ln/>
        </p:spPr>
      </p:sp>
      <p:sp>
        <p:nvSpPr>
          <p:cNvPr id="354307" name="Rectangle 3"/>
          <p:cNvSpPr>
            <a:spLocks noGrp="1" noChangeArrowheads="1"/>
          </p:cNvSpPr>
          <p:nvPr>
            <p:ph type="body" idx="1"/>
          </p:nvPr>
        </p:nvSpPr>
        <p:spPr>
          <a:noFill/>
          <a:ln/>
        </p:spPr>
        <p:txBody>
          <a:bodyPr/>
          <a:lstStyle/>
          <a:p>
            <a:r>
              <a:rPr lang="en-US" altLang="en-US" smtClean="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83</a:t>
            </a:fld>
            <a:endParaRPr lang="en-US" altLang="en-US" sz="1000" b="0" i="1">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2168525" y="706438"/>
            <a:ext cx="2609850" cy="3481387"/>
          </a:xfrm>
          <a:ln/>
        </p:spPr>
      </p:sp>
      <p:sp>
        <p:nvSpPr>
          <p:cNvPr id="357379" name="Rectangle 3075"/>
          <p:cNvSpPr>
            <a:spLocks noGrp="1" noChangeArrowheads="1"/>
          </p:cNvSpPr>
          <p:nvPr>
            <p:ph type="body" idx="1"/>
          </p:nvPr>
        </p:nvSpPr>
        <p:spPr>
          <a:noFill/>
          <a:ln/>
        </p:spPr>
        <p:txBody>
          <a:bodyPr/>
          <a:lstStyle/>
          <a:p>
            <a:r>
              <a:rPr lang="en-US" altLang="en-US" dirty="0" smtClean="0"/>
              <a:t>The answer as to whether to adjust/stratify for CD4 count forces us to specify the research question.</a:t>
            </a:r>
          </a:p>
          <a:p>
            <a:r>
              <a:rPr lang="en-US" altLang="en-US" dirty="0" smtClean="0"/>
              <a:t>In the top panel, or research question 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dirty="0" smtClean="0"/>
          </a:p>
          <a:p>
            <a:r>
              <a:rPr lang="en-US" altLang="en-US" dirty="0" smtClean="0"/>
              <a:t>Again, if we did adjust</a:t>
            </a:r>
            <a:r>
              <a:rPr lang="en-US" altLang="en-US" baseline="0" dirty="0" smtClean="0"/>
              <a:t> for CD4 count, we would need to be sure that there were not common causes of CD4 count and AIDS, because if there were, we would be adjusting on a collider.</a:t>
            </a:r>
            <a:endParaRPr lang="en-US" altLang="en-US" dirty="0" smtClean="0"/>
          </a:p>
          <a:p>
            <a:endParaRPr lang="en-US" altLang="en-US" dirty="0" smtClean="0"/>
          </a:p>
        </p:txBody>
      </p:sp>
    </p:spTree>
    <p:extLst>
      <p:ext uri="{BB962C8B-B14F-4D97-AF65-F5344CB8AC3E}">
        <p14:creationId xmlns:p14="http://schemas.microsoft.com/office/powerpoint/2010/main" val="36576463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84</a:t>
            </a:fld>
            <a:endParaRPr lang="en-US" altLang="en-US" sz="1000" b="0" i="1">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2168525" y="706438"/>
            <a:ext cx="2609850" cy="3481387"/>
          </a:xfrm>
          <a:ln/>
        </p:spPr>
      </p:sp>
      <p:sp>
        <p:nvSpPr>
          <p:cNvPr id="359427" name="Rectangle 3"/>
          <p:cNvSpPr>
            <a:spLocks noGrp="1" noChangeArrowheads="1"/>
          </p:cNvSpPr>
          <p:nvPr>
            <p:ph type="body" idx="1"/>
          </p:nvPr>
        </p:nvSpPr>
        <p:spPr>
          <a:noFill/>
          <a:ln/>
        </p:spPr>
        <p:txBody>
          <a:bodyPr/>
          <a:lstStyle/>
          <a:p>
            <a:r>
              <a:rPr lang="en-US" altLang="en-US" smtClean="0"/>
              <a:t>A study looking at this was performed.</a:t>
            </a:r>
          </a:p>
          <a:p>
            <a:endParaRPr lang="en-US" altLang="en-US" smtClean="0"/>
          </a:p>
          <a:p>
            <a:r>
              <a:rPr lang="en-US" altLang="en-US"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there was no strong evidence of an effect, rate ratio of 0.93. </a:t>
            </a:r>
          </a:p>
          <a:p>
            <a:endParaRPr lang="en-US" altLang="en-US" smtClean="0"/>
          </a:p>
          <a:p>
            <a:r>
              <a:rPr lang="en-US" altLang="en-US" smtClean="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85</a:t>
            </a:fld>
            <a:endParaRPr lang="en-US" altLang="en-US" smtClean="0"/>
          </a:p>
        </p:txBody>
      </p:sp>
      <p:sp>
        <p:nvSpPr>
          <p:cNvPr id="335874" name="Rectangle 2"/>
          <p:cNvSpPr>
            <a:spLocks noGrp="1" noRot="1" noChangeAspect="1" noChangeArrowheads="1" noTextEdit="1"/>
          </p:cNvSpPr>
          <p:nvPr>
            <p:ph type="sldImg"/>
          </p:nvPr>
        </p:nvSpPr>
        <p:spPr>
          <a:xfrm>
            <a:off x="2168525" y="706438"/>
            <a:ext cx="2609850" cy="3481387"/>
          </a:xfrm>
          <a:ln/>
        </p:spPr>
      </p:sp>
      <p:sp>
        <p:nvSpPr>
          <p:cNvPr id="335875" name="Rectangle 3"/>
          <p:cNvSpPr>
            <a:spLocks noGrp="1" noChangeArrowheads="1"/>
          </p:cNvSpPr>
          <p:nvPr>
            <p:ph type="body" idx="1"/>
          </p:nvPr>
        </p:nvSpPr>
        <p:spPr>
          <a:noFill/>
          <a:ln/>
        </p:spPr>
        <p:txBody>
          <a:bodyPr/>
          <a:lstStyle/>
          <a:p>
            <a:r>
              <a:rPr lang="en-US" altLang="en-US" dirty="0" smtClean="0"/>
              <a:t>Let’s summarize using DAGs 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 confounder;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extLst>
      <p:ext uri="{BB962C8B-B14F-4D97-AF65-F5344CB8AC3E}">
        <p14:creationId xmlns:p14="http://schemas.microsoft.com/office/powerpoint/2010/main" val="33677767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86</a:t>
            </a:fld>
            <a:endParaRPr lang="en-US" altLang="en-US" sz="1000" b="0" i="1">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2168525" y="706438"/>
            <a:ext cx="2609850" cy="3481387"/>
          </a:xfrm>
          <a:ln/>
        </p:spPr>
      </p:sp>
      <p:sp>
        <p:nvSpPr>
          <p:cNvPr id="338947" name="Rectangle 3"/>
          <p:cNvSpPr>
            <a:spLocks noGrp="1" noChangeArrowheads="1"/>
          </p:cNvSpPr>
          <p:nvPr>
            <p:ph type="body" idx="1"/>
          </p:nvPr>
        </p:nvSpPr>
        <p:spPr>
          <a:noFill/>
          <a:ln/>
        </p:spPr>
        <p:txBody>
          <a:bodyPr/>
          <a:lstStyle/>
          <a:p>
            <a:r>
              <a:rPr lang="en-US" altLang="en-US" smtClean="0"/>
              <a:t>Let’s summarize with DAGs the two reasons we would want to adjust for a variable.  The first is to close a backdoor path generated by a non-collider which is a “common cause, i.e. a confounder.  </a:t>
            </a:r>
          </a:p>
          <a:p>
            <a:endParaRPr lang="en-US" altLang="en-US" smtClean="0"/>
          </a:p>
          <a:p>
            <a:r>
              <a:rPr lang="en-US" altLang="en-US" smtClean="0"/>
              <a:t>The second is to close a direct path which is a nuisance/extraneous to the research question at hand.</a:t>
            </a:r>
          </a:p>
        </p:txBody>
      </p:sp>
    </p:spTree>
    <p:extLst>
      <p:ext uri="{BB962C8B-B14F-4D97-AF65-F5344CB8AC3E}">
        <p14:creationId xmlns:p14="http://schemas.microsoft.com/office/powerpoint/2010/main" val="39691303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87</a:t>
            </a:fld>
            <a:endParaRPr lang="en-US" altLang="en-US" smtClean="0"/>
          </a:p>
        </p:txBody>
      </p:sp>
      <p:sp>
        <p:nvSpPr>
          <p:cNvPr id="340994" name="Rectangle 2"/>
          <p:cNvSpPr>
            <a:spLocks noGrp="1" noRot="1" noChangeAspect="1" noChangeArrowheads="1" noTextEdit="1"/>
          </p:cNvSpPr>
          <p:nvPr>
            <p:ph type="sldImg"/>
          </p:nvPr>
        </p:nvSpPr>
        <p:spPr>
          <a:xfrm>
            <a:off x="2168525" y="706438"/>
            <a:ext cx="2609850"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it is to enhance statistical precision.  We won’t discuss the mathematical mechanism by which this occurs other than to say that you sometimes gain statistical precision if X is a strong determinant of D.  This only pertains in certain adjustment techniques, such as certain regression models.  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extLst>
      <p:ext uri="{BB962C8B-B14F-4D97-AF65-F5344CB8AC3E}">
        <p14:creationId xmlns:p14="http://schemas.microsoft.com/office/powerpoint/2010/main" val="4502564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88</a:t>
            </a:fld>
            <a:endParaRPr lang="en-US" altLang="en-US" smtClean="0"/>
          </a:p>
        </p:txBody>
      </p:sp>
      <p:sp>
        <p:nvSpPr>
          <p:cNvPr id="362498" name="Rectangle 2"/>
          <p:cNvSpPr>
            <a:spLocks noGrp="1" noRot="1" noChangeAspect="1" noChangeArrowheads="1" noTextEdit="1"/>
          </p:cNvSpPr>
          <p:nvPr>
            <p:ph type="sldImg"/>
          </p:nvPr>
        </p:nvSpPr>
        <p:spPr>
          <a:xfrm>
            <a:off x="2168525" y="706438"/>
            <a:ext cx="2609850" cy="3481387"/>
          </a:xfrm>
          <a:ln/>
        </p:spPr>
      </p:sp>
      <p:sp>
        <p:nvSpPr>
          <p:cNvPr id="362499" name="Rectangle 3"/>
          <p:cNvSpPr>
            <a:spLocks noGrp="1" noChangeArrowheads="1"/>
          </p:cNvSpPr>
          <p:nvPr>
            <p:ph type="body" idx="1"/>
          </p:nvPr>
        </p:nvSpPr>
        <p:spPr>
          <a:noFill/>
          <a:ln/>
        </p:spPr>
        <p:txBody>
          <a:bodyPr/>
          <a:lstStyle/>
          <a:p>
            <a:r>
              <a:rPr lang="en-US" altLang="en-US" smtClean="0"/>
              <a:t>The time to be thinking about epidemiology is during the design of the study.  You don’t want to be doing what was implied in this article… where it was stated in Marin that 1000’s of volunteer went door to door with a survey and then hope to collect enough money to hire an epidemiologist.  The time to get the epidemiologist or clinical researcher, like you folks, is before the data is collected, not afterwards.  </a:t>
            </a:r>
          </a:p>
        </p:txBody>
      </p:sp>
    </p:spTree>
    <p:extLst>
      <p:ext uri="{BB962C8B-B14F-4D97-AF65-F5344CB8AC3E}">
        <p14:creationId xmlns:p14="http://schemas.microsoft.com/office/powerpoint/2010/main" val="11077139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schemeClr val="tx1"/>
                </a:solidFill>
                <a:latin typeface="Times New Roman" panose="02020603050405020304" pitchFamily="18" charset="0"/>
              </a:rPr>
              <a:pPr/>
              <a:t>89</a:t>
            </a:fld>
            <a:endParaRPr lang="en-US" altLang="en-US" sz="1000" b="0" smtClean="0">
              <a:solidFill>
                <a:schemeClr val="tx1"/>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2168525" y="706438"/>
            <a:ext cx="2609850"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DAG </a:t>
            </a:r>
            <a:r>
              <a:rPr lang="en-US" sz="1200" kern="1200" dirty="0" smtClean="0">
                <a:solidFill>
                  <a:schemeClr val="tx1"/>
                </a:solidFill>
                <a:effectLst/>
                <a:latin typeface="Times New Roman" pitchFamily="18" charset="0"/>
                <a:ea typeface="+mn-ea"/>
                <a:cs typeface="+mn-cs"/>
              </a:rPr>
              <a:t>emphasizes why we should not be focused on naming the “function” of certain variables (i.e. a confounder or not a confounder) and should instead just be focusing on a) the origins of non-causal pathways (confounding or selection bias – here, the origin is selection bias); and b) how to block the non-causal pathways.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can, however, be an uphill battle to convince people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be focusing on the process of confounding rather than on confounders per se, but it is a battle worth pursuing.</a:t>
            </a:r>
          </a:p>
          <a:p>
            <a:r>
              <a:rPr lang="en-US" sz="1200" kern="1200" dirty="0" smtClean="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212653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smtClean="0"/>
          </a:p>
        </p:txBody>
      </p:sp>
      <p:sp>
        <p:nvSpPr>
          <p:cNvPr id="41986" name="Rectangle 2"/>
          <p:cNvSpPr>
            <a:spLocks noGrp="1" noRot="1" noChangeAspect="1" noChangeArrowheads="1" noTextEdit="1"/>
          </p:cNvSpPr>
          <p:nvPr>
            <p:ph type="sldImg"/>
          </p:nvPr>
        </p:nvSpPr>
        <p:spPr>
          <a:xfrm>
            <a:off x="2168525" y="706438"/>
            <a:ext cx="2609850"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chemeClr val="tx1"/>
                </a:solidFill>
                <a:latin typeface="Times New Roman" pitchFamily="18" charset="0"/>
              </a:defRPr>
            </a:lvl1pPr>
          </a:lstStyle>
          <a:p>
            <a:pPr>
              <a:defRPr/>
            </a:pPr>
            <a:endParaRPr lang="en-US"/>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4.xml"/><Relationship Id="rId7"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4.doc"/><Relationship Id="rId5" Type="http://schemas.openxmlformats.org/officeDocument/2006/relationships/image" Target="../media/image18.emf"/><Relationship Id="rId4" Type="http://schemas.openxmlformats.org/officeDocument/2006/relationships/oleObject" Target="../embeddings/Microsoft_Word_97_-_2003_Document3.doc"/></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5.xml"/><Relationship Id="rId7"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Word_97_-_2003_Document7.doc"/><Relationship Id="rId5" Type="http://schemas.openxmlformats.org/officeDocument/2006/relationships/image" Target="../media/image18.emf"/><Relationship Id="rId4" Type="http://schemas.openxmlformats.org/officeDocument/2006/relationships/oleObject" Target="../embeddings/Microsoft_Word_97_-_2003_Document6.doc"/></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Microsoft_Word_97_-_2003_Document9.doc"/></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Word_97_-_2003_Document12.doc"/><Relationship Id="rId3" Type="http://schemas.openxmlformats.org/officeDocument/2006/relationships/notesSlide" Target="../notesSlides/notesSlide18.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Microsoft_Word_97_-_2003_Document11.doc"/><Relationship Id="rId5" Type="http://schemas.openxmlformats.org/officeDocument/2006/relationships/image" Target="../media/image21.wmf"/><Relationship Id="rId4" Type="http://schemas.openxmlformats.org/officeDocument/2006/relationships/oleObject" Target="../embeddings/Microsoft_Word_97_-_2003_Document10.doc"/></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Word_97_-_2003_Document15.doc"/><Relationship Id="rId3" Type="http://schemas.openxmlformats.org/officeDocument/2006/relationships/notesSlide" Target="../notesSlides/notesSlide19.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Microsoft_Word_97_-_2003_Document14.doc"/><Relationship Id="rId5" Type="http://schemas.openxmlformats.org/officeDocument/2006/relationships/image" Target="../media/image21.wmf"/><Relationship Id="rId4" Type="http://schemas.openxmlformats.org/officeDocument/2006/relationships/oleObject" Target="../embeddings/Microsoft_Word_97_-_2003_Document13.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Word_97_-_2003_Document18.doc"/><Relationship Id="rId3" Type="http://schemas.openxmlformats.org/officeDocument/2006/relationships/notesSlide" Target="../notesSlides/notesSlide20.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Word_97_-_2003_Document17.doc"/><Relationship Id="rId5" Type="http://schemas.openxmlformats.org/officeDocument/2006/relationships/image" Target="../media/image21.wmf"/><Relationship Id="rId4" Type="http://schemas.openxmlformats.org/officeDocument/2006/relationships/oleObject" Target="../embeddings/Microsoft_Word_97_-_2003_Document16.doc"/></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23.wmf"/><Relationship Id="rId4" Type="http://schemas.openxmlformats.org/officeDocument/2006/relationships/oleObject" Target="../embeddings/oleObject17.bin"/><Relationship Id="rId9"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48.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27.emf"/><Relationship Id="rId4" Type="http://schemas.openxmlformats.org/officeDocument/2006/relationships/oleObject" Target="../embeddings/oleObject20.bin"/><Relationship Id="rId9" Type="http://schemas.openxmlformats.org/officeDocument/2006/relationships/image" Target="../media/image29.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hyperlink" Target="mailto:rratto@sfgate.com"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82.xml"/><Relationship Id="rId7"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7.bin"/><Relationship Id="rId5" Type="http://schemas.openxmlformats.org/officeDocument/2006/relationships/image" Target="../media/image10.wmf"/><Relationship Id="rId4" Type="http://schemas.openxmlformats.org/officeDocument/2006/relationships/oleObject" Target="../embeddings/oleObject26.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wmf"/><Relationship Id="rId4" Type="http://schemas.openxmlformats.org/officeDocument/2006/relationships/oleObject" Target="../embeddings/Microsoft_Word_97_-_2003_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1072" name="Object 48"/>
          <p:cNvGraphicFramePr>
            <a:graphicFrameLocks/>
          </p:cNvGraphicFramePr>
          <p:nvPr/>
        </p:nvGraphicFramePr>
        <p:xfrm>
          <a:off x="655638" y="2119313"/>
          <a:ext cx="5211762" cy="1385887"/>
        </p:xfrm>
        <a:graphic>
          <a:graphicData uri="http://schemas.openxmlformats.org/presentationml/2006/ole">
            <mc:AlternateContent xmlns:mc="http://schemas.openxmlformats.org/markup-compatibility/2006">
              <mc:Choice xmlns:v="urn:schemas-microsoft-com:vml" Requires="v">
                <p:oleObj spid="_x0000_s1170"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3"/>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nvGraphicFramePr>
        <p:xfrm>
          <a:off x="2209800" y="3124200"/>
          <a:ext cx="4191000" cy="1616075"/>
        </p:xfrm>
        <a:graphic>
          <a:graphicData uri="http://schemas.openxmlformats.org/presentationml/2006/ole">
            <mc:AlternateContent xmlns:mc="http://schemas.openxmlformats.org/markup-compatibility/2006">
              <mc:Choice xmlns:v="urn:schemas-microsoft-com:vml" Requires="v">
                <p:oleObj spid="_x0000_s1171"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12"/>
          <p:cNvSpPr>
            <a:spLocks noChangeArrowheads="1"/>
          </p:cNvSpPr>
          <p:nvPr/>
        </p:nvSpPr>
        <p:spPr bwMode="auto">
          <a:xfrm>
            <a:off x="228600" y="5181600"/>
            <a:ext cx="6400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pic>
        <p:nvPicPr>
          <p:cNvPr id="1076" name="Picture 13"/>
          <p:cNvPicPr>
            <a:picLocks noChangeAspect="1" noChangeArrowheads="1"/>
          </p:cNvPicPr>
          <p:nvPr/>
        </p:nvPicPr>
        <p:blipFill>
          <a:blip r:embed="rId8"/>
          <a:srcRect l="4468" r="6174" b="26869"/>
          <a:stretch>
            <a:fillRect/>
          </a:stretch>
        </p:blipFill>
        <p:spPr bwMode="auto">
          <a:xfrm>
            <a:off x="1981200" y="228600"/>
            <a:ext cx="4572000" cy="838200"/>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152400" y="304800"/>
            <a:ext cx="1752600" cy="685800"/>
          </a:xfrm>
          <a:prstGeom prst="rect">
            <a:avLst/>
          </a:prstGeom>
          <a:noFill/>
          <a:ln w="9525">
            <a:noFill/>
            <a:miter lim="800000"/>
            <a:headEnd/>
            <a:tailEnd/>
          </a:ln>
        </p:spPr>
      </p:pic>
      <p:sp>
        <p:nvSpPr>
          <p:cNvPr id="1296399" name="Text Box 15"/>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296400" name="Text Box 16"/>
          <p:cNvSpPr txBox="1">
            <a:spLocks noChangeArrowheads="1"/>
          </p:cNvSpPr>
          <p:nvPr/>
        </p:nvSpPr>
        <p:spPr bwMode="auto">
          <a:xfrm>
            <a:off x="1447800" y="166688"/>
            <a:ext cx="2819400" cy="3667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52400" y="1295400"/>
            <a:ext cx="6705600" cy="914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b="0" dirty="0">
                <a:solidFill>
                  <a:schemeClr val="tx1"/>
                </a:solidFill>
              </a:rPr>
              <a:t>Does the use of nightlights in </a:t>
            </a:r>
            <a:r>
              <a:rPr lang="en-US" altLang="en-US" sz="2400" b="0" dirty="0" smtClean="0">
                <a:solidFill>
                  <a:schemeClr val="tx1"/>
                </a:solidFill>
              </a:rPr>
              <a:t>children’s rooms </a:t>
            </a:r>
            <a:r>
              <a:rPr lang="en-US" altLang="en-US" sz="2400" b="0" dirty="0">
                <a:solidFill>
                  <a:schemeClr val="tx1"/>
                </a:solidFill>
              </a:rPr>
              <a:t>cause them to have myopia (nearsightedness)?</a:t>
            </a: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081" name="Rectangle 18"/>
          <p:cNvSpPr>
            <a:spLocks noChangeArrowheads="1"/>
          </p:cNvSpPr>
          <p:nvPr/>
        </p:nvSpPr>
        <p:spPr bwMode="auto">
          <a:xfrm>
            <a:off x="152400" y="37338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1800" b="0" dirty="0">
                <a:solidFill>
                  <a:schemeClr val="tx1"/>
                </a:solidFill>
              </a:rPr>
              <a:t>Prevalence ratio =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1082" name="Group 20"/>
          <p:cNvGrpSpPr>
            <a:grpSpLocks/>
          </p:cNvGrpSpPr>
          <p:nvPr/>
        </p:nvGrpSpPr>
        <p:grpSpPr bwMode="auto">
          <a:xfrm>
            <a:off x="-712788" y="7480300"/>
            <a:ext cx="5807076" cy="628650"/>
            <a:chOff x="-449" y="4712"/>
            <a:chExt cx="3658" cy="396"/>
          </a:xfrm>
        </p:grpSpPr>
        <p:sp>
          <p:nvSpPr>
            <p:cNvPr id="108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108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108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4768373" y="5638800"/>
            <a:ext cx="1861027" cy="2828470"/>
          </a:xfrm>
          <a:prstGeom prst="rect">
            <a:avLst/>
          </a:prstGeom>
          <a:noFill/>
          <a:ln w="9525">
            <a:noFill/>
            <a:miter lim="800000"/>
            <a:headEnd/>
            <a:tailEnd/>
          </a:ln>
        </p:spPr>
      </p:pic>
      <p:sp>
        <p:nvSpPr>
          <p:cNvPr id="17" name="Rectangle 2"/>
          <p:cNvSpPr txBox="1">
            <a:spLocks noChangeArrowheads="1"/>
          </p:cNvSpPr>
          <p:nvPr/>
        </p:nvSpPr>
        <p:spPr>
          <a:xfrm>
            <a:off x="2971800" y="8458200"/>
            <a:ext cx="4648200"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smtClean="0"/>
              <a:t>Please pick up an i</a:t>
            </a:r>
            <a:r>
              <a:rPr lang="en-US" altLang="en-US" sz="1800" kern="0" dirty="0" smtClean="0">
                <a:solidFill>
                  <a:srgbClr val="FF3300"/>
                </a:solidFill>
              </a:rPr>
              <a:t>&gt;</a:t>
            </a:r>
            <a:r>
              <a:rPr lang="en-US" altLang="en-US" sz="1800" kern="0" dirty="0" smtClean="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endParaRPr lang="en-US" altLang="en-US" smtClean="0"/>
          </a:p>
        </p:txBody>
      </p:sp>
      <p:sp>
        <p:nvSpPr>
          <p:cNvPr id="43010" name="Rectangle 3"/>
          <p:cNvSpPr>
            <a:spLocks noGrp="1" noChangeArrowheads="1"/>
          </p:cNvSpPr>
          <p:nvPr>
            <p:ph type="body" idx="1"/>
          </p:nvPr>
        </p:nvSpPr>
        <p:spPr/>
        <p:txBody>
          <a:bodyPr/>
          <a:lstStyle/>
          <a:p>
            <a:r>
              <a:rPr lang="en-US" altLang="en-US" smtClean="0"/>
              <a:t>Insert picture with nightlight off</a:t>
            </a:r>
          </a:p>
        </p:txBody>
      </p:sp>
      <p:pic>
        <p:nvPicPr>
          <p:cNvPr id="43011" name="Picture 4" descr="DSC00013"/>
          <p:cNvPicPr>
            <a:picLocks noChangeAspect="1" noChangeArrowheads="1"/>
          </p:cNvPicPr>
          <p:nvPr/>
        </p:nvPicPr>
        <p:blipFill>
          <a:blip r:embed="rId3">
            <a:lum bright="22000"/>
          </a:blip>
          <a:srcRect l="14999" t="16667" r="14166" b="13333"/>
          <a:stretch>
            <a:fillRect/>
          </a:stretch>
        </p:blipFill>
        <p:spPr bwMode="auto">
          <a:xfrm>
            <a:off x="0" y="1524000"/>
            <a:ext cx="6858000" cy="5257800"/>
          </a:xfrm>
          <a:prstGeom prst="rect">
            <a:avLst/>
          </a:prstGeom>
          <a:noFill/>
          <a:ln w="9525">
            <a:noFill/>
            <a:miter lim="800000"/>
            <a:headEnd/>
            <a:tailEnd/>
          </a:ln>
        </p:spPr>
      </p:pic>
      <p:sp>
        <p:nvSpPr>
          <p:cNvPr id="944133" name="Text Box 5"/>
          <p:cNvSpPr txBox="1">
            <a:spLocks noChangeArrowheads="1"/>
          </p:cNvSpPr>
          <p:nvPr/>
        </p:nvSpPr>
        <p:spPr bwMode="auto">
          <a:xfrm>
            <a:off x="304800" y="7239000"/>
            <a:ext cx="6096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Lights are off 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8235" name="Object 43"/>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319"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44"/>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320"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8" name="Rectangle 8"/>
          <p:cNvSpPr>
            <a:spLocks noChangeArrowheads="1"/>
          </p:cNvSpPr>
          <p:nvPr/>
        </p:nvSpPr>
        <p:spPr bwMode="auto">
          <a:xfrm>
            <a:off x="381000" y="4267200"/>
            <a:ext cx="63246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8241" name="Rectangle 14"/>
          <p:cNvSpPr>
            <a:spLocks noChangeArrowheads="1"/>
          </p:cNvSpPr>
          <p:nvPr/>
        </p:nvSpPr>
        <p:spPr bwMode="auto">
          <a:xfrm>
            <a:off x="152400" y="22860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8242" name="Group 13"/>
          <p:cNvGrpSpPr>
            <a:grpSpLocks/>
          </p:cNvGrpSpPr>
          <p:nvPr/>
        </p:nvGrpSpPr>
        <p:grpSpPr bwMode="auto">
          <a:xfrm>
            <a:off x="-712788" y="7480300"/>
            <a:ext cx="5807076" cy="628650"/>
            <a:chOff x="-449" y="4712"/>
            <a:chExt cx="3658" cy="396"/>
          </a:xfrm>
        </p:grpSpPr>
        <p:sp>
          <p:nvSpPr>
            <p:cNvPr id="824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824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824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9"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204837" name="Object 37"/>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4921" name="Document" r:id="rId4" imgW="5625084" imgH="1766316" progId="Word.Document.8">
                  <p:embed/>
                </p:oleObj>
              </mc:Choice>
              <mc:Fallback>
                <p:oleObj name="Document" r:id="rId4" imgW="5625084" imgH="1766316" progId="Word.Document.8">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8" name="Object 38"/>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4922" name="Equation" r:id="rId6" imgW="1955800" imgH="762000" progId="Equation.3">
                  <p:embed/>
                </p:oleObj>
              </mc:Choice>
              <mc:Fallback>
                <p:oleObj name="Equation" r:id="rId6" imgW="1955800" imgH="7620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0" name="Rectangle 8"/>
          <p:cNvSpPr>
            <a:spLocks noChangeArrowheads="1"/>
          </p:cNvSpPr>
          <p:nvPr/>
        </p:nvSpPr>
        <p:spPr bwMode="auto">
          <a:xfrm>
            <a:off x="381000" y="4267200"/>
            <a:ext cx="6019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204843" name="Rectangle 14"/>
          <p:cNvSpPr>
            <a:spLocks noChangeArrowheads="1"/>
          </p:cNvSpPr>
          <p:nvPr/>
        </p:nvSpPr>
        <p:spPr bwMode="auto">
          <a:xfrm>
            <a:off x="152400" y="23622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04844" name="Group 9"/>
          <p:cNvGrpSpPr>
            <a:grpSpLocks/>
          </p:cNvGrpSpPr>
          <p:nvPr/>
        </p:nvGrpSpPr>
        <p:grpSpPr bwMode="auto">
          <a:xfrm>
            <a:off x="-712788" y="7478713"/>
            <a:ext cx="5807076" cy="630237"/>
            <a:chOff x="-449" y="4711"/>
            <a:chExt cx="3658" cy="397"/>
          </a:xfrm>
        </p:grpSpPr>
        <p:sp>
          <p:nvSpPr>
            <p:cNvPr id="204845"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204846"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04847" name="Text Box 10"/>
            <p:cNvSpPr txBox="1">
              <a:spLocks noChangeArrowheads="1"/>
            </p:cNvSpPr>
            <p:nvPr/>
          </p:nvSpPr>
          <p:spPr bwMode="auto">
            <a:xfrm rot="-2695870">
              <a:off x="462" y="4711"/>
              <a:ext cx="2008" cy="2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p:txBody>
          <a:bodyPr/>
          <a:lstStyle/>
          <a:p>
            <a:r>
              <a:rPr lang="en-US" altLang="en-US" smtClean="0"/>
              <a:t>Nightlights and Myopia </a:t>
            </a:r>
            <a:br>
              <a:rPr lang="en-US" altLang="en-US" smtClean="0"/>
            </a:br>
            <a:endParaRPr lang="en-US" altLang="en-US" smtClean="0"/>
          </a:p>
        </p:txBody>
      </p:sp>
      <p:sp>
        <p:nvSpPr>
          <p:cNvPr id="206850"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p>
          <a:p>
            <a:pPr lvl="1"/>
            <a:r>
              <a:rPr lang="en-US" altLang="en-US" sz="2200" dirty="0" err="1" smtClean="0"/>
              <a:t>Zadnik</a:t>
            </a:r>
            <a:r>
              <a:rPr lang="en-US" altLang="en-US" sz="2200" dirty="0" smtClean="0"/>
              <a:t> et al. and </a:t>
            </a:r>
            <a:r>
              <a:rPr lang="en-US" altLang="en-US" sz="2200" dirty="0" err="1" smtClean="0"/>
              <a:t>Gwiazda</a:t>
            </a:r>
            <a:r>
              <a:rPr lang="en-US" altLang="en-US" sz="2200" dirty="0" smtClean="0"/>
              <a:t>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020712468"/>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7757"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1494666221"/>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7758"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235104606"/>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7759"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662030" y="2881313"/>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20574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49530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235" name="Text Box 22"/>
          <p:cNvSpPr txBox="1">
            <a:spLocks noChangeArrowheads="1"/>
          </p:cNvSpPr>
          <p:nvPr/>
        </p:nvSpPr>
        <p:spPr bwMode="auto">
          <a:xfrm>
            <a:off x="2487132" y="485922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5786770" y="491253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9595" y="6035675"/>
            <a:ext cx="698205" cy="143192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447800" y="5867400"/>
            <a:ext cx="3733800" cy="1447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020532" y="8078862"/>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8" name="Text Box 1032"/>
          <p:cNvSpPr txBox="1">
            <a:spLocks noChangeArrowheads="1"/>
          </p:cNvSpPr>
          <p:nvPr/>
        </p:nvSpPr>
        <p:spPr bwMode="auto">
          <a:xfrm>
            <a:off x="533400" y="5273675"/>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Tree>
    <p:extLst>
      <p:ext uri="{BB962C8B-B14F-4D97-AF65-F5344CB8AC3E}">
        <p14:creationId xmlns:p14="http://schemas.microsoft.com/office/powerpoint/2010/main" val="341645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847492411"/>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9793"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3890677923"/>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9794"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1960900499"/>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9795"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4" name="Text Box 21"/>
          <p:cNvSpPr txBox="1">
            <a:spLocks noChangeArrowheads="1"/>
          </p:cNvSpPr>
          <p:nvPr/>
        </p:nvSpPr>
        <p:spPr bwMode="auto">
          <a:xfrm>
            <a:off x="4953000" y="2514600"/>
            <a:ext cx="1905000"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crude </a:t>
            </a:r>
            <a:r>
              <a:rPr lang="en-US" altLang="en-US" sz="1400" dirty="0" smtClean="0">
                <a:solidFill>
                  <a:schemeClr val="tx1"/>
                </a:solidFill>
                <a:latin typeface="Times New Roman" pitchFamily="18" charset="0"/>
              </a:rPr>
              <a:t> = 3.4</a:t>
            </a:r>
            <a:endParaRPr lang="en-US" altLang="en-US" sz="1400" dirty="0">
              <a:solidFill>
                <a:schemeClr val="tx1"/>
              </a:solidFill>
              <a:latin typeface="Times New Roman" pitchFamily="18" charset="0"/>
            </a:endParaRP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1143000" y="6505544"/>
            <a:ext cx="304800" cy="96205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828800" y="6172200"/>
            <a:ext cx="3352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276600" y="78486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5" name="Text Box 8"/>
          <p:cNvSpPr txBox="1">
            <a:spLocks noChangeArrowheads="1"/>
          </p:cNvSpPr>
          <p:nvPr/>
        </p:nvSpPr>
        <p:spPr bwMode="auto">
          <a:xfrm>
            <a:off x="152400" y="5545137"/>
            <a:ext cx="1676400" cy="13128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Parental Myopia</a:t>
            </a:r>
          </a:p>
          <a:p>
            <a:pPr algn="ctr" eaLnBrk="0" hangingPunct="0">
              <a:spcBef>
                <a:spcPct val="50000"/>
              </a:spcBef>
              <a:defRPr/>
            </a:pPr>
            <a:endParaRPr lang="en-US" sz="1600" b="0" dirty="0">
              <a:latin typeface="Arial" pitchFamily="34" charset="0"/>
            </a:endParaRPr>
          </a:p>
        </p:txBody>
      </p:sp>
      <p:grpSp>
        <p:nvGrpSpPr>
          <p:cNvPr id="3" name="Group 2"/>
          <p:cNvGrpSpPr/>
          <p:nvPr/>
        </p:nvGrpSpPr>
        <p:grpSpPr>
          <a:xfrm>
            <a:off x="304800" y="2862590"/>
            <a:ext cx="5334000" cy="734685"/>
            <a:chOff x="304800" y="2862590"/>
            <a:chExt cx="5334000" cy="734685"/>
          </a:xfrm>
        </p:grpSpPr>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3"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t>
              </a:r>
              <a:r>
                <a:rPr lang="en-US" altLang="en-US" sz="1400" b="0" dirty="0">
                  <a:solidFill>
                    <a:schemeClr val="tx1"/>
                  </a:solidFill>
                  <a:latin typeface="Times New Roman" pitchFamily="18" charset="0"/>
                </a:rPr>
                <a:t>p</a:t>
              </a:r>
              <a:r>
                <a:rPr lang="en-US" altLang="en-US" sz="1400" b="0" dirty="0" smtClean="0">
                  <a:solidFill>
                    <a:schemeClr val="tx1"/>
                  </a:solidFill>
                  <a:latin typeface="Times New Roman" pitchFamily="18" charset="0"/>
                </a:rPr>
                <a:t>resent</a:t>
              </a:r>
              <a:endParaRPr lang="en-US" altLang="en-US" sz="1400" b="0" dirty="0">
                <a:solidFill>
                  <a:schemeClr val="tx1"/>
                </a:solidFill>
                <a:latin typeface="Times New Roman" pitchFamily="18" charset="0"/>
              </a:endParaRPr>
            </a:p>
          </p:txBody>
        </p:sp>
        <p:sp>
          <p:nvSpPr>
            <p:cNvPr id="26"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absent</a:t>
              </a:r>
              <a:endParaRPr lang="en-US" altLang="en-US" sz="1400" b="0" dirty="0">
                <a:solidFill>
                  <a:schemeClr val="tx1"/>
                </a:solidFill>
                <a:latin typeface="Times New Roman" pitchFamily="18" charset="0"/>
              </a:endParaRPr>
            </a:p>
          </p:txBody>
        </p:sp>
      </p:grpSp>
      <p:sp>
        <p:nvSpPr>
          <p:cNvPr id="28" name="Text Box 27"/>
          <p:cNvSpPr txBox="1">
            <a:spLocks noChangeArrowheads="1"/>
          </p:cNvSpPr>
          <p:nvPr/>
        </p:nvSpPr>
        <p:spPr bwMode="auto">
          <a:xfrm>
            <a:off x="3886200" y="5616714"/>
            <a:ext cx="2743200" cy="7078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 or negative confounding?</a:t>
            </a:r>
          </a:p>
        </p:txBody>
      </p:sp>
      <p:sp>
        <p:nvSpPr>
          <p:cNvPr id="29" name="Text Box 28"/>
          <p:cNvSpPr txBox="1">
            <a:spLocks noChangeArrowheads="1"/>
          </p:cNvSpPr>
          <p:nvPr/>
        </p:nvSpPr>
        <p:spPr bwMode="auto">
          <a:xfrm>
            <a:off x="4267200" y="6457890"/>
            <a:ext cx="27432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a:t>
            </a:r>
          </a:p>
        </p:txBody>
      </p:sp>
      <p:sp>
        <p:nvSpPr>
          <p:cNvPr id="30" name="Text Box 21"/>
          <p:cNvSpPr txBox="1">
            <a:spLocks noChangeArrowheads="1"/>
          </p:cNvSpPr>
          <p:nvPr/>
        </p:nvSpPr>
        <p:spPr bwMode="auto">
          <a:xfrm>
            <a:off x="914400" y="4800600"/>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present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
        <p:nvSpPr>
          <p:cNvPr id="33" name="Text Box 21"/>
          <p:cNvSpPr txBox="1">
            <a:spLocks noChangeArrowheads="1"/>
          </p:cNvSpPr>
          <p:nvPr/>
        </p:nvSpPr>
        <p:spPr bwMode="auto">
          <a:xfrm>
            <a:off x="4495800" y="4873823"/>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absent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p:txBody>
          <a:bodyPr/>
          <a:lstStyle/>
          <a:p>
            <a:endParaRPr lang="en-US" altLang="en-US" smtClean="0"/>
          </a:p>
        </p:txBody>
      </p:sp>
      <p:sp>
        <p:nvSpPr>
          <p:cNvPr id="212994" name="Rectangle 3"/>
          <p:cNvSpPr>
            <a:spLocks noGrp="1" noChangeArrowheads="1"/>
          </p:cNvSpPr>
          <p:nvPr>
            <p:ph type="body" idx="1"/>
          </p:nvPr>
        </p:nvSpPr>
        <p:spPr/>
        <p:txBody>
          <a:bodyPr/>
          <a:lstStyle/>
          <a:p>
            <a:r>
              <a:rPr lang="en-US" altLang="en-US" smtClean="0"/>
              <a:t>Insert picture with nightlight on again</a:t>
            </a:r>
          </a:p>
        </p:txBody>
      </p:sp>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0" y="1524000"/>
            <a:ext cx="6858000" cy="5638800"/>
          </a:xfrm>
          <a:prstGeom prst="rect">
            <a:avLst/>
          </a:prstGeom>
          <a:noFill/>
          <a:ln w="9525">
            <a:noFill/>
            <a:miter lim="800000"/>
            <a:headEnd/>
            <a:tailEnd/>
          </a:ln>
        </p:spPr>
      </p:pic>
      <p:sp>
        <p:nvSpPr>
          <p:cNvPr id="949253" name="Text Box 5"/>
          <p:cNvSpPr txBox="1">
            <a:spLocks noChangeArrowheads="1"/>
          </p:cNvSpPr>
          <p:nvPr/>
        </p:nvSpPr>
        <p:spPr bwMode="auto">
          <a:xfrm>
            <a:off x="304800" y="7543800"/>
            <a:ext cx="6096000" cy="1169551"/>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 (again</a:t>
            </a:r>
            <a:r>
              <a:rPr lang="en-US" dirty="0" smtClean="0">
                <a:latin typeface="Arial" pitchFamily="34" charset="0"/>
              </a:rPr>
              <a:t>)!</a:t>
            </a:r>
          </a:p>
          <a:p>
            <a:pPr algn="ctr" eaLnBrk="0" hangingPunct="0">
              <a:spcBef>
                <a:spcPct val="50000"/>
              </a:spcBef>
              <a:defRPr/>
            </a:pPr>
            <a:r>
              <a:rPr lang="en-US" dirty="0" smtClean="0">
                <a:latin typeface="Arial" pitchFamily="34" charset="0"/>
              </a:rPr>
              <a:t>(and she is still not myopic)</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p:txBody>
          <a:bodyPr/>
          <a:lstStyle/>
          <a:p>
            <a:r>
              <a:rPr lang="en-US" altLang="en-US" smtClean="0"/>
              <a:t>AZT to Prevent HIV After Needlesticks</a:t>
            </a:r>
          </a:p>
        </p:txBody>
      </p:sp>
      <p:sp>
        <p:nvSpPr>
          <p:cNvPr id="10264" name="Rectangle 3"/>
          <p:cNvSpPr>
            <a:spLocks noGrp="1" noChangeArrowheads="1"/>
          </p:cNvSpPr>
          <p:nvPr>
            <p:ph type="body" idx="1"/>
          </p:nvPr>
        </p:nvSpPr>
        <p:spPr>
          <a:xfrm>
            <a:off x="0" y="1676400"/>
            <a:ext cx="6858000" cy="6781800"/>
          </a:xfrm>
        </p:spPr>
        <p:txBody>
          <a:bodyPr/>
          <a:lstStyle/>
          <a:p>
            <a:pPr marL="342900" indent="-342900" defTabSz="914400">
              <a:tabLst>
                <a:tab pos="1379538" algn="l"/>
              </a:tabLst>
            </a:pPr>
            <a:r>
              <a:rPr lang="en-US" altLang="en-US" dirty="0" smtClean="0"/>
              <a:t>Case-control study of whether post-exposure AZT use can prevent HIV acquisition after a </a:t>
            </a:r>
            <a:r>
              <a:rPr lang="en-US" altLang="en-US" dirty="0" err="1" smtClean="0"/>
              <a:t>needlestick</a:t>
            </a:r>
            <a:r>
              <a:rPr lang="en-US" altLang="en-US" dirty="0" smtClean="0"/>
              <a:t> involving  a patient infected with HIV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65" name="Text Box 4"/>
          <p:cNvSpPr txBox="1">
            <a:spLocks noChangeArrowheads="1"/>
          </p:cNvSpPr>
          <p:nvPr/>
        </p:nvSpPr>
        <p:spPr bwMode="auto">
          <a:xfrm>
            <a:off x="381000" y="2498725"/>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graphicFrame>
        <p:nvGraphicFramePr>
          <p:cNvPr id="10262" name="Object 22"/>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310"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1828800" y="4414838"/>
            <a:ext cx="3276600" cy="1014412"/>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err="1">
                <a:solidFill>
                  <a:schemeClr val="tx1"/>
                </a:solidFill>
                <a:latin typeface="Times New Roman" pitchFamily="18" charset="0"/>
              </a:rPr>
              <a:t>OR</a:t>
            </a:r>
            <a:r>
              <a:rPr lang="en-US" altLang="en-US" sz="2400" baseline="-25000" dirty="0" err="1">
                <a:solidFill>
                  <a:schemeClr val="tx1"/>
                </a:solidFill>
                <a:latin typeface="Times New Roman" pitchFamily="18" charset="0"/>
              </a:rPr>
              <a:t>crude</a:t>
            </a:r>
            <a:r>
              <a:rPr lang="en-US" altLang="en-US" sz="2400" dirty="0">
                <a:solidFill>
                  <a:schemeClr val="tx1"/>
                </a:solidFill>
                <a:latin typeface="Times New Roman" pitchFamily="18" charset="0"/>
              </a:rPr>
              <a:t> = 0.61</a:t>
            </a:r>
          </a:p>
          <a:p>
            <a:pPr algn="ctr" eaLnBrk="0" hangingPunct="0">
              <a:spcBef>
                <a:spcPct val="50000"/>
              </a:spcBef>
            </a:pPr>
            <a:r>
              <a:rPr lang="en-US" altLang="en-US" sz="2400" dirty="0">
                <a:solidFill>
                  <a:schemeClr val="tx1"/>
                </a:solidFill>
                <a:latin typeface="Times New Roman" pitchFamily="18" charset="0"/>
              </a:rPr>
              <a:t>(95% CI:  0.26 </a:t>
            </a:r>
            <a:r>
              <a:rPr lang="en-US" altLang="en-US" sz="2400" dirty="0" smtClean="0">
                <a:solidFill>
                  <a:schemeClr val="tx1"/>
                </a:solidFill>
                <a:latin typeface="Times New Roman" pitchFamily="18" charset="0"/>
              </a:rPr>
              <a:t> to </a:t>
            </a:r>
            <a:r>
              <a:rPr lang="en-US" altLang="en-US" sz="2400" dirty="0">
                <a:solidFill>
                  <a:schemeClr val="tx1"/>
                </a:solidFill>
                <a:latin typeface="Times New Roman" pitchFamily="18" charset="0"/>
              </a:rPr>
              <a:t>1.4</a:t>
            </a:r>
            <a:r>
              <a:rPr lang="en-US" altLang="en-US" sz="2400" b="0" dirty="0">
                <a:solidFill>
                  <a:schemeClr val="tx1"/>
                </a:solidFill>
                <a:latin typeface="Times New Roman" pitchFamily="18" charset="0"/>
              </a:rPr>
              <a:t>)</a:t>
            </a:r>
            <a:endParaRPr lang="en-US" altLang="en-US" sz="1600"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038601" y="537120"/>
            <a:ext cx="323848" cy="68208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255637" y="407491"/>
            <a:ext cx="1649863" cy="8511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352800" y="76200"/>
            <a:ext cx="1295400" cy="76944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a:t>
            </a:r>
          </a:p>
          <a:p>
            <a:pPr algn="ctr" eaLnBrk="0" hangingPunct="0">
              <a:spcBef>
                <a:spcPct val="50000"/>
              </a:spcBef>
              <a:defRPr/>
            </a:pPr>
            <a:endParaRPr lang="en-US" sz="1600" b="0"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483431211"/>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0814"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656730008"/>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0815"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96278611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0816"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present</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absent</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31750">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2797803104"/>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1835"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2585705717"/>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183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13728650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183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extLst>
      <p:ext uri="{BB962C8B-B14F-4D97-AF65-F5344CB8AC3E}">
        <p14:creationId xmlns:p14="http://schemas.microsoft.com/office/powerpoint/2010/main" val="138817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228600" y="54102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Is this negative or positive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2" name="Object 1"/>
          <p:cNvGraphicFramePr>
            <a:graphicFrameLocks/>
          </p:cNvGraphicFramePr>
          <p:nvPr>
            <p:extLst>
              <p:ext uri="{D42A27DB-BD31-4B8C-83A1-F6EECF244321}">
                <p14:modId xmlns:p14="http://schemas.microsoft.com/office/powerpoint/2010/main" val="138525475"/>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2859"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679364292"/>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2860"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425229192"/>
              </p:ext>
            </p:extLst>
          </p:nvPr>
        </p:nvGraphicFramePr>
        <p:xfrm>
          <a:off x="3589856" y="3733800"/>
          <a:ext cx="4808538" cy="1346200"/>
        </p:xfrm>
        <a:graphic>
          <a:graphicData uri="http://schemas.openxmlformats.org/presentationml/2006/ole">
            <mc:AlternateContent xmlns:mc="http://schemas.openxmlformats.org/markup-compatibility/2006">
              <mc:Choice xmlns:v="urn:schemas-microsoft-com:vml" Requires="v">
                <p:oleObj spid="_x0000_s332861"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7338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
        <p:nvSpPr>
          <p:cNvPr id="28" name="Rectangle 1046"/>
          <p:cNvSpPr>
            <a:spLocks noChangeArrowheads="1"/>
          </p:cNvSpPr>
          <p:nvPr/>
        </p:nvSpPr>
        <p:spPr bwMode="auto">
          <a:xfrm>
            <a:off x="2216697" y="5981700"/>
            <a:ext cx="4134222"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Answer:  negative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extLst>
      <p:ext uri="{BB962C8B-B14F-4D97-AF65-F5344CB8AC3E}">
        <p14:creationId xmlns:p14="http://schemas.microsoft.com/office/powerpoint/2010/main" val="29178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609600" y="152400"/>
            <a:ext cx="5830888" cy="533400"/>
          </a:xfrm>
        </p:spPr>
        <p:txBody>
          <a:bodyPr/>
          <a:lstStyle/>
          <a:p>
            <a:r>
              <a:rPr lang="en-US" altLang="en-US" sz="2800" dirty="0" smtClean="0"/>
              <a:t>Adjustment for Confounder</a:t>
            </a:r>
            <a:endParaRPr lang="en-US" altLang="en-US" dirty="0" smtClean="0"/>
          </a:p>
        </p:txBody>
      </p:sp>
      <p:sp>
        <p:nvSpPr>
          <p:cNvPr id="12350" name="Rectangle 3"/>
          <p:cNvSpPr>
            <a:spLocks noGrp="1" noChangeArrowheads="1"/>
          </p:cNvSpPr>
          <p:nvPr>
            <p:ph type="body" idx="1"/>
          </p:nvPr>
        </p:nvSpPr>
        <p:spPr>
          <a:xfrm>
            <a:off x="228600" y="762000"/>
            <a:ext cx="5830888" cy="6781800"/>
          </a:xfrm>
        </p:spPr>
        <p:txBody>
          <a:bodyPr/>
          <a:lstStyle/>
          <a:p>
            <a:pPr marL="342900" indent="-342900" defTabSz="914400">
              <a:tabLst>
                <a:tab pos="1379538" algn="l"/>
              </a:tabLst>
            </a:pPr>
            <a:r>
              <a:rPr lang="en-US" altLang="en-US" dirty="0" smtClean="0"/>
              <a:t>Confounder: severity of exposure</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2351" name="Text Box 4"/>
          <p:cNvSpPr txBox="1">
            <a:spLocks noChangeArrowheads="1"/>
          </p:cNvSpPr>
          <p:nvPr/>
        </p:nvSpPr>
        <p:spPr bwMode="auto">
          <a:xfrm>
            <a:off x="1676400" y="3276600"/>
            <a:ext cx="1295400" cy="641350"/>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Minor Severity</a:t>
            </a:r>
            <a:endParaRPr lang="en-US" altLang="en-US" sz="1800" b="0" dirty="0">
              <a:solidFill>
                <a:schemeClr val="tx1"/>
              </a:solidFill>
              <a:latin typeface="Times New Roman" pitchFamily="18" charset="0"/>
            </a:endParaRPr>
          </a:p>
        </p:txBody>
      </p:sp>
      <p:sp>
        <p:nvSpPr>
          <p:cNvPr id="12352" name="Text Box 5"/>
          <p:cNvSpPr txBox="1">
            <a:spLocks noChangeArrowheads="1"/>
          </p:cNvSpPr>
          <p:nvPr/>
        </p:nvSpPr>
        <p:spPr bwMode="auto">
          <a:xfrm>
            <a:off x="3886200" y="3352800"/>
            <a:ext cx="1066800" cy="641350"/>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Major Severity</a:t>
            </a:r>
          </a:p>
        </p:txBody>
      </p:sp>
      <p:sp>
        <p:nvSpPr>
          <p:cNvPr id="12353"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4"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5" name="Text Box 8"/>
          <p:cNvSpPr txBox="1">
            <a:spLocks noChangeArrowheads="1"/>
          </p:cNvSpPr>
          <p:nvPr/>
        </p:nvSpPr>
        <p:spPr bwMode="auto">
          <a:xfrm>
            <a:off x="228600" y="12954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12356" name="Text Box 9"/>
          <p:cNvSpPr txBox="1">
            <a:spLocks noChangeArrowheads="1"/>
          </p:cNvSpPr>
          <p:nvPr/>
        </p:nvSpPr>
        <p:spPr bwMode="auto">
          <a:xfrm>
            <a:off x="228600" y="29718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2805612732"/>
              </p:ext>
            </p:extLst>
          </p:nvPr>
        </p:nvGraphicFramePr>
        <p:xfrm>
          <a:off x="1106488" y="1295400"/>
          <a:ext cx="4892675" cy="1306513"/>
        </p:xfrm>
        <a:graphic>
          <a:graphicData uri="http://schemas.openxmlformats.org/presentationml/2006/ole">
            <mc:AlternateContent xmlns:mc="http://schemas.openxmlformats.org/markup-compatibility/2006">
              <mc:Choice xmlns:v="urn:schemas-microsoft-com:vml" Requires="v">
                <p:oleObj spid="_x0000_s12478" name="Document" r:id="rId4" imgW="6332899" imgH="1625097" progId="Word.Document.8">
                  <p:embed/>
                </p:oleObj>
              </mc:Choice>
              <mc:Fallback>
                <p:oleObj name="Document" r:id="rId4" imgW="6332899" imgH="1625097" progId="Word.Document.8">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295400"/>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47" name="Object 59"/>
          <p:cNvGraphicFramePr>
            <a:graphicFrameLocks/>
          </p:cNvGraphicFramePr>
          <p:nvPr/>
        </p:nvGraphicFramePr>
        <p:xfrm>
          <a:off x="0" y="4114800"/>
          <a:ext cx="4248150" cy="1577975"/>
        </p:xfrm>
        <a:graphic>
          <a:graphicData uri="http://schemas.openxmlformats.org/presentationml/2006/ole">
            <mc:AlternateContent xmlns:mc="http://schemas.openxmlformats.org/markup-compatibility/2006">
              <mc:Choice xmlns:v="urn:schemas-microsoft-com:vml" Requires="v">
                <p:oleObj spid="_x0000_s12479"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7" name="Text Box 12"/>
          <p:cNvSpPr txBox="1">
            <a:spLocks noChangeArrowheads="1"/>
          </p:cNvSpPr>
          <p:nvPr/>
        </p:nvSpPr>
        <p:spPr bwMode="auto">
          <a:xfrm>
            <a:off x="4267200" y="2286000"/>
            <a:ext cx="2590800" cy="877163"/>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err="1">
                <a:solidFill>
                  <a:schemeClr val="tx1"/>
                </a:solidFill>
              </a:rPr>
              <a:t>OR</a:t>
            </a:r>
            <a:r>
              <a:rPr lang="en-US" altLang="en-US" sz="2400" baseline="-25000" dirty="0" err="1">
                <a:solidFill>
                  <a:schemeClr val="tx1"/>
                </a:solidFill>
              </a:rPr>
              <a:t>crude</a:t>
            </a:r>
            <a:r>
              <a:rPr lang="en-US" altLang="en-US" sz="2400" dirty="0">
                <a:solidFill>
                  <a:schemeClr val="tx1"/>
                </a:solidFill>
              </a:rPr>
              <a:t> = </a:t>
            </a:r>
            <a:r>
              <a:rPr lang="en-US" altLang="en-US" sz="2400" dirty="0" smtClean="0">
                <a:solidFill>
                  <a:schemeClr val="tx1"/>
                </a:solidFill>
              </a:rPr>
              <a:t>0.61 </a:t>
            </a:r>
          </a:p>
          <a:p>
            <a:pPr algn="ctr" eaLnBrk="0" hangingPunct="0">
              <a:spcBef>
                <a:spcPct val="50000"/>
              </a:spcBef>
            </a:pPr>
            <a:r>
              <a:rPr lang="en-US" altLang="en-US" sz="1800" b="0" dirty="0" smtClean="0">
                <a:solidFill>
                  <a:schemeClr val="tx1"/>
                </a:solidFill>
                <a:latin typeface="+mn-lt"/>
              </a:rPr>
              <a:t>(</a:t>
            </a:r>
            <a:r>
              <a:rPr lang="en-US" altLang="en-US" sz="1800" b="0" dirty="0">
                <a:solidFill>
                  <a:schemeClr val="tx1"/>
                </a:solidFill>
                <a:latin typeface="+mn-lt"/>
              </a:rPr>
              <a:t>95% CI:  0.26  to </a:t>
            </a:r>
            <a:r>
              <a:rPr lang="en-US" altLang="en-US" sz="1800" b="0" dirty="0" smtClean="0">
                <a:solidFill>
                  <a:schemeClr val="tx1"/>
                </a:solidFill>
                <a:latin typeface="+mn-lt"/>
              </a:rPr>
              <a:t>1.4)</a:t>
            </a:r>
            <a:endParaRPr lang="en-US" altLang="en-US" sz="1800" b="0" dirty="0">
              <a:solidFill>
                <a:schemeClr val="tx1"/>
              </a:solidFill>
              <a:latin typeface="+mn-lt"/>
            </a:endParaRPr>
          </a:p>
        </p:txBody>
      </p:sp>
      <p:graphicFrame>
        <p:nvGraphicFramePr>
          <p:cNvPr id="12348" name="Object 60"/>
          <p:cNvGraphicFramePr>
            <a:graphicFrameLocks/>
          </p:cNvGraphicFramePr>
          <p:nvPr/>
        </p:nvGraphicFramePr>
        <p:xfrm>
          <a:off x="3352800" y="4114800"/>
          <a:ext cx="4248150" cy="1579563"/>
        </p:xfrm>
        <a:graphic>
          <a:graphicData uri="http://schemas.openxmlformats.org/presentationml/2006/ole">
            <mc:AlternateContent xmlns:mc="http://schemas.openxmlformats.org/markup-compatibility/2006">
              <mc:Choice xmlns:v="urn:schemas-microsoft-com:vml" Requires="v">
                <p:oleObj spid="_x0000_s12480"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8" name="Text Box 16"/>
          <p:cNvSpPr txBox="1">
            <a:spLocks noChangeArrowheads="1"/>
          </p:cNvSpPr>
          <p:nvPr/>
        </p:nvSpPr>
        <p:spPr bwMode="auto">
          <a:xfrm>
            <a:off x="1447800" y="5661025"/>
            <a:ext cx="4572000" cy="2122488"/>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err="1">
                <a:solidFill>
                  <a:schemeClr val="tx1"/>
                </a:solidFill>
              </a:rPr>
              <a:t>OR</a:t>
            </a:r>
            <a:r>
              <a:rPr lang="en-US" altLang="en-US" sz="2400" baseline="-25000" dirty="0" err="1">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a:t>
            </a:r>
            <a:r>
              <a:rPr lang="en-US" altLang="en-US" sz="2400" dirty="0" smtClean="0">
                <a:solidFill>
                  <a:schemeClr val="tx1"/>
                </a:solidFill>
              </a:rPr>
              <a:t>to </a:t>
            </a:r>
            <a:r>
              <a:rPr lang="en-US" altLang="en-US" sz="2400" dirty="0">
                <a:solidFill>
                  <a:schemeClr val="tx1"/>
                </a:solidFill>
              </a:rPr>
              <a:t>0.79</a:t>
            </a:r>
            <a:r>
              <a:rPr lang="en-US" altLang="en-US" sz="2400" b="0" dirty="0">
                <a:solidFill>
                  <a:schemeClr val="tx1"/>
                </a:solidFill>
              </a:rPr>
              <a:t>)</a:t>
            </a:r>
          </a:p>
          <a:p>
            <a:pPr algn="ctr" eaLnBrk="0" hangingPunct="0">
              <a:spcBef>
                <a:spcPct val="50000"/>
              </a:spcBef>
            </a:pPr>
            <a:r>
              <a:rPr lang="en-US" altLang="en-US" sz="2400" dirty="0">
                <a:solidFill>
                  <a:schemeClr val="tx1"/>
                </a:solidFill>
              </a:rPr>
              <a:t>Negative Confounding</a:t>
            </a:r>
          </a:p>
          <a:p>
            <a:pPr algn="ctr" eaLnBrk="0" hangingPunct="0">
              <a:spcBef>
                <a:spcPct val="50000"/>
              </a:spcBef>
            </a:pPr>
            <a:r>
              <a:rPr lang="en-US" altLang="en-US" sz="2400" dirty="0">
                <a:solidFill>
                  <a:schemeClr val="tx1"/>
                </a:solidFill>
              </a:rPr>
              <a:t>“Confounding by Indication”</a:t>
            </a:r>
            <a:endParaRPr lang="en-US" altLang="en-US" sz="1600" dirty="0">
              <a:solidFill>
                <a:schemeClr val="tx1"/>
              </a:solidFill>
            </a:endParaRPr>
          </a:p>
        </p:txBody>
      </p:sp>
      <p:grpSp>
        <p:nvGrpSpPr>
          <p:cNvPr id="3" name="Group 2"/>
          <p:cNvGrpSpPr/>
          <p:nvPr/>
        </p:nvGrpSpPr>
        <p:grpSpPr>
          <a:xfrm>
            <a:off x="1333500" y="2724580"/>
            <a:ext cx="4838700" cy="6075151"/>
            <a:chOff x="1333500" y="2724580"/>
            <a:chExt cx="4838700" cy="6075151"/>
          </a:xfrm>
        </p:grpSpPr>
        <p:sp>
          <p:nvSpPr>
            <p:cNvPr id="15" name="Line 6"/>
            <p:cNvSpPr>
              <a:spLocks noChangeShapeType="1"/>
            </p:cNvSpPr>
            <p:nvPr/>
          </p:nvSpPr>
          <p:spPr bwMode="auto">
            <a:xfrm flipV="1">
              <a:off x="1333500" y="2724580"/>
              <a:ext cx="4838700" cy="5191729"/>
            </a:xfrm>
            <a:prstGeom prst="line">
              <a:avLst/>
            </a:prstGeom>
            <a:noFill/>
            <a:ln w="25400">
              <a:solidFill>
                <a:srgbClr val="FF0000"/>
              </a:solidFill>
              <a:round/>
              <a:headEnd type="none" w="sm" len="sm"/>
              <a:tailEnd type="arrow" w="sm" len="sm"/>
            </a:ln>
          </p:spPr>
          <p:txBody>
            <a:bodyPr wrap="none" anchor="ctr"/>
            <a:lstStyle/>
            <a:p>
              <a:endParaRPr lang="en-US"/>
            </a:p>
          </p:txBody>
        </p:sp>
        <p:sp>
          <p:nvSpPr>
            <p:cNvPr id="17" name="Line 6"/>
            <p:cNvSpPr>
              <a:spLocks noChangeShapeType="1"/>
            </p:cNvSpPr>
            <p:nvPr/>
          </p:nvSpPr>
          <p:spPr bwMode="auto">
            <a:xfrm flipV="1">
              <a:off x="2286000" y="6095999"/>
              <a:ext cx="1981200" cy="1820310"/>
            </a:xfrm>
            <a:prstGeom prst="line">
              <a:avLst/>
            </a:prstGeom>
            <a:noFill/>
            <a:ln w="25400">
              <a:solidFill>
                <a:srgbClr val="FF0000"/>
              </a:solidFill>
              <a:round/>
              <a:headEnd type="none" w="sm" len="sm"/>
              <a:tailEnd type="arrow" w="sm" len="sm"/>
            </a:ln>
          </p:spPr>
          <p:txBody>
            <a:bodyPr wrap="none" anchor="ctr"/>
            <a:lstStyle/>
            <a:p>
              <a:endParaRPr lang="en-US"/>
            </a:p>
          </p:txBody>
        </p:sp>
        <p:sp>
          <p:nvSpPr>
            <p:cNvPr id="2" name="Left Brace 1"/>
            <p:cNvSpPr/>
            <p:nvPr/>
          </p:nvSpPr>
          <p:spPr bwMode="auto">
            <a:xfrm rot="16200000">
              <a:off x="1627091" y="7702442"/>
              <a:ext cx="327217" cy="838199"/>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
          <p:nvSpPr>
            <p:cNvPr id="19" name="Text Box 4"/>
            <p:cNvSpPr txBox="1">
              <a:spLocks noChangeArrowheads="1"/>
            </p:cNvSpPr>
            <p:nvPr/>
          </p:nvSpPr>
          <p:spPr bwMode="auto">
            <a:xfrm>
              <a:off x="1970690" y="8153400"/>
              <a:ext cx="41148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smtClean="0">
                  <a:solidFill>
                    <a:srgbClr val="FF0000"/>
                  </a:solidFill>
                  <a:latin typeface="+mn-lt"/>
                </a:rPr>
                <a:t>Difference is “confounding  bias” or, more simply, “confounding”</a:t>
              </a:r>
              <a:endParaRPr lang="en-US" altLang="en-US" sz="1800" b="0" dirty="0">
                <a:solidFill>
                  <a:srgbClr val="FF000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28956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68734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228600" y="304800"/>
            <a:ext cx="6400800" cy="533400"/>
          </a:xfrm>
        </p:spPr>
        <p:txBody>
          <a:bodyPr/>
          <a:lstStyle/>
          <a:p>
            <a:r>
              <a:rPr lang="en-US" altLang="en-US" smtClean="0"/>
              <a:t>Counterfactuals: </a:t>
            </a:r>
            <a:br>
              <a:rPr lang="en-US" altLang="en-US" smtClean="0"/>
            </a:br>
            <a:r>
              <a:rPr lang="en-US" altLang="en-US" smtClean="0"/>
              <a:t>Conceptualizing Why Confounding Occurs</a:t>
            </a:r>
          </a:p>
        </p:txBody>
      </p:sp>
      <p:sp>
        <p:nvSpPr>
          <p:cNvPr id="36867" name="Rectangle 3"/>
          <p:cNvSpPr>
            <a:spLocks noGrp="1" noChangeArrowheads="1"/>
          </p:cNvSpPr>
          <p:nvPr>
            <p:ph type="body" idx="1"/>
          </p:nvPr>
        </p:nvSpPr>
        <p:spPr>
          <a:xfrm>
            <a:off x="152400" y="914400"/>
            <a:ext cx="6629400" cy="7848600"/>
          </a:xfrm>
        </p:spPr>
        <p:txBody>
          <a:bodyPr/>
          <a:lstStyle/>
          <a:p>
            <a:pPr>
              <a:buFont typeface="Symbol" pitchFamily="18" charset="2"/>
              <a:buNone/>
            </a:pPr>
            <a:r>
              <a:rPr lang="en-US" altLang="en-US" u="sng" dirty="0" smtClean="0"/>
              <a:t>Night lights and myopia</a:t>
            </a:r>
          </a:p>
          <a:p>
            <a:r>
              <a:rPr lang="en-US" altLang="en-US" dirty="0" smtClean="0"/>
              <a:t>Ideal study:  evaluate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is called the “causal effect measure” of night lights</a:t>
            </a:r>
          </a:p>
          <a:p>
            <a:pPr lvl="1"/>
            <a:r>
              <a:rPr lang="en-US" altLang="en-US" dirty="0" smtClean="0"/>
              <a:t>Assuming no measurement or sampling error, the “causal effect measure” must be true.  </a:t>
            </a:r>
          </a:p>
          <a:p>
            <a:r>
              <a:rPr lang="en-US" altLang="en-US" dirty="0" smtClean="0"/>
              <a:t>However, since time has passed and children are older, it is impossible to assess them without night lights</a:t>
            </a:r>
          </a:p>
          <a:p>
            <a:r>
              <a:rPr lang="en-US" altLang="en-US" dirty="0" smtClean="0"/>
              <a:t>Hence, the ideal study (same kids both exposed and unexposed) is “counterfactual” – contrary to the fact. It is unobservable.  It cannot happen. </a:t>
            </a:r>
          </a:p>
        </p:txBody>
      </p:sp>
      <p:grpSp>
        <p:nvGrpSpPr>
          <p:cNvPr id="36885" name="Group 21"/>
          <p:cNvGrpSpPr>
            <a:grpSpLocks/>
          </p:cNvGrpSpPr>
          <p:nvPr/>
        </p:nvGrpSpPr>
        <p:grpSpPr bwMode="auto">
          <a:xfrm>
            <a:off x="609600" y="2574925"/>
            <a:ext cx="6781800" cy="2378075"/>
            <a:chOff x="384" y="1584"/>
            <a:chExt cx="4272" cy="1498"/>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8" name="Text Box 10"/>
            <p:cNvSpPr txBox="1">
              <a:spLocks noChangeArrowheads="1"/>
            </p:cNvSpPr>
            <p:nvPr/>
          </p:nvSpPr>
          <p:spPr bwMode="auto">
            <a:xfrm>
              <a:off x="432" y="1584"/>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5019" name="Text Box 11"/>
            <p:cNvSpPr txBox="1">
              <a:spLocks noChangeArrowheads="1"/>
            </p:cNvSpPr>
            <p:nvPr/>
          </p:nvSpPr>
          <p:spPr bwMode="auto">
            <a:xfrm>
              <a:off x="432" y="2256"/>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21" name="Text Box 13"/>
            <p:cNvSpPr txBox="1">
              <a:spLocks noChangeArrowheads="1"/>
            </p:cNvSpPr>
            <p:nvPr/>
          </p:nvSpPr>
          <p:spPr bwMode="auto">
            <a:xfrm>
              <a:off x="1344" y="2832"/>
              <a:ext cx="1296"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56" y="2112"/>
              <a:ext cx="2400"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228600"/>
            <a:ext cx="6858000" cy="1066800"/>
          </a:xfrm>
        </p:spPr>
        <p:txBody>
          <a:bodyPr/>
          <a:lstStyle/>
          <a:p>
            <a:r>
              <a:rPr lang="en-US" altLang="en-US" smtClean="0"/>
              <a:t>Counterfactuals: </a:t>
            </a:r>
            <a:br>
              <a:rPr lang="en-US" altLang="en-US" smtClean="0"/>
            </a:br>
            <a:r>
              <a:rPr lang="en-US" altLang="en-US" smtClean="0"/>
              <a:t>Conceptualizing Why Confounding Occurs</a:t>
            </a:r>
          </a:p>
        </p:txBody>
      </p:sp>
      <p:sp>
        <p:nvSpPr>
          <p:cNvPr id="233474" name="Rectangle 3"/>
          <p:cNvSpPr>
            <a:spLocks noGrp="1" noChangeArrowheads="1"/>
          </p:cNvSpPr>
          <p:nvPr>
            <p:ph type="body" idx="1"/>
          </p:nvPr>
        </p:nvSpPr>
        <p:spPr>
          <a:xfrm>
            <a:off x="152400" y="762000"/>
            <a:ext cx="6705600" cy="4800600"/>
          </a:xfrm>
        </p:spPr>
        <p:txBody>
          <a:bodyPr/>
          <a:lstStyle/>
          <a:p>
            <a:pPr>
              <a:buFont typeface="Symbol" pitchFamily="18" charset="2"/>
              <a:buNone/>
            </a:pPr>
            <a:r>
              <a:rPr lang="en-US" altLang="en-US" u="sng" dirty="0" smtClean="0"/>
              <a:t>Nights and Myopia</a:t>
            </a:r>
          </a:p>
          <a:p>
            <a:r>
              <a:rPr lang="en-US" altLang="en-US" dirty="0" smtClean="0"/>
              <a:t>Because we cannot perform the counterfactual ideal (SAME population studied under 2 conditions), we must evaluate TWO distinct populations (exposed to night lights and unexposed) to study the problem</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u="sng" dirty="0"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7" name="Line 15"/>
          <p:cNvSpPr>
            <a:spLocks noChangeShapeType="1"/>
          </p:cNvSpPr>
          <p:nvPr/>
        </p:nvSpPr>
        <p:spPr bwMode="auto">
          <a:xfrm>
            <a:off x="2438400" y="3260725"/>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8" name="Line 16"/>
          <p:cNvSpPr>
            <a:spLocks noChangeShapeType="1"/>
          </p:cNvSpPr>
          <p:nvPr/>
        </p:nvSpPr>
        <p:spPr bwMode="auto">
          <a:xfrm flipH="1">
            <a:off x="457200" y="4860925"/>
            <a:ext cx="57912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9" name="Text Box 17"/>
          <p:cNvSpPr txBox="1">
            <a:spLocks noChangeArrowheads="1"/>
          </p:cNvSpPr>
          <p:nvPr/>
        </p:nvSpPr>
        <p:spPr bwMode="auto">
          <a:xfrm>
            <a:off x="533400" y="28035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6050" name="Text Box 18"/>
          <p:cNvSpPr txBox="1">
            <a:spLocks noChangeArrowheads="1"/>
          </p:cNvSpPr>
          <p:nvPr/>
        </p:nvSpPr>
        <p:spPr bwMode="auto">
          <a:xfrm>
            <a:off x="533400" y="38703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6052" name="Text Box 20"/>
          <p:cNvSpPr txBox="1">
            <a:spLocks noChangeArrowheads="1"/>
          </p:cNvSpPr>
          <p:nvPr/>
        </p:nvSpPr>
        <p:spPr bwMode="auto">
          <a:xfrm>
            <a:off x="1981200" y="4784725"/>
            <a:ext cx="2057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6053" name="Line 21"/>
          <p:cNvSpPr>
            <a:spLocks noChangeShapeType="1"/>
          </p:cNvSpPr>
          <p:nvPr/>
        </p:nvSpPr>
        <p:spPr bwMode="auto">
          <a:xfrm>
            <a:off x="2438400" y="4343400"/>
            <a:ext cx="32004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55" name="Text Box 23"/>
          <p:cNvSpPr txBox="1">
            <a:spLocks noChangeArrowheads="1"/>
          </p:cNvSpPr>
          <p:nvPr/>
        </p:nvSpPr>
        <p:spPr bwMode="auto">
          <a:xfrm>
            <a:off x="2514600" y="3810000"/>
            <a:ext cx="2209800" cy="10048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Other</a:t>
            </a:r>
          </a:p>
          <a:p>
            <a:pPr algn="ctr" eaLnBrk="0" hangingPunct="0">
              <a:spcBef>
                <a:spcPct val="50000"/>
              </a:spcBef>
              <a:defRPr/>
            </a:pPr>
            <a:r>
              <a:rPr lang="en-US" sz="2400" dirty="0">
                <a:latin typeface="Arial" pitchFamily="34" charset="0"/>
              </a:rPr>
              <a:t> influences</a:t>
            </a:r>
          </a:p>
        </p:txBody>
      </p:sp>
      <p:sp>
        <p:nvSpPr>
          <p:cNvPr id="2" name="Line 15"/>
          <p:cNvSpPr>
            <a:spLocks noChangeShapeType="1"/>
          </p:cNvSpPr>
          <p:nvPr/>
        </p:nvSpPr>
        <p:spPr bwMode="auto">
          <a:xfrm>
            <a:off x="2438400" y="4267200"/>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8926" name="Rectangle 3"/>
          <p:cNvSpPr>
            <a:spLocks noChangeArrowheads="1"/>
          </p:cNvSpPr>
          <p:nvPr/>
        </p:nvSpPr>
        <p:spPr bwMode="auto">
          <a:xfrm>
            <a:off x="152400" y="5257800"/>
            <a:ext cx="6705600" cy="37338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r>
              <a:rPr lang="en-US" altLang="en-US" sz="2000" b="0" dirty="0">
                <a:solidFill>
                  <a:schemeClr val="tx1"/>
                </a:solidFill>
              </a:rPr>
              <a:t>Result (e.g. risk ratio): a “measure of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The TWO distinct populations may be subject to different </a:t>
            </a:r>
            <a:r>
              <a:rPr lang="en-US" altLang="en-US" sz="2000" b="0" i="1" dirty="0">
                <a:solidFill>
                  <a:schemeClr val="tx1"/>
                </a:solidFill>
              </a:rPr>
              <a:t>influences</a:t>
            </a:r>
            <a:r>
              <a:rPr lang="en-US" altLang="en-US" sz="2000" b="0" dirty="0">
                <a:solidFill>
                  <a:schemeClr val="tx1"/>
                </a:solidFill>
              </a:rPr>
              <a:t> OTHER than just the night light</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these </a:t>
            </a:r>
            <a:r>
              <a:rPr lang="en-US" altLang="en-US" sz="2000" b="0" i="1" dirty="0">
                <a:solidFill>
                  <a:schemeClr val="tx1"/>
                </a:solidFill>
              </a:rPr>
              <a:t>other</a:t>
            </a:r>
            <a:r>
              <a:rPr lang="en-US" altLang="en-US" sz="2000" b="0" dirty="0">
                <a:solidFill>
                  <a:schemeClr val="tx1"/>
                </a:solidFill>
              </a:rPr>
              <a:t> </a:t>
            </a:r>
            <a:r>
              <a:rPr lang="en-US" altLang="en-US" sz="2000" b="0" i="1" dirty="0">
                <a:solidFill>
                  <a:schemeClr val="tx1"/>
                </a:solidFill>
              </a:rPr>
              <a:t>influences</a:t>
            </a:r>
            <a:r>
              <a:rPr lang="en-US" altLang="en-US" sz="2000" b="0" dirty="0">
                <a:solidFill>
                  <a:schemeClr val="tx1"/>
                </a:solidFill>
              </a:rPr>
              <a:t> cause the disease under study, any difference in the risk ratio between the SAME population study </a:t>
            </a:r>
            <a:r>
              <a:rPr lang="en-US" altLang="en-US" sz="2000" b="0" dirty="0" smtClean="0">
                <a:solidFill>
                  <a:schemeClr val="tx1"/>
                </a:solidFill>
              </a:rPr>
              <a:t>(causal effect </a:t>
            </a:r>
            <a:r>
              <a:rPr lang="en-US" altLang="en-US" sz="2000" b="0" dirty="0">
                <a:solidFill>
                  <a:schemeClr val="tx1"/>
                </a:solidFill>
              </a:rPr>
              <a:t>measure) and the TWO population study (measure of association) is what is known as </a:t>
            </a:r>
            <a:r>
              <a:rPr lang="en-US" altLang="en-US" sz="2000" b="0" u="sng" dirty="0" smtClean="0">
                <a:solidFill>
                  <a:schemeClr val="tx1"/>
                </a:solidFill>
              </a:rPr>
              <a:t>confounding</a:t>
            </a:r>
          </a:p>
          <a:p>
            <a:pPr marL="627062" lvl="1"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1900" b="0" dirty="0" smtClean="0">
                <a:solidFill>
                  <a:schemeClr val="tx1"/>
                </a:solidFill>
              </a:rPr>
              <a:t>The other influences are the source of the confounding </a:t>
            </a:r>
          </a:p>
          <a:p>
            <a:pPr marL="779463" lvl="1" indent="-322263" defTabSz="803275" eaLnBrk="0" hangingPunct="0">
              <a:spcBef>
                <a:spcPct val="20000"/>
              </a:spcBef>
              <a:spcAft>
                <a:spcPct val="50000"/>
              </a:spcAft>
              <a:buClr>
                <a:schemeClr val="accent2"/>
              </a:buClr>
              <a:buSzPct val="75000"/>
              <a:buFont typeface="Symbol" pitchFamily="18" charset="2"/>
              <a:buChar char="·"/>
            </a:pPr>
            <a:endParaRPr lang="en-US" altLang="en-US" sz="2000" b="0"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0" y="-228600"/>
            <a:ext cx="6858000" cy="1066800"/>
          </a:xfrm>
        </p:spPr>
        <p:txBody>
          <a:bodyPr/>
          <a:lstStyle/>
          <a:p>
            <a:r>
              <a:rPr lang="en-US" altLang="en-US" smtClean="0"/>
              <a:t>Striving for the Counterfactual</a:t>
            </a:r>
          </a:p>
        </p:txBody>
      </p:sp>
      <p:sp>
        <p:nvSpPr>
          <p:cNvPr id="235522" name="Rectangle 3"/>
          <p:cNvSpPr>
            <a:spLocks noGrp="1" noChangeArrowheads="1"/>
          </p:cNvSpPr>
          <p:nvPr>
            <p:ph type="body" idx="1"/>
          </p:nvPr>
        </p:nvSpPr>
        <p:spPr>
          <a:xfrm>
            <a:off x="152400" y="990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to eliminate confounding are striving to simulate the counterfactual</a:t>
            </a:r>
          </a:p>
          <a:p>
            <a:r>
              <a:rPr lang="en-US" altLang="en-US" sz="2400" dirty="0" smtClean="0"/>
              <a:t>We strive for our TWO distinct populations (exposed &amp; unexposed) to be “exchangeable”</a:t>
            </a:r>
          </a:p>
          <a:p>
            <a:pPr lvl="1"/>
            <a:r>
              <a:rPr lang="en-US" altLang="en-US" dirty="0" smtClean="0"/>
              <a:t>i.e., identical in the “other influences” upon them</a:t>
            </a:r>
          </a:p>
          <a:p>
            <a:pPr lvl="1"/>
            <a:endParaRPr lang="en-US" altLang="en-US" dirty="0" smtClean="0"/>
          </a:p>
          <a:p>
            <a:r>
              <a:rPr lang="en-US" altLang="en-US" sz="2400" dirty="0" smtClean="0"/>
              <a:t>Whenever the TWO distinct populations are “non-exchangeable”, confounding will occur</a:t>
            </a:r>
          </a:p>
          <a:p>
            <a:endParaRPr lang="en-US" altLang="en-US" sz="1100" dirty="0" smtClean="0"/>
          </a:p>
          <a:p>
            <a:r>
              <a:rPr lang="en-US" altLang="en-US" sz="2400" dirty="0" smtClean="0"/>
              <a:t>Our strategies to manage confounding are attempts to make our populations exchangeable</a:t>
            </a:r>
          </a:p>
          <a:p>
            <a:pPr lvl="1"/>
            <a:r>
              <a:rPr lang="en-US" altLang="en-US" dirty="0" smtClean="0"/>
              <a:t>Exchangeable populations are, in theory, achievable</a:t>
            </a:r>
          </a:p>
          <a:p>
            <a:pPr lvl="1"/>
            <a:r>
              <a:rPr lang="en-US" altLang="en-US" dirty="0" smtClean="0"/>
              <a:t>Although we cannot prove we have exchangeability, we, in practice, often believe we have achieved it</a:t>
            </a:r>
          </a:p>
          <a:p>
            <a:pPr lvl="1"/>
            <a:endParaRPr lang="en-US" altLang="en-US" sz="2400"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457200" y="457200"/>
            <a:ext cx="7467600" cy="685800"/>
          </a:xfrm>
        </p:spPr>
        <p:txBody>
          <a:bodyPr/>
          <a:lstStyle/>
          <a:p>
            <a:r>
              <a:rPr lang="en-US" altLang="en-US" sz="2800" dirty="0" smtClean="0"/>
              <a:t>Why Strive for the Counterfactual?</a:t>
            </a:r>
            <a:br>
              <a:rPr lang="en-US" altLang="en-US" sz="2800" dirty="0" smtClean="0"/>
            </a:br>
            <a:r>
              <a:rPr lang="en-US" altLang="en-US" sz="2800" dirty="0" smtClean="0"/>
              <a:t>Causal Inference</a:t>
            </a:r>
          </a:p>
        </p:txBody>
      </p:sp>
      <p:sp>
        <p:nvSpPr>
          <p:cNvPr id="237570" name="Rectangle 3"/>
          <p:cNvSpPr>
            <a:spLocks noGrp="1" noChangeArrowheads="1"/>
          </p:cNvSpPr>
          <p:nvPr>
            <p:ph type="body" idx="1"/>
          </p:nvPr>
        </p:nvSpPr>
        <p:spPr>
          <a:xfrm>
            <a:off x="76200" y="1295400"/>
            <a:ext cx="6477000" cy="6781800"/>
          </a:xfrm>
        </p:spPr>
        <p:txBody>
          <a:bodyPr/>
          <a:lstStyle/>
          <a:p>
            <a:r>
              <a:rPr lang="en-US" altLang="en-US" sz="2200" dirty="0" smtClean="0"/>
              <a:t>Counterfactual ideal would allow certainty in knowing whether a numerical/statistical association between an exposure and outcome is </a:t>
            </a:r>
            <a:r>
              <a:rPr lang="en-US" altLang="en-US" sz="2200" i="1" dirty="0" smtClean="0"/>
              <a:t>causal</a:t>
            </a:r>
          </a:p>
          <a:p>
            <a:endParaRPr lang="en-US" altLang="en-US" sz="1100" i="1" dirty="0" smtClean="0"/>
          </a:p>
          <a:p>
            <a:r>
              <a:rPr lang="en-US" altLang="en-US" sz="2200" dirty="0" smtClean="0"/>
              <a:t>Knowing whether a relationship is causal is the “holy grail” in human subjects research</a:t>
            </a:r>
          </a:p>
          <a:p>
            <a:endParaRPr lang="en-US" altLang="en-US" sz="1100" dirty="0" smtClean="0"/>
          </a:p>
          <a:p>
            <a:r>
              <a:rPr lang="en-US" altLang="en-US" sz="2200" u="sng" dirty="0" smtClean="0"/>
              <a:t>If a relationship is causal, interventions that change the exposure will change the outcome</a:t>
            </a:r>
          </a:p>
          <a:p>
            <a:endParaRPr lang="en-US" altLang="en-US" sz="1100" dirty="0" smtClean="0"/>
          </a:p>
          <a:p>
            <a:r>
              <a:rPr lang="en-US" altLang="en-US" sz="2200" dirty="0" smtClean="0"/>
              <a:t>Altering exposures which are not causal will have no effect on outcome</a:t>
            </a:r>
          </a:p>
          <a:p>
            <a:endParaRPr lang="en-US" altLang="en-US" sz="1100" dirty="0" smtClean="0"/>
          </a:p>
          <a:p>
            <a:r>
              <a:rPr lang="en-US" altLang="en-US" sz="2200" dirty="0" smtClean="0"/>
              <a:t>The process of determining causal effects is the field of causal inference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609600" y="304800"/>
            <a:ext cx="5830888" cy="457200"/>
          </a:xfrm>
        </p:spPr>
        <p:txBody>
          <a:bodyPr/>
          <a:lstStyle/>
          <a:p>
            <a:r>
              <a:rPr lang="en-US" altLang="en-US" dirty="0" smtClean="0"/>
              <a:t>“Counterfactuals”</a:t>
            </a:r>
          </a:p>
        </p:txBody>
      </p:sp>
      <p:sp>
        <p:nvSpPr>
          <p:cNvPr id="239618" name="Rectangle 3"/>
          <p:cNvSpPr>
            <a:spLocks noGrp="1" noChangeArrowheads="1"/>
          </p:cNvSpPr>
          <p:nvPr>
            <p:ph type="body" idx="1"/>
          </p:nvPr>
        </p:nvSpPr>
        <p:spPr>
          <a:xfrm>
            <a:off x="76200" y="990600"/>
            <a:ext cx="6858000" cy="6781800"/>
          </a:xfrm>
        </p:spPr>
        <p:txBody>
          <a:bodyPr/>
          <a:lstStyle/>
          <a:p>
            <a:r>
              <a:rPr lang="en-US" altLang="en-US" sz="2400" dirty="0" smtClean="0"/>
              <a:t>Also known as “potential outcomes”</a:t>
            </a:r>
          </a:p>
          <a:p>
            <a:pPr lvl="1"/>
            <a:r>
              <a:rPr lang="en-US" altLang="en-US" sz="2400" dirty="0" smtClean="0"/>
              <a:t>“Potential” refers to something that </a:t>
            </a:r>
            <a:r>
              <a:rPr lang="en-US" altLang="en-US" sz="2400" i="1" dirty="0" smtClean="0"/>
              <a:t>could</a:t>
            </a:r>
            <a:r>
              <a:rPr lang="en-US" altLang="en-US" sz="2400" dirty="0" smtClean="0"/>
              <a:t> happen although actually does not</a:t>
            </a:r>
          </a:p>
          <a:p>
            <a:pPr lvl="1"/>
            <a:endParaRPr lang="en-US" altLang="en-US" sz="2400" dirty="0" smtClean="0"/>
          </a:p>
          <a:p>
            <a:r>
              <a:rPr lang="en-US" altLang="en-US" sz="2400" dirty="0" smtClean="0"/>
              <a:t>Useful concept for understanding:</a:t>
            </a:r>
          </a:p>
          <a:p>
            <a:pPr lvl="1"/>
            <a:r>
              <a:rPr lang="en-US" altLang="en-US" dirty="0" smtClean="0"/>
              <a:t>Origins of confounding</a:t>
            </a:r>
          </a:p>
          <a:p>
            <a:pPr lvl="1"/>
            <a:r>
              <a:rPr lang="en-US" altLang="en-US" dirty="0" smtClean="0"/>
              <a:t>Interaction (next week)</a:t>
            </a:r>
          </a:p>
          <a:p>
            <a:pPr lvl="1"/>
            <a:r>
              <a:rPr lang="en-US" altLang="en-US" dirty="0" smtClean="0"/>
              <a:t>Mediation</a:t>
            </a:r>
          </a:p>
          <a:p>
            <a:pPr lvl="1"/>
            <a:r>
              <a:rPr lang="en-US" altLang="en-US" dirty="0" smtClean="0"/>
              <a:t>Advanced approaches to managing confounding </a:t>
            </a:r>
          </a:p>
          <a:p>
            <a:pPr lvl="2"/>
            <a:r>
              <a:rPr lang="en-US" altLang="en-US" dirty="0" smtClean="0"/>
              <a:t>See BIOSTAT 215</a:t>
            </a:r>
          </a:p>
          <a:p>
            <a:pPr lvl="2"/>
            <a:endParaRPr lang="en-US" altLang="en-US" dirty="0" smtClean="0"/>
          </a:p>
          <a:p>
            <a:r>
              <a:rPr lang="en-US" altLang="en-US" sz="2300" dirty="0"/>
              <a:t>D</a:t>
            </a:r>
            <a:r>
              <a:rPr lang="en-US" altLang="en-US" sz="2300" dirty="0" smtClean="0"/>
              <a:t>ominant theoretical paradigm in epidemiology</a:t>
            </a:r>
          </a:p>
          <a:p>
            <a:pPr lvl="1"/>
            <a:r>
              <a:rPr lang="en-US" altLang="en-US" dirty="0" smtClean="0"/>
              <a:t>Not just for “epidemiologists”</a:t>
            </a:r>
          </a:p>
          <a:p>
            <a:pPr lvl="1"/>
            <a:r>
              <a:rPr lang="en-US" altLang="en-US" dirty="0"/>
              <a:t>C</a:t>
            </a:r>
            <a:r>
              <a:rPr lang="en-US" altLang="en-US" dirty="0" smtClean="0"/>
              <a:t>linical researchers are now incorporating counterfactuals into their vocabulary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not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38100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842035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a:xfrm>
            <a:off x="304800" y="685800"/>
            <a:ext cx="6248400" cy="381000"/>
          </a:xfrm>
        </p:spPr>
        <p:txBody>
          <a:bodyPr/>
          <a:lstStyle/>
          <a:p>
            <a:r>
              <a:rPr lang="en-US" altLang="en-US" smtClean="0"/>
              <a:t>Definition of/Criteria for a Confounder: </a:t>
            </a:r>
            <a:br>
              <a:rPr lang="en-US" altLang="en-US" smtClean="0"/>
            </a:br>
            <a:r>
              <a:rPr lang="en-US" altLang="en-US" smtClean="0"/>
              <a:t>A History </a:t>
            </a:r>
          </a:p>
        </p:txBody>
      </p:sp>
      <p:sp>
        <p:nvSpPr>
          <p:cNvPr id="243714"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 </a:t>
            </a:r>
            <a:r>
              <a:rPr lang="en-US" altLang="en-US" u="sng" dirty="0" smtClean="0"/>
              <a:t>(Describing confounding in words)</a:t>
            </a:r>
          </a:p>
          <a:p>
            <a:pPr>
              <a:lnSpc>
                <a:spcPct val="90000"/>
              </a:lnSpc>
            </a:pPr>
            <a:r>
              <a:rPr lang="en-US" altLang="en-US" dirty="0" smtClean="0"/>
              <a:t>Confounding occurs because of mixing between exposures of interest and unwanted extraneous factors.  These extraneous factors are termed confounders.</a:t>
            </a:r>
          </a:p>
          <a:p>
            <a:pPr>
              <a:lnSpc>
                <a:spcPct val="90000"/>
              </a:lnSpc>
            </a:pPr>
            <a:r>
              <a:rPr lang="en-US" altLang="en-US" u="sng" dirty="0" smtClean="0"/>
              <a:t>Simplest Definition</a:t>
            </a:r>
          </a:p>
          <a:p>
            <a:pPr lvl="1">
              <a:lnSpc>
                <a:spcPct val="90000"/>
              </a:lnSpc>
            </a:pPr>
            <a:r>
              <a:rPr lang="en-US" altLang="en-US" dirty="0" smtClean="0"/>
              <a:t>A 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98093" name="Text Box 13"/>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sp>
        <p:nvSpPr>
          <p:cNvPr id="41991" name="Text Box 7"/>
          <p:cNvSpPr txBox="1">
            <a:spLocks noChangeArrowheads="1"/>
          </p:cNvSpPr>
          <p:nvPr/>
        </p:nvSpPr>
        <p:spPr bwMode="auto">
          <a:xfrm>
            <a:off x="4191000" y="5349875"/>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4038600" y="7620000"/>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4038600" y="3581400"/>
            <a:ext cx="25146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smtClean="0">
                <a:solidFill>
                  <a:srgbClr val="FF0000"/>
                </a:solidFill>
              </a:rPr>
              <a:t>Too naive</a:t>
            </a:r>
            <a:endParaRPr lang="en-US" altLang="en-US" sz="2400" b="0" dirty="0">
              <a:solidFill>
                <a:srgbClr val="FF0000"/>
              </a:solidFill>
            </a:endParaRPr>
          </a:p>
        </p:txBody>
      </p:sp>
      <p:sp>
        <p:nvSpPr>
          <p:cNvPr id="9" name="Text Box 8"/>
          <p:cNvSpPr txBox="1">
            <a:spLocks noChangeArrowheads="1"/>
          </p:cNvSpPr>
          <p:nvPr/>
        </p:nvSpPr>
        <p:spPr bwMode="auto">
          <a:xfrm>
            <a:off x="517525" y="8077200"/>
            <a:ext cx="3825875" cy="830997"/>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0" dirty="0" smtClean="0">
                <a:solidFill>
                  <a:srgbClr val="FF0000"/>
                </a:solidFill>
              </a:rPr>
              <a:t>See Extra Slides for additional explanation</a:t>
            </a:r>
            <a:endParaRPr lang="en-US" altLang="en-US" sz="24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609600" y="304800"/>
            <a:ext cx="5830888" cy="685800"/>
          </a:xfrm>
        </p:spPr>
        <p:txBody>
          <a:bodyPr/>
          <a:lstStyle/>
          <a:p>
            <a:r>
              <a:rPr lang="en-US" altLang="en-US" dirty="0" smtClean="0"/>
              <a:t>Matches and Lung Cancer</a:t>
            </a:r>
          </a:p>
        </p:txBody>
      </p:sp>
      <p:sp>
        <p:nvSpPr>
          <p:cNvPr id="2068" name="Rectangle 3"/>
          <p:cNvSpPr>
            <a:spLocks noGrp="1" noChangeArrowheads="1"/>
          </p:cNvSpPr>
          <p:nvPr>
            <p:ph type="body" sz="half" idx="1"/>
          </p:nvPr>
        </p:nvSpPr>
        <p:spPr>
          <a:xfrm>
            <a:off x="76200" y="1143000"/>
            <a:ext cx="6705600" cy="6781800"/>
          </a:xfrm>
        </p:spPr>
        <p:txBody>
          <a:bodyPr/>
          <a:lstStyle/>
          <a:p>
            <a:r>
              <a:rPr lang="en-US" altLang="en-US" sz="2200" dirty="0" smtClean="0"/>
              <a:t>A tobacco company researcher believes that exposure to matches is a cause of lung cancer   </a:t>
            </a:r>
          </a:p>
          <a:p>
            <a:endParaRPr lang="en-US" altLang="en-US" sz="1000" dirty="0" smtClean="0"/>
          </a:p>
          <a:p>
            <a:r>
              <a:rPr lang="en-US" altLang="en-US" sz="2200"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sz="2200" dirty="0" smtClean="0"/>
              <a:t>Exposure odds ratio = (820/180) / (340/660) = disease odds ratio</a:t>
            </a:r>
          </a:p>
          <a:p>
            <a:endParaRPr lang="en-US" altLang="en-US" sz="1000" dirty="0" smtClean="0"/>
          </a:p>
          <a:p>
            <a:r>
              <a:rPr lang="en-US" altLang="en-US" sz="2200" dirty="0" smtClean="0"/>
              <a:t>OR = 8.8  (95% CI: 7.2 to 10.9)</a:t>
            </a:r>
          </a:p>
          <a:p>
            <a:endParaRPr lang="en-US" altLang="en-US" sz="1000" dirty="0" smtClean="0"/>
          </a:p>
          <a:p>
            <a:r>
              <a:rPr lang="en-US" altLang="en-US" sz="2200"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4193082807"/>
              </p:ext>
            </p:extLst>
          </p:nvPr>
        </p:nvGraphicFramePr>
        <p:xfrm>
          <a:off x="2133600" y="3048000"/>
          <a:ext cx="4267200" cy="1524000"/>
        </p:xfrm>
        <a:graphic>
          <a:graphicData uri="http://schemas.openxmlformats.org/presentationml/2006/ole">
            <mc:AlternateContent xmlns:mc="http://schemas.openxmlformats.org/markup-compatibility/2006">
              <mc:Choice xmlns:v="urn:schemas-microsoft-com:vml" Requires="v">
                <p:oleObj spid="_x0000_s2110"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2133600" y="3048000"/>
                        <a:ext cx="4267200" cy="1524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977900"/>
            <a:ext cx="6705600" cy="19177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u="sng" dirty="0"/>
              <a:t>The Modern Era:  Graphical</a:t>
            </a:r>
          </a:p>
          <a:p>
            <a:pPr eaLnBrk="0" hangingPunct="0">
              <a:spcBef>
                <a:spcPct val="50000"/>
              </a:spcBef>
              <a:defRPr/>
            </a:pPr>
            <a:r>
              <a:rPr lang="en-US" altLang="en-US" sz="2400" b="0" dirty="0"/>
              <a:t>Confounding occurs if there is a factor C that is a “Common Cause” of both E and D</a:t>
            </a:r>
          </a:p>
          <a:p>
            <a:pPr eaLnBrk="0" hangingPunct="0">
              <a:spcBef>
                <a:spcPct val="50000"/>
              </a:spcBef>
              <a:defRPr/>
            </a:pPr>
            <a:r>
              <a:rPr lang="en-US" altLang="en-US" sz="2400" b="0" dirty="0"/>
              <a:t>Depicted in a Directed Acyclic Graph (DAG)</a:t>
            </a:r>
          </a:p>
        </p:txBody>
      </p:sp>
      <p:sp>
        <p:nvSpPr>
          <p:cNvPr id="45068" name="Rectangle 14"/>
          <p:cNvSpPr>
            <a:spLocks noChangeArrowheads="1"/>
          </p:cNvSpPr>
          <p:nvPr/>
        </p:nvSpPr>
        <p:spPr bwMode="auto">
          <a:xfrm>
            <a:off x="1905000" y="3276600"/>
            <a:ext cx="4724400" cy="1447800"/>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grpSp>
        <p:nvGrpSpPr>
          <p:cNvPr id="22" name="Group 21"/>
          <p:cNvGrpSpPr/>
          <p:nvPr/>
        </p:nvGrpSpPr>
        <p:grpSpPr>
          <a:xfrm>
            <a:off x="0" y="3200400"/>
            <a:ext cx="5791200" cy="3505200"/>
            <a:chOff x="304800" y="3048000"/>
            <a:chExt cx="5791200" cy="3505200"/>
          </a:xfrm>
        </p:grpSpPr>
        <p:sp>
          <p:nvSpPr>
            <p:cNvPr id="1154050" name="Text Box 1026"/>
            <p:cNvSpPr txBox="1">
              <a:spLocks noChangeArrowheads="1"/>
            </p:cNvSpPr>
            <p:nvPr/>
          </p:nvSpPr>
          <p:spPr bwMode="auto">
            <a:xfrm>
              <a:off x="4495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3" name="Line 1029"/>
            <p:cNvSpPr>
              <a:spLocks noChangeShapeType="1"/>
            </p:cNvSpPr>
            <p:nvPr/>
          </p:nvSpPr>
          <p:spPr bwMode="auto">
            <a:xfrm>
              <a:off x="1219200" y="3657600"/>
              <a:ext cx="609600" cy="188277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1524000" y="3505200"/>
              <a:ext cx="3505200" cy="192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895600" y="57912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48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grpSp>
      <p:sp>
        <p:nvSpPr>
          <p:cNvPr id="245772" name="Rectangle 2"/>
          <p:cNvSpPr>
            <a:spLocks noChangeArrowheads="1"/>
          </p:cNvSpPr>
          <p:nvPr/>
        </p:nvSpPr>
        <p:spPr bwMode="auto">
          <a:xfrm>
            <a:off x="2286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Definition of/Criteria for </a:t>
            </a:r>
            <a:r>
              <a:rPr lang="en-US" altLang="en-US" sz="2400" i="1" dirty="0">
                <a:solidFill>
                  <a:srgbClr val="FF0000"/>
                </a:solidFill>
              </a:rPr>
              <a:t>Confounding</a:t>
            </a:r>
            <a:r>
              <a:rPr lang="en-US" altLang="en-US" sz="2400" dirty="0">
                <a:solidFill>
                  <a:schemeClr val="tx2"/>
                </a:solidFill>
              </a:rPr>
              <a:t>: </a:t>
            </a:r>
            <a:br>
              <a:rPr lang="en-US" altLang="en-US" sz="2400" dirty="0">
                <a:solidFill>
                  <a:schemeClr val="tx2"/>
                </a:solidFill>
              </a:rPr>
            </a:br>
            <a:r>
              <a:rPr lang="en-US" altLang="en-US" sz="2400" dirty="0">
                <a:solidFill>
                  <a:schemeClr val="tx2"/>
                </a:solidFill>
              </a:rPr>
              <a:t>A History </a:t>
            </a:r>
          </a:p>
        </p:txBody>
      </p:sp>
      <p:pic>
        <p:nvPicPr>
          <p:cNvPr id="335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934200"/>
            <a:ext cx="40195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14"/>
          <p:cNvSpPr>
            <a:spLocks noChangeArrowheads="1"/>
          </p:cNvSpPr>
          <p:nvPr/>
        </p:nvSpPr>
        <p:spPr bwMode="auto">
          <a:xfrm>
            <a:off x="3505200" y="6705600"/>
            <a:ext cx="3200400" cy="1861386"/>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a:t>
            </a:r>
            <a:r>
              <a:rPr lang="en-US" altLang="en-US" sz="2000" b="0" dirty="0" smtClean="0">
                <a:solidFill>
                  <a:srgbClr val="FF0000"/>
                </a:solidFill>
              </a:rPr>
              <a:t>depicts the “other influences” we described in counterfactual definition of  confounding.</a:t>
            </a:r>
            <a:r>
              <a:rPr lang="en-US" altLang="en-US" sz="2400" b="0" dirty="0" smtClean="0">
                <a:solidFill>
                  <a:schemeClr val="tx1"/>
                </a:solidFill>
              </a:rPr>
              <a:t>  </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8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History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Humans have been drawing diagrams to depict relationships since they learned how to write.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Formal rules for such graphs started in the fields of engineering, computer science, </a:t>
            </a:r>
            <a:r>
              <a:rPr lang="en-US" altLang="en-US" sz="2000" b="0" dirty="0" smtClean="0">
                <a:solidFill>
                  <a:schemeClr val="tx1"/>
                </a:solidFill>
              </a:rPr>
              <a:t>philosophy, &amp; </a:t>
            </a:r>
            <a:r>
              <a:rPr lang="en-US" altLang="en-US" sz="2000" b="0" dirty="0">
                <a:solidFill>
                  <a:schemeClr val="tx1"/>
                </a:solidFill>
              </a:rPr>
              <a:t>artificial </a:t>
            </a:r>
            <a:r>
              <a:rPr lang="en-US" altLang="en-US" sz="2000" b="0" dirty="0" smtClean="0">
                <a:solidFill>
                  <a:schemeClr val="tx1"/>
                </a:solidFill>
              </a:rPr>
              <a:t>intelligence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Adapted for epidemiology in </a:t>
            </a:r>
            <a:r>
              <a:rPr lang="en-US" altLang="en-US" sz="2000" b="0" dirty="0" smtClean="0">
                <a:solidFill>
                  <a:schemeClr val="tx1"/>
                </a:solidFill>
              </a:rPr>
              <a:t>mid-1990’s </a:t>
            </a:r>
            <a:r>
              <a:rPr lang="en-US" altLang="en-US" sz="2000" b="0" dirty="0">
                <a:solidFill>
                  <a:schemeClr val="tx1"/>
                </a:solidFill>
              </a:rPr>
              <a:t>by computer scientist Judea Pearl (father of journalist Daniel Pearl</a:t>
            </a:r>
            <a:r>
              <a:rPr lang="en-US" altLang="en-US" sz="2000" b="0" dirty="0" smtClean="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Popularized for the masses by Greenland, Pearl, and Robins in 1999</a:t>
            </a:r>
            <a:endParaRPr lang="en-US" altLang="en-US" sz="2000" b="0" dirty="0">
              <a:solidFill>
                <a:schemeClr val="tx1"/>
              </a:solidFill>
            </a:endParaRPr>
          </a:p>
        </p:txBody>
      </p:sp>
      <p:grpSp>
        <p:nvGrpSpPr>
          <p:cNvPr id="2" name="Group 1"/>
          <p:cNvGrpSpPr/>
          <p:nvPr/>
        </p:nvGrpSpPr>
        <p:grpSpPr>
          <a:xfrm>
            <a:off x="609600" y="6445250"/>
            <a:ext cx="5334000" cy="2089150"/>
            <a:chOff x="609600" y="3505200"/>
            <a:chExt cx="5334000" cy="208915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4953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 name="TextBox 2"/>
          <p:cNvSpPr txBox="1"/>
          <p:nvPr/>
        </p:nvSpPr>
        <p:spPr>
          <a:xfrm>
            <a:off x="4038600" y="8382000"/>
            <a:ext cx="2819400" cy="523220"/>
          </a:xfrm>
          <a:prstGeom prst="rect">
            <a:avLst/>
          </a:prstGeom>
          <a:noFill/>
        </p:spPr>
        <p:txBody>
          <a:bodyPr wrap="square" rtlCol="0">
            <a:spAutoFit/>
          </a:bodyPr>
          <a:lstStyle/>
          <a:p>
            <a:r>
              <a:rPr lang="en-US" dirty="0" smtClean="0"/>
              <a:t>(An “M” DAG)</a:t>
            </a:r>
            <a:endParaRPr lang="en-US" dirty="0"/>
          </a:p>
        </p:txBody>
      </p:sp>
    </p:spTree>
    <p:extLst>
      <p:ext uri="{BB962C8B-B14F-4D97-AF65-F5344CB8AC3E}">
        <p14:creationId xmlns:p14="http://schemas.microsoft.com/office/powerpoint/2010/main" val="2858314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0" y="2676597"/>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Structure</a:t>
            </a:r>
            <a:r>
              <a:rPr lang="en-US" altLang="en-US" sz="2000" b="0" dirty="0">
                <a:solidFill>
                  <a:schemeClr val="tx1"/>
                </a:solidFill>
              </a:rPr>
              <a:t> </a:t>
            </a:r>
            <a:r>
              <a:rPr lang="en-US" altLang="en-US" sz="2000" b="0" dirty="0" smtClean="0">
                <a:solidFill>
                  <a:schemeClr val="tx1"/>
                </a:solidFill>
              </a:rPr>
              <a:t>-- DAGS consist of:</a:t>
            </a:r>
            <a:endParaRPr lang="en-US" altLang="en-US" sz="2000" b="0" dirty="0">
              <a:solidFill>
                <a:schemeClr val="tx1"/>
              </a:solidFill>
            </a:endParaRPr>
          </a:p>
          <a:p>
            <a:pPr marL="342900"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u="sng" dirty="0" smtClean="0">
                <a:solidFill>
                  <a:schemeClr val="tx1"/>
                </a:solidFill>
              </a:rPr>
              <a:t>nodes</a:t>
            </a:r>
            <a:r>
              <a:rPr lang="en-US" altLang="en-US" sz="2000" b="0" dirty="0" smtClean="0">
                <a:solidFill>
                  <a:schemeClr val="tx1"/>
                </a:solidFill>
              </a:rPr>
              <a:t> </a:t>
            </a:r>
            <a:r>
              <a:rPr lang="en-US" altLang="en-US" sz="2000" b="0" dirty="0">
                <a:solidFill>
                  <a:schemeClr val="tx1"/>
                </a:solidFill>
              </a:rPr>
              <a:t>or </a:t>
            </a:r>
            <a:r>
              <a:rPr lang="en-US" altLang="en-US" sz="2000" b="0" dirty="0" smtClean="0">
                <a:solidFill>
                  <a:schemeClr val="tx1"/>
                </a:solidFill>
              </a:rPr>
              <a:t>vertices:  these are variables</a:t>
            </a:r>
            <a:r>
              <a:rPr lang="en-US" altLang="en-US" sz="2000" b="0" dirty="0">
                <a:solidFill>
                  <a:schemeClr val="tx1"/>
                </a:solidFill>
              </a:rPr>
              <a:t> </a:t>
            </a:r>
            <a:r>
              <a:rPr lang="en-US" altLang="en-US" sz="2000" b="0" dirty="0" smtClean="0">
                <a:solidFill>
                  <a:schemeClr val="tx1"/>
                </a:solidFill>
              </a:rPr>
              <a:t>(i.e., entities for which there is variability in the study population)</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1800" b="0" dirty="0" smtClean="0">
                <a:solidFill>
                  <a:schemeClr val="tx1"/>
                </a:solidFill>
              </a:rPr>
              <a:t>Exposures, outcomes, confounders, etc.</a:t>
            </a:r>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dirty="0">
              <a:solidFill>
                <a:schemeClr val="tx1"/>
              </a:solidFill>
            </a:endParaRPr>
          </a:p>
        </p:txBody>
      </p:sp>
      <p:sp>
        <p:nvSpPr>
          <p:cNvPr id="242706" name="Rectangle 26"/>
          <p:cNvSpPr>
            <a:spLocks noChangeArrowheads="1"/>
          </p:cNvSpPr>
          <p:nvPr/>
        </p:nvSpPr>
        <p:spPr bwMode="auto">
          <a:xfrm>
            <a:off x="76200" y="8458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Hashed edge with ? sometimes used to depict relationship under study (purpose of the study</a:t>
            </a:r>
            <a:r>
              <a:rPr lang="en-US" altLang="en-US" sz="2000" b="0" dirty="0" smtClean="0">
                <a:solidFill>
                  <a:schemeClr val="tx1"/>
                </a:solidFill>
              </a:rPr>
              <a:t>)</a:t>
            </a:r>
            <a:endParaRPr lang="en-US" altLang="en-US" sz="2000" b="0" dirty="0">
              <a:solidFill>
                <a:schemeClr val="tx1"/>
              </a:solidFill>
            </a:endParaRPr>
          </a:p>
        </p:txBody>
      </p:sp>
      <p:grpSp>
        <p:nvGrpSpPr>
          <p:cNvPr id="17" name="Group 16"/>
          <p:cNvGrpSpPr/>
          <p:nvPr/>
        </p:nvGrpSpPr>
        <p:grpSpPr>
          <a:xfrm>
            <a:off x="712074" y="699022"/>
            <a:ext cx="5334000" cy="1999307"/>
            <a:chOff x="609600" y="3505200"/>
            <a:chExt cx="5334000" cy="1999307"/>
          </a:xfrm>
        </p:grpSpPr>
        <p:sp>
          <p:nvSpPr>
            <p:cNvPr id="18"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9"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0"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2"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3"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4"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5"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6"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7"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9" name="Rectangle 10"/>
          <p:cNvSpPr>
            <a:spLocks noChangeArrowheads="1"/>
          </p:cNvSpPr>
          <p:nvPr/>
        </p:nvSpPr>
        <p:spPr bwMode="auto">
          <a:xfrm>
            <a:off x="10510" y="4114800"/>
            <a:ext cx="6781800" cy="1828800"/>
          </a:xfrm>
          <a:prstGeom prst="rect">
            <a:avLst/>
          </a:prstGeom>
          <a:noFill/>
          <a:ln w="9525">
            <a:noFill/>
            <a:miter lim="800000"/>
            <a:headEnd/>
            <a:tailEnd/>
          </a:ln>
        </p:spPr>
        <p:txBody>
          <a:bodyPr lIns="87312" tIns="42862" rIns="87312" bIns="42862"/>
          <a:lstStyle/>
          <a:p>
            <a:pPr marL="342900" indent="-342900" defTabSz="803275" eaLnBrk="0" hangingPunct="0">
              <a:spcBef>
                <a:spcPct val="20000"/>
              </a:spcBef>
              <a:spcAft>
                <a:spcPts val="600"/>
              </a:spcAft>
              <a:buClr>
                <a:schemeClr val="accent2"/>
              </a:buClr>
              <a:buSzPct val="75000"/>
              <a:buFont typeface="Arial" panose="020B0604020202020204" pitchFamily="34" charset="0"/>
              <a:buChar char="•"/>
            </a:pPr>
            <a:r>
              <a:rPr lang="en-US" altLang="en-US" sz="2000" b="0" u="sng" dirty="0" smtClean="0">
                <a:solidFill>
                  <a:schemeClr val="tx1"/>
                </a:solidFill>
              </a:rPr>
              <a:t>edges</a:t>
            </a:r>
            <a:r>
              <a:rPr lang="en-US" altLang="en-US" sz="2000" b="0" dirty="0" smtClean="0">
                <a:solidFill>
                  <a:schemeClr val="tx1"/>
                </a:solidFill>
              </a:rPr>
              <a:t> </a:t>
            </a:r>
            <a:r>
              <a:rPr lang="en-US" altLang="en-US" sz="2000" b="0" dirty="0">
                <a:solidFill>
                  <a:schemeClr val="tx1"/>
                </a:solidFill>
              </a:rPr>
              <a:t>(lines with arrowheads</a:t>
            </a:r>
            <a:r>
              <a:rPr lang="en-US" altLang="en-US" sz="2000" b="0" dirty="0" smtClean="0">
                <a:solidFill>
                  <a:schemeClr val="tx1"/>
                </a:solidFill>
              </a:rPr>
              <a:t>): depict causal relationships between two constructs. What is a cause? </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Counterfactual sense: If there is at least one person whom if he/she was exposed would develop the outcome but would not develop it without the exposure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Sufficient-component cause model :  If exposure is part of least one sufficient cause (causal pie)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Included depending upon prior causal knowledge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endParaRPr lang="en-US" altLang="en-US" sz="1800" b="0" dirty="0">
              <a:solidFill>
                <a:schemeClr val="tx1"/>
              </a:solidFill>
            </a:endParaRPr>
          </a:p>
        </p:txBody>
      </p:sp>
      <p:sp>
        <p:nvSpPr>
          <p:cNvPr id="30"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Directed”: all edges have one-way direction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Acyclic”: there is never a complete circle around any node (i.e. no factor can cause itself)</a:t>
            </a:r>
          </a:p>
        </p:txBody>
      </p:sp>
      <p:cxnSp>
        <p:nvCxnSpPr>
          <p:cNvPr id="7" name="Straight Arrow Connector 6"/>
          <p:cNvCxnSpPr/>
          <p:nvPr/>
        </p:nvCxnSpPr>
        <p:spPr bwMode="auto">
          <a:xfrm flipV="1">
            <a:off x="762000" y="2236664"/>
            <a:ext cx="1000125" cy="887538"/>
          </a:xfrm>
          <a:prstGeom prst="straightConnector1">
            <a:avLst/>
          </a:prstGeom>
          <a:noFill/>
          <a:ln w="60325" cap="flat" cmpd="sng" algn="ctr">
            <a:solidFill>
              <a:srgbClr val="FF0000"/>
            </a:solidFill>
            <a:prstDash val="solid"/>
            <a:round/>
            <a:headEnd type="none" w="med" len="med"/>
            <a:tailEnd type="triangle"/>
          </a:ln>
          <a:effectLst/>
        </p:spPr>
      </p:cxnSp>
      <p:sp>
        <p:nvSpPr>
          <p:cNvPr id="10" name="Freeform 9"/>
          <p:cNvSpPr/>
          <p:nvPr/>
        </p:nvSpPr>
        <p:spPr bwMode="auto">
          <a:xfrm>
            <a:off x="200774" y="1671145"/>
            <a:ext cx="1202357" cy="2522483"/>
          </a:xfrm>
          <a:custGeom>
            <a:avLst/>
            <a:gdLst>
              <a:gd name="connsiteX0" fmla="*/ 414081 w 1202357"/>
              <a:gd name="connsiteY0" fmla="*/ 2522483 h 2522483"/>
              <a:gd name="connsiteX1" fmla="*/ 35709 w 1202357"/>
              <a:gd name="connsiteY1" fmla="*/ 788276 h 2522483"/>
              <a:gd name="connsiteX2" fmla="*/ 1202357 w 1202357"/>
              <a:gd name="connsiteY2" fmla="*/ 0 h 2522483"/>
              <a:gd name="connsiteX3" fmla="*/ 1202357 w 1202357"/>
              <a:gd name="connsiteY3" fmla="*/ 0 h 2522483"/>
            </a:gdLst>
            <a:ahLst/>
            <a:cxnLst>
              <a:cxn ang="0">
                <a:pos x="connsiteX0" y="connsiteY0"/>
              </a:cxn>
              <a:cxn ang="0">
                <a:pos x="connsiteX1" y="connsiteY1"/>
              </a:cxn>
              <a:cxn ang="0">
                <a:pos x="connsiteX2" y="connsiteY2"/>
              </a:cxn>
              <a:cxn ang="0">
                <a:pos x="connsiteX3" y="connsiteY3"/>
              </a:cxn>
            </a:cxnLst>
            <a:rect l="l" t="t" r="r" b="b"/>
            <a:pathLst>
              <a:path w="1202357" h="2522483">
                <a:moveTo>
                  <a:pt x="414081" y="2522483"/>
                </a:moveTo>
                <a:cubicBezTo>
                  <a:pt x="159205" y="1865586"/>
                  <a:pt x="-95670" y="1208690"/>
                  <a:pt x="35709" y="788276"/>
                </a:cubicBezTo>
                <a:cubicBezTo>
                  <a:pt x="167088" y="367862"/>
                  <a:pt x="1202357" y="0"/>
                  <a:pt x="1202357" y="0"/>
                </a:cubicBezTo>
                <a:lnTo>
                  <a:pt x="1202357" y="0"/>
                </a:lnTo>
              </a:path>
            </a:pathLst>
          </a:custGeom>
          <a:noFill/>
          <a:ln w="539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cxnSp>
        <p:nvCxnSpPr>
          <p:cNvPr id="40" name="Straight Arrow Connector 39"/>
          <p:cNvCxnSpPr/>
          <p:nvPr/>
        </p:nvCxnSpPr>
        <p:spPr bwMode="auto">
          <a:xfrm flipV="1">
            <a:off x="931147" y="2236664"/>
            <a:ext cx="2288080" cy="6221537"/>
          </a:xfrm>
          <a:prstGeom prst="straightConnector1">
            <a:avLst/>
          </a:prstGeom>
          <a:noFill/>
          <a:ln w="603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7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8" grpId="0"/>
      <p:bldP spid="242706" grpId="0"/>
      <p:bldP spid="29" grpId="0"/>
      <p:bldP spid="30"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rgbClr val="FF0000"/>
                </a:solidFill>
              </a:rPr>
              <a:t>WARNING</a:t>
            </a:r>
            <a:endParaRPr lang="en-US" altLang="en-US" dirty="0">
              <a:solidFill>
                <a:schemeClr val="tx1"/>
              </a:solidFill>
            </a:endParaRPr>
          </a:p>
        </p:txBody>
      </p:sp>
      <p:sp>
        <p:nvSpPr>
          <p:cNvPr id="249858" name="Rectangle 13"/>
          <p:cNvSpPr>
            <a:spLocks noChangeArrowheads="1"/>
          </p:cNvSpPr>
          <p:nvPr/>
        </p:nvSpPr>
        <p:spPr bwMode="auto">
          <a:xfrm>
            <a:off x="76200" y="99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a:t>
            </a:r>
            <a:r>
              <a:rPr lang="en-US" altLang="en-US" sz="2400" dirty="0" err="1">
                <a:solidFill>
                  <a:srgbClr val="FF0000"/>
                </a:solidFill>
              </a:rPr>
              <a:t>uni</a:t>
            </a:r>
            <a:r>
              <a:rPr lang="en-US" altLang="en-US" sz="2400" dirty="0">
                <a:solidFill>
                  <a:srgbClr val="FF0000"/>
                </a:solidFill>
              </a:rPr>
              <a:t>-directional edges, etc.), but we will follow these rules in lecture and in problem sets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a:t>
            </a:r>
            <a:r>
              <a:rPr lang="en-US" altLang="en-US" sz="2400" dirty="0" smtClean="0">
                <a:solidFill>
                  <a:srgbClr val="FF0000"/>
                </a:solidFill>
              </a:rPr>
              <a:t>wish to </a:t>
            </a:r>
            <a:r>
              <a:rPr lang="en-US" altLang="en-US" sz="2400" dirty="0">
                <a:solidFill>
                  <a:srgbClr val="FF0000"/>
                </a:solidFill>
              </a:rPr>
              <a:t>see any two-headed edges (connections) in your problem sets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59"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9860"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51911"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400" b="0" u="sng">
                <a:solidFill>
                  <a:schemeClr val="tx1"/>
                </a:solidFill>
              </a:rPr>
              <a:t>Some more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49199" name="Rectangle 26"/>
          <p:cNvSpPr>
            <a:spLocks noChangeArrowheads="1"/>
          </p:cNvSpPr>
          <p:nvPr/>
        </p:nvSpPr>
        <p:spPr bwMode="auto">
          <a:xfrm>
            <a:off x="152400" y="8077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49200" name="Rectangle 10"/>
          <p:cNvSpPr>
            <a:spLocks noChangeArrowheads="1"/>
          </p:cNvSpPr>
          <p:nvPr/>
        </p:nvSpPr>
        <p:spPr bwMode="auto">
          <a:xfrm>
            <a:off x="0" y="7391400"/>
            <a:ext cx="6781800" cy="990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along a path with edges in same direction are “descendants”; all proximal nodes are “ancestors”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a:solidFill>
                <a:schemeClr val="tx1"/>
              </a:solidFill>
            </a:endParaRPr>
          </a:p>
        </p:txBody>
      </p:sp>
      <p:sp>
        <p:nvSpPr>
          <p:cNvPr id="251919" name="Line 19"/>
          <p:cNvSpPr>
            <a:spLocks noChangeShapeType="1"/>
          </p:cNvSpPr>
          <p:nvPr/>
        </p:nvSpPr>
        <p:spPr bwMode="auto">
          <a:xfrm flipV="1">
            <a:off x="838200" y="2362200"/>
            <a:ext cx="838200" cy="381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5" name="Text Box 21"/>
          <p:cNvSpPr txBox="1">
            <a:spLocks noChangeArrowheads="1"/>
          </p:cNvSpPr>
          <p:nvPr/>
        </p:nvSpPr>
        <p:spPr bwMode="auto">
          <a:xfrm>
            <a:off x="1295400" y="22098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20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0" y="-90349"/>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Path = Connection </a:t>
            </a:r>
            <a:r>
              <a:rPr lang="en-US" altLang="en-US" dirty="0">
                <a:solidFill>
                  <a:schemeClr val="tx1"/>
                </a:solidFill>
              </a:rPr>
              <a:t>Between Variables</a:t>
            </a:r>
            <a:endParaRPr lang="en-US" altLang="en-US" sz="1600" b="0" dirty="0"/>
          </a:p>
        </p:txBody>
      </p:sp>
      <p:sp>
        <p:nvSpPr>
          <p:cNvPr id="253954" name="Rectangle 10"/>
          <p:cNvSpPr>
            <a:spLocks noChangeArrowheads="1"/>
          </p:cNvSpPr>
          <p:nvPr/>
        </p:nvSpPr>
        <p:spPr bwMode="auto">
          <a:xfrm>
            <a:off x="76200" y="762000"/>
            <a:ext cx="6781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Path – any series of edges, regardless of direction, between two nodes (e.g., between E and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6799" name="Rectangle 26"/>
          <p:cNvSpPr>
            <a:spLocks noChangeArrowheads="1"/>
          </p:cNvSpPr>
          <p:nvPr/>
        </p:nvSpPr>
        <p:spPr bwMode="auto">
          <a:xfrm>
            <a:off x="304800" y="861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6800" name="Rectangle 10"/>
          <p:cNvSpPr>
            <a:spLocks noChangeArrowheads="1"/>
          </p:cNvSpPr>
          <p:nvPr/>
        </p:nvSpPr>
        <p:spPr bwMode="auto">
          <a:xfrm>
            <a:off x="76200" y="5486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Types of Paths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Directed path – aka “causal” path</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Series of edges are all going in the same direction</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All edges have a head-to-tail sequence</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“one way street</a:t>
            </a:r>
            <a:r>
              <a:rPr lang="en-US" altLang="en-US" sz="2000" b="0" dirty="0" smtClean="0">
                <a:solidFill>
                  <a:schemeClr val="tx1"/>
                </a:solidFill>
              </a:rPr>
              <a:t>”:  Depicts </a:t>
            </a:r>
            <a:r>
              <a:rPr lang="en-US" altLang="en-US" sz="2000" b="0" dirty="0">
                <a:solidFill>
                  <a:schemeClr val="tx1"/>
                </a:solidFill>
              </a:rPr>
              <a:t>a causal relationship</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500" b="0" dirty="0" smtClean="0">
              <a:solidFill>
                <a:schemeClr val="tx1"/>
              </a:solidFill>
            </a:endParaRPr>
          </a:p>
        </p:txBody>
      </p:sp>
      <p:grpSp>
        <p:nvGrpSpPr>
          <p:cNvPr id="30" name="Group 29"/>
          <p:cNvGrpSpPr/>
          <p:nvPr/>
        </p:nvGrpSpPr>
        <p:grpSpPr>
          <a:xfrm>
            <a:off x="762000" y="2114480"/>
            <a:ext cx="5410200" cy="1085920"/>
            <a:chOff x="76200" y="2133600"/>
            <a:chExt cx="5410200" cy="1085920"/>
          </a:xfrm>
        </p:grpSpPr>
        <p:sp>
          <p:nvSpPr>
            <p:cNvPr id="1260546" name="Text Box 2"/>
            <p:cNvSpPr txBox="1">
              <a:spLocks noChangeArrowheads="1"/>
            </p:cNvSpPr>
            <p:nvPr/>
          </p:nvSpPr>
          <p:spPr bwMode="auto">
            <a:xfrm flipH="1">
              <a:off x="2743200" y="270040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1260559" name="Text Box 15"/>
            <p:cNvSpPr txBox="1">
              <a:spLocks noChangeArrowheads="1"/>
            </p:cNvSpPr>
            <p:nvPr/>
          </p:nvSpPr>
          <p:spPr bwMode="auto">
            <a:xfrm flipH="1">
              <a:off x="1066800" y="2685792"/>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64" name="Text Box 20"/>
            <p:cNvSpPr txBox="1">
              <a:spLocks noChangeArrowheads="1"/>
            </p:cNvSpPr>
            <p:nvPr/>
          </p:nvSpPr>
          <p:spPr bwMode="auto">
            <a:xfrm flipH="1">
              <a:off x="76200" y="2133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19870852" flipV="1">
              <a:off x="962151" y="2367173"/>
              <a:ext cx="375196" cy="7127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 name="Text Box 2"/>
            <p:cNvSpPr txBox="1">
              <a:spLocks noChangeArrowheads="1"/>
            </p:cNvSpPr>
            <p:nvPr/>
          </p:nvSpPr>
          <p:spPr bwMode="auto">
            <a:xfrm flipH="1">
              <a:off x="4343400" y="2667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3" name="Freeform 21"/>
            <p:cNvSpPr>
              <a:spLocks/>
            </p:cNvSpPr>
            <p:nvPr/>
          </p:nvSpPr>
          <p:spPr bwMode="auto">
            <a:xfrm rot="4920854">
              <a:off x="1666769" y="1571249"/>
              <a:ext cx="737089" cy="20181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21"/>
            <p:cNvSpPr>
              <a:spLocks/>
            </p:cNvSpPr>
            <p:nvPr/>
          </p:nvSpPr>
          <p:spPr bwMode="auto">
            <a:xfrm rot="4920854">
              <a:off x="4006284" y="2445626"/>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53964" name="Group 21"/>
          <p:cNvGrpSpPr>
            <a:grpSpLocks/>
          </p:cNvGrpSpPr>
          <p:nvPr/>
        </p:nvGrpSpPr>
        <p:grpSpPr bwMode="auto">
          <a:xfrm>
            <a:off x="500796" y="1524000"/>
            <a:ext cx="5943600" cy="533400"/>
            <a:chOff x="192" y="1296"/>
            <a:chExt cx="3744" cy="336"/>
          </a:xfrm>
        </p:grpSpPr>
        <p:sp>
          <p:nvSpPr>
            <p:cNvPr id="5"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6" name="Text Box 15"/>
            <p:cNvSpPr txBox="1">
              <a:spLocks noChangeArrowheads="1"/>
            </p:cNvSpPr>
            <p:nvPr/>
          </p:nvSpPr>
          <p:spPr bwMode="auto">
            <a:xfrm flipH="1">
              <a:off x="192" y="1305"/>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7" name="Text Box 20"/>
            <p:cNvSpPr txBox="1">
              <a:spLocks noChangeArrowheads="1"/>
            </p:cNvSpPr>
            <p:nvPr/>
          </p:nvSpPr>
          <p:spPr bwMode="auto">
            <a:xfrm flipH="1">
              <a:off x="1221"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8"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0"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9" name="Group 28"/>
          <p:cNvGrpSpPr/>
          <p:nvPr/>
        </p:nvGrpSpPr>
        <p:grpSpPr>
          <a:xfrm>
            <a:off x="749103" y="3200400"/>
            <a:ext cx="5651697" cy="1054858"/>
            <a:chOff x="304800" y="2450342"/>
            <a:chExt cx="5651697" cy="1054858"/>
          </a:xfrm>
        </p:grpSpPr>
        <p:sp>
          <p:nvSpPr>
            <p:cNvPr id="12" name="Text Box 2"/>
            <p:cNvSpPr txBox="1">
              <a:spLocks noChangeArrowheads="1"/>
            </p:cNvSpPr>
            <p:nvPr/>
          </p:nvSpPr>
          <p:spPr bwMode="auto">
            <a:xfrm flipH="1">
              <a:off x="3365697" y="290988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3" name="Text Box 15"/>
            <p:cNvSpPr txBox="1">
              <a:spLocks noChangeArrowheads="1"/>
            </p:cNvSpPr>
            <p:nvPr/>
          </p:nvSpPr>
          <p:spPr bwMode="auto">
            <a:xfrm flipH="1">
              <a:off x="3048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4" name="Text Box 20"/>
            <p:cNvSpPr txBox="1">
              <a:spLocks noChangeArrowheads="1"/>
            </p:cNvSpPr>
            <p:nvPr/>
          </p:nvSpPr>
          <p:spPr bwMode="auto">
            <a:xfrm flipH="1">
              <a:off x="1908629" y="245034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5" name="Freeform 21"/>
            <p:cNvSpPr>
              <a:spLocks/>
            </p:cNvSpPr>
            <p:nvPr/>
          </p:nvSpPr>
          <p:spPr bwMode="auto">
            <a:xfrm rot="4920854" flipH="1">
              <a:off x="1460214" y="2349851"/>
              <a:ext cx="425672" cy="11377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Text Box 2"/>
            <p:cNvSpPr txBox="1">
              <a:spLocks noChangeArrowheads="1"/>
            </p:cNvSpPr>
            <p:nvPr/>
          </p:nvSpPr>
          <p:spPr bwMode="auto">
            <a:xfrm flipH="1">
              <a:off x="4813497"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7" name="Freeform 21"/>
            <p:cNvSpPr>
              <a:spLocks/>
            </p:cNvSpPr>
            <p:nvPr/>
          </p:nvSpPr>
          <p:spPr bwMode="auto">
            <a:xfrm rot="16200000">
              <a:off x="2908497" y="2528886"/>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8" name="Freeform 21"/>
            <p:cNvSpPr>
              <a:spLocks/>
            </p:cNvSpPr>
            <p:nvPr/>
          </p:nvSpPr>
          <p:spPr bwMode="auto">
            <a:xfrm rot="4920854" flipH="1" flipV="1">
              <a:off x="4591050" y="2743200"/>
              <a:ext cx="1524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53972" name="Line 39"/>
          <p:cNvSpPr>
            <a:spLocks noChangeShapeType="1"/>
          </p:cNvSpPr>
          <p:nvPr/>
        </p:nvSpPr>
        <p:spPr bwMode="auto">
          <a:xfrm flipH="1" flipV="1">
            <a:off x="304800" y="2362200"/>
            <a:ext cx="152400" cy="2667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246829" name="Arc 45"/>
          <p:cNvSpPr>
            <a:spLocks/>
          </p:cNvSpPr>
          <p:nvPr/>
        </p:nvSpPr>
        <p:spPr bwMode="auto">
          <a:xfrm rot="16520350" flipH="1">
            <a:off x="-1566988" y="3673557"/>
            <a:ext cx="3939590" cy="565014"/>
          </a:xfrm>
          <a:custGeom>
            <a:avLst/>
            <a:gdLst>
              <a:gd name="T0" fmla="*/ 0 w 41948"/>
              <a:gd name="T1" fmla="*/ 477005 h 21600"/>
              <a:gd name="T2" fmla="*/ 2705100 w 41948"/>
              <a:gd name="T3" fmla="*/ 364608 h 21600"/>
              <a:gd name="T4" fmla="*/ 1384729 w 41948"/>
              <a:gd name="T5" fmla="*/ 534987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1" name="Arc 47"/>
          <p:cNvSpPr>
            <a:spLocks/>
          </p:cNvSpPr>
          <p:nvPr/>
        </p:nvSpPr>
        <p:spPr bwMode="auto">
          <a:xfrm rot="6148863">
            <a:off x="3221084" y="6083376"/>
            <a:ext cx="4004469" cy="45719"/>
          </a:xfrm>
          <a:custGeom>
            <a:avLst/>
            <a:gdLst>
              <a:gd name="T0" fmla="*/ 0 w 41948"/>
              <a:gd name="T1" fmla="*/ 428880 h 21600"/>
              <a:gd name="T2" fmla="*/ 4127500 w 41948"/>
              <a:gd name="T3" fmla="*/ 327823 h 21600"/>
              <a:gd name="T4" fmla="*/ 2112849 w 41948"/>
              <a:gd name="T5" fmla="*/ 481012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2" name="Arc 48"/>
          <p:cNvSpPr>
            <a:spLocks/>
          </p:cNvSpPr>
          <p:nvPr/>
        </p:nvSpPr>
        <p:spPr bwMode="auto">
          <a:xfrm rot="6148863">
            <a:off x="-469453" y="5070085"/>
            <a:ext cx="5718905" cy="1132410"/>
          </a:xfrm>
          <a:custGeom>
            <a:avLst/>
            <a:gdLst>
              <a:gd name="T0" fmla="*/ 0 w 41948"/>
              <a:gd name="T1" fmla="*/ 1279564 h 21600"/>
              <a:gd name="T2" fmla="*/ 5578475 w 41948"/>
              <a:gd name="T3" fmla="*/ 978060 h 21600"/>
              <a:gd name="T4" fmla="*/ 2855597 w 41948"/>
              <a:gd name="T5" fmla="*/ 14351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grpSp>
        <p:nvGrpSpPr>
          <p:cNvPr id="28" name="Group 27"/>
          <p:cNvGrpSpPr/>
          <p:nvPr/>
        </p:nvGrpSpPr>
        <p:grpSpPr>
          <a:xfrm>
            <a:off x="76200" y="4282665"/>
            <a:ext cx="6377393" cy="1279935"/>
            <a:chOff x="304800" y="2834865"/>
            <a:chExt cx="6377393" cy="1279935"/>
          </a:xfrm>
        </p:grpSpPr>
        <p:sp>
          <p:nvSpPr>
            <p:cNvPr id="19"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0" name="Freeform 21"/>
            <p:cNvSpPr>
              <a:spLocks/>
            </p:cNvSpPr>
            <p:nvPr/>
          </p:nvSpPr>
          <p:spPr bwMode="auto">
            <a:xfrm rot="17791782" flipH="1">
              <a:off x="1009899" y="3272862"/>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20"/>
            <p:cNvSpPr txBox="1">
              <a:spLocks noChangeArrowheads="1"/>
            </p:cNvSpPr>
            <p:nvPr/>
          </p:nvSpPr>
          <p:spPr bwMode="auto">
            <a:xfrm flipH="1">
              <a:off x="1379436" y="2834865"/>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22" name="Freeform 21"/>
            <p:cNvSpPr>
              <a:spLocks/>
            </p:cNvSpPr>
            <p:nvPr/>
          </p:nvSpPr>
          <p:spPr bwMode="auto">
            <a:xfrm rot="4920854">
              <a:off x="2293014" y="2898860"/>
              <a:ext cx="597222" cy="8490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2"/>
            <p:cNvSpPr txBox="1">
              <a:spLocks noChangeArrowheads="1"/>
            </p:cNvSpPr>
            <p:nvPr/>
          </p:nvSpPr>
          <p:spPr bwMode="auto">
            <a:xfrm flipH="1">
              <a:off x="2749705" y="330054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24" name="Freeform 21"/>
            <p:cNvSpPr>
              <a:spLocks/>
            </p:cNvSpPr>
            <p:nvPr/>
          </p:nvSpPr>
          <p:spPr bwMode="auto">
            <a:xfrm rot="11860179">
              <a:off x="3618968" y="3050538"/>
              <a:ext cx="667863" cy="664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5" name="Text Box 2"/>
            <p:cNvSpPr txBox="1">
              <a:spLocks noChangeArrowheads="1"/>
            </p:cNvSpPr>
            <p:nvPr/>
          </p:nvSpPr>
          <p:spPr bwMode="auto">
            <a:xfrm flipH="1">
              <a:off x="4025991" y="2912626"/>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26" name="Freeform 21"/>
            <p:cNvSpPr>
              <a:spLocks/>
            </p:cNvSpPr>
            <p:nvPr/>
          </p:nvSpPr>
          <p:spPr bwMode="auto">
            <a:xfrm rot="4920854">
              <a:off x="5001100" y="2991071"/>
              <a:ext cx="702027" cy="99414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2"/>
            <p:cNvSpPr txBox="1">
              <a:spLocks noChangeArrowheads="1"/>
            </p:cNvSpPr>
            <p:nvPr/>
          </p:nvSpPr>
          <p:spPr bwMode="auto">
            <a:xfrm flipH="1">
              <a:off x="5539193" y="356971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246842" name="Arc 58"/>
          <p:cNvSpPr>
            <a:spLocks/>
          </p:cNvSpPr>
          <p:nvPr/>
        </p:nvSpPr>
        <p:spPr bwMode="auto">
          <a:xfrm rot="6148863">
            <a:off x="3110318" y="4988705"/>
            <a:ext cx="4787535" cy="1557570"/>
          </a:xfrm>
          <a:custGeom>
            <a:avLst/>
            <a:gdLst>
              <a:gd name="T0" fmla="*/ 0 w 41948"/>
              <a:gd name="T1" fmla="*/ 339707 h 21600"/>
              <a:gd name="T2" fmla="*/ 3352800 w 41948"/>
              <a:gd name="T3" fmla="*/ 259662 h 21600"/>
              <a:gd name="T4" fmla="*/ 1716284 w 41948"/>
              <a:gd name="T5" fmla="*/ 3810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43" name="Arc 59"/>
          <p:cNvSpPr>
            <a:spLocks/>
          </p:cNvSpPr>
          <p:nvPr/>
        </p:nvSpPr>
        <p:spPr bwMode="auto">
          <a:xfrm rot="6148863">
            <a:off x="-16483" y="6211487"/>
            <a:ext cx="3807714" cy="951553"/>
          </a:xfrm>
          <a:custGeom>
            <a:avLst/>
            <a:gdLst>
              <a:gd name="T0" fmla="*/ 0 w 41948"/>
              <a:gd name="T1" fmla="*/ 747356 h 21600"/>
              <a:gd name="T2" fmla="*/ 4419600 w 41948"/>
              <a:gd name="T3" fmla="*/ 571257 h 21600"/>
              <a:gd name="T4" fmla="*/ 2262374 w 41948"/>
              <a:gd name="T5" fmla="*/ 8382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47" name="Arc 47"/>
          <p:cNvSpPr>
            <a:spLocks/>
          </p:cNvSpPr>
          <p:nvPr/>
        </p:nvSpPr>
        <p:spPr bwMode="auto">
          <a:xfrm rot="6796492">
            <a:off x="4079752" y="6612400"/>
            <a:ext cx="2764206" cy="389026"/>
          </a:xfrm>
          <a:custGeom>
            <a:avLst/>
            <a:gdLst>
              <a:gd name="T0" fmla="*/ 0 w 41948"/>
              <a:gd name="T1" fmla="*/ 428880 h 21600"/>
              <a:gd name="T2" fmla="*/ 4127500 w 41948"/>
              <a:gd name="T3" fmla="*/ 327823 h 21600"/>
              <a:gd name="T4" fmla="*/ 2112849 w 41948"/>
              <a:gd name="T5" fmla="*/ 481012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48" name="Rectangle 10"/>
          <p:cNvSpPr>
            <a:spLocks noChangeArrowheads="1"/>
          </p:cNvSpPr>
          <p:nvPr/>
        </p:nvSpPr>
        <p:spPr bwMode="auto">
          <a:xfrm>
            <a:off x="0" y="7391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600"/>
              </a:spcBef>
              <a:spcAft>
                <a:spcPts val="300"/>
              </a:spcAft>
              <a:buClr>
                <a:schemeClr val="accent2"/>
              </a:buClr>
              <a:buSzPct val="75000"/>
              <a:buFont typeface="Symbol" pitchFamily="18" charset="2"/>
              <a:buChar char="·"/>
            </a:pPr>
            <a:r>
              <a:rPr lang="en-US" altLang="en-US" sz="2000" b="0" dirty="0" smtClean="0">
                <a:solidFill>
                  <a:schemeClr val="tx1"/>
                </a:solidFill>
              </a:rPr>
              <a:t>Undirected </a:t>
            </a:r>
            <a:r>
              <a:rPr lang="en-US" altLang="en-US" sz="2000" b="0" dirty="0">
                <a:solidFill>
                  <a:schemeClr val="tx1"/>
                </a:solidFill>
              </a:rPr>
              <a:t>path – aka “non-causal” path</a:t>
            </a:r>
          </a:p>
          <a:p>
            <a:pPr marL="800100" lvl="1" indent="-342900" defTabSz="803275" eaLnBrk="0" hangingPunct="0">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Any other series of edges between 2 nodes </a:t>
            </a:r>
          </a:p>
          <a:p>
            <a:pPr marL="800100" lvl="1" indent="-342900" defTabSz="803275" eaLnBrk="0" hangingPunct="0">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“Backdoor path” –  an undirected path where the initial edge points towards the initial node</a:t>
            </a:r>
          </a:p>
        </p:txBody>
      </p:sp>
      <p:sp>
        <p:nvSpPr>
          <p:cNvPr id="31" name="TextBox 30"/>
          <p:cNvSpPr txBox="1"/>
          <p:nvPr/>
        </p:nvSpPr>
        <p:spPr>
          <a:xfrm>
            <a:off x="2262593" y="1554299"/>
            <a:ext cx="3199262" cy="646331"/>
          </a:xfrm>
          <a:prstGeom prst="rect">
            <a:avLst/>
          </a:prstGeom>
          <a:solidFill>
            <a:schemeClr val="bg1"/>
          </a:solidFill>
        </p:spPr>
        <p:txBody>
          <a:bodyPr wrap="square" rtlCol="0">
            <a:spAutoFit/>
          </a:bodyPr>
          <a:lstStyle/>
          <a:p>
            <a:r>
              <a:rPr lang="en-US" sz="1800" dirty="0" smtClean="0">
                <a:solidFill>
                  <a:srgbClr val="00B050"/>
                </a:solidFill>
              </a:rPr>
              <a:t>If open → causal</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sp>
        <p:nvSpPr>
          <p:cNvPr id="50" name="TextBox 49"/>
          <p:cNvSpPr txBox="1"/>
          <p:nvPr/>
        </p:nvSpPr>
        <p:spPr>
          <a:xfrm>
            <a:off x="1664856" y="3659945"/>
            <a:ext cx="3821544" cy="646331"/>
          </a:xfrm>
          <a:prstGeom prst="rect">
            <a:avLst/>
          </a:prstGeom>
          <a:solidFill>
            <a:schemeClr val="bg1"/>
          </a:solidFill>
        </p:spPr>
        <p:txBody>
          <a:bodyPr wrap="square" rtlCol="0">
            <a:spAutoFit/>
          </a:bodyPr>
          <a:lstStyle/>
          <a:p>
            <a:r>
              <a:rPr lang="en-US" sz="1800" dirty="0" smtClean="0">
                <a:solidFill>
                  <a:srgbClr val="00B050"/>
                </a:solidFill>
              </a:rPr>
              <a:t>If open </a:t>
            </a:r>
            <a:r>
              <a:rPr lang="en-US" sz="1800" dirty="0">
                <a:solidFill>
                  <a:srgbClr val="00B050"/>
                </a:solidFill>
              </a:rPr>
              <a:t>→</a:t>
            </a:r>
            <a:r>
              <a:rPr lang="en-US" sz="1800" dirty="0" smtClean="0">
                <a:solidFill>
                  <a:srgbClr val="00B050"/>
                </a:solidFill>
              </a:rPr>
              <a:t> non-causal association</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67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8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68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8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9" grpId="0"/>
      <p:bldP spid="246800" grpId="0"/>
      <p:bldP spid="246829" grpId="0" animBg="1"/>
      <p:bldP spid="246831" grpId="0" animBg="1"/>
      <p:bldP spid="246832" grpId="0" animBg="1"/>
      <p:bldP spid="246842" grpId="0" animBg="1"/>
      <p:bldP spid="246843" grpId="0" animBg="1"/>
      <p:bldP spid="47" grpId="0" animBg="1"/>
      <p:bldP spid="48" grpId="0"/>
      <p:bldP spid="31"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457200" y="-228600"/>
            <a:ext cx="5830888" cy="1066800"/>
          </a:xfrm>
        </p:spPr>
        <p:txBody>
          <a:bodyPr/>
          <a:lstStyle/>
          <a:p>
            <a:r>
              <a:rPr lang="en-US" altLang="en-US" sz="2800" smtClean="0"/>
              <a:t>Informal Conventions on DAGs</a:t>
            </a:r>
          </a:p>
        </p:txBody>
      </p:sp>
      <p:sp>
        <p:nvSpPr>
          <p:cNvPr id="354307" name="Rectangle 3"/>
          <p:cNvSpPr>
            <a:spLocks noGrp="1" noChangeArrowheads="1"/>
          </p:cNvSpPr>
          <p:nvPr>
            <p:ph type="body" idx="1"/>
          </p:nvPr>
        </p:nvSpPr>
        <p:spPr>
          <a:xfrm>
            <a:off x="228600" y="1066800"/>
            <a:ext cx="6477000" cy="6781800"/>
          </a:xfrm>
        </p:spPr>
        <p:txBody>
          <a:bodyPr/>
          <a:lstStyle/>
          <a:p>
            <a:pPr>
              <a:defRPr/>
            </a:pPr>
            <a:r>
              <a:rPr lang="en-US" altLang="en-US" sz="2400" dirty="0" smtClean="0"/>
              <a:t>Because DAGS are a new field in epidemiology/clinical research, there are evolving conventions.</a:t>
            </a:r>
          </a:p>
          <a:p>
            <a:pPr>
              <a:defRPr/>
            </a:pPr>
            <a:r>
              <a:rPr lang="en-US" altLang="en-US" sz="2400" dirty="0" smtClean="0"/>
              <a:t>We will use the following:</a:t>
            </a:r>
          </a:p>
          <a:p>
            <a:pPr lvl="1">
              <a:defRPr/>
            </a:pPr>
            <a:r>
              <a:rPr lang="en-US" altLang="en-US" sz="2400" dirty="0" smtClean="0"/>
              <a:t>DAGs are read loosely from left to right. </a:t>
            </a:r>
          </a:p>
          <a:p>
            <a:pPr lvl="2">
              <a:defRPr/>
            </a:pPr>
            <a:r>
              <a:rPr lang="en-US" altLang="en-US" sz="2400" dirty="0"/>
              <a:t>e</a:t>
            </a:r>
            <a:r>
              <a:rPr lang="en-US" altLang="en-US" sz="2400" dirty="0" smtClean="0"/>
              <a:t>arlier occurring events in time are shown on the left. </a:t>
            </a:r>
          </a:p>
          <a:p>
            <a:pPr lvl="1">
              <a:defRPr/>
            </a:pPr>
            <a:endParaRPr lang="en-US" altLang="en-US" sz="2400" dirty="0" smtClean="0"/>
          </a:p>
          <a:p>
            <a:pPr lvl="1">
              <a:defRPr/>
            </a:pPr>
            <a:r>
              <a:rPr lang="en-US" altLang="en-US" sz="2400" dirty="0" smtClean="0"/>
              <a:t>A box around a     node      signifies                                                   </a:t>
            </a:r>
          </a:p>
          <a:p>
            <a:pPr>
              <a:defRPr/>
            </a:pPr>
            <a:endParaRPr lang="en-US" altLang="en-US" sz="800" dirty="0"/>
          </a:p>
          <a:p>
            <a:pPr marL="693738" indent="0">
              <a:buFont typeface="Symbol" pitchFamily="18" charset="2"/>
              <a:buNone/>
              <a:tabLst>
                <a:tab pos="336550" algn="l"/>
              </a:tabLst>
              <a:defRPr/>
            </a:pPr>
            <a:r>
              <a:rPr lang="en-US" altLang="en-US" sz="2400" dirty="0" smtClean="0"/>
              <a:t>	</a:t>
            </a:r>
          </a:p>
          <a:p>
            <a:pPr marL="693738" indent="0">
              <a:buFont typeface="Symbol" pitchFamily="18" charset="2"/>
              <a:buNone/>
              <a:tabLst>
                <a:tab pos="336550" algn="l"/>
              </a:tabLst>
              <a:defRPr/>
            </a:pPr>
            <a:r>
              <a:rPr lang="en-US" altLang="en-US" sz="2400" dirty="0" smtClean="0"/>
              <a:t>“conditioning” on the variable, which means to hold it constant</a:t>
            </a:r>
          </a:p>
          <a:p>
            <a:pPr lvl="2">
              <a:defRPr/>
            </a:pPr>
            <a:r>
              <a:rPr lang="en-US" altLang="en-US" sz="2400" dirty="0"/>
              <a:t>e</a:t>
            </a:r>
            <a:r>
              <a:rPr lang="en-US" altLang="en-US" sz="2400" dirty="0" smtClean="0"/>
              <a:t>ither through restriction, matching, stratification, or mathematical regression</a:t>
            </a:r>
          </a:p>
        </p:txBody>
      </p:sp>
      <p:sp>
        <p:nvSpPr>
          <p:cNvPr id="4" name="Text Box 11"/>
          <p:cNvSpPr txBox="1">
            <a:spLocks noChangeArrowheads="1"/>
          </p:cNvSpPr>
          <p:nvPr/>
        </p:nvSpPr>
        <p:spPr bwMode="auto">
          <a:xfrm>
            <a:off x="3276600" y="4648200"/>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6002" name="Rectangle 10"/>
          <p:cNvSpPr>
            <a:spLocks noChangeArrowheads="1"/>
          </p:cNvSpPr>
          <p:nvPr/>
        </p:nvSpPr>
        <p:spPr bwMode="auto">
          <a:xfrm>
            <a:off x="76200" y="762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Major Use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Causal/etiologic research/inference:  Does E cause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t>
            </a:r>
            <a:r>
              <a:rPr lang="en-US" altLang="en-US" sz="2000" b="0" dirty="0" smtClean="0">
                <a:solidFill>
                  <a:schemeClr val="tx1"/>
                </a:solidFill>
              </a:rPr>
              <a:t>ecide </a:t>
            </a:r>
            <a:r>
              <a:rPr lang="en-US" altLang="en-US" sz="2000" b="0" dirty="0">
                <a:solidFill>
                  <a:schemeClr val="tx1"/>
                </a:solidFill>
              </a:rPr>
              <a:t>what factors to contend with in order to manage (i.e., eliminate or </a:t>
            </a:r>
            <a:r>
              <a:rPr lang="en-US" altLang="en-US" sz="2000" b="0" dirty="0" smtClean="0">
                <a:solidFill>
                  <a:schemeClr val="tx1"/>
                </a:solidFill>
              </a:rPr>
              <a:t>reduce) confounding (or selection bias) </a:t>
            </a:r>
            <a:r>
              <a:rPr lang="en-US" altLang="en-US" sz="2000" b="0" dirty="0">
                <a:solidFill>
                  <a:schemeClr val="tx1"/>
                </a:solidFill>
              </a:rPr>
              <a:t>when </a:t>
            </a:r>
            <a:r>
              <a:rPr lang="en-US" altLang="en-US" sz="2000" b="0" dirty="0" smtClean="0">
                <a:solidFill>
                  <a:schemeClr val="tx1"/>
                </a:solidFill>
              </a:rPr>
              <a:t>studying causal </a:t>
            </a:r>
            <a:r>
              <a:rPr lang="en-US" altLang="en-US" sz="2000" b="0" dirty="0">
                <a:solidFill>
                  <a:schemeClr val="tx1"/>
                </a:solidFill>
              </a:rPr>
              <a:t>relationship between E </a:t>
            </a:r>
            <a:r>
              <a:rPr lang="en-US" altLang="en-US" sz="2000" b="0" dirty="0" smtClean="0">
                <a:solidFill>
                  <a:schemeClr val="tx1"/>
                </a:solidFill>
              </a:rPr>
              <a:t>&amp; D</a:t>
            </a:r>
            <a:endParaRPr lang="en-US" altLang="en-US" sz="2000" b="0" dirty="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884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884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Process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Establish exposure (E) and outcome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Using our prior knowledge about the system, Draw </a:t>
            </a:r>
            <a:r>
              <a:rPr lang="en-US" altLang="en-US" sz="2000" b="0" dirty="0">
                <a:solidFill>
                  <a:schemeClr val="tx1"/>
                </a:solidFill>
              </a:rPr>
              <a:t>all non-causal paths between exposure and outcome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Via either study design and/or analysis, develop a plan that closes (“blocks”) all the non-causal paths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343400"/>
            <a:ext cx="4800600" cy="869950"/>
            <a:chOff x="720" y="2688"/>
            <a:chExt cx="3024" cy="548"/>
          </a:xfrm>
        </p:grpSpPr>
        <p:grpSp>
          <p:nvGrpSpPr>
            <p:cNvPr id="256011"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381000" y="2895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881063" y="3690937"/>
            <a:ext cx="838200" cy="6191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457200" y="2771775"/>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8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0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260564"/>
                                        </p:tgtEl>
                                        <p:attrNameLst>
                                          <p:attrName>style.visibility</p:attrName>
                                        </p:attrNameLst>
                                      </p:cBhvr>
                                      <p:to>
                                        <p:strVal val="visible"/>
                                      </p:to>
                                    </p:set>
                                    <p:animEffect transition="in" filter="blinds(horizontal)">
                                      <p:cBhvr>
                                        <p:cTn id="23" dur="500"/>
                                        <p:tgtEl>
                                          <p:spTgt spid="1260564"/>
                                        </p:tgtEl>
                                      </p:cBhvr>
                                    </p:animEffect>
                                  </p:childTnLst>
                                </p:cTn>
                              </p:par>
                              <p:par>
                                <p:cTn id="24" presetID="1" presetClass="entr" presetSubtype="0" fill="hold" nodeType="withEffect">
                                  <p:stCondLst>
                                    <p:cond delay="0"/>
                                  </p:stCondLst>
                                  <p:childTnLst>
                                    <p:set>
                                      <p:cBhvr>
                                        <p:cTn id="25" dur="1" fill="hold">
                                          <p:stCondLst>
                                            <p:cond delay="0"/>
                                          </p:stCondLst>
                                        </p:cTn>
                                        <p:tgtEl>
                                          <p:spTgt spid="126056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48" grpId="0"/>
      <p:bldP spid="1260564" grpId="0"/>
      <p:bldP spid="113767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9074"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2933"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2934"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400" b="0" dirty="0"/>
              <a:t>Smoking is a “common cause” of matches &amp; lung cancer</a:t>
            </a:r>
            <a:endParaRPr lang="en-US" altLang="en-US" sz="2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t>Controlling for smoking blocks the non-causal (backdoor) path and </a:t>
            </a:r>
            <a:r>
              <a:rPr lang="en-US" altLang="en-US" sz="2400" b="0" dirty="0" err="1"/>
              <a:t>unconfounds</a:t>
            </a:r>
            <a:r>
              <a:rPr lang="en-US" altLang="en-US" sz="2400" b="0" dirty="0"/>
              <a:t> </a:t>
            </a:r>
            <a:r>
              <a:rPr lang="en-US" altLang="en-US" sz="2400" b="0" dirty="0" smtClean="0"/>
              <a:t>relationship</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If we see an association between matches and lung cancer in our data, it suggests it is causal</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(We did not see an association after controlling for smoking</a:t>
            </a:r>
            <a:r>
              <a:rPr lang="en-US" altLang="en-US" sz="2400" b="0" dirty="0" smtClean="0"/>
              <a:t>)</a:t>
            </a:r>
            <a:endParaRPr lang="en-US" altLang="en-US" sz="2400" b="0" dirty="0"/>
          </a:p>
        </p:txBody>
      </p:sp>
      <p:sp>
        <p:nvSpPr>
          <p:cNvPr id="1260548" name="Line 4"/>
          <p:cNvSpPr>
            <a:spLocks noChangeShapeType="1"/>
          </p:cNvSpPr>
          <p:nvPr/>
        </p:nvSpPr>
        <p:spPr bwMode="auto">
          <a:xfrm>
            <a:off x="2438400" y="464820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2766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77875" y="4419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Matches</a:t>
            </a:r>
            <a:endParaRPr lang="en-US" altLang="en-US" sz="1600" b="0" dirty="0"/>
          </a:p>
        </p:txBody>
      </p:sp>
      <p:sp>
        <p:nvSpPr>
          <p:cNvPr id="1260552" name="Text Box 8"/>
          <p:cNvSpPr txBox="1">
            <a:spLocks noChangeArrowheads="1"/>
          </p:cNvSpPr>
          <p:nvPr/>
        </p:nvSpPr>
        <p:spPr bwMode="auto">
          <a:xfrm flipH="1">
            <a:off x="5184775"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Lung Cancer</a:t>
            </a:r>
            <a:endParaRPr lang="en-US" altLang="en-US" sz="1600" b="0" dirty="0"/>
          </a:p>
        </p:txBody>
      </p:sp>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304800" y="2362200"/>
            <a:ext cx="18288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3170" name="Rectangle 10"/>
          <p:cNvSpPr>
            <a:spLocks noChangeArrowheads="1"/>
          </p:cNvSpPr>
          <p:nvPr/>
        </p:nvSpPr>
        <p:spPr bwMode="auto">
          <a:xfrm>
            <a:off x="76200" y="7620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7648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6485"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An unmeasured biologic factor is a “common cause” of sexual activity &amp; mortality</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self-reported general health blocks the non-causal (backdoor) path and unconfounds relationship</a:t>
            </a:r>
          </a:p>
        </p:txBody>
      </p:sp>
      <p:sp>
        <p:nvSpPr>
          <p:cNvPr id="1137675" name="Text Box 11"/>
          <p:cNvSpPr txBox="1">
            <a:spLocks noChangeArrowheads="1"/>
          </p:cNvSpPr>
          <p:nvPr/>
        </p:nvSpPr>
        <p:spPr bwMode="auto">
          <a:xfrm>
            <a:off x="258763" y="2908300"/>
            <a:ext cx="2713037" cy="9382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p:txBody>
      </p:sp>
      <p:sp>
        <p:nvSpPr>
          <p:cNvPr id="17" name="Line 4"/>
          <p:cNvSpPr>
            <a:spLocks noChangeShapeType="1"/>
          </p:cNvSpPr>
          <p:nvPr/>
        </p:nvSpPr>
        <p:spPr bwMode="auto">
          <a:xfrm>
            <a:off x="3352800" y="4648200"/>
            <a:ext cx="15160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657600" y="4572000"/>
            <a:ext cx="87471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295400" y="4114800"/>
            <a:ext cx="25146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4881563" y="4341813"/>
            <a:ext cx="1824037"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3178" name="Freeform 24"/>
          <p:cNvSpPr>
            <a:spLocks/>
          </p:cNvSpPr>
          <p:nvPr/>
        </p:nvSpPr>
        <p:spPr bwMode="auto">
          <a:xfrm rot="10021378">
            <a:off x="1311275" y="2474913"/>
            <a:ext cx="52388" cy="547687"/>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454150" y="3871913"/>
            <a:ext cx="392113"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63180" name="Text Box 4"/>
          <p:cNvSpPr txBox="1">
            <a:spLocks noChangeArrowheads="1"/>
          </p:cNvSpPr>
          <p:nvPr/>
        </p:nvSpPr>
        <p:spPr bwMode="auto">
          <a:xfrm>
            <a:off x="152400" y="2890838"/>
            <a:ext cx="2868613" cy="955675"/>
          </a:xfrm>
          <a:prstGeom prst="rect">
            <a:avLst/>
          </a:prstGeom>
          <a:noFill/>
          <a:ln w="12700">
            <a:noFill/>
            <a:miter lim="800000"/>
            <a:headEnd/>
            <a:tailEnd/>
          </a:ln>
        </p:spPr>
        <p:txBody>
          <a:bodyPr anchor="ctr">
            <a:spAutoFit/>
          </a:bodyPr>
          <a:lstStyle/>
          <a:p>
            <a:pPr algn="ctr" eaLnBrk="0" hangingPunct="0">
              <a:spcBef>
                <a:spcPct val="50000"/>
              </a:spcBef>
            </a:pPr>
            <a:r>
              <a:rPr lang="en-US" altLang="en-US">
                <a:solidFill>
                  <a:schemeClr val="tx1"/>
                </a:solidFill>
              </a:rPr>
              <a:t>General health (self-reported)</a:t>
            </a:r>
            <a:endParaRPr lang="en-US" altLang="en-US" sz="1600" b="0"/>
          </a:p>
        </p:txBody>
      </p:sp>
      <p:sp>
        <p:nvSpPr>
          <p:cNvPr id="263181" name="Text Box 11"/>
          <p:cNvSpPr txBox="1">
            <a:spLocks noChangeArrowheads="1"/>
          </p:cNvSpPr>
          <p:nvPr/>
        </p:nvSpPr>
        <p:spPr bwMode="auto">
          <a:xfrm>
            <a:off x="0" y="1447800"/>
            <a:ext cx="3200400" cy="954107"/>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chemeClr val="accent2"/>
                </a:solidFill>
              </a:rPr>
              <a:t>Biologic </a:t>
            </a:r>
            <a:r>
              <a:rPr lang="en-US" altLang="en-US" dirty="0" smtClean="0">
                <a:solidFill>
                  <a:schemeClr val="accent2"/>
                </a:solidFill>
              </a:rPr>
              <a:t>Factors (</a:t>
            </a:r>
            <a:r>
              <a:rPr lang="en-US" altLang="en-US" dirty="0">
                <a:solidFill>
                  <a:schemeClr val="accent2"/>
                </a:solidFill>
              </a:rPr>
              <a:t>not measured)</a:t>
            </a:r>
            <a:endParaRPr lang="en-US" altLang="en-US" sz="1600" b="0" dirty="0"/>
          </a:p>
        </p:txBody>
      </p:sp>
      <p:sp>
        <p:nvSpPr>
          <p:cNvPr id="25" name="Freeform 24"/>
          <p:cNvSpPr>
            <a:spLocks/>
          </p:cNvSpPr>
          <p:nvPr/>
        </p:nvSpPr>
        <p:spPr bwMode="auto">
          <a:xfrm rot="6067833">
            <a:off x="3729832" y="1966119"/>
            <a:ext cx="992187" cy="27527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76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609600" y="304800"/>
            <a:ext cx="5830888" cy="533400"/>
          </a:xfrm>
        </p:spPr>
        <p:txBody>
          <a:bodyPr/>
          <a:lstStyle/>
          <a:p>
            <a:r>
              <a:rPr lang="en-US" altLang="en-US" dirty="0" smtClean="0"/>
              <a:t>But What About Influence of Smoking?</a:t>
            </a:r>
          </a:p>
        </p:txBody>
      </p:sp>
      <p:graphicFrame>
        <p:nvGraphicFramePr>
          <p:cNvPr id="3132" name="Object 60"/>
          <p:cNvGraphicFramePr>
            <a:graphicFrameLocks/>
          </p:cNvGraphicFramePr>
          <p:nvPr/>
        </p:nvGraphicFramePr>
        <p:xfrm>
          <a:off x="685800" y="1068388"/>
          <a:ext cx="4378325" cy="1751012"/>
        </p:xfrm>
        <a:graphic>
          <a:graphicData uri="http://schemas.openxmlformats.org/presentationml/2006/ole">
            <mc:AlternateContent xmlns:mc="http://schemas.openxmlformats.org/markup-compatibility/2006">
              <mc:Choice xmlns:v="urn:schemas-microsoft-com:vml" Requires="v">
                <p:oleObj spid="_x0000_s3270"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88"/>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 name="Object 61"/>
          <p:cNvGraphicFramePr>
            <a:graphicFrameLocks/>
          </p:cNvGraphicFramePr>
          <p:nvPr/>
        </p:nvGraphicFramePr>
        <p:xfrm>
          <a:off x="0" y="2895600"/>
          <a:ext cx="3717925" cy="1196975"/>
        </p:xfrm>
        <a:graphic>
          <a:graphicData uri="http://schemas.openxmlformats.org/presentationml/2006/ole">
            <mc:AlternateContent xmlns:mc="http://schemas.openxmlformats.org/markup-compatibility/2006">
              <mc:Choice xmlns:v="urn:schemas-microsoft-com:vml" Requires="v">
                <p:oleObj spid="_x0000_s3271"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6"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7"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8" name="Text Box 9"/>
          <p:cNvSpPr txBox="1">
            <a:spLocks noChangeArrowheads="1"/>
          </p:cNvSpPr>
          <p:nvPr/>
        </p:nvSpPr>
        <p:spPr bwMode="auto">
          <a:xfrm>
            <a:off x="304800" y="22098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140" name="Text Box 11"/>
          <p:cNvSpPr txBox="1">
            <a:spLocks noChangeArrowheads="1"/>
          </p:cNvSpPr>
          <p:nvPr/>
        </p:nvSpPr>
        <p:spPr bwMode="auto">
          <a:xfrm>
            <a:off x="304800" y="9144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3141" name="Text Box 12"/>
          <p:cNvSpPr txBox="1">
            <a:spLocks noChangeArrowheads="1"/>
          </p:cNvSpPr>
          <p:nvPr/>
        </p:nvSpPr>
        <p:spPr bwMode="auto">
          <a:xfrm>
            <a:off x="41148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7526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181600" y="17526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err="1" smtClean="0">
                <a:solidFill>
                  <a:schemeClr val="tx1"/>
                </a:solidFill>
                <a:latin typeface="Times New Roman" pitchFamily="18" charset="0"/>
              </a:rPr>
              <a:t>OR</a:t>
            </a:r>
            <a:r>
              <a:rPr lang="en-US" altLang="en-US" sz="2000" baseline="-25000" dirty="0" err="1" smtClean="0">
                <a:solidFill>
                  <a:schemeClr val="tx1"/>
                </a:solidFill>
                <a:latin typeface="Times New Roman" pitchFamily="18" charset="0"/>
              </a:rPr>
              <a:t>crude</a:t>
            </a:r>
            <a:endParaRPr lang="en-US" altLang="en-US" sz="2000" baseline="-25000" dirty="0">
              <a:solidFill>
                <a:schemeClr val="tx1"/>
              </a:solidFill>
              <a:latin typeface="Times New Roman" pitchFamily="18" charset="0"/>
            </a:endParaRPr>
          </a:p>
        </p:txBody>
      </p:sp>
      <p:sp>
        <p:nvSpPr>
          <p:cNvPr id="3144" name="Text Box 21"/>
          <p:cNvSpPr txBox="1">
            <a:spLocks noChangeArrowheads="1"/>
          </p:cNvSpPr>
          <p:nvPr/>
        </p:nvSpPr>
        <p:spPr bwMode="auto">
          <a:xfrm>
            <a:off x="1143000" y="40386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5" name="Text Box 23"/>
          <p:cNvSpPr txBox="1">
            <a:spLocks noChangeArrowheads="1"/>
          </p:cNvSpPr>
          <p:nvPr/>
        </p:nvSpPr>
        <p:spPr bwMode="auto">
          <a:xfrm>
            <a:off x="4191000" y="41148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non</a:t>
            </a:r>
            <a:r>
              <a:rPr lang="en-US" altLang="en-US" sz="1400" baseline="-25000">
                <a:solidFill>
                  <a:schemeClr val="tx1"/>
                </a:solidFill>
                <a:latin typeface="Times New Roman" pitchFamily="18" charset="0"/>
              </a:rPr>
              <a:t>-</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6" name="Rectangle 24"/>
          <p:cNvSpPr>
            <a:spLocks noChangeArrowheads="1"/>
          </p:cNvSpPr>
          <p:nvPr/>
        </p:nvSpPr>
        <p:spPr bwMode="auto">
          <a:xfrm>
            <a:off x="381000" y="4572000"/>
            <a:ext cx="62484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i="1" dirty="0">
                <a:solidFill>
                  <a:schemeClr val="tx1"/>
                </a:solidFill>
              </a:rPr>
              <a:t>Stratification</a:t>
            </a:r>
            <a:r>
              <a:rPr lang="en-US" altLang="en-US" sz="2200" b="0" dirty="0">
                <a:solidFill>
                  <a:schemeClr val="tx1"/>
                </a:solidFill>
              </a:rPr>
              <a:t> produces two 2-by-2 tables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In each stratum, all subjects are homogeneous with respect to smoking status</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for smoking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crude</a:t>
            </a:r>
            <a:r>
              <a:rPr lang="en-US" altLang="en-US" sz="2000" b="0" dirty="0">
                <a:solidFill>
                  <a:schemeClr val="tx1"/>
                </a:solidFill>
              </a:rPr>
              <a:t> 	= 8.8 (</a:t>
            </a:r>
            <a:r>
              <a:rPr lang="en-US" altLang="en-US" sz="2000" b="0" dirty="0" smtClean="0">
                <a:solidFill>
                  <a:schemeClr val="tx1"/>
                </a:solidFill>
              </a:rPr>
              <a:t>7.2 to </a:t>
            </a:r>
            <a:r>
              <a:rPr lang="en-US" altLang="en-US" sz="2000" b="0" dirty="0">
                <a:solidFill>
                  <a:schemeClr val="tx1"/>
                </a:solidFill>
              </a:rPr>
              <a:t>10.9)</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smokers</a:t>
            </a:r>
            <a:r>
              <a:rPr lang="en-US" altLang="en-US" sz="2000" b="0" dirty="0">
                <a:solidFill>
                  <a:schemeClr val="tx1"/>
                </a:solidFill>
              </a:rPr>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non</a:t>
            </a:r>
            <a:r>
              <a:rPr lang="en-US" altLang="en-US" sz="2000" b="0" baseline="-25000" dirty="0">
                <a:solidFill>
                  <a:schemeClr val="tx1"/>
                </a:solidFill>
              </a:rPr>
              <a:t>-smoker	</a:t>
            </a:r>
            <a:r>
              <a:rPr lang="en-US" altLang="en-US" sz="2000" b="0" dirty="0">
                <a:solidFill>
                  <a:schemeClr val="tx1"/>
                </a:solidFill>
              </a:rPr>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adjusted</a:t>
            </a:r>
            <a:r>
              <a:rPr lang="en-US" altLang="en-US" sz="2000" b="0" baseline="-25000" dirty="0">
                <a:solidFill>
                  <a:schemeClr val="tx1"/>
                </a:solidFill>
              </a:rPr>
              <a:t>      </a:t>
            </a:r>
            <a:r>
              <a:rPr lang="en-US" altLang="en-US" sz="2000" b="0" dirty="0">
                <a:solidFill>
                  <a:schemeClr val="tx1"/>
                </a:solidFill>
              </a:rPr>
              <a:t>= 1.0 (</a:t>
            </a:r>
            <a:r>
              <a:rPr lang="en-US" altLang="en-US" sz="2000" b="0" dirty="0" smtClean="0">
                <a:solidFill>
                  <a:schemeClr val="tx1"/>
                </a:solidFill>
              </a:rPr>
              <a:t>0.5 to 2.0</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134" name="Object 62"/>
          <p:cNvGraphicFramePr>
            <a:graphicFrameLocks/>
          </p:cNvGraphicFramePr>
          <p:nvPr/>
        </p:nvGraphicFramePr>
        <p:xfrm>
          <a:off x="3352800" y="2895600"/>
          <a:ext cx="3505200" cy="1196975"/>
        </p:xfrm>
        <a:graphic>
          <a:graphicData uri="http://schemas.openxmlformats.org/presentationml/2006/ole">
            <mc:AlternateContent xmlns:mc="http://schemas.openxmlformats.org/markup-compatibility/2006">
              <mc:Choice xmlns:v="urn:schemas-microsoft-com:vml" Requires="v">
                <p:oleObj spid="_x0000_s3272"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267200" y="7131784"/>
            <a:ext cx="2514600" cy="1631216"/>
          </a:xfrm>
          <a:prstGeom prst="rect">
            <a:avLst/>
          </a:prstGeom>
          <a:noFill/>
        </p:spPr>
        <p:txBody>
          <a:bodyPr wrap="square" rtlCol="0">
            <a:spAutoFit/>
          </a:bodyPr>
          <a:lstStyle/>
          <a:p>
            <a:r>
              <a:rPr lang="en-US" sz="2000" dirty="0" smtClean="0"/>
              <a:t>After stratification, we no longer see an association between matches and lung cancer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3988"/>
            <a:ext cx="5486400" cy="12207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152400" y="1143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A Note on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C is the common cause, but A, B, X, and Z, in addition to C, are known as “</a:t>
            </a:r>
            <a:r>
              <a:rPr lang="en-US" altLang="en-US" sz="2000">
                <a:solidFill>
                  <a:schemeClr val="tx1"/>
                </a:solidFill>
              </a:rPr>
              <a:t>confounders</a:t>
            </a:r>
            <a:r>
              <a:rPr lang="en-US" altLang="en-US" sz="2000" b="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19"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20" name="Rectangle 10"/>
          <p:cNvSpPr>
            <a:spLocks noChangeArrowheads="1"/>
          </p:cNvSpPr>
          <p:nvPr/>
        </p:nvSpPr>
        <p:spPr bwMode="auto">
          <a:xfrm>
            <a:off x="76200" y="57912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a:t>
            </a:r>
            <a:r>
              <a:rPr lang="en-US" altLang="en-US" sz="2000" b="0" u="sng" dirty="0">
                <a:solidFill>
                  <a:schemeClr val="tx1"/>
                </a:solidFill>
              </a:rPr>
              <a:t>process</a:t>
            </a:r>
            <a:r>
              <a:rPr lang="en-US" altLang="en-US" sz="20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838200" y="4921250"/>
            <a:ext cx="4800600" cy="869950"/>
            <a:chOff x="720" y="2688"/>
            <a:chExt cx="3024" cy="548"/>
          </a:xfrm>
        </p:grpSpPr>
        <p:grpSp>
          <p:nvGrpSpPr>
            <p:cNvPr id="265238" name="Group 8"/>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2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28900"/>
            <a:ext cx="5334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499269" y="3082131"/>
            <a:ext cx="503238" cy="434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228600" y="23622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 name="Text Box 20"/>
          <p:cNvSpPr txBox="1">
            <a:spLocks noChangeArrowheads="1"/>
          </p:cNvSpPr>
          <p:nvPr/>
        </p:nvSpPr>
        <p:spPr bwMode="auto">
          <a:xfrm flipH="1">
            <a:off x="381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7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4" y="4371181"/>
            <a:ext cx="731838" cy="5111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20"/>
          <p:cNvSpPr txBox="1">
            <a:spLocks noChangeArrowheads="1"/>
          </p:cNvSpPr>
          <p:nvPr/>
        </p:nvSpPr>
        <p:spPr bwMode="auto">
          <a:xfrm flipH="1">
            <a:off x="23622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5" y="3240088"/>
            <a:ext cx="246063"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Freeform 24"/>
          <p:cNvSpPr>
            <a:spLocks/>
          </p:cNvSpPr>
          <p:nvPr/>
        </p:nvSpPr>
        <p:spPr bwMode="auto">
          <a:xfrm rot="6067833">
            <a:off x="3298826" y="3984625"/>
            <a:ext cx="246062"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Freeform 24"/>
          <p:cNvSpPr>
            <a:spLocks/>
          </p:cNvSpPr>
          <p:nvPr/>
        </p:nvSpPr>
        <p:spPr bwMode="auto">
          <a:xfrm rot="6067833">
            <a:off x="4303712" y="4535488"/>
            <a:ext cx="246063" cy="6238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1"/>
          <p:cNvSpPr txBox="1">
            <a:spLocks noChangeArrowheads="1"/>
          </p:cNvSpPr>
          <p:nvPr/>
        </p:nvSpPr>
        <p:spPr bwMode="auto">
          <a:xfrm>
            <a:off x="6096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1" name="Text Box 11"/>
          <p:cNvSpPr txBox="1">
            <a:spLocks noChangeArrowheads="1"/>
          </p:cNvSpPr>
          <p:nvPr/>
        </p:nvSpPr>
        <p:spPr bwMode="auto">
          <a:xfrm>
            <a:off x="1600200" y="29718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2" name="Text Box 11"/>
          <p:cNvSpPr txBox="1">
            <a:spLocks noChangeArrowheads="1"/>
          </p:cNvSpPr>
          <p:nvPr/>
        </p:nvSpPr>
        <p:spPr bwMode="auto">
          <a:xfrm>
            <a:off x="25908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3" name="Text Box 11"/>
          <p:cNvSpPr txBox="1">
            <a:spLocks noChangeArrowheads="1"/>
          </p:cNvSpPr>
          <p:nvPr/>
        </p:nvSpPr>
        <p:spPr bwMode="auto">
          <a:xfrm>
            <a:off x="3581400" y="43434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533400"/>
            <a:ext cx="5830888" cy="381000"/>
          </a:xfrm>
        </p:spPr>
        <p:txBody>
          <a:bodyPr/>
          <a:lstStyle/>
          <a:p>
            <a:r>
              <a:rPr lang="en-US" altLang="en-US" smtClean="0"/>
              <a:t>Attraction of DAGs for Management of Confounding</a:t>
            </a:r>
          </a:p>
        </p:txBody>
      </p:sp>
      <p:sp>
        <p:nvSpPr>
          <p:cNvPr id="267266" name="Rectangle 3"/>
          <p:cNvSpPr>
            <a:spLocks noGrp="1" noChangeArrowheads="1"/>
          </p:cNvSpPr>
          <p:nvPr>
            <p:ph type="body" idx="1"/>
          </p:nvPr>
        </p:nvSpPr>
        <p:spPr>
          <a:xfrm>
            <a:off x="76200" y="838200"/>
            <a:ext cx="6553200" cy="6858000"/>
          </a:xfrm>
        </p:spPr>
        <p:txBody>
          <a:bodyPr/>
          <a:lstStyle/>
          <a:p>
            <a:r>
              <a:rPr lang="en-US" altLang="en-US" dirty="0" smtClean="0"/>
              <a:t>Abstract: The Traditional Criteria for Confounding</a:t>
            </a:r>
          </a:p>
          <a:p>
            <a:pPr lvl="1">
              <a:buFontTx/>
              <a:buNone/>
            </a:pPr>
            <a:r>
              <a:rPr lang="en-US" altLang="en-US" dirty="0" smtClean="0"/>
              <a:t>	1. Be associated with the exposure under study in the source population</a:t>
            </a:r>
          </a:p>
          <a:p>
            <a:pPr lvl="1">
              <a:buFontTx/>
              <a:buNone/>
            </a:pPr>
            <a:r>
              <a:rPr lang="en-US" altLang="en-US" dirty="0" smtClean="0"/>
              <a:t>	2. Be a risk factor for the outcome</a:t>
            </a:r>
          </a:p>
          <a:p>
            <a:pPr lvl="1">
              <a:buFontTx/>
              <a:buNone/>
            </a:pPr>
            <a:r>
              <a:rPr lang="en-US" altLang="en-US" dirty="0" smtClean="0"/>
              <a:t>	3. Not be affected by (caused by) the exposure or the outcome     -- Find factors that fit these criteria 			    and  control for them. </a:t>
            </a:r>
          </a:p>
          <a:p>
            <a:r>
              <a:rPr lang="en-US" altLang="en-US" dirty="0" smtClean="0"/>
              <a:t>More tangible:  DAGs</a:t>
            </a:r>
          </a:p>
          <a:p>
            <a:pPr lvl="1">
              <a:spcAft>
                <a:spcPts val="300"/>
              </a:spcAft>
            </a:pPr>
            <a:r>
              <a:rPr lang="en-US" altLang="en-US" dirty="0" smtClean="0"/>
              <a:t>Draw the system</a:t>
            </a:r>
          </a:p>
          <a:p>
            <a:pPr lvl="1">
              <a:spcAft>
                <a:spcPts val="300"/>
              </a:spcAft>
            </a:pPr>
            <a:r>
              <a:rPr lang="en-US" altLang="en-US" dirty="0" smtClean="0"/>
              <a:t>Look for “common causes” of exposure and disease, and their attendant non-causal paths</a:t>
            </a:r>
          </a:p>
          <a:p>
            <a:pPr lvl="1">
              <a:spcAft>
                <a:spcPts val="300"/>
              </a:spcAft>
            </a:pPr>
            <a:r>
              <a:rPr lang="en-US" altLang="en-US" dirty="0" smtClean="0"/>
              <a:t>Control for something on the non-causal path</a:t>
            </a:r>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grpSp>
        <p:nvGrpSpPr>
          <p:cNvPr id="267269" name="Group 15"/>
          <p:cNvGrpSpPr>
            <a:grpSpLocks/>
          </p:cNvGrpSpPr>
          <p:nvPr/>
        </p:nvGrpSpPr>
        <p:grpSpPr bwMode="auto">
          <a:xfrm>
            <a:off x="0" y="5330022"/>
            <a:ext cx="6861175" cy="3617128"/>
            <a:chOff x="-76200" y="1596222"/>
            <a:chExt cx="6861176" cy="3617128"/>
          </a:xfrm>
        </p:grpSpPr>
        <p:sp>
          <p:nvSpPr>
            <p:cNvPr id="17"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447800" y="4202897"/>
              <a:ext cx="25146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5105401" y="4342140"/>
              <a:ext cx="1679575"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7275"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4"/>
            <p:cNvSpPr txBox="1">
              <a:spLocks noChangeArrowheads="1"/>
            </p:cNvSpPr>
            <p:nvPr/>
          </p:nvSpPr>
          <p:spPr bwMode="auto">
            <a:xfrm>
              <a:off x="76200" y="2891622"/>
              <a:ext cx="2819400" cy="95410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General health (self-reported)</a:t>
              </a:r>
              <a:endParaRPr lang="en-US" altLang="en-US" sz="1600" b="0" dirty="0"/>
            </a:p>
          </p:txBody>
        </p:sp>
        <p:sp>
          <p:nvSpPr>
            <p:cNvPr id="24" name="Text Box 11"/>
            <p:cNvSpPr txBox="1">
              <a:spLocks noChangeArrowheads="1"/>
            </p:cNvSpPr>
            <p:nvPr/>
          </p:nvSpPr>
          <p:spPr bwMode="auto">
            <a:xfrm>
              <a:off x="-76200" y="1596222"/>
              <a:ext cx="33528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accent2"/>
                  </a:solidFill>
                </a:rPr>
                <a:t>Biologic factors (not </a:t>
              </a:r>
              <a:r>
                <a:rPr lang="en-US" altLang="en-US" dirty="0">
                  <a:solidFill>
                    <a:schemeClr val="accent2"/>
                  </a:solidFill>
                </a:rPr>
                <a:t>measured)</a:t>
              </a:r>
              <a:endParaRPr lang="en-US" altLang="en-US" sz="1600" b="0" dirty="0"/>
            </a:p>
          </p:txBody>
        </p:sp>
        <p:sp>
          <p:nvSpPr>
            <p:cNvPr id="25"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7" name="Text Box 11"/>
          <p:cNvSpPr txBox="1">
            <a:spLocks noChangeArrowheads="1"/>
          </p:cNvSpPr>
          <p:nvPr/>
        </p:nvSpPr>
        <p:spPr bwMode="auto">
          <a:xfrm>
            <a:off x="247866" y="6641317"/>
            <a:ext cx="2713037" cy="938212"/>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609600" y="-76200"/>
            <a:ext cx="5830888" cy="1066800"/>
          </a:xfrm>
        </p:spPr>
        <p:txBody>
          <a:bodyPr/>
          <a:lstStyle/>
          <a:p>
            <a:r>
              <a:rPr lang="en-US" altLang="en-US" smtClean="0"/>
              <a:t>The Central Challenge in Confounding</a:t>
            </a:r>
          </a:p>
        </p:txBody>
      </p:sp>
      <p:sp>
        <p:nvSpPr>
          <p:cNvPr id="269314" name="Rectangle 3"/>
          <p:cNvSpPr>
            <a:spLocks noGrp="1" noChangeArrowheads="1"/>
          </p:cNvSpPr>
          <p:nvPr>
            <p:ph type="body" idx="4294967295"/>
          </p:nvPr>
        </p:nvSpPr>
        <p:spPr>
          <a:xfrm>
            <a:off x="152400" y="1295400"/>
            <a:ext cx="6858000" cy="6781800"/>
          </a:xfrm>
        </p:spPr>
        <p:txBody>
          <a:bodyPr/>
          <a:lstStyle/>
          <a:p>
            <a:r>
              <a:rPr lang="en-US" altLang="en-US" sz="2400" dirty="0" smtClean="0"/>
              <a:t>DAGs provide the framework </a:t>
            </a:r>
          </a:p>
          <a:p>
            <a:r>
              <a:rPr lang="en-US" altLang="en-US" sz="2400" dirty="0" smtClean="0"/>
              <a:t>However, to avoid confounding, you need to be a subject matter expert to draw the DAG</a:t>
            </a:r>
          </a:p>
          <a:p>
            <a:pPr marL="742950" lvl="1" indent="-285750"/>
            <a:r>
              <a:rPr lang="en-US" altLang="en-US" sz="2200" dirty="0" smtClean="0"/>
              <a:t>(in addition to being a </a:t>
            </a:r>
            <a:r>
              <a:rPr lang="en-US" altLang="en-US" sz="2200" dirty="0" err="1" smtClean="0"/>
              <a:t>methodologic</a:t>
            </a:r>
            <a:r>
              <a:rPr lang="en-US" altLang="en-US" sz="2200" dirty="0" smtClean="0"/>
              <a:t> expert)</a:t>
            </a:r>
          </a:p>
          <a:p>
            <a:pPr marL="742950" lvl="1" indent="-285750"/>
            <a:endParaRPr lang="en-US" altLang="en-US" sz="2200" dirty="0" smtClean="0"/>
          </a:p>
          <a:p>
            <a:r>
              <a:rPr lang="en-US" altLang="en-US" sz="2400" dirty="0" smtClean="0"/>
              <a:t>Confounding is mainly a </a:t>
            </a:r>
            <a:r>
              <a:rPr lang="en-US" altLang="en-US" sz="2400" u="sng" dirty="0" smtClean="0"/>
              <a:t>substantive</a:t>
            </a:r>
            <a:r>
              <a:rPr lang="en-US" altLang="en-US" sz="2400" dirty="0" smtClean="0"/>
              <a:t> rather than statistical issue</a:t>
            </a:r>
          </a:p>
          <a:p>
            <a:pPr lvl="1"/>
            <a:r>
              <a:rPr lang="en-US" altLang="en-US" sz="2200" dirty="0" smtClean="0"/>
              <a:t>(Although you do need to be a methodologic expert to manage confounding once identified)</a:t>
            </a:r>
          </a:p>
          <a:p>
            <a:pPr lvl="1"/>
            <a:endParaRPr lang="en-US" altLang="en-US" sz="2200" dirty="0" smtClean="0"/>
          </a:p>
          <a:p>
            <a:r>
              <a:rPr lang="en-US" altLang="en-US" sz="2400" dirty="0" smtClean="0"/>
              <a:t>Advice:  before planning a study, spend several weeks in the library to understand the relevant biologic/behavioral system.</a:t>
            </a:r>
          </a:p>
          <a:p>
            <a:endParaRPr lang="en-US" alt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64008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854259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0" y="205303"/>
            <a:ext cx="6629400" cy="209288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Paths are</a:t>
            </a:r>
          </a:p>
          <a:p>
            <a:pPr algn="ctr" eaLnBrk="0" hangingPunct="0">
              <a:spcBef>
                <a:spcPct val="50000"/>
              </a:spcBef>
              <a:defRPr/>
            </a:pPr>
            <a:r>
              <a:rPr lang="en-US" altLang="en-US" dirty="0">
                <a:solidFill>
                  <a:schemeClr val="tx1"/>
                </a:solidFill>
              </a:rPr>
              <a:t> Not </a:t>
            </a:r>
          </a:p>
          <a:p>
            <a:pPr algn="ctr" eaLnBrk="0" hangingPunct="0">
              <a:spcBef>
                <a:spcPct val="50000"/>
              </a:spcBef>
              <a:defRPr/>
            </a:pPr>
            <a:r>
              <a:rPr lang="en-US" altLang="en-US" dirty="0">
                <a:solidFill>
                  <a:schemeClr val="tx1"/>
                </a:solidFill>
              </a:rPr>
              <a:t>the Only Type of Non-Causal Paths</a:t>
            </a:r>
            <a:endParaRPr lang="en-US" altLang="en-US" sz="1600" b="0" dirty="0"/>
          </a:p>
        </p:txBody>
      </p:sp>
      <p:sp>
        <p:nvSpPr>
          <p:cNvPr id="273410" name="Rectangle 13"/>
          <p:cNvSpPr>
            <a:spLocks noChangeArrowheads="1"/>
          </p:cNvSpPr>
          <p:nvPr/>
        </p:nvSpPr>
        <p:spPr bwMode="auto">
          <a:xfrm>
            <a:off x="76200" y="2438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1"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2"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3" name="Text Box 6"/>
          <p:cNvSpPr txBox="1">
            <a:spLocks noChangeArrowheads="1"/>
          </p:cNvSpPr>
          <p:nvPr/>
        </p:nvSpPr>
        <p:spPr bwMode="auto">
          <a:xfrm>
            <a:off x="287338" y="2743200"/>
            <a:ext cx="6342062" cy="457200"/>
          </a:xfrm>
          <a:prstGeom prst="rect">
            <a:avLst/>
          </a:prstGeom>
          <a:noFill/>
          <a:ln w="9525">
            <a:noFill/>
            <a:miter lim="800000"/>
            <a:headEnd/>
            <a:tailEnd/>
          </a:ln>
        </p:spPr>
        <p:txBody>
          <a:bodyPr wrap="none">
            <a:spAutoFit/>
          </a:bodyPr>
          <a:lstStyle/>
          <a:p>
            <a:pPr algn="ctr" eaLnBrk="0" hangingPunct="0">
              <a:spcBef>
                <a:spcPct val="50000"/>
              </a:spcBef>
            </a:pPr>
            <a:r>
              <a:rPr lang="en-US" altLang="en-US" sz="2400"/>
              <a:t>i.e., DAGs can tell us a lot more about bias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716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314819" name="Text Box 3"/>
          <p:cNvSpPr txBox="1">
            <a:spLocks noChangeArrowheads="1"/>
          </p:cNvSpPr>
          <p:nvPr/>
        </p:nvSpPr>
        <p:spPr bwMode="auto">
          <a:xfrm>
            <a:off x="381000" y="13716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14821" name="Text Box 5"/>
          <p:cNvSpPr txBox="1">
            <a:spLocks noChangeArrowheads="1"/>
          </p:cNvSpPr>
          <p:nvPr/>
        </p:nvSpPr>
        <p:spPr bwMode="auto">
          <a:xfrm>
            <a:off x="2819400" y="1828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304800" y="2590800"/>
            <a:ext cx="6172200" cy="82232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5463" name="Rectangle 8"/>
          <p:cNvSpPr>
            <a:spLocks noChangeArrowheads="1"/>
          </p:cNvSpPr>
          <p:nvPr/>
        </p:nvSpPr>
        <p:spPr bwMode="auto">
          <a:xfrm>
            <a:off x="76200" y="4419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associated with folate intake, even among newborns without birth defects: OR = 0.50  (folate intake is protective against stillbirths)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In the past, other investigators have commonly adjusted for stillbirths in analyses.</a:t>
            </a:r>
          </a:p>
        </p:txBody>
      </p:sp>
      <p:sp>
        <p:nvSpPr>
          <p:cNvPr id="275464" name="Text Box 9"/>
          <p:cNvSpPr txBox="1">
            <a:spLocks noChangeArrowheads="1"/>
          </p:cNvSpPr>
          <p:nvPr/>
        </p:nvSpPr>
        <p:spPr bwMode="auto">
          <a:xfrm>
            <a:off x="76200" y="3810000"/>
            <a:ext cx="6096000" cy="396875"/>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a:solidFill>
                  <a:schemeClr val="tx1"/>
                </a:solidFill>
              </a:rPr>
              <a:t>Slone Epidemiology Unit Birth Defects Study</a:t>
            </a:r>
          </a:p>
        </p:txBody>
      </p:sp>
      <p:sp>
        <p:nvSpPr>
          <p:cNvPr id="1314826" name="Text Box 10"/>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7511"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grpSp>
        <p:nvGrpSpPr>
          <p:cNvPr id="277513" name="Group 10"/>
          <p:cNvGrpSpPr>
            <a:grpSpLocks/>
          </p:cNvGrpSpPr>
          <p:nvPr/>
        </p:nvGrpSpPr>
        <p:grpSpPr bwMode="auto">
          <a:xfrm>
            <a:off x="-712788" y="7480300"/>
            <a:ext cx="5807076" cy="628650"/>
            <a:chOff x="-449" y="4712"/>
            <a:chExt cx="3658" cy="396"/>
          </a:xfrm>
        </p:grpSpPr>
        <p:sp>
          <p:nvSpPr>
            <p:cNvPr id="277514"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7515"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7516"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
        <p:nvSpPr>
          <p:cNvPr id="2" name="TextBox 1"/>
          <p:cNvSpPr txBox="1"/>
          <p:nvPr/>
        </p:nvSpPr>
        <p:spPr>
          <a:xfrm>
            <a:off x="6858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9558"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9559"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9561" name="Text Box 5"/>
          <p:cNvSpPr txBox="1">
            <a:spLocks noChangeArrowheads="1"/>
          </p:cNvSpPr>
          <p:nvPr/>
        </p:nvSpPr>
        <p:spPr bwMode="auto">
          <a:xfrm rot="-2695870">
            <a:off x="-685800" y="7607300"/>
            <a:ext cx="3603625"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9562" name="Text Box 9"/>
          <p:cNvSpPr txBox="1">
            <a:spLocks noChangeArrowheads="1"/>
          </p:cNvSpPr>
          <p:nvPr/>
        </p:nvSpPr>
        <p:spPr bwMode="auto">
          <a:xfrm rot="-2695870">
            <a:off x="1179513" y="7729538"/>
            <a:ext cx="3941762"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9563" name="Text Box 10"/>
          <p:cNvSpPr txBox="1">
            <a:spLocks noChangeArrowheads="1"/>
          </p:cNvSpPr>
          <p:nvPr/>
        </p:nvSpPr>
        <p:spPr bwMode="auto">
          <a:xfrm rot="-2695870">
            <a:off x="2455863" y="6761163"/>
            <a:ext cx="1209675" cy="404812"/>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
        <p:nvSpPr>
          <p:cNvPr id="13" name="TextBox 12"/>
          <p:cNvSpPr txBox="1"/>
          <p:nvPr/>
        </p:nvSpPr>
        <p:spPr>
          <a:xfrm>
            <a:off x="6858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609600" y="304800"/>
            <a:ext cx="5830888" cy="533400"/>
          </a:xfrm>
        </p:spPr>
        <p:txBody>
          <a:bodyPr/>
          <a:lstStyle/>
          <a:p>
            <a:r>
              <a:rPr lang="en-US" altLang="en-US" sz="2800" smtClean="0"/>
              <a:t>Adjustment for Stillbirths</a:t>
            </a:r>
            <a:endParaRPr lang="en-US" altLang="en-US" smtClean="0"/>
          </a:p>
        </p:txBody>
      </p:sp>
      <p:sp>
        <p:nvSpPr>
          <p:cNvPr id="270402" name="Rectangle 3"/>
          <p:cNvSpPr>
            <a:spLocks noGrp="1" noChangeArrowheads="1"/>
          </p:cNvSpPr>
          <p:nvPr>
            <p:ph type="body" idx="4294967295"/>
          </p:nvPr>
        </p:nvSpPr>
        <p:spPr>
          <a:xfrm>
            <a:off x="609600" y="990600"/>
            <a:ext cx="5830888" cy="6781800"/>
          </a:xfrm>
        </p:spPr>
        <p:txBody>
          <a:bodyPr/>
          <a:lstStyle/>
          <a:p>
            <a:pPr marL="342900" indent="-342900" defTabSz="914400">
              <a:tabLst>
                <a:tab pos="1379538" algn="l"/>
              </a:tabLst>
            </a:pPr>
            <a:endParaRPr lang="en-US" altLang="en-US" smtClean="0"/>
          </a:p>
          <a:p>
            <a:pPr marL="342900" indent="-342900" defTabSz="914400">
              <a:buFont typeface="Symbol" pitchFamily="18" charset="2"/>
              <a:buNone/>
              <a:tabLst>
                <a:tab pos="1379538" algn="l"/>
              </a:tabLst>
            </a:pPr>
            <a:endParaRPr lang="en-US" altLang="en-US" smtClean="0"/>
          </a:p>
          <a:p>
            <a:pPr marL="342900" indent="-342900" defTabSz="914400">
              <a:tabLst>
                <a:tab pos="1379538" algn="l"/>
              </a:tabLst>
            </a:pPr>
            <a:endParaRPr lang="en-US" altLang="en-US" smtClean="0"/>
          </a:p>
          <a:p>
            <a:pPr marL="342900" indent="-342900" defTabSz="914400">
              <a:tabLst>
                <a:tab pos="1379538" algn="l"/>
              </a:tabLst>
            </a:pPr>
            <a:endParaRPr lang="en-US" altLang="en-US" smtClean="0"/>
          </a:p>
        </p:txBody>
      </p:sp>
      <p:sp>
        <p:nvSpPr>
          <p:cNvPr id="270403" name="Text Box 4"/>
          <p:cNvSpPr txBox="1">
            <a:spLocks noChangeArrowheads="1"/>
          </p:cNvSpPr>
          <p:nvPr/>
        </p:nvSpPr>
        <p:spPr bwMode="auto">
          <a:xfrm>
            <a:off x="838200" y="4114800"/>
            <a:ext cx="12954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Stillbirth</a:t>
            </a:r>
            <a:endParaRPr lang="en-US" altLang="en-US" sz="1800" b="0">
              <a:solidFill>
                <a:schemeClr val="tx1"/>
              </a:solidFill>
              <a:latin typeface="Times New Roman" pitchFamily="18" charset="0"/>
            </a:endParaRPr>
          </a:p>
        </p:txBody>
      </p:sp>
      <p:sp>
        <p:nvSpPr>
          <p:cNvPr id="270404" name="Text Box 5"/>
          <p:cNvSpPr txBox="1">
            <a:spLocks noChangeArrowheads="1"/>
          </p:cNvSpPr>
          <p:nvPr/>
        </p:nvSpPr>
        <p:spPr bwMode="auto">
          <a:xfrm>
            <a:off x="4038600" y="4038600"/>
            <a:ext cx="15240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No stillbirth</a:t>
            </a:r>
          </a:p>
        </p:txBody>
      </p:sp>
      <p:sp>
        <p:nvSpPr>
          <p:cNvPr id="270405"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6"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7" name="Text Box 8"/>
          <p:cNvSpPr txBox="1">
            <a:spLocks noChangeArrowheads="1"/>
          </p:cNvSpPr>
          <p:nvPr/>
        </p:nvSpPr>
        <p:spPr bwMode="auto">
          <a:xfrm>
            <a:off x="228600" y="14478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sp>
        <p:nvSpPr>
          <p:cNvPr id="270408" name="Text Box 9"/>
          <p:cNvSpPr txBox="1">
            <a:spLocks noChangeArrowheads="1"/>
          </p:cNvSpPr>
          <p:nvPr/>
        </p:nvSpPr>
        <p:spPr bwMode="auto">
          <a:xfrm>
            <a:off x="228600" y="34290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270398" name="Object 62"/>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545"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09" name="Text Box 12"/>
          <p:cNvSpPr txBox="1">
            <a:spLocks noChangeArrowheads="1"/>
          </p:cNvSpPr>
          <p:nvPr/>
        </p:nvSpPr>
        <p:spPr bwMode="auto">
          <a:xfrm>
            <a:off x="3657600" y="2799725"/>
            <a:ext cx="3124200" cy="1015663"/>
          </a:xfrm>
          <a:prstGeom prst="rect">
            <a:avLst/>
          </a:prstGeom>
          <a:solidFill>
            <a:schemeClr val="bg1"/>
          </a:solidFill>
          <a:ln w="9525">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err="1">
                <a:solidFill>
                  <a:schemeClr val="tx1"/>
                </a:solidFill>
              </a:rPr>
              <a:t>OR</a:t>
            </a:r>
            <a:r>
              <a:rPr lang="en-US" altLang="en-US" sz="2400" b="0" baseline="-25000" dirty="0" err="1">
                <a:solidFill>
                  <a:schemeClr val="tx1"/>
                </a:solidFill>
              </a:rPr>
              <a:t>crude</a:t>
            </a:r>
            <a:r>
              <a:rPr lang="en-US" altLang="en-US" sz="2400" b="0" dirty="0">
                <a:solidFill>
                  <a:schemeClr val="tx1"/>
                </a:solidFill>
              </a:rPr>
              <a:t> = 0.65</a:t>
            </a:r>
          </a:p>
          <a:p>
            <a:pPr algn="ctr" eaLnBrk="0" hangingPunct="0">
              <a:spcBef>
                <a:spcPct val="50000"/>
              </a:spcBef>
            </a:pPr>
            <a:r>
              <a:rPr lang="en-US" altLang="en-US" sz="2400" b="0" dirty="0">
                <a:solidFill>
                  <a:schemeClr val="tx1"/>
                </a:solidFill>
              </a:rPr>
              <a:t> (95% CI </a:t>
            </a:r>
            <a:r>
              <a:rPr lang="en-US" altLang="en-US" sz="2400" b="0" dirty="0" smtClean="0">
                <a:solidFill>
                  <a:schemeClr val="tx1"/>
                </a:solidFill>
              </a:rPr>
              <a:t>0.45 </a:t>
            </a:r>
            <a:r>
              <a:rPr lang="en-US" altLang="en-US" sz="1200" b="0" dirty="0" smtClean="0">
                <a:solidFill>
                  <a:schemeClr val="tx1"/>
                </a:solidFill>
              </a:rPr>
              <a:t> </a:t>
            </a:r>
            <a:r>
              <a:rPr lang="en-US" altLang="en-US" sz="2000" b="0" dirty="0" smtClean="0">
                <a:solidFill>
                  <a:schemeClr val="tx1"/>
                </a:solidFill>
              </a:rPr>
              <a:t>to</a:t>
            </a:r>
            <a:r>
              <a:rPr lang="en-US" altLang="en-US" sz="1200" b="0" dirty="0" smtClean="0">
                <a:solidFill>
                  <a:schemeClr val="tx1"/>
                </a:solidFill>
              </a:rPr>
              <a:t> </a:t>
            </a:r>
            <a:r>
              <a:rPr lang="en-US" altLang="en-US" sz="2400" b="0" dirty="0">
                <a:solidFill>
                  <a:schemeClr val="tx1"/>
                </a:solidFill>
              </a:rPr>
              <a:t>0.95)</a:t>
            </a:r>
          </a:p>
        </p:txBody>
      </p:sp>
      <p:sp>
        <p:nvSpPr>
          <p:cNvPr id="270410" name="Text Box 14"/>
          <p:cNvSpPr txBox="1">
            <a:spLocks noChangeArrowheads="1"/>
          </p:cNvSpPr>
          <p:nvPr/>
        </p:nvSpPr>
        <p:spPr bwMode="auto">
          <a:xfrm>
            <a:off x="-38100" y="6216316"/>
            <a:ext cx="6896100" cy="2492990"/>
          </a:xfrm>
          <a:prstGeom prst="rect">
            <a:avLst/>
          </a:prstGeom>
          <a:solidFill>
            <a:schemeClr val="bg1"/>
          </a:solidFill>
          <a:ln w="12700">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err="1">
                <a:solidFill>
                  <a:schemeClr val="tx1"/>
                </a:solidFill>
              </a:rPr>
              <a:t>OR</a:t>
            </a:r>
            <a:r>
              <a:rPr lang="en-US" altLang="en-US" sz="2400" b="0" baseline="-25000" dirty="0" err="1">
                <a:solidFill>
                  <a:schemeClr val="tx1"/>
                </a:solidFill>
              </a:rPr>
              <a:t>adjusted</a:t>
            </a:r>
            <a:r>
              <a:rPr lang="en-US" altLang="en-US" sz="2400" b="0" dirty="0">
                <a:solidFill>
                  <a:schemeClr val="tx1"/>
                </a:solidFill>
              </a:rPr>
              <a:t> = </a:t>
            </a:r>
            <a:r>
              <a:rPr lang="en-US" altLang="en-US" sz="2400" b="0" dirty="0" smtClean="0">
                <a:solidFill>
                  <a:schemeClr val="tx1"/>
                </a:solidFill>
              </a:rPr>
              <a:t>0.80  (</a:t>
            </a:r>
            <a:r>
              <a:rPr lang="en-US" altLang="en-US" sz="2400" b="0" dirty="0">
                <a:solidFill>
                  <a:schemeClr val="tx1"/>
                </a:solidFill>
              </a:rPr>
              <a:t>95% CI:  0.53 </a:t>
            </a:r>
            <a:r>
              <a:rPr lang="en-US" altLang="en-US" sz="2400" b="0" dirty="0" smtClean="0">
                <a:solidFill>
                  <a:schemeClr val="tx1"/>
                </a:solidFill>
              </a:rPr>
              <a:t>to </a:t>
            </a:r>
            <a:r>
              <a:rPr lang="en-US" altLang="en-US" sz="2400" b="0" dirty="0">
                <a:solidFill>
                  <a:schemeClr val="tx1"/>
                </a:solidFill>
              </a:rPr>
              <a:t>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400" b="0" dirty="0">
                <a:solidFill>
                  <a:schemeClr val="tx1"/>
                </a:solidFill>
              </a:rPr>
              <a:t>Public health implication: No reason </a:t>
            </a:r>
            <a:r>
              <a:rPr lang="en-US" altLang="en-US" sz="2400" b="0" dirty="0" smtClean="0">
                <a:solidFill>
                  <a:schemeClr val="tx1"/>
                </a:solidFill>
              </a:rPr>
              <a:t>to supple-</a:t>
            </a:r>
            <a:r>
              <a:rPr lang="en-US" altLang="en-US" sz="2400" b="0" dirty="0" err="1" smtClean="0">
                <a:solidFill>
                  <a:schemeClr val="tx1"/>
                </a:solidFill>
              </a:rPr>
              <a:t>ment</a:t>
            </a:r>
            <a:r>
              <a:rPr lang="en-US" altLang="en-US" sz="2400" b="0" dirty="0" smtClean="0">
                <a:solidFill>
                  <a:schemeClr val="tx1"/>
                </a:solidFill>
              </a:rPr>
              <a:t> </a:t>
            </a:r>
            <a:r>
              <a:rPr lang="en-US" altLang="en-US" sz="2400" b="0" dirty="0">
                <a:solidFill>
                  <a:schemeClr val="tx1"/>
                </a:solidFill>
              </a:rPr>
              <a:t>diet with folate </a:t>
            </a:r>
            <a:r>
              <a:rPr lang="en-US" altLang="en-US" sz="2400" b="0" dirty="0" smtClean="0">
                <a:solidFill>
                  <a:schemeClr val="tx1"/>
                </a:solidFill>
              </a:rPr>
              <a:t>to </a:t>
            </a:r>
            <a:r>
              <a:rPr lang="en-US" altLang="en-US" sz="2400" b="0" dirty="0">
                <a:solidFill>
                  <a:schemeClr val="tx1"/>
                </a:solidFill>
              </a:rPr>
              <a:t>prevent birth </a:t>
            </a:r>
            <a:r>
              <a:rPr lang="en-US" altLang="en-US" sz="2400" b="0" dirty="0" smtClean="0">
                <a:solidFill>
                  <a:schemeClr val="tx1"/>
                </a:solidFill>
              </a:rPr>
              <a:t>defects</a:t>
            </a:r>
          </a:p>
          <a:p>
            <a:pPr algn="ctr" eaLnBrk="0" hangingPunct="0">
              <a:spcBef>
                <a:spcPct val="50000"/>
              </a:spcBef>
            </a:pPr>
            <a:r>
              <a:rPr lang="en-US" altLang="en-US" sz="2400" b="0" dirty="0" smtClean="0">
                <a:solidFill>
                  <a:schemeClr val="tx1"/>
                </a:solidFill>
              </a:rPr>
              <a:t>Later RCTs tell us this inference is wrong: Why?</a:t>
            </a:r>
            <a:endParaRPr lang="en-US" altLang="en-US" sz="1600" b="0" dirty="0">
              <a:solidFill>
                <a:schemeClr val="tx1"/>
              </a:solidFill>
            </a:endParaRPr>
          </a:p>
        </p:txBody>
      </p:sp>
      <p:graphicFrame>
        <p:nvGraphicFramePr>
          <p:cNvPr id="270399" name="Object 63"/>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546"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400" name="Object 64"/>
          <p:cNvGraphicFramePr>
            <a:graphicFrameLocks/>
          </p:cNvGraphicFramePr>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547"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11" name="Text Box 19"/>
          <p:cNvSpPr txBox="1">
            <a:spLocks noChangeArrowheads="1"/>
          </p:cNvSpPr>
          <p:nvPr/>
        </p:nvSpPr>
        <p:spPr bwMode="auto">
          <a:xfrm>
            <a:off x="1828800" y="996950"/>
            <a:ext cx="5257800" cy="366713"/>
          </a:xfrm>
          <a:prstGeom prst="rect">
            <a:avLst/>
          </a:prstGeom>
          <a:noFill/>
          <a:ln w="9525">
            <a:noFill/>
            <a:miter lim="800000"/>
            <a:headEnd/>
            <a:tailEnd/>
          </a:ln>
        </p:spPr>
        <p:txBody>
          <a:bodyPr anchor="ctr">
            <a:spAutoFit/>
          </a:bodyPr>
          <a:lstStyle/>
          <a:p>
            <a:pPr algn="ctr" eaLnBrk="0" hangingPunct="0">
              <a:spcBef>
                <a:spcPct val="50000"/>
              </a:spcBef>
            </a:pPr>
            <a:r>
              <a:rPr lang="en-US" altLang="en-US" sz="180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0"/>
            <a:ext cx="1714500" cy="304800"/>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434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216515" name="Text Box 3"/>
          <p:cNvSpPr txBox="1">
            <a:spLocks noChangeArrowheads="1"/>
          </p:cNvSpPr>
          <p:nvPr/>
        </p:nvSpPr>
        <p:spPr bwMode="auto">
          <a:xfrm>
            <a:off x="304800" y="43434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216516" name="Text Box 4"/>
          <p:cNvSpPr txBox="1">
            <a:spLocks noChangeArrowheads="1"/>
          </p:cNvSpPr>
          <p:nvPr/>
        </p:nvSpPr>
        <p:spPr bwMode="auto">
          <a:xfrm>
            <a:off x="2438400" y="2667000"/>
            <a:ext cx="19812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1447800" y="3200400"/>
            <a:ext cx="1066800" cy="1219200"/>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anchor="ctr">
            <a:spAutoFit/>
          </a:bodyPr>
          <a:lstStyle/>
          <a:p>
            <a:endParaRPr lang="en-US"/>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6519" name="Freeform 7"/>
          <p:cNvSpPr>
            <a:spLocks/>
          </p:cNvSpPr>
          <p:nvPr/>
        </p:nvSpPr>
        <p:spPr bwMode="auto">
          <a:xfrm rot="10800000" flipH="1">
            <a:off x="4343400" y="3124200"/>
            <a:ext cx="838200" cy="1295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0" name="Text Box 8"/>
          <p:cNvSpPr txBox="1">
            <a:spLocks noChangeArrowheads="1"/>
          </p:cNvSpPr>
          <p:nvPr/>
        </p:nvSpPr>
        <p:spPr bwMode="auto">
          <a:xfrm>
            <a:off x="3048000" y="4876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16522" name="Text Box 10"/>
          <p:cNvSpPr txBox="1">
            <a:spLocks noChangeArrowheads="1"/>
          </p:cNvSpPr>
          <p:nvPr/>
        </p:nvSpPr>
        <p:spPr bwMode="auto">
          <a:xfrm>
            <a:off x="304800" y="990600"/>
            <a:ext cx="6019800" cy="82232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a:solidFill>
                  <a:schemeClr val="tx2"/>
                </a:solidFill>
              </a:rPr>
              <a:t>DAGs Identify What </a:t>
            </a:r>
            <a:r>
              <a:rPr lang="en-US" altLang="en-US" sz="2400" u="sng">
                <a:solidFill>
                  <a:schemeClr val="tx2"/>
                </a:solidFill>
              </a:rPr>
              <a:t>Not</a:t>
            </a:r>
            <a:r>
              <a:rPr lang="en-US" altLang="en-US" sz="2400">
                <a:solidFill>
                  <a:schemeClr val="tx2"/>
                </a:solidFill>
              </a:rPr>
              <a:t> to Control For </a:t>
            </a:r>
          </a:p>
        </p:txBody>
      </p:sp>
      <p:sp>
        <p:nvSpPr>
          <p:cNvPr id="1216524" name="Text Box 12"/>
          <p:cNvSpPr txBox="1">
            <a:spLocks noChangeArrowheads="1"/>
          </p:cNvSpPr>
          <p:nvPr/>
        </p:nvSpPr>
        <p:spPr bwMode="auto">
          <a:xfrm>
            <a:off x="152400" y="5943600"/>
            <a:ext cx="6553200" cy="241935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r>
              <a:rPr lang="en-US" altLang="en-US" sz="2400" dirty="0" smtClean="0"/>
              <a:t>.</a:t>
            </a:r>
          </a:p>
          <a:p>
            <a:pPr eaLnBrk="0" hangingPunct="0">
              <a:lnSpc>
                <a:spcPct val="80000"/>
              </a:lnSpc>
              <a:spcBef>
                <a:spcPct val="50000"/>
              </a:spcBef>
              <a:defRPr/>
            </a:pPr>
            <a:r>
              <a:rPr lang="en-US" altLang="en-US" sz="1200" dirty="0" smtClean="0"/>
              <a:t>  </a:t>
            </a:r>
            <a:endParaRPr lang="en-US" altLang="en-US" sz="1200" dirty="0"/>
          </a:p>
          <a:p>
            <a:pPr eaLnBrk="0" hangingPunct="0">
              <a:lnSpc>
                <a:spcPct val="80000"/>
              </a:lnSpc>
              <a:spcBef>
                <a:spcPct val="50000"/>
              </a:spcBef>
              <a:defRPr/>
            </a:pPr>
            <a:r>
              <a:rPr lang="en-US" altLang="en-US" sz="2400" dirty="0"/>
              <a:t>Common effects are called “colliders</a:t>
            </a:r>
            <a:r>
              <a:rPr lang="en-US" altLang="en-US" sz="2400" dirty="0" smtClean="0"/>
              <a:t>”</a:t>
            </a:r>
          </a:p>
          <a:p>
            <a:pPr eaLnBrk="0" hangingPunct="0">
              <a:lnSpc>
                <a:spcPct val="80000"/>
              </a:lnSpc>
              <a:spcBef>
                <a:spcPct val="50000"/>
              </a:spcBef>
              <a:defRPr/>
            </a:pPr>
            <a:endParaRPr lang="en-US" altLang="en-US" sz="1200" dirty="0"/>
          </a:p>
          <a:p>
            <a:pPr eaLnBrk="0" hangingPunct="0">
              <a:lnSpc>
                <a:spcPct val="80000"/>
              </a:lnSpc>
              <a:spcBef>
                <a:spcPct val="50000"/>
              </a:spcBef>
              <a:defRPr/>
            </a:pPr>
            <a:r>
              <a:rPr lang="en-US" altLang="en-US" sz="2400" dirty="0"/>
              <a:t>Adjusting for colliders OPENS paths. Will actually result in bias.  It is harmful.  </a:t>
            </a:r>
          </a:p>
        </p:txBody>
      </p:sp>
      <p:sp>
        <p:nvSpPr>
          <p:cNvPr id="1216525" name="Text Box 13"/>
          <p:cNvSpPr txBox="1">
            <a:spLocks noChangeArrowheads="1"/>
          </p:cNvSpPr>
          <p:nvPr/>
        </p:nvSpPr>
        <p:spPr bwMode="auto">
          <a:xfrm>
            <a:off x="2133600" y="2514600"/>
            <a:ext cx="2362200" cy="117475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a:p>
        </p:txBody>
      </p:sp>
      <p:sp>
        <p:nvSpPr>
          <p:cNvPr id="1216528" name="Freeform 16"/>
          <p:cNvSpPr>
            <a:spLocks/>
          </p:cNvSpPr>
          <p:nvPr/>
        </p:nvSpPr>
        <p:spPr bwMode="auto">
          <a:xfrm flipH="1">
            <a:off x="4191000" y="3200400"/>
            <a:ext cx="9144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29" name="Freeform 17"/>
          <p:cNvSpPr>
            <a:spLocks/>
          </p:cNvSpPr>
          <p:nvPr/>
        </p:nvSpPr>
        <p:spPr bwMode="auto">
          <a:xfrm>
            <a:off x="1600200" y="3352800"/>
            <a:ext cx="9906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30" name="Text Box 18"/>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216531" name="Text Box 19"/>
          <p:cNvSpPr txBox="1">
            <a:spLocks noChangeArrowheads="1"/>
          </p:cNvSpPr>
          <p:nvPr/>
        </p:nvSpPr>
        <p:spPr bwMode="auto">
          <a:xfrm>
            <a:off x="3200400" y="1447800"/>
            <a:ext cx="3581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a:t>
            </a:r>
            <a:r>
              <a:rPr lang="en-US" altLang="en-US" sz="2000" dirty="0" smtClean="0">
                <a:solidFill>
                  <a:srgbClr val="FF0000"/>
                </a:solidFill>
              </a:rPr>
              <a:t>direction – a numerical association)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p:txBody>
          <a:bodyPr/>
          <a:lstStyle/>
          <a:p>
            <a:r>
              <a:rPr lang="en-US" altLang="en-US" smtClean="0"/>
              <a:t>Confounding:  Smoking,  Matches, and Lung Cancer</a:t>
            </a:r>
          </a:p>
        </p:txBody>
      </p:sp>
      <p:sp>
        <p:nvSpPr>
          <p:cNvPr id="29698" name="Rectangle 1027"/>
          <p:cNvSpPr>
            <a:spLocks noGrp="1" noChangeArrowheads="1"/>
          </p:cNvSpPr>
          <p:nvPr>
            <p:ph type="body" idx="1"/>
          </p:nvPr>
        </p:nvSpPr>
        <p:spPr>
          <a:xfrm>
            <a:off x="76200" y="1600200"/>
            <a:ext cx="6781800" cy="6781800"/>
          </a:xfrm>
        </p:spPr>
        <p:txBody>
          <a:bodyPr/>
          <a:lstStyle/>
          <a:p>
            <a:r>
              <a:rPr lang="en-US" altLang="en-US" sz="2200" dirty="0" smtClean="0"/>
              <a:t>Illustrates how confounding can create apparent effect even when there is no actual true effect </a:t>
            </a:r>
          </a:p>
          <a:p>
            <a:pPr lvl="1"/>
            <a:r>
              <a:rPr lang="en-US" altLang="en-US" sz="2200" dirty="0" smtClean="0"/>
              <a:t>Opposite can also occur: confounding can mask an effect when one is truly present</a:t>
            </a:r>
          </a:p>
          <a:p>
            <a:endParaRPr lang="en-US" altLang="en-US" dirty="0" smtClean="0"/>
          </a:p>
          <a:p>
            <a:r>
              <a:rPr lang="en-US" altLang="en-US" sz="2200" dirty="0" smtClean="0"/>
              <a:t>Proper terminology</a:t>
            </a:r>
          </a:p>
          <a:p>
            <a:pPr lvl="1"/>
            <a:r>
              <a:rPr lang="en-US" altLang="en-US" sz="2200" dirty="0" smtClean="0"/>
              <a:t>In the relationship between matches and lung cancer, smoking is a </a:t>
            </a:r>
            <a:r>
              <a:rPr lang="en-US" altLang="en-US" sz="2200" i="1" dirty="0" smtClean="0"/>
              <a:t>confounding</a:t>
            </a:r>
            <a:r>
              <a:rPr lang="en-US" altLang="en-US" sz="2200" dirty="0" smtClean="0"/>
              <a:t> factor or a </a:t>
            </a:r>
            <a:r>
              <a:rPr lang="en-US" altLang="en-US" sz="2200" i="1" dirty="0" smtClean="0"/>
              <a:t>confounder</a:t>
            </a:r>
            <a:endParaRPr lang="en-US" altLang="en-US" sz="2200" dirty="0" smtClean="0"/>
          </a:p>
          <a:p>
            <a:endParaRPr lang="en-US" altLang="en-US" dirty="0" smtClean="0"/>
          </a:p>
          <a:p>
            <a:pPr lvl="1"/>
            <a:r>
              <a:rPr lang="en-US" altLang="en-US" sz="2200" dirty="0" smtClean="0"/>
              <a:t>Smoking </a:t>
            </a:r>
            <a:r>
              <a:rPr lang="en-US" altLang="en-US" sz="2200" i="1" dirty="0" smtClean="0"/>
              <a:t>confounds</a:t>
            </a:r>
            <a:r>
              <a:rPr lang="en-US" altLang="en-US" sz="2200" dirty="0" smtClean="0"/>
              <a:t> the relationship between matches and lung cancer</a:t>
            </a:r>
          </a:p>
          <a:p>
            <a:pPr lvl="1"/>
            <a:endParaRPr lang="en-US" altLang="en-US" dirty="0" smtClean="0"/>
          </a:p>
          <a:p>
            <a:r>
              <a:rPr lang="en-US" altLang="en-US" sz="2200" dirty="0" smtClean="0"/>
              <a:t>In research,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1219200"/>
            <a:ext cx="6705600" cy="1015663"/>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smtClean="0"/>
              <a:t>Colliders are </a:t>
            </a:r>
            <a:r>
              <a:rPr lang="en-US" altLang="en-US" sz="2400" b="0" dirty="0"/>
              <a:t>the common effect of 2 parents</a:t>
            </a:r>
          </a:p>
          <a:p>
            <a:pPr eaLnBrk="0" hangingPunct="0">
              <a:spcBef>
                <a:spcPct val="50000"/>
              </a:spcBef>
              <a:defRPr/>
            </a:pPr>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w="9525">
            <a:noFill/>
            <a:miter lim="800000"/>
            <a:headEnd/>
            <a:tailEnd/>
          </a:ln>
        </p:spPr>
        <p:txBody>
          <a:bodyPr lIns="87312" tIns="42862" rIns="87312" bIns="42862"/>
          <a:lstStyle/>
          <a:p>
            <a:pPr marL="322263" indent="-322263" algn="ctr" defTabSz="803275" eaLnBrk="0" hangingPunct="0">
              <a:spcBef>
                <a:spcPct val="50000"/>
              </a:spcBef>
            </a:pPr>
            <a:r>
              <a:rPr lang="en-US" altLang="en-US" sz="1800" dirty="0">
                <a:solidFill>
                  <a:srgbClr val="FF0000"/>
                </a:solidFill>
              </a:rPr>
              <a:t>Undirected edge (interpret as going either direction)</a:t>
            </a:r>
            <a:r>
              <a:rPr lang="en-US" altLang="en-US" sz="1800" b="0" dirty="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sz="1600" b="0" dirty="0"/>
          </a:p>
        </p:txBody>
      </p:sp>
      <p:sp>
        <p:nvSpPr>
          <p:cNvPr id="286732" name="Rectangle 2"/>
          <p:cNvSpPr>
            <a:spLocks noChangeArrowheads="1"/>
          </p:cNvSpPr>
          <p:nvPr/>
        </p:nvSpPr>
        <p:spPr bwMode="auto">
          <a:xfrm>
            <a:off x="381000" y="6096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a:solidFill>
                  <a:schemeClr val="tx2"/>
                </a:solidFill>
              </a:rPr>
              <a:t>Colliders are the Basis of the Other Type of Non-Causal Path</a:t>
            </a:r>
          </a:p>
        </p:txBody>
      </p:sp>
      <p:sp>
        <p:nvSpPr>
          <p:cNvPr id="2" name="Text Box 13"/>
          <p:cNvSpPr txBox="1">
            <a:spLocks noChangeArrowheads="1"/>
          </p:cNvSpPr>
          <p:nvPr/>
        </p:nvSpPr>
        <p:spPr bwMode="auto">
          <a:xfrm>
            <a:off x="3048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 as 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baseline="-25000" dirty="0">
              <a:solidFill>
                <a:schemeClr val="tx1"/>
              </a:solidFill>
            </a:endParaRPr>
          </a:p>
        </p:txBody>
      </p:sp>
      <p:sp>
        <p:nvSpPr>
          <p:cNvPr id="4" name="Text Box 8"/>
          <p:cNvSpPr txBox="1">
            <a:spLocks noChangeArrowheads="1"/>
          </p:cNvSpPr>
          <p:nvPr/>
        </p:nvSpPr>
        <p:spPr bwMode="auto">
          <a:xfrm>
            <a:off x="4114800" y="6248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baseline="-25000" dirty="0">
              <a:solidFill>
                <a:schemeClr val="tx1"/>
              </a:solidFill>
            </a:endParaRPr>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9" name="Freeform 1030"/>
          <p:cNvSpPr>
            <a:spLocks/>
          </p:cNvSpPr>
          <p:nvPr/>
        </p:nvSpPr>
        <p:spPr bwMode="auto">
          <a:xfrm flipH="1" flipV="1">
            <a:off x="3619500" y="6553200"/>
            <a:ext cx="876300" cy="876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baseline="-25000" dirty="0">
              <a:solidFill>
                <a:schemeClr val="tx1"/>
              </a:solidFill>
            </a:endParaRPr>
          </a:p>
        </p:txBody>
      </p:sp>
      <p:sp>
        <p:nvSpPr>
          <p:cNvPr id="13" name="Line 1029"/>
          <p:cNvSpPr>
            <a:spLocks noChangeShapeType="1"/>
          </p:cNvSpPr>
          <p:nvPr/>
        </p:nvSpPr>
        <p:spPr bwMode="auto">
          <a:xfrm flipH="1">
            <a:off x="4800600" y="6858000"/>
            <a:ext cx="76200" cy="1143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17"/>
          <p:cNvSpPr>
            <a:spLocks/>
          </p:cNvSpPr>
          <p:nvPr/>
        </p:nvSpPr>
        <p:spPr bwMode="auto">
          <a:xfrm flipH="1" flipV="1">
            <a:off x="3657600" y="6629400"/>
            <a:ext cx="9906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0645" name="Text Box 69"/>
          <p:cNvSpPr txBox="1">
            <a:spLocks noChangeArrowheads="1"/>
          </p:cNvSpPr>
          <p:nvPr/>
        </p:nvSpPr>
        <p:spPr bwMode="auto">
          <a:xfrm>
            <a:off x="609600" y="4800600"/>
            <a:ext cx="6019800" cy="762000"/>
          </a:xfrm>
          <a:prstGeom prst="rect">
            <a:avLst/>
          </a:prstGeom>
          <a:noFill/>
          <a:ln w="9525">
            <a:noFill/>
            <a:miter lim="800000"/>
            <a:headEnd/>
            <a:tailEnd/>
          </a:ln>
        </p:spPr>
        <p:txBody>
          <a:bodyPr>
            <a:spAutoFit/>
          </a:bodyPr>
          <a:lstStyle/>
          <a:p>
            <a:pPr algn="r" eaLnBrk="0" hangingPunct="0">
              <a:spcBef>
                <a:spcPct val="50000"/>
              </a:spcBef>
            </a:pPr>
            <a:r>
              <a:rPr lang="en-US" altLang="en-US" sz="22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223345" y="2057400"/>
            <a:ext cx="2095500" cy="430887"/>
          </a:xfrm>
          <a:prstGeom prst="rect">
            <a:avLst/>
          </a:prstGeom>
          <a:noFill/>
          <a:ln w="9525">
            <a:noFill/>
            <a:miter lim="800000"/>
            <a:headEnd/>
            <a:tailEnd/>
          </a:ln>
        </p:spPr>
        <p:txBody>
          <a:bodyPr wrap="square">
            <a:spAutoFit/>
          </a:bodyPr>
          <a:lstStyle/>
          <a:p>
            <a:pPr algn="r" eaLnBrk="0" hangingPunct="0">
              <a:spcBef>
                <a:spcPct val="50000"/>
              </a:spcBef>
            </a:pPr>
            <a:r>
              <a:rPr lang="en-US" altLang="en-US" sz="2200" dirty="0" smtClean="0">
                <a:solidFill>
                  <a:srgbClr val="FF0000"/>
                </a:solidFill>
              </a:rPr>
              <a:t>M is a collider</a:t>
            </a:r>
            <a:endParaRPr lang="en-US" altLang="en-US"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064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12165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88913" y="304800"/>
            <a:ext cx="6440487" cy="593725"/>
          </a:xfrm>
        </p:spPr>
        <p:txBody>
          <a:bodyPr/>
          <a:lstStyle/>
          <a:p>
            <a:r>
              <a:rPr lang="en-US" altLang="en-US" smtClean="0">
                <a:solidFill>
                  <a:srgbClr val="000000"/>
                </a:solidFill>
              </a:rPr>
              <a:t>Conditioning (Stratifying) upon a Collider</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288770" name="Rectangle 3"/>
          <p:cNvSpPr>
            <a:spLocks noGrp="1" noChangeArrowheads="1"/>
          </p:cNvSpPr>
          <p:nvPr>
            <p:ph type="body" idx="4294967295"/>
          </p:nvPr>
        </p:nvSpPr>
        <p:spPr>
          <a:xfrm>
            <a:off x="152400" y="762000"/>
            <a:ext cx="6705600" cy="7358063"/>
          </a:xfrm>
        </p:spPr>
        <p:txBody>
          <a:bodyPr/>
          <a:lstStyle/>
          <a:p>
            <a:pPr>
              <a:lnSpc>
                <a:spcPct val="50000"/>
              </a:lnSpc>
            </a:pPr>
            <a:r>
              <a:rPr lang="en-US" altLang="en-US" sz="2200" dirty="0" smtClean="0"/>
              <a:t>A pair of dice (die A and die B)</a:t>
            </a:r>
          </a:p>
          <a:p>
            <a:pPr>
              <a:lnSpc>
                <a:spcPct val="50000"/>
              </a:lnSpc>
            </a:pPr>
            <a:r>
              <a:rPr lang="en-US" altLang="en-US" sz="2200" dirty="0" smtClean="0"/>
              <a:t>We know they are independent in their rolls</a:t>
            </a:r>
          </a:p>
          <a:p>
            <a:pPr>
              <a:lnSpc>
                <a:spcPct val="50000"/>
              </a:lnSpc>
            </a:pPr>
            <a:r>
              <a:rPr lang="en-US" altLang="en-US" sz="2200" dirty="0" smtClean="0"/>
              <a:t>What if we stratify upon the sum of the dice?</a:t>
            </a:r>
          </a:p>
          <a:p>
            <a:pPr>
              <a:lnSpc>
                <a:spcPct val="50000"/>
              </a:lnSpc>
            </a:pPr>
            <a:r>
              <a:rPr lang="en-US" altLang="en-US" sz="2200" dirty="0" smtClean="0"/>
              <a:t>This is stratifying upon a 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a:t>
            </a:r>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pPr>
              <a:spcAft>
                <a:spcPts val="400"/>
              </a:spcAft>
            </a:pPr>
            <a:r>
              <a:rPr lang="en-US" altLang="en-US" dirty="0" smtClean="0"/>
              <a:t>Now, if you know A, you know B</a:t>
            </a:r>
          </a:p>
          <a:p>
            <a:pPr>
              <a:spcAft>
                <a:spcPts val="400"/>
              </a:spcAft>
            </a:pPr>
            <a:r>
              <a:rPr lang="en-US" altLang="en-US" dirty="0" smtClean="0"/>
              <a:t>Stratifying has induced a relationship between A and B that otherwise does not exist </a:t>
            </a:r>
          </a:p>
          <a:p>
            <a:pPr>
              <a:spcAft>
                <a:spcPts val="400"/>
              </a:spcAft>
            </a:pPr>
            <a:r>
              <a:rPr lang="en-US" altLang="en-US" dirty="0" smtClean="0"/>
              <a:t>Recall the intelligence/wealth study done at Harvard</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88776"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p:spPr>
        <p:txBody>
          <a:bodyPr anchor="ctr">
            <a:spAutoFit/>
          </a:bodyPr>
          <a:lstStyle/>
          <a:p>
            <a:endParaRPr lang="en-US"/>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88778"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800"/>
          </a:p>
          <a:p>
            <a:pPr algn="ctr" eaLnBrk="0" hangingPunct="0">
              <a:spcBef>
                <a:spcPct val="50000"/>
              </a:spcBef>
            </a:pPr>
            <a:endParaRPr lang="en-US" altLang="en-US" sz="1600"/>
          </a:p>
        </p:txBody>
      </p:sp>
      <p:graphicFrame>
        <p:nvGraphicFramePr>
          <p:cNvPr id="1276940" name="Group 12"/>
          <p:cNvGraphicFramePr>
            <a:graphicFrameLocks noGrp="1"/>
          </p:cNvGraphicFramePr>
          <p:nvPr>
            <p:extLst>
              <p:ext uri="{D42A27DB-BD31-4B8C-83A1-F6EECF244321}">
                <p14:modId xmlns:p14="http://schemas.microsoft.com/office/powerpoint/2010/main" val="2087225092"/>
              </p:ext>
            </p:extLst>
          </p:nvPr>
        </p:nvGraphicFramePr>
        <p:xfrm>
          <a:off x="1143000" y="46482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555535"/>
            <a:ext cx="2971800" cy="1200329"/>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a:t>
            </a:r>
            <a:r>
              <a:rPr lang="en-US" altLang="en-US" sz="2400" dirty="0" smtClean="0">
                <a:solidFill>
                  <a:schemeClr val="tx1"/>
                </a:solidFill>
                <a:latin typeface="Arial" pitchFamily="34" charset="0"/>
              </a:rPr>
              <a:t>decision to </a:t>
            </a:r>
            <a:r>
              <a:rPr lang="en-US" altLang="en-US" sz="2400" dirty="0">
                <a:solidFill>
                  <a:schemeClr val="tx1"/>
                </a:solidFill>
                <a:latin typeface="Arial" pitchFamily="34" charset="0"/>
              </a:rPr>
              <a:t>participate in the research study</a:t>
            </a:r>
            <a:endParaRPr lang="en-US" altLang="en-US" sz="3600" b="0" dirty="0">
              <a:latin typeface="Arial" pitchFamily="34" charset="0"/>
            </a:endParaRPr>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0825"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grpSp>
        <p:nvGrpSpPr>
          <p:cNvPr id="290827" name="Group 12"/>
          <p:cNvGrpSpPr>
            <a:grpSpLocks/>
          </p:cNvGrpSpPr>
          <p:nvPr/>
        </p:nvGrpSpPr>
        <p:grpSpPr bwMode="auto">
          <a:xfrm>
            <a:off x="-703263" y="7480300"/>
            <a:ext cx="8042276" cy="663575"/>
            <a:chOff x="-443" y="4712"/>
            <a:chExt cx="5066" cy="418"/>
          </a:xfrm>
        </p:grpSpPr>
        <p:sp>
          <p:nvSpPr>
            <p:cNvPr id="290828" name="Text Box 5"/>
            <p:cNvSpPr txBox="1">
              <a:spLocks noChangeArrowheads="1"/>
            </p:cNvSpPr>
            <p:nvPr/>
          </p:nvSpPr>
          <p:spPr bwMode="auto">
            <a:xfrm rot="-2695870">
              <a:off x="-443" y="4797"/>
              <a:ext cx="227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0829"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0830"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0831"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0832"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decision to participate in the research study</a:t>
            </a:r>
            <a:endParaRPr lang="en-US" altLang="en-US" sz="3600" b="0" dirty="0">
              <a:latin typeface="Arial" pitchFamily="34" charset="0"/>
            </a:endParaRPr>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2873"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sp>
        <p:nvSpPr>
          <p:cNvPr id="292875" name="Text Box 5"/>
          <p:cNvSpPr txBox="1">
            <a:spLocks noChangeArrowheads="1"/>
          </p:cNvSpPr>
          <p:nvPr/>
        </p:nvSpPr>
        <p:spPr bwMode="auto">
          <a:xfrm rot="-2695870">
            <a:off x="-703263" y="7615238"/>
            <a:ext cx="3603626"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2876"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2877"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287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2879" name="Text Box 7"/>
          <p:cNvSpPr txBox="1">
            <a:spLocks noChangeArrowheads="1"/>
          </p:cNvSpPr>
          <p:nvPr/>
        </p:nvSpPr>
        <p:spPr bwMode="auto">
          <a:xfrm rot="-2695870">
            <a:off x="29400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514350" y="355600"/>
            <a:ext cx="5829300" cy="711200"/>
          </a:xfrm>
        </p:spPr>
        <p:txBody>
          <a:bodyPr/>
          <a:lstStyle/>
          <a:p>
            <a:r>
              <a:rPr lang="en-US" sz="2800" smtClean="0"/>
              <a:t>For Selection Bias to Occur</a:t>
            </a:r>
          </a:p>
        </p:txBody>
      </p:sp>
      <p:sp>
        <p:nvSpPr>
          <p:cNvPr id="294914" name="Rectangle 3"/>
          <p:cNvSpPr>
            <a:spLocks noGrp="1" noChangeArrowheads="1"/>
          </p:cNvSpPr>
          <p:nvPr>
            <p:ph type="body" idx="1"/>
          </p:nvPr>
        </p:nvSpPr>
        <p:spPr>
          <a:xfrm>
            <a:off x="76200" y="1092200"/>
            <a:ext cx="6781800" cy="6908800"/>
          </a:xfrm>
        </p:spPr>
        <p:txBody>
          <a:bodyPr/>
          <a:lstStyle/>
          <a:p>
            <a:pPr marL="0" indent="0">
              <a:buFont typeface="Symbol" pitchFamily="18" charset="2"/>
              <a:buNone/>
            </a:pPr>
            <a:r>
              <a:rPr lang="en-US" smtClean="0"/>
              <a:t>Need: A person’s selection/retention must be influenced by/associated with BOTH his/her exposure and outcome</a:t>
            </a:r>
          </a:p>
        </p:txBody>
      </p:sp>
      <p:grpSp>
        <p:nvGrpSpPr>
          <p:cNvPr id="2" name="Group 9"/>
          <p:cNvGrpSpPr>
            <a:grpSpLocks/>
          </p:cNvGrpSpPr>
          <p:nvPr/>
        </p:nvGrpSpPr>
        <p:grpSpPr bwMode="auto">
          <a:xfrm>
            <a:off x="254000" y="1865313"/>
            <a:ext cx="6375400" cy="1639887"/>
            <a:chOff x="456" y="1161"/>
            <a:chExt cx="6024" cy="775"/>
          </a:xfrm>
        </p:grpSpPr>
        <p:sp>
          <p:nvSpPr>
            <p:cNvPr id="294947"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294948"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294949"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lgn="ctr" eaLnBrk="0" hangingPunct="0">
                <a:spcBef>
                  <a:spcPct val="50000"/>
                </a:spcBef>
              </a:pPr>
              <a:r>
                <a:rPr lang="en-US"/>
                <a:t>Selection/ retention</a:t>
              </a:r>
            </a:p>
          </p:txBody>
        </p:sp>
        <p:sp>
          <p:nvSpPr>
            <p:cNvPr id="294950"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Exposure</a:t>
              </a:r>
            </a:p>
          </p:txBody>
        </p:sp>
        <p:sp>
          <p:nvSpPr>
            <p:cNvPr id="294951"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Disease</a:t>
              </a:r>
            </a:p>
          </p:txBody>
        </p:sp>
      </p:grpSp>
      <p:grpSp>
        <p:nvGrpSpPr>
          <p:cNvPr id="3" name="Group 41"/>
          <p:cNvGrpSpPr>
            <a:grpSpLocks/>
          </p:cNvGrpSpPr>
          <p:nvPr/>
        </p:nvGrpSpPr>
        <p:grpSpPr bwMode="auto">
          <a:xfrm>
            <a:off x="-50800" y="4322763"/>
            <a:ext cx="3632200" cy="1925637"/>
            <a:chOff x="-48" y="2158"/>
            <a:chExt cx="3432" cy="910"/>
          </a:xfrm>
        </p:grpSpPr>
        <p:sp>
          <p:nvSpPr>
            <p:cNvPr id="29494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a:p>
          </p:txBody>
        </p:sp>
        <p:sp>
          <p:nvSpPr>
            <p:cNvPr id="294941" name="Text Box 13"/>
            <p:cNvSpPr txBox="1">
              <a:spLocks noChangeArrowheads="1"/>
            </p:cNvSpPr>
            <p:nvPr/>
          </p:nvSpPr>
          <p:spPr bwMode="auto">
            <a:xfrm>
              <a:off x="1392" y="2194"/>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42" name="Text Box 14"/>
            <p:cNvSpPr txBox="1">
              <a:spLocks noChangeArrowheads="1"/>
            </p:cNvSpPr>
            <p:nvPr/>
          </p:nvSpPr>
          <p:spPr bwMode="auto">
            <a:xfrm>
              <a:off x="432" y="2879"/>
              <a:ext cx="1512"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43"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44" name="Text Box 22"/>
            <p:cNvSpPr txBox="1">
              <a:spLocks noChangeArrowheads="1"/>
            </p:cNvSpPr>
            <p:nvPr/>
          </p:nvSpPr>
          <p:spPr bwMode="auto">
            <a:xfrm>
              <a:off x="-48" y="215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45"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294946"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3479800" y="4038600"/>
            <a:ext cx="3378200" cy="2228850"/>
            <a:chOff x="3432" y="1968"/>
            <a:chExt cx="3192" cy="1053"/>
          </a:xfrm>
        </p:grpSpPr>
        <p:sp>
          <p:nvSpPr>
            <p:cNvPr id="294933"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34"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5"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294936"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37"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8"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a:p>
          </p:txBody>
        </p:sp>
        <p:sp>
          <p:nvSpPr>
            <p:cNvPr id="294939"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25400" y="6629400"/>
            <a:ext cx="6756400" cy="1706563"/>
            <a:chOff x="-24" y="3289"/>
            <a:chExt cx="6384" cy="806"/>
          </a:xfrm>
        </p:grpSpPr>
        <p:sp>
          <p:nvSpPr>
            <p:cNvPr id="294924"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25"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294926"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27"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a:p>
          </p:txBody>
        </p:sp>
        <p:sp>
          <p:nvSpPr>
            <p:cNvPr id="294928"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29"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0"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1"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a:p>
          </p:txBody>
        </p:sp>
        <p:sp>
          <p:nvSpPr>
            <p:cNvPr id="294932"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835400"/>
            <a:ext cx="6883400" cy="2641600"/>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294920" name="Text Box 40"/>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514350" y="279400"/>
            <a:ext cx="5829300" cy="711200"/>
          </a:xfrm>
        </p:spPr>
        <p:txBody>
          <a:bodyPr/>
          <a:lstStyle/>
          <a:p>
            <a:r>
              <a:rPr lang="en-US" altLang="en-US" smtClean="0"/>
              <a:t>For Selection Bias to Occur</a:t>
            </a:r>
          </a:p>
        </p:txBody>
      </p:sp>
      <p:sp>
        <p:nvSpPr>
          <p:cNvPr id="296962" name="Rectangle 3"/>
          <p:cNvSpPr>
            <a:spLocks noGrp="1" noChangeArrowheads="1"/>
          </p:cNvSpPr>
          <p:nvPr>
            <p:ph type="body" idx="1"/>
          </p:nvPr>
        </p:nvSpPr>
        <p:spPr>
          <a:xfrm>
            <a:off x="0" y="1016000"/>
            <a:ext cx="6858000" cy="965200"/>
          </a:xfrm>
        </p:spPr>
        <p:txBody>
          <a:bodyPr/>
          <a:lstStyle/>
          <a:p>
            <a:r>
              <a:rPr lang="en-US" altLang="en-US" dirty="0" smtClean="0"/>
              <a:t>Need: A person’s selection/retention must be influenced by/associated with BOTH his/her exposure and outcome</a:t>
            </a:r>
          </a:p>
        </p:txBody>
      </p:sp>
      <p:sp>
        <p:nvSpPr>
          <p:cNvPr id="296963" name="Line 4"/>
          <p:cNvSpPr>
            <a:spLocks noChangeShapeType="1"/>
          </p:cNvSpPr>
          <p:nvPr/>
        </p:nvSpPr>
        <p:spPr bwMode="auto">
          <a:xfrm flipV="1">
            <a:off x="1752600" y="2286000"/>
            <a:ext cx="865188" cy="641350"/>
          </a:xfrm>
          <a:prstGeom prst="line">
            <a:avLst/>
          </a:prstGeom>
          <a:noFill/>
          <a:ln w="28575">
            <a:solidFill>
              <a:schemeClr val="tx1"/>
            </a:solidFill>
            <a:round/>
            <a:headEnd/>
            <a:tailEnd type="triangle" w="med" len="med"/>
          </a:ln>
        </p:spPr>
        <p:txBody>
          <a:bodyPr wrap="none" anchor="ctr"/>
          <a:lstStyle/>
          <a:p>
            <a:endParaRPr lang="en-US"/>
          </a:p>
        </p:txBody>
      </p:sp>
      <p:sp>
        <p:nvSpPr>
          <p:cNvPr id="339973" name="Line 5"/>
          <p:cNvSpPr>
            <a:spLocks noChangeShapeType="1"/>
          </p:cNvSpPr>
          <p:nvPr/>
        </p:nvSpPr>
        <p:spPr bwMode="auto">
          <a:xfrm flipH="1" flipV="1">
            <a:off x="4191000" y="2286000"/>
            <a:ext cx="1193800" cy="488950"/>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dirty="0">
              <a:latin typeface="Arial" pitchFamily="34" charset="0"/>
            </a:endParaRPr>
          </a:p>
        </p:txBody>
      </p:sp>
      <p:sp>
        <p:nvSpPr>
          <p:cNvPr id="296965" name="Text Box 6"/>
          <p:cNvSpPr txBox="1">
            <a:spLocks noChangeArrowheads="1"/>
          </p:cNvSpPr>
          <p:nvPr/>
        </p:nvSpPr>
        <p:spPr bwMode="auto">
          <a:xfrm>
            <a:off x="2235200" y="1960563"/>
            <a:ext cx="2387600" cy="946150"/>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Selection/ retention</a:t>
            </a:r>
          </a:p>
        </p:txBody>
      </p:sp>
      <p:sp>
        <p:nvSpPr>
          <p:cNvPr id="296966" name="Text Box 7"/>
          <p:cNvSpPr txBox="1">
            <a:spLocks noChangeArrowheads="1"/>
          </p:cNvSpPr>
          <p:nvPr/>
        </p:nvSpPr>
        <p:spPr bwMode="auto">
          <a:xfrm>
            <a:off x="230188" y="29273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Exposure</a:t>
            </a:r>
          </a:p>
        </p:txBody>
      </p:sp>
      <p:sp>
        <p:nvSpPr>
          <p:cNvPr id="296967" name="Text Box 8"/>
          <p:cNvSpPr txBox="1">
            <a:spLocks noChangeArrowheads="1"/>
          </p:cNvSpPr>
          <p:nvPr/>
        </p:nvSpPr>
        <p:spPr bwMode="auto">
          <a:xfrm>
            <a:off x="4343400" y="27749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Disease</a:t>
            </a:r>
          </a:p>
        </p:txBody>
      </p:sp>
      <p:sp>
        <p:nvSpPr>
          <p:cNvPr id="296968" name="Text Box 36"/>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
        <p:nvSpPr>
          <p:cNvPr id="296969" name="Rectangle 37"/>
          <p:cNvSpPr>
            <a:spLocks noChangeArrowheads="1"/>
          </p:cNvSpPr>
          <p:nvPr/>
        </p:nvSpPr>
        <p:spPr bwMode="auto">
          <a:xfrm>
            <a:off x="76200" y="4114800"/>
            <a:ext cx="6654800" cy="464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Unless we are using a random sample of the general population, whenever </a:t>
            </a:r>
            <a:r>
              <a:rPr lang="en-US" altLang="en-US" sz="2400" b="0" dirty="0">
                <a:solidFill>
                  <a:schemeClr val="tx1"/>
                </a:solidFill>
              </a:rPr>
              <a:t>we analyze data from only subjects who are available to us (either via initial selection or subsequent retention), this is </a:t>
            </a:r>
            <a:r>
              <a:rPr lang="en-US" altLang="en-US" sz="2400" b="0" u="sng" dirty="0">
                <a:solidFill>
                  <a:schemeClr val="tx1"/>
                </a:solidFill>
              </a:rPr>
              <a:t>equivalent to conditioning</a:t>
            </a:r>
            <a:r>
              <a:rPr lang="en-US" altLang="en-US" sz="2400" b="0" dirty="0">
                <a:solidFill>
                  <a:schemeClr val="tx1"/>
                </a:solidFill>
              </a:rPr>
              <a:t> upon their being </a:t>
            </a:r>
            <a:r>
              <a:rPr lang="en-US" altLang="en-US" sz="2400" b="0" dirty="0" smtClean="0">
                <a:solidFill>
                  <a:schemeClr val="tx1"/>
                </a:solidFill>
              </a:rPr>
              <a:t>available</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Consider “available to us” as coded as 0 or 1</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In our studies, we condition on available = 1 </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0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400" b="0" dirty="0" smtClean="0">
                <a:solidFill>
                  <a:schemeClr val="tx1"/>
                </a:solidFill>
              </a:rPr>
              <a:t>When selection or subsequent retention are influenced by BOTH exposure &amp; outcome, selection/retention is a collider</a:t>
            </a:r>
          </a:p>
          <a:p>
            <a:pPr marL="800100" lvl="1" indent="-342900" defTabSz="803275" eaLnBrk="0" hangingPunct="0">
              <a:spcBef>
                <a:spcPts val="0"/>
              </a:spcBef>
              <a:spcAft>
                <a:spcPts val="600"/>
              </a:spcAft>
              <a:buClr>
                <a:schemeClr val="accent2"/>
              </a:buClr>
              <a:buSzPct val="75000"/>
              <a:buFont typeface="Arial" panose="020B0604020202020204" pitchFamily="34" charset="0"/>
              <a:buChar char="–"/>
            </a:pPr>
            <a:r>
              <a:rPr lang="en-US" altLang="en-US" sz="2000" b="0" dirty="0" smtClean="0">
                <a:solidFill>
                  <a:schemeClr val="tx1"/>
                </a:solidFill>
              </a:rPr>
              <a:t>Selection bias: induced by conditioning </a:t>
            </a:r>
            <a:r>
              <a:rPr lang="en-US" altLang="en-US" sz="2000" b="0" dirty="0">
                <a:solidFill>
                  <a:schemeClr val="tx1"/>
                </a:solidFill>
              </a:rPr>
              <a:t>on </a:t>
            </a:r>
            <a:r>
              <a:rPr lang="en-US" altLang="en-US" sz="2000" b="0" dirty="0" smtClean="0">
                <a:solidFill>
                  <a:schemeClr val="tx1"/>
                </a:solidFill>
              </a:rPr>
              <a:t>collider</a:t>
            </a:r>
            <a:endParaRPr lang="en-US" altLang="en-US" sz="2000" b="0" dirty="0">
              <a:solidFill>
                <a:schemeClr val="tx1"/>
              </a:solidFill>
            </a:endParaRPr>
          </a:p>
        </p:txBody>
      </p:sp>
      <p:sp>
        <p:nvSpPr>
          <p:cNvPr id="296970" name="Rectangle 38"/>
          <p:cNvSpPr>
            <a:spLocks noChangeArrowheads="1"/>
          </p:cNvSpPr>
          <p:nvPr/>
        </p:nvSpPr>
        <p:spPr bwMode="auto">
          <a:xfrm>
            <a:off x="76200" y="3429000"/>
            <a:ext cx="6858000" cy="6096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Conditioning on a Collider =  Selection Bias</a:t>
            </a:r>
          </a:p>
        </p:txBody>
      </p:sp>
      <p:sp>
        <p:nvSpPr>
          <p:cNvPr id="340007" name="Text Box 39"/>
          <p:cNvSpPr txBox="1">
            <a:spLocks noChangeArrowheads="1"/>
          </p:cNvSpPr>
          <p:nvPr/>
        </p:nvSpPr>
        <p:spPr bwMode="auto">
          <a:xfrm flipH="1">
            <a:off x="2362200" y="1822450"/>
            <a:ext cx="2133600" cy="1155700"/>
          </a:xfrm>
          <a:prstGeom prst="rect">
            <a:avLst/>
          </a:prstGeom>
          <a:noFill/>
          <a:ln w="57150">
            <a:solidFill>
              <a:srgbClr val="FF0000"/>
            </a:solidFill>
            <a:miter lim="800000"/>
            <a:headEnd/>
            <a:tailEnd/>
          </a:ln>
        </p:spPr>
        <p:txBody>
          <a:bodyPr anchor="ctr">
            <a:spAutoFit/>
          </a:bodyPr>
          <a:lstStyle/>
          <a:p>
            <a:pPr algn="ctr" eaLnBrk="0" hangingPunct="0">
              <a:spcBef>
                <a:spcPct val="50000"/>
              </a:spcBef>
            </a:pPr>
            <a:endParaRPr lang="en-US" altLang="en-US" sz="3600" b="0"/>
          </a:p>
          <a:p>
            <a:pPr algn="ctr" eaLnBrk="0" hangingPunct="0">
              <a:spcBef>
                <a:spcPct val="50000"/>
              </a:spcBef>
            </a:pPr>
            <a:endParaRPr lang="en-US" alt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76200" y="152400"/>
            <a:ext cx="6858000" cy="609600"/>
          </a:xfrm>
        </p:spPr>
        <p:txBody>
          <a:bodyPr/>
          <a:lstStyle/>
          <a:p>
            <a:r>
              <a:rPr lang="en-US" altLang="en-US" smtClean="0"/>
              <a:t>Conditioning on a Collider</a:t>
            </a:r>
          </a:p>
        </p:txBody>
      </p:sp>
      <p:sp>
        <p:nvSpPr>
          <p:cNvPr id="299010" name="Rectangle 3"/>
          <p:cNvSpPr>
            <a:spLocks noGrp="1" noChangeArrowheads="1"/>
          </p:cNvSpPr>
          <p:nvPr>
            <p:ph type="body" idx="1"/>
          </p:nvPr>
        </p:nvSpPr>
        <p:spPr>
          <a:xfrm>
            <a:off x="152400" y="838200"/>
            <a:ext cx="6858000" cy="6781800"/>
          </a:xfrm>
        </p:spPr>
        <p:txBody>
          <a:bodyPr/>
          <a:lstStyle/>
          <a:p>
            <a:pPr>
              <a:buFont typeface="Symbol" pitchFamily="18" charset="2"/>
              <a:buNone/>
            </a:pPr>
            <a:r>
              <a:rPr lang="en-US" altLang="en-US" sz="2400" u="sng" dirty="0" smtClean="0"/>
              <a:t>Scenarios where we condition on a collider</a:t>
            </a:r>
          </a:p>
          <a:p>
            <a:r>
              <a:rPr lang="en-US" altLang="en-US" sz="2400" dirty="0" smtClean="0"/>
              <a:t>Intentional (we choose subjects) or unintentional activities (subjects drop out) related to which subjects are selected for initially or are retained in a study (e.g. Harvard study on wealth and intelligence)</a:t>
            </a:r>
          </a:p>
          <a:p>
            <a:pPr lvl="1"/>
            <a:r>
              <a:rPr lang="en-US" altLang="en-US" sz="2200" dirty="0" smtClean="0"/>
              <a:t> “classic selection bias”</a:t>
            </a:r>
          </a:p>
          <a:p>
            <a:pPr>
              <a:buFont typeface="Symbol" pitchFamily="18" charset="2"/>
              <a:buNone/>
            </a:pPr>
            <a:r>
              <a:rPr lang="en-US" altLang="en-US" sz="1800" dirty="0" smtClean="0"/>
              <a:t>or</a:t>
            </a:r>
          </a:p>
          <a:p>
            <a:r>
              <a:rPr lang="en-US" altLang="en-US" sz="2400" dirty="0" smtClean="0"/>
              <a:t>Unwise conditioning (via restriction, matching, stratification, etc.) on a collider by investigator during design or analysis phase of a study (e.g., stillbirth adjustment)</a:t>
            </a:r>
          </a:p>
          <a:p>
            <a:pPr lvl="1"/>
            <a:r>
              <a:rPr lang="en-US" altLang="en-US" sz="2200" dirty="0" smtClean="0"/>
              <a:t>inappropriate management of confounding</a:t>
            </a:r>
          </a:p>
          <a:p>
            <a:pPr>
              <a:buFont typeface="Symbol" pitchFamily="18" charset="2"/>
              <a:buNone/>
            </a:pPr>
            <a:r>
              <a:rPr lang="en-US" altLang="en-US" sz="1800" dirty="0" smtClean="0"/>
              <a:t>or</a:t>
            </a:r>
          </a:p>
          <a:p>
            <a:r>
              <a:rPr lang="en-US" altLang="en-US" sz="2400" dirty="0" smtClean="0"/>
              <a:t>A few other scenarios (e.g., missing data)</a:t>
            </a:r>
          </a:p>
          <a:p>
            <a:pPr marL="336550" indent="0">
              <a:buNone/>
            </a:pPr>
            <a:r>
              <a:rPr lang="en-US" altLang="en-US" sz="2400" dirty="0" smtClean="0">
                <a:solidFill>
                  <a:srgbClr val="FF0000"/>
                </a:solidFill>
              </a:rPr>
              <a:t>Some researchers call anything that involves conditioning on a collider “selection bias”</a:t>
            </a:r>
          </a:p>
          <a:p>
            <a:pPr lvl="1">
              <a:buClr>
                <a:srgbClr val="FF0000"/>
              </a:buClr>
            </a:pPr>
            <a:r>
              <a:rPr lang="en-US" altLang="en-US" sz="1800" dirty="0" smtClean="0">
                <a:solidFill>
                  <a:srgbClr val="FF0000"/>
                </a:solidFill>
              </a:rPr>
              <a:t>Hernan et al. </a:t>
            </a:r>
            <a:r>
              <a:rPr lang="en-US" altLang="en-US" sz="1800" i="1" dirty="0" smtClean="0">
                <a:solidFill>
                  <a:srgbClr val="FF0000"/>
                </a:solidFill>
              </a:rPr>
              <a:t>Epidemiology</a:t>
            </a:r>
            <a:r>
              <a:rPr lang="en-US" altLang="en-US" sz="1800" dirty="0" smtClean="0">
                <a:solidFill>
                  <a:srgbClr val="FF0000"/>
                </a:solidFill>
              </a:rPr>
              <a:t> 2004 (Optional Reading)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76200" y="381000"/>
            <a:ext cx="6858000" cy="609600"/>
          </a:xfrm>
        </p:spPr>
        <p:txBody>
          <a:bodyPr/>
          <a:lstStyle/>
          <a:p>
            <a:r>
              <a:rPr lang="en-US" altLang="en-US" smtClean="0"/>
              <a:t>To prevent confounding and selection bias</a:t>
            </a:r>
          </a:p>
        </p:txBody>
      </p:sp>
      <p:sp>
        <p:nvSpPr>
          <p:cNvPr id="301058" name="Rectangle 3"/>
          <p:cNvSpPr>
            <a:spLocks noGrp="1" noChangeArrowheads="1"/>
          </p:cNvSpPr>
          <p:nvPr>
            <p:ph type="body" idx="1"/>
          </p:nvPr>
        </p:nvSpPr>
        <p:spPr>
          <a:xfrm>
            <a:off x="0" y="1600200"/>
            <a:ext cx="6858000" cy="6781800"/>
          </a:xfrm>
        </p:spPr>
        <p:txBody>
          <a:bodyPr/>
          <a:lstStyle/>
          <a:p>
            <a:pPr>
              <a:buFont typeface="Symbol" pitchFamily="18" charset="2"/>
              <a:buNone/>
            </a:pPr>
            <a:r>
              <a:rPr lang="en-US" altLang="en-US" sz="2400" b="1" dirty="0" smtClean="0"/>
              <a:t>Because DAGS encode both confounding and selection bias, the best advice is:</a:t>
            </a:r>
          </a:p>
          <a:p>
            <a:r>
              <a:rPr lang="en-US" altLang="en-US" sz="2400" dirty="0"/>
              <a:t>Close (i.e., block) the non-causal paths</a:t>
            </a:r>
          </a:p>
          <a:p>
            <a:r>
              <a:rPr lang="en-US" altLang="en-US" sz="2400" dirty="0" smtClean="0"/>
              <a:t>Keep the causal paths open (unblocked)</a:t>
            </a:r>
          </a:p>
          <a:p>
            <a:r>
              <a:rPr lang="en-US" altLang="en-US" sz="2400" dirty="0" smtClean="0"/>
              <a:t>If you do, all that will remain in your data are causal relationships (measurement error and chance notwithstanding)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a:xfrm>
            <a:off x="533400" y="76200"/>
            <a:ext cx="5830888" cy="1066800"/>
          </a:xfrm>
        </p:spPr>
        <p:txBody>
          <a:bodyPr/>
          <a:lstStyle/>
          <a:p>
            <a:r>
              <a:rPr lang="en-US" altLang="en-US" dirty="0" smtClean="0">
                <a:solidFill>
                  <a:srgbClr val="000000"/>
                </a:solidFill>
              </a:rPr>
              <a:t>Keeping the Right Paths Open:</a:t>
            </a:r>
            <a:br>
              <a:rPr lang="en-US" altLang="en-US" dirty="0" smtClean="0">
                <a:solidFill>
                  <a:srgbClr val="000000"/>
                </a:solidFill>
              </a:rPr>
            </a:br>
            <a:r>
              <a:rPr lang="en-US" altLang="en-US" dirty="0" smtClean="0">
                <a:solidFill>
                  <a:srgbClr val="000000"/>
                </a:solidFill>
              </a:rPr>
              <a:t>Summarizing 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5154" name="Rectangle 3"/>
          <p:cNvSpPr>
            <a:spLocks noGrp="1" noChangeArrowheads="1"/>
          </p:cNvSpPr>
          <p:nvPr>
            <p:ph type="body" idx="1"/>
          </p:nvPr>
        </p:nvSpPr>
        <p:spPr>
          <a:xfrm>
            <a:off x="152400" y="914400"/>
            <a:ext cx="6705600" cy="6781800"/>
          </a:xfrm>
        </p:spPr>
        <p:txBody>
          <a:bodyPr/>
          <a:lstStyle/>
          <a:p>
            <a:r>
              <a:rPr lang="en-US" altLang="en-US" dirty="0" smtClean="0"/>
              <a:t>A path between E and D is </a:t>
            </a:r>
            <a:r>
              <a:rPr lang="en-US" altLang="en-US" u="sng" dirty="0" smtClean="0"/>
              <a:t>closed</a:t>
            </a:r>
            <a:r>
              <a:rPr lang="en-US" altLang="en-US" dirty="0" smtClean="0"/>
              <a:t> (blocked) if</a:t>
            </a:r>
          </a:p>
          <a:p>
            <a:pPr lvl="1"/>
            <a:r>
              <a:rPr lang="en-US" altLang="en-US" dirty="0" smtClean="0"/>
              <a:t>a collider (“common effect”) is present, which has </a:t>
            </a:r>
            <a:r>
              <a:rPr lang="en-US" altLang="en-US" u="sng" dirty="0" smtClean="0"/>
              <a:t>not</a:t>
            </a:r>
            <a:r>
              <a:rPr lang="en-US" altLang="en-US" dirty="0" smtClean="0"/>
              <a:t> been adjusted for.  This is a dead end.</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Or </a:t>
            </a:r>
          </a:p>
          <a:p>
            <a:pPr lvl="1"/>
            <a:r>
              <a:rPr lang="en-US" altLang="en-US" dirty="0" smtClean="0"/>
              <a:t>a non-collider </a:t>
            </a:r>
            <a:r>
              <a:rPr lang="en-US" altLang="en-US" u="sng" dirty="0" smtClean="0"/>
              <a:t>is</a:t>
            </a:r>
            <a:r>
              <a:rPr lang="en-US" altLang="en-US" dirty="0" smtClean="0"/>
              <a:t> adjusted for (e.g., by stratification)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2"/>
            <a:r>
              <a:rPr lang="en-US" altLang="en-US" dirty="0" smtClean="0"/>
              <a:t>To prevent confounding, block all non-causal paths that are generated from common causes</a:t>
            </a:r>
          </a:p>
          <a:p>
            <a:pPr lvl="1"/>
            <a:endParaRPr lang="en-US" altLang="en-US" dirty="0" smtClean="0"/>
          </a:p>
          <a:p>
            <a:endParaRPr lang="en-US" altLang="en-US" dirty="0" smtClean="0"/>
          </a:p>
          <a:p>
            <a:pPr lvl="1"/>
            <a:endParaRPr lang="en-US" altLang="en-US" dirty="0" smtClean="0"/>
          </a:p>
        </p:txBody>
      </p:sp>
      <p:sp>
        <p:nvSpPr>
          <p:cNvPr id="1218564" name="Text Box 4"/>
          <p:cNvSpPr txBox="1">
            <a:spLocks noChangeArrowheads="1"/>
          </p:cNvSpPr>
          <p:nvPr/>
        </p:nvSpPr>
        <p:spPr bwMode="auto">
          <a:xfrm>
            <a:off x="1371600" y="29718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18565" name="Text Box 5"/>
          <p:cNvSpPr txBox="1">
            <a:spLocks noChangeArrowheads="1"/>
          </p:cNvSpPr>
          <p:nvPr/>
        </p:nvSpPr>
        <p:spPr bwMode="auto">
          <a:xfrm>
            <a:off x="4495800" y="3108325"/>
            <a:ext cx="2133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18566" name="Text Box 6"/>
          <p:cNvSpPr txBox="1">
            <a:spLocks noChangeArrowheads="1"/>
          </p:cNvSpPr>
          <p:nvPr/>
        </p:nvSpPr>
        <p:spPr bwMode="auto">
          <a:xfrm>
            <a:off x="2743200" y="2133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68" name="Text Box 8"/>
          <p:cNvSpPr txBox="1">
            <a:spLocks noChangeArrowheads="1"/>
          </p:cNvSpPr>
          <p:nvPr/>
        </p:nvSpPr>
        <p:spPr bwMode="auto">
          <a:xfrm>
            <a:off x="3200400" y="3352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69" name="Line 9"/>
          <p:cNvSpPr>
            <a:spLocks noChangeShapeType="1"/>
          </p:cNvSpPr>
          <p:nvPr/>
        </p:nvSpPr>
        <p:spPr bwMode="auto">
          <a:xfrm flipH="1" flipV="1">
            <a:off x="4267200" y="2514600"/>
            <a:ext cx="533400" cy="457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0" name="Line 10"/>
          <p:cNvSpPr>
            <a:spLocks noChangeShapeType="1"/>
          </p:cNvSpPr>
          <p:nvPr/>
        </p:nvSpPr>
        <p:spPr bwMode="auto">
          <a:xfrm flipV="1">
            <a:off x="2362200" y="2514600"/>
            <a:ext cx="609600" cy="3810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1" name="Text Box 11"/>
          <p:cNvSpPr txBox="1">
            <a:spLocks noChangeArrowheads="1"/>
          </p:cNvSpPr>
          <p:nvPr/>
        </p:nvSpPr>
        <p:spPr bwMode="auto">
          <a:xfrm>
            <a:off x="1600200" y="632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18572" name="Text Box 12"/>
          <p:cNvSpPr txBox="1">
            <a:spLocks noChangeArrowheads="1"/>
          </p:cNvSpPr>
          <p:nvPr/>
        </p:nvSpPr>
        <p:spPr bwMode="auto">
          <a:xfrm>
            <a:off x="4267200" y="6384925"/>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18573" name="Text Box 13"/>
          <p:cNvSpPr txBox="1">
            <a:spLocks noChangeArrowheads="1"/>
          </p:cNvSpPr>
          <p:nvPr/>
        </p:nvSpPr>
        <p:spPr bwMode="auto">
          <a:xfrm>
            <a:off x="800100" y="4926013"/>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18575" name="Text Box 15"/>
          <p:cNvSpPr txBox="1">
            <a:spLocks noChangeArrowheads="1"/>
          </p:cNvSpPr>
          <p:nvPr/>
        </p:nvSpPr>
        <p:spPr bwMode="auto">
          <a:xfrm>
            <a:off x="800100" y="4876800"/>
            <a:ext cx="16002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1218578" name="Line 18"/>
          <p:cNvSpPr>
            <a:spLocks noChangeShapeType="1"/>
          </p:cNvSpPr>
          <p:nvPr/>
        </p:nvSpPr>
        <p:spPr bwMode="auto">
          <a:xfrm>
            <a:off x="3276600" y="6553200"/>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79" name="Text Box 19"/>
          <p:cNvSpPr txBox="1">
            <a:spLocks noChangeArrowheads="1"/>
          </p:cNvSpPr>
          <p:nvPr/>
        </p:nvSpPr>
        <p:spPr bwMode="auto">
          <a:xfrm>
            <a:off x="3429000" y="6629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80" name="Line 20"/>
          <p:cNvSpPr>
            <a:spLocks noChangeShapeType="1"/>
          </p:cNvSpPr>
          <p:nvPr/>
        </p:nvSpPr>
        <p:spPr bwMode="auto">
          <a:xfrm>
            <a:off x="2362200" y="5562600"/>
            <a:ext cx="2514600" cy="838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81" name="Line 21"/>
          <p:cNvSpPr>
            <a:spLocks noChangeShapeType="1"/>
          </p:cNvSpPr>
          <p:nvPr/>
        </p:nvSpPr>
        <p:spPr bwMode="auto">
          <a:xfrm>
            <a:off x="1600200" y="5638800"/>
            <a:ext cx="533400" cy="685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smtClean="0">
                <a:solidFill>
                  <a:srgbClr val="000000"/>
                </a:solidFill>
              </a:rPr>
              <a:t>Rules for Reading DAGs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03106"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if</a:t>
            </a:r>
          </a:p>
          <a:p>
            <a:pPr lvl="1"/>
            <a:r>
              <a:rPr lang="en-US" altLang="en-US" dirty="0" smtClean="0"/>
              <a:t>There is no collider </a:t>
            </a:r>
            <a:r>
              <a:rPr lang="en-US" altLang="en-US" i="1" u="sng" dirty="0" smtClean="0"/>
              <a:t>or</a:t>
            </a:r>
            <a:r>
              <a:rPr lang="en-US" altLang="en-US" i="1" dirty="0" smtClean="0"/>
              <a:t> </a:t>
            </a:r>
            <a:r>
              <a:rPr lang="en-US" altLang="en-US" dirty="0" smtClean="0"/>
              <a:t>any collider (“common effect”) that is present </a:t>
            </a:r>
            <a:r>
              <a:rPr lang="en-US" altLang="en-US" u="sng" dirty="0" smtClean="0"/>
              <a:t>is</a:t>
            </a:r>
            <a:r>
              <a:rPr lang="en-US" altLang="en-US" dirty="0" smtClean="0"/>
              <a:t> adjusted for (or a descendant of a collider is adjusted for).  “Adjusted for” refers to stratification, matching, regression/other techniques.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and </a:t>
            </a:r>
          </a:p>
          <a:p>
            <a:pPr lvl="1"/>
            <a:r>
              <a:rPr lang="en-US" altLang="en-US" dirty="0" smtClean="0"/>
              <a:t>all 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b="1" u="sng" dirty="0" smtClean="0"/>
              <a:t>Open</a:t>
            </a:r>
            <a:r>
              <a:rPr lang="en-US" altLang="en-US" b="1" dirty="0" smtClean="0"/>
              <a:t> paths mean a numerical association between E and D will be present in the observed data</a:t>
            </a:r>
          </a:p>
          <a:p>
            <a:pPr lvl="1"/>
            <a:r>
              <a:rPr lang="en-US" altLang="en-US" dirty="0" smtClean="0"/>
              <a:t>Open causal (directed) paths = true causation</a:t>
            </a:r>
          </a:p>
          <a:p>
            <a:pPr lvl="1"/>
            <a:r>
              <a:rPr lang="en-US" altLang="en-US" dirty="0" smtClean="0"/>
              <a:t>Open non-causal (undirected) paths = bias</a:t>
            </a:r>
          </a:p>
        </p:txBody>
      </p:sp>
      <p:sp>
        <p:nvSpPr>
          <p:cNvPr id="1238020" name="Text Box 4"/>
          <p:cNvSpPr txBox="1">
            <a:spLocks noChangeArrowheads="1"/>
          </p:cNvSpPr>
          <p:nvPr/>
        </p:nvSpPr>
        <p:spPr bwMode="auto">
          <a:xfrm>
            <a:off x="1219200" y="35052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38021" name="Text Box 5"/>
          <p:cNvSpPr txBox="1">
            <a:spLocks noChangeArrowheads="1"/>
          </p:cNvSpPr>
          <p:nvPr/>
        </p:nvSpPr>
        <p:spPr bwMode="auto">
          <a:xfrm>
            <a:off x="4343400" y="33528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38022" name="Text Box 6"/>
          <p:cNvSpPr txBox="1">
            <a:spLocks noChangeArrowheads="1"/>
          </p:cNvSpPr>
          <p:nvPr/>
        </p:nvSpPr>
        <p:spPr bwMode="auto">
          <a:xfrm>
            <a:off x="2514600" y="251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38028" name="Text Box 12"/>
          <p:cNvSpPr txBox="1">
            <a:spLocks noChangeArrowheads="1"/>
          </p:cNvSpPr>
          <p:nvPr/>
        </p:nvSpPr>
        <p:spPr bwMode="auto">
          <a:xfrm>
            <a:off x="4191000" y="6308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38029" name="Text Box 13"/>
          <p:cNvSpPr txBox="1">
            <a:spLocks noChangeArrowheads="1"/>
          </p:cNvSpPr>
          <p:nvPr/>
        </p:nvSpPr>
        <p:spPr bwMode="auto">
          <a:xfrm>
            <a:off x="304800" y="50292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2438400" y="2438400"/>
            <a:ext cx="1905000" cy="77946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2"/>
          <p:cNvSpPr>
            <a:spLocks noGrp="1" noChangeArrowheads="1"/>
          </p:cNvSpPr>
          <p:nvPr>
            <p:ph type="title"/>
          </p:nvPr>
        </p:nvSpPr>
        <p:spPr/>
        <p:txBody>
          <a:bodyPr/>
          <a:lstStyle/>
          <a:p>
            <a:endParaRPr lang="en-US" altLang="en-US" smtClean="0"/>
          </a:p>
        </p:txBody>
      </p:sp>
      <p:sp>
        <p:nvSpPr>
          <p:cNvPr id="4133"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u="sng" dirty="0" smtClean="0">
              <a:latin typeface="geneva"/>
            </a:endParaRPr>
          </a:p>
          <a:p>
            <a:pPr>
              <a:lnSpc>
                <a:spcPct val="90000"/>
              </a:lnSpc>
              <a:spcBef>
                <a:spcPts val="500"/>
              </a:spcBef>
              <a:spcAft>
                <a:spcPts val="500"/>
              </a:spcAft>
              <a:buFont typeface="Symbol" pitchFamily="18" charset="2"/>
              <a:buNone/>
            </a:pPr>
            <a:endParaRPr lang="en-US" altLang="en-US"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218"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219"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DAGs Show Us Our Limitations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762000"/>
            <a:ext cx="6781800" cy="6781800"/>
          </a:xfrm>
        </p:spPr>
        <p:txBody>
          <a:bodyPr/>
          <a:lstStyle/>
          <a:p>
            <a:r>
              <a:rPr lang="en-US" altLang="en-US" sz="2400" dirty="0" smtClean="0"/>
              <a:t>Unmeasured confounders</a:t>
            </a:r>
          </a:p>
          <a:p>
            <a:pPr lvl="1"/>
            <a:r>
              <a:rPr lang="en-US" altLang="en-US" dirty="0" smtClean="0"/>
              <a:t>You suspect they exist but you have no definitive measurements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lvl="1"/>
            <a:endParaRPr lang="en-US" altLang="en-US" dirty="0" smtClean="0"/>
          </a:p>
          <a:p>
            <a:pPr lvl="1"/>
            <a:endParaRPr lang="en-US" altLang="en-US" dirty="0" smtClean="0"/>
          </a:p>
          <a:p>
            <a:r>
              <a:rPr lang="en-US" altLang="en-US" sz="2400" dirty="0" smtClean="0"/>
              <a:t>Difficult to measure confounders</a:t>
            </a:r>
          </a:p>
          <a:p>
            <a:pPr lvl="1"/>
            <a:r>
              <a:rPr lang="en-US" altLang="en-US" dirty="0" smtClean="0"/>
              <a:t>Difficult to capture the construct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endParaRPr lang="en-US" altLang="en-US" sz="2400" dirty="0" smtClean="0"/>
          </a:p>
          <a:p>
            <a:r>
              <a:rPr lang="en-US" altLang="en-US" sz="2400" dirty="0" smtClean="0"/>
              <a:t>Sometimes </a:t>
            </a:r>
            <a:r>
              <a:rPr lang="en-US" altLang="en-US" sz="2400" dirty="0"/>
              <a:t>we cannot get rid of all open non-causal paths</a:t>
            </a:r>
            <a:r>
              <a:rPr lang="en-US" altLang="en-US" dirty="0"/>
              <a:t>. </a:t>
            </a:r>
            <a:endParaRPr lang="en-US" altLang="en-US" dirty="0" smtClean="0"/>
          </a:p>
        </p:txBody>
      </p:sp>
      <p:grpSp>
        <p:nvGrpSpPr>
          <p:cNvPr id="2" name="Group 1"/>
          <p:cNvGrpSpPr/>
          <p:nvPr/>
        </p:nvGrpSpPr>
        <p:grpSpPr>
          <a:xfrm>
            <a:off x="990600" y="2209800"/>
            <a:ext cx="5486400" cy="2119313"/>
            <a:chOff x="304800" y="5029200"/>
            <a:chExt cx="5486400" cy="2119313"/>
          </a:xfrm>
        </p:grpSpPr>
        <p:sp>
          <p:nvSpPr>
            <p:cNvPr id="1238027" name="Text Box 11"/>
            <p:cNvSpPr txBox="1">
              <a:spLocks noChangeArrowheads="1"/>
            </p:cNvSpPr>
            <p:nvPr/>
          </p:nvSpPr>
          <p:spPr bwMode="auto">
            <a:xfrm>
              <a:off x="609600" y="6477000"/>
              <a:ext cx="2438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Candidate Gene X</a:t>
              </a:r>
              <a:endParaRPr lang="en-US" sz="2000" dirty="0">
                <a:latin typeface="Arial" pitchFamily="34" charset="0"/>
              </a:endParaRPr>
            </a:p>
          </p:txBody>
        </p:sp>
        <p:sp>
          <p:nvSpPr>
            <p:cNvPr id="1238028" name="Text Box 12"/>
            <p:cNvSpPr txBox="1">
              <a:spLocks noChangeArrowheads="1"/>
            </p:cNvSpPr>
            <p:nvPr/>
          </p:nvSpPr>
          <p:spPr bwMode="auto">
            <a:xfrm>
              <a:off x="4191000" y="6443603"/>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Cancer</a:t>
              </a:r>
              <a:endParaRPr lang="en-US" sz="2000" dirty="0">
                <a:latin typeface="Arial" pitchFamily="34" charset="0"/>
              </a:endParaRPr>
            </a:p>
          </p:txBody>
        </p:sp>
        <p:sp>
          <p:nvSpPr>
            <p:cNvPr id="1238029"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Genetic ancestry</a:t>
              </a:r>
              <a:endParaRPr lang="en-US" sz="2000" dirty="0">
                <a:latin typeface="Arial" pitchFamily="34" charset="0"/>
              </a:endParaRP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0" name="Group 19"/>
          <p:cNvGrpSpPr/>
          <p:nvPr/>
        </p:nvGrpSpPr>
        <p:grpSpPr>
          <a:xfrm>
            <a:off x="952500" y="5576887"/>
            <a:ext cx="5676900" cy="2119313"/>
            <a:chOff x="304800" y="5029200"/>
            <a:chExt cx="5676900" cy="2119313"/>
          </a:xfrm>
        </p:grpSpPr>
        <p:sp>
          <p:nvSpPr>
            <p:cNvPr id="21"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Alcohol use</a:t>
              </a:r>
              <a:endParaRPr lang="en-US" sz="2000" dirty="0">
                <a:latin typeface="Arial" pitchFamily="34" charset="0"/>
              </a:endParaRPr>
            </a:p>
          </p:txBody>
        </p:sp>
        <p:sp>
          <p:nvSpPr>
            <p:cNvPr id="22" name="Text Box 12"/>
            <p:cNvSpPr txBox="1">
              <a:spLocks noChangeArrowheads="1"/>
            </p:cNvSpPr>
            <p:nvPr/>
          </p:nvSpPr>
          <p:spPr bwMode="auto">
            <a:xfrm>
              <a:off x="4381500" y="6308725"/>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Medication adherence</a:t>
              </a:r>
              <a:endParaRPr lang="en-US" sz="2000" dirty="0">
                <a:latin typeface="Arial" pitchFamily="34" charset="0"/>
              </a:endParaRPr>
            </a:p>
          </p:txBody>
        </p:sp>
        <p:sp>
          <p:nvSpPr>
            <p:cNvPr id="23"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Personality type</a:t>
              </a:r>
              <a:endParaRPr lang="en-US" sz="2000" dirty="0">
                <a:latin typeface="Arial" pitchFamily="34" charset="0"/>
              </a:endParaRPr>
            </a:p>
          </p:txBody>
        </p:sp>
        <p:sp>
          <p:nvSpPr>
            <p:cNvPr id="24"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6"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7"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30858441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08226"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smtClean="0"/>
              <a:t>Sunlight exposure &amp; melanoma</a:t>
            </a:r>
          </a:p>
          <a:p>
            <a:r>
              <a:rPr lang="en-US" altLang="en-US" smtClean="0"/>
              <a:t>A college intern is given a dataset and asked to estimate the causal relationship between sunlight exposure and melanoma</a:t>
            </a:r>
          </a:p>
          <a:p>
            <a:r>
              <a:rPr lang="en-US" altLang="en-US" smtClean="0"/>
              <a:t>He is told to make sure to adjust for everything he can to exclude the possibility of confounding</a:t>
            </a:r>
          </a:p>
          <a:p>
            <a:r>
              <a:rPr lang="en-US" altLang="en-US" smtClean="0"/>
              <a:t>He analyzes the data and finds that gum chewing is significantly associated with melanoma and significantly associated with sunlight exposure</a:t>
            </a:r>
          </a:p>
          <a:p>
            <a:r>
              <a:rPr lang="en-US" altLang="en-US" smtClean="0"/>
              <a:t>After adjusting for gum chewing there is an appreciable difference between the crude and adjusted measure of association between sunlight exposure and melanoma</a:t>
            </a:r>
          </a:p>
          <a:p>
            <a:endParaRPr lang="en-US" altLang="en-US" smtClean="0"/>
          </a:p>
          <a:p>
            <a:endParaRPr lang="en-US" altLang="en-US" sz="1800" smtClean="0"/>
          </a:p>
        </p:txBody>
      </p:sp>
      <p:sp>
        <p:nvSpPr>
          <p:cNvPr id="308227"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 name="Group 1"/>
          <p:cNvGrpSpPr/>
          <p:nvPr/>
        </p:nvGrpSpPr>
        <p:grpSpPr>
          <a:xfrm>
            <a:off x="685800" y="6477000"/>
            <a:ext cx="5562600" cy="1004888"/>
            <a:chOff x="838200" y="6172200"/>
            <a:chExt cx="5562600" cy="1004888"/>
          </a:xfrm>
        </p:grpSpPr>
        <p:sp>
          <p:nvSpPr>
            <p:cNvPr id="308228" name="Text Box 5"/>
            <p:cNvSpPr txBox="1">
              <a:spLocks noChangeArrowheads="1"/>
            </p:cNvSpPr>
            <p:nvPr/>
          </p:nvSpPr>
          <p:spPr bwMode="auto">
            <a:xfrm>
              <a:off x="838200" y="6172200"/>
              <a:ext cx="1771650" cy="1004888"/>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08229" name="Text Box 6"/>
            <p:cNvSpPr txBox="1">
              <a:spLocks noChangeArrowheads="1"/>
            </p:cNvSpPr>
            <p:nvPr/>
          </p:nvSpPr>
          <p:spPr bwMode="auto">
            <a:xfrm>
              <a:off x="4495800" y="6324600"/>
              <a:ext cx="1905000" cy="457200"/>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p:spPr>
          <p:txBody>
            <a:bodyPr/>
            <a:lstStyle/>
            <a:p>
              <a:endParaRPr lang="en-US"/>
            </a:p>
          </p:txBody>
        </p:sp>
        <p:sp>
          <p:nvSpPr>
            <p:cNvPr id="308231" name="Text Box 8"/>
            <p:cNvSpPr txBox="1">
              <a:spLocks noChangeArrowheads="1"/>
            </p:cNvSpPr>
            <p:nvPr/>
          </p:nvSpPr>
          <p:spPr bwMode="auto">
            <a:xfrm>
              <a:off x="3400425" y="6618890"/>
              <a:ext cx="285750" cy="457200"/>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12322"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smtClean="0"/>
              <a:t>Sunlight exposure &amp; melanoma</a:t>
            </a:r>
          </a:p>
          <a:p>
            <a:pPr>
              <a:lnSpc>
                <a:spcPct val="90000"/>
              </a:lnSpc>
            </a:pPr>
            <a:r>
              <a:rPr lang="en-US" altLang="en-US" smtClean="0"/>
              <a:t>He analyzes the data and finds that gum chewing is significantly associated with melanoma and significantly associated with sunlight exposure</a:t>
            </a:r>
          </a:p>
          <a:p>
            <a:pPr>
              <a:lnSpc>
                <a:spcPct val="90000"/>
              </a:lnSpc>
            </a:pPr>
            <a:r>
              <a:rPr lang="en-US" altLang="en-US" smtClean="0"/>
              <a:t>After adjusting for gum chewing there is an appreciable difference between the crude and adjusted measure of association between sunlight exposure and melanoma</a:t>
            </a:r>
          </a:p>
          <a:p>
            <a:pPr>
              <a:lnSpc>
                <a:spcPct val="90000"/>
              </a:lnSpc>
            </a:pPr>
            <a:endParaRPr lang="en-US" altLang="en-US" smtClean="0"/>
          </a:p>
          <a:p>
            <a:pPr>
              <a:lnSpc>
                <a:spcPct val="90000"/>
              </a:lnSpc>
            </a:pPr>
            <a:endParaRPr lang="en-US" altLang="en-US" smtClean="0"/>
          </a:p>
          <a:p>
            <a:pPr>
              <a:lnSpc>
                <a:spcPct val="90000"/>
              </a:lnSpc>
            </a:pPr>
            <a:endParaRPr lang="en-US" altLang="en-US" sz="1800" smtClean="0"/>
          </a:p>
        </p:txBody>
      </p:sp>
      <p:sp>
        <p:nvSpPr>
          <p:cNvPr id="312323"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2324" name="Text Box 5"/>
          <p:cNvSpPr txBox="1">
            <a:spLocks noChangeArrowheads="1"/>
          </p:cNvSpPr>
          <p:nvPr/>
        </p:nvSpPr>
        <p:spPr bwMode="auto">
          <a:xfrm>
            <a:off x="228600" y="4267200"/>
            <a:ext cx="28956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 Exposure</a:t>
            </a:r>
          </a:p>
        </p:txBody>
      </p:sp>
      <p:sp>
        <p:nvSpPr>
          <p:cNvPr id="312325" name="Text Box 6"/>
          <p:cNvSpPr txBox="1">
            <a:spLocks noChangeArrowheads="1"/>
          </p:cNvSpPr>
          <p:nvPr/>
        </p:nvSpPr>
        <p:spPr bwMode="auto">
          <a:xfrm>
            <a:off x="4572000" y="42672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2326"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p:spPr>
        <p:txBody>
          <a:bodyPr/>
          <a:lstStyle/>
          <a:p>
            <a:endParaRPr lang="en-US"/>
          </a:p>
        </p:txBody>
      </p:sp>
      <p:sp>
        <p:nvSpPr>
          <p:cNvPr id="312327" name="Text Box 8"/>
          <p:cNvSpPr txBox="1">
            <a:spLocks noChangeArrowheads="1"/>
          </p:cNvSpPr>
          <p:nvPr/>
        </p:nvSpPr>
        <p:spPr bwMode="auto">
          <a:xfrm>
            <a:off x="3733800" y="45720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2328" name="Text Box 13"/>
          <p:cNvSpPr txBox="1">
            <a:spLocks noChangeArrowheads="1"/>
          </p:cNvSpPr>
          <p:nvPr/>
        </p:nvSpPr>
        <p:spPr bwMode="auto">
          <a:xfrm rot="10800000" flipV="1">
            <a:off x="150813" y="5146675"/>
            <a:ext cx="6173787" cy="8318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when deriving our final inference?</a:t>
            </a:r>
          </a:p>
        </p:txBody>
      </p:sp>
      <p:grpSp>
        <p:nvGrpSpPr>
          <p:cNvPr id="312329" name="Group 15"/>
          <p:cNvGrpSpPr>
            <a:grpSpLocks/>
          </p:cNvGrpSpPr>
          <p:nvPr/>
        </p:nvGrpSpPr>
        <p:grpSpPr bwMode="auto">
          <a:xfrm>
            <a:off x="-712788" y="7480300"/>
            <a:ext cx="5807076" cy="628650"/>
            <a:chOff x="-449" y="4712"/>
            <a:chExt cx="3658" cy="396"/>
          </a:xfrm>
        </p:grpSpPr>
        <p:sp>
          <p:nvSpPr>
            <p:cNvPr id="312330"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2331"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2332"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idx="4294967295"/>
          </p:nvPr>
        </p:nvSpPr>
        <p:spPr>
          <a:xfrm>
            <a:off x="609600" y="-76200"/>
            <a:ext cx="5830888" cy="1066800"/>
          </a:xfrm>
        </p:spPr>
        <p:txBody>
          <a:bodyPr/>
          <a:lstStyle/>
          <a:p>
            <a:r>
              <a:rPr lang="en-US" altLang="en-US" smtClean="0"/>
              <a:t>DAGs Force Investigators to First Conceptualize the System</a:t>
            </a:r>
          </a:p>
        </p:txBody>
      </p:sp>
      <p:sp>
        <p:nvSpPr>
          <p:cNvPr id="314370" name="Rectangle 3"/>
          <p:cNvSpPr>
            <a:spLocks noGrp="1" noChangeArrowheads="1"/>
          </p:cNvSpPr>
          <p:nvPr>
            <p:ph type="body" idx="4294967295"/>
          </p:nvPr>
        </p:nvSpPr>
        <p:spPr>
          <a:xfrm>
            <a:off x="0" y="2057400"/>
            <a:ext cx="6781800" cy="3276600"/>
          </a:xfrm>
        </p:spPr>
        <p:txBody>
          <a:bodyPr/>
          <a:lstStyle/>
          <a:p>
            <a:r>
              <a:rPr lang="en-US" altLang="en-US" sz="2200" dirty="0" smtClean="0"/>
              <a:t>No.    </a:t>
            </a:r>
          </a:p>
          <a:p>
            <a:r>
              <a:rPr lang="en-US" altLang="en-US" sz="2200" dirty="0" smtClean="0"/>
              <a:t>Based on our </a:t>
            </a:r>
            <a:r>
              <a:rPr lang="en-US" altLang="en-US" sz="2200" i="1" dirty="0" smtClean="0"/>
              <a:t>a priori</a:t>
            </a:r>
            <a:r>
              <a:rPr lang="en-US" altLang="en-US" sz="2200" dirty="0" smtClean="0"/>
              <a:t> understanding of the role of gum chewing (in melanoma), it is more likely that chance — as opposed to truth — is causing appearance of confounding </a:t>
            </a:r>
          </a:p>
          <a:p>
            <a:r>
              <a:rPr lang="en-US" altLang="en-US" sz="2200" dirty="0" smtClean="0"/>
              <a:t>Controlling for a variable should only be done if there is a relevant </a:t>
            </a:r>
            <a:r>
              <a:rPr lang="en-US" altLang="en-US" sz="2200" i="1" dirty="0" smtClean="0"/>
              <a:t>a priori</a:t>
            </a:r>
            <a:r>
              <a:rPr lang="en-US" altLang="en-US" sz="2200" dirty="0" smtClean="0"/>
              <a:t> subject matter evidence.</a:t>
            </a:r>
          </a:p>
          <a:p>
            <a:r>
              <a:rPr lang="en-US" altLang="en-US" sz="2200" b="1" dirty="0" smtClean="0"/>
              <a:t>i.e.,  If not a consideration in your DAG, don’t control for it.</a:t>
            </a:r>
          </a:p>
        </p:txBody>
      </p:sp>
      <p:sp>
        <p:nvSpPr>
          <p:cNvPr id="314371"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4372" name="Text Box 13"/>
          <p:cNvSpPr txBox="1">
            <a:spLocks noChangeArrowheads="1"/>
          </p:cNvSpPr>
          <p:nvPr/>
        </p:nvSpPr>
        <p:spPr bwMode="auto">
          <a:xfrm rot="10800000" flipV="1">
            <a:off x="303213" y="1082675"/>
            <a:ext cx="6173787" cy="822325"/>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in our final inference?</a:t>
            </a:r>
          </a:p>
        </p:txBody>
      </p:sp>
      <p:sp>
        <p:nvSpPr>
          <p:cNvPr id="314373"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4374"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4375" name="Text Box 10"/>
          <p:cNvSpPr txBox="1">
            <a:spLocks noChangeArrowheads="1"/>
          </p:cNvSpPr>
          <p:nvPr/>
        </p:nvSpPr>
        <p:spPr bwMode="auto">
          <a:xfrm rot="-2695870">
            <a:off x="2395538" y="6786563"/>
            <a:ext cx="1244600" cy="395287"/>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533400" y="3810000"/>
            <a:ext cx="1314450" cy="1552575"/>
          </a:xfrm>
          <a:prstGeom prst="rect">
            <a:avLst/>
          </a:prstGeom>
          <a:noFill/>
          <a:ln w="9525">
            <a:noFill/>
            <a:miter lim="800000"/>
            <a:headEnd/>
            <a:tailEnd/>
          </a:ln>
        </p:spPr>
        <p:txBody>
          <a:bodyPr>
            <a:spAutoFit/>
          </a:bodyPr>
          <a:lstStyle/>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p:txBody>
      </p:sp>
      <p:sp>
        <p:nvSpPr>
          <p:cNvPr id="316418" name="Text Box 3"/>
          <p:cNvSpPr txBox="1">
            <a:spLocks noChangeArrowheads="1"/>
          </p:cNvSpPr>
          <p:nvPr/>
        </p:nvSpPr>
        <p:spPr bwMode="auto">
          <a:xfrm>
            <a:off x="1123950" y="4267200"/>
            <a:ext cx="1771650" cy="1004888"/>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a:t>
            </a:r>
          </a:p>
          <a:p>
            <a:pPr algn="ctr">
              <a:spcBef>
                <a:spcPct val="50000"/>
              </a:spcBef>
            </a:pPr>
            <a:r>
              <a:rPr lang="en-US" altLang="en-US" sz="2400">
                <a:solidFill>
                  <a:schemeClr val="tx1"/>
                </a:solidFill>
              </a:rPr>
              <a:t>Exposure</a:t>
            </a:r>
          </a:p>
        </p:txBody>
      </p:sp>
      <p:sp>
        <p:nvSpPr>
          <p:cNvPr id="316419" name="Text Box 4"/>
          <p:cNvSpPr txBox="1">
            <a:spLocks noChangeArrowheads="1"/>
          </p:cNvSpPr>
          <p:nvPr/>
        </p:nvSpPr>
        <p:spPr bwMode="auto">
          <a:xfrm>
            <a:off x="4724400" y="44196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6420" name="Text Box 5"/>
          <p:cNvSpPr txBox="1">
            <a:spLocks noChangeArrowheads="1"/>
          </p:cNvSpPr>
          <p:nvPr/>
        </p:nvSpPr>
        <p:spPr bwMode="auto">
          <a:xfrm>
            <a:off x="4972050" y="6502400"/>
            <a:ext cx="108585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316422" name="Text Box 8"/>
          <p:cNvSpPr txBox="1">
            <a:spLocks noChangeArrowheads="1"/>
          </p:cNvSpPr>
          <p:nvPr/>
        </p:nvSpPr>
        <p:spPr bwMode="auto">
          <a:xfrm>
            <a:off x="3505200" y="48006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6423"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p:spPr>
        <p:txBody>
          <a:bodyPr/>
          <a:lstStyle/>
          <a:p>
            <a:endParaRPr lang="en-US"/>
          </a:p>
        </p:txBody>
      </p:sp>
      <p:sp>
        <p:nvSpPr>
          <p:cNvPr id="1278986" name="Text Box 10"/>
          <p:cNvSpPr txBox="1">
            <a:spLocks noChangeArrowheads="1"/>
          </p:cNvSpPr>
          <p:nvPr/>
        </p:nvSpPr>
        <p:spPr bwMode="auto">
          <a:xfrm>
            <a:off x="-76200" y="533400"/>
            <a:ext cx="60198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Should we adjust for gum chewing?</a:t>
            </a:r>
          </a:p>
        </p:txBody>
      </p:sp>
      <p:sp>
        <p:nvSpPr>
          <p:cNvPr id="316425" name="Text Box 11"/>
          <p:cNvSpPr txBox="1">
            <a:spLocks noChangeArrowheads="1"/>
          </p:cNvSpPr>
          <p:nvPr/>
        </p:nvSpPr>
        <p:spPr bwMode="auto">
          <a:xfrm>
            <a:off x="2362200" y="2209800"/>
            <a:ext cx="1905000" cy="822325"/>
          </a:xfrm>
          <a:prstGeom prst="rect">
            <a:avLst/>
          </a:prstGeom>
          <a:noFill/>
          <a:ln w="9525">
            <a:noFill/>
            <a:miter lim="800000"/>
            <a:headEnd/>
            <a:tailEnd/>
          </a:ln>
        </p:spPr>
        <p:txBody>
          <a:bodyPr>
            <a:spAutoFit/>
          </a:bodyPr>
          <a:lstStyle/>
          <a:p>
            <a:pPr algn="ctr"/>
            <a:r>
              <a:rPr lang="en-US" altLang="en-US" sz="2400">
                <a:solidFill>
                  <a:schemeClr val="tx1"/>
                </a:solidFill>
              </a:rPr>
              <a:t>Gum chewing</a:t>
            </a:r>
            <a:endParaRPr lang="en-US" altLang="en-US" sz="2400" b="0">
              <a:solidFill>
                <a:schemeClr val="tx1"/>
              </a:solidFill>
              <a:latin typeface="Times New Roman" pitchFamily="18" charset="0"/>
            </a:endParaRPr>
          </a:p>
        </p:txBody>
      </p:sp>
      <p:sp>
        <p:nvSpPr>
          <p:cNvPr id="1278988" name="Text Box 12"/>
          <p:cNvSpPr txBox="1">
            <a:spLocks noChangeArrowheads="1"/>
          </p:cNvSpPr>
          <p:nvPr/>
        </p:nvSpPr>
        <p:spPr bwMode="auto">
          <a:xfrm>
            <a:off x="0" y="1676400"/>
            <a:ext cx="1905000" cy="1187450"/>
          </a:xfrm>
          <a:prstGeom prst="rect">
            <a:avLst/>
          </a:prstGeom>
          <a:noFill/>
          <a:ln w="9525">
            <a:noFill/>
            <a:miter lim="800000"/>
            <a:headEnd/>
            <a:tailEnd/>
          </a:ln>
        </p:spPr>
        <p:txBody>
          <a:bodyPr>
            <a:spAutoFit/>
          </a:bodyPr>
          <a:lstStyle/>
          <a:p>
            <a:pPr algn="ctr"/>
            <a:r>
              <a:rPr lang="en-US" altLang="en-US" sz="2400">
                <a:solidFill>
                  <a:schemeClr val="tx1"/>
                </a:solidFill>
              </a:rPr>
              <a:t>“Active” Personality Type</a:t>
            </a:r>
            <a:endParaRPr lang="en-US" altLang="en-US" sz="2400" b="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1278990" name="Oval 14"/>
          <p:cNvSpPr>
            <a:spLocks noChangeArrowheads="1"/>
          </p:cNvSpPr>
          <p:nvPr/>
        </p:nvSpPr>
        <p:spPr bwMode="auto">
          <a:xfrm rot="-19479355">
            <a:off x="3810000" y="3352800"/>
            <a:ext cx="1620838" cy="771525"/>
          </a:xfrm>
          <a:prstGeom prst="ellipse">
            <a:avLst/>
          </a:prstGeom>
          <a:noFill/>
          <a:ln w="76200">
            <a:solidFill>
              <a:srgbClr val="FF0000"/>
            </a:solidFill>
            <a:round/>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304800" y="6324600"/>
            <a:ext cx="6172200" cy="212365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a:t>
            </a:r>
            <a:r>
              <a:rPr lang="en-US" sz="2400" dirty="0" smtClean="0">
                <a:latin typeface="Arial" pitchFamily="34" charset="0"/>
              </a:rPr>
              <a:t>illogical</a:t>
            </a:r>
          </a:p>
          <a:p>
            <a:pPr algn="ctr" eaLnBrk="0" hangingPunct="0">
              <a:spcBef>
                <a:spcPct val="50000"/>
              </a:spcBef>
              <a:defRPr/>
            </a:pPr>
            <a:r>
              <a:rPr lang="en-US" sz="2400" dirty="0" smtClean="0">
                <a:latin typeface="Arial" pitchFamily="34" charset="0"/>
              </a:rPr>
              <a:t>Confounding is a substantive issue, not a statistical issue</a:t>
            </a:r>
            <a:endParaRPr lang="en-US"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82296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31463192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03108"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0523" name="Rectangle 12"/>
          <p:cNvSpPr>
            <a:spLocks noChangeArrowheads="1"/>
          </p:cNvSpPr>
          <p:nvPr/>
        </p:nvSpPr>
        <p:spPr bwMode="auto">
          <a:xfrm>
            <a:off x="76200" y="-762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a:t>
            </a:r>
            <a:r>
              <a:rPr lang="en-US" altLang="en-US" sz="2200" dirty="0" smtClean="0">
                <a:solidFill>
                  <a:schemeClr val="tx2"/>
                </a:solidFill>
              </a:rPr>
              <a:t>paths between E and D?</a:t>
            </a:r>
            <a:endParaRPr lang="en-US" altLang="en-US" sz="2200" dirty="0">
              <a:solidFill>
                <a:schemeClr val="tx2"/>
              </a:solidFill>
            </a:endParaRPr>
          </a:p>
        </p:txBody>
      </p:sp>
      <p:sp>
        <p:nvSpPr>
          <p:cNvPr id="320524" name="Rectangle 13"/>
          <p:cNvSpPr>
            <a:spLocks noChangeArrowheads="1"/>
          </p:cNvSpPr>
          <p:nvPr/>
        </p:nvSpPr>
        <p:spPr bwMode="auto">
          <a:xfrm>
            <a:off x="0" y="4343400"/>
            <a:ext cx="7010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200" u="sng" dirty="0">
                <a:solidFill>
                  <a:schemeClr val="tx1"/>
                </a:solidFill>
              </a:rPr>
              <a:t>Many </a:t>
            </a:r>
            <a:r>
              <a:rPr lang="en-US" altLang="en-US" sz="2200" u="sng" dirty="0" smtClean="0">
                <a:solidFill>
                  <a:schemeClr val="tx1"/>
                </a:solidFill>
              </a:rPr>
              <a:t>research </a:t>
            </a:r>
            <a:r>
              <a:rPr lang="en-US" altLang="en-US" sz="2200" u="sng" dirty="0">
                <a:solidFill>
                  <a:schemeClr val="tx1"/>
                </a:solidFill>
              </a:rPr>
              <a:t>questions</a:t>
            </a:r>
            <a:r>
              <a:rPr lang="en-US" altLang="en-US" sz="2200" u="sng" dirty="0" smtClean="0">
                <a:solidFill>
                  <a:schemeClr val="tx1"/>
                </a:solidFill>
              </a:rPr>
              <a:t>:  “Mediation analysis”</a:t>
            </a:r>
            <a:endParaRPr lang="en-US" altLang="en-US" sz="2200" u="sng"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a:t>
            </a:r>
            <a:r>
              <a:rPr lang="en-US" altLang="en-US" sz="2400" b="0" dirty="0" smtClean="0">
                <a:solidFill>
                  <a:schemeClr val="tx1"/>
                </a:solidFill>
              </a:rPr>
              <a:t>paths (I</a:t>
            </a:r>
            <a:r>
              <a:rPr lang="en-US" altLang="en-US" sz="2400" b="0" baseline="-25000" dirty="0" smtClean="0">
                <a:solidFill>
                  <a:schemeClr val="tx1"/>
                </a:solidFill>
              </a:rPr>
              <a:t>1</a:t>
            </a:r>
            <a:r>
              <a:rPr lang="en-US" altLang="en-US" sz="2400" b="0" dirty="0" smtClean="0">
                <a:solidFill>
                  <a:schemeClr val="tx1"/>
                </a:solidFill>
              </a:rPr>
              <a:t>, I</a:t>
            </a:r>
            <a:r>
              <a:rPr lang="en-US" altLang="en-US" sz="2400" b="0" baseline="-25000" dirty="0" smtClean="0">
                <a:solidFill>
                  <a:schemeClr val="tx1"/>
                </a:solidFill>
              </a:rPr>
              <a:t>2</a:t>
            </a:r>
            <a:r>
              <a:rPr lang="en-US" altLang="en-US" sz="2400" b="0" dirty="0" smtClean="0">
                <a:solidFill>
                  <a:schemeClr val="tx1"/>
                </a:solidFill>
              </a:rPr>
              <a:t>, I</a:t>
            </a:r>
            <a:r>
              <a:rPr lang="en-US" altLang="en-US" sz="2400" b="0" baseline="-25000" dirty="0" smtClean="0">
                <a:solidFill>
                  <a:schemeClr val="tx1"/>
                </a:solidFill>
              </a:rPr>
              <a:t>3</a:t>
            </a:r>
            <a:r>
              <a:rPr lang="en-US" altLang="en-US" sz="2400" b="0" dirty="0" smtClean="0">
                <a:solidFill>
                  <a:schemeClr val="tx1"/>
                </a:solidFill>
              </a:rPr>
              <a:t> + ?)</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I</a:t>
            </a:r>
            <a:r>
              <a:rPr lang="en-US" altLang="en-US" sz="2400" b="0" baseline="-25000" dirty="0">
                <a:solidFill>
                  <a:schemeClr val="tx1"/>
                </a:solidFill>
              </a:rPr>
              <a:t>1</a:t>
            </a:r>
            <a:r>
              <a:rPr lang="en-US" altLang="en-US" sz="2400" b="0" dirty="0">
                <a:solidFill>
                  <a:schemeClr val="tx1"/>
                </a:solidFill>
              </a:rPr>
              <a:t>, I</a:t>
            </a:r>
            <a:r>
              <a:rPr lang="en-US" altLang="en-US" sz="2400" b="0" baseline="-25000" dirty="0">
                <a:solidFill>
                  <a:schemeClr val="tx1"/>
                </a:solidFill>
              </a:rPr>
              <a:t>2</a:t>
            </a:r>
            <a:r>
              <a:rPr lang="en-US" altLang="en-US" sz="2400" b="0" dirty="0">
                <a:solidFill>
                  <a:schemeClr val="tx1"/>
                </a:solidFill>
              </a:rPr>
              <a:t>, and I</a:t>
            </a:r>
            <a:r>
              <a:rPr lang="en-US" altLang="en-US" sz="2400" b="0" baseline="-25000" dirty="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a:t>
            </a:r>
            <a:r>
              <a:rPr lang="en-US" altLang="en-US" sz="2400" b="0" dirty="0" smtClean="0">
                <a:solidFill>
                  <a:schemeClr val="tx1"/>
                </a:solidFill>
              </a:rPr>
              <a:t>mechanisms of causation</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How </a:t>
            </a:r>
            <a:r>
              <a:rPr lang="en-US" altLang="en-US" sz="2400" b="0" dirty="0" smtClean="0">
                <a:solidFill>
                  <a:schemeClr val="tx1"/>
                </a:solidFill>
              </a:rPr>
              <a:t>much (what %) </a:t>
            </a:r>
            <a:r>
              <a:rPr lang="en-US" altLang="en-US" sz="2400" b="0" dirty="0">
                <a:solidFill>
                  <a:schemeClr val="tx1"/>
                </a:solidFill>
              </a:rPr>
              <a:t>of the effect of E on D is mediated by I</a:t>
            </a:r>
            <a:r>
              <a:rPr lang="en-US" altLang="en-US" sz="2400" b="0" baseline="-25000" dirty="0">
                <a:solidFill>
                  <a:schemeClr val="tx1"/>
                </a:solidFill>
              </a:rPr>
              <a:t>1 </a:t>
            </a:r>
            <a:r>
              <a:rPr lang="en-US" altLang="en-US" sz="2400" b="0" dirty="0">
                <a:solidFill>
                  <a:schemeClr val="tx1"/>
                </a:solidFill>
              </a:rPr>
              <a:t>(or I</a:t>
            </a:r>
            <a:r>
              <a:rPr lang="en-US" altLang="en-US" sz="2400" b="0" baseline="-25000" dirty="0">
                <a:solidFill>
                  <a:schemeClr val="tx1"/>
                </a:solidFill>
              </a:rPr>
              <a:t>2</a:t>
            </a:r>
            <a:r>
              <a:rPr lang="en-US" altLang="en-US" sz="2400" b="0" dirty="0">
                <a:solidFill>
                  <a:schemeClr val="tx1"/>
                </a:solidFill>
              </a:rPr>
              <a:t>; or I</a:t>
            </a:r>
            <a:r>
              <a:rPr lang="en-US" altLang="en-US" sz="2400" b="0" baseline="-25000" dirty="0">
                <a:solidFill>
                  <a:schemeClr val="tx1"/>
                </a:solidFill>
              </a:rPr>
              <a:t>3</a:t>
            </a:r>
            <a:r>
              <a:rPr lang="en-US" altLang="en-US" sz="2400" b="0" dirty="0">
                <a:solidFill>
                  <a:schemeClr val="tx1"/>
                </a:solidFill>
              </a:rPr>
              <a:t> or any combination)?  </a:t>
            </a: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The INDIRECT effect of E on D via I</a:t>
            </a:r>
            <a:r>
              <a:rPr lang="en-US" altLang="en-US" sz="2400" b="0" baseline="-25000" dirty="0" smtClean="0">
                <a:solidFill>
                  <a:schemeClr val="tx1"/>
                </a:solidFill>
              </a:rPr>
              <a:t>1</a:t>
            </a:r>
            <a:endParaRPr lang="en-US" altLang="en-US" sz="2400" b="0" baseline="-25000" dirty="0">
              <a:solidFill>
                <a:schemeClr val="tx1"/>
              </a:solidFill>
            </a:endParaRP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59503" name="Text Box 1039"/>
          <p:cNvSpPr txBox="1">
            <a:spLocks noChangeArrowheads="1"/>
          </p:cNvSpPr>
          <p:nvPr/>
        </p:nvSpPr>
        <p:spPr bwMode="auto">
          <a:xfrm>
            <a:off x="76200" y="838200"/>
            <a:ext cx="2286000" cy="15525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solidFill>
                  <a:srgbClr val="FF0000"/>
                </a:solidFill>
              </a:rPr>
              <a:t>I 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491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2571" name="Rectangle 15"/>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22572" name="Rectangle 16"/>
          <p:cNvSpPr>
            <a:spLocks noChangeArrowheads="1"/>
          </p:cNvSpPr>
          <p:nvPr/>
        </p:nvSpPr>
        <p:spPr bwMode="auto">
          <a:xfrm>
            <a:off x="1524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paths (I</a:t>
            </a:r>
            <a:r>
              <a:rPr lang="en-US" altLang="en-US" sz="2400" b="0" baseline="-25000" dirty="0">
                <a:solidFill>
                  <a:schemeClr val="tx1"/>
                </a:solidFill>
              </a:rPr>
              <a:t>1</a:t>
            </a:r>
            <a:r>
              <a:rPr lang="en-US" altLang="en-US" sz="2400" b="0" dirty="0">
                <a:solidFill>
                  <a:schemeClr val="tx1"/>
                </a:solidFill>
              </a:rPr>
              <a:t>, I</a:t>
            </a:r>
            <a:r>
              <a:rPr lang="en-US" altLang="en-US" sz="2400" b="0" baseline="-25000" dirty="0">
                <a:solidFill>
                  <a:schemeClr val="tx1"/>
                </a:solidFill>
              </a:rPr>
              <a:t>2</a:t>
            </a:r>
            <a:r>
              <a:rPr lang="en-US" altLang="en-US" sz="2400" b="0" dirty="0">
                <a:solidFill>
                  <a:schemeClr val="tx1"/>
                </a:solidFill>
              </a:rPr>
              <a:t>, I</a:t>
            </a:r>
            <a:r>
              <a:rPr lang="en-US" altLang="en-US" sz="2400" b="0" baseline="-25000" dirty="0">
                <a:solidFill>
                  <a:schemeClr val="tx1"/>
                </a:solidFill>
              </a:rPr>
              <a:t>3</a:t>
            </a:r>
            <a:r>
              <a:rPr lang="en-US" altLang="en-US" sz="2400" b="0" dirty="0">
                <a:solidFill>
                  <a:schemeClr val="tx1"/>
                </a:solidFill>
              </a:rPr>
              <a:t> + ?)</a:t>
            </a:r>
          </a:p>
          <a:p>
            <a:pPr marL="436562" lvl="1" defTabSz="803275" eaLnBrk="0" hangingPunct="0">
              <a:spcAft>
                <a:spcPct val="25000"/>
              </a:spcAft>
              <a:buClr>
                <a:schemeClr val="tx1"/>
              </a:buClr>
              <a:buSzPct val="100000"/>
            </a:pP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Leave all above </a:t>
            </a:r>
            <a:r>
              <a:rPr lang="en-US" altLang="en-US" sz="2400" b="0" dirty="0" smtClean="0">
                <a:solidFill>
                  <a:schemeClr val="tx1"/>
                </a:solidFill>
              </a:rPr>
              <a:t>causal paths </a:t>
            </a:r>
            <a:r>
              <a:rPr lang="en-US" altLang="en-US" sz="2400" b="0" dirty="0">
                <a:solidFill>
                  <a:schemeClr val="tx1"/>
                </a:solidFill>
              </a:rPr>
              <a:t>open and analyze association between E and D</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9"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24620" name="Rectangle 13"/>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I</a:t>
            </a:r>
            <a:r>
              <a:rPr lang="en-US" altLang="en-US" sz="2400" b="0" baseline="-25000" dirty="0">
                <a:solidFill>
                  <a:schemeClr val="tx1"/>
                </a:solidFill>
              </a:rPr>
              <a:t>1</a:t>
            </a:r>
            <a:r>
              <a:rPr lang="en-US" altLang="en-US" sz="2400" b="0" dirty="0">
                <a:solidFill>
                  <a:schemeClr val="tx1"/>
                </a:solidFill>
              </a:rPr>
              <a:t>, I</a:t>
            </a:r>
            <a:r>
              <a:rPr lang="en-US" altLang="en-US" sz="2400" b="0" baseline="-25000" dirty="0">
                <a:solidFill>
                  <a:schemeClr val="tx1"/>
                </a:solidFill>
              </a:rPr>
              <a:t>2</a:t>
            </a:r>
            <a:r>
              <a:rPr lang="en-US" altLang="en-US" sz="2400" b="0" dirty="0">
                <a:solidFill>
                  <a:schemeClr val="tx1"/>
                </a:solidFill>
              </a:rPr>
              <a:t>, and I</a:t>
            </a:r>
            <a:r>
              <a:rPr lang="en-US" altLang="en-US" sz="2400" b="0" baseline="-25000" dirty="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mechanisms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Adjust for I</a:t>
            </a:r>
            <a:r>
              <a:rPr lang="en-US" altLang="en-US" sz="2400" b="0" baseline="-25000" dirty="0">
                <a:solidFill>
                  <a:schemeClr val="tx1"/>
                </a:solidFill>
              </a:rPr>
              <a:t>1</a:t>
            </a:r>
            <a:r>
              <a:rPr lang="en-US" altLang="en-US" sz="2400" b="0" dirty="0">
                <a:solidFill>
                  <a:schemeClr val="tx1"/>
                </a:solidFill>
              </a:rPr>
              <a:t>, I</a:t>
            </a:r>
            <a:r>
              <a:rPr lang="en-US" altLang="en-US" sz="2400" b="0" baseline="-25000" dirty="0">
                <a:solidFill>
                  <a:schemeClr val="tx1"/>
                </a:solidFill>
              </a:rPr>
              <a:t>2</a:t>
            </a:r>
            <a:r>
              <a:rPr lang="en-US" altLang="en-US" sz="2400" b="0" dirty="0">
                <a:solidFill>
                  <a:schemeClr val="tx1"/>
                </a:solidFill>
              </a:rPr>
              <a:t>, and I</a:t>
            </a:r>
            <a:r>
              <a:rPr lang="en-US" altLang="en-US" sz="2400" b="0" baseline="-25000" dirty="0">
                <a:solidFill>
                  <a:schemeClr val="tx1"/>
                </a:solidFill>
              </a:rPr>
              <a:t>3</a:t>
            </a:r>
            <a:r>
              <a:rPr lang="en-US" altLang="en-US" sz="2400" b="0" dirty="0">
                <a:solidFill>
                  <a:schemeClr val="tx1"/>
                </a:solidFill>
              </a:rPr>
              <a:t>. </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whatever association is leftover can be attributed to direct effect of E on D.  </a:t>
            </a:r>
            <a:endParaRPr lang="en-US" altLang="en-US" sz="2400" b="0" dirty="0" smtClean="0">
              <a:solidFill>
                <a:schemeClr val="tx1"/>
              </a:solidFill>
            </a:endParaRPr>
          </a:p>
          <a:p>
            <a:pPr marL="1236662" lvl="2" indent="-342900" defTabSz="803275" eaLnBrk="0" hangingPunct="0">
              <a:spcAft>
                <a:spcPct val="25000"/>
              </a:spcAft>
              <a:buClr>
                <a:schemeClr val="tx1"/>
              </a:buClr>
              <a:buSzPct val="100000"/>
              <a:buFont typeface="Courier New" panose="02070309020205020404" pitchFamily="49" charset="0"/>
              <a:buChar char="o"/>
            </a:pPr>
            <a:r>
              <a:rPr lang="en-US" altLang="en-US" sz="2000" b="0" dirty="0" smtClean="0">
                <a:solidFill>
                  <a:schemeClr val="tx1"/>
                </a:solidFill>
              </a:rPr>
              <a:t>Advanced topic: adjustment needs to respect common causes of I &amp; D and  interaction </a:t>
            </a:r>
            <a:endParaRPr lang="en-US" altLang="en-US" sz="2000" b="0" dirty="0">
              <a:solidFill>
                <a:schemeClr val="tx1"/>
              </a:solidFill>
            </a:endParaRP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8" name="Text Box 15"/>
          <p:cNvSpPr txBox="1">
            <a:spLocks noChangeArrowheads="1"/>
          </p:cNvSpPr>
          <p:nvPr/>
        </p:nvSpPr>
        <p:spPr bwMode="auto">
          <a:xfrm>
            <a:off x="2895600" y="18288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9" name="Text Box 15"/>
          <p:cNvSpPr txBox="1">
            <a:spLocks noChangeArrowheads="1"/>
          </p:cNvSpPr>
          <p:nvPr/>
        </p:nvSpPr>
        <p:spPr bwMode="auto">
          <a:xfrm>
            <a:off x="28956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55"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63"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56364" name="Rectangle 13"/>
          <p:cNvSpPr>
            <a:spLocks noChangeArrowheads="1"/>
          </p:cNvSpPr>
          <p:nvPr/>
        </p:nvSpPr>
        <p:spPr bwMode="auto">
          <a:xfrm>
            <a:off x="762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How much of the effect of E on D is mediated by I</a:t>
            </a:r>
            <a:r>
              <a:rPr lang="en-US" altLang="en-US" sz="2400" b="0" baseline="-25000" dirty="0">
                <a:solidFill>
                  <a:schemeClr val="tx1"/>
                </a:solidFill>
              </a:rPr>
              <a:t>1 </a:t>
            </a:r>
            <a:r>
              <a:rPr lang="en-US" altLang="en-US" sz="2400" b="0" dirty="0">
                <a:solidFill>
                  <a:schemeClr val="tx1"/>
                </a:solidFill>
              </a:rPr>
              <a:t>(or I</a:t>
            </a:r>
            <a:r>
              <a:rPr lang="en-US" altLang="en-US" sz="2400" b="0" baseline="-25000" dirty="0">
                <a:solidFill>
                  <a:schemeClr val="tx1"/>
                </a:solidFill>
              </a:rPr>
              <a:t>2</a:t>
            </a:r>
            <a:r>
              <a:rPr lang="en-US" altLang="en-US" sz="2400" b="0" dirty="0">
                <a:solidFill>
                  <a:schemeClr val="tx1"/>
                </a:solidFill>
              </a:rPr>
              <a:t>; or I</a:t>
            </a:r>
            <a:r>
              <a:rPr lang="en-US" altLang="en-US" sz="2400" b="0" baseline="-25000" dirty="0">
                <a:solidFill>
                  <a:schemeClr val="tx1"/>
                </a:solidFill>
              </a:rPr>
              <a:t>3</a:t>
            </a:r>
            <a:r>
              <a:rPr lang="en-US" altLang="en-US" sz="2400" b="0" dirty="0">
                <a:solidFill>
                  <a:schemeClr val="tx1"/>
                </a:solidFill>
              </a:rPr>
              <a:t> or any combination)?  </a:t>
            </a:r>
            <a:r>
              <a:rPr lang="en-US" altLang="en-US" sz="2400" b="0" dirty="0" smtClean="0">
                <a:solidFill>
                  <a:schemeClr val="tx1"/>
                </a:solidFill>
              </a:rPr>
              <a:t>(the INDIRECT effect of E on D)</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Solution</a:t>
            </a:r>
            <a:r>
              <a:rPr lang="en-US" altLang="en-US" sz="2400" b="0" dirty="0">
                <a:solidFill>
                  <a:schemeClr val="tx1"/>
                </a:solidFill>
              </a:rPr>
              <a:t>:  Compare total effect (adjust for none of the intermediaries) with effect when adjusting just for I</a:t>
            </a:r>
            <a:r>
              <a:rPr lang="en-US" altLang="en-US" sz="2400" b="0" baseline="-25000" dirty="0">
                <a:solidFill>
                  <a:schemeClr val="tx1"/>
                </a:solidFill>
              </a:rPr>
              <a:t>1</a:t>
            </a:r>
          </a:p>
          <a:p>
            <a:pPr marL="1071563" lvl="2" indent="-280988" defTabSz="803275" eaLnBrk="0" hangingPunct="0">
              <a:spcBef>
                <a:spcPct val="20000"/>
              </a:spcBef>
              <a:spcAft>
                <a:spcPct val="25000"/>
              </a:spcAft>
              <a:buClr>
                <a:schemeClr val="tx1"/>
              </a:buClr>
              <a:buSzPct val="100000"/>
              <a:buFontTx/>
              <a:buChar char="»"/>
            </a:pPr>
            <a:r>
              <a:rPr lang="en-US" altLang="en-US" sz="2400" b="0" dirty="0">
                <a:solidFill>
                  <a:schemeClr val="tx1"/>
                </a:solidFill>
              </a:rPr>
              <a:t>Difference between analyses can be attributed to I</a:t>
            </a:r>
            <a:r>
              <a:rPr lang="en-US" altLang="en-US" sz="2400" b="0" baseline="-25000" dirty="0">
                <a:solidFill>
                  <a:schemeClr val="tx1"/>
                </a:solidFill>
              </a:rPr>
              <a:t>1</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609600" y="152400"/>
            <a:ext cx="5830888" cy="1066800"/>
          </a:xfrm>
        </p:spPr>
        <p:txBody>
          <a:bodyPr/>
          <a:lstStyle/>
          <a:p>
            <a:r>
              <a:rPr lang="en-US" altLang="en-US" dirty="0" smtClean="0"/>
              <a:t>Confounding:  </a:t>
            </a:r>
            <a:br>
              <a:rPr lang="en-US" altLang="en-US" dirty="0" smtClean="0"/>
            </a:br>
            <a:r>
              <a:rPr lang="en-US" altLang="en-US" dirty="0" smtClean="0"/>
              <a:t>Examples of Magnitude and Direction</a:t>
            </a:r>
          </a:p>
        </p:txBody>
      </p:sp>
      <p:graphicFrame>
        <p:nvGraphicFramePr>
          <p:cNvPr id="6222" name="Object 78"/>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402"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3" name="Object 79"/>
          <p:cNvGraphicFramePr>
            <a:graphicFrameLocks/>
          </p:cNvGraphicFramePr>
          <p:nvPr/>
        </p:nvGraphicFramePr>
        <p:xfrm>
          <a:off x="990600" y="1828800"/>
          <a:ext cx="3752850" cy="1866900"/>
        </p:xfrm>
        <a:graphic>
          <a:graphicData uri="http://schemas.openxmlformats.org/presentationml/2006/ole">
            <mc:AlternateContent xmlns:mc="http://schemas.openxmlformats.org/markup-compatibility/2006">
              <mc:Choice xmlns:v="urn:schemas-microsoft-com:vml" Requires="v">
                <p:oleObj spid="_x0000_s6403"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4" name="Object 80"/>
          <p:cNvGraphicFramePr>
            <a:graphicFrameLocks/>
          </p:cNvGraphicFramePr>
          <p:nvPr/>
        </p:nvGraphicFramePr>
        <p:xfrm>
          <a:off x="304800" y="3733800"/>
          <a:ext cx="2933700" cy="1238250"/>
        </p:xfrm>
        <a:graphic>
          <a:graphicData uri="http://schemas.openxmlformats.org/presentationml/2006/ole">
            <mc:AlternateContent xmlns:mc="http://schemas.openxmlformats.org/markup-compatibility/2006">
              <mc:Choice xmlns:v="urn:schemas-microsoft-com:vml" Requires="v">
                <p:oleObj spid="_x0000_s6404" name="Document" r:id="rId8" imgW="3621386" imgH="1199584" progId="Word.Document.8">
                  <p:embed/>
                </p:oleObj>
              </mc:Choice>
              <mc:Fallback>
                <p:oleObj name="Document" r:id="rId8" imgW="3621386" imgH="1199584" progId="Word.Document.8">
                  <p:embed/>
                  <p:pic>
                    <p:nvPicPr>
                      <p:cNvPr id="0" name="Picture 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graphicFrame>
        <p:nvGraphicFramePr>
          <p:cNvPr id="6225" name="Object 81"/>
          <p:cNvGraphicFramePr>
            <a:graphicFrameLocks/>
          </p:cNvGraphicFramePr>
          <p:nvPr/>
        </p:nvGraphicFramePr>
        <p:xfrm>
          <a:off x="3505200" y="3733800"/>
          <a:ext cx="2933700" cy="1238250"/>
        </p:xfrm>
        <a:graphic>
          <a:graphicData uri="http://schemas.openxmlformats.org/presentationml/2006/ole">
            <mc:AlternateContent xmlns:mc="http://schemas.openxmlformats.org/markup-compatibility/2006">
              <mc:Choice xmlns:v="urn:schemas-microsoft-com:vml" Requires="v">
                <p:oleObj spid="_x0000_s6405"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17526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50292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crude</a:t>
            </a:r>
            <a:endParaRPr lang="en-US" altLang="en-US" sz="1400">
              <a:solidFill>
                <a:schemeClr val="tx1"/>
              </a:solidFill>
              <a:latin typeface="Times New Roman" pitchFamily="18" charset="0"/>
            </a:endParaRPr>
          </a:p>
        </p:txBody>
      </p:sp>
      <p:sp>
        <p:nvSpPr>
          <p:cNvPr id="6235" name="Text Box 22"/>
          <p:cNvSpPr txBox="1">
            <a:spLocks noChangeArrowheads="1"/>
          </p:cNvSpPr>
          <p:nvPr/>
        </p:nvSpPr>
        <p:spPr bwMode="auto">
          <a:xfrm>
            <a:off x="26670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
        <p:nvSpPr>
          <p:cNvPr id="6236" name="Text Box 23"/>
          <p:cNvSpPr txBox="1">
            <a:spLocks noChangeArrowheads="1"/>
          </p:cNvSpPr>
          <p:nvPr/>
        </p:nvSpPr>
        <p:spPr bwMode="auto">
          <a:xfrm>
            <a:off x="56388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342900" y="3048000"/>
            <a:ext cx="137160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328706" name="Text Box 4"/>
          <p:cNvSpPr txBox="1">
            <a:spLocks noChangeArrowheads="1"/>
          </p:cNvSpPr>
          <p:nvPr/>
        </p:nvSpPr>
        <p:spPr bwMode="auto">
          <a:xfrm>
            <a:off x="571500" y="2438400"/>
            <a:ext cx="342900" cy="609600"/>
          </a:xfrm>
          <a:prstGeom prst="rect">
            <a:avLst/>
          </a:prstGeom>
          <a:noFill/>
          <a:ln w="9525">
            <a:noFill/>
            <a:miter lim="800000"/>
            <a:headEnd/>
            <a:tailEnd/>
          </a:ln>
        </p:spPr>
        <p:txBody>
          <a:bodyPr>
            <a:spAutoFit/>
          </a:bodyPr>
          <a:lstStyle/>
          <a:p>
            <a:endParaRPr lang="en-US" altLang="en-US" sz="2400" b="0">
              <a:solidFill>
                <a:schemeClr val="tx1"/>
              </a:solidFill>
              <a:latin typeface="Times New Roman" pitchFamily="18" charset="0"/>
            </a:endParaRPr>
          </a:p>
        </p:txBody>
      </p:sp>
      <p:sp>
        <p:nvSpPr>
          <p:cNvPr id="328707" name="Text Box 5"/>
          <p:cNvSpPr txBox="1">
            <a:spLocks noChangeArrowheads="1"/>
          </p:cNvSpPr>
          <p:nvPr/>
        </p:nvSpPr>
        <p:spPr bwMode="auto">
          <a:xfrm>
            <a:off x="2667000" y="2813050"/>
            <a:ext cx="1600200" cy="1200150"/>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a:solidFill>
                  <a:schemeClr val="tx1"/>
                </a:solidFill>
              </a:rPr>
              <a:t>Hep B and C virus infection</a:t>
            </a:r>
            <a:r>
              <a:rPr lang="en-US" altLang="en-US" sz="2400" b="0">
                <a:solidFill>
                  <a:schemeClr val="tx1"/>
                </a:solidFill>
                <a:latin typeface="Times New Roman" pitchFamily="18" charset="0"/>
              </a:rPr>
              <a:t> </a:t>
            </a:r>
          </a:p>
        </p:txBody>
      </p:sp>
      <p:sp>
        <p:nvSpPr>
          <p:cNvPr id="296966" name="Text Box 6"/>
          <p:cNvSpPr txBox="1">
            <a:spLocks noChangeArrowheads="1"/>
          </p:cNvSpPr>
          <p:nvPr/>
        </p:nvSpPr>
        <p:spPr bwMode="auto">
          <a:xfrm>
            <a:off x="228600" y="6477000"/>
            <a:ext cx="6629400" cy="1784350"/>
          </a:xfrm>
          <a:prstGeom prst="rect">
            <a:avLst/>
          </a:prstGeom>
          <a:noFill/>
          <a:ln w="9525">
            <a:noFill/>
            <a:miter lim="800000"/>
            <a:headEnd/>
            <a:tailEnd/>
          </a:ln>
        </p:spPr>
        <p:txBody>
          <a:bodyPr>
            <a:spAutoFit/>
          </a:bodyPr>
          <a:lstStyle/>
          <a:p>
            <a:r>
              <a:rPr lang="en-US" altLang="en-US" sz="2200">
                <a:solidFill>
                  <a:schemeClr val="tx1"/>
                </a:solidFill>
              </a:rPr>
              <a:t>Hep B/C are not “common causes” but they do mediate a nuisance causal path from IDU to mortality</a:t>
            </a:r>
          </a:p>
          <a:p>
            <a:endParaRPr lang="en-US" altLang="en-US" sz="2200">
              <a:solidFill>
                <a:schemeClr val="tx1"/>
              </a:solidFill>
            </a:endParaRPr>
          </a:p>
          <a:p>
            <a:r>
              <a:rPr lang="en-US" altLang="en-US" sz="2200">
                <a:solidFill>
                  <a:schemeClr val="tx1"/>
                </a:solidFill>
              </a:rPr>
              <a:t>Adjusting for Hep B/C blocks the nuisance path</a:t>
            </a:r>
          </a:p>
        </p:txBody>
      </p:sp>
      <p:sp>
        <p:nvSpPr>
          <p:cNvPr id="328709" name="Text Box 7"/>
          <p:cNvSpPr txBox="1">
            <a:spLocks noChangeArrowheads="1"/>
          </p:cNvSpPr>
          <p:nvPr/>
        </p:nvSpPr>
        <p:spPr bwMode="auto">
          <a:xfrm>
            <a:off x="304800" y="4633913"/>
            <a:ext cx="933450" cy="1004887"/>
          </a:xfrm>
          <a:prstGeom prst="rect">
            <a:avLst/>
          </a:prstGeom>
          <a:noFill/>
          <a:ln w="9525">
            <a:noFill/>
            <a:miter lim="800000"/>
            <a:headEnd/>
            <a:tailEnd/>
          </a:ln>
        </p:spPr>
        <p:txBody>
          <a:bodyPr anchor="ctr" anchorCtr="1">
            <a:spAutoFit/>
          </a:bodyPr>
          <a:lstStyle/>
          <a:p>
            <a:pPr>
              <a:spcBef>
                <a:spcPct val="50000"/>
              </a:spcBef>
            </a:pPr>
            <a:r>
              <a:rPr lang="en-US" altLang="en-US" sz="2400">
                <a:solidFill>
                  <a:schemeClr val="tx1"/>
                </a:solidFill>
              </a:rPr>
              <a:t>IDU</a:t>
            </a:r>
          </a:p>
          <a:p>
            <a:pPr>
              <a:spcBef>
                <a:spcPct val="50000"/>
              </a:spcBef>
            </a:pPr>
            <a:endParaRPr lang="en-US" altLang="en-US" sz="2400">
              <a:solidFill>
                <a:schemeClr val="tx1"/>
              </a:solidFill>
              <a:latin typeface="Times New Roman" pitchFamily="18" charset="0"/>
            </a:endParaRPr>
          </a:p>
        </p:txBody>
      </p:sp>
      <p:sp>
        <p:nvSpPr>
          <p:cNvPr id="328710" name="Text Box 8"/>
          <p:cNvSpPr txBox="1">
            <a:spLocks noChangeArrowheads="1"/>
          </p:cNvSpPr>
          <p:nvPr/>
        </p:nvSpPr>
        <p:spPr bwMode="auto">
          <a:xfrm>
            <a:off x="4800600" y="4572000"/>
            <a:ext cx="18288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 Mortality</a:t>
            </a:r>
          </a:p>
        </p:txBody>
      </p:sp>
      <p:sp>
        <p:nvSpPr>
          <p:cNvPr id="328711"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p:spPr>
        <p:txBody>
          <a:bodyPr/>
          <a:lstStyle/>
          <a:p>
            <a:endParaRPr lang="en-US"/>
          </a:p>
        </p:txBody>
      </p:sp>
      <p:sp>
        <p:nvSpPr>
          <p:cNvPr id="328712" name="Freeform 10"/>
          <p:cNvSpPr>
            <a:spLocks/>
          </p:cNvSpPr>
          <p:nvPr/>
        </p:nvSpPr>
        <p:spPr bwMode="auto">
          <a:xfrm flipV="1">
            <a:off x="1524000" y="3505200"/>
            <a:ext cx="914400" cy="10668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a:p>
        </p:txBody>
      </p:sp>
      <p:sp>
        <p:nvSpPr>
          <p:cNvPr id="328713" name="Text Box 11"/>
          <p:cNvSpPr txBox="1">
            <a:spLocks noChangeArrowheads="1"/>
          </p:cNvSpPr>
          <p:nvPr/>
        </p:nvSpPr>
        <p:spPr bwMode="auto">
          <a:xfrm>
            <a:off x="2857500" y="4876800"/>
            <a:ext cx="1638300" cy="1187450"/>
          </a:xfrm>
          <a:prstGeom prst="rect">
            <a:avLst/>
          </a:prstGeom>
          <a:noFill/>
          <a:ln w="9525">
            <a:noFill/>
            <a:miter lim="800000"/>
            <a:headEnd/>
            <a:tailEnd/>
          </a:ln>
        </p:spPr>
        <p:txBody>
          <a:bodyPr anchor="ctr" anchorCtr="1">
            <a:spAutoFit/>
          </a:bodyPr>
          <a:lstStyle/>
          <a:p>
            <a:pPr>
              <a:spcBef>
                <a:spcPct val="50000"/>
              </a:spcBef>
            </a:pPr>
            <a:r>
              <a:rPr lang="en-US" altLang="en-US" sz="2400">
                <a:solidFill>
                  <a:schemeClr val="tx1"/>
                </a:solidFill>
                <a:latin typeface="Times New Roman" pitchFamily="18" charset="0"/>
              </a:rPr>
              <a:t>? [via bacterial infections]</a:t>
            </a:r>
          </a:p>
        </p:txBody>
      </p:sp>
      <p:sp>
        <p:nvSpPr>
          <p:cNvPr id="1123340" name="Text Box 12"/>
          <p:cNvSpPr txBox="1">
            <a:spLocks noChangeArrowheads="1"/>
          </p:cNvSpPr>
          <p:nvPr/>
        </p:nvSpPr>
        <p:spPr bwMode="auto">
          <a:xfrm>
            <a:off x="76200" y="152400"/>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injection drug use (IDU) cause earlier mortality </a:t>
            </a:r>
            <a:r>
              <a:rPr lang="en-US" sz="2400" dirty="0" smtClean="0">
                <a:latin typeface="Arial" pitchFamily="34" charset="0"/>
              </a:rPr>
              <a:t>apart from its </a:t>
            </a:r>
            <a:r>
              <a:rPr lang="en-US" sz="2400" dirty="0">
                <a:latin typeface="Arial" pitchFamily="34" charset="0"/>
              </a:rPr>
              <a:t>effect </a:t>
            </a:r>
            <a:r>
              <a:rPr lang="en-US" sz="2400" dirty="0" smtClean="0">
                <a:latin typeface="Arial" pitchFamily="34" charset="0"/>
              </a:rPr>
              <a:t> on </a:t>
            </a:r>
            <a:r>
              <a:rPr lang="en-US" sz="2400" dirty="0">
                <a:latin typeface="Arial" pitchFamily="34" charset="0"/>
              </a:rPr>
              <a:t>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328716" name="Text Box 14"/>
          <p:cNvSpPr txBox="1">
            <a:spLocks noChangeArrowheads="1"/>
          </p:cNvSpPr>
          <p:nvPr/>
        </p:nvSpPr>
        <p:spPr bwMode="auto">
          <a:xfrm>
            <a:off x="0" y="1585913"/>
            <a:ext cx="6858000" cy="1309687"/>
          </a:xfrm>
          <a:prstGeom prst="rect">
            <a:avLst/>
          </a:prstGeom>
          <a:noFill/>
          <a:ln w="9525">
            <a:noFill/>
            <a:miter lim="800000"/>
            <a:headEnd/>
            <a:tailEnd/>
          </a:ln>
        </p:spPr>
        <p:txBody>
          <a:bodyPr anchor="ctr" anchorCtr="1">
            <a:spAutoFit/>
          </a:bodyPr>
          <a:lstStyle/>
          <a:p>
            <a:pPr>
              <a:spcBef>
                <a:spcPct val="50000"/>
              </a:spcBef>
            </a:pPr>
            <a:r>
              <a:rPr lang="en-US" altLang="en-US" sz="2200">
                <a:solidFill>
                  <a:schemeClr val="tx1"/>
                </a:solidFill>
              </a:rPr>
              <a:t>Estimating the “direct effect” of IDU,  apart from its effect on hepatitis virus infections</a:t>
            </a:r>
          </a:p>
          <a:p>
            <a:pPr>
              <a:spcBef>
                <a:spcPct val="50000"/>
              </a:spcBef>
            </a:pPr>
            <a:endParaRPr lang="en-US" altLang="en-US" sz="2400">
              <a:solidFill>
                <a:schemeClr val="tx1"/>
              </a:solidFill>
              <a:latin typeface="Times New Roman" pitchFamily="18" charset="0"/>
            </a:endParaRPr>
          </a:p>
        </p:txBody>
      </p:sp>
      <p:sp>
        <p:nvSpPr>
          <p:cNvPr id="328717"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3341"/>
                                        </p:tgtEl>
                                        <p:attrNameLst>
                                          <p:attrName>style.visibility</p:attrName>
                                        </p:attrNameLst>
                                      </p:cBhvr>
                                      <p:to>
                                        <p:strVal val="visible"/>
                                      </p:to>
                                    </p:set>
                                    <p:anim calcmode="lin" valueType="num">
                                      <p:cBhvr additive="base">
                                        <p:cTn id="11" dur="500" fill="hold"/>
                                        <p:tgtEl>
                                          <p:spTgt spid="1123341"/>
                                        </p:tgtEl>
                                        <p:attrNameLst>
                                          <p:attrName>ppt_x</p:attrName>
                                        </p:attrNameLst>
                                      </p:cBhvr>
                                      <p:tavLst>
                                        <p:tav tm="0">
                                          <p:val>
                                            <p:strVal val="#ppt_x"/>
                                          </p:val>
                                        </p:tav>
                                        <p:tav tm="100000">
                                          <p:val>
                                            <p:strVal val="#ppt_x"/>
                                          </p:val>
                                        </p:tav>
                                      </p:tavLst>
                                    </p:anim>
                                    <p:anim calcmode="lin" valueType="num">
                                      <p:cBhvr additive="base">
                                        <p:cTn id="12"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33075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endParaRPr lang="en-US" altLang="en-US" baseline="-25000" dirty="0">
              <a:solidFill>
                <a:schemeClr val="tx1"/>
              </a:solidFill>
            </a:endParaRPr>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0761"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a:solidFill>
                  <a:schemeClr val="tx2"/>
                </a:solidFill>
              </a:rPr>
              <a:t>What if we adjusted for I?</a:t>
            </a:r>
          </a:p>
        </p:txBody>
      </p:sp>
      <p:sp>
        <p:nvSpPr>
          <p:cNvPr id="330762" name="Rectangle 13"/>
          <p:cNvSpPr>
            <a:spLocks noChangeArrowheads="1"/>
          </p:cNvSpPr>
          <p:nvPr/>
        </p:nvSpPr>
        <p:spPr bwMode="auto">
          <a:xfrm>
            <a:off x="152400" y="4495800"/>
            <a:ext cx="6629400" cy="32004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RQ:  We are interested in estimating causal effect of E on D, as mediated by I.</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What if we adjusted for I?</a:t>
            </a:r>
          </a:p>
          <a:p>
            <a:pPr lvl="1" defTabSz="803275" eaLnBrk="0" hangingPunct="0">
              <a:spcBef>
                <a:spcPct val="20000"/>
              </a:spcBef>
              <a:spcAft>
                <a:spcPct val="50000"/>
              </a:spcAft>
              <a:buClr>
                <a:schemeClr val="accent2"/>
              </a:buClr>
              <a:buSzPct val="75000"/>
            </a:pPr>
            <a:r>
              <a:rPr lang="en-US" altLang="en-US" sz="2400" b="0" dirty="0" smtClean="0">
                <a:solidFill>
                  <a:schemeClr val="tx1"/>
                </a:solidFill>
              </a:rPr>
              <a:t>- Adjustment </a:t>
            </a:r>
            <a:r>
              <a:rPr lang="en-US" altLang="en-US" sz="2400" b="0" dirty="0">
                <a:solidFill>
                  <a:schemeClr val="tx1"/>
                </a:solidFill>
              </a:rPr>
              <a:t>for intermediaries on the causal path of interest will abolish the causal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Basis for well known advice to not adjust for anything on the causal pathway</a:t>
            </a:r>
            <a:endParaRPr lang="en-US" altLang="en-US" sz="2400" b="0" baseline="-25000" dirty="0">
              <a:solidFill>
                <a:schemeClr val="tx1"/>
              </a:solidFill>
            </a:endParaRPr>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baseline="-25000" dirty="0">
              <a:solidFill>
                <a:schemeClr val="tx1"/>
              </a:solidFill>
            </a:endParaRPr>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609600" y="76200"/>
            <a:ext cx="5830888" cy="533400"/>
          </a:xfrm>
        </p:spPr>
        <p:txBody>
          <a:bodyPr/>
          <a:lstStyle/>
          <a:p>
            <a:r>
              <a:rPr lang="en-US" dirty="0"/>
              <a:t>DAGs as a means of communication</a:t>
            </a:r>
            <a:endParaRPr lang="en-US" altLang="en-US" dirty="0" smtClean="0">
              <a:solidFill>
                <a:srgbClr val="FF0000"/>
              </a:solidFill>
            </a:endParaRPr>
          </a:p>
        </p:txBody>
      </p:sp>
      <p:sp>
        <p:nvSpPr>
          <p:cNvPr id="332802" name="Rectangle 3"/>
          <p:cNvSpPr>
            <a:spLocks noGrp="1" noChangeArrowheads="1"/>
          </p:cNvSpPr>
          <p:nvPr>
            <p:ph type="body" idx="1"/>
          </p:nvPr>
        </p:nvSpPr>
        <p:spPr>
          <a:xfrm>
            <a:off x="0" y="685800"/>
            <a:ext cx="6858000" cy="6781800"/>
          </a:xfrm>
        </p:spPr>
        <p:txBody>
          <a:bodyPr/>
          <a:lstStyle/>
          <a:p>
            <a:r>
              <a:rPr lang="en-US" altLang="en-US" sz="2400" dirty="0" smtClean="0"/>
              <a:t>Precise way for scientists to talk to each other regarding: </a:t>
            </a:r>
          </a:p>
          <a:p>
            <a:pPr lvl="1"/>
            <a:r>
              <a:rPr lang="en-US" altLang="en-US" sz="2400" dirty="0" smtClean="0"/>
              <a:t>What is the research question (RQ)?</a:t>
            </a:r>
          </a:p>
          <a:p>
            <a:pPr lvl="1"/>
            <a:r>
              <a:rPr lang="en-US" altLang="en-US" sz="2400" dirty="0" smtClean="0"/>
              <a:t>What do we need to know about the surrounding system to answer the RQ?</a:t>
            </a:r>
          </a:p>
          <a:p>
            <a:endParaRPr lang="en-US" altLang="en-US" sz="1000" dirty="0" smtClean="0"/>
          </a:p>
          <a:p>
            <a:r>
              <a:rPr lang="en-US" sz="2400" dirty="0" smtClean="0"/>
              <a:t>Use a DAG </a:t>
            </a:r>
            <a:r>
              <a:rPr lang="en-US" sz="2400" dirty="0"/>
              <a:t>as </a:t>
            </a:r>
            <a:r>
              <a:rPr lang="en-US" sz="2400" dirty="0" smtClean="0"/>
              <a:t>Figure 1 in grants and papers</a:t>
            </a:r>
            <a:endParaRPr lang="en-US" sz="2400" dirty="0"/>
          </a:p>
          <a:p>
            <a:pPr lvl="1"/>
            <a:endParaRPr lang="en-US" altLang="en-US" sz="2400" dirty="0"/>
          </a:p>
          <a:p>
            <a:endParaRPr lang="en-US" altLang="en-US" sz="1800" dirty="0" smtClean="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6591300" cy="506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457200" y="76200"/>
            <a:ext cx="5830888" cy="533400"/>
          </a:xfrm>
        </p:spPr>
        <p:txBody>
          <a:bodyPr/>
          <a:lstStyle/>
          <a:p>
            <a:r>
              <a:rPr lang="en-US" altLang="en-US" dirty="0" smtClean="0">
                <a:solidFill>
                  <a:srgbClr val="FF0000"/>
                </a:solidFill>
              </a:rPr>
              <a:t>See Extra Slides for Other Topics</a:t>
            </a:r>
          </a:p>
        </p:txBody>
      </p:sp>
      <p:sp>
        <p:nvSpPr>
          <p:cNvPr id="332802" name="Rectangle 3"/>
          <p:cNvSpPr>
            <a:spLocks noGrp="1" noChangeArrowheads="1"/>
          </p:cNvSpPr>
          <p:nvPr>
            <p:ph type="body" idx="1"/>
          </p:nvPr>
        </p:nvSpPr>
        <p:spPr>
          <a:xfrm>
            <a:off x="0" y="1143000"/>
            <a:ext cx="6858000" cy="6781800"/>
          </a:xfrm>
        </p:spPr>
        <p:txBody>
          <a:bodyPr/>
          <a:lstStyle/>
          <a:p>
            <a:r>
              <a:rPr lang="en-US" altLang="en-US" sz="2400" dirty="0" smtClean="0"/>
              <a:t>Example of how research question influences which causal paths to block</a:t>
            </a:r>
          </a:p>
          <a:p>
            <a:pPr lvl="1"/>
            <a:r>
              <a:rPr lang="en-US" altLang="en-US" sz="2400" dirty="0" smtClean="0"/>
              <a:t>CCR5 and AIDS</a:t>
            </a:r>
          </a:p>
          <a:p>
            <a:endParaRPr lang="en-US" altLang="en-US" sz="2400" dirty="0" smtClean="0"/>
          </a:p>
          <a:p>
            <a:r>
              <a:rPr lang="en-US" altLang="en-US" sz="2400" dirty="0" smtClean="0"/>
              <a:t>Example of how DAGs highlight problems that can occur when estimating DIRECT effects</a:t>
            </a:r>
          </a:p>
          <a:p>
            <a:pPr lvl="1"/>
            <a:r>
              <a:rPr lang="en-US" altLang="en-US" sz="2400" dirty="0" smtClean="0"/>
              <a:t>Aspirin and heart disease</a:t>
            </a:r>
          </a:p>
          <a:p>
            <a:pPr lvl="1"/>
            <a:endParaRPr lang="en-US" altLang="en-US" sz="2400" dirty="0"/>
          </a:p>
          <a:p>
            <a:r>
              <a:rPr lang="en-US" altLang="en-US" sz="2400" dirty="0" smtClean="0"/>
              <a:t>Summary of reasons why we adjust for variables, </a:t>
            </a:r>
            <a:r>
              <a:rPr lang="en-US" altLang="en-US" sz="2400" dirty="0" smtClean="0">
                <a:solidFill>
                  <a:srgbClr val="FF0000"/>
                </a:solidFill>
              </a:rPr>
              <a:t>including those that are strong determinants</a:t>
            </a:r>
          </a:p>
          <a:p>
            <a:endParaRPr lang="en-US" altLang="en-US" sz="1800" dirty="0" smtClean="0"/>
          </a:p>
        </p:txBody>
      </p:sp>
    </p:spTree>
    <p:extLst>
      <p:ext uri="{BB962C8B-B14F-4D97-AF65-F5344CB8AC3E}">
        <p14:creationId xmlns:p14="http://schemas.microsoft.com/office/powerpoint/2010/main" val="15758536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188913" y="609600"/>
            <a:ext cx="6440487" cy="1066800"/>
          </a:xfrm>
        </p:spPr>
        <p:txBody>
          <a:bodyPr/>
          <a:lstStyle/>
          <a:p>
            <a:r>
              <a:rPr lang="en-US" altLang="en-US" dirty="0" smtClean="0"/>
              <a:t>Practical Implications for Research:  </a:t>
            </a:r>
            <a:br>
              <a:rPr lang="en-US" altLang="en-US" dirty="0" smtClean="0"/>
            </a:br>
            <a:r>
              <a:rPr lang="en-US" altLang="en-US" dirty="0" smtClean="0"/>
              <a:t>When Designing a Study, </a:t>
            </a:r>
            <a:br>
              <a:rPr lang="en-US" altLang="en-US" dirty="0" smtClean="0"/>
            </a:br>
            <a:r>
              <a:rPr lang="en-US" altLang="en-US" dirty="0" smtClean="0"/>
              <a:t>What  Factors Do You Need to Measure/Contend With?</a:t>
            </a:r>
          </a:p>
        </p:txBody>
      </p:sp>
      <p:sp>
        <p:nvSpPr>
          <p:cNvPr id="342018" name="Rectangle 3"/>
          <p:cNvSpPr>
            <a:spLocks noGrp="1" noChangeArrowheads="1"/>
          </p:cNvSpPr>
          <p:nvPr>
            <p:ph type="body" idx="1"/>
          </p:nvPr>
        </p:nvSpPr>
        <p:spPr>
          <a:xfrm>
            <a:off x="76200" y="1905000"/>
            <a:ext cx="6629400" cy="6781800"/>
          </a:xfrm>
        </p:spPr>
        <p:txBody>
          <a:bodyPr/>
          <a:lstStyle/>
          <a:p>
            <a:pPr>
              <a:lnSpc>
                <a:spcPct val="90000"/>
              </a:lnSpc>
            </a:pPr>
            <a:r>
              <a:rPr lang="en-US" altLang="en-US" sz="3200" b="1" dirty="0" smtClean="0">
                <a:solidFill>
                  <a:srgbClr val="FF0000"/>
                </a:solidFill>
              </a:rPr>
              <a:t>Draw the DAG for the system</a:t>
            </a:r>
          </a:p>
          <a:p>
            <a:pPr lvl="1">
              <a:lnSpc>
                <a:spcPct val="90000"/>
              </a:lnSpc>
            </a:pPr>
            <a:r>
              <a:rPr lang="en-US" altLang="en-US" sz="2400" b="1" dirty="0"/>
              <a:t>d</a:t>
            </a:r>
            <a:r>
              <a:rPr lang="en-US" altLang="en-US" sz="2400" b="1" dirty="0" smtClean="0"/>
              <a:t>agitty.net useful software</a:t>
            </a:r>
          </a:p>
          <a:p>
            <a:pPr lvl="1">
              <a:lnSpc>
                <a:spcPct val="90000"/>
              </a:lnSpc>
            </a:pPr>
            <a:endParaRPr lang="en-US" altLang="en-US" sz="2400" b="1" dirty="0" smtClean="0"/>
          </a:p>
          <a:p>
            <a:pPr>
              <a:lnSpc>
                <a:spcPct val="90000"/>
              </a:lnSpc>
            </a:pPr>
            <a:r>
              <a:rPr lang="en-US" altLang="en-US" sz="2400" dirty="0" smtClean="0"/>
              <a:t>Measure/Contend with:</a:t>
            </a:r>
          </a:p>
          <a:p>
            <a:pPr lvl="1">
              <a:lnSpc>
                <a:spcPct val="90000"/>
              </a:lnSpc>
            </a:pPr>
            <a:r>
              <a:rPr lang="en-US" altLang="en-US" sz="2200" dirty="0" smtClean="0"/>
              <a:t>a sufficient number of factors that will enable to block all non-causal paths generated by confounding and selection bias  </a:t>
            </a:r>
          </a:p>
          <a:p>
            <a:pPr>
              <a:lnSpc>
                <a:spcPct val="90000"/>
              </a:lnSpc>
              <a:buFont typeface="Symbol" pitchFamily="18" charset="2"/>
              <a:buNone/>
            </a:pPr>
            <a:r>
              <a:rPr lang="en-US" altLang="en-US" sz="800" dirty="0" smtClean="0"/>
              <a:t>    </a:t>
            </a:r>
            <a:r>
              <a:rPr lang="en-US" altLang="en-US" sz="800" i="1" dirty="0" smtClean="0"/>
              <a:t> </a:t>
            </a:r>
          </a:p>
          <a:p>
            <a:pPr lvl="1">
              <a:lnSpc>
                <a:spcPct val="90000"/>
              </a:lnSpc>
            </a:pPr>
            <a:r>
              <a:rPr lang="en-US" altLang="en-US" sz="2200" dirty="0" smtClean="0"/>
              <a:t>a sufficient number of factors that will enable to block all nuisance causal paths</a:t>
            </a:r>
          </a:p>
          <a:p>
            <a:pPr>
              <a:lnSpc>
                <a:spcPct val="90000"/>
              </a:lnSpc>
              <a:buFont typeface="Symbol" pitchFamily="18" charset="2"/>
              <a:buNone/>
            </a:pPr>
            <a:endParaRPr lang="en-US" altLang="en-US" sz="1200" dirty="0" smtClean="0"/>
          </a:p>
          <a:p>
            <a:pPr lvl="1">
              <a:lnSpc>
                <a:spcPct val="90000"/>
              </a:lnSpc>
            </a:pPr>
            <a:r>
              <a:rPr lang="en-US" altLang="en-US" sz="2200" dirty="0" smtClean="0"/>
              <a:t>all known strong determinants of the outcome</a:t>
            </a:r>
          </a:p>
          <a:p>
            <a:pPr>
              <a:lnSpc>
                <a:spcPct val="90000"/>
              </a:lnSpc>
            </a:pPr>
            <a:endParaRPr lang="en-US" altLang="en-US" dirty="0" smtClean="0"/>
          </a:p>
          <a:p>
            <a:pPr>
              <a:lnSpc>
                <a:spcPct val="90000"/>
              </a:lnSpc>
            </a:pPr>
            <a:r>
              <a:rPr lang="en-US" altLang="en-US" sz="2200" dirty="0" smtClean="0"/>
              <a:t>If you don’t, you may regret it later</a:t>
            </a:r>
          </a:p>
          <a:p>
            <a:pPr lvl="1">
              <a:lnSpc>
                <a:spcPct val="90000"/>
              </a:lnSpc>
            </a:pPr>
            <a:endParaRPr lang="en-US" altLang="en-US" dirty="0" smtClean="0"/>
          </a:p>
          <a:p>
            <a:pPr>
              <a:lnSpc>
                <a:spcPct val="90000"/>
              </a:lnSpc>
            </a:pPr>
            <a:r>
              <a:rPr lang="en-US" altLang="en-US" dirty="0" smtClean="0"/>
              <a:t>Confounding can be dealt with in the analysis phase of  a study but NOT if the factor is not 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609600" y="76200"/>
            <a:ext cx="5830888" cy="533400"/>
          </a:xfrm>
        </p:spPr>
        <p:txBody>
          <a:bodyPr/>
          <a:lstStyle/>
          <a:p>
            <a:r>
              <a:rPr lang="en-US" altLang="en-US" smtClean="0"/>
              <a:t>Summary</a:t>
            </a:r>
          </a:p>
        </p:txBody>
      </p:sp>
      <p:sp>
        <p:nvSpPr>
          <p:cNvPr id="344066" name="Rectangle 3"/>
          <p:cNvSpPr>
            <a:spLocks noGrp="1" noChangeArrowheads="1"/>
          </p:cNvSpPr>
          <p:nvPr>
            <p:ph type="body" idx="1"/>
          </p:nvPr>
        </p:nvSpPr>
        <p:spPr>
          <a:xfrm>
            <a:off x="76200" y="685800"/>
            <a:ext cx="6629400" cy="6781800"/>
          </a:xfrm>
        </p:spPr>
        <p:txBody>
          <a:bodyPr/>
          <a:lstStyle/>
          <a:p>
            <a:r>
              <a:rPr lang="en-US" altLang="en-US" sz="2400" dirty="0" smtClean="0"/>
              <a:t>Confounding occurs because we cannot study the counterfactual ideal</a:t>
            </a:r>
          </a:p>
          <a:p>
            <a:r>
              <a:rPr lang="en-US" altLang="en-US" sz="2400" dirty="0" smtClean="0"/>
              <a:t>Confounding is the result of “common causes” of exposure and disease</a:t>
            </a:r>
          </a:p>
          <a:p>
            <a:r>
              <a:rPr lang="en-US" altLang="en-US" sz="2400" dirty="0" smtClean="0"/>
              <a:t>DAGs:</a:t>
            </a:r>
          </a:p>
          <a:p>
            <a:pPr lvl="1"/>
            <a:r>
              <a:rPr lang="en-US" altLang="en-US" dirty="0" smtClean="0"/>
              <a:t>best way to visualize/define confounding</a:t>
            </a:r>
          </a:p>
          <a:p>
            <a:pPr lvl="1"/>
            <a:r>
              <a:rPr lang="en-US" altLang="en-US" dirty="0" smtClean="0"/>
              <a:t>also show selection bias</a:t>
            </a:r>
          </a:p>
          <a:p>
            <a:pPr lvl="1"/>
            <a:r>
              <a:rPr lang="en-US" altLang="en-US" dirty="0" smtClean="0"/>
              <a:t>guide us what to control for</a:t>
            </a:r>
          </a:p>
          <a:p>
            <a:pPr lvl="1"/>
            <a:r>
              <a:rPr lang="en-US" altLang="en-US" dirty="0" smtClean="0"/>
              <a:t>and what </a:t>
            </a:r>
            <a:r>
              <a:rPr lang="en-US" altLang="en-US" u="sng" dirty="0" smtClean="0"/>
              <a:t>not</a:t>
            </a:r>
            <a:r>
              <a:rPr lang="en-US" altLang="en-US" dirty="0" smtClean="0"/>
              <a:t> to control for </a:t>
            </a:r>
          </a:p>
          <a:p>
            <a:pPr lvl="2"/>
            <a:r>
              <a:rPr lang="en-US" altLang="en-US" sz="1800" dirty="0" smtClean="0"/>
              <a:t>colliders (if we can)</a:t>
            </a:r>
          </a:p>
          <a:p>
            <a:pPr lvl="2"/>
            <a:r>
              <a:rPr lang="en-US" altLang="en-US" sz="1800" dirty="0" smtClean="0"/>
              <a:t>intermediaries of causal paths of interest</a:t>
            </a:r>
          </a:p>
          <a:p>
            <a:pPr lvl="2"/>
            <a:r>
              <a:rPr lang="en-US" altLang="en-US" sz="1800" dirty="0" smtClean="0"/>
              <a:t>variables not on the DAG</a:t>
            </a:r>
            <a:r>
              <a:rPr lang="en-US" altLang="en-US" dirty="0" smtClean="0"/>
              <a:t>!</a:t>
            </a:r>
          </a:p>
          <a:p>
            <a:pPr lvl="1"/>
            <a:r>
              <a:rPr lang="en-US" altLang="en-US" dirty="0" smtClean="0"/>
              <a:t>guide how to handle multiple causal paths</a:t>
            </a:r>
          </a:p>
          <a:p>
            <a:pPr lvl="1"/>
            <a:r>
              <a:rPr lang="en-US" altLang="en-US" dirty="0" smtClean="0"/>
              <a:t>identify potential effect modifiers (next week)</a:t>
            </a:r>
          </a:p>
          <a:p>
            <a:pPr lvl="1"/>
            <a:r>
              <a:rPr lang="en-US" altLang="en-US" b="1" dirty="0" smtClean="0"/>
              <a:t>a concrete mechanism by which scientists can communicate about a problem</a:t>
            </a:r>
            <a:endParaRPr lang="en-US" altLang="en-US" sz="2400" dirty="0" smtClean="0"/>
          </a:p>
          <a:p>
            <a:r>
              <a:rPr lang="en-US" altLang="en-US" sz="2400" dirty="0" smtClean="0"/>
              <a:t>Challenge of DAGs is whether we know system well enough to draw the right DAG</a:t>
            </a:r>
          </a:p>
          <a:p>
            <a:pPr lvl="1"/>
            <a:r>
              <a:rPr lang="en-US" altLang="en-US" sz="1800" dirty="0" smtClean="0"/>
              <a:t>Before starting work, spend a few weeks in the library</a:t>
            </a:r>
          </a:p>
          <a:p>
            <a:endParaRPr lang="en-US" altLang="en-US" sz="18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p:txBody>
          <a:bodyPr/>
          <a:lstStyle/>
          <a:p>
            <a:r>
              <a:rPr lang="en-US" altLang="en-US" smtClean="0"/>
              <a:t>Extra Slides Referred to in Lecture</a:t>
            </a:r>
          </a:p>
        </p:txBody>
      </p:sp>
      <p:sp>
        <p:nvSpPr>
          <p:cNvPr id="346114" name="Rectangle 3"/>
          <p:cNvSpPr>
            <a:spLocks noGrp="1" noChangeArrowheads="1"/>
          </p:cNvSpPr>
          <p:nvPr>
            <p:ph type="body" idx="1"/>
          </p:nvPr>
        </p:nvSpPr>
        <p:spPr/>
        <p:txBody>
          <a:bodyPr/>
          <a:lstStyle/>
          <a:p>
            <a:r>
              <a:rPr lang="en-US" altLang="en-US" dirty="0" smtClean="0"/>
              <a:t>Be sure to view the slides in Slide Show mode in order to see the moving animation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3" name="Text Box 9"/>
          <p:cNvSpPr txBox="1">
            <a:spLocks noChangeArrowheads="1"/>
          </p:cNvSpPr>
          <p:nvPr/>
        </p:nvSpPr>
        <p:spPr bwMode="auto">
          <a:xfrm flipH="1">
            <a:off x="762000" y="-228600"/>
            <a:ext cx="54864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Traditional Narrative Criteria: </a:t>
            </a:r>
            <a:r>
              <a:rPr lang="en-US" altLang="en-US" sz="2000" b="0" dirty="0" smtClean="0">
                <a:solidFill>
                  <a:schemeClr val="tx1"/>
                </a:solidFill>
              </a:rPr>
              <a:t>“A confounder must…</a:t>
            </a:r>
            <a:endParaRPr lang="en-US" altLang="en-US" sz="2000" b="0" u="sng" dirty="0">
              <a:solidFill>
                <a:schemeClr val="tx1"/>
              </a:solidFill>
            </a:endParaRPr>
          </a:p>
          <a:p>
            <a:pPr marL="457200" indent="-457200" eaLnBrk="0" hangingPunct="0">
              <a:lnSpc>
                <a:spcPct val="90000"/>
              </a:lnSpc>
              <a:spcBef>
                <a:spcPct val="50000"/>
              </a:spcBef>
              <a:buFont typeface="+mj-lt"/>
              <a:buAutoNum type="arabicPeriod"/>
              <a:defRPr/>
            </a:pPr>
            <a:r>
              <a:rPr lang="en-US" altLang="en-US" sz="2000" b="0" dirty="0" smtClean="0"/>
              <a:t>Be associated with the exposure under study in the source population</a:t>
            </a:r>
          </a:p>
          <a:p>
            <a:pPr marL="457200" indent="-457200" eaLnBrk="0" hangingPunct="0">
              <a:lnSpc>
                <a:spcPct val="90000"/>
              </a:lnSpc>
              <a:spcBef>
                <a:spcPct val="50000"/>
              </a:spcBef>
              <a:buFont typeface="+mj-lt"/>
              <a:buAutoNum type="arabicPeriod"/>
              <a:defRPr/>
            </a:pPr>
            <a:r>
              <a:rPr lang="en-US" altLang="en-US" sz="2000" b="0" dirty="0" smtClean="0"/>
              <a:t>Be a risk factor for the outcome</a:t>
            </a:r>
          </a:p>
          <a:p>
            <a:pPr marL="457200" indent="-457200" eaLnBrk="0" hangingPunct="0">
              <a:lnSpc>
                <a:spcPct val="90000"/>
              </a:lnSpc>
              <a:spcBef>
                <a:spcPct val="50000"/>
              </a:spcBef>
              <a:buFont typeface="+mj-lt"/>
              <a:buAutoNum type="arabicPeriod"/>
              <a:defRPr/>
            </a:pPr>
            <a:r>
              <a:rPr lang="en-US" altLang="en-US" sz="2000" b="0" dirty="0" smtClean="0"/>
              <a:t>Not be affected by (caused by) the exposure or the  outcome   </a:t>
            </a:r>
          </a:p>
        </p:txBody>
      </p:sp>
      <p:grpSp>
        <p:nvGrpSpPr>
          <p:cNvPr id="347140" name="Group 1"/>
          <p:cNvGrpSpPr>
            <a:grpSpLocks/>
          </p:cNvGrpSpPr>
          <p:nvPr/>
        </p:nvGrpSpPr>
        <p:grpSpPr bwMode="auto">
          <a:xfrm>
            <a:off x="152400" y="316865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2708" name="Rectangle 10"/>
          <p:cNvSpPr>
            <a:spLocks noChangeArrowheads="1"/>
          </p:cNvSpPr>
          <p:nvPr/>
        </p:nvSpPr>
        <p:spPr bwMode="auto">
          <a:xfrm>
            <a:off x="152400" y="5257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Revised Narrative Criteria</a:t>
            </a:r>
            <a:endParaRPr lang="en-US" altLang="en-US" sz="2000" b="0" u="sng" dirty="0">
              <a:solidFill>
                <a:schemeClr val="tx1"/>
              </a:solidFill>
            </a:endParaRPr>
          </a:p>
          <a:p>
            <a:pPr marL="0" indent="0" eaLnBrk="0" hangingPunct="0">
              <a:spcBef>
                <a:spcPct val="20000"/>
              </a:spcBef>
              <a:spcAft>
                <a:spcPct val="50000"/>
              </a:spcAft>
              <a:buClr>
                <a:schemeClr val="accent2"/>
              </a:buClr>
              <a:buSzPct val="75000"/>
              <a:defRPr/>
            </a:pPr>
            <a:r>
              <a:rPr lang="en-US" altLang="en-US" sz="2000" b="0" dirty="0" smtClean="0">
                <a:solidFill>
                  <a:schemeClr val="tx1"/>
                </a:solidFill>
              </a:rPr>
              <a:t>2.  Must cause the outcome </a:t>
            </a:r>
            <a:endParaRPr lang="en-US" altLang="en-US" sz="2000" b="0" dirty="0">
              <a:solidFill>
                <a:schemeClr val="tx1"/>
              </a:solidFill>
            </a:endParaRPr>
          </a:p>
        </p:txBody>
      </p:sp>
      <p:sp>
        <p:nvSpPr>
          <p:cNvPr id="347143" name="TextBox 2"/>
          <p:cNvSpPr txBox="1">
            <a:spLocks noChangeArrowheads="1"/>
          </p:cNvSpPr>
          <p:nvPr/>
        </p:nvSpPr>
        <p:spPr bwMode="auto">
          <a:xfrm>
            <a:off x="5029200" y="3243263"/>
            <a:ext cx="1790700" cy="1938337"/>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it is not a confounder</a:t>
            </a:r>
          </a:p>
        </p:txBody>
      </p:sp>
      <p:grpSp>
        <p:nvGrpSpPr>
          <p:cNvPr id="347144" name="Group 18"/>
          <p:cNvGrpSpPr>
            <a:grpSpLocks/>
          </p:cNvGrpSpPr>
          <p:nvPr/>
        </p:nvGrpSpPr>
        <p:grpSpPr bwMode="auto">
          <a:xfrm>
            <a:off x="152400" y="5911850"/>
            <a:ext cx="5334000" cy="1968500"/>
            <a:chOff x="609600" y="3505200"/>
            <a:chExt cx="5334000" cy="1968530"/>
          </a:xfrm>
        </p:grpSpPr>
        <p:sp>
          <p:nvSpPr>
            <p:cNvPr id="20"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21"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2"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23"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4"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5"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6"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7"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1" name="Line 4"/>
          <p:cNvSpPr>
            <a:spLocks noChangeShapeType="1"/>
          </p:cNvSpPr>
          <p:nvPr/>
        </p:nvSpPr>
        <p:spPr bwMode="auto">
          <a:xfrm>
            <a:off x="2663825" y="6837363"/>
            <a:ext cx="1793875" cy="33813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47147" name="TextBox 31"/>
          <p:cNvSpPr txBox="1">
            <a:spLocks noChangeArrowheads="1"/>
          </p:cNvSpPr>
          <p:nvPr/>
        </p:nvSpPr>
        <p:spPr bwMode="auto">
          <a:xfrm>
            <a:off x="4953000" y="5867400"/>
            <a:ext cx="1790700" cy="2862263"/>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how conditioning on it would result in collider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1122"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4982"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A genetic factor is a “common cause” of multivitamins use &amp; birth defects</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history of birth defects blocks the non-causal (backdoor) path and unconfounds relationship</a:t>
            </a:r>
          </a:p>
        </p:txBody>
      </p:sp>
      <p:sp>
        <p:nvSpPr>
          <p:cNvPr id="1137675" name="Text Box 11"/>
          <p:cNvSpPr txBox="1">
            <a:spLocks noChangeArrowheads="1"/>
          </p:cNvSpPr>
          <p:nvPr/>
        </p:nvSpPr>
        <p:spPr bwMode="auto">
          <a:xfrm>
            <a:off x="488950" y="2933700"/>
            <a:ext cx="2366963" cy="8921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1600"/>
          </a:p>
        </p:txBody>
      </p:sp>
      <p:grpSp>
        <p:nvGrpSpPr>
          <p:cNvPr id="261126" name="Group 2"/>
          <p:cNvGrpSpPr>
            <a:grpSpLocks/>
          </p:cNvGrpSpPr>
          <p:nvPr/>
        </p:nvGrpSpPr>
        <p:grpSpPr bwMode="auto">
          <a:xfrm>
            <a:off x="-76200" y="1600200"/>
            <a:ext cx="6861175" cy="3613150"/>
            <a:chOff x="-76200" y="1600200"/>
            <a:chExt cx="6861176" cy="3613150"/>
          </a:xfrm>
        </p:grpSpPr>
        <p:sp>
          <p:nvSpPr>
            <p:cNvPr id="1260548"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Multivitamin Use</a:t>
              </a:r>
              <a:endParaRPr lang="en-US" altLang="en-US" sz="1600" b="0" dirty="0"/>
            </a:p>
          </p:txBody>
        </p:sp>
        <p:sp>
          <p:nvSpPr>
            <p:cNvPr id="1260552" name="Text Box 8"/>
            <p:cNvSpPr txBox="1">
              <a:spLocks noChangeArrowheads="1"/>
            </p:cNvSpPr>
            <p:nvPr/>
          </p:nvSpPr>
          <p:spPr bwMode="auto">
            <a:xfrm flipH="1">
              <a:off x="5186364" y="4130675"/>
              <a:ext cx="1598612"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Birth Defects</a:t>
              </a:r>
              <a:endParaRPr lang="en-US" altLang="en-US" sz="1600" b="0" dirty="0"/>
            </a:p>
          </p:txBody>
        </p:sp>
        <p:sp>
          <p:nvSpPr>
            <p:cNvPr id="261131"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1260565"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accent2"/>
                  </a:solidFill>
                </a:rPr>
                <a:t>Genetic Factor (not measured)</a:t>
              </a:r>
              <a:endParaRPr lang="en-US" altLang="en-US" sz="1600" b="0" dirty="0"/>
            </a:p>
          </p:txBody>
        </p:sp>
        <p:sp>
          <p:nvSpPr>
            <p:cNvPr id="2"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609600" y="-76200"/>
            <a:ext cx="5830888" cy="1066800"/>
          </a:xfrm>
        </p:spPr>
        <p:txBody>
          <a:bodyPr/>
          <a:lstStyle/>
          <a:p>
            <a:r>
              <a:rPr lang="en-US" altLang="en-US" smtClean="0"/>
              <a:t>DAGs point out special issue when estimating direct effects</a:t>
            </a:r>
          </a:p>
        </p:txBody>
      </p:sp>
      <p:sp>
        <p:nvSpPr>
          <p:cNvPr id="349186" name="Rectangle 3"/>
          <p:cNvSpPr>
            <a:spLocks noGrp="1" noChangeArrowheads="1"/>
          </p:cNvSpPr>
          <p:nvPr>
            <p:ph type="body" idx="1"/>
          </p:nvPr>
        </p:nvSpPr>
        <p:spPr>
          <a:xfrm>
            <a:off x="-76200" y="914400"/>
            <a:ext cx="6705600" cy="6781800"/>
          </a:xfrm>
        </p:spPr>
        <p:txBody>
          <a:bodyPr/>
          <a:lstStyle/>
          <a:p>
            <a:r>
              <a:rPr lang="en-US" altLang="en-US" dirty="0" smtClean="0"/>
              <a:t>RQ: Does aspirin prevent CHD in a pathway other than through platelet aggregation? (Direct effect of aspirin?)</a:t>
            </a:r>
          </a:p>
          <a:p>
            <a:pPr lvl="1"/>
            <a:r>
              <a:rPr lang="en-US" altLang="en-US" dirty="0" smtClean="0"/>
              <a:t>Assumes no common cause of platelet </a:t>
            </a:r>
            <a:r>
              <a:rPr lang="en-US" altLang="en-US" dirty="0" err="1" smtClean="0"/>
              <a:t>agg</a:t>
            </a:r>
            <a:r>
              <a:rPr lang="en-US" altLang="en-US" dirty="0" smtClean="0"/>
              <a:t>. &amp; CHD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b="1" dirty="0" smtClean="0"/>
          </a:p>
          <a:p>
            <a:pPr lvl="1">
              <a:buFontTx/>
              <a:buNone/>
            </a:pPr>
            <a:endParaRPr lang="en-US" altLang="en-US" sz="600" dirty="0" smtClean="0"/>
          </a:p>
          <a:p>
            <a:pPr lvl="1">
              <a:buFontTx/>
              <a:buNone/>
            </a:pPr>
            <a:r>
              <a:rPr lang="en-US" altLang="en-US" dirty="0" smtClean="0"/>
              <a:t>But if</a:t>
            </a:r>
          </a:p>
          <a:p>
            <a:pPr lvl="1"/>
            <a:r>
              <a:rPr lang="en-US" altLang="en-US" dirty="0" smtClean="0"/>
              <a:t>Assume common cause (e.g., genetic component)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sz="800" dirty="0" smtClean="0"/>
          </a:p>
          <a:p>
            <a:pPr lvl="1"/>
            <a:endParaRPr lang="en-US" altLang="en-US" dirty="0" smtClean="0"/>
          </a:p>
          <a:p>
            <a:pPr lvl="1"/>
            <a:r>
              <a:rPr lang="en-US" altLang="en-US" dirty="0" smtClean="0"/>
              <a:t>Need other statistical methods, besides conditioning, to resolve (e.g., inverse weighting)</a:t>
            </a:r>
          </a:p>
        </p:txBody>
      </p:sp>
      <p:sp>
        <p:nvSpPr>
          <p:cNvPr id="1239044" name="Text Box 4"/>
          <p:cNvSpPr txBox="1">
            <a:spLocks noChangeArrowheads="1"/>
          </p:cNvSpPr>
          <p:nvPr/>
        </p:nvSpPr>
        <p:spPr bwMode="auto">
          <a:xfrm>
            <a:off x="990600" y="3200400"/>
            <a:ext cx="1295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45" name="Text Box 5"/>
          <p:cNvSpPr txBox="1">
            <a:spLocks noChangeArrowheads="1"/>
          </p:cNvSpPr>
          <p:nvPr/>
        </p:nvSpPr>
        <p:spPr bwMode="auto">
          <a:xfrm>
            <a:off x="4876800" y="3048000"/>
            <a:ext cx="1905000" cy="10064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Coronary Heart Disease (CHD)</a:t>
            </a:r>
          </a:p>
        </p:txBody>
      </p:sp>
      <p:sp>
        <p:nvSpPr>
          <p:cNvPr id="1239046" name="Text Box 6"/>
          <p:cNvSpPr txBox="1">
            <a:spLocks noChangeArrowheads="1"/>
          </p:cNvSpPr>
          <p:nvPr/>
        </p:nvSpPr>
        <p:spPr bwMode="auto">
          <a:xfrm>
            <a:off x="2590800" y="2133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48" name="Text Box 8"/>
          <p:cNvSpPr txBox="1">
            <a:spLocks noChangeArrowheads="1"/>
          </p:cNvSpPr>
          <p:nvPr/>
        </p:nvSpPr>
        <p:spPr bwMode="auto">
          <a:xfrm>
            <a:off x="3124200" y="350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1" name="Text Box 11"/>
          <p:cNvSpPr txBox="1">
            <a:spLocks noChangeArrowheads="1"/>
          </p:cNvSpPr>
          <p:nvPr/>
        </p:nvSpPr>
        <p:spPr bwMode="auto">
          <a:xfrm>
            <a:off x="381000" y="69342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52" name="Text Box 12"/>
          <p:cNvSpPr txBox="1">
            <a:spLocks noChangeArrowheads="1"/>
          </p:cNvSpPr>
          <p:nvPr/>
        </p:nvSpPr>
        <p:spPr bwMode="auto">
          <a:xfrm>
            <a:off x="4572000" y="6705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Coronary Heart Disease</a:t>
            </a:r>
          </a:p>
        </p:txBody>
      </p:sp>
      <p:sp>
        <p:nvSpPr>
          <p:cNvPr id="1239053" name="Text Box 13"/>
          <p:cNvSpPr txBox="1">
            <a:spLocks noChangeArrowheads="1"/>
          </p:cNvSpPr>
          <p:nvPr/>
        </p:nvSpPr>
        <p:spPr bwMode="auto">
          <a:xfrm>
            <a:off x="2286000" y="54864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5" name="Text Box 15"/>
          <p:cNvSpPr txBox="1">
            <a:spLocks noChangeArrowheads="1"/>
          </p:cNvSpPr>
          <p:nvPr/>
        </p:nvSpPr>
        <p:spPr bwMode="auto">
          <a:xfrm>
            <a:off x="2971800" y="731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56" name="Line 16"/>
          <p:cNvSpPr>
            <a:spLocks noChangeShapeType="1"/>
          </p:cNvSpPr>
          <p:nvPr/>
        </p:nvSpPr>
        <p:spPr bwMode="auto">
          <a:xfrm flipV="1">
            <a:off x="1225550" y="6188075"/>
            <a:ext cx="113665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9" name="Text Box 19"/>
          <p:cNvSpPr txBox="1">
            <a:spLocks noChangeArrowheads="1"/>
          </p:cNvSpPr>
          <p:nvPr/>
        </p:nvSpPr>
        <p:spPr bwMode="auto">
          <a:xfrm>
            <a:off x="4648200" y="5105400"/>
            <a:ext cx="1828800" cy="10064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2" name="Text Box 22"/>
          <p:cNvSpPr txBox="1">
            <a:spLocks noChangeArrowheads="1"/>
          </p:cNvSpPr>
          <p:nvPr/>
        </p:nvSpPr>
        <p:spPr bwMode="auto">
          <a:xfrm>
            <a:off x="152400" y="4876800"/>
            <a:ext cx="2743200" cy="13112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Would be incorrect to stratify OR not to stratify for platelet aggregation</a:t>
            </a:r>
          </a:p>
        </p:txBody>
      </p:sp>
      <p:sp>
        <p:nvSpPr>
          <p:cNvPr id="1239063" name="Text Box 23"/>
          <p:cNvSpPr txBox="1">
            <a:spLocks noChangeArrowheads="1"/>
          </p:cNvSpPr>
          <p:nvPr/>
        </p:nvSpPr>
        <p:spPr bwMode="auto">
          <a:xfrm>
            <a:off x="2667000" y="2057400"/>
            <a:ext cx="1676400" cy="86995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200" dirty="0"/>
          </a:p>
          <a:p>
            <a:pPr algn="ctr" eaLnBrk="0" hangingPunct="0">
              <a:spcBef>
                <a:spcPct val="50000"/>
              </a:spcBef>
              <a:defRPr/>
            </a:pPr>
            <a:endParaRPr lang="en-US" altLang="en-US" sz="1200" dirty="0"/>
          </a:p>
        </p:txBody>
      </p:sp>
      <p:sp>
        <p:nvSpPr>
          <p:cNvPr id="1239064" name="Text Box 24"/>
          <p:cNvSpPr txBox="1">
            <a:spLocks noChangeArrowheads="1"/>
          </p:cNvSpPr>
          <p:nvPr/>
        </p:nvSpPr>
        <p:spPr bwMode="auto">
          <a:xfrm>
            <a:off x="3200400" y="87630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Cole and Hernan </a:t>
            </a:r>
            <a:r>
              <a:rPr lang="en-US" sz="1400" i="1" dirty="0">
                <a:latin typeface="Arial" pitchFamily="34" charset="0"/>
              </a:rPr>
              <a:t>IJE</a:t>
            </a:r>
            <a:r>
              <a:rPr lang="en-US" sz="1400" dirty="0">
                <a:latin typeface="Arial" pitchFamily="34" charset="0"/>
              </a:rPr>
              <a:t> 2002</a:t>
            </a:r>
          </a:p>
        </p:txBody>
      </p:sp>
      <p:sp>
        <p:nvSpPr>
          <p:cNvPr id="2" name="Text Box 4"/>
          <p:cNvSpPr txBox="1">
            <a:spLocks noChangeArrowheads="1"/>
          </p:cNvSpPr>
          <p:nvPr/>
        </p:nvSpPr>
        <p:spPr bwMode="auto">
          <a:xfrm>
            <a:off x="152400" y="22098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Ok to stratify for platelet agg.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smtClean="0"/>
              <a:t>Nightlights</a:t>
            </a:r>
          </a:p>
        </p:txBody>
      </p:sp>
      <p:sp>
        <p:nvSpPr>
          <p:cNvPr id="37890" name="Rectangle 3"/>
          <p:cNvSpPr>
            <a:spLocks noGrp="1" noChangeArrowheads="1"/>
          </p:cNvSpPr>
          <p:nvPr>
            <p:ph type="body" idx="1"/>
          </p:nvPr>
        </p:nvSpPr>
        <p:spPr/>
        <p:txBody>
          <a:bodyPr/>
          <a:lstStyle/>
          <a:p>
            <a:endParaRPr lang="en-US" altLang="en-US" smtClean="0"/>
          </a:p>
        </p:txBody>
      </p:sp>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81000" y="762000"/>
            <a:ext cx="6019800" cy="6605588"/>
          </a:xfrm>
          <a:prstGeom prst="rect">
            <a:avLst/>
          </a:prstGeom>
          <a:noFill/>
          <a:ln w="9525">
            <a:noFill/>
            <a:miter lim="800000"/>
            <a:headEnd/>
            <a:tailEnd/>
          </a:ln>
        </p:spPr>
      </p:pic>
      <p:sp>
        <p:nvSpPr>
          <p:cNvPr id="940037"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228600"/>
            <a:ext cx="6858000" cy="1066800"/>
          </a:xfrm>
        </p:spPr>
        <p:txBody>
          <a:bodyPr/>
          <a:lstStyle/>
          <a:p>
            <a:r>
              <a:rPr lang="en-US" altLang="en-US" dirty="0" smtClean="0">
                <a:solidFill>
                  <a:srgbClr val="000000"/>
                </a:solidFill>
              </a:rPr>
              <a:t>More Rules for Reading DAGs: Colliders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62781"/>
            <a:ext cx="6781800" cy="1699419"/>
          </a:xfrm>
        </p:spPr>
        <p:txBody>
          <a:bodyPr/>
          <a:lstStyle/>
          <a:p>
            <a:r>
              <a:rPr lang="en-US" altLang="en-US" dirty="0" smtClean="0"/>
              <a:t>A path between E and D is also </a:t>
            </a:r>
            <a:r>
              <a:rPr lang="en-US" altLang="en-US" u="sng" dirty="0" smtClean="0"/>
              <a:t>open</a:t>
            </a:r>
            <a:r>
              <a:rPr lang="en-US" altLang="en-US" dirty="0" smtClean="0"/>
              <a:t> (unblocked) if a descendent of a collider is adjusted for </a:t>
            </a:r>
          </a:p>
          <a:p>
            <a:pPr lvl="1"/>
            <a:r>
              <a:rPr lang="en-US" altLang="en-US" dirty="0" smtClean="0"/>
              <a:t>“Adjusted for” refers to stratification, matching, regression or other techniques.</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smtClean="0"/>
              <a:t>Visualize as: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p:txBody>
      </p:sp>
      <p:sp>
        <p:nvSpPr>
          <p:cNvPr id="1238020" name="Text Box 4"/>
          <p:cNvSpPr txBox="1">
            <a:spLocks noChangeArrowheads="1"/>
          </p:cNvSpPr>
          <p:nvPr/>
        </p:nvSpPr>
        <p:spPr bwMode="auto">
          <a:xfrm>
            <a:off x="1752600" y="45592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1238021" name="Text Box 5"/>
          <p:cNvSpPr txBox="1">
            <a:spLocks noChangeArrowheads="1"/>
          </p:cNvSpPr>
          <p:nvPr/>
        </p:nvSpPr>
        <p:spPr bwMode="auto">
          <a:xfrm>
            <a:off x="4038600" y="45751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1238022" name="Text Box 6"/>
          <p:cNvSpPr txBox="1">
            <a:spLocks noChangeArrowheads="1"/>
          </p:cNvSpPr>
          <p:nvPr/>
        </p:nvSpPr>
        <p:spPr bwMode="auto">
          <a:xfrm>
            <a:off x="2647950" y="3644831"/>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1238023" name="Line 7"/>
          <p:cNvSpPr>
            <a:spLocks noChangeShapeType="1"/>
          </p:cNvSpPr>
          <p:nvPr/>
        </p:nvSpPr>
        <p:spPr bwMode="auto">
          <a:xfrm flipV="1">
            <a:off x="2667000" y="48037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48799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V="1">
            <a:off x="2514600" y="3843267"/>
            <a:ext cx="685800" cy="793749"/>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2667000" y="24415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1238033" name="Line 17"/>
          <p:cNvSpPr>
            <a:spLocks noChangeShapeType="1"/>
          </p:cNvSpPr>
          <p:nvPr/>
        </p:nvSpPr>
        <p:spPr bwMode="auto">
          <a:xfrm flipH="1" flipV="1">
            <a:off x="3486150" y="2838381"/>
            <a:ext cx="18272" cy="76293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3086100" y="22860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19" name="Line 9"/>
          <p:cNvSpPr>
            <a:spLocks noChangeShapeType="1"/>
          </p:cNvSpPr>
          <p:nvPr/>
        </p:nvSpPr>
        <p:spPr bwMode="auto">
          <a:xfrm flipH="1" flipV="1">
            <a:off x="3791338" y="3845651"/>
            <a:ext cx="856861" cy="805655"/>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0" name="Text Box 4"/>
          <p:cNvSpPr txBox="1">
            <a:spLocks noChangeArrowheads="1"/>
          </p:cNvSpPr>
          <p:nvPr/>
        </p:nvSpPr>
        <p:spPr bwMode="auto">
          <a:xfrm>
            <a:off x="1828800" y="80644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21" name="Text Box 5"/>
          <p:cNvSpPr txBox="1">
            <a:spLocks noChangeArrowheads="1"/>
          </p:cNvSpPr>
          <p:nvPr/>
        </p:nvSpPr>
        <p:spPr bwMode="auto">
          <a:xfrm>
            <a:off x="4114800" y="80803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22" name="Text Box 6"/>
          <p:cNvSpPr txBox="1">
            <a:spLocks noChangeArrowheads="1"/>
          </p:cNvSpPr>
          <p:nvPr/>
        </p:nvSpPr>
        <p:spPr bwMode="auto">
          <a:xfrm>
            <a:off x="2286000" y="6951593"/>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23" name="Line 7"/>
          <p:cNvSpPr>
            <a:spLocks noChangeShapeType="1"/>
          </p:cNvSpPr>
          <p:nvPr/>
        </p:nvSpPr>
        <p:spPr bwMode="auto">
          <a:xfrm flipV="1">
            <a:off x="2743200" y="83089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 name="Text Box 8"/>
          <p:cNvSpPr txBox="1">
            <a:spLocks noChangeArrowheads="1"/>
          </p:cNvSpPr>
          <p:nvPr/>
        </p:nvSpPr>
        <p:spPr bwMode="auto">
          <a:xfrm>
            <a:off x="3276600" y="83851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5" name="Line 9"/>
          <p:cNvSpPr>
            <a:spLocks noChangeShapeType="1"/>
          </p:cNvSpPr>
          <p:nvPr/>
        </p:nvSpPr>
        <p:spPr bwMode="auto">
          <a:xfrm flipV="1">
            <a:off x="2590800" y="7350850"/>
            <a:ext cx="495300" cy="791363"/>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6" name="Text Box 11"/>
          <p:cNvSpPr txBox="1">
            <a:spLocks noChangeArrowheads="1"/>
          </p:cNvSpPr>
          <p:nvPr/>
        </p:nvSpPr>
        <p:spPr bwMode="auto">
          <a:xfrm>
            <a:off x="2743200" y="59467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27" name="Line 17"/>
          <p:cNvSpPr>
            <a:spLocks noChangeShapeType="1"/>
          </p:cNvSpPr>
          <p:nvPr/>
        </p:nvSpPr>
        <p:spPr bwMode="auto">
          <a:xfrm flipH="1" flipV="1">
            <a:off x="3791338" y="6232056"/>
            <a:ext cx="341734" cy="778344"/>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Text Box 19"/>
          <p:cNvSpPr txBox="1">
            <a:spLocks noChangeArrowheads="1"/>
          </p:cNvSpPr>
          <p:nvPr/>
        </p:nvSpPr>
        <p:spPr bwMode="auto">
          <a:xfrm>
            <a:off x="3162300" y="57912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29" name="Line 9"/>
          <p:cNvSpPr>
            <a:spLocks noChangeShapeType="1"/>
          </p:cNvSpPr>
          <p:nvPr/>
        </p:nvSpPr>
        <p:spPr bwMode="auto">
          <a:xfrm flipH="1" flipV="1">
            <a:off x="4372169" y="7315200"/>
            <a:ext cx="504631" cy="80803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 name="Text Box 6"/>
          <p:cNvSpPr txBox="1">
            <a:spLocks noChangeArrowheads="1"/>
          </p:cNvSpPr>
          <p:nvPr/>
        </p:nvSpPr>
        <p:spPr bwMode="auto">
          <a:xfrm>
            <a:off x="3455048" y="6994525"/>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31" name="Line 17"/>
          <p:cNvSpPr>
            <a:spLocks noChangeShapeType="1"/>
          </p:cNvSpPr>
          <p:nvPr/>
        </p:nvSpPr>
        <p:spPr bwMode="auto">
          <a:xfrm flipV="1">
            <a:off x="3200400" y="6294607"/>
            <a:ext cx="276614" cy="6288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33851151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1234"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7658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6582" name="Text Box 6"/>
          <p:cNvSpPr txBox="1">
            <a:spLocks noChangeArrowheads="1"/>
          </p:cNvSpPr>
          <p:nvPr/>
        </p:nvSpPr>
        <p:spPr bwMode="auto">
          <a:xfrm>
            <a:off x="228600" y="61722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4724400" y="60960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85"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76588" name="Text Box 12"/>
          <p:cNvSpPr txBox="1">
            <a:spLocks noChangeArrowheads="1"/>
          </p:cNvSpPr>
          <p:nvPr/>
        </p:nvSpPr>
        <p:spPr bwMode="auto">
          <a:xfrm>
            <a:off x="228600" y="914400"/>
            <a:ext cx="63246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endParaRPr lang="en-US" sz="2400" dirty="0">
              <a:latin typeface="Arial" pitchFamily="34" charset="0"/>
            </a:endParaRPr>
          </a:p>
        </p:txBody>
      </p:sp>
      <p:sp>
        <p:nvSpPr>
          <p:cNvPr id="1176590" name="Text Box 14"/>
          <p:cNvSpPr txBox="1">
            <a:spLocks noChangeArrowheads="1"/>
          </p:cNvSpPr>
          <p:nvPr/>
        </p:nvSpPr>
        <p:spPr bwMode="auto">
          <a:xfrm>
            <a:off x="2514600" y="6477000"/>
            <a:ext cx="1981200" cy="457200"/>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97" name="Text Box 21"/>
          <p:cNvSpPr txBox="1">
            <a:spLocks noChangeArrowheads="1"/>
          </p:cNvSpPr>
          <p:nvPr/>
        </p:nvSpPr>
        <p:spPr bwMode="auto">
          <a:xfrm>
            <a:off x="76200" y="4146550"/>
            <a:ext cx="6477000" cy="15525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76200" y="914400"/>
            <a:ext cx="6324600" cy="3049588"/>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HIV –found on CD4 cells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now described</a:t>
            </a:r>
          </a:p>
          <a:p>
            <a:pPr lvl="1"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 Are genetic defects in CCR5 associated with slower progression to AIDS?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predictor of time-to-AIDS</a:t>
            </a:r>
            <a:endParaRPr lang="en-US" sz="2400" dirty="0">
              <a:latin typeface="Arial" pitchFamily="34" charset="0"/>
            </a:endParaRPr>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6600" name="Text Box 24"/>
          <p:cNvSpPr txBox="1">
            <a:spLocks noChangeArrowheads="1"/>
          </p:cNvSpPr>
          <p:nvPr/>
        </p:nvSpPr>
        <p:spPr bwMode="auto">
          <a:xfrm>
            <a:off x="3200400" y="69342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3282"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96154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961542" name="Text Box 6"/>
          <p:cNvSpPr txBox="1">
            <a:spLocks noChangeArrowheads="1"/>
          </p:cNvSpPr>
          <p:nvPr/>
        </p:nvSpPr>
        <p:spPr bwMode="auto">
          <a:xfrm>
            <a:off x="228600" y="67056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961543" name="Text Box 7"/>
          <p:cNvSpPr txBox="1">
            <a:spLocks noChangeArrowheads="1"/>
          </p:cNvSpPr>
          <p:nvPr/>
        </p:nvSpPr>
        <p:spPr bwMode="auto">
          <a:xfrm>
            <a:off x="4419600" y="66294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48" name="Text Box 12"/>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961549" name="Text Box 13"/>
          <p:cNvSpPr txBox="1">
            <a:spLocks noChangeArrowheads="1"/>
          </p:cNvSpPr>
          <p:nvPr/>
        </p:nvSpPr>
        <p:spPr bwMode="auto">
          <a:xfrm>
            <a:off x="76200" y="4038600"/>
            <a:ext cx="6477000" cy="112712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200" b="0" dirty="0">
                <a:solidFill>
                  <a:schemeClr val="tx1"/>
                </a:solidFill>
                <a:latin typeface="Arial" pitchFamily="34" charset="0"/>
              </a:rPr>
              <a:t>How should CD4 count be handled in assessing the association between CCR5 defect status and progression in HIV disease to AIDS?</a:t>
            </a:r>
            <a:r>
              <a:rPr lang="en-US" sz="2400" b="0" dirty="0">
                <a:solidFill>
                  <a:schemeClr val="tx1"/>
                </a:solidFill>
                <a:latin typeface="Arial" pitchFamily="34" charset="0"/>
              </a:rPr>
              <a:t> </a:t>
            </a:r>
            <a:endParaRPr lang="en-US" sz="2400" dirty="0">
              <a:latin typeface="Arial" pitchFamily="34" charset="0"/>
            </a:endParaRPr>
          </a:p>
        </p:txBody>
      </p:sp>
      <p:sp>
        <p:nvSpPr>
          <p:cNvPr id="961550" name="Text Box 14"/>
          <p:cNvSpPr txBox="1">
            <a:spLocks noChangeArrowheads="1"/>
          </p:cNvSpPr>
          <p:nvPr/>
        </p:nvSpPr>
        <p:spPr bwMode="auto">
          <a:xfrm>
            <a:off x="2895600" y="7391400"/>
            <a:ext cx="9144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dirty="0">
              <a:latin typeface="Arial" pitchFamily="34" charset="0"/>
            </a:endParaRPr>
          </a:p>
        </p:txBody>
      </p:sp>
      <p:sp>
        <p:nvSpPr>
          <p:cNvPr id="961552" name="Text Box 16"/>
          <p:cNvSpPr txBox="1">
            <a:spLocks noChangeArrowheads="1"/>
          </p:cNvSpPr>
          <p:nvPr/>
        </p:nvSpPr>
        <p:spPr bwMode="auto">
          <a:xfrm>
            <a:off x="2362200" y="5334000"/>
            <a:ext cx="1524000" cy="82232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7" name="Text Box 21"/>
          <p:cNvSpPr txBox="1">
            <a:spLocks noChangeArrowheads="1"/>
          </p:cNvSpPr>
          <p:nvPr/>
        </p:nvSpPr>
        <p:spPr bwMode="auto">
          <a:xfrm>
            <a:off x="2514600" y="5257800"/>
            <a:ext cx="1295400" cy="9302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000"/>
          </a:p>
          <a:p>
            <a:pPr algn="ctr" eaLnBrk="0" hangingPunct="0">
              <a:spcBef>
                <a:spcPct val="50000"/>
              </a:spcBef>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0" y="76200"/>
            <a:ext cx="6858000" cy="457200"/>
          </a:xfrm>
        </p:spPr>
        <p:txBody>
          <a:bodyPr/>
          <a:lstStyle/>
          <a:p>
            <a:r>
              <a:rPr lang="en-US" altLang="en-US" smtClean="0"/>
              <a:t>Forces us to specify the research question</a:t>
            </a:r>
          </a:p>
        </p:txBody>
      </p:sp>
      <p:sp>
        <p:nvSpPr>
          <p:cNvPr id="326733"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6166" name="Text Box 6"/>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67" name="Text Box 7"/>
          <p:cNvSpPr txBox="1">
            <a:spLocks noChangeArrowheads="1"/>
          </p:cNvSpPr>
          <p:nvPr/>
        </p:nvSpPr>
        <p:spPr bwMode="auto">
          <a:xfrm>
            <a:off x="2362200" y="5867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69"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6172" name="Text Box 12"/>
          <p:cNvSpPr txBox="1">
            <a:spLocks noChangeArrowheads="1"/>
          </p:cNvSpPr>
          <p:nvPr/>
        </p:nvSpPr>
        <p:spPr bwMode="auto">
          <a:xfrm>
            <a:off x="2362200" y="2041525"/>
            <a:ext cx="2895600" cy="762000"/>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6" name="Text Box 16"/>
          <p:cNvSpPr txBox="1">
            <a:spLocks noChangeArrowheads="1"/>
          </p:cNvSpPr>
          <p:nvPr/>
        </p:nvSpPr>
        <p:spPr bwMode="auto">
          <a:xfrm>
            <a:off x="4800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8" name="Text Box 18"/>
          <p:cNvSpPr txBox="1">
            <a:spLocks noChangeArrowheads="1"/>
          </p:cNvSpPr>
          <p:nvPr/>
        </p:nvSpPr>
        <p:spPr bwMode="auto">
          <a:xfrm>
            <a:off x="152400" y="685800"/>
            <a:ext cx="36576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#1: Do CCR5 defects reduce  progression to AIDS, irrespective of mechanism?</a:t>
            </a:r>
            <a:endParaRPr lang="en-US" sz="1800" dirty="0">
              <a:latin typeface="Arial" pitchFamily="34" charset="0"/>
            </a:endParaRPr>
          </a:p>
        </p:txBody>
      </p:sp>
      <p:sp>
        <p:nvSpPr>
          <p:cNvPr id="1116179" name="Text Box 19"/>
          <p:cNvSpPr txBox="1">
            <a:spLocks noChangeArrowheads="1"/>
          </p:cNvSpPr>
          <p:nvPr/>
        </p:nvSpPr>
        <p:spPr bwMode="auto">
          <a:xfrm>
            <a:off x="304800" y="594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81" name="Text Box 21"/>
          <p:cNvSpPr txBox="1">
            <a:spLocks noChangeArrowheads="1"/>
          </p:cNvSpPr>
          <p:nvPr/>
        </p:nvSpPr>
        <p:spPr bwMode="auto">
          <a:xfrm>
            <a:off x="0" y="78486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Low CD4 count</a:t>
            </a:r>
          </a:p>
        </p:txBody>
      </p:sp>
      <p:sp>
        <p:nvSpPr>
          <p:cNvPr id="1116182" name="Text Box 22"/>
          <p:cNvSpPr txBox="1">
            <a:spLocks noChangeArrowheads="1"/>
          </p:cNvSpPr>
          <p:nvPr/>
        </p:nvSpPr>
        <p:spPr bwMode="auto">
          <a:xfrm>
            <a:off x="4343400" y="58674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7" name="Text Box 27"/>
          <p:cNvSpPr txBox="1">
            <a:spLocks noChangeArrowheads="1"/>
          </p:cNvSpPr>
          <p:nvPr/>
        </p:nvSpPr>
        <p:spPr bwMode="auto">
          <a:xfrm>
            <a:off x="3733800" y="609600"/>
            <a:ext cx="3048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Do not adjust for CD4 count !</a:t>
            </a:r>
          </a:p>
        </p:txBody>
      </p:sp>
      <p:sp>
        <p:nvSpPr>
          <p:cNvPr id="1116188" name="Line 28"/>
          <p:cNvSpPr>
            <a:spLocks noChangeShapeType="1"/>
          </p:cNvSpPr>
          <p:nvPr/>
        </p:nvSpPr>
        <p:spPr bwMode="auto">
          <a:xfrm flipV="1">
            <a:off x="1524000" y="5265738"/>
            <a:ext cx="1219200" cy="67786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aphicFrame>
        <p:nvGraphicFramePr>
          <p:cNvPr id="326729" name="Object 73"/>
          <p:cNvGraphicFramePr>
            <a:graphicFrameLocks noGrp="1"/>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6858"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0" name="Object 74"/>
          <p:cNvGraphicFramePr>
            <a:graphicFrameLocks/>
          </p:cNvGraphicFramePr>
          <p:nvPr/>
        </p:nvGraphicFramePr>
        <p:xfrm>
          <a:off x="838200" y="8189913"/>
          <a:ext cx="2438400" cy="1182687"/>
        </p:xfrm>
        <a:graphic>
          <a:graphicData uri="http://schemas.openxmlformats.org/presentationml/2006/ole">
            <mc:AlternateContent xmlns:mc="http://schemas.openxmlformats.org/markup-compatibility/2006">
              <mc:Choice xmlns:v="urn:schemas-microsoft-com:vml" Requires="v">
                <p:oleObj spid="_x0000_s326859"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3"/>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6860"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3" name="Text Box 43"/>
          <p:cNvSpPr txBox="1">
            <a:spLocks noChangeArrowheads="1"/>
          </p:cNvSpPr>
          <p:nvPr/>
        </p:nvSpPr>
        <p:spPr bwMode="auto">
          <a:xfrm>
            <a:off x="4191000" y="77724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High CD4 count</a:t>
            </a:r>
          </a:p>
        </p:txBody>
      </p:sp>
      <p:sp>
        <p:nvSpPr>
          <p:cNvPr id="1116204" name="Text Box 44"/>
          <p:cNvSpPr txBox="1">
            <a:spLocks noChangeArrowheads="1"/>
          </p:cNvSpPr>
          <p:nvPr/>
        </p:nvSpPr>
        <p:spPr bwMode="auto">
          <a:xfrm>
            <a:off x="2362200" y="4953000"/>
            <a:ext cx="2438400" cy="4572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16205" name="Text Box 45"/>
          <p:cNvSpPr txBox="1">
            <a:spLocks noChangeArrowheads="1"/>
          </p:cNvSpPr>
          <p:nvPr/>
        </p:nvSpPr>
        <p:spPr bwMode="auto">
          <a:xfrm>
            <a:off x="4343400" y="3976688"/>
            <a:ext cx="2362200" cy="5191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Do adjust ! </a:t>
            </a:r>
          </a:p>
        </p:txBody>
      </p:sp>
      <p:sp>
        <p:nvSpPr>
          <p:cNvPr id="1116206" name="Text Box 46"/>
          <p:cNvSpPr txBox="1">
            <a:spLocks noChangeArrowheads="1"/>
          </p:cNvSpPr>
          <p:nvPr/>
        </p:nvSpPr>
        <p:spPr bwMode="auto">
          <a:xfrm>
            <a:off x="76200" y="3962400"/>
            <a:ext cx="41148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#2: Do CCR5 defects reduce progression to AIDS, independent of their effect on CD4 count?</a:t>
            </a:r>
            <a:endParaRPr lang="en-US" sz="1800" dirty="0">
              <a:latin typeface="Arial" pitchFamily="34" charset="0"/>
            </a:endParaRPr>
          </a:p>
        </p:txBody>
      </p:sp>
      <p:sp>
        <p:nvSpPr>
          <p:cNvPr id="1116208" name="Text Box 48"/>
          <p:cNvSpPr txBox="1">
            <a:spLocks noChangeArrowheads="1"/>
          </p:cNvSpPr>
          <p:nvPr/>
        </p:nvSpPr>
        <p:spPr bwMode="auto">
          <a:xfrm>
            <a:off x="3429000" y="2743200"/>
            <a:ext cx="9144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6209" name="Text Box 49"/>
          <p:cNvSpPr txBox="1">
            <a:spLocks noChangeArrowheads="1"/>
          </p:cNvSpPr>
          <p:nvPr/>
        </p:nvSpPr>
        <p:spPr bwMode="auto">
          <a:xfrm>
            <a:off x="2971800" y="6553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326760" name="Text Box 31"/>
          <p:cNvSpPr txBox="1">
            <a:spLocks noChangeArrowheads="1"/>
          </p:cNvSpPr>
          <p:nvPr/>
        </p:nvSpPr>
        <p:spPr bwMode="auto">
          <a:xfrm>
            <a:off x="2362200" y="4876800"/>
            <a:ext cx="2438400" cy="585788"/>
          </a:xfrm>
          <a:prstGeom prst="rect">
            <a:avLst/>
          </a:prstGeom>
          <a:noFill/>
          <a:ln w="66675">
            <a:solidFill>
              <a:srgbClr val="FF0000"/>
            </a:solidFill>
            <a:miter lim="800000"/>
            <a:headEnd/>
            <a:tailEnd/>
          </a:ln>
        </p:spPr>
        <p:txBody>
          <a:bodyPr>
            <a:spAutoFit/>
          </a:bodyPr>
          <a:lstStyle/>
          <a:p>
            <a:pPr algn="ctr" eaLnBrk="0" hangingPunct="0">
              <a:spcBef>
                <a:spcPct val="50000"/>
              </a:spcBef>
            </a:pPr>
            <a:endParaRPr lang="en-US"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0" y="304800"/>
            <a:ext cx="6858000" cy="457200"/>
          </a:xfrm>
        </p:spPr>
        <p:txBody>
          <a:bodyPr/>
          <a:lstStyle/>
          <a:p>
            <a:r>
              <a:rPr lang="en-US" altLang="en-US" sz="2200" smtClean="0"/>
              <a:t>Taylor et al. </a:t>
            </a:r>
            <a:r>
              <a:rPr lang="en-US" altLang="en-US" sz="2200" i="1" smtClean="0"/>
              <a:t>JAIDS</a:t>
            </a:r>
            <a:r>
              <a:rPr lang="en-US" altLang="en-US" sz="2200" smtClean="0"/>
              <a:t> 2003</a:t>
            </a:r>
          </a:p>
        </p:txBody>
      </p:sp>
      <p:sp>
        <p:nvSpPr>
          <p:cNvPr id="358402"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9237" name="Text Box 5"/>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38" name="Text Box 6"/>
          <p:cNvSpPr txBox="1">
            <a:spLocks noChangeArrowheads="1"/>
          </p:cNvSpPr>
          <p:nvPr/>
        </p:nvSpPr>
        <p:spPr bwMode="auto">
          <a:xfrm>
            <a:off x="2590800" y="6248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0" name="Text Box 8"/>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9241" name="Text Box 9"/>
          <p:cNvSpPr txBox="1">
            <a:spLocks noChangeArrowheads="1"/>
          </p:cNvSpPr>
          <p:nvPr/>
        </p:nvSpPr>
        <p:spPr bwMode="auto">
          <a:xfrm>
            <a:off x="0" y="48768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#2 </a:t>
            </a:r>
            <a:endParaRPr lang="en-US" sz="2400" dirty="0">
              <a:latin typeface="Arial" pitchFamily="34" charset="0"/>
            </a:endParaRPr>
          </a:p>
        </p:txBody>
      </p:sp>
      <p:sp>
        <p:nvSpPr>
          <p:cNvPr id="1119242" name="Text Box 10"/>
          <p:cNvSpPr txBox="1">
            <a:spLocks noChangeArrowheads="1"/>
          </p:cNvSpPr>
          <p:nvPr/>
        </p:nvSpPr>
        <p:spPr bwMode="auto">
          <a:xfrm>
            <a:off x="3276600" y="6934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119243" name="Text Box 11"/>
          <p:cNvSpPr txBox="1">
            <a:spLocks noChangeArrowheads="1"/>
          </p:cNvSpPr>
          <p:nvPr/>
        </p:nvSpPr>
        <p:spPr bwMode="auto">
          <a:xfrm>
            <a:off x="2667000" y="2071688"/>
            <a:ext cx="2514600" cy="51911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5" name="Text Box 13"/>
          <p:cNvSpPr txBox="1">
            <a:spLocks noChangeArrowheads="1"/>
          </p:cNvSpPr>
          <p:nvPr/>
        </p:nvSpPr>
        <p:spPr bwMode="auto">
          <a:xfrm>
            <a:off x="49530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228600" y="9906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04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49" name="Text Box 17"/>
          <p:cNvSpPr txBox="1">
            <a:spLocks noChangeArrowheads="1"/>
          </p:cNvSpPr>
          <p:nvPr/>
        </p:nvSpPr>
        <p:spPr bwMode="auto">
          <a:xfrm>
            <a:off x="3429000" y="2574925"/>
            <a:ext cx="914400" cy="396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1119251" name="Text Box 19"/>
          <p:cNvSpPr txBox="1">
            <a:spLocks noChangeArrowheads="1"/>
          </p:cNvSpPr>
          <p:nvPr/>
        </p:nvSpPr>
        <p:spPr bwMode="auto">
          <a:xfrm>
            <a:off x="4876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4" name="Text Box 22"/>
          <p:cNvSpPr txBox="1">
            <a:spLocks noChangeArrowheads="1"/>
          </p:cNvSpPr>
          <p:nvPr/>
        </p:nvSpPr>
        <p:spPr bwMode="auto">
          <a:xfrm>
            <a:off x="152400" y="914400"/>
            <a:ext cx="5029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58422" name="Text Box 31"/>
          <p:cNvSpPr txBox="1">
            <a:spLocks noChangeArrowheads="1"/>
          </p:cNvSpPr>
          <p:nvPr/>
        </p:nvSpPr>
        <p:spPr bwMode="auto">
          <a:xfrm>
            <a:off x="2438400" y="5357813"/>
            <a:ext cx="2133600" cy="523875"/>
          </a:xfrm>
          <a:prstGeom prst="rect">
            <a:avLst/>
          </a:prstGeom>
          <a:noFill/>
          <a:ln w="66675">
            <a:solidFill>
              <a:srgbClr val="FF0000"/>
            </a:solidFill>
            <a:miter lim="800000"/>
            <a:headEnd/>
            <a:tailEnd/>
          </a:ln>
        </p:spPr>
        <p:txBody>
          <a:bodyPr>
            <a:spAutoFit/>
          </a:bodyPr>
          <a:lstStyle/>
          <a:p>
            <a:pPr algn="ctr" eaLnBrk="0" hangingPunct="0">
              <a:spcBef>
                <a:spcPct val="50000"/>
              </a:spcBef>
            </a:pPr>
            <a:r>
              <a:rPr lang="en-US"/>
              <a:t>CD4 count</a:t>
            </a:r>
          </a:p>
        </p:txBody>
      </p:sp>
      <p:sp>
        <p:nvSpPr>
          <p:cNvPr id="1119255" name="Line 23"/>
          <p:cNvSpPr>
            <a:spLocks noChangeShapeType="1"/>
          </p:cNvSpPr>
          <p:nvPr/>
        </p:nvSpPr>
        <p:spPr bwMode="auto">
          <a:xfrm flipV="1">
            <a:off x="1543050" y="5846763"/>
            <a:ext cx="1047750" cy="5540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64" name="Text Box 32"/>
          <p:cNvSpPr txBox="1">
            <a:spLocks noChangeArrowheads="1"/>
          </p:cNvSpPr>
          <p:nvPr/>
        </p:nvSpPr>
        <p:spPr bwMode="auto">
          <a:xfrm>
            <a:off x="0" y="4800600"/>
            <a:ext cx="43434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adjusted for </a:t>
            </a:r>
          </a:p>
        </p:txBody>
      </p:sp>
      <p:sp>
        <p:nvSpPr>
          <p:cNvPr id="1119266" name="Text Box 34"/>
          <p:cNvSpPr txBox="1">
            <a:spLocks noChangeArrowheads="1"/>
          </p:cNvSpPr>
          <p:nvPr/>
        </p:nvSpPr>
        <p:spPr bwMode="auto">
          <a:xfrm>
            <a:off x="304800" y="3441700"/>
            <a:ext cx="6172200" cy="8540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latin typeface="Arial" pitchFamily="34" charset="0"/>
              </a:rPr>
              <a:t>Crude (unadjusted) association:</a:t>
            </a:r>
          </a:p>
          <a:p>
            <a:pPr eaLnBrk="0" hangingPunct="0">
              <a:spcBef>
                <a:spcPct val="50000"/>
              </a:spcBef>
              <a:defRPr/>
            </a:pPr>
            <a:r>
              <a:rPr lang="en-US" sz="2000" b="0" dirty="0">
                <a:latin typeface="Arial" pitchFamily="34" charset="0"/>
              </a:rPr>
              <a:t> - rate ratio: 0.71 </a:t>
            </a:r>
          </a:p>
        </p:txBody>
      </p:sp>
      <p:sp>
        <p:nvSpPr>
          <p:cNvPr id="1119267" name="Text Box 35"/>
          <p:cNvSpPr txBox="1">
            <a:spLocks noChangeArrowheads="1"/>
          </p:cNvSpPr>
          <p:nvPr/>
        </p:nvSpPr>
        <p:spPr bwMode="auto">
          <a:xfrm>
            <a:off x="152400" y="7467600"/>
            <a:ext cx="6400800" cy="13112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solidFill>
                  <a:schemeClr val="tx1"/>
                </a:solidFill>
                <a:latin typeface="Arial" pitchFamily="34" charset="0"/>
              </a:rPr>
              <a:t>Stratified (adjusted) by CD4 count</a:t>
            </a:r>
          </a:p>
          <a:p>
            <a:pPr lvl="2" eaLnBrk="0" hangingPunct="0">
              <a:spcBef>
                <a:spcPct val="50000"/>
              </a:spcBef>
              <a:buFontTx/>
              <a:buChar char="-"/>
              <a:defRPr/>
            </a:pPr>
            <a:r>
              <a:rPr lang="en-US" sz="2000" b="0" dirty="0">
                <a:solidFill>
                  <a:schemeClr val="tx1"/>
                </a:solidFill>
                <a:latin typeface="Arial" pitchFamily="34" charset="0"/>
              </a:rPr>
              <a:t>rate ratio: 0.93; </a:t>
            </a:r>
          </a:p>
          <a:p>
            <a:pPr lvl="2" eaLnBrk="0" hangingPunct="0">
              <a:spcBef>
                <a:spcPct val="50000"/>
              </a:spcBef>
              <a:buFontTx/>
              <a:buChar char="-"/>
              <a:defRPr/>
            </a:pPr>
            <a:r>
              <a:rPr lang="en-US" sz="2000" b="0" dirty="0">
                <a:solidFill>
                  <a:schemeClr val="tx1"/>
                </a:solidFill>
                <a:latin typeface="Arial" pitchFamily="34" charset="0"/>
              </a:rPr>
              <a:t>Conclude: no mechanism other than via CD4</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Reasons to Adjust: </a:t>
            </a:r>
            <a:r>
              <a:rPr lang="en-US" altLang="en-US" dirty="0">
                <a:solidFill>
                  <a:srgbClr val="000000"/>
                </a:solidFill>
              </a:rPr>
              <a:t>T</a:t>
            </a:r>
            <a:r>
              <a:rPr lang="en-US" altLang="en-US" dirty="0" smtClean="0">
                <a:solidFill>
                  <a:srgbClr val="000000"/>
                </a:solidFill>
              </a:rPr>
              <a:t>o Minimize Bias</a:t>
            </a:r>
            <a:endParaRPr lang="en-US" altLang="en-US" sz="1600" dirty="0" smtClean="0">
              <a:solidFill>
                <a:srgbClr val="000000"/>
              </a:solidFill>
            </a:endParaRPr>
          </a:p>
        </p:txBody>
      </p:sp>
      <p:sp>
        <p:nvSpPr>
          <p:cNvPr id="334850"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smtClean="0"/>
              <a:t>1.  </a:t>
            </a:r>
            <a:r>
              <a:rPr lang="en-US" altLang="en-US" sz="2400" smtClean="0"/>
              <a:t>Close a non-causal path generated by a non-collider (confounding)</a:t>
            </a:r>
          </a:p>
          <a:p>
            <a:pPr marL="381000" indent="-381000">
              <a:buFont typeface="Symbol" pitchFamily="18" charset="2"/>
              <a:buAutoNum type="arabicPeriod"/>
            </a:pPr>
            <a:endParaRPr lang="en-US" altLang="en-US" sz="2400" smtClean="0"/>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35814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Sleep duration</a:t>
            </a:r>
            <a:endParaRPr lang="en-US" altLang="en-US" sz="2000" dirty="0"/>
          </a:p>
        </p:txBody>
      </p:sp>
      <p:sp>
        <p:nvSpPr>
          <p:cNvPr id="3" name="Text Box 5"/>
          <p:cNvSpPr txBox="1">
            <a:spLocks noChangeArrowheads="1"/>
          </p:cNvSpPr>
          <p:nvPr/>
        </p:nvSpPr>
        <p:spPr bwMode="auto">
          <a:xfrm>
            <a:off x="52578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Heart disease</a:t>
            </a:r>
            <a:endParaRPr lang="en-US" altLang="en-US" sz="2000" dirty="0"/>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5" name="Text Box 5"/>
          <p:cNvSpPr txBox="1">
            <a:spLocks noChangeArrowheads="1"/>
          </p:cNvSpPr>
          <p:nvPr/>
        </p:nvSpPr>
        <p:spPr bwMode="auto">
          <a:xfrm>
            <a:off x="5181600" y="1371600"/>
            <a:ext cx="16002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Family </a:t>
            </a:r>
            <a:r>
              <a:rPr lang="en-US" altLang="en-US" sz="2000" dirty="0" err="1" smtClean="0"/>
              <a:t>hx</a:t>
            </a:r>
            <a:r>
              <a:rPr lang="en-US" altLang="en-US" sz="2000" dirty="0" smtClean="0"/>
              <a:t> of heart disease</a:t>
            </a:r>
            <a:endParaRPr lang="en-US" altLang="en-US" sz="2000" dirty="0"/>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2743200" y="17526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Organized lifestyle</a:t>
            </a:r>
            <a:endParaRPr lang="en-US" altLang="en-US" sz="2000" dirty="0"/>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4" name="Text Box 14"/>
          <p:cNvSpPr txBox="1">
            <a:spLocks noChangeArrowheads="1"/>
          </p:cNvSpPr>
          <p:nvPr/>
        </p:nvSpPr>
        <p:spPr bwMode="auto">
          <a:xfrm>
            <a:off x="5043973" y="1361945"/>
            <a:ext cx="1676400" cy="98488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smtClean="0">
              <a:latin typeface="Arial" pitchFamily="34" charset="0"/>
            </a:endParaRPr>
          </a:p>
          <a:p>
            <a:pPr algn="ctr" eaLnBrk="0" hangingPunct="0">
              <a:spcBef>
                <a:spcPct val="50000"/>
              </a:spcBef>
              <a:defRPr/>
            </a:pPr>
            <a:endParaRPr lang="en-US" sz="10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75814" name="Text Box 38"/>
          <p:cNvSpPr txBox="1">
            <a:spLocks noChangeArrowheads="1"/>
          </p:cNvSpPr>
          <p:nvPr/>
        </p:nvSpPr>
        <p:spPr bwMode="auto">
          <a:xfrm>
            <a:off x="838200" y="4724400"/>
            <a:ext cx="5867400" cy="1552575"/>
          </a:xfrm>
          <a:prstGeom prst="rect">
            <a:avLst/>
          </a:prstGeom>
          <a:noFill/>
          <a:ln w="9525">
            <a:noFill/>
            <a:miter lim="800000"/>
            <a:headEnd/>
            <a:tailEnd/>
          </a:ln>
        </p:spPr>
        <p:txBody>
          <a:bodyPr>
            <a:spAutoFit/>
          </a:bodyPr>
          <a:lstStyle/>
          <a:p>
            <a:pPr algn="r" eaLnBrk="0" hangingPunct="0">
              <a:spcBef>
                <a:spcPct val="20000"/>
              </a:spcBef>
              <a:spcAft>
                <a:spcPct val="50000"/>
              </a:spcAft>
              <a:buClr>
                <a:schemeClr val="accent2"/>
              </a:buClr>
              <a:buSzPct val="75000"/>
              <a:buFont typeface="Symbol" pitchFamily="18" charset="2"/>
              <a:buNone/>
            </a:pPr>
            <a:r>
              <a:rPr lang="en-US" altLang="en-US" sz="2400" b="0">
                <a:solidFill>
                  <a:schemeClr val="tx1"/>
                </a:solidFill>
              </a:rPr>
              <a:t>or by a conditioned-upon collider (selection bias)</a:t>
            </a:r>
          </a:p>
          <a:p>
            <a:pPr algn="r" eaLnBrk="0" hangingPunct="0">
              <a:spcBef>
                <a:spcPct val="50000"/>
              </a:spcBef>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265113" y="-76200"/>
            <a:ext cx="6440487" cy="1066800"/>
          </a:xfrm>
        </p:spPr>
        <p:txBody>
          <a:bodyPr/>
          <a:lstStyle/>
          <a:p>
            <a:r>
              <a:rPr lang="en-US" altLang="en-US" smtClean="0">
                <a:solidFill>
                  <a:srgbClr val="000000"/>
                </a:solidFill>
              </a:rPr>
              <a:t>Two Reasons to Adjust to Minimize Bias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37922"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smtClean="0"/>
              <a:t>1.  Close a non-causal path generated by a non-collider (confounding) or by a conditioned upon collider (selection bias)</a:t>
            </a:r>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7" name="Text Box 11"/>
          <p:cNvSpPr txBox="1">
            <a:spLocks noChangeArrowheads="1"/>
          </p:cNvSpPr>
          <p:nvPr/>
        </p:nvSpPr>
        <p:spPr bwMode="auto">
          <a:xfrm>
            <a:off x="914400" y="6858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p>
        </p:txBody>
      </p:sp>
      <p:sp>
        <p:nvSpPr>
          <p:cNvPr id="1263628" name="Text Box 12"/>
          <p:cNvSpPr txBox="1">
            <a:spLocks noChangeArrowheads="1"/>
          </p:cNvSpPr>
          <p:nvPr/>
        </p:nvSpPr>
        <p:spPr bwMode="auto">
          <a:xfrm>
            <a:off x="4648200" y="68580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2743200" y="60198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2" name="Text Box 16"/>
          <p:cNvSpPr txBox="1">
            <a:spLocks noChangeArrowheads="1"/>
          </p:cNvSpPr>
          <p:nvPr/>
        </p:nvSpPr>
        <p:spPr bwMode="auto">
          <a:xfrm>
            <a:off x="3276600" y="7239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33" name="Line 17"/>
          <p:cNvSpPr>
            <a:spLocks noChangeShapeType="1"/>
          </p:cNvSpPr>
          <p:nvPr/>
        </p:nvSpPr>
        <p:spPr bwMode="auto">
          <a:xfrm flipH="1">
            <a:off x="2209800" y="6400800"/>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6" name="Text Box 20"/>
          <p:cNvSpPr txBox="1">
            <a:spLocks noChangeArrowheads="1"/>
          </p:cNvSpPr>
          <p:nvPr/>
        </p:nvSpPr>
        <p:spPr bwMode="auto">
          <a:xfrm>
            <a:off x="2895600" y="5867400"/>
            <a:ext cx="1447800" cy="7080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600"/>
          </a:p>
          <a:p>
            <a:pPr algn="ctr" eaLnBrk="0" hangingPunct="0">
              <a:spcBef>
                <a:spcPct val="50000"/>
              </a:spcBef>
            </a:pPr>
            <a:endParaRPr lang="en-US" sz="1600"/>
          </a:p>
        </p:txBody>
      </p:sp>
      <p:sp>
        <p:nvSpPr>
          <p:cNvPr id="337931" name="Rectangle 3"/>
          <p:cNvSpPr>
            <a:spLocks noChangeArrowheads="1"/>
          </p:cNvSpPr>
          <p:nvPr/>
        </p:nvSpPr>
        <p:spPr bwMode="auto">
          <a:xfrm>
            <a:off x="152400" y="4724400"/>
            <a:ext cx="6172200" cy="1143000"/>
          </a:xfrm>
          <a:prstGeom prst="rect">
            <a:avLst/>
          </a:prstGeom>
          <a:noFill/>
          <a:ln w="9525">
            <a:noFill/>
            <a:miter lim="800000"/>
            <a:headEnd/>
            <a:tailEnd/>
          </a:ln>
        </p:spPr>
        <p:txBody>
          <a:bodyPr lIns="87312" tIns="42862" rIns="87312" bIns="42862"/>
          <a:lstStyle/>
          <a:p>
            <a:pPr marL="381000" indent="-381000"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2.  Close a </a:t>
            </a:r>
            <a:r>
              <a:rPr lang="en-US" altLang="en-US" sz="2000" b="0" dirty="0" smtClean="0">
                <a:solidFill>
                  <a:schemeClr val="tx1"/>
                </a:solidFill>
              </a:rPr>
              <a:t>causal path </a:t>
            </a:r>
            <a:r>
              <a:rPr lang="en-US" altLang="en-US" sz="2000" b="0" dirty="0">
                <a:solidFill>
                  <a:schemeClr val="tx1"/>
                </a:solidFill>
              </a:rPr>
              <a:t>which is a nuisance</a:t>
            </a:r>
          </a:p>
          <a:p>
            <a:pPr marL="817563" lvl="1" indent="-381000" defTabSz="803275" eaLnBrk="0" hangingPunct="0">
              <a:spcAft>
                <a:spcPct val="25000"/>
              </a:spcAft>
              <a:buClr>
                <a:schemeClr val="tx1"/>
              </a:buClr>
              <a:buSzPct val="100000"/>
              <a:buFontTx/>
              <a:buChar char="–"/>
            </a:pPr>
            <a:r>
              <a:rPr lang="en-US" altLang="en-US" sz="2000" b="0" dirty="0">
                <a:solidFill>
                  <a:schemeClr val="tx1"/>
                </a:solidFill>
              </a:rPr>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For Precision</a:t>
            </a:r>
            <a:br>
              <a:rPr lang="en-US" altLang="en-US" dirty="0" smtClean="0">
                <a:solidFill>
                  <a:srgbClr val="000000"/>
                </a:solidFill>
              </a:rPr>
            </a:br>
            <a:endParaRPr lang="en-US" altLang="en-US" dirty="0" smtClean="0">
              <a:solidFill>
                <a:srgbClr val="000000"/>
              </a:solidFill>
            </a:endParaRPr>
          </a:p>
        </p:txBody>
      </p:sp>
      <p:sp>
        <p:nvSpPr>
          <p:cNvPr id="339970"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smtClean="0"/>
              <a:t>To enhance statistical precision, but only when X is a strong determinant of D</a:t>
            </a:r>
          </a:p>
          <a:p>
            <a:pPr marL="0" indent="0">
              <a:buFont typeface="Symbol" pitchFamily="18" charset="2"/>
              <a:buAutoNum type="arabicPeriod"/>
            </a:pPr>
            <a:endParaRPr lang="en-US" altLang="en-US" sz="2800" b="1"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None/>
            </a:pPr>
            <a:r>
              <a:rPr lang="en-US" altLang="en-US" smtClean="0"/>
              <a:t>	</a:t>
            </a:r>
          </a:p>
          <a:p>
            <a:pPr marL="0" indent="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0" indent="0">
              <a:buFont typeface="Symbol" pitchFamily="18" charset="2"/>
              <a:buAutoNum type="arabicPeriod"/>
            </a:pPr>
            <a:endParaRPr lang="en-US" altLang="en-US" smtClean="0"/>
          </a:p>
          <a:p>
            <a:pPr marL="817563" lvl="1" indent="-381000"/>
            <a:endParaRPr lang="en-US" altLang="en-US" smtClean="0"/>
          </a:p>
          <a:p>
            <a:pPr marL="0" indent="0"/>
            <a:endParaRPr lang="en-US" altLang="en-US" smtClean="0"/>
          </a:p>
          <a:p>
            <a:pPr marL="817563" lvl="1" indent="-381000"/>
            <a:endParaRPr lang="en-US" altLang="en-US" smtClean="0"/>
          </a:p>
        </p:txBody>
      </p:sp>
      <p:sp>
        <p:nvSpPr>
          <p:cNvPr id="1285124" name="Text Box 4"/>
          <p:cNvSpPr txBox="1">
            <a:spLocks noChangeArrowheads="1"/>
          </p:cNvSpPr>
          <p:nvPr/>
        </p:nvSpPr>
        <p:spPr bwMode="auto">
          <a:xfrm>
            <a:off x="685800" y="51816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E </a:t>
            </a:r>
          </a:p>
        </p:txBody>
      </p:sp>
      <p:sp>
        <p:nvSpPr>
          <p:cNvPr id="1285125" name="Text Box 5"/>
          <p:cNvSpPr txBox="1">
            <a:spLocks noChangeArrowheads="1"/>
          </p:cNvSpPr>
          <p:nvPr/>
        </p:nvSpPr>
        <p:spPr bwMode="auto">
          <a:xfrm>
            <a:off x="3962400" y="5135563"/>
            <a:ext cx="1600200" cy="57943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D</a:t>
            </a:r>
          </a:p>
        </p:txBody>
      </p:sp>
      <p:sp>
        <p:nvSpPr>
          <p:cNvPr id="1285126" name="Text Box 6"/>
          <p:cNvSpPr txBox="1">
            <a:spLocks noChangeArrowheads="1"/>
          </p:cNvSpPr>
          <p:nvPr/>
        </p:nvSpPr>
        <p:spPr bwMode="auto">
          <a:xfrm>
            <a:off x="3962400" y="2971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28" name="Text Box 8"/>
          <p:cNvSpPr txBox="1">
            <a:spLocks noChangeArrowheads="1"/>
          </p:cNvSpPr>
          <p:nvPr/>
        </p:nvSpPr>
        <p:spPr bwMode="auto">
          <a:xfrm>
            <a:off x="2819400" y="56388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34" name="Text Box 14"/>
          <p:cNvSpPr txBox="1">
            <a:spLocks noChangeArrowheads="1"/>
          </p:cNvSpPr>
          <p:nvPr/>
        </p:nvSpPr>
        <p:spPr bwMode="auto">
          <a:xfrm>
            <a:off x="4114800" y="28194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6781800"/>
            <a:ext cx="5791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Whether to adjust depends upon the adjustment technique (e.g., regression model)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8" name="Rectangle 2"/>
          <p:cNvSpPr>
            <a:spLocks noGrp="1" noChangeArrowheads="1"/>
          </p:cNvSpPr>
          <p:nvPr>
            <p:ph type="title"/>
          </p:nvPr>
        </p:nvSpPr>
        <p:spPr/>
        <p:txBody>
          <a:bodyPr/>
          <a:lstStyle/>
          <a:p>
            <a:endParaRPr lang="en-US" altLang="en-US" smtClean="0"/>
          </a:p>
        </p:txBody>
      </p:sp>
      <p:sp>
        <p:nvSpPr>
          <p:cNvPr id="1641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smtClean="0">
                <a:latin typeface="Helvetica" pitchFamily="34" charset="0"/>
              </a:rPr>
              <a:t>Seeking cause of high Marin cancer rates </a:t>
            </a:r>
            <a:br>
              <a:rPr lang="en-US" altLang="en-US" sz="2400" b="1" smtClean="0">
                <a:latin typeface="Helvetica" pitchFamily="34" charset="0"/>
              </a:rPr>
            </a:br>
            <a:r>
              <a:rPr lang="en-US" altLang="en-US" sz="2400" b="1" smtClean="0">
                <a:latin typeface="Helvetica" pitchFamily="34" charset="0"/>
              </a:rPr>
              <a:t>activists canvass residents to search for trends</a:t>
            </a:r>
            <a:r>
              <a:rPr lang="en-US" altLang="en-US" sz="2400" b="1" smtClean="0"/>
              <a:t/>
            </a:r>
            <a:br>
              <a:rPr lang="en-US" altLang="en-US" sz="2400" b="1" smtClean="0"/>
            </a:br>
            <a:endParaRPr lang="en-US" altLang="en-US" smtClean="0"/>
          </a:p>
          <a:p>
            <a:pPr marL="0" indent="0">
              <a:spcBef>
                <a:spcPts val="500"/>
              </a:spcBef>
              <a:spcAft>
                <a:spcPts val="500"/>
              </a:spcAft>
              <a:buFont typeface="Symbol" pitchFamily="18" charset="2"/>
              <a:buNone/>
            </a:pPr>
            <a:r>
              <a:rPr lang="en-US" altLang="en-US"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smtClean="0">
                <a:latin typeface="geneva"/>
              </a:rPr>
              <a:t>Armed with surveys, some 2,000 volunteers went door to door in every neighborhood in the county . . . . </a:t>
            </a:r>
            <a:r>
              <a:rPr lang="en-US" altLang="en-US" b="1" i="1"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500"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501"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pPr>
            <a:endParaRPr lang="en-US" altLang="en-US" b="0"/>
          </a:p>
        </p:txBody>
      </p:sp>
      <p:sp>
        <p:nvSpPr>
          <p:cNvPr id="4101" name="Text Box 1028"/>
          <p:cNvSpPr txBox="1">
            <a:spLocks noChangeArrowheads="1"/>
          </p:cNvSpPr>
          <p:nvPr/>
        </p:nvSpPr>
        <p:spPr bwMode="auto">
          <a:xfrm>
            <a:off x="533400" y="3865563"/>
            <a:ext cx="1676400" cy="15271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a:solidFill>
                <a:schemeClr val="tx1"/>
              </a:solidFill>
            </a:endParaRPr>
          </a:p>
          <a:p>
            <a:pPr algn="ctr">
              <a:spcBef>
                <a:spcPct val="50000"/>
              </a:spcBef>
            </a:pPr>
            <a:endParaRPr lang="en-US" altLang="en-US">
              <a:solidFill>
                <a:schemeClr val="tx1"/>
              </a:solidFill>
            </a:endParaRPr>
          </a:p>
          <a:p>
            <a:pPr algn="ctr">
              <a:spcBef>
                <a:spcPct val="50000"/>
              </a:spcBef>
            </a:pPr>
            <a:endParaRPr lang="en-US" altLang="en-US" sz="1600" b="0"/>
          </a:p>
        </p:txBody>
      </p:sp>
      <p:grpSp>
        <p:nvGrpSpPr>
          <p:cNvPr id="3" name="Group 2"/>
          <p:cNvGrpSpPr/>
          <p:nvPr/>
        </p:nvGrpSpPr>
        <p:grpSpPr>
          <a:xfrm>
            <a:off x="76200" y="457200"/>
            <a:ext cx="5791200" cy="3508375"/>
            <a:chOff x="304800" y="3121025"/>
            <a:chExt cx="5791200" cy="3508375"/>
          </a:xfrm>
        </p:grpSpPr>
        <p:sp>
          <p:nvSpPr>
            <p:cNvPr id="4108" name="Text Box 8"/>
            <p:cNvSpPr txBox="1">
              <a:spLocks noChangeArrowheads="1"/>
            </p:cNvSpPr>
            <p:nvPr/>
          </p:nvSpPr>
          <p:spPr bwMode="auto">
            <a:xfrm>
              <a:off x="2381250" y="4224338"/>
              <a:ext cx="16764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B</a:t>
              </a:r>
              <a:endParaRPr lang="en-US" altLang="en-US" sz="3600" b="0" dirty="0"/>
            </a:p>
          </p:txBody>
        </p:sp>
        <p:grpSp>
          <p:nvGrpSpPr>
            <p:cNvPr id="2" name="Group 1"/>
            <p:cNvGrpSpPr/>
            <p:nvPr/>
          </p:nvGrpSpPr>
          <p:grpSpPr>
            <a:xfrm>
              <a:off x="304800" y="3121025"/>
              <a:ext cx="5791200" cy="3508375"/>
              <a:chOff x="304800" y="2984500"/>
              <a:chExt cx="5791200" cy="3508375"/>
            </a:xfrm>
          </p:grpSpPr>
          <p:sp>
            <p:nvSpPr>
              <p:cNvPr id="4099" name="Text Box 1026"/>
              <p:cNvSpPr txBox="1">
                <a:spLocks noChangeArrowheads="1"/>
              </p:cNvSpPr>
              <p:nvPr/>
            </p:nvSpPr>
            <p:spPr bwMode="auto">
              <a:xfrm>
                <a:off x="4495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solidFill>
                      <a:schemeClr val="tx1"/>
                    </a:solidFill>
                  </a:rPr>
                  <a:t>D</a:t>
                </a:r>
                <a:endParaRPr lang="en-US" altLang="en-US" sz="3600" b="0"/>
              </a:p>
            </p:txBody>
          </p:sp>
          <p:sp>
            <p:nvSpPr>
              <p:cNvPr id="4100" name="Text Box 1027"/>
              <p:cNvSpPr txBox="1">
                <a:spLocks noChangeArrowheads="1"/>
              </p:cNvSpPr>
              <p:nvPr/>
            </p:nvSpPr>
            <p:spPr bwMode="auto">
              <a:xfrm>
                <a:off x="1066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solidFill>
                      <a:schemeClr val="tx1"/>
                    </a:solidFill>
                  </a:rPr>
                  <a:t>E</a:t>
                </a:r>
                <a:endParaRPr lang="en-US" altLang="en-US" sz="3600" b="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4103" name="Freeform 1030"/>
              <p:cNvSpPr>
                <a:spLocks/>
              </p:cNvSpPr>
              <p:nvPr/>
            </p:nvSpPr>
            <p:spPr bwMode="auto">
              <a:xfrm flipV="1">
                <a:off x="1431925" y="3640138"/>
                <a:ext cx="1539875" cy="627062"/>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4105" name="Text Box 1032"/>
              <p:cNvSpPr txBox="1">
                <a:spLocks noChangeArrowheads="1"/>
              </p:cNvSpPr>
              <p:nvPr/>
            </p:nvSpPr>
            <p:spPr bwMode="auto">
              <a:xfrm>
                <a:off x="2971800" y="5851525"/>
                <a:ext cx="9144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t>?</a:t>
                </a:r>
              </a:p>
            </p:txBody>
          </p:sp>
          <p:sp>
            <p:nvSpPr>
              <p:cNvPr id="4106" name="Text Box 8"/>
              <p:cNvSpPr txBox="1">
                <a:spLocks noChangeArrowheads="1"/>
              </p:cNvSpPr>
              <p:nvPr/>
            </p:nvSpPr>
            <p:spPr bwMode="auto">
              <a:xfrm>
                <a:off x="304800" y="2984500"/>
                <a:ext cx="1676400" cy="6461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C</a:t>
                </a:r>
                <a:endParaRPr lang="en-US" altLang="en-US" sz="3600" b="0" dirty="0"/>
              </a:p>
            </p:txBody>
          </p:sp>
          <p:sp>
            <p:nvSpPr>
              <p:cNvPr id="4107" name="Freeform 1030"/>
              <p:cNvSpPr>
                <a:spLocks/>
              </p:cNvSpPr>
              <p:nvPr/>
            </p:nvSpPr>
            <p:spPr bwMode="auto">
              <a:xfrm flipH="1">
                <a:off x="3543300" y="4598988"/>
                <a:ext cx="1592263" cy="985837"/>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09" name="TextBox 1"/>
              <p:cNvSpPr txBox="1">
                <a:spLocks noChangeArrowheads="1"/>
              </p:cNvSpPr>
              <p:nvPr/>
            </p:nvSpPr>
            <p:spPr bwMode="auto">
              <a:xfrm>
                <a:off x="2362200" y="4008438"/>
                <a:ext cx="1736725" cy="8048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a:p>
            </p:txBody>
          </p:sp>
        </p:grpSp>
      </p:grpSp>
      <p:sp>
        <p:nvSpPr>
          <p:cNvPr id="14" name="Rectangle 2"/>
          <p:cNvSpPr txBox="1">
            <a:spLocks noChangeArrowheads="1"/>
          </p:cNvSpPr>
          <p:nvPr/>
        </p:nvSpPr>
        <p:spPr>
          <a:xfrm>
            <a:off x="609600" y="152400"/>
            <a:ext cx="5830888"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kern="0" dirty="0" smtClean="0"/>
              <a:t>What is a confounder?</a:t>
            </a:r>
          </a:p>
        </p:txBody>
      </p:sp>
      <p:sp>
        <p:nvSpPr>
          <p:cNvPr id="15" name="Text Box 22"/>
          <p:cNvSpPr txBox="1">
            <a:spLocks noChangeArrowheads="1"/>
          </p:cNvSpPr>
          <p:nvPr/>
        </p:nvSpPr>
        <p:spPr bwMode="auto">
          <a:xfrm>
            <a:off x="228600" y="3962400"/>
            <a:ext cx="6591300" cy="491826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Assume that we have conditioned on B, which is a collider.</a:t>
            </a:r>
          </a:p>
          <a:p>
            <a:pPr marL="171450" lvl="1" indent="-171450" eaLnBrk="0" hangingPunct="0">
              <a:spcBef>
                <a:spcPct val="20000"/>
              </a:spcBef>
              <a:spcAft>
                <a:spcPct val="50000"/>
              </a:spcAft>
              <a:buClr>
                <a:schemeClr val="accent2"/>
              </a:buClr>
              <a:buSzPct val="75000"/>
              <a:buFont typeface="Symbol" pitchFamily="18" charset="2"/>
              <a:buChar char="·"/>
              <a:defRPr/>
            </a:pPr>
            <a:r>
              <a:rPr lang="en-US" sz="2400" b="0" dirty="0" smtClean="0">
                <a:solidFill>
                  <a:schemeClr val="tx1"/>
                </a:solidFill>
                <a:latin typeface="Arial" pitchFamily="34" charset="0"/>
              </a:rPr>
              <a:t>Is C a confounder? </a:t>
            </a:r>
            <a:r>
              <a:rPr lang="en-US" sz="2400" b="0" dirty="0">
                <a:solidFill>
                  <a:schemeClr val="tx1"/>
                </a:solidFill>
                <a:latin typeface="Arial" pitchFamily="34" charset="0"/>
              </a:rPr>
              <a:t>Opinions will vary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a:solidFill>
                  <a:schemeClr val="tx1"/>
                </a:solidFill>
                <a:latin typeface="Arial" pitchFamily="34" charset="0"/>
              </a:rPr>
              <a:t>Yes, because it has been effectively turned into a common cause and controlling for it will block this non-causal </a:t>
            </a:r>
            <a:r>
              <a:rPr lang="en-US" sz="2000" b="0" dirty="0" smtClean="0">
                <a:solidFill>
                  <a:schemeClr val="tx1"/>
                </a:solidFill>
                <a:latin typeface="Arial" pitchFamily="34" charset="0"/>
              </a:rPr>
              <a:t>pathway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No, because there are no true common causes</a:t>
            </a:r>
          </a:p>
          <a:p>
            <a:pPr marL="342900" indent="-342900" eaLnBrk="0" hangingPunct="0">
              <a:spcBef>
                <a:spcPct val="20000"/>
              </a:spcBef>
              <a:spcAft>
                <a:spcPct val="50000"/>
              </a:spcAft>
              <a:buClr>
                <a:schemeClr val="accent2"/>
              </a:buClr>
              <a:buSzPct val="75000"/>
              <a:buFont typeface="Arial" panose="020B0604020202020204" pitchFamily="34" charset="0"/>
              <a:buChar char="•"/>
              <a:defRPr/>
            </a:pPr>
            <a:r>
              <a:rPr lang="en-US" sz="2400" b="0" dirty="0" smtClean="0">
                <a:solidFill>
                  <a:schemeClr val="tx1"/>
                </a:solidFill>
                <a:latin typeface="Arial" pitchFamily="34" charset="0"/>
              </a:rPr>
              <a:t>In practice, it does not matter</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Better to focus on what we need to do to close non-causal paths as opposed to naming individual variables.</a:t>
            </a:r>
            <a:endParaRPr lang="en-US" sz="2000" dirty="0">
              <a:latin typeface="Arial" pitchFamily="34" charset="0"/>
            </a:endParaRPr>
          </a:p>
        </p:txBody>
      </p:sp>
    </p:spTree>
    <p:extLst>
      <p:ext uri="{BB962C8B-B14F-4D97-AF65-F5344CB8AC3E}">
        <p14:creationId xmlns:p14="http://schemas.microsoft.com/office/powerpoint/2010/main" val="228862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p:txBody>
          <a:bodyPr/>
          <a:lstStyle/>
          <a:p>
            <a:r>
              <a:rPr lang="en-US" altLang="en-US" smtClean="0"/>
              <a:t>Nightlights and Myopia</a:t>
            </a:r>
          </a:p>
        </p:txBody>
      </p:sp>
      <p:sp>
        <p:nvSpPr>
          <p:cNvPr id="7206" name="Rectangle 1027"/>
          <p:cNvSpPr>
            <a:spLocks noGrp="1" noChangeArrowheads="1"/>
          </p:cNvSpPr>
          <p:nvPr>
            <p:ph type="body" idx="1"/>
          </p:nvPr>
        </p:nvSpPr>
        <p:spPr/>
        <p:txBody>
          <a:bodyPr/>
          <a:lstStyle/>
          <a:p>
            <a:r>
              <a:rPr lang="en-US" altLang="en-US" smtClean="0"/>
              <a:t>Quinn et al.  </a:t>
            </a:r>
            <a:r>
              <a:rPr lang="en-US" altLang="en-US" i="1" smtClean="0"/>
              <a:t>Nature </a:t>
            </a:r>
            <a:r>
              <a:rPr lang="en-US" altLang="en-US" smtClean="0"/>
              <a:t>1999</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Prevalence Ratio = </a:t>
            </a:r>
          </a:p>
          <a:p>
            <a:endParaRPr lang="en-US" altLang="en-US" smtClean="0"/>
          </a:p>
          <a:p>
            <a:endParaRPr lang="en-US" altLang="en-US" smtClean="0"/>
          </a:p>
          <a:p>
            <a:endParaRPr lang="en-US" altLang="en-US" smtClean="0"/>
          </a:p>
        </p:txBody>
      </p:sp>
      <p:graphicFrame>
        <p:nvGraphicFramePr>
          <p:cNvPr id="7203" name="Object 35"/>
          <p:cNvGraphicFramePr>
            <a:graphicFrameLocks/>
          </p:cNvGraphicFramePr>
          <p:nvPr/>
        </p:nvGraphicFramePr>
        <p:xfrm>
          <a:off x="304800" y="2514600"/>
          <a:ext cx="5668963" cy="1766888"/>
        </p:xfrm>
        <a:graphic>
          <a:graphicData uri="http://schemas.openxmlformats.org/presentationml/2006/ole">
            <mc:AlternateContent xmlns:mc="http://schemas.openxmlformats.org/markup-compatibility/2006">
              <mc:Choice xmlns:v="urn:schemas-microsoft-com:vml" Requires="v">
                <p:oleObj spid="_x0000_s7292"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72687251"/>
              </p:ext>
            </p:extLst>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293"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1219200" y="53340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90664839</TotalTime>
  <Pages>46</Pages>
  <Words>18708</Words>
  <Application>Microsoft Office PowerPoint</Application>
  <PresentationFormat>Letter Paper (8.5x11 in)</PresentationFormat>
  <Paragraphs>1687</Paragraphs>
  <Slides>89</Slides>
  <Notes>88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89</vt:i4>
      </vt:variant>
    </vt:vector>
  </HeadingPairs>
  <TitlesOfParts>
    <vt:vector size="93" baseType="lpstr">
      <vt:lpstr>Blank Presentation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Nightlights</vt:lpstr>
      <vt:lpstr>Nightlights and Myopia</vt:lpstr>
      <vt:lpstr>PowerPoint Presentation</vt:lpstr>
      <vt:lpstr>PowerPoint Presentation</vt:lpstr>
      <vt:lpstr>PowerPoint Presentation</vt:lpstr>
      <vt:lpstr>Nightlights and Myopia  </vt:lpstr>
      <vt:lpstr>How might confounding account for apparent effect of the night light on childhood myopia?</vt:lpstr>
      <vt:lpstr>How might confounding account for apparent effect of the night light on childhood myopia?</vt:lpstr>
      <vt:lpstr>PowerPoint Presentation</vt:lpstr>
      <vt:lpstr>AZT to Prevent HIV After Needlesticks</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Striving for the Counterfactual</vt:lpstr>
      <vt:lpstr>Why Strive for the Counterfactual? 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Conditioning (Stratifying) upon a Collider </vt:lpstr>
      <vt:lpstr>PowerPoint Presentation</vt:lpstr>
      <vt:lpstr>PowerPoint Presentation</vt:lpstr>
      <vt:lpstr>For Selection Bias to Occur</vt:lpstr>
      <vt:lpstr>For Selection Bias to Occur</vt:lpstr>
      <vt:lpstr>Conditioning on a Collider</vt:lpstr>
      <vt:lpstr>To prevent confounding and selection bias</vt:lpstr>
      <vt:lpstr>Keeping the Right Paths Open: Summarizing Rules for Reading DAGs </vt:lpstr>
      <vt:lpstr>Rules for Reading DAGs </vt:lpstr>
      <vt:lpstr>DAGs Show Us Our Limitations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Extra Slides for Other Topics</vt:lpstr>
      <vt:lpstr>Practical Implications for Research:   When Designing a Study,  What  Factors Do You Need to Measure/Contend With?</vt:lpstr>
      <vt:lpstr>Summary</vt:lpstr>
      <vt:lpstr>Extra Slides Referred to in Lecture</vt:lpstr>
      <vt:lpstr>PowerPoint Presentation</vt:lpstr>
      <vt:lpstr>PowerPoint Presentation</vt:lpstr>
      <vt:lpstr>DAGs point out special issue when estimating direct effects</vt:lpstr>
      <vt:lpstr>More Rules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 </vt:lpstr>
      <vt:lpstr>Third Reason to Adjust: For Precision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580</cp:revision>
  <cp:lastPrinted>2000-11-14T00:00:15Z</cp:lastPrinted>
  <dcterms:created xsi:type="dcterms:W3CDTF">1995-06-17T23:31:02Z</dcterms:created>
  <dcterms:modified xsi:type="dcterms:W3CDTF">2015-11-12T00:09:15Z</dcterms:modified>
</cp:coreProperties>
</file>