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embeddings/oleObject2.bin" ContentType="application/vnd.openxmlformats-officedocument.oleObject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2" r:id="rId4"/>
    <p:sldMasterId id="2147483952" r:id="rId5"/>
    <p:sldMasterId id="2147483971" r:id="rId6"/>
  </p:sldMasterIdLst>
  <p:notesMasterIdLst>
    <p:notesMasterId r:id="rId50"/>
  </p:notesMasterIdLst>
  <p:handoutMasterIdLst>
    <p:handoutMasterId r:id="rId51"/>
  </p:handoutMasterIdLst>
  <p:sldIdLst>
    <p:sldId id="406" r:id="rId7"/>
    <p:sldId id="628" r:id="rId8"/>
    <p:sldId id="630" r:id="rId9"/>
    <p:sldId id="631" r:id="rId10"/>
    <p:sldId id="632" r:id="rId11"/>
    <p:sldId id="633" r:id="rId12"/>
    <p:sldId id="673" r:id="rId13"/>
    <p:sldId id="714" r:id="rId14"/>
    <p:sldId id="715" r:id="rId15"/>
    <p:sldId id="634" r:id="rId16"/>
    <p:sldId id="713" r:id="rId17"/>
    <p:sldId id="699" r:id="rId18"/>
    <p:sldId id="700" r:id="rId19"/>
    <p:sldId id="701" r:id="rId20"/>
    <p:sldId id="702" r:id="rId21"/>
    <p:sldId id="703" r:id="rId22"/>
    <p:sldId id="704" r:id="rId23"/>
    <p:sldId id="705" r:id="rId24"/>
    <p:sldId id="706" r:id="rId25"/>
    <p:sldId id="707" r:id="rId26"/>
    <p:sldId id="708" r:id="rId27"/>
    <p:sldId id="709" r:id="rId28"/>
    <p:sldId id="711" r:id="rId29"/>
    <p:sldId id="712" r:id="rId30"/>
    <p:sldId id="676" r:id="rId31"/>
    <p:sldId id="677" r:id="rId32"/>
    <p:sldId id="678" r:id="rId33"/>
    <p:sldId id="679" r:id="rId34"/>
    <p:sldId id="680" r:id="rId35"/>
    <p:sldId id="681" r:id="rId36"/>
    <p:sldId id="689" r:id="rId37"/>
    <p:sldId id="690" r:id="rId38"/>
    <p:sldId id="691" r:id="rId39"/>
    <p:sldId id="692" r:id="rId40"/>
    <p:sldId id="693" r:id="rId41"/>
    <p:sldId id="694" r:id="rId42"/>
    <p:sldId id="695" r:id="rId43"/>
    <p:sldId id="696" r:id="rId44"/>
    <p:sldId id="697" r:id="rId45"/>
    <p:sldId id="656" r:id="rId46"/>
    <p:sldId id="671" r:id="rId47"/>
    <p:sldId id="657" r:id="rId48"/>
    <p:sldId id="488" r:id="rId49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48024"/>
    <a:srgbClr val="90BD31"/>
    <a:srgbClr val="18A3AC"/>
    <a:srgbClr val="178CCB"/>
    <a:srgbClr val="EC1848"/>
    <a:srgbClr val="052049"/>
    <a:srgbClr val="E8E7DE"/>
    <a:srgbClr val="F5F0D3"/>
    <a:srgbClr val="F7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80" autoAdjust="0"/>
    <p:restoredTop sz="89011" autoAdjust="0"/>
  </p:normalViewPr>
  <p:slideViewPr>
    <p:cSldViewPr snapToGrid="0" snapToObjects="1" showGuides="1">
      <p:cViewPr varScale="1">
        <p:scale>
          <a:sx n="91" d="100"/>
          <a:sy n="91" d="100"/>
        </p:scale>
        <p:origin x="-1296" y="-112"/>
      </p:cViewPr>
      <p:guideLst>
        <p:guide orient="horz" pos="1052"/>
        <p:guide orient="horz" pos="3477"/>
        <p:guide orient="horz" pos="4032"/>
        <p:guide orient="horz" pos="2183"/>
        <p:guide orient="horz" pos="287"/>
        <p:guide orient="horz" pos="1471"/>
        <p:guide orient="horz" pos="464"/>
        <p:guide orient="horz" pos="3938"/>
        <p:guide orient="horz" pos="231"/>
        <p:guide pos="230"/>
        <p:guide pos="5530"/>
        <p:guide pos="2880"/>
        <p:guide pos="1120"/>
        <p:guide pos="1411"/>
        <p:guide pos="5287"/>
        <p:guide pos="456"/>
        <p:guide pos="48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3450" y="-114"/>
      </p:cViewPr>
      <p:guideLst>
        <p:guide orient="horz" pos="2592"/>
        <p:guide orient="horz" pos="5542"/>
        <p:guide orient="horz" pos="5777"/>
        <p:guide pos="286"/>
        <p:guide pos="403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Relationship Id="rId2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550243719535"/>
          <c:y val="0.0427339901477838"/>
          <c:w val="0.699632663104612"/>
          <c:h val="0.71137523757806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Ages</c:v>
                </c:pt>
              </c:strCache>
            </c:strRef>
          </c:tx>
          <c:spPr>
            <a:ln w="76200">
              <a:solidFill>
                <a:srgbClr val="C00000"/>
              </a:solidFill>
            </a:ln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1950-60</c:v>
                </c:pt>
                <c:pt idx="1">
                  <c:v>1960-70</c:v>
                </c:pt>
                <c:pt idx="2">
                  <c:v>1970-80</c:v>
                </c:pt>
                <c:pt idx="3">
                  <c:v>1980-90</c:v>
                </c:pt>
                <c:pt idx="4">
                  <c:v>1990-00</c:v>
                </c:pt>
                <c:pt idx="5">
                  <c:v>2000-10</c:v>
                </c:pt>
                <c:pt idx="6">
                  <c:v>2010-20</c:v>
                </c:pt>
                <c:pt idx="7">
                  <c:v>2020-30</c:v>
                </c:pt>
                <c:pt idx="8">
                  <c:v>2030-40</c:v>
                </c:pt>
                <c:pt idx="9">
                  <c:v>2040-50</c:v>
                </c:pt>
              </c:strCache>
            </c:strRef>
          </c:cat>
          <c:val>
            <c:numRef>
              <c:f>Sheet1!$B$2:$B$11</c:f>
              <c:numCache>
                <c:formatCode>0.00</c:formatCode>
                <c:ptCount val="10"/>
                <c:pt idx="0">
                  <c:v>1.784999999999996</c:v>
                </c:pt>
                <c:pt idx="1">
                  <c:v>1.980000000000004</c:v>
                </c:pt>
                <c:pt idx="2">
                  <c:v>1.855</c:v>
                </c:pt>
                <c:pt idx="3">
                  <c:v>1.754999999999996</c:v>
                </c:pt>
                <c:pt idx="4">
                  <c:v>1.45</c:v>
                </c:pt>
                <c:pt idx="5">
                  <c:v>1.22</c:v>
                </c:pt>
                <c:pt idx="6">
                  <c:v>1.054999999999996</c:v>
                </c:pt>
                <c:pt idx="7">
                  <c:v>0.795</c:v>
                </c:pt>
                <c:pt idx="8">
                  <c:v>0.575000000000001</c:v>
                </c:pt>
                <c:pt idx="9">
                  <c:v>0.390000000000001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9751944"/>
        <c:axId val="2119757528"/>
      </c:lineChart>
      <c:catAx>
        <c:axId val="21197519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Year</a:t>
                </a:r>
                <a:endParaRPr lang="en-US" dirty="0"/>
              </a:p>
            </c:rich>
          </c:tx>
          <c:layout/>
          <c:overlay val="0"/>
        </c:title>
        <c:majorTickMark val="out"/>
        <c:minorTickMark val="none"/>
        <c:tickLblPos val="low"/>
        <c:crossAx val="2119757528"/>
        <c:crosses val="autoZero"/>
        <c:auto val="1"/>
        <c:lblAlgn val="ctr"/>
        <c:lblOffset val="100"/>
        <c:noMultiLvlLbl val="0"/>
      </c:catAx>
      <c:valAx>
        <c:axId val="2119757528"/>
        <c:scaling>
          <c:orientation val="minMax"/>
          <c:max val="4.0"/>
          <c:min val="-1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Ave. Annual Percent Growth</a:t>
                </a:r>
                <a:endParaRPr lang="en-US" dirty="0"/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crossAx val="2119751944"/>
        <c:crosses val="autoZero"/>
        <c:crossBetween val="between"/>
        <c:majorUnit val="1.0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990719910011"/>
          <c:y val="0.0304187192118227"/>
          <c:w val="0.699632663104612"/>
          <c:h val="0.71137523757806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65+</c:v>
                </c:pt>
              </c:strCache>
            </c:strRef>
          </c:tx>
          <c:spPr>
            <a:ln w="76200">
              <a:solidFill>
                <a:srgbClr val="006600"/>
              </a:solidFill>
            </a:ln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1950-60</c:v>
                </c:pt>
                <c:pt idx="1">
                  <c:v>1960-70</c:v>
                </c:pt>
                <c:pt idx="2">
                  <c:v>1970-80</c:v>
                </c:pt>
                <c:pt idx="3">
                  <c:v>1980-90</c:v>
                </c:pt>
                <c:pt idx="4">
                  <c:v>1990-00</c:v>
                </c:pt>
                <c:pt idx="5">
                  <c:v>2000-10</c:v>
                </c:pt>
                <c:pt idx="6">
                  <c:v>2010-20</c:v>
                </c:pt>
                <c:pt idx="7">
                  <c:v>2020-30</c:v>
                </c:pt>
                <c:pt idx="8">
                  <c:v>2030-40</c:v>
                </c:pt>
                <c:pt idx="9">
                  <c:v>2040-50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2.0</c:v>
                </c:pt>
                <c:pt idx="1">
                  <c:v>2.3</c:v>
                </c:pt>
                <c:pt idx="2">
                  <c:v>2.6</c:v>
                </c:pt>
                <c:pt idx="3">
                  <c:v>2.1</c:v>
                </c:pt>
                <c:pt idx="4">
                  <c:v>2.6</c:v>
                </c:pt>
                <c:pt idx="5">
                  <c:v>2.3</c:v>
                </c:pt>
                <c:pt idx="6">
                  <c:v>3.1</c:v>
                </c:pt>
                <c:pt idx="7">
                  <c:v>3.1</c:v>
                </c:pt>
                <c:pt idx="8">
                  <c:v>2.6</c:v>
                </c:pt>
                <c:pt idx="9">
                  <c:v>1.7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15 to 64</c:v>
                </c:pt>
              </c:strCache>
            </c:strRef>
          </c:tx>
          <c:spPr>
            <a:ln w="76200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1950-60</c:v>
                </c:pt>
                <c:pt idx="1">
                  <c:v>1960-70</c:v>
                </c:pt>
                <c:pt idx="2">
                  <c:v>1970-80</c:v>
                </c:pt>
                <c:pt idx="3">
                  <c:v>1980-90</c:v>
                </c:pt>
                <c:pt idx="4">
                  <c:v>1990-00</c:v>
                </c:pt>
                <c:pt idx="5">
                  <c:v>2000-10</c:v>
                </c:pt>
                <c:pt idx="6">
                  <c:v>2010-20</c:v>
                </c:pt>
                <c:pt idx="7">
                  <c:v>2020-30</c:v>
                </c:pt>
                <c:pt idx="8">
                  <c:v>2030-40</c:v>
                </c:pt>
                <c:pt idx="9">
                  <c:v>2040-50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1.3</c:v>
                </c:pt>
                <c:pt idx="1">
                  <c:v>1.9</c:v>
                </c:pt>
                <c:pt idx="2">
                  <c:v>2.1</c:v>
                </c:pt>
                <c:pt idx="3">
                  <c:v>2.1</c:v>
                </c:pt>
                <c:pt idx="4">
                  <c:v>1.7</c:v>
                </c:pt>
                <c:pt idx="5">
                  <c:v>1.6</c:v>
                </c:pt>
                <c:pt idx="6">
                  <c:v>1.1</c:v>
                </c:pt>
                <c:pt idx="7">
                  <c:v>0.8</c:v>
                </c:pt>
                <c:pt idx="8">
                  <c:v>0.5</c:v>
                </c:pt>
                <c:pt idx="9">
                  <c:v>0.2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0 to 14</c:v>
                </c:pt>
              </c:strCache>
            </c:strRef>
          </c:tx>
          <c:spPr>
            <a:ln w="76200">
              <a:solidFill>
                <a:schemeClr val="tx1"/>
              </a:solidFill>
            </a:ln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1950-60</c:v>
                </c:pt>
                <c:pt idx="1">
                  <c:v>1960-70</c:v>
                </c:pt>
                <c:pt idx="2">
                  <c:v>1970-80</c:v>
                </c:pt>
                <c:pt idx="3">
                  <c:v>1980-90</c:v>
                </c:pt>
                <c:pt idx="4">
                  <c:v>1990-00</c:v>
                </c:pt>
                <c:pt idx="5">
                  <c:v>2000-10</c:v>
                </c:pt>
                <c:pt idx="6">
                  <c:v>2010-20</c:v>
                </c:pt>
                <c:pt idx="7">
                  <c:v>2020-30</c:v>
                </c:pt>
                <c:pt idx="8">
                  <c:v>2030-40</c:v>
                </c:pt>
                <c:pt idx="9">
                  <c:v>2040-50</c:v>
                </c:pt>
              </c:strCache>
            </c:strRef>
          </c:cat>
          <c:val>
            <c:numRef>
              <c:f>Sheet1!$D$2:$D$11</c:f>
              <c:numCache>
                <c:formatCode>0.00</c:formatCode>
                <c:ptCount val="10"/>
                <c:pt idx="0">
                  <c:v>2.6</c:v>
                </c:pt>
                <c:pt idx="1">
                  <c:v>2.1</c:v>
                </c:pt>
                <c:pt idx="2">
                  <c:v>1.3</c:v>
                </c:pt>
                <c:pt idx="3">
                  <c:v>1.0</c:v>
                </c:pt>
                <c:pt idx="4">
                  <c:v>0.600000000000001</c:v>
                </c:pt>
                <c:pt idx="5">
                  <c:v>0.0</c:v>
                </c:pt>
                <c:pt idx="6">
                  <c:v>0.3</c:v>
                </c:pt>
                <c:pt idx="7">
                  <c:v>-0.2</c:v>
                </c:pt>
                <c:pt idx="8">
                  <c:v>-0.3</c:v>
                </c:pt>
                <c:pt idx="9">
                  <c:v>-0.2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6137432"/>
        <c:axId val="2116131816"/>
      </c:lineChart>
      <c:catAx>
        <c:axId val="21161374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Year</a:t>
                </a:r>
                <a:endParaRPr lang="en-US" dirty="0"/>
              </a:p>
            </c:rich>
          </c:tx>
          <c:layout/>
          <c:overlay val="0"/>
        </c:title>
        <c:majorTickMark val="out"/>
        <c:minorTickMark val="none"/>
        <c:tickLblPos val="low"/>
        <c:crossAx val="2116131816"/>
        <c:crosses val="autoZero"/>
        <c:auto val="1"/>
        <c:lblAlgn val="ctr"/>
        <c:lblOffset val="100"/>
        <c:noMultiLvlLbl val="0"/>
      </c:catAx>
      <c:valAx>
        <c:axId val="2116131816"/>
        <c:scaling>
          <c:orientation val="minMax"/>
          <c:max val="4.0"/>
          <c:min val="-1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Ave. Annual Percent Growth</a:t>
                </a:r>
                <a:endParaRPr lang="en-US" dirty="0"/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crossAx val="2116137432"/>
        <c:crosses val="autoZero"/>
        <c:crossBetween val="between"/>
        <c:majorUnit val="1.0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7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r>
              <a:rPr lang="en-US" dirty="0"/>
              <a:t>Patterns of </a:t>
            </a:r>
            <a:r>
              <a:rPr lang="en-US" dirty="0" smtClean="0"/>
              <a:t>population aging</a:t>
            </a:r>
            <a:endParaRPr lang="en-US" dirty="0"/>
          </a:p>
        </c:rich>
      </c:tx>
      <c:layout>
        <c:manualLayout>
          <c:xMode val="edge"/>
          <c:yMode val="edge"/>
          <c:x val="0.250546852148682"/>
          <c:y val="0.027739193315121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579064587973274"/>
          <c:y val="0.161500815660685"/>
          <c:w val="0.726057906458798"/>
          <c:h val="0.745513866231647"/>
        </c:manualLayout>
      </c:layout>
      <c:lineChart>
        <c:grouping val="standard"/>
        <c:varyColors val="0"/>
        <c:ser>
          <c:idx val="8"/>
          <c:order val="0"/>
          <c:tx>
            <c:strRef>
              <c:f>Sheet1!$A$2</c:f>
              <c:strCache>
                <c:ptCount val="1"/>
                <c:pt idx="0">
                  <c:v>Japan</c:v>
                </c:pt>
              </c:strCache>
            </c:strRef>
          </c:tx>
          <c:spPr>
            <a:ln w="38099">
              <a:solidFill>
                <a:srgbClr val="CC3300"/>
              </a:solidFill>
              <a:prstDash val="solid"/>
            </a:ln>
          </c:spPr>
          <c:marker>
            <c:symbol val="none"/>
          </c:marker>
          <c:cat>
            <c:numRef>
              <c:f>Sheet1!$B$1:$L$1</c:f>
              <c:numCache>
                <c:formatCode>General</c:formatCode>
                <c:ptCount val="11"/>
                <c:pt idx="0">
                  <c:v>1950.0</c:v>
                </c:pt>
                <c:pt idx="1">
                  <c:v>1960.0</c:v>
                </c:pt>
                <c:pt idx="2">
                  <c:v>1970.0</c:v>
                </c:pt>
                <c:pt idx="3">
                  <c:v>1980.0</c:v>
                </c:pt>
                <c:pt idx="4">
                  <c:v>1990.0</c:v>
                </c:pt>
                <c:pt idx="5">
                  <c:v>2000.0</c:v>
                </c:pt>
                <c:pt idx="6">
                  <c:v>2010.0</c:v>
                </c:pt>
                <c:pt idx="7">
                  <c:v>2020.0</c:v>
                </c:pt>
                <c:pt idx="8">
                  <c:v>2030.0</c:v>
                </c:pt>
                <c:pt idx="9">
                  <c:v>2040.0</c:v>
                </c:pt>
                <c:pt idx="10">
                  <c:v>2050.0</c:v>
                </c:pt>
              </c:numCache>
            </c:numRef>
          </c:cat>
          <c:val>
            <c:numRef>
              <c:f>Sheet1!$B$2:$L$2</c:f>
              <c:numCache>
                <c:formatCode>General</c:formatCode>
                <c:ptCount val="11"/>
                <c:pt idx="0">
                  <c:v>7.7</c:v>
                </c:pt>
                <c:pt idx="1">
                  <c:v>8.9</c:v>
                </c:pt>
                <c:pt idx="2">
                  <c:v>10.6</c:v>
                </c:pt>
                <c:pt idx="3">
                  <c:v>12.9</c:v>
                </c:pt>
                <c:pt idx="4">
                  <c:v>17.4</c:v>
                </c:pt>
                <c:pt idx="5">
                  <c:v>23.2</c:v>
                </c:pt>
                <c:pt idx="6">
                  <c:v>30.0</c:v>
                </c:pt>
                <c:pt idx="7">
                  <c:v>33.7</c:v>
                </c:pt>
                <c:pt idx="8">
                  <c:v>36.9</c:v>
                </c:pt>
                <c:pt idx="9">
                  <c:v>41.3</c:v>
                </c:pt>
                <c:pt idx="10">
                  <c:v>42.3</c:v>
                </c:pt>
              </c:numCache>
            </c:numRef>
          </c:val>
          <c:smooth val="0"/>
        </c:ser>
        <c:ser>
          <c:idx val="9"/>
          <c:order val="1"/>
          <c:tx>
            <c:strRef>
              <c:f>Sheet1!$A$3</c:f>
              <c:strCache>
                <c:ptCount val="1"/>
                <c:pt idx="0">
                  <c:v>Germany</c:v>
                </c:pt>
              </c:strCache>
            </c:strRef>
          </c:tx>
          <c:spPr>
            <a:ln w="38099">
              <a:solidFill>
                <a:srgbClr val="FFCC00"/>
              </a:solidFill>
              <a:prstDash val="solid"/>
            </a:ln>
          </c:spPr>
          <c:marker>
            <c:symbol val="none"/>
          </c:marker>
          <c:cat>
            <c:numRef>
              <c:f>Sheet1!$B$1:$L$1</c:f>
              <c:numCache>
                <c:formatCode>General</c:formatCode>
                <c:ptCount val="11"/>
                <c:pt idx="0">
                  <c:v>1950.0</c:v>
                </c:pt>
                <c:pt idx="1">
                  <c:v>1960.0</c:v>
                </c:pt>
                <c:pt idx="2">
                  <c:v>1970.0</c:v>
                </c:pt>
                <c:pt idx="3">
                  <c:v>1980.0</c:v>
                </c:pt>
                <c:pt idx="4">
                  <c:v>1990.0</c:v>
                </c:pt>
                <c:pt idx="5">
                  <c:v>2000.0</c:v>
                </c:pt>
                <c:pt idx="6">
                  <c:v>2010.0</c:v>
                </c:pt>
                <c:pt idx="7">
                  <c:v>2020.0</c:v>
                </c:pt>
                <c:pt idx="8">
                  <c:v>2030.0</c:v>
                </c:pt>
                <c:pt idx="9">
                  <c:v>2040.0</c:v>
                </c:pt>
                <c:pt idx="10">
                  <c:v>2050.0</c:v>
                </c:pt>
              </c:numCache>
            </c:numRef>
          </c:cat>
          <c:val>
            <c:numRef>
              <c:f>Sheet1!$B$3:$L$3</c:f>
              <c:numCache>
                <c:formatCode>General</c:formatCode>
                <c:ptCount val="11"/>
                <c:pt idx="0">
                  <c:v>14.6</c:v>
                </c:pt>
                <c:pt idx="1">
                  <c:v>17.3</c:v>
                </c:pt>
                <c:pt idx="2">
                  <c:v>19.9</c:v>
                </c:pt>
                <c:pt idx="3">
                  <c:v>19.3</c:v>
                </c:pt>
                <c:pt idx="4">
                  <c:v>20.4</c:v>
                </c:pt>
                <c:pt idx="5">
                  <c:v>23.2</c:v>
                </c:pt>
                <c:pt idx="6">
                  <c:v>25.7</c:v>
                </c:pt>
                <c:pt idx="7">
                  <c:v>29.9</c:v>
                </c:pt>
                <c:pt idx="8">
                  <c:v>36.1</c:v>
                </c:pt>
                <c:pt idx="9">
                  <c:v>37.0</c:v>
                </c:pt>
                <c:pt idx="10">
                  <c:v>38.1</c:v>
                </c:pt>
              </c:numCache>
            </c:numRef>
          </c:val>
          <c:smooth val="0"/>
        </c:ser>
        <c:ser>
          <c:idx val="10"/>
          <c:order val="2"/>
          <c:tx>
            <c:strRef>
              <c:f>Sheet1!$A$4</c:f>
              <c:strCache>
                <c:ptCount val="1"/>
                <c:pt idx="0">
                  <c:v>China</c:v>
                </c:pt>
              </c:strCache>
            </c:strRef>
          </c:tx>
          <c:spPr>
            <a:ln w="38099">
              <a:solidFill>
                <a:srgbClr val="669900"/>
              </a:solidFill>
              <a:prstDash val="solid"/>
            </a:ln>
          </c:spPr>
          <c:marker>
            <c:symbol val="none"/>
          </c:marker>
          <c:cat>
            <c:numRef>
              <c:f>Sheet1!$B$1:$L$1</c:f>
              <c:numCache>
                <c:formatCode>General</c:formatCode>
                <c:ptCount val="11"/>
                <c:pt idx="0">
                  <c:v>1950.0</c:v>
                </c:pt>
                <c:pt idx="1">
                  <c:v>1960.0</c:v>
                </c:pt>
                <c:pt idx="2">
                  <c:v>1970.0</c:v>
                </c:pt>
                <c:pt idx="3">
                  <c:v>1980.0</c:v>
                </c:pt>
                <c:pt idx="4">
                  <c:v>1990.0</c:v>
                </c:pt>
                <c:pt idx="5">
                  <c:v>2000.0</c:v>
                </c:pt>
                <c:pt idx="6">
                  <c:v>2010.0</c:v>
                </c:pt>
                <c:pt idx="7">
                  <c:v>2020.0</c:v>
                </c:pt>
                <c:pt idx="8">
                  <c:v>2030.0</c:v>
                </c:pt>
                <c:pt idx="9">
                  <c:v>2040.0</c:v>
                </c:pt>
                <c:pt idx="10">
                  <c:v>2050.0</c:v>
                </c:pt>
              </c:numCache>
            </c:numRef>
          </c:cat>
          <c:val>
            <c:numRef>
              <c:f>Sheet1!$B$4:$L$4</c:f>
              <c:numCache>
                <c:formatCode>General</c:formatCode>
                <c:ptCount val="11"/>
                <c:pt idx="0">
                  <c:v>7.5</c:v>
                </c:pt>
                <c:pt idx="1">
                  <c:v>7.2</c:v>
                </c:pt>
                <c:pt idx="2">
                  <c:v>6.8</c:v>
                </c:pt>
                <c:pt idx="3">
                  <c:v>7.4</c:v>
                </c:pt>
                <c:pt idx="4">
                  <c:v>8.6</c:v>
                </c:pt>
                <c:pt idx="5">
                  <c:v>10.1</c:v>
                </c:pt>
                <c:pt idx="6">
                  <c:v>12.3</c:v>
                </c:pt>
                <c:pt idx="7">
                  <c:v>16.7</c:v>
                </c:pt>
                <c:pt idx="8">
                  <c:v>23.3</c:v>
                </c:pt>
                <c:pt idx="9">
                  <c:v>27.3</c:v>
                </c:pt>
                <c:pt idx="10">
                  <c:v>29.9</c:v>
                </c:pt>
              </c:numCache>
            </c:numRef>
          </c:val>
          <c:smooth val="0"/>
        </c:ser>
        <c:ser>
          <c:idx val="11"/>
          <c:order val="3"/>
          <c:tx>
            <c:strRef>
              <c:f>Sheet1!$A$5</c:f>
              <c:strCache>
                <c:ptCount val="1"/>
                <c:pt idx="0">
                  <c:v>United States</c:v>
                </c:pt>
              </c:strCache>
            </c:strRef>
          </c:tx>
          <c:spPr>
            <a:ln w="38099">
              <a:solidFill>
                <a:srgbClr val="CC00CC"/>
              </a:solidFill>
              <a:prstDash val="solid"/>
            </a:ln>
          </c:spPr>
          <c:marker>
            <c:symbol val="none"/>
          </c:marker>
          <c:cat>
            <c:numRef>
              <c:f>Sheet1!$B$1:$L$1</c:f>
              <c:numCache>
                <c:formatCode>General</c:formatCode>
                <c:ptCount val="11"/>
                <c:pt idx="0">
                  <c:v>1950.0</c:v>
                </c:pt>
                <c:pt idx="1">
                  <c:v>1960.0</c:v>
                </c:pt>
                <c:pt idx="2">
                  <c:v>1970.0</c:v>
                </c:pt>
                <c:pt idx="3">
                  <c:v>1980.0</c:v>
                </c:pt>
                <c:pt idx="4">
                  <c:v>1990.0</c:v>
                </c:pt>
                <c:pt idx="5">
                  <c:v>2000.0</c:v>
                </c:pt>
                <c:pt idx="6">
                  <c:v>2010.0</c:v>
                </c:pt>
                <c:pt idx="7">
                  <c:v>2020.0</c:v>
                </c:pt>
                <c:pt idx="8">
                  <c:v>2030.0</c:v>
                </c:pt>
                <c:pt idx="9">
                  <c:v>2040.0</c:v>
                </c:pt>
                <c:pt idx="10">
                  <c:v>2050.0</c:v>
                </c:pt>
              </c:numCache>
            </c:numRef>
          </c:cat>
          <c:val>
            <c:numRef>
              <c:f>Sheet1!$B$5:$L$5</c:f>
              <c:numCache>
                <c:formatCode>General</c:formatCode>
                <c:ptCount val="11"/>
                <c:pt idx="0">
                  <c:v>12.5</c:v>
                </c:pt>
                <c:pt idx="1">
                  <c:v>13.3</c:v>
                </c:pt>
                <c:pt idx="2">
                  <c:v>14.1</c:v>
                </c:pt>
                <c:pt idx="3">
                  <c:v>15.6</c:v>
                </c:pt>
                <c:pt idx="4">
                  <c:v>16.6</c:v>
                </c:pt>
                <c:pt idx="5">
                  <c:v>16.1</c:v>
                </c:pt>
                <c:pt idx="6">
                  <c:v>18.3</c:v>
                </c:pt>
                <c:pt idx="7">
                  <c:v>22.8</c:v>
                </c:pt>
                <c:pt idx="8">
                  <c:v>25.8</c:v>
                </c:pt>
                <c:pt idx="9">
                  <c:v>26.3</c:v>
                </c:pt>
                <c:pt idx="10">
                  <c:v>26.9</c:v>
                </c:pt>
              </c:numCache>
            </c:numRef>
          </c:val>
          <c:smooth val="0"/>
        </c:ser>
        <c:ser>
          <c:idx val="0"/>
          <c:order val="4"/>
          <c:tx>
            <c:strRef>
              <c:f>Sheet1!$A$6</c:f>
              <c:strCache>
                <c:ptCount val="1"/>
                <c:pt idx="0">
                  <c:v>Brazil</c:v>
                </c:pt>
              </c:strCache>
            </c:strRef>
          </c:tx>
          <c:spPr>
            <a:ln w="38099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Sheet1!$B$1:$L$1</c:f>
              <c:numCache>
                <c:formatCode>General</c:formatCode>
                <c:ptCount val="11"/>
                <c:pt idx="0">
                  <c:v>1950.0</c:v>
                </c:pt>
                <c:pt idx="1">
                  <c:v>1960.0</c:v>
                </c:pt>
                <c:pt idx="2">
                  <c:v>1970.0</c:v>
                </c:pt>
                <c:pt idx="3">
                  <c:v>1980.0</c:v>
                </c:pt>
                <c:pt idx="4">
                  <c:v>1990.0</c:v>
                </c:pt>
                <c:pt idx="5">
                  <c:v>2000.0</c:v>
                </c:pt>
                <c:pt idx="6">
                  <c:v>2010.0</c:v>
                </c:pt>
                <c:pt idx="7">
                  <c:v>2020.0</c:v>
                </c:pt>
                <c:pt idx="8">
                  <c:v>2030.0</c:v>
                </c:pt>
                <c:pt idx="9">
                  <c:v>2040.0</c:v>
                </c:pt>
                <c:pt idx="10">
                  <c:v>2050.0</c:v>
                </c:pt>
              </c:numCache>
            </c:numRef>
          </c:cat>
          <c:val>
            <c:numRef>
              <c:f>Sheet1!$B$6:$L$6</c:f>
              <c:numCache>
                <c:formatCode>General</c:formatCode>
                <c:ptCount val="11"/>
                <c:pt idx="0">
                  <c:v>4.9</c:v>
                </c:pt>
                <c:pt idx="1">
                  <c:v>5.3</c:v>
                </c:pt>
                <c:pt idx="2">
                  <c:v>5.7</c:v>
                </c:pt>
                <c:pt idx="3">
                  <c:v>6.2</c:v>
                </c:pt>
                <c:pt idx="4">
                  <c:v>6.7</c:v>
                </c:pt>
                <c:pt idx="5">
                  <c:v>7.8</c:v>
                </c:pt>
                <c:pt idx="6">
                  <c:v>9.700000000000001</c:v>
                </c:pt>
                <c:pt idx="7">
                  <c:v>13.1</c:v>
                </c:pt>
                <c:pt idx="8">
                  <c:v>17.1</c:v>
                </c:pt>
                <c:pt idx="9">
                  <c:v>20.6</c:v>
                </c:pt>
                <c:pt idx="10">
                  <c:v>23.6</c:v>
                </c:pt>
              </c:numCache>
            </c:numRef>
          </c:val>
          <c:smooth val="0"/>
        </c:ser>
        <c:ser>
          <c:idx val="12"/>
          <c:order val="5"/>
          <c:tx>
            <c:strRef>
              <c:f>Sheet1!$A$7</c:f>
              <c:strCache>
                <c:ptCount val="1"/>
                <c:pt idx="0">
                  <c:v>India</c:v>
                </c:pt>
              </c:strCache>
            </c:strRef>
          </c:tx>
          <c:spPr>
            <a:ln w="38099">
              <a:solidFill>
                <a:srgbClr val="0099FF"/>
              </a:solidFill>
              <a:prstDash val="solid"/>
            </a:ln>
          </c:spPr>
          <c:marker>
            <c:symbol val="none"/>
          </c:marker>
          <c:cat>
            <c:numRef>
              <c:f>Sheet1!$B$1:$L$1</c:f>
              <c:numCache>
                <c:formatCode>General</c:formatCode>
                <c:ptCount val="11"/>
                <c:pt idx="0">
                  <c:v>1950.0</c:v>
                </c:pt>
                <c:pt idx="1">
                  <c:v>1960.0</c:v>
                </c:pt>
                <c:pt idx="2">
                  <c:v>1970.0</c:v>
                </c:pt>
                <c:pt idx="3">
                  <c:v>1980.0</c:v>
                </c:pt>
                <c:pt idx="4">
                  <c:v>1990.0</c:v>
                </c:pt>
                <c:pt idx="5">
                  <c:v>2000.0</c:v>
                </c:pt>
                <c:pt idx="6">
                  <c:v>2010.0</c:v>
                </c:pt>
                <c:pt idx="7">
                  <c:v>2020.0</c:v>
                </c:pt>
                <c:pt idx="8">
                  <c:v>2030.0</c:v>
                </c:pt>
                <c:pt idx="9">
                  <c:v>2040.0</c:v>
                </c:pt>
                <c:pt idx="10">
                  <c:v>2050.0</c:v>
                </c:pt>
              </c:numCache>
            </c:numRef>
          </c:cat>
          <c:val>
            <c:numRef>
              <c:f>Sheet1!$B$7:$L$7</c:f>
              <c:numCache>
                <c:formatCode>General</c:formatCode>
                <c:ptCount val="11"/>
                <c:pt idx="0">
                  <c:v>5.6</c:v>
                </c:pt>
                <c:pt idx="1">
                  <c:v>5.7</c:v>
                </c:pt>
                <c:pt idx="2">
                  <c:v>6.0</c:v>
                </c:pt>
                <c:pt idx="3">
                  <c:v>6.5</c:v>
                </c:pt>
                <c:pt idx="4">
                  <c:v>6.8</c:v>
                </c:pt>
                <c:pt idx="5">
                  <c:v>7.6</c:v>
                </c:pt>
                <c:pt idx="6">
                  <c:v>8.700000000000001</c:v>
                </c:pt>
                <c:pt idx="7">
                  <c:v>11.0</c:v>
                </c:pt>
                <c:pt idx="8">
                  <c:v>14.0</c:v>
                </c:pt>
                <c:pt idx="9">
                  <c:v>17.1</c:v>
                </c:pt>
                <c:pt idx="10">
                  <c:v>20.6</c:v>
                </c:pt>
              </c:numCache>
            </c:numRef>
          </c:val>
          <c:smooth val="0"/>
        </c:ser>
        <c:ser>
          <c:idx val="1"/>
          <c:order val="6"/>
          <c:tx>
            <c:strRef>
              <c:f>Sheet1!$A$8</c:f>
              <c:strCache>
                <c:ptCount val="1"/>
                <c:pt idx="0">
                  <c:v>Cambodia</c:v>
                </c:pt>
              </c:strCache>
            </c:strRef>
          </c:tx>
          <c:spPr>
            <a:ln w="38099">
              <a:solidFill>
                <a:srgbClr val="000000"/>
              </a:solidFill>
              <a:prstDash val="solid"/>
            </a:ln>
          </c:spPr>
          <c:marker>
            <c:symbol val="square"/>
            <c:size val="8"/>
            <c:spPr>
              <a:noFill/>
              <a:ln>
                <a:solidFill>
                  <a:srgbClr val="808080"/>
                </a:solidFill>
                <a:prstDash val="solid"/>
              </a:ln>
            </c:spPr>
          </c:marker>
          <c:cat>
            <c:numRef>
              <c:f>Sheet1!$B$1:$L$1</c:f>
              <c:numCache>
                <c:formatCode>General</c:formatCode>
                <c:ptCount val="11"/>
                <c:pt idx="0">
                  <c:v>1950.0</c:v>
                </c:pt>
                <c:pt idx="1">
                  <c:v>1960.0</c:v>
                </c:pt>
                <c:pt idx="2">
                  <c:v>1970.0</c:v>
                </c:pt>
                <c:pt idx="3">
                  <c:v>1980.0</c:v>
                </c:pt>
                <c:pt idx="4">
                  <c:v>1990.0</c:v>
                </c:pt>
                <c:pt idx="5">
                  <c:v>2000.0</c:v>
                </c:pt>
                <c:pt idx="6">
                  <c:v>2010.0</c:v>
                </c:pt>
                <c:pt idx="7">
                  <c:v>2020.0</c:v>
                </c:pt>
                <c:pt idx="8">
                  <c:v>2030.0</c:v>
                </c:pt>
                <c:pt idx="9">
                  <c:v>2040.0</c:v>
                </c:pt>
                <c:pt idx="10">
                  <c:v>2050.0</c:v>
                </c:pt>
              </c:numCache>
            </c:numRef>
          </c:cat>
          <c:val>
            <c:numRef>
              <c:f>Sheet1!$B$8:$L$8</c:f>
              <c:numCache>
                <c:formatCode>General</c:formatCode>
                <c:ptCount val="11"/>
                <c:pt idx="0">
                  <c:v>4.5</c:v>
                </c:pt>
                <c:pt idx="1">
                  <c:v>4.5</c:v>
                </c:pt>
                <c:pt idx="2">
                  <c:v>4.6</c:v>
                </c:pt>
                <c:pt idx="3">
                  <c:v>4.9</c:v>
                </c:pt>
                <c:pt idx="4">
                  <c:v>4.4</c:v>
                </c:pt>
                <c:pt idx="5">
                  <c:v>4.4</c:v>
                </c:pt>
                <c:pt idx="6">
                  <c:v>5.0</c:v>
                </c:pt>
                <c:pt idx="7">
                  <c:v>6.0</c:v>
                </c:pt>
                <c:pt idx="8">
                  <c:v>7.4</c:v>
                </c:pt>
                <c:pt idx="9">
                  <c:v>7.7</c:v>
                </c:pt>
                <c:pt idx="10">
                  <c:v>11.7</c:v>
                </c:pt>
              </c:numCache>
            </c:numRef>
          </c:val>
          <c:smooth val="0"/>
        </c:ser>
        <c:ser>
          <c:idx val="6"/>
          <c:order val="7"/>
          <c:tx>
            <c:strRef>
              <c:f>Sheet1!$A$9</c:f>
              <c:strCache>
                <c:ptCount val="1"/>
                <c:pt idx="0">
                  <c:v>Nigeria</c:v>
                </c:pt>
              </c:strCache>
            </c:strRef>
          </c:tx>
          <c:spPr>
            <a:ln w="38099">
              <a:solidFill>
                <a:srgbClr val="00FF00"/>
              </a:solidFill>
              <a:prstDash val="solid"/>
            </a:ln>
          </c:spPr>
          <c:marker>
            <c:symbol val="square"/>
            <c:size val="8"/>
            <c:spPr>
              <a:noFill/>
              <a:ln>
                <a:solidFill>
                  <a:srgbClr val="00FF00"/>
                </a:solidFill>
                <a:prstDash val="solid"/>
              </a:ln>
            </c:spPr>
          </c:marker>
          <c:cat>
            <c:numRef>
              <c:f>Sheet1!$B$1:$L$1</c:f>
              <c:numCache>
                <c:formatCode>General</c:formatCode>
                <c:ptCount val="11"/>
                <c:pt idx="0">
                  <c:v>1950.0</c:v>
                </c:pt>
                <c:pt idx="1">
                  <c:v>1960.0</c:v>
                </c:pt>
                <c:pt idx="2">
                  <c:v>1970.0</c:v>
                </c:pt>
                <c:pt idx="3">
                  <c:v>1980.0</c:v>
                </c:pt>
                <c:pt idx="4">
                  <c:v>1990.0</c:v>
                </c:pt>
                <c:pt idx="5">
                  <c:v>2000.0</c:v>
                </c:pt>
                <c:pt idx="6">
                  <c:v>2010.0</c:v>
                </c:pt>
                <c:pt idx="7">
                  <c:v>2020.0</c:v>
                </c:pt>
                <c:pt idx="8">
                  <c:v>2030.0</c:v>
                </c:pt>
                <c:pt idx="9">
                  <c:v>2040.0</c:v>
                </c:pt>
                <c:pt idx="10">
                  <c:v>2050.0</c:v>
                </c:pt>
              </c:numCache>
            </c:numRef>
          </c:cat>
          <c:val>
            <c:numRef>
              <c:f>Sheet1!$B$9:$L$9</c:f>
              <c:numCache>
                <c:formatCode>General</c:formatCode>
                <c:ptCount val="11"/>
                <c:pt idx="0">
                  <c:v>5.1</c:v>
                </c:pt>
                <c:pt idx="1">
                  <c:v>5.2</c:v>
                </c:pt>
                <c:pt idx="2">
                  <c:v>4.9</c:v>
                </c:pt>
                <c:pt idx="3">
                  <c:v>4.7</c:v>
                </c:pt>
                <c:pt idx="4">
                  <c:v>4.7</c:v>
                </c:pt>
                <c:pt idx="5">
                  <c:v>4.8</c:v>
                </c:pt>
                <c:pt idx="6">
                  <c:v>4.9</c:v>
                </c:pt>
                <c:pt idx="7">
                  <c:v>5.4</c:v>
                </c:pt>
                <c:pt idx="8">
                  <c:v>6.1</c:v>
                </c:pt>
                <c:pt idx="9">
                  <c:v>7.7</c:v>
                </c:pt>
                <c:pt idx="10">
                  <c:v>10.3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9886264"/>
        <c:axId val="2119891448"/>
      </c:lineChart>
      <c:catAx>
        <c:axId val="2119886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5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1989144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19891448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5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19886264"/>
        <c:crosses val="autoZero"/>
        <c:crossBetween val="between"/>
      </c:valAx>
      <c:spPr>
        <a:noFill/>
        <a:ln w="12700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00668151447661"/>
          <c:y val="0.127243066884176"/>
          <c:w val="0.199331848552339"/>
          <c:h val="0.721044045676999"/>
        </c:manualLayout>
      </c:layout>
      <c:overlay val="0"/>
      <c:spPr>
        <a:noFill/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1470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5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401972872997"/>
          <c:y val="0.0604838709677421"/>
          <c:w val="0.853267570900123"/>
          <c:h val="0.608870967741935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Scenario 1</c:v>
                </c:pt>
              </c:strCache>
            </c:strRef>
          </c:tx>
          <c:spPr>
            <a:ln w="50800">
              <a:solidFill>
                <a:srgbClr val="FF0000"/>
              </a:solidFill>
              <a:prstDash val="solid"/>
            </a:ln>
          </c:spPr>
          <c:marker>
            <c:symbol val="square"/>
            <c:size val="4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val>
            <c:numRef>
              <c:f>Sheet1!$B$2:$B$57</c:f>
              <c:numCache>
                <c:formatCode>General</c:formatCode>
                <c:ptCount val="56"/>
                <c:pt idx="0">
                  <c:v>100.0</c:v>
                </c:pt>
                <c:pt idx="1">
                  <c:v>66.0</c:v>
                </c:pt>
                <c:pt idx="2">
                  <c:v>64.0</c:v>
                </c:pt>
                <c:pt idx="3">
                  <c:v>62.0</c:v>
                </c:pt>
                <c:pt idx="4">
                  <c:v>60.0</c:v>
                </c:pt>
                <c:pt idx="5">
                  <c:v>59.0</c:v>
                </c:pt>
                <c:pt idx="6">
                  <c:v>58.0</c:v>
                </c:pt>
                <c:pt idx="7">
                  <c:v>57.0</c:v>
                </c:pt>
                <c:pt idx="8">
                  <c:v>56.0</c:v>
                </c:pt>
                <c:pt idx="9">
                  <c:v>55.0</c:v>
                </c:pt>
                <c:pt idx="10">
                  <c:v>54.0</c:v>
                </c:pt>
                <c:pt idx="11">
                  <c:v>53.0</c:v>
                </c:pt>
                <c:pt idx="12">
                  <c:v>52.0</c:v>
                </c:pt>
                <c:pt idx="13">
                  <c:v>51.0</c:v>
                </c:pt>
                <c:pt idx="14">
                  <c:v>50.0</c:v>
                </c:pt>
                <c:pt idx="15">
                  <c:v>49.0</c:v>
                </c:pt>
                <c:pt idx="16">
                  <c:v>48.0</c:v>
                </c:pt>
                <c:pt idx="17">
                  <c:v>47.0</c:v>
                </c:pt>
                <c:pt idx="18">
                  <c:v>46.0</c:v>
                </c:pt>
                <c:pt idx="19">
                  <c:v>45.0</c:v>
                </c:pt>
                <c:pt idx="20">
                  <c:v>44.0</c:v>
                </c:pt>
                <c:pt idx="21">
                  <c:v>43.0</c:v>
                </c:pt>
                <c:pt idx="22">
                  <c:v>42.0</c:v>
                </c:pt>
                <c:pt idx="23">
                  <c:v>41.0</c:v>
                </c:pt>
                <c:pt idx="24">
                  <c:v>40.0</c:v>
                </c:pt>
                <c:pt idx="25">
                  <c:v>38.0</c:v>
                </c:pt>
                <c:pt idx="26">
                  <c:v>37.0</c:v>
                </c:pt>
                <c:pt idx="27">
                  <c:v>36.0</c:v>
                </c:pt>
                <c:pt idx="28">
                  <c:v>35.0</c:v>
                </c:pt>
                <c:pt idx="29">
                  <c:v>33.0</c:v>
                </c:pt>
                <c:pt idx="30">
                  <c:v>31.0</c:v>
                </c:pt>
                <c:pt idx="31">
                  <c:v>29.0</c:v>
                </c:pt>
                <c:pt idx="32">
                  <c:v>28.0</c:v>
                </c:pt>
                <c:pt idx="33">
                  <c:v>27.0</c:v>
                </c:pt>
                <c:pt idx="34">
                  <c:v>26.0</c:v>
                </c:pt>
                <c:pt idx="35">
                  <c:v>24.0</c:v>
                </c:pt>
                <c:pt idx="36">
                  <c:v>22.0</c:v>
                </c:pt>
                <c:pt idx="37">
                  <c:v>20.0</c:v>
                </c:pt>
                <c:pt idx="38">
                  <c:v>19.0</c:v>
                </c:pt>
                <c:pt idx="39">
                  <c:v>18.0</c:v>
                </c:pt>
                <c:pt idx="40">
                  <c:v>17.0</c:v>
                </c:pt>
                <c:pt idx="41">
                  <c:v>16.0</c:v>
                </c:pt>
                <c:pt idx="42">
                  <c:v>15.0</c:v>
                </c:pt>
                <c:pt idx="43">
                  <c:v>14.0</c:v>
                </c:pt>
                <c:pt idx="44">
                  <c:v>13.0</c:v>
                </c:pt>
                <c:pt idx="45">
                  <c:v>12.0</c:v>
                </c:pt>
                <c:pt idx="46">
                  <c:v>11.0</c:v>
                </c:pt>
                <c:pt idx="47">
                  <c:v>9.0</c:v>
                </c:pt>
                <c:pt idx="48">
                  <c:v>7.0</c:v>
                </c:pt>
                <c:pt idx="49">
                  <c:v>5.0</c:v>
                </c:pt>
                <c:pt idx="50">
                  <c:v>4.0</c:v>
                </c:pt>
                <c:pt idx="51">
                  <c:v>3.0</c:v>
                </c:pt>
                <c:pt idx="52">
                  <c:v>2.0</c:v>
                </c:pt>
                <c:pt idx="53">
                  <c:v>1.0</c:v>
                </c:pt>
                <c:pt idx="54">
                  <c:v>1.0</c:v>
                </c:pt>
                <c:pt idx="55">
                  <c:v>1.0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Scenario 2</c:v>
                </c:pt>
              </c:strCache>
            </c:strRef>
          </c:tx>
          <c:spPr>
            <a:ln w="50800">
              <a:solidFill>
                <a:srgbClr val="0000FF"/>
              </a:solidFill>
            </a:ln>
          </c:spPr>
          <c:marker>
            <c:symbol val="none"/>
          </c:marker>
          <c:val>
            <c:numRef>
              <c:f>Sheet1!$C$2:$C$57</c:f>
              <c:numCache>
                <c:formatCode>General</c:formatCode>
                <c:ptCount val="56"/>
                <c:pt idx="0">
                  <c:v>100.0</c:v>
                </c:pt>
                <c:pt idx="1">
                  <c:v>100.0</c:v>
                </c:pt>
                <c:pt idx="2">
                  <c:v>100.0</c:v>
                </c:pt>
                <c:pt idx="3">
                  <c:v>100.0</c:v>
                </c:pt>
                <c:pt idx="4">
                  <c:v>100.0</c:v>
                </c:pt>
                <c:pt idx="5">
                  <c:v>99.0</c:v>
                </c:pt>
                <c:pt idx="6">
                  <c:v>99.0</c:v>
                </c:pt>
                <c:pt idx="7">
                  <c:v>99.0</c:v>
                </c:pt>
                <c:pt idx="8">
                  <c:v>99.0</c:v>
                </c:pt>
                <c:pt idx="9">
                  <c:v>99.0</c:v>
                </c:pt>
                <c:pt idx="10">
                  <c:v>99.0</c:v>
                </c:pt>
                <c:pt idx="11">
                  <c:v>98.0</c:v>
                </c:pt>
                <c:pt idx="12">
                  <c:v>98.0</c:v>
                </c:pt>
                <c:pt idx="13">
                  <c:v>98.0</c:v>
                </c:pt>
                <c:pt idx="14">
                  <c:v>98.0</c:v>
                </c:pt>
                <c:pt idx="15">
                  <c:v>98.0</c:v>
                </c:pt>
                <c:pt idx="16">
                  <c:v>98.0</c:v>
                </c:pt>
                <c:pt idx="17">
                  <c:v>97.0</c:v>
                </c:pt>
                <c:pt idx="18">
                  <c:v>97.0</c:v>
                </c:pt>
                <c:pt idx="19">
                  <c:v>97.0</c:v>
                </c:pt>
                <c:pt idx="20">
                  <c:v>97.0</c:v>
                </c:pt>
                <c:pt idx="21">
                  <c:v>96.0</c:v>
                </c:pt>
                <c:pt idx="22">
                  <c:v>96.0</c:v>
                </c:pt>
                <c:pt idx="23">
                  <c:v>95.0</c:v>
                </c:pt>
                <c:pt idx="24">
                  <c:v>95.0</c:v>
                </c:pt>
                <c:pt idx="25">
                  <c:v>94.0</c:v>
                </c:pt>
                <c:pt idx="26">
                  <c:v>94.0</c:v>
                </c:pt>
                <c:pt idx="27">
                  <c:v>93.0</c:v>
                </c:pt>
                <c:pt idx="28">
                  <c:v>93.0</c:v>
                </c:pt>
                <c:pt idx="29">
                  <c:v>92.0</c:v>
                </c:pt>
                <c:pt idx="30">
                  <c:v>91.0</c:v>
                </c:pt>
                <c:pt idx="31">
                  <c:v>90.0</c:v>
                </c:pt>
                <c:pt idx="32">
                  <c:v>88.0</c:v>
                </c:pt>
                <c:pt idx="33">
                  <c:v>86.0</c:v>
                </c:pt>
                <c:pt idx="34">
                  <c:v>84.0</c:v>
                </c:pt>
                <c:pt idx="35">
                  <c:v>82.0</c:v>
                </c:pt>
                <c:pt idx="36">
                  <c:v>80.0</c:v>
                </c:pt>
                <c:pt idx="37">
                  <c:v>75.0</c:v>
                </c:pt>
                <c:pt idx="38">
                  <c:v>70.0</c:v>
                </c:pt>
                <c:pt idx="39">
                  <c:v>65.0</c:v>
                </c:pt>
                <c:pt idx="40">
                  <c:v>60.0</c:v>
                </c:pt>
                <c:pt idx="41">
                  <c:v>55.0</c:v>
                </c:pt>
                <c:pt idx="42">
                  <c:v>50.0</c:v>
                </c:pt>
                <c:pt idx="43">
                  <c:v>45.0</c:v>
                </c:pt>
                <c:pt idx="44">
                  <c:v>35.0</c:v>
                </c:pt>
                <c:pt idx="45">
                  <c:v>25.0</c:v>
                </c:pt>
                <c:pt idx="46">
                  <c:v>15.0</c:v>
                </c:pt>
                <c:pt idx="47">
                  <c:v>11.0</c:v>
                </c:pt>
                <c:pt idx="48">
                  <c:v>8.0</c:v>
                </c:pt>
                <c:pt idx="49">
                  <c:v>7.0</c:v>
                </c:pt>
                <c:pt idx="50">
                  <c:v>6.0</c:v>
                </c:pt>
                <c:pt idx="51">
                  <c:v>5.0</c:v>
                </c:pt>
                <c:pt idx="52">
                  <c:v>4.0</c:v>
                </c:pt>
                <c:pt idx="53">
                  <c:v>3.0</c:v>
                </c:pt>
                <c:pt idx="54">
                  <c:v>2.0</c:v>
                </c:pt>
                <c:pt idx="55">
                  <c:v>0.0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Sheet1!$D$1</c:f>
              <c:strCache>
                <c:ptCount val="1"/>
                <c:pt idx="0">
                  <c:v>Scenario 3</c:v>
                </c:pt>
              </c:strCache>
            </c:strRef>
          </c:tx>
          <c:spPr>
            <a:ln w="50800"/>
          </c:spPr>
          <c:marker>
            <c:symbol val="none"/>
          </c:marker>
          <c:val>
            <c:numRef>
              <c:f>Sheet1!$D$2:$D$57</c:f>
              <c:numCache>
                <c:formatCode>General</c:formatCode>
                <c:ptCount val="56"/>
                <c:pt idx="0">
                  <c:v>100.0</c:v>
                </c:pt>
                <c:pt idx="1">
                  <c:v>100.0</c:v>
                </c:pt>
                <c:pt idx="2">
                  <c:v>100.0</c:v>
                </c:pt>
                <c:pt idx="3">
                  <c:v>100.0</c:v>
                </c:pt>
                <c:pt idx="4">
                  <c:v>100.0</c:v>
                </c:pt>
                <c:pt idx="5">
                  <c:v>100.0</c:v>
                </c:pt>
                <c:pt idx="6">
                  <c:v>100.0</c:v>
                </c:pt>
                <c:pt idx="7">
                  <c:v>100.0</c:v>
                </c:pt>
                <c:pt idx="8">
                  <c:v>100.0</c:v>
                </c:pt>
                <c:pt idx="9">
                  <c:v>100.0</c:v>
                </c:pt>
                <c:pt idx="10">
                  <c:v>100.0</c:v>
                </c:pt>
                <c:pt idx="11">
                  <c:v>100.0</c:v>
                </c:pt>
                <c:pt idx="12">
                  <c:v>100.0</c:v>
                </c:pt>
                <c:pt idx="13">
                  <c:v>99.0</c:v>
                </c:pt>
                <c:pt idx="14">
                  <c:v>99.0</c:v>
                </c:pt>
                <c:pt idx="15">
                  <c:v>99.0</c:v>
                </c:pt>
                <c:pt idx="16">
                  <c:v>99.0</c:v>
                </c:pt>
                <c:pt idx="17">
                  <c:v>99.0</c:v>
                </c:pt>
                <c:pt idx="18">
                  <c:v>99.0</c:v>
                </c:pt>
                <c:pt idx="19">
                  <c:v>98.0</c:v>
                </c:pt>
                <c:pt idx="20">
                  <c:v>98.0</c:v>
                </c:pt>
                <c:pt idx="21">
                  <c:v>98.0</c:v>
                </c:pt>
                <c:pt idx="22">
                  <c:v>98.0</c:v>
                </c:pt>
                <c:pt idx="23">
                  <c:v>98.0</c:v>
                </c:pt>
                <c:pt idx="24">
                  <c:v>98.0</c:v>
                </c:pt>
                <c:pt idx="25">
                  <c:v>97.0</c:v>
                </c:pt>
                <c:pt idx="26">
                  <c:v>97.0</c:v>
                </c:pt>
                <c:pt idx="27">
                  <c:v>97.0</c:v>
                </c:pt>
                <c:pt idx="28">
                  <c:v>96.0</c:v>
                </c:pt>
                <c:pt idx="29">
                  <c:v>96.0</c:v>
                </c:pt>
                <c:pt idx="30">
                  <c:v>96.0</c:v>
                </c:pt>
                <c:pt idx="31">
                  <c:v>95.0</c:v>
                </c:pt>
                <c:pt idx="32">
                  <c:v>95.0</c:v>
                </c:pt>
                <c:pt idx="33">
                  <c:v>94.0</c:v>
                </c:pt>
                <c:pt idx="34">
                  <c:v>94.0</c:v>
                </c:pt>
                <c:pt idx="35">
                  <c:v>93.0</c:v>
                </c:pt>
                <c:pt idx="36">
                  <c:v>93.0</c:v>
                </c:pt>
                <c:pt idx="37">
                  <c:v>92.0</c:v>
                </c:pt>
                <c:pt idx="38">
                  <c:v>92.0</c:v>
                </c:pt>
                <c:pt idx="39">
                  <c:v>91.0</c:v>
                </c:pt>
                <c:pt idx="40">
                  <c:v>91.0</c:v>
                </c:pt>
                <c:pt idx="41">
                  <c:v>90.0</c:v>
                </c:pt>
                <c:pt idx="42">
                  <c:v>90.0</c:v>
                </c:pt>
                <c:pt idx="43">
                  <c:v>87.0</c:v>
                </c:pt>
                <c:pt idx="44">
                  <c:v>84.0</c:v>
                </c:pt>
                <c:pt idx="45">
                  <c:v>81.0</c:v>
                </c:pt>
                <c:pt idx="46">
                  <c:v>78.0</c:v>
                </c:pt>
                <c:pt idx="47">
                  <c:v>75.0</c:v>
                </c:pt>
                <c:pt idx="48">
                  <c:v>70.0</c:v>
                </c:pt>
                <c:pt idx="49">
                  <c:v>65.0</c:v>
                </c:pt>
                <c:pt idx="50">
                  <c:v>55.0</c:v>
                </c:pt>
                <c:pt idx="51">
                  <c:v>45.0</c:v>
                </c:pt>
                <c:pt idx="52">
                  <c:v>35.0</c:v>
                </c:pt>
                <c:pt idx="53">
                  <c:v>25.0</c:v>
                </c:pt>
                <c:pt idx="54">
                  <c:v>10.0</c:v>
                </c:pt>
                <c:pt idx="55">
                  <c:v>1.0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6040408"/>
        <c:axId val="2116034184"/>
      </c:lineChart>
      <c:catAx>
        <c:axId val="21160404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90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Age</a:t>
                </a:r>
              </a:p>
            </c:rich>
          </c:tx>
          <c:layout>
            <c:manualLayout>
              <c:xMode val="edge"/>
              <c:yMode val="edge"/>
              <c:x val="0.532675709001233"/>
              <c:y val="0.816532258064516"/>
            </c:manualLayout>
          </c:layout>
          <c:overlay val="0"/>
          <c:spPr>
            <a:noFill/>
            <a:ln w="23853">
              <a:noFill/>
            </a:ln>
          </c:spPr>
        </c:title>
        <c:numFmt formatCode="General" sourceLinked="1"/>
        <c:majorTickMark val="out"/>
        <c:minorTickMark val="none"/>
        <c:tickLblPos val="none"/>
        <c:spPr>
          <a:ln w="2982">
            <a:solidFill>
              <a:schemeClr val="tx1"/>
            </a:solidFill>
            <a:prstDash val="solid"/>
          </a:ln>
        </c:spPr>
        <c:txPr>
          <a:bodyPr rot="-2700000" vert="horz"/>
          <a:lstStyle/>
          <a:p>
            <a:pPr>
              <a:defRPr sz="1690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2116034184"/>
        <c:crosses val="autoZero"/>
        <c:auto val="1"/>
        <c:lblAlgn val="ctr"/>
        <c:lblOffset val="100"/>
        <c:tickMarkSkip val="1"/>
        <c:noMultiLvlLbl val="0"/>
      </c:catAx>
      <c:valAx>
        <c:axId val="2116034184"/>
        <c:scaling>
          <c:orientation val="minMax"/>
          <c:max val="100.0"/>
        </c:scaling>
        <c:delete val="0"/>
        <c:axPos val="l"/>
        <c:majorGridlines>
          <c:spPr>
            <a:ln w="2982">
              <a:solidFill>
                <a:srgbClr val="3366FF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90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Percent surviving to age</a:t>
                </a:r>
              </a:p>
            </c:rich>
          </c:tx>
          <c:layout>
            <c:manualLayout>
              <c:xMode val="edge"/>
              <c:yMode val="edge"/>
              <c:x val="0.0135635018495686"/>
              <c:y val="0.106854838709677"/>
            </c:manualLayout>
          </c:layout>
          <c:overlay val="0"/>
          <c:spPr>
            <a:noFill/>
            <a:ln w="23853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8945">
            <a:noFill/>
          </a:ln>
        </c:spPr>
        <c:txPr>
          <a:bodyPr rot="0" vert="horz"/>
          <a:lstStyle/>
          <a:p>
            <a:pPr>
              <a:defRPr sz="1690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2116040408"/>
        <c:crosses val="autoZero"/>
        <c:crossBetween val="between"/>
        <c:majorUnit val="10.0"/>
      </c:valAx>
      <c:spPr>
        <a:noFill/>
        <a:ln w="11926">
          <a:solidFill>
            <a:schemeClr val="tx1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241676942046856"/>
          <c:y val="0.921370967741932"/>
          <c:w val="0.539366671714113"/>
          <c:h val="0.0549589800183147"/>
        </c:manualLayout>
      </c:layout>
      <c:overlay val="0"/>
      <c:spPr>
        <a:noFill/>
        <a:ln w="2982">
          <a:solidFill>
            <a:schemeClr val="tx1"/>
          </a:solidFill>
          <a:prstDash val="solid"/>
        </a:ln>
      </c:spPr>
      <c:txPr>
        <a:bodyPr/>
        <a:lstStyle/>
        <a:p>
          <a:pPr>
            <a:defRPr sz="1554" b="1" i="0" u="none" strike="noStrike" baseline="0">
              <a:solidFill>
                <a:schemeClr val="tx1"/>
              </a:solidFill>
              <a:latin typeface="Times New Roman"/>
              <a:ea typeface="Times New Roman"/>
              <a:cs typeface="Times New Roman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90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108462455304"/>
          <c:y val="0.0628465804066544"/>
          <c:w val="0.855780691299166"/>
          <c:h val="0.7763401109057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Proportion surviving</c:v>
                </c:pt>
              </c:strCache>
            </c:strRef>
          </c:tx>
          <c:spPr>
            <a:ln w="25392">
              <a:solidFill>
                <a:srgbClr val="FF0000"/>
              </a:solidFill>
              <a:prstDash val="solid"/>
            </a:ln>
          </c:spPr>
          <c:marker>
            <c:symbol val="diamond"/>
            <c:size val="6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numRef>
              <c:f>Sheet1!$A$2:$A$57</c:f>
              <c:numCache>
                <c:formatCode>General</c:formatCode>
                <c:ptCount val="56"/>
                <c:pt idx="0">
                  <c:v>0.0</c:v>
                </c:pt>
                <c:pt idx="1">
                  <c:v>2.0</c:v>
                </c:pt>
                <c:pt idx="2">
                  <c:v>4.0</c:v>
                </c:pt>
                <c:pt idx="3">
                  <c:v>6.0</c:v>
                </c:pt>
                <c:pt idx="4">
                  <c:v>8.0</c:v>
                </c:pt>
                <c:pt idx="5">
                  <c:v>10.0</c:v>
                </c:pt>
                <c:pt idx="6">
                  <c:v>12.0</c:v>
                </c:pt>
                <c:pt idx="7">
                  <c:v>14.0</c:v>
                </c:pt>
                <c:pt idx="8">
                  <c:v>16.0</c:v>
                </c:pt>
                <c:pt idx="9">
                  <c:v>18.0</c:v>
                </c:pt>
                <c:pt idx="10">
                  <c:v>20.0</c:v>
                </c:pt>
                <c:pt idx="11">
                  <c:v>22.0</c:v>
                </c:pt>
                <c:pt idx="12">
                  <c:v>24.0</c:v>
                </c:pt>
                <c:pt idx="13">
                  <c:v>26.0</c:v>
                </c:pt>
                <c:pt idx="14">
                  <c:v>28.0</c:v>
                </c:pt>
                <c:pt idx="15">
                  <c:v>30.0</c:v>
                </c:pt>
                <c:pt idx="16">
                  <c:v>32.0</c:v>
                </c:pt>
                <c:pt idx="17">
                  <c:v>34.0</c:v>
                </c:pt>
                <c:pt idx="18">
                  <c:v>36.0</c:v>
                </c:pt>
                <c:pt idx="19">
                  <c:v>38.0</c:v>
                </c:pt>
                <c:pt idx="20">
                  <c:v>40.0</c:v>
                </c:pt>
                <c:pt idx="21">
                  <c:v>42.0</c:v>
                </c:pt>
                <c:pt idx="22">
                  <c:v>44.0</c:v>
                </c:pt>
                <c:pt idx="23">
                  <c:v>46.0</c:v>
                </c:pt>
                <c:pt idx="24">
                  <c:v>48.0</c:v>
                </c:pt>
                <c:pt idx="25">
                  <c:v>50.0</c:v>
                </c:pt>
                <c:pt idx="26">
                  <c:v>52.0</c:v>
                </c:pt>
                <c:pt idx="27">
                  <c:v>54.0</c:v>
                </c:pt>
                <c:pt idx="28">
                  <c:v>56.0</c:v>
                </c:pt>
                <c:pt idx="29">
                  <c:v>58.0</c:v>
                </c:pt>
                <c:pt idx="30">
                  <c:v>60.0</c:v>
                </c:pt>
                <c:pt idx="31">
                  <c:v>62.0</c:v>
                </c:pt>
                <c:pt idx="32">
                  <c:v>64.0</c:v>
                </c:pt>
                <c:pt idx="33">
                  <c:v>66.0</c:v>
                </c:pt>
                <c:pt idx="34">
                  <c:v>68.0</c:v>
                </c:pt>
                <c:pt idx="35">
                  <c:v>70.0</c:v>
                </c:pt>
                <c:pt idx="36">
                  <c:v>72.0</c:v>
                </c:pt>
                <c:pt idx="37">
                  <c:v>74.0</c:v>
                </c:pt>
                <c:pt idx="38">
                  <c:v>76.0</c:v>
                </c:pt>
                <c:pt idx="39">
                  <c:v>78.0</c:v>
                </c:pt>
                <c:pt idx="40">
                  <c:v>80.0</c:v>
                </c:pt>
                <c:pt idx="41">
                  <c:v>82.0</c:v>
                </c:pt>
                <c:pt idx="42">
                  <c:v>84.0</c:v>
                </c:pt>
                <c:pt idx="43">
                  <c:v>86.0</c:v>
                </c:pt>
                <c:pt idx="44">
                  <c:v>88.0</c:v>
                </c:pt>
                <c:pt idx="45">
                  <c:v>90.0</c:v>
                </c:pt>
                <c:pt idx="46">
                  <c:v>92.0</c:v>
                </c:pt>
                <c:pt idx="47">
                  <c:v>94.0</c:v>
                </c:pt>
                <c:pt idx="48">
                  <c:v>96.0</c:v>
                </c:pt>
                <c:pt idx="49">
                  <c:v>98.0</c:v>
                </c:pt>
                <c:pt idx="50">
                  <c:v>100.0</c:v>
                </c:pt>
                <c:pt idx="51">
                  <c:v>102.0</c:v>
                </c:pt>
                <c:pt idx="52">
                  <c:v>104.0</c:v>
                </c:pt>
                <c:pt idx="53">
                  <c:v>106.0</c:v>
                </c:pt>
                <c:pt idx="54">
                  <c:v>108.0</c:v>
                </c:pt>
                <c:pt idx="55">
                  <c:v>110.0</c:v>
                </c:pt>
              </c:numCache>
            </c:numRef>
          </c:cat>
          <c:val>
            <c:numRef>
              <c:f>Sheet1!$B$2:$B$57</c:f>
              <c:numCache>
                <c:formatCode>General</c:formatCode>
                <c:ptCount val="56"/>
                <c:pt idx="0">
                  <c:v>100.0</c:v>
                </c:pt>
                <c:pt idx="1">
                  <c:v>100.0</c:v>
                </c:pt>
                <c:pt idx="2">
                  <c:v>100.0</c:v>
                </c:pt>
                <c:pt idx="3">
                  <c:v>100.0</c:v>
                </c:pt>
                <c:pt idx="4">
                  <c:v>99.5</c:v>
                </c:pt>
                <c:pt idx="5">
                  <c:v>99.0</c:v>
                </c:pt>
                <c:pt idx="6">
                  <c:v>99.0</c:v>
                </c:pt>
                <c:pt idx="7">
                  <c:v>99.0</c:v>
                </c:pt>
                <c:pt idx="8">
                  <c:v>98.5</c:v>
                </c:pt>
                <c:pt idx="9">
                  <c:v>98.5</c:v>
                </c:pt>
                <c:pt idx="10">
                  <c:v>98.0</c:v>
                </c:pt>
                <c:pt idx="11">
                  <c:v>98.0</c:v>
                </c:pt>
                <c:pt idx="12">
                  <c:v>98.0</c:v>
                </c:pt>
                <c:pt idx="13">
                  <c:v>98.0</c:v>
                </c:pt>
                <c:pt idx="14">
                  <c:v>98.0</c:v>
                </c:pt>
                <c:pt idx="15">
                  <c:v>97.5</c:v>
                </c:pt>
                <c:pt idx="16">
                  <c:v>97.0</c:v>
                </c:pt>
                <c:pt idx="17">
                  <c:v>97.0</c:v>
                </c:pt>
                <c:pt idx="18">
                  <c:v>97.0</c:v>
                </c:pt>
                <c:pt idx="19">
                  <c:v>96.5</c:v>
                </c:pt>
                <c:pt idx="20">
                  <c:v>96.0</c:v>
                </c:pt>
                <c:pt idx="21">
                  <c:v>95.5</c:v>
                </c:pt>
                <c:pt idx="22">
                  <c:v>95.0</c:v>
                </c:pt>
                <c:pt idx="23">
                  <c:v>94.5</c:v>
                </c:pt>
                <c:pt idx="24">
                  <c:v>94.0</c:v>
                </c:pt>
                <c:pt idx="25">
                  <c:v>93.0</c:v>
                </c:pt>
                <c:pt idx="26">
                  <c:v>92.0</c:v>
                </c:pt>
                <c:pt idx="27">
                  <c:v>91.0</c:v>
                </c:pt>
                <c:pt idx="28">
                  <c:v>90.0</c:v>
                </c:pt>
                <c:pt idx="29">
                  <c:v>89.0</c:v>
                </c:pt>
                <c:pt idx="30">
                  <c:v>88.0</c:v>
                </c:pt>
                <c:pt idx="31">
                  <c:v>87.0</c:v>
                </c:pt>
                <c:pt idx="32">
                  <c:v>85.0</c:v>
                </c:pt>
                <c:pt idx="33">
                  <c:v>83.0</c:v>
                </c:pt>
                <c:pt idx="34">
                  <c:v>81.0</c:v>
                </c:pt>
                <c:pt idx="35">
                  <c:v>79.0</c:v>
                </c:pt>
                <c:pt idx="36">
                  <c:v>76.0</c:v>
                </c:pt>
                <c:pt idx="37">
                  <c:v>73.0</c:v>
                </c:pt>
                <c:pt idx="38">
                  <c:v>70.0</c:v>
                </c:pt>
                <c:pt idx="39">
                  <c:v>67.0</c:v>
                </c:pt>
                <c:pt idx="40">
                  <c:v>64.0</c:v>
                </c:pt>
                <c:pt idx="41">
                  <c:v>60.0</c:v>
                </c:pt>
                <c:pt idx="42">
                  <c:v>55.0</c:v>
                </c:pt>
                <c:pt idx="43">
                  <c:v>47.0</c:v>
                </c:pt>
                <c:pt idx="44">
                  <c:v>41.0</c:v>
                </c:pt>
                <c:pt idx="45">
                  <c:v>34.0</c:v>
                </c:pt>
                <c:pt idx="46">
                  <c:v>28.0</c:v>
                </c:pt>
                <c:pt idx="47">
                  <c:v>22.0</c:v>
                </c:pt>
                <c:pt idx="48">
                  <c:v>17.0</c:v>
                </c:pt>
                <c:pt idx="49">
                  <c:v>13.0</c:v>
                </c:pt>
                <c:pt idx="50">
                  <c:v>9.0</c:v>
                </c:pt>
                <c:pt idx="51">
                  <c:v>7.0</c:v>
                </c:pt>
                <c:pt idx="52">
                  <c:v>5.0</c:v>
                </c:pt>
                <c:pt idx="53">
                  <c:v>3.0</c:v>
                </c:pt>
                <c:pt idx="54">
                  <c:v>2.0</c:v>
                </c:pt>
                <c:pt idx="55">
                  <c:v>1.0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Surviving without morbidity</c:v>
                </c:pt>
              </c:strCache>
            </c:strRef>
          </c:tx>
          <c:spPr>
            <a:ln w="25392">
              <a:solidFill>
                <a:srgbClr val="808000"/>
              </a:solidFill>
              <a:prstDash val="solid"/>
            </a:ln>
          </c:spPr>
          <c:marker>
            <c:symbol val="triangle"/>
            <c:size val="6"/>
            <c:spPr>
              <a:solidFill>
                <a:srgbClr val="808000"/>
              </a:solidFill>
              <a:ln>
                <a:solidFill>
                  <a:srgbClr val="808000"/>
                </a:solidFill>
                <a:prstDash val="solid"/>
              </a:ln>
            </c:spPr>
          </c:marker>
          <c:cat>
            <c:numRef>
              <c:f>Sheet1!$A$2:$A$57</c:f>
              <c:numCache>
                <c:formatCode>General</c:formatCode>
                <c:ptCount val="56"/>
                <c:pt idx="0">
                  <c:v>0.0</c:v>
                </c:pt>
                <c:pt idx="1">
                  <c:v>2.0</c:v>
                </c:pt>
                <c:pt idx="2">
                  <c:v>4.0</c:v>
                </c:pt>
                <c:pt idx="3">
                  <c:v>6.0</c:v>
                </c:pt>
                <c:pt idx="4">
                  <c:v>8.0</c:v>
                </c:pt>
                <c:pt idx="5">
                  <c:v>10.0</c:v>
                </c:pt>
                <c:pt idx="6">
                  <c:v>12.0</c:v>
                </c:pt>
                <c:pt idx="7">
                  <c:v>14.0</c:v>
                </c:pt>
                <c:pt idx="8">
                  <c:v>16.0</c:v>
                </c:pt>
                <c:pt idx="9">
                  <c:v>18.0</c:v>
                </c:pt>
                <c:pt idx="10">
                  <c:v>20.0</c:v>
                </c:pt>
                <c:pt idx="11">
                  <c:v>22.0</c:v>
                </c:pt>
                <c:pt idx="12">
                  <c:v>24.0</c:v>
                </c:pt>
                <c:pt idx="13">
                  <c:v>26.0</c:v>
                </c:pt>
                <c:pt idx="14">
                  <c:v>28.0</c:v>
                </c:pt>
                <c:pt idx="15">
                  <c:v>30.0</c:v>
                </c:pt>
                <c:pt idx="16">
                  <c:v>32.0</c:v>
                </c:pt>
                <c:pt idx="17">
                  <c:v>34.0</c:v>
                </c:pt>
                <c:pt idx="18">
                  <c:v>36.0</c:v>
                </c:pt>
                <c:pt idx="19">
                  <c:v>38.0</c:v>
                </c:pt>
                <c:pt idx="20">
                  <c:v>40.0</c:v>
                </c:pt>
                <c:pt idx="21">
                  <c:v>42.0</c:v>
                </c:pt>
                <c:pt idx="22">
                  <c:v>44.0</c:v>
                </c:pt>
                <c:pt idx="23">
                  <c:v>46.0</c:v>
                </c:pt>
                <c:pt idx="24">
                  <c:v>48.0</c:v>
                </c:pt>
                <c:pt idx="25">
                  <c:v>50.0</c:v>
                </c:pt>
                <c:pt idx="26">
                  <c:v>52.0</c:v>
                </c:pt>
                <c:pt idx="27">
                  <c:v>54.0</c:v>
                </c:pt>
                <c:pt idx="28">
                  <c:v>56.0</c:v>
                </c:pt>
                <c:pt idx="29">
                  <c:v>58.0</c:v>
                </c:pt>
                <c:pt idx="30">
                  <c:v>60.0</c:v>
                </c:pt>
                <c:pt idx="31">
                  <c:v>62.0</c:v>
                </c:pt>
                <c:pt idx="32">
                  <c:v>64.0</c:v>
                </c:pt>
                <c:pt idx="33">
                  <c:v>66.0</c:v>
                </c:pt>
                <c:pt idx="34">
                  <c:v>68.0</c:v>
                </c:pt>
                <c:pt idx="35">
                  <c:v>70.0</c:v>
                </c:pt>
                <c:pt idx="36">
                  <c:v>72.0</c:v>
                </c:pt>
                <c:pt idx="37">
                  <c:v>74.0</c:v>
                </c:pt>
                <c:pt idx="38">
                  <c:v>76.0</c:v>
                </c:pt>
                <c:pt idx="39">
                  <c:v>78.0</c:v>
                </c:pt>
                <c:pt idx="40">
                  <c:v>80.0</c:v>
                </c:pt>
                <c:pt idx="41">
                  <c:v>82.0</c:v>
                </c:pt>
                <c:pt idx="42">
                  <c:v>84.0</c:v>
                </c:pt>
                <c:pt idx="43">
                  <c:v>86.0</c:v>
                </c:pt>
                <c:pt idx="44">
                  <c:v>88.0</c:v>
                </c:pt>
                <c:pt idx="45">
                  <c:v>90.0</c:v>
                </c:pt>
                <c:pt idx="46">
                  <c:v>92.0</c:v>
                </c:pt>
                <c:pt idx="47">
                  <c:v>94.0</c:v>
                </c:pt>
                <c:pt idx="48">
                  <c:v>96.0</c:v>
                </c:pt>
                <c:pt idx="49">
                  <c:v>98.0</c:v>
                </c:pt>
                <c:pt idx="50">
                  <c:v>100.0</c:v>
                </c:pt>
                <c:pt idx="51">
                  <c:v>102.0</c:v>
                </c:pt>
                <c:pt idx="52">
                  <c:v>104.0</c:v>
                </c:pt>
                <c:pt idx="53">
                  <c:v>106.0</c:v>
                </c:pt>
                <c:pt idx="54">
                  <c:v>108.0</c:v>
                </c:pt>
                <c:pt idx="55">
                  <c:v>110.0</c:v>
                </c:pt>
              </c:numCache>
            </c:numRef>
          </c:cat>
          <c:val>
            <c:numRef>
              <c:f>Sheet1!$C$2:$C$57</c:f>
              <c:numCache>
                <c:formatCode>General</c:formatCode>
                <c:ptCount val="56"/>
                <c:pt idx="0">
                  <c:v>100.0</c:v>
                </c:pt>
                <c:pt idx="1">
                  <c:v>99.0</c:v>
                </c:pt>
                <c:pt idx="2">
                  <c:v>99.0</c:v>
                </c:pt>
                <c:pt idx="3">
                  <c:v>98.0</c:v>
                </c:pt>
                <c:pt idx="4">
                  <c:v>98.0</c:v>
                </c:pt>
                <c:pt idx="5">
                  <c:v>98.0</c:v>
                </c:pt>
                <c:pt idx="6">
                  <c:v>97.0</c:v>
                </c:pt>
                <c:pt idx="7">
                  <c:v>97.0</c:v>
                </c:pt>
                <c:pt idx="8">
                  <c:v>97.0</c:v>
                </c:pt>
                <c:pt idx="9">
                  <c:v>97.0</c:v>
                </c:pt>
                <c:pt idx="10">
                  <c:v>96.0</c:v>
                </c:pt>
                <c:pt idx="11">
                  <c:v>96.0</c:v>
                </c:pt>
                <c:pt idx="12">
                  <c:v>96.0</c:v>
                </c:pt>
                <c:pt idx="13">
                  <c:v>96.0</c:v>
                </c:pt>
                <c:pt idx="14">
                  <c:v>96.0</c:v>
                </c:pt>
                <c:pt idx="15">
                  <c:v>95.0</c:v>
                </c:pt>
                <c:pt idx="16">
                  <c:v>94.0</c:v>
                </c:pt>
                <c:pt idx="17">
                  <c:v>92.0</c:v>
                </c:pt>
                <c:pt idx="18">
                  <c:v>90.0</c:v>
                </c:pt>
                <c:pt idx="19">
                  <c:v>88.0</c:v>
                </c:pt>
                <c:pt idx="20">
                  <c:v>86.0</c:v>
                </c:pt>
                <c:pt idx="21">
                  <c:v>84.0</c:v>
                </c:pt>
                <c:pt idx="22">
                  <c:v>82.0</c:v>
                </c:pt>
                <c:pt idx="23">
                  <c:v>80.0</c:v>
                </c:pt>
                <c:pt idx="24">
                  <c:v>77.0</c:v>
                </c:pt>
                <c:pt idx="25">
                  <c:v>74.0</c:v>
                </c:pt>
                <c:pt idx="26">
                  <c:v>70.0</c:v>
                </c:pt>
                <c:pt idx="27">
                  <c:v>66.0</c:v>
                </c:pt>
                <c:pt idx="28">
                  <c:v>62.0</c:v>
                </c:pt>
                <c:pt idx="29">
                  <c:v>58.0</c:v>
                </c:pt>
                <c:pt idx="30">
                  <c:v>54.0</c:v>
                </c:pt>
                <c:pt idx="31">
                  <c:v>50.0</c:v>
                </c:pt>
                <c:pt idx="32">
                  <c:v>46.0</c:v>
                </c:pt>
                <c:pt idx="33">
                  <c:v>42.0</c:v>
                </c:pt>
                <c:pt idx="34">
                  <c:v>37.0</c:v>
                </c:pt>
                <c:pt idx="35">
                  <c:v>33.0</c:v>
                </c:pt>
                <c:pt idx="36">
                  <c:v>30.0</c:v>
                </c:pt>
                <c:pt idx="37">
                  <c:v>27.0</c:v>
                </c:pt>
                <c:pt idx="38">
                  <c:v>24.0</c:v>
                </c:pt>
                <c:pt idx="39">
                  <c:v>21.0</c:v>
                </c:pt>
                <c:pt idx="40">
                  <c:v>18.0</c:v>
                </c:pt>
                <c:pt idx="41">
                  <c:v>16.0</c:v>
                </c:pt>
                <c:pt idx="42">
                  <c:v>14.0</c:v>
                </c:pt>
                <c:pt idx="43">
                  <c:v>12.0</c:v>
                </c:pt>
                <c:pt idx="44">
                  <c:v>10.0</c:v>
                </c:pt>
                <c:pt idx="45">
                  <c:v>8.0</c:v>
                </c:pt>
                <c:pt idx="46">
                  <c:v>6.0</c:v>
                </c:pt>
                <c:pt idx="47">
                  <c:v>5.0</c:v>
                </c:pt>
                <c:pt idx="48">
                  <c:v>4.0</c:v>
                </c:pt>
                <c:pt idx="49">
                  <c:v>3.0</c:v>
                </c:pt>
                <c:pt idx="50">
                  <c:v>2.0</c:v>
                </c:pt>
                <c:pt idx="51">
                  <c:v>2.0</c:v>
                </c:pt>
                <c:pt idx="52">
                  <c:v>1.0</c:v>
                </c:pt>
                <c:pt idx="53">
                  <c:v>1.0</c:v>
                </c:pt>
                <c:pt idx="54">
                  <c:v>1.0</c:v>
                </c:pt>
                <c:pt idx="55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0704200"/>
        <c:axId val="2120713320"/>
      </c:lineChart>
      <c:catAx>
        <c:axId val="21207042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74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Age</a:t>
                </a:r>
              </a:p>
            </c:rich>
          </c:tx>
          <c:layout>
            <c:manualLayout>
              <c:xMode val="edge"/>
              <c:yMode val="edge"/>
              <c:x val="0.525625744934446"/>
              <c:y val="0.918669131238448"/>
            </c:manualLayout>
          </c:layout>
          <c:overlay val="0"/>
          <c:spPr>
            <a:noFill/>
            <a:ln w="25392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7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20713320"/>
        <c:crosses val="autoZero"/>
        <c:auto val="1"/>
        <c:lblAlgn val="ctr"/>
        <c:lblOffset val="100"/>
        <c:tickLblSkip val="4"/>
        <c:tickMarkSkip val="1"/>
        <c:noMultiLvlLbl val="0"/>
      </c:catAx>
      <c:valAx>
        <c:axId val="2120713320"/>
        <c:scaling>
          <c:orientation val="minMax"/>
          <c:max val="100.0"/>
        </c:scaling>
        <c:delete val="0"/>
        <c:axPos val="l"/>
        <c:majorGridlines>
          <c:spPr>
            <a:ln w="3174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874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Percent surviving to age</a:t>
                </a:r>
              </a:p>
            </c:rich>
          </c:tx>
          <c:layout>
            <c:manualLayout>
              <c:xMode val="edge"/>
              <c:yMode val="edge"/>
              <c:x val="0.0"/>
              <c:y val="0.171903881700555"/>
            </c:manualLayout>
          </c:layout>
          <c:overlay val="0"/>
          <c:spPr>
            <a:noFill/>
            <a:ln w="25392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7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20704200"/>
        <c:crosses val="autoZero"/>
        <c:crossBetween val="between"/>
        <c:majorUnit val="10.0"/>
      </c:valAx>
      <c:spPr>
        <a:noFill/>
        <a:ln w="12696">
          <a:solidFill>
            <a:schemeClr val="tx1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74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108462455304"/>
          <c:y val="0.0628465804066544"/>
          <c:w val="0.855780691299167"/>
          <c:h val="0.7763401109057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Proportion surviving</c:v>
                </c:pt>
              </c:strCache>
            </c:strRef>
          </c:tx>
          <c:spPr>
            <a:ln w="635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Sheet1!$A$2:$A$57</c:f>
              <c:numCache>
                <c:formatCode>General</c:formatCode>
                <c:ptCount val="56"/>
                <c:pt idx="0">
                  <c:v>0.0</c:v>
                </c:pt>
                <c:pt idx="1">
                  <c:v>2.0</c:v>
                </c:pt>
                <c:pt idx="2">
                  <c:v>4.0</c:v>
                </c:pt>
                <c:pt idx="3">
                  <c:v>6.0</c:v>
                </c:pt>
                <c:pt idx="4">
                  <c:v>8.0</c:v>
                </c:pt>
                <c:pt idx="5">
                  <c:v>10.0</c:v>
                </c:pt>
                <c:pt idx="6">
                  <c:v>12.0</c:v>
                </c:pt>
                <c:pt idx="7">
                  <c:v>14.0</c:v>
                </c:pt>
                <c:pt idx="8">
                  <c:v>16.0</c:v>
                </c:pt>
                <c:pt idx="9">
                  <c:v>18.0</c:v>
                </c:pt>
                <c:pt idx="10">
                  <c:v>20.0</c:v>
                </c:pt>
                <c:pt idx="11">
                  <c:v>22.0</c:v>
                </c:pt>
                <c:pt idx="12">
                  <c:v>24.0</c:v>
                </c:pt>
                <c:pt idx="13">
                  <c:v>26.0</c:v>
                </c:pt>
                <c:pt idx="14">
                  <c:v>28.0</c:v>
                </c:pt>
                <c:pt idx="15">
                  <c:v>30.0</c:v>
                </c:pt>
                <c:pt idx="16">
                  <c:v>32.0</c:v>
                </c:pt>
                <c:pt idx="17">
                  <c:v>34.0</c:v>
                </c:pt>
                <c:pt idx="18">
                  <c:v>36.0</c:v>
                </c:pt>
                <c:pt idx="19">
                  <c:v>38.0</c:v>
                </c:pt>
                <c:pt idx="20">
                  <c:v>40.0</c:v>
                </c:pt>
                <c:pt idx="21">
                  <c:v>42.0</c:v>
                </c:pt>
                <c:pt idx="22">
                  <c:v>44.0</c:v>
                </c:pt>
                <c:pt idx="23">
                  <c:v>46.0</c:v>
                </c:pt>
                <c:pt idx="24">
                  <c:v>48.0</c:v>
                </c:pt>
                <c:pt idx="25">
                  <c:v>50.0</c:v>
                </c:pt>
                <c:pt idx="26">
                  <c:v>52.0</c:v>
                </c:pt>
                <c:pt idx="27">
                  <c:v>54.0</c:v>
                </c:pt>
                <c:pt idx="28">
                  <c:v>56.0</c:v>
                </c:pt>
                <c:pt idx="29">
                  <c:v>58.0</c:v>
                </c:pt>
                <c:pt idx="30">
                  <c:v>60.0</c:v>
                </c:pt>
                <c:pt idx="31">
                  <c:v>62.0</c:v>
                </c:pt>
                <c:pt idx="32">
                  <c:v>64.0</c:v>
                </c:pt>
                <c:pt idx="33">
                  <c:v>66.0</c:v>
                </c:pt>
                <c:pt idx="34">
                  <c:v>68.0</c:v>
                </c:pt>
                <c:pt idx="35">
                  <c:v>70.0</c:v>
                </c:pt>
                <c:pt idx="36">
                  <c:v>72.0</c:v>
                </c:pt>
                <c:pt idx="37">
                  <c:v>74.0</c:v>
                </c:pt>
                <c:pt idx="38">
                  <c:v>76.0</c:v>
                </c:pt>
                <c:pt idx="39">
                  <c:v>78.0</c:v>
                </c:pt>
                <c:pt idx="40">
                  <c:v>80.0</c:v>
                </c:pt>
                <c:pt idx="41">
                  <c:v>82.0</c:v>
                </c:pt>
                <c:pt idx="42">
                  <c:v>84.0</c:v>
                </c:pt>
                <c:pt idx="43">
                  <c:v>86.0</c:v>
                </c:pt>
                <c:pt idx="44">
                  <c:v>88.0</c:v>
                </c:pt>
                <c:pt idx="45">
                  <c:v>90.0</c:v>
                </c:pt>
                <c:pt idx="46">
                  <c:v>92.0</c:v>
                </c:pt>
                <c:pt idx="47">
                  <c:v>94.0</c:v>
                </c:pt>
                <c:pt idx="48">
                  <c:v>96.0</c:v>
                </c:pt>
                <c:pt idx="49">
                  <c:v>98.0</c:v>
                </c:pt>
                <c:pt idx="50">
                  <c:v>100.0</c:v>
                </c:pt>
                <c:pt idx="51">
                  <c:v>102.0</c:v>
                </c:pt>
                <c:pt idx="52">
                  <c:v>104.0</c:v>
                </c:pt>
                <c:pt idx="53">
                  <c:v>106.0</c:v>
                </c:pt>
                <c:pt idx="54">
                  <c:v>108.0</c:v>
                </c:pt>
                <c:pt idx="55">
                  <c:v>110.0</c:v>
                </c:pt>
              </c:numCache>
            </c:numRef>
          </c:cat>
          <c:val>
            <c:numRef>
              <c:f>Sheet1!$B$2:$B$57</c:f>
              <c:numCache>
                <c:formatCode>General</c:formatCode>
                <c:ptCount val="56"/>
                <c:pt idx="0">
                  <c:v>100.0</c:v>
                </c:pt>
                <c:pt idx="1">
                  <c:v>100.0</c:v>
                </c:pt>
                <c:pt idx="2">
                  <c:v>100.0</c:v>
                </c:pt>
                <c:pt idx="3">
                  <c:v>100.0</c:v>
                </c:pt>
                <c:pt idx="4">
                  <c:v>100.0</c:v>
                </c:pt>
                <c:pt idx="5">
                  <c:v>100.0</c:v>
                </c:pt>
                <c:pt idx="6">
                  <c:v>100.0</c:v>
                </c:pt>
                <c:pt idx="7">
                  <c:v>99.0</c:v>
                </c:pt>
                <c:pt idx="8">
                  <c:v>99.0</c:v>
                </c:pt>
                <c:pt idx="9">
                  <c:v>99.0</c:v>
                </c:pt>
                <c:pt idx="10">
                  <c:v>99.0</c:v>
                </c:pt>
                <c:pt idx="11">
                  <c:v>99.0</c:v>
                </c:pt>
                <c:pt idx="12">
                  <c:v>99.0</c:v>
                </c:pt>
                <c:pt idx="13">
                  <c:v>98.0</c:v>
                </c:pt>
                <c:pt idx="14">
                  <c:v>98.0</c:v>
                </c:pt>
                <c:pt idx="15">
                  <c:v>98.0</c:v>
                </c:pt>
                <c:pt idx="16">
                  <c:v>98.0</c:v>
                </c:pt>
                <c:pt idx="17">
                  <c:v>98.0</c:v>
                </c:pt>
                <c:pt idx="18">
                  <c:v>97.0</c:v>
                </c:pt>
                <c:pt idx="19">
                  <c:v>97.0</c:v>
                </c:pt>
                <c:pt idx="20">
                  <c:v>97.0</c:v>
                </c:pt>
                <c:pt idx="21">
                  <c:v>97.0</c:v>
                </c:pt>
                <c:pt idx="22">
                  <c:v>97.0</c:v>
                </c:pt>
                <c:pt idx="23">
                  <c:v>97.0</c:v>
                </c:pt>
                <c:pt idx="24">
                  <c:v>97.0</c:v>
                </c:pt>
                <c:pt idx="25">
                  <c:v>96.0</c:v>
                </c:pt>
                <c:pt idx="26">
                  <c:v>96.0</c:v>
                </c:pt>
                <c:pt idx="27">
                  <c:v>96.0</c:v>
                </c:pt>
                <c:pt idx="28">
                  <c:v>96.0</c:v>
                </c:pt>
                <c:pt idx="29">
                  <c:v>95.0</c:v>
                </c:pt>
                <c:pt idx="30">
                  <c:v>95.0</c:v>
                </c:pt>
                <c:pt idx="31">
                  <c:v>95.0</c:v>
                </c:pt>
                <c:pt idx="32">
                  <c:v>95.0</c:v>
                </c:pt>
                <c:pt idx="33">
                  <c:v>95.0</c:v>
                </c:pt>
                <c:pt idx="34">
                  <c:v>95.0</c:v>
                </c:pt>
                <c:pt idx="35">
                  <c:v>95.0</c:v>
                </c:pt>
                <c:pt idx="36">
                  <c:v>94.0</c:v>
                </c:pt>
                <c:pt idx="37">
                  <c:v>93.0</c:v>
                </c:pt>
                <c:pt idx="38">
                  <c:v>92.0</c:v>
                </c:pt>
                <c:pt idx="39">
                  <c:v>91.0</c:v>
                </c:pt>
                <c:pt idx="40">
                  <c:v>90.0</c:v>
                </c:pt>
                <c:pt idx="41">
                  <c:v>89.0</c:v>
                </c:pt>
                <c:pt idx="42">
                  <c:v>88.0</c:v>
                </c:pt>
                <c:pt idx="43">
                  <c:v>88.0</c:v>
                </c:pt>
                <c:pt idx="44">
                  <c:v>88.0</c:v>
                </c:pt>
                <c:pt idx="45">
                  <c:v>88.0</c:v>
                </c:pt>
                <c:pt idx="46">
                  <c:v>80.0</c:v>
                </c:pt>
                <c:pt idx="47">
                  <c:v>70.0</c:v>
                </c:pt>
                <c:pt idx="48">
                  <c:v>60.0</c:v>
                </c:pt>
                <c:pt idx="49">
                  <c:v>40.0</c:v>
                </c:pt>
                <c:pt idx="50">
                  <c:v>20.0</c:v>
                </c:pt>
                <c:pt idx="51">
                  <c:v>8.0</c:v>
                </c:pt>
                <c:pt idx="52">
                  <c:v>5.0</c:v>
                </c:pt>
                <c:pt idx="53">
                  <c:v>3.0</c:v>
                </c:pt>
                <c:pt idx="54">
                  <c:v>2.0</c:v>
                </c:pt>
                <c:pt idx="55">
                  <c:v>1.0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0760616"/>
        <c:axId val="2120766824"/>
      </c:lineChart>
      <c:catAx>
        <c:axId val="21207606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74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Age</a:t>
                </a:r>
              </a:p>
            </c:rich>
          </c:tx>
          <c:layout>
            <c:manualLayout>
              <c:xMode val="edge"/>
              <c:yMode val="edge"/>
              <c:x val="0.525625744934446"/>
              <c:y val="0.918669131238448"/>
            </c:manualLayout>
          </c:layout>
          <c:overlay val="0"/>
          <c:spPr>
            <a:noFill/>
            <a:ln w="25392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7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20766824"/>
        <c:crosses val="autoZero"/>
        <c:auto val="1"/>
        <c:lblAlgn val="ctr"/>
        <c:lblOffset val="100"/>
        <c:tickLblSkip val="4"/>
        <c:tickMarkSkip val="1"/>
        <c:noMultiLvlLbl val="0"/>
      </c:catAx>
      <c:valAx>
        <c:axId val="2120766824"/>
        <c:scaling>
          <c:orientation val="minMax"/>
          <c:max val="100.0"/>
        </c:scaling>
        <c:delete val="0"/>
        <c:axPos val="l"/>
        <c:majorGridlines>
          <c:spPr>
            <a:ln w="3174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874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Percent surviving to age</a:t>
                </a:r>
              </a:p>
            </c:rich>
          </c:tx>
          <c:layout>
            <c:manualLayout>
              <c:xMode val="edge"/>
              <c:yMode val="edge"/>
              <c:x val="0.0"/>
              <c:y val="0.171903881700555"/>
            </c:manualLayout>
          </c:layout>
          <c:overlay val="0"/>
          <c:spPr>
            <a:noFill/>
            <a:ln w="25392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7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20760616"/>
        <c:crosses val="autoZero"/>
        <c:crossBetween val="between"/>
        <c:majorUnit val="10.0"/>
      </c:valAx>
      <c:spPr>
        <a:noFill/>
        <a:ln w="12696">
          <a:solidFill>
            <a:schemeClr val="tx1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74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108462455304"/>
          <c:y val="0.0628465804066544"/>
          <c:w val="0.855780691299167"/>
          <c:h val="0.77634011090573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Proportion surviving</c:v>
                </c:pt>
              </c:strCache>
            </c:strRef>
          </c:tx>
          <c:spPr>
            <a:ln w="63500">
              <a:solidFill>
                <a:srgbClr val="FF0000"/>
              </a:solidFill>
            </a:ln>
          </c:spPr>
          <c:marker>
            <c:symbol val="none"/>
          </c:marker>
          <c:val>
            <c:numRef>
              <c:f>Sheet1!$B$2:$B$57</c:f>
              <c:numCache>
                <c:formatCode>General</c:formatCode>
                <c:ptCount val="56"/>
                <c:pt idx="0">
                  <c:v>100.0</c:v>
                </c:pt>
                <c:pt idx="1">
                  <c:v>100.0</c:v>
                </c:pt>
                <c:pt idx="2">
                  <c:v>100.0</c:v>
                </c:pt>
                <c:pt idx="3">
                  <c:v>100.0</c:v>
                </c:pt>
                <c:pt idx="4">
                  <c:v>100.0</c:v>
                </c:pt>
                <c:pt idx="5">
                  <c:v>100.0</c:v>
                </c:pt>
                <c:pt idx="6">
                  <c:v>100.0</c:v>
                </c:pt>
                <c:pt idx="7">
                  <c:v>99.0</c:v>
                </c:pt>
                <c:pt idx="8">
                  <c:v>99.0</c:v>
                </c:pt>
                <c:pt idx="9">
                  <c:v>99.0</c:v>
                </c:pt>
                <c:pt idx="10">
                  <c:v>99.0</c:v>
                </c:pt>
                <c:pt idx="11">
                  <c:v>99.0</c:v>
                </c:pt>
                <c:pt idx="12">
                  <c:v>99.0</c:v>
                </c:pt>
                <c:pt idx="13">
                  <c:v>98.0</c:v>
                </c:pt>
                <c:pt idx="14">
                  <c:v>98.0</c:v>
                </c:pt>
                <c:pt idx="15">
                  <c:v>98.0</c:v>
                </c:pt>
                <c:pt idx="16">
                  <c:v>98.0</c:v>
                </c:pt>
                <c:pt idx="17">
                  <c:v>98.0</c:v>
                </c:pt>
                <c:pt idx="18">
                  <c:v>97.0</c:v>
                </c:pt>
                <c:pt idx="19">
                  <c:v>97.0</c:v>
                </c:pt>
                <c:pt idx="20">
                  <c:v>97.0</c:v>
                </c:pt>
                <c:pt idx="21">
                  <c:v>97.0</c:v>
                </c:pt>
                <c:pt idx="22">
                  <c:v>97.0</c:v>
                </c:pt>
                <c:pt idx="23">
                  <c:v>97.0</c:v>
                </c:pt>
                <c:pt idx="24">
                  <c:v>97.0</c:v>
                </c:pt>
                <c:pt idx="25">
                  <c:v>96.0</c:v>
                </c:pt>
                <c:pt idx="26">
                  <c:v>96.0</c:v>
                </c:pt>
                <c:pt idx="27">
                  <c:v>96.0</c:v>
                </c:pt>
                <c:pt idx="28">
                  <c:v>96.0</c:v>
                </c:pt>
                <c:pt idx="29">
                  <c:v>95.0</c:v>
                </c:pt>
                <c:pt idx="30">
                  <c:v>95.0</c:v>
                </c:pt>
                <c:pt idx="31">
                  <c:v>95.0</c:v>
                </c:pt>
                <c:pt idx="32">
                  <c:v>95.0</c:v>
                </c:pt>
                <c:pt idx="33">
                  <c:v>95.0</c:v>
                </c:pt>
                <c:pt idx="34">
                  <c:v>95.0</c:v>
                </c:pt>
                <c:pt idx="35">
                  <c:v>95.0</c:v>
                </c:pt>
                <c:pt idx="36">
                  <c:v>94.0</c:v>
                </c:pt>
                <c:pt idx="37">
                  <c:v>93.0</c:v>
                </c:pt>
                <c:pt idx="38">
                  <c:v>92.0</c:v>
                </c:pt>
                <c:pt idx="39">
                  <c:v>91.0</c:v>
                </c:pt>
                <c:pt idx="40">
                  <c:v>90.0</c:v>
                </c:pt>
                <c:pt idx="41">
                  <c:v>89.0</c:v>
                </c:pt>
                <c:pt idx="42">
                  <c:v>88.0</c:v>
                </c:pt>
                <c:pt idx="43">
                  <c:v>88.0</c:v>
                </c:pt>
                <c:pt idx="44">
                  <c:v>88.0</c:v>
                </c:pt>
                <c:pt idx="45">
                  <c:v>88.0</c:v>
                </c:pt>
                <c:pt idx="46">
                  <c:v>80.0</c:v>
                </c:pt>
                <c:pt idx="47">
                  <c:v>70.0</c:v>
                </c:pt>
                <c:pt idx="48">
                  <c:v>60.0</c:v>
                </c:pt>
                <c:pt idx="49">
                  <c:v>40.0</c:v>
                </c:pt>
                <c:pt idx="50">
                  <c:v>20.0</c:v>
                </c:pt>
                <c:pt idx="51">
                  <c:v>8.0</c:v>
                </c:pt>
                <c:pt idx="52">
                  <c:v>5.0</c:v>
                </c:pt>
                <c:pt idx="53">
                  <c:v>3.0</c:v>
                </c:pt>
                <c:pt idx="54">
                  <c:v>2.0</c:v>
                </c:pt>
                <c:pt idx="55">
                  <c:v>1.0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Surviving without morbidity</c:v>
                </c:pt>
              </c:strCache>
            </c:strRef>
          </c:tx>
          <c:spPr>
            <a:ln w="88900" cmpd="sng">
              <a:solidFill>
                <a:srgbClr val="92D050"/>
              </a:solidFill>
            </a:ln>
          </c:spPr>
          <c:marker>
            <c:symbol val="none"/>
          </c:marker>
          <c:val>
            <c:numRef>
              <c:f>Sheet1!$C$2:$C$57</c:f>
              <c:numCache>
                <c:formatCode>General</c:formatCode>
                <c:ptCount val="56"/>
                <c:pt idx="0">
                  <c:v>100.0</c:v>
                </c:pt>
                <c:pt idx="1">
                  <c:v>99.0</c:v>
                </c:pt>
                <c:pt idx="2">
                  <c:v>99.0</c:v>
                </c:pt>
                <c:pt idx="3">
                  <c:v>98.0</c:v>
                </c:pt>
                <c:pt idx="4">
                  <c:v>98.0</c:v>
                </c:pt>
                <c:pt idx="5">
                  <c:v>98.0</c:v>
                </c:pt>
                <c:pt idx="6">
                  <c:v>97.0</c:v>
                </c:pt>
                <c:pt idx="7">
                  <c:v>97.0</c:v>
                </c:pt>
                <c:pt idx="8">
                  <c:v>97.0</c:v>
                </c:pt>
                <c:pt idx="9">
                  <c:v>97.0</c:v>
                </c:pt>
                <c:pt idx="10">
                  <c:v>96.0</c:v>
                </c:pt>
                <c:pt idx="11">
                  <c:v>96.0</c:v>
                </c:pt>
                <c:pt idx="12">
                  <c:v>96.0</c:v>
                </c:pt>
                <c:pt idx="13">
                  <c:v>96.0</c:v>
                </c:pt>
                <c:pt idx="14">
                  <c:v>96.0</c:v>
                </c:pt>
                <c:pt idx="15">
                  <c:v>95.0</c:v>
                </c:pt>
                <c:pt idx="16">
                  <c:v>94.0</c:v>
                </c:pt>
                <c:pt idx="17">
                  <c:v>92.0</c:v>
                </c:pt>
                <c:pt idx="18">
                  <c:v>90.0</c:v>
                </c:pt>
                <c:pt idx="19">
                  <c:v>88.0</c:v>
                </c:pt>
                <c:pt idx="20">
                  <c:v>86.0</c:v>
                </c:pt>
                <c:pt idx="21">
                  <c:v>84.0</c:v>
                </c:pt>
                <c:pt idx="22">
                  <c:v>82.0</c:v>
                </c:pt>
                <c:pt idx="23">
                  <c:v>80.0</c:v>
                </c:pt>
                <c:pt idx="24">
                  <c:v>77.0</c:v>
                </c:pt>
                <c:pt idx="25">
                  <c:v>74.0</c:v>
                </c:pt>
                <c:pt idx="26">
                  <c:v>70.0</c:v>
                </c:pt>
                <c:pt idx="27">
                  <c:v>66.0</c:v>
                </c:pt>
                <c:pt idx="28">
                  <c:v>62.0</c:v>
                </c:pt>
                <c:pt idx="29">
                  <c:v>58.0</c:v>
                </c:pt>
                <c:pt idx="30">
                  <c:v>54.0</c:v>
                </c:pt>
                <c:pt idx="31">
                  <c:v>50.0</c:v>
                </c:pt>
                <c:pt idx="32">
                  <c:v>46.0</c:v>
                </c:pt>
                <c:pt idx="33">
                  <c:v>42.0</c:v>
                </c:pt>
                <c:pt idx="34">
                  <c:v>37.0</c:v>
                </c:pt>
                <c:pt idx="35">
                  <c:v>33.0</c:v>
                </c:pt>
                <c:pt idx="36">
                  <c:v>30.0</c:v>
                </c:pt>
                <c:pt idx="37">
                  <c:v>27.0</c:v>
                </c:pt>
                <c:pt idx="38">
                  <c:v>24.0</c:v>
                </c:pt>
                <c:pt idx="39">
                  <c:v>21.0</c:v>
                </c:pt>
                <c:pt idx="40">
                  <c:v>18.0</c:v>
                </c:pt>
                <c:pt idx="41">
                  <c:v>16.0</c:v>
                </c:pt>
                <c:pt idx="42">
                  <c:v>14.0</c:v>
                </c:pt>
                <c:pt idx="43">
                  <c:v>12.0</c:v>
                </c:pt>
                <c:pt idx="44">
                  <c:v>10.0</c:v>
                </c:pt>
                <c:pt idx="45">
                  <c:v>8.0</c:v>
                </c:pt>
                <c:pt idx="46">
                  <c:v>6.0</c:v>
                </c:pt>
                <c:pt idx="47">
                  <c:v>5.0</c:v>
                </c:pt>
                <c:pt idx="48">
                  <c:v>4.0</c:v>
                </c:pt>
                <c:pt idx="49">
                  <c:v>3.0</c:v>
                </c:pt>
                <c:pt idx="50">
                  <c:v>2.0</c:v>
                </c:pt>
                <c:pt idx="51">
                  <c:v>2.0</c:v>
                </c:pt>
                <c:pt idx="52">
                  <c:v>1.0</c:v>
                </c:pt>
                <c:pt idx="53">
                  <c:v>1.0</c:v>
                </c:pt>
                <c:pt idx="54">
                  <c:v>1.0</c:v>
                </c:pt>
                <c:pt idx="55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5773752"/>
        <c:axId val="2115779912"/>
      </c:lineChart>
      <c:catAx>
        <c:axId val="21157737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74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Age</a:t>
                </a:r>
              </a:p>
            </c:rich>
          </c:tx>
          <c:layout>
            <c:manualLayout>
              <c:xMode val="edge"/>
              <c:yMode val="edge"/>
              <c:x val="0.525625744934446"/>
              <c:y val="0.918669131238448"/>
            </c:manualLayout>
          </c:layout>
          <c:overlay val="0"/>
          <c:spPr>
            <a:noFill/>
            <a:ln w="25392">
              <a:noFill/>
            </a:ln>
          </c:spPr>
        </c:title>
        <c:numFmt formatCode="General" sourceLinked="1"/>
        <c:majorTickMark val="out"/>
        <c:minorTickMark val="none"/>
        <c:tickLblPos val="none"/>
        <c:spPr>
          <a:ln w="317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7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15779912"/>
        <c:crosses val="autoZero"/>
        <c:auto val="1"/>
        <c:lblAlgn val="ctr"/>
        <c:lblOffset val="100"/>
        <c:tickLblSkip val="4"/>
        <c:tickMarkSkip val="1"/>
        <c:noMultiLvlLbl val="0"/>
      </c:catAx>
      <c:valAx>
        <c:axId val="2115779912"/>
        <c:scaling>
          <c:orientation val="minMax"/>
          <c:max val="100.0"/>
        </c:scaling>
        <c:delete val="0"/>
        <c:axPos val="l"/>
        <c:majorGridlines>
          <c:spPr>
            <a:ln w="3174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874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Percent surviving to age</a:t>
                </a:r>
              </a:p>
            </c:rich>
          </c:tx>
          <c:layout>
            <c:manualLayout>
              <c:xMode val="edge"/>
              <c:yMode val="edge"/>
              <c:x val="0.0"/>
              <c:y val="0.171903881700555"/>
            </c:manualLayout>
          </c:layout>
          <c:overlay val="0"/>
          <c:spPr>
            <a:noFill/>
            <a:ln w="25392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7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15773752"/>
        <c:crosses val="autoZero"/>
        <c:crossBetween val="between"/>
        <c:majorUnit val="10.0"/>
      </c:valAx>
      <c:spPr>
        <a:noFill/>
        <a:ln w="12696">
          <a:solidFill>
            <a:schemeClr val="tx1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74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108462455304"/>
          <c:y val="0.0628465804066544"/>
          <c:w val="0.855780691299167"/>
          <c:h val="0.77634011090573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Proportion surviving</c:v>
                </c:pt>
              </c:strCache>
            </c:strRef>
          </c:tx>
          <c:spPr>
            <a:ln w="63500">
              <a:solidFill>
                <a:srgbClr val="FF0000"/>
              </a:solidFill>
            </a:ln>
          </c:spPr>
          <c:marker>
            <c:symbol val="none"/>
          </c:marker>
          <c:val>
            <c:numRef>
              <c:f>Sheet1!$B$2:$B$57</c:f>
              <c:numCache>
                <c:formatCode>General</c:formatCode>
                <c:ptCount val="56"/>
                <c:pt idx="0">
                  <c:v>100.0</c:v>
                </c:pt>
                <c:pt idx="1">
                  <c:v>100.0</c:v>
                </c:pt>
                <c:pt idx="2">
                  <c:v>100.0</c:v>
                </c:pt>
                <c:pt idx="3">
                  <c:v>100.0</c:v>
                </c:pt>
                <c:pt idx="4">
                  <c:v>100.0</c:v>
                </c:pt>
                <c:pt idx="5">
                  <c:v>100.0</c:v>
                </c:pt>
                <c:pt idx="6">
                  <c:v>100.0</c:v>
                </c:pt>
                <c:pt idx="7">
                  <c:v>99.0</c:v>
                </c:pt>
                <c:pt idx="8">
                  <c:v>99.0</c:v>
                </c:pt>
                <c:pt idx="9">
                  <c:v>99.0</c:v>
                </c:pt>
                <c:pt idx="10">
                  <c:v>99.0</c:v>
                </c:pt>
                <c:pt idx="11">
                  <c:v>99.0</c:v>
                </c:pt>
                <c:pt idx="12">
                  <c:v>99.0</c:v>
                </c:pt>
                <c:pt idx="13">
                  <c:v>98.0</c:v>
                </c:pt>
                <c:pt idx="14">
                  <c:v>98.0</c:v>
                </c:pt>
                <c:pt idx="15">
                  <c:v>98.0</c:v>
                </c:pt>
                <c:pt idx="16">
                  <c:v>98.0</c:v>
                </c:pt>
                <c:pt idx="17">
                  <c:v>98.0</c:v>
                </c:pt>
                <c:pt idx="18">
                  <c:v>97.0</c:v>
                </c:pt>
                <c:pt idx="19">
                  <c:v>97.0</c:v>
                </c:pt>
                <c:pt idx="20">
                  <c:v>97.0</c:v>
                </c:pt>
                <c:pt idx="21">
                  <c:v>97.0</c:v>
                </c:pt>
                <c:pt idx="22">
                  <c:v>97.0</c:v>
                </c:pt>
                <c:pt idx="23">
                  <c:v>97.0</c:v>
                </c:pt>
                <c:pt idx="24">
                  <c:v>97.0</c:v>
                </c:pt>
                <c:pt idx="25">
                  <c:v>96.0</c:v>
                </c:pt>
                <c:pt idx="26">
                  <c:v>96.0</c:v>
                </c:pt>
                <c:pt idx="27">
                  <c:v>96.0</c:v>
                </c:pt>
                <c:pt idx="28">
                  <c:v>96.0</c:v>
                </c:pt>
                <c:pt idx="29">
                  <c:v>95.0</c:v>
                </c:pt>
                <c:pt idx="30">
                  <c:v>95.0</c:v>
                </c:pt>
                <c:pt idx="31">
                  <c:v>95.0</c:v>
                </c:pt>
                <c:pt idx="32">
                  <c:v>95.0</c:v>
                </c:pt>
                <c:pt idx="33">
                  <c:v>95.0</c:v>
                </c:pt>
                <c:pt idx="34">
                  <c:v>95.0</c:v>
                </c:pt>
                <c:pt idx="35">
                  <c:v>95.0</c:v>
                </c:pt>
                <c:pt idx="36">
                  <c:v>94.0</c:v>
                </c:pt>
                <c:pt idx="37">
                  <c:v>93.0</c:v>
                </c:pt>
                <c:pt idx="38">
                  <c:v>92.0</c:v>
                </c:pt>
                <c:pt idx="39">
                  <c:v>91.0</c:v>
                </c:pt>
                <c:pt idx="40">
                  <c:v>90.0</c:v>
                </c:pt>
                <c:pt idx="41">
                  <c:v>89.0</c:v>
                </c:pt>
                <c:pt idx="42">
                  <c:v>88.0</c:v>
                </c:pt>
                <c:pt idx="43">
                  <c:v>88.0</c:v>
                </c:pt>
                <c:pt idx="44">
                  <c:v>88.0</c:v>
                </c:pt>
                <c:pt idx="45">
                  <c:v>88.0</c:v>
                </c:pt>
                <c:pt idx="46">
                  <c:v>80.0</c:v>
                </c:pt>
                <c:pt idx="47">
                  <c:v>70.0</c:v>
                </c:pt>
                <c:pt idx="48">
                  <c:v>60.0</c:v>
                </c:pt>
                <c:pt idx="49">
                  <c:v>40.0</c:v>
                </c:pt>
                <c:pt idx="50">
                  <c:v>20.0</c:v>
                </c:pt>
                <c:pt idx="51">
                  <c:v>8.0</c:v>
                </c:pt>
                <c:pt idx="52">
                  <c:v>5.0</c:v>
                </c:pt>
                <c:pt idx="53">
                  <c:v>3.0</c:v>
                </c:pt>
                <c:pt idx="54">
                  <c:v>2.0</c:v>
                </c:pt>
                <c:pt idx="55">
                  <c:v>1.0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Surviving without morbidity</c:v>
                </c:pt>
              </c:strCache>
            </c:strRef>
          </c:tx>
          <c:spPr>
            <a:ln w="88900" cmpd="sng">
              <a:solidFill>
                <a:srgbClr val="92D050"/>
              </a:solidFill>
            </a:ln>
          </c:spPr>
          <c:marker>
            <c:symbol val="none"/>
          </c:marker>
          <c:val>
            <c:numRef>
              <c:f>Sheet1!$C$2:$C$57</c:f>
              <c:numCache>
                <c:formatCode>General</c:formatCode>
                <c:ptCount val="56"/>
                <c:pt idx="0">
                  <c:v>100.0</c:v>
                </c:pt>
                <c:pt idx="1">
                  <c:v>99.0</c:v>
                </c:pt>
                <c:pt idx="2">
                  <c:v>99.0</c:v>
                </c:pt>
                <c:pt idx="3">
                  <c:v>99.0</c:v>
                </c:pt>
                <c:pt idx="4">
                  <c:v>99.0</c:v>
                </c:pt>
                <c:pt idx="5">
                  <c:v>98.0</c:v>
                </c:pt>
                <c:pt idx="6">
                  <c:v>98.0</c:v>
                </c:pt>
                <c:pt idx="7">
                  <c:v>98.0</c:v>
                </c:pt>
                <c:pt idx="8">
                  <c:v>98.0</c:v>
                </c:pt>
                <c:pt idx="9">
                  <c:v>97.0</c:v>
                </c:pt>
                <c:pt idx="10">
                  <c:v>97.0</c:v>
                </c:pt>
                <c:pt idx="11">
                  <c:v>97.0</c:v>
                </c:pt>
                <c:pt idx="12">
                  <c:v>97.0</c:v>
                </c:pt>
                <c:pt idx="13">
                  <c:v>96.0</c:v>
                </c:pt>
                <c:pt idx="14">
                  <c:v>96.0</c:v>
                </c:pt>
                <c:pt idx="15">
                  <c:v>96.0</c:v>
                </c:pt>
                <c:pt idx="16">
                  <c:v>96.0</c:v>
                </c:pt>
                <c:pt idx="17">
                  <c:v>96.0</c:v>
                </c:pt>
                <c:pt idx="18">
                  <c:v>95.0</c:v>
                </c:pt>
                <c:pt idx="19">
                  <c:v>95.0</c:v>
                </c:pt>
                <c:pt idx="20">
                  <c:v>95.0</c:v>
                </c:pt>
                <c:pt idx="21">
                  <c:v>95.0</c:v>
                </c:pt>
                <c:pt idx="22">
                  <c:v>95.0</c:v>
                </c:pt>
                <c:pt idx="23">
                  <c:v>94.0</c:v>
                </c:pt>
                <c:pt idx="24">
                  <c:v>94.0</c:v>
                </c:pt>
                <c:pt idx="25">
                  <c:v>94.0</c:v>
                </c:pt>
                <c:pt idx="26">
                  <c:v>93.0</c:v>
                </c:pt>
                <c:pt idx="27">
                  <c:v>91.0</c:v>
                </c:pt>
                <c:pt idx="28">
                  <c:v>91.0</c:v>
                </c:pt>
                <c:pt idx="29">
                  <c:v>91.0</c:v>
                </c:pt>
                <c:pt idx="30">
                  <c:v>91.0</c:v>
                </c:pt>
                <c:pt idx="31">
                  <c:v>89.0</c:v>
                </c:pt>
                <c:pt idx="32">
                  <c:v>89.0</c:v>
                </c:pt>
                <c:pt idx="33">
                  <c:v>89.0</c:v>
                </c:pt>
                <c:pt idx="34">
                  <c:v>89.0</c:v>
                </c:pt>
                <c:pt idx="35">
                  <c:v>89.0</c:v>
                </c:pt>
                <c:pt idx="36">
                  <c:v>88.0</c:v>
                </c:pt>
                <c:pt idx="37">
                  <c:v>87.0</c:v>
                </c:pt>
                <c:pt idx="38">
                  <c:v>86.0</c:v>
                </c:pt>
                <c:pt idx="39">
                  <c:v>84.0</c:v>
                </c:pt>
                <c:pt idx="40">
                  <c:v>83.0</c:v>
                </c:pt>
                <c:pt idx="41">
                  <c:v>82.0</c:v>
                </c:pt>
                <c:pt idx="42">
                  <c:v>80.0</c:v>
                </c:pt>
                <c:pt idx="43">
                  <c:v>79.0</c:v>
                </c:pt>
                <c:pt idx="44">
                  <c:v>78.0</c:v>
                </c:pt>
                <c:pt idx="45">
                  <c:v>76.0</c:v>
                </c:pt>
                <c:pt idx="46">
                  <c:v>65.0</c:v>
                </c:pt>
                <c:pt idx="47">
                  <c:v>55.0</c:v>
                </c:pt>
                <c:pt idx="48">
                  <c:v>40.0</c:v>
                </c:pt>
                <c:pt idx="49">
                  <c:v>15.0</c:v>
                </c:pt>
                <c:pt idx="50">
                  <c:v>10.0</c:v>
                </c:pt>
                <c:pt idx="51">
                  <c:v>4.0</c:v>
                </c:pt>
                <c:pt idx="52">
                  <c:v>3.0</c:v>
                </c:pt>
                <c:pt idx="53">
                  <c:v>2.0</c:v>
                </c:pt>
                <c:pt idx="54">
                  <c:v>1.0</c:v>
                </c:pt>
                <c:pt idx="55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0819320"/>
        <c:axId val="2120825480"/>
      </c:lineChart>
      <c:catAx>
        <c:axId val="21208193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74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Age</a:t>
                </a:r>
              </a:p>
            </c:rich>
          </c:tx>
          <c:layout>
            <c:manualLayout>
              <c:xMode val="edge"/>
              <c:yMode val="edge"/>
              <c:x val="0.525625744934446"/>
              <c:y val="0.918669131238448"/>
            </c:manualLayout>
          </c:layout>
          <c:overlay val="0"/>
          <c:spPr>
            <a:noFill/>
            <a:ln w="25392">
              <a:noFill/>
            </a:ln>
          </c:spPr>
        </c:title>
        <c:numFmt formatCode="General" sourceLinked="1"/>
        <c:majorTickMark val="out"/>
        <c:minorTickMark val="none"/>
        <c:tickLblPos val="none"/>
        <c:spPr>
          <a:ln w="317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7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20825480"/>
        <c:crosses val="autoZero"/>
        <c:auto val="1"/>
        <c:lblAlgn val="ctr"/>
        <c:lblOffset val="100"/>
        <c:tickLblSkip val="4"/>
        <c:tickMarkSkip val="1"/>
        <c:noMultiLvlLbl val="0"/>
      </c:catAx>
      <c:valAx>
        <c:axId val="2120825480"/>
        <c:scaling>
          <c:orientation val="minMax"/>
          <c:max val="100.0"/>
        </c:scaling>
        <c:delete val="0"/>
        <c:axPos val="l"/>
        <c:majorGridlines>
          <c:spPr>
            <a:ln w="3174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874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Percent surviving to age</a:t>
                </a:r>
              </a:p>
            </c:rich>
          </c:tx>
          <c:layout>
            <c:manualLayout>
              <c:xMode val="edge"/>
              <c:yMode val="edge"/>
              <c:x val="0.0"/>
              <c:y val="0.171903881700555"/>
            </c:manualLayout>
          </c:layout>
          <c:overlay val="0"/>
          <c:spPr>
            <a:noFill/>
            <a:ln w="25392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7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20819320"/>
        <c:crosses val="autoZero"/>
        <c:crossBetween val="between"/>
        <c:majorUnit val="10.0"/>
      </c:valAx>
      <c:spPr>
        <a:noFill/>
        <a:ln w="12696">
          <a:solidFill>
            <a:schemeClr val="tx1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74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108462455304"/>
          <c:y val="0.0628465804066544"/>
          <c:w val="0.855780691299167"/>
          <c:h val="0.77634011090573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Proportion surviving</c:v>
                </c:pt>
              </c:strCache>
            </c:strRef>
          </c:tx>
          <c:spPr>
            <a:ln w="63500">
              <a:solidFill>
                <a:srgbClr val="FF0000"/>
              </a:solidFill>
            </a:ln>
          </c:spPr>
          <c:marker>
            <c:symbol val="none"/>
          </c:marker>
          <c:val>
            <c:numRef>
              <c:f>Sheet1!$B$2:$B$57</c:f>
              <c:numCache>
                <c:formatCode>General</c:formatCode>
                <c:ptCount val="56"/>
                <c:pt idx="0">
                  <c:v>100.0</c:v>
                </c:pt>
                <c:pt idx="1">
                  <c:v>100.0</c:v>
                </c:pt>
                <c:pt idx="2">
                  <c:v>100.0</c:v>
                </c:pt>
                <c:pt idx="3">
                  <c:v>100.0</c:v>
                </c:pt>
                <c:pt idx="4">
                  <c:v>100.0</c:v>
                </c:pt>
                <c:pt idx="5">
                  <c:v>100.0</c:v>
                </c:pt>
                <c:pt idx="6">
                  <c:v>100.0</c:v>
                </c:pt>
                <c:pt idx="7">
                  <c:v>99.0</c:v>
                </c:pt>
                <c:pt idx="8">
                  <c:v>99.0</c:v>
                </c:pt>
                <c:pt idx="9">
                  <c:v>99.0</c:v>
                </c:pt>
                <c:pt idx="10">
                  <c:v>99.0</c:v>
                </c:pt>
                <c:pt idx="11">
                  <c:v>99.0</c:v>
                </c:pt>
                <c:pt idx="12">
                  <c:v>99.0</c:v>
                </c:pt>
                <c:pt idx="13">
                  <c:v>98.0</c:v>
                </c:pt>
                <c:pt idx="14">
                  <c:v>98.0</c:v>
                </c:pt>
                <c:pt idx="15">
                  <c:v>98.0</c:v>
                </c:pt>
                <c:pt idx="16">
                  <c:v>98.0</c:v>
                </c:pt>
                <c:pt idx="17">
                  <c:v>98.0</c:v>
                </c:pt>
                <c:pt idx="18">
                  <c:v>97.0</c:v>
                </c:pt>
                <c:pt idx="19">
                  <c:v>97.0</c:v>
                </c:pt>
                <c:pt idx="20">
                  <c:v>97.0</c:v>
                </c:pt>
                <c:pt idx="21">
                  <c:v>97.0</c:v>
                </c:pt>
                <c:pt idx="22">
                  <c:v>97.0</c:v>
                </c:pt>
                <c:pt idx="23">
                  <c:v>97.0</c:v>
                </c:pt>
                <c:pt idx="24">
                  <c:v>97.0</c:v>
                </c:pt>
                <c:pt idx="25">
                  <c:v>96.0</c:v>
                </c:pt>
                <c:pt idx="26">
                  <c:v>96.0</c:v>
                </c:pt>
                <c:pt idx="27">
                  <c:v>96.0</c:v>
                </c:pt>
                <c:pt idx="28">
                  <c:v>96.0</c:v>
                </c:pt>
                <c:pt idx="29">
                  <c:v>95.0</c:v>
                </c:pt>
                <c:pt idx="30">
                  <c:v>95.0</c:v>
                </c:pt>
                <c:pt idx="31">
                  <c:v>95.0</c:v>
                </c:pt>
                <c:pt idx="32">
                  <c:v>95.0</c:v>
                </c:pt>
                <c:pt idx="33">
                  <c:v>95.0</c:v>
                </c:pt>
                <c:pt idx="34">
                  <c:v>95.0</c:v>
                </c:pt>
                <c:pt idx="35">
                  <c:v>95.0</c:v>
                </c:pt>
                <c:pt idx="36">
                  <c:v>94.0</c:v>
                </c:pt>
                <c:pt idx="37">
                  <c:v>93.0</c:v>
                </c:pt>
                <c:pt idx="38">
                  <c:v>92.0</c:v>
                </c:pt>
                <c:pt idx="39">
                  <c:v>91.0</c:v>
                </c:pt>
                <c:pt idx="40">
                  <c:v>90.0</c:v>
                </c:pt>
                <c:pt idx="41">
                  <c:v>89.0</c:v>
                </c:pt>
                <c:pt idx="42">
                  <c:v>88.0</c:v>
                </c:pt>
                <c:pt idx="43">
                  <c:v>88.0</c:v>
                </c:pt>
                <c:pt idx="44">
                  <c:v>88.0</c:v>
                </c:pt>
                <c:pt idx="45">
                  <c:v>88.0</c:v>
                </c:pt>
                <c:pt idx="46">
                  <c:v>80.0</c:v>
                </c:pt>
                <c:pt idx="47">
                  <c:v>70.0</c:v>
                </c:pt>
                <c:pt idx="48">
                  <c:v>60.0</c:v>
                </c:pt>
                <c:pt idx="49">
                  <c:v>40.0</c:v>
                </c:pt>
                <c:pt idx="50">
                  <c:v>20.0</c:v>
                </c:pt>
                <c:pt idx="51">
                  <c:v>8.0</c:v>
                </c:pt>
                <c:pt idx="52">
                  <c:v>5.0</c:v>
                </c:pt>
                <c:pt idx="53">
                  <c:v>3.0</c:v>
                </c:pt>
                <c:pt idx="54">
                  <c:v>2.0</c:v>
                </c:pt>
                <c:pt idx="55">
                  <c:v>1.0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Surviving without morbidity</c:v>
                </c:pt>
              </c:strCache>
            </c:strRef>
          </c:tx>
          <c:spPr>
            <a:ln w="88900" cmpd="sng">
              <a:solidFill>
                <a:srgbClr val="92D050"/>
              </a:solidFill>
            </a:ln>
          </c:spPr>
          <c:marker>
            <c:symbol val="none"/>
          </c:marker>
          <c:val>
            <c:numRef>
              <c:f>Sheet1!$C$2:$C$57</c:f>
              <c:numCache>
                <c:formatCode>General</c:formatCode>
                <c:ptCount val="56"/>
                <c:pt idx="0">
                  <c:v>100.0</c:v>
                </c:pt>
                <c:pt idx="1">
                  <c:v>99.0</c:v>
                </c:pt>
                <c:pt idx="2">
                  <c:v>99.0</c:v>
                </c:pt>
                <c:pt idx="3">
                  <c:v>99.0</c:v>
                </c:pt>
                <c:pt idx="4">
                  <c:v>99.0</c:v>
                </c:pt>
                <c:pt idx="5">
                  <c:v>98.0</c:v>
                </c:pt>
                <c:pt idx="6">
                  <c:v>98.0</c:v>
                </c:pt>
                <c:pt idx="7">
                  <c:v>98.0</c:v>
                </c:pt>
                <c:pt idx="8">
                  <c:v>98.0</c:v>
                </c:pt>
                <c:pt idx="9">
                  <c:v>97.0</c:v>
                </c:pt>
                <c:pt idx="10">
                  <c:v>97.0</c:v>
                </c:pt>
                <c:pt idx="11">
                  <c:v>97.0</c:v>
                </c:pt>
                <c:pt idx="12">
                  <c:v>97.0</c:v>
                </c:pt>
                <c:pt idx="13">
                  <c:v>96.0</c:v>
                </c:pt>
                <c:pt idx="14">
                  <c:v>96.0</c:v>
                </c:pt>
                <c:pt idx="15">
                  <c:v>96.0</c:v>
                </c:pt>
                <c:pt idx="16">
                  <c:v>96.0</c:v>
                </c:pt>
                <c:pt idx="17">
                  <c:v>96.0</c:v>
                </c:pt>
                <c:pt idx="18">
                  <c:v>95.0</c:v>
                </c:pt>
                <c:pt idx="19">
                  <c:v>95.0</c:v>
                </c:pt>
                <c:pt idx="20">
                  <c:v>95.0</c:v>
                </c:pt>
                <c:pt idx="21">
                  <c:v>95.0</c:v>
                </c:pt>
                <c:pt idx="22">
                  <c:v>95.0</c:v>
                </c:pt>
                <c:pt idx="23">
                  <c:v>94.0</c:v>
                </c:pt>
                <c:pt idx="24">
                  <c:v>94.0</c:v>
                </c:pt>
                <c:pt idx="25">
                  <c:v>94.0</c:v>
                </c:pt>
                <c:pt idx="26">
                  <c:v>93.0</c:v>
                </c:pt>
                <c:pt idx="27">
                  <c:v>91.0</c:v>
                </c:pt>
                <c:pt idx="28">
                  <c:v>91.0</c:v>
                </c:pt>
                <c:pt idx="29">
                  <c:v>91.0</c:v>
                </c:pt>
                <c:pt idx="30">
                  <c:v>91.0</c:v>
                </c:pt>
                <c:pt idx="31">
                  <c:v>88.0</c:v>
                </c:pt>
                <c:pt idx="32">
                  <c:v>85.0</c:v>
                </c:pt>
                <c:pt idx="33">
                  <c:v>82.0</c:v>
                </c:pt>
                <c:pt idx="34">
                  <c:v>78.0</c:v>
                </c:pt>
                <c:pt idx="35">
                  <c:v>74.0</c:v>
                </c:pt>
                <c:pt idx="36">
                  <c:v>70.0</c:v>
                </c:pt>
                <c:pt idx="37">
                  <c:v>66.0</c:v>
                </c:pt>
                <c:pt idx="38">
                  <c:v>62.0</c:v>
                </c:pt>
                <c:pt idx="39">
                  <c:v>55.0</c:v>
                </c:pt>
                <c:pt idx="40">
                  <c:v>48.0</c:v>
                </c:pt>
                <c:pt idx="41">
                  <c:v>46.0</c:v>
                </c:pt>
                <c:pt idx="42">
                  <c:v>44.0</c:v>
                </c:pt>
                <c:pt idx="43">
                  <c:v>42.0</c:v>
                </c:pt>
                <c:pt idx="44">
                  <c:v>40.0</c:v>
                </c:pt>
                <c:pt idx="45">
                  <c:v>38.0</c:v>
                </c:pt>
                <c:pt idx="46">
                  <c:v>36.0</c:v>
                </c:pt>
                <c:pt idx="47">
                  <c:v>30.0</c:v>
                </c:pt>
                <c:pt idx="48">
                  <c:v>20.0</c:v>
                </c:pt>
                <c:pt idx="49">
                  <c:v>10.0</c:v>
                </c:pt>
                <c:pt idx="50">
                  <c:v>6.0</c:v>
                </c:pt>
                <c:pt idx="51">
                  <c:v>4.0</c:v>
                </c:pt>
                <c:pt idx="52">
                  <c:v>3.0</c:v>
                </c:pt>
                <c:pt idx="53">
                  <c:v>2.0</c:v>
                </c:pt>
                <c:pt idx="54">
                  <c:v>1.0</c:v>
                </c:pt>
                <c:pt idx="55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0878232"/>
        <c:axId val="2120884392"/>
      </c:lineChart>
      <c:catAx>
        <c:axId val="21208782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74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Age</a:t>
                </a:r>
              </a:p>
            </c:rich>
          </c:tx>
          <c:layout>
            <c:manualLayout>
              <c:xMode val="edge"/>
              <c:yMode val="edge"/>
              <c:x val="0.525625744934446"/>
              <c:y val="0.918669131238448"/>
            </c:manualLayout>
          </c:layout>
          <c:overlay val="0"/>
          <c:spPr>
            <a:noFill/>
            <a:ln w="25392">
              <a:noFill/>
            </a:ln>
          </c:spPr>
        </c:title>
        <c:numFmt formatCode="General" sourceLinked="1"/>
        <c:majorTickMark val="out"/>
        <c:minorTickMark val="none"/>
        <c:tickLblPos val="none"/>
        <c:spPr>
          <a:ln w="317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7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20884392"/>
        <c:crosses val="autoZero"/>
        <c:auto val="1"/>
        <c:lblAlgn val="ctr"/>
        <c:lblOffset val="100"/>
        <c:tickLblSkip val="4"/>
        <c:tickMarkSkip val="1"/>
        <c:noMultiLvlLbl val="0"/>
      </c:catAx>
      <c:valAx>
        <c:axId val="2120884392"/>
        <c:scaling>
          <c:orientation val="minMax"/>
          <c:max val="100.0"/>
        </c:scaling>
        <c:delete val="0"/>
        <c:axPos val="l"/>
        <c:majorGridlines>
          <c:spPr>
            <a:ln w="3174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874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Percent surviving to age</a:t>
                </a:r>
              </a:p>
            </c:rich>
          </c:tx>
          <c:layout>
            <c:manualLayout>
              <c:xMode val="edge"/>
              <c:yMode val="edge"/>
              <c:x val="0.0"/>
              <c:y val="0.171903881700555"/>
            </c:manualLayout>
          </c:layout>
          <c:overlay val="0"/>
          <c:spPr>
            <a:noFill/>
            <a:ln w="25392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7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20878232"/>
        <c:crosses val="autoZero"/>
        <c:crossBetween val="between"/>
        <c:majorUnit val="10.0"/>
      </c:valAx>
      <c:spPr>
        <a:noFill/>
        <a:ln w="12696">
          <a:solidFill>
            <a:schemeClr val="tx1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74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0.09125</cdr:x>
      <cdr:y>0.97783</cdr:y>
    </cdr:from>
    <cdr:to>
      <cdr:x>0.59563</cdr:x>
      <cdr:y>1</cdr:y>
    </cdr:to>
    <cdr:sp macro="" textlink="">
      <cdr:nvSpPr>
        <cdr:cNvPr id="2" name="Footer Placeholder 5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779961" y="6520928"/>
          <a:ext cx="4310907" cy="1379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0" tIns="0" rIns="0" bIns="0" rtlCol="0" anchor="b" anchorCtr="0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900" i="0"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/>
            <a:t>Acknowledgement to Zachary Zimmer</a:t>
          </a:r>
          <a:endParaRPr lang="en-US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6.emf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er Placeholder 1"/>
          <p:cNvSpPr>
            <a:spLocks noGrp="1"/>
          </p:cNvSpPr>
          <p:nvPr>
            <p:ph type="hdr" sz="quarter"/>
          </p:nvPr>
        </p:nvSpPr>
        <p:spPr>
          <a:xfrm>
            <a:off x="2220616" y="8863084"/>
            <a:ext cx="2664646" cy="137851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algn="l">
              <a:defRPr sz="800"/>
            </a:lvl1pPr>
          </a:lstStyle>
          <a:p>
            <a:pPr>
              <a:lnSpc>
                <a:spcPct val="95000"/>
              </a:lnSpc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idx="1"/>
          </p:nvPr>
        </p:nvSpPr>
        <p:spPr>
          <a:xfrm>
            <a:off x="1199311" y="8856576"/>
            <a:ext cx="880135" cy="146304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800"/>
            </a:lvl1pPr>
          </a:lstStyle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10/9/17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441507" y="8857103"/>
            <a:ext cx="554100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11E5896-917A-4035-A860-408E1EC3CD51}" type="slidenum">
              <a:rPr lang="en-US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06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329429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6.emf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8028" y="399934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41268" y="4080297"/>
            <a:ext cx="5961120" cy="44805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Header Placeholder 1"/>
          <p:cNvSpPr>
            <a:spLocks noGrp="1"/>
          </p:cNvSpPr>
          <p:nvPr>
            <p:ph type="hdr" sz="quarter"/>
          </p:nvPr>
        </p:nvSpPr>
        <p:spPr>
          <a:xfrm>
            <a:off x="2227340" y="8863084"/>
            <a:ext cx="2664646" cy="137851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algn="l">
              <a:defRPr sz="800" i="0"/>
            </a:lvl1pPr>
          </a:lstStyle>
          <a:p>
            <a:pPr>
              <a:lnSpc>
                <a:spcPct val="95000"/>
              </a:lnSpc>
            </a:pPr>
            <a:r>
              <a:rPr lang="en-US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Date Placeholder 2"/>
          <p:cNvSpPr>
            <a:spLocks noGrp="1"/>
          </p:cNvSpPr>
          <p:nvPr>
            <p:ph type="dt" idx="1"/>
          </p:nvPr>
        </p:nvSpPr>
        <p:spPr>
          <a:xfrm>
            <a:off x="1206035" y="8856576"/>
            <a:ext cx="880135" cy="146304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800" i="0"/>
            </a:lvl1pPr>
          </a:lstStyle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10/9/17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8231" y="8857103"/>
            <a:ext cx="554100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06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74831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114300" indent="-114300" algn="l" defTabSz="914400" rtl="0" eaLnBrk="1" latinLnBrk="0" hangingPunct="1">
      <a:spcBef>
        <a:spcPts val="800"/>
      </a:spcBef>
      <a:buFont typeface="Arial" pitchFamily="34" charset="0"/>
      <a:buChar char="•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285750" indent="-112713" algn="l" defTabSz="914400" rtl="0" eaLnBrk="1" latinLnBrk="0" hangingPunct="1">
      <a:spcBef>
        <a:spcPts val="200"/>
      </a:spcBef>
      <a:buFont typeface="Arial" pitchFamily="34" charset="0"/>
      <a:buChar char="•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403225" indent="-117475" algn="l" defTabSz="914400" rtl="0" eaLnBrk="1" latinLnBrk="0" hangingPunct="1">
      <a:spcBef>
        <a:spcPts val="200"/>
      </a:spcBef>
      <a:buFont typeface="Arial" pitchFamily="34" charset="0"/>
      <a:buChar char="•"/>
      <a:defRPr sz="105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569913" indent="-112713" algn="l" defTabSz="914400" rtl="0" eaLnBrk="1" latinLnBrk="0" hangingPunct="1">
      <a:spcBef>
        <a:spcPts val="200"/>
      </a:spcBef>
      <a:buFont typeface="Arial" pitchFamily="34" charset="0"/>
      <a:buChar char="•"/>
      <a:defRPr sz="105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457200" indent="114300" algn="l" defTabSz="914400" rtl="0" eaLnBrk="1" latinLnBrk="0" hangingPunct="1">
      <a:buFont typeface="Arial" pitchFamily="34" charset="0"/>
      <a:buChar char="•"/>
      <a:defRPr sz="1050" kern="1200">
        <a:solidFill>
          <a:schemeClr val="tx1"/>
        </a:solidFill>
        <a:latin typeface="+mn-lt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Image Placeholder 2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23" name="Notes Placeholder 2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4" name="Header Placeholder 1"/>
          <p:cNvSpPr>
            <a:spLocks noGrp="1"/>
          </p:cNvSpPr>
          <p:nvPr>
            <p:ph type="hdr" sz="quarter"/>
          </p:nvPr>
        </p:nvSpPr>
        <p:spPr>
          <a:xfrm>
            <a:off x="2482852" y="8863084"/>
            <a:ext cx="2664646" cy="137851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algn="l">
              <a:defRPr sz="800"/>
            </a:lvl1pPr>
          </a:lstStyle>
          <a:p>
            <a:pPr>
              <a:lnSpc>
                <a:spcPct val="95000"/>
              </a:lnSpc>
            </a:pPr>
            <a:r>
              <a:rPr lang="en-US" sz="600" i="1" dirty="0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25" name="Date Placeholder 2"/>
          <p:cNvSpPr>
            <a:spLocks noGrp="1"/>
          </p:cNvSpPr>
          <p:nvPr>
            <p:ph type="dt" idx="1"/>
          </p:nvPr>
        </p:nvSpPr>
        <p:spPr>
          <a:xfrm>
            <a:off x="1461547" y="8856576"/>
            <a:ext cx="880135" cy="146304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800"/>
            </a:lvl1pPr>
          </a:lstStyle>
          <a:p>
            <a:pPr algn="l"/>
            <a:fld id="{9535A4AE-AB74-4BDA-B84A-019528CC2B4D}" type="datetimeFigureOut">
              <a:rPr lang="en-US" sz="600" i="1" smtClean="0">
                <a:latin typeface="Arial" pitchFamily="34" charset="0"/>
                <a:cs typeface="Arial" pitchFamily="34" charset="0"/>
              </a:rPr>
              <a:pPr algn="l"/>
              <a:t>10/9/17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03743" y="8836931"/>
            <a:ext cx="554100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11E5896-917A-4035-A860-408E1EC3CD51}" type="slidenum">
              <a:rPr lang="en-US" sz="600" i="1">
                <a:latin typeface="Arial" pitchFamily="34" charset="0"/>
                <a:cs typeface="Arial" pitchFamily="34" charset="0"/>
              </a:rPr>
              <a:pPr/>
              <a:t>1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Final boiler plate language: 2 versions</a:t>
            </a: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Through its singular focus on health, UCSF is leading revolutions in health.</a:t>
            </a:r>
          </a:p>
          <a:p>
            <a:r>
              <a:rPr lang="en-US" sz="12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UCSF is driven by the idea that great breakthroughs are achieved when the best research, the best education and the best patient care converge.</a:t>
            </a:r>
            <a:endParaRPr lang="en-US" smtClean="0"/>
          </a:p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F81535CF-1E6D-4F58-ADCA-A0D754487971}" type="datetime1">
              <a:rPr lang="en-US" smtClean="0">
                <a:latin typeface="Arial" pitchFamily="34" charset="0"/>
                <a:cs typeface="Arial" pitchFamily="34" charset="0"/>
              </a:rPr>
              <a:t>10/9/17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43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201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Relationship Id="rId3" Type="http://schemas.openxmlformats.org/officeDocument/2006/relationships/image" Target="../media/image6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eg"/><Relationship Id="rId3" Type="http://schemas.openxmlformats.org/officeDocument/2006/relationships/image" Target="../media/image6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emf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em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eg"/><Relationship Id="rId3" Type="http://schemas.openxmlformats.org/officeDocument/2006/relationships/image" Target="../media/image6.emf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jp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emf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ernal Co-branding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95720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70016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7431B66-2D65-4398-A930-0D30EC9EE69D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3" y="4350040"/>
            <a:ext cx="6477000" cy="1936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430160" y="591021"/>
            <a:ext cx="0" cy="118872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 userDrawn="1"/>
        </p:nvGrpSpPr>
        <p:grpSpPr>
          <a:xfrm>
            <a:off x="2749439" y="752601"/>
            <a:ext cx="1487211" cy="868680"/>
            <a:chOff x="2749439" y="752601"/>
            <a:chExt cx="1487211" cy="868680"/>
          </a:xfrm>
        </p:grpSpPr>
        <p:sp>
          <p:nvSpPr>
            <p:cNvPr id="5" name="Rectangle 4"/>
            <p:cNvSpPr/>
            <p:nvPr userDrawn="1"/>
          </p:nvSpPr>
          <p:spPr bwMode="auto">
            <a:xfrm>
              <a:off x="2749439" y="752601"/>
              <a:ext cx="1371600" cy="868680"/>
            </a:xfrm>
            <a:prstGeom prst="rect">
              <a:avLst/>
            </a:prstGeom>
            <a:noFill/>
            <a:ln w="19050" algn="ctr">
              <a:solidFill>
                <a:schemeClr val="accent2"/>
              </a:solidFill>
              <a:prstDash val="dash"/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>
                <a:lnSpc>
                  <a:spcPct val="90000"/>
                </a:lnSpc>
              </a:pPr>
              <a:endParaRPr lang="en-US" sz="1600" b="1" dirty="0" err="1" smtClean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 bwMode="auto">
            <a:xfrm>
              <a:off x="2785238" y="912373"/>
              <a:ext cx="1451412" cy="60939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200" dirty="0" smtClean="0">
                  <a:solidFill>
                    <a:schemeClr val="bg1"/>
                  </a:solidFill>
                  <a:latin typeface="+mj-lt"/>
                </a:rPr>
                <a:t>Partner Logo</a:t>
              </a:r>
            </a:p>
          </p:txBody>
        </p:sp>
      </p:grp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742959"/>
            <a:ext cx="1400637" cy="91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0327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BD169FF-1EB6-4E72-A743-2950EDD253FC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6125" y="4044820"/>
            <a:ext cx="6478588" cy="406400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2" name="Picture 11" descr="UCSF_SubLogo_GlobalHealthSci_white_RGB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1" y="736600"/>
            <a:ext cx="2267656" cy="4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0065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68B2403-7DF7-4776-922B-AE99AEA16D7C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351" y="4046607"/>
            <a:ext cx="6472238" cy="434178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2" name="Picture 11" descr="UCSF_SubLogo_GlobalHealthSci_white_RGB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1" y="736600"/>
            <a:ext cx="2267656" cy="4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148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ltGray"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invGray">
          <a:xfrm>
            <a:off x="0" y="-1"/>
            <a:ext cx="9144000" cy="6858001"/>
          </a:xfrm>
          <a:prstGeom prst="rect">
            <a:avLst/>
          </a:prstGeom>
          <a:solidFill>
            <a:srgbClr val="000000">
              <a:alpha val="40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728D13F-054C-4170-9317-1FD7A1D57930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/>
          <p:cNvCxnSpPr/>
          <p:nvPr userDrawn="1"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2249896"/>
            <a:ext cx="8089901" cy="1421928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“Lorem ipsum dolor site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</a:t>
            </a:r>
            <a:r>
              <a:rPr lang="en-US" dirty="0" smtClean="0"/>
              <a:t> </a:t>
            </a:r>
            <a:r>
              <a:rPr lang="en-US" dirty="0" err="1" smtClean="0"/>
              <a:t>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0833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>
                <a:solidFill>
                  <a:schemeClr val="bg2"/>
                </a:solidFill>
              </a:defRPr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 smtClean="0"/>
              <a:t>Author’s Name Here</a:t>
            </a:r>
          </a:p>
          <a:p>
            <a:pPr lvl="0"/>
            <a:r>
              <a:rPr lang="en-US" dirty="0" smtClean="0"/>
              <a:t>Position Title Here</a:t>
            </a:r>
          </a:p>
        </p:txBody>
      </p:sp>
      <p:pic>
        <p:nvPicPr>
          <p:cNvPr id="20" name="Picture 41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8131174" y="6392864"/>
            <a:ext cx="799313" cy="3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96700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543207"/>
            <a:ext cx="8089901" cy="4081117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/>
            </a:lvl1pPr>
          </a:lstStyle>
          <a:p>
            <a:pPr lvl="0"/>
            <a:r>
              <a:rPr lang="en-US" dirty="0" smtClean="0"/>
              <a:t>“</a:t>
            </a: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site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</a:t>
            </a:r>
            <a:r>
              <a:rPr lang="en-US" dirty="0" smtClean="0"/>
              <a:t> </a:t>
            </a:r>
            <a:r>
              <a:rPr lang="en-US" dirty="0" err="1" smtClean="0"/>
              <a:t>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sedo</a:t>
            </a:r>
            <a:r>
              <a:rPr lang="en-US" dirty="0" smtClean="0"/>
              <a:t>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labotre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et </a:t>
            </a:r>
            <a:r>
              <a:rPr lang="en-US" dirty="0" err="1" smtClean="0"/>
              <a:t>venium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9215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/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 smtClean="0"/>
              <a:t>Author’s Name Here</a:t>
            </a:r>
          </a:p>
          <a:p>
            <a:pPr lvl="0"/>
            <a:r>
              <a:rPr lang="en-US" dirty="0" smtClean="0"/>
              <a:t>Position Title Here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A6150A5-0478-4814-9F6F-313D0B0598FE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1368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156375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F6F5B01-31EA-46FA-A31F-D71521F3C0AE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202179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8226" y="1563684"/>
            <a:ext cx="8087171" cy="313932"/>
          </a:xfrm>
        </p:spPr>
        <p:txBody>
          <a:bodyPr anchor="t"/>
          <a:lstStyle>
            <a:lvl1pPr marL="0" indent="0">
              <a:buNone/>
              <a:defRPr sz="21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E4F006E-5431-4BDD-8829-6B0B1D987D3A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31603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3999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464" y="1562634"/>
            <a:ext cx="3989387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1062" y="1013951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dirty="0" smtClean="0"/>
            </a:lvl1pPr>
          </a:lstStyle>
          <a:p>
            <a:pPr marL="0" lvl="0" indent="0">
              <a:buNone/>
            </a:pPr>
            <a:r>
              <a:rPr lang="en-US" dirty="0" smtClean="0"/>
              <a:t>Subhead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882627" y="1556703"/>
            <a:ext cx="4013199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13693AB-E85E-4A83-93AE-7C2C33716FFD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4801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0321" y="1011992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 marL="168275" indent="-168275">
              <a:buNone/>
              <a:defRPr lang="en-US" dirty="0" smtClean="0"/>
            </a:lvl1pPr>
          </a:lstStyle>
          <a:p>
            <a:pPr marL="0" lvl="0" indent="0"/>
            <a:r>
              <a:rPr lang="en-US" dirty="0" smtClean="0"/>
              <a:t>Subhead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1669700-339D-4BC3-9C61-1670B9701C57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E7F4196-1AA7-489C-AB25-66F2A1CDE0B2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0" y="-1"/>
            <a:ext cx="9144000" cy="6251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412304-4450-4BFA-A76B-D97C72798D07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99435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ernal Co-branding White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95720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70016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7431B66-2D65-4398-A930-0D30EC9EE69D}" type="datetime1">
              <a:rPr lang="en-US" smtClean="0"/>
              <a:pPr/>
              <a:t>10/9/17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3" y="4350040"/>
            <a:ext cx="6477000" cy="1936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1800" i="0" dirty="0" smtClean="0">
                <a:solidFill>
                  <a:schemeClr val="tx2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430160" y="591021"/>
            <a:ext cx="0" cy="118872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 userDrawn="1"/>
        </p:nvGrpSpPr>
        <p:grpSpPr>
          <a:xfrm>
            <a:off x="2749439" y="752601"/>
            <a:ext cx="1487211" cy="868680"/>
            <a:chOff x="2749439" y="752601"/>
            <a:chExt cx="1487211" cy="868680"/>
          </a:xfrm>
        </p:grpSpPr>
        <p:sp>
          <p:nvSpPr>
            <p:cNvPr id="5" name="Rectangle 4"/>
            <p:cNvSpPr/>
            <p:nvPr userDrawn="1"/>
          </p:nvSpPr>
          <p:spPr bwMode="auto">
            <a:xfrm>
              <a:off x="2749439" y="752601"/>
              <a:ext cx="1371600" cy="868680"/>
            </a:xfrm>
            <a:prstGeom prst="rect">
              <a:avLst/>
            </a:prstGeom>
            <a:noFill/>
            <a:ln w="19050" algn="ctr">
              <a:solidFill>
                <a:schemeClr val="accent2"/>
              </a:solidFill>
              <a:prstDash val="dash"/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>
                <a:lnSpc>
                  <a:spcPct val="90000"/>
                </a:lnSpc>
              </a:pPr>
              <a:endParaRPr lang="en-US" sz="1600" b="1" dirty="0" err="1" smtClean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 bwMode="auto">
            <a:xfrm>
              <a:off x="2785238" y="912373"/>
              <a:ext cx="1451412" cy="60939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200" dirty="0" smtClean="0">
                  <a:solidFill>
                    <a:schemeClr val="tx2"/>
                  </a:solidFill>
                  <a:latin typeface="+mj-lt"/>
                </a:rPr>
                <a:t>Partner Logo</a:t>
              </a:r>
            </a:p>
          </p:txBody>
        </p:sp>
      </p:grpSp>
      <p:pic>
        <p:nvPicPr>
          <p:cNvPr id="13" name="Picture 12" descr="UCSF_sig_navy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16" y="739445"/>
            <a:ext cx="1388923" cy="90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1295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with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1869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3630547" y="2701522"/>
            <a:ext cx="2110616" cy="137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82737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58358" y="639525"/>
            <a:ext cx="6204666" cy="1446212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600"/>
              </a:spcBef>
              <a:buFontTx/>
              <a:buNone/>
              <a:defRPr sz="2400"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3414216"/>
            <a:ext cx="1503181" cy="97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958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Coll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5" y="3818374"/>
            <a:ext cx="4210268" cy="30427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9144004" cy="3868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4880" y="1611152"/>
            <a:ext cx="4389119" cy="27249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9033" y="4336064"/>
            <a:ext cx="5044967" cy="2521936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 bwMode="auto">
          <a:xfrm>
            <a:off x="2723103" y="1611152"/>
            <a:ext cx="3675888" cy="3675888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1"/>
          <a:stretch/>
        </p:blipFill>
        <p:spPr bwMode="auto">
          <a:xfrm>
            <a:off x="4327515" y="2924450"/>
            <a:ext cx="2223280" cy="89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8149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EBE84A-0E68-414A-8E8B-1246064E67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13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DCB52-7A3C-4F17-9519-2F1F19ADAF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42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42DCCBC-AA0F-44E9-9EDE-CB9B971EF028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4" y="4349650"/>
            <a:ext cx="6477000" cy="489939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cs typeface="Arial" pitchFamily="34" charset="0"/>
              </a:defRPr>
            </a:lvl1pPr>
            <a:lvl2pPr>
              <a:defRPr lang="en-US" sz="1800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1800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1800" smtClean="0">
                <a:solidFill>
                  <a:schemeClr val="tx1"/>
                </a:solidFill>
                <a:latin typeface="+mn-lt"/>
              </a:defRPr>
            </a:lvl4pPr>
            <a:lvl5pPr>
              <a:defRPr lang="en-US" sz="18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9" name="Picture 8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742959"/>
            <a:ext cx="1400637" cy="91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079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6" y="2999514"/>
            <a:ext cx="6550481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6125" y="4045554"/>
            <a:ext cx="6478588" cy="36512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4" name="Picture 13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221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D771E1-46BB-4A41-837B-A28DD845D1F3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5587" y="4046758"/>
            <a:ext cx="6451600" cy="32575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075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Picture 4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748376" y="742095"/>
            <a:ext cx="1044588" cy="68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1DD14AD-E010-464A-BC72-115CD7ABDD27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762" y="4045137"/>
            <a:ext cx="6478043" cy="3414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 marL="230187" indent="0">
              <a:buNone/>
              <a:defRPr lang="en-US" sz="1800" smtClean="0">
                <a:latin typeface="+mn-lt"/>
              </a:defRPr>
            </a:lvl2pPr>
            <a:lvl3pPr marL="687387" indent="0">
              <a:buNone/>
              <a:defRPr lang="en-US" sz="1800" smtClean="0">
                <a:latin typeface="+mn-lt"/>
              </a:defRPr>
            </a:lvl3pPr>
            <a:lvl4pPr marL="1143000" indent="0">
              <a:buNone/>
              <a:defRPr lang="en-US" sz="1800" smtClean="0">
                <a:latin typeface="+mn-lt"/>
              </a:defRPr>
            </a:lvl4pPr>
            <a:lvl5pPr marL="1601787" indent="0">
              <a:buNone/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147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95720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70016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7431B66-2D65-4398-A930-0D30EC9EE69D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3" y="4350040"/>
            <a:ext cx="6477000" cy="1936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4" name="Picture 3" descr="UCSF_SubLogo_GlobalHealthSci_white_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736601"/>
            <a:ext cx="2465211" cy="53944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BD169FF-1EB6-4E72-A743-2950EDD253FC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6125" y="4044820"/>
            <a:ext cx="6478588" cy="406400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396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68B2403-7DF7-4776-922B-AE99AEA16D7C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351" y="4046607"/>
            <a:ext cx="6472238" cy="434178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924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ltGray"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invGray">
          <a:xfrm>
            <a:off x="0" y="-1"/>
            <a:ext cx="9144000" cy="6858001"/>
          </a:xfrm>
          <a:prstGeom prst="rect">
            <a:avLst/>
          </a:prstGeom>
          <a:solidFill>
            <a:srgbClr val="000000">
              <a:alpha val="40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728D13F-054C-4170-9317-1FD7A1D57930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/>
          <p:cNvCxnSpPr/>
          <p:nvPr userDrawn="1"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2249896"/>
            <a:ext cx="8089901" cy="1421928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“Lorem ipsum dolor site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</a:t>
            </a:r>
            <a:r>
              <a:rPr lang="en-US" dirty="0" smtClean="0"/>
              <a:t> </a:t>
            </a:r>
            <a:r>
              <a:rPr lang="en-US" dirty="0" err="1" smtClean="0"/>
              <a:t>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0833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>
                <a:solidFill>
                  <a:schemeClr val="bg2"/>
                </a:solidFill>
              </a:defRPr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 smtClean="0"/>
              <a:t>Author’s Name Here</a:t>
            </a:r>
          </a:p>
          <a:p>
            <a:pPr lvl="0"/>
            <a:r>
              <a:rPr lang="en-US" dirty="0" smtClean="0"/>
              <a:t>Position Title Here</a:t>
            </a:r>
          </a:p>
        </p:txBody>
      </p:sp>
      <p:pic>
        <p:nvPicPr>
          <p:cNvPr id="20" name="Picture 41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8131174" y="6392864"/>
            <a:ext cx="799313" cy="3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6616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543207"/>
            <a:ext cx="8089901" cy="4081117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/>
            </a:lvl1pPr>
          </a:lstStyle>
          <a:p>
            <a:pPr lvl="0"/>
            <a:r>
              <a:rPr lang="en-US" dirty="0" smtClean="0"/>
              <a:t>“</a:t>
            </a: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site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</a:t>
            </a:r>
            <a:r>
              <a:rPr lang="en-US" dirty="0" smtClean="0"/>
              <a:t> </a:t>
            </a:r>
            <a:r>
              <a:rPr lang="en-US" dirty="0" err="1" smtClean="0"/>
              <a:t>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sedo</a:t>
            </a:r>
            <a:r>
              <a:rPr lang="en-US" dirty="0" smtClean="0"/>
              <a:t>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labotre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et </a:t>
            </a:r>
            <a:r>
              <a:rPr lang="en-US" dirty="0" err="1" smtClean="0"/>
              <a:t>venium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9215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/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 smtClean="0"/>
              <a:t>Author’s Name Here</a:t>
            </a:r>
          </a:p>
          <a:p>
            <a:pPr lvl="0"/>
            <a:r>
              <a:rPr lang="en-US" dirty="0" smtClean="0"/>
              <a:t>Position Title Here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28D28A0-0B10-49E3-B98C-F13B15972263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27562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156375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9F6946C-7957-4FE0-A225-75CA733E28BC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20022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202179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8226" y="1563684"/>
            <a:ext cx="8087171" cy="313932"/>
          </a:xfrm>
        </p:spPr>
        <p:txBody>
          <a:bodyPr anchor="t"/>
          <a:lstStyle>
            <a:lvl1pPr marL="0" indent="0">
              <a:buNone/>
              <a:defRPr sz="21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D8ECEF0-CB47-4EA5-B6EB-9C58888664FE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49914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8912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464" y="1562634"/>
            <a:ext cx="3989387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1062" y="1013951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dirty="0" smtClean="0"/>
            </a:lvl1pPr>
          </a:lstStyle>
          <a:p>
            <a:pPr marL="0" lvl="0" indent="0">
              <a:buNone/>
            </a:pPr>
            <a:r>
              <a:rPr lang="en-US" dirty="0" smtClean="0"/>
              <a:t>Subhead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882627" y="1556703"/>
            <a:ext cx="4013199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FD22769-B73C-414A-8867-3CE0DE637C76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78496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4166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0321" y="1011992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 marL="168275" indent="-168275">
              <a:buNone/>
              <a:defRPr lang="en-US" dirty="0" smtClean="0"/>
            </a:lvl1pPr>
          </a:lstStyle>
          <a:p>
            <a:pPr marL="0" lvl="0" indent="0"/>
            <a:r>
              <a:rPr lang="en-US" dirty="0" smtClean="0"/>
              <a:t>Subhead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F556D52-286A-460A-8B31-C56630A107D8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57439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C768DDD-C57D-4775-A14F-6AFABE7D7161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48671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0" y="-1"/>
            <a:ext cx="9144000" cy="6251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01C2F7C-A299-487F-8450-8A4957FDF6BE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93070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nal Co-branding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95720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70016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7431B66-2D65-4398-A930-0D30EC9EE69D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3" y="4350040"/>
            <a:ext cx="6477000" cy="1936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 bwMode="auto">
          <a:xfrm>
            <a:off x="4876801" y="756610"/>
            <a:ext cx="1563518" cy="46166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+mj-lt"/>
              </a:rPr>
              <a:t>UCSF Helen Diller Family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+mj-lt"/>
              </a:rPr>
              <a:t>Comprehensive </a:t>
            </a:r>
            <a:br>
              <a:rPr lang="en-US" sz="1000" dirty="0" smtClean="0">
                <a:solidFill>
                  <a:schemeClr val="bg1"/>
                </a:solidFill>
                <a:latin typeface="+mj-lt"/>
              </a:rPr>
            </a:b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Cancer Center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440319" y="734837"/>
            <a:ext cx="0" cy="466344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 bwMode="auto">
          <a:xfrm>
            <a:off x="6688975" y="756610"/>
            <a:ext cx="817830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+mj-lt"/>
              </a:rPr>
              <a:t>UCSF School</a:t>
            </a:r>
            <a:br>
              <a:rPr lang="en-US" sz="1000" dirty="0" smtClean="0">
                <a:solidFill>
                  <a:schemeClr val="bg1"/>
                </a:solidFill>
                <a:latin typeface="+mj-lt"/>
              </a:rPr>
            </a:b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of Medicine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7570536" y="734837"/>
            <a:ext cx="0" cy="466344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 bwMode="auto">
          <a:xfrm>
            <a:off x="7802880" y="756610"/>
            <a:ext cx="975995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+mj-lt"/>
              </a:rPr>
              <a:t>AIDS Research</a:t>
            </a:r>
            <a:r>
              <a:rPr lang="en-US" sz="1000" baseline="0" dirty="0" smtClean="0">
                <a:solidFill>
                  <a:schemeClr val="bg1"/>
                </a:solidFill>
                <a:latin typeface="+mj-lt"/>
              </a:rPr>
              <a:t> Institute at UCSF</a:t>
            </a:r>
            <a:endParaRPr lang="en-US" sz="10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5" name="Picture 14" descr="UCSF_SubLogo_GlobalHealthSci_white_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736601"/>
            <a:ext cx="2465211" cy="53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155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with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1066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3630547" y="2701522"/>
            <a:ext cx="2110616" cy="137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2001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58358" y="639525"/>
            <a:ext cx="6204666" cy="1446212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600"/>
              </a:spcBef>
              <a:buFontTx/>
              <a:buNone/>
              <a:defRPr sz="2400"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3414216"/>
            <a:ext cx="1503181" cy="97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9529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Coll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5" y="3818374"/>
            <a:ext cx="4210268" cy="30427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9144004" cy="3868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4880" y="1611152"/>
            <a:ext cx="4389119" cy="27249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9033" y="4336064"/>
            <a:ext cx="5044967" cy="2521936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 bwMode="auto">
          <a:xfrm>
            <a:off x="2723103" y="1611152"/>
            <a:ext cx="3675888" cy="3675888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1"/>
          <a:stretch/>
        </p:blipFill>
        <p:spPr bwMode="auto">
          <a:xfrm>
            <a:off x="4327515" y="2924450"/>
            <a:ext cx="2223280" cy="89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86291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85481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6" y="2999514"/>
            <a:ext cx="6550481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6125" y="4045554"/>
            <a:ext cx="6478588" cy="36512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4" name="Picture 13" descr="UCSF_sig_white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221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72F3927-F806-4A5F-B3A7-3A5008CDE1B8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3" y="4352099"/>
            <a:ext cx="6477000" cy="4603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 marL="230187" indent="0">
              <a:buNone/>
              <a:defRPr lang="en-US" sz="1800" smtClean="0">
                <a:latin typeface="+mn-lt"/>
              </a:defRPr>
            </a:lvl2pPr>
            <a:lvl3pPr marL="687387" indent="0">
              <a:buNone/>
              <a:defRPr lang="en-US" sz="1800" smtClean="0">
                <a:latin typeface="+mn-lt"/>
              </a:defRPr>
            </a:lvl3pPr>
            <a:lvl4pPr marL="1143000" indent="0">
              <a:buNone/>
              <a:defRPr lang="en-US" sz="1800" smtClean="0">
                <a:latin typeface="+mn-lt"/>
              </a:defRPr>
            </a:lvl4pPr>
            <a:lvl5pPr marL="1601787" indent="0">
              <a:buNone/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8" name="Picture 7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742959"/>
            <a:ext cx="1400637" cy="91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470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D771E1-46BB-4A41-837B-A28DD845D1F3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5587" y="4046758"/>
            <a:ext cx="6451600" cy="32575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075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1DD14AD-E010-464A-BC72-115CD7ABDD27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762" y="4045137"/>
            <a:ext cx="6478043" cy="3414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 marL="230187" indent="0">
              <a:buNone/>
              <a:defRPr lang="en-US" sz="1800" smtClean="0">
                <a:latin typeface="+mn-lt"/>
              </a:defRPr>
            </a:lvl2pPr>
            <a:lvl3pPr marL="687387" indent="0">
              <a:buNone/>
              <a:defRPr lang="en-US" sz="1800" smtClean="0">
                <a:latin typeface="+mn-lt"/>
              </a:defRPr>
            </a:lvl3pPr>
            <a:lvl4pPr marL="1143000" indent="0">
              <a:buNone/>
              <a:defRPr lang="en-US" sz="1800" smtClean="0">
                <a:latin typeface="+mn-lt"/>
              </a:defRPr>
            </a:lvl4pPr>
            <a:lvl5pPr marL="1601787" indent="0">
              <a:buNone/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147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BD169FF-1EB6-4E72-A743-2950EDD253FC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6125" y="4044820"/>
            <a:ext cx="6478588" cy="406400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396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68B2403-7DF7-4776-922B-AE99AEA16D7C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351" y="4046607"/>
            <a:ext cx="6472238" cy="434178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924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1">
    <p:bg bwMode="lt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6" y="2999514"/>
            <a:ext cx="6550481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6125" y="4045554"/>
            <a:ext cx="6478588" cy="36512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2" name="Picture 11" descr="UCSF_SubLogo_GlobalHealthSci_white_RGB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1" y="736600"/>
            <a:ext cx="2267656" cy="4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489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ltGray"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invGray">
          <a:xfrm>
            <a:off x="0" y="-1"/>
            <a:ext cx="9144000" cy="6858001"/>
          </a:xfrm>
          <a:prstGeom prst="rect">
            <a:avLst/>
          </a:prstGeom>
          <a:solidFill>
            <a:srgbClr val="000000">
              <a:alpha val="40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Rectangle 19"/>
          <p:cNvSpPr/>
          <p:nvPr userDrawn="1"/>
        </p:nvSpPr>
        <p:spPr bwMode="invGray">
          <a:xfrm>
            <a:off x="0" y="6250080"/>
            <a:ext cx="9144000" cy="607920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728D13F-054C-4170-9317-1FD7A1D57930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8131175" y="6396038"/>
            <a:ext cx="650875" cy="315912"/>
            <a:chOff x="5122" y="4029"/>
            <a:chExt cx="410" cy="199"/>
          </a:xfrm>
        </p:grpSpPr>
        <p:sp>
          <p:nvSpPr>
            <p:cNvPr id="21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122" y="4029"/>
              <a:ext cx="410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"/>
            <p:cNvSpPr>
              <a:spLocks/>
            </p:cNvSpPr>
            <p:nvPr userDrawn="1"/>
          </p:nvSpPr>
          <p:spPr bwMode="auto">
            <a:xfrm>
              <a:off x="5122" y="4027"/>
              <a:ext cx="408" cy="199"/>
            </a:xfrm>
            <a:custGeom>
              <a:avLst/>
              <a:gdLst>
                <a:gd name="T0" fmla="*/ 200 w 200"/>
                <a:gd name="T1" fmla="*/ 30 h 96"/>
                <a:gd name="T2" fmla="*/ 154 w 200"/>
                <a:gd name="T3" fmla="*/ 74 h 96"/>
                <a:gd name="T4" fmla="*/ 137 w 200"/>
                <a:gd name="T5" fmla="*/ 57 h 96"/>
                <a:gd name="T6" fmla="*/ 117 w 200"/>
                <a:gd name="T7" fmla="*/ 52 h 96"/>
                <a:gd name="T8" fmla="*/ 114 w 200"/>
                <a:gd name="T9" fmla="*/ 49 h 96"/>
                <a:gd name="T10" fmla="*/ 114 w 200"/>
                <a:gd name="T11" fmla="*/ 47 h 96"/>
                <a:gd name="T12" fmla="*/ 116 w 200"/>
                <a:gd name="T13" fmla="*/ 42 h 96"/>
                <a:gd name="T14" fmla="*/ 116 w 200"/>
                <a:gd name="T15" fmla="*/ 42 h 96"/>
                <a:gd name="T16" fmla="*/ 117 w 200"/>
                <a:gd name="T17" fmla="*/ 41 h 96"/>
                <a:gd name="T18" fmla="*/ 134 w 200"/>
                <a:gd name="T19" fmla="*/ 41 h 96"/>
                <a:gd name="T20" fmla="*/ 152 w 200"/>
                <a:gd name="T21" fmla="*/ 49 h 96"/>
                <a:gd name="T22" fmla="*/ 127 w 200"/>
                <a:gd name="T23" fmla="*/ 28 h 96"/>
                <a:gd name="T24" fmla="*/ 102 w 200"/>
                <a:gd name="T25" fmla="*/ 42 h 96"/>
                <a:gd name="T26" fmla="*/ 102 w 200"/>
                <a:gd name="T27" fmla="*/ 44 h 96"/>
                <a:gd name="T28" fmla="*/ 70 w 200"/>
                <a:gd name="T29" fmla="*/ 34 h 96"/>
                <a:gd name="T30" fmla="*/ 102 w 200"/>
                <a:gd name="T31" fmla="*/ 23 h 96"/>
                <a:gd name="T32" fmla="*/ 87 w 200"/>
                <a:gd name="T33" fmla="*/ 0 h 96"/>
                <a:gd name="T34" fmla="*/ 55 w 200"/>
                <a:gd name="T35" fmla="*/ 2 h 96"/>
                <a:gd name="T36" fmla="*/ 41 w 200"/>
                <a:gd name="T37" fmla="*/ 42 h 96"/>
                <a:gd name="T38" fmla="*/ 14 w 200"/>
                <a:gd name="T39" fmla="*/ 42 h 96"/>
                <a:gd name="T40" fmla="*/ 0 w 200"/>
                <a:gd name="T41" fmla="*/ 2 h 96"/>
                <a:gd name="T42" fmla="*/ 28 w 200"/>
                <a:gd name="T43" fmla="*/ 68 h 96"/>
                <a:gd name="T44" fmla="*/ 55 w 200"/>
                <a:gd name="T45" fmla="*/ 37 h 96"/>
                <a:gd name="T46" fmla="*/ 107 w 200"/>
                <a:gd name="T47" fmla="*/ 61 h 96"/>
                <a:gd name="T48" fmla="*/ 122 w 200"/>
                <a:gd name="T49" fmla="*/ 67 h 96"/>
                <a:gd name="T50" fmla="*/ 138 w 200"/>
                <a:gd name="T51" fmla="*/ 71 h 96"/>
                <a:gd name="T52" fmla="*/ 135 w 200"/>
                <a:gd name="T53" fmla="*/ 84 h 96"/>
                <a:gd name="T54" fmla="*/ 116 w 200"/>
                <a:gd name="T55" fmla="*/ 81 h 96"/>
                <a:gd name="T56" fmla="*/ 100 w 200"/>
                <a:gd name="T57" fmla="*/ 74 h 96"/>
                <a:gd name="T58" fmla="*/ 128 w 200"/>
                <a:gd name="T59" fmla="*/ 96 h 96"/>
                <a:gd name="T60" fmla="*/ 154 w 200"/>
                <a:gd name="T61" fmla="*/ 77 h 96"/>
                <a:gd name="T62" fmla="*/ 168 w 200"/>
                <a:gd name="T63" fmla="*/ 95 h 96"/>
                <a:gd name="T64" fmla="*/ 196 w 200"/>
                <a:gd name="T65" fmla="*/ 68 h 96"/>
                <a:gd name="T66" fmla="*/ 168 w 200"/>
                <a:gd name="T67" fmla="*/ 57 h 96"/>
                <a:gd name="T68" fmla="*/ 200 w 200"/>
                <a:gd name="T69" fmla="*/ 4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0" h="96">
                  <a:moveTo>
                    <a:pt x="200" y="42"/>
                  </a:moveTo>
                  <a:cubicBezTo>
                    <a:pt x="200" y="30"/>
                    <a:pt x="200" y="30"/>
                    <a:pt x="200" y="30"/>
                  </a:cubicBezTo>
                  <a:cubicBezTo>
                    <a:pt x="154" y="30"/>
                    <a:pt x="154" y="30"/>
                    <a:pt x="154" y="30"/>
                  </a:cubicBezTo>
                  <a:cubicBezTo>
                    <a:pt x="154" y="74"/>
                    <a:pt x="154" y="74"/>
                    <a:pt x="154" y="74"/>
                  </a:cubicBezTo>
                  <a:cubicBezTo>
                    <a:pt x="154" y="69"/>
                    <a:pt x="152" y="65"/>
                    <a:pt x="148" y="62"/>
                  </a:cubicBezTo>
                  <a:cubicBezTo>
                    <a:pt x="146" y="60"/>
                    <a:pt x="142" y="59"/>
                    <a:pt x="137" y="57"/>
                  </a:cubicBezTo>
                  <a:cubicBezTo>
                    <a:pt x="126" y="55"/>
                    <a:pt x="126" y="55"/>
                    <a:pt x="126" y="55"/>
                  </a:cubicBezTo>
                  <a:cubicBezTo>
                    <a:pt x="121" y="54"/>
                    <a:pt x="118" y="53"/>
                    <a:pt x="117" y="52"/>
                  </a:cubicBezTo>
                  <a:cubicBezTo>
                    <a:pt x="116" y="51"/>
                    <a:pt x="115" y="51"/>
                    <a:pt x="114" y="49"/>
                  </a:cubicBezTo>
                  <a:cubicBezTo>
                    <a:pt x="114" y="49"/>
                    <a:pt x="114" y="49"/>
                    <a:pt x="114" y="49"/>
                  </a:cubicBezTo>
                  <a:cubicBezTo>
                    <a:pt x="114" y="49"/>
                    <a:pt x="114" y="49"/>
                    <a:pt x="114" y="49"/>
                  </a:cubicBezTo>
                  <a:cubicBezTo>
                    <a:pt x="114" y="49"/>
                    <a:pt x="114" y="48"/>
                    <a:pt x="114" y="47"/>
                  </a:cubicBezTo>
                  <a:cubicBezTo>
                    <a:pt x="114" y="45"/>
                    <a:pt x="115" y="43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6" y="42"/>
                    <a:pt x="117" y="41"/>
                    <a:pt x="117" y="41"/>
                  </a:cubicBezTo>
                  <a:cubicBezTo>
                    <a:pt x="119" y="40"/>
                    <a:pt x="122" y="39"/>
                    <a:pt x="126" y="39"/>
                  </a:cubicBezTo>
                  <a:cubicBezTo>
                    <a:pt x="129" y="39"/>
                    <a:pt x="132" y="39"/>
                    <a:pt x="134" y="41"/>
                  </a:cubicBezTo>
                  <a:cubicBezTo>
                    <a:pt x="137" y="42"/>
                    <a:pt x="139" y="45"/>
                    <a:pt x="139" y="49"/>
                  </a:cubicBezTo>
                  <a:cubicBezTo>
                    <a:pt x="152" y="49"/>
                    <a:pt x="152" y="49"/>
                    <a:pt x="152" y="49"/>
                  </a:cubicBezTo>
                  <a:cubicBezTo>
                    <a:pt x="152" y="42"/>
                    <a:pt x="149" y="37"/>
                    <a:pt x="144" y="33"/>
                  </a:cubicBezTo>
                  <a:cubicBezTo>
                    <a:pt x="139" y="29"/>
                    <a:pt x="134" y="28"/>
                    <a:pt x="127" y="28"/>
                  </a:cubicBezTo>
                  <a:cubicBezTo>
                    <a:pt x="118" y="28"/>
                    <a:pt x="112" y="30"/>
                    <a:pt x="108" y="33"/>
                  </a:cubicBezTo>
                  <a:cubicBezTo>
                    <a:pt x="105" y="36"/>
                    <a:pt x="103" y="39"/>
                    <a:pt x="102" y="4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102" y="42"/>
                    <a:pt x="102" y="43"/>
                    <a:pt x="102" y="44"/>
                  </a:cubicBezTo>
                  <a:cubicBezTo>
                    <a:pt x="100" y="51"/>
                    <a:pt x="95" y="56"/>
                    <a:pt x="87" y="56"/>
                  </a:cubicBezTo>
                  <a:cubicBezTo>
                    <a:pt x="74" y="56"/>
                    <a:pt x="70" y="45"/>
                    <a:pt x="70" y="34"/>
                  </a:cubicBezTo>
                  <a:cubicBezTo>
                    <a:pt x="70" y="23"/>
                    <a:pt x="74" y="12"/>
                    <a:pt x="87" y="12"/>
                  </a:cubicBezTo>
                  <a:cubicBezTo>
                    <a:pt x="94" y="12"/>
                    <a:pt x="101" y="17"/>
                    <a:pt x="102" y="23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4" y="8"/>
                    <a:pt x="102" y="0"/>
                    <a:pt x="87" y="0"/>
                  </a:cubicBezTo>
                  <a:cubicBezTo>
                    <a:pt x="68" y="0"/>
                    <a:pt x="56" y="14"/>
                    <a:pt x="55" y="32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1" y="52"/>
                    <a:pt x="38" y="56"/>
                    <a:pt x="28" y="56"/>
                  </a:cubicBezTo>
                  <a:cubicBezTo>
                    <a:pt x="16" y="56"/>
                    <a:pt x="14" y="49"/>
                    <a:pt x="14" y="4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60"/>
                    <a:pt x="10" y="68"/>
                    <a:pt x="28" y="68"/>
                  </a:cubicBezTo>
                  <a:cubicBezTo>
                    <a:pt x="45" y="68"/>
                    <a:pt x="55" y="60"/>
                    <a:pt x="55" y="42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6" y="55"/>
                    <a:pt x="68" y="68"/>
                    <a:pt x="87" y="68"/>
                  </a:cubicBezTo>
                  <a:cubicBezTo>
                    <a:pt x="95" y="68"/>
                    <a:pt x="102" y="66"/>
                    <a:pt x="107" y="61"/>
                  </a:cubicBezTo>
                  <a:cubicBezTo>
                    <a:pt x="107" y="61"/>
                    <a:pt x="108" y="62"/>
                    <a:pt x="108" y="62"/>
                  </a:cubicBezTo>
                  <a:cubicBezTo>
                    <a:pt x="111" y="64"/>
                    <a:pt x="115" y="65"/>
                    <a:pt x="122" y="67"/>
                  </a:cubicBezTo>
                  <a:cubicBezTo>
                    <a:pt x="129" y="68"/>
                    <a:pt x="129" y="68"/>
                    <a:pt x="129" y="68"/>
                  </a:cubicBezTo>
                  <a:cubicBezTo>
                    <a:pt x="133" y="69"/>
                    <a:pt x="136" y="70"/>
                    <a:pt x="138" y="71"/>
                  </a:cubicBezTo>
                  <a:cubicBezTo>
                    <a:pt x="140" y="73"/>
                    <a:pt x="141" y="74"/>
                    <a:pt x="141" y="76"/>
                  </a:cubicBezTo>
                  <a:cubicBezTo>
                    <a:pt x="141" y="80"/>
                    <a:pt x="139" y="83"/>
                    <a:pt x="135" y="84"/>
                  </a:cubicBezTo>
                  <a:cubicBezTo>
                    <a:pt x="133" y="85"/>
                    <a:pt x="131" y="85"/>
                    <a:pt x="127" y="85"/>
                  </a:cubicBezTo>
                  <a:cubicBezTo>
                    <a:pt x="122" y="85"/>
                    <a:pt x="118" y="84"/>
                    <a:pt x="116" y="81"/>
                  </a:cubicBezTo>
                  <a:cubicBezTo>
                    <a:pt x="115" y="79"/>
                    <a:pt x="114" y="77"/>
                    <a:pt x="113" y="74"/>
                  </a:cubicBezTo>
                  <a:cubicBezTo>
                    <a:pt x="100" y="74"/>
                    <a:pt x="100" y="74"/>
                    <a:pt x="100" y="74"/>
                  </a:cubicBezTo>
                  <a:cubicBezTo>
                    <a:pt x="100" y="81"/>
                    <a:pt x="103" y="86"/>
                    <a:pt x="108" y="90"/>
                  </a:cubicBezTo>
                  <a:cubicBezTo>
                    <a:pt x="113" y="94"/>
                    <a:pt x="119" y="96"/>
                    <a:pt x="128" y="96"/>
                  </a:cubicBezTo>
                  <a:cubicBezTo>
                    <a:pt x="136" y="96"/>
                    <a:pt x="143" y="94"/>
                    <a:pt x="147" y="90"/>
                  </a:cubicBezTo>
                  <a:cubicBezTo>
                    <a:pt x="151" y="87"/>
                    <a:pt x="154" y="82"/>
                    <a:pt x="154" y="77"/>
                  </a:cubicBezTo>
                  <a:cubicBezTo>
                    <a:pt x="154" y="95"/>
                    <a:pt x="154" y="95"/>
                    <a:pt x="154" y="95"/>
                  </a:cubicBezTo>
                  <a:cubicBezTo>
                    <a:pt x="168" y="95"/>
                    <a:pt x="168" y="95"/>
                    <a:pt x="168" y="95"/>
                  </a:cubicBezTo>
                  <a:cubicBezTo>
                    <a:pt x="168" y="68"/>
                    <a:pt x="168" y="68"/>
                    <a:pt x="168" y="68"/>
                  </a:cubicBezTo>
                  <a:cubicBezTo>
                    <a:pt x="196" y="68"/>
                    <a:pt x="196" y="68"/>
                    <a:pt x="196" y="68"/>
                  </a:cubicBezTo>
                  <a:cubicBezTo>
                    <a:pt x="196" y="57"/>
                    <a:pt x="196" y="57"/>
                    <a:pt x="196" y="57"/>
                  </a:cubicBezTo>
                  <a:cubicBezTo>
                    <a:pt x="168" y="57"/>
                    <a:pt x="168" y="57"/>
                    <a:pt x="168" y="57"/>
                  </a:cubicBezTo>
                  <a:cubicBezTo>
                    <a:pt x="168" y="42"/>
                    <a:pt x="168" y="42"/>
                    <a:pt x="168" y="42"/>
                  </a:cubicBezTo>
                  <a:lnTo>
                    <a:pt x="200" y="4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5" name="Picture 41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8131174" y="6392864"/>
            <a:ext cx="799313" cy="3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2249896"/>
            <a:ext cx="8089901" cy="1421928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“Lorem ipsum dolor site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</a:t>
            </a:r>
            <a:r>
              <a:rPr lang="en-US" dirty="0" smtClean="0"/>
              <a:t> </a:t>
            </a:r>
            <a:r>
              <a:rPr lang="en-US" dirty="0" err="1" smtClean="0"/>
              <a:t>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0833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>
                <a:solidFill>
                  <a:schemeClr val="bg2"/>
                </a:solidFill>
              </a:defRPr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 smtClean="0"/>
              <a:t>Author’s Name Here</a:t>
            </a:r>
          </a:p>
          <a:p>
            <a:pPr lvl="0"/>
            <a:r>
              <a:rPr lang="en-US" dirty="0" smtClean="0"/>
              <a:t>Position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40616616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543207"/>
            <a:ext cx="8089901" cy="4081117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/>
            </a:lvl1pPr>
          </a:lstStyle>
          <a:p>
            <a:pPr lvl="0"/>
            <a:r>
              <a:rPr lang="en-US" dirty="0" smtClean="0"/>
              <a:t>“</a:t>
            </a: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site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</a:t>
            </a:r>
            <a:r>
              <a:rPr lang="en-US" dirty="0" smtClean="0"/>
              <a:t> </a:t>
            </a:r>
            <a:r>
              <a:rPr lang="en-US" dirty="0" err="1" smtClean="0"/>
              <a:t>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sedo</a:t>
            </a:r>
            <a:r>
              <a:rPr lang="en-US" dirty="0" smtClean="0"/>
              <a:t>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labotre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et </a:t>
            </a:r>
            <a:r>
              <a:rPr lang="en-US" dirty="0" err="1" smtClean="0"/>
              <a:t>venium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9215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/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 smtClean="0"/>
              <a:t>Author’s Name Here</a:t>
            </a:r>
          </a:p>
          <a:p>
            <a:pPr lvl="0"/>
            <a:r>
              <a:rPr lang="en-US" dirty="0" smtClean="0"/>
              <a:t>Position Title Here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E6E1587-BC69-4B74-AFFA-2A7C92D282DA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70235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156375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8C5C635-FA56-4672-BA77-6AA531D97063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66822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202179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8226" y="1563684"/>
            <a:ext cx="8087171" cy="313932"/>
          </a:xfrm>
        </p:spPr>
        <p:txBody>
          <a:bodyPr anchor="t"/>
          <a:lstStyle>
            <a:lvl1pPr marL="0" indent="0">
              <a:buNone/>
              <a:defRPr sz="21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E25C4B3-F886-41B6-9CDF-2EEF0C9BB989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414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8912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464" y="1562634"/>
            <a:ext cx="3989387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1062" y="1013951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dirty="0" smtClean="0"/>
            </a:lvl1pPr>
          </a:lstStyle>
          <a:p>
            <a:pPr marL="0" lvl="0" indent="0">
              <a:buNone/>
            </a:pPr>
            <a:r>
              <a:rPr lang="en-US" dirty="0" smtClean="0"/>
              <a:t>Subhead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882627" y="1556703"/>
            <a:ext cx="4013199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4EC454B-8AA2-4785-AE0D-AE23F3ECCADE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98166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8912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0321" y="1011992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 marL="168275" indent="-168275">
              <a:buNone/>
              <a:defRPr lang="en-US" dirty="0" smtClean="0"/>
            </a:lvl1pPr>
          </a:lstStyle>
          <a:p>
            <a:pPr marL="0" lvl="0" indent="0"/>
            <a:r>
              <a:rPr lang="en-US" dirty="0" smtClean="0"/>
              <a:t>Subhead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163C71C-E15B-4273-8FC5-6D8F0B255339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8147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99020C2-B8CC-43A5-BD38-18054C1AB93F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84055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0" y="-1"/>
            <a:ext cx="9144000" cy="6251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5668621-AC61-413F-988E-AE3E49B130F0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89253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with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818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3630547" y="2701522"/>
            <a:ext cx="2110616" cy="137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26655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nal Cobranding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6" y="2999514"/>
            <a:ext cx="6550481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6125" y="4045554"/>
            <a:ext cx="6478588" cy="36512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3785492" y="756610"/>
            <a:ext cx="1345153" cy="41549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+mj-lt"/>
              </a:rPr>
              <a:t>UCSF Helen Diller Family</a:t>
            </a:r>
          </a:p>
          <a:p>
            <a:r>
              <a:rPr lang="en-US" sz="900" dirty="0" smtClean="0">
                <a:solidFill>
                  <a:schemeClr val="bg1"/>
                </a:solidFill>
                <a:latin typeface="+mj-lt"/>
              </a:rPr>
              <a:t>Comprehensive </a:t>
            </a:r>
            <a:br>
              <a:rPr lang="en-US" sz="900" dirty="0" smtClean="0">
                <a:solidFill>
                  <a:schemeClr val="bg1"/>
                </a:solidFill>
                <a:latin typeface="+mj-lt"/>
              </a:rPr>
            </a:br>
            <a:r>
              <a:rPr lang="en-US" sz="900" dirty="0" smtClean="0">
                <a:solidFill>
                  <a:schemeClr val="bg1"/>
                </a:solidFill>
                <a:latin typeface="+mj-lt"/>
              </a:rPr>
              <a:t>Cancer Center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140073" y="734837"/>
            <a:ext cx="0" cy="41148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 bwMode="auto">
          <a:xfrm>
            <a:off x="5297863" y="756610"/>
            <a:ext cx="765029" cy="2769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+mj-lt"/>
              </a:rPr>
              <a:t>UCSF School</a:t>
            </a:r>
            <a:br>
              <a:rPr lang="en-US" sz="900" dirty="0" smtClean="0">
                <a:solidFill>
                  <a:schemeClr val="bg1"/>
                </a:solidFill>
                <a:latin typeface="+mj-lt"/>
              </a:rPr>
            </a:br>
            <a:r>
              <a:rPr lang="en-US" sz="900" dirty="0" smtClean="0">
                <a:solidFill>
                  <a:schemeClr val="bg1"/>
                </a:solidFill>
                <a:latin typeface="+mj-lt"/>
              </a:rPr>
              <a:t>of Medicine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062893" y="734837"/>
            <a:ext cx="0" cy="41148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 bwMode="auto">
          <a:xfrm>
            <a:off x="6221297" y="756610"/>
            <a:ext cx="975995" cy="2769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+mj-lt"/>
              </a:rPr>
              <a:t>AIDS Research</a:t>
            </a:r>
            <a:r>
              <a:rPr lang="en-US" sz="900" baseline="0" dirty="0" smtClean="0">
                <a:solidFill>
                  <a:schemeClr val="bg1"/>
                </a:solidFill>
                <a:latin typeface="+mj-lt"/>
              </a:rPr>
              <a:t> Institute at UCSF</a:t>
            </a:r>
            <a:endParaRPr lang="en-US" sz="9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8" name="Picture 17" descr="UCSF_SubLogo_GlobalHealthSci_white_RGB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1" y="736600"/>
            <a:ext cx="2267656" cy="4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6880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58358" y="639525"/>
            <a:ext cx="6204666" cy="1446212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600"/>
              </a:spcBef>
              <a:buFontTx/>
              <a:buNone/>
              <a:defRPr sz="2400"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3414216"/>
            <a:ext cx="1503181" cy="97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0077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Coll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5" y="3818374"/>
            <a:ext cx="4210268" cy="30427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9144004" cy="38688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4880" y="1611152"/>
            <a:ext cx="4389119" cy="27249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9033" y="4336064"/>
            <a:ext cx="5044967" cy="2521936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 bwMode="auto">
          <a:xfrm>
            <a:off x="2723103" y="1611152"/>
            <a:ext cx="3675888" cy="3675888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3" name="Picture 7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1"/>
          <a:stretch/>
        </p:blipFill>
        <p:spPr bwMode="auto">
          <a:xfrm>
            <a:off x="4327515" y="2924450"/>
            <a:ext cx="2223280" cy="89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43718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ernal Co-branding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6" y="2999514"/>
            <a:ext cx="6550481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6125" y="4045554"/>
            <a:ext cx="6478588" cy="36512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3238039" y="591021"/>
            <a:ext cx="0" cy="96012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 userDrawn="1"/>
        </p:nvGrpSpPr>
        <p:grpSpPr>
          <a:xfrm>
            <a:off x="3502429" y="742095"/>
            <a:ext cx="1487211" cy="682055"/>
            <a:chOff x="2749439" y="752601"/>
            <a:chExt cx="1487211" cy="682055"/>
          </a:xfrm>
        </p:grpSpPr>
        <p:sp>
          <p:nvSpPr>
            <p:cNvPr id="20" name="Rectangle 19"/>
            <p:cNvSpPr/>
            <p:nvPr userDrawn="1"/>
          </p:nvSpPr>
          <p:spPr bwMode="auto">
            <a:xfrm>
              <a:off x="2749439" y="752601"/>
              <a:ext cx="1065834" cy="682055"/>
            </a:xfrm>
            <a:prstGeom prst="rect">
              <a:avLst/>
            </a:prstGeom>
            <a:noFill/>
            <a:ln w="19050" algn="ctr">
              <a:solidFill>
                <a:schemeClr val="accent2"/>
              </a:solidFill>
              <a:prstDash val="dash"/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>
                <a:lnSpc>
                  <a:spcPct val="90000"/>
                </a:lnSpc>
              </a:pPr>
              <a:endParaRPr lang="en-US" sz="1200" b="1" dirty="0" err="1" smtClean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1" name="TextBox 20"/>
            <p:cNvSpPr txBox="1"/>
            <p:nvPr userDrawn="1"/>
          </p:nvSpPr>
          <p:spPr bwMode="auto">
            <a:xfrm>
              <a:off x="2785238" y="908465"/>
              <a:ext cx="1451412" cy="38779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dirty="0" smtClean="0">
                  <a:solidFill>
                    <a:schemeClr val="bg1"/>
                  </a:solidFill>
                  <a:latin typeface="+mj-lt"/>
                </a:rPr>
                <a:t>Partner </a:t>
              </a:r>
              <a:br>
                <a:rPr lang="en-US" sz="1400" dirty="0" smtClean="0">
                  <a:solidFill>
                    <a:schemeClr val="bg1"/>
                  </a:solidFill>
                  <a:latin typeface="+mj-lt"/>
                </a:rPr>
              </a:br>
              <a:r>
                <a:rPr lang="en-US" sz="1400" dirty="0" smtClean="0">
                  <a:solidFill>
                    <a:schemeClr val="bg1"/>
                  </a:solidFill>
                  <a:latin typeface="+mj-lt"/>
                </a:rPr>
                <a:t>Logo</a:t>
              </a:r>
            </a:p>
          </p:txBody>
        </p:sp>
      </p:grpSp>
      <p:pic>
        <p:nvPicPr>
          <p:cNvPr id="16" name="Picture 15" descr="UCSF_SubLogo_GlobalHealthSci_white_RGB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1" y="736600"/>
            <a:ext cx="2267656" cy="4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5692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D771E1-46BB-4A41-837B-A28DD845D1F3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5587" y="4046758"/>
            <a:ext cx="6451600" cy="32575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2" name="Picture 11" descr="UCSF_SubLogo_GlobalHealthSci_white_RGB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1" y="736600"/>
            <a:ext cx="2267656" cy="4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567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1DD14AD-E010-464A-BC72-115CD7ABDD27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762" y="4045137"/>
            <a:ext cx="6478043" cy="3414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 marL="230187" indent="0">
              <a:buNone/>
              <a:defRPr lang="en-US" sz="1800" smtClean="0">
                <a:latin typeface="+mn-lt"/>
              </a:defRPr>
            </a:lvl2pPr>
            <a:lvl3pPr marL="687387" indent="0">
              <a:buNone/>
              <a:defRPr lang="en-US" sz="1800" smtClean="0">
                <a:latin typeface="+mn-lt"/>
              </a:defRPr>
            </a:lvl3pPr>
            <a:lvl4pPr marL="1143000" indent="0">
              <a:buNone/>
              <a:defRPr lang="en-US" sz="1800" smtClean="0">
                <a:latin typeface="+mn-lt"/>
              </a:defRPr>
            </a:lvl4pPr>
            <a:lvl5pPr marL="1601787" indent="0">
              <a:buNone/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2" name="Picture 11" descr="UCSF_SubLogo_GlobalHealthSci_white_RGB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1" y="736600"/>
            <a:ext cx="2267656" cy="4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839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20" Type="http://schemas.openxmlformats.org/officeDocument/2006/relationships/image" Target="../media/image6.emf"/><Relationship Id="rId10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3.xml"/><Relationship Id="rId19" Type="http://schemas.openxmlformats.org/officeDocument/2006/relationships/theme" Target="../theme/theme2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2.xml"/><Relationship Id="rId20" Type="http://schemas.openxmlformats.org/officeDocument/2006/relationships/image" Target="../media/image6.emf"/><Relationship Id="rId10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1.xml"/><Relationship Id="rId19" Type="http://schemas.openxmlformats.org/officeDocument/2006/relationships/theme" Target="../theme/theme3.xml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5950" y="434993"/>
            <a:ext cx="8089900" cy="5632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789" y="1565576"/>
            <a:ext cx="8089901" cy="166199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EB3265C-F0D4-410E-8C75-9C1664655489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9" name="Freeform 77"/>
          <p:cNvSpPr>
            <a:spLocks/>
          </p:cNvSpPr>
          <p:nvPr userDrawn="1"/>
        </p:nvSpPr>
        <p:spPr bwMode="auto">
          <a:xfrm>
            <a:off x="8129588" y="6394450"/>
            <a:ext cx="647700" cy="311150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6" r:id="rId2"/>
    <p:sldLayoutId id="2147483933" r:id="rId3"/>
    <p:sldLayoutId id="2147484012" r:id="rId4"/>
    <p:sldLayoutId id="2147483934" r:id="rId5"/>
    <p:sldLayoutId id="2147484013" r:id="rId6"/>
    <p:sldLayoutId id="2147484015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50" r:id="rId15"/>
    <p:sldLayoutId id="2147483942" r:id="rId16"/>
    <p:sldLayoutId id="2147483943" r:id="rId17"/>
    <p:sldLayoutId id="2147483944" r:id="rId18"/>
    <p:sldLayoutId id="2147483945" r:id="rId19"/>
    <p:sldLayoutId id="2147483946" r:id="rId20"/>
    <p:sldLayoutId id="2147483947" r:id="rId21"/>
    <p:sldLayoutId id="2147483948" r:id="rId22"/>
    <p:sldLayoutId id="2147483949" r:id="rId23"/>
    <p:sldLayoutId id="2147484017" r:id="rId24"/>
    <p:sldLayoutId id="2147484018" r:id="rId25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3600" b="0" kern="1200" cap="none" spc="0" baseline="0" dirty="0" smtClean="0">
          <a:solidFill>
            <a:schemeClr val="tx1"/>
          </a:solidFill>
          <a:latin typeface="+mn-lt"/>
          <a:ea typeface="+mj-ea"/>
          <a:cs typeface="Arial" pitchFamily="34" charset="0"/>
        </a:defRPr>
      </a:lvl1pPr>
    </p:titleStyle>
    <p:bodyStyle>
      <a:lvl1pPr marL="168275" indent="-168275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1pPr>
      <a:lvl2pPr marL="45720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•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2pPr>
      <a:lvl3pPr marL="74295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‒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3pPr>
      <a:lvl4pPr marL="1028700" indent="-22860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4pPr>
      <a:lvl5pPr marL="1312863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•"/>
        <a:defRPr lang="en-US" sz="21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6473" y="434358"/>
            <a:ext cx="8089900" cy="5632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789" y="1555416"/>
            <a:ext cx="8089901" cy="166199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AB5EC3A-29DC-4460-AB8F-0DD1BAF5274D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41"/>
          <p:cNvPicPr>
            <a:picLocks noChangeAspect="1" noChangeArrowheads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8131174" y="6392864"/>
            <a:ext cx="799313" cy="3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867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0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  <p:sldLayoutId id="2147483966" r:id="rId14"/>
    <p:sldLayoutId id="2147483967" r:id="rId15"/>
    <p:sldLayoutId id="2147483968" r:id="rId16"/>
    <p:sldLayoutId id="2147483969" r:id="rId17"/>
    <p:sldLayoutId id="2147483970" r:id="rId18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3600" b="0" kern="1200" cap="none" spc="0" baseline="0" dirty="0" smtClean="0">
          <a:solidFill>
            <a:schemeClr val="bg1"/>
          </a:solidFill>
          <a:latin typeface="+mn-lt"/>
          <a:ea typeface="+mj-ea"/>
          <a:cs typeface="Arial" pitchFamily="34" charset="0"/>
        </a:defRPr>
      </a:lvl1pPr>
    </p:titleStyle>
    <p:bodyStyle>
      <a:lvl1pPr marL="168275" indent="-168275" algn="l" defTabSz="914400" rtl="0" eaLnBrk="1" latinLnBrk="0" hangingPunct="1">
        <a:lnSpc>
          <a:spcPct val="90000"/>
        </a:lnSpc>
        <a:spcBef>
          <a:spcPts val="1400"/>
        </a:spcBef>
        <a:buClr>
          <a:schemeClr val="bg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bg1"/>
          </a:solidFill>
          <a:latin typeface="+mj-lt"/>
          <a:ea typeface="+mn-ea"/>
          <a:cs typeface="+mn-cs"/>
        </a:defRPr>
      </a:lvl1pPr>
      <a:lvl2pPr marL="45720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bg1"/>
        </a:buClr>
        <a:buFont typeface="Arial" panose="020B0604020202020204" pitchFamily="34" charset="0"/>
        <a:buChar char="•"/>
        <a:defRPr lang="en-US" sz="2100" b="0" kern="1200" dirty="0" smtClean="0">
          <a:solidFill>
            <a:schemeClr val="bg1"/>
          </a:solidFill>
          <a:latin typeface="+mj-lt"/>
          <a:ea typeface="+mn-ea"/>
          <a:cs typeface="+mn-cs"/>
        </a:defRPr>
      </a:lvl2pPr>
      <a:lvl3pPr marL="74295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bg1"/>
        </a:buClr>
        <a:buFont typeface="Arial" panose="020B0604020202020204" pitchFamily="34" charset="0"/>
        <a:buChar char="‒"/>
        <a:defRPr lang="en-US" sz="2100" b="0" kern="1200" dirty="0" smtClean="0">
          <a:solidFill>
            <a:schemeClr val="bg1"/>
          </a:solidFill>
          <a:latin typeface="+mj-lt"/>
          <a:ea typeface="+mn-ea"/>
          <a:cs typeface="+mn-cs"/>
        </a:defRPr>
      </a:lvl3pPr>
      <a:lvl4pPr marL="1028700" indent="-228600" algn="l" defTabSz="914400" rtl="0" eaLnBrk="1" latinLnBrk="0" hangingPunct="1">
        <a:lnSpc>
          <a:spcPct val="90000"/>
        </a:lnSpc>
        <a:spcBef>
          <a:spcPts val="1400"/>
        </a:spcBef>
        <a:buClr>
          <a:schemeClr val="bg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bg1"/>
          </a:solidFill>
          <a:latin typeface="+mj-lt"/>
          <a:ea typeface="+mn-ea"/>
          <a:cs typeface="+mn-cs"/>
        </a:defRPr>
      </a:lvl4pPr>
      <a:lvl5pPr marL="1312863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bg1"/>
        </a:buClr>
        <a:buFont typeface="Arial" panose="020B0604020202020204" pitchFamily="34" charset="0"/>
        <a:buChar char="•"/>
        <a:defRPr lang="en-US" sz="2100" b="0" kern="1200" dirty="0">
          <a:solidFill>
            <a:schemeClr val="bg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invGray">
          <a:xfrm>
            <a:off x="0" y="6250080"/>
            <a:ext cx="9144000" cy="607920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5632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789" y="1555416"/>
            <a:ext cx="8089901" cy="166199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092B5C8-A02F-48BB-85A9-4E6693BB4284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41"/>
          <p:cNvPicPr>
            <a:picLocks noChangeAspect="1" noChangeArrowheads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8131174" y="6392864"/>
            <a:ext cx="799313" cy="3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43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3972" r:id="rId2"/>
    <p:sldLayoutId id="2147484008" r:id="rId3"/>
    <p:sldLayoutId id="2147484009" r:id="rId4"/>
    <p:sldLayoutId id="2147484010" r:id="rId5"/>
    <p:sldLayoutId id="2147484011" r:id="rId6"/>
    <p:sldLayoutId id="2147484001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  <p:sldLayoutId id="2147483986" r:id="rId15"/>
    <p:sldLayoutId id="2147483987" r:id="rId16"/>
    <p:sldLayoutId id="2147483988" r:id="rId17"/>
    <p:sldLayoutId id="2147483989" r:id="rId18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3600" b="0" kern="1200" cap="none" spc="0" baseline="0" dirty="0" smtClean="0">
          <a:solidFill>
            <a:schemeClr val="tx1"/>
          </a:solidFill>
          <a:latin typeface="+mn-lt"/>
          <a:ea typeface="+mj-ea"/>
          <a:cs typeface="Arial" pitchFamily="34" charset="0"/>
        </a:defRPr>
      </a:lvl1pPr>
    </p:titleStyle>
    <p:bodyStyle>
      <a:lvl1pPr marL="168275" indent="-168275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1pPr>
      <a:lvl2pPr marL="45720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•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2pPr>
      <a:lvl3pPr marL="74295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‒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3pPr>
      <a:lvl4pPr marL="1028700" indent="-22860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4pPr>
      <a:lvl5pPr marL="1312863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•"/>
        <a:defRPr lang="en-US" sz="21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chart" Target="../charts/char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chart" Target="../charts/char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chart" Target="../charts/char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chart" Target="../charts/char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chart" Target="../charts/char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chart" Target="../charts/char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chart" Target="../charts/char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3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605" y="2849426"/>
            <a:ext cx="6595720" cy="652743"/>
          </a:xfrm>
        </p:spPr>
        <p:txBody>
          <a:bodyPr/>
          <a:lstStyle/>
          <a:p>
            <a:r>
              <a:rPr lang="en-US" dirty="0" smtClean="0">
                <a:ea typeface="MS PGothic" charset="0"/>
              </a:rPr>
              <a:t>Data quality, mortality and aging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MS PGothic" charset="0"/>
              </a:rPr>
              <a:t/>
            </a:r>
            <a:br>
              <a:rPr lang="en-US" dirty="0">
                <a:ea typeface="MS PGothic" charset="0"/>
              </a:rPr>
            </a:b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747713" y="4667513"/>
            <a:ext cx="6477000" cy="1936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>
                <a:latin typeface="+mn-lt"/>
              </a:rPr>
              <a:t>Nadia Diamond-Smith, PhD, MSc</a:t>
            </a: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 smtClean="0"/>
              <a:t>Sample Surveys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732" y="1254463"/>
            <a:ext cx="8325548" cy="4011502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Used to validate vital statistics or Censuses, or provide information in inter-censual periods</a:t>
            </a:r>
          </a:p>
          <a:p>
            <a:r>
              <a:rPr lang="en-US" dirty="0" smtClean="0">
                <a:latin typeface="+mn-lt"/>
              </a:rPr>
              <a:t>Most focused on fertility and health</a:t>
            </a:r>
          </a:p>
          <a:p>
            <a:pPr lvl="1"/>
            <a:r>
              <a:rPr lang="en-US" dirty="0" smtClean="0">
                <a:latin typeface="+mn-lt"/>
              </a:rPr>
              <a:t>Demographic and Health Surveys (International) </a:t>
            </a:r>
          </a:p>
          <a:p>
            <a:pPr lvl="1"/>
            <a:r>
              <a:rPr lang="en-US" dirty="0" smtClean="0">
                <a:latin typeface="+mn-lt"/>
              </a:rPr>
              <a:t>Also general household surveys, labor force surveys, etc. </a:t>
            </a:r>
          </a:p>
          <a:p>
            <a:r>
              <a:rPr lang="en-US" dirty="0" smtClean="0">
                <a:latin typeface="+mn-lt"/>
              </a:rPr>
              <a:t>Pros</a:t>
            </a:r>
          </a:p>
          <a:p>
            <a:pPr lvl="1"/>
            <a:r>
              <a:rPr lang="en-US" dirty="0" smtClean="0">
                <a:latin typeface="+mn-lt"/>
              </a:rPr>
              <a:t>Can be more in depth, ask different types of questions</a:t>
            </a:r>
          </a:p>
          <a:p>
            <a:pPr lvl="1"/>
            <a:r>
              <a:rPr lang="en-US" dirty="0" smtClean="0">
                <a:latin typeface="+mn-lt"/>
              </a:rPr>
              <a:t>Can occur more frequently but still not continuous (compared to vital statistics) </a:t>
            </a:r>
          </a:p>
          <a:p>
            <a:r>
              <a:rPr lang="en-US" dirty="0" smtClean="0">
                <a:latin typeface="+mn-lt"/>
              </a:rPr>
              <a:t>Suffers from errors as well </a:t>
            </a:r>
          </a:p>
          <a:p>
            <a:pPr lvl="1"/>
            <a:r>
              <a:rPr lang="en-US" dirty="0" smtClean="0">
                <a:latin typeface="+mn-lt"/>
              </a:rPr>
              <a:t>Sampling errors and biases: DHS and questionnaire length</a:t>
            </a:r>
            <a:endParaRPr 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2122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 smtClean="0"/>
              <a:t>Mortality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18711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 smtClean="0"/>
              <a:t>Measuring Mortality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375" y="1554616"/>
            <a:ext cx="8325548" cy="4011502"/>
          </a:xfrm>
        </p:spPr>
        <p:txBody>
          <a:bodyPr/>
          <a:lstStyle/>
          <a:p>
            <a:r>
              <a:rPr lang="en-US" dirty="0">
                <a:latin typeface="+mn-lt"/>
              </a:rPr>
              <a:t>Crude Death Rate=</a:t>
            </a:r>
          </a:p>
          <a:p>
            <a:pPr lvl="1" indent="0">
              <a:buNone/>
            </a:pPr>
            <a:r>
              <a:rPr lang="en-US" sz="2000" dirty="0">
                <a:latin typeface="+mn-lt"/>
              </a:rPr>
              <a:t>Number of deaths in year X, in country Y</a:t>
            </a:r>
          </a:p>
          <a:p>
            <a:pPr lvl="1" indent="0">
              <a:buNone/>
            </a:pPr>
            <a:r>
              <a:rPr lang="en-US" sz="800" dirty="0">
                <a:latin typeface="+mn-lt"/>
              </a:rPr>
              <a:t>____________________________________________________________________________________</a:t>
            </a:r>
          </a:p>
          <a:p>
            <a:pPr lvl="1" indent="0">
              <a:buNone/>
            </a:pPr>
            <a:r>
              <a:rPr lang="en-US" sz="2000" dirty="0">
                <a:latin typeface="+mn-lt"/>
              </a:rPr>
              <a:t>Mid-year population in year X, country Y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Age specific death rate=</a:t>
            </a:r>
          </a:p>
          <a:p>
            <a:pPr lvl="1" indent="0">
              <a:buNone/>
            </a:pPr>
            <a:r>
              <a:rPr lang="en-US" sz="2000" dirty="0">
                <a:latin typeface="+mn-lt"/>
              </a:rPr>
              <a:t>Number of deaths at age Z, in country Y</a:t>
            </a:r>
          </a:p>
          <a:p>
            <a:pPr lvl="1" indent="0">
              <a:buNone/>
            </a:pPr>
            <a:r>
              <a:rPr lang="en-US" sz="800" dirty="0">
                <a:latin typeface="+mn-lt"/>
              </a:rPr>
              <a:t>________________________________________________________________________________________________</a:t>
            </a:r>
          </a:p>
          <a:p>
            <a:pPr lvl="1" indent="0">
              <a:buNone/>
            </a:pPr>
            <a:r>
              <a:rPr lang="en-US" sz="2000" dirty="0">
                <a:latin typeface="+mn-lt"/>
              </a:rPr>
              <a:t>Number of people age Z, in country Y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3168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 smtClean="0"/>
              <a:t>Crude death rate: why is it problematic?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38227" y="1563684"/>
            <a:ext cx="2544199" cy="1458362"/>
          </a:xfrm>
        </p:spPr>
        <p:txBody>
          <a:bodyPr/>
          <a:lstStyle/>
          <a:p>
            <a:r>
              <a:rPr lang="en-US" dirty="0" smtClean="0"/>
              <a:t>Think about lexis diagrams from the other day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309" y="1219753"/>
            <a:ext cx="5222574" cy="495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502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 smtClean="0"/>
              <a:t>Rate </a:t>
            </a:r>
            <a:r>
              <a:rPr lang="en-US" dirty="0" err="1" smtClean="0"/>
              <a:t>vs</a:t>
            </a:r>
            <a:r>
              <a:rPr lang="en-US" dirty="0" smtClean="0"/>
              <a:t> probability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61375" y="1401529"/>
            <a:ext cx="8325548" cy="465716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Rate: </a:t>
            </a:r>
          </a:p>
          <a:p>
            <a:pPr lvl="1"/>
            <a:r>
              <a:rPr lang="en-US" dirty="0" smtClean="0"/>
              <a:t>Measure </a:t>
            </a:r>
            <a:r>
              <a:rPr lang="en-US" dirty="0"/>
              <a:t>of the frequency with which an event occurs in a defined population during a given length of time </a:t>
            </a:r>
          </a:p>
          <a:p>
            <a:pPr lvl="1"/>
            <a:r>
              <a:rPr lang="en-US" dirty="0"/>
              <a:t>Numerator: Count of events that occur during a period </a:t>
            </a:r>
          </a:p>
          <a:p>
            <a:pPr lvl="1"/>
            <a:r>
              <a:rPr lang="en-US" dirty="0" smtClean="0"/>
              <a:t>Denominator</a:t>
            </a:r>
            <a:r>
              <a:rPr lang="en-US" dirty="0"/>
              <a:t>: Midpoint population, or person-years, or other person-time units of exposure for the same period as the numerator </a:t>
            </a:r>
          </a:p>
          <a:p>
            <a:r>
              <a:rPr lang="en-US" dirty="0" smtClean="0"/>
              <a:t>Probability: </a:t>
            </a:r>
          </a:p>
          <a:p>
            <a:pPr lvl="1"/>
            <a:r>
              <a:rPr lang="en-US" dirty="0" smtClean="0"/>
              <a:t>In </a:t>
            </a:r>
            <a:r>
              <a:rPr lang="en-US" dirty="0"/>
              <a:t>demography, indicates the likelihood that some event will (or will not) occur to some group of exposed persons during the course of some period of time </a:t>
            </a:r>
          </a:p>
          <a:p>
            <a:pPr lvl="1"/>
            <a:r>
              <a:rPr lang="en-US" dirty="0" smtClean="0"/>
              <a:t>Similar </a:t>
            </a:r>
            <a:r>
              <a:rPr lang="en-US" dirty="0"/>
              <a:t>to rates except that they consider the number of people exposed to risk at the start of a time interval 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13572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 smtClean="0"/>
              <a:t>Cohort </a:t>
            </a:r>
            <a:r>
              <a:rPr lang="en-US" dirty="0" err="1" smtClean="0"/>
              <a:t>vs</a:t>
            </a:r>
            <a:r>
              <a:rPr lang="en-US" dirty="0" smtClean="0"/>
              <a:t> period rates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155" y="1401527"/>
            <a:ext cx="5848371" cy="25194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659" y="3838671"/>
            <a:ext cx="6656817" cy="222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2091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 smtClean="0"/>
              <a:t>Rates </a:t>
            </a:r>
            <a:r>
              <a:rPr lang="en-US" dirty="0" err="1" smtClean="0"/>
              <a:t>vs</a:t>
            </a:r>
            <a:r>
              <a:rPr lang="en-US" dirty="0" smtClean="0"/>
              <a:t> probabilities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732" y="1394024"/>
            <a:ext cx="8325548" cy="4011502"/>
          </a:xfrm>
        </p:spPr>
        <p:txBody>
          <a:bodyPr/>
          <a:lstStyle/>
          <a:p>
            <a:r>
              <a:rPr lang="en-US" dirty="0" smtClean="0"/>
              <a:t>We often think in terms of probabilities in demography (the probability of dying)</a:t>
            </a:r>
          </a:p>
          <a:p>
            <a:pPr lvl="1"/>
            <a:r>
              <a:rPr lang="en-US" dirty="0" smtClean="0"/>
              <a:t>Life tables coming up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427" y="2700862"/>
            <a:ext cx="5870844" cy="327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3561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 smtClean="0"/>
              <a:t>Try to calculate!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94" y="1434864"/>
            <a:ext cx="8175039" cy="449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1692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 smtClean="0"/>
              <a:t>Try to calculate!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47926"/>
          <a:stretch/>
        </p:blipFill>
        <p:spPr>
          <a:xfrm>
            <a:off x="139035" y="1587264"/>
            <a:ext cx="4257021" cy="44982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63793"/>
          <a:stretch/>
        </p:blipFill>
        <p:spPr>
          <a:xfrm>
            <a:off x="4204306" y="1587264"/>
            <a:ext cx="4858522" cy="11849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4306" y="2724714"/>
            <a:ext cx="4858523" cy="222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9627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 smtClean="0"/>
              <a:t>Try to calculate!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94" y="1434864"/>
            <a:ext cx="8175039" cy="44982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7459723" y="2970352"/>
            <a:ext cx="368691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000" dirty="0"/>
              <a:t>3</a:t>
            </a:r>
            <a:r>
              <a:rPr lang="en-US" sz="2000" dirty="0" smtClean="0"/>
              <a:t>/6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6721628" y="3735921"/>
            <a:ext cx="368691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/>
              <a:t>3/4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6790172" y="4436685"/>
            <a:ext cx="368691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/>
              <a:t>3/</a:t>
            </a:r>
            <a:r>
              <a:rPr lang="en-US" sz="2000" dirty="0"/>
              <a:t>5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7130201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/>
              <a:t>Common Sources of Demographic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375" y="1380392"/>
            <a:ext cx="8325548" cy="4011502"/>
          </a:xfrm>
        </p:spPr>
        <p:txBody>
          <a:bodyPr/>
          <a:lstStyle/>
          <a:p>
            <a:pPr lvl="0"/>
            <a:r>
              <a:rPr lang="en-US" dirty="0">
                <a:latin typeface="+mn-lt"/>
              </a:rPr>
              <a:t>Vital Registration/Statistics</a:t>
            </a:r>
          </a:p>
          <a:p>
            <a:pPr lvl="0"/>
            <a:r>
              <a:rPr lang="en-US" dirty="0">
                <a:latin typeface="+mn-lt"/>
              </a:rPr>
              <a:t>Population Registers (provides info about life events and population at risk)</a:t>
            </a:r>
          </a:p>
          <a:p>
            <a:pPr lvl="0"/>
            <a:r>
              <a:rPr lang="en-US" dirty="0">
                <a:latin typeface="+mn-lt"/>
              </a:rPr>
              <a:t>Census</a:t>
            </a:r>
          </a:p>
          <a:p>
            <a:pPr lvl="0"/>
            <a:r>
              <a:rPr lang="en-US" dirty="0">
                <a:latin typeface="+mn-lt"/>
              </a:rPr>
              <a:t>Sample Surveys </a:t>
            </a:r>
          </a:p>
          <a:p>
            <a:pPr lvl="0"/>
            <a:r>
              <a:rPr lang="en-US" dirty="0">
                <a:latin typeface="+mn-lt"/>
              </a:rPr>
              <a:t>Record linkage</a:t>
            </a:r>
          </a:p>
          <a:p>
            <a:pPr lvl="0"/>
            <a:r>
              <a:rPr lang="en-US" dirty="0">
                <a:latin typeface="+mn-lt"/>
              </a:rPr>
              <a:t>Other sources of demographic data</a:t>
            </a:r>
          </a:p>
          <a:p>
            <a:pPr lvl="1"/>
            <a:r>
              <a:rPr lang="en-US" dirty="0">
                <a:latin typeface="+mn-lt"/>
              </a:rPr>
              <a:t>Administrative Data: Medical claims, Hospital</a:t>
            </a:r>
          </a:p>
          <a:p>
            <a:pPr lvl="1"/>
            <a:r>
              <a:rPr lang="en-US" dirty="0">
                <a:latin typeface="+mn-lt"/>
              </a:rPr>
              <a:t>Qualitative sources</a:t>
            </a:r>
          </a:p>
          <a:p>
            <a:pPr lvl="1"/>
            <a:r>
              <a:rPr lang="en-US" dirty="0">
                <a:latin typeface="+mn-lt"/>
              </a:rPr>
              <a:t>Geographic Information Systems (GIS)</a:t>
            </a:r>
          </a:p>
          <a:p>
            <a:pPr lvl="1"/>
            <a:r>
              <a:rPr lang="en-US" dirty="0">
                <a:latin typeface="+mn-lt"/>
              </a:rPr>
              <a:t>Historical sources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19085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 smtClean="0"/>
              <a:t>Problem with crude death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732" y="1481393"/>
            <a:ext cx="8325548" cy="4011502"/>
          </a:xfrm>
        </p:spPr>
        <p:txBody>
          <a:bodyPr/>
          <a:lstStyle/>
          <a:p>
            <a:r>
              <a:rPr lang="en-US" dirty="0" smtClean="0"/>
              <a:t>Populations differ in terms of age distribution</a:t>
            </a:r>
          </a:p>
          <a:p>
            <a:pPr lvl="1"/>
            <a:r>
              <a:rPr lang="en-US" dirty="0" smtClean="0"/>
              <a:t>Cannot really compare</a:t>
            </a:r>
          </a:p>
          <a:p>
            <a:r>
              <a:rPr lang="en-US" dirty="0" smtClean="0"/>
              <a:t>Need to remove the effects of the population distribution on crude death rates to compare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06547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 smtClean="0"/>
              <a:t>Ecuador </a:t>
            </a:r>
            <a:r>
              <a:rPr lang="en-US" dirty="0" err="1" smtClean="0"/>
              <a:t>vs</a:t>
            </a:r>
            <a:r>
              <a:rPr lang="en-US" dirty="0" smtClean="0"/>
              <a:t> Sweden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888" y="1452691"/>
            <a:ext cx="5999004" cy="38837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358009" y="1493221"/>
            <a:ext cx="2492879" cy="369331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/>
              <a:t>Crude death rate</a:t>
            </a:r>
          </a:p>
          <a:p>
            <a:endParaRPr lang="en-US" sz="2000" dirty="0"/>
          </a:p>
          <a:p>
            <a:r>
              <a:rPr lang="en-US" sz="2000" dirty="0" smtClean="0"/>
              <a:t>Ecuador: 5.6/1000</a:t>
            </a:r>
          </a:p>
          <a:p>
            <a:endParaRPr lang="en-US" sz="2000" dirty="0"/>
          </a:p>
          <a:p>
            <a:r>
              <a:rPr lang="en-US" sz="2000" dirty="0" smtClean="0"/>
              <a:t>Sweden 10.5/1000</a:t>
            </a:r>
          </a:p>
          <a:p>
            <a:endParaRPr lang="en-US" sz="2000" dirty="0"/>
          </a:p>
          <a:p>
            <a:r>
              <a:rPr lang="en-US" sz="2000" dirty="0" smtClean="0"/>
              <a:t>Why? </a:t>
            </a:r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Age Structure: </a:t>
            </a:r>
          </a:p>
          <a:p>
            <a:r>
              <a:rPr lang="en-US" sz="2000" dirty="0" smtClean="0"/>
              <a:t>More old people in Sweden</a:t>
            </a:r>
          </a:p>
        </p:txBody>
      </p:sp>
    </p:spTree>
    <p:extLst>
      <p:ext uri="{BB962C8B-B14F-4D97-AF65-F5344CB8AC3E}">
        <p14:creationId xmlns:p14="http://schemas.microsoft.com/office/powerpoint/2010/main" val="74091513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 smtClean="0"/>
              <a:t>How to address: Standardization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Apply age specific death rates of both countries to a standard population age distribution</a:t>
            </a:r>
          </a:p>
          <a:p>
            <a:r>
              <a:rPr lang="en-US" dirty="0" smtClean="0"/>
              <a:t>Problem: what population to choose?</a:t>
            </a:r>
          </a:p>
          <a:p>
            <a:pPr lvl="1"/>
            <a:r>
              <a:rPr lang="en-US" dirty="0" smtClean="0"/>
              <a:t>Can get very different results depending on the population</a:t>
            </a:r>
          </a:p>
          <a:p>
            <a:pPr lvl="1"/>
            <a:r>
              <a:rPr lang="en-US" dirty="0" smtClean="0"/>
              <a:t>Some options</a:t>
            </a:r>
          </a:p>
          <a:p>
            <a:pPr lvl="2"/>
            <a:r>
              <a:rPr lang="en-US" dirty="0" smtClean="0"/>
              <a:t>Middle between the two populations</a:t>
            </a:r>
          </a:p>
          <a:p>
            <a:pPr lvl="2"/>
            <a:r>
              <a:rPr lang="en-US" dirty="0" smtClean="0"/>
              <a:t>Region specific fake populations (Africa, European, etc.)</a:t>
            </a:r>
          </a:p>
          <a:p>
            <a:pPr lvl="2"/>
            <a:r>
              <a:rPr lang="en-US" dirty="0" smtClean="0"/>
              <a:t>WHO in 2001 made a “world” population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smtClean="0"/>
              <a:t>Direct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5278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/>
              <a:t>How to address: Standardization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Calculate the expected number of deaths if each country had real age structure, but apply a standard set of death rates</a:t>
            </a:r>
          </a:p>
          <a:p>
            <a:r>
              <a:rPr lang="en-US" dirty="0" smtClean="0"/>
              <a:t>Usually calculate a Standardized Mortality Ratio (SMR)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Can use one countries death rates and apply to the other country</a:t>
            </a:r>
          </a:p>
          <a:p>
            <a:r>
              <a:rPr lang="en-US" dirty="0" smtClean="0"/>
              <a:t>Only need to know # deaths, and age structure, not rates, so sometimes more feasible to calculate</a:t>
            </a:r>
          </a:p>
          <a:p>
            <a:r>
              <a:rPr lang="en-US" dirty="0" smtClean="0"/>
              <a:t>Preferable when small numbers in some cells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smtClean="0"/>
              <a:t>Indirect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7158690"/>
              </p:ext>
            </p:extLst>
          </p:nvPr>
        </p:nvGraphicFramePr>
        <p:xfrm>
          <a:off x="2185890" y="2807930"/>
          <a:ext cx="3873394" cy="1204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3" imgW="2082800" imgH="647700" progId="Equation.3">
                  <p:embed/>
                </p:oleObj>
              </mc:Choice>
              <mc:Fallback>
                <p:oleObj name="Equation" r:id="rId3" imgW="2082800" imgH="647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85890" y="2807930"/>
                        <a:ext cx="3873394" cy="12045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305458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1600200"/>
            <a:ext cx="6908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4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 smtClean="0"/>
              <a:t>Aging: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Demographic study of older populations</a:t>
            </a:r>
          </a:p>
          <a:p>
            <a:pPr lvl="1"/>
            <a:r>
              <a:rPr lang="en-US" dirty="0"/>
              <a:t>Their size and composition</a:t>
            </a:r>
          </a:p>
          <a:p>
            <a:pPr lvl="1"/>
            <a:r>
              <a:rPr lang="en-US" dirty="0"/>
              <a:t>Their mortality and morbidity</a:t>
            </a:r>
          </a:p>
          <a:p>
            <a:pPr lvl="1"/>
            <a:r>
              <a:rPr lang="en-US" dirty="0"/>
              <a:t>The causes of demographic change among older populations</a:t>
            </a:r>
          </a:p>
          <a:p>
            <a:pPr lvl="1"/>
            <a:r>
              <a:rPr lang="en-US" dirty="0"/>
              <a:t>The consequences of demographic change among older populations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Acknowledgement to Zachary Zimmer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4452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2286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Global Average Annual Growth Rates</a:t>
            </a:r>
            <a:endParaRPr lang="en-US" sz="3200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457200" y="1371600"/>
          <a:ext cx="8534400" cy="515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Acknowledgement to Zachary Zimmer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17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2286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But, There is Great Variation by Age</a:t>
            </a:r>
            <a:endParaRPr lang="en-US" sz="3200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381000" y="1371600"/>
          <a:ext cx="8534400" cy="515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Acknowledgement to Zachary Zimmer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524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Population 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Older persons are continually making up a larger proportion of the population</a:t>
            </a:r>
          </a:p>
          <a:p>
            <a:r>
              <a:rPr lang="en-US" dirty="0" smtClean="0"/>
              <a:t>This is occurring in every world region</a:t>
            </a:r>
            <a:r>
              <a:rPr lang="en-US" dirty="0"/>
              <a:t> </a:t>
            </a:r>
            <a:r>
              <a:rPr lang="en-US" dirty="0" smtClean="0"/>
              <a:t>and in nearly every country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Acknowledgement to Zachary Zimmer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177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141019460"/>
              </p:ext>
            </p:extLst>
          </p:nvPr>
        </p:nvGraphicFramePr>
        <p:xfrm>
          <a:off x="304800" y="279400"/>
          <a:ext cx="8547100" cy="622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206202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 smtClean="0"/>
              <a:t>Vital Registration Systems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38226" y="1338776"/>
            <a:ext cx="8087171" cy="4839543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Wingdings" charset="2"/>
              <a:buChar char="§"/>
              <a:tabLst>
                <a:tab pos="912813" algn="l"/>
              </a:tabLst>
            </a:pPr>
            <a:r>
              <a:rPr lang="en-US" dirty="0" smtClean="0">
                <a:solidFill>
                  <a:srgbClr val="052049"/>
                </a:solidFill>
                <a:latin typeface="+mn-lt"/>
              </a:rPr>
              <a:t>Data:</a:t>
            </a:r>
          </a:p>
          <a:p>
            <a:pPr marL="800100" lvl="1" indent="-342900">
              <a:buFont typeface="Wingdings" charset="2"/>
              <a:buChar char="§"/>
              <a:tabLst>
                <a:tab pos="912813" algn="l"/>
              </a:tabLst>
            </a:pPr>
            <a:r>
              <a:rPr lang="en-US" dirty="0" smtClean="0">
                <a:solidFill>
                  <a:srgbClr val="052049"/>
                </a:solidFill>
                <a:latin typeface="+mn-lt"/>
              </a:rPr>
              <a:t>Mortality</a:t>
            </a:r>
          </a:p>
          <a:p>
            <a:pPr marL="800100" lvl="1" indent="-342900">
              <a:buFont typeface="Wingdings" charset="2"/>
              <a:buChar char="§"/>
              <a:tabLst>
                <a:tab pos="912813" algn="l"/>
              </a:tabLst>
            </a:pPr>
            <a:r>
              <a:rPr lang="en-US" dirty="0" smtClean="0">
                <a:solidFill>
                  <a:srgbClr val="052049"/>
                </a:solidFill>
                <a:latin typeface="+mn-lt"/>
              </a:rPr>
              <a:t>Fertility</a:t>
            </a:r>
          </a:p>
          <a:p>
            <a:pPr marL="800100" lvl="1" indent="-342900">
              <a:buFont typeface="Wingdings" charset="2"/>
              <a:buChar char="§"/>
              <a:tabLst>
                <a:tab pos="912813" algn="l"/>
              </a:tabLst>
            </a:pPr>
            <a:r>
              <a:rPr lang="en-US" dirty="0" err="1" smtClean="0">
                <a:solidFill>
                  <a:srgbClr val="052049"/>
                </a:solidFill>
                <a:latin typeface="+mn-lt"/>
              </a:rPr>
              <a:t>Nuptuality</a:t>
            </a:r>
            <a:r>
              <a:rPr lang="en-US" dirty="0" smtClean="0">
                <a:solidFill>
                  <a:srgbClr val="052049"/>
                </a:solidFill>
                <a:latin typeface="+mn-lt"/>
              </a:rPr>
              <a:t> (marriage/divorce)</a:t>
            </a:r>
          </a:p>
          <a:p>
            <a:pPr marL="800100" lvl="1" indent="-342900">
              <a:buFont typeface="Wingdings" charset="2"/>
              <a:buChar char="§"/>
              <a:tabLst>
                <a:tab pos="912813" algn="l"/>
              </a:tabLst>
            </a:pPr>
            <a:r>
              <a:rPr lang="en-US" dirty="0" smtClean="0">
                <a:solidFill>
                  <a:srgbClr val="052049"/>
                </a:solidFill>
                <a:latin typeface="+mn-lt"/>
              </a:rPr>
              <a:t>Migration</a:t>
            </a:r>
          </a:p>
          <a:p>
            <a:pPr marL="342900" indent="-342900">
              <a:buFont typeface="Wingdings" charset="2"/>
              <a:buChar char="§"/>
              <a:tabLst>
                <a:tab pos="912813" algn="l"/>
              </a:tabLst>
            </a:pPr>
            <a:r>
              <a:rPr lang="en-US" dirty="0" smtClean="0">
                <a:solidFill>
                  <a:srgbClr val="052049"/>
                </a:solidFill>
                <a:latin typeface="+mn-lt"/>
              </a:rPr>
              <a:t>US Vital registration/statistics: </a:t>
            </a:r>
          </a:p>
          <a:p>
            <a:pPr marL="800100" lvl="1" indent="-342900">
              <a:buFont typeface="Wingdings" charset="2"/>
              <a:buChar char="§"/>
              <a:tabLst>
                <a:tab pos="912813" algn="l"/>
              </a:tabLst>
            </a:pPr>
            <a:r>
              <a:rPr lang="en-US" dirty="0" smtClean="0">
                <a:solidFill>
                  <a:srgbClr val="052049"/>
                </a:solidFill>
                <a:latin typeface="+mn-lt"/>
              </a:rPr>
              <a:t>Death registration since 1900s (not for black population until 1968)</a:t>
            </a:r>
          </a:p>
          <a:p>
            <a:pPr marL="800100" lvl="1" indent="-342900">
              <a:buFont typeface="Wingdings" charset="2"/>
              <a:buChar char="§"/>
              <a:tabLst>
                <a:tab pos="912813" algn="l"/>
              </a:tabLst>
            </a:pPr>
            <a:r>
              <a:rPr lang="en-US" dirty="0" smtClean="0">
                <a:solidFill>
                  <a:srgbClr val="052049"/>
                </a:solidFill>
                <a:latin typeface="+mn-lt"/>
              </a:rPr>
              <a:t>Births since 1915</a:t>
            </a:r>
          </a:p>
          <a:p>
            <a:pPr marL="800100" lvl="1" indent="-342900">
              <a:buFont typeface="Wingdings" charset="2"/>
              <a:buChar char="§"/>
              <a:tabLst>
                <a:tab pos="912813" algn="l"/>
              </a:tabLst>
            </a:pPr>
            <a:r>
              <a:rPr lang="en-US" dirty="0" smtClean="0">
                <a:solidFill>
                  <a:srgbClr val="052049"/>
                </a:solidFill>
                <a:latin typeface="+mn-lt"/>
              </a:rPr>
              <a:t>1933: National Vital Statistics System started</a:t>
            </a:r>
          </a:p>
          <a:p>
            <a:pPr marL="342900" indent="-342900">
              <a:buFont typeface="Wingdings" charset="2"/>
              <a:buChar char="§"/>
              <a:tabLst>
                <a:tab pos="912813" algn="l"/>
              </a:tabLst>
            </a:pPr>
            <a:r>
              <a:rPr lang="en-US" dirty="0" smtClean="0">
                <a:solidFill>
                  <a:srgbClr val="052049"/>
                </a:solidFill>
                <a:latin typeface="+mn-lt"/>
              </a:rPr>
              <a:t>Problems: </a:t>
            </a:r>
          </a:p>
          <a:p>
            <a:pPr marL="800100" lvl="1" indent="-342900">
              <a:buFont typeface="Wingdings" charset="2"/>
              <a:buChar char="§"/>
              <a:tabLst>
                <a:tab pos="912813" algn="l"/>
              </a:tabLst>
            </a:pPr>
            <a:r>
              <a:rPr lang="en-US" dirty="0">
                <a:solidFill>
                  <a:srgbClr val="052049"/>
                </a:solidFill>
                <a:latin typeface="+mn-lt"/>
              </a:rPr>
              <a:t>C</a:t>
            </a:r>
            <a:r>
              <a:rPr lang="en-US" dirty="0" smtClean="0">
                <a:solidFill>
                  <a:srgbClr val="052049"/>
                </a:solidFill>
                <a:latin typeface="+mn-lt"/>
              </a:rPr>
              <a:t>hanges in cause of death classification over time</a:t>
            </a:r>
          </a:p>
          <a:p>
            <a:pPr marL="800100" lvl="1" indent="-342900">
              <a:buFont typeface="Wingdings" charset="2"/>
              <a:buChar char="§"/>
              <a:tabLst>
                <a:tab pos="912813" algn="l"/>
              </a:tabLst>
            </a:pPr>
            <a:r>
              <a:rPr lang="en-US" dirty="0" smtClean="0">
                <a:solidFill>
                  <a:srgbClr val="052049"/>
                </a:solidFill>
                <a:latin typeface="+mn-lt"/>
              </a:rPr>
              <a:t>Missing Populations</a:t>
            </a:r>
          </a:p>
          <a:p>
            <a:pPr marL="800100" lvl="1" indent="-342900">
              <a:buFont typeface="Wingdings" charset="2"/>
              <a:buChar char="§"/>
              <a:tabLst>
                <a:tab pos="912813" algn="l"/>
              </a:tabLst>
            </a:pPr>
            <a:r>
              <a:rPr lang="en-US" dirty="0" smtClean="0">
                <a:solidFill>
                  <a:srgbClr val="052049"/>
                </a:solidFill>
                <a:latin typeface="+mn-lt"/>
              </a:rPr>
              <a:t>Incomplete in many countries</a:t>
            </a:r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800100" lvl="1" indent="-342900">
              <a:buFont typeface="Arial"/>
              <a:buChar char="•"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19352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1" name="Text Box 3"/>
          <p:cNvSpPr txBox="1">
            <a:spLocks noChangeArrowheads="1"/>
          </p:cNvSpPr>
          <p:nvPr/>
        </p:nvSpPr>
        <p:spPr bwMode="auto">
          <a:xfrm>
            <a:off x="228600" y="1474086"/>
            <a:ext cx="8534400" cy="515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000" b="1" dirty="0" smtClean="0">
                <a:solidFill>
                  <a:srgbClr val="000099"/>
                </a:solidFill>
              </a:rPr>
              <a:t>RETOOLING HEALTH </a:t>
            </a:r>
            <a:r>
              <a:rPr lang="en-US" sz="2000" b="1" dirty="0">
                <a:solidFill>
                  <a:srgbClr val="000099"/>
                </a:solidFill>
              </a:rPr>
              <a:t>CARE SYSTEMS </a:t>
            </a:r>
          </a:p>
          <a:p>
            <a:pPr marL="342900" indent="-342900">
              <a:spcBef>
                <a:spcPct val="50000"/>
              </a:spcBef>
            </a:pPr>
            <a:endParaRPr lang="en-US" sz="2000" b="1" dirty="0">
              <a:solidFill>
                <a:srgbClr val="000099"/>
              </a:solidFill>
            </a:endParaRPr>
          </a:p>
          <a:p>
            <a:pPr marL="342900" indent="-342900">
              <a:spcBef>
                <a:spcPct val="50000"/>
              </a:spcBef>
            </a:pPr>
            <a:r>
              <a:rPr lang="en-US" b="1" dirty="0"/>
              <a:t>	In most of the world, health care systems have been designed around a particular set of needs, e.g.:</a:t>
            </a:r>
          </a:p>
          <a:p>
            <a:pPr marL="342900" indent="-342900">
              <a:spcBef>
                <a:spcPct val="50000"/>
              </a:spcBef>
            </a:pPr>
            <a:r>
              <a:rPr lang="en-US" b="1" dirty="0"/>
              <a:t>		child and maternal health</a:t>
            </a:r>
          </a:p>
          <a:p>
            <a:pPr marL="342900" indent="-342900">
              <a:spcBef>
                <a:spcPct val="50000"/>
              </a:spcBef>
            </a:pPr>
            <a:r>
              <a:rPr lang="en-US" b="1" dirty="0"/>
              <a:t>		infectious and communicable </a:t>
            </a:r>
            <a:r>
              <a:rPr lang="en-US" b="1" dirty="0" smtClean="0"/>
              <a:t>disease</a:t>
            </a:r>
            <a:endParaRPr lang="en-US" b="1" dirty="0"/>
          </a:p>
          <a:p>
            <a:pPr marL="342900" indent="-342900">
              <a:spcBef>
                <a:spcPct val="50000"/>
              </a:spcBef>
            </a:pPr>
            <a:r>
              <a:rPr lang="en-US" b="1" dirty="0"/>
              <a:t>	An aging world requires a change in health care philosophy toward</a:t>
            </a:r>
          </a:p>
          <a:p>
            <a:pPr marL="342900" indent="-342900">
              <a:spcBef>
                <a:spcPct val="50000"/>
              </a:spcBef>
            </a:pPr>
            <a:r>
              <a:rPr lang="en-US" b="1" dirty="0"/>
              <a:t>		degenerative disease</a:t>
            </a:r>
          </a:p>
          <a:p>
            <a:pPr marL="342900" indent="-342900">
              <a:spcBef>
                <a:spcPct val="50000"/>
              </a:spcBef>
            </a:pPr>
            <a:r>
              <a:rPr lang="en-US" b="1" dirty="0"/>
              <a:t>		long-term </a:t>
            </a:r>
            <a:r>
              <a:rPr lang="en-US" b="1" dirty="0" smtClean="0"/>
              <a:t>care</a:t>
            </a:r>
          </a:p>
          <a:p>
            <a:pPr marL="342900" indent="-342900">
              <a:spcBef>
                <a:spcPct val="50000"/>
              </a:spcBef>
            </a:pPr>
            <a:r>
              <a:rPr lang="en-US" b="1" dirty="0"/>
              <a:t>Expenditure studies show costs of health care in old age to be significantly greater than costs at any other age.</a:t>
            </a:r>
          </a:p>
          <a:p>
            <a:pPr marL="342900" indent="-342900">
              <a:spcBef>
                <a:spcPct val="50000"/>
              </a:spcBef>
            </a:pPr>
            <a:endParaRPr lang="en-US" dirty="0"/>
          </a:p>
          <a:p>
            <a:pPr marL="342900" indent="-342900">
              <a:spcBef>
                <a:spcPct val="50000"/>
              </a:spcBef>
            </a:pPr>
            <a:r>
              <a:rPr lang="en-US" dirty="0"/>
              <a:t>    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3200" dirty="0" smtClean="0"/>
              <a:t>Possible implications of global population aging for public health</a:t>
            </a:r>
            <a:endParaRPr lang="en-US" sz="3200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Acknowledgement to Zachary Zimmer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78458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6490"/>
            <a:ext cx="8229600" cy="1143000"/>
          </a:xfrm>
        </p:spPr>
        <p:txBody>
          <a:bodyPr/>
          <a:lstStyle/>
          <a:p>
            <a:pPr marL="0" indent="0"/>
            <a:r>
              <a:rPr lang="en-US" sz="3200" dirty="0" smtClean="0"/>
              <a:t>Implications for public health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9183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- Goal of medical science to reduce the gap between life span and longevity.</a:t>
            </a:r>
          </a:p>
          <a:p>
            <a:pPr marL="0" indent="0">
              <a:buNone/>
            </a:pPr>
            <a:r>
              <a:rPr lang="en-US" sz="2400" dirty="0" smtClean="0"/>
              <a:t>- Increasing one may not mean increasing the other.</a:t>
            </a:r>
          </a:p>
          <a:p>
            <a:pPr marL="0" indent="0">
              <a:buNone/>
            </a:pPr>
            <a:r>
              <a:rPr lang="en-US" sz="2400" dirty="0" smtClean="0"/>
              <a:t>- </a:t>
            </a:r>
            <a:r>
              <a:rPr lang="en-US" sz="2400" dirty="0" err="1" smtClean="0"/>
              <a:t>Rectangularization</a:t>
            </a:r>
            <a:r>
              <a:rPr lang="en-US" sz="2400" dirty="0" smtClean="0"/>
              <a:t> of mortality: Life span remains </a:t>
            </a:r>
          </a:p>
          <a:p>
            <a:pPr marL="0" indent="0">
              <a:buNone/>
            </a:pPr>
            <a:r>
              <a:rPr lang="en-US" sz="2400" dirty="0" smtClean="0"/>
              <a:t>the same but variation in age at death declines.</a:t>
            </a:r>
            <a:endParaRPr lang="en-US" sz="2400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Acknowledgement to Zachary Zimmer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700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382000" cy="1143000"/>
          </a:xfrm>
        </p:spPr>
        <p:txBody>
          <a:bodyPr/>
          <a:lstStyle/>
          <a:p>
            <a:r>
              <a:rPr lang="en-US" sz="2800" b="1" i="1" u="sng" dirty="0" err="1" smtClean="0"/>
              <a:t>Rectangularization</a:t>
            </a:r>
            <a:r>
              <a:rPr lang="en-US" sz="2800" b="1" i="1" u="sng" dirty="0" smtClean="0"/>
              <a:t> of mortality</a:t>
            </a:r>
            <a:endParaRPr lang="en-US" sz="2800" b="1" i="1" u="sng" dirty="0"/>
          </a:p>
        </p:txBody>
      </p:sp>
      <p:graphicFrame>
        <p:nvGraphicFramePr>
          <p:cNvPr id="4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4723085"/>
              </p:ext>
            </p:extLst>
          </p:nvPr>
        </p:nvGraphicFramePr>
        <p:xfrm>
          <a:off x="533400" y="1295400"/>
          <a:ext cx="7924800" cy="532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0" y="5105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24400" y="5030632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924800" y="50408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110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Acknowledgement to Zachary Zimmer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4070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2"/>
          <p:cNvSpPr txBox="1">
            <a:spLocks noChangeArrowheads="1"/>
          </p:cNvSpPr>
          <p:nvPr/>
        </p:nvSpPr>
        <p:spPr bwMode="auto">
          <a:xfrm>
            <a:off x="1211263" y="1935163"/>
            <a:ext cx="625792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Page 21 fig 1.3</a:t>
            </a:r>
          </a:p>
        </p:txBody>
      </p:sp>
      <p:graphicFrame>
        <p:nvGraphicFramePr>
          <p:cNvPr id="147459" name="Object 3"/>
          <p:cNvGraphicFramePr>
            <a:graphicFrameLocks noChangeAspect="1"/>
          </p:cNvGraphicFramePr>
          <p:nvPr/>
        </p:nvGraphicFramePr>
        <p:xfrm>
          <a:off x="561975" y="639763"/>
          <a:ext cx="8067675" cy="5091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Photo Editor Photo" r:id="rId3" imgW="21495238" imgH="12161905" progId="">
                  <p:embed/>
                </p:oleObj>
              </mc:Choice>
              <mc:Fallback>
                <p:oleObj name="Photo Editor Photo" r:id="rId3" imgW="21495238" imgH="1216190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975" y="639763"/>
                        <a:ext cx="8067675" cy="5091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228600" y="228600"/>
            <a:ext cx="868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Rectangularization is evident in places where data is available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</p:spPr>
        <p:txBody>
          <a:bodyPr/>
          <a:lstStyle/>
          <a:p>
            <a:r>
              <a:rPr lang="en-US" dirty="0" smtClean="0"/>
              <a:t>Acknowledgement to Zachary Zimmer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5307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229600" cy="3306763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dirty="0" smtClean="0"/>
              <a:t>Are </a:t>
            </a:r>
            <a:r>
              <a:rPr lang="en-US" sz="2400" dirty="0"/>
              <a:t>the extra years of life healthy years, or are we extending our years lived in poor </a:t>
            </a:r>
            <a:r>
              <a:rPr lang="en-US" sz="2400" dirty="0" smtClean="0"/>
              <a:t>health?</a:t>
            </a:r>
            <a:endParaRPr lang="en-US" sz="2400" dirty="0"/>
          </a:p>
          <a:p>
            <a:pPr>
              <a:spcBef>
                <a:spcPct val="0"/>
              </a:spcBef>
              <a:buFontTx/>
              <a:buNone/>
            </a:pPr>
            <a:endParaRPr lang="en-U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sz="2400" dirty="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2400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86407" y="609600"/>
            <a:ext cx="8534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b="1" dirty="0" smtClean="0">
                <a:solidFill>
                  <a:srgbClr val="000099"/>
                </a:solidFill>
              </a:rPr>
              <a:t>QUANTITY VERSUS QUALITY OF LIFE</a:t>
            </a:r>
            <a:endParaRPr lang="en-US" dirty="0">
              <a:solidFill>
                <a:srgbClr val="000099"/>
              </a:solidFill>
            </a:endParaRPr>
          </a:p>
          <a:p>
            <a:pPr marL="342900" indent="-342900"/>
            <a:r>
              <a:rPr lang="en-US" dirty="0"/>
              <a:t>	</a:t>
            </a:r>
          </a:p>
          <a:p>
            <a:pPr marL="342900" indent="-342900"/>
            <a:r>
              <a:rPr lang="en-US" dirty="0">
                <a:solidFill>
                  <a:srgbClr val="CCFF66"/>
                </a:solidFill>
              </a:rPr>
              <a:t>	</a:t>
            </a:r>
            <a:endParaRPr lang="en-US" b="1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2514600"/>
            <a:ext cx="8229600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Optimistic view: There has been a compression of morbidity into the final years of life.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Pessimistic view: Modern medicine extends life but it does so by saving people from dying without giving them years of healthy life.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Acknowledgement to Zachary Zimmer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602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409575" y="1193800"/>
          <a:ext cx="7986713" cy="5145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5651" name="Rectangle 3"/>
          <p:cNvSpPr>
            <a:spLocks noChangeArrowheads="1"/>
          </p:cNvSpPr>
          <p:nvPr/>
        </p:nvSpPr>
        <p:spPr bwMode="auto">
          <a:xfrm>
            <a:off x="5635625" y="1962150"/>
            <a:ext cx="2432050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hlink"/>
                </a:solidFill>
              </a:rPr>
              <a:t>Proportion surviving</a:t>
            </a:r>
          </a:p>
        </p:txBody>
      </p:sp>
      <p:sp>
        <p:nvSpPr>
          <p:cNvPr id="155652" name="Rectangle 4"/>
          <p:cNvSpPr>
            <a:spLocks noChangeArrowheads="1"/>
          </p:cNvSpPr>
          <p:nvPr/>
        </p:nvSpPr>
        <p:spPr bwMode="auto">
          <a:xfrm>
            <a:off x="5080000" y="2743200"/>
            <a:ext cx="126365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Surviving</a:t>
            </a:r>
          </a:p>
          <a:p>
            <a:r>
              <a:rPr lang="en-US" b="1" dirty="0">
                <a:solidFill>
                  <a:schemeClr val="tx2"/>
                </a:solidFill>
              </a:rPr>
              <a:t>unhealthy</a:t>
            </a:r>
          </a:p>
        </p:txBody>
      </p:sp>
      <p:sp>
        <p:nvSpPr>
          <p:cNvPr id="155653" name="Rectangle 5"/>
          <p:cNvSpPr>
            <a:spLocks noChangeArrowheads="1"/>
          </p:cNvSpPr>
          <p:nvPr/>
        </p:nvSpPr>
        <p:spPr bwMode="auto">
          <a:xfrm>
            <a:off x="1598613" y="2770188"/>
            <a:ext cx="2089150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6633"/>
                </a:solidFill>
              </a:rPr>
              <a:t>Surviving healthy</a:t>
            </a:r>
          </a:p>
        </p:txBody>
      </p:sp>
      <p:sp>
        <p:nvSpPr>
          <p:cNvPr id="155654" name="Rectangle 6"/>
          <p:cNvSpPr>
            <a:spLocks noChangeArrowheads="1"/>
          </p:cNvSpPr>
          <p:nvPr/>
        </p:nvSpPr>
        <p:spPr bwMode="auto">
          <a:xfrm>
            <a:off x="685800" y="228600"/>
            <a:ext cx="77724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Standardized survival, disability, and morbidity curves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</p:spPr>
        <p:txBody>
          <a:bodyPr/>
          <a:lstStyle/>
          <a:p>
            <a:r>
              <a:rPr lang="en-US" dirty="0" smtClean="0"/>
              <a:t>Acknowledgement to Zachary Zimmer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20572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409575" y="1193800"/>
          <a:ext cx="7986713" cy="5145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5651" name="Rectangle 3"/>
          <p:cNvSpPr>
            <a:spLocks noChangeArrowheads="1"/>
          </p:cNvSpPr>
          <p:nvPr/>
        </p:nvSpPr>
        <p:spPr bwMode="auto">
          <a:xfrm>
            <a:off x="5791200" y="1524000"/>
            <a:ext cx="2432050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hlink"/>
                </a:solidFill>
              </a:rPr>
              <a:t>Proportion surviving</a:t>
            </a:r>
          </a:p>
        </p:txBody>
      </p:sp>
      <p:sp>
        <p:nvSpPr>
          <p:cNvPr id="155654" name="Rectangle 6"/>
          <p:cNvSpPr>
            <a:spLocks noChangeArrowheads="1"/>
          </p:cNvSpPr>
          <p:nvPr/>
        </p:nvSpPr>
        <p:spPr bwMode="auto">
          <a:xfrm>
            <a:off x="685800" y="228600"/>
            <a:ext cx="77724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Standardized survival, disability, and morbidity curves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</p:spPr>
        <p:txBody>
          <a:bodyPr/>
          <a:lstStyle/>
          <a:p>
            <a:r>
              <a:rPr lang="en-US" dirty="0" smtClean="0"/>
              <a:t>Acknowledgement to Zachary Zimmer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6119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409575" y="1193800"/>
          <a:ext cx="7986713" cy="5145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5651" name="Rectangle 3"/>
          <p:cNvSpPr>
            <a:spLocks noChangeArrowheads="1"/>
          </p:cNvSpPr>
          <p:nvPr/>
        </p:nvSpPr>
        <p:spPr bwMode="auto">
          <a:xfrm>
            <a:off x="5791200" y="1524000"/>
            <a:ext cx="2432050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hlink"/>
                </a:solidFill>
              </a:rPr>
              <a:t>Proportion surviving</a:t>
            </a:r>
          </a:p>
        </p:txBody>
      </p:sp>
      <p:sp>
        <p:nvSpPr>
          <p:cNvPr id="155654" name="Rectangle 6"/>
          <p:cNvSpPr>
            <a:spLocks noChangeArrowheads="1"/>
          </p:cNvSpPr>
          <p:nvPr/>
        </p:nvSpPr>
        <p:spPr bwMode="auto">
          <a:xfrm>
            <a:off x="685800" y="228600"/>
            <a:ext cx="77724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Expansion of morbidity – longer life worsening health</a:t>
            </a:r>
            <a:endParaRPr lang="en-US" sz="28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080000" y="2743200"/>
            <a:ext cx="126365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Surviving</a:t>
            </a:r>
          </a:p>
          <a:p>
            <a:r>
              <a:rPr lang="en-US" b="1" dirty="0">
                <a:solidFill>
                  <a:schemeClr val="tx2"/>
                </a:solidFill>
              </a:rPr>
              <a:t>unhealthy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98613" y="2770188"/>
            <a:ext cx="2089150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6633"/>
                </a:solidFill>
              </a:rPr>
              <a:t>Surviving healthy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</p:spPr>
        <p:txBody>
          <a:bodyPr/>
          <a:lstStyle/>
          <a:p>
            <a:r>
              <a:rPr lang="en-US" dirty="0" smtClean="0"/>
              <a:t>Acknowledgement to Zachary Zimmer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70762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409575" y="1193800"/>
          <a:ext cx="7986713" cy="5145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5651" name="Rectangle 3"/>
          <p:cNvSpPr>
            <a:spLocks noChangeArrowheads="1"/>
          </p:cNvSpPr>
          <p:nvPr/>
        </p:nvSpPr>
        <p:spPr bwMode="auto">
          <a:xfrm>
            <a:off x="5791200" y="1524000"/>
            <a:ext cx="2432050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hlink"/>
                </a:solidFill>
              </a:rPr>
              <a:t>Proportion surviving</a:t>
            </a:r>
          </a:p>
        </p:txBody>
      </p:sp>
      <p:sp>
        <p:nvSpPr>
          <p:cNvPr id="155654" name="Rectangle 6"/>
          <p:cNvSpPr>
            <a:spLocks noChangeArrowheads="1"/>
          </p:cNvSpPr>
          <p:nvPr/>
        </p:nvSpPr>
        <p:spPr bwMode="auto">
          <a:xfrm>
            <a:off x="685800" y="228600"/>
            <a:ext cx="77724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Compression of morbidity – longer life better health</a:t>
            </a:r>
            <a:endParaRPr lang="en-US" sz="28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080000" y="2743200"/>
            <a:ext cx="126365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Surviving</a:t>
            </a:r>
          </a:p>
          <a:p>
            <a:r>
              <a:rPr lang="en-US" b="1" dirty="0">
                <a:solidFill>
                  <a:schemeClr val="tx2"/>
                </a:solidFill>
              </a:rPr>
              <a:t>unhealthy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98613" y="2770188"/>
            <a:ext cx="2089150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6633"/>
                </a:solidFill>
              </a:rPr>
              <a:t>Surviving healthy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</p:spPr>
        <p:txBody>
          <a:bodyPr/>
          <a:lstStyle/>
          <a:p>
            <a:r>
              <a:rPr lang="en-US" dirty="0" smtClean="0"/>
              <a:t>Acknowledgement to Zachary Zimmer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21863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409575" y="1193800"/>
          <a:ext cx="7986713" cy="5145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5651" name="Rectangle 3"/>
          <p:cNvSpPr>
            <a:spLocks noChangeArrowheads="1"/>
          </p:cNvSpPr>
          <p:nvPr/>
        </p:nvSpPr>
        <p:spPr bwMode="auto">
          <a:xfrm>
            <a:off x="5791200" y="1524000"/>
            <a:ext cx="2432050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hlink"/>
                </a:solidFill>
              </a:rPr>
              <a:t>Proportion surviving</a:t>
            </a:r>
          </a:p>
        </p:txBody>
      </p:sp>
      <p:sp>
        <p:nvSpPr>
          <p:cNvPr id="155654" name="Rectangle 6"/>
          <p:cNvSpPr>
            <a:spLocks noChangeArrowheads="1"/>
          </p:cNvSpPr>
          <p:nvPr/>
        </p:nvSpPr>
        <p:spPr bwMode="auto">
          <a:xfrm>
            <a:off x="685800" y="228600"/>
            <a:ext cx="77724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Dynamic equilibrium – healthy years to increase proportionately to total years</a:t>
            </a:r>
            <a:endParaRPr lang="en-US" sz="28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715000" y="2286000"/>
            <a:ext cx="126365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Surviving</a:t>
            </a:r>
          </a:p>
          <a:p>
            <a:r>
              <a:rPr lang="en-US" b="1" dirty="0">
                <a:solidFill>
                  <a:schemeClr val="tx2"/>
                </a:solidFill>
              </a:rPr>
              <a:t>unhealthy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48000" y="2819400"/>
            <a:ext cx="2089150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6633"/>
                </a:solidFill>
              </a:rPr>
              <a:t>Surviving healthy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</p:spPr>
        <p:txBody>
          <a:bodyPr/>
          <a:lstStyle/>
          <a:p>
            <a:r>
              <a:rPr lang="en-US" dirty="0" smtClean="0"/>
              <a:t>Acknowledgement to Zachary Zimmer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2353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 smtClean="0"/>
              <a:t>British Vital Registration: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38227" y="1563684"/>
            <a:ext cx="2391034" cy="2511096"/>
          </a:xfrm>
        </p:spPr>
        <p:txBody>
          <a:bodyPr/>
          <a:lstStyle/>
          <a:p>
            <a:r>
              <a:rPr lang="en-US" dirty="0">
                <a:solidFill>
                  <a:srgbClr val="052049"/>
                </a:solidFill>
                <a:latin typeface="+mn-lt"/>
              </a:rPr>
              <a:t>Originally collected in church/parishes in Europe, then governments took over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147" y="1440017"/>
            <a:ext cx="57150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255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 smtClean="0"/>
              <a:t>Dependency Ratio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Ratio describing the number of people of working age compared to older and/or younger people of non-working age in a population</a:t>
            </a:r>
          </a:p>
          <a:p>
            <a:r>
              <a:rPr lang="en-US" dirty="0" smtClean="0">
                <a:latin typeface="+mn-lt"/>
              </a:rPr>
              <a:t>Way to describe the burden of aging populations and/or growing populations on the working age population </a:t>
            </a:r>
          </a:p>
          <a:p>
            <a:pPr lvl="1"/>
            <a:r>
              <a:rPr lang="en-US" dirty="0" smtClean="0">
                <a:latin typeface="+mn-lt"/>
              </a:rPr>
              <a:t>Burden in care giving, financial support, government resources </a:t>
            </a:r>
          </a:p>
          <a:p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dirty="0" smtClean="0">
              <a:latin typeface="+mn-lt"/>
            </a:endParaRPr>
          </a:p>
          <a:p>
            <a:pPr marL="0" indent="0">
              <a:buNone/>
            </a:pPr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Can also calculate the youth and elderly dependency ratios on their own	</a:t>
            </a:r>
            <a:endParaRPr lang="en-US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40</a:t>
            </a:fld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963057"/>
              </p:ext>
            </p:extLst>
          </p:nvPr>
        </p:nvGraphicFramePr>
        <p:xfrm>
          <a:off x="729161" y="4167764"/>
          <a:ext cx="7293116" cy="978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Equation" r:id="rId3" imgW="3975100" imgH="533400" progId="Equation.3">
                  <p:embed/>
                </p:oleObj>
              </mc:Choice>
              <mc:Fallback>
                <p:oleObj name="Equation" r:id="rId3" imgW="3975100" imgH="533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9161" y="4167764"/>
                        <a:ext cx="7293116" cy="978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826918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 smtClean="0"/>
              <a:t>Dependency Ratios by Country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310" y="1055063"/>
            <a:ext cx="5169520" cy="511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709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 smtClean="0"/>
              <a:t>Demographic Dividend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732" y="1386761"/>
            <a:ext cx="8325548" cy="4011502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A transitional period that countries go through while fertility is falling and mortality is falling</a:t>
            </a:r>
          </a:p>
          <a:p>
            <a:r>
              <a:rPr lang="en-US" dirty="0" smtClean="0">
                <a:latin typeface="+mn-lt"/>
              </a:rPr>
              <a:t>Idea that falling fertility will lead to a small youth population, while there is still a relatively small old age population  </a:t>
            </a:r>
          </a:p>
          <a:p>
            <a:r>
              <a:rPr lang="en-US" dirty="0" smtClean="0">
                <a:latin typeface="+mn-lt"/>
              </a:rPr>
              <a:t>So the working aged population will grow more than the elderly or young population for a few years</a:t>
            </a:r>
          </a:p>
          <a:p>
            <a:r>
              <a:rPr lang="en-US" dirty="0" smtClean="0">
                <a:latin typeface="+mn-lt"/>
              </a:rPr>
              <a:t>Should lead to a time of increasing productivity because labor force population is growing more than the dependent population</a:t>
            </a:r>
          </a:p>
          <a:p>
            <a:r>
              <a:rPr lang="en-US" dirty="0" smtClean="0">
                <a:latin typeface="+mn-lt"/>
              </a:rPr>
              <a:t>A short period in time, lasts maybe 5 decades</a:t>
            </a:r>
          </a:p>
          <a:p>
            <a:pPr lvl="1"/>
            <a:r>
              <a:rPr lang="en-US" dirty="0" smtClean="0">
                <a:latin typeface="+mn-lt"/>
              </a:rPr>
              <a:t>Then population aging begins</a:t>
            </a:r>
          </a:p>
          <a:p>
            <a:r>
              <a:rPr lang="en-US" dirty="0" smtClean="0">
                <a:latin typeface="+mn-lt"/>
              </a:rPr>
              <a:t>Much interest in capitalizing on the demographic dividend in Africa especially where fertility is just beginning to fall</a:t>
            </a:r>
            <a:endParaRPr 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9136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</a:p>
          <a:p>
            <a:endParaRPr lang="en-US" dirty="0"/>
          </a:p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5538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 smtClean="0"/>
              <a:t>Censuses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375" y="1228003"/>
            <a:ext cx="4069307" cy="4011502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Full count of a population at a certain point in time</a:t>
            </a:r>
          </a:p>
          <a:p>
            <a:pPr lvl="1"/>
            <a:r>
              <a:rPr lang="en-US" dirty="0" smtClean="0">
                <a:latin typeface="+mn-lt"/>
              </a:rPr>
              <a:t>Age</a:t>
            </a:r>
          </a:p>
          <a:p>
            <a:pPr lvl="1"/>
            <a:r>
              <a:rPr lang="en-US" dirty="0" smtClean="0">
                <a:latin typeface="+mn-lt"/>
              </a:rPr>
              <a:t>Sex</a:t>
            </a:r>
          </a:p>
          <a:p>
            <a:pPr lvl="1"/>
            <a:r>
              <a:rPr lang="en-US" dirty="0" smtClean="0">
                <a:latin typeface="+mn-lt"/>
              </a:rPr>
              <a:t>Geographic locator</a:t>
            </a:r>
          </a:p>
          <a:p>
            <a:pPr lvl="1"/>
            <a:r>
              <a:rPr lang="en-US" dirty="0" smtClean="0">
                <a:latin typeface="+mn-lt"/>
              </a:rPr>
              <a:t>Some have data on recent mortality</a:t>
            </a:r>
          </a:p>
          <a:p>
            <a:r>
              <a:rPr lang="en-US" dirty="0" smtClean="0">
                <a:latin typeface="+mn-lt"/>
              </a:rPr>
              <a:t>Pros: full country, most countries have them </a:t>
            </a:r>
          </a:p>
          <a:p>
            <a:pPr lvl="1"/>
            <a:r>
              <a:rPr lang="en-US" dirty="0" smtClean="0">
                <a:latin typeface="+mn-lt"/>
              </a:rPr>
              <a:t>&gt;90% of world population covered by census</a:t>
            </a:r>
          </a:p>
          <a:p>
            <a:pPr marL="168275" lvl="1" indent="-168275">
              <a:buFont typeface="Wingdings" panose="05000000000000000000" pitchFamily="2" charset="2"/>
              <a:buChar char="§"/>
            </a:pPr>
            <a:r>
              <a:rPr lang="en-US" dirty="0" smtClean="0">
                <a:latin typeface="+mn-lt"/>
              </a:rPr>
              <a:t>Cons: Only </a:t>
            </a:r>
            <a:r>
              <a:rPr lang="en-US" dirty="0">
                <a:latin typeface="+mn-lt"/>
              </a:rPr>
              <a:t>available at intervals, often 10 years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682" y="1878632"/>
            <a:ext cx="4256241" cy="316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4277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pPr lvl="1" algn="l" rtl="0">
              <a:lnSpc>
                <a:spcPct val="85000"/>
              </a:lnSpc>
              <a:spcBef>
                <a:spcPct val="0"/>
              </a:spcBef>
            </a:pPr>
            <a:r>
              <a:rPr lang="en-US" sz="3600" dirty="0" smtClean="0">
                <a:latin typeface="+mn-lt"/>
              </a:rPr>
              <a:t>Censuses: Types of errors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070" y="1360301"/>
            <a:ext cx="8325548" cy="4791557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+mn-lt"/>
              </a:rPr>
              <a:t>Sampling</a:t>
            </a:r>
          </a:p>
          <a:p>
            <a:r>
              <a:rPr lang="en-US" dirty="0" smtClean="0">
                <a:latin typeface="+mn-lt"/>
              </a:rPr>
              <a:t>Non-sampling</a:t>
            </a:r>
          </a:p>
          <a:p>
            <a:pPr lvl="1"/>
            <a:r>
              <a:rPr lang="en-US" dirty="0" smtClean="0">
                <a:latin typeface="+mn-lt"/>
              </a:rPr>
              <a:t>Coverage</a:t>
            </a:r>
          </a:p>
          <a:p>
            <a:pPr lvl="2"/>
            <a:r>
              <a:rPr lang="en-US" dirty="0" smtClean="0">
                <a:latin typeface="+mn-lt"/>
              </a:rPr>
              <a:t>Under enumeration; prone </a:t>
            </a:r>
            <a:r>
              <a:rPr lang="en-US" dirty="0">
                <a:latin typeface="+mn-lt"/>
              </a:rPr>
              <a:t>to missing </a:t>
            </a:r>
            <a:r>
              <a:rPr lang="en-US" dirty="0" smtClean="0">
                <a:latin typeface="+mn-lt"/>
              </a:rPr>
              <a:t>data</a:t>
            </a:r>
          </a:p>
          <a:p>
            <a:pPr lvl="3"/>
            <a:r>
              <a:rPr lang="en-US" dirty="0" smtClean="0">
                <a:latin typeface="+mn-lt"/>
              </a:rPr>
              <a:t>Recent births, migrants, homeless, hard to reach, minorities</a:t>
            </a:r>
          </a:p>
          <a:p>
            <a:pPr lvl="3"/>
            <a:r>
              <a:rPr lang="en-US" dirty="0" smtClean="0">
                <a:latin typeface="+mn-lt"/>
              </a:rPr>
              <a:t>Ways to estimate using inter-censual projections</a:t>
            </a:r>
          </a:p>
          <a:p>
            <a:pPr lvl="2"/>
            <a:r>
              <a:rPr lang="en-US" dirty="0">
                <a:latin typeface="+mn-lt"/>
              </a:rPr>
              <a:t>O</a:t>
            </a:r>
            <a:r>
              <a:rPr lang="en-US" dirty="0" smtClean="0">
                <a:latin typeface="+mn-lt"/>
              </a:rPr>
              <a:t>ver enumeration: Kashmir and Jammu</a:t>
            </a:r>
          </a:p>
          <a:p>
            <a:pPr lvl="1"/>
            <a:r>
              <a:rPr lang="en-US" dirty="0" smtClean="0">
                <a:latin typeface="+mn-lt"/>
              </a:rPr>
              <a:t>Content error: </a:t>
            </a:r>
          </a:p>
          <a:p>
            <a:pPr lvl="2"/>
            <a:r>
              <a:rPr lang="en-US" dirty="0" smtClean="0">
                <a:latin typeface="+mn-lt"/>
              </a:rPr>
              <a:t>Prone </a:t>
            </a:r>
            <a:r>
              <a:rPr lang="en-US" dirty="0">
                <a:latin typeface="+mn-lt"/>
              </a:rPr>
              <a:t>to age-heaping</a:t>
            </a:r>
          </a:p>
          <a:p>
            <a:pPr lvl="3"/>
            <a:r>
              <a:rPr lang="en-US" dirty="0">
                <a:latin typeface="+mn-lt"/>
              </a:rPr>
              <a:t>Can use indirect estimation techniques to adjust for </a:t>
            </a:r>
            <a:r>
              <a:rPr lang="en-US" dirty="0" smtClean="0">
                <a:latin typeface="+mn-lt"/>
              </a:rPr>
              <a:t>these</a:t>
            </a:r>
          </a:p>
          <a:p>
            <a:pPr lvl="2"/>
            <a:r>
              <a:rPr lang="en-US" dirty="0" smtClean="0">
                <a:latin typeface="+mn-lt"/>
              </a:rPr>
              <a:t>Income notoriously hard to collet data on</a:t>
            </a: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dirty="0" smtClean="0">
              <a:latin typeface="+mn-lt"/>
            </a:endParaRP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67240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 smtClean="0"/>
              <a:t>Ethiopia Census: 2007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065" y="1164222"/>
            <a:ext cx="6100774" cy="50318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358009" y="1865402"/>
            <a:ext cx="2393459" cy="123110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/>
              <a:t>Age attraction</a:t>
            </a:r>
          </a:p>
          <a:p>
            <a:endParaRPr lang="en-US" sz="2000" dirty="0"/>
          </a:p>
          <a:p>
            <a:r>
              <a:rPr lang="en-US" sz="2000" dirty="0" smtClean="0"/>
              <a:t>Under reporting of children?</a:t>
            </a:r>
          </a:p>
        </p:txBody>
      </p:sp>
    </p:spTree>
    <p:extLst>
      <p:ext uri="{BB962C8B-B14F-4D97-AF65-F5344CB8AC3E}">
        <p14:creationId xmlns:p14="http://schemas.microsoft.com/office/powerpoint/2010/main" val="20587862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1047979"/>
          </a:xfrm>
        </p:spPr>
        <p:txBody>
          <a:bodyPr/>
          <a:lstStyle/>
          <a:p>
            <a:r>
              <a:rPr lang="en-US" dirty="0" smtClean="0"/>
              <a:t>Detection and quantification of age attraction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smtClean="0"/>
              <a:t>Whipple’s Index (</a:t>
            </a:r>
            <a:r>
              <a:rPr lang="en-US" dirty="0" err="1" smtClean="0"/>
              <a:t>I</a:t>
            </a:r>
            <a:r>
              <a:rPr lang="en-US" baseline="-25000" dirty="0" err="1" smtClean="0"/>
              <a:t>w</a:t>
            </a:r>
            <a:r>
              <a:rPr lang="en-US" dirty="0" smtClean="0"/>
              <a:t>): </a:t>
            </a:r>
          </a:p>
          <a:p>
            <a:r>
              <a:rPr lang="en-US" dirty="0" smtClean="0"/>
              <a:t>Where </a:t>
            </a:r>
            <a:r>
              <a:rPr lang="en-US" i="1" dirty="0" err="1"/>
              <a:t>Px</a:t>
            </a:r>
            <a:r>
              <a:rPr lang="en-US" i="1" dirty="0"/>
              <a:t> </a:t>
            </a:r>
            <a:r>
              <a:rPr lang="en-US" dirty="0"/>
              <a:t>is the population aged </a:t>
            </a:r>
            <a:r>
              <a:rPr lang="en-US" i="1" dirty="0"/>
              <a:t>x</a:t>
            </a:r>
            <a:r>
              <a:rPr lang="en-US" dirty="0"/>
              <a:t>, and </a:t>
            </a:r>
            <a:r>
              <a:rPr lang="en-US" i="1" dirty="0"/>
              <a:t>P*x </a:t>
            </a:r>
            <a:r>
              <a:rPr lang="en-US" dirty="0"/>
              <a:t>is the population of an age </a:t>
            </a:r>
            <a:r>
              <a:rPr lang="en-US" i="1" dirty="0"/>
              <a:t>x </a:t>
            </a:r>
            <a:r>
              <a:rPr lang="en-US" dirty="0"/>
              <a:t>ending in “0” or “5”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4686" t="42443"/>
          <a:stretch/>
        </p:blipFill>
        <p:spPr>
          <a:xfrm>
            <a:off x="2536465" y="2976706"/>
            <a:ext cx="3717127" cy="19161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" y="5092807"/>
            <a:ext cx="68072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808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 smtClean="0"/>
              <a:t>Other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Compare age ratios</a:t>
            </a:r>
          </a:p>
          <a:p>
            <a:pPr lvl="1"/>
            <a:r>
              <a:rPr lang="en-US" dirty="0" smtClean="0"/>
              <a:t>Ages in one 5 year group should be fairly similar (or smoothly related to) the ones before and after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Compare sex ratios</a:t>
            </a:r>
          </a:p>
          <a:p>
            <a:pPr lvl="1"/>
            <a:r>
              <a:rPr lang="en-US" dirty="0" smtClean="0"/>
              <a:t>Only works for some countries</a:t>
            </a:r>
          </a:p>
          <a:p>
            <a:r>
              <a:rPr lang="en-US" dirty="0" smtClean="0"/>
              <a:t>UN: Age-sex accuracy index</a:t>
            </a:r>
          </a:p>
          <a:p>
            <a:r>
              <a:rPr lang="en-US" dirty="0" err="1" smtClean="0"/>
              <a:t>Intercensal</a:t>
            </a:r>
            <a:r>
              <a:rPr lang="en-US" dirty="0" smtClean="0"/>
              <a:t> cohort comparisons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10/9/17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544" y="3172896"/>
            <a:ext cx="49022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4645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CSF PPT Template">
  <a:themeElements>
    <a:clrScheme name="UCSF 1">
      <a:dk1>
        <a:srgbClr val="052049"/>
      </a:dk1>
      <a:lt1>
        <a:sysClr val="window" lastClr="FFFFFF"/>
      </a:lt1>
      <a:dk2>
        <a:srgbClr val="052049"/>
      </a:dk2>
      <a:lt2>
        <a:srgbClr val="FFFFFF"/>
      </a:lt2>
      <a:accent1>
        <a:srgbClr val="052049"/>
      </a:accent1>
      <a:accent2>
        <a:srgbClr val="178CCB"/>
      </a:accent2>
      <a:accent3>
        <a:srgbClr val="18A3AC"/>
      </a:accent3>
      <a:accent4>
        <a:srgbClr val="90BD31"/>
      </a:accent4>
      <a:accent5>
        <a:srgbClr val="EC1848"/>
      </a:accent5>
      <a:accent6>
        <a:srgbClr val="F48024"/>
      </a:accent6>
      <a:hlink>
        <a:srgbClr val="178CCB"/>
      </a:hlink>
      <a:folHlink>
        <a:srgbClr val="5F5F5F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UCSF PPT Template-Blue">
  <a:themeElements>
    <a:clrScheme name="UCSF 1">
      <a:dk1>
        <a:srgbClr val="052049"/>
      </a:dk1>
      <a:lt1>
        <a:sysClr val="window" lastClr="FFFFFF"/>
      </a:lt1>
      <a:dk2>
        <a:srgbClr val="052049"/>
      </a:dk2>
      <a:lt2>
        <a:srgbClr val="FFFFFF"/>
      </a:lt2>
      <a:accent1>
        <a:srgbClr val="052049"/>
      </a:accent1>
      <a:accent2>
        <a:srgbClr val="178CCB"/>
      </a:accent2>
      <a:accent3>
        <a:srgbClr val="18A3AC"/>
      </a:accent3>
      <a:accent4>
        <a:srgbClr val="90BD31"/>
      </a:accent4>
      <a:accent5>
        <a:srgbClr val="EC1848"/>
      </a:accent5>
      <a:accent6>
        <a:srgbClr val="F48024"/>
      </a:accent6>
      <a:hlink>
        <a:srgbClr val="178CCB"/>
      </a:hlink>
      <a:folHlink>
        <a:srgbClr val="5F5F5F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UCSF PPT Template-Blue Bar">
  <a:themeElements>
    <a:clrScheme name="UCSF 1">
      <a:dk1>
        <a:srgbClr val="052049"/>
      </a:dk1>
      <a:lt1>
        <a:sysClr val="window" lastClr="FFFFFF"/>
      </a:lt1>
      <a:dk2>
        <a:srgbClr val="052049"/>
      </a:dk2>
      <a:lt2>
        <a:srgbClr val="FFFFFF"/>
      </a:lt2>
      <a:accent1>
        <a:srgbClr val="052049"/>
      </a:accent1>
      <a:accent2>
        <a:srgbClr val="178CCB"/>
      </a:accent2>
      <a:accent3>
        <a:srgbClr val="18A3AC"/>
      </a:accent3>
      <a:accent4>
        <a:srgbClr val="90BD31"/>
      </a:accent4>
      <a:accent5>
        <a:srgbClr val="EC1848"/>
      </a:accent5>
      <a:accent6>
        <a:srgbClr val="F48024"/>
      </a:accent6>
      <a:hlink>
        <a:srgbClr val="178CCB"/>
      </a:hlink>
      <a:folHlink>
        <a:srgbClr val="5F5F5F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BFD5D484ED57438231C5F4848B6EC7" ma:contentTypeVersion="0" ma:contentTypeDescription="Create a new document." ma:contentTypeScope="" ma:versionID="48808eaeca51724a2208bf8797897858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686649-89C0-47C3-BB59-3DECE68F34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DB48DB2A-A2BB-49B9-B517-04CB45F2482A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F8A51949-CE2D-4D1D-81B7-CD96A13119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UCSF PPT Template</Template>
  <TotalTime>70261</TotalTime>
  <Words>1615</Words>
  <Application>Microsoft Macintosh PowerPoint</Application>
  <PresentationFormat>On-screen Show (4:3)</PresentationFormat>
  <Paragraphs>332</Paragraphs>
  <Slides>43</Slides>
  <Notes>2</Notes>
  <HiddenSlides>3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UCSF PPT Template</vt:lpstr>
      <vt:lpstr>UCSF PPT Template-Blue</vt:lpstr>
      <vt:lpstr>UCSF PPT Template-Blue Bar</vt:lpstr>
      <vt:lpstr>Equation</vt:lpstr>
      <vt:lpstr>Photo Editor Photo</vt:lpstr>
      <vt:lpstr>Data quality, mortality and aging</vt:lpstr>
      <vt:lpstr>Common Sources of Demographic Data</vt:lpstr>
      <vt:lpstr>Vital Registration Systems</vt:lpstr>
      <vt:lpstr>British Vital Registration: </vt:lpstr>
      <vt:lpstr>Censuses</vt:lpstr>
      <vt:lpstr>Censuses: Types of errors</vt:lpstr>
      <vt:lpstr>Ethiopia Census: 2007</vt:lpstr>
      <vt:lpstr>Detection and quantification of age attraction</vt:lpstr>
      <vt:lpstr>Other methods</vt:lpstr>
      <vt:lpstr>Sample Surveys</vt:lpstr>
      <vt:lpstr>Mortality measures</vt:lpstr>
      <vt:lpstr>Measuring Mortality</vt:lpstr>
      <vt:lpstr>Crude death rate: why is it problematic?</vt:lpstr>
      <vt:lpstr>Rate vs probability</vt:lpstr>
      <vt:lpstr>Cohort vs period rates</vt:lpstr>
      <vt:lpstr>Rates vs probabilities</vt:lpstr>
      <vt:lpstr>Try to calculate!</vt:lpstr>
      <vt:lpstr>Try to calculate!</vt:lpstr>
      <vt:lpstr>Try to calculate!</vt:lpstr>
      <vt:lpstr>Problem with crude death rates</vt:lpstr>
      <vt:lpstr>Ecuador vs Sweden</vt:lpstr>
      <vt:lpstr>How to address: Standardization</vt:lpstr>
      <vt:lpstr>How to address: Standardization</vt:lpstr>
      <vt:lpstr>Comparison</vt:lpstr>
      <vt:lpstr>Aging: </vt:lpstr>
      <vt:lpstr>PowerPoint Presentation</vt:lpstr>
      <vt:lpstr>PowerPoint Presentation</vt:lpstr>
      <vt:lpstr>Population aging</vt:lpstr>
      <vt:lpstr>PowerPoint Presentation</vt:lpstr>
      <vt:lpstr>Possible implications of global population aging for public health</vt:lpstr>
      <vt:lpstr>Implications for public health</vt:lpstr>
      <vt:lpstr>Rectangularization of mortality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Dependency Ratio</vt:lpstr>
      <vt:lpstr>Dependency Ratios by Country</vt:lpstr>
      <vt:lpstr>Demographic Dividend</vt:lpstr>
      <vt:lpstr>PowerPoint Presentation</vt:lpstr>
    </vt:vector>
  </TitlesOfParts>
  <Company>UCSF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UCSF Presentation Template</dc:title>
  <dc:subject>Presentation Template</dc:subject>
  <dc:creator>Derek MacDavid</dc:creator>
  <dc:description>Derek MacDavid | derek@bigpicdesign.com</dc:description>
  <cp:lastModifiedBy>test</cp:lastModifiedBy>
  <cp:revision>451</cp:revision>
  <dcterms:created xsi:type="dcterms:W3CDTF">2012-05-07T17:59:34Z</dcterms:created>
  <dcterms:modified xsi:type="dcterms:W3CDTF">2017-10-09T19:23:57Z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0x01010009BFD5D484ED57438231C5F4848B6EC7</vt:lpwstr>
  </property>
</Properties>
</file>