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tmp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40"/>
  </p:notesMasterIdLst>
  <p:sldIdLst>
    <p:sldId id="256" r:id="rId2"/>
    <p:sldId id="299" r:id="rId3"/>
    <p:sldId id="317" r:id="rId4"/>
    <p:sldId id="293" r:id="rId5"/>
    <p:sldId id="295" r:id="rId6"/>
    <p:sldId id="297" r:id="rId7"/>
    <p:sldId id="296" r:id="rId8"/>
    <p:sldId id="298" r:id="rId9"/>
    <p:sldId id="316" r:id="rId10"/>
    <p:sldId id="291" r:id="rId11"/>
    <p:sldId id="290" r:id="rId12"/>
    <p:sldId id="292" r:id="rId13"/>
    <p:sldId id="315" r:id="rId14"/>
    <p:sldId id="276" r:id="rId15"/>
    <p:sldId id="278" r:id="rId16"/>
    <p:sldId id="277" r:id="rId17"/>
    <p:sldId id="314" r:id="rId18"/>
    <p:sldId id="257" r:id="rId19"/>
    <p:sldId id="279" r:id="rId20"/>
    <p:sldId id="280" r:id="rId21"/>
    <p:sldId id="313" r:id="rId22"/>
    <p:sldId id="281" r:id="rId23"/>
    <p:sldId id="319" r:id="rId24"/>
    <p:sldId id="282" r:id="rId25"/>
    <p:sldId id="283" r:id="rId26"/>
    <p:sldId id="318" r:id="rId27"/>
    <p:sldId id="284" r:id="rId28"/>
    <p:sldId id="310" r:id="rId29"/>
    <p:sldId id="285" r:id="rId30"/>
    <p:sldId id="320" r:id="rId31"/>
    <p:sldId id="287" r:id="rId32"/>
    <p:sldId id="321" r:id="rId33"/>
    <p:sldId id="289" r:id="rId34"/>
    <p:sldId id="301" r:id="rId35"/>
    <p:sldId id="302" r:id="rId36"/>
    <p:sldId id="322" r:id="rId37"/>
    <p:sldId id="288" r:id="rId38"/>
    <p:sldId id="294" r:id="rId3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03" autoAdjust="0"/>
    <p:restoredTop sz="95593" autoAdjust="0"/>
  </p:normalViewPr>
  <p:slideViewPr>
    <p:cSldViewPr>
      <p:cViewPr>
        <p:scale>
          <a:sx n="76" d="100"/>
          <a:sy n="76" d="100"/>
        </p:scale>
        <p:origin x="-2040" y="-61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24" y="18752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9" Type="http://schemas.openxmlformats.org/officeDocument/2006/relationships/slide" Target="slides/slide8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40" Type="http://schemas.openxmlformats.org/officeDocument/2006/relationships/notesMaster" Target="notesMasters/notesMaster1.xml"/><Relationship Id="rId41" Type="http://schemas.openxmlformats.org/officeDocument/2006/relationships/printerSettings" Target="printerSettings/printerSettings1.bin"/><Relationship Id="rId42" Type="http://schemas.openxmlformats.org/officeDocument/2006/relationships/presProps" Target="presProps.xml"/><Relationship Id="rId43" Type="http://schemas.openxmlformats.org/officeDocument/2006/relationships/viewProps" Target="viewProps.xml"/><Relationship Id="rId44" Type="http://schemas.openxmlformats.org/officeDocument/2006/relationships/theme" Target="theme/theme1.xml"/><Relationship Id="rId4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FB6B23B-58F2-4325-82D8-2C837AFA7A42}" type="datetimeFigureOut">
              <a:rPr lang="en-US" smtClean="0"/>
              <a:t>8/20/14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F9B9929-E2AC-40C4-9F06-0BF65173207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43465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1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1.xml"/></Relationships>
</file>

<file path=ppt/notesSlides/_rels/notesSlide1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3.xml"/></Relationships>
</file>

<file path=ppt/notesSlides/_rels/notesSlide1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4.xml"/></Relationships>
</file>

<file path=ppt/notesSlides/_rels/notesSlide1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5.xml"/></Relationships>
</file>

<file path=ppt/notesSlides/_rels/notesSlide1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7.xml"/></Relationships>
</file>

<file path=ppt/notesSlides/_rels/notesSlide1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8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5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 smtClean="0"/>
              <a:t>View Codebook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 smtClean="0"/>
              <a:t>Export data into .</a:t>
            </a:r>
            <a:r>
              <a:rPr lang="en-US" sz="1200" b="1" i="0" dirty="0" err="1" smtClean="0"/>
              <a:t>csv</a:t>
            </a:r>
            <a:r>
              <a:rPr lang="en-US" sz="1200" b="1" i="0" dirty="0" smtClean="0"/>
              <a:t>, .sas7bdat, .</a:t>
            </a:r>
            <a:r>
              <a:rPr lang="en-US" sz="1200" b="1" i="0" dirty="0" err="1" smtClean="0"/>
              <a:t>dta</a:t>
            </a:r>
            <a:r>
              <a:rPr lang="en-US" sz="1200" b="1" i="0" dirty="0" smtClean="0"/>
              <a:t> or .</a:t>
            </a:r>
            <a:r>
              <a:rPr lang="en-US" sz="1200" b="1" i="0" dirty="0" err="1" smtClean="0"/>
              <a:t>sps</a:t>
            </a:r>
            <a:endParaRPr lang="en-US" sz="1200" b="1" i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 smtClean="0"/>
              <a:t>Create a “simple” report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 smtClean="0"/>
              <a:t>Common Data Quality/Validation Checks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 smtClean="0"/>
              <a:t>Assign User Rights – Read, Write,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 smtClean="0"/>
              <a:t>Design your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 smtClean="0"/>
              <a:t>Create a copy of your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b="1" i="0" dirty="0" smtClean="0"/>
              <a:t>Define Data Access Groups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New~ Main Project Settings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Design your database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Assign User Rights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Define Data Access Groups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~ Set up project bookmarks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~ Test your project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200" dirty="0" smtClean="0"/>
              <a:t>~ Move to projection status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F9B9929-E2AC-40C4-9F06-0BF65173207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48716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6172199" cy="2251579"/>
          </a:xfrm>
        </p:spPr>
        <p:txBody>
          <a:bodyPr lIns="0" rIns="0" anchor="t">
            <a:noAutofit/>
          </a:bodyPr>
          <a:lstStyle>
            <a:lvl1pPr>
              <a:defRPr sz="66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3905864"/>
            <a:ext cx="6172200" cy="1123336"/>
          </a:xfrm>
        </p:spPr>
        <p:txBody>
          <a:bodyPr>
            <a:normAutofit/>
          </a:bodyPr>
          <a:lstStyle>
            <a:lvl1pPr marL="0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4400" y="1554480"/>
            <a:ext cx="4222308" cy="388620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069848" y="1554480"/>
            <a:ext cx="2075688" cy="38862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456432" y="1554480"/>
            <a:ext cx="4224528" cy="3886200"/>
          </a:xfrm>
        </p:spPr>
        <p:txBody>
          <a:bodyPr vert="eaVert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7"/>
          <p:cNvSpPr>
            <a:spLocks noGrp="1"/>
          </p:cNvSpPr>
          <p:nvPr>
            <p:ph sz="quarter" idx="13"/>
          </p:nvPr>
        </p:nvSpPr>
        <p:spPr>
          <a:xfrm>
            <a:off x="3456432" y="1545336"/>
            <a:ext cx="4224528" cy="3886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069848" y="1472184"/>
            <a:ext cx="6172200" cy="2130552"/>
          </a:xfrm>
        </p:spPr>
        <p:txBody>
          <a:bodyPr anchor="t">
            <a:noAutofit/>
          </a:bodyPr>
          <a:lstStyle>
            <a:lvl1pPr algn="l">
              <a:defRPr sz="4800" b="1" cap="all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3886200"/>
            <a:ext cx="6172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6325" cy="10668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486998" y="1915859"/>
            <a:ext cx="3646966" cy="2881426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6754" y="1915881"/>
            <a:ext cx="3639311" cy="2881398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9600"/>
            <a:ext cx="3615734" cy="1066799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95301" y="1916113"/>
            <a:ext cx="3638550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95300" y="2860676"/>
            <a:ext cx="3638550" cy="28828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2625" y="1916113"/>
            <a:ext cx="3660775" cy="646112"/>
          </a:xfrm>
        </p:spPr>
        <p:txBody>
          <a:bodyPr anchor="t">
            <a:normAutofit/>
          </a:bodyPr>
          <a:lstStyle>
            <a:lvl1pPr marL="0" indent="0">
              <a:buNone/>
              <a:defRPr sz="1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2626" y="2860676"/>
            <a:ext cx="3651250" cy="28829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7162800" y="1551543"/>
            <a:ext cx="1828800" cy="365125"/>
          </a:xfrm>
        </p:spPr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489450" y="1920876"/>
            <a:ext cx="3654425" cy="288924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6425"/>
            <a:ext cx="3629025" cy="1041400"/>
          </a:xfrm>
        </p:spPr>
        <p:txBody>
          <a:bodyPr anchor="t">
            <a:normAutofit/>
          </a:bodyPr>
          <a:lstStyle>
            <a:lvl1pPr algn="l">
              <a:defRPr sz="1800" b="1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95300" y="1920875"/>
            <a:ext cx="3629025" cy="1812925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93776" y="600074"/>
            <a:ext cx="2074862" cy="1981201"/>
          </a:xfrm>
          <a:ln>
            <a:noFill/>
          </a:ln>
        </p:spPr>
        <p:txBody>
          <a:bodyPr anchor="t">
            <a:normAutofit/>
          </a:bodyPr>
          <a:lstStyle>
            <a:lvl1pPr algn="l">
              <a:defRPr sz="18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63862" y="1650999"/>
            <a:ext cx="5627687" cy="422076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963862" y="614363"/>
            <a:ext cx="3741738" cy="909637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>
          <a:xfrm>
            <a:off x="493776" y="6356350"/>
            <a:ext cx="5102352" cy="365125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9848" y="1554480"/>
            <a:ext cx="2073348" cy="197946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454400" y="1547036"/>
            <a:ext cx="4222308" cy="388620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162800" y="189468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9927B4-63A3-4888-9C85-BEA874B581CB}" type="datetimeFigureOut">
              <a:rPr lang="en-US" smtClean="0"/>
              <a:t>8/20/14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069848" y="6356350"/>
            <a:ext cx="5102352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159752" y="6356350"/>
            <a:ext cx="1137684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B5DC69B-45AF-48A7-B1CA-4B32BF965FC2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xmlns:p14="http://schemas.microsoft.com/office/powerpoint/2010/main"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1800" kern="1200" cap="all" baseline="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i="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1.jpeg"/><Relationship Id="rId3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it.ucsf.edu/services/redcap" TargetMode="External"/><Relationship Id="rId4" Type="http://schemas.openxmlformats.org/officeDocument/2006/relationships/hyperlink" Target="http://en.wikipedia.org/wiki/Digital_object_identifier" TargetMode="External"/><Relationship Id="rId5" Type="http://schemas.openxmlformats.org/officeDocument/2006/relationships/hyperlink" Target="http://dx.doi.org/10.1016/j.jbi.2008.08.010" TargetMode="External"/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8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9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3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0.png"/><Relationship Id="rId1" Type="http://schemas.openxmlformats.org/officeDocument/2006/relationships/slideLayout" Target="../slideLayouts/slideLayout9.xml"/><Relationship Id="rId2" Type="http://schemas.openxmlformats.org/officeDocument/2006/relationships/hyperlink" Target="https://redcap.ucsfopenresearch.org/index.php" TargetMode="Externa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2.tm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3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4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8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1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9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5.tm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6.tm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7.tm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8.tm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3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19.tmp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4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image" Target="../media/image20.png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5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4" Type="http://schemas.openxmlformats.org/officeDocument/2006/relationships/hyperlink" Target="https://learningcenter.ucsfmedicalcenter.org/" TargetMode="External"/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3.jpe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4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5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Relationship Id="rId3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image" Target="../media/image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6800" y="1406020"/>
            <a:ext cx="8077200" cy="2556380"/>
          </a:xfrm>
        </p:spPr>
        <p:txBody>
          <a:bodyPr/>
          <a:lstStyle/>
          <a:p>
            <a:r>
              <a:rPr lang="en-US" dirty="0" err="1" smtClean="0">
                <a:latin typeface="Albany AMT" panose="020B0604020202020204" pitchFamily="34" charset="0"/>
                <a:cs typeface="Albany AMT" panose="020B0604020202020204" pitchFamily="34" charset="0"/>
              </a:rPr>
              <a:t>REDCap</a:t>
            </a:r>
            <a: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  <a:t/>
            </a:r>
            <a:b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</a:br>
            <a:r>
              <a:rPr lang="en-US" dirty="0" err="1" smtClean="0">
                <a:latin typeface="Albany AMT" panose="020B0604020202020204" pitchFamily="34" charset="0"/>
                <a:cs typeface="Albany AMT" panose="020B0604020202020204" pitchFamily="34" charset="0"/>
              </a:rPr>
              <a:t>DemoNstration</a:t>
            </a:r>
            <a: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  <a:t/>
            </a:r>
            <a:b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</a:br>
            <a:r>
              <a:rPr lang="en-US" dirty="0" smtClean="0">
                <a:latin typeface="Albany AMT" panose="020B0604020202020204" pitchFamily="34" charset="0"/>
                <a:cs typeface="Albany AMT" panose="020B0604020202020204" pitchFamily="34" charset="0"/>
              </a:rPr>
              <a:t>Lecture </a:t>
            </a:r>
            <a:endParaRPr lang="en-US" dirty="0">
              <a:latin typeface="Albany AMT" panose="020B0604020202020204" pitchFamily="34" charset="0"/>
              <a:cs typeface="Albany AMT" panose="020B06040202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66800" y="4495800"/>
            <a:ext cx="7620000" cy="112333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Jennifer Creasman, MSPH</a:t>
            </a:r>
          </a:p>
          <a:p>
            <a:r>
              <a:rPr lang="en-US" dirty="0" smtClean="0"/>
              <a:t>   Director, UCSF CTSI CS Data Management Unit</a:t>
            </a:r>
          </a:p>
          <a:p>
            <a:r>
              <a:rPr lang="en-US" dirty="0" smtClean="0"/>
              <a:t>   Associate Director, UCSF Women’s Health Clinical Research Center</a:t>
            </a:r>
            <a:endParaRPr lang="en-US" dirty="0"/>
          </a:p>
        </p:txBody>
      </p:sp>
      <p:pic>
        <p:nvPicPr>
          <p:cNvPr id="4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AutoShape 4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7" name="AutoShape 6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8" name="AutoShape 8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10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AutoShape 12" descr="data:image/jpeg;base64,/9j/4AAQSkZJRgABAQAAAQABAAD/2wCEAAkGBxQTEhUUExQVFRQVFxQXFRgVGBUZGBcVFBoXGBYYFhUYHCghGBolHBwVIjEhJSsrLi4uFx8zODMtNygtLisBCgoKDg0OGxAQGzckICUxNzU1NDcwNyw0NCsvLDIsLSsuNCw3LCwtLCw3KzIwLDE3Ny0rLTQsLC8sLCwsNS80LP/AABEIAHwBmAMBIgACEQEDEQH/xAAcAAEAAwEBAQEBAAAAAAAAAAAABgcIBQQDAgH/xABSEAACAQMBBAUGBwsHCwUAAAABAgMABBESBQYhMQcTQVFhCBQicYGRFzJSVKHB0SNCYnKCkpOiscLSGCQzQ2OjsxUlNERTc3SDhLLTFjVk4fH/xAAaAQEAAwEBAQAAAAAAAAAAAAAAAgMEAQUG/8QALREBAAICAAUBBgYDAAAAAAAAAAECAxEEEiExQRMFUXGx0fAiYZGhweEVMkL/2gAMAwEAAhEDEQA/ALxpSlApSv4TQK/DyKBkkADxqvt/ekVbYmG30vNwyeJVc+I4E+3tqpb7eG7lLa7iXDZygdgnHs0knhVVssQ3YeAvkjmnovbbG/lnbzLE8gycZI4hQe/FfQb82PzhP1vsrNZjFfNoxUPVlq/x9Nd2tbW7jkGUZWGAeBzzr74rK+7u8E9lIHhYgcNSZOlgDniAR4+81ofcremO/g1p8ZcCQceDe0VbW+2HPwtsXXwkIFf2v4DX9qbKUpSgUpSgUpSgUpSgUpSgUpSgUpSgUpSgUpSgUpSgUpSgUpSgUpSgUpSgUpSgUpSgUpSgUpSgUpSgUpSgUpSgVFOkXeLzO1LL/SOQicuZDHPuU1K6pvpmnJuYUz6IRjjxBHH3E1DJbVWvgcMZc0RKuiDzJJJOSTxJ9ZNfNkr7mvwwrHt9PNXmZa+RFemQV8nWuwptDzkVKujLeE2d6upsRS5R8nAGdJ1HPdpx7ajBFfN1qUTqVGTHFqzEtdKa/VQbom3iN1aBXJMkRKsT2jgQf1seypzWuJ3D53JSaWmslKUrqBSlKBSlKBSlKBSlKBSlKBSlKBSlKBSlKBSlKBSlKBSlKBSlKBSlKBSlKBSlKBSlKBSlKBSlKBSlKBSlKBVLdMIxeR+KMfdoFW3tbakdvGZJWCqM/wD4KoHefaJu7mSYk4JwmexeA4evGaoz2jWnr+ycN5yc8R0hyDX4Ir9mM1/Md9ZX0Ew+RWvkyV6CK+ZFSVWq8zivixFTrcTcU3+t5GKQjgpA+M2WB7RywPfTfjotnto2ltS0yKCWGMtgDJwBkk1bXHMxt5ufjMeO3LLhbj73Ls646xwTG+FfHMA9viBz9laP2RtWG6iWa3kWWNuTKfeCOYI7QeIrF005Y8amnRFvdJY30aaj5vcOscy9npHSsg7ipI492RWitdRp4ufL6t+Zqqqv6S+lKTZl2tutukoaJJNTOynLM64wAfk/TVoVmryhmztRfC3iH60h+upKXZ/lATfMo/0jfw0/lATfMo/0jfw1TFT/AGd0P7SmijlRItEiI65kAOlwGGR2HBoJR/KAm+ZR/pG/hp/KAm+ZR/pG/hqP/AntT5MP6UfZT4E9qfJh/Sj7KCQfygJvmUf6Rv4auXdLazXdnBcOgRpkDlQSQM8uJ58MVneXoX2qOUUTeqVP3iK0NuZYPBYWsMg0yRwRK65Bw4UahkcDg55UHn3+3ibZ9jLdKgkMZjGliQDrdU5j15qpP5QE3zKP9I38NT/pyP8Ama4/Gg/xY6yzQXOfKAm+ZxfpG/hr4P0/XXZawD1mQ/WKhG6W4N5tGN5LZUKo2htThfSwDwB8CK73wJ7U+TD+lH2UHYXp+u+21t8euT7a6Nn5QJyOtsRjtKTcR6lZOPvFRC56GdqqMiGN/BJY8/rEVD9tbCubR9FzDJCxzjWpAbHPS3Jh4gmg03up0p7PvmEayGGZuUc4CljywrglST2DOT3VN6w5V69CfSS8jLYXblmPC2kbmcD+idu3gPRJ9XdQXdSlKBUW3s6QLHZ+RPLmXGRFH6cnhkcl/KIqvulzpWaJns7B8OuVmnXmh7Y4j8oci3ZyHHiKIkcsSzEkkkkk5JJ5kntNBdG2en6Qki1tEUdjTsWJHiiacH8o1HZumzahOQ0K+CxDH6xJqEbD2FcXj9XbQvK3boHBc8izHgo8SRVh7N6Cb9wDLJbw+BZnYesKun6aDwx9Ne1AeLwnwMS/ViupY9Pd6p+629vIPwRIh9+ph9FfeXoBusejdQE/hLIB7wDXA2p0NbUiGVijmHb1Mi/sfST7BQaX2Vd9dDFLjHWRo+OeNahsZ7edequPuajrYWiyKUkW3gV1YEFWVFBBB5HIrsUClKUClKUClKUClKUClKUClKUClKUH8zXM29tqO2jLuQMDgO/sr3XD4UkDJA5d9UNvTe3E0xe4R0+SrZIUceGeXPNVZcnJD0PZ3BxxGT8U6iH53j3ilvHDScEGrSo4YBxz8eA7a4zLX7pWCbTM7l9jTDSleWsah8a/DrX1Za/NdV2q+JFevYmyWuriOFQfSPpHuABY59eCPbXNv7tYl1MfUO0nuFW50Dwo9nJcaAJHmdA3M6EVMDPrLH21fjxzbr4eVx3F0wxy/wDSwtlbPSCJIkGFRQB7BivZSo/vdvja7PiL3Ei6sEpECDJIewKnPHLieArY+YmZmdyzZ0uWKQ7Xu0jUKuqN8DkDLHHI2B2DUxqK2ikugX4xZQMd5IxXr3h2u93cy3Enx5XLEdgB+Ko8AMAeqpf0L7qNeX6SlT1FsyyyN2F1OY08SWAJHcpo41EKzL0/SZ2sw+TDCPoJ+utN1lnpykztm4HyVgH90h+uggVbS3cTTaWw7oIR7kWsW1qW06WdkLGi+d/FVR/Q3PYAP9nQT6lQb4Xdj/O/7m5/8VPhe2R87/ubn/xUE5pUf3Y30s9oM62kpkMYUv6EiYDZA+OozyNSCgr3p4fGx5R3yQj9cH6qy9WmvKAbGyT4zQj/ALj9VZloNE+TfH/m+du+5Ye6OI/XVtVV/k7w6dlufl3Mp9yRL9VWhQK8G3NjQ3cLQXCCSNxxB5g9jKeasOwivfSgx3vzuy+zryS2Y5C+lG3y4m+I3r5g+INcS3nZHV0JV0YMpHMMpyCPEGrs8pawGbOcAaiJYmPaQNLIM+GX99UfQbO3W2uLu0guBj7rGjEDsYj0x7GyPZUf6W96js+wdozieY9VCe1WYEs/5KgkeOmuf0B3WvZEa/7OWZB7W6z9+q88o3aZe+hgz6MMOr8uVjq/VVKCpSc1K+jjcp9qXPVglIY8NPIOaqTwVezW2CBnuJ44xUTrVHQvsIWuy4Tj07gde57+s/ox6gmnh3k99BK9h7FgtIVht41jjXsHMntZjzZj3njXQpSgUpSgVy95tuxWNtJczajHEF1BACx1MqKFBIGckcyK6lQ7pV2FcX1l5rbBdUksetnbSqRpl8nmT6QQYAPOggm0/KAQHFvZsw75ZAv6iBv21HLjp42gT6MVqg7PQkJx4kyYPuFSfYvQFEMG6unc8PRhUIB3jW+osPYKlUHQ5slRg27P4tNNn9VgKCqB05bS+Tbfo2/jrubE6fpAQLu1RlzxaAlSB4RuTqP5QqT7y9CVjJC3mga3mAJT03dGbsVw5Jwe8EY58eVZvZcHB4Ec80Gzd2t4re+hE9tIHQnB7GRhzV1PFT/9EZBzXVrNnk97UaPaRhz6E8TgjsLRemresDWPyjWk6Cs98+mGCxuZLbzeWSSLSGOpFQ6lDjB4nkR2VC77p/uT/Q2kKH+0d5P+3RUP6Y2ztm8/GjHuijFRnYuzJLqeOCLHWSsEXJwMnvPYKCwn6dNpHktqPVG/1yGidOe0gfi2x8DG/wBUldWw6ALgj7tdxRnujR5PpJSv3f8Ak/zKpMN5HI3YrxNGD+UGb9lB6Ni9PzZAu7QEdrQMQfZHJnP51W5uxvPbX8XW20gcDgw5Oh7nQ8R2+BxwzWRNu7Fns5mguIzHIvMHGCDyZWHBlPeK9e5+802z7lLiE8RwdM4WSM/GRvA9/YQD2UGyKV5Nk7RS4hjniOY5UV1PgwzxHYe8UoPUa8l7s6KUYkRWB7wD+2vZSjtbTWdwrPeLo1yS9s2OZKNnHfwPHHbwxUI2hu7cwnDwufFVYj34rQdfhogeYB9dUWwVns9bh/bObHGrfiZtETHkrE9wBr87ZsZ7e3a5khdYwVUF/R1M+cBQeJHA5IrRy7PiByI1z6hVa+UXJjZkQH311GPYI5j9QqNeHiO8rs/tu9q6pXTO15dNI2pjk9ncB3CtF9CdgJthtExIEr3CkqSGXOBlSORHMGs21qLoIXGx4fF5z/eMPqrTEaeHa02nc91Bbf2jtC1nltpbu51RMUI66XBA5EDVyIwR4EVxtm2MlzOkUfpSzOFXUwXU7HtZiBknvPE1c/lE7rcI9oRryxFPju/qnP0qT4pVHxSFSGUlWUgqQSCCOIII5Gji493egSZiGvbhI17Ug9JyO7WwCqfY1XbsLYsFnCsFvGI417BzJPNmJ4sx7zXK6O95xtGxinyOsxomA+9lTGrh2A8GHgwqS0CsodMrZ2zd/jRD3RRitX1kfpUfO1r0/wBqR+aAPqoIpX9FdLddM3lqO+eAe+Ra2d1Y7h7hQYg6s9x91Ch7jW39A7hTQO4UFIeTNF/pzf8ADAf3xP1VeNfxVA5DFf2gqvyjJMbNiHyrqMH2RzH6qzhWhvKSk/mVsvfcZ90bj66zzQae6BExsiM/KlmP62PqqxagfQcuNjW3iZz/AH0lTygUpSgpTylpx1dknaXmb2KEH71UPVi9Om8AutpNGhzHbL1IxyMmSZSPaQv5FV1Qaa8n+ArskE/fzTMPUNKftU1UnTox/wAsT+CwY9XVpWgejvZBtNm2sJGGWMM47nkJkcexmI9lUd5QtiU2msmOE0EbZ7NSFkI9YAX3igrCtq7CQLbQKvxRFEF9QQY+isVVrjos2uLrZdq4OWSNYn7w8I0HPrADephQSulKUClKUClKq3pJ6XY7J2t7VVmuV4OzZ6uI9xxxd/AEAdpyCKC0q4G1t9bC2yJruBWHNQ4Zx+QmW+istbwb5314T5xcyMp+8B0x47urXC+3Ga8ext37m7OLaCWXjglFJUH8JuS+0iguvfHpygEbR2CO8jAgSuNKJn75VPpMw7iAPXyqgatndfoNu5WVrx1t4/vlUh5SO4Yyi+vJx3VVM2NR0/FycZ547M0Fi9AEWdrKfkwzH6Av11pus4eTnFnaUp+Taye8yQj9ma0fQZK6WWzte8/3gHuVRX26G0ztmzH4Uh/NikP1V4uk2TVtW9P9vIPzTp+qul0Jf+9Wn/Uf4EtBqqlKUFY9Pu76TbPNzj7raspBA4mORgjqfDJVvDSe81mqtcdKkypsm9LHAMRX8pyFX6SKyPQaU8nvaRk2YYj/AFEzov4jgSD9Znr+1yPJqQ+b3Z7DLGB6wpz+0UoLlpSlApSlAqoPKSl/mdsvfOT+ajD96rfqjfKYm/0FP+JY/wByB9dBR1am6DR/ma3/ABp/8V6yzWqehEf5ltf+o/x5aCW7b2Wl1BLbyjKSoyN3jI4EeIOCPECsb7c2W9rcS28gw8Tsh8cHgw8CMEeBFbVqgfKM3d0TQ3qDhKOql/3iAlCfEpkf8sUEe6FN7/Mr0RSNi3uisb55LJ/Vv7zpPg2eytP1hytTdDm9/n9kFkbNxb4jlzzZcfc5PaBgnvVqCe1jnfqbXtK9bvubjHqEjAfRitjVifa9z1k8sg5PJI/5zE/XQdHcZM7Ssh/8q293Wpmtj1iOyu3ikWSNikiMGRhzVhxBHjUj+Efanz2b3j7KDXNKyG/SHtM/69P7Hx+yvm+/m0j/AK9c+yVx+w0GwKVlDdHeu/lv7RHvbtlkubdWBnmKkNIoIK6sYweVavoKV8pe4xFZR/KedvzBGP36oarp8pabM1mnyY5m/OZB+7VLUGseh6PTsezH4Dn86Rz9dTKsf7P372hBGsUV3KkaDCqCMKO4cK+79I+1CMeezewgfSBQa4ZgBknAHMmqm6T+luKBGt7B1kuGyrSrxSHvKtyd+7HAdvLFUPtHb11OMT3M8o7pJZHHuYmudQf1mycniTzqb9EW6Jv75NS5t4CskxPI44pH46iOXcGrxbkbg3e0nHVLohB9OdwQijt0/Lb8EeGSOdaf3T3ag2fbrb264UcWY/Gkc83c9pP0AADgKDs1WfTzuw11YieNcyWpZyBzMLAdbj1YVvUpqzK/hFBh2p90T9IB2ZMUly1rMR1gHEow4CRR28OBHaMdwqTdKPRC8bPc7PTXEcs8Cj0oz2mJR8ZPwRxHZkcqcYY4HgRQbX2XtOK5iWWCRZY25MhyPEeBHaDxFeusW7F27c2ja7aaSFjz0MQG/GXkw9YNTG16Z9qqMGWN/F4kz+qBQahpWXLrpl2q4wJkj/Eij/eBrl228l/tC5hgmu53WaWONlDsqkSMFPoJheRPZQad312o1rYXU6fHjhcp4PjCH84iscO5JJJJJJJJ4kk8yT2mtnbzbK86tJ7fIXrYpI1PYrMpCnHgcH2VjW8tnikeORSrozI6nmrKcMD6jmgtToN3CgvesurpRJHE4RIz8VpAAzFx2qAV4cjk55YOhYIVRQqKFVRgKoAAHcAOArL/AEV9Ix2WzxyIZbaUhmC41o4GNSZ4NkYBBI5DiMcbVbpz2aFzpuSeHoiNNX0yY+mgsu4fCse4E+4ViCtcbP3nF5sua8SNokMdwYw5GorGrDUccB6Qbhk8qyPQXH5Nafzm7buiQe98/VWgKojyZ19O+P4NuPeZfsq96DHG/LZ2lfHvurn3da+K/O5u2/Mr23ucEiKQFgOZQ5VwPHSWr4b0PqvLo988598jV/NibDmuzKIELtFE0zKPjFFZFbQPviNQOO4H1UGyrK7SWNZI2DxuoZGXiGU8QRX3rJG5/SHe7OGiCQNFxPVSgtHk8yMEFfYRntqT7T6db+RCsccEJIxrVWZh4rrYqPaDQSzyh96FSBLBGBklZZJgPvY04oD3FmwfUniKoCvve3byu0krs8jnLMxJZie0k1I+jrc6TaV0sQBEKYaeTsVM8geWtuIA9Z5A0F69BGyDBspGYENcSPNx+ScInsKqG/KpVgW0CxoqIoVEVVVRyVVGFAHcBiv5QfWlKUClKUCoVv8A9HUW1HieWaSPqlZVCBcHUcknUPAe6prSgp/4AbX51ce6P7KsndPYK2NpFaozOsWvDNgE63ZznHDmxrl9I95JHbR9VI0bvcQx6kODh9WRXLsJJo9oRRwXkt3BiXzvrCjrDoHogyKAFbV97z4ceB4Qm+p0004abY+ffv8A2++if1xt7t3Y7+1e2lJCvpIZcalZSCGXPbwx6iajrdJsPV+ceb3BsusEfnX3LRxbRrEZfrDHq7dPs7K6W0N8tN29pDaz3EkcayydWYVAR+WnrZF1nlyqbMhHwA2vzq490f2VINyei6PZtx18NzM2VZHRgml1PHjgdhAIPhXW2nvqqXEtvBbzXUkCq0/VmJVj1jUq6pHXU5HHSuf216rHegXFvBcWkEs6ThjwMSdXpOGEhdxx1ZGF1cj2caDvsMg9lVB8ANr86uPdH9lStukWEWd1dGGUGzlWGaMmMtrLonoOrFWGW557DX7n6QESJJGtboNPII7WIqvWz5AOtVLeinEcWwRkcKCI/ADa/Orj3R/ZT4AbX51ce6P7K7vSLvDcrsqaURzWMyywoNTxltLOmWV4mYYwSO/ga6Npv8huYLeS1uoBc6hbyTKqrJpGeK6tS54cCMjUMgZoIj8ANr86uPdH9lPgBtfnVx7o/sqb9Jd9JDYSPC7JJqiCspweLqDx9Wa526lxbyzqItp3Nw6qXMTn0CMaTq+5jgCw7e6oTfVtNNeGm2L1fHXxM9vl3cfYXQpbW1xDcLcTM0MiSBWEeCUIIBwPCrSqsdyN9eq2VFcXTyzyz3EkcKD0pJGLlURdRAAAHMkAVILbf2ENOlzFJayW8PnDpIY31Q506kaJmDelgY55IqbM8m/vRrDtSZJZZpYzHHoCoEx8Zmycjnx+iox8ANr86uPdH9lTfZe9c08ZlXZ9ysZjaSIu1uvWY4hdPWZQsOI1cPGuBsHpFl/yWb+7tzpUgB4yipJrmMWI0Lll08M6sZwcZoOP8ANr86uPdH9lPgBtfnVx7o/sqZzb9okCyyW1yjSyiK2hKL105YAqypq9EcfviMY8QK9Gyt71kuGtZrea1uBGZVSXqyJIwcEpJGzKSO0fYcBC4OgSxHx57pvUYl/cNSLZPRPsuAhhbCRh2zM0g9qE6D7q8MXSxG1sLpbG8aAf0kirHpQ5xjUXGrsJI4DUATnIHYk25G+0bVFef7patOoDqsBj48ZEIyW4jHH9lBK4owoCqAqgYAAAAHcAOVfqopsPfTztg1vZ3D2xcoLn7iqHB0lwjOHZAe0DsPDhinSVeyRWYaF2jcyxKGU4OGJyK5M6jazFjnJeKR5SulV/vRaXWz4fO4r2eURMmuOcoyurMFxwUY4kcak20NtSoAY7SWVerEhcPAijOfQ+6OCWwM8scRxrkW3OksmHlrF4ncT84+PxdqotvR0e2F8S08AEh/rY/QkJ72I4Ofxga4O2ekd2tLK5soGZbu4WL7poBB1FTEBrHpthsNxUY44qWz7XnCoRZSlmTW46y3AjPyGYyYLfi5HjUlKrNpeT+pObe8ZR2LLGGP56sP8AtrknoBuvnUHuk+yrq3S3ijv7cXESugLOhV8agyHB+KSCPEHtrgG5ub+8uIYp2tra1IRjGF6ySQ5z6TA6QCDy8OeeEZtpbixc+53qI7yruDyf5j8e8iX8WNm/awqUbpdCsNpcRXD3MkrxOHUBFRSRyyCWPPxqeWlvLaxEap7xi/o6zEHAIAwWOldIwTk8ePbXmtd6laS4ikikjkto+tcZRgUxn0WVsZ5cDjnTm956Uzvl6xH327pDUH356MLPaLGVtUNxjBljx6WBgdYh4Pjhx4HgBnAr1R78gRJPJazx20hUCYmIqAxwGdVcsq57cV5Z97bobX8yS2LwiASHDRhyGkC9fqZ8dUAcaMa8gnBFdi0T2cyYr4/9oVzceT/OD6F5Ew72R1PuBb9tIOgCcn07yJR+CjsfcSKtzZW9kc8N3MsbqtpLcRNnT6ZtxliuOw9ma5U/SPGqWTC3ndr6OR4kjCs+UxhSM8zkceQGSeVdVu1Fu0i7O8wDkJ5v5uXAAOCmhnA5AnJPtqvPgBtfnVx7o/sqaXe+2mSOCO1nluWhWaSFTCvUK3ISyO4UNnhgE8vVnq7sbwRX0PXRBlw7xujgB0kQ4ZGAJGRw5HtFBxOj/o+i2UZjFLJJ1wjB1hRjq9WMaR+EfdUyJpXwv5NMUjH71GPuBNBim8l1SO3ymY+8k1aPk4x52jM3dauPfJF9lVRVw+TYv87uj3QKPe4+ygsLfHoksr5mkUG2nbJLxAaWY9rxngTniSME9pqAT9AFwD6F3Cw72R1PuGf21f8ASgpLYvQCoYG6uyyjmkKac/8AMYnh+T7at3YWxILOIQ20axxjsHMntZmPFm8TxroUoFKUoFKUoFKUoFKUoI9vnsSS7SBYyg6u5imfWWGUj1ZC4U5PHtr5w7vyJeXDoU81uk+7JqYOJsFS6DTp4jnxBJOewVJaVHlje10Z7xTk8fXr/Cvd2d0byzRLfTs+eBH9GWVZBP1RYsQyBCrNgkA6h2V6N692Ly7uYnjNrCIZFaO5QzC5WMfGj0BdLA8eBbBzyqdUqSlArndG5hvbi5thZzx3RRnjuw4McijGY5ERsg8SQR3d1f3bu6d1NLbufN5IEhKy2nWTwQdexJMq9WrdYOONLjsz21PKUFXXfRxObDaNrEbdDdXQlhALiNIVaMqrYj9EgLyAI8ak2+e7Utw9rcWrxpcWbs0YmDGJ1cBWVtPFeAHEZ7fZK6UEK3p3fvb+yWGXzVJPOIncI0pj6mM5I1MmWcn8EDj4ZPs3l3dluL7Z1wjRiK0adpAxbU3WKoTQApBwQeZHOpTSgj2/WxJby16mExhi6MesLBcKc81UnOcdlfjZabT1/wA4FgIsNnqOv15wdONfDGcZ8KklKjy9drozzGP09Rr6qws+jadNm2cHWwC7s5nmUkM8D6nZtDggNggrk47D667dxuxPdWtzb3MdnB1sYRGtA7EMDq1OXVMrqCeiO48amlKkpRnd+z2gsXU3ZtdCxGNXgMpdiAFVmV1AT0ckgE5J7Ki0e4l9/kj/ACc7WnoSRGNlaX0kWUyuZMpwbkAAD28as+lBGd8925Lk201u6R3FpL1kXWAmNsjDI4XiAcDiOWK8Fru1dy3bXt28AlWB4LeKAyGNNecu8jqGYk9yjA9VTWlBAody512CdmhoevMbJq1P1WWkLk6tGrkfk8/fXpi3Rl8+gnZo+oisPNGAZtZcniVGnGnHbnPhU0pQQvcrYV/YolqXtZLSNn0SfdVn6tizaTHp0asnnq5dhro787Fmu4ESAxhkmjkPWlgpCBuHoqSeJHd28akdK5MbjSePJOO0WjvCE3u71/e6Y76W2S3DBnS2EuZNPEKzSch6vsx89p7nTTX0kswhubV1jEUU0kqi30jDaYFRo5cnjlsEZ986pXIrpLJmteIiekR4jorGHo/u02bYQLJbm4s7rzg6mk6qQ65GA1hNQ4MPve/1107/AHTuZ7wTXIguYGjhUwvLOkcDjHWtHCEZZs8SNek8hkCp3SpKkZ6O935LGzWCYxl+slc9UWKYdiwALKp4DA5V5rzdy6huZbmwlhHX4MsVwHMZYffKycRzJx3k8eWJfSuTG1mPLbHM68ojtTY1/cRRCWSDWspaWKJ54opY8ABDIMvwOTywc8uFc+bd1rVb+40QxxvZlVSIsdLrGTJnKDOWzx5nmQOVT6vnPCrqUdQysCGVgCCDzBB5iozSF1eLtHTx/e1fWGwLu62dbWxeBbV0hZ2Afrur4OIwvxcg4GrPHHLv6s27t0m1hewNAYXgjt5FkMgdEVwxMYUYYkDtI59tS2CFUUIihVUAKqgAADgAAOQr912tdIZs85J/Lcz+qsV3L2pHHe20E9mLa6e4k1Os3XgzjinAaUB4At6RHEgdldTZO5s8U2ynZoitjbSQyYL5MjoFzGCnFcjmcHwqdUqShCNtbp3Av3vbXzWXro0jmhuw+nMfBXjdFbScADGOw9/CU7Ft3SFRKsKScS4gBEeSTjTq4n0dIJOMkchyr3UoFcjfC46uwu3+RbXDe6NjXXr5XNukiMkiq6MCrKwBVlPMEHgR4UGIaufyaR93vD/ZxfSzVb3/AKK2d8wtP0EP8Ne3Zewra2LG3t4YSwAYxRohYDkDpAzQdGlKUClKUClKUH//2Q=="/>
          <p:cNvSpPr>
            <a:spLocks noChangeAspect="1" noChangeArrowheads="1"/>
          </p:cNvSpPr>
          <p:nvPr/>
        </p:nvSpPr>
        <p:spPr bwMode="auto">
          <a:xfrm>
            <a:off x="765175" y="4651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2061" name="Picture 13" descr="C:\Users\creasmanj\Downloads\redcap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9975" y="1371600"/>
            <a:ext cx="3886200" cy="1181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4674193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6561138" cy="909637"/>
          </a:xfrm>
        </p:spPr>
        <p:txBody>
          <a:bodyPr/>
          <a:lstStyle/>
          <a:p>
            <a:r>
              <a:rPr lang="en-US" sz="3600" dirty="0" smtClean="0"/>
              <a:t>R</a:t>
            </a:r>
            <a:r>
              <a:rPr lang="en-US" dirty="0" smtClean="0"/>
              <a:t>esearch </a:t>
            </a:r>
            <a:r>
              <a:rPr lang="en-US" sz="3600" dirty="0" smtClean="0"/>
              <a:t>E</a:t>
            </a:r>
            <a:r>
              <a:rPr lang="en-US" dirty="0" smtClean="0"/>
              <a:t>lectronic </a:t>
            </a:r>
            <a:r>
              <a:rPr lang="en-US" sz="3200" dirty="0" smtClean="0"/>
              <a:t>D</a:t>
            </a:r>
            <a:r>
              <a:rPr lang="en-US" dirty="0" smtClean="0"/>
              <a:t>ata </a:t>
            </a:r>
            <a:r>
              <a:rPr lang="en-US" sz="3200" dirty="0" smtClean="0"/>
              <a:t>Cap</a:t>
            </a:r>
            <a:r>
              <a:rPr lang="en-US" dirty="0" smtClean="0"/>
              <a:t>ture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Background of </a:t>
            </a:r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905000"/>
            <a:ext cx="7772400" cy="45550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Developed by an informatics core at Vanderbilt University in 2004 to address common problems for academic biomedical research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Available free to UCSF </a:t>
            </a:r>
            <a:r>
              <a:rPr lang="en-US" sz="2800" dirty="0" err="1" smtClean="0"/>
              <a:t>reserachs</a:t>
            </a:r>
            <a:r>
              <a:rPr lang="en-US" sz="2800" dirty="0" smtClean="0"/>
              <a:t> through UCSF Academic Research Systems – </a:t>
            </a:r>
            <a:r>
              <a:rPr lang="en-US" sz="2800" dirty="0" smtClean="0">
                <a:hlinkClick r:id="rId3"/>
              </a:rPr>
              <a:t>https://it.ucsf.edu/services/redcap</a:t>
            </a:r>
            <a:endParaRPr lang="en-US" sz="2800" dirty="0" smtClean="0"/>
          </a:p>
          <a:p>
            <a:endParaRPr lang="en-US" dirty="0" smtClean="0"/>
          </a:p>
          <a:p>
            <a:endParaRPr lang="en-US" dirty="0"/>
          </a:p>
          <a:p>
            <a:r>
              <a:rPr lang="en-US" dirty="0" smtClean="0"/>
              <a:t>Reference:  Paul </a:t>
            </a:r>
            <a:r>
              <a:rPr lang="en-US" dirty="0"/>
              <a:t>A. Harris et al. (2009). "Research electronic data capture (</a:t>
            </a:r>
            <a:r>
              <a:rPr lang="en-US" dirty="0" err="1"/>
              <a:t>REDCap</a:t>
            </a:r>
            <a:r>
              <a:rPr lang="en-US" dirty="0"/>
              <a:t>) – A metadata-driven methodology and workflow process for providing translational research informatics support". </a:t>
            </a:r>
            <a:r>
              <a:rPr lang="en-US" i="1" dirty="0"/>
              <a:t>Journal of Biomedical Informatics</a:t>
            </a:r>
            <a:r>
              <a:rPr lang="en-US" dirty="0"/>
              <a:t> </a:t>
            </a:r>
            <a:r>
              <a:rPr lang="en-US" b="1" dirty="0"/>
              <a:t>42</a:t>
            </a:r>
            <a:r>
              <a:rPr lang="en-US" dirty="0"/>
              <a:t> (2): 377–381. </a:t>
            </a:r>
            <a:r>
              <a:rPr lang="en-US" dirty="0" smtClean="0">
                <a:hlinkClick r:id="rId4" tooltip="Digital object identifier"/>
              </a:rPr>
              <a:t>doi</a:t>
            </a:r>
            <a:r>
              <a:rPr lang="en-US" dirty="0" smtClean="0"/>
              <a:t>:</a:t>
            </a:r>
            <a:r>
              <a:rPr lang="en-US" dirty="0" smtClean="0">
                <a:hlinkClick r:id="rId5"/>
              </a:rPr>
              <a:t>10.1016/j.jbi.2008.08.010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3786515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Features of </a:t>
            </a:r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457200" y="6080641"/>
            <a:ext cx="3276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http://project-redcap.org/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381000" y="1381185"/>
            <a:ext cx="8382000" cy="470898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Hosted on a secure server, maintained with nightly backups and security updates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Web-based (secure connection via internet) with several levels of permissions for users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Longitudinal Study capability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Survey capability (including automated email invitations)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Exports to common stat package formats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Audit trail for tracking data manipulation and export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Classroom and online training resources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Active user community (164,000 users)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 b="1" dirty="0" smtClean="0"/>
              <a:t>Code book (data dictionary)</a:t>
            </a:r>
          </a:p>
          <a:p>
            <a:endParaRPr lang="en-US" b="1" dirty="0"/>
          </a:p>
          <a:p>
            <a:endParaRPr lang="en-US" b="1" dirty="0"/>
          </a:p>
        </p:txBody>
      </p:sp>
    </p:spTree>
    <p:extLst>
      <p:ext uri="{BB962C8B-B14F-4D97-AF65-F5344CB8AC3E}">
        <p14:creationId xmlns:p14="http://schemas.microsoft.com/office/powerpoint/2010/main" val="417629813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Limitations of </a:t>
            </a:r>
            <a:r>
              <a:rPr lang="en-US" sz="32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304800" y="1600200"/>
            <a:ext cx="8153400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Limited ways to set up relational data, flat file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Limited data management features</a:t>
            </a:r>
          </a:p>
          <a:p>
            <a:pPr lvl="1"/>
            <a:r>
              <a:rPr lang="en-US" sz="2800" dirty="0" smtClean="0"/>
              <a:t>-  Very simple data viewing, querying capabilities  </a:t>
            </a:r>
          </a:p>
          <a:p>
            <a:pPr lvl="1"/>
            <a:r>
              <a:rPr lang="en-US" sz="2800" dirty="0" smtClean="0"/>
              <a:t>-  No data manipulation or analysis tools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Limited advanced programming features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800" dirty="0" smtClean="0"/>
              <a:t>Rigid navigation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3462057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rgbClr val="FFFFFF"/>
                </a:solidFill>
              </a:rPr>
              <a:t>REDCap</a:t>
            </a:r>
            <a:r>
              <a:rPr lang="en-US" sz="2800" b="1" dirty="0" smtClean="0">
                <a:solidFill>
                  <a:srgbClr val="FFFFFF"/>
                </a:solidFill>
              </a:rPr>
              <a:t> </a:t>
            </a:r>
            <a:r>
              <a:rPr lang="en-US" sz="2800" b="1" dirty="0" smtClean="0">
                <a:solidFill>
                  <a:srgbClr val="FFFFFF"/>
                </a:solidFill>
              </a:rPr>
              <a:t>Software Overview</a:t>
            </a:r>
            <a:endParaRPr lang="en-US" sz="2800" b="1" dirty="0" smtClean="0">
              <a:solidFill>
                <a:srgbClr val="FFFFFF"/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32879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0" y="1295400"/>
            <a:ext cx="4724400" cy="5410200"/>
          </a:xfrm>
        </p:spPr>
        <p:txBody>
          <a:bodyPr>
            <a:noAutofit/>
          </a:bodyPr>
          <a:lstStyle/>
          <a:p>
            <a:r>
              <a:rPr lang="en-US" sz="2800" b="1" i="0" dirty="0" smtClean="0"/>
              <a:t>Quick Link Tabs</a:t>
            </a:r>
          </a:p>
          <a:p>
            <a:endParaRPr lang="en-US" sz="2800" b="1" i="0" dirty="0" smtClean="0"/>
          </a:p>
          <a:p>
            <a:endParaRPr lang="en-US" sz="2800" b="1" i="0" dirty="0" smtClean="0"/>
          </a:p>
          <a:p>
            <a:endParaRPr lang="en-US" sz="2800" b="1" i="0" dirty="0" smtClean="0"/>
          </a:p>
          <a:p>
            <a:endParaRPr lang="en-US" sz="2800" b="1" i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Home</a:t>
            </a:r>
            <a:endParaRPr lang="en-US" cap="none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13727" r="43673" b="35340"/>
          <a:stretch/>
        </p:blipFill>
        <p:spPr>
          <a:xfrm>
            <a:off x="990600" y="1905000"/>
            <a:ext cx="7368872" cy="4817000"/>
          </a:xfrm>
        </p:spPr>
      </p:pic>
    </p:spTree>
    <p:extLst>
      <p:ext uri="{BB962C8B-B14F-4D97-AF65-F5344CB8AC3E}">
        <p14:creationId xmlns:p14="http://schemas.microsoft.com/office/powerpoint/2010/main" val="31317525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4953000" cy="5105400"/>
          </a:xfrm>
        </p:spPr>
        <p:txBody>
          <a:bodyPr>
            <a:normAutofit/>
          </a:bodyPr>
          <a:lstStyle/>
          <a:p>
            <a:r>
              <a:rPr lang="en-US" sz="2800" b="1" i="0" dirty="0" smtClean="0"/>
              <a:t>Quick Link </a:t>
            </a:r>
            <a:r>
              <a:rPr lang="en-US" sz="2800" b="1" i="0" dirty="0" smtClean="0"/>
              <a:t>Side Bar</a:t>
            </a:r>
            <a:endParaRPr lang="en-US" sz="2800" b="1" i="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/>
              <a:t>My Projects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/>
              <a:t>Project Home Tab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/>
              <a:t>Project Setup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/>
              <a:t>~Manage Survey Participants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/>
              <a:t>~Record Status Dashboard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/>
              <a:t>~Add/Edit Records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/>
              <a:t>~Data Collection Instruments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b="1" i="0" dirty="0" smtClean="0"/>
              <a:t>~Applications</a:t>
            </a:r>
          </a:p>
          <a:p>
            <a:endParaRPr lang="en-US" sz="2800" b="1" i="0" dirty="0" smtClean="0"/>
          </a:p>
          <a:p>
            <a:endParaRPr lang="en-US" sz="2800" b="1" i="0" dirty="0" smtClean="0"/>
          </a:p>
          <a:p>
            <a:endParaRPr lang="en-US" sz="2800" b="1" i="0" dirty="0" smtClean="0"/>
          </a:p>
          <a:p>
            <a:endParaRPr lang="en-US" sz="2800" b="1" i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Home</a:t>
            </a:r>
            <a:endParaRPr lang="en-US" cap="non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960" r="86887" b="24095"/>
          <a:stretch/>
        </p:blipFill>
        <p:spPr bwMode="auto">
          <a:xfrm>
            <a:off x="5410200" y="457200"/>
            <a:ext cx="2057400" cy="60852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43292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295400"/>
            <a:ext cx="4343400" cy="5181600"/>
          </a:xfrm>
        </p:spPr>
        <p:txBody>
          <a:bodyPr>
            <a:noAutofit/>
          </a:bodyPr>
          <a:lstStyle/>
          <a:p>
            <a:r>
              <a:rPr lang="en-US" sz="2800" b="1" dirty="0" smtClean="0"/>
              <a:t>Quick links</a:t>
            </a:r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 smtClean="0"/>
          </a:p>
          <a:p>
            <a:endParaRPr lang="en-US" sz="28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Setup</a:t>
            </a:r>
            <a:endParaRPr lang="en-US" cap="none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809" t="22149" r="37416" b="7096"/>
          <a:stretch/>
        </p:blipFill>
        <p:spPr>
          <a:xfrm>
            <a:off x="2438400" y="1447800"/>
            <a:ext cx="6248400" cy="5204551"/>
          </a:xfrm>
        </p:spPr>
      </p:pic>
    </p:spTree>
    <p:extLst>
      <p:ext uri="{BB962C8B-B14F-4D97-AF65-F5344CB8AC3E}">
        <p14:creationId xmlns:p14="http://schemas.microsoft.com/office/powerpoint/2010/main" val="2025977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Overview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rgbClr val="FFFFFF"/>
                </a:solidFill>
              </a:rPr>
              <a:t>Creating a New </a:t>
            </a:r>
            <a:r>
              <a:rPr lang="en-US" sz="2800" b="1" dirty="0">
                <a:solidFill>
                  <a:srgbClr val="FFFFFF"/>
                </a:solidFill>
              </a:rPr>
              <a:t>P</a:t>
            </a:r>
            <a:r>
              <a:rPr lang="en-US" sz="2800" b="1" dirty="0" smtClean="0">
                <a:solidFill>
                  <a:srgbClr val="FFFFFF"/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32879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6561138" cy="909637"/>
          </a:xfrm>
        </p:spPr>
        <p:txBody>
          <a:bodyPr/>
          <a:lstStyle/>
          <a:p>
            <a:r>
              <a:rPr lang="en-US" dirty="0" smtClean="0"/>
              <a:t>-&gt; Login </a:t>
            </a:r>
            <a:r>
              <a:rPr lang="en-US" dirty="0" smtClean="0"/>
              <a:t>at </a:t>
            </a:r>
            <a:r>
              <a:rPr lang="en-US" dirty="0" smtClean="0">
                <a:hlinkClick r:id="rId2"/>
              </a:rPr>
              <a:t>https</a:t>
            </a:r>
            <a:r>
              <a:rPr lang="en-US" dirty="0">
                <a:hlinkClick r:id="rId2"/>
              </a:rPr>
              <a:t>://</a:t>
            </a:r>
            <a:r>
              <a:rPr lang="en-US" dirty="0" smtClean="0">
                <a:hlinkClick r:id="rId2"/>
              </a:rPr>
              <a:t>redcap.ucsfopenresearch.org/index.php</a:t>
            </a:r>
            <a:endParaRPr lang="en-US" dirty="0" smtClean="0"/>
          </a:p>
          <a:p>
            <a:r>
              <a:rPr lang="en-US" dirty="0" smtClean="0"/>
              <a:t>-&gt; Create New Project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New Project</a:t>
            </a:r>
            <a:endParaRPr lang="en-US" cap="none" dirty="0"/>
          </a:p>
        </p:txBody>
      </p:sp>
      <p:pic>
        <p:nvPicPr>
          <p:cNvPr id="8" name="Picture Placeholder 6"/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58" t="5056" r="26490" b="15320"/>
          <a:stretch/>
        </p:blipFill>
        <p:spPr>
          <a:xfrm>
            <a:off x="3505200" y="1905000"/>
            <a:ext cx="4959179" cy="46513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72834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295400"/>
            <a:ext cx="8763000" cy="2667000"/>
          </a:xfrm>
        </p:spPr>
        <p:txBody>
          <a:bodyPr>
            <a:noAutofit/>
          </a:bodyPr>
          <a:lstStyle/>
          <a:p>
            <a:r>
              <a:rPr lang="en-US" sz="2200" b="1" dirty="0" err="1" smtClean="0"/>
              <a:t>REDCap</a:t>
            </a:r>
            <a:r>
              <a:rPr lang="en-US" sz="2200" b="1" dirty="0" smtClean="0"/>
              <a:t> has two “relational” </a:t>
            </a:r>
            <a:r>
              <a:rPr lang="en-US" sz="2200" b="1" dirty="0" smtClean="0"/>
              <a:t>features – Events and Arms</a:t>
            </a:r>
          </a:p>
          <a:p>
            <a:r>
              <a:rPr lang="en-US" sz="2200" b="1" dirty="0" err="1" smtClean="0"/>
              <a:t>REDCap’s</a:t>
            </a:r>
            <a:r>
              <a:rPr lang="en-US" sz="2200" b="1" dirty="0" smtClean="0"/>
              <a:t> Surveys</a:t>
            </a:r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Allows </a:t>
            </a:r>
            <a:r>
              <a:rPr lang="en-US" sz="2200" b="1" dirty="0" smtClean="0"/>
              <a:t>you to email participants the data collection form, similar to </a:t>
            </a:r>
            <a:r>
              <a:rPr lang="en-US" sz="2200" b="1" dirty="0" err="1" smtClean="0"/>
              <a:t>SurveyMonkey</a:t>
            </a:r>
            <a:r>
              <a:rPr lang="en-US" sz="2200" b="1" dirty="0" smtClean="0"/>
              <a:t>   </a:t>
            </a:r>
            <a:endParaRPr lang="en-US" sz="2200" b="1" dirty="0" smtClean="0"/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Track </a:t>
            </a:r>
            <a:r>
              <a:rPr lang="en-US" sz="2200" b="1" dirty="0" smtClean="0"/>
              <a:t>who has viewed and completed your surveys </a:t>
            </a:r>
            <a:endParaRPr lang="en-US" sz="2200" b="1" dirty="0" smtClean="0"/>
          </a:p>
          <a:p>
            <a:pPr marL="342900" indent="-342900">
              <a:buFontTx/>
              <a:buChar char="-"/>
            </a:pPr>
            <a:r>
              <a:rPr lang="en-US" sz="2200" b="1" dirty="0" smtClean="0"/>
              <a:t>Send </a:t>
            </a:r>
            <a:r>
              <a:rPr lang="en-US" sz="2200" b="1" dirty="0" smtClean="0"/>
              <a:t>multiple emails. </a:t>
            </a:r>
          </a:p>
          <a:p>
            <a:endParaRPr lang="en-US" sz="2200" b="1" dirty="0" smtClean="0"/>
          </a:p>
          <a:p>
            <a:r>
              <a:rPr lang="en-US" sz="2200" dirty="0" smtClean="0"/>
              <a:t> </a:t>
            </a:r>
            <a:endParaRPr lang="en-US" sz="2200" dirty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 smtClean="0"/>
          </a:p>
          <a:p>
            <a:endParaRPr lang="en-US" sz="22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Setup -&gt; Main project Settings</a:t>
            </a:r>
            <a:endParaRPr lang="en-US" sz="2400" cap="none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233" t="22576" r="41465" b="50808"/>
          <a:stretch/>
        </p:blipFill>
        <p:spPr>
          <a:xfrm>
            <a:off x="914400" y="3962400"/>
            <a:ext cx="6994445" cy="2261364"/>
          </a:xfrm>
        </p:spPr>
      </p:pic>
    </p:spTree>
    <p:extLst>
      <p:ext uri="{BB962C8B-B14F-4D97-AF65-F5344CB8AC3E}">
        <p14:creationId xmlns:p14="http://schemas.microsoft.com/office/powerpoint/2010/main" val="42012686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/>
              <a:t>REDCap</a:t>
            </a:r>
            <a:r>
              <a:rPr lang="en-US" sz="2800" b="1" dirty="0" smtClean="0"/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/>
              <a:t>REDCap</a:t>
            </a:r>
            <a:r>
              <a:rPr lang="en-US" sz="2800" b="1" dirty="0" smtClean="0"/>
              <a:t> Overview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Creating a New </a:t>
            </a:r>
            <a:r>
              <a:rPr lang="en-US" sz="2800" b="1" dirty="0"/>
              <a:t>P</a:t>
            </a:r>
            <a:r>
              <a:rPr lang="en-US" sz="2800" b="1" dirty="0" smtClean="0"/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/>
              <a:t>REDCap</a:t>
            </a:r>
            <a:r>
              <a:rPr lang="en-US" sz="2800" b="1" dirty="0" smtClean="0"/>
              <a:t> </a:t>
            </a:r>
            <a:r>
              <a:rPr lang="en-US" sz="2800" b="1" dirty="0" smtClean="0"/>
              <a:t>Events/Arms</a:t>
            </a:r>
            <a:endParaRPr lang="en-US" sz="2800" b="1" dirty="0" smtClean="0"/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Exporting </a:t>
            </a:r>
            <a:r>
              <a:rPr lang="en-US" sz="2800" b="1" dirty="0" smtClean="0"/>
              <a:t>raw data</a:t>
            </a:r>
            <a:r>
              <a:rPr lang="en-US" sz="2800" b="1" dirty="0" smtClean="0"/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398792425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447800"/>
            <a:ext cx="7924800" cy="25146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‘</a:t>
            </a:r>
            <a:r>
              <a:rPr lang="en-US" sz="2000" b="1" dirty="0" smtClean="0"/>
              <a:t>Online Designer’ to create/modify forms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‘</a:t>
            </a:r>
            <a:r>
              <a:rPr lang="en-US" sz="2000" b="1" dirty="0" smtClean="0"/>
              <a:t>Data Dictionary” to download or upload your data dictionary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 smtClean="0"/>
              <a:t>REDCap</a:t>
            </a:r>
            <a:r>
              <a:rPr lang="en-US" sz="2000" b="1" dirty="0" smtClean="0"/>
              <a:t> Shared Library takes a repository of </a:t>
            </a:r>
            <a:r>
              <a:rPr lang="en-US" sz="2000" b="1" dirty="0" err="1" smtClean="0"/>
              <a:t>REDCap</a:t>
            </a:r>
            <a:r>
              <a:rPr lang="en-US" sz="2000" b="1" dirty="0" smtClean="0"/>
              <a:t> forms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‘Define My Events’ is the longitudinal/relational feature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‘Designate Instruments for My Events’ is where you choose the forms to be completed at each “event” or, in some cases, visit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Setup -&gt; </a:t>
            </a:r>
            <a:r>
              <a:rPr lang="en-US" sz="2400" b="1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Design your data collection instruments </a:t>
            </a: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&amp; enable your surveys</a:t>
            </a:r>
            <a:endParaRPr lang="en-US" sz="2400" cap="none" dirty="0"/>
          </a:p>
        </p:txBody>
      </p:sp>
      <p:pic>
        <p:nvPicPr>
          <p:cNvPr id="10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361" t="42178" r="43437" b="25842"/>
          <a:stretch/>
        </p:blipFill>
        <p:spPr>
          <a:xfrm>
            <a:off x="1371600" y="4114800"/>
            <a:ext cx="6073427" cy="2588623"/>
          </a:xfrm>
        </p:spPr>
      </p:pic>
    </p:spTree>
    <p:extLst>
      <p:ext uri="{BB962C8B-B14F-4D97-AF65-F5344CB8AC3E}">
        <p14:creationId xmlns:p14="http://schemas.microsoft.com/office/powerpoint/2010/main" val="428445271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Software Overview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rgbClr val="FFFFFF"/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32879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295400"/>
            <a:ext cx="3505200" cy="5410200"/>
          </a:xfrm>
        </p:spPr>
        <p:txBody>
          <a:bodyPr>
            <a:noAutofit/>
          </a:bodyPr>
          <a:lstStyle/>
          <a:p>
            <a:r>
              <a:rPr lang="en-US" sz="2400" b="1" dirty="0" smtClean="0"/>
              <a:t>A well designed database starts with clearly marked annotated forms</a:t>
            </a:r>
          </a:p>
          <a:p>
            <a:endParaRPr lang="en-US" sz="1200" b="1" dirty="0" smtClean="0"/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Clearly label numeric values for each response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Print the variable name next to each question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Prefix your variable names to identify the form.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dirty="0" smtClean="0"/>
              <a:t>Include skip patterns or ‘warnings’</a:t>
            </a:r>
          </a:p>
          <a:p>
            <a:pPr marL="285750" indent="-285750">
              <a:buFontTx/>
              <a:buChar char="-"/>
            </a:pPr>
            <a:endParaRPr lang="en-US" sz="2400" dirty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 smtClean="0"/>
          </a:p>
          <a:p>
            <a:endParaRPr lang="en-US" sz="240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Create a Form 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-&gt;Project Setup -&gt; Online Designer</a:t>
            </a:r>
            <a:endParaRPr lang="en-US" sz="2400" cap="none" dirty="0"/>
          </a:p>
        </p:txBody>
      </p:sp>
      <p:pic>
        <p:nvPicPr>
          <p:cNvPr id="8" name="Picture Placeholder 4" descr="CURE PregTest.pdf - Adobe Acrobat Pro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134" b="7134"/>
          <a:stretch>
            <a:fillRect/>
          </a:stretch>
        </p:blipFill>
        <p:spPr>
          <a:xfrm>
            <a:off x="3733800" y="1752600"/>
            <a:ext cx="5085819" cy="3814364"/>
          </a:xfrm>
        </p:spPr>
      </p:pic>
    </p:spTree>
    <p:extLst>
      <p:ext uri="{BB962C8B-B14F-4D97-AF65-F5344CB8AC3E}">
        <p14:creationId xmlns:p14="http://schemas.microsoft.com/office/powerpoint/2010/main" val="29713896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Software Overview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9341076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81000" y="1752600"/>
            <a:ext cx="3352800" cy="42672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HTML coding examples</a:t>
            </a:r>
          </a:p>
          <a:p>
            <a:endParaRPr lang="en-US" sz="800" b="1" dirty="0" smtClean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&lt;FONT COLOR='#FF0000'&gt;Ineligible.  Go to appropriate form indicated in instructions.&lt;/FONT</a:t>
            </a:r>
            <a:r>
              <a:rPr lang="en-US" dirty="0" smtClean="0"/>
              <a:t>&gt;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endParaRPr lang="en-US" dirty="0"/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en-US" dirty="0"/>
              <a:t>&lt;p style="font-size: 125%;"&gt;&lt;i&gt;Thank you.  This form is complete.&lt;/i&gt;&lt;/p&gt;</a:t>
            </a:r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Customization with HTML coding</a:t>
            </a:r>
            <a:endParaRPr lang="en-US" sz="2400" cap="none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30857" r="47389" b="7322"/>
          <a:stretch/>
        </p:blipFill>
        <p:spPr>
          <a:xfrm>
            <a:off x="3657600" y="1676400"/>
            <a:ext cx="5105400" cy="4426096"/>
          </a:xfrm>
        </p:spPr>
      </p:pic>
    </p:spTree>
    <p:extLst>
      <p:ext uri="{BB962C8B-B14F-4D97-AF65-F5344CB8AC3E}">
        <p14:creationId xmlns:p14="http://schemas.microsoft.com/office/powerpoint/2010/main" val="28044256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057400"/>
            <a:ext cx="2667000" cy="35814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Demonstration:  Adding forms from the </a:t>
            </a:r>
            <a:r>
              <a:rPr lang="en-US" sz="2000" b="1" dirty="0" err="1" smtClean="0"/>
              <a:t>REDCap</a:t>
            </a:r>
            <a:r>
              <a:rPr lang="en-US" sz="2000" b="1" dirty="0" smtClean="0"/>
              <a:t> Shared Library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Concomitant Medications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b="1" dirty="0" smtClean="0"/>
              <a:t>Adverse Events with Branching Logic</a:t>
            </a:r>
            <a:endParaRPr lang="en-US" b="1" dirty="0"/>
          </a:p>
          <a:p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Shared Library</a:t>
            </a:r>
            <a:endParaRPr lang="en-US" sz="2400" cap="none" dirty="0"/>
          </a:p>
        </p:txBody>
      </p:sp>
      <p:pic>
        <p:nvPicPr>
          <p:cNvPr id="8" name="Picture Placeholder 7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727" t="6897" r="23667" b="23296"/>
          <a:stretch/>
        </p:blipFill>
        <p:spPr>
          <a:xfrm>
            <a:off x="3048000" y="1828800"/>
            <a:ext cx="5794156" cy="4495800"/>
          </a:xfrm>
        </p:spPr>
      </p:pic>
    </p:spTree>
    <p:extLst>
      <p:ext uri="{BB962C8B-B14F-4D97-AF65-F5344CB8AC3E}">
        <p14:creationId xmlns:p14="http://schemas.microsoft.com/office/powerpoint/2010/main" val="219902146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Software Overview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/>
              <a:t>REDCap</a:t>
            </a:r>
            <a:r>
              <a:rPr lang="en-US" sz="2800" b="1" dirty="0" smtClean="0"/>
              <a:t> </a:t>
            </a:r>
            <a:r>
              <a:rPr lang="en-US" sz="2800" b="1" dirty="0" smtClean="0"/>
              <a:t>Events/Arms</a:t>
            </a:r>
            <a:endParaRPr lang="en-US" sz="2800" b="1" dirty="0" smtClean="0"/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3058444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Setting up ‘Visits’ or ‘Events’ and Multiple Arms</a:t>
            </a:r>
            <a:endParaRPr lang="en-US" sz="2400" cap="none" dirty="0"/>
          </a:p>
        </p:txBody>
      </p:sp>
      <p:pic>
        <p:nvPicPr>
          <p:cNvPr id="9" name="Picture Placeholder 9"/>
          <p:cNvPicPr>
            <a:picLocks noGrp="1" noChangeAspect="1"/>
          </p:cNvPicPr>
          <p:nvPr>
            <p:ph type="pic" idx="1"/>
          </p:nvPr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504" t="61081" r="47790" b="25379"/>
          <a:stretch/>
        </p:blipFill>
        <p:spPr>
          <a:xfrm>
            <a:off x="914400" y="1447800"/>
            <a:ext cx="7543800" cy="1446867"/>
          </a:xfrm>
        </p:spPr>
      </p:pic>
      <p:sp>
        <p:nvSpPr>
          <p:cNvPr id="10" name="TextBox 9"/>
          <p:cNvSpPr txBox="1"/>
          <p:nvPr/>
        </p:nvSpPr>
        <p:spPr>
          <a:xfrm>
            <a:off x="304800" y="3352800"/>
            <a:ext cx="830580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a “Visit” arm – Baseline, Week 4 and Week 12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800" dirty="0" smtClean="0"/>
              <a:t>Create a “Floating AE” arm with up to 5 AEs</a:t>
            </a:r>
          </a:p>
          <a:p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96515661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Software Overview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rgbClr val="FFFFFF"/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495928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2133600"/>
            <a:ext cx="1981200" cy="2895600"/>
          </a:xfrm>
        </p:spPr>
        <p:txBody>
          <a:bodyPr>
            <a:normAutofit/>
          </a:bodyPr>
          <a:lstStyle/>
          <a:p>
            <a:r>
              <a:rPr lang="en-US" sz="2000" b="1" dirty="0" smtClean="0"/>
              <a:t>Add Enrollment form from HCV study</a:t>
            </a:r>
            <a:endParaRPr lang="en-US" dirty="0" smtClean="0"/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Export/Upload your Data Dictionary</a:t>
            </a:r>
            <a:endParaRPr lang="en-US" sz="2400" cap="none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28" b="528"/>
          <a:stretch>
            <a:fillRect/>
          </a:stretch>
        </p:blipFill>
        <p:spPr>
          <a:xfrm>
            <a:off x="2438400" y="1409700"/>
            <a:ext cx="6389687" cy="4792265"/>
          </a:xfrm>
        </p:spPr>
      </p:pic>
    </p:spTree>
    <p:extLst>
      <p:ext uri="{BB962C8B-B14F-4D97-AF65-F5344CB8AC3E}">
        <p14:creationId xmlns:p14="http://schemas.microsoft.com/office/powerpoint/2010/main" val="352205100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Overview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32879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Software Overview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Exporting </a:t>
            </a:r>
            <a:r>
              <a:rPr lang="en-US" sz="2800" b="1" dirty="0" smtClean="0"/>
              <a:t>raw data</a:t>
            </a:r>
            <a:r>
              <a:rPr lang="en-US" sz="2800" b="1" dirty="0" smtClean="0"/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9287544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828800"/>
            <a:ext cx="2667000" cy="3200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Export data/Upload data from another source</a:t>
            </a:r>
            <a:endParaRPr lang="en-US" sz="2400" cap="none" dirty="0"/>
          </a:p>
        </p:txBody>
      </p:sp>
      <p:pic>
        <p:nvPicPr>
          <p:cNvPr id="7" name="Picture Placeholder 6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51" b="16251"/>
          <a:stretch>
            <a:fillRect/>
          </a:stretch>
        </p:blipFill>
        <p:spPr>
          <a:xfrm>
            <a:off x="3657600" y="1828800"/>
            <a:ext cx="5322887" cy="3992165"/>
          </a:xfrm>
        </p:spPr>
      </p:pic>
      <p:sp>
        <p:nvSpPr>
          <p:cNvPr id="8" name="TextBox 7"/>
          <p:cNvSpPr txBox="1"/>
          <p:nvPr/>
        </p:nvSpPr>
        <p:spPr>
          <a:xfrm>
            <a:off x="341376" y="1447800"/>
            <a:ext cx="3316224" cy="48013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Export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*.csv  Raw vs Labels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SAS files include data labels and formats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100" dirty="0" smtClean="0"/>
          </a:p>
          <a:p>
            <a:r>
              <a:rPr lang="en-US" b="1" dirty="0" smtClean="0"/>
              <a:t>Import</a:t>
            </a:r>
            <a:endParaRPr lang="en-US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Recordid</a:t>
            </a:r>
            <a:r>
              <a:rPr lang="en-US" dirty="0" smtClean="0"/>
              <a:t> must be the first variable</a:t>
            </a:r>
            <a:endParaRPr lang="en-US" b="1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All data must have the same format as indicated in the data forms (variable name and values)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err="1" smtClean="0"/>
              <a:t>REDCap</a:t>
            </a:r>
            <a:r>
              <a:rPr lang="en-US" dirty="0" smtClean="0"/>
              <a:t> will provide errors if variables names or values do not match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 smtClean="0"/>
              <a:t>Include “arm”, “visit” and group information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6996832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Software Overview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rgbClr val="FFFFFF"/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36651941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828800"/>
            <a:ext cx="2743200" cy="3581400"/>
          </a:xfrm>
        </p:spPr>
        <p:txBody>
          <a:bodyPr>
            <a:normAutofit fontScale="92500" lnSpcReduction="20000"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Invite participants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Track with a ID number (not the same as the </a:t>
            </a:r>
            <a:r>
              <a:rPr lang="en-US" sz="2000" i="0" dirty="0" err="1" smtClean="0"/>
              <a:t>Recordid</a:t>
            </a:r>
            <a:r>
              <a:rPr lang="en-US" sz="2000" i="0" dirty="0" smtClean="0"/>
              <a:t>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Unique link for each participant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Track response (opened, started, completed)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i="0" dirty="0" smtClean="0"/>
              <a:t>Automated survey invitations (based on some criteria) send surveys</a:t>
            </a:r>
            <a:endParaRPr lang="en-US" i="0" dirty="0" smtClean="0"/>
          </a:p>
          <a:p>
            <a:endParaRPr lang="en-US" i="0" dirty="0" smtClean="0"/>
          </a:p>
          <a:p>
            <a:endParaRPr lang="en-US" i="0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Survey feature:  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Managing Participant Surveys</a:t>
            </a:r>
            <a:endParaRPr lang="en-US" sz="2400" cap="none" dirty="0"/>
          </a:p>
        </p:txBody>
      </p:sp>
      <p:pic>
        <p:nvPicPr>
          <p:cNvPr id="11" name="Picture Placeholder 10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10" r="1110"/>
          <a:stretch>
            <a:fillRect/>
          </a:stretch>
        </p:blipFill>
        <p:spPr/>
      </p:pic>
      <p:sp>
        <p:nvSpPr>
          <p:cNvPr id="12" name="TextBox 11"/>
          <p:cNvSpPr txBox="1"/>
          <p:nvPr/>
        </p:nvSpPr>
        <p:spPr>
          <a:xfrm>
            <a:off x="152400" y="1244600"/>
            <a:ext cx="3657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 smtClean="0"/>
              <a:t>On-line Learning example</a:t>
            </a:r>
            <a:endParaRPr lang="en-US" sz="2000" b="1" dirty="0"/>
          </a:p>
        </p:txBody>
      </p:sp>
    </p:spTree>
    <p:extLst>
      <p:ext uri="{BB962C8B-B14F-4D97-AF65-F5344CB8AC3E}">
        <p14:creationId xmlns:p14="http://schemas.microsoft.com/office/powerpoint/2010/main" val="419961988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371600"/>
            <a:ext cx="2743200" cy="4191000"/>
          </a:xfrm>
        </p:spPr>
        <p:txBody>
          <a:bodyPr>
            <a:norm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smtClean="0"/>
              <a:t>For database with multiple events you can specify the event [baseline][place].   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Piping Example  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endParaRPr lang="en-US" sz="2400" cap="none" dirty="0"/>
          </a:p>
        </p:txBody>
      </p:sp>
      <p:pic>
        <p:nvPicPr>
          <p:cNvPr id="8" name="Picture Placeholder 7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329" b="8329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10046954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52400" y="1828800"/>
            <a:ext cx="2743200" cy="3886200"/>
          </a:xfrm>
        </p:spPr>
        <p:txBody>
          <a:bodyPr>
            <a:normAutofit/>
          </a:bodyPr>
          <a:lstStyle/>
          <a:p>
            <a:r>
              <a:rPr lang="en-US" dirty="0" smtClean="0"/>
              <a:t>Participants can upload a file to survey</a:t>
            </a:r>
          </a:p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Uploading forms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20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Consent</a:t>
            </a:r>
            <a:endParaRPr lang="en-US" sz="2000" cap="none" dirty="0"/>
          </a:p>
        </p:txBody>
      </p:sp>
      <p:pic>
        <p:nvPicPr>
          <p:cNvPr id="10" name="Picture Placeholder 9" descr="Screen Clipping"/>
          <p:cNvPicPr>
            <a:picLocks noGrp="1" noChangeAspect="1"/>
          </p:cNvPicPr>
          <p:nvPr>
            <p:ph type="pic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826" r="2826"/>
          <a:stretch>
            <a:fillRect/>
          </a:stretch>
        </p:blipFill>
        <p:spPr/>
      </p:pic>
    </p:spTree>
    <p:extLst>
      <p:ext uri="{BB962C8B-B14F-4D97-AF65-F5344CB8AC3E}">
        <p14:creationId xmlns:p14="http://schemas.microsoft.com/office/powerpoint/2010/main" val="25846297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Software Overview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/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41660467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User Rights/Defining Groups</a:t>
            </a:r>
            <a:endParaRPr lang="en-US" sz="2400" cap="none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5361" name="Picture 1" descr="image001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41" t="11300" r="613" b="34385"/>
          <a:stretch/>
        </p:blipFill>
        <p:spPr bwMode="auto">
          <a:xfrm>
            <a:off x="253409" y="2796362"/>
            <a:ext cx="8637181" cy="37745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221918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447800"/>
            <a:ext cx="2667000" cy="3581400"/>
          </a:xfrm>
        </p:spPr>
        <p:txBody>
          <a:bodyPr>
            <a:normAutofit/>
          </a:bodyPr>
          <a:lstStyle/>
          <a:p>
            <a:endParaRPr lang="en-US" dirty="0" smtClean="0"/>
          </a:p>
          <a:p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Additional </a:t>
            </a:r>
            <a:r>
              <a:rPr lang="en-US" sz="2400" cap="none" dirty="0" err="1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REDCap</a:t>
            </a:r>
            <a: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Training Opportunities</a:t>
            </a:r>
            <a:br>
              <a:rPr lang="en-US" sz="24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US" sz="16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Advance registration is required</a:t>
            </a:r>
            <a:endParaRPr lang="en-US" sz="1600" cap="none" dirty="0"/>
          </a:p>
        </p:txBody>
      </p:sp>
      <p:graphicFrame>
        <p:nvGraphicFramePr>
          <p:cNvPr id="7" name="Picture Placeholder 6"/>
          <p:cNvGraphicFramePr>
            <a:graphicFrameLocks noGrp="1"/>
          </p:cNvGraphicFramePr>
          <p:nvPr>
            <p:ph type="pic" idx="1"/>
            <p:extLst>
              <p:ext uri="{D42A27DB-BD31-4B8C-83A1-F6EECF244321}">
                <p14:modId xmlns:p14="http://schemas.microsoft.com/office/powerpoint/2010/main" val="838126688"/>
              </p:ext>
            </p:extLst>
          </p:nvPr>
        </p:nvGraphicFramePr>
        <p:xfrm>
          <a:off x="350875" y="2667000"/>
          <a:ext cx="8305800" cy="14478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076450"/>
                <a:gridCol w="2076450"/>
                <a:gridCol w="2076450"/>
                <a:gridCol w="2076450"/>
              </a:tblGrid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Class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Date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Time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Type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 err="1">
                          <a:effectLst/>
                        </a:rPr>
                        <a:t>REDCap</a:t>
                      </a:r>
                      <a:r>
                        <a:rPr lang="en-US" sz="2000" dirty="0">
                          <a:effectLst/>
                        </a:rPr>
                        <a:t> 101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August 20, 2014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10:00 to 11:30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Instructor led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REDCap 202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August 20, 2014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1:00 to 2:30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Instructor led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MyResearch 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August 13, 2014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9:30 to 11:00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Webinar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</a:tr>
              <a:tr h="289560">
                <a:tc>
                  <a:txBody>
                    <a:bodyPr/>
                    <a:lstStyle/>
                    <a:p>
                      <a:pPr marL="0" marR="0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MyResearch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August 27, 2014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>
                          <a:effectLst/>
                        </a:rPr>
                        <a:t>1:00 to 2:30</a:t>
                      </a:r>
                      <a:endParaRPr lang="en-US" sz="20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  <a:tc>
                  <a:txBody>
                    <a:bodyPr/>
                    <a:lstStyle/>
                    <a:p>
                      <a:pPr marL="0" marR="0" algn="ctr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2000" dirty="0">
                          <a:effectLst/>
                        </a:rPr>
                        <a:t>Instructor led</a:t>
                      </a:r>
                      <a:endParaRPr lang="en-US" sz="20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63470" marR="63470" marT="0" marB="0" anchor="ctr"/>
                </a:tc>
              </a:tr>
            </a:tbl>
          </a:graphicData>
        </a:graphic>
      </p:graphicFrame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64580946"/>
              </p:ext>
            </p:extLst>
          </p:nvPr>
        </p:nvGraphicFramePr>
        <p:xfrm>
          <a:off x="304800" y="4322943"/>
          <a:ext cx="8428076" cy="2327722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2107019"/>
                <a:gridCol w="2107019"/>
                <a:gridCol w="2107019"/>
                <a:gridCol w="2107019"/>
              </a:tblGrid>
              <a:tr h="334935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Class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Date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Time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Type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</a:tr>
              <a:tr h="30513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REDCap</a:t>
                      </a:r>
                      <a:r>
                        <a:rPr lang="en-US" sz="1800" dirty="0">
                          <a:effectLst/>
                        </a:rPr>
                        <a:t> 101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September 3, 2014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8:30 to 10:00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Webinar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</a:tr>
              <a:tr h="30513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REDCap 202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September 3, 2014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10:30 to 12:00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Webinar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</a:tr>
              <a:tr h="30513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REDCap</a:t>
                      </a:r>
                      <a:r>
                        <a:rPr lang="en-US" sz="1800" dirty="0">
                          <a:effectLst/>
                        </a:rPr>
                        <a:t> 101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September 23, 2014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10:00 to 11:30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Instructor led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</a:tr>
              <a:tr h="30513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REDCap 202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September 23, 2014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1:00 to 2:30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Instructor led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</a:tr>
              <a:tr h="305131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MyResearch 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September 4, 2014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9:30 to 11:00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Webinar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</a:tr>
              <a:tr h="467132"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 err="1">
                          <a:effectLst/>
                        </a:rPr>
                        <a:t>MyResearch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September 24, 2014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>
                          <a:effectLst/>
                        </a:rPr>
                        <a:t>1:00 to 2:30</a:t>
                      </a:r>
                      <a:endParaRPr lang="en-US" sz="180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  <a:tc>
                  <a:txBody>
                    <a:bodyPr/>
                    <a:lstStyle/>
                    <a:p>
                      <a:pPr marL="0" marR="0" algn="l">
                        <a:lnSpc>
                          <a:spcPts val="12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800" dirty="0">
                          <a:effectLst/>
                        </a:rPr>
                        <a:t>Instructor led</a:t>
                      </a:r>
                      <a:endParaRPr lang="en-US" sz="1800" dirty="0">
                        <a:effectLst/>
                        <a:latin typeface="Times New Roman"/>
                        <a:ea typeface="Calibri"/>
                      </a:endParaRPr>
                    </a:p>
                  </a:txBody>
                  <a:tcPr marL="47625" marR="47625" marT="0" marB="0" anchor="ctr"/>
                </a:tc>
              </a:tr>
            </a:tbl>
          </a:graphicData>
        </a:graphic>
      </p:graphicFrame>
      <p:sp>
        <p:nvSpPr>
          <p:cNvPr id="9" name="Rectangle 1"/>
          <p:cNvSpPr>
            <a:spLocks noChangeArrowheads="1"/>
          </p:cNvSpPr>
          <p:nvPr/>
        </p:nvSpPr>
        <p:spPr bwMode="auto">
          <a:xfrm>
            <a:off x="390746" y="1062194"/>
            <a:ext cx="8415670" cy="206200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304704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Please login to the UCSF Learning Management System to register for a webinar or instructor-led training: </a:t>
            </a:r>
            <a:r>
              <a:rPr kumimoji="0" lang="en-US" altLang="en-US" sz="24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  <a:hlinkClick r:id="rId4"/>
              </a:rPr>
              <a:t>https://learningcenter.ucsfmedicalcenter.org/</a:t>
            </a: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Calibri" pitchFamily="34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2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altLang="en-US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015970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Leek Group Guide to Sharing (https://github.com/jtleek/datasharing)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endParaRPr lang="en-US" cap="none" dirty="0"/>
          </a:p>
        </p:txBody>
      </p:sp>
      <p:sp>
        <p:nvSpPr>
          <p:cNvPr id="3" name="TextBox 2"/>
          <p:cNvSpPr txBox="1"/>
          <p:nvPr/>
        </p:nvSpPr>
        <p:spPr>
          <a:xfrm>
            <a:off x="381000" y="1535668"/>
            <a:ext cx="8534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Purpose:  Avoid common pitfalls and sources of delay in the transition from data collection to data analysis!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457200" y="2524125"/>
            <a:ext cx="80772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Data delivery check list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The raw data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A tidy data set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A code book describing each variable and its values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An explicit and exact recipe on how to get from A to Z</a:t>
            </a:r>
            <a:endParaRPr lang="en-US" sz="2400" b="1" dirty="0"/>
          </a:p>
        </p:txBody>
      </p:sp>
    </p:spTree>
    <p:extLst>
      <p:ext uri="{BB962C8B-B14F-4D97-AF65-F5344CB8AC3E}">
        <p14:creationId xmlns:p14="http://schemas.microsoft.com/office/powerpoint/2010/main" val="37652415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Leek Group Guide to Sharing (https://github.com/jtleek/datasharing)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Tidy Dataset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419100" y="2133600"/>
            <a:ext cx="506253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General Principles of a Tidy Dataset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Each variable should be in one column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Each observation should be in a different row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If you have multiple tables, each table should include a column that allows the tables to be linked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First row contains column names (not necessary, but helpful)</a:t>
            </a:r>
            <a:endParaRPr lang="en-US" sz="240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419100" y="1343561"/>
            <a:ext cx="86487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Tidy dataset will dramatically decrease the workload of the statistician!</a:t>
            </a:r>
          </a:p>
          <a:p>
            <a:endParaRPr lang="en-US" sz="2400" b="1" dirty="0"/>
          </a:p>
        </p:txBody>
      </p:sp>
      <p:pic>
        <p:nvPicPr>
          <p:cNvPr id="8194" name="Picture 2" descr="http://www.priv.gc.ca/information/ar/images/cartoon3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1636" y="2971800"/>
            <a:ext cx="3514725" cy="25812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7963677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Leek Group Guide to Sharing (https://github.com/jtleek/datasharing)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Instructions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152400" y="1274564"/>
            <a:ext cx="8991600" cy="215443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Provide an explicit and exact recipe to get from A to </a:t>
            </a:r>
            <a:r>
              <a:rPr lang="en-US" sz="2400" b="1" dirty="0" smtClean="0"/>
              <a:t>Z</a:t>
            </a:r>
          </a:p>
          <a:p>
            <a:endParaRPr lang="en-US" sz="1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Instructions describing how to calculate a comprehensive score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Clear instructions on how to define calculated variables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Primary outcome: percent change at week 12 from </a:t>
            </a:r>
            <a:r>
              <a:rPr lang="en-US" sz="2400" b="1" dirty="0" smtClean="0"/>
              <a:t>baseline(</a:t>
            </a:r>
            <a:r>
              <a:rPr lang="en-US" sz="2400" b="1" dirty="0" smtClean="0"/>
              <a:t>[baseline].[leak] - [week_12].[leak])/ [baseline].[leak]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52400" y="3342144"/>
            <a:ext cx="8839200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Describe </a:t>
            </a:r>
            <a:r>
              <a:rPr lang="en-US" sz="2400" b="1" dirty="0" smtClean="0"/>
              <a:t>how data should be summarized (i.e., take first lab chronologically before the visit)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Describe how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b="1" dirty="0" smtClean="0"/>
              <a:t>missing values 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b="1" dirty="0" smtClean="0"/>
              <a:t>should </a:t>
            </a:r>
            <a:r>
              <a:rPr lang="en-US" sz="2400" b="1" dirty="0" smtClean="0"/>
              <a:t>be </a:t>
            </a:r>
            <a:r>
              <a:rPr lang="en-US" sz="2400" b="1" dirty="0" smtClean="0"/>
              <a:t>treated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Mock tables/</a:t>
            </a:r>
            <a:r>
              <a:rPr lang="en-US" sz="2400" b="1" dirty="0" smtClean="0"/>
              <a:t>Empty</a:t>
            </a:r>
          </a:p>
          <a:p>
            <a:r>
              <a:rPr lang="en-US" sz="2400" b="1" dirty="0"/>
              <a:t> </a:t>
            </a:r>
            <a:r>
              <a:rPr lang="en-US" sz="2400" b="1" dirty="0" smtClean="0"/>
              <a:t>   </a:t>
            </a:r>
            <a:r>
              <a:rPr lang="en-US" sz="2400" b="1" dirty="0" smtClean="0"/>
              <a:t> </a:t>
            </a:r>
            <a:r>
              <a:rPr lang="en-US" sz="2400" b="1" dirty="0" smtClean="0"/>
              <a:t>tables shells</a:t>
            </a:r>
          </a:p>
        </p:txBody>
      </p:sp>
      <p:pic>
        <p:nvPicPr>
          <p:cNvPr id="10" name="Picture 4" descr="https://encrypted-tbn3.gstatic.com/images?q=tbn:ANd9GcTJdrPErRPQKEHZeBy5FRpegO67hojLHs8-huicXP_Ia-iEzp1lHw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35812"/>
            <a:ext cx="5722520" cy="17749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959913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/>
              <a:t>From the Leek Group Guide to Sharing (https://github.com/jtleek/datasharing)</a:t>
            </a:r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How to Deliver Data to Your Statistician</a:t>
            </a:r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Code Book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304800" y="1600200"/>
            <a:ext cx="8305800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What to include in your code book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Description of how the data was collected.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Information about the variables not included in the tidy dataset (variable label, units, response definitions, data type)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Relationships between tables</a:t>
            </a:r>
          </a:p>
          <a:p>
            <a:pPr marL="342900" indent="-342900">
              <a:buFont typeface="Wingdings" panose="05000000000000000000" pitchFamily="2" charset="2"/>
              <a:buChar char="ü"/>
            </a:pPr>
            <a:r>
              <a:rPr lang="en-US" sz="2400" b="1" dirty="0" smtClean="0"/>
              <a:t>If from a questionnaire, provide </a:t>
            </a:r>
            <a:endParaRPr lang="en-US" sz="2400" b="1" dirty="0" smtClean="0"/>
          </a:p>
          <a:p>
            <a:r>
              <a:rPr lang="en-US" sz="2400" b="1" dirty="0"/>
              <a:t> </a:t>
            </a:r>
            <a:r>
              <a:rPr lang="en-US" sz="2400" b="1" dirty="0" smtClean="0"/>
              <a:t>    </a:t>
            </a:r>
            <a:r>
              <a:rPr lang="en-US" sz="2400" b="1" dirty="0" smtClean="0"/>
              <a:t>the</a:t>
            </a:r>
            <a:r>
              <a:rPr lang="en-US" sz="2400" b="1" dirty="0"/>
              <a:t> </a:t>
            </a:r>
            <a:r>
              <a:rPr lang="en-US" sz="2400" b="1" dirty="0" smtClean="0"/>
              <a:t>corresponding </a:t>
            </a:r>
            <a:r>
              <a:rPr lang="en-US" sz="2400" b="1" dirty="0" smtClean="0"/>
              <a:t>question</a:t>
            </a:r>
          </a:p>
        </p:txBody>
      </p:sp>
      <p:pic>
        <p:nvPicPr>
          <p:cNvPr id="10" name="Picture 2" descr="http://tomfishburne.com.s3.amazonaws.com/site/wp-content/uploads/2014/01/140113.bigdat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3352800"/>
            <a:ext cx="3456494" cy="2438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01693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6172200"/>
            <a:ext cx="6561138" cy="376237"/>
          </a:xfrm>
        </p:spPr>
        <p:txBody>
          <a:bodyPr>
            <a:normAutofit fontScale="85000" lnSpcReduction="10000"/>
          </a:bodyPr>
          <a:lstStyle/>
          <a:p>
            <a:r>
              <a:rPr lang="en-US" dirty="0" smtClean="0"/>
              <a:t>From the Leek Group Guide to </a:t>
            </a:r>
            <a:r>
              <a:rPr lang="en-US" dirty="0"/>
              <a:t>Sharing (https://</a:t>
            </a:r>
            <a:r>
              <a:rPr lang="en-US" dirty="0" smtClean="0"/>
              <a:t>github.com/jtleek/datasharing)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What to Expect from the Analyst</a:t>
            </a:r>
            <a:endParaRPr lang="en-US" cap="none" dirty="0"/>
          </a:p>
        </p:txBody>
      </p:sp>
      <p:sp>
        <p:nvSpPr>
          <p:cNvPr id="9" name="TextBox 8"/>
          <p:cNvSpPr txBox="1"/>
          <p:nvPr/>
        </p:nvSpPr>
        <p:spPr>
          <a:xfrm>
            <a:off x="228600" y="3505200"/>
            <a:ext cx="54864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Description of </a:t>
            </a:r>
            <a:r>
              <a:rPr lang="en-US" sz="2400" b="1" dirty="0" smtClean="0"/>
              <a:t>statistical methods</a:t>
            </a:r>
            <a:endParaRPr lang="en-US" sz="2400" b="1" dirty="0" smtClean="0"/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The computer code used to run the analysis</a:t>
            </a:r>
          </a:p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Output and figures</a:t>
            </a:r>
          </a:p>
        </p:txBody>
      </p:sp>
      <p:pic>
        <p:nvPicPr>
          <p:cNvPr id="5122" name="Picture 2" descr="http://www.cloudproviderusa.com/wp-content/uploads/2013/01/cloud-hoskins.jpe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0700" y="3352800"/>
            <a:ext cx="2857500" cy="26574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52400" y="1295400"/>
            <a:ext cx="88392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itchFamily="34" charset="0"/>
              <a:buChar char="•"/>
            </a:pPr>
            <a:r>
              <a:rPr lang="en-US" sz="2400" b="1" dirty="0" smtClean="0"/>
              <a:t>Careful inspection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Your statistician should check your recipe, ask questions and try to confirm that they are obtaining the same answer that you are intending to get.</a:t>
            </a:r>
          </a:p>
          <a:p>
            <a:pPr marL="742950" lvl="1" indent="-285750">
              <a:buFont typeface="Arial" pitchFamily="34" charset="0"/>
              <a:buChar char="•"/>
            </a:pPr>
            <a:r>
              <a:rPr lang="en-US" sz="2400" b="1" dirty="0" smtClean="0"/>
              <a:t>Careful statisticians will perform spot checks to ensure the data are </a:t>
            </a:r>
            <a:r>
              <a:rPr lang="en-US" sz="2400" b="1" dirty="0" smtClean="0"/>
              <a:t>“tidy”. </a:t>
            </a:r>
            <a:endParaRPr lang="en-US" sz="2400" b="1" dirty="0" smtClean="0"/>
          </a:p>
        </p:txBody>
      </p:sp>
    </p:spTree>
    <p:extLst>
      <p:ext uri="{BB962C8B-B14F-4D97-AF65-F5344CB8AC3E}">
        <p14:creationId xmlns:p14="http://schemas.microsoft.com/office/powerpoint/2010/main" val="181874201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0" y="0"/>
            <a:ext cx="9144000" cy="12446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457200" rtlCol="0" anchor="ctr"/>
          <a:lstStyle/>
          <a:p>
            <a:pPr algn="ctr"/>
            <a:endParaRPr lang="en-US" dirty="0">
              <a:latin typeface="Bookman Old Style" panose="02050604050505020204" pitchFamily="18" charset="0"/>
            </a:endParaRPr>
          </a:p>
        </p:txBody>
      </p:sp>
      <p:pic>
        <p:nvPicPr>
          <p:cNvPr id="6" name="Picture 25" descr="ucsf_sig_rgb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110" t="16589" r="11133" b="16589"/>
          <a:stretch>
            <a:fillRect/>
          </a:stretch>
        </p:blipFill>
        <p:spPr bwMode="auto">
          <a:xfrm>
            <a:off x="6896100" y="0"/>
            <a:ext cx="2247900" cy="124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2857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6477000" cy="1244600"/>
          </a:xfrm>
        </p:spPr>
        <p:txBody>
          <a:bodyPr lIns="274320" anchor="ctr" anchorCtr="0">
            <a:normAutofit/>
          </a:bodyPr>
          <a:lstStyle/>
          <a:p>
            <a:r>
              <a:rPr lang="en-US" sz="3200" cap="none" dirty="0" smtClean="0">
                <a:solidFill>
                  <a:schemeClr val="bg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Outline</a:t>
            </a:r>
            <a:endParaRPr lang="en-US" cap="none" dirty="0"/>
          </a:p>
        </p:txBody>
      </p:sp>
      <p:sp>
        <p:nvSpPr>
          <p:cNvPr id="7" name="TextBox 6"/>
          <p:cNvSpPr txBox="1"/>
          <p:nvPr/>
        </p:nvSpPr>
        <p:spPr>
          <a:xfrm>
            <a:off x="457200" y="1524000"/>
            <a:ext cx="8382000" cy="48320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How to deliver data to your statistician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rgbClr val="FFFFFF"/>
                </a:solidFill>
              </a:rPr>
              <a:t>REDCap</a:t>
            </a:r>
            <a:r>
              <a:rPr lang="en-US" sz="2800" b="1" dirty="0" smtClean="0">
                <a:solidFill>
                  <a:srgbClr val="FFFFFF"/>
                </a:solidFill>
              </a:rPr>
              <a:t> Background/Advantages/Disadvantages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Software Overview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Creating a New </a:t>
            </a:r>
            <a:r>
              <a:rPr lang="en-US" sz="2800" b="1" dirty="0">
                <a:solidFill>
                  <a:schemeClr val="bg1">
                    <a:lumMod val="20000"/>
                    <a:lumOff val="80000"/>
                  </a:schemeClr>
                </a:solidFill>
              </a:rPr>
              <a:t>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roject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Adding Forms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Customizations with HTML coding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err="1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REDCap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Events/Arms</a:t>
            </a:r>
            <a:endParaRPr lang="en-US" sz="2800" b="1" dirty="0" smtClean="0">
              <a:solidFill>
                <a:schemeClr val="bg1">
                  <a:lumMod val="20000"/>
                  <a:lumOff val="80000"/>
                </a:schemeClr>
              </a:solidFill>
            </a:endParaRP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Importing/Exporting Data Dictionary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Exporting 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raw data</a:t>
            </a: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/Uploading existing data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Survey Feature</a:t>
            </a:r>
          </a:p>
          <a:p>
            <a:pPr marL="457200" indent="-457200">
              <a:buFont typeface="Wingdings" charset="2"/>
              <a:buChar char="ü"/>
            </a:pPr>
            <a:r>
              <a:rPr lang="en-US" sz="2800" b="1" dirty="0" smtClean="0">
                <a:solidFill>
                  <a:schemeClr val="bg1">
                    <a:lumMod val="20000"/>
                    <a:lumOff val="80000"/>
                  </a:schemeClr>
                </a:solidFill>
              </a:rPr>
              <a:t>User Rights/Defining Groups</a:t>
            </a:r>
          </a:p>
        </p:txBody>
      </p:sp>
    </p:spTree>
    <p:extLst>
      <p:ext uri="{BB962C8B-B14F-4D97-AF65-F5344CB8AC3E}">
        <p14:creationId xmlns:p14="http://schemas.microsoft.com/office/powerpoint/2010/main" val="328795259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Tradeshow">
  <a:themeElements>
    <a:clrScheme name="Tradeshow">
      <a:dk1>
        <a:srgbClr val="3F3F3F"/>
      </a:dk1>
      <a:lt1>
        <a:srgbClr val="FFFFFF"/>
      </a:lt1>
      <a:dk2>
        <a:srgbClr val="7DAFC3"/>
      </a:dk2>
      <a:lt2>
        <a:srgbClr val="E5E4DF"/>
      </a:lt2>
      <a:accent1>
        <a:srgbClr val="7C959A"/>
      </a:accent1>
      <a:accent2>
        <a:srgbClr val="DB8631"/>
      </a:accent2>
      <a:accent3>
        <a:srgbClr val="E3CC5A"/>
      </a:accent3>
      <a:accent4>
        <a:srgbClr val="ACADA8"/>
      </a:accent4>
      <a:accent5>
        <a:srgbClr val="927C61"/>
      </a:accent5>
      <a:accent6>
        <a:srgbClr val="B3B435"/>
      </a:accent6>
      <a:hlink>
        <a:srgbClr val="0079A4"/>
      </a:hlink>
      <a:folHlink>
        <a:srgbClr val="595959"/>
      </a:folHlink>
    </a:clrScheme>
    <a:fontScheme name="Tradeshow">
      <a:majorFont>
        <a:latin typeface="Arial Black"/>
        <a:ea typeface=""/>
        <a:cs typeface=""/>
        <a:font script="Jpan" typeface="ＭＳ Ｐゴシック"/>
        <a:font script="Hang" typeface="HY견고딕"/>
        <a:font script="Hans" typeface="宋体"/>
        <a:font script="Hant" typeface="新細明體"/>
        <a:font script="Arab" typeface="Tahoma"/>
        <a:font script="Hebr" typeface="Tahoma"/>
        <a:font script="Thai" typeface="Tahoma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华文楷体"/>
        <a:font script="Hant" typeface="新細明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Tradeshow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300000"/>
              </a:schemeClr>
            </a:gs>
            <a:gs pos="35000">
              <a:schemeClr val="phClr">
                <a:tint val="45000"/>
                <a:satMod val="300000"/>
              </a:schemeClr>
            </a:gs>
            <a:gs pos="69000">
              <a:schemeClr val="phClr">
                <a:tint val="45000"/>
                <a:satMod val="350000"/>
              </a:schemeClr>
            </a:gs>
            <a:gs pos="100000">
              <a:schemeClr val="phClr">
                <a:tint val="60000"/>
                <a:satMod val="350000"/>
              </a:schemeClr>
            </a:gs>
          </a:gsLst>
          <a:path path="circle">
            <a:fillToRect l="50000" t="50000" r="100000" b="100000"/>
          </a:path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38475" cap="flat" cmpd="sng" algn="ctr">
          <a:solidFill>
            <a:schemeClr val="phClr"/>
          </a:solidFill>
          <a:prstDash val="solid"/>
        </a:ln>
        <a:ln w="548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4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55000"/>
              </a:srgbClr>
            </a:outerShdw>
          </a:effectLst>
          <a:scene3d>
            <a:camera prst="orthographicFront">
              <a:rot lat="0" lon="0" rev="0"/>
            </a:camera>
            <a:lightRig rig="brightRoom" dir="tl">
              <a:rot lat="0" lon="0" rev="3600000"/>
            </a:lightRig>
          </a:scene3d>
          <a:sp3d contourW="31750" prstMaterial="flat">
            <a:bevelT w="127000" h="254000" prst="angle"/>
            <a:contourClr>
              <a:schemeClr val="phClr">
                <a:shade val="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20000">
              <a:schemeClr val="phClr">
                <a:tint val="80000"/>
                <a:lumMod val="100000"/>
              </a:schemeClr>
            </a:gs>
            <a:gs pos="100000">
              <a:schemeClr val="phClr">
                <a:tint val="100000"/>
                <a:lumMod val="80000"/>
              </a:schemeClr>
            </a:gs>
          </a:gsLst>
          <a:path path="circle">
            <a:fillToRect l="50000" t="20000" r="100000" b="100000"/>
          </a:path>
        </a:gradFill>
        <a:gradFill rotWithShape="1">
          <a:gsLst>
            <a:gs pos="0">
              <a:schemeClr val="phClr">
                <a:tint val="100000"/>
                <a:lumMod val="100000"/>
              </a:schemeClr>
            </a:gs>
            <a:gs pos="100000">
              <a:schemeClr val="phClr">
                <a:shade val="100000"/>
                <a:lumMod val="60000"/>
              </a:schemeClr>
            </a:gs>
          </a:gsLst>
          <a:path path="circle">
            <a:fillToRect l="50000" t="20000" r="100000" b="10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TC101859861[[fn=Tradeshow]]</Template>
  <TotalTime>1715</TotalTime>
  <Words>2077</Words>
  <Application>Microsoft Macintosh PowerPoint</Application>
  <PresentationFormat>On-screen Show (4:3)</PresentationFormat>
  <Paragraphs>394</Paragraphs>
  <Slides>38</Slides>
  <Notes>16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38</vt:i4>
      </vt:variant>
    </vt:vector>
  </HeadingPairs>
  <TitlesOfParts>
    <vt:vector size="39" baseType="lpstr">
      <vt:lpstr>Tradeshow</vt:lpstr>
      <vt:lpstr>REDCap DemoNstration Lecture </vt:lpstr>
      <vt:lpstr>Outline</vt:lpstr>
      <vt:lpstr>Outline</vt:lpstr>
      <vt:lpstr>How to Deliver Data to Your Statistician</vt:lpstr>
      <vt:lpstr>How to Deliver Data to Your Statistician:  Tidy Dataset</vt:lpstr>
      <vt:lpstr>How to Deliver Data to Your Statistician:  Instructions</vt:lpstr>
      <vt:lpstr>How to Deliver Data to Your Statistician:  Code Book</vt:lpstr>
      <vt:lpstr>What to Expect from the Analyst</vt:lpstr>
      <vt:lpstr>Outline</vt:lpstr>
      <vt:lpstr>Background of REDCap</vt:lpstr>
      <vt:lpstr>Features of REDCap</vt:lpstr>
      <vt:lpstr>Limitations of REDCap</vt:lpstr>
      <vt:lpstr>Outline</vt:lpstr>
      <vt:lpstr>-&gt;Project Home</vt:lpstr>
      <vt:lpstr>-&gt;Project Home</vt:lpstr>
      <vt:lpstr>-&gt;Project Setup</vt:lpstr>
      <vt:lpstr>Outline</vt:lpstr>
      <vt:lpstr>Create New Project</vt:lpstr>
      <vt:lpstr>-&gt;Project Setup -&gt; Main project Settings</vt:lpstr>
      <vt:lpstr>-&gt;Project Setup -&gt; Design your data collection instruments &amp; enable your surveys</vt:lpstr>
      <vt:lpstr>Outline</vt:lpstr>
      <vt:lpstr>Create a Form  -&gt;Project Setup -&gt; Online Designer</vt:lpstr>
      <vt:lpstr>Outline</vt:lpstr>
      <vt:lpstr>Customization with HTML coding</vt:lpstr>
      <vt:lpstr>REDCap Shared Library</vt:lpstr>
      <vt:lpstr>Outline</vt:lpstr>
      <vt:lpstr>Setting up ‘Visits’ or ‘Events’ and Multiple Arms</vt:lpstr>
      <vt:lpstr>Outline</vt:lpstr>
      <vt:lpstr>Export/Upload your Data Dictionary</vt:lpstr>
      <vt:lpstr>Outline</vt:lpstr>
      <vt:lpstr>Export data/Upload data from another source</vt:lpstr>
      <vt:lpstr>Outline</vt:lpstr>
      <vt:lpstr>Survey feature:   Managing Participant Surveys</vt:lpstr>
      <vt:lpstr>Piping Example   </vt:lpstr>
      <vt:lpstr>Uploading forms Consent</vt:lpstr>
      <vt:lpstr>Outline</vt:lpstr>
      <vt:lpstr>User Rights/Defining Groups</vt:lpstr>
      <vt:lpstr>Additional REDCap Training Opportunities Advance registration is required</vt:lpstr>
    </vt:vector>
  </TitlesOfParts>
  <Company>UCSF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REDCap Demostration Lecture</dc:title>
  <dc:creator>CreasmanJ</dc:creator>
  <cp:lastModifiedBy>Jennifer Creasman</cp:lastModifiedBy>
  <cp:revision>45</cp:revision>
  <dcterms:created xsi:type="dcterms:W3CDTF">2014-08-19T18:50:43Z</dcterms:created>
  <dcterms:modified xsi:type="dcterms:W3CDTF">2014-08-21T05:28:10Z</dcterms:modified>
</cp:coreProperties>
</file>