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2"/>
  </p:notesMasterIdLst>
  <p:handoutMasterIdLst>
    <p:handoutMasterId r:id="rId13"/>
  </p:handoutMasterIdLst>
  <p:sldIdLst>
    <p:sldId id="256" r:id="rId2"/>
    <p:sldId id="344" r:id="rId3"/>
    <p:sldId id="345" r:id="rId4"/>
    <p:sldId id="270" r:id="rId5"/>
    <p:sldId id="352" r:id="rId6"/>
    <p:sldId id="346" r:id="rId7"/>
    <p:sldId id="347" r:id="rId8"/>
    <p:sldId id="348" r:id="rId9"/>
    <p:sldId id="349" r:id="rId10"/>
    <p:sldId id="350" r:id="rId11"/>
  </p:sldIdLst>
  <p:sldSz cx="10287000" cy="6858000" type="35mm"/>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129" autoAdjust="0"/>
  </p:normalViewPr>
  <p:slideViewPr>
    <p:cSldViewPr>
      <p:cViewPr varScale="1">
        <p:scale>
          <a:sx n="71" d="100"/>
          <a:sy n="71" d="100"/>
        </p:scale>
        <p:origin x="-1290" y="-96"/>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6" d="100"/>
          <a:sy n="76" d="100"/>
        </p:scale>
        <p:origin x="-1890" y="-72"/>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59092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r>
              <a:rPr lang="en-US"/>
              <a:t>Measurements:  Reproducibility and Validity  </a:t>
            </a:r>
            <a:fld id="{8DD11E6B-55F8-4242-A87E-8CE775DECF19}" type="slidenum">
              <a:rPr lang="en-US"/>
              <a:pPr/>
              <a:t>‹#›</a:t>
            </a:fld>
            <a:endParaRPr lang="en-US"/>
          </a:p>
        </p:txBody>
      </p:sp>
      <p:sp>
        <p:nvSpPr>
          <p:cNvPr id="409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fld id="{E1F629EF-9BD6-4EF5-8CC2-4E4E5B1FFE87}" type="slidenum">
              <a:rPr lang="en-US"/>
              <a:pPr/>
              <a:t>‹#›</a:t>
            </a:fld>
            <a:endParaRPr lang="en-US"/>
          </a:p>
        </p:txBody>
      </p:sp>
      <p:sp>
        <p:nvSpPr>
          <p:cNvPr id="410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a:p>
        </p:txBody>
      </p:sp>
      <p:sp>
        <p:nvSpPr>
          <p:cNvPr id="410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DFA8BB07-5E7D-4414-814A-CD21060A2AB5}" type="slidenum">
              <a:rPr lang="en-US"/>
              <a:pPr/>
              <a:t>‹#›</a:t>
            </a:fld>
            <a:endParaRPr lang="en-US"/>
          </a:p>
        </p:txBody>
      </p:sp>
    </p:spTree>
    <p:extLst>
      <p:ext uri="{BB962C8B-B14F-4D97-AF65-F5344CB8AC3E}">
        <p14:creationId xmlns:p14="http://schemas.microsoft.com/office/powerpoint/2010/main" val="26674673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endParaRPr lang="en-US"/>
          </a:p>
        </p:txBody>
      </p:sp>
      <p:sp>
        <p:nvSpPr>
          <p:cNvPr id="1945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endParaRPr lang="en-US"/>
          </a:p>
        </p:txBody>
      </p:sp>
      <p:sp>
        <p:nvSpPr>
          <p:cNvPr id="19460" name="Rectangle 4"/>
          <p:cNvSpPr>
            <a:spLocks noGrp="1" noRot="1" noChangeAspect="1" noChangeArrowheads="1" noTextEdit="1"/>
          </p:cNvSpPr>
          <p:nvPr>
            <p:ph type="sldImg" idx="2"/>
          </p:nvPr>
        </p:nvSpPr>
        <p:spPr bwMode="auto">
          <a:xfrm>
            <a:off x="889000" y="696913"/>
            <a:ext cx="5229225" cy="348615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33450" y="4414838"/>
            <a:ext cx="5143500" cy="4184650"/>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a:p>
        </p:txBody>
      </p:sp>
      <p:sp>
        <p:nvSpPr>
          <p:cNvPr id="1946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42BA15DA-146C-4609-AC83-C187E814EA9B}" type="slidenum">
              <a:rPr lang="en-US"/>
              <a:pPr/>
              <a:t>‹#›</a:t>
            </a:fld>
            <a:endParaRPr lang="en-US"/>
          </a:p>
        </p:txBody>
      </p:sp>
    </p:spTree>
    <p:extLst>
      <p:ext uri="{BB962C8B-B14F-4D97-AF65-F5344CB8AC3E}">
        <p14:creationId xmlns:p14="http://schemas.microsoft.com/office/powerpoint/2010/main" val="23854974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225E14-10DB-49D8-A855-C02B4E9AC72E}" type="slidenum">
              <a:rPr lang="en-US"/>
              <a:pPr/>
              <a:t>1</a:t>
            </a:fld>
            <a:endParaRPr lang="en-US"/>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p:txBody>
          <a:bodyPr/>
          <a:lstStyle/>
          <a:p>
            <a:r>
              <a:rPr lang="en-US" dirty="0"/>
              <a:t>Welcome to Epidemiologic Methods.  Here is our roadmap for the quarter, the next two and half months.  </a:t>
            </a:r>
            <a:r>
              <a:rPr lang="en-US" dirty="0" smtClean="0"/>
              <a:t>Ann </a:t>
            </a:r>
            <a:r>
              <a:rPr lang="en-US" dirty="0"/>
              <a:t>Schwartz from our Department of Epidemiology and Biostatistics </a:t>
            </a:r>
            <a:r>
              <a:rPr lang="en-US" dirty="0" smtClean="0"/>
              <a:t>will start us off with a series </a:t>
            </a:r>
            <a:r>
              <a:rPr lang="en-US" dirty="0"/>
              <a:t>of 5 lectures.  </a:t>
            </a:r>
            <a:r>
              <a:rPr lang="en-US" dirty="0" smtClean="0"/>
              <a:t>The</a:t>
            </a:r>
            <a:r>
              <a:rPr lang="en-US" baseline="0" dirty="0" smtClean="0"/>
              <a:t> first is a</a:t>
            </a:r>
            <a:r>
              <a:rPr lang="en-US" dirty="0" smtClean="0"/>
              <a:t> </a:t>
            </a:r>
            <a:r>
              <a:rPr lang="en-US" dirty="0"/>
              <a:t>lecture on study design </a:t>
            </a:r>
            <a:r>
              <a:rPr lang="en-US" dirty="0" smtClean="0"/>
              <a:t>in which the</a:t>
            </a:r>
            <a:r>
              <a:rPr lang="en-US" baseline="0" dirty="0" smtClean="0"/>
              <a:t> emphasis will be </a:t>
            </a:r>
            <a:r>
              <a:rPr lang="en-US" dirty="0" smtClean="0"/>
              <a:t>on </a:t>
            </a:r>
            <a:r>
              <a:rPr lang="en-US" dirty="0"/>
              <a:t>a unifying </a:t>
            </a:r>
            <a:r>
              <a:rPr lang="en-US" dirty="0" smtClean="0"/>
              <a:t>concept– </a:t>
            </a:r>
            <a:r>
              <a:rPr lang="en-US" dirty="0"/>
              <a:t>the study base-- that will hopefully make it easier, rather than harder, to understand the various options we have in designing our studies.  Then, Ann will focus on the most basic parameters that we estimate in human subjects studies - the measurement of disease occurrence and the process of how we relate given risk factors (or exposures or predictor variables) to disease outcomes, what we call measures of disease association.  At that point, I will take over to give a series of 6 lectures about the various threats we face in getting the right answer in our work, in other words, selection bias, measurement bias, and confounding, with a major emphasis on confounding, because with the exception of randomized designs, confounding is generally our biggest opponent.  </a:t>
            </a:r>
            <a:endParaRPr lang="en-US" dirty="0" smtClean="0"/>
          </a:p>
          <a:p>
            <a:endParaRPr lang="en-US" dirty="0" smtClean="0"/>
          </a:p>
          <a:p>
            <a:r>
              <a:rPr lang="en-US" dirty="0" smtClean="0"/>
              <a:t>Beginning</a:t>
            </a:r>
            <a:r>
              <a:rPr lang="en-US" baseline="0" dirty="0" smtClean="0"/>
              <a:t> in the 2</a:t>
            </a:r>
            <a:r>
              <a:rPr lang="en-US" baseline="30000" dirty="0" smtClean="0"/>
              <a:t>nd</a:t>
            </a:r>
            <a:r>
              <a:rPr lang="en-US" baseline="0" dirty="0" smtClean="0"/>
              <a:t> week, we will have our weekly small group discussion session where we will review the weekly homework.  </a:t>
            </a:r>
            <a:r>
              <a:rPr lang="en-US" dirty="0" smtClean="0"/>
              <a:t>You </a:t>
            </a:r>
            <a:r>
              <a:rPr lang="en-US" dirty="0"/>
              <a:t>will notice that on week 3, we begin to sprinkle in Journal Clubs where we apply what we have learned in lecture to the critical dissection of the contemporary literature.  As you can see, we have several of these Journal Clubs because we feel it is critical </a:t>
            </a:r>
            <a:r>
              <a:rPr lang="en-US" dirty="0" smtClean="0"/>
              <a:t>for </a:t>
            </a:r>
            <a:r>
              <a:rPr lang="en-US" dirty="0"/>
              <a:t>you </a:t>
            </a:r>
            <a:r>
              <a:rPr lang="en-US" dirty="0" smtClean="0"/>
              <a:t>to</a:t>
            </a:r>
            <a:r>
              <a:rPr lang="en-US" baseline="0" dirty="0" smtClean="0"/>
              <a:t> learn </a:t>
            </a:r>
            <a:r>
              <a:rPr lang="en-US" dirty="0" smtClean="0"/>
              <a:t>to </a:t>
            </a:r>
            <a:r>
              <a:rPr lang="en-US" dirty="0"/>
              <a:t>read real life papers.</a:t>
            </a:r>
          </a:p>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2</a:t>
            </a:fld>
            <a:endParaRPr lang="en-US"/>
          </a:p>
        </p:txBody>
      </p:sp>
      <p:sp>
        <p:nvSpPr>
          <p:cNvPr id="194562" name="Rectangle 1026"/>
          <p:cNvSpPr>
            <a:spLocks noGrp="1" noRot="1" noChangeAspect="1" noChangeArrowheads="1" noTextEdit="1"/>
          </p:cNvSpPr>
          <p:nvPr>
            <p:ph type="sldImg"/>
          </p:nvPr>
        </p:nvSpPr>
        <p:spPr>
          <a:ln/>
        </p:spPr>
      </p:sp>
      <p:sp>
        <p:nvSpPr>
          <p:cNvPr id="194563" name="Rectangle 1027"/>
          <p:cNvSpPr>
            <a:spLocks noGrp="1" noChangeArrowheads="1"/>
          </p:cNvSpPr>
          <p:nvPr>
            <p:ph type="body" idx="1"/>
          </p:nvPr>
        </p:nvSpPr>
        <p:spPr>
          <a:xfrm>
            <a:off x="381000" y="4414838"/>
            <a:ext cx="6477000" cy="4184650"/>
          </a:xfrm>
        </p:spPr>
        <p:txBody>
          <a:bodyPr/>
          <a:lstStyle/>
          <a:p>
            <a:r>
              <a:rPr lang="en-US" dirty="0"/>
              <a:t>A few housekeeping details, all of which are listed on the course </a:t>
            </a:r>
            <a:r>
              <a:rPr lang="en-US" dirty="0" smtClean="0"/>
              <a:t>website.</a:t>
            </a:r>
          </a:p>
          <a:p>
            <a:endParaRPr lang="en-US" dirty="0"/>
          </a:p>
          <a:p>
            <a:r>
              <a:rPr lang="en-US" dirty="0"/>
              <a:t>All lectures will be here on Tuesdays at 8:45 am and will last 90 minutes.    Note that we have a lot to cover and will start on time.  Lectures will also be available online, usually within about 60 minutes of the completion of the lecture.  </a:t>
            </a:r>
            <a:endParaRPr lang="en-US" dirty="0" smtClean="0"/>
          </a:p>
          <a:p>
            <a:endParaRPr lang="en-US" dirty="0"/>
          </a:p>
          <a:p>
            <a:r>
              <a:rPr lang="en-US" dirty="0"/>
              <a:t>Each Tuesday afternoon at 1:30 pm we will have our small group </a:t>
            </a:r>
            <a:r>
              <a:rPr lang="en-US" dirty="0" smtClean="0"/>
              <a:t>sections</a:t>
            </a:r>
            <a:r>
              <a:rPr lang="en-US" baseline="0" dirty="0" smtClean="0"/>
              <a:t>, led by Sarah </a:t>
            </a:r>
            <a:r>
              <a:rPr lang="en-US" baseline="0" dirty="0" err="1" smtClean="0"/>
              <a:t>Ackely</a:t>
            </a:r>
            <a:r>
              <a:rPr lang="en-US" baseline="0" dirty="0" smtClean="0"/>
              <a:t>, Kristen </a:t>
            </a:r>
            <a:r>
              <a:rPr lang="en-US" baseline="0" dirty="0" err="1" smtClean="0"/>
              <a:t>Aiemjoy</a:t>
            </a:r>
            <a:r>
              <a:rPr lang="en-US" baseline="0" dirty="0" smtClean="0"/>
              <a:t>,  </a:t>
            </a:r>
            <a:r>
              <a:rPr lang="en-US" baseline="0" dirty="0" err="1" smtClean="0"/>
              <a:t>Kathyrn</a:t>
            </a:r>
            <a:r>
              <a:rPr lang="en-US" baseline="0" dirty="0" smtClean="0"/>
              <a:t> Ray, Aggrey </a:t>
            </a:r>
            <a:r>
              <a:rPr lang="en-US" baseline="0" dirty="0" err="1" smtClean="0"/>
              <a:t>Semeer</a:t>
            </a:r>
            <a:r>
              <a:rPr lang="en-US" baseline="0" dirty="0" smtClean="0"/>
              <a:t>, and Ralph Wang.</a:t>
            </a:r>
            <a:r>
              <a:rPr lang="en-US" dirty="0" smtClean="0"/>
              <a:t>  </a:t>
            </a:r>
            <a:r>
              <a:rPr lang="en-US" dirty="0" smtClean="0"/>
              <a:t>Our section </a:t>
            </a:r>
            <a:r>
              <a:rPr lang="en-US" dirty="0"/>
              <a:t>leaders are scholars who took the course </a:t>
            </a:r>
            <a:r>
              <a:rPr lang="en-US" dirty="0" smtClean="0"/>
              <a:t>in</a:t>
            </a:r>
            <a:r>
              <a:rPr lang="en-US" baseline="0" dirty="0" smtClean="0"/>
              <a:t> the past</a:t>
            </a:r>
            <a:r>
              <a:rPr lang="en-US" dirty="0" smtClean="0"/>
              <a:t> </a:t>
            </a:r>
            <a:r>
              <a:rPr lang="en-US" dirty="0"/>
              <a:t>and who because of their exemplary performance were asked to help us teach the course this year.  As has been our tradition, we always look to those who excel in understanding our material to help in teaching the following year.  These teaching assistants will be joined by one of the members of the faculty, either me</a:t>
            </a:r>
            <a:r>
              <a:rPr lang="en-US" dirty="0" smtClean="0"/>
              <a:t>, Ann Schwartz,</a:t>
            </a:r>
            <a:r>
              <a:rPr lang="en-US" baseline="0" dirty="0" smtClean="0"/>
              <a:t> Trisha Hue, or </a:t>
            </a:r>
            <a:r>
              <a:rPr lang="en-US" baseline="0" dirty="0" smtClean="0"/>
              <a:t>Elvin </a:t>
            </a:r>
            <a:r>
              <a:rPr lang="en-US" baseline="0" dirty="0" err="1" smtClean="0"/>
              <a:t>Geng</a:t>
            </a:r>
            <a:r>
              <a:rPr lang="en-US" baseline="0" dirty="0" smtClean="0"/>
              <a:t>.  </a:t>
            </a:r>
            <a:r>
              <a:rPr lang="en-US" dirty="0" smtClean="0"/>
              <a:t>The </a:t>
            </a:r>
            <a:r>
              <a:rPr lang="en-US" dirty="0"/>
              <a:t>content of the small group sections will be to review the prior week’s </a:t>
            </a:r>
            <a:r>
              <a:rPr lang="en-US" dirty="0" smtClean="0"/>
              <a:t>lecture,</a:t>
            </a:r>
            <a:r>
              <a:rPr lang="en-US" baseline="0" dirty="0" smtClean="0"/>
              <a:t> review</a:t>
            </a:r>
            <a:r>
              <a:rPr lang="en-US" dirty="0" smtClean="0"/>
              <a:t> </a:t>
            </a:r>
            <a:r>
              <a:rPr lang="en-US" dirty="0"/>
              <a:t>the weekly problem </a:t>
            </a:r>
            <a:r>
              <a:rPr lang="en-US" dirty="0" smtClean="0"/>
              <a:t>set, and have a dialogue about</a:t>
            </a:r>
            <a:r>
              <a:rPr lang="en-US" baseline="0" dirty="0" smtClean="0"/>
              <a:t> the material. </a:t>
            </a:r>
            <a:r>
              <a:rPr lang="en-US" dirty="0" smtClean="0"/>
              <a:t> </a:t>
            </a:r>
            <a:r>
              <a:rPr lang="en-US" dirty="0"/>
              <a:t>You have each been assigned to one of the sections, either here, across the hall in 6601, or in conference room 5721 or 5759, on the 5</a:t>
            </a:r>
            <a:r>
              <a:rPr lang="en-US" baseline="30000" dirty="0"/>
              <a:t>th</a:t>
            </a:r>
            <a:r>
              <a:rPr lang="en-US" dirty="0"/>
              <a:t> floor.  Please see your group assignment on the course website</a:t>
            </a:r>
            <a:r>
              <a:rPr lang="en-US" dirty="0" smtClean="0"/>
              <a:t>.  Traditionally,</a:t>
            </a:r>
            <a:r>
              <a:rPr lang="en-US" baseline="0" dirty="0" smtClean="0"/>
              <a:t> the small groups sections are where a lot of questions are clarified and a lot learning takes place.  We are not taking attendance but given that you took the time to enroll in the course, we would  very much expect that you will attend.</a:t>
            </a:r>
            <a:endParaRPr lang="en-US" dirty="0" smtClean="0"/>
          </a:p>
          <a:p>
            <a:endParaRPr lang="en-US" dirty="0"/>
          </a:p>
          <a:p>
            <a:r>
              <a:rPr lang="en-US" dirty="0"/>
              <a:t>We will also have at </a:t>
            </a:r>
            <a:r>
              <a:rPr lang="en-US" dirty="0" smtClean="0"/>
              <a:t>6 </a:t>
            </a:r>
            <a:r>
              <a:rPr lang="en-US" dirty="0"/>
              <a:t>journal clubs throughout the course.  They will be from 3:15 to 4:15 in the same room as your small group sections, beginning </a:t>
            </a:r>
            <a:r>
              <a:rPr lang="en-US" dirty="0" smtClean="0"/>
              <a:t>in two weeks.  </a:t>
            </a:r>
            <a:r>
              <a:rPr lang="en-US" dirty="0"/>
              <a:t>As mentioned, the purpose of these sessions is to apply the concepts learned in class to understanding and critiquing the contemporary biomedical literature.   This is a big part of the course because if you cannot apply what we have learned here to actual scientific practice, we have not achieved much.  Hence, we are going to practice this A LOT.</a:t>
            </a:r>
          </a:p>
          <a:p>
            <a:endParaRPr lang="en-US" dirty="0"/>
          </a:p>
          <a:p>
            <a:r>
              <a:rPr lang="en-US" dirty="0"/>
              <a:t>We will draw upon one main textbook.  It is Epidemiology: Beyond the Basics by </a:t>
            </a:r>
            <a:r>
              <a:rPr lang="en-US" dirty="0" err="1"/>
              <a:t>Szklo</a:t>
            </a:r>
            <a:r>
              <a:rPr lang="en-US" dirty="0"/>
              <a:t> and Nieto (show) and I hope most of you have picked this up already in preparation for </a:t>
            </a:r>
            <a:r>
              <a:rPr lang="en-US" dirty="0" smtClean="0"/>
              <a:t>the</a:t>
            </a:r>
            <a:r>
              <a:rPr lang="en-US" baseline="0" dirty="0" smtClean="0"/>
              <a:t> first week’s material</a:t>
            </a:r>
            <a:r>
              <a:rPr lang="en-US" dirty="0" smtClean="0"/>
              <a:t>.  </a:t>
            </a:r>
            <a:r>
              <a:rPr lang="en-US" dirty="0"/>
              <a:t>In addition, we have selected several other required and optional passages, which are posted on the website.   We also have </a:t>
            </a:r>
            <a:r>
              <a:rPr lang="en-US" dirty="0" smtClean="0"/>
              <a:t>thorough </a:t>
            </a:r>
            <a:r>
              <a:rPr lang="en-US" dirty="0"/>
              <a:t>annotated slide notes in MS </a:t>
            </a:r>
            <a:r>
              <a:rPr lang="en-US" dirty="0" err="1"/>
              <a:t>Powerpoint</a:t>
            </a:r>
            <a:r>
              <a:rPr lang="en-US" dirty="0"/>
              <a:t> files for each of the lectures.  These can be obtained on the course website.  In general, doing the reading before the lecture will really help you get the most out of lecture.</a:t>
            </a:r>
          </a:p>
          <a:p>
            <a:endParaRPr lang="en-US" dirty="0"/>
          </a:p>
          <a:p>
            <a:r>
              <a:rPr lang="en-US" dirty="0"/>
              <a:t>We will also be using statistical software, specifically Stata</a:t>
            </a:r>
            <a:r>
              <a:rPr lang="en-US" dirty="0" smtClean="0"/>
              <a:t>.  We will speaking in the language</a:t>
            </a:r>
            <a:r>
              <a:rPr lang="en-US" baseline="0" dirty="0" smtClean="0"/>
              <a:t> of version 13, but version will also work.</a:t>
            </a:r>
            <a:endParaRPr lang="en-US" dirty="0"/>
          </a:p>
          <a:p>
            <a:endParaRPr lang="en-US" dirty="0"/>
          </a:p>
          <a:p>
            <a:r>
              <a:rPr lang="en-US" dirty="0"/>
              <a:t>Finally, later in the course, we will be using a web-based free software called dagitty.net, which is used to create and solve DAGs.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801F2A-3A41-4018-A427-390F727838EC}" type="slidenum">
              <a:rPr lang="en-US"/>
              <a:pPr/>
              <a:t>3</a:t>
            </a:fld>
            <a:endParaRPr lang="en-US"/>
          </a:p>
        </p:txBody>
      </p:sp>
      <p:sp>
        <p:nvSpPr>
          <p:cNvPr id="305154" name="Rectangle 2"/>
          <p:cNvSpPr>
            <a:spLocks noGrp="1" noRot="1" noChangeAspect="1" noChangeArrowheads="1" noTextEdit="1"/>
          </p:cNvSpPr>
          <p:nvPr>
            <p:ph type="sldImg"/>
          </p:nvPr>
        </p:nvSpPr>
        <p:spPr>
          <a:ln/>
        </p:spPr>
      </p:sp>
      <p:sp>
        <p:nvSpPr>
          <p:cNvPr id="305155" name="Rectangle 3"/>
          <p:cNvSpPr>
            <a:spLocks noGrp="1" noChangeArrowheads="1"/>
          </p:cNvSpPr>
          <p:nvPr>
            <p:ph type="body" idx="1"/>
          </p:nvPr>
        </p:nvSpPr>
        <p:spPr/>
        <p:txBody>
          <a:bodyPr/>
          <a:lstStyle/>
          <a:p>
            <a:r>
              <a:rPr lang="en-US" dirty="0"/>
              <a:t>Grades are based on homework and the final exam.  </a:t>
            </a:r>
            <a:r>
              <a:rPr lang="en-US" dirty="0" smtClean="0"/>
              <a:t>They</a:t>
            </a:r>
            <a:r>
              <a:rPr lang="en-US" baseline="0" dirty="0" smtClean="0"/>
              <a:t> are based approximately 75% on homework, after we allow you to drop your lowest weekly score, and 25% on the final.  </a:t>
            </a:r>
            <a:r>
              <a:rPr lang="en-US" dirty="0" smtClean="0"/>
              <a:t>We </a:t>
            </a:r>
            <a:r>
              <a:rPr lang="en-US" dirty="0"/>
              <a:t>have problem sets every week and they are due at the beginning of section the following week.  For example, the problem sets that will be posted on the website after </a:t>
            </a:r>
            <a:r>
              <a:rPr lang="en-US" dirty="0" smtClean="0"/>
              <a:t>the first</a:t>
            </a:r>
            <a:r>
              <a:rPr lang="en-US" baseline="0" dirty="0" smtClean="0"/>
              <a:t> lecture </a:t>
            </a:r>
            <a:r>
              <a:rPr lang="en-US" dirty="0" smtClean="0"/>
              <a:t>will </a:t>
            </a:r>
            <a:r>
              <a:rPr lang="en-US" dirty="0"/>
              <a:t>be due at 1:30  </a:t>
            </a:r>
            <a:r>
              <a:rPr lang="en-US" dirty="0" smtClean="0"/>
              <a:t>pm on the following </a:t>
            </a:r>
            <a:r>
              <a:rPr lang="en-US" dirty="0"/>
              <a:t>Tuesday at the beginning of small group section.  We make it a habit of not accepting late assignments, but because we have plenty of points in this course, missing one or two homework assignments, won’t jeopardize your passing the course, assuming satisfactory performance on the rest of the material.  If you are absent, then we expect you to email your assignment to your section leader by 1:30 pm.</a:t>
            </a:r>
          </a:p>
          <a:p>
            <a:endParaRPr lang="en-US" dirty="0"/>
          </a:p>
          <a:p>
            <a:r>
              <a:rPr lang="en-US" dirty="0"/>
              <a:t>Finally, if you do happen to miss a class, all the slides and all other written materials can be downloaded from the course website.</a:t>
            </a:r>
          </a:p>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4</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dirty="0" smtClean="0"/>
              <a:t>What</a:t>
            </a:r>
            <a:r>
              <a:rPr lang="en-US" baseline="0" dirty="0" smtClean="0"/>
              <a:t> is this course about?  W</a:t>
            </a:r>
            <a:r>
              <a:rPr lang="en-US" dirty="0" smtClean="0"/>
              <a:t>e </a:t>
            </a:r>
            <a:r>
              <a:rPr lang="en-US" dirty="0"/>
              <a:t>should take a moment to define what we mean by epidemiology.  These days, epidemiology really has two meanings.  The first is the traditional definition where epidemiology means the study of the distribution or determinants of disease.  For example, a cardiovascular epidemiologist would study patterns of occurrence of heart disease and the </a:t>
            </a:r>
            <a:r>
              <a:rPr lang="en-US" dirty="0" smtClean="0"/>
              <a:t>“risk factors” </a:t>
            </a:r>
            <a:r>
              <a:rPr lang="en-US" dirty="0"/>
              <a:t>for heart disease.  More broadly, the second definition is a more recent definition that I actually think is more appropriate today.  In this definition, epidemiology stands for the body of methods used to conduct any type of research where individual humans or groups of human are the unit of observation.  In other words, epidemiology is the basic science, or basic foundation, for all human subject research.  I wish there was a better way to describe this basic science, but I don’t think there is one.  Some people think this is what biostatistics is, but  biostatistics is only a component of what I am talking about here.  Our intent with this course is not to impart knowledge that is useful only for studies of the distribution or risk factors of disease.  In other words, we don’t expect all of you will become epidemiologists in the traditional sense.  Instead, we feel this information are the basic building blocks no matter if you think of yourself as a risk factor epidemiologist, clinical </a:t>
            </a:r>
            <a:r>
              <a:rPr lang="en-US" dirty="0" err="1"/>
              <a:t>trialist</a:t>
            </a:r>
            <a:r>
              <a:rPr lang="en-US" dirty="0"/>
              <a:t>, health services or policy researcher, or a meta-analyst.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5</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dirty="0" smtClean="0"/>
              <a:t>One major component of this</a:t>
            </a:r>
            <a:r>
              <a:rPr lang="en-US" baseline="0" dirty="0" smtClean="0"/>
              <a:t> set of methods to conduct human subject research is the science of establishing relationships among biological, behavioral, environmental, etc., amongst humans.</a:t>
            </a:r>
          </a:p>
          <a:p>
            <a:endParaRPr lang="en-US" baseline="0" dirty="0" smtClean="0"/>
          </a:p>
          <a:p>
            <a:r>
              <a:rPr lang="en-US" baseline="0" dirty="0" smtClean="0"/>
              <a:t>Have you ever wondered:  Does X cause Y?   Is A related to B?  Is C related to B?  Is C due to D?   If so, then you need to understand epidemiology which is the science of establishing relationships, particularly causal ones, in humans.  It is pretty powerful stuff.</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70D4E3-92C2-44D1-9B7D-ADE5FE7C46A6}" type="slidenum">
              <a:rPr lang="en-US"/>
              <a:pPr/>
              <a:t>6</a:t>
            </a:fld>
            <a:endParaRPr lang="en-US"/>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r>
              <a:rPr lang="en-US"/>
              <a:t>Let’s end with having the first quiz of the course?  Let’s have a show of hands in response to this question:  Which of the following is the easiest to </a:t>
            </a:r>
            <a:r>
              <a:rPr lang="en-US" u="sng"/>
              <a:t>begin</a:t>
            </a:r>
            <a:r>
              <a:rPr lang="en-US"/>
              <a:t> to perform? Clinical practice?  Epidemiologic or clinical research (in other words, any form of research where humans are the unit of observation)?  Or, laboratory research?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54BAB5-CE67-4562-9C4A-A095D42ECC97}" type="slidenum">
              <a:rPr lang="en-US"/>
              <a:pPr/>
              <a:t>7</a:t>
            </a:fld>
            <a:endParaRPr lang="en-US"/>
          </a:p>
        </p:txBody>
      </p:sp>
      <p:sp>
        <p:nvSpPr>
          <p:cNvPr id="307202" name="Rectangle 2"/>
          <p:cNvSpPr>
            <a:spLocks noGrp="1" noRot="1" noChangeAspect="1" noChangeArrowheads="1" noTextEdit="1"/>
          </p:cNvSpPr>
          <p:nvPr>
            <p:ph type="sldImg"/>
          </p:nvPr>
        </p:nvSpPr>
        <p:spPr>
          <a:ln/>
        </p:spPr>
      </p:sp>
      <p:sp>
        <p:nvSpPr>
          <p:cNvPr id="307203" name="Rectangle 3"/>
          <p:cNvSpPr>
            <a:spLocks noGrp="1" noChangeArrowheads="1"/>
          </p:cNvSpPr>
          <p:nvPr>
            <p:ph type="body" idx="1"/>
          </p:nvPr>
        </p:nvSpPr>
        <p:spPr/>
        <p:txBody>
          <a:bodyPr/>
          <a:lstStyle/>
          <a:p>
            <a:r>
              <a:rPr lang="en-US" dirty="0"/>
              <a:t>The answer:  Well, it is not clinical practice.  This takes a degree and a license to start.  It is also not laboratory research.  You need physical lab space and equipment; you just cannot start this in your garage on a weekend.  So, the answer is clearly epidemiologic research:  all you need is an idea, a </a:t>
            </a:r>
            <a:r>
              <a:rPr lang="en-US" dirty="0" smtClean="0"/>
              <a:t>dataset (which these</a:t>
            </a:r>
            <a:r>
              <a:rPr lang="en-US" baseline="0" dirty="0" smtClean="0"/>
              <a:t> days you can just pull down from the web)</a:t>
            </a:r>
            <a:r>
              <a:rPr lang="en-US" dirty="0" smtClean="0"/>
              <a:t>, </a:t>
            </a:r>
            <a:r>
              <a:rPr lang="en-US" dirty="0"/>
              <a:t>and a calculator and you could start your project.  </a:t>
            </a:r>
            <a:r>
              <a:rPr lang="en-US" dirty="0" smtClean="0"/>
              <a:t>Today.  This </a:t>
            </a:r>
            <a:r>
              <a:rPr lang="en-US" dirty="0"/>
              <a:t>ease of start time often gives the impression that </a:t>
            </a:r>
            <a:r>
              <a:rPr lang="en-US" dirty="0" smtClean="0"/>
              <a:t>clinical/epidemiologic  </a:t>
            </a:r>
            <a:r>
              <a:rPr lang="en-US" dirty="0"/>
              <a:t>research is child’s play and than anyone can easily do it.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35C96A-F1F2-4CDE-A09A-0B9030DDC9D7}" type="slidenum">
              <a:rPr lang="en-US"/>
              <a:pPr/>
              <a:t>8</a:t>
            </a:fld>
            <a:endParaRPr lang="en-US"/>
          </a:p>
        </p:txBody>
      </p:sp>
      <p:sp>
        <p:nvSpPr>
          <p:cNvPr id="308226" name="Rectangle 2"/>
          <p:cNvSpPr>
            <a:spLocks noGrp="1" noRot="1" noChangeAspect="1" noChangeArrowheads="1" noTextEdit="1"/>
          </p:cNvSpPr>
          <p:nvPr>
            <p:ph type="sldImg"/>
          </p:nvPr>
        </p:nvSpPr>
        <p:spPr>
          <a:ln/>
        </p:spPr>
      </p:sp>
      <p:sp>
        <p:nvSpPr>
          <p:cNvPr id="308227" name="Rectangle 3"/>
          <p:cNvSpPr>
            <a:spLocks noGrp="1" noChangeArrowheads="1"/>
          </p:cNvSpPr>
          <p:nvPr>
            <p:ph type="body" idx="1"/>
          </p:nvPr>
        </p:nvSpPr>
        <p:spPr/>
        <p:txBody>
          <a:bodyPr/>
          <a:lstStyle/>
          <a:p>
            <a:r>
              <a:rPr lang="en-US"/>
              <a:t>But, the more relevant question is which is the easiest to perform well?</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70167B-6045-4AEC-928C-6642BCB27359}" type="slidenum">
              <a:rPr lang="en-US"/>
              <a:pPr/>
              <a:t>9</a:t>
            </a:fld>
            <a:endParaRPr lang="en-US"/>
          </a:p>
        </p:txBody>
      </p:sp>
      <p:sp>
        <p:nvSpPr>
          <p:cNvPr id="309250" name="Rectangle 2050"/>
          <p:cNvSpPr>
            <a:spLocks noGrp="1" noRot="1" noChangeAspect="1" noChangeArrowheads="1" noTextEdit="1"/>
          </p:cNvSpPr>
          <p:nvPr>
            <p:ph type="sldImg"/>
          </p:nvPr>
        </p:nvSpPr>
        <p:spPr>
          <a:ln/>
        </p:spPr>
      </p:sp>
      <p:sp>
        <p:nvSpPr>
          <p:cNvPr id="309251" name="Rectangle 2051"/>
          <p:cNvSpPr>
            <a:spLocks noGrp="1" noChangeArrowheads="1"/>
          </p:cNvSpPr>
          <p:nvPr>
            <p:ph type="body" idx="1"/>
          </p:nvPr>
        </p:nvSpPr>
        <p:spPr/>
        <p:txBody>
          <a:bodyPr/>
          <a:lstStyle/>
          <a:p>
            <a:r>
              <a:rPr lang="en-US" dirty="0"/>
              <a:t>This is a bit of trick question, because, in fact, each of these require extensive knowledge and experience to perform well.  In particular, epidemiologic or clinical research is not where you go if you fail out of laboratory research.  Indeed, what we hope to show you in this course (and for many of you, throughout our entire program) is despite how easy it is to get started in epidemiologic research, there is a quite a bit to know to do it well and to get what we want in the end – the right answer.  </a:t>
            </a:r>
            <a:r>
              <a:rPr lang="en-US" dirty="0" smtClean="0"/>
              <a:t>We</a:t>
            </a:r>
            <a:r>
              <a:rPr lang="en-US" baseline="0" dirty="0" smtClean="0"/>
              <a:t> look forward to working with everyone throughout the course </a:t>
            </a:r>
            <a:r>
              <a:rPr lang="en-US" dirty="0" smtClean="0"/>
              <a:t>for </a:t>
            </a:r>
            <a:r>
              <a:rPr lang="en-US" dirty="0"/>
              <a:t>the next step on this journey.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5"/>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7"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71525" y="1295400"/>
            <a:ext cx="8743950" cy="5181600"/>
          </a:xfrm>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00"/>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525"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3050"/>
            <a:ext cx="338455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2725" y="27305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0" y="1435100"/>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Word_97_-_2003_Document1.doc"/></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838200" y="228600"/>
            <a:ext cx="8743950" cy="249238"/>
          </a:xfrm>
        </p:spPr>
        <p:txBody>
          <a:bodyPr/>
          <a:lstStyle/>
          <a:p>
            <a:r>
              <a:rPr lang="en-US" dirty="0"/>
              <a:t>Epidemiologic Methods- Fall </a:t>
            </a:r>
            <a:r>
              <a:rPr lang="en-US" dirty="0" smtClean="0"/>
              <a:t>2014</a:t>
            </a:r>
            <a:endParaRPr lang="en-US" dirty="0"/>
          </a:p>
        </p:txBody>
      </p:sp>
      <p:graphicFrame>
        <p:nvGraphicFramePr>
          <p:cNvPr id="2051" name="Object 3"/>
          <p:cNvGraphicFramePr>
            <a:graphicFrameLocks noGrp="1" noChangeAspect="1"/>
          </p:cNvGraphicFramePr>
          <p:nvPr>
            <p:ph type="tbl" idx="1"/>
            <p:extLst>
              <p:ext uri="{D42A27DB-BD31-4B8C-83A1-F6EECF244321}">
                <p14:modId xmlns:p14="http://schemas.microsoft.com/office/powerpoint/2010/main" val="1754201699"/>
              </p:ext>
            </p:extLst>
          </p:nvPr>
        </p:nvGraphicFramePr>
        <p:xfrm>
          <a:off x="576263" y="614363"/>
          <a:ext cx="7893050" cy="6340475"/>
        </p:xfrm>
        <a:graphic>
          <a:graphicData uri="http://schemas.openxmlformats.org/presentationml/2006/ole">
            <mc:AlternateContent xmlns:mc="http://schemas.openxmlformats.org/markup-compatibility/2006">
              <mc:Choice xmlns:v="urn:schemas-microsoft-com:vml" Requires="v">
                <p:oleObj spid="_x0000_s2056" name="Document" r:id="rId4" imgW="10258848" imgH="8241399" progId="Word.Document.8">
                  <p:embed/>
                </p:oleObj>
              </mc:Choice>
              <mc:Fallback>
                <p:oleObj name="Document" r:id="rId4" imgW="10258848" imgH="8241399" progId="Word.Document.8">
                  <p:embed/>
                  <p:pic>
                    <p:nvPicPr>
                      <p:cNvPr id="0" name="Picture 3"/>
                      <p:cNvPicPr>
                        <a:picLocks noChangeAspect="1" noChangeArrowheads="1"/>
                      </p:cNvPicPr>
                      <p:nvPr/>
                    </p:nvPicPr>
                    <p:blipFill>
                      <a:blip r:embed="rId5"/>
                      <a:srcRect/>
                      <a:stretch>
                        <a:fillRect/>
                      </a:stretch>
                    </p:blipFill>
                    <p:spPr bwMode="auto">
                      <a:xfrm>
                        <a:off x="576263" y="614363"/>
                        <a:ext cx="7893050" cy="6340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1525" y="2743200"/>
            <a:ext cx="8743950" cy="533400"/>
          </a:xfrm>
        </p:spPr>
        <p:txBody>
          <a:bodyPr/>
          <a:lstStyle/>
          <a:p>
            <a:r>
              <a:rPr lang="en-US" dirty="0" smtClean="0"/>
              <a:t>We</a:t>
            </a:r>
            <a:r>
              <a:rPr lang="en-US" baseline="0" dirty="0" smtClean="0"/>
              <a:t> look forward to working with everyone throughout the course </a:t>
            </a:r>
            <a:r>
              <a:rPr lang="en-US" dirty="0" smtClean="0"/>
              <a:t>for the next step on this journey towards performing epidemiologic/clinical research </a:t>
            </a:r>
            <a:r>
              <a:rPr lang="en-US" u="sng" dirty="0" smtClean="0"/>
              <a:t>well</a:t>
            </a:r>
            <a:r>
              <a:rPr lang="en-US" dirty="0" smtClean="0"/>
              <a:t>.  </a:t>
            </a:r>
            <a:br>
              <a:rPr lang="en-US" dirty="0" smtClean="0"/>
            </a:b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304800"/>
            <a:ext cx="8743950" cy="533400"/>
          </a:xfrm>
        </p:spPr>
        <p:txBody>
          <a:bodyPr/>
          <a:lstStyle/>
          <a:p>
            <a:r>
              <a:rPr lang="en-US"/>
              <a:t>Course Administration</a:t>
            </a:r>
          </a:p>
        </p:txBody>
      </p:sp>
      <p:sp>
        <p:nvSpPr>
          <p:cNvPr id="193539" name="Rectangle 3"/>
          <p:cNvSpPr>
            <a:spLocks noGrp="1" noChangeArrowheads="1"/>
          </p:cNvSpPr>
          <p:nvPr>
            <p:ph type="body" idx="1"/>
          </p:nvPr>
        </p:nvSpPr>
        <p:spPr>
          <a:xfrm>
            <a:off x="0" y="914400"/>
            <a:ext cx="10287000" cy="5562600"/>
          </a:xfrm>
        </p:spPr>
        <p:txBody>
          <a:bodyPr/>
          <a:lstStyle/>
          <a:p>
            <a:pPr marL="533400" indent="-533400">
              <a:lnSpc>
                <a:spcPct val="80000"/>
              </a:lnSpc>
            </a:pPr>
            <a:r>
              <a:rPr lang="en-US" sz="2400" b="1" dirty="0"/>
              <a:t>Format</a:t>
            </a:r>
          </a:p>
          <a:p>
            <a:pPr marL="914400" lvl="1" indent="-457200">
              <a:lnSpc>
                <a:spcPct val="80000"/>
              </a:lnSpc>
            </a:pPr>
            <a:r>
              <a:rPr lang="en-US" sz="2400" b="1" dirty="0">
                <a:cs typeface="Times New Roman" pitchFamily="18" charset="0"/>
              </a:rPr>
              <a:t>Lectures: </a:t>
            </a:r>
            <a:r>
              <a:rPr lang="en-US" sz="2400" dirty="0">
                <a:cs typeface="Times New Roman" pitchFamily="18" charset="0"/>
              </a:rPr>
              <a:t>Tuesdays 8:45 – 10:15 am.  </a:t>
            </a:r>
            <a:r>
              <a:rPr lang="en-US" sz="2400" dirty="0">
                <a:cs typeface="Times New Roman" pitchFamily="18" charset="0"/>
              </a:rPr>
              <a:t>A</a:t>
            </a:r>
            <a:r>
              <a:rPr lang="en-US" sz="2400" dirty="0" smtClean="0">
                <a:cs typeface="Times New Roman" pitchFamily="18" charset="0"/>
              </a:rPr>
              <a:t>vailable in online syllabus.</a:t>
            </a:r>
            <a:endParaRPr lang="en-US" sz="2400" b="1" dirty="0">
              <a:cs typeface="Times New Roman" pitchFamily="18" charset="0"/>
            </a:endParaRPr>
          </a:p>
          <a:p>
            <a:pPr marL="914400" lvl="1" indent="-457200">
              <a:lnSpc>
                <a:spcPct val="80000"/>
              </a:lnSpc>
            </a:pPr>
            <a:r>
              <a:rPr lang="en-US" sz="2400" b="1" dirty="0">
                <a:cs typeface="Times New Roman" pitchFamily="18" charset="0"/>
              </a:rPr>
              <a:t>Small Group Sections: </a:t>
            </a:r>
            <a:r>
              <a:rPr lang="en-US" sz="2400" dirty="0">
                <a:cs typeface="Times New Roman" pitchFamily="18" charset="0"/>
              </a:rPr>
              <a:t>Tuesdays 1:30 pm. Begin </a:t>
            </a:r>
            <a:r>
              <a:rPr lang="en-US" sz="2400" dirty="0" smtClean="0">
                <a:cs typeface="Times New Roman" pitchFamily="18" charset="0"/>
              </a:rPr>
              <a:t>week 2.</a:t>
            </a:r>
            <a:endParaRPr lang="en-US" sz="2400" dirty="0">
              <a:cs typeface="Times New Roman" pitchFamily="18" charset="0"/>
            </a:endParaRPr>
          </a:p>
          <a:p>
            <a:pPr marL="1295400" lvl="2" indent="-381000">
              <a:lnSpc>
                <a:spcPct val="80000"/>
              </a:lnSpc>
            </a:pPr>
            <a:r>
              <a:rPr lang="en-US" dirty="0">
                <a:cs typeface="Times New Roman" pitchFamily="18" charset="0"/>
              </a:rPr>
              <a:t>Overview of lectures, review of assignments. </a:t>
            </a:r>
          </a:p>
          <a:p>
            <a:pPr marL="1295400" lvl="2" indent="-381000">
              <a:lnSpc>
                <a:spcPct val="80000"/>
              </a:lnSpc>
            </a:pPr>
            <a:r>
              <a:rPr lang="en-US" dirty="0" smtClean="0">
                <a:cs typeface="Times New Roman" pitchFamily="18" charset="0"/>
              </a:rPr>
              <a:t>Location: </a:t>
            </a:r>
            <a:r>
              <a:rPr lang="en-US" dirty="0">
                <a:cs typeface="Times New Roman" pitchFamily="18" charset="0"/>
              </a:rPr>
              <a:t>CB 6702, 6601, </a:t>
            </a:r>
            <a:r>
              <a:rPr lang="en-US" dirty="0" smtClean="0">
                <a:cs typeface="Times New Roman" pitchFamily="18" charset="0"/>
              </a:rPr>
              <a:t>5721, 5759 or online </a:t>
            </a:r>
            <a:r>
              <a:rPr lang="en-US" dirty="0">
                <a:cs typeface="Times New Roman" pitchFamily="18" charset="0"/>
              </a:rPr>
              <a:t>(see website) </a:t>
            </a:r>
          </a:p>
          <a:p>
            <a:pPr marL="914400" lvl="1" indent="-457200">
              <a:lnSpc>
                <a:spcPct val="80000"/>
              </a:lnSpc>
            </a:pPr>
            <a:r>
              <a:rPr lang="en-US" sz="2400" b="1" dirty="0">
                <a:cs typeface="Times New Roman" pitchFamily="18" charset="0"/>
              </a:rPr>
              <a:t>Journal Clubs:</a:t>
            </a:r>
            <a:r>
              <a:rPr lang="en-US" dirty="0">
                <a:cs typeface="Times New Roman" pitchFamily="18" charset="0"/>
              </a:rPr>
              <a:t> </a:t>
            </a:r>
            <a:r>
              <a:rPr lang="en-US" sz="2400" dirty="0">
                <a:cs typeface="Times New Roman" pitchFamily="18" charset="0"/>
              </a:rPr>
              <a:t>Tuesdays 3:15 to 4:15 pm.  Begin </a:t>
            </a:r>
            <a:r>
              <a:rPr lang="en-US" sz="2400" dirty="0" smtClean="0">
                <a:cs typeface="Times New Roman" pitchFamily="18" charset="0"/>
              </a:rPr>
              <a:t>in week 3.</a:t>
            </a:r>
            <a:endParaRPr lang="en-US" sz="2400" dirty="0">
              <a:cs typeface="Times New Roman" pitchFamily="18" charset="0"/>
            </a:endParaRPr>
          </a:p>
          <a:p>
            <a:pPr marL="1295400" lvl="2" indent="-381000">
              <a:lnSpc>
                <a:spcPct val="80000"/>
              </a:lnSpc>
            </a:pPr>
            <a:r>
              <a:rPr lang="en-US" dirty="0">
                <a:cs typeface="Times New Roman" pitchFamily="18" charset="0"/>
              </a:rPr>
              <a:t>Application of lecture concepts to contemporary literature</a:t>
            </a: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533400" indent="-533400">
              <a:lnSpc>
                <a:spcPct val="80000"/>
              </a:lnSpc>
            </a:pPr>
            <a:r>
              <a:rPr lang="en-US" sz="2400" b="1" dirty="0"/>
              <a:t>Textbooks, Reading, Software, and Other Technology</a:t>
            </a:r>
          </a:p>
          <a:p>
            <a:pPr marL="914400" lvl="1" indent="-457200">
              <a:lnSpc>
                <a:spcPct val="80000"/>
              </a:lnSpc>
            </a:pPr>
            <a:r>
              <a:rPr lang="en-US" sz="2400" u="sng" dirty="0">
                <a:cs typeface="Times New Roman" pitchFamily="18" charset="0"/>
              </a:rPr>
              <a:t>Epidemiology: Beyond the Basics</a:t>
            </a:r>
            <a:r>
              <a:rPr lang="en-US" sz="2400" dirty="0">
                <a:cs typeface="Times New Roman" pitchFamily="18" charset="0"/>
              </a:rPr>
              <a:t> by </a:t>
            </a:r>
            <a:r>
              <a:rPr lang="en-US" sz="2400" dirty="0" err="1">
                <a:cs typeface="Times New Roman" pitchFamily="18" charset="0"/>
              </a:rPr>
              <a:t>Szklo</a:t>
            </a:r>
            <a:r>
              <a:rPr lang="en-US" sz="2400" dirty="0">
                <a:cs typeface="Times New Roman" pitchFamily="18" charset="0"/>
              </a:rPr>
              <a:t> and Nieto (S &amp; N).</a:t>
            </a:r>
            <a:r>
              <a:rPr lang="en-US" sz="2400" dirty="0"/>
              <a:t> </a:t>
            </a:r>
          </a:p>
          <a:p>
            <a:pPr marL="914400" lvl="1" indent="-457200">
              <a:lnSpc>
                <a:spcPct val="80000"/>
              </a:lnSpc>
            </a:pPr>
            <a:r>
              <a:rPr lang="en-US" sz="2400" dirty="0"/>
              <a:t>Selected </a:t>
            </a:r>
            <a:r>
              <a:rPr lang="en-US" sz="2400" b="1" dirty="0"/>
              <a:t>other</a:t>
            </a:r>
            <a:r>
              <a:rPr lang="en-US" sz="2400" dirty="0"/>
              <a:t> required and optional </a:t>
            </a:r>
            <a:r>
              <a:rPr lang="en-US" sz="2400" b="1" dirty="0"/>
              <a:t>reading</a:t>
            </a:r>
            <a:r>
              <a:rPr lang="en-US" sz="2400" dirty="0"/>
              <a:t> (website)</a:t>
            </a:r>
          </a:p>
          <a:p>
            <a:pPr marL="914400" lvl="1" indent="-457200">
              <a:lnSpc>
                <a:spcPct val="80000"/>
              </a:lnSpc>
            </a:pPr>
            <a:r>
              <a:rPr lang="en-US" sz="2400" b="1" dirty="0"/>
              <a:t>Slide notes</a:t>
            </a:r>
            <a:r>
              <a:rPr lang="en-US" sz="2400" dirty="0"/>
              <a:t> from each lecture (website)</a:t>
            </a:r>
          </a:p>
          <a:p>
            <a:pPr marL="1295400" lvl="2" indent="-381000">
              <a:lnSpc>
                <a:spcPct val="80000"/>
              </a:lnSpc>
            </a:pPr>
            <a:r>
              <a:rPr lang="en-US" sz="2000" dirty="0"/>
              <a:t>In view of the imprecision in language, our lectures trump everything else</a:t>
            </a:r>
          </a:p>
          <a:p>
            <a:pPr marL="914400" lvl="1" indent="-457200">
              <a:lnSpc>
                <a:spcPct val="80000"/>
              </a:lnSpc>
            </a:pPr>
            <a:r>
              <a:rPr lang="en-US" sz="2400" b="1" dirty="0"/>
              <a:t>Statistical software</a:t>
            </a:r>
            <a:r>
              <a:rPr lang="en-US" sz="2400" dirty="0"/>
              <a:t>: </a:t>
            </a:r>
            <a:r>
              <a:rPr lang="en-US" sz="2400" dirty="0" err="1"/>
              <a:t>Stata</a:t>
            </a:r>
            <a:r>
              <a:rPr lang="en-US" sz="2400" dirty="0"/>
              <a:t> version </a:t>
            </a:r>
            <a:r>
              <a:rPr lang="en-US" sz="2400" dirty="0" smtClean="0"/>
              <a:t>13</a:t>
            </a:r>
            <a:endParaRPr lang="en-US" sz="2400" dirty="0"/>
          </a:p>
          <a:p>
            <a:pPr marL="914400" lvl="1" indent="-457200">
              <a:lnSpc>
                <a:spcPct val="80000"/>
              </a:lnSpc>
            </a:pPr>
            <a:r>
              <a:rPr lang="en-US" sz="2400" b="1" dirty="0" smtClean="0"/>
              <a:t>dagitty.net</a:t>
            </a:r>
            <a:r>
              <a:rPr lang="en-US" sz="2400" dirty="0" smtClean="0"/>
              <a:t> </a:t>
            </a:r>
            <a:r>
              <a:rPr lang="en-US" sz="2400" dirty="0"/>
              <a:t>– free web-based software for DAGs</a:t>
            </a:r>
          </a:p>
          <a:p>
            <a:pPr marL="914400" lvl="1" indent="-457200">
              <a:lnSpc>
                <a:spcPct val="80000"/>
              </a:lnSpc>
              <a:buFontTx/>
              <a:buNone/>
            </a:pPr>
            <a:endParaRPr lang="en-US" sz="2400" dirty="0"/>
          </a:p>
          <a:p>
            <a:pPr marL="914400" lvl="1" indent="-457200">
              <a:lnSpc>
                <a:spcPct val="80000"/>
              </a:lnSpc>
            </a:pPr>
            <a:endParaRPr lang="en-US" sz="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1026"/>
          <p:cNvSpPr>
            <a:spLocks noGrp="1" noChangeArrowheads="1"/>
          </p:cNvSpPr>
          <p:nvPr>
            <p:ph type="title"/>
          </p:nvPr>
        </p:nvSpPr>
        <p:spPr/>
        <p:txBody>
          <a:bodyPr/>
          <a:lstStyle/>
          <a:p>
            <a:endParaRPr lang="en-US"/>
          </a:p>
        </p:txBody>
      </p:sp>
      <p:sp>
        <p:nvSpPr>
          <p:cNvPr id="300035" name="Rectangle 1027"/>
          <p:cNvSpPr>
            <a:spLocks noGrp="1" noChangeArrowheads="1"/>
          </p:cNvSpPr>
          <p:nvPr>
            <p:ph type="body" idx="1"/>
          </p:nvPr>
        </p:nvSpPr>
        <p:spPr>
          <a:xfrm>
            <a:off x="342900" y="457200"/>
            <a:ext cx="9715500" cy="5791200"/>
          </a:xfrm>
        </p:spPr>
        <p:txBody>
          <a:bodyPr/>
          <a:lstStyle/>
          <a:p>
            <a:r>
              <a:rPr lang="en-US" sz="2800" b="1" dirty="0"/>
              <a:t>Grading</a:t>
            </a:r>
          </a:p>
          <a:p>
            <a:pPr lvl="1"/>
            <a:r>
              <a:rPr lang="en-US" dirty="0">
                <a:cs typeface="Times New Roman" pitchFamily="18" charset="0"/>
              </a:rPr>
              <a:t>Based on points achieved on homework (~75</a:t>
            </a:r>
            <a:r>
              <a:rPr lang="en-US" dirty="0" smtClean="0">
                <a:cs typeface="Times New Roman" pitchFamily="18" charset="0"/>
              </a:rPr>
              <a:t>%, after dropping lowest score) </a:t>
            </a:r>
            <a:r>
              <a:rPr lang="en-US" dirty="0">
                <a:cs typeface="Times New Roman" pitchFamily="18" charset="0"/>
              </a:rPr>
              <a:t>&amp; final (~25%). </a:t>
            </a:r>
            <a:r>
              <a:rPr lang="en-US" dirty="0" smtClean="0">
                <a:cs typeface="Times New Roman" pitchFamily="18" charset="0"/>
              </a:rPr>
              <a:t> </a:t>
            </a:r>
            <a:endParaRPr lang="en-US" dirty="0">
              <a:cs typeface="Times New Roman" pitchFamily="18" charset="0"/>
            </a:endParaRPr>
          </a:p>
          <a:p>
            <a:pPr lvl="1"/>
            <a:r>
              <a:rPr lang="en-US" dirty="0">
                <a:solidFill>
                  <a:srgbClr val="FF0000"/>
                </a:solidFill>
                <a:cs typeface="Times New Roman" pitchFamily="18" charset="0"/>
              </a:rPr>
              <a:t>Late assignments are not accepted</a:t>
            </a:r>
            <a:r>
              <a:rPr lang="en-US" dirty="0">
                <a:cs typeface="Times New Roman" pitchFamily="18" charset="0"/>
              </a:rPr>
              <a:t> (but plenty of pts)</a:t>
            </a:r>
          </a:p>
          <a:p>
            <a:pPr lvl="1"/>
            <a:r>
              <a:rPr lang="en-US" dirty="0">
                <a:cs typeface="Times New Roman" pitchFamily="18" charset="0"/>
              </a:rPr>
              <a:t>Weekly Problem Sets: </a:t>
            </a:r>
          </a:p>
          <a:p>
            <a:pPr lvl="2"/>
            <a:r>
              <a:rPr lang="en-US" b="1" i="1" u="sng" dirty="0">
                <a:solidFill>
                  <a:srgbClr val="FF0000"/>
                </a:solidFill>
                <a:cs typeface="Times New Roman" pitchFamily="18" charset="0"/>
              </a:rPr>
              <a:t>files should be pulled from website</a:t>
            </a:r>
          </a:p>
          <a:p>
            <a:pPr lvl="2"/>
            <a:r>
              <a:rPr lang="en-US" dirty="0">
                <a:cs typeface="Times New Roman" pitchFamily="18" charset="0"/>
              </a:rPr>
              <a:t>word process your </a:t>
            </a:r>
            <a:r>
              <a:rPr lang="en-US" dirty="0" smtClean="0">
                <a:cs typeface="Times New Roman" pitchFamily="18" charset="0"/>
              </a:rPr>
              <a:t>responses (OK to handwrite some text)</a:t>
            </a:r>
            <a:endParaRPr lang="en-US" dirty="0">
              <a:cs typeface="Times New Roman" pitchFamily="18" charset="0"/>
            </a:endParaRPr>
          </a:p>
          <a:p>
            <a:pPr lvl="2"/>
            <a:r>
              <a:rPr lang="en-US" dirty="0">
                <a:cs typeface="Times New Roman" pitchFamily="18" charset="0"/>
              </a:rPr>
              <a:t>documents are all-inclusive; no need to lookup articles</a:t>
            </a:r>
          </a:p>
          <a:p>
            <a:pPr lvl="2"/>
            <a:r>
              <a:rPr lang="en-US" dirty="0">
                <a:cs typeface="Times New Roman" pitchFamily="18" charset="0"/>
              </a:rPr>
              <a:t>due at start of section</a:t>
            </a:r>
          </a:p>
          <a:p>
            <a:pPr lvl="2"/>
            <a:r>
              <a:rPr lang="en-US" dirty="0">
                <a:cs typeface="Times New Roman" pitchFamily="18" charset="0"/>
              </a:rPr>
              <a:t>If absent, e-mail to section leader by 1:30 pm</a:t>
            </a:r>
          </a:p>
          <a:p>
            <a:endParaRPr lang="en-US" sz="1000" dirty="0"/>
          </a:p>
          <a:p>
            <a:r>
              <a:rPr lang="en-US" sz="2800" b="1" dirty="0"/>
              <a:t>Missed sessions</a:t>
            </a:r>
          </a:p>
          <a:p>
            <a:pPr lvl="1"/>
            <a:r>
              <a:rPr lang="en-US" dirty="0"/>
              <a:t>All material distributed in class is posted on website.</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71525" y="304800"/>
            <a:ext cx="8743950" cy="533400"/>
          </a:xfrm>
        </p:spPr>
        <p:txBody>
          <a:bodyPr/>
          <a:lstStyle/>
          <a:p>
            <a:r>
              <a:rPr lang="en-US"/>
              <a:t>Definitions of Epidemiology</a:t>
            </a:r>
          </a:p>
        </p:txBody>
      </p:sp>
      <p:sp>
        <p:nvSpPr>
          <p:cNvPr id="18435" name="Rectangle 3"/>
          <p:cNvSpPr>
            <a:spLocks noGrp="1" noChangeArrowheads="1"/>
          </p:cNvSpPr>
          <p:nvPr>
            <p:ph type="body" idx="1"/>
          </p:nvPr>
        </p:nvSpPr>
        <p:spPr>
          <a:xfrm>
            <a:off x="342900" y="1066800"/>
            <a:ext cx="9753600" cy="4953000"/>
          </a:xfrm>
        </p:spPr>
        <p:txBody>
          <a:bodyPr/>
          <a:lstStyle/>
          <a:p>
            <a:r>
              <a:rPr lang="en-US" u="sng" dirty="0"/>
              <a:t>Traditional</a:t>
            </a:r>
            <a:r>
              <a:rPr lang="en-US" dirty="0"/>
              <a:t>: The study of the distribution and determinants (causes) of disease</a:t>
            </a:r>
          </a:p>
          <a:p>
            <a:pPr lvl="1"/>
            <a:r>
              <a:rPr lang="en-US" dirty="0"/>
              <a:t>e.g., cardiovascular epidemiology would study </a:t>
            </a:r>
            <a:r>
              <a:rPr lang="en-US" dirty="0" smtClean="0"/>
              <a:t>frequency and risk </a:t>
            </a:r>
            <a:r>
              <a:rPr lang="en-US" dirty="0"/>
              <a:t>for various heart diseases</a:t>
            </a:r>
          </a:p>
          <a:p>
            <a:pPr lvl="1"/>
            <a:endParaRPr lang="en-US" sz="1000" dirty="0"/>
          </a:p>
          <a:p>
            <a:r>
              <a:rPr lang="en-US" u="sng" dirty="0"/>
              <a:t>Contemporary</a:t>
            </a:r>
            <a:r>
              <a:rPr lang="en-US" dirty="0"/>
              <a:t>: Method used to conduct human subject research</a:t>
            </a:r>
          </a:p>
          <a:p>
            <a:pPr lvl="1"/>
            <a:r>
              <a:rPr lang="en-US" dirty="0"/>
              <a:t>the </a:t>
            </a:r>
            <a:r>
              <a:rPr lang="en-US" dirty="0" err="1"/>
              <a:t>methodologic</a:t>
            </a:r>
            <a:r>
              <a:rPr lang="en-US" dirty="0"/>
              <a:t> foundation (“basic science”) of any research (experimental, observational, “translational”, etc.) where individual humans or groups of humans are the unit of observation</a:t>
            </a:r>
          </a:p>
          <a:p>
            <a:pPr lvl="2"/>
            <a:r>
              <a:rPr lang="en-US" i="1" dirty="0"/>
              <a:t>This means everything that each of you are doing!</a:t>
            </a:r>
          </a:p>
          <a:p>
            <a:pPr lvl="1"/>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71525" y="304800"/>
            <a:ext cx="8743950" cy="533400"/>
          </a:xfrm>
        </p:spPr>
        <p:txBody>
          <a:bodyPr/>
          <a:lstStyle/>
          <a:p>
            <a:r>
              <a:rPr lang="en-US" dirty="0"/>
              <a:t>Definitions of </a:t>
            </a:r>
            <a:r>
              <a:rPr lang="en-US" dirty="0" smtClean="0"/>
              <a:t>Epidemiology – cont’d</a:t>
            </a:r>
            <a:endParaRPr lang="en-US" dirty="0"/>
          </a:p>
        </p:txBody>
      </p:sp>
      <p:sp>
        <p:nvSpPr>
          <p:cNvPr id="18435" name="Rectangle 3"/>
          <p:cNvSpPr>
            <a:spLocks noGrp="1" noChangeArrowheads="1"/>
          </p:cNvSpPr>
          <p:nvPr>
            <p:ph type="body" idx="1"/>
          </p:nvPr>
        </p:nvSpPr>
        <p:spPr>
          <a:xfrm>
            <a:off x="342900" y="838200"/>
            <a:ext cx="9753600" cy="4953000"/>
          </a:xfrm>
        </p:spPr>
        <p:txBody>
          <a:bodyPr/>
          <a:lstStyle/>
          <a:p>
            <a:pPr lvl="1"/>
            <a:endParaRPr lang="en-US" sz="1000" dirty="0"/>
          </a:p>
          <a:p>
            <a:r>
              <a:rPr lang="en-US" u="sng" dirty="0"/>
              <a:t>Contemporary</a:t>
            </a:r>
            <a:r>
              <a:rPr lang="en-US" dirty="0"/>
              <a:t>: Method used to conduct human subject </a:t>
            </a:r>
            <a:r>
              <a:rPr lang="en-US" dirty="0" smtClean="0"/>
              <a:t>research</a:t>
            </a:r>
          </a:p>
          <a:p>
            <a:pPr lvl="1"/>
            <a:r>
              <a:rPr lang="en-US" dirty="0" smtClean="0"/>
              <a:t>One major component:  The science </a:t>
            </a:r>
            <a:r>
              <a:rPr lang="en-US" dirty="0"/>
              <a:t>of establishing </a:t>
            </a:r>
            <a:r>
              <a:rPr lang="en-US" dirty="0" smtClean="0"/>
              <a:t>relationships among biological, behavioral, environmental (etc.) factors among humans</a:t>
            </a:r>
          </a:p>
          <a:p>
            <a:pPr lvl="1"/>
            <a:endParaRPr lang="en-US" sz="1000" dirty="0"/>
          </a:p>
          <a:p>
            <a:pPr lvl="2"/>
            <a:r>
              <a:rPr lang="en-US" dirty="0" smtClean="0"/>
              <a:t>Have you ever wondered:</a:t>
            </a:r>
          </a:p>
          <a:p>
            <a:pPr lvl="3"/>
            <a:r>
              <a:rPr lang="en-US" sz="2200" dirty="0" smtClean="0"/>
              <a:t>Does X </a:t>
            </a:r>
            <a:r>
              <a:rPr lang="en-US" sz="2200" dirty="0"/>
              <a:t>causes </a:t>
            </a:r>
            <a:r>
              <a:rPr lang="en-US" sz="2200" dirty="0" smtClean="0"/>
              <a:t>Y?</a:t>
            </a:r>
            <a:endParaRPr lang="en-US" sz="2200" dirty="0"/>
          </a:p>
          <a:p>
            <a:pPr lvl="3"/>
            <a:r>
              <a:rPr lang="en-US" sz="2200" dirty="0" smtClean="0"/>
              <a:t>Is A related </a:t>
            </a:r>
            <a:r>
              <a:rPr lang="en-US" sz="2200" dirty="0"/>
              <a:t>to </a:t>
            </a:r>
            <a:r>
              <a:rPr lang="en-US" sz="2200" dirty="0" smtClean="0"/>
              <a:t>B?</a:t>
            </a:r>
            <a:endParaRPr lang="en-US" sz="2200" dirty="0"/>
          </a:p>
          <a:p>
            <a:pPr lvl="3"/>
            <a:r>
              <a:rPr lang="en-US" sz="2200" dirty="0" smtClean="0"/>
              <a:t>Is C due </a:t>
            </a:r>
            <a:r>
              <a:rPr lang="en-US" sz="2200" dirty="0"/>
              <a:t>to </a:t>
            </a:r>
            <a:r>
              <a:rPr lang="en-US" sz="2200" dirty="0" smtClean="0"/>
              <a:t>D?</a:t>
            </a:r>
          </a:p>
          <a:p>
            <a:pPr lvl="3"/>
            <a:endParaRPr lang="en-US" sz="1000" dirty="0"/>
          </a:p>
          <a:p>
            <a:pPr lvl="2"/>
            <a:r>
              <a:rPr lang="en-US" dirty="0" smtClean="0"/>
              <a:t>Epidemiology is the science of establishing relationships, particularly causal ones, in humans</a:t>
            </a:r>
            <a:endParaRPr lang="en-US" dirty="0"/>
          </a:p>
          <a:p>
            <a:pPr lvl="1"/>
            <a:endParaRPr lang="en-US" dirty="0"/>
          </a:p>
        </p:txBody>
      </p:sp>
    </p:spTree>
    <p:extLst>
      <p:ext uri="{BB962C8B-B14F-4D97-AF65-F5344CB8AC3E}">
        <p14:creationId xmlns:p14="http://schemas.microsoft.com/office/powerpoint/2010/main" val="5735540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body" idx="1"/>
          </p:nvPr>
        </p:nvSpPr>
        <p:spPr>
          <a:xfrm>
            <a:off x="342900" y="1371600"/>
            <a:ext cx="9944100" cy="4724400"/>
          </a:xfrm>
        </p:spPr>
        <p:txBody>
          <a:bodyPr/>
          <a:lstStyle/>
          <a:p>
            <a:pPr>
              <a:buFontTx/>
              <a:buNone/>
            </a:pPr>
            <a:r>
              <a:rPr lang="en-US" dirty="0"/>
              <a:t>Which of the following is the easiest to </a:t>
            </a:r>
            <a:r>
              <a:rPr lang="en-US" u="sng" dirty="0"/>
              <a:t>begin</a:t>
            </a:r>
            <a:r>
              <a:rPr lang="en-US" dirty="0"/>
              <a:t> to perform?</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 </a:t>
            </a:r>
            <a:r>
              <a:rPr lang="en-US" sz="2000" dirty="0"/>
              <a:t>(e.g., medicine, nursing, dentistry, pharmacy)</a:t>
            </a:r>
          </a:p>
          <a:p>
            <a:pPr>
              <a:buFontTx/>
              <a:buNone/>
            </a:pPr>
            <a:r>
              <a:rPr lang="en-US" dirty="0">
                <a:cs typeface="Times New Roman" pitchFamily="18" charset="0"/>
              </a:rPr>
              <a:t>	</a:t>
            </a:r>
            <a:r>
              <a:rPr lang="en-US" dirty="0" smtClean="0"/>
              <a:t> </a:t>
            </a:r>
            <a:r>
              <a:rPr lang="en-US" dirty="0"/>
              <a:t>Epidemiologic/Clinical 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 name="Rectangle 11"/>
          <p:cNvSpPr>
            <a:spLocks noChangeArrowheads="1"/>
          </p:cNvSpPr>
          <p:nvPr/>
        </p:nvSpPr>
        <p:spPr bwMode="auto">
          <a:xfrm>
            <a:off x="495300" y="32004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4" name="Rectangle 11"/>
          <p:cNvSpPr>
            <a:spLocks noChangeArrowheads="1"/>
          </p:cNvSpPr>
          <p:nvPr/>
        </p:nvSpPr>
        <p:spPr bwMode="auto">
          <a:xfrm>
            <a:off x="495300" y="37338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5" name="Rectangle 11"/>
          <p:cNvSpPr>
            <a:spLocks noChangeArrowheads="1"/>
          </p:cNvSpPr>
          <p:nvPr/>
        </p:nvSpPr>
        <p:spPr bwMode="auto">
          <a:xfrm>
            <a:off x="495300" y="4800600"/>
            <a:ext cx="257175" cy="304800"/>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2082" name="Rectangle 2"/>
          <p:cNvSpPr>
            <a:spLocks noGrp="1" noChangeArrowheads="1"/>
          </p:cNvSpPr>
          <p:nvPr>
            <p:ph type="body" idx="1"/>
          </p:nvPr>
        </p:nvSpPr>
        <p:spPr>
          <a:xfrm>
            <a:off x="342900" y="1371600"/>
            <a:ext cx="9944100" cy="4724400"/>
          </a:xfrm>
        </p:spPr>
        <p:txBody>
          <a:bodyPr/>
          <a:lstStyle/>
          <a:p>
            <a:pPr>
              <a:buFontTx/>
              <a:buNone/>
            </a:pPr>
            <a:r>
              <a:rPr lang="en-US" dirty="0"/>
              <a:t>Which of the following is the easiest to </a:t>
            </a:r>
            <a:r>
              <a:rPr lang="en-US" u="sng" dirty="0"/>
              <a:t>begin</a:t>
            </a:r>
            <a:r>
              <a:rPr lang="en-US" dirty="0"/>
              <a:t> to perform?</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cs typeface="Times New Roman" pitchFamily="18" charset="0"/>
              </a:rPr>
              <a:t> </a:t>
            </a:r>
            <a:r>
              <a:rPr lang="en-US" dirty="0" smtClean="0"/>
              <a:t>Epidemiologic/Clinical </a:t>
            </a:r>
            <a:r>
              <a:rPr lang="en-US" dirty="0"/>
              <a:t>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02083" name="Line 3"/>
          <p:cNvSpPr>
            <a:spLocks noChangeShapeType="1"/>
          </p:cNvSpPr>
          <p:nvPr/>
        </p:nvSpPr>
        <p:spPr bwMode="auto">
          <a:xfrm>
            <a:off x="942975" y="3048000"/>
            <a:ext cx="3686175" cy="457200"/>
          </a:xfrm>
          <a:prstGeom prst="line">
            <a:avLst/>
          </a:prstGeom>
          <a:noFill/>
          <a:ln w="25400">
            <a:solidFill>
              <a:srgbClr val="FF0000"/>
            </a:solidFill>
            <a:round/>
            <a:headEnd/>
            <a:tailEnd/>
          </a:ln>
          <a:effectLst/>
        </p:spPr>
        <p:txBody>
          <a:bodyPr/>
          <a:lstStyle/>
          <a:p>
            <a:endParaRPr lang="en-US"/>
          </a:p>
        </p:txBody>
      </p:sp>
      <p:sp>
        <p:nvSpPr>
          <p:cNvPr id="302084" name="Line 4"/>
          <p:cNvSpPr>
            <a:spLocks noChangeShapeType="1"/>
          </p:cNvSpPr>
          <p:nvPr/>
        </p:nvSpPr>
        <p:spPr bwMode="auto">
          <a:xfrm flipV="1">
            <a:off x="942975" y="2895600"/>
            <a:ext cx="3600450" cy="609600"/>
          </a:xfrm>
          <a:prstGeom prst="line">
            <a:avLst/>
          </a:prstGeom>
          <a:noFill/>
          <a:ln w="25400">
            <a:solidFill>
              <a:srgbClr val="FF0000"/>
            </a:solidFill>
            <a:round/>
            <a:headEnd/>
            <a:tailEnd/>
          </a:ln>
          <a:effectLst/>
        </p:spPr>
        <p:txBody>
          <a:bodyPr/>
          <a:lstStyle/>
          <a:p>
            <a:endParaRPr lang="en-US"/>
          </a:p>
        </p:txBody>
      </p:sp>
      <p:sp>
        <p:nvSpPr>
          <p:cNvPr id="302085" name="Text Box 5"/>
          <p:cNvSpPr txBox="1">
            <a:spLocks noChangeArrowheads="1"/>
          </p:cNvSpPr>
          <p:nvPr/>
        </p:nvSpPr>
        <p:spPr bwMode="auto">
          <a:xfrm>
            <a:off x="4886325" y="2819400"/>
            <a:ext cx="4543425" cy="457200"/>
          </a:xfrm>
          <a:prstGeom prst="rect">
            <a:avLst/>
          </a:prstGeom>
          <a:noFill/>
          <a:ln w="9525">
            <a:noFill/>
            <a:miter lim="800000"/>
            <a:headEnd/>
            <a:tailEnd/>
          </a:ln>
          <a:effectLst/>
        </p:spPr>
        <p:txBody>
          <a:bodyPr>
            <a:spAutoFit/>
          </a:bodyPr>
          <a:lstStyle/>
          <a:p>
            <a:pPr eaLnBrk="1" hangingPunct="1">
              <a:spcBef>
                <a:spcPct val="50000"/>
              </a:spcBef>
            </a:pPr>
            <a:r>
              <a:rPr lang="en-US">
                <a:solidFill>
                  <a:srgbClr val="FF0000"/>
                </a:solidFill>
              </a:rPr>
              <a:t>Need a degree and a license</a:t>
            </a:r>
          </a:p>
        </p:txBody>
      </p:sp>
      <p:sp>
        <p:nvSpPr>
          <p:cNvPr id="302086" name="Line 6"/>
          <p:cNvSpPr>
            <a:spLocks noChangeShapeType="1"/>
          </p:cNvSpPr>
          <p:nvPr/>
        </p:nvSpPr>
        <p:spPr bwMode="auto">
          <a:xfrm flipV="1">
            <a:off x="1219200" y="4724400"/>
            <a:ext cx="3600450" cy="609600"/>
          </a:xfrm>
          <a:prstGeom prst="line">
            <a:avLst/>
          </a:prstGeom>
          <a:noFill/>
          <a:ln w="25400">
            <a:solidFill>
              <a:srgbClr val="FF0000"/>
            </a:solidFill>
            <a:round/>
            <a:headEnd/>
            <a:tailEnd/>
          </a:ln>
          <a:effectLst/>
        </p:spPr>
        <p:txBody>
          <a:bodyPr/>
          <a:lstStyle/>
          <a:p>
            <a:endParaRPr lang="en-US"/>
          </a:p>
        </p:txBody>
      </p:sp>
      <p:sp>
        <p:nvSpPr>
          <p:cNvPr id="302088" name="Text Box 8"/>
          <p:cNvSpPr txBox="1">
            <a:spLocks noChangeArrowheads="1"/>
          </p:cNvSpPr>
          <p:nvPr/>
        </p:nvSpPr>
        <p:spPr bwMode="auto">
          <a:xfrm>
            <a:off x="5029200" y="4816475"/>
            <a:ext cx="4543425" cy="822325"/>
          </a:xfrm>
          <a:prstGeom prst="rect">
            <a:avLst/>
          </a:prstGeom>
          <a:noFill/>
          <a:ln w="9525">
            <a:noFill/>
            <a:miter lim="800000"/>
            <a:headEnd/>
            <a:tailEnd/>
          </a:ln>
          <a:effectLst/>
        </p:spPr>
        <p:txBody>
          <a:bodyPr>
            <a:spAutoFit/>
          </a:bodyPr>
          <a:lstStyle/>
          <a:p>
            <a:pPr eaLnBrk="1" hangingPunct="1">
              <a:spcBef>
                <a:spcPct val="50000"/>
              </a:spcBef>
            </a:pPr>
            <a:r>
              <a:rPr lang="en-US">
                <a:solidFill>
                  <a:srgbClr val="FF0000"/>
                </a:solidFill>
              </a:rPr>
              <a:t>Need physical lab space and equipment</a:t>
            </a:r>
            <a:r>
              <a:rPr lang="en-US"/>
              <a:t> </a:t>
            </a:r>
          </a:p>
        </p:txBody>
      </p:sp>
      <p:sp>
        <p:nvSpPr>
          <p:cNvPr id="302090" name="Line 10"/>
          <p:cNvSpPr>
            <a:spLocks noChangeShapeType="1"/>
          </p:cNvSpPr>
          <p:nvPr/>
        </p:nvSpPr>
        <p:spPr bwMode="auto">
          <a:xfrm>
            <a:off x="1219200" y="4800600"/>
            <a:ext cx="3686175" cy="457200"/>
          </a:xfrm>
          <a:prstGeom prst="line">
            <a:avLst/>
          </a:prstGeom>
          <a:noFill/>
          <a:ln w="25400">
            <a:solidFill>
              <a:srgbClr val="FF0000"/>
            </a:solidFill>
            <a:round/>
            <a:headEnd/>
            <a:tailEnd/>
          </a:ln>
          <a:effectLst/>
        </p:spPr>
        <p:txBody>
          <a:bodyPr/>
          <a:lstStyle/>
          <a:p>
            <a:endParaRPr lang="en-US"/>
          </a:p>
        </p:txBody>
      </p:sp>
      <p:sp>
        <p:nvSpPr>
          <p:cNvPr id="302091" name="Rectangle 11"/>
          <p:cNvSpPr>
            <a:spLocks noChangeArrowheads="1"/>
          </p:cNvSpPr>
          <p:nvPr/>
        </p:nvSpPr>
        <p:spPr bwMode="auto">
          <a:xfrm>
            <a:off x="542925" y="3810000"/>
            <a:ext cx="257175"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302092" name="Text Box 12"/>
          <p:cNvSpPr txBox="1">
            <a:spLocks noChangeArrowheads="1"/>
          </p:cNvSpPr>
          <p:nvPr/>
        </p:nvSpPr>
        <p:spPr bwMode="auto">
          <a:xfrm>
            <a:off x="5105400" y="4038600"/>
            <a:ext cx="4029075" cy="762000"/>
          </a:xfrm>
          <a:prstGeom prst="rect">
            <a:avLst/>
          </a:prstGeom>
          <a:noFill/>
          <a:ln w="9525">
            <a:noFill/>
            <a:miter lim="800000"/>
            <a:headEnd/>
            <a:tailEnd/>
          </a:ln>
          <a:effectLst/>
        </p:spPr>
        <p:txBody>
          <a:bodyPr>
            <a:spAutoFit/>
          </a:bodyPr>
          <a:lstStyle/>
          <a:p>
            <a:pPr eaLnBrk="1" hangingPunct="1">
              <a:spcBef>
                <a:spcPct val="50000"/>
              </a:spcBef>
            </a:pPr>
            <a:r>
              <a:rPr lang="en-US" sz="2200">
                <a:solidFill>
                  <a:srgbClr val="339933"/>
                </a:solidFill>
              </a:rPr>
              <a:t>Need idea, dataset from internet, and a calculator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02082">
                                            <p:txEl>
                                              <p:pRg st="0" end="0"/>
                                            </p:txEl>
                                          </p:spTgt>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302082">
                                            <p:txEl>
                                              <p:pRg st="2" end="2"/>
                                            </p:txEl>
                                          </p:spTgt>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302082">
                                            <p:txEl>
                                              <p:pRg st="3" end="3"/>
                                            </p:txEl>
                                          </p:spTgt>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grpId="0" nodeType="afterEffect">
                                  <p:stCondLst>
                                    <p:cond delay="0"/>
                                  </p:stCondLst>
                                  <p:childTnLst>
                                    <p:set>
                                      <p:cBhvr>
                                        <p:cTn id="15" dur="1" fill="hold">
                                          <p:stCondLst>
                                            <p:cond delay="499"/>
                                          </p:stCondLst>
                                        </p:cTn>
                                        <p:tgtEl>
                                          <p:spTgt spid="302082">
                                            <p:txEl>
                                              <p:pRg st="4" end="4"/>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302083"/>
                                        </p:tgtEl>
                                        <p:attrNameLst>
                                          <p:attrName>style.visibility</p:attrName>
                                        </p:attrNameLst>
                                      </p:cBhvr>
                                      <p:to>
                                        <p:strVal val="visible"/>
                                      </p:to>
                                    </p:set>
                                  </p:childTnLst>
                                </p:cTn>
                              </p:par>
                            </p:childTnLst>
                          </p:cTn>
                        </p:par>
                        <p:par>
                          <p:cTn id="20" fill="hold">
                            <p:stCondLst>
                              <p:cond delay="500"/>
                            </p:stCondLst>
                            <p:childTnLst>
                              <p:par>
                                <p:cTn id="21" presetID="1" presetClass="entr" presetSubtype="0" fill="hold" grpId="0" nodeType="afterEffect">
                                  <p:stCondLst>
                                    <p:cond delay="0"/>
                                  </p:stCondLst>
                                  <p:childTnLst>
                                    <p:set>
                                      <p:cBhvr>
                                        <p:cTn id="22" dur="1" fill="hold">
                                          <p:stCondLst>
                                            <p:cond delay="499"/>
                                          </p:stCondLst>
                                        </p:cTn>
                                        <p:tgtEl>
                                          <p:spTgt spid="302084"/>
                                        </p:tgtEl>
                                        <p:attrNameLst>
                                          <p:attrName>style.visibility</p:attrName>
                                        </p:attrNameLst>
                                      </p:cBhvr>
                                      <p:to>
                                        <p:strVal val="visible"/>
                                      </p:to>
                                    </p:set>
                                  </p:childTnLst>
                                </p:cTn>
                              </p:par>
                            </p:childTnLst>
                          </p:cTn>
                        </p:par>
                        <p:par>
                          <p:cTn id="23" fill="hold">
                            <p:stCondLst>
                              <p:cond delay="1000"/>
                            </p:stCondLst>
                            <p:childTnLst>
                              <p:par>
                                <p:cTn id="24" presetID="1" presetClass="entr" presetSubtype="0" fill="hold" grpId="0" nodeType="afterEffect">
                                  <p:stCondLst>
                                    <p:cond delay="0"/>
                                  </p:stCondLst>
                                  <p:childTnLst>
                                    <p:set>
                                      <p:cBhvr>
                                        <p:cTn id="25" dur="1" fill="hold">
                                          <p:stCondLst>
                                            <p:cond delay="499"/>
                                          </p:stCondLst>
                                        </p:cTn>
                                        <p:tgtEl>
                                          <p:spTgt spid="30208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499"/>
                                          </p:stCondLst>
                                        </p:cTn>
                                        <p:tgtEl>
                                          <p:spTgt spid="302086"/>
                                        </p:tgtEl>
                                        <p:attrNameLst>
                                          <p:attrName>style.visibility</p:attrName>
                                        </p:attrNameLst>
                                      </p:cBhvr>
                                      <p:to>
                                        <p:strVal val="visible"/>
                                      </p:to>
                                    </p:set>
                                  </p:childTnLst>
                                </p:cTn>
                              </p:par>
                            </p:childTnLst>
                          </p:cTn>
                        </p:par>
                        <p:par>
                          <p:cTn id="30" fill="hold">
                            <p:stCondLst>
                              <p:cond delay="500"/>
                            </p:stCondLst>
                            <p:childTnLst>
                              <p:par>
                                <p:cTn id="31" presetID="1" presetClass="entr" presetSubtype="0" fill="hold" grpId="0" nodeType="afterEffect">
                                  <p:stCondLst>
                                    <p:cond delay="0"/>
                                  </p:stCondLst>
                                  <p:childTnLst>
                                    <p:set>
                                      <p:cBhvr>
                                        <p:cTn id="32" dur="1" fill="hold">
                                          <p:stCondLst>
                                            <p:cond delay="499"/>
                                          </p:stCondLst>
                                        </p:cTn>
                                        <p:tgtEl>
                                          <p:spTgt spid="302088"/>
                                        </p:tgtEl>
                                        <p:attrNameLst>
                                          <p:attrName>style.visibility</p:attrName>
                                        </p:attrNameLst>
                                      </p:cBhvr>
                                      <p:to>
                                        <p:strVal val="visible"/>
                                      </p:to>
                                    </p:set>
                                  </p:childTnLst>
                                </p:cTn>
                              </p:par>
                            </p:childTnLst>
                          </p:cTn>
                        </p:par>
                        <p:par>
                          <p:cTn id="33" fill="hold">
                            <p:stCondLst>
                              <p:cond delay="1000"/>
                            </p:stCondLst>
                            <p:childTnLst>
                              <p:par>
                                <p:cTn id="34" presetID="1" presetClass="entr" presetSubtype="0" fill="hold" grpId="0" nodeType="afterEffect">
                                  <p:stCondLst>
                                    <p:cond delay="0"/>
                                  </p:stCondLst>
                                  <p:childTnLst>
                                    <p:set>
                                      <p:cBhvr>
                                        <p:cTn id="35" dur="1" fill="hold">
                                          <p:stCondLst>
                                            <p:cond delay="499"/>
                                          </p:stCondLst>
                                        </p:cTn>
                                        <p:tgtEl>
                                          <p:spTgt spid="302090"/>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499"/>
                                          </p:stCondLst>
                                        </p:cTn>
                                        <p:tgtEl>
                                          <p:spTgt spid="302091"/>
                                        </p:tgtEl>
                                        <p:attrNameLst>
                                          <p:attrName>style.visibility</p:attrName>
                                        </p:attrNameLst>
                                      </p:cBhvr>
                                      <p:to>
                                        <p:strVal val="visible"/>
                                      </p:to>
                                    </p:set>
                                  </p:childTnLst>
                                </p:cTn>
                              </p:par>
                            </p:childTnLst>
                          </p:cTn>
                        </p:par>
                        <p:par>
                          <p:cTn id="40" fill="hold">
                            <p:stCondLst>
                              <p:cond delay="500"/>
                            </p:stCondLst>
                            <p:childTnLst>
                              <p:par>
                                <p:cTn id="41" presetID="1" presetClass="entr" presetSubtype="0" fill="hold" grpId="0" nodeType="afterEffect">
                                  <p:stCondLst>
                                    <p:cond delay="0"/>
                                  </p:stCondLst>
                                  <p:childTnLst>
                                    <p:set>
                                      <p:cBhvr>
                                        <p:cTn id="42" dur="1" fill="hold">
                                          <p:stCondLst>
                                            <p:cond delay="499"/>
                                          </p:stCondLst>
                                        </p:cTn>
                                        <p:tgtEl>
                                          <p:spTgt spid="3020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2" grpId="0" build="p" autoUpdateAnimBg="0" advAuto="0"/>
      <p:bldP spid="302083" grpId="0" animBg="1"/>
      <p:bldP spid="302084" grpId="0" animBg="1"/>
      <p:bldP spid="302085" grpId="0" autoUpdateAnimBg="0"/>
      <p:bldP spid="302086" grpId="0" animBg="1"/>
      <p:bldP spid="302088" grpId="0" autoUpdateAnimBg="0"/>
      <p:bldP spid="302090" grpId="0" animBg="1"/>
      <p:bldP spid="302091" grpId="0" animBg="1"/>
      <p:bldP spid="302092"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body" idx="1"/>
          </p:nvPr>
        </p:nvSpPr>
        <p:spPr>
          <a:xfrm>
            <a:off x="342900" y="1371600"/>
            <a:ext cx="9601200" cy="4724400"/>
          </a:xfrm>
        </p:spPr>
        <p:txBody>
          <a:bodyPr/>
          <a:lstStyle/>
          <a:p>
            <a:pPr>
              <a:buFontTx/>
              <a:buNone/>
            </a:pPr>
            <a:r>
              <a:rPr lang="en-US" dirty="0"/>
              <a:t>Which of the following is the easiest to </a:t>
            </a:r>
            <a:r>
              <a:rPr lang="en-US" u="sng" dirty="0"/>
              <a:t>perform</a:t>
            </a:r>
            <a:r>
              <a:rPr lang="en-US" dirty="0"/>
              <a:t> </a:t>
            </a:r>
            <a:r>
              <a:rPr lang="en-US" u="sng" dirty="0"/>
              <a:t>well</a:t>
            </a:r>
            <a:r>
              <a:rPr lang="en-US" dirty="0"/>
              <a:t>?</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t> </a:t>
            </a:r>
            <a:r>
              <a:rPr lang="en-US" dirty="0"/>
              <a:t>Epidemiologic/Clinical 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 name="Rectangle 11"/>
          <p:cNvSpPr>
            <a:spLocks noChangeArrowheads="1"/>
          </p:cNvSpPr>
          <p:nvPr/>
        </p:nvSpPr>
        <p:spPr bwMode="auto">
          <a:xfrm>
            <a:off x="542925" y="32004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4" name="Rectangle 11"/>
          <p:cNvSpPr>
            <a:spLocks noChangeArrowheads="1"/>
          </p:cNvSpPr>
          <p:nvPr/>
        </p:nvSpPr>
        <p:spPr bwMode="auto">
          <a:xfrm>
            <a:off x="542925" y="37338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5" name="Rectangle 11"/>
          <p:cNvSpPr>
            <a:spLocks noChangeArrowheads="1"/>
          </p:cNvSpPr>
          <p:nvPr/>
        </p:nvSpPr>
        <p:spPr bwMode="auto">
          <a:xfrm>
            <a:off x="571500" y="4800600"/>
            <a:ext cx="257175" cy="304800"/>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body" idx="1"/>
          </p:nvPr>
        </p:nvSpPr>
        <p:spPr>
          <a:xfrm>
            <a:off x="342900" y="1371600"/>
            <a:ext cx="9601200" cy="4724400"/>
          </a:xfrm>
        </p:spPr>
        <p:txBody>
          <a:bodyPr/>
          <a:lstStyle/>
          <a:p>
            <a:pPr>
              <a:buFontTx/>
              <a:buNone/>
            </a:pPr>
            <a:r>
              <a:rPr lang="en-US" dirty="0"/>
              <a:t>Which of the following is the easiest to perform well?</a:t>
            </a:r>
          </a:p>
          <a:p>
            <a:pPr>
              <a:buFontTx/>
              <a:buNone/>
            </a:pPr>
            <a:endParaRPr lang="en-US" sz="1200"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cs typeface="Times New Roman" pitchFamily="18" charset="0"/>
              </a:rPr>
              <a:t>  </a:t>
            </a:r>
            <a:r>
              <a:rPr lang="en-US" dirty="0" smtClean="0"/>
              <a:t>Epidemiologic/Clinical </a:t>
            </a:r>
            <a:r>
              <a:rPr lang="en-US" dirty="0"/>
              <a:t>research (</a:t>
            </a:r>
            <a:r>
              <a:rPr lang="en-US" dirty="0" err="1"/>
              <a:t>ie</a:t>
            </a:r>
            <a:r>
              <a:rPr lang="en-US" dirty="0"/>
              <a:t> human      	subjects research)</a:t>
            </a:r>
          </a:p>
          <a:p>
            <a:pPr>
              <a:buFontTx/>
              <a:buNone/>
            </a:pPr>
            <a:r>
              <a:rPr lang="en-US" dirty="0">
                <a:cs typeface="Times New Roman" pitchFamily="18" charset="0"/>
              </a:rPr>
              <a:t>	</a:t>
            </a:r>
            <a:r>
              <a:rPr lang="en-US" dirty="0" smtClean="0">
                <a:cs typeface="Times New Roman" pitchFamily="18" charset="0"/>
              </a:rPr>
              <a:t> </a:t>
            </a:r>
            <a:r>
              <a:rPr lang="en-US" dirty="0" smtClean="0"/>
              <a:t> </a:t>
            </a:r>
            <a:r>
              <a:rPr lang="en-US" dirty="0"/>
              <a:t>Laboratory research</a:t>
            </a:r>
          </a:p>
          <a:p>
            <a:pPr>
              <a:buFontTx/>
              <a:buNone/>
            </a:pPr>
            <a:r>
              <a:rPr lang="en-US" dirty="0"/>
              <a:t>	</a:t>
            </a:r>
            <a:r>
              <a:rPr lang="en-US" dirty="0">
                <a:cs typeface="Times New Roman" pitchFamily="18" charset="0"/>
              </a:rPr>
              <a:t></a:t>
            </a:r>
            <a:r>
              <a:rPr lang="en-US" dirty="0"/>
              <a:t> All of the above require extensive knowledge &amp; experience to perform well and get right answers</a:t>
            </a:r>
          </a:p>
        </p:txBody>
      </p:sp>
      <p:sp>
        <p:nvSpPr>
          <p:cNvPr id="304131" name="Line 3"/>
          <p:cNvSpPr>
            <a:spLocks noChangeShapeType="1"/>
          </p:cNvSpPr>
          <p:nvPr/>
        </p:nvSpPr>
        <p:spPr bwMode="auto">
          <a:xfrm>
            <a:off x="1371600" y="3505200"/>
            <a:ext cx="3257550" cy="457200"/>
          </a:xfrm>
          <a:prstGeom prst="line">
            <a:avLst/>
          </a:prstGeom>
          <a:noFill/>
          <a:ln w="25400">
            <a:solidFill>
              <a:srgbClr val="FF0000"/>
            </a:solidFill>
            <a:round/>
            <a:headEnd/>
            <a:tailEnd/>
          </a:ln>
          <a:effectLst/>
        </p:spPr>
        <p:txBody>
          <a:bodyPr/>
          <a:lstStyle/>
          <a:p>
            <a:endParaRPr lang="en-US"/>
          </a:p>
        </p:txBody>
      </p:sp>
      <p:sp>
        <p:nvSpPr>
          <p:cNvPr id="304132" name="Line 4"/>
          <p:cNvSpPr>
            <a:spLocks noChangeShapeType="1"/>
          </p:cNvSpPr>
          <p:nvPr/>
        </p:nvSpPr>
        <p:spPr bwMode="auto">
          <a:xfrm flipV="1">
            <a:off x="1457325" y="2819400"/>
            <a:ext cx="3000375" cy="304800"/>
          </a:xfrm>
          <a:prstGeom prst="line">
            <a:avLst/>
          </a:prstGeom>
          <a:noFill/>
          <a:ln w="25400">
            <a:solidFill>
              <a:srgbClr val="FF0000"/>
            </a:solidFill>
            <a:round/>
            <a:headEnd/>
            <a:tailEnd/>
          </a:ln>
          <a:effectLst/>
        </p:spPr>
        <p:txBody>
          <a:bodyPr/>
          <a:lstStyle/>
          <a:p>
            <a:endParaRPr lang="en-US"/>
          </a:p>
        </p:txBody>
      </p:sp>
      <p:sp>
        <p:nvSpPr>
          <p:cNvPr id="304133" name="Line 5"/>
          <p:cNvSpPr>
            <a:spLocks noChangeShapeType="1"/>
          </p:cNvSpPr>
          <p:nvPr/>
        </p:nvSpPr>
        <p:spPr bwMode="auto">
          <a:xfrm>
            <a:off x="1457325" y="4419600"/>
            <a:ext cx="3257550" cy="457200"/>
          </a:xfrm>
          <a:prstGeom prst="line">
            <a:avLst/>
          </a:prstGeom>
          <a:noFill/>
          <a:ln w="25400">
            <a:solidFill>
              <a:srgbClr val="FF0000"/>
            </a:solidFill>
            <a:round/>
            <a:headEnd/>
            <a:tailEnd/>
          </a:ln>
          <a:effectLst/>
        </p:spPr>
        <p:txBody>
          <a:bodyPr/>
          <a:lstStyle/>
          <a:p>
            <a:endParaRPr lang="en-US"/>
          </a:p>
        </p:txBody>
      </p:sp>
      <p:sp>
        <p:nvSpPr>
          <p:cNvPr id="304134" name="Line 6"/>
          <p:cNvSpPr>
            <a:spLocks noChangeShapeType="1"/>
          </p:cNvSpPr>
          <p:nvPr/>
        </p:nvSpPr>
        <p:spPr bwMode="auto">
          <a:xfrm flipV="1">
            <a:off x="1543050" y="3581400"/>
            <a:ext cx="3000375" cy="304800"/>
          </a:xfrm>
          <a:prstGeom prst="line">
            <a:avLst/>
          </a:prstGeom>
          <a:noFill/>
          <a:ln w="25400">
            <a:solidFill>
              <a:srgbClr val="FF0000"/>
            </a:solidFill>
            <a:round/>
            <a:headEnd/>
            <a:tailEnd/>
          </a:ln>
          <a:effectLst/>
        </p:spPr>
        <p:txBody>
          <a:bodyPr/>
          <a:lstStyle/>
          <a:p>
            <a:endParaRPr lang="en-US"/>
          </a:p>
        </p:txBody>
      </p:sp>
      <p:sp>
        <p:nvSpPr>
          <p:cNvPr id="304135" name="Line 7"/>
          <p:cNvSpPr>
            <a:spLocks noChangeShapeType="1"/>
          </p:cNvSpPr>
          <p:nvPr/>
        </p:nvSpPr>
        <p:spPr bwMode="auto">
          <a:xfrm>
            <a:off x="1371600" y="2743200"/>
            <a:ext cx="3257550" cy="457200"/>
          </a:xfrm>
          <a:prstGeom prst="line">
            <a:avLst/>
          </a:prstGeom>
          <a:noFill/>
          <a:ln w="25400">
            <a:solidFill>
              <a:srgbClr val="FF0000"/>
            </a:solidFill>
            <a:round/>
            <a:headEnd/>
            <a:tailEnd/>
          </a:ln>
          <a:effectLst/>
        </p:spPr>
        <p:txBody>
          <a:bodyPr/>
          <a:lstStyle/>
          <a:p>
            <a:endParaRPr lang="en-US"/>
          </a:p>
        </p:txBody>
      </p:sp>
      <p:sp>
        <p:nvSpPr>
          <p:cNvPr id="304136" name="Line 8"/>
          <p:cNvSpPr>
            <a:spLocks noChangeShapeType="1"/>
          </p:cNvSpPr>
          <p:nvPr/>
        </p:nvSpPr>
        <p:spPr bwMode="auto">
          <a:xfrm flipV="1">
            <a:off x="1714500" y="4495800"/>
            <a:ext cx="3000375" cy="304800"/>
          </a:xfrm>
          <a:prstGeom prst="line">
            <a:avLst/>
          </a:prstGeom>
          <a:noFill/>
          <a:ln w="25400">
            <a:solidFill>
              <a:srgbClr val="FF0000"/>
            </a:solidFill>
            <a:round/>
            <a:headEnd/>
            <a:tailEnd/>
          </a:ln>
          <a:effectLst/>
        </p:spPr>
        <p:txBody>
          <a:bodyPr/>
          <a:lstStyle/>
          <a:p>
            <a:endParaRPr lang="en-US"/>
          </a:p>
        </p:txBody>
      </p:sp>
      <p:sp>
        <p:nvSpPr>
          <p:cNvPr id="304137" name="Rectangle 9"/>
          <p:cNvSpPr>
            <a:spLocks noChangeArrowheads="1"/>
          </p:cNvSpPr>
          <p:nvPr/>
        </p:nvSpPr>
        <p:spPr bwMode="auto">
          <a:xfrm>
            <a:off x="571500" y="5029200"/>
            <a:ext cx="304800" cy="381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 name="Rectangle 11"/>
          <p:cNvSpPr>
            <a:spLocks noChangeArrowheads="1"/>
          </p:cNvSpPr>
          <p:nvPr/>
        </p:nvSpPr>
        <p:spPr bwMode="auto">
          <a:xfrm>
            <a:off x="571500" y="28194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11" name="Rectangle 11"/>
          <p:cNvSpPr>
            <a:spLocks noChangeArrowheads="1"/>
          </p:cNvSpPr>
          <p:nvPr/>
        </p:nvSpPr>
        <p:spPr bwMode="auto">
          <a:xfrm>
            <a:off x="542925" y="33528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12" name="Rectangle 11"/>
          <p:cNvSpPr>
            <a:spLocks noChangeArrowheads="1"/>
          </p:cNvSpPr>
          <p:nvPr/>
        </p:nvSpPr>
        <p:spPr bwMode="auto">
          <a:xfrm>
            <a:off x="571500" y="4419600"/>
            <a:ext cx="257175" cy="304800"/>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9493</TotalTime>
  <Words>2189</Words>
  <Application>Microsoft Office PowerPoint</Application>
  <PresentationFormat>35mm Slides</PresentationFormat>
  <Paragraphs>109</Paragraphs>
  <Slides>10</Slides>
  <Notes>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2" baseType="lpstr">
      <vt:lpstr>Default Design</vt:lpstr>
      <vt:lpstr>Microsoft Word 97 - 2003 Document</vt:lpstr>
      <vt:lpstr>Epidemiologic Methods- Fall 2014</vt:lpstr>
      <vt:lpstr>Course Administration</vt:lpstr>
      <vt:lpstr>PowerPoint Presentation</vt:lpstr>
      <vt:lpstr>Definitions of Epidemiology</vt:lpstr>
      <vt:lpstr>Definitions of Epidemiology – cont’d</vt:lpstr>
      <vt:lpstr>PowerPoint Presentation</vt:lpstr>
      <vt:lpstr>PowerPoint Presentation</vt:lpstr>
      <vt:lpstr>PowerPoint Presentation</vt:lpstr>
      <vt:lpstr>PowerPoint Presentation</vt:lpstr>
      <vt:lpstr>We look forward to working with everyone throughout the course for the next step on this journey towards performing epidemiologic/clinical research well.   </vt:lpstr>
    </vt:vector>
  </TitlesOfParts>
  <Company>UCSF/PSG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Epidemiologic Methods</dc:title>
  <dc:creator>Jeff Martin</dc:creator>
  <cp:lastModifiedBy>Martin, Jeff</cp:lastModifiedBy>
  <cp:revision>92</cp:revision>
  <cp:lastPrinted>2001-09-24T19:01:03Z</cp:lastPrinted>
  <dcterms:created xsi:type="dcterms:W3CDTF">1999-10-19T18:58:44Z</dcterms:created>
  <dcterms:modified xsi:type="dcterms:W3CDTF">2014-09-04T23:25:45Z</dcterms:modified>
</cp:coreProperties>
</file>