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8" r:id="rId2"/>
  </p:sldMasterIdLst>
  <p:notesMasterIdLst>
    <p:notesMasterId r:id="rId58"/>
  </p:notesMasterIdLst>
  <p:sldIdLst>
    <p:sldId id="1385" r:id="rId3"/>
    <p:sldId id="1386" r:id="rId4"/>
    <p:sldId id="1387" r:id="rId5"/>
    <p:sldId id="1007" r:id="rId6"/>
    <p:sldId id="1378" r:id="rId7"/>
    <p:sldId id="1363" r:id="rId8"/>
    <p:sldId id="1022" r:id="rId9"/>
    <p:sldId id="1009" r:id="rId10"/>
    <p:sldId id="1025" r:id="rId11"/>
    <p:sldId id="1024" r:id="rId12"/>
    <p:sldId id="1384" r:id="rId13"/>
    <p:sldId id="1360" r:id="rId14"/>
    <p:sldId id="1362" r:id="rId15"/>
    <p:sldId id="1354" r:id="rId16"/>
    <p:sldId id="1392" r:id="rId17"/>
    <p:sldId id="996" r:id="rId18"/>
    <p:sldId id="311" r:id="rId19"/>
    <p:sldId id="312" r:id="rId20"/>
    <p:sldId id="313" r:id="rId21"/>
    <p:sldId id="314" r:id="rId22"/>
    <p:sldId id="315" r:id="rId23"/>
    <p:sldId id="316" r:id="rId24"/>
    <p:sldId id="317" r:id="rId25"/>
    <p:sldId id="318" r:id="rId26"/>
    <p:sldId id="319" r:id="rId27"/>
    <p:sldId id="321" r:id="rId28"/>
    <p:sldId id="322" r:id="rId29"/>
    <p:sldId id="1388" r:id="rId30"/>
    <p:sldId id="323" r:id="rId31"/>
    <p:sldId id="995" r:id="rId32"/>
    <p:sldId id="348" r:id="rId33"/>
    <p:sldId id="349" r:id="rId34"/>
    <p:sldId id="1372" r:id="rId35"/>
    <p:sldId id="1373" r:id="rId36"/>
    <p:sldId id="1374" r:id="rId37"/>
    <p:sldId id="1375" r:id="rId38"/>
    <p:sldId id="1376" r:id="rId39"/>
    <p:sldId id="1389" r:id="rId40"/>
    <p:sldId id="1391" r:id="rId41"/>
    <p:sldId id="994" r:id="rId42"/>
    <p:sldId id="305" r:id="rId43"/>
    <p:sldId id="306" r:id="rId44"/>
    <p:sldId id="1021" r:id="rId45"/>
    <p:sldId id="1012" r:id="rId46"/>
    <p:sldId id="337" r:id="rId47"/>
    <p:sldId id="338" r:id="rId48"/>
    <p:sldId id="339" r:id="rId49"/>
    <p:sldId id="340" r:id="rId50"/>
    <p:sldId id="341" r:id="rId51"/>
    <p:sldId id="342" r:id="rId52"/>
    <p:sldId id="343" r:id="rId53"/>
    <p:sldId id="344" r:id="rId54"/>
    <p:sldId id="345" r:id="rId55"/>
    <p:sldId id="346" r:id="rId56"/>
    <p:sldId id="34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0748"/>
  </p:normalViewPr>
  <p:slideViewPr>
    <p:cSldViewPr snapToGrid="0" snapToObjects="1">
      <p:cViewPr varScale="1">
        <p:scale>
          <a:sx n="84" d="100"/>
          <a:sy n="84" d="100"/>
        </p:scale>
        <p:origin x="28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C2134-7496-4F27-9F98-6C7B664922BF}" type="doc">
      <dgm:prSet loTypeId="urn:microsoft.com/office/officeart/2005/8/layout/vList2" loCatId="list" qsTypeId="urn:microsoft.com/office/officeart/2005/8/quickstyle/simple4" qsCatId="simple" csTypeId="urn:microsoft.com/office/officeart/2005/8/colors/accent3_2" csCatId="accent3"/>
      <dgm:spPr/>
      <dgm:t>
        <a:bodyPr/>
        <a:lstStyle/>
        <a:p>
          <a:endParaRPr lang="en-US"/>
        </a:p>
      </dgm:t>
    </dgm:pt>
    <dgm:pt modelId="{3C56DAC5-94C6-49BD-BA3F-1CE324E0B7C7}">
      <dgm:prSet/>
      <dgm:spPr/>
      <dgm:t>
        <a:bodyPr/>
        <a:lstStyle/>
        <a:p>
          <a:r>
            <a:rPr lang="en-US"/>
            <a:t>One more RCT example – cohort &amp; RCT example</a:t>
          </a:r>
        </a:p>
      </dgm:t>
    </dgm:pt>
    <dgm:pt modelId="{B21B5690-567C-46DD-A1C1-519960981529}" type="parTrans" cxnId="{B75EB28C-0050-4625-A78E-4CABF597D60B}">
      <dgm:prSet/>
      <dgm:spPr/>
      <dgm:t>
        <a:bodyPr/>
        <a:lstStyle/>
        <a:p>
          <a:endParaRPr lang="en-US"/>
        </a:p>
      </dgm:t>
    </dgm:pt>
    <dgm:pt modelId="{71BCE55B-13F3-4DF7-8719-9FDEFA348A3D}" type="sibTrans" cxnId="{B75EB28C-0050-4625-A78E-4CABF597D60B}">
      <dgm:prSet/>
      <dgm:spPr/>
      <dgm:t>
        <a:bodyPr/>
        <a:lstStyle/>
        <a:p>
          <a:endParaRPr lang="en-US"/>
        </a:p>
      </dgm:t>
    </dgm:pt>
    <dgm:pt modelId="{71CC10BE-9ABC-48B8-A58F-E58A44830AB0}">
      <dgm:prSet/>
      <dgm:spPr/>
      <dgm:t>
        <a:bodyPr/>
        <a:lstStyle/>
        <a:p>
          <a:r>
            <a:rPr lang="en-US"/>
            <a:t>Target Trial heuristic</a:t>
          </a:r>
        </a:p>
      </dgm:t>
    </dgm:pt>
    <dgm:pt modelId="{85D54B42-7A3F-4890-94DF-EB3F21E9784B}" type="parTrans" cxnId="{0E1B6FA6-9ADD-4DB2-AD12-0A79B9A17F77}">
      <dgm:prSet/>
      <dgm:spPr/>
      <dgm:t>
        <a:bodyPr/>
        <a:lstStyle/>
        <a:p>
          <a:endParaRPr lang="en-US"/>
        </a:p>
      </dgm:t>
    </dgm:pt>
    <dgm:pt modelId="{48111212-D974-412B-84DC-257C0EF57480}" type="sibTrans" cxnId="{0E1B6FA6-9ADD-4DB2-AD12-0A79B9A17F77}">
      <dgm:prSet/>
      <dgm:spPr/>
      <dgm:t>
        <a:bodyPr/>
        <a:lstStyle/>
        <a:p>
          <a:endParaRPr lang="en-US"/>
        </a:p>
      </dgm:t>
    </dgm:pt>
    <dgm:pt modelId="{5874B10F-30FB-41C5-9B16-9F90A6F8C5CD}">
      <dgm:prSet/>
      <dgm:spPr/>
      <dgm:t>
        <a:bodyPr/>
        <a:lstStyle/>
        <a:p>
          <a:r>
            <a:rPr lang="en-US"/>
            <a:t>In-Class exercise – conceptualizing a target trial</a:t>
          </a:r>
        </a:p>
      </dgm:t>
    </dgm:pt>
    <dgm:pt modelId="{6EF0DD16-9AE9-4A25-B661-CD2B05E152DD}" type="parTrans" cxnId="{6E05D04D-9A7B-4FDB-9B5B-3CA1E667DC5C}">
      <dgm:prSet/>
      <dgm:spPr/>
      <dgm:t>
        <a:bodyPr/>
        <a:lstStyle/>
        <a:p>
          <a:endParaRPr lang="en-US"/>
        </a:p>
      </dgm:t>
    </dgm:pt>
    <dgm:pt modelId="{D3F6B040-5CA4-4175-B081-4C902057F451}" type="sibTrans" cxnId="{6E05D04D-9A7B-4FDB-9B5B-3CA1E667DC5C}">
      <dgm:prSet/>
      <dgm:spPr/>
      <dgm:t>
        <a:bodyPr/>
        <a:lstStyle/>
        <a:p>
          <a:endParaRPr lang="en-US"/>
        </a:p>
      </dgm:t>
    </dgm:pt>
    <dgm:pt modelId="{78494583-37EC-4991-A69E-A227A55B478F}">
      <dgm:prSet/>
      <dgm:spPr/>
      <dgm:t>
        <a:bodyPr/>
        <a:lstStyle/>
        <a:p>
          <a:r>
            <a:rPr lang="en-US"/>
            <a:t>EXTRA Material</a:t>
          </a:r>
        </a:p>
      </dgm:t>
    </dgm:pt>
    <dgm:pt modelId="{329F783D-0710-454B-ADAF-DEDBBA684960}" type="parTrans" cxnId="{C59D1213-C0A0-4D22-8CFB-F449B0D1F741}">
      <dgm:prSet/>
      <dgm:spPr/>
      <dgm:t>
        <a:bodyPr/>
        <a:lstStyle/>
        <a:p>
          <a:endParaRPr lang="en-US"/>
        </a:p>
      </dgm:t>
    </dgm:pt>
    <dgm:pt modelId="{B16B6460-1469-45BB-B1C2-0C44728AB9C0}" type="sibTrans" cxnId="{C59D1213-C0A0-4D22-8CFB-F449B0D1F741}">
      <dgm:prSet/>
      <dgm:spPr/>
      <dgm:t>
        <a:bodyPr/>
        <a:lstStyle/>
        <a:p>
          <a:endParaRPr lang="en-US"/>
        </a:p>
      </dgm:t>
    </dgm:pt>
    <dgm:pt modelId="{A5EAA152-142D-449F-A5C6-BB3BCF87B366}">
      <dgm:prSet/>
      <dgm:spPr/>
      <dgm:t>
        <a:bodyPr/>
        <a:lstStyle/>
        <a:p>
          <a:r>
            <a:rPr lang="en-US"/>
            <a:t>Appendix 1: Life of a Research Study</a:t>
          </a:r>
        </a:p>
      </dgm:t>
    </dgm:pt>
    <dgm:pt modelId="{923AC9AE-AB6F-4B2F-B0CF-A84883CE9F2A}" type="parTrans" cxnId="{558E1077-91BC-4EE4-8CAC-832B83A95084}">
      <dgm:prSet/>
      <dgm:spPr/>
      <dgm:t>
        <a:bodyPr/>
        <a:lstStyle/>
        <a:p>
          <a:endParaRPr lang="en-US"/>
        </a:p>
      </dgm:t>
    </dgm:pt>
    <dgm:pt modelId="{5BF53A12-0B4B-4F6D-B000-8A4B760B9CC4}" type="sibTrans" cxnId="{558E1077-91BC-4EE4-8CAC-832B83A95084}">
      <dgm:prSet/>
      <dgm:spPr/>
      <dgm:t>
        <a:bodyPr/>
        <a:lstStyle/>
        <a:p>
          <a:endParaRPr lang="en-US"/>
        </a:p>
      </dgm:t>
    </dgm:pt>
    <dgm:pt modelId="{ED931B3F-F161-44B9-8B45-9F86AF63B61D}">
      <dgm:prSet/>
      <dgm:spPr/>
      <dgm:t>
        <a:bodyPr/>
        <a:lstStyle/>
        <a:p>
          <a:r>
            <a:rPr lang="en-US"/>
            <a:t>Appendix 2: Tips for Reading &amp; Critiquing Scientific Papers</a:t>
          </a:r>
        </a:p>
      </dgm:t>
    </dgm:pt>
    <dgm:pt modelId="{0A72D1A7-0E57-4703-A436-550F3BA9DD55}" type="parTrans" cxnId="{E9F18D08-D77C-49F8-8F95-00D9DA0415FB}">
      <dgm:prSet/>
      <dgm:spPr/>
      <dgm:t>
        <a:bodyPr/>
        <a:lstStyle/>
        <a:p>
          <a:endParaRPr lang="en-US"/>
        </a:p>
      </dgm:t>
    </dgm:pt>
    <dgm:pt modelId="{597D2E79-2F12-48A9-9278-59134AD6567A}" type="sibTrans" cxnId="{E9F18D08-D77C-49F8-8F95-00D9DA0415FB}">
      <dgm:prSet/>
      <dgm:spPr/>
      <dgm:t>
        <a:bodyPr/>
        <a:lstStyle/>
        <a:p>
          <a:endParaRPr lang="en-US"/>
        </a:p>
      </dgm:t>
    </dgm:pt>
    <dgm:pt modelId="{F66635DE-8A28-574D-83A0-32F98CE213E6}" type="pres">
      <dgm:prSet presAssocID="{8EAC2134-7496-4F27-9F98-6C7B664922BF}" presName="linear" presStyleCnt="0">
        <dgm:presLayoutVars>
          <dgm:animLvl val="lvl"/>
          <dgm:resizeHandles val="exact"/>
        </dgm:presLayoutVars>
      </dgm:prSet>
      <dgm:spPr/>
    </dgm:pt>
    <dgm:pt modelId="{A9C8A356-F2F6-FB47-961D-69FEDDFCD514}" type="pres">
      <dgm:prSet presAssocID="{3C56DAC5-94C6-49BD-BA3F-1CE324E0B7C7}" presName="parentText" presStyleLbl="node1" presStyleIdx="0" presStyleCnt="4">
        <dgm:presLayoutVars>
          <dgm:chMax val="0"/>
          <dgm:bulletEnabled val="1"/>
        </dgm:presLayoutVars>
      </dgm:prSet>
      <dgm:spPr/>
    </dgm:pt>
    <dgm:pt modelId="{832099C0-BBD7-8B43-8D08-A34EC4AF2273}" type="pres">
      <dgm:prSet presAssocID="{71BCE55B-13F3-4DF7-8719-9FDEFA348A3D}" presName="spacer" presStyleCnt="0"/>
      <dgm:spPr/>
    </dgm:pt>
    <dgm:pt modelId="{62E3C7A6-C6EB-6346-A38C-AC68844469CA}" type="pres">
      <dgm:prSet presAssocID="{71CC10BE-9ABC-48B8-A58F-E58A44830AB0}" presName="parentText" presStyleLbl="node1" presStyleIdx="1" presStyleCnt="4">
        <dgm:presLayoutVars>
          <dgm:chMax val="0"/>
          <dgm:bulletEnabled val="1"/>
        </dgm:presLayoutVars>
      </dgm:prSet>
      <dgm:spPr/>
    </dgm:pt>
    <dgm:pt modelId="{9B7497BD-A0E9-9D4C-A7F9-C762E7059693}" type="pres">
      <dgm:prSet presAssocID="{48111212-D974-412B-84DC-257C0EF57480}" presName="spacer" presStyleCnt="0"/>
      <dgm:spPr/>
    </dgm:pt>
    <dgm:pt modelId="{87F37267-2069-AF40-AF8A-EE59E5B09DD5}" type="pres">
      <dgm:prSet presAssocID="{5874B10F-30FB-41C5-9B16-9F90A6F8C5CD}" presName="parentText" presStyleLbl="node1" presStyleIdx="2" presStyleCnt="4">
        <dgm:presLayoutVars>
          <dgm:chMax val="0"/>
          <dgm:bulletEnabled val="1"/>
        </dgm:presLayoutVars>
      </dgm:prSet>
      <dgm:spPr/>
    </dgm:pt>
    <dgm:pt modelId="{CC3492F8-7911-3740-A47A-0E22D13F68E3}" type="pres">
      <dgm:prSet presAssocID="{D3F6B040-5CA4-4175-B081-4C902057F451}" presName="spacer" presStyleCnt="0"/>
      <dgm:spPr/>
    </dgm:pt>
    <dgm:pt modelId="{322A79BC-5C31-2641-B1CB-B05F89E95EE0}" type="pres">
      <dgm:prSet presAssocID="{78494583-37EC-4991-A69E-A227A55B478F}" presName="parentText" presStyleLbl="node1" presStyleIdx="3" presStyleCnt="4">
        <dgm:presLayoutVars>
          <dgm:chMax val="0"/>
          <dgm:bulletEnabled val="1"/>
        </dgm:presLayoutVars>
      </dgm:prSet>
      <dgm:spPr/>
    </dgm:pt>
    <dgm:pt modelId="{0F762600-5201-7347-A11B-60BD826FB155}" type="pres">
      <dgm:prSet presAssocID="{78494583-37EC-4991-A69E-A227A55B478F}" presName="childText" presStyleLbl="revTx" presStyleIdx="0" presStyleCnt="1">
        <dgm:presLayoutVars>
          <dgm:bulletEnabled val="1"/>
        </dgm:presLayoutVars>
      </dgm:prSet>
      <dgm:spPr/>
    </dgm:pt>
  </dgm:ptLst>
  <dgm:cxnLst>
    <dgm:cxn modelId="{E9F18D08-D77C-49F8-8F95-00D9DA0415FB}" srcId="{78494583-37EC-4991-A69E-A227A55B478F}" destId="{ED931B3F-F161-44B9-8B45-9F86AF63B61D}" srcOrd="1" destOrd="0" parTransId="{0A72D1A7-0E57-4703-A436-550F3BA9DD55}" sibTransId="{597D2E79-2F12-48A9-9278-59134AD6567A}"/>
    <dgm:cxn modelId="{AE85920C-E38C-584E-80A0-3613DBCD6AEB}" type="presOf" srcId="{71CC10BE-9ABC-48B8-A58F-E58A44830AB0}" destId="{62E3C7A6-C6EB-6346-A38C-AC68844469CA}" srcOrd="0" destOrd="0" presId="urn:microsoft.com/office/officeart/2005/8/layout/vList2"/>
    <dgm:cxn modelId="{C59D1213-C0A0-4D22-8CFB-F449B0D1F741}" srcId="{8EAC2134-7496-4F27-9F98-6C7B664922BF}" destId="{78494583-37EC-4991-A69E-A227A55B478F}" srcOrd="3" destOrd="0" parTransId="{329F783D-0710-454B-ADAF-DEDBBA684960}" sibTransId="{B16B6460-1469-45BB-B1C2-0C44728AB9C0}"/>
    <dgm:cxn modelId="{A1F49E30-15FD-A749-8BB0-5394D136C899}" type="presOf" srcId="{3C56DAC5-94C6-49BD-BA3F-1CE324E0B7C7}" destId="{A9C8A356-F2F6-FB47-961D-69FEDDFCD514}" srcOrd="0" destOrd="0" presId="urn:microsoft.com/office/officeart/2005/8/layout/vList2"/>
    <dgm:cxn modelId="{41E79234-0FF6-C74B-A4E7-CCEF52522C84}" type="presOf" srcId="{ED931B3F-F161-44B9-8B45-9F86AF63B61D}" destId="{0F762600-5201-7347-A11B-60BD826FB155}" srcOrd="0" destOrd="1" presId="urn:microsoft.com/office/officeart/2005/8/layout/vList2"/>
    <dgm:cxn modelId="{6E05D04D-9A7B-4FDB-9B5B-3CA1E667DC5C}" srcId="{8EAC2134-7496-4F27-9F98-6C7B664922BF}" destId="{5874B10F-30FB-41C5-9B16-9F90A6F8C5CD}" srcOrd="2" destOrd="0" parTransId="{6EF0DD16-9AE9-4A25-B661-CD2B05E152DD}" sibTransId="{D3F6B040-5CA4-4175-B081-4C902057F451}"/>
    <dgm:cxn modelId="{5AFE7566-4992-BC4D-92B5-8E89EAC6DC49}" type="presOf" srcId="{78494583-37EC-4991-A69E-A227A55B478F}" destId="{322A79BC-5C31-2641-B1CB-B05F89E95EE0}" srcOrd="0" destOrd="0" presId="urn:microsoft.com/office/officeart/2005/8/layout/vList2"/>
    <dgm:cxn modelId="{9E804C70-1697-CE47-A965-3AC5D04D79AF}" type="presOf" srcId="{8EAC2134-7496-4F27-9F98-6C7B664922BF}" destId="{F66635DE-8A28-574D-83A0-32F98CE213E6}" srcOrd="0" destOrd="0" presId="urn:microsoft.com/office/officeart/2005/8/layout/vList2"/>
    <dgm:cxn modelId="{558E1077-91BC-4EE4-8CAC-832B83A95084}" srcId="{78494583-37EC-4991-A69E-A227A55B478F}" destId="{A5EAA152-142D-449F-A5C6-BB3BCF87B366}" srcOrd="0" destOrd="0" parTransId="{923AC9AE-AB6F-4B2F-B0CF-A84883CE9F2A}" sibTransId="{5BF53A12-0B4B-4F6D-B000-8A4B760B9CC4}"/>
    <dgm:cxn modelId="{B75EB28C-0050-4625-A78E-4CABF597D60B}" srcId="{8EAC2134-7496-4F27-9F98-6C7B664922BF}" destId="{3C56DAC5-94C6-49BD-BA3F-1CE324E0B7C7}" srcOrd="0" destOrd="0" parTransId="{B21B5690-567C-46DD-A1C1-519960981529}" sibTransId="{71BCE55B-13F3-4DF7-8719-9FDEFA348A3D}"/>
    <dgm:cxn modelId="{0E1B6FA6-9ADD-4DB2-AD12-0A79B9A17F77}" srcId="{8EAC2134-7496-4F27-9F98-6C7B664922BF}" destId="{71CC10BE-9ABC-48B8-A58F-E58A44830AB0}" srcOrd="1" destOrd="0" parTransId="{85D54B42-7A3F-4890-94DF-EB3F21E9784B}" sibTransId="{48111212-D974-412B-84DC-257C0EF57480}"/>
    <dgm:cxn modelId="{D81C13BD-807F-324D-89C0-DBF5D03AF123}" type="presOf" srcId="{A5EAA152-142D-449F-A5C6-BB3BCF87B366}" destId="{0F762600-5201-7347-A11B-60BD826FB155}" srcOrd="0" destOrd="0" presId="urn:microsoft.com/office/officeart/2005/8/layout/vList2"/>
    <dgm:cxn modelId="{C76921F7-F588-564C-B5D1-25E340C541C9}" type="presOf" srcId="{5874B10F-30FB-41C5-9B16-9F90A6F8C5CD}" destId="{87F37267-2069-AF40-AF8A-EE59E5B09DD5}" srcOrd="0" destOrd="0" presId="urn:microsoft.com/office/officeart/2005/8/layout/vList2"/>
    <dgm:cxn modelId="{8A85D91D-137F-F840-860D-EDBCF1A71962}" type="presParOf" srcId="{F66635DE-8A28-574D-83A0-32F98CE213E6}" destId="{A9C8A356-F2F6-FB47-961D-69FEDDFCD514}" srcOrd="0" destOrd="0" presId="urn:microsoft.com/office/officeart/2005/8/layout/vList2"/>
    <dgm:cxn modelId="{14D4F67A-5854-BB4C-A087-9CB4959AB707}" type="presParOf" srcId="{F66635DE-8A28-574D-83A0-32F98CE213E6}" destId="{832099C0-BBD7-8B43-8D08-A34EC4AF2273}" srcOrd="1" destOrd="0" presId="urn:microsoft.com/office/officeart/2005/8/layout/vList2"/>
    <dgm:cxn modelId="{BF9600EB-6DD6-0E41-BD04-7FA5844B42BF}" type="presParOf" srcId="{F66635DE-8A28-574D-83A0-32F98CE213E6}" destId="{62E3C7A6-C6EB-6346-A38C-AC68844469CA}" srcOrd="2" destOrd="0" presId="urn:microsoft.com/office/officeart/2005/8/layout/vList2"/>
    <dgm:cxn modelId="{1C196778-0421-EA42-A7BC-A7E1390F62C4}" type="presParOf" srcId="{F66635DE-8A28-574D-83A0-32F98CE213E6}" destId="{9B7497BD-A0E9-9D4C-A7F9-C762E7059693}" srcOrd="3" destOrd="0" presId="urn:microsoft.com/office/officeart/2005/8/layout/vList2"/>
    <dgm:cxn modelId="{31853EE1-AAA2-DF41-9183-DA4265EA6323}" type="presParOf" srcId="{F66635DE-8A28-574D-83A0-32F98CE213E6}" destId="{87F37267-2069-AF40-AF8A-EE59E5B09DD5}" srcOrd="4" destOrd="0" presId="urn:microsoft.com/office/officeart/2005/8/layout/vList2"/>
    <dgm:cxn modelId="{2F089B15-08FA-8B4F-AC1C-5B260A677C00}" type="presParOf" srcId="{F66635DE-8A28-574D-83A0-32F98CE213E6}" destId="{CC3492F8-7911-3740-A47A-0E22D13F68E3}" srcOrd="5" destOrd="0" presId="urn:microsoft.com/office/officeart/2005/8/layout/vList2"/>
    <dgm:cxn modelId="{94610646-98C7-F448-8FFB-60CF70960B2E}" type="presParOf" srcId="{F66635DE-8A28-574D-83A0-32F98CE213E6}" destId="{322A79BC-5C31-2641-B1CB-B05F89E95EE0}" srcOrd="6" destOrd="0" presId="urn:microsoft.com/office/officeart/2005/8/layout/vList2"/>
    <dgm:cxn modelId="{2E7C5E9B-5C0E-A441-BC96-9B65A1345025}" type="presParOf" srcId="{F66635DE-8A28-574D-83A0-32F98CE213E6}" destId="{0F762600-5201-7347-A11B-60BD826FB155}"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8A356-F2F6-FB47-961D-69FEDDFCD514}">
      <dsp:nvSpPr>
        <dsp:cNvPr id="0" name=""/>
        <dsp:cNvSpPr/>
      </dsp:nvSpPr>
      <dsp:spPr>
        <a:xfrm>
          <a:off x="0" y="232130"/>
          <a:ext cx="8137665" cy="631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One more RCT example – cohort &amp; RCT example</a:t>
          </a:r>
        </a:p>
      </dsp:txBody>
      <dsp:txXfrm>
        <a:off x="30842" y="262972"/>
        <a:ext cx="8075981" cy="570116"/>
      </dsp:txXfrm>
    </dsp:sp>
    <dsp:sp modelId="{62E3C7A6-C6EB-6346-A38C-AC68844469CA}">
      <dsp:nvSpPr>
        <dsp:cNvPr id="0" name=""/>
        <dsp:cNvSpPr/>
      </dsp:nvSpPr>
      <dsp:spPr>
        <a:xfrm>
          <a:off x="0" y="941690"/>
          <a:ext cx="8137665" cy="631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Target Trial heuristic</a:t>
          </a:r>
        </a:p>
      </dsp:txBody>
      <dsp:txXfrm>
        <a:off x="30842" y="972532"/>
        <a:ext cx="8075981" cy="570116"/>
      </dsp:txXfrm>
    </dsp:sp>
    <dsp:sp modelId="{87F37267-2069-AF40-AF8A-EE59E5B09DD5}">
      <dsp:nvSpPr>
        <dsp:cNvPr id="0" name=""/>
        <dsp:cNvSpPr/>
      </dsp:nvSpPr>
      <dsp:spPr>
        <a:xfrm>
          <a:off x="0" y="1651250"/>
          <a:ext cx="8137665" cy="631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In-Class exercise – conceptualizing a target trial</a:t>
          </a:r>
        </a:p>
      </dsp:txBody>
      <dsp:txXfrm>
        <a:off x="30842" y="1682092"/>
        <a:ext cx="8075981" cy="570116"/>
      </dsp:txXfrm>
    </dsp:sp>
    <dsp:sp modelId="{322A79BC-5C31-2641-B1CB-B05F89E95EE0}">
      <dsp:nvSpPr>
        <dsp:cNvPr id="0" name=""/>
        <dsp:cNvSpPr/>
      </dsp:nvSpPr>
      <dsp:spPr>
        <a:xfrm>
          <a:off x="0" y="2360810"/>
          <a:ext cx="8137665" cy="631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EXTRA Material</a:t>
          </a:r>
        </a:p>
      </dsp:txBody>
      <dsp:txXfrm>
        <a:off x="30842" y="2391652"/>
        <a:ext cx="8075981" cy="570116"/>
      </dsp:txXfrm>
    </dsp:sp>
    <dsp:sp modelId="{0F762600-5201-7347-A11B-60BD826FB155}">
      <dsp:nvSpPr>
        <dsp:cNvPr id="0" name=""/>
        <dsp:cNvSpPr/>
      </dsp:nvSpPr>
      <dsp:spPr>
        <a:xfrm>
          <a:off x="0" y="2992610"/>
          <a:ext cx="8137665" cy="68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37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Appendix 1: Life of a Research Study</a:t>
          </a:r>
        </a:p>
        <a:p>
          <a:pPr marL="228600" lvl="1" indent="-228600" algn="l" defTabSz="933450">
            <a:lnSpc>
              <a:spcPct val="90000"/>
            </a:lnSpc>
            <a:spcBef>
              <a:spcPct val="0"/>
            </a:spcBef>
            <a:spcAft>
              <a:spcPct val="20000"/>
            </a:spcAft>
            <a:buChar char="•"/>
          </a:pPr>
          <a:r>
            <a:rPr lang="en-US" sz="2100" kern="1200"/>
            <a:t>Appendix 2: Tips for Reading &amp; Critiquing Scientific Papers</a:t>
          </a:r>
        </a:p>
      </dsp:txBody>
      <dsp:txXfrm>
        <a:off x="0" y="2992610"/>
        <a:ext cx="8137665" cy="6846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B23686-20F3-7143-952A-ECC32674BB29}" type="datetimeFigureOut">
              <a:rPr lang="en-US" smtClean="0"/>
              <a:t>1/27/22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368B5-D238-E640-B765-E44B988D2804}" type="slidenum">
              <a:rPr lang="en-US" smtClean="0"/>
              <a:t>‹#›</a:t>
            </a:fld>
            <a:endParaRPr lang="en-US"/>
          </a:p>
        </p:txBody>
      </p:sp>
    </p:spTree>
    <p:extLst>
      <p:ext uri="{BB962C8B-B14F-4D97-AF65-F5344CB8AC3E}">
        <p14:creationId xmlns:p14="http://schemas.microsoft.com/office/powerpoint/2010/main" val="1675258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sciencedirect.com/science/article/pii/S0197245698000105" TargetMode="External"/><Relationship Id="rId3" Type="http://schemas.openxmlformats.org/officeDocument/2006/relationships/hyperlink" Target="https://www.nejm.org/doi/full/10.1056/nejm199109123251102" TargetMode="External"/><Relationship Id="rId7" Type="http://schemas.openxmlformats.org/officeDocument/2006/relationships/hyperlink" Target="https://jamanetwork.com/journals/jama/fullarticle/187879"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sciencedirect.com/science/article/pii/S0197245697000780" TargetMode="External"/><Relationship Id="rId5" Type="http://schemas.openxmlformats.org/officeDocument/2006/relationships/hyperlink" Target="https://www.nejm.org/doi/10.1056/NEJMoa030808?url_ver=Z39.88-2003&amp;rfr_id=ori:rid:crossref.org&amp;rfr_dat=cr_pub%3dwww.ncbi.nlm.nih.gov" TargetMode="External"/><Relationship Id="rId4" Type="http://schemas.openxmlformats.org/officeDocument/2006/relationships/hyperlink" Target="https://www.ncbi.nlm.nih.gov/pubmed/9187066"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ncbi.nlm.nih.gov/pmc/articles/PMC5812009/"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bi.nlm.nih.gov/pubmed/2893871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bi.nlm.nih.gov/pubmed/2893871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pubmed/2893871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8612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the WHI, the goal was to study random allocation to HRT or placebo, for the outcome of MI, with randomization acting as the instrumental variable (i.e., associated with HRT exposure and nothing else).</a:t>
            </a:r>
          </a:p>
          <a:p>
            <a:endParaRPr lang="en-US" dirty="0"/>
          </a:p>
          <a:p>
            <a:r>
              <a:rPr lang="en-US" dirty="0"/>
              <a:t>However, further studies suggested that age and time since menopause (which could be confounders) may each modify the effect of HRT on MI… (click to show interaction DAG)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6775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…which means that it may be more accurate to examine the effect of HRT allocation, conditional on age and time since menopause. In fact, when this was done in WHI, results were more similar to the original NHS results, for the sub group of younger women who had experienced menopause more recently, when they went on HRT.</a:t>
            </a:r>
          </a:p>
          <a:p>
            <a:endParaRPr lang="en-US" dirty="0"/>
          </a:p>
          <a:p>
            <a:r>
              <a:rPr lang="en-US" dirty="0"/>
              <a:t>These results suggest that age and time since menopause are effect modifiers of the association of HRT and MI, which means that the primary association of interest (HRT </a:t>
            </a:r>
            <a:r>
              <a:rPr lang="en-US" dirty="0">
                <a:sym typeface="Wingdings" pitchFamily="2" charset="2"/>
              </a:rPr>
              <a:t> MI) acts biologically differently, based on age or time since menopause… and without stratifying by these factors, one could miss relevant effects. </a:t>
            </a:r>
          </a:p>
          <a:p>
            <a:endParaRPr lang="en-US" dirty="0">
              <a:sym typeface="Wingdings" pitchFamily="2" charset="2"/>
            </a:endParaRPr>
          </a:p>
          <a:p>
            <a:r>
              <a:rPr lang="en-US" dirty="0">
                <a:sym typeface="Wingdings" pitchFamily="2" charset="2"/>
              </a:rPr>
              <a:t>NOTE: DAG’s are not great at depicting Effect Modification. Ideally, one would want to examine these questions within sub-groups of Age and time since menopause, or WITHIN strata of the boxed vars above</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8796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Changes in SOC (standard of care) or issues of adherence can cripple the ability to address a meaningful question (</a:t>
            </a:r>
            <a:r>
              <a:rPr lang="en-US" dirty="0">
                <a:solidFill>
                  <a:schemeClr val="accent1"/>
                </a:solidFill>
              </a:rPr>
              <a:t>PLCO</a:t>
            </a:r>
            <a:r>
              <a:rPr lang="en-US" dirty="0"/>
              <a:t>)</a:t>
            </a:r>
          </a:p>
          <a:p>
            <a:pPr lvl="1"/>
            <a:r>
              <a:rPr lang="en-US" dirty="0"/>
              <a:t>Sample size estimates in planning phase need to anticipate some amount of lack of adherence, but can still under-estimate</a:t>
            </a:r>
          </a:p>
          <a:p>
            <a:r>
              <a:rPr lang="en-US" dirty="0"/>
              <a:t>Food can be complex, and a reductionist approach to nutrition may over-simplify the benefits (</a:t>
            </a:r>
            <a:r>
              <a:rPr lang="en-US" dirty="0">
                <a:solidFill>
                  <a:schemeClr val="accent1"/>
                </a:solidFill>
              </a:rPr>
              <a:t>ATBC</a:t>
            </a:r>
            <a:r>
              <a:rPr lang="en-US" dirty="0"/>
              <a:t>)</a:t>
            </a:r>
          </a:p>
          <a:p>
            <a:pPr lvl="1"/>
            <a:r>
              <a:rPr lang="en-US" dirty="0"/>
              <a:t>RCT’s are better for addressing “mature” questions</a:t>
            </a:r>
          </a:p>
          <a:p>
            <a:r>
              <a:rPr lang="en-US" dirty="0"/>
              <a:t>Apparent discrepancies </a:t>
            </a:r>
            <a:r>
              <a:rPr lang="en-US" dirty="0" err="1"/>
              <a:t>bt</a:t>
            </a:r>
            <a:r>
              <a:rPr lang="en-US" dirty="0"/>
              <a:t> observational data &amp; RCT’s may sometimes be explained by nuances in the actual question each addresses (pay attn to PICO)</a:t>
            </a:r>
          </a:p>
          <a:p>
            <a:pPr lvl="1">
              <a:buClr>
                <a:schemeClr val="tx1"/>
              </a:buClr>
            </a:pPr>
            <a:r>
              <a:rPr lang="en-US" dirty="0"/>
              <a:t>consider effect modification or differences in study population (</a:t>
            </a:r>
            <a:r>
              <a:rPr lang="en-US" dirty="0">
                <a:solidFill>
                  <a:schemeClr val="accent1"/>
                </a:solidFill>
              </a:rPr>
              <a:t>WHI vs NHS</a:t>
            </a:r>
            <a:r>
              <a:rPr lang="en-US" dirty="0"/>
              <a:t>)</a:t>
            </a:r>
          </a:p>
          <a:p>
            <a:pPr>
              <a:buClr>
                <a:schemeClr val="tx1"/>
              </a:buClr>
            </a:pPr>
            <a:r>
              <a:rPr lang="en-US" dirty="0"/>
              <a:t>Sometimes RCTs have surprising results that are true (</a:t>
            </a:r>
            <a:r>
              <a:rPr lang="en-US" dirty="0">
                <a:solidFill>
                  <a:schemeClr val="accent1"/>
                </a:solidFill>
              </a:rPr>
              <a:t>WHI, ATBC</a:t>
            </a:r>
            <a:r>
              <a:rPr lang="en-US" dirty="0"/>
              <a: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215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08116" indent="-108116" defTabSz="864931" eaLnBrk="0" fontAlgn="base" hangingPunct="0">
              <a:spcBef>
                <a:spcPts val="757"/>
              </a:spcBef>
              <a:spcAft>
                <a:spcPct val="0"/>
              </a:spcAf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38A88D-5451-DB45-A14C-3218B5721A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4425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7231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pPr marL="0" marR="0" lvl="0" indent="0" algn="r" defTabSz="912983" rtl="0" eaLnBrk="0" fontAlgn="auto" latinLnBrk="0" hangingPunct="0">
              <a:lnSpc>
                <a:spcPct val="100000"/>
              </a:lnSpc>
              <a:spcBef>
                <a:spcPts val="0"/>
              </a:spcBef>
              <a:spcAft>
                <a:spcPts val="0"/>
              </a:spcAft>
              <a:buClrTx/>
              <a:buSzTx/>
              <a:buFontTx/>
              <a:buNone/>
              <a:tabLst/>
              <a:defRPr/>
            </a:pPr>
            <a:fld id="{7A409BDA-2C5D-4D8E-B4BF-D07DE19C02F4}" type="slidenum">
              <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2983" rtl="0" eaLnBrk="0" fontAlgn="auto" latinLnBrk="0" hangingPunct="0">
                <a:lnSpc>
                  <a:spcPct val="100000"/>
                </a:lnSpc>
                <a:spcBef>
                  <a:spcPts val="0"/>
                </a:spcBef>
                <a:spcAft>
                  <a:spcPts val="0"/>
                </a:spcAft>
                <a:buClrTx/>
                <a:buSzTx/>
                <a:buFontTx/>
                <a:buNone/>
                <a:tabLst/>
                <a:defRPr/>
              </a:pPr>
              <a:t>17</a:t>
            </a:fld>
            <a:endPar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1203" name="Rectangle 2"/>
          <p:cNvSpPr>
            <a:spLocks noGrp="1" noRot="1" noChangeAspect="1" noChangeArrowheads="1" noTextEdit="1"/>
          </p:cNvSpPr>
          <p:nvPr>
            <p:ph type="sldImg"/>
          </p:nvPr>
        </p:nvSpPr>
        <p:spPr>
          <a:xfrm>
            <a:off x="1371600" y="1143000"/>
            <a:ext cx="4114800" cy="3086100"/>
          </a:xfrm>
          <a:ln/>
        </p:spPr>
      </p:sp>
      <p:sp>
        <p:nvSpPr>
          <p:cNvPr id="5120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i="1">
                <a:latin typeface="Arial" panose="020B0604020202020204" pitchFamily="34" charset="0"/>
              </a:rPr>
              <a:t>RCT typically have…</a:t>
            </a:r>
          </a:p>
        </p:txBody>
      </p:sp>
    </p:spTree>
    <p:extLst>
      <p:ext uri="{BB962C8B-B14F-4D97-AF65-F5344CB8AC3E}">
        <p14:creationId xmlns:p14="http://schemas.microsoft.com/office/powerpoint/2010/main" val="1367854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pPr marL="0" marR="0" lvl="0" indent="0" algn="r" defTabSz="912983" rtl="0" eaLnBrk="0" fontAlgn="auto" latinLnBrk="0" hangingPunct="0">
              <a:lnSpc>
                <a:spcPct val="100000"/>
              </a:lnSpc>
              <a:spcBef>
                <a:spcPts val="0"/>
              </a:spcBef>
              <a:spcAft>
                <a:spcPts val="0"/>
              </a:spcAft>
              <a:buClrTx/>
              <a:buSzTx/>
              <a:buFontTx/>
              <a:buNone/>
              <a:tabLst/>
              <a:defRPr/>
            </a:pPr>
            <a:fld id="{3BAE9311-D1A3-4484-A832-7F4AB5C57208}" type="slidenum">
              <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2983" rtl="0" eaLnBrk="0" fontAlgn="auto" latinLnBrk="0" hangingPunct="0">
                <a:lnSpc>
                  <a:spcPct val="100000"/>
                </a:lnSpc>
                <a:spcBef>
                  <a:spcPts val="0"/>
                </a:spcBef>
                <a:spcAft>
                  <a:spcPts val="0"/>
                </a:spcAft>
                <a:buClrTx/>
                <a:buSzTx/>
                <a:buFontTx/>
                <a:buNone/>
                <a:tabLst/>
                <a:defRPr/>
              </a:pPr>
              <a:t>18</a:t>
            </a:fld>
            <a:endPar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2227" name="Rectangle 2"/>
          <p:cNvSpPr>
            <a:spLocks noGrp="1" noRot="1" noChangeAspect="1" noChangeArrowheads="1" noTextEdit="1"/>
          </p:cNvSpPr>
          <p:nvPr>
            <p:ph type="sldImg"/>
          </p:nvPr>
        </p:nvSpPr>
        <p:spPr>
          <a:xfrm>
            <a:off x="1371600" y="1143000"/>
            <a:ext cx="4114800" cy="3086100"/>
          </a:xfrm>
          <a:ln/>
        </p:spPr>
      </p:sp>
      <p:sp>
        <p:nvSpPr>
          <p:cNvPr id="5222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Clear objectives, with primary and secondary endpoints….we should be able to do that in </a:t>
            </a:r>
            <a:r>
              <a:rPr lang="en-US" altLang="en-US" dirty="0" err="1">
                <a:latin typeface="Arial" panose="020B0604020202020204" pitchFamily="34" charset="0"/>
              </a:rPr>
              <a:t>Obs</a:t>
            </a:r>
            <a:r>
              <a:rPr lang="en-US" altLang="en-US" baseline="0" dirty="0">
                <a:latin typeface="Arial" panose="020B0604020202020204" pitchFamily="34" charset="0"/>
              </a:rPr>
              <a:t> studies as well as RCT’s</a:t>
            </a:r>
            <a:endParaRPr lang="en-US" altLang="en-US" dirty="0">
              <a:latin typeface="Arial" panose="020B0604020202020204" pitchFamily="34" charset="0"/>
            </a:endParaRPr>
          </a:p>
        </p:txBody>
      </p:sp>
    </p:spTree>
    <p:extLst>
      <p:ext uri="{BB962C8B-B14F-4D97-AF65-F5344CB8AC3E}">
        <p14:creationId xmlns:p14="http://schemas.microsoft.com/office/powerpoint/2010/main" val="2180314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pPr marL="0" marR="0" lvl="0" indent="0" algn="r" defTabSz="912983" rtl="0" eaLnBrk="0" fontAlgn="auto" latinLnBrk="0" hangingPunct="0">
              <a:lnSpc>
                <a:spcPct val="100000"/>
              </a:lnSpc>
              <a:spcBef>
                <a:spcPts val="0"/>
              </a:spcBef>
              <a:spcAft>
                <a:spcPts val="0"/>
              </a:spcAft>
              <a:buClrTx/>
              <a:buSzTx/>
              <a:buFontTx/>
              <a:buNone/>
              <a:tabLst/>
              <a:defRPr/>
            </a:pPr>
            <a:fld id="{8955CDFE-9211-4B2D-A12B-6A490D5CB400}" type="slidenum">
              <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2983" rtl="0" eaLnBrk="0" fontAlgn="auto" latinLnBrk="0" hangingPunct="0">
                <a:lnSpc>
                  <a:spcPct val="100000"/>
                </a:lnSpc>
                <a:spcBef>
                  <a:spcPts val="0"/>
                </a:spcBef>
                <a:spcAft>
                  <a:spcPts val="0"/>
                </a:spcAft>
                <a:buClrTx/>
                <a:buSzTx/>
                <a:buFontTx/>
                <a:buNone/>
                <a:tabLst/>
                <a:defRPr/>
              </a:pPr>
              <a:t>19</a:t>
            </a:fld>
            <a:endPar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3251" name="Rectangle 2"/>
          <p:cNvSpPr>
            <a:spLocks noGrp="1" noRot="1" noChangeAspect="1" noChangeArrowheads="1" noTextEdit="1"/>
          </p:cNvSpPr>
          <p:nvPr>
            <p:ph type="sldImg"/>
          </p:nvPr>
        </p:nvSpPr>
        <p:spPr>
          <a:xfrm>
            <a:off x="1371600" y="1143000"/>
            <a:ext cx="4114800" cy="3086100"/>
          </a:xfrm>
          <a:ln/>
        </p:spPr>
      </p:sp>
      <p:sp>
        <p:nvSpPr>
          <p:cNvPr id="5325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Inclusion/exclusion criteria  should be clear</a:t>
            </a:r>
            <a:r>
              <a:rPr lang="en-US" altLang="en-US" baseline="0" dirty="0">
                <a:latin typeface="Arial" panose="020B0604020202020204" pitchFamily="34" charset="0"/>
              </a:rPr>
              <a:t> for both types of studies</a:t>
            </a:r>
            <a:endParaRPr lang="en-US" altLang="en-US" dirty="0">
              <a:latin typeface="Arial" panose="020B0604020202020204" pitchFamily="34" charset="0"/>
            </a:endParaRPr>
          </a:p>
        </p:txBody>
      </p:sp>
    </p:spTree>
    <p:extLst>
      <p:ext uri="{BB962C8B-B14F-4D97-AF65-F5344CB8AC3E}">
        <p14:creationId xmlns:p14="http://schemas.microsoft.com/office/powerpoint/2010/main" val="34928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pPr marL="0" marR="0" lvl="0" indent="0" algn="r" defTabSz="912983" rtl="0" eaLnBrk="0" fontAlgn="auto" latinLnBrk="0" hangingPunct="0">
              <a:lnSpc>
                <a:spcPct val="100000"/>
              </a:lnSpc>
              <a:spcBef>
                <a:spcPts val="0"/>
              </a:spcBef>
              <a:spcAft>
                <a:spcPts val="0"/>
              </a:spcAft>
              <a:buClrTx/>
              <a:buSzTx/>
              <a:buFontTx/>
              <a:buNone/>
              <a:tabLst/>
              <a:defRPr/>
            </a:pPr>
            <a:fld id="{22A361F2-3815-49AF-8571-6321F07437D8}" type="slidenum">
              <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2983" rtl="0" eaLnBrk="0" fontAlgn="auto" latinLnBrk="0" hangingPunct="0">
                <a:lnSpc>
                  <a:spcPct val="100000"/>
                </a:lnSpc>
                <a:spcBef>
                  <a:spcPts val="0"/>
                </a:spcBef>
                <a:spcAft>
                  <a:spcPts val="0"/>
                </a:spcAft>
                <a:buClrTx/>
                <a:buSzTx/>
                <a:buFontTx/>
                <a:buNone/>
                <a:tabLst/>
                <a:defRPr/>
              </a:pPr>
              <a:t>20</a:t>
            </a:fld>
            <a:endPar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4275" name="Rectangle 2"/>
          <p:cNvSpPr>
            <a:spLocks noGrp="1" noRot="1" noChangeAspect="1" noChangeArrowheads="1" noTextEdit="1"/>
          </p:cNvSpPr>
          <p:nvPr>
            <p:ph type="sldImg"/>
          </p:nvPr>
        </p:nvSpPr>
        <p:spPr>
          <a:xfrm>
            <a:off x="1371600" y="1143000"/>
            <a:ext cx="4114800" cy="3086100"/>
          </a:xfrm>
          <a:ln/>
        </p:spPr>
      </p:sp>
      <p:sp>
        <p:nvSpPr>
          <p:cNvPr id="5427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When the goal is estimating the causal effect of certain treatment on the outcome, longitudinal studies are preferred over non</a:t>
            </a:r>
            <a:r>
              <a:rPr lang="en-US" altLang="en-US" baseline="0" dirty="0">
                <a:latin typeface="Arial" panose="020B0604020202020204" pitchFamily="34" charset="0"/>
              </a:rPr>
              <a:t> </a:t>
            </a:r>
            <a:r>
              <a:rPr lang="en-US" altLang="en-US" dirty="0">
                <a:latin typeface="Arial" panose="020B0604020202020204" pitchFamily="34" charset="0"/>
              </a:rPr>
              <a:t>longitudinal (i.e., cross-sectional) ones in which the temporal order of treatment</a:t>
            </a:r>
            <a:r>
              <a:rPr lang="en-US" altLang="en-US" baseline="0" dirty="0">
                <a:latin typeface="Arial" panose="020B0604020202020204" pitchFamily="34" charset="0"/>
              </a:rPr>
              <a:t> </a:t>
            </a:r>
            <a:r>
              <a:rPr lang="en-US" altLang="en-US" dirty="0">
                <a:latin typeface="Arial" panose="020B0604020202020204" pitchFamily="34" charset="0"/>
              </a:rPr>
              <a:t>and outcome may be unclear</a:t>
            </a:r>
          </a:p>
        </p:txBody>
      </p:sp>
    </p:spTree>
    <p:extLst>
      <p:ext uri="{BB962C8B-B14F-4D97-AF65-F5344CB8AC3E}">
        <p14:creationId xmlns:p14="http://schemas.microsoft.com/office/powerpoint/2010/main" val="4164529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pPr marL="0" marR="0" lvl="0" indent="0" algn="r" defTabSz="912983" rtl="0" eaLnBrk="0" fontAlgn="auto" latinLnBrk="0" hangingPunct="0">
              <a:lnSpc>
                <a:spcPct val="100000"/>
              </a:lnSpc>
              <a:spcBef>
                <a:spcPts val="0"/>
              </a:spcBef>
              <a:spcAft>
                <a:spcPts val="0"/>
              </a:spcAft>
              <a:buClrTx/>
              <a:buSzTx/>
              <a:buFontTx/>
              <a:buNone/>
              <a:tabLst/>
              <a:defRPr/>
            </a:pPr>
            <a:fld id="{DC19CA6B-8455-481F-B8D2-37A7B905CECB}" type="slidenum">
              <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2983" rtl="0" eaLnBrk="0" fontAlgn="auto" latinLnBrk="0" hangingPunct="0">
                <a:lnSpc>
                  <a:spcPct val="100000"/>
                </a:lnSpc>
                <a:spcBef>
                  <a:spcPts val="0"/>
                </a:spcBef>
                <a:spcAft>
                  <a:spcPts val="0"/>
                </a:spcAft>
                <a:buClrTx/>
                <a:buSzTx/>
                <a:buFontTx/>
                <a:buNone/>
                <a:tabLst/>
                <a:defRPr/>
              </a:pPr>
              <a:t>21</a:t>
            </a:fld>
            <a:endPar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5299" name="Rectangle 2"/>
          <p:cNvSpPr>
            <a:spLocks noGrp="1" noRot="1" noChangeAspect="1" noChangeArrowheads="1" noTextEdit="1"/>
          </p:cNvSpPr>
          <p:nvPr>
            <p:ph type="sldImg"/>
          </p:nvPr>
        </p:nvSpPr>
        <p:spPr>
          <a:xfrm>
            <a:off x="1371600" y="1143000"/>
            <a:ext cx="4114800" cy="3086100"/>
          </a:xfrm>
          <a:ln/>
        </p:spPr>
      </p:sp>
      <p:sp>
        <p:nvSpPr>
          <p:cNvPr id="5530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Longitudinal studies are usually classified as either experiments (the treatment is assigned by the investigators) or observational</a:t>
            </a:r>
          </a:p>
          <a:p>
            <a:r>
              <a:rPr lang="en-US" altLang="en-US" dirty="0">
                <a:latin typeface="Arial" panose="020B0604020202020204" pitchFamily="34" charset="0"/>
              </a:rPr>
              <a:t>studies (the investigators play no role in treatment assignment). Experiments are said to be randomized when the investigators assign the treatment at random. </a:t>
            </a:r>
          </a:p>
          <a:p>
            <a:r>
              <a:rPr lang="en-US" altLang="en-US" dirty="0">
                <a:latin typeface="Arial" panose="020B0604020202020204" pitchFamily="34" charset="0"/>
              </a:rPr>
              <a:t>They randomized the treatments… we cannot do that in</a:t>
            </a:r>
            <a:r>
              <a:rPr lang="en-US" altLang="en-US" baseline="0" dirty="0">
                <a:latin typeface="Arial" panose="020B0604020202020204" pitchFamily="34" charset="0"/>
              </a:rPr>
              <a:t> </a:t>
            </a:r>
            <a:r>
              <a:rPr lang="en-US" altLang="en-US" baseline="0" dirty="0" err="1">
                <a:latin typeface="Arial" panose="020B0604020202020204" pitchFamily="34" charset="0"/>
              </a:rPr>
              <a:t>obs</a:t>
            </a:r>
            <a:r>
              <a:rPr lang="en-US" altLang="en-US" baseline="0" dirty="0">
                <a:latin typeface="Arial" panose="020B0604020202020204" pitchFamily="34" charset="0"/>
              </a:rPr>
              <a:t> studies.</a:t>
            </a:r>
            <a:endParaRPr lang="en-US" altLang="en-US" dirty="0">
              <a:latin typeface="Arial" panose="020B0604020202020204" pitchFamily="34" charset="0"/>
            </a:endParaRPr>
          </a:p>
          <a:p>
            <a:r>
              <a:rPr lang="en-US" altLang="en-US" dirty="0">
                <a:latin typeface="Arial" panose="020B0604020202020204" pitchFamily="34" charset="0"/>
              </a:rPr>
              <a:t>This is one of the key differences</a:t>
            </a:r>
            <a:r>
              <a:rPr lang="en-US" altLang="en-US" baseline="0" dirty="0">
                <a:latin typeface="Arial" panose="020B0604020202020204" pitchFamily="34" charset="0"/>
              </a:rPr>
              <a:t> and leads to CONFOUNDING BIAS</a:t>
            </a:r>
            <a:endParaRPr lang="en-US" altLang="en-US" dirty="0">
              <a:latin typeface="Arial" panose="020B0604020202020204" pitchFamily="34" charset="0"/>
            </a:endParaRPr>
          </a:p>
          <a:p>
            <a:r>
              <a:rPr lang="en-US" altLang="en-US" dirty="0">
                <a:latin typeface="Arial" panose="020B0604020202020204" pitchFamily="34" charset="0"/>
              </a:rPr>
              <a:t>we have tried to achieve comparability (exchangeability) through</a:t>
            </a:r>
            <a:r>
              <a:rPr lang="en-US" altLang="en-US" baseline="0" dirty="0">
                <a:latin typeface="Arial" panose="020B0604020202020204" pitchFamily="34" charset="0"/>
              </a:rPr>
              <a:t> addressing confounding in the design or analysis phase</a:t>
            </a:r>
          </a:p>
          <a:p>
            <a:r>
              <a:rPr lang="en-US" altLang="en-US" dirty="0">
                <a:latin typeface="Arial" panose="020B0604020202020204" pitchFamily="34" charset="0"/>
              </a:rPr>
              <a:t>Challenge </a:t>
            </a:r>
            <a:r>
              <a:rPr lang="mr-IN" altLang="en-US" dirty="0">
                <a:latin typeface="Arial" panose="020B0604020202020204" pitchFamily="34" charset="0"/>
              </a:rPr>
              <a:t>–</a:t>
            </a:r>
            <a:r>
              <a:rPr lang="en-US" altLang="en-US" dirty="0">
                <a:latin typeface="Arial" panose="020B0604020202020204" pitchFamily="34" charset="0"/>
              </a:rPr>
              <a:t> many methods can only address confounding factors one is aware of</a:t>
            </a:r>
            <a:r>
              <a:rPr lang="mr-IN" altLang="en-US" dirty="0">
                <a:latin typeface="Arial" panose="020B0604020202020204" pitchFamily="34" charset="0"/>
              </a:rPr>
              <a:t>…</a:t>
            </a:r>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307419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931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pPr marL="0" marR="0" lvl="0" indent="0" algn="r" defTabSz="912983" rtl="0" eaLnBrk="0" fontAlgn="auto" latinLnBrk="0" hangingPunct="0">
              <a:lnSpc>
                <a:spcPct val="100000"/>
              </a:lnSpc>
              <a:spcBef>
                <a:spcPts val="0"/>
              </a:spcBef>
              <a:spcAft>
                <a:spcPts val="0"/>
              </a:spcAft>
              <a:buClrTx/>
              <a:buSzTx/>
              <a:buFontTx/>
              <a:buNone/>
              <a:tabLst/>
              <a:defRPr/>
            </a:pPr>
            <a:fld id="{30C6DF42-6B76-4452-9330-1D8CBC1C163B}" type="slidenum">
              <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2983" rtl="0" eaLnBrk="0" fontAlgn="auto" latinLnBrk="0" hangingPunct="0">
                <a:lnSpc>
                  <a:spcPct val="100000"/>
                </a:lnSpc>
                <a:spcBef>
                  <a:spcPts val="0"/>
                </a:spcBef>
                <a:spcAft>
                  <a:spcPts val="0"/>
                </a:spcAft>
                <a:buClrTx/>
                <a:buSzTx/>
                <a:buFontTx/>
                <a:buNone/>
                <a:tabLst/>
                <a:defRPr/>
              </a:pPr>
              <a:t>22</a:t>
            </a:fld>
            <a:endPar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6323" name="Rectangle 2"/>
          <p:cNvSpPr>
            <a:spLocks noGrp="1" noRot="1" noChangeAspect="1" noChangeArrowheads="1" noTextEdit="1"/>
          </p:cNvSpPr>
          <p:nvPr>
            <p:ph type="sldImg"/>
          </p:nvPr>
        </p:nvSpPr>
        <p:spPr>
          <a:xfrm>
            <a:off x="1371600" y="1143000"/>
            <a:ext cx="4114800" cy="3086100"/>
          </a:xfrm>
          <a:ln/>
        </p:spPr>
      </p:sp>
      <p:sp>
        <p:nvSpPr>
          <p:cNvPr id="5632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Blinding is another key difference, although some assessments in OBS studies can be done blinded.</a:t>
            </a:r>
          </a:p>
          <a:p>
            <a:endParaRPr lang="en-US" altLang="en-US" dirty="0">
              <a:latin typeface="Arial" panose="020B0604020202020204" pitchFamily="34" charset="0"/>
            </a:endParaRPr>
          </a:p>
          <a:p>
            <a:r>
              <a:rPr lang="en-US" altLang="en-US" dirty="0">
                <a:latin typeface="Arial" panose="020B0604020202020204" pitchFamily="34" charset="0"/>
              </a:rPr>
              <a:t>we could also perhaps do blinded analysis</a:t>
            </a:r>
          </a:p>
          <a:p>
            <a:endParaRPr lang="en-US" altLang="en-US" dirty="0">
              <a:latin typeface="Arial" panose="020B0604020202020204" pitchFamily="34" charset="0"/>
            </a:endParaRPr>
          </a:p>
          <a:p>
            <a:r>
              <a:rPr lang="en-US" altLang="en-US" dirty="0">
                <a:latin typeface="Arial" panose="020B0604020202020204" pitchFamily="34" charset="0"/>
              </a:rPr>
              <a:t>Also,</a:t>
            </a:r>
            <a:r>
              <a:rPr lang="en-US" altLang="en-US" baseline="0" dirty="0">
                <a:latin typeface="Arial" panose="020B0604020202020204" pitchFamily="34" charset="0"/>
              </a:rPr>
              <a:t> many types of clinical trials are NOT blinded (e.g., exercise, diet, </a:t>
            </a:r>
            <a:r>
              <a:rPr lang="en-US" altLang="en-US" baseline="0" dirty="0" err="1">
                <a:latin typeface="Arial" panose="020B0604020202020204" pitchFamily="34" charset="0"/>
              </a:rPr>
              <a:t>etc</a:t>
            </a:r>
            <a:r>
              <a:rPr lang="en-US" altLang="en-US" baseline="0" dirty="0">
                <a:latin typeface="Arial" panose="020B0604020202020204" pitchFamily="34" charset="0"/>
              </a:rPr>
              <a:t>)</a:t>
            </a:r>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651074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pPr marL="0" marR="0" lvl="0" indent="0" algn="r" defTabSz="912983" rtl="0" eaLnBrk="0" fontAlgn="auto" latinLnBrk="0" hangingPunct="0">
              <a:lnSpc>
                <a:spcPct val="100000"/>
              </a:lnSpc>
              <a:spcBef>
                <a:spcPts val="0"/>
              </a:spcBef>
              <a:spcAft>
                <a:spcPts val="0"/>
              </a:spcAft>
              <a:buClrTx/>
              <a:buSzTx/>
              <a:buFontTx/>
              <a:buNone/>
              <a:tabLst/>
              <a:defRPr/>
            </a:pPr>
            <a:fld id="{C95C2799-DD83-40B5-8DA0-26179B5C49E4}" type="slidenum">
              <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2983" rtl="0" eaLnBrk="0" fontAlgn="auto" latinLnBrk="0" hangingPunct="0">
                <a:lnSpc>
                  <a:spcPct val="100000"/>
                </a:lnSpc>
                <a:spcBef>
                  <a:spcPts val="0"/>
                </a:spcBef>
                <a:spcAft>
                  <a:spcPts val="0"/>
                </a:spcAft>
                <a:buClrTx/>
                <a:buSzTx/>
                <a:buFontTx/>
                <a:buNone/>
                <a:tabLst/>
                <a:defRPr/>
              </a:pPr>
              <a:t>23</a:t>
            </a:fld>
            <a:endPar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7347" name="Rectangle 2"/>
          <p:cNvSpPr>
            <a:spLocks noGrp="1" noRot="1" noChangeAspect="1" noChangeArrowheads="1" noTextEdit="1"/>
          </p:cNvSpPr>
          <p:nvPr>
            <p:ph type="sldImg"/>
          </p:nvPr>
        </p:nvSpPr>
        <p:spPr>
          <a:xfrm>
            <a:off x="1371600" y="1143000"/>
            <a:ext cx="4114800" cy="3086100"/>
          </a:xfrm>
          <a:ln/>
        </p:spPr>
      </p:sp>
      <p:sp>
        <p:nvSpPr>
          <p:cNvPr id="5734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i="1" dirty="0">
                <a:latin typeface="Arial" panose="020B0604020202020204" pitchFamily="34" charset="0"/>
              </a:rPr>
              <a:t>RCT very carefully estimate the adequate sample size</a:t>
            </a:r>
            <a:r>
              <a:rPr lang="mr-IN" altLang="en-US" i="1" dirty="0">
                <a:latin typeface="Arial" panose="020B0604020202020204" pitchFamily="34" charset="0"/>
              </a:rPr>
              <a:t>…</a:t>
            </a:r>
            <a:r>
              <a:rPr lang="en-US" altLang="en-US" i="1" dirty="0">
                <a:latin typeface="Arial" panose="020B0604020202020204" pitchFamily="34" charset="0"/>
              </a:rPr>
              <a:t> ethical ramifications if we do not properly design</a:t>
            </a:r>
            <a:r>
              <a:rPr lang="en-US" altLang="en-US" i="1" baseline="0" dirty="0">
                <a:latin typeface="Arial" panose="020B0604020202020204" pitchFamily="34" charset="0"/>
              </a:rPr>
              <a:t> RCT</a:t>
            </a:r>
            <a:endParaRPr lang="en-US" altLang="en-US" i="1"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475664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pPr marL="0" marR="0" lvl="0" indent="0" algn="r" defTabSz="912983" rtl="0" eaLnBrk="0" fontAlgn="auto" latinLnBrk="0" hangingPunct="0">
              <a:lnSpc>
                <a:spcPct val="100000"/>
              </a:lnSpc>
              <a:spcBef>
                <a:spcPts val="0"/>
              </a:spcBef>
              <a:spcAft>
                <a:spcPts val="0"/>
              </a:spcAft>
              <a:buClrTx/>
              <a:buSzTx/>
              <a:buFontTx/>
              <a:buNone/>
              <a:tabLst/>
              <a:defRPr/>
            </a:pPr>
            <a:fld id="{27B709EE-9EF5-4B0C-A4F1-653F360EB8EA}" type="slidenum">
              <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2983" rtl="0" eaLnBrk="0" fontAlgn="auto" latinLnBrk="0" hangingPunct="0">
                <a:lnSpc>
                  <a:spcPct val="100000"/>
                </a:lnSpc>
                <a:spcBef>
                  <a:spcPts val="0"/>
                </a:spcBef>
                <a:spcAft>
                  <a:spcPts val="0"/>
                </a:spcAft>
                <a:buClrTx/>
                <a:buSzTx/>
                <a:buFontTx/>
                <a:buNone/>
                <a:tabLst/>
                <a:defRPr/>
              </a:pPr>
              <a:t>24</a:t>
            </a:fld>
            <a:endPar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8371" name="Rectangle 2"/>
          <p:cNvSpPr>
            <a:spLocks noGrp="1" noRot="1" noChangeAspect="1" noChangeArrowheads="1" noTextEdit="1"/>
          </p:cNvSpPr>
          <p:nvPr>
            <p:ph type="sldImg"/>
          </p:nvPr>
        </p:nvSpPr>
        <p:spPr>
          <a:xfrm>
            <a:off x="1371600" y="1143000"/>
            <a:ext cx="4114800" cy="3086100"/>
          </a:xfrm>
          <a:ln/>
        </p:spPr>
      </p:sp>
      <p:sp>
        <p:nvSpPr>
          <p:cNvPr id="5837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They are often international, multicenter… we can also do that, we can even collaborate</a:t>
            </a:r>
            <a:r>
              <a:rPr lang="mr-IN" altLang="en-US" dirty="0">
                <a:latin typeface="Arial" panose="020B0604020202020204" pitchFamily="34" charset="0"/>
              </a:rPr>
              <a:t>…</a:t>
            </a:r>
            <a:r>
              <a:rPr lang="en-US" altLang="en-US" dirty="0">
                <a:latin typeface="Arial" panose="020B0604020202020204" pitchFamily="34" charset="0"/>
              </a:rPr>
              <a:t> </a:t>
            </a:r>
            <a:r>
              <a:rPr lang="en-US" altLang="en-US" dirty="0">
                <a:latin typeface="Arial" panose="020B0604020202020204" pitchFamily="34" charset="0"/>
                <a:sym typeface="Wingdings"/>
              </a:rPr>
              <a:t> </a:t>
            </a:r>
            <a:endParaRPr lang="en-US" altLang="en-US" dirty="0">
              <a:latin typeface="Arial" panose="020B0604020202020204" pitchFamily="34" charset="0"/>
            </a:endParaRPr>
          </a:p>
          <a:p>
            <a:r>
              <a:rPr lang="en-US" altLang="en-US" dirty="0">
                <a:latin typeface="Arial" panose="020B0604020202020204" pitchFamily="34" charset="0"/>
              </a:rPr>
              <a:t>Cohorts also can be pooled for even larger studies/analyses</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2397735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pPr marL="0" marR="0" lvl="0" indent="0" algn="r" defTabSz="912983" rtl="0" eaLnBrk="0" fontAlgn="auto" latinLnBrk="0" hangingPunct="0">
              <a:lnSpc>
                <a:spcPct val="100000"/>
              </a:lnSpc>
              <a:spcBef>
                <a:spcPts val="0"/>
              </a:spcBef>
              <a:spcAft>
                <a:spcPts val="0"/>
              </a:spcAft>
              <a:buClrTx/>
              <a:buSzTx/>
              <a:buFontTx/>
              <a:buNone/>
              <a:tabLst/>
              <a:defRPr/>
            </a:pPr>
            <a:fld id="{2300C9F7-A61B-49C1-BE92-8CFA708FB6A5}" type="slidenum">
              <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2983" rtl="0" eaLnBrk="0" fontAlgn="auto" latinLnBrk="0" hangingPunct="0">
                <a:lnSpc>
                  <a:spcPct val="100000"/>
                </a:lnSpc>
                <a:spcBef>
                  <a:spcPts val="0"/>
                </a:spcBef>
                <a:spcAft>
                  <a:spcPts val="0"/>
                </a:spcAft>
                <a:buClrTx/>
                <a:buSzTx/>
                <a:buFontTx/>
                <a:buNone/>
                <a:tabLst/>
                <a:defRPr/>
              </a:pPr>
              <a:t>25</a:t>
            </a:fld>
            <a:endPar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9395" name="Rectangle 2"/>
          <p:cNvSpPr>
            <a:spLocks noGrp="1" noRot="1" noChangeAspect="1" noChangeArrowheads="1" noTextEdit="1"/>
          </p:cNvSpPr>
          <p:nvPr>
            <p:ph type="sldImg"/>
          </p:nvPr>
        </p:nvSpPr>
        <p:spPr>
          <a:xfrm>
            <a:off x="1371600" y="1143000"/>
            <a:ext cx="4114800" cy="3086100"/>
          </a:xfrm>
          <a:ln/>
        </p:spPr>
      </p:sp>
      <p:sp>
        <p:nvSpPr>
          <p:cNvPr id="5939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Both types of studies have this. In </a:t>
            </a:r>
            <a:r>
              <a:rPr lang="en-US" altLang="en-US" dirty="0" err="1">
                <a:latin typeface="Arial" panose="020B0604020202020204" pitchFamily="34" charset="0"/>
              </a:rPr>
              <a:t>Coh</a:t>
            </a:r>
            <a:r>
              <a:rPr lang="en-US" altLang="en-US" dirty="0">
                <a:latin typeface="Arial" panose="020B0604020202020204" pitchFamily="34" charset="0"/>
              </a:rPr>
              <a:t> often also have flexibility over definition</a:t>
            </a:r>
            <a:r>
              <a:rPr lang="mr-IN" altLang="en-US" dirty="0">
                <a:latin typeface="Arial" panose="020B0604020202020204" pitchFamily="34" charset="0"/>
              </a:rPr>
              <a:t>…</a:t>
            </a:r>
            <a:endParaRPr lang="en-US" altLang="en-US" dirty="0">
              <a:latin typeface="Arial" panose="020B0604020202020204" pitchFamily="34" charset="0"/>
            </a:endParaRPr>
          </a:p>
        </p:txBody>
      </p:sp>
    </p:spTree>
    <p:extLst>
      <p:ext uri="{BB962C8B-B14F-4D97-AF65-F5344CB8AC3E}">
        <p14:creationId xmlns:p14="http://schemas.microsoft.com/office/powerpoint/2010/main" val="253589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pPr marL="0" marR="0" lvl="0" indent="0" algn="r" defTabSz="912983" rtl="0" eaLnBrk="0" fontAlgn="auto" latinLnBrk="0" hangingPunct="0">
              <a:lnSpc>
                <a:spcPct val="100000"/>
              </a:lnSpc>
              <a:spcBef>
                <a:spcPts val="0"/>
              </a:spcBef>
              <a:spcAft>
                <a:spcPts val="0"/>
              </a:spcAft>
              <a:buClrTx/>
              <a:buSzTx/>
              <a:buFontTx/>
              <a:buNone/>
              <a:tabLst/>
              <a:defRPr/>
            </a:pPr>
            <a:fld id="{AD09AABC-98C7-446E-AA1C-9F6E8D7B2F88}" type="slidenum">
              <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2983" rtl="0" eaLnBrk="0" fontAlgn="auto" latinLnBrk="0" hangingPunct="0">
                <a:lnSpc>
                  <a:spcPct val="100000"/>
                </a:lnSpc>
                <a:spcBef>
                  <a:spcPts val="0"/>
                </a:spcBef>
                <a:spcAft>
                  <a:spcPts val="0"/>
                </a:spcAft>
                <a:buClrTx/>
                <a:buSzTx/>
                <a:buFontTx/>
                <a:buNone/>
                <a:tabLst/>
                <a:defRPr/>
              </a:pPr>
              <a:t>26</a:t>
            </a:fld>
            <a:endPar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61443" name="Rectangle 2"/>
          <p:cNvSpPr>
            <a:spLocks noGrp="1" noRot="1" noChangeAspect="1" noChangeArrowheads="1" noTextEdit="1"/>
          </p:cNvSpPr>
          <p:nvPr>
            <p:ph type="sldImg"/>
          </p:nvPr>
        </p:nvSpPr>
        <p:spPr>
          <a:xfrm>
            <a:off x="1371600" y="1143000"/>
            <a:ext cx="4114800" cy="3086100"/>
          </a:xfrm>
          <a:ln/>
        </p:spPr>
      </p:sp>
      <p:sp>
        <p:nvSpPr>
          <p:cNvPr id="6144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pPr>
              <a:spcBef>
                <a:spcPct val="20000"/>
              </a:spcBef>
            </a:pPr>
            <a:r>
              <a:rPr kumimoji="1" lang="en-US" altLang="en-US" b="1" dirty="0">
                <a:latin typeface="Arial" panose="020B0604020202020204" pitchFamily="34" charset="0"/>
              </a:rPr>
              <a:t>Blind adjudication of events (outcomes) can</a:t>
            </a:r>
            <a:r>
              <a:rPr kumimoji="1" lang="en-US" altLang="en-US" b="1" baseline="0" dirty="0">
                <a:latin typeface="Arial" panose="020B0604020202020204" pitchFamily="34" charset="0"/>
              </a:rPr>
              <a:t> happen in both types of designs</a:t>
            </a:r>
            <a:endParaRPr kumimoji="1" lang="en-US" altLang="en-US" b="1"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02891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pPr marL="0" marR="0" lvl="0" indent="0" algn="r" defTabSz="912983" rtl="0" eaLnBrk="0" fontAlgn="auto" latinLnBrk="0" hangingPunct="0">
              <a:lnSpc>
                <a:spcPct val="100000"/>
              </a:lnSpc>
              <a:spcBef>
                <a:spcPts val="0"/>
              </a:spcBef>
              <a:spcAft>
                <a:spcPts val="0"/>
              </a:spcAft>
              <a:buClrTx/>
              <a:buSzTx/>
              <a:buFontTx/>
              <a:buNone/>
              <a:tabLst/>
              <a:defRPr/>
            </a:pPr>
            <a:fld id="{FCFEE03F-D8CB-4C3F-BB1D-AABD0139D76F}" type="slidenum">
              <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2983" rtl="0" eaLnBrk="0" fontAlgn="auto" latinLnBrk="0" hangingPunct="0">
                <a:lnSpc>
                  <a:spcPct val="100000"/>
                </a:lnSpc>
                <a:spcBef>
                  <a:spcPts val="0"/>
                </a:spcBef>
                <a:spcAft>
                  <a:spcPts val="0"/>
                </a:spcAft>
                <a:buClrTx/>
                <a:buSzTx/>
                <a:buFontTx/>
                <a:buNone/>
                <a:tabLst/>
                <a:defRPr/>
              </a:pPr>
              <a:t>27</a:t>
            </a:fld>
            <a:endPar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62467" name="Rectangle 2"/>
          <p:cNvSpPr>
            <a:spLocks noGrp="1" noRot="1" noChangeAspect="1" noChangeArrowheads="1" noTextEdit="1"/>
          </p:cNvSpPr>
          <p:nvPr>
            <p:ph type="sldImg"/>
          </p:nvPr>
        </p:nvSpPr>
        <p:spPr>
          <a:xfrm>
            <a:off x="1371600" y="1143000"/>
            <a:ext cx="4114800" cy="3086100"/>
          </a:xfrm>
          <a:ln/>
        </p:spPr>
      </p:sp>
      <p:sp>
        <p:nvSpPr>
          <p:cNvPr id="6246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pPr>
              <a:spcBef>
                <a:spcPct val="20000"/>
              </a:spcBef>
            </a:pPr>
            <a:r>
              <a:rPr kumimoji="1" lang="en-US" altLang="en-US" b="1" dirty="0">
                <a:latin typeface="Arial" panose="020B0604020202020204" pitchFamily="34" charset="0"/>
              </a:rPr>
              <a:t>Usage of standardized protocols for data collection and follow-up can be common</a:t>
            </a:r>
            <a:r>
              <a:rPr kumimoji="1" lang="en-US" altLang="en-US" b="1" baseline="0" dirty="0">
                <a:latin typeface="Arial" panose="020B0604020202020204" pitchFamily="34" charset="0"/>
              </a:rPr>
              <a:t> to both Clinical Trials and </a:t>
            </a:r>
            <a:r>
              <a:rPr kumimoji="1" lang="en-US" altLang="en-US" b="1" baseline="0" dirty="0" err="1">
                <a:latin typeface="Arial" panose="020B0604020202020204" pitchFamily="34" charset="0"/>
              </a:rPr>
              <a:t>obs</a:t>
            </a:r>
            <a:r>
              <a:rPr kumimoji="1" lang="en-US" altLang="en-US" b="1" baseline="0" dirty="0">
                <a:latin typeface="Arial" panose="020B0604020202020204" pitchFamily="34" charset="0"/>
              </a:rPr>
              <a:t> studies</a:t>
            </a:r>
            <a:endParaRPr lang="en-US" altLang="en-US" dirty="0">
              <a:latin typeface="Arial" panose="020B0604020202020204" pitchFamily="34" charset="0"/>
            </a:endParaRPr>
          </a:p>
        </p:txBody>
      </p:sp>
    </p:spTree>
    <p:extLst>
      <p:ext uri="{BB962C8B-B14F-4D97-AF65-F5344CB8AC3E}">
        <p14:creationId xmlns:p14="http://schemas.microsoft.com/office/powerpoint/2010/main" val="4102105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pPr marL="0" marR="0" lvl="0" indent="0" algn="r" defTabSz="912983" rtl="0" eaLnBrk="0" fontAlgn="auto" latinLnBrk="0" hangingPunct="0">
              <a:lnSpc>
                <a:spcPct val="100000"/>
              </a:lnSpc>
              <a:spcBef>
                <a:spcPts val="0"/>
              </a:spcBef>
              <a:spcAft>
                <a:spcPts val="0"/>
              </a:spcAft>
              <a:buClrTx/>
              <a:buSzTx/>
              <a:buFontTx/>
              <a:buNone/>
              <a:tabLst/>
              <a:defRPr/>
            </a:pPr>
            <a:fld id="{FCFEE03F-D8CB-4C3F-BB1D-AABD0139D76F}" type="slidenum">
              <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2983" rtl="0" eaLnBrk="0" fontAlgn="auto" latinLnBrk="0" hangingPunct="0">
                <a:lnSpc>
                  <a:spcPct val="100000"/>
                </a:lnSpc>
                <a:spcBef>
                  <a:spcPts val="0"/>
                </a:spcBef>
                <a:spcAft>
                  <a:spcPts val="0"/>
                </a:spcAft>
                <a:buClrTx/>
                <a:buSzTx/>
                <a:buFontTx/>
                <a:buNone/>
                <a:tabLst/>
                <a:defRPr/>
              </a:pPr>
              <a:t>28</a:t>
            </a:fld>
            <a:endPar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62467" name="Rectangle 2"/>
          <p:cNvSpPr>
            <a:spLocks noGrp="1" noRot="1" noChangeAspect="1" noChangeArrowheads="1" noTextEdit="1"/>
          </p:cNvSpPr>
          <p:nvPr>
            <p:ph type="sldImg"/>
          </p:nvPr>
        </p:nvSpPr>
        <p:spPr>
          <a:xfrm>
            <a:off x="1371600" y="1143000"/>
            <a:ext cx="4114800" cy="3086100"/>
          </a:xfrm>
          <a:ln/>
        </p:spPr>
      </p:sp>
      <p:sp>
        <p:nvSpPr>
          <p:cNvPr id="6246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Loss to Follow-up is a challenge for both RCT’s and COHORT studies.</a:t>
            </a:r>
          </a:p>
          <a:p>
            <a:endParaRPr lang="en-US" altLang="en-US" dirty="0">
              <a:latin typeface="Arial" panose="020B0604020202020204" pitchFamily="34" charset="0"/>
            </a:endParaRPr>
          </a:p>
          <a:p>
            <a:r>
              <a:rPr lang="en-US" altLang="en-US" dirty="0">
                <a:latin typeface="Arial" panose="020B0604020202020204" pitchFamily="34" charset="0"/>
              </a:rPr>
              <a:t>RCTs also face the problem of incomplete adherence and deal with it in the analysis by doing intention to treat (ITT) rather than per protocol. </a:t>
            </a:r>
          </a:p>
          <a:p>
            <a:endParaRPr lang="en-US" altLang="en-US" dirty="0">
              <a:latin typeface="Arial" panose="020B0604020202020204" pitchFamily="34" charset="0"/>
            </a:endParaRPr>
          </a:p>
          <a:p>
            <a:r>
              <a:rPr lang="en-US" altLang="en-US" dirty="0">
                <a:latin typeface="Arial" panose="020B0604020202020204" pitchFamily="34" charset="0"/>
              </a:rPr>
              <a:t>In</a:t>
            </a:r>
            <a:r>
              <a:rPr lang="en-US" altLang="en-US" baseline="0" dirty="0">
                <a:latin typeface="Arial" panose="020B0604020202020204" pitchFamily="34" charset="0"/>
              </a:rPr>
              <a:t> </a:t>
            </a:r>
            <a:r>
              <a:rPr lang="en-US" altLang="en-US" baseline="0" dirty="0" err="1">
                <a:latin typeface="Arial" panose="020B0604020202020204" pitchFamily="34" charset="0"/>
              </a:rPr>
              <a:t>obs</a:t>
            </a:r>
            <a:r>
              <a:rPr lang="en-US" altLang="en-US" baseline="0" dirty="0">
                <a:latin typeface="Arial" panose="020B0604020202020204" pitchFamily="34" charset="0"/>
              </a:rPr>
              <a:t> studies, </a:t>
            </a:r>
            <a:r>
              <a:rPr lang="en-US" altLang="en-US" dirty="0">
                <a:latin typeface="Arial" panose="020B0604020202020204" pitchFamily="34" charset="0"/>
              </a:rPr>
              <a:t>we sometimes evaluate exposure data from a single timepoint</a:t>
            </a:r>
            <a:r>
              <a:rPr lang="en-US" altLang="en-US" baseline="0" dirty="0">
                <a:latin typeface="Arial" panose="020B0604020202020204" pitchFamily="34" charset="0"/>
              </a:rPr>
              <a:t> or from updated exposure data; keep in mind that data on time varying exposures and confounding factors can be collected in COHORTS</a:t>
            </a:r>
            <a:r>
              <a:rPr lang="mr-IN" altLang="en-US" baseline="0" dirty="0">
                <a:latin typeface="Arial" panose="020B0604020202020204" pitchFamily="34" charset="0"/>
              </a:rPr>
              <a:t>…</a:t>
            </a:r>
            <a:r>
              <a:rPr lang="en-US" altLang="en-US" baseline="0" dirty="0">
                <a:latin typeface="Arial" panose="020B0604020202020204" pitchFamily="34" charset="0"/>
              </a:rPr>
              <a:t> usage of such data sometimes needs particular attention in analysis phase (IPCW, </a:t>
            </a:r>
            <a:r>
              <a:rPr lang="en-US" altLang="en-US" baseline="0" dirty="0" err="1">
                <a:latin typeface="Arial" panose="020B0604020202020204" pitchFamily="34" charset="0"/>
              </a:rPr>
              <a:t>msm</a:t>
            </a:r>
            <a:r>
              <a:rPr lang="en-US" altLang="en-US" baseline="0" dirty="0">
                <a:latin typeface="Arial" panose="020B0604020202020204" pitchFamily="34" charset="0"/>
              </a:rPr>
              <a:t>)</a:t>
            </a:r>
          </a:p>
          <a:p>
            <a:endParaRPr lang="en-US" altLang="en-US" dirty="0">
              <a:latin typeface="Arial" panose="020B0604020202020204" pitchFamily="34" charset="0"/>
            </a:endParaRPr>
          </a:p>
          <a:p>
            <a:r>
              <a:rPr lang="en-US" altLang="en-US" dirty="0">
                <a:latin typeface="Arial" panose="020B0604020202020204" pitchFamily="34" charset="0"/>
              </a:rPr>
              <a:t>Patients who discontinued early, die or are lost to follow up are typically censored at the date of the last contact</a:t>
            </a:r>
            <a:r>
              <a:rPr lang="en-US" altLang="en-US" baseline="0" dirty="0">
                <a:latin typeface="Arial" panose="020B0604020202020204" pitchFamily="34" charset="0"/>
              </a:rPr>
              <a:t> in both RCT and COH studies</a:t>
            </a:r>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818414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ltLang="en-US" sz="1100" dirty="0">
                <a:ea typeface="ＭＳ Ｐゴシック" charset="-128"/>
              </a:rPr>
              <a:t>As with randomized trials, we should not adjust for post-exposure covariates, only baseline covariates</a:t>
            </a:r>
            <a:r>
              <a:rPr lang="mr-IN" altLang="en-US" sz="1100" dirty="0">
                <a:ea typeface="ＭＳ Ｐゴシック" charset="-128"/>
              </a:rPr>
              <a:t>…</a:t>
            </a:r>
            <a:r>
              <a:rPr lang="en-US" altLang="en-US" sz="1100" dirty="0">
                <a:ea typeface="ＭＳ Ｐゴシック" charset="-128"/>
              </a:rPr>
              <a:t> except if we have time-varying exposures, then we do want data on time varying confounders</a:t>
            </a:r>
            <a:r>
              <a:rPr lang="mr-IN" altLang="en-US" sz="1100" dirty="0">
                <a:ea typeface="ＭＳ Ｐゴシック" charset="-128"/>
              </a:rPr>
              <a:t>…</a:t>
            </a:r>
            <a:endParaRPr lang="en-US" altLang="en-US" sz="1100" dirty="0">
              <a:ea typeface="ＭＳ Ｐゴシック" charset="-128"/>
            </a:endParaRPr>
          </a:p>
          <a:p>
            <a:r>
              <a:rPr lang="en-US" sz="1100" dirty="0">
                <a:ea typeface="ＭＳ Ｐゴシック" charset="-128"/>
              </a:rPr>
              <a:t>Caution: we don’t want to adjust for something in the causal path or for covariates that are influenced by the exposure </a:t>
            </a:r>
            <a:r>
              <a:rPr lang="en-US" sz="1100" dirty="0">
                <a:ea typeface="ＭＳ Ｐゴシック" charset="-128"/>
                <a:sym typeface="Wingdings"/>
              </a:rPr>
              <a:t> Marginal Structural Models &amp; Inverse </a:t>
            </a:r>
            <a:r>
              <a:rPr lang="en-US" sz="1100" dirty="0" err="1">
                <a:ea typeface="ＭＳ Ｐゴシック" charset="-128"/>
                <a:sym typeface="Wingdings"/>
              </a:rPr>
              <a:t>Prob</a:t>
            </a:r>
            <a:r>
              <a:rPr lang="en-US" sz="1100" dirty="0">
                <a:ea typeface="ＭＳ Ｐゴシック" charset="-128"/>
                <a:sym typeface="Wingdings"/>
              </a:rPr>
              <a:t> Censoring Weights (More in BIO 215)</a:t>
            </a:r>
            <a:endParaRPr lang="en-US" dirty="0"/>
          </a:p>
        </p:txBody>
      </p:sp>
    </p:spTree>
    <p:extLst>
      <p:ext uri="{BB962C8B-B14F-4D97-AF65-F5344CB8AC3E}">
        <p14:creationId xmlns:p14="http://schemas.microsoft.com/office/powerpoint/2010/main" val="1209502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4545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796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dirty="0"/>
              <a:t>NHS: </a:t>
            </a:r>
            <a:r>
              <a:rPr lang="en-US" dirty="0">
                <a:hlinkClick r:id="rId3"/>
              </a:rPr>
              <a:t>https://www.nejm.org/doi/full/10.1056/nejm199109123251102</a:t>
            </a:r>
            <a:r>
              <a:rPr lang="en-US" dirty="0"/>
              <a:t> HRT and CVD, 1991</a:t>
            </a:r>
          </a:p>
          <a:p>
            <a:pPr>
              <a:defRPr/>
            </a:pPr>
            <a:r>
              <a:rPr lang="en-US" dirty="0">
                <a:hlinkClick r:id="rId4"/>
              </a:rPr>
              <a:t>https://www.ncbi.nlm.nih.gov/pubmed/9187066</a:t>
            </a:r>
            <a:r>
              <a:rPr lang="en-US" dirty="0"/>
              <a:t> HRT and mortality, 1997</a:t>
            </a:r>
          </a:p>
          <a:p>
            <a:pPr>
              <a:defRPr/>
            </a:pPr>
            <a:endParaRPr lang="en-US" dirty="0"/>
          </a:p>
          <a:p>
            <a:pPr>
              <a:defRPr/>
            </a:pPr>
            <a:r>
              <a:rPr lang="en-US" dirty="0"/>
              <a:t>WHI: </a:t>
            </a:r>
          </a:p>
          <a:p>
            <a:pPr>
              <a:defRPr/>
            </a:pPr>
            <a:r>
              <a:rPr lang="en-US" dirty="0"/>
              <a:t>37,000 women</a:t>
            </a:r>
          </a:p>
          <a:p>
            <a:pPr lvl="1">
              <a:defRPr/>
            </a:pPr>
            <a:r>
              <a:rPr lang="en-US" dirty="0"/>
              <a:t>Estrogen with (1) and without (2) progesterone</a:t>
            </a:r>
          </a:p>
          <a:p>
            <a:pPr>
              <a:defRPr/>
            </a:pPr>
            <a:r>
              <a:rPr lang="en-US" dirty="0"/>
              <a:t>Ages 50-79, with or without CHD</a:t>
            </a:r>
          </a:p>
          <a:p>
            <a:pPr>
              <a:defRPr/>
            </a:pPr>
            <a:r>
              <a:rPr lang="en-US" dirty="0"/>
              <a:t>Broad range of US women, 40 centers</a:t>
            </a:r>
          </a:p>
          <a:p>
            <a:pPr>
              <a:defRPr/>
            </a:pPr>
            <a:r>
              <a:rPr lang="en-US" dirty="0"/>
              <a:t>Planned 8.5 years</a:t>
            </a:r>
          </a:p>
          <a:p>
            <a:pPr>
              <a:defRPr/>
            </a:pPr>
            <a:r>
              <a:rPr lang="en-US" dirty="0"/>
              <a:t>CHD was one key endpoint</a:t>
            </a:r>
          </a:p>
          <a:p>
            <a:pPr>
              <a:defRPr/>
            </a:pPr>
            <a:r>
              <a:rPr lang="en-US" dirty="0"/>
              <a:t>Results: </a:t>
            </a:r>
            <a:r>
              <a:rPr lang="en-US" dirty="0">
                <a:hlinkClick r:id="rId5"/>
              </a:rPr>
              <a:t>https://www.nejm.org/doi/10.1056/NEJMoa030808?url_ver=Z39.88-2003&amp;rfr_id=ori:rid:crossref.org&amp;rfr_dat=cr_pub%3dwww.ncbi.nlm.nih.gov</a:t>
            </a:r>
            <a:endParaRPr lang="en-US" dirty="0"/>
          </a:p>
          <a:p>
            <a:pPr>
              <a:defRPr/>
            </a:pPr>
            <a:r>
              <a:rPr lang="en-US" dirty="0"/>
              <a:t>Design: </a:t>
            </a:r>
            <a:r>
              <a:rPr lang="en-US" dirty="0">
                <a:hlinkClick r:id="rId6"/>
              </a:rPr>
              <a:t>https://www.sciencedirect.com/science/article/pii/S0197245697000780</a:t>
            </a:r>
            <a:endParaRPr lang="en-US" dirty="0"/>
          </a:p>
          <a:p>
            <a:pPr>
              <a:defRPr/>
            </a:pPr>
            <a:endParaRPr lang="en-US" dirty="0"/>
          </a:p>
          <a:p>
            <a:pPr>
              <a:defRPr/>
            </a:pPr>
            <a:endParaRPr lang="en-US" dirty="0"/>
          </a:p>
          <a:p>
            <a:pPr>
              <a:defRPr/>
            </a:pPr>
            <a:r>
              <a:rPr lang="en-US" sz="1200" b="0" i="0" kern="1200" dirty="0">
                <a:solidFill>
                  <a:schemeClr val="tx1"/>
                </a:solidFill>
                <a:effectLst/>
                <a:latin typeface="+mn-lt"/>
                <a:ea typeface="+mn-ea"/>
                <a:cs typeface="+mn-cs"/>
              </a:rPr>
              <a:t>HERS centers recruited and randomized 2763 women. Participants ranged in age from 44 to 79 years, with a mean age of 66.7 (SD 6.7) years. postmenopausal women with a uterus and with CHD as evidenced by prior myocardial infarction, coronary artery bypass graft surgery, percutaneous transluminal coronary angioplasty, or other mechanical revascularization or at least 50% occlusion of a major coronary artery.</a:t>
            </a:r>
            <a:endParaRPr lang="en-US" dirty="0"/>
          </a:p>
          <a:p>
            <a:r>
              <a:rPr lang="en-US" dirty="0">
                <a:hlinkClick r:id="rId7"/>
              </a:rPr>
              <a:t>https://jamanetwork.com/journals/jama/fullarticle/187879</a:t>
            </a:r>
            <a:r>
              <a:rPr lang="en-US" dirty="0"/>
              <a:t> (results)</a:t>
            </a:r>
          </a:p>
          <a:p>
            <a:r>
              <a:rPr lang="en-US" dirty="0">
                <a:hlinkClick r:id="rId8"/>
              </a:rPr>
              <a:t>https://www.sciencedirect.com/science/article/pii/S0197245698000105</a:t>
            </a:r>
            <a:r>
              <a:rPr lang="en-US" dirty="0"/>
              <a:t> (design)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2606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8424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9690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Note:  a target trial is a randomized experiment. It may not be a feasible actual trial one can do. However, conceptualizing the ideal elements/features of a Target trial for a given question will help you try to emulate the </a:t>
            </a:r>
            <a:r>
              <a:rPr lang="en-US" dirty="0" err="1"/>
              <a:t>obs</a:t>
            </a:r>
            <a:r>
              <a:rPr lang="en-US" dirty="0"/>
              <a:t> study as best as possible.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0048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class</a:t>
            </a:r>
          </a:p>
          <a:p>
            <a:r>
              <a:rPr lang="en-US" dirty="0"/>
              <a:t>Divide into small groups or pairs; each group answers one question from 1-3 below; regroup discuss; answer q4 together.</a:t>
            </a:r>
          </a:p>
          <a:p>
            <a:pPr marL="228600" indent="-228600">
              <a:buAutoNum type="arabicPeriod"/>
            </a:pPr>
            <a:r>
              <a:rPr lang="en-US" dirty="0"/>
              <a:t>What is the hypothesis for this study? What are the PICO elements? Read the abstract, skim the methods as necessary</a:t>
            </a:r>
          </a:p>
          <a:p>
            <a:pPr marL="228600" indent="-228600">
              <a:buAutoNum type="arabicPeriod"/>
            </a:pPr>
            <a:r>
              <a:rPr lang="en-US" dirty="0"/>
              <a:t>What would the “target trial” be to address the same/similar question? Is it feasible?  </a:t>
            </a:r>
          </a:p>
          <a:p>
            <a:pPr marL="228600" indent="-228600">
              <a:buAutoNum type="arabicPeriod"/>
            </a:pPr>
            <a:r>
              <a:rPr lang="en-US" dirty="0"/>
              <a:t>What are aspects of the cohort design that cannot emulate the target trial? (or can’t emulate it well) </a:t>
            </a:r>
          </a:p>
          <a:p>
            <a:pPr marL="228600" indent="-228600">
              <a:buAutoNum type="arabicPeriod"/>
            </a:pPr>
            <a:r>
              <a:rPr lang="en-US" dirty="0"/>
              <a:t>What types of threats to validity are introduced, consequently, and what are other ways to address (if possible and if we have time to discuss)?</a:t>
            </a:r>
          </a:p>
          <a:p>
            <a:pPr marL="228600" indent="-228600">
              <a:buAutoNum type="arabicPeriod"/>
            </a:pPr>
            <a:endParaRPr lang="en-US" dirty="0"/>
          </a:p>
          <a:p>
            <a:pPr marL="0" indent="0">
              <a:buNone/>
            </a:pPr>
            <a:r>
              <a:rPr lang="en-US" dirty="0"/>
              <a:t>Full text link: https://</a:t>
            </a:r>
            <a:r>
              <a:rPr lang="en-US" dirty="0" err="1"/>
              <a:t>www.ncbi.nlm.nih.gov</a:t>
            </a:r>
            <a:r>
              <a:rPr lang="en-US" dirty="0"/>
              <a:t>/</a:t>
            </a:r>
            <a:r>
              <a:rPr lang="en-US" dirty="0" err="1"/>
              <a:t>pmc</a:t>
            </a:r>
            <a:r>
              <a:rPr lang="en-US" dirty="0"/>
              <a:t>/articles/PMC5812009/ </a:t>
            </a:r>
          </a:p>
        </p:txBody>
      </p:sp>
    </p:spTree>
    <p:extLst>
      <p:ext uri="{BB962C8B-B14F-4D97-AF65-F5344CB8AC3E}">
        <p14:creationId xmlns:p14="http://schemas.microsoft.com/office/powerpoint/2010/main" val="1568275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t>
            </a:r>
            <a:r>
              <a:rPr lang="en-US" sz="1200" dirty="0">
                <a:hlinkClick r:id="rId3"/>
              </a:rPr>
              <a:t>https://www.ncbi.nlm.nih.gov/pmc/articles/PMC5812009/</a:t>
            </a:r>
            <a:r>
              <a:rPr lang="en-US" sz="1200" dirty="0"/>
              <a:t>) </a:t>
            </a:r>
          </a:p>
          <a:p>
            <a:r>
              <a:rPr lang="en-US" dirty="0"/>
              <a:t> </a:t>
            </a:r>
          </a:p>
          <a:p>
            <a:r>
              <a:rPr lang="en-US" dirty="0"/>
              <a:t>ABSTRACT:</a:t>
            </a:r>
          </a:p>
          <a:p>
            <a:r>
              <a:rPr lang="en-US" dirty="0"/>
              <a:t>“</a:t>
            </a:r>
            <a:r>
              <a:rPr lang="en-US" sz="1200" b="0" i="0" kern="1200" dirty="0">
                <a:solidFill>
                  <a:schemeClr val="tx1"/>
                </a:solidFill>
                <a:effectLst/>
                <a:latin typeface="+mn-lt"/>
                <a:ea typeface="+mn-ea"/>
                <a:cs typeface="+mn-cs"/>
              </a:rPr>
              <a:t>Abstract</a:t>
            </a:r>
          </a:p>
          <a:p>
            <a:r>
              <a:rPr lang="en-US" sz="1200" b="0" i="0" kern="1200" dirty="0">
                <a:solidFill>
                  <a:schemeClr val="tx1"/>
                </a:solidFill>
                <a:effectLst/>
                <a:latin typeface="+mn-lt"/>
                <a:ea typeface="+mn-ea"/>
                <a:cs typeface="+mn-cs"/>
              </a:rPr>
              <a:t>IMPORTANCE</a:t>
            </a:r>
          </a:p>
          <a:p>
            <a:r>
              <a:rPr lang="en-US" sz="1200" b="0" i="0" kern="1200" dirty="0">
                <a:solidFill>
                  <a:schemeClr val="tx1"/>
                </a:solidFill>
                <a:effectLst/>
                <a:latin typeface="+mn-lt"/>
                <a:ea typeface="+mn-ea"/>
                <a:cs typeface="+mn-cs"/>
              </a:rPr>
              <a:t>Leisure-time physical activity has been associated with lower risk of heart-disease and all-cause mortality, but its association with risk of cancer is not well-understood.</a:t>
            </a:r>
          </a:p>
          <a:p>
            <a:r>
              <a:rPr lang="en-US" sz="1200" b="0" i="0" kern="1200" dirty="0">
                <a:solidFill>
                  <a:schemeClr val="tx1"/>
                </a:solidFill>
                <a:effectLst/>
                <a:latin typeface="+mn-lt"/>
                <a:ea typeface="+mn-ea"/>
                <a:cs typeface="+mn-cs"/>
              </a:rPr>
              <a:t>OBJECTIVE</a:t>
            </a:r>
          </a:p>
          <a:p>
            <a:r>
              <a:rPr lang="en-US" sz="1200" b="0" i="0" kern="1200" dirty="0">
                <a:solidFill>
                  <a:schemeClr val="tx1"/>
                </a:solidFill>
                <a:effectLst/>
                <a:latin typeface="+mn-lt"/>
                <a:ea typeface="+mn-ea"/>
                <a:cs typeface="+mn-cs"/>
              </a:rPr>
              <a:t>To determine the association of leisure-time physical activity with incidence of common types of cancer and whether associations vary by body size and/or smoking.</a:t>
            </a:r>
          </a:p>
          <a:p>
            <a:r>
              <a:rPr lang="en-US" sz="1200" b="0" i="0" kern="1200" dirty="0">
                <a:solidFill>
                  <a:schemeClr val="tx1"/>
                </a:solidFill>
                <a:effectLst/>
                <a:latin typeface="+mn-lt"/>
                <a:ea typeface="+mn-ea"/>
                <a:cs typeface="+mn-cs"/>
              </a:rPr>
              <a:t>DESIGN, SETTING, AND PARTICIPANTS</a:t>
            </a:r>
          </a:p>
          <a:p>
            <a:r>
              <a:rPr lang="en-US" sz="1200" b="0" i="0" kern="1200" dirty="0">
                <a:solidFill>
                  <a:schemeClr val="tx1"/>
                </a:solidFill>
                <a:effectLst/>
                <a:latin typeface="+mn-lt"/>
                <a:ea typeface="+mn-ea"/>
                <a:cs typeface="+mn-cs"/>
              </a:rPr>
              <a:t>We pooled data from 12 prospective U.S. and European cohorts with self-reported physical activity (baseline 1987–2004). A total of 1.44 million participants (median age:59 years; range:19–98 years) and 186,932 cancers were included. We used multivariable Cox regression to estimate hazard ratios (HRs) and 95% confidence intervals (CIs) for associations of leisure-time physical activity with incidence of 26 types of cancer. Leisure-time physical activity levels were modeled as cohort-specific percentiles on a continuous basis and cohort-specific results were synthesized by random effects meta-analysis. Hazard ratios for high versus low levels of activity are based on a comparison of risk at the 90</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versus 10</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percentiles, respectively, of activity.</a:t>
            </a:r>
          </a:p>
          <a:p>
            <a:r>
              <a:rPr lang="en-US" sz="1200" b="0" i="0" kern="1200" dirty="0">
                <a:solidFill>
                  <a:schemeClr val="tx1"/>
                </a:solidFill>
                <a:effectLst/>
                <a:latin typeface="+mn-lt"/>
                <a:ea typeface="+mn-ea"/>
                <a:cs typeface="+mn-cs"/>
              </a:rPr>
              <a:t>EXPOSURE</a:t>
            </a:r>
          </a:p>
          <a:p>
            <a:r>
              <a:rPr lang="en-US" sz="1200" b="0" i="0" kern="1200" dirty="0">
                <a:solidFill>
                  <a:schemeClr val="tx1"/>
                </a:solidFill>
                <a:effectLst/>
                <a:latin typeface="+mn-lt"/>
                <a:ea typeface="+mn-ea"/>
                <a:cs typeface="+mn-cs"/>
              </a:rPr>
              <a:t>Leisure-time physical activity of a moderate to vigorous intensity.</a:t>
            </a:r>
          </a:p>
          <a:p>
            <a:r>
              <a:rPr lang="en-US" sz="1200" b="0" i="0" kern="1200" dirty="0">
                <a:solidFill>
                  <a:schemeClr val="tx1"/>
                </a:solidFill>
                <a:effectLst/>
                <a:latin typeface="+mn-lt"/>
                <a:ea typeface="+mn-ea"/>
                <a:cs typeface="+mn-cs"/>
              </a:rPr>
              <a:t>MAIN OUTCOMES AND MEASURES</a:t>
            </a:r>
          </a:p>
          <a:p>
            <a:r>
              <a:rPr lang="en-US" sz="1200" b="0" i="0" kern="1200" dirty="0">
                <a:solidFill>
                  <a:schemeClr val="tx1"/>
                </a:solidFill>
                <a:effectLst/>
                <a:latin typeface="+mn-lt"/>
                <a:ea typeface="+mn-ea"/>
                <a:cs typeface="+mn-cs"/>
              </a:rPr>
              <a:t>Incident cancer during follow-up.</a:t>
            </a:r>
          </a:p>
          <a:p>
            <a:r>
              <a:rPr lang="en-US" sz="1200" b="0"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High versus low levels of leisure-time physical activity were associated with lower risks of 13 cancers: esophageal adenocarcinoma (HR=0.58,CI:0.37–0.89), liver (HR=0.73,CI:0.55–0.98), lung (HR=0.74,CI:0.71–0.77), kidney (HR=0.77,CI:0.70–0.85), gastric cardia (HR=0.78,CI:0.64–0.95), endometrial (HR=0.79,CI:0.68–0.92), myeloid leukemia (HR=0.80,CI:0.70–0.92), myeloma (HR=0.83,CI:0.72–0.95), colon (HR=0.84,CI:0.77–0.91), head and neck (HR=0.85,CI:0.78–0.93), rectal (HR=0.87,CI:0.80–0.95), bladder (HR=0.87,CI:0.82–0.92), and breast (HR=0.90,CI:0.87–0.93). BMI adjustment modestly attenuated associations for several cancers, but 10 of 13 inverse associations remained statistically significant after BMI adjustment. Leisure-time physical activity was associated with higher risks of malignant melanoma (HR=1.27,CI:1.16–1.40) and prostate cancer (HR=1.05,CI:1.03–1.08). Associations were generally similar between the overweight/obese and the normal weight. Smoking status modified the association for lung cancer, but not other smoking-related cancers.</a:t>
            </a:r>
          </a:p>
          <a:p>
            <a:r>
              <a:rPr lang="en-US" sz="1200" b="0" i="0" kern="1200" dirty="0">
                <a:solidFill>
                  <a:schemeClr val="tx1"/>
                </a:solidFill>
                <a:effectLst/>
                <a:latin typeface="+mn-lt"/>
                <a:ea typeface="+mn-ea"/>
                <a:cs typeface="+mn-cs"/>
              </a:rPr>
              <a:t>CONCLUSIONS AND RELEVANCE</a:t>
            </a:r>
          </a:p>
          <a:p>
            <a:r>
              <a:rPr lang="en-US" sz="1200" b="0" i="0" kern="1200" dirty="0">
                <a:solidFill>
                  <a:schemeClr val="tx1"/>
                </a:solidFill>
                <a:effectLst/>
                <a:latin typeface="+mn-lt"/>
                <a:ea typeface="+mn-ea"/>
                <a:cs typeface="+mn-cs"/>
              </a:rPr>
              <a:t>In addition to associations with lower risk of heart-disease and mortality, leisure-time physical activity is also associated with lower risks of many cancer types. Health care professionals counseling inactive adults should emphasize that most of these associations were evident regardless of body size or smoking history, supporting broad generalizability of findings.”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0011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While this particular target trial may be unethical, the concepts of the target trial and the identifiability criteria can still help us consider strengths/limitations of the cohort study. Think through each criterion above and consider whether the </a:t>
            </a:r>
            <a:r>
              <a:rPr lang="en-US" dirty="0" err="1"/>
              <a:t>obs</a:t>
            </a:r>
            <a:r>
              <a:rPr lang="en-US" dirty="0"/>
              <a:t> study can “emulate” it’s RCT counterpart for the specific question of interest.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42CD45-7E6E-B342-8FB4-1F57A55B48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65810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4090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the </a:t>
            </a:r>
            <a:r>
              <a:rPr lang="en-US" dirty="0" err="1"/>
              <a:t>rothman</a:t>
            </a:r>
            <a:r>
              <a:rPr lang="en-US" dirty="0"/>
              <a:t> chapter</a:t>
            </a:r>
          </a:p>
          <a:p>
            <a:r>
              <a:rPr lang="en-US" dirty="0"/>
              <a:t>challenge of </a:t>
            </a:r>
            <a:r>
              <a:rPr lang="en-US" dirty="0" err="1"/>
              <a:t>epid</a:t>
            </a:r>
            <a:r>
              <a:rPr lang="en-US" dirty="0"/>
              <a:t> – a lot of terms!  And we take terms from the regular dictionary and give it different definitions!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38A88D-5451-DB45-A14C-3218B5721A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2518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Never liked definition 3.</a:t>
            </a:r>
          </a:p>
          <a:p>
            <a:r>
              <a:rPr lang="en-US" dirty="0"/>
              <a:t>Ques – how can you have collected data prospectively, but still have dis influence it? Can have data assessed prospectively, but then maybe its scored only when you are doing your analysis, and after disease has happened… its possible for  disease to influence scoring if someone digs deeper</a:t>
            </a:r>
          </a:p>
          <a:p>
            <a:endParaRPr lang="en-US" dirty="0"/>
          </a:p>
          <a:p>
            <a:r>
              <a:rPr lang="en-US" dirty="0"/>
              <a:t>We don’t want the existence of Disease to influence the measurement of exposure </a:t>
            </a:r>
            <a:r>
              <a:rPr lang="en-US" dirty="0">
                <a:sym typeface="Wingdings" pitchFamily="2" charset="2"/>
              </a:rPr>
              <a:t> BIAS</a:t>
            </a:r>
          </a:p>
          <a:p>
            <a:endParaRPr lang="en-US" dirty="0">
              <a:sym typeface="Wingdings" pitchFamily="2" charset="2"/>
            </a:endParaRPr>
          </a:p>
          <a:p>
            <a:r>
              <a:rPr lang="en-US" dirty="0">
                <a:sym typeface="Wingdings" pitchFamily="2" charset="2"/>
              </a:rPr>
              <a:t>NOTE: there can be a really well conducted retrospective cohort study… it doesn’t ALWAYS mean a retrospective study is more biased…</a:t>
            </a:r>
          </a:p>
          <a:p>
            <a:endParaRPr lang="en-US" dirty="0">
              <a:sym typeface="Wingdings" pitchFamily="2" charset="2"/>
            </a:endParaRPr>
          </a:p>
          <a:p>
            <a:r>
              <a:rPr lang="en-US" dirty="0" err="1">
                <a:sym typeface="Wingdings" pitchFamily="2" charset="2"/>
              </a:rPr>
              <a:t>Temporarility</a:t>
            </a:r>
            <a:r>
              <a:rPr lang="en-US" dirty="0">
                <a:sym typeface="Wingdings" pitchFamily="2" charset="2"/>
              </a:rPr>
              <a:t> of E before D is very helpful…when writing, often use “exposure assessment was done prospective relative to outcome”</a:t>
            </a:r>
          </a:p>
          <a:p>
            <a:endParaRPr lang="en-US" dirty="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38A88D-5451-DB45-A14C-3218B5721A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7196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Figure 2.—Participants taking protocol medications and with pill count of 80% or more, as a percentage of all women at risk for a primary coronary heart disease event.</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6800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Figure 3.—Kaplan-Meier estimates of the cumulative incidence of primary coronary heart disease (CHD) events (left) and to its constituents: nonfatal myocardial infarction (MI) (center) and CHD death (right). The number of women observed at each year of follow-up and still free of an event are provided in parentheses, and the curves become fainter when this number drops below half of the cohort. Log rank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values are .91 for primary CHD events, .46 for nonfatal MI, and .23 for CHD death.</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0771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4320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32330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37513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51062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4161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r>
              <a:rPr lang="en-US" dirty="0"/>
              <a:t>You</a:t>
            </a:r>
            <a:r>
              <a:rPr lang="en-US" baseline="0" dirty="0"/>
              <a:t> have been introduced to broad range of topics and methods in EPI 203.</a:t>
            </a:r>
            <a:endParaRPr lang="en-US" dirty="0"/>
          </a:p>
          <a:p>
            <a:pPr eaLnBrk="1" hangingPunct="1"/>
            <a:r>
              <a:rPr lang="en-US" dirty="0"/>
              <a:t>With those initial tools,</a:t>
            </a:r>
            <a:r>
              <a:rPr lang="en-US" baseline="0" dirty="0"/>
              <a:t> o</a:t>
            </a:r>
            <a:r>
              <a:rPr lang="en-US" dirty="0"/>
              <a:t>ne</a:t>
            </a:r>
            <a:r>
              <a:rPr lang="en-US" baseline="0" dirty="0"/>
              <a:t> of the best ways to learn </a:t>
            </a:r>
            <a:r>
              <a:rPr lang="en-US" baseline="0" dirty="0" err="1"/>
              <a:t>epid</a:t>
            </a:r>
            <a:r>
              <a:rPr lang="en-US" baseline="0" dirty="0"/>
              <a:t> is now to apply it </a:t>
            </a:r>
            <a:r>
              <a:rPr lang="mr-IN" baseline="0" dirty="0"/>
              <a:t>–</a:t>
            </a:r>
            <a:r>
              <a:rPr lang="en-US" baseline="0" dirty="0"/>
              <a:t> by reading/critiquing the peer-reviewed literature and writing your own proposals/ideas.</a:t>
            </a:r>
          </a:p>
          <a:p>
            <a:pPr eaLnBrk="1" hangingPunct="1"/>
            <a:r>
              <a:rPr lang="en-US" baseline="0" dirty="0"/>
              <a:t>Would like to spend some time providing some structure for how to read/critique and write scientific reports, which we will be part of your regular HW assignments</a:t>
            </a:r>
          </a:p>
          <a:p>
            <a:pPr eaLnBrk="1" hangingPunct="1"/>
            <a:endParaRPr lang="en-US" baseline="0" dirty="0"/>
          </a:p>
          <a:p>
            <a:pPr eaLnBrk="1" hangingPunct="1"/>
            <a:r>
              <a:rPr lang="en-US" dirty="0"/>
              <a:t>This</a:t>
            </a:r>
            <a:r>
              <a:rPr lang="en-US" baseline="0" dirty="0"/>
              <a:t> set of slides is intended to help guide you/give you some checklists/structure, as you will be presented with articles/problems sets in this class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38A88D-5451-DB45-A14C-3218B5721A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7412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38A88D-5451-DB45-A14C-3218B5721A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02857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1" eaLnBrk="1" hangingPunct="1">
              <a:lnSpc>
                <a:spcPct val="90000"/>
              </a:lnSpc>
            </a:pPr>
            <a:r>
              <a:rPr lang="es-ES_tradnl" altLang="en-US" sz="1100" dirty="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38A88D-5451-DB45-A14C-3218B5721A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90759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lnSpc>
                <a:spcPct val="90000"/>
              </a:lnSpc>
            </a:pPr>
            <a:r>
              <a:rPr lang="es-ES_tradnl" altLang="en-US" sz="1100" dirty="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38A88D-5451-DB45-A14C-3218B5721A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96518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80000"/>
              </a:lnSpc>
              <a:spcBef>
                <a:spcPct val="0"/>
              </a:spcBef>
              <a:buFont typeface="Wingdings" panose="05000000000000000000" pitchFamily="2" charset="2"/>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38A88D-5451-DB45-A14C-3218B5721A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599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037DF8-0861-E841-966A-02B765D30E95}"/>
              </a:ext>
            </a:extLst>
          </p:cNvPr>
          <p:cNvSpPr>
            <a:spLocks noGrp="1" noChangeArrowheads="1"/>
          </p:cNvSpPr>
          <p:nvPr>
            <p:ph type="sldNum"/>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B2CE1A-1C65-AB46-A881-24D7532213F9}"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097" name="Text Box 1">
            <a:extLst>
              <a:ext uri="{FF2B5EF4-FFF2-40B4-BE49-F238E27FC236}">
                <a16:creationId xmlns:a16="http://schemas.microsoft.com/office/drawing/2014/main" id="{6FDD6012-BEC3-3B40-A6C5-2D7B4A0E9D3D}"/>
              </a:ext>
            </a:extLst>
          </p:cNvPr>
          <p:cNvSpPr txBox="1">
            <a:spLocks noGrp="1" noRot="1" noChangeAspect="1" noChangeArrowheads="1"/>
          </p:cNvSpPr>
          <p:nvPr>
            <p:ph type="sldImg"/>
          </p:nvPr>
        </p:nvSpPr>
        <p:spPr bwMode="auto">
          <a:xfrm>
            <a:off x="1195388" y="704850"/>
            <a:ext cx="4643437"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84189855-2A02-DC4F-BD9F-B11C0522AB7E}"/>
              </a:ext>
            </a:extLst>
          </p:cNvPr>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20" rIns="0" bIns="0"/>
          <a:lstStyle/>
          <a:p>
            <a:pPr eaLnBrk="1">
              <a:lnSpc>
                <a:spcPct val="93000"/>
              </a:lnSpc>
              <a:spcBef>
                <a:spcPct val="0"/>
              </a:spcBef>
              <a:tabLst>
                <a:tab pos="723900" algn="l"/>
                <a:tab pos="1447800" algn="l"/>
                <a:tab pos="2171700" algn="l"/>
                <a:tab pos="2895600" algn="l"/>
                <a:tab pos="3619500" algn="l"/>
                <a:tab pos="4343400" algn="l"/>
                <a:tab pos="5067300" algn="l"/>
              </a:tabLst>
            </a:pP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Figure 2. Kaplan–Meier Estimates of Cumulative Hazard Rates of CHD. CHD included nonfatal myocardial infarction and death due to CHD. The overall hazard ratio for CHD was 1.24 (nominal 95 percent confidence interval, 1.00 to 1.54; 95 percent confidence interval with adjustment for sequential monitoring, 0.97 to 1.60).</a:t>
            </a:r>
          </a:p>
          <a:p>
            <a:pPr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a:lnSpc>
                <a:spcPct val="93000"/>
              </a:lnSpc>
              <a:spcBef>
                <a:spcPct val="0"/>
              </a:spcBef>
              <a:tabLst>
                <a:tab pos="723900" algn="l"/>
                <a:tab pos="1447800" algn="l"/>
                <a:tab pos="2171700" algn="l"/>
                <a:tab pos="2895600" algn="l"/>
                <a:tab pos="3619500" algn="l"/>
                <a:tab pos="4343400" algn="l"/>
                <a:tab pos="5067300" algn="l"/>
              </a:tabLst>
            </a:pP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https://</a:t>
            </a:r>
            <a:r>
              <a:rPr lang="en-US" altLang="en-US" sz="1000" dirty="0" err="1">
                <a:latin typeface="Arial Unicode MS" panose="020B0604020202020204" pitchFamily="34" charset="-128"/>
                <a:ea typeface="Arial Unicode MS" panose="020B0604020202020204" pitchFamily="34" charset="-128"/>
                <a:cs typeface="Arial Unicode MS" panose="020B0604020202020204" pitchFamily="34" charset="-128"/>
              </a:rPr>
              <a:t>www.nejm.org</a:t>
            </a: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en-US" sz="1000" dirty="0" err="1">
                <a:latin typeface="Arial Unicode MS" panose="020B0604020202020204" pitchFamily="34" charset="-128"/>
                <a:ea typeface="Arial Unicode MS" panose="020B0604020202020204" pitchFamily="34" charset="-128"/>
                <a:cs typeface="Arial Unicode MS" panose="020B0604020202020204" pitchFamily="34" charset="-128"/>
              </a:rPr>
              <a:t>doi</a:t>
            </a: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/full/10.1056/nejmoa030808 </a:t>
            </a:r>
          </a:p>
        </p:txBody>
      </p:sp>
    </p:spTree>
    <p:extLst>
      <p:ext uri="{BB962C8B-B14F-4D97-AF65-F5344CB8AC3E}">
        <p14:creationId xmlns:p14="http://schemas.microsoft.com/office/powerpoint/2010/main" val="36070551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80000"/>
              </a:lnSpc>
              <a:spcBef>
                <a:spcPct val="0"/>
              </a:spcBef>
              <a:buFont typeface="Wingdings" panose="05000000000000000000" pitchFamily="2" charset="2"/>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38A88D-5451-DB45-A14C-3218B5721A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61126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80000"/>
              </a:lnSpc>
              <a:spcBef>
                <a:spcPct val="0"/>
              </a:spcBef>
              <a:buFont typeface="Wingdings" panose="05000000000000000000" pitchFamily="2" charset="2"/>
              <a:buNone/>
              <a:defRPr/>
            </a:pPr>
            <a:r>
              <a:rPr lang="es-ES_tradnl" altLang="en-US" sz="1100" dirty="0"/>
              <a:t>							</a:t>
            </a:r>
          </a:p>
          <a:p>
            <a:pPr>
              <a:lnSpc>
                <a:spcPct val="80000"/>
              </a:lnSpc>
              <a:buFont typeface="Wingdings" panose="05000000000000000000" pitchFamily="2" charset="2"/>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38A88D-5451-DB45-A14C-3218B5721A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6287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a:t>Bhupathiraju</a:t>
            </a:r>
            <a:r>
              <a:rPr lang="en-US" dirty="0"/>
              <a:t> SN et al, Am J Epidemiol. 2017;186(6):696–708</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https://www.ncbi.nlm.nih.gov/pubmed/28938710</a:t>
            </a:r>
            <a:endParaRPr lang="en-US" sz="1200" kern="1200" dirty="0">
              <a:solidFill>
                <a:schemeClr val="tx1"/>
              </a:solidFill>
              <a:effectLst/>
              <a:latin typeface="+mn-lt"/>
              <a:ea typeface="+mn-ea"/>
              <a:cs typeface="+mn-cs"/>
            </a:endParaRPr>
          </a:p>
          <a:p>
            <a:endParaRPr lang="en-US" dirty="0"/>
          </a:p>
          <a:p>
            <a:endParaRPr lang="en-US" dirty="0"/>
          </a:p>
          <a:p>
            <a:r>
              <a:rPr lang="en-US" dirty="0"/>
              <a:t>Suggestive inverse association from NHS data among women under 60, and within first 10 </a:t>
            </a:r>
            <a:r>
              <a:rPr lang="en-US" dirty="0" err="1"/>
              <a:t>yrs</a:t>
            </a:r>
            <a:r>
              <a:rPr lang="en-US" dirty="0"/>
              <a:t> of menopause (Hernan, </a:t>
            </a:r>
            <a:r>
              <a:rPr lang="en-US" dirty="0" err="1"/>
              <a:t>Epid</a:t>
            </a:r>
            <a:r>
              <a:rPr lang="en-US" dirty="0"/>
              <a:t>, 2008)</a:t>
            </a:r>
          </a:p>
          <a:p>
            <a:r>
              <a:rPr lang="en-US" dirty="0"/>
              <a:t>85% of NHS women initiated HRT </a:t>
            </a:r>
            <a:r>
              <a:rPr lang="en-US" dirty="0" err="1"/>
              <a:t>bt</a:t>
            </a:r>
            <a:r>
              <a:rPr lang="en-US" dirty="0"/>
              <a:t> 50-59, whereas in WHI, mean age at entry to RCT was 63, and 25% of women had previously used or were currently using HRT when they trial started</a:t>
            </a:r>
          </a:p>
          <a:p>
            <a:endParaRPr lang="en-US" dirty="0"/>
          </a:p>
          <a:p>
            <a:r>
              <a:rPr lang="en-US" dirty="0"/>
              <a:t>Earliest reports from NHS on benefit of CHD would be capturing that early phase of women just beginning menopause, and at the youngest ages. There may be a short term benefit of HRT in women under 59 or with few CHD risk factors; but as time goes on, HRT begins to have more of an adverse effect - which is what was captured in the RCT’s.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955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Subsequently, several re-analyses were pursued to try to evaluate the observational data in a way where they better emulated the trials that were done, to see if there might have been missed effects.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1879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dirty="0">
                <a:hlinkClick r:id="rId3"/>
              </a:rPr>
              <a:t>https://www.ncbi.nlm.nih.gov/pubmed/28938710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NHS models adjusted for: age, calendar time, smoking status (never, past, current 1–14 cigarettes/day, current 15–24 cigarettes/day, current</a:t>
            </a:r>
          </a:p>
          <a:p>
            <a:r>
              <a:rPr lang="en-US" sz="1200" kern="1200" dirty="0">
                <a:solidFill>
                  <a:schemeClr val="tx1"/>
                </a:solidFill>
                <a:effectLst/>
                <a:latin typeface="+mn-lt"/>
                <a:ea typeface="+mn-ea"/>
                <a:cs typeface="+mn-cs"/>
              </a:rPr>
              <a:t>&gt;24 cigarettes/day), alcohol intake (g/day: 0, 0.1–4.9, 5–9.9, 10–14.9, ≥15), physical activity (MET-hours/week: &lt;3, 3–8.9, 9–17.9, 18–26.9, ≥27),</a:t>
            </a:r>
          </a:p>
          <a:p>
            <a:r>
              <a:rPr lang="en-US" sz="1200" kern="1200" dirty="0">
                <a:solidFill>
                  <a:schemeClr val="tx1"/>
                </a:solidFill>
                <a:effectLst/>
                <a:latin typeface="+mn-lt"/>
                <a:ea typeface="+mn-ea"/>
                <a:cs typeface="+mn-cs"/>
              </a:rPr>
              <a:t>body mass index (weight (kg)/height (m)2; &lt;21, 21–22.9, 23–24.9, 25–26.9, 27–29.9, 30–34.9, 35–39.9, ≥40), aspirin use for at least 1 day/month</a:t>
            </a:r>
          </a:p>
          <a:p>
            <a:r>
              <a:rPr lang="en-US" sz="1200" kern="1200" dirty="0">
                <a:solidFill>
                  <a:schemeClr val="tx1"/>
                </a:solidFill>
                <a:effectLst/>
                <a:latin typeface="+mn-lt"/>
                <a:ea typeface="+mn-ea"/>
                <a:cs typeface="+mn-cs"/>
              </a:rPr>
              <a:t>(yes/no), history of high blood pressure (yes/no), history of hypercholesterolemia (yes/no), history of type 2 diabetes mellitus (yes/no; all models</a:t>
            </a:r>
          </a:p>
          <a:p>
            <a:r>
              <a:rPr lang="en-US" sz="1200" kern="1200" dirty="0">
                <a:solidFill>
                  <a:schemeClr val="tx1"/>
                </a:solidFill>
                <a:effectLst/>
                <a:latin typeface="+mn-lt"/>
                <a:ea typeface="+mn-ea"/>
                <a:cs typeface="+mn-cs"/>
              </a:rPr>
              <a:t>except diabetes as an outcome), age at menopause (continuous), parental history of early myocardial infarction (yes/no), parental history of cancer</a:t>
            </a:r>
          </a:p>
          <a:p>
            <a:r>
              <a:rPr lang="en-US" sz="1200" kern="1200" dirty="0">
                <a:solidFill>
                  <a:schemeClr val="tx1"/>
                </a:solidFill>
                <a:effectLst/>
                <a:latin typeface="+mn-lt"/>
                <a:ea typeface="+mn-ea"/>
                <a:cs typeface="+mn-cs"/>
              </a:rPr>
              <a:t>(yes/no), duration of CEE use (in months), and duration of CEE+MPA use (in months).</a:t>
            </a:r>
          </a:p>
          <a:p>
            <a:endParaRPr lang="en-US" dirty="0"/>
          </a:p>
          <a:p>
            <a:r>
              <a:rPr lang="en-US" dirty="0"/>
              <a:t>**NOTE: figure above reflects the CORRECTED legend from the online version of the article. In </a:t>
            </a:r>
            <a:r>
              <a:rPr lang="en-US" dirty="0" err="1"/>
              <a:t>orig</a:t>
            </a:r>
            <a:r>
              <a:rPr lang="en-US" dirty="0"/>
              <a:t> publication the legend had the studies reversed and was incorrect. Above is correct. The errata published post-hoc stated: “</a:t>
            </a:r>
            <a:r>
              <a:rPr lang="en-US" sz="1200" kern="1200" dirty="0">
                <a:solidFill>
                  <a:schemeClr val="tx1"/>
                </a:solidFill>
                <a:effectLst/>
                <a:latin typeface="+mn-lt"/>
                <a:ea typeface="+mn-ea"/>
                <a:cs typeface="+mn-cs"/>
              </a:rPr>
              <a:t>the legends for Figures 1–3 incorrectly stated that the results from the Women’s Health Initiative were displayed as diamonds and results from the Nurses’ Health Study were displayed as squares; the reverse is correct.”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3013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dirty="0">
                <a:hlinkClick r:id="rId3"/>
              </a:rPr>
              <a:t>https://www.ncbi.nlm.nih.gov/pubmed/28938710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NHS models adjusted for: age, calendar time, smoking status (never, past, current 1–14 cigarettes/day, current 15–24 cigarettes/day, current</a:t>
            </a:r>
          </a:p>
          <a:p>
            <a:r>
              <a:rPr lang="en-US" sz="1200" kern="1200" dirty="0">
                <a:solidFill>
                  <a:schemeClr val="tx1"/>
                </a:solidFill>
                <a:effectLst/>
                <a:latin typeface="+mn-lt"/>
                <a:ea typeface="+mn-ea"/>
                <a:cs typeface="+mn-cs"/>
              </a:rPr>
              <a:t>&gt;24 cigarettes/day), alcohol intake (g/day: 0, 0.1–4.9, 5–9.9, 10–14.9, ≥15), physical activity (MET-hours/week: &lt;3, 3–8.9, 9–17.9, 18–26.9, ≥27),</a:t>
            </a:r>
          </a:p>
          <a:p>
            <a:r>
              <a:rPr lang="en-US" sz="1200" kern="1200" dirty="0">
                <a:solidFill>
                  <a:schemeClr val="tx1"/>
                </a:solidFill>
                <a:effectLst/>
                <a:latin typeface="+mn-lt"/>
                <a:ea typeface="+mn-ea"/>
                <a:cs typeface="+mn-cs"/>
              </a:rPr>
              <a:t>body mass index (weight (kg)/height (m)2; &lt;21, 21–22.9, 23–24.9, 25–26.9, 27–29.9, 30–34.9, 35–39.9, ≥40), aspirin use for at least 1 day/month</a:t>
            </a:r>
          </a:p>
          <a:p>
            <a:r>
              <a:rPr lang="en-US" sz="1200" kern="1200" dirty="0">
                <a:solidFill>
                  <a:schemeClr val="tx1"/>
                </a:solidFill>
                <a:effectLst/>
                <a:latin typeface="+mn-lt"/>
                <a:ea typeface="+mn-ea"/>
                <a:cs typeface="+mn-cs"/>
              </a:rPr>
              <a:t>(yes/no), history of high blood pressure (yes/no), history of hypercholesterolemia (yes/no), history of type 2 diabetes mellitus (yes/no; all models</a:t>
            </a:r>
          </a:p>
          <a:p>
            <a:r>
              <a:rPr lang="en-US" sz="1200" kern="1200" dirty="0">
                <a:solidFill>
                  <a:schemeClr val="tx1"/>
                </a:solidFill>
                <a:effectLst/>
                <a:latin typeface="+mn-lt"/>
                <a:ea typeface="+mn-ea"/>
                <a:cs typeface="+mn-cs"/>
              </a:rPr>
              <a:t>except diabetes as an outcome), age at menopause (continuous), parental history of early myocardial infarction (yes/no), parental history of cancer</a:t>
            </a:r>
          </a:p>
          <a:p>
            <a:r>
              <a:rPr lang="en-US" sz="1200" kern="1200" dirty="0">
                <a:solidFill>
                  <a:schemeClr val="tx1"/>
                </a:solidFill>
                <a:effectLst/>
                <a:latin typeface="+mn-lt"/>
                <a:ea typeface="+mn-ea"/>
                <a:cs typeface="+mn-cs"/>
              </a:rPr>
              <a:t>(yes/no), duration of CEE use (in months), and duration of CEE+MPA use (in months).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5148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8" y="297068"/>
            <a:ext cx="8828063" cy="6560932"/>
          </a:xfrm>
          <a:prstGeom prst="rect">
            <a:avLst/>
          </a:prstGeom>
        </p:spPr>
      </p:pic>
      <p:sp>
        <p:nvSpPr>
          <p:cNvPr id="2" name="Rectangle 1"/>
          <p:cNvSpPr/>
          <p:nvPr userDrawn="1"/>
        </p:nvSpPr>
        <p:spPr bwMode="auto">
          <a:xfrm>
            <a:off x="502921" y="3"/>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8" y="297068"/>
            <a:ext cx="1273127" cy="827818"/>
          </a:xfrm>
          <a:prstGeom prst="rect">
            <a:avLst/>
          </a:prstGeom>
        </p:spPr>
      </p:pic>
      <p:sp>
        <p:nvSpPr>
          <p:cNvPr id="10" name="Date Placeholder 4"/>
          <p:cNvSpPr>
            <a:spLocks noGrp="1"/>
          </p:cNvSpPr>
          <p:nvPr>
            <p:ph type="dt" sz="half" idx="2"/>
          </p:nvPr>
        </p:nvSpPr>
        <p:spPr>
          <a:xfrm>
            <a:off x="785882" y="5159271"/>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12" name="Text Placeholder 2"/>
          <p:cNvSpPr>
            <a:spLocks noGrp="1"/>
          </p:cNvSpPr>
          <p:nvPr>
            <p:ph type="body" sz="quarter" idx="10" hasCustomPrompt="1"/>
          </p:nvPr>
        </p:nvSpPr>
        <p:spPr>
          <a:xfrm>
            <a:off x="784278" y="4473721"/>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7"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90" y="3368003"/>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09821736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1" y="469930"/>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632861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58"/>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6" y="1894328"/>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7" y="1894328"/>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558422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57"/>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9"/>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252536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1"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3" y="927658"/>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56451027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1" y="469930"/>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293732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58"/>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6" y="1894328"/>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7" y="1894328"/>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6644815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3" y="1908317"/>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5" y="4929108"/>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7" y="5"/>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5"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08195831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3" y="1908317"/>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7" y="5"/>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5" y="4929108"/>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5"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328373545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3" y="1908317"/>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7" y="5"/>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5" y="4929108"/>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5"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292690036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4" y="2363628"/>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5"/>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1139552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8" y="297068"/>
            <a:ext cx="8828062" cy="6560932"/>
          </a:xfrm>
          <a:prstGeom prst="rect">
            <a:avLst/>
          </a:prstGeom>
        </p:spPr>
      </p:pic>
      <p:sp>
        <p:nvSpPr>
          <p:cNvPr id="2" name="Rectangle 1"/>
          <p:cNvSpPr/>
          <p:nvPr userDrawn="1"/>
        </p:nvSpPr>
        <p:spPr bwMode="auto">
          <a:xfrm>
            <a:off x="502921" y="3"/>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2" y="5159271"/>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9" name="Text Placeholder 2"/>
          <p:cNvSpPr>
            <a:spLocks noGrp="1"/>
          </p:cNvSpPr>
          <p:nvPr>
            <p:ph type="body" sz="quarter" idx="10" hasCustomPrompt="1"/>
          </p:nvPr>
        </p:nvSpPr>
        <p:spPr>
          <a:xfrm>
            <a:off x="784278" y="4473721"/>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7"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90" y="3368003"/>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8" y="297068"/>
            <a:ext cx="1273127" cy="827818"/>
          </a:xfrm>
          <a:prstGeom prst="rect">
            <a:avLst/>
          </a:prstGeom>
        </p:spPr>
      </p:pic>
    </p:spTree>
    <p:extLst>
      <p:ext uri="{BB962C8B-B14F-4D97-AF65-F5344CB8AC3E}">
        <p14:creationId xmlns:p14="http://schemas.microsoft.com/office/powerpoint/2010/main" val="7872596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4" y="2363628"/>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5"/>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93308449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4" y="2363628"/>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5"/>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02139590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5"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9220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25721517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1" y="2415133"/>
            <a:ext cx="6664304" cy="4442869"/>
          </a:xfrm>
          <a:prstGeom prst="rect">
            <a:avLst/>
          </a:prstGeom>
        </p:spPr>
      </p:pic>
    </p:spTree>
    <p:extLst>
      <p:ext uri="{BB962C8B-B14F-4D97-AF65-F5344CB8AC3E}">
        <p14:creationId xmlns:p14="http://schemas.microsoft.com/office/powerpoint/2010/main" val="23552694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6"/>
            <a:ext cx="6776720" cy="4590207"/>
          </a:xfrm>
          <a:prstGeom prst="rect">
            <a:avLst/>
          </a:prstGeom>
        </p:spPr>
      </p:pic>
    </p:spTree>
    <p:extLst>
      <p:ext uri="{BB962C8B-B14F-4D97-AF65-F5344CB8AC3E}">
        <p14:creationId xmlns:p14="http://schemas.microsoft.com/office/powerpoint/2010/main" val="30341326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1"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6"/>
            <a:ext cx="6776720" cy="4590207"/>
          </a:xfrm>
          <a:prstGeom prst="rect">
            <a:avLst/>
          </a:prstGeom>
        </p:spPr>
      </p:pic>
    </p:spTree>
    <p:extLst>
      <p:ext uri="{BB962C8B-B14F-4D97-AF65-F5344CB8AC3E}">
        <p14:creationId xmlns:p14="http://schemas.microsoft.com/office/powerpoint/2010/main" val="42109727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3"/>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3370974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8" y="297068"/>
            <a:ext cx="8828063" cy="6560932"/>
          </a:xfrm>
          <a:prstGeom prst="rect">
            <a:avLst/>
          </a:prstGeom>
        </p:spPr>
      </p:pic>
      <p:sp>
        <p:nvSpPr>
          <p:cNvPr id="2" name="Rectangle 1"/>
          <p:cNvSpPr/>
          <p:nvPr userDrawn="1"/>
        </p:nvSpPr>
        <p:spPr bwMode="auto">
          <a:xfrm>
            <a:off x="502921" y="3"/>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8" y="297068"/>
            <a:ext cx="1273127" cy="827818"/>
          </a:xfrm>
          <a:prstGeom prst="rect">
            <a:avLst/>
          </a:prstGeom>
        </p:spPr>
      </p:pic>
      <p:sp>
        <p:nvSpPr>
          <p:cNvPr id="10" name="Date Placeholder 4"/>
          <p:cNvSpPr>
            <a:spLocks noGrp="1"/>
          </p:cNvSpPr>
          <p:nvPr>
            <p:ph type="dt" sz="half" idx="2"/>
          </p:nvPr>
        </p:nvSpPr>
        <p:spPr>
          <a:xfrm>
            <a:off x="785882" y="5159271"/>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12" name="Text Placeholder 2"/>
          <p:cNvSpPr>
            <a:spLocks noGrp="1"/>
          </p:cNvSpPr>
          <p:nvPr>
            <p:ph type="body" sz="quarter" idx="10" hasCustomPrompt="1"/>
          </p:nvPr>
        </p:nvSpPr>
        <p:spPr>
          <a:xfrm>
            <a:off x="784278" y="4473721"/>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7"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90" y="3368003"/>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0957390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8" y="297068"/>
            <a:ext cx="8828062" cy="6560932"/>
          </a:xfrm>
          <a:prstGeom prst="rect">
            <a:avLst/>
          </a:prstGeom>
        </p:spPr>
      </p:pic>
      <p:sp>
        <p:nvSpPr>
          <p:cNvPr id="2" name="Rectangle 1"/>
          <p:cNvSpPr/>
          <p:nvPr userDrawn="1"/>
        </p:nvSpPr>
        <p:spPr bwMode="auto">
          <a:xfrm>
            <a:off x="502921" y="3"/>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2" y="5159271"/>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9" name="Text Placeholder 2"/>
          <p:cNvSpPr>
            <a:spLocks noGrp="1"/>
          </p:cNvSpPr>
          <p:nvPr>
            <p:ph type="body" sz="quarter" idx="10" hasCustomPrompt="1"/>
          </p:nvPr>
        </p:nvSpPr>
        <p:spPr>
          <a:xfrm>
            <a:off x="784278" y="4473721"/>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7"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90" y="3368003"/>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8" y="297068"/>
            <a:ext cx="1273127" cy="827818"/>
          </a:xfrm>
          <a:prstGeom prst="rect">
            <a:avLst/>
          </a:prstGeom>
        </p:spPr>
      </p:pic>
    </p:spTree>
    <p:extLst>
      <p:ext uri="{BB962C8B-B14F-4D97-AF65-F5344CB8AC3E}">
        <p14:creationId xmlns:p14="http://schemas.microsoft.com/office/powerpoint/2010/main" val="26082279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8" y="282638"/>
            <a:ext cx="8834029" cy="6575362"/>
          </a:xfrm>
          <a:prstGeom prst="rect">
            <a:avLst/>
          </a:prstGeom>
        </p:spPr>
      </p:pic>
      <p:sp>
        <p:nvSpPr>
          <p:cNvPr id="2" name="Rectangle 1"/>
          <p:cNvSpPr/>
          <p:nvPr userDrawn="1"/>
        </p:nvSpPr>
        <p:spPr bwMode="auto">
          <a:xfrm>
            <a:off x="502921" y="3"/>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2" y="5159271"/>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10" name="Text Placeholder 2"/>
          <p:cNvSpPr>
            <a:spLocks noGrp="1"/>
          </p:cNvSpPr>
          <p:nvPr>
            <p:ph type="body" sz="quarter" idx="10" hasCustomPrompt="1"/>
          </p:nvPr>
        </p:nvSpPr>
        <p:spPr>
          <a:xfrm>
            <a:off x="784278" y="4473721"/>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7"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90" y="3368003"/>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8" y="297068"/>
            <a:ext cx="1273127" cy="827818"/>
          </a:xfrm>
          <a:prstGeom prst="rect">
            <a:avLst/>
          </a:prstGeom>
        </p:spPr>
      </p:pic>
    </p:spTree>
    <p:extLst>
      <p:ext uri="{BB962C8B-B14F-4D97-AF65-F5344CB8AC3E}">
        <p14:creationId xmlns:p14="http://schemas.microsoft.com/office/powerpoint/2010/main" val="16713606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8" y="282638"/>
            <a:ext cx="8834029" cy="6575362"/>
          </a:xfrm>
          <a:prstGeom prst="rect">
            <a:avLst/>
          </a:prstGeom>
        </p:spPr>
      </p:pic>
      <p:sp>
        <p:nvSpPr>
          <p:cNvPr id="2" name="Rectangle 1"/>
          <p:cNvSpPr/>
          <p:nvPr userDrawn="1"/>
        </p:nvSpPr>
        <p:spPr bwMode="auto">
          <a:xfrm>
            <a:off x="502921" y="3"/>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2" y="5159271"/>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10" name="Text Placeholder 2"/>
          <p:cNvSpPr>
            <a:spLocks noGrp="1"/>
          </p:cNvSpPr>
          <p:nvPr>
            <p:ph type="body" sz="quarter" idx="10" hasCustomPrompt="1"/>
          </p:nvPr>
        </p:nvSpPr>
        <p:spPr>
          <a:xfrm>
            <a:off x="784278" y="4473721"/>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7"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90" y="3368003"/>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8" y="297068"/>
            <a:ext cx="1273127" cy="827818"/>
          </a:xfrm>
          <a:prstGeom prst="rect">
            <a:avLst/>
          </a:prstGeom>
        </p:spPr>
      </p:pic>
    </p:spTree>
    <p:extLst>
      <p:ext uri="{BB962C8B-B14F-4D97-AF65-F5344CB8AC3E}">
        <p14:creationId xmlns:p14="http://schemas.microsoft.com/office/powerpoint/2010/main" val="287837580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4" y="297068"/>
            <a:ext cx="8828067" cy="6560934"/>
          </a:xfrm>
          <a:prstGeom prst="rect">
            <a:avLst/>
          </a:prstGeom>
        </p:spPr>
      </p:pic>
      <p:sp>
        <p:nvSpPr>
          <p:cNvPr id="2" name="Rectangle 1"/>
          <p:cNvSpPr/>
          <p:nvPr userDrawn="1"/>
        </p:nvSpPr>
        <p:spPr bwMode="auto">
          <a:xfrm>
            <a:off x="502921" y="3"/>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2" y="5159271"/>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9" name="Text Placeholder 2"/>
          <p:cNvSpPr>
            <a:spLocks noGrp="1"/>
          </p:cNvSpPr>
          <p:nvPr>
            <p:ph type="body" sz="quarter" idx="10" hasCustomPrompt="1"/>
          </p:nvPr>
        </p:nvSpPr>
        <p:spPr>
          <a:xfrm>
            <a:off x="784278" y="4473721"/>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7"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90" y="3368003"/>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8" y="297068"/>
            <a:ext cx="1273127" cy="827818"/>
          </a:xfrm>
          <a:prstGeom prst="rect">
            <a:avLst/>
          </a:prstGeom>
        </p:spPr>
      </p:pic>
    </p:spTree>
    <p:extLst>
      <p:ext uri="{BB962C8B-B14F-4D97-AF65-F5344CB8AC3E}">
        <p14:creationId xmlns:p14="http://schemas.microsoft.com/office/powerpoint/2010/main" val="14641833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7"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8"/>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endParaRPr lang="en-US" dirty="0">
              <a:solidFill>
                <a:srgbClr val="FFFFFF"/>
              </a:solidFill>
            </a:endParaRPr>
          </a:p>
        </p:txBody>
      </p:sp>
      <p:sp>
        <p:nvSpPr>
          <p:cNvPr id="17" name="Text Placeholder 3"/>
          <p:cNvSpPr>
            <a:spLocks noGrp="1"/>
          </p:cNvSpPr>
          <p:nvPr>
            <p:ph type="body" sz="quarter" idx="15" hasCustomPrompt="1"/>
          </p:nvPr>
        </p:nvSpPr>
        <p:spPr>
          <a:xfrm>
            <a:off x="302817" y="4246883"/>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7" y="546967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40090163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3" y="927657"/>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9"/>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628794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1"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57"/>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6636637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3" y="927657"/>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1036001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216945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1" y="469930"/>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7117653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58"/>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6" y="1894328"/>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7" y="1894328"/>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179067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57"/>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9"/>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068650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4" y="297068"/>
            <a:ext cx="8828067" cy="6560934"/>
          </a:xfrm>
          <a:prstGeom prst="rect">
            <a:avLst/>
          </a:prstGeom>
        </p:spPr>
      </p:pic>
      <p:sp>
        <p:nvSpPr>
          <p:cNvPr id="2" name="Rectangle 1"/>
          <p:cNvSpPr/>
          <p:nvPr userDrawn="1"/>
        </p:nvSpPr>
        <p:spPr bwMode="auto">
          <a:xfrm>
            <a:off x="502921" y="3"/>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2" y="5159271"/>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9" name="Text Placeholder 2"/>
          <p:cNvSpPr>
            <a:spLocks noGrp="1"/>
          </p:cNvSpPr>
          <p:nvPr>
            <p:ph type="body" sz="quarter" idx="10" hasCustomPrompt="1"/>
          </p:nvPr>
        </p:nvSpPr>
        <p:spPr>
          <a:xfrm>
            <a:off x="784278" y="4473721"/>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7"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90" y="3368003"/>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8" y="297068"/>
            <a:ext cx="1273127" cy="827818"/>
          </a:xfrm>
          <a:prstGeom prst="rect">
            <a:avLst/>
          </a:prstGeom>
        </p:spPr>
      </p:pic>
    </p:spTree>
    <p:extLst>
      <p:ext uri="{BB962C8B-B14F-4D97-AF65-F5344CB8AC3E}">
        <p14:creationId xmlns:p14="http://schemas.microsoft.com/office/powerpoint/2010/main" val="419526911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1"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3" y="927658"/>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258056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1" y="469930"/>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0847449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58"/>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6" y="1894328"/>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7" y="1894328"/>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0608327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3" y="1908317"/>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5" y="4929108"/>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7" y="5"/>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5"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352378047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3" y="1908317"/>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7" y="5"/>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5" y="4929108"/>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5"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6779080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3" y="1908317"/>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7" y="5"/>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5" y="4929108"/>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5"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429291770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4" y="2363628"/>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5"/>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7109854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4" y="2363628"/>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5"/>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31169241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4" y="2363628"/>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5"/>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11624312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5"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9764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7"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8"/>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endParaRPr lang="en-US" dirty="0">
              <a:solidFill>
                <a:srgbClr val="FFFFFF"/>
              </a:solidFill>
            </a:endParaRPr>
          </a:p>
        </p:txBody>
      </p:sp>
      <p:sp>
        <p:nvSpPr>
          <p:cNvPr id="17" name="Text Placeholder 3"/>
          <p:cNvSpPr>
            <a:spLocks noGrp="1"/>
          </p:cNvSpPr>
          <p:nvPr>
            <p:ph type="body" sz="quarter" idx="15" hasCustomPrompt="1"/>
          </p:nvPr>
        </p:nvSpPr>
        <p:spPr>
          <a:xfrm>
            <a:off x="302817" y="4246883"/>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7" y="546967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3931813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63791873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1" y="2415133"/>
            <a:ext cx="6664304" cy="4442869"/>
          </a:xfrm>
          <a:prstGeom prst="rect">
            <a:avLst/>
          </a:prstGeom>
        </p:spPr>
      </p:pic>
    </p:spTree>
    <p:extLst>
      <p:ext uri="{BB962C8B-B14F-4D97-AF65-F5344CB8AC3E}">
        <p14:creationId xmlns:p14="http://schemas.microsoft.com/office/powerpoint/2010/main" val="355235770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6"/>
            <a:ext cx="6776720" cy="4590207"/>
          </a:xfrm>
          <a:prstGeom prst="rect">
            <a:avLst/>
          </a:prstGeom>
        </p:spPr>
      </p:pic>
    </p:spTree>
    <p:extLst>
      <p:ext uri="{BB962C8B-B14F-4D97-AF65-F5344CB8AC3E}">
        <p14:creationId xmlns:p14="http://schemas.microsoft.com/office/powerpoint/2010/main" val="396427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1"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6"/>
            <a:ext cx="6776720" cy="4590207"/>
          </a:xfrm>
          <a:prstGeom prst="rect">
            <a:avLst/>
          </a:prstGeom>
        </p:spPr>
      </p:pic>
    </p:spTree>
    <p:extLst>
      <p:ext uri="{BB962C8B-B14F-4D97-AF65-F5344CB8AC3E}">
        <p14:creationId xmlns:p14="http://schemas.microsoft.com/office/powerpoint/2010/main" val="26667613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9" y="6353175"/>
            <a:ext cx="504825" cy="304800"/>
          </a:xfrm>
        </p:spPr>
        <p:txBody>
          <a:bodyPr/>
          <a:lstStyle>
            <a:lvl1pPr>
              <a:defRPr>
                <a:solidFill>
                  <a:schemeClr val="tx2"/>
                </a:solidFill>
              </a:defRPr>
            </a:lvl1pPr>
          </a:lstStyle>
          <a:p>
            <a:pPr>
              <a:defRPr/>
            </a:pPr>
            <a:fld id="{FAA74B69-70FD-A649-B131-F3438782CAA4}" type="slidenum">
              <a:rPr lang="en-US" altLang="en-US">
                <a:solidFill>
                  <a:srgbClr val="052049"/>
                </a:solidFill>
              </a:rPr>
              <a:pPr>
                <a:defRPr/>
              </a:pPr>
              <a:t>‹#›</a:t>
            </a:fld>
            <a:endParaRPr lang="en-US" altLang="en-US">
              <a:solidFill>
                <a:srgbClr val="052049"/>
              </a:solidFill>
            </a:endParaRPr>
          </a:p>
        </p:txBody>
      </p:sp>
    </p:spTree>
    <p:extLst>
      <p:ext uri="{BB962C8B-B14F-4D97-AF65-F5344CB8AC3E}">
        <p14:creationId xmlns:p14="http://schemas.microsoft.com/office/powerpoint/2010/main" val="11435762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a:solidFill>
                <a:srgbClr val="052049"/>
              </a:solidFill>
              <a:latin typeface="Garamond"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5204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52049"/>
                </a:solidFill>
              </a:rPr>
              <a:pPr>
                <a:defRPr/>
              </a:pPr>
              <a:t>‹#›</a:t>
            </a:fld>
            <a:endParaRPr lang="en-US">
              <a:solidFill>
                <a:srgbClr val="052049"/>
              </a:solidFill>
            </a:endParaRPr>
          </a:p>
        </p:txBody>
      </p:sp>
    </p:spTree>
    <p:extLst>
      <p:ext uri="{BB962C8B-B14F-4D97-AF65-F5344CB8AC3E}">
        <p14:creationId xmlns:p14="http://schemas.microsoft.com/office/powerpoint/2010/main" val="6547121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66699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a:prstGeom prst="rect">
            <a:avLst/>
          </a:prstGeom>
        </p:spPr>
        <p:txBody>
          <a:bodyPr/>
          <a:lstStyle/>
          <a:p>
            <a:pPr lvl="0"/>
            <a:endParaRPr lang="en-US" noProof="0"/>
          </a:p>
        </p:txBody>
      </p:sp>
      <p:sp>
        <p:nvSpPr>
          <p:cNvPr id="4" name="Rectangle 36"/>
          <p:cNvSpPr>
            <a:spLocks noGrp="1" noChangeArrowheads="1"/>
          </p:cNvSpPr>
          <p:nvPr>
            <p:ph type="dt" sz="half" idx="10"/>
          </p:nvPr>
        </p:nvSpPr>
        <p:spPr>
          <a:xfrm>
            <a:off x="11430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a:solidFill>
                <a:srgbClr val="052049"/>
              </a:solidFill>
              <a:latin typeface="Garamond" charset="0"/>
            </a:endParaRPr>
          </a:p>
        </p:txBody>
      </p:sp>
      <p:sp>
        <p:nvSpPr>
          <p:cNvPr id="5" name="Rectangle 37"/>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a:defRPr/>
            </a:pPr>
            <a:endParaRPr lang="en-US">
              <a:solidFill>
                <a:srgbClr val="052049"/>
              </a:solidFill>
            </a:endParaRPr>
          </a:p>
        </p:txBody>
      </p:sp>
      <p:sp>
        <p:nvSpPr>
          <p:cNvPr id="6" name="Rectangle 38"/>
          <p:cNvSpPr>
            <a:spLocks noGrp="1" noChangeArrowheads="1"/>
          </p:cNvSpPr>
          <p:nvPr>
            <p:ph type="sldNum" sz="quarter" idx="12"/>
          </p:nvPr>
        </p:nvSpPr>
        <p:spPr>
          <a:ln/>
        </p:spPr>
        <p:txBody>
          <a:bodyPr/>
          <a:lstStyle>
            <a:lvl1pPr>
              <a:defRPr/>
            </a:lvl1pPr>
          </a:lstStyle>
          <a:p>
            <a:fld id="{413F8DDE-4CC1-4F7A-B17B-0976918310C3}" type="slidenum">
              <a:rPr lang="en-US" altLang="en-US">
                <a:solidFill>
                  <a:srgbClr val="052049"/>
                </a:solidFill>
              </a:rPr>
              <a:pPr/>
              <a:t>‹#›</a:t>
            </a:fld>
            <a:endParaRPr lang="en-US" altLang="en-US">
              <a:solidFill>
                <a:srgbClr val="052049"/>
              </a:solidFill>
            </a:endParaRPr>
          </a:p>
        </p:txBody>
      </p:sp>
    </p:spTree>
    <p:extLst>
      <p:ext uri="{BB962C8B-B14F-4D97-AF65-F5344CB8AC3E}">
        <p14:creationId xmlns:p14="http://schemas.microsoft.com/office/powerpoint/2010/main" val="276158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2971" y="1946675"/>
            <a:ext cx="1718965" cy="4018359"/>
          </a:xfrm>
        </p:spPr>
        <p:txBody>
          <a:bodyPr/>
          <a:lstStyle>
            <a:lvl1pPr>
              <a:defRPr sz="1500"/>
            </a:lvl1pPr>
            <a:lvl2pPr>
              <a:defRPr sz="1275"/>
            </a:lvl2pPr>
            <a:lvl3pPr>
              <a:defRPr sz="1050"/>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719092" y="1946675"/>
            <a:ext cx="1718965" cy="4018359"/>
          </a:xfrm>
        </p:spPr>
        <p:txBody>
          <a:bodyPr/>
          <a:lstStyle>
            <a:lvl1pPr>
              <a:defRPr sz="1500"/>
            </a:lvl1pPr>
            <a:lvl2pPr>
              <a:defRPr sz="1275"/>
            </a:lvl2pPr>
            <a:lvl3pPr>
              <a:defRPr sz="1050"/>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226927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0D7-0113-094C-9D9B-6A4EAFFF0A35}"/>
              </a:ext>
            </a:extLst>
          </p:cNvPr>
          <p:cNvSpPr>
            <a:spLocks noGrp="1"/>
          </p:cNvSpPr>
          <p:nvPr>
            <p:ph type="title"/>
          </p:nvPr>
        </p:nvSpPr>
        <p:spPr>
          <a:xfrm>
            <a:off x="629228" y="365593"/>
            <a:ext cx="7885545" cy="132509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22685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3" y="927657"/>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9"/>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792348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1"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57"/>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1609443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6" y="425004"/>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3" y="927657"/>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9544208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40593603"/>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theme" Target="../theme/theme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6" y="425004"/>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9" y="6453508"/>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cxnSp>
        <p:nvCxnSpPr>
          <p:cNvPr id="36" name="Straight Connector 35"/>
          <p:cNvCxnSpPr/>
          <p:nvPr/>
        </p:nvCxnSpPr>
        <p:spPr>
          <a:xfrm>
            <a:off x="365126"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9"/>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sz="1800">
              <a:solidFill>
                <a:srgbClr val="052049"/>
              </a:solidFill>
              <a:latin typeface="Arial"/>
            </a:endParaRPr>
          </a:p>
        </p:txBody>
      </p:sp>
    </p:spTree>
    <p:extLst>
      <p:ext uri="{BB962C8B-B14F-4D97-AF65-F5344CB8AC3E}">
        <p14:creationId xmlns:p14="http://schemas.microsoft.com/office/powerpoint/2010/main" val="2345306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6" y="425004"/>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solidFill>
                <a:srgbClr val="052049"/>
              </a:solidFill>
            </a:endParaRPr>
          </a:p>
        </p:txBody>
      </p:sp>
      <p:sp>
        <p:nvSpPr>
          <p:cNvPr id="12" name="Slide Number Placeholder 6"/>
          <p:cNvSpPr>
            <a:spLocks noGrp="1"/>
          </p:cNvSpPr>
          <p:nvPr>
            <p:ph type="sldNum" sz="quarter" idx="4"/>
          </p:nvPr>
        </p:nvSpPr>
        <p:spPr>
          <a:xfrm>
            <a:off x="272109" y="6453508"/>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cxnSp>
        <p:nvCxnSpPr>
          <p:cNvPr id="36" name="Straight Connector 35"/>
          <p:cNvCxnSpPr/>
          <p:nvPr/>
        </p:nvCxnSpPr>
        <p:spPr>
          <a:xfrm>
            <a:off x="365126"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9"/>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sz="1800">
              <a:solidFill>
                <a:srgbClr val="052049"/>
              </a:solidFill>
              <a:latin typeface="Arial"/>
            </a:endParaRPr>
          </a:p>
        </p:txBody>
      </p:sp>
    </p:spTree>
    <p:extLst>
      <p:ext uri="{BB962C8B-B14F-4D97-AF65-F5344CB8AC3E}">
        <p14:creationId xmlns:p14="http://schemas.microsoft.com/office/powerpoint/2010/main" val="417088303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8.xml"/><Relationship Id="rId1" Type="http://schemas.openxmlformats.org/officeDocument/2006/relationships/slideLayout" Target="../slideLayouts/slideLayout54.xml"/><Relationship Id="rId4" Type="http://schemas.openxmlformats.org/officeDocument/2006/relationships/hyperlink" Target="https://www.ncbi.nlm.nih.gov/pubmed/2893871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9.xml"/><Relationship Id="rId1" Type="http://schemas.openxmlformats.org/officeDocument/2006/relationships/slideLayout" Target="../slideLayouts/slideLayout54.xml"/><Relationship Id="rId4" Type="http://schemas.openxmlformats.org/officeDocument/2006/relationships/hyperlink" Target="https://www.ncbi.nlm.nih.gov/pubmed/2893871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9.pn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tiff"/><Relationship Id="rId7"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54.xml"/><Relationship Id="rId6" Type="http://schemas.openxmlformats.org/officeDocument/2006/relationships/image" Target="../media/image23.png"/><Relationship Id="rId5" Type="http://schemas.openxmlformats.org/officeDocument/2006/relationships/image" Target="../media/image22.tiff"/><Relationship Id="rId4" Type="http://schemas.openxmlformats.org/officeDocument/2006/relationships/image" Target="../media/image21.tif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notesSlide" Target="../notesSlides/notesSlide31.xml"/><Relationship Id="rId1" Type="http://schemas.openxmlformats.org/officeDocument/2006/relationships/slideLayout" Target="../slideLayouts/slideLayout48.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hyperlink" Target="https://www.ncbi.nlm.nih.gov/pubmed/27183032" TargetMode="External"/><Relationship Id="rId2" Type="http://schemas.openxmlformats.org/officeDocument/2006/relationships/notesSlide" Target="../notesSlides/notesSlide33.xml"/><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39.xml"/><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9.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AAA2E-08BD-904B-A673-89D41EE7EC85}"/>
              </a:ext>
            </a:extLst>
          </p:cNvPr>
          <p:cNvSpPr>
            <a:spLocks noGrp="1"/>
          </p:cNvSpPr>
          <p:nvPr>
            <p:ph type="body" sz="quarter" idx="10"/>
          </p:nvPr>
        </p:nvSpPr>
        <p:spPr/>
        <p:txBody>
          <a:bodyPr/>
          <a:lstStyle/>
          <a:p>
            <a:r>
              <a:rPr lang="en-US" dirty="0"/>
              <a:t>June M. Chan, ScD</a:t>
            </a:r>
          </a:p>
        </p:txBody>
      </p:sp>
      <p:sp>
        <p:nvSpPr>
          <p:cNvPr id="6" name="Title 5">
            <a:extLst>
              <a:ext uri="{FF2B5EF4-FFF2-40B4-BE49-F238E27FC236}">
                <a16:creationId xmlns:a16="http://schemas.microsoft.com/office/drawing/2014/main" id="{08660371-647D-B34E-A791-65CF8876A9E3}"/>
              </a:ext>
            </a:extLst>
          </p:cNvPr>
          <p:cNvSpPr>
            <a:spLocks noGrp="1"/>
          </p:cNvSpPr>
          <p:nvPr>
            <p:ph type="title"/>
          </p:nvPr>
        </p:nvSpPr>
        <p:spPr/>
        <p:txBody>
          <a:bodyPr/>
          <a:lstStyle/>
          <a:p>
            <a:r>
              <a:rPr lang="en-US" dirty="0"/>
              <a:t>Target Trials – Part 4</a:t>
            </a:r>
          </a:p>
        </p:txBody>
      </p:sp>
      <p:sp>
        <p:nvSpPr>
          <p:cNvPr id="8" name="Text Placeholder 7">
            <a:extLst>
              <a:ext uri="{FF2B5EF4-FFF2-40B4-BE49-F238E27FC236}">
                <a16:creationId xmlns:a16="http://schemas.microsoft.com/office/drawing/2014/main" id="{26A6DE21-132F-2746-9553-44DD3077A080}"/>
              </a:ext>
            </a:extLst>
          </p:cNvPr>
          <p:cNvSpPr>
            <a:spLocks noGrp="1"/>
          </p:cNvSpPr>
          <p:nvPr>
            <p:ph type="body" sz="quarter" idx="15"/>
          </p:nvPr>
        </p:nvSpPr>
        <p:spPr/>
        <p:txBody>
          <a:bodyPr/>
          <a:lstStyle/>
          <a:p>
            <a:r>
              <a:rPr lang="en-US" sz="2000" dirty="0"/>
              <a:t>In-Class Lecture</a:t>
            </a:r>
          </a:p>
        </p:txBody>
      </p:sp>
      <p:sp>
        <p:nvSpPr>
          <p:cNvPr id="5" name="Rectangle 3">
            <a:extLst>
              <a:ext uri="{FF2B5EF4-FFF2-40B4-BE49-F238E27FC236}">
                <a16:creationId xmlns:a16="http://schemas.microsoft.com/office/drawing/2014/main" id="{BAEBCE22-CC44-9341-95F4-C165D34D95FE}"/>
              </a:ext>
            </a:extLst>
          </p:cNvPr>
          <p:cNvSpPr>
            <a:spLocks noChangeArrowheads="1"/>
          </p:cNvSpPr>
          <p:nvPr/>
        </p:nvSpPr>
        <p:spPr bwMode="auto">
          <a:xfrm>
            <a:off x="730756" y="5782568"/>
            <a:ext cx="6005050"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49CCF"/>
                </a:solidFill>
                <a:effectLst/>
                <a:latin typeface="source sans pro" panose="020B0503030403020204" pitchFamily="34" charset="0"/>
              </a:rPr>
              <a:t>  </a:t>
            </a:r>
            <a:r>
              <a:rPr kumimoji="0" lang="en-US" altLang="en-US" sz="2400" b="0" i="0" u="none" strike="noStrike" cap="none" normalizeH="0" baseline="0" dirty="0">
                <a:ln>
                  <a:noFill/>
                </a:ln>
                <a:solidFill>
                  <a:srgbClr val="049CCF"/>
                </a:solidFill>
                <a:effectLst/>
                <a:latin typeface="source sans pro" panose="020B0503030403020204" pitchFamily="34" charset="0"/>
              </a:rPr>
              <a:t>                   </a:t>
            </a:r>
            <a:br>
              <a:rPr kumimoji="0" lang="en-US" altLang="en-US" sz="6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rgbClr val="464646"/>
                </a:solidFill>
                <a:effectLst/>
                <a:latin typeface="source sans pro" panose="020B0503030403020204" pitchFamily="34" charset="0"/>
              </a:rPr>
              <a:t>This work is licensed under a </a:t>
            </a:r>
            <a:r>
              <a:rPr kumimoji="0" lang="en-US" altLang="en-US" sz="1400" b="0" i="0" u="none" strike="noStrike" cap="none" normalizeH="0" baseline="0" dirty="0">
                <a:ln>
                  <a:noFill/>
                </a:ln>
                <a:solidFill>
                  <a:srgbClr val="049CCF"/>
                </a:solidFill>
                <a:effectLst/>
                <a:latin typeface="source sans pro" panose="020B0503030403020204" pitchFamily="34" charset="0"/>
                <a:hlinkClick r:id="rId2"/>
              </a:rPr>
              <a:t>Creative Commons Attribution-NonCommercial-NoDerivatives 4.0 International License</a:t>
            </a:r>
            <a:r>
              <a:rPr kumimoji="0" lang="en-US" altLang="en-US" sz="1400" b="0" i="0" u="none" strike="noStrike" cap="none" normalizeH="0" baseline="0" dirty="0">
                <a:ln>
                  <a:noFill/>
                </a:ln>
                <a:solidFill>
                  <a:srgbClr val="464646"/>
                </a:solidFill>
                <a:effectLst/>
                <a:latin typeface="source sans pro" panose="020B0503030403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4" descr="Creative Commons License">
            <a:hlinkClick r:id="rId2"/>
            <a:extLst>
              <a:ext uri="{FF2B5EF4-FFF2-40B4-BE49-F238E27FC236}">
                <a16:creationId xmlns:a16="http://schemas.microsoft.com/office/drawing/2014/main" id="{5C9E8BBD-8F4B-4045-9F89-77A17EF91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139" y="5782568"/>
            <a:ext cx="1071403"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38019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2E42-45F7-8741-9D21-0DB5242DBABB}"/>
              </a:ext>
            </a:extLst>
          </p:cNvPr>
          <p:cNvSpPr>
            <a:spLocks noGrp="1"/>
          </p:cNvSpPr>
          <p:nvPr>
            <p:ph type="title"/>
          </p:nvPr>
        </p:nvSpPr>
        <p:spPr>
          <a:xfrm>
            <a:off x="2" y="200027"/>
            <a:ext cx="9143999" cy="1287557"/>
          </a:xfrm>
        </p:spPr>
        <p:txBody>
          <a:bodyPr>
            <a:noAutofit/>
          </a:bodyPr>
          <a:lstStyle/>
          <a:p>
            <a:pPr algn="ctr">
              <a:spcAft>
                <a:spcPts val="300"/>
              </a:spcAft>
            </a:pPr>
            <a:r>
              <a:rPr lang="en-US" sz="2400" b="1" dirty="0"/>
              <a:t>Examining sub-groups of Obs. Cohort and RCT data, side by side:</a:t>
            </a:r>
            <a:br>
              <a:rPr lang="en-US" sz="2400" b="1" dirty="0"/>
            </a:br>
            <a:br>
              <a:rPr lang="en-US" sz="2400" dirty="0"/>
            </a:br>
            <a:r>
              <a:rPr lang="en-US" sz="2400" dirty="0"/>
              <a:t>HRT &amp; Total MI, among women 50-79 </a:t>
            </a:r>
            <a:r>
              <a:rPr lang="en-US" sz="2400" dirty="0" err="1"/>
              <a:t>yrs</a:t>
            </a:r>
            <a:r>
              <a:rPr lang="en-US" sz="2400" dirty="0"/>
              <a:t>, </a:t>
            </a:r>
            <a:br>
              <a:rPr lang="en-US" sz="2400" dirty="0"/>
            </a:br>
            <a:r>
              <a:rPr lang="en-US" sz="2400" dirty="0"/>
              <a:t>and within 10 </a:t>
            </a:r>
            <a:r>
              <a:rPr lang="en-US" sz="2400" dirty="0" err="1"/>
              <a:t>yrs</a:t>
            </a:r>
            <a:r>
              <a:rPr lang="en-US" sz="2400" dirty="0"/>
              <a:t> menopause</a:t>
            </a:r>
          </a:p>
        </p:txBody>
      </p:sp>
      <p:sp>
        <p:nvSpPr>
          <p:cNvPr id="4" name="Slide Number Placeholder 3">
            <a:extLst>
              <a:ext uri="{FF2B5EF4-FFF2-40B4-BE49-F238E27FC236}">
                <a16:creationId xmlns:a16="http://schemas.microsoft.com/office/drawing/2014/main" id="{A34C04FD-68BF-9B4C-837E-53E3248C1113}"/>
              </a:ext>
            </a:extLst>
          </p:cNvPr>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10</a:t>
            </a:fld>
            <a:endParaRPr lang="en-US" altLang="en-US">
              <a:solidFill>
                <a:srgbClr val="052049"/>
              </a:solidFill>
            </a:endParaRPr>
          </a:p>
        </p:txBody>
      </p:sp>
      <p:pic>
        <p:nvPicPr>
          <p:cNvPr id="5" name="Picture 4">
            <a:extLst>
              <a:ext uri="{FF2B5EF4-FFF2-40B4-BE49-F238E27FC236}">
                <a16:creationId xmlns:a16="http://schemas.microsoft.com/office/drawing/2014/main" id="{FD98FA65-6E1E-934C-BCF0-6267BF6A2B46}"/>
              </a:ext>
            </a:extLst>
          </p:cNvPr>
          <p:cNvPicPr>
            <a:picLocks noChangeAspect="1"/>
          </p:cNvPicPr>
          <p:nvPr/>
        </p:nvPicPr>
        <p:blipFill>
          <a:blip r:embed="rId3"/>
          <a:stretch>
            <a:fillRect/>
          </a:stretch>
        </p:blipFill>
        <p:spPr>
          <a:xfrm>
            <a:off x="1428750" y="1581150"/>
            <a:ext cx="6286500" cy="3695700"/>
          </a:xfrm>
          <a:prstGeom prst="rect">
            <a:avLst/>
          </a:prstGeom>
        </p:spPr>
      </p:pic>
      <p:sp>
        <p:nvSpPr>
          <p:cNvPr id="6" name="TextBox 5">
            <a:extLst>
              <a:ext uri="{FF2B5EF4-FFF2-40B4-BE49-F238E27FC236}">
                <a16:creationId xmlns:a16="http://schemas.microsoft.com/office/drawing/2014/main" id="{A321672B-EDF7-FA40-89F2-2C3A2F693E9F}"/>
              </a:ext>
            </a:extLst>
          </p:cNvPr>
          <p:cNvSpPr txBox="1"/>
          <p:nvPr/>
        </p:nvSpPr>
        <p:spPr bwMode="auto">
          <a:xfrm>
            <a:off x="874713" y="5644057"/>
            <a:ext cx="4438266" cy="615553"/>
          </a:xfrm>
          <a:prstGeom prst="rect">
            <a:avLst/>
          </a:prstGeom>
          <a:noFill/>
          <a:ln w="19050" algn="ctr">
            <a:noFill/>
            <a:miter lim="800000"/>
            <a:headEnd/>
            <a:tailEnd/>
          </a:ln>
        </p:spPr>
        <p:txBody>
          <a:bodyPr wrap="square" lIns="0" tIns="0" rIns="0" bIns="0" rtlCol="0">
            <a:spAutoFit/>
          </a:bodyPr>
          <a:lstStyle/>
          <a:p>
            <a:pPr defTabSz="457200"/>
            <a:r>
              <a:rPr lang="en-US" sz="2000" dirty="0">
                <a:solidFill>
                  <a:srgbClr val="052049"/>
                </a:solidFill>
                <a:latin typeface="Arial"/>
              </a:rPr>
              <a:t>◼︎ (squares):  WHI (RCT)</a:t>
            </a:r>
          </a:p>
          <a:p>
            <a:pPr defTabSz="457200"/>
            <a:r>
              <a:rPr lang="en-US" sz="2000" dirty="0">
                <a:solidFill>
                  <a:srgbClr val="052049"/>
                </a:solidFill>
                <a:latin typeface="Arial"/>
              </a:rPr>
              <a:t>◆ (diamonds): NHS (COHORT)</a:t>
            </a:r>
          </a:p>
        </p:txBody>
      </p:sp>
      <p:sp>
        <p:nvSpPr>
          <p:cNvPr id="7" name="TextBox 6">
            <a:extLst>
              <a:ext uri="{FF2B5EF4-FFF2-40B4-BE49-F238E27FC236}">
                <a16:creationId xmlns:a16="http://schemas.microsoft.com/office/drawing/2014/main" id="{ED0CA474-4B97-344B-BBD3-5C4EBE1B385D}"/>
              </a:ext>
            </a:extLst>
          </p:cNvPr>
          <p:cNvSpPr txBox="1"/>
          <p:nvPr/>
        </p:nvSpPr>
        <p:spPr bwMode="auto">
          <a:xfrm>
            <a:off x="5312979" y="5821551"/>
            <a:ext cx="3487606" cy="276999"/>
          </a:xfrm>
          <a:prstGeom prst="rect">
            <a:avLst/>
          </a:prstGeom>
          <a:noFill/>
          <a:ln w="19050" algn="ctr">
            <a:noFill/>
            <a:miter lim="800000"/>
            <a:headEnd/>
            <a:tailEnd/>
          </a:ln>
        </p:spPr>
        <p:txBody>
          <a:bodyPr wrap="square" lIns="0" tIns="0" rIns="0" bIns="0" rtlCol="0">
            <a:spAutoFit/>
          </a:bodyPr>
          <a:lstStyle/>
          <a:p>
            <a:pPr defTabSz="457200"/>
            <a:r>
              <a:rPr lang="en-US" u="sng" dirty="0">
                <a:solidFill>
                  <a:srgbClr val="716FB3">
                    <a:lumMod val="75000"/>
                  </a:srgbClr>
                </a:solidFill>
                <a:latin typeface="Arial"/>
                <a:hlinkClick r:id="rId4"/>
              </a:rPr>
              <a:t>Bhupathiraju SN, AJE 2017</a:t>
            </a:r>
            <a:endParaRPr lang="en-US" sz="2000" dirty="0">
              <a:solidFill>
                <a:srgbClr val="716FB3">
                  <a:lumMod val="75000"/>
                </a:srgbClr>
              </a:solidFill>
              <a:latin typeface="Arial"/>
            </a:endParaRPr>
          </a:p>
        </p:txBody>
      </p:sp>
    </p:spTree>
    <p:extLst>
      <p:ext uri="{BB962C8B-B14F-4D97-AF65-F5344CB8AC3E}">
        <p14:creationId xmlns:p14="http://schemas.microsoft.com/office/powerpoint/2010/main" val="97259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2E42-45F7-8741-9D21-0DB5242DBABB}"/>
              </a:ext>
            </a:extLst>
          </p:cNvPr>
          <p:cNvSpPr>
            <a:spLocks noGrp="1"/>
          </p:cNvSpPr>
          <p:nvPr>
            <p:ph type="title"/>
          </p:nvPr>
        </p:nvSpPr>
        <p:spPr>
          <a:xfrm>
            <a:off x="2" y="200027"/>
            <a:ext cx="9143999" cy="1287557"/>
          </a:xfrm>
        </p:spPr>
        <p:txBody>
          <a:bodyPr>
            <a:noAutofit/>
          </a:bodyPr>
          <a:lstStyle/>
          <a:p>
            <a:pPr algn="ctr">
              <a:spcAft>
                <a:spcPts val="300"/>
              </a:spcAft>
            </a:pPr>
            <a:r>
              <a:rPr lang="en-US" sz="2400" b="1" dirty="0"/>
              <a:t>Examining sub-groups of Obs. Cohort and RCT data, side by side:</a:t>
            </a:r>
            <a:br>
              <a:rPr lang="en-US" sz="2400" b="1" dirty="0"/>
            </a:br>
            <a:br>
              <a:rPr lang="en-US" sz="2400" dirty="0"/>
            </a:br>
            <a:r>
              <a:rPr lang="en-US" sz="2400" dirty="0"/>
              <a:t>HRT &amp; Total MI, among women 50-79 </a:t>
            </a:r>
            <a:r>
              <a:rPr lang="en-US" sz="2400" dirty="0" err="1"/>
              <a:t>yrs</a:t>
            </a:r>
            <a:r>
              <a:rPr lang="en-US" sz="2400" dirty="0"/>
              <a:t>, </a:t>
            </a:r>
            <a:br>
              <a:rPr lang="en-US" sz="2400" dirty="0"/>
            </a:br>
            <a:r>
              <a:rPr lang="en-US" sz="2400" dirty="0"/>
              <a:t>and within 10 </a:t>
            </a:r>
            <a:r>
              <a:rPr lang="en-US" sz="2400" dirty="0" err="1"/>
              <a:t>yrs</a:t>
            </a:r>
            <a:r>
              <a:rPr lang="en-US" sz="2400" dirty="0"/>
              <a:t> menopause</a:t>
            </a:r>
          </a:p>
        </p:txBody>
      </p:sp>
      <p:sp>
        <p:nvSpPr>
          <p:cNvPr id="4" name="Slide Number Placeholder 3">
            <a:extLst>
              <a:ext uri="{FF2B5EF4-FFF2-40B4-BE49-F238E27FC236}">
                <a16:creationId xmlns:a16="http://schemas.microsoft.com/office/drawing/2014/main" id="{A34C04FD-68BF-9B4C-837E-53E3248C1113}"/>
              </a:ext>
            </a:extLst>
          </p:cNvPr>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11</a:t>
            </a:fld>
            <a:endParaRPr lang="en-US" altLang="en-US">
              <a:solidFill>
                <a:srgbClr val="052049"/>
              </a:solidFill>
            </a:endParaRPr>
          </a:p>
        </p:txBody>
      </p:sp>
      <p:pic>
        <p:nvPicPr>
          <p:cNvPr id="5" name="Picture 4">
            <a:extLst>
              <a:ext uri="{FF2B5EF4-FFF2-40B4-BE49-F238E27FC236}">
                <a16:creationId xmlns:a16="http://schemas.microsoft.com/office/drawing/2014/main" id="{FD98FA65-6E1E-934C-BCF0-6267BF6A2B46}"/>
              </a:ext>
            </a:extLst>
          </p:cNvPr>
          <p:cNvPicPr>
            <a:picLocks noChangeAspect="1"/>
          </p:cNvPicPr>
          <p:nvPr/>
        </p:nvPicPr>
        <p:blipFill>
          <a:blip r:embed="rId3"/>
          <a:stretch>
            <a:fillRect/>
          </a:stretch>
        </p:blipFill>
        <p:spPr>
          <a:xfrm>
            <a:off x="1428750" y="1581150"/>
            <a:ext cx="6286500" cy="3695700"/>
          </a:xfrm>
          <a:prstGeom prst="rect">
            <a:avLst/>
          </a:prstGeom>
        </p:spPr>
      </p:pic>
      <p:sp>
        <p:nvSpPr>
          <p:cNvPr id="6" name="TextBox 5">
            <a:extLst>
              <a:ext uri="{FF2B5EF4-FFF2-40B4-BE49-F238E27FC236}">
                <a16:creationId xmlns:a16="http://schemas.microsoft.com/office/drawing/2014/main" id="{A321672B-EDF7-FA40-89F2-2C3A2F693E9F}"/>
              </a:ext>
            </a:extLst>
          </p:cNvPr>
          <p:cNvSpPr txBox="1"/>
          <p:nvPr/>
        </p:nvSpPr>
        <p:spPr bwMode="auto">
          <a:xfrm>
            <a:off x="874713" y="5644057"/>
            <a:ext cx="4438266" cy="615553"/>
          </a:xfrm>
          <a:prstGeom prst="rect">
            <a:avLst/>
          </a:prstGeom>
          <a:noFill/>
          <a:ln w="19050" algn="ctr">
            <a:noFill/>
            <a:miter lim="800000"/>
            <a:headEnd/>
            <a:tailEnd/>
          </a:ln>
        </p:spPr>
        <p:txBody>
          <a:bodyPr wrap="square" lIns="0" tIns="0" rIns="0" bIns="0" rtlCol="0">
            <a:spAutoFit/>
          </a:bodyPr>
          <a:lstStyle/>
          <a:p>
            <a:pPr defTabSz="457200"/>
            <a:r>
              <a:rPr lang="en-US" sz="2000" dirty="0">
                <a:solidFill>
                  <a:srgbClr val="052049"/>
                </a:solidFill>
                <a:latin typeface="Arial"/>
              </a:rPr>
              <a:t>◼︎ (squares):  WHI (RCT)</a:t>
            </a:r>
          </a:p>
          <a:p>
            <a:pPr defTabSz="457200"/>
            <a:r>
              <a:rPr lang="en-US" sz="2000" dirty="0">
                <a:solidFill>
                  <a:srgbClr val="052049"/>
                </a:solidFill>
                <a:latin typeface="Arial"/>
              </a:rPr>
              <a:t>◆ (diamonds): NHS (COHORT)</a:t>
            </a:r>
          </a:p>
        </p:txBody>
      </p:sp>
      <p:sp>
        <p:nvSpPr>
          <p:cNvPr id="7" name="TextBox 6">
            <a:extLst>
              <a:ext uri="{FF2B5EF4-FFF2-40B4-BE49-F238E27FC236}">
                <a16:creationId xmlns:a16="http://schemas.microsoft.com/office/drawing/2014/main" id="{ED0CA474-4B97-344B-BBD3-5C4EBE1B385D}"/>
              </a:ext>
            </a:extLst>
          </p:cNvPr>
          <p:cNvSpPr txBox="1"/>
          <p:nvPr/>
        </p:nvSpPr>
        <p:spPr bwMode="auto">
          <a:xfrm>
            <a:off x="5312979" y="5821551"/>
            <a:ext cx="3487606" cy="276999"/>
          </a:xfrm>
          <a:prstGeom prst="rect">
            <a:avLst/>
          </a:prstGeom>
          <a:noFill/>
          <a:ln w="19050" algn="ctr">
            <a:noFill/>
            <a:miter lim="800000"/>
            <a:headEnd/>
            <a:tailEnd/>
          </a:ln>
        </p:spPr>
        <p:txBody>
          <a:bodyPr wrap="square" lIns="0" tIns="0" rIns="0" bIns="0" rtlCol="0">
            <a:spAutoFit/>
          </a:bodyPr>
          <a:lstStyle/>
          <a:p>
            <a:pPr defTabSz="457200"/>
            <a:r>
              <a:rPr lang="en-US" u="sng" dirty="0">
                <a:solidFill>
                  <a:srgbClr val="716FB3">
                    <a:lumMod val="75000"/>
                  </a:srgbClr>
                </a:solidFill>
                <a:latin typeface="Arial"/>
                <a:hlinkClick r:id="rId4"/>
              </a:rPr>
              <a:t>Bhupathiraju SN, AJE 2017</a:t>
            </a:r>
            <a:endParaRPr lang="en-US" sz="2000" dirty="0">
              <a:solidFill>
                <a:srgbClr val="716FB3">
                  <a:lumMod val="75000"/>
                </a:srgbClr>
              </a:solidFill>
              <a:latin typeface="Arial"/>
            </a:endParaRPr>
          </a:p>
        </p:txBody>
      </p:sp>
      <p:sp>
        <p:nvSpPr>
          <p:cNvPr id="8" name="TextBox 7">
            <a:extLst>
              <a:ext uri="{FF2B5EF4-FFF2-40B4-BE49-F238E27FC236}">
                <a16:creationId xmlns:a16="http://schemas.microsoft.com/office/drawing/2014/main" id="{0256B91B-0C85-2749-AF30-0C3E7D582885}"/>
              </a:ext>
            </a:extLst>
          </p:cNvPr>
          <p:cNvSpPr txBox="1"/>
          <p:nvPr/>
        </p:nvSpPr>
        <p:spPr bwMode="auto">
          <a:xfrm>
            <a:off x="335436" y="1854789"/>
            <a:ext cx="8629275" cy="615553"/>
          </a:xfrm>
          <a:prstGeom prst="rect">
            <a:avLst/>
          </a:prstGeom>
          <a:noFill/>
          <a:ln w="19050" algn="ctr">
            <a:noFill/>
            <a:miter lim="800000"/>
            <a:headEnd/>
            <a:tailEnd/>
          </a:ln>
        </p:spPr>
        <p:txBody>
          <a:bodyPr wrap="square" lIns="0" tIns="0" rIns="0" bIns="0" rtlCol="0">
            <a:spAutoFit/>
          </a:bodyPr>
          <a:lstStyle/>
          <a:p>
            <a:pPr defTabSz="457200"/>
            <a:r>
              <a:rPr lang="en-US" sz="2000" i="1" dirty="0">
                <a:solidFill>
                  <a:srgbClr val="0093D0"/>
                </a:solidFill>
                <a:latin typeface="Arial"/>
              </a:rPr>
              <a:t>“Discrepancies between NHS and WHI could largely be attributed to differences in the age structure of the populations and age at HT initiation.”</a:t>
            </a:r>
            <a:endParaRPr lang="en-US" sz="2400" i="1" dirty="0">
              <a:solidFill>
                <a:srgbClr val="0093D0"/>
              </a:solidFill>
              <a:latin typeface="Arial"/>
            </a:endParaRPr>
          </a:p>
        </p:txBody>
      </p:sp>
    </p:spTree>
    <p:extLst>
      <p:ext uri="{BB962C8B-B14F-4D97-AF65-F5344CB8AC3E}">
        <p14:creationId xmlns:p14="http://schemas.microsoft.com/office/powerpoint/2010/main" val="2016445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BD9E83-A41A-E343-9784-54085D32AFF7}"/>
              </a:ext>
            </a:extLst>
          </p:cNvPr>
          <p:cNvSpPr>
            <a:spLocks noGrp="1"/>
          </p:cNvSpPr>
          <p:nvPr>
            <p:ph type="title"/>
          </p:nvPr>
        </p:nvSpPr>
        <p:spPr/>
        <p:txBody>
          <a:bodyPr/>
          <a:lstStyle/>
          <a:p>
            <a:r>
              <a:rPr lang="en-US" dirty="0"/>
              <a:t>WHI - HRT and MI</a:t>
            </a:r>
          </a:p>
        </p:txBody>
      </p:sp>
      <p:sp>
        <p:nvSpPr>
          <p:cNvPr id="4" name="Slide Number Placeholder 3">
            <a:extLst>
              <a:ext uri="{FF2B5EF4-FFF2-40B4-BE49-F238E27FC236}">
                <a16:creationId xmlns:a16="http://schemas.microsoft.com/office/drawing/2014/main" id="{D0A72A44-C168-3D40-8669-F8F0E97A9F6A}"/>
              </a:ext>
            </a:extLst>
          </p:cNvPr>
          <p:cNvSpPr>
            <a:spLocks noGrp="1"/>
          </p:cNvSpPr>
          <p:nvPr>
            <p:ph type="sldNum" sz="quarter" idx="12"/>
          </p:nvPr>
        </p:nvSpPr>
        <p:spPr/>
        <p:txBody>
          <a:bodyPr/>
          <a:lstStyle/>
          <a:p>
            <a:pPr defTabSz="457200">
              <a:defRPr/>
            </a:pPr>
            <a:fld id="{FAA74B69-70FD-A649-B131-F3438782CAA4}" type="slidenum">
              <a:rPr lang="en-US" altLang="en-US">
                <a:solidFill>
                  <a:srgbClr val="052049"/>
                </a:solidFill>
              </a:rPr>
              <a:pPr defTabSz="457200">
                <a:defRPr/>
              </a:pPr>
              <a:t>12</a:t>
            </a:fld>
            <a:endParaRPr lang="en-US" altLang="en-US">
              <a:solidFill>
                <a:srgbClr val="052049"/>
              </a:solidFill>
            </a:endParaRPr>
          </a:p>
        </p:txBody>
      </p:sp>
      <p:sp>
        <p:nvSpPr>
          <p:cNvPr id="6" name="TextBox 5">
            <a:extLst>
              <a:ext uri="{FF2B5EF4-FFF2-40B4-BE49-F238E27FC236}">
                <a16:creationId xmlns:a16="http://schemas.microsoft.com/office/drawing/2014/main" id="{AC9D380C-89AF-4E42-868C-58440B40ECD4}"/>
              </a:ext>
            </a:extLst>
          </p:cNvPr>
          <p:cNvSpPr txBox="1"/>
          <p:nvPr/>
        </p:nvSpPr>
        <p:spPr bwMode="auto">
          <a:xfrm>
            <a:off x="518170" y="1367121"/>
            <a:ext cx="1900518" cy="923330"/>
          </a:xfrm>
          <a:prstGeom prst="rect">
            <a:avLst/>
          </a:prstGeom>
          <a:noFill/>
          <a:ln w="19050" algn="ctr">
            <a:noFill/>
            <a:miter lim="800000"/>
            <a:headEnd/>
            <a:tailEnd/>
          </a:ln>
        </p:spPr>
        <p:txBody>
          <a:bodyPr wrap="square" lIns="0" tIns="0" rIns="0" bIns="0" rtlCol="0">
            <a:spAutoFit/>
          </a:bodyPr>
          <a:lstStyle/>
          <a:p>
            <a:pPr algn="ctr" defTabSz="457200"/>
            <a:r>
              <a:rPr lang="en-US" sz="2000" dirty="0">
                <a:solidFill>
                  <a:srgbClr val="052049"/>
                </a:solidFill>
                <a:latin typeface="Arial"/>
              </a:rPr>
              <a:t>Random assignment to HRT</a:t>
            </a:r>
          </a:p>
        </p:txBody>
      </p:sp>
      <p:sp>
        <p:nvSpPr>
          <p:cNvPr id="7" name="TextBox 6">
            <a:extLst>
              <a:ext uri="{FF2B5EF4-FFF2-40B4-BE49-F238E27FC236}">
                <a16:creationId xmlns:a16="http://schemas.microsoft.com/office/drawing/2014/main" id="{33069BFD-6905-C043-8434-C96861772BDB}"/>
              </a:ext>
            </a:extLst>
          </p:cNvPr>
          <p:cNvSpPr txBox="1"/>
          <p:nvPr/>
        </p:nvSpPr>
        <p:spPr bwMode="auto">
          <a:xfrm>
            <a:off x="3191434" y="1671924"/>
            <a:ext cx="1900518" cy="307777"/>
          </a:xfrm>
          <a:prstGeom prst="rect">
            <a:avLst/>
          </a:prstGeom>
          <a:noFill/>
          <a:ln w="19050" algn="ctr">
            <a:noFill/>
            <a:miter lim="800000"/>
            <a:headEnd/>
            <a:tailEnd/>
          </a:ln>
        </p:spPr>
        <p:txBody>
          <a:bodyPr wrap="square" lIns="0" tIns="0" rIns="0" bIns="0" rtlCol="0">
            <a:spAutoFit/>
          </a:bodyPr>
          <a:lstStyle/>
          <a:p>
            <a:pPr algn="ctr" defTabSz="457200"/>
            <a:r>
              <a:rPr lang="en-US" sz="2000" dirty="0">
                <a:solidFill>
                  <a:srgbClr val="052049"/>
                </a:solidFill>
                <a:latin typeface="Arial"/>
              </a:rPr>
              <a:t>HRT exposure</a:t>
            </a:r>
          </a:p>
        </p:txBody>
      </p:sp>
      <p:sp>
        <p:nvSpPr>
          <p:cNvPr id="8" name="TextBox 7">
            <a:extLst>
              <a:ext uri="{FF2B5EF4-FFF2-40B4-BE49-F238E27FC236}">
                <a16:creationId xmlns:a16="http://schemas.microsoft.com/office/drawing/2014/main" id="{F52D51E2-C2E2-7544-8EB7-E9B52F57C87D}"/>
              </a:ext>
            </a:extLst>
          </p:cNvPr>
          <p:cNvSpPr txBox="1"/>
          <p:nvPr/>
        </p:nvSpPr>
        <p:spPr bwMode="auto">
          <a:xfrm>
            <a:off x="6938685" y="1653995"/>
            <a:ext cx="1687147" cy="307777"/>
          </a:xfrm>
          <a:prstGeom prst="rect">
            <a:avLst/>
          </a:prstGeom>
          <a:noFill/>
          <a:ln w="19050" algn="ctr">
            <a:noFill/>
            <a:miter lim="800000"/>
            <a:headEnd/>
            <a:tailEnd/>
          </a:ln>
        </p:spPr>
        <p:txBody>
          <a:bodyPr wrap="square" lIns="0" tIns="0" rIns="0" bIns="0" rtlCol="0">
            <a:spAutoFit/>
          </a:bodyPr>
          <a:lstStyle/>
          <a:p>
            <a:pPr algn="ctr" defTabSz="457200"/>
            <a:r>
              <a:rPr lang="en-US" sz="2000" dirty="0">
                <a:solidFill>
                  <a:srgbClr val="052049"/>
                </a:solidFill>
                <a:latin typeface="Arial"/>
              </a:rPr>
              <a:t>MI</a:t>
            </a:r>
          </a:p>
        </p:txBody>
      </p:sp>
      <p:cxnSp>
        <p:nvCxnSpPr>
          <p:cNvPr id="10" name="Straight Arrow Connector 9">
            <a:extLst>
              <a:ext uri="{FF2B5EF4-FFF2-40B4-BE49-F238E27FC236}">
                <a16:creationId xmlns:a16="http://schemas.microsoft.com/office/drawing/2014/main" id="{B0FE211E-B5F7-F24A-BA28-20DF40F985DE}"/>
              </a:ext>
            </a:extLst>
          </p:cNvPr>
          <p:cNvCxnSpPr>
            <a:cxnSpLocks/>
            <a:stCxn id="6" idx="3"/>
            <a:endCxn id="7" idx="1"/>
          </p:cNvCxnSpPr>
          <p:nvPr/>
        </p:nvCxnSpPr>
        <p:spPr>
          <a:xfrm flipV="1">
            <a:off x="2418688" y="1825813"/>
            <a:ext cx="772746" cy="29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5A106D-F3B2-4F45-B960-AE3F3BDAC213}"/>
              </a:ext>
            </a:extLst>
          </p:cNvPr>
          <p:cNvCxnSpPr>
            <a:cxnSpLocks/>
            <a:stCxn id="7" idx="3"/>
            <a:endCxn id="8" idx="1"/>
          </p:cNvCxnSpPr>
          <p:nvPr/>
        </p:nvCxnSpPr>
        <p:spPr>
          <a:xfrm flipV="1">
            <a:off x="5091954" y="1807884"/>
            <a:ext cx="1846731" cy="1792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63B4A34-F771-954D-9CD8-AD1BC04FEAB7}"/>
              </a:ext>
            </a:extLst>
          </p:cNvPr>
          <p:cNvSpPr txBox="1"/>
          <p:nvPr/>
        </p:nvSpPr>
        <p:spPr bwMode="auto">
          <a:xfrm>
            <a:off x="5540190" y="425004"/>
            <a:ext cx="1371601" cy="307777"/>
          </a:xfrm>
          <a:prstGeom prst="rect">
            <a:avLst/>
          </a:prstGeom>
          <a:noFill/>
          <a:ln w="19050" algn="ctr">
            <a:noFill/>
            <a:miter lim="800000"/>
            <a:headEnd/>
            <a:tailEnd/>
          </a:ln>
        </p:spPr>
        <p:txBody>
          <a:bodyPr wrap="square" lIns="0" tIns="0" rIns="0" bIns="0" rtlCol="0">
            <a:spAutoFit/>
          </a:bodyPr>
          <a:lstStyle/>
          <a:p>
            <a:pPr algn="ctr" defTabSz="457200"/>
            <a:r>
              <a:rPr lang="en-US" sz="2000" dirty="0">
                <a:solidFill>
                  <a:srgbClr val="052049"/>
                </a:solidFill>
                <a:latin typeface="Arial"/>
              </a:rPr>
              <a:t>C</a:t>
            </a:r>
          </a:p>
        </p:txBody>
      </p:sp>
      <p:cxnSp>
        <p:nvCxnSpPr>
          <p:cNvPr id="9" name="Straight Arrow Connector 8">
            <a:extLst>
              <a:ext uri="{FF2B5EF4-FFF2-40B4-BE49-F238E27FC236}">
                <a16:creationId xmlns:a16="http://schemas.microsoft.com/office/drawing/2014/main" id="{0ACA4B6E-3A0A-E746-B037-32E9BBE7BD9F}"/>
              </a:ext>
            </a:extLst>
          </p:cNvPr>
          <p:cNvCxnSpPr>
            <a:stCxn id="2" idx="2"/>
            <a:endCxn id="7" idx="0"/>
          </p:cNvCxnSpPr>
          <p:nvPr/>
        </p:nvCxnSpPr>
        <p:spPr>
          <a:xfrm flipH="1">
            <a:off x="4141693" y="732781"/>
            <a:ext cx="2084296" cy="93914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0D30DA0-D1B7-EA45-B407-D138CA71DD2A}"/>
              </a:ext>
            </a:extLst>
          </p:cNvPr>
          <p:cNvCxnSpPr>
            <a:stCxn id="2" idx="2"/>
            <a:endCxn id="8" idx="0"/>
          </p:cNvCxnSpPr>
          <p:nvPr/>
        </p:nvCxnSpPr>
        <p:spPr>
          <a:xfrm>
            <a:off x="6225989" y="732779"/>
            <a:ext cx="1556268" cy="92121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64AA875-E7A5-574B-932E-D514F024CB67}"/>
              </a:ext>
            </a:extLst>
          </p:cNvPr>
          <p:cNvGrpSpPr/>
          <p:nvPr/>
        </p:nvGrpSpPr>
        <p:grpSpPr>
          <a:xfrm>
            <a:off x="491276" y="2962013"/>
            <a:ext cx="8107660" cy="3086152"/>
            <a:chOff x="491276" y="2962013"/>
            <a:chExt cx="8107660" cy="3086152"/>
          </a:xfrm>
        </p:grpSpPr>
        <p:sp>
          <p:nvSpPr>
            <p:cNvPr id="24" name="TextBox 23">
              <a:extLst>
                <a:ext uri="{FF2B5EF4-FFF2-40B4-BE49-F238E27FC236}">
                  <a16:creationId xmlns:a16="http://schemas.microsoft.com/office/drawing/2014/main" id="{D84244FC-B0A8-C749-B718-54FFF628EB04}"/>
                </a:ext>
              </a:extLst>
            </p:cNvPr>
            <p:cNvSpPr txBox="1"/>
            <p:nvPr/>
          </p:nvSpPr>
          <p:spPr bwMode="auto">
            <a:xfrm>
              <a:off x="5692588" y="2962013"/>
              <a:ext cx="1371601" cy="307777"/>
            </a:xfrm>
            <a:prstGeom prst="rect">
              <a:avLst/>
            </a:prstGeom>
            <a:noFill/>
            <a:ln w="19050" algn="ctr">
              <a:noFill/>
              <a:miter lim="800000"/>
              <a:headEnd/>
              <a:tailEnd/>
            </a:ln>
          </p:spPr>
          <p:txBody>
            <a:bodyPr wrap="square" lIns="0" tIns="0" rIns="0" bIns="0" rtlCol="0">
              <a:spAutoFit/>
            </a:bodyPr>
            <a:lstStyle/>
            <a:p>
              <a:pPr algn="ctr" defTabSz="457200"/>
              <a:r>
                <a:rPr lang="en-US" sz="2000" dirty="0">
                  <a:solidFill>
                    <a:srgbClr val="052049"/>
                  </a:solidFill>
                  <a:latin typeface="Arial"/>
                </a:rPr>
                <a:t>C</a:t>
              </a:r>
            </a:p>
          </p:txBody>
        </p:sp>
        <p:grpSp>
          <p:nvGrpSpPr>
            <p:cNvPr id="3" name="Group 2">
              <a:extLst>
                <a:ext uri="{FF2B5EF4-FFF2-40B4-BE49-F238E27FC236}">
                  <a16:creationId xmlns:a16="http://schemas.microsoft.com/office/drawing/2014/main" id="{7A7F449D-BCBF-3945-B209-FC8B80EAEF24}"/>
                </a:ext>
              </a:extLst>
            </p:cNvPr>
            <p:cNvGrpSpPr/>
            <p:nvPr/>
          </p:nvGrpSpPr>
          <p:grpSpPr>
            <a:xfrm>
              <a:off x="491276" y="3269790"/>
              <a:ext cx="8107660" cy="2778375"/>
              <a:chOff x="491276" y="3269790"/>
              <a:chExt cx="8107660" cy="2778375"/>
            </a:xfrm>
          </p:grpSpPr>
          <p:grpSp>
            <p:nvGrpSpPr>
              <p:cNvPr id="36" name="Group 35">
                <a:extLst>
                  <a:ext uri="{FF2B5EF4-FFF2-40B4-BE49-F238E27FC236}">
                    <a16:creationId xmlns:a16="http://schemas.microsoft.com/office/drawing/2014/main" id="{956507C3-75F9-B349-B457-098937943E44}"/>
                  </a:ext>
                </a:extLst>
              </p:cNvPr>
              <p:cNvGrpSpPr/>
              <p:nvPr/>
            </p:nvGrpSpPr>
            <p:grpSpPr>
              <a:xfrm>
                <a:off x="491276" y="3902135"/>
                <a:ext cx="8107660" cy="2146030"/>
                <a:chOff x="491276" y="3902135"/>
                <a:chExt cx="8107660" cy="2146030"/>
              </a:xfrm>
            </p:grpSpPr>
            <p:sp>
              <p:nvSpPr>
                <p:cNvPr id="25" name="TextBox 24">
                  <a:extLst>
                    <a:ext uri="{FF2B5EF4-FFF2-40B4-BE49-F238E27FC236}">
                      <a16:creationId xmlns:a16="http://schemas.microsoft.com/office/drawing/2014/main" id="{2BD8515E-297C-984E-9757-54B2DBF028A0}"/>
                    </a:ext>
                  </a:extLst>
                </p:cNvPr>
                <p:cNvSpPr txBox="1"/>
                <p:nvPr/>
              </p:nvSpPr>
              <p:spPr bwMode="auto">
                <a:xfrm>
                  <a:off x="491276" y="4226858"/>
                  <a:ext cx="1900518" cy="923330"/>
                </a:xfrm>
                <a:prstGeom prst="rect">
                  <a:avLst/>
                </a:prstGeom>
                <a:noFill/>
                <a:ln w="19050" algn="ctr">
                  <a:noFill/>
                  <a:miter lim="800000"/>
                  <a:headEnd/>
                  <a:tailEnd/>
                </a:ln>
              </p:spPr>
              <p:txBody>
                <a:bodyPr wrap="square" lIns="0" tIns="0" rIns="0" bIns="0" rtlCol="0">
                  <a:spAutoFit/>
                </a:bodyPr>
                <a:lstStyle/>
                <a:p>
                  <a:pPr algn="ctr" defTabSz="457200"/>
                  <a:r>
                    <a:rPr lang="en-US" sz="2000" dirty="0">
                      <a:solidFill>
                        <a:srgbClr val="052049"/>
                      </a:solidFill>
                      <a:latin typeface="Arial"/>
                    </a:rPr>
                    <a:t>Random assignment to HRT</a:t>
                  </a:r>
                </a:p>
              </p:txBody>
            </p:sp>
            <p:sp>
              <p:nvSpPr>
                <p:cNvPr id="26" name="TextBox 25">
                  <a:extLst>
                    <a:ext uri="{FF2B5EF4-FFF2-40B4-BE49-F238E27FC236}">
                      <a16:creationId xmlns:a16="http://schemas.microsoft.com/office/drawing/2014/main" id="{44D85C5E-4800-C94C-9A30-E98BF9BCF623}"/>
                    </a:ext>
                  </a:extLst>
                </p:cNvPr>
                <p:cNvSpPr txBox="1"/>
                <p:nvPr/>
              </p:nvSpPr>
              <p:spPr bwMode="auto">
                <a:xfrm>
                  <a:off x="3164540" y="4531659"/>
                  <a:ext cx="1900518" cy="307777"/>
                </a:xfrm>
                <a:prstGeom prst="rect">
                  <a:avLst/>
                </a:prstGeom>
                <a:noFill/>
                <a:ln w="19050" algn="ctr">
                  <a:noFill/>
                  <a:miter lim="800000"/>
                  <a:headEnd/>
                  <a:tailEnd/>
                </a:ln>
              </p:spPr>
              <p:txBody>
                <a:bodyPr wrap="square" lIns="0" tIns="0" rIns="0" bIns="0" rtlCol="0">
                  <a:spAutoFit/>
                </a:bodyPr>
                <a:lstStyle/>
                <a:p>
                  <a:pPr algn="ctr" defTabSz="457200"/>
                  <a:r>
                    <a:rPr lang="en-US" sz="2000" dirty="0">
                      <a:solidFill>
                        <a:srgbClr val="052049"/>
                      </a:solidFill>
                      <a:latin typeface="Arial"/>
                    </a:rPr>
                    <a:t>HRT exposure</a:t>
                  </a:r>
                </a:p>
              </p:txBody>
            </p:sp>
            <p:sp>
              <p:nvSpPr>
                <p:cNvPr id="27" name="TextBox 26">
                  <a:extLst>
                    <a:ext uri="{FF2B5EF4-FFF2-40B4-BE49-F238E27FC236}">
                      <a16:creationId xmlns:a16="http://schemas.microsoft.com/office/drawing/2014/main" id="{04E0FE36-8E3C-B048-8CEA-92FBF679A5A1}"/>
                    </a:ext>
                  </a:extLst>
                </p:cNvPr>
                <p:cNvSpPr txBox="1"/>
                <p:nvPr/>
              </p:nvSpPr>
              <p:spPr bwMode="auto">
                <a:xfrm>
                  <a:off x="6911789" y="4513730"/>
                  <a:ext cx="1687147" cy="307777"/>
                </a:xfrm>
                <a:prstGeom prst="rect">
                  <a:avLst/>
                </a:prstGeom>
                <a:noFill/>
                <a:ln w="19050" algn="ctr">
                  <a:noFill/>
                  <a:miter lim="800000"/>
                  <a:headEnd/>
                  <a:tailEnd/>
                </a:ln>
              </p:spPr>
              <p:txBody>
                <a:bodyPr wrap="square" lIns="0" tIns="0" rIns="0" bIns="0" rtlCol="0">
                  <a:spAutoFit/>
                </a:bodyPr>
                <a:lstStyle/>
                <a:p>
                  <a:pPr algn="ctr" defTabSz="457200"/>
                  <a:r>
                    <a:rPr lang="en-US" sz="2000" dirty="0">
                      <a:solidFill>
                        <a:srgbClr val="052049"/>
                      </a:solidFill>
                      <a:latin typeface="Arial"/>
                    </a:rPr>
                    <a:t>MI</a:t>
                  </a:r>
                </a:p>
              </p:txBody>
            </p:sp>
            <p:cxnSp>
              <p:nvCxnSpPr>
                <p:cNvPr id="28" name="Straight Arrow Connector 27">
                  <a:extLst>
                    <a:ext uri="{FF2B5EF4-FFF2-40B4-BE49-F238E27FC236}">
                      <a16:creationId xmlns:a16="http://schemas.microsoft.com/office/drawing/2014/main" id="{06B53AFC-C67C-A541-8B45-1B174F6D9F43}"/>
                    </a:ext>
                  </a:extLst>
                </p:cNvPr>
                <p:cNvCxnSpPr>
                  <a:cxnSpLocks/>
                  <a:stCxn id="25" idx="3"/>
                  <a:endCxn id="26" idx="1"/>
                </p:cNvCxnSpPr>
                <p:nvPr/>
              </p:nvCxnSpPr>
              <p:spPr>
                <a:xfrm flipV="1">
                  <a:off x="2391794" y="4685548"/>
                  <a:ext cx="772746" cy="29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8F067D4-D7AD-7045-BA19-3087FE5F1466}"/>
                    </a:ext>
                  </a:extLst>
                </p:cNvPr>
                <p:cNvCxnSpPr>
                  <a:cxnSpLocks/>
                  <a:stCxn id="26" idx="3"/>
                  <a:endCxn id="27" idx="1"/>
                </p:cNvCxnSpPr>
                <p:nvPr/>
              </p:nvCxnSpPr>
              <p:spPr>
                <a:xfrm flipV="1">
                  <a:off x="5065058" y="4667619"/>
                  <a:ext cx="1846731" cy="1792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AC6DC81-4A79-DA4B-A5CA-BC3981B6B2C5}"/>
                    </a:ext>
                  </a:extLst>
                </p:cNvPr>
                <p:cNvSpPr txBox="1"/>
                <p:nvPr/>
              </p:nvSpPr>
              <p:spPr bwMode="auto">
                <a:xfrm>
                  <a:off x="5683624" y="3902135"/>
                  <a:ext cx="1344706" cy="307777"/>
                </a:xfrm>
                <a:prstGeom prst="rect">
                  <a:avLst/>
                </a:prstGeom>
                <a:noFill/>
                <a:ln w="19050" algn="ctr">
                  <a:noFill/>
                  <a:miter lim="800000"/>
                  <a:headEnd/>
                  <a:tailEnd/>
                </a:ln>
              </p:spPr>
              <p:txBody>
                <a:bodyPr wrap="square" lIns="0" tIns="0" rIns="0" bIns="0" rtlCol="0">
                  <a:spAutoFit/>
                </a:bodyPr>
                <a:lstStyle/>
                <a:p>
                  <a:pPr algn="ctr" defTabSz="457200"/>
                  <a:r>
                    <a:rPr lang="en-US" sz="2000" dirty="0">
                      <a:solidFill>
                        <a:srgbClr val="052049"/>
                      </a:solidFill>
                      <a:latin typeface="Arial"/>
                    </a:rPr>
                    <a:t>Age</a:t>
                  </a:r>
                </a:p>
              </p:txBody>
            </p:sp>
            <p:sp>
              <p:nvSpPr>
                <p:cNvPr id="31" name="TextBox 30">
                  <a:extLst>
                    <a:ext uri="{FF2B5EF4-FFF2-40B4-BE49-F238E27FC236}">
                      <a16:creationId xmlns:a16="http://schemas.microsoft.com/office/drawing/2014/main" id="{27337781-4678-E041-9B94-1667E3729CBD}"/>
                    </a:ext>
                  </a:extLst>
                </p:cNvPr>
                <p:cNvSpPr txBox="1"/>
                <p:nvPr/>
              </p:nvSpPr>
              <p:spPr bwMode="auto">
                <a:xfrm>
                  <a:off x="5289176" y="5432612"/>
                  <a:ext cx="1622613" cy="615553"/>
                </a:xfrm>
                <a:prstGeom prst="rect">
                  <a:avLst/>
                </a:prstGeom>
                <a:noFill/>
                <a:ln w="19050" algn="ctr">
                  <a:noFill/>
                  <a:miter lim="800000"/>
                  <a:headEnd/>
                  <a:tailEnd/>
                </a:ln>
              </p:spPr>
              <p:txBody>
                <a:bodyPr wrap="square" lIns="0" tIns="0" rIns="0" bIns="0" rtlCol="0">
                  <a:spAutoFit/>
                </a:bodyPr>
                <a:lstStyle/>
                <a:p>
                  <a:pPr algn="ctr" defTabSz="457200"/>
                  <a:r>
                    <a:rPr lang="en-US" sz="2000" dirty="0">
                      <a:solidFill>
                        <a:srgbClr val="052049"/>
                      </a:solidFill>
                      <a:latin typeface="Arial"/>
                    </a:rPr>
                    <a:t>Time since Menopause</a:t>
                  </a:r>
                </a:p>
              </p:txBody>
            </p:sp>
            <p:cxnSp>
              <p:nvCxnSpPr>
                <p:cNvPr id="33" name="Straight Arrow Connector 32">
                  <a:extLst>
                    <a:ext uri="{FF2B5EF4-FFF2-40B4-BE49-F238E27FC236}">
                      <a16:creationId xmlns:a16="http://schemas.microsoft.com/office/drawing/2014/main" id="{E94F1C41-7A2A-D444-BF4D-A4EE88289626}"/>
                    </a:ext>
                  </a:extLst>
                </p:cNvPr>
                <p:cNvCxnSpPr>
                  <a:stCxn id="30" idx="2"/>
                  <a:endCxn id="27" idx="0"/>
                </p:cNvCxnSpPr>
                <p:nvPr/>
              </p:nvCxnSpPr>
              <p:spPr>
                <a:xfrm>
                  <a:off x="6355977" y="4209912"/>
                  <a:ext cx="1399386" cy="3038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a:extLst>
                  <a:ext uri="{FF2B5EF4-FFF2-40B4-BE49-F238E27FC236}">
                    <a16:creationId xmlns:a16="http://schemas.microsoft.com/office/drawing/2014/main" id="{4269603B-43E4-D34C-A9FB-04848C004B1B}"/>
                  </a:ext>
                </a:extLst>
              </p:cNvPr>
              <p:cNvCxnSpPr>
                <a:stCxn id="31" idx="3"/>
                <a:endCxn id="27" idx="2"/>
              </p:cNvCxnSpPr>
              <p:nvPr/>
            </p:nvCxnSpPr>
            <p:spPr>
              <a:xfrm flipV="1">
                <a:off x="6911789" y="4821507"/>
                <a:ext cx="843574" cy="9188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0B131E2-F5A5-5E41-ADC6-3899C8408CA9}"/>
                  </a:ext>
                </a:extLst>
              </p:cNvPr>
              <p:cNvCxnSpPr>
                <a:cxnSpLocks/>
                <a:stCxn id="24" idx="2"/>
                <a:endCxn id="26" idx="0"/>
              </p:cNvCxnSpPr>
              <p:nvPr/>
            </p:nvCxnSpPr>
            <p:spPr>
              <a:xfrm flipH="1">
                <a:off x="4114799" y="3269790"/>
                <a:ext cx="2263590" cy="126186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0E5BD29-20EA-444C-8707-252685E77A99}"/>
                  </a:ext>
                </a:extLst>
              </p:cNvPr>
              <p:cNvCxnSpPr>
                <a:cxnSpLocks/>
                <a:stCxn id="24" idx="2"/>
                <a:endCxn id="27" idx="0"/>
              </p:cNvCxnSpPr>
              <p:nvPr/>
            </p:nvCxnSpPr>
            <p:spPr>
              <a:xfrm>
                <a:off x="6378389" y="3269790"/>
                <a:ext cx="1376974" cy="124394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2E122DD-7828-FD42-B5B0-84E260C9392D}"/>
                  </a:ext>
                </a:extLst>
              </p:cNvPr>
              <p:cNvCxnSpPr>
                <a:cxnSpLocks/>
                <a:stCxn id="30" idx="2"/>
                <a:endCxn id="26" idx="0"/>
              </p:cNvCxnSpPr>
              <p:nvPr/>
            </p:nvCxnSpPr>
            <p:spPr>
              <a:xfrm flipH="1">
                <a:off x="4114799" y="4209912"/>
                <a:ext cx="2241178" cy="32174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7C97C7A-A5CE-C140-A74E-2F15C3BE6BBD}"/>
                  </a:ext>
                </a:extLst>
              </p:cNvPr>
              <p:cNvCxnSpPr>
                <a:cxnSpLocks/>
                <a:stCxn id="31" idx="1"/>
                <a:endCxn id="26" idx="2"/>
              </p:cNvCxnSpPr>
              <p:nvPr/>
            </p:nvCxnSpPr>
            <p:spPr>
              <a:xfrm flipH="1" flipV="1">
                <a:off x="4114799" y="4839436"/>
                <a:ext cx="1174377" cy="90095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8" name="TextBox 37">
            <a:extLst>
              <a:ext uri="{FF2B5EF4-FFF2-40B4-BE49-F238E27FC236}">
                <a16:creationId xmlns:a16="http://schemas.microsoft.com/office/drawing/2014/main" id="{CC048E31-2AF7-8949-A356-B1D6E1610C98}"/>
              </a:ext>
            </a:extLst>
          </p:cNvPr>
          <p:cNvSpPr txBox="1"/>
          <p:nvPr/>
        </p:nvSpPr>
        <p:spPr bwMode="auto">
          <a:xfrm>
            <a:off x="603429" y="2378740"/>
            <a:ext cx="4631961" cy="307777"/>
          </a:xfrm>
          <a:prstGeom prst="rect">
            <a:avLst/>
          </a:prstGeom>
          <a:noFill/>
          <a:ln w="19050" algn="ctr">
            <a:noFill/>
            <a:miter lim="800000"/>
            <a:headEnd/>
            <a:tailEnd/>
          </a:ln>
        </p:spPr>
        <p:txBody>
          <a:bodyPr wrap="square" lIns="0" tIns="0" rIns="0" bIns="0" rtlCol="0">
            <a:spAutoFit/>
          </a:bodyPr>
          <a:lstStyle/>
          <a:p>
            <a:pPr defTabSz="457200"/>
            <a:r>
              <a:rPr lang="en-US" sz="2000" i="1" dirty="0">
                <a:solidFill>
                  <a:srgbClr val="052049"/>
                </a:solidFill>
                <a:latin typeface="Arial"/>
              </a:rPr>
              <a:t>What was planned</a:t>
            </a:r>
          </a:p>
        </p:txBody>
      </p:sp>
      <p:sp>
        <p:nvSpPr>
          <p:cNvPr id="39" name="TextBox 38">
            <a:extLst>
              <a:ext uri="{FF2B5EF4-FFF2-40B4-BE49-F238E27FC236}">
                <a16:creationId xmlns:a16="http://schemas.microsoft.com/office/drawing/2014/main" id="{12D3B29D-83B4-4B47-9202-6D396EFA97D0}"/>
              </a:ext>
            </a:extLst>
          </p:cNvPr>
          <p:cNvSpPr txBox="1"/>
          <p:nvPr/>
        </p:nvSpPr>
        <p:spPr bwMode="auto">
          <a:xfrm>
            <a:off x="491277" y="3171227"/>
            <a:ext cx="3824338" cy="615553"/>
          </a:xfrm>
          <a:prstGeom prst="rect">
            <a:avLst/>
          </a:prstGeom>
          <a:noFill/>
          <a:ln w="19050" algn="ctr">
            <a:noFill/>
            <a:miter lim="800000"/>
            <a:headEnd/>
            <a:tailEnd/>
          </a:ln>
        </p:spPr>
        <p:txBody>
          <a:bodyPr wrap="square" lIns="0" tIns="0" rIns="0" bIns="0" rtlCol="0">
            <a:spAutoFit/>
          </a:bodyPr>
          <a:lstStyle/>
          <a:p>
            <a:pPr defTabSz="457200"/>
            <a:r>
              <a:rPr lang="en-US" sz="2000" i="1" dirty="0">
                <a:solidFill>
                  <a:srgbClr val="052049"/>
                </a:solidFill>
                <a:latin typeface="Arial"/>
              </a:rPr>
              <a:t>What was learned and not accounted for in RCT’s</a:t>
            </a:r>
          </a:p>
        </p:txBody>
      </p:sp>
    </p:spTree>
    <p:extLst>
      <p:ext uri="{BB962C8B-B14F-4D97-AF65-F5344CB8AC3E}">
        <p14:creationId xmlns:p14="http://schemas.microsoft.com/office/powerpoint/2010/main" val="207074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dissolve">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BD9E83-A41A-E343-9784-54085D32AFF7}"/>
              </a:ext>
            </a:extLst>
          </p:cNvPr>
          <p:cNvSpPr>
            <a:spLocks noGrp="1"/>
          </p:cNvSpPr>
          <p:nvPr>
            <p:ph type="title"/>
          </p:nvPr>
        </p:nvSpPr>
        <p:spPr/>
        <p:txBody>
          <a:bodyPr/>
          <a:lstStyle/>
          <a:p>
            <a:r>
              <a:rPr lang="en-US" dirty="0"/>
              <a:t>HRT and MI</a:t>
            </a:r>
          </a:p>
        </p:txBody>
      </p:sp>
      <p:sp>
        <p:nvSpPr>
          <p:cNvPr id="4" name="Slide Number Placeholder 3">
            <a:extLst>
              <a:ext uri="{FF2B5EF4-FFF2-40B4-BE49-F238E27FC236}">
                <a16:creationId xmlns:a16="http://schemas.microsoft.com/office/drawing/2014/main" id="{D0A72A44-C168-3D40-8669-F8F0E97A9F6A}"/>
              </a:ext>
            </a:extLst>
          </p:cNvPr>
          <p:cNvSpPr>
            <a:spLocks noGrp="1"/>
          </p:cNvSpPr>
          <p:nvPr>
            <p:ph type="sldNum" sz="quarter" idx="12"/>
          </p:nvPr>
        </p:nvSpPr>
        <p:spPr/>
        <p:txBody>
          <a:bodyPr/>
          <a:lstStyle/>
          <a:p>
            <a:pPr defTabSz="457200">
              <a:defRPr/>
            </a:pPr>
            <a:fld id="{FAA74B69-70FD-A649-B131-F3438782CAA4}" type="slidenum">
              <a:rPr lang="en-US" altLang="en-US">
                <a:solidFill>
                  <a:srgbClr val="052049"/>
                </a:solidFill>
              </a:rPr>
              <a:pPr defTabSz="457200">
                <a:defRPr/>
              </a:pPr>
              <a:t>13</a:t>
            </a:fld>
            <a:endParaRPr lang="en-US" altLang="en-US">
              <a:solidFill>
                <a:srgbClr val="052049"/>
              </a:solidFill>
            </a:endParaRPr>
          </a:p>
        </p:txBody>
      </p:sp>
      <p:sp>
        <p:nvSpPr>
          <p:cNvPr id="6" name="TextBox 5">
            <a:extLst>
              <a:ext uri="{FF2B5EF4-FFF2-40B4-BE49-F238E27FC236}">
                <a16:creationId xmlns:a16="http://schemas.microsoft.com/office/drawing/2014/main" id="{AC9D380C-89AF-4E42-868C-58440B40ECD4}"/>
              </a:ext>
            </a:extLst>
          </p:cNvPr>
          <p:cNvSpPr txBox="1"/>
          <p:nvPr/>
        </p:nvSpPr>
        <p:spPr bwMode="auto">
          <a:xfrm>
            <a:off x="518170" y="1367121"/>
            <a:ext cx="1900518" cy="923330"/>
          </a:xfrm>
          <a:prstGeom prst="rect">
            <a:avLst/>
          </a:prstGeom>
          <a:noFill/>
          <a:ln w="19050" algn="ctr">
            <a:noFill/>
            <a:miter lim="800000"/>
            <a:headEnd/>
            <a:tailEnd/>
          </a:ln>
        </p:spPr>
        <p:txBody>
          <a:bodyPr wrap="square" lIns="0" tIns="0" rIns="0" bIns="0" rtlCol="0">
            <a:spAutoFit/>
          </a:bodyPr>
          <a:lstStyle/>
          <a:p>
            <a:pPr algn="ctr" defTabSz="457200"/>
            <a:r>
              <a:rPr lang="en-US" sz="2000" dirty="0">
                <a:solidFill>
                  <a:srgbClr val="052049"/>
                </a:solidFill>
                <a:latin typeface="Arial"/>
              </a:rPr>
              <a:t>Random assignment to HRT</a:t>
            </a:r>
          </a:p>
        </p:txBody>
      </p:sp>
      <p:sp>
        <p:nvSpPr>
          <p:cNvPr id="7" name="TextBox 6">
            <a:extLst>
              <a:ext uri="{FF2B5EF4-FFF2-40B4-BE49-F238E27FC236}">
                <a16:creationId xmlns:a16="http://schemas.microsoft.com/office/drawing/2014/main" id="{33069BFD-6905-C043-8434-C96861772BDB}"/>
              </a:ext>
            </a:extLst>
          </p:cNvPr>
          <p:cNvSpPr txBox="1"/>
          <p:nvPr/>
        </p:nvSpPr>
        <p:spPr bwMode="auto">
          <a:xfrm>
            <a:off x="3191434" y="1671924"/>
            <a:ext cx="1900518" cy="307777"/>
          </a:xfrm>
          <a:prstGeom prst="rect">
            <a:avLst/>
          </a:prstGeom>
          <a:noFill/>
          <a:ln w="19050" algn="ctr">
            <a:noFill/>
            <a:miter lim="800000"/>
            <a:headEnd/>
            <a:tailEnd/>
          </a:ln>
        </p:spPr>
        <p:txBody>
          <a:bodyPr wrap="square" lIns="0" tIns="0" rIns="0" bIns="0" rtlCol="0">
            <a:spAutoFit/>
          </a:bodyPr>
          <a:lstStyle/>
          <a:p>
            <a:pPr algn="ctr" defTabSz="457200"/>
            <a:r>
              <a:rPr lang="en-US" sz="2000" dirty="0">
                <a:solidFill>
                  <a:srgbClr val="052049"/>
                </a:solidFill>
                <a:latin typeface="Arial"/>
              </a:rPr>
              <a:t>HRT exposure</a:t>
            </a:r>
          </a:p>
        </p:txBody>
      </p:sp>
      <p:sp>
        <p:nvSpPr>
          <p:cNvPr id="8" name="TextBox 7">
            <a:extLst>
              <a:ext uri="{FF2B5EF4-FFF2-40B4-BE49-F238E27FC236}">
                <a16:creationId xmlns:a16="http://schemas.microsoft.com/office/drawing/2014/main" id="{F52D51E2-C2E2-7544-8EB7-E9B52F57C87D}"/>
              </a:ext>
            </a:extLst>
          </p:cNvPr>
          <p:cNvSpPr txBox="1"/>
          <p:nvPr/>
        </p:nvSpPr>
        <p:spPr bwMode="auto">
          <a:xfrm>
            <a:off x="6938685" y="1653995"/>
            <a:ext cx="1687147" cy="307777"/>
          </a:xfrm>
          <a:prstGeom prst="rect">
            <a:avLst/>
          </a:prstGeom>
          <a:noFill/>
          <a:ln w="19050" algn="ctr">
            <a:noFill/>
            <a:miter lim="800000"/>
            <a:headEnd/>
            <a:tailEnd/>
          </a:ln>
        </p:spPr>
        <p:txBody>
          <a:bodyPr wrap="square" lIns="0" tIns="0" rIns="0" bIns="0" rtlCol="0">
            <a:spAutoFit/>
          </a:bodyPr>
          <a:lstStyle/>
          <a:p>
            <a:pPr algn="ctr" defTabSz="457200"/>
            <a:r>
              <a:rPr lang="en-US" sz="2000" dirty="0">
                <a:solidFill>
                  <a:srgbClr val="052049"/>
                </a:solidFill>
                <a:latin typeface="Arial"/>
              </a:rPr>
              <a:t>MI</a:t>
            </a:r>
          </a:p>
        </p:txBody>
      </p:sp>
      <p:cxnSp>
        <p:nvCxnSpPr>
          <p:cNvPr id="10" name="Straight Arrow Connector 9">
            <a:extLst>
              <a:ext uri="{FF2B5EF4-FFF2-40B4-BE49-F238E27FC236}">
                <a16:creationId xmlns:a16="http://schemas.microsoft.com/office/drawing/2014/main" id="{B0FE211E-B5F7-F24A-BA28-20DF40F985DE}"/>
              </a:ext>
            </a:extLst>
          </p:cNvPr>
          <p:cNvCxnSpPr>
            <a:cxnSpLocks/>
            <a:stCxn id="6" idx="3"/>
            <a:endCxn id="7" idx="1"/>
          </p:cNvCxnSpPr>
          <p:nvPr/>
        </p:nvCxnSpPr>
        <p:spPr>
          <a:xfrm flipV="1">
            <a:off x="2418688" y="1825813"/>
            <a:ext cx="772746" cy="29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5A106D-F3B2-4F45-B960-AE3F3BDAC213}"/>
              </a:ext>
            </a:extLst>
          </p:cNvPr>
          <p:cNvCxnSpPr>
            <a:cxnSpLocks/>
            <a:stCxn id="7" idx="3"/>
            <a:endCxn id="8" idx="1"/>
          </p:cNvCxnSpPr>
          <p:nvPr/>
        </p:nvCxnSpPr>
        <p:spPr>
          <a:xfrm flipV="1">
            <a:off x="5091954" y="1807884"/>
            <a:ext cx="1846731" cy="1792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56507C3-75F9-B349-B457-098937943E44}"/>
              </a:ext>
            </a:extLst>
          </p:cNvPr>
          <p:cNvGrpSpPr/>
          <p:nvPr/>
        </p:nvGrpSpPr>
        <p:grpSpPr>
          <a:xfrm>
            <a:off x="491276" y="3902135"/>
            <a:ext cx="8107660" cy="2146030"/>
            <a:chOff x="491276" y="3902135"/>
            <a:chExt cx="8107660" cy="2146030"/>
          </a:xfrm>
        </p:grpSpPr>
        <p:sp>
          <p:nvSpPr>
            <p:cNvPr id="25" name="TextBox 24">
              <a:extLst>
                <a:ext uri="{FF2B5EF4-FFF2-40B4-BE49-F238E27FC236}">
                  <a16:creationId xmlns:a16="http://schemas.microsoft.com/office/drawing/2014/main" id="{2BD8515E-297C-984E-9757-54B2DBF028A0}"/>
                </a:ext>
              </a:extLst>
            </p:cNvPr>
            <p:cNvSpPr txBox="1"/>
            <p:nvPr/>
          </p:nvSpPr>
          <p:spPr bwMode="auto">
            <a:xfrm>
              <a:off x="491276" y="4226858"/>
              <a:ext cx="1900518" cy="923330"/>
            </a:xfrm>
            <a:prstGeom prst="rect">
              <a:avLst/>
            </a:prstGeom>
            <a:noFill/>
            <a:ln w="19050" algn="ctr">
              <a:noFill/>
              <a:miter lim="800000"/>
              <a:headEnd/>
              <a:tailEnd/>
            </a:ln>
          </p:spPr>
          <p:txBody>
            <a:bodyPr wrap="square" lIns="0" tIns="0" rIns="0" bIns="0" rtlCol="0">
              <a:spAutoFit/>
            </a:bodyPr>
            <a:lstStyle/>
            <a:p>
              <a:pPr algn="ctr" defTabSz="457200"/>
              <a:r>
                <a:rPr lang="en-US" sz="2000" dirty="0">
                  <a:solidFill>
                    <a:srgbClr val="052049"/>
                  </a:solidFill>
                  <a:latin typeface="Arial"/>
                </a:rPr>
                <a:t>Random assignment to HRT</a:t>
              </a:r>
            </a:p>
          </p:txBody>
        </p:sp>
        <p:sp>
          <p:nvSpPr>
            <p:cNvPr id="26" name="TextBox 25">
              <a:extLst>
                <a:ext uri="{FF2B5EF4-FFF2-40B4-BE49-F238E27FC236}">
                  <a16:creationId xmlns:a16="http://schemas.microsoft.com/office/drawing/2014/main" id="{44D85C5E-4800-C94C-9A30-E98BF9BCF623}"/>
                </a:ext>
              </a:extLst>
            </p:cNvPr>
            <p:cNvSpPr txBox="1"/>
            <p:nvPr/>
          </p:nvSpPr>
          <p:spPr bwMode="auto">
            <a:xfrm>
              <a:off x="3164540" y="4531659"/>
              <a:ext cx="1900518" cy="307777"/>
            </a:xfrm>
            <a:prstGeom prst="rect">
              <a:avLst/>
            </a:prstGeom>
            <a:noFill/>
            <a:ln w="19050" algn="ctr">
              <a:noFill/>
              <a:miter lim="800000"/>
              <a:headEnd/>
              <a:tailEnd/>
            </a:ln>
          </p:spPr>
          <p:txBody>
            <a:bodyPr wrap="square" lIns="0" tIns="0" rIns="0" bIns="0" rtlCol="0">
              <a:spAutoFit/>
            </a:bodyPr>
            <a:lstStyle/>
            <a:p>
              <a:pPr algn="ctr" defTabSz="457200"/>
              <a:r>
                <a:rPr lang="en-US" sz="2000" dirty="0">
                  <a:solidFill>
                    <a:srgbClr val="052049"/>
                  </a:solidFill>
                  <a:latin typeface="Arial"/>
                </a:rPr>
                <a:t>HRT exposure</a:t>
              </a:r>
            </a:p>
          </p:txBody>
        </p:sp>
        <p:sp>
          <p:nvSpPr>
            <p:cNvPr id="27" name="TextBox 26">
              <a:extLst>
                <a:ext uri="{FF2B5EF4-FFF2-40B4-BE49-F238E27FC236}">
                  <a16:creationId xmlns:a16="http://schemas.microsoft.com/office/drawing/2014/main" id="{04E0FE36-8E3C-B048-8CEA-92FBF679A5A1}"/>
                </a:ext>
              </a:extLst>
            </p:cNvPr>
            <p:cNvSpPr txBox="1"/>
            <p:nvPr/>
          </p:nvSpPr>
          <p:spPr bwMode="auto">
            <a:xfrm>
              <a:off x="6911789" y="4513730"/>
              <a:ext cx="1687147" cy="307777"/>
            </a:xfrm>
            <a:prstGeom prst="rect">
              <a:avLst/>
            </a:prstGeom>
            <a:noFill/>
            <a:ln w="19050" algn="ctr">
              <a:noFill/>
              <a:miter lim="800000"/>
              <a:headEnd/>
              <a:tailEnd/>
            </a:ln>
          </p:spPr>
          <p:txBody>
            <a:bodyPr wrap="square" lIns="0" tIns="0" rIns="0" bIns="0" rtlCol="0">
              <a:spAutoFit/>
            </a:bodyPr>
            <a:lstStyle/>
            <a:p>
              <a:pPr algn="ctr" defTabSz="457200"/>
              <a:r>
                <a:rPr lang="en-US" sz="2000" dirty="0">
                  <a:solidFill>
                    <a:srgbClr val="052049"/>
                  </a:solidFill>
                  <a:latin typeface="Arial"/>
                </a:rPr>
                <a:t>MI</a:t>
              </a:r>
            </a:p>
          </p:txBody>
        </p:sp>
        <p:cxnSp>
          <p:nvCxnSpPr>
            <p:cNvPr id="28" name="Straight Arrow Connector 27">
              <a:extLst>
                <a:ext uri="{FF2B5EF4-FFF2-40B4-BE49-F238E27FC236}">
                  <a16:creationId xmlns:a16="http://schemas.microsoft.com/office/drawing/2014/main" id="{06B53AFC-C67C-A541-8B45-1B174F6D9F43}"/>
                </a:ext>
              </a:extLst>
            </p:cNvPr>
            <p:cNvCxnSpPr>
              <a:cxnSpLocks/>
              <a:stCxn id="25" idx="3"/>
              <a:endCxn id="26" idx="1"/>
            </p:cNvCxnSpPr>
            <p:nvPr/>
          </p:nvCxnSpPr>
          <p:spPr>
            <a:xfrm flipV="1">
              <a:off x="2391794" y="4685548"/>
              <a:ext cx="772746" cy="29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8F067D4-D7AD-7045-BA19-3087FE5F1466}"/>
                </a:ext>
              </a:extLst>
            </p:cNvPr>
            <p:cNvCxnSpPr>
              <a:cxnSpLocks/>
              <a:stCxn id="26" idx="3"/>
              <a:endCxn id="27" idx="1"/>
            </p:cNvCxnSpPr>
            <p:nvPr/>
          </p:nvCxnSpPr>
          <p:spPr>
            <a:xfrm flipV="1">
              <a:off x="5065058" y="4667619"/>
              <a:ext cx="1846731" cy="1792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AC6DC81-4A79-DA4B-A5CA-BC3981B6B2C5}"/>
                </a:ext>
              </a:extLst>
            </p:cNvPr>
            <p:cNvSpPr txBox="1"/>
            <p:nvPr/>
          </p:nvSpPr>
          <p:spPr bwMode="auto">
            <a:xfrm>
              <a:off x="5683624" y="3902135"/>
              <a:ext cx="1344706" cy="307777"/>
            </a:xfrm>
            <a:prstGeom prst="rect">
              <a:avLst/>
            </a:prstGeom>
            <a:noFill/>
            <a:ln w="19050" algn="ctr">
              <a:solidFill>
                <a:schemeClr val="tx2"/>
              </a:solidFill>
              <a:miter lim="800000"/>
              <a:headEnd/>
              <a:tailEnd/>
            </a:ln>
          </p:spPr>
          <p:txBody>
            <a:bodyPr wrap="square" lIns="0" tIns="0" rIns="0" bIns="0" rtlCol="0">
              <a:spAutoFit/>
            </a:bodyPr>
            <a:lstStyle/>
            <a:p>
              <a:pPr algn="ctr" defTabSz="457200"/>
              <a:r>
                <a:rPr lang="en-US" sz="2000" dirty="0">
                  <a:solidFill>
                    <a:srgbClr val="052049"/>
                  </a:solidFill>
                  <a:latin typeface="Arial"/>
                </a:rPr>
                <a:t>Age</a:t>
              </a:r>
            </a:p>
          </p:txBody>
        </p:sp>
        <p:sp>
          <p:nvSpPr>
            <p:cNvPr id="31" name="TextBox 30">
              <a:extLst>
                <a:ext uri="{FF2B5EF4-FFF2-40B4-BE49-F238E27FC236}">
                  <a16:creationId xmlns:a16="http://schemas.microsoft.com/office/drawing/2014/main" id="{27337781-4678-E041-9B94-1667E3729CBD}"/>
                </a:ext>
              </a:extLst>
            </p:cNvPr>
            <p:cNvSpPr txBox="1"/>
            <p:nvPr/>
          </p:nvSpPr>
          <p:spPr bwMode="auto">
            <a:xfrm>
              <a:off x="5289176" y="5432612"/>
              <a:ext cx="1622613" cy="615553"/>
            </a:xfrm>
            <a:prstGeom prst="rect">
              <a:avLst/>
            </a:prstGeom>
            <a:noFill/>
            <a:ln w="19050" algn="ctr">
              <a:solidFill>
                <a:schemeClr val="tx2"/>
              </a:solidFill>
              <a:miter lim="800000"/>
              <a:headEnd/>
              <a:tailEnd/>
            </a:ln>
          </p:spPr>
          <p:txBody>
            <a:bodyPr wrap="square" lIns="0" tIns="0" rIns="0" bIns="0" rtlCol="0">
              <a:spAutoFit/>
            </a:bodyPr>
            <a:lstStyle/>
            <a:p>
              <a:pPr algn="ctr" defTabSz="457200"/>
              <a:r>
                <a:rPr lang="en-US" sz="2000" dirty="0">
                  <a:solidFill>
                    <a:srgbClr val="052049"/>
                  </a:solidFill>
                  <a:latin typeface="Arial"/>
                </a:rPr>
                <a:t>Time since Menopause</a:t>
              </a:r>
            </a:p>
          </p:txBody>
        </p:sp>
        <p:cxnSp>
          <p:nvCxnSpPr>
            <p:cNvPr id="33" name="Straight Arrow Connector 32">
              <a:extLst>
                <a:ext uri="{FF2B5EF4-FFF2-40B4-BE49-F238E27FC236}">
                  <a16:creationId xmlns:a16="http://schemas.microsoft.com/office/drawing/2014/main" id="{E94F1C41-7A2A-D444-BF4D-A4EE88289626}"/>
                </a:ext>
              </a:extLst>
            </p:cNvPr>
            <p:cNvCxnSpPr>
              <a:stCxn id="30" idx="2"/>
              <a:endCxn id="27" idx="0"/>
            </p:cNvCxnSpPr>
            <p:nvPr/>
          </p:nvCxnSpPr>
          <p:spPr>
            <a:xfrm>
              <a:off x="6355977" y="4209912"/>
              <a:ext cx="1399386" cy="3038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a:extLst>
              <a:ext uri="{FF2B5EF4-FFF2-40B4-BE49-F238E27FC236}">
                <a16:creationId xmlns:a16="http://schemas.microsoft.com/office/drawing/2014/main" id="{4269603B-43E4-D34C-A9FB-04848C004B1B}"/>
              </a:ext>
            </a:extLst>
          </p:cNvPr>
          <p:cNvCxnSpPr>
            <a:stCxn id="31" idx="3"/>
            <a:endCxn id="27" idx="2"/>
          </p:cNvCxnSpPr>
          <p:nvPr/>
        </p:nvCxnSpPr>
        <p:spPr>
          <a:xfrm flipV="1">
            <a:off x="6911789" y="4821507"/>
            <a:ext cx="843574" cy="9188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63B4A34-F771-954D-9CD8-AD1BC04FEAB7}"/>
              </a:ext>
            </a:extLst>
          </p:cNvPr>
          <p:cNvSpPr txBox="1"/>
          <p:nvPr/>
        </p:nvSpPr>
        <p:spPr bwMode="auto">
          <a:xfrm>
            <a:off x="5540190" y="425004"/>
            <a:ext cx="1371601" cy="307777"/>
          </a:xfrm>
          <a:prstGeom prst="rect">
            <a:avLst/>
          </a:prstGeom>
          <a:noFill/>
          <a:ln w="19050" algn="ctr">
            <a:noFill/>
            <a:miter lim="800000"/>
            <a:headEnd/>
            <a:tailEnd/>
          </a:ln>
        </p:spPr>
        <p:txBody>
          <a:bodyPr wrap="square" lIns="0" tIns="0" rIns="0" bIns="0" rtlCol="0">
            <a:spAutoFit/>
          </a:bodyPr>
          <a:lstStyle/>
          <a:p>
            <a:pPr algn="ctr" defTabSz="457200"/>
            <a:r>
              <a:rPr lang="en-US" sz="2000" dirty="0">
                <a:solidFill>
                  <a:srgbClr val="052049"/>
                </a:solidFill>
                <a:latin typeface="Arial"/>
              </a:rPr>
              <a:t>C</a:t>
            </a:r>
          </a:p>
        </p:txBody>
      </p:sp>
      <p:cxnSp>
        <p:nvCxnSpPr>
          <p:cNvPr id="9" name="Straight Arrow Connector 8">
            <a:extLst>
              <a:ext uri="{FF2B5EF4-FFF2-40B4-BE49-F238E27FC236}">
                <a16:creationId xmlns:a16="http://schemas.microsoft.com/office/drawing/2014/main" id="{0ACA4B6E-3A0A-E746-B037-32E9BBE7BD9F}"/>
              </a:ext>
            </a:extLst>
          </p:cNvPr>
          <p:cNvCxnSpPr>
            <a:stCxn id="2" idx="2"/>
            <a:endCxn id="7" idx="0"/>
          </p:cNvCxnSpPr>
          <p:nvPr/>
        </p:nvCxnSpPr>
        <p:spPr>
          <a:xfrm flipH="1">
            <a:off x="4141693" y="732781"/>
            <a:ext cx="2084296" cy="93914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0D30DA0-D1B7-EA45-B407-D138CA71DD2A}"/>
              </a:ext>
            </a:extLst>
          </p:cNvPr>
          <p:cNvCxnSpPr>
            <a:stCxn id="2" idx="2"/>
            <a:endCxn id="8" idx="0"/>
          </p:cNvCxnSpPr>
          <p:nvPr/>
        </p:nvCxnSpPr>
        <p:spPr>
          <a:xfrm>
            <a:off x="6225989" y="732779"/>
            <a:ext cx="1556268" cy="92121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84244FC-B0A8-C749-B718-54FFF628EB04}"/>
              </a:ext>
            </a:extLst>
          </p:cNvPr>
          <p:cNvSpPr txBox="1"/>
          <p:nvPr/>
        </p:nvSpPr>
        <p:spPr bwMode="auto">
          <a:xfrm>
            <a:off x="5692590" y="2962015"/>
            <a:ext cx="1371601" cy="307777"/>
          </a:xfrm>
          <a:prstGeom prst="rect">
            <a:avLst/>
          </a:prstGeom>
          <a:noFill/>
          <a:ln w="19050" algn="ctr">
            <a:noFill/>
            <a:miter lim="800000"/>
            <a:headEnd/>
            <a:tailEnd/>
          </a:ln>
        </p:spPr>
        <p:txBody>
          <a:bodyPr wrap="square" lIns="0" tIns="0" rIns="0" bIns="0" rtlCol="0">
            <a:spAutoFit/>
          </a:bodyPr>
          <a:lstStyle/>
          <a:p>
            <a:pPr algn="ctr" defTabSz="457200"/>
            <a:r>
              <a:rPr lang="en-US" sz="2000" dirty="0">
                <a:solidFill>
                  <a:srgbClr val="052049"/>
                </a:solidFill>
                <a:latin typeface="Arial"/>
              </a:rPr>
              <a:t>C</a:t>
            </a:r>
          </a:p>
        </p:txBody>
      </p:sp>
      <p:cxnSp>
        <p:nvCxnSpPr>
          <p:cNvPr id="32" name="Straight Arrow Connector 31">
            <a:extLst>
              <a:ext uri="{FF2B5EF4-FFF2-40B4-BE49-F238E27FC236}">
                <a16:creationId xmlns:a16="http://schemas.microsoft.com/office/drawing/2014/main" id="{80B131E2-F5A5-5E41-ADC6-3899C8408CA9}"/>
              </a:ext>
            </a:extLst>
          </p:cNvPr>
          <p:cNvCxnSpPr>
            <a:cxnSpLocks/>
            <a:stCxn id="24" idx="2"/>
            <a:endCxn id="26" idx="0"/>
          </p:cNvCxnSpPr>
          <p:nvPr/>
        </p:nvCxnSpPr>
        <p:spPr>
          <a:xfrm flipH="1">
            <a:off x="4114799" y="3269792"/>
            <a:ext cx="2263590" cy="126186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0E5BD29-20EA-444C-8707-252685E77A99}"/>
              </a:ext>
            </a:extLst>
          </p:cNvPr>
          <p:cNvCxnSpPr>
            <a:cxnSpLocks/>
            <a:stCxn id="24" idx="2"/>
            <a:endCxn id="27" idx="0"/>
          </p:cNvCxnSpPr>
          <p:nvPr/>
        </p:nvCxnSpPr>
        <p:spPr>
          <a:xfrm>
            <a:off x="6378389" y="3269790"/>
            <a:ext cx="1376974" cy="124394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DFC3CC-C371-FA40-9773-BE29E05FCAD0}"/>
              </a:ext>
            </a:extLst>
          </p:cNvPr>
          <p:cNvCxnSpPr>
            <a:cxnSpLocks/>
          </p:cNvCxnSpPr>
          <p:nvPr/>
        </p:nvCxnSpPr>
        <p:spPr>
          <a:xfrm flipH="1">
            <a:off x="4114799" y="4209914"/>
            <a:ext cx="2241178" cy="32174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3232B31-5163-F445-94C2-660D325F46E2}"/>
              </a:ext>
            </a:extLst>
          </p:cNvPr>
          <p:cNvCxnSpPr>
            <a:cxnSpLocks/>
          </p:cNvCxnSpPr>
          <p:nvPr/>
        </p:nvCxnSpPr>
        <p:spPr>
          <a:xfrm flipH="1" flipV="1">
            <a:off x="4114801" y="4839438"/>
            <a:ext cx="1174377" cy="90095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9AE27A0-30CB-7547-88C2-810513C9F0F6}"/>
              </a:ext>
            </a:extLst>
          </p:cNvPr>
          <p:cNvSpPr txBox="1"/>
          <p:nvPr/>
        </p:nvSpPr>
        <p:spPr bwMode="auto">
          <a:xfrm>
            <a:off x="603429" y="2378740"/>
            <a:ext cx="4631961" cy="307777"/>
          </a:xfrm>
          <a:prstGeom prst="rect">
            <a:avLst/>
          </a:prstGeom>
          <a:noFill/>
          <a:ln w="19050" algn="ctr">
            <a:noFill/>
            <a:miter lim="800000"/>
            <a:headEnd/>
            <a:tailEnd/>
          </a:ln>
        </p:spPr>
        <p:txBody>
          <a:bodyPr wrap="square" lIns="0" tIns="0" rIns="0" bIns="0" rtlCol="0">
            <a:spAutoFit/>
          </a:bodyPr>
          <a:lstStyle/>
          <a:p>
            <a:pPr defTabSz="457200"/>
            <a:r>
              <a:rPr lang="en-US" sz="2000" i="1" dirty="0">
                <a:solidFill>
                  <a:srgbClr val="052049"/>
                </a:solidFill>
                <a:latin typeface="Arial"/>
              </a:rPr>
              <a:t>What was planned</a:t>
            </a:r>
          </a:p>
        </p:txBody>
      </p:sp>
      <p:sp>
        <p:nvSpPr>
          <p:cNvPr id="39" name="TextBox 38">
            <a:extLst>
              <a:ext uri="{FF2B5EF4-FFF2-40B4-BE49-F238E27FC236}">
                <a16:creationId xmlns:a16="http://schemas.microsoft.com/office/drawing/2014/main" id="{AD6F03A5-C69F-6746-A585-7F783DFB7A73}"/>
              </a:ext>
            </a:extLst>
          </p:cNvPr>
          <p:cNvSpPr txBox="1"/>
          <p:nvPr/>
        </p:nvSpPr>
        <p:spPr bwMode="auto">
          <a:xfrm>
            <a:off x="491277" y="3171227"/>
            <a:ext cx="3824338" cy="615553"/>
          </a:xfrm>
          <a:prstGeom prst="rect">
            <a:avLst/>
          </a:prstGeom>
          <a:noFill/>
          <a:ln w="19050" algn="ctr">
            <a:noFill/>
            <a:miter lim="800000"/>
            <a:headEnd/>
            <a:tailEnd/>
          </a:ln>
        </p:spPr>
        <p:txBody>
          <a:bodyPr wrap="square" lIns="0" tIns="0" rIns="0" bIns="0" rtlCol="0">
            <a:spAutoFit/>
          </a:bodyPr>
          <a:lstStyle/>
          <a:p>
            <a:pPr defTabSz="457200"/>
            <a:r>
              <a:rPr lang="en-US" sz="2000" i="1" dirty="0">
                <a:solidFill>
                  <a:srgbClr val="052049"/>
                </a:solidFill>
                <a:latin typeface="Arial"/>
              </a:rPr>
              <a:t>What was learned and not accounted for in RCT’s</a:t>
            </a:r>
          </a:p>
        </p:txBody>
      </p:sp>
    </p:spTree>
    <p:extLst>
      <p:ext uri="{BB962C8B-B14F-4D97-AF65-F5344CB8AC3E}">
        <p14:creationId xmlns:p14="http://schemas.microsoft.com/office/powerpoint/2010/main" val="2772309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861F-A248-4F48-AF50-3528972F71F4}"/>
              </a:ext>
            </a:extLst>
          </p:cNvPr>
          <p:cNvSpPr>
            <a:spLocks noGrp="1"/>
          </p:cNvSpPr>
          <p:nvPr>
            <p:ph type="title"/>
          </p:nvPr>
        </p:nvSpPr>
        <p:spPr>
          <a:xfrm>
            <a:off x="453585" y="281570"/>
            <a:ext cx="8173580" cy="611449"/>
          </a:xfrm>
        </p:spPr>
        <p:txBody>
          <a:bodyPr>
            <a:normAutofit fontScale="90000"/>
          </a:bodyPr>
          <a:lstStyle/>
          <a:p>
            <a:r>
              <a:rPr lang="en-US" sz="3200" dirty="0"/>
              <a:t>Summary - RCT interpretation caveats / limitations</a:t>
            </a:r>
          </a:p>
        </p:txBody>
      </p:sp>
      <p:sp>
        <p:nvSpPr>
          <p:cNvPr id="3" name="Content Placeholder 2">
            <a:extLst>
              <a:ext uri="{FF2B5EF4-FFF2-40B4-BE49-F238E27FC236}">
                <a16:creationId xmlns:a16="http://schemas.microsoft.com/office/drawing/2014/main" id="{475C7059-2365-8B4F-B7CF-13CC20296E93}"/>
              </a:ext>
            </a:extLst>
          </p:cNvPr>
          <p:cNvSpPr>
            <a:spLocks noGrp="1"/>
          </p:cNvSpPr>
          <p:nvPr>
            <p:ph idx="1"/>
          </p:nvPr>
        </p:nvSpPr>
        <p:spPr>
          <a:xfrm>
            <a:off x="459688" y="1057845"/>
            <a:ext cx="8137665" cy="5518589"/>
          </a:xfrm>
        </p:spPr>
        <p:txBody>
          <a:bodyPr/>
          <a:lstStyle/>
          <a:p>
            <a:r>
              <a:rPr lang="en-US" dirty="0"/>
              <a:t>Changes in SOC or issues of adherence can hinder the ability to address a meaningful question </a:t>
            </a:r>
          </a:p>
          <a:p>
            <a:pPr lvl="1"/>
            <a:r>
              <a:rPr lang="en-US" dirty="0"/>
              <a:t>Sample size estimates in planning phase need to anticipate some amount of lack of adherence, but can still under-estimate</a:t>
            </a:r>
          </a:p>
          <a:p>
            <a:r>
              <a:rPr lang="en-US" dirty="0"/>
              <a:t>Food can be complex, and a reductionist approach to nutrition may over-simplify the benefits </a:t>
            </a:r>
          </a:p>
          <a:p>
            <a:pPr lvl="1"/>
            <a:r>
              <a:rPr lang="en-US" dirty="0"/>
              <a:t>RCT’s are better for addressing “mature” questions</a:t>
            </a:r>
          </a:p>
          <a:p>
            <a:r>
              <a:rPr lang="en-US" dirty="0"/>
              <a:t>Apparent discrepancies between observational data &amp; RCT’s may sometimes be explained by nuances in the </a:t>
            </a:r>
            <a:r>
              <a:rPr lang="en-US" b="1" i="1" dirty="0"/>
              <a:t>actual</a:t>
            </a:r>
            <a:r>
              <a:rPr lang="en-US" dirty="0"/>
              <a:t> question each addresses</a:t>
            </a:r>
          </a:p>
          <a:p>
            <a:pPr lvl="1"/>
            <a:r>
              <a:rPr lang="en-US" dirty="0"/>
              <a:t>Framing the hypothesis/study question in detail and considering finer elements of PICO can help shed light</a:t>
            </a:r>
          </a:p>
          <a:p>
            <a:pPr lvl="1">
              <a:buClr>
                <a:schemeClr val="tx1"/>
              </a:buClr>
            </a:pPr>
            <a:r>
              <a:rPr lang="en-US" dirty="0"/>
              <a:t>Consider effect modification or differences in study population </a:t>
            </a:r>
          </a:p>
          <a:p>
            <a:pPr>
              <a:buClr>
                <a:schemeClr val="tx1"/>
              </a:buClr>
            </a:pPr>
            <a:r>
              <a:rPr lang="en-US" dirty="0"/>
              <a:t>Sometimes RCTs have surprising results that are true</a:t>
            </a:r>
          </a:p>
          <a:p>
            <a:endParaRPr lang="en-US" dirty="0"/>
          </a:p>
        </p:txBody>
      </p:sp>
      <p:sp>
        <p:nvSpPr>
          <p:cNvPr id="4" name="Slide Number Placeholder 3">
            <a:extLst>
              <a:ext uri="{FF2B5EF4-FFF2-40B4-BE49-F238E27FC236}">
                <a16:creationId xmlns:a16="http://schemas.microsoft.com/office/drawing/2014/main" id="{2287A61E-5161-694F-8717-AEDE14A62079}"/>
              </a:ext>
            </a:extLst>
          </p:cNvPr>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14</a:t>
            </a:fld>
            <a:endParaRPr lang="en-US" altLang="en-US">
              <a:solidFill>
                <a:srgbClr val="052049"/>
              </a:solidFill>
            </a:endParaRPr>
          </a:p>
        </p:txBody>
      </p:sp>
    </p:spTree>
    <p:extLst>
      <p:ext uri="{BB962C8B-B14F-4D97-AF65-F5344CB8AC3E}">
        <p14:creationId xmlns:p14="http://schemas.microsoft.com/office/powerpoint/2010/main" val="342277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Study Design –PICO ++ (from Part 1)</a:t>
            </a:r>
          </a:p>
        </p:txBody>
      </p:sp>
      <p:sp>
        <p:nvSpPr>
          <p:cNvPr id="3" name="Content Placeholder 2"/>
          <p:cNvSpPr>
            <a:spLocks noGrp="1"/>
          </p:cNvSpPr>
          <p:nvPr>
            <p:ph idx="1"/>
          </p:nvPr>
        </p:nvSpPr>
        <p:spPr>
          <a:xfrm>
            <a:off x="245371" y="1482791"/>
            <a:ext cx="8684314" cy="4546534"/>
          </a:xfrm>
        </p:spPr>
        <p:txBody>
          <a:bodyPr/>
          <a:lstStyle/>
          <a:p>
            <a:pPr>
              <a:spcBef>
                <a:spcPts val="450"/>
              </a:spcBef>
            </a:pPr>
            <a:r>
              <a:rPr lang="en-US" dirty="0"/>
              <a:t>How was the population defined? How was the sample selected?</a:t>
            </a:r>
          </a:p>
          <a:p>
            <a:pPr>
              <a:spcBef>
                <a:spcPts val="450"/>
              </a:spcBef>
            </a:pPr>
            <a:r>
              <a:rPr lang="en-US" dirty="0"/>
              <a:t>What is the time-frame (cross-sectional, </a:t>
            </a:r>
            <a:r>
              <a:rPr lang="en-US" dirty="0">
                <a:highlight>
                  <a:srgbClr val="FFDEFD"/>
                </a:highlight>
              </a:rPr>
              <a:t>longitudinal</a:t>
            </a:r>
            <a:r>
              <a:rPr lang="en-US" dirty="0"/>
              <a:t>)?</a:t>
            </a:r>
          </a:p>
          <a:p>
            <a:pPr>
              <a:spcBef>
                <a:spcPts val="450"/>
              </a:spcBef>
            </a:pPr>
            <a:r>
              <a:rPr lang="en-US" dirty="0"/>
              <a:t>Did we sample using persons or </a:t>
            </a:r>
            <a:r>
              <a:rPr lang="en-US" dirty="0">
                <a:highlight>
                  <a:srgbClr val="FFDEFD"/>
                </a:highlight>
              </a:rPr>
              <a:t>person time</a:t>
            </a:r>
            <a:r>
              <a:rPr lang="en-US" dirty="0"/>
              <a:t>?</a:t>
            </a:r>
          </a:p>
          <a:p>
            <a:pPr>
              <a:spcBef>
                <a:spcPts val="450"/>
              </a:spcBef>
            </a:pPr>
            <a:r>
              <a:rPr lang="en-US" dirty="0"/>
              <a:t>Was the underlying cohort ‘</a:t>
            </a:r>
            <a:r>
              <a:rPr lang="en-US" dirty="0">
                <a:highlight>
                  <a:srgbClr val="FFDEFD"/>
                </a:highlight>
              </a:rPr>
              <a:t>dynamic</a:t>
            </a:r>
            <a:r>
              <a:rPr lang="en-US" dirty="0"/>
              <a:t>’ or ‘fixed’?</a:t>
            </a:r>
          </a:p>
          <a:p>
            <a:pPr>
              <a:spcBef>
                <a:spcPts val="450"/>
              </a:spcBef>
            </a:pPr>
            <a:r>
              <a:rPr lang="en-US" dirty="0"/>
              <a:t>How was exposure defined and assessed?</a:t>
            </a:r>
          </a:p>
          <a:p>
            <a:pPr>
              <a:spcBef>
                <a:spcPts val="450"/>
              </a:spcBef>
            </a:pPr>
            <a:r>
              <a:rPr lang="en-US" dirty="0"/>
              <a:t>What is the outcome &amp; are we estimating risks, rates, odds, </a:t>
            </a:r>
            <a:r>
              <a:rPr lang="en-US" dirty="0">
                <a:highlight>
                  <a:srgbClr val="FFDEFD"/>
                </a:highlight>
              </a:rPr>
              <a:t>time to event, </a:t>
            </a:r>
            <a:r>
              <a:rPr lang="en-US" dirty="0" err="1">
                <a:highlight>
                  <a:srgbClr val="FFDEFD"/>
                </a:highlight>
              </a:rPr>
              <a:t>etc</a:t>
            </a:r>
            <a:r>
              <a:rPr lang="en-US" dirty="0">
                <a:highlight>
                  <a:srgbClr val="FFDEFD"/>
                </a:highlight>
              </a:rPr>
              <a:t>?</a:t>
            </a:r>
          </a:p>
          <a:p>
            <a:pPr>
              <a:spcBef>
                <a:spcPts val="450"/>
              </a:spcBef>
            </a:pPr>
            <a:r>
              <a:rPr lang="en-US" dirty="0">
                <a:highlight>
                  <a:srgbClr val="FFDEFD"/>
                </a:highlight>
              </a:rPr>
              <a:t>Was there non-compliance or could exposure change over time? How was this handled?</a:t>
            </a:r>
          </a:p>
          <a:p>
            <a:pPr>
              <a:spcBef>
                <a:spcPts val="450"/>
              </a:spcBef>
            </a:pPr>
            <a:r>
              <a:rPr lang="en-US" dirty="0">
                <a:highlight>
                  <a:srgbClr val="FFDEFD"/>
                </a:highlight>
              </a:rPr>
              <a:t>Was there drop-out or loss to follow-up? Did participants die before the outcome was measured?</a:t>
            </a:r>
          </a:p>
        </p:txBody>
      </p:sp>
      <p:sp>
        <p:nvSpPr>
          <p:cNvPr id="4" name="Slide Number Placeholder 3"/>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15</a:t>
            </a:fld>
            <a:endParaRPr lang="en-US" altLang="en-US">
              <a:solidFill>
                <a:srgbClr val="052049"/>
              </a:solidFill>
            </a:endParaRPr>
          </a:p>
        </p:txBody>
      </p:sp>
      <p:pic>
        <p:nvPicPr>
          <p:cNvPr id="6" name="Audio 5">
            <a:hlinkClick r:id="" action="ppaction://media"/>
            <a:extLst>
              <a:ext uri="{FF2B5EF4-FFF2-40B4-BE49-F238E27FC236}">
                <a16:creationId xmlns:a16="http://schemas.microsoft.com/office/drawing/2014/main" id="{56DF8ADA-273C-4DEE-A744-4F62EEAD48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88400" y="6502400"/>
            <a:ext cx="203200" cy="203200"/>
          </a:xfrm>
          <a:prstGeom prst="rect">
            <a:avLst/>
          </a:prstGeom>
        </p:spPr>
      </p:pic>
    </p:spTree>
    <p:extLst>
      <p:ext uri="{BB962C8B-B14F-4D97-AF65-F5344CB8AC3E}">
        <p14:creationId xmlns:p14="http://schemas.microsoft.com/office/powerpoint/2010/main" val="504853700"/>
      </p:ext>
    </p:extLst>
  </p:cSld>
  <p:clrMapOvr>
    <a:masterClrMapping/>
  </p:clrMapOvr>
  <p:transition advTm="120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DE45C1-E678-B146-8D98-6757B4E4ECDC}"/>
              </a:ext>
            </a:extLst>
          </p:cNvPr>
          <p:cNvSpPr>
            <a:spLocks noGrp="1"/>
          </p:cNvSpPr>
          <p:nvPr>
            <p:ph type="sldNum" sz="quarter" idx="12"/>
          </p:nvPr>
        </p:nvSpPr>
        <p:spPr/>
        <p:txBody>
          <a:bodyPr/>
          <a:lstStyle/>
          <a:p>
            <a:pPr defTabSz="457200"/>
            <a:fld id="{7BCC8D0D-EAEC-449D-9161-023DFF90F2E2}" type="slidenum">
              <a:rPr lang="en-US">
                <a:solidFill>
                  <a:srgbClr val="052049"/>
                </a:solidFill>
              </a:rPr>
              <a:pPr defTabSz="457200"/>
              <a:t>16</a:t>
            </a:fld>
            <a:endParaRPr lang="en-US" dirty="0">
              <a:solidFill>
                <a:srgbClr val="052049"/>
              </a:solidFill>
            </a:endParaRPr>
          </a:p>
        </p:txBody>
      </p:sp>
      <p:sp>
        <p:nvSpPr>
          <p:cNvPr id="3" name="Title 2">
            <a:extLst>
              <a:ext uri="{FF2B5EF4-FFF2-40B4-BE49-F238E27FC236}">
                <a16:creationId xmlns:a16="http://schemas.microsoft.com/office/drawing/2014/main" id="{BFD710DB-8439-3A43-BA8A-366BFD153073}"/>
              </a:ext>
            </a:extLst>
          </p:cNvPr>
          <p:cNvSpPr>
            <a:spLocks noGrp="1"/>
          </p:cNvSpPr>
          <p:nvPr>
            <p:ph type="title"/>
          </p:nvPr>
        </p:nvSpPr>
        <p:spPr/>
        <p:txBody>
          <a:bodyPr/>
          <a:lstStyle/>
          <a:p>
            <a:r>
              <a:rPr lang="en-US" dirty="0"/>
              <a:t>Target Trial Heuristic</a:t>
            </a:r>
          </a:p>
        </p:txBody>
      </p:sp>
      <p:sp>
        <p:nvSpPr>
          <p:cNvPr id="4" name="TextBox 3">
            <a:extLst>
              <a:ext uri="{FF2B5EF4-FFF2-40B4-BE49-F238E27FC236}">
                <a16:creationId xmlns:a16="http://schemas.microsoft.com/office/drawing/2014/main" id="{CD312009-C3DB-AE4C-B728-1D40805DBDA7}"/>
              </a:ext>
            </a:extLst>
          </p:cNvPr>
          <p:cNvSpPr txBox="1"/>
          <p:nvPr/>
        </p:nvSpPr>
        <p:spPr bwMode="auto">
          <a:xfrm>
            <a:off x="731522" y="5430131"/>
            <a:ext cx="6541477" cy="307777"/>
          </a:xfrm>
          <a:prstGeom prst="rect">
            <a:avLst/>
          </a:prstGeom>
          <a:noFill/>
          <a:ln w="19050" algn="ctr">
            <a:noFill/>
            <a:miter lim="800000"/>
            <a:headEnd/>
            <a:tailEnd/>
          </a:ln>
        </p:spPr>
        <p:txBody>
          <a:bodyPr wrap="square" lIns="0" tIns="0" rIns="0" bIns="0" rtlCol="0">
            <a:spAutoFit/>
          </a:bodyPr>
          <a:lstStyle/>
          <a:p>
            <a:pPr defTabSz="457200"/>
            <a:r>
              <a:rPr lang="en-US" sz="2000" dirty="0">
                <a:solidFill>
                  <a:srgbClr val="052049"/>
                </a:solidFill>
                <a:latin typeface="Arial"/>
              </a:rPr>
              <a:t>Acknowledgement: Sonia Hernandez-Diaz, MD DrPH</a:t>
            </a:r>
          </a:p>
        </p:txBody>
      </p:sp>
    </p:spTree>
    <p:extLst>
      <p:ext uri="{BB962C8B-B14F-4D97-AF65-F5344CB8AC3E}">
        <p14:creationId xmlns:p14="http://schemas.microsoft.com/office/powerpoint/2010/main" val="195566734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0076" name="Group 108"/>
          <p:cNvGraphicFramePr>
            <a:graphicFrameLocks noGrp="1"/>
          </p:cNvGraphicFramePr>
          <p:nvPr>
            <p:ph idx="1"/>
          </p:nvPr>
        </p:nvGraphicFramePr>
        <p:xfrm>
          <a:off x="860078" y="1002930"/>
          <a:ext cx="7423847" cy="4281493"/>
        </p:xfrm>
        <a:graphic>
          <a:graphicData uri="http://schemas.openxmlformats.org/drawingml/2006/table">
            <a:tbl>
              <a:tblPr/>
              <a:tblGrid>
                <a:gridCol w="5358080">
                  <a:extLst>
                    <a:ext uri="{9D8B030D-6E8A-4147-A177-3AD203B41FA5}">
                      <a16:colId xmlns:a16="http://schemas.microsoft.com/office/drawing/2014/main" val="20000"/>
                    </a:ext>
                  </a:extLst>
                </a:gridCol>
                <a:gridCol w="2065767">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8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pPr defTabSz="457200"/>
            <a:fld id="{413F8DDE-4CC1-4F7A-B17B-0976918310C3}" type="slidenum">
              <a:rPr lang="en-US" altLang="en-US">
                <a:solidFill>
                  <a:srgbClr val="052049"/>
                </a:solidFill>
              </a:rPr>
              <a:pPr defTabSz="457200"/>
              <a:t>17</a:t>
            </a:fld>
            <a:endParaRPr lang="en-US" altLang="en-US">
              <a:solidFill>
                <a:srgbClr val="052049"/>
              </a:solidFill>
            </a:endParaRPr>
          </a:p>
        </p:txBody>
      </p:sp>
    </p:spTree>
    <p:extLst>
      <p:ext uri="{BB962C8B-B14F-4D97-AF65-F5344CB8AC3E}">
        <p14:creationId xmlns:p14="http://schemas.microsoft.com/office/powerpoint/2010/main" val="4218912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681320" y="1200153"/>
          <a:ext cx="7871011" cy="4281493"/>
        </p:xfrm>
        <a:graphic>
          <a:graphicData uri="http://schemas.openxmlformats.org/drawingml/2006/table">
            <a:tbl>
              <a:tblPr/>
              <a:tblGrid>
                <a:gridCol w="5775439">
                  <a:extLst>
                    <a:ext uri="{9D8B030D-6E8A-4147-A177-3AD203B41FA5}">
                      <a16:colId xmlns:a16="http://schemas.microsoft.com/office/drawing/2014/main" val="20000"/>
                    </a:ext>
                  </a:extLst>
                </a:gridCol>
                <a:gridCol w="2095572">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pPr defTabSz="457200"/>
            <a:fld id="{413F8DDE-4CC1-4F7A-B17B-0976918310C3}" type="slidenum">
              <a:rPr lang="en-US" altLang="en-US">
                <a:solidFill>
                  <a:srgbClr val="052049"/>
                </a:solidFill>
              </a:rPr>
              <a:pPr defTabSz="457200"/>
              <a:t>18</a:t>
            </a:fld>
            <a:endParaRPr lang="en-US" altLang="en-US">
              <a:solidFill>
                <a:srgbClr val="052049"/>
              </a:solidFill>
            </a:endParaRPr>
          </a:p>
        </p:txBody>
      </p:sp>
    </p:spTree>
    <p:extLst>
      <p:ext uri="{BB962C8B-B14F-4D97-AF65-F5344CB8AC3E}">
        <p14:creationId xmlns:p14="http://schemas.microsoft.com/office/powerpoint/2010/main" val="1553452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573743" y="1200153"/>
          <a:ext cx="8193741" cy="4281493"/>
        </p:xfrm>
        <a:graphic>
          <a:graphicData uri="http://schemas.openxmlformats.org/drawingml/2006/table">
            <a:tbl>
              <a:tblPr/>
              <a:tblGrid>
                <a:gridCol w="6097562">
                  <a:extLst>
                    <a:ext uri="{9D8B030D-6E8A-4147-A177-3AD203B41FA5}">
                      <a16:colId xmlns:a16="http://schemas.microsoft.com/office/drawing/2014/main" val="20000"/>
                    </a:ext>
                  </a:extLst>
                </a:gridCol>
                <a:gridCol w="2096179">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pPr defTabSz="457200"/>
            <a:fld id="{413F8DDE-4CC1-4F7A-B17B-0976918310C3}" type="slidenum">
              <a:rPr lang="en-US" altLang="en-US">
                <a:solidFill>
                  <a:srgbClr val="052049"/>
                </a:solidFill>
              </a:rPr>
              <a:pPr defTabSz="457200"/>
              <a:t>19</a:t>
            </a:fld>
            <a:endParaRPr lang="en-US" altLang="en-US">
              <a:solidFill>
                <a:srgbClr val="052049"/>
              </a:solidFill>
            </a:endParaRPr>
          </a:p>
        </p:txBody>
      </p:sp>
    </p:spTree>
    <p:extLst>
      <p:ext uri="{BB962C8B-B14F-4D97-AF65-F5344CB8AC3E}">
        <p14:creationId xmlns:p14="http://schemas.microsoft.com/office/powerpoint/2010/main" val="150584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9D6536-D01B-CB4C-92C6-1AD09CB873E5}"/>
              </a:ext>
            </a:extLst>
          </p:cNvPr>
          <p:cNvSpPr>
            <a:spLocks noGrp="1"/>
          </p:cNvSpPr>
          <p:nvPr>
            <p:ph type="sldNum" sz="quarter" idx="13"/>
          </p:nvPr>
        </p:nvSpPr>
        <p:spPr/>
        <p:txBody>
          <a:bodyPr/>
          <a:lstStyle/>
          <a:p>
            <a:pPr defTabSz="457200"/>
            <a:fld id="{7BCC8D0D-EAEC-449D-9161-023DFF90F2E2}" type="slidenum">
              <a:rPr lang="en-US">
                <a:solidFill>
                  <a:srgbClr val="052049"/>
                </a:solidFill>
              </a:rPr>
              <a:pPr defTabSz="457200"/>
              <a:t>2</a:t>
            </a:fld>
            <a:endParaRPr lang="en-US" dirty="0">
              <a:solidFill>
                <a:srgbClr val="052049"/>
              </a:solidFill>
            </a:endParaRPr>
          </a:p>
        </p:txBody>
      </p:sp>
      <p:sp>
        <p:nvSpPr>
          <p:cNvPr id="3" name="Title 2">
            <a:extLst>
              <a:ext uri="{FF2B5EF4-FFF2-40B4-BE49-F238E27FC236}">
                <a16:creationId xmlns:a16="http://schemas.microsoft.com/office/drawing/2014/main" id="{6E81EAF7-0AAF-8E42-B4A5-788F8B92A84C}"/>
              </a:ext>
            </a:extLst>
          </p:cNvPr>
          <p:cNvSpPr>
            <a:spLocks noGrp="1"/>
          </p:cNvSpPr>
          <p:nvPr>
            <p:ph type="title"/>
          </p:nvPr>
        </p:nvSpPr>
        <p:spPr/>
        <p:txBody>
          <a:bodyPr/>
          <a:lstStyle/>
          <a:p>
            <a:r>
              <a:rPr lang="en-US" dirty="0"/>
              <a:t>Recap of Parts 1-3</a:t>
            </a:r>
          </a:p>
        </p:txBody>
      </p:sp>
      <p:sp>
        <p:nvSpPr>
          <p:cNvPr id="5" name="Content Placeholder 4">
            <a:extLst>
              <a:ext uri="{FF2B5EF4-FFF2-40B4-BE49-F238E27FC236}">
                <a16:creationId xmlns:a16="http://schemas.microsoft.com/office/drawing/2014/main" id="{07139D97-916F-814C-A465-01FD1B0C9A47}"/>
              </a:ext>
            </a:extLst>
          </p:cNvPr>
          <p:cNvSpPr>
            <a:spLocks noGrp="1"/>
          </p:cNvSpPr>
          <p:nvPr>
            <p:ph idx="1"/>
          </p:nvPr>
        </p:nvSpPr>
        <p:spPr>
          <a:xfrm>
            <a:off x="459688" y="1868557"/>
            <a:ext cx="8167479" cy="4391566"/>
          </a:xfrm>
        </p:spPr>
        <p:txBody>
          <a:bodyPr/>
          <a:lstStyle/>
          <a:p>
            <a:r>
              <a:rPr lang="en-US" dirty="0"/>
              <a:t>Definition of Target Trial and how it can be used to motivate the design of observational studies</a:t>
            </a:r>
          </a:p>
          <a:p>
            <a:r>
              <a:rPr lang="en-US" dirty="0"/>
              <a:t>Background slides on randomized controlled trials (RCT)</a:t>
            </a:r>
          </a:p>
          <a:p>
            <a:r>
              <a:rPr lang="en-US" dirty="0"/>
              <a:t>RCT Examples – Challenges &amp; Lessons Learned</a:t>
            </a:r>
          </a:p>
          <a:p>
            <a:pPr lvl="1"/>
            <a:r>
              <a:rPr lang="en-US" dirty="0"/>
              <a:t>Aspirin &amp; MI (myocardial infarction)</a:t>
            </a:r>
          </a:p>
          <a:p>
            <a:pPr lvl="1"/>
            <a:r>
              <a:rPr lang="en-US" dirty="0"/>
              <a:t>Beta-carotene &amp; Lung Cancer</a:t>
            </a:r>
          </a:p>
          <a:p>
            <a:pPr lvl="1"/>
            <a:r>
              <a:rPr lang="en-US" dirty="0"/>
              <a:t>PSA Screening and Prostate Cancer Death</a:t>
            </a:r>
          </a:p>
          <a:p>
            <a:pPr lvl="1"/>
            <a:r>
              <a:rPr lang="en-US" dirty="0"/>
              <a:t>Finer PICO elements shape the exact hypothesis tested</a:t>
            </a:r>
          </a:p>
          <a:p>
            <a:pPr lvl="1"/>
            <a:r>
              <a:rPr lang="en-US" dirty="0"/>
              <a:t>Adherence &amp; unanticipated effect modification impact results	</a:t>
            </a:r>
          </a:p>
          <a:p>
            <a:pPr marL="295268" lvl="1" indent="0">
              <a:buNone/>
            </a:pPr>
            <a:endParaRPr lang="en-US" dirty="0"/>
          </a:p>
          <a:p>
            <a:pPr marL="295268" lvl="1" indent="0" algn="ctr">
              <a:buNone/>
            </a:pPr>
            <a:r>
              <a:rPr lang="en-US" sz="2800" b="1" i="1" dirty="0"/>
              <a:t>QUESTIONS?</a:t>
            </a:r>
          </a:p>
        </p:txBody>
      </p:sp>
    </p:spTree>
    <p:extLst>
      <p:ext uri="{BB962C8B-B14F-4D97-AF65-F5344CB8AC3E}">
        <p14:creationId xmlns:p14="http://schemas.microsoft.com/office/powerpoint/2010/main" val="1341715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dissolve">
                                      <p:cBhvr>
                                        <p:cTn id="15" dur="500"/>
                                        <p:tgtEl>
                                          <p:spTgt spid="5">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dissolve">
                                      <p:cBhvr>
                                        <p:cTn id="18" dur="500"/>
                                        <p:tgtEl>
                                          <p:spTgt spid="5">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dissolve">
                                      <p:cBhvr>
                                        <p:cTn id="21" dur="5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dissolve">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dissolve">
                                      <p:cBhvr>
                                        <p:cTn id="31" dur="500"/>
                                        <p:tgtEl>
                                          <p:spTgt spid="5">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blinds(horizontal)">
                                      <p:cBhvr>
                                        <p:cTn id="36"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518171" y="1200153"/>
          <a:ext cx="7514207" cy="4281493"/>
        </p:xfrm>
        <a:graphic>
          <a:graphicData uri="http://schemas.openxmlformats.org/drawingml/2006/table">
            <a:tbl>
              <a:tblPr/>
              <a:tblGrid>
                <a:gridCol w="5423297">
                  <a:extLst>
                    <a:ext uri="{9D8B030D-6E8A-4147-A177-3AD203B41FA5}">
                      <a16:colId xmlns:a16="http://schemas.microsoft.com/office/drawing/2014/main" val="20000"/>
                    </a:ext>
                  </a:extLst>
                </a:gridCol>
                <a:gridCol w="2090910">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3" name="AutoShape 45"/>
          <p:cNvSpPr>
            <a:spLocks noChangeArrowheads="1"/>
          </p:cNvSpPr>
          <p:nvPr/>
        </p:nvSpPr>
        <p:spPr bwMode="auto">
          <a:xfrm>
            <a:off x="6243273" y="3421324"/>
            <a:ext cx="2805770" cy="1061966"/>
          </a:xfrm>
          <a:prstGeom prst="wedgeRectCallout">
            <a:avLst>
              <a:gd name="adj1" fmla="val -33504"/>
              <a:gd name="adj2" fmla="val -123557"/>
            </a:avLst>
          </a:prstGeom>
          <a:solidFill>
            <a:schemeClr val="accent1"/>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r>
              <a:rPr lang="en-US" altLang="en-US" sz="1500" dirty="0">
                <a:solidFill>
                  <a:srgbClr val="FFFFFF"/>
                </a:solidFill>
                <a:latin typeface="Arial" panose="020B0604020202020204" pitchFamily="34" charset="0"/>
              </a:rPr>
              <a:t>longitudinal (versus cross-sectional) studies in which the temporal order of treatment and outcome is clear</a:t>
            </a:r>
            <a:endParaRPr lang="en-US" altLang="en-US" sz="1500" dirty="0">
              <a:solidFill>
                <a:srgbClr val="FFFFFF"/>
              </a:solidFill>
            </a:endParaRPr>
          </a:p>
        </p:txBody>
      </p:sp>
      <p:sp>
        <p:nvSpPr>
          <p:cNvPr id="5" name="Slide Number Placeholder 4"/>
          <p:cNvSpPr>
            <a:spLocks noGrp="1"/>
          </p:cNvSpPr>
          <p:nvPr>
            <p:ph type="sldNum" sz="quarter" idx="12"/>
          </p:nvPr>
        </p:nvSpPr>
        <p:spPr/>
        <p:txBody>
          <a:bodyPr/>
          <a:lstStyle/>
          <a:p>
            <a:pPr defTabSz="457200"/>
            <a:fld id="{413F8DDE-4CC1-4F7A-B17B-0976918310C3}" type="slidenum">
              <a:rPr lang="en-US" altLang="en-US">
                <a:solidFill>
                  <a:srgbClr val="052049"/>
                </a:solidFill>
              </a:rPr>
              <a:pPr defTabSz="457200"/>
              <a:t>20</a:t>
            </a:fld>
            <a:endParaRPr lang="en-US" altLang="en-US">
              <a:solidFill>
                <a:srgbClr val="052049"/>
              </a:solidFill>
            </a:endParaRPr>
          </a:p>
        </p:txBody>
      </p:sp>
    </p:spTree>
    <p:extLst>
      <p:ext uri="{BB962C8B-B14F-4D97-AF65-F5344CB8AC3E}">
        <p14:creationId xmlns:p14="http://schemas.microsoft.com/office/powerpoint/2010/main" val="3412454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730154" y="1200153"/>
          <a:ext cx="7683692" cy="4281493"/>
        </p:xfrm>
        <a:graphic>
          <a:graphicData uri="http://schemas.openxmlformats.org/drawingml/2006/table">
            <a:tbl>
              <a:tblPr/>
              <a:tblGrid>
                <a:gridCol w="5545622">
                  <a:extLst>
                    <a:ext uri="{9D8B030D-6E8A-4147-A177-3AD203B41FA5}">
                      <a16:colId xmlns:a16="http://schemas.microsoft.com/office/drawing/2014/main" val="20000"/>
                    </a:ext>
                  </a:extLst>
                </a:gridCol>
                <a:gridCol w="2138070">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AutoShape 45"/>
          <p:cNvSpPr>
            <a:spLocks noChangeArrowheads="1"/>
          </p:cNvSpPr>
          <p:nvPr/>
        </p:nvSpPr>
        <p:spPr bwMode="auto">
          <a:xfrm>
            <a:off x="5485853" y="3292523"/>
            <a:ext cx="2927995" cy="1543050"/>
          </a:xfrm>
          <a:prstGeom prst="wedgeRectCallout">
            <a:avLst>
              <a:gd name="adj1" fmla="val 2661"/>
              <a:gd name="adj2" fmla="val -78486"/>
            </a:avLst>
          </a:prstGeom>
          <a:solidFill>
            <a:schemeClr val="accent1"/>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a:solidFill>
                <a:srgbClr val="052049"/>
              </a:solidFill>
            </a:endParaRPr>
          </a:p>
        </p:txBody>
      </p:sp>
      <p:sp>
        <p:nvSpPr>
          <p:cNvPr id="5" name="Text Box 46"/>
          <p:cNvSpPr txBox="1">
            <a:spLocks noChangeArrowheads="1"/>
          </p:cNvSpPr>
          <p:nvPr/>
        </p:nvSpPr>
        <p:spPr bwMode="auto">
          <a:xfrm>
            <a:off x="5485853" y="3301677"/>
            <a:ext cx="292799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600" dirty="0">
                <a:solidFill>
                  <a:srgbClr val="FFFFFF"/>
                </a:solidFill>
                <a:latin typeface="Arial"/>
              </a:rPr>
              <a:t>How to achieve comparability (or exchangeability)?</a:t>
            </a:r>
          </a:p>
          <a:p>
            <a:pPr eaLnBrk="1" fontAlgn="base" hangingPunct="1">
              <a:spcBef>
                <a:spcPct val="50000"/>
              </a:spcBef>
              <a:spcAft>
                <a:spcPct val="0"/>
              </a:spcAft>
            </a:pPr>
            <a:r>
              <a:rPr lang="en-US" altLang="en-US" sz="1600" dirty="0">
                <a:solidFill>
                  <a:srgbClr val="FFFFFF"/>
                </a:solidFill>
                <a:latin typeface="Arial"/>
              </a:rPr>
              <a:t>Matching, stratification, restriction, modeling, etc.</a:t>
            </a:r>
          </a:p>
        </p:txBody>
      </p:sp>
      <p:sp>
        <p:nvSpPr>
          <p:cNvPr id="3" name="Slide Number Placeholder 2"/>
          <p:cNvSpPr>
            <a:spLocks noGrp="1"/>
          </p:cNvSpPr>
          <p:nvPr>
            <p:ph type="sldNum" sz="quarter" idx="12"/>
          </p:nvPr>
        </p:nvSpPr>
        <p:spPr/>
        <p:txBody>
          <a:bodyPr/>
          <a:lstStyle/>
          <a:p>
            <a:pPr defTabSz="457200"/>
            <a:fld id="{413F8DDE-4CC1-4F7A-B17B-0976918310C3}" type="slidenum">
              <a:rPr lang="en-US" altLang="en-US">
                <a:solidFill>
                  <a:srgbClr val="052049"/>
                </a:solidFill>
              </a:rPr>
              <a:pPr defTabSz="457200"/>
              <a:t>21</a:t>
            </a:fld>
            <a:endParaRPr lang="en-US" altLang="en-US">
              <a:solidFill>
                <a:srgbClr val="052049"/>
              </a:solidFill>
            </a:endParaRPr>
          </a:p>
        </p:txBody>
      </p:sp>
    </p:spTree>
    <p:extLst>
      <p:ext uri="{BB962C8B-B14F-4D97-AF65-F5344CB8AC3E}">
        <p14:creationId xmlns:p14="http://schemas.microsoft.com/office/powerpoint/2010/main" val="2826220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788896" y="1200153"/>
          <a:ext cx="7763435" cy="4281493"/>
        </p:xfrm>
        <a:graphic>
          <a:graphicData uri="http://schemas.openxmlformats.org/drawingml/2006/table">
            <a:tbl>
              <a:tblPr/>
              <a:tblGrid>
                <a:gridCol w="5603174">
                  <a:extLst>
                    <a:ext uri="{9D8B030D-6E8A-4147-A177-3AD203B41FA5}">
                      <a16:colId xmlns:a16="http://schemas.microsoft.com/office/drawing/2014/main" val="20000"/>
                    </a:ext>
                  </a:extLst>
                </a:gridCol>
                <a:gridCol w="2160261">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3" name="AutoShape 45"/>
          <p:cNvSpPr>
            <a:spLocks noChangeArrowheads="1"/>
          </p:cNvSpPr>
          <p:nvPr/>
        </p:nvSpPr>
        <p:spPr bwMode="auto">
          <a:xfrm>
            <a:off x="5257802" y="4139783"/>
            <a:ext cx="3791243" cy="1341863"/>
          </a:xfrm>
          <a:prstGeom prst="wedgeRectCallout">
            <a:avLst>
              <a:gd name="adj1" fmla="val -12675"/>
              <a:gd name="adj2" fmla="val -110879"/>
            </a:avLst>
          </a:prstGeom>
          <a:solidFill>
            <a:schemeClr val="accent1"/>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r>
              <a:rPr lang="en-US" altLang="en-US" sz="1500" dirty="0">
                <a:solidFill>
                  <a:srgbClr val="FFFFFF"/>
                </a:solidFill>
                <a:latin typeface="Arial" panose="020B0604020202020204" pitchFamily="34" charset="0"/>
              </a:rPr>
              <a:t>Not in the same way as RCT, but often assessments can be done by individuals who are “blinded” to exposure or disease status (e.g., lab measurements, or data abstracted from SOC tests, </a:t>
            </a:r>
            <a:r>
              <a:rPr lang="en-US" altLang="en-US" sz="1500" dirty="0" err="1">
                <a:solidFill>
                  <a:srgbClr val="FFFFFF"/>
                </a:solidFill>
                <a:latin typeface="Arial" panose="020B0604020202020204" pitchFamily="34" charset="0"/>
              </a:rPr>
              <a:t>etc</a:t>
            </a:r>
            <a:r>
              <a:rPr lang="en-US" altLang="en-US" sz="1500" dirty="0">
                <a:solidFill>
                  <a:srgbClr val="FFFFFF"/>
                </a:solidFill>
                <a:latin typeface="Arial" panose="020B0604020202020204" pitchFamily="34" charset="0"/>
              </a:rPr>
              <a:t>)</a:t>
            </a:r>
            <a:endParaRPr lang="en-US" altLang="en-US" sz="1500" dirty="0">
              <a:solidFill>
                <a:srgbClr val="FFFFFF"/>
              </a:solidFill>
            </a:endParaRPr>
          </a:p>
        </p:txBody>
      </p:sp>
      <p:sp>
        <p:nvSpPr>
          <p:cNvPr id="5" name="Slide Number Placeholder 4"/>
          <p:cNvSpPr>
            <a:spLocks noGrp="1"/>
          </p:cNvSpPr>
          <p:nvPr>
            <p:ph type="sldNum" sz="quarter" idx="12"/>
          </p:nvPr>
        </p:nvSpPr>
        <p:spPr/>
        <p:txBody>
          <a:bodyPr/>
          <a:lstStyle/>
          <a:p>
            <a:pPr defTabSz="457200"/>
            <a:fld id="{413F8DDE-4CC1-4F7A-B17B-0976918310C3}" type="slidenum">
              <a:rPr lang="en-US" altLang="en-US">
                <a:solidFill>
                  <a:srgbClr val="052049"/>
                </a:solidFill>
              </a:rPr>
              <a:pPr defTabSz="457200"/>
              <a:t>22</a:t>
            </a:fld>
            <a:endParaRPr lang="en-US" altLang="en-US">
              <a:solidFill>
                <a:srgbClr val="052049"/>
              </a:solidFill>
            </a:endParaRPr>
          </a:p>
        </p:txBody>
      </p:sp>
    </p:spTree>
    <p:extLst>
      <p:ext uri="{BB962C8B-B14F-4D97-AF65-F5344CB8AC3E}">
        <p14:creationId xmlns:p14="http://schemas.microsoft.com/office/powerpoint/2010/main" val="2723096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625743" y="1200153"/>
          <a:ext cx="7747290" cy="4281493"/>
        </p:xfrm>
        <a:graphic>
          <a:graphicData uri="http://schemas.openxmlformats.org/drawingml/2006/table">
            <a:tbl>
              <a:tblPr/>
              <a:tblGrid>
                <a:gridCol w="5584785">
                  <a:extLst>
                    <a:ext uri="{9D8B030D-6E8A-4147-A177-3AD203B41FA5}">
                      <a16:colId xmlns:a16="http://schemas.microsoft.com/office/drawing/2014/main" val="20000"/>
                    </a:ext>
                  </a:extLst>
                </a:gridCol>
                <a:gridCol w="2162505">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pPr defTabSz="457200"/>
            <a:fld id="{413F8DDE-4CC1-4F7A-B17B-0976918310C3}" type="slidenum">
              <a:rPr lang="en-US" altLang="en-US">
                <a:solidFill>
                  <a:srgbClr val="052049"/>
                </a:solidFill>
              </a:rPr>
              <a:pPr defTabSz="457200"/>
              <a:t>23</a:t>
            </a:fld>
            <a:endParaRPr lang="en-US" altLang="en-US">
              <a:solidFill>
                <a:srgbClr val="052049"/>
              </a:solidFill>
            </a:endParaRPr>
          </a:p>
        </p:txBody>
      </p:sp>
    </p:spTree>
    <p:extLst>
      <p:ext uri="{BB962C8B-B14F-4D97-AF65-F5344CB8AC3E}">
        <p14:creationId xmlns:p14="http://schemas.microsoft.com/office/powerpoint/2010/main" val="1111086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681318" y="1200153"/>
          <a:ext cx="7799294" cy="4281493"/>
        </p:xfrm>
        <a:graphic>
          <a:graphicData uri="http://schemas.openxmlformats.org/drawingml/2006/table">
            <a:tbl>
              <a:tblPr/>
              <a:tblGrid>
                <a:gridCol w="5629055">
                  <a:extLst>
                    <a:ext uri="{9D8B030D-6E8A-4147-A177-3AD203B41FA5}">
                      <a16:colId xmlns:a16="http://schemas.microsoft.com/office/drawing/2014/main" val="20000"/>
                    </a:ext>
                  </a:extLst>
                </a:gridCol>
                <a:gridCol w="2170239">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International, multicenter,…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pPr defTabSz="457200"/>
            <a:fld id="{413F8DDE-4CC1-4F7A-B17B-0976918310C3}" type="slidenum">
              <a:rPr lang="en-US" altLang="en-US">
                <a:solidFill>
                  <a:srgbClr val="052049"/>
                </a:solidFill>
              </a:rPr>
              <a:pPr defTabSz="457200"/>
              <a:t>24</a:t>
            </a:fld>
            <a:endParaRPr lang="en-US" altLang="en-US">
              <a:solidFill>
                <a:srgbClr val="052049"/>
              </a:solidFill>
            </a:endParaRPr>
          </a:p>
        </p:txBody>
      </p:sp>
    </p:spTree>
    <p:extLst>
      <p:ext uri="{BB962C8B-B14F-4D97-AF65-F5344CB8AC3E}">
        <p14:creationId xmlns:p14="http://schemas.microsoft.com/office/powerpoint/2010/main" val="1636074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645461" y="1200153"/>
          <a:ext cx="7691717" cy="4281493"/>
        </p:xfrm>
        <a:graphic>
          <a:graphicData uri="http://schemas.openxmlformats.org/drawingml/2006/table">
            <a:tbl>
              <a:tblPr/>
              <a:tblGrid>
                <a:gridCol w="5551412">
                  <a:extLst>
                    <a:ext uri="{9D8B030D-6E8A-4147-A177-3AD203B41FA5}">
                      <a16:colId xmlns:a16="http://schemas.microsoft.com/office/drawing/2014/main" val="20000"/>
                    </a:ext>
                  </a:extLst>
                </a:gridCol>
                <a:gridCol w="2140305">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International, multicenter,…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Reference group. Active therapy or placebo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pPr defTabSz="457200"/>
            <a:fld id="{413F8DDE-4CC1-4F7A-B17B-0976918310C3}" type="slidenum">
              <a:rPr lang="en-US" altLang="en-US">
                <a:solidFill>
                  <a:srgbClr val="052049"/>
                </a:solidFill>
              </a:rPr>
              <a:pPr defTabSz="457200"/>
              <a:t>25</a:t>
            </a:fld>
            <a:endParaRPr lang="en-US" altLang="en-US">
              <a:solidFill>
                <a:srgbClr val="052049"/>
              </a:solidFill>
            </a:endParaRPr>
          </a:p>
        </p:txBody>
      </p:sp>
    </p:spTree>
    <p:extLst>
      <p:ext uri="{BB962C8B-B14F-4D97-AF65-F5344CB8AC3E}">
        <p14:creationId xmlns:p14="http://schemas.microsoft.com/office/powerpoint/2010/main" val="2585868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518171" y="1200153"/>
          <a:ext cx="7765219" cy="3934079"/>
        </p:xfrm>
        <a:graphic>
          <a:graphicData uri="http://schemas.openxmlformats.org/drawingml/2006/table">
            <a:tbl>
              <a:tblPr/>
              <a:tblGrid>
                <a:gridCol w="5586920">
                  <a:extLst>
                    <a:ext uri="{9D8B030D-6E8A-4147-A177-3AD203B41FA5}">
                      <a16:colId xmlns:a16="http://schemas.microsoft.com/office/drawing/2014/main" val="20000"/>
                    </a:ext>
                  </a:extLst>
                </a:gridCol>
                <a:gridCol w="2178299">
                  <a:extLst>
                    <a:ext uri="{9D8B030D-6E8A-4147-A177-3AD203B41FA5}">
                      <a16:colId xmlns:a16="http://schemas.microsoft.com/office/drawing/2014/main" val="20001"/>
                    </a:ext>
                  </a:extLst>
                </a:gridCol>
              </a:tblGrid>
              <a:tr h="4512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a:ln>
                            <a:noFill/>
                          </a:ln>
                          <a:solidFill>
                            <a:schemeClr val="tx1"/>
                          </a:solidFill>
                          <a:effectLst/>
                          <a:latin typeface="+mn-lt"/>
                        </a:rPr>
                        <a:t>Clear Objective(s). Primary and secondary endpoints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International, multicenter,…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Reference group. Active therapy or placebo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 adjudication of events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AutoShape 45"/>
          <p:cNvSpPr>
            <a:spLocks noChangeArrowheads="1"/>
          </p:cNvSpPr>
          <p:nvPr/>
        </p:nvSpPr>
        <p:spPr bwMode="auto">
          <a:xfrm>
            <a:off x="6128517" y="3834653"/>
            <a:ext cx="2337197" cy="400050"/>
          </a:xfrm>
          <a:prstGeom prst="wedgeRectCallout">
            <a:avLst>
              <a:gd name="adj1" fmla="val -13518"/>
              <a:gd name="adj2" fmla="val 161588"/>
            </a:avLst>
          </a:prstGeom>
          <a:solidFill>
            <a:schemeClr val="accent1"/>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20000"/>
              </a:spcBef>
              <a:spcAft>
                <a:spcPct val="0"/>
              </a:spcAft>
            </a:pPr>
            <a:r>
              <a:rPr kumimoji="1" lang="en-US" altLang="en-US" sz="1500" dirty="0">
                <a:solidFill>
                  <a:srgbClr val="FFFFFF"/>
                </a:solidFill>
                <a:latin typeface="Arial" panose="020B0604020202020204" pitchFamily="34" charset="0"/>
              </a:rPr>
              <a:t>Medical record review</a:t>
            </a:r>
          </a:p>
        </p:txBody>
      </p:sp>
      <p:sp>
        <p:nvSpPr>
          <p:cNvPr id="3" name="Slide Number Placeholder 2"/>
          <p:cNvSpPr>
            <a:spLocks noGrp="1"/>
          </p:cNvSpPr>
          <p:nvPr>
            <p:ph type="sldNum" sz="quarter" idx="12"/>
          </p:nvPr>
        </p:nvSpPr>
        <p:spPr/>
        <p:txBody>
          <a:bodyPr/>
          <a:lstStyle/>
          <a:p>
            <a:pPr defTabSz="457200"/>
            <a:fld id="{413F8DDE-4CC1-4F7A-B17B-0976918310C3}" type="slidenum">
              <a:rPr lang="en-US" altLang="en-US">
                <a:solidFill>
                  <a:srgbClr val="052049"/>
                </a:solidFill>
              </a:rPr>
              <a:pPr defTabSz="457200"/>
              <a:t>26</a:t>
            </a:fld>
            <a:endParaRPr lang="en-US" altLang="en-US">
              <a:solidFill>
                <a:srgbClr val="052049"/>
              </a:solidFill>
            </a:endParaRPr>
          </a:p>
        </p:txBody>
      </p:sp>
    </p:spTree>
    <p:extLst>
      <p:ext uri="{BB962C8B-B14F-4D97-AF65-F5344CB8AC3E}">
        <p14:creationId xmlns:p14="http://schemas.microsoft.com/office/powerpoint/2010/main" val="5512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716286" y="1092577"/>
          <a:ext cx="7711431" cy="3934079"/>
        </p:xfrm>
        <a:graphic>
          <a:graphicData uri="http://schemas.openxmlformats.org/drawingml/2006/table">
            <a:tbl>
              <a:tblPr/>
              <a:tblGrid>
                <a:gridCol w="5565641">
                  <a:extLst>
                    <a:ext uri="{9D8B030D-6E8A-4147-A177-3AD203B41FA5}">
                      <a16:colId xmlns:a16="http://schemas.microsoft.com/office/drawing/2014/main" val="20000"/>
                    </a:ext>
                  </a:extLst>
                </a:gridCol>
                <a:gridCol w="2145790">
                  <a:extLst>
                    <a:ext uri="{9D8B030D-6E8A-4147-A177-3AD203B41FA5}">
                      <a16:colId xmlns:a16="http://schemas.microsoft.com/office/drawing/2014/main" val="20001"/>
                    </a:ext>
                  </a:extLst>
                </a:gridCol>
              </a:tblGrid>
              <a:tr h="4512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International, multicenter,…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Reference group. Active therapy or placebo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 adjudication of events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Inscription of Protocols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pPr defTabSz="457200"/>
            <a:fld id="{413F8DDE-4CC1-4F7A-B17B-0976918310C3}" type="slidenum">
              <a:rPr lang="en-US" altLang="en-US">
                <a:solidFill>
                  <a:srgbClr val="052049"/>
                </a:solidFill>
              </a:rPr>
              <a:pPr defTabSz="457200"/>
              <a:t>27</a:t>
            </a:fld>
            <a:endParaRPr lang="en-US" altLang="en-US">
              <a:solidFill>
                <a:srgbClr val="052049"/>
              </a:solidFill>
            </a:endParaRPr>
          </a:p>
        </p:txBody>
      </p:sp>
    </p:spTree>
    <p:extLst>
      <p:ext uri="{BB962C8B-B14F-4D97-AF65-F5344CB8AC3E}">
        <p14:creationId xmlns:p14="http://schemas.microsoft.com/office/powerpoint/2010/main" val="2780990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716286" y="1092576"/>
          <a:ext cx="7711431" cy="4770341"/>
        </p:xfrm>
        <a:graphic>
          <a:graphicData uri="http://schemas.openxmlformats.org/drawingml/2006/table">
            <a:tbl>
              <a:tblPr/>
              <a:tblGrid>
                <a:gridCol w="5565641">
                  <a:extLst>
                    <a:ext uri="{9D8B030D-6E8A-4147-A177-3AD203B41FA5}">
                      <a16:colId xmlns:a16="http://schemas.microsoft.com/office/drawing/2014/main" val="20000"/>
                    </a:ext>
                  </a:extLst>
                </a:gridCol>
                <a:gridCol w="2145790">
                  <a:extLst>
                    <a:ext uri="{9D8B030D-6E8A-4147-A177-3AD203B41FA5}">
                      <a16:colId xmlns:a16="http://schemas.microsoft.com/office/drawing/2014/main" val="20001"/>
                    </a:ext>
                  </a:extLst>
                </a:gridCol>
              </a:tblGrid>
              <a:tr h="5027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73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73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0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73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73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00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International, multicenter,…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73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Reference group. Active therapy or placebo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73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 adjudication of events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873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Inscription of Protocols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8735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sz="1400" b="1" i="0" u="none" strike="noStrike" cap="none" normalizeH="0" baseline="0" dirty="0">
                          <a:ln>
                            <a:noFill/>
                          </a:ln>
                          <a:solidFill>
                            <a:srgbClr val="C00000"/>
                          </a:solidFill>
                          <a:effectLst/>
                          <a:latin typeface="+mn-lt"/>
                        </a:rPr>
                        <a:t>Loss to follow up &amp; Adherence</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rgbClr val="C00000"/>
                          </a:solidFill>
                          <a:effectLst/>
                          <a:latin typeface="+mn-lt"/>
                        </a:rPr>
                        <a:t> </a:t>
                      </a:r>
                      <a:endParaRPr kumimoji="1" lang="en-US" sz="1400" b="1" i="0" u="none" strike="noStrike" cap="none" normalizeH="0" baseline="0" dirty="0">
                        <a:ln>
                          <a:noFill/>
                        </a:ln>
                        <a:solidFill>
                          <a:srgbClr val="C00000"/>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6961368"/>
                  </a:ext>
                </a:extLst>
              </a:tr>
            </a:tbl>
          </a:graphicData>
        </a:graphic>
      </p:graphicFrame>
      <p:sp>
        <p:nvSpPr>
          <p:cNvPr id="4" name="Slide Number Placeholder 3"/>
          <p:cNvSpPr>
            <a:spLocks noGrp="1"/>
          </p:cNvSpPr>
          <p:nvPr>
            <p:ph type="sldNum" sz="quarter" idx="12"/>
          </p:nvPr>
        </p:nvSpPr>
        <p:spPr/>
        <p:txBody>
          <a:bodyPr/>
          <a:lstStyle/>
          <a:p>
            <a:pPr defTabSz="457200"/>
            <a:fld id="{413F8DDE-4CC1-4F7A-B17B-0976918310C3}" type="slidenum">
              <a:rPr lang="en-US" altLang="en-US">
                <a:solidFill>
                  <a:srgbClr val="052049"/>
                </a:solidFill>
              </a:rPr>
              <a:pPr defTabSz="457200"/>
              <a:t>28</a:t>
            </a:fld>
            <a:endParaRPr lang="en-US" altLang="en-US">
              <a:solidFill>
                <a:srgbClr val="052049"/>
              </a:solidFill>
            </a:endParaRPr>
          </a:p>
        </p:txBody>
      </p:sp>
    </p:spTree>
    <p:extLst>
      <p:ext uri="{BB962C8B-B14F-4D97-AF65-F5344CB8AC3E}">
        <p14:creationId xmlns:p14="http://schemas.microsoft.com/office/powerpoint/2010/main" val="1391485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defTabSz="457200">
              <a:defRPr/>
            </a:pPr>
            <a:fld id="{FAA74B69-70FD-A649-B131-F3438782CAA4}" type="slidenum">
              <a:rPr lang="en-US" altLang="en-US">
                <a:solidFill>
                  <a:srgbClr val="052049"/>
                </a:solidFill>
              </a:rPr>
              <a:pPr defTabSz="457200">
                <a:defRPr/>
              </a:pPr>
              <a:t>29</a:t>
            </a:fld>
            <a:endParaRPr lang="en-US" altLang="en-US">
              <a:solidFill>
                <a:srgbClr val="052049"/>
              </a:solidFill>
            </a:endParaRPr>
          </a:p>
        </p:txBody>
      </p:sp>
      <p:sp>
        <p:nvSpPr>
          <p:cNvPr id="5" name="Title 4"/>
          <p:cNvSpPr>
            <a:spLocks noGrp="1"/>
          </p:cNvSpPr>
          <p:nvPr>
            <p:ph type="title"/>
          </p:nvPr>
        </p:nvSpPr>
        <p:spPr/>
        <p:txBody>
          <a:bodyPr/>
          <a:lstStyle/>
          <a:p>
            <a:r>
              <a:rPr lang="en-US" dirty="0"/>
              <a:t>RCT vs. Cohort</a:t>
            </a:r>
          </a:p>
        </p:txBody>
      </p:sp>
      <p:sp>
        <p:nvSpPr>
          <p:cNvPr id="9" name="Text Placeholder 8"/>
          <p:cNvSpPr>
            <a:spLocks noGrp="1"/>
          </p:cNvSpPr>
          <p:nvPr>
            <p:ph type="body" sz="quarter" idx="15"/>
          </p:nvPr>
        </p:nvSpPr>
        <p:spPr>
          <a:xfrm>
            <a:off x="457202" y="1156260"/>
            <a:ext cx="8169964" cy="446529"/>
          </a:xfrm>
        </p:spPr>
        <p:txBody>
          <a:bodyPr/>
          <a:lstStyle/>
          <a:p>
            <a:r>
              <a:rPr lang="en-US" sz="2400" dirty="0"/>
              <a:t>RCT features	 	COHORT equivalents</a:t>
            </a:r>
          </a:p>
        </p:txBody>
      </p:sp>
      <p:sp>
        <p:nvSpPr>
          <p:cNvPr id="7" name="Content Placeholder 6"/>
          <p:cNvSpPr>
            <a:spLocks noGrp="1"/>
          </p:cNvSpPr>
          <p:nvPr>
            <p:ph sz="quarter" idx="18"/>
          </p:nvPr>
        </p:nvSpPr>
        <p:spPr>
          <a:xfrm>
            <a:off x="456927" y="1796354"/>
            <a:ext cx="2351589" cy="3804111"/>
          </a:xfrm>
        </p:spPr>
        <p:txBody>
          <a:bodyPr/>
          <a:lstStyle/>
          <a:p>
            <a:r>
              <a:rPr lang="en-US" dirty="0"/>
              <a:t>Randomization</a:t>
            </a:r>
          </a:p>
          <a:p>
            <a:endParaRPr lang="en-US" dirty="0"/>
          </a:p>
          <a:p>
            <a:endParaRPr lang="en-US" dirty="0"/>
          </a:p>
          <a:p>
            <a:endParaRPr lang="en-US" dirty="0"/>
          </a:p>
          <a:p>
            <a:r>
              <a:rPr lang="en-US" dirty="0"/>
              <a:t>Blinding</a:t>
            </a:r>
          </a:p>
          <a:p>
            <a:endParaRPr lang="en-US" dirty="0"/>
          </a:p>
          <a:p>
            <a:endParaRPr lang="en-US" dirty="0"/>
          </a:p>
          <a:p>
            <a:endParaRPr lang="en-US" dirty="0"/>
          </a:p>
          <a:p>
            <a:r>
              <a:rPr lang="en-US" dirty="0"/>
              <a:t>ITT</a:t>
            </a:r>
          </a:p>
        </p:txBody>
      </p:sp>
      <p:sp>
        <p:nvSpPr>
          <p:cNvPr id="8" name="Content Placeholder 7"/>
          <p:cNvSpPr>
            <a:spLocks noGrp="1"/>
          </p:cNvSpPr>
          <p:nvPr>
            <p:ph sz="quarter" idx="19"/>
          </p:nvPr>
        </p:nvSpPr>
        <p:spPr>
          <a:xfrm>
            <a:off x="3004458" y="1796354"/>
            <a:ext cx="5812972" cy="3804111"/>
          </a:xfrm>
        </p:spPr>
        <p:txBody>
          <a:bodyPr/>
          <a:lstStyle/>
          <a:p>
            <a:r>
              <a:rPr lang="en-US" sz="1800" dirty="0"/>
              <a:t>Methods to address confounding in design &amp; analysis phase (restriction, matching, stratification, multivariate modeling, etc.)</a:t>
            </a:r>
          </a:p>
          <a:p>
            <a:endParaRPr lang="en-US" sz="1800" dirty="0"/>
          </a:p>
          <a:p>
            <a:endParaRPr lang="en-US" sz="1800" dirty="0"/>
          </a:p>
          <a:p>
            <a:r>
              <a:rPr lang="en-US" sz="1800" dirty="0"/>
              <a:t>Structured (&amp; sometimes blinded) assessments  (e.g., medical assessments may be part of SOC; labs can be agnostic)</a:t>
            </a:r>
          </a:p>
          <a:p>
            <a:endParaRPr lang="en-US" sz="1800" dirty="0"/>
          </a:p>
          <a:p>
            <a:endParaRPr lang="en-US" sz="1800" dirty="0"/>
          </a:p>
          <a:p>
            <a:r>
              <a:rPr lang="en-US" sz="1800" dirty="0"/>
              <a:t>Do not adjust for post-baseline covariates.</a:t>
            </a:r>
          </a:p>
          <a:p>
            <a:pPr lvl="1"/>
            <a:r>
              <a:rPr lang="en-US" sz="1600" dirty="0"/>
              <a:t>Cohorts can collect data on time-varying exposures &amp; confounders (</a:t>
            </a:r>
            <a:r>
              <a:rPr lang="en-US" sz="1600" i="1" dirty="0"/>
              <a:t>may need special attention in analysis phase</a:t>
            </a:r>
            <a:r>
              <a:rPr lang="en-US" sz="1600" dirty="0"/>
              <a:t>)</a:t>
            </a:r>
          </a:p>
        </p:txBody>
      </p:sp>
    </p:spTree>
    <p:extLst>
      <p:ext uri="{BB962C8B-B14F-4D97-AF65-F5344CB8AC3E}">
        <p14:creationId xmlns:p14="http://schemas.microsoft.com/office/powerpoint/2010/main" val="1586210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checkerboard(across)">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checkerboard(across)">
                                      <p:cBhvr>
                                        <p:cTn id="17" dur="5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checkerboard(across)">
                                      <p:cBhvr>
                                        <p:cTn id="2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EA5735-C63D-5F40-AD0B-8F609123448B}"/>
              </a:ext>
            </a:extLst>
          </p:cNvPr>
          <p:cNvSpPr>
            <a:spLocks noGrp="1"/>
          </p:cNvSpPr>
          <p:nvPr>
            <p:ph type="sldNum" sz="quarter" idx="13"/>
          </p:nvPr>
        </p:nvSpPr>
        <p:spPr>
          <a:xfrm>
            <a:off x="272110" y="6453508"/>
            <a:ext cx="246061" cy="155233"/>
          </a:xfrm>
        </p:spPr>
        <p:txBody>
          <a:bodyPr wrap="square" anchor="b">
            <a:normAutofit/>
          </a:bodyPr>
          <a:lstStyle/>
          <a:p>
            <a:pPr defTabSz="457200">
              <a:spcAft>
                <a:spcPts val="600"/>
              </a:spcAft>
            </a:pPr>
            <a:fld id="{7BCC8D0D-EAEC-449D-9161-023DFF90F2E2}" type="slidenum">
              <a:rPr lang="en-US">
                <a:solidFill>
                  <a:srgbClr val="052049"/>
                </a:solidFill>
              </a:rPr>
              <a:pPr defTabSz="457200">
                <a:spcAft>
                  <a:spcPts val="600"/>
                </a:spcAft>
              </a:pPr>
              <a:t>3</a:t>
            </a:fld>
            <a:endParaRPr lang="en-US">
              <a:solidFill>
                <a:srgbClr val="052049"/>
              </a:solidFill>
            </a:endParaRPr>
          </a:p>
        </p:txBody>
      </p:sp>
      <p:sp>
        <p:nvSpPr>
          <p:cNvPr id="3" name="Title 2">
            <a:extLst>
              <a:ext uri="{FF2B5EF4-FFF2-40B4-BE49-F238E27FC236}">
                <a16:creationId xmlns:a16="http://schemas.microsoft.com/office/drawing/2014/main" id="{DD0DF0BC-ABDD-D24F-A024-31845CFA8A4A}"/>
              </a:ext>
            </a:extLst>
          </p:cNvPr>
          <p:cNvSpPr>
            <a:spLocks noGrp="1"/>
          </p:cNvSpPr>
          <p:nvPr>
            <p:ph type="title"/>
          </p:nvPr>
        </p:nvSpPr>
        <p:spPr>
          <a:xfrm>
            <a:off x="453585" y="425004"/>
            <a:ext cx="8173580" cy="611449"/>
          </a:xfrm>
        </p:spPr>
        <p:txBody>
          <a:bodyPr wrap="square" anchor="b">
            <a:normAutofit/>
          </a:bodyPr>
          <a:lstStyle/>
          <a:p>
            <a:r>
              <a:rPr lang="en-US" dirty="0"/>
              <a:t>Plan for Today</a:t>
            </a:r>
          </a:p>
        </p:txBody>
      </p:sp>
      <p:graphicFrame>
        <p:nvGraphicFramePr>
          <p:cNvPr id="15" name="Content Placeholder 4">
            <a:extLst>
              <a:ext uri="{FF2B5EF4-FFF2-40B4-BE49-F238E27FC236}">
                <a16:creationId xmlns:a16="http://schemas.microsoft.com/office/drawing/2014/main" id="{9A47F613-A9F1-47F5-A883-747D6628984D}"/>
              </a:ext>
            </a:extLst>
          </p:cNvPr>
          <p:cNvGraphicFramePr>
            <a:graphicFrameLocks noGrp="1"/>
          </p:cNvGraphicFramePr>
          <p:nvPr>
            <p:ph idx="1"/>
          </p:nvPr>
        </p:nvGraphicFramePr>
        <p:xfrm>
          <a:off x="459688" y="1868559"/>
          <a:ext cx="8137665" cy="3909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665886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DE45C1-E678-B146-8D98-6757B4E4ECDC}"/>
              </a:ext>
            </a:extLst>
          </p:cNvPr>
          <p:cNvSpPr>
            <a:spLocks noGrp="1"/>
          </p:cNvSpPr>
          <p:nvPr>
            <p:ph type="sldNum" sz="quarter" idx="13"/>
          </p:nvPr>
        </p:nvSpPr>
        <p:spPr/>
        <p:txBody>
          <a:bodyPr/>
          <a:lstStyle/>
          <a:p>
            <a:pPr defTabSz="457200"/>
            <a:fld id="{7BCC8D0D-EAEC-449D-9161-023DFF90F2E2}" type="slidenum">
              <a:rPr lang="en-US">
                <a:solidFill>
                  <a:srgbClr val="052049"/>
                </a:solidFill>
              </a:rPr>
              <a:pPr defTabSz="457200"/>
              <a:t>30</a:t>
            </a:fld>
            <a:endParaRPr lang="en-US" dirty="0">
              <a:solidFill>
                <a:srgbClr val="052049"/>
              </a:solidFill>
            </a:endParaRPr>
          </a:p>
        </p:txBody>
      </p:sp>
      <p:sp>
        <p:nvSpPr>
          <p:cNvPr id="3" name="Title 2">
            <a:extLst>
              <a:ext uri="{FF2B5EF4-FFF2-40B4-BE49-F238E27FC236}">
                <a16:creationId xmlns:a16="http://schemas.microsoft.com/office/drawing/2014/main" id="{BFD710DB-8439-3A43-BA8A-366BFD153073}"/>
              </a:ext>
            </a:extLst>
          </p:cNvPr>
          <p:cNvSpPr>
            <a:spLocks noGrp="1"/>
          </p:cNvSpPr>
          <p:nvPr>
            <p:ph type="title"/>
          </p:nvPr>
        </p:nvSpPr>
        <p:spPr/>
        <p:txBody>
          <a:bodyPr/>
          <a:lstStyle/>
          <a:p>
            <a:r>
              <a:rPr lang="en-US" dirty="0"/>
              <a:t>Cohort &amp; Target Trial – Summary</a:t>
            </a:r>
          </a:p>
        </p:txBody>
      </p:sp>
      <p:sp>
        <p:nvSpPr>
          <p:cNvPr id="4" name="Text Placeholder 3">
            <a:extLst>
              <a:ext uri="{FF2B5EF4-FFF2-40B4-BE49-F238E27FC236}">
                <a16:creationId xmlns:a16="http://schemas.microsoft.com/office/drawing/2014/main" id="{B5ED094C-68D9-234C-9DC7-52BA792C4A36}"/>
              </a:ext>
            </a:extLst>
          </p:cNvPr>
          <p:cNvSpPr>
            <a:spLocks noGrp="1"/>
          </p:cNvSpPr>
          <p:nvPr>
            <p:ph type="body" sz="quarter" idx="14"/>
          </p:nvPr>
        </p:nvSpPr>
        <p:spPr>
          <a:xfrm>
            <a:off x="457200" y="1311216"/>
            <a:ext cx="8179904" cy="5297525"/>
          </a:xfrm>
        </p:spPr>
        <p:txBody>
          <a:bodyPr>
            <a:normAutofit lnSpcReduction="10000"/>
          </a:bodyPr>
          <a:lstStyle/>
          <a:p>
            <a:pPr marL="285750" indent="-285750">
              <a:buClr>
                <a:schemeClr val="tx1"/>
              </a:buClr>
              <a:buFont typeface="Arial" panose="020B0604020202020204" pitchFamily="34" charset="0"/>
              <a:buChar char="•"/>
            </a:pPr>
            <a:r>
              <a:rPr lang="en-US" sz="2400" dirty="0"/>
              <a:t>Concept of a target trial can help with cohort design</a:t>
            </a:r>
          </a:p>
          <a:p>
            <a:pPr marL="285750" indent="-285750">
              <a:buClr>
                <a:schemeClr val="tx1"/>
              </a:buClr>
              <a:buFont typeface="Arial" panose="020B0604020202020204" pitchFamily="34" charset="0"/>
              <a:buChar char="•"/>
            </a:pPr>
            <a:r>
              <a:rPr lang="en-US" sz="2400" dirty="0"/>
              <a:t>Counterfactual framework </a:t>
            </a:r>
            <a:r>
              <a:rPr lang="en-US" sz="2400" dirty="0">
                <a:sym typeface="Wingdings" pitchFamily="2" charset="2"/>
              </a:rPr>
              <a:t> Randomized Experiments  Target Trial  Observational Study Designs</a:t>
            </a:r>
            <a:endParaRPr lang="en-US" sz="2400" dirty="0"/>
          </a:p>
          <a:p>
            <a:pPr marL="285750" indent="-285750">
              <a:buClr>
                <a:schemeClr val="tx1"/>
              </a:buClr>
              <a:buFont typeface="Arial" panose="020B0604020202020204" pitchFamily="34" charset="0"/>
              <a:buChar char="•"/>
            </a:pPr>
            <a:r>
              <a:rPr lang="en-US" sz="2400" dirty="0"/>
              <a:t>When cohorts don’t or can’t emulate a trial, may explain apparent discrepancies in the literature. </a:t>
            </a:r>
          </a:p>
          <a:p>
            <a:pPr marL="742939" lvl="1" indent="-285750">
              <a:buClr>
                <a:schemeClr val="tx1"/>
              </a:buClr>
              <a:buFont typeface="Arial" panose="020B0604020202020204" pitchFamily="34" charset="0"/>
              <a:buChar char="•"/>
            </a:pPr>
            <a:r>
              <a:rPr lang="en-US" sz="2200" dirty="0"/>
              <a:t>NOTE: </a:t>
            </a:r>
            <a:r>
              <a:rPr lang="en-US" sz="2200" i="1" dirty="0"/>
              <a:t>the observational study may address a different question than the trial and may still be valid.</a:t>
            </a:r>
          </a:p>
          <a:p>
            <a:pPr marL="285750" indent="-285750">
              <a:buClr>
                <a:schemeClr val="tx1"/>
              </a:buClr>
              <a:buFont typeface="Arial" panose="020B0604020202020204" pitchFamily="34" charset="0"/>
              <a:buChar char="•"/>
            </a:pPr>
            <a:r>
              <a:rPr lang="en-US" sz="2400" dirty="0"/>
              <a:t>Sometimes RCTs will have limitations and rigorous observational evidence will be best available data</a:t>
            </a:r>
          </a:p>
          <a:p>
            <a:pPr marL="742939" lvl="1" indent="-285750">
              <a:buClr>
                <a:schemeClr val="tx1"/>
              </a:buClr>
              <a:buFont typeface="Arial" panose="020B0604020202020204" pitchFamily="34" charset="0"/>
              <a:buChar char="•"/>
            </a:pPr>
            <a:r>
              <a:rPr lang="en-US" sz="2200" dirty="0"/>
              <a:t>How do we use this to guide clinical practice &amp; public health recommendations?</a:t>
            </a:r>
          </a:p>
          <a:p>
            <a:pPr marL="974708" lvl="2" indent="-285750">
              <a:buClr>
                <a:schemeClr val="tx1"/>
              </a:buClr>
              <a:buFont typeface="Arial" panose="020B0604020202020204" pitchFamily="34" charset="0"/>
              <a:buChar char="•"/>
            </a:pPr>
            <a:r>
              <a:rPr lang="en-US" sz="2000" dirty="0"/>
              <a:t>Weigh the risks and benefits, with best available data</a:t>
            </a:r>
            <a:endParaRPr lang="en-US" sz="2400" dirty="0"/>
          </a:p>
          <a:p>
            <a:pPr algn="ctr">
              <a:buClr>
                <a:schemeClr val="tx1"/>
              </a:buClr>
            </a:pPr>
            <a:r>
              <a:rPr lang="en-US" sz="2400" b="1" i="1" dirty="0"/>
              <a:t>QUESTIONS?</a:t>
            </a:r>
          </a:p>
        </p:txBody>
      </p:sp>
    </p:spTree>
    <p:extLst>
      <p:ext uri="{BB962C8B-B14F-4D97-AF65-F5344CB8AC3E}">
        <p14:creationId xmlns:p14="http://schemas.microsoft.com/office/powerpoint/2010/main" val="3977511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Acknowledgements: </a:t>
            </a:r>
            <a:br>
              <a:rPr lang="en-US" b="1" dirty="0"/>
            </a:br>
            <a:endParaRPr lang="en-US" b="1" dirty="0"/>
          </a:p>
        </p:txBody>
      </p:sp>
      <p:sp>
        <p:nvSpPr>
          <p:cNvPr id="3" name="Slide Number Placeholder 2"/>
          <p:cNvSpPr>
            <a:spLocks noGrp="1"/>
          </p:cNvSpPr>
          <p:nvPr>
            <p:ph type="sldNum" sz="quarter" idx="10"/>
          </p:nvPr>
        </p:nvSpPr>
        <p:spPr/>
        <p:txBody>
          <a:bodyPr/>
          <a:lstStyle/>
          <a:p>
            <a:pPr defTabSz="457200"/>
            <a:fld id="{7BCC8D0D-EAEC-449D-9161-023DFF90F2E2}" type="slidenum">
              <a:rPr lang="en-US">
                <a:solidFill>
                  <a:srgbClr val="052049"/>
                </a:solidFill>
              </a:rPr>
              <a:pPr defTabSz="457200"/>
              <a:t>31</a:t>
            </a:fld>
            <a:endParaRPr lang="en-US" dirty="0">
              <a:solidFill>
                <a:srgbClr val="052049"/>
              </a:solidFill>
            </a:endParaRPr>
          </a:p>
        </p:txBody>
      </p:sp>
      <p:pic>
        <p:nvPicPr>
          <p:cNvPr id="6" name="Picture 5"/>
          <p:cNvPicPr>
            <a:picLocks noChangeAspect="1"/>
          </p:cNvPicPr>
          <p:nvPr/>
        </p:nvPicPr>
        <p:blipFill>
          <a:blip r:embed="rId3"/>
          <a:stretch>
            <a:fillRect/>
          </a:stretch>
        </p:blipFill>
        <p:spPr>
          <a:xfrm>
            <a:off x="516835" y="883589"/>
            <a:ext cx="1148334" cy="1531112"/>
          </a:xfrm>
          <a:prstGeom prst="rect">
            <a:avLst/>
          </a:prstGeom>
        </p:spPr>
      </p:pic>
      <p:pic>
        <p:nvPicPr>
          <p:cNvPr id="7" name="Picture 6"/>
          <p:cNvPicPr>
            <a:picLocks noChangeAspect="1"/>
          </p:cNvPicPr>
          <p:nvPr/>
        </p:nvPicPr>
        <p:blipFill>
          <a:blip r:embed="rId4"/>
          <a:stretch>
            <a:fillRect/>
          </a:stretch>
        </p:blipFill>
        <p:spPr>
          <a:xfrm>
            <a:off x="2029371" y="1816514"/>
            <a:ext cx="1070234" cy="1612486"/>
          </a:xfrm>
          <a:prstGeom prst="rect">
            <a:avLst/>
          </a:prstGeom>
        </p:spPr>
      </p:pic>
      <p:pic>
        <p:nvPicPr>
          <p:cNvPr id="2" name="Picture 1">
            <a:extLst>
              <a:ext uri="{FF2B5EF4-FFF2-40B4-BE49-F238E27FC236}">
                <a16:creationId xmlns:a16="http://schemas.microsoft.com/office/drawing/2014/main" id="{21211779-C6B4-814B-992D-62170F8E56A8}"/>
              </a:ext>
            </a:extLst>
          </p:cNvPr>
          <p:cNvPicPr>
            <a:picLocks noChangeAspect="1"/>
          </p:cNvPicPr>
          <p:nvPr/>
        </p:nvPicPr>
        <p:blipFill>
          <a:blip r:embed="rId5"/>
          <a:stretch>
            <a:fillRect/>
          </a:stretch>
        </p:blipFill>
        <p:spPr>
          <a:xfrm>
            <a:off x="3702000" y="2438505"/>
            <a:ext cx="1148334" cy="1592356"/>
          </a:xfrm>
          <a:prstGeom prst="rect">
            <a:avLst/>
          </a:prstGeom>
        </p:spPr>
      </p:pic>
      <p:pic>
        <p:nvPicPr>
          <p:cNvPr id="10" name="Picture 2">
            <a:extLst>
              <a:ext uri="{FF2B5EF4-FFF2-40B4-BE49-F238E27FC236}">
                <a16:creationId xmlns:a16="http://schemas.microsoft.com/office/drawing/2014/main" id="{ACA1453F-6651-134A-8E92-29E8C03323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5705" y="4683812"/>
            <a:ext cx="1563177" cy="1563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erson smiling for the camera&#10;&#10;Description automatically generated">
            <a:extLst>
              <a:ext uri="{FF2B5EF4-FFF2-40B4-BE49-F238E27FC236}">
                <a16:creationId xmlns:a16="http://schemas.microsoft.com/office/drawing/2014/main" id="{DD69BBD0-0E42-BE4A-80C8-18EC55E203B4}"/>
              </a:ext>
            </a:extLst>
          </p:cNvPr>
          <p:cNvPicPr>
            <a:picLocks noChangeAspect="1"/>
          </p:cNvPicPr>
          <p:nvPr/>
        </p:nvPicPr>
        <p:blipFill>
          <a:blip r:embed="rId7"/>
          <a:stretch>
            <a:fillRect/>
          </a:stretch>
        </p:blipFill>
        <p:spPr>
          <a:xfrm>
            <a:off x="309415" y="4082097"/>
            <a:ext cx="1563177" cy="1592357"/>
          </a:xfrm>
          <a:prstGeom prst="rect">
            <a:avLst/>
          </a:prstGeom>
        </p:spPr>
      </p:pic>
      <p:sp>
        <p:nvSpPr>
          <p:cNvPr id="13" name="TextBox 12">
            <a:extLst>
              <a:ext uri="{FF2B5EF4-FFF2-40B4-BE49-F238E27FC236}">
                <a16:creationId xmlns:a16="http://schemas.microsoft.com/office/drawing/2014/main" id="{95004DF8-D111-4C47-B713-7DFCE40D04A0}"/>
              </a:ext>
            </a:extLst>
          </p:cNvPr>
          <p:cNvSpPr txBox="1"/>
          <p:nvPr/>
        </p:nvSpPr>
        <p:spPr bwMode="auto">
          <a:xfrm>
            <a:off x="1972236" y="883591"/>
            <a:ext cx="5611906" cy="615553"/>
          </a:xfrm>
          <a:prstGeom prst="rect">
            <a:avLst/>
          </a:prstGeom>
          <a:noFill/>
          <a:ln w="19050" algn="ctr">
            <a:noFill/>
            <a:miter lim="800000"/>
            <a:headEnd/>
            <a:tailEnd/>
          </a:ln>
        </p:spPr>
        <p:txBody>
          <a:bodyPr wrap="square" lIns="0" tIns="0" rIns="0" bIns="0" rtlCol="0">
            <a:spAutoFit/>
          </a:bodyPr>
          <a:lstStyle/>
          <a:p>
            <a:pPr defTabSz="457200"/>
            <a:r>
              <a:rPr lang="en-US" sz="2000" dirty="0">
                <a:solidFill>
                  <a:srgbClr val="052049"/>
                </a:solidFill>
                <a:latin typeface="Arial"/>
              </a:rPr>
              <a:t>Sonia Hernandez-Diaz, MD DrPH</a:t>
            </a:r>
            <a:br>
              <a:rPr lang="en-US" sz="2000" dirty="0">
                <a:solidFill>
                  <a:srgbClr val="052049"/>
                </a:solidFill>
                <a:latin typeface="Arial"/>
              </a:rPr>
            </a:br>
            <a:r>
              <a:rPr lang="en-US" sz="2000" dirty="0">
                <a:solidFill>
                  <a:srgbClr val="052049"/>
                </a:solidFill>
                <a:latin typeface="Arial"/>
              </a:rPr>
              <a:t>Harvard TH Chan School of Public Health</a:t>
            </a:r>
          </a:p>
        </p:txBody>
      </p:sp>
      <p:sp>
        <p:nvSpPr>
          <p:cNvPr id="14" name="TextBox 13">
            <a:extLst>
              <a:ext uri="{FF2B5EF4-FFF2-40B4-BE49-F238E27FC236}">
                <a16:creationId xmlns:a16="http://schemas.microsoft.com/office/drawing/2014/main" id="{80038499-622D-034F-8563-85A88150789A}"/>
              </a:ext>
            </a:extLst>
          </p:cNvPr>
          <p:cNvSpPr txBox="1"/>
          <p:nvPr/>
        </p:nvSpPr>
        <p:spPr bwMode="auto">
          <a:xfrm>
            <a:off x="3346747" y="1816516"/>
            <a:ext cx="3660463" cy="307777"/>
          </a:xfrm>
          <a:prstGeom prst="rect">
            <a:avLst/>
          </a:prstGeom>
          <a:noFill/>
          <a:ln w="19050" algn="ctr">
            <a:noFill/>
            <a:miter lim="800000"/>
            <a:headEnd/>
            <a:tailEnd/>
          </a:ln>
        </p:spPr>
        <p:txBody>
          <a:bodyPr wrap="square" lIns="0" tIns="0" rIns="0" bIns="0" rtlCol="0">
            <a:spAutoFit/>
          </a:bodyPr>
          <a:lstStyle/>
          <a:p>
            <a:pPr defTabSz="457200"/>
            <a:r>
              <a:rPr lang="en-US" sz="2000" dirty="0">
                <a:solidFill>
                  <a:srgbClr val="052049"/>
                </a:solidFill>
                <a:latin typeface="Arial"/>
              </a:rPr>
              <a:t>Maria </a:t>
            </a:r>
            <a:r>
              <a:rPr lang="en-US" sz="2000" dirty="0" err="1">
                <a:solidFill>
                  <a:srgbClr val="052049"/>
                </a:solidFill>
                <a:latin typeface="Arial"/>
              </a:rPr>
              <a:t>Glymour</a:t>
            </a:r>
            <a:r>
              <a:rPr lang="en-US" sz="2000" dirty="0">
                <a:solidFill>
                  <a:srgbClr val="052049"/>
                </a:solidFill>
                <a:latin typeface="Arial"/>
              </a:rPr>
              <a:t>, PhD, UCSF</a:t>
            </a:r>
          </a:p>
        </p:txBody>
      </p:sp>
      <p:sp>
        <p:nvSpPr>
          <p:cNvPr id="15" name="TextBox 14">
            <a:extLst>
              <a:ext uri="{FF2B5EF4-FFF2-40B4-BE49-F238E27FC236}">
                <a16:creationId xmlns:a16="http://schemas.microsoft.com/office/drawing/2014/main" id="{2B17D819-C682-8A4C-AB2D-0729768EB6F6}"/>
              </a:ext>
            </a:extLst>
          </p:cNvPr>
          <p:cNvSpPr txBox="1"/>
          <p:nvPr/>
        </p:nvSpPr>
        <p:spPr bwMode="auto">
          <a:xfrm>
            <a:off x="4850336" y="2979477"/>
            <a:ext cx="3872753" cy="307777"/>
          </a:xfrm>
          <a:prstGeom prst="rect">
            <a:avLst/>
          </a:prstGeom>
          <a:noFill/>
          <a:ln w="19050" algn="ctr">
            <a:noFill/>
            <a:miter lim="800000"/>
            <a:headEnd/>
            <a:tailEnd/>
          </a:ln>
        </p:spPr>
        <p:txBody>
          <a:bodyPr wrap="square" lIns="0" tIns="0" rIns="0" bIns="0" rtlCol="0">
            <a:spAutoFit/>
          </a:bodyPr>
          <a:lstStyle/>
          <a:p>
            <a:pPr algn="r" defTabSz="457200"/>
            <a:r>
              <a:rPr lang="en-US" sz="2000" dirty="0">
                <a:solidFill>
                  <a:srgbClr val="052049"/>
                </a:solidFill>
                <a:latin typeface="Arial"/>
              </a:rPr>
              <a:t>Deborah Grady, MD, MPH, UCSF</a:t>
            </a:r>
          </a:p>
        </p:txBody>
      </p:sp>
      <p:sp>
        <p:nvSpPr>
          <p:cNvPr id="16" name="TextBox 15">
            <a:extLst>
              <a:ext uri="{FF2B5EF4-FFF2-40B4-BE49-F238E27FC236}">
                <a16:creationId xmlns:a16="http://schemas.microsoft.com/office/drawing/2014/main" id="{378AEC4D-32BA-E24B-87F8-0DB6C968F2D6}"/>
              </a:ext>
            </a:extLst>
          </p:cNvPr>
          <p:cNvSpPr txBox="1"/>
          <p:nvPr/>
        </p:nvSpPr>
        <p:spPr bwMode="auto">
          <a:xfrm>
            <a:off x="1972236" y="4312283"/>
            <a:ext cx="3277964" cy="307777"/>
          </a:xfrm>
          <a:prstGeom prst="rect">
            <a:avLst/>
          </a:prstGeom>
          <a:noFill/>
          <a:ln w="19050" algn="ctr">
            <a:noFill/>
            <a:miter lim="800000"/>
            <a:headEnd/>
            <a:tailEnd/>
          </a:ln>
        </p:spPr>
        <p:txBody>
          <a:bodyPr wrap="square" lIns="0" tIns="0" rIns="0" bIns="0" rtlCol="0">
            <a:spAutoFit/>
          </a:bodyPr>
          <a:lstStyle/>
          <a:p>
            <a:pPr defTabSz="457200"/>
            <a:r>
              <a:rPr lang="en-US" sz="2000" dirty="0">
                <a:solidFill>
                  <a:srgbClr val="052049"/>
                </a:solidFill>
                <a:latin typeface="Arial"/>
              </a:rPr>
              <a:t>Rebecca Graff, ScD, UCSF</a:t>
            </a:r>
          </a:p>
        </p:txBody>
      </p:sp>
      <p:sp>
        <p:nvSpPr>
          <p:cNvPr id="17" name="TextBox 16">
            <a:extLst>
              <a:ext uri="{FF2B5EF4-FFF2-40B4-BE49-F238E27FC236}">
                <a16:creationId xmlns:a16="http://schemas.microsoft.com/office/drawing/2014/main" id="{2146FA8C-FDEC-3941-B5B5-C2C332FD4C03}"/>
              </a:ext>
            </a:extLst>
          </p:cNvPr>
          <p:cNvSpPr txBox="1"/>
          <p:nvPr/>
        </p:nvSpPr>
        <p:spPr bwMode="auto">
          <a:xfrm>
            <a:off x="4216602" y="5465398"/>
            <a:ext cx="3647238" cy="923330"/>
          </a:xfrm>
          <a:prstGeom prst="rect">
            <a:avLst/>
          </a:prstGeom>
          <a:noFill/>
          <a:ln w="19050" algn="ctr">
            <a:noFill/>
            <a:miter lim="800000"/>
            <a:headEnd/>
            <a:tailEnd/>
          </a:ln>
        </p:spPr>
        <p:txBody>
          <a:bodyPr wrap="square" lIns="0" tIns="0" rIns="0" bIns="0" rtlCol="0">
            <a:spAutoFit/>
          </a:bodyPr>
          <a:lstStyle/>
          <a:p>
            <a:pPr defTabSz="457200"/>
            <a:r>
              <a:rPr lang="en-US" sz="2000" dirty="0">
                <a:solidFill>
                  <a:srgbClr val="052049"/>
                </a:solidFill>
                <a:latin typeface="Arial"/>
              </a:rPr>
              <a:t>Carolyn Smith-Hughes, MS, PhD candidate</a:t>
            </a:r>
          </a:p>
          <a:p>
            <a:pPr defTabSz="457200"/>
            <a:endParaRPr lang="en-US" sz="2000" dirty="0" err="1">
              <a:solidFill>
                <a:srgbClr val="052049"/>
              </a:solidFill>
              <a:latin typeface="Arial"/>
            </a:endParaRPr>
          </a:p>
        </p:txBody>
      </p:sp>
      <p:pic>
        <p:nvPicPr>
          <p:cNvPr id="18" name="Picture 17" descr="A person smiling for the camera&#10;&#10;Description automatically generated with medium confidence">
            <a:extLst>
              <a:ext uri="{FF2B5EF4-FFF2-40B4-BE49-F238E27FC236}">
                <a16:creationId xmlns:a16="http://schemas.microsoft.com/office/drawing/2014/main" id="{BF3E85B4-599B-4E4F-BD9E-1D3EF923803F}"/>
              </a:ext>
            </a:extLst>
          </p:cNvPr>
          <p:cNvPicPr>
            <a:picLocks noChangeAspect="1"/>
          </p:cNvPicPr>
          <p:nvPr/>
        </p:nvPicPr>
        <p:blipFill rotWithShape="1">
          <a:blip r:embed="rId8"/>
          <a:srcRect t="16781" b="22443"/>
          <a:stretch/>
        </p:blipFill>
        <p:spPr>
          <a:xfrm>
            <a:off x="5315057" y="3660896"/>
            <a:ext cx="1274704" cy="1643000"/>
          </a:xfrm>
          <a:prstGeom prst="rect">
            <a:avLst/>
          </a:prstGeom>
        </p:spPr>
      </p:pic>
      <p:sp>
        <p:nvSpPr>
          <p:cNvPr id="5" name="TextBox 4">
            <a:extLst>
              <a:ext uri="{FF2B5EF4-FFF2-40B4-BE49-F238E27FC236}">
                <a16:creationId xmlns:a16="http://schemas.microsoft.com/office/drawing/2014/main" id="{8E1A56E1-7654-2742-9F4C-223EFC68ACAF}"/>
              </a:ext>
            </a:extLst>
          </p:cNvPr>
          <p:cNvSpPr txBox="1"/>
          <p:nvPr/>
        </p:nvSpPr>
        <p:spPr bwMode="auto">
          <a:xfrm>
            <a:off x="6717320" y="4117801"/>
            <a:ext cx="2426681" cy="615553"/>
          </a:xfrm>
          <a:prstGeom prst="rect">
            <a:avLst/>
          </a:prstGeom>
          <a:noFill/>
          <a:ln w="19050" algn="ctr">
            <a:noFill/>
            <a:miter lim="800000"/>
            <a:headEnd/>
            <a:tailEnd/>
          </a:ln>
        </p:spPr>
        <p:txBody>
          <a:bodyPr wrap="square" lIns="0" tIns="0" rIns="0" bIns="0" rtlCol="0">
            <a:spAutoFit/>
          </a:bodyPr>
          <a:lstStyle/>
          <a:p>
            <a:pPr defTabSz="457200"/>
            <a:r>
              <a:rPr lang="en-US" sz="2000" dirty="0">
                <a:solidFill>
                  <a:srgbClr val="052049"/>
                </a:solidFill>
                <a:latin typeface="Arial"/>
                <a:cs typeface="Arial"/>
              </a:rPr>
              <a:t>Sarah Goldberg, BA, MAS candidate</a:t>
            </a:r>
            <a:endParaRPr lang="en-US" sz="2000" dirty="0">
              <a:solidFill>
                <a:srgbClr val="052049"/>
              </a:solidFill>
              <a:latin typeface="Arial"/>
            </a:endParaRPr>
          </a:p>
        </p:txBody>
      </p:sp>
    </p:spTree>
    <p:extLst>
      <p:ext uri="{BB962C8B-B14F-4D97-AF65-F5344CB8AC3E}">
        <p14:creationId xmlns:p14="http://schemas.microsoft.com/office/powerpoint/2010/main" val="252106522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173994"/>
            <a:ext cx="8173580" cy="611449"/>
          </a:xfrm>
        </p:spPr>
        <p:txBody>
          <a:bodyPr/>
          <a:lstStyle/>
          <a:p>
            <a:r>
              <a:rPr lang="en-US" dirty="0"/>
              <a:t>Notation or Shorthand we may commonly use</a:t>
            </a:r>
            <a:r>
              <a:rPr lang="mr-IN" dirty="0"/>
              <a:t>…</a:t>
            </a:r>
            <a:endParaRPr lang="en-US" dirty="0"/>
          </a:p>
        </p:txBody>
      </p:sp>
      <p:sp>
        <p:nvSpPr>
          <p:cNvPr id="3" name="Content Placeholder 2"/>
          <p:cNvSpPr>
            <a:spLocks noGrp="1"/>
          </p:cNvSpPr>
          <p:nvPr>
            <p:ph idx="1"/>
          </p:nvPr>
        </p:nvSpPr>
        <p:spPr>
          <a:xfrm>
            <a:off x="4873168" y="1175020"/>
            <a:ext cx="4112314" cy="4742160"/>
          </a:xfrm>
        </p:spPr>
        <p:txBody>
          <a:bodyPr/>
          <a:lstStyle/>
          <a:p>
            <a:r>
              <a:rPr lang="en-US" dirty="0"/>
              <a:t>N: total in a group or population count</a:t>
            </a:r>
          </a:p>
          <a:p>
            <a:r>
              <a:rPr lang="en-US" dirty="0" err="1"/>
              <a:t>Obs</a:t>
            </a:r>
            <a:r>
              <a:rPr lang="en-US" dirty="0"/>
              <a:t>: Observational</a:t>
            </a:r>
          </a:p>
          <a:p>
            <a:r>
              <a:rPr lang="en-US" dirty="0"/>
              <a:t>PT: person-time</a:t>
            </a:r>
          </a:p>
          <a:p>
            <a:r>
              <a:rPr lang="en-US" dirty="0"/>
              <a:t>RCT: randomized controlled trial</a:t>
            </a:r>
          </a:p>
          <a:p>
            <a:r>
              <a:rPr lang="en-US" dirty="0"/>
              <a:t>SOC: Standard of Care</a:t>
            </a:r>
          </a:p>
          <a:p>
            <a:r>
              <a:rPr lang="en-US" dirty="0" err="1"/>
              <a:t>Tx</a:t>
            </a:r>
            <a:r>
              <a:rPr lang="en-US" dirty="0"/>
              <a:t>: treatment</a:t>
            </a:r>
          </a:p>
        </p:txBody>
      </p:sp>
      <p:sp>
        <p:nvSpPr>
          <p:cNvPr id="4" name="Slide Number Placeholder 3"/>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32</a:t>
            </a:fld>
            <a:endParaRPr lang="en-US" altLang="en-US">
              <a:solidFill>
                <a:srgbClr val="052049"/>
              </a:solidFill>
            </a:endParaRPr>
          </a:p>
        </p:txBody>
      </p:sp>
      <p:cxnSp>
        <p:nvCxnSpPr>
          <p:cNvPr id="7" name="Straight Connector 6"/>
          <p:cNvCxnSpPr/>
          <p:nvPr/>
        </p:nvCxnSpPr>
        <p:spPr>
          <a:xfrm>
            <a:off x="974734" y="3501189"/>
            <a:ext cx="21175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56801" y="4660631"/>
            <a:ext cx="21175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612087" y="849556"/>
            <a:ext cx="4112314" cy="4742160"/>
          </a:xfrm>
          <a:prstGeom prst="rect">
            <a:avLst/>
          </a:prstGeom>
        </p:spPr>
        <p:txBody>
          <a:bodyPr vert="horz" lIns="91440" tIns="45720" rIns="91440" bIns="45720" rtlCol="0">
            <a:noAutofit/>
          </a:bodyPr>
          <a:lst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93D0"/>
              </a:buClr>
            </a:pPr>
            <a:r>
              <a:rPr lang="en-US" dirty="0" err="1">
                <a:solidFill>
                  <a:srgbClr val="052049"/>
                </a:solidFill>
                <a:latin typeface="Arial"/>
              </a:rPr>
              <a:t>Bt</a:t>
            </a:r>
            <a:r>
              <a:rPr lang="en-US" dirty="0">
                <a:solidFill>
                  <a:srgbClr val="052049"/>
                </a:solidFill>
                <a:latin typeface="Arial"/>
              </a:rPr>
              <a:t>: between</a:t>
            </a:r>
          </a:p>
          <a:p>
            <a:pPr>
              <a:buClr>
                <a:srgbClr val="0093D0"/>
              </a:buClr>
            </a:pPr>
            <a:r>
              <a:rPr lang="en-US" dirty="0">
                <a:solidFill>
                  <a:srgbClr val="052049"/>
                </a:solidFill>
                <a:latin typeface="Arial"/>
              </a:rPr>
              <a:t>Ca: cancer or case</a:t>
            </a:r>
          </a:p>
          <a:p>
            <a:pPr>
              <a:buClr>
                <a:srgbClr val="0093D0"/>
              </a:buClr>
            </a:pPr>
            <a:r>
              <a:rPr lang="en-US" dirty="0">
                <a:solidFill>
                  <a:srgbClr val="052049"/>
                </a:solidFill>
                <a:latin typeface="Arial"/>
              </a:rPr>
              <a:t>Ca-co: Case control study</a:t>
            </a:r>
          </a:p>
          <a:p>
            <a:pPr>
              <a:buClr>
                <a:srgbClr val="0093D0"/>
              </a:buClr>
            </a:pPr>
            <a:r>
              <a:rPr lang="en-US" dirty="0" err="1">
                <a:solidFill>
                  <a:srgbClr val="052049"/>
                </a:solidFill>
                <a:latin typeface="Arial"/>
              </a:rPr>
              <a:t>Coh</a:t>
            </a:r>
            <a:r>
              <a:rPr lang="en-US" dirty="0">
                <a:solidFill>
                  <a:srgbClr val="052049"/>
                </a:solidFill>
                <a:latin typeface="Arial"/>
              </a:rPr>
              <a:t>: Cohort study</a:t>
            </a:r>
          </a:p>
          <a:p>
            <a:pPr>
              <a:buClr>
                <a:srgbClr val="0093D0"/>
              </a:buClr>
            </a:pPr>
            <a:r>
              <a:rPr lang="en-US" dirty="0">
                <a:solidFill>
                  <a:srgbClr val="052049"/>
                </a:solidFill>
                <a:latin typeface="Arial"/>
              </a:rPr>
              <a:t>E: exposure or exposed or number exposed</a:t>
            </a:r>
          </a:p>
          <a:p>
            <a:pPr>
              <a:buClr>
                <a:srgbClr val="0093D0"/>
              </a:buClr>
            </a:pPr>
            <a:r>
              <a:rPr lang="en-US" dirty="0">
                <a:solidFill>
                  <a:srgbClr val="052049"/>
                </a:solidFill>
                <a:latin typeface="Arial"/>
              </a:rPr>
              <a:t>E: unexposed or number unexposed</a:t>
            </a:r>
          </a:p>
          <a:p>
            <a:pPr>
              <a:buClr>
                <a:srgbClr val="0093D0"/>
              </a:buClr>
            </a:pPr>
            <a:r>
              <a:rPr lang="en-US" dirty="0">
                <a:solidFill>
                  <a:srgbClr val="052049"/>
                </a:solidFill>
                <a:latin typeface="Arial"/>
              </a:rPr>
              <a:t>EM – effect modification</a:t>
            </a:r>
          </a:p>
          <a:p>
            <a:pPr>
              <a:buClr>
                <a:srgbClr val="0093D0"/>
              </a:buClr>
            </a:pPr>
            <a:r>
              <a:rPr lang="en-US" dirty="0">
                <a:solidFill>
                  <a:srgbClr val="052049"/>
                </a:solidFill>
                <a:latin typeface="Arial"/>
              </a:rPr>
              <a:t>D: number with disease</a:t>
            </a:r>
          </a:p>
          <a:p>
            <a:pPr>
              <a:buClr>
                <a:srgbClr val="0093D0"/>
              </a:buClr>
            </a:pPr>
            <a:r>
              <a:rPr lang="en-US" dirty="0">
                <a:solidFill>
                  <a:srgbClr val="052049"/>
                </a:solidFill>
                <a:latin typeface="Arial"/>
              </a:rPr>
              <a:t>D: those without disease</a:t>
            </a:r>
          </a:p>
          <a:p>
            <a:pPr>
              <a:buClr>
                <a:srgbClr val="0093D0"/>
              </a:buClr>
            </a:pPr>
            <a:r>
              <a:rPr lang="en-US" dirty="0" err="1">
                <a:solidFill>
                  <a:srgbClr val="052049"/>
                </a:solidFill>
                <a:latin typeface="Arial"/>
              </a:rPr>
              <a:t>Dbx</a:t>
            </a:r>
            <a:r>
              <a:rPr lang="en-US" dirty="0">
                <a:solidFill>
                  <a:srgbClr val="052049"/>
                </a:solidFill>
                <a:latin typeface="Arial"/>
              </a:rPr>
              <a:t>: Diabetes</a:t>
            </a:r>
          </a:p>
          <a:p>
            <a:pPr>
              <a:buClr>
                <a:srgbClr val="0093D0"/>
              </a:buClr>
            </a:pPr>
            <a:r>
              <a:rPr lang="en-US" dirty="0">
                <a:solidFill>
                  <a:srgbClr val="052049"/>
                </a:solidFill>
                <a:latin typeface="Arial"/>
              </a:rPr>
              <a:t>Dx: diagnosis</a:t>
            </a:r>
          </a:p>
          <a:p>
            <a:pPr>
              <a:buClr>
                <a:srgbClr val="0093D0"/>
              </a:buClr>
            </a:pPr>
            <a:endParaRPr lang="en-US" dirty="0">
              <a:solidFill>
                <a:srgbClr val="052049"/>
              </a:solidFill>
              <a:latin typeface="Arial"/>
            </a:endParaRPr>
          </a:p>
        </p:txBody>
      </p:sp>
    </p:spTree>
    <p:extLst>
      <p:ext uri="{BB962C8B-B14F-4D97-AF65-F5344CB8AC3E}">
        <p14:creationId xmlns:p14="http://schemas.microsoft.com/office/powerpoint/2010/main" val="4253588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342900"/>
            <a:fld id="{7BCC8D0D-EAEC-449D-9161-023DFF90F2E2}" type="slidenum">
              <a:rPr lang="en-US">
                <a:solidFill>
                  <a:srgbClr val="052049"/>
                </a:solidFill>
              </a:rPr>
              <a:pPr defTabSz="342900"/>
              <a:t>33</a:t>
            </a:fld>
            <a:endParaRPr lang="en-US" dirty="0">
              <a:solidFill>
                <a:srgbClr val="052049"/>
              </a:solidFill>
            </a:endParaRPr>
          </a:p>
        </p:txBody>
      </p:sp>
      <p:sp>
        <p:nvSpPr>
          <p:cNvPr id="3" name="Title 2"/>
          <p:cNvSpPr>
            <a:spLocks noGrp="1"/>
          </p:cNvSpPr>
          <p:nvPr>
            <p:ph type="title"/>
          </p:nvPr>
        </p:nvSpPr>
        <p:spPr/>
        <p:txBody>
          <a:bodyPr/>
          <a:lstStyle/>
          <a:p>
            <a:r>
              <a:rPr lang="en-US" dirty="0"/>
              <a:t>In-Class Exercise – Target Trials	</a:t>
            </a:r>
          </a:p>
        </p:txBody>
      </p:sp>
      <p:sp>
        <p:nvSpPr>
          <p:cNvPr id="4" name="Rectangle 3">
            <a:extLst>
              <a:ext uri="{FF2B5EF4-FFF2-40B4-BE49-F238E27FC236}">
                <a16:creationId xmlns:a16="http://schemas.microsoft.com/office/drawing/2014/main" id="{B1E1036A-0CF4-BC42-9959-893B0DF07BDA}"/>
              </a:ext>
            </a:extLst>
          </p:cNvPr>
          <p:cNvSpPr>
            <a:spLocks noChangeArrowheads="1"/>
          </p:cNvSpPr>
          <p:nvPr/>
        </p:nvSpPr>
        <p:spPr bwMode="auto">
          <a:xfrm>
            <a:off x="272109" y="4795165"/>
            <a:ext cx="4503788" cy="6694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050" dirty="0">
                <a:solidFill>
                  <a:srgbClr val="049CCF"/>
                </a:solidFill>
                <a:latin typeface="source sans pro" panose="020B0503030403020204" pitchFamily="34" charset="0"/>
              </a:rPr>
              <a:t>  </a:t>
            </a:r>
            <a:r>
              <a:rPr lang="en-US" altLang="en-US" dirty="0">
                <a:solidFill>
                  <a:srgbClr val="049CCF"/>
                </a:solidFill>
                <a:latin typeface="source sans pro" panose="020B0503030403020204" pitchFamily="34" charset="0"/>
              </a:rPr>
              <a:t>                   </a:t>
            </a:r>
            <a:br>
              <a:rPr lang="en-US" altLang="en-US" sz="450" dirty="0">
                <a:solidFill>
                  <a:srgbClr val="052049"/>
                </a:solidFill>
              </a:rPr>
            </a:br>
            <a:r>
              <a:rPr lang="en-US" altLang="en-US" sz="1050" dirty="0">
                <a:solidFill>
                  <a:srgbClr val="464646"/>
                </a:solidFill>
                <a:latin typeface="source sans pro" panose="020B0503030403020204" pitchFamily="34" charset="0"/>
              </a:rPr>
              <a:t>This work is licensed under a </a:t>
            </a:r>
            <a:r>
              <a:rPr lang="en-US" altLang="en-US" sz="1050" dirty="0">
                <a:solidFill>
                  <a:srgbClr val="049CCF"/>
                </a:solidFill>
                <a:latin typeface="source sans pro" panose="020B0503030403020204" pitchFamily="34" charset="0"/>
                <a:hlinkClick r:id="rId3"/>
              </a:rPr>
              <a:t>Creative Commons Attribution-NonCommercial-NoDerivatives 4.0 International License</a:t>
            </a:r>
            <a:r>
              <a:rPr lang="en-US" altLang="en-US" sz="1050" dirty="0">
                <a:solidFill>
                  <a:srgbClr val="464646"/>
                </a:solidFill>
                <a:latin typeface="source sans pro" panose="020B0503030403020204" pitchFamily="34" charset="0"/>
              </a:rPr>
              <a:t>.</a:t>
            </a:r>
            <a:endParaRPr lang="en-US" altLang="en-US" sz="1350" dirty="0">
              <a:solidFill>
                <a:srgbClr val="052049"/>
              </a:solidFill>
            </a:endParaRPr>
          </a:p>
        </p:txBody>
      </p:sp>
      <p:pic>
        <p:nvPicPr>
          <p:cNvPr id="5" name="Picture 4" descr="Creative Commons License">
            <a:hlinkClick r:id="rId3"/>
            <a:extLst>
              <a:ext uri="{FF2B5EF4-FFF2-40B4-BE49-F238E27FC236}">
                <a16:creationId xmlns:a16="http://schemas.microsoft.com/office/drawing/2014/main" id="{A721F717-AA44-C24F-8AC5-C2C408BD8E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647" y="4795167"/>
            <a:ext cx="803552"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54455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BE84FD-A19B-7444-8680-F5CE49C91BDB}"/>
              </a:ext>
            </a:extLst>
          </p:cNvPr>
          <p:cNvSpPr>
            <a:spLocks noGrp="1"/>
          </p:cNvSpPr>
          <p:nvPr>
            <p:ph type="sldNum" sz="quarter" idx="13"/>
          </p:nvPr>
        </p:nvSpPr>
        <p:spPr/>
        <p:txBody>
          <a:bodyPr/>
          <a:lstStyle/>
          <a:p>
            <a:pPr defTabSz="457200"/>
            <a:fld id="{7BCC8D0D-EAEC-449D-9161-023DFF90F2E2}" type="slidenum">
              <a:rPr lang="en-US">
                <a:solidFill>
                  <a:srgbClr val="052049"/>
                </a:solidFill>
              </a:rPr>
              <a:pPr defTabSz="457200"/>
              <a:t>34</a:t>
            </a:fld>
            <a:endParaRPr lang="en-US" dirty="0">
              <a:solidFill>
                <a:srgbClr val="052049"/>
              </a:solidFill>
            </a:endParaRPr>
          </a:p>
        </p:txBody>
      </p:sp>
      <p:sp>
        <p:nvSpPr>
          <p:cNvPr id="4" name="Title 3">
            <a:extLst>
              <a:ext uri="{FF2B5EF4-FFF2-40B4-BE49-F238E27FC236}">
                <a16:creationId xmlns:a16="http://schemas.microsoft.com/office/drawing/2014/main" id="{A40FAED2-A5C7-D94B-A921-5A7ADB7172E1}"/>
              </a:ext>
            </a:extLst>
          </p:cNvPr>
          <p:cNvSpPr>
            <a:spLocks noGrp="1"/>
          </p:cNvSpPr>
          <p:nvPr>
            <p:ph type="title"/>
          </p:nvPr>
        </p:nvSpPr>
        <p:spPr>
          <a:xfrm>
            <a:off x="485210" y="893356"/>
            <a:ext cx="8173580" cy="611449"/>
          </a:xfrm>
        </p:spPr>
        <p:txBody>
          <a:bodyPr/>
          <a:lstStyle/>
          <a:p>
            <a:r>
              <a:rPr lang="en-US" sz="3200" dirty="0"/>
              <a:t>2 ways to use the target trial concept in practice</a:t>
            </a:r>
          </a:p>
        </p:txBody>
      </p:sp>
      <p:sp>
        <p:nvSpPr>
          <p:cNvPr id="5" name="Text Placeholder 4">
            <a:extLst>
              <a:ext uri="{FF2B5EF4-FFF2-40B4-BE49-F238E27FC236}">
                <a16:creationId xmlns:a16="http://schemas.microsoft.com/office/drawing/2014/main" id="{B08ABCF6-AACC-E94E-B9F6-9BEC67B5E178}"/>
              </a:ext>
            </a:extLst>
          </p:cNvPr>
          <p:cNvSpPr>
            <a:spLocks noGrp="1"/>
          </p:cNvSpPr>
          <p:nvPr>
            <p:ph type="body" sz="quarter" idx="14"/>
          </p:nvPr>
        </p:nvSpPr>
        <p:spPr>
          <a:xfrm>
            <a:off x="154747" y="1882588"/>
            <a:ext cx="8745747" cy="4410636"/>
          </a:xfrm>
        </p:spPr>
        <p:txBody>
          <a:bodyPr>
            <a:normAutofit/>
          </a:bodyPr>
          <a:lstStyle/>
          <a:p>
            <a:pPr marL="214313" indent="-214313">
              <a:buClr>
                <a:schemeClr val="tx2"/>
              </a:buClr>
              <a:buFont typeface="Arial" panose="020B0604020202020204" pitchFamily="34" charset="0"/>
              <a:buChar char="•"/>
            </a:pPr>
            <a:r>
              <a:rPr lang="en-US" sz="2000" dirty="0"/>
              <a:t>Study Planning </a:t>
            </a:r>
          </a:p>
          <a:p>
            <a:pPr marL="557204" lvl="1" indent="-214313">
              <a:buClr>
                <a:schemeClr val="tx2"/>
              </a:buClr>
              <a:buFont typeface="Arial" panose="020B0604020202020204" pitchFamily="34" charset="0"/>
              <a:buChar char="•"/>
            </a:pPr>
            <a:r>
              <a:rPr lang="en-US" sz="1800" dirty="0"/>
              <a:t>Conceptualize the theoretical target trial first (hypothesis, PICO elements, </a:t>
            </a:r>
            <a:r>
              <a:rPr lang="en-US" sz="1800" dirty="0" err="1"/>
              <a:t>etc</a:t>
            </a:r>
            <a:r>
              <a:rPr lang="en-US" sz="1800" dirty="0"/>
              <a:t>). </a:t>
            </a:r>
          </a:p>
          <a:p>
            <a:pPr marL="557204" lvl="1" indent="-214313">
              <a:buClr>
                <a:schemeClr val="tx2"/>
              </a:buClr>
              <a:buFont typeface="Arial" panose="020B0604020202020204" pitchFamily="34" charset="0"/>
              <a:buChar char="•"/>
            </a:pPr>
            <a:r>
              <a:rPr lang="en-US" sz="1800" dirty="0"/>
              <a:t>Consider how elements of the cohort can emulate these as best as possible.</a:t>
            </a:r>
          </a:p>
          <a:p>
            <a:pPr marL="557204" lvl="1" indent="-214313">
              <a:buClr>
                <a:schemeClr val="tx2"/>
              </a:buClr>
              <a:buFont typeface="Arial" panose="020B0604020202020204" pitchFamily="34" charset="0"/>
              <a:buChar char="•"/>
            </a:pPr>
            <a:r>
              <a:rPr lang="en-US" sz="1800" dirty="0"/>
              <a:t>Where the cohort falls short, consider alternatives to limit bias.</a:t>
            </a:r>
          </a:p>
          <a:p>
            <a:pPr marL="214313" indent="-214313">
              <a:buClr>
                <a:schemeClr val="tx2"/>
              </a:buClr>
              <a:buFont typeface="Arial" panose="020B0604020202020204" pitchFamily="34" charset="0"/>
              <a:buChar char="•"/>
            </a:pPr>
            <a:r>
              <a:rPr lang="en-US" sz="2000" dirty="0"/>
              <a:t>Study Critiquing – When you are assessing an existing observational study, consider what the target trial might be that addresses the same/similar question. </a:t>
            </a:r>
          </a:p>
          <a:p>
            <a:pPr marL="557204" lvl="1" indent="-214313">
              <a:buClr>
                <a:schemeClr val="tx2"/>
              </a:buClr>
              <a:buFont typeface="Arial" panose="020B0604020202020204" pitchFamily="34" charset="0"/>
              <a:buChar char="•"/>
            </a:pPr>
            <a:r>
              <a:rPr lang="en-US" sz="1800" dirty="0"/>
              <a:t>Specify the study elements of the theoretical target trial (RCT)</a:t>
            </a:r>
          </a:p>
          <a:p>
            <a:pPr marL="557204" lvl="1" indent="-214313">
              <a:buClr>
                <a:schemeClr val="tx2"/>
              </a:buClr>
              <a:buFont typeface="Arial" panose="020B0604020202020204" pitchFamily="34" charset="0"/>
              <a:buChar char="•"/>
            </a:pPr>
            <a:r>
              <a:rPr lang="en-US" sz="1800" dirty="0"/>
              <a:t>Compare where the observational study is unable to emulate the trial.</a:t>
            </a:r>
          </a:p>
          <a:p>
            <a:pPr marL="557204" lvl="1" indent="-214313">
              <a:buClr>
                <a:schemeClr val="tx2"/>
              </a:buClr>
              <a:buFont typeface="Arial" panose="020B0604020202020204" pitchFamily="34" charset="0"/>
              <a:buChar char="•"/>
            </a:pPr>
            <a:r>
              <a:rPr lang="en-US" sz="1800" dirty="0"/>
              <a:t>Consider what threats to validity are introduced and how well the investigators address these.</a:t>
            </a:r>
          </a:p>
        </p:txBody>
      </p:sp>
    </p:spTree>
    <p:extLst>
      <p:ext uri="{BB962C8B-B14F-4D97-AF65-F5344CB8AC3E}">
        <p14:creationId xmlns:p14="http://schemas.microsoft.com/office/powerpoint/2010/main" val="319957179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3" y="226684"/>
            <a:ext cx="7200325" cy="458587"/>
          </a:xfrm>
        </p:spPr>
        <p:txBody>
          <a:bodyPr>
            <a:normAutofit fontScale="90000"/>
          </a:bodyPr>
          <a:lstStyle/>
          <a:p>
            <a:r>
              <a:rPr lang="en-US" dirty="0"/>
              <a:t>In-Class Exercise </a:t>
            </a:r>
          </a:p>
        </p:txBody>
      </p:sp>
      <p:sp>
        <p:nvSpPr>
          <p:cNvPr id="3" name="Content Placeholder 2"/>
          <p:cNvSpPr>
            <a:spLocks noGrp="1"/>
          </p:cNvSpPr>
          <p:nvPr>
            <p:ph idx="1"/>
          </p:nvPr>
        </p:nvSpPr>
        <p:spPr>
          <a:xfrm>
            <a:off x="611257" y="891048"/>
            <a:ext cx="8198206" cy="4179096"/>
          </a:xfrm>
        </p:spPr>
        <p:txBody>
          <a:bodyPr/>
          <a:lstStyle/>
          <a:p>
            <a:pPr marL="0" indent="0">
              <a:buNone/>
            </a:pPr>
            <a:r>
              <a:rPr lang="en-US" dirty="0"/>
              <a:t>Association of Leisure-Time Physical Activity With Risk of 26 Types of Cancer in 1.44 Million Adults. </a:t>
            </a:r>
            <a:r>
              <a:rPr lang="en-US" sz="1200" dirty="0">
                <a:hlinkClick r:id="rId3"/>
              </a:rPr>
              <a:t>https://www.ncbi.nlm.nih.gov/pubmed/27183032</a:t>
            </a:r>
            <a:endParaRPr lang="en-US" dirty="0"/>
          </a:p>
          <a:p>
            <a:r>
              <a:rPr lang="en-US" dirty="0"/>
              <a:t>“time per week in moderate and vigorous leisure-time physical activities</a:t>
            </a:r>
            <a:r>
              <a:rPr lang="mr-IN" dirty="0"/>
              <a:t>…</a:t>
            </a:r>
            <a:r>
              <a:rPr lang="en-US" dirty="0"/>
              <a:t>. Assessed by asking about discrete activities such as walking, running, or swimming,</a:t>
            </a:r>
            <a:r>
              <a:rPr lang="en-US" baseline="30000" dirty="0"/>
              <a:t> </a:t>
            </a:r>
            <a:r>
              <a:rPr lang="en-US" dirty="0"/>
              <a:t>or, alternately, by inquiring about overall weekly participation in moderate- to vigorous-intensity activities.</a:t>
            </a:r>
            <a:r>
              <a:rPr lang="en-US" baseline="30000" dirty="0"/>
              <a:t> </a:t>
            </a:r>
            <a:r>
              <a:rPr lang="en-US" dirty="0"/>
              <a:t>The median activity level was 8 MET-h/</a:t>
            </a:r>
            <a:r>
              <a:rPr lang="en-US" dirty="0" err="1"/>
              <a:t>wk</a:t>
            </a:r>
            <a:r>
              <a:rPr lang="en-US" dirty="0"/>
              <a:t> </a:t>
            </a:r>
            <a:r>
              <a:rPr lang="mr-IN" dirty="0"/>
              <a:t>…</a:t>
            </a:r>
            <a:r>
              <a:rPr lang="en-US" dirty="0"/>
              <a:t>. equivalent to 150 minutes of moderate-intensity activity (eg, walking) per week, and </a:t>
            </a:r>
            <a:r>
              <a:rPr lang="en-US" dirty="0">
                <a:solidFill>
                  <a:schemeClr val="accent1"/>
                </a:solidFill>
              </a:rPr>
              <a:t>comparable to the median activity level for the US population</a:t>
            </a:r>
            <a:r>
              <a:rPr lang="en-US" dirty="0"/>
              <a:t>.”</a:t>
            </a:r>
          </a:p>
          <a:p>
            <a:r>
              <a:rPr lang="en-US" dirty="0"/>
              <a:t>“high vs low levels of leisure-time physical activity were associated with lower risks of 13 of 26 cancers.”</a:t>
            </a:r>
          </a:p>
        </p:txBody>
      </p:sp>
      <p:sp>
        <p:nvSpPr>
          <p:cNvPr id="4" name="Slide Number Placeholder 3"/>
          <p:cNvSpPr>
            <a:spLocks noGrp="1"/>
          </p:cNvSpPr>
          <p:nvPr>
            <p:ph type="sldNum" sz="quarter" idx="10"/>
          </p:nvPr>
        </p:nvSpPr>
        <p:spPr/>
        <p:txBody>
          <a:bodyPr/>
          <a:lstStyle/>
          <a:p>
            <a:pPr defTabSz="342900">
              <a:defRPr/>
            </a:pPr>
            <a:fld id="{FAA74B69-70FD-A649-B131-F3438782CAA4}" type="slidenum">
              <a:rPr lang="en-US" altLang="en-US">
                <a:solidFill>
                  <a:srgbClr val="052049"/>
                </a:solidFill>
              </a:rPr>
              <a:pPr defTabSz="342900">
                <a:defRPr/>
              </a:pPr>
              <a:t>35</a:t>
            </a:fld>
            <a:endParaRPr lang="en-US" altLang="en-US">
              <a:solidFill>
                <a:srgbClr val="052049"/>
              </a:solidFill>
            </a:endParaRPr>
          </a:p>
        </p:txBody>
      </p:sp>
    </p:spTree>
    <p:extLst>
      <p:ext uri="{BB962C8B-B14F-4D97-AF65-F5344CB8AC3E}">
        <p14:creationId xmlns:p14="http://schemas.microsoft.com/office/powerpoint/2010/main" val="389865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54CF3-DBE7-EE42-B75C-5F2164F26C80}"/>
              </a:ext>
            </a:extLst>
          </p:cNvPr>
          <p:cNvSpPr>
            <a:spLocks noGrp="1"/>
          </p:cNvSpPr>
          <p:nvPr>
            <p:ph type="title"/>
          </p:nvPr>
        </p:nvSpPr>
        <p:spPr/>
        <p:txBody>
          <a:bodyPr/>
          <a:lstStyle/>
          <a:p>
            <a:r>
              <a:rPr lang="en-US" dirty="0"/>
              <a:t>Questions to discuss in small groups</a:t>
            </a:r>
          </a:p>
        </p:txBody>
      </p:sp>
      <p:sp>
        <p:nvSpPr>
          <p:cNvPr id="3" name="Content Placeholder 2">
            <a:extLst>
              <a:ext uri="{FF2B5EF4-FFF2-40B4-BE49-F238E27FC236}">
                <a16:creationId xmlns:a16="http://schemas.microsoft.com/office/drawing/2014/main" id="{F21C28E8-2FAA-0D47-9D0A-0EE5518C89C6}"/>
              </a:ext>
            </a:extLst>
          </p:cNvPr>
          <p:cNvSpPr>
            <a:spLocks noGrp="1"/>
          </p:cNvSpPr>
          <p:nvPr>
            <p:ph idx="1"/>
          </p:nvPr>
        </p:nvSpPr>
        <p:spPr>
          <a:xfrm>
            <a:off x="453587" y="1474305"/>
            <a:ext cx="8331827" cy="4747203"/>
          </a:xfrm>
        </p:spPr>
        <p:txBody>
          <a:bodyPr/>
          <a:lstStyle/>
          <a:p>
            <a:pPr marL="171450" indent="-171450">
              <a:buAutoNum type="arabicPeriod"/>
            </a:pPr>
            <a:r>
              <a:rPr lang="en-US" sz="2400" dirty="0"/>
              <a:t>What is the hypothesis for this study? What are the PICO elements? Read the abstract, skim the methods as necessary </a:t>
            </a:r>
            <a:r>
              <a:rPr lang="en-US" sz="1800" dirty="0"/>
              <a:t>(link and abstract in NOTES field) </a:t>
            </a:r>
          </a:p>
          <a:p>
            <a:pPr marL="171450" indent="-171450">
              <a:buAutoNum type="arabicPeriod"/>
            </a:pPr>
            <a:r>
              <a:rPr lang="en-US" sz="2400" dirty="0"/>
              <a:t>What would the “target trial” be to address the same/similar question? Describe briefly, including PICO elements. Is it feasible?  </a:t>
            </a:r>
          </a:p>
          <a:p>
            <a:pPr marL="171450" indent="-171450">
              <a:buAutoNum type="arabicPeriod"/>
            </a:pPr>
            <a:r>
              <a:rPr lang="en-US" sz="2400" dirty="0"/>
              <a:t>What are aspects of the cohort design that cannot emulate the target trial? (or can’t emulate it well)  Consider the target trial heuristic and identifiability criteria.</a:t>
            </a:r>
          </a:p>
          <a:p>
            <a:pPr marL="171450" indent="-171450">
              <a:buAutoNum type="arabicPeriod"/>
            </a:pPr>
            <a:r>
              <a:rPr lang="en-US" sz="2400" dirty="0"/>
              <a:t> What types of threats to validity exist for each study design?</a:t>
            </a:r>
          </a:p>
        </p:txBody>
      </p:sp>
      <p:sp>
        <p:nvSpPr>
          <p:cNvPr id="4" name="Slide Number Placeholder 3">
            <a:extLst>
              <a:ext uri="{FF2B5EF4-FFF2-40B4-BE49-F238E27FC236}">
                <a16:creationId xmlns:a16="http://schemas.microsoft.com/office/drawing/2014/main" id="{BA51211D-75E2-344C-A459-B14952CA87DB}"/>
              </a:ext>
            </a:extLst>
          </p:cNvPr>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36</a:t>
            </a:fld>
            <a:endParaRPr lang="en-US" altLang="en-US">
              <a:solidFill>
                <a:srgbClr val="052049"/>
              </a:solidFill>
            </a:endParaRPr>
          </a:p>
        </p:txBody>
      </p:sp>
    </p:spTree>
    <p:extLst>
      <p:ext uri="{BB962C8B-B14F-4D97-AF65-F5344CB8AC3E}">
        <p14:creationId xmlns:p14="http://schemas.microsoft.com/office/powerpoint/2010/main" val="2771248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81508-1741-924D-A8DD-3FE9DD9848B9}"/>
              </a:ext>
            </a:extLst>
          </p:cNvPr>
          <p:cNvSpPr>
            <a:spLocks noGrp="1"/>
          </p:cNvSpPr>
          <p:nvPr>
            <p:ph type="title"/>
          </p:nvPr>
        </p:nvSpPr>
        <p:spPr>
          <a:xfrm>
            <a:off x="453587" y="1176005"/>
            <a:ext cx="8417089" cy="458587"/>
          </a:xfrm>
        </p:spPr>
        <p:txBody>
          <a:bodyPr>
            <a:normAutofit fontScale="90000"/>
          </a:bodyPr>
          <a:lstStyle/>
          <a:p>
            <a:r>
              <a:rPr lang="en-US" dirty="0"/>
              <a:t>Target Trial Heuristic					Identifiability Criteria 	</a:t>
            </a:r>
          </a:p>
        </p:txBody>
      </p:sp>
      <p:sp>
        <p:nvSpPr>
          <p:cNvPr id="4" name="Slide Number Placeholder 3">
            <a:extLst>
              <a:ext uri="{FF2B5EF4-FFF2-40B4-BE49-F238E27FC236}">
                <a16:creationId xmlns:a16="http://schemas.microsoft.com/office/drawing/2014/main" id="{BD6BEC31-B7FA-C64B-A779-68654B10DD1C}"/>
              </a:ext>
            </a:extLst>
          </p:cNvPr>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37</a:t>
            </a:fld>
            <a:endParaRPr lang="en-US" altLang="en-US">
              <a:solidFill>
                <a:srgbClr val="052049"/>
              </a:solidFill>
            </a:endParaRPr>
          </a:p>
        </p:txBody>
      </p:sp>
      <p:graphicFrame>
        <p:nvGraphicFramePr>
          <p:cNvPr id="7" name="Content Placeholder 6">
            <a:extLst>
              <a:ext uri="{FF2B5EF4-FFF2-40B4-BE49-F238E27FC236}">
                <a16:creationId xmlns:a16="http://schemas.microsoft.com/office/drawing/2014/main" id="{1F45BA3B-BDE1-3748-A103-D6251EDAA086}"/>
              </a:ext>
            </a:extLst>
          </p:cNvPr>
          <p:cNvGraphicFramePr>
            <a:graphicFrameLocks noGrp="1"/>
          </p:cNvGraphicFramePr>
          <p:nvPr>
            <p:ph idx="1"/>
          </p:nvPr>
        </p:nvGraphicFramePr>
        <p:xfrm>
          <a:off x="622303" y="1964285"/>
          <a:ext cx="6190973" cy="3270892"/>
        </p:xfrm>
        <a:graphic>
          <a:graphicData uri="http://schemas.openxmlformats.org/drawingml/2006/table">
            <a:tbl>
              <a:tblPr/>
              <a:tblGrid>
                <a:gridCol w="6190973">
                  <a:extLst>
                    <a:ext uri="{9D8B030D-6E8A-4147-A177-3AD203B41FA5}">
                      <a16:colId xmlns:a16="http://schemas.microsoft.com/office/drawing/2014/main" val="3148186955"/>
                    </a:ext>
                  </a:extLst>
                </a:gridCol>
              </a:tblGrid>
              <a:tr h="238323">
                <a:tc>
                  <a:txBody>
                    <a:bodyPr/>
                    <a:lstStyle/>
                    <a:p>
                      <a:pPr algn="l" rtl="0" fontAlgn="base"/>
                      <a:r>
                        <a:rPr lang="en-US" sz="1400" b="1" i="0" u="none" strike="noStrike" dirty="0">
                          <a:solidFill>
                            <a:srgbClr val="052049"/>
                          </a:solidFill>
                          <a:effectLst/>
                          <a:latin typeface="Arial" panose="020B0604020202020204" pitchFamily="34" charset="0"/>
                        </a:rPr>
                        <a:t>Key Issues in Clinical Trials</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16907"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592656"/>
                  </a:ext>
                </a:extLst>
              </a:tr>
              <a:tr h="325835">
                <a:tc>
                  <a:txBody>
                    <a:bodyPr/>
                    <a:lstStyle/>
                    <a:p>
                      <a:pPr marL="285750" indent="-285750" algn="l" rtl="0" fontAlgn="base">
                        <a:buFont typeface="Arial" panose="020B0604020202020204" pitchFamily="34" charset="0"/>
                        <a:buChar char="•"/>
                      </a:pPr>
                      <a:r>
                        <a:rPr lang="en-US" sz="1400" b="1" i="0" u="none" strike="noStrike" dirty="0">
                          <a:solidFill>
                            <a:srgbClr val="052049"/>
                          </a:solidFill>
                          <a:effectLst/>
                          <a:latin typeface="Arial" panose="020B0604020202020204" pitchFamily="34" charset="0"/>
                        </a:rPr>
                        <a:t>Clear Objective(s). Primary and secondary endpoints  </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0470108"/>
                  </a:ext>
                </a:extLst>
              </a:tr>
              <a:tr h="325835">
                <a:tc>
                  <a:txBody>
                    <a:bodyPr/>
                    <a:lstStyle/>
                    <a:p>
                      <a:pPr marL="285750" indent="-285750" algn="l" rtl="0" fontAlgn="base">
                        <a:buFont typeface="Arial" panose="020B0604020202020204" pitchFamily="34" charset="0"/>
                        <a:buChar char="•"/>
                      </a:pPr>
                      <a:r>
                        <a:rPr lang="en-US" sz="1400" b="1" i="0" u="none" strike="noStrike" dirty="0">
                          <a:solidFill>
                            <a:srgbClr val="052049"/>
                          </a:solidFill>
                          <a:effectLst/>
                          <a:latin typeface="Arial" panose="020B0604020202020204" pitchFamily="34" charset="0"/>
                        </a:rPr>
                        <a:t>Study population. Inclusion/exclusion criteria </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3265348"/>
                  </a:ext>
                </a:extLst>
              </a:tr>
              <a:tr h="238323">
                <a:tc>
                  <a:txBody>
                    <a:bodyPr/>
                    <a:lstStyle/>
                    <a:p>
                      <a:pPr marL="285750" indent="-285750" algn="l" rtl="0" fontAlgn="base">
                        <a:buFont typeface="Arial" panose="020B0604020202020204" pitchFamily="34" charset="0"/>
                        <a:buChar char="•"/>
                      </a:pPr>
                      <a:r>
                        <a:rPr lang="en-US" sz="1400" b="1" i="0" dirty="0">
                          <a:solidFill>
                            <a:srgbClr val="052049"/>
                          </a:solidFill>
                          <a:effectLst/>
                          <a:latin typeface="Arial" panose="020B0604020202020204" pitchFamily="34" charset="0"/>
                        </a:rPr>
                        <a:t>Longitudinal </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8318555"/>
                  </a:ext>
                </a:extLst>
              </a:tr>
              <a:tr h="238323">
                <a:tc>
                  <a:txBody>
                    <a:bodyPr/>
                    <a:lstStyle/>
                    <a:p>
                      <a:pPr marL="285750" indent="-285750" algn="l" rtl="0" fontAlgn="base">
                        <a:buFont typeface="Arial" panose="020B0604020202020204" pitchFamily="34" charset="0"/>
                        <a:buChar char="•"/>
                      </a:pPr>
                      <a:r>
                        <a:rPr lang="en-US" sz="1400" b="1" i="0" u="none" strike="noStrike" dirty="0">
                          <a:solidFill>
                            <a:srgbClr val="052049"/>
                          </a:solidFill>
                          <a:effectLst/>
                          <a:latin typeface="Arial" panose="020B0604020202020204" pitchFamily="34" charset="0"/>
                        </a:rPr>
                        <a:t>Randomized treatment assignment</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5573006"/>
                  </a:ext>
                </a:extLst>
              </a:tr>
              <a:tr h="238323">
                <a:tc>
                  <a:txBody>
                    <a:bodyPr/>
                    <a:lstStyle/>
                    <a:p>
                      <a:pPr marL="285750" indent="-285750" algn="l" rtl="0" fontAlgn="base">
                        <a:buFont typeface="Arial" panose="020B0604020202020204" pitchFamily="34" charset="0"/>
                        <a:buChar char="•"/>
                      </a:pPr>
                      <a:r>
                        <a:rPr lang="en-US" sz="1400" b="1" i="0" u="none" strike="noStrike" dirty="0">
                          <a:solidFill>
                            <a:srgbClr val="052049"/>
                          </a:solidFill>
                          <a:effectLst/>
                          <a:latin typeface="Arial" panose="020B0604020202020204" pitchFamily="34" charset="0"/>
                        </a:rPr>
                        <a:t>Blinding</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4658623"/>
                  </a:ext>
                </a:extLst>
              </a:tr>
              <a:tr h="325835">
                <a:tc>
                  <a:txBody>
                    <a:bodyPr/>
                    <a:lstStyle/>
                    <a:p>
                      <a:pPr marL="285750" indent="-285750" algn="l" rtl="0" fontAlgn="base">
                        <a:buFont typeface="Arial" panose="020B0604020202020204" pitchFamily="34" charset="0"/>
                        <a:buChar char="•"/>
                      </a:pPr>
                      <a:r>
                        <a:rPr lang="en-US" sz="1400" b="1" i="0" u="none" strike="noStrike" dirty="0">
                          <a:solidFill>
                            <a:srgbClr val="052049"/>
                          </a:solidFill>
                          <a:effectLst/>
                          <a:latin typeface="Arial" panose="020B0604020202020204" pitchFamily="34" charset="0"/>
                        </a:rPr>
                        <a:t>Statistical Power. Sample size &amp; follow up </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6582200"/>
                  </a:ext>
                </a:extLst>
              </a:tr>
              <a:tr h="238323">
                <a:tc>
                  <a:txBody>
                    <a:bodyPr/>
                    <a:lstStyle/>
                    <a:p>
                      <a:pPr marL="285750" indent="-285750" algn="l" rtl="0" fontAlgn="base">
                        <a:buFont typeface="Arial" panose="020B0604020202020204" pitchFamily="34" charset="0"/>
                        <a:buChar char="•"/>
                      </a:pPr>
                      <a:r>
                        <a:rPr lang="en-US" sz="1400" b="1" i="0" u="none" strike="noStrike" dirty="0">
                          <a:solidFill>
                            <a:srgbClr val="052049"/>
                          </a:solidFill>
                          <a:effectLst/>
                          <a:latin typeface="Arial" panose="020B0604020202020204" pitchFamily="34" charset="0"/>
                        </a:rPr>
                        <a:t>International, multicenter,… </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6545448"/>
                  </a:ext>
                </a:extLst>
              </a:tr>
              <a:tr h="325835">
                <a:tc>
                  <a:txBody>
                    <a:bodyPr/>
                    <a:lstStyle/>
                    <a:p>
                      <a:pPr marL="285750" indent="-285750" algn="l" rtl="0" fontAlgn="base">
                        <a:buFont typeface="Arial" panose="020B0604020202020204" pitchFamily="34" charset="0"/>
                        <a:buChar char="•"/>
                      </a:pPr>
                      <a:r>
                        <a:rPr lang="en-US" sz="1400" b="1" i="0" u="none" strike="noStrike" dirty="0">
                          <a:solidFill>
                            <a:srgbClr val="052049"/>
                          </a:solidFill>
                          <a:effectLst/>
                          <a:latin typeface="Arial" panose="020B0604020202020204" pitchFamily="34" charset="0"/>
                        </a:rPr>
                        <a:t>Reference group. Active therapy or placebo </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0732349"/>
                  </a:ext>
                </a:extLst>
              </a:tr>
              <a:tr h="238323">
                <a:tc>
                  <a:txBody>
                    <a:bodyPr/>
                    <a:lstStyle/>
                    <a:p>
                      <a:pPr marL="285750" indent="-285750" algn="l" rtl="0" fontAlgn="base">
                        <a:buFont typeface="Arial" panose="020B0604020202020204" pitchFamily="34" charset="0"/>
                        <a:buChar char="•"/>
                      </a:pPr>
                      <a:r>
                        <a:rPr lang="en-US" sz="1400" b="1" i="0" u="none" strike="noStrike" dirty="0">
                          <a:solidFill>
                            <a:srgbClr val="052049"/>
                          </a:solidFill>
                          <a:effectLst/>
                          <a:latin typeface="Arial" panose="020B0604020202020204" pitchFamily="34" charset="0"/>
                        </a:rPr>
                        <a:t>Blind adjudication of events</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5205925"/>
                  </a:ext>
                </a:extLst>
              </a:tr>
              <a:tr h="238323">
                <a:tc>
                  <a:txBody>
                    <a:bodyPr/>
                    <a:lstStyle/>
                    <a:p>
                      <a:pPr marL="285750" indent="-285750" algn="l" rtl="0" fontAlgn="base">
                        <a:buFont typeface="Arial" panose="020B0604020202020204" pitchFamily="34" charset="0"/>
                        <a:buChar char="•"/>
                      </a:pPr>
                      <a:r>
                        <a:rPr lang="en-US" sz="1400" b="1" i="0" u="none" strike="noStrike" dirty="0">
                          <a:solidFill>
                            <a:srgbClr val="052049"/>
                          </a:solidFill>
                          <a:effectLst/>
                          <a:latin typeface="Arial" panose="020B0604020202020204" pitchFamily="34" charset="0"/>
                        </a:rPr>
                        <a:t>Inscription of Protocols </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6907"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9107074"/>
                  </a:ext>
                </a:extLst>
              </a:tr>
              <a:tr h="238323">
                <a:tc>
                  <a:txBody>
                    <a:bodyPr/>
                    <a:lstStyle/>
                    <a:p>
                      <a:pPr marL="285750" indent="-285750" algn="l" rtl="0" fontAlgn="base">
                        <a:buFont typeface="Arial" panose="020B0604020202020204" pitchFamily="34" charset="0"/>
                        <a:buChar char="•"/>
                      </a:pPr>
                      <a:r>
                        <a:rPr lang="en-US" sz="1400" b="1" i="0" u="none" strike="noStrike" dirty="0">
                          <a:solidFill>
                            <a:schemeClr val="tx1"/>
                          </a:solidFill>
                          <a:effectLst/>
                          <a:latin typeface="Arial" panose="020B0604020202020204" pitchFamily="34" charset="0"/>
                        </a:rPr>
                        <a:t>Loss to follow up &amp; Compliance</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6907"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4750063"/>
                  </a:ext>
                </a:extLst>
              </a:tr>
            </a:tbl>
          </a:graphicData>
        </a:graphic>
      </p:graphicFrame>
      <p:sp>
        <p:nvSpPr>
          <p:cNvPr id="3" name="TextBox 2">
            <a:extLst>
              <a:ext uri="{FF2B5EF4-FFF2-40B4-BE49-F238E27FC236}">
                <a16:creationId xmlns:a16="http://schemas.microsoft.com/office/drawing/2014/main" id="{632FCA57-EF38-9141-B7BA-6828990EB30B}"/>
              </a:ext>
            </a:extLst>
          </p:cNvPr>
          <p:cNvSpPr txBox="1"/>
          <p:nvPr/>
        </p:nvSpPr>
        <p:spPr bwMode="auto">
          <a:xfrm>
            <a:off x="6132445" y="1845018"/>
            <a:ext cx="2738231" cy="1015663"/>
          </a:xfrm>
          <a:prstGeom prst="rect">
            <a:avLst/>
          </a:prstGeom>
          <a:noFill/>
          <a:ln w="19050" algn="ctr">
            <a:noFill/>
            <a:miter lim="800000"/>
            <a:headEnd/>
            <a:tailEnd/>
          </a:ln>
        </p:spPr>
        <p:txBody>
          <a:bodyPr wrap="square" lIns="0" tIns="0" rIns="0" bIns="0" rtlCol="0">
            <a:spAutoFit/>
          </a:bodyPr>
          <a:lstStyle/>
          <a:p>
            <a:pPr defTabSz="457200"/>
            <a:endParaRPr lang="en-US" sz="2100" dirty="0">
              <a:solidFill>
                <a:srgbClr val="052049"/>
              </a:solidFill>
              <a:latin typeface="Garamond"/>
              <a:cs typeface="Arial" pitchFamily="34" charset="0"/>
            </a:endParaRPr>
          </a:p>
          <a:p>
            <a:pPr marL="257175" indent="-257175" defTabSz="457200">
              <a:buFont typeface="Arial" panose="020B0604020202020204" pitchFamily="34" charset="0"/>
              <a:buChar char="•"/>
            </a:pPr>
            <a:r>
              <a:rPr lang="en-US" sz="1500" b="1" dirty="0">
                <a:solidFill>
                  <a:srgbClr val="052049"/>
                </a:solidFill>
                <a:latin typeface="Arial"/>
              </a:rPr>
              <a:t>Exchangeability</a:t>
            </a:r>
          </a:p>
          <a:p>
            <a:pPr marL="257175" indent="-257175" defTabSz="457200">
              <a:buFont typeface="Arial" panose="020B0604020202020204" pitchFamily="34" charset="0"/>
              <a:buChar char="•"/>
            </a:pPr>
            <a:r>
              <a:rPr lang="en-US" sz="1500" b="1" dirty="0">
                <a:solidFill>
                  <a:srgbClr val="052049"/>
                </a:solidFill>
                <a:latin typeface="Arial"/>
              </a:rPr>
              <a:t>Consistency</a:t>
            </a:r>
          </a:p>
          <a:p>
            <a:pPr marL="257175" indent="-257175" defTabSz="457200">
              <a:buFont typeface="Arial" panose="020B0604020202020204" pitchFamily="34" charset="0"/>
              <a:buChar char="•"/>
            </a:pPr>
            <a:r>
              <a:rPr lang="en-US" sz="1500" b="1" dirty="0">
                <a:solidFill>
                  <a:srgbClr val="052049"/>
                </a:solidFill>
                <a:latin typeface="Arial"/>
              </a:rPr>
              <a:t>Positivity</a:t>
            </a:r>
          </a:p>
        </p:txBody>
      </p:sp>
    </p:spTree>
    <p:extLst>
      <p:ext uri="{BB962C8B-B14F-4D97-AF65-F5344CB8AC3E}">
        <p14:creationId xmlns:p14="http://schemas.microsoft.com/office/powerpoint/2010/main" val="2442394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575D9-54AF-B042-878F-62F78F8CD8CD}"/>
              </a:ext>
            </a:extLst>
          </p:cNvPr>
          <p:cNvSpPr>
            <a:spLocks noGrp="1"/>
          </p:cNvSpPr>
          <p:nvPr>
            <p:ph type="title"/>
          </p:nvPr>
        </p:nvSpPr>
        <p:spPr/>
        <p:txBody>
          <a:bodyPr/>
          <a:lstStyle/>
          <a:p>
            <a:r>
              <a:rPr lang="en-US" dirty="0"/>
              <a:t>For Next Week</a:t>
            </a:r>
          </a:p>
        </p:txBody>
      </p:sp>
      <p:sp>
        <p:nvSpPr>
          <p:cNvPr id="3" name="Content Placeholder 2">
            <a:extLst>
              <a:ext uri="{FF2B5EF4-FFF2-40B4-BE49-F238E27FC236}">
                <a16:creationId xmlns:a16="http://schemas.microsoft.com/office/drawing/2014/main" id="{019565A3-09CA-4942-87F5-AC3B08BF38A7}"/>
              </a:ext>
            </a:extLst>
          </p:cNvPr>
          <p:cNvSpPr>
            <a:spLocks noGrp="1"/>
          </p:cNvSpPr>
          <p:nvPr>
            <p:ph idx="1"/>
          </p:nvPr>
        </p:nvSpPr>
        <p:spPr/>
        <p:txBody>
          <a:bodyPr/>
          <a:lstStyle/>
          <a:p>
            <a:r>
              <a:rPr lang="en-US" dirty="0"/>
              <a:t>Office Hours, Monday 1/31, 4:10-5pm</a:t>
            </a:r>
          </a:p>
          <a:p>
            <a:r>
              <a:rPr lang="en-US" dirty="0"/>
              <a:t>HW on Target Trials DUE on 2/3/22 (note q4 shown on next slide as back up)</a:t>
            </a:r>
          </a:p>
          <a:p>
            <a:r>
              <a:rPr lang="en-US" dirty="0"/>
              <a:t>Lecture on 2/3/22 – Matching in Obs. Studies</a:t>
            </a:r>
          </a:p>
          <a:p>
            <a:pPr lvl="1"/>
            <a:r>
              <a:rPr lang="en-US" dirty="0"/>
              <a:t>Reading: Chapter 8, pages 171-182, and page 605 Rothman, Greenland, &amp; Lash, 2008</a:t>
            </a:r>
          </a:p>
          <a:p>
            <a:pPr lvl="1"/>
            <a:r>
              <a:rPr lang="en-US" dirty="0"/>
              <a:t>Watch 3 recorded lecture segments</a:t>
            </a:r>
          </a:p>
          <a:p>
            <a:r>
              <a:rPr lang="en-US" dirty="0"/>
              <a:t>Staying remote through 2/15. </a:t>
            </a:r>
          </a:p>
          <a:p>
            <a:pPr lvl="1"/>
            <a:r>
              <a:rPr lang="en-US" dirty="0"/>
              <a:t>May be in person on 2/17 and 3/10</a:t>
            </a:r>
          </a:p>
          <a:p>
            <a:pPr marL="0" indent="0">
              <a:buNone/>
            </a:pPr>
            <a:endParaRPr lang="en-US" dirty="0"/>
          </a:p>
          <a:p>
            <a:pPr marL="0" indent="0" algn="ctr">
              <a:buNone/>
            </a:pPr>
            <a:r>
              <a:rPr lang="en-US" i="1" dirty="0">
                <a:solidFill>
                  <a:schemeClr val="accent1"/>
                </a:solidFill>
              </a:rPr>
              <a:t>Thank you and have a great week!</a:t>
            </a:r>
          </a:p>
          <a:p>
            <a:endParaRPr lang="en-US" dirty="0"/>
          </a:p>
        </p:txBody>
      </p:sp>
      <p:sp>
        <p:nvSpPr>
          <p:cNvPr id="4" name="Slide Number Placeholder 3">
            <a:extLst>
              <a:ext uri="{FF2B5EF4-FFF2-40B4-BE49-F238E27FC236}">
                <a16:creationId xmlns:a16="http://schemas.microsoft.com/office/drawing/2014/main" id="{4EB8390F-CDCE-D145-8161-56C60B44E1D2}"/>
              </a:ext>
            </a:extLst>
          </p:cNvPr>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38</a:t>
            </a:fld>
            <a:endParaRPr lang="en-US" altLang="en-US">
              <a:solidFill>
                <a:srgbClr val="052049"/>
              </a:solidFill>
            </a:endParaRPr>
          </a:p>
        </p:txBody>
      </p:sp>
    </p:spTree>
    <p:extLst>
      <p:ext uri="{BB962C8B-B14F-4D97-AF65-F5344CB8AC3E}">
        <p14:creationId xmlns:p14="http://schemas.microsoft.com/office/powerpoint/2010/main" val="2376450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531A4E-C5C3-2146-8A6A-80592538F57D}"/>
              </a:ext>
            </a:extLst>
          </p:cNvPr>
          <p:cNvSpPr>
            <a:spLocks noGrp="1"/>
          </p:cNvSpPr>
          <p:nvPr>
            <p:ph type="sldNum" sz="quarter" idx="13"/>
          </p:nvPr>
        </p:nvSpPr>
        <p:spPr/>
        <p:txBody>
          <a:bodyPr/>
          <a:lstStyle/>
          <a:p>
            <a:pPr defTabSz="457200">
              <a:defRPr/>
            </a:pPr>
            <a:fld id="{FAA74B69-70FD-A649-B131-F3438782CAA4}" type="slidenum">
              <a:rPr lang="en-US" altLang="en-US">
                <a:solidFill>
                  <a:srgbClr val="052049"/>
                </a:solidFill>
              </a:rPr>
              <a:pPr defTabSz="457200">
                <a:defRPr/>
              </a:pPr>
              <a:t>39</a:t>
            </a:fld>
            <a:endParaRPr lang="en-US" altLang="en-US">
              <a:solidFill>
                <a:srgbClr val="052049"/>
              </a:solidFill>
            </a:endParaRPr>
          </a:p>
        </p:txBody>
      </p:sp>
      <p:sp>
        <p:nvSpPr>
          <p:cNvPr id="6" name="Rectangle 2">
            <a:extLst>
              <a:ext uri="{FF2B5EF4-FFF2-40B4-BE49-F238E27FC236}">
                <a16:creationId xmlns:a16="http://schemas.microsoft.com/office/drawing/2014/main" id="{EF3CE718-0849-B64E-8F0A-7A07E097AD45}"/>
              </a:ext>
            </a:extLst>
          </p:cNvPr>
          <p:cNvSpPr>
            <a:spLocks noChangeArrowheads="1"/>
          </p:cNvSpPr>
          <p:nvPr/>
        </p:nvSpPr>
        <p:spPr bwMode="auto">
          <a:xfrm>
            <a:off x="518169" y="1427654"/>
            <a:ext cx="8229600" cy="1320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200" dirty="0">
                <a:solidFill>
                  <a:srgbClr val="052049"/>
                </a:solidFill>
                <a:latin typeface="Cambria" panose="02040503050406030204" pitchFamily="18" charset="0"/>
                <a:ea typeface="Cambria" panose="02040503050406030204" pitchFamily="18" charset="0"/>
                <a:cs typeface="Times New Roman" panose="02020603050405020304" pitchFamily="18" charset="0"/>
              </a:rPr>
              <a:t>4. Below you will find a screenshot of the AARP questionnaire used in this study, specifically, the question that asks about frequency of multivitamin use. Compare the categories presented in this question and the categories of frequency of multivitamin use applied by the authors in Table 2. How did the authors create the category “more than 7 times per week”? Comment on how this classification of the exposure can affect the results of the study and propose other ways to analyze these data. </a:t>
            </a:r>
            <a:r>
              <a:rPr lang="en-US" altLang="en-US" sz="1200" dirty="0">
                <a:solidFill>
                  <a:srgbClr val="052049"/>
                </a:solidFill>
                <a:latin typeface="Times New Roman" panose="02020603050405020304" pitchFamily="18" charset="0"/>
                <a:ea typeface="Times New Roman" panose="02020603050405020304" pitchFamily="18" charset="0"/>
                <a:cs typeface="Times New Roman" panose="02020603050405020304" pitchFamily="18" charset="0"/>
              </a:rPr>
              <a:t>(4 points)</a:t>
            </a:r>
            <a:endParaRPr lang="en-US" altLang="en-US" sz="600" dirty="0">
              <a:solidFill>
                <a:srgbClr val="052049"/>
              </a:solidFill>
              <a:latin typeface="Arial"/>
            </a:endParaRPr>
          </a:p>
          <a:p>
            <a:pPr eaLnBrk="0" fontAlgn="base" hangingPunct="0">
              <a:spcBef>
                <a:spcPct val="0"/>
              </a:spcBef>
              <a:spcAft>
                <a:spcPct val="0"/>
              </a:spcAft>
            </a:pPr>
            <a:endParaRPr lang="en-US" altLang="en-US" dirty="0">
              <a:solidFill>
                <a:srgbClr val="052049"/>
              </a:solidFill>
              <a:latin typeface="Arial" panose="020B0604020202020204" pitchFamily="34" charset="0"/>
            </a:endParaRPr>
          </a:p>
        </p:txBody>
      </p:sp>
      <p:pic>
        <p:nvPicPr>
          <p:cNvPr id="1025" name="Picture 8">
            <a:extLst>
              <a:ext uri="{FF2B5EF4-FFF2-40B4-BE49-F238E27FC236}">
                <a16:creationId xmlns:a16="http://schemas.microsoft.com/office/drawing/2014/main" id="{5E2A9CFD-93C1-7144-AD1D-A9AD9277713D}"/>
              </a:ext>
            </a:extLst>
          </p:cNvPr>
          <p:cNvPicPr>
            <a:picLocks noChangeArrowheads="1"/>
          </p:cNvPicPr>
          <p:nvPr/>
        </p:nvPicPr>
        <p:blipFill>
          <a:blip r:embed="rId2">
            <a:extLst>
              <a:ext uri="{28A0092B-C50C-407E-A947-70E740481C1C}">
                <a14:useLocalDpi xmlns:a14="http://schemas.microsoft.com/office/drawing/2010/main" val="0"/>
              </a:ext>
            </a:extLst>
          </a:blip>
          <a:srcRect l="2866" t="30592" r="35001" b="29840"/>
          <a:stretch>
            <a:fillRect/>
          </a:stretch>
        </p:blipFill>
        <p:spPr bwMode="auto">
          <a:xfrm>
            <a:off x="518169" y="2385753"/>
            <a:ext cx="7861060" cy="30507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AF99A560-B51E-5F41-9C1B-1EDB6DDCDACA}"/>
              </a:ext>
            </a:extLst>
          </p:cNvPr>
          <p:cNvSpPr>
            <a:spLocks noChangeArrowheads="1"/>
          </p:cNvSpPr>
          <p:nvPr/>
        </p:nvSpPr>
        <p:spPr bwMode="auto">
          <a:xfrm>
            <a:off x="2" y="538463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US">
              <a:solidFill>
                <a:srgbClr val="052049"/>
              </a:solidFill>
              <a:latin typeface="Arial"/>
            </a:endParaRPr>
          </a:p>
        </p:txBody>
      </p:sp>
      <p:sp>
        <p:nvSpPr>
          <p:cNvPr id="8" name="TextBox 7">
            <a:extLst>
              <a:ext uri="{FF2B5EF4-FFF2-40B4-BE49-F238E27FC236}">
                <a16:creationId xmlns:a16="http://schemas.microsoft.com/office/drawing/2014/main" id="{82AF07AF-9D3A-754B-A6EC-224EE2991B2A}"/>
              </a:ext>
            </a:extLst>
          </p:cNvPr>
          <p:cNvSpPr txBox="1"/>
          <p:nvPr/>
        </p:nvSpPr>
        <p:spPr bwMode="auto">
          <a:xfrm>
            <a:off x="518171" y="249263"/>
            <a:ext cx="8027315" cy="615553"/>
          </a:xfrm>
          <a:prstGeom prst="rect">
            <a:avLst/>
          </a:prstGeom>
          <a:noFill/>
          <a:ln w="19050" algn="ctr">
            <a:noFill/>
            <a:miter lim="800000"/>
            <a:headEnd/>
            <a:tailEnd/>
          </a:ln>
        </p:spPr>
        <p:txBody>
          <a:bodyPr wrap="square" lIns="0" tIns="0" rIns="0" bIns="0" rtlCol="0">
            <a:spAutoFit/>
          </a:bodyPr>
          <a:lstStyle/>
          <a:p>
            <a:pPr defTabSz="457200"/>
            <a:r>
              <a:rPr lang="en-US" sz="2000" dirty="0">
                <a:solidFill>
                  <a:srgbClr val="052049"/>
                </a:solidFill>
                <a:latin typeface="Arial"/>
              </a:rPr>
              <a:t>HW3 Ques 4 with image, in case needed</a:t>
            </a:r>
          </a:p>
          <a:p>
            <a:pPr defTabSz="457200"/>
            <a:r>
              <a:rPr lang="en-US" sz="2000" dirty="0">
                <a:solidFill>
                  <a:srgbClr val="052049"/>
                </a:solidFill>
                <a:latin typeface="Arial"/>
              </a:rPr>
              <a:t>For some reason, in the past, the image shows up variably for people.</a:t>
            </a:r>
          </a:p>
        </p:txBody>
      </p:sp>
    </p:spTree>
    <p:extLst>
      <p:ext uri="{BB962C8B-B14F-4D97-AF65-F5344CB8AC3E}">
        <p14:creationId xmlns:p14="http://schemas.microsoft.com/office/powerpoint/2010/main" val="23107257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5C1CE5-F889-7C4E-AFBE-65FA03EC208A}"/>
              </a:ext>
            </a:extLst>
          </p:cNvPr>
          <p:cNvSpPr>
            <a:spLocks noGrp="1"/>
          </p:cNvSpPr>
          <p:nvPr>
            <p:ph type="sldNum" sz="quarter" idx="12"/>
          </p:nvPr>
        </p:nvSpPr>
        <p:spPr/>
        <p:txBody>
          <a:bodyPr/>
          <a:lstStyle/>
          <a:p>
            <a:pPr defTabSz="457200"/>
            <a:fld id="{7BCC8D0D-EAEC-449D-9161-023DFF90F2E2}" type="slidenum">
              <a:rPr lang="en-US">
                <a:solidFill>
                  <a:srgbClr val="052049"/>
                </a:solidFill>
              </a:rPr>
              <a:pPr defTabSz="457200"/>
              <a:t>4</a:t>
            </a:fld>
            <a:endParaRPr lang="en-US" dirty="0">
              <a:solidFill>
                <a:srgbClr val="052049"/>
              </a:solidFill>
            </a:endParaRPr>
          </a:p>
        </p:txBody>
      </p:sp>
      <p:sp>
        <p:nvSpPr>
          <p:cNvPr id="7" name="Title 6">
            <a:extLst>
              <a:ext uri="{FF2B5EF4-FFF2-40B4-BE49-F238E27FC236}">
                <a16:creationId xmlns:a16="http://schemas.microsoft.com/office/drawing/2014/main" id="{F947F9E9-652A-7148-A8A6-7232DEBD827D}"/>
              </a:ext>
            </a:extLst>
          </p:cNvPr>
          <p:cNvSpPr>
            <a:spLocks noGrp="1"/>
          </p:cNvSpPr>
          <p:nvPr>
            <p:ph type="title"/>
          </p:nvPr>
        </p:nvSpPr>
        <p:spPr/>
        <p:txBody>
          <a:bodyPr/>
          <a:lstStyle/>
          <a:p>
            <a:r>
              <a:rPr lang="en-US" dirty="0"/>
              <a:t>Cohort vs RCT</a:t>
            </a:r>
          </a:p>
        </p:txBody>
      </p:sp>
    </p:spTree>
    <p:extLst>
      <p:ext uri="{BB962C8B-B14F-4D97-AF65-F5344CB8AC3E}">
        <p14:creationId xmlns:p14="http://schemas.microsoft.com/office/powerpoint/2010/main" val="295295588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EE3A-913B-6B48-B5B9-C86D3CE39DDC}"/>
              </a:ext>
            </a:extLst>
          </p:cNvPr>
          <p:cNvSpPr>
            <a:spLocks noGrp="1"/>
          </p:cNvSpPr>
          <p:nvPr>
            <p:ph type="title"/>
          </p:nvPr>
        </p:nvSpPr>
        <p:spPr/>
        <p:txBody>
          <a:bodyPr/>
          <a:lstStyle/>
          <a:p>
            <a:r>
              <a:rPr lang="en-US" dirty="0"/>
              <a:t>Extra Notes on terms and specific RCT’s discussed above </a:t>
            </a:r>
          </a:p>
        </p:txBody>
      </p:sp>
    </p:spTree>
    <p:extLst>
      <p:ext uri="{BB962C8B-B14F-4D97-AF65-F5344CB8AC3E}">
        <p14:creationId xmlns:p14="http://schemas.microsoft.com/office/powerpoint/2010/main" val="281462672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a:t>
            </a:r>
            <a:r>
              <a:rPr lang="en-US" b="1" dirty="0">
                <a:solidFill>
                  <a:srgbClr val="C00000"/>
                </a:solidFill>
              </a:rPr>
              <a:t>⚐</a:t>
            </a:r>
            <a:r>
              <a:rPr lang="en-US" sz="2000" dirty="0"/>
              <a:t> - </a:t>
            </a:r>
            <a:r>
              <a:rPr lang="en-US" dirty="0"/>
              <a:t>Retrospective vs. Prospective</a:t>
            </a:r>
          </a:p>
        </p:txBody>
      </p:sp>
      <p:sp>
        <p:nvSpPr>
          <p:cNvPr id="3" name="Content Placeholder 2"/>
          <p:cNvSpPr>
            <a:spLocks noGrp="1"/>
          </p:cNvSpPr>
          <p:nvPr>
            <p:ph idx="1"/>
          </p:nvPr>
        </p:nvSpPr>
        <p:spPr>
          <a:xfrm>
            <a:off x="459688" y="2202875"/>
            <a:ext cx="8137665" cy="3575077"/>
          </a:xfrm>
        </p:spPr>
        <p:txBody>
          <a:bodyPr/>
          <a:lstStyle/>
          <a:p>
            <a:r>
              <a:rPr lang="en-US" sz="3200" b="1" dirty="0">
                <a:solidFill>
                  <a:srgbClr val="C00000"/>
                </a:solidFill>
              </a:rPr>
              <a:t>⚐</a:t>
            </a:r>
            <a:r>
              <a:rPr lang="en-US" sz="2100" dirty="0"/>
              <a:t> This terminology is used differently by different authors</a:t>
            </a:r>
          </a:p>
          <a:p>
            <a:pPr lvl="1"/>
            <a:r>
              <a:rPr lang="en-US" sz="1800" dirty="0"/>
              <a:t>Definition 1 (old one) </a:t>
            </a:r>
            <a:r>
              <a:rPr lang="mr-IN" sz="1800" dirty="0"/>
              <a:t>–</a:t>
            </a:r>
            <a:r>
              <a:rPr lang="en-US" sz="1800" dirty="0"/>
              <a:t> based on study design</a:t>
            </a:r>
          </a:p>
          <a:p>
            <a:pPr lvl="2"/>
            <a:r>
              <a:rPr lang="en-US" b="1" dirty="0"/>
              <a:t>Prospective</a:t>
            </a:r>
            <a:r>
              <a:rPr lang="en-US" dirty="0"/>
              <a:t> = cohort study </a:t>
            </a:r>
          </a:p>
          <a:p>
            <a:pPr lvl="2"/>
            <a:r>
              <a:rPr lang="en-US" b="1" dirty="0"/>
              <a:t>Retrospective</a:t>
            </a:r>
            <a:r>
              <a:rPr lang="en-US" dirty="0"/>
              <a:t> = case-control</a:t>
            </a:r>
          </a:p>
          <a:p>
            <a:pPr lvl="2"/>
            <a:endParaRPr lang="en-US" dirty="0"/>
          </a:p>
          <a:p>
            <a:pPr lvl="1"/>
            <a:r>
              <a:rPr lang="en-US" sz="1800" dirty="0"/>
              <a:t>Definition 2 </a:t>
            </a:r>
            <a:r>
              <a:rPr lang="mr-IN" sz="1800" dirty="0"/>
              <a:t>–</a:t>
            </a:r>
            <a:r>
              <a:rPr lang="en-US" sz="1800" dirty="0"/>
              <a:t> based on exposure assessment</a:t>
            </a:r>
          </a:p>
          <a:p>
            <a:pPr lvl="2"/>
            <a:r>
              <a:rPr lang="en-US" b="1" dirty="0"/>
              <a:t>Prospective</a:t>
            </a:r>
            <a:r>
              <a:rPr lang="en-US" dirty="0"/>
              <a:t> = exposure history is assessed prior to the outcome</a:t>
            </a:r>
          </a:p>
          <a:p>
            <a:pPr lvl="2"/>
            <a:r>
              <a:rPr lang="en-US" b="1" dirty="0"/>
              <a:t>Retrospective</a:t>
            </a:r>
            <a:r>
              <a:rPr lang="en-US" dirty="0"/>
              <a:t> = exposure history is assessed at the same time as, or after, the outcome </a:t>
            </a:r>
          </a:p>
          <a:p>
            <a:endParaRPr lang="en-US" dirty="0"/>
          </a:p>
        </p:txBody>
      </p:sp>
      <p:sp>
        <p:nvSpPr>
          <p:cNvPr id="4" name="Slide Number Placeholder 3"/>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41</a:t>
            </a:fld>
            <a:endParaRPr lang="en-US" altLang="en-US">
              <a:solidFill>
                <a:srgbClr val="052049"/>
              </a:solidFill>
            </a:endParaRPr>
          </a:p>
        </p:txBody>
      </p:sp>
    </p:spTree>
    <p:extLst>
      <p:ext uri="{BB962C8B-B14F-4D97-AF65-F5344CB8AC3E}">
        <p14:creationId xmlns:p14="http://schemas.microsoft.com/office/powerpoint/2010/main" val="3214869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a:t>
            </a:r>
            <a:r>
              <a:rPr lang="en-US" b="1" dirty="0">
                <a:solidFill>
                  <a:srgbClr val="C00000"/>
                </a:solidFill>
              </a:rPr>
              <a:t>⚐</a:t>
            </a:r>
            <a:r>
              <a:rPr lang="en-US" sz="2000" dirty="0"/>
              <a:t> - </a:t>
            </a:r>
            <a:r>
              <a:rPr lang="en-US" dirty="0"/>
              <a:t>Retrospective vs. Prospective</a:t>
            </a:r>
          </a:p>
        </p:txBody>
      </p:sp>
      <p:sp>
        <p:nvSpPr>
          <p:cNvPr id="3" name="Content Placeholder 2"/>
          <p:cNvSpPr>
            <a:spLocks noGrp="1"/>
          </p:cNvSpPr>
          <p:nvPr>
            <p:ph idx="1"/>
          </p:nvPr>
        </p:nvSpPr>
        <p:spPr>
          <a:xfrm>
            <a:off x="262256" y="1428316"/>
            <a:ext cx="8364911" cy="4459431"/>
          </a:xfrm>
        </p:spPr>
        <p:txBody>
          <a:bodyPr/>
          <a:lstStyle/>
          <a:p>
            <a:pPr lvl="1"/>
            <a:r>
              <a:rPr lang="en-US" sz="1800" dirty="0"/>
              <a:t>Definition 3 </a:t>
            </a:r>
            <a:r>
              <a:rPr lang="mr-IN" sz="1800" dirty="0"/>
              <a:t>–</a:t>
            </a:r>
            <a:r>
              <a:rPr lang="en-US" sz="1800" dirty="0"/>
              <a:t> based on start of study/investigation</a:t>
            </a:r>
          </a:p>
          <a:p>
            <a:pPr lvl="2"/>
            <a:r>
              <a:rPr lang="en-US" b="1" dirty="0"/>
              <a:t>Prospective</a:t>
            </a:r>
            <a:r>
              <a:rPr lang="en-US" dirty="0"/>
              <a:t> = the outcomes occur after the implementation of the study protocol</a:t>
            </a:r>
          </a:p>
          <a:p>
            <a:pPr lvl="2"/>
            <a:r>
              <a:rPr lang="en-US" b="1" dirty="0"/>
              <a:t>Retrospective</a:t>
            </a:r>
            <a:r>
              <a:rPr lang="en-US" dirty="0"/>
              <a:t> = the outcome occurs before the implementation of the study protocol</a:t>
            </a:r>
          </a:p>
          <a:p>
            <a:pPr lvl="2"/>
            <a:endParaRPr lang="en-US" dirty="0"/>
          </a:p>
          <a:p>
            <a:pPr lvl="1"/>
            <a:r>
              <a:rPr lang="en-US" sz="1800" dirty="0"/>
              <a:t>Definition 4 </a:t>
            </a:r>
            <a:r>
              <a:rPr lang="mr-IN" sz="1800" dirty="0"/>
              <a:t>–</a:t>
            </a:r>
            <a:r>
              <a:rPr lang="en-US" sz="1800" dirty="0"/>
              <a:t> based on person-time accumulation relative to study start</a:t>
            </a:r>
          </a:p>
          <a:p>
            <a:pPr lvl="2"/>
            <a:r>
              <a:rPr lang="en-US" b="1" dirty="0"/>
              <a:t>Prospective</a:t>
            </a:r>
            <a:r>
              <a:rPr lang="en-US" dirty="0"/>
              <a:t> = ‘person-time’ (time on the study) is accumulated after the study begins</a:t>
            </a:r>
          </a:p>
          <a:p>
            <a:pPr lvl="2"/>
            <a:r>
              <a:rPr lang="en-US" b="1" dirty="0"/>
              <a:t>Retrospective</a:t>
            </a:r>
            <a:r>
              <a:rPr lang="en-US" dirty="0"/>
              <a:t> = person-time is accumulated before the study begins</a:t>
            </a:r>
          </a:p>
          <a:p>
            <a:pPr lvl="1">
              <a:spcBef>
                <a:spcPts val="1800"/>
              </a:spcBef>
            </a:pPr>
            <a:r>
              <a:rPr lang="en-US" sz="1800" dirty="0">
                <a:solidFill>
                  <a:schemeClr val="accent1"/>
                </a:solidFill>
              </a:rPr>
              <a:t>Definition 5 (recommended) </a:t>
            </a:r>
            <a:r>
              <a:rPr lang="mr-IN" sz="1800" dirty="0">
                <a:solidFill>
                  <a:schemeClr val="accent1"/>
                </a:solidFill>
              </a:rPr>
              <a:t>–</a:t>
            </a:r>
            <a:r>
              <a:rPr lang="en-US" sz="1800" dirty="0">
                <a:solidFill>
                  <a:schemeClr val="accent1"/>
                </a:solidFill>
              </a:rPr>
              <a:t> based on potential for influence of Disease</a:t>
            </a:r>
          </a:p>
          <a:p>
            <a:pPr lvl="2"/>
            <a:r>
              <a:rPr lang="en-US" b="1" dirty="0">
                <a:solidFill>
                  <a:schemeClr val="accent1"/>
                </a:solidFill>
              </a:rPr>
              <a:t>Prospective</a:t>
            </a:r>
            <a:r>
              <a:rPr lang="en-US" dirty="0">
                <a:solidFill>
                  <a:schemeClr val="accent1"/>
                </a:solidFill>
              </a:rPr>
              <a:t> = exposure measurement </a:t>
            </a:r>
            <a:r>
              <a:rPr lang="en-US" b="1" dirty="0">
                <a:solidFill>
                  <a:schemeClr val="accent1"/>
                </a:solidFill>
              </a:rPr>
              <a:t>cannot</a:t>
            </a:r>
            <a:r>
              <a:rPr lang="en-US" dirty="0">
                <a:solidFill>
                  <a:schemeClr val="accent1"/>
                </a:solidFill>
              </a:rPr>
              <a:t> be influenced by disease</a:t>
            </a:r>
          </a:p>
          <a:p>
            <a:pPr lvl="2"/>
            <a:r>
              <a:rPr lang="en-US" b="1" dirty="0">
                <a:solidFill>
                  <a:schemeClr val="accent1"/>
                </a:solidFill>
              </a:rPr>
              <a:t>Retrospective</a:t>
            </a:r>
            <a:r>
              <a:rPr lang="en-US" dirty="0">
                <a:solidFill>
                  <a:schemeClr val="accent1"/>
                </a:solidFill>
              </a:rPr>
              <a:t> = exposure measurement can be influenced by disease</a:t>
            </a:r>
          </a:p>
        </p:txBody>
      </p:sp>
      <p:sp>
        <p:nvSpPr>
          <p:cNvPr id="4" name="Slide Number Placeholder 3"/>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42</a:t>
            </a:fld>
            <a:endParaRPr lang="en-US" altLang="en-US">
              <a:solidFill>
                <a:srgbClr val="052049"/>
              </a:solidFill>
            </a:endParaRPr>
          </a:p>
        </p:txBody>
      </p:sp>
    </p:spTree>
    <p:extLst>
      <p:ext uri="{BB962C8B-B14F-4D97-AF65-F5344CB8AC3E}">
        <p14:creationId xmlns:p14="http://schemas.microsoft.com/office/powerpoint/2010/main" val="1451062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5242-FB52-004D-86A5-DB9AAEEE4221}"/>
              </a:ext>
            </a:extLst>
          </p:cNvPr>
          <p:cNvSpPr>
            <a:spLocks noGrp="1"/>
          </p:cNvSpPr>
          <p:nvPr>
            <p:ph type="title"/>
          </p:nvPr>
        </p:nvSpPr>
        <p:spPr/>
        <p:txBody>
          <a:bodyPr>
            <a:normAutofit fontScale="90000"/>
          </a:bodyPr>
          <a:lstStyle/>
          <a:p>
            <a:r>
              <a:rPr lang="en-US" dirty="0"/>
              <a:t>HERS trial results – Variable participation </a:t>
            </a:r>
            <a:r>
              <a:rPr lang="en-US" dirty="0" err="1"/>
              <a:t>bc</a:t>
            </a:r>
            <a:r>
              <a:rPr lang="en-US" dirty="0"/>
              <a:t> women felt side-effects – breaking of the “blinding”</a:t>
            </a:r>
          </a:p>
        </p:txBody>
      </p:sp>
      <p:sp>
        <p:nvSpPr>
          <p:cNvPr id="4" name="Slide Number Placeholder 3">
            <a:extLst>
              <a:ext uri="{FF2B5EF4-FFF2-40B4-BE49-F238E27FC236}">
                <a16:creationId xmlns:a16="http://schemas.microsoft.com/office/drawing/2014/main" id="{CA63DB2D-3E1D-3F4E-A92A-8A8167D7B846}"/>
              </a:ext>
            </a:extLst>
          </p:cNvPr>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43</a:t>
            </a:fld>
            <a:endParaRPr lang="en-US" altLang="en-US">
              <a:solidFill>
                <a:srgbClr val="052049"/>
              </a:solidFill>
            </a:endParaRPr>
          </a:p>
        </p:txBody>
      </p:sp>
      <p:pic>
        <p:nvPicPr>
          <p:cNvPr id="5" name="Picture 4">
            <a:extLst>
              <a:ext uri="{FF2B5EF4-FFF2-40B4-BE49-F238E27FC236}">
                <a16:creationId xmlns:a16="http://schemas.microsoft.com/office/drawing/2014/main" id="{9DF529F5-5258-D446-AE44-54715A2E1AC7}"/>
              </a:ext>
            </a:extLst>
          </p:cNvPr>
          <p:cNvPicPr>
            <a:picLocks noChangeAspect="1"/>
          </p:cNvPicPr>
          <p:nvPr/>
        </p:nvPicPr>
        <p:blipFill>
          <a:blip r:embed="rId3"/>
          <a:stretch>
            <a:fillRect/>
          </a:stretch>
        </p:blipFill>
        <p:spPr>
          <a:xfrm>
            <a:off x="1048133" y="1602143"/>
            <a:ext cx="6487784" cy="4142201"/>
          </a:xfrm>
          <a:prstGeom prst="rect">
            <a:avLst/>
          </a:prstGeom>
        </p:spPr>
      </p:pic>
      <p:sp>
        <p:nvSpPr>
          <p:cNvPr id="6" name="TextBox 5">
            <a:extLst>
              <a:ext uri="{FF2B5EF4-FFF2-40B4-BE49-F238E27FC236}">
                <a16:creationId xmlns:a16="http://schemas.microsoft.com/office/drawing/2014/main" id="{33B48A50-A2DC-854B-B06A-2538E22D3D22}"/>
              </a:ext>
            </a:extLst>
          </p:cNvPr>
          <p:cNvSpPr txBox="1"/>
          <p:nvPr/>
        </p:nvSpPr>
        <p:spPr bwMode="auto">
          <a:xfrm>
            <a:off x="1048133" y="6353177"/>
            <a:ext cx="3870708" cy="307777"/>
          </a:xfrm>
          <a:prstGeom prst="rect">
            <a:avLst/>
          </a:prstGeom>
          <a:noFill/>
          <a:ln w="19050" algn="ctr">
            <a:noFill/>
            <a:miter lim="800000"/>
            <a:headEnd/>
            <a:tailEnd/>
          </a:ln>
        </p:spPr>
        <p:txBody>
          <a:bodyPr wrap="square" lIns="0" tIns="0" rIns="0" bIns="0" rtlCol="0">
            <a:spAutoFit/>
          </a:bodyPr>
          <a:lstStyle/>
          <a:p>
            <a:pPr defTabSz="457200"/>
            <a:r>
              <a:rPr lang="en-US" sz="2000" dirty="0" err="1">
                <a:solidFill>
                  <a:srgbClr val="052049"/>
                </a:solidFill>
                <a:latin typeface="Arial"/>
              </a:rPr>
              <a:t>Hulley</a:t>
            </a:r>
            <a:r>
              <a:rPr lang="en-US" sz="2000" dirty="0">
                <a:solidFill>
                  <a:srgbClr val="052049"/>
                </a:solidFill>
                <a:latin typeface="Arial"/>
              </a:rPr>
              <a:t> S, JAMA 1998</a:t>
            </a:r>
          </a:p>
        </p:txBody>
      </p:sp>
    </p:spTree>
    <p:extLst>
      <p:ext uri="{BB962C8B-B14F-4D97-AF65-F5344CB8AC3E}">
        <p14:creationId xmlns:p14="http://schemas.microsoft.com/office/powerpoint/2010/main" val="913291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Implications of PSA Screening for </a:t>
            </a:r>
            <a:r>
              <a:rPr lang="en-US" dirty="0" err="1"/>
              <a:t>CaP</a:t>
            </a:r>
            <a:r>
              <a:rPr lang="en-US" dirty="0"/>
              <a:t> research</a:t>
            </a:r>
          </a:p>
        </p:txBody>
      </p:sp>
      <p:sp>
        <p:nvSpPr>
          <p:cNvPr id="5" name="Content Placeholder 2"/>
          <p:cNvSpPr txBox="1">
            <a:spLocks/>
          </p:cNvSpPr>
          <p:nvPr/>
        </p:nvSpPr>
        <p:spPr>
          <a:xfrm>
            <a:off x="159498" y="1556314"/>
            <a:ext cx="8859001" cy="466428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052049"/>
                </a:solidFill>
                <a:latin typeface="Arial"/>
              </a:rPr>
              <a:t>Most </a:t>
            </a:r>
            <a:r>
              <a:rPr lang="en-US" sz="2400" dirty="0" err="1">
                <a:solidFill>
                  <a:srgbClr val="052049"/>
                </a:solidFill>
                <a:latin typeface="Arial"/>
              </a:rPr>
              <a:t>CaP</a:t>
            </a:r>
            <a:r>
              <a:rPr lang="en-US" sz="2400" dirty="0">
                <a:solidFill>
                  <a:srgbClr val="052049"/>
                </a:solidFill>
                <a:latin typeface="Arial"/>
              </a:rPr>
              <a:t> is harmful only if detected and (over)treated</a:t>
            </a:r>
          </a:p>
          <a:p>
            <a:pPr marL="342900" lvl="2" indent="-342900"/>
            <a:r>
              <a:rPr lang="en-US" dirty="0">
                <a:solidFill>
                  <a:srgbClr val="052049"/>
                </a:solidFill>
                <a:latin typeface="Arial"/>
              </a:rPr>
              <a:t>Main risk factor for indolent disease – getting screened and having a biopsy</a:t>
            </a:r>
          </a:p>
          <a:p>
            <a:r>
              <a:rPr lang="en-US" sz="2400" dirty="0">
                <a:solidFill>
                  <a:srgbClr val="052049"/>
                </a:solidFill>
                <a:latin typeface="Arial"/>
                <a:cs typeface="Arial"/>
              </a:rPr>
              <a:t>Differing pattern of risk factors between incident &amp; lethal </a:t>
            </a:r>
            <a:r>
              <a:rPr lang="en-US" sz="2400" dirty="0" err="1">
                <a:solidFill>
                  <a:srgbClr val="052049"/>
                </a:solidFill>
                <a:latin typeface="Arial"/>
                <a:cs typeface="Arial"/>
              </a:rPr>
              <a:t>CaP</a:t>
            </a:r>
            <a:endParaRPr lang="en-US" sz="2400" dirty="0">
              <a:solidFill>
                <a:srgbClr val="052049"/>
              </a:solidFill>
              <a:latin typeface="Arial"/>
              <a:cs typeface="Arial"/>
            </a:endParaRPr>
          </a:p>
          <a:p>
            <a:r>
              <a:rPr lang="en-US" sz="2400" dirty="0">
                <a:solidFill>
                  <a:srgbClr val="052049"/>
                </a:solidFill>
                <a:latin typeface="Arial"/>
                <a:cs typeface="Arial"/>
              </a:rPr>
              <a:t>Larger fraction of cases diagnosed before PSA screening had lethal potential  - studies pre-PSA are not always comparable to those conducted in the post-PSA-era</a:t>
            </a:r>
          </a:p>
          <a:p>
            <a:r>
              <a:rPr lang="en-US" sz="2400" dirty="0">
                <a:solidFill>
                  <a:srgbClr val="052049"/>
                </a:solidFill>
                <a:latin typeface="Arial"/>
                <a:cs typeface="Arial"/>
              </a:rPr>
              <a:t>11yr lead time for PSA means studies and trials must be long enough to be meaningful</a:t>
            </a:r>
            <a:endParaRPr lang="en-US" dirty="0">
              <a:solidFill>
                <a:srgbClr val="052049"/>
              </a:solidFill>
              <a:latin typeface="Arial"/>
            </a:endParaRPr>
          </a:p>
        </p:txBody>
      </p:sp>
      <p:sp>
        <p:nvSpPr>
          <p:cNvPr id="6" name="Content Placeholder 2"/>
          <p:cNvSpPr txBox="1">
            <a:spLocks/>
          </p:cNvSpPr>
          <p:nvPr/>
        </p:nvSpPr>
        <p:spPr>
          <a:xfrm>
            <a:off x="418498" y="4926126"/>
            <a:ext cx="9048392" cy="5192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052049"/>
                </a:solidFill>
                <a:latin typeface="Arial"/>
              </a:rPr>
              <a:t> </a:t>
            </a:r>
          </a:p>
        </p:txBody>
      </p:sp>
      <p:sp>
        <p:nvSpPr>
          <p:cNvPr id="7" name="Content Placeholder 2"/>
          <p:cNvSpPr txBox="1">
            <a:spLocks/>
          </p:cNvSpPr>
          <p:nvPr/>
        </p:nvSpPr>
        <p:spPr>
          <a:xfrm>
            <a:off x="446275" y="3795176"/>
            <a:ext cx="8229600" cy="5192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52049"/>
              </a:solidFill>
              <a:latin typeface="Arial"/>
            </a:endParaRPr>
          </a:p>
        </p:txBody>
      </p:sp>
      <p:sp>
        <p:nvSpPr>
          <p:cNvPr id="8" name="TextBox 7">
            <a:extLst>
              <a:ext uri="{FF2B5EF4-FFF2-40B4-BE49-F238E27FC236}">
                <a16:creationId xmlns:a16="http://schemas.microsoft.com/office/drawing/2014/main" id="{8AB7227A-5AE7-2348-9897-10F168138BAE}"/>
              </a:ext>
            </a:extLst>
          </p:cNvPr>
          <p:cNvSpPr txBox="1"/>
          <p:nvPr/>
        </p:nvSpPr>
        <p:spPr bwMode="auto">
          <a:xfrm>
            <a:off x="6243146" y="5789713"/>
            <a:ext cx="2648607" cy="430887"/>
          </a:xfrm>
          <a:prstGeom prst="rect">
            <a:avLst/>
          </a:prstGeom>
          <a:noFill/>
          <a:ln w="19050" algn="ctr">
            <a:noFill/>
            <a:miter lim="800000"/>
            <a:headEnd/>
            <a:tailEnd/>
          </a:ln>
        </p:spPr>
        <p:txBody>
          <a:bodyPr wrap="square" lIns="0" tIns="0" rIns="0" bIns="0" rtlCol="0">
            <a:spAutoFit/>
          </a:bodyPr>
          <a:lstStyle/>
          <a:p>
            <a:pPr algn="r" defTabSz="457200"/>
            <a:r>
              <a:rPr lang="en-US" sz="1400" i="1" dirty="0">
                <a:solidFill>
                  <a:srgbClr val="716FB3">
                    <a:lumMod val="75000"/>
                  </a:srgbClr>
                </a:solidFill>
                <a:latin typeface="Arial"/>
              </a:rPr>
              <a:t>Slide acknowledgement:  </a:t>
            </a:r>
          </a:p>
          <a:p>
            <a:pPr algn="r" defTabSz="457200"/>
            <a:r>
              <a:rPr lang="en-US" sz="1400" i="1" dirty="0">
                <a:solidFill>
                  <a:srgbClr val="716FB3">
                    <a:lumMod val="75000"/>
                  </a:srgbClr>
                </a:solidFill>
                <a:latin typeface="Arial"/>
              </a:rPr>
              <a:t>MJ </a:t>
            </a:r>
            <a:r>
              <a:rPr lang="en-US" sz="1400" i="1" dirty="0" err="1">
                <a:solidFill>
                  <a:srgbClr val="716FB3">
                    <a:lumMod val="75000"/>
                  </a:srgbClr>
                </a:solidFill>
                <a:latin typeface="Arial"/>
              </a:rPr>
              <a:t>Stampfer</a:t>
            </a:r>
            <a:r>
              <a:rPr lang="en-US" sz="1400" i="1" dirty="0">
                <a:solidFill>
                  <a:srgbClr val="716FB3">
                    <a:lumMod val="75000"/>
                  </a:srgbClr>
                </a:solidFill>
                <a:latin typeface="Arial"/>
              </a:rPr>
              <a:t>, 2015</a:t>
            </a:r>
          </a:p>
        </p:txBody>
      </p:sp>
    </p:spTree>
    <p:extLst>
      <p:ext uri="{BB962C8B-B14F-4D97-AF65-F5344CB8AC3E}">
        <p14:creationId xmlns:p14="http://schemas.microsoft.com/office/powerpoint/2010/main" val="23869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a:defRPr/>
            </a:pPr>
            <a:fld id="{FAA74B69-70FD-A649-B131-F3438782CAA4}" type="slidenum">
              <a:rPr lang="en-US" altLang="en-US">
                <a:solidFill>
                  <a:srgbClr val="052049"/>
                </a:solidFill>
              </a:rPr>
              <a:pPr defTabSz="457200">
                <a:defRPr/>
              </a:pPr>
              <a:t>45</a:t>
            </a:fld>
            <a:endParaRPr lang="en-US" altLang="en-US">
              <a:solidFill>
                <a:srgbClr val="052049"/>
              </a:solidFill>
            </a:endParaRPr>
          </a:p>
        </p:txBody>
      </p:sp>
      <p:sp>
        <p:nvSpPr>
          <p:cNvPr id="2" name="Title 1"/>
          <p:cNvSpPr>
            <a:spLocks noGrp="1"/>
          </p:cNvSpPr>
          <p:nvPr>
            <p:ph type="title"/>
          </p:nvPr>
        </p:nvSpPr>
        <p:spPr/>
        <p:txBody>
          <a:bodyPr/>
          <a:lstStyle/>
          <a:p>
            <a:r>
              <a:rPr lang="en-US" dirty="0"/>
              <a:t>Appendix 1:</a:t>
            </a:r>
            <a:br>
              <a:rPr lang="en-US" dirty="0"/>
            </a:br>
            <a:r>
              <a:rPr lang="en-US" dirty="0"/>
              <a:t>Life of a Research Study</a:t>
            </a:r>
          </a:p>
        </p:txBody>
      </p:sp>
    </p:spTree>
    <p:extLst>
      <p:ext uri="{BB962C8B-B14F-4D97-AF65-F5344CB8AC3E}">
        <p14:creationId xmlns:p14="http://schemas.microsoft.com/office/powerpoint/2010/main" val="168346038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65772"/>
            <a:ext cx="8173580" cy="611449"/>
          </a:xfrm>
        </p:spPr>
        <p:txBody>
          <a:bodyPr/>
          <a:lstStyle/>
          <a:p>
            <a:r>
              <a:rPr lang="en-US" dirty="0"/>
              <a:t>Scientific Process</a:t>
            </a:r>
          </a:p>
        </p:txBody>
      </p:sp>
      <p:sp>
        <p:nvSpPr>
          <p:cNvPr id="3" name="Content Placeholder 2"/>
          <p:cNvSpPr>
            <a:spLocks noGrp="1"/>
          </p:cNvSpPr>
          <p:nvPr>
            <p:ph idx="1"/>
          </p:nvPr>
        </p:nvSpPr>
        <p:spPr>
          <a:xfrm>
            <a:off x="326574" y="881740"/>
            <a:ext cx="8597351" cy="4865913"/>
          </a:xfrm>
        </p:spPr>
        <p:txBody>
          <a:bodyPr/>
          <a:lstStyle/>
          <a:p>
            <a:r>
              <a:rPr lang="en-US" sz="1800" dirty="0"/>
              <a:t>Figure out what you are really interested in or what you will at least enjoy working on for a while</a:t>
            </a:r>
          </a:p>
          <a:p>
            <a:r>
              <a:rPr lang="en-US" sz="1800" dirty="0"/>
              <a:t>Develop Research Question &amp; Hypothesis</a:t>
            </a:r>
          </a:p>
          <a:p>
            <a:r>
              <a:rPr lang="en-US" sz="1800" dirty="0"/>
              <a:t>Identify &amp; Select Team and Expertise Needed</a:t>
            </a:r>
          </a:p>
          <a:p>
            <a:r>
              <a:rPr lang="en-US" sz="1800" dirty="0"/>
              <a:t>Identify Funding Mechanisms</a:t>
            </a:r>
          </a:p>
          <a:p>
            <a:r>
              <a:rPr lang="en-US" sz="1800" dirty="0"/>
              <a:t>Design your Study &amp; Make Analysis Plan</a:t>
            </a:r>
          </a:p>
          <a:p>
            <a:r>
              <a:rPr lang="en-US" sz="1800" dirty="0"/>
              <a:t>Write Proposal &amp; Make a Budget</a:t>
            </a:r>
          </a:p>
          <a:p>
            <a:pPr lvl="1"/>
            <a:r>
              <a:rPr lang="en-US" sz="1600" dirty="0"/>
              <a:t>Share proposal with colleagues &amp; get feedback</a:t>
            </a:r>
          </a:p>
          <a:p>
            <a:pPr lvl="1"/>
            <a:r>
              <a:rPr lang="en-US" sz="1600" dirty="0"/>
              <a:t>Review budget with mentors &amp; justify budget</a:t>
            </a:r>
          </a:p>
          <a:p>
            <a:r>
              <a:rPr lang="en-US" sz="1800" dirty="0"/>
              <a:t>Submit</a:t>
            </a:r>
            <a:r>
              <a:rPr lang="mr-IN" sz="1800" dirty="0"/>
              <a:t>…</a:t>
            </a:r>
            <a:r>
              <a:rPr lang="en-US" sz="1800" dirty="0"/>
              <a:t> and revise &amp; resubmit</a:t>
            </a:r>
            <a:r>
              <a:rPr lang="mr-IN" sz="1800" dirty="0"/>
              <a:t>…</a:t>
            </a:r>
            <a:r>
              <a:rPr lang="en-US" sz="1800" dirty="0"/>
              <a:t> until funded!</a:t>
            </a:r>
          </a:p>
          <a:p>
            <a:r>
              <a:rPr lang="en-US" sz="1800" dirty="0"/>
              <a:t>Study Implementation</a:t>
            </a:r>
          </a:p>
          <a:p>
            <a:pPr lvl="1"/>
            <a:r>
              <a:rPr lang="en-US" sz="1600" dirty="0"/>
              <a:t>Review Team again</a:t>
            </a:r>
            <a:r>
              <a:rPr lang="mr-IN" sz="1600" dirty="0"/>
              <a:t>…</a:t>
            </a:r>
            <a:r>
              <a:rPr lang="en-US" sz="1600" dirty="0"/>
              <a:t> now its real, pick good people who are reliable, smart, ethical, and with whom you enjoy working!</a:t>
            </a:r>
          </a:p>
          <a:p>
            <a:r>
              <a:rPr lang="en-US" sz="1800" dirty="0"/>
              <a:t>Study Reporting </a:t>
            </a:r>
            <a:r>
              <a:rPr lang="mr-IN" sz="1800" dirty="0"/>
              <a:t>–</a:t>
            </a:r>
            <a:r>
              <a:rPr lang="en-US" sz="1800" dirty="0"/>
              <a:t> Conferences, Journals, Press, Social Media, Websites, </a:t>
            </a:r>
            <a:r>
              <a:rPr lang="en-US" sz="1800" dirty="0" err="1"/>
              <a:t>etc</a:t>
            </a:r>
            <a:endParaRPr lang="en-US" sz="1800" dirty="0"/>
          </a:p>
        </p:txBody>
      </p:sp>
      <p:sp>
        <p:nvSpPr>
          <p:cNvPr id="4" name="Slide Number Placeholder 3"/>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46</a:t>
            </a:fld>
            <a:endParaRPr lang="en-US" altLang="en-US">
              <a:solidFill>
                <a:srgbClr val="052049"/>
              </a:solidFill>
            </a:endParaRPr>
          </a:p>
        </p:txBody>
      </p:sp>
    </p:spTree>
    <p:extLst>
      <p:ext uri="{BB962C8B-B14F-4D97-AF65-F5344CB8AC3E}">
        <p14:creationId xmlns:p14="http://schemas.microsoft.com/office/powerpoint/2010/main" val="399257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linds(horizontal)">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blinds(horizontal)">
                                      <p:cBhvr>
                                        <p:cTn id="48" dur="500"/>
                                        <p:tgtEl>
                                          <p:spTgt spid="3">
                                            <p:txEl>
                                              <p:pRg st="9" end="9"/>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blinds(horizontal)">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blinds(horizontal)">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65772"/>
            <a:ext cx="8173580" cy="611449"/>
          </a:xfrm>
        </p:spPr>
        <p:txBody>
          <a:bodyPr/>
          <a:lstStyle/>
          <a:p>
            <a:r>
              <a:rPr lang="en-US" dirty="0"/>
              <a:t>Scientific Process</a:t>
            </a:r>
          </a:p>
        </p:txBody>
      </p:sp>
      <p:sp>
        <p:nvSpPr>
          <p:cNvPr id="3" name="Content Placeholder 2"/>
          <p:cNvSpPr>
            <a:spLocks noGrp="1"/>
          </p:cNvSpPr>
          <p:nvPr>
            <p:ph idx="1"/>
          </p:nvPr>
        </p:nvSpPr>
        <p:spPr>
          <a:xfrm>
            <a:off x="326574" y="881739"/>
            <a:ext cx="8443355" cy="4964880"/>
          </a:xfrm>
        </p:spPr>
        <p:txBody>
          <a:bodyPr/>
          <a:lstStyle/>
          <a:p>
            <a:r>
              <a:rPr lang="en-US" sz="1800" dirty="0"/>
              <a:t>Figure out what you are really interested in or what you will at least enjoy working on for a while</a:t>
            </a:r>
          </a:p>
          <a:p>
            <a:r>
              <a:rPr lang="en-US" sz="1800" dirty="0">
                <a:solidFill>
                  <a:schemeClr val="accent3"/>
                </a:solidFill>
              </a:rPr>
              <a:t>Develop Research Question &amp; Hypothesis</a:t>
            </a:r>
          </a:p>
          <a:p>
            <a:r>
              <a:rPr lang="en-US" sz="1800" dirty="0"/>
              <a:t>Identify &amp; Select Team and Expertise Needed</a:t>
            </a:r>
          </a:p>
          <a:p>
            <a:r>
              <a:rPr lang="en-US" sz="1800" dirty="0">
                <a:solidFill>
                  <a:schemeClr val="accent3"/>
                </a:solidFill>
              </a:rPr>
              <a:t>Identify Funding Mechanisms</a:t>
            </a:r>
          </a:p>
          <a:p>
            <a:r>
              <a:rPr lang="en-US" sz="1800" dirty="0">
                <a:solidFill>
                  <a:schemeClr val="accent3"/>
                </a:solidFill>
              </a:rPr>
              <a:t>Design your Study &amp; Make Analysis Plan</a:t>
            </a:r>
          </a:p>
          <a:p>
            <a:r>
              <a:rPr lang="en-US" sz="1800" dirty="0">
                <a:solidFill>
                  <a:schemeClr val="accent3"/>
                </a:solidFill>
              </a:rPr>
              <a:t>Write Proposal</a:t>
            </a:r>
            <a:r>
              <a:rPr lang="en-US" sz="1800" dirty="0"/>
              <a:t> &amp; Make a Budget</a:t>
            </a:r>
          </a:p>
          <a:p>
            <a:pPr lvl="1"/>
            <a:r>
              <a:rPr lang="en-US" sz="1600" dirty="0"/>
              <a:t>Share proposal with colleagues &amp; get feedback</a:t>
            </a:r>
          </a:p>
          <a:p>
            <a:pPr lvl="1"/>
            <a:r>
              <a:rPr lang="en-US" sz="1600" dirty="0"/>
              <a:t>Review budget with mentors &amp; justify budget</a:t>
            </a:r>
          </a:p>
          <a:p>
            <a:r>
              <a:rPr lang="en-US" sz="1800" dirty="0"/>
              <a:t>Submit</a:t>
            </a:r>
            <a:r>
              <a:rPr lang="mr-IN" sz="1800" dirty="0"/>
              <a:t>…</a:t>
            </a:r>
            <a:r>
              <a:rPr lang="en-US" sz="1800" dirty="0"/>
              <a:t> and revise &amp; resubmit</a:t>
            </a:r>
            <a:r>
              <a:rPr lang="mr-IN" sz="1800" dirty="0"/>
              <a:t>…</a:t>
            </a:r>
            <a:r>
              <a:rPr lang="en-US" sz="1800" dirty="0"/>
              <a:t> until funded!</a:t>
            </a:r>
          </a:p>
          <a:p>
            <a:r>
              <a:rPr lang="en-US" sz="1800" dirty="0"/>
              <a:t>Study Implementation</a:t>
            </a:r>
          </a:p>
          <a:p>
            <a:pPr lvl="1"/>
            <a:r>
              <a:rPr lang="en-US" sz="1600" dirty="0"/>
              <a:t>Review Team again</a:t>
            </a:r>
            <a:r>
              <a:rPr lang="mr-IN" sz="1600" dirty="0"/>
              <a:t>…</a:t>
            </a:r>
            <a:r>
              <a:rPr lang="en-US" sz="1600" dirty="0"/>
              <a:t> now its real, pick good people who are reliable, smart, ethical, and with whom you enjoy working!</a:t>
            </a:r>
          </a:p>
          <a:p>
            <a:r>
              <a:rPr lang="en-US" sz="1800" dirty="0"/>
              <a:t>Study Reporting </a:t>
            </a:r>
            <a:r>
              <a:rPr lang="mr-IN" sz="1800" dirty="0"/>
              <a:t>–</a:t>
            </a:r>
            <a:r>
              <a:rPr lang="en-US" sz="1800" dirty="0"/>
              <a:t> </a:t>
            </a:r>
            <a:r>
              <a:rPr lang="en-US" sz="1800" dirty="0">
                <a:solidFill>
                  <a:schemeClr val="accent3"/>
                </a:solidFill>
              </a:rPr>
              <a:t>Conferences, Journals, Press,</a:t>
            </a:r>
            <a:r>
              <a:rPr lang="en-US" sz="1800" dirty="0"/>
              <a:t> Social Media, Websites, </a:t>
            </a:r>
            <a:r>
              <a:rPr lang="en-US" sz="1800" dirty="0" err="1"/>
              <a:t>etc</a:t>
            </a:r>
            <a:endParaRPr lang="en-US" sz="1800" dirty="0"/>
          </a:p>
        </p:txBody>
      </p:sp>
      <p:sp>
        <p:nvSpPr>
          <p:cNvPr id="4" name="Slide Number Placeholder 3"/>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47</a:t>
            </a:fld>
            <a:endParaRPr lang="en-US" altLang="en-US">
              <a:solidFill>
                <a:srgbClr val="052049"/>
              </a:solidFill>
            </a:endParaRPr>
          </a:p>
        </p:txBody>
      </p:sp>
    </p:spTree>
    <p:extLst>
      <p:ext uri="{BB962C8B-B14F-4D97-AF65-F5344CB8AC3E}">
        <p14:creationId xmlns:p14="http://schemas.microsoft.com/office/powerpoint/2010/main" val="3770410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D79376-775F-CE45-A2CD-FBF6677DAD11}"/>
              </a:ext>
            </a:extLst>
          </p:cNvPr>
          <p:cNvSpPr>
            <a:spLocks noGrp="1"/>
          </p:cNvSpPr>
          <p:nvPr>
            <p:ph type="sldNum" sz="quarter" idx="12"/>
          </p:nvPr>
        </p:nvSpPr>
        <p:spPr/>
        <p:txBody>
          <a:bodyPr/>
          <a:lstStyle/>
          <a:p>
            <a:pPr defTabSz="457200"/>
            <a:fld id="{7BCC8D0D-EAEC-449D-9161-023DFF90F2E2}" type="slidenum">
              <a:rPr lang="en-US">
                <a:solidFill>
                  <a:srgbClr val="052049"/>
                </a:solidFill>
              </a:rPr>
              <a:pPr defTabSz="457200"/>
              <a:t>48</a:t>
            </a:fld>
            <a:endParaRPr lang="en-US" dirty="0">
              <a:solidFill>
                <a:srgbClr val="052049"/>
              </a:solidFill>
            </a:endParaRPr>
          </a:p>
        </p:txBody>
      </p:sp>
      <p:sp>
        <p:nvSpPr>
          <p:cNvPr id="3" name="Title 2">
            <a:extLst>
              <a:ext uri="{FF2B5EF4-FFF2-40B4-BE49-F238E27FC236}">
                <a16:creationId xmlns:a16="http://schemas.microsoft.com/office/drawing/2014/main" id="{7F914964-D7BB-0448-B263-38DA25A161B6}"/>
              </a:ext>
            </a:extLst>
          </p:cNvPr>
          <p:cNvSpPr>
            <a:spLocks noGrp="1"/>
          </p:cNvSpPr>
          <p:nvPr>
            <p:ph type="title"/>
          </p:nvPr>
        </p:nvSpPr>
        <p:spPr/>
        <p:txBody>
          <a:bodyPr/>
          <a:lstStyle/>
          <a:p>
            <a:r>
              <a:rPr lang="en-US" dirty="0"/>
              <a:t>Appendix 2:</a:t>
            </a:r>
            <a:br>
              <a:rPr lang="en-US" dirty="0"/>
            </a:br>
            <a:r>
              <a:rPr lang="en-US" dirty="0"/>
              <a:t>Tips for Reading &amp; Critiquing Scientific Papers</a:t>
            </a:r>
          </a:p>
        </p:txBody>
      </p:sp>
    </p:spTree>
    <p:extLst>
      <p:ext uri="{BB962C8B-B14F-4D97-AF65-F5344CB8AC3E}">
        <p14:creationId xmlns:p14="http://schemas.microsoft.com/office/powerpoint/2010/main" val="50336448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a:t>Reading &amp; reviewing &amp; </a:t>
            </a:r>
            <a:r>
              <a:rPr lang="en-US" dirty="0">
                <a:solidFill>
                  <a:schemeClr val="accent3"/>
                </a:solidFill>
              </a:rPr>
              <a:t>writing</a:t>
            </a:r>
            <a:r>
              <a:rPr lang="en-US" dirty="0"/>
              <a:t> a scientific manuscript</a:t>
            </a:r>
          </a:p>
        </p:txBody>
      </p:sp>
      <p:sp>
        <p:nvSpPr>
          <p:cNvPr id="348163" name="Rectangle 3"/>
          <p:cNvSpPr>
            <a:spLocks noGrp="1" noChangeArrowheads="1"/>
          </p:cNvSpPr>
          <p:nvPr>
            <p:ph sz="half" idx="1"/>
          </p:nvPr>
        </p:nvSpPr>
        <p:spPr>
          <a:xfrm>
            <a:off x="892970" y="1946676"/>
            <a:ext cx="2601344" cy="4018359"/>
          </a:xfrm>
        </p:spPr>
        <p:txBody>
          <a:bodyPr/>
          <a:lstStyle/>
          <a:p>
            <a:r>
              <a:rPr lang="en-US" altLang="en-US" sz="1800" dirty="0"/>
              <a:t>Title</a:t>
            </a:r>
          </a:p>
          <a:p>
            <a:r>
              <a:rPr lang="en-US" altLang="en-US" sz="1800" dirty="0"/>
              <a:t>Abstract</a:t>
            </a:r>
          </a:p>
          <a:p>
            <a:r>
              <a:rPr lang="en-US" altLang="en-US" sz="1800" dirty="0"/>
              <a:t>Introduction</a:t>
            </a:r>
          </a:p>
          <a:p>
            <a:r>
              <a:rPr lang="en-US" altLang="en-US" sz="1800" dirty="0"/>
              <a:t>Methods</a:t>
            </a:r>
          </a:p>
          <a:p>
            <a:r>
              <a:rPr lang="en-US" altLang="en-US" sz="1800" dirty="0"/>
              <a:t>Results	</a:t>
            </a:r>
          </a:p>
          <a:p>
            <a:pPr lvl="1"/>
            <a:r>
              <a:rPr lang="en-US" altLang="en-US" sz="1600" dirty="0"/>
              <a:t>Tables</a:t>
            </a:r>
          </a:p>
          <a:p>
            <a:pPr lvl="1"/>
            <a:r>
              <a:rPr lang="en-US" altLang="en-US" sz="1600" dirty="0"/>
              <a:t>Figures		</a:t>
            </a:r>
          </a:p>
          <a:p>
            <a:r>
              <a:rPr lang="en-US" altLang="en-US" sz="1800" dirty="0"/>
              <a:t>Discussion</a:t>
            </a:r>
          </a:p>
          <a:p>
            <a:r>
              <a:rPr lang="en-US" altLang="en-US" sz="1800" dirty="0"/>
              <a:t>References</a:t>
            </a:r>
          </a:p>
          <a:p>
            <a:r>
              <a:rPr lang="en-US" altLang="en-US" sz="1800" dirty="0"/>
              <a:t>Acknowledgements</a:t>
            </a:r>
          </a:p>
        </p:txBody>
      </p:sp>
      <p:sp>
        <p:nvSpPr>
          <p:cNvPr id="15" name="Content Placeholder 1"/>
          <p:cNvSpPr txBox="1">
            <a:spLocks/>
          </p:cNvSpPr>
          <p:nvPr/>
        </p:nvSpPr>
        <p:spPr bwMode="auto">
          <a:xfrm>
            <a:off x="3272921" y="1946675"/>
            <a:ext cx="5587253" cy="4018359"/>
          </a:xfrm>
          <a:prstGeom prst="rect">
            <a:avLst/>
          </a:prstGeom>
          <a:noFill/>
          <a:ln w="12700">
            <a:noFill/>
            <a:miter lim="800000"/>
            <a:headEnd/>
            <a:tailEnd/>
          </a:ln>
          <a:effectLst/>
        </p:spPr>
        <p:txBody>
          <a:bodyPr vert="horz" wrap="square" lIns="26788" tIns="26788" rIns="26788" bIns="26788" numCol="1" anchor="t" anchorCtr="0" compatLnSpc="1">
            <a:prstTxWarp prst="textNoShape">
              <a:avLst/>
            </a:prstTxWarp>
          </a:bodyPr>
          <a:lstStyle>
            <a:lvl1pPr marL="534646" indent="-347130" algn="l" rtl="0" eaLnBrk="1" fontAlgn="base" hangingPunct="1">
              <a:spcBef>
                <a:spcPts val="1200"/>
              </a:spcBef>
              <a:spcAft>
                <a:spcPct val="0"/>
              </a:spcAft>
              <a:buClr>
                <a:schemeClr val="accent1"/>
              </a:buClr>
              <a:buSzPct val="100000"/>
              <a:buFont typeface="Gill Sans" pitchFamily="-1" charset="0"/>
              <a:buChar char="•"/>
              <a:defRPr sz="2000">
                <a:solidFill>
                  <a:srgbClr val="000000"/>
                </a:solidFill>
                <a:latin typeface="+mn-lt"/>
                <a:ea typeface="+mn-ea"/>
                <a:cs typeface="+mn-cs"/>
                <a:sym typeface="Gill Sans" pitchFamily="-1" charset="0"/>
              </a:defRPr>
            </a:lvl1pPr>
            <a:lvl2pPr marL="847174" indent="-347130" algn="l" rtl="0" eaLnBrk="1" fontAlgn="base" hangingPunct="1">
              <a:spcBef>
                <a:spcPts val="1200"/>
              </a:spcBef>
              <a:spcAft>
                <a:spcPct val="0"/>
              </a:spcAft>
              <a:buClr>
                <a:schemeClr val="accent1"/>
              </a:buClr>
              <a:buSzPct val="100000"/>
              <a:buFont typeface="Gill Sans" pitchFamily="-1" charset="0"/>
              <a:buChar char="•"/>
              <a:defRPr sz="1700">
                <a:solidFill>
                  <a:srgbClr val="000000"/>
                </a:solidFill>
                <a:latin typeface="+mn-lt"/>
                <a:ea typeface="+mn-ea"/>
                <a:cs typeface="+mn-cs"/>
                <a:sym typeface="Gill Sans" pitchFamily="-1" charset="0"/>
              </a:defRPr>
            </a:lvl2pPr>
            <a:lvl3pPr marL="1159702" indent="-347130" algn="l" rtl="0" eaLnBrk="1" fontAlgn="base" hangingPunct="1">
              <a:spcBef>
                <a:spcPts val="1200"/>
              </a:spcBef>
              <a:spcAft>
                <a:spcPct val="0"/>
              </a:spcAft>
              <a:buClr>
                <a:schemeClr val="accent1"/>
              </a:buClr>
              <a:buSzPct val="100000"/>
              <a:buFont typeface="Gill Sans" pitchFamily="-1" charset="0"/>
              <a:buChar char="•"/>
              <a:defRPr sz="1400">
                <a:solidFill>
                  <a:srgbClr val="000000"/>
                </a:solidFill>
                <a:latin typeface="+mn-lt"/>
                <a:ea typeface="+mn-ea"/>
                <a:cs typeface="+mn-cs"/>
                <a:sym typeface="Gill Sans" pitchFamily="-1" charset="0"/>
              </a:defRPr>
            </a:lvl3pPr>
            <a:lvl4pPr marL="1472230" indent="-347130" algn="l" rtl="0" eaLnBrk="1" fontAlgn="base" hangingPunct="1">
              <a:spcBef>
                <a:spcPts val="1200"/>
              </a:spcBef>
              <a:spcAft>
                <a:spcPct val="0"/>
              </a:spcAft>
              <a:buClr>
                <a:schemeClr val="accent1"/>
              </a:buClr>
              <a:buSzPct val="100000"/>
              <a:buFont typeface="Gill Sans" pitchFamily="-1" charset="0"/>
              <a:buChar char="•"/>
              <a:defRPr sz="1300">
                <a:solidFill>
                  <a:srgbClr val="000000"/>
                </a:solidFill>
                <a:latin typeface="+mn-lt"/>
                <a:ea typeface="+mn-ea"/>
                <a:cs typeface="+mn-cs"/>
                <a:sym typeface="Gill Sans" pitchFamily="-1" charset="0"/>
              </a:defRPr>
            </a:lvl4pPr>
            <a:lvl5pPr marL="1784758" indent="-347130" algn="l" rtl="0" eaLnBrk="1" fontAlgn="base" hangingPunct="1">
              <a:spcBef>
                <a:spcPts val="1200"/>
              </a:spcBef>
              <a:spcAft>
                <a:spcPct val="0"/>
              </a:spcAft>
              <a:buClr>
                <a:schemeClr val="accent1"/>
              </a:buClr>
              <a:buSzPct val="100000"/>
              <a:buFont typeface="Gill Sans" pitchFamily="-1" charset="0"/>
              <a:buChar char="•"/>
              <a:defRPr sz="1300">
                <a:solidFill>
                  <a:srgbClr val="000000"/>
                </a:solidFill>
                <a:latin typeface="+mn-lt"/>
                <a:ea typeface="+mn-ea"/>
                <a:cs typeface="+mn-cs"/>
                <a:sym typeface="Gill Sans" pitchFamily="-1" charset="0"/>
              </a:defRPr>
            </a:lvl5pPr>
            <a:lvl6pPr marL="2106216"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6pPr>
            <a:lvl7pPr marL="2427673"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7pPr>
            <a:lvl8pPr marL="2749130"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8pPr>
            <a:lvl9pPr marL="3070587"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9pPr>
          </a:lstStyle>
          <a:p>
            <a:pPr marL="140637" indent="0" defTabSz="685800">
              <a:buClr>
                <a:srgbClr val="0093D0"/>
              </a:buClr>
              <a:buNone/>
            </a:pPr>
            <a:r>
              <a:rPr lang="en-US" altLang="en-US" sz="1800" b="1" kern="0" dirty="0">
                <a:latin typeface="Arial"/>
              </a:rPr>
              <a:t>Author overall recommendations:</a:t>
            </a:r>
          </a:p>
          <a:p>
            <a:pPr marL="400985" lvl="1" defTabSz="685800">
              <a:spcBef>
                <a:spcPts val="450"/>
              </a:spcBef>
              <a:buClr>
                <a:srgbClr val="0093D0"/>
              </a:buClr>
            </a:pPr>
            <a:r>
              <a:rPr lang="en-US" altLang="en-US" sz="1500" kern="0" dirty="0">
                <a:latin typeface="Arial"/>
              </a:rPr>
              <a:t>Ask meaningful,</a:t>
            </a:r>
            <a:r>
              <a:rPr lang="en-US" altLang="en-US" sz="1500" dirty="0">
                <a:latin typeface="Arial"/>
              </a:rPr>
              <a:t> interesting and focused questions (i.e., for which both positive or negative result would be of interest)</a:t>
            </a:r>
          </a:p>
          <a:p>
            <a:pPr marL="400985" lvl="1" defTabSz="685800">
              <a:spcBef>
                <a:spcPts val="450"/>
              </a:spcBef>
              <a:buClr>
                <a:srgbClr val="0093D0"/>
              </a:buClr>
            </a:pPr>
            <a:r>
              <a:rPr lang="en-US" altLang="en-US" sz="1500" kern="0" dirty="0">
                <a:latin typeface="Arial"/>
              </a:rPr>
              <a:t>Plan a structure for the manuscript</a:t>
            </a:r>
          </a:p>
          <a:p>
            <a:pPr marL="400985" lvl="1">
              <a:spcBef>
                <a:spcPts val="450"/>
              </a:spcBef>
              <a:buClr>
                <a:srgbClr val="0093D0"/>
              </a:buClr>
            </a:pPr>
            <a:r>
              <a:rPr lang="en-US" altLang="en-US" sz="1500" dirty="0">
                <a:solidFill>
                  <a:srgbClr val="052049"/>
                </a:solidFill>
                <a:latin typeface="Arial"/>
              </a:rPr>
              <a:t>Writing</a:t>
            </a:r>
            <a:r>
              <a:rPr lang="es-ES_tradnl" altLang="en-US" sz="1500" dirty="0">
                <a:solidFill>
                  <a:srgbClr val="052049"/>
                </a:solidFill>
                <a:latin typeface="Arial"/>
              </a:rPr>
              <a:t> </a:t>
            </a:r>
            <a:r>
              <a:rPr lang="en-US" altLang="en-US" sz="1500" dirty="0">
                <a:solidFill>
                  <a:srgbClr val="052049"/>
                </a:solidFill>
                <a:latin typeface="Arial"/>
              </a:rPr>
              <a:t>order</a:t>
            </a:r>
            <a:r>
              <a:rPr lang="es-ES_tradnl" altLang="en-US" sz="1500" dirty="0">
                <a:solidFill>
                  <a:srgbClr val="052049"/>
                </a:solidFill>
                <a:latin typeface="Arial"/>
              </a:rPr>
              <a:t>:</a:t>
            </a:r>
            <a:r>
              <a:rPr lang="en-US" altLang="en-US" sz="1500" dirty="0">
                <a:latin typeface="Arial"/>
              </a:rPr>
              <a:t> Introduction, Methods, Tables/figures, text of Results, Conclusions, Abstract</a:t>
            </a:r>
          </a:p>
          <a:p>
            <a:pPr marL="400985" lvl="1">
              <a:spcBef>
                <a:spcPts val="450"/>
              </a:spcBef>
              <a:buClr>
                <a:srgbClr val="0093D0"/>
              </a:buClr>
            </a:pPr>
            <a:r>
              <a:rPr lang="en-US" altLang="en-US" sz="1500" dirty="0">
                <a:latin typeface="Arial"/>
              </a:rPr>
              <a:t>Good first sentence (hook reader), good last sentence (paunch line), and good figure</a:t>
            </a:r>
          </a:p>
          <a:p>
            <a:pPr marL="400985" lvl="1">
              <a:spcBef>
                <a:spcPts val="450"/>
              </a:spcBef>
              <a:buClr>
                <a:srgbClr val="0093D0"/>
              </a:buClr>
            </a:pPr>
            <a:r>
              <a:rPr lang="en-US" altLang="en-US" sz="1500" dirty="0">
                <a:latin typeface="Arial"/>
              </a:rPr>
              <a:t>One thought per sentence. Related thoughts in paragraphs</a:t>
            </a:r>
          </a:p>
          <a:p>
            <a:pPr marL="400985" lvl="1">
              <a:spcBef>
                <a:spcPts val="450"/>
              </a:spcBef>
              <a:buClr>
                <a:srgbClr val="0093D0"/>
              </a:buClr>
            </a:pPr>
            <a:r>
              <a:rPr lang="en-US" altLang="en-US" sz="1500" dirty="0">
                <a:latin typeface="Arial"/>
              </a:rPr>
              <a:t>No rambling, no unnecessary words. Active voice</a:t>
            </a:r>
          </a:p>
          <a:p>
            <a:pPr marL="400985" lvl="1">
              <a:spcBef>
                <a:spcPts val="450"/>
              </a:spcBef>
              <a:buClr>
                <a:srgbClr val="0093D0"/>
              </a:buClr>
            </a:pPr>
            <a:r>
              <a:rPr lang="en-US" altLang="en-US" sz="1500" dirty="0">
                <a:latin typeface="Arial"/>
              </a:rPr>
              <a:t>Logic: the methods should follow from the hypothesis, the results from the methods and the conclusions from the results</a:t>
            </a:r>
          </a:p>
        </p:txBody>
      </p:sp>
    </p:spTree>
    <p:extLst>
      <p:ext uri="{BB962C8B-B14F-4D97-AF65-F5344CB8AC3E}">
        <p14:creationId xmlns:p14="http://schemas.microsoft.com/office/powerpoint/2010/main" val="31248434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6C95-9F93-774F-A6D1-56804D75B310}"/>
              </a:ext>
            </a:extLst>
          </p:cNvPr>
          <p:cNvSpPr>
            <a:spLocks noGrp="1"/>
          </p:cNvSpPr>
          <p:nvPr>
            <p:ph type="title"/>
          </p:nvPr>
        </p:nvSpPr>
        <p:spPr/>
        <p:txBody>
          <a:bodyPr/>
          <a:lstStyle/>
          <a:p>
            <a:r>
              <a:rPr lang="en-US" dirty="0"/>
              <a:t>Hormone Replacement Therapy (HRT) &amp; CHD</a:t>
            </a:r>
          </a:p>
        </p:txBody>
      </p:sp>
      <p:sp>
        <p:nvSpPr>
          <p:cNvPr id="3" name="Content Placeholder 2">
            <a:extLst>
              <a:ext uri="{FF2B5EF4-FFF2-40B4-BE49-F238E27FC236}">
                <a16:creationId xmlns:a16="http://schemas.microsoft.com/office/drawing/2014/main" id="{D283A44E-F985-0D49-9518-CFF1BBD4F74B}"/>
              </a:ext>
            </a:extLst>
          </p:cNvPr>
          <p:cNvSpPr>
            <a:spLocks noGrp="1"/>
          </p:cNvSpPr>
          <p:nvPr>
            <p:ph idx="1"/>
          </p:nvPr>
        </p:nvSpPr>
        <p:spPr>
          <a:xfrm>
            <a:off x="471544" y="1171154"/>
            <a:ext cx="8137665" cy="4280226"/>
          </a:xfrm>
        </p:spPr>
        <p:txBody>
          <a:bodyPr/>
          <a:lstStyle/>
          <a:p>
            <a:r>
              <a:rPr lang="en-US" b="1" dirty="0"/>
              <a:t>Observational</a:t>
            </a:r>
            <a:r>
              <a:rPr lang="en-US" dirty="0"/>
              <a:t> cohort data through mid-1990’s suggested inverse association of HRT and CHD:</a:t>
            </a:r>
          </a:p>
          <a:p>
            <a:pPr lvl="1"/>
            <a:r>
              <a:rPr lang="en-US" dirty="0"/>
              <a:t>Nurses’ Health Study Results:</a:t>
            </a:r>
          </a:p>
          <a:p>
            <a:pPr lvl="2"/>
            <a:r>
              <a:rPr lang="en-US" b="1" dirty="0"/>
              <a:t>RR: 0.72 </a:t>
            </a:r>
            <a:r>
              <a:rPr lang="en-US" dirty="0"/>
              <a:t>(95% CI, 0.55 to 0.95) for CVD mortality </a:t>
            </a:r>
          </a:p>
          <a:p>
            <a:pPr lvl="2"/>
            <a:r>
              <a:rPr lang="en-US" b="1" dirty="0"/>
              <a:t>RR: 0.63 </a:t>
            </a:r>
            <a:r>
              <a:rPr lang="en-US" dirty="0"/>
              <a:t>(95% CI 0.56 to 0.70) for total mortality for current users vs. never users, but benefit decreased over time </a:t>
            </a:r>
          </a:p>
        </p:txBody>
      </p:sp>
      <p:sp>
        <p:nvSpPr>
          <p:cNvPr id="4" name="Slide Number Placeholder 3">
            <a:extLst>
              <a:ext uri="{FF2B5EF4-FFF2-40B4-BE49-F238E27FC236}">
                <a16:creationId xmlns:a16="http://schemas.microsoft.com/office/drawing/2014/main" id="{4AB9EEED-D5FA-4045-B1A1-426EE6680657}"/>
              </a:ext>
            </a:extLst>
          </p:cNvPr>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5</a:t>
            </a:fld>
            <a:endParaRPr lang="en-US" altLang="en-US">
              <a:solidFill>
                <a:srgbClr val="052049"/>
              </a:solidFill>
            </a:endParaRPr>
          </a:p>
        </p:txBody>
      </p:sp>
      <p:cxnSp>
        <p:nvCxnSpPr>
          <p:cNvPr id="8" name="Straight Connector 7">
            <a:extLst>
              <a:ext uri="{FF2B5EF4-FFF2-40B4-BE49-F238E27FC236}">
                <a16:creationId xmlns:a16="http://schemas.microsoft.com/office/drawing/2014/main" id="{C74CF82A-0B34-A045-9F91-D6C00CECE7E8}"/>
              </a:ext>
            </a:extLst>
          </p:cNvPr>
          <p:cNvCxnSpPr/>
          <p:nvPr/>
        </p:nvCxnSpPr>
        <p:spPr>
          <a:xfrm>
            <a:off x="658462" y="3494316"/>
            <a:ext cx="789032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12B98A01-7A04-974D-B91B-9BA702804BFA}"/>
              </a:ext>
            </a:extLst>
          </p:cNvPr>
          <p:cNvSpPr txBox="1">
            <a:spLocks/>
          </p:cNvSpPr>
          <p:nvPr/>
        </p:nvSpPr>
        <p:spPr>
          <a:xfrm>
            <a:off x="534795" y="3674867"/>
            <a:ext cx="8137665" cy="2606188"/>
          </a:xfrm>
          <a:prstGeom prst="rect">
            <a:avLst/>
          </a:prstGeom>
        </p:spPr>
        <p:txBody>
          <a:bodyPr vert="horz" lIns="91440" tIns="45720" rIns="91440" bIns="45720" rtlCol="0">
            <a:noAutofit/>
          </a:bodyPr>
          <a:lst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93D0"/>
              </a:buClr>
            </a:pPr>
            <a:r>
              <a:rPr lang="en-US" dirty="0">
                <a:solidFill>
                  <a:srgbClr val="052049"/>
                </a:solidFill>
                <a:latin typeface="Arial"/>
              </a:rPr>
              <a:t>Further investigated through </a:t>
            </a:r>
            <a:r>
              <a:rPr lang="en-US" b="1" dirty="0">
                <a:solidFill>
                  <a:srgbClr val="052049"/>
                </a:solidFill>
                <a:latin typeface="Arial"/>
              </a:rPr>
              <a:t>RCTs </a:t>
            </a:r>
            <a:r>
              <a:rPr lang="en-US" dirty="0">
                <a:solidFill>
                  <a:srgbClr val="052049"/>
                </a:solidFill>
                <a:latin typeface="Arial"/>
              </a:rPr>
              <a:t>(later 1990s-early 2000s) </a:t>
            </a:r>
          </a:p>
          <a:p>
            <a:pPr lvl="1">
              <a:buClr>
                <a:srgbClr val="C7CED1">
                  <a:lumMod val="50000"/>
                </a:srgbClr>
              </a:buClr>
            </a:pPr>
            <a:r>
              <a:rPr lang="en-US" dirty="0">
                <a:solidFill>
                  <a:srgbClr val="052049"/>
                </a:solidFill>
                <a:latin typeface="Arial"/>
              </a:rPr>
              <a:t>Heart and Estrogen/progestin Replacement Study (HERS)</a:t>
            </a:r>
          </a:p>
          <a:p>
            <a:pPr lvl="1">
              <a:buClr>
                <a:srgbClr val="C7CED1">
                  <a:lumMod val="50000"/>
                </a:srgbClr>
              </a:buClr>
            </a:pPr>
            <a:r>
              <a:rPr lang="en-US" dirty="0">
                <a:solidFill>
                  <a:srgbClr val="052049"/>
                </a:solidFill>
                <a:latin typeface="Arial"/>
              </a:rPr>
              <a:t>Women’s Health Initiative (WHI)</a:t>
            </a:r>
          </a:p>
          <a:p>
            <a:pPr>
              <a:buClr>
                <a:srgbClr val="0093D0"/>
              </a:buClr>
            </a:pPr>
            <a:r>
              <a:rPr lang="en-US" dirty="0">
                <a:solidFill>
                  <a:srgbClr val="052049"/>
                </a:solidFill>
                <a:latin typeface="Arial"/>
              </a:rPr>
              <a:t>In both RCT’s, women with a uterus were randomized to:</a:t>
            </a:r>
          </a:p>
          <a:p>
            <a:pPr lvl="2">
              <a:buClr>
                <a:srgbClr val="0093D0"/>
              </a:buClr>
            </a:pPr>
            <a:r>
              <a:rPr lang="en-US" dirty="0">
                <a:solidFill>
                  <a:srgbClr val="052049"/>
                </a:solidFill>
                <a:latin typeface="Arial"/>
              </a:rPr>
              <a:t>0.625 mg conjugated estrogens +  2.5 mg medroxyprogesterone acetate daily vs. placebo (blinded)</a:t>
            </a:r>
          </a:p>
          <a:p>
            <a:pPr lvl="1">
              <a:buClr>
                <a:srgbClr val="C7CED1">
                  <a:lumMod val="50000"/>
                </a:srgbClr>
              </a:buClr>
            </a:pPr>
            <a:endParaRPr lang="en-US" dirty="0">
              <a:solidFill>
                <a:srgbClr val="052049"/>
              </a:solidFill>
              <a:latin typeface="Arial"/>
            </a:endParaRPr>
          </a:p>
        </p:txBody>
      </p:sp>
    </p:spTree>
    <p:extLst>
      <p:ext uri="{BB962C8B-B14F-4D97-AF65-F5344CB8AC3E}">
        <p14:creationId xmlns:p14="http://schemas.microsoft.com/office/powerpoint/2010/main" val="95931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dissolve">
                                      <p:cBhvr>
                                        <p:cTn id="23" dur="500"/>
                                        <p:tgtEl>
                                          <p:spTgt spid="9">
                                            <p:txEl>
                                              <p:pRg st="0" end="0"/>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dissolve">
                                      <p:cBhvr>
                                        <p:cTn id="26" dur="500"/>
                                        <p:tgtEl>
                                          <p:spTgt spid="9">
                                            <p:txEl>
                                              <p:pRg st="1" end="1"/>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dissolve">
                                      <p:cBhvr>
                                        <p:cTn id="29" dur="500"/>
                                        <p:tgtEl>
                                          <p:spTgt spid="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dissolve">
                                      <p:cBhvr>
                                        <p:cTn id="34" dur="500"/>
                                        <p:tgtEl>
                                          <p:spTgt spid="9">
                                            <p:txEl>
                                              <p:pRg st="3" end="3"/>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dissolve">
                                      <p:cBhvr>
                                        <p:cTn id="3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a:t>Reading &amp; </a:t>
            </a:r>
            <a:r>
              <a:rPr lang="en-US" dirty="0">
                <a:solidFill>
                  <a:schemeClr val="accent3"/>
                </a:solidFill>
              </a:rPr>
              <a:t>reviewing</a:t>
            </a:r>
            <a:r>
              <a:rPr lang="en-US" dirty="0"/>
              <a:t> &amp; writing a scientific manuscript</a:t>
            </a:r>
          </a:p>
        </p:txBody>
      </p:sp>
      <p:sp>
        <p:nvSpPr>
          <p:cNvPr id="14" name="Content Placeholder 1"/>
          <p:cNvSpPr>
            <a:spLocks noGrp="1"/>
          </p:cNvSpPr>
          <p:nvPr>
            <p:ph sz="half" idx="2"/>
          </p:nvPr>
        </p:nvSpPr>
        <p:spPr>
          <a:xfrm>
            <a:off x="3086100" y="1946674"/>
            <a:ext cx="5878286" cy="4176540"/>
          </a:xfrm>
        </p:spPr>
        <p:txBody>
          <a:bodyPr/>
          <a:lstStyle/>
          <a:p>
            <a:pPr marL="0" indent="0">
              <a:buNone/>
            </a:pPr>
            <a:r>
              <a:rPr lang="en-US" altLang="en-US" sz="1800" b="1" dirty="0"/>
              <a:t>Editor</a:t>
            </a:r>
            <a:r>
              <a:rPr lang="en-US" altLang="en-US" sz="1800" dirty="0"/>
              <a:t> (decision maker) and </a:t>
            </a:r>
            <a:r>
              <a:rPr lang="en-US" altLang="en-US" sz="1800" b="1" dirty="0"/>
              <a:t>Reviewers</a:t>
            </a:r>
            <a:r>
              <a:rPr lang="en-US" altLang="en-US" sz="1800" dirty="0"/>
              <a:t> look for:</a:t>
            </a:r>
          </a:p>
          <a:p>
            <a:r>
              <a:rPr lang="en-US" altLang="en-US" sz="1800" dirty="0"/>
              <a:t>Is the article novel, relevant, informative, valid and ethical ?</a:t>
            </a:r>
          </a:p>
          <a:p>
            <a:r>
              <a:rPr lang="en-US" altLang="en-US" sz="1800" dirty="0"/>
              <a:t>Would it affect practice or the way we understand a disease?</a:t>
            </a:r>
          </a:p>
          <a:p>
            <a:r>
              <a:rPr lang="en-US" altLang="en-US" sz="1800" dirty="0"/>
              <a:t>Is it the first paper, the best paper to date, or the last word on something ?</a:t>
            </a:r>
          </a:p>
          <a:p>
            <a:r>
              <a:rPr lang="en-US" altLang="en-US" sz="1800" dirty="0"/>
              <a:t>Is it well organized and well written?</a:t>
            </a:r>
          </a:p>
          <a:p>
            <a:r>
              <a:rPr lang="en-US" altLang="en-US" sz="1800" dirty="0"/>
              <a:t>Would the readers of this specific journal be interested?</a:t>
            </a:r>
          </a:p>
          <a:p>
            <a:r>
              <a:rPr lang="en-US" altLang="en-US" sz="1800" dirty="0"/>
              <a:t>Is it going to have a high impact and help my impact factor…</a:t>
            </a:r>
          </a:p>
          <a:p>
            <a:endParaRPr lang="en-US" altLang="en-US" sz="1800" dirty="0"/>
          </a:p>
          <a:p>
            <a:pPr lvl="3"/>
            <a:endParaRPr lang="en-US" altLang="en-US" sz="1050" dirty="0"/>
          </a:p>
        </p:txBody>
      </p:sp>
      <p:sp>
        <p:nvSpPr>
          <p:cNvPr id="5" name="Content Placeholder 4"/>
          <p:cNvSpPr>
            <a:spLocks noGrp="1"/>
          </p:cNvSpPr>
          <p:nvPr>
            <p:ph sz="half" idx="1"/>
          </p:nvPr>
        </p:nvSpPr>
        <p:spPr>
          <a:xfrm>
            <a:off x="453586" y="1946676"/>
            <a:ext cx="2632514" cy="4018359"/>
          </a:xfrm>
        </p:spPr>
        <p:txBody>
          <a:bodyPr/>
          <a:lstStyle/>
          <a:p>
            <a:pPr fontAlgn="auto"/>
            <a:r>
              <a:rPr lang="en-US" altLang="en-US" sz="1800" dirty="0"/>
              <a:t>Title</a:t>
            </a:r>
          </a:p>
          <a:p>
            <a:pPr fontAlgn="auto"/>
            <a:r>
              <a:rPr lang="en-US" altLang="en-US" sz="1800" dirty="0"/>
              <a:t>Abstract</a:t>
            </a:r>
          </a:p>
          <a:p>
            <a:pPr fontAlgn="auto"/>
            <a:r>
              <a:rPr lang="en-US" altLang="en-US" sz="1800" dirty="0"/>
              <a:t>Introduction</a:t>
            </a:r>
          </a:p>
          <a:p>
            <a:pPr fontAlgn="auto"/>
            <a:r>
              <a:rPr lang="en-US" altLang="en-US" sz="1800" dirty="0"/>
              <a:t>Methods</a:t>
            </a:r>
          </a:p>
          <a:p>
            <a:pPr fontAlgn="auto"/>
            <a:r>
              <a:rPr lang="en-US" altLang="en-US" sz="1800" dirty="0"/>
              <a:t>Results	</a:t>
            </a:r>
          </a:p>
          <a:p>
            <a:pPr lvl="1" fontAlgn="auto"/>
            <a:r>
              <a:rPr lang="en-US" altLang="en-US" sz="1600" dirty="0"/>
              <a:t>Tables</a:t>
            </a:r>
          </a:p>
          <a:p>
            <a:pPr lvl="1" fontAlgn="auto"/>
            <a:r>
              <a:rPr lang="en-US" altLang="en-US" sz="1600" dirty="0"/>
              <a:t>Figures		</a:t>
            </a:r>
          </a:p>
          <a:p>
            <a:pPr fontAlgn="auto"/>
            <a:r>
              <a:rPr lang="en-US" altLang="en-US" sz="1800" dirty="0"/>
              <a:t>Discussion</a:t>
            </a:r>
          </a:p>
          <a:p>
            <a:pPr fontAlgn="auto"/>
            <a:r>
              <a:rPr lang="en-US" altLang="en-US" sz="1800" dirty="0"/>
              <a:t>References</a:t>
            </a:r>
          </a:p>
          <a:p>
            <a:pPr fontAlgn="auto"/>
            <a:r>
              <a:rPr lang="en-US" altLang="en-US" sz="1800" dirty="0"/>
              <a:t>Acknowledgements</a:t>
            </a:r>
          </a:p>
          <a:p>
            <a:endParaRPr lang="en-US" dirty="0"/>
          </a:p>
        </p:txBody>
      </p:sp>
    </p:spTree>
    <p:extLst>
      <p:ext uri="{BB962C8B-B14F-4D97-AF65-F5344CB8AC3E}">
        <p14:creationId xmlns:p14="http://schemas.microsoft.com/office/powerpoint/2010/main" val="37788719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 calcmode="lin" valueType="num">
                                      <p:cBhvr additive="base">
                                        <p:cTn id="1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 calcmode="lin" valueType="num">
                                      <p:cBhvr additive="base">
                                        <p:cTn id="2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 calcmode="lin" valueType="num">
                                      <p:cBhvr additive="base">
                                        <p:cTn id="2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anim calcmode="lin" valueType="num">
                                      <p:cBhvr additive="base">
                                        <p:cTn id="31"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sz="half" idx="1"/>
          </p:nvPr>
        </p:nvSpPr>
        <p:spPr>
          <a:xfrm>
            <a:off x="462816" y="1575788"/>
            <a:ext cx="4686929" cy="3704154"/>
          </a:xfrm>
        </p:spPr>
        <p:txBody>
          <a:bodyPr/>
          <a:lstStyle/>
          <a:p>
            <a:r>
              <a:rPr lang="en-US" altLang="en-US">
                <a:solidFill>
                  <a:schemeClr val="bg1">
                    <a:lumMod val="50000"/>
                  </a:schemeClr>
                </a:solidFill>
              </a:rPr>
              <a:t>Title</a:t>
            </a:r>
          </a:p>
          <a:p>
            <a:r>
              <a:rPr lang="en-US" altLang="en-US" dirty="0">
                <a:solidFill>
                  <a:schemeClr val="bg1">
                    <a:lumMod val="50000"/>
                  </a:schemeClr>
                </a:solidFill>
              </a:rPr>
              <a:t>Abstract</a:t>
            </a:r>
          </a:p>
          <a:p>
            <a:r>
              <a:rPr lang="en-US" altLang="en-US" sz="1800" dirty="0"/>
              <a:t>Introduction</a:t>
            </a:r>
          </a:p>
          <a:p>
            <a:pPr lvl="1"/>
            <a:r>
              <a:rPr lang="en-US" altLang="en-US" sz="1800" dirty="0"/>
              <a:t>Background (justification)</a:t>
            </a:r>
          </a:p>
          <a:p>
            <a:pPr lvl="2"/>
            <a:r>
              <a:rPr lang="en-US" altLang="en-US" sz="1500" dirty="0"/>
              <a:t>Problem</a:t>
            </a:r>
          </a:p>
          <a:p>
            <a:pPr lvl="2"/>
            <a:r>
              <a:rPr lang="en-US" altLang="en-US" sz="1500" dirty="0"/>
              <a:t>Need to fill gap</a:t>
            </a:r>
          </a:p>
          <a:p>
            <a:pPr lvl="2"/>
            <a:r>
              <a:rPr lang="en-US" altLang="en-US" sz="1500" dirty="0"/>
              <a:t>Solution</a:t>
            </a:r>
          </a:p>
          <a:p>
            <a:pPr lvl="1"/>
            <a:r>
              <a:rPr lang="en-US" altLang="en-US" sz="1800" dirty="0"/>
              <a:t>Research question-hypothesis</a:t>
            </a:r>
          </a:p>
          <a:p>
            <a:pPr lvl="1"/>
            <a:r>
              <a:rPr lang="en-US" altLang="en-US" sz="1800" dirty="0"/>
              <a:t>Objectives</a:t>
            </a:r>
          </a:p>
          <a:p>
            <a:r>
              <a:rPr lang="en-US" altLang="en-US" dirty="0">
                <a:solidFill>
                  <a:schemeClr val="bg1">
                    <a:lumMod val="50000"/>
                  </a:schemeClr>
                </a:solidFill>
              </a:rPr>
              <a:t>Methods</a:t>
            </a:r>
          </a:p>
          <a:p>
            <a:r>
              <a:rPr lang="en-US" altLang="en-US" dirty="0">
                <a:solidFill>
                  <a:schemeClr val="bg1">
                    <a:lumMod val="50000"/>
                  </a:schemeClr>
                </a:solidFill>
              </a:rPr>
              <a:t>Results					</a:t>
            </a:r>
          </a:p>
          <a:p>
            <a:r>
              <a:rPr lang="en-US" altLang="en-US" dirty="0">
                <a:solidFill>
                  <a:schemeClr val="bg1">
                    <a:lumMod val="50000"/>
                  </a:schemeClr>
                </a:solidFill>
              </a:rPr>
              <a:t>Discussion</a:t>
            </a:r>
          </a:p>
          <a:p>
            <a:r>
              <a:rPr lang="en-US" altLang="en-US" dirty="0">
                <a:solidFill>
                  <a:schemeClr val="bg1">
                    <a:lumMod val="50000"/>
                  </a:schemeClr>
                </a:solidFill>
              </a:rPr>
              <a:t>References</a:t>
            </a:r>
          </a:p>
          <a:p>
            <a:r>
              <a:rPr lang="en-US" altLang="en-US" dirty="0">
                <a:solidFill>
                  <a:schemeClr val="bg1">
                    <a:lumMod val="50000"/>
                  </a:schemeClr>
                </a:solidFill>
              </a:rPr>
              <a:t>Acknowledgements</a:t>
            </a:r>
          </a:p>
        </p:txBody>
      </p:sp>
      <p:sp>
        <p:nvSpPr>
          <p:cNvPr id="2" name="Content Placeholder 1"/>
          <p:cNvSpPr>
            <a:spLocks noGrp="1"/>
          </p:cNvSpPr>
          <p:nvPr>
            <p:ph sz="half" idx="2"/>
          </p:nvPr>
        </p:nvSpPr>
        <p:spPr>
          <a:xfrm>
            <a:off x="4498042" y="1575790"/>
            <a:ext cx="4427444" cy="1569127"/>
          </a:xfrm>
        </p:spPr>
        <p:txBody>
          <a:bodyPr/>
          <a:lstStyle/>
          <a:p>
            <a:pPr marL="140637" indent="0">
              <a:buNone/>
            </a:pPr>
            <a:r>
              <a:rPr lang="en-US" altLang="en-US" b="1" dirty="0"/>
              <a:t>READER</a:t>
            </a:r>
          </a:p>
          <a:p>
            <a:r>
              <a:rPr lang="en-US" altLang="en-US" dirty="0"/>
              <a:t>What was the justification for the study?</a:t>
            </a:r>
          </a:p>
          <a:p>
            <a:r>
              <a:rPr lang="en-US" altLang="en-US" dirty="0"/>
              <a:t>Which were the main objectives?</a:t>
            </a:r>
          </a:p>
          <a:p>
            <a:r>
              <a:rPr lang="en-US" altLang="en-US" dirty="0"/>
              <a:t>Does the significance of the problem justify the study? Can this study answer the question?</a:t>
            </a:r>
          </a:p>
          <a:p>
            <a:endParaRPr lang="en-US" altLang="en-US" dirty="0"/>
          </a:p>
          <a:p>
            <a:endParaRPr lang="en-US" altLang="en-US" dirty="0"/>
          </a:p>
        </p:txBody>
      </p:sp>
      <p:sp>
        <p:nvSpPr>
          <p:cNvPr id="11" name="Title 1"/>
          <p:cNvSpPr>
            <a:spLocks noGrp="1"/>
          </p:cNvSpPr>
          <p:nvPr>
            <p:ph type="title"/>
          </p:nvPr>
        </p:nvSpPr>
        <p:spPr>
          <a:xfrm>
            <a:off x="462816" y="450285"/>
            <a:ext cx="8304609" cy="611072"/>
          </a:xfrm>
        </p:spPr>
        <p:txBody>
          <a:bodyPr/>
          <a:lstStyle/>
          <a:p>
            <a:r>
              <a:rPr lang="en-US" dirty="0">
                <a:solidFill>
                  <a:schemeClr val="accent3"/>
                </a:solidFill>
              </a:rPr>
              <a:t>Reading</a:t>
            </a:r>
            <a:r>
              <a:rPr lang="en-US" dirty="0"/>
              <a:t> &amp; reviewing &amp; </a:t>
            </a:r>
            <a:r>
              <a:rPr lang="en-US" dirty="0">
                <a:solidFill>
                  <a:schemeClr val="accent3"/>
                </a:solidFill>
              </a:rPr>
              <a:t>writing</a:t>
            </a:r>
            <a:r>
              <a:rPr lang="en-US" dirty="0"/>
              <a:t> a scientific manuscript</a:t>
            </a:r>
          </a:p>
        </p:txBody>
      </p:sp>
      <p:sp>
        <p:nvSpPr>
          <p:cNvPr id="6" name="Content Placeholder 1"/>
          <p:cNvSpPr txBox="1">
            <a:spLocks/>
          </p:cNvSpPr>
          <p:nvPr/>
        </p:nvSpPr>
        <p:spPr bwMode="auto">
          <a:xfrm>
            <a:off x="4498044" y="3478599"/>
            <a:ext cx="4430807" cy="2150715"/>
          </a:xfrm>
          <a:prstGeom prst="rect">
            <a:avLst/>
          </a:prstGeom>
          <a:noFill/>
          <a:ln w="12700">
            <a:noFill/>
            <a:miter lim="800000"/>
            <a:headEnd/>
            <a:tailEnd/>
          </a:ln>
          <a:effectLst/>
        </p:spPr>
        <p:txBody>
          <a:bodyPr vert="horz" wrap="square" lIns="26788" tIns="26788" rIns="26788" bIns="26788" numCol="1" anchor="t" anchorCtr="0" compatLnSpc="1">
            <a:prstTxWarp prst="textNoShape">
              <a:avLst/>
            </a:prstTxWarp>
          </a:bodyPr>
          <a:lstStyle>
            <a:lvl1pPr marL="534646" indent="-347130" algn="l" rtl="0" eaLnBrk="1" fontAlgn="base" hangingPunct="1">
              <a:spcBef>
                <a:spcPts val="1200"/>
              </a:spcBef>
              <a:spcAft>
                <a:spcPct val="0"/>
              </a:spcAft>
              <a:buClr>
                <a:schemeClr val="accent1"/>
              </a:buClr>
              <a:buSzPct val="100000"/>
              <a:buFont typeface="Gill Sans" pitchFamily="-1" charset="0"/>
              <a:buChar char="•"/>
              <a:defRPr sz="2000">
                <a:solidFill>
                  <a:srgbClr val="000000"/>
                </a:solidFill>
                <a:latin typeface="+mn-lt"/>
                <a:ea typeface="+mn-ea"/>
                <a:cs typeface="+mn-cs"/>
                <a:sym typeface="Gill Sans" pitchFamily="-1" charset="0"/>
              </a:defRPr>
            </a:lvl1pPr>
            <a:lvl2pPr marL="847174" indent="-347130" algn="l" rtl="0" eaLnBrk="1" fontAlgn="base" hangingPunct="1">
              <a:spcBef>
                <a:spcPts val="1200"/>
              </a:spcBef>
              <a:spcAft>
                <a:spcPct val="0"/>
              </a:spcAft>
              <a:buClr>
                <a:schemeClr val="accent1"/>
              </a:buClr>
              <a:buSzPct val="100000"/>
              <a:buFont typeface="Gill Sans" pitchFamily="-1" charset="0"/>
              <a:buChar char="•"/>
              <a:defRPr sz="1700">
                <a:solidFill>
                  <a:srgbClr val="000000"/>
                </a:solidFill>
                <a:latin typeface="+mn-lt"/>
                <a:ea typeface="+mn-ea"/>
                <a:cs typeface="+mn-cs"/>
                <a:sym typeface="Gill Sans" pitchFamily="-1" charset="0"/>
              </a:defRPr>
            </a:lvl2pPr>
            <a:lvl3pPr marL="1159702" indent="-347130" algn="l" rtl="0" eaLnBrk="1" fontAlgn="base" hangingPunct="1">
              <a:spcBef>
                <a:spcPts val="1200"/>
              </a:spcBef>
              <a:spcAft>
                <a:spcPct val="0"/>
              </a:spcAft>
              <a:buClr>
                <a:schemeClr val="accent1"/>
              </a:buClr>
              <a:buSzPct val="100000"/>
              <a:buFont typeface="Gill Sans" pitchFamily="-1" charset="0"/>
              <a:buChar char="•"/>
              <a:defRPr sz="1400">
                <a:solidFill>
                  <a:srgbClr val="000000"/>
                </a:solidFill>
                <a:latin typeface="+mn-lt"/>
                <a:ea typeface="+mn-ea"/>
                <a:cs typeface="+mn-cs"/>
                <a:sym typeface="Gill Sans" pitchFamily="-1" charset="0"/>
              </a:defRPr>
            </a:lvl3pPr>
            <a:lvl4pPr marL="1472230" indent="-347130" algn="l" rtl="0" eaLnBrk="1" fontAlgn="base" hangingPunct="1">
              <a:spcBef>
                <a:spcPts val="1200"/>
              </a:spcBef>
              <a:spcAft>
                <a:spcPct val="0"/>
              </a:spcAft>
              <a:buClr>
                <a:schemeClr val="accent1"/>
              </a:buClr>
              <a:buSzPct val="100000"/>
              <a:buFont typeface="Gill Sans" pitchFamily="-1" charset="0"/>
              <a:buChar char="•"/>
              <a:defRPr sz="1300">
                <a:solidFill>
                  <a:srgbClr val="000000"/>
                </a:solidFill>
                <a:latin typeface="+mn-lt"/>
                <a:ea typeface="+mn-ea"/>
                <a:cs typeface="+mn-cs"/>
                <a:sym typeface="Gill Sans" pitchFamily="-1" charset="0"/>
              </a:defRPr>
            </a:lvl4pPr>
            <a:lvl5pPr marL="1784758" indent="-347130" algn="l" rtl="0" eaLnBrk="1" fontAlgn="base" hangingPunct="1">
              <a:spcBef>
                <a:spcPts val="1200"/>
              </a:spcBef>
              <a:spcAft>
                <a:spcPct val="0"/>
              </a:spcAft>
              <a:buClr>
                <a:schemeClr val="accent1"/>
              </a:buClr>
              <a:buSzPct val="100000"/>
              <a:buFont typeface="Gill Sans" pitchFamily="-1" charset="0"/>
              <a:buChar char="•"/>
              <a:defRPr sz="1300">
                <a:solidFill>
                  <a:srgbClr val="000000"/>
                </a:solidFill>
                <a:latin typeface="+mn-lt"/>
                <a:ea typeface="+mn-ea"/>
                <a:cs typeface="+mn-cs"/>
                <a:sym typeface="Gill Sans" pitchFamily="-1" charset="0"/>
              </a:defRPr>
            </a:lvl5pPr>
            <a:lvl6pPr marL="2106216"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6pPr>
            <a:lvl7pPr marL="2427673"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7pPr>
            <a:lvl8pPr marL="2749130"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8pPr>
            <a:lvl9pPr marL="3070587"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9pPr>
          </a:lstStyle>
          <a:p>
            <a:pPr marL="140637" indent="0" defTabSz="685800">
              <a:buClr>
                <a:srgbClr val="0093D0"/>
              </a:buClr>
              <a:buNone/>
            </a:pPr>
            <a:r>
              <a:rPr lang="en-US" altLang="en-US" sz="1500" b="1" kern="0" dirty="0">
                <a:latin typeface="Arial"/>
              </a:rPr>
              <a:t>AUTHOR recommendations</a:t>
            </a:r>
          </a:p>
          <a:p>
            <a:pPr defTabSz="685800">
              <a:spcBef>
                <a:spcPts val="450"/>
              </a:spcBef>
              <a:buClr>
                <a:srgbClr val="0093D0"/>
              </a:buClr>
            </a:pPr>
            <a:r>
              <a:rPr lang="en-US" altLang="en-US" sz="1500" kern="0" dirty="0">
                <a:latin typeface="Arial"/>
              </a:rPr>
              <a:t>Summarize key background information that makes the study significant</a:t>
            </a:r>
          </a:p>
          <a:p>
            <a:pPr defTabSz="685800">
              <a:spcBef>
                <a:spcPts val="450"/>
              </a:spcBef>
              <a:buClr>
                <a:srgbClr val="0093D0"/>
              </a:buClr>
            </a:pPr>
            <a:r>
              <a:rPr lang="en-US" altLang="en-US" sz="1500" kern="0" dirty="0">
                <a:latin typeface="Arial"/>
              </a:rPr>
              <a:t>Make clear the hypothesis you are studying and why is it relevant </a:t>
            </a:r>
          </a:p>
          <a:p>
            <a:pPr defTabSz="685800">
              <a:spcBef>
                <a:spcPts val="450"/>
              </a:spcBef>
              <a:buClr>
                <a:srgbClr val="0093D0"/>
              </a:buClr>
            </a:pPr>
            <a:r>
              <a:rPr lang="en-US" altLang="en-US" sz="1500" kern="0" dirty="0">
                <a:latin typeface="Arial"/>
              </a:rPr>
              <a:t>State your study aims</a:t>
            </a:r>
          </a:p>
          <a:p>
            <a:pPr defTabSz="685800">
              <a:spcBef>
                <a:spcPts val="450"/>
              </a:spcBef>
              <a:buClr>
                <a:srgbClr val="0093D0"/>
              </a:buClr>
            </a:pPr>
            <a:r>
              <a:rPr lang="en-US" altLang="en-US" sz="1500" kern="0" dirty="0">
                <a:latin typeface="Arial"/>
              </a:rPr>
              <a:t>No need to provide extensive literature review (&lt;40 references)</a:t>
            </a:r>
          </a:p>
          <a:p>
            <a:pPr defTabSz="685800">
              <a:buClr>
                <a:srgbClr val="0093D0"/>
              </a:buClr>
            </a:pPr>
            <a:endParaRPr lang="en-US" altLang="en-US" sz="1500" kern="0" dirty="0">
              <a:latin typeface="Arial"/>
            </a:endParaRPr>
          </a:p>
          <a:p>
            <a:pPr defTabSz="685800">
              <a:buClr>
                <a:srgbClr val="0093D0"/>
              </a:buClr>
            </a:pPr>
            <a:endParaRPr lang="en-US" altLang="en-US" sz="1500" kern="0" dirty="0">
              <a:latin typeface="Arial"/>
            </a:endParaRPr>
          </a:p>
        </p:txBody>
      </p:sp>
    </p:spTree>
    <p:extLst>
      <p:ext uri="{BB962C8B-B14F-4D97-AF65-F5344CB8AC3E}">
        <p14:creationId xmlns:p14="http://schemas.microsoft.com/office/powerpoint/2010/main" val="3039519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sz="half" idx="1"/>
          </p:nvPr>
        </p:nvSpPr>
        <p:spPr>
          <a:xfrm>
            <a:off x="446487" y="1074052"/>
            <a:ext cx="4686929" cy="3704154"/>
          </a:xfrm>
        </p:spPr>
        <p:txBody>
          <a:bodyPr/>
          <a:lstStyle/>
          <a:p>
            <a:r>
              <a:rPr lang="en-US" altLang="en-US" dirty="0">
                <a:solidFill>
                  <a:schemeClr val="bg1">
                    <a:lumMod val="50000"/>
                  </a:schemeClr>
                </a:solidFill>
              </a:rPr>
              <a:t>Title</a:t>
            </a:r>
          </a:p>
          <a:p>
            <a:r>
              <a:rPr lang="en-US" altLang="en-US" dirty="0">
                <a:solidFill>
                  <a:schemeClr val="bg1">
                    <a:lumMod val="50000"/>
                  </a:schemeClr>
                </a:solidFill>
              </a:rPr>
              <a:t>Abstract</a:t>
            </a:r>
          </a:p>
          <a:p>
            <a:r>
              <a:rPr lang="en-US" altLang="en-US" dirty="0">
                <a:solidFill>
                  <a:schemeClr val="bg1">
                    <a:lumMod val="50000"/>
                  </a:schemeClr>
                </a:solidFill>
              </a:rPr>
              <a:t>Introduction</a:t>
            </a:r>
          </a:p>
          <a:p>
            <a:r>
              <a:rPr lang="en-US" altLang="en-US" sz="1800" dirty="0"/>
              <a:t>Methods</a:t>
            </a:r>
          </a:p>
          <a:p>
            <a:pPr lvl="1"/>
            <a:r>
              <a:rPr lang="en-US" altLang="en-US" sz="1500" dirty="0"/>
              <a:t>Design (cohort, case-control, </a:t>
            </a:r>
            <a:r>
              <a:rPr lang="en-US" altLang="en-US" sz="1500" dirty="0" err="1"/>
              <a:t>etc</a:t>
            </a:r>
            <a:r>
              <a:rPr lang="en-US" altLang="en-US" sz="1500" dirty="0"/>
              <a:t>)</a:t>
            </a:r>
          </a:p>
          <a:p>
            <a:pPr lvl="1"/>
            <a:r>
              <a:rPr lang="en-US" altLang="en-US" sz="1500" dirty="0"/>
              <a:t>Population (study base, exclusion/inclusion)</a:t>
            </a:r>
          </a:p>
          <a:p>
            <a:pPr lvl="1"/>
            <a:r>
              <a:rPr lang="en-US" altLang="en-US" sz="1500" dirty="0"/>
              <a:t>Disease (definition, selection, controls?)</a:t>
            </a:r>
          </a:p>
          <a:p>
            <a:pPr lvl="1"/>
            <a:r>
              <a:rPr lang="en-US" altLang="en-US" sz="1500" dirty="0"/>
              <a:t>Exposure (definition, data collection)</a:t>
            </a:r>
          </a:p>
          <a:p>
            <a:pPr lvl="1"/>
            <a:r>
              <a:rPr lang="en-US" altLang="en-US" sz="1500" dirty="0"/>
              <a:t>Analysis (measures, random error, bias reduction)</a:t>
            </a:r>
          </a:p>
          <a:p>
            <a:r>
              <a:rPr lang="en-US" altLang="en-US" dirty="0">
                <a:solidFill>
                  <a:schemeClr val="bg1">
                    <a:lumMod val="50000"/>
                  </a:schemeClr>
                </a:solidFill>
              </a:rPr>
              <a:t>Results					</a:t>
            </a:r>
          </a:p>
          <a:p>
            <a:r>
              <a:rPr lang="en-US" altLang="en-US" dirty="0">
                <a:solidFill>
                  <a:schemeClr val="bg1">
                    <a:lumMod val="50000"/>
                  </a:schemeClr>
                </a:solidFill>
              </a:rPr>
              <a:t>Discussion</a:t>
            </a:r>
          </a:p>
          <a:p>
            <a:r>
              <a:rPr lang="en-US" altLang="en-US" dirty="0">
                <a:solidFill>
                  <a:schemeClr val="bg1">
                    <a:lumMod val="50000"/>
                  </a:schemeClr>
                </a:solidFill>
              </a:rPr>
              <a:t>References</a:t>
            </a:r>
          </a:p>
          <a:p>
            <a:r>
              <a:rPr lang="en-US" altLang="en-US" dirty="0">
                <a:solidFill>
                  <a:schemeClr val="bg1">
                    <a:lumMod val="50000"/>
                  </a:schemeClr>
                </a:solidFill>
              </a:rPr>
              <a:t>Acknowledgements</a:t>
            </a:r>
          </a:p>
        </p:txBody>
      </p:sp>
      <p:sp>
        <p:nvSpPr>
          <p:cNvPr id="2" name="Content Placeholder 1"/>
          <p:cNvSpPr>
            <a:spLocks noGrp="1"/>
          </p:cNvSpPr>
          <p:nvPr>
            <p:ph sz="half" idx="2"/>
          </p:nvPr>
        </p:nvSpPr>
        <p:spPr>
          <a:xfrm>
            <a:off x="4851026" y="1074052"/>
            <a:ext cx="4074459" cy="3704154"/>
          </a:xfrm>
        </p:spPr>
        <p:txBody>
          <a:bodyPr/>
          <a:lstStyle/>
          <a:p>
            <a:pPr marL="140637" indent="0">
              <a:buNone/>
            </a:pPr>
            <a:r>
              <a:rPr lang="en-US" altLang="en-US" b="1" dirty="0"/>
              <a:t>READER</a:t>
            </a:r>
          </a:p>
          <a:p>
            <a:r>
              <a:rPr lang="en-US" altLang="en-US" dirty="0"/>
              <a:t>What was the design?</a:t>
            </a:r>
          </a:p>
          <a:p>
            <a:r>
              <a:rPr lang="en-US" altLang="en-US" dirty="0"/>
              <a:t>What was the study population?</a:t>
            </a:r>
          </a:p>
          <a:p>
            <a:r>
              <a:rPr lang="en-US" altLang="en-US" dirty="0"/>
              <a:t>What was the outcome of interest? How did they select the cases?</a:t>
            </a:r>
          </a:p>
          <a:p>
            <a:r>
              <a:rPr lang="en-US" altLang="en-US" dirty="0"/>
              <a:t>How were the controls or comparison group selected?</a:t>
            </a:r>
          </a:p>
          <a:p>
            <a:r>
              <a:rPr lang="en-US" altLang="en-US" dirty="0"/>
              <a:t>What was the exposure of interest? How did they collect the information? </a:t>
            </a:r>
          </a:p>
          <a:p>
            <a:r>
              <a:rPr lang="en-US" altLang="en-US" dirty="0"/>
              <a:t>What measures of frequency or association were used in the study? </a:t>
            </a:r>
          </a:p>
          <a:p>
            <a:r>
              <a:rPr lang="en-US" altLang="en-US" dirty="0"/>
              <a:t>How did they account for the role of chance?</a:t>
            </a:r>
          </a:p>
        </p:txBody>
      </p:sp>
      <p:sp>
        <p:nvSpPr>
          <p:cNvPr id="11" name="Title 1"/>
          <p:cNvSpPr>
            <a:spLocks noGrp="1"/>
          </p:cNvSpPr>
          <p:nvPr>
            <p:ph type="title"/>
          </p:nvPr>
        </p:nvSpPr>
        <p:spPr>
          <a:xfrm>
            <a:off x="446487" y="-165751"/>
            <a:ext cx="8304609" cy="840938"/>
          </a:xfrm>
        </p:spPr>
        <p:txBody>
          <a:bodyPr/>
          <a:lstStyle/>
          <a:p>
            <a:r>
              <a:rPr lang="en-US" dirty="0">
                <a:solidFill>
                  <a:schemeClr val="accent3"/>
                </a:solidFill>
              </a:rPr>
              <a:t>Reading</a:t>
            </a:r>
            <a:r>
              <a:rPr lang="en-US" dirty="0"/>
              <a:t> &amp; reviewing &amp; </a:t>
            </a:r>
            <a:r>
              <a:rPr lang="en-US" dirty="0">
                <a:solidFill>
                  <a:schemeClr val="accent3"/>
                </a:solidFill>
              </a:rPr>
              <a:t>writing</a:t>
            </a:r>
            <a:r>
              <a:rPr lang="en-US" dirty="0"/>
              <a:t> a scientific manuscript</a:t>
            </a:r>
          </a:p>
        </p:txBody>
      </p:sp>
      <p:sp>
        <p:nvSpPr>
          <p:cNvPr id="6" name="Content Placeholder 1"/>
          <p:cNvSpPr txBox="1">
            <a:spLocks/>
          </p:cNvSpPr>
          <p:nvPr/>
        </p:nvSpPr>
        <p:spPr>
          <a:xfrm>
            <a:off x="4851027" y="4734589"/>
            <a:ext cx="4074459" cy="1674159"/>
          </a:xfrm>
          <a:prstGeom prst="rect">
            <a:avLst/>
          </a:prstGeom>
        </p:spPr>
        <p:txBody>
          <a:bodyPr vert="horz" lIns="91440" tIns="45720" rIns="91440" bIns="45720" rtlCol="0">
            <a:noAutofit/>
          </a:bodyPr>
          <a:lst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500" b="0" kern="120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275" b="0" kern="120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050" b="0" kern="120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975" b="0" kern="120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975" b="0" kern="120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975"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975"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975"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975" kern="1200">
                <a:solidFill>
                  <a:schemeClr val="tx1"/>
                </a:solidFill>
                <a:latin typeface="+mn-lt"/>
                <a:ea typeface="+mn-ea"/>
                <a:cs typeface="+mn-cs"/>
              </a:defRPr>
            </a:lvl9pPr>
          </a:lstStyle>
          <a:p>
            <a:pPr marL="140637" indent="0">
              <a:buClr>
                <a:srgbClr val="0093D0"/>
              </a:buClr>
              <a:buNone/>
            </a:pPr>
            <a:r>
              <a:rPr lang="en-US" altLang="en-US" b="1" dirty="0">
                <a:solidFill>
                  <a:srgbClr val="052049"/>
                </a:solidFill>
                <a:latin typeface="Arial"/>
              </a:rPr>
              <a:t>AUTHOR recommendations</a:t>
            </a:r>
          </a:p>
          <a:p>
            <a:pPr>
              <a:buClr>
                <a:srgbClr val="0093D0"/>
              </a:buClr>
            </a:pPr>
            <a:r>
              <a:rPr lang="en-US" altLang="en-US" dirty="0">
                <a:solidFill>
                  <a:srgbClr val="052049"/>
                </a:solidFill>
                <a:latin typeface="Arial"/>
              </a:rPr>
              <a:t>ALL of the above</a:t>
            </a:r>
          </a:p>
          <a:p>
            <a:pPr>
              <a:buClr>
                <a:srgbClr val="0093D0"/>
              </a:buClr>
            </a:pPr>
            <a:r>
              <a:rPr lang="en-US" altLang="en-US" dirty="0">
                <a:solidFill>
                  <a:srgbClr val="052049"/>
                </a:solidFill>
                <a:latin typeface="Arial"/>
              </a:rPr>
              <a:t>Clear description of primary versus secondary aims </a:t>
            </a:r>
          </a:p>
          <a:p>
            <a:pPr>
              <a:buClr>
                <a:srgbClr val="0093D0"/>
              </a:buClr>
            </a:pPr>
            <a:r>
              <a:rPr lang="en-US" altLang="en-US" dirty="0">
                <a:solidFill>
                  <a:srgbClr val="052049"/>
                </a:solidFill>
                <a:latin typeface="Arial"/>
              </a:rPr>
              <a:t>IRB approval and informed consent</a:t>
            </a:r>
          </a:p>
        </p:txBody>
      </p:sp>
    </p:spTree>
    <p:extLst>
      <p:ext uri="{BB962C8B-B14F-4D97-AF65-F5344CB8AC3E}">
        <p14:creationId xmlns:p14="http://schemas.microsoft.com/office/powerpoint/2010/main" val="3447057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sz="half" idx="1"/>
          </p:nvPr>
        </p:nvSpPr>
        <p:spPr>
          <a:xfrm>
            <a:off x="264953" y="1191818"/>
            <a:ext cx="4686929" cy="3704154"/>
          </a:xfrm>
        </p:spPr>
        <p:txBody>
          <a:bodyPr/>
          <a:lstStyle/>
          <a:p>
            <a:r>
              <a:rPr lang="en-US" altLang="en-US" sz="1350" dirty="0">
                <a:solidFill>
                  <a:schemeClr val="bg1">
                    <a:lumMod val="50000"/>
                  </a:schemeClr>
                </a:solidFill>
              </a:rPr>
              <a:t>Title</a:t>
            </a:r>
          </a:p>
          <a:p>
            <a:r>
              <a:rPr lang="en-US" altLang="en-US" sz="1350" dirty="0">
                <a:solidFill>
                  <a:schemeClr val="bg1">
                    <a:lumMod val="50000"/>
                  </a:schemeClr>
                </a:solidFill>
              </a:rPr>
              <a:t>Abstract</a:t>
            </a:r>
          </a:p>
          <a:p>
            <a:r>
              <a:rPr lang="en-US" altLang="en-US" sz="1350" dirty="0">
                <a:solidFill>
                  <a:schemeClr val="bg1">
                    <a:lumMod val="50000"/>
                  </a:schemeClr>
                </a:solidFill>
              </a:rPr>
              <a:t>Introduction</a:t>
            </a:r>
          </a:p>
          <a:p>
            <a:r>
              <a:rPr lang="en-US" altLang="en-US" sz="1350" dirty="0">
                <a:solidFill>
                  <a:schemeClr val="bg1">
                    <a:lumMod val="50000"/>
                  </a:schemeClr>
                </a:solidFill>
              </a:rPr>
              <a:t>Methods</a:t>
            </a:r>
          </a:p>
          <a:p>
            <a:r>
              <a:rPr lang="en-US" altLang="en-US" sz="1575" dirty="0"/>
              <a:t>Results					</a:t>
            </a:r>
          </a:p>
          <a:p>
            <a:pPr lvl="1"/>
            <a:r>
              <a:rPr lang="en-US" altLang="en-US" sz="1350" dirty="0"/>
              <a:t>Text</a:t>
            </a:r>
          </a:p>
          <a:p>
            <a:pPr lvl="1"/>
            <a:r>
              <a:rPr lang="en-US" altLang="en-US" sz="1350" dirty="0"/>
              <a:t>Tables</a:t>
            </a:r>
          </a:p>
          <a:p>
            <a:pPr lvl="1"/>
            <a:r>
              <a:rPr lang="en-US" altLang="en-US" sz="1350" dirty="0"/>
              <a:t>Figures, graphs, photos</a:t>
            </a:r>
          </a:p>
          <a:p>
            <a:r>
              <a:rPr lang="en-US" altLang="en-US" sz="1575" dirty="0"/>
              <a:t>Discussion</a:t>
            </a:r>
          </a:p>
          <a:p>
            <a:pPr lvl="1"/>
            <a:r>
              <a:rPr lang="en-US" altLang="en-US" sz="1350" dirty="0"/>
              <a:t>Summary of main results</a:t>
            </a:r>
          </a:p>
          <a:p>
            <a:pPr lvl="1"/>
            <a:r>
              <a:rPr lang="en-US" altLang="en-US" sz="1350" dirty="0"/>
              <a:t>Comparison with literature (consistent/refutes, why)</a:t>
            </a:r>
          </a:p>
          <a:p>
            <a:pPr lvl="1"/>
            <a:r>
              <a:rPr lang="en-US" altLang="en-US" sz="1350" dirty="0"/>
              <a:t>Biologic explanation</a:t>
            </a:r>
          </a:p>
          <a:p>
            <a:pPr lvl="1"/>
            <a:r>
              <a:rPr lang="en-US" altLang="en-US" sz="1350" dirty="0"/>
              <a:t>Limitations (internal and external validity)</a:t>
            </a:r>
          </a:p>
          <a:p>
            <a:pPr lvl="1"/>
            <a:r>
              <a:rPr lang="en-US" altLang="en-US" sz="1350" dirty="0"/>
              <a:t>Implications and recommendations ?</a:t>
            </a:r>
          </a:p>
          <a:p>
            <a:pPr lvl="1"/>
            <a:r>
              <a:rPr lang="en-US" altLang="en-US" sz="1350" dirty="0"/>
              <a:t>Conclusions, interpretation of results in context</a:t>
            </a:r>
          </a:p>
          <a:p>
            <a:r>
              <a:rPr lang="en-US" altLang="en-US" dirty="0">
                <a:solidFill>
                  <a:schemeClr val="bg1">
                    <a:lumMod val="50000"/>
                  </a:schemeClr>
                </a:solidFill>
              </a:rPr>
              <a:t>References</a:t>
            </a:r>
          </a:p>
          <a:p>
            <a:r>
              <a:rPr lang="en-US" altLang="en-US" dirty="0">
                <a:solidFill>
                  <a:schemeClr val="bg1">
                    <a:lumMod val="50000"/>
                  </a:schemeClr>
                </a:solidFill>
              </a:rPr>
              <a:t>Acknowledgements</a:t>
            </a:r>
          </a:p>
        </p:txBody>
      </p:sp>
      <p:sp>
        <p:nvSpPr>
          <p:cNvPr id="2" name="Content Placeholder 1"/>
          <p:cNvSpPr>
            <a:spLocks noGrp="1"/>
          </p:cNvSpPr>
          <p:nvPr>
            <p:ph sz="half" idx="2"/>
          </p:nvPr>
        </p:nvSpPr>
        <p:spPr>
          <a:xfrm>
            <a:off x="4851028" y="1205041"/>
            <a:ext cx="4074459" cy="3704154"/>
          </a:xfrm>
        </p:spPr>
        <p:txBody>
          <a:bodyPr/>
          <a:lstStyle/>
          <a:p>
            <a:pPr marL="140637" indent="0">
              <a:buNone/>
            </a:pPr>
            <a:r>
              <a:rPr lang="en-US" altLang="en-US" b="1" dirty="0"/>
              <a:t>READER or REVIEWER</a:t>
            </a:r>
          </a:p>
          <a:p>
            <a:pPr>
              <a:spcBef>
                <a:spcPts val="450"/>
              </a:spcBef>
            </a:pPr>
            <a:r>
              <a:rPr lang="en-US" altLang="en-US" dirty="0"/>
              <a:t>What was the main result from the study?</a:t>
            </a:r>
          </a:p>
          <a:p>
            <a:pPr>
              <a:spcBef>
                <a:spcPts val="450"/>
              </a:spcBef>
            </a:pPr>
            <a:r>
              <a:rPr lang="en-US" altLang="en-US" dirty="0"/>
              <a:t>Do you think confounding is a problem? If yes, what would be the magnitude and direction of the bias?</a:t>
            </a:r>
          </a:p>
          <a:p>
            <a:pPr>
              <a:spcBef>
                <a:spcPts val="450"/>
              </a:spcBef>
            </a:pPr>
            <a:r>
              <a:rPr lang="en-US" altLang="en-US" dirty="0"/>
              <a:t>Do you think selection bias is a problem? If yes, what would be the magnitude and direction of the bias?</a:t>
            </a:r>
          </a:p>
          <a:p>
            <a:pPr>
              <a:spcBef>
                <a:spcPts val="450"/>
              </a:spcBef>
            </a:pPr>
            <a:r>
              <a:rPr lang="en-US" altLang="en-US" dirty="0"/>
              <a:t>Do you think misclassification of exposure is a problem? If yes, what would be the magnitude and direction of the bias?</a:t>
            </a:r>
          </a:p>
          <a:p>
            <a:pPr>
              <a:spcBef>
                <a:spcPts val="450"/>
              </a:spcBef>
            </a:pPr>
            <a:r>
              <a:rPr lang="en-US" altLang="en-US" dirty="0"/>
              <a:t>What would be the main conclusion from this study?</a:t>
            </a:r>
            <a:endParaRPr lang="es-ES_tradnl" altLang="en-US" dirty="0"/>
          </a:p>
        </p:txBody>
      </p:sp>
      <p:sp>
        <p:nvSpPr>
          <p:cNvPr id="11" name="Title 1"/>
          <p:cNvSpPr>
            <a:spLocks noGrp="1"/>
          </p:cNvSpPr>
          <p:nvPr>
            <p:ph type="title"/>
          </p:nvPr>
        </p:nvSpPr>
        <p:spPr>
          <a:xfrm>
            <a:off x="264953" y="258301"/>
            <a:ext cx="8304609" cy="840938"/>
          </a:xfrm>
        </p:spPr>
        <p:txBody>
          <a:bodyPr/>
          <a:lstStyle/>
          <a:p>
            <a:r>
              <a:rPr lang="en-US" dirty="0">
                <a:solidFill>
                  <a:schemeClr val="accent3"/>
                </a:solidFill>
              </a:rPr>
              <a:t>Reading</a:t>
            </a:r>
            <a:r>
              <a:rPr lang="en-US" dirty="0"/>
              <a:t> &amp; </a:t>
            </a:r>
            <a:r>
              <a:rPr lang="en-US" dirty="0">
                <a:solidFill>
                  <a:schemeClr val="accent3"/>
                </a:solidFill>
              </a:rPr>
              <a:t>reviewing</a:t>
            </a:r>
            <a:r>
              <a:rPr lang="en-US" dirty="0"/>
              <a:t> &amp; </a:t>
            </a:r>
            <a:r>
              <a:rPr lang="en-US" dirty="0">
                <a:solidFill>
                  <a:schemeClr val="accent3"/>
                </a:solidFill>
              </a:rPr>
              <a:t>writing</a:t>
            </a:r>
            <a:r>
              <a:rPr lang="en-US" dirty="0"/>
              <a:t> a scientific manuscript</a:t>
            </a:r>
          </a:p>
        </p:txBody>
      </p:sp>
    </p:spTree>
    <p:extLst>
      <p:ext uri="{BB962C8B-B14F-4D97-AF65-F5344CB8AC3E}">
        <p14:creationId xmlns:p14="http://schemas.microsoft.com/office/powerpoint/2010/main" val="1788658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sz="half" idx="1"/>
          </p:nvPr>
        </p:nvSpPr>
        <p:spPr>
          <a:xfrm>
            <a:off x="264953" y="1205670"/>
            <a:ext cx="4686929" cy="3704154"/>
          </a:xfrm>
        </p:spPr>
        <p:txBody>
          <a:bodyPr/>
          <a:lstStyle/>
          <a:p>
            <a:r>
              <a:rPr lang="en-US" altLang="en-US" sz="1350" dirty="0">
                <a:solidFill>
                  <a:schemeClr val="bg1">
                    <a:lumMod val="50000"/>
                  </a:schemeClr>
                </a:solidFill>
              </a:rPr>
              <a:t>Title</a:t>
            </a:r>
          </a:p>
          <a:p>
            <a:r>
              <a:rPr lang="en-US" altLang="en-US" sz="1350" dirty="0">
                <a:solidFill>
                  <a:schemeClr val="bg1">
                    <a:lumMod val="50000"/>
                  </a:schemeClr>
                </a:solidFill>
              </a:rPr>
              <a:t>Abstract</a:t>
            </a:r>
          </a:p>
          <a:p>
            <a:r>
              <a:rPr lang="en-US" altLang="en-US" sz="1350" dirty="0">
                <a:solidFill>
                  <a:schemeClr val="bg1">
                    <a:lumMod val="50000"/>
                  </a:schemeClr>
                </a:solidFill>
              </a:rPr>
              <a:t>Introduction</a:t>
            </a:r>
          </a:p>
          <a:p>
            <a:r>
              <a:rPr lang="en-US" altLang="en-US" sz="1350" dirty="0">
                <a:solidFill>
                  <a:schemeClr val="bg1">
                    <a:lumMod val="50000"/>
                  </a:schemeClr>
                </a:solidFill>
              </a:rPr>
              <a:t>Methods</a:t>
            </a:r>
          </a:p>
          <a:p>
            <a:r>
              <a:rPr lang="en-US" altLang="en-US" sz="1575" dirty="0"/>
              <a:t>Results					</a:t>
            </a:r>
          </a:p>
          <a:p>
            <a:pPr lvl="1"/>
            <a:r>
              <a:rPr lang="en-US" altLang="en-US" sz="1350" dirty="0"/>
              <a:t>Text</a:t>
            </a:r>
          </a:p>
          <a:p>
            <a:pPr lvl="1"/>
            <a:r>
              <a:rPr lang="en-US" altLang="en-US" sz="1350" dirty="0"/>
              <a:t>Tables</a:t>
            </a:r>
          </a:p>
          <a:p>
            <a:pPr lvl="1"/>
            <a:r>
              <a:rPr lang="en-US" altLang="en-US" sz="1350" dirty="0"/>
              <a:t>Figures, graphs, photos</a:t>
            </a:r>
          </a:p>
          <a:p>
            <a:r>
              <a:rPr lang="en-US" altLang="en-US" sz="1575" dirty="0"/>
              <a:t>Discussion</a:t>
            </a:r>
          </a:p>
          <a:p>
            <a:pPr lvl="1"/>
            <a:r>
              <a:rPr lang="en-US" altLang="en-US" sz="1350" dirty="0"/>
              <a:t>Summary of main results</a:t>
            </a:r>
          </a:p>
          <a:p>
            <a:pPr lvl="1"/>
            <a:r>
              <a:rPr lang="en-US" altLang="en-US" sz="1350" dirty="0"/>
              <a:t>Comparison with literature (consistent/refutes</a:t>
            </a:r>
          </a:p>
          <a:p>
            <a:pPr lvl="1"/>
            <a:r>
              <a:rPr lang="en-US" altLang="en-US" sz="1350" dirty="0"/>
              <a:t>Biologic explanation</a:t>
            </a:r>
          </a:p>
          <a:p>
            <a:pPr lvl="1"/>
            <a:r>
              <a:rPr lang="en-US" altLang="en-US" sz="1350" dirty="0"/>
              <a:t>Limitations (internal and external validity)</a:t>
            </a:r>
          </a:p>
          <a:p>
            <a:pPr lvl="1"/>
            <a:r>
              <a:rPr lang="en-US" altLang="en-US" sz="1350" dirty="0"/>
              <a:t>Implications and recommendations ?</a:t>
            </a:r>
          </a:p>
          <a:p>
            <a:pPr lvl="1"/>
            <a:r>
              <a:rPr lang="en-US" altLang="en-US" sz="1350" dirty="0"/>
              <a:t>Conclusions, interpretation of results in context</a:t>
            </a:r>
          </a:p>
          <a:p>
            <a:r>
              <a:rPr lang="en-US" altLang="en-US" dirty="0">
                <a:solidFill>
                  <a:schemeClr val="bg1">
                    <a:lumMod val="50000"/>
                  </a:schemeClr>
                </a:solidFill>
              </a:rPr>
              <a:t>References</a:t>
            </a:r>
          </a:p>
          <a:p>
            <a:r>
              <a:rPr lang="en-US" altLang="en-US" dirty="0">
                <a:solidFill>
                  <a:schemeClr val="bg1">
                    <a:lumMod val="50000"/>
                  </a:schemeClr>
                </a:solidFill>
              </a:rPr>
              <a:t>Acknowledgements</a:t>
            </a:r>
          </a:p>
        </p:txBody>
      </p:sp>
      <p:sp>
        <p:nvSpPr>
          <p:cNvPr id="2" name="Content Placeholder 1"/>
          <p:cNvSpPr>
            <a:spLocks noGrp="1"/>
          </p:cNvSpPr>
          <p:nvPr>
            <p:ph sz="half" idx="2"/>
          </p:nvPr>
        </p:nvSpPr>
        <p:spPr>
          <a:xfrm>
            <a:off x="4585857" y="1218894"/>
            <a:ext cx="4308763" cy="4766271"/>
          </a:xfrm>
        </p:spPr>
        <p:txBody>
          <a:bodyPr/>
          <a:lstStyle/>
          <a:p>
            <a:pPr marL="140637" indent="0">
              <a:buNone/>
            </a:pPr>
            <a:r>
              <a:rPr lang="en-US" altLang="en-US" b="1" dirty="0"/>
              <a:t>AUTHOR recommendations</a:t>
            </a:r>
          </a:p>
          <a:p>
            <a:pPr marL="383381" indent="-252413">
              <a:spcBef>
                <a:spcPts val="450"/>
              </a:spcBef>
            </a:pPr>
            <a:r>
              <a:rPr lang="en-US" altLang="en-US" dirty="0"/>
              <a:t>Main findings clear in the text, with reference to the tables and figures. But don’t repeat all the numbers in the tables in the text</a:t>
            </a:r>
          </a:p>
          <a:p>
            <a:pPr marL="383381" indent="-252413">
              <a:spcBef>
                <a:spcPts val="450"/>
              </a:spcBef>
            </a:pPr>
            <a:r>
              <a:rPr lang="en-US" altLang="en-US" dirty="0"/>
              <a:t>No claims of order (“We are the first to..”)</a:t>
            </a:r>
          </a:p>
          <a:p>
            <a:pPr marL="383381" indent="-252413">
              <a:spcBef>
                <a:spcPts val="450"/>
              </a:spcBef>
            </a:pPr>
            <a:r>
              <a:rPr lang="en-US" altLang="en-US" dirty="0"/>
              <a:t>Don’t focus on criticizing other studies</a:t>
            </a:r>
          </a:p>
          <a:p>
            <a:pPr marL="383381" lvl="1" indent="-252413">
              <a:spcBef>
                <a:spcPts val="450"/>
              </a:spcBef>
            </a:pPr>
            <a:r>
              <a:rPr lang="en-US" altLang="en-US" sz="1500" dirty="0"/>
              <a:t>Recognize but don’t be overly defensive regarding limitations. Note available evidence to suggest these are not major flaws</a:t>
            </a:r>
          </a:p>
          <a:p>
            <a:pPr marL="383381" indent="-252413">
              <a:spcBef>
                <a:spcPts val="450"/>
              </a:spcBef>
            </a:pPr>
            <a:r>
              <a:rPr lang="en-US" altLang="en-US" dirty="0"/>
              <a:t>Don’t speculate and don’t over-interpret your results</a:t>
            </a:r>
          </a:p>
          <a:p>
            <a:pPr marL="383381" lvl="1" indent="-252413">
              <a:spcBef>
                <a:spcPts val="450"/>
              </a:spcBef>
            </a:pPr>
            <a:r>
              <a:rPr lang="en-US" altLang="en-US" sz="1500" dirty="0"/>
              <a:t>Conclusions should follow logically from the results and provide clear take home message</a:t>
            </a:r>
          </a:p>
          <a:p>
            <a:pPr>
              <a:lnSpc>
                <a:spcPct val="80000"/>
              </a:lnSpc>
              <a:spcBef>
                <a:spcPct val="0"/>
              </a:spcBef>
              <a:buFont typeface="Wingdings" panose="05000000000000000000" pitchFamily="2" charset="2"/>
              <a:buNone/>
              <a:defRPr/>
            </a:pPr>
            <a:endParaRPr lang="en-US" dirty="0"/>
          </a:p>
        </p:txBody>
      </p:sp>
      <p:sp>
        <p:nvSpPr>
          <p:cNvPr id="11" name="Title 1"/>
          <p:cNvSpPr>
            <a:spLocks noGrp="1"/>
          </p:cNvSpPr>
          <p:nvPr>
            <p:ph type="title"/>
          </p:nvPr>
        </p:nvSpPr>
        <p:spPr>
          <a:xfrm>
            <a:off x="416336" y="272155"/>
            <a:ext cx="8304609" cy="840938"/>
          </a:xfrm>
        </p:spPr>
        <p:txBody>
          <a:bodyPr/>
          <a:lstStyle/>
          <a:p>
            <a:r>
              <a:rPr lang="en-US" dirty="0"/>
              <a:t>Reading &amp; reviewing &amp; </a:t>
            </a:r>
            <a:r>
              <a:rPr lang="en-US" dirty="0">
                <a:solidFill>
                  <a:schemeClr val="accent3"/>
                </a:solidFill>
              </a:rPr>
              <a:t>writing</a:t>
            </a:r>
            <a:r>
              <a:rPr lang="en-US" dirty="0"/>
              <a:t> a scientific manuscript</a:t>
            </a:r>
          </a:p>
        </p:txBody>
      </p:sp>
    </p:spTree>
    <p:extLst>
      <p:ext uri="{BB962C8B-B14F-4D97-AF65-F5344CB8AC3E}">
        <p14:creationId xmlns:p14="http://schemas.microsoft.com/office/powerpoint/2010/main" val="2376624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dissolve">
                                      <p:cBhvr>
                                        <p:cTn id="24" dur="500"/>
                                        <p:tgtEl>
                                          <p:spTgt spid="2">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dissolv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sz="half" idx="1"/>
          </p:nvPr>
        </p:nvSpPr>
        <p:spPr>
          <a:xfrm>
            <a:off x="264953" y="1219529"/>
            <a:ext cx="4686929" cy="3704154"/>
          </a:xfrm>
        </p:spPr>
        <p:txBody>
          <a:bodyPr/>
          <a:lstStyle/>
          <a:p>
            <a:pPr marL="140637" indent="0">
              <a:buNone/>
            </a:pPr>
            <a:r>
              <a:rPr lang="en-US" altLang="en-US" b="1" dirty="0"/>
              <a:t>ARTICLE</a:t>
            </a:r>
          </a:p>
          <a:p>
            <a:r>
              <a:rPr lang="en-US" altLang="en-US" dirty="0"/>
              <a:t>Introduction</a:t>
            </a:r>
          </a:p>
          <a:p>
            <a:pPr lvl="1"/>
            <a:r>
              <a:rPr lang="en-US" altLang="en-US" sz="1350" dirty="0"/>
              <a:t>Background (justification=</a:t>
            </a:r>
            <a:r>
              <a:rPr lang="en-US" altLang="en-US" sz="1350" dirty="0" err="1"/>
              <a:t>problem+need+solution</a:t>
            </a:r>
            <a:r>
              <a:rPr lang="en-US" altLang="en-US" sz="1350" dirty="0"/>
              <a:t>)</a:t>
            </a:r>
          </a:p>
          <a:p>
            <a:pPr lvl="1"/>
            <a:r>
              <a:rPr lang="en-US" altLang="en-US" sz="1350" dirty="0"/>
              <a:t>Research question-hypothesis		</a:t>
            </a:r>
          </a:p>
          <a:p>
            <a:pPr lvl="1"/>
            <a:r>
              <a:rPr lang="en-US" altLang="en-US" sz="1350" dirty="0"/>
              <a:t>Objectives</a:t>
            </a:r>
          </a:p>
          <a:p>
            <a:pPr>
              <a:spcBef>
                <a:spcPts val="450"/>
              </a:spcBef>
            </a:pPr>
            <a:r>
              <a:rPr lang="en-US" altLang="en-US" dirty="0"/>
              <a:t>Methods</a:t>
            </a:r>
          </a:p>
          <a:p>
            <a:pPr lvl="1"/>
            <a:r>
              <a:rPr lang="en-US" altLang="en-US" sz="1350" dirty="0"/>
              <a:t>Design (cohort, case-control, </a:t>
            </a:r>
            <a:r>
              <a:rPr lang="en-US" altLang="en-US" sz="1350" dirty="0" err="1"/>
              <a:t>etc</a:t>
            </a:r>
            <a:r>
              <a:rPr lang="en-US" altLang="en-US" sz="1350" dirty="0"/>
              <a:t>)</a:t>
            </a:r>
          </a:p>
          <a:p>
            <a:pPr lvl="1"/>
            <a:r>
              <a:rPr lang="en-US" altLang="en-US" sz="1350" dirty="0"/>
              <a:t>Population (study base)</a:t>
            </a:r>
          </a:p>
          <a:p>
            <a:pPr lvl="1"/>
            <a:r>
              <a:rPr lang="en-US" altLang="en-US" sz="1350" dirty="0"/>
              <a:t>Disease (definition, selection, controls?)</a:t>
            </a:r>
          </a:p>
          <a:p>
            <a:pPr lvl="1"/>
            <a:r>
              <a:rPr lang="en-US" altLang="en-US" sz="1350" dirty="0"/>
              <a:t>Exposure (definition, data collection)</a:t>
            </a:r>
          </a:p>
          <a:p>
            <a:pPr lvl="1"/>
            <a:r>
              <a:rPr lang="en-US" altLang="en-US" sz="1350" dirty="0"/>
              <a:t>Analysis (measures, random error, bias)</a:t>
            </a:r>
          </a:p>
          <a:p>
            <a:pPr>
              <a:spcBef>
                <a:spcPts val="450"/>
              </a:spcBef>
            </a:pPr>
            <a:r>
              <a:rPr lang="en-US" altLang="en-US" dirty="0"/>
              <a:t>Results</a:t>
            </a:r>
          </a:p>
          <a:p>
            <a:r>
              <a:rPr lang="en-US" altLang="en-US" dirty="0"/>
              <a:t>Discussion</a:t>
            </a:r>
          </a:p>
          <a:p>
            <a:pPr lvl="1"/>
            <a:r>
              <a:rPr lang="en-US" altLang="en-US" sz="1350" dirty="0"/>
              <a:t>Comparison with literature </a:t>
            </a:r>
          </a:p>
          <a:p>
            <a:pPr lvl="1"/>
            <a:r>
              <a:rPr lang="en-US" altLang="en-US" sz="1350" dirty="0"/>
              <a:t>Biologic explanation</a:t>
            </a:r>
          </a:p>
          <a:p>
            <a:pPr lvl="1"/>
            <a:r>
              <a:rPr lang="en-US" altLang="en-US" sz="1350" dirty="0"/>
              <a:t>Limitations (internal and external validity)</a:t>
            </a:r>
          </a:p>
          <a:p>
            <a:r>
              <a:rPr lang="en-US" altLang="en-US" dirty="0"/>
              <a:t>References</a:t>
            </a:r>
          </a:p>
        </p:txBody>
      </p:sp>
      <p:sp>
        <p:nvSpPr>
          <p:cNvPr id="2" name="Content Placeholder 1"/>
          <p:cNvSpPr>
            <a:spLocks noGrp="1"/>
          </p:cNvSpPr>
          <p:nvPr>
            <p:ph sz="half" idx="2"/>
          </p:nvPr>
        </p:nvSpPr>
        <p:spPr>
          <a:xfrm>
            <a:off x="4951882" y="1192667"/>
            <a:ext cx="4074459" cy="3704154"/>
          </a:xfrm>
        </p:spPr>
        <p:txBody>
          <a:bodyPr/>
          <a:lstStyle/>
          <a:p>
            <a:pPr marL="140637" indent="0">
              <a:lnSpc>
                <a:spcPct val="80000"/>
              </a:lnSpc>
              <a:buNone/>
            </a:pPr>
            <a:r>
              <a:rPr lang="en-US" altLang="en-US" b="1" dirty="0"/>
              <a:t>PROPOSAL</a:t>
            </a:r>
          </a:p>
          <a:p>
            <a:pPr>
              <a:lnSpc>
                <a:spcPct val="80000"/>
              </a:lnSpc>
            </a:pPr>
            <a:r>
              <a:rPr lang="en-US" altLang="en-US" dirty="0"/>
              <a:t>Introduction</a:t>
            </a:r>
          </a:p>
          <a:p>
            <a:pPr lvl="1"/>
            <a:r>
              <a:rPr lang="en-US" altLang="en-US" sz="1350" dirty="0"/>
              <a:t>Background (justification, significance)</a:t>
            </a:r>
          </a:p>
          <a:p>
            <a:pPr lvl="1"/>
            <a:r>
              <a:rPr lang="en-US" altLang="en-US" sz="1350" dirty="0"/>
              <a:t>Research question-hypothesis</a:t>
            </a:r>
          </a:p>
          <a:p>
            <a:pPr lvl="1"/>
            <a:r>
              <a:rPr lang="en-US" altLang="en-US" sz="1350" dirty="0"/>
              <a:t>Objectives</a:t>
            </a:r>
          </a:p>
          <a:p>
            <a:pPr>
              <a:spcBef>
                <a:spcPts val="450"/>
              </a:spcBef>
            </a:pPr>
            <a:r>
              <a:rPr lang="en-US" altLang="en-US" dirty="0"/>
              <a:t>Methods</a:t>
            </a:r>
          </a:p>
          <a:p>
            <a:pPr lvl="1"/>
            <a:r>
              <a:rPr lang="en-US" altLang="en-US" sz="1350" dirty="0"/>
              <a:t>Design (cohort, case-control, </a:t>
            </a:r>
            <a:r>
              <a:rPr lang="en-US" altLang="en-US" sz="1350" dirty="0" err="1"/>
              <a:t>etc</a:t>
            </a:r>
            <a:r>
              <a:rPr lang="en-US" altLang="en-US" sz="1350" dirty="0"/>
              <a:t>)</a:t>
            </a:r>
          </a:p>
          <a:p>
            <a:pPr lvl="1"/>
            <a:r>
              <a:rPr lang="en-US" altLang="en-US" sz="1350" dirty="0"/>
              <a:t>Population (study base)</a:t>
            </a:r>
          </a:p>
          <a:p>
            <a:pPr lvl="1"/>
            <a:r>
              <a:rPr lang="en-US" altLang="en-US" sz="1350" dirty="0"/>
              <a:t>Disease (definition, selection, controls?)</a:t>
            </a:r>
          </a:p>
          <a:p>
            <a:pPr lvl="1"/>
            <a:r>
              <a:rPr lang="en-US" altLang="en-US" sz="1350" dirty="0"/>
              <a:t>Exposure (definition, data collection)</a:t>
            </a:r>
          </a:p>
          <a:p>
            <a:pPr lvl="1"/>
            <a:r>
              <a:rPr lang="en-US" altLang="en-US" sz="1350" dirty="0"/>
              <a:t>Analysis (measures, random error, bias reduction [confounding control, validation studies] and quantification of impact [sensitivity analyses])</a:t>
            </a:r>
          </a:p>
          <a:p>
            <a:pPr lvl="1">
              <a:lnSpc>
                <a:spcPct val="80000"/>
              </a:lnSpc>
            </a:pPr>
            <a:r>
              <a:rPr lang="en-US" altLang="en-US" sz="1350" dirty="0"/>
              <a:t>Power</a:t>
            </a:r>
          </a:p>
          <a:p>
            <a:pPr lvl="1">
              <a:lnSpc>
                <a:spcPct val="80000"/>
              </a:lnSpc>
            </a:pPr>
            <a:r>
              <a:rPr lang="en-US" altLang="en-US" sz="1350" dirty="0"/>
              <a:t>Limitations and plans to minimize and quantify them</a:t>
            </a:r>
            <a:endParaRPr lang="en-US" altLang="en-US" dirty="0"/>
          </a:p>
          <a:p>
            <a:pPr>
              <a:spcBef>
                <a:spcPts val="450"/>
              </a:spcBef>
            </a:pPr>
            <a:r>
              <a:rPr lang="en-US" altLang="en-US" dirty="0"/>
              <a:t>References</a:t>
            </a:r>
          </a:p>
          <a:p>
            <a:pPr lvl="1">
              <a:lnSpc>
                <a:spcPct val="80000"/>
              </a:lnSpc>
            </a:pPr>
            <a:endParaRPr lang="en-US" altLang="en-US" sz="1350" dirty="0"/>
          </a:p>
        </p:txBody>
      </p:sp>
      <p:sp>
        <p:nvSpPr>
          <p:cNvPr id="11" name="Title 1"/>
          <p:cNvSpPr>
            <a:spLocks noGrp="1"/>
          </p:cNvSpPr>
          <p:nvPr>
            <p:ph type="title"/>
          </p:nvPr>
        </p:nvSpPr>
        <p:spPr>
          <a:xfrm>
            <a:off x="446487" y="157507"/>
            <a:ext cx="8304609" cy="840938"/>
          </a:xfrm>
        </p:spPr>
        <p:txBody>
          <a:bodyPr/>
          <a:lstStyle/>
          <a:p>
            <a:r>
              <a:rPr lang="en-US" dirty="0"/>
              <a:t>Developing a Proposal</a:t>
            </a:r>
          </a:p>
        </p:txBody>
      </p:sp>
      <p:cxnSp>
        <p:nvCxnSpPr>
          <p:cNvPr id="4" name="Straight Arrow Connector 3"/>
          <p:cNvCxnSpPr/>
          <p:nvPr/>
        </p:nvCxnSpPr>
        <p:spPr bwMode="auto">
          <a:xfrm flipV="1">
            <a:off x="3228111" y="1925784"/>
            <a:ext cx="2045635" cy="3295189"/>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p:spPr>
      </p:cxnSp>
      <p:sp>
        <p:nvSpPr>
          <p:cNvPr id="6" name="Right Brace 5"/>
          <p:cNvSpPr/>
          <p:nvPr/>
        </p:nvSpPr>
        <p:spPr bwMode="auto">
          <a:xfrm rot="20100226">
            <a:off x="2885511" y="4981552"/>
            <a:ext cx="322730" cy="671094"/>
          </a:xfrm>
          <a:prstGeom prst="rightBrace">
            <a:avLst/>
          </a:prstGeom>
          <a:noFill/>
          <a:ln w="25400" cap="flat" cmpd="sng" algn="ctr">
            <a:solidFill>
              <a:srgbClr val="C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315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
        <p:nvSpPr>
          <p:cNvPr id="13" name="Right Brace 12"/>
          <p:cNvSpPr/>
          <p:nvPr/>
        </p:nvSpPr>
        <p:spPr bwMode="auto">
          <a:xfrm>
            <a:off x="4685012" y="1671099"/>
            <a:ext cx="266868" cy="1088501"/>
          </a:xfrm>
          <a:prstGeom prst="rightBrace">
            <a:avLst/>
          </a:prstGeom>
          <a:noFill/>
          <a:ln w="25400" cap="flat" cmpd="sng" algn="ctr">
            <a:solidFill>
              <a:srgbClr val="C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315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
        <p:nvSpPr>
          <p:cNvPr id="14" name="Right Brace 13"/>
          <p:cNvSpPr/>
          <p:nvPr/>
        </p:nvSpPr>
        <p:spPr bwMode="auto">
          <a:xfrm>
            <a:off x="4630016" y="3083750"/>
            <a:ext cx="321864" cy="1363561"/>
          </a:xfrm>
          <a:prstGeom prst="rightBrace">
            <a:avLst/>
          </a:prstGeom>
          <a:noFill/>
          <a:ln w="25400" cap="flat" cmpd="sng" algn="ctr">
            <a:solidFill>
              <a:srgbClr val="C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315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cxnSp>
        <p:nvCxnSpPr>
          <p:cNvPr id="15" name="Straight Arrow Connector 14"/>
          <p:cNvCxnSpPr/>
          <p:nvPr/>
        </p:nvCxnSpPr>
        <p:spPr bwMode="auto">
          <a:xfrm flipV="1">
            <a:off x="1854406" y="5840686"/>
            <a:ext cx="3285630" cy="308845"/>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p:spPr>
      </p:cxnSp>
      <p:cxnSp>
        <p:nvCxnSpPr>
          <p:cNvPr id="16" name="Straight Arrow Connector 15"/>
          <p:cNvCxnSpPr/>
          <p:nvPr/>
        </p:nvCxnSpPr>
        <p:spPr bwMode="auto">
          <a:xfrm flipV="1">
            <a:off x="4005521" y="5348391"/>
            <a:ext cx="1467024" cy="492295"/>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23556562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6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6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6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816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816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816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816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816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816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48163">
                                            <p:txEl>
                                              <p:pRg st="11" end="1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48163">
                                            <p:txEl>
                                              <p:pRg st="12" end="12"/>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8163">
                                            <p:txEl>
                                              <p:pRg st="13" end="13"/>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48163">
                                            <p:txEl>
                                              <p:pRg st="14" end="14"/>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48163">
                                            <p:txEl>
                                              <p:pRg st="15" end="1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48163">
                                            <p:txEl>
                                              <p:pRg st="16" end="16"/>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5242-FB52-004D-86A5-DB9AAEEE4221}"/>
              </a:ext>
            </a:extLst>
          </p:cNvPr>
          <p:cNvSpPr>
            <a:spLocks noGrp="1"/>
          </p:cNvSpPr>
          <p:nvPr>
            <p:ph type="title"/>
          </p:nvPr>
        </p:nvSpPr>
        <p:spPr>
          <a:xfrm>
            <a:off x="453587" y="185164"/>
            <a:ext cx="3024721" cy="611449"/>
          </a:xfrm>
        </p:spPr>
        <p:txBody>
          <a:bodyPr/>
          <a:lstStyle/>
          <a:p>
            <a:r>
              <a:rPr lang="en-US" dirty="0"/>
              <a:t>HERS RCT Results</a:t>
            </a:r>
          </a:p>
        </p:txBody>
      </p:sp>
      <p:sp>
        <p:nvSpPr>
          <p:cNvPr id="4" name="Slide Number Placeholder 3">
            <a:extLst>
              <a:ext uri="{FF2B5EF4-FFF2-40B4-BE49-F238E27FC236}">
                <a16:creationId xmlns:a16="http://schemas.microsoft.com/office/drawing/2014/main" id="{CA63DB2D-3E1D-3F4E-A92A-8A8167D7B846}"/>
              </a:ext>
            </a:extLst>
          </p:cNvPr>
          <p:cNvSpPr>
            <a:spLocks noGrp="1"/>
          </p:cNvSpPr>
          <p:nvPr>
            <p:ph type="sldNum" sz="quarter" idx="10"/>
          </p:nvPr>
        </p:nvSpPr>
        <p:spPr/>
        <p:txBody>
          <a:bodyPr/>
          <a:lstStyle/>
          <a:p>
            <a:pPr defTabSz="457200">
              <a:defRPr/>
            </a:pPr>
            <a:fld id="{FAA74B69-70FD-A649-B131-F3438782CAA4}" type="slidenum">
              <a:rPr lang="en-US" altLang="en-US">
                <a:solidFill>
                  <a:srgbClr val="052049"/>
                </a:solidFill>
              </a:rPr>
              <a:pPr defTabSz="457200">
                <a:defRPr/>
              </a:pPr>
              <a:t>6</a:t>
            </a:fld>
            <a:endParaRPr lang="en-US" altLang="en-US">
              <a:solidFill>
                <a:srgbClr val="052049"/>
              </a:solidFill>
            </a:endParaRPr>
          </a:p>
        </p:txBody>
      </p:sp>
      <p:sp>
        <p:nvSpPr>
          <p:cNvPr id="6" name="TextBox 5">
            <a:extLst>
              <a:ext uri="{FF2B5EF4-FFF2-40B4-BE49-F238E27FC236}">
                <a16:creationId xmlns:a16="http://schemas.microsoft.com/office/drawing/2014/main" id="{33B48A50-A2DC-854B-B06A-2538E22D3D22}"/>
              </a:ext>
            </a:extLst>
          </p:cNvPr>
          <p:cNvSpPr txBox="1"/>
          <p:nvPr/>
        </p:nvSpPr>
        <p:spPr bwMode="auto">
          <a:xfrm>
            <a:off x="1048133" y="6353177"/>
            <a:ext cx="3870708" cy="307777"/>
          </a:xfrm>
          <a:prstGeom prst="rect">
            <a:avLst/>
          </a:prstGeom>
          <a:noFill/>
          <a:ln w="19050" algn="ctr">
            <a:noFill/>
            <a:miter lim="800000"/>
            <a:headEnd/>
            <a:tailEnd/>
          </a:ln>
        </p:spPr>
        <p:txBody>
          <a:bodyPr wrap="square" lIns="0" tIns="0" rIns="0" bIns="0" rtlCol="0">
            <a:spAutoFit/>
          </a:bodyPr>
          <a:lstStyle/>
          <a:p>
            <a:pPr defTabSz="457200"/>
            <a:r>
              <a:rPr lang="en-US" sz="2000" dirty="0" err="1">
                <a:solidFill>
                  <a:srgbClr val="052049"/>
                </a:solidFill>
                <a:latin typeface="Arial"/>
              </a:rPr>
              <a:t>Hulley</a:t>
            </a:r>
            <a:r>
              <a:rPr lang="en-US" sz="2000" dirty="0">
                <a:solidFill>
                  <a:srgbClr val="052049"/>
                </a:solidFill>
                <a:latin typeface="Arial"/>
              </a:rPr>
              <a:t> S, JAMA 1998</a:t>
            </a:r>
          </a:p>
        </p:txBody>
      </p:sp>
      <p:pic>
        <p:nvPicPr>
          <p:cNvPr id="3" name="Picture 2">
            <a:extLst>
              <a:ext uri="{FF2B5EF4-FFF2-40B4-BE49-F238E27FC236}">
                <a16:creationId xmlns:a16="http://schemas.microsoft.com/office/drawing/2014/main" id="{016C8F4B-EFE3-F346-88B1-4614256345B7}"/>
              </a:ext>
            </a:extLst>
          </p:cNvPr>
          <p:cNvPicPr>
            <a:picLocks noChangeAspect="1"/>
          </p:cNvPicPr>
          <p:nvPr/>
        </p:nvPicPr>
        <p:blipFill>
          <a:blip r:embed="rId3"/>
          <a:stretch>
            <a:fillRect/>
          </a:stretch>
        </p:blipFill>
        <p:spPr>
          <a:xfrm>
            <a:off x="249852" y="1304148"/>
            <a:ext cx="8280875" cy="2203555"/>
          </a:xfrm>
          <a:prstGeom prst="rect">
            <a:avLst/>
          </a:prstGeom>
        </p:spPr>
      </p:pic>
      <p:sp>
        <p:nvSpPr>
          <p:cNvPr id="8" name="TextBox 7">
            <a:extLst>
              <a:ext uri="{FF2B5EF4-FFF2-40B4-BE49-F238E27FC236}">
                <a16:creationId xmlns:a16="http://schemas.microsoft.com/office/drawing/2014/main" id="{3F972A7F-0122-0E47-8B88-D45DE14A4136}"/>
              </a:ext>
            </a:extLst>
          </p:cNvPr>
          <p:cNvSpPr txBox="1"/>
          <p:nvPr/>
        </p:nvSpPr>
        <p:spPr bwMode="auto">
          <a:xfrm>
            <a:off x="839594" y="3881927"/>
            <a:ext cx="7691133" cy="2246769"/>
          </a:xfrm>
          <a:prstGeom prst="rect">
            <a:avLst/>
          </a:prstGeom>
          <a:noFill/>
          <a:ln w="19050" algn="ctr">
            <a:noFill/>
            <a:miter lim="800000"/>
            <a:headEnd/>
            <a:tailEnd/>
          </a:ln>
        </p:spPr>
        <p:txBody>
          <a:bodyPr wrap="square" lIns="0" tIns="0" rIns="0" bIns="0" rtlCol="0">
            <a:spAutoFit/>
          </a:bodyPr>
          <a:lstStyle/>
          <a:p>
            <a:pPr defTabSz="457200"/>
            <a:r>
              <a:rPr lang="en-US" sz="2000" i="1" dirty="0">
                <a:solidFill>
                  <a:srgbClr val="052049"/>
                </a:solidFill>
                <a:latin typeface="Arial"/>
              </a:rPr>
              <a:t>“</a:t>
            </a:r>
            <a:r>
              <a:rPr lang="en-US" i="1" dirty="0">
                <a:solidFill>
                  <a:srgbClr val="052049"/>
                </a:solidFill>
                <a:latin typeface="Arial"/>
              </a:rPr>
              <a:t>postmenopausal women younger than 80 years with established coronary disease who received estrogen plus progestin did not experience a reduction in overall risk of nonfatal MI and CHD death or of other cardiovascular outcomes. </a:t>
            </a:r>
          </a:p>
          <a:p>
            <a:pPr defTabSz="457200"/>
            <a:endParaRPr lang="en-US" i="1" dirty="0">
              <a:solidFill>
                <a:srgbClr val="052049"/>
              </a:solidFill>
              <a:latin typeface="Arial"/>
            </a:endParaRPr>
          </a:p>
          <a:p>
            <a:pPr defTabSz="457200"/>
            <a:r>
              <a:rPr lang="en-US" b="1" i="1" dirty="0">
                <a:solidFill>
                  <a:srgbClr val="052049"/>
                </a:solidFill>
                <a:latin typeface="Arial"/>
              </a:rPr>
              <a:t>How can this finding be reconciled with the large body of evidence from observational and pathophysiologic studies suggesting that estrogen therapy reduces risk for CHD?”</a:t>
            </a:r>
            <a:endParaRPr lang="en-US" sz="2000" b="1" i="1" dirty="0">
              <a:solidFill>
                <a:srgbClr val="052049"/>
              </a:solidFill>
              <a:latin typeface="Arial"/>
            </a:endParaRPr>
          </a:p>
        </p:txBody>
      </p:sp>
      <p:sp>
        <p:nvSpPr>
          <p:cNvPr id="9" name="TextBox 8">
            <a:extLst>
              <a:ext uri="{FF2B5EF4-FFF2-40B4-BE49-F238E27FC236}">
                <a16:creationId xmlns:a16="http://schemas.microsoft.com/office/drawing/2014/main" id="{18E3FB19-3566-8945-8E08-EFDAAFEB06EE}"/>
              </a:ext>
            </a:extLst>
          </p:cNvPr>
          <p:cNvSpPr txBox="1"/>
          <p:nvPr/>
        </p:nvSpPr>
        <p:spPr bwMode="auto">
          <a:xfrm>
            <a:off x="453585" y="974365"/>
            <a:ext cx="8390612" cy="314793"/>
          </a:xfrm>
          <a:prstGeom prst="rect">
            <a:avLst/>
          </a:prstGeom>
          <a:noFill/>
          <a:ln w="19050" algn="ctr">
            <a:noFill/>
            <a:miter lim="800000"/>
            <a:headEnd/>
            <a:tailEnd/>
          </a:ln>
        </p:spPr>
        <p:txBody>
          <a:bodyPr wrap="square" lIns="0" tIns="0" rIns="0" bIns="0" rtlCol="0">
            <a:spAutoFit/>
          </a:bodyPr>
          <a:lstStyle/>
          <a:p>
            <a:pPr defTabSz="457200"/>
            <a:r>
              <a:rPr lang="en-US" sz="2000" dirty="0">
                <a:solidFill>
                  <a:srgbClr val="052049"/>
                </a:solidFill>
                <a:latin typeface="Arial"/>
              </a:rPr>
              <a:t>CHD						Nonfatal MI				CHD Death</a:t>
            </a:r>
          </a:p>
        </p:txBody>
      </p:sp>
      <p:sp>
        <p:nvSpPr>
          <p:cNvPr id="5" name="TextBox 4">
            <a:extLst>
              <a:ext uri="{FF2B5EF4-FFF2-40B4-BE49-F238E27FC236}">
                <a16:creationId xmlns:a16="http://schemas.microsoft.com/office/drawing/2014/main" id="{02F97E92-C76B-9842-84B2-BE5E1544EFFC}"/>
              </a:ext>
            </a:extLst>
          </p:cNvPr>
          <p:cNvSpPr txBox="1"/>
          <p:nvPr/>
        </p:nvSpPr>
        <p:spPr bwMode="auto">
          <a:xfrm>
            <a:off x="3546352" y="319466"/>
            <a:ext cx="4948517" cy="430887"/>
          </a:xfrm>
          <a:prstGeom prst="rect">
            <a:avLst/>
          </a:prstGeom>
          <a:noFill/>
          <a:ln w="19050" algn="ctr">
            <a:noFill/>
            <a:miter lim="800000"/>
            <a:headEnd/>
            <a:tailEnd/>
          </a:ln>
        </p:spPr>
        <p:txBody>
          <a:bodyPr wrap="square" lIns="0" tIns="0" rIns="0" bIns="0" rtlCol="0">
            <a:spAutoFit/>
          </a:bodyPr>
          <a:lstStyle/>
          <a:p>
            <a:pPr defTabSz="457200"/>
            <a:r>
              <a:rPr lang="en-US" sz="2800" dirty="0">
                <a:solidFill>
                  <a:srgbClr val="0093D0"/>
                </a:solidFill>
                <a:latin typeface="Garamond" panose="02020404030301010803" pitchFamily="18" charset="0"/>
              </a:rPr>
              <a:t>Generally Null</a:t>
            </a:r>
          </a:p>
        </p:txBody>
      </p:sp>
    </p:spTree>
    <p:extLst>
      <p:ext uri="{BB962C8B-B14F-4D97-AF65-F5344CB8AC3E}">
        <p14:creationId xmlns:p14="http://schemas.microsoft.com/office/powerpoint/2010/main" val="42565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animEffect transition="in" filter="dissolv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additive="base">
                                        <p:cTn id="1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7FB9E50F-FE5B-AC4D-84F7-EE1B7AB15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056" y="6447587"/>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a:extLst>
              <a:ext uri="{FF2B5EF4-FFF2-40B4-BE49-F238E27FC236}">
                <a16:creationId xmlns:a16="http://schemas.microsoft.com/office/drawing/2014/main" id="{9D0F1324-5E0E-4A49-9CFA-595CF8E992A9}"/>
              </a:ext>
            </a:extLst>
          </p:cNvPr>
          <p:cNvSpPr>
            <a:spLocks noGrp="1" noChangeArrowheads="1"/>
          </p:cNvSpPr>
          <p:nvPr>
            <p:ph type="title"/>
          </p:nvPr>
        </p:nvSpPr>
        <p:spPr bwMode="auto">
          <a:xfrm>
            <a:off x="292757" y="6429377"/>
            <a:ext cx="6194051"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Manson JE et al. N Engl J Med 2003;349:523-534.</a:t>
            </a:r>
          </a:p>
        </p:txBody>
      </p:sp>
      <p:pic>
        <p:nvPicPr>
          <p:cNvPr id="3075" name="Picture 3">
            <a:extLst>
              <a:ext uri="{FF2B5EF4-FFF2-40B4-BE49-F238E27FC236}">
                <a16:creationId xmlns:a16="http://schemas.microsoft.com/office/drawing/2014/main" id="{DB03E810-18EA-4341-B06A-BA44B9F6E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9930" y="976503"/>
            <a:ext cx="5424140" cy="53711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AutoShape 4">
            <a:extLst>
              <a:ext uri="{FF2B5EF4-FFF2-40B4-BE49-F238E27FC236}">
                <a16:creationId xmlns:a16="http://schemas.microsoft.com/office/drawing/2014/main" id="{650621BF-9EB2-4145-848F-052DF6501E37}"/>
              </a:ext>
            </a:extLst>
          </p:cNvPr>
          <p:cNvSpPr>
            <a:spLocks noChangeArrowheads="1"/>
          </p:cNvSpPr>
          <p:nvPr/>
        </p:nvSpPr>
        <p:spPr bwMode="auto">
          <a:xfrm>
            <a:off x="537885" y="656318"/>
            <a:ext cx="8068235"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9pPr>
          </a:lstStyle>
          <a:p>
            <a:pPr defTabSz="457200"/>
            <a:r>
              <a:rPr lang="en-US" altLang="en-US" sz="1800" b="1" dirty="0">
                <a:solidFill>
                  <a:srgbClr val="716FB3">
                    <a:lumMod val="75000"/>
                  </a:srgbClr>
                </a:solidFill>
                <a:ea typeface="Arial Unicode MS" panose="020B0604020202020204" pitchFamily="34" charset="-128"/>
                <a:cs typeface="Arial Unicode MS" panose="020B0604020202020204" pitchFamily="34" charset="-128"/>
              </a:rPr>
              <a:t>Kaplan–Meier Estimates of Cumulative Hazard Rates of CHD.</a:t>
            </a:r>
          </a:p>
        </p:txBody>
      </p:sp>
      <p:sp>
        <p:nvSpPr>
          <p:cNvPr id="2" name="TextBox 1">
            <a:extLst>
              <a:ext uri="{FF2B5EF4-FFF2-40B4-BE49-F238E27FC236}">
                <a16:creationId xmlns:a16="http://schemas.microsoft.com/office/drawing/2014/main" id="{12FD4A5E-D81C-D749-A13B-73E6E0E4FBB4}"/>
              </a:ext>
            </a:extLst>
          </p:cNvPr>
          <p:cNvSpPr txBox="1"/>
          <p:nvPr/>
        </p:nvSpPr>
        <p:spPr bwMode="auto">
          <a:xfrm>
            <a:off x="537885" y="125508"/>
            <a:ext cx="8299357" cy="430887"/>
          </a:xfrm>
          <a:prstGeom prst="rect">
            <a:avLst/>
          </a:prstGeom>
          <a:noFill/>
          <a:ln w="19050" algn="ctr">
            <a:noFill/>
            <a:miter lim="800000"/>
            <a:headEnd/>
            <a:tailEnd/>
          </a:ln>
        </p:spPr>
        <p:txBody>
          <a:bodyPr wrap="square" lIns="0" tIns="0" rIns="0" bIns="0" rtlCol="0">
            <a:spAutoFit/>
          </a:bodyPr>
          <a:lstStyle/>
          <a:p>
            <a:pPr defTabSz="457200"/>
            <a:r>
              <a:rPr lang="en-US" sz="2800" dirty="0">
                <a:solidFill>
                  <a:srgbClr val="052049"/>
                </a:solidFill>
                <a:latin typeface="Arial"/>
              </a:rPr>
              <a:t>WHI RCT Results</a:t>
            </a:r>
          </a:p>
        </p:txBody>
      </p:sp>
      <p:sp>
        <p:nvSpPr>
          <p:cNvPr id="7" name="TextBox 6">
            <a:extLst>
              <a:ext uri="{FF2B5EF4-FFF2-40B4-BE49-F238E27FC236}">
                <a16:creationId xmlns:a16="http://schemas.microsoft.com/office/drawing/2014/main" id="{95CD6354-D19B-1F4A-B4B3-CE59553555E0}"/>
              </a:ext>
            </a:extLst>
          </p:cNvPr>
          <p:cNvSpPr txBox="1"/>
          <p:nvPr/>
        </p:nvSpPr>
        <p:spPr bwMode="auto">
          <a:xfrm>
            <a:off x="3657602" y="179576"/>
            <a:ext cx="4948517" cy="307777"/>
          </a:xfrm>
          <a:prstGeom prst="rect">
            <a:avLst/>
          </a:prstGeom>
          <a:noFill/>
          <a:ln w="19050" algn="ctr">
            <a:noFill/>
            <a:miter lim="800000"/>
            <a:headEnd/>
            <a:tailEnd/>
          </a:ln>
        </p:spPr>
        <p:txBody>
          <a:bodyPr wrap="square" lIns="0" tIns="0" rIns="0" bIns="0" rtlCol="0">
            <a:spAutoFit/>
          </a:bodyPr>
          <a:lstStyle/>
          <a:p>
            <a:pPr defTabSz="457200"/>
            <a:r>
              <a:rPr lang="en-US" sz="2000" dirty="0">
                <a:solidFill>
                  <a:srgbClr val="0093D0"/>
                </a:solidFill>
                <a:latin typeface="Arial"/>
              </a:rPr>
              <a:t>Suggestive harmful effect of intervention</a:t>
            </a:r>
          </a:p>
        </p:txBody>
      </p:sp>
      <p:sp>
        <p:nvSpPr>
          <p:cNvPr id="3" name="TextBox 2">
            <a:extLst>
              <a:ext uri="{FF2B5EF4-FFF2-40B4-BE49-F238E27FC236}">
                <a16:creationId xmlns:a16="http://schemas.microsoft.com/office/drawing/2014/main" id="{6C8B23A0-11F3-1D41-B63F-3CD7482ED27B}"/>
              </a:ext>
            </a:extLst>
          </p:cNvPr>
          <p:cNvSpPr txBox="1"/>
          <p:nvPr/>
        </p:nvSpPr>
        <p:spPr bwMode="auto">
          <a:xfrm>
            <a:off x="292754" y="1613647"/>
            <a:ext cx="1966352" cy="1107996"/>
          </a:xfrm>
          <a:prstGeom prst="rect">
            <a:avLst/>
          </a:prstGeom>
          <a:noFill/>
          <a:ln w="19050" algn="ctr">
            <a:noFill/>
            <a:miter lim="800000"/>
            <a:headEnd/>
            <a:tailEnd/>
          </a:ln>
        </p:spPr>
        <p:txBody>
          <a:bodyPr wrap="square" lIns="0" tIns="0" rIns="0" bIns="0" rtlCol="0">
            <a:spAutoFit/>
          </a:bodyPr>
          <a:lstStyle/>
          <a:p>
            <a:pPr defTabSz="457200"/>
            <a:r>
              <a:rPr lang="en-US" sz="2400" dirty="0">
                <a:solidFill>
                  <a:srgbClr val="002060"/>
                </a:solidFill>
                <a:latin typeface="Arial"/>
              </a:rPr>
              <a:t>How would you interpret this Figure?</a:t>
            </a:r>
          </a:p>
        </p:txBody>
      </p:sp>
    </p:spTree>
    <p:extLst>
      <p:ext uri="{BB962C8B-B14F-4D97-AF65-F5344CB8AC3E}">
        <p14:creationId xmlns:p14="http://schemas.microsoft.com/office/powerpoint/2010/main" val="1911793901"/>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A11102-5FA3-5242-92FC-15420C99DAA2}"/>
              </a:ext>
            </a:extLst>
          </p:cNvPr>
          <p:cNvSpPr>
            <a:spLocks noGrp="1"/>
          </p:cNvSpPr>
          <p:nvPr>
            <p:ph type="sldNum" sz="quarter" idx="13"/>
          </p:nvPr>
        </p:nvSpPr>
        <p:spPr/>
        <p:txBody>
          <a:bodyPr/>
          <a:lstStyle/>
          <a:p>
            <a:pPr defTabSz="457200">
              <a:defRPr/>
            </a:pPr>
            <a:fld id="{FAA74B69-70FD-A649-B131-F3438782CAA4}" type="slidenum">
              <a:rPr lang="en-US" altLang="en-US">
                <a:solidFill>
                  <a:srgbClr val="052049"/>
                </a:solidFill>
              </a:rPr>
              <a:pPr defTabSz="457200">
                <a:defRPr/>
              </a:pPr>
              <a:t>8</a:t>
            </a:fld>
            <a:endParaRPr lang="en-US" altLang="en-US">
              <a:solidFill>
                <a:srgbClr val="052049"/>
              </a:solidFill>
            </a:endParaRPr>
          </a:p>
        </p:txBody>
      </p:sp>
      <p:sp>
        <p:nvSpPr>
          <p:cNvPr id="2" name="Title 1">
            <a:extLst>
              <a:ext uri="{FF2B5EF4-FFF2-40B4-BE49-F238E27FC236}">
                <a16:creationId xmlns:a16="http://schemas.microsoft.com/office/drawing/2014/main" id="{2B801B18-1918-384A-A4EB-F792433FC0B9}"/>
              </a:ext>
            </a:extLst>
          </p:cNvPr>
          <p:cNvSpPr>
            <a:spLocks noGrp="1"/>
          </p:cNvSpPr>
          <p:nvPr>
            <p:ph type="title"/>
          </p:nvPr>
        </p:nvSpPr>
        <p:spPr/>
        <p:txBody>
          <a:bodyPr/>
          <a:lstStyle/>
          <a:p>
            <a:r>
              <a:rPr lang="en-US" dirty="0"/>
              <a:t>NHS vs WHI – HRT &amp; CVD Comparison</a:t>
            </a:r>
          </a:p>
        </p:txBody>
      </p:sp>
      <p:sp>
        <p:nvSpPr>
          <p:cNvPr id="5" name="Text Placeholder 4">
            <a:extLst>
              <a:ext uri="{FF2B5EF4-FFF2-40B4-BE49-F238E27FC236}">
                <a16:creationId xmlns:a16="http://schemas.microsoft.com/office/drawing/2014/main" id="{7CD66998-4EDC-E24B-95FB-289B58A1A94F}"/>
              </a:ext>
            </a:extLst>
          </p:cNvPr>
          <p:cNvSpPr>
            <a:spLocks noGrp="1"/>
          </p:cNvSpPr>
          <p:nvPr>
            <p:ph type="body" sz="quarter" idx="15"/>
          </p:nvPr>
        </p:nvSpPr>
        <p:spPr/>
        <p:txBody>
          <a:bodyPr/>
          <a:lstStyle/>
          <a:p>
            <a:r>
              <a:rPr lang="en-US" dirty="0"/>
              <a:t>What accounts for the apparent discrepancies?</a:t>
            </a:r>
          </a:p>
        </p:txBody>
      </p:sp>
      <p:sp>
        <p:nvSpPr>
          <p:cNvPr id="3" name="Content Placeholder 2">
            <a:extLst>
              <a:ext uri="{FF2B5EF4-FFF2-40B4-BE49-F238E27FC236}">
                <a16:creationId xmlns:a16="http://schemas.microsoft.com/office/drawing/2014/main" id="{3B49CB2F-A96F-5146-8083-7C2B49C843DA}"/>
              </a:ext>
            </a:extLst>
          </p:cNvPr>
          <p:cNvSpPr>
            <a:spLocks noGrp="1"/>
          </p:cNvSpPr>
          <p:nvPr>
            <p:ph sz="quarter" idx="18"/>
          </p:nvPr>
        </p:nvSpPr>
        <p:spPr>
          <a:xfrm>
            <a:off x="77359" y="1704545"/>
            <a:ext cx="3826840" cy="3804111"/>
          </a:xfrm>
        </p:spPr>
        <p:txBody>
          <a:bodyPr/>
          <a:lstStyle/>
          <a:p>
            <a:r>
              <a:rPr lang="en-US" dirty="0"/>
              <a:t>Confounding in Cohort?</a:t>
            </a:r>
          </a:p>
          <a:p>
            <a:r>
              <a:rPr lang="en-US" dirty="0"/>
              <a:t>Or differences in design features?</a:t>
            </a:r>
          </a:p>
          <a:p>
            <a:pPr lvl="1"/>
            <a:r>
              <a:rPr lang="en-US" dirty="0"/>
              <a:t>Study Population</a:t>
            </a:r>
          </a:p>
          <a:p>
            <a:pPr lvl="1"/>
            <a:r>
              <a:rPr lang="en-US" dirty="0"/>
              <a:t>Dose</a:t>
            </a:r>
          </a:p>
          <a:p>
            <a:pPr lvl="1"/>
            <a:r>
              <a:rPr lang="en-US" dirty="0"/>
              <a:t>Duration</a:t>
            </a:r>
          </a:p>
          <a:p>
            <a:pPr lvl="1"/>
            <a:r>
              <a:rPr lang="en-US" dirty="0"/>
              <a:t>Timing</a:t>
            </a:r>
          </a:p>
          <a:p>
            <a:endParaRPr lang="en-US" dirty="0"/>
          </a:p>
        </p:txBody>
      </p:sp>
      <p:sp>
        <p:nvSpPr>
          <p:cNvPr id="6" name="Content Placeholder 5">
            <a:extLst>
              <a:ext uri="{FF2B5EF4-FFF2-40B4-BE49-F238E27FC236}">
                <a16:creationId xmlns:a16="http://schemas.microsoft.com/office/drawing/2014/main" id="{A1B919B4-161C-C049-AD1E-0198AA588BBC}"/>
              </a:ext>
            </a:extLst>
          </p:cNvPr>
          <p:cNvSpPr>
            <a:spLocks noGrp="1"/>
          </p:cNvSpPr>
          <p:nvPr>
            <p:ph sz="quarter" idx="19"/>
          </p:nvPr>
        </p:nvSpPr>
        <p:spPr>
          <a:xfrm>
            <a:off x="3381558" y="1687292"/>
            <a:ext cx="5727936" cy="4222695"/>
          </a:xfrm>
        </p:spPr>
        <p:txBody>
          <a:bodyPr/>
          <a:lstStyle/>
          <a:p>
            <a:r>
              <a:rPr lang="en-US" dirty="0"/>
              <a:t>Probably still some residual confounding</a:t>
            </a:r>
          </a:p>
          <a:p>
            <a:r>
              <a:rPr lang="en-US" dirty="0"/>
              <a:t>Considerations:</a:t>
            </a:r>
          </a:p>
          <a:p>
            <a:pPr lvl="1"/>
            <a:r>
              <a:rPr lang="en-US" dirty="0"/>
              <a:t>WHI older</a:t>
            </a:r>
          </a:p>
          <a:p>
            <a:pPr lvl="1"/>
            <a:r>
              <a:rPr lang="en-US" dirty="0"/>
              <a:t>Early cohort data primarily on estrogen only</a:t>
            </a:r>
          </a:p>
          <a:p>
            <a:pPr lvl="1"/>
            <a:r>
              <a:rPr lang="en-US" dirty="0"/>
              <a:t>Estrogen may ↓ risk of CHD but higher doses ↑ risk of stroke</a:t>
            </a:r>
          </a:p>
          <a:p>
            <a:pPr lvl="1"/>
            <a:r>
              <a:rPr lang="en-US" dirty="0"/>
              <a:t>Timing since menopause may be important due to different biological effects of estrogen on early vs. advanced atherosclerotic lesions</a:t>
            </a:r>
          </a:p>
          <a:p>
            <a:endParaRPr lang="en-US" dirty="0"/>
          </a:p>
        </p:txBody>
      </p:sp>
    </p:spTree>
    <p:extLst>
      <p:ext uri="{BB962C8B-B14F-4D97-AF65-F5344CB8AC3E}">
        <p14:creationId xmlns:p14="http://schemas.microsoft.com/office/powerpoint/2010/main" val="3062412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A66058-8DCF-2547-90EB-2F7A2206735D}"/>
              </a:ext>
            </a:extLst>
          </p:cNvPr>
          <p:cNvSpPr>
            <a:spLocks noGrp="1"/>
          </p:cNvSpPr>
          <p:nvPr>
            <p:ph type="sldNum" sz="quarter" idx="12"/>
          </p:nvPr>
        </p:nvSpPr>
        <p:spPr/>
        <p:txBody>
          <a:bodyPr/>
          <a:lstStyle/>
          <a:p>
            <a:pPr defTabSz="457200"/>
            <a:fld id="{7BCC8D0D-EAEC-449D-9161-023DFF90F2E2}" type="slidenum">
              <a:rPr lang="en-US">
                <a:solidFill>
                  <a:srgbClr val="052049"/>
                </a:solidFill>
              </a:rPr>
              <a:pPr defTabSz="457200"/>
              <a:t>9</a:t>
            </a:fld>
            <a:endParaRPr lang="en-US" dirty="0">
              <a:solidFill>
                <a:srgbClr val="052049"/>
              </a:solidFill>
            </a:endParaRPr>
          </a:p>
        </p:txBody>
      </p:sp>
      <p:sp>
        <p:nvSpPr>
          <p:cNvPr id="4" name="Text Placeholder 3">
            <a:extLst>
              <a:ext uri="{FF2B5EF4-FFF2-40B4-BE49-F238E27FC236}">
                <a16:creationId xmlns:a16="http://schemas.microsoft.com/office/drawing/2014/main" id="{2E091924-F8D4-D644-91C9-6196510B017C}"/>
              </a:ext>
            </a:extLst>
          </p:cNvPr>
          <p:cNvSpPr>
            <a:spLocks noGrp="1"/>
          </p:cNvSpPr>
          <p:nvPr>
            <p:ph type="body" sz="quarter" idx="13"/>
          </p:nvPr>
        </p:nvSpPr>
        <p:spPr/>
        <p:txBody>
          <a:bodyPr>
            <a:normAutofit fontScale="92500" lnSpcReduction="20000"/>
          </a:bodyPr>
          <a:lstStyle/>
          <a:p>
            <a:r>
              <a:rPr lang="en-US" i="1" dirty="0"/>
              <a:t> We present observational analyses from the NHS to simulate the inclusion and exclusion criteria and dose and formulation of HT used in the WHI trials. When analyses were conducted in the broader age range of 50– 79 years, results were discordant for total MI and for several other outcomes. However, </a:t>
            </a:r>
            <a:r>
              <a:rPr lang="en-US" i="1" dirty="0">
                <a:highlight>
                  <a:srgbClr val="00FFFF"/>
                </a:highlight>
              </a:rPr>
              <a:t>much of the apparent discordance in the WHI versus NHS findings disappeared when we restricted our analyses to the ages of 50–59 years at HT initiation, the age range when more than 60% of women initiated HT use in the NHS</a:t>
            </a:r>
            <a:r>
              <a:rPr lang="en-US" i="1" dirty="0"/>
              <a:t>.</a:t>
            </a:r>
          </a:p>
          <a:p>
            <a:endParaRPr lang="en-US" i="1" dirty="0"/>
          </a:p>
        </p:txBody>
      </p:sp>
      <p:sp>
        <p:nvSpPr>
          <p:cNvPr id="5" name="Text Placeholder 4">
            <a:extLst>
              <a:ext uri="{FF2B5EF4-FFF2-40B4-BE49-F238E27FC236}">
                <a16:creationId xmlns:a16="http://schemas.microsoft.com/office/drawing/2014/main" id="{A1026193-D098-5541-B75D-7B9EEC90196A}"/>
              </a:ext>
            </a:extLst>
          </p:cNvPr>
          <p:cNvSpPr>
            <a:spLocks noGrp="1"/>
          </p:cNvSpPr>
          <p:nvPr>
            <p:ph type="body" sz="quarter" idx="14"/>
          </p:nvPr>
        </p:nvSpPr>
        <p:spPr/>
        <p:txBody>
          <a:bodyPr/>
          <a:lstStyle/>
          <a:p>
            <a:r>
              <a:rPr lang="en-US" dirty="0" err="1"/>
              <a:t>Bhupathiraju</a:t>
            </a:r>
            <a:r>
              <a:rPr lang="en-US" dirty="0"/>
              <a:t>, SN et al</a:t>
            </a:r>
          </a:p>
          <a:p>
            <a:endParaRPr lang="en-US" dirty="0"/>
          </a:p>
        </p:txBody>
      </p:sp>
      <p:sp>
        <p:nvSpPr>
          <p:cNvPr id="6" name="Text Placeholder 5">
            <a:extLst>
              <a:ext uri="{FF2B5EF4-FFF2-40B4-BE49-F238E27FC236}">
                <a16:creationId xmlns:a16="http://schemas.microsoft.com/office/drawing/2014/main" id="{E25CF78C-B385-7145-924D-4222F56E80CB}"/>
              </a:ext>
            </a:extLst>
          </p:cNvPr>
          <p:cNvSpPr>
            <a:spLocks noGrp="1"/>
          </p:cNvSpPr>
          <p:nvPr>
            <p:ph type="body" sz="quarter" idx="15"/>
          </p:nvPr>
        </p:nvSpPr>
        <p:spPr/>
        <p:txBody>
          <a:bodyPr/>
          <a:lstStyle/>
          <a:p>
            <a:r>
              <a:rPr lang="en-US" dirty="0"/>
              <a:t>Am J Epidemiol. 2017;186(6):696–708</a:t>
            </a:r>
          </a:p>
          <a:p>
            <a:endParaRPr lang="en-US" dirty="0"/>
          </a:p>
        </p:txBody>
      </p:sp>
    </p:spTree>
    <p:extLst>
      <p:ext uri="{BB962C8B-B14F-4D97-AF65-F5344CB8AC3E}">
        <p14:creationId xmlns:p14="http://schemas.microsoft.com/office/powerpoint/2010/main" val="1183733839"/>
      </p:ext>
    </p:extLst>
  </p:cSld>
  <p:clrMapOvr>
    <a:masterClrMapping/>
  </p:clrMapOvr>
  <p:transition>
    <p:fade/>
  </p:transition>
</p:sld>
</file>

<file path=ppt/theme/theme1.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2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7243</Words>
  <Application>Microsoft Macintosh PowerPoint</Application>
  <PresentationFormat>On-screen Show (4:3)</PresentationFormat>
  <Paragraphs>840</Paragraphs>
  <Slides>55</Slides>
  <Notes>51</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55</vt:i4>
      </vt:variant>
    </vt:vector>
  </HeadingPairs>
  <TitlesOfParts>
    <vt:vector size="68" baseType="lpstr">
      <vt:lpstr>Arial Unicode MS</vt:lpstr>
      <vt:lpstr>.AppleSystemUIFont</vt:lpstr>
      <vt:lpstr>Arial</vt:lpstr>
      <vt:lpstr>Calibri</vt:lpstr>
      <vt:lpstr>Cambria</vt:lpstr>
      <vt:lpstr>Garamond</vt:lpstr>
      <vt:lpstr>Gill Sans</vt:lpstr>
      <vt:lpstr>LucidaGrande</vt:lpstr>
      <vt:lpstr>source sans pro</vt:lpstr>
      <vt:lpstr>Times New Roman</vt:lpstr>
      <vt:lpstr>Wingdings</vt:lpstr>
      <vt:lpstr>1_UCSF Contemporary</vt:lpstr>
      <vt:lpstr>2_UCSF Contemporary</vt:lpstr>
      <vt:lpstr>Target Trials – Part 4</vt:lpstr>
      <vt:lpstr>Recap of Parts 1-3</vt:lpstr>
      <vt:lpstr>Plan for Today</vt:lpstr>
      <vt:lpstr>Cohort vs RCT</vt:lpstr>
      <vt:lpstr>Hormone Replacement Therapy (HRT) &amp; CHD</vt:lpstr>
      <vt:lpstr>HERS RCT Results</vt:lpstr>
      <vt:lpstr>Manson JE et al. N Engl J Med 2003;349:523-534.</vt:lpstr>
      <vt:lpstr>NHS vs WHI – HRT &amp; CVD Comparison</vt:lpstr>
      <vt:lpstr>PowerPoint Presentation</vt:lpstr>
      <vt:lpstr>Examining sub-groups of Obs. Cohort and RCT data, side by side:  HRT &amp; Total MI, among women 50-79 yrs,  and within 10 yrs menopause</vt:lpstr>
      <vt:lpstr>Examining sub-groups of Obs. Cohort and RCT data, side by side:  HRT &amp; Total MI, among women 50-79 yrs,  and within 10 yrs menopause</vt:lpstr>
      <vt:lpstr>WHI - HRT and MI</vt:lpstr>
      <vt:lpstr>HRT and MI</vt:lpstr>
      <vt:lpstr>Summary - RCT interpretation caveats / limitations</vt:lpstr>
      <vt:lpstr>Elements of Study Design –PICO ++ (from Part 1)</vt:lpstr>
      <vt:lpstr>Target Trial Heuristic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RCT vs. Cohort</vt:lpstr>
      <vt:lpstr>Cohort &amp; Target Trial – Summary</vt:lpstr>
      <vt:lpstr>Acknowledgements:  </vt:lpstr>
      <vt:lpstr>Notation or Shorthand we may commonly use…</vt:lpstr>
      <vt:lpstr>In-Class Exercise – Target Trials </vt:lpstr>
      <vt:lpstr>2 ways to use the target trial concept in practice</vt:lpstr>
      <vt:lpstr>In-Class Exercise </vt:lpstr>
      <vt:lpstr>Questions to discuss in small groups</vt:lpstr>
      <vt:lpstr>Target Trial Heuristic     Identifiability Criteria  </vt:lpstr>
      <vt:lpstr>For Next Week</vt:lpstr>
      <vt:lpstr>PowerPoint Presentation</vt:lpstr>
      <vt:lpstr>Extra Notes on terms and specific RCT’s discussed above </vt:lpstr>
      <vt:lpstr>Terminology ⚐ - Retrospective vs. Prospective</vt:lpstr>
      <vt:lpstr>Terminology ⚐ - Retrospective vs. Prospective</vt:lpstr>
      <vt:lpstr>HERS trial results – Variable participation bc women felt side-effects – breaking of the “blinding”</vt:lpstr>
      <vt:lpstr>Implications of PSA Screening for CaP research</vt:lpstr>
      <vt:lpstr>Appendix 1: Life of a Research Study</vt:lpstr>
      <vt:lpstr>Scientific Process</vt:lpstr>
      <vt:lpstr>Scientific Process</vt:lpstr>
      <vt:lpstr>Appendix 2: Tips for Reading &amp; Critiquing Scientific Papers</vt:lpstr>
      <vt:lpstr>Reading &amp; reviewing &amp; writing a scientific manuscript</vt:lpstr>
      <vt:lpstr>Reading &amp; reviewing &amp; writing a scientific manuscript</vt:lpstr>
      <vt:lpstr>Reading &amp; reviewing &amp; writing a scientific manuscript</vt:lpstr>
      <vt:lpstr>Reading &amp; reviewing &amp; writing a scientific manuscript</vt:lpstr>
      <vt:lpstr>Reading &amp; reviewing &amp; writing a scientific manuscript</vt:lpstr>
      <vt:lpstr>Reading &amp; reviewing &amp; writing a scientific manuscript</vt:lpstr>
      <vt:lpstr>Developing a Proposal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 Trials – Part 4</dc:title>
  <dc:creator>Chan, June Maylin</dc:creator>
  <cp:lastModifiedBy>Chan, June Maylin</cp:lastModifiedBy>
  <cp:revision>2</cp:revision>
  <dcterms:created xsi:type="dcterms:W3CDTF">2022-01-27T19:20:58Z</dcterms:created>
  <dcterms:modified xsi:type="dcterms:W3CDTF">2022-01-27T19:28:55Z</dcterms:modified>
</cp:coreProperties>
</file>