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4550" r:id="rId2"/>
  </p:sldMasterIdLst>
  <p:notesMasterIdLst>
    <p:notesMasterId r:id="rId22"/>
  </p:notesMasterIdLst>
  <p:sldIdLst>
    <p:sldId id="359" r:id="rId3"/>
    <p:sldId id="314" r:id="rId4"/>
    <p:sldId id="315" r:id="rId5"/>
    <p:sldId id="316" r:id="rId6"/>
    <p:sldId id="336" r:id="rId7"/>
    <p:sldId id="349" r:id="rId8"/>
    <p:sldId id="353" r:id="rId9"/>
    <p:sldId id="317" r:id="rId10"/>
    <p:sldId id="264" r:id="rId11"/>
    <p:sldId id="318" r:id="rId12"/>
    <p:sldId id="355" r:id="rId13"/>
    <p:sldId id="337" r:id="rId14"/>
    <p:sldId id="338" r:id="rId15"/>
    <p:sldId id="319" r:id="rId16"/>
    <p:sldId id="320" r:id="rId17"/>
    <p:sldId id="340" r:id="rId18"/>
    <p:sldId id="341" r:id="rId19"/>
    <p:sldId id="339" r:id="rId20"/>
    <p:sldId id="342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1" autoAdjust="0"/>
    <p:restoredTop sz="93041" autoAdjust="0"/>
  </p:normalViewPr>
  <p:slideViewPr>
    <p:cSldViewPr snapToGrid="0" snapToObjects="1">
      <p:cViewPr>
        <p:scale>
          <a:sx n="149" d="100"/>
          <a:sy n="149" d="100"/>
        </p:scale>
        <p:origin x="960" y="1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4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7056"/>
    </p:cViewPr>
  </p:sorterViewPr>
  <p:notesViewPr>
    <p:cSldViewPr snapToGrid="0" snapToObjects="1">
      <p:cViewPr varScale="1">
        <p:scale>
          <a:sx n="154" d="100"/>
          <a:sy n="154" d="100"/>
        </p:scale>
        <p:origin x="-6056" y="-11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FC5A4F-567A-B04C-A8E4-9B4BA21D8B87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70955E-2D55-5645-9F86-E26668306B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256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402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Most important step</a:t>
            </a:r>
          </a:p>
          <a:p>
            <a:r>
              <a:rPr lang="en-US" dirty="0"/>
              <a:t>No overlap = studies that are really different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55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8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60% and above is high</a:t>
            </a:r>
          </a:p>
          <a:p>
            <a:r>
              <a:rPr lang="en-US" dirty="0"/>
              <a:t>30-50% moderate</a:t>
            </a:r>
          </a:p>
          <a:p>
            <a:r>
              <a:rPr lang="en-US" dirty="0"/>
              <a:t>Below that is 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021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8100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96382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Last bullet-&gt; </a:t>
            </a:r>
            <a:r>
              <a:rPr lang="en-US" dirty="0" err="1"/>
              <a:t>bc</a:t>
            </a:r>
            <a:r>
              <a:rPr lang="en-US" dirty="0"/>
              <a:t> it assumes that it’s due to random error, which is unlikely for high heterogeneity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68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138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70955E-2D55-5645-9F86-E26668306B8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357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0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08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75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515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0711"/>
            <a:ext cx="8229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1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22610-5B3A-4642-99B0-536A5FAD9F8C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3C70B-0213-174F-836F-505C55DA4C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0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6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0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845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005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679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276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503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17822-12B3-AD4C-8C29-1F632553333B}" type="datetimeFigureOut">
              <a:rPr lang="en-US" smtClean="0"/>
              <a:t>4/13/22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34E3E-9BEB-E346-90FD-19FA4B84F1D5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551" r:id="rId1"/>
    <p:sldLayoutId id="2147484552" r:id="rId2"/>
    <p:sldLayoutId id="2147484553" r:id="rId3"/>
    <p:sldLayoutId id="2147484554" r:id="rId4"/>
    <p:sldLayoutId id="2147484555" r:id="rId5"/>
    <p:sldLayoutId id="2147484556" r:id="rId6"/>
    <p:sldLayoutId id="2147484557" r:id="rId7"/>
    <p:sldLayoutId id="2147484558" r:id="rId8"/>
    <p:sldLayoutId id="2147484559" r:id="rId9"/>
    <p:sldLayoutId id="2147484560" r:id="rId10"/>
    <p:sldLayoutId id="21474845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5247" y="656574"/>
            <a:ext cx="8878753" cy="2586539"/>
          </a:xfrm>
        </p:spPr>
        <p:txBody>
          <a:bodyPr>
            <a:normAutofit/>
          </a:bodyPr>
          <a:lstStyle/>
          <a:p>
            <a:r>
              <a:rPr lang="en-US" dirty="0"/>
              <a:t>Systematic Reviews </a:t>
            </a:r>
            <a:br>
              <a:rPr lang="en-US" dirty="0"/>
            </a:br>
            <a:r>
              <a:rPr lang="en-US" dirty="0"/>
              <a:t>(EPI 214)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4223" y="4316304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FF00"/>
                </a:solidFill>
              </a:rPr>
              <a:t>Module 3 – C: Assessment of Heterogeneity</a:t>
            </a:r>
          </a:p>
          <a:p>
            <a:r>
              <a:rPr lang="en-US" dirty="0"/>
              <a:t>Mohsen Malekinejad, MD, </a:t>
            </a:r>
            <a:r>
              <a:rPr lang="en-US" dirty="0" err="1"/>
              <a:t>DrPH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444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Fixed-effect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All included studies measure same outcome</a:t>
            </a:r>
          </a:p>
          <a:p>
            <a:r>
              <a:rPr lang="en-US" dirty="0"/>
              <a:t>Assume any difference observed is due to chance</a:t>
            </a:r>
          </a:p>
          <a:p>
            <a:r>
              <a:rPr lang="en-US" dirty="0"/>
              <a:t>No inherent variation in source population</a:t>
            </a:r>
          </a:p>
          <a:p>
            <a:r>
              <a:rPr lang="en-US" dirty="0"/>
              <a:t>Variation within study, not between studies</a:t>
            </a:r>
          </a:p>
          <a:p>
            <a:r>
              <a:rPr lang="en-US" dirty="0"/>
              <a:t>Inappropriate where there is heterogeneity present</a:t>
            </a:r>
          </a:p>
          <a:p>
            <a:r>
              <a:rPr lang="en-US" dirty="0"/>
              <a:t>CI of summary measure reflects variability between patients within sample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777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MA: Fixed-Effect Model</a:t>
            </a:r>
          </a:p>
        </p:txBody>
      </p:sp>
      <p:pic>
        <p:nvPicPr>
          <p:cNvPr id="4" name="Picture 3" descr="Screen Shot 2016-01-26 at 2.11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635" y="1600200"/>
            <a:ext cx="6653032" cy="499135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2C609C8-923E-1E40-ABA6-B93D0301A301}"/>
              </a:ext>
            </a:extLst>
          </p:cNvPr>
          <p:cNvSpPr/>
          <p:nvPr/>
        </p:nvSpPr>
        <p:spPr>
          <a:xfrm>
            <a:off x="6792686" y="6400800"/>
            <a:ext cx="2325914" cy="52322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Bornstein 2009. Introduction to Meta-Analysis.</a:t>
            </a:r>
          </a:p>
        </p:txBody>
      </p:sp>
    </p:spTree>
    <p:extLst>
      <p:ext uri="{BB962C8B-B14F-4D97-AF65-F5344CB8AC3E}">
        <p14:creationId xmlns:p14="http://schemas.microsoft.com/office/powerpoint/2010/main" val="4057971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6-01-26 at 4.55.18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70" y="0"/>
            <a:ext cx="7193064" cy="6858000"/>
          </a:xfrm>
          <a:prstGeom prst="rect">
            <a:avLst/>
          </a:prstGeom>
        </p:spPr>
      </p:pic>
      <p:pic>
        <p:nvPicPr>
          <p:cNvPr id="5" name="Picture 4" descr="Screen Shot 2016-01-26 at 4.54.16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1965" y="2721466"/>
            <a:ext cx="2390620" cy="126413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737275" y="6347480"/>
            <a:ext cx="2381325" cy="52322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Bornstein 2009. Introduction to Meta-Analysis.</a:t>
            </a:r>
          </a:p>
        </p:txBody>
      </p:sp>
    </p:spTree>
    <p:extLst>
      <p:ext uri="{BB962C8B-B14F-4D97-AF65-F5344CB8AC3E}">
        <p14:creationId xmlns:p14="http://schemas.microsoft.com/office/powerpoint/2010/main" val="5952319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6-01-26 at 4.55.3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33" y="1089652"/>
            <a:ext cx="8263467" cy="518555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737275" y="6279748"/>
            <a:ext cx="2381325" cy="52322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Bornstein 2009. Introduction to Meta-Analysis.</a:t>
            </a:r>
          </a:p>
        </p:txBody>
      </p:sp>
    </p:spTree>
    <p:extLst>
      <p:ext uri="{BB962C8B-B14F-4D97-AF65-F5344CB8AC3E}">
        <p14:creationId xmlns:p14="http://schemas.microsoft.com/office/powerpoint/2010/main" val="2176781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Random-effects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276" y="1600200"/>
            <a:ext cx="8701231" cy="45259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Assumed studies (intervention effects) are different and outcome will fluctuate around own true value</a:t>
            </a:r>
          </a:p>
          <a:p>
            <a:r>
              <a:rPr lang="en-US" dirty="0"/>
              <a:t>Variability due to both between patients within study and from differences between studies</a:t>
            </a:r>
          </a:p>
          <a:p>
            <a:r>
              <a:rPr lang="en-US" dirty="0"/>
              <a:t>Overall summary outcome is estimate of mean from which sample of outcomes was drawn</a:t>
            </a:r>
          </a:p>
          <a:p>
            <a:r>
              <a:rPr lang="en-US" dirty="0"/>
              <a:t>More commonly used with observational studies due to heterogeneity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8349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vs. Fixed?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Where there is no heterogeneity, results of two methods will be similar</a:t>
            </a:r>
          </a:p>
          <a:p>
            <a:r>
              <a:rPr lang="en-US" dirty="0"/>
              <a:t>Decision on choice of model is informed by three issues:</a:t>
            </a:r>
          </a:p>
          <a:p>
            <a:pPr lvl="1"/>
            <a:r>
              <a:rPr lang="en-US" dirty="0"/>
              <a:t>Amount of statistical heterogeneity (often misused)</a:t>
            </a:r>
          </a:p>
          <a:p>
            <a:pPr lvl="1"/>
            <a:r>
              <a:rPr lang="en-US" dirty="0"/>
              <a:t>Research question</a:t>
            </a:r>
          </a:p>
          <a:p>
            <a:pPr lvl="1"/>
            <a:r>
              <a:rPr lang="en-US" dirty="0"/>
              <a:t>Clinical and methodological variability</a:t>
            </a:r>
          </a:p>
        </p:txBody>
      </p:sp>
    </p:spTree>
    <p:extLst>
      <p:ext uri="{BB962C8B-B14F-4D97-AF65-F5344CB8AC3E}">
        <p14:creationId xmlns:p14="http://schemas.microsoft.com/office/powerpoint/2010/main" val="3382210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6-01-26 at 4.57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462" y="457200"/>
            <a:ext cx="5066330" cy="61652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589867" y="4419601"/>
            <a:ext cx="482600" cy="1270000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589867" y="1219200"/>
            <a:ext cx="482600" cy="1337734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771141" y="6296681"/>
            <a:ext cx="2381325" cy="52322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Bornstein 2009. Introduction to Meta-Analysis.</a:t>
            </a:r>
          </a:p>
        </p:txBody>
      </p:sp>
    </p:spTree>
    <p:extLst>
      <p:ext uri="{BB962C8B-B14F-4D97-AF65-F5344CB8AC3E}">
        <p14:creationId xmlns:p14="http://schemas.microsoft.com/office/powerpoint/2010/main" val="7507453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6-01-26 at 4.58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097" y="-19244"/>
            <a:ext cx="5663344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6737275" y="6347480"/>
            <a:ext cx="2381325" cy="52322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/>
              <a:t>Bornstein 2009. Introduction to Meta-Analysis.</a:t>
            </a:r>
          </a:p>
        </p:txBody>
      </p:sp>
    </p:spTree>
    <p:extLst>
      <p:ext uri="{BB962C8B-B14F-4D97-AF65-F5344CB8AC3E}">
        <p14:creationId xmlns:p14="http://schemas.microsoft.com/office/powerpoint/2010/main" val="3944963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6-01-26 at 7.36.4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01" y="845916"/>
            <a:ext cx="7276480" cy="470509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6579" y="5676743"/>
            <a:ext cx="79498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The effect of intravenous magnesium on mortality following myocardial infarction (Cochrane Handbook – 10.4.c)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6612"/>
            <a:ext cx="8229600" cy="1143000"/>
          </a:xfrm>
        </p:spPr>
        <p:txBody>
          <a:bodyPr>
            <a:normAutofit/>
          </a:bodyPr>
          <a:lstStyle/>
          <a:p>
            <a:r>
              <a:rPr lang="en-US" sz="5400" dirty="0"/>
              <a:t> Fixed vs. Random?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1865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 of Meta-analytic Methods Available in </a:t>
            </a:r>
            <a:r>
              <a:rPr lang="en-US" dirty="0" err="1"/>
              <a:t>RevMan</a:t>
            </a:r>
            <a:r>
              <a:rPr lang="en-US" dirty="0"/>
              <a:t> (9.4.a)</a:t>
            </a:r>
          </a:p>
        </p:txBody>
      </p:sp>
      <p:pic>
        <p:nvPicPr>
          <p:cNvPr id="7" name="Picture 6" descr="Screen Shot 2016-01-26 at 1.00.3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600" y="1701800"/>
            <a:ext cx="75311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21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Heterogeneity (Statistical)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Amount of variation in the results of included studies</a:t>
            </a:r>
          </a:p>
          <a:p>
            <a:r>
              <a:rPr lang="en-US" dirty="0"/>
              <a:t>Observed intervention effects more different from each other than one would expect due to </a:t>
            </a:r>
            <a:r>
              <a:rPr lang="en-US" u="sng" dirty="0"/>
              <a:t>random error</a:t>
            </a:r>
          </a:p>
          <a:p>
            <a:r>
              <a:rPr lang="en-US" dirty="0"/>
              <a:t>Can be due to: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Clinical diversify</a:t>
            </a:r>
            <a:r>
              <a:rPr lang="en-US" dirty="0"/>
              <a:t>: variability in PICOs</a:t>
            </a:r>
          </a:p>
          <a:p>
            <a:pPr lvl="1"/>
            <a:r>
              <a:rPr lang="en-US" dirty="0">
                <a:solidFill>
                  <a:srgbClr val="FFFF00"/>
                </a:solidFill>
              </a:rPr>
              <a:t>Methodological diversity</a:t>
            </a:r>
            <a:r>
              <a:rPr lang="en-US" dirty="0"/>
              <a:t>: Variability in study design and risk of bias </a:t>
            </a:r>
          </a:p>
        </p:txBody>
      </p:sp>
    </p:spTree>
    <p:extLst>
      <p:ext uri="{BB962C8B-B14F-4D97-AF65-F5344CB8AC3E}">
        <p14:creationId xmlns:p14="http://schemas.microsoft.com/office/powerpoint/2010/main" val="3962000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57200"/>
            <a:ext cx="9017000" cy="1143000"/>
          </a:xfrm>
        </p:spPr>
        <p:txBody>
          <a:bodyPr>
            <a:normAutofit fontScale="90000"/>
          </a:bodyPr>
          <a:lstStyle/>
          <a:p>
            <a:r>
              <a:rPr lang="en-US" sz="4200" dirty="0"/>
              <a:t>How to assess Heterogeneity?</a:t>
            </a:r>
            <a:br>
              <a:rPr lang="en-US" sz="4200" dirty="0"/>
            </a:br>
            <a:r>
              <a:rPr lang="en-US" sz="4200" dirty="0"/>
              <a:t> 1 - Visual Inspection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762000" y="1994436"/>
            <a:ext cx="7848600" cy="4481513"/>
            <a:chOff x="513" y="1010"/>
            <a:chExt cx="4734" cy="2443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1095" y="3024"/>
              <a:ext cx="363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6" name="Line 4"/>
            <p:cNvSpPr>
              <a:spLocks noChangeShapeType="1"/>
            </p:cNvSpPr>
            <p:nvPr/>
          </p:nvSpPr>
          <p:spPr bwMode="auto">
            <a:xfrm flipV="1">
              <a:off x="2880" y="1441"/>
              <a:ext cx="0" cy="15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13" y="3098"/>
              <a:ext cx="1726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AU">
                  <a:latin typeface="Arial Narrow" pitchFamily="34" charset="0"/>
                </a:rPr>
                <a:t>Favours treatment</a:t>
              </a:r>
              <a:endParaRPr lang="en-AU" sz="2000">
                <a:latin typeface="Arial Narrow" pitchFamily="34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3649" y="3098"/>
              <a:ext cx="1598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AU">
                  <a:latin typeface="Arial Narrow" pitchFamily="34" charset="0"/>
                </a:rPr>
                <a:t>Favours control</a:t>
              </a:r>
              <a:endParaRPr lang="en-AU" sz="2000">
                <a:latin typeface="Arial Narrow" pitchFamily="34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433" y="3206"/>
              <a:ext cx="894" cy="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AU">
                  <a:latin typeface="Arial Narrow" pitchFamily="34" charset="0"/>
                </a:rPr>
                <a:t>No effect</a:t>
              </a:r>
              <a:endParaRPr lang="en-AU" sz="2000">
                <a:latin typeface="Arial Narrow" pitchFamily="34" charset="0"/>
              </a:endParaRPr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>
              <a:off x="1543" y="1620"/>
              <a:ext cx="107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2055" y="1872"/>
              <a:ext cx="12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3399" y="2196"/>
              <a:ext cx="9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479" y="2412"/>
              <a:ext cx="120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2503" y="2736"/>
              <a:ext cx="13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3136" y="2700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1984" y="2376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776" y="2160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2624" y="1836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984" y="1584"/>
              <a:ext cx="128" cy="72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AU">
                <a:latin typeface="Arial Narrow" pitchFamily="34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769" y="1010"/>
              <a:ext cx="4030" cy="28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AU" sz="2800">
                  <a:latin typeface="Arial Narrow" pitchFamily="34" charset="0"/>
                </a:rPr>
                <a:t>Difference between studies</a:t>
              </a:r>
              <a:endParaRPr lang="en-AU" b="1">
                <a:latin typeface="Arial Narrow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479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004"/>
            <a:ext cx="8229600" cy="1143000"/>
          </a:xfrm>
        </p:spPr>
        <p:txBody>
          <a:bodyPr>
            <a:noAutofit/>
          </a:bodyPr>
          <a:lstStyle/>
          <a:p>
            <a:r>
              <a:rPr lang="en-US" sz="4200" dirty="0"/>
              <a:t>How to Assess Heterogeneity ? </a:t>
            </a:r>
            <a:br>
              <a:rPr lang="en-US" sz="4200" dirty="0"/>
            </a:br>
            <a:r>
              <a:rPr lang="en-US" sz="4200" dirty="0"/>
              <a:t>2 - Statistical Test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6592"/>
            <a:ext cx="8229600" cy="48260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Chi-squared (χ2) test</a:t>
            </a:r>
          </a:p>
          <a:p>
            <a:pPr lvl="1"/>
            <a:r>
              <a:rPr lang="en-US" sz="2400" dirty="0"/>
              <a:t>assesses whether observed differences</a:t>
            </a:r>
          </a:p>
          <a:p>
            <a:pPr marL="457200" lvl="1" indent="0">
              <a:buNone/>
            </a:pPr>
            <a:r>
              <a:rPr lang="en-US" sz="2400" dirty="0"/>
              <a:t> in results are compatible with chance alone</a:t>
            </a:r>
          </a:p>
          <a:p>
            <a:pPr lvl="1"/>
            <a:r>
              <a:rPr lang="en-US" sz="2400" dirty="0"/>
              <a:t>Q is the chi-squared statistic </a:t>
            </a:r>
          </a:p>
          <a:p>
            <a:pPr lvl="1"/>
            <a:r>
              <a:rPr lang="en-US" sz="2400" dirty="0" err="1"/>
              <a:t>Df</a:t>
            </a:r>
            <a:r>
              <a:rPr lang="en-US" sz="2400" dirty="0"/>
              <a:t> = degree of freedom</a:t>
            </a:r>
          </a:p>
          <a:p>
            <a:pPr lvl="1"/>
            <a:r>
              <a:rPr lang="en-US" sz="2400" dirty="0"/>
              <a:t> I</a:t>
            </a:r>
            <a:r>
              <a:rPr lang="en-US" sz="2400" baseline="30000" dirty="0"/>
              <a:t>2</a:t>
            </a:r>
            <a:r>
              <a:rPr lang="en-US" sz="2400" dirty="0"/>
              <a:t>  = percentage of the variability in effect estimates that is due to heterogeneity </a:t>
            </a:r>
          </a:p>
          <a:p>
            <a:pPr lvl="1"/>
            <a:r>
              <a:rPr lang="en-US" sz="2400" dirty="0"/>
              <a:t>Test results are included in the output of commonly used software (Stata, </a:t>
            </a:r>
            <a:r>
              <a:rPr lang="en-US" sz="2400" dirty="0" err="1"/>
              <a:t>RevMan</a:t>
            </a:r>
            <a:r>
              <a:rPr lang="en-US" sz="2400" dirty="0"/>
              <a:t>)</a:t>
            </a:r>
          </a:p>
          <a:p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5671" y="3910034"/>
            <a:ext cx="2431129" cy="757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56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" y="381000"/>
            <a:ext cx="8966200" cy="1143000"/>
          </a:xfrm>
        </p:spPr>
        <p:txBody>
          <a:bodyPr>
            <a:normAutofit/>
          </a:bodyPr>
          <a:lstStyle/>
          <a:p>
            <a:r>
              <a:rPr lang="en-US" sz="4200" dirty="0"/>
              <a:t>Interpretation of Test of Heterogeneity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14748"/>
            <a:ext cx="9144000" cy="4965700"/>
          </a:xfrm>
        </p:spPr>
        <p:txBody>
          <a:bodyPr>
            <a:noAutofit/>
          </a:bodyPr>
          <a:lstStyle/>
          <a:p>
            <a:pPr lvl="1"/>
            <a:endParaRPr lang="en-US" dirty="0"/>
          </a:p>
          <a:p>
            <a:pPr lvl="1"/>
            <a:r>
              <a:rPr lang="en-US" dirty="0"/>
              <a:t>Evidence of heterogeneity of intervention effect: </a:t>
            </a:r>
          </a:p>
          <a:p>
            <a:pPr lvl="2"/>
            <a:r>
              <a:rPr lang="en-US" sz="2800" dirty="0"/>
              <a:t>Low p value</a:t>
            </a:r>
          </a:p>
          <a:p>
            <a:pPr lvl="2"/>
            <a:r>
              <a:rPr lang="en-US" sz="2800" dirty="0"/>
              <a:t>Large Q relative to its degree of freedom</a:t>
            </a:r>
          </a:p>
          <a:p>
            <a:pPr lvl="2"/>
            <a:r>
              <a:rPr lang="en-US" sz="2800" dirty="0"/>
              <a:t>Large I</a:t>
            </a:r>
            <a:r>
              <a:rPr lang="en-US" sz="2800" baseline="30000" dirty="0"/>
              <a:t>2</a:t>
            </a:r>
            <a:r>
              <a:rPr lang="en-US" sz="2800" dirty="0"/>
              <a:t> ( range: 0% - 100% )</a:t>
            </a:r>
          </a:p>
          <a:p>
            <a:pPr lvl="3"/>
            <a:r>
              <a:rPr lang="en-US" dirty="0"/>
              <a:t>Thresholds are suggested  for the interpretation of I</a:t>
            </a:r>
            <a:r>
              <a:rPr lang="en-US" baseline="30000" dirty="0"/>
              <a:t>2</a:t>
            </a:r>
            <a:endParaRPr lang="en-US" dirty="0"/>
          </a:p>
          <a:p>
            <a:pPr lvl="3"/>
            <a:r>
              <a:rPr lang="en-US" dirty="0"/>
              <a:t>Interpretation depends on</a:t>
            </a:r>
          </a:p>
          <a:p>
            <a:pPr lvl="4"/>
            <a:r>
              <a:rPr lang="en-US" dirty="0"/>
              <a:t>strength of evidence for heterogeneity (e.g. chi-squared test)</a:t>
            </a:r>
          </a:p>
          <a:p>
            <a:pPr lvl="4"/>
            <a:r>
              <a:rPr lang="en-US" dirty="0"/>
              <a:t>Type of included studies: lack of statistical evidence of heterogeneity is not equal to lack of heterogeneity if only a few studies 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9453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0933"/>
            <a:ext cx="8229600" cy="1574799"/>
          </a:xfrm>
        </p:spPr>
        <p:txBody>
          <a:bodyPr>
            <a:normAutofit/>
          </a:bodyPr>
          <a:lstStyle/>
          <a:p>
            <a:r>
              <a:rPr lang="en-US" sz="4200" dirty="0" err="1"/>
              <a:t>RevMan</a:t>
            </a:r>
            <a:r>
              <a:rPr lang="en-US" sz="4200" dirty="0"/>
              <a:t> – Fictional Example</a:t>
            </a:r>
            <a:br>
              <a:rPr lang="en-US" sz="4200" dirty="0"/>
            </a:br>
            <a:r>
              <a:rPr lang="en-US" sz="4200" dirty="0"/>
              <a:t>(High Heterogeneity)</a:t>
            </a:r>
          </a:p>
        </p:txBody>
      </p:sp>
      <p:pic>
        <p:nvPicPr>
          <p:cNvPr id="4" name="Picture 3" descr="rando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0966"/>
            <a:ext cx="9144000" cy="4034518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5DBFD96-0E58-FF42-89CD-30B11142B247}"/>
              </a:ext>
            </a:extLst>
          </p:cNvPr>
          <p:cNvSpPr/>
          <p:nvPr/>
        </p:nvSpPr>
        <p:spPr>
          <a:xfrm>
            <a:off x="1234866" y="4928960"/>
            <a:ext cx="5977783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chemeClr val="bg1"/>
                </a:solidFill>
              </a:rPr>
              <a:t>Tau is </a:t>
            </a:r>
            <a:r>
              <a:rPr lang="en-US" sz="1100" b="1" dirty="0">
                <a:solidFill>
                  <a:schemeClr val="bg1"/>
                </a:solidFill>
              </a:rPr>
              <a:t>the variance of the effect size parameters across the population of studies and it reflects the variance of the true effect sizes</a:t>
            </a:r>
            <a:r>
              <a:rPr lang="en-US" sz="1100" dirty="0">
                <a:solidFill>
                  <a:schemeClr val="bg1"/>
                </a:solidFill>
              </a:rPr>
              <a:t>. The square root of this number is referred to as tau (T). T2 and Tau reflect the amount of true heterogeneity and used in the random-effect model.</a:t>
            </a:r>
          </a:p>
        </p:txBody>
      </p:sp>
    </p:spTree>
    <p:extLst>
      <p:ext uri="{BB962C8B-B14F-4D97-AF65-F5344CB8AC3E}">
        <p14:creationId xmlns:p14="http://schemas.microsoft.com/office/powerpoint/2010/main" val="417887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dirty="0" err="1"/>
              <a:t>RevMan</a:t>
            </a:r>
            <a:r>
              <a:rPr lang="en-US" sz="5400" dirty="0"/>
              <a:t> – Fictional Example</a:t>
            </a:r>
            <a:br>
              <a:rPr lang="en-US" sz="5400" dirty="0"/>
            </a:br>
            <a:r>
              <a:rPr lang="en-US" sz="5400" dirty="0"/>
              <a:t>(Low Heterogeneity)</a:t>
            </a:r>
            <a:endParaRPr lang="en-US" dirty="0"/>
          </a:p>
        </p:txBody>
      </p:sp>
      <p:pic>
        <p:nvPicPr>
          <p:cNvPr id="5" name="Picture 4" descr="fix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07658"/>
            <a:ext cx="9144000" cy="4183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95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How to Address Heterogeneity?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600200"/>
            <a:ext cx="8686800" cy="49657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Check data for errors</a:t>
            </a:r>
          </a:p>
          <a:p>
            <a:r>
              <a:rPr lang="en-US" dirty="0"/>
              <a:t>Explore heterogeneity </a:t>
            </a:r>
          </a:p>
          <a:p>
            <a:pPr lvl="1"/>
            <a:r>
              <a:rPr lang="en-US" dirty="0"/>
              <a:t> Avoid reporting a single summary measure</a:t>
            </a:r>
          </a:p>
          <a:p>
            <a:pPr lvl="1"/>
            <a:r>
              <a:rPr lang="en-US" dirty="0"/>
              <a:t>preform sub-group analysis or meta-regression</a:t>
            </a:r>
          </a:p>
          <a:p>
            <a:r>
              <a:rPr lang="en-US" dirty="0"/>
              <a:t>Perform random-effects meta-analysis (if warranted)</a:t>
            </a:r>
          </a:p>
          <a:p>
            <a:r>
              <a:rPr lang="en-US" dirty="0"/>
              <a:t>Change the metric (effect measure type)</a:t>
            </a:r>
          </a:p>
          <a:p>
            <a:r>
              <a:rPr lang="en-US" dirty="0"/>
              <a:t>Report findings of primary studies without meta-analysis</a:t>
            </a:r>
          </a:p>
        </p:txBody>
      </p:sp>
    </p:spTree>
    <p:extLst>
      <p:ext uri="{BB962C8B-B14F-4D97-AF65-F5344CB8AC3E}">
        <p14:creationId xmlns:p14="http://schemas.microsoft.com/office/powerpoint/2010/main" val="360275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73100" y="355600"/>
            <a:ext cx="7404100" cy="933829"/>
          </a:xfrm>
          <a:prstGeom prst="rect">
            <a:avLst/>
          </a:prstGeom>
        </p:spPr>
        <p:txBody>
          <a:bodyPr vert="horz" wrap="square" lIns="0" tIns="284718" rIns="0" bIns="0" rtlCol="0">
            <a:spAutoFit/>
          </a:bodyPr>
          <a:lstStyle/>
          <a:p>
            <a:pPr marL="1160145">
              <a:lnSpc>
                <a:spcPct val="100000"/>
              </a:lnSpc>
            </a:pPr>
            <a:r>
              <a:rPr sz="4200" spc="-5" dirty="0"/>
              <a:t>M</a:t>
            </a:r>
            <a:r>
              <a:rPr sz="4200" spc="-45" dirty="0"/>
              <a:t>e</a:t>
            </a:r>
            <a:r>
              <a:rPr sz="4200" spc="-70" dirty="0"/>
              <a:t>t</a:t>
            </a:r>
            <a:r>
              <a:rPr sz="4200" spc="-15" dirty="0"/>
              <a:t>a</a:t>
            </a:r>
            <a:r>
              <a:rPr sz="4200" spc="-10" dirty="0"/>
              <a:t>-</a:t>
            </a:r>
            <a:r>
              <a:rPr sz="4200" spc="-20" dirty="0"/>
              <a:t>anal</a:t>
            </a:r>
            <a:r>
              <a:rPr sz="4200" spc="-45" dirty="0"/>
              <a:t>y</a:t>
            </a:r>
            <a:r>
              <a:rPr sz="4200" spc="-20" dirty="0"/>
              <a:t>sis</a:t>
            </a:r>
            <a:r>
              <a:rPr sz="4200" dirty="0"/>
              <a:t> </a:t>
            </a:r>
            <a:r>
              <a:rPr lang="en-US" sz="4200" spc="-5" dirty="0"/>
              <a:t>Models</a:t>
            </a:r>
            <a:endParaRPr sz="4200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536257" y="1674495"/>
            <a:ext cx="7949565" cy="430887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buSzPct val="84375"/>
              <a:buFont typeface="Arial"/>
              <a:buChar char="•"/>
              <a:tabLst>
                <a:tab pos="355600" algn="l"/>
              </a:tabLst>
            </a:pPr>
            <a:r>
              <a:rPr sz="2800" spc="-140" dirty="0">
                <a:latin typeface="Calibri"/>
                <a:cs typeface="Calibri"/>
              </a:rPr>
              <a:t>T</a:t>
            </a:r>
            <a:r>
              <a:rPr sz="2800" spc="-55" dirty="0">
                <a:latin typeface="Calibri"/>
                <a:cs typeface="Calibri"/>
              </a:rPr>
              <a:t>w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spc="-50" dirty="0">
                <a:latin typeface="Calibri"/>
                <a:cs typeface="Calibri"/>
              </a:rPr>
              <a:t>t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1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c</a:t>
            </a:r>
            <a:r>
              <a:rPr sz="2800" dirty="0">
                <a:latin typeface="Calibri"/>
                <a:cs typeface="Calibri"/>
              </a:rPr>
              <a:t>al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</a:t>
            </a:r>
            <a:r>
              <a:rPr lang="en-US" sz="2800" dirty="0">
                <a:latin typeface="Calibri"/>
                <a:cs typeface="Calibri"/>
              </a:rPr>
              <a:t>ethods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f</a:t>
            </a:r>
            <a:r>
              <a:rPr sz="2800" spc="-25" dirty="0">
                <a:latin typeface="Calibri"/>
                <a:cs typeface="Calibri"/>
              </a:rPr>
              <a:t>o</a:t>
            </a:r>
            <a:r>
              <a:rPr sz="2800" spc="-15" dirty="0">
                <a:latin typeface="Calibri"/>
                <a:cs typeface="Calibri"/>
              </a:rPr>
              <a:t>r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po</a:t>
            </a:r>
            <a:r>
              <a:rPr sz="2800" spc="-1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ling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5" dirty="0">
                <a:latin typeface="Calibri"/>
                <a:cs typeface="Calibri"/>
              </a:rPr>
              <a:t>sul</a:t>
            </a:r>
            <a:r>
              <a:rPr sz="2800" spc="10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s</a:t>
            </a:r>
            <a:endParaRPr lang="en-US"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buSzPct val="84375"/>
              <a:tabLst>
                <a:tab pos="355600" algn="l"/>
              </a:tabLst>
            </a:pPr>
            <a:endParaRPr lang="en-US" sz="2800" dirty="0">
              <a:latin typeface="Calibri"/>
              <a:cs typeface="Calibri"/>
            </a:endParaRPr>
          </a:p>
          <a:p>
            <a:pPr marL="927100" lvl="1" indent="-457200">
              <a:buSzPct val="84375"/>
              <a:buFont typeface="Arial"/>
              <a:buChar char="•"/>
              <a:tabLst>
                <a:tab pos="355600" algn="l"/>
              </a:tabLst>
            </a:pPr>
            <a:r>
              <a:rPr sz="2800" spc="-5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2800" spc="-10" dirty="0">
                <a:solidFill>
                  <a:srgbClr val="FFFF00"/>
                </a:solidFill>
                <a:latin typeface="Calibri"/>
                <a:cs typeface="Calibri"/>
              </a:rPr>
              <a:t>i</a:t>
            </a:r>
            <a:r>
              <a:rPr sz="2800" spc="-75" dirty="0">
                <a:solidFill>
                  <a:srgbClr val="FFFF00"/>
                </a:solidFill>
                <a:latin typeface="Calibri"/>
                <a:cs typeface="Calibri"/>
              </a:rPr>
              <a:t>x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ed</a:t>
            </a:r>
            <a:r>
              <a:rPr lang="en-US" sz="2800" spc="-5" dirty="0">
                <a:solidFill>
                  <a:srgbClr val="FFFF00"/>
                </a:solidFill>
                <a:latin typeface="Calibri"/>
                <a:cs typeface="Calibri"/>
              </a:rPr>
              <a:t>-</a:t>
            </a:r>
            <a:r>
              <a:rPr sz="2800" spc="-2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2800" spc="-60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ect</a:t>
            </a:r>
            <a:r>
              <a:rPr lang="en-US" sz="2800" spc="-45" dirty="0">
                <a:latin typeface="Calibri"/>
                <a:cs typeface="Calibri"/>
              </a:rPr>
              <a:t>: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ass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mes</a:t>
            </a:r>
            <a:r>
              <a:rPr lang="en-US" sz="2800" dirty="0">
                <a:latin typeface="Calibri"/>
                <a:cs typeface="Calibri"/>
              </a:rPr>
              <a:t> one true effect size and 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</a:t>
            </a:r>
            <a:r>
              <a:rPr sz="2800" spc="-25" dirty="0">
                <a:latin typeface="Calibri"/>
                <a:cs typeface="Calibri"/>
              </a:rPr>
              <a:t>f</a:t>
            </a:r>
            <a:r>
              <a:rPr sz="2800" spc="-60" dirty="0">
                <a:latin typeface="Calibri"/>
                <a:cs typeface="Calibri"/>
              </a:rPr>
              <a:t>f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nces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ults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ac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ud</a:t>
            </a:r>
            <a:r>
              <a:rPr sz="2800" dirty="0">
                <a:latin typeface="Calibri"/>
                <a:cs typeface="Calibri"/>
              </a:rPr>
              <a:t>ies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</a:t>
            </a:r>
            <a:r>
              <a:rPr sz="2800" spc="10" dirty="0">
                <a:latin typeface="Calibri"/>
                <a:cs typeface="Calibri"/>
              </a:rPr>
              <a:t>u</a:t>
            </a:r>
            <a:r>
              <a:rPr sz="2800" spc="-15" dirty="0">
                <a:latin typeface="Calibri"/>
                <a:cs typeface="Calibri"/>
              </a:rPr>
              <a:t>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t</a:t>
            </a:r>
            <a:r>
              <a:rPr sz="2800" dirty="0">
                <a:latin typeface="Calibri"/>
                <a:cs typeface="Calibri"/>
              </a:rPr>
              <a:t>o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r</a:t>
            </a:r>
            <a:r>
              <a:rPr sz="2800" dirty="0">
                <a:latin typeface="Calibri"/>
                <a:cs typeface="Calibri"/>
              </a:rPr>
              <a:t>an</a:t>
            </a:r>
            <a:r>
              <a:rPr sz="2800" spc="5" dirty="0">
                <a:latin typeface="Calibri"/>
                <a:cs typeface="Calibri"/>
              </a:rPr>
              <a:t>d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dirty="0">
                <a:latin typeface="Calibri"/>
                <a:cs typeface="Calibri"/>
              </a:rPr>
              <a:t>m </a:t>
            </a:r>
            <a:r>
              <a:rPr sz="2800" spc="-15" dirty="0">
                <a:latin typeface="Calibri"/>
                <a:cs typeface="Calibri"/>
              </a:rPr>
              <a:t>er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20" dirty="0">
                <a:latin typeface="Calibri"/>
                <a:cs typeface="Calibri"/>
              </a:rPr>
              <a:t>or</a:t>
            </a:r>
            <a:endParaRPr lang="en-US" sz="2800" spc="-20" dirty="0">
              <a:latin typeface="Calibri"/>
              <a:cs typeface="Calibri"/>
            </a:endParaRPr>
          </a:p>
          <a:p>
            <a:pPr marL="469900" lvl="1">
              <a:buSzPct val="84375"/>
              <a:tabLst>
                <a:tab pos="355600" algn="l"/>
              </a:tabLst>
            </a:pPr>
            <a:endParaRPr lang="en-US" sz="2800" spc="-20" dirty="0">
              <a:latin typeface="Calibri"/>
              <a:cs typeface="Calibri"/>
            </a:endParaRPr>
          </a:p>
          <a:p>
            <a:pPr marL="927100" lvl="1" indent="-457200">
              <a:buSzPct val="84375"/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Ran</a:t>
            </a:r>
            <a:r>
              <a:rPr sz="2800" spc="5" dirty="0">
                <a:solidFill>
                  <a:srgbClr val="FFFF00"/>
                </a:solidFill>
                <a:latin typeface="Calibri"/>
                <a:cs typeface="Calibri"/>
              </a:rPr>
              <a:t>d</a:t>
            </a:r>
            <a:r>
              <a:rPr sz="2800" spc="-5" dirty="0">
                <a:solidFill>
                  <a:srgbClr val="FFFF00"/>
                </a:solidFill>
                <a:latin typeface="Calibri"/>
                <a:cs typeface="Calibri"/>
              </a:rPr>
              <a:t>o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m</a:t>
            </a:r>
            <a:r>
              <a:rPr lang="en-US" sz="2800" spc="-10" dirty="0">
                <a:solidFill>
                  <a:srgbClr val="FFFF00"/>
                </a:solidFill>
                <a:latin typeface="Calibri"/>
                <a:cs typeface="Calibri"/>
              </a:rPr>
              <a:t>-</a:t>
            </a:r>
            <a:r>
              <a:rPr sz="2800" spc="-20" dirty="0">
                <a:solidFill>
                  <a:srgbClr val="FFFF00"/>
                </a:solidFill>
                <a:latin typeface="Calibri"/>
                <a:cs typeface="Calibri"/>
              </a:rPr>
              <a:t>e</a:t>
            </a:r>
            <a:r>
              <a:rPr sz="2800" spc="-15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2800" spc="-60" dirty="0">
                <a:solidFill>
                  <a:srgbClr val="FFFF00"/>
                </a:solidFill>
                <a:latin typeface="Calibri"/>
                <a:cs typeface="Calibri"/>
              </a:rPr>
              <a:t>f</a:t>
            </a:r>
            <a:r>
              <a:rPr sz="2800" dirty="0">
                <a:solidFill>
                  <a:srgbClr val="FFFF00"/>
                </a:solidFill>
                <a:latin typeface="Calibri"/>
                <a:cs typeface="Calibri"/>
              </a:rPr>
              <a:t>ects</a:t>
            </a:r>
            <a:r>
              <a:rPr lang="en-US" sz="2800" spc="-50" dirty="0">
                <a:solidFill>
                  <a:srgbClr val="FFFF00"/>
                </a:solidFill>
                <a:latin typeface="Calibri"/>
                <a:cs typeface="Calibri"/>
              </a:rPr>
              <a:t>: </a:t>
            </a:r>
            <a:r>
              <a:rPr sz="2800" dirty="0">
                <a:latin typeface="Calibri"/>
                <a:cs typeface="Calibri"/>
              </a:rPr>
              <a:t>ass</a:t>
            </a:r>
            <a:r>
              <a:rPr sz="2800" spc="5" dirty="0">
                <a:latin typeface="Calibri"/>
                <a:cs typeface="Calibri"/>
              </a:rPr>
              <a:t>u</a:t>
            </a:r>
            <a:r>
              <a:rPr sz="2800" dirty="0">
                <a:latin typeface="Calibri"/>
                <a:cs typeface="Calibri"/>
              </a:rPr>
              <a:t>mes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underly</a:t>
            </a:r>
            <a:r>
              <a:rPr sz="2800" spc="-10" dirty="0">
                <a:latin typeface="Calibri"/>
                <a:cs typeface="Calibri"/>
              </a:rPr>
              <a:t>i</a:t>
            </a:r>
            <a:r>
              <a:rPr sz="2800" dirty="0">
                <a:latin typeface="Calibri"/>
                <a:cs typeface="Calibri"/>
              </a:rPr>
              <a:t>ng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e</a:t>
            </a:r>
            <a:r>
              <a:rPr sz="2800" spc="-15" dirty="0">
                <a:latin typeface="Calibri"/>
                <a:cs typeface="Calibri"/>
              </a:rPr>
              <a:t>f</a:t>
            </a:r>
            <a:r>
              <a:rPr sz="2800" spc="-60" dirty="0">
                <a:latin typeface="Calibri"/>
                <a:cs typeface="Calibri"/>
              </a:rPr>
              <a:t>f</a:t>
            </a:r>
            <a:r>
              <a:rPr sz="2800" dirty="0">
                <a:latin typeface="Calibri"/>
                <a:cs typeface="Calibri"/>
              </a:rPr>
              <a:t>ects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</a:t>
            </a:r>
            <a:r>
              <a:rPr sz="2800" spc="-65" dirty="0">
                <a:latin typeface="Calibri"/>
                <a:cs typeface="Calibri"/>
              </a:rPr>
              <a:t>a</a:t>
            </a:r>
            <a:r>
              <a:rPr sz="2800" dirty="0">
                <a:latin typeface="Calibri"/>
                <a:cs typeface="Calibri"/>
              </a:rPr>
              <a:t>y</a:t>
            </a:r>
            <a:r>
              <a:rPr lang="en-US" sz="2800" dirty="0"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v</a:t>
            </a:r>
            <a:r>
              <a:rPr sz="2800" spc="-15" dirty="0">
                <a:latin typeface="Calibri"/>
                <a:cs typeface="Calibri"/>
              </a:rPr>
              <a:t>a</a:t>
            </a:r>
            <a:r>
              <a:rPr sz="2800" spc="5" dirty="0">
                <a:latin typeface="Calibri"/>
                <a:cs typeface="Calibri"/>
              </a:rPr>
              <a:t>r</a:t>
            </a:r>
            <a:r>
              <a:rPr sz="2800" spc="-15" dirty="0">
                <a:latin typeface="Calibri"/>
                <a:cs typeface="Calibri"/>
              </a:rPr>
              <a:t>y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ac</a:t>
            </a:r>
            <a:r>
              <a:rPr sz="2800" spc="-55" dirty="0">
                <a:latin typeface="Calibri"/>
                <a:cs typeface="Calibri"/>
              </a:rPr>
              <a:t>r</a:t>
            </a:r>
            <a:r>
              <a:rPr sz="2800" spc="-5" dirty="0">
                <a:latin typeface="Calibri"/>
                <a:cs typeface="Calibri"/>
              </a:rPr>
              <a:t>o</a:t>
            </a:r>
            <a:r>
              <a:rPr sz="2800" spc="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spc="-35" dirty="0">
                <a:latin typeface="Calibri"/>
                <a:cs typeface="Calibri"/>
              </a:rPr>
              <a:t>s</a:t>
            </a:r>
            <a:r>
              <a:rPr sz="2800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ud</a:t>
            </a:r>
            <a:r>
              <a:rPr sz="2800" dirty="0">
                <a:latin typeface="Calibri"/>
                <a:cs typeface="Calibri"/>
              </a:rPr>
              <a:t>ies</a:t>
            </a:r>
            <a:r>
              <a:rPr lang="en-US" sz="2800" dirty="0">
                <a:latin typeface="Calibri"/>
                <a:cs typeface="Calibri"/>
              </a:rPr>
              <a:t>, and incldued studies are a random sample of these effects.</a:t>
            </a:r>
          </a:p>
          <a:p>
            <a:pPr marL="469900" lvl="1">
              <a:buSzPct val="84375"/>
              <a:tabLst>
                <a:tab pos="355600" algn="l"/>
              </a:tabLst>
            </a:pPr>
            <a:endParaRPr sz="28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05800" y="6019800"/>
            <a:ext cx="571500" cy="666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0">
              <a:lnSpc>
                <a:spcPct val="100000"/>
              </a:lnSpc>
            </a:pPr>
            <a:r>
              <a:rPr sz="1200" spc="-20" dirty="0">
                <a:solidFill>
                  <a:srgbClr val="888888"/>
                </a:solidFill>
                <a:latin typeface="Calibri"/>
                <a:cs typeface="Calibri"/>
              </a:rPr>
              <a:t>67</a:t>
            </a:r>
            <a:endParaRPr sz="120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5867710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6243</TotalTime>
  <Words>680</Words>
  <Application>Microsoft Macintosh PowerPoint</Application>
  <PresentationFormat>On-screen Show (4:3)</PresentationFormat>
  <Paragraphs>91</Paragraphs>
  <Slides>19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 Narrow</vt:lpstr>
      <vt:lpstr>Calibri</vt:lpstr>
      <vt:lpstr>Corbel</vt:lpstr>
      <vt:lpstr>Custom Design</vt:lpstr>
      <vt:lpstr>Twilight</vt:lpstr>
      <vt:lpstr>Systematic Reviews  (EPI 214)</vt:lpstr>
      <vt:lpstr>Heterogeneity (Statistical)</vt:lpstr>
      <vt:lpstr>How to assess Heterogeneity?  1 - Visual Inspection</vt:lpstr>
      <vt:lpstr>How to Assess Heterogeneity ?  2 - Statistical Test</vt:lpstr>
      <vt:lpstr>Interpretation of Test of Heterogeneity</vt:lpstr>
      <vt:lpstr>RevMan – Fictional Example (High Heterogeneity)</vt:lpstr>
      <vt:lpstr>RevMan – Fictional Example (Low Heterogeneity)</vt:lpstr>
      <vt:lpstr>How to Address Heterogeneity?</vt:lpstr>
      <vt:lpstr>Meta-analysis Models</vt:lpstr>
      <vt:lpstr>Fixed-effect Model</vt:lpstr>
      <vt:lpstr>MA: Fixed-Effect Model</vt:lpstr>
      <vt:lpstr>PowerPoint Presentation</vt:lpstr>
      <vt:lpstr>PowerPoint Presentation</vt:lpstr>
      <vt:lpstr>Random-effects Model</vt:lpstr>
      <vt:lpstr>Random vs. Fixed?</vt:lpstr>
      <vt:lpstr>PowerPoint Presentation</vt:lpstr>
      <vt:lpstr>PowerPoint Presentation</vt:lpstr>
      <vt:lpstr> Fixed vs. Random?</vt:lpstr>
      <vt:lpstr>Summary of Meta-analytic Methods Available in RevMan (9.4.a)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Mohsen Malekinejad</dc:creator>
  <cp:lastModifiedBy>Malekinejad, Mohsen</cp:lastModifiedBy>
  <cp:revision>1125</cp:revision>
  <dcterms:created xsi:type="dcterms:W3CDTF">2016-01-04T14:56:55Z</dcterms:created>
  <dcterms:modified xsi:type="dcterms:W3CDTF">2022-04-13T16:27:23Z</dcterms:modified>
</cp:coreProperties>
</file>