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3"/>
  </p:notesMasterIdLst>
  <p:sldIdLst>
    <p:sldId id="256" r:id="rId2"/>
    <p:sldId id="257" r:id="rId3"/>
    <p:sldId id="258" r:id="rId4"/>
    <p:sldId id="314" r:id="rId5"/>
    <p:sldId id="259" r:id="rId6"/>
    <p:sldId id="260" r:id="rId7"/>
    <p:sldId id="312" r:id="rId8"/>
    <p:sldId id="268" r:id="rId9"/>
    <p:sldId id="269" r:id="rId10"/>
    <p:sldId id="270" r:id="rId11"/>
    <p:sldId id="271" r:id="rId12"/>
    <p:sldId id="313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315" r:id="rId21"/>
    <p:sldId id="316" r:id="rId22"/>
    <p:sldId id="317" r:id="rId23"/>
    <p:sldId id="318" r:id="rId24"/>
    <p:sldId id="319" r:id="rId25"/>
    <p:sldId id="320" r:id="rId26"/>
    <p:sldId id="321" r:id="rId27"/>
    <p:sldId id="285" r:id="rId28"/>
    <p:sldId id="326" r:id="rId29"/>
    <p:sldId id="327" r:id="rId30"/>
    <p:sldId id="322" r:id="rId31"/>
    <p:sldId id="323" r:id="rId32"/>
    <p:sldId id="324" r:id="rId33"/>
    <p:sldId id="273" r:id="rId34"/>
    <p:sldId id="274" r:id="rId35"/>
    <p:sldId id="275" r:id="rId36"/>
    <p:sldId id="278" r:id="rId37"/>
    <p:sldId id="328" r:id="rId38"/>
    <p:sldId id="329" r:id="rId39"/>
    <p:sldId id="330" r:id="rId40"/>
    <p:sldId id="272" r:id="rId41"/>
    <p:sldId id="331" r:id="rId42"/>
    <p:sldId id="332" r:id="rId43"/>
    <p:sldId id="276" r:id="rId44"/>
    <p:sldId id="277" r:id="rId45"/>
    <p:sldId id="333" r:id="rId46"/>
    <p:sldId id="334" r:id="rId47"/>
    <p:sldId id="335" r:id="rId48"/>
    <p:sldId id="336" r:id="rId49"/>
    <p:sldId id="337" r:id="rId50"/>
    <p:sldId id="338" r:id="rId51"/>
    <p:sldId id="340" r:id="rId52"/>
    <p:sldId id="279" r:id="rId53"/>
    <p:sldId id="280" r:id="rId54"/>
    <p:sldId id="281" r:id="rId55"/>
    <p:sldId id="282" r:id="rId56"/>
    <p:sldId id="283" r:id="rId57"/>
    <p:sldId id="311" r:id="rId58"/>
    <p:sldId id="286" r:id="rId59"/>
    <p:sldId id="291" r:id="rId60"/>
    <p:sldId id="296" r:id="rId61"/>
    <p:sldId id="299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96"/>
    <p:restoredTop sz="94679"/>
  </p:normalViewPr>
  <p:slideViewPr>
    <p:cSldViewPr snapToGrid="0" snapToObjects="1">
      <p:cViewPr varScale="1">
        <p:scale>
          <a:sx n="104" d="100"/>
          <a:sy n="104" d="100"/>
        </p:scale>
        <p:origin x="3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1A089-C510-41D2-B654-B58388BB12AE}" type="datetimeFigureOut">
              <a:rPr lang="en-US" smtClean="0"/>
              <a:t>4/9/21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128CE-D2F6-40E3-B0ED-C552620C0F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89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128CE-D2F6-40E3-B0ED-C552620C0FC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67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4D0E8-FA14-5C47-9EA7-7FEA982E8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0139B5-7B51-1448-8310-5620EECA1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EF7E09-7AF6-854A-947C-DDEB4F697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D8C2-6D8E-9D44-BF5D-FEE7F12C8545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DC4001-9A43-7F46-9605-3B2EAF5C0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8F4FC-9E04-EB46-A6E3-1E0D6A97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2F521-AC12-C84F-82B6-191639339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3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B9D04-A08C-8745-8FA1-3E8CE1CF2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00CFB0-A183-234D-8820-0A23983B4C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DCE70-37DF-9E43-B6F2-33988B83D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D8C2-6D8E-9D44-BF5D-FEE7F12C8545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D07E01-ED96-2F4A-A18F-97AB0D3E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0C3E0-3CA0-0341-B027-5054806D6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2F521-AC12-C84F-82B6-191639339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46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D6110E-C9F6-854A-B0A3-06EE859FA8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0A06B6-5DC8-C646-ADED-E3BECB0D8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E475A-51AF-E344-AE95-415884F91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D8C2-6D8E-9D44-BF5D-FEE7F12C8545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A1E38-1020-D34C-9754-32DF48A7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20A7D-00CB-3B4D-AD07-4634AB0D8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2F521-AC12-C84F-82B6-191639339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07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C0B1D-CDF5-7B4D-B245-6CCC1D8D0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E69B8-953A-FF4C-B672-CC98B42CB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01E5F-5DF7-8645-BF4F-CEEB51A58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D8C2-6D8E-9D44-BF5D-FEE7F12C8545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38513-172C-FF4F-89EA-067C8418B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BA91F-1D2D-7B40-BD41-DC4232B3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2F521-AC12-C84F-82B6-191639339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6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E2153-0A3D-7F42-9505-E1C70A22B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8743D-2D71-124C-91C5-4D920C0CCB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33B31-C26E-E642-A6EE-64182E1E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D8C2-6D8E-9D44-BF5D-FEE7F12C8545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39F33E-6617-AE4C-B1C0-8AE61A2A9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9A5B6-ECC2-3B47-BA1A-E619C208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2F521-AC12-C84F-82B6-191639339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580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B057D-93DA-344D-A598-F9C93BC4F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9CFEB-1C66-E64C-AA88-8D5E059ED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FFD9F7-235F-0643-A0DC-2FDA651A5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78437-BCCB-7641-A261-13CB29DDA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D8C2-6D8E-9D44-BF5D-FEE7F12C8545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E2921-B200-0F4C-80B4-013FE6E32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E3333-D4ED-2642-ADC0-929B94B68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2F521-AC12-C84F-82B6-191639339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2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F1FCD-D1A9-B34B-BCB2-42C1F05CA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FA5666-6A40-BF4F-BBE9-D2CC8F770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973FAB-2510-504D-8F3D-374C92E89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F53F26-44F2-ED41-A924-912CA957C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ED85A3-1F71-504C-939B-44A33D1806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E575A7-3B13-0642-940E-221B3D703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D8C2-6D8E-9D44-BF5D-FEE7F12C8545}" type="datetimeFigureOut">
              <a:rPr lang="en-US" smtClean="0"/>
              <a:t>4/9/21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EEC04-5FF4-4B4B-A681-31637E19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392E83-9275-5648-BC71-99D5E16C7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2F521-AC12-C84F-82B6-191639339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4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F4335-0EB6-5649-8CE1-500455DB8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8DAA9-8AF0-794D-B746-02DA6536A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D8C2-6D8E-9D44-BF5D-FEE7F12C8545}" type="datetimeFigureOut">
              <a:rPr lang="en-US" smtClean="0"/>
              <a:t>4/9/21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3A2A4B-D3FE-EA4D-BFFA-922525EBE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8018B2-06BC-BF45-A880-F1965FF43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2F521-AC12-C84F-82B6-191639339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6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FF591A-97AF-1E46-B5CA-54C519C4F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D8C2-6D8E-9D44-BF5D-FEE7F12C8545}" type="datetimeFigureOut">
              <a:rPr lang="en-US" smtClean="0"/>
              <a:t>4/9/21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7656F-A98C-8045-A34A-2435591DE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CCAB6-CE20-EC41-802E-B8A6FC985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2F521-AC12-C84F-82B6-191639339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7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F9305-9E53-B340-9818-2CAB3D94E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98C96-F324-3F41-B045-2A57DC7BA5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F2818-D0B1-A948-BECB-755D4A9CC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D7337-F135-B947-A1AE-D2289376C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D8C2-6D8E-9D44-BF5D-FEE7F12C8545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11B72A-DF9B-344C-AD4C-EA159CB2B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16D39-2E67-014E-AF06-3FB14262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2F521-AC12-C84F-82B6-191639339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9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0A1FC-7A8B-EA43-8E51-057DC89FA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ED011B-28C2-AA4E-BFE4-E72A4FCB3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F6A58B-206E-5447-96D5-35D7009AE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F36EA-9849-3C4E-B055-158CC8E8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D8C2-6D8E-9D44-BF5D-FEE7F12C8545}" type="datetimeFigureOut">
              <a:rPr lang="en-US" smtClean="0"/>
              <a:t>4/9/21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D5CBA-9752-3B42-B207-ACA7BF383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EA608-1B07-2E4B-8C92-25E5EB963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2F521-AC12-C84F-82B6-191639339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63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AB2A3F-9E2B-5947-8AEE-47A4D0EFA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0E52C-1AAD-144A-A925-FDADD2FCB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02275-048E-C24C-B6B1-4B37B86EAF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7D8C2-6D8E-9D44-BF5D-FEE7F12C8545}" type="datetimeFigureOut">
              <a:rPr lang="en-US" smtClean="0"/>
              <a:t>4/9/21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4AF9D-37E3-6E4A-A85D-C54C0FB26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09D28-900A-A848-8A3C-907C403D8F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2F521-AC12-C84F-82B6-191639339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68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5E303-7815-524D-9EF0-498D7F9269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Publishing &amp; Presenting Clinical Research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EPI 212 – SPR 2021</a:t>
            </a:r>
            <a:br>
              <a:rPr lang="en-US" dirty="0"/>
            </a:br>
            <a:r>
              <a:rPr lang="en-US" dirty="0"/>
              <a:t>Publishing and Presenting Research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E0FFA7-0BE4-DD45-977E-157C2BEF36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Vinay Prasad MD MPH</a:t>
            </a:r>
          </a:p>
          <a:p>
            <a:r>
              <a:rPr lang="en-US" dirty="0"/>
              <a:t>Associate Prof. Department of Epi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346EC9-C1C0-8142-B07E-E80E14015920}"/>
              </a:ext>
            </a:extLst>
          </p:cNvPr>
          <p:cNvSpPr txBox="1"/>
          <p:nvPr/>
        </p:nvSpPr>
        <p:spPr>
          <a:xfrm>
            <a:off x="1013254" y="5721178"/>
            <a:ext cx="5082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included slides developed by Alison Huang</a:t>
            </a:r>
          </a:p>
        </p:txBody>
      </p:sp>
    </p:spTree>
    <p:extLst>
      <p:ext uri="{BB962C8B-B14F-4D97-AF65-F5344CB8AC3E}">
        <p14:creationId xmlns:p14="http://schemas.microsoft.com/office/powerpoint/2010/main" val="2593702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CCB0B-DE6E-AC4F-93EC-6A3C0003F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Where you want to disseminate the result has impacts on everything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1B557-E722-A840-A4A8-F9217B2631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frame the question</a:t>
            </a:r>
          </a:p>
          <a:p>
            <a:r>
              <a:rPr lang="en-US" dirty="0"/>
              <a:t>How to design the question</a:t>
            </a:r>
          </a:p>
          <a:p>
            <a:r>
              <a:rPr lang="en-US" dirty="0"/>
              <a:t>What questions to pursue</a:t>
            </a:r>
          </a:p>
        </p:txBody>
      </p:sp>
    </p:spTree>
    <p:extLst>
      <p:ext uri="{BB962C8B-B14F-4D97-AF65-F5344CB8AC3E}">
        <p14:creationId xmlns:p14="http://schemas.microsoft.com/office/powerpoint/2010/main" val="3496318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2ED6C-170B-0248-BC8C-398B748CE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Attention is the new commodity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D8937-9C34-174B-9394-662B5FBCC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you hold it?</a:t>
            </a:r>
          </a:p>
          <a:p>
            <a:endParaRPr lang="en-US" dirty="0"/>
          </a:p>
          <a:p>
            <a:r>
              <a:rPr lang="en-US" dirty="0"/>
              <a:t>Does a paper hold it?</a:t>
            </a:r>
          </a:p>
          <a:p>
            <a:endParaRPr lang="en-US" dirty="0"/>
          </a:p>
          <a:p>
            <a:r>
              <a:rPr lang="en-US" dirty="0"/>
              <a:t>Podcast?</a:t>
            </a:r>
          </a:p>
          <a:p>
            <a:endParaRPr lang="en-US" dirty="0"/>
          </a:p>
          <a:p>
            <a:r>
              <a:rPr lang="en-US" dirty="0"/>
              <a:t>Twitter?</a:t>
            </a:r>
          </a:p>
        </p:txBody>
      </p:sp>
    </p:spTree>
    <p:extLst>
      <p:ext uri="{BB962C8B-B14F-4D97-AF65-F5344CB8AC3E}">
        <p14:creationId xmlns:p14="http://schemas.microsoft.com/office/powerpoint/2010/main" val="3044276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7F27E-FD53-EE49-9942-CE51ACAEC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Science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8C977-8D4D-D54F-A8C3-42A875846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0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14859-B2E0-7F41-9A4D-CE15F1929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abstract</a:t>
            </a:r>
          </a:p>
        </p:txBody>
      </p:sp>
      <p:pic>
        <p:nvPicPr>
          <p:cNvPr id="5" name="Content Placeholder 4" descr="Chart, line chart&#10;&#10;Description automatically generated">
            <a:extLst>
              <a:ext uri="{FF2B5EF4-FFF2-40B4-BE49-F238E27FC236}">
                <a16:creationId xmlns:a16="http://schemas.microsoft.com/office/drawing/2014/main" id="{B370A344-81F7-4147-B2B5-47B510C85A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3378" y="1825625"/>
            <a:ext cx="6165244" cy="4351338"/>
          </a:xfrm>
        </p:spPr>
      </p:pic>
    </p:spTree>
    <p:extLst>
      <p:ext uri="{BB962C8B-B14F-4D97-AF65-F5344CB8AC3E}">
        <p14:creationId xmlns:p14="http://schemas.microsoft.com/office/powerpoint/2010/main" val="3921596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42E27-DD1D-F043-8D26-9B522B3F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C72919AD-748A-8A40-962D-C91F929A1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24" y="1878409"/>
            <a:ext cx="12060152" cy="3101182"/>
          </a:xfrm>
        </p:spPr>
      </p:pic>
    </p:spTree>
    <p:extLst>
      <p:ext uri="{BB962C8B-B14F-4D97-AF65-F5344CB8AC3E}">
        <p14:creationId xmlns:p14="http://schemas.microsoft.com/office/powerpoint/2010/main" val="2914677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42E27-DD1D-F043-8D26-9B522B3F8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C72919AD-748A-8A40-962D-C91F929A1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924" y="1878409"/>
            <a:ext cx="12060152" cy="3101182"/>
          </a:xfrm>
        </p:spPr>
      </p:pic>
    </p:spTree>
    <p:extLst>
      <p:ext uri="{BB962C8B-B14F-4D97-AF65-F5344CB8AC3E}">
        <p14:creationId xmlns:p14="http://schemas.microsoft.com/office/powerpoint/2010/main" val="1434380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65406-BB2E-4449-9D7C-0034AE755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8C42CA61-030B-3849-A58B-85EB869E1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7063" y="822325"/>
            <a:ext cx="7257873" cy="5001419"/>
          </a:xfrm>
        </p:spPr>
      </p:pic>
    </p:spTree>
    <p:extLst>
      <p:ext uri="{BB962C8B-B14F-4D97-AF65-F5344CB8AC3E}">
        <p14:creationId xmlns:p14="http://schemas.microsoft.com/office/powerpoint/2010/main" val="3899072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6AE3E-DDAE-1F42-9C80-1B3408A52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7D490F37-1FCD-CC43-A16D-65D005DDB0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9261" y="1214438"/>
            <a:ext cx="6775499" cy="4634706"/>
          </a:xfrm>
        </p:spPr>
      </p:pic>
    </p:spTree>
    <p:extLst>
      <p:ext uri="{BB962C8B-B14F-4D97-AF65-F5344CB8AC3E}">
        <p14:creationId xmlns:p14="http://schemas.microsoft.com/office/powerpoint/2010/main" val="108848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2303C-FCB4-2D4F-B47E-DF420E2F0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C463A01D-B939-DC40-924E-D90E339D5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64072"/>
            <a:ext cx="10654276" cy="3929856"/>
          </a:xfrm>
        </p:spPr>
      </p:pic>
    </p:spTree>
    <p:extLst>
      <p:ext uri="{BB962C8B-B14F-4D97-AF65-F5344CB8AC3E}">
        <p14:creationId xmlns:p14="http://schemas.microsoft.com/office/powerpoint/2010/main" val="1441474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345CE-EDB4-D348-88C8-AFC1B4074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 RCTs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44BB51-3A2B-5740-AF64-88F037AE67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8F7048-9A7F-D141-91D9-AD1AE9038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234950"/>
            <a:ext cx="8572500" cy="638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20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24E94-A737-7541-B6F5-C85978349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0B9E9-8CA1-7645-9920-60E2CD85C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03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8171" y="595737"/>
            <a:ext cx="6655632" cy="688424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dirty="0"/>
              <a:t>The </a:t>
            </a:r>
            <a:r>
              <a:rPr spc="-4" dirty="0"/>
              <a:t>abstract</a:t>
            </a:r>
            <a:r>
              <a:rPr spc="-106" dirty="0"/>
              <a:t> </a:t>
            </a:r>
            <a:r>
              <a:rPr dirty="0"/>
              <a:t>is….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9292" y="1793389"/>
            <a:ext cx="8622872" cy="464970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468406" marR="472353" indent="-457200">
              <a:lnSpc>
                <a:spcPct val="90000"/>
              </a:lnSpc>
              <a:spcBef>
                <a:spcPct val="0"/>
              </a:spcBef>
              <a:buSzPct val="109259"/>
              <a:buFont typeface="Arial" panose="020B0604020202020204" pitchFamily="34" charset="0"/>
              <a:buChar char="•"/>
              <a:tabLst>
                <a:tab pos="253266" algn="l"/>
              </a:tabLst>
            </a:pPr>
            <a:r>
              <a:rPr lang="en-US" sz="2800" dirty="0">
                <a:latin typeface="+mj-lt"/>
                <a:ea typeface="+mj-ea"/>
                <a:cs typeface="+mj-cs"/>
              </a:rPr>
              <a:t>T</a:t>
            </a:r>
            <a:r>
              <a:rPr sz="2800" dirty="0">
                <a:latin typeface="+mj-lt"/>
                <a:ea typeface="+mj-ea"/>
                <a:cs typeface="+mj-cs"/>
              </a:rPr>
              <a:t>he only part of a research paper published in the  proceedings of a scientific conference</a:t>
            </a:r>
            <a:endParaRPr lang="en-US" sz="2800" dirty="0">
              <a:latin typeface="+mj-lt"/>
              <a:ea typeface="+mj-ea"/>
              <a:cs typeface="+mj-cs"/>
            </a:endParaRPr>
          </a:p>
          <a:p>
            <a:pPr marL="468406" marR="472353" indent="-457200">
              <a:lnSpc>
                <a:spcPct val="90000"/>
              </a:lnSpc>
              <a:spcBef>
                <a:spcPct val="0"/>
              </a:spcBef>
              <a:buSzPct val="109259"/>
              <a:buFont typeface="Arial" panose="020B0604020202020204" pitchFamily="34" charset="0"/>
              <a:buChar char="•"/>
              <a:tabLst>
                <a:tab pos="253266" algn="l"/>
              </a:tabLst>
            </a:pPr>
            <a:endParaRPr sz="2800" dirty="0">
              <a:latin typeface="+mj-lt"/>
              <a:ea typeface="+mj-ea"/>
              <a:cs typeface="+mj-cs"/>
            </a:endParaRPr>
          </a:p>
          <a:p>
            <a:pPr marL="468406" marR="640450" indent="-457200">
              <a:lnSpc>
                <a:spcPct val="90000"/>
              </a:lnSpc>
              <a:spcBef>
                <a:spcPct val="0"/>
              </a:spcBef>
              <a:buSzPct val="109259"/>
              <a:buFont typeface="Arial" panose="020B0604020202020204" pitchFamily="34" charset="0"/>
              <a:buChar char="•"/>
              <a:tabLst>
                <a:tab pos="253266" algn="l"/>
              </a:tabLst>
            </a:pPr>
            <a:r>
              <a:rPr lang="en-US" sz="2800" dirty="0">
                <a:latin typeface="+mj-lt"/>
                <a:ea typeface="+mj-ea"/>
                <a:cs typeface="+mj-cs"/>
              </a:rPr>
              <a:t>T</a:t>
            </a:r>
            <a:r>
              <a:rPr sz="2800" dirty="0">
                <a:latin typeface="+mj-lt"/>
                <a:ea typeface="+mj-ea"/>
                <a:cs typeface="+mj-cs"/>
              </a:rPr>
              <a:t>he on</a:t>
            </a:r>
            <a:r>
              <a:rPr lang="en-US" sz="2800" dirty="0">
                <a:latin typeface="+mj-lt"/>
                <a:ea typeface="+mj-ea"/>
                <a:cs typeface="+mj-cs"/>
              </a:rPr>
              <a:t>l</a:t>
            </a:r>
            <a:r>
              <a:rPr sz="2800" dirty="0">
                <a:latin typeface="+mj-lt"/>
                <a:ea typeface="+mj-ea"/>
                <a:cs typeface="+mj-cs"/>
              </a:rPr>
              <a:t>y part of a paper that a potential reviewer  sees when invited to act as a referee</a:t>
            </a:r>
            <a:endParaRPr lang="en-US" sz="2800" dirty="0">
              <a:latin typeface="+mj-lt"/>
              <a:ea typeface="+mj-ea"/>
              <a:cs typeface="+mj-cs"/>
            </a:endParaRPr>
          </a:p>
          <a:p>
            <a:pPr marL="468406" marR="640450" indent="-457200">
              <a:lnSpc>
                <a:spcPct val="90000"/>
              </a:lnSpc>
              <a:spcBef>
                <a:spcPct val="0"/>
              </a:spcBef>
              <a:buSzPct val="109259"/>
              <a:buFont typeface="Arial" panose="020B0604020202020204" pitchFamily="34" charset="0"/>
              <a:buChar char="•"/>
              <a:tabLst>
                <a:tab pos="253266" algn="l"/>
              </a:tabLst>
            </a:pPr>
            <a:endParaRPr sz="2800" dirty="0">
              <a:latin typeface="+mj-lt"/>
              <a:ea typeface="+mj-ea"/>
              <a:cs typeface="+mj-cs"/>
            </a:endParaRPr>
          </a:p>
          <a:p>
            <a:pPr marL="468406" marR="606271" indent="-457200">
              <a:lnSpc>
                <a:spcPct val="90000"/>
              </a:lnSpc>
              <a:spcBef>
                <a:spcPct val="0"/>
              </a:spcBef>
              <a:buSzPct val="109259"/>
              <a:buFont typeface="Arial" panose="020B0604020202020204" pitchFamily="34" charset="0"/>
              <a:buChar char="•"/>
              <a:tabLst>
                <a:tab pos="253266" algn="l"/>
              </a:tabLst>
            </a:pPr>
            <a:r>
              <a:rPr lang="en-US" sz="2800" dirty="0">
                <a:latin typeface="+mj-lt"/>
                <a:ea typeface="+mj-ea"/>
                <a:cs typeface="+mj-cs"/>
              </a:rPr>
              <a:t>T</a:t>
            </a:r>
            <a:r>
              <a:rPr sz="2800" dirty="0">
                <a:latin typeface="+mj-lt"/>
                <a:ea typeface="+mj-ea"/>
                <a:cs typeface="+mj-cs"/>
              </a:rPr>
              <a:t>he only part of a paper that a reader sees when  searching electronic databases</a:t>
            </a:r>
            <a:endParaRPr lang="en-US" sz="2800" dirty="0">
              <a:latin typeface="+mj-lt"/>
              <a:ea typeface="+mj-ea"/>
              <a:cs typeface="+mj-cs"/>
            </a:endParaRPr>
          </a:p>
          <a:p>
            <a:pPr marL="468406" marR="606271" indent="-457200">
              <a:lnSpc>
                <a:spcPct val="90000"/>
              </a:lnSpc>
              <a:spcBef>
                <a:spcPct val="0"/>
              </a:spcBef>
              <a:buSzPct val="109259"/>
              <a:buFont typeface="Arial" panose="020B0604020202020204" pitchFamily="34" charset="0"/>
              <a:buChar char="•"/>
              <a:tabLst>
                <a:tab pos="253266" algn="l"/>
              </a:tabLst>
            </a:pPr>
            <a:endParaRPr sz="2800" dirty="0">
              <a:latin typeface="+mj-lt"/>
              <a:ea typeface="+mj-ea"/>
              <a:cs typeface="+mj-cs"/>
            </a:endParaRPr>
          </a:p>
          <a:p>
            <a:pPr marL="468406" marR="119909" indent="-457200">
              <a:lnSpc>
                <a:spcPct val="90000"/>
              </a:lnSpc>
              <a:spcBef>
                <a:spcPct val="0"/>
              </a:spcBef>
              <a:buSzPct val="109259"/>
              <a:buFont typeface="Arial" panose="020B0604020202020204" pitchFamily="34" charset="0"/>
              <a:buChar char="•"/>
              <a:tabLst>
                <a:tab pos="253266" algn="l"/>
              </a:tabLst>
            </a:pPr>
            <a:r>
              <a:rPr lang="en-US" sz="2800" dirty="0">
                <a:latin typeface="+mj-lt"/>
                <a:ea typeface="+mj-ea"/>
                <a:cs typeface="+mj-cs"/>
              </a:rPr>
              <a:t>T</a:t>
            </a:r>
            <a:r>
              <a:rPr sz="2800" dirty="0">
                <a:latin typeface="+mj-lt"/>
                <a:ea typeface="+mj-ea"/>
                <a:cs typeface="+mj-cs"/>
              </a:rPr>
              <a:t>he first (and often only) part of a paper that readers  see when browsing through a journal copy</a:t>
            </a:r>
          </a:p>
          <a:p>
            <a:pPr marL="104220">
              <a:spcBef>
                <a:spcPts val="997"/>
              </a:spcBef>
            </a:pPr>
            <a:r>
              <a:rPr sz="1588" dirty="0">
                <a:latin typeface="Arial"/>
                <a:cs typeface="Arial"/>
              </a:rPr>
              <a:t>- </a:t>
            </a:r>
            <a:r>
              <a:rPr sz="1588" spc="-4" dirty="0">
                <a:latin typeface="Arial"/>
                <a:cs typeface="Arial"/>
              </a:rPr>
              <a:t>Chittaranjan Andrade, ‘How </a:t>
            </a:r>
            <a:r>
              <a:rPr sz="1588" dirty="0">
                <a:latin typeface="Arial"/>
                <a:cs typeface="Arial"/>
              </a:rPr>
              <a:t>to </a:t>
            </a:r>
            <a:r>
              <a:rPr sz="1588" spc="-4" dirty="0">
                <a:latin typeface="Arial"/>
                <a:cs typeface="Arial"/>
              </a:rPr>
              <a:t>write a good </a:t>
            </a:r>
            <a:r>
              <a:rPr sz="1588" dirty="0">
                <a:latin typeface="Arial"/>
                <a:cs typeface="Arial"/>
              </a:rPr>
              <a:t>abstract for </a:t>
            </a:r>
            <a:r>
              <a:rPr sz="1588" spc="-4" dirty="0">
                <a:latin typeface="Arial"/>
                <a:cs typeface="Arial"/>
              </a:rPr>
              <a:t>a scientific </a:t>
            </a:r>
            <a:r>
              <a:rPr sz="1588" spc="-18" dirty="0">
                <a:latin typeface="Arial"/>
                <a:cs typeface="Arial"/>
              </a:rPr>
              <a:t>paper,”</a:t>
            </a:r>
            <a:r>
              <a:rPr sz="1588" spc="18" dirty="0">
                <a:latin typeface="Arial"/>
                <a:cs typeface="Arial"/>
              </a:rPr>
              <a:t> </a:t>
            </a:r>
            <a:r>
              <a:rPr sz="1588" spc="-31" dirty="0">
                <a:latin typeface="Arial"/>
                <a:cs typeface="Arial"/>
              </a:rPr>
              <a:t>2011</a:t>
            </a:r>
            <a:endParaRPr sz="1588" dirty="0">
              <a:latin typeface="Arial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2E8C61-6266-744F-88BE-2279CE39E18E}"/>
              </a:ext>
            </a:extLst>
          </p:cNvPr>
          <p:cNvSpPr txBox="1"/>
          <p:nvPr/>
        </p:nvSpPr>
        <p:spPr>
          <a:xfrm>
            <a:off x="662344" y="156457"/>
            <a:ext cx="467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developed by Alison Huang</a:t>
            </a:r>
          </a:p>
        </p:txBody>
      </p:sp>
    </p:spTree>
    <p:extLst>
      <p:ext uri="{BB962C8B-B14F-4D97-AF65-F5344CB8AC3E}">
        <p14:creationId xmlns:p14="http://schemas.microsoft.com/office/powerpoint/2010/main" val="3434826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3279" y="651151"/>
            <a:ext cx="7003133" cy="688424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pc="-4" dirty="0"/>
              <a:t>An abstract</a:t>
            </a:r>
            <a:r>
              <a:rPr spc="-66" dirty="0"/>
              <a:t> </a:t>
            </a:r>
            <a:r>
              <a:rPr spc="-4" dirty="0"/>
              <a:t>must…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74163" y="1933239"/>
            <a:ext cx="9069049" cy="427709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468406" marR="1113924" indent="-457200">
              <a:lnSpc>
                <a:spcPct val="90000"/>
              </a:lnSpc>
              <a:spcBef>
                <a:spcPct val="0"/>
              </a:spcBef>
              <a:buSzPct val="109259"/>
              <a:buFont typeface="Arial" panose="020B0604020202020204" pitchFamily="34" charset="0"/>
              <a:buChar char="•"/>
              <a:tabLst>
                <a:tab pos="253266" algn="l"/>
              </a:tabLst>
            </a:pPr>
            <a:r>
              <a:rPr sz="2800" dirty="0">
                <a:latin typeface="+mj-lt"/>
                <a:ea typeface="+mj-ea"/>
                <a:cs typeface="+mj-cs"/>
              </a:rPr>
              <a:t>Condense complex study information into a  concise, clear summary</a:t>
            </a:r>
            <a:endParaRPr lang="en-US" sz="2800" dirty="0">
              <a:latin typeface="+mj-lt"/>
              <a:ea typeface="+mj-ea"/>
              <a:cs typeface="+mj-cs"/>
            </a:endParaRPr>
          </a:p>
          <a:p>
            <a:pPr marL="468406" marR="1113924" indent="-457200">
              <a:lnSpc>
                <a:spcPct val="90000"/>
              </a:lnSpc>
              <a:spcBef>
                <a:spcPct val="0"/>
              </a:spcBef>
              <a:buSzPct val="109259"/>
              <a:buFont typeface="Arial" panose="020B0604020202020204" pitchFamily="34" charset="0"/>
              <a:buChar char="•"/>
              <a:tabLst>
                <a:tab pos="253266" algn="l"/>
              </a:tabLst>
            </a:pPr>
            <a:endParaRPr sz="2800" dirty="0">
              <a:latin typeface="+mj-lt"/>
              <a:ea typeface="+mj-ea"/>
              <a:cs typeface="+mj-cs"/>
            </a:endParaRPr>
          </a:p>
          <a:p>
            <a:pPr marL="468406" marR="155210" indent="-457200">
              <a:lnSpc>
                <a:spcPct val="90000"/>
              </a:lnSpc>
              <a:spcBef>
                <a:spcPct val="0"/>
              </a:spcBef>
              <a:buSzPct val="109259"/>
              <a:buFont typeface="Arial" panose="020B0604020202020204" pitchFamily="34" charset="0"/>
              <a:buChar char="•"/>
              <a:tabLst>
                <a:tab pos="253266" algn="l"/>
              </a:tabLst>
            </a:pPr>
            <a:r>
              <a:rPr sz="2800" dirty="0">
                <a:latin typeface="+mj-lt"/>
                <a:ea typeface="+mj-ea"/>
                <a:cs typeface="+mj-cs"/>
              </a:rPr>
              <a:t>Uphold rigorous scientific reporting standards from  consensus organizations</a:t>
            </a:r>
            <a:endParaRPr lang="en-US" sz="2800" dirty="0">
              <a:latin typeface="+mj-lt"/>
              <a:ea typeface="+mj-ea"/>
              <a:cs typeface="+mj-cs"/>
            </a:endParaRPr>
          </a:p>
          <a:p>
            <a:pPr marL="468406" marR="155210" indent="-457200">
              <a:lnSpc>
                <a:spcPct val="90000"/>
              </a:lnSpc>
              <a:spcBef>
                <a:spcPct val="0"/>
              </a:spcBef>
              <a:buSzPct val="109259"/>
              <a:buFont typeface="Arial" panose="020B0604020202020204" pitchFamily="34" charset="0"/>
              <a:buChar char="•"/>
              <a:tabLst>
                <a:tab pos="253266" algn="l"/>
              </a:tabLst>
            </a:pPr>
            <a:endParaRPr sz="2800" dirty="0">
              <a:latin typeface="+mj-lt"/>
              <a:ea typeface="+mj-ea"/>
              <a:cs typeface="+mj-cs"/>
            </a:endParaRPr>
          </a:p>
          <a:p>
            <a:pPr marL="468406" marR="458345" indent="-457200">
              <a:lnSpc>
                <a:spcPct val="90000"/>
              </a:lnSpc>
              <a:spcBef>
                <a:spcPct val="0"/>
              </a:spcBef>
              <a:buSzPct val="109259"/>
              <a:buFont typeface="Arial" panose="020B0604020202020204" pitchFamily="34" charset="0"/>
              <a:buChar char="•"/>
              <a:tabLst>
                <a:tab pos="253266" algn="l"/>
              </a:tabLst>
            </a:pPr>
            <a:r>
              <a:rPr sz="2800" dirty="0">
                <a:latin typeface="+mj-lt"/>
                <a:ea typeface="+mj-ea"/>
                <a:cs typeface="+mj-cs"/>
              </a:rPr>
              <a:t>Persuade readers that the research described is  worthy of greater scrutiny</a:t>
            </a:r>
            <a:endParaRPr lang="en-US" sz="2800" dirty="0">
              <a:latin typeface="+mj-lt"/>
              <a:ea typeface="+mj-ea"/>
              <a:cs typeface="+mj-cs"/>
            </a:endParaRPr>
          </a:p>
          <a:p>
            <a:pPr marL="468406" marR="458345" indent="-457200">
              <a:lnSpc>
                <a:spcPct val="90000"/>
              </a:lnSpc>
              <a:spcBef>
                <a:spcPct val="0"/>
              </a:spcBef>
              <a:buSzPct val="109259"/>
              <a:buFont typeface="Arial" panose="020B0604020202020204" pitchFamily="34" charset="0"/>
              <a:buChar char="•"/>
              <a:tabLst>
                <a:tab pos="253266" algn="l"/>
              </a:tabLst>
            </a:pPr>
            <a:endParaRPr sz="2800" dirty="0">
              <a:latin typeface="+mj-lt"/>
              <a:ea typeface="+mj-ea"/>
              <a:cs typeface="+mj-cs"/>
            </a:endParaRPr>
          </a:p>
          <a:p>
            <a:pPr marL="468406" marR="4483" indent="-457200">
              <a:lnSpc>
                <a:spcPct val="90000"/>
              </a:lnSpc>
              <a:spcBef>
                <a:spcPct val="0"/>
              </a:spcBef>
              <a:buSzPct val="109259"/>
              <a:buFont typeface="Arial" panose="020B0604020202020204" pitchFamily="34" charset="0"/>
              <a:buChar char="•"/>
              <a:tabLst>
                <a:tab pos="253266" algn="l"/>
              </a:tabLst>
            </a:pPr>
            <a:r>
              <a:rPr sz="2800" dirty="0">
                <a:latin typeface="+mj-lt"/>
                <a:ea typeface="+mj-ea"/>
                <a:cs typeface="+mj-cs"/>
              </a:rPr>
              <a:t>Stay within tight word or space limits set by journals  and conferences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A063F8-E001-5541-91FD-856F83BEC4A3}"/>
              </a:ext>
            </a:extLst>
          </p:cNvPr>
          <p:cNvSpPr txBox="1"/>
          <p:nvPr/>
        </p:nvSpPr>
        <p:spPr>
          <a:xfrm>
            <a:off x="287852" y="169653"/>
            <a:ext cx="467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developed by Alison Huang</a:t>
            </a:r>
          </a:p>
        </p:txBody>
      </p:sp>
    </p:spTree>
    <p:extLst>
      <p:ext uri="{BB962C8B-B14F-4D97-AF65-F5344CB8AC3E}">
        <p14:creationId xmlns:p14="http://schemas.microsoft.com/office/powerpoint/2010/main" val="916618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9234" y="635017"/>
            <a:ext cx="8904156" cy="687858"/>
          </a:xfrm>
          <a:prstGeom prst="rect">
            <a:avLst/>
          </a:prstGeom>
        </p:spPr>
        <p:txBody>
          <a:bodyPr vert="horz" wrap="square" lIns="0" tIns="1064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4"/>
              </a:spcBef>
            </a:pPr>
            <a:r>
              <a:rPr spc="-4" dirty="0"/>
              <a:t>Conference vs manuscript abstracts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69234" y="1839561"/>
            <a:ext cx="8904156" cy="3649167"/>
          </a:xfrm>
          <a:prstGeom prst="rect">
            <a:avLst/>
          </a:prstGeom>
        </p:spPr>
        <p:txBody>
          <a:bodyPr vert="horz" wrap="square" lIns="0" tIns="157443" rIns="0" bIns="0" rtlCol="0">
            <a:spAutoFit/>
          </a:bodyPr>
          <a:lstStyle/>
          <a:p>
            <a:pPr marL="468406" marR="4483" indent="-457200">
              <a:lnSpc>
                <a:spcPct val="90000"/>
              </a:lnSpc>
              <a:spcBef>
                <a:spcPct val="0"/>
              </a:spcBef>
              <a:buClr>
                <a:srgbClr val="D16349"/>
              </a:buClr>
              <a:buSzPct val="109259"/>
              <a:buFont typeface="Arial" panose="020B0604020202020204" pitchFamily="34" charset="0"/>
              <a:buChar char="•"/>
              <a:tabLst>
                <a:tab pos="253266" algn="l"/>
              </a:tabLst>
            </a:pP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Abstracts submitted to conferences</a:t>
            </a:r>
          </a:p>
          <a:p>
            <a:pPr marL="925606" marR="4483" lvl="2" indent="-457200">
              <a:lnSpc>
                <a:spcPct val="90000"/>
              </a:lnSpc>
              <a:spcBef>
                <a:spcPct val="0"/>
              </a:spcBef>
              <a:buSzPct val="109259"/>
              <a:buFont typeface="Arial" panose="020B0604020202020204" pitchFamily="34" charset="0"/>
              <a:buChar char="•"/>
              <a:tabLst>
                <a:tab pos="253266" algn="l"/>
              </a:tabLst>
            </a:pPr>
            <a:r>
              <a:rPr sz="2800" dirty="0">
                <a:latin typeface="+mj-lt"/>
                <a:ea typeface="+mj-ea"/>
                <a:cs typeface="+mj-cs"/>
              </a:rPr>
              <a:t>Stand alone without any additional content</a:t>
            </a:r>
          </a:p>
          <a:p>
            <a:pPr marL="925606" marR="4483" lvl="2" indent="-457200">
              <a:lnSpc>
                <a:spcPct val="90000"/>
              </a:lnSpc>
              <a:spcBef>
                <a:spcPct val="0"/>
              </a:spcBef>
              <a:buSzPct val="109259"/>
              <a:buFont typeface="Arial" panose="020B0604020202020204" pitchFamily="34" charset="0"/>
              <a:buChar char="•"/>
              <a:tabLst>
                <a:tab pos="253266" algn="l"/>
              </a:tabLst>
            </a:pPr>
            <a:r>
              <a:rPr sz="2800" dirty="0">
                <a:latin typeface="+mj-lt"/>
                <a:ea typeface="+mj-ea"/>
                <a:cs typeface="+mj-cs"/>
              </a:rPr>
              <a:t>May have more generous word or space limits</a:t>
            </a:r>
          </a:p>
          <a:p>
            <a:pPr marL="925606" marR="4483" lvl="2" indent="-457200">
              <a:lnSpc>
                <a:spcPct val="90000"/>
              </a:lnSpc>
              <a:spcBef>
                <a:spcPct val="0"/>
              </a:spcBef>
              <a:buSzPct val="109259"/>
              <a:buFont typeface="Arial" panose="020B0604020202020204" pitchFamily="34" charset="0"/>
              <a:buChar char="•"/>
              <a:tabLst>
                <a:tab pos="253266" algn="l"/>
              </a:tabLst>
            </a:pPr>
            <a:r>
              <a:rPr sz="2800" dirty="0">
                <a:latin typeface="+mj-lt"/>
                <a:ea typeface="+mj-ea"/>
                <a:cs typeface="+mj-cs"/>
              </a:rPr>
              <a:t>Sometimes include references, tables, or figures</a:t>
            </a:r>
            <a:endParaRPr lang="en-US" sz="2800" dirty="0">
              <a:latin typeface="+mj-lt"/>
              <a:ea typeface="+mj-ea"/>
              <a:cs typeface="+mj-cs"/>
            </a:endParaRPr>
          </a:p>
          <a:p>
            <a:pPr marL="925606" marR="4483" lvl="2" indent="-457200">
              <a:lnSpc>
                <a:spcPct val="90000"/>
              </a:lnSpc>
              <a:spcBef>
                <a:spcPct val="0"/>
              </a:spcBef>
              <a:buClr>
                <a:srgbClr val="D16349"/>
              </a:buClr>
              <a:buSzPct val="109259"/>
              <a:buFont typeface="Arial" panose="020B0604020202020204" pitchFamily="34" charset="0"/>
              <a:buChar char="•"/>
              <a:tabLst>
                <a:tab pos="253266" algn="l"/>
              </a:tabLst>
            </a:pPr>
            <a:endParaRPr sz="2800" dirty="0">
              <a:latin typeface="+mj-lt"/>
              <a:ea typeface="+mj-ea"/>
              <a:cs typeface="+mj-cs"/>
            </a:endParaRPr>
          </a:p>
          <a:p>
            <a:pPr marL="468406" marR="4483" indent="-457200">
              <a:lnSpc>
                <a:spcPct val="90000"/>
              </a:lnSpc>
              <a:spcBef>
                <a:spcPct val="0"/>
              </a:spcBef>
              <a:buSzPct val="109259"/>
              <a:buFont typeface="Arial" panose="020B0604020202020204" pitchFamily="34" charset="0"/>
              <a:buChar char="•"/>
              <a:tabLst>
                <a:tab pos="253266" algn="l"/>
              </a:tabLst>
            </a:pP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Abstracts accompanying manuscripts</a:t>
            </a:r>
          </a:p>
          <a:p>
            <a:pPr marL="925606" marR="4483" lvl="2" indent="-457200">
              <a:lnSpc>
                <a:spcPct val="90000"/>
              </a:lnSpc>
              <a:spcBef>
                <a:spcPct val="0"/>
              </a:spcBef>
              <a:buSzPct val="109259"/>
              <a:buFont typeface="Arial" panose="020B0604020202020204" pitchFamily="34" charset="0"/>
              <a:buChar char="•"/>
              <a:tabLst>
                <a:tab pos="253266" algn="l"/>
              </a:tabLst>
            </a:pPr>
            <a:r>
              <a:rPr sz="2800" dirty="0">
                <a:latin typeface="+mj-lt"/>
                <a:ea typeface="+mj-ea"/>
                <a:cs typeface="+mj-cs"/>
              </a:rPr>
              <a:t>Introduce but do not replace manuscript content</a:t>
            </a:r>
          </a:p>
          <a:p>
            <a:pPr marL="925606" marR="4483" lvl="2" indent="-457200">
              <a:lnSpc>
                <a:spcPct val="90000"/>
              </a:lnSpc>
              <a:spcBef>
                <a:spcPct val="0"/>
              </a:spcBef>
              <a:buSzPct val="109259"/>
              <a:buFont typeface="Arial" panose="020B0604020202020204" pitchFamily="34" charset="0"/>
              <a:buChar char="•"/>
              <a:tabLst>
                <a:tab pos="253266" algn="l"/>
              </a:tabLst>
            </a:pPr>
            <a:r>
              <a:rPr sz="2800" dirty="0">
                <a:latin typeface="+mj-lt"/>
                <a:ea typeface="+mj-ea"/>
                <a:cs typeface="+mj-cs"/>
              </a:rPr>
              <a:t>Are retrievable through electronic search engines</a:t>
            </a:r>
          </a:p>
          <a:p>
            <a:pPr marL="925606" marR="4483" lvl="2" indent="-457200">
              <a:lnSpc>
                <a:spcPct val="90000"/>
              </a:lnSpc>
              <a:spcBef>
                <a:spcPct val="0"/>
              </a:spcBef>
              <a:buSzPct val="109259"/>
              <a:buFont typeface="Arial" panose="020B0604020202020204" pitchFamily="34" charset="0"/>
              <a:buChar char="•"/>
              <a:tabLst>
                <a:tab pos="253266" algn="l"/>
              </a:tabLst>
            </a:pPr>
            <a:r>
              <a:rPr sz="2800" dirty="0">
                <a:latin typeface="+mj-lt"/>
                <a:ea typeface="+mj-ea"/>
                <a:cs typeface="+mj-cs"/>
              </a:rPr>
              <a:t>Must avoid discrepancy with the full-length paper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EFDDFC-BC76-604B-A86A-69863DC5B784}"/>
              </a:ext>
            </a:extLst>
          </p:cNvPr>
          <p:cNvSpPr txBox="1"/>
          <p:nvPr/>
        </p:nvSpPr>
        <p:spPr>
          <a:xfrm>
            <a:off x="287852" y="169653"/>
            <a:ext cx="467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developed by Alison Huang</a:t>
            </a:r>
          </a:p>
        </p:txBody>
      </p:sp>
    </p:spTree>
    <p:extLst>
      <p:ext uri="{BB962C8B-B14F-4D97-AF65-F5344CB8AC3E}">
        <p14:creationId xmlns:p14="http://schemas.microsoft.com/office/powerpoint/2010/main" val="3498218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9252" y="624258"/>
            <a:ext cx="9323882" cy="687858"/>
          </a:xfrm>
          <a:prstGeom prst="rect">
            <a:avLst/>
          </a:prstGeom>
        </p:spPr>
        <p:txBody>
          <a:bodyPr vert="horz" wrap="square" lIns="0" tIns="1064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4"/>
              </a:spcBef>
            </a:pPr>
            <a:r>
              <a:rPr spc="-4" dirty="0">
                <a:solidFill>
                  <a:schemeClr val="accent2">
                    <a:lumMod val="75000"/>
                  </a:schemeClr>
                </a:solidFill>
              </a:rPr>
              <a:t>Why</a:t>
            </a:r>
            <a:r>
              <a:rPr spc="-4" dirty="0"/>
              <a:t> submit an abstract to a conference?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54046" y="1841127"/>
            <a:ext cx="9009088" cy="388930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468406" marR="567608" indent="-457200">
              <a:lnSpc>
                <a:spcPct val="90000"/>
              </a:lnSpc>
              <a:spcBef>
                <a:spcPct val="0"/>
              </a:spcBef>
              <a:buSzPct val="109259"/>
              <a:buFont typeface="Arial" panose="020B0604020202020204" pitchFamily="34" charset="0"/>
              <a:buChar char="•"/>
              <a:tabLst>
                <a:tab pos="253266" algn="l"/>
              </a:tabLst>
            </a:pPr>
            <a:r>
              <a:rPr sz="2800" dirty="0">
                <a:latin typeface="+mj-lt"/>
                <a:ea typeface="+mj-ea"/>
                <a:cs typeface="+mj-cs"/>
              </a:rPr>
              <a:t>To obtain feedback that will guide you in preparing a  stronger manuscript</a:t>
            </a:r>
          </a:p>
          <a:p>
            <a:pPr marL="468406" marR="4483" indent="-457200">
              <a:lnSpc>
                <a:spcPct val="90000"/>
              </a:lnSpc>
              <a:spcBef>
                <a:spcPct val="0"/>
              </a:spcBef>
              <a:buSzPct val="109259"/>
              <a:buFont typeface="Arial" panose="020B0604020202020204" pitchFamily="34" charset="0"/>
              <a:buChar char="•"/>
              <a:tabLst>
                <a:tab pos="253266" algn="l"/>
              </a:tabLst>
            </a:pPr>
            <a:r>
              <a:rPr sz="2800" dirty="0">
                <a:latin typeface="+mj-lt"/>
                <a:ea typeface="+mj-ea"/>
                <a:cs typeface="+mj-cs"/>
              </a:rPr>
              <a:t>To demonstrate research productivity (in place of or prior  to a manuscript)</a:t>
            </a:r>
          </a:p>
          <a:p>
            <a:pPr marL="468406" marR="707129" indent="-457200">
              <a:lnSpc>
                <a:spcPct val="90000"/>
              </a:lnSpc>
              <a:spcBef>
                <a:spcPct val="0"/>
              </a:spcBef>
              <a:buSzPct val="109259"/>
              <a:buFont typeface="Arial" panose="020B0604020202020204" pitchFamily="34" charset="0"/>
              <a:buChar char="•"/>
              <a:tabLst>
                <a:tab pos="253266" algn="l"/>
              </a:tabLst>
            </a:pPr>
            <a:r>
              <a:rPr sz="2800" dirty="0">
                <a:latin typeface="+mj-lt"/>
                <a:ea typeface="+mj-ea"/>
                <a:cs typeface="+mj-cs"/>
              </a:rPr>
              <a:t>To facilitate networking with potential collaborators,  mentors, or employers</a:t>
            </a:r>
          </a:p>
          <a:p>
            <a:pPr marL="468406" marR="593943" indent="-457200">
              <a:lnSpc>
                <a:spcPct val="90000"/>
              </a:lnSpc>
              <a:spcBef>
                <a:spcPct val="0"/>
              </a:spcBef>
              <a:buSzPct val="109259"/>
              <a:buFont typeface="Arial" panose="020B0604020202020204" pitchFamily="34" charset="0"/>
              <a:buChar char="•"/>
              <a:tabLst>
                <a:tab pos="253266" algn="l"/>
              </a:tabLst>
            </a:pPr>
            <a:r>
              <a:rPr sz="2800" dirty="0">
                <a:latin typeface="+mj-lt"/>
                <a:ea typeface="+mj-ea"/>
                <a:cs typeface="+mj-cs"/>
              </a:rPr>
              <a:t>To compete for presentation awards or scholarships  (especially for trainees)</a:t>
            </a:r>
          </a:p>
          <a:p>
            <a:pPr marL="468406" marR="347401" indent="-457200">
              <a:lnSpc>
                <a:spcPct val="90000"/>
              </a:lnSpc>
              <a:spcBef>
                <a:spcPct val="0"/>
              </a:spcBef>
              <a:buSzPct val="109259"/>
              <a:buFont typeface="Arial" panose="020B0604020202020204" pitchFamily="34" charset="0"/>
              <a:buChar char="•"/>
              <a:tabLst>
                <a:tab pos="253266" algn="l"/>
              </a:tabLst>
            </a:pPr>
            <a:r>
              <a:rPr sz="2800" dirty="0">
                <a:latin typeface="+mj-lt"/>
                <a:ea typeface="+mj-ea"/>
                <a:cs typeface="+mj-cs"/>
              </a:rPr>
              <a:t>To reflect internally upon the direction and progress of  your research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41AD66-CA19-6340-B909-2A16B0E366EF}"/>
              </a:ext>
            </a:extLst>
          </p:cNvPr>
          <p:cNvSpPr txBox="1"/>
          <p:nvPr/>
        </p:nvSpPr>
        <p:spPr>
          <a:xfrm>
            <a:off x="287852" y="169653"/>
            <a:ext cx="467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developed by Alison Huang</a:t>
            </a:r>
          </a:p>
        </p:txBody>
      </p:sp>
    </p:spTree>
    <p:extLst>
      <p:ext uri="{BB962C8B-B14F-4D97-AF65-F5344CB8AC3E}">
        <p14:creationId xmlns:p14="http://schemas.microsoft.com/office/powerpoint/2010/main" val="3426115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6E0ED-587F-4441-BCA8-B9975C89F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pc="-4" dirty="0"/>
              <a:t>Why not?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35DCB-E571-6B48-99BC-E6CB14306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68406" marR="347401" indent="-457200">
              <a:spcBef>
                <a:spcPct val="0"/>
              </a:spcBef>
              <a:buSzPct val="109259"/>
              <a:tabLst>
                <a:tab pos="253266" algn="l"/>
              </a:tabLst>
            </a:pPr>
            <a:r>
              <a:rPr lang="en-US" dirty="0">
                <a:latin typeface="+mj-lt"/>
                <a:ea typeface="+mj-ea"/>
                <a:cs typeface="+mj-cs"/>
              </a:rPr>
              <a:t>Time is a fixed commodity</a:t>
            </a:r>
          </a:p>
          <a:p>
            <a:pPr marL="468406" marR="347401" indent="-457200">
              <a:spcBef>
                <a:spcPct val="0"/>
              </a:spcBef>
              <a:buSzPct val="109259"/>
              <a:tabLst>
                <a:tab pos="253266" algn="l"/>
              </a:tabLst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468406" marR="347401" indent="-457200">
              <a:spcBef>
                <a:spcPct val="0"/>
              </a:spcBef>
              <a:buSzPct val="109259"/>
              <a:tabLst>
                <a:tab pos="253266" algn="l"/>
              </a:tabLst>
            </a:pPr>
            <a:r>
              <a:rPr lang="en-US" dirty="0">
                <a:latin typeface="+mj-lt"/>
                <a:ea typeface="+mj-ea"/>
                <a:cs typeface="+mj-cs"/>
              </a:rPr>
              <a:t>Little academic credit</a:t>
            </a:r>
          </a:p>
          <a:p>
            <a:pPr marL="468406" marR="347401" indent="-457200">
              <a:spcBef>
                <a:spcPct val="0"/>
              </a:spcBef>
              <a:buSzPct val="109259"/>
              <a:tabLst>
                <a:tab pos="253266" algn="l"/>
              </a:tabLst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468406" marR="347401" indent="-457200">
              <a:spcBef>
                <a:spcPct val="0"/>
              </a:spcBef>
              <a:buSzPct val="109259"/>
              <a:tabLst>
                <a:tab pos="253266" algn="l"/>
              </a:tabLst>
            </a:pPr>
            <a:r>
              <a:rPr lang="en-US" dirty="0">
                <a:latin typeface="+mj-lt"/>
                <a:ea typeface="+mj-ea"/>
                <a:cs typeface="+mj-cs"/>
              </a:rPr>
              <a:t>Poor quality findings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52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8957" y="607012"/>
            <a:ext cx="8589363" cy="620713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/>
            <a:r>
              <a:rPr spc="-4" dirty="0">
                <a:solidFill>
                  <a:schemeClr val="accent2">
                    <a:lumMod val="75000"/>
                  </a:schemeClr>
                </a:solidFill>
              </a:rPr>
              <a:t>When</a:t>
            </a:r>
            <a:r>
              <a:rPr spc="-4" dirty="0"/>
              <a:t> should you submit an abstract?</a:t>
            </a:r>
          </a:p>
        </p:txBody>
      </p:sp>
      <p:sp>
        <p:nvSpPr>
          <p:cNvPr id="3" name="object 3"/>
          <p:cNvSpPr/>
          <p:nvPr/>
        </p:nvSpPr>
        <p:spPr>
          <a:xfrm>
            <a:off x="3179333" y="3853254"/>
            <a:ext cx="5874684" cy="105335"/>
          </a:xfrm>
          <a:custGeom>
            <a:avLst/>
            <a:gdLst/>
            <a:ahLst/>
            <a:cxnLst/>
            <a:rect l="l" t="t" r="r" b="b"/>
            <a:pathLst>
              <a:path w="6657975" h="119379">
                <a:moveTo>
                  <a:pt x="110476" y="42634"/>
                </a:moveTo>
                <a:lnTo>
                  <a:pt x="109870" y="39612"/>
                </a:lnTo>
                <a:lnTo>
                  <a:pt x="97726" y="21431"/>
                </a:lnTo>
                <a:lnTo>
                  <a:pt x="79581" y="9108"/>
                </a:lnTo>
                <a:lnTo>
                  <a:pt x="57150" y="4572"/>
                </a:lnTo>
                <a:lnTo>
                  <a:pt x="35040" y="9108"/>
                </a:lnTo>
                <a:lnTo>
                  <a:pt x="16859" y="21431"/>
                </a:lnTo>
                <a:lnTo>
                  <a:pt x="4536" y="39612"/>
                </a:lnTo>
                <a:lnTo>
                  <a:pt x="0" y="61722"/>
                </a:lnTo>
                <a:lnTo>
                  <a:pt x="4536" y="84153"/>
                </a:lnTo>
                <a:lnTo>
                  <a:pt x="16859" y="102298"/>
                </a:lnTo>
                <a:lnTo>
                  <a:pt x="35040" y="114442"/>
                </a:lnTo>
                <a:lnTo>
                  <a:pt x="57150" y="118872"/>
                </a:lnTo>
                <a:lnTo>
                  <a:pt x="57150" y="42672"/>
                </a:lnTo>
                <a:lnTo>
                  <a:pt x="110476" y="42634"/>
                </a:lnTo>
                <a:close/>
              </a:path>
              <a:path w="6657975" h="119379">
                <a:moveTo>
                  <a:pt x="114300" y="61722"/>
                </a:moveTo>
                <a:lnTo>
                  <a:pt x="110476" y="42634"/>
                </a:lnTo>
                <a:lnTo>
                  <a:pt x="57150" y="42672"/>
                </a:lnTo>
                <a:lnTo>
                  <a:pt x="57150" y="80772"/>
                </a:lnTo>
                <a:lnTo>
                  <a:pt x="110545" y="80734"/>
                </a:lnTo>
                <a:lnTo>
                  <a:pt x="114300" y="61722"/>
                </a:lnTo>
                <a:close/>
              </a:path>
              <a:path w="6657975" h="119379">
                <a:moveTo>
                  <a:pt x="110545" y="80734"/>
                </a:moveTo>
                <a:lnTo>
                  <a:pt x="57150" y="80772"/>
                </a:lnTo>
                <a:lnTo>
                  <a:pt x="57150" y="118872"/>
                </a:lnTo>
                <a:lnTo>
                  <a:pt x="79581" y="114442"/>
                </a:lnTo>
                <a:lnTo>
                  <a:pt x="97726" y="102298"/>
                </a:lnTo>
                <a:lnTo>
                  <a:pt x="109870" y="84153"/>
                </a:lnTo>
                <a:lnTo>
                  <a:pt x="110545" y="80734"/>
                </a:lnTo>
                <a:close/>
              </a:path>
              <a:path w="6657975" h="119379">
                <a:moveTo>
                  <a:pt x="6547194" y="38137"/>
                </a:moveTo>
                <a:lnTo>
                  <a:pt x="110476" y="42634"/>
                </a:lnTo>
                <a:lnTo>
                  <a:pt x="114300" y="61722"/>
                </a:lnTo>
                <a:lnTo>
                  <a:pt x="114300" y="80732"/>
                </a:lnTo>
                <a:lnTo>
                  <a:pt x="6543294" y="76239"/>
                </a:lnTo>
                <a:lnTo>
                  <a:pt x="6543294" y="57149"/>
                </a:lnTo>
                <a:lnTo>
                  <a:pt x="6547194" y="38137"/>
                </a:lnTo>
                <a:close/>
              </a:path>
              <a:path w="6657975" h="119379">
                <a:moveTo>
                  <a:pt x="114300" y="80732"/>
                </a:moveTo>
                <a:lnTo>
                  <a:pt x="114300" y="61722"/>
                </a:lnTo>
                <a:lnTo>
                  <a:pt x="110545" y="80734"/>
                </a:lnTo>
                <a:lnTo>
                  <a:pt x="114300" y="80732"/>
                </a:lnTo>
                <a:close/>
              </a:path>
              <a:path w="6657975" h="119379">
                <a:moveTo>
                  <a:pt x="6600444" y="76199"/>
                </a:moveTo>
                <a:lnTo>
                  <a:pt x="6600444" y="38099"/>
                </a:lnTo>
                <a:lnTo>
                  <a:pt x="6547194" y="38137"/>
                </a:lnTo>
                <a:lnTo>
                  <a:pt x="6543294" y="57149"/>
                </a:lnTo>
                <a:lnTo>
                  <a:pt x="6547153" y="76237"/>
                </a:lnTo>
                <a:lnTo>
                  <a:pt x="6600444" y="76199"/>
                </a:lnTo>
                <a:close/>
              </a:path>
              <a:path w="6657975" h="119379">
                <a:moveTo>
                  <a:pt x="6547153" y="76237"/>
                </a:moveTo>
                <a:lnTo>
                  <a:pt x="6543294" y="57149"/>
                </a:lnTo>
                <a:lnTo>
                  <a:pt x="6543294" y="76239"/>
                </a:lnTo>
                <a:lnTo>
                  <a:pt x="6547153" y="76237"/>
                </a:lnTo>
                <a:close/>
              </a:path>
              <a:path w="6657975" h="119379">
                <a:moveTo>
                  <a:pt x="6600444" y="114299"/>
                </a:moveTo>
                <a:lnTo>
                  <a:pt x="6600444" y="76199"/>
                </a:lnTo>
                <a:lnTo>
                  <a:pt x="6547153" y="76237"/>
                </a:lnTo>
                <a:lnTo>
                  <a:pt x="6547830" y="79581"/>
                </a:lnTo>
                <a:lnTo>
                  <a:pt x="6560153" y="97726"/>
                </a:lnTo>
                <a:lnTo>
                  <a:pt x="6578334" y="109870"/>
                </a:lnTo>
                <a:lnTo>
                  <a:pt x="6600444" y="114299"/>
                </a:lnTo>
                <a:close/>
              </a:path>
              <a:path w="6657975" h="119379">
                <a:moveTo>
                  <a:pt x="6657594" y="57149"/>
                </a:moveTo>
                <a:lnTo>
                  <a:pt x="6653164" y="35040"/>
                </a:lnTo>
                <a:lnTo>
                  <a:pt x="6641020" y="16859"/>
                </a:lnTo>
                <a:lnTo>
                  <a:pt x="6622875" y="4536"/>
                </a:lnTo>
                <a:lnTo>
                  <a:pt x="6600444" y="0"/>
                </a:lnTo>
                <a:lnTo>
                  <a:pt x="6578334" y="4536"/>
                </a:lnTo>
                <a:lnTo>
                  <a:pt x="6560153" y="16859"/>
                </a:lnTo>
                <a:lnTo>
                  <a:pt x="6547830" y="35040"/>
                </a:lnTo>
                <a:lnTo>
                  <a:pt x="6547194" y="38137"/>
                </a:lnTo>
                <a:lnTo>
                  <a:pt x="6600444" y="38099"/>
                </a:lnTo>
                <a:lnTo>
                  <a:pt x="6600444" y="114299"/>
                </a:lnTo>
                <a:lnTo>
                  <a:pt x="6622875" y="109870"/>
                </a:lnTo>
                <a:lnTo>
                  <a:pt x="6641020" y="97726"/>
                </a:lnTo>
                <a:lnTo>
                  <a:pt x="6653164" y="79581"/>
                </a:lnTo>
                <a:lnTo>
                  <a:pt x="6657594" y="57149"/>
                </a:lnTo>
                <a:close/>
              </a:path>
            </a:pathLst>
          </a:custGeom>
          <a:solidFill>
            <a:srgbClr val="D1634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2317376" y="2199266"/>
            <a:ext cx="1758203" cy="996763"/>
          </a:xfrm>
          <a:custGeom>
            <a:avLst/>
            <a:gdLst/>
            <a:ahLst/>
            <a:cxnLst/>
            <a:rect l="l" t="t" r="r" b="b"/>
            <a:pathLst>
              <a:path w="1992630" h="1129664">
                <a:moveTo>
                  <a:pt x="11429" y="937260"/>
                </a:moveTo>
                <a:lnTo>
                  <a:pt x="11429" y="902970"/>
                </a:lnTo>
                <a:lnTo>
                  <a:pt x="0" y="902970"/>
                </a:lnTo>
                <a:lnTo>
                  <a:pt x="0" y="937260"/>
                </a:lnTo>
                <a:lnTo>
                  <a:pt x="11429" y="937260"/>
                </a:lnTo>
                <a:close/>
              </a:path>
              <a:path w="1992630" h="1129664">
                <a:moveTo>
                  <a:pt x="12954" y="962406"/>
                </a:moveTo>
                <a:lnTo>
                  <a:pt x="12192" y="955548"/>
                </a:lnTo>
                <a:lnTo>
                  <a:pt x="11430" y="946403"/>
                </a:lnTo>
                <a:lnTo>
                  <a:pt x="11430" y="937260"/>
                </a:lnTo>
                <a:lnTo>
                  <a:pt x="0" y="937260"/>
                </a:lnTo>
                <a:lnTo>
                  <a:pt x="0" y="947165"/>
                </a:lnTo>
                <a:lnTo>
                  <a:pt x="762" y="957072"/>
                </a:lnTo>
                <a:lnTo>
                  <a:pt x="1524" y="963930"/>
                </a:lnTo>
                <a:lnTo>
                  <a:pt x="12954" y="962406"/>
                </a:lnTo>
                <a:close/>
              </a:path>
              <a:path w="1992630" h="1129664">
                <a:moveTo>
                  <a:pt x="11429" y="891539"/>
                </a:moveTo>
                <a:lnTo>
                  <a:pt x="11429" y="857250"/>
                </a:lnTo>
                <a:lnTo>
                  <a:pt x="0" y="857250"/>
                </a:lnTo>
                <a:lnTo>
                  <a:pt x="0" y="891539"/>
                </a:lnTo>
                <a:lnTo>
                  <a:pt x="11429" y="891539"/>
                </a:lnTo>
                <a:close/>
              </a:path>
              <a:path w="1992630" h="1129664">
                <a:moveTo>
                  <a:pt x="11429" y="845820"/>
                </a:moveTo>
                <a:lnTo>
                  <a:pt x="11429" y="811530"/>
                </a:lnTo>
                <a:lnTo>
                  <a:pt x="0" y="811530"/>
                </a:lnTo>
                <a:lnTo>
                  <a:pt x="0" y="845820"/>
                </a:lnTo>
                <a:lnTo>
                  <a:pt x="11429" y="845820"/>
                </a:lnTo>
                <a:close/>
              </a:path>
              <a:path w="1992630" h="1129664">
                <a:moveTo>
                  <a:pt x="11429" y="800100"/>
                </a:moveTo>
                <a:lnTo>
                  <a:pt x="11429" y="765810"/>
                </a:lnTo>
                <a:lnTo>
                  <a:pt x="0" y="765810"/>
                </a:lnTo>
                <a:lnTo>
                  <a:pt x="0" y="800100"/>
                </a:lnTo>
                <a:lnTo>
                  <a:pt x="11429" y="800100"/>
                </a:lnTo>
                <a:close/>
              </a:path>
              <a:path w="1992630" h="1129664">
                <a:moveTo>
                  <a:pt x="11429" y="754380"/>
                </a:moveTo>
                <a:lnTo>
                  <a:pt x="11429" y="720090"/>
                </a:lnTo>
                <a:lnTo>
                  <a:pt x="0" y="720090"/>
                </a:lnTo>
                <a:lnTo>
                  <a:pt x="0" y="754380"/>
                </a:lnTo>
                <a:lnTo>
                  <a:pt x="11429" y="754380"/>
                </a:lnTo>
                <a:close/>
              </a:path>
              <a:path w="1992630" h="1129664">
                <a:moveTo>
                  <a:pt x="11429" y="708660"/>
                </a:moveTo>
                <a:lnTo>
                  <a:pt x="11429" y="674370"/>
                </a:lnTo>
                <a:lnTo>
                  <a:pt x="0" y="674370"/>
                </a:lnTo>
                <a:lnTo>
                  <a:pt x="0" y="708660"/>
                </a:lnTo>
                <a:lnTo>
                  <a:pt x="11429" y="708660"/>
                </a:lnTo>
                <a:close/>
              </a:path>
              <a:path w="1992630" h="1129664">
                <a:moveTo>
                  <a:pt x="11429" y="662940"/>
                </a:moveTo>
                <a:lnTo>
                  <a:pt x="11429" y="628650"/>
                </a:lnTo>
                <a:lnTo>
                  <a:pt x="0" y="628650"/>
                </a:lnTo>
                <a:lnTo>
                  <a:pt x="0" y="662940"/>
                </a:lnTo>
                <a:lnTo>
                  <a:pt x="11429" y="662940"/>
                </a:lnTo>
                <a:close/>
              </a:path>
              <a:path w="1992630" h="1129664">
                <a:moveTo>
                  <a:pt x="11429" y="617220"/>
                </a:moveTo>
                <a:lnTo>
                  <a:pt x="11429" y="582930"/>
                </a:lnTo>
                <a:lnTo>
                  <a:pt x="0" y="582930"/>
                </a:lnTo>
                <a:lnTo>
                  <a:pt x="0" y="617220"/>
                </a:lnTo>
                <a:lnTo>
                  <a:pt x="11429" y="617220"/>
                </a:lnTo>
                <a:close/>
              </a:path>
              <a:path w="1992630" h="1129664">
                <a:moveTo>
                  <a:pt x="11429" y="571500"/>
                </a:moveTo>
                <a:lnTo>
                  <a:pt x="11429" y="537210"/>
                </a:lnTo>
                <a:lnTo>
                  <a:pt x="0" y="537210"/>
                </a:lnTo>
                <a:lnTo>
                  <a:pt x="0" y="571500"/>
                </a:lnTo>
                <a:lnTo>
                  <a:pt x="11429" y="571500"/>
                </a:lnTo>
                <a:close/>
              </a:path>
              <a:path w="1992630" h="1129664">
                <a:moveTo>
                  <a:pt x="11429" y="525780"/>
                </a:moveTo>
                <a:lnTo>
                  <a:pt x="11429" y="491490"/>
                </a:lnTo>
                <a:lnTo>
                  <a:pt x="0" y="491490"/>
                </a:lnTo>
                <a:lnTo>
                  <a:pt x="0" y="525780"/>
                </a:lnTo>
                <a:lnTo>
                  <a:pt x="11429" y="525780"/>
                </a:lnTo>
                <a:close/>
              </a:path>
              <a:path w="1992630" h="1129664">
                <a:moveTo>
                  <a:pt x="11429" y="480060"/>
                </a:moveTo>
                <a:lnTo>
                  <a:pt x="11429" y="445770"/>
                </a:lnTo>
                <a:lnTo>
                  <a:pt x="0" y="445770"/>
                </a:lnTo>
                <a:lnTo>
                  <a:pt x="0" y="480060"/>
                </a:lnTo>
                <a:lnTo>
                  <a:pt x="11429" y="480060"/>
                </a:lnTo>
                <a:close/>
              </a:path>
              <a:path w="1992630" h="1129664">
                <a:moveTo>
                  <a:pt x="11429" y="434340"/>
                </a:moveTo>
                <a:lnTo>
                  <a:pt x="11429" y="400050"/>
                </a:lnTo>
                <a:lnTo>
                  <a:pt x="0" y="400050"/>
                </a:lnTo>
                <a:lnTo>
                  <a:pt x="0" y="434340"/>
                </a:lnTo>
                <a:lnTo>
                  <a:pt x="11429" y="434340"/>
                </a:lnTo>
                <a:close/>
              </a:path>
              <a:path w="1992630" h="1129664">
                <a:moveTo>
                  <a:pt x="11429" y="388620"/>
                </a:moveTo>
                <a:lnTo>
                  <a:pt x="11429" y="354330"/>
                </a:lnTo>
                <a:lnTo>
                  <a:pt x="0" y="354330"/>
                </a:lnTo>
                <a:lnTo>
                  <a:pt x="0" y="388620"/>
                </a:lnTo>
                <a:lnTo>
                  <a:pt x="11429" y="388620"/>
                </a:lnTo>
                <a:close/>
              </a:path>
              <a:path w="1992630" h="1129664">
                <a:moveTo>
                  <a:pt x="11429" y="342900"/>
                </a:moveTo>
                <a:lnTo>
                  <a:pt x="11429" y="308610"/>
                </a:lnTo>
                <a:lnTo>
                  <a:pt x="0" y="308610"/>
                </a:lnTo>
                <a:lnTo>
                  <a:pt x="0" y="342900"/>
                </a:lnTo>
                <a:lnTo>
                  <a:pt x="11429" y="342900"/>
                </a:lnTo>
                <a:close/>
              </a:path>
              <a:path w="1992630" h="1129664">
                <a:moveTo>
                  <a:pt x="11429" y="297180"/>
                </a:moveTo>
                <a:lnTo>
                  <a:pt x="11429" y="262890"/>
                </a:lnTo>
                <a:lnTo>
                  <a:pt x="0" y="262890"/>
                </a:lnTo>
                <a:lnTo>
                  <a:pt x="0" y="297180"/>
                </a:lnTo>
                <a:lnTo>
                  <a:pt x="11429" y="297180"/>
                </a:lnTo>
                <a:close/>
              </a:path>
              <a:path w="1992630" h="1129664">
                <a:moveTo>
                  <a:pt x="11429" y="251460"/>
                </a:moveTo>
                <a:lnTo>
                  <a:pt x="11429" y="217170"/>
                </a:lnTo>
                <a:lnTo>
                  <a:pt x="0" y="217170"/>
                </a:lnTo>
                <a:lnTo>
                  <a:pt x="0" y="251460"/>
                </a:lnTo>
                <a:lnTo>
                  <a:pt x="11429" y="251460"/>
                </a:lnTo>
                <a:close/>
              </a:path>
              <a:path w="1992630" h="1129664">
                <a:moveTo>
                  <a:pt x="12192" y="173736"/>
                </a:moveTo>
                <a:lnTo>
                  <a:pt x="12192" y="172212"/>
                </a:lnTo>
                <a:lnTo>
                  <a:pt x="1524" y="170687"/>
                </a:lnTo>
                <a:lnTo>
                  <a:pt x="762" y="172974"/>
                </a:lnTo>
                <a:lnTo>
                  <a:pt x="0" y="182880"/>
                </a:lnTo>
                <a:lnTo>
                  <a:pt x="0" y="205740"/>
                </a:lnTo>
                <a:lnTo>
                  <a:pt x="11430" y="205740"/>
                </a:lnTo>
                <a:lnTo>
                  <a:pt x="11430" y="182880"/>
                </a:lnTo>
                <a:lnTo>
                  <a:pt x="12192" y="173736"/>
                </a:lnTo>
                <a:close/>
              </a:path>
              <a:path w="1992630" h="1129664">
                <a:moveTo>
                  <a:pt x="22860" y="129540"/>
                </a:moveTo>
                <a:lnTo>
                  <a:pt x="12192" y="124968"/>
                </a:lnTo>
                <a:lnTo>
                  <a:pt x="11430" y="126492"/>
                </a:lnTo>
                <a:lnTo>
                  <a:pt x="8382" y="135636"/>
                </a:lnTo>
                <a:lnTo>
                  <a:pt x="3810" y="153924"/>
                </a:lnTo>
                <a:lnTo>
                  <a:pt x="3048" y="159258"/>
                </a:lnTo>
                <a:lnTo>
                  <a:pt x="13716" y="161544"/>
                </a:lnTo>
                <a:lnTo>
                  <a:pt x="15240" y="155448"/>
                </a:lnTo>
                <a:lnTo>
                  <a:pt x="16764" y="147066"/>
                </a:lnTo>
                <a:lnTo>
                  <a:pt x="19812" y="138684"/>
                </a:lnTo>
                <a:lnTo>
                  <a:pt x="22098" y="130302"/>
                </a:lnTo>
                <a:lnTo>
                  <a:pt x="22860" y="129540"/>
                </a:lnTo>
                <a:close/>
              </a:path>
              <a:path w="1992630" h="1129664">
                <a:moveTo>
                  <a:pt x="43434" y="89916"/>
                </a:moveTo>
                <a:lnTo>
                  <a:pt x="33528" y="83820"/>
                </a:lnTo>
                <a:lnTo>
                  <a:pt x="32766" y="85343"/>
                </a:lnTo>
                <a:lnTo>
                  <a:pt x="27432" y="92964"/>
                </a:lnTo>
                <a:lnTo>
                  <a:pt x="22860" y="100584"/>
                </a:lnTo>
                <a:lnTo>
                  <a:pt x="19050" y="108966"/>
                </a:lnTo>
                <a:lnTo>
                  <a:pt x="16764" y="114300"/>
                </a:lnTo>
                <a:lnTo>
                  <a:pt x="26670" y="118872"/>
                </a:lnTo>
                <a:lnTo>
                  <a:pt x="28956" y="113537"/>
                </a:lnTo>
                <a:lnTo>
                  <a:pt x="33528" y="105918"/>
                </a:lnTo>
                <a:lnTo>
                  <a:pt x="37338" y="98298"/>
                </a:lnTo>
                <a:lnTo>
                  <a:pt x="41910" y="91440"/>
                </a:lnTo>
                <a:lnTo>
                  <a:pt x="43434" y="89916"/>
                </a:lnTo>
                <a:close/>
              </a:path>
              <a:path w="1992630" h="1129664">
                <a:moveTo>
                  <a:pt x="72390" y="57150"/>
                </a:moveTo>
                <a:lnTo>
                  <a:pt x="64770" y="48006"/>
                </a:lnTo>
                <a:lnTo>
                  <a:pt x="49530" y="63246"/>
                </a:lnTo>
                <a:lnTo>
                  <a:pt x="43434" y="70104"/>
                </a:lnTo>
                <a:lnTo>
                  <a:pt x="40386" y="73914"/>
                </a:lnTo>
                <a:lnTo>
                  <a:pt x="49530" y="81534"/>
                </a:lnTo>
                <a:lnTo>
                  <a:pt x="52578" y="76962"/>
                </a:lnTo>
                <a:lnTo>
                  <a:pt x="58674" y="70866"/>
                </a:lnTo>
                <a:lnTo>
                  <a:pt x="64008" y="64770"/>
                </a:lnTo>
                <a:lnTo>
                  <a:pt x="70865" y="58674"/>
                </a:lnTo>
                <a:lnTo>
                  <a:pt x="72390" y="57150"/>
                </a:lnTo>
                <a:close/>
              </a:path>
              <a:path w="1992630" h="1129664">
                <a:moveTo>
                  <a:pt x="108965" y="32004"/>
                </a:moveTo>
                <a:lnTo>
                  <a:pt x="103631" y="22098"/>
                </a:lnTo>
                <a:lnTo>
                  <a:pt x="100584" y="23622"/>
                </a:lnTo>
                <a:lnTo>
                  <a:pt x="92202" y="28193"/>
                </a:lnTo>
                <a:lnTo>
                  <a:pt x="84581" y="32766"/>
                </a:lnTo>
                <a:lnTo>
                  <a:pt x="76962" y="38862"/>
                </a:lnTo>
                <a:lnTo>
                  <a:pt x="73914" y="41148"/>
                </a:lnTo>
                <a:lnTo>
                  <a:pt x="80772" y="49530"/>
                </a:lnTo>
                <a:lnTo>
                  <a:pt x="83820" y="47243"/>
                </a:lnTo>
                <a:lnTo>
                  <a:pt x="91440" y="42672"/>
                </a:lnTo>
                <a:lnTo>
                  <a:pt x="98298" y="38100"/>
                </a:lnTo>
                <a:lnTo>
                  <a:pt x="105918" y="33528"/>
                </a:lnTo>
                <a:lnTo>
                  <a:pt x="108965" y="32004"/>
                </a:lnTo>
                <a:close/>
              </a:path>
              <a:path w="1992630" h="1129664">
                <a:moveTo>
                  <a:pt x="150114" y="16764"/>
                </a:moveTo>
                <a:lnTo>
                  <a:pt x="147828" y="5334"/>
                </a:lnTo>
                <a:lnTo>
                  <a:pt x="144018" y="6096"/>
                </a:lnTo>
                <a:lnTo>
                  <a:pt x="125730" y="12192"/>
                </a:lnTo>
                <a:lnTo>
                  <a:pt x="117348" y="15240"/>
                </a:lnTo>
                <a:lnTo>
                  <a:pt x="114300" y="16764"/>
                </a:lnTo>
                <a:lnTo>
                  <a:pt x="118872" y="27431"/>
                </a:lnTo>
                <a:lnTo>
                  <a:pt x="121920" y="25908"/>
                </a:lnTo>
                <a:lnTo>
                  <a:pt x="138684" y="19812"/>
                </a:lnTo>
                <a:lnTo>
                  <a:pt x="147065" y="17525"/>
                </a:lnTo>
                <a:lnTo>
                  <a:pt x="150114" y="16764"/>
                </a:lnTo>
                <a:close/>
              </a:path>
              <a:path w="1992630" h="1129664">
                <a:moveTo>
                  <a:pt x="194309" y="11430"/>
                </a:moveTo>
                <a:lnTo>
                  <a:pt x="194309" y="0"/>
                </a:lnTo>
                <a:lnTo>
                  <a:pt x="192024" y="0"/>
                </a:lnTo>
                <a:lnTo>
                  <a:pt x="162306" y="2286"/>
                </a:lnTo>
                <a:lnTo>
                  <a:pt x="159258" y="3048"/>
                </a:lnTo>
                <a:lnTo>
                  <a:pt x="161544" y="14478"/>
                </a:lnTo>
                <a:lnTo>
                  <a:pt x="164592" y="13716"/>
                </a:lnTo>
                <a:lnTo>
                  <a:pt x="192024" y="11430"/>
                </a:lnTo>
                <a:lnTo>
                  <a:pt x="194309" y="11430"/>
                </a:lnTo>
                <a:close/>
              </a:path>
              <a:path w="1992630" h="1129664">
                <a:moveTo>
                  <a:pt x="240030" y="11430"/>
                </a:moveTo>
                <a:lnTo>
                  <a:pt x="240030" y="0"/>
                </a:lnTo>
                <a:lnTo>
                  <a:pt x="205740" y="0"/>
                </a:lnTo>
                <a:lnTo>
                  <a:pt x="205740" y="11430"/>
                </a:lnTo>
                <a:lnTo>
                  <a:pt x="240030" y="11430"/>
                </a:lnTo>
                <a:close/>
              </a:path>
              <a:path w="1992630" h="1129664">
                <a:moveTo>
                  <a:pt x="285750" y="11430"/>
                </a:moveTo>
                <a:lnTo>
                  <a:pt x="285750" y="0"/>
                </a:lnTo>
                <a:lnTo>
                  <a:pt x="251459" y="0"/>
                </a:lnTo>
                <a:lnTo>
                  <a:pt x="251459" y="11430"/>
                </a:lnTo>
                <a:lnTo>
                  <a:pt x="285750" y="11430"/>
                </a:lnTo>
                <a:close/>
              </a:path>
              <a:path w="1992630" h="1129664">
                <a:moveTo>
                  <a:pt x="331470" y="11430"/>
                </a:moveTo>
                <a:lnTo>
                  <a:pt x="331470" y="0"/>
                </a:lnTo>
                <a:lnTo>
                  <a:pt x="297180" y="0"/>
                </a:lnTo>
                <a:lnTo>
                  <a:pt x="297180" y="11430"/>
                </a:lnTo>
                <a:lnTo>
                  <a:pt x="331470" y="11430"/>
                </a:lnTo>
                <a:close/>
              </a:path>
              <a:path w="1992630" h="1129664">
                <a:moveTo>
                  <a:pt x="377190" y="11430"/>
                </a:moveTo>
                <a:lnTo>
                  <a:pt x="377190" y="0"/>
                </a:lnTo>
                <a:lnTo>
                  <a:pt x="342900" y="0"/>
                </a:lnTo>
                <a:lnTo>
                  <a:pt x="342900" y="11430"/>
                </a:lnTo>
                <a:lnTo>
                  <a:pt x="377190" y="11430"/>
                </a:lnTo>
                <a:close/>
              </a:path>
              <a:path w="1992630" h="1129664">
                <a:moveTo>
                  <a:pt x="422910" y="11430"/>
                </a:moveTo>
                <a:lnTo>
                  <a:pt x="422910" y="0"/>
                </a:lnTo>
                <a:lnTo>
                  <a:pt x="388620" y="0"/>
                </a:lnTo>
                <a:lnTo>
                  <a:pt x="388620" y="11430"/>
                </a:lnTo>
                <a:lnTo>
                  <a:pt x="422910" y="11430"/>
                </a:lnTo>
                <a:close/>
              </a:path>
              <a:path w="1992630" h="1129664">
                <a:moveTo>
                  <a:pt x="468630" y="11430"/>
                </a:moveTo>
                <a:lnTo>
                  <a:pt x="468630" y="0"/>
                </a:lnTo>
                <a:lnTo>
                  <a:pt x="434340" y="0"/>
                </a:lnTo>
                <a:lnTo>
                  <a:pt x="434340" y="11430"/>
                </a:lnTo>
                <a:lnTo>
                  <a:pt x="468630" y="11430"/>
                </a:lnTo>
                <a:close/>
              </a:path>
              <a:path w="1992630" h="1129664">
                <a:moveTo>
                  <a:pt x="514350" y="11430"/>
                </a:moveTo>
                <a:lnTo>
                  <a:pt x="514350" y="0"/>
                </a:lnTo>
                <a:lnTo>
                  <a:pt x="480059" y="0"/>
                </a:lnTo>
                <a:lnTo>
                  <a:pt x="480059" y="11430"/>
                </a:lnTo>
                <a:lnTo>
                  <a:pt x="514350" y="11430"/>
                </a:lnTo>
                <a:close/>
              </a:path>
              <a:path w="1992630" h="1129664">
                <a:moveTo>
                  <a:pt x="560070" y="11430"/>
                </a:moveTo>
                <a:lnTo>
                  <a:pt x="560070" y="0"/>
                </a:lnTo>
                <a:lnTo>
                  <a:pt x="525780" y="0"/>
                </a:lnTo>
                <a:lnTo>
                  <a:pt x="525780" y="11430"/>
                </a:lnTo>
                <a:lnTo>
                  <a:pt x="560070" y="11430"/>
                </a:lnTo>
                <a:close/>
              </a:path>
              <a:path w="1992630" h="1129664">
                <a:moveTo>
                  <a:pt x="605790" y="11430"/>
                </a:moveTo>
                <a:lnTo>
                  <a:pt x="605790" y="0"/>
                </a:lnTo>
                <a:lnTo>
                  <a:pt x="571500" y="0"/>
                </a:lnTo>
                <a:lnTo>
                  <a:pt x="571500" y="11430"/>
                </a:lnTo>
                <a:lnTo>
                  <a:pt x="605790" y="11430"/>
                </a:lnTo>
                <a:close/>
              </a:path>
              <a:path w="1992630" h="1129664">
                <a:moveTo>
                  <a:pt x="651510" y="11430"/>
                </a:moveTo>
                <a:lnTo>
                  <a:pt x="651510" y="0"/>
                </a:lnTo>
                <a:lnTo>
                  <a:pt x="617220" y="0"/>
                </a:lnTo>
                <a:lnTo>
                  <a:pt x="617220" y="11430"/>
                </a:lnTo>
                <a:lnTo>
                  <a:pt x="651510" y="11430"/>
                </a:lnTo>
                <a:close/>
              </a:path>
              <a:path w="1992630" h="1129664">
                <a:moveTo>
                  <a:pt x="697230" y="11430"/>
                </a:moveTo>
                <a:lnTo>
                  <a:pt x="697230" y="0"/>
                </a:lnTo>
                <a:lnTo>
                  <a:pt x="662940" y="0"/>
                </a:lnTo>
                <a:lnTo>
                  <a:pt x="662940" y="11430"/>
                </a:lnTo>
                <a:lnTo>
                  <a:pt x="697230" y="11430"/>
                </a:lnTo>
                <a:close/>
              </a:path>
              <a:path w="1992630" h="1129664">
                <a:moveTo>
                  <a:pt x="742950" y="11430"/>
                </a:moveTo>
                <a:lnTo>
                  <a:pt x="742950" y="0"/>
                </a:lnTo>
                <a:lnTo>
                  <a:pt x="708660" y="0"/>
                </a:lnTo>
                <a:lnTo>
                  <a:pt x="708660" y="11430"/>
                </a:lnTo>
                <a:lnTo>
                  <a:pt x="742950" y="11430"/>
                </a:lnTo>
                <a:close/>
              </a:path>
              <a:path w="1992630" h="1129664">
                <a:moveTo>
                  <a:pt x="788670" y="11430"/>
                </a:moveTo>
                <a:lnTo>
                  <a:pt x="788670" y="0"/>
                </a:lnTo>
                <a:lnTo>
                  <a:pt x="754380" y="0"/>
                </a:lnTo>
                <a:lnTo>
                  <a:pt x="754380" y="11430"/>
                </a:lnTo>
                <a:lnTo>
                  <a:pt x="788670" y="11430"/>
                </a:lnTo>
                <a:close/>
              </a:path>
              <a:path w="1992630" h="1129664">
                <a:moveTo>
                  <a:pt x="834390" y="11430"/>
                </a:moveTo>
                <a:lnTo>
                  <a:pt x="834390" y="0"/>
                </a:lnTo>
                <a:lnTo>
                  <a:pt x="800100" y="0"/>
                </a:lnTo>
                <a:lnTo>
                  <a:pt x="800100" y="11430"/>
                </a:lnTo>
                <a:lnTo>
                  <a:pt x="834390" y="11430"/>
                </a:lnTo>
                <a:close/>
              </a:path>
              <a:path w="1992630" h="1129664">
                <a:moveTo>
                  <a:pt x="880109" y="11430"/>
                </a:moveTo>
                <a:lnTo>
                  <a:pt x="880109" y="0"/>
                </a:lnTo>
                <a:lnTo>
                  <a:pt x="845820" y="0"/>
                </a:lnTo>
                <a:lnTo>
                  <a:pt x="845820" y="11430"/>
                </a:lnTo>
                <a:lnTo>
                  <a:pt x="880109" y="11430"/>
                </a:lnTo>
                <a:close/>
              </a:path>
              <a:path w="1992630" h="1129664">
                <a:moveTo>
                  <a:pt x="925829" y="11430"/>
                </a:moveTo>
                <a:lnTo>
                  <a:pt x="925829" y="0"/>
                </a:lnTo>
                <a:lnTo>
                  <a:pt x="891539" y="0"/>
                </a:lnTo>
                <a:lnTo>
                  <a:pt x="891539" y="11430"/>
                </a:lnTo>
                <a:lnTo>
                  <a:pt x="925829" y="11430"/>
                </a:lnTo>
                <a:close/>
              </a:path>
              <a:path w="1992630" h="1129664">
                <a:moveTo>
                  <a:pt x="971549" y="11430"/>
                </a:moveTo>
                <a:lnTo>
                  <a:pt x="971549" y="0"/>
                </a:lnTo>
                <a:lnTo>
                  <a:pt x="937259" y="0"/>
                </a:lnTo>
                <a:lnTo>
                  <a:pt x="937259" y="11430"/>
                </a:lnTo>
                <a:lnTo>
                  <a:pt x="971549" y="11430"/>
                </a:lnTo>
                <a:close/>
              </a:path>
              <a:path w="1992630" h="1129664">
                <a:moveTo>
                  <a:pt x="1017269" y="11430"/>
                </a:moveTo>
                <a:lnTo>
                  <a:pt x="1017269" y="0"/>
                </a:lnTo>
                <a:lnTo>
                  <a:pt x="982979" y="0"/>
                </a:lnTo>
                <a:lnTo>
                  <a:pt x="982979" y="11430"/>
                </a:lnTo>
                <a:lnTo>
                  <a:pt x="1017269" y="11430"/>
                </a:lnTo>
                <a:close/>
              </a:path>
              <a:path w="1992630" h="1129664">
                <a:moveTo>
                  <a:pt x="1062989" y="11430"/>
                </a:moveTo>
                <a:lnTo>
                  <a:pt x="1062989" y="0"/>
                </a:lnTo>
                <a:lnTo>
                  <a:pt x="1028700" y="0"/>
                </a:lnTo>
                <a:lnTo>
                  <a:pt x="1028700" y="11430"/>
                </a:lnTo>
                <a:lnTo>
                  <a:pt x="1062989" y="11430"/>
                </a:lnTo>
                <a:close/>
              </a:path>
              <a:path w="1992630" h="1129664">
                <a:moveTo>
                  <a:pt x="1108709" y="11430"/>
                </a:moveTo>
                <a:lnTo>
                  <a:pt x="1108709" y="0"/>
                </a:lnTo>
                <a:lnTo>
                  <a:pt x="1074420" y="0"/>
                </a:lnTo>
                <a:lnTo>
                  <a:pt x="1074420" y="11430"/>
                </a:lnTo>
                <a:lnTo>
                  <a:pt x="1108709" y="11430"/>
                </a:lnTo>
                <a:close/>
              </a:path>
              <a:path w="1992630" h="1129664">
                <a:moveTo>
                  <a:pt x="1154429" y="11430"/>
                </a:moveTo>
                <a:lnTo>
                  <a:pt x="1154429" y="0"/>
                </a:lnTo>
                <a:lnTo>
                  <a:pt x="1120139" y="0"/>
                </a:lnTo>
                <a:lnTo>
                  <a:pt x="1120139" y="11430"/>
                </a:lnTo>
                <a:lnTo>
                  <a:pt x="1154429" y="11430"/>
                </a:lnTo>
                <a:close/>
              </a:path>
              <a:path w="1992630" h="1129664">
                <a:moveTo>
                  <a:pt x="1200149" y="11430"/>
                </a:moveTo>
                <a:lnTo>
                  <a:pt x="1200149" y="0"/>
                </a:lnTo>
                <a:lnTo>
                  <a:pt x="1165859" y="0"/>
                </a:lnTo>
                <a:lnTo>
                  <a:pt x="1165859" y="11430"/>
                </a:lnTo>
                <a:lnTo>
                  <a:pt x="1200149" y="11430"/>
                </a:lnTo>
                <a:close/>
              </a:path>
              <a:path w="1992630" h="1129664">
                <a:moveTo>
                  <a:pt x="1245869" y="11430"/>
                </a:moveTo>
                <a:lnTo>
                  <a:pt x="1245869" y="0"/>
                </a:lnTo>
                <a:lnTo>
                  <a:pt x="1211579" y="0"/>
                </a:lnTo>
                <a:lnTo>
                  <a:pt x="1211579" y="11430"/>
                </a:lnTo>
                <a:lnTo>
                  <a:pt x="1245869" y="11430"/>
                </a:lnTo>
                <a:close/>
              </a:path>
              <a:path w="1992630" h="1129664">
                <a:moveTo>
                  <a:pt x="1291589" y="11430"/>
                </a:moveTo>
                <a:lnTo>
                  <a:pt x="1291589" y="0"/>
                </a:lnTo>
                <a:lnTo>
                  <a:pt x="1257300" y="0"/>
                </a:lnTo>
                <a:lnTo>
                  <a:pt x="1257300" y="11430"/>
                </a:lnTo>
                <a:lnTo>
                  <a:pt x="1291589" y="11430"/>
                </a:lnTo>
                <a:close/>
              </a:path>
              <a:path w="1992630" h="1129664">
                <a:moveTo>
                  <a:pt x="1337309" y="11430"/>
                </a:moveTo>
                <a:lnTo>
                  <a:pt x="1337309" y="0"/>
                </a:lnTo>
                <a:lnTo>
                  <a:pt x="1303020" y="0"/>
                </a:lnTo>
                <a:lnTo>
                  <a:pt x="1303020" y="11430"/>
                </a:lnTo>
                <a:lnTo>
                  <a:pt x="1337309" y="11430"/>
                </a:lnTo>
                <a:close/>
              </a:path>
              <a:path w="1992630" h="1129664">
                <a:moveTo>
                  <a:pt x="1383029" y="11430"/>
                </a:moveTo>
                <a:lnTo>
                  <a:pt x="1383029" y="0"/>
                </a:lnTo>
                <a:lnTo>
                  <a:pt x="1348739" y="0"/>
                </a:lnTo>
                <a:lnTo>
                  <a:pt x="1348739" y="11430"/>
                </a:lnTo>
                <a:lnTo>
                  <a:pt x="1383029" y="11430"/>
                </a:lnTo>
                <a:close/>
              </a:path>
              <a:path w="1992630" h="1129664">
                <a:moveTo>
                  <a:pt x="1428749" y="11430"/>
                </a:moveTo>
                <a:lnTo>
                  <a:pt x="1428749" y="0"/>
                </a:lnTo>
                <a:lnTo>
                  <a:pt x="1394459" y="0"/>
                </a:lnTo>
                <a:lnTo>
                  <a:pt x="1394459" y="11430"/>
                </a:lnTo>
                <a:lnTo>
                  <a:pt x="1428749" y="11430"/>
                </a:lnTo>
                <a:close/>
              </a:path>
              <a:path w="1992630" h="1129664">
                <a:moveTo>
                  <a:pt x="1474469" y="11430"/>
                </a:moveTo>
                <a:lnTo>
                  <a:pt x="1474469" y="0"/>
                </a:lnTo>
                <a:lnTo>
                  <a:pt x="1440179" y="0"/>
                </a:lnTo>
                <a:lnTo>
                  <a:pt x="1440179" y="11430"/>
                </a:lnTo>
                <a:lnTo>
                  <a:pt x="1474469" y="11430"/>
                </a:lnTo>
                <a:close/>
              </a:path>
              <a:path w="1992630" h="1129664">
                <a:moveTo>
                  <a:pt x="1520189" y="11430"/>
                </a:moveTo>
                <a:lnTo>
                  <a:pt x="1520189" y="0"/>
                </a:lnTo>
                <a:lnTo>
                  <a:pt x="1485900" y="0"/>
                </a:lnTo>
                <a:lnTo>
                  <a:pt x="1485900" y="11430"/>
                </a:lnTo>
                <a:lnTo>
                  <a:pt x="1520189" y="11430"/>
                </a:lnTo>
                <a:close/>
              </a:path>
              <a:path w="1992630" h="1129664">
                <a:moveTo>
                  <a:pt x="1565909" y="11430"/>
                </a:moveTo>
                <a:lnTo>
                  <a:pt x="1565909" y="0"/>
                </a:lnTo>
                <a:lnTo>
                  <a:pt x="1531620" y="0"/>
                </a:lnTo>
                <a:lnTo>
                  <a:pt x="1531620" y="11430"/>
                </a:lnTo>
                <a:lnTo>
                  <a:pt x="1565909" y="11430"/>
                </a:lnTo>
                <a:close/>
              </a:path>
              <a:path w="1992630" h="1129664">
                <a:moveTo>
                  <a:pt x="1611629" y="11430"/>
                </a:moveTo>
                <a:lnTo>
                  <a:pt x="1611629" y="0"/>
                </a:lnTo>
                <a:lnTo>
                  <a:pt x="1577339" y="0"/>
                </a:lnTo>
                <a:lnTo>
                  <a:pt x="1577339" y="11430"/>
                </a:lnTo>
                <a:lnTo>
                  <a:pt x="1611629" y="11430"/>
                </a:lnTo>
                <a:close/>
              </a:path>
              <a:path w="1992630" h="1129664">
                <a:moveTo>
                  <a:pt x="1657349" y="11430"/>
                </a:moveTo>
                <a:lnTo>
                  <a:pt x="1657349" y="0"/>
                </a:lnTo>
                <a:lnTo>
                  <a:pt x="1623059" y="0"/>
                </a:lnTo>
                <a:lnTo>
                  <a:pt x="1623059" y="11430"/>
                </a:lnTo>
                <a:lnTo>
                  <a:pt x="1657349" y="11430"/>
                </a:lnTo>
                <a:close/>
              </a:path>
              <a:path w="1992630" h="1129664">
                <a:moveTo>
                  <a:pt x="1703069" y="11430"/>
                </a:moveTo>
                <a:lnTo>
                  <a:pt x="1703069" y="0"/>
                </a:lnTo>
                <a:lnTo>
                  <a:pt x="1668779" y="0"/>
                </a:lnTo>
                <a:lnTo>
                  <a:pt x="1668779" y="11430"/>
                </a:lnTo>
                <a:lnTo>
                  <a:pt x="1703069" y="11430"/>
                </a:lnTo>
                <a:close/>
              </a:path>
              <a:path w="1992630" h="1129664">
                <a:moveTo>
                  <a:pt x="1748789" y="11430"/>
                </a:moveTo>
                <a:lnTo>
                  <a:pt x="1748789" y="0"/>
                </a:lnTo>
                <a:lnTo>
                  <a:pt x="1714500" y="0"/>
                </a:lnTo>
                <a:lnTo>
                  <a:pt x="1714500" y="11430"/>
                </a:lnTo>
                <a:lnTo>
                  <a:pt x="1748789" y="11430"/>
                </a:lnTo>
                <a:close/>
              </a:path>
              <a:path w="1992630" h="1129664">
                <a:moveTo>
                  <a:pt x="1794509" y="11430"/>
                </a:moveTo>
                <a:lnTo>
                  <a:pt x="1794509" y="0"/>
                </a:lnTo>
                <a:lnTo>
                  <a:pt x="1760220" y="0"/>
                </a:lnTo>
                <a:lnTo>
                  <a:pt x="1760220" y="11430"/>
                </a:lnTo>
                <a:lnTo>
                  <a:pt x="1794509" y="11430"/>
                </a:lnTo>
                <a:close/>
              </a:path>
              <a:path w="1992630" h="1129664">
                <a:moveTo>
                  <a:pt x="1840991" y="4572"/>
                </a:moveTo>
                <a:lnTo>
                  <a:pt x="1839467" y="3810"/>
                </a:lnTo>
                <a:lnTo>
                  <a:pt x="1829562" y="2286"/>
                </a:lnTo>
                <a:lnTo>
                  <a:pt x="1820417" y="1524"/>
                </a:lnTo>
                <a:lnTo>
                  <a:pt x="1810512" y="762"/>
                </a:lnTo>
                <a:lnTo>
                  <a:pt x="1805939" y="762"/>
                </a:lnTo>
                <a:lnTo>
                  <a:pt x="1805939" y="12192"/>
                </a:lnTo>
                <a:lnTo>
                  <a:pt x="1810512" y="12255"/>
                </a:lnTo>
                <a:lnTo>
                  <a:pt x="1828038" y="13716"/>
                </a:lnTo>
                <a:lnTo>
                  <a:pt x="1837182" y="15240"/>
                </a:lnTo>
                <a:lnTo>
                  <a:pt x="1838706" y="16002"/>
                </a:lnTo>
                <a:lnTo>
                  <a:pt x="1840991" y="4572"/>
                </a:lnTo>
                <a:close/>
              </a:path>
              <a:path w="1992630" h="1129664">
                <a:moveTo>
                  <a:pt x="1885188" y="19812"/>
                </a:moveTo>
                <a:lnTo>
                  <a:pt x="1883664" y="19050"/>
                </a:lnTo>
                <a:lnTo>
                  <a:pt x="1875282" y="15240"/>
                </a:lnTo>
                <a:lnTo>
                  <a:pt x="1866138" y="12192"/>
                </a:lnTo>
                <a:lnTo>
                  <a:pt x="1857756" y="9143"/>
                </a:lnTo>
                <a:lnTo>
                  <a:pt x="1852421" y="7620"/>
                </a:lnTo>
                <a:lnTo>
                  <a:pt x="1849373" y="18287"/>
                </a:lnTo>
                <a:lnTo>
                  <a:pt x="1854708" y="19812"/>
                </a:lnTo>
                <a:lnTo>
                  <a:pt x="1863089" y="22860"/>
                </a:lnTo>
                <a:lnTo>
                  <a:pt x="1870709" y="25908"/>
                </a:lnTo>
                <a:lnTo>
                  <a:pt x="1879091" y="29718"/>
                </a:lnTo>
                <a:lnTo>
                  <a:pt x="1880615" y="30480"/>
                </a:lnTo>
                <a:lnTo>
                  <a:pt x="1885188" y="19812"/>
                </a:lnTo>
                <a:close/>
              </a:path>
              <a:path w="1992630" h="1129664">
                <a:moveTo>
                  <a:pt x="1924812" y="45720"/>
                </a:moveTo>
                <a:lnTo>
                  <a:pt x="1922526" y="44196"/>
                </a:lnTo>
                <a:lnTo>
                  <a:pt x="1915667" y="38100"/>
                </a:lnTo>
                <a:lnTo>
                  <a:pt x="1908047" y="32766"/>
                </a:lnTo>
                <a:lnTo>
                  <a:pt x="1899665" y="28193"/>
                </a:lnTo>
                <a:lnTo>
                  <a:pt x="1895856" y="25908"/>
                </a:lnTo>
                <a:lnTo>
                  <a:pt x="1889759" y="35814"/>
                </a:lnTo>
                <a:lnTo>
                  <a:pt x="1894332" y="38100"/>
                </a:lnTo>
                <a:lnTo>
                  <a:pt x="1901952" y="42672"/>
                </a:lnTo>
                <a:lnTo>
                  <a:pt x="1915667" y="53340"/>
                </a:lnTo>
                <a:lnTo>
                  <a:pt x="1917191" y="54102"/>
                </a:lnTo>
                <a:lnTo>
                  <a:pt x="1924812" y="45720"/>
                </a:lnTo>
                <a:close/>
              </a:path>
              <a:path w="1992630" h="1129664">
                <a:moveTo>
                  <a:pt x="1956815" y="80010"/>
                </a:moveTo>
                <a:lnTo>
                  <a:pt x="1954529" y="76962"/>
                </a:lnTo>
                <a:lnTo>
                  <a:pt x="1936241" y="56387"/>
                </a:lnTo>
                <a:lnTo>
                  <a:pt x="1933194" y="53340"/>
                </a:lnTo>
                <a:lnTo>
                  <a:pt x="1925573" y="61722"/>
                </a:lnTo>
                <a:lnTo>
                  <a:pt x="1934717" y="70866"/>
                </a:lnTo>
                <a:lnTo>
                  <a:pt x="1945385" y="84581"/>
                </a:lnTo>
                <a:lnTo>
                  <a:pt x="1946909" y="86868"/>
                </a:lnTo>
                <a:lnTo>
                  <a:pt x="1956815" y="80010"/>
                </a:lnTo>
                <a:close/>
              </a:path>
              <a:path w="1992630" h="1129664">
                <a:moveTo>
                  <a:pt x="1978914" y="121920"/>
                </a:moveTo>
                <a:lnTo>
                  <a:pt x="1977389" y="117348"/>
                </a:lnTo>
                <a:lnTo>
                  <a:pt x="1973579" y="108966"/>
                </a:lnTo>
                <a:lnTo>
                  <a:pt x="1969008" y="100584"/>
                </a:lnTo>
                <a:lnTo>
                  <a:pt x="1964435" y="92964"/>
                </a:lnTo>
                <a:lnTo>
                  <a:pt x="1962912" y="89916"/>
                </a:lnTo>
                <a:lnTo>
                  <a:pt x="1953767" y="96012"/>
                </a:lnTo>
                <a:lnTo>
                  <a:pt x="1959102" y="106680"/>
                </a:lnTo>
                <a:lnTo>
                  <a:pt x="1963673" y="114300"/>
                </a:lnTo>
                <a:lnTo>
                  <a:pt x="1968245" y="125730"/>
                </a:lnTo>
                <a:lnTo>
                  <a:pt x="1978914" y="121920"/>
                </a:lnTo>
                <a:close/>
              </a:path>
              <a:path w="1992630" h="1129664">
                <a:moveTo>
                  <a:pt x="1991106" y="166878"/>
                </a:moveTo>
                <a:lnTo>
                  <a:pt x="1990344" y="163068"/>
                </a:lnTo>
                <a:lnTo>
                  <a:pt x="1988820" y="153162"/>
                </a:lnTo>
                <a:lnTo>
                  <a:pt x="1984247" y="134874"/>
                </a:lnTo>
                <a:lnTo>
                  <a:pt x="1982723" y="132587"/>
                </a:lnTo>
                <a:lnTo>
                  <a:pt x="1972056" y="136398"/>
                </a:lnTo>
                <a:lnTo>
                  <a:pt x="1972817" y="138684"/>
                </a:lnTo>
                <a:lnTo>
                  <a:pt x="1975865" y="147066"/>
                </a:lnTo>
                <a:lnTo>
                  <a:pt x="1977389" y="156210"/>
                </a:lnTo>
                <a:lnTo>
                  <a:pt x="1978914" y="164592"/>
                </a:lnTo>
                <a:lnTo>
                  <a:pt x="1979676" y="168402"/>
                </a:lnTo>
                <a:lnTo>
                  <a:pt x="1991106" y="166878"/>
                </a:lnTo>
                <a:close/>
              </a:path>
              <a:path w="1992630" h="1129664">
                <a:moveTo>
                  <a:pt x="1992629" y="213360"/>
                </a:moveTo>
                <a:lnTo>
                  <a:pt x="1992629" y="182118"/>
                </a:lnTo>
                <a:lnTo>
                  <a:pt x="1991867" y="179070"/>
                </a:lnTo>
                <a:lnTo>
                  <a:pt x="1980438" y="179831"/>
                </a:lnTo>
                <a:lnTo>
                  <a:pt x="1981200" y="182880"/>
                </a:lnTo>
                <a:lnTo>
                  <a:pt x="1981200" y="213360"/>
                </a:lnTo>
                <a:lnTo>
                  <a:pt x="1992629" y="213360"/>
                </a:lnTo>
                <a:close/>
              </a:path>
              <a:path w="1992630" h="1129664">
                <a:moveTo>
                  <a:pt x="1992629" y="259080"/>
                </a:moveTo>
                <a:lnTo>
                  <a:pt x="1992629" y="224790"/>
                </a:lnTo>
                <a:lnTo>
                  <a:pt x="1981199" y="224790"/>
                </a:lnTo>
                <a:lnTo>
                  <a:pt x="1981199" y="259080"/>
                </a:lnTo>
                <a:lnTo>
                  <a:pt x="1992629" y="259080"/>
                </a:lnTo>
                <a:close/>
              </a:path>
              <a:path w="1992630" h="1129664">
                <a:moveTo>
                  <a:pt x="1992629" y="304800"/>
                </a:moveTo>
                <a:lnTo>
                  <a:pt x="1992629" y="270510"/>
                </a:lnTo>
                <a:lnTo>
                  <a:pt x="1981199" y="270510"/>
                </a:lnTo>
                <a:lnTo>
                  <a:pt x="1981199" y="304800"/>
                </a:lnTo>
                <a:lnTo>
                  <a:pt x="1992629" y="304800"/>
                </a:lnTo>
                <a:close/>
              </a:path>
              <a:path w="1992630" h="1129664">
                <a:moveTo>
                  <a:pt x="1992629" y="350519"/>
                </a:moveTo>
                <a:lnTo>
                  <a:pt x="1992629" y="316230"/>
                </a:lnTo>
                <a:lnTo>
                  <a:pt x="1981199" y="316230"/>
                </a:lnTo>
                <a:lnTo>
                  <a:pt x="1981199" y="350519"/>
                </a:lnTo>
                <a:lnTo>
                  <a:pt x="1992629" y="350519"/>
                </a:lnTo>
                <a:close/>
              </a:path>
              <a:path w="1992630" h="1129664">
                <a:moveTo>
                  <a:pt x="1992629" y="396239"/>
                </a:moveTo>
                <a:lnTo>
                  <a:pt x="1992629" y="361950"/>
                </a:lnTo>
                <a:lnTo>
                  <a:pt x="1981199" y="361950"/>
                </a:lnTo>
                <a:lnTo>
                  <a:pt x="1981199" y="396239"/>
                </a:lnTo>
                <a:lnTo>
                  <a:pt x="1992629" y="396239"/>
                </a:lnTo>
                <a:close/>
              </a:path>
              <a:path w="1992630" h="1129664">
                <a:moveTo>
                  <a:pt x="1992629" y="441960"/>
                </a:moveTo>
                <a:lnTo>
                  <a:pt x="1992629" y="407670"/>
                </a:lnTo>
                <a:lnTo>
                  <a:pt x="1981199" y="407670"/>
                </a:lnTo>
                <a:lnTo>
                  <a:pt x="1981199" y="441960"/>
                </a:lnTo>
                <a:lnTo>
                  <a:pt x="1992629" y="441960"/>
                </a:lnTo>
                <a:close/>
              </a:path>
              <a:path w="1992630" h="1129664">
                <a:moveTo>
                  <a:pt x="1992630" y="487680"/>
                </a:moveTo>
                <a:lnTo>
                  <a:pt x="1992629" y="453390"/>
                </a:lnTo>
                <a:lnTo>
                  <a:pt x="1981199" y="453390"/>
                </a:lnTo>
                <a:lnTo>
                  <a:pt x="1981199" y="487680"/>
                </a:lnTo>
                <a:lnTo>
                  <a:pt x="1992630" y="487680"/>
                </a:lnTo>
                <a:close/>
              </a:path>
              <a:path w="1992630" h="1129664">
                <a:moveTo>
                  <a:pt x="1992630" y="533400"/>
                </a:moveTo>
                <a:lnTo>
                  <a:pt x="1992630" y="499110"/>
                </a:lnTo>
                <a:lnTo>
                  <a:pt x="1981199" y="499110"/>
                </a:lnTo>
                <a:lnTo>
                  <a:pt x="1981199" y="533400"/>
                </a:lnTo>
                <a:lnTo>
                  <a:pt x="1992630" y="533400"/>
                </a:lnTo>
                <a:close/>
              </a:path>
              <a:path w="1992630" h="1129664">
                <a:moveTo>
                  <a:pt x="1992630" y="579119"/>
                </a:moveTo>
                <a:lnTo>
                  <a:pt x="1992630" y="544830"/>
                </a:lnTo>
                <a:lnTo>
                  <a:pt x="1981199" y="544830"/>
                </a:lnTo>
                <a:lnTo>
                  <a:pt x="1981199" y="579119"/>
                </a:lnTo>
                <a:lnTo>
                  <a:pt x="1992630" y="579119"/>
                </a:lnTo>
                <a:close/>
              </a:path>
              <a:path w="1992630" h="1129664">
                <a:moveTo>
                  <a:pt x="1992630" y="624839"/>
                </a:moveTo>
                <a:lnTo>
                  <a:pt x="1992630" y="590550"/>
                </a:lnTo>
                <a:lnTo>
                  <a:pt x="1981199" y="590550"/>
                </a:lnTo>
                <a:lnTo>
                  <a:pt x="1981199" y="624839"/>
                </a:lnTo>
                <a:lnTo>
                  <a:pt x="1992630" y="624839"/>
                </a:lnTo>
                <a:close/>
              </a:path>
              <a:path w="1992630" h="1129664">
                <a:moveTo>
                  <a:pt x="1992630" y="670560"/>
                </a:moveTo>
                <a:lnTo>
                  <a:pt x="1992630" y="636270"/>
                </a:lnTo>
                <a:lnTo>
                  <a:pt x="1981199" y="636270"/>
                </a:lnTo>
                <a:lnTo>
                  <a:pt x="1981199" y="670560"/>
                </a:lnTo>
                <a:lnTo>
                  <a:pt x="1992630" y="670560"/>
                </a:lnTo>
                <a:close/>
              </a:path>
              <a:path w="1992630" h="1129664">
                <a:moveTo>
                  <a:pt x="1992630" y="716280"/>
                </a:moveTo>
                <a:lnTo>
                  <a:pt x="1992630" y="681990"/>
                </a:lnTo>
                <a:lnTo>
                  <a:pt x="1981199" y="681990"/>
                </a:lnTo>
                <a:lnTo>
                  <a:pt x="1981199" y="716280"/>
                </a:lnTo>
                <a:lnTo>
                  <a:pt x="1992630" y="716280"/>
                </a:lnTo>
                <a:close/>
              </a:path>
              <a:path w="1992630" h="1129664">
                <a:moveTo>
                  <a:pt x="1992630" y="762000"/>
                </a:moveTo>
                <a:lnTo>
                  <a:pt x="1992630" y="727710"/>
                </a:lnTo>
                <a:lnTo>
                  <a:pt x="1981199" y="727710"/>
                </a:lnTo>
                <a:lnTo>
                  <a:pt x="1981199" y="762000"/>
                </a:lnTo>
                <a:lnTo>
                  <a:pt x="1992630" y="762000"/>
                </a:lnTo>
                <a:close/>
              </a:path>
              <a:path w="1992630" h="1129664">
                <a:moveTo>
                  <a:pt x="1992630" y="807720"/>
                </a:moveTo>
                <a:lnTo>
                  <a:pt x="1992630" y="773430"/>
                </a:lnTo>
                <a:lnTo>
                  <a:pt x="1981199" y="773430"/>
                </a:lnTo>
                <a:lnTo>
                  <a:pt x="1981199" y="807720"/>
                </a:lnTo>
                <a:lnTo>
                  <a:pt x="1992630" y="807720"/>
                </a:lnTo>
                <a:close/>
              </a:path>
              <a:path w="1992630" h="1129664">
                <a:moveTo>
                  <a:pt x="1992630" y="853439"/>
                </a:moveTo>
                <a:lnTo>
                  <a:pt x="1992630" y="819150"/>
                </a:lnTo>
                <a:lnTo>
                  <a:pt x="1981199" y="819150"/>
                </a:lnTo>
                <a:lnTo>
                  <a:pt x="1981199" y="853439"/>
                </a:lnTo>
                <a:lnTo>
                  <a:pt x="1992630" y="853439"/>
                </a:lnTo>
                <a:close/>
              </a:path>
              <a:path w="1992630" h="1129664">
                <a:moveTo>
                  <a:pt x="1992630" y="899160"/>
                </a:moveTo>
                <a:lnTo>
                  <a:pt x="1992630" y="864870"/>
                </a:lnTo>
                <a:lnTo>
                  <a:pt x="1981199" y="864870"/>
                </a:lnTo>
                <a:lnTo>
                  <a:pt x="1981199" y="899160"/>
                </a:lnTo>
                <a:lnTo>
                  <a:pt x="1992630" y="899160"/>
                </a:lnTo>
                <a:close/>
              </a:path>
              <a:path w="1992630" h="1129664">
                <a:moveTo>
                  <a:pt x="1992630" y="944879"/>
                </a:moveTo>
                <a:lnTo>
                  <a:pt x="1992630" y="910589"/>
                </a:lnTo>
                <a:lnTo>
                  <a:pt x="1981199" y="910589"/>
                </a:lnTo>
                <a:lnTo>
                  <a:pt x="1981199" y="944879"/>
                </a:lnTo>
                <a:lnTo>
                  <a:pt x="1992630" y="944879"/>
                </a:lnTo>
                <a:close/>
              </a:path>
              <a:path w="1992630" h="1129664">
                <a:moveTo>
                  <a:pt x="1991868" y="957072"/>
                </a:moveTo>
                <a:lnTo>
                  <a:pt x="1980438" y="955548"/>
                </a:lnTo>
                <a:lnTo>
                  <a:pt x="1980438" y="956310"/>
                </a:lnTo>
                <a:lnTo>
                  <a:pt x="1978914" y="964692"/>
                </a:lnTo>
                <a:lnTo>
                  <a:pt x="1977390" y="973836"/>
                </a:lnTo>
                <a:lnTo>
                  <a:pt x="1975104" y="982218"/>
                </a:lnTo>
                <a:lnTo>
                  <a:pt x="1973580" y="988313"/>
                </a:lnTo>
                <a:lnTo>
                  <a:pt x="1985010" y="991362"/>
                </a:lnTo>
                <a:lnTo>
                  <a:pt x="1988820" y="976122"/>
                </a:lnTo>
                <a:lnTo>
                  <a:pt x="1990344" y="966215"/>
                </a:lnTo>
                <a:lnTo>
                  <a:pt x="1991868" y="957072"/>
                </a:lnTo>
                <a:close/>
              </a:path>
              <a:path w="1992630" h="1129664">
                <a:moveTo>
                  <a:pt x="1981200" y="1003553"/>
                </a:moveTo>
                <a:lnTo>
                  <a:pt x="1981200" y="1002792"/>
                </a:lnTo>
                <a:lnTo>
                  <a:pt x="1970532" y="998982"/>
                </a:lnTo>
                <a:lnTo>
                  <a:pt x="1970532" y="999744"/>
                </a:lnTo>
                <a:lnTo>
                  <a:pt x="1966722" y="1007363"/>
                </a:lnTo>
                <a:lnTo>
                  <a:pt x="1962912" y="1015746"/>
                </a:lnTo>
                <a:lnTo>
                  <a:pt x="1959102" y="1023365"/>
                </a:lnTo>
                <a:lnTo>
                  <a:pt x="1956054" y="1028700"/>
                </a:lnTo>
                <a:lnTo>
                  <a:pt x="1965960" y="1034796"/>
                </a:lnTo>
                <a:lnTo>
                  <a:pt x="1969770" y="1028700"/>
                </a:lnTo>
                <a:lnTo>
                  <a:pt x="1981200" y="1003553"/>
                </a:lnTo>
                <a:close/>
              </a:path>
              <a:path w="1992630" h="1129664">
                <a:moveTo>
                  <a:pt x="1959864" y="1044701"/>
                </a:moveTo>
                <a:lnTo>
                  <a:pt x="1949958" y="1038606"/>
                </a:lnTo>
                <a:lnTo>
                  <a:pt x="1945386" y="1045463"/>
                </a:lnTo>
                <a:lnTo>
                  <a:pt x="1940052" y="1052322"/>
                </a:lnTo>
                <a:lnTo>
                  <a:pt x="1933956" y="1059180"/>
                </a:lnTo>
                <a:lnTo>
                  <a:pt x="1929384" y="1063752"/>
                </a:lnTo>
                <a:lnTo>
                  <a:pt x="1937766" y="1072134"/>
                </a:lnTo>
                <a:lnTo>
                  <a:pt x="1943100" y="1066038"/>
                </a:lnTo>
                <a:lnTo>
                  <a:pt x="1949196" y="1059180"/>
                </a:lnTo>
                <a:lnTo>
                  <a:pt x="1954530" y="1052322"/>
                </a:lnTo>
                <a:lnTo>
                  <a:pt x="1959864" y="1044701"/>
                </a:lnTo>
                <a:close/>
              </a:path>
              <a:path w="1992630" h="1129664">
                <a:moveTo>
                  <a:pt x="1928622" y="1079753"/>
                </a:moveTo>
                <a:lnTo>
                  <a:pt x="1921764" y="1071372"/>
                </a:lnTo>
                <a:lnTo>
                  <a:pt x="1915668" y="1076706"/>
                </a:lnTo>
                <a:lnTo>
                  <a:pt x="1908810" y="1082039"/>
                </a:lnTo>
                <a:lnTo>
                  <a:pt x="1901190" y="1087374"/>
                </a:lnTo>
                <a:lnTo>
                  <a:pt x="1894332" y="1091184"/>
                </a:lnTo>
                <a:lnTo>
                  <a:pt x="1901190" y="1101089"/>
                </a:lnTo>
                <a:lnTo>
                  <a:pt x="1908048" y="1096518"/>
                </a:lnTo>
                <a:lnTo>
                  <a:pt x="1915668" y="1091184"/>
                </a:lnTo>
                <a:lnTo>
                  <a:pt x="1922526" y="1085088"/>
                </a:lnTo>
                <a:lnTo>
                  <a:pt x="1928622" y="1079753"/>
                </a:lnTo>
                <a:close/>
              </a:path>
              <a:path w="1992630" h="1129664">
                <a:moveTo>
                  <a:pt x="1890522" y="1107186"/>
                </a:moveTo>
                <a:lnTo>
                  <a:pt x="1885188" y="1096518"/>
                </a:lnTo>
                <a:lnTo>
                  <a:pt x="1879092" y="1100327"/>
                </a:lnTo>
                <a:lnTo>
                  <a:pt x="1870710" y="1104138"/>
                </a:lnTo>
                <a:lnTo>
                  <a:pt x="1862328" y="1107186"/>
                </a:lnTo>
                <a:lnTo>
                  <a:pt x="1854708" y="1109472"/>
                </a:lnTo>
                <a:lnTo>
                  <a:pt x="1857756" y="1120902"/>
                </a:lnTo>
                <a:lnTo>
                  <a:pt x="1866900" y="1117853"/>
                </a:lnTo>
                <a:lnTo>
                  <a:pt x="1883664" y="1110234"/>
                </a:lnTo>
                <a:lnTo>
                  <a:pt x="1890522" y="1107186"/>
                </a:lnTo>
                <a:close/>
              </a:path>
              <a:path w="1992630" h="1129664">
                <a:moveTo>
                  <a:pt x="1846326" y="1123950"/>
                </a:moveTo>
                <a:lnTo>
                  <a:pt x="1844040" y="1112520"/>
                </a:lnTo>
                <a:lnTo>
                  <a:pt x="1837182" y="1114044"/>
                </a:lnTo>
                <a:lnTo>
                  <a:pt x="1818894" y="1117092"/>
                </a:lnTo>
                <a:lnTo>
                  <a:pt x="1811274" y="1117853"/>
                </a:lnTo>
                <a:lnTo>
                  <a:pt x="1812036" y="1129284"/>
                </a:lnTo>
                <a:lnTo>
                  <a:pt x="1820418" y="1128522"/>
                </a:lnTo>
                <a:lnTo>
                  <a:pt x="1830324" y="1126998"/>
                </a:lnTo>
                <a:lnTo>
                  <a:pt x="1839468" y="1125474"/>
                </a:lnTo>
                <a:lnTo>
                  <a:pt x="1846326" y="1123950"/>
                </a:lnTo>
                <a:close/>
              </a:path>
              <a:path w="1992630" h="1129664">
                <a:moveTo>
                  <a:pt x="1799844" y="1129283"/>
                </a:moveTo>
                <a:lnTo>
                  <a:pt x="1799844" y="1117853"/>
                </a:lnTo>
                <a:lnTo>
                  <a:pt x="1765554" y="1117853"/>
                </a:lnTo>
                <a:lnTo>
                  <a:pt x="1765554" y="1129283"/>
                </a:lnTo>
                <a:lnTo>
                  <a:pt x="1799844" y="1129283"/>
                </a:lnTo>
                <a:close/>
              </a:path>
              <a:path w="1992630" h="1129664">
                <a:moveTo>
                  <a:pt x="1754124" y="1129283"/>
                </a:moveTo>
                <a:lnTo>
                  <a:pt x="1754124" y="1117853"/>
                </a:lnTo>
                <a:lnTo>
                  <a:pt x="1719834" y="1117853"/>
                </a:lnTo>
                <a:lnTo>
                  <a:pt x="1719834" y="1129283"/>
                </a:lnTo>
                <a:lnTo>
                  <a:pt x="1754124" y="1129283"/>
                </a:lnTo>
                <a:close/>
              </a:path>
              <a:path w="1992630" h="1129664">
                <a:moveTo>
                  <a:pt x="1708404" y="1129283"/>
                </a:moveTo>
                <a:lnTo>
                  <a:pt x="1708404" y="1117853"/>
                </a:lnTo>
                <a:lnTo>
                  <a:pt x="1674114" y="1117853"/>
                </a:lnTo>
                <a:lnTo>
                  <a:pt x="1674114" y="1129283"/>
                </a:lnTo>
                <a:lnTo>
                  <a:pt x="1708404" y="1129283"/>
                </a:lnTo>
                <a:close/>
              </a:path>
              <a:path w="1992630" h="1129664">
                <a:moveTo>
                  <a:pt x="1662684" y="1129283"/>
                </a:moveTo>
                <a:lnTo>
                  <a:pt x="1662684" y="1117853"/>
                </a:lnTo>
                <a:lnTo>
                  <a:pt x="1628394" y="1117853"/>
                </a:lnTo>
                <a:lnTo>
                  <a:pt x="1628394" y="1129283"/>
                </a:lnTo>
                <a:lnTo>
                  <a:pt x="1662684" y="1129283"/>
                </a:lnTo>
                <a:close/>
              </a:path>
              <a:path w="1992630" h="1129664">
                <a:moveTo>
                  <a:pt x="1616964" y="1129283"/>
                </a:moveTo>
                <a:lnTo>
                  <a:pt x="1616964" y="1117853"/>
                </a:lnTo>
                <a:lnTo>
                  <a:pt x="1582674" y="1117853"/>
                </a:lnTo>
                <a:lnTo>
                  <a:pt x="1582674" y="1129283"/>
                </a:lnTo>
                <a:lnTo>
                  <a:pt x="1616964" y="1129283"/>
                </a:lnTo>
                <a:close/>
              </a:path>
              <a:path w="1992630" h="1129664">
                <a:moveTo>
                  <a:pt x="1571244" y="1129283"/>
                </a:moveTo>
                <a:lnTo>
                  <a:pt x="1571244" y="1117853"/>
                </a:lnTo>
                <a:lnTo>
                  <a:pt x="1536954" y="1117853"/>
                </a:lnTo>
                <a:lnTo>
                  <a:pt x="1536954" y="1129283"/>
                </a:lnTo>
                <a:lnTo>
                  <a:pt x="1571244" y="1129283"/>
                </a:lnTo>
                <a:close/>
              </a:path>
              <a:path w="1992630" h="1129664">
                <a:moveTo>
                  <a:pt x="1525524" y="1129283"/>
                </a:moveTo>
                <a:lnTo>
                  <a:pt x="1525524" y="1117853"/>
                </a:lnTo>
                <a:lnTo>
                  <a:pt x="1491234" y="1117853"/>
                </a:lnTo>
                <a:lnTo>
                  <a:pt x="1491234" y="1129283"/>
                </a:lnTo>
                <a:lnTo>
                  <a:pt x="1525524" y="1129283"/>
                </a:lnTo>
                <a:close/>
              </a:path>
              <a:path w="1992630" h="1129664">
                <a:moveTo>
                  <a:pt x="1479804" y="1129283"/>
                </a:moveTo>
                <a:lnTo>
                  <a:pt x="1479804" y="1117853"/>
                </a:lnTo>
                <a:lnTo>
                  <a:pt x="1445514" y="1117853"/>
                </a:lnTo>
                <a:lnTo>
                  <a:pt x="1445514" y="1129283"/>
                </a:lnTo>
                <a:lnTo>
                  <a:pt x="1479804" y="1129283"/>
                </a:lnTo>
                <a:close/>
              </a:path>
              <a:path w="1992630" h="1129664">
                <a:moveTo>
                  <a:pt x="1434084" y="1129283"/>
                </a:moveTo>
                <a:lnTo>
                  <a:pt x="1434084" y="1117853"/>
                </a:lnTo>
                <a:lnTo>
                  <a:pt x="1399794" y="1117853"/>
                </a:lnTo>
                <a:lnTo>
                  <a:pt x="1399794" y="1129283"/>
                </a:lnTo>
                <a:lnTo>
                  <a:pt x="1434084" y="1129283"/>
                </a:lnTo>
                <a:close/>
              </a:path>
              <a:path w="1992630" h="1129664">
                <a:moveTo>
                  <a:pt x="1388364" y="1129283"/>
                </a:moveTo>
                <a:lnTo>
                  <a:pt x="1388364" y="1117853"/>
                </a:lnTo>
                <a:lnTo>
                  <a:pt x="1354074" y="1117853"/>
                </a:lnTo>
                <a:lnTo>
                  <a:pt x="1354074" y="1129283"/>
                </a:lnTo>
                <a:lnTo>
                  <a:pt x="1388364" y="1129283"/>
                </a:lnTo>
                <a:close/>
              </a:path>
              <a:path w="1992630" h="1129664">
                <a:moveTo>
                  <a:pt x="1342644" y="1129283"/>
                </a:moveTo>
                <a:lnTo>
                  <a:pt x="1342644" y="1117853"/>
                </a:lnTo>
                <a:lnTo>
                  <a:pt x="1308354" y="1117853"/>
                </a:lnTo>
                <a:lnTo>
                  <a:pt x="1308354" y="1129283"/>
                </a:lnTo>
                <a:lnTo>
                  <a:pt x="1342644" y="1129283"/>
                </a:lnTo>
                <a:close/>
              </a:path>
              <a:path w="1992630" h="1129664">
                <a:moveTo>
                  <a:pt x="1296924" y="1129283"/>
                </a:moveTo>
                <a:lnTo>
                  <a:pt x="1296924" y="1117853"/>
                </a:lnTo>
                <a:lnTo>
                  <a:pt x="1262634" y="1117853"/>
                </a:lnTo>
                <a:lnTo>
                  <a:pt x="1262634" y="1129283"/>
                </a:lnTo>
                <a:lnTo>
                  <a:pt x="1296924" y="1129283"/>
                </a:lnTo>
                <a:close/>
              </a:path>
              <a:path w="1992630" h="1129664">
                <a:moveTo>
                  <a:pt x="1251204" y="1129283"/>
                </a:moveTo>
                <a:lnTo>
                  <a:pt x="1251204" y="1117853"/>
                </a:lnTo>
                <a:lnTo>
                  <a:pt x="1216914" y="1117853"/>
                </a:lnTo>
                <a:lnTo>
                  <a:pt x="1216914" y="1129283"/>
                </a:lnTo>
                <a:lnTo>
                  <a:pt x="1251204" y="1129283"/>
                </a:lnTo>
                <a:close/>
              </a:path>
              <a:path w="1992630" h="1129664">
                <a:moveTo>
                  <a:pt x="1205484" y="1129283"/>
                </a:moveTo>
                <a:lnTo>
                  <a:pt x="1205484" y="1117853"/>
                </a:lnTo>
                <a:lnTo>
                  <a:pt x="1171194" y="1117853"/>
                </a:lnTo>
                <a:lnTo>
                  <a:pt x="1171194" y="1129283"/>
                </a:lnTo>
                <a:lnTo>
                  <a:pt x="1205484" y="1129283"/>
                </a:lnTo>
                <a:close/>
              </a:path>
              <a:path w="1992630" h="1129664">
                <a:moveTo>
                  <a:pt x="1159764" y="1129283"/>
                </a:moveTo>
                <a:lnTo>
                  <a:pt x="1159764" y="1117853"/>
                </a:lnTo>
                <a:lnTo>
                  <a:pt x="1125474" y="1117853"/>
                </a:lnTo>
                <a:lnTo>
                  <a:pt x="1125474" y="1129283"/>
                </a:lnTo>
                <a:lnTo>
                  <a:pt x="1159764" y="1129283"/>
                </a:lnTo>
                <a:close/>
              </a:path>
              <a:path w="1992630" h="1129664">
                <a:moveTo>
                  <a:pt x="1114044" y="1129283"/>
                </a:moveTo>
                <a:lnTo>
                  <a:pt x="1114044" y="1117853"/>
                </a:lnTo>
                <a:lnTo>
                  <a:pt x="1079754" y="1117853"/>
                </a:lnTo>
                <a:lnTo>
                  <a:pt x="1079754" y="1129283"/>
                </a:lnTo>
                <a:lnTo>
                  <a:pt x="1114044" y="1129283"/>
                </a:lnTo>
                <a:close/>
              </a:path>
              <a:path w="1992630" h="1129664">
                <a:moveTo>
                  <a:pt x="1068324" y="1129283"/>
                </a:moveTo>
                <a:lnTo>
                  <a:pt x="1068324" y="1117853"/>
                </a:lnTo>
                <a:lnTo>
                  <a:pt x="1034034" y="1117853"/>
                </a:lnTo>
                <a:lnTo>
                  <a:pt x="1034034" y="1129283"/>
                </a:lnTo>
                <a:lnTo>
                  <a:pt x="1068324" y="1129283"/>
                </a:lnTo>
                <a:close/>
              </a:path>
              <a:path w="1992630" h="1129664">
                <a:moveTo>
                  <a:pt x="1022604" y="1129283"/>
                </a:moveTo>
                <a:lnTo>
                  <a:pt x="1022604" y="1117853"/>
                </a:lnTo>
                <a:lnTo>
                  <a:pt x="988314" y="1117853"/>
                </a:lnTo>
                <a:lnTo>
                  <a:pt x="988314" y="1129283"/>
                </a:lnTo>
                <a:lnTo>
                  <a:pt x="1022604" y="1129283"/>
                </a:lnTo>
                <a:close/>
              </a:path>
              <a:path w="1992630" h="1129664">
                <a:moveTo>
                  <a:pt x="976884" y="1129283"/>
                </a:moveTo>
                <a:lnTo>
                  <a:pt x="976884" y="1117853"/>
                </a:lnTo>
                <a:lnTo>
                  <a:pt x="942594" y="1117853"/>
                </a:lnTo>
                <a:lnTo>
                  <a:pt x="942594" y="1129283"/>
                </a:lnTo>
                <a:lnTo>
                  <a:pt x="976884" y="1129283"/>
                </a:lnTo>
                <a:close/>
              </a:path>
              <a:path w="1992630" h="1129664">
                <a:moveTo>
                  <a:pt x="931164" y="1129283"/>
                </a:moveTo>
                <a:lnTo>
                  <a:pt x="931164" y="1117853"/>
                </a:lnTo>
                <a:lnTo>
                  <a:pt x="896874" y="1117853"/>
                </a:lnTo>
                <a:lnTo>
                  <a:pt x="896874" y="1129283"/>
                </a:lnTo>
                <a:lnTo>
                  <a:pt x="931164" y="1129283"/>
                </a:lnTo>
                <a:close/>
              </a:path>
              <a:path w="1992630" h="1129664">
                <a:moveTo>
                  <a:pt x="885444" y="1129283"/>
                </a:moveTo>
                <a:lnTo>
                  <a:pt x="885444" y="1117853"/>
                </a:lnTo>
                <a:lnTo>
                  <a:pt x="851154" y="1117853"/>
                </a:lnTo>
                <a:lnTo>
                  <a:pt x="851154" y="1129283"/>
                </a:lnTo>
                <a:lnTo>
                  <a:pt x="885444" y="1129283"/>
                </a:lnTo>
                <a:close/>
              </a:path>
              <a:path w="1992630" h="1129664">
                <a:moveTo>
                  <a:pt x="839724" y="1129283"/>
                </a:moveTo>
                <a:lnTo>
                  <a:pt x="839724" y="1117853"/>
                </a:lnTo>
                <a:lnTo>
                  <a:pt x="805434" y="1117853"/>
                </a:lnTo>
                <a:lnTo>
                  <a:pt x="805434" y="1129283"/>
                </a:lnTo>
                <a:lnTo>
                  <a:pt x="839724" y="1129283"/>
                </a:lnTo>
                <a:close/>
              </a:path>
              <a:path w="1992630" h="1129664">
                <a:moveTo>
                  <a:pt x="794004" y="1129283"/>
                </a:moveTo>
                <a:lnTo>
                  <a:pt x="794004" y="1117853"/>
                </a:lnTo>
                <a:lnTo>
                  <a:pt x="759713" y="1117853"/>
                </a:lnTo>
                <a:lnTo>
                  <a:pt x="759713" y="1129283"/>
                </a:lnTo>
                <a:lnTo>
                  <a:pt x="794004" y="1129283"/>
                </a:lnTo>
                <a:close/>
              </a:path>
              <a:path w="1992630" h="1129664">
                <a:moveTo>
                  <a:pt x="748284" y="1129283"/>
                </a:moveTo>
                <a:lnTo>
                  <a:pt x="748284" y="1117853"/>
                </a:lnTo>
                <a:lnTo>
                  <a:pt x="713994" y="1117853"/>
                </a:lnTo>
                <a:lnTo>
                  <a:pt x="713994" y="1129283"/>
                </a:lnTo>
                <a:lnTo>
                  <a:pt x="748284" y="1129283"/>
                </a:lnTo>
                <a:close/>
              </a:path>
              <a:path w="1992630" h="1129664">
                <a:moveTo>
                  <a:pt x="702564" y="1129283"/>
                </a:moveTo>
                <a:lnTo>
                  <a:pt x="702564" y="1117853"/>
                </a:lnTo>
                <a:lnTo>
                  <a:pt x="668274" y="1117853"/>
                </a:lnTo>
                <a:lnTo>
                  <a:pt x="668274" y="1129283"/>
                </a:lnTo>
                <a:lnTo>
                  <a:pt x="702564" y="1129283"/>
                </a:lnTo>
                <a:close/>
              </a:path>
              <a:path w="1992630" h="1129664">
                <a:moveTo>
                  <a:pt x="656844" y="1129283"/>
                </a:moveTo>
                <a:lnTo>
                  <a:pt x="656844" y="1117853"/>
                </a:lnTo>
                <a:lnTo>
                  <a:pt x="622554" y="1117853"/>
                </a:lnTo>
                <a:lnTo>
                  <a:pt x="622554" y="1129283"/>
                </a:lnTo>
                <a:lnTo>
                  <a:pt x="656844" y="1129283"/>
                </a:lnTo>
                <a:close/>
              </a:path>
              <a:path w="1992630" h="1129664">
                <a:moveTo>
                  <a:pt x="611124" y="1129283"/>
                </a:moveTo>
                <a:lnTo>
                  <a:pt x="611124" y="1117853"/>
                </a:lnTo>
                <a:lnTo>
                  <a:pt x="576834" y="1117853"/>
                </a:lnTo>
                <a:lnTo>
                  <a:pt x="576834" y="1129283"/>
                </a:lnTo>
                <a:lnTo>
                  <a:pt x="611124" y="1129283"/>
                </a:lnTo>
                <a:close/>
              </a:path>
              <a:path w="1992630" h="1129664">
                <a:moveTo>
                  <a:pt x="565404" y="1129283"/>
                </a:moveTo>
                <a:lnTo>
                  <a:pt x="565404" y="1117853"/>
                </a:lnTo>
                <a:lnTo>
                  <a:pt x="531113" y="1117853"/>
                </a:lnTo>
                <a:lnTo>
                  <a:pt x="531113" y="1129283"/>
                </a:lnTo>
                <a:lnTo>
                  <a:pt x="565404" y="1129283"/>
                </a:lnTo>
                <a:close/>
              </a:path>
              <a:path w="1992630" h="1129664">
                <a:moveTo>
                  <a:pt x="519684" y="1129283"/>
                </a:moveTo>
                <a:lnTo>
                  <a:pt x="519684" y="1117853"/>
                </a:lnTo>
                <a:lnTo>
                  <a:pt x="485394" y="1117853"/>
                </a:lnTo>
                <a:lnTo>
                  <a:pt x="485394" y="1129283"/>
                </a:lnTo>
                <a:lnTo>
                  <a:pt x="519684" y="1129283"/>
                </a:lnTo>
                <a:close/>
              </a:path>
              <a:path w="1992630" h="1129664">
                <a:moveTo>
                  <a:pt x="473964" y="1129283"/>
                </a:moveTo>
                <a:lnTo>
                  <a:pt x="473964" y="1117853"/>
                </a:lnTo>
                <a:lnTo>
                  <a:pt x="439674" y="1117853"/>
                </a:lnTo>
                <a:lnTo>
                  <a:pt x="439674" y="1129283"/>
                </a:lnTo>
                <a:lnTo>
                  <a:pt x="473964" y="1129283"/>
                </a:lnTo>
                <a:close/>
              </a:path>
              <a:path w="1992630" h="1129664">
                <a:moveTo>
                  <a:pt x="428244" y="1129283"/>
                </a:moveTo>
                <a:lnTo>
                  <a:pt x="428244" y="1117853"/>
                </a:lnTo>
                <a:lnTo>
                  <a:pt x="393953" y="1117853"/>
                </a:lnTo>
                <a:lnTo>
                  <a:pt x="393953" y="1129283"/>
                </a:lnTo>
                <a:lnTo>
                  <a:pt x="428244" y="1129283"/>
                </a:lnTo>
                <a:close/>
              </a:path>
              <a:path w="1992630" h="1129664">
                <a:moveTo>
                  <a:pt x="382524" y="1129283"/>
                </a:moveTo>
                <a:lnTo>
                  <a:pt x="382524" y="1117853"/>
                </a:lnTo>
                <a:lnTo>
                  <a:pt x="348234" y="1117853"/>
                </a:lnTo>
                <a:lnTo>
                  <a:pt x="348234" y="1129283"/>
                </a:lnTo>
                <a:lnTo>
                  <a:pt x="382524" y="1129283"/>
                </a:lnTo>
                <a:close/>
              </a:path>
              <a:path w="1992630" h="1129664">
                <a:moveTo>
                  <a:pt x="336803" y="1129283"/>
                </a:moveTo>
                <a:lnTo>
                  <a:pt x="336803" y="1117853"/>
                </a:lnTo>
                <a:lnTo>
                  <a:pt x="302513" y="1117853"/>
                </a:lnTo>
                <a:lnTo>
                  <a:pt x="302513" y="1129283"/>
                </a:lnTo>
                <a:lnTo>
                  <a:pt x="336803" y="1129283"/>
                </a:lnTo>
                <a:close/>
              </a:path>
              <a:path w="1992630" h="1129664">
                <a:moveTo>
                  <a:pt x="291084" y="1129283"/>
                </a:moveTo>
                <a:lnTo>
                  <a:pt x="291084" y="1117853"/>
                </a:lnTo>
                <a:lnTo>
                  <a:pt x="256794" y="1117853"/>
                </a:lnTo>
                <a:lnTo>
                  <a:pt x="256794" y="1129283"/>
                </a:lnTo>
                <a:lnTo>
                  <a:pt x="291084" y="1129283"/>
                </a:lnTo>
                <a:close/>
              </a:path>
              <a:path w="1992630" h="1129664">
                <a:moveTo>
                  <a:pt x="245364" y="1129283"/>
                </a:moveTo>
                <a:lnTo>
                  <a:pt x="245364" y="1117853"/>
                </a:lnTo>
                <a:lnTo>
                  <a:pt x="211074" y="1117853"/>
                </a:lnTo>
                <a:lnTo>
                  <a:pt x="211074" y="1129283"/>
                </a:lnTo>
                <a:lnTo>
                  <a:pt x="245364" y="1129283"/>
                </a:lnTo>
                <a:close/>
              </a:path>
              <a:path w="1992630" h="1129664">
                <a:moveTo>
                  <a:pt x="199644" y="1129284"/>
                </a:moveTo>
                <a:lnTo>
                  <a:pt x="199644" y="1117853"/>
                </a:lnTo>
                <a:lnTo>
                  <a:pt x="182118" y="1117795"/>
                </a:lnTo>
                <a:lnTo>
                  <a:pt x="172974" y="1117092"/>
                </a:lnTo>
                <a:lnTo>
                  <a:pt x="166115" y="1116330"/>
                </a:lnTo>
                <a:lnTo>
                  <a:pt x="164592" y="1127760"/>
                </a:lnTo>
                <a:lnTo>
                  <a:pt x="172212" y="1128522"/>
                </a:lnTo>
                <a:lnTo>
                  <a:pt x="182118" y="1129284"/>
                </a:lnTo>
                <a:lnTo>
                  <a:pt x="199644" y="1129284"/>
                </a:lnTo>
                <a:close/>
              </a:path>
              <a:path w="1992630" h="1129664">
                <a:moveTo>
                  <a:pt x="155448" y="1114044"/>
                </a:moveTo>
                <a:lnTo>
                  <a:pt x="147065" y="1112520"/>
                </a:lnTo>
                <a:lnTo>
                  <a:pt x="137922" y="1109472"/>
                </a:lnTo>
                <a:lnTo>
                  <a:pt x="129540" y="1107186"/>
                </a:lnTo>
                <a:lnTo>
                  <a:pt x="123443" y="1104138"/>
                </a:lnTo>
                <a:lnTo>
                  <a:pt x="119634" y="1114806"/>
                </a:lnTo>
                <a:lnTo>
                  <a:pt x="125730" y="1117853"/>
                </a:lnTo>
                <a:lnTo>
                  <a:pt x="134874" y="1120902"/>
                </a:lnTo>
                <a:lnTo>
                  <a:pt x="153162" y="1125474"/>
                </a:lnTo>
                <a:lnTo>
                  <a:pt x="155448" y="1114044"/>
                </a:lnTo>
                <a:close/>
              </a:path>
              <a:path w="1992630" h="1129664">
                <a:moveTo>
                  <a:pt x="113537" y="1100327"/>
                </a:moveTo>
                <a:lnTo>
                  <a:pt x="105918" y="1095756"/>
                </a:lnTo>
                <a:lnTo>
                  <a:pt x="98298" y="1091946"/>
                </a:lnTo>
                <a:lnTo>
                  <a:pt x="90678" y="1086612"/>
                </a:lnTo>
                <a:lnTo>
                  <a:pt x="85343" y="1082802"/>
                </a:lnTo>
                <a:lnTo>
                  <a:pt x="78486" y="1091946"/>
                </a:lnTo>
                <a:lnTo>
                  <a:pt x="84581" y="1096518"/>
                </a:lnTo>
                <a:lnTo>
                  <a:pt x="92202" y="1101852"/>
                </a:lnTo>
                <a:lnTo>
                  <a:pt x="100584" y="1106424"/>
                </a:lnTo>
                <a:lnTo>
                  <a:pt x="108203" y="1110234"/>
                </a:lnTo>
                <a:lnTo>
                  <a:pt x="113537" y="1100327"/>
                </a:lnTo>
                <a:close/>
              </a:path>
              <a:path w="1992630" h="1129664">
                <a:moveTo>
                  <a:pt x="76962" y="1075944"/>
                </a:moveTo>
                <a:lnTo>
                  <a:pt x="70103" y="1070610"/>
                </a:lnTo>
                <a:lnTo>
                  <a:pt x="64008" y="1065276"/>
                </a:lnTo>
                <a:lnTo>
                  <a:pt x="57912" y="1058418"/>
                </a:lnTo>
                <a:lnTo>
                  <a:pt x="52578" y="1052322"/>
                </a:lnTo>
                <a:lnTo>
                  <a:pt x="44196" y="1059942"/>
                </a:lnTo>
                <a:lnTo>
                  <a:pt x="50292" y="1066800"/>
                </a:lnTo>
                <a:lnTo>
                  <a:pt x="63246" y="1079753"/>
                </a:lnTo>
                <a:lnTo>
                  <a:pt x="69342" y="1085088"/>
                </a:lnTo>
                <a:lnTo>
                  <a:pt x="76962" y="1075944"/>
                </a:lnTo>
                <a:close/>
              </a:path>
              <a:path w="1992630" h="1129664">
                <a:moveTo>
                  <a:pt x="46482" y="1043939"/>
                </a:moveTo>
                <a:lnTo>
                  <a:pt x="41910" y="1037844"/>
                </a:lnTo>
                <a:lnTo>
                  <a:pt x="37338" y="1030986"/>
                </a:lnTo>
                <a:lnTo>
                  <a:pt x="32766" y="1023365"/>
                </a:lnTo>
                <a:lnTo>
                  <a:pt x="28956" y="1015746"/>
                </a:lnTo>
                <a:lnTo>
                  <a:pt x="19050" y="1020318"/>
                </a:lnTo>
                <a:lnTo>
                  <a:pt x="19050" y="1021080"/>
                </a:lnTo>
                <a:lnTo>
                  <a:pt x="22860" y="1028700"/>
                </a:lnTo>
                <a:lnTo>
                  <a:pt x="27432" y="1037082"/>
                </a:lnTo>
                <a:lnTo>
                  <a:pt x="32766" y="1044701"/>
                </a:lnTo>
                <a:lnTo>
                  <a:pt x="36576" y="1050798"/>
                </a:lnTo>
                <a:lnTo>
                  <a:pt x="46482" y="1043939"/>
                </a:lnTo>
                <a:close/>
              </a:path>
              <a:path w="1992630" h="1129664">
                <a:moveTo>
                  <a:pt x="24384" y="1005077"/>
                </a:moveTo>
                <a:lnTo>
                  <a:pt x="22098" y="998982"/>
                </a:lnTo>
                <a:lnTo>
                  <a:pt x="19812" y="990600"/>
                </a:lnTo>
                <a:lnTo>
                  <a:pt x="16764" y="982218"/>
                </a:lnTo>
                <a:lnTo>
                  <a:pt x="15240" y="973836"/>
                </a:lnTo>
                <a:lnTo>
                  <a:pt x="3810" y="976122"/>
                </a:lnTo>
                <a:lnTo>
                  <a:pt x="8382" y="994410"/>
                </a:lnTo>
                <a:lnTo>
                  <a:pt x="11430" y="1003553"/>
                </a:lnTo>
                <a:lnTo>
                  <a:pt x="13716" y="1009650"/>
                </a:lnTo>
                <a:lnTo>
                  <a:pt x="24384" y="1005077"/>
                </a:lnTo>
                <a:close/>
              </a:path>
            </a:pathLst>
          </a:custGeom>
          <a:solidFill>
            <a:srgbClr val="994733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 txBox="1"/>
          <p:nvPr/>
        </p:nvSpPr>
        <p:spPr>
          <a:xfrm>
            <a:off x="2636968" y="2411282"/>
            <a:ext cx="1117787" cy="553976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86290" marR="4483" indent="-75644">
              <a:spcBef>
                <a:spcPts val="84"/>
              </a:spcBef>
            </a:pPr>
            <a:r>
              <a:rPr sz="1765" b="1" spc="-4" dirty="0">
                <a:latin typeface="Arial"/>
                <a:cs typeface="Arial"/>
              </a:rPr>
              <a:t>No</a:t>
            </a:r>
            <a:r>
              <a:rPr sz="1765" b="1" spc="-49" dirty="0">
                <a:latin typeface="Arial"/>
                <a:cs typeface="Arial"/>
              </a:rPr>
              <a:t> </a:t>
            </a:r>
            <a:r>
              <a:rPr sz="1765" b="1" spc="-9" dirty="0">
                <a:latin typeface="Arial"/>
                <a:cs typeface="Arial"/>
              </a:rPr>
              <a:t>results  available</a:t>
            </a:r>
            <a:endParaRPr sz="1765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22783" y="2185819"/>
            <a:ext cx="1926291" cy="996763"/>
          </a:xfrm>
          <a:custGeom>
            <a:avLst/>
            <a:gdLst/>
            <a:ahLst/>
            <a:cxnLst/>
            <a:rect l="l" t="t" r="r" b="b"/>
            <a:pathLst>
              <a:path w="2183129" h="1129664">
                <a:moveTo>
                  <a:pt x="11430" y="937260"/>
                </a:moveTo>
                <a:lnTo>
                  <a:pt x="11430" y="902970"/>
                </a:lnTo>
                <a:lnTo>
                  <a:pt x="0" y="902970"/>
                </a:lnTo>
                <a:lnTo>
                  <a:pt x="0" y="937260"/>
                </a:lnTo>
                <a:lnTo>
                  <a:pt x="11430" y="937260"/>
                </a:lnTo>
                <a:close/>
              </a:path>
              <a:path w="2183129" h="1129664">
                <a:moveTo>
                  <a:pt x="11430" y="891540"/>
                </a:moveTo>
                <a:lnTo>
                  <a:pt x="11430" y="857250"/>
                </a:lnTo>
                <a:lnTo>
                  <a:pt x="0" y="857250"/>
                </a:lnTo>
                <a:lnTo>
                  <a:pt x="0" y="891540"/>
                </a:lnTo>
                <a:lnTo>
                  <a:pt x="11430" y="891540"/>
                </a:lnTo>
                <a:close/>
              </a:path>
              <a:path w="2183129" h="1129664">
                <a:moveTo>
                  <a:pt x="11430" y="845820"/>
                </a:moveTo>
                <a:lnTo>
                  <a:pt x="11430" y="811530"/>
                </a:lnTo>
                <a:lnTo>
                  <a:pt x="0" y="811530"/>
                </a:lnTo>
                <a:lnTo>
                  <a:pt x="0" y="845820"/>
                </a:lnTo>
                <a:lnTo>
                  <a:pt x="11430" y="845820"/>
                </a:lnTo>
                <a:close/>
              </a:path>
              <a:path w="2183129" h="1129664">
                <a:moveTo>
                  <a:pt x="11430" y="800100"/>
                </a:moveTo>
                <a:lnTo>
                  <a:pt x="11430" y="765810"/>
                </a:lnTo>
                <a:lnTo>
                  <a:pt x="0" y="765810"/>
                </a:lnTo>
                <a:lnTo>
                  <a:pt x="0" y="800100"/>
                </a:lnTo>
                <a:lnTo>
                  <a:pt x="11430" y="800100"/>
                </a:lnTo>
                <a:close/>
              </a:path>
              <a:path w="2183129" h="1129664">
                <a:moveTo>
                  <a:pt x="11430" y="754380"/>
                </a:moveTo>
                <a:lnTo>
                  <a:pt x="11430" y="720090"/>
                </a:lnTo>
                <a:lnTo>
                  <a:pt x="0" y="720090"/>
                </a:lnTo>
                <a:lnTo>
                  <a:pt x="0" y="754380"/>
                </a:lnTo>
                <a:lnTo>
                  <a:pt x="11430" y="754380"/>
                </a:lnTo>
                <a:close/>
              </a:path>
              <a:path w="2183129" h="1129664">
                <a:moveTo>
                  <a:pt x="11430" y="708660"/>
                </a:moveTo>
                <a:lnTo>
                  <a:pt x="11430" y="674370"/>
                </a:lnTo>
                <a:lnTo>
                  <a:pt x="0" y="674370"/>
                </a:lnTo>
                <a:lnTo>
                  <a:pt x="0" y="708660"/>
                </a:lnTo>
                <a:lnTo>
                  <a:pt x="11430" y="708660"/>
                </a:lnTo>
                <a:close/>
              </a:path>
              <a:path w="2183129" h="1129664">
                <a:moveTo>
                  <a:pt x="11430" y="662940"/>
                </a:moveTo>
                <a:lnTo>
                  <a:pt x="11430" y="628650"/>
                </a:lnTo>
                <a:lnTo>
                  <a:pt x="0" y="628650"/>
                </a:lnTo>
                <a:lnTo>
                  <a:pt x="0" y="662940"/>
                </a:lnTo>
                <a:lnTo>
                  <a:pt x="11430" y="662940"/>
                </a:lnTo>
                <a:close/>
              </a:path>
              <a:path w="2183129" h="1129664">
                <a:moveTo>
                  <a:pt x="11430" y="617220"/>
                </a:moveTo>
                <a:lnTo>
                  <a:pt x="11430" y="582930"/>
                </a:lnTo>
                <a:lnTo>
                  <a:pt x="0" y="582930"/>
                </a:lnTo>
                <a:lnTo>
                  <a:pt x="0" y="617220"/>
                </a:lnTo>
                <a:lnTo>
                  <a:pt x="11430" y="617220"/>
                </a:lnTo>
                <a:close/>
              </a:path>
              <a:path w="2183129" h="1129664">
                <a:moveTo>
                  <a:pt x="11430" y="571500"/>
                </a:moveTo>
                <a:lnTo>
                  <a:pt x="11430" y="537210"/>
                </a:lnTo>
                <a:lnTo>
                  <a:pt x="0" y="537210"/>
                </a:lnTo>
                <a:lnTo>
                  <a:pt x="0" y="571500"/>
                </a:lnTo>
                <a:lnTo>
                  <a:pt x="11430" y="571500"/>
                </a:lnTo>
                <a:close/>
              </a:path>
              <a:path w="2183129" h="1129664">
                <a:moveTo>
                  <a:pt x="11430" y="525780"/>
                </a:moveTo>
                <a:lnTo>
                  <a:pt x="11430" y="491490"/>
                </a:lnTo>
                <a:lnTo>
                  <a:pt x="0" y="491490"/>
                </a:lnTo>
                <a:lnTo>
                  <a:pt x="0" y="525780"/>
                </a:lnTo>
                <a:lnTo>
                  <a:pt x="11430" y="525780"/>
                </a:lnTo>
                <a:close/>
              </a:path>
              <a:path w="2183129" h="1129664">
                <a:moveTo>
                  <a:pt x="11430" y="480060"/>
                </a:moveTo>
                <a:lnTo>
                  <a:pt x="11430" y="445770"/>
                </a:lnTo>
                <a:lnTo>
                  <a:pt x="0" y="445770"/>
                </a:lnTo>
                <a:lnTo>
                  <a:pt x="0" y="480060"/>
                </a:lnTo>
                <a:lnTo>
                  <a:pt x="11430" y="480060"/>
                </a:lnTo>
                <a:close/>
              </a:path>
              <a:path w="2183129" h="1129664">
                <a:moveTo>
                  <a:pt x="11430" y="434340"/>
                </a:moveTo>
                <a:lnTo>
                  <a:pt x="11430" y="400050"/>
                </a:lnTo>
                <a:lnTo>
                  <a:pt x="0" y="400050"/>
                </a:lnTo>
                <a:lnTo>
                  <a:pt x="0" y="434340"/>
                </a:lnTo>
                <a:lnTo>
                  <a:pt x="11430" y="434340"/>
                </a:lnTo>
                <a:close/>
              </a:path>
              <a:path w="2183129" h="1129664">
                <a:moveTo>
                  <a:pt x="11430" y="388620"/>
                </a:moveTo>
                <a:lnTo>
                  <a:pt x="11430" y="354330"/>
                </a:lnTo>
                <a:lnTo>
                  <a:pt x="0" y="354330"/>
                </a:lnTo>
                <a:lnTo>
                  <a:pt x="0" y="388620"/>
                </a:lnTo>
                <a:lnTo>
                  <a:pt x="11430" y="388620"/>
                </a:lnTo>
                <a:close/>
              </a:path>
              <a:path w="2183129" h="1129664">
                <a:moveTo>
                  <a:pt x="11430" y="342900"/>
                </a:moveTo>
                <a:lnTo>
                  <a:pt x="11430" y="308610"/>
                </a:lnTo>
                <a:lnTo>
                  <a:pt x="0" y="308610"/>
                </a:lnTo>
                <a:lnTo>
                  <a:pt x="0" y="342900"/>
                </a:lnTo>
                <a:lnTo>
                  <a:pt x="11430" y="342900"/>
                </a:lnTo>
                <a:close/>
              </a:path>
              <a:path w="2183129" h="1129664">
                <a:moveTo>
                  <a:pt x="11430" y="297180"/>
                </a:moveTo>
                <a:lnTo>
                  <a:pt x="11430" y="262890"/>
                </a:lnTo>
                <a:lnTo>
                  <a:pt x="0" y="262890"/>
                </a:lnTo>
                <a:lnTo>
                  <a:pt x="0" y="297180"/>
                </a:lnTo>
                <a:lnTo>
                  <a:pt x="11430" y="297180"/>
                </a:lnTo>
                <a:close/>
              </a:path>
              <a:path w="2183129" h="1129664">
                <a:moveTo>
                  <a:pt x="11430" y="251460"/>
                </a:moveTo>
                <a:lnTo>
                  <a:pt x="11430" y="217170"/>
                </a:lnTo>
                <a:lnTo>
                  <a:pt x="0" y="217170"/>
                </a:lnTo>
                <a:lnTo>
                  <a:pt x="0" y="251460"/>
                </a:lnTo>
                <a:lnTo>
                  <a:pt x="11430" y="251460"/>
                </a:lnTo>
                <a:close/>
              </a:path>
              <a:path w="2183129" h="1129664">
                <a:moveTo>
                  <a:pt x="12192" y="173736"/>
                </a:moveTo>
                <a:lnTo>
                  <a:pt x="12192" y="172212"/>
                </a:lnTo>
                <a:lnTo>
                  <a:pt x="762" y="170688"/>
                </a:lnTo>
                <a:lnTo>
                  <a:pt x="762" y="172974"/>
                </a:lnTo>
                <a:lnTo>
                  <a:pt x="0" y="182118"/>
                </a:lnTo>
                <a:lnTo>
                  <a:pt x="0" y="205740"/>
                </a:lnTo>
                <a:lnTo>
                  <a:pt x="11429" y="205740"/>
                </a:lnTo>
                <a:lnTo>
                  <a:pt x="11429" y="182880"/>
                </a:lnTo>
                <a:lnTo>
                  <a:pt x="12192" y="173736"/>
                </a:lnTo>
                <a:close/>
              </a:path>
              <a:path w="2183129" h="1129664">
                <a:moveTo>
                  <a:pt x="22860" y="129540"/>
                </a:moveTo>
                <a:lnTo>
                  <a:pt x="12192" y="124968"/>
                </a:lnTo>
                <a:lnTo>
                  <a:pt x="11429" y="126492"/>
                </a:lnTo>
                <a:lnTo>
                  <a:pt x="8381" y="134874"/>
                </a:lnTo>
                <a:lnTo>
                  <a:pt x="3810" y="153162"/>
                </a:lnTo>
                <a:lnTo>
                  <a:pt x="3048" y="159258"/>
                </a:lnTo>
                <a:lnTo>
                  <a:pt x="13716" y="160782"/>
                </a:lnTo>
                <a:lnTo>
                  <a:pt x="15240" y="155448"/>
                </a:lnTo>
                <a:lnTo>
                  <a:pt x="16764" y="147066"/>
                </a:lnTo>
                <a:lnTo>
                  <a:pt x="19812" y="137922"/>
                </a:lnTo>
                <a:lnTo>
                  <a:pt x="22098" y="129540"/>
                </a:lnTo>
                <a:lnTo>
                  <a:pt x="22860" y="129540"/>
                </a:lnTo>
                <a:close/>
              </a:path>
              <a:path w="2183129" h="1129664">
                <a:moveTo>
                  <a:pt x="42672" y="89916"/>
                </a:moveTo>
                <a:lnTo>
                  <a:pt x="33527" y="83058"/>
                </a:lnTo>
                <a:lnTo>
                  <a:pt x="32766" y="84582"/>
                </a:lnTo>
                <a:lnTo>
                  <a:pt x="27431" y="92964"/>
                </a:lnTo>
                <a:lnTo>
                  <a:pt x="22860" y="100584"/>
                </a:lnTo>
                <a:lnTo>
                  <a:pt x="19050" y="108966"/>
                </a:lnTo>
                <a:lnTo>
                  <a:pt x="16764" y="114300"/>
                </a:lnTo>
                <a:lnTo>
                  <a:pt x="26670" y="118872"/>
                </a:lnTo>
                <a:lnTo>
                  <a:pt x="28955" y="113538"/>
                </a:lnTo>
                <a:lnTo>
                  <a:pt x="33527" y="105918"/>
                </a:lnTo>
                <a:lnTo>
                  <a:pt x="37338" y="98298"/>
                </a:lnTo>
                <a:lnTo>
                  <a:pt x="41910" y="90678"/>
                </a:lnTo>
                <a:lnTo>
                  <a:pt x="42672" y="89916"/>
                </a:lnTo>
                <a:close/>
              </a:path>
              <a:path w="2183129" h="1129664">
                <a:moveTo>
                  <a:pt x="72390" y="57150"/>
                </a:moveTo>
                <a:lnTo>
                  <a:pt x="64770" y="48006"/>
                </a:lnTo>
                <a:lnTo>
                  <a:pt x="49529" y="63246"/>
                </a:lnTo>
                <a:lnTo>
                  <a:pt x="43434" y="70104"/>
                </a:lnTo>
                <a:lnTo>
                  <a:pt x="40386" y="73914"/>
                </a:lnTo>
                <a:lnTo>
                  <a:pt x="49529" y="80772"/>
                </a:lnTo>
                <a:lnTo>
                  <a:pt x="52577" y="76962"/>
                </a:lnTo>
                <a:lnTo>
                  <a:pt x="58674" y="70866"/>
                </a:lnTo>
                <a:lnTo>
                  <a:pt x="64007" y="64008"/>
                </a:lnTo>
                <a:lnTo>
                  <a:pt x="70866" y="57912"/>
                </a:lnTo>
                <a:lnTo>
                  <a:pt x="72390" y="57150"/>
                </a:lnTo>
                <a:close/>
              </a:path>
              <a:path w="2183129" h="1129664">
                <a:moveTo>
                  <a:pt x="108966" y="32004"/>
                </a:moveTo>
                <a:lnTo>
                  <a:pt x="103631" y="21336"/>
                </a:lnTo>
                <a:lnTo>
                  <a:pt x="100584" y="23622"/>
                </a:lnTo>
                <a:lnTo>
                  <a:pt x="92201" y="28194"/>
                </a:lnTo>
                <a:lnTo>
                  <a:pt x="84581" y="32766"/>
                </a:lnTo>
                <a:lnTo>
                  <a:pt x="76962" y="38100"/>
                </a:lnTo>
                <a:lnTo>
                  <a:pt x="73914" y="40386"/>
                </a:lnTo>
                <a:lnTo>
                  <a:pt x="80772" y="49530"/>
                </a:lnTo>
                <a:lnTo>
                  <a:pt x="83820" y="47244"/>
                </a:lnTo>
                <a:lnTo>
                  <a:pt x="91440" y="41910"/>
                </a:lnTo>
                <a:lnTo>
                  <a:pt x="98298" y="37338"/>
                </a:lnTo>
                <a:lnTo>
                  <a:pt x="108966" y="32004"/>
                </a:lnTo>
                <a:close/>
              </a:path>
              <a:path w="2183129" h="1129664">
                <a:moveTo>
                  <a:pt x="150114" y="16764"/>
                </a:moveTo>
                <a:lnTo>
                  <a:pt x="147827" y="5334"/>
                </a:lnTo>
                <a:lnTo>
                  <a:pt x="144018" y="6096"/>
                </a:lnTo>
                <a:lnTo>
                  <a:pt x="134874" y="8382"/>
                </a:lnTo>
                <a:lnTo>
                  <a:pt x="125729" y="11430"/>
                </a:lnTo>
                <a:lnTo>
                  <a:pt x="117348" y="15240"/>
                </a:lnTo>
                <a:lnTo>
                  <a:pt x="114300" y="16764"/>
                </a:lnTo>
                <a:lnTo>
                  <a:pt x="118872" y="26670"/>
                </a:lnTo>
                <a:lnTo>
                  <a:pt x="121920" y="25908"/>
                </a:lnTo>
                <a:lnTo>
                  <a:pt x="130301" y="22098"/>
                </a:lnTo>
                <a:lnTo>
                  <a:pt x="138684" y="19812"/>
                </a:lnTo>
                <a:lnTo>
                  <a:pt x="147066" y="16764"/>
                </a:lnTo>
                <a:lnTo>
                  <a:pt x="150114" y="16764"/>
                </a:lnTo>
                <a:close/>
              </a:path>
              <a:path w="2183129" h="1129664">
                <a:moveTo>
                  <a:pt x="194310" y="11430"/>
                </a:moveTo>
                <a:lnTo>
                  <a:pt x="194310" y="0"/>
                </a:lnTo>
                <a:lnTo>
                  <a:pt x="182118" y="0"/>
                </a:lnTo>
                <a:lnTo>
                  <a:pt x="172212" y="762"/>
                </a:lnTo>
                <a:lnTo>
                  <a:pt x="162305" y="2286"/>
                </a:lnTo>
                <a:lnTo>
                  <a:pt x="159257" y="3048"/>
                </a:lnTo>
                <a:lnTo>
                  <a:pt x="161544" y="14478"/>
                </a:lnTo>
                <a:lnTo>
                  <a:pt x="164592" y="13716"/>
                </a:lnTo>
                <a:lnTo>
                  <a:pt x="173736" y="12192"/>
                </a:lnTo>
                <a:lnTo>
                  <a:pt x="182118" y="11493"/>
                </a:lnTo>
                <a:lnTo>
                  <a:pt x="194310" y="11430"/>
                </a:lnTo>
                <a:close/>
              </a:path>
              <a:path w="2183129" h="1129664">
                <a:moveTo>
                  <a:pt x="240030" y="11430"/>
                </a:moveTo>
                <a:lnTo>
                  <a:pt x="240030" y="0"/>
                </a:lnTo>
                <a:lnTo>
                  <a:pt x="205740" y="0"/>
                </a:lnTo>
                <a:lnTo>
                  <a:pt x="205740" y="11430"/>
                </a:lnTo>
                <a:lnTo>
                  <a:pt x="240030" y="11430"/>
                </a:lnTo>
                <a:close/>
              </a:path>
              <a:path w="2183129" h="1129664">
                <a:moveTo>
                  <a:pt x="285750" y="11430"/>
                </a:moveTo>
                <a:lnTo>
                  <a:pt x="285750" y="0"/>
                </a:lnTo>
                <a:lnTo>
                  <a:pt x="251460" y="0"/>
                </a:lnTo>
                <a:lnTo>
                  <a:pt x="251460" y="11430"/>
                </a:lnTo>
                <a:lnTo>
                  <a:pt x="285750" y="11430"/>
                </a:lnTo>
                <a:close/>
              </a:path>
              <a:path w="2183129" h="1129664">
                <a:moveTo>
                  <a:pt x="331470" y="11430"/>
                </a:moveTo>
                <a:lnTo>
                  <a:pt x="331470" y="0"/>
                </a:lnTo>
                <a:lnTo>
                  <a:pt x="297179" y="0"/>
                </a:lnTo>
                <a:lnTo>
                  <a:pt x="297179" y="11430"/>
                </a:lnTo>
                <a:lnTo>
                  <a:pt x="331470" y="11430"/>
                </a:lnTo>
                <a:close/>
              </a:path>
              <a:path w="2183129" h="1129664">
                <a:moveTo>
                  <a:pt x="377190" y="11430"/>
                </a:moveTo>
                <a:lnTo>
                  <a:pt x="377190" y="0"/>
                </a:lnTo>
                <a:lnTo>
                  <a:pt x="342900" y="0"/>
                </a:lnTo>
                <a:lnTo>
                  <a:pt x="342900" y="11430"/>
                </a:lnTo>
                <a:lnTo>
                  <a:pt x="377190" y="11430"/>
                </a:lnTo>
                <a:close/>
              </a:path>
              <a:path w="2183129" h="1129664">
                <a:moveTo>
                  <a:pt x="422910" y="11430"/>
                </a:moveTo>
                <a:lnTo>
                  <a:pt x="422910" y="0"/>
                </a:lnTo>
                <a:lnTo>
                  <a:pt x="388620" y="0"/>
                </a:lnTo>
                <a:lnTo>
                  <a:pt x="388620" y="11430"/>
                </a:lnTo>
                <a:lnTo>
                  <a:pt x="422910" y="11430"/>
                </a:lnTo>
                <a:close/>
              </a:path>
              <a:path w="2183129" h="1129664">
                <a:moveTo>
                  <a:pt x="468630" y="11430"/>
                </a:moveTo>
                <a:lnTo>
                  <a:pt x="468630" y="0"/>
                </a:lnTo>
                <a:lnTo>
                  <a:pt x="434340" y="0"/>
                </a:lnTo>
                <a:lnTo>
                  <a:pt x="434340" y="11430"/>
                </a:lnTo>
                <a:lnTo>
                  <a:pt x="468630" y="11430"/>
                </a:lnTo>
                <a:close/>
              </a:path>
              <a:path w="2183129" h="1129664">
                <a:moveTo>
                  <a:pt x="514350" y="11430"/>
                </a:moveTo>
                <a:lnTo>
                  <a:pt x="514350" y="0"/>
                </a:lnTo>
                <a:lnTo>
                  <a:pt x="480060" y="0"/>
                </a:lnTo>
                <a:lnTo>
                  <a:pt x="480060" y="11430"/>
                </a:lnTo>
                <a:lnTo>
                  <a:pt x="514350" y="11430"/>
                </a:lnTo>
                <a:close/>
              </a:path>
              <a:path w="2183129" h="1129664">
                <a:moveTo>
                  <a:pt x="560070" y="11430"/>
                </a:moveTo>
                <a:lnTo>
                  <a:pt x="560070" y="0"/>
                </a:lnTo>
                <a:lnTo>
                  <a:pt x="525779" y="0"/>
                </a:lnTo>
                <a:lnTo>
                  <a:pt x="525779" y="11430"/>
                </a:lnTo>
                <a:lnTo>
                  <a:pt x="560070" y="11430"/>
                </a:lnTo>
                <a:close/>
              </a:path>
              <a:path w="2183129" h="1129664">
                <a:moveTo>
                  <a:pt x="605790" y="11430"/>
                </a:moveTo>
                <a:lnTo>
                  <a:pt x="605790" y="0"/>
                </a:lnTo>
                <a:lnTo>
                  <a:pt x="571500" y="0"/>
                </a:lnTo>
                <a:lnTo>
                  <a:pt x="571500" y="11430"/>
                </a:lnTo>
                <a:lnTo>
                  <a:pt x="605790" y="11430"/>
                </a:lnTo>
                <a:close/>
              </a:path>
              <a:path w="2183129" h="1129664">
                <a:moveTo>
                  <a:pt x="651510" y="11430"/>
                </a:moveTo>
                <a:lnTo>
                  <a:pt x="651510" y="0"/>
                </a:lnTo>
                <a:lnTo>
                  <a:pt x="617220" y="0"/>
                </a:lnTo>
                <a:lnTo>
                  <a:pt x="617220" y="11430"/>
                </a:lnTo>
                <a:lnTo>
                  <a:pt x="651510" y="11430"/>
                </a:lnTo>
                <a:close/>
              </a:path>
              <a:path w="2183129" h="1129664">
                <a:moveTo>
                  <a:pt x="697230" y="11430"/>
                </a:moveTo>
                <a:lnTo>
                  <a:pt x="697230" y="0"/>
                </a:lnTo>
                <a:lnTo>
                  <a:pt x="662940" y="0"/>
                </a:lnTo>
                <a:lnTo>
                  <a:pt x="662940" y="11430"/>
                </a:lnTo>
                <a:lnTo>
                  <a:pt x="697230" y="11430"/>
                </a:lnTo>
                <a:close/>
              </a:path>
              <a:path w="2183129" h="1129664">
                <a:moveTo>
                  <a:pt x="742950" y="11430"/>
                </a:moveTo>
                <a:lnTo>
                  <a:pt x="742950" y="0"/>
                </a:lnTo>
                <a:lnTo>
                  <a:pt x="708660" y="0"/>
                </a:lnTo>
                <a:lnTo>
                  <a:pt x="708660" y="11430"/>
                </a:lnTo>
                <a:lnTo>
                  <a:pt x="742950" y="11430"/>
                </a:lnTo>
                <a:close/>
              </a:path>
              <a:path w="2183129" h="1129664">
                <a:moveTo>
                  <a:pt x="788670" y="11430"/>
                </a:moveTo>
                <a:lnTo>
                  <a:pt x="788670" y="0"/>
                </a:lnTo>
                <a:lnTo>
                  <a:pt x="754379" y="0"/>
                </a:lnTo>
                <a:lnTo>
                  <a:pt x="754379" y="11430"/>
                </a:lnTo>
                <a:lnTo>
                  <a:pt x="788670" y="11430"/>
                </a:lnTo>
                <a:close/>
              </a:path>
              <a:path w="2183129" h="1129664">
                <a:moveTo>
                  <a:pt x="834390" y="11430"/>
                </a:moveTo>
                <a:lnTo>
                  <a:pt x="834390" y="0"/>
                </a:lnTo>
                <a:lnTo>
                  <a:pt x="800100" y="0"/>
                </a:lnTo>
                <a:lnTo>
                  <a:pt x="800100" y="11430"/>
                </a:lnTo>
                <a:lnTo>
                  <a:pt x="834390" y="11430"/>
                </a:lnTo>
                <a:close/>
              </a:path>
              <a:path w="2183129" h="1129664">
                <a:moveTo>
                  <a:pt x="880110" y="11430"/>
                </a:moveTo>
                <a:lnTo>
                  <a:pt x="880110" y="0"/>
                </a:lnTo>
                <a:lnTo>
                  <a:pt x="845820" y="0"/>
                </a:lnTo>
                <a:lnTo>
                  <a:pt x="845820" y="11430"/>
                </a:lnTo>
                <a:lnTo>
                  <a:pt x="880110" y="11430"/>
                </a:lnTo>
                <a:close/>
              </a:path>
              <a:path w="2183129" h="1129664">
                <a:moveTo>
                  <a:pt x="925830" y="11430"/>
                </a:moveTo>
                <a:lnTo>
                  <a:pt x="925830" y="0"/>
                </a:lnTo>
                <a:lnTo>
                  <a:pt x="891540" y="0"/>
                </a:lnTo>
                <a:lnTo>
                  <a:pt x="891540" y="11430"/>
                </a:lnTo>
                <a:lnTo>
                  <a:pt x="925830" y="11430"/>
                </a:lnTo>
                <a:close/>
              </a:path>
              <a:path w="2183129" h="1129664">
                <a:moveTo>
                  <a:pt x="971550" y="11430"/>
                </a:moveTo>
                <a:lnTo>
                  <a:pt x="971550" y="0"/>
                </a:lnTo>
                <a:lnTo>
                  <a:pt x="937260" y="0"/>
                </a:lnTo>
                <a:lnTo>
                  <a:pt x="937260" y="11430"/>
                </a:lnTo>
                <a:lnTo>
                  <a:pt x="971550" y="11430"/>
                </a:lnTo>
                <a:close/>
              </a:path>
              <a:path w="2183129" h="1129664">
                <a:moveTo>
                  <a:pt x="1017270" y="11430"/>
                </a:moveTo>
                <a:lnTo>
                  <a:pt x="1017270" y="0"/>
                </a:lnTo>
                <a:lnTo>
                  <a:pt x="982979" y="0"/>
                </a:lnTo>
                <a:lnTo>
                  <a:pt x="982979" y="11430"/>
                </a:lnTo>
                <a:lnTo>
                  <a:pt x="1017270" y="11430"/>
                </a:lnTo>
                <a:close/>
              </a:path>
              <a:path w="2183129" h="1129664">
                <a:moveTo>
                  <a:pt x="1062990" y="11430"/>
                </a:moveTo>
                <a:lnTo>
                  <a:pt x="1062990" y="0"/>
                </a:lnTo>
                <a:lnTo>
                  <a:pt x="1028700" y="0"/>
                </a:lnTo>
                <a:lnTo>
                  <a:pt x="1028700" y="11430"/>
                </a:lnTo>
                <a:lnTo>
                  <a:pt x="1062990" y="11430"/>
                </a:lnTo>
                <a:close/>
              </a:path>
              <a:path w="2183129" h="1129664">
                <a:moveTo>
                  <a:pt x="1108710" y="11430"/>
                </a:moveTo>
                <a:lnTo>
                  <a:pt x="1108710" y="0"/>
                </a:lnTo>
                <a:lnTo>
                  <a:pt x="1074420" y="0"/>
                </a:lnTo>
                <a:lnTo>
                  <a:pt x="1074420" y="11430"/>
                </a:lnTo>
                <a:lnTo>
                  <a:pt x="1108710" y="11430"/>
                </a:lnTo>
                <a:close/>
              </a:path>
              <a:path w="2183129" h="1129664">
                <a:moveTo>
                  <a:pt x="1154430" y="11430"/>
                </a:moveTo>
                <a:lnTo>
                  <a:pt x="1154430" y="0"/>
                </a:lnTo>
                <a:lnTo>
                  <a:pt x="1120140" y="0"/>
                </a:lnTo>
                <a:lnTo>
                  <a:pt x="1120140" y="11430"/>
                </a:lnTo>
                <a:lnTo>
                  <a:pt x="1154430" y="11430"/>
                </a:lnTo>
                <a:close/>
              </a:path>
              <a:path w="2183129" h="1129664">
                <a:moveTo>
                  <a:pt x="1200151" y="11430"/>
                </a:moveTo>
                <a:lnTo>
                  <a:pt x="1200151" y="0"/>
                </a:lnTo>
                <a:lnTo>
                  <a:pt x="1165860" y="0"/>
                </a:lnTo>
                <a:lnTo>
                  <a:pt x="1165860" y="11430"/>
                </a:lnTo>
                <a:lnTo>
                  <a:pt x="1200151" y="11430"/>
                </a:lnTo>
                <a:close/>
              </a:path>
              <a:path w="2183129" h="1129664">
                <a:moveTo>
                  <a:pt x="1245870" y="11430"/>
                </a:moveTo>
                <a:lnTo>
                  <a:pt x="1245870" y="0"/>
                </a:lnTo>
                <a:lnTo>
                  <a:pt x="1211579" y="0"/>
                </a:lnTo>
                <a:lnTo>
                  <a:pt x="1211579" y="11430"/>
                </a:lnTo>
                <a:lnTo>
                  <a:pt x="1245870" y="11430"/>
                </a:lnTo>
                <a:close/>
              </a:path>
              <a:path w="2183129" h="1129664">
                <a:moveTo>
                  <a:pt x="1291590" y="11430"/>
                </a:moveTo>
                <a:lnTo>
                  <a:pt x="1291590" y="0"/>
                </a:lnTo>
                <a:lnTo>
                  <a:pt x="1257300" y="0"/>
                </a:lnTo>
                <a:lnTo>
                  <a:pt x="1257300" y="11430"/>
                </a:lnTo>
                <a:lnTo>
                  <a:pt x="1291590" y="11430"/>
                </a:lnTo>
                <a:close/>
              </a:path>
              <a:path w="2183129" h="1129664">
                <a:moveTo>
                  <a:pt x="1337310" y="11430"/>
                </a:moveTo>
                <a:lnTo>
                  <a:pt x="1337310" y="0"/>
                </a:lnTo>
                <a:lnTo>
                  <a:pt x="1303020" y="0"/>
                </a:lnTo>
                <a:lnTo>
                  <a:pt x="1303020" y="11430"/>
                </a:lnTo>
                <a:lnTo>
                  <a:pt x="1337310" y="11430"/>
                </a:lnTo>
                <a:close/>
              </a:path>
              <a:path w="2183129" h="1129664">
                <a:moveTo>
                  <a:pt x="1383030" y="11430"/>
                </a:moveTo>
                <a:lnTo>
                  <a:pt x="1383030" y="0"/>
                </a:lnTo>
                <a:lnTo>
                  <a:pt x="1348740" y="0"/>
                </a:lnTo>
                <a:lnTo>
                  <a:pt x="1348740" y="11430"/>
                </a:lnTo>
                <a:lnTo>
                  <a:pt x="1383030" y="11430"/>
                </a:lnTo>
                <a:close/>
              </a:path>
              <a:path w="2183129" h="1129664">
                <a:moveTo>
                  <a:pt x="1428751" y="11430"/>
                </a:moveTo>
                <a:lnTo>
                  <a:pt x="1428751" y="0"/>
                </a:lnTo>
                <a:lnTo>
                  <a:pt x="1394460" y="0"/>
                </a:lnTo>
                <a:lnTo>
                  <a:pt x="1394460" y="11430"/>
                </a:lnTo>
                <a:lnTo>
                  <a:pt x="1428751" y="11430"/>
                </a:lnTo>
                <a:close/>
              </a:path>
              <a:path w="2183129" h="1129664">
                <a:moveTo>
                  <a:pt x="1474470" y="11430"/>
                </a:moveTo>
                <a:lnTo>
                  <a:pt x="1474470" y="0"/>
                </a:lnTo>
                <a:lnTo>
                  <a:pt x="1440179" y="0"/>
                </a:lnTo>
                <a:lnTo>
                  <a:pt x="1440179" y="11430"/>
                </a:lnTo>
                <a:lnTo>
                  <a:pt x="1474470" y="11430"/>
                </a:lnTo>
                <a:close/>
              </a:path>
              <a:path w="2183129" h="1129664">
                <a:moveTo>
                  <a:pt x="1520190" y="11430"/>
                </a:moveTo>
                <a:lnTo>
                  <a:pt x="1520190" y="0"/>
                </a:lnTo>
                <a:lnTo>
                  <a:pt x="1485900" y="0"/>
                </a:lnTo>
                <a:lnTo>
                  <a:pt x="1485900" y="11430"/>
                </a:lnTo>
                <a:lnTo>
                  <a:pt x="1520190" y="11430"/>
                </a:lnTo>
                <a:close/>
              </a:path>
              <a:path w="2183129" h="1129664">
                <a:moveTo>
                  <a:pt x="1565910" y="11430"/>
                </a:moveTo>
                <a:lnTo>
                  <a:pt x="1565910" y="0"/>
                </a:lnTo>
                <a:lnTo>
                  <a:pt x="1531620" y="0"/>
                </a:lnTo>
                <a:lnTo>
                  <a:pt x="1531620" y="11430"/>
                </a:lnTo>
                <a:lnTo>
                  <a:pt x="1565910" y="11430"/>
                </a:lnTo>
                <a:close/>
              </a:path>
              <a:path w="2183129" h="1129664">
                <a:moveTo>
                  <a:pt x="1611630" y="11430"/>
                </a:moveTo>
                <a:lnTo>
                  <a:pt x="1611630" y="0"/>
                </a:lnTo>
                <a:lnTo>
                  <a:pt x="1577340" y="0"/>
                </a:lnTo>
                <a:lnTo>
                  <a:pt x="1577340" y="11430"/>
                </a:lnTo>
                <a:lnTo>
                  <a:pt x="1611630" y="11430"/>
                </a:lnTo>
                <a:close/>
              </a:path>
              <a:path w="2183129" h="1129664">
                <a:moveTo>
                  <a:pt x="1657351" y="11430"/>
                </a:moveTo>
                <a:lnTo>
                  <a:pt x="1657351" y="0"/>
                </a:lnTo>
                <a:lnTo>
                  <a:pt x="1623060" y="0"/>
                </a:lnTo>
                <a:lnTo>
                  <a:pt x="1623060" y="11430"/>
                </a:lnTo>
                <a:lnTo>
                  <a:pt x="1657351" y="11430"/>
                </a:lnTo>
                <a:close/>
              </a:path>
              <a:path w="2183129" h="1129664">
                <a:moveTo>
                  <a:pt x="1703070" y="11430"/>
                </a:moveTo>
                <a:lnTo>
                  <a:pt x="1703070" y="0"/>
                </a:lnTo>
                <a:lnTo>
                  <a:pt x="1668779" y="0"/>
                </a:lnTo>
                <a:lnTo>
                  <a:pt x="1668779" y="11430"/>
                </a:lnTo>
                <a:lnTo>
                  <a:pt x="1703070" y="11430"/>
                </a:lnTo>
                <a:close/>
              </a:path>
              <a:path w="2183129" h="1129664">
                <a:moveTo>
                  <a:pt x="1748790" y="11430"/>
                </a:moveTo>
                <a:lnTo>
                  <a:pt x="1748790" y="0"/>
                </a:lnTo>
                <a:lnTo>
                  <a:pt x="1714500" y="0"/>
                </a:lnTo>
                <a:lnTo>
                  <a:pt x="1714500" y="11430"/>
                </a:lnTo>
                <a:lnTo>
                  <a:pt x="1748790" y="11430"/>
                </a:lnTo>
                <a:close/>
              </a:path>
              <a:path w="2183129" h="1129664">
                <a:moveTo>
                  <a:pt x="1794510" y="11430"/>
                </a:moveTo>
                <a:lnTo>
                  <a:pt x="1794510" y="0"/>
                </a:lnTo>
                <a:lnTo>
                  <a:pt x="1760220" y="0"/>
                </a:lnTo>
                <a:lnTo>
                  <a:pt x="1760220" y="11430"/>
                </a:lnTo>
                <a:lnTo>
                  <a:pt x="1794510" y="11430"/>
                </a:lnTo>
                <a:close/>
              </a:path>
              <a:path w="2183129" h="1129664">
                <a:moveTo>
                  <a:pt x="1840230" y="11430"/>
                </a:moveTo>
                <a:lnTo>
                  <a:pt x="1840230" y="0"/>
                </a:lnTo>
                <a:lnTo>
                  <a:pt x="1805940" y="0"/>
                </a:lnTo>
                <a:lnTo>
                  <a:pt x="1805940" y="11430"/>
                </a:lnTo>
                <a:lnTo>
                  <a:pt x="1840230" y="11430"/>
                </a:lnTo>
                <a:close/>
              </a:path>
              <a:path w="2183129" h="1129664">
                <a:moveTo>
                  <a:pt x="1885951" y="11430"/>
                </a:moveTo>
                <a:lnTo>
                  <a:pt x="1885951" y="0"/>
                </a:lnTo>
                <a:lnTo>
                  <a:pt x="1851660" y="0"/>
                </a:lnTo>
                <a:lnTo>
                  <a:pt x="1851660" y="11430"/>
                </a:lnTo>
                <a:lnTo>
                  <a:pt x="1885951" y="11430"/>
                </a:lnTo>
                <a:close/>
              </a:path>
              <a:path w="2183129" h="1129664">
                <a:moveTo>
                  <a:pt x="1931670" y="11430"/>
                </a:moveTo>
                <a:lnTo>
                  <a:pt x="1931670" y="0"/>
                </a:lnTo>
                <a:lnTo>
                  <a:pt x="1897379" y="0"/>
                </a:lnTo>
                <a:lnTo>
                  <a:pt x="1897379" y="11430"/>
                </a:lnTo>
                <a:lnTo>
                  <a:pt x="1931670" y="11430"/>
                </a:lnTo>
                <a:close/>
              </a:path>
              <a:path w="2183129" h="1129664">
                <a:moveTo>
                  <a:pt x="1977390" y="11430"/>
                </a:moveTo>
                <a:lnTo>
                  <a:pt x="1977390" y="0"/>
                </a:lnTo>
                <a:lnTo>
                  <a:pt x="1943100" y="0"/>
                </a:lnTo>
                <a:lnTo>
                  <a:pt x="1943100" y="11430"/>
                </a:lnTo>
                <a:lnTo>
                  <a:pt x="1977390" y="11430"/>
                </a:lnTo>
                <a:close/>
              </a:path>
              <a:path w="2183129" h="1129664">
                <a:moveTo>
                  <a:pt x="2023872" y="3048"/>
                </a:moveTo>
                <a:lnTo>
                  <a:pt x="2020062" y="2286"/>
                </a:lnTo>
                <a:lnTo>
                  <a:pt x="2010918" y="762"/>
                </a:lnTo>
                <a:lnTo>
                  <a:pt x="2001012" y="0"/>
                </a:lnTo>
                <a:lnTo>
                  <a:pt x="1988820" y="0"/>
                </a:lnTo>
                <a:lnTo>
                  <a:pt x="1988820" y="11430"/>
                </a:lnTo>
                <a:lnTo>
                  <a:pt x="2001012" y="11493"/>
                </a:lnTo>
                <a:lnTo>
                  <a:pt x="2009394" y="12192"/>
                </a:lnTo>
                <a:lnTo>
                  <a:pt x="2018538" y="13716"/>
                </a:lnTo>
                <a:lnTo>
                  <a:pt x="2021586" y="14478"/>
                </a:lnTo>
                <a:lnTo>
                  <a:pt x="2023872" y="3048"/>
                </a:lnTo>
                <a:close/>
              </a:path>
              <a:path w="2183129" h="1129664">
                <a:moveTo>
                  <a:pt x="2068829" y="16764"/>
                </a:moveTo>
                <a:lnTo>
                  <a:pt x="2035302" y="5334"/>
                </a:lnTo>
                <a:lnTo>
                  <a:pt x="2033016" y="16002"/>
                </a:lnTo>
                <a:lnTo>
                  <a:pt x="2036064" y="17526"/>
                </a:lnTo>
                <a:lnTo>
                  <a:pt x="2045207" y="19812"/>
                </a:lnTo>
                <a:lnTo>
                  <a:pt x="2053590" y="22098"/>
                </a:lnTo>
                <a:lnTo>
                  <a:pt x="2061210" y="25908"/>
                </a:lnTo>
                <a:lnTo>
                  <a:pt x="2064257" y="26670"/>
                </a:lnTo>
                <a:lnTo>
                  <a:pt x="2068829" y="16764"/>
                </a:lnTo>
                <a:close/>
              </a:path>
              <a:path w="2183129" h="1129664">
                <a:moveTo>
                  <a:pt x="2109216" y="40386"/>
                </a:moveTo>
                <a:lnTo>
                  <a:pt x="2079498" y="21336"/>
                </a:lnTo>
                <a:lnTo>
                  <a:pt x="2074164" y="32004"/>
                </a:lnTo>
                <a:lnTo>
                  <a:pt x="2084831" y="37338"/>
                </a:lnTo>
                <a:lnTo>
                  <a:pt x="2092452" y="42672"/>
                </a:lnTo>
                <a:lnTo>
                  <a:pt x="2099310" y="47244"/>
                </a:lnTo>
                <a:lnTo>
                  <a:pt x="2102357" y="49530"/>
                </a:lnTo>
                <a:lnTo>
                  <a:pt x="2109216" y="40386"/>
                </a:lnTo>
                <a:close/>
              </a:path>
              <a:path w="2183129" h="1129664">
                <a:moveTo>
                  <a:pt x="2141981" y="73914"/>
                </a:moveTo>
                <a:lnTo>
                  <a:pt x="2138934" y="70104"/>
                </a:lnTo>
                <a:lnTo>
                  <a:pt x="2126742" y="56388"/>
                </a:lnTo>
                <a:lnTo>
                  <a:pt x="2118360" y="48006"/>
                </a:lnTo>
                <a:lnTo>
                  <a:pt x="2110740" y="56388"/>
                </a:lnTo>
                <a:lnTo>
                  <a:pt x="2112264" y="58674"/>
                </a:lnTo>
                <a:lnTo>
                  <a:pt x="2119122" y="64770"/>
                </a:lnTo>
                <a:lnTo>
                  <a:pt x="2124455" y="70866"/>
                </a:lnTo>
                <a:lnTo>
                  <a:pt x="2130552" y="76962"/>
                </a:lnTo>
                <a:lnTo>
                  <a:pt x="2133600" y="80772"/>
                </a:lnTo>
                <a:lnTo>
                  <a:pt x="2141981" y="73914"/>
                </a:lnTo>
                <a:close/>
              </a:path>
              <a:path w="2183129" h="1129664">
                <a:moveTo>
                  <a:pt x="2166366" y="114300"/>
                </a:moveTo>
                <a:lnTo>
                  <a:pt x="2164079" y="108966"/>
                </a:lnTo>
                <a:lnTo>
                  <a:pt x="2154936" y="92202"/>
                </a:lnTo>
                <a:lnTo>
                  <a:pt x="2150364" y="84582"/>
                </a:lnTo>
                <a:lnTo>
                  <a:pt x="2148840" y="83058"/>
                </a:lnTo>
                <a:lnTo>
                  <a:pt x="2139696" y="89916"/>
                </a:lnTo>
                <a:lnTo>
                  <a:pt x="2141220" y="91440"/>
                </a:lnTo>
                <a:lnTo>
                  <a:pt x="2145792" y="98298"/>
                </a:lnTo>
                <a:lnTo>
                  <a:pt x="2149602" y="105918"/>
                </a:lnTo>
                <a:lnTo>
                  <a:pt x="2154174" y="113538"/>
                </a:lnTo>
                <a:lnTo>
                  <a:pt x="2155698" y="118872"/>
                </a:lnTo>
                <a:lnTo>
                  <a:pt x="2166366" y="114300"/>
                </a:lnTo>
                <a:close/>
              </a:path>
              <a:path w="2183129" h="1129664">
                <a:moveTo>
                  <a:pt x="2180081" y="159258"/>
                </a:moveTo>
                <a:lnTo>
                  <a:pt x="2179320" y="153162"/>
                </a:lnTo>
                <a:lnTo>
                  <a:pt x="2177034" y="144018"/>
                </a:lnTo>
                <a:lnTo>
                  <a:pt x="2173986" y="134874"/>
                </a:lnTo>
                <a:lnTo>
                  <a:pt x="2171700" y="125730"/>
                </a:lnTo>
                <a:lnTo>
                  <a:pt x="2170938" y="124968"/>
                </a:lnTo>
                <a:lnTo>
                  <a:pt x="2160270" y="128778"/>
                </a:lnTo>
                <a:lnTo>
                  <a:pt x="2161031" y="130302"/>
                </a:lnTo>
                <a:lnTo>
                  <a:pt x="2165604" y="147066"/>
                </a:lnTo>
                <a:lnTo>
                  <a:pt x="2167890" y="156210"/>
                </a:lnTo>
                <a:lnTo>
                  <a:pt x="2168652" y="160782"/>
                </a:lnTo>
                <a:lnTo>
                  <a:pt x="2180081" y="159258"/>
                </a:lnTo>
                <a:close/>
              </a:path>
              <a:path w="2183129" h="1129664">
                <a:moveTo>
                  <a:pt x="2183129" y="205740"/>
                </a:moveTo>
                <a:lnTo>
                  <a:pt x="2183129" y="182118"/>
                </a:lnTo>
                <a:lnTo>
                  <a:pt x="2182368" y="172212"/>
                </a:lnTo>
                <a:lnTo>
                  <a:pt x="2181605" y="170688"/>
                </a:lnTo>
                <a:lnTo>
                  <a:pt x="2170176" y="172212"/>
                </a:lnTo>
                <a:lnTo>
                  <a:pt x="2170938" y="173736"/>
                </a:lnTo>
                <a:lnTo>
                  <a:pt x="2171700" y="182880"/>
                </a:lnTo>
                <a:lnTo>
                  <a:pt x="2171700" y="205740"/>
                </a:lnTo>
                <a:lnTo>
                  <a:pt x="2183129" y="205740"/>
                </a:lnTo>
                <a:close/>
              </a:path>
              <a:path w="2183129" h="1129664">
                <a:moveTo>
                  <a:pt x="2183129" y="251460"/>
                </a:moveTo>
                <a:lnTo>
                  <a:pt x="2183129" y="217170"/>
                </a:lnTo>
                <a:lnTo>
                  <a:pt x="2171700" y="217170"/>
                </a:lnTo>
                <a:lnTo>
                  <a:pt x="2171700" y="251460"/>
                </a:lnTo>
                <a:lnTo>
                  <a:pt x="2183129" y="251460"/>
                </a:lnTo>
                <a:close/>
              </a:path>
              <a:path w="2183129" h="1129664">
                <a:moveTo>
                  <a:pt x="2183129" y="297180"/>
                </a:moveTo>
                <a:lnTo>
                  <a:pt x="2183129" y="262890"/>
                </a:lnTo>
                <a:lnTo>
                  <a:pt x="2171700" y="262890"/>
                </a:lnTo>
                <a:lnTo>
                  <a:pt x="2171700" y="297180"/>
                </a:lnTo>
                <a:lnTo>
                  <a:pt x="2183129" y="297180"/>
                </a:lnTo>
                <a:close/>
              </a:path>
              <a:path w="2183129" h="1129664">
                <a:moveTo>
                  <a:pt x="2183129" y="342900"/>
                </a:moveTo>
                <a:lnTo>
                  <a:pt x="2183129" y="308610"/>
                </a:lnTo>
                <a:lnTo>
                  <a:pt x="2171700" y="308610"/>
                </a:lnTo>
                <a:lnTo>
                  <a:pt x="2171700" y="342900"/>
                </a:lnTo>
                <a:lnTo>
                  <a:pt x="2183129" y="342900"/>
                </a:lnTo>
                <a:close/>
              </a:path>
              <a:path w="2183129" h="1129664">
                <a:moveTo>
                  <a:pt x="2183129" y="388620"/>
                </a:moveTo>
                <a:lnTo>
                  <a:pt x="2183129" y="354330"/>
                </a:lnTo>
                <a:lnTo>
                  <a:pt x="2171700" y="354330"/>
                </a:lnTo>
                <a:lnTo>
                  <a:pt x="2171700" y="388620"/>
                </a:lnTo>
                <a:lnTo>
                  <a:pt x="2183129" y="388620"/>
                </a:lnTo>
                <a:close/>
              </a:path>
              <a:path w="2183129" h="1129664">
                <a:moveTo>
                  <a:pt x="2183129" y="434340"/>
                </a:moveTo>
                <a:lnTo>
                  <a:pt x="2183129" y="400050"/>
                </a:lnTo>
                <a:lnTo>
                  <a:pt x="2171700" y="400050"/>
                </a:lnTo>
                <a:lnTo>
                  <a:pt x="2171700" y="434340"/>
                </a:lnTo>
                <a:lnTo>
                  <a:pt x="2183129" y="434340"/>
                </a:lnTo>
                <a:close/>
              </a:path>
              <a:path w="2183129" h="1129664">
                <a:moveTo>
                  <a:pt x="2183129" y="480060"/>
                </a:moveTo>
                <a:lnTo>
                  <a:pt x="2183129" y="445770"/>
                </a:lnTo>
                <a:lnTo>
                  <a:pt x="2171700" y="445770"/>
                </a:lnTo>
                <a:lnTo>
                  <a:pt x="2171700" y="480060"/>
                </a:lnTo>
                <a:lnTo>
                  <a:pt x="2183129" y="480060"/>
                </a:lnTo>
                <a:close/>
              </a:path>
              <a:path w="2183129" h="1129664">
                <a:moveTo>
                  <a:pt x="2183129" y="525780"/>
                </a:moveTo>
                <a:lnTo>
                  <a:pt x="2183129" y="491490"/>
                </a:lnTo>
                <a:lnTo>
                  <a:pt x="2171700" y="491490"/>
                </a:lnTo>
                <a:lnTo>
                  <a:pt x="2171700" y="525780"/>
                </a:lnTo>
                <a:lnTo>
                  <a:pt x="2183129" y="525780"/>
                </a:lnTo>
                <a:close/>
              </a:path>
              <a:path w="2183129" h="1129664">
                <a:moveTo>
                  <a:pt x="2183129" y="571500"/>
                </a:moveTo>
                <a:lnTo>
                  <a:pt x="2183129" y="537210"/>
                </a:lnTo>
                <a:lnTo>
                  <a:pt x="2171700" y="537210"/>
                </a:lnTo>
                <a:lnTo>
                  <a:pt x="2171700" y="571500"/>
                </a:lnTo>
                <a:lnTo>
                  <a:pt x="2183129" y="571500"/>
                </a:lnTo>
                <a:close/>
              </a:path>
              <a:path w="2183129" h="1129664">
                <a:moveTo>
                  <a:pt x="2183129" y="617220"/>
                </a:moveTo>
                <a:lnTo>
                  <a:pt x="2183129" y="582930"/>
                </a:lnTo>
                <a:lnTo>
                  <a:pt x="2171700" y="582930"/>
                </a:lnTo>
                <a:lnTo>
                  <a:pt x="2171700" y="617220"/>
                </a:lnTo>
                <a:lnTo>
                  <a:pt x="2183129" y="617220"/>
                </a:lnTo>
                <a:close/>
              </a:path>
              <a:path w="2183129" h="1129664">
                <a:moveTo>
                  <a:pt x="2183129" y="662940"/>
                </a:moveTo>
                <a:lnTo>
                  <a:pt x="2183129" y="628650"/>
                </a:lnTo>
                <a:lnTo>
                  <a:pt x="2171700" y="628650"/>
                </a:lnTo>
                <a:lnTo>
                  <a:pt x="2171700" y="662940"/>
                </a:lnTo>
                <a:lnTo>
                  <a:pt x="2183129" y="662940"/>
                </a:lnTo>
                <a:close/>
              </a:path>
              <a:path w="2183129" h="1129664">
                <a:moveTo>
                  <a:pt x="2183129" y="708660"/>
                </a:moveTo>
                <a:lnTo>
                  <a:pt x="2183129" y="674370"/>
                </a:lnTo>
                <a:lnTo>
                  <a:pt x="2171700" y="674370"/>
                </a:lnTo>
                <a:lnTo>
                  <a:pt x="2171700" y="708660"/>
                </a:lnTo>
                <a:lnTo>
                  <a:pt x="2183129" y="708660"/>
                </a:lnTo>
                <a:close/>
              </a:path>
              <a:path w="2183129" h="1129664">
                <a:moveTo>
                  <a:pt x="2183129" y="754380"/>
                </a:moveTo>
                <a:lnTo>
                  <a:pt x="2183129" y="720090"/>
                </a:lnTo>
                <a:lnTo>
                  <a:pt x="2171700" y="720090"/>
                </a:lnTo>
                <a:lnTo>
                  <a:pt x="2171700" y="754380"/>
                </a:lnTo>
                <a:lnTo>
                  <a:pt x="2183129" y="754380"/>
                </a:lnTo>
                <a:close/>
              </a:path>
              <a:path w="2183129" h="1129664">
                <a:moveTo>
                  <a:pt x="2183129" y="800100"/>
                </a:moveTo>
                <a:lnTo>
                  <a:pt x="2183129" y="765810"/>
                </a:lnTo>
                <a:lnTo>
                  <a:pt x="2171700" y="765810"/>
                </a:lnTo>
                <a:lnTo>
                  <a:pt x="2171700" y="800100"/>
                </a:lnTo>
                <a:lnTo>
                  <a:pt x="2183129" y="800100"/>
                </a:lnTo>
                <a:close/>
              </a:path>
              <a:path w="2183129" h="1129664">
                <a:moveTo>
                  <a:pt x="2183129" y="845820"/>
                </a:moveTo>
                <a:lnTo>
                  <a:pt x="2183129" y="811530"/>
                </a:lnTo>
                <a:lnTo>
                  <a:pt x="2171700" y="811530"/>
                </a:lnTo>
                <a:lnTo>
                  <a:pt x="2171700" y="845820"/>
                </a:lnTo>
                <a:lnTo>
                  <a:pt x="2183129" y="845820"/>
                </a:lnTo>
                <a:close/>
              </a:path>
              <a:path w="2183129" h="1129664">
                <a:moveTo>
                  <a:pt x="2183129" y="891540"/>
                </a:moveTo>
                <a:lnTo>
                  <a:pt x="2183129" y="857250"/>
                </a:lnTo>
                <a:lnTo>
                  <a:pt x="2171700" y="857250"/>
                </a:lnTo>
                <a:lnTo>
                  <a:pt x="2171700" y="891540"/>
                </a:lnTo>
                <a:lnTo>
                  <a:pt x="2183129" y="891540"/>
                </a:lnTo>
                <a:close/>
              </a:path>
              <a:path w="2183129" h="1129664">
                <a:moveTo>
                  <a:pt x="2183129" y="937260"/>
                </a:moveTo>
                <a:lnTo>
                  <a:pt x="2183129" y="902970"/>
                </a:lnTo>
                <a:lnTo>
                  <a:pt x="2171700" y="902970"/>
                </a:lnTo>
                <a:lnTo>
                  <a:pt x="2171700" y="937260"/>
                </a:lnTo>
                <a:lnTo>
                  <a:pt x="2183129" y="937260"/>
                </a:lnTo>
                <a:close/>
              </a:path>
              <a:path w="2183129" h="1129664">
                <a:moveTo>
                  <a:pt x="2182368" y="956310"/>
                </a:moveTo>
                <a:lnTo>
                  <a:pt x="2182368" y="948690"/>
                </a:lnTo>
                <a:lnTo>
                  <a:pt x="2170938" y="947928"/>
                </a:lnTo>
                <a:lnTo>
                  <a:pt x="2170938" y="955548"/>
                </a:lnTo>
                <a:lnTo>
                  <a:pt x="2167890" y="973836"/>
                </a:lnTo>
                <a:lnTo>
                  <a:pt x="2166366" y="980694"/>
                </a:lnTo>
                <a:lnTo>
                  <a:pt x="2177034" y="983742"/>
                </a:lnTo>
                <a:lnTo>
                  <a:pt x="2179320" y="975360"/>
                </a:lnTo>
                <a:lnTo>
                  <a:pt x="2180844" y="966216"/>
                </a:lnTo>
                <a:lnTo>
                  <a:pt x="2182368" y="956310"/>
                </a:lnTo>
                <a:close/>
              </a:path>
              <a:path w="2183129" h="1129664">
                <a:moveTo>
                  <a:pt x="2173986" y="995172"/>
                </a:moveTo>
                <a:lnTo>
                  <a:pt x="2163318" y="991362"/>
                </a:lnTo>
                <a:lnTo>
                  <a:pt x="2160270" y="998982"/>
                </a:lnTo>
                <a:lnTo>
                  <a:pt x="2157222" y="1007364"/>
                </a:lnTo>
                <a:lnTo>
                  <a:pt x="2153412" y="1015746"/>
                </a:lnTo>
                <a:lnTo>
                  <a:pt x="2150364" y="1022604"/>
                </a:lnTo>
                <a:lnTo>
                  <a:pt x="2160270" y="1027176"/>
                </a:lnTo>
                <a:lnTo>
                  <a:pt x="2164079" y="1020318"/>
                </a:lnTo>
                <a:lnTo>
                  <a:pt x="2167890" y="1011936"/>
                </a:lnTo>
                <a:lnTo>
                  <a:pt x="2171700" y="1002792"/>
                </a:lnTo>
                <a:lnTo>
                  <a:pt x="2173986" y="995172"/>
                </a:lnTo>
                <a:close/>
              </a:path>
              <a:path w="2183129" h="1129664">
                <a:moveTo>
                  <a:pt x="2125218" y="1074420"/>
                </a:moveTo>
                <a:lnTo>
                  <a:pt x="2117598" y="1066038"/>
                </a:lnTo>
                <a:lnTo>
                  <a:pt x="2112264" y="1070610"/>
                </a:lnTo>
                <a:lnTo>
                  <a:pt x="2106168" y="1076706"/>
                </a:lnTo>
                <a:lnTo>
                  <a:pt x="2099310" y="1082040"/>
                </a:lnTo>
                <a:lnTo>
                  <a:pt x="2091690" y="1086612"/>
                </a:lnTo>
                <a:lnTo>
                  <a:pt x="2091690" y="1087374"/>
                </a:lnTo>
                <a:lnTo>
                  <a:pt x="2097786" y="1096518"/>
                </a:lnTo>
                <a:lnTo>
                  <a:pt x="2098548" y="1096518"/>
                </a:lnTo>
                <a:lnTo>
                  <a:pt x="2106168" y="1091184"/>
                </a:lnTo>
                <a:lnTo>
                  <a:pt x="2113026" y="1085088"/>
                </a:lnTo>
                <a:lnTo>
                  <a:pt x="2120646" y="1078992"/>
                </a:lnTo>
                <a:lnTo>
                  <a:pt x="2125218" y="1074420"/>
                </a:lnTo>
                <a:close/>
              </a:path>
              <a:path w="2183129" h="1129664">
                <a:moveTo>
                  <a:pt x="2154174" y="1037844"/>
                </a:moveTo>
                <a:lnTo>
                  <a:pt x="2145029" y="1031748"/>
                </a:lnTo>
                <a:lnTo>
                  <a:pt x="2140457" y="1037844"/>
                </a:lnTo>
                <a:lnTo>
                  <a:pt x="2135886" y="1045464"/>
                </a:lnTo>
                <a:lnTo>
                  <a:pt x="2130552" y="1052322"/>
                </a:lnTo>
                <a:lnTo>
                  <a:pt x="2124455" y="1058418"/>
                </a:lnTo>
                <a:lnTo>
                  <a:pt x="2133600" y="1066038"/>
                </a:lnTo>
                <a:lnTo>
                  <a:pt x="2138934" y="1059180"/>
                </a:lnTo>
                <a:lnTo>
                  <a:pt x="2145029" y="1051560"/>
                </a:lnTo>
                <a:lnTo>
                  <a:pt x="2150364" y="1044702"/>
                </a:lnTo>
                <a:lnTo>
                  <a:pt x="2154174" y="1037844"/>
                </a:lnTo>
                <a:close/>
              </a:path>
              <a:path w="2183129" h="1129664">
                <a:moveTo>
                  <a:pt x="2087879" y="1102614"/>
                </a:moveTo>
                <a:lnTo>
                  <a:pt x="2081784" y="1092708"/>
                </a:lnTo>
                <a:lnTo>
                  <a:pt x="2077212" y="1095756"/>
                </a:lnTo>
                <a:lnTo>
                  <a:pt x="2069592" y="1099566"/>
                </a:lnTo>
                <a:lnTo>
                  <a:pt x="2061210" y="1103376"/>
                </a:lnTo>
                <a:lnTo>
                  <a:pt x="2052827" y="1106424"/>
                </a:lnTo>
                <a:lnTo>
                  <a:pt x="2052066" y="1107186"/>
                </a:lnTo>
                <a:lnTo>
                  <a:pt x="2055876" y="1117854"/>
                </a:lnTo>
                <a:lnTo>
                  <a:pt x="2057400" y="1117092"/>
                </a:lnTo>
                <a:lnTo>
                  <a:pt x="2065781" y="1114044"/>
                </a:lnTo>
                <a:lnTo>
                  <a:pt x="2074164" y="1110234"/>
                </a:lnTo>
                <a:lnTo>
                  <a:pt x="2082546" y="1105662"/>
                </a:lnTo>
                <a:lnTo>
                  <a:pt x="2087879" y="1102614"/>
                </a:lnTo>
                <a:close/>
              </a:path>
              <a:path w="2183129" h="1129664">
                <a:moveTo>
                  <a:pt x="2044446" y="1121664"/>
                </a:moveTo>
                <a:lnTo>
                  <a:pt x="2041398" y="1110234"/>
                </a:lnTo>
                <a:lnTo>
                  <a:pt x="2036064" y="1111758"/>
                </a:lnTo>
                <a:lnTo>
                  <a:pt x="2026920" y="1114044"/>
                </a:lnTo>
                <a:lnTo>
                  <a:pt x="2018538" y="1115568"/>
                </a:lnTo>
                <a:lnTo>
                  <a:pt x="2010155" y="1116965"/>
                </a:lnTo>
                <a:lnTo>
                  <a:pt x="2008631" y="1117092"/>
                </a:lnTo>
                <a:lnTo>
                  <a:pt x="2010155" y="1128522"/>
                </a:lnTo>
                <a:lnTo>
                  <a:pt x="2010918" y="1127760"/>
                </a:lnTo>
                <a:lnTo>
                  <a:pt x="2020824" y="1126998"/>
                </a:lnTo>
                <a:lnTo>
                  <a:pt x="2029968" y="1125474"/>
                </a:lnTo>
                <a:lnTo>
                  <a:pt x="2039112" y="1123188"/>
                </a:lnTo>
                <a:lnTo>
                  <a:pt x="2044446" y="1121664"/>
                </a:lnTo>
                <a:close/>
              </a:path>
              <a:path w="2183129" h="1129664">
                <a:moveTo>
                  <a:pt x="1997964" y="1129284"/>
                </a:moveTo>
                <a:lnTo>
                  <a:pt x="1997964" y="1117854"/>
                </a:lnTo>
                <a:lnTo>
                  <a:pt x="1963674" y="1117854"/>
                </a:lnTo>
                <a:lnTo>
                  <a:pt x="1963674" y="1129284"/>
                </a:lnTo>
                <a:lnTo>
                  <a:pt x="1997964" y="1129284"/>
                </a:lnTo>
                <a:close/>
              </a:path>
              <a:path w="2183129" h="1129664">
                <a:moveTo>
                  <a:pt x="1952244" y="1129284"/>
                </a:moveTo>
                <a:lnTo>
                  <a:pt x="1952244" y="1117854"/>
                </a:lnTo>
                <a:lnTo>
                  <a:pt x="1917953" y="1117854"/>
                </a:lnTo>
                <a:lnTo>
                  <a:pt x="1917953" y="1129284"/>
                </a:lnTo>
                <a:lnTo>
                  <a:pt x="1952244" y="1129284"/>
                </a:lnTo>
                <a:close/>
              </a:path>
              <a:path w="2183129" h="1129664">
                <a:moveTo>
                  <a:pt x="1906524" y="1129284"/>
                </a:moveTo>
                <a:lnTo>
                  <a:pt x="1906524" y="1117854"/>
                </a:lnTo>
                <a:lnTo>
                  <a:pt x="1872232" y="1117854"/>
                </a:lnTo>
                <a:lnTo>
                  <a:pt x="1872232" y="1129284"/>
                </a:lnTo>
                <a:lnTo>
                  <a:pt x="1906524" y="1129284"/>
                </a:lnTo>
                <a:close/>
              </a:path>
              <a:path w="2183129" h="1129664">
                <a:moveTo>
                  <a:pt x="1860803" y="1129284"/>
                </a:moveTo>
                <a:lnTo>
                  <a:pt x="1860803" y="1117854"/>
                </a:lnTo>
                <a:lnTo>
                  <a:pt x="1826513" y="1117854"/>
                </a:lnTo>
                <a:lnTo>
                  <a:pt x="1826513" y="1129284"/>
                </a:lnTo>
                <a:lnTo>
                  <a:pt x="1860803" y="1129284"/>
                </a:lnTo>
                <a:close/>
              </a:path>
              <a:path w="2183129" h="1129664">
                <a:moveTo>
                  <a:pt x="1815084" y="1129284"/>
                </a:moveTo>
                <a:lnTo>
                  <a:pt x="1815084" y="1117854"/>
                </a:lnTo>
                <a:lnTo>
                  <a:pt x="1780794" y="1117854"/>
                </a:lnTo>
                <a:lnTo>
                  <a:pt x="1780794" y="1129284"/>
                </a:lnTo>
                <a:lnTo>
                  <a:pt x="1815084" y="1129284"/>
                </a:lnTo>
                <a:close/>
              </a:path>
              <a:path w="2183129" h="1129664">
                <a:moveTo>
                  <a:pt x="1769364" y="1129284"/>
                </a:moveTo>
                <a:lnTo>
                  <a:pt x="1769364" y="1117854"/>
                </a:lnTo>
                <a:lnTo>
                  <a:pt x="1735074" y="1117854"/>
                </a:lnTo>
                <a:lnTo>
                  <a:pt x="1735074" y="1129284"/>
                </a:lnTo>
                <a:lnTo>
                  <a:pt x="1769364" y="1129284"/>
                </a:lnTo>
                <a:close/>
              </a:path>
              <a:path w="2183129" h="1129664">
                <a:moveTo>
                  <a:pt x="1723644" y="1129284"/>
                </a:moveTo>
                <a:lnTo>
                  <a:pt x="1723644" y="1117854"/>
                </a:lnTo>
                <a:lnTo>
                  <a:pt x="1689353" y="1117854"/>
                </a:lnTo>
                <a:lnTo>
                  <a:pt x="1689353" y="1129284"/>
                </a:lnTo>
                <a:lnTo>
                  <a:pt x="1723644" y="1129284"/>
                </a:lnTo>
                <a:close/>
              </a:path>
              <a:path w="2183129" h="1129664">
                <a:moveTo>
                  <a:pt x="1677924" y="1129284"/>
                </a:moveTo>
                <a:lnTo>
                  <a:pt x="1677924" y="1117854"/>
                </a:lnTo>
                <a:lnTo>
                  <a:pt x="1643632" y="1117854"/>
                </a:lnTo>
                <a:lnTo>
                  <a:pt x="1643632" y="1129284"/>
                </a:lnTo>
                <a:lnTo>
                  <a:pt x="1677924" y="1129284"/>
                </a:lnTo>
                <a:close/>
              </a:path>
              <a:path w="2183129" h="1129664">
                <a:moveTo>
                  <a:pt x="1632203" y="1129284"/>
                </a:moveTo>
                <a:lnTo>
                  <a:pt x="1632203" y="1117854"/>
                </a:lnTo>
                <a:lnTo>
                  <a:pt x="1597913" y="1117854"/>
                </a:lnTo>
                <a:lnTo>
                  <a:pt x="1597913" y="1129284"/>
                </a:lnTo>
                <a:lnTo>
                  <a:pt x="1632203" y="1129284"/>
                </a:lnTo>
                <a:close/>
              </a:path>
              <a:path w="2183129" h="1129664">
                <a:moveTo>
                  <a:pt x="1586484" y="1129284"/>
                </a:moveTo>
                <a:lnTo>
                  <a:pt x="1586484" y="1117854"/>
                </a:lnTo>
                <a:lnTo>
                  <a:pt x="1552194" y="1117854"/>
                </a:lnTo>
                <a:lnTo>
                  <a:pt x="1552194" y="1129284"/>
                </a:lnTo>
                <a:lnTo>
                  <a:pt x="1586484" y="1129284"/>
                </a:lnTo>
                <a:close/>
              </a:path>
              <a:path w="2183129" h="1129664">
                <a:moveTo>
                  <a:pt x="1540764" y="1129284"/>
                </a:moveTo>
                <a:lnTo>
                  <a:pt x="1540764" y="1117854"/>
                </a:lnTo>
                <a:lnTo>
                  <a:pt x="1506474" y="1117854"/>
                </a:lnTo>
                <a:lnTo>
                  <a:pt x="1506474" y="1129284"/>
                </a:lnTo>
                <a:lnTo>
                  <a:pt x="1540764" y="1129284"/>
                </a:lnTo>
                <a:close/>
              </a:path>
              <a:path w="2183129" h="1129664">
                <a:moveTo>
                  <a:pt x="1495044" y="1129284"/>
                </a:moveTo>
                <a:lnTo>
                  <a:pt x="1495044" y="1117854"/>
                </a:lnTo>
                <a:lnTo>
                  <a:pt x="1460753" y="1117854"/>
                </a:lnTo>
                <a:lnTo>
                  <a:pt x="1460753" y="1129284"/>
                </a:lnTo>
                <a:lnTo>
                  <a:pt x="1495044" y="1129284"/>
                </a:lnTo>
                <a:close/>
              </a:path>
              <a:path w="2183129" h="1129664">
                <a:moveTo>
                  <a:pt x="1449324" y="1129284"/>
                </a:moveTo>
                <a:lnTo>
                  <a:pt x="1449324" y="1117854"/>
                </a:lnTo>
                <a:lnTo>
                  <a:pt x="1415032" y="1117854"/>
                </a:lnTo>
                <a:lnTo>
                  <a:pt x="1415032" y="1129284"/>
                </a:lnTo>
                <a:lnTo>
                  <a:pt x="1449324" y="1129284"/>
                </a:lnTo>
                <a:close/>
              </a:path>
              <a:path w="2183129" h="1129664">
                <a:moveTo>
                  <a:pt x="1403603" y="1129284"/>
                </a:moveTo>
                <a:lnTo>
                  <a:pt x="1403603" y="1117854"/>
                </a:lnTo>
                <a:lnTo>
                  <a:pt x="1369313" y="1117854"/>
                </a:lnTo>
                <a:lnTo>
                  <a:pt x="1369313" y="1129284"/>
                </a:lnTo>
                <a:lnTo>
                  <a:pt x="1403603" y="1129284"/>
                </a:lnTo>
                <a:close/>
              </a:path>
              <a:path w="2183129" h="1129664">
                <a:moveTo>
                  <a:pt x="1357884" y="1129284"/>
                </a:moveTo>
                <a:lnTo>
                  <a:pt x="1357884" y="1117854"/>
                </a:lnTo>
                <a:lnTo>
                  <a:pt x="1323594" y="1117854"/>
                </a:lnTo>
                <a:lnTo>
                  <a:pt x="1323594" y="1129284"/>
                </a:lnTo>
                <a:lnTo>
                  <a:pt x="1357884" y="1129284"/>
                </a:lnTo>
                <a:close/>
              </a:path>
              <a:path w="2183129" h="1129664">
                <a:moveTo>
                  <a:pt x="1312164" y="1129284"/>
                </a:moveTo>
                <a:lnTo>
                  <a:pt x="1312164" y="1117854"/>
                </a:lnTo>
                <a:lnTo>
                  <a:pt x="1277874" y="1117854"/>
                </a:lnTo>
                <a:lnTo>
                  <a:pt x="1277874" y="1129284"/>
                </a:lnTo>
                <a:lnTo>
                  <a:pt x="1312164" y="1129284"/>
                </a:lnTo>
                <a:close/>
              </a:path>
              <a:path w="2183129" h="1129664">
                <a:moveTo>
                  <a:pt x="1266444" y="1129284"/>
                </a:moveTo>
                <a:lnTo>
                  <a:pt x="1266444" y="1117854"/>
                </a:lnTo>
                <a:lnTo>
                  <a:pt x="1232153" y="1117854"/>
                </a:lnTo>
                <a:lnTo>
                  <a:pt x="1232153" y="1129284"/>
                </a:lnTo>
                <a:lnTo>
                  <a:pt x="1266444" y="1129284"/>
                </a:lnTo>
                <a:close/>
              </a:path>
              <a:path w="2183129" h="1129664">
                <a:moveTo>
                  <a:pt x="1220724" y="1129284"/>
                </a:moveTo>
                <a:lnTo>
                  <a:pt x="1220724" y="1117854"/>
                </a:lnTo>
                <a:lnTo>
                  <a:pt x="1186432" y="1117854"/>
                </a:lnTo>
                <a:lnTo>
                  <a:pt x="1186432" y="1129284"/>
                </a:lnTo>
                <a:lnTo>
                  <a:pt x="1220724" y="1129284"/>
                </a:lnTo>
                <a:close/>
              </a:path>
              <a:path w="2183129" h="1129664">
                <a:moveTo>
                  <a:pt x="1175003" y="1129284"/>
                </a:moveTo>
                <a:lnTo>
                  <a:pt x="1175003" y="1117854"/>
                </a:lnTo>
                <a:lnTo>
                  <a:pt x="1140713" y="1117854"/>
                </a:lnTo>
                <a:lnTo>
                  <a:pt x="1140713" y="1129284"/>
                </a:lnTo>
                <a:lnTo>
                  <a:pt x="1175003" y="1129284"/>
                </a:lnTo>
                <a:close/>
              </a:path>
              <a:path w="2183129" h="1129664">
                <a:moveTo>
                  <a:pt x="1129284" y="1129284"/>
                </a:moveTo>
                <a:lnTo>
                  <a:pt x="1129284" y="1117854"/>
                </a:lnTo>
                <a:lnTo>
                  <a:pt x="1094994" y="1117854"/>
                </a:lnTo>
                <a:lnTo>
                  <a:pt x="1094994" y="1129284"/>
                </a:lnTo>
                <a:lnTo>
                  <a:pt x="1129284" y="1129284"/>
                </a:lnTo>
                <a:close/>
              </a:path>
              <a:path w="2183129" h="1129664">
                <a:moveTo>
                  <a:pt x="1083564" y="1129284"/>
                </a:moveTo>
                <a:lnTo>
                  <a:pt x="1083564" y="1117854"/>
                </a:lnTo>
                <a:lnTo>
                  <a:pt x="1049274" y="1117854"/>
                </a:lnTo>
                <a:lnTo>
                  <a:pt x="1049274" y="1129284"/>
                </a:lnTo>
                <a:lnTo>
                  <a:pt x="1083564" y="1129284"/>
                </a:lnTo>
                <a:close/>
              </a:path>
              <a:path w="2183129" h="1129664">
                <a:moveTo>
                  <a:pt x="1037844" y="1129284"/>
                </a:moveTo>
                <a:lnTo>
                  <a:pt x="1037844" y="1117854"/>
                </a:lnTo>
                <a:lnTo>
                  <a:pt x="1003553" y="1117854"/>
                </a:lnTo>
                <a:lnTo>
                  <a:pt x="1003553" y="1129284"/>
                </a:lnTo>
                <a:lnTo>
                  <a:pt x="1037844" y="1129284"/>
                </a:lnTo>
                <a:close/>
              </a:path>
              <a:path w="2183129" h="1129664">
                <a:moveTo>
                  <a:pt x="992124" y="1129284"/>
                </a:moveTo>
                <a:lnTo>
                  <a:pt x="992124" y="1117854"/>
                </a:lnTo>
                <a:lnTo>
                  <a:pt x="957833" y="1117854"/>
                </a:lnTo>
                <a:lnTo>
                  <a:pt x="957833" y="1129284"/>
                </a:lnTo>
                <a:lnTo>
                  <a:pt x="992124" y="1129284"/>
                </a:lnTo>
                <a:close/>
              </a:path>
              <a:path w="2183129" h="1129664">
                <a:moveTo>
                  <a:pt x="946403" y="1129284"/>
                </a:moveTo>
                <a:lnTo>
                  <a:pt x="946403" y="1117854"/>
                </a:lnTo>
                <a:lnTo>
                  <a:pt x="912113" y="1117854"/>
                </a:lnTo>
                <a:lnTo>
                  <a:pt x="912113" y="1129284"/>
                </a:lnTo>
                <a:lnTo>
                  <a:pt x="946403" y="1129284"/>
                </a:lnTo>
                <a:close/>
              </a:path>
              <a:path w="2183129" h="1129664">
                <a:moveTo>
                  <a:pt x="900684" y="1129284"/>
                </a:moveTo>
                <a:lnTo>
                  <a:pt x="900684" y="1117854"/>
                </a:lnTo>
                <a:lnTo>
                  <a:pt x="866394" y="1117854"/>
                </a:lnTo>
                <a:lnTo>
                  <a:pt x="866394" y="1129284"/>
                </a:lnTo>
                <a:lnTo>
                  <a:pt x="900684" y="1129284"/>
                </a:lnTo>
                <a:close/>
              </a:path>
              <a:path w="2183129" h="1129664">
                <a:moveTo>
                  <a:pt x="854964" y="1129284"/>
                </a:moveTo>
                <a:lnTo>
                  <a:pt x="854964" y="1117854"/>
                </a:lnTo>
                <a:lnTo>
                  <a:pt x="820674" y="1117854"/>
                </a:lnTo>
                <a:lnTo>
                  <a:pt x="820674" y="1129284"/>
                </a:lnTo>
                <a:lnTo>
                  <a:pt x="854964" y="1129284"/>
                </a:lnTo>
                <a:close/>
              </a:path>
              <a:path w="2183129" h="1129664">
                <a:moveTo>
                  <a:pt x="809244" y="1129284"/>
                </a:moveTo>
                <a:lnTo>
                  <a:pt x="809244" y="1117854"/>
                </a:lnTo>
                <a:lnTo>
                  <a:pt x="774953" y="1117854"/>
                </a:lnTo>
                <a:lnTo>
                  <a:pt x="774953" y="1129284"/>
                </a:lnTo>
                <a:lnTo>
                  <a:pt x="809244" y="1129284"/>
                </a:lnTo>
                <a:close/>
              </a:path>
              <a:path w="2183129" h="1129664">
                <a:moveTo>
                  <a:pt x="763524" y="1129284"/>
                </a:moveTo>
                <a:lnTo>
                  <a:pt x="763524" y="1117854"/>
                </a:lnTo>
                <a:lnTo>
                  <a:pt x="729232" y="1117854"/>
                </a:lnTo>
                <a:lnTo>
                  <a:pt x="729232" y="1129284"/>
                </a:lnTo>
                <a:lnTo>
                  <a:pt x="763524" y="1129284"/>
                </a:lnTo>
                <a:close/>
              </a:path>
              <a:path w="2183129" h="1129664">
                <a:moveTo>
                  <a:pt x="717803" y="1129284"/>
                </a:moveTo>
                <a:lnTo>
                  <a:pt x="717803" y="1117854"/>
                </a:lnTo>
                <a:lnTo>
                  <a:pt x="683513" y="1117854"/>
                </a:lnTo>
                <a:lnTo>
                  <a:pt x="683513" y="1129284"/>
                </a:lnTo>
                <a:lnTo>
                  <a:pt x="717803" y="1129284"/>
                </a:lnTo>
                <a:close/>
              </a:path>
              <a:path w="2183129" h="1129664">
                <a:moveTo>
                  <a:pt x="672084" y="1129284"/>
                </a:moveTo>
                <a:lnTo>
                  <a:pt x="672084" y="1117854"/>
                </a:lnTo>
                <a:lnTo>
                  <a:pt x="637794" y="1117854"/>
                </a:lnTo>
                <a:lnTo>
                  <a:pt x="637794" y="1129284"/>
                </a:lnTo>
                <a:lnTo>
                  <a:pt x="672084" y="1129284"/>
                </a:lnTo>
                <a:close/>
              </a:path>
              <a:path w="2183129" h="1129664">
                <a:moveTo>
                  <a:pt x="626364" y="1129284"/>
                </a:moveTo>
                <a:lnTo>
                  <a:pt x="626364" y="1117854"/>
                </a:lnTo>
                <a:lnTo>
                  <a:pt x="592074" y="1117854"/>
                </a:lnTo>
                <a:lnTo>
                  <a:pt x="592074" y="1129284"/>
                </a:lnTo>
                <a:lnTo>
                  <a:pt x="626364" y="1129284"/>
                </a:lnTo>
                <a:close/>
              </a:path>
              <a:path w="2183129" h="1129664">
                <a:moveTo>
                  <a:pt x="580644" y="1129284"/>
                </a:moveTo>
                <a:lnTo>
                  <a:pt x="580644" y="1117854"/>
                </a:lnTo>
                <a:lnTo>
                  <a:pt x="546353" y="1117854"/>
                </a:lnTo>
                <a:lnTo>
                  <a:pt x="546353" y="1129284"/>
                </a:lnTo>
                <a:lnTo>
                  <a:pt x="580644" y="1129284"/>
                </a:lnTo>
                <a:close/>
              </a:path>
              <a:path w="2183129" h="1129664">
                <a:moveTo>
                  <a:pt x="534924" y="1129284"/>
                </a:moveTo>
                <a:lnTo>
                  <a:pt x="534924" y="1117854"/>
                </a:lnTo>
                <a:lnTo>
                  <a:pt x="500632" y="1117854"/>
                </a:lnTo>
                <a:lnTo>
                  <a:pt x="500632" y="1129284"/>
                </a:lnTo>
                <a:lnTo>
                  <a:pt x="534924" y="1129284"/>
                </a:lnTo>
                <a:close/>
              </a:path>
              <a:path w="2183129" h="1129664">
                <a:moveTo>
                  <a:pt x="489203" y="1129284"/>
                </a:moveTo>
                <a:lnTo>
                  <a:pt x="489203" y="1117854"/>
                </a:lnTo>
                <a:lnTo>
                  <a:pt x="454913" y="1117854"/>
                </a:lnTo>
                <a:lnTo>
                  <a:pt x="454913" y="1129284"/>
                </a:lnTo>
                <a:lnTo>
                  <a:pt x="489203" y="1129284"/>
                </a:lnTo>
                <a:close/>
              </a:path>
              <a:path w="2183129" h="1129664">
                <a:moveTo>
                  <a:pt x="443484" y="1129284"/>
                </a:moveTo>
                <a:lnTo>
                  <a:pt x="443484" y="1117854"/>
                </a:lnTo>
                <a:lnTo>
                  <a:pt x="409194" y="1117854"/>
                </a:lnTo>
                <a:lnTo>
                  <a:pt x="409194" y="1129284"/>
                </a:lnTo>
                <a:lnTo>
                  <a:pt x="443484" y="1129284"/>
                </a:lnTo>
                <a:close/>
              </a:path>
              <a:path w="2183129" h="1129664">
                <a:moveTo>
                  <a:pt x="397764" y="1129284"/>
                </a:moveTo>
                <a:lnTo>
                  <a:pt x="397764" y="1117854"/>
                </a:lnTo>
                <a:lnTo>
                  <a:pt x="363474" y="1117854"/>
                </a:lnTo>
                <a:lnTo>
                  <a:pt x="363474" y="1129284"/>
                </a:lnTo>
                <a:lnTo>
                  <a:pt x="397764" y="1129284"/>
                </a:lnTo>
                <a:close/>
              </a:path>
              <a:path w="2183129" h="1129664">
                <a:moveTo>
                  <a:pt x="352044" y="1129284"/>
                </a:moveTo>
                <a:lnTo>
                  <a:pt x="352044" y="1117854"/>
                </a:lnTo>
                <a:lnTo>
                  <a:pt x="317753" y="1117854"/>
                </a:lnTo>
                <a:lnTo>
                  <a:pt x="317753" y="1129284"/>
                </a:lnTo>
                <a:lnTo>
                  <a:pt x="352044" y="1129284"/>
                </a:lnTo>
                <a:close/>
              </a:path>
              <a:path w="2183129" h="1129664">
                <a:moveTo>
                  <a:pt x="306324" y="1129284"/>
                </a:moveTo>
                <a:lnTo>
                  <a:pt x="306324" y="1117854"/>
                </a:lnTo>
                <a:lnTo>
                  <a:pt x="272032" y="1117854"/>
                </a:lnTo>
                <a:lnTo>
                  <a:pt x="272032" y="1129284"/>
                </a:lnTo>
                <a:lnTo>
                  <a:pt x="306324" y="1129284"/>
                </a:lnTo>
                <a:close/>
              </a:path>
              <a:path w="2183129" h="1129664">
                <a:moveTo>
                  <a:pt x="260603" y="1129284"/>
                </a:moveTo>
                <a:lnTo>
                  <a:pt x="260603" y="1117854"/>
                </a:lnTo>
                <a:lnTo>
                  <a:pt x="226313" y="1117854"/>
                </a:lnTo>
                <a:lnTo>
                  <a:pt x="226313" y="1129284"/>
                </a:lnTo>
                <a:lnTo>
                  <a:pt x="260603" y="1129284"/>
                </a:lnTo>
                <a:close/>
              </a:path>
              <a:path w="2183129" h="1129664">
                <a:moveTo>
                  <a:pt x="214884" y="1129284"/>
                </a:moveTo>
                <a:lnTo>
                  <a:pt x="214884" y="1117854"/>
                </a:lnTo>
                <a:lnTo>
                  <a:pt x="192024" y="1117854"/>
                </a:lnTo>
                <a:lnTo>
                  <a:pt x="182879" y="1117092"/>
                </a:lnTo>
                <a:lnTo>
                  <a:pt x="181355" y="1117092"/>
                </a:lnTo>
                <a:lnTo>
                  <a:pt x="180594" y="1128522"/>
                </a:lnTo>
                <a:lnTo>
                  <a:pt x="182879" y="1128580"/>
                </a:lnTo>
                <a:lnTo>
                  <a:pt x="192024" y="1129284"/>
                </a:lnTo>
                <a:lnTo>
                  <a:pt x="214884" y="1129284"/>
                </a:lnTo>
                <a:close/>
              </a:path>
              <a:path w="2183129" h="1129664">
                <a:moveTo>
                  <a:pt x="169925" y="1116330"/>
                </a:moveTo>
                <a:lnTo>
                  <a:pt x="164592" y="1115568"/>
                </a:lnTo>
                <a:lnTo>
                  <a:pt x="155448" y="1114044"/>
                </a:lnTo>
                <a:lnTo>
                  <a:pt x="147066" y="1111758"/>
                </a:lnTo>
                <a:lnTo>
                  <a:pt x="137922" y="1109472"/>
                </a:lnTo>
                <a:lnTo>
                  <a:pt x="134112" y="1120140"/>
                </a:lnTo>
                <a:lnTo>
                  <a:pt x="134874" y="1120140"/>
                </a:lnTo>
                <a:lnTo>
                  <a:pt x="144018" y="1123188"/>
                </a:lnTo>
                <a:lnTo>
                  <a:pt x="153162" y="1125474"/>
                </a:lnTo>
                <a:lnTo>
                  <a:pt x="163068" y="1126998"/>
                </a:lnTo>
                <a:lnTo>
                  <a:pt x="168401" y="1127760"/>
                </a:lnTo>
                <a:lnTo>
                  <a:pt x="169925" y="1116330"/>
                </a:lnTo>
                <a:close/>
              </a:path>
              <a:path w="2183129" h="1129664">
                <a:moveTo>
                  <a:pt x="127253" y="1105662"/>
                </a:moveTo>
                <a:lnTo>
                  <a:pt x="121920" y="1103376"/>
                </a:lnTo>
                <a:lnTo>
                  <a:pt x="113538" y="1099566"/>
                </a:lnTo>
                <a:lnTo>
                  <a:pt x="105918" y="1095756"/>
                </a:lnTo>
                <a:lnTo>
                  <a:pt x="98298" y="1091184"/>
                </a:lnTo>
                <a:lnTo>
                  <a:pt x="97536" y="1091184"/>
                </a:lnTo>
                <a:lnTo>
                  <a:pt x="91440" y="1100328"/>
                </a:lnTo>
                <a:lnTo>
                  <a:pt x="92201" y="1101090"/>
                </a:lnTo>
                <a:lnTo>
                  <a:pt x="108966" y="1110234"/>
                </a:lnTo>
                <a:lnTo>
                  <a:pt x="117348" y="1114044"/>
                </a:lnTo>
                <a:lnTo>
                  <a:pt x="123444" y="1116330"/>
                </a:lnTo>
                <a:lnTo>
                  <a:pt x="127253" y="1105662"/>
                </a:lnTo>
                <a:close/>
              </a:path>
              <a:path w="2183129" h="1129664">
                <a:moveTo>
                  <a:pt x="88392" y="1085088"/>
                </a:moveTo>
                <a:lnTo>
                  <a:pt x="83820" y="1082040"/>
                </a:lnTo>
                <a:lnTo>
                  <a:pt x="76962" y="1076706"/>
                </a:lnTo>
                <a:lnTo>
                  <a:pt x="70103" y="1070610"/>
                </a:lnTo>
                <a:lnTo>
                  <a:pt x="63246" y="1063752"/>
                </a:lnTo>
                <a:lnTo>
                  <a:pt x="54864" y="1071372"/>
                </a:lnTo>
                <a:lnTo>
                  <a:pt x="56388" y="1072896"/>
                </a:lnTo>
                <a:lnTo>
                  <a:pt x="76962" y="1091184"/>
                </a:lnTo>
                <a:lnTo>
                  <a:pt x="81534" y="1094232"/>
                </a:lnTo>
                <a:lnTo>
                  <a:pt x="88392" y="1085088"/>
                </a:lnTo>
                <a:close/>
              </a:path>
              <a:path w="2183129" h="1129664">
                <a:moveTo>
                  <a:pt x="55625" y="1055370"/>
                </a:moveTo>
                <a:lnTo>
                  <a:pt x="52577" y="1051560"/>
                </a:lnTo>
                <a:lnTo>
                  <a:pt x="41910" y="1037844"/>
                </a:lnTo>
                <a:lnTo>
                  <a:pt x="35814" y="1028700"/>
                </a:lnTo>
                <a:lnTo>
                  <a:pt x="25907" y="1034034"/>
                </a:lnTo>
                <a:lnTo>
                  <a:pt x="27431" y="1037082"/>
                </a:lnTo>
                <a:lnTo>
                  <a:pt x="38100" y="1052322"/>
                </a:lnTo>
                <a:lnTo>
                  <a:pt x="44196" y="1059180"/>
                </a:lnTo>
                <a:lnTo>
                  <a:pt x="46481" y="1062990"/>
                </a:lnTo>
                <a:lnTo>
                  <a:pt x="55625" y="1055370"/>
                </a:lnTo>
                <a:close/>
              </a:path>
              <a:path w="2183129" h="1129664">
                <a:moveTo>
                  <a:pt x="30479" y="1018794"/>
                </a:moveTo>
                <a:lnTo>
                  <a:pt x="28955" y="1014984"/>
                </a:lnTo>
                <a:lnTo>
                  <a:pt x="25146" y="1007364"/>
                </a:lnTo>
                <a:lnTo>
                  <a:pt x="19050" y="990600"/>
                </a:lnTo>
                <a:lnTo>
                  <a:pt x="18288" y="987552"/>
                </a:lnTo>
                <a:lnTo>
                  <a:pt x="7620" y="990600"/>
                </a:lnTo>
                <a:lnTo>
                  <a:pt x="8381" y="994410"/>
                </a:lnTo>
                <a:lnTo>
                  <a:pt x="11429" y="1003554"/>
                </a:lnTo>
                <a:lnTo>
                  <a:pt x="19050" y="1020318"/>
                </a:lnTo>
                <a:lnTo>
                  <a:pt x="20574" y="1024128"/>
                </a:lnTo>
                <a:lnTo>
                  <a:pt x="30479" y="1018794"/>
                </a:lnTo>
                <a:close/>
              </a:path>
              <a:path w="2183129" h="1129664">
                <a:moveTo>
                  <a:pt x="16001" y="976884"/>
                </a:moveTo>
                <a:lnTo>
                  <a:pt x="15240" y="973074"/>
                </a:lnTo>
                <a:lnTo>
                  <a:pt x="13716" y="964692"/>
                </a:lnTo>
                <a:lnTo>
                  <a:pt x="12192" y="955548"/>
                </a:lnTo>
                <a:lnTo>
                  <a:pt x="11429" y="946404"/>
                </a:lnTo>
                <a:lnTo>
                  <a:pt x="11429" y="944118"/>
                </a:lnTo>
                <a:lnTo>
                  <a:pt x="0" y="944118"/>
                </a:lnTo>
                <a:lnTo>
                  <a:pt x="0" y="947166"/>
                </a:lnTo>
                <a:lnTo>
                  <a:pt x="762" y="957072"/>
                </a:lnTo>
                <a:lnTo>
                  <a:pt x="2286" y="966216"/>
                </a:lnTo>
                <a:lnTo>
                  <a:pt x="3810" y="976122"/>
                </a:lnTo>
                <a:lnTo>
                  <a:pt x="4572" y="979170"/>
                </a:lnTo>
                <a:lnTo>
                  <a:pt x="16001" y="976884"/>
                </a:lnTo>
                <a:close/>
              </a:path>
            </a:pathLst>
          </a:custGeom>
          <a:solidFill>
            <a:srgbClr val="994733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 txBox="1"/>
          <p:nvPr/>
        </p:nvSpPr>
        <p:spPr>
          <a:xfrm>
            <a:off x="8271295" y="2262692"/>
            <a:ext cx="1228165" cy="825588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0646" marR="4483" indent="-560" algn="ctr">
              <a:spcBef>
                <a:spcPts val="84"/>
              </a:spcBef>
            </a:pPr>
            <a:r>
              <a:rPr sz="1765" b="1" spc="-9" dirty="0">
                <a:latin typeface="Arial"/>
                <a:cs typeface="Arial"/>
              </a:rPr>
              <a:t>Research  manuscript  published</a:t>
            </a:r>
            <a:endParaRPr sz="1765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79333" y="3140561"/>
            <a:ext cx="100853" cy="818029"/>
          </a:xfrm>
          <a:custGeom>
            <a:avLst/>
            <a:gdLst/>
            <a:ahLst/>
            <a:cxnLst/>
            <a:rect l="l" t="t" r="r" b="b"/>
            <a:pathLst>
              <a:path w="114300" h="927100">
                <a:moveTo>
                  <a:pt x="114300" y="57150"/>
                </a:moveTo>
                <a:lnTo>
                  <a:pt x="109870" y="34718"/>
                </a:lnTo>
                <a:lnTo>
                  <a:pt x="97726" y="16573"/>
                </a:lnTo>
                <a:lnTo>
                  <a:pt x="79581" y="4429"/>
                </a:lnTo>
                <a:lnTo>
                  <a:pt x="57150" y="0"/>
                </a:lnTo>
                <a:lnTo>
                  <a:pt x="35040" y="4429"/>
                </a:lnTo>
                <a:lnTo>
                  <a:pt x="16859" y="16573"/>
                </a:lnTo>
                <a:lnTo>
                  <a:pt x="4536" y="34718"/>
                </a:lnTo>
                <a:lnTo>
                  <a:pt x="0" y="57150"/>
                </a:lnTo>
                <a:lnTo>
                  <a:pt x="4536" y="79259"/>
                </a:lnTo>
                <a:lnTo>
                  <a:pt x="16859" y="97440"/>
                </a:lnTo>
                <a:lnTo>
                  <a:pt x="35040" y="109763"/>
                </a:lnTo>
                <a:lnTo>
                  <a:pt x="38100" y="110391"/>
                </a:lnTo>
                <a:lnTo>
                  <a:pt x="38100" y="57150"/>
                </a:lnTo>
                <a:lnTo>
                  <a:pt x="76200" y="57150"/>
                </a:lnTo>
                <a:lnTo>
                  <a:pt x="76200" y="110447"/>
                </a:lnTo>
                <a:lnTo>
                  <a:pt x="79581" y="109763"/>
                </a:lnTo>
                <a:lnTo>
                  <a:pt x="97726" y="97440"/>
                </a:lnTo>
                <a:lnTo>
                  <a:pt x="109870" y="79259"/>
                </a:lnTo>
                <a:lnTo>
                  <a:pt x="114300" y="57150"/>
                </a:lnTo>
                <a:close/>
              </a:path>
              <a:path w="114300" h="927100">
                <a:moveTo>
                  <a:pt x="114300" y="869442"/>
                </a:moveTo>
                <a:lnTo>
                  <a:pt x="109870" y="847332"/>
                </a:lnTo>
                <a:lnTo>
                  <a:pt x="97726" y="829151"/>
                </a:lnTo>
                <a:lnTo>
                  <a:pt x="79581" y="816828"/>
                </a:lnTo>
                <a:lnTo>
                  <a:pt x="57150" y="812292"/>
                </a:lnTo>
                <a:lnTo>
                  <a:pt x="35040" y="816828"/>
                </a:lnTo>
                <a:lnTo>
                  <a:pt x="16859" y="829151"/>
                </a:lnTo>
                <a:lnTo>
                  <a:pt x="4536" y="847332"/>
                </a:lnTo>
                <a:lnTo>
                  <a:pt x="0" y="869442"/>
                </a:lnTo>
                <a:lnTo>
                  <a:pt x="4536" y="891873"/>
                </a:lnTo>
                <a:lnTo>
                  <a:pt x="16859" y="910018"/>
                </a:lnTo>
                <a:lnTo>
                  <a:pt x="35040" y="922162"/>
                </a:lnTo>
                <a:lnTo>
                  <a:pt x="38100" y="922775"/>
                </a:lnTo>
                <a:lnTo>
                  <a:pt x="38100" y="869442"/>
                </a:lnTo>
                <a:lnTo>
                  <a:pt x="76200" y="869442"/>
                </a:lnTo>
                <a:lnTo>
                  <a:pt x="76200" y="922830"/>
                </a:lnTo>
                <a:lnTo>
                  <a:pt x="79581" y="922162"/>
                </a:lnTo>
                <a:lnTo>
                  <a:pt x="97726" y="910018"/>
                </a:lnTo>
                <a:lnTo>
                  <a:pt x="109870" y="891873"/>
                </a:lnTo>
                <a:lnTo>
                  <a:pt x="114300" y="869442"/>
                </a:lnTo>
                <a:close/>
              </a:path>
              <a:path w="114300" h="927100">
                <a:moveTo>
                  <a:pt x="76200" y="110447"/>
                </a:moveTo>
                <a:lnTo>
                  <a:pt x="76200" y="57150"/>
                </a:lnTo>
                <a:lnTo>
                  <a:pt x="38100" y="57150"/>
                </a:lnTo>
                <a:lnTo>
                  <a:pt x="38100" y="110391"/>
                </a:lnTo>
                <a:lnTo>
                  <a:pt x="57150" y="114300"/>
                </a:lnTo>
                <a:lnTo>
                  <a:pt x="76200" y="110447"/>
                </a:lnTo>
                <a:close/>
              </a:path>
              <a:path w="114300" h="927100">
                <a:moveTo>
                  <a:pt x="76200" y="816144"/>
                </a:moveTo>
                <a:lnTo>
                  <a:pt x="76200" y="110447"/>
                </a:lnTo>
                <a:lnTo>
                  <a:pt x="57150" y="114300"/>
                </a:lnTo>
                <a:lnTo>
                  <a:pt x="38100" y="110391"/>
                </a:lnTo>
                <a:lnTo>
                  <a:pt x="38100" y="816200"/>
                </a:lnTo>
                <a:lnTo>
                  <a:pt x="57150" y="812292"/>
                </a:lnTo>
                <a:lnTo>
                  <a:pt x="76200" y="816144"/>
                </a:lnTo>
                <a:close/>
              </a:path>
              <a:path w="114300" h="927100">
                <a:moveTo>
                  <a:pt x="76200" y="922830"/>
                </a:moveTo>
                <a:lnTo>
                  <a:pt x="76200" y="869442"/>
                </a:lnTo>
                <a:lnTo>
                  <a:pt x="38100" y="869442"/>
                </a:lnTo>
                <a:lnTo>
                  <a:pt x="38100" y="922775"/>
                </a:lnTo>
                <a:lnTo>
                  <a:pt x="57150" y="926592"/>
                </a:lnTo>
                <a:lnTo>
                  <a:pt x="76200" y="922830"/>
                </a:lnTo>
                <a:close/>
              </a:path>
            </a:pathLst>
          </a:custGeom>
          <a:solidFill>
            <a:srgbClr val="D1634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8952828" y="3136526"/>
            <a:ext cx="100853" cy="818029"/>
          </a:xfrm>
          <a:custGeom>
            <a:avLst/>
            <a:gdLst/>
            <a:ahLst/>
            <a:cxnLst/>
            <a:rect l="l" t="t" r="r" b="b"/>
            <a:pathLst>
              <a:path w="114300" h="927100">
                <a:moveTo>
                  <a:pt x="114300" y="57150"/>
                </a:moveTo>
                <a:lnTo>
                  <a:pt x="109870" y="34718"/>
                </a:lnTo>
                <a:lnTo>
                  <a:pt x="97726" y="16573"/>
                </a:lnTo>
                <a:lnTo>
                  <a:pt x="79581" y="4429"/>
                </a:lnTo>
                <a:lnTo>
                  <a:pt x="57150" y="0"/>
                </a:lnTo>
                <a:lnTo>
                  <a:pt x="35040" y="4429"/>
                </a:lnTo>
                <a:lnTo>
                  <a:pt x="16859" y="16573"/>
                </a:lnTo>
                <a:lnTo>
                  <a:pt x="4536" y="34718"/>
                </a:lnTo>
                <a:lnTo>
                  <a:pt x="0" y="57150"/>
                </a:lnTo>
                <a:lnTo>
                  <a:pt x="4536" y="79259"/>
                </a:lnTo>
                <a:lnTo>
                  <a:pt x="16859" y="97440"/>
                </a:lnTo>
                <a:lnTo>
                  <a:pt x="35040" y="109763"/>
                </a:lnTo>
                <a:lnTo>
                  <a:pt x="38100" y="110391"/>
                </a:lnTo>
                <a:lnTo>
                  <a:pt x="38100" y="57150"/>
                </a:lnTo>
                <a:lnTo>
                  <a:pt x="76200" y="57150"/>
                </a:lnTo>
                <a:lnTo>
                  <a:pt x="76200" y="110447"/>
                </a:lnTo>
                <a:lnTo>
                  <a:pt x="79581" y="109763"/>
                </a:lnTo>
                <a:lnTo>
                  <a:pt x="97726" y="97440"/>
                </a:lnTo>
                <a:lnTo>
                  <a:pt x="109870" y="79259"/>
                </a:lnTo>
                <a:lnTo>
                  <a:pt x="114300" y="57150"/>
                </a:lnTo>
                <a:close/>
              </a:path>
              <a:path w="114300" h="927100">
                <a:moveTo>
                  <a:pt x="114300" y="869442"/>
                </a:moveTo>
                <a:lnTo>
                  <a:pt x="109870" y="847332"/>
                </a:lnTo>
                <a:lnTo>
                  <a:pt x="97726" y="829151"/>
                </a:lnTo>
                <a:lnTo>
                  <a:pt x="79581" y="816828"/>
                </a:lnTo>
                <a:lnTo>
                  <a:pt x="57150" y="812292"/>
                </a:lnTo>
                <a:lnTo>
                  <a:pt x="35040" y="816828"/>
                </a:lnTo>
                <a:lnTo>
                  <a:pt x="16859" y="829151"/>
                </a:lnTo>
                <a:lnTo>
                  <a:pt x="4536" y="847332"/>
                </a:lnTo>
                <a:lnTo>
                  <a:pt x="0" y="869442"/>
                </a:lnTo>
                <a:lnTo>
                  <a:pt x="4536" y="891873"/>
                </a:lnTo>
                <a:lnTo>
                  <a:pt x="16859" y="910018"/>
                </a:lnTo>
                <a:lnTo>
                  <a:pt x="35040" y="922162"/>
                </a:lnTo>
                <a:lnTo>
                  <a:pt x="38100" y="922775"/>
                </a:lnTo>
                <a:lnTo>
                  <a:pt x="38100" y="869442"/>
                </a:lnTo>
                <a:lnTo>
                  <a:pt x="76200" y="869442"/>
                </a:lnTo>
                <a:lnTo>
                  <a:pt x="76200" y="922830"/>
                </a:lnTo>
                <a:lnTo>
                  <a:pt x="79581" y="922162"/>
                </a:lnTo>
                <a:lnTo>
                  <a:pt x="97726" y="910018"/>
                </a:lnTo>
                <a:lnTo>
                  <a:pt x="109870" y="891873"/>
                </a:lnTo>
                <a:lnTo>
                  <a:pt x="114300" y="869442"/>
                </a:lnTo>
                <a:close/>
              </a:path>
              <a:path w="114300" h="927100">
                <a:moveTo>
                  <a:pt x="76200" y="110447"/>
                </a:moveTo>
                <a:lnTo>
                  <a:pt x="76200" y="57150"/>
                </a:lnTo>
                <a:lnTo>
                  <a:pt x="38100" y="57150"/>
                </a:lnTo>
                <a:lnTo>
                  <a:pt x="38100" y="110391"/>
                </a:lnTo>
                <a:lnTo>
                  <a:pt x="57150" y="114300"/>
                </a:lnTo>
                <a:lnTo>
                  <a:pt x="76200" y="110447"/>
                </a:lnTo>
                <a:close/>
              </a:path>
              <a:path w="114300" h="927100">
                <a:moveTo>
                  <a:pt x="76200" y="816144"/>
                </a:moveTo>
                <a:lnTo>
                  <a:pt x="76200" y="110447"/>
                </a:lnTo>
                <a:lnTo>
                  <a:pt x="57150" y="114300"/>
                </a:lnTo>
                <a:lnTo>
                  <a:pt x="38100" y="110391"/>
                </a:lnTo>
                <a:lnTo>
                  <a:pt x="38100" y="816200"/>
                </a:lnTo>
                <a:lnTo>
                  <a:pt x="57150" y="812292"/>
                </a:lnTo>
                <a:lnTo>
                  <a:pt x="76200" y="816144"/>
                </a:lnTo>
                <a:close/>
              </a:path>
              <a:path w="114300" h="927100">
                <a:moveTo>
                  <a:pt x="76200" y="922830"/>
                </a:moveTo>
                <a:lnTo>
                  <a:pt x="76200" y="869442"/>
                </a:lnTo>
                <a:lnTo>
                  <a:pt x="38100" y="869442"/>
                </a:lnTo>
                <a:lnTo>
                  <a:pt x="38100" y="922775"/>
                </a:lnTo>
                <a:lnTo>
                  <a:pt x="57150" y="926592"/>
                </a:lnTo>
                <a:lnTo>
                  <a:pt x="76200" y="922830"/>
                </a:lnTo>
                <a:close/>
              </a:path>
            </a:pathLst>
          </a:custGeom>
          <a:solidFill>
            <a:srgbClr val="D1634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3499037" y="3903680"/>
            <a:ext cx="0" cy="448795"/>
          </a:xfrm>
          <a:custGeom>
            <a:avLst/>
            <a:gdLst/>
            <a:ahLst/>
            <a:cxnLst/>
            <a:rect l="l" t="t" r="r" b="b"/>
            <a:pathLst>
              <a:path h="508635">
                <a:moveTo>
                  <a:pt x="0" y="0"/>
                </a:moveTo>
                <a:lnTo>
                  <a:pt x="0" y="508253"/>
                </a:lnTo>
              </a:path>
            </a:pathLst>
          </a:custGeom>
          <a:ln w="31242">
            <a:solidFill>
              <a:srgbClr val="D16349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 txBox="1"/>
          <p:nvPr/>
        </p:nvSpPr>
        <p:spPr>
          <a:xfrm>
            <a:off x="2833968" y="4392034"/>
            <a:ext cx="1060076" cy="472415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27194" marR="4483" indent="-116547">
              <a:spcBef>
                <a:spcPts val="84"/>
              </a:spcBef>
            </a:pPr>
            <a:r>
              <a:rPr sz="1500" b="1" spc="-4" dirty="0">
                <a:latin typeface="Arial"/>
                <a:cs typeface="Arial"/>
              </a:rPr>
              <a:t>Preliminary  analyses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846767" y="3916456"/>
            <a:ext cx="0" cy="448795"/>
          </a:xfrm>
          <a:custGeom>
            <a:avLst/>
            <a:gdLst/>
            <a:ahLst/>
            <a:cxnLst/>
            <a:rect l="l" t="t" r="r" b="b"/>
            <a:pathLst>
              <a:path h="508635">
                <a:moveTo>
                  <a:pt x="0" y="0"/>
                </a:moveTo>
                <a:lnTo>
                  <a:pt x="0" y="508253"/>
                </a:lnTo>
              </a:path>
            </a:pathLst>
          </a:custGeom>
          <a:ln w="32003">
            <a:solidFill>
              <a:srgbClr val="D16349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 txBox="1"/>
          <p:nvPr/>
        </p:nvSpPr>
        <p:spPr>
          <a:xfrm>
            <a:off x="4228427" y="4388671"/>
            <a:ext cx="1165412" cy="472415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80424" marR="4483" indent="-169778">
              <a:spcBef>
                <a:spcPts val="84"/>
              </a:spcBef>
            </a:pPr>
            <a:r>
              <a:rPr sz="1500" b="1" spc="-9" dirty="0">
                <a:latin typeface="Arial"/>
                <a:cs typeface="Arial"/>
              </a:rPr>
              <a:t>Refined data  </a:t>
            </a:r>
            <a:r>
              <a:rPr sz="1500" b="1" spc="-4" dirty="0">
                <a:latin typeface="Arial"/>
                <a:cs typeface="Arial"/>
              </a:rPr>
              <a:t>available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255684" y="3903680"/>
            <a:ext cx="0" cy="448795"/>
          </a:xfrm>
          <a:custGeom>
            <a:avLst/>
            <a:gdLst/>
            <a:ahLst/>
            <a:cxnLst/>
            <a:rect l="l" t="t" r="r" b="b"/>
            <a:pathLst>
              <a:path h="508635">
                <a:moveTo>
                  <a:pt x="0" y="0"/>
                </a:moveTo>
                <a:lnTo>
                  <a:pt x="0" y="508253"/>
                </a:lnTo>
              </a:path>
            </a:pathLst>
          </a:custGeom>
          <a:ln w="31241">
            <a:solidFill>
              <a:srgbClr val="D16349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" name="object 15"/>
          <p:cNvSpPr txBox="1"/>
          <p:nvPr/>
        </p:nvSpPr>
        <p:spPr>
          <a:xfrm>
            <a:off x="5802405" y="4402790"/>
            <a:ext cx="912159" cy="472415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43443" marR="4483" indent="-132797">
              <a:spcBef>
                <a:spcPts val="84"/>
              </a:spcBef>
            </a:pPr>
            <a:r>
              <a:rPr sz="1500" b="1" spc="-4" dirty="0">
                <a:latin typeface="Arial"/>
                <a:cs typeface="Arial"/>
              </a:rPr>
              <a:t>First</a:t>
            </a:r>
            <a:r>
              <a:rPr sz="1500" b="1" spc="-53" dirty="0">
                <a:latin typeface="Arial"/>
                <a:cs typeface="Arial"/>
              </a:rPr>
              <a:t> </a:t>
            </a:r>
            <a:r>
              <a:rPr sz="1500" b="1" spc="-9" dirty="0">
                <a:latin typeface="Arial"/>
                <a:cs typeface="Arial"/>
              </a:rPr>
              <a:t>draft  written</a:t>
            </a:r>
            <a:endParaRPr sz="15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797514" y="3903680"/>
            <a:ext cx="0" cy="448795"/>
          </a:xfrm>
          <a:custGeom>
            <a:avLst/>
            <a:gdLst/>
            <a:ahLst/>
            <a:cxnLst/>
            <a:rect l="l" t="t" r="r" b="b"/>
            <a:pathLst>
              <a:path h="508635">
                <a:moveTo>
                  <a:pt x="0" y="0"/>
                </a:moveTo>
                <a:lnTo>
                  <a:pt x="0" y="508253"/>
                </a:lnTo>
              </a:path>
            </a:pathLst>
          </a:custGeom>
          <a:ln w="32003">
            <a:solidFill>
              <a:srgbClr val="D16349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" name="object 17"/>
          <p:cNvSpPr txBox="1"/>
          <p:nvPr/>
        </p:nvSpPr>
        <p:spPr>
          <a:xfrm>
            <a:off x="8331126" y="4376569"/>
            <a:ext cx="1037104" cy="472415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58274" marR="4483" indent="-47628">
              <a:spcBef>
                <a:spcPts val="84"/>
              </a:spcBef>
            </a:pPr>
            <a:r>
              <a:rPr sz="1500" b="1" spc="-9" dirty="0">
                <a:latin typeface="Arial"/>
                <a:cs typeface="Arial"/>
              </a:rPr>
              <a:t>Manuscript  </a:t>
            </a:r>
            <a:r>
              <a:rPr sz="1500" b="1" spc="-4" dirty="0">
                <a:latin typeface="Arial"/>
                <a:cs typeface="Arial"/>
              </a:rPr>
              <a:t>“in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b="1" spc="-9" dirty="0">
                <a:latin typeface="Arial"/>
                <a:cs typeface="Arial"/>
              </a:rPr>
              <a:t>press”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533154" y="3903680"/>
            <a:ext cx="0" cy="448795"/>
          </a:xfrm>
          <a:custGeom>
            <a:avLst/>
            <a:gdLst/>
            <a:ahLst/>
            <a:cxnLst/>
            <a:rect l="l" t="t" r="r" b="b"/>
            <a:pathLst>
              <a:path h="508635">
                <a:moveTo>
                  <a:pt x="0" y="0"/>
                </a:moveTo>
                <a:lnTo>
                  <a:pt x="0" y="508253"/>
                </a:lnTo>
              </a:path>
            </a:pathLst>
          </a:custGeom>
          <a:ln w="31242">
            <a:solidFill>
              <a:srgbClr val="D16349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" name="object 19"/>
          <p:cNvSpPr txBox="1"/>
          <p:nvPr/>
        </p:nvSpPr>
        <p:spPr>
          <a:xfrm>
            <a:off x="7045587" y="4388671"/>
            <a:ext cx="973791" cy="472415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11206" marR="4483" indent="25774">
              <a:spcBef>
                <a:spcPts val="84"/>
              </a:spcBef>
            </a:pPr>
            <a:r>
              <a:rPr sz="1500" b="1" spc="-4" dirty="0">
                <a:latin typeface="Arial"/>
                <a:cs typeface="Arial"/>
              </a:rPr>
              <a:t>Revisions  </a:t>
            </a:r>
            <a:r>
              <a:rPr sz="1500" b="1" spc="-9" dirty="0">
                <a:latin typeface="Arial"/>
                <a:cs typeface="Arial"/>
              </a:rPr>
              <a:t>completed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EBEA20-333A-EF4E-862F-921C6BFC3500}"/>
              </a:ext>
            </a:extLst>
          </p:cNvPr>
          <p:cNvSpPr txBox="1"/>
          <p:nvPr/>
        </p:nvSpPr>
        <p:spPr>
          <a:xfrm>
            <a:off x="287852" y="169653"/>
            <a:ext cx="467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developed by Alison Huang</a:t>
            </a:r>
          </a:p>
        </p:txBody>
      </p:sp>
    </p:spTree>
    <p:extLst>
      <p:ext uri="{BB962C8B-B14F-4D97-AF65-F5344CB8AC3E}">
        <p14:creationId xmlns:p14="http://schemas.microsoft.com/office/powerpoint/2010/main" val="3199969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9271" y="674686"/>
            <a:ext cx="10313233" cy="687858"/>
          </a:xfrm>
          <a:prstGeom prst="rect">
            <a:avLst/>
          </a:prstGeom>
        </p:spPr>
        <p:txBody>
          <a:bodyPr vert="horz" wrap="square" lIns="0" tIns="1064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4"/>
              </a:spcBef>
            </a:pPr>
            <a:r>
              <a:rPr spc="-4" dirty="0"/>
              <a:t>Developing a timeline for abstract submission</a:t>
            </a:r>
          </a:p>
        </p:txBody>
      </p:sp>
      <p:sp>
        <p:nvSpPr>
          <p:cNvPr id="3" name="object 3"/>
          <p:cNvSpPr/>
          <p:nvPr/>
        </p:nvSpPr>
        <p:spPr>
          <a:xfrm>
            <a:off x="4883748" y="1600873"/>
            <a:ext cx="100853" cy="3410510"/>
          </a:xfrm>
          <a:custGeom>
            <a:avLst/>
            <a:gdLst/>
            <a:ahLst/>
            <a:cxnLst/>
            <a:rect l="l" t="t" r="r" b="b"/>
            <a:pathLst>
              <a:path w="114300" h="3865245">
                <a:moveTo>
                  <a:pt x="114300" y="57150"/>
                </a:moveTo>
                <a:lnTo>
                  <a:pt x="109763" y="34718"/>
                </a:lnTo>
                <a:lnTo>
                  <a:pt x="97440" y="16573"/>
                </a:lnTo>
                <a:lnTo>
                  <a:pt x="79259" y="4429"/>
                </a:lnTo>
                <a:lnTo>
                  <a:pt x="57150" y="0"/>
                </a:lnTo>
                <a:lnTo>
                  <a:pt x="34718" y="4536"/>
                </a:lnTo>
                <a:lnTo>
                  <a:pt x="16573" y="16859"/>
                </a:lnTo>
                <a:lnTo>
                  <a:pt x="4429" y="35040"/>
                </a:lnTo>
                <a:lnTo>
                  <a:pt x="0" y="57150"/>
                </a:lnTo>
                <a:lnTo>
                  <a:pt x="4548" y="79581"/>
                </a:lnTo>
                <a:lnTo>
                  <a:pt x="16954" y="97726"/>
                </a:lnTo>
                <a:lnTo>
                  <a:pt x="35361" y="109870"/>
                </a:lnTo>
                <a:lnTo>
                  <a:pt x="38100" y="110408"/>
                </a:lnTo>
                <a:lnTo>
                  <a:pt x="38100" y="57150"/>
                </a:lnTo>
                <a:lnTo>
                  <a:pt x="76200" y="57150"/>
                </a:lnTo>
                <a:lnTo>
                  <a:pt x="76456" y="110474"/>
                </a:lnTo>
                <a:lnTo>
                  <a:pt x="79902" y="109763"/>
                </a:lnTo>
                <a:lnTo>
                  <a:pt x="97821" y="97440"/>
                </a:lnTo>
                <a:lnTo>
                  <a:pt x="109882" y="79259"/>
                </a:lnTo>
                <a:lnTo>
                  <a:pt x="114300" y="57150"/>
                </a:lnTo>
                <a:close/>
              </a:path>
              <a:path w="114300" h="3865245">
                <a:moveTo>
                  <a:pt x="76456" y="110474"/>
                </a:moveTo>
                <a:lnTo>
                  <a:pt x="76200" y="57150"/>
                </a:lnTo>
                <a:lnTo>
                  <a:pt x="38100" y="57150"/>
                </a:lnTo>
                <a:lnTo>
                  <a:pt x="38356" y="110459"/>
                </a:lnTo>
                <a:lnTo>
                  <a:pt x="57912" y="114300"/>
                </a:lnTo>
                <a:lnTo>
                  <a:pt x="76456" y="110474"/>
                </a:lnTo>
                <a:close/>
              </a:path>
              <a:path w="114300" h="3865245">
                <a:moveTo>
                  <a:pt x="38356" y="110459"/>
                </a:moveTo>
                <a:lnTo>
                  <a:pt x="38100" y="57150"/>
                </a:lnTo>
                <a:lnTo>
                  <a:pt x="38100" y="110408"/>
                </a:lnTo>
                <a:lnTo>
                  <a:pt x="38356" y="110459"/>
                </a:lnTo>
                <a:close/>
              </a:path>
              <a:path w="114300" h="3865245">
                <a:moveTo>
                  <a:pt x="94488" y="3864864"/>
                </a:moveTo>
                <a:lnTo>
                  <a:pt x="76456" y="110474"/>
                </a:lnTo>
                <a:lnTo>
                  <a:pt x="57912" y="114300"/>
                </a:lnTo>
                <a:lnTo>
                  <a:pt x="38356" y="110459"/>
                </a:lnTo>
                <a:lnTo>
                  <a:pt x="56388" y="3864864"/>
                </a:lnTo>
                <a:lnTo>
                  <a:pt x="94488" y="3864864"/>
                </a:lnTo>
                <a:close/>
              </a:path>
            </a:pathLst>
          </a:custGeom>
          <a:solidFill>
            <a:srgbClr val="D1634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/>
          <p:nvPr/>
        </p:nvSpPr>
        <p:spPr>
          <a:xfrm>
            <a:off x="3340025" y="5004322"/>
            <a:ext cx="3188634" cy="722779"/>
          </a:xfrm>
          <a:custGeom>
            <a:avLst/>
            <a:gdLst/>
            <a:ahLst/>
            <a:cxnLst/>
            <a:rect l="l" t="t" r="r" b="b"/>
            <a:pathLst>
              <a:path w="3613785" h="819150">
                <a:moveTo>
                  <a:pt x="11429" y="678942"/>
                </a:moveTo>
                <a:lnTo>
                  <a:pt x="11429" y="644652"/>
                </a:lnTo>
                <a:lnTo>
                  <a:pt x="0" y="644652"/>
                </a:lnTo>
                <a:lnTo>
                  <a:pt x="0" y="678942"/>
                </a:lnTo>
                <a:lnTo>
                  <a:pt x="11429" y="678942"/>
                </a:lnTo>
                <a:close/>
              </a:path>
              <a:path w="3613785" h="819150">
                <a:moveTo>
                  <a:pt x="11429" y="633222"/>
                </a:moveTo>
                <a:lnTo>
                  <a:pt x="11429" y="598932"/>
                </a:lnTo>
                <a:lnTo>
                  <a:pt x="0" y="598932"/>
                </a:lnTo>
                <a:lnTo>
                  <a:pt x="0" y="633222"/>
                </a:lnTo>
                <a:lnTo>
                  <a:pt x="11429" y="633222"/>
                </a:lnTo>
                <a:close/>
              </a:path>
              <a:path w="3613785" h="819150">
                <a:moveTo>
                  <a:pt x="11429" y="587502"/>
                </a:moveTo>
                <a:lnTo>
                  <a:pt x="11429" y="553212"/>
                </a:lnTo>
                <a:lnTo>
                  <a:pt x="0" y="553212"/>
                </a:lnTo>
                <a:lnTo>
                  <a:pt x="0" y="587502"/>
                </a:lnTo>
                <a:lnTo>
                  <a:pt x="11429" y="587502"/>
                </a:lnTo>
                <a:close/>
              </a:path>
              <a:path w="3613785" h="819150">
                <a:moveTo>
                  <a:pt x="11429" y="541782"/>
                </a:moveTo>
                <a:lnTo>
                  <a:pt x="11429" y="507492"/>
                </a:lnTo>
                <a:lnTo>
                  <a:pt x="0" y="507492"/>
                </a:lnTo>
                <a:lnTo>
                  <a:pt x="0" y="541782"/>
                </a:lnTo>
                <a:lnTo>
                  <a:pt x="11429" y="541782"/>
                </a:lnTo>
                <a:close/>
              </a:path>
              <a:path w="3613785" h="819150">
                <a:moveTo>
                  <a:pt x="11429" y="496062"/>
                </a:moveTo>
                <a:lnTo>
                  <a:pt x="11429" y="461772"/>
                </a:lnTo>
                <a:lnTo>
                  <a:pt x="0" y="461772"/>
                </a:lnTo>
                <a:lnTo>
                  <a:pt x="0" y="496062"/>
                </a:lnTo>
                <a:lnTo>
                  <a:pt x="11429" y="496062"/>
                </a:lnTo>
                <a:close/>
              </a:path>
              <a:path w="3613785" h="819150">
                <a:moveTo>
                  <a:pt x="11429" y="450342"/>
                </a:moveTo>
                <a:lnTo>
                  <a:pt x="11429" y="416052"/>
                </a:lnTo>
                <a:lnTo>
                  <a:pt x="0" y="416052"/>
                </a:lnTo>
                <a:lnTo>
                  <a:pt x="0" y="450342"/>
                </a:lnTo>
                <a:lnTo>
                  <a:pt x="11429" y="450342"/>
                </a:lnTo>
                <a:close/>
              </a:path>
              <a:path w="3613785" h="819150">
                <a:moveTo>
                  <a:pt x="11429" y="404622"/>
                </a:moveTo>
                <a:lnTo>
                  <a:pt x="11429" y="370332"/>
                </a:lnTo>
                <a:lnTo>
                  <a:pt x="0" y="370332"/>
                </a:lnTo>
                <a:lnTo>
                  <a:pt x="0" y="404622"/>
                </a:lnTo>
                <a:lnTo>
                  <a:pt x="11429" y="404622"/>
                </a:lnTo>
                <a:close/>
              </a:path>
              <a:path w="3613785" h="819150">
                <a:moveTo>
                  <a:pt x="11429" y="358902"/>
                </a:moveTo>
                <a:lnTo>
                  <a:pt x="11429" y="324612"/>
                </a:lnTo>
                <a:lnTo>
                  <a:pt x="0" y="324612"/>
                </a:lnTo>
                <a:lnTo>
                  <a:pt x="0" y="358902"/>
                </a:lnTo>
                <a:lnTo>
                  <a:pt x="11429" y="358902"/>
                </a:lnTo>
                <a:close/>
              </a:path>
              <a:path w="3613785" h="819150">
                <a:moveTo>
                  <a:pt x="11429" y="313182"/>
                </a:moveTo>
                <a:lnTo>
                  <a:pt x="11429" y="278892"/>
                </a:lnTo>
                <a:lnTo>
                  <a:pt x="0" y="278892"/>
                </a:lnTo>
                <a:lnTo>
                  <a:pt x="0" y="313182"/>
                </a:lnTo>
                <a:lnTo>
                  <a:pt x="11429" y="313182"/>
                </a:lnTo>
                <a:close/>
              </a:path>
              <a:path w="3613785" h="819150">
                <a:moveTo>
                  <a:pt x="11429" y="267462"/>
                </a:moveTo>
                <a:lnTo>
                  <a:pt x="11429" y="233172"/>
                </a:lnTo>
                <a:lnTo>
                  <a:pt x="0" y="233172"/>
                </a:lnTo>
                <a:lnTo>
                  <a:pt x="0" y="267462"/>
                </a:lnTo>
                <a:lnTo>
                  <a:pt x="11429" y="267462"/>
                </a:lnTo>
                <a:close/>
              </a:path>
              <a:path w="3613785" h="819150">
                <a:moveTo>
                  <a:pt x="11429" y="221742"/>
                </a:moveTo>
                <a:lnTo>
                  <a:pt x="11429" y="187452"/>
                </a:lnTo>
                <a:lnTo>
                  <a:pt x="0" y="187452"/>
                </a:lnTo>
                <a:lnTo>
                  <a:pt x="0" y="221742"/>
                </a:lnTo>
                <a:lnTo>
                  <a:pt x="11429" y="221742"/>
                </a:lnTo>
                <a:close/>
              </a:path>
              <a:path w="3613785" h="819150">
                <a:moveTo>
                  <a:pt x="11429" y="176022"/>
                </a:moveTo>
                <a:lnTo>
                  <a:pt x="11429" y="141732"/>
                </a:lnTo>
                <a:lnTo>
                  <a:pt x="0" y="141732"/>
                </a:lnTo>
                <a:lnTo>
                  <a:pt x="0" y="176022"/>
                </a:lnTo>
                <a:lnTo>
                  <a:pt x="11429" y="176022"/>
                </a:lnTo>
                <a:close/>
              </a:path>
              <a:path w="3613785" h="819150">
                <a:moveTo>
                  <a:pt x="18287" y="98298"/>
                </a:moveTo>
                <a:lnTo>
                  <a:pt x="7619" y="95250"/>
                </a:lnTo>
                <a:lnTo>
                  <a:pt x="6095" y="99060"/>
                </a:lnTo>
                <a:lnTo>
                  <a:pt x="1524" y="119634"/>
                </a:lnTo>
                <a:lnTo>
                  <a:pt x="762" y="126492"/>
                </a:lnTo>
                <a:lnTo>
                  <a:pt x="762" y="129540"/>
                </a:lnTo>
                <a:lnTo>
                  <a:pt x="12192" y="130302"/>
                </a:lnTo>
                <a:lnTo>
                  <a:pt x="12192" y="127254"/>
                </a:lnTo>
                <a:lnTo>
                  <a:pt x="12954" y="121158"/>
                </a:lnTo>
                <a:lnTo>
                  <a:pt x="14477" y="114300"/>
                </a:lnTo>
                <a:lnTo>
                  <a:pt x="17525" y="102108"/>
                </a:lnTo>
                <a:lnTo>
                  <a:pt x="18287" y="98298"/>
                </a:lnTo>
                <a:close/>
              </a:path>
              <a:path w="3613785" h="819150">
                <a:moveTo>
                  <a:pt x="39624" y="60198"/>
                </a:moveTo>
                <a:lnTo>
                  <a:pt x="30480" y="53340"/>
                </a:lnTo>
                <a:lnTo>
                  <a:pt x="23621" y="62484"/>
                </a:lnTo>
                <a:lnTo>
                  <a:pt x="16763" y="73914"/>
                </a:lnTo>
                <a:lnTo>
                  <a:pt x="12192" y="83820"/>
                </a:lnTo>
                <a:lnTo>
                  <a:pt x="22860" y="88392"/>
                </a:lnTo>
                <a:lnTo>
                  <a:pt x="27431" y="79248"/>
                </a:lnTo>
                <a:lnTo>
                  <a:pt x="33527" y="68580"/>
                </a:lnTo>
                <a:lnTo>
                  <a:pt x="39624" y="60198"/>
                </a:lnTo>
                <a:close/>
              </a:path>
              <a:path w="3613785" h="819150">
                <a:moveTo>
                  <a:pt x="72389" y="31242"/>
                </a:moveTo>
                <a:lnTo>
                  <a:pt x="66293" y="22098"/>
                </a:lnTo>
                <a:lnTo>
                  <a:pt x="61721" y="24384"/>
                </a:lnTo>
                <a:lnTo>
                  <a:pt x="51054" y="32766"/>
                </a:lnTo>
                <a:lnTo>
                  <a:pt x="41148" y="41910"/>
                </a:lnTo>
                <a:lnTo>
                  <a:pt x="38100" y="44196"/>
                </a:lnTo>
                <a:lnTo>
                  <a:pt x="47243" y="51816"/>
                </a:lnTo>
                <a:lnTo>
                  <a:pt x="49530" y="49530"/>
                </a:lnTo>
                <a:lnTo>
                  <a:pt x="58674" y="41148"/>
                </a:lnTo>
                <a:lnTo>
                  <a:pt x="68580" y="33528"/>
                </a:lnTo>
                <a:lnTo>
                  <a:pt x="72389" y="31242"/>
                </a:lnTo>
                <a:close/>
              </a:path>
              <a:path w="3613785" h="819150">
                <a:moveTo>
                  <a:pt x="112013" y="14478"/>
                </a:moveTo>
                <a:lnTo>
                  <a:pt x="109727" y="3810"/>
                </a:lnTo>
                <a:lnTo>
                  <a:pt x="105156" y="4572"/>
                </a:lnTo>
                <a:lnTo>
                  <a:pt x="98298" y="6858"/>
                </a:lnTo>
                <a:lnTo>
                  <a:pt x="92201" y="9144"/>
                </a:lnTo>
                <a:lnTo>
                  <a:pt x="85343" y="11430"/>
                </a:lnTo>
                <a:lnTo>
                  <a:pt x="76200" y="16002"/>
                </a:lnTo>
                <a:lnTo>
                  <a:pt x="81533" y="25908"/>
                </a:lnTo>
                <a:lnTo>
                  <a:pt x="90677" y="21336"/>
                </a:lnTo>
                <a:lnTo>
                  <a:pt x="96012" y="19812"/>
                </a:lnTo>
                <a:lnTo>
                  <a:pt x="102107" y="17526"/>
                </a:lnTo>
                <a:lnTo>
                  <a:pt x="108204" y="16002"/>
                </a:lnTo>
                <a:lnTo>
                  <a:pt x="112013" y="14478"/>
                </a:lnTo>
                <a:close/>
              </a:path>
              <a:path w="3613785" h="819150">
                <a:moveTo>
                  <a:pt x="156210" y="11430"/>
                </a:moveTo>
                <a:lnTo>
                  <a:pt x="156210" y="0"/>
                </a:lnTo>
                <a:lnTo>
                  <a:pt x="140207" y="0"/>
                </a:lnTo>
                <a:lnTo>
                  <a:pt x="134112" y="677"/>
                </a:lnTo>
                <a:lnTo>
                  <a:pt x="125730" y="762"/>
                </a:lnTo>
                <a:lnTo>
                  <a:pt x="121919" y="1524"/>
                </a:lnTo>
                <a:lnTo>
                  <a:pt x="122681" y="12954"/>
                </a:lnTo>
                <a:lnTo>
                  <a:pt x="127254" y="12192"/>
                </a:lnTo>
                <a:lnTo>
                  <a:pt x="134112" y="12192"/>
                </a:lnTo>
                <a:lnTo>
                  <a:pt x="140207" y="11430"/>
                </a:lnTo>
                <a:lnTo>
                  <a:pt x="156210" y="11430"/>
                </a:lnTo>
                <a:close/>
              </a:path>
              <a:path w="3613785" h="819150">
                <a:moveTo>
                  <a:pt x="201929" y="11430"/>
                </a:moveTo>
                <a:lnTo>
                  <a:pt x="201929" y="0"/>
                </a:lnTo>
                <a:lnTo>
                  <a:pt x="167639" y="0"/>
                </a:lnTo>
                <a:lnTo>
                  <a:pt x="167639" y="11430"/>
                </a:lnTo>
                <a:lnTo>
                  <a:pt x="201929" y="11430"/>
                </a:lnTo>
                <a:close/>
              </a:path>
              <a:path w="3613785" h="819150">
                <a:moveTo>
                  <a:pt x="247650" y="11430"/>
                </a:moveTo>
                <a:lnTo>
                  <a:pt x="247650" y="0"/>
                </a:lnTo>
                <a:lnTo>
                  <a:pt x="213360" y="0"/>
                </a:lnTo>
                <a:lnTo>
                  <a:pt x="213360" y="11430"/>
                </a:lnTo>
                <a:lnTo>
                  <a:pt x="247650" y="11430"/>
                </a:lnTo>
                <a:close/>
              </a:path>
              <a:path w="3613785" h="819150">
                <a:moveTo>
                  <a:pt x="293369" y="11430"/>
                </a:moveTo>
                <a:lnTo>
                  <a:pt x="293369" y="0"/>
                </a:lnTo>
                <a:lnTo>
                  <a:pt x="259080" y="0"/>
                </a:lnTo>
                <a:lnTo>
                  <a:pt x="259080" y="11430"/>
                </a:lnTo>
                <a:lnTo>
                  <a:pt x="293369" y="11430"/>
                </a:lnTo>
                <a:close/>
              </a:path>
              <a:path w="3613785" h="819150">
                <a:moveTo>
                  <a:pt x="339089" y="11430"/>
                </a:moveTo>
                <a:lnTo>
                  <a:pt x="339089" y="0"/>
                </a:lnTo>
                <a:lnTo>
                  <a:pt x="304800" y="0"/>
                </a:lnTo>
                <a:lnTo>
                  <a:pt x="304800" y="11430"/>
                </a:lnTo>
                <a:lnTo>
                  <a:pt x="339089" y="11430"/>
                </a:lnTo>
                <a:close/>
              </a:path>
              <a:path w="3613785" h="819150">
                <a:moveTo>
                  <a:pt x="384809" y="11430"/>
                </a:moveTo>
                <a:lnTo>
                  <a:pt x="384809" y="0"/>
                </a:lnTo>
                <a:lnTo>
                  <a:pt x="350519" y="0"/>
                </a:lnTo>
                <a:lnTo>
                  <a:pt x="350519" y="11430"/>
                </a:lnTo>
                <a:lnTo>
                  <a:pt x="384809" y="11430"/>
                </a:lnTo>
                <a:close/>
              </a:path>
              <a:path w="3613785" h="819150">
                <a:moveTo>
                  <a:pt x="430529" y="11430"/>
                </a:moveTo>
                <a:lnTo>
                  <a:pt x="430529" y="0"/>
                </a:lnTo>
                <a:lnTo>
                  <a:pt x="396239" y="0"/>
                </a:lnTo>
                <a:lnTo>
                  <a:pt x="396239" y="11430"/>
                </a:lnTo>
                <a:lnTo>
                  <a:pt x="430529" y="11430"/>
                </a:lnTo>
                <a:close/>
              </a:path>
              <a:path w="3613785" h="819150">
                <a:moveTo>
                  <a:pt x="476250" y="11430"/>
                </a:moveTo>
                <a:lnTo>
                  <a:pt x="476250" y="0"/>
                </a:lnTo>
                <a:lnTo>
                  <a:pt x="441960" y="0"/>
                </a:lnTo>
                <a:lnTo>
                  <a:pt x="441960" y="11430"/>
                </a:lnTo>
                <a:lnTo>
                  <a:pt x="476250" y="11430"/>
                </a:lnTo>
                <a:close/>
              </a:path>
              <a:path w="3613785" h="819150">
                <a:moveTo>
                  <a:pt x="521969" y="11430"/>
                </a:moveTo>
                <a:lnTo>
                  <a:pt x="521969" y="0"/>
                </a:lnTo>
                <a:lnTo>
                  <a:pt x="487680" y="0"/>
                </a:lnTo>
                <a:lnTo>
                  <a:pt x="487680" y="11430"/>
                </a:lnTo>
                <a:lnTo>
                  <a:pt x="521969" y="11430"/>
                </a:lnTo>
                <a:close/>
              </a:path>
              <a:path w="3613785" h="819150">
                <a:moveTo>
                  <a:pt x="567689" y="11430"/>
                </a:moveTo>
                <a:lnTo>
                  <a:pt x="567689" y="0"/>
                </a:lnTo>
                <a:lnTo>
                  <a:pt x="533400" y="0"/>
                </a:lnTo>
                <a:lnTo>
                  <a:pt x="533400" y="11430"/>
                </a:lnTo>
                <a:lnTo>
                  <a:pt x="567689" y="11430"/>
                </a:lnTo>
                <a:close/>
              </a:path>
              <a:path w="3613785" h="819150">
                <a:moveTo>
                  <a:pt x="613409" y="11430"/>
                </a:moveTo>
                <a:lnTo>
                  <a:pt x="613409" y="0"/>
                </a:lnTo>
                <a:lnTo>
                  <a:pt x="579119" y="0"/>
                </a:lnTo>
                <a:lnTo>
                  <a:pt x="579119" y="11430"/>
                </a:lnTo>
                <a:lnTo>
                  <a:pt x="613409" y="11430"/>
                </a:lnTo>
                <a:close/>
              </a:path>
              <a:path w="3613785" h="819150">
                <a:moveTo>
                  <a:pt x="659129" y="11430"/>
                </a:moveTo>
                <a:lnTo>
                  <a:pt x="659129" y="0"/>
                </a:lnTo>
                <a:lnTo>
                  <a:pt x="624839" y="0"/>
                </a:lnTo>
                <a:lnTo>
                  <a:pt x="624839" y="11430"/>
                </a:lnTo>
                <a:lnTo>
                  <a:pt x="659129" y="11430"/>
                </a:lnTo>
                <a:close/>
              </a:path>
              <a:path w="3613785" h="819150">
                <a:moveTo>
                  <a:pt x="704850" y="11430"/>
                </a:moveTo>
                <a:lnTo>
                  <a:pt x="704850" y="0"/>
                </a:lnTo>
                <a:lnTo>
                  <a:pt x="670560" y="0"/>
                </a:lnTo>
                <a:lnTo>
                  <a:pt x="670560" y="11430"/>
                </a:lnTo>
                <a:lnTo>
                  <a:pt x="704850" y="11430"/>
                </a:lnTo>
                <a:close/>
              </a:path>
              <a:path w="3613785" h="819150">
                <a:moveTo>
                  <a:pt x="750569" y="11430"/>
                </a:moveTo>
                <a:lnTo>
                  <a:pt x="750569" y="0"/>
                </a:lnTo>
                <a:lnTo>
                  <a:pt x="716280" y="0"/>
                </a:lnTo>
                <a:lnTo>
                  <a:pt x="716280" y="11430"/>
                </a:lnTo>
                <a:lnTo>
                  <a:pt x="750569" y="11430"/>
                </a:lnTo>
                <a:close/>
              </a:path>
              <a:path w="3613785" h="819150">
                <a:moveTo>
                  <a:pt x="796289" y="11430"/>
                </a:moveTo>
                <a:lnTo>
                  <a:pt x="796289" y="0"/>
                </a:lnTo>
                <a:lnTo>
                  <a:pt x="762000" y="0"/>
                </a:lnTo>
                <a:lnTo>
                  <a:pt x="762000" y="11430"/>
                </a:lnTo>
                <a:lnTo>
                  <a:pt x="796289" y="11430"/>
                </a:lnTo>
                <a:close/>
              </a:path>
              <a:path w="3613785" h="819150">
                <a:moveTo>
                  <a:pt x="842009" y="11430"/>
                </a:moveTo>
                <a:lnTo>
                  <a:pt x="842009" y="0"/>
                </a:lnTo>
                <a:lnTo>
                  <a:pt x="807719" y="0"/>
                </a:lnTo>
                <a:lnTo>
                  <a:pt x="807719" y="11430"/>
                </a:lnTo>
                <a:lnTo>
                  <a:pt x="842009" y="11430"/>
                </a:lnTo>
                <a:close/>
              </a:path>
              <a:path w="3613785" h="819150">
                <a:moveTo>
                  <a:pt x="887729" y="11430"/>
                </a:moveTo>
                <a:lnTo>
                  <a:pt x="887729" y="0"/>
                </a:lnTo>
                <a:lnTo>
                  <a:pt x="853439" y="0"/>
                </a:lnTo>
                <a:lnTo>
                  <a:pt x="853439" y="11430"/>
                </a:lnTo>
                <a:lnTo>
                  <a:pt x="887729" y="11430"/>
                </a:lnTo>
                <a:close/>
              </a:path>
              <a:path w="3613785" h="819150">
                <a:moveTo>
                  <a:pt x="933450" y="11430"/>
                </a:moveTo>
                <a:lnTo>
                  <a:pt x="933450" y="0"/>
                </a:lnTo>
                <a:lnTo>
                  <a:pt x="899160" y="0"/>
                </a:lnTo>
                <a:lnTo>
                  <a:pt x="899160" y="11430"/>
                </a:lnTo>
                <a:lnTo>
                  <a:pt x="933450" y="11430"/>
                </a:lnTo>
                <a:close/>
              </a:path>
              <a:path w="3613785" h="819150">
                <a:moveTo>
                  <a:pt x="979169" y="11430"/>
                </a:moveTo>
                <a:lnTo>
                  <a:pt x="979169" y="0"/>
                </a:lnTo>
                <a:lnTo>
                  <a:pt x="944880" y="0"/>
                </a:lnTo>
                <a:lnTo>
                  <a:pt x="944880" y="11430"/>
                </a:lnTo>
                <a:lnTo>
                  <a:pt x="979169" y="11430"/>
                </a:lnTo>
                <a:close/>
              </a:path>
              <a:path w="3613785" h="819150">
                <a:moveTo>
                  <a:pt x="1024889" y="11430"/>
                </a:moveTo>
                <a:lnTo>
                  <a:pt x="1024889" y="0"/>
                </a:lnTo>
                <a:lnTo>
                  <a:pt x="990600" y="0"/>
                </a:lnTo>
                <a:lnTo>
                  <a:pt x="990600" y="11430"/>
                </a:lnTo>
                <a:lnTo>
                  <a:pt x="1024889" y="11430"/>
                </a:lnTo>
                <a:close/>
              </a:path>
              <a:path w="3613785" h="819150">
                <a:moveTo>
                  <a:pt x="1070609" y="11430"/>
                </a:moveTo>
                <a:lnTo>
                  <a:pt x="1070609" y="0"/>
                </a:lnTo>
                <a:lnTo>
                  <a:pt x="1036319" y="0"/>
                </a:lnTo>
                <a:lnTo>
                  <a:pt x="1036319" y="11430"/>
                </a:lnTo>
                <a:lnTo>
                  <a:pt x="1070609" y="11430"/>
                </a:lnTo>
                <a:close/>
              </a:path>
              <a:path w="3613785" h="819150">
                <a:moveTo>
                  <a:pt x="1116329" y="11430"/>
                </a:moveTo>
                <a:lnTo>
                  <a:pt x="1116329" y="0"/>
                </a:lnTo>
                <a:lnTo>
                  <a:pt x="1082039" y="0"/>
                </a:lnTo>
                <a:lnTo>
                  <a:pt x="1082039" y="11430"/>
                </a:lnTo>
                <a:lnTo>
                  <a:pt x="1116329" y="11430"/>
                </a:lnTo>
                <a:close/>
              </a:path>
              <a:path w="3613785" h="819150">
                <a:moveTo>
                  <a:pt x="1162050" y="11430"/>
                </a:moveTo>
                <a:lnTo>
                  <a:pt x="1162050" y="0"/>
                </a:lnTo>
                <a:lnTo>
                  <a:pt x="1127760" y="0"/>
                </a:lnTo>
                <a:lnTo>
                  <a:pt x="1127760" y="11430"/>
                </a:lnTo>
                <a:lnTo>
                  <a:pt x="1162050" y="11430"/>
                </a:lnTo>
                <a:close/>
              </a:path>
              <a:path w="3613785" h="819150">
                <a:moveTo>
                  <a:pt x="1207770" y="11430"/>
                </a:moveTo>
                <a:lnTo>
                  <a:pt x="1207770" y="0"/>
                </a:lnTo>
                <a:lnTo>
                  <a:pt x="1173480" y="0"/>
                </a:lnTo>
                <a:lnTo>
                  <a:pt x="1173480" y="11430"/>
                </a:lnTo>
                <a:lnTo>
                  <a:pt x="1207770" y="11430"/>
                </a:lnTo>
                <a:close/>
              </a:path>
              <a:path w="3613785" h="819150">
                <a:moveTo>
                  <a:pt x="1253489" y="11430"/>
                </a:moveTo>
                <a:lnTo>
                  <a:pt x="1253489" y="0"/>
                </a:lnTo>
                <a:lnTo>
                  <a:pt x="1219200" y="0"/>
                </a:lnTo>
                <a:lnTo>
                  <a:pt x="1219200" y="11430"/>
                </a:lnTo>
                <a:lnTo>
                  <a:pt x="1253489" y="11430"/>
                </a:lnTo>
                <a:close/>
              </a:path>
              <a:path w="3613785" h="819150">
                <a:moveTo>
                  <a:pt x="1299209" y="11430"/>
                </a:moveTo>
                <a:lnTo>
                  <a:pt x="1299209" y="0"/>
                </a:lnTo>
                <a:lnTo>
                  <a:pt x="1264920" y="0"/>
                </a:lnTo>
                <a:lnTo>
                  <a:pt x="1264920" y="11430"/>
                </a:lnTo>
                <a:lnTo>
                  <a:pt x="1299209" y="11430"/>
                </a:lnTo>
                <a:close/>
              </a:path>
              <a:path w="3613785" h="819150">
                <a:moveTo>
                  <a:pt x="1344929" y="11430"/>
                </a:moveTo>
                <a:lnTo>
                  <a:pt x="1344929" y="0"/>
                </a:lnTo>
                <a:lnTo>
                  <a:pt x="1310639" y="0"/>
                </a:lnTo>
                <a:lnTo>
                  <a:pt x="1310639" y="11430"/>
                </a:lnTo>
                <a:lnTo>
                  <a:pt x="1344929" y="11430"/>
                </a:lnTo>
                <a:close/>
              </a:path>
              <a:path w="3613785" h="819150">
                <a:moveTo>
                  <a:pt x="1390649" y="11430"/>
                </a:moveTo>
                <a:lnTo>
                  <a:pt x="1390649" y="0"/>
                </a:lnTo>
                <a:lnTo>
                  <a:pt x="1356359" y="0"/>
                </a:lnTo>
                <a:lnTo>
                  <a:pt x="1356359" y="11430"/>
                </a:lnTo>
                <a:lnTo>
                  <a:pt x="1390649" y="11430"/>
                </a:lnTo>
                <a:close/>
              </a:path>
              <a:path w="3613785" h="819150">
                <a:moveTo>
                  <a:pt x="1436369" y="11430"/>
                </a:moveTo>
                <a:lnTo>
                  <a:pt x="1436369" y="0"/>
                </a:lnTo>
                <a:lnTo>
                  <a:pt x="1402079" y="0"/>
                </a:lnTo>
                <a:lnTo>
                  <a:pt x="1402079" y="11430"/>
                </a:lnTo>
                <a:lnTo>
                  <a:pt x="1436369" y="11430"/>
                </a:lnTo>
                <a:close/>
              </a:path>
              <a:path w="3613785" h="819150">
                <a:moveTo>
                  <a:pt x="1482089" y="11430"/>
                </a:moveTo>
                <a:lnTo>
                  <a:pt x="1482089" y="0"/>
                </a:lnTo>
                <a:lnTo>
                  <a:pt x="1447799" y="0"/>
                </a:lnTo>
                <a:lnTo>
                  <a:pt x="1447799" y="11430"/>
                </a:lnTo>
                <a:lnTo>
                  <a:pt x="1482089" y="11430"/>
                </a:lnTo>
                <a:close/>
              </a:path>
              <a:path w="3613785" h="819150">
                <a:moveTo>
                  <a:pt x="1527809" y="11430"/>
                </a:moveTo>
                <a:lnTo>
                  <a:pt x="1527809" y="0"/>
                </a:lnTo>
                <a:lnTo>
                  <a:pt x="1493520" y="0"/>
                </a:lnTo>
                <a:lnTo>
                  <a:pt x="1493520" y="11430"/>
                </a:lnTo>
                <a:lnTo>
                  <a:pt x="1527809" y="11430"/>
                </a:lnTo>
                <a:close/>
              </a:path>
              <a:path w="3613785" h="819150">
                <a:moveTo>
                  <a:pt x="1573529" y="11430"/>
                </a:moveTo>
                <a:lnTo>
                  <a:pt x="1573529" y="0"/>
                </a:lnTo>
                <a:lnTo>
                  <a:pt x="1539239" y="0"/>
                </a:lnTo>
                <a:lnTo>
                  <a:pt x="1539239" y="11430"/>
                </a:lnTo>
                <a:lnTo>
                  <a:pt x="1573529" y="11430"/>
                </a:lnTo>
                <a:close/>
              </a:path>
              <a:path w="3613785" h="819150">
                <a:moveTo>
                  <a:pt x="1619249" y="11430"/>
                </a:moveTo>
                <a:lnTo>
                  <a:pt x="1619249" y="0"/>
                </a:lnTo>
                <a:lnTo>
                  <a:pt x="1584959" y="0"/>
                </a:lnTo>
                <a:lnTo>
                  <a:pt x="1584959" y="11430"/>
                </a:lnTo>
                <a:lnTo>
                  <a:pt x="1619249" y="11430"/>
                </a:lnTo>
                <a:close/>
              </a:path>
              <a:path w="3613785" h="819150">
                <a:moveTo>
                  <a:pt x="1664969" y="11430"/>
                </a:moveTo>
                <a:lnTo>
                  <a:pt x="1664969" y="0"/>
                </a:lnTo>
                <a:lnTo>
                  <a:pt x="1630679" y="0"/>
                </a:lnTo>
                <a:lnTo>
                  <a:pt x="1630679" y="11430"/>
                </a:lnTo>
                <a:lnTo>
                  <a:pt x="1664969" y="11430"/>
                </a:lnTo>
                <a:close/>
              </a:path>
              <a:path w="3613785" h="819150">
                <a:moveTo>
                  <a:pt x="1710689" y="11430"/>
                </a:moveTo>
                <a:lnTo>
                  <a:pt x="1710689" y="0"/>
                </a:lnTo>
                <a:lnTo>
                  <a:pt x="1676399" y="0"/>
                </a:lnTo>
                <a:lnTo>
                  <a:pt x="1676399" y="11430"/>
                </a:lnTo>
                <a:lnTo>
                  <a:pt x="1710689" y="11430"/>
                </a:lnTo>
                <a:close/>
              </a:path>
              <a:path w="3613785" h="819150">
                <a:moveTo>
                  <a:pt x="1756409" y="11430"/>
                </a:moveTo>
                <a:lnTo>
                  <a:pt x="1756409" y="0"/>
                </a:lnTo>
                <a:lnTo>
                  <a:pt x="1722120" y="0"/>
                </a:lnTo>
                <a:lnTo>
                  <a:pt x="1722120" y="11430"/>
                </a:lnTo>
                <a:lnTo>
                  <a:pt x="1756409" y="11430"/>
                </a:lnTo>
                <a:close/>
              </a:path>
              <a:path w="3613785" h="819150">
                <a:moveTo>
                  <a:pt x="1802129" y="11430"/>
                </a:moveTo>
                <a:lnTo>
                  <a:pt x="1802129" y="0"/>
                </a:lnTo>
                <a:lnTo>
                  <a:pt x="1767839" y="0"/>
                </a:lnTo>
                <a:lnTo>
                  <a:pt x="1767839" y="11430"/>
                </a:lnTo>
                <a:lnTo>
                  <a:pt x="1802129" y="11430"/>
                </a:lnTo>
                <a:close/>
              </a:path>
              <a:path w="3613785" h="819150">
                <a:moveTo>
                  <a:pt x="1847849" y="11430"/>
                </a:moveTo>
                <a:lnTo>
                  <a:pt x="1847849" y="0"/>
                </a:lnTo>
                <a:lnTo>
                  <a:pt x="1813559" y="0"/>
                </a:lnTo>
                <a:lnTo>
                  <a:pt x="1813559" y="11430"/>
                </a:lnTo>
                <a:lnTo>
                  <a:pt x="1847849" y="11430"/>
                </a:lnTo>
                <a:close/>
              </a:path>
              <a:path w="3613785" h="819150">
                <a:moveTo>
                  <a:pt x="1893569" y="11430"/>
                </a:moveTo>
                <a:lnTo>
                  <a:pt x="1893569" y="0"/>
                </a:lnTo>
                <a:lnTo>
                  <a:pt x="1859279" y="0"/>
                </a:lnTo>
                <a:lnTo>
                  <a:pt x="1859279" y="11430"/>
                </a:lnTo>
                <a:lnTo>
                  <a:pt x="1893569" y="11430"/>
                </a:lnTo>
                <a:close/>
              </a:path>
              <a:path w="3613785" h="819150">
                <a:moveTo>
                  <a:pt x="1939289" y="11430"/>
                </a:moveTo>
                <a:lnTo>
                  <a:pt x="1939289" y="0"/>
                </a:lnTo>
                <a:lnTo>
                  <a:pt x="1904999" y="0"/>
                </a:lnTo>
                <a:lnTo>
                  <a:pt x="1904999" y="11430"/>
                </a:lnTo>
                <a:lnTo>
                  <a:pt x="1939289" y="11430"/>
                </a:lnTo>
                <a:close/>
              </a:path>
              <a:path w="3613785" h="819150">
                <a:moveTo>
                  <a:pt x="1985009" y="11430"/>
                </a:moveTo>
                <a:lnTo>
                  <a:pt x="1985009" y="0"/>
                </a:lnTo>
                <a:lnTo>
                  <a:pt x="1950720" y="0"/>
                </a:lnTo>
                <a:lnTo>
                  <a:pt x="1950720" y="11430"/>
                </a:lnTo>
                <a:lnTo>
                  <a:pt x="1985009" y="11430"/>
                </a:lnTo>
                <a:close/>
              </a:path>
              <a:path w="3613785" h="819150">
                <a:moveTo>
                  <a:pt x="2030729" y="11430"/>
                </a:moveTo>
                <a:lnTo>
                  <a:pt x="2030729" y="0"/>
                </a:lnTo>
                <a:lnTo>
                  <a:pt x="1996439" y="0"/>
                </a:lnTo>
                <a:lnTo>
                  <a:pt x="1996439" y="11430"/>
                </a:lnTo>
                <a:lnTo>
                  <a:pt x="2030729" y="11430"/>
                </a:lnTo>
                <a:close/>
              </a:path>
              <a:path w="3613785" h="819150">
                <a:moveTo>
                  <a:pt x="2076449" y="11430"/>
                </a:moveTo>
                <a:lnTo>
                  <a:pt x="2076449" y="0"/>
                </a:lnTo>
                <a:lnTo>
                  <a:pt x="2042159" y="0"/>
                </a:lnTo>
                <a:lnTo>
                  <a:pt x="2042159" y="11430"/>
                </a:lnTo>
                <a:lnTo>
                  <a:pt x="2076449" y="11430"/>
                </a:lnTo>
                <a:close/>
              </a:path>
              <a:path w="3613785" h="819150">
                <a:moveTo>
                  <a:pt x="2122169" y="11430"/>
                </a:moveTo>
                <a:lnTo>
                  <a:pt x="2122169" y="0"/>
                </a:lnTo>
                <a:lnTo>
                  <a:pt x="2087879" y="0"/>
                </a:lnTo>
                <a:lnTo>
                  <a:pt x="2087879" y="11430"/>
                </a:lnTo>
                <a:lnTo>
                  <a:pt x="2122169" y="11430"/>
                </a:lnTo>
                <a:close/>
              </a:path>
              <a:path w="3613785" h="819150">
                <a:moveTo>
                  <a:pt x="2167889" y="11430"/>
                </a:moveTo>
                <a:lnTo>
                  <a:pt x="2167889" y="0"/>
                </a:lnTo>
                <a:lnTo>
                  <a:pt x="2133599" y="0"/>
                </a:lnTo>
                <a:lnTo>
                  <a:pt x="2133599" y="11430"/>
                </a:lnTo>
                <a:lnTo>
                  <a:pt x="2167889" y="11430"/>
                </a:lnTo>
                <a:close/>
              </a:path>
              <a:path w="3613785" h="819150">
                <a:moveTo>
                  <a:pt x="2213610" y="11430"/>
                </a:moveTo>
                <a:lnTo>
                  <a:pt x="2213610" y="0"/>
                </a:lnTo>
                <a:lnTo>
                  <a:pt x="2179320" y="0"/>
                </a:lnTo>
                <a:lnTo>
                  <a:pt x="2179320" y="11430"/>
                </a:lnTo>
                <a:lnTo>
                  <a:pt x="2213610" y="11430"/>
                </a:lnTo>
                <a:close/>
              </a:path>
              <a:path w="3613785" h="819150">
                <a:moveTo>
                  <a:pt x="2259329" y="11430"/>
                </a:moveTo>
                <a:lnTo>
                  <a:pt x="2259329" y="0"/>
                </a:lnTo>
                <a:lnTo>
                  <a:pt x="2225039" y="0"/>
                </a:lnTo>
                <a:lnTo>
                  <a:pt x="2225039" y="11430"/>
                </a:lnTo>
                <a:lnTo>
                  <a:pt x="2259329" y="11430"/>
                </a:lnTo>
                <a:close/>
              </a:path>
              <a:path w="3613785" h="819150">
                <a:moveTo>
                  <a:pt x="2305049" y="11430"/>
                </a:moveTo>
                <a:lnTo>
                  <a:pt x="2305049" y="0"/>
                </a:lnTo>
                <a:lnTo>
                  <a:pt x="2270760" y="0"/>
                </a:lnTo>
                <a:lnTo>
                  <a:pt x="2270760" y="11430"/>
                </a:lnTo>
                <a:lnTo>
                  <a:pt x="2305049" y="11430"/>
                </a:lnTo>
                <a:close/>
              </a:path>
              <a:path w="3613785" h="819150">
                <a:moveTo>
                  <a:pt x="2350769" y="11430"/>
                </a:moveTo>
                <a:lnTo>
                  <a:pt x="2350769" y="0"/>
                </a:lnTo>
                <a:lnTo>
                  <a:pt x="2316479" y="0"/>
                </a:lnTo>
                <a:lnTo>
                  <a:pt x="2316479" y="11430"/>
                </a:lnTo>
                <a:lnTo>
                  <a:pt x="2350769" y="11430"/>
                </a:lnTo>
                <a:close/>
              </a:path>
              <a:path w="3613785" h="819150">
                <a:moveTo>
                  <a:pt x="2396489" y="11430"/>
                </a:moveTo>
                <a:lnTo>
                  <a:pt x="2396489" y="0"/>
                </a:lnTo>
                <a:lnTo>
                  <a:pt x="2362199" y="0"/>
                </a:lnTo>
                <a:lnTo>
                  <a:pt x="2362199" y="11430"/>
                </a:lnTo>
                <a:lnTo>
                  <a:pt x="2396489" y="11430"/>
                </a:lnTo>
                <a:close/>
              </a:path>
              <a:path w="3613785" h="819150">
                <a:moveTo>
                  <a:pt x="2442210" y="11430"/>
                </a:moveTo>
                <a:lnTo>
                  <a:pt x="2442210" y="0"/>
                </a:lnTo>
                <a:lnTo>
                  <a:pt x="2407920" y="0"/>
                </a:lnTo>
                <a:lnTo>
                  <a:pt x="2407920" y="11430"/>
                </a:lnTo>
                <a:lnTo>
                  <a:pt x="2442210" y="11430"/>
                </a:lnTo>
                <a:close/>
              </a:path>
              <a:path w="3613785" h="819150">
                <a:moveTo>
                  <a:pt x="2487929" y="11430"/>
                </a:moveTo>
                <a:lnTo>
                  <a:pt x="2487929" y="0"/>
                </a:lnTo>
                <a:lnTo>
                  <a:pt x="2453639" y="0"/>
                </a:lnTo>
                <a:lnTo>
                  <a:pt x="2453639" y="11430"/>
                </a:lnTo>
                <a:lnTo>
                  <a:pt x="2487929" y="11430"/>
                </a:lnTo>
                <a:close/>
              </a:path>
              <a:path w="3613785" h="819150">
                <a:moveTo>
                  <a:pt x="2533649" y="11430"/>
                </a:moveTo>
                <a:lnTo>
                  <a:pt x="2533649" y="0"/>
                </a:lnTo>
                <a:lnTo>
                  <a:pt x="2499360" y="0"/>
                </a:lnTo>
                <a:lnTo>
                  <a:pt x="2499360" y="11430"/>
                </a:lnTo>
                <a:lnTo>
                  <a:pt x="2533649" y="11430"/>
                </a:lnTo>
                <a:close/>
              </a:path>
              <a:path w="3613785" h="819150">
                <a:moveTo>
                  <a:pt x="2579369" y="11430"/>
                </a:moveTo>
                <a:lnTo>
                  <a:pt x="2579369" y="0"/>
                </a:lnTo>
                <a:lnTo>
                  <a:pt x="2545079" y="0"/>
                </a:lnTo>
                <a:lnTo>
                  <a:pt x="2545079" y="11430"/>
                </a:lnTo>
                <a:lnTo>
                  <a:pt x="2579369" y="11430"/>
                </a:lnTo>
                <a:close/>
              </a:path>
              <a:path w="3613785" h="819150">
                <a:moveTo>
                  <a:pt x="2625089" y="11430"/>
                </a:moveTo>
                <a:lnTo>
                  <a:pt x="2625089" y="0"/>
                </a:lnTo>
                <a:lnTo>
                  <a:pt x="2590799" y="0"/>
                </a:lnTo>
                <a:lnTo>
                  <a:pt x="2590799" y="11430"/>
                </a:lnTo>
                <a:lnTo>
                  <a:pt x="2625089" y="11430"/>
                </a:lnTo>
                <a:close/>
              </a:path>
              <a:path w="3613785" h="819150">
                <a:moveTo>
                  <a:pt x="2670810" y="11430"/>
                </a:moveTo>
                <a:lnTo>
                  <a:pt x="2670810" y="0"/>
                </a:lnTo>
                <a:lnTo>
                  <a:pt x="2636520" y="0"/>
                </a:lnTo>
                <a:lnTo>
                  <a:pt x="2636520" y="11430"/>
                </a:lnTo>
                <a:lnTo>
                  <a:pt x="2670810" y="11430"/>
                </a:lnTo>
                <a:close/>
              </a:path>
              <a:path w="3613785" h="819150">
                <a:moveTo>
                  <a:pt x="2716529" y="11430"/>
                </a:moveTo>
                <a:lnTo>
                  <a:pt x="2716529" y="0"/>
                </a:lnTo>
                <a:lnTo>
                  <a:pt x="2682239" y="0"/>
                </a:lnTo>
                <a:lnTo>
                  <a:pt x="2682239" y="11430"/>
                </a:lnTo>
                <a:lnTo>
                  <a:pt x="2716529" y="11430"/>
                </a:lnTo>
                <a:close/>
              </a:path>
              <a:path w="3613785" h="819150">
                <a:moveTo>
                  <a:pt x="2762249" y="11430"/>
                </a:moveTo>
                <a:lnTo>
                  <a:pt x="2762249" y="0"/>
                </a:lnTo>
                <a:lnTo>
                  <a:pt x="2727960" y="0"/>
                </a:lnTo>
                <a:lnTo>
                  <a:pt x="2727960" y="11430"/>
                </a:lnTo>
                <a:lnTo>
                  <a:pt x="2762249" y="11430"/>
                </a:lnTo>
                <a:close/>
              </a:path>
              <a:path w="3613785" h="819150">
                <a:moveTo>
                  <a:pt x="2807969" y="11430"/>
                </a:moveTo>
                <a:lnTo>
                  <a:pt x="2807969" y="0"/>
                </a:lnTo>
                <a:lnTo>
                  <a:pt x="2773679" y="0"/>
                </a:lnTo>
                <a:lnTo>
                  <a:pt x="2773679" y="11430"/>
                </a:lnTo>
                <a:lnTo>
                  <a:pt x="2807969" y="11430"/>
                </a:lnTo>
                <a:close/>
              </a:path>
              <a:path w="3613785" h="819150">
                <a:moveTo>
                  <a:pt x="2853689" y="11430"/>
                </a:moveTo>
                <a:lnTo>
                  <a:pt x="2853689" y="0"/>
                </a:lnTo>
                <a:lnTo>
                  <a:pt x="2819399" y="0"/>
                </a:lnTo>
                <a:lnTo>
                  <a:pt x="2819399" y="11430"/>
                </a:lnTo>
                <a:lnTo>
                  <a:pt x="2853689" y="11430"/>
                </a:lnTo>
                <a:close/>
              </a:path>
              <a:path w="3613785" h="819150">
                <a:moveTo>
                  <a:pt x="2899410" y="11430"/>
                </a:moveTo>
                <a:lnTo>
                  <a:pt x="2899410" y="0"/>
                </a:lnTo>
                <a:lnTo>
                  <a:pt x="2865120" y="0"/>
                </a:lnTo>
                <a:lnTo>
                  <a:pt x="2865120" y="11430"/>
                </a:lnTo>
                <a:lnTo>
                  <a:pt x="2899410" y="11430"/>
                </a:lnTo>
                <a:close/>
              </a:path>
              <a:path w="3613785" h="819150">
                <a:moveTo>
                  <a:pt x="2945129" y="11430"/>
                </a:moveTo>
                <a:lnTo>
                  <a:pt x="2945129" y="0"/>
                </a:lnTo>
                <a:lnTo>
                  <a:pt x="2910839" y="0"/>
                </a:lnTo>
                <a:lnTo>
                  <a:pt x="2910839" y="11430"/>
                </a:lnTo>
                <a:lnTo>
                  <a:pt x="2945129" y="11430"/>
                </a:lnTo>
                <a:close/>
              </a:path>
              <a:path w="3613785" h="819150">
                <a:moveTo>
                  <a:pt x="2990849" y="11430"/>
                </a:moveTo>
                <a:lnTo>
                  <a:pt x="2990849" y="0"/>
                </a:lnTo>
                <a:lnTo>
                  <a:pt x="2956560" y="0"/>
                </a:lnTo>
                <a:lnTo>
                  <a:pt x="2956560" y="11430"/>
                </a:lnTo>
                <a:lnTo>
                  <a:pt x="2990849" y="11430"/>
                </a:lnTo>
                <a:close/>
              </a:path>
              <a:path w="3613785" h="819150">
                <a:moveTo>
                  <a:pt x="3036569" y="11430"/>
                </a:moveTo>
                <a:lnTo>
                  <a:pt x="3036569" y="0"/>
                </a:lnTo>
                <a:lnTo>
                  <a:pt x="3002279" y="0"/>
                </a:lnTo>
                <a:lnTo>
                  <a:pt x="3002279" y="11430"/>
                </a:lnTo>
                <a:lnTo>
                  <a:pt x="3036569" y="11430"/>
                </a:lnTo>
                <a:close/>
              </a:path>
              <a:path w="3613785" h="819150">
                <a:moveTo>
                  <a:pt x="3082289" y="11430"/>
                </a:moveTo>
                <a:lnTo>
                  <a:pt x="3082289" y="0"/>
                </a:lnTo>
                <a:lnTo>
                  <a:pt x="3047999" y="0"/>
                </a:lnTo>
                <a:lnTo>
                  <a:pt x="3047999" y="11430"/>
                </a:lnTo>
                <a:lnTo>
                  <a:pt x="3082289" y="11430"/>
                </a:lnTo>
                <a:close/>
              </a:path>
              <a:path w="3613785" h="819150">
                <a:moveTo>
                  <a:pt x="3128010" y="11430"/>
                </a:moveTo>
                <a:lnTo>
                  <a:pt x="3128010" y="0"/>
                </a:lnTo>
                <a:lnTo>
                  <a:pt x="3093720" y="0"/>
                </a:lnTo>
                <a:lnTo>
                  <a:pt x="3093720" y="11430"/>
                </a:lnTo>
                <a:lnTo>
                  <a:pt x="3128010" y="11430"/>
                </a:lnTo>
                <a:close/>
              </a:path>
              <a:path w="3613785" h="819150">
                <a:moveTo>
                  <a:pt x="3173729" y="11430"/>
                </a:moveTo>
                <a:lnTo>
                  <a:pt x="3173729" y="0"/>
                </a:lnTo>
                <a:lnTo>
                  <a:pt x="3139439" y="0"/>
                </a:lnTo>
                <a:lnTo>
                  <a:pt x="3139439" y="11430"/>
                </a:lnTo>
                <a:lnTo>
                  <a:pt x="3173729" y="11430"/>
                </a:lnTo>
                <a:close/>
              </a:path>
              <a:path w="3613785" h="819150">
                <a:moveTo>
                  <a:pt x="3219449" y="11430"/>
                </a:moveTo>
                <a:lnTo>
                  <a:pt x="3219449" y="0"/>
                </a:lnTo>
                <a:lnTo>
                  <a:pt x="3185160" y="0"/>
                </a:lnTo>
                <a:lnTo>
                  <a:pt x="3185160" y="11430"/>
                </a:lnTo>
                <a:lnTo>
                  <a:pt x="3219449" y="11430"/>
                </a:lnTo>
                <a:close/>
              </a:path>
              <a:path w="3613785" h="819150">
                <a:moveTo>
                  <a:pt x="3265169" y="11430"/>
                </a:moveTo>
                <a:lnTo>
                  <a:pt x="3265169" y="0"/>
                </a:lnTo>
                <a:lnTo>
                  <a:pt x="3230879" y="0"/>
                </a:lnTo>
                <a:lnTo>
                  <a:pt x="3230879" y="11430"/>
                </a:lnTo>
                <a:lnTo>
                  <a:pt x="3265169" y="11430"/>
                </a:lnTo>
                <a:close/>
              </a:path>
              <a:path w="3613785" h="819150">
                <a:moveTo>
                  <a:pt x="3310889" y="11430"/>
                </a:moveTo>
                <a:lnTo>
                  <a:pt x="3310889" y="0"/>
                </a:lnTo>
                <a:lnTo>
                  <a:pt x="3276600" y="0"/>
                </a:lnTo>
                <a:lnTo>
                  <a:pt x="3276600" y="11430"/>
                </a:lnTo>
                <a:lnTo>
                  <a:pt x="3310889" y="11430"/>
                </a:lnTo>
                <a:close/>
              </a:path>
              <a:path w="3613785" h="819150">
                <a:moveTo>
                  <a:pt x="3356609" y="11430"/>
                </a:moveTo>
                <a:lnTo>
                  <a:pt x="3356609" y="0"/>
                </a:lnTo>
                <a:lnTo>
                  <a:pt x="3322320" y="0"/>
                </a:lnTo>
                <a:lnTo>
                  <a:pt x="3322320" y="11430"/>
                </a:lnTo>
                <a:lnTo>
                  <a:pt x="3356609" y="11430"/>
                </a:lnTo>
                <a:close/>
              </a:path>
              <a:path w="3613785" h="819150">
                <a:moveTo>
                  <a:pt x="3402329" y="11430"/>
                </a:moveTo>
                <a:lnTo>
                  <a:pt x="3402329" y="0"/>
                </a:lnTo>
                <a:lnTo>
                  <a:pt x="3368039" y="0"/>
                </a:lnTo>
                <a:lnTo>
                  <a:pt x="3368039" y="11430"/>
                </a:lnTo>
                <a:lnTo>
                  <a:pt x="3402329" y="11430"/>
                </a:lnTo>
                <a:close/>
              </a:path>
              <a:path w="3613785" h="819150">
                <a:moveTo>
                  <a:pt x="3448050" y="11430"/>
                </a:moveTo>
                <a:lnTo>
                  <a:pt x="3448050" y="0"/>
                </a:lnTo>
                <a:lnTo>
                  <a:pt x="3413759" y="0"/>
                </a:lnTo>
                <a:lnTo>
                  <a:pt x="3413759" y="11430"/>
                </a:lnTo>
                <a:lnTo>
                  <a:pt x="3448050" y="11430"/>
                </a:lnTo>
                <a:close/>
              </a:path>
              <a:path w="3613785" h="819150">
                <a:moveTo>
                  <a:pt x="3494531" y="1524"/>
                </a:moveTo>
                <a:lnTo>
                  <a:pt x="3487674" y="762"/>
                </a:lnTo>
                <a:lnTo>
                  <a:pt x="3480054" y="762"/>
                </a:lnTo>
                <a:lnTo>
                  <a:pt x="3473196" y="0"/>
                </a:lnTo>
                <a:lnTo>
                  <a:pt x="3459479" y="0"/>
                </a:lnTo>
                <a:lnTo>
                  <a:pt x="3459479" y="11430"/>
                </a:lnTo>
                <a:lnTo>
                  <a:pt x="3473196" y="11430"/>
                </a:lnTo>
                <a:lnTo>
                  <a:pt x="3480054" y="12192"/>
                </a:lnTo>
                <a:lnTo>
                  <a:pt x="3487674" y="12287"/>
                </a:lnTo>
                <a:lnTo>
                  <a:pt x="3493007" y="12954"/>
                </a:lnTo>
                <a:lnTo>
                  <a:pt x="3494531" y="1524"/>
                </a:lnTo>
                <a:close/>
              </a:path>
              <a:path w="3613785" h="819150">
                <a:moveTo>
                  <a:pt x="3539489" y="16764"/>
                </a:moveTo>
                <a:lnTo>
                  <a:pt x="3528059" y="11430"/>
                </a:lnTo>
                <a:lnTo>
                  <a:pt x="3521202" y="8382"/>
                </a:lnTo>
                <a:lnTo>
                  <a:pt x="3515105" y="6858"/>
                </a:lnTo>
                <a:lnTo>
                  <a:pt x="3505961" y="3810"/>
                </a:lnTo>
                <a:lnTo>
                  <a:pt x="3503676" y="15240"/>
                </a:lnTo>
                <a:lnTo>
                  <a:pt x="3505961" y="16002"/>
                </a:lnTo>
                <a:lnTo>
                  <a:pt x="3512057" y="17526"/>
                </a:lnTo>
                <a:lnTo>
                  <a:pt x="3517391" y="19812"/>
                </a:lnTo>
                <a:lnTo>
                  <a:pt x="3523487" y="22098"/>
                </a:lnTo>
                <a:lnTo>
                  <a:pt x="3534155" y="27432"/>
                </a:lnTo>
                <a:lnTo>
                  <a:pt x="3539489" y="16764"/>
                </a:lnTo>
                <a:close/>
              </a:path>
              <a:path w="3613785" h="819150">
                <a:moveTo>
                  <a:pt x="3576828" y="46482"/>
                </a:moveTo>
                <a:lnTo>
                  <a:pt x="3572255" y="41148"/>
                </a:lnTo>
                <a:lnTo>
                  <a:pt x="3562350" y="32004"/>
                </a:lnTo>
                <a:lnTo>
                  <a:pt x="3551681" y="24384"/>
                </a:lnTo>
                <a:lnTo>
                  <a:pt x="3549396" y="22860"/>
                </a:lnTo>
                <a:lnTo>
                  <a:pt x="3544061" y="32766"/>
                </a:lnTo>
                <a:lnTo>
                  <a:pt x="3545585" y="33528"/>
                </a:lnTo>
                <a:lnTo>
                  <a:pt x="3555491" y="41148"/>
                </a:lnTo>
                <a:lnTo>
                  <a:pt x="3564635" y="49530"/>
                </a:lnTo>
                <a:lnTo>
                  <a:pt x="3568446" y="54102"/>
                </a:lnTo>
                <a:lnTo>
                  <a:pt x="3576828" y="46482"/>
                </a:lnTo>
                <a:close/>
              </a:path>
              <a:path w="3613785" h="819150">
                <a:moveTo>
                  <a:pt x="3602735" y="86106"/>
                </a:moveTo>
                <a:lnTo>
                  <a:pt x="3602735" y="85344"/>
                </a:lnTo>
                <a:lnTo>
                  <a:pt x="3596639" y="73152"/>
                </a:lnTo>
                <a:lnTo>
                  <a:pt x="3589781" y="61722"/>
                </a:lnTo>
                <a:lnTo>
                  <a:pt x="3584448" y="55626"/>
                </a:lnTo>
                <a:lnTo>
                  <a:pt x="3575304" y="62484"/>
                </a:lnTo>
                <a:lnTo>
                  <a:pt x="3580637" y="68580"/>
                </a:lnTo>
                <a:lnTo>
                  <a:pt x="3586733" y="79248"/>
                </a:lnTo>
                <a:lnTo>
                  <a:pt x="3592067" y="90678"/>
                </a:lnTo>
                <a:lnTo>
                  <a:pt x="3602735" y="86106"/>
                </a:lnTo>
                <a:close/>
              </a:path>
              <a:path w="3613785" h="819150">
                <a:moveTo>
                  <a:pt x="3613404" y="131826"/>
                </a:moveTo>
                <a:lnTo>
                  <a:pt x="3612641" y="125730"/>
                </a:lnTo>
                <a:lnTo>
                  <a:pt x="3611879" y="118872"/>
                </a:lnTo>
                <a:lnTo>
                  <a:pt x="3608831" y="105156"/>
                </a:lnTo>
                <a:lnTo>
                  <a:pt x="3607307" y="99060"/>
                </a:lnTo>
                <a:lnTo>
                  <a:pt x="3606546" y="96774"/>
                </a:lnTo>
                <a:lnTo>
                  <a:pt x="3595878" y="100584"/>
                </a:lnTo>
                <a:lnTo>
                  <a:pt x="3596639" y="102108"/>
                </a:lnTo>
                <a:lnTo>
                  <a:pt x="3598163" y="108204"/>
                </a:lnTo>
                <a:lnTo>
                  <a:pt x="3599687" y="115062"/>
                </a:lnTo>
                <a:lnTo>
                  <a:pt x="3601974" y="133350"/>
                </a:lnTo>
                <a:lnTo>
                  <a:pt x="3613404" y="131826"/>
                </a:lnTo>
                <a:close/>
              </a:path>
              <a:path w="3613785" h="819150">
                <a:moveTo>
                  <a:pt x="3613404" y="178308"/>
                </a:moveTo>
                <a:lnTo>
                  <a:pt x="3613404" y="144018"/>
                </a:lnTo>
                <a:lnTo>
                  <a:pt x="3601973" y="144018"/>
                </a:lnTo>
                <a:lnTo>
                  <a:pt x="3601973" y="178308"/>
                </a:lnTo>
                <a:lnTo>
                  <a:pt x="3613404" y="178308"/>
                </a:lnTo>
                <a:close/>
              </a:path>
              <a:path w="3613785" h="819150">
                <a:moveTo>
                  <a:pt x="3613404" y="224028"/>
                </a:moveTo>
                <a:lnTo>
                  <a:pt x="3613404" y="189738"/>
                </a:lnTo>
                <a:lnTo>
                  <a:pt x="3601973" y="189738"/>
                </a:lnTo>
                <a:lnTo>
                  <a:pt x="3601973" y="224028"/>
                </a:lnTo>
                <a:lnTo>
                  <a:pt x="3613404" y="224028"/>
                </a:lnTo>
                <a:close/>
              </a:path>
              <a:path w="3613785" h="819150">
                <a:moveTo>
                  <a:pt x="3613404" y="269748"/>
                </a:moveTo>
                <a:lnTo>
                  <a:pt x="3613404" y="235458"/>
                </a:lnTo>
                <a:lnTo>
                  <a:pt x="3601973" y="235458"/>
                </a:lnTo>
                <a:lnTo>
                  <a:pt x="3601973" y="269748"/>
                </a:lnTo>
                <a:lnTo>
                  <a:pt x="3613404" y="269748"/>
                </a:lnTo>
                <a:close/>
              </a:path>
              <a:path w="3613785" h="819150">
                <a:moveTo>
                  <a:pt x="3613404" y="315468"/>
                </a:moveTo>
                <a:lnTo>
                  <a:pt x="3613404" y="281178"/>
                </a:lnTo>
                <a:lnTo>
                  <a:pt x="3601973" y="281178"/>
                </a:lnTo>
                <a:lnTo>
                  <a:pt x="3601973" y="315468"/>
                </a:lnTo>
                <a:lnTo>
                  <a:pt x="3613404" y="315468"/>
                </a:lnTo>
                <a:close/>
              </a:path>
              <a:path w="3613785" h="819150">
                <a:moveTo>
                  <a:pt x="3613404" y="361188"/>
                </a:moveTo>
                <a:lnTo>
                  <a:pt x="3613404" y="326898"/>
                </a:lnTo>
                <a:lnTo>
                  <a:pt x="3601973" y="326898"/>
                </a:lnTo>
                <a:lnTo>
                  <a:pt x="3601973" y="361188"/>
                </a:lnTo>
                <a:lnTo>
                  <a:pt x="3613404" y="361188"/>
                </a:lnTo>
                <a:close/>
              </a:path>
              <a:path w="3613785" h="819150">
                <a:moveTo>
                  <a:pt x="3613404" y="406908"/>
                </a:moveTo>
                <a:lnTo>
                  <a:pt x="3613404" y="372618"/>
                </a:lnTo>
                <a:lnTo>
                  <a:pt x="3601973" y="372618"/>
                </a:lnTo>
                <a:lnTo>
                  <a:pt x="3601973" y="406908"/>
                </a:lnTo>
                <a:lnTo>
                  <a:pt x="3613404" y="406908"/>
                </a:lnTo>
                <a:close/>
              </a:path>
              <a:path w="3613785" h="819150">
                <a:moveTo>
                  <a:pt x="3613404" y="452628"/>
                </a:moveTo>
                <a:lnTo>
                  <a:pt x="3613404" y="418338"/>
                </a:lnTo>
                <a:lnTo>
                  <a:pt x="3601973" y="418338"/>
                </a:lnTo>
                <a:lnTo>
                  <a:pt x="3601973" y="452628"/>
                </a:lnTo>
                <a:lnTo>
                  <a:pt x="3613404" y="452628"/>
                </a:lnTo>
                <a:close/>
              </a:path>
              <a:path w="3613785" h="819150">
                <a:moveTo>
                  <a:pt x="3613404" y="498348"/>
                </a:moveTo>
                <a:lnTo>
                  <a:pt x="3613404" y="464058"/>
                </a:lnTo>
                <a:lnTo>
                  <a:pt x="3601973" y="464058"/>
                </a:lnTo>
                <a:lnTo>
                  <a:pt x="3601973" y="498348"/>
                </a:lnTo>
                <a:lnTo>
                  <a:pt x="3613404" y="498348"/>
                </a:lnTo>
                <a:close/>
              </a:path>
              <a:path w="3613785" h="819150">
                <a:moveTo>
                  <a:pt x="3613404" y="544068"/>
                </a:moveTo>
                <a:lnTo>
                  <a:pt x="3613404" y="509778"/>
                </a:lnTo>
                <a:lnTo>
                  <a:pt x="3601973" y="509778"/>
                </a:lnTo>
                <a:lnTo>
                  <a:pt x="3601973" y="544068"/>
                </a:lnTo>
                <a:lnTo>
                  <a:pt x="3613404" y="544068"/>
                </a:lnTo>
                <a:close/>
              </a:path>
              <a:path w="3613785" h="819150">
                <a:moveTo>
                  <a:pt x="3613404" y="589788"/>
                </a:moveTo>
                <a:lnTo>
                  <a:pt x="3613404" y="555498"/>
                </a:lnTo>
                <a:lnTo>
                  <a:pt x="3601973" y="555498"/>
                </a:lnTo>
                <a:lnTo>
                  <a:pt x="3601973" y="589788"/>
                </a:lnTo>
                <a:lnTo>
                  <a:pt x="3613404" y="589788"/>
                </a:lnTo>
                <a:close/>
              </a:path>
              <a:path w="3613785" h="819150">
                <a:moveTo>
                  <a:pt x="3613404" y="635508"/>
                </a:moveTo>
                <a:lnTo>
                  <a:pt x="3613404" y="601218"/>
                </a:lnTo>
                <a:lnTo>
                  <a:pt x="3601973" y="601218"/>
                </a:lnTo>
                <a:lnTo>
                  <a:pt x="3601973" y="635508"/>
                </a:lnTo>
                <a:lnTo>
                  <a:pt x="3613404" y="635508"/>
                </a:lnTo>
                <a:close/>
              </a:path>
              <a:path w="3613785" h="819150">
                <a:moveTo>
                  <a:pt x="3613404" y="681228"/>
                </a:moveTo>
                <a:lnTo>
                  <a:pt x="3613404" y="646938"/>
                </a:lnTo>
                <a:lnTo>
                  <a:pt x="3601973" y="646938"/>
                </a:lnTo>
                <a:lnTo>
                  <a:pt x="3601973" y="681228"/>
                </a:lnTo>
                <a:lnTo>
                  <a:pt x="3613404" y="681228"/>
                </a:lnTo>
                <a:close/>
              </a:path>
              <a:path w="3613785" h="819150">
                <a:moveTo>
                  <a:pt x="3612642" y="693420"/>
                </a:moveTo>
                <a:lnTo>
                  <a:pt x="3601212" y="691896"/>
                </a:lnTo>
                <a:lnTo>
                  <a:pt x="3600450" y="698754"/>
                </a:lnTo>
                <a:lnTo>
                  <a:pt x="3599688" y="704850"/>
                </a:lnTo>
                <a:lnTo>
                  <a:pt x="3596640" y="717042"/>
                </a:lnTo>
                <a:lnTo>
                  <a:pt x="3594354" y="723138"/>
                </a:lnTo>
                <a:lnTo>
                  <a:pt x="3594354" y="723900"/>
                </a:lnTo>
                <a:lnTo>
                  <a:pt x="3605022" y="727710"/>
                </a:lnTo>
                <a:lnTo>
                  <a:pt x="3605022" y="726948"/>
                </a:lnTo>
                <a:lnTo>
                  <a:pt x="3607308" y="720090"/>
                </a:lnTo>
                <a:lnTo>
                  <a:pt x="3608832" y="713994"/>
                </a:lnTo>
                <a:lnTo>
                  <a:pt x="3611118" y="707136"/>
                </a:lnTo>
                <a:lnTo>
                  <a:pt x="3612642" y="693420"/>
                </a:lnTo>
                <a:close/>
              </a:path>
              <a:path w="3613785" h="819150">
                <a:moveTo>
                  <a:pt x="3599688" y="739140"/>
                </a:moveTo>
                <a:lnTo>
                  <a:pt x="3589782" y="733806"/>
                </a:lnTo>
                <a:lnTo>
                  <a:pt x="3586734" y="740664"/>
                </a:lnTo>
                <a:lnTo>
                  <a:pt x="3579876" y="751332"/>
                </a:lnTo>
                <a:lnTo>
                  <a:pt x="3572255" y="761238"/>
                </a:lnTo>
                <a:lnTo>
                  <a:pt x="3580638" y="768858"/>
                </a:lnTo>
                <a:lnTo>
                  <a:pt x="3581400" y="768096"/>
                </a:lnTo>
                <a:lnTo>
                  <a:pt x="3589782" y="756666"/>
                </a:lnTo>
                <a:lnTo>
                  <a:pt x="3596640" y="745236"/>
                </a:lnTo>
                <a:lnTo>
                  <a:pt x="3599688" y="739140"/>
                </a:lnTo>
                <a:close/>
              </a:path>
              <a:path w="3613785" h="819150">
                <a:moveTo>
                  <a:pt x="3573018" y="778002"/>
                </a:moveTo>
                <a:lnTo>
                  <a:pt x="3573018" y="777240"/>
                </a:lnTo>
                <a:lnTo>
                  <a:pt x="3564636" y="769620"/>
                </a:lnTo>
                <a:lnTo>
                  <a:pt x="3563874" y="770382"/>
                </a:lnTo>
                <a:lnTo>
                  <a:pt x="3554729" y="778764"/>
                </a:lnTo>
                <a:lnTo>
                  <a:pt x="3544824" y="785622"/>
                </a:lnTo>
                <a:lnTo>
                  <a:pt x="3538728" y="789432"/>
                </a:lnTo>
                <a:lnTo>
                  <a:pt x="3544824" y="799338"/>
                </a:lnTo>
                <a:lnTo>
                  <a:pt x="3563112" y="787146"/>
                </a:lnTo>
                <a:lnTo>
                  <a:pt x="3573018" y="778002"/>
                </a:lnTo>
                <a:close/>
              </a:path>
              <a:path w="3613785" h="819150">
                <a:moveTo>
                  <a:pt x="3534155" y="804672"/>
                </a:moveTo>
                <a:lnTo>
                  <a:pt x="3528822" y="794766"/>
                </a:lnTo>
                <a:lnTo>
                  <a:pt x="3523488" y="797814"/>
                </a:lnTo>
                <a:lnTo>
                  <a:pt x="3517392" y="800100"/>
                </a:lnTo>
                <a:lnTo>
                  <a:pt x="3511296" y="801624"/>
                </a:lnTo>
                <a:lnTo>
                  <a:pt x="3505200" y="803910"/>
                </a:lnTo>
                <a:lnTo>
                  <a:pt x="3499104" y="805434"/>
                </a:lnTo>
                <a:lnTo>
                  <a:pt x="3498342" y="805434"/>
                </a:lnTo>
                <a:lnTo>
                  <a:pt x="3499866" y="816102"/>
                </a:lnTo>
                <a:lnTo>
                  <a:pt x="3501390" y="816102"/>
                </a:lnTo>
                <a:lnTo>
                  <a:pt x="3515105" y="813054"/>
                </a:lnTo>
                <a:lnTo>
                  <a:pt x="3521964" y="810768"/>
                </a:lnTo>
                <a:lnTo>
                  <a:pt x="3534155" y="804672"/>
                </a:lnTo>
                <a:close/>
              </a:path>
              <a:path w="3613785" h="819150">
                <a:moveTo>
                  <a:pt x="3488436" y="818388"/>
                </a:moveTo>
                <a:lnTo>
                  <a:pt x="3486912" y="806958"/>
                </a:lnTo>
                <a:lnTo>
                  <a:pt x="3486150" y="806958"/>
                </a:lnTo>
                <a:lnTo>
                  <a:pt x="3480816" y="807625"/>
                </a:lnTo>
                <a:lnTo>
                  <a:pt x="3453384" y="807720"/>
                </a:lnTo>
                <a:lnTo>
                  <a:pt x="3453384" y="819150"/>
                </a:lnTo>
                <a:lnTo>
                  <a:pt x="3480816" y="819150"/>
                </a:lnTo>
                <a:lnTo>
                  <a:pt x="3486912" y="818472"/>
                </a:lnTo>
                <a:lnTo>
                  <a:pt x="3488436" y="818388"/>
                </a:lnTo>
                <a:close/>
              </a:path>
              <a:path w="3613785" h="819150">
                <a:moveTo>
                  <a:pt x="3441954" y="819150"/>
                </a:moveTo>
                <a:lnTo>
                  <a:pt x="3441954" y="807720"/>
                </a:lnTo>
                <a:lnTo>
                  <a:pt x="3407664" y="807720"/>
                </a:lnTo>
                <a:lnTo>
                  <a:pt x="3407664" y="819150"/>
                </a:lnTo>
                <a:lnTo>
                  <a:pt x="3441954" y="819150"/>
                </a:lnTo>
                <a:close/>
              </a:path>
              <a:path w="3613785" h="819150">
                <a:moveTo>
                  <a:pt x="3396234" y="819150"/>
                </a:moveTo>
                <a:lnTo>
                  <a:pt x="3396234" y="807720"/>
                </a:lnTo>
                <a:lnTo>
                  <a:pt x="3361944" y="807720"/>
                </a:lnTo>
                <a:lnTo>
                  <a:pt x="3361944" y="819150"/>
                </a:lnTo>
                <a:lnTo>
                  <a:pt x="3396234" y="819150"/>
                </a:lnTo>
                <a:close/>
              </a:path>
              <a:path w="3613785" h="819150">
                <a:moveTo>
                  <a:pt x="3350514" y="819150"/>
                </a:moveTo>
                <a:lnTo>
                  <a:pt x="3350514" y="807720"/>
                </a:lnTo>
                <a:lnTo>
                  <a:pt x="3316224" y="807720"/>
                </a:lnTo>
                <a:lnTo>
                  <a:pt x="3316224" y="819150"/>
                </a:lnTo>
                <a:lnTo>
                  <a:pt x="3350514" y="819150"/>
                </a:lnTo>
                <a:close/>
              </a:path>
              <a:path w="3613785" h="819150">
                <a:moveTo>
                  <a:pt x="3304794" y="819150"/>
                </a:moveTo>
                <a:lnTo>
                  <a:pt x="3304794" y="807720"/>
                </a:lnTo>
                <a:lnTo>
                  <a:pt x="3270504" y="807720"/>
                </a:lnTo>
                <a:lnTo>
                  <a:pt x="3270504" y="819150"/>
                </a:lnTo>
                <a:lnTo>
                  <a:pt x="3304794" y="819150"/>
                </a:lnTo>
                <a:close/>
              </a:path>
              <a:path w="3613785" h="819150">
                <a:moveTo>
                  <a:pt x="3259074" y="819150"/>
                </a:moveTo>
                <a:lnTo>
                  <a:pt x="3259074" y="807720"/>
                </a:lnTo>
                <a:lnTo>
                  <a:pt x="3224784" y="807720"/>
                </a:lnTo>
                <a:lnTo>
                  <a:pt x="3224784" y="819150"/>
                </a:lnTo>
                <a:lnTo>
                  <a:pt x="3259074" y="819150"/>
                </a:lnTo>
                <a:close/>
              </a:path>
              <a:path w="3613785" h="819150">
                <a:moveTo>
                  <a:pt x="3213354" y="819150"/>
                </a:moveTo>
                <a:lnTo>
                  <a:pt x="3213354" y="807720"/>
                </a:lnTo>
                <a:lnTo>
                  <a:pt x="3179064" y="807720"/>
                </a:lnTo>
                <a:lnTo>
                  <a:pt x="3179064" y="819150"/>
                </a:lnTo>
                <a:lnTo>
                  <a:pt x="3213354" y="819150"/>
                </a:lnTo>
                <a:close/>
              </a:path>
              <a:path w="3613785" h="819150">
                <a:moveTo>
                  <a:pt x="3167634" y="819150"/>
                </a:moveTo>
                <a:lnTo>
                  <a:pt x="3167634" y="807720"/>
                </a:lnTo>
                <a:lnTo>
                  <a:pt x="3133344" y="807720"/>
                </a:lnTo>
                <a:lnTo>
                  <a:pt x="3133344" y="819150"/>
                </a:lnTo>
                <a:lnTo>
                  <a:pt x="3167634" y="819150"/>
                </a:lnTo>
                <a:close/>
              </a:path>
              <a:path w="3613785" h="819150">
                <a:moveTo>
                  <a:pt x="3121914" y="819150"/>
                </a:moveTo>
                <a:lnTo>
                  <a:pt x="3121914" y="807720"/>
                </a:lnTo>
                <a:lnTo>
                  <a:pt x="3087624" y="807720"/>
                </a:lnTo>
                <a:lnTo>
                  <a:pt x="3087624" y="819150"/>
                </a:lnTo>
                <a:lnTo>
                  <a:pt x="3121914" y="819150"/>
                </a:lnTo>
                <a:close/>
              </a:path>
              <a:path w="3613785" h="819150">
                <a:moveTo>
                  <a:pt x="3076194" y="819150"/>
                </a:moveTo>
                <a:lnTo>
                  <a:pt x="3076194" y="807720"/>
                </a:lnTo>
                <a:lnTo>
                  <a:pt x="3041904" y="807720"/>
                </a:lnTo>
                <a:lnTo>
                  <a:pt x="3041904" y="819150"/>
                </a:lnTo>
                <a:lnTo>
                  <a:pt x="3076194" y="819150"/>
                </a:lnTo>
                <a:close/>
              </a:path>
              <a:path w="3613785" h="819150">
                <a:moveTo>
                  <a:pt x="3030474" y="819150"/>
                </a:moveTo>
                <a:lnTo>
                  <a:pt x="3030474" y="807720"/>
                </a:lnTo>
                <a:lnTo>
                  <a:pt x="2996184" y="807720"/>
                </a:lnTo>
                <a:lnTo>
                  <a:pt x="2996184" y="819150"/>
                </a:lnTo>
                <a:lnTo>
                  <a:pt x="3030474" y="819150"/>
                </a:lnTo>
                <a:close/>
              </a:path>
              <a:path w="3613785" h="819150">
                <a:moveTo>
                  <a:pt x="2984754" y="819150"/>
                </a:moveTo>
                <a:lnTo>
                  <a:pt x="2984754" y="807720"/>
                </a:lnTo>
                <a:lnTo>
                  <a:pt x="2950464" y="807720"/>
                </a:lnTo>
                <a:lnTo>
                  <a:pt x="2950464" y="819150"/>
                </a:lnTo>
                <a:lnTo>
                  <a:pt x="2984754" y="819150"/>
                </a:lnTo>
                <a:close/>
              </a:path>
              <a:path w="3613785" h="819150">
                <a:moveTo>
                  <a:pt x="2939034" y="819150"/>
                </a:moveTo>
                <a:lnTo>
                  <a:pt x="2939034" y="807720"/>
                </a:lnTo>
                <a:lnTo>
                  <a:pt x="2904744" y="807720"/>
                </a:lnTo>
                <a:lnTo>
                  <a:pt x="2904744" y="819150"/>
                </a:lnTo>
                <a:lnTo>
                  <a:pt x="2939034" y="819150"/>
                </a:lnTo>
                <a:close/>
              </a:path>
              <a:path w="3613785" h="819150">
                <a:moveTo>
                  <a:pt x="2893314" y="819150"/>
                </a:moveTo>
                <a:lnTo>
                  <a:pt x="2893314" y="807720"/>
                </a:lnTo>
                <a:lnTo>
                  <a:pt x="2859024" y="807720"/>
                </a:lnTo>
                <a:lnTo>
                  <a:pt x="2859024" y="819150"/>
                </a:lnTo>
                <a:lnTo>
                  <a:pt x="2893314" y="819150"/>
                </a:lnTo>
                <a:close/>
              </a:path>
              <a:path w="3613785" h="819150">
                <a:moveTo>
                  <a:pt x="2847594" y="819150"/>
                </a:moveTo>
                <a:lnTo>
                  <a:pt x="2847594" y="807720"/>
                </a:lnTo>
                <a:lnTo>
                  <a:pt x="2813304" y="807720"/>
                </a:lnTo>
                <a:lnTo>
                  <a:pt x="2813304" y="819150"/>
                </a:lnTo>
                <a:lnTo>
                  <a:pt x="2847594" y="819150"/>
                </a:lnTo>
                <a:close/>
              </a:path>
              <a:path w="3613785" h="819150">
                <a:moveTo>
                  <a:pt x="2801874" y="819150"/>
                </a:moveTo>
                <a:lnTo>
                  <a:pt x="2801874" y="807720"/>
                </a:lnTo>
                <a:lnTo>
                  <a:pt x="2767584" y="807720"/>
                </a:lnTo>
                <a:lnTo>
                  <a:pt x="2767584" y="819150"/>
                </a:lnTo>
                <a:lnTo>
                  <a:pt x="2801874" y="819150"/>
                </a:lnTo>
                <a:close/>
              </a:path>
              <a:path w="3613785" h="819150">
                <a:moveTo>
                  <a:pt x="2756154" y="819150"/>
                </a:moveTo>
                <a:lnTo>
                  <a:pt x="2756154" y="807720"/>
                </a:lnTo>
                <a:lnTo>
                  <a:pt x="2721864" y="807720"/>
                </a:lnTo>
                <a:lnTo>
                  <a:pt x="2721864" y="819150"/>
                </a:lnTo>
                <a:lnTo>
                  <a:pt x="2756154" y="819150"/>
                </a:lnTo>
                <a:close/>
              </a:path>
              <a:path w="3613785" h="819150">
                <a:moveTo>
                  <a:pt x="2710434" y="819150"/>
                </a:moveTo>
                <a:lnTo>
                  <a:pt x="2710434" y="807720"/>
                </a:lnTo>
                <a:lnTo>
                  <a:pt x="2676144" y="807720"/>
                </a:lnTo>
                <a:lnTo>
                  <a:pt x="2676144" y="819150"/>
                </a:lnTo>
                <a:lnTo>
                  <a:pt x="2710434" y="819150"/>
                </a:lnTo>
                <a:close/>
              </a:path>
              <a:path w="3613785" h="819150">
                <a:moveTo>
                  <a:pt x="2664714" y="819150"/>
                </a:moveTo>
                <a:lnTo>
                  <a:pt x="2664714" y="807720"/>
                </a:lnTo>
                <a:lnTo>
                  <a:pt x="2630424" y="807720"/>
                </a:lnTo>
                <a:lnTo>
                  <a:pt x="2630424" y="819150"/>
                </a:lnTo>
                <a:lnTo>
                  <a:pt x="2664714" y="819150"/>
                </a:lnTo>
                <a:close/>
              </a:path>
              <a:path w="3613785" h="819150">
                <a:moveTo>
                  <a:pt x="2618994" y="819150"/>
                </a:moveTo>
                <a:lnTo>
                  <a:pt x="2618994" y="807720"/>
                </a:lnTo>
                <a:lnTo>
                  <a:pt x="2584704" y="807720"/>
                </a:lnTo>
                <a:lnTo>
                  <a:pt x="2584704" y="819150"/>
                </a:lnTo>
                <a:lnTo>
                  <a:pt x="2618994" y="819150"/>
                </a:lnTo>
                <a:close/>
              </a:path>
              <a:path w="3613785" h="819150">
                <a:moveTo>
                  <a:pt x="2573274" y="819150"/>
                </a:moveTo>
                <a:lnTo>
                  <a:pt x="2573274" y="807720"/>
                </a:lnTo>
                <a:lnTo>
                  <a:pt x="2538984" y="807720"/>
                </a:lnTo>
                <a:lnTo>
                  <a:pt x="2538984" y="819150"/>
                </a:lnTo>
                <a:lnTo>
                  <a:pt x="2573274" y="819150"/>
                </a:lnTo>
                <a:close/>
              </a:path>
              <a:path w="3613785" h="819150">
                <a:moveTo>
                  <a:pt x="2527554" y="819150"/>
                </a:moveTo>
                <a:lnTo>
                  <a:pt x="2527554" y="807720"/>
                </a:lnTo>
                <a:lnTo>
                  <a:pt x="2494026" y="807720"/>
                </a:lnTo>
                <a:lnTo>
                  <a:pt x="2494026" y="819150"/>
                </a:lnTo>
                <a:lnTo>
                  <a:pt x="2527554" y="819150"/>
                </a:lnTo>
                <a:close/>
              </a:path>
              <a:path w="3613785" h="819150">
                <a:moveTo>
                  <a:pt x="2482596" y="819150"/>
                </a:moveTo>
                <a:lnTo>
                  <a:pt x="2482596" y="807720"/>
                </a:lnTo>
                <a:lnTo>
                  <a:pt x="2448306" y="807720"/>
                </a:lnTo>
                <a:lnTo>
                  <a:pt x="2448306" y="819150"/>
                </a:lnTo>
                <a:lnTo>
                  <a:pt x="2482596" y="819150"/>
                </a:lnTo>
                <a:close/>
              </a:path>
              <a:path w="3613785" h="819150">
                <a:moveTo>
                  <a:pt x="2436876" y="819150"/>
                </a:moveTo>
                <a:lnTo>
                  <a:pt x="2436876" y="807720"/>
                </a:lnTo>
                <a:lnTo>
                  <a:pt x="2402586" y="807720"/>
                </a:lnTo>
                <a:lnTo>
                  <a:pt x="2402586" y="819150"/>
                </a:lnTo>
                <a:lnTo>
                  <a:pt x="2436876" y="819150"/>
                </a:lnTo>
                <a:close/>
              </a:path>
              <a:path w="3613785" h="819150">
                <a:moveTo>
                  <a:pt x="2391156" y="819150"/>
                </a:moveTo>
                <a:lnTo>
                  <a:pt x="2391156" y="807720"/>
                </a:lnTo>
                <a:lnTo>
                  <a:pt x="2356866" y="807720"/>
                </a:lnTo>
                <a:lnTo>
                  <a:pt x="2356866" y="819150"/>
                </a:lnTo>
                <a:lnTo>
                  <a:pt x="2391156" y="819150"/>
                </a:lnTo>
                <a:close/>
              </a:path>
              <a:path w="3613785" h="819150">
                <a:moveTo>
                  <a:pt x="2345436" y="819150"/>
                </a:moveTo>
                <a:lnTo>
                  <a:pt x="2345436" y="807720"/>
                </a:lnTo>
                <a:lnTo>
                  <a:pt x="2311146" y="807720"/>
                </a:lnTo>
                <a:lnTo>
                  <a:pt x="2311146" y="819150"/>
                </a:lnTo>
                <a:lnTo>
                  <a:pt x="2345436" y="819150"/>
                </a:lnTo>
                <a:close/>
              </a:path>
              <a:path w="3613785" h="819150">
                <a:moveTo>
                  <a:pt x="2299716" y="819150"/>
                </a:moveTo>
                <a:lnTo>
                  <a:pt x="2299716" y="807720"/>
                </a:lnTo>
                <a:lnTo>
                  <a:pt x="2265426" y="807720"/>
                </a:lnTo>
                <a:lnTo>
                  <a:pt x="2265426" y="819150"/>
                </a:lnTo>
                <a:lnTo>
                  <a:pt x="2299716" y="819150"/>
                </a:lnTo>
                <a:close/>
              </a:path>
              <a:path w="3613785" h="819150">
                <a:moveTo>
                  <a:pt x="2253996" y="819150"/>
                </a:moveTo>
                <a:lnTo>
                  <a:pt x="2253996" y="807720"/>
                </a:lnTo>
                <a:lnTo>
                  <a:pt x="2219706" y="807720"/>
                </a:lnTo>
                <a:lnTo>
                  <a:pt x="2219706" y="819150"/>
                </a:lnTo>
                <a:lnTo>
                  <a:pt x="2253996" y="819150"/>
                </a:lnTo>
                <a:close/>
              </a:path>
              <a:path w="3613785" h="819150">
                <a:moveTo>
                  <a:pt x="2208276" y="819150"/>
                </a:moveTo>
                <a:lnTo>
                  <a:pt x="2208276" y="807720"/>
                </a:lnTo>
                <a:lnTo>
                  <a:pt x="2173986" y="807720"/>
                </a:lnTo>
                <a:lnTo>
                  <a:pt x="2173986" y="819150"/>
                </a:lnTo>
                <a:lnTo>
                  <a:pt x="2208276" y="819150"/>
                </a:lnTo>
                <a:close/>
              </a:path>
              <a:path w="3613785" h="819150">
                <a:moveTo>
                  <a:pt x="2162556" y="819150"/>
                </a:moveTo>
                <a:lnTo>
                  <a:pt x="2162556" y="807720"/>
                </a:lnTo>
                <a:lnTo>
                  <a:pt x="2128266" y="807720"/>
                </a:lnTo>
                <a:lnTo>
                  <a:pt x="2128266" y="819150"/>
                </a:lnTo>
                <a:lnTo>
                  <a:pt x="2162556" y="819150"/>
                </a:lnTo>
                <a:close/>
              </a:path>
              <a:path w="3613785" h="819150">
                <a:moveTo>
                  <a:pt x="2116836" y="819150"/>
                </a:moveTo>
                <a:lnTo>
                  <a:pt x="2116836" y="807720"/>
                </a:lnTo>
                <a:lnTo>
                  <a:pt x="2082546" y="807720"/>
                </a:lnTo>
                <a:lnTo>
                  <a:pt x="2082546" y="819150"/>
                </a:lnTo>
                <a:lnTo>
                  <a:pt x="2116836" y="819150"/>
                </a:lnTo>
                <a:close/>
              </a:path>
              <a:path w="3613785" h="819150">
                <a:moveTo>
                  <a:pt x="2071116" y="819150"/>
                </a:moveTo>
                <a:lnTo>
                  <a:pt x="2071116" y="807720"/>
                </a:lnTo>
                <a:lnTo>
                  <a:pt x="2036826" y="807720"/>
                </a:lnTo>
                <a:lnTo>
                  <a:pt x="2036826" y="819150"/>
                </a:lnTo>
                <a:lnTo>
                  <a:pt x="2071116" y="819150"/>
                </a:lnTo>
                <a:close/>
              </a:path>
              <a:path w="3613785" h="819150">
                <a:moveTo>
                  <a:pt x="2025396" y="819150"/>
                </a:moveTo>
                <a:lnTo>
                  <a:pt x="2025396" y="807720"/>
                </a:lnTo>
                <a:lnTo>
                  <a:pt x="1991106" y="807720"/>
                </a:lnTo>
                <a:lnTo>
                  <a:pt x="1991106" y="819150"/>
                </a:lnTo>
                <a:lnTo>
                  <a:pt x="2025396" y="819150"/>
                </a:lnTo>
                <a:close/>
              </a:path>
              <a:path w="3613785" h="819150">
                <a:moveTo>
                  <a:pt x="1979676" y="819150"/>
                </a:moveTo>
                <a:lnTo>
                  <a:pt x="1979676" y="807720"/>
                </a:lnTo>
                <a:lnTo>
                  <a:pt x="1945386" y="807720"/>
                </a:lnTo>
                <a:lnTo>
                  <a:pt x="1945386" y="819150"/>
                </a:lnTo>
                <a:lnTo>
                  <a:pt x="1979676" y="819150"/>
                </a:lnTo>
                <a:close/>
              </a:path>
              <a:path w="3613785" h="819150">
                <a:moveTo>
                  <a:pt x="1933956" y="819150"/>
                </a:moveTo>
                <a:lnTo>
                  <a:pt x="1933956" y="807720"/>
                </a:lnTo>
                <a:lnTo>
                  <a:pt x="1899666" y="807720"/>
                </a:lnTo>
                <a:lnTo>
                  <a:pt x="1899666" y="819150"/>
                </a:lnTo>
                <a:lnTo>
                  <a:pt x="1933956" y="819150"/>
                </a:lnTo>
                <a:close/>
              </a:path>
              <a:path w="3613785" h="819150">
                <a:moveTo>
                  <a:pt x="1888236" y="819150"/>
                </a:moveTo>
                <a:lnTo>
                  <a:pt x="1888236" y="807720"/>
                </a:lnTo>
                <a:lnTo>
                  <a:pt x="1853946" y="807720"/>
                </a:lnTo>
                <a:lnTo>
                  <a:pt x="1853946" y="819150"/>
                </a:lnTo>
                <a:lnTo>
                  <a:pt x="1888236" y="819150"/>
                </a:lnTo>
                <a:close/>
              </a:path>
              <a:path w="3613785" h="819150">
                <a:moveTo>
                  <a:pt x="1842516" y="819150"/>
                </a:moveTo>
                <a:lnTo>
                  <a:pt x="1842516" y="807720"/>
                </a:lnTo>
                <a:lnTo>
                  <a:pt x="1808226" y="807720"/>
                </a:lnTo>
                <a:lnTo>
                  <a:pt x="1808226" y="819150"/>
                </a:lnTo>
                <a:lnTo>
                  <a:pt x="1842516" y="819150"/>
                </a:lnTo>
                <a:close/>
              </a:path>
              <a:path w="3613785" h="819150">
                <a:moveTo>
                  <a:pt x="1796796" y="819150"/>
                </a:moveTo>
                <a:lnTo>
                  <a:pt x="1796796" y="807720"/>
                </a:lnTo>
                <a:lnTo>
                  <a:pt x="1762506" y="807720"/>
                </a:lnTo>
                <a:lnTo>
                  <a:pt x="1762506" y="819150"/>
                </a:lnTo>
                <a:lnTo>
                  <a:pt x="1796796" y="819150"/>
                </a:lnTo>
                <a:close/>
              </a:path>
              <a:path w="3613785" h="819150">
                <a:moveTo>
                  <a:pt x="1751076" y="819150"/>
                </a:moveTo>
                <a:lnTo>
                  <a:pt x="1751076" y="807720"/>
                </a:lnTo>
                <a:lnTo>
                  <a:pt x="1716786" y="807720"/>
                </a:lnTo>
                <a:lnTo>
                  <a:pt x="1716786" y="819150"/>
                </a:lnTo>
                <a:lnTo>
                  <a:pt x="1751076" y="819150"/>
                </a:lnTo>
                <a:close/>
              </a:path>
              <a:path w="3613785" h="819150">
                <a:moveTo>
                  <a:pt x="1705356" y="819150"/>
                </a:moveTo>
                <a:lnTo>
                  <a:pt x="1705356" y="807720"/>
                </a:lnTo>
                <a:lnTo>
                  <a:pt x="1671066" y="807720"/>
                </a:lnTo>
                <a:lnTo>
                  <a:pt x="1671066" y="819150"/>
                </a:lnTo>
                <a:lnTo>
                  <a:pt x="1705356" y="819150"/>
                </a:lnTo>
                <a:close/>
              </a:path>
              <a:path w="3613785" h="819150">
                <a:moveTo>
                  <a:pt x="1659636" y="819150"/>
                </a:moveTo>
                <a:lnTo>
                  <a:pt x="1659636" y="807720"/>
                </a:lnTo>
                <a:lnTo>
                  <a:pt x="1625346" y="807720"/>
                </a:lnTo>
                <a:lnTo>
                  <a:pt x="1625346" y="819150"/>
                </a:lnTo>
                <a:lnTo>
                  <a:pt x="1659636" y="819150"/>
                </a:lnTo>
                <a:close/>
              </a:path>
              <a:path w="3613785" h="819150">
                <a:moveTo>
                  <a:pt x="1613916" y="819150"/>
                </a:moveTo>
                <a:lnTo>
                  <a:pt x="1613916" y="807720"/>
                </a:lnTo>
                <a:lnTo>
                  <a:pt x="1579626" y="807720"/>
                </a:lnTo>
                <a:lnTo>
                  <a:pt x="1579626" y="819150"/>
                </a:lnTo>
                <a:lnTo>
                  <a:pt x="1613916" y="819150"/>
                </a:lnTo>
                <a:close/>
              </a:path>
              <a:path w="3613785" h="819150">
                <a:moveTo>
                  <a:pt x="1568196" y="819150"/>
                </a:moveTo>
                <a:lnTo>
                  <a:pt x="1568196" y="807720"/>
                </a:lnTo>
                <a:lnTo>
                  <a:pt x="1533906" y="807720"/>
                </a:lnTo>
                <a:lnTo>
                  <a:pt x="1533906" y="819150"/>
                </a:lnTo>
                <a:lnTo>
                  <a:pt x="1568196" y="819150"/>
                </a:lnTo>
                <a:close/>
              </a:path>
              <a:path w="3613785" h="819150">
                <a:moveTo>
                  <a:pt x="1522476" y="819150"/>
                </a:moveTo>
                <a:lnTo>
                  <a:pt x="1522476" y="807720"/>
                </a:lnTo>
                <a:lnTo>
                  <a:pt x="1488186" y="807720"/>
                </a:lnTo>
                <a:lnTo>
                  <a:pt x="1488186" y="819150"/>
                </a:lnTo>
                <a:lnTo>
                  <a:pt x="1522476" y="819150"/>
                </a:lnTo>
                <a:close/>
              </a:path>
              <a:path w="3613785" h="819150">
                <a:moveTo>
                  <a:pt x="1476756" y="819150"/>
                </a:moveTo>
                <a:lnTo>
                  <a:pt x="1476756" y="807720"/>
                </a:lnTo>
                <a:lnTo>
                  <a:pt x="1442466" y="807720"/>
                </a:lnTo>
                <a:lnTo>
                  <a:pt x="1442466" y="819150"/>
                </a:lnTo>
                <a:lnTo>
                  <a:pt x="1476756" y="819150"/>
                </a:lnTo>
                <a:close/>
              </a:path>
              <a:path w="3613785" h="819150">
                <a:moveTo>
                  <a:pt x="1431036" y="819150"/>
                </a:moveTo>
                <a:lnTo>
                  <a:pt x="1431036" y="807720"/>
                </a:lnTo>
                <a:lnTo>
                  <a:pt x="1396746" y="807720"/>
                </a:lnTo>
                <a:lnTo>
                  <a:pt x="1396746" y="819150"/>
                </a:lnTo>
                <a:lnTo>
                  <a:pt x="1431036" y="819150"/>
                </a:lnTo>
                <a:close/>
              </a:path>
              <a:path w="3613785" h="819150">
                <a:moveTo>
                  <a:pt x="1385316" y="819150"/>
                </a:moveTo>
                <a:lnTo>
                  <a:pt x="1385316" y="807720"/>
                </a:lnTo>
                <a:lnTo>
                  <a:pt x="1351026" y="807720"/>
                </a:lnTo>
                <a:lnTo>
                  <a:pt x="1351026" y="819150"/>
                </a:lnTo>
                <a:lnTo>
                  <a:pt x="1385316" y="819150"/>
                </a:lnTo>
                <a:close/>
              </a:path>
              <a:path w="3613785" h="819150">
                <a:moveTo>
                  <a:pt x="1339595" y="819150"/>
                </a:moveTo>
                <a:lnTo>
                  <a:pt x="1339595" y="807720"/>
                </a:lnTo>
                <a:lnTo>
                  <a:pt x="1305306" y="807720"/>
                </a:lnTo>
                <a:lnTo>
                  <a:pt x="1305306" y="819150"/>
                </a:lnTo>
                <a:lnTo>
                  <a:pt x="1339595" y="819150"/>
                </a:lnTo>
                <a:close/>
              </a:path>
              <a:path w="3613785" h="819150">
                <a:moveTo>
                  <a:pt x="1293876" y="819150"/>
                </a:moveTo>
                <a:lnTo>
                  <a:pt x="1293876" y="807720"/>
                </a:lnTo>
                <a:lnTo>
                  <a:pt x="1259586" y="807720"/>
                </a:lnTo>
                <a:lnTo>
                  <a:pt x="1259586" y="819150"/>
                </a:lnTo>
                <a:lnTo>
                  <a:pt x="1293876" y="819150"/>
                </a:lnTo>
                <a:close/>
              </a:path>
              <a:path w="3613785" h="819150">
                <a:moveTo>
                  <a:pt x="1248156" y="819150"/>
                </a:moveTo>
                <a:lnTo>
                  <a:pt x="1248156" y="807720"/>
                </a:lnTo>
                <a:lnTo>
                  <a:pt x="1213866" y="807720"/>
                </a:lnTo>
                <a:lnTo>
                  <a:pt x="1213866" y="819150"/>
                </a:lnTo>
                <a:lnTo>
                  <a:pt x="1248156" y="819150"/>
                </a:lnTo>
                <a:close/>
              </a:path>
              <a:path w="3613785" h="819150">
                <a:moveTo>
                  <a:pt x="1202436" y="819150"/>
                </a:moveTo>
                <a:lnTo>
                  <a:pt x="1202436" y="807720"/>
                </a:lnTo>
                <a:lnTo>
                  <a:pt x="1168146" y="807720"/>
                </a:lnTo>
                <a:lnTo>
                  <a:pt x="1168146" y="819150"/>
                </a:lnTo>
                <a:lnTo>
                  <a:pt x="1202436" y="819150"/>
                </a:lnTo>
                <a:close/>
              </a:path>
              <a:path w="3613785" h="819150">
                <a:moveTo>
                  <a:pt x="1156715" y="819150"/>
                </a:moveTo>
                <a:lnTo>
                  <a:pt x="1156715" y="807720"/>
                </a:lnTo>
                <a:lnTo>
                  <a:pt x="1122426" y="807720"/>
                </a:lnTo>
                <a:lnTo>
                  <a:pt x="1122426" y="819150"/>
                </a:lnTo>
                <a:lnTo>
                  <a:pt x="1156715" y="819150"/>
                </a:lnTo>
                <a:close/>
              </a:path>
              <a:path w="3613785" h="819150">
                <a:moveTo>
                  <a:pt x="1110995" y="819150"/>
                </a:moveTo>
                <a:lnTo>
                  <a:pt x="1110995" y="807720"/>
                </a:lnTo>
                <a:lnTo>
                  <a:pt x="1076706" y="807720"/>
                </a:lnTo>
                <a:lnTo>
                  <a:pt x="1076706" y="819150"/>
                </a:lnTo>
                <a:lnTo>
                  <a:pt x="1110995" y="819150"/>
                </a:lnTo>
                <a:close/>
              </a:path>
              <a:path w="3613785" h="819150">
                <a:moveTo>
                  <a:pt x="1065276" y="819150"/>
                </a:moveTo>
                <a:lnTo>
                  <a:pt x="1065276" y="807720"/>
                </a:lnTo>
                <a:lnTo>
                  <a:pt x="1030986" y="807720"/>
                </a:lnTo>
                <a:lnTo>
                  <a:pt x="1030986" y="819150"/>
                </a:lnTo>
                <a:lnTo>
                  <a:pt x="1065276" y="819150"/>
                </a:lnTo>
                <a:close/>
              </a:path>
              <a:path w="3613785" h="819150">
                <a:moveTo>
                  <a:pt x="1019556" y="819150"/>
                </a:moveTo>
                <a:lnTo>
                  <a:pt x="1019556" y="807720"/>
                </a:lnTo>
                <a:lnTo>
                  <a:pt x="985266" y="807720"/>
                </a:lnTo>
                <a:lnTo>
                  <a:pt x="985266" y="819150"/>
                </a:lnTo>
                <a:lnTo>
                  <a:pt x="1019556" y="819150"/>
                </a:lnTo>
                <a:close/>
              </a:path>
              <a:path w="3613785" h="819150">
                <a:moveTo>
                  <a:pt x="973836" y="819150"/>
                </a:moveTo>
                <a:lnTo>
                  <a:pt x="973836" y="807720"/>
                </a:lnTo>
                <a:lnTo>
                  <a:pt x="939546" y="807720"/>
                </a:lnTo>
                <a:lnTo>
                  <a:pt x="939546" y="819150"/>
                </a:lnTo>
                <a:lnTo>
                  <a:pt x="973836" y="819150"/>
                </a:lnTo>
                <a:close/>
              </a:path>
              <a:path w="3613785" h="819150">
                <a:moveTo>
                  <a:pt x="928115" y="819150"/>
                </a:moveTo>
                <a:lnTo>
                  <a:pt x="928115" y="807720"/>
                </a:lnTo>
                <a:lnTo>
                  <a:pt x="893826" y="807720"/>
                </a:lnTo>
                <a:lnTo>
                  <a:pt x="893826" y="819150"/>
                </a:lnTo>
                <a:lnTo>
                  <a:pt x="928115" y="819150"/>
                </a:lnTo>
                <a:close/>
              </a:path>
              <a:path w="3613785" h="819150">
                <a:moveTo>
                  <a:pt x="882395" y="819150"/>
                </a:moveTo>
                <a:lnTo>
                  <a:pt x="882395" y="807720"/>
                </a:lnTo>
                <a:lnTo>
                  <a:pt x="848106" y="807720"/>
                </a:lnTo>
                <a:lnTo>
                  <a:pt x="848106" y="819150"/>
                </a:lnTo>
                <a:lnTo>
                  <a:pt x="882395" y="819150"/>
                </a:lnTo>
                <a:close/>
              </a:path>
              <a:path w="3613785" h="819150">
                <a:moveTo>
                  <a:pt x="836676" y="819150"/>
                </a:moveTo>
                <a:lnTo>
                  <a:pt x="836676" y="807720"/>
                </a:lnTo>
                <a:lnTo>
                  <a:pt x="802386" y="807720"/>
                </a:lnTo>
                <a:lnTo>
                  <a:pt x="802386" y="819150"/>
                </a:lnTo>
                <a:lnTo>
                  <a:pt x="836676" y="819150"/>
                </a:lnTo>
                <a:close/>
              </a:path>
              <a:path w="3613785" h="819150">
                <a:moveTo>
                  <a:pt x="790956" y="819150"/>
                </a:moveTo>
                <a:lnTo>
                  <a:pt x="790956" y="807720"/>
                </a:lnTo>
                <a:lnTo>
                  <a:pt x="756666" y="807720"/>
                </a:lnTo>
                <a:lnTo>
                  <a:pt x="756666" y="819150"/>
                </a:lnTo>
                <a:lnTo>
                  <a:pt x="790956" y="819150"/>
                </a:lnTo>
                <a:close/>
              </a:path>
              <a:path w="3613785" h="819150">
                <a:moveTo>
                  <a:pt x="745236" y="819150"/>
                </a:moveTo>
                <a:lnTo>
                  <a:pt x="745236" y="807720"/>
                </a:lnTo>
                <a:lnTo>
                  <a:pt x="710946" y="807720"/>
                </a:lnTo>
                <a:lnTo>
                  <a:pt x="710946" y="819150"/>
                </a:lnTo>
                <a:lnTo>
                  <a:pt x="745236" y="819150"/>
                </a:lnTo>
                <a:close/>
              </a:path>
              <a:path w="3613785" h="819150">
                <a:moveTo>
                  <a:pt x="699515" y="819150"/>
                </a:moveTo>
                <a:lnTo>
                  <a:pt x="699515" y="807720"/>
                </a:lnTo>
                <a:lnTo>
                  <a:pt x="665226" y="807720"/>
                </a:lnTo>
                <a:lnTo>
                  <a:pt x="665226" y="819150"/>
                </a:lnTo>
                <a:lnTo>
                  <a:pt x="699515" y="819150"/>
                </a:lnTo>
                <a:close/>
              </a:path>
              <a:path w="3613785" h="819150">
                <a:moveTo>
                  <a:pt x="653795" y="819150"/>
                </a:moveTo>
                <a:lnTo>
                  <a:pt x="653795" y="807720"/>
                </a:lnTo>
                <a:lnTo>
                  <a:pt x="619506" y="807720"/>
                </a:lnTo>
                <a:lnTo>
                  <a:pt x="619506" y="819150"/>
                </a:lnTo>
                <a:lnTo>
                  <a:pt x="653795" y="819150"/>
                </a:lnTo>
                <a:close/>
              </a:path>
              <a:path w="3613785" h="819150">
                <a:moveTo>
                  <a:pt x="608076" y="819150"/>
                </a:moveTo>
                <a:lnTo>
                  <a:pt x="608076" y="807720"/>
                </a:lnTo>
                <a:lnTo>
                  <a:pt x="573786" y="807720"/>
                </a:lnTo>
                <a:lnTo>
                  <a:pt x="573786" y="819150"/>
                </a:lnTo>
                <a:lnTo>
                  <a:pt x="608076" y="819150"/>
                </a:lnTo>
                <a:close/>
              </a:path>
              <a:path w="3613785" h="819150">
                <a:moveTo>
                  <a:pt x="562356" y="819150"/>
                </a:moveTo>
                <a:lnTo>
                  <a:pt x="562356" y="807720"/>
                </a:lnTo>
                <a:lnTo>
                  <a:pt x="528066" y="807720"/>
                </a:lnTo>
                <a:lnTo>
                  <a:pt x="528066" y="819150"/>
                </a:lnTo>
                <a:lnTo>
                  <a:pt x="562356" y="819150"/>
                </a:lnTo>
                <a:close/>
              </a:path>
              <a:path w="3613785" h="819150">
                <a:moveTo>
                  <a:pt x="516636" y="819150"/>
                </a:moveTo>
                <a:lnTo>
                  <a:pt x="516636" y="807720"/>
                </a:lnTo>
                <a:lnTo>
                  <a:pt x="482346" y="807720"/>
                </a:lnTo>
                <a:lnTo>
                  <a:pt x="482346" y="819150"/>
                </a:lnTo>
                <a:lnTo>
                  <a:pt x="516636" y="819150"/>
                </a:lnTo>
                <a:close/>
              </a:path>
              <a:path w="3613785" h="819150">
                <a:moveTo>
                  <a:pt x="470915" y="819150"/>
                </a:moveTo>
                <a:lnTo>
                  <a:pt x="470915" y="807720"/>
                </a:lnTo>
                <a:lnTo>
                  <a:pt x="436625" y="807720"/>
                </a:lnTo>
                <a:lnTo>
                  <a:pt x="436625" y="819150"/>
                </a:lnTo>
                <a:lnTo>
                  <a:pt x="470915" y="819150"/>
                </a:lnTo>
                <a:close/>
              </a:path>
              <a:path w="3613785" h="819150">
                <a:moveTo>
                  <a:pt x="425195" y="819150"/>
                </a:moveTo>
                <a:lnTo>
                  <a:pt x="425195" y="807720"/>
                </a:lnTo>
                <a:lnTo>
                  <a:pt x="390906" y="807720"/>
                </a:lnTo>
                <a:lnTo>
                  <a:pt x="390906" y="819150"/>
                </a:lnTo>
                <a:lnTo>
                  <a:pt x="425195" y="819150"/>
                </a:lnTo>
                <a:close/>
              </a:path>
              <a:path w="3613785" h="819150">
                <a:moveTo>
                  <a:pt x="379475" y="819150"/>
                </a:moveTo>
                <a:lnTo>
                  <a:pt x="379475" y="807720"/>
                </a:lnTo>
                <a:lnTo>
                  <a:pt x="345186" y="807720"/>
                </a:lnTo>
                <a:lnTo>
                  <a:pt x="345186" y="819150"/>
                </a:lnTo>
                <a:lnTo>
                  <a:pt x="379475" y="819150"/>
                </a:lnTo>
                <a:close/>
              </a:path>
              <a:path w="3613785" h="819150">
                <a:moveTo>
                  <a:pt x="333756" y="819150"/>
                </a:moveTo>
                <a:lnTo>
                  <a:pt x="333756" y="807720"/>
                </a:lnTo>
                <a:lnTo>
                  <a:pt x="299466" y="807720"/>
                </a:lnTo>
                <a:lnTo>
                  <a:pt x="299466" y="819150"/>
                </a:lnTo>
                <a:lnTo>
                  <a:pt x="333756" y="819150"/>
                </a:lnTo>
                <a:close/>
              </a:path>
              <a:path w="3613785" h="819150">
                <a:moveTo>
                  <a:pt x="288036" y="819150"/>
                </a:moveTo>
                <a:lnTo>
                  <a:pt x="288036" y="807720"/>
                </a:lnTo>
                <a:lnTo>
                  <a:pt x="253746" y="807720"/>
                </a:lnTo>
                <a:lnTo>
                  <a:pt x="253746" y="819150"/>
                </a:lnTo>
                <a:lnTo>
                  <a:pt x="288036" y="819150"/>
                </a:lnTo>
                <a:close/>
              </a:path>
              <a:path w="3613785" h="819150">
                <a:moveTo>
                  <a:pt x="242315" y="819150"/>
                </a:moveTo>
                <a:lnTo>
                  <a:pt x="242315" y="807720"/>
                </a:lnTo>
                <a:lnTo>
                  <a:pt x="208025" y="807720"/>
                </a:lnTo>
                <a:lnTo>
                  <a:pt x="208025" y="819150"/>
                </a:lnTo>
                <a:lnTo>
                  <a:pt x="242315" y="819150"/>
                </a:lnTo>
                <a:close/>
              </a:path>
              <a:path w="3613785" h="819150">
                <a:moveTo>
                  <a:pt x="196595" y="819150"/>
                </a:moveTo>
                <a:lnTo>
                  <a:pt x="196595" y="807720"/>
                </a:lnTo>
                <a:lnTo>
                  <a:pt x="162306" y="807720"/>
                </a:lnTo>
                <a:lnTo>
                  <a:pt x="162306" y="819150"/>
                </a:lnTo>
                <a:lnTo>
                  <a:pt x="196595" y="819150"/>
                </a:lnTo>
                <a:close/>
              </a:path>
              <a:path w="3613785" h="819150">
                <a:moveTo>
                  <a:pt x="150875" y="819150"/>
                </a:moveTo>
                <a:lnTo>
                  <a:pt x="150875" y="807720"/>
                </a:lnTo>
                <a:lnTo>
                  <a:pt x="133350" y="807720"/>
                </a:lnTo>
                <a:lnTo>
                  <a:pt x="126492" y="806873"/>
                </a:lnTo>
                <a:lnTo>
                  <a:pt x="120395" y="806196"/>
                </a:lnTo>
                <a:lnTo>
                  <a:pt x="117348" y="805434"/>
                </a:lnTo>
                <a:lnTo>
                  <a:pt x="115824" y="816864"/>
                </a:lnTo>
                <a:lnTo>
                  <a:pt x="118871" y="817626"/>
                </a:lnTo>
                <a:lnTo>
                  <a:pt x="127254" y="818472"/>
                </a:lnTo>
                <a:lnTo>
                  <a:pt x="133350" y="819150"/>
                </a:lnTo>
                <a:lnTo>
                  <a:pt x="150875" y="819150"/>
                </a:lnTo>
                <a:close/>
              </a:path>
              <a:path w="3613785" h="819150">
                <a:moveTo>
                  <a:pt x="106680" y="803148"/>
                </a:moveTo>
                <a:lnTo>
                  <a:pt x="102107" y="801624"/>
                </a:lnTo>
                <a:lnTo>
                  <a:pt x="96012" y="800100"/>
                </a:lnTo>
                <a:lnTo>
                  <a:pt x="89915" y="797814"/>
                </a:lnTo>
                <a:lnTo>
                  <a:pt x="78486" y="791718"/>
                </a:lnTo>
                <a:lnTo>
                  <a:pt x="76962" y="790956"/>
                </a:lnTo>
                <a:lnTo>
                  <a:pt x="70865" y="800862"/>
                </a:lnTo>
                <a:lnTo>
                  <a:pt x="73913" y="802386"/>
                </a:lnTo>
                <a:lnTo>
                  <a:pt x="86106" y="807720"/>
                </a:lnTo>
                <a:lnTo>
                  <a:pt x="92201" y="810768"/>
                </a:lnTo>
                <a:lnTo>
                  <a:pt x="103631" y="814578"/>
                </a:lnTo>
                <a:lnTo>
                  <a:pt x="106680" y="803148"/>
                </a:lnTo>
                <a:close/>
              </a:path>
              <a:path w="3613785" h="819150">
                <a:moveTo>
                  <a:pt x="67818" y="784860"/>
                </a:moveTo>
                <a:lnTo>
                  <a:pt x="57912" y="778002"/>
                </a:lnTo>
                <a:lnTo>
                  <a:pt x="48768" y="769620"/>
                </a:lnTo>
                <a:lnTo>
                  <a:pt x="42671" y="762762"/>
                </a:lnTo>
                <a:lnTo>
                  <a:pt x="34289" y="770382"/>
                </a:lnTo>
                <a:lnTo>
                  <a:pt x="41148" y="778002"/>
                </a:lnTo>
                <a:lnTo>
                  <a:pt x="51054" y="787146"/>
                </a:lnTo>
                <a:lnTo>
                  <a:pt x="60960" y="794004"/>
                </a:lnTo>
                <a:lnTo>
                  <a:pt x="67818" y="784860"/>
                </a:lnTo>
                <a:close/>
              </a:path>
              <a:path w="3613785" h="819150">
                <a:moveTo>
                  <a:pt x="36575" y="754380"/>
                </a:moveTo>
                <a:lnTo>
                  <a:pt x="33527" y="750570"/>
                </a:lnTo>
                <a:lnTo>
                  <a:pt x="26669" y="739902"/>
                </a:lnTo>
                <a:lnTo>
                  <a:pt x="21336" y="728472"/>
                </a:lnTo>
                <a:lnTo>
                  <a:pt x="20574" y="725424"/>
                </a:lnTo>
                <a:lnTo>
                  <a:pt x="9906" y="729996"/>
                </a:lnTo>
                <a:lnTo>
                  <a:pt x="11430" y="733806"/>
                </a:lnTo>
                <a:lnTo>
                  <a:pt x="17525" y="745998"/>
                </a:lnTo>
                <a:lnTo>
                  <a:pt x="24383" y="757428"/>
                </a:lnTo>
                <a:lnTo>
                  <a:pt x="27431" y="761238"/>
                </a:lnTo>
                <a:lnTo>
                  <a:pt x="36575" y="754380"/>
                </a:lnTo>
                <a:close/>
              </a:path>
              <a:path w="3613785" h="819150">
                <a:moveTo>
                  <a:pt x="16763" y="715518"/>
                </a:moveTo>
                <a:lnTo>
                  <a:pt x="15239" y="710946"/>
                </a:lnTo>
                <a:lnTo>
                  <a:pt x="14477" y="704850"/>
                </a:lnTo>
                <a:lnTo>
                  <a:pt x="12954" y="697992"/>
                </a:lnTo>
                <a:lnTo>
                  <a:pt x="12192" y="691896"/>
                </a:lnTo>
                <a:lnTo>
                  <a:pt x="11430" y="685038"/>
                </a:lnTo>
                <a:lnTo>
                  <a:pt x="11430" y="682752"/>
                </a:lnTo>
                <a:lnTo>
                  <a:pt x="0" y="683514"/>
                </a:lnTo>
                <a:lnTo>
                  <a:pt x="0" y="685800"/>
                </a:lnTo>
                <a:lnTo>
                  <a:pt x="762" y="693420"/>
                </a:lnTo>
                <a:lnTo>
                  <a:pt x="1524" y="700278"/>
                </a:lnTo>
                <a:lnTo>
                  <a:pt x="4571" y="713994"/>
                </a:lnTo>
                <a:lnTo>
                  <a:pt x="6095" y="718566"/>
                </a:lnTo>
                <a:lnTo>
                  <a:pt x="16763" y="715518"/>
                </a:lnTo>
                <a:close/>
              </a:path>
            </a:pathLst>
          </a:custGeom>
          <a:solidFill>
            <a:srgbClr val="994733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4934174" y="2108835"/>
            <a:ext cx="470647" cy="0"/>
          </a:xfrm>
          <a:custGeom>
            <a:avLst/>
            <a:gdLst/>
            <a:ahLst/>
            <a:cxnLst/>
            <a:rect l="l" t="t" r="r" b="b"/>
            <a:pathLst>
              <a:path w="533400">
                <a:moveTo>
                  <a:pt x="0" y="0"/>
                </a:moveTo>
                <a:lnTo>
                  <a:pt x="533400" y="0"/>
                </a:lnTo>
              </a:path>
            </a:pathLst>
          </a:custGeom>
          <a:ln w="9906">
            <a:solidFill>
              <a:srgbClr val="D16349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4950311" y="2576456"/>
            <a:ext cx="468406" cy="0"/>
          </a:xfrm>
          <a:custGeom>
            <a:avLst/>
            <a:gdLst/>
            <a:ahLst/>
            <a:cxnLst/>
            <a:rect l="l" t="t" r="r" b="b"/>
            <a:pathLst>
              <a:path w="530860">
                <a:moveTo>
                  <a:pt x="0" y="0"/>
                </a:moveTo>
                <a:lnTo>
                  <a:pt x="530351" y="0"/>
                </a:lnTo>
              </a:path>
            </a:pathLst>
          </a:custGeom>
          <a:ln w="9144">
            <a:solidFill>
              <a:srgbClr val="D16349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4934174" y="3556746"/>
            <a:ext cx="499782" cy="0"/>
          </a:xfrm>
          <a:custGeom>
            <a:avLst/>
            <a:gdLst/>
            <a:ahLst/>
            <a:cxnLst/>
            <a:rect l="l" t="t" r="r" b="b"/>
            <a:pathLst>
              <a:path w="566420">
                <a:moveTo>
                  <a:pt x="0" y="0"/>
                </a:moveTo>
                <a:lnTo>
                  <a:pt x="566165" y="0"/>
                </a:lnTo>
              </a:path>
            </a:pathLst>
          </a:custGeom>
          <a:ln w="9144">
            <a:solidFill>
              <a:srgbClr val="D16349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8" name="object 8"/>
          <p:cNvSpPr/>
          <p:nvPr/>
        </p:nvSpPr>
        <p:spPr>
          <a:xfrm>
            <a:off x="4922743" y="4056978"/>
            <a:ext cx="523315" cy="0"/>
          </a:xfrm>
          <a:custGeom>
            <a:avLst/>
            <a:gdLst/>
            <a:ahLst/>
            <a:cxnLst/>
            <a:rect l="l" t="t" r="r" b="b"/>
            <a:pathLst>
              <a:path w="593089">
                <a:moveTo>
                  <a:pt x="0" y="0"/>
                </a:moveTo>
                <a:lnTo>
                  <a:pt x="592836" y="0"/>
                </a:lnTo>
              </a:path>
            </a:pathLst>
          </a:custGeom>
          <a:ln w="9144">
            <a:solidFill>
              <a:srgbClr val="D16349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/>
          <p:nvPr/>
        </p:nvSpPr>
        <p:spPr>
          <a:xfrm>
            <a:off x="4934174" y="4535357"/>
            <a:ext cx="499782" cy="0"/>
          </a:xfrm>
          <a:custGeom>
            <a:avLst/>
            <a:gdLst/>
            <a:ahLst/>
            <a:cxnLst/>
            <a:rect l="l" t="t" r="r" b="b"/>
            <a:pathLst>
              <a:path w="566420">
                <a:moveTo>
                  <a:pt x="0" y="0"/>
                </a:moveTo>
                <a:lnTo>
                  <a:pt x="566165" y="0"/>
                </a:lnTo>
              </a:path>
            </a:pathLst>
          </a:custGeom>
          <a:ln w="9905">
            <a:solidFill>
              <a:srgbClr val="D16349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0" name="object 10"/>
          <p:cNvSpPr/>
          <p:nvPr/>
        </p:nvSpPr>
        <p:spPr>
          <a:xfrm>
            <a:off x="4922743" y="3055844"/>
            <a:ext cx="523315" cy="0"/>
          </a:xfrm>
          <a:custGeom>
            <a:avLst/>
            <a:gdLst/>
            <a:ahLst/>
            <a:cxnLst/>
            <a:rect l="l" t="t" r="r" b="b"/>
            <a:pathLst>
              <a:path w="593089">
                <a:moveTo>
                  <a:pt x="0" y="0"/>
                </a:moveTo>
                <a:lnTo>
                  <a:pt x="592836" y="0"/>
                </a:lnTo>
              </a:path>
            </a:pathLst>
          </a:custGeom>
          <a:ln w="9144">
            <a:solidFill>
              <a:srgbClr val="D16349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 txBox="1"/>
          <p:nvPr/>
        </p:nvSpPr>
        <p:spPr>
          <a:xfrm>
            <a:off x="3477410" y="1956771"/>
            <a:ext cx="6092638" cy="3761392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2227848" algn="ctr">
              <a:spcBef>
                <a:spcPts val="84"/>
              </a:spcBef>
            </a:pPr>
            <a:r>
              <a:rPr sz="1765" b="1" spc="-9" dirty="0">
                <a:latin typeface="Arial"/>
                <a:cs typeface="Arial"/>
              </a:rPr>
              <a:t>Prepare </a:t>
            </a:r>
            <a:r>
              <a:rPr sz="1765" b="1" spc="-4" dirty="0">
                <a:latin typeface="Arial"/>
                <a:cs typeface="Arial"/>
              </a:rPr>
              <a:t>the initial </a:t>
            </a:r>
            <a:r>
              <a:rPr sz="1765" b="1" spc="-9" dirty="0">
                <a:latin typeface="Arial"/>
                <a:cs typeface="Arial"/>
              </a:rPr>
              <a:t>abstract</a:t>
            </a:r>
            <a:r>
              <a:rPr sz="1765" b="1" dirty="0">
                <a:latin typeface="Arial"/>
                <a:cs typeface="Arial"/>
              </a:rPr>
              <a:t> </a:t>
            </a:r>
            <a:r>
              <a:rPr sz="1765" b="1" spc="-4" dirty="0">
                <a:latin typeface="Arial"/>
                <a:cs typeface="Arial"/>
              </a:rPr>
              <a:t>draft</a:t>
            </a:r>
            <a:endParaRPr sz="1765" dirty="0">
              <a:latin typeface="Arial"/>
              <a:cs typeface="Arial"/>
            </a:endParaRPr>
          </a:p>
          <a:p>
            <a:pPr marL="2325905" marR="91333" algn="ctr">
              <a:lnSpc>
                <a:spcPts val="3697"/>
              </a:lnSpc>
              <a:spcBef>
                <a:spcPts val="371"/>
              </a:spcBef>
            </a:pPr>
            <a:r>
              <a:rPr sz="1765" b="1" spc="-4" dirty="0">
                <a:latin typeface="Arial"/>
                <a:cs typeface="Arial"/>
              </a:rPr>
              <a:t>Get </a:t>
            </a:r>
            <a:r>
              <a:rPr sz="1765" b="1" spc="-9" dirty="0">
                <a:latin typeface="Arial"/>
                <a:cs typeface="Arial"/>
              </a:rPr>
              <a:t>feedback </a:t>
            </a:r>
            <a:r>
              <a:rPr sz="1765" b="1" spc="-4" dirty="0">
                <a:latin typeface="Arial"/>
                <a:cs typeface="Arial"/>
              </a:rPr>
              <a:t>from primary </a:t>
            </a:r>
            <a:r>
              <a:rPr sz="1765" b="1" spc="-9" dirty="0">
                <a:latin typeface="Arial"/>
                <a:cs typeface="Arial"/>
              </a:rPr>
              <a:t>mentor  Request </a:t>
            </a:r>
            <a:r>
              <a:rPr sz="1765" b="1" spc="-4" dirty="0">
                <a:latin typeface="Arial"/>
                <a:cs typeface="Arial"/>
              </a:rPr>
              <a:t>input from</a:t>
            </a:r>
            <a:r>
              <a:rPr sz="1765" b="1" spc="4" dirty="0">
                <a:latin typeface="Arial"/>
                <a:cs typeface="Arial"/>
              </a:rPr>
              <a:t> </a:t>
            </a:r>
            <a:r>
              <a:rPr sz="1765" b="1" spc="-9" dirty="0">
                <a:latin typeface="Arial"/>
                <a:cs typeface="Arial"/>
              </a:rPr>
              <a:t>co-authors</a:t>
            </a:r>
            <a:endParaRPr sz="1765" dirty="0">
              <a:latin typeface="Arial"/>
              <a:cs typeface="Arial"/>
            </a:endParaRPr>
          </a:p>
          <a:p>
            <a:pPr marL="2339353" marR="4483" indent="8965">
              <a:lnSpc>
                <a:spcPct val="173700"/>
              </a:lnSpc>
              <a:spcBef>
                <a:spcPts val="93"/>
              </a:spcBef>
            </a:pPr>
            <a:r>
              <a:rPr sz="1765" b="1" spc="-9" dirty="0">
                <a:latin typeface="Arial"/>
                <a:cs typeface="Arial"/>
              </a:rPr>
              <a:t>Revise abstract based </a:t>
            </a:r>
            <a:r>
              <a:rPr sz="1765" b="1" spc="-4" dirty="0">
                <a:latin typeface="Arial"/>
                <a:cs typeface="Arial"/>
              </a:rPr>
              <a:t>on </a:t>
            </a:r>
            <a:r>
              <a:rPr sz="1765" b="1" spc="-9" dirty="0">
                <a:latin typeface="Arial"/>
                <a:cs typeface="Arial"/>
              </a:rPr>
              <a:t>feedback  Submit </a:t>
            </a:r>
            <a:r>
              <a:rPr sz="1765" b="1" spc="-4" dirty="0">
                <a:latin typeface="Arial"/>
                <a:cs typeface="Arial"/>
              </a:rPr>
              <a:t>to publications</a:t>
            </a:r>
            <a:r>
              <a:rPr sz="1765" b="1" spc="18" dirty="0">
                <a:latin typeface="Arial"/>
                <a:cs typeface="Arial"/>
              </a:rPr>
              <a:t> </a:t>
            </a:r>
            <a:r>
              <a:rPr sz="1765" b="1" spc="-9" dirty="0">
                <a:latin typeface="Arial"/>
                <a:cs typeface="Arial"/>
              </a:rPr>
              <a:t>committee</a:t>
            </a:r>
            <a:endParaRPr sz="1765" dirty="0">
              <a:latin typeface="Arial"/>
              <a:cs typeface="Arial"/>
            </a:endParaRPr>
          </a:p>
          <a:p>
            <a:pPr>
              <a:spcBef>
                <a:spcPts val="4"/>
              </a:spcBef>
            </a:pPr>
            <a:endParaRPr sz="1632" dirty="0">
              <a:latin typeface="Arial"/>
              <a:cs typeface="Arial"/>
            </a:endParaRPr>
          </a:p>
          <a:p>
            <a:pPr marL="2439090"/>
            <a:r>
              <a:rPr sz="1765" b="1" spc="-4" dirty="0">
                <a:latin typeface="Arial"/>
                <a:cs typeface="Arial"/>
              </a:rPr>
              <a:t>Enter all information into</a:t>
            </a:r>
            <a:r>
              <a:rPr sz="1765" b="1" spc="-18" dirty="0">
                <a:latin typeface="Arial"/>
                <a:cs typeface="Arial"/>
              </a:rPr>
              <a:t> </a:t>
            </a:r>
            <a:r>
              <a:rPr sz="1765" b="1" spc="-4" dirty="0">
                <a:latin typeface="Arial"/>
                <a:cs typeface="Arial"/>
              </a:rPr>
              <a:t>website</a:t>
            </a:r>
            <a:endParaRPr sz="1765" dirty="0">
              <a:latin typeface="Arial"/>
              <a:cs typeface="Arial"/>
            </a:endParaRPr>
          </a:p>
          <a:p>
            <a:pPr>
              <a:spcBef>
                <a:spcPts val="49"/>
              </a:spcBef>
            </a:pPr>
            <a:endParaRPr sz="2603" dirty="0">
              <a:latin typeface="Arial"/>
              <a:cs typeface="Arial"/>
            </a:endParaRPr>
          </a:p>
          <a:p>
            <a:pPr marR="3173114" algn="ctr"/>
            <a:r>
              <a:rPr sz="1941" b="1" spc="-4" dirty="0">
                <a:solidFill>
                  <a:srgbClr val="D16349"/>
                </a:solidFill>
                <a:latin typeface="Arial"/>
                <a:cs typeface="Arial"/>
              </a:rPr>
              <a:t>SUBMISSION</a:t>
            </a:r>
            <a:r>
              <a:rPr sz="1941" b="1" spc="-71" dirty="0">
                <a:solidFill>
                  <a:srgbClr val="D16349"/>
                </a:solidFill>
                <a:latin typeface="Arial"/>
                <a:cs typeface="Arial"/>
              </a:rPr>
              <a:t> </a:t>
            </a:r>
            <a:r>
              <a:rPr sz="1941" b="1" spc="-4" dirty="0">
                <a:solidFill>
                  <a:srgbClr val="D16349"/>
                </a:solidFill>
                <a:latin typeface="Arial"/>
                <a:cs typeface="Arial"/>
              </a:rPr>
              <a:t>DEADLINE</a:t>
            </a:r>
            <a:endParaRPr sz="1941" dirty="0">
              <a:latin typeface="Arial"/>
              <a:cs typeface="Arial"/>
            </a:endParaRPr>
          </a:p>
          <a:p>
            <a:pPr marR="3173114" algn="ctr"/>
            <a:r>
              <a:rPr sz="1941" b="1" spc="-4" dirty="0">
                <a:solidFill>
                  <a:srgbClr val="D16349"/>
                </a:solidFill>
                <a:latin typeface="Arial"/>
                <a:cs typeface="Arial"/>
              </a:rPr>
              <a:t>(date and</a:t>
            </a:r>
            <a:r>
              <a:rPr sz="1941" b="1" spc="18" dirty="0">
                <a:solidFill>
                  <a:srgbClr val="D16349"/>
                </a:solidFill>
                <a:latin typeface="Arial"/>
                <a:cs typeface="Arial"/>
              </a:rPr>
              <a:t> </a:t>
            </a:r>
            <a:r>
              <a:rPr sz="1941" b="1" spc="-4" dirty="0">
                <a:solidFill>
                  <a:srgbClr val="D16349"/>
                </a:solidFill>
                <a:latin typeface="Arial"/>
                <a:cs typeface="Arial"/>
              </a:rPr>
              <a:t>time)</a:t>
            </a:r>
            <a:endParaRPr sz="1941" dirty="0">
              <a:latin typeface="Arial"/>
              <a:cs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61A6129-72AC-ED4F-B688-F2501A144190}"/>
              </a:ext>
            </a:extLst>
          </p:cNvPr>
          <p:cNvSpPr txBox="1"/>
          <p:nvPr/>
        </p:nvSpPr>
        <p:spPr>
          <a:xfrm>
            <a:off x="287852" y="169653"/>
            <a:ext cx="467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developed by Alison Huang</a:t>
            </a:r>
          </a:p>
        </p:txBody>
      </p:sp>
    </p:spTree>
    <p:extLst>
      <p:ext uri="{BB962C8B-B14F-4D97-AF65-F5344CB8AC3E}">
        <p14:creationId xmlns:p14="http://schemas.microsoft.com/office/powerpoint/2010/main" val="24510367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8938" y="658267"/>
            <a:ext cx="9129010" cy="688424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lang="en-US" spc="-4" dirty="0"/>
              <a:t>Coauthors - </a:t>
            </a:r>
            <a:r>
              <a:rPr spc="-4" dirty="0"/>
              <a:t>ICMJE criteria for authorship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56741" y="1519065"/>
            <a:ext cx="9878518" cy="515054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464509" marR="4483" indent="-453862">
              <a:lnSpc>
                <a:spcPct val="110000"/>
              </a:lnSpc>
              <a:spcBef>
                <a:spcPts val="88"/>
              </a:spcBef>
              <a:buAutoNum type="arabicParenR"/>
              <a:tabLst>
                <a:tab pos="464509" algn="l"/>
                <a:tab pos="465069" algn="l"/>
              </a:tabLst>
            </a:pPr>
            <a:r>
              <a:rPr sz="2800" spc="-4" dirty="0">
                <a:latin typeface="+mj-lt"/>
                <a:cs typeface="Arial"/>
              </a:rPr>
              <a:t>Substantial contributions to the conception or design of  the work; </a:t>
            </a:r>
            <a:r>
              <a:rPr sz="2800" u="heavy" spc="-4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or</a:t>
            </a:r>
            <a:r>
              <a:rPr sz="2800" spc="-4" dirty="0">
                <a:latin typeface="+mj-lt"/>
                <a:cs typeface="Arial"/>
              </a:rPr>
              <a:t> the acquisition, analysis, or interpretation  </a:t>
            </a:r>
            <a:r>
              <a:rPr sz="2800" dirty="0">
                <a:latin typeface="+mj-lt"/>
                <a:cs typeface="Arial"/>
              </a:rPr>
              <a:t>of data for the work;</a:t>
            </a:r>
            <a:r>
              <a:rPr sz="2800" spc="-9" dirty="0">
                <a:latin typeface="+mj-lt"/>
                <a:cs typeface="Arial"/>
              </a:rPr>
              <a:t>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and</a:t>
            </a:r>
            <a:endParaRPr sz="2800" dirty="0">
              <a:latin typeface="+mj-lt"/>
              <a:cs typeface="Arial"/>
            </a:endParaRPr>
          </a:p>
          <a:p>
            <a:pPr marL="465069" marR="374296" indent="-453862">
              <a:lnSpc>
                <a:spcPct val="110000"/>
              </a:lnSpc>
              <a:spcBef>
                <a:spcPts val="1059"/>
              </a:spcBef>
              <a:buAutoNum type="arabicParenR"/>
              <a:tabLst>
                <a:tab pos="464509" algn="l"/>
                <a:tab pos="465069" algn="l"/>
              </a:tabLst>
            </a:pPr>
            <a:r>
              <a:rPr sz="2800" dirty="0">
                <a:latin typeface="+mj-lt"/>
                <a:cs typeface="Arial"/>
              </a:rPr>
              <a:t>Drafting the work </a:t>
            </a:r>
            <a:r>
              <a:rPr sz="2800" u="heavy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or</a:t>
            </a:r>
            <a:r>
              <a:rPr sz="2800" dirty="0">
                <a:latin typeface="+mj-lt"/>
                <a:cs typeface="Arial"/>
              </a:rPr>
              <a:t> revising it critically for</a:t>
            </a:r>
            <a:r>
              <a:rPr sz="2800" spc="-106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  <a:cs typeface="Arial"/>
              </a:rPr>
              <a:t>important  </a:t>
            </a:r>
            <a:r>
              <a:rPr sz="2800" spc="-4" dirty="0">
                <a:latin typeface="+mj-lt"/>
                <a:cs typeface="Arial"/>
              </a:rPr>
              <a:t>intellectual content;</a:t>
            </a:r>
            <a:r>
              <a:rPr sz="2800" spc="-26" dirty="0">
                <a:latin typeface="+mj-lt"/>
                <a:cs typeface="Arial"/>
              </a:rPr>
              <a:t> </a:t>
            </a:r>
            <a:r>
              <a:rPr sz="2800" u="heavy" spc="-4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and</a:t>
            </a:r>
            <a:endParaRPr sz="2800" dirty="0">
              <a:latin typeface="+mj-lt"/>
              <a:cs typeface="Arial"/>
            </a:endParaRPr>
          </a:p>
          <a:p>
            <a:pPr marL="464509" marR="1136897" indent="-453862">
              <a:lnSpc>
                <a:spcPct val="110000"/>
              </a:lnSpc>
              <a:spcBef>
                <a:spcPts val="1059"/>
              </a:spcBef>
              <a:buAutoNum type="arabicParenR"/>
              <a:tabLst>
                <a:tab pos="464509" algn="l"/>
                <a:tab pos="465069" algn="l"/>
              </a:tabLst>
            </a:pPr>
            <a:r>
              <a:rPr sz="2800" spc="-4" dirty="0">
                <a:latin typeface="+mj-lt"/>
                <a:cs typeface="Arial"/>
              </a:rPr>
              <a:t>Final approval of the version of the work to be  published;</a:t>
            </a:r>
            <a:r>
              <a:rPr sz="2800" spc="-13" dirty="0">
                <a:latin typeface="+mj-lt"/>
                <a:cs typeface="Arial"/>
              </a:rPr>
              <a:t> </a:t>
            </a:r>
            <a:r>
              <a:rPr sz="2800" u="heavy" spc="-4" dirty="0">
                <a:uFill>
                  <a:solidFill>
                    <a:srgbClr val="000000"/>
                  </a:solidFill>
                </a:uFill>
                <a:latin typeface="+mj-lt"/>
                <a:cs typeface="Arial"/>
              </a:rPr>
              <a:t>and</a:t>
            </a:r>
            <a:endParaRPr sz="2800" dirty="0">
              <a:latin typeface="+mj-lt"/>
              <a:cs typeface="Arial"/>
            </a:endParaRPr>
          </a:p>
          <a:p>
            <a:pPr marL="464509" marR="174261" indent="-453862">
              <a:lnSpc>
                <a:spcPct val="110000"/>
              </a:lnSpc>
              <a:spcBef>
                <a:spcPts val="1059"/>
              </a:spcBef>
              <a:buAutoNum type="arabicParenR"/>
              <a:tabLst>
                <a:tab pos="464509" algn="l"/>
                <a:tab pos="465069" algn="l"/>
              </a:tabLst>
            </a:pPr>
            <a:r>
              <a:rPr sz="2800" spc="-4" dirty="0">
                <a:latin typeface="+mj-lt"/>
                <a:cs typeface="Arial"/>
              </a:rPr>
              <a:t>Agreement to be accountable for all aspects of the  work in ensuring that questions related to accuracy or  integrity are appropriately investigated and</a:t>
            </a:r>
            <a:r>
              <a:rPr sz="2800" spc="-44" dirty="0">
                <a:latin typeface="+mj-lt"/>
                <a:cs typeface="Arial"/>
              </a:rPr>
              <a:t> </a:t>
            </a:r>
            <a:r>
              <a:rPr sz="2800" spc="-4" dirty="0">
                <a:latin typeface="+mj-lt"/>
                <a:cs typeface="Arial"/>
              </a:rPr>
              <a:t>resolved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80AA3-A34B-4D4E-A48F-4F7DB819C4D3}"/>
              </a:ext>
            </a:extLst>
          </p:cNvPr>
          <p:cNvSpPr txBox="1"/>
          <p:nvPr/>
        </p:nvSpPr>
        <p:spPr>
          <a:xfrm>
            <a:off x="287852" y="169653"/>
            <a:ext cx="467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developed by Alison Huang</a:t>
            </a:r>
          </a:p>
        </p:txBody>
      </p:sp>
    </p:spTree>
    <p:extLst>
      <p:ext uri="{BB962C8B-B14F-4D97-AF65-F5344CB8AC3E}">
        <p14:creationId xmlns:p14="http://schemas.microsoft.com/office/powerpoint/2010/main" val="1430164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68759-703E-A246-B27A-4B9B932C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6C8B8-1E0E-3C45-AD73-F6569508D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Examples of activities that alone (without other contributions) do not qualify a contributor for authorship are: </a:t>
            </a:r>
          </a:p>
          <a:p>
            <a:pPr lvl="1"/>
            <a:r>
              <a:rPr lang="en-US" dirty="0">
                <a:latin typeface="+mj-lt"/>
              </a:rPr>
              <a:t>Acquisition of funding</a:t>
            </a:r>
          </a:p>
          <a:p>
            <a:pPr lvl="1"/>
            <a:r>
              <a:rPr lang="en-US" dirty="0">
                <a:latin typeface="+mj-lt"/>
              </a:rPr>
              <a:t>General supervision of a research group or general administrative support</a:t>
            </a:r>
          </a:p>
          <a:p>
            <a:pPr lvl="1"/>
            <a:r>
              <a:rPr lang="en-US" dirty="0">
                <a:latin typeface="+mj-lt"/>
              </a:rPr>
              <a:t>Writing assistance, technical editing, language editing, and proofreading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1104ED-684E-B84C-BC27-B3631359AA90}"/>
              </a:ext>
            </a:extLst>
          </p:cNvPr>
          <p:cNvSpPr txBox="1"/>
          <p:nvPr/>
        </p:nvSpPr>
        <p:spPr>
          <a:xfrm>
            <a:off x="287852" y="169653"/>
            <a:ext cx="467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developed by Alison Huang</a:t>
            </a:r>
          </a:p>
        </p:txBody>
      </p:sp>
    </p:spTree>
    <p:extLst>
      <p:ext uri="{BB962C8B-B14F-4D97-AF65-F5344CB8AC3E}">
        <p14:creationId xmlns:p14="http://schemas.microsoft.com/office/powerpoint/2010/main" val="29306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1CF8F-E370-0E44-BA9D-72B82B6D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Coauthors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BA026A-AF2D-D84C-A9EB-5FB8FFBB2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Too many slow you down</a:t>
            </a:r>
          </a:p>
        </p:txBody>
      </p:sp>
    </p:spTree>
    <p:extLst>
      <p:ext uri="{BB962C8B-B14F-4D97-AF65-F5344CB8AC3E}">
        <p14:creationId xmlns:p14="http://schemas.microsoft.com/office/powerpoint/2010/main" val="4194838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882C8-05F7-1C4C-B929-BB89ED848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About Alyson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BAF52-2F24-564B-A086-7B6EC1ABD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15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8388" y="363416"/>
            <a:ext cx="7124699" cy="1365532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dirty="0">
                <a:solidFill>
                  <a:srgbClr val="CC3300"/>
                </a:solidFill>
              </a:rPr>
              <a:t>What </a:t>
            </a:r>
            <a:r>
              <a:rPr dirty="0"/>
              <a:t>happens </a:t>
            </a:r>
            <a:r>
              <a:rPr spc="-4" dirty="0"/>
              <a:t>after you submit an</a:t>
            </a:r>
            <a:r>
              <a:rPr spc="-49" dirty="0"/>
              <a:t> </a:t>
            </a:r>
            <a:r>
              <a:rPr spc="-4" dirty="0"/>
              <a:t>abstract?</a:t>
            </a:r>
          </a:p>
        </p:txBody>
      </p:sp>
      <p:sp>
        <p:nvSpPr>
          <p:cNvPr id="3" name="object 3"/>
          <p:cNvSpPr/>
          <p:nvPr/>
        </p:nvSpPr>
        <p:spPr>
          <a:xfrm>
            <a:off x="2933923" y="2699496"/>
            <a:ext cx="6963896" cy="168088"/>
          </a:xfrm>
          <a:custGeom>
            <a:avLst/>
            <a:gdLst/>
            <a:ahLst/>
            <a:cxnLst/>
            <a:rect l="l" t="t" r="r" b="b"/>
            <a:pathLst>
              <a:path w="7892415" h="190500">
                <a:moveTo>
                  <a:pt x="110483" y="76200"/>
                </a:moveTo>
                <a:lnTo>
                  <a:pt x="109870" y="73140"/>
                </a:lnTo>
                <a:lnTo>
                  <a:pt x="97726" y="54959"/>
                </a:lnTo>
                <a:lnTo>
                  <a:pt x="79581" y="42636"/>
                </a:lnTo>
                <a:lnTo>
                  <a:pt x="57150" y="38100"/>
                </a:lnTo>
                <a:lnTo>
                  <a:pt x="35040" y="42636"/>
                </a:lnTo>
                <a:lnTo>
                  <a:pt x="16859" y="54959"/>
                </a:lnTo>
                <a:lnTo>
                  <a:pt x="4536" y="73140"/>
                </a:lnTo>
                <a:lnTo>
                  <a:pt x="0" y="95250"/>
                </a:lnTo>
                <a:lnTo>
                  <a:pt x="4536" y="117681"/>
                </a:lnTo>
                <a:lnTo>
                  <a:pt x="16859" y="135826"/>
                </a:lnTo>
                <a:lnTo>
                  <a:pt x="35040" y="147970"/>
                </a:lnTo>
                <a:lnTo>
                  <a:pt x="57150" y="152400"/>
                </a:lnTo>
                <a:lnTo>
                  <a:pt x="57150" y="76200"/>
                </a:lnTo>
                <a:lnTo>
                  <a:pt x="110483" y="76200"/>
                </a:lnTo>
                <a:close/>
              </a:path>
              <a:path w="7892415" h="190500">
                <a:moveTo>
                  <a:pt x="114300" y="95250"/>
                </a:moveTo>
                <a:lnTo>
                  <a:pt x="110483" y="76200"/>
                </a:lnTo>
                <a:lnTo>
                  <a:pt x="57150" y="76200"/>
                </a:lnTo>
                <a:lnTo>
                  <a:pt x="57150" y="114300"/>
                </a:lnTo>
                <a:lnTo>
                  <a:pt x="110538" y="114300"/>
                </a:lnTo>
                <a:lnTo>
                  <a:pt x="114300" y="95250"/>
                </a:lnTo>
                <a:close/>
              </a:path>
              <a:path w="7892415" h="190500">
                <a:moveTo>
                  <a:pt x="110538" y="114300"/>
                </a:moveTo>
                <a:lnTo>
                  <a:pt x="57150" y="114300"/>
                </a:lnTo>
                <a:lnTo>
                  <a:pt x="57150" y="152400"/>
                </a:lnTo>
                <a:lnTo>
                  <a:pt x="79581" y="147970"/>
                </a:lnTo>
                <a:lnTo>
                  <a:pt x="97726" y="135826"/>
                </a:lnTo>
                <a:lnTo>
                  <a:pt x="109870" y="117681"/>
                </a:lnTo>
                <a:lnTo>
                  <a:pt x="110538" y="114300"/>
                </a:lnTo>
                <a:close/>
              </a:path>
              <a:path w="7892415" h="190500">
                <a:moveTo>
                  <a:pt x="7720583" y="114299"/>
                </a:moveTo>
                <a:lnTo>
                  <a:pt x="7720583" y="76199"/>
                </a:lnTo>
                <a:lnTo>
                  <a:pt x="110483" y="76200"/>
                </a:lnTo>
                <a:lnTo>
                  <a:pt x="114300" y="95250"/>
                </a:lnTo>
                <a:lnTo>
                  <a:pt x="114299" y="114300"/>
                </a:lnTo>
                <a:lnTo>
                  <a:pt x="7720583" y="114299"/>
                </a:lnTo>
                <a:close/>
              </a:path>
              <a:path w="7892415" h="190500">
                <a:moveTo>
                  <a:pt x="114299" y="114300"/>
                </a:moveTo>
                <a:lnTo>
                  <a:pt x="114300" y="95250"/>
                </a:lnTo>
                <a:lnTo>
                  <a:pt x="110538" y="114300"/>
                </a:lnTo>
                <a:lnTo>
                  <a:pt x="114299" y="114300"/>
                </a:lnTo>
                <a:close/>
              </a:path>
              <a:path w="7892415" h="190500">
                <a:moveTo>
                  <a:pt x="7892033" y="95249"/>
                </a:moveTo>
                <a:lnTo>
                  <a:pt x="7701533" y="0"/>
                </a:lnTo>
                <a:lnTo>
                  <a:pt x="7701533" y="76199"/>
                </a:lnTo>
                <a:lnTo>
                  <a:pt x="7720583" y="76199"/>
                </a:lnTo>
                <a:lnTo>
                  <a:pt x="7720583" y="180974"/>
                </a:lnTo>
                <a:lnTo>
                  <a:pt x="7892033" y="95249"/>
                </a:lnTo>
                <a:close/>
              </a:path>
              <a:path w="7892415" h="190500">
                <a:moveTo>
                  <a:pt x="7720583" y="180974"/>
                </a:moveTo>
                <a:lnTo>
                  <a:pt x="7720583" y="114299"/>
                </a:lnTo>
                <a:lnTo>
                  <a:pt x="7701533" y="114299"/>
                </a:lnTo>
                <a:lnTo>
                  <a:pt x="7701533" y="190499"/>
                </a:lnTo>
                <a:lnTo>
                  <a:pt x="7720583" y="180974"/>
                </a:lnTo>
                <a:close/>
              </a:path>
            </a:pathLst>
          </a:custGeom>
          <a:solidFill>
            <a:srgbClr val="D1634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2372060" y="3701258"/>
            <a:ext cx="1016934" cy="77588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indent="42585">
              <a:lnSpc>
                <a:spcPct val="150000"/>
              </a:lnSpc>
              <a:spcBef>
                <a:spcPts val="88"/>
              </a:spcBef>
            </a:pPr>
            <a:r>
              <a:rPr sz="1765" b="1" spc="-9" dirty="0">
                <a:latin typeface="Arial"/>
                <a:cs typeface="Arial"/>
              </a:rPr>
              <a:t>Abstract  uploaded</a:t>
            </a:r>
            <a:endParaRPr sz="1765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41992" y="2770094"/>
            <a:ext cx="100853" cy="818590"/>
          </a:xfrm>
          <a:custGeom>
            <a:avLst/>
            <a:gdLst/>
            <a:ahLst/>
            <a:cxnLst/>
            <a:rect l="l" t="t" r="r" b="b"/>
            <a:pathLst>
              <a:path w="114300" h="927735">
                <a:moveTo>
                  <a:pt x="114300" y="57150"/>
                </a:moveTo>
                <a:lnTo>
                  <a:pt x="109763" y="34718"/>
                </a:lnTo>
                <a:lnTo>
                  <a:pt x="97440" y="16573"/>
                </a:lnTo>
                <a:lnTo>
                  <a:pt x="79259" y="4429"/>
                </a:lnTo>
                <a:lnTo>
                  <a:pt x="57150" y="0"/>
                </a:lnTo>
                <a:lnTo>
                  <a:pt x="35040" y="4429"/>
                </a:lnTo>
                <a:lnTo>
                  <a:pt x="16859" y="16573"/>
                </a:lnTo>
                <a:lnTo>
                  <a:pt x="4536" y="34718"/>
                </a:lnTo>
                <a:lnTo>
                  <a:pt x="0" y="57150"/>
                </a:lnTo>
                <a:lnTo>
                  <a:pt x="4536" y="79259"/>
                </a:lnTo>
                <a:lnTo>
                  <a:pt x="16859" y="97440"/>
                </a:lnTo>
                <a:lnTo>
                  <a:pt x="35040" y="109763"/>
                </a:lnTo>
                <a:lnTo>
                  <a:pt x="38100" y="110391"/>
                </a:lnTo>
                <a:lnTo>
                  <a:pt x="38100" y="57150"/>
                </a:lnTo>
                <a:lnTo>
                  <a:pt x="76200" y="57150"/>
                </a:lnTo>
                <a:lnTo>
                  <a:pt x="76200" y="110391"/>
                </a:lnTo>
                <a:lnTo>
                  <a:pt x="79259" y="109763"/>
                </a:lnTo>
                <a:lnTo>
                  <a:pt x="97440" y="97440"/>
                </a:lnTo>
                <a:lnTo>
                  <a:pt x="109763" y="79259"/>
                </a:lnTo>
                <a:lnTo>
                  <a:pt x="114300" y="57150"/>
                </a:lnTo>
                <a:close/>
              </a:path>
              <a:path w="114300" h="927735">
                <a:moveTo>
                  <a:pt x="114300" y="870204"/>
                </a:moveTo>
                <a:lnTo>
                  <a:pt x="109763" y="847772"/>
                </a:lnTo>
                <a:lnTo>
                  <a:pt x="97440" y="829627"/>
                </a:lnTo>
                <a:lnTo>
                  <a:pt x="79259" y="817483"/>
                </a:lnTo>
                <a:lnTo>
                  <a:pt x="57150" y="813054"/>
                </a:lnTo>
                <a:lnTo>
                  <a:pt x="35040" y="817483"/>
                </a:lnTo>
                <a:lnTo>
                  <a:pt x="16859" y="829627"/>
                </a:lnTo>
                <a:lnTo>
                  <a:pt x="4536" y="847772"/>
                </a:lnTo>
                <a:lnTo>
                  <a:pt x="0" y="870204"/>
                </a:lnTo>
                <a:lnTo>
                  <a:pt x="4536" y="892313"/>
                </a:lnTo>
                <a:lnTo>
                  <a:pt x="16859" y="910494"/>
                </a:lnTo>
                <a:lnTo>
                  <a:pt x="35040" y="922817"/>
                </a:lnTo>
                <a:lnTo>
                  <a:pt x="38100" y="923445"/>
                </a:lnTo>
                <a:lnTo>
                  <a:pt x="38100" y="870204"/>
                </a:lnTo>
                <a:lnTo>
                  <a:pt x="76200" y="870204"/>
                </a:lnTo>
                <a:lnTo>
                  <a:pt x="76200" y="923445"/>
                </a:lnTo>
                <a:lnTo>
                  <a:pt x="79259" y="922817"/>
                </a:lnTo>
                <a:lnTo>
                  <a:pt x="97440" y="910494"/>
                </a:lnTo>
                <a:lnTo>
                  <a:pt x="109763" y="892313"/>
                </a:lnTo>
                <a:lnTo>
                  <a:pt x="114300" y="870204"/>
                </a:lnTo>
                <a:close/>
              </a:path>
              <a:path w="114300" h="927735">
                <a:moveTo>
                  <a:pt x="76200" y="110391"/>
                </a:moveTo>
                <a:lnTo>
                  <a:pt x="76200" y="57150"/>
                </a:lnTo>
                <a:lnTo>
                  <a:pt x="38100" y="57150"/>
                </a:lnTo>
                <a:lnTo>
                  <a:pt x="38100" y="110391"/>
                </a:lnTo>
                <a:lnTo>
                  <a:pt x="57150" y="114300"/>
                </a:lnTo>
                <a:lnTo>
                  <a:pt x="76200" y="110391"/>
                </a:lnTo>
                <a:close/>
              </a:path>
              <a:path w="114300" h="927735">
                <a:moveTo>
                  <a:pt x="76200" y="816870"/>
                </a:moveTo>
                <a:lnTo>
                  <a:pt x="76200" y="110391"/>
                </a:lnTo>
                <a:lnTo>
                  <a:pt x="57150" y="114300"/>
                </a:lnTo>
                <a:lnTo>
                  <a:pt x="38100" y="110391"/>
                </a:lnTo>
                <a:lnTo>
                  <a:pt x="38100" y="816870"/>
                </a:lnTo>
                <a:lnTo>
                  <a:pt x="57150" y="813054"/>
                </a:lnTo>
                <a:lnTo>
                  <a:pt x="76200" y="816870"/>
                </a:lnTo>
                <a:close/>
              </a:path>
              <a:path w="114300" h="927735">
                <a:moveTo>
                  <a:pt x="76200" y="923445"/>
                </a:moveTo>
                <a:lnTo>
                  <a:pt x="76200" y="870204"/>
                </a:lnTo>
                <a:lnTo>
                  <a:pt x="38100" y="870204"/>
                </a:lnTo>
                <a:lnTo>
                  <a:pt x="38100" y="923445"/>
                </a:lnTo>
                <a:lnTo>
                  <a:pt x="57150" y="927354"/>
                </a:lnTo>
                <a:lnTo>
                  <a:pt x="76200" y="923445"/>
                </a:lnTo>
                <a:close/>
              </a:path>
            </a:pathLst>
          </a:custGeom>
          <a:solidFill>
            <a:srgbClr val="D1634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6" name="object 6"/>
          <p:cNvSpPr/>
          <p:nvPr/>
        </p:nvSpPr>
        <p:spPr>
          <a:xfrm>
            <a:off x="9167981" y="2770094"/>
            <a:ext cx="100853" cy="818590"/>
          </a:xfrm>
          <a:custGeom>
            <a:avLst/>
            <a:gdLst/>
            <a:ahLst/>
            <a:cxnLst/>
            <a:rect l="l" t="t" r="r" b="b"/>
            <a:pathLst>
              <a:path w="114300" h="927735">
                <a:moveTo>
                  <a:pt x="114300" y="57150"/>
                </a:moveTo>
                <a:lnTo>
                  <a:pt x="109763" y="34718"/>
                </a:lnTo>
                <a:lnTo>
                  <a:pt x="97440" y="16573"/>
                </a:lnTo>
                <a:lnTo>
                  <a:pt x="79259" y="4429"/>
                </a:lnTo>
                <a:lnTo>
                  <a:pt x="57150" y="0"/>
                </a:lnTo>
                <a:lnTo>
                  <a:pt x="35040" y="4429"/>
                </a:lnTo>
                <a:lnTo>
                  <a:pt x="16859" y="16573"/>
                </a:lnTo>
                <a:lnTo>
                  <a:pt x="4536" y="34718"/>
                </a:lnTo>
                <a:lnTo>
                  <a:pt x="0" y="57150"/>
                </a:lnTo>
                <a:lnTo>
                  <a:pt x="4536" y="79259"/>
                </a:lnTo>
                <a:lnTo>
                  <a:pt x="16859" y="97440"/>
                </a:lnTo>
                <a:lnTo>
                  <a:pt x="35040" y="109763"/>
                </a:lnTo>
                <a:lnTo>
                  <a:pt x="38100" y="110391"/>
                </a:lnTo>
                <a:lnTo>
                  <a:pt x="38100" y="57150"/>
                </a:lnTo>
                <a:lnTo>
                  <a:pt x="76200" y="57150"/>
                </a:lnTo>
                <a:lnTo>
                  <a:pt x="76200" y="110391"/>
                </a:lnTo>
                <a:lnTo>
                  <a:pt x="79259" y="109763"/>
                </a:lnTo>
                <a:lnTo>
                  <a:pt x="97440" y="97440"/>
                </a:lnTo>
                <a:lnTo>
                  <a:pt x="109763" y="79259"/>
                </a:lnTo>
                <a:lnTo>
                  <a:pt x="114300" y="57150"/>
                </a:lnTo>
                <a:close/>
              </a:path>
              <a:path w="114300" h="927735">
                <a:moveTo>
                  <a:pt x="114300" y="870204"/>
                </a:moveTo>
                <a:lnTo>
                  <a:pt x="109763" y="847772"/>
                </a:lnTo>
                <a:lnTo>
                  <a:pt x="97440" y="829627"/>
                </a:lnTo>
                <a:lnTo>
                  <a:pt x="79259" y="817483"/>
                </a:lnTo>
                <a:lnTo>
                  <a:pt x="57150" y="813054"/>
                </a:lnTo>
                <a:lnTo>
                  <a:pt x="35040" y="817483"/>
                </a:lnTo>
                <a:lnTo>
                  <a:pt x="16859" y="829627"/>
                </a:lnTo>
                <a:lnTo>
                  <a:pt x="4536" y="847772"/>
                </a:lnTo>
                <a:lnTo>
                  <a:pt x="0" y="870204"/>
                </a:lnTo>
                <a:lnTo>
                  <a:pt x="4536" y="892313"/>
                </a:lnTo>
                <a:lnTo>
                  <a:pt x="16859" y="910494"/>
                </a:lnTo>
                <a:lnTo>
                  <a:pt x="35040" y="922817"/>
                </a:lnTo>
                <a:lnTo>
                  <a:pt x="38100" y="923445"/>
                </a:lnTo>
                <a:lnTo>
                  <a:pt x="38100" y="870204"/>
                </a:lnTo>
                <a:lnTo>
                  <a:pt x="76200" y="870204"/>
                </a:lnTo>
                <a:lnTo>
                  <a:pt x="76200" y="923445"/>
                </a:lnTo>
                <a:lnTo>
                  <a:pt x="79259" y="922817"/>
                </a:lnTo>
                <a:lnTo>
                  <a:pt x="97440" y="910494"/>
                </a:lnTo>
                <a:lnTo>
                  <a:pt x="109763" y="892313"/>
                </a:lnTo>
                <a:lnTo>
                  <a:pt x="114300" y="870204"/>
                </a:lnTo>
                <a:close/>
              </a:path>
              <a:path w="114300" h="927735">
                <a:moveTo>
                  <a:pt x="76200" y="110391"/>
                </a:moveTo>
                <a:lnTo>
                  <a:pt x="76200" y="57150"/>
                </a:lnTo>
                <a:lnTo>
                  <a:pt x="38100" y="57150"/>
                </a:lnTo>
                <a:lnTo>
                  <a:pt x="38100" y="110391"/>
                </a:lnTo>
                <a:lnTo>
                  <a:pt x="57150" y="114300"/>
                </a:lnTo>
                <a:lnTo>
                  <a:pt x="76200" y="110391"/>
                </a:lnTo>
                <a:close/>
              </a:path>
              <a:path w="114300" h="927735">
                <a:moveTo>
                  <a:pt x="76200" y="816870"/>
                </a:moveTo>
                <a:lnTo>
                  <a:pt x="76200" y="110391"/>
                </a:lnTo>
                <a:lnTo>
                  <a:pt x="57150" y="114300"/>
                </a:lnTo>
                <a:lnTo>
                  <a:pt x="38100" y="110391"/>
                </a:lnTo>
                <a:lnTo>
                  <a:pt x="38100" y="816870"/>
                </a:lnTo>
                <a:lnTo>
                  <a:pt x="57150" y="813054"/>
                </a:lnTo>
                <a:lnTo>
                  <a:pt x="76200" y="816870"/>
                </a:lnTo>
                <a:close/>
              </a:path>
              <a:path w="114300" h="927735">
                <a:moveTo>
                  <a:pt x="76200" y="923445"/>
                </a:moveTo>
                <a:lnTo>
                  <a:pt x="76200" y="870204"/>
                </a:lnTo>
                <a:lnTo>
                  <a:pt x="38100" y="870204"/>
                </a:lnTo>
                <a:lnTo>
                  <a:pt x="38100" y="923445"/>
                </a:lnTo>
                <a:lnTo>
                  <a:pt x="57150" y="927354"/>
                </a:lnTo>
                <a:lnTo>
                  <a:pt x="76200" y="923445"/>
                </a:lnTo>
                <a:close/>
              </a:path>
            </a:pathLst>
          </a:custGeom>
          <a:solidFill>
            <a:srgbClr val="D1634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7" name="object 7"/>
          <p:cNvSpPr txBox="1"/>
          <p:nvPr/>
        </p:nvSpPr>
        <p:spPr>
          <a:xfrm>
            <a:off x="3689201" y="3701258"/>
            <a:ext cx="1466850" cy="77588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10682" marR="4483" indent="-200036">
              <a:lnSpc>
                <a:spcPct val="150000"/>
              </a:lnSpc>
              <a:spcBef>
                <a:spcPts val="88"/>
              </a:spcBef>
            </a:pPr>
            <a:r>
              <a:rPr sz="1765" b="1" spc="-9" dirty="0">
                <a:latin typeface="Arial"/>
                <a:cs typeface="Arial"/>
              </a:rPr>
              <a:t>Screening for  violations</a:t>
            </a:r>
            <a:endParaRPr sz="1765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311574" y="2770094"/>
            <a:ext cx="100853" cy="818590"/>
          </a:xfrm>
          <a:custGeom>
            <a:avLst/>
            <a:gdLst/>
            <a:ahLst/>
            <a:cxnLst/>
            <a:rect l="l" t="t" r="r" b="b"/>
            <a:pathLst>
              <a:path w="114300" h="927735">
                <a:moveTo>
                  <a:pt x="114300" y="57150"/>
                </a:moveTo>
                <a:lnTo>
                  <a:pt x="109870" y="34718"/>
                </a:lnTo>
                <a:lnTo>
                  <a:pt x="97726" y="16573"/>
                </a:lnTo>
                <a:lnTo>
                  <a:pt x="79581" y="4429"/>
                </a:lnTo>
                <a:lnTo>
                  <a:pt x="57150" y="0"/>
                </a:lnTo>
                <a:lnTo>
                  <a:pt x="35040" y="4429"/>
                </a:lnTo>
                <a:lnTo>
                  <a:pt x="16859" y="16573"/>
                </a:lnTo>
                <a:lnTo>
                  <a:pt x="4536" y="34718"/>
                </a:lnTo>
                <a:lnTo>
                  <a:pt x="0" y="57150"/>
                </a:lnTo>
                <a:lnTo>
                  <a:pt x="4536" y="79259"/>
                </a:lnTo>
                <a:lnTo>
                  <a:pt x="16859" y="97440"/>
                </a:lnTo>
                <a:lnTo>
                  <a:pt x="35040" y="109763"/>
                </a:lnTo>
                <a:lnTo>
                  <a:pt x="38100" y="110391"/>
                </a:lnTo>
                <a:lnTo>
                  <a:pt x="38100" y="57150"/>
                </a:lnTo>
                <a:lnTo>
                  <a:pt x="76200" y="57150"/>
                </a:lnTo>
                <a:lnTo>
                  <a:pt x="76200" y="110447"/>
                </a:lnTo>
                <a:lnTo>
                  <a:pt x="79581" y="109763"/>
                </a:lnTo>
                <a:lnTo>
                  <a:pt x="97726" y="97440"/>
                </a:lnTo>
                <a:lnTo>
                  <a:pt x="109870" y="79259"/>
                </a:lnTo>
                <a:lnTo>
                  <a:pt x="114300" y="57150"/>
                </a:lnTo>
                <a:close/>
              </a:path>
              <a:path w="114300" h="927735">
                <a:moveTo>
                  <a:pt x="114300" y="870204"/>
                </a:moveTo>
                <a:lnTo>
                  <a:pt x="109870" y="847772"/>
                </a:lnTo>
                <a:lnTo>
                  <a:pt x="97726" y="829627"/>
                </a:lnTo>
                <a:lnTo>
                  <a:pt x="79581" y="817483"/>
                </a:lnTo>
                <a:lnTo>
                  <a:pt x="57150" y="813054"/>
                </a:lnTo>
                <a:lnTo>
                  <a:pt x="35040" y="817483"/>
                </a:lnTo>
                <a:lnTo>
                  <a:pt x="16859" y="829627"/>
                </a:lnTo>
                <a:lnTo>
                  <a:pt x="4536" y="847772"/>
                </a:lnTo>
                <a:lnTo>
                  <a:pt x="0" y="870204"/>
                </a:lnTo>
                <a:lnTo>
                  <a:pt x="4536" y="892313"/>
                </a:lnTo>
                <a:lnTo>
                  <a:pt x="16859" y="910494"/>
                </a:lnTo>
                <a:lnTo>
                  <a:pt x="35040" y="922817"/>
                </a:lnTo>
                <a:lnTo>
                  <a:pt x="38100" y="923445"/>
                </a:lnTo>
                <a:lnTo>
                  <a:pt x="38100" y="870204"/>
                </a:lnTo>
                <a:lnTo>
                  <a:pt x="76200" y="870204"/>
                </a:lnTo>
                <a:lnTo>
                  <a:pt x="76200" y="923501"/>
                </a:lnTo>
                <a:lnTo>
                  <a:pt x="79581" y="922817"/>
                </a:lnTo>
                <a:lnTo>
                  <a:pt x="97726" y="910494"/>
                </a:lnTo>
                <a:lnTo>
                  <a:pt x="109870" y="892313"/>
                </a:lnTo>
                <a:lnTo>
                  <a:pt x="114300" y="870204"/>
                </a:lnTo>
                <a:close/>
              </a:path>
              <a:path w="114300" h="927735">
                <a:moveTo>
                  <a:pt x="76200" y="110447"/>
                </a:moveTo>
                <a:lnTo>
                  <a:pt x="76200" y="57150"/>
                </a:lnTo>
                <a:lnTo>
                  <a:pt x="38100" y="57150"/>
                </a:lnTo>
                <a:lnTo>
                  <a:pt x="38100" y="110391"/>
                </a:lnTo>
                <a:lnTo>
                  <a:pt x="57150" y="114300"/>
                </a:lnTo>
                <a:lnTo>
                  <a:pt x="76200" y="110447"/>
                </a:lnTo>
                <a:close/>
              </a:path>
              <a:path w="114300" h="927735">
                <a:moveTo>
                  <a:pt x="76200" y="816815"/>
                </a:moveTo>
                <a:lnTo>
                  <a:pt x="76200" y="110447"/>
                </a:lnTo>
                <a:lnTo>
                  <a:pt x="57150" y="114300"/>
                </a:lnTo>
                <a:lnTo>
                  <a:pt x="38100" y="110391"/>
                </a:lnTo>
                <a:lnTo>
                  <a:pt x="38100" y="816870"/>
                </a:lnTo>
                <a:lnTo>
                  <a:pt x="57150" y="813054"/>
                </a:lnTo>
                <a:lnTo>
                  <a:pt x="76200" y="816815"/>
                </a:lnTo>
                <a:close/>
              </a:path>
              <a:path w="114300" h="927735">
                <a:moveTo>
                  <a:pt x="76200" y="923501"/>
                </a:moveTo>
                <a:lnTo>
                  <a:pt x="76200" y="870204"/>
                </a:lnTo>
                <a:lnTo>
                  <a:pt x="38100" y="870204"/>
                </a:lnTo>
                <a:lnTo>
                  <a:pt x="38100" y="923445"/>
                </a:lnTo>
                <a:lnTo>
                  <a:pt x="57150" y="927354"/>
                </a:lnTo>
                <a:lnTo>
                  <a:pt x="76200" y="923501"/>
                </a:lnTo>
                <a:close/>
              </a:path>
            </a:pathLst>
          </a:custGeom>
          <a:solidFill>
            <a:srgbClr val="D1634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9" name="object 9"/>
          <p:cNvSpPr txBox="1"/>
          <p:nvPr/>
        </p:nvSpPr>
        <p:spPr>
          <a:xfrm>
            <a:off x="5501864" y="3695207"/>
            <a:ext cx="1155887" cy="77588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28611" marR="4483" indent="-217966">
              <a:lnSpc>
                <a:spcPct val="150000"/>
              </a:lnSpc>
              <a:spcBef>
                <a:spcPts val="88"/>
              </a:spcBef>
            </a:pPr>
            <a:r>
              <a:rPr sz="1765" b="1" spc="-9" dirty="0">
                <a:latin typeface="Arial"/>
                <a:cs typeface="Arial"/>
              </a:rPr>
              <a:t>Panel</a:t>
            </a:r>
            <a:r>
              <a:rPr sz="1765" b="1" spc="-53" dirty="0">
                <a:latin typeface="Arial"/>
                <a:cs typeface="Arial"/>
              </a:rPr>
              <a:t> </a:t>
            </a:r>
            <a:r>
              <a:rPr sz="1765" b="1" spc="-4" dirty="0">
                <a:latin typeface="Arial"/>
                <a:cs typeface="Arial"/>
              </a:rPr>
              <a:t>peer  </a:t>
            </a:r>
            <a:r>
              <a:rPr sz="1765" b="1" spc="-9" dirty="0">
                <a:latin typeface="Arial"/>
                <a:cs typeface="Arial"/>
              </a:rPr>
              <a:t>review</a:t>
            </a:r>
            <a:endParaRPr sz="1765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96310" y="2770094"/>
            <a:ext cx="100853" cy="818590"/>
          </a:xfrm>
          <a:custGeom>
            <a:avLst/>
            <a:gdLst/>
            <a:ahLst/>
            <a:cxnLst/>
            <a:rect l="l" t="t" r="r" b="b"/>
            <a:pathLst>
              <a:path w="114300" h="927735">
                <a:moveTo>
                  <a:pt x="114300" y="57150"/>
                </a:moveTo>
                <a:lnTo>
                  <a:pt x="109763" y="34718"/>
                </a:lnTo>
                <a:lnTo>
                  <a:pt x="97440" y="16573"/>
                </a:lnTo>
                <a:lnTo>
                  <a:pt x="79259" y="4429"/>
                </a:lnTo>
                <a:lnTo>
                  <a:pt x="57150" y="0"/>
                </a:lnTo>
                <a:lnTo>
                  <a:pt x="34718" y="4429"/>
                </a:lnTo>
                <a:lnTo>
                  <a:pt x="16573" y="16573"/>
                </a:lnTo>
                <a:lnTo>
                  <a:pt x="4429" y="34718"/>
                </a:lnTo>
                <a:lnTo>
                  <a:pt x="0" y="57150"/>
                </a:lnTo>
                <a:lnTo>
                  <a:pt x="4429" y="79259"/>
                </a:lnTo>
                <a:lnTo>
                  <a:pt x="16573" y="97440"/>
                </a:lnTo>
                <a:lnTo>
                  <a:pt x="34718" y="109763"/>
                </a:lnTo>
                <a:lnTo>
                  <a:pt x="38100" y="110447"/>
                </a:lnTo>
                <a:lnTo>
                  <a:pt x="38100" y="57150"/>
                </a:lnTo>
                <a:lnTo>
                  <a:pt x="76200" y="57150"/>
                </a:lnTo>
                <a:lnTo>
                  <a:pt x="76200" y="110391"/>
                </a:lnTo>
                <a:lnTo>
                  <a:pt x="79259" y="109763"/>
                </a:lnTo>
                <a:lnTo>
                  <a:pt x="97440" y="97440"/>
                </a:lnTo>
                <a:lnTo>
                  <a:pt x="109763" y="79259"/>
                </a:lnTo>
                <a:lnTo>
                  <a:pt x="114300" y="57150"/>
                </a:lnTo>
                <a:close/>
              </a:path>
              <a:path w="114300" h="927735">
                <a:moveTo>
                  <a:pt x="114300" y="870204"/>
                </a:moveTo>
                <a:lnTo>
                  <a:pt x="109763" y="847772"/>
                </a:lnTo>
                <a:lnTo>
                  <a:pt x="97440" y="829627"/>
                </a:lnTo>
                <a:lnTo>
                  <a:pt x="79259" y="817483"/>
                </a:lnTo>
                <a:lnTo>
                  <a:pt x="57150" y="813054"/>
                </a:lnTo>
                <a:lnTo>
                  <a:pt x="34718" y="817483"/>
                </a:lnTo>
                <a:lnTo>
                  <a:pt x="16573" y="829627"/>
                </a:lnTo>
                <a:lnTo>
                  <a:pt x="4429" y="847772"/>
                </a:lnTo>
                <a:lnTo>
                  <a:pt x="0" y="870204"/>
                </a:lnTo>
                <a:lnTo>
                  <a:pt x="4429" y="892313"/>
                </a:lnTo>
                <a:lnTo>
                  <a:pt x="16573" y="910494"/>
                </a:lnTo>
                <a:lnTo>
                  <a:pt x="34718" y="922817"/>
                </a:lnTo>
                <a:lnTo>
                  <a:pt x="38100" y="923501"/>
                </a:lnTo>
                <a:lnTo>
                  <a:pt x="38100" y="870204"/>
                </a:lnTo>
                <a:lnTo>
                  <a:pt x="76200" y="870204"/>
                </a:lnTo>
                <a:lnTo>
                  <a:pt x="76200" y="923445"/>
                </a:lnTo>
                <a:lnTo>
                  <a:pt x="79259" y="922817"/>
                </a:lnTo>
                <a:lnTo>
                  <a:pt x="97440" y="910494"/>
                </a:lnTo>
                <a:lnTo>
                  <a:pt x="109763" y="892313"/>
                </a:lnTo>
                <a:lnTo>
                  <a:pt x="114300" y="870204"/>
                </a:lnTo>
                <a:close/>
              </a:path>
              <a:path w="114300" h="927735">
                <a:moveTo>
                  <a:pt x="76200" y="110391"/>
                </a:moveTo>
                <a:lnTo>
                  <a:pt x="76200" y="57150"/>
                </a:lnTo>
                <a:lnTo>
                  <a:pt x="38100" y="57150"/>
                </a:lnTo>
                <a:lnTo>
                  <a:pt x="38100" y="110447"/>
                </a:lnTo>
                <a:lnTo>
                  <a:pt x="57150" y="114300"/>
                </a:lnTo>
                <a:lnTo>
                  <a:pt x="76200" y="110391"/>
                </a:lnTo>
                <a:close/>
              </a:path>
              <a:path w="114300" h="927735">
                <a:moveTo>
                  <a:pt x="76200" y="816870"/>
                </a:moveTo>
                <a:lnTo>
                  <a:pt x="76200" y="110391"/>
                </a:lnTo>
                <a:lnTo>
                  <a:pt x="57150" y="114300"/>
                </a:lnTo>
                <a:lnTo>
                  <a:pt x="38100" y="110447"/>
                </a:lnTo>
                <a:lnTo>
                  <a:pt x="38100" y="816815"/>
                </a:lnTo>
                <a:lnTo>
                  <a:pt x="57150" y="813054"/>
                </a:lnTo>
                <a:lnTo>
                  <a:pt x="76200" y="816870"/>
                </a:lnTo>
                <a:close/>
              </a:path>
              <a:path w="114300" h="927735">
                <a:moveTo>
                  <a:pt x="76200" y="923445"/>
                </a:moveTo>
                <a:lnTo>
                  <a:pt x="76200" y="870204"/>
                </a:lnTo>
                <a:lnTo>
                  <a:pt x="38100" y="870204"/>
                </a:lnTo>
                <a:lnTo>
                  <a:pt x="38100" y="923501"/>
                </a:lnTo>
                <a:lnTo>
                  <a:pt x="57150" y="927354"/>
                </a:lnTo>
                <a:lnTo>
                  <a:pt x="76200" y="923445"/>
                </a:lnTo>
                <a:close/>
              </a:path>
            </a:pathLst>
          </a:custGeom>
          <a:solidFill>
            <a:srgbClr val="D1634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1" name="object 11"/>
          <p:cNvSpPr txBox="1"/>
          <p:nvPr/>
        </p:nvSpPr>
        <p:spPr>
          <a:xfrm>
            <a:off x="7005245" y="3701258"/>
            <a:ext cx="1302124" cy="77588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97495" marR="4483" indent="-86850">
              <a:lnSpc>
                <a:spcPct val="150000"/>
              </a:lnSpc>
              <a:spcBef>
                <a:spcPts val="88"/>
              </a:spcBef>
            </a:pPr>
            <a:r>
              <a:rPr sz="1765" b="1" spc="-9" dirty="0">
                <a:latin typeface="Arial"/>
                <a:cs typeface="Arial"/>
              </a:rPr>
              <a:t>Assignment  </a:t>
            </a:r>
            <a:r>
              <a:rPr sz="1765" b="1" spc="-4" dirty="0">
                <a:latin typeface="Arial"/>
                <a:cs typeface="Arial"/>
              </a:rPr>
              <a:t>to</a:t>
            </a:r>
            <a:r>
              <a:rPr sz="1765" b="1" spc="-31" dirty="0">
                <a:latin typeface="Arial"/>
                <a:cs typeface="Arial"/>
              </a:rPr>
              <a:t> </a:t>
            </a:r>
            <a:r>
              <a:rPr sz="1765" b="1" spc="-9" dirty="0">
                <a:latin typeface="Arial"/>
                <a:cs typeface="Arial"/>
              </a:rPr>
              <a:t>session</a:t>
            </a:r>
            <a:endParaRPr sz="1765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606105" y="2770094"/>
            <a:ext cx="100853" cy="818590"/>
          </a:xfrm>
          <a:custGeom>
            <a:avLst/>
            <a:gdLst/>
            <a:ahLst/>
            <a:cxnLst/>
            <a:rect l="l" t="t" r="r" b="b"/>
            <a:pathLst>
              <a:path w="114300" h="927735">
                <a:moveTo>
                  <a:pt x="114300" y="57150"/>
                </a:moveTo>
                <a:lnTo>
                  <a:pt x="109763" y="34718"/>
                </a:lnTo>
                <a:lnTo>
                  <a:pt x="97440" y="16573"/>
                </a:lnTo>
                <a:lnTo>
                  <a:pt x="79259" y="4429"/>
                </a:lnTo>
                <a:lnTo>
                  <a:pt x="57150" y="0"/>
                </a:lnTo>
                <a:lnTo>
                  <a:pt x="34718" y="4429"/>
                </a:lnTo>
                <a:lnTo>
                  <a:pt x="16573" y="16573"/>
                </a:lnTo>
                <a:lnTo>
                  <a:pt x="4429" y="34718"/>
                </a:lnTo>
                <a:lnTo>
                  <a:pt x="0" y="57150"/>
                </a:lnTo>
                <a:lnTo>
                  <a:pt x="4429" y="79259"/>
                </a:lnTo>
                <a:lnTo>
                  <a:pt x="16573" y="97440"/>
                </a:lnTo>
                <a:lnTo>
                  <a:pt x="34718" y="109763"/>
                </a:lnTo>
                <a:lnTo>
                  <a:pt x="38100" y="110447"/>
                </a:lnTo>
                <a:lnTo>
                  <a:pt x="38100" y="57150"/>
                </a:lnTo>
                <a:lnTo>
                  <a:pt x="76200" y="57150"/>
                </a:lnTo>
                <a:lnTo>
                  <a:pt x="76200" y="110391"/>
                </a:lnTo>
                <a:lnTo>
                  <a:pt x="79259" y="109763"/>
                </a:lnTo>
                <a:lnTo>
                  <a:pt x="97440" y="97440"/>
                </a:lnTo>
                <a:lnTo>
                  <a:pt x="109763" y="79259"/>
                </a:lnTo>
                <a:lnTo>
                  <a:pt x="114300" y="57150"/>
                </a:lnTo>
                <a:close/>
              </a:path>
              <a:path w="114300" h="927735">
                <a:moveTo>
                  <a:pt x="114300" y="870204"/>
                </a:moveTo>
                <a:lnTo>
                  <a:pt x="109763" y="847772"/>
                </a:lnTo>
                <a:lnTo>
                  <a:pt x="97440" y="829627"/>
                </a:lnTo>
                <a:lnTo>
                  <a:pt x="79259" y="817483"/>
                </a:lnTo>
                <a:lnTo>
                  <a:pt x="57150" y="813054"/>
                </a:lnTo>
                <a:lnTo>
                  <a:pt x="34718" y="817483"/>
                </a:lnTo>
                <a:lnTo>
                  <a:pt x="16573" y="829627"/>
                </a:lnTo>
                <a:lnTo>
                  <a:pt x="4429" y="847772"/>
                </a:lnTo>
                <a:lnTo>
                  <a:pt x="0" y="870204"/>
                </a:lnTo>
                <a:lnTo>
                  <a:pt x="4429" y="892313"/>
                </a:lnTo>
                <a:lnTo>
                  <a:pt x="16573" y="910494"/>
                </a:lnTo>
                <a:lnTo>
                  <a:pt x="34718" y="922817"/>
                </a:lnTo>
                <a:lnTo>
                  <a:pt x="38100" y="923501"/>
                </a:lnTo>
                <a:lnTo>
                  <a:pt x="38100" y="870204"/>
                </a:lnTo>
                <a:lnTo>
                  <a:pt x="76200" y="870204"/>
                </a:lnTo>
                <a:lnTo>
                  <a:pt x="76200" y="923445"/>
                </a:lnTo>
                <a:lnTo>
                  <a:pt x="79259" y="922817"/>
                </a:lnTo>
                <a:lnTo>
                  <a:pt x="97440" y="910494"/>
                </a:lnTo>
                <a:lnTo>
                  <a:pt x="109763" y="892313"/>
                </a:lnTo>
                <a:lnTo>
                  <a:pt x="114300" y="870204"/>
                </a:lnTo>
                <a:close/>
              </a:path>
              <a:path w="114300" h="927735">
                <a:moveTo>
                  <a:pt x="76200" y="110391"/>
                </a:moveTo>
                <a:lnTo>
                  <a:pt x="76200" y="57150"/>
                </a:lnTo>
                <a:lnTo>
                  <a:pt x="38100" y="57150"/>
                </a:lnTo>
                <a:lnTo>
                  <a:pt x="38100" y="110447"/>
                </a:lnTo>
                <a:lnTo>
                  <a:pt x="57150" y="114300"/>
                </a:lnTo>
                <a:lnTo>
                  <a:pt x="76200" y="110391"/>
                </a:lnTo>
                <a:close/>
              </a:path>
              <a:path w="114300" h="927735">
                <a:moveTo>
                  <a:pt x="76200" y="816870"/>
                </a:moveTo>
                <a:lnTo>
                  <a:pt x="76200" y="110391"/>
                </a:lnTo>
                <a:lnTo>
                  <a:pt x="57150" y="114300"/>
                </a:lnTo>
                <a:lnTo>
                  <a:pt x="38100" y="110447"/>
                </a:lnTo>
                <a:lnTo>
                  <a:pt x="38100" y="816815"/>
                </a:lnTo>
                <a:lnTo>
                  <a:pt x="57150" y="813054"/>
                </a:lnTo>
                <a:lnTo>
                  <a:pt x="76200" y="816870"/>
                </a:lnTo>
                <a:close/>
              </a:path>
              <a:path w="114300" h="927735">
                <a:moveTo>
                  <a:pt x="76200" y="923445"/>
                </a:moveTo>
                <a:lnTo>
                  <a:pt x="76200" y="870204"/>
                </a:lnTo>
                <a:lnTo>
                  <a:pt x="38100" y="870204"/>
                </a:lnTo>
                <a:lnTo>
                  <a:pt x="38100" y="923501"/>
                </a:lnTo>
                <a:lnTo>
                  <a:pt x="57150" y="927354"/>
                </a:lnTo>
                <a:lnTo>
                  <a:pt x="76200" y="923445"/>
                </a:lnTo>
                <a:close/>
              </a:path>
            </a:pathLst>
          </a:custGeom>
          <a:solidFill>
            <a:srgbClr val="D16349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3" name="object 13"/>
          <p:cNvSpPr txBox="1"/>
          <p:nvPr/>
        </p:nvSpPr>
        <p:spPr>
          <a:xfrm>
            <a:off x="8660578" y="3701258"/>
            <a:ext cx="1278031" cy="77588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04781" marR="4483" indent="-94134">
              <a:lnSpc>
                <a:spcPct val="150000"/>
              </a:lnSpc>
              <a:spcBef>
                <a:spcPts val="88"/>
              </a:spcBef>
            </a:pPr>
            <a:r>
              <a:rPr sz="1765" b="1" spc="-9" dirty="0">
                <a:latin typeface="Arial"/>
                <a:cs typeface="Arial"/>
              </a:rPr>
              <a:t>Acceptance  </a:t>
            </a:r>
            <a:r>
              <a:rPr sz="1765" b="1" spc="-4" dirty="0">
                <a:latin typeface="Arial"/>
                <a:cs typeface="Arial"/>
              </a:rPr>
              <a:t>letter</a:t>
            </a:r>
            <a:r>
              <a:rPr sz="1765" b="1" spc="-44" dirty="0">
                <a:latin typeface="Arial"/>
                <a:cs typeface="Arial"/>
              </a:rPr>
              <a:t> </a:t>
            </a:r>
            <a:r>
              <a:rPr sz="1765" b="1" spc="-9" dirty="0">
                <a:latin typeface="Arial"/>
                <a:cs typeface="Arial"/>
              </a:rPr>
              <a:t>sent</a:t>
            </a:r>
            <a:endParaRPr sz="1765">
              <a:latin typeface="Arial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F52D8D-A595-D645-A9C9-0B4584615086}"/>
              </a:ext>
            </a:extLst>
          </p:cNvPr>
          <p:cNvSpPr txBox="1"/>
          <p:nvPr/>
        </p:nvSpPr>
        <p:spPr>
          <a:xfrm>
            <a:off x="287852" y="169653"/>
            <a:ext cx="467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developed by Alison Huang</a:t>
            </a:r>
          </a:p>
        </p:txBody>
      </p:sp>
    </p:spTree>
    <p:extLst>
      <p:ext uri="{BB962C8B-B14F-4D97-AF65-F5344CB8AC3E}">
        <p14:creationId xmlns:p14="http://schemas.microsoft.com/office/powerpoint/2010/main" val="1232074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18938" y="2341357"/>
            <a:ext cx="7420131" cy="3026960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253266" indent="-242060">
              <a:spcBef>
                <a:spcPts val="84"/>
              </a:spcBef>
              <a:buSzPct val="84615"/>
              <a:buFont typeface="Wingdings 2"/>
              <a:buChar char=""/>
              <a:tabLst>
                <a:tab pos="253266" algn="l"/>
              </a:tabLst>
            </a:pPr>
            <a:r>
              <a:rPr sz="2800" spc="-4" dirty="0">
                <a:latin typeface="+mj-lt"/>
                <a:cs typeface="Arial"/>
              </a:rPr>
              <a:t>Plenary oral</a:t>
            </a:r>
            <a:r>
              <a:rPr sz="2800" spc="18" dirty="0">
                <a:latin typeface="+mj-lt"/>
                <a:cs typeface="Arial"/>
              </a:rPr>
              <a:t> </a:t>
            </a:r>
            <a:r>
              <a:rPr sz="2800" spc="-4" dirty="0">
                <a:latin typeface="+mj-lt"/>
                <a:cs typeface="Arial"/>
              </a:rPr>
              <a:t>presentations</a:t>
            </a:r>
            <a:endParaRPr sz="2800" dirty="0">
              <a:latin typeface="+mj-lt"/>
              <a:cs typeface="Arial"/>
            </a:endParaRPr>
          </a:p>
          <a:p>
            <a:pPr>
              <a:spcBef>
                <a:spcPts val="44"/>
              </a:spcBef>
              <a:buFont typeface="Wingdings 2"/>
              <a:buChar char=""/>
            </a:pPr>
            <a:endParaRPr sz="2800" dirty="0">
              <a:latin typeface="+mj-lt"/>
              <a:cs typeface="Arial"/>
            </a:endParaRPr>
          </a:p>
          <a:p>
            <a:pPr marL="253266" indent="-242060">
              <a:buSzPct val="84615"/>
              <a:buFont typeface="Wingdings 2"/>
              <a:buChar char=""/>
              <a:tabLst>
                <a:tab pos="253266" algn="l"/>
              </a:tabLst>
            </a:pPr>
            <a:r>
              <a:rPr sz="2800" spc="-4" dirty="0">
                <a:latin typeface="+mj-lt"/>
                <a:cs typeface="Arial"/>
              </a:rPr>
              <a:t>Non-plenary oral</a:t>
            </a:r>
            <a:r>
              <a:rPr sz="2800" spc="26" dirty="0">
                <a:latin typeface="+mj-lt"/>
                <a:cs typeface="Arial"/>
              </a:rPr>
              <a:t> </a:t>
            </a:r>
            <a:r>
              <a:rPr sz="2800" spc="-4" dirty="0">
                <a:latin typeface="+mj-lt"/>
                <a:cs typeface="Arial"/>
              </a:rPr>
              <a:t>presentations</a:t>
            </a:r>
            <a:endParaRPr sz="2800" dirty="0">
              <a:latin typeface="+mj-lt"/>
              <a:cs typeface="Arial"/>
            </a:endParaRPr>
          </a:p>
          <a:p>
            <a:pPr>
              <a:spcBef>
                <a:spcPts val="44"/>
              </a:spcBef>
              <a:buFont typeface="Wingdings 2"/>
              <a:buChar char=""/>
            </a:pPr>
            <a:endParaRPr sz="2800" dirty="0">
              <a:latin typeface="+mj-lt"/>
              <a:cs typeface="Arial"/>
            </a:endParaRPr>
          </a:p>
          <a:p>
            <a:pPr marL="253266" indent="-242060">
              <a:buSzPct val="84615"/>
              <a:buFont typeface="Wingdings 2"/>
              <a:buChar char=""/>
              <a:tabLst>
                <a:tab pos="253266" algn="l"/>
              </a:tabLst>
            </a:pPr>
            <a:r>
              <a:rPr sz="2800" spc="-13" dirty="0">
                <a:latin typeface="+mj-lt"/>
                <a:cs typeface="Arial"/>
              </a:rPr>
              <a:t>Traditional </a:t>
            </a:r>
            <a:r>
              <a:rPr sz="2800" spc="-4" dirty="0">
                <a:latin typeface="+mj-lt"/>
                <a:cs typeface="Arial"/>
              </a:rPr>
              <a:t>poster</a:t>
            </a:r>
            <a:r>
              <a:rPr sz="2800" spc="66" dirty="0">
                <a:latin typeface="+mj-lt"/>
                <a:cs typeface="Arial"/>
              </a:rPr>
              <a:t> </a:t>
            </a:r>
            <a:r>
              <a:rPr sz="2800" spc="-4" dirty="0">
                <a:latin typeface="+mj-lt"/>
                <a:cs typeface="Arial"/>
              </a:rPr>
              <a:t>presentations</a:t>
            </a:r>
            <a:endParaRPr sz="2800" dirty="0">
              <a:latin typeface="+mj-lt"/>
              <a:cs typeface="Arial"/>
            </a:endParaRPr>
          </a:p>
          <a:p>
            <a:pPr>
              <a:spcBef>
                <a:spcPts val="44"/>
              </a:spcBef>
              <a:buFont typeface="Wingdings 2"/>
              <a:buChar char=""/>
            </a:pPr>
            <a:endParaRPr sz="2800" dirty="0">
              <a:latin typeface="+mj-lt"/>
              <a:cs typeface="Arial"/>
            </a:endParaRPr>
          </a:p>
          <a:p>
            <a:pPr marL="253266" indent="-242060">
              <a:buSzPct val="84615"/>
              <a:buFont typeface="Wingdings 2"/>
              <a:buChar char=""/>
              <a:tabLst>
                <a:tab pos="253266" algn="l"/>
              </a:tabLst>
            </a:pPr>
            <a:r>
              <a:rPr sz="2800" spc="-4" dirty="0">
                <a:latin typeface="+mj-lt"/>
                <a:cs typeface="Arial"/>
              </a:rPr>
              <a:t>Other/new presentation</a:t>
            </a:r>
            <a:r>
              <a:rPr sz="2800" spc="49" dirty="0">
                <a:latin typeface="+mj-lt"/>
                <a:cs typeface="Arial"/>
              </a:rPr>
              <a:t> </a:t>
            </a:r>
            <a:r>
              <a:rPr sz="2800" spc="-4" dirty="0">
                <a:latin typeface="+mj-lt"/>
                <a:cs typeface="Arial"/>
              </a:rPr>
              <a:t>types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4047" y="665944"/>
            <a:ext cx="9233940" cy="687858"/>
          </a:xfrm>
          <a:prstGeom prst="rect">
            <a:avLst/>
          </a:prstGeom>
        </p:spPr>
        <p:txBody>
          <a:bodyPr vert="horz" wrap="square" lIns="0" tIns="1064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4"/>
              </a:spcBef>
            </a:pPr>
            <a:r>
              <a:rPr spc="-9" dirty="0">
                <a:solidFill>
                  <a:srgbClr val="2A373D"/>
                </a:solidFill>
              </a:rPr>
              <a:t>Common abstract </a:t>
            </a:r>
            <a:r>
              <a:rPr spc="-4" dirty="0">
                <a:solidFill>
                  <a:srgbClr val="2A373D"/>
                </a:solidFill>
              </a:rPr>
              <a:t>presentation</a:t>
            </a:r>
            <a:r>
              <a:rPr spc="22" dirty="0">
                <a:solidFill>
                  <a:srgbClr val="2A373D"/>
                </a:solidFill>
              </a:rPr>
              <a:t> </a:t>
            </a:r>
            <a:r>
              <a:rPr spc="-9" dirty="0">
                <a:solidFill>
                  <a:srgbClr val="2A373D"/>
                </a:solidFill>
              </a:rPr>
              <a:t>formats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97D257-BCBD-694E-983E-686D0DBF10FA}"/>
              </a:ext>
            </a:extLst>
          </p:cNvPr>
          <p:cNvSpPr txBox="1"/>
          <p:nvPr/>
        </p:nvSpPr>
        <p:spPr>
          <a:xfrm>
            <a:off x="287852" y="169653"/>
            <a:ext cx="467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developed by Alison Huang</a:t>
            </a:r>
          </a:p>
        </p:txBody>
      </p:sp>
    </p:spTree>
    <p:extLst>
      <p:ext uri="{BB962C8B-B14F-4D97-AF65-F5344CB8AC3E}">
        <p14:creationId xmlns:p14="http://schemas.microsoft.com/office/powerpoint/2010/main" val="13925147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41674" y="315289"/>
            <a:ext cx="6905065" cy="1364967"/>
          </a:xfrm>
          <a:prstGeom prst="rect">
            <a:avLst/>
          </a:prstGeom>
        </p:spPr>
        <p:txBody>
          <a:bodyPr vert="horz" wrap="square" lIns="0" tIns="1064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4"/>
              </a:spcBef>
            </a:pPr>
            <a:r>
              <a:rPr spc="-4" dirty="0">
                <a:solidFill>
                  <a:schemeClr val="accent2">
                    <a:lumMod val="75000"/>
                  </a:schemeClr>
                </a:solidFill>
              </a:rPr>
              <a:t>Who</a:t>
            </a:r>
            <a:r>
              <a:rPr spc="-4" dirty="0">
                <a:solidFill>
                  <a:srgbClr val="DF6103"/>
                </a:solidFill>
              </a:rPr>
              <a:t> </a:t>
            </a:r>
            <a:r>
              <a:rPr spc="-9" dirty="0"/>
              <a:t>reviews abstracts </a:t>
            </a:r>
            <a:r>
              <a:rPr spc="-4" dirty="0"/>
              <a:t>for</a:t>
            </a:r>
            <a:r>
              <a:rPr spc="26" dirty="0"/>
              <a:t> </a:t>
            </a:r>
            <a:r>
              <a:rPr spc="-9" dirty="0"/>
              <a:t>conferences?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929390" y="2078466"/>
            <a:ext cx="9353863" cy="381492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53266" indent="-242060">
              <a:spcBef>
                <a:spcPts val="88"/>
              </a:spcBef>
              <a:buSzPct val="84000"/>
              <a:buFont typeface="Wingdings 2"/>
              <a:buChar char=""/>
              <a:tabLst>
                <a:tab pos="253266" algn="l"/>
              </a:tabLst>
            </a:pPr>
            <a:r>
              <a:rPr sz="2800" spc="-4" dirty="0">
                <a:latin typeface="+mj-lt"/>
                <a:cs typeface="Arial"/>
              </a:rPr>
              <a:t>Reviewers for scientific or professional</a:t>
            </a:r>
            <a:r>
              <a:rPr sz="2800" spc="-35" dirty="0">
                <a:latin typeface="+mj-lt"/>
                <a:cs typeface="Arial"/>
              </a:rPr>
              <a:t> </a:t>
            </a:r>
            <a:r>
              <a:rPr sz="2800" spc="-4" dirty="0">
                <a:latin typeface="+mj-lt"/>
                <a:cs typeface="Arial"/>
              </a:rPr>
              <a:t>conferences:</a:t>
            </a:r>
            <a:endParaRPr sz="2800" dirty="0">
              <a:latin typeface="+mj-lt"/>
              <a:cs typeface="Arial"/>
            </a:endParaRPr>
          </a:p>
          <a:p>
            <a:pPr marL="769325" lvl="1" indent="-249905">
              <a:spcBef>
                <a:spcPts val="1853"/>
              </a:spcBef>
              <a:buSzPct val="84000"/>
              <a:buFont typeface="Wingdings"/>
              <a:buChar char=""/>
              <a:tabLst>
                <a:tab pos="769325" algn="l"/>
                <a:tab pos="769885" algn="l"/>
              </a:tabLst>
            </a:pPr>
            <a:r>
              <a:rPr lang="en-US" sz="2800" dirty="0">
                <a:latin typeface="+mj-lt"/>
                <a:cs typeface="Arial"/>
              </a:rPr>
              <a:t>A</a:t>
            </a:r>
            <a:r>
              <a:rPr sz="2800" dirty="0">
                <a:latin typeface="+mj-lt"/>
                <a:cs typeface="Arial"/>
              </a:rPr>
              <a:t>re members of the sponsoring</a:t>
            </a:r>
            <a:r>
              <a:rPr sz="2800" spc="-35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  <a:cs typeface="Arial"/>
              </a:rPr>
              <a:t>society</a:t>
            </a:r>
          </a:p>
          <a:p>
            <a:pPr marL="769325" lvl="1" indent="-249905">
              <a:spcBef>
                <a:spcPts val="1853"/>
              </a:spcBef>
              <a:buSzPct val="84000"/>
              <a:buFont typeface="Wingdings"/>
              <a:buChar char=""/>
              <a:tabLst>
                <a:tab pos="769325" algn="l"/>
                <a:tab pos="769885" algn="l"/>
              </a:tabLst>
            </a:pPr>
            <a:r>
              <a:rPr lang="en-US" sz="2800" dirty="0">
                <a:latin typeface="+mj-lt"/>
                <a:cs typeface="Arial"/>
              </a:rPr>
              <a:t>R</a:t>
            </a:r>
            <a:r>
              <a:rPr sz="2800" dirty="0">
                <a:latin typeface="+mj-lt"/>
                <a:cs typeface="Arial"/>
              </a:rPr>
              <a:t>eview abstracts on a voluntary</a:t>
            </a:r>
            <a:r>
              <a:rPr sz="2800" spc="-53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  <a:cs typeface="Arial"/>
              </a:rPr>
              <a:t>basis</a:t>
            </a:r>
          </a:p>
          <a:p>
            <a:pPr marL="769325" lvl="1" indent="-249905">
              <a:spcBef>
                <a:spcPts val="1853"/>
              </a:spcBef>
              <a:buSzPct val="84000"/>
              <a:buFont typeface="Wingdings"/>
              <a:buChar char=""/>
              <a:tabLst>
                <a:tab pos="769325" algn="l"/>
                <a:tab pos="769885" algn="l"/>
              </a:tabLst>
            </a:pPr>
            <a:r>
              <a:rPr lang="en-US" sz="2800" spc="-4" dirty="0">
                <a:latin typeface="+mj-lt"/>
                <a:cs typeface="Arial"/>
              </a:rPr>
              <a:t>M</a:t>
            </a:r>
            <a:r>
              <a:rPr sz="2800" spc="-4" dirty="0">
                <a:latin typeface="+mj-lt"/>
                <a:cs typeface="Arial"/>
              </a:rPr>
              <a:t>ay be organized into review</a:t>
            </a:r>
            <a:r>
              <a:rPr sz="2800" spc="-31" dirty="0">
                <a:latin typeface="+mj-lt"/>
                <a:cs typeface="Arial"/>
              </a:rPr>
              <a:t> </a:t>
            </a:r>
            <a:r>
              <a:rPr sz="2800" spc="-4" dirty="0">
                <a:latin typeface="+mj-lt"/>
                <a:cs typeface="Arial"/>
              </a:rPr>
              <a:t>sections</a:t>
            </a:r>
            <a:endParaRPr sz="2800" dirty="0">
              <a:latin typeface="+mj-lt"/>
              <a:cs typeface="Arial"/>
            </a:endParaRPr>
          </a:p>
          <a:p>
            <a:pPr marL="769325" lvl="1" indent="-249905">
              <a:spcBef>
                <a:spcPts val="1853"/>
              </a:spcBef>
              <a:buSzPct val="84000"/>
              <a:buFont typeface="Wingdings"/>
              <a:buChar char=""/>
              <a:tabLst>
                <a:tab pos="769325" algn="l"/>
                <a:tab pos="769885" algn="l"/>
              </a:tabLst>
            </a:pPr>
            <a:r>
              <a:rPr lang="en-US" sz="2800" spc="-4" dirty="0">
                <a:latin typeface="+mj-lt"/>
                <a:cs typeface="Arial"/>
              </a:rPr>
              <a:t>D</a:t>
            </a:r>
            <a:r>
              <a:rPr sz="2800" spc="-4" dirty="0">
                <a:latin typeface="+mj-lt"/>
                <a:cs typeface="Arial"/>
              </a:rPr>
              <a:t>o not always specific expertise in the</a:t>
            </a:r>
            <a:r>
              <a:rPr sz="2800" spc="-9" dirty="0">
                <a:latin typeface="+mj-lt"/>
                <a:cs typeface="Arial"/>
              </a:rPr>
              <a:t> </a:t>
            </a:r>
            <a:r>
              <a:rPr sz="2800" spc="-4" dirty="0">
                <a:latin typeface="+mj-lt"/>
                <a:cs typeface="Arial"/>
              </a:rPr>
              <a:t>study</a:t>
            </a:r>
            <a:endParaRPr sz="2800" dirty="0">
              <a:latin typeface="+mj-lt"/>
              <a:cs typeface="Arial"/>
            </a:endParaRPr>
          </a:p>
          <a:p>
            <a:pPr marL="769325" lvl="1" indent="-249905">
              <a:spcBef>
                <a:spcPts val="1853"/>
              </a:spcBef>
              <a:buSzPct val="84000"/>
              <a:buFont typeface="Wingdings"/>
              <a:buChar char=""/>
              <a:tabLst>
                <a:tab pos="769325" algn="l"/>
                <a:tab pos="769885" algn="l"/>
              </a:tabLst>
            </a:pPr>
            <a:r>
              <a:rPr lang="en-US" sz="2800" dirty="0">
                <a:latin typeface="+mj-lt"/>
                <a:cs typeface="Arial"/>
              </a:rPr>
              <a:t>M</a:t>
            </a:r>
            <a:r>
              <a:rPr sz="2800" dirty="0">
                <a:latin typeface="+mj-lt"/>
                <a:cs typeface="Arial"/>
              </a:rPr>
              <a:t>ay read and rate many abstracts per</a:t>
            </a:r>
            <a:r>
              <a:rPr sz="2800" spc="-62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  <a:cs typeface="Arial"/>
              </a:rPr>
              <a:t>hour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3E3A6D-4EF5-A544-8961-42F9D5A033B7}"/>
              </a:ext>
            </a:extLst>
          </p:cNvPr>
          <p:cNvSpPr txBox="1"/>
          <p:nvPr/>
        </p:nvSpPr>
        <p:spPr>
          <a:xfrm>
            <a:off x="287852" y="169653"/>
            <a:ext cx="467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developed by Alison Huang</a:t>
            </a:r>
          </a:p>
        </p:txBody>
      </p:sp>
    </p:spTree>
    <p:extLst>
      <p:ext uri="{BB962C8B-B14F-4D97-AF65-F5344CB8AC3E}">
        <p14:creationId xmlns:p14="http://schemas.microsoft.com/office/powerpoint/2010/main" val="42354635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3987" y="665944"/>
            <a:ext cx="8904157" cy="687858"/>
          </a:xfrm>
          <a:prstGeom prst="rect">
            <a:avLst/>
          </a:prstGeom>
        </p:spPr>
        <p:txBody>
          <a:bodyPr vert="horz" wrap="square" lIns="0" tIns="1064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4"/>
              </a:spcBef>
            </a:pPr>
            <a:r>
              <a:rPr spc="-9" dirty="0"/>
              <a:t>Reasons </a:t>
            </a:r>
            <a:r>
              <a:rPr spc="-4" dirty="0"/>
              <a:t>why </a:t>
            </a:r>
            <a:r>
              <a:rPr spc="-9" dirty="0"/>
              <a:t>abstracts </a:t>
            </a:r>
            <a:r>
              <a:rPr spc="-4" dirty="0"/>
              <a:t>are</a:t>
            </a:r>
            <a:r>
              <a:rPr spc="-9" dirty="0"/>
              <a:t> rejected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84224" y="1919120"/>
            <a:ext cx="9998438" cy="480493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2800" spc="-4" dirty="0">
                <a:latin typeface="+mj-lt"/>
                <a:cs typeface="Arial"/>
              </a:rPr>
              <a:t>(from </a:t>
            </a:r>
            <a:r>
              <a:rPr sz="2800" dirty="0">
                <a:latin typeface="+mj-lt"/>
                <a:cs typeface="Arial"/>
              </a:rPr>
              <a:t>Browner’s </a:t>
            </a:r>
            <a:r>
              <a:rPr sz="2800" i="1" spc="-4" dirty="0">
                <a:latin typeface="+mj-lt"/>
                <a:cs typeface="Arial"/>
              </a:rPr>
              <a:t>Publishing </a:t>
            </a:r>
            <a:r>
              <a:rPr sz="2800" i="1" dirty="0">
                <a:latin typeface="+mj-lt"/>
                <a:cs typeface="Arial"/>
              </a:rPr>
              <a:t>&amp; </a:t>
            </a:r>
            <a:r>
              <a:rPr sz="2800" i="1" spc="-4" dirty="0">
                <a:latin typeface="+mj-lt"/>
                <a:cs typeface="Arial"/>
              </a:rPr>
              <a:t>Presenting Clinical</a:t>
            </a:r>
            <a:r>
              <a:rPr sz="2800" i="1" spc="18" dirty="0">
                <a:latin typeface="+mj-lt"/>
                <a:cs typeface="Arial"/>
              </a:rPr>
              <a:t> </a:t>
            </a:r>
            <a:r>
              <a:rPr sz="2800" i="1" spc="-4" dirty="0">
                <a:latin typeface="+mj-lt"/>
                <a:cs typeface="Arial"/>
              </a:rPr>
              <a:t>Research</a:t>
            </a:r>
            <a:r>
              <a:rPr sz="2800" spc="-4" dirty="0">
                <a:latin typeface="+mj-lt"/>
                <a:cs typeface="Arial"/>
              </a:rPr>
              <a:t>)</a:t>
            </a:r>
            <a:endParaRPr sz="2800" dirty="0">
              <a:latin typeface="+mj-lt"/>
              <a:cs typeface="Arial"/>
            </a:endParaRPr>
          </a:p>
          <a:p>
            <a:pPr marL="1779589" indent="-242060">
              <a:spcBef>
                <a:spcPts val="1522"/>
              </a:spcBef>
              <a:buSzPct val="83333"/>
              <a:buFont typeface="Wingdings 2"/>
              <a:buChar char=""/>
              <a:tabLst>
                <a:tab pos="1779029" algn="l"/>
                <a:tab pos="1779589" algn="l"/>
              </a:tabLst>
            </a:pPr>
            <a:r>
              <a:rPr sz="2800" spc="-4" dirty="0">
                <a:latin typeface="+mj-lt"/>
                <a:cs typeface="Arial"/>
              </a:rPr>
              <a:t>Boring topic or no new</a:t>
            </a:r>
            <a:r>
              <a:rPr sz="2800" spc="31" dirty="0">
                <a:latin typeface="+mj-lt"/>
                <a:cs typeface="Arial"/>
              </a:rPr>
              <a:t> </a:t>
            </a:r>
            <a:r>
              <a:rPr sz="2800" spc="-9" dirty="0">
                <a:latin typeface="+mj-lt"/>
                <a:cs typeface="Arial"/>
              </a:rPr>
              <a:t>findings</a:t>
            </a:r>
            <a:endParaRPr sz="2800" dirty="0">
              <a:latin typeface="+mj-lt"/>
              <a:cs typeface="Arial"/>
            </a:endParaRPr>
          </a:p>
          <a:p>
            <a:pPr marL="1779589" indent="-242060">
              <a:spcBef>
                <a:spcPts val="1527"/>
              </a:spcBef>
              <a:buSzPct val="83333"/>
              <a:buFont typeface="Wingdings 2"/>
              <a:buChar char=""/>
              <a:tabLst>
                <a:tab pos="1779029" algn="l"/>
                <a:tab pos="1779589" algn="l"/>
              </a:tabLst>
            </a:pPr>
            <a:r>
              <a:rPr sz="2800" spc="-4" dirty="0">
                <a:latin typeface="+mj-lt"/>
                <a:cs typeface="Arial"/>
              </a:rPr>
              <a:t>No context provided for the</a:t>
            </a:r>
            <a:r>
              <a:rPr sz="2800" spc="26" dirty="0">
                <a:latin typeface="+mj-lt"/>
                <a:cs typeface="Arial"/>
              </a:rPr>
              <a:t> </a:t>
            </a:r>
            <a:r>
              <a:rPr sz="2800" spc="-9" dirty="0">
                <a:latin typeface="+mj-lt"/>
                <a:cs typeface="Arial"/>
              </a:rPr>
              <a:t>research</a:t>
            </a:r>
            <a:endParaRPr sz="2800" dirty="0">
              <a:latin typeface="+mj-lt"/>
              <a:cs typeface="Arial"/>
            </a:endParaRPr>
          </a:p>
          <a:p>
            <a:pPr marL="1779589" indent="-242060">
              <a:spcBef>
                <a:spcPts val="1522"/>
              </a:spcBef>
              <a:buSzPct val="83333"/>
              <a:buFont typeface="Wingdings 2"/>
              <a:buChar char=""/>
              <a:tabLst>
                <a:tab pos="1779029" algn="l"/>
                <a:tab pos="1779589" algn="l"/>
              </a:tabLst>
            </a:pPr>
            <a:r>
              <a:rPr sz="2800" spc="-4" dirty="0">
                <a:latin typeface="+mj-lt"/>
                <a:cs typeface="Arial"/>
              </a:rPr>
              <a:t>Small number of</a:t>
            </a:r>
            <a:r>
              <a:rPr sz="2800" spc="18" dirty="0">
                <a:latin typeface="+mj-lt"/>
                <a:cs typeface="Arial"/>
              </a:rPr>
              <a:t> </a:t>
            </a:r>
            <a:r>
              <a:rPr sz="2800" spc="-9" dirty="0">
                <a:latin typeface="+mj-lt"/>
                <a:cs typeface="Arial"/>
              </a:rPr>
              <a:t>participants</a:t>
            </a:r>
            <a:endParaRPr sz="2800" dirty="0">
              <a:latin typeface="+mj-lt"/>
              <a:cs typeface="Arial"/>
            </a:endParaRPr>
          </a:p>
          <a:p>
            <a:pPr marL="1779589" indent="-242060">
              <a:spcBef>
                <a:spcPts val="1527"/>
              </a:spcBef>
              <a:buSzPct val="83333"/>
              <a:buFont typeface="Wingdings 2"/>
              <a:buChar char=""/>
              <a:tabLst>
                <a:tab pos="1779029" algn="l"/>
                <a:tab pos="1779589" algn="l"/>
              </a:tabLst>
            </a:pPr>
            <a:r>
              <a:rPr sz="2800" spc="-4" dirty="0">
                <a:latin typeface="+mj-lt"/>
                <a:cs typeface="Arial"/>
              </a:rPr>
              <a:t>No numbers, all</a:t>
            </a:r>
            <a:r>
              <a:rPr sz="2800" spc="26" dirty="0">
                <a:latin typeface="+mj-lt"/>
                <a:cs typeface="Arial"/>
              </a:rPr>
              <a:t> </a:t>
            </a:r>
            <a:r>
              <a:rPr sz="2800" spc="-4" dirty="0">
                <a:latin typeface="+mj-lt"/>
                <a:cs typeface="Arial"/>
              </a:rPr>
              <a:t>talk</a:t>
            </a:r>
            <a:endParaRPr sz="2800" dirty="0">
              <a:latin typeface="+mj-lt"/>
              <a:cs typeface="Arial"/>
            </a:endParaRPr>
          </a:p>
          <a:p>
            <a:pPr marL="1779589" indent="-242060">
              <a:spcBef>
                <a:spcPts val="1527"/>
              </a:spcBef>
              <a:buSzPct val="83333"/>
              <a:buFont typeface="Wingdings 2"/>
              <a:buChar char=""/>
              <a:tabLst>
                <a:tab pos="1779029" algn="l"/>
                <a:tab pos="1779589" algn="l"/>
              </a:tabLst>
            </a:pPr>
            <a:r>
              <a:rPr sz="2800" spc="-4" dirty="0">
                <a:latin typeface="+mj-lt"/>
                <a:cs typeface="Arial"/>
              </a:rPr>
              <a:t>All numbers, no</a:t>
            </a:r>
            <a:r>
              <a:rPr sz="2800" spc="18" dirty="0">
                <a:latin typeface="+mj-lt"/>
                <a:cs typeface="Arial"/>
              </a:rPr>
              <a:t> </a:t>
            </a:r>
            <a:r>
              <a:rPr sz="2800" spc="-9" dirty="0">
                <a:latin typeface="+mj-lt"/>
                <a:cs typeface="Arial"/>
              </a:rPr>
              <a:t>words</a:t>
            </a:r>
            <a:endParaRPr sz="2800" dirty="0">
              <a:latin typeface="+mj-lt"/>
              <a:cs typeface="Arial"/>
            </a:endParaRPr>
          </a:p>
          <a:p>
            <a:pPr marL="1779589" indent="-242060">
              <a:spcBef>
                <a:spcPts val="1522"/>
              </a:spcBef>
              <a:buSzPct val="83333"/>
              <a:buFont typeface="Wingdings 2"/>
              <a:buChar char=""/>
              <a:tabLst>
                <a:tab pos="1779029" algn="l"/>
                <a:tab pos="1779589" algn="l"/>
              </a:tabLst>
            </a:pPr>
            <a:r>
              <a:rPr sz="2800" spc="-4" dirty="0">
                <a:latin typeface="+mj-lt"/>
                <a:cs typeface="Arial"/>
              </a:rPr>
              <a:t>Sloppiness of</a:t>
            </a:r>
            <a:r>
              <a:rPr sz="2800" spc="18" dirty="0">
                <a:latin typeface="+mj-lt"/>
                <a:cs typeface="Arial"/>
              </a:rPr>
              <a:t> </a:t>
            </a:r>
            <a:r>
              <a:rPr sz="2800" spc="-9" dirty="0">
                <a:latin typeface="+mj-lt"/>
                <a:cs typeface="Arial"/>
              </a:rPr>
              <a:t>presentation</a:t>
            </a:r>
            <a:endParaRPr sz="2800" dirty="0">
              <a:latin typeface="+mj-lt"/>
              <a:cs typeface="Arial"/>
            </a:endParaRPr>
          </a:p>
          <a:p>
            <a:pPr marL="1779589" indent="-242060">
              <a:spcBef>
                <a:spcPts val="1527"/>
              </a:spcBef>
              <a:buSzPct val="83333"/>
              <a:buFont typeface="Wingdings 2"/>
              <a:buChar char=""/>
              <a:tabLst>
                <a:tab pos="1779029" algn="l"/>
                <a:tab pos="1779589" algn="l"/>
              </a:tabLst>
            </a:pPr>
            <a:r>
              <a:rPr sz="2800" spc="-84" dirty="0">
                <a:latin typeface="+mj-lt"/>
                <a:cs typeface="Arial"/>
              </a:rPr>
              <a:t>Too </a:t>
            </a:r>
            <a:r>
              <a:rPr sz="2800" spc="-9" dirty="0">
                <a:latin typeface="+mj-lt"/>
                <a:cs typeface="Arial"/>
              </a:rPr>
              <a:t>different </a:t>
            </a:r>
            <a:r>
              <a:rPr sz="2800" spc="-4" dirty="0">
                <a:latin typeface="+mj-lt"/>
                <a:cs typeface="Arial"/>
              </a:rPr>
              <a:t>from other</a:t>
            </a:r>
            <a:r>
              <a:rPr sz="2800" spc="101" dirty="0">
                <a:latin typeface="+mj-lt"/>
                <a:cs typeface="Arial"/>
              </a:rPr>
              <a:t> </a:t>
            </a:r>
            <a:r>
              <a:rPr sz="2800" spc="-4" dirty="0">
                <a:latin typeface="+mj-lt"/>
                <a:cs typeface="Arial"/>
              </a:rPr>
              <a:t>abstracts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45D42F-0BCC-3644-99D2-F9B15CFB78A2}"/>
              </a:ext>
            </a:extLst>
          </p:cNvPr>
          <p:cNvSpPr txBox="1"/>
          <p:nvPr/>
        </p:nvSpPr>
        <p:spPr>
          <a:xfrm>
            <a:off x="287852" y="169653"/>
            <a:ext cx="467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developed by Alison Huang</a:t>
            </a:r>
          </a:p>
        </p:txBody>
      </p:sp>
    </p:spTree>
    <p:extLst>
      <p:ext uri="{BB962C8B-B14F-4D97-AF65-F5344CB8AC3E}">
        <p14:creationId xmlns:p14="http://schemas.microsoft.com/office/powerpoint/2010/main" val="3014814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9056" y="671992"/>
            <a:ext cx="8814216" cy="688424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dirty="0"/>
              <a:t>Other factors influencing</a:t>
            </a:r>
            <a:r>
              <a:rPr spc="-71" dirty="0"/>
              <a:t> </a:t>
            </a:r>
            <a:r>
              <a:rPr spc="-4" dirty="0"/>
              <a:t>acceptance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09272" y="1957725"/>
            <a:ext cx="8814216" cy="458731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52706" marR="468431" indent="-242060">
              <a:lnSpc>
                <a:spcPct val="110000"/>
              </a:lnSpc>
              <a:spcBef>
                <a:spcPts val="88"/>
              </a:spcBef>
              <a:buSzPct val="84000"/>
              <a:buFont typeface="Wingdings 2"/>
              <a:buChar char=""/>
              <a:tabLst>
                <a:tab pos="253266" algn="l"/>
              </a:tabLst>
            </a:pPr>
            <a:r>
              <a:rPr sz="2800" spc="-49" dirty="0">
                <a:latin typeface="+mj-lt"/>
                <a:cs typeface="Arial"/>
              </a:rPr>
              <a:t>Total </a:t>
            </a:r>
            <a:r>
              <a:rPr sz="2800" dirty="0">
                <a:latin typeface="+mj-lt"/>
                <a:cs typeface="Arial"/>
              </a:rPr>
              <a:t>number of abstracts submitted to a content</a:t>
            </a:r>
            <a:r>
              <a:rPr sz="2800" spc="-44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  <a:cs typeface="Arial"/>
              </a:rPr>
              <a:t>or  </a:t>
            </a:r>
            <a:r>
              <a:rPr sz="2800" spc="-4" dirty="0">
                <a:latin typeface="+mj-lt"/>
                <a:cs typeface="Arial"/>
              </a:rPr>
              <a:t>methodologic category</a:t>
            </a:r>
            <a:endParaRPr sz="2800" dirty="0">
              <a:latin typeface="+mj-lt"/>
              <a:cs typeface="Arial"/>
            </a:endParaRPr>
          </a:p>
          <a:p>
            <a:pPr marL="252706" marR="254387" indent="-242060">
              <a:lnSpc>
                <a:spcPct val="110000"/>
              </a:lnSpc>
              <a:spcBef>
                <a:spcPts val="2118"/>
              </a:spcBef>
              <a:buSzPct val="84000"/>
              <a:buFont typeface="Wingdings 2"/>
              <a:buChar char=""/>
              <a:tabLst>
                <a:tab pos="253266" algn="l"/>
              </a:tabLst>
            </a:pPr>
            <a:r>
              <a:rPr sz="2800" dirty="0">
                <a:latin typeface="+mj-lt"/>
                <a:cs typeface="Arial"/>
              </a:rPr>
              <a:t>Prioritization of abstracts from </a:t>
            </a:r>
            <a:r>
              <a:rPr sz="2800" spc="-4" dirty="0">
                <a:latin typeface="+mj-lt"/>
                <a:cs typeface="Arial"/>
              </a:rPr>
              <a:t>different </a:t>
            </a:r>
            <a:r>
              <a:rPr sz="2800" dirty="0">
                <a:latin typeface="+mj-lt"/>
                <a:cs typeface="Arial"/>
              </a:rPr>
              <a:t>institutions</a:t>
            </a:r>
            <a:r>
              <a:rPr sz="2800" spc="-75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  <a:cs typeface="Arial"/>
              </a:rPr>
              <a:t>or  </a:t>
            </a:r>
            <a:r>
              <a:rPr sz="2800" spc="-4" dirty="0">
                <a:latin typeface="+mj-lt"/>
                <a:cs typeface="Arial"/>
              </a:rPr>
              <a:t>geographic areas</a:t>
            </a:r>
            <a:endParaRPr sz="2800" dirty="0">
              <a:latin typeface="+mj-lt"/>
              <a:cs typeface="Arial"/>
            </a:endParaRPr>
          </a:p>
          <a:p>
            <a:pPr marL="253266" marR="4483" indent="-242060">
              <a:lnSpc>
                <a:spcPct val="110000"/>
              </a:lnSpc>
              <a:spcBef>
                <a:spcPts val="2118"/>
              </a:spcBef>
              <a:buSzPct val="84000"/>
              <a:buFont typeface="Wingdings 2"/>
              <a:buChar char=""/>
              <a:tabLst>
                <a:tab pos="253266" algn="l"/>
              </a:tabLst>
            </a:pPr>
            <a:r>
              <a:rPr sz="2800" spc="-4" dirty="0">
                <a:latin typeface="+mj-lt"/>
                <a:cs typeface="Arial"/>
              </a:rPr>
              <a:t>Special presentation opportunities for abstracts related  </a:t>
            </a:r>
            <a:r>
              <a:rPr sz="2800" dirty="0">
                <a:latin typeface="+mj-lt"/>
                <a:cs typeface="Arial"/>
              </a:rPr>
              <a:t>to a </a:t>
            </a:r>
            <a:r>
              <a:rPr sz="2800" spc="-9" dirty="0">
                <a:latin typeface="+mj-lt"/>
                <a:cs typeface="Arial"/>
              </a:rPr>
              <a:t>meeting’s</a:t>
            </a:r>
            <a:r>
              <a:rPr sz="2800" spc="-4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  <a:cs typeface="Arial"/>
              </a:rPr>
              <a:t>theme</a:t>
            </a:r>
          </a:p>
          <a:p>
            <a:pPr marL="253266" marR="158572" indent="-242060">
              <a:lnSpc>
                <a:spcPct val="110000"/>
              </a:lnSpc>
              <a:spcBef>
                <a:spcPts val="2118"/>
              </a:spcBef>
              <a:buSzPct val="84000"/>
              <a:buFont typeface="Wingdings 2"/>
              <a:buChar char=""/>
              <a:tabLst>
                <a:tab pos="253266" algn="l"/>
              </a:tabLst>
            </a:pPr>
            <a:r>
              <a:rPr sz="2800" spc="-4" dirty="0">
                <a:latin typeface="+mj-lt"/>
                <a:cs typeface="Arial"/>
              </a:rPr>
              <a:t>Other presentation opportunities for award winners or  scholarship recipients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2C8A1B-EC00-B647-B30C-9E068F48DE4D}"/>
              </a:ext>
            </a:extLst>
          </p:cNvPr>
          <p:cNvSpPr txBox="1"/>
          <p:nvPr/>
        </p:nvSpPr>
        <p:spPr>
          <a:xfrm>
            <a:off x="287852" y="169653"/>
            <a:ext cx="467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developed by Alison Huang</a:t>
            </a:r>
          </a:p>
        </p:txBody>
      </p:sp>
    </p:spTree>
    <p:extLst>
      <p:ext uri="{BB962C8B-B14F-4D97-AF65-F5344CB8AC3E}">
        <p14:creationId xmlns:p14="http://schemas.microsoft.com/office/powerpoint/2010/main" val="5063459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9549" y="686789"/>
            <a:ext cx="10373192" cy="687858"/>
          </a:xfrm>
          <a:prstGeom prst="rect">
            <a:avLst/>
          </a:prstGeom>
        </p:spPr>
        <p:txBody>
          <a:bodyPr vert="horz" wrap="square" lIns="0" tIns="1064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4"/>
              </a:spcBef>
            </a:pPr>
            <a:r>
              <a:rPr spc="-4" dirty="0">
                <a:solidFill>
                  <a:schemeClr val="accent2">
                    <a:lumMod val="75000"/>
                  </a:schemeClr>
                </a:solidFill>
              </a:rPr>
              <a:t>So what? </a:t>
            </a:r>
            <a:r>
              <a:rPr spc="-4" dirty="0"/>
              <a:t>Implications for </a:t>
            </a:r>
            <a:r>
              <a:rPr spc="-9" dirty="0"/>
              <a:t>abstract</a:t>
            </a:r>
            <a:r>
              <a:rPr spc="31" dirty="0"/>
              <a:t> </a:t>
            </a:r>
            <a:r>
              <a:rPr spc="-4" dirty="0"/>
              <a:t>preparation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89549" y="1981256"/>
            <a:ext cx="9983448" cy="459090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52706" marR="299213" indent="-242060">
              <a:lnSpc>
                <a:spcPct val="110000"/>
              </a:lnSpc>
              <a:spcBef>
                <a:spcPts val="88"/>
              </a:spcBef>
              <a:buChar char="•"/>
              <a:tabLst>
                <a:tab pos="252706" algn="l"/>
                <a:tab pos="253266" algn="l"/>
              </a:tabLst>
            </a:pPr>
            <a:r>
              <a:rPr sz="2800" dirty="0">
                <a:latin typeface="+mj-lt"/>
                <a:cs typeface="Arial"/>
              </a:rPr>
              <a:t>The main purpose of an abstract is to provide a</a:t>
            </a:r>
            <a:r>
              <a:rPr sz="2800" spc="-101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  <a:cs typeface="Arial"/>
              </a:rPr>
              <a:t>succinct  and accurate summary of key study</a:t>
            </a:r>
            <a:r>
              <a:rPr sz="2800" spc="-57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  <a:cs typeface="Arial"/>
              </a:rPr>
              <a:t>elements</a:t>
            </a:r>
          </a:p>
          <a:p>
            <a:pPr marL="19611" algn="ctr">
              <a:spcBef>
                <a:spcPts val="1853"/>
              </a:spcBef>
            </a:pPr>
            <a:r>
              <a:rPr sz="2800" spc="-4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/>
              </a:rPr>
              <a:t>BUT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+mj-lt"/>
              <a:cs typeface="Arial"/>
            </a:endParaRPr>
          </a:p>
          <a:p>
            <a:pPr marL="252706" marR="238138" indent="-242060">
              <a:lnSpc>
                <a:spcPct val="110000"/>
              </a:lnSpc>
              <a:spcBef>
                <a:spcPts val="1588"/>
              </a:spcBef>
              <a:buChar char="•"/>
              <a:tabLst>
                <a:tab pos="252706" algn="l"/>
                <a:tab pos="253266" algn="l"/>
              </a:tabLst>
            </a:pPr>
            <a:r>
              <a:rPr sz="2800" spc="-4" dirty="0">
                <a:latin typeface="+mj-lt"/>
                <a:cs typeface="Arial"/>
              </a:rPr>
              <a:t>For conference abstracts, another purpose is to guide  </a:t>
            </a:r>
            <a:r>
              <a:rPr sz="2800" dirty="0">
                <a:latin typeface="+mj-lt"/>
                <a:cs typeface="Arial"/>
              </a:rPr>
              <a:t>reviewers in evaluating the research according to</a:t>
            </a:r>
            <a:r>
              <a:rPr sz="2800" spc="-106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  <a:cs typeface="Arial"/>
              </a:rPr>
              <a:t>criteria</a:t>
            </a:r>
          </a:p>
          <a:p>
            <a:pPr marL="19611" algn="ctr">
              <a:spcBef>
                <a:spcPts val="1853"/>
              </a:spcBef>
            </a:pPr>
            <a:r>
              <a:rPr sz="2800" spc="-4" dirty="0">
                <a:solidFill>
                  <a:schemeClr val="accent2">
                    <a:lumMod val="75000"/>
                  </a:schemeClr>
                </a:solidFill>
                <a:latin typeface="+mj-lt"/>
                <a:cs typeface="Arial"/>
              </a:rPr>
              <a:t>AND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+mj-lt"/>
              <a:cs typeface="Arial"/>
            </a:endParaRPr>
          </a:p>
          <a:p>
            <a:pPr marL="252706" marR="4483" indent="-242060">
              <a:lnSpc>
                <a:spcPct val="110000"/>
              </a:lnSpc>
              <a:spcBef>
                <a:spcPts val="1588"/>
              </a:spcBef>
              <a:buChar char="•"/>
              <a:tabLst>
                <a:tab pos="252706" algn="l"/>
                <a:tab pos="253266" algn="l"/>
              </a:tabLst>
            </a:pPr>
            <a:r>
              <a:rPr sz="2800" spc="-4" dirty="0">
                <a:latin typeface="+mj-lt"/>
                <a:cs typeface="Arial"/>
              </a:rPr>
              <a:t>An </a:t>
            </a:r>
            <a:r>
              <a:rPr sz="2800" dirty="0">
                <a:latin typeface="+mj-lt"/>
                <a:cs typeface="Arial"/>
              </a:rPr>
              <a:t>abstract plays a key role in persuading readers that</a:t>
            </a:r>
            <a:r>
              <a:rPr sz="2800" spc="-93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  <a:cs typeface="Arial"/>
              </a:rPr>
              <a:t>the  work is worthy of deeper</a:t>
            </a:r>
            <a:r>
              <a:rPr sz="2800" spc="-31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  <a:cs typeface="Arial"/>
              </a:rPr>
              <a:t>engagement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0DA6FA-66B3-414C-B32C-D05526483997}"/>
              </a:ext>
            </a:extLst>
          </p:cNvPr>
          <p:cNvSpPr txBox="1"/>
          <p:nvPr/>
        </p:nvSpPr>
        <p:spPr>
          <a:xfrm>
            <a:off x="287852" y="169653"/>
            <a:ext cx="467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developed by Alison Huang</a:t>
            </a:r>
          </a:p>
        </p:txBody>
      </p:sp>
    </p:spTree>
    <p:extLst>
      <p:ext uri="{BB962C8B-B14F-4D97-AF65-F5344CB8AC3E}">
        <p14:creationId xmlns:p14="http://schemas.microsoft.com/office/powerpoint/2010/main" val="4403017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7856" y="679111"/>
            <a:ext cx="4486951" cy="688424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pc="-4" dirty="0"/>
              <a:t>Abstracts by</a:t>
            </a:r>
            <a:r>
              <a:rPr spc="-79" dirty="0"/>
              <a:t> </a:t>
            </a:r>
            <a:r>
              <a:rPr spc="-4" dirty="0"/>
              <a:t>section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3672" y="2117464"/>
            <a:ext cx="5644513" cy="33968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53266" indent="-242060">
              <a:spcBef>
                <a:spcPts val="88"/>
              </a:spcBef>
              <a:buSzPct val="83928"/>
              <a:buFont typeface="Wingdings 2"/>
              <a:buChar char=""/>
              <a:tabLst>
                <a:tab pos="253266" algn="l"/>
              </a:tabLst>
            </a:pPr>
            <a:r>
              <a:rPr sz="2800" b="1" spc="-9" dirty="0">
                <a:latin typeface="+mj-lt"/>
                <a:cs typeface="Arial"/>
              </a:rPr>
              <a:t>Title </a:t>
            </a:r>
            <a:r>
              <a:rPr sz="2800" b="1" dirty="0">
                <a:latin typeface="+mj-lt"/>
                <a:cs typeface="Arial"/>
              </a:rPr>
              <a:t>(and</a:t>
            </a:r>
            <a:r>
              <a:rPr sz="2800" b="1" spc="-154" dirty="0">
                <a:latin typeface="+mj-lt"/>
                <a:cs typeface="Arial"/>
              </a:rPr>
              <a:t> </a:t>
            </a:r>
            <a:r>
              <a:rPr sz="2800" b="1" dirty="0">
                <a:latin typeface="+mj-lt"/>
                <a:cs typeface="Arial"/>
              </a:rPr>
              <a:t>Authors)</a:t>
            </a:r>
            <a:endParaRPr sz="2800" dirty="0">
              <a:latin typeface="+mj-lt"/>
              <a:cs typeface="Arial"/>
            </a:endParaRPr>
          </a:p>
          <a:p>
            <a:pPr marL="253266" indent="-242060">
              <a:spcBef>
                <a:spcPts val="2413"/>
              </a:spcBef>
              <a:buSzPct val="83928"/>
              <a:buFont typeface="Wingdings 2"/>
              <a:buChar char=""/>
              <a:tabLst>
                <a:tab pos="253266" algn="l"/>
              </a:tabLst>
            </a:pPr>
            <a:r>
              <a:rPr sz="2800" b="1" dirty="0">
                <a:latin typeface="+mj-lt"/>
                <a:cs typeface="Arial"/>
              </a:rPr>
              <a:t>Introduction</a:t>
            </a:r>
            <a:endParaRPr sz="2800" dirty="0">
              <a:latin typeface="+mj-lt"/>
              <a:cs typeface="Arial"/>
            </a:endParaRPr>
          </a:p>
          <a:p>
            <a:pPr marL="253266" indent="-242060">
              <a:spcBef>
                <a:spcPts val="2413"/>
              </a:spcBef>
              <a:buSzPct val="83928"/>
              <a:buFont typeface="Wingdings 2"/>
              <a:buChar char=""/>
              <a:tabLst>
                <a:tab pos="253266" algn="l"/>
              </a:tabLst>
            </a:pPr>
            <a:r>
              <a:rPr sz="2800" b="1" spc="-4" dirty="0">
                <a:latin typeface="+mj-lt"/>
                <a:cs typeface="Arial"/>
              </a:rPr>
              <a:t>Methods</a:t>
            </a:r>
            <a:endParaRPr sz="2800" dirty="0">
              <a:latin typeface="+mj-lt"/>
              <a:cs typeface="Arial"/>
            </a:endParaRPr>
          </a:p>
          <a:p>
            <a:pPr marL="253266" indent="-242060">
              <a:spcBef>
                <a:spcPts val="2418"/>
              </a:spcBef>
              <a:buSzPct val="83928"/>
              <a:buFont typeface="Wingdings 2"/>
              <a:buChar char=""/>
              <a:tabLst>
                <a:tab pos="253266" algn="l"/>
              </a:tabLst>
            </a:pPr>
            <a:r>
              <a:rPr sz="2800" b="1" dirty="0">
                <a:latin typeface="+mj-lt"/>
                <a:cs typeface="Arial"/>
              </a:rPr>
              <a:t>Results</a:t>
            </a:r>
            <a:endParaRPr sz="2800" dirty="0">
              <a:latin typeface="+mj-lt"/>
              <a:cs typeface="Arial"/>
            </a:endParaRPr>
          </a:p>
          <a:p>
            <a:pPr marL="253266" indent="-242060">
              <a:spcBef>
                <a:spcPts val="2413"/>
              </a:spcBef>
              <a:buSzPct val="83928"/>
              <a:buFont typeface="Wingdings 2"/>
              <a:buChar char=""/>
              <a:tabLst>
                <a:tab pos="253266" algn="l"/>
              </a:tabLst>
            </a:pPr>
            <a:r>
              <a:rPr sz="2800" b="1" spc="-4" dirty="0">
                <a:latin typeface="+mj-lt"/>
                <a:cs typeface="Arial"/>
              </a:rPr>
              <a:t>Conclusions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90953B-313B-EF45-B1D7-5EE2AFF6EB44}"/>
              </a:ext>
            </a:extLst>
          </p:cNvPr>
          <p:cNvSpPr txBox="1"/>
          <p:nvPr/>
        </p:nvSpPr>
        <p:spPr>
          <a:xfrm>
            <a:off x="287852" y="169653"/>
            <a:ext cx="467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developed by Alison Huang</a:t>
            </a:r>
          </a:p>
        </p:txBody>
      </p:sp>
    </p:spTree>
    <p:extLst>
      <p:ext uri="{BB962C8B-B14F-4D97-AF65-F5344CB8AC3E}">
        <p14:creationId xmlns:p14="http://schemas.microsoft.com/office/powerpoint/2010/main" val="2556590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144BB-D391-A541-8268-C79FA9B4E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BA3C2-8AB2-3840-8CA8-98DABCB2B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/>
              <a:t>50 million scientific articles</a:t>
            </a:r>
          </a:p>
        </p:txBody>
      </p:sp>
    </p:spTree>
    <p:extLst>
      <p:ext uri="{BB962C8B-B14F-4D97-AF65-F5344CB8AC3E}">
        <p14:creationId xmlns:p14="http://schemas.microsoft.com/office/powerpoint/2010/main" val="3493018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B180340-042B-C944-9115-01B3A309B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416" y="0"/>
            <a:ext cx="6655387" cy="686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4673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13195-F700-D241-8870-A3FB5DA08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F75A3D-6B78-A94C-B2D4-65849C8F3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516" y="532606"/>
            <a:ext cx="8342172" cy="1296194"/>
          </a:xfrm>
        </p:spPr>
      </p:pic>
    </p:spTree>
    <p:extLst>
      <p:ext uri="{BB962C8B-B14F-4D97-AF65-F5344CB8AC3E}">
        <p14:creationId xmlns:p14="http://schemas.microsoft.com/office/powerpoint/2010/main" val="2916768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766FF-723E-2A46-B8AA-19FA3F997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is your background?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FB823-8266-5F40-9F2C-8B185B24B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595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13195-F700-D241-8870-A3FB5DA08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F75A3D-6B78-A94C-B2D4-65849C8F3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516" y="532606"/>
            <a:ext cx="8342172" cy="129619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C50E14-B6C0-0E46-A028-38E180EC7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838" y="1683566"/>
            <a:ext cx="7263364" cy="286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909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13195-F700-D241-8870-A3FB5DA08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F75A3D-6B78-A94C-B2D4-65849C8F35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516" y="532606"/>
            <a:ext cx="8342172" cy="129619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C50E14-B6C0-0E46-A028-38E180EC7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3838" y="1683566"/>
            <a:ext cx="7263364" cy="2868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75BED4-4E40-7E4A-9980-04CAE650EC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657" y="4551577"/>
            <a:ext cx="688340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681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2771-3B87-EA4F-8CB5-65849EB95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28AF40-BBE2-124B-A098-4871EA49A5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2502694"/>
            <a:ext cx="8839200" cy="2997200"/>
          </a:xfrm>
        </p:spPr>
      </p:pic>
    </p:spTree>
    <p:extLst>
      <p:ext uri="{BB962C8B-B14F-4D97-AF65-F5344CB8AC3E}">
        <p14:creationId xmlns:p14="http://schemas.microsoft.com/office/powerpoint/2010/main" val="18622904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EC093-A10F-654B-97E2-580FB464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Timing is everything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A0A192-8C50-4046-A31C-4C14C0509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1690688"/>
            <a:ext cx="63500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534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EC093-A10F-654B-97E2-580FB464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Timing is everything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A0A192-8C50-4046-A31C-4C14C0509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1690688"/>
            <a:ext cx="6350000" cy="482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F401D0-DBDC-F14B-90A6-CFE7CB0D0518}"/>
              </a:ext>
            </a:extLst>
          </p:cNvPr>
          <p:cNvSpPr/>
          <p:nvPr/>
        </p:nvSpPr>
        <p:spPr>
          <a:xfrm>
            <a:off x="2921000" y="3435178"/>
            <a:ext cx="1243227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Jama internal medicine</a:t>
            </a:r>
          </a:p>
        </p:txBody>
      </p:sp>
    </p:spTree>
    <p:extLst>
      <p:ext uri="{BB962C8B-B14F-4D97-AF65-F5344CB8AC3E}">
        <p14:creationId xmlns:p14="http://schemas.microsoft.com/office/powerpoint/2010/main" val="25697647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EC093-A10F-654B-97E2-580FB464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Timing is everything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A0A192-8C50-4046-A31C-4C14C0509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1690688"/>
            <a:ext cx="6350000" cy="482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F401D0-DBDC-F14B-90A6-CFE7CB0D0518}"/>
              </a:ext>
            </a:extLst>
          </p:cNvPr>
          <p:cNvSpPr/>
          <p:nvPr/>
        </p:nvSpPr>
        <p:spPr>
          <a:xfrm>
            <a:off x="2921000" y="3435178"/>
            <a:ext cx="1243227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Jama internal medicine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12BA76-1AE2-A146-B724-8ACFEC2D642B}"/>
              </a:ext>
            </a:extLst>
          </p:cNvPr>
          <p:cNvSpPr/>
          <p:nvPr/>
        </p:nvSpPr>
        <p:spPr>
          <a:xfrm>
            <a:off x="4164227" y="3435178"/>
            <a:ext cx="1297459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JAMA</a:t>
            </a:r>
          </a:p>
        </p:txBody>
      </p:sp>
    </p:spTree>
    <p:extLst>
      <p:ext uri="{BB962C8B-B14F-4D97-AF65-F5344CB8AC3E}">
        <p14:creationId xmlns:p14="http://schemas.microsoft.com/office/powerpoint/2010/main" val="105492056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EC093-A10F-654B-97E2-580FB464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Timing is everything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A0A192-8C50-4046-A31C-4C14C0509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1690688"/>
            <a:ext cx="6350000" cy="482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F401D0-DBDC-F14B-90A6-CFE7CB0D0518}"/>
              </a:ext>
            </a:extLst>
          </p:cNvPr>
          <p:cNvSpPr/>
          <p:nvPr/>
        </p:nvSpPr>
        <p:spPr>
          <a:xfrm>
            <a:off x="2921000" y="3435178"/>
            <a:ext cx="1243227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Jama internal medicine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12BA76-1AE2-A146-B724-8ACFEC2D642B}"/>
              </a:ext>
            </a:extLst>
          </p:cNvPr>
          <p:cNvSpPr/>
          <p:nvPr/>
        </p:nvSpPr>
        <p:spPr>
          <a:xfrm>
            <a:off x="4164227" y="3435178"/>
            <a:ext cx="1310159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JAMA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358759-D38F-5345-9DBD-5F90CE00D9CE}"/>
              </a:ext>
            </a:extLst>
          </p:cNvPr>
          <p:cNvSpPr/>
          <p:nvPr/>
        </p:nvSpPr>
        <p:spPr>
          <a:xfrm>
            <a:off x="5474386" y="4103688"/>
            <a:ext cx="1243227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NEJM</a:t>
            </a:r>
          </a:p>
        </p:txBody>
      </p:sp>
    </p:spTree>
    <p:extLst>
      <p:ext uri="{BB962C8B-B14F-4D97-AF65-F5344CB8AC3E}">
        <p14:creationId xmlns:p14="http://schemas.microsoft.com/office/powerpoint/2010/main" val="27602770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EC093-A10F-654B-97E2-580FB4648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Timing is everything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A0A192-8C50-4046-A31C-4C14C0509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0" y="1690688"/>
            <a:ext cx="6350000" cy="482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F401D0-DBDC-F14B-90A6-CFE7CB0D0518}"/>
              </a:ext>
            </a:extLst>
          </p:cNvPr>
          <p:cNvSpPr/>
          <p:nvPr/>
        </p:nvSpPr>
        <p:spPr>
          <a:xfrm>
            <a:off x="2921000" y="3435178"/>
            <a:ext cx="1243227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Jama internal medicine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12BA76-1AE2-A146-B724-8ACFEC2D642B}"/>
              </a:ext>
            </a:extLst>
          </p:cNvPr>
          <p:cNvSpPr/>
          <p:nvPr/>
        </p:nvSpPr>
        <p:spPr>
          <a:xfrm>
            <a:off x="4164227" y="3435178"/>
            <a:ext cx="1310159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JAMA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358759-D38F-5345-9DBD-5F90CE00D9CE}"/>
              </a:ext>
            </a:extLst>
          </p:cNvPr>
          <p:cNvSpPr/>
          <p:nvPr/>
        </p:nvSpPr>
        <p:spPr>
          <a:xfrm>
            <a:off x="5474386" y="4103688"/>
            <a:ext cx="1243227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NEJM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F9DA53-259E-6F44-807F-4448B584157E}"/>
              </a:ext>
            </a:extLst>
          </p:cNvPr>
          <p:cNvSpPr/>
          <p:nvPr/>
        </p:nvSpPr>
        <p:spPr>
          <a:xfrm>
            <a:off x="6717613" y="3435178"/>
            <a:ext cx="1310159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JAMA </a:t>
            </a:r>
            <a:r>
              <a:rPr lang="en-US" dirty="0" err="1"/>
              <a:t>Onc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884B0A-C7B2-2344-A5FF-CC84A357BE8A}"/>
              </a:ext>
            </a:extLst>
          </p:cNvPr>
          <p:cNvSpPr/>
          <p:nvPr/>
        </p:nvSpPr>
        <p:spPr>
          <a:xfrm>
            <a:off x="2920999" y="4903037"/>
            <a:ext cx="1310159" cy="1013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JCO</a:t>
            </a:r>
          </a:p>
        </p:txBody>
      </p:sp>
    </p:spTree>
    <p:extLst>
      <p:ext uri="{BB962C8B-B14F-4D97-AF65-F5344CB8AC3E}">
        <p14:creationId xmlns:p14="http://schemas.microsoft.com/office/powerpoint/2010/main" val="18116691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9CDE1-1B66-C747-983F-47A4CD248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50C11-905E-2148-BCF8-D159D6BBC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B4841F-FD4E-674E-B8B4-C8090F4CC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6520" y="936829"/>
            <a:ext cx="3878305" cy="517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7811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3FF74-1949-4340-A61A-F35D02790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CC5A36-7021-5F49-BDAD-B6069D3C9F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3113" y="0"/>
            <a:ext cx="7265773" cy="6690267"/>
          </a:xfrm>
        </p:spPr>
      </p:pic>
    </p:spTree>
    <p:extLst>
      <p:ext uri="{BB962C8B-B14F-4D97-AF65-F5344CB8AC3E}">
        <p14:creationId xmlns:p14="http://schemas.microsoft.com/office/powerpoint/2010/main" val="577900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DAC6A-0C6D-684F-AB9F-3D0CAEC73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356A13-339F-3844-8F2A-70747F53C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Why Does Publishing and Presenting Matter?</a:t>
            </a:r>
          </a:p>
          <a:p>
            <a:pPr marL="0" indent="0">
              <a:buNone/>
            </a:pPr>
            <a:r>
              <a:rPr lang="en-US" dirty="0"/>
              <a:t>2. Introduction/ Methods</a:t>
            </a:r>
          </a:p>
          <a:p>
            <a:pPr marL="0" indent="0">
              <a:buNone/>
            </a:pPr>
            <a:r>
              <a:rPr lang="en-US" dirty="0"/>
              <a:t>3. Visual Display of Data/ Results Discussion</a:t>
            </a:r>
          </a:p>
          <a:p>
            <a:pPr marL="0" indent="0">
              <a:buNone/>
            </a:pPr>
            <a:r>
              <a:rPr lang="en-US" dirty="0"/>
              <a:t>4. Journal Submission/ Politics</a:t>
            </a:r>
          </a:p>
          <a:p>
            <a:pPr marL="0" indent="0">
              <a:buNone/>
            </a:pPr>
            <a:r>
              <a:rPr lang="en-US" dirty="0"/>
              <a:t>5. The Media and Social Media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82554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5AE32-A54E-DE4F-92F5-3261C389B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Triage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7E8DE-52BD-DB41-97EF-D43116124A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Pertain to my practice/ interest vs. No</a:t>
            </a:r>
          </a:p>
          <a:p>
            <a:r>
              <a:rPr lang="en-US" dirty="0">
                <a:latin typeface="+mj-lt"/>
              </a:rPr>
              <a:t>Randomized vs. observational</a:t>
            </a:r>
          </a:p>
          <a:p>
            <a:r>
              <a:rPr lang="en-US" dirty="0">
                <a:latin typeface="+mj-lt"/>
              </a:rPr>
              <a:t>Multicenter vs. single center</a:t>
            </a:r>
          </a:p>
          <a:p>
            <a:r>
              <a:rPr lang="en-US" dirty="0">
                <a:latin typeface="+mj-lt"/>
              </a:rPr>
              <a:t>Large sample vs. small</a:t>
            </a:r>
          </a:p>
          <a:p>
            <a:r>
              <a:rPr lang="en-US" dirty="0">
                <a:latin typeface="+mj-lt"/>
              </a:rPr>
              <a:t>Clinical endpoint vs. surrogate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984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67856" y="679111"/>
            <a:ext cx="4486951" cy="688424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pc="-4" dirty="0"/>
              <a:t>Abstracts by</a:t>
            </a:r>
            <a:r>
              <a:rPr spc="-79" dirty="0"/>
              <a:t> </a:t>
            </a:r>
            <a:r>
              <a:rPr spc="-4" dirty="0"/>
              <a:t>section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3672" y="2117464"/>
            <a:ext cx="5644513" cy="339685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53266" indent="-242060">
              <a:spcBef>
                <a:spcPts val="88"/>
              </a:spcBef>
              <a:buSzPct val="83928"/>
              <a:buFont typeface="Wingdings 2"/>
              <a:buChar char=""/>
              <a:tabLst>
                <a:tab pos="253266" algn="l"/>
              </a:tabLst>
            </a:pPr>
            <a:r>
              <a:rPr sz="2800" b="1" spc="-9" dirty="0">
                <a:latin typeface="+mj-lt"/>
                <a:cs typeface="Arial"/>
              </a:rPr>
              <a:t>Title </a:t>
            </a:r>
            <a:r>
              <a:rPr sz="2800" b="1" dirty="0">
                <a:latin typeface="+mj-lt"/>
                <a:cs typeface="Arial"/>
              </a:rPr>
              <a:t>(and</a:t>
            </a:r>
            <a:r>
              <a:rPr sz="2800" b="1" spc="-154" dirty="0">
                <a:latin typeface="+mj-lt"/>
                <a:cs typeface="Arial"/>
              </a:rPr>
              <a:t> </a:t>
            </a:r>
            <a:r>
              <a:rPr sz="2800" b="1" dirty="0">
                <a:latin typeface="+mj-lt"/>
                <a:cs typeface="Arial"/>
              </a:rPr>
              <a:t>Authors)</a:t>
            </a:r>
            <a:endParaRPr sz="2800" dirty="0">
              <a:latin typeface="+mj-lt"/>
              <a:cs typeface="Arial"/>
            </a:endParaRPr>
          </a:p>
          <a:p>
            <a:pPr marL="253266" indent="-242060">
              <a:spcBef>
                <a:spcPts val="2413"/>
              </a:spcBef>
              <a:buSzPct val="83928"/>
              <a:buFont typeface="Wingdings 2"/>
              <a:buChar char=""/>
              <a:tabLst>
                <a:tab pos="253266" algn="l"/>
              </a:tabLst>
            </a:pPr>
            <a:r>
              <a:rPr sz="2800" b="1" dirty="0">
                <a:latin typeface="+mj-lt"/>
                <a:cs typeface="Arial"/>
              </a:rPr>
              <a:t>Introduction</a:t>
            </a:r>
            <a:endParaRPr sz="2800" dirty="0">
              <a:latin typeface="+mj-lt"/>
              <a:cs typeface="Arial"/>
            </a:endParaRPr>
          </a:p>
          <a:p>
            <a:pPr marL="253266" indent="-242060">
              <a:spcBef>
                <a:spcPts val="2413"/>
              </a:spcBef>
              <a:buSzPct val="83928"/>
              <a:buFont typeface="Wingdings 2"/>
              <a:buChar char=""/>
              <a:tabLst>
                <a:tab pos="253266" algn="l"/>
              </a:tabLst>
            </a:pPr>
            <a:r>
              <a:rPr sz="2800" b="1" spc="-4" dirty="0">
                <a:latin typeface="+mj-lt"/>
                <a:cs typeface="Arial"/>
              </a:rPr>
              <a:t>Methods</a:t>
            </a:r>
            <a:endParaRPr sz="2800" dirty="0">
              <a:latin typeface="+mj-lt"/>
              <a:cs typeface="Arial"/>
            </a:endParaRPr>
          </a:p>
          <a:p>
            <a:pPr marL="253266" indent="-242060">
              <a:spcBef>
                <a:spcPts val="2418"/>
              </a:spcBef>
              <a:buSzPct val="83928"/>
              <a:buFont typeface="Wingdings 2"/>
              <a:buChar char=""/>
              <a:tabLst>
                <a:tab pos="253266" algn="l"/>
              </a:tabLst>
            </a:pPr>
            <a:r>
              <a:rPr sz="2800" b="1" dirty="0">
                <a:latin typeface="+mj-lt"/>
                <a:cs typeface="Arial"/>
              </a:rPr>
              <a:t>Results</a:t>
            </a:r>
            <a:endParaRPr sz="2800" dirty="0">
              <a:latin typeface="+mj-lt"/>
              <a:cs typeface="Arial"/>
            </a:endParaRPr>
          </a:p>
          <a:p>
            <a:pPr marL="253266" indent="-242060">
              <a:spcBef>
                <a:spcPts val="2413"/>
              </a:spcBef>
              <a:buSzPct val="83928"/>
              <a:buFont typeface="Wingdings 2"/>
              <a:buChar char=""/>
              <a:tabLst>
                <a:tab pos="253266" algn="l"/>
              </a:tabLst>
            </a:pPr>
            <a:r>
              <a:rPr sz="2800" b="1" spc="-4" dirty="0">
                <a:latin typeface="+mj-lt"/>
                <a:cs typeface="Arial"/>
              </a:rPr>
              <a:t>Conclusions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C2C22-F779-CE41-9F1B-493C9CC7265C}"/>
              </a:ext>
            </a:extLst>
          </p:cNvPr>
          <p:cNvSpPr txBox="1"/>
          <p:nvPr/>
        </p:nvSpPr>
        <p:spPr>
          <a:xfrm>
            <a:off x="287852" y="169653"/>
            <a:ext cx="467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developed by Alison Huang</a:t>
            </a:r>
          </a:p>
        </p:txBody>
      </p:sp>
    </p:spTree>
    <p:extLst>
      <p:ext uri="{BB962C8B-B14F-4D97-AF65-F5344CB8AC3E}">
        <p14:creationId xmlns:p14="http://schemas.microsoft.com/office/powerpoint/2010/main" val="29102405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46952" y="658267"/>
            <a:ext cx="2213402" cy="688424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pc="-4" dirty="0"/>
              <a:t>The</a:t>
            </a:r>
            <a:r>
              <a:rPr spc="-88" dirty="0"/>
              <a:t> </a:t>
            </a:r>
            <a:r>
              <a:rPr spc="-13" dirty="0"/>
              <a:t>Title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34321" y="1900701"/>
            <a:ext cx="9278911" cy="384403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52706" marR="409596" indent="-242060">
              <a:lnSpc>
                <a:spcPct val="110000"/>
              </a:lnSpc>
              <a:spcBef>
                <a:spcPts val="88"/>
              </a:spcBef>
              <a:buFont typeface="Arial"/>
              <a:buChar char="•"/>
              <a:tabLst>
                <a:tab pos="252706" algn="l"/>
                <a:tab pos="253266" algn="l"/>
              </a:tabLst>
            </a:pPr>
            <a:r>
              <a:rPr sz="2800" b="1" spc="-4" dirty="0">
                <a:latin typeface="+mj-lt"/>
                <a:cs typeface="Arial"/>
              </a:rPr>
              <a:t>Goal: </a:t>
            </a:r>
            <a:r>
              <a:rPr sz="2800" spc="-4" dirty="0">
                <a:latin typeface="+mj-lt"/>
                <a:cs typeface="Arial"/>
              </a:rPr>
              <a:t>Orient readers to the study topic and context  and engage their interest in the</a:t>
            </a:r>
            <a:r>
              <a:rPr sz="2800" spc="106" dirty="0">
                <a:latin typeface="+mj-lt"/>
                <a:cs typeface="Arial"/>
              </a:rPr>
              <a:t> </a:t>
            </a:r>
            <a:r>
              <a:rPr sz="2800" spc="-4" dirty="0">
                <a:latin typeface="+mj-lt"/>
                <a:cs typeface="Arial"/>
              </a:rPr>
              <a:t>research</a:t>
            </a:r>
            <a:endParaRPr sz="2800" dirty="0">
              <a:latin typeface="+mj-lt"/>
              <a:cs typeface="Arial"/>
            </a:endParaRPr>
          </a:p>
          <a:p>
            <a:pPr marL="252706" marR="621960" indent="-242060">
              <a:lnSpc>
                <a:spcPct val="110000"/>
              </a:lnSpc>
              <a:spcBef>
                <a:spcPts val="2140"/>
              </a:spcBef>
              <a:buFont typeface="Arial"/>
              <a:buChar char="•"/>
              <a:tabLst>
                <a:tab pos="252706" algn="l"/>
                <a:tab pos="253266" algn="l"/>
              </a:tabLst>
            </a:pPr>
            <a:r>
              <a:rPr sz="2800" b="1" spc="-9" dirty="0">
                <a:latin typeface="+mj-lt"/>
                <a:cs typeface="Arial"/>
              </a:rPr>
              <a:t>Length: </a:t>
            </a:r>
            <a:r>
              <a:rPr sz="2800" spc="-4" dirty="0">
                <a:latin typeface="+mj-lt"/>
                <a:cs typeface="Arial"/>
              </a:rPr>
              <a:t>Usually 8 to 18 words, depending on the  specific meeting or journal</a:t>
            </a:r>
            <a:r>
              <a:rPr sz="2800" spc="53" dirty="0">
                <a:latin typeface="+mj-lt"/>
                <a:cs typeface="Arial"/>
              </a:rPr>
              <a:t> </a:t>
            </a:r>
            <a:r>
              <a:rPr sz="2800" spc="-4" dirty="0">
                <a:latin typeface="+mj-lt"/>
                <a:cs typeface="Arial"/>
              </a:rPr>
              <a:t>requirements</a:t>
            </a:r>
            <a:endParaRPr sz="2800" dirty="0">
              <a:latin typeface="+mj-lt"/>
              <a:cs typeface="Arial"/>
            </a:endParaRPr>
          </a:p>
          <a:p>
            <a:pPr marL="252706" marR="4483" indent="-242060">
              <a:lnSpc>
                <a:spcPct val="110000"/>
              </a:lnSpc>
              <a:spcBef>
                <a:spcPts val="2135"/>
              </a:spcBef>
              <a:buFont typeface="Arial"/>
              <a:buChar char="•"/>
              <a:tabLst>
                <a:tab pos="252706" algn="l"/>
                <a:tab pos="253266" algn="l"/>
                <a:tab pos="1664162" algn="l"/>
              </a:tabLst>
            </a:pPr>
            <a:r>
              <a:rPr sz="2800" b="1" spc="-4" dirty="0">
                <a:latin typeface="+mj-lt"/>
                <a:cs typeface="Arial"/>
              </a:rPr>
              <a:t>Strategy</a:t>
            </a:r>
            <a:r>
              <a:rPr sz="2800" spc="-4" dirty="0">
                <a:latin typeface="+mj-lt"/>
                <a:cs typeface="Arial"/>
              </a:rPr>
              <a:t>:	Use descriptive terms to indicate the  </a:t>
            </a:r>
            <a:r>
              <a:rPr sz="2800" spc="-18" dirty="0">
                <a:latin typeface="+mj-lt"/>
                <a:cs typeface="Arial"/>
              </a:rPr>
              <a:t>predictor, </a:t>
            </a:r>
            <a:r>
              <a:rPr sz="2800" spc="-4" dirty="0">
                <a:latin typeface="+mj-lt"/>
                <a:cs typeface="Arial"/>
              </a:rPr>
              <a:t>outcome, intervention, or population, as well  as point out strengths in</a:t>
            </a:r>
            <a:r>
              <a:rPr sz="2800" spc="71" dirty="0">
                <a:latin typeface="+mj-lt"/>
                <a:cs typeface="Arial"/>
              </a:rPr>
              <a:t> </a:t>
            </a:r>
            <a:r>
              <a:rPr sz="2800" spc="-4" dirty="0">
                <a:latin typeface="+mj-lt"/>
                <a:cs typeface="Arial"/>
              </a:rPr>
              <a:t>design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491B9E-B933-4943-8480-17DC396F5BD4}"/>
              </a:ext>
            </a:extLst>
          </p:cNvPr>
          <p:cNvSpPr txBox="1"/>
          <p:nvPr/>
        </p:nvSpPr>
        <p:spPr>
          <a:xfrm>
            <a:off x="287852" y="169653"/>
            <a:ext cx="467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developed by Alison Huang</a:t>
            </a:r>
          </a:p>
        </p:txBody>
      </p:sp>
    </p:spTree>
    <p:extLst>
      <p:ext uri="{BB962C8B-B14F-4D97-AF65-F5344CB8AC3E}">
        <p14:creationId xmlns:p14="http://schemas.microsoft.com/office/powerpoint/2010/main" val="8741711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20886" y="658267"/>
            <a:ext cx="3750228" cy="688424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dirty="0"/>
              <a:t>Starting</a:t>
            </a:r>
            <a:r>
              <a:rPr spc="-88" dirty="0"/>
              <a:t> </a:t>
            </a:r>
            <a:r>
              <a:rPr dirty="0"/>
              <a:t>general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23868" y="2153097"/>
            <a:ext cx="8694295" cy="294994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algn="ctr">
              <a:spcBef>
                <a:spcPts val="88"/>
              </a:spcBef>
            </a:pPr>
            <a:r>
              <a:rPr sz="2800" spc="-4" dirty="0">
                <a:latin typeface="+mj-lt"/>
                <a:cs typeface="Arial"/>
              </a:rPr>
              <a:t>Changes in Prenatal Aneuploidy Screening</a:t>
            </a:r>
            <a:r>
              <a:rPr sz="2800" spc="-176" dirty="0">
                <a:latin typeface="+mj-lt"/>
                <a:cs typeface="Arial"/>
              </a:rPr>
              <a:t> </a:t>
            </a:r>
            <a:r>
              <a:rPr sz="2800" spc="-4" dirty="0">
                <a:latin typeface="+mj-lt"/>
                <a:cs typeface="Arial"/>
              </a:rPr>
              <a:t>Policies</a:t>
            </a:r>
            <a:endParaRPr sz="2800" dirty="0">
              <a:latin typeface="+mj-lt"/>
              <a:cs typeface="Arial"/>
            </a:endParaRPr>
          </a:p>
          <a:p>
            <a:pPr marL="11206" marR="4483" indent="-1681" algn="ctr">
              <a:lnSpc>
                <a:spcPct val="320000"/>
              </a:lnSpc>
            </a:pPr>
            <a:r>
              <a:rPr sz="2800" dirty="0">
                <a:latin typeface="+mj-lt"/>
                <a:cs typeface="Arial"/>
              </a:rPr>
              <a:t>Survival and Morbidity of Extremely Preterm Infants  </a:t>
            </a:r>
            <a:r>
              <a:rPr sz="2800" spc="-53" dirty="0">
                <a:latin typeface="+mj-lt"/>
                <a:cs typeface="Arial"/>
              </a:rPr>
              <a:t>Yoga </a:t>
            </a:r>
            <a:r>
              <a:rPr sz="2800" spc="-4" dirty="0">
                <a:latin typeface="+mj-lt"/>
                <a:cs typeface="Arial"/>
              </a:rPr>
              <a:t>Therapy for Urinary Incontinence in Older</a:t>
            </a:r>
            <a:r>
              <a:rPr sz="2800" spc="-26" dirty="0">
                <a:latin typeface="+mj-lt"/>
                <a:cs typeface="Arial"/>
              </a:rPr>
              <a:t> </a:t>
            </a:r>
            <a:r>
              <a:rPr sz="2800" spc="-13" dirty="0">
                <a:latin typeface="+mj-lt"/>
                <a:cs typeface="Arial"/>
              </a:rPr>
              <a:t>Women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B8F7C1-6541-CF49-AC45-D014EB4FAF24}"/>
              </a:ext>
            </a:extLst>
          </p:cNvPr>
          <p:cNvSpPr txBox="1"/>
          <p:nvPr/>
        </p:nvSpPr>
        <p:spPr>
          <a:xfrm>
            <a:off x="287852" y="169653"/>
            <a:ext cx="467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developed by Alison Huang</a:t>
            </a:r>
          </a:p>
        </p:txBody>
      </p:sp>
    </p:spTree>
    <p:extLst>
      <p:ext uri="{BB962C8B-B14F-4D97-AF65-F5344CB8AC3E}">
        <p14:creationId xmlns:p14="http://schemas.microsoft.com/office/powerpoint/2010/main" val="35430562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2393" y="658267"/>
            <a:ext cx="3519188" cy="688424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dirty="0"/>
              <a:t>Getting</a:t>
            </a:r>
            <a:r>
              <a:rPr spc="-93" dirty="0"/>
              <a:t> </a:t>
            </a:r>
            <a:r>
              <a:rPr spc="-4" dirty="0"/>
              <a:t>specific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84223" y="2086145"/>
            <a:ext cx="10268262" cy="394098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86326" marR="201717" indent="-77885" algn="ctr">
              <a:lnSpc>
                <a:spcPct val="120000"/>
              </a:lnSpc>
              <a:spcBef>
                <a:spcPts val="88"/>
              </a:spcBef>
            </a:pPr>
            <a:r>
              <a:rPr sz="2800" spc="-31" dirty="0">
                <a:solidFill>
                  <a:srgbClr val="C00000"/>
                </a:solidFill>
                <a:latin typeface="+mj-lt"/>
                <a:cs typeface="Arial"/>
              </a:rPr>
              <a:t>Long-Term </a:t>
            </a:r>
            <a:r>
              <a:rPr sz="2800" spc="-9" dirty="0">
                <a:solidFill>
                  <a:srgbClr val="C00000"/>
                </a:solidFill>
                <a:latin typeface="+mj-lt"/>
                <a:cs typeface="Arial"/>
              </a:rPr>
              <a:t>Effects </a:t>
            </a:r>
            <a:r>
              <a:rPr sz="2800" dirty="0">
                <a:solidFill>
                  <a:srgbClr val="C00000"/>
                </a:solidFill>
                <a:latin typeface="+mj-lt"/>
                <a:cs typeface="Arial"/>
              </a:rPr>
              <a:t>of </a:t>
            </a:r>
            <a:r>
              <a:rPr sz="2800" spc="-4" dirty="0">
                <a:latin typeface="+mj-lt"/>
                <a:cs typeface="Arial"/>
              </a:rPr>
              <a:t>Changes in Prenatal Aneuploidy  Screening Policies </a:t>
            </a:r>
            <a:r>
              <a:rPr sz="2800" spc="-4" dirty="0">
                <a:solidFill>
                  <a:srgbClr val="C00000"/>
                </a:solidFill>
                <a:latin typeface="+mj-lt"/>
                <a:cs typeface="Arial"/>
              </a:rPr>
              <a:t>in an Integrated Healthcare</a:t>
            </a:r>
            <a:r>
              <a:rPr sz="2800" spc="-75" dirty="0">
                <a:solidFill>
                  <a:srgbClr val="C00000"/>
                </a:solidFill>
                <a:latin typeface="+mj-lt"/>
                <a:cs typeface="Arial"/>
              </a:rPr>
              <a:t> </a:t>
            </a:r>
            <a:r>
              <a:rPr sz="2800" spc="-4" dirty="0">
                <a:solidFill>
                  <a:srgbClr val="C00000"/>
                </a:solidFill>
                <a:latin typeface="+mj-lt"/>
                <a:cs typeface="Arial"/>
              </a:rPr>
              <a:t>System</a:t>
            </a:r>
            <a:endParaRPr sz="2800" dirty="0">
              <a:latin typeface="+mj-lt"/>
              <a:cs typeface="Arial"/>
            </a:endParaRPr>
          </a:p>
          <a:p>
            <a:pPr>
              <a:spcBef>
                <a:spcPts val="26"/>
              </a:spcBef>
            </a:pPr>
            <a:endParaRPr sz="2800" dirty="0">
              <a:latin typeface="+mj-lt"/>
              <a:cs typeface="Arial"/>
            </a:endParaRPr>
          </a:p>
          <a:p>
            <a:pPr marL="10646" marR="4483" algn="ctr">
              <a:lnSpc>
                <a:spcPct val="120000"/>
              </a:lnSpc>
              <a:spcBef>
                <a:spcPts val="4"/>
              </a:spcBef>
            </a:pPr>
            <a:r>
              <a:rPr sz="2800" spc="-4" dirty="0">
                <a:latin typeface="+mj-lt"/>
                <a:cs typeface="Arial"/>
              </a:rPr>
              <a:t>Survival and </a:t>
            </a:r>
            <a:r>
              <a:rPr sz="2800" dirty="0">
                <a:solidFill>
                  <a:srgbClr val="C00000"/>
                </a:solidFill>
                <a:latin typeface="+mj-lt"/>
                <a:cs typeface="Arial"/>
              </a:rPr>
              <a:t>Major </a:t>
            </a:r>
            <a:r>
              <a:rPr sz="2800" dirty="0">
                <a:latin typeface="+mj-lt"/>
                <a:cs typeface="Arial"/>
              </a:rPr>
              <a:t>Morbidity of Extremely Preterm</a:t>
            </a:r>
            <a:r>
              <a:rPr sz="2800" spc="-75" dirty="0">
                <a:latin typeface="+mj-lt"/>
                <a:cs typeface="Arial"/>
              </a:rPr>
              <a:t> </a:t>
            </a:r>
            <a:r>
              <a:rPr sz="2800" dirty="0">
                <a:latin typeface="+mj-lt"/>
                <a:cs typeface="Arial"/>
              </a:rPr>
              <a:t>Infants:  </a:t>
            </a:r>
            <a:r>
              <a:rPr sz="2800" dirty="0">
                <a:solidFill>
                  <a:srgbClr val="C00000"/>
                </a:solidFill>
                <a:latin typeface="+mj-lt"/>
                <a:cs typeface="Arial"/>
              </a:rPr>
              <a:t>A </a:t>
            </a:r>
            <a:r>
              <a:rPr sz="2800" spc="-4" dirty="0">
                <a:solidFill>
                  <a:srgbClr val="C00000"/>
                </a:solidFill>
                <a:latin typeface="+mj-lt"/>
                <a:cs typeface="Arial"/>
              </a:rPr>
              <a:t>Population-Based</a:t>
            </a:r>
            <a:r>
              <a:rPr sz="2800" spc="-132" dirty="0">
                <a:solidFill>
                  <a:srgbClr val="C00000"/>
                </a:solidFill>
                <a:latin typeface="+mj-lt"/>
                <a:cs typeface="Arial"/>
              </a:rPr>
              <a:t> </a:t>
            </a:r>
            <a:r>
              <a:rPr sz="2800" spc="-4" dirty="0">
                <a:solidFill>
                  <a:srgbClr val="C00000"/>
                </a:solidFill>
                <a:latin typeface="+mj-lt"/>
                <a:cs typeface="Arial"/>
              </a:rPr>
              <a:t>Study</a:t>
            </a:r>
            <a:endParaRPr sz="2800" dirty="0">
              <a:latin typeface="+mj-lt"/>
              <a:cs typeface="Arial"/>
            </a:endParaRPr>
          </a:p>
          <a:p>
            <a:pPr>
              <a:spcBef>
                <a:spcPts val="31"/>
              </a:spcBef>
            </a:pPr>
            <a:endParaRPr sz="2800" dirty="0">
              <a:latin typeface="+mj-lt"/>
              <a:cs typeface="Arial"/>
            </a:endParaRPr>
          </a:p>
          <a:p>
            <a:pPr marL="653898" marR="382141" indent="-266154" algn="ctr">
              <a:lnSpc>
                <a:spcPct val="120000"/>
              </a:lnSpc>
            </a:pPr>
            <a:r>
              <a:rPr sz="2800" spc="-4" dirty="0">
                <a:solidFill>
                  <a:srgbClr val="C00000"/>
                </a:solidFill>
                <a:latin typeface="+mj-lt"/>
                <a:cs typeface="Arial"/>
              </a:rPr>
              <a:t>Feasibility of Group-Based </a:t>
            </a:r>
            <a:r>
              <a:rPr sz="2800" spc="-53" dirty="0">
                <a:latin typeface="+mj-lt"/>
                <a:cs typeface="Arial"/>
              </a:rPr>
              <a:t>Yoga </a:t>
            </a:r>
            <a:r>
              <a:rPr sz="2800" spc="-4" dirty="0">
                <a:latin typeface="+mj-lt"/>
                <a:cs typeface="Arial"/>
              </a:rPr>
              <a:t>Therapy for Urinary  Incontinence in Older </a:t>
            </a:r>
            <a:r>
              <a:rPr sz="2800" spc="-9" dirty="0">
                <a:latin typeface="+mj-lt"/>
                <a:cs typeface="Arial"/>
              </a:rPr>
              <a:t>Women: </a:t>
            </a:r>
            <a:r>
              <a:rPr sz="2800" dirty="0">
                <a:solidFill>
                  <a:srgbClr val="C00000"/>
                </a:solidFill>
                <a:latin typeface="+mj-lt"/>
                <a:cs typeface="Arial"/>
              </a:rPr>
              <a:t>A </a:t>
            </a:r>
            <a:r>
              <a:rPr sz="2800" spc="-4" dirty="0">
                <a:solidFill>
                  <a:srgbClr val="C00000"/>
                </a:solidFill>
                <a:latin typeface="+mj-lt"/>
                <a:cs typeface="Arial"/>
              </a:rPr>
              <a:t>Single Arm</a:t>
            </a:r>
            <a:r>
              <a:rPr sz="2800" spc="-427" dirty="0">
                <a:solidFill>
                  <a:srgbClr val="C00000"/>
                </a:solidFill>
                <a:latin typeface="+mj-lt"/>
                <a:cs typeface="Arial"/>
              </a:rPr>
              <a:t> </a:t>
            </a:r>
            <a:r>
              <a:rPr sz="2800" spc="-22" dirty="0">
                <a:solidFill>
                  <a:srgbClr val="C00000"/>
                </a:solidFill>
                <a:latin typeface="+mj-lt"/>
                <a:cs typeface="Arial"/>
              </a:rPr>
              <a:t>Trial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D4CD39-1063-634E-BB43-8A7977B724C5}"/>
              </a:ext>
            </a:extLst>
          </p:cNvPr>
          <p:cNvSpPr txBox="1"/>
          <p:nvPr/>
        </p:nvSpPr>
        <p:spPr>
          <a:xfrm>
            <a:off x="287852" y="169653"/>
            <a:ext cx="467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developed by Alison Huang</a:t>
            </a:r>
          </a:p>
        </p:txBody>
      </p:sp>
    </p:spTree>
    <p:extLst>
      <p:ext uri="{BB962C8B-B14F-4D97-AF65-F5344CB8AC3E}">
        <p14:creationId xmlns:p14="http://schemas.microsoft.com/office/powerpoint/2010/main" val="22851497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8170" y="658267"/>
            <a:ext cx="6355830" cy="688424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dirty="0"/>
              <a:t>Strategies for </a:t>
            </a:r>
            <a:r>
              <a:rPr spc="-4" dirty="0"/>
              <a:t>abstract</a:t>
            </a:r>
            <a:r>
              <a:rPr spc="-84" dirty="0"/>
              <a:t> </a:t>
            </a:r>
            <a:r>
              <a:rPr dirty="0"/>
              <a:t>titles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83830" y="2223023"/>
            <a:ext cx="8829206" cy="326861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53266" indent="-242060">
              <a:spcBef>
                <a:spcPts val="88"/>
              </a:spcBef>
              <a:buSzPct val="85185"/>
              <a:buFont typeface="Wingdings 2"/>
              <a:buChar char=""/>
              <a:tabLst>
                <a:tab pos="253266" algn="l"/>
              </a:tabLst>
            </a:pPr>
            <a:r>
              <a:rPr sz="2800" spc="-4" dirty="0">
                <a:latin typeface="+mj-lt"/>
                <a:cs typeface="Arial"/>
              </a:rPr>
              <a:t>Consider question and statement</a:t>
            </a:r>
            <a:r>
              <a:rPr sz="2800" spc="-18" dirty="0">
                <a:latin typeface="+mj-lt"/>
                <a:cs typeface="Arial"/>
              </a:rPr>
              <a:t> </a:t>
            </a:r>
            <a:r>
              <a:rPr sz="2800" spc="-4" dirty="0">
                <a:latin typeface="+mj-lt"/>
                <a:cs typeface="Arial"/>
              </a:rPr>
              <a:t>titles</a:t>
            </a:r>
            <a:endParaRPr sz="2800" dirty="0">
              <a:latin typeface="+mj-lt"/>
              <a:cs typeface="Arial"/>
            </a:endParaRPr>
          </a:p>
          <a:p>
            <a:pPr marL="167537">
              <a:spcBef>
                <a:spcPts val="2118"/>
              </a:spcBef>
            </a:pPr>
            <a:r>
              <a:rPr sz="2800" spc="-4" dirty="0">
                <a:solidFill>
                  <a:srgbClr val="C00000"/>
                </a:solidFill>
                <a:latin typeface="+mj-lt"/>
                <a:cs typeface="Arial"/>
              </a:rPr>
              <a:t>“Does exercise improve overactive bladder</a:t>
            </a:r>
            <a:r>
              <a:rPr sz="2800" spc="-35" dirty="0">
                <a:solidFill>
                  <a:srgbClr val="C00000"/>
                </a:solidFill>
                <a:latin typeface="+mj-lt"/>
                <a:cs typeface="Arial"/>
              </a:rPr>
              <a:t> </a:t>
            </a:r>
            <a:r>
              <a:rPr sz="2800" spc="-4" dirty="0">
                <a:solidFill>
                  <a:srgbClr val="C00000"/>
                </a:solidFill>
                <a:latin typeface="+mj-lt"/>
                <a:cs typeface="Arial"/>
              </a:rPr>
              <a:t>symptoms?”</a:t>
            </a:r>
            <a:endParaRPr sz="2800" dirty="0">
              <a:latin typeface="+mj-lt"/>
              <a:cs typeface="Arial"/>
            </a:endParaRPr>
          </a:p>
          <a:p>
            <a:pPr marL="253266" indent="-242060">
              <a:spcBef>
                <a:spcPts val="2157"/>
              </a:spcBef>
              <a:buSzPct val="85185"/>
              <a:buFont typeface="Wingdings 2"/>
              <a:buChar char=""/>
              <a:tabLst>
                <a:tab pos="253266" algn="l"/>
              </a:tabLst>
            </a:pPr>
            <a:r>
              <a:rPr sz="2800" spc="-13" dirty="0">
                <a:latin typeface="+mj-lt"/>
                <a:cs typeface="Arial"/>
              </a:rPr>
              <a:t>Avoid </a:t>
            </a:r>
            <a:r>
              <a:rPr sz="2800" spc="-4" dirty="0">
                <a:latin typeface="+mj-lt"/>
                <a:cs typeface="Arial"/>
              </a:rPr>
              <a:t>promising what you can’t </a:t>
            </a:r>
            <a:r>
              <a:rPr sz="2800" spc="-9" dirty="0">
                <a:latin typeface="+mj-lt"/>
                <a:cs typeface="Arial"/>
              </a:rPr>
              <a:t>deliver</a:t>
            </a:r>
            <a:endParaRPr sz="2800" dirty="0">
              <a:latin typeface="+mj-lt"/>
              <a:cs typeface="Arial"/>
            </a:endParaRPr>
          </a:p>
          <a:p>
            <a:pPr marL="167537">
              <a:spcBef>
                <a:spcPts val="2122"/>
              </a:spcBef>
            </a:pPr>
            <a:r>
              <a:rPr sz="2800" spc="-4" dirty="0">
                <a:solidFill>
                  <a:srgbClr val="C00000"/>
                </a:solidFill>
                <a:latin typeface="+mj-lt"/>
                <a:cs typeface="Arial"/>
              </a:rPr>
              <a:t>“A novel behavioral treatment approach to</a:t>
            </a:r>
            <a:r>
              <a:rPr sz="2800" spc="-146" dirty="0">
                <a:solidFill>
                  <a:srgbClr val="C00000"/>
                </a:solidFill>
                <a:latin typeface="+mj-lt"/>
                <a:cs typeface="Arial"/>
              </a:rPr>
              <a:t> </a:t>
            </a:r>
            <a:r>
              <a:rPr sz="2800" spc="-4" dirty="0">
                <a:solidFill>
                  <a:srgbClr val="C00000"/>
                </a:solidFill>
                <a:latin typeface="+mj-lt"/>
                <a:cs typeface="Arial"/>
              </a:rPr>
              <a:t>insomnia...”</a:t>
            </a:r>
            <a:endParaRPr sz="2800" dirty="0">
              <a:latin typeface="+mj-lt"/>
              <a:cs typeface="Arial"/>
            </a:endParaRPr>
          </a:p>
          <a:p>
            <a:pPr marL="253266" indent="-242060">
              <a:spcBef>
                <a:spcPts val="2157"/>
              </a:spcBef>
              <a:buSzPct val="85185"/>
              <a:buFont typeface="Wingdings 2"/>
              <a:buChar char=""/>
              <a:tabLst>
                <a:tab pos="253266" algn="l"/>
              </a:tabLst>
            </a:pPr>
            <a:r>
              <a:rPr sz="2800" spc="-4" dirty="0">
                <a:latin typeface="+mj-lt"/>
                <a:cs typeface="Arial"/>
              </a:rPr>
              <a:t>Longer may be better than</a:t>
            </a:r>
            <a:r>
              <a:rPr sz="2800" spc="-18" dirty="0">
                <a:latin typeface="+mj-lt"/>
                <a:cs typeface="Arial"/>
              </a:rPr>
              <a:t> </a:t>
            </a:r>
            <a:r>
              <a:rPr sz="2800" spc="-4" dirty="0">
                <a:latin typeface="+mj-lt"/>
                <a:cs typeface="Arial"/>
              </a:rPr>
              <a:t>shorter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149FB0-8E66-F349-8046-F8517316041D}"/>
              </a:ext>
            </a:extLst>
          </p:cNvPr>
          <p:cNvSpPr txBox="1"/>
          <p:nvPr/>
        </p:nvSpPr>
        <p:spPr>
          <a:xfrm>
            <a:off x="287852" y="169653"/>
            <a:ext cx="467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developed by Alison Huang</a:t>
            </a:r>
          </a:p>
        </p:txBody>
      </p:sp>
    </p:spTree>
    <p:extLst>
      <p:ext uri="{BB962C8B-B14F-4D97-AF65-F5344CB8AC3E}">
        <p14:creationId xmlns:p14="http://schemas.microsoft.com/office/powerpoint/2010/main" val="158011158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9036" y="679111"/>
            <a:ext cx="9009089" cy="688424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8"/>
              </a:spcBef>
            </a:pPr>
            <a:r>
              <a:rPr spc="-13" dirty="0"/>
              <a:t>Titles </a:t>
            </a:r>
            <a:r>
              <a:rPr dirty="0"/>
              <a:t>using </a:t>
            </a:r>
            <a:r>
              <a:rPr spc="-40" dirty="0"/>
              <a:t>irony, </a:t>
            </a:r>
            <a:r>
              <a:rPr dirty="0"/>
              <a:t>puns, or</a:t>
            </a:r>
            <a:r>
              <a:rPr spc="57" dirty="0"/>
              <a:t> </a:t>
            </a:r>
            <a:r>
              <a:rPr spc="-4" dirty="0"/>
              <a:t>catchphrases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19331" y="1951392"/>
            <a:ext cx="9458794" cy="302752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198915">
              <a:spcBef>
                <a:spcPts val="88"/>
              </a:spcBef>
            </a:pPr>
            <a:r>
              <a:rPr sz="2800" spc="-4" dirty="0">
                <a:latin typeface="+mj-lt"/>
                <a:cs typeface="Arial"/>
              </a:rPr>
              <a:t>‘Being Old and Doing </a:t>
            </a:r>
            <a:r>
              <a:rPr sz="2800" spc="-18" dirty="0">
                <a:latin typeface="+mj-lt"/>
                <a:cs typeface="Arial"/>
              </a:rPr>
              <a:t>Time: </a:t>
            </a:r>
            <a:r>
              <a:rPr sz="2800" spc="-4" dirty="0">
                <a:latin typeface="+mj-lt"/>
                <a:cs typeface="Arial"/>
              </a:rPr>
              <a:t>Functional Impairment and  Adverse Experiences of Geriatric Female</a:t>
            </a:r>
            <a:r>
              <a:rPr sz="2800" spc="-35" dirty="0">
                <a:latin typeface="+mj-lt"/>
                <a:cs typeface="Arial"/>
              </a:rPr>
              <a:t> </a:t>
            </a:r>
            <a:r>
              <a:rPr sz="2800" spc="-4" dirty="0">
                <a:latin typeface="+mj-lt"/>
                <a:cs typeface="Arial"/>
              </a:rPr>
              <a:t>Prisoners’</a:t>
            </a:r>
            <a:endParaRPr sz="2800" dirty="0">
              <a:latin typeface="+mj-lt"/>
              <a:cs typeface="Arial"/>
            </a:endParaRPr>
          </a:p>
          <a:p>
            <a:pPr>
              <a:spcBef>
                <a:spcPts val="9"/>
              </a:spcBef>
            </a:pPr>
            <a:endParaRPr sz="2800" dirty="0">
              <a:latin typeface="+mj-lt"/>
              <a:cs typeface="Arial"/>
            </a:endParaRPr>
          </a:p>
          <a:p>
            <a:pPr marL="11206" marR="4483"/>
            <a:r>
              <a:rPr sz="2800" spc="-53" dirty="0">
                <a:latin typeface="+mj-lt"/>
                <a:cs typeface="Arial"/>
              </a:rPr>
              <a:t>‘You </a:t>
            </a:r>
            <a:r>
              <a:rPr sz="2800" spc="-4" dirty="0">
                <a:latin typeface="+mj-lt"/>
                <a:cs typeface="Arial"/>
              </a:rPr>
              <a:t>Probably Think This Paper's About </a:t>
            </a:r>
            <a:r>
              <a:rPr sz="2800" spc="-53" dirty="0">
                <a:latin typeface="+mj-lt"/>
                <a:cs typeface="Arial"/>
              </a:rPr>
              <a:t>You:</a:t>
            </a:r>
            <a:r>
              <a:rPr sz="2800" spc="-243" dirty="0">
                <a:latin typeface="+mj-lt"/>
                <a:cs typeface="Arial"/>
              </a:rPr>
              <a:t> </a:t>
            </a:r>
            <a:r>
              <a:rPr sz="2800" spc="-4" dirty="0">
                <a:latin typeface="+mj-lt"/>
                <a:cs typeface="Arial"/>
              </a:rPr>
              <a:t>Narcissists'  Perceptions of Their Personality and</a:t>
            </a:r>
            <a:r>
              <a:rPr sz="2800" spc="-75" dirty="0">
                <a:latin typeface="+mj-lt"/>
                <a:cs typeface="Arial"/>
              </a:rPr>
              <a:t> </a:t>
            </a:r>
            <a:r>
              <a:rPr sz="2800" spc="-4" dirty="0">
                <a:latin typeface="+mj-lt"/>
                <a:cs typeface="Arial"/>
              </a:rPr>
              <a:t>Reputation’</a:t>
            </a:r>
            <a:endParaRPr sz="2800" dirty="0">
              <a:latin typeface="+mj-lt"/>
              <a:cs typeface="Arial"/>
            </a:endParaRPr>
          </a:p>
          <a:p>
            <a:pPr>
              <a:spcBef>
                <a:spcPts val="9"/>
              </a:spcBef>
            </a:pPr>
            <a:endParaRPr sz="2800" dirty="0">
              <a:latin typeface="+mj-lt"/>
              <a:cs typeface="Arial"/>
            </a:endParaRPr>
          </a:p>
          <a:p>
            <a:pPr marL="11206" marR="248224"/>
            <a:r>
              <a:rPr sz="2800" spc="-4" dirty="0">
                <a:latin typeface="+mj-lt"/>
                <a:cs typeface="Arial"/>
              </a:rPr>
              <a:t>‘Carbon Monoxide: </a:t>
            </a:r>
            <a:r>
              <a:rPr sz="2800" spc="-124" dirty="0">
                <a:latin typeface="+mj-lt"/>
                <a:cs typeface="Arial"/>
              </a:rPr>
              <a:t>To </a:t>
            </a:r>
            <a:r>
              <a:rPr sz="2800" spc="-4" dirty="0">
                <a:latin typeface="+mj-lt"/>
                <a:cs typeface="Arial"/>
              </a:rPr>
              <a:t>Boldly Go Where NO Has Gone  </a:t>
            </a:r>
            <a:r>
              <a:rPr sz="2800" dirty="0">
                <a:latin typeface="+mj-lt"/>
                <a:cs typeface="Arial"/>
              </a:rPr>
              <a:t>Before’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CE5727-5AC7-084F-8F6B-92FB1685B45F}"/>
              </a:ext>
            </a:extLst>
          </p:cNvPr>
          <p:cNvSpPr txBox="1"/>
          <p:nvPr/>
        </p:nvSpPr>
        <p:spPr>
          <a:xfrm>
            <a:off x="287852" y="169653"/>
            <a:ext cx="467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developed by Alison Huang</a:t>
            </a:r>
          </a:p>
        </p:txBody>
      </p:sp>
    </p:spTree>
    <p:extLst>
      <p:ext uri="{BB962C8B-B14F-4D97-AF65-F5344CB8AC3E}">
        <p14:creationId xmlns:p14="http://schemas.microsoft.com/office/powerpoint/2010/main" val="4212241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" y="224211"/>
            <a:ext cx="11182662" cy="1365532"/>
          </a:xfrm>
          <a:prstGeom prst="rect">
            <a:avLst/>
          </a:prstGeom>
        </p:spPr>
        <p:txBody>
          <a:bodyPr vert="horz" wrap="square" lIns="0" tIns="11206" rIns="0" bIns="0" rtlCol="0" anchor="ctr">
            <a:spAutoFit/>
          </a:bodyPr>
          <a:lstStyle/>
          <a:p>
            <a:pPr marL="923974" marR="4483" indent="-524463" algn="ctr">
              <a:lnSpc>
                <a:spcPct val="100000"/>
              </a:lnSpc>
              <a:spcBef>
                <a:spcPts val="88"/>
              </a:spcBef>
            </a:pPr>
            <a:r>
              <a:rPr spc="-4" dirty="0"/>
              <a:t>Reminder: Assignment #1 </a:t>
            </a:r>
            <a:r>
              <a:rPr dirty="0"/>
              <a:t>due</a:t>
            </a:r>
            <a:r>
              <a:rPr spc="-168" dirty="0"/>
              <a:t> </a:t>
            </a:r>
            <a:r>
              <a:rPr dirty="0"/>
              <a:t>by</a:t>
            </a:r>
            <a:r>
              <a:rPr lang="en-US" dirty="0"/>
              <a:t> </a:t>
            </a:r>
            <a:br>
              <a:rPr lang="en-US" dirty="0"/>
            </a:br>
            <a:r>
              <a:rPr lang="en-US" spc="-4" dirty="0"/>
              <a:t>noon</a:t>
            </a:r>
            <a:r>
              <a:rPr spc="-4" dirty="0"/>
              <a:t> on</a:t>
            </a:r>
            <a:r>
              <a:rPr lang="en-US" spc="-4" dirty="0"/>
              <a:t> </a:t>
            </a:r>
            <a:r>
              <a:rPr spc="-31" dirty="0">
                <a:solidFill>
                  <a:schemeClr val="accent2">
                    <a:lumMod val="75000"/>
                  </a:schemeClr>
                </a:solidFill>
              </a:rPr>
              <a:t>Tuesday, </a:t>
            </a:r>
            <a:r>
              <a:rPr spc="-4" dirty="0">
                <a:solidFill>
                  <a:schemeClr val="accent2">
                    <a:lumMod val="75000"/>
                  </a:schemeClr>
                </a:solidFill>
              </a:rPr>
              <a:t>April</a:t>
            </a:r>
            <a:r>
              <a:rPr spc="-57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spc="-9" dirty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pc="-9" dirty="0">
                <a:solidFill>
                  <a:schemeClr val="accent2">
                    <a:lumMod val="75000"/>
                  </a:schemeClr>
                </a:solidFill>
              </a:rPr>
              <a:t>0</a:t>
            </a: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94480" y="1815320"/>
            <a:ext cx="10388182" cy="434910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53266" marR="4483" indent="-242060">
              <a:lnSpc>
                <a:spcPct val="110000"/>
              </a:lnSpc>
              <a:spcBef>
                <a:spcPts val="88"/>
              </a:spcBef>
              <a:buClr>
                <a:srgbClr val="D16349"/>
              </a:buClr>
              <a:buSzPct val="84782"/>
              <a:buFont typeface="Wingdings 2"/>
              <a:buChar char=""/>
              <a:tabLst>
                <a:tab pos="252706" algn="l"/>
                <a:tab pos="253266" algn="l"/>
              </a:tabLst>
            </a:pPr>
            <a:r>
              <a:rPr sz="2400" b="1" spc="-9" dirty="0">
                <a:latin typeface="+mj-lt"/>
                <a:cs typeface="Arial"/>
              </a:rPr>
              <a:t>Option </a:t>
            </a:r>
            <a:r>
              <a:rPr sz="2400" b="1" spc="-4" dirty="0">
                <a:latin typeface="+mj-lt"/>
                <a:cs typeface="Arial"/>
              </a:rPr>
              <a:t>#1 </a:t>
            </a:r>
            <a:r>
              <a:rPr sz="2400" spc="-4" dirty="0">
                <a:latin typeface="+mj-lt"/>
                <a:cs typeface="Arial"/>
              </a:rPr>
              <a:t>is to </a:t>
            </a:r>
            <a:r>
              <a:rPr sz="2400" spc="-9" dirty="0">
                <a:latin typeface="+mj-lt"/>
                <a:cs typeface="Arial"/>
              </a:rPr>
              <a:t>submit </a:t>
            </a:r>
            <a:r>
              <a:rPr sz="2400" spc="-4" dirty="0">
                <a:latin typeface="+mj-lt"/>
                <a:cs typeface="Arial"/>
              </a:rPr>
              <a:t>a draft </a:t>
            </a:r>
            <a:r>
              <a:rPr sz="2400" spc="-9" dirty="0">
                <a:latin typeface="+mj-lt"/>
                <a:cs typeface="Arial"/>
              </a:rPr>
              <a:t>abstract </a:t>
            </a:r>
            <a:r>
              <a:rPr sz="2400" spc="-4" dirty="0">
                <a:latin typeface="+mj-lt"/>
                <a:cs typeface="Arial"/>
              </a:rPr>
              <a:t>from your own </a:t>
            </a:r>
            <a:r>
              <a:rPr sz="2400" spc="-9" dirty="0">
                <a:latin typeface="+mj-lt"/>
                <a:cs typeface="Arial"/>
              </a:rPr>
              <a:t>ongoing  research project, formatted according </a:t>
            </a:r>
            <a:r>
              <a:rPr sz="2400" spc="-4" dirty="0">
                <a:latin typeface="+mj-lt"/>
                <a:cs typeface="Arial"/>
              </a:rPr>
              <a:t>to the </a:t>
            </a:r>
            <a:r>
              <a:rPr sz="2400" spc="-9" dirty="0">
                <a:latin typeface="+mj-lt"/>
                <a:cs typeface="Arial"/>
              </a:rPr>
              <a:t>guidelines </a:t>
            </a:r>
            <a:r>
              <a:rPr sz="2400" spc="-4" dirty="0">
                <a:latin typeface="+mj-lt"/>
                <a:cs typeface="Arial"/>
              </a:rPr>
              <a:t>of a  </a:t>
            </a:r>
            <a:r>
              <a:rPr sz="2400" spc="-9" dirty="0">
                <a:latin typeface="+mj-lt"/>
                <a:cs typeface="Arial"/>
              </a:rPr>
              <a:t>scientific </a:t>
            </a:r>
            <a:r>
              <a:rPr sz="2400" spc="-4" dirty="0">
                <a:latin typeface="+mj-lt"/>
                <a:cs typeface="Arial"/>
              </a:rPr>
              <a:t>or </a:t>
            </a:r>
            <a:r>
              <a:rPr sz="2400" spc="-9" dirty="0">
                <a:latin typeface="+mj-lt"/>
                <a:cs typeface="Arial"/>
              </a:rPr>
              <a:t>professional</a:t>
            </a:r>
            <a:r>
              <a:rPr sz="2400" spc="-18" dirty="0">
                <a:latin typeface="+mj-lt"/>
                <a:cs typeface="Arial"/>
              </a:rPr>
              <a:t> </a:t>
            </a:r>
            <a:r>
              <a:rPr sz="2400" spc="-9" dirty="0">
                <a:latin typeface="+mj-lt"/>
                <a:cs typeface="Arial"/>
              </a:rPr>
              <a:t>meeting</a:t>
            </a:r>
            <a:endParaRPr sz="2400" dirty="0">
              <a:latin typeface="+mj-lt"/>
              <a:cs typeface="Arial"/>
            </a:endParaRPr>
          </a:p>
          <a:p>
            <a:pPr>
              <a:spcBef>
                <a:spcPts val="44"/>
              </a:spcBef>
              <a:buClr>
                <a:srgbClr val="D16349"/>
              </a:buClr>
              <a:buFont typeface="Wingdings 2"/>
              <a:buChar char=""/>
            </a:pPr>
            <a:endParaRPr sz="2400" dirty="0">
              <a:latin typeface="+mj-lt"/>
              <a:cs typeface="Arial"/>
            </a:endParaRPr>
          </a:p>
          <a:p>
            <a:pPr marL="253266" marR="89092" indent="-242060">
              <a:lnSpc>
                <a:spcPct val="110000"/>
              </a:lnSpc>
              <a:buClr>
                <a:srgbClr val="D16349"/>
              </a:buClr>
              <a:buSzPct val="84782"/>
              <a:buFont typeface="Wingdings 2"/>
              <a:buChar char=""/>
              <a:tabLst>
                <a:tab pos="252706" algn="l"/>
                <a:tab pos="253266" algn="l"/>
              </a:tabLst>
            </a:pPr>
            <a:r>
              <a:rPr sz="2400" b="1" spc="-9" dirty="0">
                <a:latin typeface="+mj-lt"/>
                <a:cs typeface="Arial"/>
              </a:rPr>
              <a:t>Option </a:t>
            </a:r>
            <a:r>
              <a:rPr sz="2400" b="1" spc="-4" dirty="0">
                <a:latin typeface="+mj-lt"/>
                <a:cs typeface="Arial"/>
              </a:rPr>
              <a:t>#2 </a:t>
            </a:r>
            <a:r>
              <a:rPr sz="2400" spc="-4" dirty="0">
                <a:latin typeface="+mj-lt"/>
                <a:cs typeface="Arial"/>
              </a:rPr>
              <a:t>is to edit and </a:t>
            </a:r>
            <a:r>
              <a:rPr sz="2400" spc="-9" dirty="0">
                <a:latin typeface="+mj-lt"/>
                <a:cs typeface="Arial"/>
              </a:rPr>
              <a:t>improve </a:t>
            </a:r>
            <a:r>
              <a:rPr sz="2400" spc="-4" dirty="0">
                <a:latin typeface="+mj-lt"/>
                <a:cs typeface="Arial"/>
              </a:rPr>
              <a:t>a draft </a:t>
            </a:r>
            <a:r>
              <a:rPr sz="2400" spc="-9" dirty="0">
                <a:latin typeface="+mj-lt"/>
                <a:cs typeface="Arial"/>
              </a:rPr>
              <a:t>abstract </a:t>
            </a:r>
            <a:r>
              <a:rPr sz="2400" spc="-4" dirty="0">
                <a:latin typeface="+mj-lt"/>
                <a:cs typeface="Arial"/>
              </a:rPr>
              <a:t>from a  sample manuscript based on a study of a smoking cessation  intervention (posted on the course</a:t>
            </a:r>
            <a:r>
              <a:rPr sz="2400" spc="-53" dirty="0">
                <a:latin typeface="+mj-lt"/>
                <a:cs typeface="Arial"/>
              </a:rPr>
              <a:t> </a:t>
            </a:r>
            <a:r>
              <a:rPr sz="2400" spc="-4" dirty="0">
                <a:latin typeface="+mj-lt"/>
                <a:cs typeface="Arial"/>
              </a:rPr>
              <a:t>website)</a:t>
            </a:r>
            <a:endParaRPr sz="2400" dirty="0">
              <a:latin typeface="+mj-lt"/>
              <a:cs typeface="Arial"/>
            </a:endParaRPr>
          </a:p>
          <a:p>
            <a:pPr>
              <a:spcBef>
                <a:spcPts val="49"/>
              </a:spcBef>
              <a:buClr>
                <a:srgbClr val="D16349"/>
              </a:buClr>
              <a:buFont typeface="Wingdings 2"/>
              <a:buChar char=""/>
            </a:pPr>
            <a:endParaRPr sz="2400" dirty="0">
              <a:latin typeface="+mj-lt"/>
              <a:cs typeface="Arial"/>
            </a:endParaRPr>
          </a:p>
          <a:p>
            <a:pPr marL="252706" marR="444897" indent="-242060">
              <a:lnSpc>
                <a:spcPct val="110000"/>
              </a:lnSpc>
              <a:buClr>
                <a:srgbClr val="D16349"/>
              </a:buClr>
              <a:buSzPct val="84782"/>
              <a:buFont typeface="Wingdings 2"/>
              <a:buChar char=""/>
              <a:tabLst>
                <a:tab pos="252706" algn="l"/>
                <a:tab pos="253266" algn="l"/>
              </a:tabLst>
            </a:pPr>
            <a:r>
              <a:rPr sz="2400" spc="-4" dirty="0">
                <a:latin typeface="+mj-lt"/>
                <a:cs typeface="Arial"/>
              </a:rPr>
              <a:t>Upload your assignment (as a </a:t>
            </a:r>
            <a:r>
              <a:rPr sz="2400" spc="-13" dirty="0">
                <a:latin typeface="+mj-lt"/>
                <a:cs typeface="Arial"/>
              </a:rPr>
              <a:t>Word </a:t>
            </a:r>
            <a:r>
              <a:rPr sz="2400" spc="-4" dirty="0">
                <a:latin typeface="+mj-lt"/>
                <a:cs typeface="Arial"/>
              </a:rPr>
              <a:t>document) </a:t>
            </a:r>
            <a:r>
              <a:rPr sz="2400" i="1" spc="-4" dirty="0">
                <a:latin typeface="+mj-lt"/>
                <a:cs typeface="Arial"/>
              </a:rPr>
              <a:t>onto </a:t>
            </a:r>
            <a:r>
              <a:rPr sz="2400" i="1" spc="-9" dirty="0">
                <a:latin typeface="+mj-lt"/>
                <a:cs typeface="Arial"/>
              </a:rPr>
              <a:t>the  </a:t>
            </a:r>
            <a:r>
              <a:rPr sz="2400" i="1" spc="-4" dirty="0">
                <a:latin typeface="+mj-lt"/>
                <a:cs typeface="Arial"/>
              </a:rPr>
              <a:t>course syllabus website </a:t>
            </a:r>
            <a:r>
              <a:rPr sz="2400" spc="-4" dirty="0">
                <a:latin typeface="+mj-lt"/>
                <a:cs typeface="Arial"/>
              </a:rPr>
              <a:t>using the assignment upload</a:t>
            </a:r>
            <a:r>
              <a:rPr sz="2400" spc="18" dirty="0">
                <a:latin typeface="+mj-lt"/>
                <a:cs typeface="Arial"/>
              </a:rPr>
              <a:t> </a:t>
            </a:r>
            <a:r>
              <a:rPr sz="2400" spc="-4" dirty="0">
                <a:latin typeface="+mj-lt"/>
                <a:cs typeface="Arial"/>
              </a:rPr>
              <a:t>link</a:t>
            </a:r>
            <a:endParaRPr sz="2400" dirty="0">
              <a:latin typeface="+mj-lt"/>
              <a:cs typeface="Arial"/>
            </a:endParaRPr>
          </a:p>
          <a:p>
            <a:pPr>
              <a:spcBef>
                <a:spcPts val="44"/>
              </a:spcBef>
              <a:buClr>
                <a:srgbClr val="D16349"/>
              </a:buClr>
              <a:buFont typeface="Wingdings 2"/>
              <a:buChar char=""/>
            </a:pPr>
            <a:endParaRPr sz="2400" dirty="0">
              <a:latin typeface="+mj-lt"/>
              <a:cs typeface="Arial"/>
            </a:endParaRPr>
          </a:p>
          <a:p>
            <a:pPr marL="253266" marR="30257" indent="-242060">
              <a:lnSpc>
                <a:spcPct val="110000"/>
              </a:lnSpc>
              <a:buClr>
                <a:srgbClr val="D16349"/>
              </a:buClr>
              <a:buSzPct val="84782"/>
              <a:buFont typeface="Wingdings 2"/>
              <a:buChar char=""/>
              <a:tabLst>
                <a:tab pos="252706" algn="l"/>
                <a:tab pos="253266" algn="l"/>
              </a:tabLst>
            </a:pPr>
            <a:r>
              <a:rPr sz="2400" spc="-4" dirty="0">
                <a:latin typeface="+mj-lt"/>
                <a:cs typeface="Arial"/>
              </a:rPr>
              <a:t>Please use the template provided on the website and include  your first and last </a:t>
            </a:r>
            <a:r>
              <a:rPr sz="2400" spc="-9" dirty="0">
                <a:latin typeface="+mj-lt"/>
                <a:cs typeface="Arial"/>
              </a:rPr>
              <a:t>name </a:t>
            </a:r>
            <a:r>
              <a:rPr sz="2400" spc="-4" dirty="0">
                <a:latin typeface="+mj-lt"/>
                <a:cs typeface="Arial"/>
              </a:rPr>
              <a:t>in the </a:t>
            </a:r>
            <a:r>
              <a:rPr sz="2400" spc="-9" dirty="0">
                <a:latin typeface="+mj-lt"/>
                <a:cs typeface="Arial"/>
              </a:rPr>
              <a:t>document</a:t>
            </a:r>
            <a:r>
              <a:rPr sz="2400" spc="-40" dirty="0">
                <a:latin typeface="+mj-lt"/>
                <a:cs typeface="Arial"/>
              </a:rPr>
              <a:t> </a:t>
            </a:r>
            <a:r>
              <a:rPr sz="2400" spc="-9" dirty="0">
                <a:latin typeface="+mj-lt"/>
                <a:cs typeface="Arial"/>
              </a:rPr>
              <a:t>title</a:t>
            </a:r>
            <a:endParaRPr sz="2400" dirty="0">
              <a:latin typeface="+mj-lt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E7091A-87BB-E042-AA28-0436E0E4B5D5}"/>
              </a:ext>
            </a:extLst>
          </p:cNvPr>
          <p:cNvSpPr txBox="1"/>
          <p:nvPr/>
        </p:nvSpPr>
        <p:spPr>
          <a:xfrm>
            <a:off x="275495" y="-1366"/>
            <a:ext cx="467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developed by Alison Huang</a:t>
            </a:r>
          </a:p>
        </p:txBody>
      </p:sp>
    </p:spTree>
    <p:extLst>
      <p:ext uri="{BB962C8B-B14F-4D97-AF65-F5344CB8AC3E}">
        <p14:creationId xmlns:p14="http://schemas.microsoft.com/office/powerpoint/2010/main" val="41921507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3928" y="665944"/>
            <a:ext cx="9158990" cy="687858"/>
          </a:xfrm>
          <a:prstGeom prst="rect">
            <a:avLst/>
          </a:prstGeom>
        </p:spPr>
        <p:txBody>
          <a:bodyPr vert="horz" wrap="square" lIns="0" tIns="1064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4"/>
              </a:spcBef>
            </a:pPr>
            <a:r>
              <a:rPr spc="-4" dirty="0"/>
              <a:t>The Introduction or </a:t>
            </a:r>
            <a:r>
              <a:rPr spc="-9" dirty="0"/>
              <a:t>Background</a:t>
            </a:r>
            <a:r>
              <a:rPr spc="-13" dirty="0"/>
              <a:t> </a:t>
            </a:r>
            <a:r>
              <a:rPr spc="-9" dirty="0"/>
              <a:t>Section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34321" y="1968609"/>
            <a:ext cx="9158990" cy="384403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52706" marR="80687" indent="-242060">
              <a:lnSpc>
                <a:spcPct val="110000"/>
              </a:lnSpc>
              <a:spcBef>
                <a:spcPts val="88"/>
              </a:spcBef>
              <a:buFont typeface="Arial"/>
              <a:buChar char="•"/>
              <a:tabLst>
                <a:tab pos="252706" algn="l"/>
                <a:tab pos="253266" algn="l"/>
              </a:tabLst>
            </a:pPr>
            <a:r>
              <a:rPr sz="2800" b="1" spc="-4" dirty="0">
                <a:latin typeface="+mj-lt"/>
                <a:cs typeface="Arial"/>
              </a:rPr>
              <a:t>Goal: </a:t>
            </a:r>
            <a:r>
              <a:rPr sz="2800" spc="-4" dirty="0">
                <a:latin typeface="+mj-lt"/>
                <a:cs typeface="Arial"/>
              </a:rPr>
              <a:t>Provide context for the study objective and  indicate </a:t>
            </a:r>
            <a:r>
              <a:rPr sz="2800" i="1" spc="-4" dirty="0">
                <a:latin typeface="+mj-lt"/>
                <a:cs typeface="Arial"/>
              </a:rPr>
              <a:t>why the research is interesting, important, or  innovative</a:t>
            </a:r>
            <a:endParaRPr sz="2800" dirty="0">
              <a:latin typeface="+mj-lt"/>
              <a:cs typeface="Arial"/>
            </a:endParaRPr>
          </a:p>
          <a:p>
            <a:pPr marL="252706" marR="531747" indent="-242060">
              <a:lnSpc>
                <a:spcPct val="110000"/>
              </a:lnSpc>
              <a:spcBef>
                <a:spcPts val="2140"/>
              </a:spcBef>
              <a:buFont typeface="Arial"/>
              <a:buChar char="•"/>
              <a:tabLst>
                <a:tab pos="252706" algn="l"/>
                <a:tab pos="253266" algn="l"/>
              </a:tabLst>
            </a:pPr>
            <a:r>
              <a:rPr sz="2800" b="1" spc="-9" dirty="0">
                <a:latin typeface="+mj-lt"/>
                <a:cs typeface="Arial"/>
              </a:rPr>
              <a:t>Length: </a:t>
            </a:r>
            <a:r>
              <a:rPr sz="2800" spc="-4" dirty="0">
                <a:latin typeface="+mj-lt"/>
                <a:cs typeface="Arial"/>
              </a:rPr>
              <a:t>As little as one sentence or up to three  sentences (depending on the abstract</a:t>
            </a:r>
            <a:r>
              <a:rPr sz="2800" spc="159" dirty="0">
                <a:latin typeface="+mj-lt"/>
                <a:cs typeface="Arial"/>
              </a:rPr>
              <a:t> </a:t>
            </a:r>
            <a:r>
              <a:rPr sz="2800" spc="-4" dirty="0">
                <a:latin typeface="+mj-lt"/>
                <a:cs typeface="Arial"/>
              </a:rPr>
              <a:t>guidelines)</a:t>
            </a:r>
            <a:endParaRPr sz="2800" dirty="0">
              <a:latin typeface="+mj-lt"/>
              <a:cs typeface="Arial"/>
            </a:endParaRPr>
          </a:p>
          <a:p>
            <a:pPr marL="252706" marR="4483" indent="-242060" algn="just">
              <a:lnSpc>
                <a:spcPct val="110000"/>
              </a:lnSpc>
              <a:spcBef>
                <a:spcPts val="2135"/>
              </a:spcBef>
              <a:buFont typeface="Arial"/>
              <a:buChar char="•"/>
              <a:tabLst>
                <a:tab pos="253266" algn="l"/>
              </a:tabLst>
            </a:pPr>
            <a:r>
              <a:rPr sz="2800" b="1" spc="-4" dirty="0">
                <a:latin typeface="+mj-lt"/>
                <a:cs typeface="Arial"/>
              </a:rPr>
              <a:t>Strategy</a:t>
            </a:r>
            <a:r>
              <a:rPr sz="2800" spc="-4" dirty="0">
                <a:latin typeface="+mj-lt"/>
                <a:cs typeface="Arial"/>
              </a:rPr>
              <a:t>: Articulate the problem, establish the gap in  knowledge, and ‘hook’ the </a:t>
            </a:r>
            <a:r>
              <a:rPr sz="2800" dirty="0">
                <a:latin typeface="+mj-lt"/>
                <a:cs typeface="Arial"/>
              </a:rPr>
              <a:t>reader’s </a:t>
            </a:r>
            <a:r>
              <a:rPr sz="2800" spc="-4" dirty="0">
                <a:latin typeface="+mj-lt"/>
                <a:cs typeface="Arial"/>
              </a:rPr>
              <a:t>interest (Problem-  Gap-Hook</a:t>
            </a:r>
            <a:r>
              <a:rPr sz="2800" spc="9" dirty="0">
                <a:latin typeface="+mj-lt"/>
                <a:cs typeface="Arial"/>
              </a:rPr>
              <a:t> </a:t>
            </a:r>
            <a:r>
              <a:rPr sz="2800" spc="-4" dirty="0">
                <a:latin typeface="+mj-lt"/>
                <a:cs typeface="Arial"/>
              </a:rPr>
              <a:t>device)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DCB508-9DAE-E24A-B66B-A4FBF44E05D5}"/>
              </a:ext>
            </a:extLst>
          </p:cNvPr>
          <p:cNvSpPr txBox="1"/>
          <p:nvPr/>
        </p:nvSpPr>
        <p:spPr>
          <a:xfrm>
            <a:off x="287852" y="169653"/>
            <a:ext cx="467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developed by Alison Huang</a:t>
            </a:r>
          </a:p>
        </p:txBody>
      </p:sp>
    </p:spTree>
    <p:extLst>
      <p:ext uri="{BB962C8B-B14F-4D97-AF65-F5344CB8AC3E}">
        <p14:creationId xmlns:p14="http://schemas.microsoft.com/office/powerpoint/2010/main" val="7897231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17757" y="665944"/>
            <a:ext cx="5126636" cy="687858"/>
          </a:xfrm>
          <a:prstGeom prst="rect">
            <a:avLst/>
          </a:prstGeom>
        </p:spPr>
        <p:txBody>
          <a:bodyPr vert="horz" wrap="square" lIns="0" tIns="1064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4"/>
              </a:spcBef>
            </a:pPr>
            <a:r>
              <a:rPr spc="-4" dirty="0"/>
              <a:t>The </a:t>
            </a:r>
            <a:r>
              <a:rPr spc="-9" dirty="0"/>
              <a:t>Methods</a:t>
            </a:r>
            <a:r>
              <a:rPr spc="-66" dirty="0"/>
              <a:t> </a:t>
            </a:r>
            <a:r>
              <a:rPr spc="-9" dirty="0"/>
              <a:t>Section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94281" y="1938353"/>
            <a:ext cx="9443803" cy="4167197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52706" marR="51549" indent="-242060">
              <a:lnSpc>
                <a:spcPct val="110000"/>
              </a:lnSpc>
              <a:spcBef>
                <a:spcPts val="88"/>
              </a:spcBef>
              <a:buFont typeface="Arial"/>
              <a:buChar char="•"/>
              <a:tabLst>
                <a:tab pos="252706" algn="l"/>
                <a:tab pos="253266" algn="l"/>
              </a:tabLst>
            </a:pPr>
            <a:r>
              <a:rPr sz="2800" b="1" spc="-4" dirty="0">
                <a:latin typeface="+mj-lt"/>
                <a:cs typeface="Arial"/>
              </a:rPr>
              <a:t>Goal: </a:t>
            </a:r>
            <a:r>
              <a:rPr sz="2800" spc="-4" dirty="0">
                <a:latin typeface="+mj-lt"/>
                <a:cs typeface="Arial"/>
              </a:rPr>
              <a:t>Describe the design and implementation of the  research in a way that highlights its</a:t>
            </a:r>
            <a:r>
              <a:rPr sz="2800" spc="101" dirty="0">
                <a:latin typeface="+mj-lt"/>
                <a:cs typeface="Arial"/>
              </a:rPr>
              <a:t> </a:t>
            </a:r>
            <a:r>
              <a:rPr sz="2800" spc="-4" dirty="0">
                <a:latin typeface="+mj-lt"/>
                <a:cs typeface="Arial"/>
              </a:rPr>
              <a:t>strengths</a:t>
            </a:r>
            <a:endParaRPr sz="2800" dirty="0">
              <a:latin typeface="+mj-lt"/>
              <a:cs typeface="Arial"/>
            </a:endParaRPr>
          </a:p>
          <a:p>
            <a:pPr>
              <a:spcBef>
                <a:spcPts val="18"/>
              </a:spcBef>
              <a:buFont typeface="Arial"/>
              <a:buChar char="•"/>
            </a:pPr>
            <a:endParaRPr sz="2800" dirty="0">
              <a:latin typeface="+mj-lt"/>
              <a:cs typeface="Arial"/>
            </a:endParaRPr>
          </a:p>
          <a:p>
            <a:pPr marL="252706" marR="262232" indent="-242060">
              <a:lnSpc>
                <a:spcPct val="110000"/>
              </a:lnSpc>
              <a:buFont typeface="Arial"/>
              <a:buChar char="•"/>
              <a:tabLst>
                <a:tab pos="252706" algn="l"/>
                <a:tab pos="253266" algn="l"/>
              </a:tabLst>
            </a:pPr>
            <a:r>
              <a:rPr sz="2800" b="1" spc="-9" dirty="0">
                <a:latin typeface="+mj-lt"/>
                <a:cs typeface="Arial"/>
              </a:rPr>
              <a:t>Length: </a:t>
            </a:r>
            <a:r>
              <a:rPr sz="2800" spc="-4" dirty="0">
                <a:latin typeface="+mj-lt"/>
                <a:cs typeface="Arial"/>
              </a:rPr>
              <a:t>Between a quarter and a third of the total  abstract length (usually the second longest</a:t>
            </a:r>
            <a:r>
              <a:rPr sz="2800" spc="176" dirty="0">
                <a:latin typeface="+mj-lt"/>
                <a:cs typeface="Arial"/>
              </a:rPr>
              <a:t> </a:t>
            </a:r>
            <a:r>
              <a:rPr sz="2800" spc="-4" dirty="0">
                <a:latin typeface="+mj-lt"/>
                <a:cs typeface="Arial"/>
              </a:rPr>
              <a:t>section)</a:t>
            </a:r>
            <a:endParaRPr sz="2800" dirty="0">
              <a:latin typeface="+mj-lt"/>
              <a:cs typeface="Arial"/>
            </a:endParaRPr>
          </a:p>
          <a:p>
            <a:pPr>
              <a:spcBef>
                <a:spcPts val="13"/>
              </a:spcBef>
              <a:buFont typeface="Arial"/>
              <a:buChar char="•"/>
            </a:pPr>
            <a:endParaRPr sz="2800" dirty="0">
              <a:latin typeface="+mj-lt"/>
              <a:cs typeface="Arial"/>
            </a:endParaRPr>
          </a:p>
          <a:p>
            <a:pPr marL="252706" marR="4483" indent="-242060">
              <a:lnSpc>
                <a:spcPct val="110000"/>
              </a:lnSpc>
              <a:buFont typeface="Arial"/>
              <a:buChar char="•"/>
              <a:tabLst>
                <a:tab pos="252706" algn="l"/>
                <a:tab pos="253266" algn="l"/>
              </a:tabLst>
            </a:pPr>
            <a:r>
              <a:rPr sz="2800" b="1" spc="-4" dirty="0">
                <a:latin typeface="+mj-lt"/>
                <a:cs typeface="Arial"/>
              </a:rPr>
              <a:t>Strategy: </a:t>
            </a:r>
            <a:r>
              <a:rPr sz="2800" spc="-4" dirty="0">
                <a:latin typeface="+mj-lt"/>
                <a:cs typeface="Arial"/>
              </a:rPr>
              <a:t>Briefly address each methods component -  design, setting, participants, interventions (if any),  measurements, analytic approach – in</a:t>
            </a:r>
            <a:r>
              <a:rPr sz="2800" spc="84" dirty="0">
                <a:latin typeface="+mj-lt"/>
                <a:cs typeface="Arial"/>
              </a:rPr>
              <a:t> </a:t>
            </a:r>
            <a:r>
              <a:rPr sz="2800" spc="-4" dirty="0">
                <a:latin typeface="+mj-lt"/>
                <a:cs typeface="Arial"/>
              </a:rPr>
              <a:t>order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22819-0C40-0540-83C9-60985BC4B2F3}"/>
              </a:ext>
            </a:extLst>
          </p:cNvPr>
          <p:cNvSpPr txBox="1"/>
          <p:nvPr/>
        </p:nvSpPr>
        <p:spPr>
          <a:xfrm>
            <a:off x="287852" y="169653"/>
            <a:ext cx="467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developed by Alison Huang</a:t>
            </a:r>
          </a:p>
        </p:txBody>
      </p:sp>
    </p:spTree>
    <p:extLst>
      <p:ext uri="{BB962C8B-B14F-4D97-AF65-F5344CB8AC3E}">
        <p14:creationId xmlns:p14="http://schemas.microsoft.com/office/powerpoint/2010/main" val="3395726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3F9AE-92BE-5345-A3D9-753E74AE0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does publishing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F110B-DCCD-034A-882B-FC85027E0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7732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22689" y="665944"/>
            <a:ext cx="4811841" cy="687858"/>
          </a:xfrm>
          <a:prstGeom prst="rect">
            <a:avLst/>
          </a:prstGeom>
        </p:spPr>
        <p:txBody>
          <a:bodyPr vert="horz" wrap="square" lIns="0" tIns="1064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4"/>
              </a:spcBef>
            </a:pPr>
            <a:r>
              <a:rPr spc="-4" dirty="0"/>
              <a:t>The </a:t>
            </a:r>
            <a:r>
              <a:rPr spc="-9" dirty="0"/>
              <a:t>Results</a:t>
            </a:r>
            <a:r>
              <a:rPr spc="-49" dirty="0"/>
              <a:t> </a:t>
            </a:r>
            <a:r>
              <a:rPr spc="-9" dirty="0"/>
              <a:t>Section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94282" y="1968201"/>
            <a:ext cx="9713625" cy="3565569"/>
          </a:xfrm>
          <a:prstGeom prst="rect">
            <a:avLst/>
          </a:prstGeom>
        </p:spPr>
        <p:txBody>
          <a:bodyPr vert="horz" wrap="square" lIns="0" tIns="10646" rIns="0" bIns="0" rtlCol="0">
            <a:spAutoFit/>
          </a:bodyPr>
          <a:lstStyle/>
          <a:p>
            <a:pPr marL="252706" marR="4483" indent="-242060">
              <a:spcBef>
                <a:spcPts val="84"/>
              </a:spcBef>
              <a:buFont typeface="Arial"/>
              <a:buChar char="•"/>
              <a:tabLst>
                <a:tab pos="252706" algn="l"/>
                <a:tab pos="253266" algn="l"/>
              </a:tabLst>
            </a:pPr>
            <a:r>
              <a:rPr sz="2800" b="1" spc="-4" dirty="0">
                <a:latin typeface="+mj-lt"/>
                <a:cs typeface="Arial"/>
              </a:rPr>
              <a:t>Goal: </a:t>
            </a:r>
            <a:r>
              <a:rPr sz="2800" spc="-4" dirty="0">
                <a:latin typeface="+mj-lt"/>
                <a:cs typeface="Arial"/>
              </a:rPr>
              <a:t>Present essential data to answer the research  question and guide the reader in evaluating significant  findings</a:t>
            </a:r>
            <a:endParaRPr sz="2800" dirty="0">
              <a:latin typeface="+mj-lt"/>
              <a:cs typeface="Arial"/>
            </a:endParaRPr>
          </a:p>
          <a:p>
            <a:pPr marL="252706" marR="461707" indent="-242060">
              <a:spcBef>
                <a:spcPts val="2140"/>
              </a:spcBef>
              <a:buFont typeface="Arial"/>
              <a:buChar char="•"/>
              <a:tabLst>
                <a:tab pos="252706" algn="l"/>
                <a:tab pos="253266" algn="l"/>
              </a:tabLst>
            </a:pPr>
            <a:r>
              <a:rPr sz="2800" b="1" spc="-9" dirty="0">
                <a:latin typeface="+mj-lt"/>
                <a:cs typeface="Arial"/>
              </a:rPr>
              <a:t>Length: </a:t>
            </a:r>
            <a:r>
              <a:rPr sz="2800" spc="-4" dirty="0">
                <a:latin typeface="+mj-lt"/>
                <a:cs typeface="Arial"/>
              </a:rPr>
              <a:t>Usually up to one half of the total abstract  length (often the longest section of an</a:t>
            </a:r>
            <a:r>
              <a:rPr sz="2800" spc="150" dirty="0">
                <a:latin typeface="+mj-lt"/>
                <a:cs typeface="Arial"/>
              </a:rPr>
              <a:t> </a:t>
            </a:r>
            <a:r>
              <a:rPr sz="2800" spc="-4" dirty="0">
                <a:latin typeface="+mj-lt"/>
                <a:cs typeface="Arial"/>
              </a:rPr>
              <a:t>abstract)</a:t>
            </a:r>
            <a:endParaRPr sz="2800" dirty="0">
              <a:latin typeface="+mj-lt"/>
              <a:cs typeface="Arial"/>
            </a:endParaRPr>
          </a:p>
          <a:p>
            <a:pPr marL="252706" marR="120470" indent="-242060">
              <a:spcBef>
                <a:spcPts val="2140"/>
              </a:spcBef>
              <a:buFont typeface="Arial"/>
              <a:buChar char="•"/>
              <a:tabLst>
                <a:tab pos="252706" algn="l"/>
                <a:tab pos="253266" algn="l"/>
              </a:tabLst>
            </a:pPr>
            <a:r>
              <a:rPr sz="2800" b="1" spc="-4" dirty="0">
                <a:latin typeface="+mj-lt"/>
                <a:cs typeface="Arial"/>
              </a:rPr>
              <a:t>Strategy: </a:t>
            </a:r>
            <a:r>
              <a:rPr sz="2800" spc="-4" dirty="0">
                <a:latin typeface="+mj-lt"/>
                <a:cs typeface="Arial"/>
              </a:rPr>
              <a:t>Briefly characterize the study population or  distribution of the major variables, then present  findings that answer the research</a:t>
            </a:r>
            <a:r>
              <a:rPr sz="2800" spc="79" dirty="0">
                <a:latin typeface="+mj-lt"/>
                <a:cs typeface="Arial"/>
              </a:rPr>
              <a:t> </a:t>
            </a:r>
            <a:r>
              <a:rPr sz="2800" spc="-4" dirty="0">
                <a:latin typeface="+mj-lt"/>
                <a:cs typeface="Arial"/>
              </a:rPr>
              <a:t>question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CF2226-9144-DC49-B227-533F8A40D297}"/>
              </a:ext>
            </a:extLst>
          </p:cNvPr>
          <p:cNvSpPr txBox="1"/>
          <p:nvPr/>
        </p:nvSpPr>
        <p:spPr>
          <a:xfrm>
            <a:off x="287852" y="169653"/>
            <a:ext cx="467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developed by Alison Huang</a:t>
            </a:r>
          </a:p>
        </p:txBody>
      </p:sp>
    </p:spTree>
    <p:extLst>
      <p:ext uri="{BB962C8B-B14F-4D97-AF65-F5344CB8AC3E}">
        <p14:creationId xmlns:p14="http://schemas.microsoft.com/office/powerpoint/2010/main" val="633086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7935" y="665944"/>
            <a:ext cx="5756222" cy="687858"/>
          </a:xfrm>
          <a:prstGeom prst="rect">
            <a:avLst/>
          </a:prstGeom>
        </p:spPr>
        <p:txBody>
          <a:bodyPr vert="horz" wrap="square" lIns="0" tIns="10646" rIns="0" bIns="0" rtlCol="0" anchor="ctr">
            <a:spAutoFit/>
          </a:bodyPr>
          <a:lstStyle/>
          <a:p>
            <a:pPr marL="11206">
              <a:lnSpc>
                <a:spcPct val="100000"/>
              </a:lnSpc>
              <a:spcBef>
                <a:spcPts val="84"/>
              </a:spcBef>
            </a:pPr>
            <a:r>
              <a:rPr spc="-4" dirty="0"/>
              <a:t>The </a:t>
            </a:r>
            <a:r>
              <a:rPr spc="-9" dirty="0"/>
              <a:t>Conclusions</a:t>
            </a:r>
            <a:r>
              <a:rPr spc="-49" dirty="0"/>
              <a:t> </a:t>
            </a:r>
            <a:r>
              <a:rPr spc="-9" dirty="0"/>
              <a:t>Section</a:t>
            </a:r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79292" y="1848258"/>
            <a:ext cx="9533744" cy="384403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252706" marR="4483" indent="-242060">
              <a:lnSpc>
                <a:spcPct val="110000"/>
              </a:lnSpc>
              <a:spcBef>
                <a:spcPts val="88"/>
              </a:spcBef>
              <a:buFont typeface="Arial"/>
              <a:buChar char="•"/>
              <a:tabLst>
                <a:tab pos="252706" algn="l"/>
                <a:tab pos="253266" algn="l"/>
              </a:tabLst>
            </a:pPr>
            <a:r>
              <a:rPr sz="2800" b="1" spc="-4" dirty="0">
                <a:latin typeface="+mj-lt"/>
                <a:cs typeface="Arial"/>
              </a:rPr>
              <a:t>Goal: </a:t>
            </a:r>
            <a:r>
              <a:rPr sz="2800" spc="-4" dirty="0">
                <a:latin typeface="+mj-lt"/>
                <a:cs typeface="Arial"/>
              </a:rPr>
              <a:t>Summarize the take-away points from the key  research finding(s) with regard to implications for  future research, clinical care, or public</a:t>
            </a:r>
            <a:r>
              <a:rPr sz="2800" spc="93" dirty="0">
                <a:latin typeface="+mj-lt"/>
                <a:cs typeface="Arial"/>
              </a:rPr>
              <a:t> </a:t>
            </a:r>
            <a:r>
              <a:rPr sz="2800" spc="-4" dirty="0">
                <a:latin typeface="+mj-lt"/>
                <a:cs typeface="Arial"/>
              </a:rPr>
              <a:t>health</a:t>
            </a:r>
            <a:endParaRPr sz="2800" dirty="0">
              <a:latin typeface="+mj-lt"/>
              <a:cs typeface="Arial"/>
            </a:endParaRPr>
          </a:p>
          <a:p>
            <a:pPr marL="252706" marR="147365" indent="-242060">
              <a:lnSpc>
                <a:spcPct val="110000"/>
              </a:lnSpc>
              <a:spcBef>
                <a:spcPts val="2140"/>
              </a:spcBef>
              <a:buFont typeface="Arial"/>
              <a:buChar char="•"/>
              <a:tabLst>
                <a:tab pos="252706" algn="l"/>
                <a:tab pos="253266" algn="l"/>
              </a:tabLst>
            </a:pPr>
            <a:r>
              <a:rPr sz="2800" b="1" spc="-9" dirty="0">
                <a:latin typeface="+mj-lt"/>
                <a:cs typeface="Arial"/>
              </a:rPr>
              <a:t>Length: </a:t>
            </a:r>
            <a:r>
              <a:rPr sz="2800" spc="-4" dirty="0">
                <a:latin typeface="+mj-lt"/>
                <a:cs typeface="Arial"/>
              </a:rPr>
              <a:t>One to three sentences, depending on the  abstract guidelines and length</a:t>
            </a:r>
            <a:r>
              <a:rPr sz="2800" spc="93" dirty="0">
                <a:latin typeface="+mj-lt"/>
                <a:cs typeface="Arial"/>
              </a:rPr>
              <a:t> </a:t>
            </a:r>
            <a:r>
              <a:rPr sz="2800" spc="-4" dirty="0">
                <a:latin typeface="+mj-lt"/>
                <a:cs typeface="Arial"/>
              </a:rPr>
              <a:t>restrictions</a:t>
            </a:r>
            <a:endParaRPr sz="2800" dirty="0">
              <a:latin typeface="+mj-lt"/>
              <a:cs typeface="Arial"/>
            </a:endParaRPr>
          </a:p>
          <a:p>
            <a:pPr marL="252706" marR="75083" indent="-242060">
              <a:lnSpc>
                <a:spcPct val="110000"/>
              </a:lnSpc>
              <a:spcBef>
                <a:spcPts val="2135"/>
              </a:spcBef>
              <a:buFont typeface="Arial"/>
              <a:buChar char="•"/>
              <a:tabLst>
                <a:tab pos="252706" algn="l"/>
                <a:tab pos="253266" algn="l"/>
              </a:tabLst>
            </a:pPr>
            <a:r>
              <a:rPr sz="2800" b="1" spc="-4" dirty="0">
                <a:latin typeface="+mj-lt"/>
                <a:cs typeface="Arial"/>
              </a:rPr>
              <a:t>Strategy: </a:t>
            </a:r>
            <a:r>
              <a:rPr sz="2800" spc="-4" dirty="0">
                <a:latin typeface="+mj-lt"/>
                <a:cs typeface="Arial"/>
              </a:rPr>
              <a:t>Summarize the most important finding(s),  then articulate a take-home message about their  potential</a:t>
            </a:r>
            <a:r>
              <a:rPr sz="2800" spc="22" dirty="0">
                <a:latin typeface="+mj-lt"/>
                <a:cs typeface="Arial"/>
              </a:rPr>
              <a:t> </a:t>
            </a:r>
            <a:r>
              <a:rPr sz="2800" spc="-4" dirty="0">
                <a:latin typeface="+mj-lt"/>
                <a:cs typeface="Arial"/>
              </a:rPr>
              <a:t>impact</a:t>
            </a:r>
            <a:endParaRPr sz="2800" dirty="0">
              <a:latin typeface="+mj-lt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851533-CE0E-7C4A-8127-C48609B067EE}"/>
              </a:ext>
            </a:extLst>
          </p:cNvPr>
          <p:cNvSpPr txBox="1"/>
          <p:nvPr/>
        </p:nvSpPr>
        <p:spPr>
          <a:xfrm>
            <a:off x="287852" y="169653"/>
            <a:ext cx="4670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Slide developed by Alison Huang</a:t>
            </a:r>
          </a:p>
        </p:txBody>
      </p:sp>
    </p:spTree>
    <p:extLst>
      <p:ext uri="{BB962C8B-B14F-4D97-AF65-F5344CB8AC3E}">
        <p14:creationId xmlns:p14="http://schemas.microsoft.com/office/powerpoint/2010/main" val="4189313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D8683-3AA7-FA44-890A-71FED7428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Publishing is communicating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BF14F-5002-484D-B54F-3E72FDCA0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Communicating is the most transparent form of thinking</a:t>
            </a:r>
          </a:p>
        </p:txBody>
      </p:sp>
    </p:spTree>
    <p:extLst>
      <p:ext uri="{BB962C8B-B14F-4D97-AF65-F5344CB8AC3E}">
        <p14:creationId xmlns:p14="http://schemas.microsoft.com/office/powerpoint/2010/main" val="630177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69275-3ADD-544D-B240-893637FF7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 you want people to read your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01F63-EC1E-9F49-A46E-15748BEB0B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many?</a:t>
            </a:r>
          </a:p>
        </p:txBody>
      </p:sp>
    </p:spTree>
    <p:extLst>
      <p:ext uri="{BB962C8B-B14F-4D97-AF65-F5344CB8AC3E}">
        <p14:creationId xmlns:p14="http://schemas.microsoft.com/office/powerpoint/2010/main" val="3865818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AFFA8-8521-9C46-97EE-C60E23D93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Pros / Cons of 10^5 people reading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4998C-6435-E641-8805-457C8ADA7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94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1705</Words>
  <Application>Microsoft Macintosh PowerPoint</Application>
  <PresentationFormat>Widescreen</PresentationFormat>
  <Paragraphs>257</Paragraphs>
  <Slides>61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7" baseType="lpstr">
      <vt:lpstr>Arial</vt:lpstr>
      <vt:lpstr>Calibri</vt:lpstr>
      <vt:lpstr>Calibri Light</vt:lpstr>
      <vt:lpstr>Wingdings</vt:lpstr>
      <vt:lpstr>Wingdings 2</vt:lpstr>
      <vt:lpstr>Office Theme</vt:lpstr>
      <vt:lpstr>Publishing &amp; Presenting Clinical Research    EPI 212 – SPR 2021 Publishing and Presenting Research</vt:lpstr>
      <vt:lpstr>About me</vt:lpstr>
      <vt:lpstr>About Alyson</vt:lpstr>
      <vt:lpstr>What is your background?</vt:lpstr>
      <vt:lpstr>The course</vt:lpstr>
      <vt:lpstr>Why does publishing matter</vt:lpstr>
      <vt:lpstr>Publishing is communicating</vt:lpstr>
      <vt:lpstr>Do you want people to read your work?</vt:lpstr>
      <vt:lpstr>Pros / Cons of 10^5 people reading it</vt:lpstr>
      <vt:lpstr>Where you want to disseminate the result has impacts on everything</vt:lpstr>
      <vt:lpstr>Attention is the new commodity</vt:lpstr>
      <vt:lpstr>Science </vt:lpstr>
      <vt:lpstr>The abstract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Large RCTs</vt:lpstr>
      <vt:lpstr>The abstract is….</vt:lpstr>
      <vt:lpstr>An abstract must…</vt:lpstr>
      <vt:lpstr>Conference vs manuscript abstracts</vt:lpstr>
      <vt:lpstr>Why submit an abstract to a conference?</vt:lpstr>
      <vt:lpstr>Why not?</vt:lpstr>
      <vt:lpstr>When should you submit an abstract?</vt:lpstr>
      <vt:lpstr>Developing a timeline for abstract submission</vt:lpstr>
      <vt:lpstr>Coauthors - ICMJE criteria for authorship</vt:lpstr>
      <vt:lpstr>PowerPoint Presentation</vt:lpstr>
      <vt:lpstr>Coauthors</vt:lpstr>
      <vt:lpstr>What happens after you submit an abstract?</vt:lpstr>
      <vt:lpstr>Common abstract presentation formats</vt:lpstr>
      <vt:lpstr>Who reviews abstracts for conferences?</vt:lpstr>
      <vt:lpstr>Reasons why abstracts are rejected</vt:lpstr>
      <vt:lpstr>Other factors influencing acceptance</vt:lpstr>
      <vt:lpstr>So what? Implications for abstract preparation</vt:lpstr>
      <vt:lpstr>Abstracts by section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Timing is everything</vt:lpstr>
      <vt:lpstr>Timing is everything</vt:lpstr>
      <vt:lpstr>Timing is everything</vt:lpstr>
      <vt:lpstr>Timing is everything</vt:lpstr>
      <vt:lpstr>Timing is everything</vt:lpstr>
      <vt:lpstr>PowerPoint Presentation</vt:lpstr>
      <vt:lpstr>PowerPoint Presentation</vt:lpstr>
      <vt:lpstr>Triage</vt:lpstr>
      <vt:lpstr>Abstracts by section</vt:lpstr>
      <vt:lpstr>The Title</vt:lpstr>
      <vt:lpstr>Starting general</vt:lpstr>
      <vt:lpstr>Getting specific</vt:lpstr>
      <vt:lpstr>Strategies for abstract titles</vt:lpstr>
      <vt:lpstr>Titles using irony, puns, or catchphrases</vt:lpstr>
      <vt:lpstr>Reminder: Assignment #1 due by  noon on Tuesday, April 20</vt:lpstr>
      <vt:lpstr>The Introduction or Background Section</vt:lpstr>
      <vt:lpstr>The Methods Section</vt:lpstr>
      <vt:lpstr>The Results Section</vt:lpstr>
      <vt:lpstr>The Conclusions Section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Prasad, Vinayak</dc:creator>
  <cp:lastModifiedBy>Prasad, Vinayak</cp:lastModifiedBy>
  <cp:revision>28</cp:revision>
  <dcterms:created xsi:type="dcterms:W3CDTF">2021-04-06T03:15:44Z</dcterms:created>
  <dcterms:modified xsi:type="dcterms:W3CDTF">2021-04-09T22:26:41Z</dcterms:modified>
</cp:coreProperties>
</file>