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9" r:id="rId1"/>
  </p:sldMasterIdLst>
  <p:notesMasterIdLst>
    <p:notesMasterId r:id="rId41"/>
  </p:notesMasterIdLst>
  <p:handoutMasterIdLst>
    <p:handoutMasterId r:id="rId42"/>
  </p:handoutMasterIdLst>
  <p:sldIdLst>
    <p:sldId id="297" r:id="rId2"/>
    <p:sldId id="386" r:id="rId3"/>
    <p:sldId id="303" r:id="rId4"/>
    <p:sldId id="324" r:id="rId5"/>
    <p:sldId id="389" r:id="rId6"/>
    <p:sldId id="390" r:id="rId7"/>
    <p:sldId id="387" r:id="rId8"/>
    <p:sldId id="388" r:id="rId9"/>
    <p:sldId id="394" r:id="rId10"/>
    <p:sldId id="391" r:id="rId11"/>
    <p:sldId id="392" r:id="rId12"/>
    <p:sldId id="393" r:id="rId13"/>
    <p:sldId id="395" r:id="rId14"/>
    <p:sldId id="396" r:id="rId15"/>
    <p:sldId id="348" r:id="rId16"/>
    <p:sldId id="397" r:id="rId17"/>
    <p:sldId id="398" r:id="rId18"/>
    <p:sldId id="399" r:id="rId19"/>
    <p:sldId id="400" r:id="rId20"/>
    <p:sldId id="402" r:id="rId21"/>
    <p:sldId id="701" r:id="rId22"/>
    <p:sldId id="702" r:id="rId23"/>
    <p:sldId id="694" r:id="rId24"/>
    <p:sldId id="690" r:id="rId25"/>
    <p:sldId id="692" r:id="rId26"/>
    <p:sldId id="699" r:id="rId27"/>
    <p:sldId id="700" r:id="rId28"/>
    <p:sldId id="693" r:id="rId29"/>
    <p:sldId id="698" r:id="rId30"/>
    <p:sldId id="696" r:id="rId31"/>
    <p:sldId id="403" r:id="rId32"/>
    <p:sldId id="407" r:id="rId33"/>
    <p:sldId id="404" r:id="rId34"/>
    <p:sldId id="401" r:id="rId35"/>
    <p:sldId id="408" r:id="rId36"/>
    <p:sldId id="409" r:id="rId37"/>
    <p:sldId id="410" r:id="rId38"/>
    <p:sldId id="405" r:id="rId39"/>
    <p:sldId id="406" r:id="rId40"/>
  </p:sldIdLst>
  <p:sldSz cx="9144000" cy="6858000" type="letter"/>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5pPr>
    <a:lvl6pPr marL="2286000" algn="l" defTabSz="914400" rtl="0" eaLnBrk="1" latinLnBrk="0" hangingPunct="1">
      <a:defRPr sz="2400" kern="1200">
        <a:solidFill>
          <a:schemeClr val="tx1"/>
        </a:solidFill>
        <a:latin typeface="Times New Roman" panose="02020603050405020304" pitchFamily="18" charset="0"/>
        <a:ea typeface="MS PGothic" panose="020B0600070205080204" pitchFamily="34" charset="-128"/>
        <a:cs typeface="+mn-cs"/>
      </a:defRPr>
    </a:lvl6pPr>
    <a:lvl7pPr marL="2743200" algn="l" defTabSz="914400" rtl="0" eaLnBrk="1" latinLnBrk="0" hangingPunct="1">
      <a:defRPr sz="2400" kern="1200">
        <a:solidFill>
          <a:schemeClr val="tx1"/>
        </a:solidFill>
        <a:latin typeface="Times New Roman" panose="02020603050405020304" pitchFamily="18" charset="0"/>
        <a:ea typeface="MS PGothic" panose="020B0600070205080204" pitchFamily="34" charset="-128"/>
        <a:cs typeface="+mn-cs"/>
      </a:defRPr>
    </a:lvl7pPr>
    <a:lvl8pPr marL="3200400" algn="l" defTabSz="914400" rtl="0" eaLnBrk="1" latinLnBrk="0" hangingPunct="1">
      <a:defRPr sz="2400" kern="1200">
        <a:solidFill>
          <a:schemeClr val="tx1"/>
        </a:solidFill>
        <a:latin typeface="Times New Roman" panose="02020603050405020304" pitchFamily="18" charset="0"/>
        <a:ea typeface="MS PGothic" panose="020B0600070205080204" pitchFamily="34" charset="-128"/>
        <a:cs typeface="+mn-cs"/>
      </a:defRPr>
    </a:lvl8pPr>
    <a:lvl9pPr marL="3657600" algn="l" defTabSz="914400" rtl="0" eaLnBrk="1" latinLnBrk="0" hangingPunct="1">
      <a:defRPr sz="2400" kern="1200">
        <a:solidFill>
          <a:schemeClr val="tx1"/>
        </a:solidFill>
        <a:latin typeface="Times New Roman" panose="02020603050405020304" pitchFamily="18"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FF"/>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6293" autoAdjust="0"/>
  </p:normalViewPr>
  <p:slideViewPr>
    <p:cSldViewPr>
      <p:cViewPr varScale="1">
        <p:scale>
          <a:sx n="61" d="100"/>
          <a:sy n="61" d="100"/>
        </p:scale>
        <p:origin x="708" y="41"/>
      </p:cViewPr>
      <p:guideLst>
        <p:guide orient="horz" pos="2160"/>
        <p:guide pos="2880"/>
      </p:guideLst>
    </p:cSldViewPr>
  </p:slideViewPr>
  <p:outlineViewPr>
    <p:cViewPr>
      <p:scale>
        <a:sx n="33" d="100"/>
        <a:sy n="33" d="100"/>
      </p:scale>
      <p:origin x="0" y="44952"/>
    </p:cViewPr>
  </p:outlineViewPr>
  <p:notesTextViewPr>
    <p:cViewPr>
      <p:scale>
        <a:sx n="100" d="100"/>
        <a:sy n="100" d="100"/>
      </p:scale>
      <p:origin x="0" y="0"/>
    </p:cViewPr>
  </p:notesTextViewPr>
  <p:sorterViewPr>
    <p:cViewPr>
      <p:scale>
        <a:sx n="100" d="100"/>
        <a:sy n="100" d="100"/>
      </p:scale>
      <p:origin x="0" y="140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590DFBE4-844D-434F-8168-6B3338A59477}"/>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charset="0"/>
                <a:ea typeface="+mn-ea"/>
                <a:cs typeface="+mn-cs"/>
              </a:defRPr>
            </a:lvl1pPr>
          </a:lstStyle>
          <a:p>
            <a:pPr>
              <a:defRPr/>
            </a:pPr>
            <a:endParaRPr lang="en-US"/>
          </a:p>
        </p:txBody>
      </p:sp>
      <p:sp>
        <p:nvSpPr>
          <p:cNvPr id="38915" name="Rectangle 3">
            <a:extLst>
              <a:ext uri="{FF2B5EF4-FFF2-40B4-BE49-F238E27FC236}">
                <a16:creationId xmlns:a16="http://schemas.microsoft.com/office/drawing/2014/main" id="{4F12FA05-0AAB-4946-B417-1BBDD51BDB31}"/>
              </a:ext>
            </a:extLst>
          </p:cNvPr>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charset="0"/>
                <a:ea typeface="+mn-ea"/>
                <a:cs typeface="+mn-cs"/>
              </a:defRPr>
            </a:lvl1pPr>
          </a:lstStyle>
          <a:p>
            <a:pPr>
              <a:defRPr/>
            </a:pPr>
            <a:endParaRPr lang="en-US"/>
          </a:p>
        </p:txBody>
      </p:sp>
      <p:sp>
        <p:nvSpPr>
          <p:cNvPr id="38916" name="Rectangle 4">
            <a:extLst>
              <a:ext uri="{FF2B5EF4-FFF2-40B4-BE49-F238E27FC236}">
                <a16:creationId xmlns:a16="http://schemas.microsoft.com/office/drawing/2014/main" id="{6377E454-2324-4FD7-94F4-07AFC18626AA}"/>
              </a:ext>
            </a:extLst>
          </p:cNvPr>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charset="0"/>
                <a:ea typeface="+mn-ea"/>
                <a:cs typeface="+mn-cs"/>
              </a:defRPr>
            </a:lvl1pPr>
          </a:lstStyle>
          <a:p>
            <a:pPr>
              <a:defRPr/>
            </a:pPr>
            <a:endParaRPr lang="en-US"/>
          </a:p>
        </p:txBody>
      </p:sp>
      <p:sp>
        <p:nvSpPr>
          <p:cNvPr id="38917" name="Rectangle 5">
            <a:extLst>
              <a:ext uri="{FF2B5EF4-FFF2-40B4-BE49-F238E27FC236}">
                <a16:creationId xmlns:a16="http://schemas.microsoft.com/office/drawing/2014/main" id="{544BAEA9-061B-4909-AD59-0BA610EEBE63}"/>
              </a:ext>
            </a:extLst>
          </p:cNvPr>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69F0454B-8F66-4811-82F5-25E7A35E96FD}" type="slidenum">
              <a:rPr lang="en-US" altLang="en-US"/>
              <a:pPr/>
              <a:t>‹#›</a:t>
            </a:fld>
            <a:endParaRPr lang="en-US" altLang="en-US"/>
          </a:p>
        </p:txBody>
      </p:sp>
    </p:spTree>
    <p:extLst>
      <p:ext uri="{BB962C8B-B14F-4D97-AF65-F5344CB8AC3E}">
        <p14:creationId xmlns:p14="http://schemas.microsoft.com/office/powerpoint/2010/main" val="149686473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DA186DA1-D11B-44F3-BEBD-BFB62047C174}"/>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charset="0"/>
                <a:ea typeface="+mn-ea"/>
                <a:cs typeface="+mn-cs"/>
              </a:defRPr>
            </a:lvl1pPr>
          </a:lstStyle>
          <a:p>
            <a:pPr>
              <a:defRPr/>
            </a:pPr>
            <a:endParaRPr lang="en-US"/>
          </a:p>
        </p:txBody>
      </p:sp>
      <p:sp>
        <p:nvSpPr>
          <p:cNvPr id="19459" name="Rectangle 3">
            <a:extLst>
              <a:ext uri="{FF2B5EF4-FFF2-40B4-BE49-F238E27FC236}">
                <a16:creationId xmlns:a16="http://schemas.microsoft.com/office/drawing/2014/main" id="{427F13FE-4615-4F60-AF54-04DE1A6E02CC}"/>
              </a:ext>
            </a:extLst>
          </p:cNvPr>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charset="0"/>
                <a:ea typeface="+mn-ea"/>
                <a:cs typeface="+mn-cs"/>
              </a:defRPr>
            </a:lvl1pPr>
          </a:lstStyle>
          <a:p>
            <a:pPr>
              <a:defRPr/>
            </a:pPr>
            <a:endParaRPr lang="en-US"/>
          </a:p>
        </p:txBody>
      </p:sp>
      <p:sp>
        <p:nvSpPr>
          <p:cNvPr id="15364" name="Rectangle 4">
            <a:extLst>
              <a:ext uri="{FF2B5EF4-FFF2-40B4-BE49-F238E27FC236}">
                <a16:creationId xmlns:a16="http://schemas.microsoft.com/office/drawing/2014/main" id="{5DDA3711-7101-4C7D-B0EB-67EACCED8929}"/>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19461" name="Rectangle 5">
            <a:extLst>
              <a:ext uri="{FF2B5EF4-FFF2-40B4-BE49-F238E27FC236}">
                <a16:creationId xmlns:a16="http://schemas.microsoft.com/office/drawing/2014/main" id="{854FF8BF-EFEB-439D-83AA-9485D30FFF6B}"/>
              </a:ext>
            </a:extLst>
          </p:cNvPr>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9462" name="Rectangle 6">
            <a:extLst>
              <a:ext uri="{FF2B5EF4-FFF2-40B4-BE49-F238E27FC236}">
                <a16:creationId xmlns:a16="http://schemas.microsoft.com/office/drawing/2014/main" id="{3C86E150-0B00-44AA-897A-C3D8B0F52E9D}"/>
              </a:ext>
            </a:extLst>
          </p:cNvPr>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charset="0"/>
                <a:ea typeface="+mn-ea"/>
                <a:cs typeface="+mn-cs"/>
              </a:defRPr>
            </a:lvl1pPr>
          </a:lstStyle>
          <a:p>
            <a:pPr>
              <a:defRPr/>
            </a:pPr>
            <a:endParaRPr lang="en-US"/>
          </a:p>
        </p:txBody>
      </p:sp>
      <p:sp>
        <p:nvSpPr>
          <p:cNvPr id="19463" name="Rectangle 7">
            <a:extLst>
              <a:ext uri="{FF2B5EF4-FFF2-40B4-BE49-F238E27FC236}">
                <a16:creationId xmlns:a16="http://schemas.microsoft.com/office/drawing/2014/main" id="{98AA6AFC-E048-4EC0-B8B8-2C042852987D}"/>
              </a:ext>
            </a:extLst>
          </p:cNvPr>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7A886501-BDEB-4767-A501-69751EF3A061}" type="slidenum">
              <a:rPr lang="en-US" altLang="en-US"/>
              <a:pPr/>
              <a:t>‹#›</a:t>
            </a:fld>
            <a:endParaRPr lang="en-US" altLang="en-US"/>
          </a:p>
        </p:txBody>
      </p:sp>
    </p:spTree>
    <p:extLst>
      <p:ext uri="{BB962C8B-B14F-4D97-AF65-F5344CB8AC3E}">
        <p14:creationId xmlns:p14="http://schemas.microsoft.com/office/powerpoint/2010/main" val="3258807516"/>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Times New Roman" charset="0"/>
        <a:ea typeface="MS PGothic" panose="020B0600070205080204" pitchFamily="34"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Times New Roman" charset="0"/>
        <a:ea typeface="MS PGothic" panose="020B0600070205080204" pitchFamily="34" charset="-128"/>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MS PGothic" panose="020B0600070205080204" pitchFamily="34" charset="-128"/>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MS PGothic" panose="020B0600070205080204" pitchFamily="34" charset="-128"/>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MS PGothic" panose="020B0600070205080204"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7">
            <a:extLst>
              <a:ext uri="{FF2B5EF4-FFF2-40B4-BE49-F238E27FC236}">
                <a16:creationId xmlns:a16="http://schemas.microsoft.com/office/drawing/2014/main" id="{DB5E5DB4-39A4-42A5-A0BE-DDE06E4A8FA8}"/>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0D145744-D4E8-4BB8-ABF1-A00E1E9A428C}" type="slidenum">
              <a:rPr lang="en-US" altLang="en-US" sz="1200"/>
              <a:pPr/>
              <a:t>1</a:t>
            </a:fld>
            <a:endParaRPr lang="en-US" altLang="en-US" sz="1200"/>
          </a:p>
        </p:txBody>
      </p:sp>
      <p:sp>
        <p:nvSpPr>
          <p:cNvPr id="17410" name="Rectangle 2">
            <a:extLst>
              <a:ext uri="{FF2B5EF4-FFF2-40B4-BE49-F238E27FC236}">
                <a16:creationId xmlns:a16="http://schemas.microsoft.com/office/drawing/2014/main" id="{6613771F-0918-41CC-9838-4C5A0BEA377A}"/>
              </a:ext>
            </a:extLst>
          </p:cNvPr>
          <p:cNvSpPr>
            <a:spLocks noGrp="1" noRot="1" noChangeAspect="1" noChangeArrowheads="1" noTextEdit="1"/>
          </p:cNvSpPr>
          <p:nvPr>
            <p:ph type="sldImg"/>
          </p:nvPr>
        </p:nvSpPr>
        <p:spPr>
          <a:ln/>
        </p:spPr>
      </p:sp>
      <p:sp>
        <p:nvSpPr>
          <p:cNvPr id="17411" name="Rectangle 3">
            <a:extLst>
              <a:ext uri="{FF2B5EF4-FFF2-40B4-BE49-F238E27FC236}">
                <a16:creationId xmlns:a16="http://schemas.microsoft.com/office/drawing/2014/main" id="{8C58F8B5-DEBA-4278-9E68-CC21534DC982}"/>
              </a:ext>
            </a:extLst>
          </p:cNvPr>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7BF583BD-821B-8840-B89F-D516685F618C}" type="slidenum">
              <a:rPr lang="en-US" sz="1200"/>
              <a:pPr/>
              <a:t>10</a:t>
            </a:fld>
            <a:endParaRPr lang="en-US" sz="1200"/>
          </a:p>
        </p:txBody>
      </p:sp>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ea typeface="ＭＳ Ｐゴシック" charset="0"/>
              <a:cs typeface="ＭＳ Ｐゴシック"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3E015375-D0C4-E246-8CB6-0A325DADE98F}" type="slidenum">
              <a:rPr lang="en-US" sz="1200"/>
              <a:pPr/>
              <a:t>11</a:t>
            </a:fld>
            <a:endParaRPr lang="en-US" sz="1200"/>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ea typeface="ＭＳ Ｐゴシック" charset="0"/>
              <a:cs typeface="ＭＳ Ｐゴシック"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6A11688D-A121-164B-8B49-3957C1121053}" type="slidenum">
              <a:rPr lang="en-US" sz="1200"/>
              <a:pPr/>
              <a:t>12</a:t>
            </a:fld>
            <a:endParaRPr lang="en-US" sz="1200"/>
          </a:p>
        </p:txBody>
      </p:sp>
      <p:sp>
        <p:nvSpPr>
          <p:cNvPr id="61442" name="Rectangle 2"/>
          <p:cNvSpPr>
            <a:spLocks noGrp="1" noRot="1" noChangeAspect="1" noChangeArrowheads="1" noTextEdit="1"/>
          </p:cNvSpPr>
          <p:nvPr>
            <p:ph type="sldImg"/>
          </p:nvPr>
        </p:nvSpPr>
        <p:spPr>
          <a:ln/>
        </p:spPr>
      </p:sp>
      <p:sp>
        <p:nvSpPr>
          <p:cNvPr id="61443"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ea typeface="ＭＳ Ｐゴシック" charset="0"/>
              <a:cs typeface="ＭＳ Ｐゴシック"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7">
            <a:extLst>
              <a:ext uri="{FF2B5EF4-FFF2-40B4-BE49-F238E27FC236}">
                <a16:creationId xmlns:a16="http://schemas.microsoft.com/office/drawing/2014/main" id="{4A4E7378-1100-465E-A4D1-CCC0722AE849}"/>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7189AABE-35B6-4965-B5A2-1E971568355C}" type="slidenum">
              <a:rPr lang="en-US" altLang="en-US" sz="1200"/>
              <a:pPr/>
              <a:t>15</a:t>
            </a:fld>
            <a:endParaRPr lang="en-US" altLang="en-US" sz="1200"/>
          </a:p>
        </p:txBody>
      </p:sp>
      <p:sp>
        <p:nvSpPr>
          <p:cNvPr id="41986" name="Rectangle 2">
            <a:extLst>
              <a:ext uri="{FF2B5EF4-FFF2-40B4-BE49-F238E27FC236}">
                <a16:creationId xmlns:a16="http://schemas.microsoft.com/office/drawing/2014/main" id="{88151A75-98C7-4FC6-818F-51382F5AD046}"/>
              </a:ext>
            </a:extLst>
          </p:cNvPr>
          <p:cNvSpPr>
            <a:spLocks noGrp="1" noRot="1" noChangeAspect="1" noChangeArrowheads="1" noTextEdit="1"/>
          </p:cNvSpPr>
          <p:nvPr>
            <p:ph type="sldImg"/>
          </p:nvPr>
        </p:nvSpPr>
        <p:spPr>
          <a:ln/>
        </p:spPr>
      </p:sp>
      <p:sp>
        <p:nvSpPr>
          <p:cNvPr id="41987" name="Rectangle 3">
            <a:extLst>
              <a:ext uri="{FF2B5EF4-FFF2-40B4-BE49-F238E27FC236}">
                <a16:creationId xmlns:a16="http://schemas.microsoft.com/office/drawing/2014/main" id="{3599B800-F2FF-4BAE-A55E-2A946F2DA774}"/>
              </a:ext>
            </a:extLst>
          </p:cNvPr>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Slide Image Placeholder 1"/>
          <p:cNvSpPr>
            <a:spLocks noGrp="1" noRot="1" noChangeAspect="1"/>
          </p:cNvSpPr>
          <p:nvPr>
            <p:ph type="sldImg"/>
          </p:nvPr>
        </p:nvSpPr>
        <p:spPr>
          <a:ln/>
        </p:spPr>
      </p:sp>
      <p:sp>
        <p:nvSpPr>
          <p:cNvPr id="101378"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dirty="0">
              <a:ea typeface="ＭＳ Ｐゴシック" charset="0"/>
              <a:cs typeface="ＭＳ Ｐゴシック" charset="0"/>
            </a:endParaRPr>
          </a:p>
        </p:txBody>
      </p:sp>
      <p:sp>
        <p:nvSpPr>
          <p:cNvPr id="101379"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125A8339-CF43-284B-B3BF-6AFC141D5B2A}" type="slidenum">
              <a:rPr lang="en-US" sz="1200"/>
              <a:pPr/>
              <a:t>16</a:t>
            </a:fld>
            <a:endParaRPr lang="en-US" sz="120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Slide Image Placeholder 1"/>
          <p:cNvSpPr>
            <a:spLocks noGrp="1" noRot="1" noChangeAspect="1"/>
          </p:cNvSpPr>
          <p:nvPr>
            <p:ph type="sldImg"/>
          </p:nvPr>
        </p:nvSpPr>
        <p:spPr>
          <a:ln/>
        </p:spPr>
      </p:sp>
      <p:sp>
        <p:nvSpPr>
          <p:cNvPr id="102402"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ea typeface="ＭＳ Ｐゴシック" charset="0"/>
              <a:cs typeface="ＭＳ Ｐゴシック" charset="0"/>
            </a:endParaRPr>
          </a:p>
        </p:txBody>
      </p:sp>
      <p:sp>
        <p:nvSpPr>
          <p:cNvPr id="102403"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7F9731DA-BCA8-084B-BC39-CBE5DB6F2222}" type="slidenum">
              <a:rPr lang="en-US" sz="1200"/>
              <a:pPr/>
              <a:t>17</a:t>
            </a:fld>
            <a:endParaRPr lang="en-US" sz="120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Slide Image Placeholder 1"/>
          <p:cNvSpPr>
            <a:spLocks noGrp="1" noRot="1" noChangeAspect="1"/>
          </p:cNvSpPr>
          <p:nvPr>
            <p:ph type="sldImg"/>
          </p:nvPr>
        </p:nvSpPr>
        <p:spPr>
          <a:ln/>
        </p:spPr>
      </p:sp>
      <p:sp>
        <p:nvSpPr>
          <p:cNvPr id="103426"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ea typeface="ＭＳ Ｐゴシック" charset="0"/>
              <a:cs typeface="ＭＳ Ｐゴシック" charset="0"/>
            </a:endParaRPr>
          </a:p>
        </p:txBody>
      </p:sp>
      <p:sp>
        <p:nvSpPr>
          <p:cNvPr id="103427"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012EE4C4-796B-3D46-85E3-FF00C667E032}" type="slidenum">
              <a:rPr lang="en-US" sz="1200"/>
              <a:pPr/>
              <a:t>18</a:t>
            </a:fld>
            <a:endParaRPr lang="en-US" sz="120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Slide Image Placeholder 1"/>
          <p:cNvSpPr>
            <a:spLocks noGrp="1" noRot="1" noChangeAspect="1"/>
          </p:cNvSpPr>
          <p:nvPr>
            <p:ph type="sldImg"/>
          </p:nvPr>
        </p:nvSpPr>
        <p:spPr>
          <a:ln/>
        </p:spPr>
      </p:sp>
      <p:sp>
        <p:nvSpPr>
          <p:cNvPr id="104450"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ea typeface="ＭＳ Ｐゴシック" charset="0"/>
              <a:cs typeface="ＭＳ Ｐゴシック" charset="0"/>
            </a:endParaRPr>
          </a:p>
        </p:txBody>
      </p:sp>
      <p:sp>
        <p:nvSpPr>
          <p:cNvPr id="104451"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03245AD3-B284-A845-8DD7-E9B38DFD19A6}" type="slidenum">
              <a:rPr lang="en-US" sz="1200"/>
              <a:pPr/>
              <a:t>19</a:t>
            </a:fld>
            <a:endParaRPr lang="en-US" sz="120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Slide Image Placeholder 1"/>
          <p:cNvSpPr>
            <a:spLocks noGrp="1" noRot="1" noChangeAspect="1"/>
          </p:cNvSpPr>
          <p:nvPr>
            <p:ph type="sldImg"/>
          </p:nvPr>
        </p:nvSpPr>
        <p:spPr>
          <a:ln/>
        </p:spPr>
      </p:sp>
      <p:sp>
        <p:nvSpPr>
          <p:cNvPr id="106498"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ea typeface="ＭＳ Ｐゴシック" charset="0"/>
              <a:cs typeface="ＭＳ Ｐゴシック" charset="0"/>
            </a:endParaRPr>
          </a:p>
        </p:txBody>
      </p:sp>
      <p:sp>
        <p:nvSpPr>
          <p:cNvPr id="106499"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1C42D69E-DB85-7348-9C2F-F15188252CFB}" type="slidenum">
              <a:rPr lang="en-US" sz="1200"/>
              <a:pPr/>
              <a:t>20</a:t>
            </a:fld>
            <a:endParaRPr lang="en-US" sz="120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A886501-BDEB-4767-A501-69751EF3A061}" type="slidenum">
              <a:rPr lang="en-US" altLang="en-US" smtClean="0"/>
              <a:pPr/>
              <a:t>21</a:t>
            </a:fld>
            <a:endParaRPr lang="en-US" altLang="en-US"/>
          </a:p>
        </p:txBody>
      </p:sp>
    </p:spTree>
    <p:extLst>
      <p:ext uri="{BB962C8B-B14F-4D97-AF65-F5344CB8AC3E}">
        <p14:creationId xmlns:p14="http://schemas.microsoft.com/office/powerpoint/2010/main" val="14924398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37A55794-2D7C-894D-AE4C-C6C08D6299D4}" type="slidenum">
              <a:rPr lang="en-US" sz="1200"/>
              <a:pPr/>
              <a:t>2</a:t>
            </a:fld>
            <a:endParaRPr lang="en-US" sz="1200"/>
          </a:p>
        </p:txBody>
      </p:sp>
      <p:sp>
        <p:nvSpPr>
          <p:cNvPr id="21506" name="Rectangle 2"/>
          <p:cNvSpPr>
            <a:spLocks noGrp="1" noRot="1" noChangeAspect="1" noChangeArrowheads="1" noTextEdit="1"/>
          </p:cNvSpPr>
          <p:nvPr>
            <p:ph type="sldImg"/>
          </p:nvPr>
        </p:nvSpPr>
        <p:spPr>
          <a:ln/>
        </p:spPr>
      </p:sp>
      <p:sp>
        <p:nvSpPr>
          <p:cNvPr id="21507"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ea typeface="ＭＳ Ｐゴシック" charset="0"/>
              <a:cs typeface="ＭＳ Ｐゴシック"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A886501-BDEB-4767-A501-69751EF3A061}" type="slidenum">
              <a:rPr lang="en-US" altLang="en-US" smtClean="0"/>
              <a:pPr/>
              <a:t>22</a:t>
            </a:fld>
            <a:endParaRPr lang="en-US" altLang="en-US"/>
          </a:p>
        </p:txBody>
      </p:sp>
    </p:spTree>
    <p:extLst>
      <p:ext uri="{BB962C8B-B14F-4D97-AF65-F5344CB8AC3E}">
        <p14:creationId xmlns:p14="http://schemas.microsoft.com/office/powerpoint/2010/main" val="197018554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a:extLst>
              <a:ext uri="{FF2B5EF4-FFF2-40B4-BE49-F238E27FC236}">
                <a16:creationId xmlns:a16="http://schemas.microsoft.com/office/drawing/2014/main" id="{EA014BDB-160B-4A58-8196-F3C5F7E3DAF5}"/>
              </a:ext>
            </a:extLst>
          </p:cNvPr>
          <p:cNvSpPr>
            <a:spLocks noGrp="1" noRot="1" noChangeAspect="1" noTextEdit="1"/>
          </p:cNvSpPr>
          <p:nvPr>
            <p:ph type="sldImg"/>
          </p:nvPr>
        </p:nvSpPr>
        <p:spPr>
          <a:ln/>
        </p:spPr>
      </p:sp>
      <p:sp>
        <p:nvSpPr>
          <p:cNvPr id="107523" name="Notes Placeholder 2">
            <a:extLst>
              <a:ext uri="{FF2B5EF4-FFF2-40B4-BE49-F238E27FC236}">
                <a16:creationId xmlns:a16="http://schemas.microsoft.com/office/drawing/2014/main" id="{C48F528A-21C1-45FA-8D15-6CD58CA7B82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Swap the 20% predictions and the 50% predictions  We now have predictions off by 80%, but the mean bias remains the same.</a:t>
            </a:r>
          </a:p>
        </p:txBody>
      </p:sp>
      <p:sp>
        <p:nvSpPr>
          <p:cNvPr id="107524" name="Slide Number Placeholder 3">
            <a:extLst>
              <a:ext uri="{FF2B5EF4-FFF2-40B4-BE49-F238E27FC236}">
                <a16:creationId xmlns:a16="http://schemas.microsoft.com/office/drawing/2014/main" id="{3D067E45-8988-43FB-A614-22539275EB1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Tahoma" panose="020B0604030504040204" pitchFamily="34" charset="0"/>
                <a:ea typeface="MS PGothic" panose="020B0600070205080204" pitchFamily="34" charset="-128"/>
              </a:defRPr>
            </a:lvl1pPr>
            <a:lvl2pPr marL="742950" indent="-285750" defTabSz="930275">
              <a:defRPr>
                <a:solidFill>
                  <a:schemeClr val="tx1"/>
                </a:solidFill>
                <a:latin typeface="Tahoma" panose="020B0604030504040204" pitchFamily="34" charset="0"/>
                <a:ea typeface="MS PGothic" panose="020B0600070205080204" pitchFamily="34" charset="-128"/>
              </a:defRPr>
            </a:lvl2pPr>
            <a:lvl3pPr marL="1143000" indent="-228600" defTabSz="930275">
              <a:defRPr>
                <a:solidFill>
                  <a:schemeClr val="tx1"/>
                </a:solidFill>
                <a:latin typeface="Tahoma" panose="020B0604030504040204" pitchFamily="34" charset="0"/>
                <a:ea typeface="MS PGothic" panose="020B0600070205080204" pitchFamily="34" charset="-128"/>
              </a:defRPr>
            </a:lvl3pPr>
            <a:lvl4pPr marL="1600200" indent="-228600" defTabSz="930275">
              <a:defRPr>
                <a:solidFill>
                  <a:schemeClr val="tx1"/>
                </a:solidFill>
                <a:latin typeface="Tahoma" panose="020B0604030504040204" pitchFamily="34" charset="0"/>
                <a:ea typeface="MS PGothic" panose="020B0600070205080204" pitchFamily="34" charset="-128"/>
              </a:defRPr>
            </a:lvl4pPr>
            <a:lvl5pPr marL="2057400" indent="-228600" defTabSz="930275">
              <a:defRPr>
                <a:solidFill>
                  <a:schemeClr val="tx1"/>
                </a:solidFill>
                <a:latin typeface="Tahoma" panose="020B0604030504040204" pitchFamily="34" charset="0"/>
                <a:ea typeface="MS PGothic" panose="020B0600070205080204" pitchFamily="34" charset="-128"/>
              </a:defRPr>
            </a:lvl5pPr>
            <a:lvl6pPr marL="2514600" indent="-228600" defTabSz="930275"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6pPr>
            <a:lvl7pPr marL="2971800" indent="-228600" defTabSz="930275"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7pPr>
            <a:lvl8pPr marL="3429000" indent="-228600" defTabSz="930275"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8pPr>
            <a:lvl9pPr marL="3886200" indent="-228600" defTabSz="930275"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9pPr>
          </a:lstStyle>
          <a:p>
            <a:fld id="{49B0B464-E235-4991-B9AC-179C9DA0BB6D}" type="slidenum">
              <a:rPr lang="en-US" altLang="en-US">
                <a:latin typeface="Arial" panose="020B0604020202020204" pitchFamily="34" charset="0"/>
              </a:rPr>
              <a:pPr/>
              <a:t>26</a:t>
            </a:fld>
            <a:endParaRPr lang="en-US" altLang="en-US">
              <a:latin typeface="Arial" panose="020B060402020202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Slide Image Placeholder 1">
            <a:extLst>
              <a:ext uri="{FF2B5EF4-FFF2-40B4-BE49-F238E27FC236}">
                <a16:creationId xmlns:a16="http://schemas.microsoft.com/office/drawing/2014/main" id="{A7B066D8-3BFF-4BA3-A25B-227DB73ADAEB}"/>
              </a:ext>
            </a:extLst>
          </p:cNvPr>
          <p:cNvSpPr>
            <a:spLocks noGrp="1" noRot="1" noChangeAspect="1" noTextEdit="1"/>
          </p:cNvSpPr>
          <p:nvPr>
            <p:ph type="sldImg"/>
          </p:nvPr>
        </p:nvSpPr>
        <p:spPr>
          <a:ln/>
        </p:spPr>
      </p:sp>
      <p:sp>
        <p:nvSpPr>
          <p:cNvPr id="108547" name="Notes Placeholder 2">
            <a:extLst>
              <a:ext uri="{FF2B5EF4-FFF2-40B4-BE49-F238E27FC236}">
                <a16:creationId xmlns:a16="http://schemas.microsoft.com/office/drawing/2014/main" id="{8D9F4B22-898D-411E-A560-9E852A3DE76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Calculate MAE, Mean Absolute Error</a:t>
            </a:r>
          </a:p>
          <a:p>
            <a:r>
              <a:rPr lang="en-US" altLang="en-US">
                <a:latin typeface="Arial" panose="020B0604020202020204" pitchFamily="34" charset="0"/>
              </a:rPr>
              <a:t>Not discussed at all: 1- ABS(Error) = Likelihood = (risk estimate)^(outcome) X (1 – risk estimate)^(1-outcome)  so r when outcome is 1 and 1- r when the outcome is 0.  Take logs and sum to get log likelihood.  Maximize to get maximum likelihood estimates for Logit coefficients alpha (bias) and beta (calibration slope)</a:t>
            </a:r>
          </a:p>
          <a:p>
            <a:endParaRPr lang="en-US" altLang="en-US">
              <a:latin typeface="Arial" panose="020B0604020202020204" pitchFamily="34" charset="0"/>
            </a:endParaRPr>
          </a:p>
        </p:txBody>
      </p:sp>
      <p:sp>
        <p:nvSpPr>
          <p:cNvPr id="108548" name="Slide Number Placeholder 3">
            <a:extLst>
              <a:ext uri="{FF2B5EF4-FFF2-40B4-BE49-F238E27FC236}">
                <a16:creationId xmlns:a16="http://schemas.microsoft.com/office/drawing/2014/main" id="{BCDBA71C-F732-4D58-9AAA-517EF518B8EF}"/>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Tahoma" panose="020B0604030504040204" pitchFamily="34" charset="0"/>
                <a:ea typeface="MS PGothic" panose="020B0600070205080204" pitchFamily="34" charset="-128"/>
              </a:defRPr>
            </a:lvl1pPr>
            <a:lvl2pPr marL="742950" indent="-285750" defTabSz="930275">
              <a:defRPr>
                <a:solidFill>
                  <a:schemeClr val="tx1"/>
                </a:solidFill>
                <a:latin typeface="Tahoma" panose="020B0604030504040204" pitchFamily="34" charset="0"/>
                <a:ea typeface="MS PGothic" panose="020B0600070205080204" pitchFamily="34" charset="-128"/>
              </a:defRPr>
            </a:lvl2pPr>
            <a:lvl3pPr marL="1143000" indent="-228600" defTabSz="930275">
              <a:defRPr>
                <a:solidFill>
                  <a:schemeClr val="tx1"/>
                </a:solidFill>
                <a:latin typeface="Tahoma" panose="020B0604030504040204" pitchFamily="34" charset="0"/>
                <a:ea typeface="MS PGothic" panose="020B0600070205080204" pitchFamily="34" charset="-128"/>
              </a:defRPr>
            </a:lvl3pPr>
            <a:lvl4pPr marL="1600200" indent="-228600" defTabSz="930275">
              <a:defRPr>
                <a:solidFill>
                  <a:schemeClr val="tx1"/>
                </a:solidFill>
                <a:latin typeface="Tahoma" panose="020B0604030504040204" pitchFamily="34" charset="0"/>
                <a:ea typeface="MS PGothic" panose="020B0600070205080204" pitchFamily="34" charset="-128"/>
              </a:defRPr>
            </a:lvl4pPr>
            <a:lvl5pPr marL="2057400" indent="-228600" defTabSz="930275">
              <a:defRPr>
                <a:solidFill>
                  <a:schemeClr val="tx1"/>
                </a:solidFill>
                <a:latin typeface="Tahoma" panose="020B0604030504040204" pitchFamily="34" charset="0"/>
                <a:ea typeface="MS PGothic" panose="020B0600070205080204" pitchFamily="34" charset="-128"/>
              </a:defRPr>
            </a:lvl5pPr>
            <a:lvl6pPr marL="2514600" indent="-228600" defTabSz="930275"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6pPr>
            <a:lvl7pPr marL="2971800" indent="-228600" defTabSz="930275"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7pPr>
            <a:lvl8pPr marL="3429000" indent="-228600" defTabSz="930275"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8pPr>
            <a:lvl9pPr marL="3886200" indent="-228600" defTabSz="930275"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9pPr>
          </a:lstStyle>
          <a:p>
            <a:fld id="{8724B8F9-8B84-4A6A-966E-349A9B901ABA}" type="slidenum">
              <a:rPr lang="en-US" altLang="en-US">
                <a:latin typeface="Arial" panose="020B0604020202020204" pitchFamily="34" charset="0"/>
              </a:rPr>
              <a:pPr/>
              <a:t>27</a:t>
            </a:fld>
            <a:endParaRPr lang="en-US" altLang="en-US">
              <a:latin typeface="Arial" panose="020B0604020202020204"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Image Placeholder 1">
            <a:extLst>
              <a:ext uri="{FF2B5EF4-FFF2-40B4-BE49-F238E27FC236}">
                <a16:creationId xmlns:a16="http://schemas.microsoft.com/office/drawing/2014/main" id="{A8170406-49F8-469F-BF3C-E9D4E3EC28AA}"/>
              </a:ext>
            </a:extLst>
          </p:cNvPr>
          <p:cNvSpPr>
            <a:spLocks noGrp="1" noRot="1" noChangeAspect="1" noTextEdit="1"/>
          </p:cNvSpPr>
          <p:nvPr>
            <p:ph type="sldImg"/>
          </p:nvPr>
        </p:nvSpPr>
        <p:spPr>
          <a:ln/>
        </p:spPr>
      </p:sp>
      <p:sp>
        <p:nvSpPr>
          <p:cNvPr id="109571" name="Notes Placeholder 2">
            <a:extLst>
              <a:ext uri="{FF2B5EF4-FFF2-40B4-BE49-F238E27FC236}">
                <a16:creationId xmlns:a16="http://schemas.microsoft.com/office/drawing/2014/main" id="{C0C7E3FF-93DC-4EFB-8C57-592B1324E922}"/>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Then if you switch the 20% and the 50% predictions MAE increases from 38% to 48%.</a:t>
            </a:r>
          </a:p>
          <a:p>
            <a:r>
              <a:rPr lang="en-US" altLang="en-US">
                <a:latin typeface="Arial" panose="020B0604020202020204" pitchFamily="34" charset="0"/>
              </a:rPr>
              <a:t>Not discussed at all: 1- ABS(Error) = Likelihood = (risk estimate)^(outcome) X (1 – risk estimate)^(1-outcome)  so r when outcome is 1 and 1- r when the outcome is 0.  Take logs and sum to get log likelihood.  Maximize to get maximum likelihood estimates for either Probit or Logit coefficients.</a:t>
            </a:r>
          </a:p>
          <a:p>
            <a:endParaRPr lang="en-US" altLang="en-US">
              <a:latin typeface="Arial" panose="020B0604020202020204" pitchFamily="34" charset="0"/>
            </a:endParaRPr>
          </a:p>
        </p:txBody>
      </p:sp>
      <p:sp>
        <p:nvSpPr>
          <p:cNvPr id="109572" name="Slide Number Placeholder 3">
            <a:extLst>
              <a:ext uri="{FF2B5EF4-FFF2-40B4-BE49-F238E27FC236}">
                <a16:creationId xmlns:a16="http://schemas.microsoft.com/office/drawing/2014/main" id="{93254931-A055-416F-B13A-01353D234D8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Tahoma" panose="020B0604030504040204" pitchFamily="34" charset="0"/>
                <a:ea typeface="MS PGothic" panose="020B0600070205080204" pitchFamily="34" charset="-128"/>
              </a:defRPr>
            </a:lvl1pPr>
            <a:lvl2pPr marL="742950" indent="-285750" defTabSz="930275">
              <a:defRPr>
                <a:solidFill>
                  <a:schemeClr val="tx1"/>
                </a:solidFill>
                <a:latin typeface="Tahoma" panose="020B0604030504040204" pitchFamily="34" charset="0"/>
                <a:ea typeface="MS PGothic" panose="020B0600070205080204" pitchFamily="34" charset="-128"/>
              </a:defRPr>
            </a:lvl2pPr>
            <a:lvl3pPr marL="1143000" indent="-228600" defTabSz="930275">
              <a:defRPr>
                <a:solidFill>
                  <a:schemeClr val="tx1"/>
                </a:solidFill>
                <a:latin typeface="Tahoma" panose="020B0604030504040204" pitchFamily="34" charset="0"/>
                <a:ea typeface="MS PGothic" panose="020B0600070205080204" pitchFamily="34" charset="-128"/>
              </a:defRPr>
            </a:lvl3pPr>
            <a:lvl4pPr marL="1600200" indent="-228600" defTabSz="930275">
              <a:defRPr>
                <a:solidFill>
                  <a:schemeClr val="tx1"/>
                </a:solidFill>
                <a:latin typeface="Tahoma" panose="020B0604030504040204" pitchFamily="34" charset="0"/>
                <a:ea typeface="MS PGothic" panose="020B0600070205080204" pitchFamily="34" charset="-128"/>
              </a:defRPr>
            </a:lvl4pPr>
            <a:lvl5pPr marL="2057400" indent="-228600" defTabSz="930275">
              <a:defRPr>
                <a:solidFill>
                  <a:schemeClr val="tx1"/>
                </a:solidFill>
                <a:latin typeface="Tahoma" panose="020B0604030504040204" pitchFamily="34" charset="0"/>
                <a:ea typeface="MS PGothic" panose="020B0600070205080204" pitchFamily="34" charset="-128"/>
              </a:defRPr>
            </a:lvl5pPr>
            <a:lvl6pPr marL="2514600" indent="-228600" defTabSz="930275"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6pPr>
            <a:lvl7pPr marL="2971800" indent="-228600" defTabSz="930275"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7pPr>
            <a:lvl8pPr marL="3429000" indent="-228600" defTabSz="930275"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8pPr>
            <a:lvl9pPr marL="3886200" indent="-228600" defTabSz="930275"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9pPr>
          </a:lstStyle>
          <a:p>
            <a:fld id="{861DC0F8-D346-4B50-A3AD-903766C07FBB}" type="slidenum">
              <a:rPr lang="en-US" altLang="en-US">
                <a:latin typeface="Arial" panose="020B0604020202020204" pitchFamily="34" charset="0"/>
              </a:rPr>
              <a:pPr/>
              <a:t>28</a:t>
            </a:fld>
            <a:endParaRPr lang="en-US" altLang="en-US">
              <a:latin typeface="Arial" panose="020B0604020202020204"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Slide Image Placeholder 1">
            <a:extLst>
              <a:ext uri="{FF2B5EF4-FFF2-40B4-BE49-F238E27FC236}">
                <a16:creationId xmlns:a16="http://schemas.microsoft.com/office/drawing/2014/main" id="{C53A06EF-F8A5-491B-B3DB-7C3B66C95AD1}"/>
              </a:ext>
            </a:extLst>
          </p:cNvPr>
          <p:cNvSpPr>
            <a:spLocks noGrp="1" noRot="1" noChangeAspect="1" noTextEdit="1"/>
          </p:cNvSpPr>
          <p:nvPr>
            <p:ph type="sldImg"/>
          </p:nvPr>
        </p:nvSpPr>
        <p:spPr>
          <a:ln/>
        </p:spPr>
      </p:sp>
      <p:sp>
        <p:nvSpPr>
          <p:cNvPr id="110595" name="Notes Placeholder 2">
            <a:extLst>
              <a:ext uri="{FF2B5EF4-FFF2-40B4-BE49-F238E27FC236}">
                <a16:creationId xmlns:a16="http://schemas.microsoft.com/office/drawing/2014/main" id="{DE6F685D-1FB4-4A8E-A957-7B846D32D7A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Mean Squared Error = Brier Score = Calibration + Refinement  Onc 1 CAL = 0.0167  REF = 0.1458  </a:t>
            </a:r>
          </a:p>
          <a:p>
            <a:r>
              <a:rPr lang="en-US" altLang="en-US">
                <a:latin typeface="Arial" panose="020B0604020202020204" pitchFamily="34" charset="0"/>
              </a:rPr>
              <a:t>Not Shown: Mean Absolute Error = 38% for Oncologist 1</a:t>
            </a:r>
          </a:p>
          <a:p>
            <a:r>
              <a:rPr lang="en-US" altLang="en-US">
                <a:latin typeface="Arial" panose="020B0604020202020204" pitchFamily="34" charset="0"/>
              </a:rPr>
              <a:t>Not discussed at all: 1- ABS(Error) = Likelihood = (risk estimate)^(outcome) X (1 – risk estimate)^(1-outcome)  so r when outcome is 1 and 1- r when the outcome is 0.  Take logs and sum to get log likelihood.  Maximize to get maximum likelihood estimates for either Probit or Logit coefficients.</a:t>
            </a:r>
          </a:p>
        </p:txBody>
      </p:sp>
      <p:sp>
        <p:nvSpPr>
          <p:cNvPr id="110596" name="Slide Number Placeholder 3">
            <a:extLst>
              <a:ext uri="{FF2B5EF4-FFF2-40B4-BE49-F238E27FC236}">
                <a16:creationId xmlns:a16="http://schemas.microsoft.com/office/drawing/2014/main" id="{8BE9E949-C4E0-4B86-8233-96911FFA200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Tahoma" panose="020B0604030504040204" pitchFamily="34" charset="0"/>
                <a:ea typeface="MS PGothic" panose="020B0600070205080204" pitchFamily="34" charset="-128"/>
              </a:defRPr>
            </a:lvl1pPr>
            <a:lvl2pPr marL="742950" indent="-285750" defTabSz="930275">
              <a:defRPr>
                <a:solidFill>
                  <a:schemeClr val="tx1"/>
                </a:solidFill>
                <a:latin typeface="Tahoma" panose="020B0604030504040204" pitchFamily="34" charset="0"/>
                <a:ea typeface="MS PGothic" panose="020B0600070205080204" pitchFamily="34" charset="-128"/>
              </a:defRPr>
            </a:lvl2pPr>
            <a:lvl3pPr marL="1143000" indent="-228600" defTabSz="930275">
              <a:defRPr>
                <a:solidFill>
                  <a:schemeClr val="tx1"/>
                </a:solidFill>
                <a:latin typeface="Tahoma" panose="020B0604030504040204" pitchFamily="34" charset="0"/>
                <a:ea typeface="MS PGothic" panose="020B0600070205080204" pitchFamily="34" charset="-128"/>
              </a:defRPr>
            </a:lvl3pPr>
            <a:lvl4pPr marL="1600200" indent="-228600" defTabSz="930275">
              <a:defRPr>
                <a:solidFill>
                  <a:schemeClr val="tx1"/>
                </a:solidFill>
                <a:latin typeface="Tahoma" panose="020B0604030504040204" pitchFamily="34" charset="0"/>
                <a:ea typeface="MS PGothic" panose="020B0600070205080204" pitchFamily="34" charset="-128"/>
              </a:defRPr>
            </a:lvl4pPr>
            <a:lvl5pPr marL="2057400" indent="-228600" defTabSz="930275">
              <a:defRPr>
                <a:solidFill>
                  <a:schemeClr val="tx1"/>
                </a:solidFill>
                <a:latin typeface="Tahoma" panose="020B0604030504040204" pitchFamily="34" charset="0"/>
                <a:ea typeface="MS PGothic" panose="020B0600070205080204" pitchFamily="34" charset="-128"/>
              </a:defRPr>
            </a:lvl5pPr>
            <a:lvl6pPr marL="2514600" indent="-228600" defTabSz="930275"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6pPr>
            <a:lvl7pPr marL="2971800" indent="-228600" defTabSz="930275"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7pPr>
            <a:lvl8pPr marL="3429000" indent="-228600" defTabSz="930275"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8pPr>
            <a:lvl9pPr marL="3886200" indent="-228600" defTabSz="930275"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9pPr>
          </a:lstStyle>
          <a:p>
            <a:fld id="{A18F1F66-250C-4FCC-96A8-D9D32F0223F4}" type="slidenum">
              <a:rPr lang="en-US" altLang="en-US">
                <a:latin typeface="Arial" panose="020B0604020202020204" pitchFamily="34" charset="0"/>
              </a:rPr>
              <a:pPr/>
              <a:t>29</a:t>
            </a:fld>
            <a:endParaRPr lang="en-US" altLang="en-US">
              <a:latin typeface="Arial" panose="020B0604020202020204"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Slide Image Placeholder 1">
            <a:extLst>
              <a:ext uri="{FF2B5EF4-FFF2-40B4-BE49-F238E27FC236}">
                <a16:creationId xmlns:a16="http://schemas.microsoft.com/office/drawing/2014/main" id="{AE3178E7-1890-4102-9949-B3909890FDA9}"/>
              </a:ext>
            </a:extLst>
          </p:cNvPr>
          <p:cNvSpPr>
            <a:spLocks noGrp="1" noRot="1" noChangeAspect="1" noTextEdit="1"/>
          </p:cNvSpPr>
          <p:nvPr>
            <p:ph type="sldImg"/>
          </p:nvPr>
        </p:nvSpPr>
        <p:spPr>
          <a:ln/>
        </p:spPr>
      </p:sp>
      <p:sp>
        <p:nvSpPr>
          <p:cNvPr id="111619" name="Notes Placeholder 2">
            <a:extLst>
              <a:ext uri="{FF2B5EF4-FFF2-40B4-BE49-F238E27FC236}">
                <a16:creationId xmlns:a16="http://schemas.microsoft.com/office/drawing/2014/main" id="{05B02688-BE05-43F3-BBC0-7D8D8ECEE1A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a:latin typeface="Arial" panose="020B0604020202020204" pitchFamily="34" charset="0"/>
              </a:rPr>
              <a:t>Mean Squared Error = Brier Score = Calibration + Refinement  Onc 1 CAL = 0.0167  REF = 0.1458  </a:t>
            </a:r>
          </a:p>
          <a:p>
            <a:r>
              <a:rPr lang="en-US" altLang="en-US">
                <a:latin typeface="Arial" panose="020B0604020202020204" pitchFamily="34" charset="0"/>
              </a:rPr>
              <a:t>Not Shown: Mean Absolute Error = 38% for Oncologist 1</a:t>
            </a:r>
          </a:p>
        </p:txBody>
      </p:sp>
      <p:sp>
        <p:nvSpPr>
          <p:cNvPr id="111620" name="Slide Number Placeholder 3">
            <a:extLst>
              <a:ext uri="{FF2B5EF4-FFF2-40B4-BE49-F238E27FC236}">
                <a16:creationId xmlns:a16="http://schemas.microsoft.com/office/drawing/2014/main" id="{ADA1F840-70BA-409D-928E-99E78E1F227F}"/>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Tahoma" panose="020B0604030504040204" pitchFamily="34" charset="0"/>
                <a:ea typeface="MS PGothic" panose="020B0600070205080204" pitchFamily="34" charset="-128"/>
              </a:defRPr>
            </a:lvl1pPr>
            <a:lvl2pPr marL="742950" indent="-285750" defTabSz="930275">
              <a:defRPr>
                <a:solidFill>
                  <a:schemeClr val="tx1"/>
                </a:solidFill>
                <a:latin typeface="Tahoma" panose="020B0604030504040204" pitchFamily="34" charset="0"/>
                <a:ea typeface="MS PGothic" panose="020B0600070205080204" pitchFamily="34" charset="-128"/>
              </a:defRPr>
            </a:lvl2pPr>
            <a:lvl3pPr marL="1143000" indent="-228600" defTabSz="930275">
              <a:defRPr>
                <a:solidFill>
                  <a:schemeClr val="tx1"/>
                </a:solidFill>
                <a:latin typeface="Tahoma" panose="020B0604030504040204" pitchFamily="34" charset="0"/>
                <a:ea typeface="MS PGothic" panose="020B0600070205080204" pitchFamily="34" charset="-128"/>
              </a:defRPr>
            </a:lvl3pPr>
            <a:lvl4pPr marL="1600200" indent="-228600" defTabSz="930275">
              <a:defRPr>
                <a:solidFill>
                  <a:schemeClr val="tx1"/>
                </a:solidFill>
                <a:latin typeface="Tahoma" panose="020B0604030504040204" pitchFamily="34" charset="0"/>
                <a:ea typeface="MS PGothic" panose="020B0600070205080204" pitchFamily="34" charset="-128"/>
              </a:defRPr>
            </a:lvl4pPr>
            <a:lvl5pPr marL="2057400" indent="-228600" defTabSz="930275">
              <a:defRPr>
                <a:solidFill>
                  <a:schemeClr val="tx1"/>
                </a:solidFill>
                <a:latin typeface="Tahoma" panose="020B0604030504040204" pitchFamily="34" charset="0"/>
                <a:ea typeface="MS PGothic" panose="020B0600070205080204" pitchFamily="34" charset="-128"/>
              </a:defRPr>
            </a:lvl5pPr>
            <a:lvl6pPr marL="2514600" indent="-228600" defTabSz="930275"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6pPr>
            <a:lvl7pPr marL="2971800" indent="-228600" defTabSz="930275"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7pPr>
            <a:lvl8pPr marL="3429000" indent="-228600" defTabSz="930275"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8pPr>
            <a:lvl9pPr marL="3886200" indent="-228600" defTabSz="930275" eaLnBrk="0" fontAlgn="base" hangingPunct="0">
              <a:spcBef>
                <a:spcPct val="0"/>
              </a:spcBef>
              <a:spcAft>
                <a:spcPct val="0"/>
              </a:spcAft>
              <a:defRPr>
                <a:solidFill>
                  <a:schemeClr val="tx1"/>
                </a:solidFill>
                <a:latin typeface="Tahoma" panose="020B0604030504040204" pitchFamily="34" charset="0"/>
                <a:ea typeface="MS PGothic" panose="020B0600070205080204" pitchFamily="34" charset="-128"/>
              </a:defRPr>
            </a:lvl9pPr>
          </a:lstStyle>
          <a:p>
            <a:fld id="{BB965622-BE50-4E93-A323-0D22D5531513}" type="slidenum">
              <a:rPr lang="en-US" altLang="en-US">
                <a:latin typeface="Arial" panose="020B0604020202020204" pitchFamily="34" charset="0"/>
              </a:rPr>
              <a:pPr/>
              <a:t>30</a:t>
            </a:fld>
            <a:endParaRPr lang="en-US" altLang="en-US">
              <a:latin typeface="Arial" panose="020B0604020202020204"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1" name="Slide Image Placeholder 1"/>
          <p:cNvSpPr>
            <a:spLocks noGrp="1" noRot="1" noChangeAspect="1"/>
          </p:cNvSpPr>
          <p:nvPr>
            <p:ph type="sldImg"/>
          </p:nvPr>
        </p:nvSpPr>
        <p:spPr>
          <a:ln/>
        </p:spPr>
      </p:sp>
      <p:sp>
        <p:nvSpPr>
          <p:cNvPr id="107522"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ea typeface="ＭＳ Ｐゴシック" charset="0"/>
              <a:cs typeface="ＭＳ Ｐゴシック" charset="0"/>
            </a:endParaRPr>
          </a:p>
        </p:txBody>
      </p:sp>
      <p:sp>
        <p:nvSpPr>
          <p:cNvPr id="107523"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A8EB2B84-B14F-DA48-91CA-A98719B36DC1}" type="slidenum">
              <a:rPr lang="en-US" sz="1200"/>
              <a:pPr/>
              <a:t>31</a:t>
            </a:fld>
            <a:endParaRPr lang="en-US" sz="120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5" name="Slide Image Placeholder 1"/>
          <p:cNvSpPr>
            <a:spLocks noGrp="1" noRot="1" noChangeAspect="1"/>
          </p:cNvSpPr>
          <p:nvPr>
            <p:ph type="sldImg"/>
          </p:nvPr>
        </p:nvSpPr>
        <p:spPr>
          <a:ln/>
        </p:spPr>
      </p:sp>
      <p:sp>
        <p:nvSpPr>
          <p:cNvPr id="108546"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ea typeface="ＭＳ Ｐゴシック" charset="0"/>
              <a:cs typeface="ＭＳ Ｐゴシック" charset="0"/>
            </a:endParaRPr>
          </a:p>
        </p:txBody>
      </p:sp>
      <p:sp>
        <p:nvSpPr>
          <p:cNvPr id="108547"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D643E4C8-A1FB-D446-8C3E-43DB9D2A0145}" type="slidenum">
              <a:rPr lang="en-US" sz="1200"/>
              <a:pPr/>
              <a:t>33</a:t>
            </a:fld>
            <a:endParaRPr lang="en-US" sz="120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3" name="Slide Image Placeholder 1"/>
          <p:cNvSpPr>
            <a:spLocks noGrp="1" noRot="1" noChangeAspect="1"/>
          </p:cNvSpPr>
          <p:nvPr>
            <p:ph type="sldImg"/>
          </p:nvPr>
        </p:nvSpPr>
        <p:spPr>
          <a:ln/>
        </p:spPr>
      </p:sp>
      <p:sp>
        <p:nvSpPr>
          <p:cNvPr id="105474"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ea typeface="ＭＳ Ｐゴシック" charset="0"/>
              <a:cs typeface="ＭＳ Ｐゴシック" charset="0"/>
            </a:endParaRPr>
          </a:p>
        </p:txBody>
      </p:sp>
      <p:sp>
        <p:nvSpPr>
          <p:cNvPr id="105475"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0C19AB75-A910-EA48-9FA6-4B13B3DF3817}" type="slidenum">
              <a:rPr lang="en-US" sz="1200"/>
              <a:pPr/>
              <a:t>34</a:t>
            </a:fld>
            <a:endParaRPr lang="en-US" sz="120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3" name="Slide Image Placeholder 1"/>
          <p:cNvSpPr>
            <a:spLocks noGrp="1" noRot="1" noChangeAspect="1"/>
          </p:cNvSpPr>
          <p:nvPr>
            <p:ph type="sldImg"/>
          </p:nvPr>
        </p:nvSpPr>
        <p:spPr>
          <a:ln/>
        </p:spPr>
      </p:sp>
      <p:sp>
        <p:nvSpPr>
          <p:cNvPr id="105474"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ea typeface="ＭＳ Ｐゴシック" charset="0"/>
              <a:cs typeface="ＭＳ Ｐゴシック" charset="0"/>
            </a:endParaRPr>
          </a:p>
        </p:txBody>
      </p:sp>
      <p:sp>
        <p:nvSpPr>
          <p:cNvPr id="105475"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0C19AB75-A910-EA48-9FA6-4B13B3DF3817}" type="slidenum">
              <a:rPr lang="en-US" sz="1200"/>
              <a:pPr/>
              <a:t>36</a:t>
            </a:fld>
            <a:endParaRPr lang="en-US" sz="1200"/>
          </a:p>
        </p:txBody>
      </p:sp>
    </p:spTree>
    <p:extLst>
      <p:ext uri="{BB962C8B-B14F-4D97-AF65-F5344CB8AC3E}">
        <p14:creationId xmlns:p14="http://schemas.microsoft.com/office/powerpoint/2010/main" val="34589683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7">
            <a:extLst>
              <a:ext uri="{FF2B5EF4-FFF2-40B4-BE49-F238E27FC236}">
                <a16:creationId xmlns:a16="http://schemas.microsoft.com/office/drawing/2014/main" id="{04856EF2-5239-4233-98DF-6706F9CE6780}"/>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A876FD3E-4CCB-4AFE-8B26-B429953B15E0}" type="slidenum">
              <a:rPr lang="en-US" altLang="en-US" sz="1200"/>
              <a:pPr/>
              <a:t>3</a:t>
            </a:fld>
            <a:endParaRPr lang="en-US" altLang="en-US" sz="1200"/>
          </a:p>
        </p:txBody>
      </p:sp>
      <p:sp>
        <p:nvSpPr>
          <p:cNvPr id="44034" name="Rectangle 2">
            <a:extLst>
              <a:ext uri="{FF2B5EF4-FFF2-40B4-BE49-F238E27FC236}">
                <a16:creationId xmlns:a16="http://schemas.microsoft.com/office/drawing/2014/main" id="{23CD35F3-91BE-4411-94BC-976F1C5F47F9}"/>
              </a:ext>
            </a:extLst>
          </p:cNvPr>
          <p:cNvSpPr>
            <a:spLocks noGrp="1" noRot="1" noChangeAspect="1" noChangeArrowheads="1" noTextEdit="1"/>
          </p:cNvSpPr>
          <p:nvPr>
            <p:ph type="sldImg"/>
          </p:nvPr>
        </p:nvSpPr>
        <p:spPr>
          <a:ln/>
        </p:spPr>
      </p:sp>
      <p:sp>
        <p:nvSpPr>
          <p:cNvPr id="44035" name="Rectangle 3">
            <a:extLst>
              <a:ext uri="{FF2B5EF4-FFF2-40B4-BE49-F238E27FC236}">
                <a16:creationId xmlns:a16="http://schemas.microsoft.com/office/drawing/2014/main" id="{9FC24427-F795-4FD8-A87C-2C96EF6C5B54}"/>
              </a:ext>
            </a:extLst>
          </p:cNvPr>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altLang="en-US" dirty="0">
                <a:latin typeface="Times New Roman" panose="02020603050405020304" pitchFamily="18" charset="0"/>
              </a:rPr>
              <a:t>Diagnosis is naming a patient’s illness.  We assign names to distinct illnesses, just as we name distinct animals, vegetables, minerals, cloud formations, personality types, ….  So we can talk about them and maybe study them.   Two distinct diseases can have the same treatment;  other distinct diseases have no treatment; and yes, some distinct diseases have distinct treatments.   But, assigning a disease name to a patient’s illness doesn’t necessarily imply a treatment decision.</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3" name="Slide Image Placeholder 1"/>
          <p:cNvSpPr>
            <a:spLocks noGrp="1" noRot="1" noChangeAspect="1"/>
          </p:cNvSpPr>
          <p:nvPr>
            <p:ph type="sldImg"/>
          </p:nvPr>
        </p:nvSpPr>
        <p:spPr>
          <a:ln/>
        </p:spPr>
      </p:sp>
      <p:sp>
        <p:nvSpPr>
          <p:cNvPr id="105474"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ea typeface="ＭＳ Ｐゴシック" charset="0"/>
              <a:cs typeface="ＭＳ Ｐゴシック" charset="0"/>
            </a:endParaRPr>
          </a:p>
        </p:txBody>
      </p:sp>
      <p:sp>
        <p:nvSpPr>
          <p:cNvPr id="105475"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0C19AB75-A910-EA48-9FA6-4B13B3DF3817}" type="slidenum">
              <a:rPr lang="en-US" sz="1200"/>
              <a:pPr/>
              <a:t>37</a:t>
            </a:fld>
            <a:endParaRPr lang="en-US" sz="1200"/>
          </a:p>
        </p:txBody>
      </p:sp>
    </p:spTree>
    <p:extLst>
      <p:ext uri="{BB962C8B-B14F-4D97-AF65-F5344CB8AC3E}">
        <p14:creationId xmlns:p14="http://schemas.microsoft.com/office/powerpoint/2010/main" val="266227442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Slide Image Placeholder 1"/>
          <p:cNvSpPr>
            <a:spLocks noGrp="1" noRot="1" noChangeAspect="1"/>
          </p:cNvSpPr>
          <p:nvPr>
            <p:ph type="sldImg"/>
          </p:nvPr>
        </p:nvSpPr>
        <p:spPr>
          <a:ln/>
        </p:spPr>
      </p:sp>
      <p:sp>
        <p:nvSpPr>
          <p:cNvPr id="109570"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ea typeface="ＭＳ Ｐゴシック" charset="0"/>
              <a:cs typeface="ＭＳ Ｐゴシック" charset="0"/>
            </a:endParaRPr>
          </a:p>
        </p:txBody>
      </p:sp>
      <p:sp>
        <p:nvSpPr>
          <p:cNvPr id="109571"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E555D1F9-3B31-5447-9583-72BD1548BE0B}" type="slidenum">
              <a:rPr lang="en-US" sz="1200"/>
              <a:pPr/>
              <a:t>38</a:t>
            </a:fld>
            <a:endParaRPr lang="en-US" sz="120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3" name="Slide Image Placeholder 1"/>
          <p:cNvSpPr>
            <a:spLocks noGrp="1" noRot="1" noChangeAspect="1"/>
          </p:cNvSpPr>
          <p:nvPr>
            <p:ph type="sldImg"/>
          </p:nvPr>
        </p:nvSpPr>
        <p:spPr>
          <a:ln/>
        </p:spPr>
      </p:sp>
      <p:sp>
        <p:nvSpPr>
          <p:cNvPr id="110594"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ea typeface="ＭＳ Ｐゴシック" charset="0"/>
              <a:cs typeface="ＭＳ Ｐゴシック" charset="0"/>
            </a:endParaRPr>
          </a:p>
        </p:txBody>
      </p:sp>
      <p:sp>
        <p:nvSpPr>
          <p:cNvPr id="110595"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39AAA099-8AC4-F44F-917F-F5D9F35E176C}" type="slidenum">
              <a:rPr lang="en-US" sz="1200"/>
              <a:pPr/>
              <a:t>39</a:t>
            </a:fld>
            <a:endParaRPr lang="en-US" sz="12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7">
            <a:extLst>
              <a:ext uri="{FF2B5EF4-FFF2-40B4-BE49-F238E27FC236}">
                <a16:creationId xmlns:a16="http://schemas.microsoft.com/office/drawing/2014/main" id="{E141CBA3-E8DD-42E7-93C7-F9E36FE72BBF}"/>
              </a:ext>
            </a:extLst>
          </p:cNvPr>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5F86527C-04D0-4A97-B0E7-5A9E0171F599}" type="slidenum">
              <a:rPr lang="en-US" altLang="en-US" sz="1200"/>
              <a:pPr/>
              <a:t>4</a:t>
            </a:fld>
            <a:endParaRPr lang="en-US" altLang="en-US" sz="1200"/>
          </a:p>
        </p:txBody>
      </p:sp>
      <p:sp>
        <p:nvSpPr>
          <p:cNvPr id="46082" name="Rectangle 2">
            <a:extLst>
              <a:ext uri="{FF2B5EF4-FFF2-40B4-BE49-F238E27FC236}">
                <a16:creationId xmlns:a16="http://schemas.microsoft.com/office/drawing/2014/main" id="{4054890E-BB93-43B5-A120-39A5FE15CFB0}"/>
              </a:ext>
            </a:extLst>
          </p:cNvPr>
          <p:cNvSpPr>
            <a:spLocks noGrp="1" noRot="1" noChangeAspect="1" noChangeArrowheads="1" noTextEdit="1"/>
          </p:cNvSpPr>
          <p:nvPr>
            <p:ph type="sldImg"/>
          </p:nvPr>
        </p:nvSpPr>
        <p:spPr>
          <a:ln/>
        </p:spPr>
      </p:sp>
      <p:sp>
        <p:nvSpPr>
          <p:cNvPr id="46083" name="Rectangle 3">
            <a:extLst>
              <a:ext uri="{FF2B5EF4-FFF2-40B4-BE49-F238E27FC236}">
                <a16:creationId xmlns:a16="http://schemas.microsoft.com/office/drawing/2014/main" id="{0B27B097-4998-4B23-9952-AA5288A5DB9D}"/>
              </a:ext>
            </a:extLst>
          </p:cNvPr>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altLang="en-US" dirty="0">
              <a:latin typeface="Times New Roman" panose="02020603050405020304" pitchFamily="18" charset="0"/>
            </a:endParaRPr>
          </a:p>
          <a:p>
            <a:r>
              <a:rPr lang="en-US" sz="1200" kern="1200" dirty="0">
                <a:solidFill>
                  <a:schemeClr val="tx1"/>
                </a:solidFill>
                <a:effectLst/>
                <a:latin typeface="Times New Roman" charset="0"/>
                <a:ea typeface="MS PGothic" panose="020B0600070205080204" pitchFamily="34" charset="-128"/>
                <a:cs typeface="ＭＳ Ｐゴシック" charset="-128"/>
              </a:rPr>
              <a:t>The cognitive process of diagnosis involves integrating information from history, observation, exam, and testing using an ill-defined combination of knowledge, experience, pattern recognition, and intuition to name a patient’s illness.   We won’t be talking about this cognitive process and the errors to which it is prone until the last lecture.</a:t>
            </a:r>
            <a:endParaRPr lang="en-US" altLang="en-US" dirty="0">
              <a:latin typeface="Times New Roman" panose="02020603050405020304"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9CAA2B6F-0A29-A04A-98B6-AFF2F2E3D628}" type="slidenum">
              <a:rPr lang="en-US" sz="1200"/>
              <a:pPr/>
              <a:t>5</a:t>
            </a:fld>
            <a:endParaRPr lang="en-US" sz="1200"/>
          </a:p>
        </p:txBody>
      </p:sp>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ea typeface="ＭＳ Ｐゴシック" charset="0"/>
              <a:cs typeface="ＭＳ Ｐゴシック"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defTabSz="914274">
              <a:defRPr sz="2400">
                <a:solidFill>
                  <a:schemeClr val="tx1"/>
                </a:solidFill>
                <a:latin typeface="Times New Roman" charset="0"/>
                <a:ea typeface="ＭＳ Ｐゴシック" charset="0"/>
                <a:cs typeface="ＭＳ Ｐゴシック" charset="0"/>
              </a:defRPr>
            </a:lvl1pPr>
            <a:lvl2pPr marL="730171" indent="-280835" defTabSz="914274">
              <a:defRPr sz="2400">
                <a:solidFill>
                  <a:schemeClr val="tx1"/>
                </a:solidFill>
                <a:latin typeface="Times New Roman" charset="0"/>
                <a:ea typeface="ＭＳ Ｐゴシック" charset="0"/>
              </a:defRPr>
            </a:lvl2pPr>
            <a:lvl3pPr marL="1123340" indent="-224668" defTabSz="914274">
              <a:defRPr sz="2400">
                <a:solidFill>
                  <a:schemeClr val="tx1"/>
                </a:solidFill>
                <a:latin typeface="Times New Roman" charset="0"/>
                <a:ea typeface="ＭＳ Ｐゴシック" charset="0"/>
              </a:defRPr>
            </a:lvl3pPr>
            <a:lvl4pPr marL="1572677" indent="-224668" defTabSz="914274">
              <a:defRPr sz="2400">
                <a:solidFill>
                  <a:schemeClr val="tx1"/>
                </a:solidFill>
                <a:latin typeface="Times New Roman" charset="0"/>
                <a:ea typeface="ＭＳ Ｐゴシック" charset="0"/>
              </a:defRPr>
            </a:lvl4pPr>
            <a:lvl5pPr marL="2022013" indent="-224668" defTabSz="914274">
              <a:defRPr sz="2400">
                <a:solidFill>
                  <a:schemeClr val="tx1"/>
                </a:solidFill>
                <a:latin typeface="Times New Roman" charset="0"/>
                <a:ea typeface="ＭＳ Ｐゴシック" charset="0"/>
              </a:defRPr>
            </a:lvl5pPr>
            <a:lvl6pPr marL="2471349" indent="-224668" defTabSz="914274" eaLnBrk="0" fontAlgn="base" hangingPunct="0">
              <a:spcBef>
                <a:spcPct val="0"/>
              </a:spcBef>
              <a:spcAft>
                <a:spcPct val="0"/>
              </a:spcAft>
              <a:defRPr sz="2400">
                <a:solidFill>
                  <a:schemeClr val="tx1"/>
                </a:solidFill>
                <a:latin typeface="Times New Roman" charset="0"/>
                <a:ea typeface="ＭＳ Ｐゴシック" charset="0"/>
              </a:defRPr>
            </a:lvl6pPr>
            <a:lvl7pPr marL="2920685" indent="-224668" defTabSz="914274" eaLnBrk="0" fontAlgn="base" hangingPunct="0">
              <a:spcBef>
                <a:spcPct val="0"/>
              </a:spcBef>
              <a:spcAft>
                <a:spcPct val="0"/>
              </a:spcAft>
              <a:defRPr sz="2400">
                <a:solidFill>
                  <a:schemeClr val="tx1"/>
                </a:solidFill>
                <a:latin typeface="Times New Roman" charset="0"/>
                <a:ea typeface="ＭＳ Ｐゴシック" charset="0"/>
              </a:defRPr>
            </a:lvl7pPr>
            <a:lvl8pPr marL="3370021" indent="-224668" defTabSz="914274" eaLnBrk="0" fontAlgn="base" hangingPunct="0">
              <a:spcBef>
                <a:spcPct val="0"/>
              </a:spcBef>
              <a:spcAft>
                <a:spcPct val="0"/>
              </a:spcAft>
              <a:defRPr sz="2400">
                <a:solidFill>
                  <a:schemeClr val="tx1"/>
                </a:solidFill>
                <a:latin typeface="Times New Roman" charset="0"/>
                <a:ea typeface="ＭＳ Ｐゴシック" charset="0"/>
              </a:defRPr>
            </a:lvl8pPr>
            <a:lvl9pPr marL="3819357" indent="-224668" defTabSz="914274" eaLnBrk="0" fontAlgn="base" hangingPunct="0">
              <a:spcBef>
                <a:spcPct val="0"/>
              </a:spcBef>
              <a:spcAft>
                <a:spcPct val="0"/>
              </a:spcAft>
              <a:defRPr sz="2400">
                <a:solidFill>
                  <a:schemeClr val="tx1"/>
                </a:solidFill>
                <a:latin typeface="Times New Roman" charset="0"/>
                <a:ea typeface="ＭＳ Ｐゴシック" charset="0"/>
              </a:defRPr>
            </a:lvl9pPr>
          </a:lstStyle>
          <a:p>
            <a:fld id="{E673D450-24A0-F146-84FD-32DB9E37F60F}" type="slidenum">
              <a:rPr lang="en-US" sz="1200"/>
              <a:pPr/>
              <a:t>6</a:t>
            </a:fld>
            <a:endParaRPr lang="en-US" sz="1200"/>
          </a:p>
        </p:txBody>
      </p:sp>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en-US">
              <a:ea typeface="ＭＳ Ｐゴシック" charset="0"/>
              <a:cs typeface="ＭＳ Ｐゴシック"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conjunction fallacy</a:t>
            </a:r>
          </a:p>
        </p:txBody>
      </p:sp>
      <p:sp>
        <p:nvSpPr>
          <p:cNvPr id="4" name="Slide Number Placeholder 3"/>
          <p:cNvSpPr>
            <a:spLocks noGrp="1"/>
          </p:cNvSpPr>
          <p:nvPr>
            <p:ph type="sldNum" sz="quarter" idx="10"/>
          </p:nvPr>
        </p:nvSpPr>
        <p:spPr/>
        <p:txBody>
          <a:bodyPr/>
          <a:lstStyle/>
          <a:p>
            <a:fld id="{7A886501-BDEB-4767-A501-69751EF3A061}" type="slidenum">
              <a:rPr lang="en-US" altLang="en-US" smtClean="0"/>
              <a:pPr/>
              <a:t>7</a:t>
            </a:fld>
            <a:endParaRPr lang="en-US" altLang="en-US"/>
          </a:p>
        </p:txBody>
      </p:sp>
    </p:spTree>
    <p:extLst>
      <p:ext uri="{BB962C8B-B14F-4D97-AF65-F5344CB8AC3E}">
        <p14:creationId xmlns:p14="http://schemas.microsoft.com/office/powerpoint/2010/main" val="38426247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t>The conjunction fallacy</a:t>
            </a:r>
          </a:p>
          <a:p>
            <a:endParaRPr lang="en-US" dirty="0"/>
          </a:p>
        </p:txBody>
      </p:sp>
      <p:sp>
        <p:nvSpPr>
          <p:cNvPr id="4" name="Slide Number Placeholder 3"/>
          <p:cNvSpPr>
            <a:spLocks noGrp="1"/>
          </p:cNvSpPr>
          <p:nvPr>
            <p:ph type="sldNum" sz="quarter" idx="10"/>
          </p:nvPr>
        </p:nvSpPr>
        <p:spPr/>
        <p:txBody>
          <a:bodyPr/>
          <a:lstStyle/>
          <a:p>
            <a:fld id="{7A886501-BDEB-4767-A501-69751EF3A061}" type="slidenum">
              <a:rPr lang="en-US" altLang="en-US" smtClean="0"/>
              <a:pPr/>
              <a:t>8</a:t>
            </a:fld>
            <a:endParaRPr lang="en-US" altLang="en-US"/>
          </a:p>
        </p:txBody>
      </p:sp>
    </p:spTree>
    <p:extLst>
      <p:ext uri="{BB962C8B-B14F-4D97-AF65-F5344CB8AC3E}">
        <p14:creationId xmlns:p14="http://schemas.microsoft.com/office/powerpoint/2010/main" val="38426247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t>The conjunction fallacy</a:t>
            </a:r>
          </a:p>
          <a:p>
            <a:endParaRPr lang="en-US" dirty="0"/>
          </a:p>
        </p:txBody>
      </p:sp>
      <p:sp>
        <p:nvSpPr>
          <p:cNvPr id="4" name="Slide Number Placeholder 3"/>
          <p:cNvSpPr>
            <a:spLocks noGrp="1"/>
          </p:cNvSpPr>
          <p:nvPr>
            <p:ph type="sldNum" sz="quarter" idx="10"/>
          </p:nvPr>
        </p:nvSpPr>
        <p:spPr/>
        <p:txBody>
          <a:bodyPr/>
          <a:lstStyle/>
          <a:p>
            <a:fld id="{7A886501-BDEB-4767-A501-69751EF3A061}" type="slidenum">
              <a:rPr lang="en-US" altLang="en-US" smtClean="0"/>
              <a:pPr/>
              <a:t>9</a:t>
            </a:fld>
            <a:endParaRPr lang="en-US" altLang="en-US"/>
          </a:p>
        </p:txBody>
      </p:sp>
    </p:spTree>
    <p:extLst>
      <p:ext uri="{BB962C8B-B14F-4D97-AF65-F5344CB8AC3E}">
        <p14:creationId xmlns:p14="http://schemas.microsoft.com/office/powerpoint/2010/main" val="38426247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A619C8E6-995A-41A6-BEFD-648DFBD5B095}"/>
              </a:ext>
            </a:extLst>
          </p:cNvPr>
          <p:cNvGrpSpPr>
            <a:grpSpLocks/>
          </p:cNvGrpSpPr>
          <p:nvPr/>
        </p:nvGrpSpPr>
        <p:grpSpPr bwMode="auto">
          <a:xfrm>
            <a:off x="-3175" y="2438400"/>
            <a:ext cx="9147175" cy="1063625"/>
            <a:chOff x="-2" y="1536"/>
            <a:chExt cx="5762" cy="670"/>
          </a:xfrm>
        </p:grpSpPr>
        <p:grpSp>
          <p:nvGrpSpPr>
            <p:cNvPr id="5" name="Group 3">
              <a:extLst>
                <a:ext uri="{FF2B5EF4-FFF2-40B4-BE49-F238E27FC236}">
                  <a16:creationId xmlns:a16="http://schemas.microsoft.com/office/drawing/2014/main" id="{E7B9C93D-8CB5-4A5E-8002-C0B97A8829CF}"/>
                </a:ext>
              </a:extLst>
            </p:cNvPr>
            <p:cNvGrpSpPr>
              <a:grpSpLocks/>
            </p:cNvGrpSpPr>
            <p:nvPr/>
          </p:nvGrpSpPr>
          <p:grpSpPr bwMode="auto">
            <a:xfrm flipH="1">
              <a:off x="-2" y="1562"/>
              <a:ext cx="5763" cy="645"/>
              <a:chOff x="-3" y="1562"/>
              <a:chExt cx="5763" cy="645"/>
            </a:xfrm>
          </p:grpSpPr>
          <p:sp>
            <p:nvSpPr>
              <p:cNvPr id="8" name="Freeform 4">
                <a:extLst>
                  <a:ext uri="{FF2B5EF4-FFF2-40B4-BE49-F238E27FC236}">
                    <a16:creationId xmlns:a16="http://schemas.microsoft.com/office/drawing/2014/main" id="{BEA524FF-93F6-4493-81A1-31A5BCCC331C}"/>
                  </a:ext>
                </a:extLst>
              </p:cNvPr>
              <p:cNvSpPr>
                <a:spLocks/>
              </p:cNvSpPr>
              <p:nvPr/>
            </p:nvSpPr>
            <p:spPr bwMode="ltGray">
              <a:xfrm rot="-5400000">
                <a:off x="2558" y="-993"/>
                <a:ext cx="624" cy="5745"/>
              </a:xfrm>
              <a:custGeom>
                <a:avLst/>
                <a:gdLst>
                  <a:gd name="T0" fmla="*/ 0 w 1000"/>
                  <a:gd name="T1" fmla="*/ 0 h 720"/>
                  <a:gd name="T2" fmla="*/ 0 w 1000"/>
                  <a:gd name="T3" fmla="*/ 2147483647 h 720"/>
                  <a:gd name="T4" fmla="*/ 6 w 1000"/>
                  <a:gd name="T5" fmla="*/ 2147483647 h 720"/>
                  <a:gd name="T6" fmla="*/ 6 w 1000"/>
                  <a:gd name="T7" fmla="*/ 0 h 720"/>
                  <a:gd name="T8" fmla="*/ 0 w 1000"/>
                  <a:gd name="T9" fmla="*/ 0 h 7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00" h="720">
                    <a:moveTo>
                      <a:pt x="0" y="0"/>
                    </a:moveTo>
                    <a:lnTo>
                      <a:pt x="0" y="720"/>
                    </a:lnTo>
                    <a:lnTo>
                      <a:pt x="1000" y="720"/>
                    </a:lnTo>
                    <a:lnTo>
                      <a:pt x="1000" y="0"/>
                    </a:lnTo>
                    <a:lnTo>
                      <a:pt x="0" y="0"/>
                    </a:lnTo>
                    <a:close/>
                  </a:path>
                </a:pathLst>
              </a:custGeom>
              <a:solidFill>
                <a:schemeClr val="accent1"/>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9" name="Freeform 5">
                <a:extLst>
                  <a:ext uri="{FF2B5EF4-FFF2-40B4-BE49-F238E27FC236}">
                    <a16:creationId xmlns:a16="http://schemas.microsoft.com/office/drawing/2014/main" id="{B91AC9F8-9537-43C4-93C4-94E3BB3B37F2}"/>
                  </a:ext>
                </a:extLst>
              </p:cNvPr>
              <p:cNvSpPr>
                <a:spLocks/>
              </p:cNvSpPr>
              <p:nvPr/>
            </p:nvSpPr>
            <p:spPr bwMode="ltGray">
              <a:xfrm rot="-5400000">
                <a:off x="1322" y="1669"/>
                <a:ext cx="624" cy="421"/>
              </a:xfrm>
              <a:custGeom>
                <a:avLst/>
                <a:gdLst>
                  <a:gd name="T0" fmla="*/ 0 w 624"/>
                  <a:gd name="T1" fmla="*/ 0 h 317"/>
                  <a:gd name="T2" fmla="*/ 0 w 624"/>
                  <a:gd name="T3" fmla="*/ 6156 h 317"/>
                  <a:gd name="T4" fmla="*/ 624 w 624"/>
                  <a:gd name="T5" fmla="*/ 6156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0" name="Freeform 6">
                <a:extLst>
                  <a:ext uri="{FF2B5EF4-FFF2-40B4-BE49-F238E27FC236}">
                    <a16:creationId xmlns:a16="http://schemas.microsoft.com/office/drawing/2014/main" id="{73866113-6941-4816-AAE7-C6691E3881B5}"/>
                  </a:ext>
                </a:extLst>
              </p:cNvPr>
              <p:cNvSpPr>
                <a:spLocks/>
              </p:cNvSpPr>
              <p:nvPr/>
            </p:nvSpPr>
            <p:spPr bwMode="ltGray">
              <a:xfrm rot="-5400000">
                <a:off x="982" y="1669"/>
                <a:ext cx="624" cy="422"/>
              </a:xfrm>
              <a:custGeom>
                <a:avLst/>
                <a:gdLst>
                  <a:gd name="T0" fmla="*/ 0 w 624"/>
                  <a:gd name="T1" fmla="*/ 0 h 317"/>
                  <a:gd name="T2" fmla="*/ 0 w 624"/>
                  <a:gd name="T3" fmla="*/ 6334 h 317"/>
                  <a:gd name="T4" fmla="*/ 624 w 624"/>
                  <a:gd name="T5" fmla="*/ 6334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folHlink"/>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1" name="Freeform 7">
                <a:extLst>
                  <a:ext uri="{FF2B5EF4-FFF2-40B4-BE49-F238E27FC236}">
                    <a16:creationId xmlns:a16="http://schemas.microsoft.com/office/drawing/2014/main" id="{85E09050-0EF7-45FF-A827-2CD51EAC53AF}"/>
                  </a:ext>
                </a:extLst>
              </p:cNvPr>
              <p:cNvSpPr>
                <a:spLocks/>
              </p:cNvSpPr>
              <p:nvPr/>
            </p:nvSpPr>
            <p:spPr bwMode="ltGray">
              <a:xfrm rot="-5400000">
                <a:off x="-58" y="1760"/>
                <a:ext cx="624" cy="255"/>
              </a:xfrm>
              <a:custGeom>
                <a:avLst/>
                <a:gdLst>
                  <a:gd name="T0" fmla="*/ 0 w 624"/>
                  <a:gd name="T1" fmla="*/ 1 h 370"/>
                  <a:gd name="T2" fmla="*/ 0 w 624"/>
                  <a:gd name="T3" fmla="*/ 6 h 370"/>
                  <a:gd name="T4" fmla="*/ 624 w 624"/>
                  <a:gd name="T5" fmla="*/ 6 h 370"/>
                  <a:gd name="T6" fmla="*/ 624 w 624"/>
                  <a:gd name="T7" fmla="*/ 1 h 370"/>
                  <a:gd name="T8" fmla="*/ 384 w 624"/>
                  <a:gd name="T9" fmla="*/ 1 h 370"/>
                  <a:gd name="T10" fmla="*/ 0 w 624"/>
                  <a:gd name="T11" fmla="*/ 1 h 37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bg2"/>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2" name="Freeform 8">
                <a:extLst>
                  <a:ext uri="{FF2B5EF4-FFF2-40B4-BE49-F238E27FC236}">
                    <a16:creationId xmlns:a16="http://schemas.microsoft.com/office/drawing/2014/main" id="{624857BB-5987-4756-840D-195E865CD074}"/>
                  </a:ext>
                </a:extLst>
              </p:cNvPr>
              <p:cNvSpPr>
                <a:spLocks/>
              </p:cNvSpPr>
              <p:nvPr/>
            </p:nvSpPr>
            <p:spPr bwMode="ltGray">
              <a:xfrm rot="-5400000">
                <a:off x="664" y="1733"/>
                <a:ext cx="624" cy="294"/>
              </a:xfrm>
              <a:custGeom>
                <a:avLst/>
                <a:gdLst>
                  <a:gd name="T0" fmla="*/ 0 w 624"/>
                  <a:gd name="T1" fmla="*/ 0 h 317"/>
                  <a:gd name="T2" fmla="*/ 0 w 624"/>
                  <a:gd name="T3" fmla="*/ 118 h 317"/>
                  <a:gd name="T4" fmla="*/ 624 w 624"/>
                  <a:gd name="T5" fmla="*/ 118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tx1"/>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3" name="Freeform 9">
                <a:extLst>
                  <a:ext uri="{FF2B5EF4-FFF2-40B4-BE49-F238E27FC236}">
                    <a16:creationId xmlns:a16="http://schemas.microsoft.com/office/drawing/2014/main" id="{64BBB453-A34D-44F1-9709-838D0204E4A8}"/>
                  </a:ext>
                </a:extLst>
              </p:cNvPr>
              <p:cNvSpPr>
                <a:spLocks/>
              </p:cNvSpPr>
              <p:nvPr/>
            </p:nvSpPr>
            <p:spPr bwMode="ltGray">
              <a:xfrm rot="-5400000">
                <a:off x="442" y="1699"/>
                <a:ext cx="624" cy="362"/>
              </a:xfrm>
              <a:custGeom>
                <a:avLst/>
                <a:gdLst>
                  <a:gd name="T0" fmla="*/ 0 w 624"/>
                  <a:gd name="T1" fmla="*/ 0 h 272"/>
                  <a:gd name="T2" fmla="*/ 0 w 624"/>
                  <a:gd name="T3" fmla="*/ 6307 h 272"/>
                  <a:gd name="T4" fmla="*/ 240 w 624"/>
                  <a:gd name="T5" fmla="*/ 5568 h 272"/>
                  <a:gd name="T6" fmla="*/ 624 w 624"/>
                  <a:gd name="T7" fmla="*/ 6307 h 272"/>
                  <a:gd name="T8" fmla="*/ 624 w 624"/>
                  <a:gd name="T9" fmla="*/ 0 h 272"/>
                  <a:gd name="T10" fmla="*/ 0 w 624"/>
                  <a:gd name="T11" fmla="*/ 0 h 27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4" name="Freeform 10">
                <a:extLst>
                  <a:ext uri="{FF2B5EF4-FFF2-40B4-BE49-F238E27FC236}">
                    <a16:creationId xmlns:a16="http://schemas.microsoft.com/office/drawing/2014/main" id="{BBF4362F-1C04-457F-88D5-39ADFC096260}"/>
                  </a:ext>
                </a:extLst>
              </p:cNvPr>
              <p:cNvSpPr>
                <a:spLocks/>
              </p:cNvSpPr>
              <p:nvPr/>
            </p:nvSpPr>
            <p:spPr bwMode="ltGray">
              <a:xfrm rot="-5400000">
                <a:off x="154" y="1734"/>
                <a:ext cx="632" cy="315"/>
              </a:xfrm>
              <a:custGeom>
                <a:avLst/>
                <a:gdLst>
                  <a:gd name="T0" fmla="*/ 8 w 632"/>
                  <a:gd name="T1" fmla="*/ 10 h 362"/>
                  <a:gd name="T2" fmla="*/ 8 w 632"/>
                  <a:gd name="T3" fmla="*/ 68 h 362"/>
                  <a:gd name="T4" fmla="*/ 248 w 632"/>
                  <a:gd name="T5" fmla="*/ 68 h 362"/>
                  <a:gd name="T6" fmla="*/ 632 w 632"/>
                  <a:gd name="T7" fmla="*/ 68 h 362"/>
                  <a:gd name="T8" fmla="*/ 632 w 632"/>
                  <a:gd name="T9" fmla="*/ 10 h 362"/>
                  <a:gd name="T10" fmla="*/ 104 w 632"/>
                  <a:gd name="T11" fmla="*/ 10 h 362"/>
                  <a:gd name="T12" fmla="*/ 8 w 632"/>
                  <a:gd name="T13" fmla="*/ 10 h 36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5" name="Freeform 11">
                <a:extLst>
                  <a:ext uri="{FF2B5EF4-FFF2-40B4-BE49-F238E27FC236}">
                    <a16:creationId xmlns:a16="http://schemas.microsoft.com/office/drawing/2014/main" id="{EA2BFEF5-DE19-49CB-A63E-8F2FADEC2E83}"/>
                  </a:ext>
                </a:extLst>
              </p:cNvPr>
              <p:cNvSpPr>
                <a:spLocks/>
              </p:cNvSpPr>
              <p:nvPr/>
            </p:nvSpPr>
            <p:spPr bwMode="ltGray">
              <a:xfrm rot="-5400000">
                <a:off x="3204" y="1665"/>
                <a:ext cx="624" cy="421"/>
              </a:xfrm>
              <a:custGeom>
                <a:avLst/>
                <a:gdLst>
                  <a:gd name="T0" fmla="*/ 0 w 624"/>
                  <a:gd name="T1" fmla="*/ 0 h 317"/>
                  <a:gd name="T2" fmla="*/ 0 w 624"/>
                  <a:gd name="T3" fmla="*/ 6156 h 317"/>
                  <a:gd name="T4" fmla="*/ 624 w 624"/>
                  <a:gd name="T5" fmla="*/ 6156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6" name="Freeform 12">
                <a:extLst>
                  <a:ext uri="{FF2B5EF4-FFF2-40B4-BE49-F238E27FC236}">
                    <a16:creationId xmlns:a16="http://schemas.microsoft.com/office/drawing/2014/main" id="{625A6BBD-E51B-449E-BD08-75B8C0E87613}"/>
                  </a:ext>
                </a:extLst>
              </p:cNvPr>
              <p:cNvSpPr>
                <a:spLocks/>
              </p:cNvSpPr>
              <p:nvPr/>
            </p:nvSpPr>
            <p:spPr bwMode="ltGray">
              <a:xfrm rot="-5400000">
                <a:off x="2870" y="1664"/>
                <a:ext cx="624" cy="422"/>
              </a:xfrm>
              <a:custGeom>
                <a:avLst/>
                <a:gdLst>
                  <a:gd name="T0" fmla="*/ 0 w 624"/>
                  <a:gd name="T1" fmla="*/ 0 h 317"/>
                  <a:gd name="T2" fmla="*/ 0 w 624"/>
                  <a:gd name="T3" fmla="*/ 6334 h 317"/>
                  <a:gd name="T4" fmla="*/ 624 w 624"/>
                  <a:gd name="T5" fmla="*/ 6334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tx1"/>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7" name="Freeform 13">
                <a:extLst>
                  <a:ext uri="{FF2B5EF4-FFF2-40B4-BE49-F238E27FC236}">
                    <a16:creationId xmlns:a16="http://schemas.microsoft.com/office/drawing/2014/main" id="{1E00294A-F373-4CF1-BB62-134E7E7FCAAD}"/>
                  </a:ext>
                </a:extLst>
              </p:cNvPr>
              <p:cNvSpPr>
                <a:spLocks/>
              </p:cNvSpPr>
              <p:nvPr/>
            </p:nvSpPr>
            <p:spPr bwMode="ltGray">
              <a:xfrm rot="-5400000">
                <a:off x="1828" y="1755"/>
                <a:ext cx="624" cy="255"/>
              </a:xfrm>
              <a:custGeom>
                <a:avLst/>
                <a:gdLst>
                  <a:gd name="T0" fmla="*/ 0 w 624"/>
                  <a:gd name="T1" fmla="*/ 1 h 370"/>
                  <a:gd name="T2" fmla="*/ 0 w 624"/>
                  <a:gd name="T3" fmla="*/ 6 h 370"/>
                  <a:gd name="T4" fmla="*/ 624 w 624"/>
                  <a:gd name="T5" fmla="*/ 6 h 370"/>
                  <a:gd name="T6" fmla="*/ 624 w 624"/>
                  <a:gd name="T7" fmla="*/ 1 h 370"/>
                  <a:gd name="T8" fmla="*/ 384 w 624"/>
                  <a:gd name="T9" fmla="*/ 1 h 370"/>
                  <a:gd name="T10" fmla="*/ 0 w 624"/>
                  <a:gd name="T11" fmla="*/ 1 h 37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tx2"/>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8" name="Freeform 14">
                <a:extLst>
                  <a:ext uri="{FF2B5EF4-FFF2-40B4-BE49-F238E27FC236}">
                    <a16:creationId xmlns:a16="http://schemas.microsoft.com/office/drawing/2014/main" id="{0E19F462-127E-493A-92FD-79AD0E79A3EE}"/>
                  </a:ext>
                </a:extLst>
              </p:cNvPr>
              <p:cNvSpPr>
                <a:spLocks/>
              </p:cNvSpPr>
              <p:nvPr/>
            </p:nvSpPr>
            <p:spPr bwMode="ltGray">
              <a:xfrm rot="-5400000">
                <a:off x="2551" y="1728"/>
                <a:ext cx="624" cy="294"/>
              </a:xfrm>
              <a:custGeom>
                <a:avLst/>
                <a:gdLst>
                  <a:gd name="T0" fmla="*/ 0 w 624"/>
                  <a:gd name="T1" fmla="*/ 0 h 317"/>
                  <a:gd name="T2" fmla="*/ 0 w 624"/>
                  <a:gd name="T3" fmla="*/ 118 h 317"/>
                  <a:gd name="T4" fmla="*/ 624 w 624"/>
                  <a:gd name="T5" fmla="*/ 118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folHlink"/>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9" name="Freeform 15">
                <a:extLst>
                  <a:ext uri="{FF2B5EF4-FFF2-40B4-BE49-F238E27FC236}">
                    <a16:creationId xmlns:a16="http://schemas.microsoft.com/office/drawing/2014/main" id="{894A858D-0D8A-4BCF-A64E-32EC670A9CCB}"/>
                  </a:ext>
                </a:extLst>
              </p:cNvPr>
              <p:cNvSpPr>
                <a:spLocks/>
              </p:cNvSpPr>
              <p:nvPr/>
            </p:nvSpPr>
            <p:spPr bwMode="ltGray">
              <a:xfrm rot="-5400000">
                <a:off x="2328" y="1695"/>
                <a:ext cx="624" cy="361"/>
              </a:xfrm>
              <a:custGeom>
                <a:avLst/>
                <a:gdLst>
                  <a:gd name="T0" fmla="*/ 0 w 624"/>
                  <a:gd name="T1" fmla="*/ 0 h 272"/>
                  <a:gd name="T2" fmla="*/ 0 w 624"/>
                  <a:gd name="T3" fmla="*/ 6117 h 272"/>
                  <a:gd name="T4" fmla="*/ 240 w 624"/>
                  <a:gd name="T5" fmla="*/ 5408 h 272"/>
                  <a:gd name="T6" fmla="*/ 624 w 624"/>
                  <a:gd name="T7" fmla="*/ 6117 h 272"/>
                  <a:gd name="T8" fmla="*/ 624 w 624"/>
                  <a:gd name="T9" fmla="*/ 0 h 272"/>
                  <a:gd name="T10" fmla="*/ 0 w 624"/>
                  <a:gd name="T11" fmla="*/ 0 h 27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20" name="Freeform 16">
                <a:extLst>
                  <a:ext uri="{FF2B5EF4-FFF2-40B4-BE49-F238E27FC236}">
                    <a16:creationId xmlns:a16="http://schemas.microsoft.com/office/drawing/2014/main" id="{FC605E30-94FA-48CB-A02B-4B4838BAC6CB}"/>
                  </a:ext>
                </a:extLst>
              </p:cNvPr>
              <p:cNvSpPr>
                <a:spLocks/>
              </p:cNvSpPr>
              <p:nvPr/>
            </p:nvSpPr>
            <p:spPr bwMode="ltGray">
              <a:xfrm rot="-5400000">
                <a:off x="2043" y="1721"/>
                <a:ext cx="632" cy="316"/>
              </a:xfrm>
              <a:custGeom>
                <a:avLst/>
                <a:gdLst>
                  <a:gd name="T0" fmla="*/ 8 w 632"/>
                  <a:gd name="T1" fmla="*/ 10 h 362"/>
                  <a:gd name="T2" fmla="*/ 8 w 632"/>
                  <a:gd name="T3" fmla="*/ 71 h 362"/>
                  <a:gd name="T4" fmla="*/ 248 w 632"/>
                  <a:gd name="T5" fmla="*/ 71 h 362"/>
                  <a:gd name="T6" fmla="*/ 632 w 632"/>
                  <a:gd name="T7" fmla="*/ 71 h 362"/>
                  <a:gd name="T8" fmla="*/ 632 w 632"/>
                  <a:gd name="T9" fmla="*/ 10 h 362"/>
                  <a:gd name="T10" fmla="*/ 104 w 632"/>
                  <a:gd name="T11" fmla="*/ 10 h 362"/>
                  <a:gd name="T12" fmla="*/ 8 w 632"/>
                  <a:gd name="T13" fmla="*/ 10 h 36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hlink"/>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21" name="Freeform 17">
                <a:extLst>
                  <a:ext uri="{FF2B5EF4-FFF2-40B4-BE49-F238E27FC236}">
                    <a16:creationId xmlns:a16="http://schemas.microsoft.com/office/drawing/2014/main" id="{633F28CF-C952-4A81-AC87-06770E016C8F}"/>
                  </a:ext>
                </a:extLst>
              </p:cNvPr>
              <p:cNvSpPr>
                <a:spLocks/>
              </p:cNvSpPr>
              <p:nvPr/>
            </p:nvSpPr>
            <p:spPr bwMode="ltGray">
              <a:xfrm rot="-5400000">
                <a:off x="4070" y="1669"/>
                <a:ext cx="624" cy="421"/>
              </a:xfrm>
              <a:custGeom>
                <a:avLst/>
                <a:gdLst>
                  <a:gd name="T0" fmla="*/ 0 w 624"/>
                  <a:gd name="T1" fmla="*/ 0 h 317"/>
                  <a:gd name="T2" fmla="*/ 0 w 624"/>
                  <a:gd name="T3" fmla="*/ 6156 h 317"/>
                  <a:gd name="T4" fmla="*/ 624 w 624"/>
                  <a:gd name="T5" fmla="*/ 6156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hlink"/>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22" name="Freeform 18">
                <a:extLst>
                  <a:ext uri="{FF2B5EF4-FFF2-40B4-BE49-F238E27FC236}">
                    <a16:creationId xmlns:a16="http://schemas.microsoft.com/office/drawing/2014/main" id="{B6B2CF9A-71A5-4F16-B515-E351D3DAAD5B}"/>
                  </a:ext>
                </a:extLst>
              </p:cNvPr>
              <p:cNvSpPr>
                <a:spLocks/>
              </p:cNvSpPr>
              <p:nvPr/>
            </p:nvSpPr>
            <p:spPr bwMode="ltGray">
              <a:xfrm rot="-5400000">
                <a:off x="3736" y="1669"/>
                <a:ext cx="624" cy="422"/>
              </a:xfrm>
              <a:custGeom>
                <a:avLst/>
                <a:gdLst>
                  <a:gd name="T0" fmla="*/ 0 w 624"/>
                  <a:gd name="T1" fmla="*/ 0 h 317"/>
                  <a:gd name="T2" fmla="*/ 0 w 624"/>
                  <a:gd name="T3" fmla="*/ 6334 h 317"/>
                  <a:gd name="T4" fmla="*/ 624 w 624"/>
                  <a:gd name="T5" fmla="*/ 6334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tx2"/>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23" name="Freeform 19">
                <a:extLst>
                  <a:ext uri="{FF2B5EF4-FFF2-40B4-BE49-F238E27FC236}">
                    <a16:creationId xmlns:a16="http://schemas.microsoft.com/office/drawing/2014/main" id="{2D10959B-6A39-472B-A830-856ADB265E98}"/>
                  </a:ext>
                </a:extLst>
              </p:cNvPr>
              <p:cNvSpPr>
                <a:spLocks/>
              </p:cNvSpPr>
              <p:nvPr/>
            </p:nvSpPr>
            <p:spPr bwMode="ltGray">
              <a:xfrm rot="-5400000">
                <a:off x="4576" y="1752"/>
                <a:ext cx="624" cy="255"/>
              </a:xfrm>
              <a:custGeom>
                <a:avLst/>
                <a:gdLst>
                  <a:gd name="T0" fmla="*/ 0 w 624"/>
                  <a:gd name="T1" fmla="*/ 1 h 370"/>
                  <a:gd name="T2" fmla="*/ 0 w 624"/>
                  <a:gd name="T3" fmla="*/ 6 h 370"/>
                  <a:gd name="T4" fmla="*/ 624 w 624"/>
                  <a:gd name="T5" fmla="*/ 6 h 370"/>
                  <a:gd name="T6" fmla="*/ 624 w 624"/>
                  <a:gd name="T7" fmla="*/ 1 h 370"/>
                  <a:gd name="T8" fmla="*/ 384 w 624"/>
                  <a:gd name="T9" fmla="*/ 1 h 370"/>
                  <a:gd name="T10" fmla="*/ 0 w 624"/>
                  <a:gd name="T11" fmla="*/ 1 h 37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folHlink"/>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24" name="Freeform 20">
                <a:extLst>
                  <a:ext uri="{FF2B5EF4-FFF2-40B4-BE49-F238E27FC236}">
                    <a16:creationId xmlns:a16="http://schemas.microsoft.com/office/drawing/2014/main" id="{F14694A8-196B-4812-B14F-5280B600207C}"/>
                  </a:ext>
                </a:extLst>
              </p:cNvPr>
              <p:cNvSpPr>
                <a:spLocks/>
              </p:cNvSpPr>
              <p:nvPr/>
            </p:nvSpPr>
            <p:spPr bwMode="ltGray">
              <a:xfrm>
                <a:off x="5469" y="1562"/>
                <a:ext cx="291" cy="625"/>
              </a:xfrm>
              <a:custGeom>
                <a:avLst/>
                <a:gdLst>
                  <a:gd name="T0" fmla="*/ 0 w 291"/>
                  <a:gd name="T1" fmla="*/ 624 h 625"/>
                  <a:gd name="T2" fmla="*/ 291 w 291"/>
                  <a:gd name="T3" fmla="*/ 625 h 625"/>
                  <a:gd name="T4" fmla="*/ 291 w 291"/>
                  <a:gd name="T5" fmla="*/ 6 h 625"/>
                  <a:gd name="T6" fmla="*/ 0 w 291"/>
                  <a:gd name="T7" fmla="*/ 0 h 625"/>
                  <a:gd name="T8" fmla="*/ 0 w 291"/>
                  <a:gd name="T9" fmla="*/ 624 h 62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91" h="625">
                    <a:moveTo>
                      <a:pt x="0" y="624"/>
                    </a:moveTo>
                    <a:lnTo>
                      <a:pt x="291" y="625"/>
                    </a:lnTo>
                    <a:lnTo>
                      <a:pt x="291" y="6"/>
                    </a:lnTo>
                    <a:lnTo>
                      <a:pt x="0" y="0"/>
                    </a:lnTo>
                    <a:cubicBezTo>
                      <a:pt x="39" y="384"/>
                      <a:pt x="0" y="494"/>
                      <a:pt x="0" y="624"/>
                    </a:cubicBezTo>
                    <a:close/>
                  </a:path>
                </a:pathLst>
              </a:custGeom>
              <a:solidFill>
                <a:schemeClr val="tx1"/>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25" name="Freeform 21">
                <a:extLst>
                  <a:ext uri="{FF2B5EF4-FFF2-40B4-BE49-F238E27FC236}">
                    <a16:creationId xmlns:a16="http://schemas.microsoft.com/office/drawing/2014/main" id="{5EAFDB3B-D6C6-41D7-AABC-F8F11162C728}"/>
                  </a:ext>
                </a:extLst>
              </p:cNvPr>
              <p:cNvSpPr>
                <a:spLocks/>
              </p:cNvSpPr>
              <p:nvPr/>
            </p:nvSpPr>
            <p:spPr bwMode="ltGray">
              <a:xfrm rot="-5400000">
                <a:off x="5076" y="1695"/>
                <a:ext cx="624" cy="361"/>
              </a:xfrm>
              <a:custGeom>
                <a:avLst/>
                <a:gdLst>
                  <a:gd name="T0" fmla="*/ 0 w 624"/>
                  <a:gd name="T1" fmla="*/ 0 h 272"/>
                  <a:gd name="T2" fmla="*/ 0 w 624"/>
                  <a:gd name="T3" fmla="*/ 6117 h 272"/>
                  <a:gd name="T4" fmla="*/ 240 w 624"/>
                  <a:gd name="T5" fmla="*/ 5408 h 272"/>
                  <a:gd name="T6" fmla="*/ 624 w 624"/>
                  <a:gd name="T7" fmla="*/ 6117 h 272"/>
                  <a:gd name="T8" fmla="*/ 624 w 624"/>
                  <a:gd name="T9" fmla="*/ 0 h 272"/>
                  <a:gd name="T10" fmla="*/ 0 w 624"/>
                  <a:gd name="T11" fmla="*/ 0 h 27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26" name="Freeform 22">
                <a:extLst>
                  <a:ext uri="{FF2B5EF4-FFF2-40B4-BE49-F238E27FC236}">
                    <a16:creationId xmlns:a16="http://schemas.microsoft.com/office/drawing/2014/main" id="{EAF6F343-F21D-4491-8043-A5E0DD72CE25}"/>
                  </a:ext>
                </a:extLst>
              </p:cNvPr>
              <p:cNvSpPr>
                <a:spLocks/>
              </p:cNvSpPr>
              <p:nvPr/>
            </p:nvSpPr>
            <p:spPr bwMode="ltGray">
              <a:xfrm rot="-5400000">
                <a:off x="4797" y="1721"/>
                <a:ext cx="632" cy="316"/>
              </a:xfrm>
              <a:custGeom>
                <a:avLst/>
                <a:gdLst>
                  <a:gd name="T0" fmla="*/ 8 w 632"/>
                  <a:gd name="T1" fmla="*/ 10 h 362"/>
                  <a:gd name="T2" fmla="*/ 8 w 632"/>
                  <a:gd name="T3" fmla="*/ 71 h 362"/>
                  <a:gd name="T4" fmla="*/ 248 w 632"/>
                  <a:gd name="T5" fmla="*/ 71 h 362"/>
                  <a:gd name="T6" fmla="*/ 632 w 632"/>
                  <a:gd name="T7" fmla="*/ 71 h 362"/>
                  <a:gd name="T8" fmla="*/ 632 w 632"/>
                  <a:gd name="T9" fmla="*/ 10 h 362"/>
                  <a:gd name="T10" fmla="*/ 104 w 632"/>
                  <a:gd name="T11" fmla="*/ 10 h 362"/>
                  <a:gd name="T12" fmla="*/ 8 w 632"/>
                  <a:gd name="T13" fmla="*/ 10 h 36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grpSp>
        <p:sp>
          <p:nvSpPr>
            <p:cNvPr id="6" name="Freeform 23">
              <a:extLst>
                <a:ext uri="{FF2B5EF4-FFF2-40B4-BE49-F238E27FC236}">
                  <a16:creationId xmlns:a16="http://schemas.microsoft.com/office/drawing/2014/main" id="{1C78DA0C-A44E-44E2-92CC-626C343BD753}"/>
                </a:ext>
              </a:extLst>
            </p:cNvPr>
            <p:cNvSpPr>
              <a:spLocks/>
            </p:cNvSpPr>
            <p:nvPr/>
          </p:nvSpPr>
          <p:spPr bwMode="ltGray">
            <a:xfrm flipH="1">
              <a:off x="-2" y="1536"/>
              <a:ext cx="5762" cy="412"/>
            </a:xfrm>
            <a:custGeom>
              <a:avLst/>
              <a:gdLst>
                <a:gd name="T0" fmla="*/ 0 w 5762"/>
                <a:gd name="T1" fmla="*/ 414 h 385"/>
                <a:gd name="T2" fmla="*/ 5762 w 5762"/>
                <a:gd name="T3" fmla="*/ 395 h 385"/>
                <a:gd name="T4" fmla="*/ 5762 w 5762"/>
                <a:gd name="T5" fmla="*/ 4 h 385"/>
                <a:gd name="T6" fmla="*/ 0 w 5762"/>
                <a:gd name="T7" fmla="*/ 0 h 385"/>
                <a:gd name="T8" fmla="*/ 0 w 5762"/>
                <a:gd name="T9" fmla="*/ 414 h 38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762" h="385">
                  <a:moveTo>
                    <a:pt x="0" y="196"/>
                  </a:moveTo>
                  <a:cubicBezTo>
                    <a:pt x="1667" y="385"/>
                    <a:pt x="2275" y="93"/>
                    <a:pt x="5762" y="188"/>
                  </a:cubicBezTo>
                  <a:lnTo>
                    <a:pt x="5762" y="4"/>
                  </a:lnTo>
                  <a:lnTo>
                    <a:pt x="0" y="0"/>
                  </a:lnTo>
                  <a:lnTo>
                    <a:pt x="0" y="196"/>
                  </a:lnTo>
                  <a:close/>
                </a:path>
              </a:pathLst>
            </a:custGeom>
            <a:gradFill rotWithShape="0">
              <a:gsLst>
                <a:gs pos="0">
                  <a:schemeClr val="bg1"/>
                </a:gs>
                <a:gs pos="100000">
                  <a:srgbClr val="767676"/>
                </a:gs>
              </a:gsLst>
              <a:lin ang="5400000" scaled="1"/>
            </a:gradFill>
            <a:ln>
              <a:noFill/>
            </a:ln>
            <a:extLst>
              <a:ext uri="{91240B29-F687-4f45-9708-019B960494DF}">
                <a14:hiddenLine xmlns="" xmlns:a14="http://schemas.microsoft.com/office/drawing/2010/main" w="9525" cap="flat">
                  <a:solidFill>
                    <a:srgbClr val="000000"/>
                  </a:solidFill>
                  <a:prstDash val="solid"/>
                  <a:miter lim="800000"/>
                  <a:headEnd type="none" w="med" len="med"/>
                  <a:tailEnd type="none" w="med" len="med"/>
                </a14:hiddenLine>
              </a:ext>
            </a:extLst>
          </p:spPr>
          <p:txBody>
            <a:bodyPr wrap="none" anchor="ctr"/>
            <a:lstStyle/>
            <a:p>
              <a:endParaRPr lang="en-US"/>
            </a:p>
          </p:txBody>
        </p:sp>
        <p:sp>
          <p:nvSpPr>
            <p:cNvPr id="7" name="Freeform 24">
              <a:extLst>
                <a:ext uri="{FF2B5EF4-FFF2-40B4-BE49-F238E27FC236}">
                  <a16:creationId xmlns:a16="http://schemas.microsoft.com/office/drawing/2014/main" id="{BEB2F161-CB62-4263-92CA-C71D7659551B}"/>
                </a:ext>
              </a:extLst>
            </p:cNvPr>
            <p:cNvSpPr>
              <a:spLocks/>
            </p:cNvSpPr>
            <p:nvPr/>
          </p:nvSpPr>
          <p:spPr bwMode="ltGray">
            <a:xfrm flipH="1">
              <a:off x="-2" y="2017"/>
              <a:ext cx="5761" cy="189"/>
            </a:xfrm>
            <a:custGeom>
              <a:avLst/>
              <a:gdLst>
                <a:gd name="T0" fmla="*/ 0 w 5761"/>
                <a:gd name="T1" fmla="*/ 28 h 189"/>
                <a:gd name="T2" fmla="*/ 5761 w 5761"/>
                <a:gd name="T3" fmla="*/ 0 h 189"/>
                <a:gd name="T4" fmla="*/ 5761 w 5761"/>
                <a:gd name="T5" fmla="*/ 189 h 189"/>
                <a:gd name="T6" fmla="*/ 1 w 5761"/>
                <a:gd name="T7" fmla="*/ 189 h 189"/>
                <a:gd name="T8" fmla="*/ 0 w 5761"/>
                <a:gd name="T9" fmla="*/ 28 h 18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761" h="189">
                  <a:moveTo>
                    <a:pt x="0" y="28"/>
                  </a:moveTo>
                  <a:cubicBezTo>
                    <a:pt x="961" y="0"/>
                    <a:pt x="4971" y="161"/>
                    <a:pt x="5761" y="0"/>
                  </a:cubicBezTo>
                  <a:lnTo>
                    <a:pt x="5761" y="189"/>
                  </a:lnTo>
                  <a:lnTo>
                    <a:pt x="1" y="189"/>
                  </a:lnTo>
                  <a:lnTo>
                    <a:pt x="0" y="28"/>
                  </a:lnTo>
                  <a:close/>
                </a:path>
              </a:pathLst>
            </a:custGeom>
            <a:gradFill rotWithShape="0">
              <a:gsLst>
                <a:gs pos="0">
                  <a:srgbClr val="767676"/>
                </a:gs>
                <a:gs pos="100000">
                  <a:schemeClr val="bg1"/>
                </a:gs>
              </a:gsLst>
              <a:lin ang="5400000" scaled="1"/>
            </a:gradFill>
            <a:ln>
              <a:noFill/>
            </a:ln>
            <a:extLst>
              <a:ext uri="{91240B29-F687-4f45-9708-019B960494DF}">
                <a14:hiddenLine xmlns="" xmlns:a14="http://schemas.microsoft.com/office/drawing/2010/main" w="9525" cap="flat">
                  <a:solidFill>
                    <a:srgbClr val="000000"/>
                  </a:solidFill>
                  <a:prstDash val="solid"/>
                  <a:miter lim="800000"/>
                  <a:headEnd/>
                  <a:tailEnd/>
                </a14:hiddenLine>
              </a:ext>
            </a:extLst>
          </p:spPr>
          <p:txBody>
            <a:bodyPr wrap="none" anchor="ctr"/>
            <a:lstStyle/>
            <a:p>
              <a:endParaRPr lang="en-US"/>
            </a:p>
          </p:txBody>
        </p:sp>
      </p:grpSp>
      <p:sp>
        <p:nvSpPr>
          <p:cNvPr id="66585" name="Rectangle 25"/>
          <p:cNvSpPr>
            <a:spLocks noGrp="1" noChangeArrowheads="1"/>
          </p:cNvSpPr>
          <p:nvPr>
            <p:ph type="ctrTitle"/>
          </p:nvPr>
        </p:nvSpPr>
        <p:spPr>
          <a:xfrm>
            <a:off x="1173163" y="1341438"/>
            <a:ext cx="7772400" cy="1143000"/>
          </a:xfrm>
        </p:spPr>
        <p:txBody>
          <a:bodyPr/>
          <a:lstStyle>
            <a:lvl1pPr>
              <a:defRPr/>
            </a:lvl1pPr>
          </a:lstStyle>
          <a:p>
            <a:r>
              <a:rPr lang="en-US"/>
              <a:t>Click to edit Master title style</a:t>
            </a:r>
          </a:p>
        </p:txBody>
      </p:sp>
      <p:sp>
        <p:nvSpPr>
          <p:cNvPr id="66586" name="Rectangle 26"/>
          <p:cNvSpPr>
            <a:spLocks noGrp="1" noChangeArrowheads="1"/>
          </p:cNvSpPr>
          <p:nvPr>
            <p:ph type="subTitle" idx="1"/>
          </p:nvPr>
        </p:nvSpPr>
        <p:spPr>
          <a:xfrm>
            <a:off x="1166813" y="3886200"/>
            <a:ext cx="6400800" cy="1752600"/>
          </a:xfrm>
        </p:spPr>
        <p:txBody>
          <a:bodyPr/>
          <a:lstStyle>
            <a:lvl1pPr marL="0" indent="0">
              <a:buFont typeface="Monotype Sorts" charset="2"/>
              <a:buNone/>
              <a:defRPr/>
            </a:lvl1pPr>
          </a:lstStyle>
          <a:p>
            <a:r>
              <a:rPr lang="en-US"/>
              <a:t>Click to edit Master subtitle style</a:t>
            </a:r>
          </a:p>
        </p:txBody>
      </p:sp>
      <p:sp>
        <p:nvSpPr>
          <p:cNvPr id="27" name="Rectangle 27">
            <a:extLst>
              <a:ext uri="{FF2B5EF4-FFF2-40B4-BE49-F238E27FC236}">
                <a16:creationId xmlns:a16="http://schemas.microsoft.com/office/drawing/2014/main" id="{8E3C3E7D-D6E0-4E4B-9CCD-28C038973B20}"/>
              </a:ext>
            </a:extLst>
          </p:cNvPr>
          <p:cNvSpPr>
            <a:spLocks noGrp="1" noChangeArrowheads="1"/>
          </p:cNvSpPr>
          <p:nvPr>
            <p:ph type="dt" sz="half" idx="10"/>
          </p:nvPr>
        </p:nvSpPr>
        <p:spPr>
          <a:xfrm>
            <a:off x="1166813" y="6248400"/>
            <a:ext cx="1905000" cy="457200"/>
          </a:xfrm>
        </p:spPr>
        <p:txBody>
          <a:bodyPr/>
          <a:lstStyle>
            <a:lvl1pPr>
              <a:defRPr>
                <a:solidFill>
                  <a:srgbClr val="000000"/>
                </a:solidFill>
              </a:defRPr>
            </a:lvl1pPr>
          </a:lstStyle>
          <a:p>
            <a:pPr>
              <a:defRPr/>
            </a:pPr>
            <a:endParaRPr lang="en-US"/>
          </a:p>
        </p:txBody>
      </p:sp>
      <p:sp>
        <p:nvSpPr>
          <p:cNvPr id="28" name="Rectangle 28">
            <a:extLst>
              <a:ext uri="{FF2B5EF4-FFF2-40B4-BE49-F238E27FC236}">
                <a16:creationId xmlns:a16="http://schemas.microsoft.com/office/drawing/2014/main" id="{04D0253F-E23F-4CEC-923D-BA9255B7F615}"/>
              </a:ext>
            </a:extLst>
          </p:cNvPr>
          <p:cNvSpPr>
            <a:spLocks noGrp="1" noChangeArrowheads="1"/>
          </p:cNvSpPr>
          <p:nvPr>
            <p:ph type="ftr" sz="quarter" idx="11"/>
          </p:nvPr>
        </p:nvSpPr>
        <p:spPr/>
        <p:txBody>
          <a:bodyPr/>
          <a:lstStyle>
            <a:lvl1pPr>
              <a:defRPr>
                <a:solidFill>
                  <a:srgbClr val="000000"/>
                </a:solidFill>
              </a:defRPr>
            </a:lvl1pPr>
          </a:lstStyle>
          <a:p>
            <a:pPr>
              <a:defRPr/>
            </a:pPr>
            <a:endParaRPr lang="en-US"/>
          </a:p>
        </p:txBody>
      </p:sp>
      <p:sp>
        <p:nvSpPr>
          <p:cNvPr id="29" name="Rectangle 29">
            <a:extLst>
              <a:ext uri="{FF2B5EF4-FFF2-40B4-BE49-F238E27FC236}">
                <a16:creationId xmlns:a16="http://schemas.microsoft.com/office/drawing/2014/main" id="{75CB4AF5-93E0-4CC2-B56F-EEA7D723F7A5}"/>
              </a:ext>
            </a:extLst>
          </p:cNvPr>
          <p:cNvSpPr>
            <a:spLocks noGrp="1" noChangeArrowheads="1"/>
          </p:cNvSpPr>
          <p:nvPr>
            <p:ph type="sldNum" sz="quarter" idx="12"/>
          </p:nvPr>
        </p:nvSpPr>
        <p:spPr/>
        <p:txBody>
          <a:bodyPr/>
          <a:lstStyle>
            <a:lvl1pPr>
              <a:defRPr>
                <a:solidFill>
                  <a:srgbClr val="000000"/>
                </a:solidFill>
              </a:defRPr>
            </a:lvl1pPr>
          </a:lstStyle>
          <a:p>
            <a:fld id="{43B8FC20-4443-4352-9F34-993F9572059E}" type="slidenum">
              <a:rPr lang="en-US" altLang="en-US"/>
              <a:pPr/>
              <a:t>‹#›</a:t>
            </a:fld>
            <a:endParaRPr lang="en-US" altLang="en-US"/>
          </a:p>
        </p:txBody>
      </p:sp>
    </p:spTree>
    <p:extLst>
      <p:ext uri="{BB962C8B-B14F-4D97-AF65-F5344CB8AC3E}">
        <p14:creationId xmlns:p14="http://schemas.microsoft.com/office/powerpoint/2010/main" val="10875898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7">
            <a:extLst>
              <a:ext uri="{FF2B5EF4-FFF2-40B4-BE49-F238E27FC236}">
                <a16:creationId xmlns:a16="http://schemas.microsoft.com/office/drawing/2014/main" id="{AB4B02CC-7360-4E04-9CD6-1377C610A99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8">
            <a:extLst>
              <a:ext uri="{FF2B5EF4-FFF2-40B4-BE49-F238E27FC236}">
                <a16:creationId xmlns:a16="http://schemas.microsoft.com/office/drawing/2014/main" id="{CE664B53-EA11-41D2-BF23-7580F73CD56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9">
            <a:extLst>
              <a:ext uri="{FF2B5EF4-FFF2-40B4-BE49-F238E27FC236}">
                <a16:creationId xmlns:a16="http://schemas.microsoft.com/office/drawing/2014/main" id="{35EBB213-939E-4E19-8DFD-666FA35E3746}"/>
              </a:ext>
            </a:extLst>
          </p:cNvPr>
          <p:cNvSpPr>
            <a:spLocks noGrp="1" noChangeArrowheads="1"/>
          </p:cNvSpPr>
          <p:nvPr>
            <p:ph type="sldNum" sz="quarter" idx="12"/>
          </p:nvPr>
        </p:nvSpPr>
        <p:spPr>
          <a:ln/>
        </p:spPr>
        <p:txBody>
          <a:bodyPr/>
          <a:lstStyle>
            <a:lvl1pPr>
              <a:defRPr/>
            </a:lvl1pPr>
          </a:lstStyle>
          <a:p>
            <a:fld id="{077C3145-FFBB-46EA-A781-C0E44342E9E9}" type="slidenum">
              <a:rPr lang="en-US" altLang="en-US"/>
              <a:pPr/>
              <a:t>‹#›</a:t>
            </a:fld>
            <a:endParaRPr lang="en-US" altLang="en-US"/>
          </a:p>
        </p:txBody>
      </p:sp>
    </p:spTree>
    <p:extLst>
      <p:ext uri="{BB962C8B-B14F-4D97-AF65-F5344CB8AC3E}">
        <p14:creationId xmlns:p14="http://schemas.microsoft.com/office/powerpoint/2010/main" val="27004467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2463" y="457200"/>
            <a:ext cx="1943100" cy="56388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73163" y="457200"/>
            <a:ext cx="56769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7">
            <a:extLst>
              <a:ext uri="{FF2B5EF4-FFF2-40B4-BE49-F238E27FC236}">
                <a16:creationId xmlns:a16="http://schemas.microsoft.com/office/drawing/2014/main" id="{8BFC07D1-1261-4464-970F-2D33B53EDEB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8">
            <a:extLst>
              <a:ext uri="{FF2B5EF4-FFF2-40B4-BE49-F238E27FC236}">
                <a16:creationId xmlns:a16="http://schemas.microsoft.com/office/drawing/2014/main" id="{235D9144-F6CB-4455-A182-445DDC848BB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9">
            <a:extLst>
              <a:ext uri="{FF2B5EF4-FFF2-40B4-BE49-F238E27FC236}">
                <a16:creationId xmlns:a16="http://schemas.microsoft.com/office/drawing/2014/main" id="{A704EC63-327A-4558-AE58-73DD21DCD5F5}"/>
              </a:ext>
            </a:extLst>
          </p:cNvPr>
          <p:cNvSpPr>
            <a:spLocks noGrp="1" noChangeArrowheads="1"/>
          </p:cNvSpPr>
          <p:nvPr>
            <p:ph type="sldNum" sz="quarter" idx="12"/>
          </p:nvPr>
        </p:nvSpPr>
        <p:spPr>
          <a:ln/>
        </p:spPr>
        <p:txBody>
          <a:bodyPr/>
          <a:lstStyle>
            <a:lvl1pPr>
              <a:defRPr/>
            </a:lvl1pPr>
          </a:lstStyle>
          <a:p>
            <a:fld id="{8BE9B6F0-6304-47F4-A83C-432B525ECC52}" type="slidenum">
              <a:rPr lang="en-US" altLang="en-US"/>
              <a:pPr/>
              <a:t>‹#›</a:t>
            </a:fld>
            <a:endParaRPr lang="en-US" altLang="en-US"/>
          </a:p>
        </p:txBody>
      </p:sp>
    </p:spTree>
    <p:extLst>
      <p:ext uri="{BB962C8B-B14F-4D97-AF65-F5344CB8AC3E}">
        <p14:creationId xmlns:p14="http://schemas.microsoft.com/office/powerpoint/2010/main" val="18374407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173163" y="457200"/>
            <a:ext cx="7772400" cy="1143000"/>
          </a:xfrm>
        </p:spPr>
        <p:txBody>
          <a:bodyPr/>
          <a:lstStyle/>
          <a:p>
            <a:r>
              <a:rPr lang="en-US"/>
              <a:t>Click to edit Master title style</a:t>
            </a:r>
          </a:p>
        </p:txBody>
      </p:sp>
      <p:sp>
        <p:nvSpPr>
          <p:cNvPr id="3" name="Text Placeholder 2"/>
          <p:cNvSpPr>
            <a:spLocks noGrp="1"/>
          </p:cNvSpPr>
          <p:nvPr>
            <p:ph type="body" sz="half" idx="1"/>
          </p:nvPr>
        </p:nvSpPr>
        <p:spPr>
          <a:xfrm>
            <a:off x="1173163"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35563"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7">
            <a:extLst>
              <a:ext uri="{FF2B5EF4-FFF2-40B4-BE49-F238E27FC236}">
                <a16:creationId xmlns:a16="http://schemas.microsoft.com/office/drawing/2014/main" id="{2BC3B08A-24CD-481B-9872-9895D0504F06}"/>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28">
            <a:extLst>
              <a:ext uri="{FF2B5EF4-FFF2-40B4-BE49-F238E27FC236}">
                <a16:creationId xmlns:a16="http://schemas.microsoft.com/office/drawing/2014/main" id="{35BB2EDF-4DAA-42BF-A492-EA959333998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29">
            <a:extLst>
              <a:ext uri="{FF2B5EF4-FFF2-40B4-BE49-F238E27FC236}">
                <a16:creationId xmlns:a16="http://schemas.microsoft.com/office/drawing/2014/main" id="{D13E7140-68DB-48D9-8365-98879728BDD5}"/>
              </a:ext>
            </a:extLst>
          </p:cNvPr>
          <p:cNvSpPr>
            <a:spLocks noGrp="1" noChangeArrowheads="1"/>
          </p:cNvSpPr>
          <p:nvPr>
            <p:ph type="sldNum" sz="quarter" idx="12"/>
          </p:nvPr>
        </p:nvSpPr>
        <p:spPr>
          <a:ln/>
        </p:spPr>
        <p:txBody>
          <a:bodyPr/>
          <a:lstStyle>
            <a:lvl1pPr>
              <a:defRPr/>
            </a:lvl1pPr>
          </a:lstStyle>
          <a:p>
            <a:fld id="{F6EEA103-E299-48FE-A3B1-9FD9C17C4752}" type="slidenum">
              <a:rPr lang="en-US" altLang="en-US"/>
              <a:pPr/>
              <a:t>‹#›</a:t>
            </a:fld>
            <a:endParaRPr lang="en-US" altLang="en-US"/>
          </a:p>
        </p:txBody>
      </p:sp>
    </p:spTree>
    <p:extLst>
      <p:ext uri="{BB962C8B-B14F-4D97-AF65-F5344CB8AC3E}">
        <p14:creationId xmlns:p14="http://schemas.microsoft.com/office/powerpoint/2010/main" val="4119106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7">
            <a:extLst>
              <a:ext uri="{FF2B5EF4-FFF2-40B4-BE49-F238E27FC236}">
                <a16:creationId xmlns:a16="http://schemas.microsoft.com/office/drawing/2014/main" id="{B5E1EAFB-E025-460E-9027-E862C63A6CBF}"/>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8">
            <a:extLst>
              <a:ext uri="{FF2B5EF4-FFF2-40B4-BE49-F238E27FC236}">
                <a16:creationId xmlns:a16="http://schemas.microsoft.com/office/drawing/2014/main" id="{944D3315-1C4B-470A-A221-7AB1B1DFF89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9">
            <a:extLst>
              <a:ext uri="{FF2B5EF4-FFF2-40B4-BE49-F238E27FC236}">
                <a16:creationId xmlns:a16="http://schemas.microsoft.com/office/drawing/2014/main" id="{7A918811-D3A1-4731-926F-F2440AEC47BA}"/>
              </a:ext>
            </a:extLst>
          </p:cNvPr>
          <p:cNvSpPr>
            <a:spLocks noGrp="1" noChangeArrowheads="1"/>
          </p:cNvSpPr>
          <p:nvPr>
            <p:ph type="sldNum" sz="quarter" idx="12"/>
          </p:nvPr>
        </p:nvSpPr>
        <p:spPr>
          <a:ln/>
        </p:spPr>
        <p:txBody>
          <a:bodyPr/>
          <a:lstStyle>
            <a:lvl1pPr>
              <a:defRPr/>
            </a:lvl1pPr>
          </a:lstStyle>
          <a:p>
            <a:fld id="{616E4FA0-5BB6-493E-95A6-EA89D2B23493}" type="slidenum">
              <a:rPr lang="en-US" altLang="en-US"/>
              <a:pPr/>
              <a:t>‹#›</a:t>
            </a:fld>
            <a:endParaRPr lang="en-US" altLang="en-US"/>
          </a:p>
        </p:txBody>
      </p:sp>
    </p:spTree>
    <p:extLst>
      <p:ext uri="{BB962C8B-B14F-4D97-AF65-F5344CB8AC3E}">
        <p14:creationId xmlns:p14="http://schemas.microsoft.com/office/powerpoint/2010/main" val="4928422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7">
            <a:extLst>
              <a:ext uri="{FF2B5EF4-FFF2-40B4-BE49-F238E27FC236}">
                <a16:creationId xmlns:a16="http://schemas.microsoft.com/office/drawing/2014/main" id="{B45DC2EB-96D9-4AF7-A2FF-16C769F3F6B8}"/>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28">
            <a:extLst>
              <a:ext uri="{FF2B5EF4-FFF2-40B4-BE49-F238E27FC236}">
                <a16:creationId xmlns:a16="http://schemas.microsoft.com/office/drawing/2014/main" id="{E80826A3-D6C5-420A-A78E-A52E7961836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29">
            <a:extLst>
              <a:ext uri="{FF2B5EF4-FFF2-40B4-BE49-F238E27FC236}">
                <a16:creationId xmlns:a16="http://schemas.microsoft.com/office/drawing/2014/main" id="{7D5FA40B-0BF7-4FAA-BAB1-5C9FF3CFD311}"/>
              </a:ext>
            </a:extLst>
          </p:cNvPr>
          <p:cNvSpPr>
            <a:spLocks noGrp="1" noChangeArrowheads="1"/>
          </p:cNvSpPr>
          <p:nvPr>
            <p:ph type="sldNum" sz="quarter" idx="12"/>
          </p:nvPr>
        </p:nvSpPr>
        <p:spPr>
          <a:ln/>
        </p:spPr>
        <p:txBody>
          <a:bodyPr/>
          <a:lstStyle>
            <a:lvl1pPr>
              <a:defRPr/>
            </a:lvl1pPr>
          </a:lstStyle>
          <a:p>
            <a:fld id="{CB60867F-694B-4E23-9D65-4CA227638DDD}" type="slidenum">
              <a:rPr lang="en-US" altLang="en-US"/>
              <a:pPr/>
              <a:t>‹#›</a:t>
            </a:fld>
            <a:endParaRPr lang="en-US" altLang="en-US"/>
          </a:p>
        </p:txBody>
      </p:sp>
    </p:spTree>
    <p:extLst>
      <p:ext uri="{BB962C8B-B14F-4D97-AF65-F5344CB8AC3E}">
        <p14:creationId xmlns:p14="http://schemas.microsoft.com/office/powerpoint/2010/main" val="14722213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7316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3556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7">
            <a:extLst>
              <a:ext uri="{FF2B5EF4-FFF2-40B4-BE49-F238E27FC236}">
                <a16:creationId xmlns:a16="http://schemas.microsoft.com/office/drawing/2014/main" id="{EED6497E-620F-4B0C-BC4C-2321838309E8}"/>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28">
            <a:extLst>
              <a:ext uri="{FF2B5EF4-FFF2-40B4-BE49-F238E27FC236}">
                <a16:creationId xmlns:a16="http://schemas.microsoft.com/office/drawing/2014/main" id="{636388D7-E6B9-4B22-A9FF-99813E433D1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29">
            <a:extLst>
              <a:ext uri="{FF2B5EF4-FFF2-40B4-BE49-F238E27FC236}">
                <a16:creationId xmlns:a16="http://schemas.microsoft.com/office/drawing/2014/main" id="{F284E79A-7818-49A3-B0A7-24EB14B62536}"/>
              </a:ext>
            </a:extLst>
          </p:cNvPr>
          <p:cNvSpPr>
            <a:spLocks noGrp="1" noChangeArrowheads="1"/>
          </p:cNvSpPr>
          <p:nvPr>
            <p:ph type="sldNum" sz="quarter" idx="12"/>
          </p:nvPr>
        </p:nvSpPr>
        <p:spPr>
          <a:ln/>
        </p:spPr>
        <p:txBody>
          <a:bodyPr/>
          <a:lstStyle>
            <a:lvl1pPr>
              <a:defRPr/>
            </a:lvl1pPr>
          </a:lstStyle>
          <a:p>
            <a:fld id="{54B8F5E8-E223-4058-AF78-1B296A9B60B5}" type="slidenum">
              <a:rPr lang="en-US" altLang="en-US"/>
              <a:pPr/>
              <a:t>‹#›</a:t>
            </a:fld>
            <a:endParaRPr lang="en-US" altLang="en-US"/>
          </a:p>
        </p:txBody>
      </p:sp>
    </p:spTree>
    <p:extLst>
      <p:ext uri="{BB962C8B-B14F-4D97-AF65-F5344CB8AC3E}">
        <p14:creationId xmlns:p14="http://schemas.microsoft.com/office/powerpoint/2010/main" val="26389248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7">
            <a:extLst>
              <a:ext uri="{FF2B5EF4-FFF2-40B4-BE49-F238E27FC236}">
                <a16:creationId xmlns:a16="http://schemas.microsoft.com/office/drawing/2014/main" id="{A4D9D210-DAA7-4E65-BC1A-96AAF274BC00}"/>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28">
            <a:extLst>
              <a:ext uri="{FF2B5EF4-FFF2-40B4-BE49-F238E27FC236}">
                <a16:creationId xmlns:a16="http://schemas.microsoft.com/office/drawing/2014/main" id="{71AC58FF-252E-44CB-BE51-C40160E401B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29">
            <a:extLst>
              <a:ext uri="{FF2B5EF4-FFF2-40B4-BE49-F238E27FC236}">
                <a16:creationId xmlns:a16="http://schemas.microsoft.com/office/drawing/2014/main" id="{E87B8180-DADA-48CC-B3B1-4843A4044CB8}"/>
              </a:ext>
            </a:extLst>
          </p:cNvPr>
          <p:cNvSpPr>
            <a:spLocks noGrp="1" noChangeArrowheads="1"/>
          </p:cNvSpPr>
          <p:nvPr>
            <p:ph type="sldNum" sz="quarter" idx="12"/>
          </p:nvPr>
        </p:nvSpPr>
        <p:spPr>
          <a:ln/>
        </p:spPr>
        <p:txBody>
          <a:bodyPr/>
          <a:lstStyle>
            <a:lvl1pPr>
              <a:defRPr/>
            </a:lvl1pPr>
          </a:lstStyle>
          <a:p>
            <a:fld id="{82FB36BC-0604-49FE-9D2E-F3C70CCC801F}" type="slidenum">
              <a:rPr lang="en-US" altLang="en-US"/>
              <a:pPr/>
              <a:t>‹#›</a:t>
            </a:fld>
            <a:endParaRPr lang="en-US" altLang="en-US"/>
          </a:p>
        </p:txBody>
      </p:sp>
    </p:spTree>
    <p:extLst>
      <p:ext uri="{BB962C8B-B14F-4D97-AF65-F5344CB8AC3E}">
        <p14:creationId xmlns:p14="http://schemas.microsoft.com/office/powerpoint/2010/main" val="4008402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7">
            <a:extLst>
              <a:ext uri="{FF2B5EF4-FFF2-40B4-BE49-F238E27FC236}">
                <a16:creationId xmlns:a16="http://schemas.microsoft.com/office/drawing/2014/main" id="{70C34DF4-DDBB-424A-85EF-8CCA3438088A}"/>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28">
            <a:extLst>
              <a:ext uri="{FF2B5EF4-FFF2-40B4-BE49-F238E27FC236}">
                <a16:creationId xmlns:a16="http://schemas.microsoft.com/office/drawing/2014/main" id="{2E4B5FB4-719B-4803-9A02-D853C938E3D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29">
            <a:extLst>
              <a:ext uri="{FF2B5EF4-FFF2-40B4-BE49-F238E27FC236}">
                <a16:creationId xmlns:a16="http://schemas.microsoft.com/office/drawing/2014/main" id="{9B5A7B58-8799-45B6-AD78-2D2D5F23B774}"/>
              </a:ext>
            </a:extLst>
          </p:cNvPr>
          <p:cNvSpPr>
            <a:spLocks noGrp="1" noChangeArrowheads="1"/>
          </p:cNvSpPr>
          <p:nvPr>
            <p:ph type="sldNum" sz="quarter" idx="12"/>
          </p:nvPr>
        </p:nvSpPr>
        <p:spPr>
          <a:ln/>
        </p:spPr>
        <p:txBody>
          <a:bodyPr/>
          <a:lstStyle>
            <a:lvl1pPr>
              <a:defRPr/>
            </a:lvl1pPr>
          </a:lstStyle>
          <a:p>
            <a:fld id="{96991EC9-84F1-428E-A75E-2654270152B4}" type="slidenum">
              <a:rPr lang="en-US" altLang="en-US"/>
              <a:pPr/>
              <a:t>‹#›</a:t>
            </a:fld>
            <a:endParaRPr lang="en-US" altLang="en-US"/>
          </a:p>
        </p:txBody>
      </p:sp>
    </p:spTree>
    <p:extLst>
      <p:ext uri="{BB962C8B-B14F-4D97-AF65-F5344CB8AC3E}">
        <p14:creationId xmlns:p14="http://schemas.microsoft.com/office/powerpoint/2010/main" val="41587280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7">
            <a:extLst>
              <a:ext uri="{FF2B5EF4-FFF2-40B4-BE49-F238E27FC236}">
                <a16:creationId xmlns:a16="http://schemas.microsoft.com/office/drawing/2014/main" id="{00D0237B-49C8-4071-8BFF-944C8F1F00D0}"/>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28">
            <a:extLst>
              <a:ext uri="{FF2B5EF4-FFF2-40B4-BE49-F238E27FC236}">
                <a16:creationId xmlns:a16="http://schemas.microsoft.com/office/drawing/2014/main" id="{4B193174-22AC-4E0E-91BF-88E710A7847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29">
            <a:extLst>
              <a:ext uri="{FF2B5EF4-FFF2-40B4-BE49-F238E27FC236}">
                <a16:creationId xmlns:a16="http://schemas.microsoft.com/office/drawing/2014/main" id="{3DF0CD9C-105C-443A-B11E-9DD070B973BB}"/>
              </a:ext>
            </a:extLst>
          </p:cNvPr>
          <p:cNvSpPr>
            <a:spLocks noGrp="1" noChangeArrowheads="1"/>
          </p:cNvSpPr>
          <p:nvPr>
            <p:ph type="sldNum" sz="quarter" idx="12"/>
          </p:nvPr>
        </p:nvSpPr>
        <p:spPr>
          <a:ln/>
        </p:spPr>
        <p:txBody>
          <a:bodyPr/>
          <a:lstStyle>
            <a:lvl1pPr>
              <a:defRPr/>
            </a:lvl1pPr>
          </a:lstStyle>
          <a:p>
            <a:fld id="{79B59CBC-788C-471B-A8D7-BDE509A49095}" type="slidenum">
              <a:rPr lang="en-US" altLang="en-US"/>
              <a:pPr/>
              <a:t>‹#›</a:t>
            </a:fld>
            <a:endParaRPr lang="en-US" altLang="en-US"/>
          </a:p>
        </p:txBody>
      </p:sp>
    </p:spTree>
    <p:extLst>
      <p:ext uri="{BB962C8B-B14F-4D97-AF65-F5344CB8AC3E}">
        <p14:creationId xmlns:p14="http://schemas.microsoft.com/office/powerpoint/2010/main" val="32836576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7">
            <a:extLst>
              <a:ext uri="{FF2B5EF4-FFF2-40B4-BE49-F238E27FC236}">
                <a16:creationId xmlns:a16="http://schemas.microsoft.com/office/drawing/2014/main" id="{37B2DE06-6105-47CE-83AB-6322BC3BE48B}"/>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28">
            <a:extLst>
              <a:ext uri="{FF2B5EF4-FFF2-40B4-BE49-F238E27FC236}">
                <a16:creationId xmlns:a16="http://schemas.microsoft.com/office/drawing/2014/main" id="{AA02208C-F732-4292-A6BA-D63530ED0FD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29">
            <a:extLst>
              <a:ext uri="{FF2B5EF4-FFF2-40B4-BE49-F238E27FC236}">
                <a16:creationId xmlns:a16="http://schemas.microsoft.com/office/drawing/2014/main" id="{C78BB50B-3CFC-434D-BF86-F8E4A55C9340}"/>
              </a:ext>
            </a:extLst>
          </p:cNvPr>
          <p:cNvSpPr>
            <a:spLocks noGrp="1" noChangeArrowheads="1"/>
          </p:cNvSpPr>
          <p:nvPr>
            <p:ph type="sldNum" sz="quarter" idx="12"/>
          </p:nvPr>
        </p:nvSpPr>
        <p:spPr>
          <a:ln/>
        </p:spPr>
        <p:txBody>
          <a:bodyPr/>
          <a:lstStyle>
            <a:lvl1pPr>
              <a:defRPr/>
            </a:lvl1pPr>
          </a:lstStyle>
          <a:p>
            <a:fld id="{4EC3B0B2-C40C-4600-A84F-5F3DC639AC5E}" type="slidenum">
              <a:rPr lang="en-US" altLang="en-US"/>
              <a:pPr/>
              <a:t>‹#›</a:t>
            </a:fld>
            <a:endParaRPr lang="en-US" altLang="en-US"/>
          </a:p>
        </p:txBody>
      </p:sp>
    </p:spTree>
    <p:extLst>
      <p:ext uri="{BB962C8B-B14F-4D97-AF65-F5344CB8AC3E}">
        <p14:creationId xmlns:p14="http://schemas.microsoft.com/office/powerpoint/2010/main" val="1271332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7">
            <a:extLst>
              <a:ext uri="{FF2B5EF4-FFF2-40B4-BE49-F238E27FC236}">
                <a16:creationId xmlns:a16="http://schemas.microsoft.com/office/drawing/2014/main" id="{E714C8B9-FA0F-4467-B458-30B0B3A5ACD3}"/>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28">
            <a:extLst>
              <a:ext uri="{FF2B5EF4-FFF2-40B4-BE49-F238E27FC236}">
                <a16:creationId xmlns:a16="http://schemas.microsoft.com/office/drawing/2014/main" id="{B9C188E0-9798-423E-AB11-AE2937EEA06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29">
            <a:extLst>
              <a:ext uri="{FF2B5EF4-FFF2-40B4-BE49-F238E27FC236}">
                <a16:creationId xmlns:a16="http://schemas.microsoft.com/office/drawing/2014/main" id="{06456421-F914-4553-BC3E-EAD320581C0F}"/>
              </a:ext>
            </a:extLst>
          </p:cNvPr>
          <p:cNvSpPr>
            <a:spLocks noGrp="1" noChangeArrowheads="1"/>
          </p:cNvSpPr>
          <p:nvPr>
            <p:ph type="sldNum" sz="quarter" idx="12"/>
          </p:nvPr>
        </p:nvSpPr>
        <p:spPr>
          <a:ln/>
        </p:spPr>
        <p:txBody>
          <a:bodyPr/>
          <a:lstStyle>
            <a:lvl1pPr>
              <a:defRPr/>
            </a:lvl1pPr>
          </a:lstStyle>
          <a:p>
            <a:fld id="{F29766C6-A214-47A6-8A5C-96CE273338BE}" type="slidenum">
              <a:rPr lang="en-US" altLang="en-US"/>
              <a:pPr/>
              <a:t>‹#›</a:t>
            </a:fld>
            <a:endParaRPr lang="en-US" altLang="en-US"/>
          </a:p>
        </p:txBody>
      </p:sp>
    </p:spTree>
    <p:extLst>
      <p:ext uri="{BB962C8B-B14F-4D97-AF65-F5344CB8AC3E}">
        <p14:creationId xmlns:p14="http://schemas.microsoft.com/office/powerpoint/2010/main" val="1706196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a:extLst>
              <a:ext uri="{FF2B5EF4-FFF2-40B4-BE49-F238E27FC236}">
                <a16:creationId xmlns:a16="http://schemas.microsoft.com/office/drawing/2014/main" id="{C06FFF74-36C0-48B8-AD5B-D86EE523F56F}"/>
              </a:ext>
            </a:extLst>
          </p:cNvPr>
          <p:cNvGrpSpPr>
            <a:grpSpLocks/>
          </p:cNvGrpSpPr>
          <p:nvPr/>
        </p:nvGrpSpPr>
        <p:grpSpPr bwMode="auto">
          <a:xfrm>
            <a:off x="0" y="-4763"/>
            <a:ext cx="1063625" cy="6858001"/>
            <a:chOff x="0" y="-3"/>
            <a:chExt cx="670" cy="4320"/>
          </a:xfrm>
        </p:grpSpPr>
        <p:grpSp>
          <p:nvGrpSpPr>
            <p:cNvPr id="1032" name="Group 3">
              <a:extLst>
                <a:ext uri="{FF2B5EF4-FFF2-40B4-BE49-F238E27FC236}">
                  <a16:creationId xmlns:a16="http://schemas.microsoft.com/office/drawing/2014/main" id="{8A709E6D-FEA4-4BE1-808B-B557956A4A6F}"/>
                </a:ext>
              </a:extLst>
            </p:cNvPr>
            <p:cNvGrpSpPr>
              <a:grpSpLocks/>
            </p:cNvGrpSpPr>
            <p:nvPr/>
          </p:nvGrpSpPr>
          <p:grpSpPr bwMode="auto">
            <a:xfrm rot="16200000" flipH="1">
              <a:off x="-1815" y="1838"/>
              <a:ext cx="4320" cy="638"/>
              <a:chOff x="-2" y="1562"/>
              <a:chExt cx="5762" cy="638"/>
            </a:xfrm>
          </p:grpSpPr>
          <p:sp>
            <p:nvSpPr>
              <p:cNvPr id="1035" name="Freeform 4">
                <a:extLst>
                  <a:ext uri="{FF2B5EF4-FFF2-40B4-BE49-F238E27FC236}">
                    <a16:creationId xmlns:a16="http://schemas.microsoft.com/office/drawing/2014/main" id="{1BA17BE3-DB79-426E-8CF1-5C41CEDD2275}"/>
                  </a:ext>
                </a:extLst>
              </p:cNvPr>
              <p:cNvSpPr>
                <a:spLocks/>
              </p:cNvSpPr>
              <p:nvPr/>
            </p:nvSpPr>
            <p:spPr bwMode="ltGray">
              <a:xfrm rot="-5400000">
                <a:off x="2542" y="-993"/>
                <a:ext cx="624" cy="5746"/>
              </a:xfrm>
              <a:custGeom>
                <a:avLst/>
                <a:gdLst>
                  <a:gd name="T0" fmla="*/ 0 w 1000"/>
                  <a:gd name="T1" fmla="*/ 0 h 720"/>
                  <a:gd name="T2" fmla="*/ 0 w 1000"/>
                  <a:gd name="T3" fmla="*/ 2147483647 h 720"/>
                  <a:gd name="T4" fmla="*/ 6 w 1000"/>
                  <a:gd name="T5" fmla="*/ 2147483647 h 720"/>
                  <a:gd name="T6" fmla="*/ 6 w 1000"/>
                  <a:gd name="T7" fmla="*/ 0 h 720"/>
                  <a:gd name="T8" fmla="*/ 0 w 1000"/>
                  <a:gd name="T9" fmla="*/ 0 h 7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00" h="720">
                    <a:moveTo>
                      <a:pt x="0" y="0"/>
                    </a:moveTo>
                    <a:lnTo>
                      <a:pt x="0" y="720"/>
                    </a:lnTo>
                    <a:lnTo>
                      <a:pt x="1000" y="720"/>
                    </a:lnTo>
                    <a:lnTo>
                      <a:pt x="1000" y="0"/>
                    </a:lnTo>
                    <a:lnTo>
                      <a:pt x="0" y="0"/>
                    </a:lnTo>
                    <a:close/>
                  </a:path>
                </a:pathLst>
              </a:custGeom>
              <a:solidFill>
                <a:schemeClr val="accent1"/>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036" name="Freeform 5">
                <a:extLst>
                  <a:ext uri="{FF2B5EF4-FFF2-40B4-BE49-F238E27FC236}">
                    <a16:creationId xmlns:a16="http://schemas.microsoft.com/office/drawing/2014/main" id="{3004B259-2571-4480-8EAA-64D6C6E64476}"/>
                  </a:ext>
                </a:extLst>
              </p:cNvPr>
              <p:cNvSpPr>
                <a:spLocks/>
              </p:cNvSpPr>
              <p:nvPr/>
            </p:nvSpPr>
            <p:spPr bwMode="ltGray">
              <a:xfrm rot="-5400000">
                <a:off x="1299" y="1670"/>
                <a:ext cx="624" cy="420"/>
              </a:xfrm>
              <a:custGeom>
                <a:avLst/>
                <a:gdLst>
                  <a:gd name="T0" fmla="*/ 0 w 624"/>
                  <a:gd name="T1" fmla="*/ 0 h 317"/>
                  <a:gd name="T2" fmla="*/ 0 w 624"/>
                  <a:gd name="T3" fmla="*/ 5997 h 317"/>
                  <a:gd name="T4" fmla="*/ 624 w 624"/>
                  <a:gd name="T5" fmla="*/ 5997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037" name="Freeform 6">
                <a:extLst>
                  <a:ext uri="{FF2B5EF4-FFF2-40B4-BE49-F238E27FC236}">
                    <a16:creationId xmlns:a16="http://schemas.microsoft.com/office/drawing/2014/main" id="{871B1027-68FD-452D-A3B7-B5E038EB923B}"/>
                  </a:ext>
                </a:extLst>
              </p:cNvPr>
              <p:cNvSpPr>
                <a:spLocks/>
              </p:cNvSpPr>
              <p:nvPr/>
            </p:nvSpPr>
            <p:spPr bwMode="ltGray">
              <a:xfrm rot="-5400000">
                <a:off x="968" y="1669"/>
                <a:ext cx="624" cy="424"/>
              </a:xfrm>
              <a:custGeom>
                <a:avLst/>
                <a:gdLst>
                  <a:gd name="T0" fmla="*/ 0 w 624"/>
                  <a:gd name="T1" fmla="*/ 0 h 317"/>
                  <a:gd name="T2" fmla="*/ 0 w 624"/>
                  <a:gd name="T3" fmla="*/ 6669 h 317"/>
                  <a:gd name="T4" fmla="*/ 624 w 624"/>
                  <a:gd name="T5" fmla="*/ 6669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folHlink"/>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038" name="Freeform 7">
                <a:extLst>
                  <a:ext uri="{FF2B5EF4-FFF2-40B4-BE49-F238E27FC236}">
                    <a16:creationId xmlns:a16="http://schemas.microsoft.com/office/drawing/2014/main" id="{7908576A-1C63-42B5-8020-0CD58E6BD773}"/>
                  </a:ext>
                </a:extLst>
              </p:cNvPr>
              <p:cNvSpPr>
                <a:spLocks/>
              </p:cNvSpPr>
              <p:nvPr/>
            </p:nvSpPr>
            <p:spPr bwMode="ltGray">
              <a:xfrm rot="-5400000">
                <a:off x="-71" y="1753"/>
                <a:ext cx="624" cy="256"/>
              </a:xfrm>
              <a:custGeom>
                <a:avLst/>
                <a:gdLst>
                  <a:gd name="T0" fmla="*/ 0 w 624"/>
                  <a:gd name="T1" fmla="*/ 1 h 370"/>
                  <a:gd name="T2" fmla="*/ 0 w 624"/>
                  <a:gd name="T3" fmla="*/ 6 h 370"/>
                  <a:gd name="T4" fmla="*/ 624 w 624"/>
                  <a:gd name="T5" fmla="*/ 6 h 370"/>
                  <a:gd name="T6" fmla="*/ 624 w 624"/>
                  <a:gd name="T7" fmla="*/ 1 h 370"/>
                  <a:gd name="T8" fmla="*/ 384 w 624"/>
                  <a:gd name="T9" fmla="*/ 1 h 370"/>
                  <a:gd name="T10" fmla="*/ 0 w 624"/>
                  <a:gd name="T11" fmla="*/ 1 h 37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bg2"/>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039" name="Freeform 8">
                <a:extLst>
                  <a:ext uri="{FF2B5EF4-FFF2-40B4-BE49-F238E27FC236}">
                    <a16:creationId xmlns:a16="http://schemas.microsoft.com/office/drawing/2014/main" id="{B1404802-D50A-41D9-885B-C5C1FFC3AF81}"/>
                  </a:ext>
                </a:extLst>
              </p:cNvPr>
              <p:cNvSpPr>
                <a:spLocks/>
              </p:cNvSpPr>
              <p:nvPr/>
            </p:nvSpPr>
            <p:spPr bwMode="ltGray">
              <a:xfrm rot="-5400000">
                <a:off x="640" y="1734"/>
                <a:ext cx="624" cy="292"/>
              </a:xfrm>
              <a:custGeom>
                <a:avLst/>
                <a:gdLst>
                  <a:gd name="T0" fmla="*/ 0 w 624"/>
                  <a:gd name="T1" fmla="*/ 0 h 317"/>
                  <a:gd name="T2" fmla="*/ 0 w 624"/>
                  <a:gd name="T3" fmla="*/ 111 h 317"/>
                  <a:gd name="T4" fmla="*/ 624 w 624"/>
                  <a:gd name="T5" fmla="*/ 111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tx1"/>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040" name="Freeform 9">
                <a:extLst>
                  <a:ext uri="{FF2B5EF4-FFF2-40B4-BE49-F238E27FC236}">
                    <a16:creationId xmlns:a16="http://schemas.microsoft.com/office/drawing/2014/main" id="{F6E39C1F-11EA-42AA-9107-B57260B3A1F6}"/>
                  </a:ext>
                </a:extLst>
              </p:cNvPr>
              <p:cNvSpPr>
                <a:spLocks/>
              </p:cNvSpPr>
              <p:nvPr/>
            </p:nvSpPr>
            <p:spPr bwMode="ltGray">
              <a:xfrm rot="-5400000">
                <a:off x="422" y="1701"/>
                <a:ext cx="624" cy="364"/>
              </a:xfrm>
              <a:custGeom>
                <a:avLst/>
                <a:gdLst>
                  <a:gd name="T0" fmla="*/ 0 w 624"/>
                  <a:gd name="T1" fmla="*/ 0 h 272"/>
                  <a:gd name="T2" fmla="*/ 0 w 624"/>
                  <a:gd name="T3" fmla="*/ 6710 h 272"/>
                  <a:gd name="T4" fmla="*/ 240 w 624"/>
                  <a:gd name="T5" fmla="*/ 5910 h 272"/>
                  <a:gd name="T6" fmla="*/ 624 w 624"/>
                  <a:gd name="T7" fmla="*/ 6710 h 272"/>
                  <a:gd name="T8" fmla="*/ 624 w 624"/>
                  <a:gd name="T9" fmla="*/ 0 h 272"/>
                  <a:gd name="T10" fmla="*/ 0 w 624"/>
                  <a:gd name="T11" fmla="*/ 0 h 27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041" name="Freeform 10">
                <a:extLst>
                  <a:ext uri="{FF2B5EF4-FFF2-40B4-BE49-F238E27FC236}">
                    <a16:creationId xmlns:a16="http://schemas.microsoft.com/office/drawing/2014/main" id="{9991A2B0-2EFD-4927-836A-946D9EEFFCEC}"/>
                  </a:ext>
                </a:extLst>
              </p:cNvPr>
              <p:cNvSpPr>
                <a:spLocks/>
              </p:cNvSpPr>
              <p:nvPr/>
            </p:nvSpPr>
            <p:spPr bwMode="ltGray">
              <a:xfrm rot="-5400000">
                <a:off x="132" y="1727"/>
                <a:ext cx="632" cy="316"/>
              </a:xfrm>
              <a:custGeom>
                <a:avLst/>
                <a:gdLst>
                  <a:gd name="T0" fmla="*/ 8 w 632"/>
                  <a:gd name="T1" fmla="*/ 10 h 362"/>
                  <a:gd name="T2" fmla="*/ 8 w 632"/>
                  <a:gd name="T3" fmla="*/ 71 h 362"/>
                  <a:gd name="T4" fmla="*/ 248 w 632"/>
                  <a:gd name="T5" fmla="*/ 71 h 362"/>
                  <a:gd name="T6" fmla="*/ 632 w 632"/>
                  <a:gd name="T7" fmla="*/ 71 h 362"/>
                  <a:gd name="T8" fmla="*/ 632 w 632"/>
                  <a:gd name="T9" fmla="*/ 10 h 362"/>
                  <a:gd name="T10" fmla="*/ 104 w 632"/>
                  <a:gd name="T11" fmla="*/ 10 h 362"/>
                  <a:gd name="T12" fmla="*/ 8 w 632"/>
                  <a:gd name="T13" fmla="*/ 10 h 36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042" name="Freeform 11">
                <a:extLst>
                  <a:ext uri="{FF2B5EF4-FFF2-40B4-BE49-F238E27FC236}">
                    <a16:creationId xmlns:a16="http://schemas.microsoft.com/office/drawing/2014/main" id="{E1E2F64E-B6C0-4700-A5B0-0BE68F17502C}"/>
                  </a:ext>
                </a:extLst>
              </p:cNvPr>
              <p:cNvSpPr>
                <a:spLocks/>
              </p:cNvSpPr>
              <p:nvPr/>
            </p:nvSpPr>
            <p:spPr bwMode="ltGray">
              <a:xfrm rot="-5400000">
                <a:off x="3187" y="1647"/>
                <a:ext cx="624" cy="420"/>
              </a:xfrm>
              <a:custGeom>
                <a:avLst/>
                <a:gdLst>
                  <a:gd name="T0" fmla="*/ 0 w 624"/>
                  <a:gd name="T1" fmla="*/ 0 h 317"/>
                  <a:gd name="T2" fmla="*/ 0 w 624"/>
                  <a:gd name="T3" fmla="*/ 5997 h 317"/>
                  <a:gd name="T4" fmla="*/ 624 w 624"/>
                  <a:gd name="T5" fmla="*/ 5997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043" name="Freeform 12">
                <a:extLst>
                  <a:ext uri="{FF2B5EF4-FFF2-40B4-BE49-F238E27FC236}">
                    <a16:creationId xmlns:a16="http://schemas.microsoft.com/office/drawing/2014/main" id="{B470B097-7AFC-475B-BE92-99FCD76B2B21}"/>
                  </a:ext>
                </a:extLst>
              </p:cNvPr>
              <p:cNvSpPr>
                <a:spLocks/>
              </p:cNvSpPr>
              <p:nvPr/>
            </p:nvSpPr>
            <p:spPr bwMode="ltGray">
              <a:xfrm rot="-5400000">
                <a:off x="2870" y="1655"/>
                <a:ext cx="624" cy="421"/>
              </a:xfrm>
              <a:custGeom>
                <a:avLst/>
                <a:gdLst>
                  <a:gd name="T0" fmla="*/ 0 w 624"/>
                  <a:gd name="T1" fmla="*/ 0 h 317"/>
                  <a:gd name="T2" fmla="*/ 0 w 624"/>
                  <a:gd name="T3" fmla="*/ 6156 h 317"/>
                  <a:gd name="T4" fmla="*/ 624 w 624"/>
                  <a:gd name="T5" fmla="*/ 6156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tx1"/>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044" name="Freeform 13">
                <a:extLst>
                  <a:ext uri="{FF2B5EF4-FFF2-40B4-BE49-F238E27FC236}">
                    <a16:creationId xmlns:a16="http://schemas.microsoft.com/office/drawing/2014/main" id="{2D79908B-440A-4F1B-A821-B415E7F56F3F}"/>
                  </a:ext>
                </a:extLst>
              </p:cNvPr>
              <p:cNvSpPr>
                <a:spLocks/>
              </p:cNvSpPr>
              <p:nvPr/>
            </p:nvSpPr>
            <p:spPr bwMode="ltGray">
              <a:xfrm rot="-5400000">
                <a:off x="1817" y="1747"/>
                <a:ext cx="624" cy="256"/>
              </a:xfrm>
              <a:custGeom>
                <a:avLst/>
                <a:gdLst>
                  <a:gd name="T0" fmla="*/ 0 w 624"/>
                  <a:gd name="T1" fmla="*/ 1 h 370"/>
                  <a:gd name="T2" fmla="*/ 0 w 624"/>
                  <a:gd name="T3" fmla="*/ 6 h 370"/>
                  <a:gd name="T4" fmla="*/ 624 w 624"/>
                  <a:gd name="T5" fmla="*/ 6 h 370"/>
                  <a:gd name="T6" fmla="*/ 624 w 624"/>
                  <a:gd name="T7" fmla="*/ 1 h 370"/>
                  <a:gd name="T8" fmla="*/ 384 w 624"/>
                  <a:gd name="T9" fmla="*/ 1 h 370"/>
                  <a:gd name="T10" fmla="*/ 0 w 624"/>
                  <a:gd name="T11" fmla="*/ 1 h 37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tx2"/>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045" name="Freeform 14">
                <a:extLst>
                  <a:ext uri="{FF2B5EF4-FFF2-40B4-BE49-F238E27FC236}">
                    <a16:creationId xmlns:a16="http://schemas.microsoft.com/office/drawing/2014/main" id="{03BDD743-3A07-41F1-A2F8-969C382872BF}"/>
                  </a:ext>
                </a:extLst>
              </p:cNvPr>
              <p:cNvSpPr>
                <a:spLocks/>
              </p:cNvSpPr>
              <p:nvPr/>
            </p:nvSpPr>
            <p:spPr bwMode="ltGray">
              <a:xfrm rot="-5400000">
                <a:off x="2529" y="1720"/>
                <a:ext cx="624" cy="292"/>
              </a:xfrm>
              <a:custGeom>
                <a:avLst/>
                <a:gdLst>
                  <a:gd name="T0" fmla="*/ 0 w 624"/>
                  <a:gd name="T1" fmla="*/ 0 h 317"/>
                  <a:gd name="T2" fmla="*/ 0 w 624"/>
                  <a:gd name="T3" fmla="*/ 111 h 317"/>
                  <a:gd name="T4" fmla="*/ 624 w 624"/>
                  <a:gd name="T5" fmla="*/ 111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folHlink"/>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046" name="Freeform 15">
                <a:extLst>
                  <a:ext uri="{FF2B5EF4-FFF2-40B4-BE49-F238E27FC236}">
                    <a16:creationId xmlns:a16="http://schemas.microsoft.com/office/drawing/2014/main" id="{2D2FDD05-BAA0-4E91-B370-C4D567232A15}"/>
                  </a:ext>
                </a:extLst>
              </p:cNvPr>
              <p:cNvSpPr>
                <a:spLocks/>
              </p:cNvSpPr>
              <p:nvPr/>
            </p:nvSpPr>
            <p:spPr bwMode="ltGray">
              <a:xfrm rot="-5400000">
                <a:off x="2318" y="1695"/>
                <a:ext cx="624" cy="360"/>
              </a:xfrm>
              <a:custGeom>
                <a:avLst/>
                <a:gdLst>
                  <a:gd name="T0" fmla="*/ 0 w 624"/>
                  <a:gd name="T1" fmla="*/ 0 h 272"/>
                  <a:gd name="T2" fmla="*/ 0 w 624"/>
                  <a:gd name="T3" fmla="*/ 5935 h 272"/>
                  <a:gd name="T4" fmla="*/ 240 w 624"/>
                  <a:gd name="T5" fmla="*/ 5237 h 272"/>
                  <a:gd name="T6" fmla="*/ 624 w 624"/>
                  <a:gd name="T7" fmla="*/ 5935 h 272"/>
                  <a:gd name="T8" fmla="*/ 624 w 624"/>
                  <a:gd name="T9" fmla="*/ 0 h 272"/>
                  <a:gd name="T10" fmla="*/ 0 w 624"/>
                  <a:gd name="T11" fmla="*/ 0 h 27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047" name="Freeform 16">
                <a:extLst>
                  <a:ext uri="{FF2B5EF4-FFF2-40B4-BE49-F238E27FC236}">
                    <a16:creationId xmlns:a16="http://schemas.microsoft.com/office/drawing/2014/main" id="{AAFBCFB5-C3E1-4FF7-B026-739DD6CF6067}"/>
                  </a:ext>
                </a:extLst>
              </p:cNvPr>
              <p:cNvSpPr>
                <a:spLocks/>
              </p:cNvSpPr>
              <p:nvPr/>
            </p:nvSpPr>
            <p:spPr bwMode="ltGray">
              <a:xfrm rot="-5400000">
                <a:off x="2019" y="1721"/>
                <a:ext cx="632" cy="316"/>
              </a:xfrm>
              <a:custGeom>
                <a:avLst/>
                <a:gdLst>
                  <a:gd name="T0" fmla="*/ 8 w 632"/>
                  <a:gd name="T1" fmla="*/ 10 h 362"/>
                  <a:gd name="T2" fmla="*/ 8 w 632"/>
                  <a:gd name="T3" fmla="*/ 71 h 362"/>
                  <a:gd name="T4" fmla="*/ 248 w 632"/>
                  <a:gd name="T5" fmla="*/ 71 h 362"/>
                  <a:gd name="T6" fmla="*/ 632 w 632"/>
                  <a:gd name="T7" fmla="*/ 71 h 362"/>
                  <a:gd name="T8" fmla="*/ 632 w 632"/>
                  <a:gd name="T9" fmla="*/ 10 h 362"/>
                  <a:gd name="T10" fmla="*/ 104 w 632"/>
                  <a:gd name="T11" fmla="*/ 10 h 362"/>
                  <a:gd name="T12" fmla="*/ 8 w 632"/>
                  <a:gd name="T13" fmla="*/ 10 h 36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hlink"/>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048" name="Freeform 17">
                <a:extLst>
                  <a:ext uri="{FF2B5EF4-FFF2-40B4-BE49-F238E27FC236}">
                    <a16:creationId xmlns:a16="http://schemas.microsoft.com/office/drawing/2014/main" id="{37264AB7-638D-44F3-AEAF-3C2BECA58C16}"/>
                  </a:ext>
                </a:extLst>
              </p:cNvPr>
              <p:cNvSpPr>
                <a:spLocks/>
              </p:cNvSpPr>
              <p:nvPr/>
            </p:nvSpPr>
            <p:spPr bwMode="ltGray">
              <a:xfrm rot="-5400000">
                <a:off x="4055" y="1652"/>
                <a:ext cx="624" cy="420"/>
              </a:xfrm>
              <a:custGeom>
                <a:avLst/>
                <a:gdLst>
                  <a:gd name="T0" fmla="*/ 0 w 624"/>
                  <a:gd name="T1" fmla="*/ 0 h 317"/>
                  <a:gd name="T2" fmla="*/ 0 w 624"/>
                  <a:gd name="T3" fmla="*/ 5997 h 317"/>
                  <a:gd name="T4" fmla="*/ 624 w 624"/>
                  <a:gd name="T5" fmla="*/ 5997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hlink"/>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049" name="Freeform 18">
                <a:extLst>
                  <a:ext uri="{FF2B5EF4-FFF2-40B4-BE49-F238E27FC236}">
                    <a16:creationId xmlns:a16="http://schemas.microsoft.com/office/drawing/2014/main" id="{D4C4CD15-3121-4513-9F64-C018D01871C5}"/>
                  </a:ext>
                </a:extLst>
              </p:cNvPr>
              <p:cNvSpPr>
                <a:spLocks/>
              </p:cNvSpPr>
              <p:nvPr/>
            </p:nvSpPr>
            <p:spPr bwMode="ltGray">
              <a:xfrm rot="-5400000">
                <a:off x="3701" y="1659"/>
                <a:ext cx="624" cy="423"/>
              </a:xfrm>
              <a:custGeom>
                <a:avLst/>
                <a:gdLst>
                  <a:gd name="T0" fmla="*/ 0 w 624"/>
                  <a:gd name="T1" fmla="*/ 0 h 317"/>
                  <a:gd name="T2" fmla="*/ 0 w 624"/>
                  <a:gd name="T3" fmla="*/ 6494 h 317"/>
                  <a:gd name="T4" fmla="*/ 624 w 624"/>
                  <a:gd name="T5" fmla="*/ 6494 h 317"/>
                  <a:gd name="T6" fmla="*/ 624 w 624"/>
                  <a:gd name="T7" fmla="*/ 0 h 317"/>
                  <a:gd name="T8" fmla="*/ 0 w 624"/>
                  <a:gd name="T9" fmla="*/ 0 h 31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tx2"/>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050" name="Freeform 19">
                <a:extLst>
                  <a:ext uri="{FF2B5EF4-FFF2-40B4-BE49-F238E27FC236}">
                    <a16:creationId xmlns:a16="http://schemas.microsoft.com/office/drawing/2014/main" id="{4EE667AD-9034-4613-8719-FDE7C02E17D1}"/>
                  </a:ext>
                </a:extLst>
              </p:cNvPr>
              <p:cNvSpPr>
                <a:spLocks/>
              </p:cNvSpPr>
              <p:nvPr/>
            </p:nvSpPr>
            <p:spPr bwMode="ltGray">
              <a:xfrm rot="-5400000">
                <a:off x="4548" y="1738"/>
                <a:ext cx="624" cy="255"/>
              </a:xfrm>
              <a:custGeom>
                <a:avLst/>
                <a:gdLst>
                  <a:gd name="T0" fmla="*/ 0 w 624"/>
                  <a:gd name="T1" fmla="*/ 1 h 370"/>
                  <a:gd name="T2" fmla="*/ 0 w 624"/>
                  <a:gd name="T3" fmla="*/ 6 h 370"/>
                  <a:gd name="T4" fmla="*/ 624 w 624"/>
                  <a:gd name="T5" fmla="*/ 6 h 370"/>
                  <a:gd name="T6" fmla="*/ 624 w 624"/>
                  <a:gd name="T7" fmla="*/ 1 h 370"/>
                  <a:gd name="T8" fmla="*/ 384 w 624"/>
                  <a:gd name="T9" fmla="*/ 1 h 370"/>
                  <a:gd name="T10" fmla="*/ 0 w 624"/>
                  <a:gd name="T11" fmla="*/ 1 h 37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folHlink"/>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051" name="Freeform 20">
                <a:extLst>
                  <a:ext uri="{FF2B5EF4-FFF2-40B4-BE49-F238E27FC236}">
                    <a16:creationId xmlns:a16="http://schemas.microsoft.com/office/drawing/2014/main" id="{3D429A78-C6EE-49AB-9C9D-9993C541E001}"/>
                  </a:ext>
                </a:extLst>
              </p:cNvPr>
              <p:cNvSpPr>
                <a:spLocks/>
              </p:cNvSpPr>
              <p:nvPr/>
            </p:nvSpPr>
            <p:spPr bwMode="ltGray">
              <a:xfrm>
                <a:off x="5469" y="1553"/>
                <a:ext cx="291" cy="625"/>
              </a:xfrm>
              <a:custGeom>
                <a:avLst/>
                <a:gdLst>
                  <a:gd name="T0" fmla="*/ 0 w 291"/>
                  <a:gd name="T1" fmla="*/ 624 h 625"/>
                  <a:gd name="T2" fmla="*/ 291 w 291"/>
                  <a:gd name="T3" fmla="*/ 625 h 625"/>
                  <a:gd name="T4" fmla="*/ 291 w 291"/>
                  <a:gd name="T5" fmla="*/ 6 h 625"/>
                  <a:gd name="T6" fmla="*/ 0 w 291"/>
                  <a:gd name="T7" fmla="*/ 0 h 625"/>
                  <a:gd name="T8" fmla="*/ 0 w 291"/>
                  <a:gd name="T9" fmla="*/ 624 h 62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91" h="625">
                    <a:moveTo>
                      <a:pt x="0" y="624"/>
                    </a:moveTo>
                    <a:lnTo>
                      <a:pt x="291" y="625"/>
                    </a:lnTo>
                    <a:lnTo>
                      <a:pt x="291" y="6"/>
                    </a:lnTo>
                    <a:lnTo>
                      <a:pt x="0" y="0"/>
                    </a:lnTo>
                    <a:cubicBezTo>
                      <a:pt x="39" y="384"/>
                      <a:pt x="0" y="494"/>
                      <a:pt x="0" y="624"/>
                    </a:cubicBezTo>
                    <a:close/>
                  </a:path>
                </a:pathLst>
              </a:custGeom>
              <a:solidFill>
                <a:schemeClr val="tx1"/>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052" name="Freeform 21">
                <a:extLst>
                  <a:ext uri="{FF2B5EF4-FFF2-40B4-BE49-F238E27FC236}">
                    <a16:creationId xmlns:a16="http://schemas.microsoft.com/office/drawing/2014/main" id="{04612D6D-F761-45EB-8A3E-C02FA8A5F052}"/>
                  </a:ext>
                </a:extLst>
              </p:cNvPr>
              <p:cNvSpPr>
                <a:spLocks/>
              </p:cNvSpPr>
              <p:nvPr/>
            </p:nvSpPr>
            <p:spPr bwMode="ltGray">
              <a:xfrm rot="-5400000">
                <a:off x="5067" y="1677"/>
                <a:ext cx="624" cy="360"/>
              </a:xfrm>
              <a:custGeom>
                <a:avLst/>
                <a:gdLst>
                  <a:gd name="T0" fmla="*/ 0 w 624"/>
                  <a:gd name="T1" fmla="*/ 0 h 272"/>
                  <a:gd name="T2" fmla="*/ 0 w 624"/>
                  <a:gd name="T3" fmla="*/ 5935 h 272"/>
                  <a:gd name="T4" fmla="*/ 240 w 624"/>
                  <a:gd name="T5" fmla="*/ 5237 h 272"/>
                  <a:gd name="T6" fmla="*/ 624 w 624"/>
                  <a:gd name="T7" fmla="*/ 5935 h 272"/>
                  <a:gd name="T8" fmla="*/ 624 w 624"/>
                  <a:gd name="T9" fmla="*/ 0 h 272"/>
                  <a:gd name="T10" fmla="*/ 0 w 624"/>
                  <a:gd name="T11" fmla="*/ 0 h 27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sp>
            <p:nvSpPr>
              <p:cNvPr id="1053" name="Freeform 22">
                <a:extLst>
                  <a:ext uri="{FF2B5EF4-FFF2-40B4-BE49-F238E27FC236}">
                    <a16:creationId xmlns:a16="http://schemas.microsoft.com/office/drawing/2014/main" id="{019185CF-B2D1-45EF-9FD2-26F039E76590}"/>
                  </a:ext>
                </a:extLst>
              </p:cNvPr>
              <p:cNvSpPr>
                <a:spLocks/>
              </p:cNvSpPr>
              <p:nvPr/>
            </p:nvSpPr>
            <p:spPr bwMode="ltGray">
              <a:xfrm rot="-5400000">
                <a:off x="4772" y="1703"/>
                <a:ext cx="632" cy="316"/>
              </a:xfrm>
              <a:custGeom>
                <a:avLst/>
                <a:gdLst>
                  <a:gd name="T0" fmla="*/ 8 w 632"/>
                  <a:gd name="T1" fmla="*/ 10 h 362"/>
                  <a:gd name="T2" fmla="*/ 8 w 632"/>
                  <a:gd name="T3" fmla="*/ 71 h 362"/>
                  <a:gd name="T4" fmla="*/ 248 w 632"/>
                  <a:gd name="T5" fmla="*/ 71 h 362"/>
                  <a:gd name="T6" fmla="*/ 632 w 632"/>
                  <a:gd name="T7" fmla="*/ 71 h 362"/>
                  <a:gd name="T8" fmla="*/ 632 w 632"/>
                  <a:gd name="T9" fmla="*/ 10 h 362"/>
                  <a:gd name="T10" fmla="*/ 104 w 632"/>
                  <a:gd name="T11" fmla="*/ 10 h 362"/>
                  <a:gd name="T12" fmla="*/ 8 w 632"/>
                  <a:gd name="T13" fmla="*/ 10 h 36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a:noFill/>
              </a:ln>
              <a:extLst>
                <a:ext uri="{91240B29-F687-4f45-9708-019B960494DF}">
                  <a14:hiddenLine xmlns="" xmlns:a14="http://schemas.microsoft.com/office/drawing/2010/main" w="9525">
                    <a:solidFill>
                      <a:srgbClr val="000000"/>
                    </a:solidFill>
                    <a:round/>
                    <a:headEnd/>
                    <a:tailEnd/>
                  </a14:hiddenLine>
                </a:ext>
              </a:extLst>
            </p:spPr>
            <p:txBody>
              <a:bodyPr wrap="none" anchor="ctr"/>
              <a:lstStyle/>
              <a:p>
                <a:endParaRPr lang="en-US"/>
              </a:p>
            </p:txBody>
          </p:sp>
        </p:grpSp>
        <p:sp>
          <p:nvSpPr>
            <p:cNvPr id="1033" name="Freeform 23">
              <a:extLst>
                <a:ext uri="{FF2B5EF4-FFF2-40B4-BE49-F238E27FC236}">
                  <a16:creationId xmlns:a16="http://schemas.microsoft.com/office/drawing/2014/main" id="{5BDFC75B-95B8-4D09-BA6E-470725E0D281}"/>
                </a:ext>
              </a:extLst>
            </p:cNvPr>
            <p:cNvSpPr>
              <a:spLocks/>
            </p:cNvSpPr>
            <p:nvPr/>
          </p:nvSpPr>
          <p:spPr bwMode="ltGray">
            <a:xfrm rot="16200000" flipH="1">
              <a:off x="-1954" y="1951"/>
              <a:ext cx="4320" cy="412"/>
            </a:xfrm>
            <a:custGeom>
              <a:avLst/>
              <a:gdLst>
                <a:gd name="T0" fmla="*/ 0 w 5762"/>
                <a:gd name="T1" fmla="*/ 414 h 385"/>
                <a:gd name="T2" fmla="*/ 242 w 5762"/>
                <a:gd name="T3" fmla="*/ 395 h 385"/>
                <a:gd name="T4" fmla="*/ 242 w 5762"/>
                <a:gd name="T5" fmla="*/ 4 h 385"/>
                <a:gd name="T6" fmla="*/ 0 w 5762"/>
                <a:gd name="T7" fmla="*/ 0 h 385"/>
                <a:gd name="T8" fmla="*/ 0 w 5762"/>
                <a:gd name="T9" fmla="*/ 414 h 38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762" h="385">
                  <a:moveTo>
                    <a:pt x="0" y="196"/>
                  </a:moveTo>
                  <a:cubicBezTo>
                    <a:pt x="1667" y="385"/>
                    <a:pt x="2275" y="93"/>
                    <a:pt x="5762" y="188"/>
                  </a:cubicBezTo>
                  <a:lnTo>
                    <a:pt x="5762" y="4"/>
                  </a:lnTo>
                  <a:lnTo>
                    <a:pt x="0" y="0"/>
                  </a:lnTo>
                  <a:lnTo>
                    <a:pt x="0" y="196"/>
                  </a:lnTo>
                  <a:close/>
                </a:path>
              </a:pathLst>
            </a:custGeom>
            <a:gradFill rotWithShape="0">
              <a:gsLst>
                <a:gs pos="0">
                  <a:schemeClr val="bg1"/>
                </a:gs>
                <a:gs pos="100000">
                  <a:srgbClr val="767676"/>
                </a:gs>
              </a:gsLst>
              <a:lin ang="0" scaled="1"/>
            </a:gradFill>
            <a:ln>
              <a:noFill/>
            </a:ln>
            <a:extLst>
              <a:ext uri="{91240B29-F687-4f45-9708-019B960494DF}">
                <a14:hiddenLine xmlns="" xmlns:a14="http://schemas.microsoft.com/office/drawing/2010/main" w="9525" cap="flat">
                  <a:solidFill>
                    <a:srgbClr val="000000"/>
                  </a:solidFill>
                  <a:prstDash val="solid"/>
                  <a:miter lim="800000"/>
                  <a:headEnd type="none" w="med" len="med"/>
                  <a:tailEnd type="none" w="med" len="med"/>
                </a14:hiddenLine>
              </a:ext>
            </a:extLst>
          </p:spPr>
          <p:txBody>
            <a:bodyPr wrap="none" anchor="ctr"/>
            <a:lstStyle/>
            <a:p>
              <a:endParaRPr lang="en-US"/>
            </a:p>
          </p:txBody>
        </p:sp>
        <p:sp>
          <p:nvSpPr>
            <p:cNvPr id="1034" name="Freeform 24">
              <a:extLst>
                <a:ext uri="{FF2B5EF4-FFF2-40B4-BE49-F238E27FC236}">
                  <a16:creationId xmlns:a16="http://schemas.microsoft.com/office/drawing/2014/main" id="{9B4F421B-13EF-43A6-992B-3B7309ED15EC}"/>
                </a:ext>
              </a:extLst>
            </p:cNvPr>
            <p:cNvSpPr>
              <a:spLocks/>
            </p:cNvSpPr>
            <p:nvPr/>
          </p:nvSpPr>
          <p:spPr bwMode="ltGray">
            <a:xfrm rot="16200000" flipH="1">
              <a:off x="-1584" y="2062"/>
              <a:ext cx="4319" cy="189"/>
            </a:xfrm>
            <a:custGeom>
              <a:avLst/>
              <a:gdLst>
                <a:gd name="T0" fmla="*/ 0 w 5761"/>
                <a:gd name="T1" fmla="*/ 28 h 189"/>
                <a:gd name="T2" fmla="*/ 242 w 5761"/>
                <a:gd name="T3" fmla="*/ 0 h 189"/>
                <a:gd name="T4" fmla="*/ 242 w 5761"/>
                <a:gd name="T5" fmla="*/ 189 h 189"/>
                <a:gd name="T6" fmla="*/ 1 w 5761"/>
                <a:gd name="T7" fmla="*/ 189 h 189"/>
                <a:gd name="T8" fmla="*/ 0 w 5761"/>
                <a:gd name="T9" fmla="*/ 28 h 18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761" h="189">
                  <a:moveTo>
                    <a:pt x="0" y="28"/>
                  </a:moveTo>
                  <a:cubicBezTo>
                    <a:pt x="961" y="0"/>
                    <a:pt x="4971" y="161"/>
                    <a:pt x="5761" y="0"/>
                  </a:cubicBezTo>
                  <a:lnTo>
                    <a:pt x="5761" y="189"/>
                  </a:lnTo>
                  <a:lnTo>
                    <a:pt x="1" y="189"/>
                  </a:lnTo>
                  <a:lnTo>
                    <a:pt x="0" y="28"/>
                  </a:lnTo>
                  <a:close/>
                </a:path>
              </a:pathLst>
            </a:custGeom>
            <a:gradFill rotWithShape="0">
              <a:gsLst>
                <a:gs pos="0">
                  <a:srgbClr val="767676"/>
                </a:gs>
                <a:gs pos="100000">
                  <a:schemeClr val="bg1"/>
                </a:gs>
              </a:gsLst>
              <a:lin ang="0" scaled="1"/>
            </a:gradFill>
            <a:ln>
              <a:noFill/>
            </a:ln>
            <a:extLst>
              <a:ext uri="{91240B29-F687-4f45-9708-019B960494DF}">
                <a14:hiddenLine xmlns="" xmlns:a14="http://schemas.microsoft.com/office/drawing/2010/main" w="9525" cap="flat">
                  <a:solidFill>
                    <a:srgbClr val="000000"/>
                  </a:solidFill>
                  <a:prstDash val="solid"/>
                  <a:miter lim="800000"/>
                  <a:headEnd type="none" w="med" len="med"/>
                  <a:tailEnd type="none" w="med" len="med"/>
                </a14:hiddenLine>
              </a:ext>
            </a:extLst>
          </p:spPr>
          <p:txBody>
            <a:bodyPr wrap="none" anchor="ctr"/>
            <a:lstStyle/>
            <a:p>
              <a:endParaRPr lang="en-US"/>
            </a:p>
          </p:txBody>
        </p:sp>
      </p:grpSp>
      <p:sp>
        <p:nvSpPr>
          <p:cNvPr id="1027" name="Rectangle 25">
            <a:extLst>
              <a:ext uri="{FF2B5EF4-FFF2-40B4-BE49-F238E27FC236}">
                <a16:creationId xmlns:a16="http://schemas.microsoft.com/office/drawing/2014/main" id="{D71A7BB4-E481-41CB-BEEA-4408A065F13E}"/>
              </a:ext>
            </a:extLst>
          </p:cNvPr>
          <p:cNvSpPr>
            <a:spLocks noGrp="1" noChangeArrowheads="1"/>
          </p:cNvSpPr>
          <p:nvPr>
            <p:ph type="title"/>
          </p:nvPr>
        </p:nvSpPr>
        <p:spPr bwMode="auto">
          <a:xfrm>
            <a:off x="1173163" y="457200"/>
            <a:ext cx="77724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Rectangle 26">
            <a:extLst>
              <a:ext uri="{FF2B5EF4-FFF2-40B4-BE49-F238E27FC236}">
                <a16:creationId xmlns:a16="http://schemas.microsoft.com/office/drawing/2014/main" id="{064FB908-C8FB-4EBF-8F87-7C14AF38B261}"/>
              </a:ext>
            </a:extLst>
          </p:cNvPr>
          <p:cNvSpPr>
            <a:spLocks noGrp="1" noChangeArrowheads="1"/>
          </p:cNvSpPr>
          <p:nvPr>
            <p:ph type="body" idx="1"/>
          </p:nvPr>
        </p:nvSpPr>
        <p:spPr bwMode="auto">
          <a:xfrm>
            <a:off x="1173163" y="1981200"/>
            <a:ext cx="7772400" cy="411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5563" name="Rectangle 27">
            <a:extLst>
              <a:ext uri="{FF2B5EF4-FFF2-40B4-BE49-F238E27FC236}">
                <a16:creationId xmlns:a16="http://schemas.microsoft.com/office/drawing/2014/main" id="{70B543C7-827E-49B2-872F-AFE71C7111FA}"/>
              </a:ext>
            </a:extLst>
          </p:cNvPr>
          <p:cNvSpPr>
            <a:spLocks noGrp="1" noChangeArrowheads="1"/>
          </p:cNvSpPr>
          <p:nvPr>
            <p:ph type="dt" sz="half" idx="2"/>
          </p:nvPr>
        </p:nvSpPr>
        <p:spPr bwMode="auto">
          <a:xfrm>
            <a:off x="1173163" y="6265863"/>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spcBef>
                <a:spcPct val="50000"/>
              </a:spcBef>
              <a:defRPr sz="1400">
                <a:latin typeface="+mn-lt"/>
                <a:ea typeface="+mn-ea"/>
                <a:cs typeface="+mn-cs"/>
              </a:defRPr>
            </a:lvl1pPr>
          </a:lstStyle>
          <a:p>
            <a:pPr>
              <a:defRPr/>
            </a:pPr>
            <a:endParaRPr lang="en-US"/>
          </a:p>
        </p:txBody>
      </p:sp>
      <p:sp>
        <p:nvSpPr>
          <p:cNvPr id="65564" name="Rectangle 28">
            <a:extLst>
              <a:ext uri="{FF2B5EF4-FFF2-40B4-BE49-F238E27FC236}">
                <a16:creationId xmlns:a16="http://schemas.microsoft.com/office/drawing/2014/main" id="{D2E156E2-D6CD-4D53-B10A-D8049B72AA96}"/>
              </a:ext>
            </a:extLst>
          </p:cNvPr>
          <p:cNvSpPr>
            <a:spLocks noGrp="1" noChangeArrowheads="1"/>
          </p:cNvSpPr>
          <p:nvPr>
            <p:ph type="ftr" sz="quarter" idx="3"/>
          </p:nvPr>
        </p:nvSpPr>
        <p:spPr bwMode="auto">
          <a:xfrm>
            <a:off x="35814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spcBef>
                <a:spcPct val="50000"/>
              </a:spcBef>
              <a:defRPr sz="1400">
                <a:latin typeface="+mn-lt"/>
                <a:ea typeface="+mn-ea"/>
                <a:cs typeface="+mn-cs"/>
              </a:defRPr>
            </a:lvl1pPr>
          </a:lstStyle>
          <a:p>
            <a:pPr>
              <a:defRPr/>
            </a:pPr>
            <a:endParaRPr lang="en-US"/>
          </a:p>
        </p:txBody>
      </p:sp>
      <p:sp>
        <p:nvSpPr>
          <p:cNvPr id="65565" name="Rectangle 29">
            <a:extLst>
              <a:ext uri="{FF2B5EF4-FFF2-40B4-BE49-F238E27FC236}">
                <a16:creationId xmlns:a16="http://schemas.microsoft.com/office/drawing/2014/main" id="{4E3B5AF7-75E7-411B-BF70-7D0A7FBDA9D0}"/>
              </a:ext>
            </a:extLst>
          </p:cNvPr>
          <p:cNvSpPr>
            <a:spLocks noGrp="1" noChangeArrowheads="1"/>
          </p:cNvSpPr>
          <p:nvPr>
            <p:ph type="sldNum" sz="quarter" idx="4"/>
          </p:nvPr>
        </p:nvSpPr>
        <p:spPr bwMode="auto">
          <a:xfrm>
            <a:off x="70104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spcBef>
                <a:spcPct val="50000"/>
              </a:spcBef>
              <a:defRPr sz="1400">
                <a:latin typeface="Arial" panose="020B0604020202020204" pitchFamily="34" charset="0"/>
              </a:defRPr>
            </a:lvl1pPr>
          </a:lstStyle>
          <a:p>
            <a:fld id="{35E71EEE-7BCC-41E0-AE2C-6FC84182FC03}"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934" r:id="rId1"/>
    <p:sldLayoutId id="2147483923" r:id="rId2"/>
    <p:sldLayoutId id="2147483924" r:id="rId3"/>
    <p:sldLayoutId id="2147483925" r:id="rId4"/>
    <p:sldLayoutId id="2147483926" r:id="rId5"/>
    <p:sldLayoutId id="2147483927" r:id="rId6"/>
    <p:sldLayoutId id="2147483928" r:id="rId7"/>
    <p:sldLayoutId id="2147483929" r:id="rId8"/>
    <p:sldLayoutId id="2147483930" r:id="rId9"/>
    <p:sldLayoutId id="2147483931" r:id="rId10"/>
    <p:sldLayoutId id="2147483932" r:id="rId11"/>
    <p:sldLayoutId id="2147483933" r:id="rId12"/>
  </p:sldLayoutIdLst>
  <p:hf hdr="0" ftr="0" dt="0"/>
  <p:txStyles>
    <p:titleStyle>
      <a:lvl1pPr algn="l" rtl="0" eaLnBrk="0" fontAlgn="base" hangingPunct="0">
        <a:spcBef>
          <a:spcPct val="0"/>
        </a:spcBef>
        <a:spcAft>
          <a:spcPct val="0"/>
        </a:spcAft>
        <a:defRPr kumimoji="1" sz="4400">
          <a:solidFill>
            <a:schemeClr val="tx2"/>
          </a:solidFill>
          <a:latin typeface="+mj-lt"/>
          <a:ea typeface="MS PGothic" panose="020B0600070205080204" pitchFamily="34" charset="-128"/>
          <a:cs typeface="ＭＳ Ｐゴシック" charset="-128"/>
        </a:defRPr>
      </a:lvl1pPr>
      <a:lvl2pPr algn="l" rtl="0" eaLnBrk="0" fontAlgn="base" hangingPunct="0">
        <a:spcBef>
          <a:spcPct val="0"/>
        </a:spcBef>
        <a:spcAft>
          <a:spcPct val="0"/>
        </a:spcAft>
        <a:defRPr kumimoji="1" sz="4400">
          <a:solidFill>
            <a:schemeClr val="tx2"/>
          </a:solidFill>
          <a:latin typeface="Times New Roman" charset="0"/>
          <a:ea typeface="MS PGothic" panose="020B0600070205080204" pitchFamily="34" charset="-128"/>
          <a:cs typeface="ＭＳ Ｐゴシック" charset="-128"/>
        </a:defRPr>
      </a:lvl2pPr>
      <a:lvl3pPr algn="l" rtl="0" eaLnBrk="0" fontAlgn="base" hangingPunct="0">
        <a:spcBef>
          <a:spcPct val="0"/>
        </a:spcBef>
        <a:spcAft>
          <a:spcPct val="0"/>
        </a:spcAft>
        <a:defRPr kumimoji="1" sz="4400">
          <a:solidFill>
            <a:schemeClr val="tx2"/>
          </a:solidFill>
          <a:latin typeface="Times New Roman" charset="0"/>
          <a:ea typeface="MS PGothic" panose="020B0600070205080204" pitchFamily="34" charset="-128"/>
          <a:cs typeface="ＭＳ Ｐゴシック" charset="-128"/>
        </a:defRPr>
      </a:lvl3pPr>
      <a:lvl4pPr algn="l" rtl="0" eaLnBrk="0" fontAlgn="base" hangingPunct="0">
        <a:spcBef>
          <a:spcPct val="0"/>
        </a:spcBef>
        <a:spcAft>
          <a:spcPct val="0"/>
        </a:spcAft>
        <a:defRPr kumimoji="1" sz="4400">
          <a:solidFill>
            <a:schemeClr val="tx2"/>
          </a:solidFill>
          <a:latin typeface="Times New Roman" charset="0"/>
          <a:ea typeface="MS PGothic" panose="020B0600070205080204" pitchFamily="34" charset="-128"/>
          <a:cs typeface="ＭＳ Ｐゴシック" charset="-128"/>
        </a:defRPr>
      </a:lvl4pPr>
      <a:lvl5pPr algn="l" rtl="0" eaLnBrk="0" fontAlgn="base" hangingPunct="0">
        <a:spcBef>
          <a:spcPct val="0"/>
        </a:spcBef>
        <a:spcAft>
          <a:spcPct val="0"/>
        </a:spcAft>
        <a:defRPr kumimoji="1" sz="4400">
          <a:solidFill>
            <a:schemeClr val="tx2"/>
          </a:solidFill>
          <a:latin typeface="Times New Roman" charset="0"/>
          <a:ea typeface="MS PGothic" panose="020B0600070205080204" pitchFamily="34" charset="-128"/>
          <a:cs typeface="ＭＳ Ｐゴシック" charset="-128"/>
        </a:defRPr>
      </a:lvl5pPr>
      <a:lvl6pPr marL="457200" algn="l" rtl="0" eaLnBrk="0" fontAlgn="base" hangingPunct="0">
        <a:spcBef>
          <a:spcPct val="0"/>
        </a:spcBef>
        <a:spcAft>
          <a:spcPct val="0"/>
        </a:spcAft>
        <a:defRPr kumimoji="1" sz="4400">
          <a:solidFill>
            <a:schemeClr val="tx2"/>
          </a:solidFill>
          <a:latin typeface="Times New Roman" charset="0"/>
        </a:defRPr>
      </a:lvl6pPr>
      <a:lvl7pPr marL="914400" algn="l" rtl="0" eaLnBrk="0" fontAlgn="base" hangingPunct="0">
        <a:spcBef>
          <a:spcPct val="0"/>
        </a:spcBef>
        <a:spcAft>
          <a:spcPct val="0"/>
        </a:spcAft>
        <a:defRPr kumimoji="1" sz="4400">
          <a:solidFill>
            <a:schemeClr val="tx2"/>
          </a:solidFill>
          <a:latin typeface="Times New Roman" charset="0"/>
        </a:defRPr>
      </a:lvl7pPr>
      <a:lvl8pPr marL="1371600" algn="l" rtl="0" eaLnBrk="0" fontAlgn="base" hangingPunct="0">
        <a:spcBef>
          <a:spcPct val="0"/>
        </a:spcBef>
        <a:spcAft>
          <a:spcPct val="0"/>
        </a:spcAft>
        <a:defRPr kumimoji="1" sz="4400">
          <a:solidFill>
            <a:schemeClr val="tx2"/>
          </a:solidFill>
          <a:latin typeface="Times New Roman" charset="0"/>
        </a:defRPr>
      </a:lvl8pPr>
      <a:lvl9pPr marL="1828800" algn="l" rtl="0" eaLnBrk="0" fontAlgn="base" hangingPunct="0">
        <a:spcBef>
          <a:spcPct val="0"/>
        </a:spcBef>
        <a:spcAft>
          <a:spcPct val="0"/>
        </a:spcAft>
        <a:defRPr kumimoji="1" sz="4400">
          <a:solidFill>
            <a:schemeClr val="tx2"/>
          </a:solidFill>
          <a:latin typeface="Times New Roman" charset="0"/>
        </a:defRPr>
      </a:lvl9pPr>
    </p:titleStyle>
    <p:bodyStyle>
      <a:lvl1pPr marL="342900" indent="-342900" algn="l" rtl="0" eaLnBrk="0" fontAlgn="base" hangingPunct="0">
        <a:spcBef>
          <a:spcPct val="20000"/>
        </a:spcBef>
        <a:spcAft>
          <a:spcPct val="0"/>
        </a:spcAft>
        <a:buClr>
          <a:schemeClr val="accent1"/>
        </a:buClr>
        <a:buSzPct val="70000"/>
        <a:buFont typeface="Monotype Sorts" charset="2"/>
        <a:buChar char="n"/>
        <a:defRPr kumimoji="1" sz="3200">
          <a:solidFill>
            <a:schemeClr val="tx1"/>
          </a:solidFill>
          <a:latin typeface="+mn-lt"/>
          <a:ea typeface="MS PGothic" panose="020B0600070205080204" pitchFamily="34" charset="-128"/>
          <a:cs typeface="ＭＳ Ｐゴシック" charset="-128"/>
        </a:defRPr>
      </a:lvl1pPr>
      <a:lvl2pPr marL="742950" indent="-285750" algn="l" rtl="0" eaLnBrk="0" fontAlgn="base" hangingPunct="0">
        <a:spcBef>
          <a:spcPct val="20000"/>
        </a:spcBef>
        <a:spcAft>
          <a:spcPct val="0"/>
        </a:spcAft>
        <a:buChar char="–"/>
        <a:defRPr kumimoji="1" sz="2800">
          <a:solidFill>
            <a:schemeClr val="tx1"/>
          </a:solidFill>
          <a:latin typeface="+mn-lt"/>
          <a:ea typeface="MS PGothic" panose="020B0600070205080204" pitchFamily="34" charset="-128"/>
        </a:defRPr>
      </a:lvl2pPr>
      <a:lvl3pPr marL="1143000" indent="-228600" algn="l" rtl="0" eaLnBrk="0" fontAlgn="base" hangingPunct="0">
        <a:spcBef>
          <a:spcPct val="20000"/>
        </a:spcBef>
        <a:spcAft>
          <a:spcPct val="0"/>
        </a:spcAft>
        <a:buChar char="•"/>
        <a:defRPr kumimoji="1" sz="2400">
          <a:solidFill>
            <a:schemeClr val="tx1"/>
          </a:solidFill>
          <a:latin typeface="+mn-lt"/>
          <a:ea typeface="MS PGothic" panose="020B0600070205080204" pitchFamily="34" charset="-128"/>
        </a:defRPr>
      </a:lvl3pPr>
      <a:lvl4pPr marL="1600200" indent="-228600" algn="l" rtl="0" eaLnBrk="0" fontAlgn="base" hangingPunct="0">
        <a:spcBef>
          <a:spcPct val="20000"/>
        </a:spcBef>
        <a:spcAft>
          <a:spcPct val="0"/>
        </a:spcAft>
        <a:buChar char="–"/>
        <a:defRPr kumimoji="1" sz="2000">
          <a:solidFill>
            <a:schemeClr val="tx1"/>
          </a:solidFill>
          <a:latin typeface="+mn-lt"/>
          <a:ea typeface="MS PGothic" panose="020B0600070205080204" pitchFamily="34" charset="-128"/>
        </a:defRPr>
      </a:lvl4pPr>
      <a:lvl5pPr marL="2057400" indent="-228600" algn="l" rtl="0" eaLnBrk="0" fontAlgn="base" hangingPunct="0">
        <a:spcBef>
          <a:spcPct val="20000"/>
        </a:spcBef>
        <a:spcAft>
          <a:spcPct val="0"/>
        </a:spcAft>
        <a:buChar char="»"/>
        <a:defRPr kumimoji="1" sz="2000">
          <a:solidFill>
            <a:schemeClr val="tx1"/>
          </a:solidFill>
          <a:latin typeface="+mn-lt"/>
          <a:ea typeface="MS PGothic" panose="020B0600070205080204" pitchFamily="34" charset="-128"/>
        </a:defRPr>
      </a:lvl5pPr>
      <a:lvl6pPr marL="2514600" indent="-228600" algn="l" rtl="0" eaLnBrk="0" fontAlgn="base" hangingPunct="0">
        <a:spcBef>
          <a:spcPct val="20000"/>
        </a:spcBef>
        <a:spcAft>
          <a:spcPct val="0"/>
        </a:spcAft>
        <a:buChar char="»"/>
        <a:defRPr kumimoji="1" sz="2000">
          <a:solidFill>
            <a:schemeClr val="tx1"/>
          </a:solidFill>
          <a:latin typeface="+mn-lt"/>
          <a:ea typeface="ＭＳ Ｐゴシック" charset="-128"/>
        </a:defRPr>
      </a:lvl6pPr>
      <a:lvl7pPr marL="2971800" indent="-228600" algn="l" rtl="0" eaLnBrk="0" fontAlgn="base" hangingPunct="0">
        <a:spcBef>
          <a:spcPct val="20000"/>
        </a:spcBef>
        <a:spcAft>
          <a:spcPct val="0"/>
        </a:spcAft>
        <a:buChar char="»"/>
        <a:defRPr kumimoji="1" sz="2000">
          <a:solidFill>
            <a:schemeClr val="tx1"/>
          </a:solidFill>
          <a:latin typeface="+mn-lt"/>
          <a:ea typeface="ＭＳ Ｐゴシック" charset="-128"/>
        </a:defRPr>
      </a:lvl7pPr>
      <a:lvl8pPr marL="3429000" indent="-228600" algn="l" rtl="0" eaLnBrk="0" fontAlgn="base" hangingPunct="0">
        <a:spcBef>
          <a:spcPct val="20000"/>
        </a:spcBef>
        <a:spcAft>
          <a:spcPct val="0"/>
        </a:spcAft>
        <a:buChar char="»"/>
        <a:defRPr kumimoji="1" sz="2000">
          <a:solidFill>
            <a:schemeClr val="tx1"/>
          </a:solidFill>
          <a:latin typeface="+mn-lt"/>
          <a:ea typeface="ＭＳ Ｐゴシック" charset="-128"/>
        </a:defRPr>
      </a:lvl8pPr>
      <a:lvl9pPr marL="3886200" indent="-228600" algn="l" rtl="0" eaLnBrk="0" fontAlgn="base" hangingPunct="0">
        <a:spcBef>
          <a:spcPct val="20000"/>
        </a:spcBef>
        <a:spcAft>
          <a:spcPct val="0"/>
        </a:spcAft>
        <a:buChar char="»"/>
        <a:defRPr kumimoji="1"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a:extLst>
              <a:ext uri="{FF2B5EF4-FFF2-40B4-BE49-F238E27FC236}">
                <a16:creationId xmlns:a16="http://schemas.microsoft.com/office/drawing/2014/main" id="{0E576F24-2D3D-4586-9A11-13D825C4F074}"/>
              </a:ext>
            </a:extLst>
          </p:cNvPr>
          <p:cNvSpPr>
            <a:spLocks noGrp="1" noChangeArrowheads="1"/>
          </p:cNvSpPr>
          <p:nvPr>
            <p:ph type="ctrTitle"/>
          </p:nvPr>
        </p:nvSpPr>
        <p:spPr>
          <a:xfrm>
            <a:off x="152400" y="990600"/>
            <a:ext cx="8640763" cy="1143000"/>
          </a:xfrm>
        </p:spPr>
        <p:txBody>
          <a:bodyPr/>
          <a:lstStyle/>
          <a:p>
            <a:pPr algn="ctr"/>
            <a:r>
              <a:rPr lang="en-US" altLang="en-US" sz="4000" dirty="0">
                <a:latin typeface="Arial" panose="020B0604020202020204" pitchFamily="34" charset="0"/>
              </a:rPr>
              <a:t>Epi 204, Lecture #10</a:t>
            </a:r>
            <a:br>
              <a:rPr lang="en-US" altLang="en-US" sz="4000" dirty="0">
                <a:latin typeface="Arial" panose="020B0604020202020204" pitchFamily="34" charset="0"/>
              </a:rPr>
            </a:br>
            <a:r>
              <a:rPr lang="en-US" altLang="en-US" sz="4000" dirty="0">
                <a:latin typeface="Arial" panose="020B0604020202020204" pitchFamily="34" charset="0"/>
              </a:rPr>
              <a:t>Cognitive Biases, Course Review</a:t>
            </a:r>
          </a:p>
        </p:txBody>
      </p:sp>
      <p:sp>
        <p:nvSpPr>
          <p:cNvPr id="16386" name="Rectangle 3">
            <a:extLst>
              <a:ext uri="{FF2B5EF4-FFF2-40B4-BE49-F238E27FC236}">
                <a16:creationId xmlns:a16="http://schemas.microsoft.com/office/drawing/2014/main" id="{12D0DE4D-1098-4FD6-96AB-2894ACD1A32A}"/>
              </a:ext>
            </a:extLst>
          </p:cNvPr>
          <p:cNvSpPr>
            <a:spLocks noGrp="1" noChangeArrowheads="1"/>
          </p:cNvSpPr>
          <p:nvPr>
            <p:ph type="subTitle" idx="1"/>
          </p:nvPr>
        </p:nvSpPr>
        <p:spPr/>
        <p:txBody>
          <a:bodyPr/>
          <a:lstStyle/>
          <a:p>
            <a:pPr algn="ctr"/>
            <a:r>
              <a:rPr lang="en-US" altLang="en-US" dirty="0"/>
              <a:t>Michael Kohn</a:t>
            </a:r>
          </a:p>
          <a:p>
            <a:pPr algn="ctr"/>
            <a:r>
              <a:rPr lang="en-US" altLang="en-US" dirty="0"/>
              <a:t>29 November 2018</a:t>
            </a:r>
          </a:p>
        </p:txBody>
      </p:sp>
      <p:sp>
        <p:nvSpPr>
          <p:cNvPr id="16387" name="Slide Number Placeholder 3">
            <a:extLst>
              <a:ext uri="{FF2B5EF4-FFF2-40B4-BE49-F238E27FC236}">
                <a16:creationId xmlns:a16="http://schemas.microsoft.com/office/drawing/2014/main" id="{1261BB88-282F-4CFA-9DDF-8EE63A15ADD3}"/>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4C2E352F-3166-42E1-8CF9-79DE695E52AD}" type="slidenum">
              <a:rPr lang="en-US" altLang="en-US" sz="1400">
                <a:solidFill>
                  <a:srgbClr val="000000"/>
                </a:solidFill>
                <a:latin typeface="Arial" panose="020B0604020202020204" pitchFamily="34" charset="0"/>
              </a:rPr>
              <a:pPr/>
              <a:t>1</a:t>
            </a:fld>
            <a:endParaRPr lang="en-US" altLang="en-US" sz="1400">
              <a:solidFill>
                <a:srgbClr val="000000"/>
              </a:solidFill>
              <a:latin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2"/>
          <p:cNvSpPr>
            <a:spLocks noGrp="1" noChangeArrowheads="1"/>
          </p:cNvSpPr>
          <p:nvPr>
            <p:ph type="title"/>
          </p:nvPr>
        </p:nvSpPr>
        <p:spPr/>
        <p:txBody>
          <a:bodyPr/>
          <a:lstStyle/>
          <a:p>
            <a:r>
              <a:rPr lang="en-US">
                <a:latin typeface="Arial" charset="0"/>
                <a:ea typeface="ＭＳ Ｐゴシック" charset="0"/>
                <a:cs typeface="ＭＳ Ｐゴシック" charset="0"/>
              </a:rPr>
              <a:t>Availability</a:t>
            </a:r>
          </a:p>
        </p:txBody>
      </p:sp>
      <p:sp>
        <p:nvSpPr>
          <p:cNvPr id="56322" name="Rectangle 3"/>
          <p:cNvSpPr>
            <a:spLocks noGrp="1" noChangeArrowheads="1"/>
          </p:cNvSpPr>
          <p:nvPr>
            <p:ph type="body" idx="1"/>
          </p:nvPr>
        </p:nvSpPr>
        <p:spPr>
          <a:xfrm>
            <a:off x="1219200" y="1371600"/>
            <a:ext cx="7772400" cy="5029200"/>
          </a:xfrm>
        </p:spPr>
        <p:txBody>
          <a:bodyPr/>
          <a:lstStyle/>
          <a:p>
            <a:pPr>
              <a:lnSpc>
                <a:spcPct val="90000"/>
              </a:lnSpc>
            </a:pPr>
            <a:r>
              <a:rPr lang="en-US" dirty="0">
                <a:latin typeface="Arial" charset="0"/>
                <a:ea typeface="ＭＳ Ｐゴシック" charset="0"/>
                <a:cs typeface="ＭＳ Ｐゴシック" charset="0"/>
              </a:rPr>
              <a:t>The more easily you can imagine something happening, the higher the probability you assign it</a:t>
            </a:r>
          </a:p>
          <a:p>
            <a:pPr>
              <a:lnSpc>
                <a:spcPct val="90000"/>
              </a:lnSpc>
            </a:pPr>
            <a:r>
              <a:rPr lang="en-US" dirty="0">
                <a:latin typeface="Arial" charset="0"/>
                <a:ea typeface="ＭＳ Ｐゴシック" charset="0"/>
                <a:cs typeface="ＭＳ Ｐゴシック" charset="0"/>
              </a:rPr>
              <a:t>Most recent and worst cases stand out</a:t>
            </a:r>
          </a:p>
          <a:p>
            <a:pPr>
              <a:lnSpc>
                <a:spcPct val="90000"/>
              </a:lnSpc>
            </a:pPr>
            <a:r>
              <a:rPr lang="en-US" dirty="0">
                <a:latin typeface="Arial" charset="0"/>
                <a:ea typeface="ＭＳ Ｐゴシック" charset="0"/>
                <a:cs typeface="ＭＳ Ｐゴシック" charset="0"/>
              </a:rPr>
              <a:t>Examples:</a:t>
            </a:r>
          </a:p>
          <a:p>
            <a:pPr lvl="1">
              <a:lnSpc>
                <a:spcPct val="90000"/>
              </a:lnSpc>
            </a:pPr>
            <a:r>
              <a:rPr lang="en-US" dirty="0">
                <a:latin typeface="Arial" charset="0"/>
                <a:ea typeface="ＭＳ Ｐゴシック" charset="0"/>
              </a:rPr>
              <a:t>Surgeons’ estimates of hospital-wide surgical mortality</a:t>
            </a:r>
          </a:p>
          <a:p>
            <a:pPr lvl="1">
              <a:lnSpc>
                <a:spcPct val="90000"/>
              </a:lnSpc>
            </a:pPr>
            <a:r>
              <a:rPr lang="en-US" dirty="0">
                <a:latin typeface="Arial" charset="0"/>
                <a:ea typeface="ＭＳ Ｐゴシック" charset="0"/>
              </a:rPr>
              <a:t>Plastic surgeons and tissue adhesive</a:t>
            </a:r>
          </a:p>
          <a:p>
            <a:pPr>
              <a:lnSpc>
                <a:spcPct val="90000"/>
              </a:lnSpc>
            </a:pPr>
            <a:r>
              <a:rPr lang="en-US" dirty="0">
                <a:latin typeface="Arial" charset="0"/>
                <a:ea typeface="ＭＳ Ｐゴシック" charset="0"/>
                <a:cs typeface="ＭＳ Ｐゴシック" charset="0"/>
              </a:rPr>
              <a:t>Consequences of making an error factor into the probability estimation</a:t>
            </a:r>
          </a:p>
        </p:txBody>
      </p:sp>
      <p:sp>
        <p:nvSpPr>
          <p:cNvPr id="56323" name="Slide Number Placeholder 1"/>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D9ADACED-2918-0941-97DF-F46161FFCB59}" type="slidenum">
              <a:rPr lang="en-US" sz="1400">
                <a:latin typeface="Arial" charset="0"/>
              </a:rPr>
              <a:pPr/>
              <a:t>10</a:t>
            </a:fld>
            <a:endParaRPr lang="en-US" sz="1400">
              <a:latin typeface="Arial" charset="0"/>
            </a:endParaRPr>
          </a:p>
        </p:txBody>
      </p:sp>
    </p:spTree>
    <p:extLst>
      <p:ext uri="{BB962C8B-B14F-4D97-AF65-F5344CB8AC3E}">
        <p14:creationId xmlns:p14="http://schemas.microsoft.com/office/powerpoint/2010/main" val="26553381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2"/>
          <p:cNvSpPr>
            <a:spLocks noGrp="1" noChangeArrowheads="1"/>
          </p:cNvSpPr>
          <p:nvPr>
            <p:ph type="title"/>
          </p:nvPr>
        </p:nvSpPr>
        <p:spPr>
          <a:xfrm>
            <a:off x="1143000" y="152400"/>
            <a:ext cx="7772400" cy="685800"/>
          </a:xfrm>
        </p:spPr>
        <p:txBody>
          <a:bodyPr/>
          <a:lstStyle/>
          <a:p>
            <a:r>
              <a:rPr lang="en-US">
                <a:latin typeface="Arial" charset="0"/>
                <a:ea typeface="ＭＳ Ｐゴシック" charset="0"/>
                <a:cs typeface="ＭＳ Ｐゴシック" charset="0"/>
              </a:rPr>
              <a:t>Anchoring</a:t>
            </a:r>
          </a:p>
        </p:txBody>
      </p:sp>
      <p:sp>
        <p:nvSpPr>
          <p:cNvPr id="58370" name="Rectangle 3"/>
          <p:cNvSpPr>
            <a:spLocks noGrp="1" noChangeArrowheads="1"/>
          </p:cNvSpPr>
          <p:nvPr>
            <p:ph type="body" idx="1"/>
          </p:nvPr>
        </p:nvSpPr>
        <p:spPr>
          <a:xfrm>
            <a:off x="1143000" y="1219200"/>
            <a:ext cx="7772400" cy="4648200"/>
          </a:xfrm>
        </p:spPr>
        <p:txBody>
          <a:bodyPr/>
          <a:lstStyle/>
          <a:p>
            <a:r>
              <a:rPr lang="en-US" sz="2800">
                <a:latin typeface="Arial" charset="0"/>
                <a:ea typeface="ＭＳ Ｐゴシック" charset="0"/>
                <a:cs typeface="ＭＳ Ｐゴシック" charset="0"/>
              </a:rPr>
              <a:t>People tend to estimate probabilities by starting some place and revising probability up or down</a:t>
            </a:r>
          </a:p>
          <a:p>
            <a:r>
              <a:rPr lang="en-US" sz="2800">
                <a:latin typeface="Arial" charset="0"/>
                <a:ea typeface="ＭＳ Ｐゴシック" charset="0"/>
                <a:cs typeface="ＭＳ Ｐゴシック" charset="0"/>
              </a:rPr>
              <a:t>This happens even if anchor is irrelevant</a:t>
            </a:r>
          </a:p>
          <a:p>
            <a:r>
              <a:rPr lang="en-US" sz="2800">
                <a:latin typeface="Arial" charset="0"/>
                <a:ea typeface="ＭＳ Ｐゴシック" charset="0"/>
                <a:cs typeface="ＭＳ Ｐゴシック" charset="0"/>
              </a:rPr>
              <a:t>Probability of pulmonary embolism study*</a:t>
            </a:r>
          </a:p>
          <a:p>
            <a:pPr lvl="1"/>
            <a:r>
              <a:rPr lang="ja-JP" altLang="en-US" sz="2400">
                <a:latin typeface="Arial" charset="0"/>
                <a:ea typeface="ＭＳ Ｐゴシック" charset="0"/>
              </a:rPr>
              <a:t>“</a:t>
            </a:r>
            <a:r>
              <a:rPr lang="en-US" altLang="ja-JP" sz="2400">
                <a:latin typeface="Arial" charset="0"/>
                <a:ea typeface="ＭＳ Ｐゴシック" charset="0"/>
              </a:rPr>
              <a:t>Do you think it is &gt; or &lt;1%?</a:t>
            </a:r>
            <a:r>
              <a:rPr lang="ja-JP" altLang="en-US" sz="2400">
                <a:latin typeface="Arial" charset="0"/>
                <a:ea typeface="ＭＳ Ｐゴシック" charset="0"/>
              </a:rPr>
              <a:t>”</a:t>
            </a:r>
            <a:r>
              <a:rPr lang="en-US" altLang="ja-JP" sz="2400">
                <a:latin typeface="Arial" charset="0"/>
                <a:ea typeface="ＭＳ Ｐゴシック" charset="0"/>
              </a:rPr>
              <a:t>  OR </a:t>
            </a:r>
            <a:r>
              <a:rPr lang="ja-JP" altLang="en-US" sz="2400">
                <a:latin typeface="Arial" charset="0"/>
                <a:ea typeface="ＭＳ Ｐゴシック" charset="0"/>
              </a:rPr>
              <a:t>“</a:t>
            </a:r>
            <a:r>
              <a:rPr lang="en-US" altLang="ja-JP" sz="2400">
                <a:latin typeface="Arial" charset="0"/>
                <a:ea typeface="ＭＳ Ｐゴシック" charset="0"/>
              </a:rPr>
              <a:t>Do you think it is &gt; or &lt; 90%?</a:t>
            </a:r>
            <a:r>
              <a:rPr lang="ja-JP" altLang="en-US" sz="2400">
                <a:latin typeface="Arial" charset="0"/>
                <a:ea typeface="ＭＳ Ｐゴシック" charset="0"/>
              </a:rPr>
              <a:t>”</a:t>
            </a:r>
            <a:endParaRPr lang="en-US" altLang="ja-JP" sz="2400">
              <a:latin typeface="Arial" charset="0"/>
              <a:ea typeface="ＭＳ Ｐゴシック" charset="0"/>
            </a:endParaRPr>
          </a:p>
          <a:p>
            <a:pPr lvl="1"/>
            <a:r>
              <a:rPr lang="en-US" sz="2400">
                <a:latin typeface="Arial" charset="0"/>
                <a:ea typeface="ＭＳ Ｐゴシック" charset="0"/>
              </a:rPr>
              <a:t>What do you think it is?</a:t>
            </a:r>
          </a:p>
          <a:p>
            <a:pPr lvl="1"/>
            <a:r>
              <a:rPr lang="en-US" sz="2400">
                <a:latin typeface="Arial" charset="0"/>
                <a:ea typeface="ＭＳ Ｐゴシック" charset="0"/>
              </a:rPr>
              <a:t>Average estimate 23% vs 53%</a:t>
            </a:r>
          </a:p>
          <a:p>
            <a:r>
              <a:rPr lang="en-US" sz="2800">
                <a:latin typeface="Arial" charset="0"/>
                <a:ea typeface="ＭＳ Ｐゴシック" charset="0"/>
                <a:cs typeface="ＭＳ Ｐゴシック" charset="0"/>
              </a:rPr>
              <a:t>Importance of triage room</a:t>
            </a:r>
          </a:p>
        </p:txBody>
      </p:sp>
      <p:sp>
        <p:nvSpPr>
          <p:cNvPr id="58371" name="Text Box 4"/>
          <p:cNvSpPr txBox="1">
            <a:spLocks noChangeArrowheads="1"/>
          </p:cNvSpPr>
          <p:nvPr/>
        </p:nvSpPr>
        <p:spPr bwMode="auto">
          <a:xfrm>
            <a:off x="1143000" y="6096000"/>
            <a:ext cx="76200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spcBef>
                <a:spcPct val="50000"/>
              </a:spcBef>
              <a:defRPr/>
            </a:pPr>
            <a:r>
              <a:rPr lang="en-US" dirty="0">
                <a:latin typeface="+mn-lt"/>
              </a:rPr>
              <a:t>*Brewer et al. Med </a:t>
            </a:r>
            <a:r>
              <a:rPr lang="en-US" dirty="0" err="1">
                <a:latin typeface="+mn-lt"/>
              </a:rPr>
              <a:t>Decis</a:t>
            </a:r>
            <a:r>
              <a:rPr lang="en-US" dirty="0">
                <a:latin typeface="+mn-lt"/>
              </a:rPr>
              <a:t> Making 2007;27:203-11</a:t>
            </a:r>
          </a:p>
        </p:txBody>
      </p:sp>
      <p:sp>
        <p:nvSpPr>
          <p:cNvPr id="58372" name="Slide Number Placeholder 1"/>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CFD76F00-6457-1E48-924B-1B027138B93C}" type="slidenum">
              <a:rPr lang="en-US" sz="1400">
                <a:latin typeface="Arial" charset="0"/>
              </a:rPr>
              <a:pPr/>
              <a:t>11</a:t>
            </a:fld>
            <a:endParaRPr lang="en-US" sz="1400">
              <a:latin typeface="Arial" charset="0"/>
            </a:endParaRPr>
          </a:p>
        </p:txBody>
      </p:sp>
    </p:spTree>
    <p:extLst>
      <p:ext uri="{BB962C8B-B14F-4D97-AF65-F5344CB8AC3E}">
        <p14:creationId xmlns:p14="http://schemas.microsoft.com/office/powerpoint/2010/main" val="6264365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2"/>
          <p:cNvSpPr>
            <a:spLocks noGrp="1" noChangeArrowheads="1"/>
          </p:cNvSpPr>
          <p:nvPr>
            <p:ph type="title"/>
          </p:nvPr>
        </p:nvSpPr>
        <p:spPr>
          <a:xfrm>
            <a:off x="1066800" y="0"/>
            <a:ext cx="7772400" cy="609600"/>
          </a:xfrm>
        </p:spPr>
        <p:txBody>
          <a:bodyPr/>
          <a:lstStyle/>
          <a:p>
            <a:r>
              <a:rPr lang="en-US">
                <a:latin typeface="Arial" charset="0"/>
                <a:ea typeface="ＭＳ Ｐゴシック" charset="0"/>
                <a:cs typeface="ＭＳ Ｐゴシック" charset="0"/>
              </a:rPr>
              <a:t>Another bias</a:t>
            </a:r>
          </a:p>
        </p:txBody>
      </p:sp>
      <p:sp>
        <p:nvSpPr>
          <p:cNvPr id="45059" name="Rectangle 3"/>
          <p:cNvSpPr>
            <a:spLocks noGrp="1" noChangeArrowheads="1"/>
          </p:cNvSpPr>
          <p:nvPr>
            <p:ph type="body" idx="1"/>
          </p:nvPr>
        </p:nvSpPr>
        <p:spPr>
          <a:xfrm>
            <a:off x="1143000" y="762000"/>
            <a:ext cx="7772400" cy="4267200"/>
          </a:xfrm>
        </p:spPr>
        <p:txBody>
          <a:bodyPr/>
          <a:lstStyle/>
          <a:p>
            <a:pPr>
              <a:lnSpc>
                <a:spcPct val="90000"/>
              </a:lnSpc>
            </a:pPr>
            <a:r>
              <a:rPr lang="en-US">
                <a:latin typeface="Arial" charset="0"/>
                <a:ea typeface="ＭＳ Ｐゴシック" charset="0"/>
                <a:cs typeface="ＭＳ Ｐゴシック" charset="0"/>
              </a:rPr>
              <a:t>Example: I have a rule that allows me to say whether any sequence of 3 numbers is golden </a:t>
            </a:r>
          </a:p>
          <a:p>
            <a:pPr>
              <a:lnSpc>
                <a:spcPct val="90000"/>
              </a:lnSpc>
            </a:pPr>
            <a:r>
              <a:rPr lang="en-US">
                <a:latin typeface="Arial" charset="0"/>
                <a:ea typeface="ＭＳ Ｐゴシック" charset="0"/>
                <a:cs typeface="ＭＳ Ｐゴシック" charset="0"/>
              </a:rPr>
              <a:t>The series 2, 4, 6 is golden</a:t>
            </a:r>
          </a:p>
          <a:p>
            <a:pPr>
              <a:lnSpc>
                <a:spcPct val="90000"/>
              </a:lnSpc>
            </a:pPr>
            <a:r>
              <a:rPr lang="en-US">
                <a:latin typeface="Arial" charset="0"/>
                <a:ea typeface="ＭＳ Ｐゴシック" charset="0"/>
                <a:cs typeface="ＭＳ Ｐゴシック" charset="0"/>
              </a:rPr>
              <a:t>Class write down other series of 3 numbers to test hypotheses about my rule</a:t>
            </a:r>
          </a:p>
          <a:p>
            <a:pPr>
              <a:lnSpc>
                <a:spcPct val="90000"/>
              </a:lnSpc>
            </a:pPr>
            <a:r>
              <a:rPr lang="en-US">
                <a:latin typeface="Arial" charset="0"/>
                <a:ea typeface="ＭＳ Ｐゴシック" charset="0"/>
                <a:cs typeface="ＭＳ Ｐゴシック" charset="0"/>
              </a:rPr>
              <a:t>See how quickly you can guess my rule</a:t>
            </a:r>
          </a:p>
          <a:p>
            <a:pPr>
              <a:lnSpc>
                <a:spcPct val="90000"/>
              </a:lnSpc>
            </a:pPr>
            <a:r>
              <a:rPr lang="en-US">
                <a:latin typeface="Arial" charset="0"/>
                <a:ea typeface="ＭＳ Ｐゴシック" charset="0"/>
                <a:cs typeface="ＭＳ Ｐゴシック" charset="0"/>
              </a:rPr>
              <a:t>Confirmation bias and premature closure </a:t>
            </a:r>
          </a:p>
        </p:txBody>
      </p:sp>
      <p:sp>
        <p:nvSpPr>
          <p:cNvPr id="60419" name="Text Box 4"/>
          <p:cNvSpPr txBox="1">
            <a:spLocks noChangeArrowheads="1"/>
          </p:cNvSpPr>
          <p:nvPr/>
        </p:nvSpPr>
        <p:spPr bwMode="auto">
          <a:xfrm>
            <a:off x="1066800" y="5943600"/>
            <a:ext cx="7620000" cy="8302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spcBef>
                <a:spcPct val="50000"/>
              </a:spcBef>
              <a:defRPr/>
            </a:pPr>
            <a:r>
              <a:rPr lang="en-US" dirty="0">
                <a:latin typeface="+mn-lt"/>
              </a:rPr>
              <a:t>* </a:t>
            </a:r>
            <a:r>
              <a:rPr lang="en-US" dirty="0" err="1">
                <a:latin typeface="+mn-lt"/>
              </a:rPr>
              <a:t>Mlodinow</a:t>
            </a:r>
            <a:r>
              <a:rPr lang="en-US" dirty="0">
                <a:latin typeface="+mn-lt"/>
              </a:rPr>
              <a:t> L. The Drunkard's Walk.  Random House, 2008</a:t>
            </a:r>
          </a:p>
        </p:txBody>
      </p:sp>
      <p:sp>
        <p:nvSpPr>
          <p:cNvPr id="60420" name="Slide Number Placeholder 1"/>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D88D190F-C7EB-E843-BC56-DF9F2BC8BA84}" type="slidenum">
              <a:rPr lang="en-US" sz="1400">
                <a:latin typeface="Arial" charset="0"/>
              </a:rPr>
              <a:pPr/>
              <a:t>12</a:t>
            </a:fld>
            <a:endParaRPr lang="en-US" sz="1400">
              <a:latin typeface="Arial" charset="0"/>
            </a:endParaRPr>
          </a:p>
        </p:txBody>
      </p:sp>
    </p:spTree>
    <p:extLst>
      <p:ext uri="{BB962C8B-B14F-4D97-AF65-F5344CB8AC3E}">
        <p14:creationId xmlns:p14="http://schemas.microsoft.com/office/powerpoint/2010/main" val="112432131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505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505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505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5059">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505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9"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16E4FA0-5BB6-493E-95A6-EA89D2B23493}" type="slidenum">
              <a:rPr lang="en-US" altLang="en-US" smtClean="0"/>
              <a:pPr/>
              <a:t>13</a:t>
            </a:fld>
            <a:endParaRPr lang="en-US" altLang="en-US"/>
          </a:p>
        </p:txBody>
      </p:sp>
      <p:sp>
        <p:nvSpPr>
          <p:cNvPr id="6" name="Rectangle 5"/>
          <p:cNvSpPr/>
          <p:nvPr/>
        </p:nvSpPr>
        <p:spPr>
          <a:xfrm>
            <a:off x="1371600" y="533400"/>
            <a:ext cx="7086600" cy="1569660"/>
          </a:xfrm>
          <a:prstGeom prst="rect">
            <a:avLst/>
          </a:prstGeom>
        </p:spPr>
        <p:txBody>
          <a:bodyPr wrap="square">
            <a:spAutoFit/>
          </a:bodyPr>
          <a:lstStyle/>
          <a:p>
            <a:pPr lvl="0"/>
            <a:r>
              <a:rPr lang="en-US" dirty="0"/>
              <a:t>Failing to keep looking for another cause of chest pain when the Troponin I (a marker of heart attacks) was slightly positive, even though the ECG was normal. -- The patient had aortic dissection. [Premature closure.]</a:t>
            </a:r>
          </a:p>
        </p:txBody>
      </p:sp>
      <p:sp>
        <p:nvSpPr>
          <p:cNvPr id="7" name="Rectangle 6"/>
          <p:cNvSpPr/>
          <p:nvPr/>
        </p:nvSpPr>
        <p:spPr>
          <a:xfrm>
            <a:off x="1447800" y="2362200"/>
            <a:ext cx="6934200" cy="3416320"/>
          </a:xfrm>
          <a:prstGeom prst="rect">
            <a:avLst/>
          </a:prstGeom>
        </p:spPr>
        <p:txBody>
          <a:bodyPr wrap="square">
            <a:spAutoFit/>
          </a:bodyPr>
          <a:lstStyle/>
          <a:p>
            <a:pPr lvl="0"/>
            <a:r>
              <a:rPr lang="en-US" dirty="0"/>
              <a:t>Diagnosing of biliary colic (gallstone pain) as the cause of right-sided abdominal pain, because of an ultrasound ordered by a colleague that showed gallstones and gallbladder wall thickening.  This, despite being informed by the nurse of shortness of breath on exertion – The patient returned 2 days later with myocardial infarction (heart attack) and congestive heart failure. [Premature closure and confirmation bias.]</a:t>
            </a:r>
          </a:p>
        </p:txBody>
      </p:sp>
    </p:spTree>
    <p:extLst>
      <p:ext uri="{BB962C8B-B14F-4D97-AF65-F5344CB8AC3E}">
        <p14:creationId xmlns:p14="http://schemas.microsoft.com/office/powerpoint/2010/main" val="40279727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16E4FA0-5BB6-493E-95A6-EA89D2B23493}" type="slidenum">
              <a:rPr lang="en-US" altLang="en-US" smtClean="0"/>
              <a:pPr/>
              <a:t>14</a:t>
            </a:fld>
            <a:endParaRPr lang="en-US" altLang="en-US"/>
          </a:p>
        </p:txBody>
      </p:sp>
      <p:sp>
        <p:nvSpPr>
          <p:cNvPr id="6" name="Rectangle 5"/>
          <p:cNvSpPr/>
          <p:nvPr/>
        </p:nvSpPr>
        <p:spPr>
          <a:xfrm>
            <a:off x="1371600" y="533400"/>
            <a:ext cx="7086600" cy="1569660"/>
          </a:xfrm>
          <a:prstGeom prst="rect">
            <a:avLst/>
          </a:prstGeom>
        </p:spPr>
        <p:txBody>
          <a:bodyPr wrap="square">
            <a:spAutoFit/>
          </a:bodyPr>
          <a:lstStyle/>
          <a:p>
            <a:pPr lvl="0"/>
            <a:r>
              <a:rPr lang="en-US" dirty="0"/>
              <a:t>Continuing with the discharge of a febrile patient after a negative workup for sepsis, despite the son’s belated mention of a severe headache. --The patient died 8 hours later of a brain abscess.  [Premature closure.]</a:t>
            </a:r>
          </a:p>
        </p:txBody>
      </p:sp>
      <p:sp>
        <p:nvSpPr>
          <p:cNvPr id="7" name="Rectangle 6"/>
          <p:cNvSpPr/>
          <p:nvPr/>
        </p:nvSpPr>
        <p:spPr>
          <a:xfrm>
            <a:off x="1447800" y="2362200"/>
            <a:ext cx="6934200" cy="1938992"/>
          </a:xfrm>
          <a:prstGeom prst="rect">
            <a:avLst/>
          </a:prstGeom>
        </p:spPr>
        <p:txBody>
          <a:bodyPr wrap="square">
            <a:spAutoFit/>
          </a:bodyPr>
          <a:lstStyle/>
          <a:p>
            <a:pPr lvl="0"/>
            <a:r>
              <a:rPr lang="en-US" dirty="0"/>
              <a:t>Discharging a syncope (fainting) patient with a low hematocrit (red blood cell count), because she said she had a history of anemia, despite not having any old hematocrits available.  — She had a ruptured spleen. [Confirmation bias.]</a:t>
            </a:r>
            <a:r>
              <a:rPr lang="en-US" u="sng" dirty="0"/>
              <a:t>  </a:t>
            </a:r>
            <a:endParaRPr lang="en-US" dirty="0"/>
          </a:p>
        </p:txBody>
      </p:sp>
    </p:spTree>
    <p:extLst>
      <p:ext uri="{BB962C8B-B14F-4D97-AF65-F5344CB8AC3E}">
        <p14:creationId xmlns:p14="http://schemas.microsoft.com/office/powerpoint/2010/main" val="40324366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1026">
            <a:extLst>
              <a:ext uri="{FF2B5EF4-FFF2-40B4-BE49-F238E27FC236}">
                <a16:creationId xmlns:a16="http://schemas.microsoft.com/office/drawing/2014/main" id="{91798A22-DE57-49D7-9EFE-0CB3AA425818}"/>
              </a:ext>
            </a:extLst>
          </p:cNvPr>
          <p:cNvSpPr>
            <a:spLocks noGrp="1" noChangeArrowheads="1"/>
          </p:cNvSpPr>
          <p:nvPr>
            <p:ph type="title"/>
          </p:nvPr>
        </p:nvSpPr>
        <p:spPr>
          <a:xfrm>
            <a:off x="1066800" y="0"/>
            <a:ext cx="7772400" cy="609600"/>
          </a:xfrm>
        </p:spPr>
        <p:txBody>
          <a:bodyPr/>
          <a:lstStyle/>
          <a:p>
            <a:r>
              <a:rPr lang="en-US" altLang="en-US" sz="4000" dirty="0"/>
              <a:t>Course Review</a:t>
            </a:r>
          </a:p>
        </p:txBody>
      </p:sp>
      <p:sp>
        <p:nvSpPr>
          <p:cNvPr id="40962" name="Rectangle 1027">
            <a:extLst>
              <a:ext uri="{FF2B5EF4-FFF2-40B4-BE49-F238E27FC236}">
                <a16:creationId xmlns:a16="http://schemas.microsoft.com/office/drawing/2014/main" id="{DEAA4952-A699-4CAC-AA2E-CFDA18157EA1}"/>
              </a:ext>
            </a:extLst>
          </p:cNvPr>
          <p:cNvSpPr>
            <a:spLocks noGrp="1" noChangeArrowheads="1"/>
          </p:cNvSpPr>
          <p:nvPr>
            <p:ph type="body" idx="1"/>
          </p:nvPr>
        </p:nvSpPr>
        <p:spPr>
          <a:xfrm>
            <a:off x="1066800" y="609600"/>
            <a:ext cx="7772400" cy="4114800"/>
          </a:xfrm>
        </p:spPr>
        <p:txBody>
          <a:bodyPr/>
          <a:lstStyle/>
          <a:p>
            <a:pPr>
              <a:lnSpc>
                <a:spcPct val="90000"/>
              </a:lnSpc>
            </a:pPr>
            <a:r>
              <a:rPr lang="en-US" altLang="en-US" sz="2800" dirty="0"/>
              <a:t>Tests (“Prediction 0”)</a:t>
            </a:r>
          </a:p>
          <a:p>
            <a:pPr lvl="1">
              <a:lnSpc>
                <a:spcPct val="90000"/>
              </a:lnSpc>
            </a:pPr>
            <a:r>
              <a:rPr lang="en-US" altLang="en-US" sz="2400" dirty="0"/>
              <a:t>Theory (Using tests to guide decisions)</a:t>
            </a:r>
          </a:p>
          <a:p>
            <a:pPr lvl="1">
              <a:lnSpc>
                <a:spcPct val="90000"/>
              </a:lnSpc>
            </a:pPr>
            <a:r>
              <a:rPr lang="en-US" altLang="en-US" sz="2400" dirty="0"/>
              <a:t>Inter-rater reliability (Kappa)</a:t>
            </a:r>
          </a:p>
          <a:p>
            <a:pPr lvl="1">
              <a:lnSpc>
                <a:spcPct val="90000"/>
              </a:lnSpc>
            </a:pPr>
            <a:r>
              <a:rPr lang="en-US" altLang="en-US" sz="2400" dirty="0"/>
              <a:t>Dichotomous tests (Sensitivity, Specificity, PVs)</a:t>
            </a:r>
          </a:p>
          <a:p>
            <a:pPr lvl="1">
              <a:lnSpc>
                <a:spcPct val="90000"/>
              </a:lnSpc>
            </a:pPr>
            <a:r>
              <a:rPr lang="en-US" altLang="en-US" sz="2400" dirty="0"/>
              <a:t>Multilevel tests (ROC Curves, </a:t>
            </a:r>
            <a:r>
              <a:rPr lang="en-US" altLang="en-US" sz="2400" dirty="0" err="1"/>
              <a:t>iLRs</a:t>
            </a:r>
            <a:r>
              <a:rPr lang="en-US" altLang="en-US" sz="2400" dirty="0"/>
              <a:t>)</a:t>
            </a:r>
          </a:p>
          <a:p>
            <a:pPr lvl="1">
              <a:lnSpc>
                <a:spcPct val="90000"/>
              </a:lnSpc>
            </a:pPr>
            <a:r>
              <a:rPr lang="en-US" altLang="en-US" sz="2400" dirty="0"/>
              <a:t>Studies of tests (biases in test accuracy studies)</a:t>
            </a:r>
          </a:p>
          <a:p>
            <a:pPr lvl="1">
              <a:lnSpc>
                <a:spcPct val="90000"/>
              </a:lnSpc>
            </a:pPr>
            <a:r>
              <a:rPr lang="en-US" altLang="en-US" sz="2400" dirty="0"/>
              <a:t>Risk Prediction (calibration, discrimination, NB, decision curves)</a:t>
            </a:r>
          </a:p>
          <a:p>
            <a:pPr lvl="1">
              <a:lnSpc>
                <a:spcPct val="90000"/>
              </a:lnSpc>
            </a:pPr>
            <a:r>
              <a:rPr lang="en-US" altLang="en-US" sz="2400" dirty="0"/>
              <a:t>Combining tests (logistic regression, CART, …)</a:t>
            </a:r>
          </a:p>
          <a:p>
            <a:pPr>
              <a:lnSpc>
                <a:spcPct val="90000"/>
              </a:lnSpc>
            </a:pPr>
            <a:r>
              <a:rPr lang="en-US" altLang="en-US" sz="2800" dirty="0"/>
              <a:t>Treatments</a:t>
            </a:r>
          </a:p>
          <a:p>
            <a:pPr lvl="1">
              <a:lnSpc>
                <a:spcPct val="90000"/>
              </a:lnSpc>
            </a:pPr>
            <a:r>
              <a:rPr lang="en-US" altLang="en-US" sz="2400" dirty="0"/>
              <a:t>Randomized trials (ARR, NNT)</a:t>
            </a:r>
          </a:p>
          <a:p>
            <a:pPr lvl="1">
              <a:lnSpc>
                <a:spcPct val="90000"/>
              </a:lnSpc>
            </a:pPr>
            <a:r>
              <a:rPr lang="en-US" altLang="en-US" sz="2400" dirty="0"/>
              <a:t>Alternatives to randomized trials</a:t>
            </a:r>
          </a:p>
          <a:p>
            <a:pPr>
              <a:lnSpc>
                <a:spcPct val="90000"/>
              </a:lnSpc>
            </a:pPr>
            <a:r>
              <a:rPr lang="en-US" altLang="en-US" sz="2800" dirty="0"/>
              <a:t>Screening programs</a:t>
            </a:r>
          </a:p>
          <a:p>
            <a:pPr>
              <a:lnSpc>
                <a:spcPct val="90000"/>
              </a:lnSpc>
            </a:pPr>
            <a:r>
              <a:rPr lang="en-US" altLang="en-US" sz="2800" dirty="0"/>
              <a:t>P-values and confidence intervals</a:t>
            </a:r>
          </a:p>
          <a:p>
            <a:pPr>
              <a:lnSpc>
                <a:spcPct val="90000"/>
              </a:lnSpc>
            </a:pPr>
            <a:r>
              <a:rPr lang="en-US" altLang="en-US" sz="2800" dirty="0"/>
              <a:t>Cognitive process of diagnosis</a:t>
            </a:r>
          </a:p>
        </p:txBody>
      </p:sp>
      <p:sp>
        <p:nvSpPr>
          <p:cNvPr id="40963" name="Slide Number Placeholder 3">
            <a:extLst>
              <a:ext uri="{FF2B5EF4-FFF2-40B4-BE49-F238E27FC236}">
                <a16:creationId xmlns:a16="http://schemas.microsoft.com/office/drawing/2014/main" id="{80571778-65BB-4994-8A13-9C01C32F70FE}"/>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84351F7F-A908-41C9-9921-AC07A20EA7AE}" type="slidenum">
              <a:rPr lang="en-US" altLang="en-US" sz="1400">
                <a:latin typeface="Arial" panose="020B0604020202020204" pitchFamily="34" charset="0"/>
              </a:rPr>
              <a:pPr/>
              <a:t>15</a:t>
            </a:fld>
            <a:endParaRPr lang="en-US" altLang="en-US" sz="1400" dirty="0">
              <a:latin typeface="Arial" panose="020B0604020202020204"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Title 1"/>
          <p:cNvSpPr>
            <a:spLocks noGrp="1"/>
          </p:cNvSpPr>
          <p:nvPr>
            <p:ph type="title"/>
          </p:nvPr>
        </p:nvSpPr>
        <p:spPr>
          <a:xfrm>
            <a:off x="1143000" y="38100"/>
            <a:ext cx="7696200" cy="1866900"/>
          </a:xfrm>
        </p:spPr>
        <p:txBody>
          <a:bodyPr/>
          <a:lstStyle/>
          <a:p>
            <a:r>
              <a:rPr lang="en-US" dirty="0">
                <a:latin typeface="Arial" charset="0"/>
                <a:ea typeface="ＭＳ Ｐゴシック" charset="0"/>
                <a:cs typeface="ＭＳ Ｐゴシック" charset="0"/>
              </a:rPr>
              <a:t>Kappa (EBD-2  Chapter 5) Kappa.xlsx</a:t>
            </a:r>
            <a:br>
              <a:rPr lang="en-US" dirty="0">
                <a:latin typeface="Arial" charset="0"/>
                <a:ea typeface="ＭＳ Ｐゴシック" charset="0"/>
                <a:cs typeface="ＭＳ Ｐゴシック" charset="0"/>
              </a:rPr>
            </a:br>
            <a:endParaRPr lang="en-US" dirty="0">
              <a:latin typeface="Arial" charset="0"/>
              <a:ea typeface="ＭＳ Ｐゴシック" charset="0"/>
              <a:cs typeface="ＭＳ Ｐゴシック" charset="0"/>
            </a:endParaRPr>
          </a:p>
        </p:txBody>
      </p:sp>
      <p:sp>
        <p:nvSpPr>
          <p:cNvPr id="73730" name="Content Placeholder 2"/>
          <p:cNvSpPr>
            <a:spLocks noGrp="1"/>
          </p:cNvSpPr>
          <p:nvPr>
            <p:ph idx="1"/>
          </p:nvPr>
        </p:nvSpPr>
        <p:spPr>
          <a:xfrm>
            <a:off x="990600" y="990600"/>
            <a:ext cx="7772400" cy="4800600"/>
          </a:xfrm>
        </p:spPr>
        <p:txBody>
          <a:bodyPr/>
          <a:lstStyle/>
          <a:p>
            <a:r>
              <a:rPr lang="en-US" sz="2800" dirty="0">
                <a:latin typeface="Arial" charset="0"/>
                <a:ea typeface="ＭＳ Ｐゴシック" charset="0"/>
                <a:cs typeface="ＭＳ Ｐゴシック" charset="0"/>
              </a:rPr>
              <a:t>Especially when there is no gold standard, it may be helpful to measure reproducibility</a:t>
            </a:r>
          </a:p>
          <a:p>
            <a:r>
              <a:rPr lang="en-US" sz="2800" dirty="0">
                <a:latin typeface="Arial" charset="0"/>
                <a:ea typeface="ＭＳ Ｐゴシック" charset="0"/>
                <a:cs typeface="ＭＳ Ｐゴシック" charset="0"/>
              </a:rPr>
              <a:t>Concordance may be misleading if both raters know prevalence and it is not close to 50%</a:t>
            </a:r>
          </a:p>
          <a:p>
            <a:r>
              <a:rPr lang="en-US" sz="2800" dirty="0">
                <a:latin typeface="Arial" charset="0"/>
                <a:ea typeface="ＭＳ Ｐゴシック" charset="0"/>
                <a:cs typeface="ＭＳ Ｐゴシック" charset="0"/>
              </a:rPr>
              <a:t>Kappa measures agreement beyond that expected based on the marginals</a:t>
            </a:r>
          </a:p>
          <a:p>
            <a:r>
              <a:rPr lang="en-US" sz="2800" dirty="0">
                <a:latin typeface="Arial" charset="0"/>
                <a:ea typeface="ＭＳ Ｐゴシック" charset="0"/>
                <a:cs typeface="ＭＳ Ｐゴシック" charset="0"/>
              </a:rPr>
              <a:t>Balanced and unbalanced disagreement</a:t>
            </a:r>
          </a:p>
          <a:p>
            <a:r>
              <a:rPr lang="en-US" sz="2800" dirty="0">
                <a:latin typeface="Arial" charset="0"/>
                <a:ea typeface="ＭＳ Ｐゴシック" charset="0"/>
                <a:cs typeface="ＭＳ Ｐゴシック" charset="0"/>
              </a:rPr>
              <a:t>Weighted kappa for ordinal variables</a:t>
            </a:r>
          </a:p>
          <a:p>
            <a:r>
              <a:rPr lang="en-US" sz="2800" dirty="0">
                <a:latin typeface="Arial" charset="0"/>
                <a:ea typeface="ＭＳ Ｐゴシック" charset="0"/>
                <a:cs typeface="ＭＳ Ｐゴシック" charset="0"/>
              </a:rPr>
              <a:t>Quadratic weighted kappa- more partial credit</a:t>
            </a:r>
          </a:p>
          <a:p>
            <a:r>
              <a:rPr lang="en-US" sz="2800" dirty="0">
                <a:latin typeface="Arial" charset="0"/>
                <a:ea typeface="ＭＳ Ｐゴシック" charset="0"/>
                <a:cs typeface="ＭＳ Ｐゴシック" charset="0"/>
              </a:rPr>
              <a:t>Custom weights may be reasonable</a:t>
            </a:r>
          </a:p>
        </p:txBody>
      </p:sp>
      <p:sp>
        <p:nvSpPr>
          <p:cNvPr id="73731" name="Slide Number Placeholder 3"/>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4E1001B9-924C-C74F-9707-D40ACEAD25B1}" type="slidenum">
              <a:rPr lang="en-US" sz="1400">
                <a:latin typeface="Arial" charset="0"/>
              </a:rPr>
              <a:pPr/>
              <a:t>16</a:t>
            </a:fld>
            <a:endParaRPr lang="en-US" sz="1400">
              <a:latin typeface="Arial" charset="0"/>
            </a:endParaRPr>
          </a:p>
        </p:txBody>
      </p:sp>
    </p:spTree>
    <p:extLst>
      <p:ext uri="{BB962C8B-B14F-4D97-AF65-F5344CB8AC3E}">
        <p14:creationId xmlns:p14="http://schemas.microsoft.com/office/powerpoint/2010/main" val="7149897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Title 1"/>
          <p:cNvSpPr>
            <a:spLocks noGrp="1"/>
          </p:cNvSpPr>
          <p:nvPr>
            <p:ph type="title"/>
          </p:nvPr>
        </p:nvSpPr>
        <p:spPr>
          <a:xfrm>
            <a:off x="990600" y="0"/>
            <a:ext cx="7772400" cy="762000"/>
          </a:xfrm>
        </p:spPr>
        <p:txBody>
          <a:bodyPr/>
          <a:lstStyle/>
          <a:p>
            <a:r>
              <a:rPr lang="en-US" dirty="0">
                <a:latin typeface="Times New Roman" charset="0"/>
                <a:ea typeface="ＭＳ Ｐゴシック" charset="0"/>
                <a:cs typeface="ＭＳ Ｐゴシック" charset="0"/>
              </a:rPr>
              <a:t>Dichotomous Tests (Chapter 2)</a:t>
            </a:r>
          </a:p>
        </p:txBody>
      </p:sp>
      <p:sp>
        <p:nvSpPr>
          <p:cNvPr id="74754" name="Content Placeholder 2"/>
          <p:cNvSpPr>
            <a:spLocks noGrp="1"/>
          </p:cNvSpPr>
          <p:nvPr>
            <p:ph idx="1"/>
          </p:nvPr>
        </p:nvSpPr>
        <p:spPr>
          <a:xfrm>
            <a:off x="1143000" y="914400"/>
            <a:ext cx="7772400" cy="4876800"/>
          </a:xfrm>
        </p:spPr>
        <p:txBody>
          <a:bodyPr/>
          <a:lstStyle/>
          <a:p>
            <a:r>
              <a:rPr lang="en-US" dirty="0">
                <a:latin typeface="Arial" charset="0"/>
                <a:ea typeface="ＭＳ Ｐゴシック" charset="0"/>
                <a:cs typeface="ＭＳ Ｐゴシック" charset="0"/>
              </a:rPr>
              <a:t>Definitions of </a:t>
            </a:r>
            <a:r>
              <a:rPr lang="en-US" dirty="0" err="1">
                <a:latin typeface="Arial" charset="0"/>
                <a:ea typeface="ＭＳ Ｐゴシック" charset="0"/>
                <a:cs typeface="ＭＳ Ｐゴシック" charset="0"/>
              </a:rPr>
              <a:t>sens</a:t>
            </a:r>
            <a:r>
              <a:rPr lang="en-US" dirty="0">
                <a:latin typeface="Arial" charset="0"/>
                <a:ea typeface="ＭＳ Ｐゴシック" charset="0"/>
                <a:cs typeface="ＭＳ Ｐゴシック" charset="0"/>
              </a:rPr>
              <a:t>, spec, accuracy</a:t>
            </a:r>
          </a:p>
          <a:p>
            <a:r>
              <a:rPr lang="en-US" dirty="0">
                <a:latin typeface="Arial" charset="0"/>
                <a:ea typeface="ＭＳ Ｐゴシック" charset="0"/>
                <a:cs typeface="ＭＳ Ｐゴシック" charset="0"/>
              </a:rPr>
              <a:t>Prior </a:t>
            </a:r>
            <a:r>
              <a:rPr lang="en-US" dirty="0" err="1">
                <a:latin typeface="Arial" charset="0"/>
                <a:ea typeface="ＭＳ Ｐゴシック" charset="0"/>
                <a:cs typeface="ＭＳ Ｐゴシック" charset="0"/>
              </a:rPr>
              <a:t>prob</a:t>
            </a:r>
            <a:r>
              <a:rPr lang="en-US" dirty="0">
                <a:latin typeface="Arial" charset="0"/>
                <a:ea typeface="ＭＳ Ｐゴシック" charset="0"/>
                <a:cs typeface="ＭＳ Ｐゴシック" charset="0"/>
              </a:rPr>
              <a:t>, posterior </a:t>
            </a:r>
            <a:r>
              <a:rPr lang="en-US" dirty="0" err="1">
                <a:latin typeface="Arial" charset="0"/>
                <a:ea typeface="ＭＳ Ｐゴシック" charset="0"/>
                <a:cs typeface="ＭＳ Ｐゴシック" charset="0"/>
              </a:rPr>
              <a:t>prob</a:t>
            </a:r>
            <a:r>
              <a:rPr lang="en-US" dirty="0">
                <a:latin typeface="Arial" charset="0"/>
                <a:ea typeface="ＭＳ Ｐゴシック" charset="0"/>
                <a:cs typeface="ＭＳ Ｐゴシック" charset="0"/>
              </a:rPr>
              <a:t>, PV+, PV-, LR+, LR−</a:t>
            </a:r>
          </a:p>
          <a:p>
            <a:r>
              <a:rPr lang="en-US" dirty="0">
                <a:latin typeface="Arial" charset="0"/>
                <a:ea typeface="ＭＳ Ｐゴシック" charset="0"/>
                <a:cs typeface="ＭＳ Ｐゴシック" charset="0"/>
              </a:rPr>
              <a:t>Importance of sampling scheme</a:t>
            </a:r>
          </a:p>
          <a:p>
            <a:r>
              <a:rPr lang="en-US" dirty="0">
                <a:latin typeface="Arial" charset="0"/>
                <a:ea typeface="ＭＳ Ｐゴシック" charset="0"/>
                <a:cs typeface="ＭＳ Ｐゴシック" charset="0"/>
              </a:rPr>
              <a:t>Bayes’ theorem</a:t>
            </a:r>
          </a:p>
          <a:p>
            <a:r>
              <a:rPr lang="en-US" dirty="0">
                <a:latin typeface="Arial" charset="0"/>
                <a:ea typeface="ＭＳ Ｐゴシック" charset="0"/>
                <a:cs typeface="ＭＳ Ｐゴシック" charset="0"/>
              </a:rPr>
              <a:t>C, B and treatment thresholds</a:t>
            </a:r>
          </a:p>
          <a:p>
            <a:r>
              <a:rPr lang="en-US" dirty="0">
                <a:latin typeface="Arial" charset="0"/>
                <a:ea typeface="ＭＳ Ｐゴシック" charset="0"/>
                <a:cs typeface="ＭＳ Ｐゴシック" charset="0"/>
              </a:rPr>
              <a:t>No treat/test and test/treat thresholds</a:t>
            </a:r>
          </a:p>
          <a:p>
            <a:r>
              <a:rPr lang="en-US" dirty="0">
                <a:latin typeface="Arial" charset="0"/>
                <a:ea typeface="ＭＳ Ｐゴシック" charset="0"/>
                <a:cs typeface="ＭＳ Ｐゴシック" charset="0"/>
              </a:rPr>
              <a:t>Use spreadsheet for more complicated calculations including T</a:t>
            </a:r>
          </a:p>
        </p:txBody>
      </p:sp>
      <p:sp>
        <p:nvSpPr>
          <p:cNvPr id="74755" name="Slide Number Placeholder 3"/>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13CC890B-314E-5340-B634-D23750306EDF}" type="slidenum">
              <a:rPr lang="en-US" sz="1400">
                <a:latin typeface="Arial" charset="0"/>
              </a:rPr>
              <a:pPr/>
              <a:t>17</a:t>
            </a:fld>
            <a:endParaRPr lang="en-US" sz="1400">
              <a:latin typeface="Arial" charset="0"/>
            </a:endParaRPr>
          </a:p>
        </p:txBody>
      </p:sp>
    </p:spTree>
    <p:extLst>
      <p:ext uri="{BB962C8B-B14F-4D97-AF65-F5344CB8AC3E}">
        <p14:creationId xmlns:p14="http://schemas.microsoft.com/office/powerpoint/2010/main" val="10932620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Title 1"/>
          <p:cNvSpPr>
            <a:spLocks noGrp="1"/>
          </p:cNvSpPr>
          <p:nvPr>
            <p:ph type="title"/>
          </p:nvPr>
        </p:nvSpPr>
        <p:spPr>
          <a:xfrm>
            <a:off x="990600" y="381000"/>
            <a:ext cx="7772400" cy="533400"/>
          </a:xfrm>
        </p:spPr>
        <p:txBody>
          <a:bodyPr/>
          <a:lstStyle/>
          <a:p>
            <a:r>
              <a:rPr lang="en-US" dirty="0">
                <a:latin typeface="Times New Roman" charset="0"/>
                <a:ea typeface="ＭＳ Ｐゴシック" charset="0"/>
                <a:cs typeface="ＭＳ Ｐゴシック" charset="0"/>
              </a:rPr>
              <a:t>Multi-level and Continuous Tests (Chapter 3)   (</a:t>
            </a:r>
            <a:r>
              <a:rPr lang="en-US" dirty="0" err="1">
                <a:latin typeface="Times New Roman" charset="0"/>
                <a:ea typeface="ＭＳ Ｐゴシック" charset="0"/>
                <a:cs typeface="ＭＳ Ｐゴシック" charset="0"/>
              </a:rPr>
              <a:t>CalFRAST</a:t>
            </a:r>
            <a:r>
              <a:rPr lang="en-US" dirty="0">
                <a:latin typeface="Times New Roman" charset="0"/>
                <a:ea typeface="ＭＳ Ｐゴシック" charset="0"/>
                <a:cs typeface="ＭＳ Ｐゴシック" charset="0"/>
              </a:rPr>
              <a:t>)</a:t>
            </a:r>
          </a:p>
        </p:txBody>
      </p:sp>
      <p:sp>
        <p:nvSpPr>
          <p:cNvPr id="75778" name="Content Placeholder 2"/>
          <p:cNvSpPr>
            <a:spLocks noGrp="1"/>
          </p:cNvSpPr>
          <p:nvPr>
            <p:ph idx="1"/>
          </p:nvPr>
        </p:nvSpPr>
        <p:spPr>
          <a:xfrm>
            <a:off x="1066800" y="1295400"/>
            <a:ext cx="7772400" cy="5334000"/>
          </a:xfrm>
        </p:spPr>
        <p:txBody>
          <a:bodyPr/>
          <a:lstStyle/>
          <a:p>
            <a:r>
              <a:rPr lang="en-US" dirty="0">
                <a:latin typeface="Arial" charset="0"/>
                <a:ea typeface="ＭＳ Ｐゴシック" charset="0"/>
                <a:cs typeface="ＭＳ Ｐゴシック" charset="0"/>
              </a:rPr>
              <a:t>Dichotomizing multi-level tests wastes information</a:t>
            </a:r>
          </a:p>
          <a:p>
            <a:pPr lvl="1"/>
            <a:r>
              <a:rPr lang="en-US" dirty="0">
                <a:latin typeface="Arial" charset="0"/>
                <a:ea typeface="ＭＳ Ｐゴシック" charset="0"/>
              </a:rPr>
              <a:t>WBC in joint fluid, BNP</a:t>
            </a:r>
          </a:p>
          <a:p>
            <a:r>
              <a:rPr lang="en-US" dirty="0">
                <a:latin typeface="Arial" charset="0"/>
                <a:ea typeface="ＭＳ Ｐゴシック" charset="0"/>
                <a:cs typeface="ＭＳ Ｐゴシック" charset="0"/>
              </a:rPr>
              <a:t>ROC curves</a:t>
            </a:r>
          </a:p>
          <a:p>
            <a:pPr lvl="1"/>
            <a:r>
              <a:rPr lang="en-US" dirty="0">
                <a:latin typeface="Arial" charset="0"/>
                <a:ea typeface="ＭＳ Ｐゴシック" charset="0"/>
              </a:rPr>
              <a:t>How to draw- start with most abnormal</a:t>
            </a:r>
          </a:p>
          <a:p>
            <a:pPr lvl="1"/>
            <a:r>
              <a:rPr lang="en-US" dirty="0">
                <a:latin typeface="Arial" charset="0"/>
                <a:ea typeface="ＭＳ Ｐゴシック" charset="0"/>
              </a:rPr>
              <a:t>Meaning of area</a:t>
            </a:r>
          </a:p>
          <a:p>
            <a:pPr lvl="1"/>
            <a:r>
              <a:rPr lang="en-US" dirty="0">
                <a:latin typeface="Arial" charset="0"/>
                <a:ea typeface="ＭＳ Ｐゴシック" charset="0"/>
              </a:rPr>
              <a:t>Walking man</a:t>
            </a:r>
          </a:p>
          <a:p>
            <a:r>
              <a:rPr lang="en-US" dirty="0">
                <a:latin typeface="Arial" charset="0"/>
                <a:ea typeface="ＭＳ Ｐゴシック" charset="0"/>
                <a:cs typeface="ＭＳ Ｐゴシック" charset="0"/>
              </a:rPr>
              <a:t>Interval LR= slope of ROC</a:t>
            </a:r>
          </a:p>
          <a:p>
            <a:pPr lvl="1"/>
            <a:r>
              <a:rPr lang="en-US" dirty="0">
                <a:latin typeface="Arial" charset="0"/>
                <a:ea typeface="ＭＳ Ｐゴシック" charset="0"/>
              </a:rPr>
              <a:t>Direct calculation </a:t>
            </a:r>
            <a:r>
              <a:rPr lang="en-US" dirty="0" err="1">
                <a:latin typeface="Arial" charset="0"/>
                <a:ea typeface="ＭＳ Ｐゴシック" charset="0"/>
              </a:rPr>
              <a:t>vs</a:t>
            </a:r>
            <a:r>
              <a:rPr lang="en-US" dirty="0">
                <a:latin typeface="Arial" charset="0"/>
                <a:ea typeface="ＭＳ Ｐゴシック" charset="0"/>
              </a:rPr>
              <a:t> subtracting adjacent sensitivity and specificity to get interval LR</a:t>
            </a:r>
          </a:p>
        </p:txBody>
      </p:sp>
      <p:sp>
        <p:nvSpPr>
          <p:cNvPr id="75779" name="Slide Number Placeholder 3"/>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BFEA5F8B-F23D-6447-B848-092914300D0E}" type="slidenum">
              <a:rPr lang="en-US" sz="1400">
                <a:latin typeface="Arial" charset="0"/>
              </a:rPr>
              <a:pPr/>
              <a:t>18</a:t>
            </a:fld>
            <a:endParaRPr lang="en-US" sz="1400">
              <a:latin typeface="Arial" charset="0"/>
            </a:endParaRPr>
          </a:p>
        </p:txBody>
      </p:sp>
    </p:spTree>
    <p:extLst>
      <p:ext uri="{BB962C8B-B14F-4D97-AF65-F5344CB8AC3E}">
        <p14:creationId xmlns:p14="http://schemas.microsoft.com/office/powerpoint/2010/main" val="14532972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Title 1"/>
          <p:cNvSpPr>
            <a:spLocks noGrp="1"/>
          </p:cNvSpPr>
          <p:nvPr>
            <p:ph type="title"/>
          </p:nvPr>
        </p:nvSpPr>
        <p:spPr>
          <a:xfrm>
            <a:off x="1219200" y="457200"/>
            <a:ext cx="7772400" cy="685800"/>
          </a:xfrm>
        </p:spPr>
        <p:txBody>
          <a:bodyPr/>
          <a:lstStyle/>
          <a:p>
            <a:r>
              <a:rPr lang="en-US" dirty="0">
                <a:latin typeface="Times New Roman" charset="0"/>
                <a:ea typeface="ＭＳ Ｐゴシック" charset="0"/>
                <a:cs typeface="ＭＳ Ｐゴシック" charset="0"/>
              </a:rPr>
              <a:t>Biases in Studies of Test Accuracy (Chapter 4)</a:t>
            </a:r>
          </a:p>
        </p:txBody>
      </p:sp>
      <p:sp>
        <p:nvSpPr>
          <p:cNvPr id="76802" name="Content Placeholder 2"/>
          <p:cNvSpPr>
            <a:spLocks noGrp="1"/>
          </p:cNvSpPr>
          <p:nvPr>
            <p:ph idx="1"/>
          </p:nvPr>
        </p:nvSpPr>
        <p:spPr>
          <a:xfrm>
            <a:off x="1143000" y="1447800"/>
            <a:ext cx="7772400" cy="5181600"/>
          </a:xfrm>
        </p:spPr>
        <p:txBody>
          <a:bodyPr/>
          <a:lstStyle/>
          <a:p>
            <a:r>
              <a:rPr lang="en-US" dirty="0">
                <a:latin typeface="Arial" charset="0"/>
                <a:ea typeface="ＭＳ Ｐゴシック" charset="0"/>
                <a:cs typeface="ＭＳ Ｐゴシック" charset="0"/>
              </a:rPr>
              <a:t>Incorporation bias</a:t>
            </a:r>
          </a:p>
          <a:p>
            <a:r>
              <a:rPr lang="en-US" dirty="0">
                <a:latin typeface="Arial" charset="0"/>
                <a:ea typeface="ＭＳ Ｐゴシック" charset="0"/>
                <a:cs typeface="ＭＳ Ｐゴシック" charset="0"/>
              </a:rPr>
              <a:t>Partial Verification bias</a:t>
            </a:r>
          </a:p>
          <a:p>
            <a:pPr lvl="1"/>
            <a:r>
              <a:rPr lang="en-US" dirty="0">
                <a:latin typeface="Arial" charset="0"/>
                <a:ea typeface="ＭＳ Ｐゴシック" charset="0"/>
                <a:cs typeface="ＭＳ Ｐゴシック" charset="0"/>
              </a:rPr>
              <a:t>Sensitivity up, Specificity down, but PPV and NPV may be OK</a:t>
            </a:r>
          </a:p>
          <a:p>
            <a:pPr marL="342900" lvl="1" indent="-342900">
              <a:buClr>
                <a:schemeClr val="accent1"/>
              </a:buClr>
              <a:buSzPct val="70000"/>
              <a:buFont typeface="Monotype Sorts" charset="2"/>
              <a:buChar char="n"/>
            </a:pPr>
            <a:r>
              <a:rPr lang="en-US" sz="3200" dirty="0">
                <a:latin typeface="Arial" charset="0"/>
                <a:ea typeface="ＭＳ Ｐゴシック" charset="0"/>
              </a:rPr>
              <a:t>Differential Verification Bias (Double Gold Standard bias)</a:t>
            </a:r>
          </a:p>
          <a:p>
            <a:r>
              <a:rPr lang="en-US" dirty="0">
                <a:latin typeface="Arial" charset="0"/>
                <a:ea typeface="ＭＳ Ｐゴシック" charset="0"/>
                <a:cs typeface="ＭＳ Ｐゴシック" charset="0"/>
              </a:rPr>
              <a:t>Spectrum bias</a:t>
            </a:r>
          </a:p>
          <a:p>
            <a:pPr lvl="1"/>
            <a:r>
              <a:rPr lang="en-US" dirty="0">
                <a:latin typeface="Arial" charset="0"/>
                <a:ea typeface="ＭＳ Ｐゴシック" charset="0"/>
                <a:cs typeface="ＭＳ Ｐゴシック" charset="0"/>
              </a:rPr>
              <a:t>Broader term than verification bias, can go in any direction</a:t>
            </a:r>
          </a:p>
          <a:p>
            <a:r>
              <a:rPr lang="en-US" dirty="0">
                <a:latin typeface="Arial" charset="0"/>
                <a:ea typeface="ＭＳ Ｐゴシック" charset="0"/>
                <a:cs typeface="ＭＳ Ｐゴシック" charset="0"/>
              </a:rPr>
              <a:t>Copper Standard bias</a:t>
            </a:r>
          </a:p>
        </p:txBody>
      </p:sp>
      <p:sp>
        <p:nvSpPr>
          <p:cNvPr id="76803" name="Slide Number Placeholder 3"/>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07EED5AE-97C6-9A41-87D1-BACCE367F462}" type="slidenum">
              <a:rPr lang="en-US" sz="1400">
                <a:latin typeface="Arial" charset="0"/>
              </a:rPr>
              <a:pPr/>
              <a:t>19</a:t>
            </a:fld>
            <a:endParaRPr lang="en-US" sz="1400">
              <a:latin typeface="Arial" charset="0"/>
            </a:endParaRPr>
          </a:p>
        </p:txBody>
      </p:sp>
    </p:spTree>
    <p:extLst>
      <p:ext uri="{BB962C8B-B14F-4D97-AF65-F5344CB8AC3E}">
        <p14:creationId xmlns:p14="http://schemas.microsoft.com/office/powerpoint/2010/main" val="25959255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ChangeArrowheads="1"/>
          </p:cNvSpPr>
          <p:nvPr>
            <p:ph type="title"/>
          </p:nvPr>
        </p:nvSpPr>
        <p:spPr>
          <a:xfrm>
            <a:off x="1219200" y="0"/>
            <a:ext cx="7772400" cy="533400"/>
          </a:xfrm>
        </p:spPr>
        <p:txBody>
          <a:bodyPr/>
          <a:lstStyle/>
          <a:p>
            <a:pPr algn="ctr"/>
            <a:r>
              <a:rPr lang="en-US">
                <a:latin typeface="Arial" charset="0"/>
                <a:ea typeface="ＭＳ Ｐゴシック" charset="0"/>
                <a:cs typeface="ＭＳ Ｐゴシック" charset="0"/>
              </a:rPr>
              <a:t>Announcements</a:t>
            </a:r>
          </a:p>
        </p:txBody>
      </p:sp>
      <p:sp>
        <p:nvSpPr>
          <p:cNvPr id="20482" name="Rectangle 3"/>
          <p:cNvSpPr>
            <a:spLocks noGrp="1" noChangeArrowheads="1"/>
          </p:cNvSpPr>
          <p:nvPr>
            <p:ph type="body" idx="1"/>
          </p:nvPr>
        </p:nvSpPr>
        <p:spPr>
          <a:xfrm>
            <a:off x="1066800" y="762000"/>
            <a:ext cx="7848600" cy="5867400"/>
          </a:xfrm>
        </p:spPr>
        <p:txBody>
          <a:bodyPr/>
          <a:lstStyle/>
          <a:p>
            <a:pPr>
              <a:lnSpc>
                <a:spcPct val="90000"/>
              </a:lnSpc>
            </a:pPr>
            <a:r>
              <a:rPr lang="en-US" sz="2800" dirty="0">
                <a:latin typeface="Arial" charset="0"/>
                <a:ea typeface="ＭＳ Ｐゴシック" charset="0"/>
                <a:cs typeface="ＭＳ Ｐゴシック" charset="0"/>
              </a:rPr>
              <a:t>Read EBM-2 Chapter 12</a:t>
            </a:r>
          </a:p>
          <a:p>
            <a:pPr>
              <a:lnSpc>
                <a:spcPct val="90000"/>
              </a:lnSpc>
            </a:pPr>
            <a:r>
              <a:rPr lang="en-US" sz="2800" dirty="0">
                <a:latin typeface="Arial" charset="0"/>
                <a:ea typeface="ＭＳ Ｐゴシック" charset="0"/>
                <a:cs typeface="ＭＳ Ｐゴシック" charset="0"/>
              </a:rPr>
              <a:t>Take-home final will be posted by Thursday 11/29 by 6 PM. </a:t>
            </a:r>
          </a:p>
          <a:p>
            <a:pPr>
              <a:lnSpc>
                <a:spcPct val="90000"/>
              </a:lnSpc>
            </a:pPr>
            <a:r>
              <a:rPr lang="en-US" dirty="0">
                <a:solidFill>
                  <a:srgbClr val="CC3300"/>
                </a:solidFill>
                <a:latin typeface="Arial" charset="0"/>
                <a:ea typeface="ＭＳ Ｐゴシック" charset="0"/>
              </a:rPr>
              <a:t>Due </a:t>
            </a:r>
            <a:r>
              <a:rPr lang="en-US" b="1" dirty="0">
                <a:solidFill>
                  <a:srgbClr val="CC3300"/>
                </a:solidFill>
                <a:latin typeface="Arial" charset="0"/>
                <a:ea typeface="ＭＳ Ｐゴシック" charset="0"/>
              </a:rPr>
              <a:t>ON PAPER </a:t>
            </a:r>
            <a:r>
              <a:rPr lang="en-US" dirty="0">
                <a:solidFill>
                  <a:srgbClr val="CC3300"/>
                </a:solidFill>
                <a:latin typeface="Arial" charset="0"/>
                <a:ea typeface="ＭＳ Ｐゴシック" charset="0"/>
              </a:rPr>
              <a:t>in class Thursday, 12/6/18 at 8:45 AM</a:t>
            </a:r>
          </a:p>
          <a:p>
            <a:pPr lvl="1">
              <a:lnSpc>
                <a:spcPct val="90000"/>
              </a:lnSpc>
            </a:pPr>
            <a:r>
              <a:rPr lang="en-US" dirty="0">
                <a:latin typeface="Arial" charset="0"/>
                <a:ea typeface="ＭＳ Ｐゴシック" charset="0"/>
              </a:rPr>
              <a:t>If you will not be here, upload to the CLE website by 8:30 AM.</a:t>
            </a:r>
          </a:p>
          <a:p>
            <a:pPr lvl="1">
              <a:lnSpc>
                <a:spcPct val="90000"/>
              </a:lnSpc>
            </a:pPr>
            <a:r>
              <a:rPr lang="en-US" dirty="0">
                <a:solidFill>
                  <a:srgbClr val="FF0000"/>
                </a:solidFill>
                <a:latin typeface="Arial" charset="0"/>
                <a:ea typeface="ＭＳ Ｐゴシック" charset="0"/>
              </a:rPr>
              <a:t>Your own work only, no collaboration, no copying from textbook or web</a:t>
            </a:r>
          </a:p>
          <a:p>
            <a:pPr lvl="1">
              <a:lnSpc>
                <a:spcPct val="90000"/>
              </a:lnSpc>
            </a:pPr>
            <a:r>
              <a:rPr lang="en-US" dirty="0">
                <a:solidFill>
                  <a:srgbClr val="FF0000"/>
                </a:solidFill>
                <a:latin typeface="Arial" charset="0"/>
                <a:ea typeface="ＭＳ Ｐゴシック" charset="0"/>
              </a:rPr>
              <a:t>Suspected honor code violations reported to TICR disciplinary committee</a:t>
            </a:r>
          </a:p>
        </p:txBody>
      </p:sp>
      <p:sp>
        <p:nvSpPr>
          <p:cNvPr id="20483" name="Slide Number Placeholder 1"/>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A6C9645A-6B01-3C4E-9565-248C38172375}" type="slidenum">
              <a:rPr lang="en-US" sz="1400">
                <a:latin typeface="Arial" charset="0"/>
              </a:rPr>
              <a:pPr/>
              <a:t>2</a:t>
            </a:fld>
            <a:endParaRPr lang="en-US" sz="1400">
              <a:latin typeface="Arial" charset="0"/>
            </a:endParaRPr>
          </a:p>
        </p:txBody>
      </p:sp>
    </p:spTree>
    <p:extLst>
      <p:ext uri="{BB962C8B-B14F-4D97-AF65-F5344CB8AC3E}">
        <p14:creationId xmlns:p14="http://schemas.microsoft.com/office/powerpoint/2010/main" val="16352434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Title 1"/>
          <p:cNvSpPr>
            <a:spLocks noGrp="1"/>
          </p:cNvSpPr>
          <p:nvPr>
            <p:ph type="title"/>
          </p:nvPr>
        </p:nvSpPr>
        <p:spPr/>
        <p:txBody>
          <a:bodyPr/>
          <a:lstStyle/>
          <a:p>
            <a:r>
              <a:rPr lang="en-US" dirty="0">
                <a:latin typeface="Times New Roman" charset="0"/>
                <a:ea typeface="ＭＳ Ｐゴシック" charset="0"/>
                <a:cs typeface="ＭＳ Ｐゴシック" charset="0"/>
              </a:rPr>
              <a:t>Risk Prediction (Chapter 6)</a:t>
            </a:r>
          </a:p>
        </p:txBody>
      </p:sp>
      <p:sp>
        <p:nvSpPr>
          <p:cNvPr id="78850" name="Content Placeholder 2"/>
          <p:cNvSpPr>
            <a:spLocks noGrp="1"/>
          </p:cNvSpPr>
          <p:nvPr>
            <p:ph idx="1"/>
          </p:nvPr>
        </p:nvSpPr>
        <p:spPr>
          <a:xfrm>
            <a:off x="1143000" y="1600200"/>
            <a:ext cx="7772400" cy="4648200"/>
          </a:xfrm>
        </p:spPr>
        <p:txBody>
          <a:bodyPr/>
          <a:lstStyle/>
          <a:p>
            <a:r>
              <a:rPr lang="en-US" dirty="0">
                <a:latin typeface="Arial" charset="0"/>
                <a:ea typeface="ＭＳ Ｐゴシック" charset="0"/>
                <a:cs typeface="ＭＳ Ｐゴシック" charset="0"/>
              </a:rPr>
              <a:t>Incident outcomes vs prevalent conditions</a:t>
            </a:r>
          </a:p>
          <a:p>
            <a:r>
              <a:rPr lang="en-US" dirty="0">
                <a:latin typeface="Arial" charset="0"/>
                <a:ea typeface="ＭＳ Ｐゴシック" charset="0"/>
                <a:cs typeface="ＭＳ Ｐゴシック" charset="0"/>
              </a:rPr>
              <a:t>Discrimination (ROC curve)</a:t>
            </a:r>
          </a:p>
          <a:p>
            <a:r>
              <a:rPr lang="en-US" dirty="0">
                <a:latin typeface="Arial" charset="0"/>
                <a:ea typeface="ＭＳ Ｐゴシック" charset="0"/>
                <a:cs typeface="ＭＳ Ｐゴシック" charset="0"/>
              </a:rPr>
              <a:t>Calibration (Calibration plots)</a:t>
            </a:r>
          </a:p>
          <a:p>
            <a:r>
              <a:rPr lang="en-US" dirty="0">
                <a:latin typeface="Arial" charset="0"/>
                <a:ea typeface="ＭＳ Ｐゴシック" charset="0"/>
                <a:cs typeface="ＭＳ Ｐゴシック" charset="0"/>
              </a:rPr>
              <a:t>Net Benefit, Decision Curves</a:t>
            </a:r>
          </a:p>
        </p:txBody>
      </p:sp>
      <p:sp>
        <p:nvSpPr>
          <p:cNvPr id="78851" name="Slide Number Placeholder 3"/>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970F8F8F-5AB4-FF40-BF8B-27282195240B}" type="slidenum">
              <a:rPr lang="en-US" sz="1400">
                <a:latin typeface="Arial" charset="0"/>
              </a:rPr>
              <a:pPr/>
              <a:t>20</a:t>
            </a:fld>
            <a:endParaRPr lang="en-US" sz="1400">
              <a:latin typeface="Arial" charset="0"/>
            </a:endParaRPr>
          </a:p>
        </p:txBody>
      </p:sp>
    </p:spTree>
    <p:extLst>
      <p:ext uri="{BB962C8B-B14F-4D97-AF65-F5344CB8AC3E}">
        <p14:creationId xmlns:p14="http://schemas.microsoft.com/office/powerpoint/2010/main" val="27536933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E026A11-BC29-45C2-A70F-D1112E9FF95D}"/>
              </a:ext>
            </a:extLst>
          </p:cNvPr>
          <p:cNvSpPr>
            <a:spLocks noGrp="1"/>
          </p:cNvSpPr>
          <p:nvPr>
            <p:ph type="sldNum" sz="quarter" idx="12"/>
          </p:nvPr>
        </p:nvSpPr>
        <p:spPr/>
        <p:txBody>
          <a:bodyPr/>
          <a:lstStyle/>
          <a:p>
            <a:fld id="{616E4FA0-5BB6-493E-95A6-EA89D2B23493}" type="slidenum">
              <a:rPr lang="en-US" altLang="en-US" smtClean="0"/>
              <a:pPr/>
              <a:t>21</a:t>
            </a:fld>
            <a:endParaRPr lang="en-US" altLang="en-US"/>
          </a:p>
        </p:txBody>
      </p:sp>
      <p:pic>
        <p:nvPicPr>
          <p:cNvPr id="5" name="Picture 4">
            <a:extLst>
              <a:ext uri="{FF2B5EF4-FFF2-40B4-BE49-F238E27FC236}">
                <a16:creationId xmlns:a16="http://schemas.microsoft.com/office/drawing/2014/main" id="{249666C1-77C7-43FE-8907-7F2DA10CA347}"/>
              </a:ext>
            </a:extLst>
          </p:cNvPr>
          <p:cNvPicPr>
            <a:picLocks noChangeAspect="1"/>
          </p:cNvPicPr>
          <p:nvPr/>
        </p:nvPicPr>
        <p:blipFill>
          <a:blip r:embed="rId3"/>
          <a:stretch>
            <a:fillRect/>
          </a:stretch>
        </p:blipFill>
        <p:spPr>
          <a:xfrm>
            <a:off x="1219200" y="121845"/>
            <a:ext cx="6599802" cy="6324600"/>
          </a:xfrm>
          <a:prstGeom prst="rect">
            <a:avLst/>
          </a:prstGeom>
        </p:spPr>
      </p:pic>
      <p:sp>
        <p:nvSpPr>
          <p:cNvPr id="6" name="Rectangle 5">
            <a:extLst>
              <a:ext uri="{FF2B5EF4-FFF2-40B4-BE49-F238E27FC236}">
                <a16:creationId xmlns:a16="http://schemas.microsoft.com/office/drawing/2014/main" id="{2690567A-483E-48C0-80B2-458F555E93E0}"/>
              </a:ext>
            </a:extLst>
          </p:cNvPr>
          <p:cNvSpPr/>
          <p:nvPr/>
        </p:nvSpPr>
        <p:spPr>
          <a:xfrm>
            <a:off x="1646802" y="6345190"/>
            <a:ext cx="6172200" cy="461665"/>
          </a:xfrm>
          <a:prstGeom prst="rect">
            <a:avLst/>
          </a:prstGeom>
        </p:spPr>
        <p:txBody>
          <a:bodyPr wrap="square">
            <a:spAutoFit/>
          </a:bodyPr>
          <a:lstStyle/>
          <a:p>
            <a:r>
              <a:rPr lang="en-US" dirty="0"/>
              <a:t>Anesthesiology, V 91, No 3, Sep 1999</a:t>
            </a:r>
          </a:p>
        </p:txBody>
      </p:sp>
      <p:cxnSp>
        <p:nvCxnSpPr>
          <p:cNvPr id="8" name="Straight Connector 7">
            <a:extLst>
              <a:ext uri="{FF2B5EF4-FFF2-40B4-BE49-F238E27FC236}">
                <a16:creationId xmlns:a16="http://schemas.microsoft.com/office/drawing/2014/main" id="{8894AE7B-B69E-4EE3-8A82-63ED5489D1A5}"/>
              </a:ext>
            </a:extLst>
          </p:cNvPr>
          <p:cNvCxnSpPr>
            <a:cxnSpLocks/>
          </p:cNvCxnSpPr>
          <p:nvPr/>
        </p:nvCxnSpPr>
        <p:spPr bwMode="auto">
          <a:xfrm flipV="1">
            <a:off x="2667000" y="620016"/>
            <a:ext cx="4648200" cy="3918038"/>
          </a:xfrm>
          <a:prstGeom prst="line">
            <a:avLst/>
          </a:prstGeom>
          <a:solidFill>
            <a:schemeClr val="accent1"/>
          </a:solidFill>
          <a:ln w="31750" cap="flat" cmpd="sng" algn="ctr">
            <a:solidFill>
              <a:srgbClr val="C00000"/>
            </a:solidFill>
            <a:prstDash val="solid"/>
            <a:round/>
            <a:headEnd type="none" w="med" len="med"/>
            <a:tailEnd type="none" w="med" len="med"/>
          </a:ln>
          <a:effectLst/>
        </p:spPr>
      </p:cxnSp>
    </p:spTree>
    <p:extLst>
      <p:ext uri="{BB962C8B-B14F-4D97-AF65-F5344CB8AC3E}">
        <p14:creationId xmlns:p14="http://schemas.microsoft.com/office/powerpoint/2010/main" val="2472575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9821391-40FC-48BC-9F38-EAE3AD6CB113}"/>
              </a:ext>
            </a:extLst>
          </p:cNvPr>
          <p:cNvSpPr>
            <a:spLocks noGrp="1"/>
          </p:cNvSpPr>
          <p:nvPr>
            <p:ph type="sldNum" sz="quarter" idx="12"/>
          </p:nvPr>
        </p:nvSpPr>
        <p:spPr/>
        <p:txBody>
          <a:bodyPr/>
          <a:lstStyle/>
          <a:p>
            <a:fld id="{79B59CBC-788C-471B-A8D7-BDE509A49095}" type="slidenum">
              <a:rPr lang="en-US" altLang="en-US" smtClean="0"/>
              <a:pPr/>
              <a:t>22</a:t>
            </a:fld>
            <a:endParaRPr lang="en-US" altLang="en-US"/>
          </a:p>
        </p:txBody>
      </p:sp>
      <p:pic>
        <p:nvPicPr>
          <p:cNvPr id="3" name="Picture 2">
            <a:extLst>
              <a:ext uri="{FF2B5EF4-FFF2-40B4-BE49-F238E27FC236}">
                <a16:creationId xmlns:a16="http://schemas.microsoft.com/office/drawing/2014/main" id="{373C6396-CD0B-453E-8D65-604EFA7A7DA9}"/>
              </a:ext>
            </a:extLst>
          </p:cNvPr>
          <p:cNvPicPr>
            <a:picLocks noChangeAspect="1"/>
          </p:cNvPicPr>
          <p:nvPr/>
        </p:nvPicPr>
        <p:blipFill>
          <a:blip r:embed="rId3"/>
          <a:stretch>
            <a:fillRect/>
          </a:stretch>
        </p:blipFill>
        <p:spPr>
          <a:xfrm>
            <a:off x="1380418" y="0"/>
            <a:ext cx="6383163" cy="6858000"/>
          </a:xfrm>
          <a:prstGeom prst="rect">
            <a:avLst/>
          </a:prstGeom>
        </p:spPr>
      </p:pic>
      <p:cxnSp>
        <p:nvCxnSpPr>
          <p:cNvPr id="5" name="Straight Connector 4">
            <a:extLst>
              <a:ext uri="{FF2B5EF4-FFF2-40B4-BE49-F238E27FC236}">
                <a16:creationId xmlns:a16="http://schemas.microsoft.com/office/drawing/2014/main" id="{AA1C8689-B6E1-4F46-97C0-E1971D0554BE}"/>
              </a:ext>
            </a:extLst>
          </p:cNvPr>
          <p:cNvCxnSpPr/>
          <p:nvPr/>
        </p:nvCxnSpPr>
        <p:spPr bwMode="auto">
          <a:xfrm flipH="1">
            <a:off x="2667000" y="3581400"/>
            <a:ext cx="228600" cy="914400"/>
          </a:xfrm>
          <a:prstGeom prst="line">
            <a:avLst/>
          </a:prstGeom>
          <a:solidFill>
            <a:schemeClr val="accent1"/>
          </a:solidFill>
          <a:ln w="31750" cap="flat" cmpd="sng" algn="ctr">
            <a:solidFill>
              <a:srgbClr val="C00000"/>
            </a:solidFill>
            <a:prstDash val="solid"/>
            <a:round/>
            <a:headEnd type="none" w="med" len="med"/>
            <a:tailEnd type="oval" w="med" len="med"/>
          </a:ln>
          <a:effectLst/>
        </p:spPr>
      </p:cxnSp>
      <p:cxnSp>
        <p:nvCxnSpPr>
          <p:cNvPr id="6" name="Straight Connector 5">
            <a:extLst>
              <a:ext uri="{FF2B5EF4-FFF2-40B4-BE49-F238E27FC236}">
                <a16:creationId xmlns:a16="http://schemas.microsoft.com/office/drawing/2014/main" id="{0E3EA8F2-6A03-4516-A66C-6D35374C607F}"/>
              </a:ext>
            </a:extLst>
          </p:cNvPr>
          <p:cNvCxnSpPr>
            <a:cxnSpLocks/>
          </p:cNvCxnSpPr>
          <p:nvPr/>
        </p:nvCxnSpPr>
        <p:spPr bwMode="auto">
          <a:xfrm flipH="1">
            <a:off x="2895600" y="2362200"/>
            <a:ext cx="609600" cy="1219200"/>
          </a:xfrm>
          <a:prstGeom prst="line">
            <a:avLst/>
          </a:prstGeom>
          <a:solidFill>
            <a:schemeClr val="accent1"/>
          </a:solidFill>
          <a:ln w="41275" cap="flat" cmpd="sng" algn="ctr">
            <a:solidFill>
              <a:srgbClr val="C00000"/>
            </a:solidFill>
            <a:prstDash val="solid"/>
            <a:round/>
            <a:headEnd type="oval" w="med" len="med"/>
            <a:tailEnd type="none" w="med" len="med"/>
          </a:ln>
          <a:effectLst/>
        </p:spPr>
      </p:cxnSp>
      <p:cxnSp>
        <p:nvCxnSpPr>
          <p:cNvPr id="8" name="Straight Connector 7">
            <a:extLst>
              <a:ext uri="{FF2B5EF4-FFF2-40B4-BE49-F238E27FC236}">
                <a16:creationId xmlns:a16="http://schemas.microsoft.com/office/drawing/2014/main" id="{EF3A0A59-2B40-4F34-BB8D-D0A4872E3A4A}"/>
              </a:ext>
            </a:extLst>
          </p:cNvPr>
          <p:cNvCxnSpPr>
            <a:cxnSpLocks/>
          </p:cNvCxnSpPr>
          <p:nvPr/>
        </p:nvCxnSpPr>
        <p:spPr bwMode="auto">
          <a:xfrm flipH="1">
            <a:off x="3505200" y="1371600"/>
            <a:ext cx="1068887" cy="990600"/>
          </a:xfrm>
          <a:prstGeom prst="line">
            <a:avLst/>
          </a:prstGeom>
          <a:solidFill>
            <a:schemeClr val="accent1"/>
          </a:solidFill>
          <a:ln w="31750" cap="flat" cmpd="sng" algn="ctr">
            <a:solidFill>
              <a:srgbClr val="C00000"/>
            </a:solidFill>
            <a:prstDash val="solid"/>
            <a:round/>
            <a:headEnd type="oval" w="med" len="med"/>
            <a:tailEnd type="none" w="med" len="med"/>
          </a:ln>
          <a:effectLst/>
        </p:spPr>
      </p:cxnSp>
      <p:cxnSp>
        <p:nvCxnSpPr>
          <p:cNvPr id="10" name="Straight Connector 9">
            <a:extLst>
              <a:ext uri="{FF2B5EF4-FFF2-40B4-BE49-F238E27FC236}">
                <a16:creationId xmlns:a16="http://schemas.microsoft.com/office/drawing/2014/main" id="{487232FF-414C-45C0-8D8C-6B174732CD96}"/>
              </a:ext>
            </a:extLst>
          </p:cNvPr>
          <p:cNvCxnSpPr>
            <a:cxnSpLocks/>
          </p:cNvCxnSpPr>
          <p:nvPr/>
        </p:nvCxnSpPr>
        <p:spPr bwMode="auto">
          <a:xfrm flipH="1">
            <a:off x="4571999" y="1066800"/>
            <a:ext cx="1066801" cy="304800"/>
          </a:xfrm>
          <a:prstGeom prst="line">
            <a:avLst/>
          </a:prstGeom>
          <a:solidFill>
            <a:schemeClr val="accent1"/>
          </a:solidFill>
          <a:ln w="31750" cap="flat" cmpd="sng" algn="ctr">
            <a:solidFill>
              <a:srgbClr val="C00000"/>
            </a:solidFill>
            <a:prstDash val="solid"/>
            <a:round/>
            <a:headEnd type="oval" w="med" len="med"/>
            <a:tailEnd type="oval" w="med" len="med"/>
          </a:ln>
          <a:effectLst/>
        </p:spPr>
      </p:cxnSp>
    </p:spTree>
    <p:extLst>
      <p:ext uri="{BB962C8B-B14F-4D97-AF65-F5344CB8AC3E}">
        <p14:creationId xmlns:p14="http://schemas.microsoft.com/office/powerpoint/2010/main" val="19244643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6F96D2BE-8D4A-4D58-ACB3-29F103305F4F}"/>
              </a:ext>
            </a:extLst>
          </p:cNvPr>
          <p:cNvSpPr>
            <a:spLocks noGrp="1" noChangeArrowheads="1"/>
          </p:cNvSpPr>
          <p:nvPr>
            <p:ph type="title"/>
          </p:nvPr>
        </p:nvSpPr>
        <p:spPr>
          <a:xfrm>
            <a:off x="152400" y="3048000"/>
            <a:ext cx="8229600" cy="1143000"/>
          </a:xfrm>
        </p:spPr>
        <p:txBody>
          <a:bodyPr/>
          <a:lstStyle/>
          <a:p>
            <a:pPr algn="ctr" eaLnBrk="1" hangingPunct="1"/>
            <a:r>
              <a:rPr lang="en-US" altLang="en-US" sz="4000"/>
              <a:t>How do you assess the validity of the predictions?</a:t>
            </a:r>
            <a:br>
              <a:rPr lang="en-US" altLang="en-US" sz="4000"/>
            </a:br>
            <a:r>
              <a:rPr lang="en-US" altLang="en-US" sz="4000"/>
              <a:t>(N = 12)</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E6649498-AF52-4DAB-9C9C-460D3DBC80CA}"/>
              </a:ext>
            </a:extLst>
          </p:cNvPr>
          <p:cNvGraphicFramePr>
            <a:graphicFrameLocks noGrp="1"/>
          </p:cNvGraphicFramePr>
          <p:nvPr>
            <p:extLst>
              <p:ext uri="{D42A27DB-BD31-4B8C-83A1-F6EECF244321}">
                <p14:modId xmlns:p14="http://schemas.microsoft.com/office/powerpoint/2010/main" val="2686725985"/>
              </p:ext>
            </p:extLst>
          </p:nvPr>
        </p:nvGraphicFramePr>
        <p:xfrm>
          <a:off x="1981200" y="685800"/>
          <a:ext cx="6096000" cy="5502469"/>
        </p:xfrm>
        <a:graphic>
          <a:graphicData uri="http://schemas.openxmlformats.org/drawingml/2006/table">
            <a:tbl>
              <a:tblPr/>
              <a:tblGrid>
                <a:gridCol w="864973">
                  <a:extLst>
                    <a:ext uri="{9D8B030D-6E8A-4147-A177-3AD203B41FA5}">
                      <a16:colId xmlns:a16="http://schemas.microsoft.com/office/drawing/2014/main" val="20000"/>
                    </a:ext>
                  </a:extLst>
                </a:gridCol>
                <a:gridCol w="1344827">
                  <a:extLst>
                    <a:ext uri="{9D8B030D-6E8A-4147-A177-3AD203B41FA5}">
                      <a16:colId xmlns:a16="http://schemas.microsoft.com/office/drawing/2014/main" val="20001"/>
                    </a:ext>
                  </a:extLst>
                </a:gridCol>
                <a:gridCol w="1295400">
                  <a:extLst>
                    <a:ext uri="{9D8B030D-6E8A-4147-A177-3AD203B41FA5}">
                      <a16:colId xmlns:a16="http://schemas.microsoft.com/office/drawing/2014/main" val="20002"/>
                    </a:ext>
                  </a:extLst>
                </a:gridCol>
                <a:gridCol w="53545">
                  <a:extLst>
                    <a:ext uri="{9D8B030D-6E8A-4147-A177-3AD203B41FA5}">
                      <a16:colId xmlns:a16="http://schemas.microsoft.com/office/drawing/2014/main" val="20003"/>
                    </a:ext>
                  </a:extLst>
                </a:gridCol>
                <a:gridCol w="914400">
                  <a:extLst>
                    <a:ext uri="{9D8B030D-6E8A-4147-A177-3AD203B41FA5}">
                      <a16:colId xmlns:a16="http://schemas.microsoft.com/office/drawing/2014/main" val="20004"/>
                    </a:ext>
                  </a:extLst>
                </a:gridCol>
                <a:gridCol w="807309">
                  <a:extLst>
                    <a:ext uri="{9D8B030D-6E8A-4147-A177-3AD203B41FA5}">
                      <a16:colId xmlns:a16="http://schemas.microsoft.com/office/drawing/2014/main" val="20005"/>
                    </a:ext>
                  </a:extLst>
                </a:gridCol>
                <a:gridCol w="815546">
                  <a:extLst>
                    <a:ext uri="{9D8B030D-6E8A-4147-A177-3AD203B41FA5}">
                      <a16:colId xmlns:a16="http://schemas.microsoft.com/office/drawing/2014/main" val="20006"/>
                    </a:ext>
                  </a:extLst>
                </a:gridCol>
              </a:tblGrid>
              <a:tr h="1228562">
                <a:tc>
                  <a:txBody>
                    <a:bodyPr/>
                    <a:lstStyle/>
                    <a:p>
                      <a:pPr algn="ctr" fontAlgn="b"/>
                      <a:r>
                        <a:rPr lang="en-US" sz="2000" b="0" i="0" u="none" strike="noStrike" dirty="0" err="1">
                          <a:solidFill>
                            <a:srgbClr val="000000"/>
                          </a:solidFill>
                          <a:effectLst/>
                          <a:latin typeface="Arial"/>
                        </a:rPr>
                        <a:t>PatientID</a:t>
                      </a:r>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r>
                        <a:rPr lang="en-US" sz="2000" b="0" i="0" u="none" strike="noStrike" dirty="0" err="1">
                          <a:solidFill>
                            <a:srgbClr val="000000"/>
                          </a:solidFill>
                          <a:effectLst/>
                          <a:latin typeface="Arial"/>
                        </a:rPr>
                        <a:t>Onc</a:t>
                      </a:r>
                      <a:r>
                        <a:rPr lang="en-US" sz="2000" b="0" i="0" u="none" strike="noStrike" dirty="0">
                          <a:solidFill>
                            <a:srgbClr val="000000"/>
                          </a:solidFill>
                          <a:effectLst/>
                          <a:latin typeface="Arial"/>
                        </a:rPr>
                        <a:t>. 1's Predicted Probability</a:t>
                      </a:r>
                    </a:p>
                  </a:txBody>
                  <a:tcPr marL="9415" marR="9415" marT="9410" marB="0" anchor="b">
                    <a:lnL>
                      <a:noFill/>
                    </a:lnL>
                    <a:lnR>
                      <a:noFill/>
                    </a:lnR>
                    <a:lnT>
                      <a:noFill/>
                    </a:lnT>
                    <a:lnB>
                      <a:noFill/>
                    </a:lnB>
                  </a:tcPr>
                </a:tc>
                <a:tc>
                  <a:txBody>
                    <a:bodyPr/>
                    <a:lstStyle/>
                    <a:p>
                      <a:pPr algn="ctr" fontAlgn="b"/>
                      <a:r>
                        <a:rPr lang="en-US" sz="2000" b="0" i="0" u="none" strike="noStrike" dirty="0" err="1">
                          <a:solidFill>
                            <a:srgbClr val="000000"/>
                          </a:solidFill>
                          <a:effectLst/>
                          <a:latin typeface="Arial"/>
                        </a:rPr>
                        <a:t>Mastate</a:t>
                      </a:r>
                      <a:r>
                        <a:rPr lang="en-US" sz="2000" b="0" i="0" u="none" strike="noStrike" dirty="0">
                          <a:solidFill>
                            <a:srgbClr val="000000"/>
                          </a:solidFill>
                          <a:effectLst/>
                          <a:latin typeface="Arial"/>
                        </a:rPr>
                        <a:t> Cancer within 5 years</a:t>
                      </a: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extLst>
                  <a:ext uri="{0D108BD9-81ED-4DB2-BD59-A6C34878D82A}">
                    <a16:rowId xmlns:a16="http://schemas.microsoft.com/office/drawing/2014/main" val="10000"/>
                  </a:ext>
                </a:extLst>
              </a:tr>
              <a:tr h="314198">
                <a:tc>
                  <a:txBody>
                    <a:bodyPr/>
                    <a:lstStyle/>
                    <a:p>
                      <a:pPr algn="ctr" fontAlgn="b"/>
                      <a:r>
                        <a:rPr lang="en-US" sz="2000" b="0" i="0" u="none" strike="noStrike">
                          <a:solidFill>
                            <a:srgbClr val="000000"/>
                          </a:solidFill>
                          <a:effectLst/>
                          <a:latin typeface="Arial"/>
                        </a:rPr>
                        <a:t>1</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20%</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0</a:t>
                      </a: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extLst>
                  <a:ext uri="{0D108BD9-81ED-4DB2-BD59-A6C34878D82A}">
                    <a16:rowId xmlns:a16="http://schemas.microsoft.com/office/drawing/2014/main" val="10001"/>
                  </a:ext>
                </a:extLst>
              </a:tr>
              <a:tr h="314198">
                <a:tc>
                  <a:txBody>
                    <a:bodyPr/>
                    <a:lstStyle/>
                    <a:p>
                      <a:pPr algn="ctr" fontAlgn="b"/>
                      <a:r>
                        <a:rPr lang="en-US" sz="2000" b="0" i="0" u="none" strike="noStrike">
                          <a:solidFill>
                            <a:srgbClr val="000000"/>
                          </a:solidFill>
                          <a:effectLst/>
                          <a:latin typeface="Arial"/>
                        </a:rPr>
                        <a:t>2</a:t>
                      </a:r>
                    </a:p>
                  </a:txBody>
                  <a:tcPr marL="9415" marR="9415" marT="9410"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50%</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0</a:t>
                      </a:r>
                    </a:p>
                  </a:txBody>
                  <a:tcPr marL="9415" marR="9415" marT="9410"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extLst>
                  <a:ext uri="{0D108BD9-81ED-4DB2-BD59-A6C34878D82A}">
                    <a16:rowId xmlns:a16="http://schemas.microsoft.com/office/drawing/2014/main" val="10002"/>
                  </a:ext>
                </a:extLst>
              </a:tr>
              <a:tr h="314198">
                <a:tc>
                  <a:txBody>
                    <a:bodyPr/>
                    <a:lstStyle/>
                    <a:p>
                      <a:pPr algn="ctr" fontAlgn="b"/>
                      <a:r>
                        <a:rPr lang="en-US" sz="2000" b="0" i="0" u="none" strike="noStrike">
                          <a:solidFill>
                            <a:srgbClr val="000000"/>
                          </a:solidFill>
                          <a:effectLst/>
                          <a:latin typeface="Arial"/>
                        </a:rPr>
                        <a:t>3</a:t>
                      </a:r>
                    </a:p>
                  </a:txBody>
                  <a:tcPr marL="9415" marR="9415" marT="9410"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35%</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0</a:t>
                      </a: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extLst>
                  <a:ext uri="{0D108BD9-81ED-4DB2-BD59-A6C34878D82A}">
                    <a16:rowId xmlns:a16="http://schemas.microsoft.com/office/drawing/2014/main" val="10003"/>
                  </a:ext>
                </a:extLst>
              </a:tr>
              <a:tr h="314198">
                <a:tc>
                  <a:txBody>
                    <a:bodyPr/>
                    <a:lstStyle/>
                    <a:p>
                      <a:pPr algn="ctr" fontAlgn="b"/>
                      <a:r>
                        <a:rPr lang="en-US" sz="2000" b="0" i="0" u="none" strike="noStrike">
                          <a:solidFill>
                            <a:srgbClr val="000000"/>
                          </a:solidFill>
                          <a:effectLst/>
                          <a:latin typeface="Arial"/>
                        </a:rPr>
                        <a:t>4</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50%</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1</a:t>
                      </a: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extLst>
                  <a:ext uri="{0D108BD9-81ED-4DB2-BD59-A6C34878D82A}">
                    <a16:rowId xmlns:a16="http://schemas.microsoft.com/office/drawing/2014/main" val="10004"/>
                  </a:ext>
                </a:extLst>
              </a:tr>
              <a:tr h="314198">
                <a:tc>
                  <a:txBody>
                    <a:bodyPr/>
                    <a:lstStyle/>
                    <a:p>
                      <a:pPr algn="ctr" fontAlgn="b"/>
                      <a:r>
                        <a:rPr lang="en-US" sz="2000" b="0" i="0" u="none" strike="noStrike">
                          <a:solidFill>
                            <a:srgbClr val="000000"/>
                          </a:solidFill>
                          <a:effectLst/>
                          <a:latin typeface="Arial"/>
                        </a:rPr>
                        <a:t>5</a:t>
                      </a:r>
                    </a:p>
                  </a:txBody>
                  <a:tcPr marL="9415" marR="9415" marT="9410"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35%</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0</a:t>
                      </a: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extLst>
                  <a:ext uri="{0D108BD9-81ED-4DB2-BD59-A6C34878D82A}">
                    <a16:rowId xmlns:a16="http://schemas.microsoft.com/office/drawing/2014/main" val="10005"/>
                  </a:ext>
                </a:extLst>
              </a:tr>
              <a:tr h="314198">
                <a:tc>
                  <a:txBody>
                    <a:bodyPr/>
                    <a:lstStyle/>
                    <a:p>
                      <a:pPr algn="ctr" fontAlgn="b"/>
                      <a:r>
                        <a:rPr lang="en-US" sz="2000" b="0" i="0" u="none" strike="noStrike">
                          <a:solidFill>
                            <a:srgbClr val="000000"/>
                          </a:solidFill>
                          <a:effectLst/>
                          <a:latin typeface="Arial"/>
                        </a:rPr>
                        <a:t>6</a:t>
                      </a:r>
                    </a:p>
                  </a:txBody>
                  <a:tcPr marL="9415" marR="9415" marT="9410"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20%</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0</a:t>
                      </a:r>
                    </a:p>
                  </a:txBody>
                  <a:tcPr marL="9415" marR="9415" marT="9410"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0" marB="0" anchor="b">
                    <a:lnL>
                      <a:noFill/>
                    </a:lnL>
                    <a:lnR>
                      <a:noFill/>
                    </a:lnR>
                    <a:lnT>
                      <a:noFill/>
                    </a:lnT>
                    <a:lnB>
                      <a:noFill/>
                    </a:lnB>
                  </a:tcPr>
                </a:tc>
                <a:extLst>
                  <a:ext uri="{0D108BD9-81ED-4DB2-BD59-A6C34878D82A}">
                    <a16:rowId xmlns:a16="http://schemas.microsoft.com/office/drawing/2014/main" val="10006"/>
                  </a:ext>
                </a:extLst>
              </a:tr>
              <a:tr h="314198">
                <a:tc>
                  <a:txBody>
                    <a:bodyPr/>
                    <a:lstStyle/>
                    <a:p>
                      <a:pPr algn="ctr" fontAlgn="b"/>
                      <a:r>
                        <a:rPr lang="en-US" sz="2000" b="0" i="0" u="none" strike="noStrike">
                          <a:solidFill>
                            <a:srgbClr val="000000"/>
                          </a:solidFill>
                          <a:effectLst/>
                          <a:latin typeface="Arial"/>
                        </a:rPr>
                        <a:t>7</a:t>
                      </a:r>
                    </a:p>
                  </a:txBody>
                  <a:tcPr marL="9415" marR="9415" marT="9410"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20%</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0</a:t>
                      </a: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0" marB="0" anchor="b">
                    <a:lnL>
                      <a:noFill/>
                    </a:lnL>
                    <a:lnR>
                      <a:noFill/>
                    </a:lnR>
                    <a:lnT>
                      <a:noFill/>
                    </a:lnT>
                    <a:lnB>
                      <a:noFill/>
                    </a:lnB>
                  </a:tcPr>
                </a:tc>
                <a:extLst>
                  <a:ext uri="{0D108BD9-81ED-4DB2-BD59-A6C34878D82A}">
                    <a16:rowId xmlns:a16="http://schemas.microsoft.com/office/drawing/2014/main" val="10007"/>
                  </a:ext>
                </a:extLst>
              </a:tr>
              <a:tr h="314198">
                <a:tc>
                  <a:txBody>
                    <a:bodyPr/>
                    <a:lstStyle/>
                    <a:p>
                      <a:pPr algn="ctr" fontAlgn="b"/>
                      <a:r>
                        <a:rPr lang="en-US" sz="2000" b="0" i="0" u="none" strike="noStrike">
                          <a:solidFill>
                            <a:srgbClr val="000000"/>
                          </a:solidFill>
                          <a:effectLst/>
                          <a:latin typeface="Arial"/>
                        </a:rPr>
                        <a:t>8</a:t>
                      </a:r>
                    </a:p>
                  </a:txBody>
                  <a:tcPr marL="9415" marR="9415" marT="9410"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20%</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0</a:t>
                      </a:r>
                    </a:p>
                  </a:txBody>
                  <a:tcPr marL="9415" marR="9415" marT="9410"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extLst>
                  <a:ext uri="{0D108BD9-81ED-4DB2-BD59-A6C34878D82A}">
                    <a16:rowId xmlns:a16="http://schemas.microsoft.com/office/drawing/2014/main" val="10008"/>
                  </a:ext>
                </a:extLst>
              </a:tr>
              <a:tr h="314198">
                <a:tc>
                  <a:txBody>
                    <a:bodyPr/>
                    <a:lstStyle/>
                    <a:p>
                      <a:pPr algn="ctr" fontAlgn="b"/>
                      <a:r>
                        <a:rPr lang="en-US" sz="2000" b="0" i="0" u="none" strike="noStrike">
                          <a:solidFill>
                            <a:srgbClr val="000000"/>
                          </a:solidFill>
                          <a:effectLst/>
                          <a:latin typeface="Arial"/>
                        </a:rPr>
                        <a:t>9</a:t>
                      </a:r>
                    </a:p>
                  </a:txBody>
                  <a:tcPr marL="9415" marR="9415" marT="9410"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35%</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1</a:t>
                      </a: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extLst>
                  <a:ext uri="{0D108BD9-81ED-4DB2-BD59-A6C34878D82A}">
                    <a16:rowId xmlns:a16="http://schemas.microsoft.com/office/drawing/2014/main" val="10009"/>
                  </a:ext>
                </a:extLst>
              </a:tr>
              <a:tr h="314198">
                <a:tc>
                  <a:txBody>
                    <a:bodyPr/>
                    <a:lstStyle/>
                    <a:p>
                      <a:pPr algn="ctr" fontAlgn="b"/>
                      <a:r>
                        <a:rPr lang="en-US" sz="2000" b="0" i="0" u="none" strike="noStrike">
                          <a:solidFill>
                            <a:srgbClr val="000000"/>
                          </a:solidFill>
                          <a:effectLst/>
                          <a:latin typeface="Arial"/>
                        </a:rPr>
                        <a:t>10</a:t>
                      </a:r>
                    </a:p>
                  </a:txBody>
                  <a:tcPr marL="9415" marR="9415" marT="9410"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50%</a:t>
                      </a:r>
                    </a:p>
                  </a:txBody>
                  <a:tcPr marL="9415" marR="9415" marT="9410"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0</a:t>
                      </a: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extLst>
                  <a:ext uri="{0D108BD9-81ED-4DB2-BD59-A6C34878D82A}">
                    <a16:rowId xmlns:a16="http://schemas.microsoft.com/office/drawing/2014/main" val="10010"/>
                  </a:ext>
                </a:extLst>
              </a:tr>
              <a:tr h="314198">
                <a:tc>
                  <a:txBody>
                    <a:bodyPr/>
                    <a:lstStyle/>
                    <a:p>
                      <a:pPr algn="ctr" fontAlgn="b"/>
                      <a:r>
                        <a:rPr lang="en-US" sz="2000" b="0" i="0" u="none" strike="noStrike">
                          <a:solidFill>
                            <a:srgbClr val="000000"/>
                          </a:solidFill>
                          <a:effectLst/>
                          <a:latin typeface="Arial"/>
                        </a:rPr>
                        <a:t>11</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50%</a:t>
                      </a:r>
                    </a:p>
                  </a:txBody>
                  <a:tcPr marL="9415" marR="9415" marT="9410"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1</a:t>
                      </a: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extLst>
                  <a:ext uri="{0D108BD9-81ED-4DB2-BD59-A6C34878D82A}">
                    <a16:rowId xmlns:a16="http://schemas.microsoft.com/office/drawing/2014/main" val="10011"/>
                  </a:ext>
                </a:extLst>
              </a:tr>
              <a:tr h="314198">
                <a:tc>
                  <a:txBody>
                    <a:bodyPr/>
                    <a:lstStyle/>
                    <a:p>
                      <a:pPr algn="ctr" fontAlgn="b"/>
                      <a:r>
                        <a:rPr lang="en-US" sz="2000" b="0" i="0" u="none" strike="noStrike">
                          <a:solidFill>
                            <a:srgbClr val="000000"/>
                          </a:solidFill>
                          <a:effectLst/>
                          <a:latin typeface="Arial"/>
                        </a:rPr>
                        <a:t>12</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35%</a:t>
                      </a:r>
                    </a:p>
                  </a:txBody>
                  <a:tcPr marL="9415" marR="9415" marT="9410"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0</a:t>
                      </a: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extLst>
                  <a:ext uri="{0D108BD9-81ED-4DB2-BD59-A6C34878D82A}">
                    <a16:rowId xmlns:a16="http://schemas.microsoft.com/office/drawing/2014/main" val="10012"/>
                  </a:ext>
                </a:extLst>
              </a:tr>
              <a:tr h="503339">
                <a:tc>
                  <a:txBody>
                    <a:bodyPr/>
                    <a:lstStyle/>
                    <a:p>
                      <a:pPr marL="0" marR="0" indent="0" algn="ctr" defTabSz="457200" rtl="0" eaLnBrk="1" fontAlgn="b" latinLnBrk="0" hangingPunct="1">
                        <a:lnSpc>
                          <a:spcPct val="100000"/>
                        </a:lnSpc>
                        <a:spcBef>
                          <a:spcPts val="0"/>
                        </a:spcBef>
                        <a:spcAft>
                          <a:spcPts val="0"/>
                        </a:spcAft>
                        <a:buClrTx/>
                        <a:buSzTx/>
                        <a:buFontTx/>
                        <a:buNone/>
                        <a:tabLst/>
                        <a:defRPr/>
                      </a:pPr>
                      <a:r>
                        <a:rPr lang="en-US" sz="2000" b="0" i="0" u="none" strike="noStrike" dirty="0">
                          <a:solidFill>
                            <a:srgbClr val="000000"/>
                          </a:solidFill>
                          <a:effectLst/>
                          <a:latin typeface="+mj-lt"/>
                        </a:rPr>
                        <a:t>Mean</a:t>
                      </a:r>
                    </a:p>
                  </a:txBody>
                  <a:tcPr marL="9415" marR="9415" marT="9410" marB="0" anchor="b">
                    <a:lnL>
                      <a:noFill/>
                    </a:lnL>
                    <a:lnR>
                      <a:noFill/>
                    </a:lnR>
                    <a:lnT>
                      <a:noFill/>
                    </a:lnT>
                    <a:lnB>
                      <a:noFill/>
                    </a:lnB>
                  </a:tcPr>
                </a:tc>
                <a:tc>
                  <a:txBody>
                    <a:bodyPr/>
                    <a:lstStyle/>
                    <a:p>
                      <a:pPr algn="ctr" fontAlgn="b"/>
                      <a:r>
                        <a:rPr lang="en-US" sz="2000" b="0" i="0" u="none" strike="noStrike" dirty="0">
                          <a:solidFill>
                            <a:srgbClr val="000000"/>
                          </a:solidFill>
                          <a:effectLst/>
                          <a:latin typeface="+mj-lt"/>
                        </a:rPr>
                        <a:t>35%</a:t>
                      </a:r>
                    </a:p>
                  </a:txBody>
                  <a:tcPr marL="9415" marR="9415" marT="9410"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25%</a:t>
                      </a:r>
                    </a:p>
                  </a:txBody>
                  <a:tcPr marL="9415" marR="9415" marT="9410"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extLst>
                  <a:ext uri="{0D108BD9-81ED-4DB2-BD59-A6C34878D82A}">
                    <a16:rowId xmlns:a16="http://schemas.microsoft.com/office/drawing/2014/main" val="10013"/>
                  </a:ext>
                </a:extLst>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8BEF398B-CAC0-43BB-BADC-584BA2073D6D}"/>
              </a:ext>
            </a:extLst>
          </p:cNvPr>
          <p:cNvGraphicFramePr>
            <a:graphicFrameLocks noGrp="1"/>
          </p:cNvGraphicFramePr>
          <p:nvPr>
            <p:extLst>
              <p:ext uri="{D42A27DB-BD31-4B8C-83A1-F6EECF244321}">
                <p14:modId xmlns:p14="http://schemas.microsoft.com/office/powerpoint/2010/main" val="3546471193"/>
              </p:ext>
            </p:extLst>
          </p:nvPr>
        </p:nvGraphicFramePr>
        <p:xfrm>
          <a:off x="1662982" y="743473"/>
          <a:ext cx="7483476" cy="5502469"/>
        </p:xfrm>
        <a:graphic>
          <a:graphicData uri="http://schemas.openxmlformats.org/drawingml/2006/table">
            <a:tbl>
              <a:tblPr/>
              <a:tblGrid>
                <a:gridCol w="1061845">
                  <a:extLst>
                    <a:ext uri="{9D8B030D-6E8A-4147-A177-3AD203B41FA5}">
                      <a16:colId xmlns:a16="http://schemas.microsoft.com/office/drawing/2014/main" val="20000"/>
                    </a:ext>
                  </a:extLst>
                </a:gridCol>
                <a:gridCol w="1203423">
                  <a:extLst>
                    <a:ext uri="{9D8B030D-6E8A-4147-A177-3AD203B41FA5}">
                      <a16:colId xmlns:a16="http://schemas.microsoft.com/office/drawing/2014/main" val="20001"/>
                    </a:ext>
                  </a:extLst>
                </a:gridCol>
                <a:gridCol w="1152860">
                  <a:extLst>
                    <a:ext uri="{9D8B030D-6E8A-4147-A177-3AD203B41FA5}">
                      <a16:colId xmlns:a16="http://schemas.microsoft.com/office/drawing/2014/main" val="20002"/>
                    </a:ext>
                  </a:extLst>
                </a:gridCol>
                <a:gridCol w="950603">
                  <a:extLst>
                    <a:ext uri="{9D8B030D-6E8A-4147-A177-3AD203B41FA5}">
                      <a16:colId xmlns:a16="http://schemas.microsoft.com/office/drawing/2014/main" val="20003"/>
                    </a:ext>
                  </a:extLst>
                </a:gridCol>
                <a:gridCol w="1122522">
                  <a:extLst>
                    <a:ext uri="{9D8B030D-6E8A-4147-A177-3AD203B41FA5}">
                      <a16:colId xmlns:a16="http://schemas.microsoft.com/office/drawing/2014/main" val="20004"/>
                    </a:ext>
                  </a:extLst>
                </a:gridCol>
                <a:gridCol w="991055">
                  <a:extLst>
                    <a:ext uri="{9D8B030D-6E8A-4147-A177-3AD203B41FA5}">
                      <a16:colId xmlns:a16="http://schemas.microsoft.com/office/drawing/2014/main" val="20005"/>
                    </a:ext>
                  </a:extLst>
                </a:gridCol>
                <a:gridCol w="1001168">
                  <a:extLst>
                    <a:ext uri="{9D8B030D-6E8A-4147-A177-3AD203B41FA5}">
                      <a16:colId xmlns:a16="http://schemas.microsoft.com/office/drawing/2014/main" val="20006"/>
                    </a:ext>
                  </a:extLst>
                </a:gridCol>
              </a:tblGrid>
              <a:tr h="1228562">
                <a:tc>
                  <a:txBody>
                    <a:bodyPr/>
                    <a:lstStyle/>
                    <a:p>
                      <a:pPr algn="ctr" fontAlgn="b"/>
                      <a:r>
                        <a:rPr lang="en-US" sz="2000" b="0" i="0" u="none" strike="noStrike">
                          <a:solidFill>
                            <a:srgbClr val="000000"/>
                          </a:solidFill>
                          <a:effectLst/>
                          <a:latin typeface="Arial"/>
                        </a:rPr>
                        <a:t>PatientID</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Onc. 1's Predicted Probability</a:t>
                      </a:r>
                    </a:p>
                  </a:txBody>
                  <a:tcPr marL="9415" marR="9415" marT="9410" marB="0" anchor="b">
                    <a:lnL>
                      <a:noFill/>
                    </a:lnL>
                    <a:lnR>
                      <a:noFill/>
                    </a:lnR>
                    <a:lnT>
                      <a:noFill/>
                    </a:lnT>
                    <a:lnB>
                      <a:noFill/>
                    </a:lnB>
                  </a:tcPr>
                </a:tc>
                <a:tc>
                  <a:txBody>
                    <a:bodyPr/>
                    <a:lstStyle/>
                    <a:p>
                      <a:pPr algn="ctr" fontAlgn="b"/>
                      <a:r>
                        <a:rPr lang="en-US" sz="2000" b="0" i="0" u="none" strike="noStrike" dirty="0" err="1">
                          <a:solidFill>
                            <a:srgbClr val="000000"/>
                          </a:solidFill>
                          <a:effectLst/>
                          <a:latin typeface="Arial"/>
                        </a:rPr>
                        <a:t>Mastate</a:t>
                      </a:r>
                      <a:r>
                        <a:rPr lang="en-US" sz="2000" b="0" i="0" u="none" strike="noStrike" dirty="0">
                          <a:solidFill>
                            <a:srgbClr val="000000"/>
                          </a:solidFill>
                          <a:effectLst/>
                          <a:latin typeface="Arial"/>
                        </a:rPr>
                        <a:t> Cancer within 5 years</a:t>
                      </a:r>
                    </a:p>
                  </a:txBody>
                  <a:tcPr marL="9415" marR="9415" marT="9410" marB="0" anchor="b">
                    <a:lnL>
                      <a:noFill/>
                    </a:lnL>
                    <a:lnR>
                      <a:noFill/>
                    </a:lnR>
                    <a:lnT>
                      <a:noFill/>
                    </a:lnT>
                    <a:lnB>
                      <a:noFill/>
                    </a:lnB>
                  </a:tcPr>
                </a:tc>
                <a:tc>
                  <a:txBody>
                    <a:bodyPr/>
                    <a:lstStyle/>
                    <a:p>
                      <a:pPr algn="ctr" fontAlgn="b"/>
                      <a:r>
                        <a:rPr lang="en-US" sz="2000" b="0" i="0" u="none" strike="noStrike" dirty="0" err="1">
                          <a:solidFill>
                            <a:srgbClr val="000000"/>
                          </a:solidFill>
                          <a:effectLst/>
                          <a:latin typeface="Arial"/>
                        </a:rPr>
                        <a:t>Onc</a:t>
                      </a:r>
                      <a:r>
                        <a:rPr lang="en-US" sz="2000" b="0" i="0" u="none" strike="noStrike" dirty="0">
                          <a:solidFill>
                            <a:srgbClr val="000000"/>
                          </a:solidFill>
                          <a:effectLst/>
                          <a:latin typeface="Arial"/>
                        </a:rPr>
                        <a:t> 1's Error</a:t>
                      </a: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0" marB="0" anchor="b">
                    <a:lnL>
                      <a:noFill/>
                    </a:lnL>
                    <a:lnR>
                      <a:noFill/>
                    </a:lnR>
                    <a:lnT>
                      <a:noFill/>
                    </a:lnT>
                    <a:lnB>
                      <a:noFill/>
                    </a:lnB>
                  </a:tcPr>
                </a:tc>
                <a:extLst>
                  <a:ext uri="{0D108BD9-81ED-4DB2-BD59-A6C34878D82A}">
                    <a16:rowId xmlns:a16="http://schemas.microsoft.com/office/drawing/2014/main" val="10000"/>
                  </a:ext>
                </a:extLst>
              </a:tr>
              <a:tr h="314198">
                <a:tc>
                  <a:txBody>
                    <a:bodyPr/>
                    <a:lstStyle/>
                    <a:p>
                      <a:pPr algn="ctr" fontAlgn="b"/>
                      <a:r>
                        <a:rPr lang="en-US" sz="2000" b="0" i="0" u="none" strike="noStrike">
                          <a:solidFill>
                            <a:srgbClr val="000000"/>
                          </a:solidFill>
                          <a:effectLst/>
                          <a:latin typeface="Arial"/>
                        </a:rPr>
                        <a:t>1</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20%</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0</a:t>
                      </a:r>
                    </a:p>
                  </a:txBody>
                  <a:tcPr marL="9415" marR="9415" marT="9410"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20%</a:t>
                      </a: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extLst>
                  <a:ext uri="{0D108BD9-81ED-4DB2-BD59-A6C34878D82A}">
                    <a16:rowId xmlns:a16="http://schemas.microsoft.com/office/drawing/2014/main" val="10001"/>
                  </a:ext>
                </a:extLst>
              </a:tr>
              <a:tr h="314198">
                <a:tc>
                  <a:txBody>
                    <a:bodyPr/>
                    <a:lstStyle/>
                    <a:p>
                      <a:pPr algn="ctr" fontAlgn="b"/>
                      <a:r>
                        <a:rPr lang="en-US" sz="2000" b="0" i="0" u="none" strike="noStrike">
                          <a:solidFill>
                            <a:srgbClr val="000000"/>
                          </a:solidFill>
                          <a:effectLst/>
                          <a:latin typeface="Arial"/>
                        </a:rPr>
                        <a:t>2</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50%</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0</a:t>
                      </a:r>
                    </a:p>
                  </a:txBody>
                  <a:tcPr marL="9415" marR="9415" marT="9410"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50%</a:t>
                      </a: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extLst>
                  <a:ext uri="{0D108BD9-81ED-4DB2-BD59-A6C34878D82A}">
                    <a16:rowId xmlns:a16="http://schemas.microsoft.com/office/drawing/2014/main" val="10002"/>
                  </a:ext>
                </a:extLst>
              </a:tr>
              <a:tr h="314198">
                <a:tc>
                  <a:txBody>
                    <a:bodyPr/>
                    <a:lstStyle/>
                    <a:p>
                      <a:pPr algn="ctr" fontAlgn="b"/>
                      <a:r>
                        <a:rPr lang="en-US" sz="2000" b="0" i="0" u="none" strike="noStrike">
                          <a:solidFill>
                            <a:srgbClr val="000000"/>
                          </a:solidFill>
                          <a:effectLst/>
                          <a:latin typeface="Arial"/>
                        </a:rPr>
                        <a:t>3</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35%</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0</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35%</a:t>
                      </a: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0" marB="0" anchor="b">
                    <a:lnL>
                      <a:noFill/>
                    </a:lnL>
                    <a:lnR>
                      <a:noFill/>
                    </a:lnR>
                    <a:lnT>
                      <a:noFill/>
                    </a:lnT>
                    <a:lnB>
                      <a:noFill/>
                    </a:lnB>
                  </a:tcPr>
                </a:tc>
                <a:extLst>
                  <a:ext uri="{0D108BD9-81ED-4DB2-BD59-A6C34878D82A}">
                    <a16:rowId xmlns:a16="http://schemas.microsoft.com/office/drawing/2014/main" val="10003"/>
                  </a:ext>
                </a:extLst>
              </a:tr>
              <a:tr h="314198">
                <a:tc>
                  <a:txBody>
                    <a:bodyPr/>
                    <a:lstStyle/>
                    <a:p>
                      <a:pPr algn="ctr" fontAlgn="b"/>
                      <a:r>
                        <a:rPr lang="en-US" sz="2000" b="0" i="0" u="none" strike="noStrike">
                          <a:solidFill>
                            <a:srgbClr val="000000"/>
                          </a:solidFill>
                          <a:effectLst/>
                          <a:latin typeface="Arial"/>
                        </a:rPr>
                        <a:t>4</a:t>
                      </a:r>
                    </a:p>
                  </a:txBody>
                  <a:tcPr marL="9415" marR="9415" marT="9410"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50%</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1</a:t>
                      </a:r>
                    </a:p>
                  </a:txBody>
                  <a:tcPr marL="9415" marR="9415" marT="9410"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-50%</a:t>
                      </a: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extLst>
                  <a:ext uri="{0D108BD9-81ED-4DB2-BD59-A6C34878D82A}">
                    <a16:rowId xmlns:a16="http://schemas.microsoft.com/office/drawing/2014/main" val="10004"/>
                  </a:ext>
                </a:extLst>
              </a:tr>
              <a:tr h="314198">
                <a:tc>
                  <a:txBody>
                    <a:bodyPr/>
                    <a:lstStyle/>
                    <a:p>
                      <a:pPr algn="ctr" fontAlgn="b"/>
                      <a:r>
                        <a:rPr lang="en-US" sz="2000" b="0" i="0" u="none" strike="noStrike">
                          <a:solidFill>
                            <a:srgbClr val="000000"/>
                          </a:solidFill>
                          <a:effectLst/>
                          <a:latin typeface="Arial"/>
                        </a:rPr>
                        <a:t>5</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35%</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0</a:t>
                      </a:r>
                    </a:p>
                  </a:txBody>
                  <a:tcPr marL="9415" marR="9415" marT="9410"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35%</a:t>
                      </a: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0" marB="0" anchor="b">
                    <a:lnL>
                      <a:noFill/>
                    </a:lnL>
                    <a:lnR>
                      <a:noFill/>
                    </a:lnR>
                    <a:lnT>
                      <a:noFill/>
                    </a:lnT>
                    <a:lnB>
                      <a:noFill/>
                    </a:lnB>
                  </a:tcPr>
                </a:tc>
                <a:extLst>
                  <a:ext uri="{0D108BD9-81ED-4DB2-BD59-A6C34878D82A}">
                    <a16:rowId xmlns:a16="http://schemas.microsoft.com/office/drawing/2014/main" val="10005"/>
                  </a:ext>
                </a:extLst>
              </a:tr>
              <a:tr h="314198">
                <a:tc>
                  <a:txBody>
                    <a:bodyPr/>
                    <a:lstStyle/>
                    <a:p>
                      <a:pPr algn="ctr" fontAlgn="b"/>
                      <a:r>
                        <a:rPr lang="en-US" sz="2000" b="0" i="0" u="none" strike="noStrike">
                          <a:solidFill>
                            <a:srgbClr val="000000"/>
                          </a:solidFill>
                          <a:effectLst/>
                          <a:latin typeface="Arial"/>
                        </a:rPr>
                        <a:t>6</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20%</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0</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20%</a:t>
                      </a: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0" marB="0" anchor="b">
                    <a:lnL>
                      <a:noFill/>
                    </a:lnL>
                    <a:lnR>
                      <a:noFill/>
                    </a:lnR>
                    <a:lnT>
                      <a:noFill/>
                    </a:lnT>
                    <a:lnB>
                      <a:noFill/>
                    </a:lnB>
                  </a:tcPr>
                </a:tc>
                <a:extLst>
                  <a:ext uri="{0D108BD9-81ED-4DB2-BD59-A6C34878D82A}">
                    <a16:rowId xmlns:a16="http://schemas.microsoft.com/office/drawing/2014/main" val="10006"/>
                  </a:ext>
                </a:extLst>
              </a:tr>
              <a:tr h="314198">
                <a:tc>
                  <a:txBody>
                    <a:bodyPr/>
                    <a:lstStyle/>
                    <a:p>
                      <a:pPr algn="ctr" fontAlgn="b"/>
                      <a:r>
                        <a:rPr lang="en-US" sz="2000" b="0" i="0" u="none" strike="noStrike">
                          <a:solidFill>
                            <a:srgbClr val="000000"/>
                          </a:solidFill>
                          <a:effectLst/>
                          <a:latin typeface="Arial"/>
                        </a:rPr>
                        <a:t>7</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20%</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0</a:t>
                      </a:r>
                    </a:p>
                  </a:txBody>
                  <a:tcPr marL="9415" marR="9415" marT="9410"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20%</a:t>
                      </a: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extLst>
                  <a:ext uri="{0D108BD9-81ED-4DB2-BD59-A6C34878D82A}">
                    <a16:rowId xmlns:a16="http://schemas.microsoft.com/office/drawing/2014/main" val="10007"/>
                  </a:ext>
                </a:extLst>
              </a:tr>
              <a:tr h="314198">
                <a:tc>
                  <a:txBody>
                    <a:bodyPr/>
                    <a:lstStyle/>
                    <a:p>
                      <a:pPr algn="ctr" fontAlgn="b"/>
                      <a:r>
                        <a:rPr lang="en-US" sz="2000" b="0" i="0" u="none" strike="noStrike">
                          <a:solidFill>
                            <a:srgbClr val="000000"/>
                          </a:solidFill>
                          <a:effectLst/>
                          <a:latin typeface="Arial"/>
                        </a:rPr>
                        <a:t>8</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20%</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0</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20%</a:t>
                      </a:r>
                    </a:p>
                  </a:txBody>
                  <a:tcPr marL="9415" marR="9415" marT="9410"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extLst>
                  <a:ext uri="{0D108BD9-81ED-4DB2-BD59-A6C34878D82A}">
                    <a16:rowId xmlns:a16="http://schemas.microsoft.com/office/drawing/2014/main" val="10008"/>
                  </a:ext>
                </a:extLst>
              </a:tr>
              <a:tr h="314198">
                <a:tc>
                  <a:txBody>
                    <a:bodyPr/>
                    <a:lstStyle/>
                    <a:p>
                      <a:pPr algn="ctr" fontAlgn="b"/>
                      <a:r>
                        <a:rPr lang="en-US" sz="2000" b="0" i="0" u="none" strike="noStrike">
                          <a:solidFill>
                            <a:srgbClr val="000000"/>
                          </a:solidFill>
                          <a:effectLst/>
                          <a:latin typeface="Arial"/>
                        </a:rPr>
                        <a:t>9</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35%</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1</a:t>
                      </a:r>
                    </a:p>
                  </a:txBody>
                  <a:tcPr marL="9415" marR="9415" marT="9410"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-65%</a:t>
                      </a: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extLst>
                  <a:ext uri="{0D108BD9-81ED-4DB2-BD59-A6C34878D82A}">
                    <a16:rowId xmlns:a16="http://schemas.microsoft.com/office/drawing/2014/main" val="10009"/>
                  </a:ext>
                </a:extLst>
              </a:tr>
              <a:tr h="314198">
                <a:tc>
                  <a:txBody>
                    <a:bodyPr/>
                    <a:lstStyle/>
                    <a:p>
                      <a:pPr algn="ctr" fontAlgn="b"/>
                      <a:r>
                        <a:rPr lang="en-US" sz="2000" b="0" i="0" u="none" strike="noStrike">
                          <a:solidFill>
                            <a:srgbClr val="000000"/>
                          </a:solidFill>
                          <a:effectLst/>
                          <a:latin typeface="Arial"/>
                        </a:rPr>
                        <a:t>10</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50%</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0</a:t>
                      </a:r>
                    </a:p>
                  </a:txBody>
                  <a:tcPr marL="9415" marR="9415" marT="9410"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50%</a:t>
                      </a: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extLst>
                  <a:ext uri="{0D108BD9-81ED-4DB2-BD59-A6C34878D82A}">
                    <a16:rowId xmlns:a16="http://schemas.microsoft.com/office/drawing/2014/main" val="10010"/>
                  </a:ext>
                </a:extLst>
              </a:tr>
              <a:tr h="314198">
                <a:tc>
                  <a:txBody>
                    <a:bodyPr/>
                    <a:lstStyle/>
                    <a:p>
                      <a:pPr algn="ctr" fontAlgn="b"/>
                      <a:r>
                        <a:rPr lang="en-US" sz="2000" b="0" i="0" u="none" strike="noStrike">
                          <a:solidFill>
                            <a:srgbClr val="000000"/>
                          </a:solidFill>
                          <a:effectLst/>
                          <a:latin typeface="Arial"/>
                        </a:rPr>
                        <a:t>11</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50%</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1</a:t>
                      </a:r>
                    </a:p>
                  </a:txBody>
                  <a:tcPr marL="9415" marR="9415" marT="9410"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-50%</a:t>
                      </a: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extLst>
                  <a:ext uri="{0D108BD9-81ED-4DB2-BD59-A6C34878D82A}">
                    <a16:rowId xmlns:a16="http://schemas.microsoft.com/office/drawing/2014/main" val="10011"/>
                  </a:ext>
                </a:extLst>
              </a:tr>
              <a:tr h="314198">
                <a:tc>
                  <a:txBody>
                    <a:bodyPr/>
                    <a:lstStyle/>
                    <a:p>
                      <a:pPr algn="ctr" fontAlgn="b"/>
                      <a:r>
                        <a:rPr lang="en-US" sz="2000" b="0" i="0" u="none" strike="noStrike">
                          <a:solidFill>
                            <a:srgbClr val="000000"/>
                          </a:solidFill>
                          <a:effectLst/>
                          <a:latin typeface="Arial"/>
                        </a:rPr>
                        <a:t>12</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35%</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0</a:t>
                      </a:r>
                    </a:p>
                  </a:txBody>
                  <a:tcPr marL="9415" marR="9415" marT="9410"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35%</a:t>
                      </a: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extLst>
                  <a:ext uri="{0D108BD9-81ED-4DB2-BD59-A6C34878D82A}">
                    <a16:rowId xmlns:a16="http://schemas.microsoft.com/office/drawing/2014/main" val="10012"/>
                  </a:ext>
                </a:extLst>
              </a:tr>
              <a:tr h="503339">
                <a:tc>
                  <a:txBody>
                    <a:bodyPr/>
                    <a:lstStyle/>
                    <a:p>
                      <a:pPr marL="0" marR="0" indent="0" algn="ctr" defTabSz="457200" rtl="0" eaLnBrk="1" fontAlgn="b" latinLnBrk="0" hangingPunct="1">
                        <a:lnSpc>
                          <a:spcPct val="100000"/>
                        </a:lnSpc>
                        <a:spcBef>
                          <a:spcPts val="0"/>
                        </a:spcBef>
                        <a:spcAft>
                          <a:spcPts val="0"/>
                        </a:spcAft>
                        <a:buClrTx/>
                        <a:buSzTx/>
                        <a:buFontTx/>
                        <a:buNone/>
                        <a:tabLst/>
                        <a:defRPr/>
                      </a:pPr>
                      <a:r>
                        <a:rPr lang="en-US" sz="2000" b="0" i="0" u="none" strike="noStrike" dirty="0">
                          <a:solidFill>
                            <a:srgbClr val="000000"/>
                          </a:solidFill>
                          <a:effectLst/>
                          <a:latin typeface="+mn-lt"/>
                        </a:rPr>
                        <a:t>Mean</a:t>
                      </a:r>
                      <a:endParaRPr lang="en-US" sz="1100" b="0" i="0" u="none" strike="noStrike" dirty="0">
                        <a:solidFill>
                          <a:srgbClr val="000000"/>
                        </a:solidFill>
                        <a:effectLst/>
                        <a:latin typeface="Calibri"/>
                      </a:endParaRPr>
                    </a:p>
                  </a:txBody>
                  <a:tcPr marL="9415" marR="9415" marT="9410" marB="0" anchor="b">
                    <a:lnL>
                      <a:noFill/>
                    </a:lnL>
                    <a:lnR>
                      <a:noFill/>
                    </a:lnR>
                    <a:lnT>
                      <a:noFill/>
                    </a:lnT>
                    <a:lnB>
                      <a:noFill/>
                    </a:lnB>
                  </a:tcPr>
                </a:tc>
                <a:tc>
                  <a:txBody>
                    <a:bodyPr/>
                    <a:lstStyle/>
                    <a:p>
                      <a:pPr algn="ctr" fontAlgn="b"/>
                      <a:r>
                        <a:rPr lang="en-US" sz="2000" b="0" i="0" u="none" strike="noStrike" dirty="0">
                          <a:solidFill>
                            <a:srgbClr val="000000"/>
                          </a:solidFill>
                          <a:effectLst/>
                          <a:latin typeface="Calibri"/>
                        </a:rPr>
                        <a:t>35%</a:t>
                      </a:r>
                    </a:p>
                  </a:txBody>
                  <a:tcPr marL="9415" marR="9415" marT="9410"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25%</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10%</a:t>
                      </a: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extLst>
                  <a:ext uri="{0D108BD9-81ED-4DB2-BD59-A6C34878D82A}">
                    <a16:rowId xmlns:a16="http://schemas.microsoft.com/office/drawing/2014/main" val="10013"/>
                  </a:ext>
                </a:extLst>
              </a:tr>
            </a:tbl>
          </a:graphicData>
        </a:graphic>
      </p:graphicFrame>
      <p:sp>
        <p:nvSpPr>
          <p:cNvPr id="2" name="Oval 1">
            <a:extLst>
              <a:ext uri="{FF2B5EF4-FFF2-40B4-BE49-F238E27FC236}">
                <a16:creationId xmlns:a16="http://schemas.microsoft.com/office/drawing/2014/main" id="{D151D41E-DDEF-4DBA-B927-0C9CEE0D6C37}"/>
              </a:ext>
            </a:extLst>
          </p:cNvPr>
          <p:cNvSpPr>
            <a:spLocks noChangeArrowheads="1"/>
          </p:cNvSpPr>
          <p:nvPr/>
        </p:nvSpPr>
        <p:spPr bwMode="auto">
          <a:xfrm>
            <a:off x="5257800" y="5885927"/>
            <a:ext cx="685800" cy="457200"/>
          </a:xfrm>
          <a:prstGeom prst="ellipse">
            <a:avLst/>
          </a:prstGeom>
          <a:noFill/>
          <a:ln w="19050">
            <a:solidFill>
              <a:srgbClr val="0000FF"/>
            </a:solidFill>
            <a:round/>
            <a:headEnd/>
            <a:tailEnd/>
          </a:ln>
          <a:effectLst>
            <a:outerShdw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9784E8F-528E-4D8F-BDCC-D827A93DDB70}"/>
              </a:ext>
            </a:extLst>
          </p:cNvPr>
          <p:cNvGraphicFramePr>
            <a:graphicFrameLocks noGrp="1"/>
          </p:cNvGraphicFramePr>
          <p:nvPr>
            <p:extLst>
              <p:ext uri="{D42A27DB-BD31-4B8C-83A1-F6EECF244321}">
                <p14:modId xmlns:p14="http://schemas.microsoft.com/office/powerpoint/2010/main" val="3716402416"/>
              </p:ext>
            </p:extLst>
          </p:nvPr>
        </p:nvGraphicFramePr>
        <p:xfrm>
          <a:off x="1143000" y="685800"/>
          <a:ext cx="7427913" cy="5486400"/>
        </p:xfrm>
        <a:graphic>
          <a:graphicData uri="http://schemas.openxmlformats.org/drawingml/2006/table">
            <a:tbl>
              <a:tblPr/>
              <a:tblGrid>
                <a:gridCol w="1061853">
                  <a:extLst>
                    <a:ext uri="{9D8B030D-6E8A-4147-A177-3AD203B41FA5}">
                      <a16:colId xmlns:a16="http://schemas.microsoft.com/office/drawing/2014/main" val="20000"/>
                    </a:ext>
                  </a:extLst>
                </a:gridCol>
                <a:gridCol w="1147812">
                  <a:extLst>
                    <a:ext uri="{9D8B030D-6E8A-4147-A177-3AD203B41FA5}">
                      <a16:colId xmlns:a16="http://schemas.microsoft.com/office/drawing/2014/main" val="20001"/>
                    </a:ext>
                  </a:extLst>
                </a:gridCol>
                <a:gridCol w="1152869">
                  <a:extLst>
                    <a:ext uri="{9D8B030D-6E8A-4147-A177-3AD203B41FA5}">
                      <a16:colId xmlns:a16="http://schemas.microsoft.com/office/drawing/2014/main" val="20002"/>
                    </a:ext>
                  </a:extLst>
                </a:gridCol>
                <a:gridCol w="950611">
                  <a:extLst>
                    <a:ext uri="{9D8B030D-6E8A-4147-A177-3AD203B41FA5}">
                      <a16:colId xmlns:a16="http://schemas.microsoft.com/office/drawing/2014/main" val="20003"/>
                    </a:ext>
                  </a:extLst>
                </a:gridCol>
                <a:gridCol w="1122530">
                  <a:extLst>
                    <a:ext uri="{9D8B030D-6E8A-4147-A177-3AD203B41FA5}">
                      <a16:colId xmlns:a16="http://schemas.microsoft.com/office/drawing/2014/main" val="20004"/>
                    </a:ext>
                  </a:extLst>
                </a:gridCol>
                <a:gridCol w="991062">
                  <a:extLst>
                    <a:ext uri="{9D8B030D-6E8A-4147-A177-3AD203B41FA5}">
                      <a16:colId xmlns:a16="http://schemas.microsoft.com/office/drawing/2014/main" val="20005"/>
                    </a:ext>
                  </a:extLst>
                </a:gridCol>
                <a:gridCol w="1001176">
                  <a:extLst>
                    <a:ext uri="{9D8B030D-6E8A-4147-A177-3AD203B41FA5}">
                      <a16:colId xmlns:a16="http://schemas.microsoft.com/office/drawing/2014/main" val="20006"/>
                    </a:ext>
                  </a:extLst>
                </a:gridCol>
              </a:tblGrid>
              <a:tr h="1074191">
                <a:tc>
                  <a:txBody>
                    <a:bodyPr/>
                    <a:lstStyle/>
                    <a:p>
                      <a:pPr algn="ctr" fontAlgn="b"/>
                      <a:r>
                        <a:rPr lang="en-US" sz="2000" b="0" i="0" u="none" strike="noStrike" kern="1200" dirty="0" err="1">
                          <a:solidFill>
                            <a:srgbClr val="000000"/>
                          </a:solidFill>
                          <a:effectLst/>
                          <a:latin typeface="Arial"/>
                          <a:ea typeface="+mn-ea"/>
                          <a:cs typeface="+mn-cs"/>
                        </a:rPr>
                        <a:t>PatientID</a:t>
                      </a:r>
                      <a:endParaRPr lang="en-US" sz="2000" b="0" i="0" u="none" strike="noStrike" kern="1200" dirty="0">
                        <a:solidFill>
                          <a:srgbClr val="000000"/>
                        </a:solidFill>
                        <a:effectLst/>
                        <a:latin typeface="Arial"/>
                        <a:ea typeface="+mn-ea"/>
                        <a:cs typeface="+mn-cs"/>
                      </a:endParaRPr>
                    </a:p>
                  </a:txBody>
                  <a:tcPr marL="9415" marR="9415" marT="9416"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Onc. 1's Predicted Probability</a:t>
                      </a:r>
                    </a:p>
                  </a:txBody>
                  <a:tcPr marL="9415" marR="9415" marT="9416" marB="0" anchor="b">
                    <a:lnL>
                      <a:noFill/>
                    </a:lnL>
                    <a:lnR>
                      <a:noFill/>
                    </a:lnR>
                    <a:lnT>
                      <a:noFill/>
                    </a:lnT>
                    <a:lnB>
                      <a:noFill/>
                    </a:lnB>
                  </a:tcPr>
                </a:tc>
                <a:tc>
                  <a:txBody>
                    <a:bodyPr/>
                    <a:lstStyle/>
                    <a:p>
                      <a:pPr algn="ctr" fontAlgn="b"/>
                      <a:r>
                        <a:rPr lang="en-US" sz="2000" b="0" i="0" u="none" strike="noStrike" dirty="0" err="1">
                          <a:solidFill>
                            <a:srgbClr val="000000"/>
                          </a:solidFill>
                          <a:effectLst/>
                          <a:latin typeface="Arial"/>
                        </a:rPr>
                        <a:t>Mastate</a:t>
                      </a:r>
                      <a:r>
                        <a:rPr lang="en-US" sz="2000" b="0" i="0" u="none" strike="noStrike" dirty="0">
                          <a:solidFill>
                            <a:srgbClr val="000000"/>
                          </a:solidFill>
                          <a:effectLst/>
                          <a:latin typeface="Arial"/>
                        </a:rPr>
                        <a:t> Cancer within 5 years</a:t>
                      </a:r>
                    </a:p>
                  </a:txBody>
                  <a:tcPr marL="9415" marR="9415" marT="9416"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Onc 1's Error</a:t>
                      </a:r>
                    </a:p>
                  </a:txBody>
                  <a:tcPr marL="9415" marR="9415" marT="9416"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6"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6"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6" marB="0" anchor="b">
                    <a:lnL>
                      <a:noFill/>
                    </a:lnL>
                    <a:lnR>
                      <a:noFill/>
                    </a:lnR>
                    <a:lnT>
                      <a:noFill/>
                    </a:lnT>
                    <a:lnB>
                      <a:noFill/>
                    </a:lnB>
                  </a:tcPr>
                </a:tc>
                <a:extLst>
                  <a:ext uri="{0D108BD9-81ED-4DB2-BD59-A6C34878D82A}">
                    <a16:rowId xmlns:a16="http://schemas.microsoft.com/office/drawing/2014/main" val="10000"/>
                  </a:ext>
                </a:extLst>
              </a:tr>
              <a:tr h="276759">
                <a:tc>
                  <a:txBody>
                    <a:bodyPr/>
                    <a:lstStyle/>
                    <a:p>
                      <a:pPr algn="ctr" fontAlgn="b"/>
                      <a:r>
                        <a:rPr lang="en-US" sz="2000" b="0" i="0" u="none" strike="noStrike">
                          <a:solidFill>
                            <a:srgbClr val="000000"/>
                          </a:solidFill>
                          <a:effectLst/>
                          <a:latin typeface="Arial"/>
                        </a:rPr>
                        <a:t>1</a:t>
                      </a:r>
                    </a:p>
                  </a:txBody>
                  <a:tcPr marL="9415" marR="9415" marT="9416" marB="0" anchor="b">
                    <a:lnL>
                      <a:noFill/>
                    </a:lnL>
                    <a:lnR>
                      <a:noFill/>
                    </a:lnR>
                    <a:lnT>
                      <a:noFill/>
                    </a:lnT>
                    <a:lnB>
                      <a:noFill/>
                    </a:lnB>
                  </a:tcPr>
                </a:tc>
                <a:tc>
                  <a:txBody>
                    <a:bodyPr/>
                    <a:lstStyle/>
                    <a:p>
                      <a:pPr algn="ctr" fontAlgn="b"/>
                      <a:r>
                        <a:rPr lang="en-US" sz="2000" b="0" i="0" u="none" strike="noStrike" dirty="0">
                          <a:solidFill>
                            <a:srgbClr val="FF0000"/>
                          </a:solidFill>
                          <a:effectLst/>
                          <a:latin typeface="Arial"/>
                        </a:rPr>
                        <a:t>50%</a:t>
                      </a:r>
                    </a:p>
                  </a:txBody>
                  <a:tcPr marL="9415" marR="9415" marT="9416"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0</a:t>
                      </a:r>
                    </a:p>
                  </a:txBody>
                  <a:tcPr marL="9415" marR="9415" marT="9416" marB="0" anchor="b">
                    <a:lnL>
                      <a:noFill/>
                    </a:lnL>
                    <a:lnR>
                      <a:noFill/>
                    </a:lnR>
                    <a:lnT>
                      <a:noFill/>
                    </a:lnT>
                    <a:lnB>
                      <a:noFill/>
                    </a:lnB>
                  </a:tcPr>
                </a:tc>
                <a:tc>
                  <a:txBody>
                    <a:bodyPr/>
                    <a:lstStyle/>
                    <a:p>
                      <a:pPr algn="ctr" fontAlgn="b"/>
                      <a:r>
                        <a:rPr lang="en-US" sz="2000" b="0" i="0" u="none" strike="noStrike" dirty="0">
                          <a:solidFill>
                            <a:srgbClr val="FF0000"/>
                          </a:solidFill>
                          <a:effectLst/>
                          <a:latin typeface="Arial"/>
                        </a:rPr>
                        <a:t>50%</a:t>
                      </a:r>
                    </a:p>
                  </a:txBody>
                  <a:tcPr marL="9415" marR="9415" marT="9416" marB="0" anchor="b">
                    <a:lnL>
                      <a:noFill/>
                    </a:lnL>
                    <a:lnR>
                      <a:noFill/>
                    </a:lnR>
                    <a:lnT>
                      <a:noFill/>
                    </a:lnT>
                    <a:lnB>
                      <a:noFill/>
                    </a:lnB>
                  </a:tcPr>
                </a:tc>
                <a:tc>
                  <a:txBody>
                    <a:bodyPr/>
                    <a:lstStyle/>
                    <a:p>
                      <a:pPr algn="ctr" fontAlgn="b"/>
                      <a:endParaRPr lang="en-US" sz="2000" b="0" i="0" u="none" strike="noStrike" dirty="0">
                        <a:solidFill>
                          <a:srgbClr val="FF0000"/>
                        </a:solidFill>
                        <a:effectLst/>
                        <a:latin typeface="Arial"/>
                      </a:endParaRPr>
                    </a:p>
                  </a:txBody>
                  <a:tcPr marL="9415" marR="9415" marT="9416"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6"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6" marB="0" anchor="b">
                    <a:lnL>
                      <a:noFill/>
                    </a:lnL>
                    <a:lnR>
                      <a:noFill/>
                    </a:lnR>
                    <a:lnT>
                      <a:noFill/>
                    </a:lnT>
                    <a:lnB>
                      <a:noFill/>
                    </a:lnB>
                  </a:tcPr>
                </a:tc>
                <a:extLst>
                  <a:ext uri="{0D108BD9-81ED-4DB2-BD59-A6C34878D82A}">
                    <a16:rowId xmlns:a16="http://schemas.microsoft.com/office/drawing/2014/main" val="10001"/>
                  </a:ext>
                </a:extLst>
              </a:tr>
              <a:tr h="276759">
                <a:tc>
                  <a:txBody>
                    <a:bodyPr/>
                    <a:lstStyle/>
                    <a:p>
                      <a:pPr algn="ctr" fontAlgn="b"/>
                      <a:r>
                        <a:rPr lang="en-US" sz="2000" b="0" i="0" u="none" strike="noStrike">
                          <a:solidFill>
                            <a:srgbClr val="000000"/>
                          </a:solidFill>
                          <a:effectLst/>
                          <a:latin typeface="Arial"/>
                        </a:rPr>
                        <a:t>2</a:t>
                      </a:r>
                    </a:p>
                  </a:txBody>
                  <a:tcPr marL="9415" marR="9415" marT="9416" marB="0" anchor="b">
                    <a:lnL>
                      <a:noFill/>
                    </a:lnL>
                    <a:lnR>
                      <a:noFill/>
                    </a:lnR>
                    <a:lnT>
                      <a:noFill/>
                    </a:lnT>
                    <a:lnB>
                      <a:noFill/>
                    </a:lnB>
                  </a:tcPr>
                </a:tc>
                <a:tc>
                  <a:txBody>
                    <a:bodyPr/>
                    <a:lstStyle/>
                    <a:p>
                      <a:pPr algn="ctr" fontAlgn="b"/>
                      <a:r>
                        <a:rPr lang="en-US" sz="2000" b="0" i="0" u="none" strike="noStrike" dirty="0">
                          <a:solidFill>
                            <a:srgbClr val="FF0000"/>
                          </a:solidFill>
                          <a:effectLst/>
                          <a:latin typeface="Arial"/>
                        </a:rPr>
                        <a:t>20%</a:t>
                      </a:r>
                    </a:p>
                  </a:txBody>
                  <a:tcPr marL="9415" marR="9415" marT="9416"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0</a:t>
                      </a:r>
                    </a:p>
                  </a:txBody>
                  <a:tcPr marL="9415" marR="9415" marT="9416" marB="0" anchor="b">
                    <a:lnL>
                      <a:noFill/>
                    </a:lnL>
                    <a:lnR>
                      <a:noFill/>
                    </a:lnR>
                    <a:lnT>
                      <a:noFill/>
                    </a:lnT>
                    <a:lnB>
                      <a:noFill/>
                    </a:lnB>
                  </a:tcPr>
                </a:tc>
                <a:tc>
                  <a:txBody>
                    <a:bodyPr/>
                    <a:lstStyle/>
                    <a:p>
                      <a:pPr algn="ctr" fontAlgn="b"/>
                      <a:r>
                        <a:rPr lang="en-US" sz="2000" b="0" i="0" u="none" strike="noStrike" dirty="0">
                          <a:solidFill>
                            <a:srgbClr val="FF0000"/>
                          </a:solidFill>
                          <a:effectLst/>
                          <a:latin typeface="Arial"/>
                        </a:rPr>
                        <a:t>20%</a:t>
                      </a:r>
                    </a:p>
                  </a:txBody>
                  <a:tcPr marL="9415" marR="9415" marT="9416" marB="0" anchor="b">
                    <a:lnL>
                      <a:noFill/>
                    </a:lnL>
                    <a:lnR>
                      <a:noFill/>
                    </a:lnR>
                    <a:lnT>
                      <a:noFill/>
                    </a:lnT>
                    <a:lnB>
                      <a:noFill/>
                    </a:lnB>
                  </a:tcPr>
                </a:tc>
                <a:tc>
                  <a:txBody>
                    <a:bodyPr/>
                    <a:lstStyle/>
                    <a:p>
                      <a:pPr algn="ctr" fontAlgn="b"/>
                      <a:endParaRPr lang="en-US" sz="2000" b="0" i="0" u="none" strike="noStrike" dirty="0">
                        <a:solidFill>
                          <a:srgbClr val="FF0000"/>
                        </a:solidFill>
                        <a:effectLst/>
                        <a:latin typeface="Arial"/>
                      </a:endParaRPr>
                    </a:p>
                  </a:txBody>
                  <a:tcPr marL="9415" marR="9415" marT="9416"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6"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6" marB="0" anchor="b">
                    <a:lnL>
                      <a:noFill/>
                    </a:lnL>
                    <a:lnR>
                      <a:noFill/>
                    </a:lnR>
                    <a:lnT>
                      <a:noFill/>
                    </a:lnT>
                    <a:lnB>
                      <a:noFill/>
                    </a:lnB>
                  </a:tcPr>
                </a:tc>
                <a:extLst>
                  <a:ext uri="{0D108BD9-81ED-4DB2-BD59-A6C34878D82A}">
                    <a16:rowId xmlns:a16="http://schemas.microsoft.com/office/drawing/2014/main" val="10002"/>
                  </a:ext>
                </a:extLst>
              </a:tr>
              <a:tr h="276759">
                <a:tc>
                  <a:txBody>
                    <a:bodyPr/>
                    <a:lstStyle/>
                    <a:p>
                      <a:pPr algn="ctr" fontAlgn="b"/>
                      <a:r>
                        <a:rPr lang="en-US" sz="2000" b="0" i="0" u="none" strike="noStrike">
                          <a:solidFill>
                            <a:srgbClr val="000000"/>
                          </a:solidFill>
                          <a:effectLst/>
                          <a:latin typeface="Arial"/>
                        </a:rPr>
                        <a:t>3</a:t>
                      </a:r>
                    </a:p>
                  </a:txBody>
                  <a:tcPr marL="9415" marR="9415" marT="9416"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35%</a:t>
                      </a:r>
                    </a:p>
                  </a:txBody>
                  <a:tcPr marL="9415" marR="9415" marT="9416"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0</a:t>
                      </a:r>
                    </a:p>
                  </a:txBody>
                  <a:tcPr marL="9415" marR="9415" marT="9416"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35%</a:t>
                      </a:r>
                    </a:p>
                  </a:txBody>
                  <a:tcPr marL="9415" marR="9415" marT="9416"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6"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6"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6" marB="0" anchor="b">
                    <a:lnL>
                      <a:noFill/>
                    </a:lnL>
                    <a:lnR>
                      <a:noFill/>
                    </a:lnR>
                    <a:lnT>
                      <a:noFill/>
                    </a:lnT>
                    <a:lnB>
                      <a:noFill/>
                    </a:lnB>
                  </a:tcPr>
                </a:tc>
                <a:extLst>
                  <a:ext uri="{0D108BD9-81ED-4DB2-BD59-A6C34878D82A}">
                    <a16:rowId xmlns:a16="http://schemas.microsoft.com/office/drawing/2014/main" val="10003"/>
                  </a:ext>
                </a:extLst>
              </a:tr>
              <a:tr h="276759">
                <a:tc>
                  <a:txBody>
                    <a:bodyPr/>
                    <a:lstStyle/>
                    <a:p>
                      <a:pPr algn="ctr" fontAlgn="b"/>
                      <a:r>
                        <a:rPr lang="en-US" sz="2000" b="0" i="0" u="none" strike="noStrike">
                          <a:solidFill>
                            <a:srgbClr val="000000"/>
                          </a:solidFill>
                          <a:effectLst/>
                          <a:latin typeface="Arial"/>
                        </a:rPr>
                        <a:t>4</a:t>
                      </a:r>
                    </a:p>
                  </a:txBody>
                  <a:tcPr marL="9415" marR="9415" marT="9416" marB="0" anchor="b">
                    <a:lnL>
                      <a:noFill/>
                    </a:lnL>
                    <a:lnR>
                      <a:noFill/>
                    </a:lnR>
                    <a:lnT>
                      <a:noFill/>
                    </a:lnT>
                    <a:lnB>
                      <a:noFill/>
                    </a:lnB>
                  </a:tcPr>
                </a:tc>
                <a:tc>
                  <a:txBody>
                    <a:bodyPr/>
                    <a:lstStyle/>
                    <a:p>
                      <a:pPr algn="ctr" fontAlgn="b"/>
                      <a:r>
                        <a:rPr lang="en-US" sz="2000" b="0" i="0" u="none" strike="noStrike" dirty="0">
                          <a:solidFill>
                            <a:srgbClr val="FF0000"/>
                          </a:solidFill>
                          <a:effectLst/>
                          <a:latin typeface="Arial"/>
                        </a:rPr>
                        <a:t>20%</a:t>
                      </a:r>
                    </a:p>
                  </a:txBody>
                  <a:tcPr marL="9415" marR="9415" marT="9416"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1</a:t>
                      </a:r>
                    </a:p>
                  </a:txBody>
                  <a:tcPr marL="9415" marR="9415" marT="9416" marB="0" anchor="b">
                    <a:lnL>
                      <a:noFill/>
                    </a:lnL>
                    <a:lnR>
                      <a:noFill/>
                    </a:lnR>
                    <a:lnT>
                      <a:noFill/>
                    </a:lnT>
                    <a:lnB>
                      <a:noFill/>
                    </a:lnB>
                  </a:tcPr>
                </a:tc>
                <a:tc>
                  <a:txBody>
                    <a:bodyPr/>
                    <a:lstStyle/>
                    <a:p>
                      <a:pPr algn="ctr" fontAlgn="b"/>
                      <a:r>
                        <a:rPr lang="en-US" sz="2000" b="0" i="0" u="none" strike="noStrike" dirty="0">
                          <a:solidFill>
                            <a:srgbClr val="FF0000"/>
                          </a:solidFill>
                          <a:effectLst/>
                          <a:latin typeface="Arial"/>
                        </a:rPr>
                        <a:t>-80%</a:t>
                      </a:r>
                    </a:p>
                  </a:txBody>
                  <a:tcPr marL="9415" marR="9415" marT="9416" marB="0" anchor="b">
                    <a:lnL>
                      <a:noFill/>
                    </a:lnL>
                    <a:lnR>
                      <a:noFill/>
                    </a:lnR>
                    <a:lnT>
                      <a:noFill/>
                    </a:lnT>
                    <a:lnB>
                      <a:noFill/>
                    </a:lnB>
                  </a:tcPr>
                </a:tc>
                <a:tc>
                  <a:txBody>
                    <a:bodyPr/>
                    <a:lstStyle/>
                    <a:p>
                      <a:pPr algn="ctr" fontAlgn="b"/>
                      <a:endParaRPr lang="en-US" sz="2000" b="0" i="0" u="none" strike="noStrike" dirty="0">
                        <a:solidFill>
                          <a:srgbClr val="FF0000"/>
                        </a:solidFill>
                        <a:effectLst/>
                        <a:latin typeface="Arial"/>
                      </a:endParaRPr>
                    </a:p>
                  </a:txBody>
                  <a:tcPr marL="9415" marR="9415" marT="9416"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6"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6" marB="0" anchor="b">
                    <a:lnL>
                      <a:noFill/>
                    </a:lnL>
                    <a:lnR>
                      <a:noFill/>
                    </a:lnR>
                    <a:lnT>
                      <a:noFill/>
                    </a:lnT>
                    <a:lnB>
                      <a:noFill/>
                    </a:lnB>
                  </a:tcPr>
                </a:tc>
                <a:extLst>
                  <a:ext uri="{0D108BD9-81ED-4DB2-BD59-A6C34878D82A}">
                    <a16:rowId xmlns:a16="http://schemas.microsoft.com/office/drawing/2014/main" val="10004"/>
                  </a:ext>
                </a:extLst>
              </a:tr>
              <a:tr h="276759">
                <a:tc>
                  <a:txBody>
                    <a:bodyPr/>
                    <a:lstStyle/>
                    <a:p>
                      <a:pPr algn="ctr" fontAlgn="b"/>
                      <a:r>
                        <a:rPr lang="en-US" sz="2000" b="0" i="0" u="none" strike="noStrike">
                          <a:solidFill>
                            <a:srgbClr val="000000"/>
                          </a:solidFill>
                          <a:effectLst/>
                          <a:latin typeface="Arial"/>
                        </a:rPr>
                        <a:t>5</a:t>
                      </a:r>
                    </a:p>
                  </a:txBody>
                  <a:tcPr marL="9415" marR="9415" marT="9416"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35%</a:t>
                      </a:r>
                    </a:p>
                  </a:txBody>
                  <a:tcPr marL="9415" marR="9415" marT="9416"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0</a:t>
                      </a:r>
                    </a:p>
                  </a:txBody>
                  <a:tcPr marL="9415" marR="9415" marT="9416"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35%</a:t>
                      </a:r>
                    </a:p>
                  </a:txBody>
                  <a:tcPr marL="9415" marR="9415" marT="9416"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6"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6"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6" marB="0" anchor="b">
                    <a:lnL>
                      <a:noFill/>
                    </a:lnL>
                    <a:lnR>
                      <a:noFill/>
                    </a:lnR>
                    <a:lnT>
                      <a:noFill/>
                    </a:lnT>
                    <a:lnB>
                      <a:noFill/>
                    </a:lnB>
                  </a:tcPr>
                </a:tc>
                <a:extLst>
                  <a:ext uri="{0D108BD9-81ED-4DB2-BD59-A6C34878D82A}">
                    <a16:rowId xmlns:a16="http://schemas.microsoft.com/office/drawing/2014/main" val="10005"/>
                  </a:ext>
                </a:extLst>
              </a:tr>
              <a:tr h="276759">
                <a:tc>
                  <a:txBody>
                    <a:bodyPr/>
                    <a:lstStyle/>
                    <a:p>
                      <a:pPr algn="ctr" fontAlgn="b"/>
                      <a:r>
                        <a:rPr lang="en-US" sz="2000" b="0" i="0" u="none" strike="noStrike">
                          <a:solidFill>
                            <a:srgbClr val="000000"/>
                          </a:solidFill>
                          <a:effectLst/>
                          <a:latin typeface="Arial"/>
                        </a:rPr>
                        <a:t>6</a:t>
                      </a:r>
                    </a:p>
                  </a:txBody>
                  <a:tcPr marL="9415" marR="9415" marT="9416" marB="0" anchor="b">
                    <a:lnL>
                      <a:noFill/>
                    </a:lnL>
                    <a:lnR>
                      <a:noFill/>
                    </a:lnR>
                    <a:lnT>
                      <a:noFill/>
                    </a:lnT>
                    <a:lnB>
                      <a:noFill/>
                    </a:lnB>
                  </a:tcPr>
                </a:tc>
                <a:tc>
                  <a:txBody>
                    <a:bodyPr/>
                    <a:lstStyle/>
                    <a:p>
                      <a:pPr algn="ctr" fontAlgn="b"/>
                      <a:r>
                        <a:rPr lang="en-US" sz="2000" b="0" i="0" u="none" strike="noStrike" dirty="0">
                          <a:solidFill>
                            <a:srgbClr val="FF0000"/>
                          </a:solidFill>
                          <a:effectLst/>
                          <a:latin typeface="Arial"/>
                        </a:rPr>
                        <a:t>50%</a:t>
                      </a:r>
                    </a:p>
                  </a:txBody>
                  <a:tcPr marL="9415" marR="9415" marT="9416"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0</a:t>
                      </a:r>
                    </a:p>
                  </a:txBody>
                  <a:tcPr marL="9415" marR="9415" marT="9416" marB="0" anchor="b">
                    <a:lnL>
                      <a:noFill/>
                    </a:lnL>
                    <a:lnR>
                      <a:noFill/>
                    </a:lnR>
                    <a:lnT>
                      <a:noFill/>
                    </a:lnT>
                    <a:lnB>
                      <a:noFill/>
                    </a:lnB>
                  </a:tcPr>
                </a:tc>
                <a:tc>
                  <a:txBody>
                    <a:bodyPr/>
                    <a:lstStyle/>
                    <a:p>
                      <a:pPr algn="ctr" fontAlgn="b"/>
                      <a:r>
                        <a:rPr lang="en-US" sz="2000" b="0" i="0" u="none" strike="noStrike" dirty="0">
                          <a:solidFill>
                            <a:srgbClr val="FF0000"/>
                          </a:solidFill>
                          <a:effectLst/>
                          <a:latin typeface="Arial"/>
                        </a:rPr>
                        <a:t>50%</a:t>
                      </a:r>
                    </a:p>
                  </a:txBody>
                  <a:tcPr marL="9415" marR="9415" marT="9416" marB="0" anchor="b">
                    <a:lnL>
                      <a:noFill/>
                    </a:lnL>
                    <a:lnR>
                      <a:noFill/>
                    </a:lnR>
                    <a:lnT>
                      <a:noFill/>
                    </a:lnT>
                    <a:lnB>
                      <a:noFill/>
                    </a:lnB>
                  </a:tcPr>
                </a:tc>
                <a:tc>
                  <a:txBody>
                    <a:bodyPr/>
                    <a:lstStyle/>
                    <a:p>
                      <a:pPr algn="ctr" fontAlgn="b"/>
                      <a:endParaRPr lang="en-US" sz="2000" b="0" i="0" u="none" strike="noStrike" dirty="0">
                        <a:solidFill>
                          <a:srgbClr val="FF0000"/>
                        </a:solidFill>
                        <a:effectLst/>
                        <a:latin typeface="Arial"/>
                      </a:endParaRPr>
                    </a:p>
                  </a:txBody>
                  <a:tcPr marL="9415" marR="9415" marT="9416"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6"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6" marB="0" anchor="b">
                    <a:lnL>
                      <a:noFill/>
                    </a:lnL>
                    <a:lnR>
                      <a:noFill/>
                    </a:lnR>
                    <a:lnT>
                      <a:noFill/>
                    </a:lnT>
                    <a:lnB>
                      <a:noFill/>
                    </a:lnB>
                  </a:tcPr>
                </a:tc>
                <a:extLst>
                  <a:ext uri="{0D108BD9-81ED-4DB2-BD59-A6C34878D82A}">
                    <a16:rowId xmlns:a16="http://schemas.microsoft.com/office/drawing/2014/main" val="10006"/>
                  </a:ext>
                </a:extLst>
              </a:tr>
              <a:tr h="276759">
                <a:tc>
                  <a:txBody>
                    <a:bodyPr/>
                    <a:lstStyle/>
                    <a:p>
                      <a:pPr algn="ctr" fontAlgn="b"/>
                      <a:r>
                        <a:rPr lang="en-US" sz="2000" b="0" i="0" u="none" strike="noStrike">
                          <a:solidFill>
                            <a:srgbClr val="000000"/>
                          </a:solidFill>
                          <a:effectLst/>
                          <a:latin typeface="Arial"/>
                        </a:rPr>
                        <a:t>7</a:t>
                      </a:r>
                    </a:p>
                  </a:txBody>
                  <a:tcPr marL="9415" marR="9415" marT="9416" marB="0" anchor="b">
                    <a:lnL>
                      <a:noFill/>
                    </a:lnL>
                    <a:lnR>
                      <a:noFill/>
                    </a:lnR>
                    <a:lnT>
                      <a:noFill/>
                    </a:lnT>
                    <a:lnB>
                      <a:noFill/>
                    </a:lnB>
                  </a:tcPr>
                </a:tc>
                <a:tc>
                  <a:txBody>
                    <a:bodyPr/>
                    <a:lstStyle/>
                    <a:p>
                      <a:pPr algn="ctr" fontAlgn="b"/>
                      <a:r>
                        <a:rPr lang="en-US" sz="2000" b="0" i="0" u="none" strike="noStrike" dirty="0">
                          <a:solidFill>
                            <a:srgbClr val="FF0000"/>
                          </a:solidFill>
                          <a:effectLst/>
                          <a:latin typeface="Arial"/>
                        </a:rPr>
                        <a:t>50%</a:t>
                      </a:r>
                    </a:p>
                  </a:txBody>
                  <a:tcPr marL="9415" marR="9415" marT="9416"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0</a:t>
                      </a:r>
                    </a:p>
                  </a:txBody>
                  <a:tcPr marL="9415" marR="9415" marT="9416" marB="0" anchor="b">
                    <a:lnL>
                      <a:noFill/>
                    </a:lnL>
                    <a:lnR>
                      <a:noFill/>
                    </a:lnR>
                    <a:lnT>
                      <a:noFill/>
                    </a:lnT>
                    <a:lnB>
                      <a:noFill/>
                    </a:lnB>
                  </a:tcPr>
                </a:tc>
                <a:tc>
                  <a:txBody>
                    <a:bodyPr/>
                    <a:lstStyle/>
                    <a:p>
                      <a:pPr algn="ctr" fontAlgn="b"/>
                      <a:r>
                        <a:rPr lang="en-US" sz="2000" b="0" i="0" u="none" strike="noStrike" dirty="0">
                          <a:solidFill>
                            <a:srgbClr val="FF0000"/>
                          </a:solidFill>
                          <a:effectLst/>
                          <a:latin typeface="Arial"/>
                        </a:rPr>
                        <a:t>50%</a:t>
                      </a:r>
                    </a:p>
                  </a:txBody>
                  <a:tcPr marL="9415" marR="9415" marT="9416" marB="0" anchor="b">
                    <a:lnL>
                      <a:noFill/>
                    </a:lnL>
                    <a:lnR>
                      <a:noFill/>
                    </a:lnR>
                    <a:lnT>
                      <a:noFill/>
                    </a:lnT>
                    <a:lnB>
                      <a:noFill/>
                    </a:lnB>
                  </a:tcPr>
                </a:tc>
                <a:tc>
                  <a:txBody>
                    <a:bodyPr/>
                    <a:lstStyle/>
                    <a:p>
                      <a:pPr algn="ctr" fontAlgn="b"/>
                      <a:endParaRPr lang="en-US" sz="2000" b="0" i="0" u="none" strike="noStrike" dirty="0">
                        <a:solidFill>
                          <a:srgbClr val="FF0000"/>
                        </a:solidFill>
                        <a:effectLst/>
                        <a:latin typeface="Arial"/>
                      </a:endParaRPr>
                    </a:p>
                  </a:txBody>
                  <a:tcPr marL="9415" marR="9415" marT="9416"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6"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6" marB="0" anchor="b">
                    <a:lnL>
                      <a:noFill/>
                    </a:lnL>
                    <a:lnR>
                      <a:noFill/>
                    </a:lnR>
                    <a:lnT>
                      <a:noFill/>
                    </a:lnT>
                    <a:lnB>
                      <a:noFill/>
                    </a:lnB>
                  </a:tcPr>
                </a:tc>
                <a:extLst>
                  <a:ext uri="{0D108BD9-81ED-4DB2-BD59-A6C34878D82A}">
                    <a16:rowId xmlns:a16="http://schemas.microsoft.com/office/drawing/2014/main" val="10007"/>
                  </a:ext>
                </a:extLst>
              </a:tr>
              <a:tr h="276759">
                <a:tc>
                  <a:txBody>
                    <a:bodyPr/>
                    <a:lstStyle/>
                    <a:p>
                      <a:pPr algn="ctr" fontAlgn="b"/>
                      <a:r>
                        <a:rPr lang="en-US" sz="2000" b="0" i="0" u="none" strike="noStrike">
                          <a:solidFill>
                            <a:srgbClr val="000000"/>
                          </a:solidFill>
                          <a:effectLst/>
                          <a:latin typeface="Arial"/>
                        </a:rPr>
                        <a:t>8</a:t>
                      </a:r>
                    </a:p>
                  </a:txBody>
                  <a:tcPr marL="9415" marR="9415" marT="9416" marB="0" anchor="b">
                    <a:lnL>
                      <a:noFill/>
                    </a:lnL>
                    <a:lnR>
                      <a:noFill/>
                    </a:lnR>
                    <a:lnT>
                      <a:noFill/>
                    </a:lnT>
                    <a:lnB>
                      <a:noFill/>
                    </a:lnB>
                  </a:tcPr>
                </a:tc>
                <a:tc>
                  <a:txBody>
                    <a:bodyPr/>
                    <a:lstStyle/>
                    <a:p>
                      <a:pPr algn="ctr" fontAlgn="b"/>
                      <a:r>
                        <a:rPr lang="en-US" sz="2000" b="0" i="0" u="none" strike="noStrike" dirty="0">
                          <a:solidFill>
                            <a:srgbClr val="FF0000"/>
                          </a:solidFill>
                          <a:effectLst/>
                          <a:latin typeface="Arial"/>
                        </a:rPr>
                        <a:t>50%</a:t>
                      </a:r>
                    </a:p>
                  </a:txBody>
                  <a:tcPr marL="9415" marR="9415" marT="9416"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0</a:t>
                      </a:r>
                    </a:p>
                  </a:txBody>
                  <a:tcPr marL="9415" marR="9415" marT="9416" marB="0" anchor="b">
                    <a:lnL>
                      <a:noFill/>
                    </a:lnL>
                    <a:lnR>
                      <a:noFill/>
                    </a:lnR>
                    <a:lnT>
                      <a:noFill/>
                    </a:lnT>
                    <a:lnB>
                      <a:noFill/>
                    </a:lnB>
                  </a:tcPr>
                </a:tc>
                <a:tc>
                  <a:txBody>
                    <a:bodyPr/>
                    <a:lstStyle/>
                    <a:p>
                      <a:pPr algn="ctr" fontAlgn="b"/>
                      <a:r>
                        <a:rPr lang="en-US" sz="2000" b="0" i="0" u="none" strike="noStrike" dirty="0">
                          <a:solidFill>
                            <a:srgbClr val="FF0000"/>
                          </a:solidFill>
                          <a:effectLst/>
                          <a:latin typeface="Arial"/>
                        </a:rPr>
                        <a:t>50%</a:t>
                      </a:r>
                    </a:p>
                  </a:txBody>
                  <a:tcPr marL="9415" marR="9415" marT="9416" marB="0" anchor="b">
                    <a:lnL>
                      <a:noFill/>
                    </a:lnL>
                    <a:lnR>
                      <a:noFill/>
                    </a:lnR>
                    <a:lnT>
                      <a:noFill/>
                    </a:lnT>
                    <a:lnB>
                      <a:noFill/>
                    </a:lnB>
                  </a:tcPr>
                </a:tc>
                <a:tc>
                  <a:txBody>
                    <a:bodyPr/>
                    <a:lstStyle/>
                    <a:p>
                      <a:pPr algn="ctr" fontAlgn="b"/>
                      <a:endParaRPr lang="en-US" sz="2000" b="0" i="0" u="none" strike="noStrike" dirty="0">
                        <a:solidFill>
                          <a:srgbClr val="FF0000"/>
                        </a:solidFill>
                        <a:effectLst/>
                        <a:latin typeface="Arial"/>
                      </a:endParaRPr>
                    </a:p>
                  </a:txBody>
                  <a:tcPr marL="9415" marR="9415" marT="9416"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6"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6" marB="0" anchor="b">
                    <a:lnL>
                      <a:noFill/>
                    </a:lnL>
                    <a:lnR>
                      <a:noFill/>
                    </a:lnR>
                    <a:lnT>
                      <a:noFill/>
                    </a:lnT>
                    <a:lnB>
                      <a:noFill/>
                    </a:lnB>
                  </a:tcPr>
                </a:tc>
                <a:extLst>
                  <a:ext uri="{0D108BD9-81ED-4DB2-BD59-A6C34878D82A}">
                    <a16:rowId xmlns:a16="http://schemas.microsoft.com/office/drawing/2014/main" val="10008"/>
                  </a:ext>
                </a:extLst>
              </a:tr>
              <a:tr h="276759">
                <a:tc>
                  <a:txBody>
                    <a:bodyPr/>
                    <a:lstStyle/>
                    <a:p>
                      <a:pPr algn="ctr" fontAlgn="b"/>
                      <a:r>
                        <a:rPr lang="en-US" sz="2000" b="0" i="0" u="none" strike="noStrike">
                          <a:solidFill>
                            <a:srgbClr val="000000"/>
                          </a:solidFill>
                          <a:effectLst/>
                          <a:latin typeface="Arial"/>
                        </a:rPr>
                        <a:t>9</a:t>
                      </a:r>
                    </a:p>
                  </a:txBody>
                  <a:tcPr marL="9415" marR="9415" marT="9416"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35%</a:t>
                      </a:r>
                    </a:p>
                  </a:txBody>
                  <a:tcPr marL="9415" marR="9415" marT="9416"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1</a:t>
                      </a:r>
                    </a:p>
                  </a:txBody>
                  <a:tcPr marL="9415" marR="9415" marT="9416"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-65%</a:t>
                      </a:r>
                    </a:p>
                  </a:txBody>
                  <a:tcPr marL="9415" marR="9415" marT="9416"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6"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6"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6" marB="0" anchor="b">
                    <a:lnL>
                      <a:noFill/>
                    </a:lnL>
                    <a:lnR>
                      <a:noFill/>
                    </a:lnR>
                    <a:lnT>
                      <a:noFill/>
                    </a:lnT>
                    <a:lnB>
                      <a:noFill/>
                    </a:lnB>
                  </a:tcPr>
                </a:tc>
                <a:extLst>
                  <a:ext uri="{0D108BD9-81ED-4DB2-BD59-A6C34878D82A}">
                    <a16:rowId xmlns:a16="http://schemas.microsoft.com/office/drawing/2014/main" val="10009"/>
                  </a:ext>
                </a:extLst>
              </a:tr>
              <a:tr h="276759">
                <a:tc>
                  <a:txBody>
                    <a:bodyPr/>
                    <a:lstStyle/>
                    <a:p>
                      <a:pPr algn="ctr" fontAlgn="b"/>
                      <a:r>
                        <a:rPr lang="en-US" sz="2000" b="0" i="0" u="none" strike="noStrike">
                          <a:solidFill>
                            <a:srgbClr val="000000"/>
                          </a:solidFill>
                          <a:effectLst/>
                          <a:latin typeface="Arial"/>
                        </a:rPr>
                        <a:t>10</a:t>
                      </a:r>
                    </a:p>
                  </a:txBody>
                  <a:tcPr marL="9415" marR="9415" marT="9416" marB="0" anchor="b">
                    <a:lnL>
                      <a:noFill/>
                    </a:lnL>
                    <a:lnR>
                      <a:noFill/>
                    </a:lnR>
                    <a:lnT>
                      <a:noFill/>
                    </a:lnT>
                    <a:lnB>
                      <a:noFill/>
                    </a:lnB>
                  </a:tcPr>
                </a:tc>
                <a:tc>
                  <a:txBody>
                    <a:bodyPr/>
                    <a:lstStyle/>
                    <a:p>
                      <a:pPr algn="ctr" fontAlgn="b"/>
                      <a:r>
                        <a:rPr lang="en-US" sz="2000" b="0" i="0" u="none" strike="noStrike" dirty="0">
                          <a:solidFill>
                            <a:srgbClr val="FF0000"/>
                          </a:solidFill>
                          <a:effectLst/>
                          <a:latin typeface="Arial"/>
                        </a:rPr>
                        <a:t>20%</a:t>
                      </a:r>
                    </a:p>
                  </a:txBody>
                  <a:tcPr marL="9415" marR="9415" marT="9416"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0</a:t>
                      </a:r>
                    </a:p>
                  </a:txBody>
                  <a:tcPr marL="9415" marR="9415" marT="9416" marB="0" anchor="b">
                    <a:lnL>
                      <a:noFill/>
                    </a:lnL>
                    <a:lnR>
                      <a:noFill/>
                    </a:lnR>
                    <a:lnT>
                      <a:noFill/>
                    </a:lnT>
                    <a:lnB>
                      <a:noFill/>
                    </a:lnB>
                  </a:tcPr>
                </a:tc>
                <a:tc>
                  <a:txBody>
                    <a:bodyPr/>
                    <a:lstStyle/>
                    <a:p>
                      <a:pPr algn="ctr" fontAlgn="b"/>
                      <a:r>
                        <a:rPr lang="en-US" sz="2000" b="0" i="0" u="none" strike="noStrike" dirty="0">
                          <a:solidFill>
                            <a:srgbClr val="FF0000"/>
                          </a:solidFill>
                          <a:effectLst/>
                          <a:latin typeface="Arial"/>
                        </a:rPr>
                        <a:t>20%</a:t>
                      </a:r>
                    </a:p>
                  </a:txBody>
                  <a:tcPr marL="9415" marR="9415" marT="9416" marB="0" anchor="b">
                    <a:lnL>
                      <a:noFill/>
                    </a:lnL>
                    <a:lnR>
                      <a:noFill/>
                    </a:lnR>
                    <a:lnT>
                      <a:noFill/>
                    </a:lnT>
                    <a:lnB>
                      <a:noFill/>
                    </a:lnB>
                  </a:tcPr>
                </a:tc>
                <a:tc>
                  <a:txBody>
                    <a:bodyPr/>
                    <a:lstStyle/>
                    <a:p>
                      <a:pPr algn="ctr" fontAlgn="b"/>
                      <a:endParaRPr lang="en-US" sz="2000" b="0" i="0" u="none" strike="noStrike" dirty="0">
                        <a:solidFill>
                          <a:srgbClr val="FF0000"/>
                        </a:solidFill>
                        <a:effectLst/>
                        <a:latin typeface="Arial"/>
                      </a:endParaRPr>
                    </a:p>
                  </a:txBody>
                  <a:tcPr marL="9415" marR="9415" marT="9416"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6"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6" marB="0" anchor="b">
                    <a:lnL>
                      <a:noFill/>
                    </a:lnL>
                    <a:lnR>
                      <a:noFill/>
                    </a:lnR>
                    <a:lnT>
                      <a:noFill/>
                    </a:lnT>
                    <a:lnB>
                      <a:noFill/>
                    </a:lnB>
                  </a:tcPr>
                </a:tc>
                <a:extLst>
                  <a:ext uri="{0D108BD9-81ED-4DB2-BD59-A6C34878D82A}">
                    <a16:rowId xmlns:a16="http://schemas.microsoft.com/office/drawing/2014/main" val="10010"/>
                  </a:ext>
                </a:extLst>
              </a:tr>
              <a:tr h="276759">
                <a:tc>
                  <a:txBody>
                    <a:bodyPr/>
                    <a:lstStyle/>
                    <a:p>
                      <a:pPr algn="ctr" fontAlgn="b"/>
                      <a:r>
                        <a:rPr lang="en-US" sz="2000" b="0" i="0" u="none" strike="noStrike">
                          <a:solidFill>
                            <a:srgbClr val="000000"/>
                          </a:solidFill>
                          <a:effectLst/>
                          <a:latin typeface="Arial"/>
                        </a:rPr>
                        <a:t>11</a:t>
                      </a:r>
                    </a:p>
                  </a:txBody>
                  <a:tcPr marL="9415" marR="9415" marT="9416" marB="0" anchor="b">
                    <a:lnL>
                      <a:noFill/>
                    </a:lnL>
                    <a:lnR>
                      <a:noFill/>
                    </a:lnR>
                    <a:lnT>
                      <a:noFill/>
                    </a:lnT>
                    <a:lnB>
                      <a:noFill/>
                    </a:lnB>
                  </a:tcPr>
                </a:tc>
                <a:tc>
                  <a:txBody>
                    <a:bodyPr/>
                    <a:lstStyle/>
                    <a:p>
                      <a:pPr algn="ctr" fontAlgn="b"/>
                      <a:r>
                        <a:rPr lang="en-US" sz="2000" b="0" i="0" u="none" strike="noStrike" dirty="0">
                          <a:solidFill>
                            <a:srgbClr val="FF0000"/>
                          </a:solidFill>
                          <a:effectLst/>
                          <a:latin typeface="Arial"/>
                        </a:rPr>
                        <a:t>20%</a:t>
                      </a:r>
                    </a:p>
                  </a:txBody>
                  <a:tcPr marL="9415" marR="9415" marT="9416"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1</a:t>
                      </a:r>
                    </a:p>
                  </a:txBody>
                  <a:tcPr marL="9415" marR="9415" marT="9416" marB="0" anchor="b">
                    <a:lnL>
                      <a:noFill/>
                    </a:lnL>
                    <a:lnR>
                      <a:noFill/>
                    </a:lnR>
                    <a:lnT>
                      <a:noFill/>
                    </a:lnT>
                    <a:lnB>
                      <a:noFill/>
                    </a:lnB>
                  </a:tcPr>
                </a:tc>
                <a:tc>
                  <a:txBody>
                    <a:bodyPr/>
                    <a:lstStyle/>
                    <a:p>
                      <a:pPr algn="ctr" fontAlgn="b"/>
                      <a:r>
                        <a:rPr lang="en-US" sz="2000" b="0" i="0" u="none" strike="noStrike" dirty="0">
                          <a:solidFill>
                            <a:srgbClr val="FF0000"/>
                          </a:solidFill>
                          <a:effectLst/>
                          <a:latin typeface="Arial"/>
                        </a:rPr>
                        <a:t>-80%</a:t>
                      </a:r>
                    </a:p>
                  </a:txBody>
                  <a:tcPr marL="9415" marR="9415" marT="9416" marB="0" anchor="b">
                    <a:lnL>
                      <a:noFill/>
                    </a:lnL>
                    <a:lnR>
                      <a:noFill/>
                    </a:lnR>
                    <a:lnT>
                      <a:noFill/>
                    </a:lnT>
                    <a:lnB>
                      <a:noFill/>
                    </a:lnB>
                  </a:tcPr>
                </a:tc>
                <a:tc>
                  <a:txBody>
                    <a:bodyPr/>
                    <a:lstStyle/>
                    <a:p>
                      <a:pPr algn="ctr" fontAlgn="b"/>
                      <a:endParaRPr lang="en-US" sz="2000" b="0" i="0" u="none" strike="noStrike" dirty="0">
                        <a:solidFill>
                          <a:srgbClr val="FF0000"/>
                        </a:solidFill>
                        <a:effectLst/>
                        <a:latin typeface="Arial"/>
                      </a:endParaRPr>
                    </a:p>
                  </a:txBody>
                  <a:tcPr marL="9415" marR="9415" marT="9416"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6"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6" marB="0" anchor="b">
                    <a:lnL>
                      <a:noFill/>
                    </a:lnL>
                    <a:lnR>
                      <a:noFill/>
                    </a:lnR>
                    <a:lnT>
                      <a:noFill/>
                    </a:lnT>
                    <a:lnB>
                      <a:noFill/>
                    </a:lnB>
                  </a:tcPr>
                </a:tc>
                <a:extLst>
                  <a:ext uri="{0D108BD9-81ED-4DB2-BD59-A6C34878D82A}">
                    <a16:rowId xmlns:a16="http://schemas.microsoft.com/office/drawing/2014/main" val="10011"/>
                  </a:ext>
                </a:extLst>
              </a:tr>
              <a:tr h="276759">
                <a:tc>
                  <a:txBody>
                    <a:bodyPr/>
                    <a:lstStyle/>
                    <a:p>
                      <a:pPr algn="ctr" fontAlgn="b"/>
                      <a:r>
                        <a:rPr lang="en-US" sz="2000" b="0" i="0" u="none" strike="noStrike">
                          <a:solidFill>
                            <a:srgbClr val="000000"/>
                          </a:solidFill>
                          <a:effectLst/>
                          <a:latin typeface="Arial"/>
                        </a:rPr>
                        <a:t>12</a:t>
                      </a:r>
                    </a:p>
                  </a:txBody>
                  <a:tcPr marL="9415" marR="9415" marT="9416"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35%</a:t>
                      </a:r>
                    </a:p>
                  </a:txBody>
                  <a:tcPr marL="9415" marR="9415" marT="9416"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0</a:t>
                      </a:r>
                    </a:p>
                  </a:txBody>
                  <a:tcPr marL="9415" marR="9415" marT="9416"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35%</a:t>
                      </a:r>
                    </a:p>
                  </a:txBody>
                  <a:tcPr marL="9415" marR="9415" marT="9416"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6"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6"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6" marB="0" anchor="b">
                    <a:lnL>
                      <a:noFill/>
                    </a:lnL>
                    <a:lnR>
                      <a:noFill/>
                    </a:lnR>
                    <a:lnT>
                      <a:noFill/>
                    </a:lnT>
                    <a:lnB>
                      <a:noFill/>
                    </a:lnB>
                  </a:tcPr>
                </a:tc>
                <a:extLst>
                  <a:ext uri="{0D108BD9-81ED-4DB2-BD59-A6C34878D82A}">
                    <a16:rowId xmlns:a16="http://schemas.microsoft.com/office/drawing/2014/main" val="10012"/>
                  </a:ext>
                </a:extLst>
              </a:tr>
              <a:tr h="487192">
                <a:tc>
                  <a:txBody>
                    <a:bodyPr/>
                    <a:lstStyle/>
                    <a:p>
                      <a:pPr marL="0" marR="0" indent="0" algn="ctr" defTabSz="457200" rtl="0" eaLnBrk="1" fontAlgn="b" latinLnBrk="0" hangingPunct="1">
                        <a:lnSpc>
                          <a:spcPct val="100000"/>
                        </a:lnSpc>
                        <a:spcBef>
                          <a:spcPts val="0"/>
                        </a:spcBef>
                        <a:spcAft>
                          <a:spcPts val="0"/>
                        </a:spcAft>
                        <a:buClrTx/>
                        <a:buSzTx/>
                        <a:buFontTx/>
                        <a:buNone/>
                        <a:tabLst/>
                        <a:defRPr/>
                      </a:pPr>
                      <a:r>
                        <a:rPr lang="en-US" sz="2000" b="0" i="0" u="none" strike="noStrike" dirty="0">
                          <a:solidFill>
                            <a:srgbClr val="000000"/>
                          </a:solidFill>
                          <a:effectLst/>
                          <a:latin typeface="+mn-lt"/>
                        </a:rPr>
                        <a:t>Mean</a:t>
                      </a:r>
                      <a:endParaRPr lang="en-US" sz="1100" b="0" i="0" u="none" strike="noStrike" dirty="0">
                        <a:solidFill>
                          <a:srgbClr val="000000"/>
                        </a:solidFill>
                        <a:effectLst/>
                        <a:latin typeface="Calibri"/>
                      </a:endParaRPr>
                    </a:p>
                  </a:txBody>
                  <a:tcPr marL="9415" marR="9415" marT="9416" marB="0" anchor="b">
                    <a:lnL>
                      <a:noFill/>
                    </a:lnL>
                    <a:lnR>
                      <a:noFill/>
                    </a:lnR>
                    <a:lnT>
                      <a:noFill/>
                    </a:lnT>
                    <a:lnB>
                      <a:noFill/>
                    </a:lnB>
                  </a:tcPr>
                </a:tc>
                <a:tc>
                  <a:txBody>
                    <a:bodyPr/>
                    <a:lstStyle/>
                    <a:p>
                      <a:pPr algn="ctr" fontAlgn="b"/>
                      <a:r>
                        <a:rPr lang="en-US" sz="2000" b="0" i="0" u="none" strike="noStrike" dirty="0">
                          <a:solidFill>
                            <a:srgbClr val="000000"/>
                          </a:solidFill>
                          <a:effectLst/>
                          <a:latin typeface="Calibri"/>
                        </a:rPr>
                        <a:t>35%</a:t>
                      </a:r>
                    </a:p>
                  </a:txBody>
                  <a:tcPr marL="9415" marR="9415" marT="9416"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25%</a:t>
                      </a:r>
                    </a:p>
                  </a:txBody>
                  <a:tcPr marL="9415" marR="9415" marT="9416"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10%</a:t>
                      </a:r>
                    </a:p>
                  </a:txBody>
                  <a:tcPr marL="9415" marR="9415" marT="9416"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6"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6"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6" marB="0" anchor="b">
                    <a:lnL>
                      <a:noFill/>
                    </a:lnL>
                    <a:lnR>
                      <a:noFill/>
                    </a:lnR>
                    <a:lnT>
                      <a:noFill/>
                    </a:lnT>
                    <a:lnB>
                      <a:noFill/>
                    </a:lnB>
                  </a:tcPr>
                </a:tc>
                <a:extLst>
                  <a:ext uri="{0D108BD9-81ED-4DB2-BD59-A6C34878D82A}">
                    <a16:rowId xmlns:a16="http://schemas.microsoft.com/office/drawing/2014/main" val="10013"/>
                  </a:ext>
                </a:extLst>
              </a:tr>
            </a:tbl>
          </a:graphicData>
        </a:graphic>
      </p:graphicFrame>
      <p:sp>
        <p:nvSpPr>
          <p:cNvPr id="3" name="Oval 2">
            <a:extLst>
              <a:ext uri="{FF2B5EF4-FFF2-40B4-BE49-F238E27FC236}">
                <a16:creationId xmlns:a16="http://schemas.microsoft.com/office/drawing/2014/main" id="{FC1AED71-6627-4F2E-BDF4-62A46648D0F0}"/>
              </a:ext>
            </a:extLst>
          </p:cNvPr>
          <p:cNvSpPr>
            <a:spLocks noChangeArrowheads="1"/>
          </p:cNvSpPr>
          <p:nvPr/>
        </p:nvSpPr>
        <p:spPr bwMode="auto">
          <a:xfrm>
            <a:off x="3657600" y="5791200"/>
            <a:ext cx="685800" cy="457200"/>
          </a:xfrm>
          <a:prstGeom prst="ellipse">
            <a:avLst/>
          </a:prstGeom>
          <a:noFill/>
          <a:ln w="19050">
            <a:solidFill>
              <a:srgbClr val="0000FF"/>
            </a:solidFill>
            <a:round/>
            <a:headEnd/>
            <a:tailEnd/>
          </a:ln>
          <a:effectLst>
            <a:outerShdw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0B576A5A-DFBB-4DFC-BE76-BB2F9F6AB5A0}"/>
              </a:ext>
            </a:extLst>
          </p:cNvPr>
          <p:cNvGraphicFramePr>
            <a:graphicFrameLocks noGrp="1"/>
          </p:cNvGraphicFramePr>
          <p:nvPr>
            <p:extLst>
              <p:ext uri="{D42A27DB-BD31-4B8C-83A1-F6EECF244321}">
                <p14:modId xmlns:p14="http://schemas.microsoft.com/office/powerpoint/2010/main" val="323315064"/>
              </p:ext>
            </p:extLst>
          </p:nvPr>
        </p:nvGraphicFramePr>
        <p:xfrm>
          <a:off x="1325562" y="677765"/>
          <a:ext cx="7483476" cy="5502469"/>
        </p:xfrm>
        <a:graphic>
          <a:graphicData uri="http://schemas.openxmlformats.org/drawingml/2006/table">
            <a:tbl>
              <a:tblPr/>
              <a:tblGrid>
                <a:gridCol w="1061845">
                  <a:extLst>
                    <a:ext uri="{9D8B030D-6E8A-4147-A177-3AD203B41FA5}">
                      <a16:colId xmlns:a16="http://schemas.microsoft.com/office/drawing/2014/main" val="20000"/>
                    </a:ext>
                  </a:extLst>
                </a:gridCol>
                <a:gridCol w="1203423">
                  <a:extLst>
                    <a:ext uri="{9D8B030D-6E8A-4147-A177-3AD203B41FA5}">
                      <a16:colId xmlns:a16="http://schemas.microsoft.com/office/drawing/2014/main" val="20001"/>
                    </a:ext>
                  </a:extLst>
                </a:gridCol>
                <a:gridCol w="1152860">
                  <a:extLst>
                    <a:ext uri="{9D8B030D-6E8A-4147-A177-3AD203B41FA5}">
                      <a16:colId xmlns:a16="http://schemas.microsoft.com/office/drawing/2014/main" val="20002"/>
                    </a:ext>
                  </a:extLst>
                </a:gridCol>
                <a:gridCol w="950603">
                  <a:extLst>
                    <a:ext uri="{9D8B030D-6E8A-4147-A177-3AD203B41FA5}">
                      <a16:colId xmlns:a16="http://schemas.microsoft.com/office/drawing/2014/main" val="20003"/>
                    </a:ext>
                  </a:extLst>
                </a:gridCol>
                <a:gridCol w="1122522">
                  <a:extLst>
                    <a:ext uri="{9D8B030D-6E8A-4147-A177-3AD203B41FA5}">
                      <a16:colId xmlns:a16="http://schemas.microsoft.com/office/drawing/2014/main" val="20004"/>
                    </a:ext>
                  </a:extLst>
                </a:gridCol>
                <a:gridCol w="991055">
                  <a:extLst>
                    <a:ext uri="{9D8B030D-6E8A-4147-A177-3AD203B41FA5}">
                      <a16:colId xmlns:a16="http://schemas.microsoft.com/office/drawing/2014/main" val="20005"/>
                    </a:ext>
                  </a:extLst>
                </a:gridCol>
                <a:gridCol w="1001168">
                  <a:extLst>
                    <a:ext uri="{9D8B030D-6E8A-4147-A177-3AD203B41FA5}">
                      <a16:colId xmlns:a16="http://schemas.microsoft.com/office/drawing/2014/main" val="20006"/>
                    </a:ext>
                  </a:extLst>
                </a:gridCol>
              </a:tblGrid>
              <a:tr h="1228562">
                <a:tc>
                  <a:txBody>
                    <a:bodyPr/>
                    <a:lstStyle/>
                    <a:p>
                      <a:pPr algn="ctr" fontAlgn="b"/>
                      <a:r>
                        <a:rPr lang="en-US" sz="2000" b="0" i="0" u="none" strike="noStrike">
                          <a:solidFill>
                            <a:srgbClr val="000000"/>
                          </a:solidFill>
                          <a:effectLst/>
                          <a:latin typeface="Arial"/>
                        </a:rPr>
                        <a:t>PatientID</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Onc. 1's Predicted Probability</a:t>
                      </a:r>
                    </a:p>
                  </a:txBody>
                  <a:tcPr marL="9415" marR="9415" marT="9410" marB="0" anchor="b">
                    <a:lnL>
                      <a:noFill/>
                    </a:lnL>
                    <a:lnR>
                      <a:noFill/>
                    </a:lnR>
                    <a:lnT>
                      <a:noFill/>
                    </a:lnT>
                    <a:lnB>
                      <a:noFill/>
                    </a:lnB>
                  </a:tcPr>
                </a:tc>
                <a:tc>
                  <a:txBody>
                    <a:bodyPr/>
                    <a:lstStyle/>
                    <a:p>
                      <a:pPr algn="ctr" fontAlgn="b"/>
                      <a:r>
                        <a:rPr lang="en-US" sz="2000" b="0" i="0" u="none" strike="noStrike" dirty="0" err="1">
                          <a:solidFill>
                            <a:srgbClr val="000000"/>
                          </a:solidFill>
                          <a:effectLst/>
                          <a:latin typeface="Arial"/>
                        </a:rPr>
                        <a:t>Mastate</a:t>
                      </a:r>
                      <a:r>
                        <a:rPr lang="en-US" sz="2000" b="0" i="0" u="none" strike="noStrike" dirty="0">
                          <a:solidFill>
                            <a:srgbClr val="000000"/>
                          </a:solidFill>
                          <a:effectLst/>
                          <a:latin typeface="Arial"/>
                        </a:rPr>
                        <a:t> Cancer within 5 years</a:t>
                      </a:r>
                    </a:p>
                  </a:txBody>
                  <a:tcPr marL="9415" marR="9415" marT="9410" marB="0" anchor="b">
                    <a:lnL>
                      <a:noFill/>
                    </a:lnL>
                    <a:lnR>
                      <a:noFill/>
                    </a:lnR>
                    <a:lnT>
                      <a:noFill/>
                    </a:lnT>
                    <a:lnB>
                      <a:noFill/>
                    </a:lnB>
                  </a:tcPr>
                </a:tc>
                <a:tc>
                  <a:txBody>
                    <a:bodyPr/>
                    <a:lstStyle/>
                    <a:p>
                      <a:pPr algn="ctr" fontAlgn="b"/>
                      <a:r>
                        <a:rPr lang="en-US" sz="2000" b="0" i="0" u="none" strike="noStrike" dirty="0" err="1">
                          <a:solidFill>
                            <a:srgbClr val="000000"/>
                          </a:solidFill>
                          <a:effectLst/>
                          <a:latin typeface="Arial"/>
                        </a:rPr>
                        <a:t>Onc</a:t>
                      </a:r>
                      <a:r>
                        <a:rPr lang="en-US" sz="2000" b="0" i="0" u="none" strike="noStrike" dirty="0">
                          <a:solidFill>
                            <a:srgbClr val="000000"/>
                          </a:solidFill>
                          <a:effectLst/>
                          <a:latin typeface="Arial"/>
                        </a:rPr>
                        <a:t> 1's Error</a:t>
                      </a:r>
                    </a:p>
                  </a:txBody>
                  <a:tcPr marL="9415" marR="9415" marT="9410" marB="0" anchor="b">
                    <a:lnL>
                      <a:noFill/>
                    </a:lnL>
                    <a:lnR>
                      <a:noFill/>
                    </a:lnR>
                    <a:lnT>
                      <a:noFill/>
                    </a:lnT>
                    <a:lnB>
                      <a:noFill/>
                    </a:lnB>
                  </a:tcPr>
                </a:tc>
                <a:tc>
                  <a:txBody>
                    <a:bodyPr/>
                    <a:lstStyle/>
                    <a:p>
                      <a:pPr marL="0" marR="0" indent="0" algn="ctr" defTabSz="457200" rtl="0" eaLnBrk="1" fontAlgn="b" latinLnBrk="0" hangingPunct="1">
                        <a:lnSpc>
                          <a:spcPct val="100000"/>
                        </a:lnSpc>
                        <a:spcBef>
                          <a:spcPts val="0"/>
                        </a:spcBef>
                        <a:spcAft>
                          <a:spcPts val="0"/>
                        </a:spcAft>
                        <a:buClrTx/>
                        <a:buSzTx/>
                        <a:buFontTx/>
                        <a:buNone/>
                        <a:tabLst/>
                        <a:defRPr/>
                      </a:pPr>
                      <a:r>
                        <a:rPr lang="en-US" sz="2000" b="0" i="0" u="none" strike="noStrike" dirty="0">
                          <a:solidFill>
                            <a:srgbClr val="000000"/>
                          </a:solidFill>
                          <a:effectLst/>
                          <a:latin typeface="+mn-lt"/>
                        </a:rPr>
                        <a:t>Absolute Error</a:t>
                      </a:r>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0" marB="0" anchor="b">
                    <a:lnL>
                      <a:noFill/>
                    </a:lnL>
                    <a:lnR>
                      <a:noFill/>
                    </a:lnR>
                    <a:lnT>
                      <a:noFill/>
                    </a:lnT>
                    <a:lnB>
                      <a:noFill/>
                    </a:lnB>
                  </a:tcPr>
                </a:tc>
                <a:extLst>
                  <a:ext uri="{0D108BD9-81ED-4DB2-BD59-A6C34878D82A}">
                    <a16:rowId xmlns:a16="http://schemas.microsoft.com/office/drawing/2014/main" val="10000"/>
                  </a:ext>
                </a:extLst>
              </a:tr>
              <a:tr h="314198">
                <a:tc>
                  <a:txBody>
                    <a:bodyPr/>
                    <a:lstStyle/>
                    <a:p>
                      <a:pPr algn="ctr" fontAlgn="b"/>
                      <a:r>
                        <a:rPr lang="en-US" sz="2000" b="0" i="0" u="none" strike="noStrike">
                          <a:solidFill>
                            <a:srgbClr val="000000"/>
                          </a:solidFill>
                          <a:effectLst/>
                          <a:latin typeface="Arial"/>
                        </a:rPr>
                        <a:t>1</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20%</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0</a:t>
                      </a:r>
                    </a:p>
                  </a:txBody>
                  <a:tcPr marL="9415" marR="9415" marT="9410"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20%</a:t>
                      </a:r>
                    </a:p>
                  </a:txBody>
                  <a:tcPr marL="9415" marR="9415" marT="9410"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20%</a:t>
                      </a:r>
                    </a:p>
                  </a:txBody>
                  <a:tcPr marL="9415" marR="9415" marT="9410"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extLst>
                  <a:ext uri="{0D108BD9-81ED-4DB2-BD59-A6C34878D82A}">
                    <a16:rowId xmlns:a16="http://schemas.microsoft.com/office/drawing/2014/main" val="10001"/>
                  </a:ext>
                </a:extLst>
              </a:tr>
              <a:tr h="314198">
                <a:tc>
                  <a:txBody>
                    <a:bodyPr/>
                    <a:lstStyle/>
                    <a:p>
                      <a:pPr algn="ctr" fontAlgn="b"/>
                      <a:r>
                        <a:rPr lang="en-US" sz="2000" b="0" i="0" u="none" strike="noStrike">
                          <a:solidFill>
                            <a:srgbClr val="000000"/>
                          </a:solidFill>
                          <a:effectLst/>
                          <a:latin typeface="Arial"/>
                        </a:rPr>
                        <a:t>2</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50%</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0</a:t>
                      </a:r>
                    </a:p>
                  </a:txBody>
                  <a:tcPr marL="9415" marR="9415" marT="9410"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50%</a:t>
                      </a:r>
                    </a:p>
                  </a:txBody>
                  <a:tcPr marL="9415" marR="9415" marT="9410"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50%</a:t>
                      </a:r>
                    </a:p>
                  </a:txBody>
                  <a:tcPr marL="9415" marR="9415" marT="9410"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extLst>
                  <a:ext uri="{0D108BD9-81ED-4DB2-BD59-A6C34878D82A}">
                    <a16:rowId xmlns:a16="http://schemas.microsoft.com/office/drawing/2014/main" val="10002"/>
                  </a:ext>
                </a:extLst>
              </a:tr>
              <a:tr h="314198">
                <a:tc>
                  <a:txBody>
                    <a:bodyPr/>
                    <a:lstStyle/>
                    <a:p>
                      <a:pPr algn="ctr" fontAlgn="b"/>
                      <a:r>
                        <a:rPr lang="en-US" sz="2000" b="0" i="0" u="none" strike="noStrike">
                          <a:solidFill>
                            <a:srgbClr val="000000"/>
                          </a:solidFill>
                          <a:effectLst/>
                          <a:latin typeface="Arial"/>
                        </a:rPr>
                        <a:t>3</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35%</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0</a:t>
                      </a:r>
                    </a:p>
                  </a:txBody>
                  <a:tcPr marL="9415" marR="9415" marT="9410"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35%</a:t>
                      </a:r>
                    </a:p>
                  </a:txBody>
                  <a:tcPr marL="9415" marR="9415" marT="9410"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35%</a:t>
                      </a:r>
                    </a:p>
                  </a:txBody>
                  <a:tcPr marL="9415" marR="9415" marT="9410"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0" marB="0" anchor="b">
                    <a:lnL>
                      <a:noFill/>
                    </a:lnL>
                    <a:lnR>
                      <a:noFill/>
                    </a:lnR>
                    <a:lnT>
                      <a:noFill/>
                    </a:lnT>
                    <a:lnB>
                      <a:noFill/>
                    </a:lnB>
                  </a:tcPr>
                </a:tc>
                <a:extLst>
                  <a:ext uri="{0D108BD9-81ED-4DB2-BD59-A6C34878D82A}">
                    <a16:rowId xmlns:a16="http://schemas.microsoft.com/office/drawing/2014/main" val="10003"/>
                  </a:ext>
                </a:extLst>
              </a:tr>
              <a:tr h="314198">
                <a:tc>
                  <a:txBody>
                    <a:bodyPr/>
                    <a:lstStyle/>
                    <a:p>
                      <a:pPr algn="ctr" fontAlgn="b"/>
                      <a:r>
                        <a:rPr lang="en-US" sz="2000" b="0" i="0" u="none" strike="noStrike">
                          <a:solidFill>
                            <a:srgbClr val="000000"/>
                          </a:solidFill>
                          <a:effectLst/>
                          <a:latin typeface="Arial"/>
                        </a:rPr>
                        <a:t>4</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50%</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1</a:t>
                      </a:r>
                    </a:p>
                  </a:txBody>
                  <a:tcPr marL="9415" marR="9415" marT="9410"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-50%</a:t>
                      </a:r>
                    </a:p>
                  </a:txBody>
                  <a:tcPr marL="9415" marR="9415" marT="9410"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50%</a:t>
                      </a:r>
                    </a:p>
                  </a:txBody>
                  <a:tcPr marL="9415" marR="9415" marT="9410"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extLst>
                  <a:ext uri="{0D108BD9-81ED-4DB2-BD59-A6C34878D82A}">
                    <a16:rowId xmlns:a16="http://schemas.microsoft.com/office/drawing/2014/main" val="10004"/>
                  </a:ext>
                </a:extLst>
              </a:tr>
              <a:tr h="314198">
                <a:tc>
                  <a:txBody>
                    <a:bodyPr/>
                    <a:lstStyle/>
                    <a:p>
                      <a:pPr algn="ctr" fontAlgn="b"/>
                      <a:r>
                        <a:rPr lang="en-US" sz="2000" b="0" i="0" u="none" strike="noStrike">
                          <a:solidFill>
                            <a:srgbClr val="000000"/>
                          </a:solidFill>
                          <a:effectLst/>
                          <a:latin typeface="Arial"/>
                        </a:rPr>
                        <a:t>5</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35%</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0</a:t>
                      </a:r>
                    </a:p>
                  </a:txBody>
                  <a:tcPr marL="9415" marR="9415" marT="9410"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35%</a:t>
                      </a:r>
                    </a:p>
                  </a:txBody>
                  <a:tcPr marL="9415" marR="9415" marT="9410"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35%</a:t>
                      </a:r>
                    </a:p>
                  </a:txBody>
                  <a:tcPr marL="9415" marR="9415" marT="9410"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0" marB="0" anchor="b">
                    <a:lnL>
                      <a:noFill/>
                    </a:lnL>
                    <a:lnR>
                      <a:noFill/>
                    </a:lnR>
                    <a:lnT>
                      <a:noFill/>
                    </a:lnT>
                    <a:lnB>
                      <a:noFill/>
                    </a:lnB>
                  </a:tcPr>
                </a:tc>
                <a:extLst>
                  <a:ext uri="{0D108BD9-81ED-4DB2-BD59-A6C34878D82A}">
                    <a16:rowId xmlns:a16="http://schemas.microsoft.com/office/drawing/2014/main" val="10005"/>
                  </a:ext>
                </a:extLst>
              </a:tr>
              <a:tr h="314198">
                <a:tc>
                  <a:txBody>
                    <a:bodyPr/>
                    <a:lstStyle/>
                    <a:p>
                      <a:pPr algn="ctr" fontAlgn="b"/>
                      <a:r>
                        <a:rPr lang="en-US" sz="2000" b="0" i="0" u="none" strike="noStrike">
                          <a:solidFill>
                            <a:srgbClr val="000000"/>
                          </a:solidFill>
                          <a:effectLst/>
                          <a:latin typeface="Arial"/>
                        </a:rPr>
                        <a:t>6</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20%</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0</a:t>
                      </a:r>
                    </a:p>
                  </a:txBody>
                  <a:tcPr marL="9415" marR="9415" marT="9410"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20%</a:t>
                      </a:r>
                    </a:p>
                  </a:txBody>
                  <a:tcPr marL="9415" marR="9415" marT="9410"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20%</a:t>
                      </a: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0" marB="0" anchor="b">
                    <a:lnL>
                      <a:noFill/>
                    </a:lnL>
                    <a:lnR>
                      <a:noFill/>
                    </a:lnR>
                    <a:lnT>
                      <a:noFill/>
                    </a:lnT>
                    <a:lnB>
                      <a:noFill/>
                    </a:lnB>
                  </a:tcPr>
                </a:tc>
                <a:extLst>
                  <a:ext uri="{0D108BD9-81ED-4DB2-BD59-A6C34878D82A}">
                    <a16:rowId xmlns:a16="http://schemas.microsoft.com/office/drawing/2014/main" val="10006"/>
                  </a:ext>
                </a:extLst>
              </a:tr>
              <a:tr h="314198">
                <a:tc>
                  <a:txBody>
                    <a:bodyPr/>
                    <a:lstStyle/>
                    <a:p>
                      <a:pPr algn="ctr" fontAlgn="b"/>
                      <a:r>
                        <a:rPr lang="en-US" sz="2000" b="0" i="0" u="none" strike="noStrike">
                          <a:solidFill>
                            <a:srgbClr val="000000"/>
                          </a:solidFill>
                          <a:effectLst/>
                          <a:latin typeface="Arial"/>
                        </a:rPr>
                        <a:t>7</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20%</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0</a:t>
                      </a:r>
                    </a:p>
                  </a:txBody>
                  <a:tcPr marL="9415" marR="9415" marT="9410"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20%</a:t>
                      </a:r>
                    </a:p>
                  </a:txBody>
                  <a:tcPr marL="9415" marR="9415" marT="9410"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20%</a:t>
                      </a: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extLst>
                  <a:ext uri="{0D108BD9-81ED-4DB2-BD59-A6C34878D82A}">
                    <a16:rowId xmlns:a16="http://schemas.microsoft.com/office/drawing/2014/main" val="10007"/>
                  </a:ext>
                </a:extLst>
              </a:tr>
              <a:tr h="314198">
                <a:tc>
                  <a:txBody>
                    <a:bodyPr/>
                    <a:lstStyle/>
                    <a:p>
                      <a:pPr algn="ctr" fontAlgn="b"/>
                      <a:r>
                        <a:rPr lang="en-US" sz="2000" b="0" i="0" u="none" strike="noStrike">
                          <a:solidFill>
                            <a:srgbClr val="000000"/>
                          </a:solidFill>
                          <a:effectLst/>
                          <a:latin typeface="Arial"/>
                        </a:rPr>
                        <a:t>8</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20%</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0</a:t>
                      </a:r>
                    </a:p>
                  </a:txBody>
                  <a:tcPr marL="9415" marR="9415" marT="9410"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20%</a:t>
                      </a:r>
                    </a:p>
                  </a:txBody>
                  <a:tcPr marL="9415" marR="9415" marT="9410"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20%</a:t>
                      </a: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extLst>
                  <a:ext uri="{0D108BD9-81ED-4DB2-BD59-A6C34878D82A}">
                    <a16:rowId xmlns:a16="http://schemas.microsoft.com/office/drawing/2014/main" val="10008"/>
                  </a:ext>
                </a:extLst>
              </a:tr>
              <a:tr h="314198">
                <a:tc>
                  <a:txBody>
                    <a:bodyPr/>
                    <a:lstStyle/>
                    <a:p>
                      <a:pPr algn="ctr" fontAlgn="b"/>
                      <a:r>
                        <a:rPr lang="en-US" sz="2000" b="0" i="0" u="none" strike="noStrike">
                          <a:solidFill>
                            <a:srgbClr val="000000"/>
                          </a:solidFill>
                          <a:effectLst/>
                          <a:latin typeface="Arial"/>
                        </a:rPr>
                        <a:t>9</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35%</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1</a:t>
                      </a:r>
                    </a:p>
                  </a:txBody>
                  <a:tcPr marL="9415" marR="9415" marT="9410"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-65%</a:t>
                      </a:r>
                    </a:p>
                  </a:txBody>
                  <a:tcPr marL="9415" marR="9415" marT="9410"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65%</a:t>
                      </a:r>
                    </a:p>
                  </a:txBody>
                  <a:tcPr marL="9415" marR="9415" marT="9410"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extLst>
                  <a:ext uri="{0D108BD9-81ED-4DB2-BD59-A6C34878D82A}">
                    <a16:rowId xmlns:a16="http://schemas.microsoft.com/office/drawing/2014/main" val="10009"/>
                  </a:ext>
                </a:extLst>
              </a:tr>
              <a:tr h="314198">
                <a:tc>
                  <a:txBody>
                    <a:bodyPr/>
                    <a:lstStyle/>
                    <a:p>
                      <a:pPr algn="ctr" fontAlgn="b"/>
                      <a:r>
                        <a:rPr lang="en-US" sz="2000" b="0" i="0" u="none" strike="noStrike">
                          <a:solidFill>
                            <a:srgbClr val="000000"/>
                          </a:solidFill>
                          <a:effectLst/>
                          <a:latin typeface="Arial"/>
                        </a:rPr>
                        <a:t>10</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50%</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0</a:t>
                      </a:r>
                    </a:p>
                  </a:txBody>
                  <a:tcPr marL="9415" marR="9415" marT="9410"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50%</a:t>
                      </a:r>
                    </a:p>
                  </a:txBody>
                  <a:tcPr marL="9415" marR="9415" marT="9410" marB="0" anchor="b">
                    <a:lnL>
                      <a:noFill/>
                    </a:lnL>
                    <a:lnR>
                      <a:noFill/>
                    </a:lnR>
                    <a:lnT>
                      <a:noFill/>
                    </a:lnT>
                    <a:lnB>
                      <a:noFill/>
                    </a:lnB>
                  </a:tcPr>
                </a:tc>
                <a:tc>
                  <a:txBody>
                    <a:bodyPr/>
                    <a:lstStyle/>
                    <a:p>
                      <a:pPr marL="0" marR="0" indent="0" algn="ctr" defTabSz="457200" rtl="0" eaLnBrk="1" fontAlgn="b" latinLnBrk="0" hangingPunct="1">
                        <a:lnSpc>
                          <a:spcPct val="100000"/>
                        </a:lnSpc>
                        <a:spcBef>
                          <a:spcPts val="0"/>
                        </a:spcBef>
                        <a:spcAft>
                          <a:spcPts val="0"/>
                        </a:spcAft>
                        <a:buClrTx/>
                        <a:buSzTx/>
                        <a:buFontTx/>
                        <a:buNone/>
                        <a:tabLst/>
                        <a:defRPr/>
                      </a:pPr>
                      <a:r>
                        <a:rPr lang="en-US" sz="2000" b="0" i="0" u="none" strike="noStrike" dirty="0">
                          <a:solidFill>
                            <a:srgbClr val="000000"/>
                          </a:solidFill>
                          <a:effectLst/>
                          <a:latin typeface="+mn-lt"/>
                        </a:rPr>
                        <a:t>50%</a:t>
                      </a:r>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extLst>
                  <a:ext uri="{0D108BD9-81ED-4DB2-BD59-A6C34878D82A}">
                    <a16:rowId xmlns:a16="http://schemas.microsoft.com/office/drawing/2014/main" val="10010"/>
                  </a:ext>
                </a:extLst>
              </a:tr>
              <a:tr h="314198">
                <a:tc>
                  <a:txBody>
                    <a:bodyPr/>
                    <a:lstStyle/>
                    <a:p>
                      <a:pPr algn="ctr" fontAlgn="b"/>
                      <a:r>
                        <a:rPr lang="en-US" sz="2000" b="0" i="0" u="none" strike="noStrike">
                          <a:solidFill>
                            <a:srgbClr val="000000"/>
                          </a:solidFill>
                          <a:effectLst/>
                          <a:latin typeface="Arial"/>
                        </a:rPr>
                        <a:t>11</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50%</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1</a:t>
                      </a:r>
                    </a:p>
                  </a:txBody>
                  <a:tcPr marL="9415" marR="9415" marT="9410"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-50%</a:t>
                      </a:r>
                    </a:p>
                  </a:txBody>
                  <a:tcPr marL="9415" marR="9415" marT="9410" marB="0" anchor="b">
                    <a:lnL>
                      <a:noFill/>
                    </a:lnL>
                    <a:lnR>
                      <a:noFill/>
                    </a:lnR>
                    <a:lnT>
                      <a:noFill/>
                    </a:lnT>
                    <a:lnB>
                      <a:noFill/>
                    </a:lnB>
                  </a:tcPr>
                </a:tc>
                <a:tc>
                  <a:txBody>
                    <a:bodyPr/>
                    <a:lstStyle/>
                    <a:p>
                      <a:pPr marL="0" marR="0" indent="0" algn="ctr" defTabSz="457200" rtl="0" eaLnBrk="1" fontAlgn="b" latinLnBrk="0" hangingPunct="1">
                        <a:lnSpc>
                          <a:spcPct val="100000"/>
                        </a:lnSpc>
                        <a:spcBef>
                          <a:spcPts val="0"/>
                        </a:spcBef>
                        <a:spcAft>
                          <a:spcPts val="0"/>
                        </a:spcAft>
                        <a:buClrTx/>
                        <a:buSzTx/>
                        <a:buFontTx/>
                        <a:buNone/>
                        <a:tabLst/>
                        <a:defRPr/>
                      </a:pPr>
                      <a:r>
                        <a:rPr lang="en-US" sz="2000" b="0" i="0" u="none" strike="noStrike" dirty="0">
                          <a:solidFill>
                            <a:srgbClr val="000000"/>
                          </a:solidFill>
                          <a:effectLst/>
                          <a:latin typeface="+mn-lt"/>
                        </a:rPr>
                        <a:t>50%</a:t>
                      </a: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extLst>
                  <a:ext uri="{0D108BD9-81ED-4DB2-BD59-A6C34878D82A}">
                    <a16:rowId xmlns:a16="http://schemas.microsoft.com/office/drawing/2014/main" val="10011"/>
                  </a:ext>
                </a:extLst>
              </a:tr>
              <a:tr h="314198">
                <a:tc>
                  <a:txBody>
                    <a:bodyPr/>
                    <a:lstStyle/>
                    <a:p>
                      <a:pPr algn="ctr" fontAlgn="b"/>
                      <a:r>
                        <a:rPr lang="en-US" sz="2000" b="0" i="0" u="none" strike="noStrike">
                          <a:solidFill>
                            <a:srgbClr val="000000"/>
                          </a:solidFill>
                          <a:effectLst/>
                          <a:latin typeface="Arial"/>
                        </a:rPr>
                        <a:t>12</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35%</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0</a:t>
                      </a:r>
                    </a:p>
                  </a:txBody>
                  <a:tcPr marL="9415" marR="9415" marT="9410"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35%</a:t>
                      </a:r>
                    </a:p>
                  </a:txBody>
                  <a:tcPr marL="9415" marR="9415" marT="9410"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35%</a:t>
                      </a: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extLst>
                  <a:ext uri="{0D108BD9-81ED-4DB2-BD59-A6C34878D82A}">
                    <a16:rowId xmlns:a16="http://schemas.microsoft.com/office/drawing/2014/main" val="10012"/>
                  </a:ext>
                </a:extLst>
              </a:tr>
              <a:tr h="503339">
                <a:tc>
                  <a:txBody>
                    <a:bodyPr/>
                    <a:lstStyle/>
                    <a:p>
                      <a:pPr marL="0" marR="0" indent="0" algn="ctr" defTabSz="457200" rtl="0" eaLnBrk="1" fontAlgn="b" latinLnBrk="0" hangingPunct="1">
                        <a:lnSpc>
                          <a:spcPct val="100000"/>
                        </a:lnSpc>
                        <a:spcBef>
                          <a:spcPts val="0"/>
                        </a:spcBef>
                        <a:spcAft>
                          <a:spcPts val="0"/>
                        </a:spcAft>
                        <a:buClrTx/>
                        <a:buSzTx/>
                        <a:buFontTx/>
                        <a:buNone/>
                        <a:tabLst/>
                        <a:defRPr/>
                      </a:pPr>
                      <a:r>
                        <a:rPr lang="en-US" sz="2000" b="0" i="0" u="none" strike="noStrike" dirty="0">
                          <a:solidFill>
                            <a:srgbClr val="000000"/>
                          </a:solidFill>
                          <a:effectLst/>
                          <a:latin typeface="+mn-lt"/>
                        </a:rPr>
                        <a:t>Mean</a:t>
                      </a:r>
                      <a:endParaRPr lang="en-US" sz="1100" b="0" i="0" u="none" strike="noStrike" dirty="0">
                        <a:solidFill>
                          <a:srgbClr val="000000"/>
                        </a:solidFill>
                        <a:effectLst/>
                        <a:latin typeface="Calibri"/>
                      </a:endParaRPr>
                    </a:p>
                  </a:txBody>
                  <a:tcPr marL="9415" marR="9415" marT="9410" marB="0" anchor="b">
                    <a:lnL>
                      <a:noFill/>
                    </a:lnL>
                    <a:lnR>
                      <a:noFill/>
                    </a:lnR>
                    <a:lnT>
                      <a:noFill/>
                    </a:lnT>
                    <a:lnB>
                      <a:noFill/>
                    </a:lnB>
                  </a:tcPr>
                </a:tc>
                <a:tc>
                  <a:txBody>
                    <a:bodyPr/>
                    <a:lstStyle/>
                    <a:p>
                      <a:pPr algn="ctr" fontAlgn="b"/>
                      <a:r>
                        <a:rPr lang="en-US" sz="2000" b="0" i="0" u="none" strike="noStrike" dirty="0">
                          <a:solidFill>
                            <a:srgbClr val="000000"/>
                          </a:solidFill>
                          <a:effectLst/>
                          <a:latin typeface="Calibri"/>
                        </a:rPr>
                        <a:t>35%</a:t>
                      </a:r>
                    </a:p>
                  </a:txBody>
                  <a:tcPr marL="9415" marR="9415" marT="9410"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25%</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10%</a:t>
                      </a:r>
                    </a:p>
                  </a:txBody>
                  <a:tcPr marL="9415" marR="9415" marT="9410"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38%</a:t>
                      </a: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extLst>
                  <a:ext uri="{0D108BD9-81ED-4DB2-BD59-A6C34878D82A}">
                    <a16:rowId xmlns:a16="http://schemas.microsoft.com/office/drawing/2014/main" val="10013"/>
                  </a:ext>
                </a:extLst>
              </a:tr>
            </a:tbl>
          </a:graphicData>
        </a:graphic>
      </p:graphicFrame>
      <p:sp>
        <p:nvSpPr>
          <p:cNvPr id="3" name="Oval 2">
            <a:extLst>
              <a:ext uri="{FF2B5EF4-FFF2-40B4-BE49-F238E27FC236}">
                <a16:creationId xmlns:a16="http://schemas.microsoft.com/office/drawing/2014/main" id="{EA17C3C3-C093-47CC-AB0D-7C49E1C87D87}"/>
              </a:ext>
            </a:extLst>
          </p:cNvPr>
          <p:cNvSpPr>
            <a:spLocks noChangeArrowheads="1"/>
          </p:cNvSpPr>
          <p:nvPr/>
        </p:nvSpPr>
        <p:spPr bwMode="auto">
          <a:xfrm>
            <a:off x="5867400" y="5791200"/>
            <a:ext cx="685800" cy="457200"/>
          </a:xfrm>
          <a:prstGeom prst="ellipse">
            <a:avLst/>
          </a:prstGeom>
          <a:noFill/>
          <a:ln w="19050">
            <a:solidFill>
              <a:srgbClr val="0000FF"/>
            </a:solidFill>
            <a:round/>
            <a:headEnd/>
            <a:tailEnd/>
          </a:ln>
          <a:effectLst>
            <a:outerShdw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F75C94E9-1A21-4330-8E62-6DD91F23F452}"/>
              </a:ext>
            </a:extLst>
          </p:cNvPr>
          <p:cNvGraphicFramePr>
            <a:graphicFrameLocks noGrp="1"/>
          </p:cNvGraphicFramePr>
          <p:nvPr>
            <p:extLst>
              <p:ext uri="{D42A27DB-BD31-4B8C-83A1-F6EECF244321}">
                <p14:modId xmlns:p14="http://schemas.microsoft.com/office/powerpoint/2010/main" val="645399314"/>
              </p:ext>
            </p:extLst>
          </p:nvPr>
        </p:nvGraphicFramePr>
        <p:xfrm>
          <a:off x="1277143" y="685800"/>
          <a:ext cx="7427913" cy="5486400"/>
        </p:xfrm>
        <a:graphic>
          <a:graphicData uri="http://schemas.openxmlformats.org/drawingml/2006/table">
            <a:tbl>
              <a:tblPr/>
              <a:tblGrid>
                <a:gridCol w="1061853">
                  <a:extLst>
                    <a:ext uri="{9D8B030D-6E8A-4147-A177-3AD203B41FA5}">
                      <a16:colId xmlns:a16="http://schemas.microsoft.com/office/drawing/2014/main" val="20000"/>
                    </a:ext>
                  </a:extLst>
                </a:gridCol>
                <a:gridCol w="1224147">
                  <a:extLst>
                    <a:ext uri="{9D8B030D-6E8A-4147-A177-3AD203B41FA5}">
                      <a16:colId xmlns:a16="http://schemas.microsoft.com/office/drawing/2014/main" val="20001"/>
                    </a:ext>
                  </a:extLst>
                </a:gridCol>
                <a:gridCol w="1076534">
                  <a:extLst>
                    <a:ext uri="{9D8B030D-6E8A-4147-A177-3AD203B41FA5}">
                      <a16:colId xmlns:a16="http://schemas.microsoft.com/office/drawing/2014/main" val="20002"/>
                    </a:ext>
                  </a:extLst>
                </a:gridCol>
                <a:gridCol w="950611">
                  <a:extLst>
                    <a:ext uri="{9D8B030D-6E8A-4147-A177-3AD203B41FA5}">
                      <a16:colId xmlns:a16="http://schemas.microsoft.com/office/drawing/2014/main" val="20003"/>
                    </a:ext>
                  </a:extLst>
                </a:gridCol>
                <a:gridCol w="1122530">
                  <a:extLst>
                    <a:ext uri="{9D8B030D-6E8A-4147-A177-3AD203B41FA5}">
                      <a16:colId xmlns:a16="http://schemas.microsoft.com/office/drawing/2014/main" val="20004"/>
                    </a:ext>
                  </a:extLst>
                </a:gridCol>
                <a:gridCol w="991062">
                  <a:extLst>
                    <a:ext uri="{9D8B030D-6E8A-4147-A177-3AD203B41FA5}">
                      <a16:colId xmlns:a16="http://schemas.microsoft.com/office/drawing/2014/main" val="20005"/>
                    </a:ext>
                  </a:extLst>
                </a:gridCol>
                <a:gridCol w="1001176">
                  <a:extLst>
                    <a:ext uri="{9D8B030D-6E8A-4147-A177-3AD203B41FA5}">
                      <a16:colId xmlns:a16="http://schemas.microsoft.com/office/drawing/2014/main" val="20006"/>
                    </a:ext>
                  </a:extLst>
                </a:gridCol>
              </a:tblGrid>
              <a:tr h="1074191">
                <a:tc>
                  <a:txBody>
                    <a:bodyPr/>
                    <a:lstStyle/>
                    <a:p>
                      <a:pPr algn="ctr" fontAlgn="b"/>
                      <a:r>
                        <a:rPr lang="en-US" sz="2000" b="0" i="0" u="none" strike="noStrike" kern="1200" dirty="0" err="1">
                          <a:solidFill>
                            <a:srgbClr val="000000"/>
                          </a:solidFill>
                          <a:effectLst/>
                          <a:latin typeface="Arial"/>
                          <a:ea typeface="+mn-ea"/>
                          <a:cs typeface="+mn-cs"/>
                        </a:rPr>
                        <a:t>PatientID</a:t>
                      </a:r>
                      <a:endParaRPr lang="en-US" sz="2000" b="0" i="0" u="none" strike="noStrike" kern="1200" dirty="0">
                        <a:solidFill>
                          <a:srgbClr val="000000"/>
                        </a:solidFill>
                        <a:effectLst/>
                        <a:latin typeface="Arial"/>
                        <a:ea typeface="+mn-ea"/>
                        <a:cs typeface="+mn-cs"/>
                      </a:endParaRPr>
                    </a:p>
                  </a:txBody>
                  <a:tcPr marL="9415" marR="9415" marT="9416"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Onc. 1's Predicted Probability</a:t>
                      </a:r>
                    </a:p>
                  </a:txBody>
                  <a:tcPr marL="9415" marR="9415" marT="9416" marB="0" anchor="b">
                    <a:lnL>
                      <a:noFill/>
                    </a:lnL>
                    <a:lnR>
                      <a:noFill/>
                    </a:lnR>
                    <a:lnT>
                      <a:noFill/>
                    </a:lnT>
                    <a:lnB>
                      <a:noFill/>
                    </a:lnB>
                  </a:tcPr>
                </a:tc>
                <a:tc>
                  <a:txBody>
                    <a:bodyPr/>
                    <a:lstStyle/>
                    <a:p>
                      <a:pPr algn="ctr" fontAlgn="b"/>
                      <a:r>
                        <a:rPr lang="en-US" sz="2000" b="0" i="0" u="none" strike="noStrike" dirty="0" err="1">
                          <a:solidFill>
                            <a:srgbClr val="000000"/>
                          </a:solidFill>
                          <a:effectLst/>
                          <a:latin typeface="Arial"/>
                        </a:rPr>
                        <a:t>Mastate</a:t>
                      </a:r>
                      <a:r>
                        <a:rPr lang="en-US" sz="2000" b="0" i="0" u="none" strike="noStrike" dirty="0">
                          <a:solidFill>
                            <a:srgbClr val="000000"/>
                          </a:solidFill>
                          <a:effectLst/>
                          <a:latin typeface="Arial"/>
                        </a:rPr>
                        <a:t> Cancer within 5 years</a:t>
                      </a:r>
                    </a:p>
                  </a:txBody>
                  <a:tcPr marL="9415" marR="9415" marT="9416"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Onc 1's Error</a:t>
                      </a:r>
                    </a:p>
                  </a:txBody>
                  <a:tcPr marL="9415" marR="9415" marT="9416"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Absolute Error</a:t>
                      </a:r>
                    </a:p>
                  </a:txBody>
                  <a:tcPr marL="9415" marR="9415" marT="9416"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6"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6" marB="0" anchor="b">
                    <a:lnL>
                      <a:noFill/>
                    </a:lnL>
                    <a:lnR>
                      <a:noFill/>
                    </a:lnR>
                    <a:lnT>
                      <a:noFill/>
                    </a:lnT>
                    <a:lnB>
                      <a:noFill/>
                    </a:lnB>
                  </a:tcPr>
                </a:tc>
                <a:extLst>
                  <a:ext uri="{0D108BD9-81ED-4DB2-BD59-A6C34878D82A}">
                    <a16:rowId xmlns:a16="http://schemas.microsoft.com/office/drawing/2014/main" val="10000"/>
                  </a:ext>
                </a:extLst>
              </a:tr>
              <a:tr h="276759">
                <a:tc>
                  <a:txBody>
                    <a:bodyPr/>
                    <a:lstStyle/>
                    <a:p>
                      <a:pPr algn="ctr" fontAlgn="b"/>
                      <a:r>
                        <a:rPr lang="en-US" sz="2000" b="0" i="0" u="none" strike="noStrike">
                          <a:solidFill>
                            <a:srgbClr val="000000"/>
                          </a:solidFill>
                          <a:effectLst/>
                          <a:latin typeface="Arial"/>
                        </a:rPr>
                        <a:t>1</a:t>
                      </a:r>
                    </a:p>
                  </a:txBody>
                  <a:tcPr marL="9415" marR="9415" marT="9416" marB="0" anchor="b">
                    <a:lnL>
                      <a:noFill/>
                    </a:lnL>
                    <a:lnR>
                      <a:noFill/>
                    </a:lnR>
                    <a:lnT>
                      <a:noFill/>
                    </a:lnT>
                    <a:lnB>
                      <a:noFill/>
                    </a:lnB>
                  </a:tcPr>
                </a:tc>
                <a:tc>
                  <a:txBody>
                    <a:bodyPr/>
                    <a:lstStyle/>
                    <a:p>
                      <a:pPr algn="ctr" fontAlgn="b"/>
                      <a:r>
                        <a:rPr lang="en-US" sz="2000" b="0" i="0" u="none" strike="noStrike" dirty="0">
                          <a:solidFill>
                            <a:srgbClr val="FF0000"/>
                          </a:solidFill>
                          <a:effectLst/>
                          <a:latin typeface="Arial"/>
                        </a:rPr>
                        <a:t>50%</a:t>
                      </a:r>
                    </a:p>
                  </a:txBody>
                  <a:tcPr marL="9415" marR="9415" marT="9416"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0</a:t>
                      </a:r>
                    </a:p>
                  </a:txBody>
                  <a:tcPr marL="9415" marR="9415" marT="9416" marB="0" anchor="b">
                    <a:lnL>
                      <a:noFill/>
                    </a:lnL>
                    <a:lnR>
                      <a:noFill/>
                    </a:lnR>
                    <a:lnT>
                      <a:noFill/>
                    </a:lnT>
                    <a:lnB>
                      <a:noFill/>
                    </a:lnB>
                  </a:tcPr>
                </a:tc>
                <a:tc>
                  <a:txBody>
                    <a:bodyPr/>
                    <a:lstStyle/>
                    <a:p>
                      <a:pPr algn="ctr" fontAlgn="b"/>
                      <a:r>
                        <a:rPr lang="en-US" sz="2000" b="0" i="0" u="none" strike="noStrike" dirty="0">
                          <a:solidFill>
                            <a:srgbClr val="FF0000"/>
                          </a:solidFill>
                          <a:effectLst/>
                          <a:latin typeface="Arial"/>
                        </a:rPr>
                        <a:t>50%</a:t>
                      </a:r>
                    </a:p>
                  </a:txBody>
                  <a:tcPr marL="9415" marR="9415" marT="9416" marB="0" anchor="b">
                    <a:lnL>
                      <a:noFill/>
                    </a:lnL>
                    <a:lnR>
                      <a:noFill/>
                    </a:lnR>
                    <a:lnT>
                      <a:noFill/>
                    </a:lnT>
                    <a:lnB>
                      <a:noFill/>
                    </a:lnB>
                  </a:tcPr>
                </a:tc>
                <a:tc>
                  <a:txBody>
                    <a:bodyPr/>
                    <a:lstStyle/>
                    <a:p>
                      <a:pPr algn="ctr" fontAlgn="b"/>
                      <a:r>
                        <a:rPr lang="en-US" sz="2000" b="0" i="0" u="none" strike="noStrike" dirty="0">
                          <a:solidFill>
                            <a:srgbClr val="FF0000"/>
                          </a:solidFill>
                          <a:effectLst/>
                          <a:latin typeface="Arial"/>
                        </a:rPr>
                        <a:t>50%</a:t>
                      </a:r>
                    </a:p>
                  </a:txBody>
                  <a:tcPr marL="9415" marR="9415" marT="9416"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6"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6" marB="0" anchor="b">
                    <a:lnL>
                      <a:noFill/>
                    </a:lnL>
                    <a:lnR>
                      <a:noFill/>
                    </a:lnR>
                    <a:lnT>
                      <a:noFill/>
                    </a:lnT>
                    <a:lnB>
                      <a:noFill/>
                    </a:lnB>
                  </a:tcPr>
                </a:tc>
                <a:extLst>
                  <a:ext uri="{0D108BD9-81ED-4DB2-BD59-A6C34878D82A}">
                    <a16:rowId xmlns:a16="http://schemas.microsoft.com/office/drawing/2014/main" val="10001"/>
                  </a:ext>
                </a:extLst>
              </a:tr>
              <a:tr h="276759">
                <a:tc>
                  <a:txBody>
                    <a:bodyPr/>
                    <a:lstStyle/>
                    <a:p>
                      <a:pPr algn="ctr" fontAlgn="b"/>
                      <a:r>
                        <a:rPr lang="en-US" sz="2000" b="0" i="0" u="none" strike="noStrike">
                          <a:solidFill>
                            <a:srgbClr val="000000"/>
                          </a:solidFill>
                          <a:effectLst/>
                          <a:latin typeface="Arial"/>
                        </a:rPr>
                        <a:t>2</a:t>
                      </a:r>
                    </a:p>
                  </a:txBody>
                  <a:tcPr marL="9415" marR="9415" marT="9416" marB="0" anchor="b">
                    <a:lnL>
                      <a:noFill/>
                    </a:lnL>
                    <a:lnR>
                      <a:noFill/>
                    </a:lnR>
                    <a:lnT>
                      <a:noFill/>
                    </a:lnT>
                    <a:lnB>
                      <a:noFill/>
                    </a:lnB>
                  </a:tcPr>
                </a:tc>
                <a:tc>
                  <a:txBody>
                    <a:bodyPr/>
                    <a:lstStyle/>
                    <a:p>
                      <a:pPr algn="ctr" fontAlgn="b"/>
                      <a:r>
                        <a:rPr lang="en-US" sz="2000" b="0" i="0" u="none" strike="noStrike" dirty="0">
                          <a:solidFill>
                            <a:srgbClr val="FF0000"/>
                          </a:solidFill>
                          <a:effectLst/>
                          <a:latin typeface="Arial"/>
                        </a:rPr>
                        <a:t>20%</a:t>
                      </a:r>
                    </a:p>
                  </a:txBody>
                  <a:tcPr marL="9415" marR="9415" marT="9416"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0</a:t>
                      </a:r>
                    </a:p>
                  </a:txBody>
                  <a:tcPr marL="9415" marR="9415" marT="9416" marB="0" anchor="b">
                    <a:lnL>
                      <a:noFill/>
                    </a:lnL>
                    <a:lnR>
                      <a:noFill/>
                    </a:lnR>
                    <a:lnT>
                      <a:noFill/>
                    </a:lnT>
                    <a:lnB>
                      <a:noFill/>
                    </a:lnB>
                  </a:tcPr>
                </a:tc>
                <a:tc>
                  <a:txBody>
                    <a:bodyPr/>
                    <a:lstStyle/>
                    <a:p>
                      <a:pPr algn="ctr" fontAlgn="b"/>
                      <a:r>
                        <a:rPr lang="en-US" sz="2000" b="0" i="0" u="none" strike="noStrike" dirty="0">
                          <a:solidFill>
                            <a:srgbClr val="FF0000"/>
                          </a:solidFill>
                          <a:effectLst/>
                          <a:latin typeface="Arial"/>
                        </a:rPr>
                        <a:t>20%</a:t>
                      </a:r>
                    </a:p>
                  </a:txBody>
                  <a:tcPr marL="9415" marR="9415" marT="9416" marB="0" anchor="b">
                    <a:lnL>
                      <a:noFill/>
                    </a:lnL>
                    <a:lnR>
                      <a:noFill/>
                    </a:lnR>
                    <a:lnT>
                      <a:noFill/>
                    </a:lnT>
                    <a:lnB>
                      <a:noFill/>
                    </a:lnB>
                  </a:tcPr>
                </a:tc>
                <a:tc>
                  <a:txBody>
                    <a:bodyPr/>
                    <a:lstStyle/>
                    <a:p>
                      <a:pPr algn="ctr" fontAlgn="b"/>
                      <a:r>
                        <a:rPr lang="en-US" sz="2000" b="0" i="0" u="none" strike="noStrike" dirty="0">
                          <a:solidFill>
                            <a:srgbClr val="FF0000"/>
                          </a:solidFill>
                          <a:effectLst/>
                          <a:latin typeface="Arial"/>
                        </a:rPr>
                        <a:t>20%</a:t>
                      </a:r>
                    </a:p>
                  </a:txBody>
                  <a:tcPr marL="9415" marR="9415" marT="9416"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6"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6" marB="0" anchor="b">
                    <a:lnL>
                      <a:noFill/>
                    </a:lnL>
                    <a:lnR>
                      <a:noFill/>
                    </a:lnR>
                    <a:lnT>
                      <a:noFill/>
                    </a:lnT>
                    <a:lnB>
                      <a:noFill/>
                    </a:lnB>
                  </a:tcPr>
                </a:tc>
                <a:extLst>
                  <a:ext uri="{0D108BD9-81ED-4DB2-BD59-A6C34878D82A}">
                    <a16:rowId xmlns:a16="http://schemas.microsoft.com/office/drawing/2014/main" val="10002"/>
                  </a:ext>
                </a:extLst>
              </a:tr>
              <a:tr h="276759">
                <a:tc>
                  <a:txBody>
                    <a:bodyPr/>
                    <a:lstStyle/>
                    <a:p>
                      <a:pPr algn="ctr" fontAlgn="b"/>
                      <a:r>
                        <a:rPr lang="en-US" sz="2000" b="0" i="0" u="none" strike="noStrike">
                          <a:solidFill>
                            <a:srgbClr val="000000"/>
                          </a:solidFill>
                          <a:effectLst/>
                          <a:latin typeface="Arial"/>
                        </a:rPr>
                        <a:t>3</a:t>
                      </a:r>
                    </a:p>
                  </a:txBody>
                  <a:tcPr marL="9415" marR="9415" marT="9416"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35%</a:t>
                      </a:r>
                    </a:p>
                  </a:txBody>
                  <a:tcPr marL="9415" marR="9415" marT="9416"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0</a:t>
                      </a:r>
                    </a:p>
                  </a:txBody>
                  <a:tcPr marL="9415" marR="9415" marT="9416"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35%</a:t>
                      </a:r>
                    </a:p>
                  </a:txBody>
                  <a:tcPr marL="9415" marR="9415" marT="9416"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35%</a:t>
                      </a:r>
                    </a:p>
                  </a:txBody>
                  <a:tcPr marL="9415" marR="9415" marT="9416"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6"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6" marB="0" anchor="b">
                    <a:lnL>
                      <a:noFill/>
                    </a:lnL>
                    <a:lnR>
                      <a:noFill/>
                    </a:lnR>
                    <a:lnT>
                      <a:noFill/>
                    </a:lnT>
                    <a:lnB>
                      <a:noFill/>
                    </a:lnB>
                  </a:tcPr>
                </a:tc>
                <a:extLst>
                  <a:ext uri="{0D108BD9-81ED-4DB2-BD59-A6C34878D82A}">
                    <a16:rowId xmlns:a16="http://schemas.microsoft.com/office/drawing/2014/main" val="10003"/>
                  </a:ext>
                </a:extLst>
              </a:tr>
              <a:tr h="276759">
                <a:tc>
                  <a:txBody>
                    <a:bodyPr/>
                    <a:lstStyle/>
                    <a:p>
                      <a:pPr algn="ctr" fontAlgn="b"/>
                      <a:r>
                        <a:rPr lang="en-US" sz="2000" b="0" i="0" u="none" strike="noStrike">
                          <a:solidFill>
                            <a:srgbClr val="000000"/>
                          </a:solidFill>
                          <a:effectLst/>
                          <a:latin typeface="Arial"/>
                        </a:rPr>
                        <a:t>4</a:t>
                      </a:r>
                    </a:p>
                  </a:txBody>
                  <a:tcPr marL="9415" marR="9415" marT="9416" marB="0" anchor="b">
                    <a:lnL>
                      <a:noFill/>
                    </a:lnL>
                    <a:lnR>
                      <a:noFill/>
                    </a:lnR>
                    <a:lnT>
                      <a:noFill/>
                    </a:lnT>
                    <a:lnB>
                      <a:noFill/>
                    </a:lnB>
                  </a:tcPr>
                </a:tc>
                <a:tc>
                  <a:txBody>
                    <a:bodyPr/>
                    <a:lstStyle/>
                    <a:p>
                      <a:pPr algn="ctr" fontAlgn="b"/>
                      <a:r>
                        <a:rPr lang="en-US" sz="2000" b="0" i="0" u="none" strike="noStrike" dirty="0">
                          <a:solidFill>
                            <a:srgbClr val="FF0000"/>
                          </a:solidFill>
                          <a:effectLst/>
                          <a:latin typeface="Arial"/>
                        </a:rPr>
                        <a:t>20%</a:t>
                      </a:r>
                    </a:p>
                  </a:txBody>
                  <a:tcPr marL="9415" marR="9415" marT="9416"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1</a:t>
                      </a:r>
                    </a:p>
                  </a:txBody>
                  <a:tcPr marL="9415" marR="9415" marT="9416" marB="0" anchor="b">
                    <a:lnL>
                      <a:noFill/>
                    </a:lnL>
                    <a:lnR>
                      <a:noFill/>
                    </a:lnR>
                    <a:lnT>
                      <a:noFill/>
                    </a:lnT>
                    <a:lnB>
                      <a:noFill/>
                    </a:lnB>
                  </a:tcPr>
                </a:tc>
                <a:tc>
                  <a:txBody>
                    <a:bodyPr/>
                    <a:lstStyle/>
                    <a:p>
                      <a:pPr algn="ctr" fontAlgn="b"/>
                      <a:r>
                        <a:rPr lang="en-US" sz="2000" b="0" i="0" u="none" strike="noStrike" dirty="0">
                          <a:solidFill>
                            <a:srgbClr val="FF0000"/>
                          </a:solidFill>
                          <a:effectLst/>
                          <a:latin typeface="Arial"/>
                        </a:rPr>
                        <a:t>-80%</a:t>
                      </a:r>
                    </a:p>
                  </a:txBody>
                  <a:tcPr marL="9415" marR="9415" marT="9416" marB="0" anchor="b">
                    <a:lnL>
                      <a:noFill/>
                    </a:lnL>
                    <a:lnR>
                      <a:noFill/>
                    </a:lnR>
                    <a:lnT>
                      <a:noFill/>
                    </a:lnT>
                    <a:lnB>
                      <a:noFill/>
                    </a:lnB>
                  </a:tcPr>
                </a:tc>
                <a:tc>
                  <a:txBody>
                    <a:bodyPr/>
                    <a:lstStyle/>
                    <a:p>
                      <a:pPr algn="ctr" fontAlgn="b"/>
                      <a:r>
                        <a:rPr lang="en-US" sz="2000" b="0" i="0" u="none" strike="noStrike" dirty="0">
                          <a:solidFill>
                            <a:srgbClr val="FF0000"/>
                          </a:solidFill>
                          <a:effectLst/>
                          <a:latin typeface="Arial"/>
                        </a:rPr>
                        <a:t>80%</a:t>
                      </a:r>
                    </a:p>
                  </a:txBody>
                  <a:tcPr marL="9415" marR="9415" marT="9416"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6"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6" marB="0" anchor="b">
                    <a:lnL>
                      <a:noFill/>
                    </a:lnL>
                    <a:lnR>
                      <a:noFill/>
                    </a:lnR>
                    <a:lnT>
                      <a:noFill/>
                    </a:lnT>
                    <a:lnB>
                      <a:noFill/>
                    </a:lnB>
                  </a:tcPr>
                </a:tc>
                <a:extLst>
                  <a:ext uri="{0D108BD9-81ED-4DB2-BD59-A6C34878D82A}">
                    <a16:rowId xmlns:a16="http://schemas.microsoft.com/office/drawing/2014/main" val="10004"/>
                  </a:ext>
                </a:extLst>
              </a:tr>
              <a:tr h="276759">
                <a:tc>
                  <a:txBody>
                    <a:bodyPr/>
                    <a:lstStyle/>
                    <a:p>
                      <a:pPr algn="ctr" fontAlgn="b"/>
                      <a:r>
                        <a:rPr lang="en-US" sz="2000" b="0" i="0" u="none" strike="noStrike">
                          <a:solidFill>
                            <a:srgbClr val="000000"/>
                          </a:solidFill>
                          <a:effectLst/>
                          <a:latin typeface="Arial"/>
                        </a:rPr>
                        <a:t>5</a:t>
                      </a:r>
                    </a:p>
                  </a:txBody>
                  <a:tcPr marL="9415" marR="9415" marT="9416"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35%</a:t>
                      </a:r>
                    </a:p>
                  </a:txBody>
                  <a:tcPr marL="9415" marR="9415" marT="9416"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0</a:t>
                      </a:r>
                    </a:p>
                  </a:txBody>
                  <a:tcPr marL="9415" marR="9415" marT="9416"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35%</a:t>
                      </a:r>
                    </a:p>
                  </a:txBody>
                  <a:tcPr marL="9415" marR="9415" marT="9416"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35%</a:t>
                      </a:r>
                    </a:p>
                  </a:txBody>
                  <a:tcPr marL="9415" marR="9415" marT="9416"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6"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6" marB="0" anchor="b">
                    <a:lnL>
                      <a:noFill/>
                    </a:lnL>
                    <a:lnR>
                      <a:noFill/>
                    </a:lnR>
                    <a:lnT>
                      <a:noFill/>
                    </a:lnT>
                    <a:lnB>
                      <a:noFill/>
                    </a:lnB>
                  </a:tcPr>
                </a:tc>
                <a:extLst>
                  <a:ext uri="{0D108BD9-81ED-4DB2-BD59-A6C34878D82A}">
                    <a16:rowId xmlns:a16="http://schemas.microsoft.com/office/drawing/2014/main" val="10005"/>
                  </a:ext>
                </a:extLst>
              </a:tr>
              <a:tr h="276759">
                <a:tc>
                  <a:txBody>
                    <a:bodyPr/>
                    <a:lstStyle/>
                    <a:p>
                      <a:pPr algn="ctr" fontAlgn="b"/>
                      <a:r>
                        <a:rPr lang="en-US" sz="2000" b="0" i="0" u="none" strike="noStrike">
                          <a:solidFill>
                            <a:srgbClr val="000000"/>
                          </a:solidFill>
                          <a:effectLst/>
                          <a:latin typeface="Arial"/>
                        </a:rPr>
                        <a:t>6</a:t>
                      </a:r>
                    </a:p>
                  </a:txBody>
                  <a:tcPr marL="9415" marR="9415" marT="9416" marB="0" anchor="b">
                    <a:lnL>
                      <a:noFill/>
                    </a:lnL>
                    <a:lnR>
                      <a:noFill/>
                    </a:lnR>
                    <a:lnT>
                      <a:noFill/>
                    </a:lnT>
                    <a:lnB>
                      <a:noFill/>
                    </a:lnB>
                  </a:tcPr>
                </a:tc>
                <a:tc>
                  <a:txBody>
                    <a:bodyPr/>
                    <a:lstStyle/>
                    <a:p>
                      <a:pPr algn="ctr" fontAlgn="b"/>
                      <a:r>
                        <a:rPr lang="en-US" sz="2000" b="0" i="0" u="none" strike="noStrike" dirty="0">
                          <a:solidFill>
                            <a:srgbClr val="FF0000"/>
                          </a:solidFill>
                          <a:effectLst/>
                          <a:latin typeface="Arial"/>
                        </a:rPr>
                        <a:t>50%</a:t>
                      </a:r>
                    </a:p>
                  </a:txBody>
                  <a:tcPr marL="9415" marR="9415" marT="9416"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0</a:t>
                      </a:r>
                    </a:p>
                  </a:txBody>
                  <a:tcPr marL="9415" marR="9415" marT="9416" marB="0" anchor="b">
                    <a:lnL>
                      <a:noFill/>
                    </a:lnL>
                    <a:lnR>
                      <a:noFill/>
                    </a:lnR>
                    <a:lnT>
                      <a:noFill/>
                    </a:lnT>
                    <a:lnB>
                      <a:noFill/>
                    </a:lnB>
                  </a:tcPr>
                </a:tc>
                <a:tc>
                  <a:txBody>
                    <a:bodyPr/>
                    <a:lstStyle/>
                    <a:p>
                      <a:pPr algn="ctr" fontAlgn="b"/>
                      <a:r>
                        <a:rPr lang="en-US" sz="2000" b="0" i="0" u="none" strike="noStrike" dirty="0">
                          <a:solidFill>
                            <a:srgbClr val="FF0000"/>
                          </a:solidFill>
                          <a:effectLst/>
                          <a:latin typeface="Arial"/>
                        </a:rPr>
                        <a:t>50%</a:t>
                      </a:r>
                    </a:p>
                  </a:txBody>
                  <a:tcPr marL="9415" marR="9415" marT="9416" marB="0" anchor="b">
                    <a:lnL>
                      <a:noFill/>
                    </a:lnL>
                    <a:lnR>
                      <a:noFill/>
                    </a:lnR>
                    <a:lnT>
                      <a:noFill/>
                    </a:lnT>
                    <a:lnB>
                      <a:noFill/>
                    </a:lnB>
                  </a:tcPr>
                </a:tc>
                <a:tc>
                  <a:txBody>
                    <a:bodyPr/>
                    <a:lstStyle/>
                    <a:p>
                      <a:pPr algn="ctr" fontAlgn="b"/>
                      <a:r>
                        <a:rPr lang="en-US" sz="2000" b="0" i="0" u="none" strike="noStrike" dirty="0">
                          <a:solidFill>
                            <a:srgbClr val="FF0000"/>
                          </a:solidFill>
                          <a:effectLst/>
                          <a:latin typeface="Arial"/>
                        </a:rPr>
                        <a:t>50%</a:t>
                      </a:r>
                    </a:p>
                  </a:txBody>
                  <a:tcPr marL="9415" marR="9415" marT="9416"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6"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6" marB="0" anchor="b">
                    <a:lnL>
                      <a:noFill/>
                    </a:lnL>
                    <a:lnR>
                      <a:noFill/>
                    </a:lnR>
                    <a:lnT>
                      <a:noFill/>
                    </a:lnT>
                    <a:lnB>
                      <a:noFill/>
                    </a:lnB>
                  </a:tcPr>
                </a:tc>
                <a:extLst>
                  <a:ext uri="{0D108BD9-81ED-4DB2-BD59-A6C34878D82A}">
                    <a16:rowId xmlns:a16="http://schemas.microsoft.com/office/drawing/2014/main" val="10006"/>
                  </a:ext>
                </a:extLst>
              </a:tr>
              <a:tr h="276759">
                <a:tc>
                  <a:txBody>
                    <a:bodyPr/>
                    <a:lstStyle/>
                    <a:p>
                      <a:pPr algn="ctr" fontAlgn="b"/>
                      <a:r>
                        <a:rPr lang="en-US" sz="2000" b="0" i="0" u="none" strike="noStrike">
                          <a:solidFill>
                            <a:srgbClr val="000000"/>
                          </a:solidFill>
                          <a:effectLst/>
                          <a:latin typeface="Arial"/>
                        </a:rPr>
                        <a:t>7</a:t>
                      </a:r>
                    </a:p>
                  </a:txBody>
                  <a:tcPr marL="9415" marR="9415" marT="9416" marB="0" anchor="b">
                    <a:lnL>
                      <a:noFill/>
                    </a:lnL>
                    <a:lnR>
                      <a:noFill/>
                    </a:lnR>
                    <a:lnT>
                      <a:noFill/>
                    </a:lnT>
                    <a:lnB>
                      <a:noFill/>
                    </a:lnB>
                  </a:tcPr>
                </a:tc>
                <a:tc>
                  <a:txBody>
                    <a:bodyPr/>
                    <a:lstStyle/>
                    <a:p>
                      <a:pPr algn="ctr" fontAlgn="b"/>
                      <a:r>
                        <a:rPr lang="en-US" sz="2000" b="0" i="0" u="none" strike="noStrike" dirty="0">
                          <a:solidFill>
                            <a:srgbClr val="FF0000"/>
                          </a:solidFill>
                          <a:effectLst/>
                          <a:latin typeface="Arial"/>
                        </a:rPr>
                        <a:t>50%</a:t>
                      </a:r>
                    </a:p>
                  </a:txBody>
                  <a:tcPr marL="9415" marR="9415" marT="9416"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0</a:t>
                      </a:r>
                    </a:p>
                  </a:txBody>
                  <a:tcPr marL="9415" marR="9415" marT="9416" marB="0" anchor="b">
                    <a:lnL>
                      <a:noFill/>
                    </a:lnL>
                    <a:lnR>
                      <a:noFill/>
                    </a:lnR>
                    <a:lnT>
                      <a:noFill/>
                    </a:lnT>
                    <a:lnB>
                      <a:noFill/>
                    </a:lnB>
                  </a:tcPr>
                </a:tc>
                <a:tc>
                  <a:txBody>
                    <a:bodyPr/>
                    <a:lstStyle/>
                    <a:p>
                      <a:pPr algn="ctr" fontAlgn="b"/>
                      <a:r>
                        <a:rPr lang="en-US" sz="2000" b="0" i="0" u="none" strike="noStrike" dirty="0">
                          <a:solidFill>
                            <a:srgbClr val="FF0000"/>
                          </a:solidFill>
                          <a:effectLst/>
                          <a:latin typeface="Arial"/>
                        </a:rPr>
                        <a:t>50%</a:t>
                      </a:r>
                    </a:p>
                  </a:txBody>
                  <a:tcPr marL="9415" marR="9415" marT="9416" marB="0" anchor="b">
                    <a:lnL>
                      <a:noFill/>
                    </a:lnL>
                    <a:lnR>
                      <a:noFill/>
                    </a:lnR>
                    <a:lnT>
                      <a:noFill/>
                    </a:lnT>
                    <a:lnB>
                      <a:noFill/>
                    </a:lnB>
                  </a:tcPr>
                </a:tc>
                <a:tc>
                  <a:txBody>
                    <a:bodyPr/>
                    <a:lstStyle/>
                    <a:p>
                      <a:pPr algn="ctr" fontAlgn="b"/>
                      <a:r>
                        <a:rPr lang="en-US" sz="2000" b="0" i="0" u="none" strike="noStrike" dirty="0">
                          <a:solidFill>
                            <a:srgbClr val="FF0000"/>
                          </a:solidFill>
                          <a:effectLst/>
                          <a:latin typeface="Arial"/>
                        </a:rPr>
                        <a:t>50%</a:t>
                      </a:r>
                    </a:p>
                  </a:txBody>
                  <a:tcPr marL="9415" marR="9415" marT="9416"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6"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6" marB="0" anchor="b">
                    <a:lnL>
                      <a:noFill/>
                    </a:lnL>
                    <a:lnR>
                      <a:noFill/>
                    </a:lnR>
                    <a:lnT>
                      <a:noFill/>
                    </a:lnT>
                    <a:lnB>
                      <a:noFill/>
                    </a:lnB>
                  </a:tcPr>
                </a:tc>
                <a:extLst>
                  <a:ext uri="{0D108BD9-81ED-4DB2-BD59-A6C34878D82A}">
                    <a16:rowId xmlns:a16="http://schemas.microsoft.com/office/drawing/2014/main" val="10007"/>
                  </a:ext>
                </a:extLst>
              </a:tr>
              <a:tr h="276759">
                <a:tc>
                  <a:txBody>
                    <a:bodyPr/>
                    <a:lstStyle/>
                    <a:p>
                      <a:pPr algn="ctr" fontAlgn="b"/>
                      <a:r>
                        <a:rPr lang="en-US" sz="2000" b="0" i="0" u="none" strike="noStrike">
                          <a:solidFill>
                            <a:srgbClr val="000000"/>
                          </a:solidFill>
                          <a:effectLst/>
                          <a:latin typeface="Arial"/>
                        </a:rPr>
                        <a:t>8</a:t>
                      </a:r>
                    </a:p>
                  </a:txBody>
                  <a:tcPr marL="9415" marR="9415" marT="9416" marB="0" anchor="b">
                    <a:lnL>
                      <a:noFill/>
                    </a:lnL>
                    <a:lnR>
                      <a:noFill/>
                    </a:lnR>
                    <a:lnT>
                      <a:noFill/>
                    </a:lnT>
                    <a:lnB>
                      <a:noFill/>
                    </a:lnB>
                  </a:tcPr>
                </a:tc>
                <a:tc>
                  <a:txBody>
                    <a:bodyPr/>
                    <a:lstStyle/>
                    <a:p>
                      <a:pPr algn="ctr" fontAlgn="b"/>
                      <a:r>
                        <a:rPr lang="en-US" sz="2000" b="0" i="0" u="none" strike="noStrike" dirty="0">
                          <a:solidFill>
                            <a:srgbClr val="FF0000"/>
                          </a:solidFill>
                          <a:effectLst/>
                          <a:latin typeface="Arial"/>
                        </a:rPr>
                        <a:t>50%</a:t>
                      </a:r>
                    </a:p>
                  </a:txBody>
                  <a:tcPr marL="9415" marR="9415" marT="9416"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0</a:t>
                      </a:r>
                    </a:p>
                  </a:txBody>
                  <a:tcPr marL="9415" marR="9415" marT="9416" marB="0" anchor="b">
                    <a:lnL>
                      <a:noFill/>
                    </a:lnL>
                    <a:lnR>
                      <a:noFill/>
                    </a:lnR>
                    <a:lnT>
                      <a:noFill/>
                    </a:lnT>
                    <a:lnB>
                      <a:noFill/>
                    </a:lnB>
                  </a:tcPr>
                </a:tc>
                <a:tc>
                  <a:txBody>
                    <a:bodyPr/>
                    <a:lstStyle/>
                    <a:p>
                      <a:pPr algn="ctr" fontAlgn="b"/>
                      <a:r>
                        <a:rPr lang="en-US" sz="2000" b="0" i="0" u="none" strike="noStrike" dirty="0">
                          <a:solidFill>
                            <a:srgbClr val="FF0000"/>
                          </a:solidFill>
                          <a:effectLst/>
                          <a:latin typeface="Arial"/>
                        </a:rPr>
                        <a:t>50%</a:t>
                      </a:r>
                    </a:p>
                  </a:txBody>
                  <a:tcPr marL="9415" marR="9415" marT="9416" marB="0" anchor="b">
                    <a:lnL>
                      <a:noFill/>
                    </a:lnL>
                    <a:lnR>
                      <a:noFill/>
                    </a:lnR>
                    <a:lnT>
                      <a:noFill/>
                    </a:lnT>
                    <a:lnB>
                      <a:noFill/>
                    </a:lnB>
                  </a:tcPr>
                </a:tc>
                <a:tc>
                  <a:txBody>
                    <a:bodyPr/>
                    <a:lstStyle/>
                    <a:p>
                      <a:pPr algn="ctr" fontAlgn="b"/>
                      <a:r>
                        <a:rPr lang="en-US" sz="2000" b="0" i="0" u="none" strike="noStrike" dirty="0">
                          <a:solidFill>
                            <a:srgbClr val="FF0000"/>
                          </a:solidFill>
                          <a:effectLst/>
                          <a:latin typeface="Arial"/>
                        </a:rPr>
                        <a:t>50%</a:t>
                      </a:r>
                    </a:p>
                  </a:txBody>
                  <a:tcPr marL="9415" marR="9415" marT="9416"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6"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6" marB="0" anchor="b">
                    <a:lnL>
                      <a:noFill/>
                    </a:lnL>
                    <a:lnR>
                      <a:noFill/>
                    </a:lnR>
                    <a:lnT>
                      <a:noFill/>
                    </a:lnT>
                    <a:lnB>
                      <a:noFill/>
                    </a:lnB>
                  </a:tcPr>
                </a:tc>
                <a:extLst>
                  <a:ext uri="{0D108BD9-81ED-4DB2-BD59-A6C34878D82A}">
                    <a16:rowId xmlns:a16="http://schemas.microsoft.com/office/drawing/2014/main" val="10008"/>
                  </a:ext>
                </a:extLst>
              </a:tr>
              <a:tr h="276759">
                <a:tc>
                  <a:txBody>
                    <a:bodyPr/>
                    <a:lstStyle/>
                    <a:p>
                      <a:pPr algn="ctr" fontAlgn="b"/>
                      <a:r>
                        <a:rPr lang="en-US" sz="2000" b="0" i="0" u="none" strike="noStrike">
                          <a:solidFill>
                            <a:srgbClr val="000000"/>
                          </a:solidFill>
                          <a:effectLst/>
                          <a:latin typeface="Arial"/>
                        </a:rPr>
                        <a:t>9</a:t>
                      </a:r>
                    </a:p>
                  </a:txBody>
                  <a:tcPr marL="9415" marR="9415" marT="9416"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35%</a:t>
                      </a:r>
                    </a:p>
                  </a:txBody>
                  <a:tcPr marL="9415" marR="9415" marT="9416"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1</a:t>
                      </a:r>
                    </a:p>
                  </a:txBody>
                  <a:tcPr marL="9415" marR="9415" marT="9416"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-65%</a:t>
                      </a:r>
                    </a:p>
                  </a:txBody>
                  <a:tcPr marL="9415" marR="9415" marT="9416"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65%</a:t>
                      </a:r>
                    </a:p>
                  </a:txBody>
                  <a:tcPr marL="9415" marR="9415" marT="9416"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6"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6" marB="0" anchor="b">
                    <a:lnL>
                      <a:noFill/>
                    </a:lnL>
                    <a:lnR>
                      <a:noFill/>
                    </a:lnR>
                    <a:lnT>
                      <a:noFill/>
                    </a:lnT>
                    <a:lnB>
                      <a:noFill/>
                    </a:lnB>
                  </a:tcPr>
                </a:tc>
                <a:extLst>
                  <a:ext uri="{0D108BD9-81ED-4DB2-BD59-A6C34878D82A}">
                    <a16:rowId xmlns:a16="http://schemas.microsoft.com/office/drawing/2014/main" val="10009"/>
                  </a:ext>
                </a:extLst>
              </a:tr>
              <a:tr h="276759">
                <a:tc>
                  <a:txBody>
                    <a:bodyPr/>
                    <a:lstStyle/>
                    <a:p>
                      <a:pPr algn="ctr" fontAlgn="b"/>
                      <a:r>
                        <a:rPr lang="en-US" sz="2000" b="0" i="0" u="none" strike="noStrike">
                          <a:solidFill>
                            <a:srgbClr val="000000"/>
                          </a:solidFill>
                          <a:effectLst/>
                          <a:latin typeface="Arial"/>
                        </a:rPr>
                        <a:t>10</a:t>
                      </a:r>
                    </a:p>
                  </a:txBody>
                  <a:tcPr marL="9415" marR="9415" marT="9416" marB="0" anchor="b">
                    <a:lnL>
                      <a:noFill/>
                    </a:lnL>
                    <a:lnR>
                      <a:noFill/>
                    </a:lnR>
                    <a:lnT>
                      <a:noFill/>
                    </a:lnT>
                    <a:lnB>
                      <a:noFill/>
                    </a:lnB>
                  </a:tcPr>
                </a:tc>
                <a:tc>
                  <a:txBody>
                    <a:bodyPr/>
                    <a:lstStyle/>
                    <a:p>
                      <a:pPr algn="ctr" fontAlgn="b"/>
                      <a:r>
                        <a:rPr lang="en-US" sz="2000" b="0" i="0" u="none" strike="noStrike" dirty="0">
                          <a:solidFill>
                            <a:srgbClr val="FF0000"/>
                          </a:solidFill>
                          <a:effectLst/>
                          <a:latin typeface="Arial"/>
                        </a:rPr>
                        <a:t>20%</a:t>
                      </a:r>
                    </a:p>
                  </a:txBody>
                  <a:tcPr marL="9415" marR="9415" marT="9416"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0</a:t>
                      </a:r>
                    </a:p>
                  </a:txBody>
                  <a:tcPr marL="9415" marR="9415" marT="9416" marB="0" anchor="b">
                    <a:lnL>
                      <a:noFill/>
                    </a:lnL>
                    <a:lnR>
                      <a:noFill/>
                    </a:lnR>
                    <a:lnT>
                      <a:noFill/>
                    </a:lnT>
                    <a:lnB>
                      <a:noFill/>
                    </a:lnB>
                  </a:tcPr>
                </a:tc>
                <a:tc>
                  <a:txBody>
                    <a:bodyPr/>
                    <a:lstStyle/>
                    <a:p>
                      <a:pPr algn="ctr" fontAlgn="b"/>
                      <a:r>
                        <a:rPr lang="en-US" sz="2000" b="0" i="0" u="none" strike="noStrike" dirty="0">
                          <a:solidFill>
                            <a:srgbClr val="FF0000"/>
                          </a:solidFill>
                          <a:effectLst/>
                          <a:latin typeface="Arial"/>
                        </a:rPr>
                        <a:t>20%</a:t>
                      </a:r>
                    </a:p>
                  </a:txBody>
                  <a:tcPr marL="9415" marR="9415" marT="9416" marB="0" anchor="b">
                    <a:lnL>
                      <a:noFill/>
                    </a:lnL>
                    <a:lnR>
                      <a:noFill/>
                    </a:lnR>
                    <a:lnT>
                      <a:noFill/>
                    </a:lnT>
                    <a:lnB>
                      <a:noFill/>
                    </a:lnB>
                  </a:tcPr>
                </a:tc>
                <a:tc>
                  <a:txBody>
                    <a:bodyPr/>
                    <a:lstStyle/>
                    <a:p>
                      <a:pPr algn="ctr" fontAlgn="b"/>
                      <a:r>
                        <a:rPr lang="en-US" sz="2000" b="0" i="0" u="none" strike="noStrike" dirty="0">
                          <a:solidFill>
                            <a:srgbClr val="FF0000"/>
                          </a:solidFill>
                          <a:effectLst/>
                          <a:latin typeface="Arial"/>
                        </a:rPr>
                        <a:t>20%</a:t>
                      </a:r>
                    </a:p>
                  </a:txBody>
                  <a:tcPr marL="9415" marR="9415" marT="9416"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6"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6" marB="0" anchor="b">
                    <a:lnL>
                      <a:noFill/>
                    </a:lnL>
                    <a:lnR>
                      <a:noFill/>
                    </a:lnR>
                    <a:lnT>
                      <a:noFill/>
                    </a:lnT>
                    <a:lnB>
                      <a:noFill/>
                    </a:lnB>
                  </a:tcPr>
                </a:tc>
                <a:extLst>
                  <a:ext uri="{0D108BD9-81ED-4DB2-BD59-A6C34878D82A}">
                    <a16:rowId xmlns:a16="http://schemas.microsoft.com/office/drawing/2014/main" val="10010"/>
                  </a:ext>
                </a:extLst>
              </a:tr>
              <a:tr h="276759">
                <a:tc>
                  <a:txBody>
                    <a:bodyPr/>
                    <a:lstStyle/>
                    <a:p>
                      <a:pPr algn="ctr" fontAlgn="b"/>
                      <a:r>
                        <a:rPr lang="en-US" sz="2000" b="0" i="0" u="none" strike="noStrike">
                          <a:solidFill>
                            <a:srgbClr val="000000"/>
                          </a:solidFill>
                          <a:effectLst/>
                          <a:latin typeface="Arial"/>
                        </a:rPr>
                        <a:t>11</a:t>
                      </a:r>
                    </a:p>
                  </a:txBody>
                  <a:tcPr marL="9415" marR="9415" marT="9416" marB="0" anchor="b">
                    <a:lnL>
                      <a:noFill/>
                    </a:lnL>
                    <a:lnR>
                      <a:noFill/>
                    </a:lnR>
                    <a:lnT>
                      <a:noFill/>
                    </a:lnT>
                    <a:lnB>
                      <a:noFill/>
                    </a:lnB>
                  </a:tcPr>
                </a:tc>
                <a:tc>
                  <a:txBody>
                    <a:bodyPr/>
                    <a:lstStyle/>
                    <a:p>
                      <a:pPr algn="ctr" fontAlgn="b"/>
                      <a:r>
                        <a:rPr lang="en-US" sz="2000" b="0" i="0" u="none" strike="noStrike" dirty="0">
                          <a:solidFill>
                            <a:srgbClr val="FF0000"/>
                          </a:solidFill>
                          <a:effectLst/>
                          <a:latin typeface="Arial"/>
                        </a:rPr>
                        <a:t>20%</a:t>
                      </a:r>
                    </a:p>
                  </a:txBody>
                  <a:tcPr marL="9415" marR="9415" marT="9416"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1</a:t>
                      </a:r>
                    </a:p>
                  </a:txBody>
                  <a:tcPr marL="9415" marR="9415" marT="9416" marB="0" anchor="b">
                    <a:lnL>
                      <a:noFill/>
                    </a:lnL>
                    <a:lnR>
                      <a:noFill/>
                    </a:lnR>
                    <a:lnT>
                      <a:noFill/>
                    </a:lnT>
                    <a:lnB>
                      <a:noFill/>
                    </a:lnB>
                  </a:tcPr>
                </a:tc>
                <a:tc>
                  <a:txBody>
                    <a:bodyPr/>
                    <a:lstStyle/>
                    <a:p>
                      <a:pPr algn="ctr" fontAlgn="b"/>
                      <a:r>
                        <a:rPr lang="en-US" sz="2000" b="0" i="0" u="none" strike="noStrike" dirty="0">
                          <a:solidFill>
                            <a:srgbClr val="FF0000"/>
                          </a:solidFill>
                          <a:effectLst/>
                          <a:latin typeface="Arial"/>
                        </a:rPr>
                        <a:t>-80%</a:t>
                      </a:r>
                    </a:p>
                  </a:txBody>
                  <a:tcPr marL="9415" marR="9415" marT="9416" marB="0" anchor="b">
                    <a:lnL>
                      <a:noFill/>
                    </a:lnL>
                    <a:lnR>
                      <a:noFill/>
                    </a:lnR>
                    <a:lnT>
                      <a:noFill/>
                    </a:lnT>
                    <a:lnB>
                      <a:noFill/>
                    </a:lnB>
                  </a:tcPr>
                </a:tc>
                <a:tc>
                  <a:txBody>
                    <a:bodyPr/>
                    <a:lstStyle/>
                    <a:p>
                      <a:pPr algn="ctr" fontAlgn="b"/>
                      <a:r>
                        <a:rPr lang="en-US" sz="2000" b="0" i="0" u="none" strike="noStrike" dirty="0">
                          <a:solidFill>
                            <a:srgbClr val="FF0000"/>
                          </a:solidFill>
                          <a:effectLst/>
                          <a:latin typeface="Arial"/>
                        </a:rPr>
                        <a:t>80%</a:t>
                      </a:r>
                    </a:p>
                  </a:txBody>
                  <a:tcPr marL="9415" marR="9415" marT="9416"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6"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6" marB="0" anchor="b">
                    <a:lnL>
                      <a:noFill/>
                    </a:lnL>
                    <a:lnR>
                      <a:noFill/>
                    </a:lnR>
                    <a:lnT>
                      <a:noFill/>
                    </a:lnT>
                    <a:lnB>
                      <a:noFill/>
                    </a:lnB>
                  </a:tcPr>
                </a:tc>
                <a:extLst>
                  <a:ext uri="{0D108BD9-81ED-4DB2-BD59-A6C34878D82A}">
                    <a16:rowId xmlns:a16="http://schemas.microsoft.com/office/drawing/2014/main" val="10011"/>
                  </a:ext>
                </a:extLst>
              </a:tr>
              <a:tr h="276759">
                <a:tc>
                  <a:txBody>
                    <a:bodyPr/>
                    <a:lstStyle/>
                    <a:p>
                      <a:pPr algn="ctr" fontAlgn="b"/>
                      <a:r>
                        <a:rPr lang="en-US" sz="2000" b="0" i="0" u="none" strike="noStrike">
                          <a:solidFill>
                            <a:srgbClr val="000000"/>
                          </a:solidFill>
                          <a:effectLst/>
                          <a:latin typeface="Arial"/>
                        </a:rPr>
                        <a:t>12</a:t>
                      </a:r>
                    </a:p>
                  </a:txBody>
                  <a:tcPr marL="9415" marR="9415" marT="9416"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35%</a:t>
                      </a:r>
                    </a:p>
                  </a:txBody>
                  <a:tcPr marL="9415" marR="9415" marT="9416"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0</a:t>
                      </a:r>
                    </a:p>
                  </a:txBody>
                  <a:tcPr marL="9415" marR="9415" marT="9416"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35%</a:t>
                      </a:r>
                    </a:p>
                  </a:txBody>
                  <a:tcPr marL="9415" marR="9415" marT="9416"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35%</a:t>
                      </a:r>
                    </a:p>
                  </a:txBody>
                  <a:tcPr marL="9415" marR="9415" marT="9416"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6"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6" marB="0" anchor="b">
                    <a:lnL>
                      <a:noFill/>
                    </a:lnL>
                    <a:lnR>
                      <a:noFill/>
                    </a:lnR>
                    <a:lnT>
                      <a:noFill/>
                    </a:lnT>
                    <a:lnB>
                      <a:noFill/>
                    </a:lnB>
                  </a:tcPr>
                </a:tc>
                <a:extLst>
                  <a:ext uri="{0D108BD9-81ED-4DB2-BD59-A6C34878D82A}">
                    <a16:rowId xmlns:a16="http://schemas.microsoft.com/office/drawing/2014/main" val="10012"/>
                  </a:ext>
                </a:extLst>
              </a:tr>
              <a:tr h="487192">
                <a:tc>
                  <a:txBody>
                    <a:bodyPr/>
                    <a:lstStyle/>
                    <a:p>
                      <a:pPr marL="0" marR="0" indent="0" algn="ctr" defTabSz="457200" rtl="0" eaLnBrk="1" fontAlgn="b" latinLnBrk="0" hangingPunct="1">
                        <a:lnSpc>
                          <a:spcPct val="100000"/>
                        </a:lnSpc>
                        <a:spcBef>
                          <a:spcPts val="0"/>
                        </a:spcBef>
                        <a:spcAft>
                          <a:spcPts val="0"/>
                        </a:spcAft>
                        <a:buClrTx/>
                        <a:buSzTx/>
                        <a:buFontTx/>
                        <a:buNone/>
                        <a:tabLst/>
                        <a:defRPr/>
                      </a:pPr>
                      <a:r>
                        <a:rPr lang="en-US" sz="2000" b="0" i="0" u="none" strike="noStrike" dirty="0">
                          <a:solidFill>
                            <a:srgbClr val="000000"/>
                          </a:solidFill>
                          <a:effectLst/>
                          <a:latin typeface="+mn-lt"/>
                        </a:rPr>
                        <a:t>Mean</a:t>
                      </a:r>
                      <a:endParaRPr lang="en-US" sz="1100" b="0" i="0" u="none" strike="noStrike" dirty="0">
                        <a:solidFill>
                          <a:srgbClr val="000000"/>
                        </a:solidFill>
                        <a:effectLst/>
                        <a:latin typeface="Calibri"/>
                      </a:endParaRPr>
                    </a:p>
                  </a:txBody>
                  <a:tcPr marL="9415" marR="9415" marT="9416" marB="0" anchor="b">
                    <a:lnL>
                      <a:noFill/>
                    </a:lnL>
                    <a:lnR>
                      <a:noFill/>
                    </a:lnR>
                    <a:lnT>
                      <a:noFill/>
                    </a:lnT>
                    <a:lnB>
                      <a:noFill/>
                    </a:lnB>
                  </a:tcPr>
                </a:tc>
                <a:tc>
                  <a:txBody>
                    <a:bodyPr/>
                    <a:lstStyle/>
                    <a:p>
                      <a:pPr algn="ctr" fontAlgn="b"/>
                      <a:r>
                        <a:rPr lang="en-US" sz="2000" b="0" i="0" u="none" strike="noStrike" dirty="0">
                          <a:solidFill>
                            <a:srgbClr val="000000"/>
                          </a:solidFill>
                          <a:effectLst/>
                          <a:latin typeface="Calibri"/>
                        </a:rPr>
                        <a:t>35%</a:t>
                      </a:r>
                    </a:p>
                  </a:txBody>
                  <a:tcPr marL="9415" marR="9415" marT="9416"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25%</a:t>
                      </a:r>
                    </a:p>
                  </a:txBody>
                  <a:tcPr marL="9415" marR="9415" marT="9416"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10%</a:t>
                      </a:r>
                    </a:p>
                  </a:txBody>
                  <a:tcPr marL="9415" marR="9415" marT="9416"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48%</a:t>
                      </a:r>
                    </a:p>
                  </a:txBody>
                  <a:tcPr marL="9415" marR="9415" marT="9416"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6"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6" marB="0" anchor="b">
                    <a:lnL>
                      <a:noFill/>
                    </a:lnL>
                    <a:lnR>
                      <a:noFill/>
                    </a:lnR>
                    <a:lnT>
                      <a:noFill/>
                    </a:lnT>
                    <a:lnB>
                      <a:noFill/>
                    </a:lnB>
                  </a:tcPr>
                </a:tc>
                <a:extLst>
                  <a:ext uri="{0D108BD9-81ED-4DB2-BD59-A6C34878D82A}">
                    <a16:rowId xmlns:a16="http://schemas.microsoft.com/office/drawing/2014/main" val="10013"/>
                  </a:ext>
                </a:extLst>
              </a:tr>
            </a:tbl>
          </a:graphicData>
        </a:graphic>
      </p:graphicFrame>
      <p:sp>
        <p:nvSpPr>
          <p:cNvPr id="3" name="Oval 2">
            <a:extLst>
              <a:ext uri="{FF2B5EF4-FFF2-40B4-BE49-F238E27FC236}">
                <a16:creationId xmlns:a16="http://schemas.microsoft.com/office/drawing/2014/main" id="{944D2152-1F14-488B-936B-605EF699A1AA}"/>
              </a:ext>
            </a:extLst>
          </p:cNvPr>
          <p:cNvSpPr>
            <a:spLocks noChangeArrowheads="1"/>
          </p:cNvSpPr>
          <p:nvPr/>
        </p:nvSpPr>
        <p:spPr bwMode="auto">
          <a:xfrm>
            <a:off x="5791200" y="5791200"/>
            <a:ext cx="685800" cy="457200"/>
          </a:xfrm>
          <a:prstGeom prst="ellipse">
            <a:avLst/>
          </a:prstGeom>
          <a:noFill/>
          <a:ln w="19050">
            <a:solidFill>
              <a:srgbClr val="0000FF"/>
            </a:solidFill>
            <a:round/>
            <a:headEnd/>
            <a:tailEnd/>
          </a:ln>
          <a:effectLst>
            <a:outerShdw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701BE3DD-8D4C-4DC2-8F8E-702A3A863ABD}"/>
              </a:ext>
            </a:extLst>
          </p:cNvPr>
          <p:cNvGraphicFramePr>
            <a:graphicFrameLocks noGrp="1"/>
          </p:cNvGraphicFramePr>
          <p:nvPr>
            <p:extLst>
              <p:ext uri="{D42A27DB-BD31-4B8C-83A1-F6EECF244321}">
                <p14:modId xmlns:p14="http://schemas.microsoft.com/office/powerpoint/2010/main" val="2126449186"/>
              </p:ext>
            </p:extLst>
          </p:nvPr>
        </p:nvGraphicFramePr>
        <p:xfrm>
          <a:off x="1219200" y="677765"/>
          <a:ext cx="7483476" cy="5502469"/>
        </p:xfrm>
        <a:graphic>
          <a:graphicData uri="http://schemas.openxmlformats.org/drawingml/2006/table">
            <a:tbl>
              <a:tblPr/>
              <a:tblGrid>
                <a:gridCol w="1061845">
                  <a:extLst>
                    <a:ext uri="{9D8B030D-6E8A-4147-A177-3AD203B41FA5}">
                      <a16:colId xmlns:a16="http://schemas.microsoft.com/office/drawing/2014/main" val="20000"/>
                    </a:ext>
                  </a:extLst>
                </a:gridCol>
                <a:gridCol w="1203423">
                  <a:extLst>
                    <a:ext uri="{9D8B030D-6E8A-4147-A177-3AD203B41FA5}">
                      <a16:colId xmlns:a16="http://schemas.microsoft.com/office/drawing/2014/main" val="20001"/>
                    </a:ext>
                  </a:extLst>
                </a:gridCol>
                <a:gridCol w="1152860">
                  <a:extLst>
                    <a:ext uri="{9D8B030D-6E8A-4147-A177-3AD203B41FA5}">
                      <a16:colId xmlns:a16="http://schemas.microsoft.com/office/drawing/2014/main" val="20002"/>
                    </a:ext>
                  </a:extLst>
                </a:gridCol>
                <a:gridCol w="950603">
                  <a:extLst>
                    <a:ext uri="{9D8B030D-6E8A-4147-A177-3AD203B41FA5}">
                      <a16:colId xmlns:a16="http://schemas.microsoft.com/office/drawing/2014/main" val="20003"/>
                    </a:ext>
                  </a:extLst>
                </a:gridCol>
                <a:gridCol w="1122522">
                  <a:extLst>
                    <a:ext uri="{9D8B030D-6E8A-4147-A177-3AD203B41FA5}">
                      <a16:colId xmlns:a16="http://schemas.microsoft.com/office/drawing/2014/main" val="20004"/>
                    </a:ext>
                  </a:extLst>
                </a:gridCol>
                <a:gridCol w="991055">
                  <a:extLst>
                    <a:ext uri="{9D8B030D-6E8A-4147-A177-3AD203B41FA5}">
                      <a16:colId xmlns:a16="http://schemas.microsoft.com/office/drawing/2014/main" val="20005"/>
                    </a:ext>
                  </a:extLst>
                </a:gridCol>
                <a:gridCol w="1001168">
                  <a:extLst>
                    <a:ext uri="{9D8B030D-6E8A-4147-A177-3AD203B41FA5}">
                      <a16:colId xmlns:a16="http://schemas.microsoft.com/office/drawing/2014/main" val="20006"/>
                    </a:ext>
                  </a:extLst>
                </a:gridCol>
              </a:tblGrid>
              <a:tr h="1228562">
                <a:tc>
                  <a:txBody>
                    <a:bodyPr/>
                    <a:lstStyle/>
                    <a:p>
                      <a:pPr algn="ctr" fontAlgn="b"/>
                      <a:r>
                        <a:rPr lang="en-US" sz="2000" b="0" i="0" u="none" strike="noStrike">
                          <a:solidFill>
                            <a:srgbClr val="000000"/>
                          </a:solidFill>
                          <a:effectLst/>
                          <a:latin typeface="Arial"/>
                        </a:rPr>
                        <a:t>PatientID</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Onc. 1's Predicted Probability</a:t>
                      </a:r>
                    </a:p>
                  </a:txBody>
                  <a:tcPr marL="9415" marR="9415" marT="9410" marB="0" anchor="b">
                    <a:lnL>
                      <a:noFill/>
                    </a:lnL>
                    <a:lnR>
                      <a:noFill/>
                    </a:lnR>
                    <a:lnT>
                      <a:noFill/>
                    </a:lnT>
                    <a:lnB>
                      <a:noFill/>
                    </a:lnB>
                  </a:tcPr>
                </a:tc>
                <a:tc>
                  <a:txBody>
                    <a:bodyPr/>
                    <a:lstStyle/>
                    <a:p>
                      <a:pPr algn="ctr" fontAlgn="b"/>
                      <a:r>
                        <a:rPr lang="en-US" sz="2000" b="0" i="0" u="none" strike="noStrike" dirty="0" err="1">
                          <a:solidFill>
                            <a:srgbClr val="000000"/>
                          </a:solidFill>
                          <a:effectLst/>
                          <a:latin typeface="Arial"/>
                        </a:rPr>
                        <a:t>Mastate</a:t>
                      </a:r>
                      <a:r>
                        <a:rPr lang="en-US" sz="2000" b="0" i="0" u="none" strike="noStrike" dirty="0">
                          <a:solidFill>
                            <a:srgbClr val="000000"/>
                          </a:solidFill>
                          <a:effectLst/>
                          <a:latin typeface="Arial"/>
                        </a:rPr>
                        <a:t> Cancer within 5 years</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Onc 1's Error</a:t>
                      </a: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Onc 1's Error^2</a:t>
                      </a: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extLst>
                  <a:ext uri="{0D108BD9-81ED-4DB2-BD59-A6C34878D82A}">
                    <a16:rowId xmlns:a16="http://schemas.microsoft.com/office/drawing/2014/main" val="10000"/>
                  </a:ext>
                </a:extLst>
              </a:tr>
              <a:tr h="314198">
                <a:tc>
                  <a:txBody>
                    <a:bodyPr/>
                    <a:lstStyle/>
                    <a:p>
                      <a:pPr algn="ctr" fontAlgn="b"/>
                      <a:r>
                        <a:rPr lang="en-US" sz="2000" b="0" i="0" u="none" strike="noStrike">
                          <a:solidFill>
                            <a:srgbClr val="000000"/>
                          </a:solidFill>
                          <a:effectLst/>
                          <a:latin typeface="Arial"/>
                        </a:rPr>
                        <a:t>1</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20%</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0</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20%</a:t>
                      </a: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4%</a:t>
                      </a: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extLst>
                  <a:ext uri="{0D108BD9-81ED-4DB2-BD59-A6C34878D82A}">
                    <a16:rowId xmlns:a16="http://schemas.microsoft.com/office/drawing/2014/main" val="10001"/>
                  </a:ext>
                </a:extLst>
              </a:tr>
              <a:tr h="314198">
                <a:tc>
                  <a:txBody>
                    <a:bodyPr/>
                    <a:lstStyle/>
                    <a:p>
                      <a:pPr algn="ctr" fontAlgn="b"/>
                      <a:r>
                        <a:rPr lang="en-US" sz="2000" b="0" i="0" u="none" strike="noStrike">
                          <a:solidFill>
                            <a:srgbClr val="000000"/>
                          </a:solidFill>
                          <a:effectLst/>
                          <a:latin typeface="Arial"/>
                        </a:rPr>
                        <a:t>2</a:t>
                      </a:r>
                    </a:p>
                  </a:txBody>
                  <a:tcPr marL="9415" marR="9415" marT="9410"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50%</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0</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50%</a:t>
                      </a: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25%</a:t>
                      </a: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extLst>
                  <a:ext uri="{0D108BD9-81ED-4DB2-BD59-A6C34878D82A}">
                    <a16:rowId xmlns:a16="http://schemas.microsoft.com/office/drawing/2014/main" val="10002"/>
                  </a:ext>
                </a:extLst>
              </a:tr>
              <a:tr h="314198">
                <a:tc>
                  <a:txBody>
                    <a:bodyPr/>
                    <a:lstStyle/>
                    <a:p>
                      <a:pPr algn="ctr" fontAlgn="b"/>
                      <a:r>
                        <a:rPr lang="en-US" sz="2000" b="0" i="0" u="none" strike="noStrike">
                          <a:solidFill>
                            <a:srgbClr val="000000"/>
                          </a:solidFill>
                          <a:effectLst/>
                          <a:latin typeface="Arial"/>
                        </a:rPr>
                        <a:t>3</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35%</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0</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35%</a:t>
                      </a: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12%</a:t>
                      </a: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extLst>
                  <a:ext uri="{0D108BD9-81ED-4DB2-BD59-A6C34878D82A}">
                    <a16:rowId xmlns:a16="http://schemas.microsoft.com/office/drawing/2014/main" val="10003"/>
                  </a:ext>
                </a:extLst>
              </a:tr>
              <a:tr h="314198">
                <a:tc>
                  <a:txBody>
                    <a:bodyPr/>
                    <a:lstStyle/>
                    <a:p>
                      <a:pPr algn="ctr" fontAlgn="b"/>
                      <a:r>
                        <a:rPr lang="en-US" sz="2000" b="0" i="0" u="none" strike="noStrike">
                          <a:solidFill>
                            <a:srgbClr val="000000"/>
                          </a:solidFill>
                          <a:effectLst/>
                          <a:latin typeface="Arial"/>
                        </a:rPr>
                        <a:t>4</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50%</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1</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-50%</a:t>
                      </a: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25%</a:t>
                      </a: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extLst>
                  <a:ext uri="{0D108BD9-81ED-4DB2-BD59-A6C34878D82A}">
                    <a16:rowId xmlns:a16="http://schemas.microsoft.com/office/drawing/2014/main" val="10004"/>
                  </a:ext>
                </a:extLst>
              </a:tr>
              <a:tr h="314198">
                <a:tc>
                  <a:txBody>
                    <a:bodyPr/>
                    <a:lstStyle/>
                    <a:p>
                      <a:pPr algn="ctr" fontAlgn="b"/>
                      <a:r>
                        <a:rPr lang="en-US" sz="2000" b="0" i="0" u="none" strike="noStrike">
                          <a:solidFill>
                            <a:srgbClr val="000000"/>
                          </a:solidFill>
                          <a:effectLst/>
                          <a:latin typeface="Arial"/>
                        </a:rPr>
                        <a:t>5</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35%</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0</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35%</a:t>
                      </a: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12%</a:t>
                      </a: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extLst>
                  <a:ext uri="{0D108BD9-81ED-4DB2-BD59-A6C34878D82A}">
                    <a16:rowId xmlns:a16="http://schemas.microsoft.com/office/drawing/2014/main" val="10005"/>
                  </a:ext>
                </a:extLst>
              </a:tr>
              <a:tr h="314198">
                <a:tc>
                  <a:txBody>
                    <a:bodyPr/>
                    <a:lstStyle/>
                    <a:p>
                      <a:pPr algn="ctr" fontAlgn="b"/>
                      <a:r>
                        <a:rPr lang="en-US" sz="2000" b="0" i="0" u="none" strike="noStrike">
                          <a:solidFill>
                            <a:srgbClr val="000000"/>
                          </a:solidFill>
                          <a:effectLst/>
                          <a:latin typeface="Arial"/>
                        </a:rPr>
                        <a:t>6</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20%</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0</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20%</a:t>
                      </a: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4%</a:t>
                      </a:r>
                    </a:p>
                  </a:txBody>
                  <a:tcPr marL="9415" marR="9415" marT="9410"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0" marB="0" anchor="b">
                    <a:lnL>
                      <a:noFill/>
                    </a:lnL>
                    <a:lnR>
                      <a:noFill/>
                    </a:lnR>
                    <a:lnT>
                      <a:noFill/>
                    </a:lnT>
                    <a:lnB>
                      <a:noFill/>
                    </a:lnB>
                  </a:tcPr>
                </a:tc>
                <a:extLst>
                  <a:ext uri="{0D108BD9-81ED-4DB2-BD59-A6C34878D82A}">
                    <a16:rowId xmlns:a16="http://schemas.microsoft.com/office/drawing/2014/main" val="10006"/>
                  </a:ext>
                </a:extLst>
              </a:tr>
              <a:tr h="314198">
                <a:tc>
                  <a:txBody>
                    <a:bodyPr/>
                    <a:lstStyle/>
                    <a:p>
                      <a:pPr algn="ctr" fontAlgn="b"/>
                      <a:r>
                        <a:rPr lang="en-US" sz="2000" b="0" i="0" u="none" strike="noStrike">
                          <a:solidFill>
                            <a:srgbClr val="000000"/>
                          </a:solidFill>
                          <a:effectLst/>
                          <a:latin typeface="Arial"/>
                        </a:rPr>
                        <a:t>7</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20%</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0</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20%</a:t>
                      </a: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4%</a:t>
                      </a:r>
                    </a:p>
                  </a:txBody>
                  <a:tcPr marL="9415" marR="9415" marT="9410"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0" marB="0" anchor="b">
                    <a:lnL>
                      <a:noFill/>
                    </a:lnL>
                    <a:lnR>
                      <a:noFill/>
                    </a:lnR>
                    <a:lnT>
                      <a:noFill/>
                    </a:lnT>
                    <a:lnB>
                      <a:noFill/>
                    </a:lnB>
                  </a:tcPr>
                </a:tc>
                <a:extLst>
                  <a:ext uri="{0D108BD9-81ED-4DB2-BD59-A6C34878D82A}">
                    <a16:rowId xmlns:a16="http://schemas.microsoft.com/office/drawing/2014/main" val="10007"/>
                  </a:ext>
                </a:extLst>
              </a:tr>
              <a:tr h="314198">
                <a:tc>
                  <a:txBody>
                    <a:bodyPr/>
                    <a:lstStyle/>
                    <a:p>
                      <a:pPr algn="ctr" fontAlgn="b"/>
                      <a:r>
                        <a:rPr lang="en-US" sz="2000" b="0" i="0" u="none" strike="noStrike">
                          <a:solidFill>
                            <a:srgbClr val="000000"/>
                          </a:solidFill>
                          <a:effectLst/>
                          <a:latin typeface="Arial"/>
                        </a:rPr>
                        <a:t>8</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20%</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0</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20%</a:t>
                      </a: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4%</a:t>
                      </a: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extLst>
                  <a:ext uri="{0D108BD9-81ED-4DB2-BD59-A6C34878D82A}">
                    <a16:rowId xmlns:a16="http://schemas.microsoft.com/office/drawing/2014/main" val="10008"/>
                  </a:ext>
                </a:extLst>
              </a:tr>
              <a:tr h="314198">
                <a:tc>
                  <a:txBody>
                    <a:bodyPr/>
                    <a:lstStyle/>
                    <a:p>
                      <a:pPr algn="ctr" fontAlgn="b"/>
                      <a:r>
                        <a:rPr lang="en-US" sz="2000" b="0" i="0" u="none" strike="noStrike">
                          <a:solidFill>
                            <a:srgbClr val="000000"/>
                          </a:solidFill>
                          <a:effectLst/>
                          <a:latin typeface="Arial"/>
                        </a:rPr>
                        <a:t>9</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35%</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1</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-65%</a:t>
                      </a: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42%</a:t>
                      </a: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extLst>
                  <a:ext uri="{0D108BD9-81ED-4DB2-BD59-A6C34878D82A}">
                    <a16:rowId xmlns:a16="http://schemas.microsoft.com/office/drawing/2014/main" val="10009"/>
                  </a:ext>
                </a:extLst>
              </a:tr>
              <a:tr h="314198">
                <a:tc>
                  <a:txBody>
                    <a:bodyPr/>
                    <a:lstStyle/>
                    <a:p>
                      <a:pPr algn="ctr" fontAlgn="b"/>
                      <a:r>
                        <a:rPr lang="en-US" sz="2000" b="0" i="0" u="none" strike="noStrike">
                          <a:solidFill>
                            <a:srgbClr val="000000"/>
                          </a:solidFill>
                          <a:effectLst/>
                          <a:latin typeface="Arial"/>
                        </a:rPr>
                        <a:t>10</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50%</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0</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50%</a:t>
                      </a:r>
                    </a:p>
                  </a:txBody>
                  <a:tcPr marL="9415" marR="9415" marT="9410"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25%</a:t>
                      </a: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extLst>
                  <a:ext uri="{0D108BD9-81ED-4DB2-BD59-A6C34878D82A}">
                    <a16:rowId xmlns:a16="http://schemas.microsoft.com/office/drawing/2014/main" val="10010"/>
                  </a:ext>
                </a:extLst>
              </a:tr>
              <a:tr h="314198">
                <a:tc>
                  <a:txBody>
                    <a:bodyPr/>
                    <a:lstStyle/>
                    <a:p>
                      <a:pPr algn="ctr" fontAlgn="b"/>
                      <a:r>
                        <a:rPr lang="en-US" sz="2000" b="0" i="0" u="none" strike="noStrike">
                          <a:solidFill>
                            <a:srgbClr val="000000"/>
                          </a:solidFill>
                          <a:effectLst/>
                          <a:latin typeface="Arial"/>
                        </a:rPr>
                        <a:t>11</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50%</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1</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-50%</a:t>
                      </a: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25%</a:t>
                      </a:r>
                    </a:p>
                  </a:txBody>
                  <a:tcPr marL="9415" marR="9415" marT="9410"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0" marB="0" anchor="b">
                    <a:lnL>
                      <a:noFill/>
                    </a:lnL>
                    <a:lnR>
                      <a:noFill/>
                    </a:lnR>
                    <a:lnT>
                      <a:noFill/>
                    </a:lnT>
                    <a:lnB>
                      <a:noFill/>
                    </a:lnB>
                  </a:tcPr>
                </a:tc>
                <a:extLst>
                  <a:ext uri="{0D108BD9-81ED-4DB2-BD59-A6C34878D82A}">
                    <a16:rowId xmlns:a16="http://schemas.microsoft.com/office/drawing/2014/main" val="10011"/>
                  </a:ext>
                </a:extLst>
              </a:tr>
              <a:tr h="314198">
                <a:tc>
                  <a:txBody>
                    <a:bodyPr/>
                    <a:lstStyle/>
                    <a:p>
                      <a:pPr algn="ctr" fontAlgn="b"/>
                      <a:r>
                        <a:rPr lang="en-US" sz="2000" b="0" i="0" u="none" strike="noStrike">
                          <a:solidFill>
                            <a:srgbClr val="000000"/>
                          </a:solidFill>
                          <a:effectLst/>
                          <a:latin typeface="Arial"/>
                        </a:rPr>
                        <a:t>12</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35%</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0</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35%</a:t>
                      </a: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12%</a:t>
                      </a: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extLst>
                  <a:ext uri="{0D108BD9-81ED-4DB2-BD59-A6C34878D82A}">
                    <a16:rowId xmlns:a16="http://schemas.microsoft.com/office/drawing/2014/main" val="10012"/>
                  </a:ext>
                </a:extLst>
              </a:tr>
              <a:tr h="503339">
                <a:tc>
                  <a:txBody>
                    <a:bodyPr/>
                    <a:lstStyle/>
                    <a:p>
                      <a:pPr algn="ctr" fontAlgn="b"/>
                      <a:r>
                        <a:rPr lang="en-US" sz="2000" b="0" i="0" u="none" strike="noStrike" dirty="0">
                          <a:solidFill>
                            <a:srgbClr val="000000"/>
                          </a:solidFill>
                          <a:effectLst/>
                          <a:latin typeface="Arial"/>
                          <a:cs typeface="Arial"/>
                        </a:rPr>
                        <a:t>Mean</a:t>
                      </a:r>
                    </a:p>
                  </a:txBody>
                  <a:tcPr marL="9415" marR="9415" marT="9410"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cs typeface="Arial"/>
                        </a:rPr>
                        <a:t>35%</a:t>
                      </a:r>
                    </a:p>
                  </a:txBody>
                  <a:tcPr marL="9415" marR="9415" marT="9410"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25%</a:t>
                      </a: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10%</a:t>
                      </a: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0.1625</a:t>
                      </a:r>
                    </a:p>
                  </a:txBody>
                  <a:tcPr marL="9415" marR="9415" marT="941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0" marB="0" anchor="b">
                    <a:lnL>
                      <a:noFill/>
                    </a:lnL>
                    <a:lnR>
                      <a:noFill/>
                    </a:lnR>
                    <a:lnT>
                      <a:noFill/>
                    </a:lnT>
                    <a:lnB>
                      <a:noFill/>
                    </a:lnB>
                  </a:tcPr>
                </a:tc>
                <a:extLst>
                  <a:ext uri="{0D108BD9-81ED-4DB2-BD59-A6C34878D82A}">
                    <a16:rowId xmlns:a16="http://schemas.microsoft.com/office/drawing/2014/main" val="10013"/>
                  </a:ext>
                </a:extLst>
              </a:tr>
            </a:tbl>
          </a:graphicData>
        </a:graphic>
      </p:graphicFrame>
      <p:sp>
        <p:nvSpPr>
          <p:cNvPr id="3" name="Oval 2">
            <a:extLst>
              <a:ext uri="{FF2B5EF4-FFF2-40B4-BE49-F238E27FC236}">
                <a16:creationId xmlns:a16="http://schemas.microsoft.com/office/drawing/2014/main" id="{B1EF0A03-19F4-4F29-A7C6-EC917E0B6753}"/>
              </a:ext>
            </a:extLst>
          </p:cNvPr>
          <p:cNvSpPr>
            <a:spLocks noChangeArrowheads="1"/>
          </p:cNvSpPr>
          <p:nvPr/>
        </p:nvSpPr>
        <p:spPr bwMode="auto">
          <a:xfrm>
            <a:off x="6629400" y="5791200"/>
            <a:ext cx="1143000" cy="457200"/>
          </a:xfrm>
          <a:prstGeom prst="ellipse">
            <a:avLst/>
          </a:prstGeom>
          <a:noFill/>
          <a:ln w="19050">
            <a:solidFill>
              <a:srgbClr val="0000FF"/>
            </a:solidFill>
            <a:round/>
            <a:headEnd/>
            <a:tailEnd/>
          </a:ln>
          <a:effectLst>
            <a:outerShdw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2">
            <a:extLst>
              <a:ext uri="{FF2B5EF4-FFF2-40B4-BE49-F238E27FC236}">
                <a16:creationId xmlns:a16="http://schemas.microsoft.com/office/drawing/2014/main" id="{D545F436-F22D-45A0-9E3E-B8B186CC317C}"/>
              </a:ext>
            </a:extLst>
          </p:cNvPr>
          <p:cNvSpPr>
            <a:spLocks noGrp="1" noChangeArrowheads="1"/>
          </p:cNvSpPr>
          <p:nvPr>
            <p:ph type="title"/>
          </p:nvPr>
        </p:nvSpPr>
        <p:spPr/>
        <p:txBody>
          <a:bodyPr/>
          <a:lstStyle/>
          <a:p>
            <a:r>
              <a:rPr lang="en-US" altLang="en-US" dirty="0"/>
              <a:t>Diagnosis</a:t>
            </a:r>
          </a:p>
        </p:txBody>
      </p:sp>
      <p:sp>
        <p:nvSpPr>
          <p:cNvPr id="43010" name="Rectangle 3">
            <a:extLst>
              <a:ext uri="{FF2B5EF4-FFF2-40B4-BE49-F238E27FC236}">
                <a16:creationId xmlns:a16="http://schemas.microsoft.com/office/drawing/2014/main" id="{98E600E2-6CFA-4AA2-90FC-1558FBD0DD1B}"/>
              </a:ext>
            </a:extLst>
          </p:cNvPr>
          <p:cNvSpPr>
            <a:spLocks noGrp="1" noChangeArrowheads="1"/>
          </p:cNvSpPr>
          <p:nvPr>
            <p:ph type="body" idx="1"/>
          </p:nvPr>
        </p:nvSpPr>
        <p:spPr>
          <a:xfrm>
            <a:off x="1143000" y="2844894"/>
            <a:ext cx="7772400" cy="1524000"/>
          </a:xfrm>
        </p:spPr>
        <p:txBody>
          <a:bodyPr/>
          <a:lstStyle/>
          <a:p>
            <a:pPr marL="0" indent="0">
              <a:buNone/>
            </a:pPr>
            <a:r>
              <a:rPr lang="en-US" dirty="0"/>
              <a:t>Identification of a disease by careful investigation of its symptoms and history. </a:t>
            </a:r>
          </a:p>
        </p:txBody>
      </p:sp>
      <p:sp>
        <p:nvSpPr>
          <p:cNvPr id="43011" name="Slide Number Placeholder 3">
            <a:extLst>
              <a:ext uri="{FF2B5EF4-FFF2-40B4-BE49-F238E27FC236}">
                <a16:creationId xmlns:a16="http://schemas.microsoft.com/office/drawing/2014/main" id="{1B7AFFAD-D6F3-4440-B090-EE4D5BB1D17C}"/>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C022B12B-14FE-4827-9049-4839F6115A83}" type="slidenum">
              <a:rPr lang="en-US" altLang="en-US" sz="1400">
                <a:latin typeface="Arial" panose="020B0604020202020204" pitchFamily="34" charset="0"/>
              </a:rPr>
              <a:pPr/>
              <a:t>3</a:t>
            </a:fld>
            <a:endParaRPr lang="en-US" altLang="en-US" sz="1400">
              <a:latin typeface="Arial" panose="020B0604020202020204" pitchFamily="34" charset="0"/>
            </a:endParaRPr>
          </a:p>
        </p:txBody>
      </p:sp>
      <p:sp>
        <p:nvSpPr>
          <p:cNvPr id="2" name="Rectangle 1">
            <a:extLst>
              <a:ext uri="{FF2B5EF4-FFF2-40B4-BE49-F238E27FC236}">
                <a16:creationId xmlns:a16="http://schemas.microsoft.com/office/drawing/2014/main" id="{AF5B703E-B2B5-4FE5-BC14-24A1AF9DD648}"/>
              </a:ext>
            </a:extLst>
          </p:cNvPr>
          <p:cNvSpPr/>
          <p:nvPr/>
        </p:nvSpPr>
        <p:spPr>
          <a:xfrm>
            <a:off x="3962400" y="4477649"/>
            <a:ext cx="4572000" cy="830997"/>
          </a:xfrm>
          <a:prstGeom prst="rect">
            <a:avLst/>
          </a:prstGeom>
        </p:spPr>
        <p:txBody>
          <a:bodyPr>
            <a:spAutoFit/>
          </a:bodyPr>
          <a:lstStyle/>
          <a:p>
            <a:r>
              <a:rPr lang="en-US" dirty="0">
                <a:ea typeface="Times New Roman" panose="02020603050405020304" pitchFamily="18" charset="0"/>
              </a:rPr>
              <a:t>The Oxford English Dictionary (2</a:t>
            </a:r>
            <a:r>
              <a:rPr lang="en-US" baseline="30000" dirty="0">
                <a:ea typeface="Times New Roman" panose="02020603050405020304" pitchFamily="18" charset="0"/>
              </a:rPr>
              <a:t>nd</a:t>
            </a:r>
            <a:r>
              <a:rPr lang="en-US" dirty="0">
                <a:ea typeface="Times New Roman" panose="02020603050405020304" pitchFamily="18" charset="0"/>
              </a:rPr>
              <a:t> Edition 1989, accessed online) </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ED0394B6-CE1A-4394-A751-AD0570ACE299}"/>
              </a:ext>
            </a:extLst>
          </p:cNvPr>
          <p:cNvGraphicFramePr>
            <a:graphicFrameLocks noGrp="1"/>
          </p:cNvGraphicFramePr>
          <p:nvPr>
            <p:extLst>
              <p:ext uri="{D42A27DB-BD31-4B8C-83A1-F6EECF244321}">
                <p14:modId xmlns:p14="http://schemas.microsoft.com/office/powerpoint/2010/main" val="1000302606"/>
              </p:ext>
            </p:extLst>
          </p:nvPr>
        </p:nvGraphicFramePr>
        <p:xfrm>
          <a:off x="1592262" y="609600"/>
          <a:ext cx="7483476" cy="6007101"/>
        </p:xfrm>
        <a:graphic>
          <a:graphicData uri="http://schemas.openxmlformats.org/drawingml/2006/table">
            <a:tbl>
              <a:tblPr/>
              <a:tblGrid>
                <a:gridCol w="1061845">
                  <a:extLst>
                    <a:ext uri="{9D8B030D-6E8A-4147-A177-3AD203B41FA5}">
                      <a16:colId xmlns:a16="http://schemas.microsoft.com/office/drawing/2014/main" val="20000"/>
                    </a:ext>
                  </a:extLst>
                </a:gridCol>
                <a:gridCol w="1203423">
                  <a:extLst>
                    <a:ext uri="{9D8B030D-6E8A-4147-A177-3AD203B41FA5}">
                      <a16:colId xmlns:a16="http://schemas.microsoft.com/office/drawing/2014/main" val="20001"/>
                    </a:ext>
                  </a:extLst>
                </a:gridCol>
                <a:gridCol w="1152860">
                  <a:extLst>
                    <a:ext uri="{9D8B030D-6E8A-4147-A177-3AD203B41FA5}">
                      <a16:colId xmlns:a16="http://schemas.microsoft.com/office/drawing/2014/main" val="20002"/>
                    </a:ext>
                  </a:extLst>
                </a:gridCol>
                <a:gridCol w="950603">
                  <a:extLst>
                    <a:ext uri="{9D8B030D-6E8A-4147-A177-3AD203B41FA5}">
                      <a16:colId xmlns:a16="http://schemas.microsoft.com/office/drawing/2014/main" val="20003"/>
                    </a:ext>
                  </a:extLst>
                </a:gridCol>
                <a:gridCol w="1122522">
                  <a:extLst>
                    <a:ext uri="{9D8B030D-6E8A-4147-A177-3AD203B41FA5}">
                      <a16:colId xmlns:a16="http://schemas.microsoft.com/office/drawing/2014/main" val="20004"/>
                    </a:ext>
                  </a:extLst>
                </a:gridCol>
                <a:gridCol w="991055">
                  <a:extLst>
                    <a:ext uri="{9D8B030D-6E8A-4147-A177-3AD203B41FA5}">
                      <a16:colId xmlns:a16="http://schemas.microsoft.com/office/drawing/2014/main" val="20005"/>
                    </a:ext>
                  </a:extLst>
                </a:gridCol>
                <a:gridCol w="1001168">
                  <a:extLst>
                    <a:ext uri="{9D8B030D-6E8A-4147-A177-3AD203B41FA5}">
                      <a16:colId xmlns:a16="http://schemas.microsoft.com/office/drawing/2014/main" val="20006"/>
                    </a:ext>
                  </a:extLst>
                </a:gridCol>
              </a:tblGrid>
              <a:tr h="1228741">
                <a:tc>
                  <a:txBody>
                    <a:bodyPr/>
                    <a:lstStyle/>
                    <a:p>
                      <a:pPr algn="ctr" fontAlgn="b"/>
                      <a:r>
                        <a:rPr lang="en-US" sz="2000" b="0" i="0" u="none" strike="noStrike">
                          <a:solidFill>
                            <a:srgbClr val="000000"/>
                          </a:solidFill>
                          <a:effectLst/>
                          <a:latin typeface="Arial"/>
                        </a:rPr>
                        <a:t>PatientID</a:t>
                      </a:r>
                    </a:p>
                  </a:txBody>
                  <a:tcPr marL="9415" marR="9415" marT="9417"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Onc. 1's Predicted Probability</a:t>
                      </a:r>
                    </a:p>
                  </a:txBody>
                  <a:tcPr marL="9415" marR="9415" marT="9417" marB="0" anchor="b">
                    <a:lnL>
                      <a:noFill/>
                    </a:lnL>
                    <a:lnR>
                      <a:noFill/>
                    </a:lnR>
                    <a:lnT>
                      <a:noFill/>
                    </a:lnT>
                    <a:lnB>
                      <a:noFill/>
                    </a:lnB>
                  </a:tcPr>
                </a:tc>
                <a:tc>
                  <a:txBody>
                    <a:bodyPr/>
                    <a:lstStyle/>
                    <a:p>
                      <a:pPr algn="ctr" fontAlgn="b"/>
                      <a:r>
                        <a:rPr lang="en-US" sz="2000" b="0" i="0" u="none" strike="noStrike" dirty="0" err="1">
                          <a:solidFill>
                            <a:srgbClr val="000000"/>
                          </a:solidFill>
                          <a:effectLst/>
                          <a:latin typeface="Arial"/>
                        </a:rPr>
                        <a:t>Mastate</a:t>
                      </a:r>
                      <a:r>
                        <a:rPr lang="en-US" sz="2000" b="0" i="0" u="none" strike="noStrike" dirty="0">
                          <a:solidFill>
                            <a:srgbClr val="000000"/>
                          </a:solidFill>
                          <a:effectLst/>
                          <a:latin typeface="Arial"/>
                        </a:rPr>
                        <a:t> Cancer within 5 years</a:t>
                      </a:r>
                    </a:p>
                  </a:txBody>
                  <a:tcPr marL="9415" marR="9415" marT="9417"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Onc 1's Error</a:t>
                      </a:r>
                    </a:p>
                  </a:txBody>
                  <a:tcPr marL="9415" marR="9415" marT="9417"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7"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Onc 1's Error^2</a:t>
                      </a:r>
                    </a:p>
                  </a:txBody>
                  <a:tcPr marL="9415" marR="9415" marT="9417"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7" marB="0" anchor="b">
                    <a:lnL>
                      <a:noFill/>
                    </a:lnL>
                    <a:lnR>
                      <a:noFill/>
                    </a:lnR>
                    <a:lnT>
                      <a:noFill/>
                    </a:lnT>
                    <a:lnB>
                      <a:noFill/>
                    </a:lnB>
                  </a:tcPr>
                </a:tc>
                <a:extLst>
                  <a:ext uri="{0D108BD9-81ED-4DB2-BD59-A6C34878D82A}">
                    <a16:rowId xmlns:a16="http://schemas.microsoft.com/office/drawing/2014/main" val="10000"/>
                  </a:ext>
                </a:extLst>
              </a:tr>
              <a:tr h="314248">
                <a:tc>
                  <a:txBody>
                    <a:bodyPr/>
                    <a:lstStyle/>
                    <a:p>
                      <a:pPr algn="ctr" fontAlgn="b"/>
                      <a:r>
                        <a:rPr lang="en-US" sz="2000" b="0" i="0" u="none" strike="noStrike">
                          <a:solidFill>
                            <a:srgbClr val="000000"/>
                          </a:solidFill>
                          <a:effectLst/>
                          <a:latin typeface="Arial"/>
                        </a:rPr>
                        <a:t>1</a:t>
                      </a:r>
                    </a:p>
                  </a:txBody>
                  <a:tcPr marL="9415" marR="9415" marT="9417"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20%</a:t>
                      </a:r>
                    </a:p>
                  </a:txBody>
                  <a:tcPr marL="9415" marR="9415" marT="9417"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0</a:t>
                      </a:r>
                    </a:p>
                  </a:txBody>
                  <a:tcPr marL="9415" marR="9415" marT="9417"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20%</a:t>
                      </a:r>
                    </a:p>
                  </a:txBody>
                  <a:tcPr marL="9415" marR="9415" marT="9417"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7"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4%</a:t>
                      </a:r>
                    </a:p>
                  </a:txBody>
                  <a:tcPr marL="9415" marR="9415" marT="9417"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7" marB="0" anchor="b">
                    <a:lnL>
                      <a:noFill/>
                    </a:lnL>
                    <a:lnR>
                      <a:noFill/>
                    </a:lnR>
                    <a:lnT>
                      <a:noFill/>
                    </a:lnT>
                    <a:lnB>
                      <a:noFill/>
                    </a:lnB>
                  </a:tcPr>
                </a:tc>
                <a:extLst>
                  <a:ext uri="{0D108BD9-81ED-4DB2-BD59-A6C34878D82A}">
                    <a16:rowId xmlns:a16="http://schemas.microsoft.com/office/drawing/2014/main" val="10001"/>
                  </a:ext>
                </a:extLst>
              </a:tr>
              <a:tr h="314248">
                <a:tc>
                  <a:txBody>
                    <a:bodyPr/>
                    <a:lstStyle/>
                    <a:p>
                      <a:pPr algn="ctr" fontAlgn="b"/>
                      <a:r>
                        <a:rPr lang="en-US" sz="2000" b="0" i="0" u="none" strike="noStrike">
                          <a:solidFill>
                            <a:srgbClr val="000000"/>
                          </a:solidFill>
                          <a:effectLst/>
                          <a:latin typeface="Arial"/>
                        </a:rPr>
                        <a:t>2</a:t>
                      </a:r>
                    </a:p>
                  </a:txBody>
                  <a:tcPr marL="9415" marR="9415" marT="9417"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50%</a:t>
                      </a:r>
                    </a:p>
                  </a:txBody>
                  <a:tcPr marL="9415" marR="9415" marT="9417"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0</a:t>
                      </a:r>
                    </a:p>
                  </a:txBody>
                  <a:tcPr marL="9415" marR="9415" marT="9417"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50%</a:t>
                      </a:r>
                    </a:p>
                  </a:txBody>
                  <a:tcPr marL="9415" marR="9415" marT="9417"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7"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25%</a:t>
                      </a:r>
                    </a:p>
                  </a:txBody>
                  <a:tcPr marL="9415" marR="9415" marT="9417"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7" marB="0" anchor="b">
                    <a:lnL>
                      <a:noFill/>
                    </a:lnL>
                    <a:lnR>
                      <a:noFill/>
                    </a:lnR>
                    <a:lnT>
                      <a:noFill/>
                    </a:lnT>
                    <a:lnB>
                      <a:noFill/>
                    </a:lnB>
                  </a:tcPr>
                </a:tc>
                <a:extLst>
                  <a:ext uri="{0D108BD9-81ED-4DB2-BD59-A6C34878D82A}">
                    <a16:rowId xmlns:a16="http://schemas.microsoft.com/office/drawing/2014/main" val="10002"/>
                  </a:ext>
                </a:extLst>
              </a:tr>
              <a:tr h="314248">
                <a:tc>
                  <a:txBody>
                    <a:bodyPr/>
                    <a:lstStyle/>
                    <a:p>
                      <a:pPr algn="ctr" fontAlgn="b"/>
                      <a:r>
                        <a:rPr lang="en-US" sz="2000" b="0" i="0" u="none" strike="noStrike">
                          <a:solidFill>
                            <a:srgbClr val="000000"/>
                          </a:solidFill>
                          <a:effectLst/>
                          <a:latin typeface="Arial"/>
                        </a:rPr>
                        <a:t>3</a:t>
                      </a:r>
                    </a:p>
                  </a:txBody>
                  <a:tcPr marL="9415" marR="9415" marT="9417"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35%</a:t>
                      </a:r>
                    </a:p>
                  </a:txBody>
                  <a:tcPr marL="9415" marR="9415" marT="9417"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0</a:t>
                      </a:r>
                    </a:p>
                  </a:txBody>
                  <a:tcPr marL="9415" marR="9415" marT="9417"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35%</a:t>
                      </a:r>
                    </a:p>
                  </a:txBody>
                  <a:tcPr marL="9415" marR="9415" marT="9417"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7"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12%</a:t>
                      </a:r>
                    </a:p>
                  </a:txBody>
                  <a:tcPr marL="9415" marR="9415" marT="9417"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7" marB="0" anchor="b">
                    <a:lnL>
                      <a:noFill/>
                    </a:lnL>
                    <a:lnR>
                      <a:noFill/>
                    </a:lnR>
                    <a:lnT>
                      <a:noFill/>
                    </a:lnT>
                    <a:lnB>
                      <a:noFill/>
                    </a:lnB>
                  </a:tcPr>
                </a:tc>
                <a:extLst>
                  <a:ext uri="{0D108BD9-81ED-4DB2-BD59-A6C34878D82A}">
                    <a16:rowId xmlns:a16="http://schemas.microsoft.com/office/drawing/2014/main" val="10003"/>
                  </a:ext>
                </a:extLst>
              </a:tr>
              <a:tr h="314248">
                <a:tc>
                  <a:txBody>
                    <a:bodyPr/>
                    <a:lstStyle/>
                    <a:p>
                      <a:pPr algn="ctr" fontAlgn="b"/>
                      <a:r>
                        <a:rPr lang="en-US" sz="2000" b="0" i="0" u="none" strike="noStrike">
                          <a:solidFill>
                            <a:srgbClr val="000000"/>
                          </a:solidFill>
                          <a:effectLst/>
                          <a:latin typeface="Arial"/>
                        </a:rPr>
                        <a:t>4</a:t>
                      </a:r>
                    </a:p>
                  </a:txBody>
                  <a:tcPr marL="9415" marR="9415" marT="9417"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50%</a:t>
                      </a:r>
                    </a:p>
                  </a:txBody>
                  <a:tcPr marL="9415" marR="9415" marT="9417"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1</a:t>
                      </a:r>
                    </a:p>
                  </a:txBody>
                  <a:tcPr marL="9415" marR="9415" marT="9417"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-50%</a:t>
                      </a:r>
                    </a:p>
                  </a:txBody>
                  <a:tcPr marL="9415" marR="9415" marT="9417"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7"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25%</a:t>
                      </a:r>
                    </a:p>
                  </a:txBody>
                  <a:tcPr marL="9415" marR="9415" marT="9417"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7" marB="0" anchor="b">
                    <a:lnL>
                      <a:noFill/>
                    </a:lnL>
                    <a:lnR>
                      <a:noFill/>
                    </a:lnR>
                    <a:lnT>
                      <a:noFill/>
                    </a:lnT>
                    <a:lnB>
                      <a:noFill/>
                    </a:lnB>
                  </a:tcPr>
                </a:tc>
                <a:extLst>
                  <a:ext uri="{0D108BD9-81ED-4DB2-BD59-A6C34878D82A}">
                    <a16:rowId xmlns:a16="http://schemas.microsoft.com/office/drawing/2014/main" val="10004"/>
                  </a:ext>
                </a:extLst>
              </a:tr>
              <a:tr h="314248">
                <a:tc>
                  <a:txBody>
                    <a:bodyPr/>
                    <a:lstStyle/>
                    <a:p>
                      <a:pPr algn="ctr" fontAlgn="b"/>
                      <a:r>
                        <a:rPr lang="en-US" sz="2000" b="0" i="0" u="none" strike="noStrike">
                          <a:solidFill>
                            <a:srgbClr val="000000"/>
                          </a:solidFill>
                          <a:effectLst/>
                          <a:latin typeface="Arial"/>
                        </a:rPr>
                        <a:t>5</a:t>
                      </a:r>
                    </a:p>
                  </a:txBody>
                  <a:tcPr marL="9415" marR="9415" marT="9417"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35%</a:t>
                      </a:r>
                    </a:p>
                  </a:txBody>
                  <a:tcPr marL="9415" marR="9415" marT="9417"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0</a:t>
                      </a:r>
                    </a:p>
                  </a:txBody>
                  <a:tcPr marL="9415" marR="9415" marT="9417"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35%</a:t>
                      </a:r>
                    </a:p>
                  </a:txBody>
                  <a:tcPr marL="9415" marR="9415" marT="9417"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7"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12%</a:t>
                      </a:r>
                    </a:p>
                  </a:txBody>
                  <a:tcPr marL="9415" marR="9415" marT="9417"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7" marB="0" anchor="b">
                    <a:lnL>
                      <a:noFill/>
                    </a:lnL>
                    <a:lnR>
                      <a:noFill/>
                    </a:lnR>
                    <a:lnT>
                      <a:noFill/>
                    </a:lnT>
                    <a:lnB>
                      <a:noFill/>
                    </a:lnB>
                  </a:tcPr>
                </a:tc>
                <a:extLst>
                  <a:ext uri="{0D108BD9-81ED-4DB2-BD59-A6C34878D82A}">
                    <a16:rowId xmlns:a16="http://schemas.microsoft.com/office/drawing/2014/main" val="10005"/>
                  </a:ext>
                </a:extLst>
              </a:tr>
              <a:tr h="314248">
                <a:tc>
                  <a:txBody>
                    <a:bodyPr/>
                    <a:lstStyle/>
                    <a:p>
                      <a:pPr algn="ctr" fontAlgn="b"/>
                      <a:r>
                        <a:rPr lang="en-US" sz="2000" b="0" i="0" u="none" strike="noStrike">
                          <a:solidFill>
                            <a:srgbClr val="000000"/>
                          </a:solidFill>
                          <a:effectLst/>
                          <a:latin typeface="Arial"/>
                        </a:rPr>
                        <a:t>6</a:t>
                      </a:r>
                    </a:p>
                  </a:txBody>
                  <a:tcPr marL="9415" marR="9415" marT="9417"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20%</a:t>
                      </a:r>
                    </a:p>
                  </a:txBody>
                  <a:tcPr marL="9415" marR="9415" marT="9417"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0</a:t>
                      </a:r>
                    </a:p>
                  </a:txBody>
                  <a:tcPr marL="9415" marR="9415" marT="9417"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20%</a:t>
                      </a:r>
                    </a:p>
                  </a:txBody>
                  <a:tcPr marL="9415" marR="9415" marT="9417"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7"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4%</a:t>
                      </a:r>
                    </a:p>
                  </a:txBody>
                  <a:tcPr marL="9415" marR="9415" marT="9417"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7" marB="0" anchor="b">
                    <a:lnL>
                      <a:noFill/>
                    </a:lnL>
                    <a:lnR>
                      <a:noFill/>
                    </a:lnR>
                    <a:lnT>
                      <a:noFill/>
                    </a:lnT>
                    <a:lnB>
                      <a:noFill/>
                    </a:lnB>
                  </a:tcPr>
                </a:tc>
                <a:extLst>
                  <a:ext uri="{0D108BD9-81ED-4DB2-BD59-A6C34878D82A}">
                    <a16:rowId xmlns:a16="http://schemas.microsoft.com/office/drawing/2014/main" val="10006"/>
                  </a:ext>
                </a:extLst>
              </a:tr>
              <a:tr h="314248">
                <a:tc>
                  <a:txBody>
                    <a:bodyPr/>
                    <a:lstStyle/>
                    <a:p>
                      <a:pPr algn="ctr" fontAlgn="b"/>
                      <a:r>
                        <a:rPr lang="en-US" sz="2000" b="0" i="0" u="none" strike="noStrike">
                          <a:solidFill>
                            <a:srgbClr val="000000"/>
                          </a:solidFill>
                          <a:effectLst/>
                          <a:latin typeface="Arial"/>
                        </a:rPr>
                        <a:t>7</a:t>
                      </a:r>
                    </a:p>
                  </a:txBody>
                  <a:tcPr marL="9415" marR="9415" marT="9417"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20%</a:t>
                      </a:r>
                    </a:p>
                  </a:txBody>
                  <a:tcPr marL="9415" marR="9415" marT="9417"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0</a:t>
                      </a:r>
                    </a:p>
                  </a:txBody>
                  <a:tcPr marL="9415" marR="9415" marT="9417"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20%</a:t>
                      </a:r>
                    </a:p>
                  </a:txBody>
                  <a:tcPr marL="9415" marR="9415" marT="9417"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7"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4%</a:t>
                      </a:r>
                    </a:p>
                  </a:txBody>
                  <a:tcPr marL="9415" marR="9415" marT="9417"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7" marB="0" anchor="b">
                    <a:lnL>
                      <a:noFill/>
                    </a:lnL>
                    <a:lnR>
                      <a:noFill/>
                    </a:lnR>
                    <a:lnT>
                      <a:noFill/>
                    </a:lnT>
                    <a:lnB>
                      <a:noFill/>
                    </a:lnB>
                  </a:tcPr>
                </a:tc>
                <a:extLst>
                  <a:ext uri="{0D108BD9-81ED-4DB2-BD59-A6C34878D82A}">
                    <a16:rowId xmlns:a16="http://schemas.microsoft.com/office/drawing/2014/main" val="10007"/>
                  </a:ext>
                </a:extLst>
              </a:tr>
              <a:tr h="314248">
                <a:tc>
                  <a:txBody>
                    <a:bodyPr/>
                    <a:lstStyle/>
                    <a:p>
                      <a:pPr algn="ctr" fontAlgn="b"/>
                      <a:r>
                        <a:rPr lang="en-US" sz="2000" b="0" i="0" u="none" strike="noStrike">
                          <a:solidFill>
                            <a:srgbClr val="000000"/>
                          </a:solidFill>
                          <a:effectLst/>
                          <a:latin typeface="Arial"/>
                        </a:rPr>
                        <a:t>8</a:t>
                      </a:r>
                    </a:p>
                  </a:txBody>
                  <a:tcPr marL="9415" marR="9415" marT="9417"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20%</a:t>
                      </a:r>
                    </a:p>
                  </a:txBody>
                  <a:tcPr marL="9415" marR="9415" marT="9417"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0</a:t>
                      </a:r>
                    </a:p>
                  </a:txBody>
                  <a:tcPr marL="9415" marR="9415" marT="9417"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20%</a:t>
                      </a:r>
                    </a:p>
                  </a:txBody>
                  <a:tcPr marL="9415" marR="9415" marT="9417"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7"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4%</a:t>
                      </a:r>
                    </a:p>
                  </a:txBody>
                  <a:tcPr marL="9415" marR="9415" marT="9417"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7" marB="0" anchor="b">
                    <a:lnL>
                      <a:noFill/>
                    </a:lnL>
                    <a:lnR>
                      <a:noFill/>
                    </a:lnR>
                    <a:lnT>
                      <a:noFill/>
                    </a:lnT>
                    <a:lnB>
                      <a:noFill/>
                    </a:lnB>
                  </a:tcPr>
                </a:tc>
                <a:extLst>
                  <a:ext uri="{0D108BD9-81ED-4DB2-BD59-A6C34878D82A}">
                    <a16:rowId xmlns:a16="http://schemas.microsoft.com/office/drawing/2014/main" val="10008"/>
                  </a:ext>
                </a:extLst>
              </a:tr>
              <a:tr h="314248">
                <a:tc>
                  <a:txBody>
                    <a:bodyPr/>
                    <a:lstStyle/>
                    <a:p>
                      <a:pPr algn="ctr" fontAlgn="b"/>
                      <a:r>
                        <a:rPr lang="en-US" sz="2000" b="0" i="0" u="none" strike="noStrike">
                          <a:solidFill>
                            <a:srgbClr val="000000"/>
                          </a:solidFill>
                          <a:effectLst/>
                          <a:latin typeface="Arial"/>
                        </a:rPr>
                        <a:t>9</a:t>
                      </a:r>
                    </a:p>
                  </a:txBody>
                  <a:tcPr marL="9415" marR="9415" marT="9417"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35%</a:t>
                      </a:r>
                    </a:p>
                  </a:txBody>
                  <a:tcPr marL="9415" marR="9415" marT="9417"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1</a:t>
                      </a:r>
                    </a:p>
                  </a:txBody>
                  <a:tcPr marL="9415" marR="9415" marT="9417"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-65%</a:t>
                      </a:r>
                    </a:p>
                  </a:txBody>
                  <a:tcPr marL="9415" marR="9415" marT="9417"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7"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42%</a:t>
                      </a:r>
                    </a:p>
                  </a:txBody>
                  <a:tcPr marL="9415" marR="9415" marT="9417" marB="0" anchor="b">
                    <a:lnL>
                      <a:noFill/>
                    </a:lnL>
                    <a:lnR>
                      <a:noFill/>
                    </a:lnR>
                    <a:lnT>
                      <a:noFill/>
                    </a:lnT>
                    <a:lnB>
                      <a:noFill/>
                    </a:lnB>
                  </a:tcPr>
                </a:tc>
                <a:tc>
                  <a:txBody>
                    <a:bodyPr/>
                    <a:lstStyle/>
                    <a:p>
                      <a:pPr algn="ctr" fontAlgn="b"/>
                      <a:endParaRPr lang="en-US" sz="2000" b="0" i="0" u="none" strike="noStrike">
                        <a:solidFill>
                          <a:srgbClr val="000000"/>
                        </a:solidFill>
                        <a:effectLst/>
                        <a:latin typeface="Arial"/>
                      </a:endParaRPr>
                    </a:p>
                  </a:txBody>
                  <a:tcPr marL="9415" marR="9415" marT="9417" marB="0" anchor="b">
                    <a:lnL>
                      <a:noFill/>
                    </a:lnL>
                    <a:lnR>
                      <a:noFill/>
                    </a:lnR>
                    <a:lnT>
                      <a:noFill/>
                    </a:lnT>
                    <a:lnB>
                      <a:noFill/>
                    </a:lnB>
                  </a:tcPr>
                </a:tc>
                <a:extLst>
                  <a:ext uri="{0D108BD9-81ED-4DB2-BD59-A6C34878D82A}">
                    <a16:rowId xmlns:a16="http://schemas.microsoft.com/office/drawing/2014/main" val="10009"/>
                  </a:ext>
                </a:extLst>
              </a:tr>
              <a:tr h="314248">
                <a:tc>
                  <a:txBody>
                    <a:bodyPr/>
                    <a:lstStyle/>
                    <a:p>
                      <a:pPr algn="ctr" fontAlgn="b"/>
                      <a:r>
                        <a:rPr lang="en-US" sz="2000" b="0" i="0" u="none" strike="noStrike">
                          <a:solidFill>
                            <a:srgbClr val="000000"/>
                          </a:solidFill>
                          <a:effectLst/>
                          <a:latin typeface="Arial"/>
                        </a:rPr>
                        <a:t>10</a:t>
                      </a:r>
                    </a:p>
                  </a:txBody>
                  <a:tcPr marL="9415" marR="9415" marT="9417"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50%</a:t>
                      </a:r>
                    </a:p>
                  </a:txBody>
                  <a:tcPr marL="9415" marR="9415" marT="9417"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0</a:t>
                      </a:r>
                    </a:p>
                  </a:txBody>
                  <a:tcPr marL="9415" marR="9415" marT="9417"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50%</a:t>
                      </a:r>
                    </a:p>
                  </a:txBody>
                  <a:tcPr marL="9415" marR="9415" marT="9417"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7"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25%</a:t>
                      </a:r>
                    </a:p>
                  </a:txBody>
                  <a:tcPr marL="9415" marR="9415" marT="9417"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7" marB="0" anchor="b">
                    <a:lnL>
                      <a:noFill/>
                    </a:lnL>
                    <a:lnR>
                      <a:noFill/>
                    </a:lnR>
                    <a:lnT>
                      <a:noFill/>
                    </a:lnT>
                    <a:lnB>
                      <a:noFill/>
                    </a:lnB>
                  </a:tcPr>
                </a:tc>
                <a:extLst>
                  <a:ext uri="{0D108BD9-81ED-4DB2-BD59-A6C34878D82A}">
                    <a16:rowId xmlns:a16="http://schemas.microsoft.com/office/drawing/2014/main" val="10010"/>
                  </a:ext>
                </a:extLst>
              </a:tr>
              <a:tr h="314248">
                <a:tc>
                  <a:txBody>
                    <a:bodyPr/>
                    <a:lstStyle/>
                    <a:p>
                      <a:pPr algn="ctr" fontAlgn="b"/>
                      <a:r>
                        <a:rPr lang="en-US" sz="2000" b="0" i="0" u="none" strike="noStrike">
                          <a:solidFill>
                            <a:srgbClr val="000000"/>
                          </a:solidFill>
                          <a:effectLst/>
                          <a:latin typeface="Arial"/>
                        </a:rPr>
                        <a:t>11</a:t>
                      </a:r>
                    </a:p>
                  </a:txBody>
                  <a:tcPr marL="9415" marR="9415" marT="9417"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50%</a:t>
                      </a:r>
                    </a:p>
                  </a:txBody>
                  <a:tcPr marL="9415" marR="9415" marT="9417"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1</a:t>
                      </a:r>
                    </a:p>
                  </a:txBody>
                  <a:tcPr marL="9415" marR="9415" marT="9417"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-50%</a:t>
                      </a:r>
                    </a:p>
                  </a:txBody>
                  <a:tcPr marL="9415" marR="9415" marT="9417"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7"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25%</a:t>
                      </a:r>
                    </a:p>
                  </a:txBody>
                  <a:tcPr marL="9415" marR="9415" marT="9417"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7" marB="0" anchor="b">
                    <a:lnL>
                      <a:noFill/>
                    </a:lnL>
                    <a:lnR>
                      <a:noFill/>
                    </a:lnR>
                    <a:lnT>
                      <a:noFill/>
                    </a:lnT>
                    <a:lnB>
                      <a:noFill/>
                    </a:lnB>
                  </a:tcPr>
                </a:tc>
                <a:extLst>
                  <a:ext uri="{0D108BD9-81ED-4DB2-BD59-A6C34878D82A}">
                    <a16:rowId xmlns:a16="http://schemas.microsoft.com/office/drawing/2014/main" val="10011"/>
                  </a:ext>
                </a:extLst>
              </a:tr>
              <a:tr h="314248">
                <a:tc>
                  <a:txBody>
                    <a:bodyPr/>
                    <a:lstStyle/>
                    <a:p>
                      <a:pPr algn="ctr" fontAlgn="b"/>
                      <a:r>
                        <a:rPr lang="en-US" sz="2000" b="0" i="0" u="none" strike="noStrike">
                          <a:solidFill>
                            <a:srgbClr val="000000"/>
                          </a:solidFill>
                          <a:effectLst/>
                          <a:latin typeface="Arial"/>
                        </a:rPr>
                        <a:t>12</a:t>
                      </a:r>
                    </a:p>
                  </a:txBody>
                  <a:tcPr marL="9415" marR="9415" marT="9417"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35%</a:t>
                      </a:r>
                    </a:p>
                  </a:txBody>
                  <a:tcPr marL="9415" marR="9415" marT="9417"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0</a:t>
                      </a:r>
                    </a:p>
                  </a:txBody>
                  <a:tcPr marL="9415" marR="9415" marT="9417"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35%</a:t>
                      </a:r>
                    </a:p>
                  </a:txBody>
                  <a:tcPr marL="9415" marR="9415" marT="9417"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7" marB="0" anchor="b">
                    <a:lnL>
                      <a:noFill/>
                    </a:lnL>
                    <a:lnR>
                      <a:noFill/>
                    </a:lnR>
                    <a:lnT>
                      <a:noFill/>
                    </a:lnT>
                    <a:lnB>
                      <a:noFill/>
                    </a:lnB>
                  </a:tcPr>
                </a:tc>
                <a:tc>
                  <a:txBody>
                    <a:bodyPr/>
                    <a:lstStyle/>
                    <a:p>
                      <a:pPr algn="ctr" fontAlgn="b"/>
                      <a:r>
                        <a:rPr lang="en-US" sz="2000" b="0" i="0" u="none" strike="noStrike">
                          <a:solidFill>
                            <a:srgbClr val="000000"/>
                          </a:solidFill>
                          <a:effectLst/>
                          <a:latin typeface="Arial"/>
                        </a:rPr>
                        <a:t>12%</a:t>
                      </a:r>
                    </a:p>
                  </a:txBody>
                  <a:tcPr marL="9415" marR="9415" marT="9417"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7" marB="0" anchor="b">
                    <a:lnL>
                      <a:noFill/>
                    </a:lnL>
                    <a:lnR>
                      <a:noFill/>
                    </a:lnR>
                    <a:lnT>
                      <a:noFill/>
                    </a:lnT>
                    <a:lnB>
                      <a:noFill/>
                    </a:lnB>
                  </a:tcPr>
                </a:tc>
                <a:extLst>
                  <a:ext uri="{0D108BD9-81ED-4DB2-BD59-A6C34878D82A}">
                    <a16:rowId xmlns:a16="http://schemas.microsoft.com/office/drawing/2014/main" val="10012"/>
                  </a:ext>
                </a:extLst>
              </a:tr>
              <a:tr h="503692">
                <a:tc>
                  <a:txBody>
                    <a:bodyPr/>
                    <a:lstStyle/>
                    <a:p>
                      <a:pPr algn="ctr" fontAlgn="b"/>
                      <a:r>
                        <a:rPr lang="en-US" sz="2000" b="0" i="0" u="none" strike="noStrike" dirty="0">
                          <a:solidFill>
                            <a:srgbClr val="000000"/>
                          </a:solidFill>
                          <a:effectLst/>
                          <a:latin typeface="Arial"/>
                          <a:cs typeface="Arial"/>
                        </a:rPr>
                        <a:t>Mean</a:t>
                      </a:r>
                    </a:p>
                  </a:txBody>
                  <a:tcPr marL="9415" marR="9415" marT="9417" marB="0" anchor="b">
                    <a:lnL>
                      <a:noFill/>
                    </a:lnL>
                    <a:lnR>
                      <a:noFill/>
                    </a:lnR>
                    <a:lnT>
                      <a:noFill/>
                    </a:lnT>
                    <a:lnB>
                      <a:noFill/>
                    </a:lnB>
                  </a:tcPr>
                </a:tc>
                <a:tc>
                  <a:txBody>
                    <a:bodyPr/>
                    <a:lstStyle/>
                    <a:p>
                      <a:pPr marL="0" marR="0" indent="0" algn="ctr" defTabSz="457200" rtl="0" eaLnBrk="1" fontAlgn="b" latinLnBrk="0" hangingPunct="1">
                        <a:lnSpc>
                          <a:spcPct val="100000"/>
                        </a:lnSpc>
                        <a:spcBef>
                          <a:spcPts val="0"/>
                        </a:spcBef>
                        <a:spcAft>
                          <a:spcPts val="0"/>
                        </a:spcAft>
                        <a:buClrTx/>
                        <a:buSzTx/>
                        <a:buFontTx/>
                        <a:buNone/>
                        <a:tabLst/>
                        <a:defRPr/>
                      </a:pPr>
                      <a:r>
                        <a:rPr lang="en-US" sz="2000" b="0" i="0" u="none" strike="noStrike" dirty="0">
                          <a:solidFill>
                            <a:srgbClr val="000000"/>
                          </a:solidFill>
                          <a:effectLst/>
                          <a:latin typeface="Arial"/>
                          <a:cs typeface="Arial"/>
                        </a:rPr>
                        <a:t>35%</a:t>
                      </a:r>
                    </a:p>
                  </a:txBody>
                  <a:tcPr marL="9415" marR="9415" marT="9417"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25%</a:t>
                      </a:r>
                    </a:p>
                  </a:txBody>
                  <a:tcPr marL="9415" marR="9415" marT="9417"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10%</a:t>
                      </a:r>
                    </a:p>
                  </a:txBody>
                  <a:tcPr marL="9415" marR="9415" marT="9417"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7" marB="0" anchor="b">
                    <a:lnL>
                      <a:noFill/>
                    </a:lnL>
                    <a:lnR>
                      <a:noFill/>
                    </a:lnR>
                    <a:lnT>
                      <a:noFill/>
                    </a:lnT>
                    <a:lnB>
                      <a:noFill/>
                    </a:lnB>
                  </a:tcPr>
                </a:tc>
                <a:tc>
                  <a:txBody>
                    <a:bodyPr/>
                    <a:lstStyle/>
                    <a:p>
                      <a:pPr algn="ctr" fontAlgn="b"/>
                      <a:r>
                        <a:rPr lang="en-US" sz="2000" b="0" i="0" u="none" strike="noStrike" dirty="0">
                          <a:solidFill>
                            <a:srgbClr val="000000"/>
                          </a:solidFill>
                          <a:effectLst/>
                          <a:latin typeface="Arial"/>
                        </a:rPr>
                        <a:t>0.1625</a:t>
                      </a:r>
                    </a:p>
                  </a:txBody>
                  <a:tcPr marL="9415" marR="9415" marT="9417"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7" marB="0" anchor="b">
                    <a:lnL>
                      <a:noFill/>
                    </a:lnL>
                    <a:lnR>
                      <a:noFill/>
                    </a:lnR>
                    <a:lnT>
                      <a:noFill/>
                    </a:lnT>
                    <a:lnB>
                      <a:noFill/>
                    </a:lnB>
                  </a:tcPr>
                </a:tc>
                <a:extLst>
                  <a:ext uri="{0D108BD9-81ED-4DB2-BD59-A6C34878D82A}">
                    <a16:rowId xmlns:a16="http://schemas.microsoft.com/office/drawing/2014/main" val="10013"/>
                  </a:ext>
                </a:extLst>
              </a:tr>
              <a:tr h="503692">
                <a:tc>
                  <a:txBody>
                    <a:bodyPr/>
                    <a:lstStyle/>
                    <a:p>
                      <a:pPr algn="l" fontAlgn="b"/>
                      <a:endParaRPr lang="en-US" sz="1100" b="0" i="0" u="none" strike="noStrike" dirty="0">
                        <a:solidFill>
                          <a:srgbClr val="000000"/>
                        </a:solidFill>
                        <a:effectLst/>
                        <a:latin typeface="Calibri"/>
                      </a:endParaRPr>
                    </a:p>
                  </a:txBody>
                  <a:tcPr marL="9415" marR="9415" marT="9417" marB="0" anchor="b">
                    <a:lnL>
                      <a:noFill/>
                    </a:lnL>
                    <a:lnR>
                      <a:noFill/>
                    </a:lnR>
                    <a:lnT>
                      <a:noFill/>
                    </a:lnT>
                    <a:lnB>
                      <a:noFill/>
                    </a:lnB>
                  </a:tcPr>
                </a:tc>
                <a:tc gridSpan="4">
                  <a:txBody>
                    <a:bodyPr/>
                    <a:lstStyle/>
                    <a:p>
                      <a:pPr algn="ctr" fontAlgn="b"/>
                      <a:r>
                        <a:rPr lang="en-US" sz="2000" b="0" i="0" u="none" strike="noStrike" dirty="0">
                          <a:solidFill>
                            <a:srgbClr val="0000FF"/>
                          </a:solidFill>
                          <a:effectLst/>
                          <a:latin typeface="Arial"/>
                        </a:rPr>
                        <a:t>Brier Score = Mean Squared Error</a:t>
                      </a:r>
                    </a:p>
                  </a:txBody>
                  <a:tcPr marL="9415" marR="9415" marT="9417" marB="0" anchor="b">
                    <a:lnL>
                      <a:noFill/>
                    </a:lnL>
                    <a:lnR>
                      <a:noFill/>
                    </a:lnR>
                    <a:lnT>
                      <a:noFill/>
                    </a:lnT>
                    <a:lnB>
                      <a:noFill/>
                    </a:lnB>
                  </a:tcPr>
                </a:tc>
                <a:tc hMerge="1">
                  <a:txBody>
                    <a:bodyPr/>
                    <a:lstStyle/>
                    <a:p>
                      <a:pPr algn="ctr" fontAlgn="b"/>
                      <a:endParaRPr lang="en-US" sz="2000" b="0" i="0" u="none" strike="noStrike" dirty="0">
                        <a:solidFill>
                          <a:srgbClr val="0000FF"/>
                        </a:solidFill>
                        <a:effectLst/>
                        <a:latin typeface="Arial"/>
                      </a:endParaRPr>
                    </a:p>
                  </a:txBody>
                  <a:tcPr marL="9416" marR="9416" marT="9417" marB="0" anchor="b">
                    <a:lnL>
                      <a:noFill/>
                    </a:lnL>
                    <a:lnR>
                      <a:noFill/>
                    </a:lnR>
                    <a:lnT>
                      <a:noFill/>
                    </a:lnT>
                    <a:lnB>
                      <a:noFill/>
                    </a:lnB>
                  </a:tcPr>
                </a:tc>
                <a:tc hMerge="1">
                  <a:txBody>
                    <a:bodyPr/>
                    <a:lstStyle/>
                    <a:p>
                      <a:pPr algn="ctr" fontAlgn="b"/>
                      <a:endParaRPr lang="en-US" sz="2000" b="0" i="0" u="none" strike="noStrike" dirty="0">
                        <a:solidFill>
                          <a:srgbClr val="000000"/>
                        </a:solidFill>
                        <a:effectLst/>
                        <a:latin typeface="Arial"/>
                      </a:endParaRPr>
                    </a:p>
                  </a:txBody>
                  <a:tcPr marL="9416" marR="9416" marT="9416" marB="0" anchor="b">
                    <a:lnL>
                      <a:noFill/>
                    </a:lnL>
                    <a:lnR>
                      <a:noFill/>
                    </a:lnR>
                    <a:lnT>
                      <a:noFill/>
                    </a:lnT>
                    <a:lnB>
                      <a:noFill/>
                    </a:lnB>
                  </a:tcPr>
                </a:tc>
                <a:tc hMerge="1">
                  <a:txBody>
                    <a:bodyPr/>
                    <a:lstStyle/>
                    <a:p>
                      <a:pPr algn="ctr" fontAlgn="b"/>
                      <a:endParaRPr lang="en-US" sz="2000" b="0" i="0" u="none" strike="noStrike" dirty="0">
                        <a:solidFill>
                          <a:srgbClr val="000000"/>
                        </a:solidFill>
                        <a:effectLst/>
                        <a:latin typeface="Arial"/>
                      </a:endParaRPr>
                    </a:p>
                  </a:txBody>
                  <a:tcPr marL="9416" marR="9416" marT="9416"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7"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Arial"/>
                      </a:endParaRPr>
                    </a:p>
                  </a:txBody>
                  <a:tcPr marL="9415" marR="9415" marT="9417" marB="0" anchor="b">
                    <a:lnL>
                      <a:noFill/>
                    </a:lnL>
                    <a:lnR>
                      <a:noFill/>
                    </a:lnR>
                    <a:lnT>
                      <a:noFill/>
                    </a:lnT>
                    <a:lnB>
                      <a:noFill/>
                    </a:lnB>
                  </a:tcPr>
                </a:tc>
                <a:extLst>
                  <a:ext uri="{0D108BD9-81ED-4DB2-BD59-A6C34878D82A}">
                    <a16:rowId xmlns:a16="http://schemas.microsoft.com/office/drawing/2014/main" val="10014"/>
                  </a:ext>
                </a:extLst>
              </a:tr>
            </a:tbl>
          </a:graphicData>
        </a:graphic>
      </p:graphicFrame>
      <p:sp>
        <p:nvSpPr>
          <p:cNvPr id="2" name="Oval 1">
            <a:extLst>
              <a:ext uri="{FF2B5EF4-FFF2-40B4-BE49-F238E27FC236}">
                <a16:creationId xmlns:a16="http://schemas.microsoft.com/office/drawing/2014/main" id="{ECA012B8-6F26-49A9-9E9E-A7D3CA4D81AC}"/>
              </a:ext>
            </a:extLst>
          </p:cNvPr>
          <p:cNvSpPr>
            <a:spLocks noChangeArrowheads="1"/>
          </p:cNvSpPr>
          <p:nvPr/>
        </p:nvSpPr>
        <p:spPr bwMode="auto">
          <a:xfrm>
            <a:off x="7010400" y="5697794"/>
            <a:ext cx="1295400" cy="609600"/>
          </a:xfrm>
          <a:prstGeom prst="ellipse">
            <a:avLst/>
          </a:prstGeom>
          <a:noFill/>
          <a:ln w="12700">
            <a:solidFill>
              <a:srgbClr val="0000FF"/>
            </a:solidFill>
            <a:round/>
            <a:headEnd/>
            <a:tailEnd/>
          </a:ln>
          <a:effectLst>
            <a:outerShdw dist="23000" dir="5400000" rotWithShape="0">
              <a:srgbClr val="808080">
                <a:alpha val="34999"/>
              </a:srgbClr>
            </a:outerShdw>
          </a:effectLst>
        </p:spPr>
        <p:txBody>
          <a:bodyPr anchor="ctr"/>
          <a:lstStyle/>
          <a:p>
            <a:pPr algn="ctr">
              <a:defRPr/>
            </a:pPr>
            <a:endParaRPr lang="en-US">
              <a:solidFill>
                <a:schemeClr val="lt1"/>
              </a:solidFill>
              <a:latin typeface="+mn-lt"/>
              <a:ea typeface="+mn-ea"/>
            </a:endParaRPr>
          </a:p>
        </p:txBody>
      </p:sp>
      <p:cxnSp>
        <p:nvCxnSpPr>
          <p:cNvPr id="4" name="Straight Arrow Connector 3">
            <a:extLst>
              <a:ext uri="{FF2B5EF4-FFF2-40B4-BE49-F238E27FC236}">
                <a16:creationId xmlns:a16="http://schemas.microsoft.com/office/drawing/2014/main" id="{6BE33692-EFAE-4A3A-B078-0ADF4FC2F163}"/>
              </a:ext>
            </a:extLst>
          </p:cNvPr>
          <p:cNvCxnSpPr>
            <a:cxnSpLocks noChangeShapeType="1"/>
          </p:cNvCxnSpPr>
          <p:nvPr/>
        </p:nvCxnSpPr>
        <p:spPr bwMode="auto">
          <a:xfrm flipV="1">
            <a:off x="6695768" y="6002594"/>
            <a:ext cx="304800" cy="304800"/>
          </a:xfrm>
          <a:prstGeom prst="straightConnector1">
            <a:avLst/>
          </a:prstGeom>
          <a:noFill/>
          <a:ln w="25400">
            <a:solidFill>
              <a:srgbClr val="0000FF"/>
            </a:solidFill>
            <a:round/>
            <a:headEnd/>
            <a:tailEnd type="arrow" w="med" len="med"/>
          </a:ln>
          <a:effectLst>
            <a:outerShdw dist="20000" dir="5400000" rotWithShape="0">
              <a:srgbClr val="808080">
                <a:alpha val="37999"/>
              </a:srgbClr>
            </a:outerShdw>
          </a:effectLst>
        </p:spPr>
      </p:cxn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Title 1"/>
          <p:cNvSpPr>
            <a:spLocks noGrp="1"/>
          </p:cNvSpPr>
          <p:nvPr>
            <p:ph type="title"/>
          </p:nvPr>
        </p:nvSpPr>
        <p:spPr/>
        <p:txBody>
          <a:bodyPr/>
          <a:lstStyle/>
          <a:p>
            <a:r>
              <a:rPr lang="en-US" dirty="0">
                <a:latin typeface="Times New Roman" charset="0"/>
                <a:ea typeface="ＭＳ Ｐゴシック" charset="0"/>
                <a:cs typeface="ＭＳ Ｐゴシック" charset="0"/>
              </a:rPr>
              <a:t>Combining Tests (Chapter 7)</a:t>
            </a:r>
          </a:p>
        </p:txBody>
      </p:sp>
      <p:sp>
        <p:nvSpPr>
          <p:cNvPr id="79874" name="Content Placeholder 2"/>
          <p:cNvSpPr>
            <a:spLocks noGrp="1"/>
          </p:cNvSpPr>
          <p:nvPr>
            <p:ph idx="1"/>
          </p:nvPr>
        </p:nvSpPr>
        <p:spPr/>
        <p:txBody>
          <a:bodyPr/>
          <a:lstStyle/>
          <a:p>
            <a:r>
              <a:rPr lang="en-US" dirty="0">
                <a:latin typeface="Arial" charset="0"/>
                <a:ea typeface="ＭＳ Ｐゴシック" charset="0"/>
                <a:cs typeface="ＭＳ Ｐゴシック" charset="0"/>
              </a:rPr>
              <a:t>Test independence</a:t>
            </a:r>
          </a:p>
          <a:p>
            <a:r>
              <a:rPr lang="en-US" dirty="0">
                <a:latin typeface="Arial" charset="0"/>
                <a:ea typeface="ＭＳ Ｐゴシック" charset="0"/>
                <a:cs typeface="ＭＳ Ｐゴシック" charset="0"/>
              </a:rPr>
              <a:t>Clinical prediction rules</a:t>
            </a:r>
          </a:p>
          <a:p>
            <a:r>
              <a:rPr lang="en-US" dirty="0" err="1">
                <a:latin typeface="Arial" charset="0"/>
                <a:ea typeface="ＭＳ Ｐゴシック" charset="0"/>
                <a:cs typeface="ＭＳ Ｐゴシック" charset="0"/>
              </a:rPr>
              <a:t>Overfitting</a:t>
            </a:r>
            <a:r>
              <a:rPr lang="en-US" dirty="0">
                <a:latin typeface="Arial" charset="0"/>
                <a:ea typeface="ＭＳ Ｐゴシック" charset="0"/>
                <a:cs typeface="ＭＳ Ｐゴシック" charset="0"/>
              </a:rPr>
              <a:t>; derivation and validation datasets</a:t>
            </a:r>
          </a:p>
          <a:p>
            <a:r>
              <a:rPr lang="en-US" dirty="0">
                <a:latin typeface="Arial" charset="0"/>
                <a:ea typeface="ＭＳ Ｐゴシック" charset="0"/>
                <a:cs typeface="ＭＳ Ｐゴシック" charset="0"/>
              </a:rPr>
              <a:t>CART </a:t>
            </a:r>
            <a:r>
              <a:rPr lang="en-US" dirty="0" err="1">
                <a:latin typeface="Arial" charset="0"/>
                <a:ea typeface="ＭＳ Ｐゴシック" charset="0"/>
                <a:cs typeface="ＭＳ Ｐゴシック" charset="0"/>
              </a:rPr>
              <a:t>vs</a:t>
            </a:r>
            <a:r>
              <a:rPr lang="en-US" dirty="0">
                <a:latin typeface="Arial" charset="0"/>
                <a:ea typeface="ＭＳ Ｐゴシック" charset="0"/>
                <a:cs typeface="ＭＳ Ｐゴシック" charset="0"/>
              </a:rPr>
              <a:t> logistic regression</a:t>
            </a:r>
          </a:p>
        </p:txBody>
      </p:sp>
      <p:sp>
        <p:nvSpPr>
          <p:cNvPr id="79875" name="Slide Number Placeholder 3"/>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04C7520B-9BE6-064E-BB6F-C85EB9F3591D}" type="slidenum">
              <a:rPr lang="en-US" sz="1400">
                <a:latin typeface="Arial" charset="0"/>
              </a:rPr>
              <a:pPr/>
              <a:t>31</a:t>
            </a:fld>
            <a:endParaRPr lang="en-US" sz="1400">
              <a:latin typeface="Arial" charset="0"/>
            </a:endParaRPr>
          </a:p>
        </p:txBody>
      </p:sp>
    </p:spTree>
    <p:extLst>
      <p:ext uri="{BB962C8B-B14F-4D97-AF65-F5344CB8AC3E}">
        <p14:creationId xmlns:p14="http://schemas.microsoft.com/office/powerpoint/2010/main" val="260191940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8975C1AE-E6CC-441D-8B8C-0A3DBD88359F}"/>
              </a:ext>
            </a:extLst>
          </p:cNvPr>
          <p:cNvSpPr>
            <a:spLocks noGrp="1"/>
          </p:cNvSpPr>
          <p:nvPr>
            <p:ph type="sldNum" sz="quarter" idx="12"/>
          </p:nvPr>
        </p:nvSpPr>
        <p:spPr/>
        <p:txBody>
          <a:bodyPr/>
          <a:lstStyle/>
          <a:p>
            <a:fld id="{616E4FA0-5BB6-493E-95A6-EA89D2B23493}" type="slidenum">
              <a:rPr lang="en-US" altLang="en-US" smtClean="0"/>
              <a:pPr/>
              <a:t>32</a:t>
            </a:fld>
            <a:endParaRPr lang="en-US" altLang="en-US"/>
          </a:p>
        </p:txBody>
      </p:sp>
      <p:pic>
        <p:nvPicPr>
          <p:cNvPr id="5" name="Picture 4">
            <a:extLst>
              <a:ext uri="{FF2B5EF4-FFF2-40B4-BE49-F238E27FC236}">
                <a16:creationId xmlns:a16="http://schemas.microsoft.com/office/drawing/2014/main" id="{C72C732F-98B5-4263-95A6-378B12137EAF}"/>
              </a:ext>
            </a:extLst>
          </p:cNvPr>
          <p:cNvPicPr/>
          <p:nvPr/>
        </p:nvPicPr>
        <p:blipFill>
          <a:blip r:embed="rId2"/>
          <a:stretch>
            <a:fillRect/>
          </a:stretch>
        </p:blipFill>
        <p:spPr>
          <a:xfrm>
            <a:off x="1752600" y="228600"/>
            <a:ext cx="5410200" cy="5045075"/>
          </a:xfrm>
          <a:prstGeom prst="rect">
            <a:avLst/>
          </a:prstGeom>
        </p:spPr>
      </p:pic>
      <p:sp>
        <p:nvSpPr>
          <p:cNvPr id="6" name="Rectangle 5">
            <a:extLst>
              <a:ext uri="{FF2B5EF4-FFF2-40B4-BE49-F238E27FC236}">
                <a16:creationId xmlns:a16="http://schemas.microsoft.com/office/drawing/2014/main" id="{8ECB35F0-C6CB-46FA-BFC6-B8EBAA2CF488}"/>
              </a:ext>
            </a:extLst>
          </p:cNvPr>
          <p:cNvSpPr/>
          <p:nvPr/>
        </p:nvSpPr>
        <p:spPr>
          <a:xfrm>
            <a:off x="1066800" y="5536049"/>
            <a:ext cx="7696200" cy="1169551"/>
          </a:xfrm>
          <a:prstGeom prst="rect">
            <a:avLst/>
          </a:prstGeom>
        </p:spPr>
        <p:txBody>
          <a:bodyPr wrap="square">
            <a:spAutoFit/>
          </a:bodyPr>
          <a:lstStyle/>
          <a:p>
            <a:pPr marL="0" marR="0"/>
            <a:r>
              <a:rPr lang="en-US" sz="1400" dirty="0">
                <a:ea typeface="Times New Roman" panose="02020603050405020304" pitchFamily="18" charset="0"/>
              </a:rPr>
              <a:t>Relationship between prior odds, LRs (LR+ and LR−), posterior odds, and the OR. (</a:t>
            </a:r>
            <a:r>
              <a:rPr lang="en-US" sz="1400" b="1" dirty="0">
                <a:ea typeface="Times New Roman" panose="02020603050405020304" pitchFamily="18" charset="0"/>
              </a:rPr>
              <a:t>A</a:t>
            </a:r>
            <a:r>
              <a:rPr lang="en-US" sz="1400" dirty="0">
                <a:ea typeface="Times New Roman" panose="02020603050405020304" pitchFamily="18" charset="0"/>
              </a:rPr>
              <a:t>) Low prevalence of strong risk factor. (</a:t>
            </a:r>
            <a:r>
              <a:rPr lang="en-US" sz="1400" b="1" dirty="0">
                <a:ea typeface="Times New Roman" panose="02020603050405020304" pitchFamily="18" charset="0"/>
              </a:rPr>
              <a:t>B</a:t>
            </a:r>
            <a:r>
              <a:rPr lang="en-US" sz="1400" dirty="0">
                <a:ea typeface="Times New Roman" panose="02020603050405020304" pitchFamily="18" charset="0"/>
              </a:rPr>
              <a:t>) High prevalence of strong risk factor. The length and direction of an LR arrow correspond to the logarithm of the LR; the LR</a:t>
            </a:r>
            <a:r>
              <a:rPr lang="en-US" sz="1400" dirty="0">
                <a:ea typeface="Times New Roman" panose="02020603050405020304" pitchFamily="18" charset="0"/>
                <a:sym typeface="Symbol" panose="05050102010706020507" pitchFamily="18" charset="2"/>
              </a:rPr>
              <a:t></a:t>
            </a:r>
            <a:r>
              <a:rPr lang="en-US" sz="1400" dirty="0">
                <a:ea typeface="Times New Roman" panose="02020603050405020304" pitchFamily="18" charset="0"/>
              </a:rPr>
              <a:t> points downward because its logarithm is negative. The LR magnitudes change depending on the prevalence of the risk factor, whereas their ratio, the OR, remains the same.  </a:t>
            </a:r>
          </a:p>
        </p:txBody>
      </p:sp>
    </p:spTree>
    <p:extLst>
      <p:ext uri="{BB962C8B-B14F-4D97-AF65-F5344CB8AC3E}">
        <p14:creationId xmlns:p14="http://schemas.microsoft.com/office/powerpoint/2010/main" val="15639450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Title 1"/>
          <p:cNvSpPr>
            <a:spLocks noGrp="1"/>
          </p:cNvSpPr>
          <p:nvPr>
            <p:ph type="title"/>
          </p:nvPr>
        </p:nvSpPr>
        <p:spPr>
          <a:xfrm>
            <a:off x="1219200" y="304800"/>
            <a:ext cx="7772400" cy="1143000"/>
          </a:xfrm>
        </p:spPr>
        <p:txBody>
          <a:bodyPr/>
          <a:lstStyle/>
          <a:p>
            <a:r>
              <a:rPr lang="en-US" dirty="0">
                <a:latin typeface="Times New Roman" charset="0"/>
                <a:ea typeface="ＭＳ Ｐゴシック" charset="0"/>
                <a:cs typeface="ＭＳ Ｐゴシック" charset="0"/>
              </a:rPr>
              <a:t>RCTs (Chapter 8)</a:t>
            </a:r>
          </a:p>
        </p:txBody>
      </p:sp>
      <p:sp>
        <p:nvSpPr>
          <p:cNvPr id="80898" name="Content Placeholder 2"/>
          <p:cNvSpPr>
            <a:spLocks noGrp="1"/>
          </p:cNvSpPr>
          <p:nvPr>
            <p:ph idx="1"/>
          </p:nvPr>
        </p:nvSpPr>
        <p:spPr>
          <a:xfrm>
            <a:off x="1066800" y="1295400"/>
            <a:ext cx="7772400" cy="5105400"/>
          </a:xfrm>
        </p:spPr>
        <p:txBody>
          <a:bodyPr/>
          <a:lstStyle/>
          <a:p>
            <a:r>
              <a:rPr lang="en-US" dirty="0">
                <a:latin typeface="Arial" charset="0"/>
                <a:ea typeface="ＭＳ Ｐゴシック" charset="0"/>
                <a:cs typeface="ＭＳ Ｐゴシック" charset="0"/>
              </a:rPr>
              <a:t>OR, RR, RRR, ARR, NNT</a:t>
            </a:r>
          </a:p>
          <a:p>
            <a:r>
              <a:rPr lang="en-US" dirty="0">
                <a:latin typeface="Arial" charset="0"/>
                <a:ea typeface="ＭＳ Ｐゴシック" charset="0"/>
                <a:cs typeface="ＭＳ Ｐゴシック" charset="0"/>
              </a:rPr>
              <a:t>Intention to treat, per protocol and as treated analyses</a:t>
            </a:r>
          </a:p>
          <a:p>
            <a:r>
              <a:rPr lang="en-US" dirty="0">
                <a:latin typeface="Arial" charset="0"/>
                <a:ea typeface="ＭＳ Ｐゴシック" charset="0"/>
                <a:cs typeface="ＭＳ Ｐゴシック" charset="0"/>
              </a:rPr>
              <a:t>Blinding- 3 levels</a:t>
            </a:r>
          </a:p>
          <a:p>
            <a:r>
              <a:rPr lang="en-US" dirty="0">
                <a:latin typeface="Arial" charset="0"/>
                <a:ea typeface="ＭＳ Ｐゴシック" charset="0"/>
                <a:cs typeface="ＭＳ Ｐゴシック" charset="0"/>
              </a:rPr>
              <a:t>Composite outcomes</a:t>
            </a:r>
          </a:p>
          <a:p>
            <a:r>
              <a:rPr lang="en-US" dirty="0">
                <a:latin typeface="Arial" charset="0"/>
                <a:ea typeface="ＭＳ Ｐゴシック" charset="0"/>
                <a:cs typeface="ＭＳ Ｐゴシック" charset="0"/>
              </a:rPr>
              <a:t>Surrogate outcomes</a:t>
            </a:r>
          </a:p>
          <a:p>
            <a:r>
              <a:rPr lang="en-US" dirty="0">
                <a:latin typeface="Arial" charset="0"/>
                <a:ea typeface="ＭＳ Ｐゴシック" charset="0"/>
                <a:cs typeface="ＭＳ Ｐゴシック" charset="0"/>
              </a:rPr>
              <a:t>BOE-CEA – NNT x cost</a:t>
            </a:r>
          </a:p>
        </p:txBody>
      </p:sp>
      <p:sp>
        <p:nvSpPr>
          <p:cNvPr id="80899" name="Slide Number Placeholder 3"/>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A1E9FDB1-C501-7C4C-B94F-5B7BA328DC8D}" type="slidenum">
              <a:rPr lang="en-US" sz="1400">
                <a:latin typeface="Arial" charset="0"/>
              </a:rPr>
              <a:pPr/>
              <a:t>33</a:t>
            </a:fld>
            <a:endParaRPr lang="en-US" sz="1400">
              <a:latin typeface="Arial" charset="0"/>
            </a:endParaRPr>
          </a:p>
        </p:txBody>
      </p:sp>
    </p:spTree>
    <p:extLst>
      <p:ext uri="{BB962C8B-B14F-4D97-AF65-F5344CB8AC3E}">
        <p14:creationId xmlns:p14="http://schemas.microsoft.com/office/powerpoint/2010/main" val="259741099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Title 1"/>
          <p:cNvSpPr>
            <a:spLocks noGrp="1"/>
          </p:cNvSpPr>
          <p:nvPr>
            <p:ph type="title"/>
          </p:nvPr>
        </p:nvSpPr>
        <p:spPr>
          <a:xfrm>
            <a:off x="990600" y="228600"/>
            <a:ext cx="7772400" cy="914400"/>
          </a:xfrm>
        </p:spPr>
        <p:txBody>
          <a:bodyPr/>
          <a:lstStyle/>
          <a:p>
            <a:r>
              <a:rPr lang="en-US" dirty="0">
                <a:latin typeface="Times New Roman" charset="0"/>
                <a:ea typeface="ＭＳ Ｐゴシック" charset="0"/>
                <a:cs typeface="ＭＳ Ｐゴシック" charset="0"/>
              </a:rPr>
              <a:t>Screening (Chapter 10)</a:t>
            </a:r>
          </a:p>
        </p:txBody>
      </p:sp>
      <p:sp>
        <p:nvSpPr>
          <p:cNvPr id="77826" name="Content Placeholder 2"/>
          <p:cNvSpPr>
            <a:spLocks noGrp="1"/>
          </p:cNvSpPr>
          <p:nvPr>
            <p:ph idx="1"/>
          </p:nvPr>
        </p:nvSpPr>
        <p:spPr>
          <a:xfrm>
            <a:off x="1143000" y="1371600"/>
            <a:ext cx="7772400" cy="4114800"/>
          </a:xfrm>
        </p:spPr>
        <p:txBody>
          <a:bodyPr/>
          <a:lstStyle/>
          <a:p>
            <a:r>
              <a:rPr lang="en-US" dirty="0">
                <a:latin typeface="Arial" charset="0"/>
                <a:ea typeface="ＭＳ Ｐゴシック" charset="0"/>
                <a:cs typeface="ＭＳ Ｐゴシック" charset="0"/>
              </a:rPr>
              <a:t>Volunteer effect* (screened vs. unscreened)</a:t>
            </a:r>
          </a:p>
          <a:p>
            <a:endParaRPr lang="en-US" dirty="0">
              <a:latin typeface="Arial" charset="0"/>
              <a:ea typeface="ＭＳ Ｐゴシック" charset="0"/>
              <a:cs typeface="ＭＳ Ｐゴシック" charset="0"/>
            </a:endParaRPr>
          </a:p>
        </p:txBody>
      </p:sp>
      <p:sp>
        <p:nvSpPr>
          <p:cNvPr id="77827" name="Slide Number Placeholder 3"/>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59ED121C-D250-5B45-B09C-7743C58395AF}" type="slidenum">
              <a:rPr lang="en-US" sz="1400">
                <a:latin typeface="Arial" charset="0"/>
              </a:rPr>
              <a:pPr/>
              <a:t>34</a:t>
            </a:fld>
            <a:endParaRPr lang="en-US" sz="1400">
              <a:latin typeface="Arial" charset="0"/>
            </a:endParaRPr>
          </a:p>
        </p:txBody>
      </p:sp>
    </p:spTree>
    <p:extLst>
      <p:ext uri="{BB962C8B-B14F-4D97-AF65-F5344CB8AC3E}">
        <p14:creationId xmlns:p14="http://schemas.microsoft.com/office/powerpoint/2010/main" val="20768190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DE7D0C-E64E-486A-A4D9-6112DC755612}"/>
              </a:ext>
            </a:extLst>
          </p:cNvPr>
          <p:cNvSpPr>
            <a:spLocks noGrp="1"/>
          </p:cNvSpPr>
          <p:nvPr>
            <p:ph type="title"/>
          </p:nvPr>
        </p:nvSpPr>
        <p:spPr/>
        <p:txBody>
          <a:bodyPr/>
          <a:lstStyle/>
          <a:p>
            <a:r>
              <a:rPr lang="en-US" dirty="0"/>
              <a:t>Volunteer Effect (Confounding)</a:t>
            </a:r>
          </a:p>
        </p:txBody>
      </p:sp>
      <p:sp>
        <p:nvSpPr>
          <p:cNvPr id="4" name="Slide Number Placeholder 3">
            <a:extLst>
              <a:ext uri="{FF2B5EF4-FFF2-40B4-BE49-F238E27FC236}">
                <a16:creationId xmlns:a16="http://schemas.microsoft.com/office/drawing/2014/main" id="{502A08A8-26B6-4EDB-BBA9-81B9CD48F3BE}"/>
              </a:ext>
            </a:extLst>
          </p:cNvPr>
          <p:cNvSpPr>
            <a:spLocks noGrp="1"/>
          </p:cNvSpPr>
          <p:nvPr>
            <p:ph type="sldNum" sz="quarter" idx="12"/>
          </p:nvPr>
        </p:nvSpPr>
        <p:spPr/>
        <p:txBody>
          <a:bodyPr/>
          <a:lstStyle/>
          <a:p>
            <a:fld id="{616E4FA0-5BB6-493E-95A6-EA89D2B23493}" type="slidenum">
              <a:rPr lang="en-US" altLang="en-US" smtClean="0"/>
              <a:pPr/>
              <a:t>35</a:t>
            </a:fld>
            <a:endParaRPr lang="en-US" altLang="en-US"/>
          </a:p>
        </p:txBody>
      </p:sp>
      <p:pic>
        <p:nvPicPr>
          <p:cNvPr id="5" name="Picture 4">
            <a:extLst>
              <a:ext uri="{FF2B5EF4-FFF2-40B4-BE49-F238E27FC236}">
                <a16:creationId xmlns:a16="http://schemas.microsoft.com/office/drawing/2014/main" id="{2A2400DB-2FE8-44C8-8BFE-C39D3DB11364}"/>
              </a:ext>
            </a:extLst>
          </p:cNvPr>
          <p:cNvPicPr>
            <a:picLocks noChangeAspect="1"/>
          </p:cNvPicPr>
          <p:nvPr/>
        </p:nvPicPr>
        <p:blipFill>
          <a:blip r:embed="rId2"/>
          <a:stretch>
            <a:fillRect/>
          </a:stretch>
        </p:blipFill>
        <p:spPr>
          <a:xfrm>
            <a:off x="0" y="2169011"/>
            <a:ext cx="9144000" cy="4307989"/>
          </a:xfrm>
          <a:prstGeom prst="rect">
            <a:avLst/>
          </a:prstGeom>
        </p:spPr>
      </p:pic>
    </p:spTree>
    <p:extLst>
      <p:ext uri="{BB962C8B-B14F-4D97-AF65-F5344CB8AC3E}">
        <p14:creationId xmlns:p14="http://schemas.microsoft.com/office/powerpoint/2010/main" val="252125593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Title 1"/>
          <p:cNvSpPr>
            <a:spLocks noGrp="1"/>
          </p:cNvSpPr>
          <p:nvPr>
            <p:ph type="title"/>
          </p:nvPr>
        </p:nvSpPr>
        <p:spPr>
          <a:xfrm>
            <a:off x="990600" y="228600"/>
            <a:ext cx="7772400" cy="914400"/>
          </a:xfrm>
        </p:spPr>
        <p:txBody>
          <a:bodyPr/>
          <a:lstStyle/>
          <a:p>
            <a:r>
              <a:rPr lang="en-US" dirty="0">
                <a:latin typeface="Times New Roman" charset="0"/>
                <a:ea typeface="ＭＳ Ｐゴシック" charset="0"/>
                <a:cs typeface="ＭＳ Ｐゴシック" charset="0"/>
              </a:rPr>
              <a:t>Screening (Chapter 10)</a:t>
            </a:r>
          </a:p>
        </p:txBody>
      </p:sp>
      <p:sp>
        <p:nvSpPr>
          <p:cNvPr id="77826" name="Content Placeholder 2"/>
          <p:cNvSpPr>
            <a:spLocks noGrp="1"/>
          </p:cNvSpPr>
          <p:nvPr>
            <p:ph idx="1"/>
          </p:nvPr>
        </p:nvSpPr>
        <p:spPr>
          <a:xfrm>
            <a:off x="1143000" y="1371600"/>
            <a:ext cx="7772400" cy="4114800"/>
          </a:xfrm>
        </p:spPr>
        <p:txBody>
          <a:bodyPr/>
          <a:lstStyle/>
          <a:p>
            <a:r>
              <a:rPr lang="en-US" dirty="0">
                <a:latin typeface="Arial" charset="0"/>
                <a:ea typeface="ＭＳ Ｐゴシック" charset="0"/>
                <a:cs typeface="ＭＳ Ｐゴシック" charset="0"/>
              </a:rPr>
              <a:t>Lead time bias (screened </a:t>
            </a:r>
            <a:r>
              <a:rPr lang="en-US" u="sng" dirty="0">
                <a:latin typeface="Arial" charset="0"/>
                <a:ea typeface="ＭＳ Ｐゴシック" charset="0"/>
                <a:cs typeface="ＭＳ Ｐゴシック" charset="0"/>
              </a:rPr>
              <a:t>and</a:t>
            </a:r>
            <a:r>
              <a:rPr lang="en-US" dirty="0">
                <a:latin typeface="Arial" charset="0"/>
                <a:ea typeface="ＭＳ Ｐゴシック" charset="0"/>
                <a:cs typeface="ＭＳ Ｐゴシック" charset="0"/>
              </a:rPr>
              <a:t> D+ vs. unscreened </a:t>
            </a:r>
            <a:r>
              <a:rPr lang="en-US" u="sng" dirty="0">
                <a:latin typeface="Arial" charset="0"/>
                <a:ea typeface="ＭＳ Ｐゴシック" charset="0"/>
                <a:cs typeface="ＭＳ Ｐゴシック" charset="0"/>
              </a:rPr>
              <a:t>and</a:t>
            </a:r>
            <a:r>
              <a:rPr lang="en-US" dirty="0">
                <a:latin typeface="Arial" charset="0"/>
                <a:ea typeface="ＭＳ Ｐゴシック" charset="0"/>
                <a:cs typeface="ＭＳ Ｐゴシック" charset="0"/>
              </a:rPr>
              <a:t> D+)</a:t>
            </a:r>
          </a:p>
          <a:p>
            <a:r>
              <a:rPr lang="en-US" dirty="0">
                <a:latin typeface="Arial" charset="0"/>
                <a:ea typeface="ＭＳ Ｐゴシック" charset="0"/>
                <a:cs typeface="ＭＳ Ｐゴシック" charset="0"/>
              </a:rPr>
              <a:t>Length Bias (Diagnosed by screening vs. diagnosed by symptoms)</a:t>
            </a:r>
          </a:p>
          <a:p>
            <a:r>
              <a:rPr lang="en-US" dirty="0">
                <a:latin typeface="Arial" charset="0"/>
                <a:ea typeface="ＭＳ Ｐゴシック" charset="0"/>
                <a:cs typeface="ＭＳ Ｐゴシック" charset="0"/>
              </a:rPr>
              <a:t>Overdiagnosis/pseudo disease screened and D+ vs. unscreened and D+</a:t>
            </a:r>
          </a:p>
          <a:p>
            <a:pPr marL="0" indent="0">
              <a:buNone/>
            </a:pPr>
            <a:endParaRPr lang="en-US" dirty="0">
              <a:latin typeface="Arial" charset="0"/>
              <a:ea typeface="ＭＳ Ｐゴシック" charset="0"/>
              <a:cs typeface="ＭＳ Ｐゴシック" charset="0"/>
            </a:endParaRPr>
          </a:p>
        </p:txBody>
      </p:sp>
      <p:sp>
        <p:nvSpPr>
          <p:cNvPr id="77827" name="Slide Number Placeholder 3"/>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59ED121C-D250-5B45-B09C-7743C58395AF}" type="slidenum">
              <a:rPr lang="en-US" sz="1400">
                <a:latin typeface="Arial" charset="0"/>
              </a:rPr>
              <a:pPr/>
              <a:t>36</a:t>
            </a:fld>
            <a:endParaRPr lang="en-US" sz="1400">
              <a:latin typeface="Arial" charset="0"/>
            </a:endParaRPr>
          </a:p>
        </p:txBody>
      </p:sp>
    </p:spTree>
    <p:extLst>
      <p:ext uri="{BB962C8B-B14F-4D97-AF65-F5344CB8AC3E}">
        <p14:creationId xmlns:p14="http://schemas.microsoft.com/office/powerpoint/2010/main" val="45797576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Title 1"/>
          <p:cNvSpPr>
            <a:spLocks noGrp="1"/>
          </p:cNvSpPr>
          <p:nvPr>
            <p:ph type="title"/>
          </p:nvPr>
        </p:nvSpPr>
        <p:spPr>
          <a:xfrm>
            <a:off x="990600" y="228600"/>
            <a:ext cx="7772400" cy="914400"/>
          </a:xfrm>
        </p:spPr>
        <p:txBody>
          <a:bodyPr/>
          <a:lstStyle/>
          <a:p>
            <a:r>
              <a:rPr lang="en-US" dirty="0">
                <a:latin typeface="Times New Roman" charset="0"/>
                <a:ea typeface="ＭＳ Ｐゴシック" charset="0"/>
                <a:cs typeface="ＭＳ Ｐゴシック" charset="0"/>
              </a:rPr>
              <a:t>Screening (Chapter 10)</a:t>
            </a:r>
          </a:p>
        </p:txBody>
      </p:sp>
      <p:sp>
        <p:nvSpPr>
          <p:cNvPr id="77826" name="Content Placeholder 2"/>
          <p:cNvSpPr>
            <a:spLocks noGrp="1"/>
          </p:cNvSpPr>
          <p:nvPr>
            <p:ph idx="1"/>
          </p:nvPr>
        </p:nvSpPr>
        <p:spPr>
          <a:xfrm>
            <a:off x="1143000" y="1371600"/>
            <a:ext cx="7772400" cy="4114800"/>
          </a:xfrm>
        </p:spPr>
        <p:txBody>
          <a:bodyPr/>
          <a:lstStyle/>
          <a:p>
            <a:r>
              <a:rPr lang="en-US" dirty="0">
                <a:latin typeface="Arial" charset="0"/>
                <a:ea typeface="ＭＳ Ｐゴシック" charset="0"/>
                <a:cs typeface="ＭＳ Ｐゴシック" charset="0"/>
              </a:rPr>
              <a:t>Survival (among D+) vs mortality (in the population)</a:t>
            </a:r>
          </a:p>
          <a:p>
            <a:r>
              <a:rPr lang="en-US" dirty="0">
                <a:latin typeface="Arial" charset="0"/>
                <a:ea typeface="ＭＳ Ｐゴシック" charset="0"/>
                <a:cs typeface="ＭＳ Ｐゴシック" charset="0"/>
              </a:rPr>
              <a:t>Sticky diagnosis bias (compare screened vs unscreened on cause-specific mortality)</a:t>
            </a:r>
          </a:p>
          <a:p>
            <a:r>
              <a:rPr lang="en-US" dirty="0">
                <a:latin typeface="Arial" charset="0"/>
                <a:ea typeface="ＭＳ Ｐゴシック" charset="0"/>
                <a:cs typeface="ＭＳ Ｐゴシック" charset="0"/>
              </a:rPr>
              <a:t>Slippery linkage bias (compare screened vs unscreened on cause-specific mortality)</a:t>
            </a:r>
          </a:p>
          <a:p>
            <a:r>
              <a:rPr lang="en-US" dirty="0">
                <a:latin typeface="Arial" charset="0"/>
                <a:ea typeface="ＭＳ Ｐゴシック" charset="0"/>
                <a:cs typeface="ＭＳ Ｐゴシック" charset="0"/>
              </a:rPr>
              <a:t>Stage migration bias (stage-specific survival)</a:t>
            </a:r>
          </a:p>
          <a:p>
            <a:endParaRPr lang="en-US" dirty="0">
              <a:latin typeface="Arial" charset="0"/>
              <a:ea typeface="ＭＳ Ｐゴシック" charset="0"/>
              <a:cs typeface="ＭＳ Ｐゴシック" charset="0"/>
            </a:endParaRPr>
          </a:p>
        </p:txBody>
      </p:sp>
      <p:sp>
        <p:nvSpPr>
          <p:cNvPr id="77827" name="Slide Number Placeholder 3"/>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59ED121C-D250-5B45-B09C-7743C58395AF}" type="slidenum">
              <a:rPr lang="en-US" sz="1400">
                <a:latin typeface="Arial" charset="0"/>
              </a:rPr>
              <a:pPr/>
              <a:t>37</a:t>
            </a:fld>
            <a:endParaRPr lang="en-US" sz="1400">
              <a:latin typeface="Arial" charset="0"/>
            </a:endParaRPr>
          </a:p>
        </p:txBody>
      </p:sp>
    </p:spTree>
    <p:extLst>
      <p:ext uri="{BB962C8B-B14F-4D97-AF65-F5344CB8AC3E}">
        <p14:creationId xmlns:p14="http://schemas.microsoft.com/office/powerpoint/2010/main" val="47723517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Title 1"/>
          <p:cNvSpPr>
            <a:spLocks noGrp="1"/>
          </p:cNvSpPr>
          <p:nvPr>
            <p:ph type="title"/>
          </p:nvPr>
        </p:nvSpPr>
        <p:spPr>
          <a:xfrm>
            <a:off x="990600" y="38100"/>
            <a:ext cx="7772400" cy="723900"/>
          </a:xfrm>
        </p:spPr>
        <p:txBody>
          <a:bodyPr/>
          <a:lstStyle/>
          <a:p>
            <a:r>
              <a:rPr lang="en-US" dirty="0">
                <a:latin typeface="Times New Roman" charset="0"/>
                <a:ea typeface="ＭＳ Ｐゴシック" charset="0"/>
                <a:cs typeface="ＭＳ Ｐゴシック" charset="0"/>
              </a:rPr>
              <a:t>Alternative to RCTs (Chapter 9)</a:t>
            </a:r>
          </a:p>
        </p:txBody>
      </p:sp>
      <p:sp>
        <p:nvSpPr>
          <p:cNvPr id="81922" name="Content Placeholder 2"/>
          <p:cNvSpPr>
            <a:spLocks noGrp="1"/>
          </p:cNvSpPr>
          <p:nvPr>
            <p:ph idx="1"/>
          </p:nvPr>
        </p:nvSpPr>
        <p:spPr>
          <a:xfrm>
            <a:off x="1219200" y="1447800"/>
            <a:ext cx="7772400" cy="4114800"/>
          </a:xfrm>
        </p:spPr>
        <p:txBody>
          <a:bodyPr/>
          <a:lstStyle/>
          <a:p>
            <a:r>
              <a:rPr lang="en-US" dirty="0">
                <a:latin typeface="Arial" charset="0"/>
                <a:ea typeface="ＭＳ Ｐゴシック" charset="0"/>
                <a:cs typeface="ＭＳ Ｐゴシック" charset="0"/>
              </a:rPr>
              <a:t>Instrumental variables and natural experiments</a:t>
            </a:r>
          </a:p>
          <a:p>
            <a:pPr lvl="1"/>
            <a:r>
              <a:rPr lang="en-US" dirty="0">
                <a:latin typeface="Arial" charset="0"/>
                <a:ea typeface="ＭＳ Ｐゴシック" charset="0"/>
                <a:cs typeface="ＭＳ Ｐゴシック" charset="0"/>
              </a:rPr>
              <a:t>Can be used to get Complier Average Treatment Effect</a:t>
            </a:r>
          </a:p>
          <a:p>
            <a:r>
              <a:rPr lang="en-US" dirty="0" err="1">
                <a:latin typeface="Arial" charset="0"/>
                <a:ea typeface="ＭＳ Ｐゴシック" charset="0"/>
                <a:cs typeface="ＭＳ Ｐゴシック" charset="0"/>
              </a:rPr>
              <a:t>Prespecified</a:t>
            </a:r>
            <a:r>
              <a:rPr lang="en-US" dirty="0">
                <a:latin typeface="Arial" charset="0"/>
                <a:ea typeface="ＭＳ Ｐゴシック" charset="0"/>
                <a:cs typeface="ＭＳ Ｐゴシック" charset="0"/>
              </a:rPr>
              <a:t> falsification hypotheses</a:t>
            </a:r>
          </a:p>
          <a:p>
            <a:pPr lvl="1"/>
            <a:r>
              <a:rPr lang="en-US" dirty="0">
                <a:latin typeface="Arial" charset="0"/>
                <a:ea typeface="ＭＳ Ｐゴシック" charset="0"/>
              </a:rPr>
              <a:t>Predictor</a:t>
            </a:r>
          </a:p>
          <a:p>
            <a:pPr lvl="1"/>
            <a:r>
              <a:rPr lang="en-US" dirty="0">
                <a:latin typeface="Arial" charset="0"/>
                <a:ea typeface="ＭＳ Ｐゴシック" charset="0"/>
              </a:rPr>
              <a:t>Outcome</a:t>
            </a:r>
          </a:p>
        </p:txBody>
      </p:sp>
      <p:sp>
        <p:nvSpPr>
          <p:cNvPr id="81923" name="Slide Number Placeholder 3"/>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6D7C412D-BC9F-234D-91A4-64AD92F9E895}" type="slidenum">
              <a:rPr lang="en-US" sz="1400">
                <a:latin typeface="Arial" charset="0"/>
              </a:rPr>
              <a:pPr/>
              <a:t>38</a:t>
            </a:fld>
            <a:endParaRPr lang="en-US" sz="1400">
              <a:latin typeface="Arial" charset="0"/>
            </a:endParaRPr>
          </a:p>
        </p:txBody>
      </p:sp>
      <p:sp>
        <p:nvSpPr>
          <p:cNvPr id="2" name="TextBox 1">
            <a:extLst>
              <a:ext uri="{FF2B5EF4-FFF2-40B4-BE49-F238E27FC236}">
                <a16:creationId xmlns:a16="http://schemas.microsoft.com/office/drawing/2014/main" id="{3CC998D3-DD00-4206-AC99-E5DCC3AFD0EE}"/>
              </a:ext>
            </a:extLst>
          </p:cNvPr>
          <p:cNvSpPr txBox="1"/>
          <p:nvPr/>
        </p:nvSpPr>
        <p:spPr>
          <a:xfrm>
            <a:off x="1295400" y="6019800"/>
            <a:ext cx="6629400" cy="461665"/>
          </a:xfrm>
          <a:prstGeom prst="rect">
            <a:avLst/>
          </a:prstGeom>
          <a:noFill/>
        </p:spPr>
        <p:txBody>
          <a:bodyPr wrap="square" rtlCol="0">
            <a:spAutoFit/>
          </a:bodyPr>
          <a:lstStyle/>
          <a:p>
            <a:r>
              <a:rPr lang="en-US" dirty="0"/>
              <a:t>Today’s section</a:t>
            </a:r>
          </a:p>
        </p:txBody>
      </p:sp>
    </p:spTree>
    <p:extLst>
      <p:ext uri="{BB962C8B-B14F-4D97-AF65-F5344CB8AC3E}">
        <p14:creationId xmlns:p14="http://schemas.microsoft.com/office/powerpoint/2010/main" val="281654274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Title 1"/>
          <p:cNvSpPr>
            <a:spLocks noGrp="1"/>
          </p:cNvSpPr>
          <p:nvPr>
            <p:ph type="title"/>
          </p:nvPr>
        </p:nvSpPr>
        <p:spPr/>
        <p:txBody>
          <a:bodyPr/>
          <a:lstStyle/>
          <a:p>
            <a:r>
              <a:rPr lang="en-US" dirty="0">
                <a:latin typeface="Times New Roman" charset="0"/>
                <a:ea typeface="ＭＳ Ｐゴシック" charset="0"/>
                <a:cs typeface="ＭＳ Ｐゴシック" charset="0"/>
              </a:rPr>
              <a:t>P-Values and CIs (Chapter 11)</a:t>
            </a:r>
          </a:p>
        </p:txBody>
      </p:sp>
      <p:sp>
        <p:nvSpPr>
          <p:cNvPr id="82946" name="Content Placeholder 2"/>
          <p:cNvSpPr>
            <a:spLocks noGrp="1"/>
          </p:cNvSpPr>
          <p:nvPr>
            <p:ph idx="1"/>
          </p:nvPr>
        </p:nvSpPr>
        <p:spPr/>
        <p:txBody>
          <a:bodyPr/>
          <a:lstStyle/>
          <a:p>
            <a:r>
              <a:rPr lang="en-US">
                <a:latin typeface="Arial" charset="0"/>
                <a:ea typeface="ＭＳ Ｐゴシック" charset="0"/>
                <a:cs typeface="ＭＳ Ｐゴシック" charset="0"/>
              </a:rPr>
              <a:t> P-value and CI meanings</a:t>
            </a:r>
          </a:p>
          <a:p>
            <a:r>
              <a:rPr lang="en-US">
                <a:latin typeface="Arial" charset="0"/>
                <a:ea typeface="ＭＳ Ｐゴシック" charset="0"/>
                <a:cs typeface="ＭＳ Ｐゴシック" charset="0"/>
              </a:rPr>
              <a:t> Multiple hypothesis testing and Bonferroni correction</a:t>
            </a:r>
          </a:p>
          <a:p>
            <a:r>
              <a:rPr lang="en-US">
                <a:latin typeface="Arial" charset="0"/>
                <a:ea typeface="ＭＳ Ｐゴシック" charset="0"/>
                <a:cs typeface="ＭＳ Ｐゴシック" charset="0"/>
              </a:rPr>
              <a:t> Reporting negative studies- 5 belts</a:t>
            </a:r>
          </a:p>
          <a:p>
            <a:r>
              <a:rPr lang="en-US">
                <a:latin typeface="Arial" charset="0"/>
                <a:ea typeface="ＭＳ Ｐゴシック" charset="0"/>
                <a:cs typeface="ＭＳ Ｐゴシック" charset="0"/>
              </a:rPr>
              <a:t> Confidence intervals for small numerators (or numerators close to denominators)</a:t>
            </a:r>
          </a:p>
        </p:txBody>
      </p:sp>
      <p:sp>
        <p:nvSpPr>
          <p:cNvPr id="82947" name="Slide Number Placeholder 3"/>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BAAAE5BC-9B59-0646-99E7-78197618625B}" type="slidenum">
              <a:rPr lang="en-US" sz="1400">
                <a:latin typeface="Arial" charset="0"/>
              </a:rPr>
              <a:pPr/>
              <a:t>39</a:t>
            </a:fld>
            <a:endParaRPr lang="en-US" sz="1400">
              <a:latin typeface="Arial" charset="0"/>
            </a:endParaRPr>
          </a:p>
        </p:txBody>
      </p:sp>
      <p:sp>
        <p:nvSpPr>
          <p:cNvPr id="2" name="TextBox 1">
            <a:extLst>
              <a:ext uri="{FF2B5EF4-FFF2-40B4-BE49-F238E27FC236}">
                <a16:creationId xmlns:a16="http://schemas.microsoft.com/office/drawing/2014/main" id="{460DD799-2F0F-4552-AC4C-FC6D3E068AA8}"/>
              </a:ext>
            </a:extLst>
          </p:cNvPr>
          <p:cNvSpPr txBox="1"/>
          <p:nvPr/>
        </p:nvSpPr>
        <p:spPr>
          <a:xfrm>
            <a:off x="1524000" y="6248400"/>
            <a:ext cx="2101857" cy="461665"/>
          </a:xfrm>
          <a:prstGeom prst="rect">
            <a:avLst/>
          </a:prstGeom>
          <a:noFill/>
        </p:spPr>
        <p:txBody>
          <a:bodyPr wrap="none" rtlCol="0">
            <a:spAutoFit/>
          </a:bodyPr>
          <a:lstStyle/>
          <a:p>
            <a:r>
              <a:rPr lang="en-US" dirty="0"/>
              <a:t>Today’s section</a:t>
            </a:r>
          </a:p>
        </p:txBody>
      </p:sp>
    </p:spTree>
    <p:extLst>
      <p:ext uri="{BB962C8B-B14F-4D97-AF65-F5344CB8AC3E}">
        <p14:creationId xmlns:p14="http://schemas.microsoft.com/office/powerpoint/2010/main" val="29629606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Number Placeholder 3">
            <a:extLst>
              <a:ext uri="{FF2B5EF4-FFF2-40B4-BE49-F238E27FC236}">
                <a16:creationId xmlns:a16="http://schemas.microsoft.com/office/drawing/2014/main" id="{FA191DB9-7460-4B5C-85F5-8CC137FD27AB}"/>
              </a:ext>
            </a:extLst>
          </p:cNvPr>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C25CFAAB-0671-410E-AAC2-83184AE5CAD2}" type="slidenum">
              <a:rPr lang="en-US" altLang="en-US" sz="1400">
                <a:latin typeface="Arial" panose="020B0604020202020204" pitchFamily="34" charset="0"/>
              </a:rPr>
              <a:pPr/>
              <a:t>4</a:t>
            </a:fld>
            <a:endParaRPr lang="en-US" altLang="en-US" sz="1400">
              <a:latin typeface="Arial" panose="020B0604020202020204" pitchFamily="34" charset="0"/>
            </a:endParaRPr>
          </a:p>
        </p:txBody>
      </p:sp>
      <p:sp>
        <p:nvSpPr>
          <p:cNvPr id="5" name="Title 4">
            <a:extLst>
              <a:ext uri="{FF2B5EF4-FFF2-40B4-BE49-F238E27FC236}">
                <a16:creationId xmlns:a16="http://schemas.microsoft.com/office/drawing/2014/main" id="{14B2CCC0-1C47-4978-98EF-A576BF2E12EF}"/>
              </a:ext>
            </a:extLst>
          </p:cNvPr>
          <p:cNvSpPr>
            <a:spLocks noGrp="1"/>
          </p:cNvSpPr>
          <p:nvPr>
            <p:ph type="title"/>
          </p:nvPr>
        </p:nvSpPr>
        <p:spPr>
          <a:xfrm>
            <a:off x="1173163" y="457200"/>
            <a:ext cx="7772400" cy="1524000"/>
          </a:xfrm>
        </p:spPr>
        <p:txBody>
          <a:bodyPr/>
          <a:lstStyle/>
          <a:p>
            <a:r>
              <a:rPr lang="en-US" dirty="0"/>
              <a:t>Diagnosis: Complex cognitive process</a:t>
            </a:r>
          </a:p>
        </p:txBody>
      </p:sp>
      <p:pic>
        <p:nvPicPr>
          <p:cNvPr id="7" name="Picture 6">
            <a:extLst>
              <a:ext uri="{FF2B5EF4-FFF2-40B4-BE49-F238E27FC236}">
                <a16:creationId xmlns:a16="http://schemas.microsoft.com/office/drawing/2014/main" id="{7B273D29-6F8B-40E2-A372-A7542AA4702A}"/>
              </a:ext>
            </a:extLst>
          </p:cNvPr>
          <p:cNvPicPr>
            <a:picLocks noChangeAspect="1"/>
          </p:cNvPicPr>
          <p:nvPr/>
        </p:nvPicPr>
        <p:blipFill>
          <a:blip r:embed="rId3"/>
          <a:stretch>
            <a:fillRect/>
          </a:stretch>
        </p:blipFill>
        <p:spPr>
          <a:xfrm>
            <a:off x="2209800" y="1981200"/>
            <a:ext cx="4267200" cy="42672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2"/>
          <p:cNvSpPr>
            <a:spLocks noGrp="1" noChangeArrowheads="1"/>
          </p:cNvSpPr>
          <p:nvPr>
            <p:ph type="title"/>
          </p:nvPr>
        </p:nvSpPr>
        <p:spPr/>
        <p:txBody>
          <a:bodyPr/>
          <a:lstStyle/>
          <a:p>
            <a:r>
              <a:rPr lang="en-US" sz="3600">
                <a:latin typeface="Arial" charset="0"/>
                <a:ea typeface="ＭＳ Ｐゴシック" charset="0"/>
                <a:cs typeface="ＭＳ Ｐゴシック" charset="0"/>
              </a:rPr>
              <a:t>Heuristics Used in Probability Estimation</a:t>
            </a:r>
          </a:p>
        </p:txBody>
      </p:sp>
      <p:sp>
        <p:nvSpPr>
          <p:cNvPr id="52226" name="Rectangle 3"/>
          <p:cNvSpPr>
            <a:spLocks noGrp="1" noChangeArrowheads="1"/>
          </p:cNvSpPr>
          <p:nvPr>
            <p:ph type="body" idx="1"/>
          </p:nvPr>
        </p:nvSpPr>
        <p:spPr>
          <a:xfrm>
            <a:off x="1219200" y="1828800"/>
            <a:ext cx="5943600" cy="1593850"/>
          </a:xfrm>
        </p:spPr>
        <p:txBody>
          <a:bodyPr/>
          <a:lstStyle/>
          <a:p>
            <a:r>
              <a:rPr lang="en-US">
                <a:latin typeface="Arial" charset="0"/>
                <a:ea typeface="ＭＳ Ｐゴシック" charset="0"/>
                <a:cs typeface="ＭＳ Ｐゴシック" charset="0"/>
              </a:rPr>
              <a:t>Representativeness</a:t>
            </a:r>
          </a:p>
          <a:p>
            <a:r>
              <a:rPr lang="en-US">
                <a:latin typeface="Arial" charset="0"/>
                <a:ea typeface="ＭＳ Ｐゴシック" charset="0"/>
                <a:cs typeface="ＭＳ Ｐゴシック" charset="0"/>
              </a:rPr>
              <a:t>Availability</a:t>
            </a:r>
          </a:p>
          <a:p>
            <a:r>
              <a:rPr lang="en-US">
                <a:latin typeface="Arial" charset="0"/>
                <a:ea typeface="ＭＳ Ｐゴシック" charset="0"/>
                <a:cs typeface="ＭＳ Ｐゴシック" charset="0"/>
              </a:rPr>
              <a:t>Adjustment from an anchor</a:t>
            </a:r>
          </a:p>
        </p:txBody>
      </p:sp>
      <p:sp>
        <p:nvSpPr>
          <p:cNvPr id="52227" name="Text Box 4"/>
          <p:cNvSpPr txBox="1">
            <a:spLocks noChangeArrowheads="1"/>
          </p:cNvSpPr>
          <p:nvPr/>
        </p:nvSpPr>
        <p:spPr bwMode="auto">
          <a:xfrm>
            <a:off x="1295400" y="5715000"/>
            <a:ext cx="7162800" cy="6413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spcBef>
                <a:spcPct val="50000"/>
              </a:spcBef>
            </a:pPr>
            <a:r>
              <a:rPr lang="en-US" sz="1800">
                <a:latin typeface="Arial" charset="0"/>
              </a:rPr>
              <a:t>These heuristics can lead to biased estimates.  See Chapter 12 for details.</a:t>
            </a:r>
          </a:p>
        </p:txBody>
      </p:sp>
      <p:sp>
        <p:nvSpPr>
          <p:cNvPr id="52228" name="Slide Number Placeholder 1"/>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C20DD35C-2654-F940-8EA9-B0F07EAD1B10}" type="slidenum">
              <a:rPr lang="en-US" sz="1400">
                <a:latin typeface="Arial" charset="0"/>
              </a:rPr>
              <a:pPr/>
              <a:t>5</a:t>
            </a:fld>
            <a:endParaRPr lang="en-US" sz="1400">
              <a:latin typeface="Arial" charset="0"/>
            </a:endParaRPr>
          </a:p>
        </p:txBody>
      </p:sp>
    </p:spTree>
    <p:extLst>
      <p:ext uri="{BB962C8B-B14F-4D97-AF65-F5344CB8AC3E}">
        <p14:creationId xmlns:p14="http://schemas.microsoft.com/office/powerpoint/2010/main" val="9056166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2"/>
          <p:cNvSpPr>
            <a:spLocks noGrp="1" noChangeArrowheads="1"/>
          </p:cNvSpPr>
          <p:nvPr>
            <p:ph type="title"/>
          </p:nvPr>
        </p:nvSpPr>
        <p:spPr>
          <a:xfrm>
            <a:off x="1371600" y="304800"/>
            <a:ext cx="7772400" cy="685800"/>
          </a:xfrm>
        </p:spPr>
        <p:txBody>
          <a:bodyPr/>
          <a:lstStyle/>
          <a:p>
            <a:r>
              <a:rPr lang="en-US" sz="3600">
                <a:latin typeface="Arial" charset="0"/>
                <a:ea typeface="ＭＳ Ｐゴシック" charset="0"/>
                <a:cs typeface="ＭＳ Ｐゴシック" charset="0"/>
              </a:rPr>
              <a:t>Representativeness</a:t>
            </a:r>
          </a:p>
        </p:txBody>
      </p:sp>
      <p:sp>
        <p:nvSpPr>
          <p:cNvPr id="54274" name="Rectangle 3"/>
          <p:cNvSpPr>
            <a:spLocks noGrp="1" noChangeArrowheads="1"/>
          </p:cNvSpPr>
          <p:nvPr>
            <p:ph type="body" idx="1"/>
          </p:nvPr>
        </p:nvSpPr>
        <p:spPr>
          <a:xfrm>
            <a:off x="1066800" y="1143000"/>
            <a:ext cx="7772400" cy="4724400"/>
          </a:xfrm>
        </p:spPr>
        <p:txBody>
          <a:bodyPr/>
          <a:lstStyle/>
          <a:p>
            <a:r>
              <a:rPr lang="en-US">
                <a:latin typeface="Arial" charset="0"/>
                <a:ea typeface="ＭＳ Ｐゴシック" charset="0"/>
                <a:cs typeface="ＭＳ Ｐゴシック" charset="0"/>
              </a:rPr>
              <a:t>If patient has typical features of a disease, we assign the disease high probability, even if prior probability was very low</a:t>
            </a:r>
          </a:p>
          <a:p>
            <a:r>
              <a:rPr lang="en-US">
                <a:latin typeface="Arial" charset="0"/>
                <a:ea typeface="ＭＳ Ｐゴシック" charset="0"/>
                <a:cs typeface="ＭＳ Ｐゴシック" charset="0"/>
              </a:rPr>
              <a:t>Examples:</a:t>
            </a:r>
          </a:p>
          <a:p>
            <a:pPr lvl="1"/>
            <a:r>
              <a:rPr lang="en-US">
                <a:latin typeface="Arial" charset="0"/>
                <a:ea typeface="ＭＳ Ｐゴシック" charset="0"/>
              </a:rPr>
              <a:t>Chest pain radiating to the back </a:t>
            </a:r>
            <a:r>
              <a:rPr lang="en-US">
                <a:latin typeface="Arial" charset="0"/>
                <a:ea typeface="ＭＳ Ｐゴシック" charset="0"/>
                <a:sym typeface="Wingdings" charset="0"/>
              </a:rPr>
              <a:t></a:t>
            </a:r>
            <a:r>
              <a:rPr lang="en-US">
                <a:latin typeface="Arial" charset="0"/>
                <a:ea typeface="ＭＳ Ｐゴシック" charset="0"/>
              </a:rPr>
              <a:t> aortic dissection</a:t>
            </a:r>
          </a:p>
          <a:p>
            <a:pPr lvl="1"/>
            <a:r>
              <a:rPr lang="ja-JP" altLang="en-US">
                <a:latin typeface="Arial" charset="0"/>
                <a:ea typeface="ＭＳ Ｐゴシック" charset="0"/>
              </a:rPr>
              <a:t>“</a:t>
            </a:r>
            <a:r>
              <a:rPr lang="en-US" altLang="ja-JP">
                <a:latin typeface="Arial" charset="0"/>
                <a:ea typeface="ＭＳ Ｐゴシック" charset="0"/>
              </a:rPr>
              <a:t>Worst headache of my life</a:t>
            </a:r>
            <a:r>
              <a:rPr lang="ja-JP" altLang="en-US">
                <a:latin typeface="Arial" charset="0"/>
                <a:ea typeface="ＭＳ Ｐゴシック" charset="0"/>
              </a:rPr>
              <a:t>”</a:t>
            </a:r>
            <a:r>
              <a:rPr lang="en-US" altLang="ja-JP">
                <a:latin typeface="Arial" charset="0"/>
                <a:ea typeface="ＭＳ Ｐゴシック" charset="0"/>
              </a:rPr>
              <a:t> </a:t>
            </a:r>
            <a:r>
              <a:rPr lang="en-US" altLang="ja-JP">
                <a:latin typeface="Arial" charset="0"/>
                <a:ea typeface="ＭＳ Ｐゴシック" charset="0"/>
                <a:sym typeface="Wingdings" charset="0"/>
              </a:rPr>
              <a:t> </a:t>
            </a:r>
            <a:r>
              <a:rPr lang="en-US" altLang="ja-JP">
                <a:latin typeface="Arial" charset="0"/>
                <a:ea typeface="ＭＳ Ｐゴシック" charset="0"/>
              </a:rPr>
              <a:t>subarachnoid hemorrhage </a:t>
            </a:r>
            <a:endParaRPr lang="en-US">
              <a:latin typeface="Arial" charset="0"/>
              <a:ea typeface="ＭＳ Ｐゴシック" charset="0"/>
            </a:endParaRPr>
          </a:p>
        </p:txBody>
      </p:sp>
      <p:sp>
        <p:nvSpPr>
          <p:cNvPr id="54275" name="Slide Number Placeholder 1"/>
          <p:cNvSpPr>
            <a:spLocks noGrp="1"/>
          </p:cNvSpPr>
          <p:nvPr>
            <p:ph type="sldNum" sz="quarter" idx="12"/>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fld id="{16601DE3-7399-A248-9D98-B597C772A676}" type="slidenum">
              <a:rPr lang="en-US" sz="1400">
                <a:latin typeface="Arial" charset="0"/>
              </a:rPr>
              <a:pPr/>
              <a:t>6</a:t>
            </a:fld>
            <a:endParaRPr lang="en-US" sz="1400">
              <a:latin typeface="Arial" charset="0"/>
            </a:endParaRPr>
          </a:p>
        </p:txBody>
      </p:sp>
    </p:spTree>
    <p:extLst>
      <p:ext uri="{BB962C8B-B14F-4D97-AF65-F5344CB8AC3E}">
        <p14:creationId xmlns:p14="http://schemas.microsoft.com/office/powerpoint/2010/main" val="31523118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228600"/>
            <a:ext cx="7772400" cy="4114800"/>
          </a:xfrm>
        </p:spPr>
        <p:txBody>
          <a:bodyPr/>
          <a:lstStyle/>
          <a:p>
            <a:pPr marL="0" indent="0">
              <a:buNone/>
            </a:pPr>
            <a:r>
              <a:rPr lang="en-US" dirty="0"/>
              <a:t>Which of the following presenting complaints has the highest probability in a 65-year-old man with dissection of the thoracic aorta? </a:t>
            </a:r>
          </a:p>
          <a:p>
            <a:pPr marL="0" lvl="0" indent="0">
              <a:buNone/>
            </a:pPr>
            <a:r>
              <a:rPr lang="en-US" dirty="0"/>
              <a:t>a) Passing out when standing up</a:t>
            </a:r>
          </a:p>
          <a:p>
            <a:pPr marL="0" lvl="0" indent="0">
              <a:buNone/>
            </a:pPr>
            <a:r>
              <a:rPr lang="en-US" dirty="0"/>
              <a:t>b) Shortness of breath</a:t>
            </a:r>
          </a:p>
          <a:p>
            <a:pPr marL="0" lvl="0" indent="0">
              <a:buNone/>
            </a:pPr>
            <a:r>
              <a:rPr lang="en-US" dirty="0"/>
              <a:t>c) Chest pain</a:t>
            </a:r>
          </a:p>
          <a:p>
            <a:pPr marL="0" lvl="0" indent="0">
              <a:buNone/>
            </a:pPr>
            <a:r>
              <a:rPr lang="en-US" dirty="0"/>
              <a:t>d) Shortness of breath on exertion</a:t>
            </a:r>
          </a:p>
          <a:p>
            <a:pPr marL="0" lvl="0" indent="0">
              <a:buNone/>
            </a:pPr>
            <a:r>
              <a:rPr lang="en-US" dirty="0"/>
              <a:t>e) Tearing chest pain radiating between the shoulder blades</a:t>
            </a:r>
          </a:p>
          <a:p>
            <a:pPr marL="0" lvl="0" indent="0">
              <a:buNone/>
            </a:pPr>
            <a:r>
              <a:rPr lang="en-US" dirty="0"/>
              <a:t>f) Passing out</a:t>
            </a:r>
          </a:p>
          <a:p>
            <a:endParaRPr lang="en-US" dirty="0"/>
          </a:p>
        </p:txBody>
      </p:sp>
      <p:sp>
        <p:nvSpPr>
          <p:cNvPr id="4" name="Slide Number Placeholder 3"/>
          <p:cNvSpPr>
            <a:spLocks noGrp="1"/>
          </p:cNvSpPr>
          <p:nvPr>
            <p:ph type="sldNum" sz="quarter" idx="12"/>
          </p:nvPr>
        </p:nvSpPr>
        <p:spPr/>
        <p:txBody>
          <a:bodyPr/>
          <a:lstStyle/>
          <a:p>
            <a:fld id="{616E4FA0-5BB6-493E-95A6-EA89D2B23493}" type="slidenum">
              <a:rPr lang="en-US" altLang="en-US" smtClean="0"/>
              <a:pPr/>
              <a:t>7</a:t>
            </a:fld>
            <a:endParaRPr lang="en-US" altLang="en-US"/>
          </a:p>
        </p:txBody>
      </p:sp>
    </p:spTree>
    <p:extLst>
      <p:ext uri="{BB962C8B-B14F-4D97-AF65-F5344CB8AC3E}">
        <p14:creationId xmlns:p14="http://schemas.microsoft.com/office/powerpoint/2010/main" val="18129160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228600"/>
            <a:ext cx="7772400" cy="4114800"/>
          </a:xfrm>
        </p:spPr>
        <p:txBody>
          <a:bodyPr/>
          <a:lstStyle/>
          <a:p>
            <a:pPr marL="0" indent="0">
              <a:buNone/>
            </a:pPr>
            <a:r>
              <a:rPr lang="en-US" dirty="0"/>
              <a:t>Which of the following presenting complaints is more probable in a 65-year-old man with dissection of the thoracic aorta? </a:t>
            </a:r>
          </a:p>
          <a:p>
            <a:pPr marL="0" lvl="0" indent="0">
              <a:buNone/>
            </a:pPr>
            <a:r>
              <a:rPr lang="en-US" dirty="0"/>
              <a:t>--Chest pain</a:t>
            </a:r>
          </a:p>
          <a:p>
            <a:pPr marL="0" lvl="0" indent="0">
              <a:buNone/>
            </a:pPr>
            <a:r>
              <a:rPr lang="en-US" dirty="0"/>
              <a:t>--Tearing chest pain radiating between the shoulder blades</a:t>
            </a:r>
          </a:p>
          <a:p>
            <a:endParaRPr lang="en-US" dirty="0"/>
          </a:p>
        </p:txBody>
      </p:sp>
      <p:sp>
        <p:nvSpPr>
          <p:cNvPr id="4" name="Slide Number Placeholder 3"/>
          <p:cNvSpPr>
            <a:spLocks noGrp="1"/>
          </p:cNvSpPr>
          <p:nvPr>
            <p:ph type="sldNum" sz="quarter" idx="12"/>
          </p:nvPr>
        </p:nvSpPr>
        <p:spPr/>
        <p:txBody>
          <a:bodyPr/>
          <a:lstStyle/>
          <a:p>
            <a:fld id="{616E4FA0-5BB6-493E-95A6-EA89D2B23493}" type="slidenum">
              <a:rPr lang="en-US" altLang="en-US" smtClean="0"/>
              <a:pPr/>
              <a:t>8</a:t>
            </a:fld>
            <a:endParaRPr lang="en-US" altLang="en-US"/>
          </a:p>
        </p:txBody>
      </p:sp>
    </p:spTree>
    <p:extLst>
      <p:ext uri="{BB962C8B-B14F-4D97-AF65-F5344CB8AC3E}">
        <p14:creationId xmlns:p14="http://schemas.microsoft.com/office/powerpoint/2010/main" val="38645698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228600"/>
            <a:ext cx="7772400" cy="4114800"/>
          </a:xfrm>
        </p:spPr>
        <p:txBody>
          <a:bodyPr/>
          <a:lstStyle/>
          <a:p>
            <a:pPr marL="0" indent="0">
              <a:buNone/>
            </a:pPr>
            <a:r>
              <a:rPr lang="en-US" dirty="0"/>
              <a:t>Linda is 31years old, single, outspoken, and very bright. She majored in philosophy. As a student, she was deeply concerned with issues of discrimination and social justice, and also participated in antinuclear demonstrations.</a:t>
            </a:r>
            <a:br>
              <a:rPr lang="en-US" dirty="0"/>
            </a:br>
            <a:endParaRPr lang="en-US" dirty="0"/>
          </a:p>
          <a:p>
            <a:pPr marL="0" indent="0">
              <a:buNone/>
            </a:pPr>
            <a:r>
              <a:rPr lang="en-US" dirty="0"/>
              <a:t>Which alternative is more probable?</a:t>
            </a:r>
          </a:p>
          <a:p>
            <a:pPr marL="0" indent="0">
              <a:buNone/>
            </a:pPr>
            <a:r>
              <a:rPr lang="en-US" dirty="0"/>
              <a:t>-- Linda is a bank teller. </a:t>
            </a:r>
          </a:p>
          <a:p>
            <a:pPr marL="0" indent="0">
              <a:buNone/>
            </a:pPr>
            <a:r>
              <a:rPr lang="en-US" dirty="0"/>
              <a:t>-- Linda is a bank teller and is active in the feminist movement.</a:t>
            </a:r>
          </a:p>
          <a:p>
            <a:pPr marL="0" indent="0">
              <a:buNone/>
            </a:pPr>
            <a:br>
              <a:rPr lang="en-US" dirty="0"/>
            </a:br>
            <a:r>
              <a:rPr lang="en-US" dirty="0"/>
              <a:t> </a:t>
            </a:r>
          </a:p>
          <a:p>
            <a:pPr marL="0" indent="0">
              <a:buNone/>
            </a:pPr>
            <a:r>
              <a:rPr lang="en-US" sz="2000" dirty="0" err="1"/>
              <a:t>Kahneman</a:t>
            </a:r>
            <a:r>
              <a:rPr lang="en-US" sz="2000" dirty="0"/>
              <a:t>, Daniel (2011-10-25). Thinking, Fast and Slow (p. 156-8). Farrar, Straus and Giroux. </a:t>
            </a:r>
            <a:endParaRPr lang="en-US" dirty="0"/>
          </a:p>
        </p:txBody>
      </p:sp>
      <p:sp>
        <p:nvSpPr>
          <p:cNvPr id="4" name="Slide Number Placeholder 3"/>
          <p:cNvSpPr>
            <a:spLocks noGrp="1"/>
          </p:cNvSpPr>
          <p:nvPr>
            <p:ph type="sldNum" sz="quarter" idx="12"/>
          </p:nvPr>
        </p:nvSpPr>
        <p:spPr/>
        <p:txBody>
          <a:bodyPr/>
          <a:lstStyle/>
          <a:p>
            <a:fld id="{616E4FA0-5BB6-493E-95A6-EA89D2B23493}" type="slidenum">
              <a:rPr lang="en-US" altLang="en-US" smtClean="0"/>
              <a:pPr/>
              <a:t>9</a:t>
            </a:fld>
            <a:endParaRPr lang="en-US" altLang="en-US"/>
          </a:p>
        </p:txBody>
      </p:sp>
    </p:spTree>
    <p:extLst>
      <p:ext uri="{BB962C8B-B14F-4D97-AF65-F5344CB8AC3E}">
        <p14:creationId xmlns:p14="http://schemas.microsoft.com/office/powerpoint/2010/main" val="1540761197"/>
      </p:ext>
    </p:extLst>
  </p:cSld>
  <p:clrMapOvr>
    <a:masterClrMapping/>
  </p:clrMapOvr>
</p:sld>
</file>

<file path=ppt/theme/theme1.xml><?xml version="1.0" encoding="utf-8"?>
<a:theme xmlns:a="http://schemas.openxmlformats.org/drawingml/2006/main" name="Dads Tie">
  <a:themeElements>
    <a:clrScheme name="Dads Tie 2">
      <a:dk1>
        <a:srgbClr val="000000"/>
      </a:dk1>
      <a:lt1>
        <a:srgbClr val="FFFFFF"/>
      </a:lt1>
      <a:dk2>
        <a:srgbClr val="003366"/>
      </a:dk2>
      <a:lt2>
        <a:srgbClr val="5490A8"/>
      </a:lt2>
      <a:accent1>
        <a:srgbClr val="0099CC"/>
      </a:accent1>
      <a:accent2>
        <a:srgbClr val="3366CC"/>
      </a:accent2>
      <a:accent3>
        <a:srgbClr val="FFFFFF"/>
      </a:accent3>
      <a:accent4>
        <a:srgbClr val="000000"/>
      </a:accent4>
      <a:accent5>
        <a:srgbClr val="AACAE2"/>
      </a:accent5>
      <a:accent6>
        <a:srgbClr val="2D5CB9"/>
      </a:accent6>
      <a:hlink>
        <a:srgbClr val="99CCFF"/>
      </a:hlink>
      <a:folHlink>
        <a:srgbClr val="E1E1B7"/>
      </a:folHlink>
    </a:clrScheme>
    <a:fontScheme name="Dads Tie">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New Roman" charset="0"/>
          </a:defRPr>
        </a:defPPr>
      </a:lstStyle>
    </a:lnDef>
  </a:objectDefaults>
  <a:extraClrSchemeLst>
    <a:extraClrScheme>
      <a:clrScheme name="Dads Tie 1">
        <a:dk1>
          <a:srgbClr val="5490A8"/>
        </a:dk1>
        <a:lt1>
          <a:srgbClr val="DDDDDD"/>
        </a:lt1>
        <a:dk2>
          <a:srgbClr val="00172E"/>
        </a:dk2>
        <a:lt2>
          <a:srgbClr val="CCECFF"/>
        </a:lt2>
        <a:accent1>
          <a:srgbClr val="0099CC"/>
        </a:accent1>
        <a:accent2>
          <a:srgbClr val="3366CC"/>
        </a:accent2>
        <a:accent3>
          <a:srgbClr val="AAABAD"/>
        </a:accent3>
        <a:accent4>
          <a:srgbClr val="BDBDBD"/>
        </a:accent4>
        <a:accent5>
          <a:srgbClr val="AACAE2"/>
        </a:accent5>
        <a:accent6>
          <a:srgbClr val="2D5CB9"/>
        </a:accent6>
        <a:hlink>
          <a:srgbClr val="99CCFF"/>
        </a:hlink>
        <a:folHlink>
          <a:srgbClr val="E1E1B7"/>
        </a:folHlink>
      </a:clrScheme>
      <a:clrMap bg1="dk2" tx1="lt1" bg2="dk1" tx2="lt2" accent1="accent1" accent2="accent2" accent3="accent3" accent4="accent4" accent5="accent5" accent6="accent6" hlink="hlink" folHlink="folHlink"/>
    </a:extraClrScheme>
    <a:extraClrScheme>
      <a:clrScheme name="Dads Tie 2">
        <a:dk1>
          <a:srgbClr val="000000"/>
        </a:dk1>
        <a:lt1>
          <a:srgbClr val="FFFFFF"/>
        </a:lt1>
        <a:dk2>
          <a:srgbClr val="003366"/>
        </a:dk2>
        <a:lt2>
          <a:srgbClr val="5490A8"/>
        </a:lt2>
        <a:accent1>
          <a:srgbClr val="0099CC"/>
        </a:accent1>
        <a:accent2>
          <a:srgbClr val="3366CC"/>
        </a:accent2>
        <a:accent3>
          <a:srgbClr val="FFFFFF"/>
        </a:accent3>
        <a:accent4>
          <a:srgbClr val="000000"/>
        </a:accent4>
        <a:accent5>
          <a:srgbClr val="AACAE2"/>
        </a:accent5>
        <a:accent6>
          <a:srgbClr val="2D5CB9"/>
        </a:accent6>
        <a:hlink>
          <a:srgbClr val="99CCFF"/>
        </a:hlink>
        <a:folHlink>
          <a:srgbClr val="E1E1B7"/>
        </a:folHlink>
      </a:clrScheme>
      <a:clrMap bg1="lt1" tx1="dk1" bg2="lt2" tx2="dk2" accent1="accent1" accent2="accent2" accent3="accent3" accent4="accent4" accent5="accent5" accent6="accent6" hlink="hlink" folHlink="folHlink"/>
    </a:extraClrScheme>
    <a:extraClrScheme>
      <a:clrScheme name="Dads Tie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ads Tie 4">
        <a:dk1>
          <a:srgbClr val="000000"/>
        </a:dk1>
        <a:lt1>
          <a:srgbClr val="FFFFFF"/>
        </a:lt1>
        <a:dk2>
          <a:srgbClr val="666633"/>
        </a:dk2>
        <a:lt2>
          <a:srgbClr val="908A6C"/>
        </a:lt2>
        <a:accent1>
          <a:srgbClr val="808000"/>
        </a:accent1>
        <a:accent2>
          <a:srgbClr val="996633"/>
        </a:accent2>
        <a:accent3>
          <a:srgbClr val="FFFFFF"/>
        </a:accent3>
        <a:accent4>
          <a:srgbClr val="000000"/>
        </a:accent4>
        <a:accent5>
          <a:srgbClr val="C0C0AA"/>
        </a:accent5>
        <a:accent6>
          <a:srgbClr val="8A5C2D"/>
        </a:accent6>
        <a:hlink>
          <a:srgbClr val="CCCC00"/>
        </a:hlink>
        <a:folHlink>
          <a:srgbClr val="D6DEB2"/>
        </a:folHlink>
      </a:clrScheme>
      <a:clrMap bg1="lt1" tx1="dk1" bg2="lt2" tx2="dk2" accent1="accent1" accent2="accent2" accent3="accent3" accent4="accent4" accent5="accent5" accent6="accent6" hlink="hlink" folHlink="folHlink"/>
    </a:extraClrScheme>
    <a:extraClrScheme>
      <a:clrScheme name="Dads Tie 5">
        <a:dk1>
          <a:srgbClr val="000000"/>
        </a:dk1>
        <a:lt1>
          <a:srgbClr val="FFFFFF"/>
        </a:lt1>
        <a:dk2>
          <a:srgbClr val="181848"/>
        </a:dk2>
        <a:lt2>
          <a:srgbClr val="656F97"/>
        </a:lt2>
        <a:accent1>
          <a:srgbClr val="6666FF"/>
        </a:accent1>
        <a:accent2>
          <a:srgbClr val="333399"/>
        </a:accent2>
        <a:accent3>
          <a:srgbClr val="FFFFFF"/>
        </a:accent3>
        <a:accent4>
          <a:srgbClr val="000000"/>
        </a:accent4>
        <a:accent5>
          <a:srgbClr val="B8B8FF"/>
        </a:accent5>
        <a:accent6>
          <a:srgbClr val="2D2D8A"/>
        </a:accent6>
        <a:hlink>
          <a:srgbClr val="9A9ABC"/>
        </a:hlink>
        <a:folHlink>
          <a:srgbClr val="D2B6CE"/>
        </a:folHlink>
      </a:clrScheme>
      <a:clrMap bg1="lt1" tx1="dk1" bg2="lt2" tx2="dk2" accent1="accent1" accent2="accent2" accent3="accent3" accent4="accent4" accent5="accent5" accent6="accent6" hlink="hlink" folHlink="folHlink"/>
    </a:extraClrScheme>
    <a:extraClrScheme>
      <a:clrScheme name="Dads Tie 6">
        <a:dk1>
          <a:srgbClr val="CC0066"/>
        </a:dk1>
        <a:lt1>
          <a:srgbClr val="FFFFFF"/>
        </a:lt1>
        <a:dk2>
          <a:srgbClr val="000000"/>
        </a:dk2>
        <a:lt2>
          <a:srgbClr val="CC0099"/>
        </a:lt2>
        <a:accent1>
          <a:srgbClr val="FF9900"/>
        </a:accent1>
        <a:accent2>
          <a:srgbClr val="CC6600"/>
        </a:accent2>
        <a:accent3>
          <a:srgbClr val="AAAAAA"/>
        </a:accent3>
        <a:accent4>
          <a:srgbClr val="DADADA"/>
        </a:accent4>
        <a:accent5>
          <a:srgbClr val="FFCAAA"/>
        </a:accent5>
        <a:accent6>
          <a:srgbClr val="B95C00"/>
        </a:accent6>
        <a:hlink>
          <a:srgbClr val="009900"/>
        </a:hlink>
        <a:folHlink>
          <a:srgbClr val="A50021"/>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Designs\Dads Tie.pot</Template>
  <TotalTime>30657</TotalTime>
  <Words>2640</Words>
  <Application>Microsoft Office PowerPoint</Application>
  <PresentationFormat>Letter Paper (8.5x11 in)</PresentationFormat>
  <Paragraphs>674</Paragraphs>
  <Slides>39</Slides>
  <Notes>32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39</vt:i4>
      </vt:variant>
    </vt:vector>
  </HeadingPairs>
  <TitlesOfParts>
    <vt:vector size="48" baseType="lpstr">
      <vt:lpstr>MS PGothic</vt:lpstr>
      <vt:lpstr>MS PGothic</vt:lpstr>
      <vt:lpstr>Arial</vt:lpstr>
      <vt:lpstr>Calibri</vt:lpstr>
      <vt:lpstr>Monotype Sorts</vt:lpstr>
      <vt:lpstr>Symbol</vt:lpstr>
      <vt:lpstr>Times New Roman</vt:lpstr>
      <vt:lpstr>Wingdings</vt:lpstr>
      <vt:lpstr>Dads Tie</vt:lpstr>
      <vt:lpstr>Epi 204, Lecture #10 Cognitive Biases, Course Review</vt:lpstr>
      <vt:lpstr>Announcements</vt:lpstr>
      <vt:lpstr>Diagnosis</vt:lpstr>
      <vt:lpstr>Diagnosis: Complex cognitive process</vt:lpstr>
      <vt:lpstr>Heuristics Used in Probability Estimation</vt:lpstr>
      <vt:lpstr>Representativeness</vt:lpstr>
      <vt:lpstr>PowerPoint Presentation</vt:lpstr>
      <vt:lpstr>PowerPoint Presentation</vt:lpstr>
      <vt:lpstr>PowerPoint Presentation</vt:lpstr>
      <vt:lpstr>Availability</vt:lpstr>
      <vt:lpstr>Anchoring</vt:lpstr>
      <vt:lpstr>Another bias</vt:lpstr>
      <vt:lpstr>PowerPoint Presentation</vt:lpstr>
      <vt:lpstr>PowerPoint Presentation</vt:lpstr>
      <vt:lpstr>Course Review</vt:lpstr>
      <vt:lpstr>Kappa (EBD-2  Chapter 5) Kappa.xlsx </vt:lpstr>
      <vt:lpstr>Dichotomous Tests (Chapter 2)</vt:lpstr>
      <vt:lpstr>Multi-level and Continuous Tests (Chapter 3)   (CalFRAST)</vt:lpstr>
      <vt:lpstr>Biases in Studies of Test Accuracy (Chapter 4)</vt:lpstr>
      <vt:lpstr>Risk Prediction (Chapter 6)</vt:lpstr>
      <vt:lpstr>PowerPoint Presentation</vt:lpstr>
      <vt:lpstr>PowerPoint Presentation</vt:lpstr>
      <vt:lpstr>How do you assess the validity of the predictions? (N = 12)</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Combining Tests (Chapter 7)</vt:lpstr>
      <vt:lpstr>PowerPoint Presentation</vt:lpstr>
      <vt:lpstr>RCTs (Chapter 8)</vt:lpstr>
      <vt:lpstr>Screening (Chapter 10)</vt:lpstr>
      <vt:lpstr>Volunteer Effect (Confounding)</vt:lpstr>
      <vt:lpstr>Screening (Chapter 10)</vt:lpstr>
      <vt:lpstr>Screening (Chapter 10)</vt:lpstr>
      <vt:lpstr>Alternative to RCTs (Chapter 9)</vt:lpstr>
      <vt:lpstr>P-Values and CIs (Chapter 11)</vt:lpstr>
    </vt:vector>
  </TitlesOfParts>
  <Company>UCSF - Epidemiology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Urine Testing and Urinary Tract Infections in Febrile Infants: The PROS Febrile Infant Study</dc:title>
  <dc:creator>Thomas B. Newman</dc:creator>
  <cp:lastModifiedBy>Michael A. Kohn</cp:lastModifiedBy>
  <cp:revision>397</cp:revision>
  <cp:lastPrinted>2000-02-24T16:41:32Z</cp:lastPrinted>
  <dcterms:created xsi:type="dcterms:W3CDTF">2013-09-19T06:50:49Z</dcterms:created>
  <dcterms:modified xsi:type="dcterms:W3CDTF">2018-11-29T16:31:42Z</dcterms:modified>
</cp:coreProperties>
</file>