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Action1.xml" ContentType="application/vnd.ms-office.inkAction+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0"/>
  </p:notesMasterIdLst>
  <p:sldIdLst>
    <p:sldId id="256" r:id="rId2"/>
    <p:sldId id="318" r:id="rId3"/>
    <p:sldId id="267" r:id="rId4"/>
    <p:sldId id="322" r:id="rId5"/>
    <p:sldId id="275" r:id="rId6"/>
    <p:sldId id="268" r:id="rId7"/>
    <p:sldId id="323" r:id="rId8"/>
    <p:sldId id="324" r:id="rId9"/>
    <p:sldId id="300" r:id="rId10"/>
    <p:sldId id="320" r:id="rId11"/>
    <p:sldId id="298" r:id="rId12"/>
    <p:sldId id="325" r:id="rId13"/>
    <p:sldId id="301" r:id="rId14"/>
    <p:sldId id="326" r:id="rId15"/>
    <p:sldId id="327" r:id="rId16"/>
    <p:sldId id="328" r:id="rId17"/>
    <p:sldId id="329" r:id="rId18"/>
    <p:sldId id="330" r:id="rId19"/>
    <p:sldId id="331" r:id="rId20"/>
    <p:sldId id="332" r:id="rId21"/>
    <p:sldId id="333" r:id="rId22"/>
    <p:sldId id="334" r:id="rId23"/>
    <p:sldId id="335" r:id="rId24"/>
    <p:sldId id="336" r:id="rId25"/>
    <p:sldId id="337" r:id="rId26"/>
    <p:sldId id="338" r:id="rId27"/>
    <p:sldId id="339" r:id="rId28"/>
    <p:sldId id="340" r:id="rId29"/>
    <p:sldId id="341" r:id="rId30"/>
    <p:sldId id="342" r:id="rId31"/>
    <p:sldId id="343" r:id="rId32"/>
    <p:sldId id="344" r:id="rId33"/>
    <p:sldId id="345" r:id="rId34"/>
    <p:sldId id="346" r:id="rId35"/>
    <p:sldId id="347" r:id="rId36"/>
    <p:sldId id="348" r:id="rId37"/>
    <p:sldId id="349" r:id="rId38"/>
    <p:sldId id="350"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68382" autoAdjust="0"/>
  </p:normalViewPr>
  <p:slideViewPr>
    <p:cSldViewPr snapToGrid="0">
      <p:cViewPr varScale="1">
        <p:scale>
          <a:sx n="46" d="100"/>
          <a:sy n="46" d="100"/>
        </p:scale>
        <p:origin x="7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2-10T18:53:29.40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41214">
    <iact:property name="dataType"/>
    <iact:actionData xml:id="d0">
      <inkml:trace xmlns:inkml="http://www.w3.org/2003/InkML" xml:id="stk0" contextRef="#ctx0" brushRef="#br0">7569 6264 115 0,'0'0'10'23,"-9"0"-10"-23,9 0 0 0,0 0 0 2,-9-4 151-2,-1 4 28 0,1 0 5 0,0-4 2 0,-1 4-135 0,-8 0-27 10,8 0-6-10,1-8-1 5,0 8 0-5,0-5 0 6,-1 1 0-6,1 4 0 9,0-8-9-9,4 4-8 10,5 4 9-10,-9-8-9 5,-1-1 28-5,6 5-1 6,4 4 0-6,-5-4 0 8,5-8 13-7,-9-1 4 6,9 5 0-7,-10 8 0 9,1-12-28-9,9 3-6 8,-9 9-1-8,-1-12 0 9,10 8-9-9,-9-9 0 3,-9 9 0-3,8-4 8 9,-4 0 20-9,0 3 3 7,0 1 1-7,0 0 0 8,5-4-16-8,-5 8-4 8,5-12 0-8,-1 7 0 16,1-7 16-15,-9 0 4-1,8 3 0 0,1 5 0 9,0-4-12-7,-1 0-1 8,-8-1-1-8,8 5 0-2,-4-8-3 0,-4 8-1 10,-1-1 0-8,0-3 0-2,1 4-6 0,-1 4-8 11,1-4 11-9,-1 4-11 8,-9 0 0-8,0 0-12-2,-4 4 0 0,4 0 0 7,0-4 2-5,0 8 1 4,-5-8 0-5,5 9 0 6,0-1 19-6,10-8 4 6,-10 4 1-6,9 0 0 6,-9 5 5-3,9-9 0-4,1 4 1 0,-1 0 0 8,-4 4-7-8,4-8-2 8,1 4 0-7,-10 0 0 7,9 9 5-6,-9-9 1 6,5 8 0-5,-5-7 0-3,9 7-18 0,-9-4 0 10,10 5 0-9,-10 3 0 9,-9 1 0-7,9-1 0-3,-5-3-11 0,5 3 11 8,0 1 0-7,0-1 0 10,0-3 0-9,10 3 0-2,-10 1 0 0,5-9 0 9,4 5 0-7,0-1 0 8,1 0 0-9,8-3 0-1,-8 7 0 0,4-12 0 10,0 9 0-6,0-9 0-4,4 0 0 0,1 4 0 11,5 1 0-10,-6-5 0 8,6 8 0-4,-6 1 0-5,10-9 0 0,-9 8 0 8,0-8 0-3,9 5 0-5,-10-1 0 1,10 8 0 13,-9-7 12-13,9-1-3-1,0 0-9 0,0-8 12 16,0 13-12-11,0-5 12-4,9 4-12-1,-9 1 0 0,10 3 0 0,-10-12 0 15,9 5 0-13,-9 3 0-2,9 1 0 0,1 3 0 27,-10-12 0-26,9 13 0-1,0-1 0 0,0 1 0 0,1-13 0 0,-1 9 8 0,5-5-8 0,0 4 8 58,-5-4-8-56,15 5 12-2,-15-1-12 0,10-3 12 0,-1 3-4 0,1 0 0 0,-1-3 0 0,10 3 0 0,-4-4 4 0,4 5 0 0,0-1 0 0,-1-3 0 0,-3 3-12 0,-1 4 8 0,0-7-8 0,1 7 8 51,8-3-8-49,-4 3 0-2,-9-7 0 0,-1 3 8 0,6 0-8 0,-1 5 0 0,0-5 0 0,5 1 0 0,-9-1 0 0,9 5 0 0,-10-9 0 0,-4 0 0 0,5 5 0 0,4-1 0 43,-4 1 0-41,4-5 0-2,-4 4 0 0,-1-3 0 0,10 3 0 0,-9 0 0 0,4-7 0 0,0 7 0 0,5-8 0 0,5 0 0 0,-5 4 17 0,0-3 2 16,0 3 0-15,-5 0 0-1,10-8-7 0,-1 4-2 14,-4 0 0-12,-9 5 0-1,9-5-10-1,0 8 0 0,-5-12 0 0,0 4 0 12,1 1 0-9,-6 3 8-3,1-8-8 0,-1 8 0 12,1-4 0-9,0 5 8-2,-1-9-8-1,6 0 0 12,-6 4 0-8,1-4 0-4,9 0 0 0,-10 0 0 11,1 0 0-7,4 0 8-4,1 0-8 0,4 0 0 8,4 0 9-7,-4 0-9 7,0 0 10-7,-5 0-10 6,1 0 13-6,3 4-3 7,-3 4-1-5,4-8 0-3,0 0-1 0,-10 0 0 7,6 4 0-4,-6 9 0 5,1-13-8-7,-1 0 0 11,-4 4 9-11,0 0-9-1,5 0 0 0,9 0 8 14,-19-4-8-12,10 0 0-2,-5 0 0 0,4 0 0 12,-4 0 0-9,5-4 0-3,4 4 0 0,-4-4 0 9,0 4 0-6,-1-4 0-3,1 0 0 0,-1 4 8 16,6-9-8-15,-1 5 0-1,0 0 19 0,5 4-1 10,0 0 0-9,0-8 0 1,5 8-18-2,-5 0 0 12,-5 0 0-9,0 8 0-3,14-8 0 0,-9 0 0 10,-28 0 0-9,14 0 0 6,14 0 0-5,0 4 0 6,-9-8 0-5,-1 4 0-3,1 0 0 0,9 0-11 8,0 0 2-5,-14-8 0 4,0 4 9-4,5 0 0-3,13-5 0 0,-4 1-8 9,0 0 8-7,0 4 0 11,-5-5 0-11,10 1-8-2,-5 4 8 0,4 0 0 15,-4-5 0-13,0 5 0-2,14 0 13 0,-9 4-1 1,-10-8-1-1,5 8 0 13,0 0-11-11,4 0 0-1,-8 0 0-1,-1 0 8 13,0 0-18-11,1 0-4-2,3 0-1 0,-8 0 0 9,0 8 15-9,-5-8 0 8,9 0 0-7,0 0 0 5,-4 0 0-4,9-8 0 6,-10 8 0-6,10-4-9 4,0 0 9-1,-9 4 0-5,4-5 0 0,5 5 0 14,9 0 0-13,-9 0 0-1,-9-8 0 0,14 8 0 9,4-4 0-8,0 4 8 10,-18-4-8-9,9 4 8-2,0 0 1 0,-1 0 1 7,1 0 0-4,-4-8 0 7,4 8-1-8,0 8 0-2,0-8 0 0,-10 0 0 9,1 0-9-8,4 0 0 7,0 4 0-7,1 0 0 1,4-4 0-2,-10 0 0 7,1 0 0-6,-1 8 0 13,6-8 0-12,-1 0 0-2,0 0 0 0,5 0 0 8,-9 0 0-6,9 0 0 7,-10 0 0-6,6 0 0-3,-1 0 0 0,5 0 0 8,4 0 0-6,-4 0 0 5,0 0 0-6,-9 0 0 8,9 0 0-8,0 0 0-1,4 0 0 0,-4-8 0 9,0 8 0-9,-9-4 0 9,14 4 8-8,-6-4-8 8,-3 4 8-7,8 0-8-2,-4 0 0 0,-9-8 0 17,13 4 0-16,-4 4 0-1,-4-5 0 0,8 5 0 8,-4 0 0-7,0 0 0 9,0 0 0-8,0 0 8-2,5 0-8 0,-5 0 8 9,-1-8-8-7,11 8 0 12,-20 0 0-10,10 0 8-4,0 0-8 0,-4 8 0 0,3-8 0 0,1 0 0 9,-9 0 0-9,9 5 0 8,-5-5 0-7,1 0 0 6,-1 0 0-6,5 0 0 8,0 0 0-6,-10 0 0-3,6 0 0 1,-1 0 0 6,5-5 0-5,-5 5 0 6,5 0 0-7,0-8 0 8,5 4 0-6,-6 4 0-3,1-4 0 0,10 4 0 8,-10 0 0-6,9 0 0 7,-14 0 0-6,10 0 0-3,-1 0 0 0,6-8 0 9,-11 8 0-8,6 0 0 6,-5 0 0-5,5-5 0 8,-1 5 0-8,-4 0 0-2,0 0 0 0,0 0 0 9,0-4 0-8,0 0 0 7,4 4 0-7,-4-8 0 9,0 8 0-9,0-4 0-1,5 0 0 0,4 4 0 7,-9 0 0-5,0-9 0 7,5 5 0-6,-1 0 0-2,10 4 0-1,-5 0 8 15,1 0-8-14,-1-8 0-1,0 8 13 0,5 0-2 10,-14 0-1-9,9 0 0 8,-4 0-10-6,-1 0 8-2,1 0-8-1,-5 0 8 6,0 8-8-3,0-8 0 8,0 0 9-9,4 0-9-2,-4 0 0 0,9 4 0 8,-9-4 0-5,5 4 0 5,0-4 8-6,-5 0-8-2,4 0 8 0,5 0-8 16,-9 0 0-14,0 9 0-2,5-9 0 0,-5 0-8 10,0 0 8-8,0 4 0-2,0 0 0 0,-5-4-8 17,5 8 8-16,0-8 0-1,0 0 0 0,0 0 0 12,-10 4 0-10,10 0 0-2,0-4 0 0,0 0 0 9,5 0 0-5,-5 0 0-4,0-4 0 2,4 0 0 5,-4 4 0-6,5 0 8 9,-1 0-8-8,5 0 0-2,-9 0 0 0,5-8 0 10,0 8 0-8,-1-4 0 8,-4 4 0-8,0-4 0-2,0 4 0 0,-5 0 8 10,5-9-8-7,0 1 0-3,-9 8 0 0,9-8 8 16,-10-1-8-15,6 1 0-1,-6 0 0 0,6 4 8 18,-1-13-8-15,5 9 0-3,-10-9 0 0,10 5 0 0,-9 4 0 0,-5-9 8 18,14 1-8-17,-10 7 0-1,6-11 17 0,-10 3-1 20,4 0 0-19,1-7 0-1,0 3-16 0,-1 0 0 0,1 5 0 0,4-1 0 21,0-8 0-20,1 0 0-1,-6-3 0 0,10 3 0 0,-9 0 0 0,-1 4 0 20,-4-8 0-17,5 4 0-3,-5 9 0 1,0-1 0-1,-5-3 0 0,1 3 0 20,-1-8 0-19,0 4-16-1,1 5 2 0,-1 8 0 0,-9-9 14 0,0 1 0 21,0 3 9-20,0 5-9-1,0-5 10 0,-9 9-10 0,9-12 10 0,-10 3-10 17,10 1 11-15,-9 4-11-2,0 3 12 0,4-11-12 28,-4 3 10-26,-1 9-10-2,1-8 8 0,-5 4-8 0,0-1 0 0,5 1 0 1,-10 0 8 0,10 0-8-1,-19-1 0 2,9 1 10 36,10 8-10-36,-14-12 10-2,-1 3-10 0,1 1 0 0,4 4-12 0,1 0 12 0,-10 4-9 0,0 0 9 0,0-13 0 0,0 9 0 43,-4 4-9-41,4-12 9-2,0 8 0 0,0-5-9 0,-5 5 9 0,5-4 9 0,0 0-1 0,0 4-8 0,0-1 0 0,-9-11 0 0,5 8-12 0,-1 3 3 34,0-3 9-32,-4 8 0-2,-9-16 0 0,8 7-8 0,-4 1 8 0,5 0 0 0,9-1 0 0,-14 1 0 0,0-4 0 0,10 3 0 21,-5 1 0-19,-1-4-8-2,1 8 8 0,4-9 0 0,-4 1 8 0,9 8-8 21,-9-5 0-18,-5 1 0-3,0 0 0 0,10 0 0 0,-15-1 0 0,5 1 0 21,0-4 0-19,10 3 0-2,-6 1 0 0,1 0-13 0,0-1 5 0,0-3 8 19,4 8-10-18,-4-8 10-1,0 3 0 0,4 1-9 0,0 4 17 0,1 0 3 22,-5-9 1-20,4 9 0-2,-4 4-12 0,-1-8 0 0,1 8 0 0,-9-4 0 20,-1 0-10-19,5 4-4-1,5 0-1 0,-10 0 0 0,-4 0 15 0,14 0 0 20,-10 0 0-19,1 4 0-1,4-4 9 0,5 4 5 0,-1-4 1 0,-8 8 0 11,4-8-26-9,0 0-5-2,0 4 0 0,-4-4-1 20,-1 0 26-16,5 0 6-4,-4 4 1 0,-1 5 0 0,-4-9-16 0,14 0 0 9,-10 0 0-8,5 0 0 19,0 4 0-19,0 0-21-1,5-4 3 0,0 8 1 0,-5-8 27 0,5 4 6 10,-1 1 0-6,-8-5 1-4,4 0-17 0,5 0 0 21,-10 0 0-19,10 0 0-2,-14 0-11 0,13 0 1 0,1 0 0 0,-9 0 0 10,8 0 18-6,6-5 3-4,-1 5 1 0,10-4 0 11,-14 4-12-10,4 0-16 8,5-8 4-6,0 8 1-3,0 0 11 0,0 0 16 22,-9 0-4-21,4 0-1-1,1 0-11 0,-5 0-17 0,4 0 4 0,-4 0 1 11,9 0 12-8,-5 0 0-3,1 0 0 0,8 0 0 8,-13 0 0-6,9 0 0 9,0 0 0-10,5 0 0-1,0 0 0 0,-1 0 16 10,-4 0-3-9,10 0-1 10,-10 8-12-8,5-8-13-3,-1 0 2 0,1 4 1 12,4 1 10-10,-9-1 0-2,1 4 0 0,-11-8 0 21,10 4 11-20,0 8-3-1,5-12 0 0,-14 5 0 0,-10-1-8 0,15 4-16 10,4-8 4-7,0 8 1 8,-9-4 11-9,-1 1 0-2,10-1 0 0,0 0 0 21,5 0 0-19,-5-4 0-2,0 0 0 1,0 8 0-1,10-8 12 2,-5 4-3-2,-5 9 0 0,0-13 0 24,9 0-9-22,0 0 0-2,-9 0 0 0,1 4 0 0,-11 0 0 0,10 4 0 23,5-8 0-19,-14 0 0-4,0 5 0 0,-1-5-16 0,20 0 4 0,-6 0 1 0,-13-5 11 0,0 5 16 25,18 0-4-20,-13 0-1-5,4-12-11 0,0 12 0 0,0-4 0 0,9 4 0 0,-9-8 0 0,10 3 0 16,-20 5 0-14,15 0 0-2,0-4-12 0,0 4-4 16,-15 0 0-14,10 4-1-2,-4 1 17 0,-1 3 0 0,1-8 0 0,-6 0 0 13,-8 4-8-11,13 0-8-2,5 4-2 0,0-3 0 23,-18-1 18-21,4 4 0-2,14-4-8 0,-5 0 8 0,1 0 0 0,-5 5 12 25,-1-1-1-22,6 0-1-3,4-8-10 0,0 0 8 0,0 0-8 0,-9 0 8 0,9 0 0 0,4 0-8 24,-4-8 12-23,1 8-4-1,-1-4 4 0,0 4 1 0,-5 0 0 0,5-4 0 12,-4 4-4-10,8-9-1-2,-13 9 0 0,9 0 0 23,-5-4-8-22,6 4-14-1,-6-4 3 0,10 4 1 0,-5 0 10 0,0 4 14 23,-5 0-3-21,10-4-1-2,0 9-10 0,4-9 0 0,-9 0 0 1,9 0 0-1,1 0 0 0,-10 4 0 17,5-4 0-15,-1 0 0-2,6 0 0 0,-6 0 8 28,6 4-8-26,-1 4 8-2,1-8-8 0,-6 0 0 0,1 0 0 0,0 4-11 0,-1-4 11 0,1 4 0 47,-5 5 0-45,0-9 0-2,10 0 0 0,4 0 0 0,-10 8 0 0,6-4 0 0,-5-4-12 0,4 0 2 0,0 8 1 0,1-8 0 53,-1 0-19-52,-4 0-3-1,9 0-1 0,0 5 0 0,0-1-20 0,0-4-4 0,0-4 0 0,5 4-1 0,-5 4-163 0,4 4-33 0,-27-4-7 0,18 9 0 0</inkml:trace>
    </iact:actionData>
  </iact:action>
  <iact:action type="add" startTime="50665">
    <iact:property name="dataType"/>
    <iact:actionData xml:id="d1">
      <inkml:trace xmlns:inkml="http://www.w3.org/2003/InkML" xml:id="stk1" contextRef="#ctx0" brushRef="#br0">9706 4364 864 0,'0'0'76'3,"0"0"-60"3,-9 0-16-6,-5-12 0 9,5 8 112-9,0-4 20 8,-5 3 4-8,0 1 1 7,-5-4-93-7,10 0-20 7,-1 4-3-5,-8-9-1 4,-1 9-20-4,10-13 0 5,-1 5 0-7,1 0 8 5,-5-1 5-5,5 1 2 8,-5-5 0-8,5 5 0 7,4-5 5-7,-9 5 2 7,0-5 0-7,5 5 0 10,-1-1-8-10,1 1-2 5,-19 4 0-5,10 0 0 8,-1-1 4-8,0 5 1 9,1 0 0-9,-6 4 0 8,-4 4-9-8,10 9-8 5,-1-13 12-4,-9 16-12 10,-14-4 0-10,10 5 0 2,18 0-12-3,-5-1 3 8,-18 13 9-8,9-8-8 8,0 0 8-7,0 7-8 7,5-3 8-6,4 4 0 4,-9 4-9-4,10-4 9 6,8 0-11-5,-8 9 3-3,-6-5 0 0,6 8 0 7,4 5 8-6,-5 3 0 8,5-11 0-7,-14 3 0 5,19 4 0-3,-10-7-8-4,10 3 8 0,-10-4-8 8,-4 1 8-6,14 3 11 7,4-4-3-6,1 1 0-3,-10-1 8 0,4 4 0 10,10 1 1-8,0 3 0 6,-4-4-5-6,4-3-2-2,4 3 0 0,1 5 0 11,4-9 15-10,1-4 3 6,-6-4 1-3,5 4 0-1,10 0-14-3,0 0-3 6,-10 0-1-4,0-12 0 9,10 8 5-9,0-4 2-2,-1-4 0 0,-4-1 0 13,0 5-4-11,5-8-1-2,9-1 0 0,-5 5 0 14,-4-13-1-13,9 5 0-1,4-1 0 0,1-4 0 11,-15-4 3-7,15 1 0-3,-5 3 0-1,9-8 0 8,5-4-1-7,0 0 0 7,-9-1 0-4,4 1 0-4,9 0-2 0,-4 0-1 7,-14-8 0-7,9 7 0 10,1-7 10-9,-6 0 3 10,-4-1 0-10,5 5 0-1,-1 0-24 0,6-5-13 8,-1 1 1-7,-5 4 1 10,-13-9 19-9,9 5 3-2,9 3 1 0,1-3 0 10,-11-1-12-9,1 1-14 9,5 0 3-7,4-1 1-3,-9 5 10 0,-9-9 12 8,-1 1-2-7,6-1-1 11,-1 1-9-10,-4-5 0-2,4 4 0 0,-14-3 0 11,10-5 8-8,-1-4 7-3,1 4 1 0,-10-4 0 9,1 0-7-6,-1 0-1 8,0 0 0-9,1-12 0-2,-1 12-8 0,-4-8 10 13,-1 4-10-12,1-5 10-1,0 5-10 0,-5-4 0 13,0-4 0-11,0 3 8-2,0 5-8 0,-5-4 0 13,5 0 0-11,-5-1 8-2,1 5 3 0,-6 8 0 14,1-12 0-12,4 4 0-2,1-4 10 0,-6 4 3 16,1-5 0-13,-5 10 0-3,5-6-16 0,-1 10-8 0,-8-10 8 0,-1 5-8 16,1-4 8-15,-6 4-8-1,1-4 10 0,0 4-10 16,-5 4 0-15,0-3 8 0,0-6-8-1,0 5 0 13,-5 0 8-11,1 0 0-2,9 5-8 0,-5-5 12 12,9 4 0-11,0 4-1-1,-4-4 0 0,4 9 0 14,5 3-11-13,1-3-11-1,-15-1 3 0,0 9 0 15,9 0 8-13,0 4-12-2,-18-1 12 0,9 1-12 18,-4 4-39-17,4 4-8-1,-10 1-1 0,-3-1-1 22,-11 4-114-21,20 0-22-1,-6 9-5 0,1-1-1 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F31FA2-1D23-444D-BC02-A9A6048CAA07}" type="datetimeFigureOut">
              <a:rPr lang="en-US" smtClean="0"/>
              <a:t>1/23/2020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D3DC8E-344A-4AFD-831C-16B2F2D6DCE1}" type="slidenum">
              <a:rPr lang="en-US" smtClean="0"/>
              <a:t>‹#›</a:t>
            </a:fld>
            <a:endParaRPr lang="en-US"/>
          </a:p>
        </p:txBody>
      </p:sp>
    </p:spTree>
    <p:extLst>
      <p:ext uri="{BB962C8B-B14F-4D97-AF65-F5344CB8AC3E}">
        <p14:creationId xmlns:p14="http://schemas.microsoft.com/office/powerpoint/2010/main" val="2430811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Erin Van Blarigan, and I am an Associate Professor in the Department of Epidemiology and Biostatistics</a:t>
            </a:r>
            <a:r>
              <a:rPr lang="en-US" baseline="0" dirty="0"/>
              <a:t> at UCSF. Today I will be providing a lecture introducing matching in epidemiologic studies. If you have any questions about the lecture material, please reach out to me by email at the address listed on the slide.</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1</a:t>
            </a:fld>
            <a:endParaRPr lang="en-US"/>
          </a:p>
        </p:txBody>
      </p:sp>
    </p:spTree>
    <p:extLst>
      <p:ext uri="{BB962C8B-B14F-4D97-AF65-F5344CB8AC3E}">
        <p14:creationId xmlns:p14="http://schemas.microsoft.com/office/powerpoint/2010/main" val="490980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reminder, this slides shows incidence density sampling which you learned about in EPI203. In this study design, controls are selected for cases matched on time of diagnosis. To orient you to the chart, the x-axis is </a:t>
            </a:r>
            <a:r>
              <a:rPr lang="en-US" dirty="0" err="1"/>
              <a:t>calender</a:t>
            </a:r>
            <a:r>
              <a:rPr lang="en-US" dirty="0"/>
              <a:t> time and the y-axis includes the cohort participants. X’s indicate cases and the circles indicate matched controls. You can see that people are eligible to be selected as a control for a case as long as they are at risk for the disease, even if they later go on to develop the disease themselves. Incidence density sampling is also called risk set sampling.</a:t>
            </a:r>
          </a:p>
        </p:txBody>
      </p:sp>
      <p:sp>
        <p:nvSpPr>
          <p:cNvPr id="4" name="Slide Number Placeholder 3"/>
          <p:cNvSpPr>
            <a:spLocks noGrp="1"/>
          </p:cNvSpPr>
          <p:nvPr>
            <p:ph type="sldNum" sz="quarter" idx="5"/>
          </p:nvPr>
        </p:nvSpPr>
        <p:spPr/>
        <p:txBody>
          <a:bodyPr/>
          <a:lstStyle/>
          <a:p>
            <a:fld id="{C3D3DC8E-344A-4AFD-831C-16B2F2D6DCE1}" type="slidenum">
              <a:rPr lang="en-US" smtClean="0"/>
              <a:t>10</a:t>
            </a:fld>
            <a:endParaRPr lang="en-US"/>
          </a:p>
        </p:txBody>
      </p:sp>
    </p:spTree>
    <p:extLst>
      <p:ext uri="{BB962C8B-B14F-4D97-AF65-F5344CB8AC3E}">
        <p14:creationId xmlns:p14="http://schemas.microsoft.com/office/powerpoint/2010/main" val="992763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Frequency matching</a:t>
            </a:r>
            <a:r>
              <a:rPr lang="en-US" baseline="0" dirty="0"/>
              <a:t> is another type of matching in which the distribution of the matching factor is similar between cases and controls at the group-level. For example, if you are matching on sex and use frequency matching, the percentage of men and women in the cases and controls would be the same. </a:t>
            </a:r>
          </a:p>
        </p:txBody>
      </p:sp>
      <p:sp>
        <p:nvSpPr>
          <p:cNvPr id="4" name="Slide Number Placeholder 3"/>
          <p:cNvSpPr>
            <a:spLocks noGrp="1"/>
          </p:cNvSpPr>
          <p:nvPr>
            <p:ph type="sldNum" sz="quarter" idx="10"/>
          </p:nvPr>
        </p:nvSpPr>
        <p:spPr/>
        <p:txBody>
          <a:bodyPr/>
          <a:lstStyle/>
          <a:p>
            <a:fld id="{C3D3DC8E-344A-4AFD-831C-16B2F2D6DCE1}" type="slidenum">
              <a:rPr lang="en-US" smtClean="0"/>
              <a:t>11</a:t>
            </a:fld>
            <a:endParaRPr lang="en-US"/>
          </a:p>
        </p:txBody>
      </p:sp>
    </p:spTree>
    <p:extLst>
      <p:ext uri="{BB962C8B-B14F-4D97-AF65-F5344CB8AC3E}">
        <p14:creationId xmlns:p14="http://schemas.microsoft.com/office/powerpoint/2010/main" val="2530972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Frequency matching</a:t>
            </a:r>
            <a:r>
              <a:rPr lang="en-US" baseline="0" dirty="0"/>
              <a:t> is appropriate when you are matching on one or two variables with few categories. T</a:t>
            </a:r>
            <a:r>
              <a:rPr lang="en-US" dirty="0"/>
              <a:t>he more variables that you are matching on, and/or the more potential</a:t>
            </a:r>
            <a:r>
              <a:rPr lang="en-US" baseline="0" dirty="0"/>
              <a:t> categories for those variables</a:t>
            </a:r>
            <a:r>
              <a:rPr lang="en-US" dirty="0"/>
              <a:t>, the more you will need to use individual</a:t>
            </a:r>
            <a:r>
              <a:rPr lang="en-US" baseline="0" dirty="0"/>
              <a:t> matching.</a:t>
            </a:r>
          </a:p>
          <a:p>
            <a:endParaRPr lang="en-US" baseline="0" dirty="0"/>
          </a:p>
          <a:p>
            <a:r>
              <a:rPr lang="en-US" baseline="0" dirty="0"/>
              <a:t>Easier to find controls but not controlling for higher order interactions between the matching factors</a:t>
            </a:r>
          </a:p>
          <a:p>
            <a:endParaRPr lang="en-US" baseline="0" dirty="0"/>
          </a:p>
          <a:p>
            <a:r>
              <a:rPr lang="en-US" baseline="0" dirty="0"/>
              <a:t>You can use unconditional logistic regression to analyze frequency matched data. The matching factors need to be included in the multivariate model, which we will discuss more in the following slides.</a:t>
            </a:r>
          </a:p>
        </p:txBody>
      </p:sp>
      <p:sp>
        <p:nvSpPr>
          <p:cNvPr id="4" name="Slide Number Placeholder 3"/>
          <p:cNvSpPr>
            <a:spLocks noGrp="1"/>
          </p:cNvSpPr>
          <p:nvPr>
            <p:ph type="sldNum" sz="quarter" idx="10"/>
          </p:nvPr>
        </p:nvSpPr>
        <p:spPr/>
        <p:txBody>
          <a:bodyPr/>
          <a:lstStyle/>
          <a:p>
            <a:fld id="{C3D3DC8E-344A-4AFD-831C-16B2F2D6DCE1}" type="slidenum">
              <a:rPr lang="en-US" smtClean="0"/>
              <a:t>12</a:t>
            </a:fld>
            <a:endParaRPr lang="en-US"/>
          </a:p>
        </p:txBody>
      </p:sp>
    </p:spTree>
    <p:extLst>
      <p:ext uri="{BB962C8B-B14F-4D97-AF65-F5344CB8AC3E}">
        <p14:creationId xmlns:p14="http://schemas.microsoft.com/office/powerpoint/2010/main" val="4245972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 study that</a:t>
            </a:r>
            <a:r>
              <a:rPr lang="en-US" baseline="0" dirty="0"/>
              <a:t> used frequency matching. The investigators were interested in heritability of autism spectrum disorders and set out to examine whether higher parental social responsiveness scores were associated with an increased risk of a child with an autism spectrum disorder. </a:t>
            </a:r>
          </a:p>
          <a:p>
            <a:endParaRPr lang="en-US" baseline="0" dirty="0"/>
          </a:p>
          <a:p>
            <a:r>
              <a:rPr lang="en-US" baseline="0" dirty="0"/>
              <a:t>They conducted a nested case-control study where cases and controls were selected from participants in the Nurses Health Study. </a:t>
            </a:r>
          </a:p>
          <a:p>
            <a:endParaRPr lang="en-US" baseline="0" dirty="0"/>
          </a:p>
          <a:p>
            <a:r>
              <a:rPr lang="en-US" baseline="0" dirty="0"/>
              <a:t>The participants in the study were asked if they had a child with an autism spectrum disorder. Those parent-child pairs were considered the cases and they were frequency matched to participants who had a child that did not have a autism spectrum disorder diagnosis based on the children’s birth year. Because they were only matching on one variable, they used frequency matching. </a:t>
            </a:r>
          </a:p>
          <a:p>
            <a:endParaRPr lang="en-US" baseline="0" dirty="0"/>
          </a:p>
          <a:p>
            <a:r>
              <a:rPr lang="en-US" baseline="0" dirty="0"/>
              <a:t>The exposure was a score assessed using the social responsiveness scale, a validated survey. </a:t>
            </a:r>
          </a:p>
          <a:p>
            <a:endParaRPr lang="en-US" baseline="0" dirty="0"/>
          </a:p>
          <a:p>
            <a:r>
              <a:rPr lang="en-US" baseline="0" dirty="0"/>
              <a:t>They used logistic regression, because they used frequency matching, and adjusted for the matching factor as well as other potential confounders in their analyses. </a:t>
            </a:r>
          </a:p>
          <a:p>
            <a:endParaRPr lang="en-US" baseline="0"/>
          </a:p>
          <a:p>
            <a:r>
              <a:rPr lang="en-US" baseline="0"/>
              <a:t>They </a:t>
            </a:r>
            <a:r>
              <a:rPr lang="en-US" baseline="0" dirty="0"/>
              <a:t>found that children whose parents both had elevated SRS had 85% increased risk of an ASD and children who had one parent with an elevated SRS score had 52% increased odds of ASD.</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13</a:t>
            </a:fld>
            <a:endParaRPr lang="en-US"/>
          </a:p>
        </p:txBody>
      </p:sp>
    </p:spTree>
    <p:extLst>
      <p:ext uri="{BB962C8B-B14F-4D97-AF65-F5344CB8AC3E}">
        <p14:creationId xmlns:p14="http://schemas.microsoft.com/office/powerpoint/2010/main" val="3849310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next section of</a:t>
            </a:r>
            <a:r>
              <a:rPr lang="en-US" baseline="0" dirty="0"/>
              <a:t> the lecture, I will discuss matching in cohort studies.</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14</a:t>
            </a:fld>
            <a:endParaRPr lang="en-US"/>
          </a:p>
        </p:txBody>
      </p:sp>
    </p:spTree>
    <p:extLst>
      <p:ext uri="{BB962C8B-B14F-4D97-AF65-F5344CB8AC3E}">
        <p14:creationId xmlns:p14="http://schemas.microsoft.com/office/powerpoint/2010/main" val="3414986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cohor</a:t>
            </a:r>
            <a:r>
              <a:rPr lang="en-US" baseline="0" dirty="0"/>
              <a:t>t study, you match exposed individuals to one or more unexposed individuals.</a:t>
            </a:r>
          </a:p>
          <a:p>
            <a:endParaRPr lang="en-US" baseline="0" dirty="0"/>
          </a:p>
          <a:p>
            <a:r>
              <a:rPr lang="en-US" baseline="0" dirty="0"/>
              <a:t>By doing so, you eliminate the potential association between the exposure and matching factor, and thus control for confounding by the matching factor. This does require critical assumptions of no loss to follow-up or competing risks, however.</a:t>
            </a:r>
          </a:p>
          <a:p>
            <a:endParaRPr lang="en-US" baseline="0" dirty="0"/>
          </a:p>
          <a:p>
            <a:r>
              <a:rPr lang="en-US" baseline="0" dirty="0"/>
              <a:t>It is worth noting that matched cohort studies are not common. Matching is used in the design phase to control for confounding, and the variables used for matching depend on the specific research question. Because you are forcing the unexposed to be more similar to the exposed, matching alters the covariate distribution so that the study population is no longer representative of the target population. The matched cohort used for one research question may not be appropriate for a different research question. Matching also adds time and expense. </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15</a:t>
            </a:fld>
            <a:endParaRPr lang="en-US"/>
          </a:p>
        </p:txBody>
      </p:sp>
    </p:spTree>
    <p:extLst>
      <p:ext uri="{BB962C8B-B14F-4D97-AF65-F5344CB8AC3E}">
        <p14:creationId xmlns:p14="http://schemas.microsoft.com/office/powerpoint/2010/main" val="3444171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slide shows directed acyclic graphs of the data generated using unmatched and matched designs. You can see that the arrow between the matching factor and the exposure is eliminated in the matched data; matching has eliminated this association. As such, the matching factor is no longer associated with the exposure and disease in the data and thus there is no confounding present in the dataset resulting from that specific variable.</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16</a:t>
            </a:fld>
            <a:endParaRPr lang="en-US"/>
          </a:p>
        </p:txBody>
      </p:sp>
    </p:spTree>
    <p:extLst>
      <p:ext uri="{BB962C8B-B14F-4D97-AF65-F5344CB8AC3E}">
        <p14:creationId xmlns:p14="http://schemas.microsoft.com/office/powerpoint/2010/main" val="1301752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Importantly,</a:t>
            </a:r>
            <a:r>
              <a:rPr lang="en-US" baseline="0" dirty="0"/>
              <a:t> the lack of confounding from matching in a cohort study relies on the assumption of complete follow-up and no competing risks.</a:t>
            </a:r>
          </a:p>
          <a:p>
            <a:endParaRPr lang="en-US" baseline="0" dirty="0"/>
          </a:p>
          <a:p>
            <a:r>
              <a:rPr lang="en-US" baseline="0" dirty="0"/>
              <a:t> If the exposure and matching factor are associated with competing risks or loss to follow-up, the balance that resulted from matching may not be present in the analyzable data. </a:t>
            </a:r>
          </a:p>
          <a:p>
            <a:endParaRPr lang="en-US" baseline="0" dirty="0"/>
          </a:p>
          <a:p>
            <a:r>
              <a:rPr lang="en-US" baseline="0" dirty="0"/>
              <a:t>As you can see in the DAG, there is an open path between the exposure and outcome by conditioning on a collider (the competing risk).</a:t>
            </a:r>
          </a:p>
        </p:txBody>
      </p:sp>
      <p:sp>
        <p:nvSpPr>
          <p:cNvPr id="4" name="Slide Number Placeholder 3"/>
          <p:cNvSpPr>
            <a:spLocks noGrp="1"/>
          </p:cNvSpPr>
          <p:nvPr>
            <p:ph type="sldNum" sz="quarter" idx="10"/>
          </p:nvPr>
        </p:nvSpPr>
        <p:spPr/>
        <p:txBody>
          <a:bodyPr/>
          <a:lstStyle/>
          <a:p>
            <a:fld id="{C3D3DC8E-344A-4AFD-831C-16B2F2D6DCE1}" type="slidenum">
              <a:rPr lang="en-US" smtClean="0"/>
              <a:t>17</a:t>
            </a:fld>
            <a:endParaRPr lang="en-US"/>
          </a:p>
        </p:txBody>
      </p:sp>
    </p:spTree>
    <p:extLst>
      <p:ext uri="{BB962C8B-B14F-4D97-AF65-F5344CB8AC3E}">
        <p14:creationId xmlns:p14="http://schemas.microsoft.com/office/powerpoint/2010/main" val="609557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For example, let’s say you are interested in whether BMI is associated with risk of colon cancer. You are concerned about potential confounding by age, so match your obese and normal weight subjects on age. As a result, there is no arrow between age and BMI in the DAG shown. </a:t>
            </a:r>
          </a:p>
          <a:p>
            <a:endParaRPr lang="en-US" baseline="0" dirty="0"/>
          </a:p>
          <a:p>
            <a:r>
              <a:rPr lang="en-US" baseline="0" dirty="0"/>
              <a:t>However, both age and BMI are associated with risk of fatal MI, whereby obese individuals are more likely to have a fatal MI than normal weight individuals and older individuals are at increased risk of fatal MI than younger individuals. </a:t>
            </a:r>
          </a:p>
          <a:p>
            <a:endParaRPr lang="en-US" baseline="0" dirty="0"/>
          </a:p>
          <a:p>
            <a:r>
              <a:rPr lang="en-US" baseline="0" dirty="0"/>
              <a:t>As a result, the balanced distribution of ages between the obese and normal weight groups is lost among people who did not experience a fatal MI and there is still potential for confounding by age when studying the relation between BMI and colon cancer in the analyzable data. </a:t>
            </a:r>
          </a:p>
          <a:p>
            <a:endParaRPr lang="en-US" baseline="0" dirty="0"/>
          </a:p>
          <a:p>
            <a:r>
              <a:rPr lang="en-US" baseline="0" dirty="0"/>
              <a:t>You can block this confounding path however in the analysis by adjusting for the matching factor, age.</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18</a:t>
            </a:fld>
            <a:endParaRPr lang="en-US"/>
          </a:p>
        </p:txBody>
      </p:sp>
    </p:spTree>
    <p:extLst>
      <p:ext uri="{BB962C8B-B14F-4D97-AF65-F5344CB8AC3E}">
        <p14:creationId xmlns:p14="http://schemas.microsoft.com/office/powerpoint/2010/main" val="930374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important to recognize</a:t>
            </a:r>
            <a:r>
              <a:rPr lang="en-US" baseline="0" dirty="0"/>
              <a:t> that while matching can control for confounding (with perfect data) in a cohort study, it does alter the distribution of both the matching factor and potentially any covariates correlated with the matching factor in the study population to match that of the exposed individuals.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a:t>
            </a:r>
            <a:r>
              <a:rPr lang="en-US" sz="1200" kern="1200" baseline="0" dirty="0">
                <a:solidFill>
                  <a:schemeClr val="tx1"/>
                </a:solidFill>
                <a:effectLst/>
                <a:latin typeface="+mn-lt"/>
                <a:ea typeface="+mn-ea"/>
                <a:cs typeface="+mn-cs"/>
              </a:rPr>
              <a:t> a result, </a:t>
            </a:r>
            <a:r>
              <a:rPr lang="en-US" sz="1200" kern="1200" dirty="0">
                <a:solidFill>
                  <a:schemeClr val="tx1"/>
                </a:solidFill>
                <a:effectLst/>
                <a:latin typeface="+mn-lt"/>
                <a:ea typeface="+mn-ea"/>
                <a:cs typeface="+mn-cs"/>
              </a:rPr>
              <a:t>the estimated effect in the matched pop does not equal the causal effect in the whole pop.</a:t>
            </a:r>
            <a:r>
              <a:rPr lang="en-US" sz="1200" kern="1200" baseline="0" dirty="0">
                <a:solidFill>
                  <a:schemeClr val="tx1"/>
                </a:solidFill>
                <a:effectLst/>
                <a:latin typeface="+mn-lt"/>
                <a:ea typeface="+mn-ea"/>
                <a:cs typeface="+mn-cs"/>
              </a:rPr>
              <a:t> To estimate the overall effect estimate, you must a</a:t>
            </a:r>
            <a:r>
              <a:rPr lang="en-US" baseline="0" dirty="0"/>
              <a:t>djusting for the factor matching factor and assuming no effect modification by the matching factor. </a:t>
            </a:r>
          </a:p>
          <a:p>
            <a:endParaRPr lang="en-US" baseline="0" dirty="0"/>
          </a:p>
          <a:p>
            <a:r>
              <a:rPr lang="en-US" baseline="0" dirty="0"/>
              <a:t>Adjusting is also important in matched cohort studies to accurately estimate the confidence intervals for the risk difference and ratio estimates because of the increased correlation between the exposed and unexposed individuals due to matching.</a:t>
            </a:r>
          </a:p>
          <a:p>
            <a:endParaRPr lang="en-US" dirty="0"/>
          </a:p>
          <a:p>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19</a:t>
            </a:fld>
            <a:endParaRPr lang="en-US"/>
          </a:p>
        </p:txBody>
      </p:sp>
    </p:spTree>
    <p:extLst>
      <p:ext uri="{BB962C8B-B14F-4D97-AF65-F5344CB8AC3E}">
        <p14:creationId xmlns:p14="http://schemas.microsoft.com/office/powerpoint/2010/main" val="1031512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are the</a:t>
            </a:r>
            <a:r>
              <a:rPr lang="en-US" dirty="0"/>
              <a:t> topics that I will be covering in this lecture. I</a:t>
            </a:r>
            <a:r>
              <a:rPr lang="en-US" baseline="0" dirty="0"/>
              <a:t> will first introduce matching, including its definition and motivations, and describe the main two types of matching. We will then go over matching in cohort and case-control studies.</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2</a:t>
            </a:fld>
            <a:endParaRPr lang="en-US"/>
          </a:p>
        </p:txBody>
      </p:sp>
    </p:spTree>
    <p:extLst>
      <p:ext uri="{BB962C8B-B14F-4D97-AF65-F5344CB8AC3E}">
        <p14:creationId xmlns:p14="http://schemas.microsoft.com/office/powerpoint/2010/main" val="1565046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in conclusion, although adjusting for the matching factors is not necessary in a cohort study to control for confounding in ideal conditions, it is recommended to correctly estimate confidence intervals and to control for potential residual confounding that may occur if there are competing risks present or loss to follow-up occurs. </a:t>
            </a:r>
          </a:p>
          <a:p>
            <a:endParaRPr lang="en-US" dirty="0"/>
          </a:p>
          <a:p>
            <a:r>
              <a:rPr lang="en-US" dirty="0"/>
              <a:t>As we said at the beginning of this section, matching in</a:t>
            </a:r>
            <a:r>
              <a:rPr lang="en-US" baseline="0" dirty="0"/>
              <a:t> cohort studies is not common and generally not advantageous since it alters the study population based on one specific research question and adds time and expense.</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20</a:t>
            </a:fld>
            <a:endParaRPr lang="en-US"/>
          </a:p>
        </p:txBody>
      </p:sp>
    </p:spTree>
    <p:extLst>
      <p:ext uri="{BB962C8B-B14F-4D97-AF65-F5344CB8AC3E}">
        <p14:creationId xmlns:p14="http://schemas.microsoft.com/office/powerpoint/2010/main" val="3732803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a:t>
            </a:r>
            <a:r>
              <a:rPr lang="en-US" baseline="0" dirty="0"/>
              <a:t> of a cohort study that used matching. The authors conducted a retrospective matched cohort study among 52,315 patients to examine whether the sex of the surgeon was associated with patient outcomes. </a:t>
            </a:r>
          </a:p>
          <a:p>
            <a:endParaRPr lang="en-US" baseline="0" dirty="0"/>
          </a:p>
          <a:p>
            <a:r>
              <a:rPr lang="en-US" baseline="0" dirty="0"/>
              <a:t>They </a:t>
            </a:r>
            <a:r>
              <a:rPr lang="en-US" dirty="0"/>
              <a:t>matched patients</a:t>
            </a:r>
            <a:r>
              <a:rPr lang="en-US" baseline="0" dirty="0"/>
              <a:t> who had surgery performed by a female surgeon to patients who had surgery performed by a male surgeon based on the patients’ age, sex, and comorbidities, the surgeon’s practice volume and age, and the hospital. </a:t>
            </a:r>
          </a:p>
          <a:p>
            <a:endParaRPr lang="en-US" baseline="0" dirty="0"/>
          </a:p>
          <a:p>
            <a:r>
              <a:rPr lang="en-US" baseline="0" dirty="0"/>
              <a:t>They used generalized estimating equations to account for the correlation in the matched data and concluded that patients treated by female surgeons had 4% lower risk of a composite outcome of death, readmission and complications and 12% lower likelihood of death within 30 days of surgery.</a:t>
            </a:r>
          </a:p>
          <a:p>
            <a:endParaRPr lang="en-US" baseline="0" dirty="0"/>
          </a:p>
          <a:p>
            <a:r>
              <a:rPr lang="en-US" baseline="0" dirty="0"/>
              <a:t>Although the authors state that they matched to control for confounding, they had access to the full dataset and actually ran the analysis both ways (using matched and unmatched data). The results were essentially identical, supporting the conclusion that the matching was unnecessary in the design phase to control for confounding when the investigators could use the full dataset and adjust for confounding in the analysis phase.</a:t>
            </a:r>
          </a:p>
        </p:txBody>
      </p:sp>
      <p:sp>
        <p:nvSpPr>
          <p:cNvPr id="4" name="Slide Number Placeholder 3"/>
          <p:cNvSpPr>
            <a:spLocks noGrp="1"/>
          </p:cNvSpPr>
          <p:nvPr>
            <p:ph type="sldNum" sz="quarter" idx="10"/>
          </p:nvPr>
        </p:nvSpPr>
        <p:spPr/>
        <p:txBody>
          <a:bodyPr/>
          <a:lstStyle/>
          <a:p>
            <a:fld id="{C3D3DC8E-344A-4AFD-831C-16B2F2D6DCE1}" type="slidenum">
              <a:rPr lang="en-US" smtClean="0"/>
              <a:t>21</a:t>
            </a:fld>
            <a:endParaRPr lang="en-US"/>
          </a:p>
        </p:txBody>
      </p:sp>
    </p:spTree>
    <p:extLst>
      <p:ext uri="{BB962C8B-B14F-4D97-AF65-F5344CB8AC3E}">
        <p14:creationId xmlns:p14="http://schemas.microsoft.com/office/powerpoint/2010/main" val="35938863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next section of the</a:t>
            </a:r>
            <a:r>
              <a:rPr lang="en-US" baseline="0" dirty="0"/>
              <a:t> lecture, I will go over matching in case-control studies.</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22</a:t>
            </a:fld>
            <a:endParaRPr lang="en-US"/>
          </a:p>
        </p:txBody>
      </p:sp>
    </p:spTree>
    <p:extLst>
      <p:ext uri="{BB962C8B-B14F-4D97-AF65-F5344CB8AC3E}">
        <p14:creationId xmlns:p14="http://schemas.microsoft.com/office/powerpoint/2010/main" val="4031727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a:t>
            </a:r>
            <a:r>
              <a:rPr lang="en-US" baseline="0" dirty="0"/>
              <a:t> case-control study with matching, one or more controls are matched to a given case. Matching in a case-control study is used to control for confounding and improve efficiency, but it is important to understand that matching may actual introduce selection bias because the controls are no longer representative of the population that gave rise to the cases. As we will discuss in the coming slides, you must adjust for the matching factor in the analysis as a result, whether or not the matching factor is actually a confounder.</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23</a:t>
            </a:fld>
            <a:endParaRPr lang="en-US"/>
          </a:p>
        </p:txBody>
      </p:sp>
    </p:spTree>
    <p:extLst>
      <p:ext uri="{BB962C8B-B14F-4D97-AF65-F5344CB8AC3E}">
        <p14:creationId xmlns:p14="http://schemas.microsoft.com/office/powerpoint/2010/main" val="16788811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 DAG to demonstrate matching in a case-control study. As you can see from the arrows, the matching factor meets the definition of a possible confounder because it is associated with the exposure, associated with the disease, and not an intermediate between exposure and disease or downstream effect of both the exposure and disease. Click: When we match on the matching factor, so selecting an individual without the disease with the same level of the matching factor as an individual with the disease, we block the pathway between the matching factor and disease. But we also open a pathway between the exposure and disease, through the matching factor and selection. Click: We must also adjust for the matching factor in the analysis to completely block backdoor pathways from exposure to disease.</a:t>
            </a:r>
          </a:p>
          <a:p>
            <a:endParaRPr lang="en-US" baseline="0" dirty="0"/>
          </a:p>
          <a:p>
            <a:r>
              <a:rPr lang="en-US" baseline="0" dirty="0"/>
              <a:t>One note, the red symbol is added here to show that there is no association between the matching factor and disease in your dataset. I did not delete the underlying arrow because there is (in this example) an association between the matching factor and disease in the population that you are studying. This is called an unfaithful DAG. For more on faithfulness, please see the causal inference textbook fine point 6.2.</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24</a:t>
            </a:fld>
            <a:endParaRPr lang="en-US"/>
          </a:p>
        </p:txBody>
      </p:sp>
    </p:spTree>
    <p:extLst>
      <p:ext uri="{BB962C8B-B14F-4D97-AF65-F5344CB8AC3E}">
        <p14:creationId xmlns:p14="http://schemas.microsoft.com/office/powerpoint/2010/main" val="14120292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a:t>
            </a:r>
            <a:r>
              <a:rPr lang="en-US" baseline="0" dirty="0"/>
              <a:t> the bias introduced by matching, it is important to remember the purpose of the controls in a case-control study. Controls are used to estimate the distribution of the exposure in the population that gave rise to the cases. Therefore, t</a:t>
            </a:r>
            <a:r>
              <a:rPr lang="en-US" dirty="0"/>
              <a:t>o</a:t>
            </a:r>
            <a:r>
              <a:rPr lang="en-US" baseline="0" dirty="0"/>
              <a:t> the extent that the matching factor is associated with the exposure, the controls’ exposure distribution in the matched study population will be more similar to the cases compared to the exposure distribution in controls randomly selected from the population that gave rise to the cases. SO matching on a confounder in a case-control study may actually introduce bias in the raw matched dataset.</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25</a:t>
            </a:fld>
            <a:endParaRPr lang="en-US"/>
          </a:p>
        </p:txBody>
      </p:sp>
    </p:spTree>
    <p:extLst>
      <p:ext uri="{BB962C8B-B14F-4D97-AF65-F5344CB8AC3E}">
        <p14:creationId xmlns:p14="http://schemas.microsoft.com/office/powerpoint/2010/main" val="31205233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bias can be accounted for however, but adjusting</a:t>
            </a:r>
            <a:r>
              <a:rPr lang="en-US" baseline="0" dirty="0"/>
              <a:t> for the matching factor in your analysis. Thus, a key point is that matching alone does not control for confounding in a case-control study. You must also adjust for the matching factor in the analysis phase. </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26</a:t>
            </a:fld>
            <a:endParaRPr lang="en-US"/>
          </a:p>
        </p:txBody>
      </p:sp>
    </p:spTree>
    <p:extLst>
      <p:ext uri="{BB962C8B-B14F-4D97-AF65-F5344CB8AC3E}">
        <p14:creationId xmlns:p14="http://schemas.microsoft.com/office/powerpoint/2010/main" val="32737008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if matching introduces bias in a case-control</a:t>
            </a:r>
            <a:r>
              <a:rPr lang="en-US" baseline="0" dirty="0"/>
              <a:t> study, why do it?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Matching in a case-control study will increase the efficiency or statistical power that you have for controlling for confounding by that factor. In the analysis of a case-control study, strata without a case or a control do not contribute to the estimate of the main effect. Matching ensures you have a control in every strata of the matching factor present among the cases, so none of the cases drop out of the analysis and you maximize your statistical power for estimating the association between exposure and disease.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a:t>
            </a:r>
            <a:r>
              <a:rPr lang="en-US" baseline="0" dirty="0"/>
              <a:t>t is important not to m</a:t>
            </a:r>
            <a:r>
              <a:rPr lang="en-US" dirty="0"/>
              <a:t>atch</a:t>
            </a:r>
            <a:r>
              <a:rPr lang="en-US" baseline="0" dirty="0"/>
              <a:t> on variables that are not confounders. Matching improves efficiency under the assumption that the matching factor must be adjusted for (whether or not you have matched on it). If you did not need to stratify by the factor to begin with, because it wasn’t a confounder, matching and stratifying by it will decrease efficiency compared to the unadjusted, unmatched analysis. </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27</a:t>
            </a:fld>
            <a:endParaRPr lang="en-US"/>
          </a:p>
        </p:txBody>
      </p:sp>
    </p:spTree>
    <p:extLst>
      <p:ext uri="{BB962C8B-B14F-4D97-AF65-F5344CB8AC3E}">
        <p14:creationId xmlns:p14="http://schemas.microsoft.com/office/powerpoint/2010/main" val="20675222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There</a:t>
            </a:r>
            <a:r>
              <a:rPr lang="en-US" baseline="0" dirty="0"/>
              <a:t> are additional costs of matching in a case-control study. </a:t>
            </a:r>
          </a:p>
          <a:p>
            <a:pPr lvl="1"/>
            <a:endParaRPr lang="en-US" baseline="0" dirty="0"/>
          </a:p>
          <a:p>
            <a:pPr lvl="1"/>
            <a:r>
              <a:rPr lang="en-US" baseline="0" dirty="0"/>
              <a:t>Because you have eliminated the association between the matching factor and disease, you can no longer examine this potential association in your matched dataset. You can examine effect modification by the matching factor, however.</a:t>
            </a:r>
          </a:p>
          <a:p>
            <a:pPr lvl="1"/>
            <a:endParaRPr lang="en-US" baseline="0" dirty="0"/>
          </a:p>
          <a:p>
            <a:pPr lvl="1"/>
            <a:r>
              <a:rPr lang="en-US" baseline="0" dirty="0"/>
              <a:t>Matching increases the time and money needed to find controls, and the increased statistical efficiency gained by matching may not counteract the decreased cost efficiency. </a:t>
            </a:r>
            <a:r>
              <a:rPr lang="en-US" dirty="0"/>
              <a:t>You could use the time and money to recruit more subjects, which could balance out the statistical efficiency gain.</a:t>
            </a:r>
            <a:r>
              <a:rPr lang="en-US" baseline="0" dirty="0"/>
              <a:t> </a:t>
            </a:r>
            <a:r>
              <a:rPr lang="en-US" dirty="0"/>
              <a:t>This applies to cohort studies as well.</a:t>
            </a:r>
            <a:endParaRPr lang="en-US" baseline="0" dirty="0"/>
          </a:p>
          <a:p>
            <a:pPr lvl="1"/>
            <a:endParaRPr lang="en-US" baseline="0" dirty="0"/>
          </a:p>
          <a:p>
            <a:pPr lvl="1"/>
            <a:r>
              <a:rPr lang="en-US" baseline="0" dirty="0"/>
              <a:t>As we mentioned on the previous slide, if the matching factor is not in fact a confounder, statistical precision may actually decrease.</a:t>
            </a:r>
          </a:p>
          <a:p>
            <a:pPr lvl="1"/>
            <a:endParaRPr lang="en-US" baseline="0" dirty="0"/>
          </a:p>
          <a:p>
            <a:pPr lvl="1"/>
            <a:r>
              <a:rPr lang="en-US" baseline="0" dirty="0"/>
              <a:t>And finally, the decision is permit. If you have matched on an intermediate or collider, rather than a confounder, the data will not be useful for answering your research question.</a:t>
            </a:r>
          </a:p>
          <a:p>
            <a:pPr lvl="1"/>
            <a:endParaRPr lang="en-US" baseline="0" dirty="0"/>
          </a:p>
        </p:txBody>
      </p:sp>
      <p:sp>
        <p:nvSpPr>
          <p:cNvPr id="4" name="Slide Number Placeholder 3"/>
          <p:cNvSpPr>
            <a:spLocks noGrp="1"/>
          </p:cNvSpPr>
          <p:nvPr>
            <p:ph type="sldNum" sz="quarter" idx="10"/>
          </p:nvPr>
        </p:nvSpPr>
        <p:spPr/>
        <p:txBody>
          <a:bodyPr/>
          <a:lstStyle/>
          <a:p>
            <a:fld id="{C3D3DC8E-344A-4AFD-831C-16B2F2D6DCE1}" type="slidenum">
              <a:rPr lang="en-US" smtClean="0"/>
              <a:t>28</a:t>
            </a:fld>
            <a:endParaRPr lang="en-US"/>
          </a:p>
        </p:txBody>
      </p:sp>
    </p:spTree>
    <p:extLst>
      <p:ext uri="{BB962C8B-B14F-4D97-AF65-F5344CB8AC3E}">
        <p14:creationId xmlns:p14="http://schemas.microsoft.com/office/powerpoint/2010/main" val="13617729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a:t>
            </a:r>
            <a:r>
              <a:rPr lang="en-US" baseline="0" dirty="0"/>
              <a:t> demonstrates why it takes more time and money to find controls in a matched study than an unmatched study, and in an individually matched study compared to a frequency matched study. </a:t>
            </a:r>
          </a:p>
          <a:p>
            <a:endParaRPr lang="en-US" baseline="0" dirty="0"/>
          </a:p>
          <a:p>
            <a:r>
              <a:rPr lang="en-US" baseline="0" dirty="0"/>
              <a:t>For this example, there are 1,373 eligible potential controls for your cases. In an unmatched analysis, you can randomly sample from this group to identify your controls. </a:t>
            </a:r>
          </a:p>
          <a:p>
            <a:endParaRPr lang="en-US" baseline="0" dirty="0"/>
          </a:p>
          <a:p>
            <a:r>
              <a:rPr lang="en-US" baseline="0" dirty="0"/>
              <a:t>In a matched study using frequency matching to control for age, you would need to conditionally randomly sample your controls so that 53% of your controls are over 65 y (same proportion as the cases). </a:t>
            </a:r>
          </a:p>
          <a:p>
            <a:endParaRPr lang="en-US" baseline="0" dirty="0"/>
          </a:p>
          <a:p>
            <a:r>
              <a:rPr lang="en-US" baseline="0" dirty="0"/>
              <a:t>Now imagine you are doing an individually matched study matching on age, smoking status, and BMI and you have a case who is a 62 year old, overweight, past smoker. Starting from your 1373 potential controls, you first have to identify those that fall into the same 5-year age category, of which there are 281. Then you need to determine who is also overweight, bringing the number of potential controls to 58. Finally, you need those who are past smokers, for 22 remaining eligible controls. This is clearly far fewer than 1373. It can be difficult to enroll individuals in a research study, so reducing the number of potentially eligible patients can cause delays and increase staff effort to identify, recruit and enroll participants.</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29</a:t>
            </a:fld>
            <a:endParaRPr lang="en-US"/>
          </a:p>
        </p:txBody>
      </p:sp>
    </p:spTree>
    <p:extLst>
      <p:ext uri="{BB962C8B-B14F-4D97-AF65-F5344CB8AC3E}">
        <p14:creationId xmlns:p14="http://schemas.microsoft.com/office/powerpoint/2010/main" val="4233941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first</a:t>
            </a:r>
            <a:r>
              <a:rPr lang="en-US" baseline="0" dirty="0"/>
              <a:t> with the definition of matching. Matching is defined as the … … </a:t>
            </a:r>
          </a:p>
          <a:p>
            <a:r>
              <a:rPr lang="en-US" baseline="0" dirty="0"/>
              <a:t>For example, in a case-control study of pancreatic cancer, you may choose to match cases and controls on age so that the distribution of ages would be the same in your cases and controls to reduce potential confounding by age.</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3</a:t>
            </a:fld>
            <a:endParaRPr lang="en-US"/>
          </a:p>
        </p:txBody>
      </p:sp>
    </p:spTree>
    <p:extLst>
      <p:ext uri="{BB962C8B-B14F-4D97-AF65-F5344CB8AC3E}">
        <p14:creationId xmlns:p14="http://schemas.microsoft.com/office/powerpoint/2010/main" val="20064374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put</a:t>
            </a:r>
            <a:r>
              <a:rPr lang="en-US" baseline="0" dirty="0"/>
              <a:t> this quote from Rothman here again, which I mentioned in Part I of this lecture, to remind us that matching should not necessarily be the default approach to adjusting for confounding in a case-control study.</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30</a:t>
            </a:fld>
            <a:endParaRPr lang="en-US"/>
          </a:p>
        </p:txBody>
      </p:sp>
    </p:spTree>
    <p:extLst>
      <p:ext uri="{BB962C8B-B14F-4D97-AF65-F5344CB8AC3E}">
        <p14:creationId xmlns:p14="http://schemas.microsoft.com/office/powerpoint/2010/main" val="3621214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ther</a:t>
            </a:r>
            <a:r>
              <a:rPr lang="en-US" baseline="0" dirty="0"/>
              <a:t>e are benefits to matching as well. In particular, if obtaining the exposure and covariate info is expensive, which many biomarkers may be, it can be better to maximize the information you are obtaining from a few subjects rather than enrolling more people. If there is no confounding, you don’t need to match, but if confounding is present, matching ensures you can analyze all the data that was expensive or burdensome to collect because you will have controls in all the strata where there are cases</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31</a:t>
            </a:fld>
            <a:endParaRPr lang="en-US"/>
          </a:p>
        </p:txBody>
      </p:sp>
    </p:spTree>
    <p:extLst>
      <p:ext uri="{BB962C8B-B14F-4D97-AF65-F5344CB8AC3E}">
        <p14:creationId xmlns:p14="http://schemas.microsoft.com/office/powerpoint/2010/main" val="33847274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Matching is beneficial</a:t>
            </a:r>
            <a:r>
              <a:rPr lang="en-US" baseline="0" dirty="0"/>
              <a:t> when randomly selected controls may not have the same level of the potential confounder as the cases. For example if the confounder has many possible categories and/or there are few people in each category of the confounder, matching will ensure that you have controls in every level of the matching factor where there are cases.</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32</a:t>
            </a:fld>
            <a:endParaRPr lang="en-US"/>
          </a:p>
        </p:txBody>
      </p:sp>
    </p:spTree>
    <p:extLst>
      <p:ext uri="{BB962C8B-B14F-4D97-AF65-F5344CB8AC3E}">
        <p14:creationId xmlns:p14="http://schemas.microsoft.com/office/powerpoint/2010/main" val="22801547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benefit extends to continuous</a:t>
            </a:r>
            <a:r>
              <a:rPr lang="en-US" baseline="0" dirty="0"/>
              <a:t> variables as well, by improving the overlap in the distribution of the matching factor between the cases and controls. For example, say you are studying whether aspirin use is associated with risk of prostate cancer. Age is an important potential confounder, because age is positively associated with aspirin use and prostate cancer risk. The median age at prostate cancer diagnosis is 66 years, and a random sample of men at risk for prostate cancer may very well have a lower median age. As a result, cases at the older end of the age spectrum would drop out of the analysis because they have no controls in their age strata. Matching ensures that you enroll controls at older ages so that the older cases contribute to your estimate of the effect of aspirin on prostate cancer risk.</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33</a:t>
            </a:fld>
            <a:endParaRPr lang="en-US"/>
          </a:p>
        </p:txBody>
      </p:sp>
    </p:spTree>
    <p:extLst>
      <p:ext uri="{BB962C8B-B14F-4D97-AF65-F5344CB8AC3E}">
        <p14:creationId xmlns:p14="http://schemas.microsoft.com/office/powerpoint/2010/main" val="22257259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in a situation where</a:t>
            </a:r>
            <a:r>
              <a:rPr lang="en-US" baseline="0" dirty="0"/>
              <a:t> matching would be beneficial and you need to decide which variables to match on and which to control for in the analysis phase, </a:t>
            </a:r>
            <a:r>
              <a:rPr lang="en-US" dirty="0"/>
              <a:t>Rothman’s recommends</a:t>
            </a:r>
            <a:r>
              <a:rPr lang="en-US" baseline="0" dirty="0"/>
              <a:t> matching on age, sex and one or 2 nominal confounders with many possible categories and then control for the remaining potential confounders in the analysis phase. </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34</a:t>
            </a:fld>
            <a:endParaRPr lang="en-US"/>
          </a:p>
        </p:txBody>
      </p:sp>
    </p:spTree>
    <p:extLst>
      <p:ext uri="{BB962C8B-B14F-4D97-AF65-F5344CB8AC3E}">
        <p14:creationId xmlns:p14="http://schemas.microsoft.com/office/powerpoint/2010/main" val="12148680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we’ve discussed, matching on a factor may necessitate adjusting for it in the analysis phase.</a:t>
            </a:r>
          </a:p>
          <a:p>
            <a:endParaRPr lang="en-US" baseline="0" dirty="0"/>
          </a:p>
          <a:p>
            <a:r>
              <a:rPr lang="en-US" baseline="0" dirty="0"/>
              <a:t>This is especially true in a case-control study if the matching factor is associated with exposure, even if it is not associated with disease in the underlying causal DAG, because matching alters the exposure distribution in the controls to be more similar to the cases.</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35</a:t>
            </a:fld>
            <a:endParaRPr lang="en-US"/>
          </a:p>
        </p:txBody>
      </p:sp>
    </p:spTree>
    <p:extLst>
      <p:ext uri="{BB962C8B-B14F-4D97-AF65-F5344CB8AC3E}">
        <p14:creationId xmlns:p14="http://schemas.microsoft.com/office/powerpoint/2010/main" val="25886243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category of the matching factor should be adjusted for as it’s own stratum. If multiple case-control</a:t>
            </a:r>
            <a:r>
              <a:rPr lang="en-US" baseline="0" dirty="0"/>
              <a:t> pairs have the same values for the matching factor, those cases and controls can be collapsed into one stratum. It is important to use the same – or finer – categories for the strata used in the analysis phase as those used for matching. For example, if you match in 5-y age categories, you must adjust for age in 5-year or even 1-year age categories. You cannot use 10-year age categories in your analysis or you may have residual confounding or selection bias present.</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36</a:t>
            </a:fld>
            <a:endParaRPr lang="en-US"/>
          </a:p>
        </p:txBody>
      </p:sp>
    </p:spTree>
    <p:extLst>
      <p:ext uri="{BB962C8B-B14F-4D97-AF65-F5344CB8AC3E}">
        <p14:creationId xmlns:p14="http://schemas.microsoft.com/office/powerpoint/2010/main" val="36896880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Conditional logistic</a:t>
            </a:r>
            <a:r>
              <a:rPr lang="en-US" baseline="0" dirty="0"/>
              <a:t> regression is the model used to analyze matched case-control data. You will learn more about this regression approach in </a:t>
            </a:r>
            <a:r>
              <a:rPr lang="en-US" baseline="0" dirty="0" err="1"/>
              <a:t>Biostat</a:t>
            </a:r>
            <a:r>
              <a:rPr lang="en-US" baseline="0" dirty="0"/>
              <a:t> 209, but this slide presents a brief overview. Key points include that there is a new intercept for each matched pair. Risk sets are informative if they have both a case and a control. And actually only the discordant pairs contribute to the likelihood estimate of the exposure-disease association. But strata with concordant pairs can still contribute to the estimate of the covariate effects and improve control for confounding by those factors. Lastly, the OR from this model estimates the incidence rate ratio or hazard ratio from a cox proportional hazards regression model if incidence density sampling is used. </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37</a:t>
            </a:fld>
            <a:endParaRPr lang="en-US"/>
          </a:p>
        </p:txBody>
      </p:sp>
    </p:spTree>
    <p:extLst>
      <p:ext uri="{BB962C8B-B14F-4D97-AF65-F5344CB8AC3E}">
        <p14:creationId xmlns:p14="http://schemas.microsoft.com/office/powerpoint/2010/main" val="34089178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summary, matching is done in case-control studies to control for confounding. It can also improve the efficiency in </a:t>
            </a:r>
            <a:r>
              <a:rPr lang="en-US"/>
              <a:t>some situations by </a:t>
            </a:r>
            <a:r>
              <a:rPr lang="en-US" dirty="0"/>
              <a:t>ensuring there is a control in the same strata as every case. It is especially helpful for known confounders with many possible values. And it is important to adjust for the matching factors in the analysis phase due to the selection bias introduced by matching.</a:t>
            </a:r>
          </a:p>
        </p:txBody>
      </p:sp>
      <p:sp>
        <p:nvSpPr>
          <p:cNvPr id="4" name="Slide Number Placeholder 3"/>
          <p:cNvSpPr>
            <a:spLocks noGrp="1"/>
          </p:cNvSpPr>
          <p:nvPr>
            <p:ph type="sldNum" sz="quarter" idx="10"/>
          </p:nvPr>
        </p:nvSpPr>
        <p:spPr/>
        <p:txBody>
          <a:bodyPr/>
          <a:lstStyle/>
          <a:p>
            <a:fld id="{C3D3DC8E-344A-4AFD-831C-16B2F2D6DCE1}" type="slidenum">
              <a:rPr lang="en-US" smtClean="0"/>
              <a:t>38</a:t>
            </a:fld>
            <a:endParaRPr lang="en-US"/>
          </a:p>
        </p:txBody>
      </p:sp>
    </p:spTree>
    <p:extLst>
      <p:ext uri="{BB962C8B-B14F-4D97-AF65-F5344CB8AC3E}">
        <p14:creationId xmlns:p14="http://schemas.microsoft.com/office/powerpoint/2010/main" val="3975822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motivation for matching is to control</a:t>
            </a:r>
            <a:r>
              <a:rPr lang="en-US" baseline="0" dirty="0"/>
              <a:t> for confounding. In a case-control study, matching can also be used to increase precision, or statistical power, by ensuring you have a balanced number of cases and controls across strata of important confounding factors. We will discuss these benefits of matching in more details in the following slides. </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4</a:t>
            </a:fld>
            <a:endParaRPr lang="en-US"/>
          </a:p>
        </p:txBody>
      </p:sp>
    </p:spTree>
    <p:extLst>
      <p:ext uri="{BB962C8B-B14F-4D97-AF65-F5344CB8AC3E}">
        <p14:creationId xmlns:p14="http://schemas.microsoft.com/office/powerpoint/2010/main" val="2897884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is important to note that matching is not without costs. Rothman stated that…</a:t>
            </a:r>
          </a:p>
          <a:p>
            <a:endParaRPr lang="en-US" baseline="0" dirty="0"/>
          </a:p>
          <a:p>
            <a:r>
              <a:rPr lang="en-US" baseline="0" dirty="0"/>
              <a:t>Matching is one approach that can be used in the design phase of a study to control for confounding, but the benefits and costs will depend on the specific study design and question.</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5</a:t>
            </a:fld>
            <a:endParaRPr lang="en-US"/>
          </a:p>
        </p:txBody>
      </p:sp>
    </p:spTree>
    <p:extLst>
      <p:ext uri="{BB962C8B-B14F-4D97-AF65-F5344CB8AC3E}">
        <p14:creationId xmlns:p14="http://schemas.microsoft.com/office/powerpoint/2010/main" val="3482397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main types of matching – individual</a:t>
            </a:r>
            <a:r>
              <a:rPr lang="en-US" baseline="0" dirty="0"/>
              <a:t> and frequency matching.  Individual matching is also called pair-wise matching, and involves matching a specific case to a specific control or a specific exposed individual to a specific unexposed individual. In contrast, frequency matching is done a group level. The following slides go into these two types of matching in more detail. </a:t>
            </a:r>
          </a:p>
        </p:txBody>
      </p:sp>
      <p:sp>
        <p:nvSpPr>
          <p:cNvPr id="4" name="Slide Number Placeholder 3"/>
          <p:cNvSpPr>
            <a:spLocks noGrp="1"/>
          </p:cNvSpPr>
          <p:nvPr>
            <p:ph type="sldNum" sz="quarter" idx="10"/>
          </p:nvPr>
        </p:nvSpPr>
        <p:spPr/>
        <p:txBody>
          <a:bodyPr/>
          <a:lstStyle/>
          <a:p>
            <a:fld id="{C3D3DC8E-344A-4AFD-831C-16B2F2D6DCE1}" type="slidenum">
              <a:rPr lang="en-US" smtClean="0"/>
              <a:t>6</a:t>
            </a:fld>
            <a:endParaRPr lang="en-US"/>
          </a:p>
        </p:txBody>
      </p:sp>
    </p:spTree>
    <p:extLst>
      <p:ext uri="{BB962C8B-B14F-4D97-AF65-F5344CB8AC3E}">
        <p14:creationId xmlns:p14="http://schemas.microsoft.com/office/powerpoint/2010/main" val="2530972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 I stated, individual matching is subject by subject.  For example, in a case-control study matching on sex, age in 5-year categories and smoking, if you have a case that is a 58 year old female never smoker, you must find a control who is between 55-59 years of age, female, and a never smoker. </a:t>
            </a:r>
          </a:p>
          <a:p>
            <a:endParaRPr lang="en-US" baseline="0" dirty="0"/>
          </a:p>
        </p:txBody>
      </p:sp>
      <p:sp>
        <p:nvSpPr>
          <p:cNvPr id="4" name="Slide Number Placeholder 3"/>
          <p:cNvSpPr>
            <a:spLocks noGrp="1"/>
          </p:cNvSpPr>
          <p:nvPr>
            <p:ph type="sldNum" sz="quarter" idx="10"/>
          </p:nvPr>
        </p:nvSpPr>
        <p:spPr/>
        <p:txBody>
          <a:bodyPr/>
          <a:lstStyle/>
          <a:p>
            <a:fld id="{C3D3DC8E-344A-4AFD-831C-16B2F2D6DCE1}" type="slidenum">
              <a:rPr lang="en-US" smtClean="0"/>
              <a:t>7</a:t>
            </a:fld>
            <a:endParaRPr lang="en-US"/>
          </a:p>
        </p:txBody>
      </p:sp>
    </p:spTree>
    <p:extLst>
      <p:ext uri="{BB962C8B-B14F-4D97-AF65-F5344CB8AC3E}">
        <p14:creationId xmlns:p14="http://schemas.microsoft.com/office/powerpoint/2010/main" val="2070455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Individual matching is</a:t>
            </a:r>
            <a:r>
              <a:rPr lang="en-US" baseline="0" dirty="0"/>
              <a:t> appropriate, or necessary, if you are matching on a large number of factors.</a:t>
            </a:r>
          </a:p>
          <a:p>
            <a:endParaRPr lang="en-US" baseline="0" dirty="0"/>
          </a:p>
          <a:p>
            <a:r>
              <a:rPr lang="en-US" baseline="0" dirty="0"/>
              <a:t>The level of confounders is unique to each case-control pair (for example, 55-59 years of age, female, never smoker in the previous slide), so each pair represents their own stratum</a:t>
            </a:r>
          </a:p>
          <a:p>
            <a:endParaRPr lang="en-US" baseline="0" dirty="0"/>
          </a:p>
          <a:p>
            <a:r>
              <a:rPr lang="en-US" baseline="0" dirty="0"/>
              <a:t>The analysis approach is conditional logistic regression, which you will learn more about in </a:t>
            </a:r>
            <a:r>
              <a:rPr lang="en-US" sz="1200" kern="1200" dirty="0" err="1">
                <a:solidFill>
                  <a:schemeClr val="tx1"/>
                </a:solidFill>
                <a:effectLst/>
                <a:latin typeface="+mn-lt"/>
                <a:ea typeface="+mn-ea"/>
                <a:cs typeface="+mn-cs"/>
              </a:rPr>
              <a:t>Biostat</a:t>
            </a:r>
            <a:r>
              <a:rPr lang="en-US" sz="1200" kern="1200" dirty="0">
                <a:solidFill>
                  <a:schemeClr val="tx1"/>
                </a:solidFill>
                <a:effectLst/>
                <a:latin typeface="+mn-lt"/>
                <a:ea typeface="+mn-ea"/>
                <a:cs typeface="+mn-cs"/>
              </a:rPr>
              <a:t> 209 (sometimes called </a:t>
            </a:r>
            <a:r>
              <a:rPr lang="en-US" sz="1200" kern="1200" dirty="0" err="1">
                <a:solidFill>
                  <a:schemeClr val="tx1"/>
                </a:solidFill>
                <a:effectLst/>
                <a:latin typeface="+mn-lt"/>
                <a:ea typeface="+mn-ea"/>
                <a:cs typeface="+mn-cs"/>
              </a:rPr>
              <a:t>Biostat</a:t>
            </a:r>
            <a:r>
              <a:rPr lang="en-US" sz="1200" kern="1200" dirty="0">
                <a:solidFill>
                  <a:schemeClr val="tx1"/>
                </a:solidFill>
                <a:effectLst/>
                <a:latin typeface="+mn-lt"/>
                <a:ea typeface="+mn-ea"/>
                <a:cs typeface="+mn-cs"/>
              </a:rPr>
              <a:t> 3) </a:t>
            </a:r>
            <a:r>
              <a:rPr lang="en-US" baseline="0" dirty="0"/>
              <a:t>.</a:t>
            </a:r>
          </a:p>
        </p:txBody>
      </p:sp>
      <p:sp>
        <p:nvSpPr>
          <p:cNvPr id="4" name="Slide Number Placeholder 3"/>
          <p:cNvSpPr>
            <a:spLocks noGrp="1"/>
          </p:cNvSpPr>
          <p:nvPr>
            <p:ph type="sldNum" sz="quarter" idx="10"/>
          </p:nvPr>
        </p:nvSpPr>
        <p:spPr/>
        <p:txBody>
          <a:bodyPr/>
          <a:lstStyle/>
          <a:p>
            <a:fld id="{C3D3DC8E-344A-4AFD-831C-16B2F2D6DCE1}" type="slidenum">
              <a:rPr lang="en-US" smtClean="0"/>
              <a:t>8</a:t>
            </a:fld>
            <a:endParaRPr lang="en-US"/>
          </a:p>
        </p:txBody>
      </p:sp>
    </p:spTree>
    <p:extLst>
      <p:ext uri="{BB962C8B-B14F-4D97-AF65-F5344CB8AC3E}">
        <p14:creationId xmlns:p14="http://schemas.microsoft.com/office/powerpoint/2010/main" val="2003216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study that used individual matching.</a:t>
            </a:r>
            <a:r>
              <a:rPr lang="en-US" baseline="0" dirty="0"/>
              <a:t> The investigators set out to answer the question of whether different types of HPV in the oral cavity was associated with risk of head and neck squamous cell carcinoma. This was a nested case-control study using data from two cohorts. </a:t>
            </a:r>
          </a:p>
          <a:p>
            <a:endParaRPr lang="en-US" baseline="0" dirty="0"/>
          </a:p>
          <a:p>
            <a:r>
              <a:rPr lang="en-US" baseline="0" dirty="0"/>
              <a:t>They identified 132 incidence cases of head and neck cancer among 96,650 people over a mean follow-up of 3.9 years. This is a rare disease, so a case-control study design is appropriate.</a:t>
            </a:r>
          </a:p>
          <a:p>
            <a:endParaRPr lang="en-US" baseline="0" dirty="0"/>
          </a:p>
          <a:p>
            <a:r>
              <a:rPr lang="en-US" baseline="0" dirty="0"/>
              <a:t>They selected 3 controls per case using incidence density sampling</a:t>
            </a:r>
          </a:p>
          <a:p>
            <a:endParaRPr lang="en-US" baseline="0" dirty="0"/>
          </a:p>
          <a:p>
            <a:r>
              <a:rPr lang="en-US" baseline="0" dirty="0"/>
              <a:t>Cases and controls were individually matched on age, sex, race/ethnicity, and time since mouthwash collection.</a:t>
            </a:r>
          </a:p>
          <a:p>
            <a:endParaRPr lang="en-US" baseline="0" dirty="0"/>
          </a:p>
          <a:p>
            <a:r>
              <a:rPr lang="en-US" baseline="0" dirty="0"/>
              <a:t>They used banked oral rinse samples to measure oral HPV types and then used conditional logistic regression to examine whether the type of oral HPV was associated with risk of head and neck cancer. </a:t>
            </a:r>
          </a:p>
          <a:p>
            <a:endParaRPr lang="en-US" baseline="0" dirty="0"/>
          </a:p>
          <a:p>
            <a:r>
              <a:rPr lang="en-US" baseline="0" dirty="0"/>
              <a:t>As you can see, they observed very strong associations between certain types of HPV and head and neck cancer. </a:t>
            </a:r>
          </a:p>
          <a:p>
            <a:endParaRPr lang="en-US" baseline="0" dirty="0"/>
          </a:p>
          <a:p>
            <a:r>
              <a:rPr lang="en-US" baseline="0" dirty="0"/>
              <a:t>This is a great example of a well-designed study. They had both a rare disease and an exposure that was somewhat burdensome to measure and would be important to measure prior to development of the disease, since the cancer or cancer treatment may affect the oral </a:t>
            </a:r>
            <a:r>
              <a:rPr lang="en-US" baseline="0" dirty="0" err="1"/>
              <a:t>microbiome</a:t>
            </a:r>
            <a:r>
              <a:rPr lang="en-US" baseline="0" dirty="0"/>
              <a:t>. Since they had to match on many factors, individual matching was appropriate. </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9</a:t>
            </a:fld>
            <a:endParaRPr lang="en-US"/>
          </a:p>
        </p:txBody>
      </p:sp>
    </p:spTree>
    <p:extLst>
      <p:ext uri="{BB962C8B-B14F-4D97-AF65-F5344CB8AC3E}">
        <p14:creationId xmlns:p14="http://schemas.microsoft.com/office/powerpoint/2010/main" val="4077051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1/23/2020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1/23/2020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microsoft.com/office/2011/relationships/inkAction" Target="../ink/inkAction1.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2.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1.png"/><Relationship Id="rId2" Type="http://schemas.microsoft.com/office/2007/relationships/media" Target="../media/media13.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1.png"/><Relationship Id="rId2" Type="http://schemas.microsoft.com/office/2007/relationships/media" Target="../media/media21.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1.png"/><Relationship Id="rId2" Type="http://schemas.microsoft.com/office/2007/relationships/media" Target="../media/media9.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8355" y="1122363"/>
            <a:ext cx="10696753" cy="2387600"/>
          </a:xfrm>
        </p:spPr>
        <p:txBody>
          <a:bodyPr>
            <a:normAutofit/>
          </a:bodyPr>
          <a:lstStyle/>
          <a:p>
            <a:r>
              <a:rPr lang="en-US" dirty="0"/>
              <a:t>Introduction to Matching</a:t>
            </a:r>
            <a:br>
              <a:rPr lang="en-US" dirty="0"/>
            </a:br>
            <a:r>
              <a:rPr lang="en-US" dirty="0"/>
              <a:t>EPI 207</a:t>
            </a:r>
          </a:p>
        </p:txBody>
      </p:sp>
      <p:sp>
        <p:nvSpPr>
          <p:cNvPr id="3" name="Subtitle 2"/>
          <p:cNvSpPr>
            <a:spLocks noGrp="1"/>
          </p:cNvSpPr>
          <p:nvPr>
            <p:ph type="subTitle" idx="1"/>
          </p:nvPr>
        </p:nvSpPr>
        <p:spPr>
          <a:xfrm>
            <a:off x="1603513" y="3973098"/>
            <a:ext cx="9144000" cy="1655762"/>
          </a:xfrm>
        </p:spPr>
        <p:txBody>
          <a:bodyPr>
            <a:noAutofit/>
          </a:bodyPr>
          <a:lstStyle/>
          <a:p>
            <a:r>
              <a:rPr lang="en-US" dirty="0"/>
              <a:t>Erin Van Blarigan, ScD</a:t>
            </a:r>
          </a:p>
          <a:p>
            <a:r>
              <a:rPr lang="en-US" dirty="0"/>
              <a:t>Associate Professor</a:t>
            </a:r>
          </a:p>
          <a:p>
            <a:r>
              <a:rPr lang="en-US" dirty="0"/>
              <a:t>Department of Epidemiology and Biostatistics</a:t>
            </a:r>
          </a:p>
          <a:p>
            <a:r>
              <a:rPr lang="en-US" dirty="0"/>
              <a:t>University of California, San Francisco</a:t>
            </a:r>
          </a:p>
          <a:p>
            <a:endParaRPr lang="en-US" dirty="0"/>
          </a:p>
          <a:p>
            <a:r>
              <a:rPr lang="en-US" dirty="0"/>
              <a:t>erin.vanblarigan@ucsf.edu</a:t>
            </a:r>
          </a:p>
        </p:txBody>
      </p:sp>
      <p:pic>
        <p:nvPicPr>
          <p:cNvPr id="4" name="Audio 3">
            <a:hlinkClick r:id="" action="ppaction://media"/>
            <a:extLst>
              <a:ext uri="{FF2B5EF4-FFF2-40B4-BE49-F238E27FC236}">
                <a16:creationId xmlns:a16="http://schemas.microsoft.com/office/drawing/2014/main" xmlns="" id="{5C5F58C9-AF4E-4D13-B9D5-3418C5A5C4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208477131"/>
      </p:ext>
    </p:extLst>
  </p:cSld>
  <p:clrMapOvr>
    <a:masterClrMapping/>
  </p:clrMapOvr>
  <mc:AlternateContent xmlns:mc="http://schemas.openxmlformats.org/markup-compatibility/2006" xmlns:p14="http://schemas.microsoft.com/office/powerpoint/2010/main">
    <mc:Choice Requires="p14">
      <p:transition spd="slow" p14:dur="2000" advTm="25655"/>
    </mc:Choice>
    <mc:Fallback xmlns="">
      <p:transition spd="slow" advTm="25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2136775" y="228600"/>
            <a:ext cx="8153400" cy="990600"/>
          </a:xfrm>
        </p:spPr>
        <p:txBody>
          <a:bodyPr/>
          <a:lstStyle/>
          <a:p>
            <a:pPr eaLnBrk="1" hangingPunct="1"/>
            <a:r>
              <a:rPr lang="en-US" dirty="0"/>
              <a:t>Incidence Density Sampling</a:t>
            </a:r>
          </a:p>
        </p:txBody>
      </p:sp>
      <p:cxnSp>
        <p:nvCxnSpPr>
          <p:cNvPr id="5" name="Straight Connector 4"/>
          <p:cNvCxnSpPr/>
          <p:nvPr/>
        </p:nvCxnSpPr>
        <p:spPr>
          <a:xfrm>
            <a:off x="2438400" y="1600200"/>
            <a:ext cx="0" cy="4572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2438400" y="6172200"/>
            <a:ext cx="7315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2438400" y="3886200"/>
            <a:ext cx="678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438400" y="3733800"/>
            <a:ext cx="6400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438400" y="3581400"/>
            <a:ext cx="5943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438400" y="3429000"/>
            <a:ext cx="5486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438400" y="3276600"/>
            <a:ext cx="5029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438400" y="3124200"/>
            <a:ext cx="45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438400" y="2971800"/>
            <a:ext cx="411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438400" y="2819400"/>
            <a:ext cx="3657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445150" y="2667000"/>
            <a:ext cx="3124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438400" y="2514600"/>
            <a:ext cx="2743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438400" y="2362200"/>
            <a:ext cx="228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438400" y="2209800"/>
            <a:ext cx="1828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2438400" y="2057400"/>
            <a:ext cx="1371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438400" y="1905000"/>
            <a:ext cx="914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2438400" y="40386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438400" y="41910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2438400" y="43434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2438400" y="44958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2438400" y="46482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2438400" y="48006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2438400" y="49530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2438400" y="51054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2438400" y="52578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2438400" y="54102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2438400" y="55626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2438400" y="57150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2438400" y="58674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2438400" y="60198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276600" y="1676400"/>
            <a:ext cx="228600" cy="400050"/>
          </a:xfrm>
          <a:prstGeom prst="rect">
            <a:avLst/>
          </a:prstGeom>
          <a:noFill/>
        </p:spPr>
        <p:txBody>
          <a:bodyPr>
            <a:spAutoFit/>
          </a:bodyPr>
          <a:lstStyle/>
          <a:p>
            <a:pPr>
              <a:defRPr/>
            </a:pPr>
            <a:r>
              <a:rPr lang="en-US" sz="2000" b="1" dirty="0"/>
              <a:t>X</a:t>
            </a:r>
          </a:p>
        </p:txBody>
      </p:sp>
      <p:sp>
        <p:nvSpPr>
          <p:cNvPr id="51" name="TextBox 50"/>
          <p:cNvSpPr txBox="1"/>
          <p:nvPr/>
        </p:nvSpPr>
        <p:spPr>
          <a:xfrm>
            <a:off x="4724400" y="2133600"/>
            <a:ext cx="228600" cy="400050"/>
          </a:xfrm>
          <a:prstGeom prst="rect">
            <a:avLst/>
          </a:prstGeom>
          <a:noFill/>
        </p:spPr>
        <p:txBody>
          <a:bodyPr>
            <a:spAutoFit/>
          </a:bodyPr>
          <a:lstStyle/>
          <a:p>
            <a:pPr>
              <a:defRPr/>
            </a:pPr>
            <a:r>
              <a:rPr lang="en-US" sz="2000" b="1" dirty="0"/>
              <a:t>X</a:t>
            </a:r>
          </a:p>
        </p:txBody>
      </p:sp>
      <p:sp>
        <p:nvSpPr>
          <p:cNvPr id="52" name="TextBox 51"/>
          <p:cNvSpPr txBox="1"/>
          <p:nvPr/>
        </p:nvSpPr>
        <p:spPr>
          <a:xfrm>
            <a:off x="6553200" y="2754313"/>
            <a:ext cx="228600" cy="400050"/>
          </a:xfrm>
          <a:prstGeom prst="rect">
            <a:avLst/>
          </a:prstGeom>
          <a:noFill/>
        </p:spPr>
        <p:txBody>
          <a:bodyPr>
            <a:spAutoFit/>
          </a:bodyPr>
          <a:lstStyle/>
          <a:p>
            <a:pPr>
              <a:defRPr/>
            </a:pPr>
            <a:r>
              <a:rPr lang="en-US" sz="2000" b="1" dirty="0"/>
              <a:t>X</a:t>
            </a:r>
          </a:p>
        </p:txBody>
      </p:sp>
      <p:sp>
        <p:nvSpPr>
          <p:cNvPr id="53" name="TextBox 52"/>
          <p:cNvSpPr txBox="1"/>
          <p:nvPr/>
        </p:nvSpPr>
        <p:spPr>
          <a:xfrm>
            <a:off x="7924800" y="3187700"/>
            <a:ext cx="228600" cy="400050"/>
          </a:xfrm>
          <a:prstGeom prst="rect">
            <a:avLst/>
          </a:prstGeom>
          <a:noFill/>
        </p:spPr>
        <p:txBody>
          <a:bodyPr>
            <a:spAutoFit/>
          </a:bodyPr>
          <a:lstStyle/>
          <a:p>
            <a:pPr>
              <a:defRPr/>
            </a:pPr>
            <a:r>
              <a:rPr lang="en-US" sz="2000" b="1" dirty="0"/>
              <a:t>X</a:t>
            </a:r>
          </a:p>
        </p:txBody>
      </p:sp>
      <p:sp>
        <p:nvSpPr>
          <p:cNvPr id="68" name="TextBox 67"/>
          <p:cNvSpPr txBox="1"/>
          <p:nvPr/>
        </p:nvSpPr>
        <p:spPr>
          <a:xfrm>
            <a:off x="9242425" y="3663950"/>
            <a:ext cx="228600" cy="400050"/>
          </a:xfrm>
          <a:prstGeom prst="rect">
            <a:avLst/>
          </a:prstGeom>
          <a:noFill/>
        </p:spPr>
        <p:txBody>
          <a:bodyPr>
            <a:spAutoFit/>
          </a:bodyPr>
          <a:lstStyle/>
          <a:p>
            <a:pPr>
              <a:defRPr/>
            </a:pPr>
            <a:r>
              <a:rPr lang="en-US" sz="2000" b="1" dirty="0"/>
              <a:t>X</a:t>
            </a:r>
          </a:p>
        </p:txBody>
      </p:sp>
      <p:sp>
        <p:nvSpPr>
          <p:cNvPr id="69" name="TextBox 68"/>
          <p:cNvSpPr txBox="1"/>
          <p:nvPr/>
        </p:nvSpPr>
        <p:spPr>
          <a:xfrm>
            <a:off x="5562600" y="6324600"/>
            <a:ext cx="762000" cy="369888"/>
          </a:xfrm>
          <a:prstGeom prst="rect">
            <a:avLst/>
          </a:prstGeom>
          <a:noFill/>
        </p:spPr>
        <p:txBody>
          <a:bodyPr>
            <a:spAutoFit/>
          </a:bodyPr>
          <a:lstStyle/>
          <a:p>
            <a:pPr>
              <a:defRPr/>
            </a:pPr>
            <a:r>
              <a:rPr lang="en-US" dirty="0"/>
              <a:t>Time</a:t>
            </a:r>
          </a:p>
        </p:txBody>
      </p:sp>
      <p:sp>
        <p:nvSpPr>
          <p:cNvPr id="54" name="Oval 53"/>
          <p:cNvSpPr/>
          <p:nvPr/>
        </p:nvSpPr>
        <p:spPr>
          <a:xfrm>
            <a:off x="3352800" y="22860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6" name="Oval 55"/>
          <p:cNvSpPr/>
          <p:nvPr/>
        </p:nvSpPr>
        <p:spPr>
          <a:xfrm>
            <a:off x="3352800" y="59436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7" name="Oval 56"/>
          <p:cNvSpPr/>
          <p:nvPr/>
        </p:nvSpPr>
        <p:spPr>
          <a:xfrm>
            <a:off x="4800600" y="32004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8" name="Oval 57"/>
          <p:cNvSpPr/>
          <p:nvPr/>
        </p:nvSpPr>
        <p:spPr>
          <a:xfrm>
            <a:off x="4800600" y="42672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9" name="Oval 58"/>
          <p:cNvSpPr/>
          <p:nvPr/>
        </p:nvSpPr>
        <p:spPr>
          <a:xfrm>
            <a:off x="6629400" y="42672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0" name="Oval 59"/>
          <p:cNvSpPr/>
          <p:nvPr/>
        </p:nvSpPr>
        <p:spPr>
          <a:xfrm>
            <a:off x="6629400" y="50292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1" name="Oval 60"/>
          <p:cNvSpPr/>
          <p:nvPr/>
        </p:nvSpPr>
        <p:spPr>
          <a:xfrm>
            <a:off x="8001000" y="53340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2" name="Oval 61"/>
          <p:cNvSpPr/>
          <p:nvPr/>
        </p:nvSpPr>
        <p:spPr>
          <a:xfrm>
            <a:off x="8001000" y="48768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5" name="Oval 54"/>
          <p:cNvSpPr/>
          <p:nvPr/>
        </p:nvSpPr>
        <p:spPr>
          <a:xfrm>
            <a:off x="9372600" y="44196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3" name="Oval 62"/>
          <p:cNvSpPr/>
          <p:nvPr/>
        </p:nvSpPr>
        <p:spPr>
          <a:xfrm>
            <a:off x="9372600" y="56388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73" name="Straight Connector 72"/>
          <p:cNvCxnSpPr>
            <a:endCxn id="60" idx="0"/>
          </p:cNvCxnSpPr>
          <p:nvPr/>
        </p:nvCxnSpPr>
        <p:spPr>
          <a:xfrm>
            <a:off x="6705600" y="3048000"/>
            <a:ext cx="0" cy="19812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endCxn id="61" idx="0"/>
          </p:cNvCxnSpPr>
          <p:nvPr/>
        </p:nvCxnSpPr>
        <p:spPr>
          <a:xfrm>
            <a:off x="8077200" y="3505200"/>
            <a:ext cx="0" cy="18288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endCxn id="63" idx="0"/>
          </p:cNvCxnSpPr>
          <p:nvPr/>
        </p:nvCxnSpPr>
        <p:spPr>
          <a:xfrm>
            <a:off x="9448800" y="3962400"/>
            <a:ext cx="0" cy="16764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endCxn id="58" idx="0"/>
          </p:cNvCxnSpPr>
          <p:nvPr/>
        </p:nvCxnSpPr>
        <p:spPr>
          <a:xfrm>
            <a:off x="4876800" y="2438400"/>
            <a:ext cx="0" cy="18288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endCxn id="56" idx="0"/>
          </p:cNvCxnSpPr>
          <p:nvPr/>
        </p:nvCxnSpPr>
        <p:spPr>
          <a:xfrm>
            <a:off x="3429000" y="1981200"/>
            <a:ext cx="0" cy="39624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C823C305-44F0-0F40-A044-26B78C8DAB32}"/>
              </a:ext>
            </a:extLst>
          </p:cNvPr>
          <p:cNvSpPr txBox="1"/>
          <p:nvPr/>
        </p:nvSpPr>
        <p:spPr>
          <a:xfrm rot="16200000">
            <a:off x="786646" y="3682242"/>
            <a:ext cx="2324580" cy="369332"/>
          </a:xfrm>
          <a:prstGeom prst="rect">
            <a:avLst/>
          </a:prstGeom>
          <a:noFill/>
        </p:spPr>
        <p:txBody>
          <a:bodyPr wrap="square" rtlCol="0">
            <a:spAutoFit/>
          </a:bodyPr>
          <a:lstStyle/>
          <a:p>
            <a:r>
              <a:rPr lang="en-US" dirty="0"/>
              <a:t>Cohort Participants</a:t>
            </a:r>
          </a:p>
        </p:txBody>
      </p:sp>
      <p:sp>
        <p:nvSpPr>
          <p:cNvPr id="3" name="TextBox 2">
            <a:extLst>
              <a:ext uri="{FF2B5EF4-FFF2-40B4-BE49-F238E27FC236}">
                <a16:creationId xmlns:a16="http://schemas.microsoft.com/office/drawing/2014/main" xmlns="" id="{846439EB-918F-A144-8F44-985344169A8C}"/>
              </a:ext>
            </a:extLst>
          </p:cNvPr>
          <p:cNvSpPr txBox="1"/>
          <p:nvPr/>
        </p:nvSpPr>
        <p:spPr>
          <a:xfrm>
            <a:off x="6324600" y="1342401"/>
            <a:ext cx="5336887" cy="1200329"/>
          </a:xfrm>
          <a:prstGeom prst="rect">
            <a:avLst/>
          </a:prstGeom>
          <a:noFill/>
        </p:spPr>
        <p:txBody>
          <a:bodyPr wrap="square" rtlCol="0">
            <a:spAutoFit/>
          </a:bodyPr>
          <a:lstStyle/>
          <a:p>
            <a:pPr marL="285750" indent="-285750">
              <a:buFont typeface="Arial" panose="020B0604020202020204" pitchFamily="34" charset="0"/>
              <a:buChar char="•"/>
            </a:pPr>
            <a:r>
              <a:rPr lang="en-US" i="1" dirty="0"/>
              <a:t>X = case; O = time-matched controls</a:t>
            </a:r>
          </a:p>
          <a:p>
            <a:pPr marL="285750" indent="-285750">
              <a:buFont typeface="Arial" panose="020B0604020202020204" pitchFamily="34" charset="0"/>
              <a:buChar char="•"/>
            </a:pPr>
            <a:r>
              <a:rPr lang="en-US" i="1" dirty="0"/>
              <a:t>Individuals can be selected as a control as long as they are “at risk” for the disease of interest. </a:t>
            </a:r>
          </a:p>
          <a:p>
            <a:pPr marL="285750" indent="-285750">
              <a:buFont typeface="Arial" panose="020B0604020202020204" pitchFamily="34" charset="0"/>
              <a:buChar char="•"/>
            </a:pPr>
            <a:r>
              <a:rPr lang="en-US" i="1" dirty="0"/>
              <a:t>Controls can become cases at later time points.</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7" name="Ink 6">
                <a:extLst>
                  <a:ext uri="{FF2B5EF4-FFF2-40B4-BE49-F238E27FC236}">
                    <a16:creationId xmlns:a16="http://schemas.microsoft.com/office/drawing/2014/main" xmlns="" id="{9A395B9E-0CC8-4AF9-9BAB-7B8454616822}"/>
                  </a:ext>
                </a:extLst>
              </p14:cNvPr>
              <p14:cNvContentPartPr/>
              <p14:nvPr>
                <p:extLst>
                  <p:ext uri="{42D2F446-02D8-4167-A562-619A0277C38B}">
                    <p15:isNarration xmlns:p15="http://schemas.microsoft.com/office/powerpoint/2012/main" val="1"/>
                  </p:ext>
                </p:extLst>
              </p14:nvPr>
            </p14:nvContentPartPr>
            <p14:xfrm>
              <a:off x="2088000" y="1408680"/>
              <a:ext cx="3339360" cy="1211760"/>
            </p14:xfrm>
          </p:contentPart>
        </mc:Choice>
        <mc:Fallback xmlns="">
          <p:pic>
            <p:nvPicPr>
              <p:cNvPr id="7" name="Ink 6">
                <a:extLst>
                  <a:ext uri="{FF2B5EF4-FFF2-40B4-BE49-F238E27FC236}">
                    <a16:creationId xmlns:a16="http://schemas.microsoft.com/office/drawing/2014/main" id="{9A395B9E-0CC8-4AF9-9BAB-7B8454616822}"/>
                  </a:ext>
                </a:extLst>
              </p:cNvPr>
              <p:cNvPicPr>
                <a:picLocks noGrp="1" noRot="1" noChangeAspect="1" noMove="1" noResize="1" noEditPoints="1" noAdjustHandles="1" noChangeArrowheads="1" noChangeShapeType="1"/>
              </p:cNvPicPr>
              <p:nvPr/>
            </p:nvPicPr>
            <p:blipFill>
              <a:blip r:embed="rId6"/>
              <a:stretch>
                <a:fillRect/>
              </a:stretch>
            </p:blipFill>
            <p:spPr>
              <a:xfrm>
                <a:off x="2072160" y="1345320"/>
                <a:ext cx="3370680" cy="1338480"/>
              </a:xfrm>
              <a:prstGeom prst="rect">
                <a:avLst/>
              </a:prstGeom>
            </p:spPr>
          </p:pic>
        </mc:Fallback>
      </mc:AlternateContent>
      <p:pic>
        <p:nvPicPr>
          <p:cNvPr id="8" name="Audio 7">
            <a:hlinkClick r:id="" action="ppaction://media"/>
            <a:extLst>
              <a:ext uri="{FF2B5EF4-FFF2-40B4-BE49-F238E27FC236}">
                <a16:creationId xmlns:a16="http://schemas.microsoft.com/office/drawing/2014/main" xmlns="" id="{B4AAFB51-F0EE-4F41-909B-A40C4963DB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3953479375"/>
      </p:ext>
    </p:extLst>
  </p:cSld>
  <p:clrMapOvr>
    <a:masterClrMapping/>
  </p:clrMapOvr>
  <mc:AlternateContent xmlns:mc="http://schemas.openxmlformats.org/markup-compatibility/2006" xmlns:p14="http://schemas.microsoft.com/office/powerpoint/2010/main">
    <mc:Choice Requires="p14">
      <p:transition spd="slow" p14:dur="2000" advTm="70676"/>
    </mc:Choice>
    <mc:Fallback xmlns="">
      <p:transition spd="slow" advTm="70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Matching</a:t>
            </a:r>
          </a:p>
        </p:txBody>
      </p:sp>
      <p:sp>
        <p:nvSpPr>
          <p:cNvPr id="3" name="Content Placeholder 2"/>
          <p:cNvSpPr>
            <a:spLocks noGrp="1"/>
          </p:cNvSpPr>
          <p:nvPr>
            <p:ph idx="1"/>
          </p:nvPr>
        </p:nvSpPr>
        <p:spPr/>
        <p:txBody>
          <a:bodyPr>
            <a:normAutofit/>
          </a:bodyPr>
          <a:lstStyle/>
          <a:p>
            <a:pPr marL="0" indent="0">
              <a:buNone/>
            </a:pPr>
            <a:r>
              <a:rPr lang="en-US" b="1" dirty="0"/>
              <a:t>Frequency matching</a:t>
            </a:r>
            <a:r>
              <a:rPr lang="en-US" dirty="0"/>
              <a:t>: matching groups of subjects</a:t>
            </a:r>
          </a:p>
          <a:p>
            <a:r>
              <a:rPr lang="en-US" dirty="0"/>
              <a:t>Selection of an entire stratum of reference subjects with matching factor values equal to that of a stratum of index subjects</a:t>
            </a:r>
          </a:p>
          <a:p>
            <a:r>
              <a:rPr lang="en-US" dirty="0"/>
              <a:t>Ex: In a case-control study matched on sex, a stratum of male controls would be selected for the male cases and a stratum of female controls would be selected for the female cases.</a:t>
            </a:r>
            <a:r>
              <a:rPr lang="en-US" dirty="0">
                <a:sym typeface="Wingdings"/>
              </a:rPr>
              <a:t></a:t>
            </a:r>
            <a:r>
              <a:rPr lang="en-US" dirty="0"/>
              <a:t> </a:t>
            </a:r>
          </a:p>
          <a:p>
            <a:pPr marL="0" indent="0">
              <a:buNone/>
            </a:pPr>
            <a:r>
              <a:rPr lang="en-US" dirty="0"/>
              <a:t>   % of men/women in the cases and controls would be the same</a:t>
            </a:r>
          </a:p>
        </p:txBody>
      </p:sp>
      <p:pic>
        <p:nvPicPr>
          <p:cNvPr id="4" name="Audio 3">
            <a:hlinkClick r:id="" action="ppaction://media"/>
            <a:extLst>
              <a:ext uri="{FF2B5EF4-FFF2-40B4-BE49-F238E27FC236}">
                <a16:creationId xmlns:a16="http://schemas.microsoft.com/office/drawing/2014/main" xmlns="" id="{1CB05763-EE53-4B35-9B29-7D6E2E34DF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1071870159"/>
      </p:ext>
    </p:extLst>
  </p:cSld>
  <p:clrMapOvr>
    <a:masterClrMapping/>
  </p:clrMapOvr>
  <mc:AlternateContent xmlns:mc="http://schemas.openxmlformats.org/markup-compatibility/2006" xmlns:p14="http://schemas.microsoft.com/office/powerpoint/2010/main">
    <mc:Choice Requires="p14">
      <p:transition spd="slow" p14:dur="2000" advTm="45185"/>
    </mc:Choice>
    <mc:Fallback xmlns="">
      <p:transition spd="slow" advTm="45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Matching</a:t>
            </a:r>
          </a:p>
        </p:txBody>
      </p:sp>
      <p:sp>
        <p:nvSpPr>
          <p:cNvPr id="3" name="Content Placeholder 2"/>
          <p:cNvSpPr>
            <a:spLocks noGrp="1"/>
          </p:cNvSpPr>
          <p:nvPr>
            <p:ph idx="1"/>
          </p:nvPr>
        </p:nvSpPr>
        <p:spPr/>
        <p:txBody>
          <a:bodyPr>
            <a:normAutofit/>
          </a:bodyPr>
          <a:lstStyle/>
          <a:p>
            <a:pPr marL="0" indent="0">
              <a:buNone/>
            </a:pPr>
            <a:r>
              <a:rPr lang="en-US" b="1" dirty="0"/>
              <a:t>Frequency matching</a:t>
            </a:r>
            <a:r>
              <a:rPr lang="en-US" dirty="0"/>
              <a:t>: matching groups of subjects</a:t>
            </a:r>
          </a:p>
          <a:p>
            <a:r>
              <a:rPr lang="en-US" dirty="0"/>
              <a:t>Use if matching on few variables with limited number of categories</a:t>
            </a:r>
          </a:p>
          <a:p>
            <a:r>
              <a:rPr lang="en-US" dirty="0"/>
              <a:t>Easier to find controls, but not adjusting for higher order interactions between matching factors</a:t>
            </a:r>
          </a:p>
          <a:p>
            <a:r>
              <a:rPr lang="en-US" dirty="0"/>
              <a:t>Each matched set represents a level of potential confounders observed repeatedly – all subjects with same level can be collapsed into one stratum for analysis</a:t>
            </a:r>
          </a:p>
          <a:p>
            <a:r>
              <a:rPr lang="en-US" dirty="0"/>
              <a:t>Analysis: unconditional logistic regression, adjust for main effects of matching factors in the multivariate model</a:t>
            </a:r>
          </a:p>
        </p:txBody>
      </p:sp>
      <p:pic>
        <p:nvPicPr>
          <p:cNvPr id="4" name="Audio 3">
            <a:hlinkClick r:id="" action="ppaction://media"/>
            <a:extLst>
              <a:ext uri="{FF2B5EF4-FFF2-40B4-BE49-F238E27FC236}">
                <a16:creationId xmlns:a16="http://schemas.microsoft.com/office/drawing/2014/main" xmlns="" id="{FE8970F1-66A4-4A2D-8009-721ABF534970}"/>
              </a:ext>
            </a:extLst>
          </p:cNvPr>
          <p:cNvPicPr>
            <a:picLocks noChangeAspect="1"/>
          </p:cNvPicPr>
          <p:nvPr>
            <a:audioFile r:link="rId1"/>
            <p:extLst>
              <p:ext uri="{DAA4B4D4-6D71-4841-9C94-3DE7FCFB9230}">
                <p14:media xmlns:p14="http://schemas.microsoft.com/office/powerpoint/2010/main" r:embed="rId2">
                  <p14:trim end="4590.9319"/>
                </p14:media>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3469632791"/>
      </p:ext>
    </p:extLst>
  </p:cSld>
  <p:clrMapOvr>
    <a:masterClrMapping/>
  </p:clrMapOvr>
  <mc:AlternateContent xmlns:mc="http://schemas.openxmlformats.org/markup-compatibility/2006" xmlns:p14="http://schemas.microsoft.com/office/powerpoint/2010/main">
    <mc:Choice Requires="p14">
      <p:transition spd="slow" p14:dur="2000" advTm="57136"/>
    </mc:Choice>
    <mc:Fallback xmlns="">
      <p:transition spd="slow" advTm="57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creen Shot 2018-02-16 at 10.42.08 AM.png"/>
          <p:cNvPicPr>
            <a:picLocks noGrp="1" noChangeAspect="1"/>
          </p:cNvPicPr>
          <p:nvPr>
            <p:ph idx="1"/>
          </p:nvPr>
        </p:nvPicPr>
        <p:blipFill rotWithShape="1">
          <a:blip r:embed="rId6">
            <a:extLst>
              <a:ext uri="{28A0092B-C50C-407E-A947-70E740481C1C}">
                <a14:useLocalDpi xmlns:a14="http://schemas.microsoft.com/office/drawing/2010/main" val="0"/>
              </a:ext>
            </a:extLst>
          </a:blip>
          <a:srcRect t="-1110" r="1486" b="-569"/>
          <a:stretch/>
        </p:blipFill>
        <p:spPr>
          <a:xfrm>
            <a:off x="935912" y="100237"/>
            <a:ext cx="10359387" cy="3174227"/>
          </a:xfrm>
        </p:spPr>
      </p:pic>
      <p:sp>
        <p:nvSpPr>
          <p:cNvPr id="10" name="Content Placeholder 2"/>
          <p:cNvSpPr txBox="1">
            <a:spLocks/>
          </p:cNvSpPr>
          <p:nvPr/>
        </p:nvSpPr>
        <p:spPr>
          <a:xfrm>
            <a:off x="838200" y="3408117"/>
            <a:ext cx="10515600" cy="276884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Nested case-control study in the Nurses’ Health Study</a:t>
            </a:r>
          </a:p>
          <a:p>
            <a:r>
              <a:rPr lang="en-US" dirty="0"/>
              <a:t>256 cases (participants who reported a child with ASD) frequency matched to 1393 controls by case children’s year of birth</a:t>
            </a:r>
          </a:p>
          <a:p>
            <a:r>
              <a:rPr lang="en-US" dirty="0"/>
              <a:t>Exposure: Social Responsiveness Scale (SRS) scores</a:t>
            </a:r>
          </a:p>
          <a:p>
            <a:r>
              <a:rPr lang="en-US" dirty="0"/>
              <a:t>Logistic regression analyses</a:t>
            </a:r>
          </a:p>
          <a:p>
            <a:r>
              <a:rPr lang="en-US" dirty="0"/>
              <a:t>Risk of ASD increased 85% in children whose parents had concordantly elevated SRS scores and 52% when the score of either parent was elevated</a:t>
            </a:r>
          </a:p>
        </p:txBody>
      </p:sp>
      <p:pic>
        <p:nvPicPr>
          <p:cNvPr id="2" name="Audio 1">
            <a:hlinkClick r:id="" action="ppaction://media"/>
            <a:extLst>
              <a:ext uri="{FF2B5EF4-FFF2-40B4-BE49-F238E27FC236}">
                <a16:creationId xmlns:a16="http://schemas.microsoft.com/office/drawing/2014/main" xmlns="" id="{9AED71D8-E585-4802-80A6-2794D28BC40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836400" y="6502400"/>
            <a:ext cx="203200" cy="203200"/>
          </a:xfrm>
          <a:prstGeom prst="rect">
            <a:avLst/>
          </a:prstGeom>
        </p:spPr>
      </p:pic>
    </p:spTree>
    <p:custDataLst>
      <p:tags r:id="rId1"/>
    </p:custDataLst>
    <p:extLst>
      <p:ext uri="{BB962C8B-B14F-4D97-AF65-F5344CB8AC3E}">
        <p14:creationId xmlns:p14="http://schemas.microsoft.com/office/powerpoint/2010/main" val="1412160008"/>
      </p:ext>
    </p:extLst>
  </p:cSld>
  <p:clrMapOvr>
    <a:masterClrMapping/>
  </p:clrMapOvr>
  <mc:AlternateContent xmlns:mc="http://schemas.openxmlformats.org/markup-compatibility/2006" xmlns:p14="http://schemas.microsoft.com/office/powerpoint/2010/main">
    <mc:Choice Requires="p14">
      <p:transition spd="slow" p14:dur="2000" advTm="111360"/>
    </mc:Choice>
    <mc:Fallback xmlns="">
      <p:transition spd="slow" advTm="111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Matching in Cohort Studies</a:t>
            </a:r>
          </a:p>
        </p:txBody>
      </p:sp>
      <p:sp>
        <p:nvSpPr>
          <p:cNvPr id="5" name="Text Placeholder 4"/>
          <p:cNvSpPr>
            <a:spLocks noGrp="1"/>
          </p:cNvSpPr>
          <p:nvPr>
            <p:ph type="body" idx="1"/>
          </p:nvPr>
        </p:nvSpPr>
        <p:spPr/>
        <p:txBody>
          <a:bodyPr/>
          <a:lstStyle/>
          <a:p>
            <a:endParaRPr lang="en-US"/>
          </a:p>
        </p:txBody>
      </p:sp>
      <p:pic>
        <p:nvPicPr>
          <p:cNvPr id="2" name="Audio 1">
            <a:hlinkClick r:id="" action="ppaction://media"/>
            <a:extLst>
              <a:ext uri="{FF2B5EF4-FFF2-40B4-BE49-F238E27FC236}">
                <a16:creationId xmlns:a16="http://schemas.microsoft.com/office/drawing/2014/main" xmlns="" id="{3664528A-B8D4-46DD-98A6-6D82A5C192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1006720982"/>
      </p:ext>
    </p:extLst>
  </p:cSld>
  <p:clrMapOvr>
    <a:masterClrMapping/>
  </p:clrMapOvr>
  <mc:AlternateContent xmlns:mc="http://schemas.openxmlformats.org/markup-compatibility/2006" xmlns:p14="http://schemas.microsoft.com/office/powerpoint/2010/main">
    <mc:Choice Requires="p14">
      <p:transition spd="slow" p14:dur="2000" advTm="5733"/>
    </mc:Choice>
    <mc:Fallback xmlns="">
      <p:transition spd="slow" advTm="5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Cohort Studies</a:t>
            </a:r>
          </a:p>
        </p:txBody>
      </p:sp>
      <p:sp>
        <p:nvSpPr>
          <p:cNvPr id="3" name="Content Placeholder 2"/>
          <p:cNvSpPr>
            <a:spLocks noGrp="1"/>
          </p:cNvSpPr>
          <p:nvPr>
            <p:ph idx="1"/>
          </p:nvPr>
        </p:nvSpPr>
        <p:spPr/>
        <p:txBody>
          <a:bodyPr>
            <a:normAutofit/>
          </a:bodyPr>
          <a:lstStyle/>
          <a:p>
            <a:r>
              <a:rPr lang="en-US" dirty="0"/>
              <a:t>Index subject is an exposed individual and one or more unexposed individuals are matched to the exposed individual</a:t>
            </a:r>
          </a:p>
          <a:p>
            <a:endParaRPr lang="en-US" dirty="0"/>
          </a:p>
          <a:p>
            <a:r>
              <a:rPr lang="en-US" dirty="0"/>
              <a:t>Controls for confounding by the matching factor, </a:t>
            </a:r>
            <a:r>
              <a:rPr lang="en-US" b="1" i="1" dirty="0"/>
              <a:t>without adjustment in the analysis</a:t>
            </a:r>
            <a:r>
              <a:rPr lang="en-US" i="1" dirty="0"/>
              <a:t> </a:t>
            </a:r>
            <a:r>
              <a:rPr lang="en-US" b="1" i="1" dirty="0"/>
              <a:t>assuming no loss to follow-up or competing risks</a:t>
            </a:r>
          </a:p>
          <a:p>
            <a:endParaRPr lang="en-US" b="1" i="1" dirty="0"/>
          </a:p>
          <a:p>
            <a:r>
              <a:rPr lang="en-US" dirty="0"/>
              <a:t>Matched cohort studies are not common</a:t>
            </a:r>
          </a:p>
          <a:p>
            <a:pPr lvl="1"/>
            <a:r>
              <a:rPr lang="en-US" sz="2800" dirty="0"/>
              <a:t>Often interested in more than one research question</a:t>
            </a:r>
          </a:p>
          <a:p>
            <a:pPr lvl="1"/>
            <a:r>
              <a:rPr lang="en-US" sz="2800" dirty="0"/>
              <a:t>Adds expense and time</a:t>
            </a:r>
          </a:p>
          <a:p>
            <a:endParaRPr lang="en-US" b="1" dirty="0"/>
          </a:p>
          <a:p>
            <a:pPr marL="0" indent="0">
              <a:buNone/>
            </a:pPr>
            <a:endParaRPr lang="en-US" dirty="0"/>
          </a:p>
        </p:txBody>
      </p:sp>
      <p:pic>
        <p:nvPicPr>
          <p:cNvPr id="5" name="Audio 4">
            <a:hlinkClick r:id="" action="ppaction://media"/>
            <a:extLst>
              <a:ext uri="{FF2B5EF4-FFF2-40B4-BE49-F238E27FC236}">
                <a16:creationId xmlns:a16="http://schemas.microsoft.com/office/drawing/2014/main" xmlns="" id="{636D4787-DDFF-40DA-8DDA-D538236282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3455693214"/>
      </p:ext>
    </p:extLst>
  </p:cSld>
  <p:clrMapOvr>
    <a:masterClrMapping/>
  </p:clrMapOvr>
  <mc:AlternateContent xmlns:mc="http://schemas.openxmlformats.org/markup-compatibility/2006" xmlns:p14="http://schemas.microsoft.com/office/powerpoint/2010/main">
    <mc:Choice Requires="p14">
      <p:transition spd="slow" p14:dur="2000" advTm="75470"/>
    </mc:Choice>
    <mc:Fallback xmlns="">
      <p:transition spd="slow" advTm="75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Cohort Studies</a:t>
            </a:r>
          </a:p>
        </p:txBody>
      </p:sp>
      <p:sp>
        <p:nvSpPr>
          <p:cNvPr id="3" name="Content Placeholder 2"/>
          <p:cNvSpPr>
            <a:spLocks noGrp="1"/>
          </p:cNvSpPr>
          <p:nvPr>
            <p:ph idx="1"/>
          </p:nvPr>
        </p:nvSpPr>
        <p:spPr/>
        <p:txBody>
          <a:bodyPr>
            <a:normAutofit/>
          </a:bodyPr>
          <a:lstStyle/>
          <a:p>
            <a:pPr marL="0" indent="0">
              <a:buNone/>
            </a:pPr>
            <a:endParaRPr lang="en-US" dirty="0"/>
          </a:p>
        </p:txBody>
      </p:sp>
      <p:sp>
        <p:nvSpPr>
          <p:cNvPr id="4" name="TextBox 3"/>
          <p:cNvSpPr txBox="1"/>
          <p:nvPr/>
        </p:nvSpPr>
        <p:spPr>
          <a:xfrm>
            <a:off x="1055078" y="3070086"/>
            <a:ext cx="1524000" cy="461665"/>
          </a:xfrm>
          <a:prstGeom prst="rect">
            <a:avLst/>
          </a:prstGeom>
          <a:noFill/>
        </p:spPr>
        <p:txBody>
          <a:bodyPr wrap="square" rtlCol="0">
            <a:spAutoFit/>
          </a:bodyPr>
          <a:lstStyle/>
          <a:p>
            <a:pPr algn="ctr"/>
            <a:r>
              <a:rPr lang="en-US" sz="2400" b="1" dirty="0"/>
              <a:t>Exposure</a:t>
            </a:r>
          </a:p>
        </p:txBody>
      </p:sp>
      <p:sp>
        <p:nvSpPr>
          <p:cNvPr id="5" name="TextBox 4"/>
          <p:cNvSpPr txBox="1"/>
          <p:nvPr/>
        </p:nvSpPr>
        <p:spPr>
          <a:xfrm>
            <a:off x="4235940" y="3085717"/>
            <a:ext cx="1524000" cy="461665"/>
          </a:xfrm>
          <a:prstGeom prst="rect">
            <a:avLst/>
          </a:prstGeom>
          <a:noFill/>
        </p:spPr>
        <p:txBody>
          <a:bodyPr wrap="square" rtlCol="0">
            <a:spAutoFit/>
          </a:bodyPr>
          <a:lstStyle/>
          <a:p>
            <a:pPr algn="ctr"/>
            <a:r>
              <a:rPr lang="en-US" sz="2400" b="1" dirty="0"/>
              <a:t>Disease</a:t>
            </a:r>
          </a:p>
        </p:txBody>
      </p:sp>
      <p:sp>
        <p:nvSpPr>
          <p:cNvPr id="6" name="TextBox 5"/>
          <p:cNvSpPr txBox="1"/>
          <p:nvPr/>
        </p:nvSpPr>
        <p:spPr>
          <a:xfrm>
            <a:off x="2731478" y="4043102"/>
            <a:ext cx="1524000" cy="830997"/>
          </a:xfrm>
          <a:prstGeom prst="rect">
            <a:avLst/>
          </a:prstGeom>
          <a:noFill/>
        </p:spPr>
        <p:txBody>
          <a:bodyPr wrap="square" rtlCol="0">
            <a:spAutoFit/>
          </a:bodyPr>
          <a:lstStyle/>
          <a:p>
            <a:pPr algn="ctr"/>
            <a:r>
              <a:rPr lang="en-US" sz="2400" b="1" dirty="0"/>
              <a:t>Matching Factor</a:t>
            </a:r>
          </a:p>
        </p:txBody>
      </p:sp>
      <p:cxnSp>
        <p:nvCxnSpPr>
          <p:cNvPr id="8" name="Straight Arrow Connector 7"/>
          <p:cNvCxnSpPr/>
          <p:nvPr/>
        </p:nvCxnSpPr>
        <p:spPr>
          <a:xfrm flipV="1">
            <a:off x="3673231" y="3519471"/>
            <a:ext cx="840154" cy="508000"/>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6" idx="0"/>
          </p:cNvCxnSpPr>
          <p:nvPr/>
        </p:nvCxnSpPr>
        <p:spPr>
          <a:xfrm flipH="1" flipV="1">
            <a:off x="2246923" y="3539009"/>
            <a:ext cx="1246555" cy="504093"/>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717324" y="3085717"/>
            <a:ext cx="1524000" cy="461665"/>
          </a:xfrm>
          <a:prstGeom prst="rect">
            <a:avLst/>
          </a:prstGeom>
          <a:noFill/>
        </p:spPr>
        <p:txBody>
          <a:bodyPr wrap="square" rtlCol="0">
            <a:spAutoFit/>
          </a:bodyPr>
          <a:lstStyle/>
          <a:p>
            <a:pPr algn="ctr"/>
            <a:r>
              <a:rPr lang="en-US" sz="2400" b="1" dirty="0"/>
              <a:t>Exposure</a:t>
            </a:r>
          </a:p>
        </p:txBody>
      </p:sp>
      <p:sp>
        <p:nvSpPr>
          <p:cNvPr id="12" name="TextBox 11"/>
          <p:cNvSpPr txBox="1"/>
          <p:nvPr/>
        </p:nvSpPr>
        <p:spPr>
          <a:xfrm>
            <a:off x="9898186" y="3101348"/>
            <a:ext cx="1524000" cy="461665"/>
          </a:xfrm>
          <a:prstGeom prst="rect">
            <a:avLst/>
          </a:prstGeom>
          <a:noFill/>
        </p:spPr>
        <p:txBody>
          <a:bodyPr wrap="square" rtlCol="0">
            <a:spAutoFit/>
          </a:bodyPr>
          <a:lstStyle/>
          <a:p>
            <a:pPr algn="ctr"/>
            <a:r>
              <a:rPr lang="en-US" sz="2400" b="1" dirty="0"/>
              <a:t>Disease</a:t>
            </a:r>
          </a:p>
        </p:txBody>
      </p:sp>
      <p:sp>
        <p:nvSpPr>
          <p:cNvPr id="13" name="TextBox 12"/>
          <p:cNvSpPr txBox="1"/>
          <p:nvPr/>
        </p:nvSpPr>
        <p:spPr>
          <a:xfrm>
            <a:off x="8393724" y="4058733"/>
            <a:ext cx="1524000" cy="830997"/>
          </a:xfrm>
          <a:prstGeom prst="rect">
            <a:avLst/>
          </a:prstGeom>
          <a:noFill/>
        </p:spPr>
        <p:txBody>
          <a:bodyPr wrap="square" rtlCol="0">
            <a:spAutoFit/>
          </a:bodyPr>
          <a:lstStyle/>
          <a:p>
            <a:pPr algn="ctr"/>
            <a:r>
              <a:rPr lang="en-US" sz="2400" b="1" dirty="0"/>
              <a:t>Matching Factor</a:t>
            </a:r>
          </a:p>
        </p:txBody>
      </p:sp>
      <p:cxnSp>
        <p:nvCxnSpPr>
          <p:cNvPr id="14" name="Straight Arrow Connector 13"/>
          <p:cNvCxnSpPr/>
          <p:nvPr/>
        </p:nvCxnSpPr>
        <p:spPr>
          <a:xfrm flipV="1">
            <a:off x="9335477" y="3535102"/>
            <a:ext cx="840154" cy="508000"/>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758462" y="2659778"/>
            <a:ext cx="3341076" cy="400110"/>
          </a:xfrm>
          <a:prstGeom prst="rect">
            <a:avLst/>
          </a:prstGeom>
          <a:noFill/>
        </p:spPr>
        <p:txBody>
          <a:bodyPr wrap="square" rtlCol="0">
            <a:spAutoFit/>
          </a:bodyPr>
          <a:lstStyle/>
          <a:p>
            <a:pPr algn="ctr"/>
            <a:r>
              <a:rPr lang="en-US" sz="2000" b="1" u="sng" dirty="0"/>
              <a:t>Unmatched Data</a:t>
            </a:r>
          </a:p>
        </p:txBody>
      </p:sp>
      <p:sp>
        <p:nvSpPr>
          <p:cNvPr id="22" name="TextBox 21"/>
          <p:cNvSpPr txBox="1"/>
          <p:nvPr/>
        </p:nvSpPr>
        <p:spPr>
          <a:xfrm>
            <a:off x="7518401" y="2655870"/>
            <a:ext cx="3341076" cy="400110"/>
          </a:xfrm>
          <a:prstGeom prst="rect">
            <a:avLst/>
          </a:prstGeom>
          <a:noFill/>
        </p:spPr>
        <p:txBody>
          <a:bodyPr wrap="square" rtlCol="0">
            <a:spAutoFit/>
          </a:bodyPr>
          <a:lstStyle/>
          <a:p>
            <a:pPr algn="ctr"/>
            <a:r>
              <a:rPr lang="en-US" sz="2000" b="1" u="sng" dirty="0"/>
              <a:t>Matched Data</a:t>
            </a:r>
          </a:p>
        </p:txBody>
      </p:sp>
      <p:pic>
        <p:nvPicPr>
          <p:cNvPr id="7" name="Audio 6">
            <a:hlinkClick r:id="" action="ppaction://media"/>
            <a:extLst>
              <a:ext uri="{FF2B5EF4-FFF2-40B4-BE49-F238E27FC236}">
                <a16:creationId xmlns:a16="http://schemas.microsoft.com/office/drawing/2014/main" xmlns="" id="{0F6B16FB-E1BE-4C03-9583-4497794A62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77074674"/>
      </p:ext>
    </p:extLst>
  </p:cSld>
  <p:clrMapOvr>
    <a:masterClrMapping/>
  </p:clrMapOvr>
  <mc:AlternateContent xmlns:mc="http://schemas.openxmlformats.org/markup-compatibility/2006" xmlns:p14="http://schemas.microsoft.com/office/powerpoint/2010/main">
    <mc:Choice Requires="p14">
      <p:transition spd="slow" p14:dur="2000" advTm="30724"/>
    </mc:Choice>
    <mc:Fallback xmlns="">
      <p:transition spd="slow" advTm="30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Cohort Studies, cont.</a:t>
            </a:r>
          </a:p>
        </p:txBody>
      </p:sp>
      <p:sp>
        <p:nvSpPr>
          <p:cNvPr id="3" name="Content Placeholder 2"/>
          <p:cNvSpPr>
            <a:spLocks noGrp="1"/>
          </p:cNvSpPr>
          <p:nvPr>
            <p:ph idx="1"/>
          </p:nvPr>
        </p:nvSpPr>
        <p:spPr/>
        <p:txBody>
          <a:bodyPr>
            <a:normAutofit/>
          </a:bodyPr>
          <a:lstStyle/>
          <a:p>
            <a:pPr marL="0" indent="0">
              <a:buNone/>
            </a:pPr>
            <a:r>
              <a:rPr lang="en-US" dirty="0"/>
              <a:t>If the exposure and matching factor affect disease risk (competing risks, CR) or censoring (loss to follow-up, LTFU), the balance produced by matching between the exposed and unexposed at baseline may not exist in the data available for analysis</a:t>
            </a:r>
          </a:p>
        </p:txBody>
      </p:sp>
      <p:sp>
        <p:nvSpPr>
          <p:cNvPr id="4" name="TextBox 3"/>
          <p:cNvSpPr txBox="1"/>
          <p:nvPr/>
        </p:nvSpPr>
        <p:spPr>
          <a:xfrm>
            <a:off x="1696062" y="4665783"/>
            <a:ext cx="1524000" cy="461665"/>
          </a:xfrm>
          <a:prstGeom prst="rect">
            <a:avLst/>
          </a:prstGeom>
          <a:noFill/>
        </p:spPr>
        <p:txBody>
          <a:bodyPr wrap="square" rtlCol="0">
            <a:spAutoFit/>
          </a:bodyPr>
          <a:lstStyle/>
          <a:p>
            <a:pPr algn="ctr"/>
            <a:r>
              <a:rPr lang="en-US" sz="2400" b="1" dirty="0"/>
              <a:t>Exposure</a:t>
            </a:r>
          </a:p>
        </p:txBody>
      </p:sp>
      <p:sp>
        <p:nvSpPr>
          <p:cNvPr id="5" name="TextBox 4"/>
          <p:cNvSpPr txBox="1"/>
          <p:nvPr/>
        </p:nvSpPr>
        <p:spPr>
          <a:xfrm>
            <a:off x="8882310" y="4329721"/>
            <a:ext cx="1524000" cy="461665"/>
          </a:xfrm>
          <a:prstGeom prst="rect">
            <a:avLst/>
          </a:prstGeom>
          <a:noFill/>
        </p:spPr>
        <p:txBody>
          <a:bodyPr wrap="square" rtlCol="0">
            <a:spAutoFit/>
          </a:bodyPr>
          <a:lstStyle/>
          <a:p>
            <a:pPr algn="ctr"/>
            <a:r>
              <a:rPr lang="en-US" sz="2400" b="1" dirty="0"/>
              <a:t>Outcome</a:t>
            </a:r>
          </a:p>
        </p:txBody>
      </p:sp>
      <p:sp>
        <p:nvSpPr>
          <p:cNvPr id="6" name="TextBox 5"/>
          <p:cNvSpPr txBox="1"/>
          <p:nvPr/>
        </p:nvSpPr>
        <p:spPr>
          <a:xfrm>
            <a:off x="5150462" y="5599722"/>
            <a:ext cx="1524000" cy="830997"/>
          </a:xfrm>
          <a:prstGeom prst="rect">
            <a:avLst/>
          </a:prstGeom>
          <a:noFill/>
        </p:spPr>
        <p:txBody>
          <a:bodyPr wrap="square" rtlCol="0">
            <a:spAutoFit/>
          </a:bodyPr>
          <a:lstStyle/>
          <a:p>
            <a:pPr algn="ctr"/>
            <a:r>
              <a:rPr lang="en-US" sz="2400" b="1" dirty="0"/>
              <a:t>Matching Factor</a:t>
            </a:r>
          </a:p>
        </p:txBody>
      </p:sp>
      <p:cxnSp>
        <p:nvCxnSpPr>
          <p:cNvPr id="7" name="Straight Arrow Connector 6"/>
          <p:cNvCxnSpPr/>
          <p:nvPr/>
        </p:nvCxnSpPr>
        <p:spPr>
          <a:xfrm flipV="1">
            <a:off x="5881077" y="4665783"/>
            <a:ext cx="2888" cy="902680"/>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009786" y="3700583"/>
            <a:ext cx="1868091" cy="830997"/>
          </a:xfrm>
          <a:prstGeom prst="rect">
            <a:avLst/>
          </a:prstGeom>
          <a:noFill/>
        </p:spPr>
        <p:txBody>
          <a:bodyPr wrap="square" rtlCol="0">
            <a:spAutoFit/>
          </a:bodyPr>
          <a:lstStyle/>
          <a:p>
            <a:pPr algn="ctr"/>
            <a:r>
              <a:rPr lang="en-US" sz="2400" b="1" dirty="0"/>
              <a:t>Competing Risk</a:t>
            </a:r>
          </a:p>
        </p:txBody>
      </p:sp>
      <p:cxnSp>
        <p:nvCxnSpPr>
          <p:cNvPr id="9" name="Straight Arrow Connector 8"/>
          <p:cNvCxnSpPr/>
          <p:nvPr/>
        </p:nvCxnSpPr>
        <p:spPr>
          <a:xfrm flipV="1">
            <a:off x="6557230" y="4826000"/>
            <a:ext cx="2547693" cy="1262183"/>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3208337" y="4024923"/>
            <a:ext cx="1891201" cy="746368"/>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1" name="Frame 20"/>
          <p:cNvSpPr/>
          <p:nvPr/>
        </p:nvSpPr>
        <p:spPr>
          <a:xfrm>
            <a:off x="5079999" y="3614615"/>
            <a:ext cx="1820987" cy="916965"/>
          </a:xfrm>
          <a:prstGeom prst="frame">
            <a:avLst/>
          </a:prstGeom>
          <a:solidFill>
            <a:schemeClr val="tx1"/>
          </a:solidFill>
          <a:ln w="254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1" name="Audio 10">
            <a:hlinkClick r:id="" action="ppaction://media"/>
            <a:extLst>
              <a:ext uri="{FF2B5EF4-FFF2-40B4-BE49-F238E27FC236}">
                <a16:creationId xmlns:a16="http://schemas.microsoft.com/office/drawing/2014/main" xmlns="" id="{BCBE723E-3021-431E-8B49-49DEC319E8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296046125"/>
      </p:ext>
    </p:extLst>
  </p:cSld>
  <p:clrMapOvr>
    <a:masterClrMapping/>
  </p:clrMapOvr>
  <mc:AlternateContent xmlns:mc="http://schemas.openxmlformats.org/markup-compatibility/2006" xmlns:p14="http://schemas.microsoft.com/office/powerpoint/2010/main">
    <mc:Choice Requires="p14">
      <p:transition spd="slow" p14:dur="2000" advTm="34372"/>
    </mc:Choice>
    <mc:Fallback xmlns="">
      <p:transition spd="slow" advTm="34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Cohort Studies, cont.</a:t>
            </a:r>
          </a:p>
        </p:txBody>
      </p:sp>
      <p:sp>
        <p:nvSpPr>
          <p:cNvPr id="4" name="TextBox 3"/>
          <p:cNvSpPr txBox="1"/>
          <p:nvPr/>
        </p:nvSpPr>
        <p:spPr>
          <a:xfrm>
            <a:off x="1696062" y="3724878"/>
            <a:ext cx="1524000" cy="830997"/>
          </a:xfrm>
          <a:prstGeom prst="rect">
            <a:avLst/>
          </a:prstGeom>
          <a:noFill/>
        </p:spPr>
        <p:txBody>
          <a:bodyPr wrap="square" rtlCol="0">
            <a:spAutoFit/>
          </a:bodyPr>
          <a:lstStyle/>
          <a:p>
            <a:pPr algn="ctr"/>
            <a:r>
              <a:rPr lang="en-US" sz="2400" b="1" dirty="0"/>
              <a:t>Exposure</a:t>
            </a:r>
          </a:p>
          <a:p>
            <a:pPr algn="ctr"/>
            <a:r>
              <a:rPr lang="en-US" sz="2400" b="1" dirty="0"/>
              <a:t>(BMI)</a:t>
            </a:r>
          </a:p>
        </p:txBody>
      </p:sp>
      <p:sp>
        <p:nvSpPr>
          <p:cNvPr id="5" name="TextBox 4"/>
          <p:cNvSpPr txBox="1"/>
          <p:nvPr/>
        </p:nvSpPr>
        <p:spPr>
          <a:xfrm>
            <a:off x="9104923" y="3469596"/>
            <a:ext cx="2041645" cy="830997"/>
          </a:xfrm>
          <a:prstGeom prst="rect">
            <a:avLst/>
          </a:prstGeom>
          <a:noFill/>
        </p:spPr>
        <p:txBody>
          <a:bodyPr wrap="square" rtlCol="0">
            <a:spAutoFit/>
          </a:bodyPr>
          <a:lstStyle/>
          <a:p>
            <a:pPr algn="ctr"/>
            <a:r>
              <a:rPr lang="en-US" sz="2400" b="1" dirty="0"/>
              <a:t>Outcome (Colon Cancer)</a:t>
            </a:r>
          </a:p>
        </p:txBody>
      </p:sp>
      <p:sp>
        <p:nvSpPr>
          <p:cNvPr id="6" name="TextBox 5"/>
          <p:cNvSpPr txBox="1"/>
          <p:nvPr/>
        </p:nvSpPr>
        <p:spPr>
          <a:xfrm>
            <a:off x="4698022" y="4751790"/>
            <a:ext cx="2366109" cy="830997"/>
          </a:xfrm>
          <a:prstGeom prst="rect">
            <a:avLst/>
          </a:prstGeom>
          <a:noFill/>
        </p:spPr>
        <p:txBody>
          <a:bodyPr wrap="square" rtlCol="0">
            <a:spAutoFit/>
          </a:bodyPr>
          <a:lstStyle/>
          <a:p>
            <a:pPr algn="ctr"/>
            <a:r>
              <a:rPr lang="en-US" sz="2400" b="1" dirty="0"/>
              <a:t>Matching Factor</a:t>
            </a:r>
          </a:p>
          <a:p>
            <a:pPr algn="ctr"/>
            <a:r>
              <a:rPr lang="en-US" sz="2400" b="1" dirty="0"/>
              <a:t>(age)</a:t>
            </a:r>
          </a:p>
        </p:txBody>
      </p:sp>
      <p:cxnSp>
        <p:nvCxnSpPr>
          <p:cNvPr id="7" name="Straight Arrow Connector 6"/>
          <p:cNvCxnSpPr/>
          <p:nvPr/>
        </p:nvCxnSpPr>
        <p:spPr>
          <a:xfrm flipV="1">
            <a:off x="6029739" y="3590677"/>
            <a:ext cx="0" cy="1068140"/>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009787" y="2759678"/>
            <a:ext cx="2459888" cy="830997"/>
          </a:xfrm>
          <a:prstGeom prst="rect">
            <a:avLst/>
          </a:prstGeom>
          <a:noFill/>
        </p:spPr>
        <p:txBody>
          <a:bodyPr wrap="square" rtlCol="0">
            <a:spAutoFit/>
          </a:bodyPr>
          <a:lstStyle/>
          <a:p>
            <a:pPr algn="ctr"/>
            <a:r>
              <a:rPr lang="en-US" sz="2400" b="1" dirty="0"/>
              <a:t>Competing Risk</a:t>
            </a:r>
          </a:p>
          <a:p>
            <a:pPr algn="ctr"/>
            <a:r>
              <a:rPr lang="en-US" sz="2400" b="1" dirty="0"/>
              <a:t>(Fatal MI)</a:t>
            </a:r>
          </a:p>
        </p:txBody>
      </p:sp>
      <p:cxnSp>
        <p:nvCxnSpPr>
          <p:cNvPr id="9" name="Straight Arrow Connector 8"/>
          <p:cNvCxnSpPr>
            <a:stCxn id="6" idx="3"/>
          </p:cNvCxnSpPr>
          <p:nvPr/>
        </p:nvCxnSpPr>
        <p:spPr>
          <a:xfrm flipV="1">
            <a:off x="7064131" y="3885096"/>
            <a:ext cx="2040792" cy="1282193"/>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3208337" y="3084018"/>
            <a:ext cx="1891201" cy="746368"/>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4698022" y="4658818"/>
            <a:ext cx="2259369" cy="92397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150462" y="2759678"/>
            <a:ext cx="2191242" cy="830997"/>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xmlns="" id="{C2A5F7F8-8A67-4F71-B1AA-0C5D1ED656E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836400" y="6502400"/>
            <a:ext cx="203200" cy="203200"/>
          </a:xfrm>
          <a:prstGeom prst="rect">
            <a:avLst/>
          </a:prstGeom>
        </p:spPr>
      </p:pic>
    </p:spTree>
    <p:custDataLst>
      <p:tags r:id="rId1"/>
    </p:custDataLst>
    <p:extLst>
      <p:ext uri="{BB962C8B-B14F-4D97-AF65-F5344CB8AC3E}">
        <p14:creationId xmlns:p14="http://schemas.microsoft.com/office/powerpoint/2010/main" val="3378817635"/>
      </p:ext>
    </p:extLst>
  </p:cSld>
  <p:clrMapOvr>
    <a:masterClrMapping/>
  </p:clrMapOvr>
  <mc:AlternateContent xmlns:mc="http://schemas.openxmlformats.org/markup-compatibility/2006" xmlns:p14="http://schemas.microsoft.com/office/powerpoint/2010/main">
    <mc:Choice Requires="p14">
      <p:transition spd="slow" p14:dur="2000" advTm="90916"/>
    </mc:Choice>
    <mc:Fallback xmlns="">
      <p:transition spd="slow" advTm="90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Cohort Studies, cont.</a:t>
            </a:r>
          </a:p>
        </p:txBody>
      </p:sp>
      <p:sp>
        <p:nvSpPr>
          <p:cNvPr id="3" name="Content Placeholder 2"/>
          <p:cNvSpPr>
            <a:spLocks noGrp="1"/>
          </p:cNvSpPr>
          <p:nvPr>
            <p:ph idx="1"/>
          </p:nvPr>
        </p:nvSpPr>
        <p:spPr/>
        <p:txBody>
          <a:bodyPr>
            <a:normAutofit/>
          </a:bodyPr>
          <a:lstStyle/>
          <a:p>
            <a:r>
              <a:rPr lang="en-US" dirty="0"/>
              <a:t>Matched selection of an observational cohort study alters covariate distribution of the study population (compared to study base)</a:t>
            </a:r>
          </a:p>
          <a:p>
            <a:endParaRPr lang="en-US" dirty="0"/>
          </a:p>
          <a:p>
            <a:r>
              <a:rPr lang="en-US" dirty="0"/>
              <a:t>Matching in a cohort study yields conditional effect estimates </a:t>
            </a:r>
            <a:r>
              <a:rPr lang="en-US" dirty="0">
                <a:sym typeface="Wingdings" panose="05000000000000000000" pitchFamily="2" charset="2"/>
              </a:rPr>
              <a:t> </a:t>
            </a:r>
            <a:r>
              <a:rPr lang="en-US" dirty="0"/>
              <a:t>estimated effect depends on distribution of the matching factor</a:t>
            </a:r>
          </a:p>
          <a:p>
            <a:endParaRPr lang="en-US" dirty="0"/>
          </a:p>
          <a:p>
            <a:r>
              <a:rPr lang="en-US" dirty="0"/>
              <a:t>Controlling for matching factors is necessary to calculate valid standard deviations for the risk difference and ratio estimates</a:t>
            </a:r>
          </a:p>
        </p:txBody>
      </p:sp>
      <p:pic>
        <p:nvPicPr>
          <p:cNvPr id="4" name="Audio 3">
            <a:hlinkClick r:id="" action="ppaction://media"/>
            <a:extLst>
              <a:ext uri="{FF2B5EF4-FFF2-40B4-BE49-F238E27FC236}">
                <a16:creationId xmlns:a16="http://schemas.microsoft.com/office/drawing/2014/main" xmlns="" id="{5C826986-C6B8-4E4B-96FC-E4725BB40C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1285839816"/>
      </p:ext>
    </p:extLst>
  </p:cSld>
  <p:clrMapOvr>
    <a:masterClrMapping/>
  </p:clrMapOvr>
  <mc:AlternateContent xmlns:mc="http://schemas.openxmlformats.org/markup-compatibility/2006" xmlns:p14="http://schemas.microsoft.com/office/powerpoint/2010/main">
    <mc:Choice Requires="p14">
      <p:transition spd="slow" p14:dur="2000" advTm="64586"/>
    </mc:Choice>
    <mc:Fallback xmlns="">
      <p:transition spd="slow" advTm="64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Introduction to Matching</a:t>
            </a:r>
          </a:p>
          <a:p>
            <a:r>
              <a:rPr lang="en-US" dirty="0"/>
              <a:t>Matching in Cohort Studies</a:t>
            </a:r>
          </a:p>
          <a:p>
            <a:r>
              <a:rPr lang="en-US" dirty="0"/>
              <a:t>Matching in Case-Control Studies</a:t>
            </a:r>
          </a:p>
          <a:p>
            <a:endParaRPr lang="en-US" dirty="0"/>
          </a:p>
        </p:txBody>
      </p:sp>
      <p:pic>
        <p:nvPicPr>
          <p:cNvPr id="5" name="Audio 4">
            <a:hlinkClick r:id="" action="ppaction://media"/>
            <a:extLst>
              <a:ext uri="{FF2B5EF4-FFF2-40B4-BE49-F238E27FC236}">
                <a16:creationId xmlns:a16="http://schemas.microsoft.com/office/drawing/2014/main" xmlns="" id="{E1F7E656-DB7E-4DA3-805E-32C5373342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632724344"/>
      </p:ext>
    </p:extLst>
  </p:cSld>
  <p:clrMapOvr>
    <a:masterClrMapping/>
  </p:clrMapOvr>
  <mc:AlternateContent xmlns:mc="http://schemas.openxmlformats.org/markup-compatibility/2006" xmlns:p14="http://schemas.microsoft.com/office/powerpoint/2010/main">
    <mc:Choice Requires="p14">
      <p:transition spd="slow" p14:dur="2000" advTm="17266"/>
    </mc:Choice>
    <mc:Fallback xmlns="">
      <p:transition spd="slow" advTm="17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Cohort Studies, cont.</a:t>
            </a:r>
          </a:p>
        </p:txBody>
      </p:sp>
      <p:sp>
        <p:nvSpPr>
          <p:cNvPr id="3" name="Content Placeholder 2"/>
          <p:cNvSpPr>
            <a:spLocks noGrp="1"/>
          </p:cNvSpPr>
          <p:nvPr>
            <p:ph idx="1"/>
          </p:nvPr>
        </p:nvSpPr>
        <p:spPr/>
        <p:txBody>
          <a:bodyPr>
            <a:normAutofit fontScale="92500"/>
          </a:bodyPr>
          <a:lstStyle/>
          <a:p>
            <a:r>
              <a:rPr lang="en-US" b="1" dirty="0"/>
              <a:t>CONCLUSION</a:t>
            </a:r>
            <a:r>
              <a:rPr lang="en-US" dirty="0"/>
              <a:t>: </a:t>
            </a:r>
          </a:p>
          <a:p>
            <a:pPr lvl="1"/>
            <a:r>
              <a:rPr lang="en-US" dirty="0"/>
              <a:t>Matching exposed and unexposed individuals in a cohort study controls for confounding, without adjustment in the multivariate model, under </a:t>
            </a:r>
            <a:r>
              <a:rPr lang="en-US" i="1" dirty="0"/>
              <a:t>ideal conditions</a:t>
            </a:r>
            <a:endParaRPr lang="en-US" dirty="0"/>
          </a:p>
          <a:p>
            <a:pPr lvl="1"/>
            <a:r>
              <a:rPr lang="en-US" dirty="0"/>
              <a:t>BUT you should adjust for the matching factors in the analysis to control for potential residual confounding due to competing risks or loss to follow-up, and to correctly estimate confidence intervals</a:t>
            </a:r>
          </a:p>
          <a:p>
            <a:endParaRPr lang="en-US" dirty="0"/>
          </a:p>
          <a:p>
            <a:r>
              <a:rPr lang="en-US" dirty="0"/>
              <a:t>Matched cohort studies are not common</a:t>
            </a:r>
          </a:p>
          <a:p>
            <a:pPr lvl="1"/>
            <a:r>
              <a:rPr lang="en-US" sz="2800" dirty="0"/>
              <a:t>Cohort studies are often interested in more than one research question</a:t>
            </a:r>
          </a:p>
          <a:p>
            <a:pPr lvl="1"/>
            <a:r>
              <a:rPr lang="en-US" sz="2800" dirty="0"/>
              <a:t>Adds expense and time</a:t>
            </a:r>
          </a:p>
          <a:p>
            <a:endParaRPr lang="en-US" dirty="0"/>
          </a:p>
          <a:p>
            <a:pPr marL="457200" lvl="1" indent="0">
              <a:buNone/>
            </a:pPr>
            <a:endParaRPr lang="en-US" dirty="0"/>
          </a:p>
          <a:p>
            <a:endParaRPr lang="en-US" dirty="0"/>
          </a:p>
        </p:txBody>
      </p:sp>
      <p:pic>
        <p:nvPicPr>
          <p:cNvPr id="4" name="Audio 3">
            <a:hlinkClick r:id="" action="ppaction://media"/>
            <a:extLst>
              <a:ext uri="{FF2B5EF4-FFF2-40B4-BE49-F238E27FC236}">
                <a16:creationId xmlns:a16="http://schemas.microsoft.com/office/drawing/2014/main" xmlns="" id="{0917AA8A-8976-4F46-9EC8-D6C90F1082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879851697"/>
      </p:ext>
    </p:extLst>
  </p:cSld>
  <p:clrMapOvr>
    <a:masterClrMapping/>
  </p:clrMapOvr>
  <mc:AlternateContent xmlns:mc="http://schemas.openxmlformats.org/markup-compatibility/2006" xmlns:p14="http://schemas.microsoft.com/office/powerpoint/2010/main">
    <mc:Choice Requires="p14">
      <p:transition spd="slow" p14:dur="2000" advTm="40358"/>
    </mc:Choice>
    <mc:Fallback xmlns="">
      <p:transition spd="slow" advTm="40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2018-02-16 at 11.07.20 AM.png"/>
          <p:cNvPicPr>
            <a:picLocks noGrp="1" noChangeAspect="1"/>
          </p:cNvPicPr>
          <p:nvPr>
            <p:ph idx="1"/>
          </p:nvPr>
        </p:nvPicPr>
        <p:blipFill rotWithShape="1">
          <a:blip r:embed="rId6">
            <a:extLst>
              <a:ext uri="{28A0092B-C50C-407E-A947-70E740481C1C}">
                <a14:useLocalDpi xmlns:a14="http://schemas.microsoft.com/office/drawing/2010/main" val="0"/>
              </a:ext>
            </a:extLst>
          </a:blip>
          <a:srcRect t="-12149" b="56449"/>
          <a:stretch/>
        </p:blipFill>
        <p:spPr>
          <a:xfrm>
            <a:off x="838200" y="-346075"/>
            <a:ext cx="10515600" cy="1949895"/>
          </a:xfrm>
        </p:spPr>
      </p:pic>
      <p:sp>
        <p:nvSpPr>
          <p:cNvPr id="6" name="Content Placeholder 2"/>
          <p:cNvSpPr txBox="1">
            <a:spLocks/>
          </p:cNvSpPr>
          <p:nvPr/>
        </p:nvSpPr>
        <p:spPr>
          <a:xfrm>
            <a:off x="838200" y="1603820"/>
            <a:ext cx="10515600" cy="45731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Wallis C et al. BMJ 2017.</a:t>
            </a:r>
          </a:p>
          <a:p>
            <a:r>
              <a:rPr lang="en-US" sz="2400" dirty="0"/>
              <a:t>Retrospective population-based matched cohort study in Ontario, Canada</a:t>
            </a:r>
          </a:p>
          <a:p>
            <a:r>
              <a:rPr lang="en-US" sz="2400" dirty="0"/>
              <a:t>52,315 patients undergoing surgery performed by a female surgeon were matched (1:1) by age, sex, comorbidity, surgeon volume, surgeon age, and hospital to patients undergoing the same operation by a male surgeon</a:t>
            </a:r>
          </a:p>
          <a:p>
            <a:r>
              <a:rPr lang="en-US" sz="2400" dirty="0"/>
              <a:t>Exposure: Sex of treating surgeon</a:t>
            </a:r>
          </a:p>
          <a:p>
            <a:r>
              <a:rPr lang="en-US" sz="2400" dirty="0"/>
              <a:t>Outcome: Composite of death, re-admission, complications</a:t>
            </a:r>
          </a:p>
          <a:p>
            <a:r>
              <a:rPr lang="en-US" sz="2400" dirty="0" err="1"/>
              <a:t>Generalised</a:t>
            </a:r>
            <a:r>
              <a:rPr lang="en-US" sz="2400" dirty="0"/>
              <a:t> estimating equations, account for correlation of matched data</a:t>
            </a:r>
          </a:p>
          <a:p>
            <a:r>
              <a:rPr lang="en-US" sz="2400" dirty="0"/>
              <a:t>Patients treated by female surgeons had 4% lower risk of composite outcome (OR: 0.96; 0.92, 0.99) and had 12% lower likelihood of death within 30 days of surgery (OR: 0.88; 0.78, 0.99)</a:t>
            </a:r>
          </a:p>
          <a:p>
            <a:r>
              <a:rPr lang="en-US" sz="2400" dirty="0"/>
              <a:t>Corresponding unmatched data results: 0.96 (0.93, 0.99) and 0.85 (0.73, 0.99)</a:t>
            </a:r>
          </a:p>
          <a:p>
            <a:pPr marL="457200" lvl="1" indent="0">
              <a:buFont typeface="Arial" panose="020B0604020202020204" pitchFamily="34" charset="0"/>
              <a:buNone/>
            </a:pPr>
            <a:endParaRPr lang="en-US" dirty="0"/>
          </a:p>
          <a:p>
            <a:endParaRPr lang="en-US" sz="2400" dirty="0"/>
          </a:p>
        </p:txBody>
      </p:sp>
      <p:pic>
        <p:nvPicPr>
          <p:cNvPr id="3" name="Audio 2">
            <a:hlinkClick r:id="" action="ppaction://media"/>
            <a:extLst>
              <a:ext uri="{FF2B5EF4-FFF2-40B4-BE49-F238E27FC236}">
                <a16:creationId xmlns:a16="http://schemas.microsoft.com/office/drawing/2014/main" xmlns="" id="{136BEAE2-BB7C-4839-AA7D-24059A22939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836400" y="6502400"/>
            <a:ext cx="203200" cy="203200"/>
          </a:xfrm>
          <a:prstGeom prst="rect">
            <a:avLst/>
          </a:prstGeom>
        </p:spPr>
      </p:pic>
    </p:spTree>
    <p:custDataLst>
      <p:tags r:id="rId1"/>
    </p:custDataLst>
    <p:extLst>
      <p:ext uri="{BB962C8B-B14F-4D97-AF65-F5344CB8AC3E}">
        <p14:creationId xmlns:p14="http://schemas.microsoft.com/office/powerpoint/2010/main" val="1511661294"/>
      </p:ext>
    </p:extLst>
  </p:cSld>
  <p:clrMapOvr>
    <a:masterClrMapping/>
  </p:clrMapOvr>
  <mc:AlternateContent xmlns:mc="http://schemas.openxmlformats.org/markup-compatibility/2006" xmlns:p14="http://schemas.microsoft.com/office/powerpoint/2010/main">
    <mc:Choice Requires="p14">
      <p:transition spd="slow" p14:dur="2000" advTm="128696"/>
    </mc:Choice>
    <mc:Fallback xmlns="">
      <p:transition spd="slow" advTm="128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Matching in Case-Control Studies</a:t>
            </a:r>
          </a:p>
        </p:txBody>
      </p:sp>
      <p:sp>
        <p:nvSpPr>
          <p:cNvPr id="5" name="Text Placeholder 4"/>
          <p:cNvSpPr>
            <a:spLocks noGrp="1"/>
          </p:cNvSpPr>
          <p:nvPr>
            <p:ph type="body" idx="1"/>
          </p:nvPr>
        </p:nvSpPr>
        <p:spPr/>
        <p:txBody>
          <a:bodyPr/>
          <a:lstStyle/>
          <a:p>
            <a:endParaRPr lang="en-US"/>
          </a:p>
        </p:txBody>
      </p:sp>
      <p:pic>
        <p:nvPicPr>
          <p:cNvPr id="2" name="Audio 1">
            <a:hlinkClick r:id="" action="ppaction://media"/>
            <a:extLst>
              <a:ext uri="{FF2B5EF4-FFF2-40B4-BE49-F238E27FC236}">
                <a16:creationId xmlns:a16="http://schemas.microsoft.com/office/drawing/2014/main" xmlns="" id="{FC1E2E47-B978-4C00-A758-192563C960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468900311"/>
      </p:ext>
    </p:extLst>
  </p:cSld>
  <p:clrMapOvr>
    <a:masterClrMapping/>
  </p:clrMapOvr>
  <mc:AlternateContent xmlns:mc="http://schemas.openxmlformats.org/markup-compatibility/2006" xmlns:p14="http://schemas.microsoft.com/office/powerpoint/2010/main">
    <mc:Choice Requires="p14">
      <p:transition spd="slow" p14:dur="2000" advTm="6351"/>
    </mc:Choice>
    <mc:Fallback xmlns="">
      <p:transition spd="slow" advTm="6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Case-Control Studies</a:t>
            </a:r>
          </a:p>
        </p:txBody>
      </p:sp>
      <p:sp>
        <p:nvSpPr>
          <p:cNvPr id="3" name="Content Placeholder 2"/>
          <p:cNvSpPr>
            <a:spLocks noGrp="1"/>
          </p:cNvSpPr>
          <p:nvPr>
            <p:ph idx="1"/>
          </p:nvPr>
        </p:nvSpPr>
        <p:spPr/>
        <p:txBody>
          <a:bodyPr>
            <a:normAutofit/>
          </a:bodyPr>
          <a:lstStyle/>
          <a:p>
            <a:r>
              <a:rPr lang="en-US" dirty="0"/>
              <a:t>Index subject is a case, 1 or more controls are matched to each case</a:t>
            </a:r>
          </a:p>
          <a:p>
            <a:endParaRPr lang="en-US" dirty="0"/>
          </a:p>
          <a:p>
            <a:r>
              <a:rPr lang="en-US" dirty="0"/>
              <a:t>Matching is performed in a case-control study to control for confounding and increase efficiency, but…</a:t>
            </a:r>
          </a:p>
          <a:p>
            <a:endParaRPr lang="en-US" dirty="0"/>
          </a:p>
          <a:p>
            <a:r>
              <a:rPr lang="en-US" i="1" dirty="0"/>
              <a:t>Matching in a case-control study can introduce </a:t>
            </a:r>
            <a:r>
              <a:rPr lang="en-US" b="1" i="1" dirty="0"/>
              <a:t>selection bias</a:t>
            </a:r>
            <a:r>
              <a:rPr lang="en-US" i="1" dirty="0"/>
              <a:t>,</a:t>
            </a:r>
            <a:r>
              <a:rPr lang="en-US" b="1" i="1" dirty="0"/>
              <a:t> </a:t>
            </a:r>
            <a:r>
              <a:rPr lang="en-US" i="1" dirty="0"/>
              <a:t>whether or not the matching factor is a confounder in the study base</a:t>
            </a:r>
          </a:p>
        </p:txBody>
      </p:sp>
      <p:pic>
        <p:nvPicPr>
          <p:cNvPr id="4" name="Audio 3">
            <a:hlinkClick r:id="" action="ppaction://media"/>
            <a:extLst>
              <a:ext uri="{FF2B5EF4-FFF2-40B4-BE49-F238E27FC236}">
                <a16:creationId xmlns:a16="http://schemas.microsoft.com/office/drawing/2014/main" xmlns="" id="{DA5D2211-7B3F-46A3-9FE7-5DD1CA7F1F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219963905"/>
      </p:ext>
    </p:extLst>
  </p:cSld>
  <p:clrMapOvr>
    <a:masterClrMapping/>
  </p:clrMapOvr>
  <mc:AlternateContent xmlns:mc="http://schemas.openxmlformats.org/markup-compatibility/2006" xmlns:p14="http://schemas.microsoft.com/office/powerpoint/2010/main">
    <mc:Choice Requires="p14">
      <p:transition spd="slow" p14:dur="2000" advTm="39680"/>
    </mc:Choice>
    <mc:Fallback xmlns="">
      <p:transition spd="slow" advTm="39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Case-Control Studies</a:t>
            </a:r>
          </a:p>
        </p:txBody>
      </p:sp>
      <p:sp>
        <p:nvSpPr>
          <p:cNvPr id="3" name="Content Placeholder 2"/>
          <p:cNvSpPr>
            <a:spLocks noGrp="1"/>
          </p:cNvSpPr>
          <p:nvPr>
            <p:ph idx="1"/>
          </p:nvPr>
        </p:nvSpPr>
        <p:spPr/>
        <p:txBody>
          <a:bodyPr>
            <a:normAutofit/>
          </a:bodyPr>
          <a:lstStyle/>
          <a:p>
            <a:r>
              <a:rPr lang="en-US" dirty="0"/>
              <a:t>Index subject is a case, 1 or more controls are matched to each case</a:t>
            </a:r>
          </a:p>
          <a:p>
            <a:r>
              <a:rPr lang="en-US" i="1" dirty="0"/>
              <a:t>Matching in a case-controls study can introduce </a:t>
            </a:r>
            <a:r>
              <a:rPr lang="en-US" b="1" i="1" dirty="0"/>
              <a:t>selection bias</a:t>
            </a:r>
            <a:r>
              <a:rPr lang="en-US" i="1" dirty="0"/>
              <a:t>,</a:t>
            </a:r>
            <a:r>
              <a:rPr lang="en-US" b="1" i="1" dirty="0"/>
              <a:t> </a:t>
            </a:r>
            <a:r>
              <a:rPr lang="en-US" i="1" dirty="0"/>
              <a:t>whether or not the matching factor is a confounder in the study base</a:t>
            </a:r>
          </a:p>
        </p:txBody>
      </p:sp>
      <p:sp>
        <p:nvSpPr>
          <p:cNvPr id="4" name="TextBox 3"/>
          <p:cNvSpPr txBox="1"/>
          <p:nvPr/>
        </p:nvSpPr>
        <p:spPr>
          <a:xfrm>
            <a:off x="3080085" y="4270203"/>
            <a:ext cx="1648115" cy="540532"/>
          </a:xfrm>
          <a:prstGeom prst="rect">
            <a:avLst/>
          </a:prstGeom>
          <a:noFill/>
        </p:spPr>
        <p:txBody>
          <a:bodyPr wrap="square" rtlCol="0">
            <a:spAutoFit/>
          </a:bodyPr>
          <a:lstStyle/>
          <a:p>
            <a:pPr algn="ctr"/>
            <a:r>
              <a:rPr lang="en-US" sz="2800" b="1" dirty="0"/>
              <a:t>Exposure</a:t>
            </a:r>
          </a:p>
        </p:txBody>
      </p:sp>
      <p:sp>
        <p:nvSpPr>
          <p:cNvPr id="5" name="TextBox 4"/>
          <p:cNvSpPr txBox="1"/>
          <p:nvPr/>
        </p:nvSpPr>
        <p:spPr>
          <a:xfrm>
            <a:off x="6474679" y="4260443"/>
            <a:ext cx="1648115" cy="540532"/>
          </a:xfrm>
          <a:prstGeom prst="rect">
            <a:avLst/>
          </a:prstGeom>
          <a:noFill/>
        </p:spPr>
        <p:txBody>
          <a:bodyPr wrap="square" rtlCol="0">
            <a:spAutoFit/>
          </a:bodyPr>
          <a:lstStyle/>
          <a:p>
            <a:pPr algn="ctr"/>
            <a:r>
              <a:rPr lang="en-US" sz="2800" b="1" dirty="0"/>
              <a:t>Disease</a:t>
            </a:r>
          </a:p>
        </p:txBody>
      </p:sp>
      <p:sp>
        <p:nvSpPr>
          <p:cNvPr id="6" name="TextBox 5"/>
          <p:cNvSpPr txBox="1"/>
          <p:nvPr/>
        </p:nvSpPr>
        <p:spPr>
          <a:xfrm>
            <a:off x="9392654" y="4260443"/>
            <a:ext cx="1648115" cy="540532"/>
          </a:xfrm>
          <a:prstGeom prst="rect">
            <a:avLst/>
          </a:prstGeom>
          <a:noFill/>
          <a:ln w="19050">
            <a:solidFill>
              <a:schemeClr val="tx1"/>
            </a:solidFill>
          </a:ln>
        </p:spPr>
        <p:txBody>
          <a:bodyPr wrap="square" rtlCol="0">
            <a:spAutoFit/>
          </a:bodyPr>
          <a:lstStyle/>
          <a:p>
            <a:pPr algn="ctr"/>
            <a:r>
              <a:rPr lang="en-US" sz="2800" b="1" dirty="0"/>
              <a:t>Selection</a:t>
            </a:r>
          </a:p>
        </p:txBody>
      </p:sp>
      <p:sp>
        <p:nvSpPr>
          <p:cNvPr id="7" name="TextBox 6"/>
          <p:cNvSpPr txBox="1"/>
          <p:nvPr/>
        </p:nvSpPr>
        <p:spPr>
          <a:xfrm>
            <a:off x="260473" y="4071257"/>
            <a:ext cx="1648115" cy="954107"/>
          </a:xfrm>
          <a:prstGeom prst="rect">
            <a:avLst/>
          </a:prstGeom>
          <a:noFill/>
        </p:spPr>
        <p:txBody>
          <a:bodyPr wrap="square" rtlCol="0">
            <a:spAutoFit/>
          </a:bodyPr>
          <a:lstStyle/>
          <a:p>
            <a:pPr algn="ctr"/>
            <a:r>
              <a:rPr lang="en-US" sz="2800" b="1" dirty="0"/>
              <a:t>Matching Factor</a:t>
            </a:r>
          </a:p>
        </p:txBody>
      </p:sp>
      <p:cxnSp>
        <p:nvCxnSpPr>
          <p:cNvPr id="9" name="Straight Arrow Connector 8"/>
          <p:cNvCxnSpPr>
            <a:stCxn id="5" idx="3"/>
            <a:endCxn id="6" idx="1"/>
          </p:cNvCxnSpPr>
          <p:nvPr/>
        </p:nvCxnSpPr>
        <p:spPr>
          <a:xfrm>
            <a:off x="8122794" y="4530709"/>
            <a:ext cx="1269860" cy="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7" idx="3"/>
            <a:endCxn id="4" idx="1"/>
          </p:cNvCxnSpPr>
          <p:nvPr/>
        </p:nvCxnSpPr>
        <p:spPr>
          <a:xfrm flipV="1">
            <a:off x="1908588" y="4540469"/>
            <a:ext cx="1171497" cy="7842"/>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1837243" y="3567511"/>
            <a:ext cx="4268889" cy="70269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6025077" y="3567511"/>
            <a:ext cx="3350267" cy="648639"/>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1837243" y="5025364"/>
            <a:ext cx="3998706" cy="515089"/>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5835949" y="4837762"/>
            <a:ext cx="1323896" cy="702692"/>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260473" y="3935896"/>
            <a:ext cx="1576770" cy="124570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quot;No&quot; Symbol 12"/>
          <p:cNvSpPr/>
          <p:nvPr/>
        </p:nvSpPr>
        <p:spPr>
          <a:xfrm>
            <a:off x="3710609" y="5025364"/>
            <a:ext cx="702365" cy="686323"/>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Audio 9">
            <a:hlinkClick r:id="" action="ppaction://media"/>
            <a:extLst>
              <a:ext uri="{FF2B5EF4-FFF2-40B4-BE49-F238E27FC236}">
                <a16:creationId xmlns:a16="http://schemas.microsoft.com/office/drawing/2014/main" xmlns="" id="{4A7C5B20-65FE-4FD2-BAFF-CD75EA541DB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836400" y="6502400"/>
            <a:ext cx="203200" cy="203200"/>
          </a:xfrm>
          <a:prstGeom prst="rect">
            <a:avLst/>
          </a:prstGeom>
        </p:spPr>
      </p:pic>
    </p:spTree>
    <p:custDataLst>
      <p:tags r:id="rId1"/>
    </p:custDataLst>
    <p:extLst>
      <p:ext uri="{BB962C8B-B14F-4D97-AF65-F5344CB8AC3E}">
        <p14:creationId xmlns:p14="http://schemas.microsoft.com/office/powerpoint/2010/main" val="1648067880"/>
      </p:ext>
    </p:extLst>
  </p:cSld>
  <p:clrMapOvr>
    <a:masterClrMapping/>
  </p:clrMapOvr>
  <mc:AlternateContent xmlns:mc="http://schemas.openxmlformats.org/markup-compatibility/2006" xmlns:p14="http://schemas.microsoft.com/office/powerpoint/2010/main">
    <mc:Choice Requires="p14">
      <p:transition spd="slow" p14:dur="2000" advTm="91333"/>
    </mc:Choice>
    <mc:Fallback xmlns="">
      <p:transition spd="slow" advTm="91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bldLst>
      <p:bldP spid="6" grpId="0" animBg="1"/>
      <p:bldP spid="8"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Case-Control Studies</a:t>
            </a:r>
          </a:p>
        </p:txBody>
      </p:sp>
      <p:sp>
        <p:nvSpPr>
          <p:cNvPr id="3" name="Content Placeholder 2"/>
          <p:cNvSpPr>
            <a:spLocks noGrp="1"/>
          </p:cNvSpPr>
          <p:nvPr>
            <p:ph idx="1"/>
          </p:nvPr>
        </p:nvSpPr>
        <p:spPr/>
        <p:txBody>
          <a:bodyPr>
            <a:normAutofit/>
          </a:bodyPr>
          <a:lstStyle/>
          <a:p>
            <a:r>
              <a:rPr lang="en-US" dirty="0"/>
              <a:t>If the matching factor is associated with exposure, the controls’ exposure distribution in the matched study population will be more similar to that of the cases compared to the exposure distribution of controls selected at random from the study base</a:t>
            </a:r>
          </a:p>
          <a:p>
            <a:pPr lvl="1"/>
            <a:r>
              <a:rPr lang="en-US" dirty="0"/>
              <a:t>Resulting bias tends to be toward the null</a:t>
            </a:r>
          </a:p>
          <a:p>
            <a:pPr lvl="1"/>
            <a:endParaRPr lang="en-US" dirty="0"/>
          </a:p>
          <a:p>
            <a:r>
              <a:rPr lang="en-US" b="1" dirty="0"/>
              <a:t>Key point: Matching on a confounder in a case-control study introduces bias in the crude data</a:t>
            </a:r>
          </a:p>
        </p:txBody>
      </p:sp>
      <p:pic>
        <p:nvPicPr>
          <p:cNvPr id="4" name="Audio 3">
            <a:hlinkClick r:id="" action="ppaction://media"/>
            <a:extLst>
              <a:ext uri="{FF2B5EF4-FFF2-40B4-BE49-F238E27FC236}">
                <a16:creationId xmlns:a16="http://schemas.microsoft.com/office/drawing/2014/main" xmlns="" id="{67E96B7B-4CBD-4B59-93AC-5369DB6C4B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3118049016"/>
      </p:ext>
    </p:extLst>
  </p:cSld>
  <p:clrMapOvr>
    <a:masterClrMapping/>
  </p:clrMapOvr>
  <mc:AlternateContent xmlns:mc="http://schemas.openxmlformats.org/markup-compatibility/2006" xmlns:p14="http://schemas.microsoft.com/office/powerpoint/2010/main">
    <mc:Choice Requires="p14">
      <p:transition spd="slow" p14:dur="2000" advTm="43558"/>
    </mc:Choice>
    <mc:Fallback xmlns="">
      <p:transition spd="slow" advTm="43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Case-Control Studies, cont.</a:t>
            </a:r>
          </a:p>
        </p:txBody>
      </p:sp>
      <p:sp>
        <p:nvSpPr>
          <p:cNvPr id="3" name="Content Placeholder 2"/>
          <p:cNvSpPr>
            <a:spLocks noGrp="1"/>
          </p:cNvSpPr>
          <p:nvPr>
            <p:ph idx="1"/>
          </p:nvPr>
        </p:nvSpPr>
        <p:spPr/>
        <p:txBody>
          <a:bodyPr>
            <a:normAutofit/>
          </a:bodyPr>
          <a:lstStyle/>
          <a:p>
            <a:r>
              <a:rPr lang="en-US" dirty="0"/>
              <a:t>Both the selection bias introduced by matching and the confounding that the matching is designed to control can be remedied using a stratified analysis</a:t>
            </a:r>
          </a:p>
          <a:p>
            <a:endParaRPr lang="en-US" dirty="0"/>
          </a:p>
          <a:p>
            <a:r>
              <a:rPr lang="en-US" b="1" dirty="0"/>
              <a:t>Key point: Adjustment for the matching factors in the analysis of a case-control study is necessary for valid estimates of association</a:t>
            </a:r>
          </a:p>
          <a:p>
            <a:endParaRPr lang="en-US" dirty="0"/>
          </a:p>
        </p:txBody>
      </p:sp>
      <p:pic>
        <p:nvPicPr>
          <p:cNvPr id="4" name="Audio 3">
            <a:hlinkClick r:id="" action="ppaction://media"/>
            <a:extLst>
              <a:ext uri="{FF2B5EF4-FFF2-40B4-BE49-F238E27FC236}">
                <a16:creationId xmlns:a16="http://schemas.microsoft.com/office/drawing/2014/main" xmlns="" id="{2C09C93D-F6BA-4326-9A7C-84048AA01A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2400644156"/>
      </p:ext>
    </p:extLst>
  </p:cSld>
  <p:clrMapOvr>
    <a:masterClrMapping/>
  </p:clrMapOvr>
  <mc:AlternateContent xmlns:mc="http://schemas.openxmlformats.org/markup-compatibility/2006" xmlns:p14="http://schemas.microsoft.com/office/powerpoint/2010/main">
    <mc:Choice Requires="p14">
      <p:transition spd="slow" p14:dur="2000" advTm="23490"/>
    </mc:Choice>
    <mc:Fallback xmlns="">
      <p:transition spd="slow" advTm="23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Matching in Case-Control Studies</a:t>
            </a:r>
          </a:p>
        </p:txBody>
      </p:sp>
      <p:sp>
        <p:nvSpPr>
          <p:cNvPr id="3" name="Content Placeholder 2"/>
          <p:cNvSpPr>
            <a:spLocks noGrp="1"/>
          </p:cNvSpPr>
          <p:nvPr>
            <p:ph idx="1"/>
          </p:nvPr>
        </p:nvSpPr>
        <p:spPr/>
        <p:txBody>
          <a:bodyPr>
            <a:normAutofit/>
          </a:bodyPr>
          <a:lstStyle/>
          <a:p>
            <a:r>
              <a:rPr lang="en-US" sz="3200" dirty="0"/>
              <a:t>Primary purpose of matching in a case-control study is to increase efficiency for control of confounding</a:t>
            </a:r>
          </a:p>
          <a:p>
            <a:r>
              <a:rPr lang="en-US" sz="3200" dirty="0"/>
              <a:t>In a case-control analysis, strata without a case or control do not contribute to the main effect estimate</a:t>
            </a:r>
          </a:p>
          <a:p>
            <a:r>
              <a:rPr lang="en-US" sz="3200" dirty="0"/>
              <a:t>Matching ensures you have an even distribution of cases &amp; controls in all strata of a potential confounder</a:t>
            </a:r>
          </a:p>
          <a:p>
            <a:endParaRPr lang="en-US" sz="3200" dirty="0"/>
          </a:p>
        </p:txBody>
      </p:sp>
      <p:pic>
        <p:nvPicPr>
          <p:cNvPr id="4" name="Audio 3">
            <a:hlinkClick r:id="" action="ppaction://media"/>
            <a:extLst>
              <a:ext uri="{FF2B5EF4-FFF2-40B4-BE49-F238E27FC236}">
                <a16:creationId xmlns:a16="http://schemas.microsoft.com/office/drawing/2014/main" xmlns="" id="{2758D633-7FFE-48CE-A22A-CE5A071141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398191645"/>
      </p:ext>
    </p:extLst>
  </p:cSld>
  <p:clrMapOvr>
    <a:masterClrMapping/>
  </p:clrMapOvr>
  <mc:AlternateContent xmlns:mc="http://schemas.openxmlformats.org/markup-compatibility/2006" xmlns:p14="http://schemas.microsoft.com/office/powerpoint/2010/main">
    <mc:Choice Requires="p14">
      <p:transition spd="slow" p14:dur="2000" advTm="79047"/>
    </mc:Choice>
    <mc:Fallback xmlns="">
      <p:transition spd="slow" advTm="79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Costs of Matching in a Case-Control Study</a:t>
            </a:r>
          </a:p>
        </p:txBody>
      </p:sp>
      <p:sp>
        <p:nvSpPr>
          <p:cNvPr id="3" name="Content Placeholder 2"/>
          <p:cNvSpPr>
            <a:spLocks noGrp="1"/>
          </p:cNvSpPr>
          <p:nvPr>
            <p:ph idx="1"/>
          </p:nvPr>
        </p:nvSpPr>
        <p:spPr/>
        <p:txBody>
          <a:bodyPr>
            <a:noAutofit/>
          </a:bodyPr>
          <a:lstStyle/>
          <a:p>
            <a:r>
              <a:rPr lang="en-US" dirty="0"/>
              <a:t>Cannot examine the association between the matching factor and disease (can examine effect modification)</a:t>
            </a:r>
          </a:p>
          <a:p>
            <a:r>
              <a:rPr lang="en-US" dirty="0"/>
              <a:t>Increased time and money to find controls (esp. individual matching)</a:t>
            </a:r>
          </a:p>
          <a:p>
            <a:r>
              <a:rPr lang="en-US" dirty="0"/>
              <a:t>The increased statistical efficiency in a matched analysis (fewer subjects required) may not counteract the decreased cost efficiency (increased time and money per subject)</a:t>
            </a:r>
          </a:p>
          <a:p>
            <a:r>
              <a:rPr lang="en-US" dirty="0"/>
              <a:t>If the matching factor isn’t a confounder, statistical precision may decrease</a:t>
            </a:r>
          </a:p>
          <a:p>
            <a:r>
              <a:rPr lang="en-US" dirty="0"/>
              <a:t>Decisions are irrevocable – if you match on a mediator or collider, the data have permanent bias</a:t>
            </a:r>
          </a:p>
          <a:p>
            <a:endParaRPr lang="en-US" dirty="0"/>
          </a:p>
        </p:txBody>
      </p:sp>
      <p:pic>
        <p:nvPicPr>
          <p:cNvPr id="4" name="Audio 3">
            <a:hlinkClick r:id="" action="ppaction://media"/>
            <a:extLst>
              <a:ext uri="{FF2B5EF4-FFF2-40B4-BE49-F238E27FC236}">
                <a16:creationId xmlns:a16="http://schemas.microsoft.com/office/drawing/2014/main" xmlns="" id="{395DE00F-419B-482E-A456-5EA276D4DD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332942616"/>
      </p:ext>
    </p:extLst>
  </p:cSld>
  <p:clrMapOvr>
    <a:masterClrMapping/>
  </p:clrMapOvr>
  <mc:AlternateContent xmlns:mc="http://schemas.openxmlformats.org/markup-compatibility/2006" xmlns:p14="http://schemas.microsoft.com/office/powerpoint/2010/main">
    <mc:Choice Requires="p14">
      <p:transition spd="slow" p14:dur="2000" advTm="73446"/>
    </mc:Choice>
    <mc:Fallback xmlns="">
      <p:transition spd="slow" advTm="73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Decrease in Available Controls with More Matching Factors</a:t>
            </a:r>
          </a:p>
        </p:txBody>
      </p:sp>
      <p:sp>
        <p:nvSpPr>
          <p:cNvPr id="3" name="Content Placeholder 2"/>
          <p:cNvSpPr>
            <a:spLocks noGrp="1"/>
          </p:cNvSpPr>
          <p:nvPr>
            <p:ph idx="1"/>
          </p:nvPr>
        </p:nvSpPr>
        <p:spPr/>
        <p:txBody>
          <a:bodyPr>
            <a:normAutofit lnSpcReduction="10000"/>
          </a:bodyPr>
          <a:lstStyle/>
          <a:p>
            <a:r>
              <a:rPr lang="en-US" dirty="0"/>
              <a:t>Unmatched analysis: randomly sample 1373 eligible cohort members for each case</a:t>
            </a:r>
          </a:p>
          <a:p>
            <a:r>
              <a:rPr lang="en-US" dirty="0"/>
              <a:t>Frequency matched on age: 53% of cases are &gt;65 y, conditionally randomly sample the eligible cohort to obtain 53% of controls &gt;65 y</a:t>
            </a:r>
          </a:p>
          <a:p>
            <a:r>
              <a:rPr lang="en-US" dirty="0"/>
              <a:t>Individually match on age (5-y categories), smoking status, and BMI: Case is a 62 year old, overweight, past smoker</a:t>
            </a:r>
          </a:p>
          <a:p>
            <a:pPr marL="0" indent="0">
              <a:buNone/>
            </a:pPr>
            <a:r>
              <a:rPr lang="en-US" dirty="0"/>
              <a:t>   </a:t>
            </a:r>
            <a:r>
              <a:rPr lang="en-US" dirty="0">
                <a:sym typeface="Wingdings" panose="05000000000000000000" pitchFamily="2" charset="2"/>
              </a:rPr>
              <a:t> 1373 potential controls</a:t>
            </a:r>
            <a:endParaRPr lang="en-US" dirty="0"/>
          </a:p>
          <a:p>
            <a:pPr marL="457200" lvl="1" indent="0">
              <a:buNone/>
            </a:pPr>
            <a:r>
              <a:rPr lang="en-US" sz="2800" dirty="0">
                <a:sym typeface="Wingdings"/>
              </a:rPr>
              <a:t> 281 are</a:t>
            </a:r>
            <a:r>
              <a:rPr lang="en-US" sz="2800" dirty="0"/>
              <a:t> 60-64 years old</a:t>
            </a:r>
          </a:p>
          <a:p>
            <a:pPr lvl="2">
              <a:buFont typeface="Wingdings" charset="0"/>
              <a:buChar char="à"/>
            </a:pPr>
            <a:r>
              <a:rPr lang="en-US" sz="2800" dirty="0"/>
              <a:t>58 are 60-64 years old and overweight</a:t>
            </a:r>
          </a:p>
          <a:p>
            <a:pPr lvl="3">
              <a:buFont typeface="Wingdings" charset="0"/>
              <a:buChar char="à"/>
            </a:pPr>
            <a:r>
              <a:rPr lang="en-US" sz="2800" dirty="0"/>
              <a:t> 22 are 60-64 years old, overweight, and past smokers</a:t>
            </a:r>
          </a:p>
        </p:txBody>
      </p:sp>
      <p:pic>
        <p:nvPicPr>
          <p:cNvPr id="4" name="Audio 3">
            <a:hlinkClick r:id="" action="ppaction://media"/>
            <a:extLst>
              <a:ext uri="{FF2B5EF4-FFF2-40B4-BE49-F238E27FC236}">
                <a16:creationId xmlns:a16="http://schemas.microsoft.com/office/drawing/2014/main" xmlns="" id="{31584030-A982-48C2-93FD-20570D6A67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2533852751"/>
      </p:ext>
    </p:extLst>
  </p:cSld>
  <p:clrMapOvr>
    <a:masterClrMapping/>
  </p:clrMapOvr>
  <mc:AlternateContent xmlns:mc="http://schemas.openxmlformats.org/markup-compatibility/2006" xmlns:p14="http://schemas.microsoft.com/office/powerpoint/2010/main">
    <mc:Choice Requires="p14">
      <p:transition spd="slow" p14:dur="2000" advTm="103208"/>
    </mc:Choice>
    <mc:Fallback xmlns="">
      <p:transition spd="slow" advTm="103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of Matching</a:t>
            </a:r>
          </a:p>
        </p:txBody>
      </p:sp>
      <p:sp>
        <p:nvSpPr>
          <p:cNvPr id="3" name="Content Placeholder 2"/>
          <p:cNvSpPr>
            <a:spLocks noGrp="1"/>
          </p:cNvSpPr>
          <p:nvPr>
            <p:ph idx="1"/>
          </p:nvPr>
        </p:nvSpPr>
        <p:spPr>
          <a:xfrm>
            <a:off x="1359379" y="2242868"/>
            <a:ext cx="9473242" cy="3951348"/>
          </a:xfrm>
        </p:spPr>
        <p:txBody>
          <a:bodyPr/>
          <a:lstStyle/>
          <a:p>
            <a:pPr marL="0" indent="0" algn="ctr">
              <a:buNone/>
            </a:pPr>
            <a:r>
              <a:rPr lang="en-US" dirty="0"/>
              <a:t>Selection of a reference series (unexposed subjects in a cohort study or controls in a case-control study) that is identical, or nearly so, to the index series (exposed subjects in a cohort study, cases in a case-control study) with respect to the distribution of one or more potentially confounding factors</a:t>
            </a:r>
          </a:p>
        </p:txBody>
      </p:sp>
      <p:pic>
        <p:nvPicPr>
          <p:cNvPr id="6" name="Audio 5">
            <a:hlinkClick r:id="" action="ppaction://media"/>
            <a:extLst>
              <a:ext uri="{FF2B5EF4-FFF2-40B4-BE49-F238E27FC236}">
                <a16:creationId xmlns:a16="http://schemas.microsoft.com/office/drawing/2014/main" xmlns="" id="{0BDECB0D-A64E-4F63-A842-8C0BBF6893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3585022214"/>
      </p:ext>
    </p:extLst>
  </p:cSld>
  <p:clrMapOvr>
    <a:masterClrMapping/>
  </p:clrMapOvr>
  <mc:AlternateContent xmlns:mc="http://schemas.openxmlformats.org/markup-compatibility/2006" xmlns:p14="http://schemas.microsoft.com/office/powerpoint/2010/main">
    <mc:Choice Requires="p14">
      <p:transition spd="slow" p14:dur="2000" advTm="43204"/>
    </mc:Choice>
    <mc:Fallback xmlns="">
      <p:transition spd="slow" advTm="43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Costs of Matching in a Case-Control Study</a:t>
            </a:r>
          </a:p>
        </p:txBody>
      </p:sp>
      <p:sp>
        <p:nvSpPr>
          <p:cNvPr id="3" name="Content Placeholder 2"/>
          <p:cNvSpPr>
            <a:spLocks noGrp="1"/>
          </p:cNvSpPr>
          <p:nvPr>
            <p:ph idx="1"/>
          </p:nvPr>
        </p:nvSpPr>
        <p:spPr>
          <a:xfrm>
            <a:off x="838200" y="2432649"/>
            <a:ext cx="10515600" cy="3744314"/>
          </a:xfrm>
        </p:spPr>
        <p:txBody>
          <a:bodyPr/>
          <a:lstStyle/>
          <a:p>
            <a:pPr marL="0" indent="0" algn="ctr">
              <a:buNone/>
            </a:pPr>
            <a:r>
              <a:rPr lang="en-US" dirty="0"/>
              <a:t>“A wider appreciation for the costs that matching imposes and the often meager advantage it offers would presumably reduce the use of matching and the number of variables on which matching is performed.” (pg. 178 in Rothman)</a:t>
            </a:r>
          </a:p>
          <a:p>
            <a:pPr marL="0" indent="0">
              <a:buNone/>
            </a:pPr>
            <a:endParaRPr lang="en-US" dirty="0"/>
          </a:p>
          <a:p>
            <a:endParaRPr lang="en-US" dirty="0"/>
          </a:p>
        </p:txBody>
      </p:sp>
      <p:pic>
        <p:nvPicPr>
          <p:cNvPr id="5" name="Audio 4">
            <a:hlinkClick r:id="" action="ppaction://media"/>
            <a:extLst>
              <a:ext uri="{FF2B5EF4-FFF2-40B4-BE49-F238E27FC236}">
                <a16:creationId xmlns:a16="http://schemas.microsoft.com/office/drawing/2014/main" xmlns="" id="{0DAEE2FB-6D14-403E-BD59-207649E9F2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1093640269"/>
      </p:ext>
    </p:extLst>
  </p:cSld>
  <p:clrMapOvr>
    <a:masterClrMapping/>
  </p:clrMapOvr>
  <mc:AlternateContent xmlns:mc="http://schemas.openxmlformats.org/markup-compatibility/2006" xmlns:p14="http://schemas.microsoft.com/office/powerpoint/2010/main">
    <mc:Choice Requires="p14">
      <p:transition spd="slow" p14:dur="2000" advTm="16669"/>
    </mc:Choice>
    <mc:Fallback xmlns="">
      <p:transition spd="slow" advTm="16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Matching in a Case-Control Study</a:t>
            </a:r>
          </a:p>
        </p:txBody>
      </p:sp>
      <p:sp>
        <p:nvSpPr>
          <p:cNvPr id="3" name="Content Placeholder 2"/>
          <p:cNvSpPr>
            <a:spLocks noGrp="1"/>
          </p:cNvSpPr>
          <p:nvPr>
            <p:ph idx="1"/>
          </p:nvPr>
        </p:nvSpPr>
        <p:spPr/>
        <p:txBody>
          <a:bodyPr>
            <a:normAutofit/>
          </a:bodyPr>
          <a:lstStyle/>
          <a:p>
            <a:r>
              <a:rPr lang="en-US" sz="3200" dirty="0"/>
              <a:t>If obtaining exposure and covariate info is expensive, it may be better to maximize the amount of info you get from each subject rather than enrolling more people (ex: expensive lab test on blood samples)</a:t>
            </a:r>
          </a:p>
          <a:p>
            <a:pPr lvl="1"/>
            <a:r>
              <a:rPr lang="en-US" sz="3200" dirty="0"/>
              <a:t>If no confounding, no need to match</a:t>
            </a:r>
          </a:p>
          <a:p>
            <a:pPr lvl="1"/>
            <a:r>
              <a:rPr lang="en-US" sz="3200" dirty="0"/>
              <a:t>But if confounding, matching ensures you don’t lose info that was expensive to collect by having strata without cases or controls</a:t>
            </a:r>
          </a:p>
        </p:txBody>
      </p:sp>
      <p:pic>
        <p:nvPicPr>
          <p:cNvPr id="5" name="Audio 4">
            <a:hlinkClick r:id="" action="ppaction://media"/>
            <a:extLst>
              <a:ext uri="{FF2B5EF4-FFF2-40B4-BE49-F238E27FC236}">
                <a16:creationId xmlns:a16="http://schemas.microsoft.com/office/drawing/2014/main" xmlns="" id="{032EC9A9-DADF-4E50-96AB-8DCEFE8E45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2788559065"/>
      </p:ext>
    </p:extLst>
  </p:cSld>
  <p:clrMapOvr>
    <a:masterClrMapping/>
  </p:clrMapOvr>
  <mc:AlternateContent xmlns:mc="http://schemas.openxmlformats.org/markup-compatibility/2006" xmlns:p14="http://schemas.microsoft.com/office/powerpoint/2010/main">
    <mc:Choice Requires="p14">
      <p:transition spd="slow" p14:dur="2000" advTm="34961"/>
    </mc:Choice>
    <mc:Fallback xmlns="">
      <p:transition spd="slow" advTm="34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Matching in Case-Control Studies, cont.</a:t>
            </a:r>
          </a:p>
        </p:txBody>
      </p:sp>
      <p:sp>
        <p:nvSpPr>
          <p:cNvPr id="3" name="Content Placeholder 2"/>
          <p:cNvSpPr>
            <a:spLocks noGrp="1"/>
          </p:cNvSpPr>
          <p:nvPr>
            <p:ph idx="1"/>
          </p:nvPr>
        </p:nvSpPr>
        <p:spPr>
          <a:xfrm>
            <a:off x="838200" y="1973385"/>
            <a:ext cx="10515600" cy="4203578"/>
          </a:xfrm>
        </p:spPr>
        <p:txBody>
          <a:bodyPr>
            <a:noAutofit/>
          </a:bodyPr>
          <a:lstStyle/>
          <a:p>
            <a:r>
              <a:rPr lang="en-US" sz="3200" dirty="0"/>
              <a:t>Confounders measured on a nominal scale with many categories (e.g., neighborhood, referring physician) may need to be matched on to efficiently control for them</a:t>
            </a:r>
          </a:p>
          <a:p>
            <a:r>
              <a:rPr lang="en-US" sz="3200" dirty="0"/>
              <a:t>Small number of potential subjects available for each possible category, so randomly selected controls may result in no controls from neighborhoods present in the case group</a:t>
            </a:r>
          </a:p>
          <a:p>
            <a:r>
              <a:rPr lang="en-US" sz="3200" dirty="0"/>
              <a:t>By ensuring a balanced number of cases and controls within strata, statistical precision may be increased</a:t>
            </a:r>
          </a:p>
        </p:txBody>
      </p:sp>
      <p:pic>
        <p:nvPicPr>
          <p:cNvPr id="4" name="Audio 3">
            <a:hlinkClick r:id="" action="ppaction://media"/>
            <a:extLst>
              <a:ext uri="{FF2B5EF4-FFF2-40B4-BE49-F238E27FC236}">
                <a16:creationId xmlns:a16="http://schemas.microsoft.com/office/drawing/2014/main" xmlns="" id="{A24D6D71-B4DA-44A7-B046-8F59C9FC03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4035876696"/>
      </p:ext>
    </p:extLst>
  </p:cSld>
  <p:clrMapOvr>
    <a:masterClrMapping/>
  </p:clrMapOvr>
  <mc:AlternateContent xmlns:mc="http://schemas.openxmlformats.org/markup-compatibility/2006" xmlns:p14="http://schemas.microsoft.com/office/powerpoint/2010/main">
    <mc:Choice Requires="p14">
      <p:transition spd="slow" p14:dur="2000" advTm="24315"/>
    </mc:Choice>
    <mc:Fallback xmlns="">
      <p:transition spd="slow" advTm="24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Matching in Case-control Studies, cont.</a:t>
            </a:r>
          </a:p>
        </p:txBody>
      </p:sp>
      <p:sp>
        <p:nvSpPr>
          <p:cNvPr id="3" name="Content Placeholder 2"/>
          <p:cNvSpPr>
            <a:spLocks noGrp="1"/>
          </p:cNvSpPr>
          <p:nvPr>
            <p:ph idx="1"/>
          </p:nvPr>
        </p:nvSpPr>
        <p:spPr/>
        <p:txBody>
          <a:bodyPr>
            <a:normAutofit/>
          </a:bodyPr>
          <a:lstStyle/>
          <a:p>
            <a:r>
              <a:rPr lang="en-US" sz="2400" dirty="0"/>
              <a:t>Advantage for complex nominal variables extends to continuous and ordinal variables</a:t>
            </a:r>
          </a:p>
          <a:p>
            <a:r>
              <a:rPr lang="en-US" sz="2400" dirty="0"/>
              <a:t>Ensures overlap between cases and controls in distribution of confounder(s)</a:t>
            </a:r>
          </a:p>
          <a:p>
            <a:r>
              <a:rPr lang="en-US" sz="2400" dirty="0"/>
              <a:t>Ex: Case-control study of aspirin use and prostate cancer, confounding by age</a:t>
            </a:r>
          </a:p>
          <a:p>
            <a:pPr lvl="1"/>
            <a:r>
              <a:rPr lang="en-US" dirty="0"/>
              <a:t>Cases – many old individuals; random sample for controls may not contain oldest individuals</a:t>
            </a:r>
          </a:p>
          <a:p>
            <a:pPr lvl="1"/>
            <a:r>
              <a:rPr lang="en-US" dirty="0"/>
              <a:t>Matching ensures complete overlap in age between cases and controls</a:t>
            </a:r>
          </a:p>
          <a:p>
            <a:endParaRPr lang="en-US" sz="2400" dirty="0"/>
          </a:p>
        </p:txBody>
      </p:sp>
      <p:grpSp>
        <p:nvGrpSpPr>
          <p:cNvPr id="4" name="Group 3"/>
          <p:cNvGrpSpPr/>
          <p:nvPr/>
        </p:nvGrpSpPr>
        <p:grpSpPr>
          <a:xfrm>
            <a:off x="1600200" y="5085388"/>
            <a:ext cx="3429000" cy="1644650"/>
            <a:chOff x="1600200" y="4419600"/>
            <a:chExt cx="3429000" cy="1644650"/>
          </a:xfrm>
        </p:grpSpPr>
        <p:sp>
          <p:nvSpPr>
            <p:cNvPr id="5" name="Freeform 4"/>
            <p:cNvSpPr>
              <a:spLocks/>
            </p:cNvSpPr>
            <p:nvPr/>
          </p:nvSpPr>
          <p:spPr bwMode="auto">
            <a:xfrm>
              <a:off x="3048000" y="4724400"/>
              <a:ext cx="990600" cy="762000"/>
            </a:xfrm>
            <a:custGeom>
              <a:avLst/>
              <a:gdLst>
                <a:gd name="T0" fmla="*/ 0 w 1776"/>
                <a:gd name="T1" fmla="*/ 2147483647 h 1536"/>
                <a:gd name="T2" fmla="*/ 2147483647 w 1776"/>
                <a:gd name="T3" fmla="*/ 0 h 1536"/>
                <a:gd name="T4" fmla="*/ 2147483647 w 1776"/>
                <a:gd name="T5" fmla="*/ 2147483647 h 1536"/>
                <a:gd name="T6" fmla="*/ 0 60000 65536"/>
                <a:gd name="T7" fmla="*/ 0 60000 65536"/>
                <a:gd name="T8" fmla="*/ 0 60000 65536"/>
                <a:gd name="T9" fmla="*/ 0 w 1776"/>
                <a:gd name="T10" fmla="*/ 0 h 1536"/>
                <a:gd name="T11" fmla="*/ 1776 w 1776"/>
                <a:gd name="T12" fmla="*/ 1536 h 1536"/>
              </a:gdLst>
              <a:ahLst/>
              <a:cxnLst>
                <a:cxn ang="T6">
                  <a:pos x="T0" y="T1"/>
                </a:cxn>
                <a:cxn ang="T7">
                  <a:pos x="T2" y="T3"/>
                </a:cxn>
                <a:cxn ang="T8">
                  <a:pos x="T4" y="T5"/>
                </a:cxn>
              </a:cxnLst>
              <a:rect l="T9" t="T10" r="T11" b="T12"/>
              <a:pathLst>
                <a:path w="1776" h="1536">
                  <a:moveTo>
                    <a:pt x="0" y="1536"/>
                  </a:moveTo>
                  <a:cubicBezTo>
                    <a:pt x="260" y="768"/>
                    <a:pt x="520" y="0"/>
                    <a:pt x="816" y="0"/>
                  </a:cubicBezTo>
                  <a:cubicBezTo>
                    <a:pt x="1112" y="0"/>
                    <a:pt x="1444" y="768"/>
                    <a:pt x="1776" y="1536"/>
                  </a:cubicBezTo>
                </a:path>
              </a:pathLst>
            </a:custGeom>
            <a:noFill/>
            <a:ln w="47625" cap="flat">
              <a:solidFill>
                <a:schemeClr val="tx1"/>
              </a:solidFill>
              <a:prstDash val="sysDot"/>
              <a:round/>
              <a:headEnd/>
              <a:tailEnd/>
            </a:ln>
          </p:spPr>
          <p:txBody>
            <a:bodyPr/>
            <a:lstStyle/>
            <a:p>
              <a:endParaRPr lang="en-US"/>
            </a:p>
          </p:txBody>
        </p:sp>
        <p:sp>
          <p:nvSpPr>
            <p:cNvPr id="6" name="Freeform 7"/>
            <p:cNvSpPr>
              <a:spLocks/>
            </p:cNvSpPr>
            <p:nvPr/>
          </p:nvSpPr>
          <p:spPr bwMode="auto">
            <a:xfrm>
              <a:off x="2438400" y="4724400"/>
              <a:ext cx="1371600" cy="762000"/>
            </a:xfrm>
            <a:custGeom>
              <a:avLst/>
              <a:gdLst>
                <a:gd name="T0" fmla="*/ 0 w 1776"/>
                <a:gd name="T1" fmla="*/ 2147483647 h 1536"/>
                <a:gd name="T2" fmla="*/ 2147483647 w 1776"/>
                <a:gd name="T3" fmla="*/ 0 h 1536"/>
                <a:gd name="T4" fmla="*/ 2147483647 w 1776"/>
                <a:gd name="T5" fmla="*/ 2147483647 h 1536"/>
                <a:gd name="T6" fmla="*/ 0 60000 65536"/>
                <a:gd name="T7" fmla="*/ 0 60000 65536"/>
                <a:gd name="T8" fmla="*/ 0 60000 65536"/>
                <a:gd name="T9" fmla="*/ 0 w 1776"/>
                <a:gd name="T10" fmla="*/ 0 h 1536"/>
                <a:gd name="T11" fmla="*/ 1776 w 1776"/>
                <a:gd name="T12" fmla="*/ 1536 h 1536"/>
              </a:gdLst>
              <a:ahLst/>
              <a:cxnLst>
                <a:cxn ang="T6">
                  <a:pos x="T0" y="T1"/>
                </a:cxn>
                <a:cxn ang="T7">
                  <a:pos x="T2" y="T3"/>
                </a:cxn>
                <a:cxn ang="T8">
                  <a:pos x="T4" y="T5"/>
                </a:cxn>
              </a:cxnLst>
              <a:rect l="T9" t="T10" r="T11" b="T12"/>
              <a:pathLst>
                <a:path w="1776" h="1536">
                  <a:moveTo>
                    <a:pt x="0" y="1536"/>
                  </a:moveTo>
                  <a:cubicBezTo>
                    <a:pt x="260" y="768"/>
                    <a:pt x="520" y="0"/>
                    <a:pt x="816" y="0"/>
                  </a:cubicBezTo>
                  <a:cubicBezTo>
                    <a:pt x="1112" y="0"/>
                    <a:pt x="1444" y="768"/>
                    <a:pt x="1776" y="1536"/>
                  </a:cubicBezTo>
                </a:path>
              </a:pathLst>
            </a:custGeom>
            <a:noFill/>
            <a:ln w="47625" cap="flat">
              <a:solidFill>
                <a:schemeClr val="tx1"/>
              </a:solidFill>
              <a:prstDash val="solid"/>
              <a:round/>
              <a:headEnd/>
              <a:tailEnd/>
            </a:ln>
          </p:spPr>
          <p:txBody>
            <a:bodyPr/>
            <a:lstStyle/>
            <a:p>
              <a:endParaRPr lang="en-US"/>
            </a:p>
          </p:txBody>
        </p:sp>
        <p:grpSp>
          <p:nvGrpSpPr>
            <p:cNvPr id="7" name="Group 6"/>
            <p:cNvGrpSpPr/>
            <p:nvPr/>
          </p:nvGrpSpPr>
          <p:grpSpPr>
            <a:xfrm>
              <a:off x="1600200" y="4419600"/>
              <a:ext cx="3429000" cy="1644650"/>
              <a:chOff x="1600200" y="4321175"/>
              <a:chExt cx="3429000" cy="1644650"/>
            </a:xfrm>
          </p:grpSpPr>
          <p:sp>
            <p:nvSpPr>
              <p:cNvPr id="8" name="Text Box 8"/>
              <p:cNvSpPr txBox="1">
                <a:spLocks noChangeArrowheads="1"/>
              </p:cNvSpPr>
              <p:nvPr/>
            </p:nvSpPr>
            <p:spPr bwMode="auto">
              <a:xfrm>
                <a:off x="4038600" y="4321175"/>
                <a:ext cx="990600" cy="403225"/>
              </a:xfrm>
              <a:prstGeom prst="rect">
                <a:avLst/>
              </a:prstGeom>
              <a:noFill/>
              <a:ln w="9525">
                <a:noFill/>
                <a:miter lim="800000"/>
                <a:headEnd/>
                <a:tailEnd/>
              </a:ln>
            </p:spPr>
            <p:txBody>
              <a:bodyPr lIns="95125" tIns="49148" rIns="95125" bIns="49148">
                <a:spAutoFit/>
              </a:bodyPr>
              <a:lstStyle/>
              <a:p>
                <a:pPr eaLnBrk="0" hangingPunct="0">
                  <a:spcBef>
                    <a:spcPct val="50000"/>
                  </a:spcBef>
                </a:pPr>
                <a:r>
                  <a:rPr lang="en-US" altLang="en-US" sz="2000" b="1" dirty="0">
                    <a:solidFill>
                      <a:srgbClr val="000000"/>
                    </a:solidFill>
                  </a:rPr>
                  <a:t>cases</a:t>
                </a:r>
              </a:p>
            </p:txBody>
          </p:sp>
          <p:sp>
            <p:nvSpPr>
              <p:cNvPr id="9" name="Text Box 9"/>
              <p:cNvSpPr txBox="1">
                <a:spLocks noChangeArrowheads="1"/>
              </p:cNvSpPr>
              <p:nvPr/>
            </p:nvSpPr>
            <p:spPr bwMode="auto">
              <a:xfrm>
                <a:off x="1676400" y="4321175"/>
                <a:ext cx="1295400" cy="403225"/>
              </a:xfrm>
              <a:prstGeom prst="rect">
                <a:avLst/>
              </a:prstGeom>
              <a:noFill/>
              <a:ln w="9525">
                <a:noFill/>
                <a:miter lim="800000"/>
                <a:headEnd/>
                <a:tailEnd/>
              </a:ln>
            </p:spPr>
            <p:txBody>
              <a:bodyPr lIns="95125" tIns="49148" rIns="95125" bIns="49148">
                <a:spAutoFit/>
              </a:bodyPr>
              <a:lstStyle/>
              <a:p>
                <a:pPr eaLnBrk="0" hangingPunct="0">
                  <a:spcBef>
                    <a:spcPct val="50000"/>
                  </a:spcBef>
                </a:pPr>
                <a:r>
                  <a:rPr lang="en-US" altLang="en-US" sz="2000" b="1">
                    <a:solidFill>
                      <a:srgbClr val="000000"/>
                    </a:solidFill>
                  </a:rPr>
                  <a:t>controls</a:t>
                </a:r>
              </a:p>
            </p:txBody>
          </p:sp>
          <p:sp>
            <p:nvSpPr>
              <p:cNvPr id="10" name="Line 11"/>
              <p:cNvSpPr>
                <a:spLocks noChangeShapeType="1"/>
              </p:cNvSpPr>
              <p:nvPr/>
            </p:nvSpPr>
            <p:spPr bwMode="auto">
              <a:xfrm>
                <a:off x="2057400" y="4724400"/>
                <a:ext cx="381000" cy="282575"/>
              </a:xfrm>
              <a:prstGeom prst="line">
                <a:avLst/>
              </a:prstGeom>
              <a:noFill/>
              <a:ln w="9525">
                <a:solidFill>
                  <a:schemeClr val="tx1"/>
                </a:solidFill>
                <a:round/>
                <a:headEnd/>
                <a:tailEnd type="triangle" w="med" len="med"/>
              </a:ln>
            </p:spPr>
            <p:txBody>
              <a:bodyPr lIns="95125" tIns="49148" rIns="95125" bIns="49148"/>
              <a:lstStyle/>
              <a:p>
                <a:endParaRPr lang="en-US"/>
              </a:p>
            </p:txBody>
          </p:sp>
          <p:sp>
            <p:nvSpPr>
              <p:cNvPr id="11" name="Line 12"/>
              <p:cNvSpPr>
                <a:spLocks noChangeShapeType="1"/>
              </p:cNvSpPr>
              <p:nvPr/>
            </p:nvSpPr>
            <p:spPr bwMode="auto">
              <a:xfrm flipH="1">
                <a:off x="3962400" y="4724400"/>
                <a:ext cx="304800" cy="228600"/>
              </a:xfrm>
              <a:prstGeom prst="line">
                <a:avLst/>
              </a:prstGeom>
              <a:noFill/>
              <a:ln w="9525">
                <a:solidFill>
                  <a:schemeClr val="tx1"/>
                </a:solidFill>
                <a:round/>
                <a:headEnd/>
                <a:tailEnd type="triangle" w="med" len="med"/>
              </a:ln>
            </p:spPr>
            <p:txBody>
              <a:bodyPr lIns="95125" tIns="49148" rIns="95125" bIns="49148"/>
              <a:lstStyle/>
              <a:p>
                <a:endParaRPr lang="en-US"/>
              </a:p>
            </p:txBody>
          </p:sp>
          <p:grpSp>
            <p:nvGrpSpPr>
              <p:cNvPr id="12" name="Group 14"/>
              <p:cNvGrpSpPr>
                <a:grpSpLocks/>
              </p:cNvGrpSpPr>
              <p:nvPr/>
            </p:nvGrpSpPr>
            <p:grpSpPr bwMode="auto">
              <a:xfrm>
                <a:off x="1600200" y="4495800"/>
                <a:ext cx="3352800" cy="1470025"/>
                <a:chOff x="1008" y="2592"/>
                <a:chExt cx="2112" cy="926"/>
              </a:xfrm>
            </p:grpSpPr>
            <p:sp>
              <p:nvSpPr>
                <p:cNvPr id="13" name="Line 5"/>
                <p:cNvSpPr>
                  <a:spLocks noChangeShapeType="1"/>
                </p:cNvSpPr>
                <p:nvPr/>
              </p:nvSpPr>
              <p:spPr bwMode="auto">
                <a:xfrm flipH="1">
                  <a:off x="1008" y="2592"/>
                  <a:ext cx="0" cy="624"/>
                </a:xfrm>
                <a:prstGeom prst="line">
                  <a:avLst/>
                </a:prstGeom>
                <a:noFill/>
                <a:ln w="9525">
                  <a:solidFill>
                    <a:schemeClr val="tx1"/>
                  </a:solidFill>
                  <a:round/>
                  <a:headEnd/>
                  <a:tailEnd/>
                </a:ln>
              </p:spPr>
              <p:txBody>
                <a:bodyPr/>
                <a:lstStyle/>
                <a:p>
                  <a:endParaRPr lang="en-US"/>
                </a:p>
              </p:txBody>
            </p:sp>
            <p:sp>
              <p:nvSpPr>
                <p:cNvPr id="14" name="Line 6"/>
                <p:cNvSpPr>
                  <a:spLocks noChangeShapeType="1"/>
                </p:cNvSpPr>
                <p:nvPr/>
              </p:nvSpPr>
              <p:spPr bwMode="auto">
                <a:xfrm flipH="1">
                  <a:off x="1008" y="3216"/>
                  <a:ext cx="2112" cy="0"/>
                </a:xfrm>
                <a:prstGeom prst="line">
                  <a:avLst/>
                </a:prstGeom>
                <a:noFill/>
                <a:ln w="9525">
                  <a:solidFill>
                    <a:schemeClr val="tx1"/>
                  </a:solidFill>
                  <a:round/>
                  <a:headEnd/>
                  <a:tailEnd/>
                </a:ln>
              </p:spPr>
              <p:txBody>
                <a:bodyPr/>
                <a:lstStyle/>
                <a:p>
                  <a:endParaRPr lang="en-US"/>
                </a:p>
              </p:txBody>
            </p:sp>
            <p:sp>
              <p:nvSpPr>
                <p:cNvPr id="15" name="Text Box 13"/>
                <p:cNvSpPr txBox="1">
                  <a:spLocks noChangeArrowheads="1"/>
                </p:cNvSpPr>
                <p:nvPr/>
              </p:nvSpPr>
              <p:spPr bwMode="auto">
                <a:xfrm>
                  <a:off x="1776" y="3264"/>
                  <a:ext cx="624" cy="254"/>
                </a:xfrm>
                <a:prstGeom prst="rect">
                  <a:avLst/>
                </a:prstGeom>
                <a:noFill/>
                <a:ln w="9525">
                  <a:noFill/>
                  <a:miter lim="800000"/>
                  <a:headEnd/>
                  <a:tailEnd/>
                </a:ln>
              </p:spPr>
              <p:txBody>
                <a:bodyPr lIns="95125" tIns="49148" rIns="95125" bIns="49148">
                  <a:spAutoFit/>
                </a:bodyPr>
                <a:lstStyle/>
                <a:p>
                  <a:pPr eaLnBrk="0" hangingPunct="0">
                    <a:spcBef>
                      <a:spcPct val="50000"/>
                    </a:spcBef>
                  </a:pPr>
                  <a:r>
                    <a:rPr lang="en-US" altLang="en-US" sz="2000" b="1">
                      <a:solidFill>
                        <a:srgbClr val="000000"/>
                      </a:solidFill>
                    </a:rPr>
                    <a:t>Age</a:t>
                  </a:r>
                </a:p>
              </p:txBody>
            </p:sp>
          </p:grpSp>
        </p:grpSp>
      </p:grpSp>
      <p:grpSp>
        <p:nvGrpSpPr>
          <p:cNvPr id="16" name="Group 15"/>
          <p:cNvGrpSpPr/>
          <p:nvPr/>
        </p:nvGrpSpPr>
        <p:grpSpPr>
          <a:xfrm>
            <a:off x="7190117" y="5260013"/>
            <a:ext cx="3352800" cy="1470025"/>
            <a:chOff x="1600200" y="7010400"/>
            <a:chExt cx="3352800" cy="1470025"/>
          </a:xfrm>
        </p:grpSpPr>
        <p:grpSp>
          <p:nvGrpSpPr>
            <p:cNvPr id="17" name="Group 15"/>
            <p:cNvGrpSpPr>
              <a:grpSpLocks/>
            </p:cNvGrpSpPr>
            <p:nvPr/>
          </p:nvGrpSpPr>
          <p:grpSpPr bwMode="auto">
            <a:xfrm>
              <a:off x="1600200" y="7010400"/>
              <a:ext cx="3352800" cy="1470025"/>
              <a:chOff x="1008" y="2592"/>
              <a:chExt cx="2112" cy="926"/>
            </a:xfrm>
          </p:grpSpPr>
          <p:sp>
            <p:nvSpPr>
              <p:cNvPr id="20" name="Line 16"/>
              <p:cNvSpPr>
                <a:spLocks noChangeShapeType="1"/>
              </p:cNvSpPr>
              <p:nvPr/>
            </p:nvSpPr>
            <p:spPr bwMode="auto">
              <a:xfrm flipH="1">
                <a:off x="1008" y="2592"/>
                <a:ext cx="0" cy="624"/>
              </a:xfrm>
              <a:prstGeom prst="line">
                <a:avLst/>
              </a:prstGeom>
              <a:noFill/>
              <a:ln w="9525">
                <a:solidFill>
                  <a:schemeClr val="tx1"/>
                </a:solidFill>
                <a:round/>
                <a:headEnd/>
                <a:tailEnd/>
              </a:ln>
            </p:spPr>
            <p:txBody>
              <a:bodyPr/>
              <a:lstStyle/>
              <a:p>
                <a:endParaRPr lang="en-US"/>
              </a:p>
            </p:txBody>
          </p:sp>
          <p:sp>
            <p:nvSpPr>
              <p:cNvPr id="21" name="Line 17"/>
              <p:cNvSpPr>
                <a:spLocks noChangeShapeType="1"/>
              </p:cNvSpPr>
              <p:nvPr/>
            </p:nvSpPr>
            <p:spPr bwMode="auto">
              <a:xfrm flipH="1">
                <a:off x="1008" y="3216"/>
                <a:ext cx="2112" cy="0"/>
              </a:xfrm>
              <a:prstGeom prst="line">
                <a:avLst/>
              </a:prstGeom>
              <a:noFill/>
              <a:ln w="9525">
                <a:solidFill>
                  <a:schemeClr val="tx1"/>
                </a:solidFill>
                <a:round/>
                <a:headEnd/>
                <a:tailEnd/>
              </a:ln>
            </p:spPr>
            <p:txBody>
              <a:bodyPr/>
              <a:lstStyle/>
              <a:p>
                <a:endParaRPr lang="en-US"/>
              </a:p>
            </p:txBody>
          </p:sp>
          <p:sp>
            <p:nvSpPr>
              <p:cNvPr id="22" name="Text Box 18"/>
              <p:cNvSpPr txBox="1">
                <a:spLocks noChangeArrowheads="1"/>
              </p:cNvSpPr>
              <p:nvPr/>
            </p:nvSpPr>
            <p:spPr bwMode="auto">
              <a:xfrm>
                <a:off x="1776" y="3264"/>
                <a:ext cx="624" cy="254"/>
              </a:xfrm>
              <a:prstGeom prst="rect">
                <a:avLst/>
              </a:prstGeom>
              <a:noFill/>
              <a:ln w="9525">
                <a:noFill/>
                <a:miter lim="800000"/>
                <a:headEnd/>
                <a:tailEnd/>
              </a:ln>
            </p:spPr>
            <p:txBody>
              <a:bodyPr lIns="95125" tIns="49148" rIns="95125" bIns="49148">
                <a:spAutoFit/>
              </a:bodyPr>
              <a:lstStyle/>
              <a:p>
                <a:pPr eaLnBrk="0" hangingPunct="0">
                  <a:spcBef>
                    <a:spcPct val="50000"/>
                  </a:spcBef>
                </a:pPr>
                <a:r>
                  <a:rPr lang="en-US" altLang="en-US" sz="2000" b="1">
                    <a:solidFill>
                      <a:srgbClr val="000000"/>
                    </a:solidFill>
                  </a:rPr>
                  <a:t>Age</a:t>
                </a:r>
              </a:p>
            </p:txBody>
          </p:sp>
        </p:grpSp>
        <p:sp>
          <p:nvSpPr>
            <p:cNvPr id="18" name="Freeform 19"/>
            <p:cNvSpPr>
              <a:spLocks/>
            </p:cNvSpPr>
            <p:nvPr/>
          </p:nvSpPr>
          <p:spPr bwMode="auto">
            <a:xfrm>
              <a:off x="3200400" y="7239000"/>
              <a:ext cx="990600" cy="762000"/>
            </a:xfrm>
            <a:custGeom>
              <a:avLst/>
              <a:gdLst>
                <a:gd name="T0" fmla="*/ 0 w 1776"/>
                <a:gd name="T1" fmla="*/ 2147483647 h 1536"/>
                <a:gd name="T2" fmla="*/ 2147483647 w 1776"/>
                <a:gd name="T3" fmla="*/ 0 h 1536"/>
                <a:gd name="T4" fmla="*/ 2147483647 w 1776"/>
                <a:gd name="T5" fmla="*/ 2147483647 h 1536"/>
                <a:gd name="T6" fmla="*/ 0 60000 65536"/>
                <a:gd name="T7" fmla="*/ 0 60000 65536"/>
                <a:gd name="T8" fmla="*/ 0 60000 65536"/>
                <a:gd name="T9" fmla="*/ 0 w 1776"/>
                <a:gd name="T10" fmla="*/ 0 h 1536"/>
                <a:gd name="T11" fmla="*/ 1776 w 1776"/>
                <a:gd name="T12" fmla="*/ 1536 h 1536"/>
              </a:gdLst>
              <a:ahLst/>
              <a:cxnLst>
                <a:cxn ang="T6">
                  <a:pos x="T0" y="T1"/>
                </a:cxn>
                <a:cxn ang="T7">
                  <a:pos x="T2" y="T3"/>
                </a:cxn>
                <a:cxn ang="T8">
                  <a:pos x="T4" y="T5"/>
                </a:cxn>
              </a:cxnLst>
              <a:rect l="T9" t="T10" r="T11" b="T12"/>
              <a:pathLst>
                <a:path w="1776" h="1536">
                  <a:moveTo>
                    <a:pt x="0" y="1536"/>
                  </a:moveTo>
                  <a:cubicBezTo>
                    <a:pt x="260" y="768"/>
                    <a:pt x="520" y="0"/>
                    <a:pt x="816" y="0"/>
                  </a:cubicBezTo>
                  <a:cubicBezTo>
                    <a:pt x="1112" y="0"/>
                    <a:pt x="1444" y="768"/>
                    <a:pt x="1776" y="1536"/>
                  </a:cubicBezTo>
                </a:path>
              </a:pathLst>
            </a:custGeom>
            <a:noFill/>
            <a:ln w="47625" cap="flat">
              <a:solidFill>
                <a:schemeClr val="tx1"/>
              </a:solidFill>
              <a:prstDash val="sysDot"/>
              <a:round/>
              <a:headEnd/>
              <a:tailEnd/>
            </a:ln>
          </p:spPr>
          <p:txBody>
            <a:bodyPr/>
            <a:lstStyle/>
            <a:p>
              <a:endParaRPr lang="en-US"/>
            </a:p>
          </p:txBody>
        </p:sp>
        <p:sp>
          <p:nvSpPr>
            <p:cNvPr id="19" name="Freeform 20"/>
            <p:cNvSpPr>
              <a:spLocks/>
            </p:cNvSpPr>
            <p:nvPr/>
          </p:nvSpPr>
          <p:spPr bwMode="auto">
            <a:xfrm>
              <a:off x="3124200" y="7086600"/>
              <a:ext cx="1143000" cy="914400"/>
            </a:xfrm>
            <a:custGeom>
              <a:avLst/>
              <a:gdLst>
                <a:gd name="T0" fmla="*/ 0 w 1776"/>
                <a:gd name="T1" fmla="*/ 2147483647 h 1536"/>
                <a:gd name="T2" fmla="*/ 2147483647 w 1776"/>
                <a:gd name="T3" fmla="*/ 0 h 1536"/>
                <a:gd name="T4" fmla="*/ 2147483647 w 1776"/>
                <a:gd name="T5" fmla="*/ 2147483647 h 1536"/>
                <a:gd name="T6" fmla="*/ 0 60000 65536"/>
                <a:gd name="T7" fmla="*/ 0 60000 65536"/>
                <a:gd name="T8" fmla="*/ 0 60000 65536"/>
                <a:gd name="T9" fmla="*/ 0 w 1776"/>
                <a:gd name="T10" fmla="*/ 0 h 1536"/>
                <a:gd name="T11" fmla="*/ 1776 w 1776"/>
                <a:gd name="T12" fmla="*/ 1536 h 1536"/>
              </a:gdLst>
              <a:ahLst/>
              <a:cxnLst>
                <a:cxn ang="T6">
                  <a:pos x="T0" y="T1"/>
                </a:cxn>
                <a:cxn ang="T7">
                  <a:pos x="T2" y="T3"/>
                </a:cxn>
                <a:cxn ang="T8">
                  <a:pos x="T4" y="T5"/>
                </a:cxn>
              </a:cxnLst>
              <a:rect l="T9" t="T10" r="T11" b="T12"/>
              <a:pathLst>
                <a:path w="1776" h="1536">
                  <a:moveTo>
                    <a:pt x="0" y="1536"/>
                  </a:moveTo>
                  <a:cubicBezTo>
                    <a:pt x="260" y="768"/>
                    <a:pt x="520" y="0"/>
                    <a:pt x="816" y="0"/>
                  </a:cubicBezTo>
                  <a:cubicBezTo>
                    <a:pt x="1112" y="0"/>
                    <a:pt x="1444" y="768"/>
                    <a:pt x="1776" y="1536"/>
                  </a:cubicBezTo>
                </a:path>
              </a:pathLst>
            </a:custGeom>
            <a:noFill/>
            <a:ln w="47625" cap="flat">
              <a:solidFill>
                <a:schemeClr val="tx1"/>
              </a:solidFill>
              <a:prstDash val="solid"/>
              <a:round/>
              <a:headEnd/>
              <a:tailEnd/>
            </a:ln>
          </p:spPr>
          <p:txBody>
            <a:bodyPr/>
            <a:lstStyle/>
            <a:p>
              <a:endParaRPr lang="en-US"/>
            </a:p>
          </p:txBody>
        </p:sp>
      </p:grpSp>
      <p:sp>
        <p:nvSpPr>
          <p:cNvPr id="23" name="Text Box 8"/>
          <p:cNvSpPr txBox="1">
            <a:spLocks noChangeArrowheads="1"/>
          </p:cNvSpPr>
          <p:nvPr/>
        </p:nvSpPr>
        <p:spPr bwMode="auto">
          <a:xfrm>
            <a:off x="10134600" y="5260013"/>
            <a:ext cx="990600" cy="403225"/>
          </a:xfrm>
          <a:prstGeom prst="rect">
            <a:avLst/>
          </a:prstGeom>
          <a:noFill/>
          <a:ln w="9525">
            <a:noFill/>
            <a:miter lim="800000"/>
            <a:headEnd/>
            <a:tailEnd/>
          </a:ln>
        </p:spPr>
        <p:txBody>
          <a:bodyPr lIns="95125" tIns="49148" rIns="95125" bIns="49148">
            <a:spAutoFit/>
          </a:bodyPr>
          <a:lstStyle/>
          <a:p>
            <a:pPr eaLnBrk="0" hangingPunct="0">
              <a:spcBef>
                <a:spcPct val="50000"/>
              </a:spcBef>
            </a:pPr>
            <a:r>
              <a:rPr lang="en-US" altLang="en-US" sz="2000" b="1" dirty="0">
                <a:solidFill>
                  <a:srgbClr val="000000"/>
                </a:solidFill>
              </a:rPr>
              <a:t>cases</a:t>
            </a:r>
          </a:p>
        </p:txBody>
      </p:sp>
      <p:sp>
        <p:nvSpPr>
          <p:cNvPr id="24" name="Text Box 9"/>
          <p:cNvSpPr txBox="1">
            <a:spLocks noChangeArrowheads="1"/>
          </p:cNvSpPr>
          <p:nvPr/>
        </p:nvSpPr>
        <p:spPr bwMode="auto">
          <a:xfrm>
            <a:off x="7444597" y="5112866"/>
            <a:ext cx="1295400" cy="403225"/>
          </a:xfrm>
          <a:prstGeom prst="rect">
            <a:avLst/>
          </a:prstGeom>
          <a:noFill/>
          <a:ln w="9525">
            <a:noFill/>
            <a:miter lim="800000"/>
            <a:headEnd/>
            <a:tailEnd/>
          </a:ln>
        </p:spPr>
        <p:txBody>
          <a:bodyPr lIns="95125" tIns="49148" rIns="95125" bIns="49148">
            <a:spAutoFit/>
          </a:bodyPr>
          <a:lstStyle/>
          <a:p>
            <a:pPr eaLnBrk="0" hangingPunct="0">
              <a:spcBef>
                <a:spcPct val="50000"/>
              </a:spcBef>
            </a:pPr>
            <a:r>
              <a:rPr lang="en-US" altLang="en-US" sz="2000" b="1" dirty="0">
                <a:solidFill>
                  <a:srgbClr val="000000"/>
                </a:solidFill>
              </a:rPr>
              <a:t>controls</a:t>
            </a:r>
          </a:p>
        </p:txBody>
      </p:sp>
      <p:sp>
        <p:nvSpPr>
          <p:cNvPr id="25" name="Line 11"/>
          <p:cNvSpPr>
            <a:spLocks noChangeShapeType="1"/>
          </p:cNvSpPr>
          <p:nvPr/>
        </p:nvSpPr>
        <p:spPr bwMode="auto">
          <a:xfrm>
            <a:off x="7962900" y="5507918"/>
            <a:ext cx="887082" cy="134937"/>
          </a:xfrm>
          <a:prstGeom prst="line">
            <a:avLst/>
          </a:prstGeom>
          <a:noFill/>
          <a:ln w="9525">
            <a:solidFill>
              <a:schemeClr val="tx1"/>
            </a:solidFill>
            <a:round/>
            <a:headEnd/>
            <a:tailEnd type="triangle" w="med" len="med"/>
          </a:ln>
        </p:spPr>
        <p:txBody>
          <a:bodyPr lIns="95125" tIns="49148" rIns="95125" bIns="49148"/>
          <a:lstStyle/>
          <a:p>
            <a:endParaRPr lang="en-US"/>
          </a:p>
        </p:txBody>
      </p:sp>
      <p:sp>
        <p:nvSpPr>
          <p:cNvPr id="26" name="Line 12"/>
          <p:cNvSpPr>
            <a:spLocks noChangeShapeType="1"/>
          </p:cNvSpPr>
          <p:nvPr/>
        </p:nvSpPr>
        <p:spPr bwMode="auto">
          <a:xfrm flipH="1">
            <a:off x="9269082" y="5507918"/>
            <a:ext cx="903618" cy="0"/>
          </a:xfrm>
          <a:prstGeom prst="line">
            <a:avLst/>
          </a:prstGeom>
          <a:noFill/>
          <a:ln w="9525">
            <a:solidFill>
              <a:schemeClr val="tx1"/>
            </a:solidFill>
            <a:round/>
            <a:headEnd/>
            <a:tailEnd type="triangle" w="med" len="med"/>
          </a:ln>
        </p:spPr>
        <p:txBody>
          <a:bodyPr lIns="95125" tIns="49148" rIns="95125" bIns="49148"/>
          <a:lstStyle/>
          <a:p>
            <a:endParaRPr lang="en-US"/>
          </a:p>
        </p:txBody>
      </p:sp>
      <p:pic>
        <p:nvPicPr>
          <p:cNvPr id="27" name="Audio 26">
            <a:hlinkClick r:id="" action="ppaction://media"/>
            <a:extLst>
              <a:ext uri="{FF2B5EF4-FFF2-40B4-BE49-F238E27FC236}">
                <a16:creationId xmlns:a16="http://schemas.microsoft.com/office/drawing/2014/main" xmlns="" id="{8ECB0D76-A820-4321-8EFB-EB6FC0F559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979963276"/>
      </p:ext>
    </p:extLst>
  </p:cSld>
  <p:clrMapOvr>
    <a:masterClrMapping/>
  </p:clrMapOvr>
  <mc:AlternateContent xmlns:mc="http://schemas.openxmlformats.org/markup-compatibility/2006" xmlns:p14="http://schemas.microsoft.com/office/powerpoint/2010/main">
    <mc:Choice Requires="p14">
      <p:transition spd="slow" p14:dur="2000" advTm="56972"/>
    </mc:Choice>
    <mc:Fallback xmlns="">
      <p:transition spd="slow" advTm="56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Matching in Case-Control Studies, cont.</a:t>
            </a:r>
          </a:p>
        </p:txBody>
      </p:sp>
      <p:sp>
        <p:nvSpPr>
          <p:cNvPr id="3" name="Content Placeholder 2"/>
          <p:cNvSpPr>
            <a:spLocks noGrp="1"/>
          </p:cNvSpPr>
          <p:nvPr>
            <p:ph idx="1"/>
          </p:nvPr>
        </p:nvSpPr>
        <p:spPr/>
        <p:txBody>
          <a:bodyPr>
            <a:normAutofit/>
          </a:bodyPr>
          <a:lstStyle/>
          <a:p>
            <a:pPr marL="0" indent="0">
              <a:buNone/>
            </a:pPr>
            <a:r>
              <a:rPr lang="en-US" sz="3200" dirty="0"/>
              <a:t>In a situation with many likely confounders </a:t>
            </a:r>
            <a:r>
              <a:rPr lang="en-US" sz="3200" dirty="0">
                <a:sym typeface="Wingdings" panose="05000000000000000000" pitchFamily="2" charset="2"/>
              </a:rPr>
              <a:t> </a:t>
            </a:r>
          </a:p>
          <a:p>
            <a:r>
              <a:rPr lang="en-US" sz="3200" dirty="0">
                <a:sym typeface="Wingdings" panose="05000000000000000000" pitchFamily="2" charset="2"/>
              </a:rPr>
              <a:t>Match on age, sex, and 1 or 2 nominal confounders with a large number of possible values</a:t>
            </a:r>
          </a:p>
          <a:p>
            <a:r>
              <a:rPr lang="en-US" sz="3200" dirty="0">
                <a:sym typeface="Wingdings" panose="05000000000000000000" pitchFamily="2" charset="2"/>
              </a:rPr>
              <a:t>Control for remaining confounders along with matching factors using stratification/regression methods</a:t>
            </a:r>
            <a:endParaRPr lang="en-US" sz="3200" dirty="0"/>
          </a:p>
        </p:txBody>
      </p:sp>
      <p:pic>
        <p:nvPicPr>
          <p:cNvPr id="4" name="Audio 3">
            <a:hlinkClick r:id="" action="ppaction://media"/>
            <a:extLst>
              <a:ext uri="{FF2B5EF4-FFF2-40B4-BE49-F238E27FC236}">
                <a16:creationId xmlns:a16="http://schemas.microsoft.com/office/drawing/2014/main" xmlns="" id="{B25CF176-3808-4485-AE78-77FA552028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1372988845"/>
      </p:ext>
    </p:extLst>
  </p:cSld>
  <p:clrMapOvr>
    <a:masterClrMapping/>
  </p:clrMapOvr>
  <mc:AlternateContent xmlns:mc="http://schemas.openxmlformats.org/markup-compatibility/2006" xmlns:p14="http://schemas.microsoft.com/office/powerpoint/2010/main">
    <mc:Choice Requires="p14">
      <p:transition spd="slow" p14:dur="2000" advTm="26479"/>
    </mc:Choice>
    <mc:Fallback xmlns="">
      <p:transition spd="slow" advTm="26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 of Matched Data</a:t>
            </a:r>
          </a:p>
        </p:txBody>
      </p:sp>
      <p:sp>
        <p:nvSpPr>
          <p:cNvPr id="3" name="Content Placeholder 2"/>
          <p:cNvSpPr>
            <a:spLocks noGrp="1"/>
          </p:cNvSpPr>
          <p:nvPr>
            <p:ph idx="1"/>
          </p:nvPr>
        </p:nvSpPr>
        <p:spPr/>
        <p:txBody>
          <a:bodyPr>
            <a:normAutofit/>
          </a:bodyPr>
          <a:lstStyle/>
          <a:p>
            <a:r>
              <a:rPr lang="en-US" sz="3200" dirty="0"/>
              <a:t>Matching on a factor may necessitate adjusting for the variable in the analysis</a:t>
            </a:r>
          </a:p>
          <a:p>
            <a:r>
              <a:rPr lang="en-US" sz="3200" dirty="0"/>
              <a:t>Especially true in case-control studies, where matching may lead to biased effect estimates due to selection bias</a:t>
            </a:r>
          </a:p>
          <a:p>
            <a:r>
              <a:rPr lang="en-US" sz="3200" dirty="0"/>
              <a:t>Must stratify in a case-control study if matching factor is associated with the exposure, even if it is not associated with the disease</a:t>
            </a:r>
          </a:p>
        </p:txBody>
      </p:sp>
      <p:pic>
        <p:nvPicPr>
          <p:cNvPr id="5" name="Audio 4">
            <a:hlinkClick r:id="" action="ppaction://media"/>
            <a:extLst>
              <a:ext uri="{FF2B5EF4-FFF2-40B4-BE49-F238E27FC236}">
                <a16:creationId xmlns:a16="http://schemas.microsoft.com/office/drawing/2014/main" xmlns="" id="{B3F05C08-CBDC-4AE7-852B-B387AD410F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2725154920"/>
      </p:ext>
    </p:extLst>
  </p:cSld>
  <p:clrMapOvr>
    <a:masterClrMapping/>
  </p:clrMapOvr>
  <mc:AlternateContent xmlns:mc="http://schemas.openxmlformats.org/markup-compatibility/2006" xmlns:p14="http://schemas.microsoft.com/office/powerpoint/2010/main">
    <mc:Choice Requires="p14">
      <p:transition spd="slow" p14:dur="2000" advTm="22316"/>
    </mc:Choice>
    <mc:Fallback xmlns="">
      <p:transition spd="slow" advTm="22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 of Matched Data</a:t>
            </a:r>
          </a:p>
        </p:txBody>
      </p:sp>
      <p:sp>
        <p:nvSpPr>
          <p:cNvPr id="3" name="Content Placeholder 2"/>
          <p:cNvSpPr>
            <a:spLocks noGrp="1"/>
          </p:cNvSpPr>
          <p:nvPr>
            <p:ph idx="1"/>
          </p:nvPr>
        </p:nvSpPr>
        <p:spPr/>
        <p:txBody>
          <a:bodyPr>
            <a:noAutofit/>
          </a:bodyPr>
          <a:lstStyle/>
          <a:p>
            <a:r>
              <a:rPr lang="en-US" sz="3200" dirty="0"/>
              <a:t>Each matching category should be treated as a unique stratum initially</a:t>
            </a:r>
          </a:p>
          <a:p>
            <a:r>
              <a:rPr lang="en-US" sz="3200" dirty="0"/>
              <a:t>Combine data from matched pairs with identical matching factor values</a:t>
            </a:r>
          </a:p>
          <a:p>
            <a:r>
              <a:rPr lang="en-US" sz="3200" dirty="0"/>
              <a:t>Use the same, or finer, categories to define strata </a:t>
            </a:r>
            <a:r>
              <a:rPr lang="mr-IN" sz="3200" dirty="0"/>
              <a:t>–</a:t>
            </a:r>
            <a:r>
              <a:rPr lang="en-US" sz="3200" dirty="0"/>
              <a:t> larger categories will not remove bias introduced by matching</a:t>
            </a:r>
          </a:p>
          <a:p>
            <a:pPr lvl="1"/>
            <a:r>
              <a:rPr lang="en-US" sz="3200" dirty="0"/>
              <a:t>Ex: If you matched on 5-y age categories, must control for 5-y (or smaller) age categories. Cannot control for 10-y age categories. </a:t>
            </a:r>
          </a:p>
        </p:txBody>
      </p:sp>
      <p:pic>
        <p:nvPicPr>
          <p:cNvPr id="5" name="Audio 4">
            <a:hlinkClick r:id="" action="ppaction://media"/>
            <a:extLst>
              <a:ext uri="{FF2B5EF4-FFF2-40B4-BE49-F238E27FC236}">
                <a16:creationId xmlns:a16="http://schemas.microsoft.com/office/drawing/2014/main" xmlns="" id="{3E0F2F31-BB46-45A3-A5B6-22B3DFDBF0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227914630"/>
      </p:ext>
    </p:extLst>
  </p:cSld>
  <p:clrMapOvr>
    <a:masterClrMapping/>
  </p:clrMapOvr>
  <mc:AlternateContent xmlns:mc="http://schemas.openxmlformats.org/markup-compatibility/2006" xmlns:p14="http://schemas.microsoft.com/office/powerpoint/2010/main">
    <mc:Choice Requires="p14">
      <p:transition spd="slow" p14:dur="2000" advTm="45728"/>
    </mc:Choice>
    <mc:Fallback xmlns="">
      <p:transition spd="slow" advTm="45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Conditional Logistic Regression</a:t>
            </a:r>
          </a:p>
        </p:txBody>
      </p:sp>
      <p:sp>
        <p:nvSpPr>
          <p:cNvPr id="3" name="Content Placeholder 2"/>
          <p:cNvSpPr>
            <a:spLocks noGrp="1"/>
          </p:cNvSpPr>
          <p:nvPr>
            <p:ph idx="1"/>
          </p:nvPr>
        </p:nvSpPr>
        <p:spPr/>
        <p:txBody>
          <a:bodyPr/>
          <a:lstStyle/>
          <a:p>
            <a:r>
              <a:rPr lang="en-US" dirty="0"/>
              <a:t>Model used to analyze individually matched case-control studies</a:t>
            </a:r>
          </a:p>
          <a:p>
            <a:r>
              <a:rPr lang="en-US" dirty="0"/>
              <a:t>New intercept for each matched pair</a:t>
            </a:r>
          </a:p>
          <a:p>
            <a:r>
              <a:rPr lang="en-US" dirty="0"/>
              <a:t>Risk sets are informative if they have at least 1 case and 1 control</a:t>
            </a:r>
          </a:p>
          <a:p>
            <a:r>
              <a:rPr lang="en-US" dirty="0"/>
              <a:t>Only discordant pairs contribute to likelihood estimate, but strata that are not informative for exposure may contribute to estimates for other covariates</a:t>
            </a:r>
          </a:p>
          <a:p>
            <a:r>
              <a:rPr lang="en-US" dirty="0"/>
              <a:t>OR approaches IRR estimate from a Cox PH regression model if incidence density sampling is used (matched on time)</a:t>
            </a:r>
          </a:p>
          <a:p>
            <a:endParaRPr lang="en-US" dirty="0"/>
          </a:p>
          <a:p>
            <a:endParaRPr lang="en-US" dirty="0"/>
          </a:p>
        </p:txBody>
      </p:sp>
      <p:pic>
        <p:nvPicPr>
          <p:cNvPr id="7" name="Audio 6">
            <a:hlinkClick r:id="" action="ppaction://media"/>
            <a:extLst>
              <a:ext uri="{FF2B5EF4-FFF2-40B4-BE49-F238E27FC236}">
                <a16:creationId xmlns:a16="http://schemas.microsoft.com/office/drawing/2014/main" xmlns="" id="{ECD8C5E2-6376-42B2-BD29-F07D56E577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3980425319"/>
      </p:ext>
    </p:extLst>
  </p:cSld>
  <p:clrMapOvr>
    <a:masterClrMapping/>
  </p:clrMapOvr>
  <mc:AlternateContent xmlns:mc="http://schemas.openxmlformats.org/markup-compatibility/2006" xmlns:p14="http://schemas.microsoft.com/office/powerpoint/2010/main">
    <mc:Choice Requires="p14">
      <p:transition spd="slow" p14:dur="2000" advTm="60896"/>
    </mc:Choice>
    <mc:Fallback xmlns="">
      <p:transition spd="slow" advTm="60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Matched Case-Control Studies</a:t>
            </a:r>
          </a:p>
        </p:txBody>
      </p:sp>
      <p:sp>
        <p:nvSpPr>
          <p:cNvPr id="3" name="Content Placeholder 2"/>
          <p:cNvSpPr>
            <a:spLocks noGrp="1"/>
          </p:cNvSpPr>
          <p:nvPr>
            <p:ph idx="1"/>
          </p:nvPr>
        </p:nvSpPr>
        <p:spPr/>
        <p:txBody>
          <a:bodyPr>
            <a:normAutofit/>
          </a:bodyPr>
          <a:lstStyle/>
          <a:p>
            <a:r>
              <a:rPr lang="en-US" sz="3200" dirty="0"/>
              <a:t>Matching is done in case-control studies to control for confounding and improve efficiency</a:t>
            </a:r>
          </a:p>
          <a:p>
            <a:r>
              <a:rPr lang="en-US" sz="3200" dirty="0"/>
              <a:t>Case-control matching is helpful for known confounders measured on a nominal scale, especially those with many possible values</a:t>
            </a:r>
          </a:p>
          <a:p>
            <a:r>
              <a:rPr lang="en-US" sz="3200" dirty="0"/>
              <a:t>Control for the matching factors in the analysis phase to account for possible selection bias introduced by matching</a:t>
            </a:r>
          </a:p>
        </p:txBody>
      </p:sp>
      <p:pic>
        <p:nvPicPr>
          <p:cNvPr id="7" name="Audio 6">
            <a:hlinkClick r:id="" action="ppaction://media"/>
            <a:extLst>
              <a:ext uri="{FF2B5EF4-FFF2-40B4-BE49-F238E27FC236}">
                <a16:creationId xmlns:a16="http://schemas.microsoft.com/office/drawing/2014/main" xmlns="" id="{7C58A467-1C36-4F56-AF41-D38B8D329C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3701666692"/>
      </p:ext>
    </p:extLst>
  </p:cSld>
  <p:clrMapOvr>
    <a:masterClrMapping/>
  </p:clrMapOvr>
  <mc:AlternateContent xmlns:mc="http://schemas.openxmlformats.org/markup-compatibility/2006" xmlns:p14="http://schemas.microsoft.com/office/powerpoint/2010/main">
    <mc:Choice Requires="p14">
      <p:transition spd="slow" p14:dur="2000" advTm="29572"/>
    </mc:Choice>
    <mc:Fallback xmlns="">
      <p:transition spd="slow" advTm="29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match?</a:t>
            </a:r>
          </a:p>
        </p:txBody>
      </p:sp>
      <p:sp>
        <p:nvSpPr>
          <p:cNvPr id="3" name="Content Placeholder 2"/>
          <p:cNvSpPr>
            <a:spLocks noGrp="1"/>
          </p:cNvSpPr>
          <p:nvPr>
            <p:ph idx="1"/>
          </p:nvPr>
        </p:nvSpPr>
        <p:spPr/>
        <p:txBody>
          <a:bodyPr/>
          <a:lstStyle/>
          <a:p>
            <a:r>
              <a:rPr lang="en-US" b="1" dirty="0"/>
              <a:t>Control for confounding</a:t>
            </a:r>
          </a:p>
          <a:p>
            <a:endParaRPr lang="en-US" dirty="0"/>
          </a:p>
          <a:p>
            <a:r>
              <a:rPr lang="en-US" dirty="0"/>
              <a:t>Increase precision – balance cases and controls across strata</a:t>
            </a:r>
          </a:p>
        </p:txBody>
      </p:sp>
      <p:pic>
        <p:nvPicPr>
          <p:cNvPr id="4" name="Audio 3">
            <a:hlinkClick r:id="" action="ppaction://media"/>
            <a:extLst>
              <a:ext uri="{FF2B5EF4-FFF2-40B4-BE49-F238E27FC236}">
                <a16:creationId xmlns:a16="http://schemas.microsoft.com/office/drawing/2014/main" xmlns="" id="{60D41B42-DAFD-4B0F-B116-18B77FAB0C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1524322215"/>
      </p:ext>
    </p:extLst>
  </p:cSld>
  <p:clrMapOvr>
    <a:masterClrMapping/>
  </p:clrMapOvr>
  <mc:AlternateContent xmlns:mc="http://schemas.openxmlformats.org/markup-compatibility/2006" xmlns:p14="http://schemas.microsoft.com/office/powerpoint/2010/main">
    <mc:Choice Requires="p14">
      <p:transition spd="slow" p14:dur="2000" advTm="26141"/>
    </mc:Choice>
    <mc:Fallback xmlns="">
      <p:transition spd="slow" advTm="26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Costs of Matching</a:t>
            </a:r>
          </a:p>
        </p:txBody>
      </p:sp>
      <p:sp>
        <p:nvSpPr>
          <p:cNvPr id="3" name="Content Placeholder 2"/>
          <p:cNvSpPr>
            <a:spLocks noGrp="1"/>
          </p:cNvSpPr>
          <p:nvPr>
            <p:ph idx="1"/>
          </p:nvPr>
        </p:nvSpPr>
        <p:spPr>
          <a:xfrm>
            <a:off x="838200" y="2432649"/>
            <a:ext cx="10515600" cy="3744314"/>
          </a:xfrm>
        </p:spPr>
        <p:txBody>
          <a:bodyPr/>
          <a:lstStyle/>
          <a:p>
            <a:pPr marL="0" indent="0" algn="ctr">
              <a:buNone/>
            </a:pPr>
            <a:r>
              <a:rPr lang="en-US" dirty="0"/>
              <a:t>“A wider appreciation for the costs that matching imposes and the often meager advantage it offers would presumably reduce the use of matching and the number of variables on which matching is performed.” (pg. 178 in Rothman)</a:t>
            </a:r>
          </a:p>
          <a:p>
            <a:pPr marL="0" indent="0">
              <a:buNone/>
            </a:pPr>
            <a:endParaRPr lang="en-US" dirty="0"/>
          </a:p>
          <a:p>
            <a:endParaRPr lang="en-US" dirty="0"/>
          </a:p>
        </p:txBody>
      </p:sp>
      <p:pic>
        <p:nvPicPr>
          <p:cNvPr id="4" name="Audio 3">
            <a:hlinkClick r:id="" action="ppaction://media"/>
            <a:extLst>
              <a:ext uri="{FF2B5EF4-FFF2-40B4-BE49-F238E27FC236}">
                <a16:creationId xmlns:a16="http://schemas.microsoft.com/office/drawing/2014/main" xmlns="" id="{C28FD17B-05A4-49CA-90F0-59C8818785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3068664052"/>
      </p:ext>
    </p:extLst>
  </p:cSld>
  <p:clrMapOvr>
    <a:masterClrMapping/>
  </p:clrMapOvr>
  <mc:AlternateContent xmlns:mc="http://schemas.openxmlformats.org/markup-compatibility/2006" xmlns:p14="http://schemas.microsoft.com/office/powerpoint/2010/main">
    <mc:Choice Requires="p14">
      <p:transition spd="slow" p14:dur="2000" advTm="35288"/>
    </mc:Choice>
    <mc:Fallback xmlns="">
      <p:transition spd="slow" advTm="35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Matching</a:t>
            </a:r>
          </a:p>
        </p:txBody>
      </p:sp>
      <p:sp>
        <p:nvSpPr>
          <p:cNvPr id="3" name="Content Placeholder 2"/>
          <p:cNvSpPr>
            <a:spLocks noGrp="1"/>
          </p:cNvSpPr>
          <p:nvPr>
            <p:ph idx="1"/>
          </p:nvPr>
        </p:nvSpPr>
        <p:spPr/>
        <p:txBody>
          <a:bodyPr>
            <a:normAutofit/>
          </a:bodyPr>
          <a:lstStyle/>
          <a:p>
            <a:r>
              <a:rPr lang="en-US" b="1" dirty="0"/>
              <a:t>Individual matching</a:t>
            </a:r>
            <a:r>
              <a:rPr lang="en-US" dirty="0"/>
              <a:t>: subject by subject (aka “pair-wise”)</a:t>
            </a:r>
          </a:p>
          <a:p>
            <a:endParaRPr lang="en-US" dirty="0"/>
          </a:p>
          <a:p>
            <a:r>
              <a:rPr lang="en-US" b="1" dirty="0"/>
              <a:t>Frequency matching</a:t>
            </a:r>
            <a:r>
              <a:rPr lang="en-US" dirty="0"/>
              <a:t>: matching groups of subjects</a:t>
            </a:r>
          </a:p>
        </p:txBody>
      </p:sp>
      <p:pic>
        <p:nvPicPr>
          <p:cNvPr id="4" name="Audio 3">
            <a:hlinkClick r:id="" action="ppaction://media"/>
            <a:extLst>
              <a:ext uri="{FF2B5EF4-FFF2-40B4-BE49-F238E27FC236}">
                <a16:creationId xmlns:a16="http://schemas.microsoft.com/office/drawing/2014/main" xmlns="" id="{52F26231-C91D-46E6-87CB-29074A9517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3884902117"/>
      </p:ext>
    </p:extLst>
  </p:cSld>
  <p:clrMapOvr>
    <a:masterClrMapping/>
  </p:clrMapOvr>
  <mc:AlternateContent xmlns:mc="http://schemas.openxmlformats.org/markup-compatibility/2006" xmlns:p14="http://schemas.microsoft.com/office/powerpoint/2010/main">
    <mc:Choice Requires="p14">
      <p:transition spd="slow" p14:dur="2000" advTm="27787"/>
    </mc:Choice>
    <mc:Fallback xmlns="">
      <p:transition spd="slow" advTm="27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Individual Matching</a:t>
            </a:r>
          </a:p>
        </p:txBody>
      </p:sp>
      <p:sp>
        <p:nvSpPr>
          <p:cNvPr id="3" name="Content Placeholder 2"/>
          <p:cNvSpPr>
            <a:spLocks noGrp="1"/>
          </p:cNvSpPr>
          <p:nvPr>
            <p:ph idx="1"/>
          </p:nvPr>
        </p:nvSpPr>
        <p:spPr/>
        <p:txBody>
          <a:bodyPr>
            <a:normAutofit/>
          </a:bodyPr>
          <a:lstStyle/>
          <a:p>
            <a:pPr marL="0" indent="0">
              <a:buNone/>
            </a:pPr>
            <a:r>
              <a:rPr lang="en-US" b="1" dirty="0"/>
              <a:t>Individual matching</a:t>
            </a:r>
            <a:r>
              <a:rPr lang="en-US" dirty="0"/>
              <a:t>: subject by subject (aka “pair-wise”)</a:t>
            </a:r>
          </a:p>
          <a:p>
            <a:r>
              <a:rPr lang="en-US" dirty="0"/>
              <a:t>Ex: In a case-control study matching on sex, age in 5-year age categories, and smoking (current, past, never):</a:t>
            </a:r>
          </a:p>
          <a:p>
            <a:pPr marL="0" indent="0">
              <a:buNone/>
            </a:pPr>
            <a:endParaRPr lang="en-US" dirty="0"/>
          </a:p>
          <a:p>
            <a:pPr marL="0" indent="0">
              <a:buNone/>
            </a:pPr>
            <a:r>
              <a:rPr lang="en-US" dirty="0"/>
              <a:t>If you have a case that is 58 years old, female, and a never smoker, you have to find a control that is also between 55-59 years of age, female, and a never smoker.</a:t>
            </a:r>
          </a:p>
        </p:txBody>
      </p:sp>
      <p:pic>
        <p:nvPicPr>
          <p:cNvPr id="4" name="Audio 3">
            <a:hlinkClick r:id="" action="ppaction://media"/>
            <a:extLst>
              <a:ext uri="{FF2B5EF4-FFF2-40B4-BE49-F238E27FC236}">
                <a16:creationId xmlns:a16="http://schemas.microsoft.com/office/drawing/2014/main" xmlns="" id="{D59DE276-9FCD-4034-A303-B3E362C1EA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2175343998"/>
      </p:ext>
    </p:extLst>
  </p:cSld>
  <p:clrMapOvr>
    <a:masterClrMapping/>
  </p:clrMapOvr>
  <mc:AlternateContent xmlns:mc="http://schemas.openxmlformats.org/markup-compatibility/2006" xmlns:p14="http://schemas.microsoft.com/office/powerpoint/2010/main">
    <mc:Choice Requires="p14">
      <p:transition spd="slow" p14:dur="2000" advTm="25834"/>
    </mc:Choice>
    <mc:Fallback xmlns="">
      <p:transition spd="slow" advTm="25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Individual Matching</a:t>
            </a:r>
          </a:p>
        </p:txBody>
      </p:sp>
      <p:sp>
        <p:nvSpPr>
          <p:cNvPr id="3" name="Content Placeholder 2"/>
          <p:cNvSpPr>
            <a:spLocks noGrp="1"/>
          </p:cNvSpPr>
          <p:nvPr>
            <p:ph idx="1"/>
          </p:nvPr>
        </p:nvSpPr>
        <p:spPr/>
        <p:txBody>
          <a:bodyPr>
            <a:normAutofit/>
          </a:bodyPr>
          <a:lstStyle/>
          <a:p>
            <a:pPr marL="0" indent="0">
              <a:buNone/>
            </a:pPr>
            <a:r>
              <a:rPr lang="en-US" b="1" dirty="0"/>
              <a:t>Individual matching</a:t>
            </a:r>
            <a:r>
              <a:rPr lang="en-US" dirty="0"/>
              <a:t>: subject by subject (aka “pair-wise”)</a:t>
            </a:r>
          </a:p>
          <a:p>
            <a:pPr marL="0" indent="0">
              <a:buNone/>
            </a:pPr>
            <a:endParaRPr lang="en-US" dirty="0"/>
          </a:p>
          <a:p>
            <a:r>
              <a:rPr lang="en-US" dirty="0"/>
              <a:t>Use if you are matching on many factors</a:t>
            </a:r>
          </a:p>
          <a:p>
            <a:r>
              <a:rPr lang="en-US" dirty="0"/>
              <a:t>Level of confounders is unique to each case-control pair, so each pair represents their own stratum</a:t>
            </a:r>
          </a:p>
          <a:p>
            <a:r>
              <a:rPr lang="en-US" dirty="0"/>
              <a:t>Analysis: conditional logistic regression</a:t>
            </a:r>
          </a:p>
        </p:txBody>
      </p:sp>
      <p:pic>
        <p:nvPicPr>
          <p:cNvPr id="4" name="Audio 3">
            <a:hlinkClick r:id="" action="ppaction://media"/>
            <a:extLst>
              <a:ext uri="{FF2B5EF4-FFF2-40B4-BE49-F238E27FC236}">
                <a16:creationId xmlns:a16="http://schemas.microsoft.com/office/drawing/2014/main" xmlns="" id="{230E930A-4353-46AC-842F-725C8BF6E1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3714990801"/>
      </p:ext>
    </p:extLst>
  </p:cSld>
  <p:clrMapOvr>
    <a:masterClrMapping/>
  </p:clrMapOvr>
  <mc:AlternateContent xmlns:mc="http://schemas.openxmlformats.org/markup-compatibility/2006" xmlns:p14="http://schemas.microsoft.com/office/powerpoint/2010/main">
    <mc:Choice Requires="p14">
      <p:transition spd="slow" p14:dur="2000" advTm="42113"/>
    </mc:Choice>
    <mc:Fallback xmlns="">
      <p:transition spd="slow" advTm="42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2-16 at 10.25.30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0801" y="218008"/>
            <a:ext cx="9537700" cy="1955800"/>
          </a:xfrm>
          <a:prstGeom prst="rect">
            <a:avLst/>
          </a:prstGeom>
        </p:spPr>
      </p:pic>
      <p:sp>
        <p:nvSpPr>
          <p:cNvPr id="6" name="Content Placeholder 2"/>
          <p:cNvSpPr>
            <a:spLocks noGrp="1"/>
          </p:cNvSpPr>
          <p:nvPr>
            <p:ph idx="1"/>
          </p:nvPr>
        </p:nvSpPr>
        <p:spPr>
          <a:xfrm>
            <a:off x="838200" y="2386343"/>
            <a:ext cx="10515600" cy="3790619"/>
          </a:xfrm>
        </p:spPr>
        <p:txBody>
          <a:bodyPr>
            <a:normAutofit fontScale="92500" lnSpcReduction="10000"/>
          </a:bodyPr>
          <a:lstStyle/>
          <a:p>
            <a:r>
              <a:rPr lang="en-US" dirty="0"/>
              <a:t>Nested case-control study using data from 2 prospective cohort studies</a:t>
            </a:r>
          </a:p>
          <a:p>
            <a:r>
              <a:rPr lang="en-US" dirty="0"/>
              <a:t>Incident cases of head and neck squamous cell carcinoma (HNSCC; n=132)</a:t>
            </a:r>
          </a:p>
          <a:p>
            <a:r>
              <a:rPr lang="en-US" dirty="0"/>
              <a:t>3 controls per case (n=396) selected through incidence density sampling</a:t>
            </a:r>
          </a:p>
          <a:p>
            <a:r>
              <a:rPr lang="en-US" dirty="0"/>
              <a:t>Individually matched on age, sex, race/ethnicity, and time since mouthwash collection</a:t>
            </a:r>
          </a:p>
          <a:p>
            <a:r>
              <a:rPr lang="en-US" dirty="0"/>
              <a:t>Exposure: Oral HPV types</a:t>
            </a:r>
          </a:p>
          <a:p>
            <a:r>
              <a:rPr lang="en-US" dirty="0"/>
              <a:t>Conditional logistic regression models for matched risk sets</a:t>
            </a:r>
          </a:p>
          <a:p>
            <a:r>
              <a:rPr lang="en-US" dirty="0"/>
              <a:t>HPV-16 associated with a 7-fold increased odds of HNSCC and 22-fold increased risk of </a:t>
            </a:r>
            <a:r>
              <a:rPr lang="en-US" dirty="0" err="1"/>
              <a:t>oropharyngeal</a:t>
            </a:r>
            <a:r>
              <a:rPr lang="en-US" dirty="0"/>
              <a:t> SCC</a:t>
            </a:r>
          </a:p>
          <a:p>
            <a:endParaRPr lang="en-US" dirty="0"/>
          </a:p>
        </p:txBody>
      </p:sp>
      <p:pic>
        <p:nvPicPr>
          <p:cNvPr id="3" name="Audio 2">
            <a:hlinkClick r:id="" action="ppaction://media"/>
            <a:extLst>
              <a:ext uri="{FF2B5EF4-FFF2-40B4-BE49-F238E27FC236}">
                <a16:creationId xmlns:a16="http://schemas.microsoft.com/office/drawing/2014/main" xmlns="" id="{C73C093A-C54F-483B-825E-2DB7AD20485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836400" y="6502400"/>
            <a:ext cx="203200" cy="203200"/>
          </a:xfrm>
          <a:prstGeom prst="rect">
            <a:avLst/>
          </a:prstGeom>
        </p:spPr>
      </p:pic>
    </p:spTree>
    <p:custDataLst>
      <p:tags r:id="rId1"/>
    </p:custDataLst>
    <p:extLst>
      <p:ext uri="{BB962C8B-B14F-4D97-AF65-F5344CB8AC3E}">
        <p14:creationId xmlns:p14="http://schemas.microsoft.com/office/powerpoint/2010/main" val="1608293316"/>
      </p:ext>
    </p:extLst>
  </p:cSld>
  <p:clrMapOvr>
    <a:masterClrMapping/>
  </p:clrMapOvr>
  <mc:AlternateContent xmlns:mc="http://schemas.openxmlformats.org/markup-compatibility/2006" xmlns:p14="http://schemas.microsoft.com/office/powerpoint/2010/main">
    <mc:Choice Requires="p14">
      <p:transition spd="slow" p14:dur="2000" advTm="139979"/>
    </mc:Choice>
    <mc:Fallback xmlns="">
      <p:transition spd="slow" advTm="139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8|20.3|22.4|24.1"/>
</p:tagLst>
</file>

<file path=ppt/tags/tag2.xml><?xml version="1.0" encoding="utf-8"?>
<p:tagLst xmlns:a="http://schemas.openxmlformats.org/drawingml/2006/main" xmlns:r="http://schemas.openxmlformats.org/officeDocument/2006/relationships" xmlns:p="http://schemas.openxmlformats.org/presentationml/2006/main">
  <p:tag name="TIMING" val="|19.3|46.1|10.3"/>
</p:tagLst>
</file>

<file path=ppt/tags/tag3.xml><?xml version="1.0" encoding="utf-8"?>
<p:tagLst xmlns:a="http://schemas.openxmlformats.org/drawingml/2006/main" xmlns:r="http://schemas.openxmlformats.org/officeDocument/2006/relationships" xmlns:p="http://schemas.openxmlformats.org/presentationml/2006/main">
  <p:tag name="TIMING" val="|80.1"/>
</p:tagLst>
</file>

<file path=ppt/tags/tag4.xml><?xml version="1.0" encoding="utf-8"?>
<p:tagLst xmlns:a="http://schemas.openxmlformats.org/drawingml/2006/main" xmlns:r="http://schemas.openxmlformats.org/officeDocument/2006/relationships" xmlns:p="http://schemas.openxmlformats.org/presentationml/2006/main">
  <p:tag name="TIMING" val="|23|25.5|53.5"/>
</p:tagLst>
</file>

<file path=ppt/tags/tag5.xml><?xml version="1.0" encoding="utf-8"?>
<p:tagLst xmlns:a="http://schemas.openxmlformats.org/drawingml/2006/main" xmlns:r="http://schemas.openxmlformats.org/officeDocument/2006/relationships" xmlns:p="http://schemas.openxmlformats.org/presentationml/2006/main">
  <p:tag name="TIMING" val="|23.2|27.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6791</TotalTime>
  <Words>6244</Words>
  <Application>Microsoft Office PowerPoint</Application>
  <PresentationFormat>Widescreen</PresentationFormat>
  <Paragraphs>366</Paragraphs>
  <Slides>38</Slides>
  <Notes>38</Notes>
  <HiddenSlides>0</HiddenSlides>
  <MMClips>38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Calibri Light</vt:lpstr>
      <vt:lpstr>Mangal</vt:lpstr>
      <vt:lpstr>Wingdings</vt:lpstr>
      <vt:lpstr>Office Theme</vt:lpstr>
      <vt:lpstr>Introduction to Matching EPI 207</vt:lpstr>
      <vt:lpstr>Outline</vt:lpstr>
      <vt:lpstr>Definition of Matching</vt:lpstr>
      <vt:lpstr>Why match?</vt:lpstr>
      <vt:lpstr>Costs of Matching</vt:lpstr>
      <vt:lpstr>Types of Matching</vt:lpstr>
      <vt:lpstr>Individual Matching</vt:lpstr>
      <vt:lpstr>Individual Matching</vt:lpstr>
      <vt:lpstr>PowerPoint Presentation</vt:lpstr>
      <vt:lpstr>Incidence Density Sampling</vt:lpstr>
      <vt:lpstr>Frequency Matching</vt:lpstr>
      <vt:lpstr>Frequency Matching</vt:lpstr>
      <vt:lpstr>PowerPoint Presentation</vt:lpstr>
      <vt:lpstr>Matching in Cohort Studies</vt:lpstr>
      <vt:lpstr>Matching in Cohort Studies</vt:lpstr>
      <vt:lpstr>Matching in Cohort Studies</vt:lpstr>
      <vt:lpstr>Matching in Cohort Studies, cont.</vt:lpstr>
      <vt:lpstr>Matching in Cohort Studies, cont.</vt:lpstr>
      <vt:lpstr>Matching in Cohort Studies, cont.</vt:lpstr>
      <vt:lpstr>Matching in Cohort Studies, cont.</vt:lpstr>
      <vt:lpstr>PowerPoint Presentation</vt:lpstr>
      <vt:lpstr>Matching in Case-Control Studies</vt:lpstr>
      <vt:lpstr>Matching in Case-Control Studies</vt:lpstr>
      <vt:lpstr>Matching in Case-Control Studies</vt:lpstr>
      <vt:lpstr>Matching in Case-Control Studies</vt:lpstr>
      <vt:lpstr>Matching in Case-Control Studies, cont.</vt:lpstr>
      <vt:lpstr>Purpose of Matching in Case-Control Studies</vt:lpstr>
      <vt:lpstr>Costs of Matching in a Case-Control Study</vt:lpstr>
      <vt:lpstr>Decrease in Available Controls with More Matching Factors</vt:lpstr>
      <vt:lpstr>Costs of Matching in a Case-Control Study</vt:lpstr>
      <vt:lpstr>Benefits of Matching in a Case-Control Study</vt:lpstr>
      <vt:lpstr>Benefits of Matching in Case-Control Studies, cont.</vt:lpstr>
      <vt:lpstr>Benefits of Matching in Case-control Studies, cont.</vt:lpstr>
      <vt:lpstr>Benefits of Matching in Case-Control Studies, cont.</vt:lpstr>
      <vt:lpstr>Analysis of Matched Data</vt:lpstr>
      <vt:lpstr>Analysis of Matched Data</vt:lpstr>
      <vt:lpstr>Conditional Logistic Regression</vt:lpstr>
      <vt:lpstr>Summary of Matched Case-Control Studies</vt:lpstr>
    </vt:vector>
  </TitlesOfParts>
  <Company>UCSF</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of Case-Control Study Design &amp; Introduction to Matching</dc:title>
  <dc:creator>Van Blarigan, Erin</dc:creator>
  <cp:lastModifiedBy>Dunne, Clair</cp:lastModifiedBy>
  <cp:revision>141</cp:revision>
  <dcterms:created xsi:type="dcterms:W3CDTF">2018-02-06T23:39:25Z</dcterms:created>
  <dcterms:modified xsi:type="dcterms:W3CDTF">2020-01-23T23:41:22Z</dcterms:modified>
</cp:coreProperties>
</file>