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2" r:id="rId2"/>
    <p:sldId id="257" r:id="rId3"/>
    <p:sldId id="332" r:id="rId4"/>
    <p:sldId id="333" r:id="rId5"/>
    <p:sldId id="325" r:id="rId6"/>
    <p:sldId id="306" r:id="rId7"/>
    <p:sldId id="326" r:id="rId8"/>
    <p:sldId id="327" r:id="rId9"/>
    <p:sldId id="311" r:id="rId10"/>
    <p:sldId id="316" r:id="rId11"/>
    <p:sldId id="317" r:id="rId12"/>
    <p:sldId id="315" r:id="rId13"/>
    <p:sldId id="329" r:id="rId14"/>
    <p:sldId id="328" r:id="rId15"/>
    <p:sldId id="330" r:id="rId16"/>
    <p:sldId id="335" r:id="rId17"/>
    <p:sldId id="336" r:id="rId18"/>
    <p:sldId id="339" r:id="rId19"/>
    <p:sldId id="319" r:id="rId20"/>
    <p:sldId id="320" r:id="rId21"/>
    <p:sldId id="322" r:id="rId22"/>
    <p:sldId id="338" r:id="rId23"/>
    <p:sldId id="337" r:id="rId24"/>
    <p:sldId id="340" r:id="rId25"/>
    <p:sldId id="331" r:id="rId26"/>
    <p:sldId id="314" r:id="rId27"/>
    <p:sldId id="321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A9A9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6"/>
    <p:restoredTop sz="94663"/>
  </p:normalViewPr>
  <p:slideViewPr>
    <p:cSldViewPr snapToGrid="0" snapToObjects="1">
      <p:cViewPr>
        <p:scale>
          <a:sx n="117" d="100"/>
          <a:sy n="117" d="100"/>
        </p:scale>
        <p:origin x="-40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311E-C9EC-BC4F-B945-83CFD7BB34AC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2BE7-F66A-9344-9948-345AA704E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7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109E-8EDF-2A45-A9D3-4E2EF5403D27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F77BA-7B77-EB44-857B-CE7BDFE4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7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https://www4.stat.ncsu.edu/~</a:t>
            </a:r>
            <a:r>
              <a:rPr lang="en-US" dirty="0" err="1"/>
              <a:t>laber</a:t>
            </a:r>
            <a:r>
              <a:rPr lang="en-US" dirty="0"/>
              <a:t>/</a:t>
            </a:r>
            <a:r>
              <a:rPr lang="en-US"/>
              <a:t>smarts.html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Are all adaptive?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Stage 1 outcome is intermediate:  NTX is easy to deliver, CBT</a:t>
            </a:r>
            <a:r>
              <a:rPr lang="en-US" sz="1200" u="none" baseline="0" dirty="0"/>
              <a:t> intervention is harder.  Need to know who really needs it.  </a:t>
            </a:r>
          </a:p>
          <a:p>
            <a:pPr marL="0" indent="0">
              <a:buNone/>
            </a:pPr>
            <a:r>
              <a:rPr lang="en-US" sz="1200" u="none" baseline="0" dirty="0"/>
              <a:t>Is it important to anticipate quick efficacy or NTX and ramp up intervention quickly (stringent) or allow slower efficacy of NTX before behavioral </a:t>
            </a:r>
            <a:r>
              <a:rPr lang="en-US" sz="1200" u="none" baseline="0" dirty="0" err="1"/>
              <a:t>intvn</a:t>
            </a:r>
            <a:r>
              <a:rPr lang="en-US" sz="1200" u="none" baseline="0" dirty="0"/>
              <a:t>?</a:t>
            </a:r>
            <a:endParaRPr lang="en-US" sz="1200" u="sng" dirty="0"/>
          </a:p>
          <a:p>
            <a:pPr marL="0" indent="0"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An adaptation: Person-specific timing of decision node when nonresponse occurs </a:t>
            </a:r>
          </a:p>
          <a:p>
            <a:pPr marL="0" indent="0">
              <a:buNone/>
            </a:pPr>
            <a:r>
              <a:rPr lang="en-US" sz="1200" u="none" dirty="0"/>
              <a:t>Notation:  ATS = AI</a:t>
            </a:r>
            <a:endParaRPr lang="en-US" sz="1200" u="sng" dirty="0"/>
          </a:p>
          <a:p>
            <a:pPr marL="0" indent="0"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Heterogeneity might be driven by individuals’ biology or their behavior. A DAG would be useful in this arena! </a:t>
            </a:r>
          </a:p>
          <a:p>
            <a:pPr marL="0" indent="0">
              <a:buNone/>
            </a:pPr>
            <a:endParaRPr lang="en-US" sz="1200" u="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/>
              <a:t>More valuable if reflect complexities encountered in practice.   </a:t>
            </a:r>
          </a:p>
          <a:p>
            <a:pPr marL="0" indent="0"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Heterogeneity might be driven by individuals’ biology or their behavior. A DAG would be useful in this arena! </a:t>
            </a:r>
          </a:p>
          <a:p>
            <a:pPr marL="0" indent="0">
              <a:buNone/>
            </a:pPr>
            <a:endParaRPr lang="en-US" sz="1200" u="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/>
              <a:t>More valuable if reflect complexities encountered in practice.   </a:t>
            </a:r>
          </a:p>
          <a:p>
            <a:pPr marL="0" indent="0"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Heterogeneity might be driven by individuals’ biology or their behavior. A DAG would be useful in this arena! </a:t>
            </a:r>
          </a:p>
          <a:p>
            <a:pPr marL="0" indent="0">
              <a:buNone/>
            </a:pPr>
            <a:endParaRPr lang="en-US" sz="1200" u="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/>
              <a:t>More valuable if reflect complexities encountered in practice.   </a:t>
            </a:r>
          </a:p>
          <a:p>
            <a:pPr marL="0" indent="0"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Heterogeneity might be driven by individuals’ biology or their behavior. A DAG would be useful in this arena! </a:t>
            </a:r>
          </a:p>
          <a:p>
            <a:pPr marL="0" indent="0">
              <a:buNone/>
            </a:pPr>
            <a:endParaRPr lang="en-US" sz="1200" u="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/>
              <a:t>More valuable if reflect complexities encountered in practice.   </a:t>
            </a:r>
          </a:p>
          <a:p>
            <a:pPr marL="0" indent="0"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Identify (a1,a2), (s1,s2), Y, (d1,d2)</a:t>
            </a:r>
          </a:p>
          <a:p>
            <a:pPr marL="0" indent="0"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Burden = exceeds personal resources </a:t>
            </a:r>
          </a:p>
          <a:p>
            <a:pPr marL="0" indent="0">
              <a:buNone/>
            </a:pPr>
            <a:r>
              <a:rPr lang="en-US" sz="1200" u="sng" dirty="0"/>
              <a:t>Recent </a:t>
            </a:r>
            <a:r>
              <a:rPr lang="en-US" sz="1200" u="sng" dirty="0" err="1"/>
              <a:t>gamechanger</a:t>
            </a:r>
            <a:r>
              <a:rPr lang="en-US" sz="1200" dirty="0"/>
              <a:t>:  Extensive contributions of Susan Murphy and colleagues at U Michigan.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(</a:t>
            </a:r>
            <a:r>
              <a:rPr lang="en-US" dirty="0" err="1"/>
              <a:t>sd</a:t>
            </a:r>
            <a:r>
              <a:rPr lang="en-US" dirty="0"/>
              <a:t>) come from </a:t>
            </a:r>
            <a:r>
              <a:rPr lang="en-US" dirty="0" err="1"/>
              <a:t>Gao</a:t>
            </a:r>
            <a:r>
              <a:rPr lang="en-US" dirty="0"/>
              <a:t> (2015)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Arm is considered fixed; outcome is a random variable.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Heterogeneity might be driven by individuals’ biology or their behavior. A DAG would be useful in this arena!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none" dirty="0"/>
              <a:t>Heterogeneity might be driven by individuals’ biology or their behavior. A DAG would be useful in this arena! </a:t>
            </a:r>
          </a:p>
          <a:p>
            <a:pPr marL="0" indent="0">
              <a:buNone/>
            </a:pPr>
            <a:endParaRPr lang="en-US" sz="1200" u="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/>
              <a:t>More valuable if reflect complexities encountered in practice.   </a:t>
            </a:r>
          </a:p>
          <a:p>
            <a:pPr marL="0" indent="0">
              <a:buNone/>
            </a:pPr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Ultimate outcome, not shown, measured at end of follow-up.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AI names in other fields: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Statistics: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treatment regimes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Psychology:  adaptive treatment strategies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24A3-5947-5841-B09C-397E611DD8AB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96BC-6B75-8C42-9A12-F338DAE9F778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73B0-4064-D344-A174-197C1CFF36AF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D121-AEA5-9F44-A295-86B570F2CC78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CD00-5EBD-BB47-8741-948BB89274FE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8BC8-585A-5549-8AEB-DE55188CC6D0}" type="datetime1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28E5-9BC8-FE45-93CB-AE7AAEDF6BE5}" type="datetime1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D5A8-5C4B-F943-9797-64C1DEAE394D}" type="datetime1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093F-51A5-4E43-8509-4C09A019C2B8}" type="datetime1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946-8DE5-114C-8F49-3299BE203BD5}" type="datetime1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F320-118B-6345-A7E4-D1F4A1100AEB}" type="datetime1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F9A5-C21A-8942-BBC2-3D7383F5B0A3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18539-2" TargetMode="External"/><Relationship Id="rId4" Type="http://schemas.openxmlformats.org/officeDocument/2006/relationships/hyperlink" Target="https://doi.org/10.1007/978-1-4614-4322-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7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66942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200" b="1" dirty="0"/>
              <a:t>Biostatistics 226, Winter 2020</a:t>
            </a:r>
            <a:endParaRPr lang="en-US" sz="42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3800" u="sng" dirty="0"/>
              <a:t>Course Overview</a:t>
            </a:r>
            <a:endParaRPr lang="en-US" sz="38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>
                <a:solidFill>
                  <a:srgbClr val="000000"/>
                </a:solidFill>
              </a:rPr>
              <a:t>Jan 7 – Design of RCTs:  How to avoid bias and achieve valid results  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Jan 14 – Analyses:  Baseline, Efficacy, and Safety    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Jan 21 – Monitoring trials for efficacy, futility, and patient safety </a:t>
            </a:r>
            <a:endParaRPr lang="en-US" sz="4000" i="1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Jan 28 – Cluster Randomized Trials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>
                <a:solidFill>
                  <a:srgbClr val="FF0000"/>
                </a:solidFill>
              </a:rPr>
              <a:t>Feb 4 – Precision medicine I: SMART (Adaptive) Trials </a:t>
            </a:r>
            <a:endParaRPr lang="en-US" sz="4000" i="1" dirty="0">
              <a:solidFill>
                <a:srgbClr val="FF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Feb 11 – Precision medicine II: N-of-1 Trials   </a:t>
            </a:r>
          </a:p>
          <a:p>
            <a:pPr marL="457200" lvl="1" indent="0">
              <a:buNone/>
            </a:pPr>
            <a:endParaRPr lang="en-US" i="1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000" u="sng" dirty="0"/>
              <a:t>Textbook References</a:t>
            </a:r>
            <a:r>
              <a:rPr lang="en-US" sz="4000" dirty="0"/>
              <a:t>  </a:t>
            </a:r>
          </a:p>
          <a:p>
            <a:pPr marL="0" indent="0">
              <a:buNone/>
            </a:pPr>
            <a:r>
              <a:rPr lang="en-US" sz="4000" dirty="0"/>
              <a:t> </a:t>
            </a:r>
          </a:p>
          <a:p>
            <a:pPr marL="0" indent="0">
              <a:buNone/>
            </a:pPr>
            <a:r>
              <a:rPr lang="en-US" sz="4000" dirty="0"/>
              <a:t>Friedman, </a:t>
            </a:r>
            <a:r>
              <a:rPr lang="en-US" sz="4000" dirty="0" err="1"/>
              <a:t>Furburg</a:t>
            </a:r>
            <a:r>
              <a:rPr lang="en-US" sz="4000" dirty="0"/>
              <a:t>, </a:t>
            </a:r>
            <a:r>
              <a:rPr lang="en-US" sz="4000" dirty="0" err="1"/>
              <a:t>DeMets</a:t>
            </a:r>
            <a:r>
              <a:rPr lang="en-US" sz="4000" dirty="0"/>
              <a:t>, </a:t>
            </a:r>
            <a:r>
              <a:rPr lang="en-US" sz="4000" dirty="0" err="1"/>
              <a:t>Reboussin</a:t>
            </a:r>
            <a:r>
              <a:rPr lang="en-US" sz="4000" dirty="0"/>
              <a:t>, Granger. </a:t>
            </a:r>
            <a:r>
              <a:rPr lang="en-US" sz="4000" i="1" dirty="0"/>
              <a:t>Fundamental of Clinical Trials, 5th edition</a:t>
            </a:r>
            <a:r>
              <a:rPr lang="en-US" sz="4000" dirty="0"/>
              <a:t>, 2015.  </a:t>
            </a:r>
            <a:r>
              <a:rPr lang="en-US" sz="3500" dirty="0">
                <a:latin typeface="Calibri"/>
                <a:cs typeface="Calibri"/>
                <a:hlinkClick r:id="rId3"/>
              </a:rPr>
              <a:t>https://</a:t>
            </a:r>
            <a:r>
              <a:rPr lang="en-US" sz="3500" dirty="0" err="1">
                <a:latin typeface="Calibri"/>
                <a:cs typeface="Calibri"/>
                <a:hlinkClick r:id="rId3"/>
              </a:rPr>
              <a:t>doi.org</a:t>
            </a:r>
            <a:r>
              <a:rPr lang="en-US" sz="3500" dirty="0">
                <a:latin typeface="Calibri"/>
                <a:cs typeface="Calibri"/>
                <a:hlinkClick r:id="rId3"/>
              </a:rPr>
              <a:t>/</a:t>
            </a:r>
            <a:r>
              <a:rPr lang="mr-IN" sz="3500" dirty="0">
                <a:latin typeface="Calibri"/>
                <a:cs typeface="Calibri"/>
                <a:hlinkClick r:id="rId3"/>
              </a:rPr>
              <a:t>10.1007/978</a:t>
            </a:r>
            <a:r>
              <a:rPr lang="en-US" sz="3500" dirty="0">
                <a:latin typeface="Calibri"/>
                <a:cs typeface="Calibri"/>
                <a:hlinkClick r:id="rId3"/>
              </a:rPr>
              <a:t>-</a:t>
            </a:r>
            <a:r>
              <a:rPr lang="mr-IN" sz="3500" dirty="0">
                <a:latin typeface="Calibri"/>
                <a:cs typeface="Calibri"/>
                <a:hlinkClick r:id="rId3"/>
              </a:rPr>
              <a:t>3</a:t>
            </a:r>
            <a:r>
              <a:rPr lang="en-US" sz="3500" dirty="0">
                <a:latin typeface="Calibri"/>
                <a:cs typeface="Calibri"/>
                <a:hlinkClick r:id="rId3"/>
              </a:rPr>
              <a:t>-</a:t>
            </a:r>
            <a:r>
              <a:rPr lang="mr-IN" sz="3500" dirty="0">
                <a:latin typeface="Calibri"/>
                <a:cs typeface="Calibri"/>
                <a:hlinkClick r:id="rId3"/>
              </a:rPr>
              <a:t>319</a:t>
            </a:r>
            <a:r>
              <a:rPr lang="en-US" sz="3500" dirty="0">
                <a:latin typeface="Calibri"/>
                <a:cs typeface="Calibri"/>
                <a:hlinkClick r:id="rId3"/>
              </a:rPr>
              <a:t>-</a:t>
            </a:r>
            <a:r>
              <a:rPr lang="mr-IN" sz="3500" dirty="0">
                <a:latin typeface="Calibri"/>
                <a:cs typeface="Calibri"/>
                <a:hlinkClick r:id="rId3"/>
              </a:rPr>
              <a:t>18539</a:t>
            </a:r>
            <a:r>
              <a:rPr lang="en-US" sz="3500" dirty="0">
                <a:latin typeface="Calibri"/>
                <a:cs typeface="Calibri"/>
                <a:hlinkClick r:id="rId3"/>
              </a:rPr>
              <a:t>-</a:t>
            </a:r>
            <a:r>
              <a:rPr lang="mr-IN" sz="3500" dirty="0">
                <a:latin typeface="Calibri"/>
                <a:cs typeface="Calibri"/>
                <a:hlinkClick r:id="rId3"/>
              </a:rPr>
              <a:t>2</a:t>
            </a:r>
            <a:r>
              <a:rPr lang="en-US" sz="3500" dirty="0">
                <a:latin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4000" dirty="0"/>
              <a:t> </a:t>
            </a:r>
          </a:p>
          <a:p>
            <a:pPr marL="0" indent="0">
              <a:buNone/>
            </a:pPr>
            <a:r>
              <a:rPr lang="en-US" sz="4000" dirty="0"/>
              <a:t>W. Tang and X. </a:t>
            </a:r>
            <a:r>
              <a:rPr lang="en-US" sz="4000" dirty="0" err="1"/>
              <a:t>Tu</a:t>
            </a:r>
            <a:r>
              <a:rPr lang="en-US" sz="4000" dirty="0"/>
              <a:t> (eds.), Modern Clinical Trial Analysis, Applied Bioinformatics and Biostatistics in Cancer Research, Springer </a:t>
            </a:r>
            <a:r>
              <a:rPr lang="en-US" sz="4000" dirty="0" err="1"/>
              <a:t>Science+Business</a:t>
            </a:r>
            <a:r>
              <a:rPr lang="en-US" sz="4000" dirty="0"/>
              <a:t> Media New York 2013.  </a:t>
            </a:r>
          </a:p>
          <a:p>
            <a:r>
              <a:rPr lang="en-US" sz="4000" dirty="0"/>
              <a:t>Chapter 5:  </a:t>
            </a:r>
            <a:r>
              <a:rPr lang="en-US" sz="4000" dirty="0" err="1"/>
              <a:t>Qian</a:t>
            </a:r>
            <a:r>
              <a:rPr lang="en-US" sz="4000" dirty="0"/>
              <a:t> M, Nahum-</a:t>
            </a:r>
            <a:r>
              <a:rPr lang="en-US" sz="4000" dirty="0" err="1"/>
              <a:t>Shani</a:t>
            </a:r>
            <a:r>
              <a:rPr lang="en-US" sz="4000" dirty="0"/>
              <a:t> I, Murphy SA. Dynamic treatment regimes; pp. 127–148. </a:t>
            </a:r>
            <a:endParaRPr lang="en-US" sz="4000" dirty="0">
              <a:latin typeface="Calibri"/>
              <a:cs typeface="Calibri"/>
            </a:endParaRPr>
          </a:p>
          <a:p>
            <a:pPr marL="400050" lvl="1" indent="0">
              <a:buNone/>
            </a:pPr>
            <a:r>
              <a:rPr lang="mr-IN" sz="3600" dirty="0">
                <a:latin typeface="Calibri"/>
                <a:cs typeface="Calibri"/>
                <a:hlinkClick r:id="rId4"/>
              </a:rPr>
              <a:t>https://doi.org/10.1007/978-1-4614-4322-3</a:t>
            </a:r>
            <a:r>
              <a:rPr lang="en-US" sz="3600" dirty="0">
                <a:latin typeface="Calibri"/>
                <a:cs typeface="Calibri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929F-63CE-3544-AABC-F1D3B8012CB3}" type="datetime1">
              <a:rPr lang="en-US" smtClean="0"/>
              <a:t>2/4/20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66942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300" b="1" i="1" dirty="0">
                <a:solidFill>
                  <a:schemeClr val="accent1"/>
                </a:solidFill>
              </a:rPr>
              <a:t>SMART -- </a:t>
            </a:r>
            <a:r>
              <a:rPr lang="en-US" sz="2300" dirty="0">
                <a:solidFill>
                  <a:srgbClr val="000000"/>
                </a:solidFill>
              </a:rPr>
              <a:t>Sequential Multiple Assignment Randomized Trial  </a:t>
            </a:r>
            <a:r>
              <a:rPr lang="en-US" sz="23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800" dirty="0"/>
              <a:t>A multi-stage randomized trial  </a:t>
            </a:r>
          </a:p>
          <a:p>
            <a:r>
              <a:rPr lang="en-US" sz="1800" dirty="0"/>
              <a:t>Each stage corresponds with a critical decision point </a:t>
            </a:r>
          </a:p>
          <a:p>
            <a:r>
              <a:rPr lang="en-US" sz="1800" dirty="0"/>
              <a:t>Randomization to treatment options takes place at each critical decision point </a:t>
            </a:r>
          </a:p>
          <a:p>
            <a:r>
              <a:rPr lang="en-US" sz="1800" dirty="0"/>
              <a:t>PPTs can be randomized more than once (</a:t>
            </a:r>
            <a:r>
              <a:rPr lang="en-US" sz="1800" dirty="0">
                <a:solidFill>
                  <a:srgbClr val="0000FF"/>
                </a:solidFill>
              </a:rPr>
              <a:t>singular/sequential</a:t>
            </a:r>
            <a:r>
              <a:rPr lang="en-US" sz="1800" dirty="0"/>
              <a:t>), often based on earlier covariates (</a:t>
            </a:r>
            <a:r>
              <a:rPr lang="en-US" sz="1800" dirty="0">
                <a:solidFill>
                  <a:srgbClr val="FF0000"/>
                </a:solidFill>
              </a:rPr>
              <a:t>static/dynamic</a:t>
            </a:r>
            <a:r>
              <a:rPr lang="en-US" sz="1800" dirty="0"/>
              <a:t>)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900" i="1" dirty="0">
                <a:solidFill>
                  <a:srgbClr val="0000FF"/>
                </a:solidFill>
              </a:rPr>
              <a:t>Goal:  To inform the construction of effective adaptive interventions </a:t>
            </a:r>
          </a:p>
          <a:p>
            <a:pPr marL="228600" indent="-228600">
              <a:lnSpc>
                <a:spcPct val="150000"/>
              </a:lnSpc>
              <a:buNone/>
            </a:pPr>
            <a:r>
              <a:rPr lang="en-US" sz="1400" i="1" dirty="0">
                <a:solidFill>
                  <a:srgbClr val="0000FF"/>
                </a:solidFill>
              </a:rPr>
              <a:t>[Lecture 4, Example 1:  How was this intervention constructed? </a:t>
            </a:r>
          </a:p>
          <a:p>
            <a:pPr marL="365760" indent="0">
              <a:lnSpc>
                <a:spcPct val="110000"/>
              </a:lnSpc>
              <a:buNone/>
            </a:pPr>
            <a:r>
              <a:rPr lang="en-US" sz="1400" i="1" dirty="0">
                <a:solidFill>
                  <a:srgbClr val="0000FF"/>
                </a:solidFill>
              </a:rPr>
              <a:t>Relative to generic reminders (Arm C), does PCP-individualized support from Knowledge Brokers increase PCP referrals of eligible patients (Arm E)?] </a:t>
            </a:r>
          </a:p>
          <a:p>
            <a:pPr marL="0" indent="0">
              <a:buNone/>
            </a:pPr>
            <a:endParaRPr lang="en-US" sz="14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accent1"/>
                </a:solidFill>
              </a:rPr>
              <a:t>Contrast: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The overarching aim of an RCT is to </a:t>
            </a:r>
            <a:r>
              <a:rPr lang="en-US" sz="1800" i="1" u="sng" dirty="0">
                <a:solidFill>
                  <a:srgbClr val="000000"/>
                </a:solidFill>
              </a:rPr>
              <a:t>evaluate</a:t>
            </a:r>
            <a:r>
              <a:rPr lang="en-US" sz="1800" dirty="0">
                <a:solidFill>
                  <a:srgbClr val="000000"/>
                </a:solidFill>
              </a:rPr>
              <a:t> an already-developed intervention versus  a suitable control.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The overarching aim of a SMART is to </a:t>
            </a:r>
            <a:r>
              <a:rPr lang="en-US" sz="1800" i="1" u="sng" dirty="0">
                <a:solidFill>
                  <a:srgbClr val="000000"/>
                </a:solidFill>
              </a:rPr>
              <a:t>construct</a:t>
            </a:r>
            <a:r>
              <a:rPr lang="en-US" sz="1800" dirty="0">
                <a:solidFill>
                  <a:srgbClr val="000000"/>
                </a:solidFill>
              </a:rPr>
              <a:t> a high-quality AI based on data. 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sym typeface="Wingdings"/>
              </a:rPr>
              <a:t> Following development of an optimized AI, research would proceed with evaluation of the AI using a subsequent RCT.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93B9-E798-A842-9F98-5EEF4D55CE53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5"/>
            <a:ext cx="8229600" cy="604143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1800" i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Adaptive Intervention:  </a:t>
            </a:r>
            <a:r>
              <a:rPr lang="en-US" sz="1800" dirty="0">
                <a:solidFill>
                  <a:srgbClr val="000000"/>
                </a:solidFill>
              </a:rPr>
              <a:t>A set of {decision points, tailoring variables, treatment options, decision rules}.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FF"/>
                </a:solidFill>
              </a:rPr>
              <a:t>PPT perspective:  </a:t>
            </a:r>
            <a:r>
              <a:rPr lang="en-US" sz="1800" dirty="0" smtClean="0">
                <a:solidFill>
                  <a:srgbClr val="000000"/>
                </a:solidFill>
              </a:rPr>
              <a:t>Here, each randomization is 1:1. There </a:t>
            </a:r>
            <a:r>
              <a:rPr lang="en-US" sz="1800" dirty="0">
                <a:solidFill>
                  <a:srgbClr val="000000"/>
                </a:solidFill>
              </a:rPr>
              <a:t>are 2</a:t>
            </a:r>
            <a:r>
              <a:rPr lang="en-US" sz="1800" baseline="30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 = 8 </a:t>
            </a:r>
            <a:r>
              <a:rPr lang="en-US" sz="1800" dirty="0" smtClean="0">
                <a:solidFill>
                  <a:srgbClr val="000000"/>
                </a:solidFill>
              </a:rPr>
              <a:t>sequences. </a:t>
            </a:r>
            <a:r>
              <a:rPr lang="en-US" sz="1800" i="1" dirty="0">
                <a:solidFill>
                  <a:srgbClr val="000000"/>
                </a:solidFill>
              </a:rPr>
              <a:t>Which is best for whom?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FF"/>
                </a:solidFill>
              </a:rPr>
              <a:t>Clinical perspective:  </a:t>
            </a:r>
            <a:r>
              <a:rPr lang="en-US" sz="1800" dirty="0">
                <a:solidFill>
                  <a:srgbClr val="000000"/>
                </a:solidFill>
              </a:rPr>
              <a:t>Decision rules recommend when &amp; how an intervention should be modified over time.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36D-3B18-5044-8015-FAD48162055B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Screen Shot 2018-02-05 at 5.00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26" y="456883"/>
            <a:ext cx="5738749" cy="451728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445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2-05 at 4.18.50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9" t="18182" r="-3859" b="-18182"/>
          <a:stretch/>
        </p:blipFill>
        <p:spPr>
          <a:xfrm>
            <a:off x="941917" y="2181719"/>
            <a:ext cx="7183509" cy="494842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B15B-32AC-A943-87C9-3BF5295B08E9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083" y="381001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Decision Rules:  Tailor </a:t>
            </a:r>
            <a:r>
              <a:rPr lang="en-US" sz="2000" b="1" dirty="0">
                <a:solidFill>
                  <a:srgbClr val="000000"/>
                </a:solidFill>
              </a:rPr>
              <a:t>Interventions to </a:t>
            </a:r>
            <a:r>
              <a:rPr lang="en-US" sz="2000" b="1" dirty="0" smtClean="0">
                <a:solidFill>
                  <a:srgbClr val="000000"/>
                </a:solidFill>
              </a:rPr>
              <a:t>Groups of Individuals  </a:t>
            </a: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Change intervention options at nodes: </a:t>
            </a:r>
          </a:p>
          <a:p>
            <a:r>
              <a:rPr lang="en-US" dirty="0">
                <a:solidFill>
                  <a:srgbClr val="0000FF"/>
                </a:solidFill>
              </a:rPr>
              <a:t>	Singular: </a:t>
            </a:r>
            <a:r>
              <a:rPr lang="en-US" i="1" dirty="0">
                <a:solidFill>
                  <a:srgbClr val="0000FF"/>
                </a:solidFill>
              </a:rPr>
              <a:t>Define once</a:t>
            </a:r>
            <a:r>
              <a:rPr lang="en-US" dirty="0">
                <a:solidFill>
                  <a:srgbClr val="0000FF"/>
                </a:solidFill>
              </a:rPr>
              <a:t>;  Sequential: </a:t>
            </a:r>
            <a:r>
              <a:rPr lang="en-US" i="1" dirty="0">
                <a:solidFill>
                  <a:srgbClr val="0000FF"/>
                </a:solidFill>
              </a:rPr>
              <a:t>Redefine at intervals</a:t>
            </a:r>
            <a:r>
              <a:rPr lang="en-US" i="1" dirty="0"/>
              <a:t> </a:t>
            </a:r>
          </a:p>
          <a:p>
            <a:pPr marL="285750" indent="-285750"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Select </a:t>
            </a:r>
            <a:r>
              <a:rPr lang="en-US" dirty="0" smtClean="0">
                <a:solidFill>
                  <a:srgbClr val="FF0000"/>
                </a:solidFill>
              </a:rPr>
              <a:t>intervention options </a:t>
            </a:r>
            <a:r>
              <a:rPr lang="en-US" dirty="0">
                <a:solidFill>
                  <a:srgbClr val="FF0000"/>
                </a:solidFill>
              </a:rPr>
              <a:t>based on data up to or at a node: 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Static: </a:t>
            </a:r>
            <a:r>
              <a:rPr lang="en-US" sz="1700" i="1" dirty="0">
                <a:solidFill>
                  <a:srgbClr val="FF0000"/>
                </a:solidFill>
              </a:rPr>
              <a:t>Define via BL covariates</a:t>
            </a:r>
            <a:r>
              <a:rPr lang="en-US" sz="1700" dirty="0">
                <a:solidFill>
                  <a:srgbClr val="FF0000"/>
                </a:solidFill>
              </a:rPr>
              <a:t>; Dynamic: </a:t>
            </a:r>
            <a:r>
              <a:rPr lang="en-US" sz="1700" i="1" dirty="0">
                <a:solidFill>
                  <a:srgbClr val="FF0000"/>
                </a:solidFill>
              </a:rPr>
              <a:t>Redefine via evolving outcomes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  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Example:</a:t>
            </a:r>
            <a:r>
              <a:rPr lang="en-US" sz="2000" dirty="0"/>
              <a:t>  </a:t>
            </a:r>
            <a:r>
              <a:rPr lang="en-US" dirty="0"/>
              <a:t>Adaptive Drug Court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3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Example:  </a:t>
            </a:r>
            <a:r>
              <a:rPr lang="en-US" sz="2400" b="1" dirty="0" err="1">
                <a:solidFill>
                  <a:schemeClr val="accent1"/>
                </a:solidFill>
              </a:rPr>
              <a:t>ExTENd</a:t>
            </a:r>
            <a:r>
              <a:rPr lang="en-US" sz="2400" b="1" dirty="0">
                <a:solidFill>
                  <a:schemeClr val="accent1"/>
                </a:solidFill>
              </a:rPr>
              <a:t> Trial </a:t>
            </a:r>
            <a:endParaRPr lang="en-US" sz="24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800" dirty="0"/>
              <a:t>Background:  Treatments for alcohol dependence include </a:t>
            </a:r>
          </a:p>
          <a:p>
            <a:pPr>
              <a:spcBef>
                <a:spcPts val="1100"/>
              </a:spcBef>
            </a:pPr>
            <a:r>
              <a:rPr lang="en-US" sz="1800" dirty="0"/>
              <a:t>Oral naltrexone (NTX) – blocks the pleasurable effects of alcohol consumption 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Heterogeneous response associated with differences in  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Biologic response to both alcohol and medication  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Adherence associated with coping skills and social support </a:t>
            </a:r>
            <a:r>
              <a:rPr lang="en-US" sz="1600" i="1" dirty="0">
                <a:solidFill>
                  <a:srgbClr val="0000FF"/>
                </a:solidFill>
                <a:sym typeface="Wingdings"/>
              </a:rPr>
              <a:t> intervention target </a:t>
            </a:r>
            <a:endParaRPr lang="en-US" sz="1600" i="1" dirty="0">
              <a:solidFill>
                <a:srgbClr val="000000"/>
              </a:solidFill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sym typeface="Wingdings"/>
              </a:rPr>
              <a:t>Behavioral interventions </a:t>
            </a:r>
            <a:r>
              <a:rPr lang="mr-IN" sz="1800" dirty="0">
                <a:solidFill>
                  <a:srgbClr val="000000"/>
                </a:solidFill>
                <a:sym typeface="Wingdings"/>
              </a:rPr>
              <a:t>–</a:t>
            </a:r>
            <a:r>
              <a:rPr lang="en-US" sz="1800" dirty="0">
                <a:solidFill>
                  <a:srgbClr val="000000"/>
                </a:solidFill>
                <a:sym typeface="Wingdings"/>
              </a:rPr>
              <a:t> to increase adherence behaviors: </a:t>
            </a:r>
          </a:p>
          <a:p>
            <a:pPr lvl="1">
              <a:spcBef>
                <a:spcPts val="300"/>
              </a:spcBef>
            </a:pPr>
            <a:r>
              <a:rPr lang="en-US" sz="1600" dirty="0">
                <a:solidFill>
                  <a:srgbClr val="000000"/>
                </a:solidFill>
                <a:sym typeface="Wingdings"/>
              </a:rPr>
              <a:t>More intensive:  Cognitive Behavioral Therapy (CBI) </a:t>
            </a:r>
          </a:p>
          <a:p>
            <a:pPr lvl="1">
              <a:spcBef>
                <a:spcPts val="300"/>
              </a:spcBef>
            </a:pPr>
            <a:r>
              <a:rPr lang="en-US" sz="1600" dirty="0">
                <a:solidFill>
                  <a:srgbClr val="000000"/>
                </a:solidFill>
                <a:sym typeface="Wingdings"/>
              </a:rPr>
              <a:t>Less intensive:  </a:t>
            </a:r>
            <a:r>
              <a:rPr lang="en-US" sz="1600" dirty="0" smtClean="0"/>
              <a:t>Telephone Disease Management </a:t>
            </a:r>
            <a:r>
              <a:rPr lang="en-US" sz="1600" dirty="0"/>
              <a:t>(TDM) 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57150" indent="0">
              <a:spcBef>
                <a:spcPts val="600"/>
              </a:spcBef>
              <a:buNone/>
            </a:pPr>
            <a:r>
              <a:rPr lang="en-US" sz="2000" b="1" dirty="0" err="1">
                <a:solidFill>
                  <a:srgbClr val="000000"/>
                </a:solidFill>
              </a:rPr>
              <a:t>ExTENd</a:t>
            </a:r>
            <a:r>
              <a:rPr lang="en-US" sz="2000" b="1" dirty="0">
                <a:solidFill>
                  <a:srgbClr val="000000"/>
                </a:solidFill>
              </a:rPr>
              <a:t> Trial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/>
              <a:t>(PI: David </a:t>
            </a:r>
            <a:r>
              <a:rPr lang="en-US" sz="2000" dirty="0" err="1"/>
              <a:t>Oslin</a:t>
            </a:r>
            <a:r>
              <a:rPr lang="en-US" sz="2000" dirty="0"/>
              <a:t>, U Penn)  </a:t>
            </a:r>
          </a:p>
          <a:p>
            <a:pPr marL="400050"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</a:rPr>
              <a:t>Stage 1:  Randomize by outcome stringency. Treat all with NTX (≤ 8 weeks).</a:t>
            </a:r>
          </a:p>
          <a:p>
            <a:pPr marL="800100" lvl="1">
              <a:spcBef>
                <a:spcPts val="300"/>
              </a:spcBef>
            </a:pPr>
            <a:r>
              <a:rPr lang="en-US" sz="1500" dirty="0">
                <a:solidFill>
                  <a:srgbClr val="000000"/>
                </a:solidFill>
              </a:rPr>
              <a:t>Strata:  </a:t>
            </a:r>
            <a:r>
              <a:rPr lang="en-US" sz="1500" i="1" dirty="0">
                <a:solidFill>
                  <a:srgbClr val="000000"/>
                </a:solidFill>
              </a:rPr>
              <a:t>Number of heavy drinking days:  Lenient, &gt;5;  Stringent, &gt;2 defines </a:t>
            </a:r>
            <a:r>
              <a:rPr lang="en-US" sz="1500" i="1" dirty="0" err="1">
                <a:solidFill>
                  <a:srgbClr val="000000"/>
                </a:solidFill>
              </a:rPr>
              <a:t>nonresponder</a:t>
            </a:r>
            <a:r>
              <a:rPr lang="en-US" sz="1500" dirty="0">
                <a:solidFill>
                  <a:srgbClr val="000000"/>
                </a:solidFill>
              </a:rPr>
              <a:t>. </a:t>
            </a:r>
          </a:p>
          <a:p>
            <a:pPr marL="800100" lvl="1">
              <a:spcBef>
                <a:spcPts val="300"/>
              </a:spcBef>
            </a:pPr>
            <a:r>
              <a:rPr lang="en-US" sz="1500" dirty="0">
                <a:solidFill>
                  <a:srgbClr val="000000"/>
                </a:solidFill>
                <a:sym typeface="Wingdings"/>
              </a:rPr>
              <a:t>Outcomes:  </a:t>
            </a:r>
            <a:r>
              <a:rPr lang="en-US" sz="1500" dirty="0">
                <a:solidFill>
                  <a:srgbClr val="0000FF"/>
                </a:solidFill>
                <a:sym typeface="Wingdings"/>
              </a:rPr>
              <a:t>Responder, </a:t>
            </a:r>
            <a:r>
              <a:rPr lang="en-US" sz="1500" dirty="0">
                <a:solidFill>
                  <a:srgbClr val="000000"/>
                </a:solidFill>
              </a:rPr>
              <a:t>If succeed for 8 wks</a:t>
            </a:r>
            <a:r>
              <a:rPr lang="en-US" sz="1500" dirty="0">
                <a:solidFill>
                  <a:srgbClr val="000000"/>
                </a:solidFill>
                <a:sym typeface="Wingdings"/>
              </a:rPr>
              <a:t>.  </a:t>
            </a:r>
            <a:r>
              <a:rPr lang="en-US" sz="1500" dirty="0" err="1">
                <a:solidFill>
                  <a:srgbClr val="0000FF"/>
                </a:solidFill>
                <a:sym typeface="Wingdings"/>
              </a:rPr>
              <a:t>Nonresponder</a:t>
            </a:r>
            <a:r>
              <a:rPr lang="en-US" sz="1500" dirty="0">
                <a:solidFill>
                  <a:srgbClr val="0000FF"/>
                </a:solidFill>
                <a:sym typeface="Wingdings"/>
              </a:rPr>
              <a:t>, </a:t>
            </a:r>
            <a:r>
              <a:rPr lang="en-US" sz="1500" dirty="0">
                <a:solidFill>
                  <a:srgbClr val="000000"/>
                </a:solidFill>
              </a:rPr>
              <a:t>If fail &lt; 8 wks.  </a:t>
            </a:r>
            <a:endParaRPr lang="en-US" sz="1500" dirty="0">
              <a:solidFill>
                <a:srgbClr val="000000"/>
              </a:solidFill>
              <a:sym typeface="Wingdings"/>
            </a:endParaRPr>
          </a:p>
          <a:p>
            <a:pPr marL="400050"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sym typeface="Wingdings"/>
              </a:rPr>
              <a:t>Stage 2:  Stratify by stage-1 response, randomize to pairs of arms</a:t>
            </a:r>
            <a:r>
              <a:rPr lang="en-US" sz="1800" dirty="0">
                <a:solidFill>
                  <a:srgbClr val="000000"/>
                </a:solidFill>
              </a:rPr>
              <a:t> (≤ 24 weeks)</a:t>
            </a:r>
            <a:endParaRPr lang="en-US" sz="1800" dirty="0">
              <a:solidFill>
                <a:srgbClr val="000000"/>
              </a:solidFill>
              <a:sym typeface="Wingdings"/>
            </a:endParaRPr>
          </a:p>
          <a:p>
            <a:pPr marL="800100" lvl="1">
              <a:spcBef>
                <a:spcPts val="300"/>
              </a:spcBef>
            </a:pPr>
            <a:r>
              <a:rPr lang="en-US" sz="1500" dirty="0">
                <a:solidFill>
                  <a:srgbClr val="000000"/>
                </a:solidFill>
                <a:sym typeface="Wingdings"/>
              </a:rPr>
              <a:t>Strata:</a:t>
            </a:r>
            <a:r>
              <a:rPr lang="en-US" sz="1500" dirty="0">
                <a:solidFill>
                  <a:srgbClr val="0000FF"/>
                </a:solidFill>
                <a:sym typeface="Wingdings"/>
              </a:rPr>
              <a:t>  Responders</a:t>
            </a:r>
            <a:r>
              <a:rPr lang="en-US" sz="1500" dirty="0">
                <a:solidFill>
                  <a:srgbClr val="000000"/>
                </a:solidFill>
                <a:sym typeface="Wingdings"/>
              </a:rPr>
              <a:t>:  Maintain or Augment with less intensive behavioral intervention. </a:t>
            </a:r>
          </a:p>
          <a:p>
            <a:pPr marL="514350" lvl="1" indent="0">
              <a:spcBef>
                <a:spcPts val="300"/>
              </a:spcBef>
              <a:buNone/>
            </a:pPr>
            <a:r>
              <a:rPr lang="en-US" sz="1500" dirty="0">
                <a:solidFill>
                  <a:srgbClr val="0000FF"/>
                </a:solidFill>
                <a:sym typeface="Wingdings"/>
              </a:rPr>
              <a:t>		</a:t>
            </a:r>
            <a:r>
              <a:rPr lang="en-US" sz="1500" dirty="0" err="1">
                <a:solidFill>
                  <a:srgbClr val="0000FF"/>
                </a:solidFill>
                <a:sym typeface="Wingdings"/>
              </a:rPr>
              <a:t>Nonresponders</a:t>
            </a:r>
            <a:r>
              <a:rPr lang="en-US" sz="1500" dirty="0">
                <a:solidFill>
                  <a:srgbClr val="0000FF"/>
                </a:solidFill>
                <a:sym typeface="Wingdings"/>
              </a:rPr>
              <a:t>:</a:t>
            </a:r>
            <a:r>
              <a:rPr lang="en-US" sz="1500" dirty="0">
                <a:solidFill>
                  <a:srgbClr val="000000"/>
                </a:solidFill>
                <a:sym typeface="Wingdings"/>
              </a:rPr>
              <a:t>  Switch or Augment with more intensive behavioral intervention. </a:t>
            </a:r>
          </a:p>
          <a:p>
            <a:pPr marL="800100" lvl="1">
              <a:spcBef>
                <a:spcPts val="300"/>
              </a:spcBef>
            </a:pPr>
            <a:r>
              <a:rPr lang="en-US" sz="1500" dirty="0">
                <a:solidFill>
                  <a:srgbClr val="000000"/>
                </a:solidFill>
                <a:sym typeface="Wingdings"/>
              </a:rPr>
              <a:t>Outcome:  Abstinent between a pair of visits at end of follow-up.  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64DF-3106-1E42-A9BB-7A73C22A728B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2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200" dirty="0">
                <a:solidFill>
                  <a:schemeClr val="accent1"/>
                </a:solidFill>
              </a:rPr>
              <a:t>Example 1:  </a:t>
            </a:r>
            <a:r>
              <a:rPr lang="en-US" sz="2000" b="1" dirty="0" err="1">
                <a:solidFill>
                  <a:schemeClr val="accent1"/>
                </a:solidFill>
              </a:rPr>
              <a:t>ExTENd</a:t>
            </a:r>
            <a:r>
              <a:rPr lang="en-US" sz="2000" b="1" dirty="0">
                <a:solidFill>
                  <a:schemeClr val="accent1"/>
                </a:solidFill>
              </a:rPr>
              <a:t> trial includes 8 Adaptive Treatment Strategies (ATS) </a:t>
            </a:r>
          </a:p>
          <a:p>
            <a:pPr marL="0" indent="0">
              <a:spcBef>
                <a:spcPts val="1100"/>
              </a:spcBef>
              <a:buNone/>
            </a:pPr>
            <a:endParaRPr lang="en-US" sz="12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ECB7-B2A0-E245-9A55-8ECB21284A7C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NahumShani_2017_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41" y="963083"/>
            <a:ext cx="677971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SMARTs use factorial designs</a:t>
            </a:r>
            <a:endParaRPr lang="en-US" sz="18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2200" dirty="0" err="1">
                <a:solidFill>
                  <a:srgbClr val="000000"/>
                </a:solidFill>
              </a:rPr>
              <a:t>ExTENd</a:t>
            </a:r>
            <a:r>
              <a:rPr lang="en-US" sz="2200" dirty="0">
                <a:solidFill>
                  <a:srgbClr val="000000"/>
                </a:solidFill>
              </a:rPr>
              <a:t> example: </a:t>
            </a:r>
            <a:r>
              <a:rPr lang="en-US" sz="2200" dirty="0">
                <a:solidFill>
                  <a:srgbClr val="C0504D"/>
                </a:solidFill>
              </a:rPr>
              <a:t>includes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8 Adaptive Treatment Strategies (ATS) </a:t>
            </a:r>
          </a:p>
          <a:p>
            <a:pPr marL="0" indent="0">
              <a:spcBef>
                <a:spcPts val="1100"/>
              </a:spcBef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228600" indent="-228600">
              <a:spcBef>
                <a:spcPts val="1100"/>
              </a:spcBef>
            </a:pPr>
            <a:r>
              <a:rPr lang="en-US" sz="1600" dirty="0">
                <a:solidFill>
                  <a:srgbClr val="000000"/>
                </a:solidFill>
              </a:rPr>
              <a:t>Stage 1 </a:t>
            </a:r>
            <a:r>
              <a:rPr lang="en-US" sz="1600" dirty="0" smtClean="0">
                <a:solidFill>
                  <a:srgbClr val="000000"/>
                </a:solidFill>
              </a:rPr>
              <a:t>outcome (up to 8 weeks):  </a:t>
            </a:r>
            <a:r>
              <a:rPr lang="en-US" sz="1600" dirty="0">
                <a:solidFill>
                  <a:srgbClr val="000000"/>
                </a:solidFill>
              </a:rPr>
              <a:t>#HDD / week  (HDD = heavy drinking day) </a:t>
            </a:r>
          </a:p>
          <a:p>
            <a:pPr marL="228600" indent="-228600">
              <a:spcBef>
                <a:spcPts val="1100"/>
              </a:spcBef>
            </a:pPr>
            <a:r>
              <a:rPr lang="en-US" sz="1600" dirty="0">
                <a:solidFill>
                  <a:srgbClr val="000000"/>
                </a:solidFill>
              </a:rPr>
              <a:t>Stage 2 </a:t>
            </a:r>
            <a:r>
              <a:rPr lang="en-US" sz="1600" dirty="0" smtClean="0">
                <a:solidFill>
                  <a:srgbClr val="000000"/>
                </a:solidFill>
              </a:rPr>
              <a:t>outcome (end stage 1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  <a:r>
              <a:rPr lang="en-US" sz="1600" dirty="0" smtClean="0">
                <a:solidFill>
                  <a:srgbClr val="000000"/>
                </a:solidFill>
              </a:rPr>
              <a:t> 24 weeks):  </a:t>
            </a:r>
            <a:r>
              <a:rPr lang="en-US" sz="1600" dirty="0">
                <a:solidFill>
                  <a:srgbClr val="000000"/>
                </a:solidFill>
              </a:rPr>
              <a:t>Abstinent between specific visits at end of follow-up  </a:t>
            </a:r>
          </a:p>
          <a:p>
            <a:pPr marL="0" indent="0">
              <a:spcBef>
                <a:spcPts val="110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The factorial design allows key hypotheses to be addressed .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NTX = Naltrexone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TDM = Telephone Disease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CBI = Combined Behavioral Intervention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FCB-AB9C-B44E-A5BF-BD3F01C873FC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52689"/>
              </p:ext>
            </p:extLst>
          </p:nvPr>
        </p:nvGraphicFramePr>
        <p:xfrm>
          <a:off x="657369" y="1699683"/>
          <a:ext cx="7829262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ocument" r:id="rId4" imgW="5626100" imgH="1511300" progId="Word.Document.12">
                  <p:embed/>
                </p:oleObj>
              </mc:Choice>
              <mc:Fallback>
                <p:oleObj name="Document" r:id="rId4" imgW="5626100" imgH="151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369" y="1699683"/>
                        <a:ext cx="7829262" cy="210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47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Example 2:  </a:t>
            </a:r>
            <a:r>
              <a:rPr lang="en-US" sz="2000" dirty="0">
                <a:solidFill>
                  <a:srgbClr val="000000"/>
                </a:solidFill>
                <a:latin typeface="Helvetica"/>
              </a:rPr>
              <a:t>LIBERTI: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Helvetica"/>
              </a:rPr>
              <a:t>A SMART study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Helvetica"/>
              </a:rPr>
              <a:t>plastic surgery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Helvetica"/>
              </a:rPr>
              <a:t>(Hibbard, 2018).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Helvetic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/>
                </a:solidFill>
              </a:rPr>
              <a:t>Outcome: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/>
                </a:solidFill>
              </a:rPr>
              <a:t>Vancouver Scar Score,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/>
                </a:solidFill>
              </a:rPr>
              <a:t>a single numerical score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/>
                </a:solidFill>
              </a:rPr>
              <a:t>from an evaluation of many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/>
                </a:solidFill>
              </a:rPr>
              <a:t>separate scar attributes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/>
                </a:solidFill>
              </a:rPr>
              <a:t>Measurements occur 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/>
                </a:solidFill>
              </a:rPr>
              <a:t>0, 4, 8, 12 and 24 months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Exposures:  In this example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the factorial design doesn’t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balance intervention arms.   </a:t>
            </a:r>
          </a:p>
          <a:p>
            <a:pPr marL="0" indent="0">
              <a:spcBef>
                <a:spcPts val="1100"/>
              </a:spcBef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6A-5C88-2A46-8764-27A17DE4AD12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creen Shot 2019-03-12 at 9.02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76250"/>
            <a:ext cx="53721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7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Example 2:  </a:t>
            </a:r>
            <a:r>
              <a:rPr lang="en-US" sz="2000" dirty="0" smtClean="0">
                <a:solidFill>
                  <a:srgbClr val="000000"/>
                </a:solidFill>
                <a:latin typeface="Helvetica"/>
              </a:rPr>
              <a:t>Hypotheses &amp; analysis</a:t>
            </a:r>
            <a:endParaRPr lang="en-US" sz="1800" dirty="0">
              <a:solidFill>
                <a:srgbClr val="000000"/>
              </a:solidFill>
              <a:latin typeface="Helvetic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-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 dirty="0"/>
              <a:t>Short-term null </a:t>
            </a:r>
            <a:r>
              <a:rPr lang="en-US" sz="1800" i="1" dirty="0" smtClean="0"/>
              <a:t>hypotheses </a:t>
            </a:r>
          </a:p>
          <a:p>
            <a:pPr marL="0" indent="-2286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800" dirty="0" smtClean="0"/>
              <a:t>No </a:t>
            </a:r>
            <a:r>
              <a:rPr lang="en-US" sz="1800" dirty="0"/>
              <a:t>significant difference on average in short-term scar score change between </a:t>
            </a:r>
            <a:r>
              <a:rPr lang="en-US" sz="1800" u="sng" dirty="0"/>
              <a:t>pulsed-dye laser</a:t>
            </a:r>
            <a:r>
              <a:rPr lang="en-US" sz="1800" dirty="0"/>
              <a:t> and non-surgical </a:t>
            </a:r>
            <a:r>
              <a:rPr lang="en-US" sz="1800" u="sng" dirty="0"/>
              <a:t>medical therapy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-2286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800" dirty="0" smtClean="0"/>
              <a:t>No </a:t>
            </a:r>
            <a:r>
              <a:rPr lang="en-US" sz="1800" dirty="0"/>
              <a:t>significant difference on average in short-term scar score change between </a:t>
            </a:r>
            <a:r>
              <a:rPr lang="en-US" sz="1800" u="sng" dirty="0"/>
              <a:t>CO</a:t>
            </a:r>
            <a:r>
              <a:rPr lang="en-US" sz="1800" baseline="-25000" dirty="0"/>
              <a:t>2</a:t>
            </a:r>
            <a:r>
              <a:rPr lang="en-US" sz="1800" u="sng" dirty="0"/>
              <a:t> laser</a:t>
            </a:r>
            <a:r>
              <a:rPr lang="en-US" sz="1800" dirty="0"/>
              <a:t> and non-surgical </a:t>
            </a:r>
            <a:r>
              <a:rPr lang="en-US" sz="1800" u="sng" dirty="0"/>
              <a:t>medical therapy</a:t>
            </a:r>
            <a:r>
              <a:rPr lang="en-US" sz="1800" dirty="0"/>
              <a:t>. </a:t>
            </a:r>
          </a:p>
          <a:p>
            <a:pPr marL="0" indent="-2286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800" dirty="0" smtClean="0"/>
              <a:t>No significant difference on average in short-term scar score change between </a:t>
            </a:r>
            <a:r>
              <a:rPr lang="en-US" sz="1800" u="sng" dirty="0" smtClean="0"/>
              <a:t>pulsed-dye laser</a:t>
            </a:r>
            <a:r>
              <a:rPr lang="en-US" sz="1800" dirty="0" smtClean="0"/>
              <a:t> and </a:t>
            </a:r>
            <a:r>
              <a:rPr lang="en-US" sz="1800" u="sng" dirty="0" smtClean="0"/>
              <a:t>CO</a:t>
            </a:r>
            <a:r>
              <a:rPr lang="en-US" sz="1800" baseline="-25000" dirty="0" smtClean="0"/>
              <a:t>2</a:t>
            </a:r>
            <a:r>
              <a:rPr lang="en-US" sz="1800" u="sng" dirty="0" smtClean="0"/>
              <a:t> laser</a:t>
            </a:r>
            <a:r>
              <a:rPr lang="en-US" sz="1800" dirty="0" smtClean="0"/>
              <a:t>.</a:t>
            </a:r>
          </a:p>
          <a:p>
            <a:pPr marL="0" indent="-22860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We can use 3 standard t-tests to compare pairwise mean differences at month 4 between arms, estimate mean differences (95% CI) -- or slopes, and examine whether we have good evidence to reject each of the null hypotheses.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Using t-tests with overall type I error rate of 5%, we estimate we will have 80% power to detect a minimal clinically important difference of 𝜹</a:t>
            </a:r>
            <a:r>
              <a:rPr lang="en-US" sz="1800" baseline="-25000" dirty="0"/>
              <a:t>A</a:t>
            </a:r>
            <a:r>
              <a:rPr lang="en-US" sz="1800" dirty="0"/>
              <a:t> = 0.9 Vancouver Scar Score units in treatment effect after 4 months between pulsed-dye laser and non-surgical medical treatment alone, between CO</a:t>
            </a:r>
            <a:r>
              <a:rPr lang="en-US" sz="1800" baseline="-25000" dirty="0"/>
              <a:t>2</a:t>
            </a:r>
            <a:r>
              <a:rPr lang="en-US" sz="1800" dirty="0"/>
              <a:t> laser treatment and non-surgical treatment alone or between pulsed-dye laser treatment and CO</a:t>
            </a:r>
            <a:r>
              <a:rPr lang="en-US" sz="1800" baseline="-25000" dirty="0"/>
              <a:t>2</a:t>
            </a:r>
            <a:r>
              <a:rPr lang="en-US" sz="1800" dirty="0"/>
              <a:t> laser treatment.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Such pooling of treatment groups between different treatment paths in a SMART and testing simple hypotheses is a standard and very simple way of approximating power and appropriate sample size for a SMART.</a:t>
            </a:r>
            <a:endParaRPr lang="en-US" sz="2200" dirty="0"/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401F-1709-9B4D-A664-4971CF84A5FC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Analyses</a:t>
            </a:r>
            <a:endParaRPr lang="en-US" sz="1800" dirty="0">
              <a:solidFill>
                <a:srgbClr val="000000"/>
              </a:solidFill>
              <a:latin typeface="Helvetic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r>
              <a:rPr lang="en-US" sz="2000" dirty="0" smtClean="0"/>
              <a:t>(</a:t>
            </a:r>
            <a:r>
              <a:rPr lang="en-US" sz="2000" i="1" dirty="0"/>
              <a:t>a</a:t>
            </a:r>
            <a:r>
              <a:rPr lang="en-US" sz="2000" dirty="0"/>
              <a:t>) </a:t>
            </a:r>
            <a:r>
              <a:rPr lang="en-US" sz="2000" dirty="0" smtClean="0"/>
              <a:t>aimed </a:t>
            </a:r>
            <a:r>
              <a:rPr lang="en-US" sz="2000" dirty="0"/>
              <a:t>at discovering when the effect of one intervention is enhanced by subsequent or prior </a:t>
            </a:r>
            <a:r>
              <a:rPr lang="en-US" sz="2000" dirty="0" smtClean="0"/>
              <a:t>interventions </a:t>
            </a:r>
          </a:p>
          <a:p>
            <a:pPr lvl="1"/>
            <a:r>
              <a:rPr lang="en-US" sz="1600" dirty="0" smtClean="0"/>
              <a:t>Investigators can </a:t>
            </a:r>
            <a:r>
              <a:rPr lang="en-US" sz="1600" dirty="0"/>
              <a:t>prospectively manipulate and record the type and intensity of the intervention during the initial </a:t>
            </a:r>
            <a:r>
              <a:rPr lang="en-US" sz="1600" dirty="0" smtClean="0"/>
              <a:t>stage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(</a:t>
            </a:r>
            <a:r>
              <a:rPr lang="en-US" sz="2000" i="1" dirty="0"/>
              <a:t>b</a:t>
            </a:r>
            <a:r>
              <a:rPr lang="en-US" sz="2000" dirty="0"/>
              <a:t>) </a:t>
            </a:r>
            <a:r>
              <a:rPr lang="en-US" sz="2000" dirty="0" smtClean="0"/>
              <a:t>aimed </a:t>
            </a:r>
            <a:r>
              <a:rPr lang="en-US" sz="2000" dirty="0"/>
              <a:t>at discovering useful tailoring </a:t>
            </a:r>
            <a:r>
              <a:rPr lang="en-US" sz="2000" dirty="0" smtClean="0"/>
              <a:t>variables</a:t>
            </a:r>
            <a:endParaRPr lang="en-US" sz="2000" dirty="0"/>
          </a:p>
          <a:p>
            <a:pPr lvl="1"/>
            <a:r>
              <a:rPr lang="en-US" sz="1600" dirty="0"/>
              <a:t>Investigators can capture adherence to the stage-1 intervention, and propose stage-2 interventions that improve it </a:t>
            </a:r>
          </a:p>
          <a:p>
            <a:endParaRPr lang="en-US" sz="1800" dirty="0" smtClean="0"/>
          </a:p>
          <a:p>
            <a:r>
              <a:rPr lang="en-US" sz="2000" dirty="0" smtClean="0"/>
              <a:t>(</a:t>
            </a:r>
            <a:r>
              <a:rPr lang="en-US" sz="2000" i="1" dirty="0"/>
              <a:t>c</a:t>
            </a:r>
            <a:r>
              <a:rPr lang="en-US" sz="2000" dirty="0"/>
              <a:t>) </a:t>
            </a:r>
            <a:r>
              <a:rPr lang="en-US" sz="2000" dirty="0" smtClean="0"/>
              <a:t>aimed at reducing </a:t>
            </a:r>
            <a:r>
              <a:rPr lang="en-US" sz="2000" dirty="0"/>
              <a:t>the impact of cohort </a:t>
            </a:r>
            <a:r>
              <a:rPr lang="en-US" sz="2000" dirty="0" smtClean="0"/>
              <a:t>effects </a:t>
            </a:r>
            <a:endParaRPr lang="en-US" sz="2000" dirty="0"/>
          </a:p>
          <a:p>
            <a:pPr lvl="1"/>
            <a:r>
              <a:rPr lang="en-US" sz="1600" dirty="0" smtClean="0"/>
              <a:t>PPTs who complete a SMART may </a:t>
            </a:r>
          </a:p>
          <a:p>
            <a:pPr lvl="2"/>
            <a:r>
              <a:rPr lang="en-US" sz="1600" dirty="0" smtClean="0"/>
              <a:t>Be more representative of the target population: The range of SMART options could boost accrual relative to RCT  </a:t>
            </a:r>
          </a:p>
          <a:p>
            <a:pPr lvl="2"/>
            <a:r>
              <a:rPr lang="en-US" sz="1600" dirty="0" smtClean="0"/>
              <a:t>Differ from those who complete an RCT (less complex; shorter):  Lack of options for </a:t>
            </a:r>
            <a:r>
              <a:rPr lang="en-US" sz="1600" dirty="0" err="1" smtClean="0"/>
              <a:t>nonresponders</a:t>
            </a:r>
            <a:r>
              <a:rPr lang="en-US" sz="1600" dirty="0" smtClean="0"/>
              <a:t> can increase poor adherence or drop-out in an RCT </a:t>
            </a:r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401F-1709-9B4D-A664-4971CF84A5FC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5"/>
            <a:ext cx="8229600" cy="604143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Stage 1:  </a:t>
            </a:r>
            <a:r>
              <a:rPr lang="en-US" sz="2000" dirty="0"/>
              <a:t>H</a:t>
            </a:r>
            <a:r>
              <a:rPr lang="en-US" sz="2000" baseline="-25000" dirty="0"/>
              <a:t>A1</a:t>
            </a:r>
            <a:r>
              <a:rPr lang="en-US" sz="2000" dirty="0"/>
              <a:t>:  Option A will result in fewer symptoms than Option B. </a:t>
            </a: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By 1:1 stage-1 randomization, this analysis controls for (averages over) all later intervention options.  </a:t>
            </a:r>
          </a:p>
          <a:p>
            <a:pPr marL="0" indent="0">
              <a:spcBef>
                <a:spcPts val="2000"/>
              </a:spcBef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A436-D65C-2D44-9D06-5BF8561565C7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Screen Shot 2018-02-05 at 5.29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03" y="1026587"/>
            <a:ext cx="6323194" cy="45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1132"/>
            <a:ext cx="8305800" cy="6175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Review:  Jan 21 – Monitoring trials for efficacy, futility, and safety </a:t>
            </a:r>
            <a:endParaRPr lang="en-US" sz="2200" dirty="0">
              <a:solidFill>
                <a:schemeClr val="accent2"/>
              </a:solidFill>
              <a:effectLst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spcBef>
                <a:spcPts val="1100"/>
              </a:spcBef>
              <a:buNone/>
            </a:pPr>
            <a:endParaRPr lang="en-US" sz="1600" u="sng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u="sng" dirty="0"/>
              <a:t>HW Readings</a:t>
            </a:r>
            <a:r>
              <a:rPr lang="en-US" sz="1600" dirty="0"/>
              <a:t>:  </a:t>
            </a:r>
            <a:r>
              <a:rPr lang="en-US" sz="1600" dirty="0">
                <a:solidFill>
                  <a:srgbClr val="0000FF"/>
                </a:solidFill>
              </a:rPr>
              <a:t>Anderson et al, 2007</a:t>
            </a:r>
          </a:p>
          <a:p>
            <a:pPr marL="0" indent="0">
              <a:spcBef>
                <a:spcPts val="1100"/>
              </a:spcBef>
              <a:buNone/>
            </a:pPr>
            <a:endParaRPr lang="en-US" sz="1600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A huge amount of effort went into planning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trial, with great emphasis on ensuring good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communication among stakeholders. 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Statistical methods were carefully planned.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Nonetheless they were complicated, which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reduced confidence in the unexpected results. 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Follow-up research continues to re-examine this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dataset to explain surprising findings.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7B46-BCF9-4149-981F-5FA7A9FDA44B}" type="datetime1">
              <a:rPr lang="en-US" smtClean="0"/>
              <a:t>2/4/20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Screen Shot 2018-01-30 at 10.14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79" y="959379"/>
            <a:ext cx="412704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3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5"/>
            <a:ext cx="8229600" cy="604143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Stage 2:  </a:t>
            </a:r>
            <a:r>
              <a:rPr lang="en-US" sz="2000" dirty="0"/>
              <a:t>H</a:t>
            </a:r>
            <a:r>
              <a:rPr lang="en-US" sz="2000" baseline="-25000" dirty="0"/>
              <a:t>A2NR</a:t>
            </a:r>
            <a:r>
              <a:rPr lang="en-US" sz="2000" dirty="0"/>
              <a:t>:  Among non-responders, switching treatments will result in fewer symptoms than augmenting earlier treatment. </a:t>
            </a: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V1:  </a:t>
            </a:r>
            <a:r>
              <a:rPr lang="en-US" sz="1600" dirty="0">
                <a:solidFill>
                  <a:srgbClr val="000000"/>
                </a:solidFill>
              </a:rPr>
              <a:t>By 1:1 Stage-2 randomization, this analysis controls for Stage-1 interventions via stratification.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V2:   At Stage 2, can adjust for effect of Stage-1 adherence (as a covariate) on Stage-2 efficacy. </a:t>
            </a:r>
          </a:p>
          <a:p>
            <a:pPr marL="0" indent="0">
              <a:spcBef>
                <a:spcPts val="2000"/>
              </a:spcBef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9F78-F427-D947-81A4-14F039F0FC09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Screen Shot 2018-02-05 at 5.3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248834"/>
            <a:ext cx="544982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5"/>
            <a:ext cx="8229600" cy="6041431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Longitudinal AI:  </a:t>
            </a:r>
            <a:r>
              <a:rPr lang="en-US" sz="2000" dirty="0"/>
              <a:t>H</a:t>
            </a:r>
            <a:r>
              <a:rPr lang="en-US" sz="2000" baseline="-25000" dirty="0"/>
              <a:t>A3</a:t>
            </a:r>
            <a:r>
              <a:rPr lang="en-US" sz="2000" dirty="0"/>
              <a:t>:  Compare 2 AI’s . </a:t>
            </a: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V1: Controlling for </a:t>
            </a:r>
            <a:r>
              <a:rPr lang="en-US" sz="1600" dirty="0">
                <a:solidFill>
                  <a:srgbClr val="000000"/>
                </a:solidFill>
                <a:sym typeface="Wingdings"/>
              </a:rPr>
              <a:t>initial option, which AI is better: </a:t>
            </a:r>
            <a:r>
              <a:rPr lang="en-US" sz="1600" dirty="0" err="1">
                <a:solidFill>
                  <a:srgbClr val="000000"/>
                </a:solidFill>
              </a:rPr>
              <a:t>Option+Augment</a:t>
            </a:r>
            <a:r>
              <a:rPr lang="en-US" sz="1600" dirty="0">
                <a:solidFill>
                  <a:srgbClr val="000000"/>
                </a:solidFill>
              </a:rPr>
              <a:t> vs </a:t>
            </a:r>
            <a:r>
              <a:rPr lang="en-US" sz="1600" dirty="0" err="1">
                <a:solidFill>
                  <a:srgbClr val="000000"/>
                </a:solidFill>
              </a:rPr>
              <a:t>Option+Relapse-prev</a:t>
            </a:r>
            <a:r>
              <a:rPr lang="en-US" sz="1600" dirty="0">
                <a:solidFill>
                  <a:srgbClr val="000000"/>
                </a:solidFill>
                <a:sym typeface="Wingdings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V2: Assuming </a:t>
            </a:r>
            <a:r>
              <a:rPr lang="en-US" sz="1600" dirty="0" err="1">
                <a:solidFill>
                  <a:srgbClr val="000000"/>
                </a:solidFill>
              </a:rPr>
              <a:t>Resp</a:t>
            </a:r>
            <a:r>
              <a:rPr lang="en-US" sz="1600" dirty="0" err="1">
                <a:solidFill>
                  <a:srgbClr val="000000"/>
                </a:solidFill>
                <a:sym typeface="Wingdings"/>
              </a:rPr>
              <a:t>Relapse-prev</a:t>
            </a:r>
            <a:r>
              <a:rPr lang="en-US" sz="1600" dirty="0">
                <a:solidFill>
                  <a:srgbClr val="000000"/>
                </a:solidFill>
                <a:sym typeface="Wingdings"/>
              </a:rPr>
              <a:t> &amp; </a:t>
            </a:r>
            <a:r>
              <a:rPr lang="en-US" sz="1600" dirty="0" err="1">
                <a:solidFill>
                  <a:srgbClr val="000000"/>
                </a:solidFill>
                <a:sym typeface="Wingdings"/>
              </a:rPr>
              <a:t>NonRespAugment</a:t>
            </a:r>
            <a:r>
              <a:rPr lang="en-US" sz="1600" dirty="0">
                <a:solidFill>
                  <a:srgbClr val="000000"/>
                </a:solidFill>
                <a:sym typeface="Wingdings"/>
              </a:rPr>
              <a:t>, better to start on Option A or B? 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spcBef>
                <a:spcPts val="2000"/>
              </a:spcBef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0F9D-6507-7C4B-8ED2-75E30CC64D05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Screen Shot 2018-02-05 at 5.4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920448"/>
            <a:ext cx="640559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06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200" dirty="0">
                <a:solidFill>
                  <a:schemeClr val="accent1"/>
                </a:solidFill>
              </a:rPr>
              <a:t>Example 1:  </a:t>
            </a:r>
            <a:r>
              <a:rPr lang="en-US" sz="2000" b="1" dirty="0" err="1">
                <a:solidFill>
                  <a:schemeClr val="accent1"/>
                </a:solidFill>
              </a:rPr>
              <a:t>ExTENd</a:t>
            </a:r>
            <a:r>
              <a:rPr lang="en-US" sz="2000" b="1" dirty="0">
                <a:solidFill>
                  <a:schemeClr val="accent1"/>
                </a:solidFill>
              </a:rPr>
              <a:t> trial includes 8 Adaptive Treatment Strategies (ATS) </a:t>
            </a:r>
          </a:p>
          <a:p>
            <a:pPr marL="0" indent="0">
              <a:spcBef>
                <a:spcPts val="1100"/>
              </a:spcBef>
              <a:buNone/>
            </a:pPr>
            <a:endParaRPr lang="en-US" sz="12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0000"/>
                </a:solidFill>
              </a:rPr>
              <a:t>Notation: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Subscripts: stages 1,2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FF"/>
                </a:solidFill>
              </a:rPr>
              <a:t>Pretreatment info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(s</a:t>
            </a:r>
            <a:r>
              <a:rPr lang="en-US" sz="1400" baseline="-25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s</a:t>
            </a:r>
            <a:r>
              <a:rPr lang="en-US" sz="1400" baseline="-25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>) = covariates 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0000FF"/>
                </a:solidFill>
              </a:rPr>
              <a:t>“treatment decisions</a:t>
            </a:r>
            <a:r>
              <a:rPr lang="en-US" sz="1400" dirty="0">
                <a:solidFill>
                  <a:srgbClr val="0000FF"/>
                </a:solidFill>
              </a:rPr>
              <a:t>”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(a</a:t>
            </a:r>
            <a:r>
              <a:rPr lang="en-US" sz="1400" baseline="-25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a</a:t>
            </a:r>
            <a:r>
              <a:rPr lang="en-US" sz="1400" baseline="-25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>) = study arms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Y = long-term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Primary outcome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FF"/>
                </a:solidFill>
              </a:rPr>
              <a:t>Decision rules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(d</a:t>
            </a:r>
            <a:r>
              <a:rPr lang="en-US" sz="1400" baseline="-25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d</a:t>
            </a:r>
            <a:r>
              <a:rPr lang="en-US" sz="1400" baseline="-25000" dirty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Mean </a:t>
            </a:r>
            <a:r>
              <a:rPr lang="en-US" sz="1400" dirty="0">
                <a:solidFill>
                  <a:srgbClr val="000000"/>
                </a:solidFill>
              </a:rPr>
              <a:t>outcome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every PPT undergoes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00"/>
                </a:solidFill>
              </a:rPr>
              <a:t>d</a:t>
            </a:r>
            <a:r>
              <a:rPr lang="en-US" sz="1400" baseline="-25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d</a:t>
            </a:r>
            <a:r>
              <a:rPr lang="en-US" sz="1400" baseline="-25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  <a:sym typeface="Wingdings"/>
              </a:rPr>
              <a:t> Goal 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FF"/>
                </a:solidFill>
                <a:sym typeface="Wingdings"/>
              </a:rPr>
              <a:t>to identify optimal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FF"/>
                </a:solidFill>
                <a:sym typeface="Wingdings"/>
              </a:rPr>
              <a:t>sequence</a:t>
            </a:r>
            <a:endParaRPr lang="en-US" sz="14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9AD-5B6D-CE41-BD4E-204A3C3CD596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 descr="NahumShani_2017_Fi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32" y="963083"/>
            <a:ext cx="6779718" cy="539496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119301"/>
              </p:ext>
            </p:extLst>
          </p:nvPr>
        </p:nvGraphicFramePr>
        <p:xfrm>
          <a:off x="-1915583" y="4586821"/>
          <a:ext cx="5486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Document" r:id="rId5" imgW="5486400" imgH="177800" progId="Word.Document.12">
                  <p:embed/>
                </p:oleObj>
              </mc:Choice>
              <mc:Fallback>
                <p:oleObj name="Document" r:id="rId5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915583" y="4586821"/>
                        <a:ext cx="5486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683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5"/>
            <a:ext cx="8229600" cy="60414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Analysis 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Q-learning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Qian</a:t>
            </a:r>
            <a:r>
              <a:rPr lang="en-US" sz="1600" dirty="0">
                <a:solidFill>
                  <a:srgbClr val="000000"/>
                </a:solidFill>
              </a:rPr>
              <a:t> et al,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2013;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rgbClr val="000000"/>
                </a:solidFill>
              </a:rPr>
              <a:t>NahumShani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et al, 2017)</a:t>
            </a:r>
          </a:p>
          <a:p>
            <a:pPr marL="0" indent="0">
              <a:spcBef>
                <a:spcPts val="200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116-FC53-934D-9AEB-D23EDE71F9D8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Screen Shot 2019-03-11 at 4.09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41" y="539749"/>
            <a:ext cx="6136894" cy="60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3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5"/>
            <a:ext cx="8229600" cy="60414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i="1" dirty="0" err="1" smtClean="0">
                <a:solidFill>
                  <a:schemeClr val="accent1"/>
                </a:solidFill>
              </a:rPr>
              <a:t>ExTENd</a:t>
            </a:r>
            <a:r>
              <a:rPr lang="en-US" sz="2000" b="1" i="1" dirty="0" smtClean="0">
                <a:solidFill>
                  <a:schemeClr val="accent1"/>
                </a:solidFill>
              </a:rPr>
              <a:t> Results </a:t>
            </a: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116-FC53-934D-9AEB-D23EDE71F9D8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Screen Shot 2020-02-04 at 10.20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143000"/>
            <a:ext cx="65798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7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5"/>
            <a:ext cx="8229600" cy="6041431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SMART </a:t>
            </a:r>
            <a:r>
              <a:rPr lang="en-US" sz="2200" b="1" dirty="0">
                <a:solidFill>
                  <a:schemeClr val="accent1"/>
                </a:solidFill>
              </a:rPr>
              <a:t>Design Principles</a:t>
            </a:r>
          </a:p>
          <a:p>
            <a:pPr>
              <a:spcBef>
                <a:spcPts val="2000"/>
              </a:spcBef>
              <a:buAutoNum type="arabicPeriod"/>
            </a:pPr>
            <a:r>
              <a:rPr lang="en-US" sz="1800" dirty="0"/>
              <a:t>Focus on just a few research questions concerning AI’s. </a:t>
            </a:r>
          </a:p>
          <a:p>
            <a:pPr>
              <a:spcBef>
                <a:spcPts val="2000"/>
              </a:spcBef>
              <a:buAutoNum type="arabicPeriod"/>
            </a:pPr>
            <a:r>
              <a:rPr lang="en-US" sz="1800" dirty="0"/>
              <a:t>Use tailoring variable(s) to restrict Stage-2 randomization:  </a:t>
            </a:r>
          </a:p>
          <a:p>
            <a:pPr marL="548640" lvl="1" indent="-182880">
              <a:spcBef>
                <a:spcPts val="1000"/>
              </a:spcBef>
            </a:pPr>
            <a:r>
              <a:rPr lang="en-US" sz="1600" dirty="0"/>
              <a:t>It should be prognostic of distal outcome (</a:t>
            </a:r>
            <a:r>
              <a:rPr lang="en-US" sz="1600" dirty="0" err="1"/>
              <a:t>eg</a:t>
            </a:r>
            <a:r>
              <a:rPr lang="en-US" sz="1600" dirty="0"/>
              <a:t>, adherent; early responder). </a:t>
            </a:r>
          </a:p>
          <a:p>
            <a:pPr marL="548640" lvl="1" indent="-182880">
              <a:spcBef>
                <a:spcPts val="1000"/>
              </a:spcBef>
            </a:pPr>
            <a:r>
              <a:rPr lang="en-US" sz="1600" dirty="0"/>
              <a:t>Randomization should be ethical (not harmful), scientific (evidence-based promise), and practical (stepped care rather than abrupt change)  </a:t>
            </a:r>
          </a:p>
          <a:p>
            <a:pPr>
              <a:spcBef>
                <a:spcPts val="2000"/>
              </a:spcBef>
              <a:buAutoNum type="arabicPeriod"/>
            </a:pPr>
            <a:r>
              <a:rPr lang="en-US" sz="1800" dirty="0"/>
              <a:t>Choose a primary hypothesis  </a:t>
            </a:r>
          </a:p>
          <a:p>
            <a:pPr marL="548640" lvl="1" indent="-182880">
              <a:spcBef>
                <a:spcPts val="1000"/>
              </a:spcBef>
            </a:pPr>
            <a:r>
              <a:rPr lang="en-US" sz="1600" dirty="0"/>
              <a:t>Initial randomization should be scientifically important. Sample size calculation should address this.  </a:t>
            </a:r>
          </a:p>
          <a:p>
            <a:pPr marL="548640" lvl="1" indent="-182880">
              <a:spcBef>
                <a:spcPts val="1000"/>
              </a:spcBef>
            </a:pPr>
            <a:r>
              <a:rPr lang="en-US" sz="1600" dirty="0"/>
              <a:t>This choice will aid in development of AI.   </a:t>
            </a:r>
            <a:endParaRPr lang="en-US" sz="1800" dirty="0"/>
          </a:p>
          <a:p>
            <a:pPr>
              <a:spcBef>
                <a:spcPts val="2000"/>
              </a:spcBef>
              <a:buAutoNum type="arabicPeriod"/>
            </a:pPr>
            <a:r>
              <a:rPr lang="en-US" sz="1800" dirty="0"/>
              <a:t>Choose secondary hypotheses </a:t>
            </a:r>
          </a:p>
          <a:p>
            <a:pPr marL="548640" lvl="1" indent="-182880">
              <a:spcBef>
                <a:spcPts val="1000"/>
              </a:spcBef>
            </a:pPr>
            <a:r>
              <a:rPr lang="en-US" sz="1600" dirty="0"/>
              <a:t>These will aid in further development of AI. Associated with randomizations, used to eliminate confounding (effects other than arm explain outcomes).   </a:t>
            </a:r>
          </a:p>
          <a:p>
            <a:pPr marL="548640" lvl="1" indent="-182880">
              <a:spcBef>
                <a:spcPts val="1000"/>
              </a:spcBef>
            </a:pPr>
            <a:r>
              <a:rPr lang="en-US" sz="1600" dirty="0"/>
              <a:t>Sample size calculation need not address these.  </a:t>
            </a:r>
            <a:endParaRPr lang="en-US" sz="1800" dirty="0"/>
          </a:p>
          <a:p>
            <a:pPr>
              <a:spcBef>
                <a:spcPts val="2000"/>
              </a:spcBef>
              <a:buAutoNum type="arabicPeriod"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582-6E25-F545-8502-318499504EC3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669427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Adaptive Intervention Trials –</a:t>
            </a:r>
            <a:r>
              <a:rPr lang="en-US" sz="2000" dirty="0">
                <a:solidFill>
                  <a:schemeClr val="accent1"/>
                </a:solidFill>
              </a:rPr>
              <a:t>  </a:t>
            </a:r>
            <a:r>
              <a:rPr lang="en-US" sz="1800" dirty="0">
                <a:solidFill>
                  <a:schemeClr val="accent1"/>
                </a:solidFill>
              </a:rPr>
              <a:t>How to </a:t>
            </a:r>
            <a:r>
              <a:rPr lang="en-US" sz="1800" u="sng" dirty="0">
                <a:solidFill>
                  <a:schemeClr val="accent1"/>
                </a:solidFill>
              </a:rPr>
              <a:t>design</a:t>
            </a:r>
            <a:r>
              <a:rPr lang="en-US" sz="1800" dirty="0">
                <a:solidFill>
                  <a:schemeClr val="accent1"/>
                </a:solidFill>
              </a:rPr>
              <a:t> them?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u="sng" dirty="0"/>
              <a:t>Desirable characteristics</a:t>
            </a:r>
          </a:p>
          <a:p>
            <a:pPr>
              <a:buFont typeface="+mj-lt"/>
              <a:buAutoNum type="arabicParenR"/>
            </a:pPr>
            <a:r>
              <a:rPr lang="en-US" sz="1800" dirty="0"/>
              <a:t>Strength of effectiveness </a:t>
            </a:r>
            <a:endParaRPr lang="en-US" sz="1800" dirty="0">
              <a:sym typeface="Wingdings"/>
            </a:endParaRPr>
          </a:p>
          <a:p>
            <a:pPr lvl="1"/>
            <a:r>
              <a:rPr lang="en-US" sz="1400" dirty="0" smtClean="0">
                <a:sym typeface="Wingdings"/>
              </a:rPr>
              <a:t>Effects detectable </a:t>
            </a:r>
            <a:r>
              <a:rPr lang="en-US" sz="1400" dirty="0">
                <a:sym typeface="Wingdings"/>
              </a:rPr>
              <a:t>via both proximal and distal outcomes</a:t>
            </a:r>
          </a:p>
          <a:p>
            <a:pPr lvl="1"/>
            <a:r>
              <a:rPr lang="en-US" sz="1400" dirty="0">
                <a:sym typeface="Wingdings"/>
              </a:rPr>
              <a:t>Credible:  Based on theory, clinical experience, expert opinion, published literature   </a:t>
            </a:r>
          </a:p>
          <a:p>
            <a:pPr>
              <a:buFont typeface="+mj-lt"/>
              <a:buAutoNum type="arabicParenR"/>
            </a:pPr>
            <a:r>
              <a:rPr lang="en-US" sz="1800" dirty="0" err="1"/>
              <a:t>Replicability</a:t>
            </a:r>
            <a:r>
              <a:rPr lang="en-US" sz="1800" dirty="0"/>
              <a:t>  </a:t>
            </a:r>
            <a:endParaRPr lang="en-US" sz="1800" dirty="0">
              <a:sym typeface="Wingdings"/>
            </a:endParaRPr>
          </a:p>
          <a:p>
            <a:pPr lvl="1"/>
            <a:r>
              <a:rPr lang="en-US" sz="1400" dirty="0" smtClean="0"/>
              <a:t>Clear decision rules allow replication </a:t>
            </a:r>
            <a:r>
              <a:rPr lang="en-US" sz="1400" dirty="0"/>
              <a:t>– different samples, investigators, research staff, locations  </a:t>
            </a:r>
          </a:p>
          <a:p>
            <a:pPr lvl="1"/>
            <a:r>
              <a:rPr lang="en-US" sz="1400" dirty="0" smtClean="0"/>
              <a:t>Driven by real</a:t>
            </a:r>
            <a:r>
              <a:rPr lang="en-US" sz="1400" dirty="0"/>
              <a:t>-world applications </a:t>
            </a:r>
            <a:r>
              <a:rPr lang="en-US" sz="1400" dirty="0" smtClean="0"/>
              <a:t>beyond standard RCTs </a:t>
            </a:r>
            <a:endParaRPr lang="en-US" sz="1400" dirty="0"/>
          </a:p>
          <a:p>
            <a:pPr marL="0" indent="0">
              <a:spcBef>
                <a:spcPts val="2000"/>
              </a:spcBef>
              <a:buNone/>
            </a:pPr>
            <a:r>
              <a:rPr lang="en-US" sz="1700" dirty="0">
                <a:solidFill>
                  <a:srgbClr val="0000FF"/>
                </a:solidFill>
              </a:rPr>
              <a:t>These goals are achieved through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FF"/>
                </a:solidFill>
              </a:rPr>
              <a:t>Careful planning to accommodate unusual scenarios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00FF"/>
                </a:solidFill>
              </a:rPr>
              <a:t>(</a:t>
            </a:r>
            <a:r>
              <a:rPr lang="en-US" sz="1400" dirty="0" err="1">
                <a:solidFill>
                  <a:srgbClr val="0000FF"/>
                </a:solidFill>
              </a:rPr>
              <a:t>eg</a:t>
            </a:r>
            <a:r>
              <a:rPr lang="en-US" sz="1400" dirty="0">
                <a:solidFill>
                  <a:srgbClr val="0000FF"/>
                </a:solidFill>
              </a:rPr>
              <a:t>, how to proceed if proximal outcome is missing?)  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FF"/>
                </a:solidFill>
              </a:rPr>
              <a:t>Clear articulation of the AI (via protocol) </a:t>
            </a:r>
            <a:r>
              <a:rPr lang="en-US" sz="17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700" i="1" dirty="0">
                <a:solidFill>
                  <a:srgbClr val="0000FF"/>
                </a:solidFill>
                <a:sym typeface="Wingdings"/>
              </a:rPr>
              <a:t> I think a DAG would be extremely useful.</a:t>
            </a:r>
            <a:endParaRPr lang="en-US" sz="1700" i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FF"/>
                </a:solidFill>
              </a:rPr>
              <a:t>Fidelity of implementation </a:t>
            </a:r>
          </a:p>
          <a:p>
            <a:pPr>
              <a:spcBef>
                <a:spcPts val="0"/>
              </a:spcBef>
            </a:pPr>
            <a:endParaRPr lang="en-US" sz="17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smtClean="0">
                <a:solidFill>
                  <a:srgbClr val="000000"/>
                </a:solidFill>
              </a:rPr>
              <a:t>Using </a:t>
            </a:r>
            <a:r>
              <a:rPr lang="en-US" sz="1900" dirty="0">
                <a:solidFill>
                  <a:srgbClr val="000000"/>
                </a:solidFill>
              </a:rPr>
              <a:t>a </a:t>
            </a:r>
            <a:r>
              <a:rPr lang="en-US" sz="1900" i="1" dirty="0">
                <a:solidFill>
                  <a:srgbClr val="000000"/>
                </a:solidFill>
              </a:rPr>
              <a:t>Sequential Multiple Assignment Randomized Trial (</a:t>
            </a:r>
            <a:r>
              <a:rPr lang="en-US" sz="1900" b="1" i="1" dirty="0">
                <a:solidFill>
                  <a:srgbClr val="000000"/>
                </a:solidFill>
              </a:rPr>
              <a:t>SMART</a:t>
            </a:r>
            <a:r>
              <a:rPr lang="en-US" sz="1900" i="1" dirty="0">
                <a:solidFill>
                  <a:srgbClr val="000000"/>
                </a:solidFill>
              </a:rPr>
              <a:t>) </a:t>
            </a:r>
            <a:r>
              <a:rPr lang="en-US" sz="1900" dirty="0">
                <a:solidFill>
                  <a:srgbClr val="000000"/>
                </a:solidFill>
              </a:rPr>
              <a:t>to design </a:t>
            </a:r>
            <a:r>
              <a:rPr lang="en-US" sz="1900">
                <a:solidFill>
                  <a:srgbClr val="000000"/>
                </a:solidFill>
              </a:rPr>
              <a:t>an </a:t>
            </a:r>
            <a:r>
              <a:rPr lang="en-US" sz="1900" b="1" smtClean="0">
                <a:solidFill>
                  <a:srgbClr val="000000"/>
                </a:solidFill>
              </a:rPr>
              <a:t>AI</a:t>
            </a:r>
            <a:r>
              <a:rPr lang="en-US" sz="1900" smtClean="0">
                <a:solidFill>
                  <a:srgbClr val="000000"/>
                </a:solidFill>
              </a:rPr>
              <a:t> </a:t>
            </a:r>
            <a:endParaRPr lang="en-US" sz="19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</a:rPr>
              <a:t>Complements other sources of evidence on best fit between interventions and disease,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Expert opinion; clinical consensus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Published literature  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Theoretical models 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731E-2E4F-8942-A726-9657D5B5BAF8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8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5"/>
            <a:ext cx="8229600" cy="6041431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Summary </a:t>
            </a:r>
          </a:p>
          <a:p>
            <a:pPr marL="0" indent="0">
              <a:spcBef>
                <a:spcPts val="20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200" b="1" i="1" dirty="0">
              <a:solidFill>
                <a:schemeClr val="accent1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sz="2200" b="1" i="1" dirty="0">
                <a:solidFill>
                  <a:schemeClr val="accent1"/>
                </a:solidFill>
              </a:rPr>
              <a:t>SMARTs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are part of the Multiphase Optimization Strategy (MOST) – a framework for constructing effective multicomponent behavioral interventions. </a:t>
            </a:r>
            <a:endParaRPr lang="en-US" sz="1800" i="1" dirty="0">
              <a:solidFill>
                <a:srgbClr val="000000"/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u="sng" dirty="0">
                <a:solidFill>
                  <a:srgbClr val="3366FF"/>
                </a:solidFill>
              </a:rPr>
              <a:t>https://</a:t>
            </a:r>
            <a:r>
              <a:rPr lang="en-US" sz="1600" u="sng" dirty="0" err="1">
                <a:solidFill>
                  <a:srgbClr val="3366FF"/>
                </a:solidFill>
              </a:rPr>
              <a:t>methodology.psu.edu</a:t>
            </a:r>
            <a:r>
              <a:rPr lang="en-US" sz="1600" u="sng" dirty="0">
                <a:solidFill>
                  <a:srgbClr val="3366FF"/>
                </a:solidFill>
              </a:rPr>
              <a:t>/</a:t>
            </a:r>
            <a:r>
              <a:rPr lang="en-US" sz="1600" u="sng" dirty="0" err="1">
                <a:solidFill>
                  <a:srgbClr val="3366FF"/>
                </a:solidFill>
              </a:rPr>
              <a:t>ra</a:t>
            </a:r>
            <a:r>
              <a:rPr lang="en-US" sz="1600" u="sng" dirty="0">
                <a:solidFill>
                  <a:srgbClr val="3366FF"/>
                </a:solidFill>
              </a:rPr>
              <a:t>/most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6985-7E9C-6947-BDF1-4A083B520AE0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Screen Shot 2018-02-05 at 5.5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22" y="952505"/>
            <a:ext cx="5662930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7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Review:  Jan 28 – </a:t>
            </a:r>
            <a:r>
              <a:rPr lang="en-US" sz="2200" dirty="0">
                <a:solidFill>
                  <a:srgbClr val="C0504D"/>
                </a:solidFill>
              </a:rPr>
              <a:t>Cluster Randomized Trials (CRT)</a:t>
            </a:r>
            <a:endParaRPr lang="en-US" sz="2200" i="1" dirty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600" u="sng" dirty="0"/>
              <a:t>HW4</a:t>
            </a:r>
            <a:r>
              <a:rPr lang="en-US" sz="1600" dirty="0"/>
              <a:t>:  </a:t>
            </a:r>
            <a:r>
              <a:rPr lang="en-US" sz="1600" dirty="0" err="1"/>
              <a:t>Gao</a:t>
            </a:r>
            <a:r>
              <a:rPr lang="en-US" sz="1600" dirty="0"/>
              <a:t> et al (2015) generated a design example based on their Ref 22 (Walters et al, 2001). Discuss the values μ </a:t>
            </a:r>
            <a:r>
              <a:rPr lang="en-US" sz="1600" dirty="0">
                <a:solidFill>
                  <a:srgbClr val="0000FF"/>
                </a:solidFill>
              </a:rPr>
              <a:t>= 66.4</a:t>
            </a:r>
            <a:r>
              <a:rPr lang="en-US" sz="1600" dirty="0"/>
              <a:t>, </a:t>
            </a:r>
            <a:r>
              <a:rPr lang="en-US" sz="1600" dirty="0" err="1"/>
              <a:t>δ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= 10</a:t>
            </a:r>
            <a:r>
              <a:rPr lang="en-US" sz="1600" dirty="0"/>
              <a:t>, and </a:t>
            </a:r>
            <a:r>
              <a:rPr lang="en-US" sz="1600" dirty="0" err="1"/>
              <a:t>σ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= 29.5 </a:t>
            </a:r>
            <a:r>
              <a:rPr lang="en-US" sz="1600" dirty="0"/>
              <a:t>used in the study design. </a:t>
            </a:r>
          </a:p>
          <a:p>
            <a:pPr marL="0" indent="0">
              <a:buNone/>
            </a:pPr>
            <a:r>
              <a:rPr lang="en-US" sz="1600" dirty="0"/>
              <a:t>* How might </a:t>
            </a:r>
            <a:r>
              <a:rPr lang="en-US" sz="1600" dirty="0" err="1">
                <a:solidFill>
                  <a:srgbClr val="0000FF"/>
                </a:solidFill>
              </a:rPr>
              <a:t>δ</a:t>
            </a:r>
            <a:r>
              <a:rPr lang="en-US" sz="1600" dirty="0">
                <a:solidFill>
                  <a:srgbClr val="0000FF"/>
                </a:solidFill>
              </a:rPr>
              <a:t> = 10 </a:t>
            </a:r>
            <a:r>
              <a:rPr lang="en-US" sz="1600" dirty="0"/>
              <a:t>be viewed as the “smallest clinically relevant improvement” in the outcome? * Is </a:t>
            </a:r>
            <a:r>
              <a:rPr lang="en-US" sz="1600" dirty="0" err="1">
                <a:solidFill>
                  <a:srgbClr val="0000FF"/>
                </a:solidFill>
              </a:rPr>
              <a:t>σ</a:t>
            </a:r>
            <a:r>
              <a:rPr lang="en-US" sz="1600" dirty="0"/>
              <a:t> the standard deviation of the estimate of </a:t>
            </a:r>
            <a:r>
              <a:rPr lang="en-US" sz="1600" dirty="0" err="1">
                <a:solidFill>
                  <a:srgbClr val="0000FF"/>
                </a:solidFill>
              </a:rPr>
              <a:t>δ</a:t>
            </a:r>
            <a:r>
              <a:rPr lang="en-US" sz="1600" dirty="0"/>
              <a:t>? </a:t>
            </a:r>
            <a:endParaRPr lang="en-US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B825-60F4-D14E-B090-E6145001DDDF}" type="datetime1">
              <a:rPr lang="en-US" smtClean="0"/>
              <a:t>2/4/20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Shot 2019-03-12 at 8.21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338"/>
            <a:ext cx="9144000" cy="47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Review:  Jan 28 – </a:t>
            </a:r>
            <a:r>
              <a:rPr lang="en-US" sz="2200" dirty="0">
                <a:solidFill>
                  <a:srgbClr val="C0504D"/>
                </a:solidFill>
              </a:rPr>
              <a:t>Cluster Randomized Trials (CRT)</a:t>
            </a:r>
            <a:endParaRPr lang="en-US" sz="2200" i="1" dirty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1600" dirty="0">
                <a:solidFill>
                  <a:srgbClr val="0000FF"/>
                </a:solidFill>
              </a:rPr>
              <a:t>How do the roles of “strata” and “clusters” differ at the study design stage? Could the selected variables be used interchangeably?</a:t>
            </a:r>
          </a:p>
          <a:p>
            <a:pPr marL="0" indent="0">
              <a:buNone/>
            </a:pPr>
            <a:r>
              <a:rPr lang="en-US" sz="1600" dirty="0"/>
              <a:t>Strata are used to balance important covariates (e.g., risk factors for the outcome) between the study arms. Randomization occurs within each stratum, where the numbers of observational units on arms E and C, for example, reflect the E:C allocation ratio.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600" dirty="0"/>
              <a:t>Clusters define the experimental units – that is, the units randomized. Thus all observational units within a cluster are assigned to the same arm. 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Can both “strata” and “clusters” be analyzed as covariates?</a:t>
            </a:r>
          </a:p>
          <a:p>
            <a:pPr marL="0" indent="0">
              <a:buNone/>
            </a:pPr>
            <a:r>
              <a:rPr lang="en-US" sz="1600" dirty="0"/>
              <a:t>Strata can be analyzed as covariates but clusters inform the model of a hierarchical data structure, to specify variance of correlated observational units in a CRT, σ</a:t>
            </a:r>
            <a:r>
              <a:rPr lang="en-US" sz="1600" baseline="-25000" dirty="0"/>
              <a:t>C</a:t>
            </a:r>
            <a:r>
              <a:rPr lang="en-US" sz="1600" baseline="30000" dirty="0"/>
              <a:t>2</a:t>
            </a:r>
            <a:r>
              <a:rPr lang="en-US" sz="1600" dirty="0"/>
              <a:t> = σ</a:t>
            </a:r>
            <a:r>
              <a:rPr lang="en-US" sz="1600" baseline="-25000" dirty="0"/>
              <a:t>B</a:t>
            </a:r>
            <a:r>
              <a:rPr lang="en-US" sz="1600" baseline="30000" dirty="0"/>
              <a:t>2</a:t>
            </a:r>
            <a:r>
              <a:rPr lang="en-US" sz="1600" dirty="0"/>
              <a:t> + σ</a:t>
            </a:r>
            <a:r>
              <a:rPr lang="en-US" sz="1600" baseline="-25000" dirty="0"/>
              <a:t>W</a:t>
            </a:r>
            <a:r>
              <a:rPr lang="en-US" sz="1600" baseline="30000" dirty="0"/>
              <a:t>2</a:t>
            </a:r>
            <a:r>
              <a:rPr lang="en-US" sz="1600" dirty="0"/>
              <a:t> , rather than variance of independent observational units in a RCT where experimental and observational units are the same, σ</a:t>
            </a:r>
            <a:r>
              <a:rPr lang="en-US" sz="1600" baseline="-25000" dirty="0"/>
              <a:t>I</a:t>
            </a:r>
            <a:r>
              <a:rPr lang="en-US" sz="1600" baseline="30000" dirty="0"/>
              <a:t>2</a:t>
            </a:r>
            <a:r>
              <a:rPr lang="en-US" sz="1600" dirty="0"/>
              <a:t>.  Subscripts denote:  </a:t>
            </a:r>
            <a:r>
              <a:rPr lang="en-US" sz="1600" b="1" u="sng" dirty="0"/>
              <a:t>C</a:t>
            </a:r>
            <a:r>
              <a:rPr lang="en-US" sz="1600" dirty="0"/>
              <a:t>lustered outcomes, </a:t>
            </a:r>
            <a:r>
              <a:rPr lang="en-US" sz="1600" b="1" u="sng" dirty="0"/>
              <a:t>B</a:t>
            </a:r>
            <a:r>
              <a:rPr lang="en-US" sz="1600" dirty="0"/>
              <a:t>etween clusters, </a:t>
            </a:r>
            <a:r>
              <a:rPr lang="en-US" sz="1600" b="1" u="sng" dirty="0"/>
              <a:t>W</a:t>
            </a:r>
            <a:r>
              <a:rPr lang="en-US" sz="1600" dirty="0"/>
              <a:t>ithin clusters, and </a:t>
            </a:r>
            <a:r>
              <a:rPr lang="en-US" sz="1600" b="1" u="sng" dirty="0"/>
              <a:t>I</a:t>
            </a:r>
            <a:r>
              <a:rPr lang="en-US" sz="1600" dirty="0"/>
              <a:t>ndependent outcomes.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Can both “strata” and “clusters” be analyzed as experimental or observational units?</a:t>
            </a:r>
          </a:p>
          <a:p>
            <a:pPr marL="0" indent="0">
              <a:buNone/>
            </a:pPr>
            <a:r>
              <a:rPr lang="en-US" sz="1600" dirty="0"/>
              <a:t>Clusters are experimental units and can sometimes be analyzed as observational units also.</a:t>
            </a:r>
          </a:p>
          <a:p>
            <a:pPr marL="0" indent="0">
              <a:buNone/>
            </a:pPr>
            <a:r>
              <a:rPr lang="en-US" sz="1600" dirty="0"/>
              <a:t>Strata cannot be analyzed as experimental or observational units.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6EFA-10D6-0B42-8735-187DF2BD89C3}" type="datetime1">
              <a:rPr lang="en-US" smtClean="0"/>
              <a:t>2/4/20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334"/>
            <a:ext cx="8229600" cy="55758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Feb 4 – Precision medicine I:  SMART Trials </a:t>
            </a:r>
            <a:endParaRPr lang="en-US" sz="22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4F81BD"/>
                </a:solidFill>
              </a:rPr>
              <a:t>Traditional RCTs: </a:t>
            </a:r>
            <a:endParaRPr lang="en-US" sz="1200" dirty="0"/>
          </a:p>
          <a:p>
            <a:pPr>
              <a:buFontTx/>
              <a:buChar char="•"/>
            </a:pPr>
            <a:r>
              <a:rPr lang="en-US" sz="2000" dirty="0"/>
              <a:t>Randomly assign 2 single-exposure regimens 1:1 to experimental units </a:t>
            </a:r>
          </a:p>
          <a:p>
            <a:pPr marL="0" indent="0">
              <a:buNone/>
            </a:pPr>
            <a:r>
              <a:rPr lang="en-US" sz="2000" dirty="0"/>
              <a:t>	(possibly stratify participant by expected prognostic baseline covariates) 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Tx/>
              <a:buChar char="•"/>
            </a:pPr>
            <a:r>
              <a:rPr lang="en-US" sz="2000" dirty="0"/>
              <a:t>Observe evolving outcomes over time for planned duration  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Efficacy outcomes 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Safety outcomes 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2000" dirty="0"/>
              <a:t>Analysis plans: 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ITT analysis:  Analyze observational units within randomly assigned arms    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Interim monitoring </a:t>
            </a:r>
          </a:p>
          <a:p>
            <a:pPr lvl="2">
              <a:buFont typeface="Wingdings" charset="2"/>
              <a:buChar char="ü"/>
            </a:pPr>
            <a:r>
              <a:rPr lang="en-US" sz="1600" dirty="0"/>
              <a:t>to ensure participant safety </a:t>
            </a:r>
          </a:p>
          <a:p>
            <a:pPr lvl="2">
              <a:buFont typeface="Wingdings" charset="2"/>
              <a:buChar char="ü"/>
            </a:pPr>
            <a:r>
              <a:rPr lang="en-US" sz="1600" dirty="0"/>
              <a:t>to determine if </a:t>
            </a:r>
            <a:r>
              <a:rPr lang="en-US" sz="1600" i="1" dirty="0"/>
              <a:t>H</a:t>
            </a:r>
            <a:r>
              <a:rPr lang="en-US" sz="1600" i="1" baseline="-25000" dirty="0"/>
              <a:t>0</a:t>
            </a:r>
            <a:r>
              <a:rPr lang="en-US" sz="1600" dirty="0"/>
              <a:t> can be rejected or not earlier than expected </a:t>
            </a:r>
          </a:p>
          <a:p>
            <a:pPr lvl="1">
              <a:buFont typeface="Courier New"/>
              <a:buChar char="o"/>
            </a:pPr>
            <a:r>
              <a:rPr lang="en-US" sz="1600" dirty="0"/>
              <a:t>Final analysis:  Conduct after all participants have had equal opportunity to respond</a:t>
            </a:r>
          </a:p>
          <a:p>
            <a:pPr lvl="2">
              <a:buFont typeface="Wingdings" charset="2"/>
              <a:buChar char="ü"/>
            </a:pPr>
            <a:r>
              <a:rPr lang="en-US" sz="1600" dirty="0"/>
              <a:t>Focus on separate analyses per outcome variable   </a:t>
            </a:r>
          </a:p>
          <a:p>
            <a:pPr lvl="2">
              <a:buFont typeface="Wingdings" charset="2"/>
              <a:buChar char="ü"/>
            </a:pPr>
            <a:r>
              <a:rPr lang="en-US" sz="1600" dirty="0"/>
              <a:t>No analysis approach available to account for post-randomization data </a:t>
            </a:r>
          </a:p>
          <a:p>
            <a:pPr marL="1371600" lvl="3" indent="0">
              <a:buNone/>
            </a:pPr>
            <a:r>
              <a:rPr lang="en-US" sz="1600" i="1" dirty="0"/>
              <a:t>Example:</a:t>
            </a:r>
            <a:r>
              <a:rPr lang="en-US" sz="1600" dirty="0"/>
              <a:t>  Subgrouping by adherence level could introduce selection bias 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039-EC24-9D43-9283-D669EDBC5A43}" type="datetime1">
              <a:rPr lang="en-US" smtClean="0"/>
              <a:t>2/4/20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800" dirty="0"/>
              <a:t>As discussed, the typical primary goal of phase 3 RCTs is to estimate the </a:t>
            </a:r>
            <a:r>
              <a:rPr lang="en-US" sz="1800" u="sng" dirty="0"/>
              <a:t>efficacy</a:t>
            </a:r>
            <a:r>
              <a:rPr lang="en-US" sz="1800" dirty="0"/>
              <a:t> of an intervention by comparing effects of </a:t>
            </a:r>
            <a:r>
              <a:rPr lang="en-US" sz="1800" dirty="0">
                <a:solidFill>
                  <a:srgbClr val="0000FF"/>
                </a:solidFill>
              </a:rPr>
              <a:t>study arm exposures </a:t>
            </a:r>
            <a:r>
              <a:rPr lang="en-US" sz="1800" dirty="0"/>
              <a:t>on an </a:t>
            </a:r>
            <a:r>
              <a:rPr lang="en-US" sz="1800" dirty="0">
                <a:solidFill>
                  <a:srgbClr val="0000FF"/>
                </a:solidFill>
              </a:rPr>
              <a:t>outcome</a:t>
            </a:r>
            <a:r>
              <a:rPr lang="en-US" sz="1800" dirty="0"/>
              <a:t> variable. 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1800" dirty="0">
                <a:sym typeface="Wingdings"/>
              </a:rPr>
              <a:t> </a:t>
            </a:r>
            <a:r>
              <a:rPr lang="en-US" sz="1600" dirty="0"/>
              <a:t>Analysis methods reflect the outcome type &amp; frequency (continuous; time to event; </a:t>
            </a:r>
            <a:r>
              <a:rPr lang="mr-IN" sz="1600" dirty="0"/>
              <a:t>…</a:t>
            </a:r>
            <a:r>
              <a:rPr lang="en-US" sz="1600" dirty="0"/>
              <a:t>)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1400" dirty="0">
                <a:solidFill>
                  <a:srgbClr val="0000FF"/>
                </a:solidFill>
              </a:rPr>
              <a:t>Lecture 1 example, Change from baseline in </a:t>
            </a:r>
            <a:r>
              <a:rPr lang="en-US" sz="1400" dirty="0" err="1">
                <a:solidFill>
                  <a:srgbClr val="0000FF"/>
                </a:solidFill>
              </a:rPr>
              <a:t>BPRSd</a:t>
            </a:r>
            <a:r>
              <a:rPr lang="en-US" sz="1400" dirty="0">
                <a:solidFill>
                  <a:srgbClr val="0000FF"/>
                </a:solidFill>
              </a:rPr>
              <a:t> Score at 6 weeks.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err="1"/>
              <a:t>Ogasa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 (</a:t>
            </a:r>
            <a:r>
              <a:rPr lang="en-US" sz="1100" i="1" dirty="0"/>
              <a:t>Psychopharmacology,</a:t>
            </a:r>
            <a:r>
              <a:rPr lang="en-US" sz="1100" dirty="0"/>
              <a:t> 2012) </a:t>
            </a:r>
            <a:r>
              <a:rPr lang="is-IS" sz="1100" dirty="0"/>
              <a:t>…  </a:t>
            </a:r>
            <a:r>
              <a:rPr lang="en-US" sz="1100" dirty="0"/>
              <a:t>(</a:t>
            </a:r>
            <a:r>
              <a:rPr lang="en-US" sz="1100" b="1" dirty="0"/>
              <a:t>BPRS = </a:t>
            </a:r>
            <a:r>
              <a:rPr lang="en-US" sz="1100" dirty="0"/>
              <a:t>Brief Psychiatric Rating Scale )</a:t>
            </a:r>
          </a:p>
          <a:p>
            <a:pPr marL="0" indent="0">
              <a:spcBef>
                <a:spcPts val="1100"/>
              </a:spcBef>
              <a:buNone/>
            </a:pPr>
            <a:endParaRPr lang="en-US" sz="22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2200" dirty="0"/>
              <a:t>								   </a:t>
            </a:r>
          </a:p>
          <a:p>
            <a:pPr marL="0" indent="0" algn="r">
              <a:spcBef>
                <a:spcPts val="1100"/>
              </a:spcBef>
              <a:buNone/>
            </a:pPr>
            <a:r>
              <a:rPr lang="en-US" sz="1400" dirty="0">
                <a:solidFill>
                  <a:srgbClr val="0000FF"/>
                </a:solidFill>
              </a:rPr>
              <a:t>Lecture 2 example, Aspire Trial: Incidence of HIV infection</a:t>
            </a:r>
            <a:r>
              <a:rPr lang="en-US" sz="1400" dirty="0"/>
              <a:t> 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1400" dirty="0"/>
              <a:t>							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6F79-7CF5-E14A-A654-DFCDFA2750BF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lurasidone-20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8280" r="-2535" b="-8280"/>
          <a:stretch/>
        </p:blipFill>
        <p:spPr>
          <a:xfrm>
            <a:off x="556684" y="2108525"/>
            <a:ext cx="3657600" cy="2743200"/>
          </a:xfrm>
          <a:prstGeom prst="rect">
            <a:avLst/>
          </a:prstGeom>
        </p:spPr>
      </p:pic>
      <p:pic>
        <p:nvPicPr>
          <p:cNvPr id="4" name="Picture 3" descr="Screen Shot 2018-02-05 at 1.59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7" y="3480125"/>
            <a:ext cx="4159250" cy="2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1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2771"/>
            <a:ext cx="8229600" cy="59535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200" b="1" dirty="0">
                <a:solidFill>
                  <a:schemeClr val="accent1"/>
                </a:solidFill>
              </a:rPr>
              <a:t>Adaptive RCTs:  </a:t>
            </a:r>
            <a:r>
              <a:rPr lang="en-US" sz="2200" b="1" i="1" dirty="0">
                <a:solidFill>
                  <a:schemeClr val="accent1"/>
                </a:solidFill>
              </a:rPr>
              <a:t>Which intervention is best, for whom? 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u="sng" dirty="0"/>
              <a:t>RCTs are conducted to guide clinical management of diseases.</a:t>
            </a:r>
          </a:p>
          <a:p>
            <a:pPr marL="0" indent="0">
              <a:buNone/>
            </a:pPr>
            <a:r>
              <a:rPr lang="en-US" sz="1800" u="sng" dirty="0"/>
              <a:t>An RCT is more valuable if it reflects sequence of decisions encountered in practice.   </a:t>
            </a:r>
          </a:p>
          <a:p>
            <a:pPr>
              <a:buFont typeface="+mj-lt"/>
              <a:buAutoNum type="arabicParenR"/>
            </a:pPr>
            <a:r>
              <a:rPr lang="en-US" sz="1800" dirty="0"/>
              <a:t>Some interventions generate highly heterogeneous responses. </a:t>
            </a:r>
            <a:endParaRPr lang="en-US" sz="1800" dirty="0">
              <a:sym typeface="Wingdings"/>
            </a:endParaRPr>
          </a:p>
          <a:p>
            <a:pPr lvl="1"/>
            <a:r>
              <a:rPr lang="en-US" sz="1400" dirty="0">
                <a:sym typeface="Wingdings"/>
              </a:rPr>
              <a:t>Humans are not clones. </a:t>
            </a:r>
          </a:p>
          <a:p>
            <a:pPr lvl="1"/>
            <a:r>
              <a:rPr lang="en-US" sz="1400" dirty="0">
                <a:sym typeface="Wingdings"/>
              </a:rPr>
              <a:t>For some individuals, treatment A is better than B; for others, the reverse is true .  </a:t>
            </a:r>
          </a:p>
          <a:p>
            <a:pPr>
              <a:buFont typeface="+mj-lt"/>
              <a:buAutoNum type="arabicParenR"/>
            </a:pPr>
            <a:r>
              <a:rPr lang="en-US" sz="1800" dirty="0"/>
              <a:t>Some interventions are burdensome:  cause AEs or </a:t>
            </a:r>
            <a:r>
              <a:rPr lang="en-US" sz="1800" dirty="0" err="1"/>
              <a:t>nonadherence</a:t>
            </a:r>
            <a:r>
              <a:rPr lang="en-US" sz="1800" dirty="0"/>
              <a:t>  </a:t>
            </a:r>
            <a:endParaRPr lang="en-US" sz="1800" dirty="0">
              <a:sym typeface="Wingdings"/>
            </a:endParaRPr>
          </a:p>
          <a:p>
            <a:pPr lvl="1"/>
            <a:r>
              <a:rPr lang="en-US" sz="1400" dirty="0"/>
              <a:t>Adapt intervention to increase/decrease intensity in reflection of intervention burden </a:t>
            </a:r>
            <a:endParaRPr lang="en-US" sz="1400" dirty="0">
              <a:sym typeface="Wingdings"/>
            </a:endParaRPr>
          </a:p>
          <a:p>
            <a:pPr>
              <a:buFont typeface="+mj-lt"/>
              <a:buAutoNum type="arabicParenR"/>
            </a:pPr>
            <a:r>
              <a:rPr lang="en-US" sz="1800" dirty="0"/>
              <a:t>Some chronic disorders wane and wax over time. </a:t>
            </a:r>
            <a:endParaRPr lang="en-US" sz="1800" dirty="0">
              <a:sym typeface="Wingdings"/>
            </a:endParaRPr>
          </a:p>
          <a:p>
            <a:pPr lvl="1"/>
            <a:r>
              <a:rPr lang="en-US" sz="1400" dirty="0"/>
              <a:t>Intervention should be modified (</a:t>
            </a:r>
            <a:r>
              <a:rPr lang="en-US" sz="1400" dirty="0" err="1"/>
              <a:t>eg</a:t>
            </a:r>
            <a:r>
              <a:rPr lang="en-US" sz="1400" dirty="0"/>
              <a:t>, increase/decrease intensity) in reflection of disease state </a:t>
            </a:r>
            <a:endParaRPr lang="en-US" sz="2200" dirty="0"/>
          </a:p>
          <a:p>
            <a:pPr lvl="1"/>
            <a:r>
              <a:rPr lang="en-US" sz="1400" dirty="0"/>
              <a:t>A sequence of treatments is needed to obtain sufficient treatment response </a:t>
            </a:r>
          </a:p>
          <a:p>
            <a:pPr>
              <a:buFont typeface="+mj-lt"/>
              <a:buAutoNum type="arabicParenR"/>
            </a:pPr>
            <a:r>
              <a:rPr lang="en-US" sz="1800" dirty="0"/>
              <a:t>Behavioral interventions can be excessively demanding or can become boring </a:t>
            </a:r>
            <a:endParaRPr lang="en-US" sz="1800" dirty="0">
              <a:sym typeface="Wingdings"/>
            </a:endParaRPr>
          </a:p>
          <a:p>
            <a:pPr lvl="1"/>
            <a:r>
              <a:rPr lang="en-US" sz="1400" dirty="0"/>
              <a:t>To enhance engagement and adherence, </a:t>
            </a:r>
          </a:p>
          <a:p>
            <a:pPr lvl="2"/>
            <a:r>
              <a:rPr lang="en-US" sz="1400" dirty="0"/>
              <a:t>Adapt intervention to user’s attention capacity. </a:t>
            </a:r>
          </a:p>
          <a:p>
            <a:pPr lvl="2"/>
            <a:r>
              <a:rPr lang="en-US" sz="1400" dirty="0"/>
              <a:t>Change intervention modalities over time.  </a:t>
            </a:r>
          </a:p>
          <a:p>
            <a:pPr>
              <a:buFont typeface="+mj-lt"/>
              <a:buAutoNum type="arabicParenR"/>
            </a:pPr>
            <a:r>
              <a:rPr lang="en-US" sz="1800" dirty="0">
                <a:sym typeface="Wingdings"/>
              </a:rPr>
              <a:t>Intervention options vary in cost or scalability</a:t>
            </a:r>
            <a:r>
              <a:rPr lang="en-US" sz="1800" dirty="0"/>
              <a:t> </a:t>
            </a:r>
          </a:p>
          <a:p>
            <a:pPr lvl="1"/>
            <a:r>
              <a:rPr lang="en-US" sz="1400" dirty="0"/>
              <a:t>Start with least expensive, most widely acceptable </a:t>
            </a:r>
          </a:p>
          <a:p>
            <a:pPr lvl="1"/>
            <a:r>
              <a:rPr lang="en-US" sz="1400" dirty="0"/>
              <a:t>Roll out costly options to subgroups as needed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These observations call for </a:t>
            </a:r>
            <a:r>
              <a:rPr lang="en-US" sz="1800" b="1" i="1" dirty="0">
                <a:solidFill>
                  <a:srgbClr val="0000FF"/>
                </a:solidFill>
              </a:rPr>
              <a:t>Adaptive Interventions </a:t>
            </a:r>
            <a:r>
              <a:rPr lang="en-US" sz="1800" dirty="0">
                <a:solidFill>
                  <a:srgbClr val="0000FF"/>
                </a:solidFill>
              </a:rPr>
              <a:t>applied sequentially over time in order to guide clinical practice or public health policy.  </a:t>
            </a:r>
            <a:r>
              <a:rPr lang="en-US" sz="1800" dirty="0">
                <a:solidFill>
                  <a:srgbClr val="0000FF"/>
                </a:solidFill>
                <a:sym typeface="Wingdings"/>
              </a:rPr>
              <a:t> 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8D4A-DD51-9447-992E-97A8B38D1F08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334"/>
            <a:ext cx="8229600" cy="5575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4F81BD"/>
                </a:solidFill>
              </a:rPr>
              <a:t>Compare Adaptive with Traditional RCTs: 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Tx/>
              <a:buChar char="•"/>
            </a:pP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Randomly assign </a:t>
            </a:r>
            <a:r>
              <a:rPr lang="en-US" sz="1800" dirty="0">
                <a:solidFill>
                  <a:srgbClr val="9A9A9A"/>
                </a:solidFill>
              </a:rPr>
              <a:t>2 single-exposure regimens 1:1 to experimental units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(possibly stratify participant by expected prognostic baseline covariates) </a:t>
            </a:r>
          </a:p>
          <a:p>
            <a:pPr marL="685800" lvl="1">
              <a:buFont typeface="Wingdings" charset="0"/>
              <a:buChar char="à"/>
            </a:pPr>
            <a:r>
              <a:rPr lang="en-US" sz="1900" dirty="0">
                <a:sym typeface="Wingdings"/>
              </a:rPr>
              <a:t>Retain randomization:  Relying on human judgment would lead to bias</a:t>
            </a:r>
          </a:p>
          <a:p>
            <a:pPr marL="685800" lvl="1">
              <a:buFont typeface="Wingdings" charset="0"/>
              <a:buChar char="à"/>
            </a:pPr>
            <a:r>
              <a:rPr lang="en-US" sz="1900" dirty="0">
                <a:sym typeface="Wingdings"/>
              </a:rPr>
              <a:t>Retain Stratification:  Recognizes heterogeneity of patients’ responses  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>
              <a:buFontTx/>
              <a:buChar char="•"/>
            </a:pPr>
            <a:r>
              <a:rPr lang="en-US" sz="1900" dirty="0">
                <a:solidFill>
                  <a:srgbClr val="A6A6A6"/>
                </a:solidFill>
              </a:rPr>
              <a:t>Observe evolving outcomes over time, for planned duration  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>
                <a:sym typeface="Wingdings"/>
              </a:rPr>
              <a:t> Allow re-randomization to new arms as time passes, at pre-specified time or</a:t>
            </a:r>
          </a:p>
          <a:p>
            <a:pPr marL="0" indent="0">
              <a:buNone/>
            </a:pPr>
            <a:r>
              <a:rPr lang="en-US" sz="1900" dirty="0">
                <a:sym typeface="Wingdings"/>
              </a:rPr>
              <a:t>		when it’s clear an arm is ineffective </a:t>
            </a:r>
          </a:p>
          <a:p>
            <a:pPr marL="0" lvl="1" indent="0">
              <a:buNone/>
            </a:pPr>
            <a:r>
              <a:rPr lang="en-US" sz="1900" dirty="0">
                <a:sym typeface="Wingdings"/>
              </a:rPr>
              <a:t>	 Re-stratify:  Heterogeneity quantified by evolving covariates &amp; responses  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>
                <a:solidFill>
                  <a:srgbClr val="A6A6A6"/>
                </a:solidFill>
              </a:rPr>
              <a:t>Analysis plans:  Adjust intervention effect for prognostic baseline covariates </a:t>
            </a:r>
          </a:p>
          <a:p>
            <a:pPr marL="57150" lvl="2" indent="0">
              <a:buNone/>
            </a:pPr>
            <a:r>
              <a:rPr lang="en-US" sz="1900" dirty="0"/>
              <a:t>	</a:t>
            </a:r>
            <a:r>
              <a:rPr lang="en-US" sz="1900" dirty="0">
                <a:sym typeface="Wingdings"/>
              </a:rPr>
              <a:t> Design </a:t>
            </a:r>
            <a:r>
              <a:rPr lang="en-US" sz="1900" dirty="0"/>
              <a:t>avoids post-randomization data by re-randomizing  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1900" dirty="0">
                <a:solidFill>
                  <a:srgbClr val="0000FF"/>
                </a:solidFill>
              </a:rPr>
              <a:t>Uses “potential outcomes models" to provide a framework for developing optimal dynamic treatment regimes and analyzing them in experimental trials.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5C26-7546-384B-B51D-F50D15E82CE6}" type="datetime1">
              <a:rPr lang="en-US" smtClean="0"/>
              <a:t>2/4/20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3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Some History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“Potential outcomes” framework </a:t>
            </a:r>
            <a:r>
              <a:rPr lang="en-US" sz="1400" b="1" dirty="0"/>
              <a:t>(Lecture 1)</a:t>
            </a:r>
          </a:p>
          <a:p>
            <a:pPr marL="0" indent="0">
              <a:buNone/>
            </a:pPr>
            <a:r>
              <a:rPr lang="en-US" sz="2000" dirty="0"/>
              <a:t>	-- </a:t>
            </a:r>
            <a:r>
              <a:rPr lang="en-US" sz="1800" dirty="0"/>
              <a:t>Introduced by </a:t>
            </a:r>
            <a:r>
              <a:rPr lang="en-US" sz="1800" dirty="0" err="1"/>
              <a:t>Neyman</a:t>
            </a:r>
            <a:r>
              <a:rPr lang="en-US" sz="1800" dirty="0"/>
              <a:t> (1923) to analyze causal effects of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		time-independent treatments </a:t>
            </a:r>
            <a:r>
              <a:rPr lang="en-US" sz="1800" dirty="0"/>
              <a:t>in randomized studies</a:t>
            </a:r>
          </a:p>
          <a:p>
            <a:pPr marL="0" indent="0">
              <a:buNone/>
            </a:pPr>
            <a:r>
              <a:rPr lang="en-US" sz="1800" dirty="0"/>
              <a:t>	-- Extended by Rubin (1978) to observational studies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/>
              <a:t>Formal theory of causal inference </a:t>
            </a:r>
            <a:r>
              <a:rPr lang="en-US" sz="1400" dirty="0"/>
              <a:t>(DAGs) </a:t>
            </a:r>
          </a:p>
          <a:p>
            <a:pPr marL="0" indent="0">
              <a:buNone/>
            </a:pPr>
            <a:r>
              <a:rPr lang="en-US" sz="2000" dirty="0"/>
              <a:t>	-- </a:t>
            </a:r>
            <a:r>
              <a:rPr lang="en-US" sz="1800" dirty="0"/>
              <a:t>Proposed by Robins (1986, 1987) -- to assess the </a:t>
            </a:r>
            <a:r>
              <a:rPr lang="en-US" sz="1800" dirty="0">
                <a:solidFill>
                  <a:srgbClr val="0000FF"/>
                </a:solidFill>
              </a:rPr>
              <a:t>direct and indirect effects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		</a:t>
            </a:r>
            <a:r>
              <a:rPr lang="en-US" sz="1800" dirty="0"/>
              <a:t>of </a:t>
            </a:r>
            <a:r>
              <a:rPr lang="en-US" sz="1800" dirty="0">
                <a:solidFill>
                  <a:srgbClr val="0000FF"/>
                </a:solidFill>
              </a:rPr>
              <a:t>time-varying treatments </a:t>
            </a:r>
            <a:r>
              <a:rPr lang="en-US" sz="1800" dirty="0"/>
              <a:t>from experimental and observational data 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/>
              <a:t>Biased coin adaptive within-subject (BCAWS) design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1800" dirty="0"/>
              <a:t>-- </a:t>
            </a:r>
            <a:r>
              <a:rPr lang="en-US" sz="1800" dirty="0" err="1"/>
              <a:t>Lavori</a:t>
            </a:r>
            <a:r>
              <a:rPr lang="en-US" sz="1800" dirty="0"/>
              <a:t> and Dawson (2000):  each PPT progresses through stages of treatments, </a:t>
            </a:r>
          </a:p>
          <a:p>
            <a:pPr marL="0" indent="0">
              <a:buNone/>
            </a:pPr>
            <a:r>
              <a:rPr lang="en-US" sz="1800" dirty="0"/>
              <a:t>		being randomly assigned to arms at each stage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/>
              <a:t>Sequential Multiple Assignment Randomized Trial (SMART) design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/>
              <a:t>--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Murphy (2005a) proposed a general framework</a:t>
            </a:r>
          </a:p>
          <a:p>
            <a:pPr marL="0" indent="0">
              <a:buNone/>
            </a:pPr>
            <a:r>
              <a:rPr lang="en-US" sz="1800" dirty="0"/>
              <a:t>	-- Analysis methods are still evolving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6CF-0F5F-2B4A-88CE-D60F70937065}" type="datetime1">
              <a:rPr lang="en-US" smtClean="0"/>
              <a:t>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2676</Words>
  <Application>Microsoft Macintosh PowerPoint</Application>
  <PresentationFormat>On-screen Show (4:3)</PresentationFormat>
  <Paragraphs>521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 Valid Trials The Critical (and Misunderstood) Roles  of Randomization and Complete Follow-Up  Society for Clinical Trials, May 15, 2016, Montréal, Québec </dc:title>
  <dc:creator>Joan Hilton</dc:creator>
  <cp:lastModifiedBy>Joan Hilton</cp:lastModifiedBy>
  <cp:revision>688</cp:revision>
  <cp:lastPrinted>2018-02-01T18:43:58Z</cp:lastPrinted>
  <dcterms:created xsi:type="dcterms:W3CDTF">2018-01-01T23:03:34Z</dcterms:created>
  <dcterms:modified xsi:type="dcterms:W3CDTF">2020-02-04T18:24:19Z</dcterms:modified>
</cp:coreProperties>
</file>