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96" r:id="rId1"/>
    <p:sldMasterId id="2147484092" r:id="rId2"/>
    <p:sldMasterId id="2147484257" r:id="rId3"/>
    <p:sldMasterId id="2147484270" r:id="rId4"/>
  </p:sldMasterIdLst>
  <p:notesMasterIdLst>
    <p:notesMasterId r:id="rId97"/>
  </p:notesMasterIdLst>
  <p:handoutMasterIdLst>
    <p:handoutMasterId r:id="rId98"/>
  </p:handoutMasterIdLst>
  <p:sldIdLst>
    <p:sldId id="643" r:id="rId5"/>
    <p:sldId id="683" r:id="rId6"/>
    <p:sldId id="729" r:id="rId7"/>
    <p:sldId id="725" r:id="rId8"/>
    <p:sldId id="840" r:id="rId9"/>
    <p:sldId id="685" r:id="rId10"/>
    <p:sldId id="841" r:id="rId11"/>
    <p:sldId id="842" r:id="rId12"/>
    <p:sldId id="687" r:id="rId13"/>
    <p:sldId id="686" r:id="rId14"/>
    <p:sldId id="688" r:id="rId15"/>
    <p:sldId id="789" r:id="rId16"/>
    <p:sldId id="793" r:id="rId17"/>
    <p:sldId id="794" r:id="rId18"/>
    <p:sldId id="798" r:id="rId19"/>
    <p:sldId id="799" r:id="rId20"/>
    <p:sldId id="727" r:id="rId21"/>
    <p:sldId id="728" r:id="rId22"/>
    <p:sldId id="835" r:id="rId23"/>
    <p:sldId id="836" r:id="rId24"/>
    <p:sldId id="827" r:id="rId25"/>
    <p:sldId id="845" r:id="rId26"/>
    <p:sldId id="824" r:id="rId27"/>
    <p:sldId id="826" r:id="rId28"/>
    <p:sldId id="822" r:id="rId29"/>
    <p:sldId id="691" r:id="rId30"/>
    <p:sldId id="693" r:id="rId31"/>
    <p:sldId id="692" r:id="rId32"/>
    <p:sldId id="690" r:id="rId33"/>
    <p:sldId id="695" r:id="rId34"/>
    <p:sldId id="792" r:id="rId35"/>
    <p:sldId id="709" r:id="rId36"/>
    <p:sldId id="828" r:id="rId37"/>
    <p:sldId id="710" r:id="rId38"/>
    <p:sldId id="711" r:id="rId39"/>
    <p:sldId id="712" r:id="rId40"/>
    <p:sldId id="715" r:id="rId41"/>
    <p:sldId id="760" r:id="rId42"/>
    <p:sldId id="761" r:id="rId43"/>
    <p:sldId id="829" r:id="rId44"/>
    <p:sldId id="830" r:id="rId45"/>
    <p:sldId id="762" r:id="rId46"/>
    <p:sldId id="763" r:id="rId47"/>
    <p:sldId id="843" r:id="rId48"/>
    <p:sldId id="741" r:id="rId49"/>
    <p:sldId id="730" r:id="rId50"/>
    <p:sldId id="831" r:id="rId51"/>
    <p:sldId id="800" r:id="rId52"/>
    <p:sldId id="791" r:id="rId53"/>
    <p:sldId id="773" r:id="rId54"/>
    <p:sldId id="735" r:id="rId55"/>
    <p:sldId id="747" r:id="rId56"/>
    <p:sldId id="748" r:id="rId57"/>
    <p:sldId id="753" r:id="rId58"/>
    <p:sldId id="749" r:id="rId59"/>
    <p:sldId id="542" r:id="rId60"/>
    <p:sldId id="767" r:id="rId61"/>
    <p:sldId id="768" r:id="rId62"/>
    <p:sldId id="745" r:id="rId63"/>
    <p:sldId id="746" r:id="rId64"/>
    <p:sldId id="774" r:id="rId65"/>
    <p:sldId id="775" r:id="rId66"/>
    <p:sldId id="776" r:id="rId67"/>
    <p:sldId id="846" r:id="rId68"/>
    <p:sldId id="777" r:id="rId69"/>
    <p:sldId id="764" r:id="rId70"/>
    <p:sldId id="736" r:id="rId71"/>
    <p:sldId id="755" r:id="rId72"/>
    <p:sldId id="769" r:id="rId73"/>
    <p:sldId id="771" r:id="rId74"/>
    <p:sldId id="779" r:id="rId75"/>
    <p:sldId id="766" r:id="rId76"/>
    <p:sldId id="770" r:id="rId77"/>
    <p:sldId id="740" r:id="rId78"/>
    <p:sldId id="739" r:id="rId79"/>
    <p:sldId id="832" r:id="rId80"/>
    <p:sldId id="833" r:id="rId81"/>
    <p:sldId id="720" r:id="rId82"/>
    <p:sldId id="721" r:id="rId83"/>
    <p:sldId id="838" r:id="rId84"/>
    <p:sldId id="839" r:id="rId85"/>
    <p:sldId id="758" r:id="rId86"/>
    <p:sldId id="759" r:id="rId87"/>
    <p:sldId id="719" r:id="rId88"/>
    <p:sldId id="772" r:id="rId89"/>
    <p:sldId id="782" r:id="rId90"/>
    <p:sldId id="756" r:id="rId91"/>
    <p:sldId id="783" r:id="rId92"/>
    <p:sldId id="754" r:id="rId93"/>
    <p:sldId id="784" r:id="rId94"/>
    <p:sldId id="786" r:id="rId95"/>
    <p:sldId id="722" r:id="rId9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66"/>
    <a:srgbClr val="990000"/>
    <a:srgbClr val="999933"/>
    <a:srgbClr val="CC6600"/>
    <a:srgbClr val="CC9933"/>
    <a:srgbClr val="BBBBAA"/>
    <a:srgbClr val="88BB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00" autoAdjust="0"/>
    <p:restoredTop sz="83962" autoAdjust="0"/>
  </p:normalViewPr>
  <p:slideViewPr>
    <p:cSldViewPr>
      <p:cViewPr>
        <p:scale>
          <a:sx n="56" d="100"/>
          <a:sy n="56" d="100"/>
        </p:scale>
        <p:origin x="1408" y="44"/>
      </p:cViewPr>
      <p:guideLst>
        <p:guide orient="horz" pos="2160"/>
        <p:guide pos="2880"/>
      </p:guideLst>
    </p:cSldViewPr>
  </p:slideViewPr>
  <p:outlineViewPr>
    <p:cViewPr>
      <p:scale>
        <a:sx n="33" d="100"/>
        <a:sy n="33" d="100"/>
      </p:scale>
      <p:origin x="42" y="17718"/>
    </p:cViewPr>
  </p:outlineViewPr>
  <p:notesTextViewPr>
    <p:cViewPr>
      <p:scale>
        <a:sx n="1" d="1"/>
        <a:sy n="1" d="1"/>
      </p:scale>
      <p:origin x="0" y="0"/>
    </p:cViewPr>
  </p:notesTextViewPr>
  <p:sorterViewPr>
    <p:cViewPr>
      <p:scale>
        <a:sx n="121" d="100"/>
        <a:sy n="121" d="100"/>
      </p:scale>
      <p:origin x="0" y="-1956"/>
    </p:cViewPr>
  </p:sorterViewPr>
  <p:notesViewPr>
    <p:cSldViewPr>
      <p:cViewPr varScale="1">
        <p:scale>
          <a:sx n="56" d="100"/>
          <a:sy n="56" d="100"/>
        </p:scale>
        <p:origin x="-2874"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tableStyles" Target="tableStyle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handoutMaster" Target="handoutMasters/handoutMaster1.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r>
              <a:rPr lang="en-US" sz="2400" b="1" dirty="0">
                <a:solidFill>
                  <a:schemeClr val="bg1"/>
                </a:solidFill>
              </a:rPr>
              <a:t>Percent of Providers Recommending IUC, by Race/Ethnicity (n=173)</a:t>
            </a:r>
          </a:p>
        </c:rich>
      </c:tx>
      <c:layout>
        <c:manualLayout>
          <c:xMode val="edge"/>
          <c:yMode val="edge"/>
          <c:x val="0.13021419864038322"/>
          <c:y val="2.0730757572072437E-3"/>
        </c:manualLayout>
      </c:layout>
      <c:overlay val="0"/>
      <c:spPr>
        <a:noFill/>
        <a:ln>
          <a:noFill/>
        </a:ln>
        <a:effectLst/>
      </c:spPr>
      <c:txPr>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endParaRPr lang="en-US"/>
        </a:p>
      </c:txPr>
    </c:title>
    <c:autoTitleDeleted val="0"/>
    <c:plotArea>
      <c:layout>
        <c:manualLayout>
          <c:layoutTarget val="inner"/>
          <c:xMode val="edge"/>
          <c:yMode val="edge"/>
          <c:x val="9.9848714069591532E-2"/>
          <c:y val="0.17449664429530201"/>
          <c:w val="0.8910741301059002"/>
          <c:h val="0.73825503355704702"/>
        </c:manualLayout>
      </c:layout>
      <c:barChart>
        <c:barDir val="col"/>
        <c:grouping val="clustered"/>
        <c:varyColors val="0"/>
        <c:ser>
          <c:idx val="0"/>
          <c:order val="0"/>
          <c:tx>
            <c:strRef>
              <c:f>Sheet1!$B$1</c:f>
              <c:strCache>
                <c:ptCount val="1"/>
                <c:pt idx="0">
                  <c:v>% IUD Rec</c:v>
                </c:pt>
              </c:strCache>
            </c:strRef>
          </c:tx>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invertIfNegative val="0"/>
          <c:dLbls>
            <c:dLbl>
              <c:idx val="0"/>
              <c:layout>
                <c:manualLayout>
                  <c:x val="-3.8222149183607316E-3"/>
                  <c:y val="-0.1614227372010833"/>
                </c:manualLayout>
              </c:layout>
              <c:tx>
                <c:rich>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r>
                      <a:rPr lang="en-US" dirty="0">
                        <a:solidFill>
                          <a:schemeClr val="bg1"/>
                        </a:solidFill>
                      </a:rPr>
                      <a:t>
41.9</a:t>
                    </a:r>
                  </a:p>
                </c:rich>
              </c:tx>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outEnd"/>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90A-40FC-B2C9-3EFADF6C2C82}"/>
                </c:ext>
              </c:extLst>
            </c:dLbl>
            <c:dLbl>
              <c:idx val="1"/>
              <c:layout>
                <c:manualLayout>
                  <c:x val="-5.7309999855126971E-3"/>
                  <c:y val="-0.16426023923947175"/>
                </c:manualLayout>
              </c:layout>
              <c:tx>
                <c:rich>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r>
                      <a:rPr lang="en-US" dirty="0">
                        <a:solidFill>
                          <a:schemeClr val="bg1"/>
                        </a:solidFill>
                      </a:rPr>
                      <a:t>
63.0</a:t>
                    </a:r>
                  </a:p>
                </c:rich>
              </c:tx>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outEnd"/>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90A-40FC-B2C9-3EFADF6C2C82}"/>
                </c:ext>
              </c:extLst>
            </c:dLbl>
            <c:dLbl>
              <c:idx val="2"/>
              <c:layout>
                <c:manualLayout>
                  <c:x val="7.0553163921838902E-3"/>
                  <c:y val="-0.14547947875366685"/>
                </c:manualLayout>
              </c:layout>
              <c:tx>
                <c:rich>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r>
                      <a:rPr lang="en-US" dirty="0">
                        <a:solidFill>
                          <a:schemeClr val="bg1"/>
                        </a:solidFill>
                      </a:rPr>
                      <a:t>
66.7</a:t>
                    </a:r>
                  </a:p>
                </c:rich>
              </c:tx>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outEnd"/>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90A-40FC-B2C9-3EFADF6C2C8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en-US"/>
              </a:p>
            </c:txPr>
            <c:showLegendKey val="0"/>
            <c:showVal val="1"/>
            <c:showCatName val="0"/>
            <c:showSerName val="1"/>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Lit>
                <c:formatCode>General</c:formatCode>
                <c:ptCount val="3"/>
                <c:pt idx="0">
                  <c:v>18.399999999999899</c:v>
                </c:pt>
                <c:pt idx="1">
                  <c:v>19.5</c:v>
                </c:pt>
                <c:pt idx="2">
                  <c:v>17.899999999999899</c:v>
                </c:pt>
              </c:numLit>
            </c:plus>
            <c:minus>
              <c:numLit>
                <c:formatCode>General</c:formatCode>
                <c:ptCount val="3"/>
                <c:pt idx="0">
                  <c:v>18.399999999999899</c:v>
                </c:pt>
                <c:pt idx="1">
                  <c:v>19.5</c:v>
                </c:pt>
                <c:pt idx="2">
                  <c:v>17.899999999999899</c:v>
                </c:pt>
              </c:numLit>
            </c:minus>
            <c:spPr>
              <a:noFill/>
              <a:ln w="9525">
                <a:solidFill>
                  <a:schemeClr val="tx1">
                    <a:lumMod val="50000"/>
                    <a:lumOff val="50000"/>
                  </a:schemeClr>
                </a:solidFill>
              </a:ln>
              <a:effectLst/>
            </c:spPr>
          </c:errBars>
          <c:cat>
            <c:strRef>
              <c:f>Sheet1!$A$2:$A$4</c:f>
              <c:strCache>
                <c:ptCount val="3"/>
                <c:pt idx="0">
                  <c:v>Whites</c:v>
                </c:pt>
                <c:pt idx="1">
                  <c:v>Blacks</c:v>
                </c:pt>
                <c:pt idx="2">
                  <c:v> Latinas</c:v>
                </c:pt>
              </c:strCache>
            </c:strRef>
          </c:cat>
          <c:val>
            <c:numRef>
              <c:f>Sheet1!$B$2:$B$4</c:f>
              <c:numCache>
                <c:formatCode>General</c:formatCode>
                <c:ptCount val="3"/>
                <c:pt idx="0">
                  <c:v>41.9</c:v>
                </c:pt>
                <c:pt idx="1">
                  <c:v>63</c:v>
                </c:pt>
                <c:pt idx="2">
                  <c:v>66.7</c:v>
                </c:pt>
              </c:numCache>
            </c:numRef>
          </c:val>
          <c:extLst>
            <c:ext xmlns:c16="http://schemas.microsoft.com/office/drawing/2014/chart" uri="{C3380CC4-5D6E-409C-BE32-E72D297353CC}">
              <c16:uniqueId val="{00000003-690A-40FC-B2C9-3EFADF6C2C82}"/>
            </c:ext>
          </c:extLst>
        </c:ser>
        <c:ser>
          <c:idx val="1"/>
          <c:order val="1"/>
          <c:tx>
            <c:strRef>
              <c:f>Sheet1!$C$1</c:f>
              <c:strCache>
                <c:ptCount val="1"/>
              </c:strCache>
            </c:strRef>
          </c:tx>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chemeClr>
              </a:solidFill>
              <a:round/>
            </a:ln>
            <a:effectLst>
              <a:outerShdw blurRad="40000" dist="20000" dir="5400000" rotWithShape="0">
                <a:srgbClr val="000000">
                  <a:alpha val="38000"/>
                </a:srgbClr>
              </a:outerShdw>
            </a:effectLst>
          </c:spPr>
          <c:invertIfNegative val="0"/>
          <c:dLbls>
            <c:dLbl>
              <c:idx val="0"/>
              <c:layout>
                <c:manualLayout>
                  <c:x val="8.3025860484738159E-3"/>
                  <c:y val="-0.13034892048754837"/>
                </c:manualLayout>
              </c:layout>
              <c:tx>
                <c:rich>
                  <a:bodyPr/>
                  <a:lstStyle/>
                  <a:p>
                    <a:r>
                      <a:rPr lang="en-US"/>
                      <a:t>High SES
74.1</a:t>
                    </a:r>
                  </a:p>
                </c:rich>
              </c:tx>
              <c:dLblPos val="outEnd"/>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90A-40FC-B2C9-3EFADF6C2C82}"/>
                </c:ext>
              </c:extLst>
            </c:dLbl>
            <c:dLbl>
              <c:idx val="1"/>
              <c:layout>
                <c:manualLayout>
                  <c:x val="7.798215346681377E-3"/>
                  <c:y val="-0.10512520020391609"/>
                </c:manualLayout>
              </c:layout>
              <c:tx>
                <c:rich>
                  <a:bodyPr/>
                  <a:lstStyle/>
                  <a:p>
                    <a:r>
                      <a:rPr lang="en-US"/>
                      <a:t>High SES
86.2</a:t>
                    </a:r>
                  </a:p>
                </c:rich>
              </c:tx>
              <c:dLblPos val="outEnd"/>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90A-40FC-B2C9-3EFADF6C2C82}"/>
                </c:ext>
              </c:extLst>
            </c:dLbl>
            <c:dLbl>
              <c:idx val="2"/>
              <c:layout>
                <c:manualLayout>
                  <c:x val="8.8068145390824935E-3"/>
                  <c:y val="-0.12732866686459943"/>
                </c:manualLayout>
              </c:layout>
              <c:tx>
                <c:rich>
                  <a:bodyPr/>
                  <a:lstStyle/>
                  <a:p>
                    <a:r>
                      <a:rPr lang="en-US"/>
                      <a:t>High SES
65.5</a:t>
                    </a:r>
                  </a:p>
                </c:rich>
              </c:tx>
              <c:dLblPos val="outEnd"/>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90A-40FC-B2C9-3EFADF6C2C8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Lit>
                <c:formatCode>General</c:formatCode>
                <c:ptCount val="3"/>
                <c:pt idx="0">
                  <c:v>17.7</c:v>
                </c:pt>
                <c:pt idx="1">
                  <c:v>13.3</c:v>
                </c:pt>
                <c:pt idx="2">
                  <c:v>18.399999999999899</c:v>
                </c:pt>
              </c:numLit>
            </c:plus>
            <c:minus>
              <c:numLit>
                <c:formatCode>General</c:formatCode>
                <c:ptCount val="3"/>
                <c:pt idx="0">
                  <c:v>17.7</c:v>
                </c:pt>
                <c:pt idx="1">
                  <c:v>13.3</c:v>
                </c:pt>
                <c:pt idx="2">
                  <c:v>18.399999999999899</c:v>
                </c:pt>
              </c:numLit>
            </c:minus>
            <c:spPr>
              <a:noFill/>
              <a:ln w="9525">
                <a:solidFill>
                  <a:schemeClr val="tx1">
                    <a:lumMod val="50000"/>
                    <a:lumOff val="50000"/>
                  </a:schemeClr>
                </a:solidFill>
              </a:ln>
              <a:effectLst/>
            </c:spPr>
          </c:errBars>
          <c:cat>
            <c:strRef>
              <c:f>Sheet1!$A$2:$A$4</c:f>
              <c:strCache>
                <c:ptCount val="3"/>
                <c:pt idx="0">
                  <c:v>Whites</c:v>
                </c:pt>
                <c:pt idx="1">
                  <c:v>Blacks</c:v>
                </c:pt>
                <c:pt idx="2">
                  <c:v> Latinas</c:v>
                </c:pt>
              </c:strCache>
            </c:strRef>
          </c:cat>
          <c:val>
            <c:numRef>
              <c:f>Sheet1!$C$2:$C$4</c:f>
              <c:numCache>
                <c:formatCode>General</c:formatCode>
                <c:ptCount val="3"/>
              </c:numCache>
            </c:numRef>
          </c:val>
          <c:extLst>
            <c:ext xmlns:c16="http://schemas.microsoft.com/office/drawing/2014/chart" uri="{C3380CC4-5D6E-409C-BE32-E72D297353CC}">
              <c16:uniqueId val="{00000007-690A-40FC-B2C9-3EFADF6C2C82}"/>
            </c:ext>
          </c:extLst>
        </c:ser>
        <c:dLbls>
          <c:showLegendKey val="0"/>
          <c:showVal val="0"/>
          <c:showCatName val="0"/>
          <c:showSerName val="0"/>
          <c:showPercent val="0"/>
          <c:showBubbleSize val="0"/>
        </c:dLbls>
        <c:gapWidth val="100"/>
        <c:overlap val="-24"/>
        <c:axId val="277147648"/>
        <c:axId val="277149184"/>
      </c:barChart>
      <c:catAx>
        <c:axId val="277147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197" b="0" i="0" u="none" strike="noStrike" kern="1200" baseline="0">
                <a:solidFill>
                  <a:schemeClr val="bg1"/>
                </a:solidFill>
                <a:latin typeface="+mn-lt"/>
                <a:ea typeface="+mn-ea"/>
                <a:cs typeface="+mn-cs"/>
              </a:defRPr>
            </a:pPr>
            <a:endParaRPr lang="en-US"/>
          </a:p>
        </c:txPr>
        <c:crossAx val="277149184"/>
        <c:crosses val="autoZero"/>
        <c:auto val="1"/>
        <c:lblAlgn val="ctr"/>
        <c:lblOffset val="100"/>
        <c:tickLblSkip val="1"/>
        <c:tickMarkSkip val="1"/>
        <c:noMultiLvlLbl val="0"/>
      </c:catAx>
      <c:valAx>
        <c:axId val="2771491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cap="all" baseline="0">
                    <a:solidFill>
                      <a:schemeClr val="tx1">
                        <a:lumMod val="50000"/>
                        <a:lumOff val="50000"/>
                      </a:schemeClr>
                    </a:solidFill>
                    <a:latin typeface="+mn-lt"/>
                    <a:ea typeface="+mn-ea"/>
                    <a:cs typeface="+mn-cs"/>
                  </a:defRPr>
                </a:pPr>
                <a:r>
                  <a:rPr lang="en-US" sz="1400" dirty="0">
                    <a:solidFill>
                      <a:schemeClr val="bg1"/>
                    </a:solidFill>
                  </a:rPr>
                  <a:t>% </a:t>
                </a:r>
                <a:r>
                  <a:rPr lang="en-US" sz="1400" b="1" dirty="0">
                    <a:solidFill>
                      <a:schemeClr val="bg1"/>
                    </a:solidFill>
                  </a:rPr>
                  <a:t>Recommending</a:t>
                </a:r>
                <a:r>
                  <a:rPr lang="en-US" sz="1400" dirty="0">
                    <a:solidFill>
                      <a:schemeClr val="bg1"/>
                    </a:solidFill>
                  </a:rPr>
                  <a:t> IUC</a:t>
                </a:r>
              </a:p>
            </c:rich>
          </c:tx>
          <c:layout>
            <c:manualLayout>
              <c:xMode val="edge"/>
              <c:yMode val="edge"/>
              <c:x val="2.4205774278215225E-2"/>
              <c:y val="0.40268450139384754"/>
            </c:manualLayout>
          </c:layout>
          <c:overlay val="0"/>
          <c:spPr>
            <a:noFill/>
            <a:ln>
              <a:noFill/>
            </a:ln>
            <a:effectLst/>
          </c:spPr>
          <c:txPr>
            <a:bodyPr rot="-5400000" spcFirstLastPara="1" vertOverflow="ellipsis" vert="horz" wrap="square" anchor="ctr" anchorCtr="1"/>
            <a:lstStyle/>
            <a:p>
              <a:pPr>
                <a:defRPr sz="1200" b="0" i="0" u="none" strike="noStrike" kern="1200" cap="all" baseline="0">
                  <a:solidFill>
                    <a:schemeClr val="tx1">
                      <a:lumMod val="50000"/>
                      <a:lumOff val="50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2771476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6A3BCE-B092-4C83-93C5-F9C6FF0F6C68}" type="doc">
      <dgm:prSet loTypeId="urn:microsoft.com/office/officeart/2005/8/layout/cycle5" loCatId="cycle" qsTypeId="urn:microsoft.com/office/officeart/2005/8/quickstyle/simple4" qsCatId="simple" csTypeId="urn:microsoft.com/office/officeart/2005/8/colors/accent2_2" csCatId="accent2" phldr="1"/>
      <dgm:spPr/>
      <dgm:t>
        <a:bodyPr/>
        <a:lstStyle/>
        <a:p>
          <a:endParaRPr lang="en-US"/>
        </a:p>
      </dgm:t>
    </dgm:pt>
    <dgm:pt modelId="{903B13BC-DFE3-4C07-90CD-5785DA93C496}">
      <dgm:prSet phldrT="[Text]"/>
      <dgm:spPr/>
      <dgm:t>
        <a:bodyPr/>
        <a:lstStyle/>
        <a:p>
          <a:r>
            <a:rPr lang="en-US" dirty="0"/>
            <a:t>Less Information</a:t>
          </a:r>
        </a:p>
      </dgm:t>
    </dgm:pt>
    <dgm:pt modelId="{7DD26873-BE5F-4822-AFB2-B521BE7238D5}" type="parTrans" cxnId="{3CDBFCE9-E58E-4ADA-8B70-D5B508E55DCE}">
      <dgm:prSet/>
      <dgm:spPr/>
      <dgm:t>
        <a:bodyPr/>
        <a:lstStyle/>
        <a:p>
          <a:endParaRPr lang="en-US"/>
        </a:p>
      </dgm:t>
    </dgm:pt>
    <dgm:pt modelId="{342A58EF-7986-43BF-9126-F44C56511CE1}" type="sibTrans" cxnId="{3CDBFCE9-E58E-4ADA-8B70-D5B508E55DCE}">
      <dgm:prSet/>
      <dgm:spPr/>
      <dgm:t>
        <a:bodyPr/>
        <a:lstStyle/>
        <a:p>
          <a:endParaRPr lang="en-US"/>
        </a:p>
      </dgm:t>
    </dgm:pt>
    <dgm:pt modelId="{9EE709FB-2967-4FC8-A980-A27DD02161AE}">
      <dgm:prSet phldrT="[Text]"/>
      <dgm:spPr/>
      <dgm:t>
        <a:bodyPr/>
        <a:lstStyle/>
        <a:p>
          <a:r>
            <a:rPr lang="en-US" dirty="0"/>
            <a:t>Fewer Questions</a:t>
          </a:r>
        </a:p>
      </dgm:t>
    </dgm:pt>
    <dgm:pt modelId="{5AE518F2-7523-420D-A19E-1C63E03B9E4E}" type="parTrans" cxnId="{9B64A67B-D327-4A4B-B7FA-053F8BEB14D6}">
      <dgm:prSet/>
      <dgm:spPr/>
      <dgm:t>
        <a:bodyPr/>
        <a:lstStyle/>
        <a:p>
          <a:endParaRPr lang="en-US"/>
        </a:p>
      </dgm:t>
    </dgm:pt>
    <dgm:pt modelId="{9B7C66D6-2E3E-4290-B5E7-261A9627581D}" type="sibTrans" cxnId="{9B64A67B-D327-4A4B-B7FA-053F8BEB14D6}">
      <dgm:prSet/>
      <dgm:spPr/>
      <dgm:t>
        <a:bodyPr/>
        <a:lstStyle/>
        <a:p>
          <a:endParaRPr lang="en-US"/>
        </a:p>
      </dgm:t>
    </dgm:pt>
    <dgm:pt modelId="{EF0C8680-19AE-42C6-8ADF-16FED90BA610}">
      <dgm:prSet phldrT="[Text]"/>
      <dgm:spPr/>
      <dgm:t>
        <a:bodyPr/>
        <a:lstStyle/>
        <a:p>
          <a:r>
            <a:rPr lang="en-US" dirty="0"/>
            <a:t>Less Social Comfort</a:t>
          </a:r>
        </a:p>
      </dgm:t>
    </dgm:pt>
    <dgm:pt modelId="{7443ACCC-D7CE-4CC8-9883-DFF804C1BDBD}" type="parTrans" cxnId="{6DE2F236-65B0-4A20-AA02-5523E06DDDFB}">
      <dgm:prSet/>
      <dgm:spPr/>
      <dgm:t>
        <a:bodyPr/>
        <a:lstStyle/>
        <a:p>
          <a:endParaRPr lang="en-US"/>
        </a:p>
      </dgm:t>
    </dgm:pt>
    <dgm:pt modelId="{C002B839-F890-47D0-8616-EBB1DCE6DE04}" type="sibTrans" cxnId="{6DE2F236-65B0-4A20-AA02-5523E06DDDFB}">
      <dgm:prSet/>
      <dgm:spPr/>
      <dgm:t>
        <a:bodyPr/>
        <a:lstStyle/>
        <a:p>
          <a:endParaRPr lang="en-US"/>
        </a:p>
      </dgm:t>
    </dgm:pt>
    <dgm:pt modelId="{865E14D2-2C0E-4F08-8F02-36174DF3D2D8}" type="pres">
      <dgm:prSet presAssocID="{826A3BCE-B092-4C83-93C5-F9C6FF0F6C68}" presName="cycle" presStyleCnt="0">
        <dgm:presLayoutVars>
          <dgm:dir/>
          <dgm:resizeHandles val="exact"/>
        </dgm:presLayoutVars>
      </dgm:prSet>
      <dgm:spPr/>
    </dgm:pt>
    <dgm:pt modelId="{AA7CA513-6FDC-4451-8FAA-B3BB80E0BC6D}" type="pres">
      <dgm:prSet presAssocID="{903B13BC-DFE3-4C07-90CD-5785DA93C496}" presName="node" presStyleLbl="node1" presStyleIdx="0" presStyleCnt="3" custRadScaleRad="100085" custRadScaleInc="0">
        <dgm:presLayoutVars>
          <dgm:bulletEnabled val="1"/>
        </dgm:presLayoutVars>
      </dgm:prSet>
      <dgm:spPr/>
    </dgm:pt>
    <dgm:pt modelId="{6D4BA2BF-48B9-4883-BD64-9F70120D7A3F}" type="pres">
      <dgm:prSet presAssocID="{903B13BC-DFE3-4C07-90CD-5785DA93C496}" presName="spNode" presStyleCnt="0"/>
      <dgm:spPr/>
    </dgm:pt>
    <dgm:pt modelId="{DCFD1624-1E3B-4CB5-8916-17BA965D3FC4}" type="pres">
      <dgm:prSet presAssocID="{342A58EF-7986-43BF-9126-F44C56511CE1}" presName="sibTrans" presStyleLbl="sibTrans1D1" presStyleIdx="0" presStyleCnt="3"/>
      <dgm:spPr/>
    </dgm:pt>
    <dgm:pt modelId="{9C541C8A-A38B-4A04-9ABA-531B7D225C44}" type="pres">
      <dgm:prSet presAssocID="{9EE709FB-2967-4FC8-A980-A27DD02161AE}" presName="node" presStyleLbl="node1" presStyleIdx="1" presStyleCnt="3">
        <dgm:presLayoutVars>
          <dgm:bulletEnabled val="1"/>
        </dgm:presLayoutVars>
      </dgm:prSet>
      <dgm:spPr/>
    </dgm:pt>
    <dgm:pt modelId="{CEED8461-B739-449C-AA70-C38B3A16A8A2}" type="pres">
      <dgm:prSet presAssocID="{9EE709FB-2967-4FC8-A980-A27DD02161AE}" presName="spNode" presStyleCnt="0"/>
      <dgm:spPr/>
    </dgm:pt>
    <dgm:pt modelId="{742A7EE1-CB17-41A2-8341-8FB1ACE4ADF0}" type="pres">
      <dgm:prSet presAssocID="{9B7C66D6-2E3E-4290-B5E7-261A9627581D}" presName="sibTrans" presStyleLbl="sibTrans1D1" presStyleIdx="1" presStyleCnt="3"/>
      <dgm:spPr/>
    </dgm:pt>
    <dgm:pt modelId="{4606FED3-A71E-4E7C-99D1-26138863F59B}" type="pres">
      <dgm:prSet presAssocID="{EF0C8680-19AE-42C6-8ADF-16FED90BA610}" presName="node" presStyleLbl="node1" presStyleIdx="2" presStyleCnt="3">
        <dgm:presLayoutVars>
          <dgm:bulletEnabled val="1"/>
        </dgm:presLayoutVars>
      </dgm:prSet>
      <dgm:spPr/>
    </dgm:pt>
    <dgm:pt modelId="{1D7898B0-F75F-4DB7-A15B-6624CBA01813}" type="pres">
      <dgm:prSet presAssocID="{EF0C8680-19AE-42C6-8ADF-16FED90BA610}" presName="spNode" presStyleCnt="0"/>
      <dgm:spPr/>
    </dgm:pt>
    <dgm:pt modelId="{6F13BE1D-240D-4C44-912F-3814ECB14BB9}" type="pres">
      <dgm:prSet presAssocID="{C002B839-F890-47D0-8616-EBB1DCE6DE04}" presName="sibTrans" presStyleLbl="sibTrans1D1" presStyleIdx="2" presStyleCnt="3"/>
      <dgm:spPr/>
    </dgm:pt>
  </dgm:ptLst>
  <dgm:cxnLst>
    <dgm:cxn modelId="{6DE2F236-65B0-4A20-AA02-5523E06DDDFB}" srcId="{826A3BCE-B092-4C83-93C5-F9C6FF0F6C68}" destId="{EF0C8680-19AE-42C6-8ADF-16FED90BA610}" srcOrd="2" destOrd="0" parTransId="{7443ACCC-D7CE-4CC8-9883-DFF804C1BDBD}" sibTransId="{C002B839-F890-47D0-8616-EBB1DCE6DE04}"/>
    <dgm:cxn modelId="{9BA8753C-2B92-4C6C-A716-00325CB7B4EC}" type="presOf" srcId="{903B13BC-DFE3-4C07-90CD-5785DA93C496}" destId="{AA7CA513-6FDC-4451-8FAA-B3BB80E0BC6D}" srcOrd="0" destOrd="0" presId="urn:microsoft.com/office/officeart/2005/8/layout/cycle5"/>
    <dgm:cxn modelId="{3E7F2458-4099-4D5E-9D26-EF9640A10C9B}" type="presOf" srcId="{826A3BCE-B092-4C83-93C5-F9C6FF0F6C68}" destId="{865E14D2-2C0E-4F08-8F02-36174DF3D2D8}" srcOrd="0" destOrd="0" presId="urn:microsoft.com/office/officeart/2005/8/layout/cycle5"/>
    <dgm:cxn modelId="{9B64A67B-D327-4A4B-B7FA-053F8BEB14D6}" srcId="{826A3BCE-B092-4C83-93C5-F9C6FF0F6C68}" destId="{9EE709FB-2967-4FC8-A980-A27DD02161AE}" srcOrd="1" destOrd="0" parTransId="{5AE518F2-7523-420D-A19E-1C63E03B9E4E}" sibTransId="{9B7C66D6-2E3E-4290-B5E7-261A9627581D}"/>
    <dgm:cxn modelId="{35035390-B217-46E5-8598-F85C592D1B99}" type="presOf" srcId="{EF0C8680-19AE-42C6-8ADF-16FED90BA610}" destId="{4606FED3-A71E-4E7C-99D1-26138863F59B}" srcOrd="0" destOrd="0" presId="urn:microsoft.com/office/officeart/2005/8/layout/cycle5"/>
    <dgm:cxn modelId="{C1F268A3-A625-4832-B5E9-D04809E78A1F}" type="presOf" srcId="{9B7C66D6-2E3E-4290-B5E7-261A9627581D}" destId="{742A7EE1-CB17-41A2-8341-8FB1ACE4ADF0}" srcOrd="0" destOrd="0" presId="urn:microsoft.com/office/officeart/2005/8/layout/cycle5"/>
    <dgm:cxn modelId="{F4814FA3-67DA-4A1F-A2C0-ED6BEAB2EB75}" type="presOf" srcId="{C002B839-F890-47D0-8616-EBB1DCE6DE04}" destId="{6F13BE1D-240D-4C44-912F-3814ECB14BB9}" srcOrd="0" destOrd="0" presId="urn:microsoft.com/office/officeart/2005/8/layout/cycle5"/>
    <dgm:cxn modelId="{B1DE92DE-ED36-432C-B93A-0A299ADAD7BE}" type="presOf" srcId="{342A58EF-7986-43BF-9126-F44C56511CE1}" destId="{DCFD1624-1E3B-4CB5-8916-17BA965D3FC4}" srcOrd="0" destOrd="0" presId="urn:microsoft.com/office/officeart/2005/8/layout/cycle5"/>
    <dgm:cxn modelId="{0FC103DF-4AB2-42A2-81B4-8CA7D96DF5D8}" type="presOf" srcId="{9EE709FB-2967-4FC8-A980-A27DD02161AE}" destId="{9C541C8A-A38B-4A04-9ABA-531B7D225C44}" srcOrd="0" destOrd="0" presId="urn:microsoft.com/office/officeart/2005/8/layout/cycle5"/>
    <dgm:cxn modelId="{3CDBFCE9-E58E-4ADA-8B70-D5B508E55DCE}" srcId="{826A3BCE-B092-4C83-93C5-F9C6FF0F6C68}" destId="{903B13BC-DFE3-4C07-90CD-5785DA93C496}" srcOrd="0" destOrd="0" parTransId="{7DD26873-BE5F-4822-AFB2-B521BE7238D5}" sibTransId="{342A58EF-7986-43BF-9126-F44C56511CE1}"/>
    <dgm:cxn modelId="{4BB094DD-CAA4-4FDA-A5BD-27BD9C34DF2F}" type="presParOf" srcId="{865E14D2-2C0E-4F08-8F02-36174DF3D2D8}" destId="{AA7CA513-6FDC-4451-8FAA-B3BB80E0BC6D}" srcOrd="0" destOrd="0" presId="urn:microsoft.com/office/officeart/2005/8/layout/cycle5"/>
    <dgm:cxn modelId="{210E6F9A-8EEC-4099-B7C6-0BF82421DF1D}" type="presParOf" srcId="{865E14D2-2C0E-4F08-8F02-36174DF3D2D8}" destId="{6D4BA2BF-48B9-4883-BD64-9F70120D7A3F}" srcOrd="1" destOrd="0" presId="urn:microsoft.com/office/officeart/2005/8/layout/cycle5"/>
    <dgm:cxn modelId="{0808E447-DFBA-4A24-879A-3D30A962770A}" type="presParOf" srcId="{865E14D2-2C0E-4F08-8F02-36174DF3D2D8}" destId="{DCFD1624-1E3B-4CB5-8916-17BA965D3FC4}" srcOrd="2" destOrd="0" presId="urn:microsoft.com/office/officeart/2005/8/layout/cycle5"/>
    <dgm:cxn modelId="{93408DC7-EE52-46BE-B57D-593D3D6DF277}" type="presParOf" srcId="{865E14D2-2C0E-4F08-8F02-36174DF3D2D8}" destId="{9C541C8A-A38B-4A04-9ABA-531B7D225C44}" srcOrd="3" destOrd="0" presId="urn:microsoft.com/office/officeart/2005/8/layout/cycle5"/>
    <dgm:cxn modelId="{D076D8E2-8BF5-47B6-B35A-D1114473D7AC}" type="presParOf" srcId="{865E14D2-2C0E-4F08-8F02-36174DF3D2D8}" destId="{CEED8461-B739-449C-AA70-C38B3A16A8A2}" srcOrd="4" destOrd="0" presId="urn:microsoft.com/office/officeart/2005/8/layout/cycle5"/>
    <dgm:cxn modelId="{6BF620D6-236D-43A7-8561-1E284C5D10B1}" type="presParOf" srcId="{865E14D2-2C0E-4F08-8F02-36174DF3D2D8}" destId="{742A7EE1-CB17-41A2-8341-8FB1ACE4ADF0}" srcOrd="5" destOrd="0" presId="urn:microsoft.com/office/officeart/2005/8/layout/cycle5"/>
    <dgm:cxn modelId="{0400E08F-A5FD-4F21-8B30-3A003823679F}" type="presParOf" srcId="{865E14D2-2C0E-4F08-8F02-36174DF3D2D8}" destId="{4606FED3-A71E-4E7C-99D1-26138863F59B}" srcOrd="6" destOrd="0" presId="urn:microsoft.com/office/officeart/2005/8/layout/cycle5"/>
    <dgm:cxn modelId="{66EB34BD-16E3-42E5-A873-D3E432448638}" type="presParOf" srcId="{865E14D2-2C0E-4F08-8F02-36174DF3D2D8}" destId="{1D7898B0-F75F-4DB7-A15B-6624CBA01813}" srcOrd="7" destOrd="0" presId="urn:microsoft.com/office/officeart/2005/8/layout/cycle5"/>
    <dgm:cxn modelId="{6F8CBD33-AE2C-4EBD-9234-36D48F8E9B78}" type="presParOf" srcId="{865E14D2-2C0E-4F08-8F02-36174DF3D2D8}" destId="{6F13BE1D-240D-4C44-912F-3814ECB14BB9}" srcOrd="8"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CA513-6FDC-4451-8FAA-B3BB80E0BC6D}">
      <dsp:nvSpPr>
        <dsp:cNvPr id="0" name=""/>
        <dsp:cNvSpPr/>
      </dsp:nvSpPr>
      <dsp:spPr>
        <a:xfrm>
          <a:off x="2116335" y="0"/>
          <a:ext cx="1863328" cy="1211163"/>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Less Information</a:t>
          </a:r>
        </a:p>
      </dsp:txBody>
      <dsp:txXfrm>
        <a:off x="2175459" y="59124"/>
        <a:ext cx="1745080" cy="1092915"/>
      </dsp:txXfrm>
    </dsp:sp>
    <dsp:sp modelId="{DCFD1624-1E3B-4CB5-8916-17BA965D3FC4}">
      <dsp:nvSpPr>
        <dsp:cNvPr id="0" name=""/>
        <dsp:cNvSpPr/>
      </dsp:nvSpPr>
      <dsp:spPr>
        <a:xfrm>
          <a:off x="1432158" y="605412"/>
          <a:ext cx="3232073" cy="3232073"/>
        </a:xfrm>
        <a:custGeom>
          <a:avLst/>
          <a:gdLst/>
          <a:ahLst/>
          <a:cxnLst/>
          <a:rect l="0" t="0" r="0" b="0"/>
          <a:pathLst>
            <a:path>
              <a:moveTo>
                <a:pt x="2798127" y="514112"/>
              </a:moveTo>
              <a:arcTo wR="1616036" hR="1616036" stAng="19020611" swAng="2305681"/>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9C541C8A-A38B-4A04-9ABA-531B7D225C44}">
      <dsp:nvSpPr>
        <dsp:cNvPr id="0" name=""/>
        <dsp:cNvSpPr/>
      </dsp:nvSpPr>
      <dsp:spPr>
        <a:xfrm>
          <a:off x="3515864" y="2425427"/>
          <a:ext cx="1863328" cy="1211163"/>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Fewer Questions</a:t>
          </a:r>
        </a:p>
      </dsp:txBody>
      <dsp:txXfrm>
        <a:off x="3574988" y="2484551"/>
        <a:ext cx="1745080" cy="1092915"/>
      </dsp:txXfrm>
    </dsp:sp>
    <dsp:sp modelId="{742A7EE1-CB17-41A2-8341-8FB1ACE4ADF0}">
      <dsp:nvSpPr>
        <dsp:cNvPr id="0" name=""/>
        <dsp:cNvSpPr/>
      </dsp:nvSpPr>
      <dsp:spPr>
        <a:xfrm>
          <a:off x="1431963" y="606954"/>
          <a:ext cx="3232073" cy="3232073"/>
        </a:xfrm>
        <a:custGeom>
          <a:avLst/>
          <a:gdLst/>
          <a:ahLst/>
          <a:cxnLst/>
          <a:rect l="0" t="0" r="0" b="0"/>
          <a:pathLst>
            <a:path>
              <a:moveTo>
                <a:pt x="2112207" y="3154018"/>
              </a:moveTo>
              <a:arcTo wR="1616036" hR="1616036" stAng="4327182" swAng="2145637"/>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4606FED3-A71E-4E7C-99D1-26138863F59B}">
      <dsp:nvSpPr>
        <dsp:cNvPr id="0" name=""/>
        <dsp:cNvSpPr/>
      </dsp:nvSpPr>
      <dsp:spPr>
        <a:xfrm>
          <a:off x="716807" y="2425427"/>
          <a:ext cx="1863328" cy="1211163"/>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Less Social Comfort</a:t>
          </a:r>
        </a:p>
      </dsp:txBody>
      <dsp:txXfrm>
        <a:off x="775931" y="2484551"/>
        <a:ext cx="1745080" cy="1092915"/>
      </dsp:txXfrm>
    </dsp:sp>
    <dsp:sp modelId="{6F13BE1D-240D-4C44-912F-3814ECB14BB9}">
      <dsp:nvSpPr>
        <dsp:cNvPr id="0" name=""/>
        <dsp:cNvSpPr/>
      </dsp:nvSpPr>
      <dsp:spPr>
        <a:xfrm>
          <a:off x="1431767" y="605412"/>
          <a:ext cx="3232073" cy="3232073"/>
        </a:xfrm>
        <a:custGeom>
          <a:avLst/>
          <a:gdLst/>
          <a:ahLst/>
          <a:cxnLst/>
          <a:rect l="0" t="0" r="0" b="0"/>
          <a:pathLst>
            <a:path>
              <a:moveTo>
                <a:pt x="5119" y="1487506"/>
              </a:moveTo>
              <a:arcTo wR="1616036" hR="1616036" stAng="11073708" swAng="2305681"/>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image" Target="../media/image37.emf"/><Relationship Id="rId4" Type="http://schemas.openxmlformats.org/officeDocument/2006/relationships/image" Target="../media/image4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3F027128-563B-42AB-8695-4719B473FD9B}" type="datetimeFigureOut">
              <a:rPr lang="en-US"/>
              <a:pPr>
                <a:defRPr/>
              </a:pPr>
              <a:t>1/18/2021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F07D5728-7EC3-4C63-B189-98D57C9F6271}" type="slidenum">
              <a:rPr lang="en-US"/>
              <a:pPr>
                <a:defRPr/>
              </a:pPr>
              <a:t>‹#›</a:t>
            </a:fld>
            <a:endParaRPr lang="en-US"/>
          </a:p>
        </p:txBody>
      </p:sp>
    </p:spTree>
    <p:extLst>
      <p:ext uri="{BB962C8B-B14F-4D97-AF65-F5344CB8AC3E}">
        <p14:creationId xmlns:p14="http://schemas.microsoft.com/office/powerpoint/2010/main" val="14432282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36B0E42-7A1C-448B-B0EC-ABC05927D936}" type="datetimeFigureOut">
              <a:rPr lang="en-US" smtClean="0"/>
              <a:t>1/18/2021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8CE332-6E9C-4D11-9F5B-65AA288B18B8}" type="slidenum">
              <a:rPr lang="en-US" smtClean="0"/>
              <a:t>‹#›</a:t>
            </a:fld>
            <a:endParaRPr lang="en-US"/>
          </a:p>
        </p:txBody>
      </p:sp>
    </p:spTree>
    <p:extLst>
      <p:ext uri="{BB962C8B-B14F-4D97-AF65-F5344CB8AC3E}">
        <p14:creationId xmlns:p14="http://schemas.microsoft.com/office/powerpoint/2010/main" val="4114417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ncbi.nlm.nih.gov/pmc/articles/PMC6912985/"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ncbi.nlm.nih.gov/pubmed/10695979" TargetMode="External"/><Relationship Id="rId2" Type="http://schemas.openxmlformats.org/officeDocument/2006/relationships/slide" Target="../slides/slide67.xml"/><Relationship Id="rId1" Type="http://schemas.openxmlformats.org/officeDocument/2006/relationships/notesMaster" Target="../notesMasters/notesMaster1.xml"/><Relationship Id="rId5" Type="http://schemas.openxmlformats.org/officeDocument/2006/relationships/hyperlink" Target="https://www.ncbi.nlm.nih.gov/pubmed/?term=Burke%20J%5bAuthor%5d&amp;cauthor=true&amp;cauthor_uid=10695979" TargetMode="External"/><Relationship Id="rId4" Type="http://schemas.openxmlformats.org/officeDocument/2006/relationships/hyperlink" Target="https://www.ncbi.nlm.nih.gov/pubmed/?term=van%20Ryn%20M%5bAuthor%5d&amp;cauthor=true&amp;cauthor_uid=10695979"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archive.org/details/TheNewOrleansMedicalAndSurgicalJournal"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1196315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E416B258-16F8-42BC-8770-A8046CF66A20}" type="slidenum">
              <a:rPr lang="en-US" altLang="en-US" smtClean="0">
                <a:latin typeface="Arial" charset="0"/>
              </a:rPr>
              <a:pPr/>
              <a:t>11</a:t>
            </a:fld>
            <a:endParaRPr lang="en-US" altLang="en-US">
              <a:latin typeface="Arial" charset="0"/>
            </a:endParaRPr>
          </a:p>
        </p:txBody>
      </p:sp>
      <p:sp>
        <p:nvSpPr>
          <p:cNvPr id="69635" name="Rectangle 2"/>
          <p:cNvSpPr>
            <a:spLocks noGrp="1" noRot="1" noChangeAspect="1" noChangeArrowheads="1" noTextEdit="1"/>
          </p:cNvSpPr>
          <p:nvPr>
            <p:ph type="sldImg"/>
          </p:nvPr>
        </p:nvSpPr>
        <p:spPr>
          <a:xfrm>
            <a:off x="1157288" y="698500"/>
            <a:ext cx="4546600" cy="3409950"/>
          </a:xfrm>
          <a:ln/>
        </p:spPr>
      </p:sp>
      <p:sp>
        <p:nvSpPr>
          <p:cNvPr id="69636" name="Rectangle 3"/>
          <p:cNvSpPr>
            <a:spLocks noGrp="1" noChangeArrowheads="1"/>
          </p:cNvSpPr>
          <p:nvPr>
            <p:ph type="body" idx="1"/>
          </p:nvPr>
        </p:nvSpPr>
        <p:spPr>
          <a:xfrm>
            <a:off x="911225" y="4346575"/>
            <a:ext cx="5035550" cy="4111625"/>
          </a:xfrm>
          <a:noFill/>
        </p:spPr>
        <p:txBody>
          <a:bodyPr/>
          <a:lstStyle/>
          <a:p>
            <a:pPr eaLnBrk="1" hangingPunct="1">
              <a:buFontTx/>
              <a:buChar char="•"/>
            </a:pPr>
            <a:endParaRPr lang="en-US" altLang="en-US" dirty="0">
              <a:latin typeface="Arial" charset="0"/>
            </a:endParaRPr>
          </a:p>
        </p:txBody>
      </p:sp>
    </p:spTree>
    <p:extLst>
      <p:ext uri="{BB962C8B-B14F-4D97-AF65-F5344CB8AC3E}">
        <p14:creationId xmlns:p14="http://schemas.microsoft.com/office/powerpoint/2010/main" val="669431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t>12</a:t>
            </a:fld>
            <a:endParaRPr lang="en-US"/>
          </a:p>
        </p:txBody>
      </p:sp>
    </p:spTree>
    <p:extLst>
      <p:ext uri="{BB962C8B-B14F-4D97-AF65-F5344CB8AC3E}">
        <p14:creationId xmlns:p14="http://schemas.microsoft.com/office/powerpoint/2010/main" val="665618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8CE332-6E9C-4D11-9F5B-65AA288B18B8}" type="slidenum">
              <a:rPr lang="en-US" smtClean="0"/>
              <a:t>13</a:t>
            </a:fld>
            <a:endParaRPr lang="en-US"/>
          </a:p>
        </p:txBody>
      </p:sp>
    </p:spTree>
    <p:extLst>
      <p:ext uri="{BB962C8B-B14F-4D97-AF65-F5344CB8AC3E}">
        <p14:creationId xmlns:p14="http://schemas.microsoft.com/office/powerpoint/2010/main" val="863550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t>14</a:t>
            </a:fld>
            <a:endParaRPr lang="en-US"/>
          </a:p>
        </p:txBody>
      </p:sp>
    </p:spTree>
    <p:extLst>
      <p:ext uri="{BB962C8B-B14F-4D97-AF65-F5344CB8AC3E}">
        <p14:creationId xmlns:p14="http://schemas.microsoft.com/office/powerpoint/2010/main" val="5936293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t>15</a:t>
            </a:fld>
            <a:endParaRPr lang="en-US"/>
          </a:p>
        </p:txBody>
      </p:sp>
    </p:spTree>
    <p:extLst>
      <p:ext uri="{BB962C8B-B14F-4D97-AF65-F5344CB8AC3E}">
        <p14:creationId xmlns:p14="http://schemas.microsoft.com/office/powerpoint/2010/main" val="30011867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t>16</a:t>
            </a:fld>
            <a:endParaRPr lang="en-US"/>
          </a:p>
        </p:txBody>
      </p:sp>
    </p:spTree>
    <p:extLst>
      <p:ext uri="{BB962C8B-B14F-4D97-AF65-F5344CB8AC3E}">
        <p14:creationId xmlns:p14="http://schemas.microsoft.com/office/powerpoint/2010/main" val="34687431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8CE332-6E9C-4D11-9F5B-65AA288B18B8}" type="slidenum">
              <a:rPr lang="en-US" smtClean="0"/>
              <a:t>17</a:t>
            </a:fld>
            <a:endParaRPr lang="en-US"/>
          </a:p>
        </p:txBody>
      </p:sp>
    </p:spTree>
    <p:extLst>
      <p:ext uri="{BB962C8B-B14F-4D97-AF65-F5344CB8AC3E}">
        <p14:creationId xmlns:p14="http://schemas.microsoft.com/office/powerpoint/2010/main" val="19857191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8CE332-6E9C-4D11-9F5B-65AA288B18B8}" type="slidenum">
              <a:rPr lang="en-US" smtClean="0"/>
              <a:t>18</a:t>
            </a:fld>
            <a:endParaRPr lang="en-US"/>
          </a:p>
        </p:txBody>
      </p:sp>
    </p:spTree>
    <p:extLst>
      <p:ext uri="{BB962C8B-B14F-4D97-AF65-F5344CB8AC3E}">
        <p14:creationId xmlns:p14="http://schemas.microsoft.com/office/powerpoint/2010/main" val="8940107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t>22</a:t>
            </a:fld>
            <a:endParaRPr lang="en-US"/>
          </a:p>
        </p:txBody>
      </p:sp>
    </p:spTree>
    <p:extLst>
      <p:ext uri="{BB962C8B-B14F-4D97-AF65-F5344CB8AC3E}">
        <p14:creationId xmlns:p14="http://schemas.microsoft.com/office/powerpoint/2010/main" val="7393541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t>23</a:t>
            </a:fld>
            <a:endParaRPr lang="en-US"/>
          </a:p>
        </p:txBody>
      </p:sp>
    </p:spTree>
    <p:extLst>
      <p:ext uri="{BB962C8B-B14F-4D97-AF65-F5344CB8AC3E}">
        <p14:creationId xmlns:p14="http://schemas.microsoft.com/office/powerpoint/2010/main" val="1313709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8CE332-6E9C-4D11-9F5B-65AA288B18B8}" type="slidenum">
              <a:rPr lang="en-US" smtClean="0"/>
              <a:t>3</a:t>
            </a:fld>
            <a:endParaRPr lang="en-US"/>
          </a:p>
        </p:txBody>
      </p:sp>
    </p:spTree>
    <p:extLst>
      <p:ext uri="{BB962C8B-B14F-4D97-AF65-F5344CB8AC3E}">
        <p14:creationId xmlns:p14="http://schemas.microsoft.com/office/powerpoint/2010/main" val="1740412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t>24</a:t>
            </a:fld>
            <a:endParaRPr lang="en-US"/>
          </a:p>
        </p:txBody>
      </p:sp>
    </p:spTree>
    <p:extLst>
      <p:ext uri="{BB962C8B-B14F-4D97-AF65-F5344CB8AC3E}">
        <p14:creationId xmlns:p14="http://schemas.microsoft.com/office/powerpoint/2010/main" val="28280276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Hidden slide offering an alternative complex framework for how this all fits together </a:t>
            </a:r>
          </a:p>
        </p:txBody>
      </p:sp>
      <p:sp>
        <p:nvSpPr>
          <p:cNvPr id="4" name="Slide Number Placeholder 3"/>
          <p:cNvSpPr>
            <a:spLocks noGrp="1"/>
          </p:cNvSpPr>
          <p:nvPr>
            <p:ph type="sldNum" sz="quarter" idx="5"/>
          </p:nvPr>
        </p:nvSpPr>
        <p:spPr/>
        <p:txBody>
          <a:bodyPr/>
          <a:lstStyle/>
          <a:p>
            <a:fld id="{EF8CE332-6E9C-4D11-9F5B-65AA288B18B8}" type="slidenum">
              <a:rPr lang="en-US" smtClean="0"/>
              <a:t>25</a:t>
            </a:fld>
            <a:endParaRPr lang="en-US"/>
          </a:p>
        </p:txBody>
      </p:sp>
    </p:spTree>
    <p:extLst>
      <p:ext uri="{BB962C8B-B14F-4D97-AF65-F5344CB8AC3E}">
        <p14:creationId xmlns:p14="http://schemas.microsoft.com/office/powerpoint/2010/main" val="19443191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85850" lvl="2" indent="-171450">
              <a:buFontTx/>
              <a:buChar char="-"/>
            </a:pPr>
            <a:endParaRPr lang="en-US" dirty="0"/>
          </a:p>
        </p:txBody>
      </p:sp>
      <p:sp>
        <p:nvSpPr>
          <p:cNvPr id="4" name="Slide Number Placeholder 3"/>
          <p:cNvSpPr>
            <a:spLocks noGrp="1"/>
          </p:cNvSpPr>
          <p:nvPr>
            <p:ph type="sldNum" sz="quarter" idx="5"/>
          </p:nvPr>
        </p:nvSpPr>
        <p:spPr/>
        <p:txBody>
          <a:bodyPr/>
          <a:lstStyle/>
          <a:p>
            <a:fld id="{EF8CE332-6E9C-4D11-9F5B-65AA288B18B8}" type="slidenum">
              <a:rPr lang="en-US" smtClean="0"/>
              <a:t>26</a:t>
            </a:fld>
            <a:endParaRPr lang="en-US"/>
          </a:p>
        </p:txBody>
      </p:sp>
    </p:spTree>
    <p:extLst>
      <p:ext uri="{BB962C8B-B14F-4D97-AF65-F5344CB8AC3E}">
        <p14:creationId xmlns:p14="http://schemas.microsoft.com/office/powerpoint/2010/main" val="33758820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FF6EE555-2EEB-4670-A881-D4EF82E710D4}" type="slidenum">
              <a:rPr lang="en-US" altLang="en-US" smtClean="0">
                <a:latin typeface="Arial" charset="0"/>
              </a:rPr>
              <a:pPr/>
              <a:t>27</a:t>
            </a:fld>
            <a:endParaRPr lang="en-US" altLang="en-US">
              <a:latin typeface="Arial"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xfrm>
            <a:off x="914400" y="4344988"/>
            <a:ext cx="5029200" cy="4113212"/>
          </a:xfrm>
          <a:noFill/>
        </p:spPr>
        <p:txBody>
          <a:bodyPr lIns="93153" tIns="46576" rIns="93153" bIns="46576"/>
          <a:lstStyle/>
          <a:p>
            <a:pPr eaLnBrk="1" hangingPunct="1"/>
            <a:r>
              <a:rPr lang="en-US" altLang="en-US" dirty="0">
                <a:latin typeface="Arial" charset="0"/>
              </a:rPr>
              <a:t>Talk about patient preferences </a:t>
            </a:r>
          </a:p>
          <a:p>
            <a:pPr eaLnBrk="1" hangingPunct="1"/>
            <a:endParaRPr lang="en-US" altLang="en-US" dirty="0">
              <a:latin typeface="Arial" charset="0"/>
            </a:endParaRPr>
          </a:p>
          <a:p>
            <a:pPr eaLnBrk="1" hangingPunct="1"/>
            <a:r>
              <a:rPr lang="en-US" altLang="en-US" dirty="0">
                <a:latin typeface="Arial" charset="0"/>
              </a:rPr>
              <a:t>Though insurance coverage diminishes disparities in cardiac care, it does not eliminate them.  For example, a nationwide study examined patients with chronic renal failure who, when they progress to end-stage renal disease (ESRD), acquire Medicare coverage.</a:t>
            </a:r>
          </a:p>
          <a:p>
            <a:pPr eaLnBrk="1" hangingPunct="1"/>
            <a:endParaRPr lang="en-US" altLang="en-US" dirty="0">
              <a:latin typeface="Arial" charset="0"/>
            </a:endParaRPr>
          </a:p>
          <a:p>
            <a:pPr eaLnBrk="1" hangingPunct="1"/>
            <a:r>
              <a:rPr lang="en-US" altLang="en-US" dirty="0">
                <a:latin typeface="Arial" charset="0"/>
              </a:rPr>
              <a:t>Before qualifying for Medicare, male and female African American patients with chronic renal failure were 32% and 30% as likely to receive catheterization, angioplasty and bypass surgery as white men (the study reference group).  </a:t>
            </a:r>
          </a:p>
          <a:p>
            <a:pPr eaLnBrk="1" hangingPunct="1"/>
            <a:endParaRPr lang="en-US" altLang="en-US" dirty="0">
              <a:latin typeface="Arial" charset="0"/>
            </a:endParaRPr>
          </a:p>
          <a:p>
            <a:pPr eaLnBrk="1" hangingPunct="1"/>
            <a:r>
              <a:rPr lang="en-US" altLang="en-US" dirty="0">
                <a:latin typeface="Arial" charset="0"/>
              </a:rPr>
              <a:t>After enrolling in Medicare and entering into a comprehensive system of care, there was no difference in the cardiac procedure use between African American women and white men.  </a:t>
            </a:r>
          </a:p>
          <a:p>
            <a:pPr eaLnBrk="1" hangingPunct="1"/>
            <a:endParaRPr lang="en-US" altLang="en-US" dirty="0">
              <a:latin typeface="Arial" charset="0"/>
            </a:endParaRPr>
          </a:p>
          <a:p>
            <a:pPr eaLnBrk="1" hangingPunct="1"/>
            <a:r>
              <a:rPr lang="en-US" altLang="en-US" dirty="0">
                <a:latin typeface="Arial" charset="0"/>
              </a:rPr>
              <a:t>However for African American men, the disparity persisted even after enrolling in Medicare.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deleting </a:t>
            </a:r>
          </a:p>
        </p:txBody>
      </p:sp>
      <p:sp>
        <p:nvSpPr>
          <p:cNvPr id="4" name="Slide Number Placeholder 3"/>
          <p:cNvSpPr>
            <a:spLocks noGrp="1"/>
          </p:cNvSpPr>
          <p:nvPr>
            <p:ph type="sldNum" sz="quarter" idx="5"/>
          </p:nvPr>
        </p:nvSpPr>
        <p:spPr/>
        <p:txBody>
          <a:bodyPr/>
          <a:lstStyle/>
          <a:p>
            <a:fld id="{EF8CE332-6E9C-4D11-9F5B-65AA288B18B8}" type="slidenum">
              <a:rPr lang="en-US" smtClean="0"/>
              <a:t>30</a:t>
            </a:fld>
            <a:endParaRPr lang="en-US"/>
          </a:p>
        </p:txBody>
      </p:sp>
    </p:spTree>
    <p:extLst>
      <p:ext uri="{BB962C8B-B14F-4D97-AF65-F5344CB8AC3E}">
        <p14:creationId xmlns:p14="http://schemas.microsoft.com/office/powerpoint/2010/main" val="11726786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A5702461-37D0-4A63-9E54-1AC03127C742}" type="slidenum">
              <a:rPr lang="en-US" altLang="en-US" smtClean="0">
                <a:latin typeface="Arial" charset="0"/>
              </a:rPr>
              <a:pPr/>
              <a:t>32</a:t>
            </a:fld>
            <a:endParaRPr lang="en-US" altLang="en-US">
              <a:latin typeface="Arial"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xfrm>
            <a:off x="914400" y="4343400"/>
            <a:ext cx="5029200" cy="4114800"/>
          </a:xfrm>
          <a:noFill/>
        </p:spPr>
        <p:txBody>
          <a:bodyPr/>
          <a:lstStyle/>
          <a:p>
            <a:pPr eaLnBrk="1" hangingPunct="1"/>
            <a:endParaRPr lang="en-US" altLang="en-US" dirty="0">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https://www.ncbi.nlm.nih.gov/pmc/articles/PMC6912985/</a:t>
            </a:r>
            <a:endParaRPr lang="en-US" dirty="0"/>
          </a:p>
          <a:p>
            <a:r>
              <a:rPr lang="en-US" dirty="0"/>
              <a:t>This study also found to be clustered </a:t>
            </a:r>
          </a:p>
        </p:txBody>
      </p:sp>
      <p:sp>
        <p:nvSpPr>
          <p:cNvPr id="4" name="Slide Number Placeholder 3"/>
          <p:cNvSpPr>
            <a:spLocks noGrp="1"/>
          </p:cNvSpPr>
          <p:nvPr>
            <p:ph type="sldNum" sz="quarter" idx="10"/>
          </p:nvPr>
        </p:nvSpPr>
        <p:spPr/>
        <p:txBody>
          <a:bodyPr/>
          <a:lstStyle/>
          <a:p>
            <a:fld id="{EF8CE332-6E9C-4D11-9F5B-65AA288B18B8}" type="slidenum">
              <a:rPr lang="en-US" smtClean="0"/>
              <a:t>34</a:t>
            </a:fld>
            <a:endParaRPr lang="en-US"/>
          </a:p>
        </p:txBody>
      </p:sp>
    </p:spTree>
    <p:extLst>
      <p:ext uri="{BB962C8B-B14F-4D97-AF65-F5344CB8AC3E}">
        <p14:creationId xmlns:p14="http://schemas.microsoft.com/office/powerpoint/2010/main" val="2850803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CEC5A4B8-D7A4-4240-A844-BCEB635D6FBC}" type="slidenum">
              <a:rPr lang="en-US" altLang="en-US" smtClean="0">
                <a:latin typeface="Arial" charset="0"/>
              </a:rPr>
              <a:pPr/>
              <a:t>35</a:t>
            </a:fld>
            <a:endParaRPr lang="en-US" altLang="en-US">
              <a:latin typeface="Arial" charset="0"/>
            </a:endParaRPr>
          </a:p>
        </p:txBody>
      </p:sp>
      <p:sp>
        <p:nvSpPr>
          <p:cNvPr id="77827" name="Rectangle 2"/>
          <p:cNvSpPr>
            <a:spLocks noGrp="1" noRot="1" noChangeAspect="1" noChangeArrowheads="1" noTextEdit="1"/>
          </p:cNvSpPr>
          <p:nvPr>
            <p:ph type="sldImg"/>
          </p:nvPr>
        </p:nvSpPr>
        <p:spPr>
          <a:xfrm>
            <a:off x="0" y="303213"/>
            <a:ext cx="1588" cy="1587"/>
          </a:xfrm>
          <a:solidFill>
            <a:srgbClr val="FFFFFF"/>
          </a:solidFill>
          <a:ln/>
        </p:spPr>
      </p:sp>
      <p:sp>
        <p:nvSpPr>
          <p:cNvPr id="77828" name="Rectangle 3"/>
          <p:cNvSpPr>
            <a:spLocks noGrp="1" noChangeArrowheads="1"/>
          </p:cNvSpPr>
          <p:nvPr>
            <p:ph type="body" idx="1"/>
          </p:nvPr>
        </p:nvSpPr>
        <p:spPr>
          <a:xfrm>
            <a:off x="503238" y="4316413"/>
            <a:ext cx="5856287" cy="4060825"/>
          </a:xfrm>
          <a:noFill/>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r>
              <a:rPr lang="en-US" altLang="en-US" dirty="0">
                <a:latin typeface="Arial" charset="0"/>
              </a:rPr>
              <a:t>33.6% of AMI seen in the highest decile hospital were among Black patients </a:t>
            </a:r>
          </a:p>
          <a:p>
            <a:pPr eaLnBrk="1" hangingPunct="1"/>
            <a:r>
              <a:rPr lang="en-US" sz="1200" b="0" i="0" kern="1200" dirty="0">
                <a:solidFill>
                  <a:schemeClr val="tx1"/>
                </a:solidFill>
                <a:effectLst/>
                <a:latin typeface="+mn-lt"/>
                <a:ea typeface="+mn-ea"/>
                <a:cs typeface="+mn-cs"/>
              </a:rPr>
              <a:t>Risk-adjusted mortality after AMI is significantly higher in US hospitals that disproportionately serve blacks. A reduction in overall mortality at these hospitals could dramatically reduce black-white disparities in healthcare outcomes</a:t>
            </a:r>
            <a:endParaRPr lang="en-US" altLang="en-US" dirty="0">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FB7623AF-34F5-41CB-B908-7AAB645A2702}" type="slidenum">
              <a:rPr lang="en-US" altLang="en-US" smtClean="0">
                <a:latin typeface="Arial" charset="0"/>
              </a:rPr>
              <a:pPr/>
              <a:t>36</a:t>
            </a:fld>
            <a:endParaRPr lang="en-US" altLang="en-US">
              <a:latin typeface="Arial" charset="0"/>
            </a:endParaRPr>
          </a:p>
        </p:txBody>
      </p:sp>
      <p:sp>
        <p:nvSpPr>
          <p:cNvPr id="78851" name="Rectangle 2"/>
          <p:cNvSpPr>
            <a:spLocks noGrp="1" noRot="1" noChangeAspect="1" noChangeArrowheads="1" noTextEdit="1"/>
          </p:cNvSpPr>
          <p:nvPr>
            <p:ph type="sldImg"/>
          </p:nvPr>
        </p:nvSpPr>
        <p:spPr>
          <a:xfrm>
            <a:off x="0" y="303213"/>
            <a:ext cx="1588" cy="1587"/>
          </a:xfrm>
          <a:solidFill>
            <a:srgbClr val="FFFFFF"/>
          </a:solidFill>
          <a:ln/>
        </p:spPr>
      </p:sp>
      <p:sp>
        <p:nvSpPr>
          <p:cNvPr id="78852" name="Rectangle 3"/>
          <p:cNvSpPr>
            <a:spLocks noGrp="1" noChangeArrowheads="1"/>
          </p:cNvSpPr>
          <p:nvPr>
            <p:ph type="body" idx="1"/>
          </p:nvPr>
        </p:nvSpPr>
        <p:spPr>
          <a:xfrm>
            <a:off x="503238" y="4316413"/>
            <a:ext cx="5856287" cy="4060825"/>
          </a:xfrm>
          <a:noFill/>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r>
              <a:rPr lang="en-US" altLang="en-US" dirty="0">
                <a:latin typeface="Arial" charset="0"/>
              </a:rPr>
              <a:t>https://www.ncbi.nlm.nih.gov/pmc/articles/PMC4789147/</a:t>
            </a:r>
          </a:p>
          <a:p>
            <a:pPr eaLnBrk="1" hangingPunct="1"/>
            <a:r>
              <a:rPr lang="en-US" altLang="en-US" dirty="0">
                <a:latin typeface="Arial" charset="0"/>
              </a:rPr>
              <a:t>More recent study such as this above have found that this is independent of geographic proximity and related to racial segregation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Flexible resources or with less power in the system </a:t>
            </a:r>
          </a:p>
        </p:txBody>
      </p:sp>
      <p:sp>
        <p:nvSpPr>
          <p:cNvPr id="4" name="Slide Number Placeholder 3"/>
          <p:cNvSpPr>
            <a:spLocks noGrp="1"/>
          </p:cNvSpPr>
          <p:nvPr>
            <p:ph type="sldNum" sz="quarter" idx="5"/>
          </p:nvPr>
        </p:nvSpPr>
        <p:spPr/>
        <p:txBody>
          <a:bodyPr/>
          <a:lstStyle/>
          <a:p>
            <a:fld id="{EF8CE332-6E9C-4D11-9F5B-65AA288B18B8}" type="slidenum">
              <a:rPr lang="en-US" smtClean="0"/>
              <a:t>37</a:t>
            </a:fld>
            <a:endParaRPr lang="en-US"/>
          </a:p>
        </p:txBody>
      </p:sp>
    </p:spTree>
    <p:extLst>
      <p:ext uri="{BB962C8B-B14F-4D97-AF65-F5344CB8AC3E}">
        <p14:creationId xmlns:p14="http://schemas.microsoft.com/office/powerpoint/2010/main" val="2657493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6843291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https://pubmed.ncbi.nlm.nih.gov/31147980/ - systematic review that shows this leads to worse health outcomes</a:t>
            </a:r>
          </a:p>
        </p:txBody>
      </p:sp>
      <p:sp>
        <p:nvSpPr>
          <p:cNvPr id="4" name="Slide Number Placeholder 3"/>
          <p:cNvSpPr>
            <a:spLocks noGrp="1"/>
          </p:cNvSpPr>
          <p:nvPr>
            <p:ph type="sldNum" sz="quarter" idx="5"/>
          </p:nvPr>
        </p:nvSpPr>
        <p:spPr/>
        <p:txBody>
          <a:bodyPr/>
          <a:lstStyle/>
          <a:p>
            <a:fld id="{EF8CE332-6E9C-4D11-9F5B-65AA288B18B8}" type="slidenum">
              <a:rPr lang="en-US" smtClean="0"/>
              <a:t>43</a:t>
            </a:fld>
            <a:endParaRPr lang="en-US"/>
          </a:p>
        </p:txBody>
      </p:sp>
    </p:spTree>
    <p:extLst>
      <p:ext uri="{BB962C8B-B14F-4D97-AF65-F5344CB8AC3E}">
        <p14:creationId xmlns:p14="http://schemas.microsoft.com/office/powerpoint/2010/main" val="4477696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https://bhw.hrsa.gov/sites/default/files/bureau-health-workforce/data-research/diversity-us-health-occupations.pdf</a:t>
            </a:r>
          </a:p>
          <a:p>
            <a:r>
              <a:rPr lang="en-US" dirty="0"/>
              <a:t>https://pubmed.ncbi.nlm.nih.gov/30586847/</a:t>
            </a:r>
          </a:p>
        </p:txBody>
      </p:sp>
      <p:sp>
        <p:nvSpPr>
          <p:cNvPr id="4" name="Slide Number Placeholder 3"/>
          <p:cNvSpPr>
            <a:spLocks noGrp="1"/>
          </p:cNvSpPr>
          <p:nvPr>
            <p:ph type="sldNum" sz="quarter" idx="5"/>
          </p:nvPr>
        </p:nvSpPr>
        <p:spPr/>
        <p:txBody>
          <a:bodyPr/>
          <a:lstStyle/>
          <a:p>
            <a:fld id="{EF8CE332-6E9C-4D11-9F5B-65AA288B18B8}" type="slidenum">
              <a:rPr lang="en-US" smtClean="0"/>
              <a:t>44</a:t>
            </a:fld>
            <a:endParaRPr lang="en-US"/>
          </a:p>
        </p:txBody>
      </p:sp>
    </p:spTree>
    <p:extLst>
      <p:ext uri="{BB962C8B-B14F-4D97-AF65-F5344CB8AC3E}">
        <p14:creationId xmlns:p14="http://schemas.microsoft.com/office/powerpoint/2010/main" val="33697928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Edit it to make health care system </a:t>
            </a:r>
          </a:p>
          <a:p>
            <a:r>
              <a:rPr lang="en-US" dirty="0"/>
              <a:t>Think about add Li </a:t>
            </a:r>
          </a:p>
          <a:p>
            <a:r>
              <a:rPr lang="en-US" dirty="0"/>
              <a:t>Think about a quote from the Dovidio paper about whites being unaware </a:t>
            </a:r>
          </a:p>
        </p:txBody>
      </p:sp>
      <p:sp>
        <p:nvSpPr>
          <p:cNvPr id="4" name="Slide Number Placeholder 3"/>
          <p:cNvSpPr>
            <a:spLocks noGrp="1"/>
          </p:cNvSpPr>
          <p:nvPr>
            <p:ph type="sldNum" sz="quarter" idx="5"/>
          </p:nvPr>
        </p:nvSpPr>
        <p:spPr/>
        <p:txBody>
          <a:bodyPr/>
          <a:lstStyle/>
          <a:p>
            <a:fld id="{EF8CE332-6E9C-4D11-9F5B-65AA288B18B8}" type="slidenum">
              <a:rPr lang="en-US" smtClean="0"/>
              <a:t>46</a:t>
            </a:fld>
            <a:endParaRPr lang="en-US"/>
          </a:p>
        </p:txBody>
      </p:sp>
    </p:spTree>
    <p:extLst>
      <p:ext uri="{BB962C8B-B14F-4D97-AF65-F5344CB8AC3E}">
        <p14:creationId xmlns:p14="http://schemas.microsoft.com/office/powerpoint/2010/main" val="38255607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Controlling for difference within the hospital</a:t>
            </a:r>
          </a:p>
        </p:txBody>
      </p:sp>
      <p:sp>
        <p:nvSpPr>
          <p:cNvPr id="4" name="Slide Number Placeholder 3"/>
          <p:cNvSpPr>
            <a:spLocks noGrp="1"/>
          </p:cNvSpPr>
          <p:nvPr>
            <p:ph type="sldNum" sz="quarter" idx="5"/>
          </p:nvPr>
        </p:nvSpPr>
        <p:spPr/>
        <p:txBody>
          <a:bodyPr/>
          <a:lstStyle/>
          <a:p>
            <a:fld id="{EF8CE332-6E9C-4D11-9F5B-65AA288B18B8}" type="slidenum">
              <a:rPr lang="en-US" smtClean="0"/>
              <a:t>48</a:t>
            </a:fld>
            <a:endParaRPr lang="en-US"/>
          </a:p>
        </p:txBody>
      </p:sp>
    </p:spTree>
    <p:extLst>
      <p:ext uri="{BB962C8B-B14F-4D97-AF65-F5344CB8AC3E}">
        <p14:creationId xmlns:p14="http://schemas.microsoft.com/office/powerpoint/2010/main" val="25121679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point that the fragmented systems of care can contribute to some of these differences – need to drill down on the effect of bias specifically </a:t>
            </a:r>
          </a:p>
          <a:p>
            <a:r>
              <a:rPr lang="en-US" dirty="0"/>
              <a:t>Post-partum pain was in one center with random effects by physician</a:t>
            </a:r>
          </a:p>
          <a:p>
            <a:r>
              <a:rPr lang="en-US" dirty="0"/>
              <a:t>Often hard to study</a:t>
            </a:r>
          </a:p>
        </p:txBody>
      </p:sp>
      <p:sp>
        <p:nvSpPr>
          <p:cNvPr id="4" name="Slide Number Placeholder 3"/>
          <p:cNvSpPr>
            <a:spLocks noGrp="1"/>
          </p:cNvSpPr>
          <p:nvPr>
            <p:ph type="sldNum" sz="quarter" idx="5"/>
          </p:nvPr>
        </p:nvSpPr>
        <p:spPr/>
        <p:txBody>
          <a:bodyPr/>
          <a:lstStyle/>
          <a:p>
            <a:fld id="{EF8CE332-6E9C-4D11-9F5B-65AA288B18B8}" type="slidenum">
              <a:rPr lang="en-US" smtClean="0"/>
              <a:t>50</a:t>
            </a:fld>
            <a:endParaRPr lang="en-US"/>
          </a:p>
        </p:txBody>
      </p:sp>
    </p:spTree>
    <p:extLst>
      <p:ext uri="{BB962C8B-B14F-4D97-AF65-F5344CB8AC3E}">
        <p14:creationId xmlns:p14="http://schemas.microsoft.com/office/powerpoint/2010/main" val="32252415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t>52</a:t>
            </a:fld>
            <a:endParaRPr lang="en-US"/>
          </a:p>
        </p:txBody>
      </p:sp>
    </p:spTree>
    <p:extLst>
      <p:ext uri="{BB962C8B-B14F-4D97-AF65-F5344CB8AC3E}">
        <p14:creationId xmlns:p14="http://schemas.microsoft.com/office/powerpoint/2010/main" val="5207139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 intersectionality – to </a:t>
            </a:r>
            <a:r>
              <a:rPr lang="en-US" dirty="0" err="1"/>
              <a:t>scarletts</a:t>
            </a:r>
            <a:r>
              <a:rPr lang="en-US" dirty="0"/>
              <a:t> lecture – but also say it is more complicated than just a statistical interaction </a:t>
            </a:r>
          </a:p>
        </p:txBody>
      </p:sp>
      <p:sp>
        <p:nvSpPr>
          <p:cNvPr id="4" name="Slide Number Placeholder 3"/>
          <p:cNvSpPr>
            <a:spLocks noGrp="1"/>
          </p:cNvSpPr>
          <p:nvPr>
            <p:ph type="sldNum" sz="quarter" idx="5"/>
          </p:nvPr>
        </p:nvSpPr>
        <p:spPr/>
        <p:txBody>
          <a:bodyPr/>
          <a:lstStyle/>
          <a:p>
            <a:fld id="{EF8CE332-6E9C-4D11-9F5B-65AA288B18B8}" type="slidenum">
              <a:rPr lang="en-US" smtClean="0"/>
              <a:t>53</a:t>
            </a:fld>
            <a:endParaRPr lang="en-US"/>
          </a:p>
        </p:txBody>
      </p:sp>
    </p:spTree>
    <p:extLst>
      <p:ext uri="{BB962C8B-B14F-4D97-AF65-F5344CB8AC3E}">
        <p14:creationId xmlns:p14="http://schemas.microsoft.com/office/powerpoint/2010/main" val="42322409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p:spPr>
        <p:txBody>
          <a:bodyPr/>
          <a:lstStyle/>
          <a:p>
            <a:r>
              <a:rPr lang="en-US" altLang="en-US" dirty="0"/>
              <a:t>Check about income in Harrison study. </a:t>
            </a:r>
          </a:p>
          <a:p>
            <a:r>
              <a:rPr lang="en-US" altLang="en-US" dirty="0"/>
              <a:t>Just do low SES </a:t>
            </a:r>
          </a:p>
        </p:txBody>
      </p:sp>
      <p:sp>
        <p:nvSpPr>
          <p:cNvPr id="82948" name="Slide Number Placeholder 3"/>
          <p:cNvSpPr>
            <a:spLocks noGrp="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CC6772A-234F-417B-8468-60C2BF3DE80D}" type="slidenum">
              <a:rPr lang="en-US" altLang="en-US" smtClean="0"/>
              <a:pPr eaLnBrk="1" hangingPunct="1"/>
              <a:t>54</a:t>
            </a:fld>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25268" indent="-278949" eaLnBrk="0" hangingPunct="0">
              <a:defRPr>
                <a:solidFill>
                  <a:schemeClr val="tx1"/>
                </a:solidFill>
                <a:latin typeface="Arial" charset="0"/>
              </a:defRPr>
            </a:lvl2pPr>
            <a:lvl3pPr marL="1115797" indent="-223159" eaLnBrk="0" hangingPunct="0">
              <a:defRPr>
                <a:solidFill>
                  <a:schemeClr val="tx1"/>
                </a:solidFill>
                <a:latin typeface="Arial" charset="0"/>
              </a:defRPr>
            </a:lvl3pPr>
            <a:lvl4pPr marL="1562115" indent="-223159" eaLnBrk="0" hangingPunct="0">
              <a:defRPr>
                <a:solidFill>
                  <a:schemeClr val="tx1"/>
                </a:solidFill>
                <a:latin typeface="Arial" charset="0"/>
              </a:defRPr>
            </a:lvl4pPr>
            <a:lvl5pPr marL="2008434" indent="-223159" eaLnBrk="0" hangingPunct="0">
              <a:defRPr>
                <a:solidFill>
                  <a:schemeClr val="tx1"/>
                </a:solidFill>
                <a:latin typeface="Arial" charset="0"/>
              </a:defRPr>
            </a:lvl5pPr>
            <a:lvl6pPr marL="2454753" indent="-223159" eaLnBrk="0" fontAlgn="base" hangingPunct="0">
              <a:spcBef>
                <a:spcPct val="0"/>
              </a:spcBef>
              <a:spcAft>
                <a:spcPct val="0"/>
              </a:spcAft>
              <a:defRPr>
                <a:solidFill>
                  <a:schemeClr val="tx1"/>
                </a:solidFill>
                <a:latin typeface="Arial" charset="0"/>
              </a:defRPr>
            </a:lvl6pPr>
            <a:lvl7pPr marL="2901071" indent="-223159" eaLnBrk="0" fontAlgn="base" hangingPunct="0">
              <a:spcBef>
                <a:spcPct val="0"/>
              </a:spcBef>
              <a:spcAft>
                <a:spcPct val="0"/>
              </a:spcAft>
              <a:defRPr>
                <a:solidFill>
                  <a:schemeClr val="tx1"/>
                </a:solidFill>
                <a:latin typeface="Arial" charset="0"/>
              </a:defRPr>
            </a:lvl7pPr>
            <a:lvl8pPr marL="3347390" indent="-223159" eaLnBrk="0" fontAlgn="base" hangingPunct="0">
              <a:spcBef>
                <a:spcPct val="0"/>
              </a:spcBef>
              <a:spcAft>
                <a:spcPct val="0"/>
              </a:spcAft>
              <a:defRPr>
                <a:solidFill>
                  <a:schemeClr val="tx1"/>
                </a:solidFill>
                <a:latin typeface="Arial" charset="0"/>
              </a:defRPr>
            </a:lvl8pPr>
            <a:lvl9pPr marL="3793708" indent="-223159" eaLnBrk="0" fontAlgn="base" hangingPunct="0">
              <a:spcBef>
                <a:spcPct val="0"/>
              </a:spcBef>
              <a:spcAft>
                <a:spcPct val="0"/>
              </a:spcAft>
              <a:defRPr>
                <a:solidFill>
                  <a:schemeClr val="tx1"/>
                </a:solidFill>
                <a:latin typeface="Arial" charset="0"/>
              </a:defRPr>
            </a:lvl9pPr>
          </a:lstStyle>
          <a:p>
            <a:pPr eaLnBrk="1" hangingPunct="1"/>
            <a:fld id="{3F911380-A899-4390-AC5A-B0F97389BA2C}" type="slidenum">
              <a:rPr lang="en-US" altLang="en-US" smtClean="0"/>
              <a:pPr eaLnBrk="1" hangingPunct="1"/>
              <a:t>55</a:t>
            </a:fld>
            <a:endParaRPr lang="en-US" altLang="en-US"/>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p:spPr>
        <p:txBody>
          <a:bodyPr/>
          <a:lstStyle/>
          <a:p>
            <a:pPr eaLnBrk="1" hangingPunct="1"/>
            <a:r>
              <a:rPr lang="en-US" altLang="en-US" dirty="0"/>
              <a:t>Just to give a sense of the videos, here are snapshots of the standardized patients. This slide is of the high SES patients…</a:t>
            </a:r>
          </a:p>
          <a:p>
            <a:pPr eaLnBrk="1" hangingPunct="1"/>
            <a:endParaRPr lang="en-US" altLang="en-US" dirty="0"/>
          </a:p>
          <a:p>
            <a:pPr eaLnBrk="1" hangingPunct="1"/>
            <a:r>
              <a:rPr lang="en-US" altLang="en-US" dirty="0"/>
              <a:t>As you can imagine, planning an directing these videos, including the hiring of models was a challenge for someone with no background in this area.</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25268" indent="-278949" eaLnBrk="0" hangingPunct="0">
              <a:defRPr>
                <a:solidFill>
                  <a:schemeClr val="tx1"/>
                </a:solidFill>
                <a:latin typeface="Arial" charset="0"/>
              </a:defRPr>
            </a:lvl2pPr>
            <a:lvl3pPr marL="1115797" indent="-223159" eaLnBrk="0" hangingPunct="0">
              <a:defRPr>
                <a:solidFill>
                  <a:schemeClr val="tx1"/>
                </a:solidFill>
                <a:latin typeface="Arial" charset="0"/>
              </a:defRPr>
            </a:lvl3pPr>
            <a:lvl4pPr marL="1562115" indent="-223159" eaLnBrk="0" hangingPunct="0">
              <a:defRPr>
                <a:solidFill>
                  <a:schemeClr val="tx1"/>
                </a:solidFill>
                <a:latin typeface="Arial" charset="0"/>
              </a:defRPr>
            </a:lvl4pPr>
            <a:lvl5pPr marL="2008434" indent="-223159" eaLnBrk="0" hangingPunct="0">
              <a:defRPr>
                <a:solidFill>
                  <a:schemeClr val="tx1"/>
                </a:solidFill>
                <a:latin typeface="Arial" charset="0"/>
              </a:defRPr>
            </a:lvl5pPr>
            <a:lvl6pPr marL="2454753" indent="-223159" eaLnBrk="0" fontAlgn="base" hangingPunct="0">
              <a:spcBef>
                <a:spcPct val="0"/>
              </a:spcBef>
              <a:spcAft>
                <a:spcPct val="0"/>
              </a:spcAft>
              <a:defRPr>
                <a:solidFill>
                  <a:schemeClr val="tx1"/>
                </a:solidFill>
                <a:latin typeface="Arial" charset="0"/>
              </a:defRPr>
            </a:lvl6pPr>
            <a:lvl7pPr marL="2901071" indent="-223159" eaLnBrk="0" fontAlgn="base" hangingPunct="0">
              <a:spcBef>
                <a:spcPct val="0"/>
              </a:spcBef>
              <a:spcAft>
                <a:spcPct val="0"/>
              </a:spcAft>
              <a:defRPr>
                <a:solidFill>
                  <a:schemeClr val="tx1"/>
                </a:solidFill>
                <a:latin typeface="Arial" charset="0"/>
              </a:defRPr>
            </a:lvl7pPr>
            <a:lvl8pPr marL="3347390" indent="-223159" eaLnBrk="0" fontAlgn="base" hangingPunct="0">
              <a:spcBef>
                <a:spcPct val="0"/>
              </a:spcBef>
              <a:spcAft>
                <a:spcPct val="0"/>
              </a:spcAft>
              <a:defRPr>
                <a:solidFill>
                  <a:schemeClr val="tx1"/>
                </a:solidFill>
                <a:latin typeface="Arial" charset="0"/>
              </a:defRPr>
            </a:lvl8pPr>
            <a:lvl9pPr marL="3793708" indent="-223159" eaLnBrk="0" fontAlgn="base" hangingPunct="0">
              <a:spcBef>
                <a:spcPct val="0"/>
              </a:spcBef>
              <a:spcAft>
                <a:spcPct val="0"/>
              </a:spcAft>
              <a:defRPr>
                <a:solidFill>
                  <a:schemeClr val="tx1"/>
                </a:solidFill>
                <a:latin typeface="Arial" charset="0"/>
              </a:defRPr>
            </a:lvl9pPr>
          </a:lstStyle>
          <a:p>
            <a:pPr eaLnBrk="1" hangingPunct="1"/>
            <a:fld id="{730D4C60-9A5A-4757-939E-C11FBF5DB014}" type="slidenum">
              <a:rPr lang="en-US" altLang="en-US" smtClean="0">
                <a:solidFill>
                  <a:prstClr val="black"/>
                </a:solidFill>
              </a:rPr>
              <a:pPr eaLnBrk="1" hangingPunct="1"/>
              <a:t>56</a:t>
            </a:fld>
            <a:endParaRPr lang="en-US" altLang="en-US">
              <a:solidFill>
                <a:prstClr val="black"/>
              </a:solidFill>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eaLnBrk="1" hangingPunct="1"/>
            <a:r>
              <a:rPr lang="en-US" altLang="en-US" dirty="0"/>
              <a:t>Need to understand sociohistorical context </a:t>
            </a:r>
          </a:p>
        </p:txBody>
      </p:sp>
    </p:spTree>
    <p:extLst>
      <p:ext uri="{BB962C8B-B14F-4D97-AF65-F5344CB8AC3E}">
        <p14:creationId xmlns:p14="http://schemas.microsoft.com/office/powerpoint/2010/main" val="339617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8613314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b="0" i="0" u="none" strike="noStrike" kern="1200" baseline="0" dirty="0">
                <a:solidFill>
                  <a:schemeClr val="tx1"/>
                </a:solidFill>
                <a:latin typeface="+mn-lt"/>
                <a:ea typeface="+mn-ea"/>
                <a:cs typeface="+mn-cs"/>
              </a:rPr>
              <a:t>Cooper, L. A., Roter, D. L., Johnson, R. L., Ford, D. E., Steinwachs, D. M., &amp;</a:t>
            </a:r>
          </a:p>
          <a:p>
            <a:r>
              <a:rPr lang="en-US" sz="1200" b="0" i="0" u="none" strike="noStrike" kern="1200" baseline="0" dirty="0" err="1">
                <a:solidFill>
                  <a:schemeClr val="tx1"/>
                </a:solidFill>
                <a:latin typeface="+mn-lt"/>
                <a:ea typeface="+mn-ea"/>
                <a:cs typeface="+mn-cs"/>
              </a:rPr>
              <a:t>Powe</a:t>
            </a:r>
            <a:r>
              <a:rPr lang="en-US" sz="1200" b="0" i="0" u="none" strike="noStrike" kern="1200" baseline="0" dirty="0">
                <a:solidFill>
                  <a:schemeClr val="tx1"/>
                </a:solidFill>
                <a:latin typeface="+mn-lt"/>
                <a:ea typeface="+mn-ea"/>
                <a:cs typeface="+mn-cs"/>
              </a:rPr>
              <a:t>, N. R. (2003). Patient-centered communication, ratings of</a:t>
            </a:r>
          </a:p>
          <a:p>
            <a:r>
              <a:rPr lang="en-US" sz="1200" b="0" i="0" u="none" strike="noStrike" kern="1200" baseline="0" dirty="0">
                <a:solidFill>
                  <a:schemeClr val="tx1"/>
                </a:solidFill>
                <a:latin typeface="+mn-lt"/>
                <a:ea typeface="+mn-ea"/>
                <a:cs typeface="+mn-cs"/>
              </a:rPr>
              <a:t>care, and concordance of patient and physician race. Annals of Internal</a:t>
            </a:r>
          </a:p>
          <a:p>
            <a:r>
              <a:rPr lang="en-US" sz="1200" b="0" i="0" u="none" strike="noStrike" kern="1200" baseline="0" dirty="0">
                <a:solidFill>
                  <a:schemeClr val="tx1"/>
                </a:solidFill>
                <a:latin typeface="+mn-lt"/>
                <a:ea typeface="+mn-ea"/>
                <a:cs typeface="+mn-cs"/>
              </a:rPr>
              <a:t>Medicine, 139, 907–915.</a:t>
            </a:r>
          </a:p>
          <a:p>
            <a:r>
              <a:rPr lang="es-ES" sz="1200" b="0" i="0" u="none" strike="noStrike" kern="1200" baseline="0" dirty="0">
                <a:solidFill>
                  <a:schemeClr val="tx1"/>
                </a:solidFill>
                <a:latin typeface="+mn-lt"/>
                <a:ea typeface="+mn-ea"/>
                <a:cs typeface="+mn-cs"/>
              </a:rPr>
              <a:t>Cooper-Patrick, L., Gallo, J. J., Gonzales, J. J., </a:t>
            </a:r>
            <a:r>
              <a:rPr lang="es-ES" sz="1200" b="0" i="0" u="none" strike="noStrike" kern="1200" baseline="0" dirty="0" err="1">
                <a:solidFill>
                  <a:schemeClr val="tx1"/>
                </a:solidFill>
                <a:latin typeface="+mn-lt"/>
                <a:ea typeface="+mn-ea"/>
                <a:cs typeface="+mn-cs"/>
              </a:rPr>
              <a:t>Vu</a:t>
            </a:r>
            <a:r>
              <a:rPr lang="es-ES" sz="1200" b="0" i="0" u="none" strike="noStrike" kern="1200" baseline="0" dirty="0">
                <a:solidFill>
                  <a:schemeClr val="tx1"/>
                </a:solidFill>
                <a:latin typeface="+mn-lt"/>
                <a:ea typeface="+mn-ea"/>
                <a:cs typeface="+mn-cs"/>
              </a:rPr>
              <a:t>, H. T., </a:t>
            </a:r>
            <a:r>
              <a:rPr lang="es-ES" sz="1200" b="0" i="0" u="none" strike="noStrike" kern="1200" baseline="0" dirty="0" err="1">
                <a:solidFill>
                  <a:schemeClr val="tx1"/>
                </a:solidFill>
                <a:latin typeface="+mn-lt"/>
                <a:ea typeface="+mn-ea"/>
                <a:cs typeface="+mn-cs"/>
              </a:rPr>
              <a:t>Powe</a:t>
            </a:r>
            <a:r>
              <a:rPr lang="es-ES" sz="1200" b="0" i="0" u="none" strike="noStrike" kern="1200" baseline="0" dirty="0">
                <a:solidFill>
                  <a:schemeClr val="tx1"/>
                </a:solidFill>
                <a:latin typeface="+mn-lt"/>
                <a:ea typeface="+mn-ea"/>
                <a:cs typeface="+mn-cs"/>
              </a:rPr>
              <a:t>, N. R., &amp;</a:t>
            </a:r>
          </a:p>
          <a:p>
            <a:r>
              <a:rPr lang="en-US" sz="1200" b="0" i="0" u="none" strike="noStrike" kern="1200" baseline="0" dirty="0">
                <a:solidFill>
                  <a:schemeClr val="tx1"/>
                </a:solidFill>
                <a:latin typeface="+mn-lt"/>
                <a:ea typeface="+mn-ea"/>
                <a:cs typeface="+mn-cs"/>
              </a:rPr>
              <a:t>Nelson, C., et al. (1999). Race, gender, and partnership in the</a:t>
            </a:r>
          </a:p>
          <a:p>
            <a:r>
              <a:rPr lang="en-US" sz="1200" b="0" i="0" u="none" strike="noStrike" kern="1200" baseline="0" dirty="0">
                <a:solidFill>
                  <a:schemeClr val="tx1"/>
                </a:solidFill>
                <a:latin typeface="+mn-lt"/>
                <a:ea typeface="+mn-ea"/>
                <a:cs typeface="+mn-cs"/>
              </a:rPr>
              <a:t>patient–physician relationship. Journal of the American Medical Association,</a:t>
            </a:r>
          </a:p>
          <a:p>
            <a:r>
              <a:rPr lang="en-US" sz="1200" b="0" i="0" u="none" strike="noStrike" kern="1200" baseline="0" dirty="0">
                <a:solidFill>
                  <a:schemeClr val="tx1"/>
                </a:solidFill>
                <a:latin typeface="+mn-lt"/>
                <a:ea typeface="+mn-ea"/>
                <a:cs typeface="+mn-cs"/>
              </a:rPr>
              <a:t>282, 583–589.</a:t>
            </a:r>
            <a:endParaRPr lang="en-US" dirty="0"/>
          </a:p>
        </p:txBody>
      </p:sp>
      <p:sp>
        <p:nvSpPr>
          <p:cNvPr id="4" name="Slide Number Placeholder 3"/>
          <p:cNvSpPr>
            <a:spLocks noGrp="1"/>
          </p:cNvSpPr>
          <p:nvPr>
            <p:ph type="sldNum" sz="quarter" idx="5"/>
          </p:nvPr>
        </p:nvSpPr>
        <p:spPr/>
        <p:txBody>
          <a:bodyPr/>
          <a:lstStyle/>
          <a:p>
            <a:fld id="{EF8CE332-6E9C-4D11-9F5B-65AA288B18B8}" type="slidenum">
              <a:rPr lang="en-US" smtClean="0"/>
              <a:t>58</a:t>
            </a:fld>
            <a:endParaRPr lang="en-US"/>
          </a:p>
        </p:txBody>
      </p:sp>
    </p:spTree>
    <p:extLst>
      <p:ext uri="{BB962C8B-B14F-4D97-AF65-F5344CB8AC3E}">
        <p14:creationId xmlns:p14="http://schemas.microsoft.com/office/powerpoint/2010/main" val="18028675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52C4A1-7BE3-344A-96F5-9FD1C1C0C977}" type="slidenum">
              <a:rPr lang="en-US" smtClean="0"/>
              <a:pPr/>
              <a:t>59</a:t>
            </a:fld>
            <a:endParaRPr lang="en-US"/>
          </a:p>
        </p:txBody>
      </p:sp>
    </p:spTree>
    <p:extLst>
      <p:ext uri="{BB962C8B-B14F-4D97-AF65-F5344CB8AC3E}">
        <p14:creationId xmlns:p14="http://schemas.microsoft.com/office/powerpoint/2010/main" val="13260074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Dovidio points the ways that white providers are less able to see it </a:t>
            </a:r>
          </a:p>
        </p:txBody>
      </p:sp>
      <p:sp>
        <p:nvSpPr>
          <p:cNvPr id="4" name="Slide Number Placeholder 3"/>
          <p:cNvSpPr>
            <a:spLocks noGrp="1"/>
          </p:cNvSpPr>
          <p:nvPr>
            <p:ph type="sldNum" sz="quarter" idx="10"/>
          </p:nvPr>
        </p:nvSpPr>
        <p:spPr/>
        <p:txBody>
          <a:bodyPr/>
          <a:lstStyle/>
          <a:p>
            <a:fld id="{F552C4A1-7BE3-344A-96F5-9FD1C1C0C977}" type="slidenum">
              <a:rPr lang="en-US" smtClean="0"/>
              <a:pPr/>
              <a:t>60</a:t>
            </a:fld>
            <a:endParaRPr lang="en-US"/>
          </a:p>
        </p:txBody>
      </p:sp>
    </p:spTree>
    <p:extLst>
      <p:ext uri="{BB962C8B-B14F-4D97-AF65-F5344CB8AC3E}">
        <p14:creationId xmlns:p14="http://schemas.microsoft.com/office/powerpoint/2010/main" val="13260074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how systems and individual levels are interacting</a:t>
            </a:r>
          </a:p>
        </p:txBody>
      </p:sp>
      <p:sp>
        <p:nvSpPr>
          <p:cNvPr id="4" name="Slide Number Placeholder 3"/>
          <p:cNvSpPr>
            <a:spLocks noGrp="1"/>
          </p:cNvSpPr>
          <p:nvPr>
            <p:ph type="sldNum" sz="quarter" idx="5"/>
          </p:nvPr>
        </p:nvSpPr>
        <p:spPr/>
        <p:txBody>
          <a:bodyPr/>
          <a:lstStyle/>
          <a:p>
            <a:fld id="{EF8CE332-6E9C-4D11-9F5B-65AA288B18B8}" type="slidenum">
              <a:rPr lang="en-US" smtClean="0"/>
              <a:t>64</a:t>
            </a:fld>
            <a:endParaRPr lang="en-US"/>
          </a:p>
        </p:txBody>
      </p:sp>
    </p:spTree>
    <p:extLst>
      <p:ext uri="{BB962C8B-B14F-4D97-AF65-F5344CB8AC3E}">
        <p14:creationId xmlns:p14="http://schemas.microsoft.com/office/powerpoint/2010/main" val="10110440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IS THIS RELATED TO HEART DISEASE</a:t>
            </a:r>
          </a:p>
          <a:p>
            <a:r>
              <a:rPr lang="en-US" dirty="0"/>
              <a:t>DOCUMENTATION THAT THIS IS AN ISSUE – LOTS OF LITERATURE </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61DE560E-3575-A344-99E1-2D823549A642}" type="slidenum">
              <a:rPr lang="en-US" smtClean="0"/>
              <a:pPr>
                <a:defRPr/>
              </a:pPr>
              <a:t>65</a:t>
            </a:fld>
            <a:endParaRPr lang="en-US"/>
          </a:p>
        </p:txBody>
      </p:sp>
    </p:spTree>
    <p:extLst>
      <p:ext uri="{BB962C8B-B14F-4D97-AF65-F5344CB8AC3E}">
        <p14:creationId xmlns:p14="http://schemas.microsoft.com/office/powerpoint/2010/main" val="13608067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25268" indent="-278949" eaLnBrk="0" hangingPunct="0">
              <a:defRPr>
                <a:solidFill>
                  <a:schemeClr val="tx1"/>
                </a:solidFill>
                <a:latin typeface="Arial" pitchFamily="34" charset="0"/>
              </a:defRPr>
            </a:lvl2pPr>
            <a:lvl3pPr marL="1115797" indent="-223159" eaLnBrk="0" hangingPunct="0">
              <a:defRPr>
                <a:solidFill>
                  <a:schemeClr val="tx1"/>
                </a:solidFill>
                <a:latin typeface="Arial" pitchFamily="34" charset="0"/>
              </a:defRPr>
            </a:lvl3pPr>
            <a:lvl4pPr marL="1562115" indent="-223159" eaLnBrk="0" hangingPunct="0">
              <a:defRPr>
                <a:solidFill>
                  <a:schemeClr val="tx1"/>
                </a:solidFill>
                <a:latin typeface="Arial" pitchFamily="34" charset="0"/>
              </a:defRPr>
            </a:lvl4pPr>
            <a:lvl5pPr marL="2008434" indent="-223159" eaLnBrk="0" hangingPunct="0">
              <a:defRPr>
                <a:solidFill>
                  <a:schemeClr val="tx1"/>
                </a:solidFill>
                <a:latin typeface="Arial" pitchFamily="34" charset="0"/>
              </a:defRPr>
            </a:lvl5pPr>
            <a:lvl6pPr marL="2454753" indent="-223159" eaLnBrk="0" fontAlgn="base" hangingPunct="0">
              <a:spcBef>
                <a:spcPct val="0"/>
              </a:spcBef>
              <a:spcAft>
                <a:spcPct val="0"/>
              </a:spcAft>
              <a:defRPr>
                <a:solidFill>
                  <a:schemeClr val="tx1"/>
                </a:solidFill>
                <a:latin typeface="Arial" pitchFamily="34" charset="0"/>
              </a:defRPr>
            </a:lvl6pPr>
            <a:lvl7pPr marL="2901071" indent="-223159" eaLnBrk="0" fontAlgn="base" hangingPunct="0">
              <a:spcBef>
                <a:spcPct val="0"/>
              </a:spcBef>
              <a:spcAft>
                <a:spcPct val="0"/>
              </a:spcAft>
              <a:defRPr>
                <a:solidFill>
                  <a:schemeClr val="tx1"/>
                </a:solidFill>
                <a:latin typeface="Arial" pitchFamily="34" charset="0"/>
              </a:defRPr>
            </a:lvl7pPr>
            <a:lvl8pPr marL="3347390" indent="-223159" eaLnBrk="0" fontAlgn="base" hangingPunct="0">
              <a:spcBef>
                <a:spcPct val="0"/>
              </a:spcBef>
              <a:spcAft>
                <a:spcPct val="0"/>
              </a:spcAft>
              <a:defRPr>
                <a:solidFill>
                  <a:schemeClr val="tx1"/>
                </a:solidFill>
                <a:latin typeface="Arial" pitchFamily="34" charset="0"/>
              </a:defRPr>
            </a:lvl8pPr>
            <a:lvl9pPr marL="3793708" indent="-223159" eaLnBrk="0" fontAlgn="base" hangingPunct="0">
              <a:spcBef>
                <a:spcPct val="0"/>
              </a:spcBef>
              <a:spcAft>
                <a:spcPct val="0"/>
              </a:spcAft>
              <a:defRPr>
                <a:solidFill>
                  <a:schemeClr val="tx1"/>
                </a:solidFill>
                <a:latin typeface="Arial" pitchFamily="34" charset="0"/>
              </a:defRPr>
            </a:lvl9pPr>
          </a:lstStyle>
          <a:p>
            <a:pPr eaLnBrk="1" hangingPunct="1"/>
            <a:fld id="{D32B03C2-A6DF-4795-893C-C8AE678F4F6F}" type="slidenum">
              <a:rPr lang="en-US" altLang="en-US" smtClean="0"/>
              <a:pPr eaLnBrk="1" hangingPunct="1"/>
              <a:t>66</a:t>
            </a:fld>
            <a:endParaRPr lang="en-US" altLang="en-US"/>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r>
              <a:rPr lang="en-US" altLang="en-US">
                <a:latin typeface="Arial" pitchFamily="34" charset="0"/>
              </a:rPr>
              <a:t>Both about how we interact with patients and the bias we bring in</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sng" kern="1200" dirty="0">
                <a:solidFill>
                  <a:schemeClr val="tx1"/>
                </a:solidFill>
                <a:effectLst/>
                <a:latin typeface="+mn-lt"/>
                <a:ea typeface="+mn-ea"/>
                <a:cs typeface="+mn-cs"/>
                <a:hlinkClick r:id="rId3" tooltip="Social science &amp; medicine (1982)."/>
              </a:rPr>
              <a:t>Also less educated, intelligent, less feelings of affiliation</a:t>
            </a:r>
          </a:p>
          <a:p>
            <a:endParaRPr lang="en-US" sz="1200" b="0" i="0" u="sng" kern="1200" dirty="0">
              <a:solidFill>
                <a:schemeClr val="tx1"/>
              </a:solidFill>
              <a:effectLst/>
              <a:latin typeface="+mn-lt"/>
              <a:ea typeface="+mn-ea"/>
              <a:cs typeface="+mn-cs"/>
              <a:hlinkClick r:id="rId3" tooltip="Social science &amp; medicine (1982)."/>
            </a:endParaRPr>
          </a:p>
          <a:p>
            <a:r>
              <a:rPr lang="en-US" sz="1200" b="0" i="0" u="sng" kern="1200" dirty="0">
                <a:solidFill>
                  <a:schemeClr val="tx1"/>
                </a:solidFill>
                <a:effectLst/>
                <a:latin typeface="+mn-lt"/>
                <a:ea typeface="+mn-ea"/>
                <a:cs typeface="+mn-cs"/>
                <a:hlinkClick r:id="rId3" tooltip="Social science &amp; medicine (1982)."/>
              </a:rPr>
              <a:t>Soc Sci Med.</a:t>
            </a:r>
            <a:r>
              <a:rPr lang="en-US" sz="1200" b="0" i="0" kern="1200" dirty="0">
                <a:solidFill>
                  <a:schemeClr val="tx1"/>
                </a:solidFill>
                <a:effectLst/>
                <a:latin typeface="+mn-lt"/>
                <a:ea typeface="+mn-ea"/>
                <a:cs typeface="+mn-cs"/>
              </a:rPr>
              <a:t> 2000 Mar;50(6):813-28.</a:t>
            </a:r>
          </a:p>
          <a:p>
            <a:r>
              <a:rPr lang="en-US" sz="1200" b="1" i="0" kern="1200" dirty="0">
                <a:solidFill>
                  <a:schemeClr val="tx1"/>
                </a:solidFill>
                <a:effectLst/>
                <a:latin typeface="+mn-lt"/>
                <a:ea typeface="+mn-ea"/>
                <a:cs typeface="+mn-cs"/>
              </a:rPr>
              <a:t>The effect of patient race and socio-economic status on physicians' perceptions of patients.</a:t>
            </a:r>
          </a:p>
          <a:p>
            <a:r>
              <a:rPr lang="en-US" sz="1200" b="0" i="0" u="sng" kern="1200" dirty="0">
                <a:solidFill>
                  <a:schemeClr val="tx1"/>
                </a:solidFill>
                <a:effectLst/>
                <a:latin typeface="+mn-lt"/>
                <a:ea typeface="+mn-ea"/>
                <a:cs typeface="+mn-cs"/>
                <a:hlinkClick r:id="rId4"/>
              </a:rPr>
              <a:t>van </a:t>
            </a:r>
            <a:r>
              <a:rPr lang="en-US" sz="1200" b="0" i="0" u="sng" kern="1200" dirty="0" err="1">
                <a:solidFill>
                  <a:schemeClr val="tx1"/>
                </a:solidFill>
                <a:effectLst/>
                <a:latin typeface="+mn-lt"/>
                <a:ea typeface="+mn-ea"/>
                <a:cs typeface="+mn-cs"/>
                <a:hlinkClick r:id="rId4"/>
              </a:rPr>
              <a:t>Ryn</a:t>
            </a:r>
            <a:r>
              <a:rPr lang="en-US" sz="1200" b="0" i="0" u="sng" kern="1200" dirty="0">
                <a:solidFill>
                  <a:schemeClr val="tx1"/>
                </a:solidFill>
                <a:effectLst/>
                <a:latin typeface="+mn-lt"/>
                <a:ea typeface="+mn-ea"/>
                <a:cs typeface="+mn-cs"/>
                <a:hlinkClick r:id="rId4"/>
              </a:rPr>
              <a:t> M</a:t>
            </a:r>
            <a:r>
              <a:rPr lang="en-US" sz="1200" b="0" i="0" kern="1200" baseline="30000" dirty="0">
                <a:solidFill>
                  <a:schemeClr val="tx1"/>
                </a:solidFill>
                <a:effectLst/>
                <a:latin typeface="+mn-lt"/>
                <a:ea typeface="+mn-ea"/>
                <a:cs typeface="+mn-cs"/>
              </a:rPr>
              <a:t>1</a:t>
            </a:r>
            <a:r>
              <a:rPr lang="en-US" sz="1200" b="0" i="0" kern="1200" dirty="0">
                <a:solidFill>
                  <a:schemeClr val="tx1"/>
                </a:solidFill>
                <a:effectLst/>
                <a:latin typeface="+mn-lt"/>
                <a:ea typeface="+mn-ea"/>
                <a:cs typeface="+mn-cs"/>
              </a:rPr>
              <a:t>, </a:t>
            </a:r>
            <a:r>
              <a:rPr lang="en-US" sz="1200" b="0" i="0" u="sng" kern="1200" dirty="0">
                <a:solidFill>
                  <a:schemeClr val="tx1"/>
                </a:solidFill>
                <a:effectLst/>
                <a:latin typeface="+mn-lt"/>
                <a:ea typeface="+mn-ea"/>
                <a:cs typeface="+mn-cs"/>
                <a:hlinkClick r:id="rId5"/>
              </a:rPr>
              <a:t>Burke J</a:t>
            </a:r>
            <a:r>
              <a:rPr lang="en-US" sz="1200" b="0" i="0" kern="1200" dirty="0">
                <a:solidFill>
                  <a:schemeClr val="tx1"/>
                </a:solidFill>
                <a:effectLst/>
                <a:latin typeface="+mn-lt"/>
                <a:ea typeface="+mn-ea"/>
                <a:cs typeface="+mn-cs"/>
              </a:rPr>
              <a:t>.</a:t>
            </a:r>
          </a:p>
          <a:p>
            <a:r>
              <a:rPr lang="en-US" sz="1200" b="1" i="0" u="none" strike="noStrike" kern="1200" dirty="0">
                <a:solidFill>
                  <a:schemeClr val="tx1"/>
                </a:solidFill>
                <a:effectLst/>
                <a:latin typeface="+mn-lt"/>
                <a:ea typeface="+mn-ea"/>
                <a:cs typeface="+mn-cs"/>
                <a:hlinkClick r:id="rId3" tooltip="Open/close author information list"/>
              </a:rPr>
              <a:t>Author information</a:t>
            </a:r>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Abstract</a:t>
            </a:r>
          </a:p>
          <a:p>
            <a:r>
              <a:rPr lang="en-US" sz="1200" b="0" i="0" kern="1200" dirty="0">
                <a:solidFill>
                  <a:schemeClr val="tx1"/>
                </a:solidFill>
                <a:effectLst/>
                <a:latin typeface="+mn-lt"/>
                <a:ea typeface="+mn-ea"/>
                <a:cs typeface="+mn-cs"/>
              </a:rPr>
              <a:t>Despite its potential influence on quality </a:t>
            </a:r>
            <a:r>
              <a:rPr lang="en-US" sz="1200" b="1" i="0" kern="1200" dirty="0">
                <a:solidFill>
                  <a:schemeClr val="tx1"/>
                </a:solidFill>
                <a:effectLst/>
                <a:latin typeface="+mn-lt"/>
                <a:ea typeface="+mn-ea"/>
                <a:cs typeface="+mn-cs"/>
              </a:rPr>
              <a:t>of</a:t>
            </a:r>
            <a:r>
              <a:rPr lang="en-US" sz="1200" b="0" i="0" kern="1200" dirty="0">
                <a:solidFill>
                  <a:schemeClr val="tx1"/>
                </a:solidFill>
                <a:effectLst/>
                <a:latin typeface="+mn-lt"/>
                <a:ea typeface="+mn-ea"/>
                <a:cs typeface="+mn-cs"/>
              </a:rPr>
              <a:t> care, there has been little research on the way physicians perceptions </a:t>
            </a:r>
            <a:r>
              <a:rPr lang="en-US" sz="1200" b="1" i="0" kern="1200" dirty="0">
                <a:solidFill>
                  <a:schemeClr val="tx1"/>
                </a:solidFill>
                <a:effectLst/>
                <a:latin typeface="+mn-lt"/>
                <a:ea typeface="+mn-ea"/>
                <a:cs typeface="+mn-cs"/>
              </a:rPr>
              <a:t>of</a:t>
            </a:r>
            <a:r>
              <a:rPr lang="en-US" sz="1200" b="0" i="0" kern="1200" dirty="0">
                <a:solidFill>
                  <a:schemeClr val="tx1"/>
                </a:solidFill>
                <a:effectLst/>
                <a:latin typeface="+mn-lt"/>
                <a:ea typeface="+mn-ea"/>
                <a:cs typeface="+mn-cs"/>
              </a:rPr>
              <a:t> and beliefs about patients are affected by patient race or socio-economic status. The lack </a:t>
            </a:r>
            <a:r>
              <a:rPr lang="en-US" sz="1200" b="1" i="0" kern="1200" dirty="0">
                <a:solidFill>
                  <a:schemeClr val="tx1"/>
                </a:solidFill>
                <a:effectLst/>
                <a:latin typeface="+mn-lt"/>
                <a:ea typeface="+mn-ea"/>
                <a:cs typeface="+mn-cs"/>
              </a:rPr>
              <a:t>of</a:t>
            </a:r>
            <a:r>
              <a:rPr lang="en-US" sz="1200" b="0" i="0" kern="1200" dirty="0">
                <a:solidFill>
                  <a:schemeClr val="tx1"/>
                </a:solidFill>
                <a:effectLst/>
                <a:latin typeface="+mn-lt"/>
                <a:ea typeface="+mn-ea"/>
                <a:cs typeface="+mn-cs"/>
              </a:rPr>
              <a:t> research in this area creates a critical gap in our understanding </a:t>
            </a:r>
            <a:r>
              <a:rPr lang="en-US" sz="1200" b="1" i="0" kern="1200" dirty="0">
                <a:solidFill>
                  <a:schemeClr val="tx1"/>
                </a:solidFill>
                <a:effectLst/>
                <a:latin typeface="+mn-lt"/>
                <a:ea typeface="+mn-ea"/>
                <a:cs typeface="+mn-cs"/>
              </a:rPr>
              <a:t>of</a:t>
            </a:r>
            <a:r>
              <a:rPr lang="en-US" sz="1200" b="0" i="0" kern="1200" dirty="0">
                <a:solidFill>
                  <a:schemeClr val="tx1"/>
                </a:solidFill>
                <a:effectLst/>
                <a:latin typeface="+mn-lt"/>
                <a:ea typeface="+mn-ea"/>
                <a:cs typeface="+mn-cs"/>
              </a:rPr>
              <a:t> how patients' demographic characteristics influence encounter characteristics, diagnoses, treatment recommendations, and outcomes. This study uses survey data to examine the degree to which patient race and socio-economic status affected physicians' perceptions </a:t>
            </a:r>
            <a:r>
              <a:rPr lang="en-US" sz="1200" b="1" i="0" kern="1200" dirty="0">
                <a:solidFill>
                  <a:schemeClr val="tx1"/>
                </a:solidFill>
                <a:effectLst/>
                <a:latin typeface="+mn-lt"/>
                <a:ea typeface="+mn-ea"/>
                <a:cs typeface="+mn-cs"/>
              </a:rPr>
              <a:t>of</a:t>
            </a:r>
            <a:r>
              <a:rPr lang="en-US" sz="1200" b="0" i="0" kern="1200" dirty="0">
                <a:solidFill>
                  <a:schemeClr val="tx1"/>
                </a:solidFill>
                <a:effectLst/>
                <a:latin typeface="+mn-lt"/>
                <a:ea typeface="+mn-ea"/>
                <a:cs typeface="+mn-cs"/>
              </a:rPr>
              <a:t> patients during a post-angiogram encounter. A total </a:t>
            </a:r>
            <a:r>
              <a:rPr lang="en-US" sz="1200" b="1" i="0" kern="1200" dirty="0">
                <a:solidFill>
                  <a:schemeClr val="tx1"/>
                </a:solidFill>
                <a:effectLst/>
                <a:latin typeface="+mn-lt"/>
                <a:ea typeface="+mn-ea"/>
                <a:cs typeface="+mn-cs"/>
              </a:rPr>
              <a:t>of</a:t>
            </a:r>
            <a:r>
              <a:rPr lang="en-US" sz="1200" b="0" i="0" kern="1200" dirty="0">
                <a:solidFill>
                  <a:schemeClr val="tx1"/>
                </a:solidFill>
                <a:effectLst/>
                <a:latin typeface="+mn-lt"/>
                <a:ea typeface="+mn-ea"/>
                <a:cs typeface="+mn-cs"/>
              </a:rPr>
              <a:t> 842 patient encounters were sampled, out </a:t>
            </a:r>
            <a:r>
              <a:rPr lang="en-US" sz="1200" b="1" i="0" kern="1200" dirty="0">
                <a:solidFill>
                  <a:schemeClr val="tx1"/>
                </a:solidFill>
                <a:effectLst/>
                <a:latin typeface="+mn-lt"/>
                <a:ea typeface="+mn-ea"/>
                <a:cs typeface="+mn-cs"/>
              </a:rPr>
              <a:t>of</a:t>
            </a:r>
            <a:r>
              <a:rPr lang="en-US" sz="1200" b="0" i="0" kern="1200" dirty="0">
                <a:solidFill>
                  <a:schemeClr val="tx1"/>
                </a:solidFill>
                <a:effectLst/>
                <a:latin typeface="+mn-lt"/>
                <a:ea typeface="+mn-ea"/>
                <a:cs typeface="+mn-cs"/>
              </a:rPr>
              <a:t> which 193 physicians provided data on 618 (73%) </a:t>
            </a:r>
            <a:r>
              <a:rPr lang="en-US" sz="1200" b="1" i="0" kern="1200" dirty="0">
                <a:solidFill>
                  <a:schemeClr val="tx1"/>
                </a:solidFill>
                <a:effectLst/>
                <a:latin typeface="+mn-lt"/>
                <a:ea typeface="+mn-ea"/>
                <a:cs typeface="+mn-cs"/>
              </a:rPr>
              <a:t>of</a:t>
            </a:r>
            <a:r>
              <a:rPr lang="en-US" sz="1200" b="0" i="0" kern="1200" dirty="0">
                <a:solidFill>
                  <a:schemeClr val="tx1"/>
                </a:solidFill>
                <a:effectLst/>
                <a:latin typeface="+mn-lt"/>
                <a:ea typeface="+mn-ea"/>
                <a:cs typeface="+mn-cs"/>
              </a:rPr>
              <a:t> the encounters sampled. The results </a:t>
            </a:r>
            <a:r>
              <a:rPr lang="en-US" sz="1200" b="1" i="0" kern="1200" dirty="0">
                <a:solidFill>
                  <a:schemeClr val="tx1"/>
                </a:solidFill>
                <a:effectLst/>
                <a:latin typeface="+mn-lt"/>
                <a:ea typeface="+mn-ea"/>
                <a:cs typeface="+mn-cs"/>
              </a:rPr>
              <a:t>of</a:t>
            </a:r>
            <a:r>
              <a:rPr lang="en-US" sz="1200" b="0" i="0" kern="1200" dirty="0">
                <a:solidFill>
                  <a:schemeClr val="tx1"/>
                </a:solidFill>
                <a:effectLst/>
                <a:latin typeface="+mn-lt"/>
                <a:ea typeface="+mn-ea"/>
                <a:cs typeface="+mn-cs"/>
              </a:rPr>
              <a:t> analyses </a:t>
            </a:r>
            <a:r>
              <a:rPr lang="en-US" sz="1200" b="1" i="0" kern="1200" dirty="0">
                <a:solidFill>
                  <a:schemeClr val="tx1"/>
                </a:solidFill>
                <a:effectLst/>
                <a:latin typeface="+mn-lt"/>
                <a:ea typeface="+mn-ea"/>
                <a:cs typeface="+mn-cs"/>
              </a:rPr>
              <a:t>of</a:t>
            </a:r>
            <a:r>
              <a:rPr lang="en-US" sz="1200" b="0" i="0" kern="1200" dirty="0">
                <a:solidFill>
                  <a:schemeClr val="tx1"/>
                </a:solidFill>
                <a:effectLst/>
                <a:latin typeface="+mn-lt"/>
                <a:ea typeface="+mn-ea"/>
                <a:cs typeface="+mn-cs"/>
              </a:rPr>
              <a:t> the effect </a:t>
            </a:r>
            <a:r>
              <a:rPr lang="en-US" sz="1200" b="1" i="0" kern="1200" dirty="0">
                <a:solidFill>
                  <a:schemeClr val="tx1"/>
                </a:solidFill>
                <a:effectLst/>
                <a:latin typeface="+mn-lt"/>
                <a:ea typeface="+mn-ea"/>
                <a:cs typeface="+mn-cs"/>
              </a:rPr>
              <a:t>of</a:t>
            </a:r>
            <a:r>
              <a:rPr lang="en-US" sz="1200" b="0" i="0" kern="1200" dirty="0">
                <a:solidFill>
                  <a:schemeClr val="tx1"/>
                </a:solidFill>
                <a:effectLst/>
                <a:latin typeface="+mn-lt"/>
                <a:ea typeface="+mn-ea"/>
                <a:cs typeface="+mn-cs"/>
              </a:rPr>
              <a:t> patient race and SES on physician perceptions </a:t>
            </a:r>
            <a:r>
              <a:rPr lang="en-US" sz="1200" b="1" i="0" kern="1200" dirty="0">
                <a:solidFill>
                  <a:schemeClr val="tx1"/>
                </a:solidFill>
                <a:effectLst/>
                <a:latin typeface="+mn-lt"/>
                <a:ea typeface="+mn-ea"/>
                <a:cs typeface="+mn-cs"/>
              </a:rPr>
              <a:t>of</a:t>
            </a:r>
            <a:r>
              <a:rPr lang="en-US" sz="1200" b="0" i="0" kern="1200" dirty="0">
                <a:solidFill>
                  <a:schemeClr val="tx1"/>
                </a:solidFill>
                <a:effectLst/>
                <a:latin typeface="+mn-lt"/>
                <a:ea typeface="+mn-ea"/>
                <a:cs typeface="+mn-cs"/>
              </a:rPr>
              <a:t> and attitude towards patients, controlling for patient age, sex, race, frailty/sickness, depression, mastery, social assertiveness and physician characteristics, are presented. These results supported the hypothesis that physicians' perceptions </a:t>
            </a:r>
            <a:r>
              <a:rPr lang="en-US" sz="1200" b="1" i="0" kern="1200" dirty="0">
                <a:solidFill>
                  <a:schemeClr val="tx1"/>
                </a:solidFill>
                <a:effectLst/>
                <a:latin typeface="+mn-lt"/>
                <a:ea typeface="+mn-ea"/>
                <a:cs typeface="+mn-cs"/>
              </a:rPr>
              <a:t>of</a:t>
            </a:r>
            <a:r>
              <a:rPr lang="en-US" sz="1200" b="0" i="0" kern="1200" dirty="0">
                <a:solidFill>
                  <a:schemeClr val="tx1"/>
                </a:solidFill>
                <a:effectLst/>
                <a:latin typeface="+mn-lt"/>
                <a:ea typeface="+mn-ea"/>
                <a:cs typeface="+mn-cs"/>
              </a:rPr>
              <a:t> patients were influenced by patients' socio-demographic characteristics. Physicians tended to perceive African-Americans and members </a:t>
            </a:r>
            <a:r>
              <a:rPr lang="en-US" sz="1200" b="1" i="0" kern="1200" dirty="0">
                <a:solidFill>
                  <a:schemeClr val="tx1"/>
                </a:solidFill>
                <a:effectLst/>
                <a:latin typeface="+mn-lt"/>
                <a:ea typeface="+mn-ea"/>
                <a:cs typeface="+mn-cs"/>
              </a:rPr>
              <a:t>of</a:t>
            </a:r>
            <a:r>
              <a:rPr lang="en-US" sz="1200" b="0" i="0" kern="1200" dirty="0">
                <a:solidFill>
                  <a:schemeClr val="tx1"/>
                </a:solidFill>
                <a:effectLst/>
                <a:latin typeface="+mn-lt"/>
                <a:ea typeface="+mn-ea"/>
                <a:cs typeface="+mn-cs"/>
              </a:rPr>
              <a:t> low and middle SES groups more negatively on a number </a:t>
            </a:r>
            <a:r>
              <a:rPr lang="en-US" sz="1200" b="1" i="0" kern="1200" dirty="0">
                <a:solidFill>
                  <a:schemeClr val="tx1"/>
                </a:solidFill>
                <a:effectLst/>
                <a:latin typeface="+mn-lt"/>
                <a:ea typeface="+mn-ea"/>
                <a:cs typeface="+mn-cs"/>
              </a:rPr>
              <a:t>of</a:t>
            </a:r>
            <a:r>
              <a:rPr lang="en-US" sz="1200" b="0" i="0" kern="1200" dirty="0">
                <a:solidFill>
                  <a:schemeClr val="tx1"/>
                </a:solidFill>
                <a:effectLst/>
                <a:latin typeface="+mn-lt"/>
                <a:ea typeface="+mn-ea"/>
                <a:cs typeface="+mn-cs"/>
              </a:rPr>
              <a:t> dimensions than they did Whites and upper SES patients. Patient race was associated with physicians' assessment </a:t>
            </a:r>
            <a:r>
              <a:rPr lang="en-US" sz="1200" b="1" i="0" kern="1200" dirty="0">
                <a:solidFill>
                  <a:schemeClr val="tx1"/>
                </a:solidFill>
                <a:effectLst/>
                <a:latin typeface="+mn-lt"/>
                <a:ea typeface="+mn-ea"/>
                <a:cs typeface="+mn-cs"/>
              </a:rPr>
              <a:t>of</a:t>
            </a:r>
            <a:r>
              <a:rPr lang="en-US" sz="1200" b="0" i="0" kern="1200" dirty="0">
                <a:solidFill>
                  <a:schemeClr val="tx1"/>
                </a:solidFill>
                <a:effectLst/>
                <a:latin typeface="+mn-lt"/>
                <a:ea typeface="+mn-ea"/>
                <a:cs typeface="+mn-cs"/>
              </a:rPr>
              <a:t> patient intelligence, feelings </a:t>
            </a:r>
            <a:r>
              <a:rPr lang="en-US" sz="1200" b="1" i="0" kern="1200" dirty="0">
                <a:solidFill>
                  <a:schemeClr val="tx1"/>
                </a:solidFill>
                <a:effectLst/>
                <a:latin typeface="+mn-lt"/>
                <a:ea typeface="+mn-ea"/>
                <a:cs typeface="+mn-cs"/>
              </a:rPr>
              <a:t>of</a:t>
            </a:r>
            <a:r>
              <a:rPr lang="en-US" sz="1200" b="0" i="0" kern="1200" dirty="0">
                <a:solidFill>
                  <a:schemeClr val="tx1"/>
                </a:solidFill>
                <a:effectLst/>
                <a:latin typeface="+mn-lt"/>
                <a:ea typeface="+mn-ea"/>
                <a:cs typeface="+mn-cs"/>
              </a:rPr>
              <a:t> affiliation toward the patient, and beliefs about patient's likelihood </a:t>
            </a:r>
            <a:r>
              <a:rPr lang="en-US" sz="1200" b="1" i="0" kern="1200" dirty="0">
                <a:solidFill>
                  <a:schemeClr val="tx1"/>
                </a:solidFill>
                <a:effectLst/>
                <a:latin typeface="+mn-lt"/>
                <a:ea typeface="+mn-ea"/>
                <a:cs typeface="+mn-cs"/>
              </a:rPr>
              <a:t>of</a:t>
            </a:r>
            <a:r>
              <a:rPr lang="en-US" sz="1200" b="0" i="0" kern="1200" dirty="0">
                <a:solidFill>
                  <a:schemeClr val="tx1"/>
                </a:solidFill>
                <a:effectLst/>
                <a:latin typeface="+mn-lt"/>
                <a:ea typeface="+mn-ea"/>
                <a:cs typeface="+mn-cs"/>
              </a:rPr>
              <a:t> risk behavior and adherence with medical advice; patient SES was associated with physicians' perceptions </a:t>
            </a:r>
            <a:r>
              <a:rPr lang="en-US" sz="1200" b="1" i="0" kern="1200" dirty="0">
                <a:solidFill>
                  <a:schemeClr val="tx1"/>
                </a:solidFill>
                <a:effectLst/>
                <a:latin typeface="+mn-lt"/>
                <a:ea typeface="+mn-ea"/>
                <a:cs typeface="+mn-cs"/>
              </a:rPr>
              <a:t>of</a:t>
            </a:r>
            <a:r>
              <a:rPr lang="en-US" sz="1200" b="0" i="0" kern="1200" dirty="0">
                <a:solidFill>
                  <a:schemeClr val="tx1"/>
                </a:solidFill>
                <a:effectLst/>
                <a:latin typeface="+mn-lt"/>
                <a:ea typeface="+mn-ea"/>
                <a:cs typeface="+mn-cs"/>
              </a:rPr>
              <a:t> patients' personality, abilities, behavioral tendencies and role demands. Implications are discussed in terms </a:t>
            </a:r>
            <a:r>
              <a:rPr lang="en-US" sz="1200" b="1" i="0" kern="1200" dirty="0">
                <a:solidFill>
                  <a:schemeClr val="tx1"/>
                </a:solidFill>
                <a:effectLst/>
                <a:latin typeface="+mn-lt"/>
                <a:ea typeface="+mn-ea"/>
                <a:cs typeface="+mn-cs"/>
              </a:rPr>
              <a:t>of</a:t>
            </a:r>
            <a:r>
              <a:rPr lang="en-US" sz="1200" b="0" i="0" kern="1200" dirty="0">
                <a:solidFill>
                  <a:schemeClr val="tx1"/>
                </a:solidFill>
                <a:effectLst/>
                <a:latin typeface="+mn-lt"/>
                <a:ea typeface="+mn-ea"/>
                <a:cs typeface="+mn-cs"/>
              </a:rPr>
              <a:t> further studies and potential interventions.</a:t>
            </a:r>
          </a:p>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t>67</a:t>
            </a:fld>
            <a:endParaRPr lang="en-US"/>
          </a:p>
        </p:txBody>
      </p:sp>
    </p:spTree>
    <p:extLst>
      <p:ext uri="{BB962C8B-B14F-4D97-AF65-F5344CB8AC3E}">
        <p14:creationId xmlns:p14="http://schemas.microsoft.com/office/powerpoint/2010/main" val="23875438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medical students specifically</a:t>
            </a:r>
          </a:p>
        </p:txBody>
      </p:sp>
      <p:sp>
        <p:nvSpPr>
          <p:cNvPr id="4" name="Slide Number Placeholder 3"/>
          <p:cNvSpPr>
            <a:spLocks noGrp="1"/>
          </p:cNvSpPr>
          <p:nvPr>
            <p:ph type="sldNum" sz="quarter" idx="10"/>
          </p:nvPr>
        </p:nvSpPr>
        <p:spPr/>
        <p:txBody>
          <a:bodyPr/>
          <a:lstStyle/>
          <a:p>
            <a:fld id="{EF8CE332-6E9C-4D11-9F5B-65AA288B18B8}" type="slidenum">
              <a:rPr lang="en-US" smtClean="0"/>
              <a:t>69</a:t>
            </a:fld>
            <a:endParaRPr lang="en-US"/>
          </a:p>
        </p:txBody>
      </p:sp>
    </p:spTree>
    <p:extLst>
      <p:ext uri="{BB962C8B-B14F-4D97-AF65-F5344CB8AC3E}">
        <p14:creationId xmlns:p14="http://schemas.microsoft.com/office/powerpoint/2010/main" val="11281151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in van</a:t>
            </a:r>
            <a:r>
              <a:rPr lang="en-US" baseline="0" dirty="0"/>
              <a:t> </a:t>
            </a:r>
            <a:r>
              <a:rPr lang="en-US" baseline="0" dirty="0" err="1"/>
              <a:t>ryn</a:t>
            </a:r>
            <a:r>
              <a:rPr lang="en-US" baseline="0" dirty="0"/>
              <a:t> study with post angiogram encounter - </a:t>
            </a:r>
            <a:r>
              <a:rPr lang="en-US" sz="1200" b="0" i="0" kern="1200" dirty="0">
                <a:solidFill>
                  <a:schemeClr val="tx1"/>
                </a:solidFill>
                <a:effectLst/>
                <a:latin typeface="+mn-lt"/>
                <a:ea typeface="+mn-ea"/>
                <a:cs typeface="+mn-cs"/>
              </a:rPr>
              <a:t>patient SES was associated with physicians' perceptions </a:t>
            </a:r>
            <a:r>
              <a:rPr lang="en-US" sz="1200" b="1" i="0" kern="1200" dirty="0">
                <a:solidFill>
                  <a:schemeClr val="tx1"/>
                </a:solidFill>
                <a:effectLst/>
                <a:latin typeface="+mn-lt"/>
                <a:ea typeface="+mn-ea"/>
                <a:cs typeface="+mn-cs"/>
              </a:rPr>
              <a:t>of</a:t>
            </a:r>
            <a:r>
              <a:rPr lang="en-US" sz="1200" b="0" i="0" kern="1200" dirty="0">
                <a:solidFill>
                  <a:schemeClr val="tx1"/>
                </a:solidFill>
                <a:effectLst/>
                <a:latin typeface="+mn-lt"/>
                <a:ea typeface="+mn-ea"/>
                <a:cs typeface="+mn-cs"/>
              </a:rPr>
              <a:t> patients' personality, abilities, behavioral tendencies and role demands</a:t>
            </a:r>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t>70</a:t>
            </a:fld>
            <a:endParaRPr lang="en-US"/>
          </a:p>
        </p:txBody>
      </p:sp>
    </p:spTree>
    <p:extLst>
      <p:ext uri="{BB962C8B-B14F-4D97-AF65-F5344CB8AC3E}">
        <p14:creationId xmlns:p14="http://schemas.microsoft.com/office/powerpoint/2010/main" val="22401638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 back to research – this has an impact when we do clinical research</a:t>
            </a:r>
          </a:p>
          <a:p>
            <a:r>
              <a:rPr lang="en-US" dirty="0"/>
              <a:t>The Chapman paper reviews this </a:t>
            </a:r>
          </a:p>
          <a:p>
            <a:endParaRPr lang="en-US" dirty="0"/>
          </a:p>
          <a:p>
            <a:r>
              <a:rPr lang="en-US" dirty="0"/>
              <a:t>https://pubmed.ncbi.nlm.nih.gov/17594129/ - another study about heart disease and thrombolysis</a:t>
            </a:r>
          </a:p>
        </p:txBody>
      </p:sp>
      <p:sp>
        <p:nvSpPr>
          <p:cNvPr id="4" name="Slide Number Placeholder 3"/>
          <p:cNvSpPr>
            <a:spLocks noGrp="1"/>
          </p:cNvSpPr>
          <p:nvPr>
            <p:ph type="sldNum" sz="quarter" idx="5"/>
          </p:nvPr>
        </p:nvSpPr>
        <p:spPr/>
        <p:txBody>
          <a:bodyPr/>
          <a:lstStyle/>
          <a:p>
            <a:fld id="{EF8CE332-6E9C-4D11-9F5B-65AA288B18B8}" type="slidenum">
              <a:rPr lang="en-US" smtClean="0"/>
              <a:t>71</a:t>
            </a:fld>
            <a:endParaRPr lang="en-US"/>
          </a:p>
        </p:txBody>
      </p:sp>
    </p:spTree>
    <p:extLst>
      <p:ext uri="{BB962C8B-B14F-4D97-AF65-F5344CB8AC3E}">
        <p14:creationId xmlns:p14="http://schemas.microsoft.com/office/powerpoint/2010/main" val="3914789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8CE332-6E9C-4D11-9F5B-65AA288B18B8}" type="slidenum">
              <a:rPr lang="en-US" smtClean="0"/>
              <a:t>6</a:t>
            </a:fld>
            <a:endParaRPr lang="en-US"/>
          </a:p>
        </p:txBody>
      </p:sp>
    </p:spTree>
    <p:extLst>
      <p:ext uri="{BB962C8B-B14F-4D97-AF65-F5344CB8AC3E}">
        <p14:creationId xmlns:p14="http://schemas.microsoft.com/office/powerpoint/2010/main" val="35246122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at the end of the day it’s the same and is just a rationalization </a:t>
            </a:r>
          </a:p>
          <a:p>
            <a:r>
              <a:rPr lang="en-US" dirty="0"/>
              <a:t>How can you really separate these things out? Need to recognize that motivation is the relevant thing. </a:t>
            </a:r>
          </a:p>
        </p:txBody>
      </p:sp>
      <p:sp>
        <p:nvSpPr>
          <p:cNvPr id="4" name="Slide Number Placeholder 3"/>
          <p:cNvSpPr>
            <a:spLocks noGrp="1"/>
          </p:cNvSpPr>
          <p:nvPr>
            <p:ph type="sldNum" sz="quarter" idx="5"/>
          </p:nvPr>
        </p:nvSpPr>
        <p:spPr/>
        <p:txBody>
          <a:bodyPr/>
          <a:lstStyle/>
          <a:p>
            <a:fld id="{EF8CE332-6E9C-4D11-9F5B-65AA288B18B8}" type="slidenum">
              <a:rPr lang="en-US" smtClean="0"/>
              <a:t>72</a:t>
            </a:fld>
            <a:endParaRPr lang="en-US"/>
          </a:p>
        </p:txBody>
      </p:sp>
    </p:spTree>
    <p:extLst>
      <p:ext uri="{BB962C8B-B14F-4D97-AF65-F5344CB8AC3E}">
        <p14:creationId xmlns:p14="http://schemas.microsoft.com/office/powerpoint/2010/main" val="9837013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 the paper on mistrust </a:t>
            </a:r>
          </a:p>
          <a:p>
            <a:r>
              <a:rPr lang="en-US" dirty="0"/>
              <a:t>Add back slides from </a:t>
            </a:r>
            <a:r>
              <a:rPr lang="en-US" dirty="0" err="1"/>
              <a:t>Safyer’s</a:t>
            </a:r>
            <a:r>
              <a:rPr lang="en-US" dirty="0"/>
              <a:t> lecture on history</a:t>
            </a:r>
          </a:p>
          <a:p>
            <a:r>
              <a:rPr lang="en-US" dirty="0"/>
              <a:t>- Example of reproductive health</a:t>
            </a:r>
          </a:p>
          <a:p>
            <a:r>
              <a:rPr lang="en-US" dirty="0"/>
              <a:t>Include something about the pain paper – the problem with biological narratives </a:t>
            </a:r>
          </a:p>
          <a:p>
            <a:r>
              <a:rPr lang="en-US" dirty="0"/>
              <a:t>Vaccination for COVID </a:t>
            </a:r>
          </a:p>
          <a:p>
            <a:endParaRPr lang="en-US" dirty="0"/>
          </a:p>
          <a:p>
            <a:r>
              <a:rPr lang="en-US" dirty="0"/>
              <a:t>Implications for research at the end </a:t>
            </a:r>
          </a:p>
        </p:txBody>
      </p:sp>
      <p:sp>
        <p:nvSpPr>
          <p:cNvPr id="4" name="Slide Number Placeholder 3"/>
          <p:cNvSpPr>
            <a:spLocks noGrp="1"/>
          </p:cNvSpPr>
          <p:nvPr>
            <p:ph type="sldNum" sz="quarter" idx="5"/>
          </p:nvPr>
        </p:nvSpPr>
        <p:spPr/>
        <p:txBody>
          <a:bodyPr/>
          <a:lstStyle/>
          <a:p>
            <a:fld id="{EF8CE332-6E9C-4D11-9F5B-65AA288B18B8}" type="slidenum">
              <a:rPr lang="en-US" smtClean="0"/>
              <a:t>73</a:t>
            </a:fld>
            <a:endParaRPr lang="en-US"/>
          </a:p>
        </p:txBody>
      </p:sp>
    </p:spTree>
    <p:extLst>
      <p:ext uri="{BB962C8B-B14F-4D97-AF65-F5344CB8AC3E}">
        <p14:creationId xmlns:p14="http://schemas.microsoft.com/office/powerpoint/2010/main" val="11105002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Quotes from Bailey et al 2020, using the Samuel Morton skull size experiments which aimed to prove white superiority over other races. Bailey (2020) also notes that :”</a:t>
            </a:r>
            <a:r>
              <a:rPr lang="en-US" sz="1200" kern="1200" dirty="0">
                <a:solidFill>
                  <a:schemeClr val="tx1"/>
                </a:solidFill>
                <a:effectLst/>
                <a:latin typeface="+mn-lt"/>
                <a:ea typeface="+mn-ea"/>
                <a:cs typeface="+mn-cs"/>
              </a:rPr>
              <a:t> The modern eugenics movement swept through the United States in the early 20th century, leading to laws prohibiting “miscegenation” and the forced sterilization of undesirable “races” in an effort to create a better, more intelligent, Whiter nation.”</a:t>
            </a:r>
            <a:endParaRPr lang="en-US" dirty="0"/>
          </a:p>
        </p:txBody>
      </p:sp>
      <p:sp>
        <p:nvSpPr>
          <p:cNvPr id="4" name="Slide Number Placeholder 3"/>
          <p:cNvSpPr>
            <a:spLocks noGrp="1"/>
          </p:cNvSpPr>
          <p:nvPr>
            <p:ph type="sldNum" sz="quarter" idx="5"/>
          </p:nvPr>
        </p:nvSpPr>
        <p:spPr/>
        <p:txBody>
          <a:bodyPr/>
          <a:lstStyle/>
          <a:p>
            <a:fld id="{EF8CE332-6E9C-4D11-9F5B-65AA288B18B8}" type="slidenum">
              <a:rPr lang="en-US" smtClean="0"/>
              <a:t>74</a:t>
            </a:fld>
            <a:endParaRPr lang="en-US"/>
          </a:p>
        </p:txBody>
      </p:sp>
    </p:spTree>
    <p:extLst>
      <p:ext uri="{BB962C8B-B14F-4D97-AF65-F5344CB8AC3E}">
        <p14:creationId xmlns:p14="http://schemas.microsoft.com/office/powerpoint/2010/main" val="13089045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quote from Bailey (2020), with a couple examples of how the legacy of scientific racism is inextricably linked with modern day disparities and inequality. </a:t>
            </a:r>
          </a:p>
          <a:p>
            <a:r>
              <a:rPr lang="en-US" dirty="0"/>
              <a:t>First is Samuel Cartwright’s definition of the “</a:t>
            </a:r>
            <a:r>
              <a:rPr lang="en-US" dirty="0" err="1"/>
              <a:t>drapetomania</a:t>
            </a:r>
            <a:r>
              <a:rPr lang="en-US" dirty="0"/>
              <a:t>” aka runaway slave syndrome. Published in the </a:t>
            </a:r>
            <a:r>
              <a:rPr lang="en-US" sz="1200" b="0" i="0" u="sng" kern="1200" dirty="0" err="1">
                <a:solidFill>
                  <a:schemeClr val="tx1"/>
                </a:solidFill>
                <a:effectLst/>
                <a:latin typeface="+mn-lt"/>
                <a:ea typeface="+mn-ea"/>
                <a:cs typeface="+mn-cs"/>
                <a:hlinkClick r:id="rId3" tooltip="Go to this book's page on Archive.org"/>
              </a:rPr>
              <a:t>The</a:t>
            </a:r>
            <a:r>
              <a:rPr lang="en-US" sz="1200" b="0" i="0" u="sng" kern="1200" dirty="0">
                <a:solidFill>
                  <a:schemeClr val="tx1"/>
                </a:solidFill>
                <a:effectLst/>
                <a:latin typeface="+mn-lt"/>
                <a:ea typeface="+mn-ea"/>
                <a:cs typeface="+mn-cs"/>
                <a:hlinkClick r:id="rId3" tooltip="Go to this book's page on Archive.org"/>
              </a:rPr>
              <a:t> New Orleans Medical And Surgical Journal</a:t>
            </a:r>
            <a:r>
              <a:rPr lang="en-US" sz="1200" b="0" i="0" u="sng" kern="1200" dirty="0">
                <a:solidFill>
                  <a:schemeClr val="tx1"/>
                </a:solidFill>
                <a:effectLst/>
                <a:latin typeface="+mn-lt"/>
                <a:ea typeface="+mn-ea"/>
                <a:cs typeface="+mn-cs"/>
              </a:rPr>
              <a:t> </a:t>
            </a:r>
            <a:r>
              <a:rPr lang="en-US" sz="1200" b="0" i="0" u="none" kern="1200" dirty="0">
                <a:solidFill>
                  <a:schemeClr val="tx1"/>
                </a:solidFill>
                <a:effectLst/>
                <a:latin typeface="+mn-lt"/>
                <a:ea typeface="+mn-ea"/>
                <a:cs typeface="+mn-cs"/>
              </a:rPr>
              <a:t>in 1851.Second is J. Marion Sims (father of gynecology), image depicts the </a:t>
            </a:r>
            <a:r>
              <a:rPr lang="en-US" sz="1200" kern="1200" dirty="0">
                <a:solidFill>
                  <a:schemeClr val="tx1"/>
                </a:solidFill>
                <a:effectLst/>
                <a:latin typeface="+mn-lt"/>
                <a:ea typeface="+mn-ea"/>
                <a:cs typeface="+mn-cs"/>
              </a:rPr>
              <a:t>vesicovaginal fistula repair which was perfected through repeated operations without anesthesia, on enslaved Black women. </a:t>
            </a:r>
            <a:endParaRPr lang="en-US" u="none" dirty="0"/>
          </a:p>
        </p:txBody>
      </p:sp>
      <p:sp>
        <p:nvSpPr>
          <p:cNvPr id="4" name="Slide Number Placeholder 3"/>
          <p:cNvSpPr>
            <a:spLocks noGrp="1"/>
          </p:cNvSpPr>
          <p:nvPr>
            <p:ph type="sldNum" sz="quarter" idx="5"/>
          </p:nvPr>
        </p:nvSpPr>
        <p:spPr/>
        <p:txBody>
          <a:bodyPr/>
          <a:lstStyle/>
          <a:p>
            <a:fld id="{EF8CE332-6E9C-4D11-9F5B-65AA288B18B8}" type="slidenum">
              <a:rPr lang="en-US" smtClean="0"/>
              <a:t>75</a:t>
            </a:fld>
            <a:endParaRPr lang="en-US"/>
          </a:p>
        </p:txBody>
      </p:sp>
    </p:spTree>
    <p:extLst>
      <p:ext uri="{BB962C8B-B14F-4D97-AF65-F5344CB8AC3E}">
        <p14:creationId xmlns:p14="http://schemas.microsoft.com/office/powerpoint/2010/main" val="11379908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instance, in a 2016 study to assess racial attitudes, half of White medical students and residents held unfounded beliefs about intrinsic biologic differences between Black people and White people. These false beliefs were associated with assessments of Black patients’ pain as being less severe than that of White patients and with less appropriate treatment decisions for Black patients. In addition, as recent as 2017, nursing textbook had to be recalled due to racist stereotypes (https://www.bbc.com/news/blogs-trending-41692593) </a:t>
            </a:r>
          </a:p>
          <a:p>
            <a:endParaRPr lang="en-US" dirty="0"/>
          </a:p>
        </p:txBody>
      </p:sp>
      <p:sp>
        <p:nvSpPr>
          <p:cNvPr id="4" name="Slide Number Placeholder 3"/>
          <p:cNvSpPr>
            <a:spLocks noGrp="1"/>
          </p:cNvSpPr>
          <p:nvPr>
            <p:ph type="sldNum" sz="quarter" idx="5"/>
          </p:nvPr>
        </p:nvSpPr>
        <p:spPr/>
        <p:txBody>
          <a:bodyPr/>
          <a:lstStyle/>
          <a:p>
            <a:fld id="{EF8CE332-6E9C-4D11-9F5B-65AA288B18B8}" type="slidenum">
              <a:rPr lang="en-US" smtClean="0"/>
              <a:t>76</a:t>
            </a:fld>
            <a:endParaRPr lang="en-US"/>
          </a:p>
        </p:txBody>
      </p:sp>
    </p:spTree>
    <p:extLst>
      <p:ext uri="{BB962C8B-B14F-4D97-AF65-F5344CB8AC3E}">
        <p14:creationId xmlns:p14="http://schemas.microsoft.com/office/powerpoint/2010/main" val="36738676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 the paper on mistrust </a:t>
            </a:r>
          </a:p>
          <a:p>
            <a:r>
              <a:rPr lang="en-US" dirty="0"/>
              <a:t>Add back slides from </a:t>
            </a:r>
            <a:r>
              <a:rPr lang="en-US" dirty="0" err="1"/>
              <a:t>Safyer’s</a:t>
            </a:r>
            <a:r>
              <a:rPr lang="en-US" dirty="0"/>
              <a:t> lecture on history</a:t>
            </a:r>
          </a:p>
          <a:p>
            <a:r>
              <a:rPr lang="en-US" dirty="0"/>
              <a:t>- Example of reproductive health</a:t>
            </a:r>
          </a:p>
          <a:p>
            <a:r>
              <a:rPr lang="en-US" dirty="0"/>
              <a:t>Include something about the pain paper – the problem with biological narratives </a:t>
            </a:r>
          </a:p>
          <a:p>
            <a:r>
              <a:rPr lang="en-US" dirty="0"/>
              <a:t>Vaccination for COVID </a:t>
            </a:r>
          </a:p>
          <a:p>
            <a:endParaRPr lang="en-US" dirty="0"/>
          </a:p>
          <a:p>
            <a:r>
              <a:rPr lang="en-US" dirty="0"/>
              <a:t>Implications for research at the end </a:t>
            </a:r>
          </a:p>
        </p:txBody>
      </p:sp>
      <p:sp>
        <p:nvSpPr>
          <p:cNvPr id="4" name="Slide Number Placeholder 3"/>
          <p:cNvSpPr>
            <a:spLocks noGrp="1"/>
          </p:cNvSpPr>
          <p:nvPr>
            <p:ph type="sldNum" sz="quarter" idx="5"/>
          </p:nvPr>
        </p:nvSpPr>
        <p:spPr/>
        <p:txBody>
          <a:bodyPr/>
          <a:lstStyle/>
          <a:p>
            <a:fld id="{EF8CE332-6E9C-4D11-9F5B-65AA288B18B8}" type="slidenum">
              <a:rPr lang="en-US" smtClean="0"/>
              <a:t>77</a:t>
            </a:fld>
            <a:endParaRPr lang="en-US"/>
          </a:p>
        </p:txBody>
      </p:sp>
    </p:spTree>
    <p:extLst>
      <p:ext uri="{BB962C8B-B14F-4D97-AF65-F5344CB8AC3E}">
        <p14:creationId xmlns:p14="http://schemas.microsoft.com/office/powerpoint/2010/main" val="22696753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t>79</a:t>
            </a:fld>
            <a:endParaRPr lang="en-US"/>
          </a:p>
        </p:txBody>
      </p:sp>
    </p:spTree>
    <p:extLst>
      <p:ext uri="{BB962C8B-B14F-4D97-AF65-F5344CB8AC3E}">
        <p14:creationId xmlns:p14="http://schemas.microsoft.com/office/powerpoint/2010/main" val="27756108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8CE332-6E9C-4D11-9F5B-65AA288B18B8}" type="slidenum">
              <a:rPr lang="en-US" smtClean="0"/>
              <a:t>80</a:t>
            </a:fld>
            <a:endParaRPr lang="en-US"/>
          </a:p>
        </p:txBody>
      </p:sp>
    </p:spTree>
    <p:extLst>
      <p:ext uri="{BB962C8B-B14F-4D97-AF65-F5344CB8AC3E}">
        <p14:creationId xmlns:p14="http://schemas.microsoft.com/office/powerpoint/2010/main" val="38436942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8CE332-6E9C-4D11-9F5B-65AA288B18B8}" type="slidenum">
              <a:rPr lang="en-US" smtClean="0"/>
              <a:t>81</a:t>
            </a:fld>
            <a:endParaRPr lang="en-US"/>
          </a:p>
        </p:txBody>
      </p:sp>
    </p:spTree>
    <p:extLst>
      <p:ext uri="{BB962C8B-B14F-4D97-AF65-F5344CB8AC3E}">
        <p14:creationId xmlns:p14="http://schemas.microsoft.com/office/powerpoint/2010/main" val="347086039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8CE332-6E9C-4D11-9F5B-65AA288B18B8}" type="slidenum">
              <a:rPr lang="en-US" smtClean="0"/>
              <a:t>82</a:t>
            </a:fld>
            <a:endParaRPr lang="en-US"/>
          </a:p>
        </p:txBody>
      </p:sp>
    </p:spTree>
    <p:extLst>
      <p:ext uri="{BB962C8B-B14F-4D97-AF65-F5344CB8AC3E}">
        <p14:creationId xmlns:p14="http://schemas.microsoft.com/office/powerpoint/2010/main" val="3893287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8CE332-6E9C-4D11-9F5B-65AA288B18B8}" type="slidenum">
              <a:rPr lang="en-US" smtClean="0"/>
              <a:t>7</a:t>
            </a:fld>
            <a:endParaRPr lang="en-US"/>
          </a:p>
        </p:txBody>
      </p:sp>
    </p:spTree>
    <p:extLst>
      <p:ext uri="{BB962C8B-B14F-4D97-AF65-F5344CB8AC3E}">
        <p14:creationId xmlns:p14="http://schemas.microsoft.com/office/powerpoint/2010/main" val="124205368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53B810DC-FC0D-4A09-9097-F69668C470AF}" type="slidenum">
              <a:rPr lang="en-US" altLang="en-US" smtClean="0">
                <a:latin typeface="Arial" charset="0"/>
              </a:rPr>
              <a:pPr/>
              <a:t>83</a:t>
            </a:fld>
            <a:endParaRPr lang="en-US" altLang="en-US">
              <a:latin typeface="Arial" charset="0"/>
            </a:endParaRPr>
          </a:p>
        </p:txBody>
      </p:sp>
      <p:sp>
        <p:nvSpPr>
          <p:cNvPr id="79875" name="Rectangle 2"/>
          <p:cNvSpPr>
            <a:spLocks noGrp="1" noRot="1" noChangeAspect="1" noChangeArrowheads="1" noTextEdit="1"/>
          </p:cNvSpPr>
          <p:nvPr>
            <p:ph type="sldImg"/>
          </p:nvPr>
        </p:nvSpPr>
        <p:spPr>
          <a:xfrm>
            <a:off x="1339850" y="914400"/>
            <a:ext cx="4178300" cy="3135313"/>
          </a:xfrm>
          <a:solidFill>
            <a:srgbClr val="FFFFFF"/>
          </a:solidFill>
          <a:ln/>
        </p:spPr>
      </p:sp>
      <p:sp>
        <p:nvSpPr>
          <p:cNvPr id="79876" name="Text Box 3"/>
          <p:cNvSpPr>
            <a:spLocks noGrp="1" noChangeArrowheads="1"/>
          </p:cNvSpPr>
          <p:nvPr>
            <p:ph type="body" idx="1"/>
          </p:nvPr>
        </p:nvSpPr>
        <p:spPr>
          <a:xfrm>
            <a:off x="1046163" y="4352925"/>
            <a:ext cx="4770437" cy="1892300"/>
          </a:xfrm>
          <a:noFill/>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215900" indent="-215900" defTabSz="457200" eaLnBrk="1" hangingPunct="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GB" altLang="en-US" sz="1600" dirty="0">
                <a:latin typeface="Arial" charset="0"/>
                <a:ea typeface="Lucida Sans Unicode" pitchFamily="34" charset="0"/>
                <a:cs typeface="Lucida Sans Unicode" pitchFamily="34" charset="0"/>
              </a:rPr>
              <a:t>Figure 1. Trends in Receipt of Two HEDIS Measures for </a:t>
            </a:r>
            <a:r>
              <a:rPr lang="en-GB" altLang="en-US" sz="1600" dirty="0" err="1">
                <a:latin typeface="Arial" charset="0"/>
                <a:ea typeface="Lucida Sans Unicode" pitchFamily="34" charset="0"/>
                <a:cs typeface="Lucida Sans Unicode" pitchFamily="34" charset="0"/>
              </a:rPr>
              <a:t>Enrollees</a:t>
            </a:r>
            <a:r>
              <a:rPr lang="en-GB" altLang="en-US" sz="1600" dirty="0">
                <a:latin typeface="Arial" charset="0"/>
                <a:ea typeface="Lucida Sans Unicode" pitchFamily="34" charset="0"/>
                <a:cs typeface="Lucida Sans Unicode" pitchFamily="34" charset="0"/>
              </a:rPr>
              <a:t> in Medicare Managed-Care Plans, by Race. Panel A shows large overall improvements in the quality of care by year and a significant narrowing of the disparity between blacks and whites in testing for levels of low-density lipoprotein (LDL) cholesterol among patients with diabetes (P</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a:t>
            </a:r>
            <a:r>
              <a:rPr lang="en-US" baseline="0" dirty="0"/>
              <a:t> both about social determinants and health care did not have an effect on race</a:t>
            </a:r>
            <a:endParaRPr lang="en-US" dirty="0"/>
          </a:p>
        </p:txBody>
      </p:sp>
      <p:sp>
        <p:nvSpPr>
          <p:cNvPr id="4" name="Slide Number Placeholder 3"/>
          <p:cNvSpPr>
            <a:spLocks noGrp="1"/>
          </p:cNvSpPr>
          <p:nvPr>
            <p:ph type="sldNum" sz="quarter" idx="10"/>
          </p:nvPr>
        </p:nvSpPr>
        <p:spPr/>
        <p:txBody>
          <a:bodyPr/>
          <a:lstStyle/>
          <a:p>
            <a:fld id="{E20E0D5D-F79B-4F04-8A4A-F2ACB9D1B406}" type="slidenum">
              <a:rPr lang="en-US" altLang="en-US" smtClean="0"/>
              <a:pPr/>
              <a:t>87</a:t>
            </a:fld>
            <a:endParaRPr lang="en-US" altLang="en-US"/>
          </a:p>
        </p:txBody>
      </p:sp>
    </p:spTree>
    <p:extLst>
      <p:ext uri="{BB962C8B-B14F-4D97-AF65-F5344CB8AC3E}">
        <p14:creationId xmlns:p14="http://schemas.microsoft.com/office/powerpoint/2010/main" val="9488545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Perspectives from Psych</a:t>
            </a:r>
            <a:r>
              <a:rPr lang="en-US" baseline="0" dirty="0"/>
              <a:t> Literature</a:t>
            </a:r>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t>90</a:t>
            </a:fld>
            <a:endParaRPr lang="en-US"/>
          </a:p>
        </p:txBody>
      </p:sp>
    </p:spTree>
    <p:extLst>
      <p:ext uri="{BB962C8B-B14F-4D97-AF65-F5344CB8AC3E}">
        <p14:creationId xmlns:p14="http://schemas.microsoft.com/office/powerpoint/2010/main" val="908687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8CE332-6E9C-4D11-9F5B-65AA288B18B8}" type="slidenum">
              <a:rPr lang="en-US" smtClean="0"/>
              <a:t>8</a:t>
            </a:fld>
            <a:endParaRPr lang="en-US"/>
          </a:p>
        </p:txBody>
      </p:sp>
    </p:spTree>
    <p:extLst>
      <p:ext uri="{BB962C8B-B14F-4D97-AF65-F5344CB8AC3E}">
        <p14:creationId xmlns:p14="http://schemas.microsoft.com/office/powerpoint/2010/main" val="242983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8CE332-6E9C-4D11-9F5B-65AA288B18B8}" type="slidenum">
              <a:rPr lang="en-US" smtClean="0"/>
              <a:t>9</a:t>
            </a:fld>
            <a:endParaRPr lang="en-US"/>
          </a:p>
        </p:txBody>
      </p:sp>
    </p:spTree>
    <p:extLst>
      <p:ext uri="{BB962C8B-B14F-4D97-AF65-F5344CB8AC3E}">
        <p14:creationId xmlns:p14="http://schemas.microsoft.com/office/powerpoint/2010/main" val="3843019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8CE332-6E9C-4D11-9F5B-65AA288B18B8}" type="slidenum">
              <a:rPr lang="en-US" smtClean="0"/>
              <a:t>10</a:t>
            </a:fld>
            <a:endParaRPr lang="en-US"/>
          </a:p>
        </p:txBody>
      </p:sp>
    </p:spTree>
    <p:extLst>
      <p:ext uri="{BB962C8B-B14F-4D97-AF65-F5344CB8AC3E}">
        <p14:creationId xmlns:p14="http://schemas.microsoft.com/office/powerpoint/2010/main" val="2728164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a:no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7D7435F9-B677-4B98-B4A6-3AD6F5EC45ED}" type="datetimeFigureOut">
              <a:rPr lang="en-US"/>
              <a:pPr>
                <a:defRPr/>
              </a:pPr>
              <a:t>1/18/2021</a:t>
            </a:fld>
            <a:endParaRPr lang="en-US"/>
          </a:p>
        </p:txBody>
      </p:sp>
      <p:sp>
        <p:nvSpPr>
          <p:cNvPr id="5" name="Footer Placeholder 4"/>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31607E3-41CB-41AB-B08E-9EB0DE896199}" type="slidenum">
              <a:rPr lang="en-US"/>
              <a:pPr>
                <a:defRPr/>
              </a:pPr>
              <a:t>‹#›</a:t>
            </a:fld>
            <a:endParaRPr lang="en-US"/>
          </a:p>
        </p:txBody>
      </p:sp>
    </p:spTree>
    <p:extLst>
      <p:ext uri="{BB962C8B-B14F-4D97-AF65-F5344CB8AC3E}">
        <p14:creationId xmlns:p14="http://schemas.microsoft.com/office/powerpoint/2010/main" val="2300920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88227B6-C509-497A-AC84-B0F3CBE53D54}" type="datetimeFigureOut">
              <a:rPr lang="en-US"/>
              <a:pPr>
                <a:defRPr/>
              </a:pPr>
              <a:t>1/18/2021</a:t>
            </a:fld>
            <a:endParaRPr lang="en-US"/>
          </a:p>
        </p:txBody>
      </p:sp>
      <p:sp>
        <p:nvSpPr>
          <p:cNvPr id="5" name="Footer Placeholder 4"/>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0E7E255-44D2-42BE-8875-86371A889290}" type="slidenum">
              <a:rPr lang="en-US"/>
              <a:pPr>
                <a:defRPr/>
              </a:pPr>
              <a:t>‹#›</a:t>
            </a:fld>
            <a:endParaRPr lang="en-US"/>
          </a:p>
        </p:txBody>
      </p:sp>
    </p:spTree>
    <p:extLst>
      <p:ext uri="{BB962C8B-B14F-4D97-AF65-F5344CB8AC3E}">
        <p14:creationId xmlns:p14="http://schemas.microsoft.com/office/powerpoint/2010/main" val="1165258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lvl1pPr>
              <a:defRPr>
                <a:solidFill>
                  <a:schemeClr val="bg1"/>
                </a:solidFill>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622AE409-CB20-48A4-8589-2C79FEB5CEBB}" type="datetimeFigureOut">
              <a:rPr lang="en-US"/>
              <a:pPr>
                <a:defRPr/>
              </a:pPr>
              <a:t>1/18/2021</a:t>
            </a:fld>
            <a:endParaRPr lang="en-US"/>
          </a:p>
        </p:txBody>
      </p:sp>
      <p:sp>
        <p:nvSpPr>
          <p:cNvPr id="5" name="Footer Placeholder 4"/>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3801A1EC-0EE3-4574-B487-055EE8018F79}" type="slidenum">
              <a:rPr lang="en-US"/>
              <a:pPr>
                <a:defRPr/>
              </a:pPr>
              <a:t>‹#›</a:t>
            </a:fld>
            <a:endParaRPr lang="en-US"/>
          </a:p>
        </p:txBody>
      </p:sp>
    </p:spTree>
    <p:extLst>
      <p:ext uri="{BB962C8B-B14F-4D97-AF65-F5344CB8AC3E}">
        <p14:creationId xmlns:p14="http://schemas.microsoft.com/office/powerpoint/2010/main" val="11563161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a:no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FCF96FF-54AC-49F0-B852-DF60216D1F7D}" type="datetimeFigureOut">
              <a:rPr lang="en-US"/>
              <a:pPr>
                <a:defRPr/>
              </a:pPr>
              <a:t>1/18/2021</a:t>
            </a:fld>
            <a:endParaRPr lang="en-US"/>
          </a:p>
        </p:txBody>
      </p:sp>
      <p:sp>
        <p:nvSpPr>
          <p:cNvPr id="5" name="Footer Placeholder 4"/>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02CB8D03-5C0C-487F-BA85-07DC9B61920A}" type="slidenum">
              <a:rPr lang="en-US"/>
              <a:pPr>
                <a:defRPr/>
              </a:pPr>
              <a:t>‹#›</a:t>
            </a:fld>
            <a:endParaRPr lang="en-US"/>
          </a:p>
        </p:txBody>
      </p:sp>
    </p:spTree>
    <p:extLst>
      <p:ext uri="{BB962C8B-B14F-4D97-AF65-F5344CB8AC3E}">
        <p14:creationId xmlns:p14="http://schemas.microsoft.com/office/powerpoint/2010/main" val="68380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92375"/>
            <a:ext cx="7772400" cy="1470025"/>
          </a:xfrm>
          <a:prstGeom prst="rect">
            <a:avLst/>
          </a:prstGeom>
        </p:spPr>
        <p:txBody>
          <a:bodyPr/>
          <a:lstStyle>
            <a:lvl1pPr>
              <a:defRPr>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4038600"/>
            <a:ext cx="6400800" cy="1752600"/>
          </a:xfrm>
          <a:prstGeom prst="rect">
            <a:avLst/>
          </a:prstGeo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903812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9603AD98-76C2-4BD3-A985-C1B75387A344}" type="datetimeFigureOut">
              <a:rPr lang="en-US"/>
              <a:pPr>
                <a:defRPr/>
              </a:pPr>
              <a:t>1/18/2021</a:t>
            </a:fld>
            <a:endParaRPr lang="en-US"/>
          </a:p>
        </p:txBody>
      </p:sp>
      <p:sp>
        <p:nvSpPr>
          <p:cNvPr id="5" name="Footer Placeholder 4"/>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7E1B64A9-F098-4C12-9C9B-46F39AD6CFBF}" type="slidenum">
              <a:rPr lang="en-US"/>
              <a:pPr>
                <a:defRPr/>
              </a:pPr>
              <a:t>‹#›</a:t>
            </a:fld>
            <a:endParaRPr lang="en-US"/>
          </a:p>
        </p:txBody>
      </p:sp>
    </p:spTree>
    <p:extLst>
      <p:ext uri="{BB962C8B-B14F-4D97-AF65-F5344CB8AC3E}">
        <p14:creationId xmlns:p14="http://schemas.microsoft.com/office/powerpoint/2010/main" val="1145435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FEB518F-7FBA-422C-8063-A2C5B869830E}" type="datetimeFigureOut">
              <a:rPr lang="en-US"/>
              <a:pPr>
                <a:defRPr/>
              </a:pPr>
              <a:t>1/18/2021</a:t>
            </a:fld>
            <a:endParaRPr lang="en-US"/>
          </a:p>
        </p:txBody>
      </p:sp>
      <p:sp>
        <p:nvSpPr>
          <p:cNvPr id="6" name="Footer Placeholder 5"/>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A17173AE-3740-4B70-B37C-0C55B9809934}" type="slidenum">
              <a:rPr lang="en-US"/>
              <a:pPr>
                <a:defRPr/>
              </a:pPr>
              <a:t>‹#›</a:t>
            </a:fld>
            <a:endParaRPr lang="en-US"/>
          </a:p>
        </p:txBody>
      </p:sp>
    </p:spTree>
    <p:extLst>
      <p:ext uri="{BB962C8B-B14F-4D97-AF65-F5344CB8AC3E}">
        <p14:creationId xmlns:p14="http://schemas.microsoft.com/office/powerpoint/2010/main" val="22684986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4294C5D3-4737-4475-83F1-641622E971D3}" type="datetimeFigureOut">
              <a:rPr lang="en-US"/>
              <a:pPr>
                <a:defRPr/>
              </a:pPr>
              <a:t>1/18/2021</a:t>
            </a:fld>
            <a:endParaRPr lang="en-US"/>
          </a:p>
        </p:txBody>
      </p:sp>
      <p:sp>
        <p:nvSpPr>
          <p:cNvPr id="8" name="Footer Placeholder 7"/>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96B86CF-E1B0-420A-82EC-B1D583A412EA}" type="slidenum">
              <a:rPr lang="en-US"/>
              <a:pPr>
                <a:defRPr/>
              </a:pPr>
              <a:t>‹#›</a:t>
            </a:fld>
            <a:endParaRPr lang="en-US"/>
          </a:p>
        </p:txBody>
      </p:sp>
    </p:spTree>
    <p:extLst>
      <p:ext uri="{BB962C8B-B14F-4D97-AF65-F5344CB8AC3E}">
        <p14:creationId xmlns:p14="http://schemas.microsoft.com/office/powerpoint/2010/main" val="17115537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CDBA1BCC-385F-4216-AF3D-3A6E08537891}" type="datetimeFigureOut">
              <a:rPr lang="en-US"/>
              <a:pPr>
                <a:defRPr/>
              </a:pPr>
              <a:t>1/18/2021</a:t>
            </a:fld>
            <a:endParaRPr lang="en-US"/>
          </a:p>
        </p:txBody>
      </p:sp>
      <p:sp>
        <p:nvSpPr>
          <p:cNvPr id="4" name="Footer Placeholder 3"/>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C161E2D5-40FD-4217-ACA2-676B3D462C5A}" type="slidenum">
              <a:rPr lang="en-US"/>
              <a:pPr>
                <a:defRPr/>
              </a:pPr>
              <a:t>‹#›</a:t>
            </a:fld>
            <a:endParaRPr lang="en-US"/>
          </a:p>
        </p:txBody>
      </p:sp>
    </p:spTree>
    <p:extLst>
      <p:ext uri="{BB962C8B-B14F-4D97-AF65-F5344CB8AC3E}">
        <p14:creationId xmlns:p14="http://schemas.microsoft.com/office/powerpoint/2010/main" val="29069845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EA0DB09-792B-42A0-98CB-08A0AE1E832A}" type="datetimeFigureOut">
              <a:rPr lang="en-US"/>
              <a:pPr>
                <a:defRPr/>
              </a:pPr>
              <a:t>1/18/2021</a:t>
            </a:fld>
            <a:endParaRPr lang="en-US"/>
          </a:p>
        </p:txBody>
      </p:sp>
      <p:sp>
        <p:nvSpPr>
          <p:cNvPr id="3" name="Footer Placeholder 2"/>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71E2F210-B69C-42F0-8107-AF0EF6D135BB}" type="slidenum">
              <a:rPr lang="en-US"/>
              <a:pPr>
                <a:defRPr/>
              </a:pPr>
              <a:t>‹#›</a:t>
            </a:fld>
            <a:endParaRPr lang="en-US"/>
          </a:p>
        </p:txBody>
      </p:sp>
    </p:spTree>
    <p:extLst>
      <p:ext uri="{BB962C8B-B14F-4D97-AF65-F5344CB8AC3E}">
        <p14:creationId xmlns:p14="http://schemas.microsoft.com/office/powerpoint/2010/main" val="5402665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E5CAAEA-B400-4B80-B3AA-8A64595C7866}" type="datetimeFigureOut">
              <a:rPr lang="en-US"/>
              <a:pPr>
                <a:defRPr/>
              </a:pPr>
              <a:t>1/18/2021</a:t>
            </a:fld>
            <a:endParaRPr lang="en-US"/>
          </a:p>
        </p:txBody>
      </p:sp>
      <p:sp>
        <p:nvSpPr>
          <p:cNvPr id="6" name="Footer Placeholder 5"/>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6A7A143-194B-4D67-97FA-461294EF0E52}" type="slidenum">
              <a:rPr lang="en-US"/>
              <a:pPr>
                <a:defRPr/>
              </a:pPr>
              <a:t>‹#›</a:t>
            </a:fld>
            <a:endParaRPr lang="en-US"/>
          </a:p>
        </p:txBody>
      </p:sp>
    </p:spTree>
    <p:extLst>
      <p:ext uri="{BB962C8B-B14F-4D97-AF65-F5344CB8AC3E}">
        <p14:creationId xmlns:p14="http://schemas.microsoft.com/office/powerpoint/2010/main" val="3710898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92375"/>
            <a:ext cx="7772400" cy="1470025"/>
          </a:xfrm>
          <a:prstGeom prst="rect">
            <a:avLst/>
          </a:prstGeom>
        </p:spPr>
        <p:txBody>
          <a:bodyPr/>
          <a:lstStyle>
            <a:lvl1pPr>
              <a:defRPr>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4038600"/>
            <a:ext cx="6400800" cy="1752600"/>
          </a:xfrm>
          <a:prstGeom prst="rect">
            <a:avLst/>
          </a:prstGeo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7356835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solidFill>
                  <a:schemeClr val="bg1"/>
                </a:solidFil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60EAF87C-3182-43EE-B42D-C171909753B6}" type="datetimeFigureOut">
              <a:rPr lang="en-US"/>
              <a:pPr>
                <a:defRPr/>
              </a:pPr>
              <a:t>1/18/2021</a:t>
            </a:fld>
            <a:endParaRPr lang="en-US"/>
          </a:p>
        </p:txBody>
      </p:sp>
      <p:sp>
        <p:nvSpPr>
          <p:cNvPr id="6" name="Footer Placeholder 5"/>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10454BC-A325-46E9-ADEC-F8755F4B955D}" type="slidenum">
              <a:rPr lang="en-US"/>
              <a:pPr>
                <a:defRPr/>
              </a:pPr>
              <a:t>‹#›</a:t>
            </a:fld>
            <a:endParaRPr lang="en-US"/>
          </a:p>
        </p:txBody>
      </p:sp>
    </p:spTree>
    <p:extLst>
      <p:ext uri="{BB962C8B-B14F-4D97-AF65-F5344CB8AC3E}">
        <p14:creationId xmlns:p14="http://schemas.microsoft.com/office/powerpoint/2010/main" val="21870608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9DDFDAAE-5D16-45FA-8BAF-33EB96389C87}" type="datetimeFigureOut">
              <a:rPr lang="en-US"/>
              <a:pPr>
                <a:defRPr/>
              </a:pPr>
              <a:t>1/18/2021</a:t>
            </a:fld>
            <a:endParaRPr lang="en-US"/>
          </a:p>
        </p:txBody>
      </p:sp>
      <p:sp>
        <p:nvSpPr>
          <p:cNvPr id="5" name="Footer Placeholder 4"/>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A0D6789A-DD83-48A8-8A3F-624B93E702EE}" type="slidenum">
              <a:rPr lang="en-US"/>
              <a:pPr>
                <a:defRPr/>
              </a:pPr>
              <a:t>‹#›</a:t>
            </a:fld>
            <a:endParaRPr lang="en-US"/>
          </a:p>
        </p:txBody>
      </p:sp>
    </p:spTree>
    <p:extLst>
      <p:ext uri="{BB962C8B-B14F-4D97-AF65-F5344CB8AC3E}">
        <p14:creationId xmlns:p14="http://schemas.microsoft.com/office/powerpoint/2010/main" val="26964120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lvl1pPr>
              <a:defRPr>
                <a:solidFill>
                  <a:schemeClr val="bg1"/>
                </a:solidFill>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F619FCD-2FFD-477E-A6C6-C0DB735DDB66}" type="datetimeFigureOut">
              <a:rPr lang="en-US"/>
              <a:pPr>
                <a:defRPr/>
              </a:pPr>
              <a:t>1/18/2021</a:t>
            </a:fld>
            <a:endParaRPr lang="en-US"/>
          </a:p>
        </p:txBody>
      </p:sp>
      <p:sp>
        <p:nvSpPr>
          <p:cNvPr id="5" name="Footer Placeholder 4"/>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E8EFCF0A-2C38-4EC8-BE75-4066A35B0499}" type="slidenum">
              <a:rPr lang="en-US"/>
              <a:pPr>
                <a:defRPr/>
              </a:pPr>
              <a:t>‹#›</a:t>
            </a:fld>
            <a:endParaRPr lang="en-US"/>
          </a:p>
        </p:txBody>
      </p:sp>
    </p:spTree>
    <p:extLst>
      <p:ext uri="{BB962C8B-B14F-4D97-AF65-F5344CB8AC3E}">
        <p14:creationId xmlns:p14="http://schemas.microsoft.com/office/powerpoint/2010/main" val="32748697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a:no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7D7435F9-B677-4B98-B4A6-3AD6F5EC45ED}" type="datetimeFigureOut">
              <a:rPr lang="en-US">
                <a:solidFill>
                  <a:prstClr val="black"/>
                </a:solidFill>
              </a:rPr>
              <a:pPr>
                <a:defRPr/>
              </a:pPr>
              <a:t>1/18/2021</a:t>
            </a:fld>
            <a:endParaRPr lang="en-US" dirty="0">
              <a:solidFill>
                <a:prstClr val="black"/>
              </a:solidFill>
            </a:endParaRPr>
          </a:p>
        </p:txBody>
      </p:sp>
      <p:sp>
        <p:nvSpPr>
          <p:cNvPr id="5" name="Footer Placeholder 4"/>
          <p:cNvSpPr>
            <a:spLocks noGrp="1"/>
          </p:cNvSpPr>
          <p:nvPr>
            <p:ph type="ftr" sz="quarter" idx="11"/>
          </p:nvPr>
        </p:nvSpPr>
        <p:spPr>
          <a:xfrm>
            <a:off x="609600" y="5991225"/>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31607E3-41CB-41AB-B08E-9EB0DE89619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660540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92375"/>
            <a:ext cx="7772400" cy="1470025"/>
          </a:xfrm>
          <a:prstGeom prst="rect">
            <a:avLst/>
          </a:prstGeom>
        </p:spPr>
        <p:txBody>
          <a:bodyPr/>
          <a:lstStyle>
            <a:lvl1pPr>
              <a:defRPr>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4038600"/>
            <a:ext cx="6400800" cy="1752600"/>
          </a:xfrm>
          <a:prstGeom prst="rect">
            <a:avLst/>
          </a:prstGeo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2333796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3116BE37-4F53-4141-B4D6-4CB5B3FEBF81}" type="datetimeFigureOut">
              <a:rPr lang="en-US">
                <a:solidFill>
                  <a:prstClr val="black"/>
                </a:solidFill>
              </a:rPr>
              <a:pPr>
                <a:defRPr/>
              </a:pPr>
              <a:t>1/18/2021</a:t>
            </a:fld>
            <a:endParaRPr lang="en-US">
              <a:solidFill>
                <a:prstClr val="black"/>
              </a:solidFill>
            </a:endParaRPr>
          </a:p>
        </p:txBody>
      </p:sp>
      <p:sp>
        <p:nvSpPr>
          <p:cNvPr id="5" name="Footer Placeholder 4"/>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2D67C37-78D5-49F8-B732-6711843F403C}"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7727424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D9BE9D4-892E-4947-9756-9E23C45B2341}" type="datetimeFigureOut">
              <a:rPr lang="en-US">
                <a:solidFill>
                  <a:prstClr val="black"/>
                </a:solidFill>
              </a:rPr>
              <a:pPr>
                <a:defRPr/>
              </a:pPr>
              <a:t>1/18/2021</a:t>
            </a:fld>
            <a:endParaRPr lang="en-US">
              <a:solidFill>
                <a:prstClr val="black"/>
              </a:solidFill>
            </a:endParaRPr>
          </a:p>
        </p:txBody>
      </p:sp>
      <p:sp>
        <p:nvSpPr>
          <p:cNvPr id="6" name="Footer Placeholder 5"/>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CD115B0D-7298-4BCC-8B45-0671093FD4A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40748503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365B2B90-086F-4897-80BB-99673807FFA9}" type="datetimeFigureOut">
              <a:rPr lang="en-US">
                <a:solidFill>
                  <a:prstClr val="black"/>
                </a:solidFill>
              </a:rPr>
              <a:pPr>
                <a:defRPr/>
              </a:pPr>
              <a:t>1/18/2021</a:t>
            </a:fld>
            <a:endParaRPr lang="en-US">
              <a:solidFill>
                <a:prstClr val="black"/>
              </a:solidFill>
            </a:endParaRPr>
          </a:p>
        </p:txBody>
      </p:sp>
      <p:sp>
        <p:nvSpPr>
          <p:cNvPr id="8" name="Footer Placeholder 7"/>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D3E42EC6-405B-41EC-889D-F5E407DC420B}"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1513008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DA80CF31-6BD4-487C-B7E9-D3879F39F5EA}" type="datetimeFigureOut">
              <a:rPr lang="en-US">
                <a:solidFill>
                  <a:prstClr val="black"/>
                </a:solidFill>
              </a:rPr>
              <a:pPr>
                <a:defRPr/>
              </a:pPr>
              <a:t>1/18/2021</a:t>
            </a:fld>
            <a:endParaRPr lang="en-US">
              <a:solidFill>
                <a:prstClr val="black"/>
              </a:solidFill>
            </a:endParaRPr>
          </a:p>
        </p:txBody>
      </p:sp>
      <p:sp>
        <p:nvSpPr>
          <p:cNvPr id="4" name="Footer Placeholder 3"/>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495C76C8-D4A4-4778-A9D9-5ABC1F11DDD4}"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44079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CDDD06D6-CEDA-4B4B-A85D-9F768C2F9AA7}" type="datetimeFigureOut">
              <a:rPr lang="en-US">
                <a:solidFill>
                  <a:prstClr val="black"/>
                </a:solidFill>
              </a:rPr>
              <a:pPr>
                <a:defRPr/>
              </a:pPr>
              <a:t>1/18/2021</a:t>
            </a:fld>
            <a:endParaRPr lang="en-US">
              <a:solidFill>
                <a:prstClr val="black"/>
              </a:solidFill>
            </a:endParaRPr>
          </a:p>
        </p:txBody>
      </p:sp>
      <p:sp>
        <p:nvSpPr>
          <p:cNvPr id="3" name="Footer Placeholder 2"/>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122597BA-2897-492F-8DEB-13A27BBBCB42}"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652056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3116BE37-4F53-4141-B4D6-4CB5B3FEBF81}" type="datetimeFigureOut">
              <a:rPr lang="en-US"/>
              <a:pPr>
                <a:defRPr/>
              </a:pPr>
              <a:t>1/18/2021</a:t>
            </a:fld>
            <a:endParaRPr lang="en-US"/>
          </a:p>
        </p:txBody>
      </p:sp>
      <p:sp>
        <p:nvSpPr>
          <p:cNvPr id="5" name="Footer Placeholder 4"/>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2D67C37-78D5-49F8-B732-6711843F403C}" type="slidenum">
              <a:rPr lang="en-US"/>
              <a:pPr>
                <a:defRPr/>
              </a:pPr>
              <a:t>‹#›</a:t>
            </a:fld>
            <a:endParaRPr lang="en-US"/>
          </a:p>
        </p:txBody>
      </p:sp>
    </p:spTree>
    <p:extLst>
      <p:ext uri="{BB962C8B-B14F-4D97-AF65-F5344CB8AC3E}">
        <p14:creationId xmlns:p14="http://schemas.microsoft.com/office/powerpoint/2010/main" val="11796135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17A4BA01-4336-48EA-AB6E-742DD6B6DF11}" type="datetimeFigureOut">
              <a:rPr lang="en-US">
                <a:solidFill>
                  <a:prstClr val="black"/>
                </a:solidFill>
              </a:rPr>
              <a:pPr>
                <a:defRPr/>
              </a:pPr>
              <a:t>1/18/2021</a:t>
            </a:fld>
            <a:endParaRPr lang="en-US">
              <a:solidFill>
                <a:prstClr val="black"/>
              </a:solidFill>
            </a:endParaRPr>
          </a:p>
        </p:txBody>
      </p:sp>
      <p:sp>
        <p:nvSpPr>
          <p:cNvPr id="6" name="Footer Placeholder 5"/>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7DA8938B-A0A9-494F-9E66-FCD6D2F613B4}"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0099214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solidFill>
                  <a:schemeClr val="bg1"/>
                </a:solidFil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1AEF1FF4-54A5-4372-B3B2-5CF6F8C34999}" type="datetimeFigureOut">
              <a:rPr lang="en-US">
                <a:solidFill>
                  <a:prstClr val="black"/>
                </a:solidFill>
              </a:rPr>
              <a:pPr>
                <a:defRPr/>
              </a:pPr>
              <a:t>1/18/2021</a:t>
            </a:fld>
            <a:endParaRPr lang="en-US">
              <a:solidFill>
                <a:prstClr val="black"/>
              </a:solidFill>
            </a:endParaRPr>
          </a:p>
        </p:txBody>
      </p:sp>
      <p:sp>
        <p:nvSpPr>
          <p:cNvPr id="6" name="Footer Placeholder 5"/>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341CB1D3-B870-4CE5-93B8-A3D7E06A65E5}"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6691656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88227B6-C509-497A-AC84-B0F3CBE53D54}" type="datetimeFigureOut">
              <a:rPr lang="en-US">
                <a:solidFill>
                  <a:prstClr val="black"/>
                </a:solidFill>
              </a:rPr>
              <a:pPr>
                <a:defRPr/>
              </a:pPr>
              <a:t>1/18/2021</a:t>
            </a:fld>
            <a:endParaRPr lang="en-US">
              <a:solidFill>
                <a:prstClr val="black"/>
              </a:solidFill>
            </a:endParaRPr>
          </a:p>
        </p:txBody>
      </p:sp>
      <p:sp>
        <p:nvSpPr>
          <p:cNvPr id="5" name="Footer Placeholder 4"/>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0E7E255-44D2-42BE-8875-86371A889290}"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8519562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lvl1pPr>
              <a:defRPr>
                <a:solidFill>
                  <a:schemeClr val="bg1"/>
                </a:solidFill>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622AE409-CB20-48A4-8589-2C79FEB5CEBB}" type="datetimeFigureOut">
              <a:rPr lang="en-US">
                <a:solidFill>
                  <a:prstClr val="black"/>
                </a:solidFill>
              </a:rPr>
              <a:pPr>
                <a:defRPr/>
              </a:pPr>
              <a:t>1/18/2021</a:t>
            </a:fld>
            <a:endParaRPr lang="en-US">
              <a:solidFill>
                <a:prstClr val="black"/>
              </a:solidFill>
            </a:endParaRPr>
          </a:p>
        </p:txBody>
      </p:sp>
      <p:sp>
        <p:nvSpPr>
          <p:cNvPr id="5" name="Footer Placeholder 4"/>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3801A1EC-0EE3-4574-B487-055EE8018F7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3214233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a:prstGeom prst="rect">
            <a:avLst/>
          </a:prstGeom>
        </p:spPr>
        <p:txBody>
          <a:bodyPr/>
          <a:lstStyle/>
          <a:p>
            <a:pPr lvl="0"/>
            <a:endParaRPr lang="en-US" noProof="0"/>
          </a:p>
        </p:txBody>
      </p:sp>
    </p:spTree>
    <p:extLst>
      <p:ext uri="{BB962C8B-B14F-4D97-AF65-F5344CB8AC3E}">
        <p14:creationId xmlns:p14="http://schemas.microsoft.com/office/powerpoint/2010/main" val="7327715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731963" y="481013"/>
            <a:ext cx="7248525" cy="59007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3"/>
          <p:cNvSpPr>
            <a:spLocks noGrp="1" noChangeArrowheads="1"/>
          </p:cNvSpPr>
          <p:nvPr>
            <p:ph type="sldNum" sz="quarter" idx="10"/>
          </p:nvPr>
        </p:nvSpPr>
        <p:spPr>
          <a:xfrm>
            <a:off x="8458200" y="6613525"/>
            <a:ext cx="517525" cy="244475"/>
          </a:xfrm>
          <a:prstGeom prst="rect">
            <a:avLst/>
          </a:prstGeom>
          <a:ln/>
        </p:spPr>
        <p:txBody>
          <a:bodyPr/>
          <a:lstStyle>
            <a:lvl1pPr>
              <a:defRPr/>
            </a:lvl1pPr>
          </a:lstStyle>
          <a:p>
            <a:pPr>
              <a:defRPr/>
            </a:pPr>
            <a:fld id="{5884051E-9D28-4C97-ADB1-223A01D6F1A8}" type="slidenum">
              <a:rPr lang="en-US"/>
              <a:pPr>
                <a:defRPr/>
              </a:pPr>
              <a:t>‹#›</a:t>
            </a:fld>
            <a:endParaRPr lang="en-US"/>
          </a:p>
        </p:txBody>
      </p:sp>
    </p:spTree>
    <p:extLst>
      <p:ext uri="{BB962C8B-B14F-4D97-AF65-F5344CB8AC3E}">
        <p14:creationId xmlns:p14="http://schemas.microsoft.com/office/powerpoint/2010/main" val="13358034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457200" y="19050"/>
            <a:ext cx="2895600" cy="328613"/>
          </a:xfrm>
          <a:prstGeom prst="rect">
            <a:avLst/>
          </a:prstGeom>
        </p:spPr>
        <p:txBody>
          <a:bodyPr/>
          <a:lstStyle>
            <a:lvl1pPr>
              <a:defRPr/>
            </a:lvl1pPr>
          </a:lstStyle>
          <a:p>
            <a:pPr>
              <a:defRPr/>
            </a:pPr>
            <a:endParaRPr lang="en-US"/>
          </a:p>
        </p:txBody>
      </p:sp>
      <p:sp>
        <p:nvSpPr>
          <p:cNvPr id="8" name="Footer Placeholder 4"/>
          <p:cNvSpPr>
            <a:spLocks noGrp="1"/>
          </p:cNvSpPr>
          <p:nvPr>
            <p:ph type="ftr" sz="quarter" idx="11"/>
          </p:nvPr>
        </p:nvSpPr>
        <p:spPr>
          <a:xfrm>
            <a:off x="3429000" y="19050"/>
            <a:ext cx="4114800" cy="328613"/>
          </a:xfrm>
          <a:prstGeom prst="rect">
            <a:avLst/>
          </a:prstGeom>
        </p:spPr>
        <p:txBody>
          <a:bodyPr/>
          <a:lstStyle>
            <a:lvl1pPr>
              <a:defRPr/>
            </a:lvl1pPr>
          </a:lstStyle>
          <a:p>
            <a:pPr>
              <a:defRPr/>
            </a:pPr>
            <a:endParaRPr lang="en-US"/>
          </a:p>
        </p:txBody>
      </p:sp>
      <p:sp>
        <p:nvSpPr>
          <p:cNvPr id="9" name="Slide Number Placeholder 5"/>
          <p:cNvSpPr>
            <a:spLocks noGrp="1"/>
          </p:cNvSpPr>
          <p:nvPr>
            <p:ph type="sldNum" sz="quarter" idx="12"/>
          </p:nvPr>
        </p:nvSpPr>
        <p:spPr>
          <a:xfrm>
            <a:off x="7620000" y="19050"/>
            <a:ext cx="1066800" cy="328613"/>
          </a:xfrm>
          <a:prstGeom prst="rect">
            <a:avLst/>
          </a:prstGeom>
        </p:spPr>
        <p:txBody>
          <a:bodyPr/>
          <a:lstStyle>
            <a:lvl1pPr>
              <a:defRPr/>
            </a:lvl1pPr>
          </a:lstStyle>
          <a:p>
            <a:pPr>
              <a:defRPr/>
            </a:pPr>
            <a:fld id="{CCD5CBE1-C4FA-4527-AD9A-C3260B6421E7}" type="slidenum">
              <a:rPr lang="en-US"/>
              <a:pPr>
                <a:defRPr/>
              </a:pPr>
              <a:t>‹#›</a:t>
            </a:fld>
            <a:endParaRPr lang="en-US" dirty="0"/>
          </a:p>
        </p:txBody>
      </p:sp>
    </p:spTree>
    <p:extLst>
      <p:ext uri="{BB962C8B-B14F-4D97-AF65-F5344CB8AC3E}">
        <p14:creationId xmlns:p14="http://schemas.microsoft.com/office/powerpoint/2010/main" val="6329873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457200" y="19050"/>
            <a:ext cx="2895600" cy="328613"/>
          </a:xfrm>
          <a:prstGeom prst="rect">
            <a:avLst/>
          </a:prstGeom>
        </p:spPr>
        <p:txBody>
          <a:bodyPr/>
          <a:lstStyle>
            <a:lvl1pPr>
              <a:defRPr/>
            </a:lvl1pPr>
          </a:lstStyle>
          <a:p>
            <a:pPr>
              <a:defRPr/>
            </a:pPr>
            <a:endParaRPr lang="en-US"/>
          </a:p>
        </p:txBody>
      </p:sp>
      <p:sp>
        <p:nvSpPr>
          <p:cNvPr id="6" name="Footer Placeholder 4"/>
          <p:cNvSpPr>
            <a:spLocks noGrp="1"/>
          </p:cNvSpPr>
          <p:nvPr>
            <p:ph type="ftr" sz="quarter" idx="11"/>
          </p:nvPr>
        </p:nvSpPr>
        <p:spPr>
          <a:xfrm>
            <a:off x="3429000" y="19050"/>
            <a:ext cx="4114800" cy="328613"/>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7620000" y="19050"/>
            <a:ext cx="1066800" cy="328613"/>
          </a:xfrm>
          <a:prstGeom prst="rect">
            <a:avLst/>
          </a:prstGeom>
        </p:spPr>
        <p:txBody>
          <a:bodyPr/>
          <a:lstStyle>
            <a:lvl1pPr>
              <a:defRPr/>
            </a:lvl1pPr>
          </a:lstStyle>
          <a:p>
            <a:pPr>
              <a:defRPr/>
            </a:pPr>
            <a:fld id="{38AE345B-39F7-4A1A-A48F-A5DC4CAC340E}" type="slidenum">
              <a:rPr lang="en-US"/>
              <a:pPr>
                <a:defRPr/>
              </a:pPr>
              <a:t>‹#›</a:t>
            </a:fld>
            <a:endParaRPr lang="en-US" dirty="0"/>
          </a:p>
        </p:txBody>
      </p:sp>
    </p:spTree>
    <p:extLst>
      <p:ext uri="{BB962C8B-B14F-4D97-AF65-F5344CB8AC3E}">
        <p14:creationId xmlns:p14="http://schemas.microsoft.com/office/powerpoint/2010/main" val="15027025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a:no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FCF96FF-54AC-49F0-B852-DF60216D1F7D}" type="datetimeFigureOut">
              <a:rPr lang="en-US">
                <a:solidFill>
                  <a:prstClr val="black"/>
                </a:solidFill>
              </a:rPr>
              <a:pPr>
                <a:defRPr/>
              </a:pPr>
              <a:t>1/18/2021</a:t>
            </a:fld>
            <a:endParaRPr lang="en-US">
              <a:solidFill>
                <a:prstClr val="black"/>
              </a:solidFill>
            </a:endParaRPr>
          </a:p>
        </p:txBody>
      </p:sp>
      <p:sp>
        <p:nvSpPr>
          <p:cNvPr id="5" name="Footer Placeholder 4"/>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02CB8D03-5C0C-487F-BA85-07DC9B61920A}"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1289363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92375"/>
            <a:ext cx="7772400" cy="1470025"/>
          </a:xfrm>
          <a:prstGeom prst="rect">
            <a:avLst/>
          </a:prstGeom>
        </p:spPr>
        <p:txBody>
          <a:bodyPr/>
          <a:lstStyle>
            <a:lvl1pPr>
              <a:defRPr>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4038600"/>
            <a:ext cx="6400800" cy="1752600"/>
          </a:xfrm>
          <a:prstGeom prst="rect">
            <a:avLst/>
          </a:prstGeo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783931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D9BE9D4-892E-4947-9756-9E23C45B2341}" type="datetimeFigureOut">
              <a:rPr lang="en-US"/>
              <a:pPr>
                <a:defRPr/>
              </a:pPr>
              <a:t>1/18/2021</a:t>
            </a:fld>
            <a:endParaRPr lang="en-US"/>
          </a:p>
        </p:txBody>
      </p:sp>
      <p:sp>
        <p:nvSpPr>
          <p:cNvPr id="6" name="Footer Placeholder 5"/>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CD115B0D-7298-4BCC-8B45-0671093FD4A1}" type="slidenum">
              <a:rPr lang="en-US"/>
              <a:pPr>
                <a:defRPr/>
              </a:pPr>
              <a:t>‹#›</a:t>
            </a:fld>
            <a:endParaRPr lang="en-US"/>
          </a:p>
        </p:txBody>
      </p:sp>
    </p:spTree>
    <p:extLst>
      <p:ext uri="{BB962C8B-B14F-4D97-AF65-F5344CB8AC3E}">
        <p14:creationId xmlns:p14="http://schemas.microsoft.com/office/powerpoint/2010/main" val="15734053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9603AD98-76C2-4BD3-A985-C1B75387A344}" type="datetimeFigureOut">
              <a:rPr lang="en-US">
                <a:solidFill>
                  <a:prstClr val="black"/>
                </a:solidFill>
              </a:rPr>
              <a:pPr>
                <a:defRPr/>
              </a:pPr>
              <a:t>1/18/2021</a:t>
            </a:fld>
            <a:endParaRPr lang="en-US">
              <a:solidFill>
                <a:prstClr val="black"/>
              </a:solidFill>
            </a:endParaRPr>
          </a:p>
        </p:txBody>
      </p:sp>
      <p:sp>
        <p:nvSpPr>
          <p:cNvPr id="5" name="Footer Placeholder 4"/>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7E1B64A9-F098-4C12-9C9B-46F39AD6CFBF}"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3988786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FEB518F-7FBA-422C-8063-A2C5B869830E}" type="datetimeFigureOut">
              <a:rPr lang="en-US">
                <a:solidFill>
                  <a:prstClr val="black"/>
                </a:solidFill>
              </a:rPr>
              <a:pPr>
                <a:defRPr/>
              </a:pPr>
              <a:t>1/18/2021</a:t>
            </a:fld>
            <a:endParaRPr lang="en-US">
              <a:solidFill>
                <a:prstClr val="black"/>
              </a:solidFill>
            </a:endParaRPr>
          </a:p>
        </p:txBody>
      </p:sp>
      <p:sp>
        <p:nvSpPr>
          <p:cNvPr id="6" name="Footer Placeholder 5"/>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A17173AE-3740-4B70-B37C-0C55B9809934}"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906209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4294C5D3-4737-4475-83F1-641622E971D3}" type="datetimeFigureOut">
              <a:rPr lang="en-US">
                <a:solidFill>
                  <a:prstClr val="black"/>
                </a:solidFill>
              </a:rPr>
              <a:pPr>
                <a:defRPr/>
              </a:pPr>
              <a:t>1/18/2021</a:t>
            </a:fld>
            <a:endParaRPr lang="en-US">
              <a:solidFill>
                <a:prstClr val="black"/>
              </a:solidFill>
            </a:endParaRPr>
          </a:p>
        </p:txBody>
      </p:sp>
      <p:sp>
        <p:nvSpPr>
          <p:cNvPr id="8" name="Footer Placeholder 7"/>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96B86CF-E1B0-420A-82EC-B1D583A412EA}"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9118394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CDBA1BCC-385F-4216-AF3D-3A6E08537891}" type="datetimeFigureOut">
              <a:rPr lang="en-US">
                <a:solidFill>
                  <a:prstClr val="black"/>
                </a:solidFill>
              </a:rPr>
              <a:pPr>
                <a:defRPr/>
              </a:pPr>
              <a:t>1/18/2021</a:t>
            </a:fld>
            <a:endParaRPr lang="en-US">
              <a:solidFill>
                <a:prstClr val="black"/>
              </a:solidFill>
            </a:endParaRPr>
          </a:p>
        </p:txBody>
      </p:sp>
      <p:sp>
        <p:nvSpPr>
          <p:cNvPr id="4" name="Footer Placeholder 3"/>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C161E2D5-40FD-4217-ACA2-676B3D462C5A}"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5542183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EA0DB09-792B-42A0-98CB-08A0AE1E832A}" type="datetimeFigureOut">
              <a:rPr lang="en-US">
                <a:solidFill>
                  <a:prstClr val="black"/>
                </a:solidFill>
              </a:rPr>
              <a:pPr>
                <a:defRPr/>
              </a:pPr>
              <a:t>1/18/2021</a:t>
            </a:fld>
            <a:endParaRPr lang="en-US">
              <a:solidFill>
                <a:prstClr val="black"/>
              </a:solidFill>
            </a:endParaRPr>
          </a:p>
        </p:txBody>
      </p:sp>
      <p:sp>
        <p:nvSpPr>
          <p:cNvPr id="3" name="Footer Placeholder 2"/>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71E2F210-B69C-42F0-8107-AF0EF6D135BB}"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0003032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E5CAAEA-B400-4B80-B3AA-8A64595C7866}" type="datetimeFigureOut">
              <a:rPr lang="en-US">
                <a:solidFill>
                  <a:prstClr val="black"/>
                </a:solidFill>
              </a:rPr>
              <a:pPr>
                <a:defRPr/>
              </a:pPr>
              <a:t>1/18/2021</a:t>
            </a:fld>
            <a:endParaRPr lang="en-US">
              <a:solidFill>
                <a:prstClr val="black"/>
              </a:solidFill>
            </a:endParaRPr>
          </a:p>
        </p:txBody>
      </p:sp>
      <p:sp>
        <p:nvSpPr>
          <p:cNvPr id="6" name="Footer Placeholder 5"/>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6A7A143-194B-4D67-97FA-461294EF0E52}"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41141575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solidFill>
                  <a:schemeClr val="bg1"/>
                </a:solidFil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60EAF87C-3182-43EE-B42D-C171909753B6}" type="datetimeFigureOut">
              <a:rPr lang="en-US">
                <a:solidFill>
                  <a:prstClr val="black"/>
                </a:solidFill>
              </a:rPr>
              <a:pPr>
                <a:defRPr/>
              </a:pPr>
              <a:t>1/18/2021</a:t>
            </a:fld>
            <a:endParaRPr lang="en-US">
              <a:solidFill>
                <a:prstClr val="black"/>
              </a:solidFill>
            </a:endParaRPr>
          </a:p>
        </p:txBody>
      </p:sp>
      <p:sp>
        <p:nvSpPr>
          <p:cNvPr id="6" name="Footer Placeholder 5"/>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10454BC-A325-46E9-ADEC-F8755F4B955D}"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378447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9DDFDAAE-5D16-45FA-8BAF-33EB96389C87}" type="datetimeFigureOut">
              <a:rPr lang="en-US">
                <a:solidFill>
                  <a:prstClr val="black"/>
                </a:solidFill>
              </a:rPr>
              <a:pPr>
                <a:defRPr/>
              </a:pPr>
              <a:t>1/18/2021</a:t>
            </a:fld>
            <a:endParaRPr lang="en-US">
              <a:solidFill>
                <a:prstClr val="black"/>
              </a:solidFill>
            </a:endParaRPr>
          </a:p>
        </p:txBody>
      </p:sp>
      <p:sp>
        <p:nvSpPr>
          <p:cNvPr id="5" name="Footer Placeholder 4"/>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A0D6789A-DD83-48A8-8A3F-624B93E702EE}"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7727731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lvl1pPr>
              <a:defRPr>
                <a:solidFill>
                  <a:schemeClr val="bg1"/>
                </a:solidFill>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F619FCD-2FFD-477E-A6C6-C0DB735DDB66}" type="datetimeFigureOut">
              <a:rPr lang="en-US">
                <a:solidFill>
                  <a:prstClr val="black"/>
                </a:solidFill>
              </a:rPr>
              <a:pPr>
                <a:defRPr/>
              </a:pPr>
              <a:t>1/18/2021</a:t>
            </a:fld>
            <a:endParaRPr lang="en-US">
              <a:solidFill>
                <a:prstClr val="black"/>
              </a:solidFill>
            </a:endParaRPr>
          </a:p>
        </p:txBody>
      </p:sp>
      <p:sp>
        <p:nvSpPr>
          <p:cNvPr id="5" name="Footer Placeholder 4"/>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E8EFCF0A-2C38-4EC8-BE75-4066A35B049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7278254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731963" y="481013"/>
            <a:ext cx="7248525" cy="59007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3"/>
          <p:cNvSpPr>
            <a:spLocks noGrp="1" noChangeArrowheads="1"/>
          </p:cNvSpPr>
          <p:nvPr>
            <p:ph type="sldNum" sz="quarter" idx="10"/>
          </p:nvPr>
        </p:nvSpPr>
        <p:spPr>
          <a:xfrm>
            <a:off x="8458200" y="6613525"/>
            <a:ext cx="517525" cy="244475"/>
          </a:xfrm>
          <a:prstGeom prst="rect">
            <a:avLst/>
          </a:prstGeom>
          <a:ln/>
        </p:spPr>
        <p:txBody>
          <a:bodyPr/>
          <a:lstStyle>
            <a:lvl1pPr>
              <a:defRPr/>
            </a:lvl1pPr>
          </a:lstStyle>
          <a:p>
            <a:pPr>
              <a:defRPr/>
            </a:pPr>
            <a:fld id="{5884051E-9D28-4C97-ADB1-223A01D6F1A8}"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24958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365B2B90-086F-4897-80BB-99673807FFA9}" type="datetimeFigureOut">
              <a:rPr lang="en-US"/>
              <a:pPr>
                <a:defRPr/>
              </a:pPr>
              <a:t>1/18/2021</a:t>
            </a:fld>
            <a:endParaRPr lang="en-US"/>
          </a:p>
        </p:txBody>
      </p:sp>
      <p:sp>
        <p:nvSpPr>
          <p:cNvPr id="8" name="Footer Placeholder 7"/>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D3E42EC6-405B-41EC-889D-F5E407DC420B}" type="slidenum">
              <a:rPr lang="en-US"/>
              <a:pPr>
                <a:defRPr/>
              </a:pPr>
              <a:t>‹#›</a:t>
            </a:fld>
            <a:endParaRPr lang="en-US"/>
          </a:p>
        </p:txBody>
      </p:sp>
    </p:spTree>
    <p:extLst>
      <p:ext uri="{BB962C8B-B14F-4D97-AF65-F5344CB8AC3E}">
        <p14:creationId xmlns:p14="http://schemas.microsoft.com/office/powerpoint/2010/main" val="264445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DA80CF31-6BD4-487C-B7E9-D3879F39F5EA}" type="datetimeFigureOut">
              <a:rPr lang="en-US"/>
              <a:pPr>
                <a:defRPr/>
              </a:pPr>
              <a:t>1/18/2021</a:t>
            </a:fld>
            <a:endParaRPr lang="en-US"/>
          </a:p>
        </p:txBody>
      </p:sp>
      <p:sp>
        <p:nvSpPr>
          <p:cNvPr id="4" name="Footer Placeholder 3"/>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495C76C8-D4A4-4778-A9D9-5ABC1F11DDD4}" type="slidenum">
              <a:rPr lang="en-US"/>
              <a:pPr>
                <a:defRPr/>
              </a:pPr>
              <a:t>‹#›</a:t>
            </a:fld>
            <a:endParaRPr lang="en-US"/>
          </a:p>
        </p:txBody>
      </p:sp>
    </p:spTree>
    <p:extLst>
      <p:ext uri="{BB962C8B-B14F-4D97-AF65-F5344CB8AC3E}">
        <p14:creationId xmlns:p14="http://schemas.microsoft.com/office/powerpoint/2010/main" val="2923240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CDDD06D6-CEDA-4B4B-A85D-9F768C2F9AA7}" type="datetimeFigureOut">
              <a:rPr lang="en-US"/>
              <a:pPr>
                <a:defRPr/>
              </a:pPr>
              <a:t>1/18/2021</a:t>
            </a:fld>
            <a:endParaRPr lang="en-US"/>
          </a:p>
        </p:txBody>
      </p:sp>
      <p:sp>
        <p:nvSpPr>
          <p:cNvPr id="3" name="Footer Placeholder 2"/>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122597BA-2897-492F-8DEB-13A27BBBCB42}" type="slidenum">
              <a:rPr lang="en-US"/>
              <a:pPr>
                <a:defRPr/>
              </a:pPr>
              <a:t>‹#›</a:t>
            </a:fld>
            <a:endParaRPr lang="en-US"/>
          </a:p>
        </p:txBody>
      </p:sp>
    </p:spTree>
    <p:extLst>
      <p:ext uri="{BB962C8B-B14F-4D97-AF65-F5344CB8AC3E}">
        <p14:creationId xmlns:p14="http://schemas.microsoft.com/office/powerpoint/2010/main" val="3140252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17A4BA01-4336-48EA-AB6E-742DD6B6DF11}" type="datetimeFigureOut">
              <a:rPr lang="en-US"/>
              <a:pPr>
                <a:defRPr/>
              </a:pPr>
              <a:t>1/18/2021</a:t>
            </a:fld>
            <a:endParaRPr lang="en-US"/>
          </a:p>
        </p:txBody>
      </p:sp>
      <p:sp>
        <p:nvSpPr>
          <p:cNvPr id="6" name="Footer Placeholder 5"/>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7DA8938B-A0A9-494F-9E66-FCD6D2F613B4}" type="slidenum">
              <a:rPr lang="en-US"/>
              <a:pPr>
                <a:defRPr/>
              </a:pPr>
              <a:t>‹#›</a:t>
            </a:fld>
            <a:endParaRPr lang="en-US"/>
          </a:p>
        </p:txBody>
      </p:sp>
    </p:spTree>
    <p:extLst>
      <p:ext uri="{BB962C8B-B14F-4D97-AF65-F5344CB8AC3E}">
        <p14:creationId xmlns:p14="http://schemas.microsoft.com/office/powerpoint/2010/main" val="3395021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solidFill>
                  <a:schemeClr val="bg1"/>
                </a:solidFil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1AEF1FF4-54A5-4372-B3B2-5CF6F8C34999}" type="datetimeFigureOut">
              <a:rPr lang="en-US"/>
              <a:pPr>
                <a:defRPr/>
              </a:pPr>
              <a:t>1/18/2021</a:t>
            </a:fld>
            <a:endParaRPr lang="en-US"/>
          </a:p>
        </p:txBody>
      </p:sp>
      <p:sp>
        <p:nvSpPr>
          <p:cNvPr id="6" name="Footer Placeholder 5"/>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341CB1D3-B870-4CE5-93B8-A3D7E06A65E5}" type="slidenum">
              <a:rPr lang="en-US"/>
              <a:pPr>
                <a:defRPr/>
              </a:pPr>
              <a:t>‹#›</a:t>
            </a:fld>
            <a:endParaRPr lang="en-US"/>
          </a:p>
        </p:txBody>
      </p:sp>
    </p:spTree>
    <p:extLst>
      <p:ext uri="{BB962C8B-B14F-4D97-AF65-F5344CB8AC3E}">
        <p14:creationId xmlns:p14="http://schemas.microsoft.com/office/powerpoint/2010/main" val="745201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1.png"/><Relationship Id="rId2" Type="http://schemas.openxmlformats.org/officeDocument/2006/relationships/slideLayout" Target="../slideLayouts/slideLayout24.xml"/><Relationship Id="rId16"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3366"/>
        </a:solidFill>
        <a:effectLst/>
      </p:bgPr>
    </p:bg>
    <p:spTree>
      <p:nvGrpSpPr>
        <p:cNvPr id="1" name=""/>
        <p:cNvGrpSpPr/>
        <p:nvPr/>
      </p:nvGrpSpPr>
      <p:grpSpPr>
        <a:xfrm>
          <a:off x="0" y="0"/>
          <a:ext cx="0" cy="0"/>
          <a:chOff x="0" y="0"/>
          <a:chExt cx="0" cy="0"/>
        </a:xfrm>
      </p:grpSpPr>
      <p:sp>
        <p:nvSpPr>
          <p:cNvPr id="8" name="Rectangle 7"/>
          <p:cNvSpPr/>
          <p:nvPr/>
        </p:nvSpPr>
        <p:spPr>
          <a:xfrm>
            <a:off x="0" y="0"/>
            <a:ext cx="1905000" cy="6858000"/>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0" y="6172200"/>
            <a:ext cx="9144000" cy="685800"/>
          </a:xfrm>
          <a:prstGeom prst="rect">
            <a:avLst/>
          </a:prstGeom>
          <a:solidFill>
            <a:srgbClr val="BBBBAA"/>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055" name="Picture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48600" y="6248400"/>
            <a:ext cx="963613" cy="554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90" r:id="rId1"/>
    <p:sldLayoutId id="2147484188"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3366"/>
        </a:solidFill>
        <a:effectLst/>
      </p:bgPr>
    </p:bg>
    <p:spTree>
      <p:nvGrpSpPr>
        <p:cNvPr id="1" name=""/>
        <p:cNvGrpSpPr/>
        <p:nvPr/>
      </p:nvGrpSpPr>
      <p:grpSpPr>
        <a:xfrm>
          <a:off x="0" y="0"/>
          <a:ext cx="0" cy="0"/>
          <a:chOff x="0" y="0"/>
          <a:chExt cx="0" cy="0"/>
        </a:xfrm>
      </p:grpSpPr>
      <p:sp>
        <p:nvSpPr>
          <p:cNvPr id="8" name="Rectangle 7"/>
          <p:cNvSpPr/>
          <p:nvPr/>
        </p:nvSpPr>
        <p:spPr>
          <a:xfrm>
            <a:off x="0" y="0"/>
            <a:ext cx="1905000" cy="6858000"/>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0" y="6172200"/>
            <a:ext cx="9144000" cy="685800"/>
          </a:xfrm>
          <a:prstGeom prst="rect">
            <a:avLst/>
          </a:prstGeom>
          <a:solidFill>
            <a:srgbClr val="BBBBA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30" name="TextBox 10"/>
          <p:cNvSpPr txBox="1">
            <a:spLocks noChangeArrowheads="1"/>
          </p:cNvSpPr>
          <p:nvPr/>
        </p:nvSpPr>
        <p:spPr bwMode="auto">
          <a:xfrm>
            <a:off x="152400" y="6335713"/>
            <a:ext cx="8763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US" altLang="en-US" b="1" dirty="0">
                <a:solidFill>
                  <a:srgbClr val="990000"/>
                </a:solidFill>
              </a:rPr>
              <a:t>Department of Family &amp; Community Medicine</a:t>
            </a:r>
          </a:p>
        </p:txBody>
      </p:sp>
      <p:pic>
        <p:nvPicPr>
          <p:cNvPr id="3077" name="Picture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48600" y="6248400"/>
            <a:ext cx="963613" cy="554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200" r:id="rId1"/>
    <p:sldLayoutId id="2147484189"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3366"/>
        </a:solidFill>
        <a:effectLst/>
      </p:bgPr>
    </p:bg>
    <p:spTree>
      <p:nvGrpSpPr>
        <p:cNvPr id="1" name=""/>
        <p:cNvGrpSpPr/>
        <p:nvPr/>
      </p:nvGrpSpPr>
      <p:grpSpPr>
        <a:xfrm>
          <a:off x="0" y="0"/>
          <a:ext cx="0" cy="0"/>
          <a:chOff x="0" y="0"/>
          <a:chExt cx="0" cy="0"/>
        </a:xfrm>
      </p:grpSpPr>
      <p:sp>
        <p:nvSpPr>
          <p:cNvPr id="8" name="Rectangle 7"/>
          <p:cNvSpPr/>
          <p:nvPr/>
        </p:nvSpPr>
        <p:spPr>
          <a:xfrm>
            <a:off x="0" y="0"/>
            <a:ext cx="1905000" cy="6858000"/>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Rectangle 8"/>
          <p:cNvSpPr/>
          <p:nvPr/>
        </p:nvSpPr>
        <p:spPr>
          <a:xfrm>
            <a:off x="0" y="6172200"/>
            <a:ext cx="9144000" cy="685800"/>
          </a:xfrm>
          <a:prstGeom prst="rect">
            <a:avLst/>
          </a:prstGeom>
          <a:solidFill>
            <a:srgbClr val="BBBBAA"/>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2055" name="Picture 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848600" y="6248400"/>
            <a:ext cx="963613" cy="554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0886700"/>
      </p:ext>
    </p:extLst>
  </p:cSld>
  <p:clrMap bg1="lt1" tx1="dk1" bg2="lt2" tx2="dk2" accent1="accent1" accent2="accent2" accent3="accent3" accent4="accent4" accent5="accent5" accent6="accent6" hlink="hlink" folHlink="folHlink"/>
  <p:sldLayoutIdLst>
    <p:sldLayoutId id="2147484258" r:id="rId1"/>
    <p:sldLayoutId id="2147484259" r:id="rId2"/>
    <p:sldLayoutId id="2147484260" r:id="rId3"/>
    <p:sldLayoutId id="2147484261" r:id="rId4"/>
    <p:sldLayoutId id="2147484262" r:id="rId5"/>
    <p:sldLayoutId id="2147484263" r:id="rId6"/>
    <p:sldLayoutId id="2147484264" r:id="rId7"/>
    <p:sldLayoutId id="2147484265" r:id="rId8"/>
    <p:sldLayoutId id="2147484266" r:id="rId9"/>
    <p:sldLayoutId id="2147484267" r:id="rId10"/>
    <p:sldLayoutId id="2147484268" r:id="rId11"/>
    <p:sldLayoutId id="2147484269" r:id="rId12"/>
    <p:sldLayoutId id="2147484286" r:id="rId13"/>
    <p:sldLayoutId id="2147484287" r:id="rId14"/>
    <p:sldLayoutId id="2147484288" r:id="rId15"/>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03366"/>
        </a:solidFill>
        <a:effectLst/>
      </p:bgPr>
    </p:bg>
    <p:spTree>
      <p:nvGrpSpPr>
        <p:cNvPr id="1" name=""/>
        <p:cNvGrpSpPr/>
        <p:nvPr/>
      </p:nvGrpSpPr>
      <p:grpSpPr>
        <a:xfrm>
          <a:off x="0" y="0"/>
          <a:ext cx="0" cy="0"/>
          <a:chOff x="0" y="0"/>
          <a:chExt cx="0" cy="0"/>
        </a:xfrm>
      </p:grpSpPr>
      <p:sp>
        <p:nvSpPr>
          <p:cNvPr id="8" name="Rectangle 7"/>
          <p:cNvSpPr/>
          <p:nvPr/>
        </p:nvSpPr>
        <p:spPr>
          <a:xfrm>
            <a:off x="0" y="0"/>
            <a:ext cx="1905000" cy="6858000"/>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Rectangle 8"/>
          <p:cNvSpPr/>
          <p:nvPr/>
        </p:nvSpPr>
        <p:spPr>
          <a:xfrm>
            <a:off x="0" y="6172200"/>
            <a:ext cx="9144000" cy="685800"/>
          </a:xfrm>
          <a:prstGeom prst="rect">
            <a:avLst/>
          </a:prstGeom>
          <a:solidFill>
            <a:srgbClr val="BBBBA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30" name="TextBox 10"/>
          <p:cNvSpPr txBox="1">
            <a:spLocks noChangeArrowheads="1"/>
          </p:cNvSpPr>
          <p:nvPr/>
        </p:nvSpPr>
        <p:spPr bwMode="auto">
          <a:xfrm>
            <a:off x="152400" y="6335713"/>
            <a:ext cx="8763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US" altLang="en-US" b="1" dirty="0">
                <a:solidFill>
                  <a:srgbClr val="990000"/>
                </a:solidFill>
              </a:rPr>
              <a:t>Department of Family &amp; Community Medicine</a:t>
            </a:r>
          </a:p>
        </p:txBody>
      </p:sp>
      <p:pic>
        <p:nvPicPr>
          <p:cNvPr id="3077" name="Picture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48600" y="6248400"/>
            <a:ext cx="963613" cy="554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9431739"/>
      </p:ext>
    </p:extLst>
  </p:cSld>
  <p:clrMap bg1="lt1" tx1="dk1" bg2="lt2" tx2="dk2" accent1="accent1" accent2="accent2" accent3="accent3" accent4="accent4" accent5="accent5" accent6="accent6" hlink="hlink" folHlink="folHlink"/>
  <p:sldLayoutIdLst>
    <p:sldLayoutId id="2147484271" r:id="rId1"/>
    <p:sldLayoutId id="2147484272" r:id="rId2"/>
    <p:sldLayoutId id="2147484273" r:id="rId3"/>
    <p:sldLayoutId id="2147484274" r:id="rId4"/>
    <p:sldLayoutId id="2147484275" r:id="rId5"/>
    <p:sldLayoutId id="2147484276" r:id="rId6"/>
    <p:sldLayoutId id="2147484277" r:id="rId7"/>
    <p:sldLayoutId id="2147484278" r:id="rId8"/>
    <p:sldLayoutId id="2147484279" r:id="rId9"/>
    <p:sldLayoutId id="2147484280" r:id="rId10"/>
    <p:sldLayoutId id="2147484281" r:id="rId11"/>
    <p:sldLayoutId id="2147484282"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4.xml"/><Relationship Id="rId1" Type="http://schemas.openxmlformats.org/officeDocument/2006/relationships/vmlDrawing" Target="../drawings/vmlDrawing2.vml"/><Relationship Id="rId5" Type="http://schemas.openxmlformats.org/officeDocument/2006/relationships/image" Target="../media/image12.emf"/><Relationship Id="rId4" Type="http://schemas.openxmlformats.org/officeDocument/2006/relationships/oleObject" Target="../embeddings/oleObject2.bin"/></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3.xml"/><Relationship Id="rId1" Type="http://schemas.openxmlformats.org/officeDocument/2006/relationships/vmlDrawing" Target="../drawings/vmlDrawing3.v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4.xml"/><Relationship Id="rId1" Type="http://schemas.openxmlformats.org/officeDocument/2006/relationships/vmlDrawing" Target="../drawings/vmlDrawing4.vml"/><Relationship Id="rId5" Type="http://schemas.openxmlformats.org/officeDocument/2006/relationships/image" Target="../media/image13.emf"/><Relationship Id="rId4" Type="http://schemas.openxmlformats.org/officeDocument/2006/relationships/oleObject" Target="../embeddings/oleObject4.bin"/></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3.xml"/><Relationship Id="rId1" Type="http://schemas.openxmlformats.org/officeDocument/2006/relationships/vmlDrawing" Target="../drawings/vmlDrawing5.vml"/><Relationship Id="rId5" Type="http://schemas.openxmlformats.org/officeDocument/2006/relationships/image" Target="../media/image14.emf"/><Relationship Id="rId4" Type="http://schemas.openxmlformats.org/officeDocument/2006/relationships/oleObject" Target="../embeddings/oleObject5.bin"/></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9.xml"/><Relationship Id="rId4" Type="http://schemas.openxmlformats.org/officeDocument/2006/relationships/image" Target="../media/image16.jpeg"/></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29.xml"/><Relationship Id="rId4" Type="http://schemas.openxmlformats.org/officeDocument/2006/relationships/image" Target="../media/image17.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23.xml"/><Relationship Id="rId5" Type="http://schemas.openxmlformats.org/officeDocument/2006/relationships/image" Target="../media/image27.png"/><Relationship Id="rId4" Type="http://schemas.openxmlformats.org/officeDocument/2006/relationships/image" Target="../media/image26.png"/></Relationships>
</file>

<file path=ppt/slides/_rels/slide5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9.xml"/><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0.xml"/><Relationship Id="rId1" Type="http://schemas.openxmlformats.org/officeDocument/2006/relationships/slideLayout" Target="../slideLayouts/slideLayout3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1.xml"/><Relationship Id="rId1" Type="http://schemas.openxmlformats.org/officeDocument/2006/relationships/slideLayout" Target="../slideLayouts/slideLayout23.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2.xml"/><Relationship Id="rId1" Type="http://schemas.openxmlformats.org/officeDocument/2006/relationships/slideLayout" Target="../slideLayouts/slideLayout23.xml"/><Relationship Id="rId4" Type="http://schemas.openxmlformats.org/officeDocument/2006/relationships/image" Target="../media/image2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4.xml"/><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9.xml"/><Relationship Id="rId1" Type="http://schemas.openxmlformats.org/officeDocument/2006/relationships/vmlDrawing" Target="../drawings/vmlDrawing6.v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oleObject" Target="../embeddings/oleObject6.bin"/></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7.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3.xml"/></Relationships>
</file>

<file path=ppt/slides/_rels/slide74.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52.xml"/><Relationship Id="rId1" Type="http://schemas.openxmlformats.org/officeDocument/2006/relationships/slideLayout" Target="../slideLayouts/slideLayout34.xml"/></Relationships>
</file>

<file path=ppt/slides/_rels/slide7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3.xml"/><Relationship Id="rId1" Type="http://schemas.openxmlformats.org/officeDocument/2006/relationships/slideLayout" Target="../slideLayouts/slideLayout28.xml"/><Relationship Id="rId4" Type="http://schemas.openxmlformats.org/officeDocument/2006/relationships/image" Target="../media/image35.jpeg"/></Relationships>
</file>

<file path=ppt/slides/_rels/slide7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4.xml"/><Relationship Id="rId1" Type="http://schemas.openxmlformats.org/officeDocument/2006/relationships/slideLayout" Target="../slideLayouts/slideLayout2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3.xml"/></Relationships>
</file>

<file path=ppt/slides/_rels/slide82.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notesSlide" Target="../notesSlides/notesSlide59.xml"/><Relationship Id="rId7" Type="http://schemas.openxmlformats.org/officeDocument/2006/relationships/image" Target="../media/image38.emf"/><Relationship Id="rId2" Type="http://schemas.openxmlformats.org/officeDocument/2006/relationships/slideLayout" Target="../slideLayouts/slideLayout36.xml"/><Relationship Id="rId1" Type="http://schemas.openxmlformats.org/officeDocument/2006/relationships/vmlDrawing" Target="../drawings/vmlDrawing7.vml"/><Relationship Id="rId6" Type="http://schemas.openxmlformats.org/officeDocument/2006/relationships/oleObject" Target="../embeddings/oleObject8.bin"/><Relationship Id="rId11" Type="http://schemas.openxmlformats.org/officeDocument/2006/relationships/image" Target="../media/image40.emf"/><Relationship Id="rId5" Type="http://schemas.openxmlformats.org/officeDocument/2006/relationships/image" Target="../media/image37.emf"/><Relationship Id="rId10" Type="http://schemas.openxmlformats.org/officeDocument/2006/relationships/oleObject" Target="../embeddings/oleObject10.bin"/><Relationship Id="rId4" Type="http://schemas.openxmlformats.org/officeDocument/2006/relationships/oleObject" Target="../embeddings/oleObject7.bin"/><Relationship Id="rId9" Type="http://schemas.openxmlformats.org/officeDocument/2006/relationships/image" Target="../media/image39.emf"/></Relationships>
</file>

<file path=ppt/slides/_rels/slide8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0.xml"/><Relationship Id="rId1" Type="http://schemas.openxmlformats.org/officeDocument/2006/relationships/slideLayout" Target="../slideLayouts/slideLayout29.xml"/><Relationship Id="rId4" Type="http://schemas.openxmlformats.org/officeDocument/2006/relationships/image" Target="../media/image42.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1.xml"/><Relationship Id="rId1" Type="http://schemas.openxmlformats.org/officeDocument/2006/relationships/slideLayout" Target="../slideLayouts/slideLayout2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9.xml"/><Relationship Id="rId1" Type="http://schemas.openxmlformats.org/officeDocument/2006/relationships/vmlDrawing" Target="../drawings/vmlDrawing1.vml"/><Relationship Id="rId5" Type="http://schemas.openxmlformats.org/officeDocument/2006/relationships/image" Target="../media/image4.png"/><Relationship Id="rId4" Type="http://schemas.openxmlformats.org/officeDocument/2006/relationships/oleObject" Target="../embeddings/oleObject1.bin"/></Relationships>
</file>

<file path=ppt/slides/_rels/slide9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2.xml"/><Relationship Id="rId1" Type="http://schemas.openxmlformats.org/officeDocument/2006/relationships/slideLayout" Target="../slideLayouts/slideLayout23.xml"/></Relationships>
</file>

<file path=ppt/slides/_rels/slide9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ctrTitle"/>
          </p:nvPr>
        </p:nvSpPr>
        <p:spPr bwMode="auto">
          <a:xfrm>
            <a:off x="762000" y="2667000"/>
            <a:ext cx="7772400" cy="1470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4000" dirty="0"/>
              <a:t>Lecture 3:</a:t>
            </a:r>
            <a:br>
              <a:rPr lang="en-US" sz="4000" dirty="0"/>
            </a:br>
            <a:r>
              <a:rPr lang="en-US" sz="4000" dirty="0"/>
              <a:t>Health CARE Disparities</a:t>
            </a:r>
            <a:endParaRPr lang="en-US" altLang="en-US" sz="4000" dirty="0"/>
          </a:p>
        </p:txBody>
      </p:sp>
      <p:sp>
        <p:nvSpPr>
          <p:cNvPr id="24579" name="Subtitle 2"/>
          <p:cNvSpPr>
            <a:spLocks noGrp="1"/>
          </p:cNvSpPr>
          <p:nvPr>
            <p:ph type="subTitle" idx="1"/>
          </p:nvPr>
        </p:nvSpPr>
        <p:spPr bwMode="auto">
          <a:xfrm>
            <a:off x="762000" y="4267200"/>
            <a:ext cx="8117874" cy="1219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0"/>
              </a:spcBef>
            </a:pPr>
            <a:r>
              <a:rPr lang="en-US" altLang="en-US" sz="2400" dirty="0"/>
              <a:t>Cassondra Marshall, </a:t>
            </a:r>
            <a:r>
              <a:rPr lang="en-US" altLang="en-US" sz="2400" dirty="0" err="1"/>
              <a:t>DrPH</a:t>
            </a:r>
            <a:r>
              <a:rPr lang="en-US" altLang="en-US" sz="2400" dirty="0"/>
              <a:t>, MPH</a:t>
            </a:r>
          </a:p>
          <a:p>
            <a:pPr eaLnBrk="1" hangingPunct="1">
              <a:spcBef>
                <a:spcPts val="0"/>
              </a:spcBef>
            </a:pPr>
            <a:r>
              <a:rPr lang="en-US" altLang="en-US" sz="2400" dirty="0"/>
              <a:t>UC Berkeley</a:t>
            </a:r>
          </a:p>
          <a:p>
            <a:pPr eaLnBrk="1" hangingPunct="1">
              <a:spcBef>
                <a:spcPts val="0"/>
              </a:spcBef>
            </a:pPr>
            <a:endParaRPr lang="en-US" altLang="en-US" sz="2400" dirty="0"/>
          </a:p>
          <a:p>
            <a:pPr eaLnBrk="1" hangingPunct="1">
              <a:spcBef>
                <a:spcPts val="0"/>
              </a:spcBef>
            </a:pPr>
            <a:r>
              <a:rPr lang="en-US" altLang="en-US" sz="2400" dirty="0"/>
              <a:t>Christine Dehlendorf, MD MAS</a:t>
            </a:r>
          </a:p>
          <a:p>
            <a:pPr eaLnBrk="1" hangingPunct="1">
              <a:spcBef>
                <a:spcPts val="0"/>
              </a:spcBef>
            </a:pPr>
            <a:r>
              <a:rPr lang="en-US" altLang="en-US" sz="2400" dirty="0"/>
              <a:t>UCSF</a:t>
            </a:r>
          </a:p>
        </p:txBody>
      </p:sp>
    </p:spTree>
    <p:extLst>
      <p:ext uri="{BB962C8B-B14F-4D97-AF65-F5344CB8AC3E}">
        <p14:creationId xmlns:p14="http://schemas.microsoft.com/office/powerpoint/2010/main" val="24987583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5" name="Rectangle 13"/>
          <p:cNvSpPr>
            <a:spLocks noChangeArrowheads="1"/>
          </p:cNvSpPr>
          <p:nvPr/>
        </p:nvSpPr>
        <p:spPr bwMode="auto">
          <a:xfrm>
            <a:off x="0" y="309563"/>
            <a:ext cx="9144000" cy="11382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spcBef>
                <a:spcPct val="50000"/>
              </a:spcBef>
              <a:defRPr/>
            </a:pPr>
            <a:r>
              <a:rPr lang="en-US" sz="3400" dirty="0">
                <a:solidFill>
                  <a:schemeClr val="bg1"/>
                </a:solidFill>
                <a:latin typeface="+mj-lt"/>
              </a:rPr>
              <a:t>Differences, Disparities, and Discrimination:  Populations with Equal Access to Health Care</a:t>
            </a:r>
          </a:p>
        </p:txBody>
      </p:sp>
      <p:pic>
        <p:nvPicPr>
          <p:cNvPr id="163842" name="Picture 2" descr="https://static-content.springer.com/image/art%3A10.1007%2Fs11886-014-0530-3/MediaObjects/11886_2014_530_Fig2_HTM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248" y="1676400"/>
            <a:ext cx="7846704" cy="4194970"/>
          </a:xfrm>
          <a:prstGeom prst="rect">
            <a:avLst/>
          </a:prstGeom>
          <a:noFill/>
          <a:extLst>
            <a:ext uri="{909E8E84-426E-40DD-AFC4-6F175D3DCCD1}">
              <a14:hiddenFill xmlns:a14="http://schemas.microsoft.com/office/drawing/2010/main">
                <a:solidFill>
                  <a:srgbClr val="FFFFFF"/>
                </a:solidFill>
              </a14:hiddenFill>
            </a:ext>
          </a:extLst>
        </p:spPr>
      </p:pic>
      <p:sp>
        <p:nvSpPr>
          <p:cNvPr id="32" name="Oval 30"/>
          <p:cNvSpPr>
            <a:spLocks noChangeArrowheads="1"/>
          </p:cNvSpPr>
          <p:nvPr/>
        </p:nvSpPr>
        <p:spPr bwMode="auto">
          <a:xfrm>
            <a:off x="4546600" y="2967905"/>
            <a:ext cx="3387725" cy="2849563"/>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latin typeface="Garamond" pitchFamily="18" charset="0"/>
            </a:endParaRPr>
          </a:p>
        </p:txBody>
      </p:sp>
    </p:spTree>
    <p:extLst>
      <p:ext uri="{BB962C8B-B14F-4D97-AF65-F5344CB8AC3E}">
        <p14:creationId xmlns:p14="http://schemas.microsoft.com/office/powerpoint/2010/main" val="224062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77788" y="323850"/>
            <a:ext cx="9142412" cy="1200150"/>
          </a:xfrm>
        </p:spPr>
        <p:txBody>
          <a:bodyPr/>
          <a:lstStyle/>
          <a:p>
            <a:pPr eaLnBrk="1" fontAlgn="auto" hangingPunct="1">
              <a:spcAft>
                <a:spcPts val="0"/>
              </a:spcAft>
              <a:defRPr/>
            </a:pPr>
            <a:r>
              <a:rPr lang="en-US" altLang="en-US" dirty="0"/>
              <a:t>Evidence Shows Disparities Exist</a:t>
            </a:r>
          </a:p>
        </p:txBody>
      </p:sp>
      <p:sp>
        <p:nvSpPr>
          <p:cNvPr id="20483" name="Rectangle 3"/>
          <p:cNvSpPr>
            <a:spLocks noGrp="1" noChangeArrowheads="1"/>
          </p:cNvSpPr>
          <p:nvPr>
            <p:ph idx="1"/>
          </p:nvPr>
        </p:nvSpPr>
        <p:spPr>
          <a:xfrm>
            <a:off x="152400" y="1295400"/>
            <a:ext cx="8610600" cy="4191000"/>
          </a:xfrm>
        </p:spPr>
        <p:txBody>
          <a:bodyPr/>
          <a:lstStyle/>
          <a:p>
            <a:pPr lvl="1" eaLnBrk="1" hangingPunct="1">
              <a:lnSpc>
                <a:spcPct val="80000"/>
              </a:lnSpc>
              <a:spcAft>
                <a:spcPts val="600"/>
              </a:spcAft>
            </a:pPr>
            <a:r>
              <a:rPr lang="en-US" altLang="en-US" dirty="0"/>
              <a:t>The evidence is “remarkably consistent across a range of illnesses and healthcare services”</a:t>
            </a:r>
          </a:p>
          <a:p>
            <a:pPr lvl="2" eaLnBrk="1" hangingPunct="1">
              <a:lnSpc>
                <a:spcPct val="80000"/>
              </a:lnSpc>
              <a:spcAft>
                <a:spcPts val="600"/>
              </a:spcAft>
            </a:pPr>
            <a:r>
              <a:rPr lang="en-US" altLang="en-US" dirty="0"/>
              <a:t>Best studied in cardiology</a:t>
            </a:r>
          </a:p>
          <a:p>
            <a:pPr lvl="2" eaLnBrk="1" hangingPunct="1">
              <a:lnSpc>
                <a:spcPct val="80000"/>
              </a:lnSpc>
              <a:spcAft>
                <a:spcPts val="600"/>
              </a:spcAft>
            </a:pPr>
            <a:r>
              <a:rPr lang="en-US" altLang="en-US" dirty="0"/>
              <a:t>Also well documented in oncology, HIV care, etc.</a:t>
            </a:r>
          </a:p>
          <a:p>
            <a:pPr marL="914400" lvl="2" indent="0" eaLnBrk="1" hangingPunct="1">
              <a:lnSpc>
                <a:spcPct val="80000"/>
              </a:lnSpc>
              <a:spcAft>
                <a:spcPts val="600"/>
              </a:spcAft>
              <a:buNone/>
            </a:pPr>
            <a:endParaRPr lang="en-US" altLang="en-US" dirty="0"/>
          </a:p>
          <a:p>
            <a:pPr lvl="1" eaLnBrk="1" hangingPunct="1">
              <a:lnSpc>
                <a:spcPct val="80000"/>
              </a:lnSpc>
              <a:spcAft>
                <a:spcPts val="600"/>
              </a:spcAft>
            </a:pPr>
            <a:r>
              <a:rPr lang="en-US" altLang="en-US" dirty="0"/>
              <a:t>Lead to worse outcomes among disadvantaged populations </a:t>
            </a:r>
          </a:p>
          <a:p>
            <a:pPr lvl="6">
              <a:lnSpc>
                <a:spcPct val="80000"/>
              </a:lnSpc>
              <a:spcAft>
                <a:spcPts val="600"/>
              </a:spcAft>
            </a:pPr>
            <a:endParaRPr lang="en-US" altLang="en-US" dirty="0">
              <a:cs typeface="Arial" charset="0"/>
            </a:endParaRPr>
          </a:p>
        </p:txBody>
      </p:sp>
      <p:sp>
        <p:nvSpPr>
          <p:cNvPr id="20484" name="Rectangle 4"/>
          <p:cNvSpPr>
            <a:spLocks noChangeArrowheads="1"/>
          </p:cNvSpPr>
          <p:nvPr/>
        </p:nvSpPr>
        <p:spPr bwMode="auto">
          <a:xfrm>
            <a:off x="2900363" y="2176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latin typeface="Garamond" pitchFamily="18" charset="0"/>
            </a:endParaRPr>
          </a:p>
        </p:txBody>
      </p:sp>
      <p:sp>
        <p:nvSpPr>
          <p:cNvPr id="2" name="TextBox 1"/>
          <p:cNvSpPr txBox="1"/>
          <p:nvPr/>
        </p:nvSpPr>
        <p:spPr>
          <a:xfrm>
            <a:off x="228600" y="5029200"/>
            <a:ext cx="8763000" cy="690638"/>
          </a:xfrm>
          <a:prstGeom prst="rect">
            <a:avLst/>
          </a:prstGeom>
          <a:noFill/>
        </p:spPr>
        <p:txBody>
          <a:bodyPr>
            <a:spAutoFit/>
          </a:bodyPr>
          <a:lstStyle/>
          <a:p>
            <a:pPr marL="796925" lvl="1" indent="-339725" algn="r" eaLnBrk="1" hangingPunct="1">
              <a:lnSpc>
                <a:spcPct val="80000"/>
              </a:lnSpc>
              <a:defRPr/>
            </a:pPr>
            <a:r>
              <a:rPr lang="en-US" sz="2400" dirty="0">
                <a:solidFill>
                  <a:schemeClr val="bg1"/>
                </a:solidFill>
                <a:latin typeface="+mn-lt"/>
              </a:rPr>
              <a:t>Source:  Unequal Treatment: Confronting Racial and Ethnic Disparities in Healthcare, March 2003.</a:t>
            </a:r>
          </a:p>
        </p:txBody>
      </p:sp>
    </p:spTree>
    <p:extLst>
      <p:ext uri="{BB962C8B-B14F-4D97-AF65-F5344CB8AC3E}">
        <p14:creationId xmlns:p14="http://schemas.microsoft.com/office/powerpoint/2010/main" val="2551675626"/>
      </p:ext>
    </p:extLst>
  </p:cSld>
  <p:clrMapOvr>
    <a:masterClrMapping/>
  </p:clrMapOvr>
  <p:transition advClick="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Disparities in Cardiac Treatment</a:t>
            </a:r>
          </a:p>
        </p:txBody>
      </p:sp>
      <p:sp>
        <p:nvSpPr>
          <p:cNvPr id="5" name="Content Placeholder 4"/>
          <p:cNvSpPr>
            <a:spLocks noGrp="1"/>
          </p:cNvSpPr>
          <p:nvPr>
            <p:ph idx="1"/>
          </p:nvPr>
        </p:nvSpPr>
        <p:spPr/>
        <p:txBody>
          <a:bodyPr/>
          <a:lstStyle/>
          <a:p>
            <a:endParaRPr lang="en-US"/>
          </a:p>
        </p:txBody>
      </p:sp>
      <p:pic>
        <p:nvPicPr>
          <p:cNvPr id="162818" name="Picture 2" descr="http://www.nejm.org/na101/home/literatum/publisher/mms/journals/content/nejm/2000/nejm_2000.342.issue-15/nejm200004133421505/production/images/img_medium/nejm200004133421505_t3.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437" y="1219200"/>
            <a:ext cx="4657725" cy="49339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953000" y="6248400"/>
            <a:ext cx="2514600" cy="369332"/>
          </a:xfrm>
          <a:prstGeom prst="rect">
            <a:avLst/>
          </a:prstGeom>
          <a:noFill/>
        </p:spPr>
        <p:txBody>
          <a:bodyPr wrap="square" rtlCol="0">
            <a:spAutoFit/>
          </a:bodyPr>
          <a:lstStyle/>
          <a:p>
            <a:r>
              <a:rPr lang="en-US" dirty="0"/>
              <a:t>Canto, NEJM, 2000</a:t>
            </a:r>
          </a:p>
        </p:txBody>
      </p:sp>
    </p:spTree>
    <p:extLst>
      <p:ext uri="{BB962C8B-B14F-4D97-AF65-F5344CB8AC3E}">
        <p14:creationId xmlns:p14="http://schemas.microsoft.com/office/powerpoint/2010/main" val="17823313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Door to Drug Time in AMI</a:t>
            </a:r>
          </a:p>
        </p:txBody>
      </p:sp>
      <p:sp>
        <p:nvSpPr>
          <p:cNvPr id="5" name="Content Placeholder 4"/>
          <p:cNvSpPr>
            <a:spLocks noGrp="1"/>
          </p:cNvSpPr>
          <p:nvPr>
            <p:ph idx="1"/>
          </p:nvPr>
        </p:nvSpPr>
        <p:spPr/>
        <p:txBody>
          <a:bodyPr/>
          <a:lstStyle/>
          <a:p>
            <a:endParaRPr lang="en-US"/>
          </a:p>
        </p:txBody>
      </p:sp>
      <p:pic>
        <p:nvPicPr>
          <p:cNvPr id="165890" name="Picture 2" descr="Image description not avail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999" y="1905000"/>
            <a:ext cx="8490853" cy="3200400"/>
          </a:xfrm>
          <a:prstGeom prst="rect">
            <a:avLst/>
          </a:prstGeom>
          <a:noFill/>
          <a:extLst>
            <a:ext uri="{909E8E84-426E-40DD-AFC4-6F175D3DCCD1}">
              <a14:hiddenFill xmlns:a14="http://schemas.microsoft.com/office/drawing/2010/main">
                <a:solidFill>
                  <a:srgbClr val="FFFFFF"/>
                </a:solidFill>
              </a14:hiddenFill>
            </a:ext>
          </a:extLst>
        </p:spPr>
      </p:pic>
      <p:sp>
        <p:nvSpPr>
          <p:cNvPr id="7" name="Oval 30"/>
          <p:cNvSpPr>
            <a:spLocks noChangeArrowheads="1"/>
          </p:cNvSpPr>
          <p:nvPr/>
        </p:nvSpPr>
        <p:spPr bwMode="auto">
          <a:xfrm>
            <a:off x="7772399" y="2438400"/>
            <a:ext cx="1219201" cy="18288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latin typeface="Garamond" pitchFamily="18" charset="0"/>
            </a:endParaRPr>
          </a:p>
        </p:txBody>
      </p:sp>
      <p:sp>
        <p:nvSpPr>
          <p:cNvPr id="6" name="TextBox 5"/>
          <p:cNvSpPr txBox="1"/>
          <p:nvPr/>
        </p:nvSpPr>
        <p:spPr>
          <a:xfrm>
            <a:off x="4876800" y="6248400"/>
            <a:ext cx="2514600" cy="369332"/>
          </a:xfrm>
          <a:prstGeom prst="rect">
            <a:avLst/>
          </a:prstGeom>
          <a:noFill/>
        </p:spPr>
        <p:txBody>
          <a:bodyPr wrap="square" rtlCol="0">
            <a:spAutoFit/>
          </a:bodyPr>
          <a:lstStyle/>
          <a:p>
            <a:r>
              <a:rPr lang="en-US" dirty="0"/>
              <a:t>Bradley, JAMA, 2004</a:t>
            </a:r>
          </a:p>
        </p:txBody>
      </p:sp>
    </p:spTree>
    <p:extLst>
      <p:ext uri="{BB962C8B-B14F-4D97-AF65-F5344CB8AC3E}">
        <p14:creationId xmlns:p14="http://schemas.microsoft.com/office/powerpoint/2010/main" val="368412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7001" y="76200"/>
            <a:ext cx="8229600" cy="1143000"/>
          </a:xfrm>
        </p:spPr>
        <p:txBody>
          <a:bodyPr/>
          <a:lstStyle/>
          <a:p>
            <a:r>
              <a:rPr lang="en-US" sz="3200" dirty="0"/>
              <a:t>Percentage of Emergency Department Visits at Which an Opioid Was Prescribed, by Pain Severity and Period, NHAMCS 1997-2000 and 2003-2005</a:t>
            </a:r>
          </a:p>
        </p:txBody>
      </p:sp>
      <p:pic>
        <p:nvPicPr>
          <p:cNvPr id="168962" name="Picture 2" descr="Image description not avail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057400"/>
            <a:ext cx="7749340" cy="4038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636670" y="6324600"/>
            <a:ext cx="2373730" cy="369332"/>
          </a:xfrm>
          <a:prstGeom prst="rect">
            <a:avLst/>
          </a:prstGeom>
          <a:noFill/>
        </p:spPr>
        <p:txBody>
          <a:bodyPr wrap="square" rtlCol="0">
            <a:spAutoFit/>
          </a:bodyPr>
          <a:lstStyle/>
          <a:p>
            <a:r>
              <a:rPr lang="en-US" dirty="0" err="1"/>
              <a:t>Pletcher</a:t>
            </a:r>
            <a:r>
              <a:rPr lang="en-US" dirty="0"/>
              <a:t>, JAMA, 2008</a:t>
            </a:r>
          </a:p>
        </p:txBody>
      </p:sp>
    </p:spTree>
    <p:extLst>
      <p:ext uri="{BB962C8B-B14F-4D97-AF65-F5344CB8AC3E}">
        <p14:creationId xmlns:p14="http://schemas.microsoft.com/office/powerpoint/2010/main" val="33094434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fontScale="90000"/>
          </a:bodyPr>
          <a:lstStyle/>
          <a:p>
            <a:pPr eaLnBrk="1" fontAlgn="auto" hangingPunct="1">
              <a:spcAft>
                <a:spcPts val="0"/>
              </a:spcAft>
              <a:defRPr/>
            </a:pPr>
            <a:r>
              <a:rPr lang="en-US" altLang="en-US" dirty="0"/>
              <a:t>Racial/ethnic health care disparities</a:t>
            </a:r>
          </a:p>
        </p:txBody>
      </p:sp>
      <p:sp>
        <p:nvSpPr>
          <p:cNvPr id="29699" name="Rectangle 3"/>
          <p:cNvSpPr>
            <a:spLocks noGrp="1" noChangeArrowheads="1"/>
          </p:cNvSpPr>
          <p:nvPr>
            <p:ph idx="1"/>
          </p:nvPr>
        </p:nvSpPr>
        <p:spPr>
          <a:xfrm>
            <a:off x="228600" y="1905000"/>
            <a:ext cx="8534400" cy="4419600"/>
          </a:xfrm>
        </p:spPr>
        <p:txBody>
          <a:bodyPr/>
          <a:lstStyle/>
          <a:p>
            <a:pPr eaLnBrk="1" hangingPunct="1"/>
            <a:r>
              <a:rPr lang="en-US" altLang="en-US" sz="2800" dirty="0"/>
              <a:t>Historically, most studies focused on Black-white disparities</a:t>
            </a:r>
          </a:p>
          <a:p>
            <a:pPr eaLnBrk="1" hangingPunct="1"/>
            <a:r>
              <a:rPr lang="en-US" altLang="en-US" sz="2800" dirty="0"/>
              <a:t>Fewer studies documenting other racial/ethnic disparities </a:t>
            </a:r>
          </a:p>
          <a:p>
            <a:pPr eaLnBrk="1" hangingPunct="1"/>
            <a:r>
              <a:rPr lang="en-US" altLang="en-US" sz="2800" dirty="0"/>
              <a:t>Language and ethnicity appear  to be independent risk factors</a:t>
            </a:r>
          </a:p>
        </p:txBody>
      </p:sp>
    </p:spTree>
    <p:extLst>
      <p:ext uri="{BB962C8B-B14F-4D97-AF65-F5344CB8AC3E}">
        <p14:creationId xmlns:p14="http://schemas.microsoft.com/office/powerpoint/2010/main" val="24671128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 about SES?</a:t>
            </a:r>
          </a:p>
        </p:txBody>
      </p:sp>
      <p:sp>
        <p:nvSpPr>
          <p:cNvPr id="5" name="Content Placeholder 4"/>
          <p:cNvSpPr>
            <a:spLocks noGrp="1"/>
          </p:cNvSpPr>
          <p:nvPr>
            <p:ph idx="1"/>
          </p:nvPr>
        </p:nvSpPr>
        <p:spPr/>
        <p:txBody>
          <a:bodyPr/>
          <a:lstStyle/>
          <a:p>
            <a:r>
              <a:rPr lang="en-US" dirty="0"/>
              <a:t>Less research/focus in the US</a:t>
            </a:r>
          </a:p>
          <a:p>
            <a:r>
              <a:rPr lang="en-US" dirty="0"/>
              <a:t>Does appear to be independently predictive of treatment</a:t>
            </a:r>
          </a:p>
          <a:p>
            <a:pPr lvl="1"/>
            <a:r>
              <a:rPr lang="en-US" dirty="0"/>
              <a:t>Guideline concordant treatment after AMI</a:t>
            </a:r>
          </a:p>
          <a:p>
            <a:pPr lvl="1"/>
            <a:r>
              <a:rPr lang="en-US" dirty="0"/>
              <a:t>Valve replacement in aortic stenosis</a:t>
            </a:r>
          </a:p>
          <a:p>
            <a:pPr lvl="1"/>
            <a:r>
              <a:rPr lang="en-US" dirty="0"/>
              <a:t>Cardiac procedures</a:t>
            </a:r>
          </a:p>
          <a:p>
            <a:r>
              <a:rPr lang="en-US" dirty="0"/>
              <a:t>Both race/ethnicity and SES matter</a:t>
            </a:r>
          </a:p>
          <a:p>
            <a:pPr lvl="1"/>
            <a:endParaRPr lang="en-US" dirty="0"/>
          </a:p>
        </p:txBody>
      </p:sp>
      <p:sp>
        <p:nvSpPr>
          <p:cNvPr id="6" name="TextBox 5"/>
          <p:cNvSpPr txBox="1"/>
          <p:nvPr/>
        </p:nvSpPr>
        <p:spPr>
          <a:xfrm>
            <a:off x="5410200" y="6211669"/>
            <a:ext cx="2895600" cy="646331"/>
          </a:xfrm>
          <a:prstGeom prst="rect">
            <a:avLst/>
          </a:prstGeom>
          <a:noFill/>
        </p:spPr>
        <p:txBody>
          <a:bodyPr wrap="square" rtlCol="0">
            <a:spAutoFit/>
          </a:bodyPr>
          <a:lstStyle/>
          <a:p>
            <a:r>
              <a:rPr lang="en-US" dirty="0"/>
              <a:t>Hanley, JGIM, 2011</a:t>
            </a:r>
          </a:p>
          <a:p>
            <a:r>
              <a:rPr lang="en-US" dirty="0" err="1"/>
              <a:t>Sleder</a:t>
            </a:r>
            <a:r>
              <a:rPr lang="en-US" dirty="0"/>
              <a:t>, JERHD, 2017 </a:t>
            </a:r>
          </a:p>
        </p:txBody>
      </p:sp>
    </p:spTree>
    <p:extLst>
      <p:ext uri="{BB962C8B-B14F-4D97-AF65-F5344CB8AC3E}">
        <p14:creationId xmlns:p14="http://schemas.microsoft.com/office/powerpoint/2010/main" val="2484371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How big an effect do health care disparities have?</a:t>
            </a:r>
          </a:p>
        </p:txBody>
      </p:sp>
      <p:sp>
        <p:nvSpPr>
          <p:cNvPr id="5" name="Content Placeholder 4"/>
          <p:cNvSpPr>
            <a:spLocks noGrp="1"/>
          </p:cNvSpPr>
          <p:nvPr>
            <p:ph idx="1"/>
          </p:nvPr>
        </p:nvSpPr>
        <p:spPr/>
        <p:txBody>
          <a:bodyPr/>
          <a:lstStyle/>
          <a:p>
            <a:endParaRPr lang="en-US"/>
          </a:p>
        </p:txBody>
      </p:sp>
      <p:pic>
        <p:nvPicPr>
          <p:cNvPr id="6" name="Picture 5" descr="impact-of-broader-determinants-of-health.jpg"/>
          <p:cNvPicPr>
            <a:picLocks noChangeAspect="1"/>
          </p:cNvPicPr>
          <p:nvPr/>
        </p:nvPicPr>
        <p:blipFill>
          <a:blip r:embed="rId3" cstate="print"/>
          <a:srcRect t="-2941" r="66006"/>
          <a:stretch>
            <a:fillRect/>
          </a:stretch>
        </p:blipFill>
        <p:spPr>
          <a:xfrm>
            <a:off x="2057400" y="1600200"/>
            <a:ext cx="4876800" cy="4529165"/>
          </a:xfrm>
          <a:prstGeom prst="rect">
            <a:avLst/>
          </a:prstGeom>
        </p:spPr>
      </p:pic>
    </p:spTree>
    <p:extLst>
      <p:ext uri="{BB962C8B-B14F-4D97-AF65-F5344CB8AC3E}">
        <p14:creationId xmlns:p14="http://schemas.microsoft.com/office/powerpoint/2010/main" val="38980532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How big an effect do health care disparities have?</a:t>
            </a:r>
          </a:p>
        </p:txBody>
      </p:sp>
      <p:sp>
        <p:nvSpPr>
          <p:cNvPr id="5" name="Content Placeholder 4"/>
          <p:cNvSpPr>
            <a:spLocks noGrp="1"/>
          </p:cNvSpPr>
          <p:nvPr>
            <p:ph idx="1"/>
          </p:nvPr>
        </p:nvSpPr>
        <p:spPr>
          <a:xfrm>
            <a:off x="457200" y="1676400"/>
            <a:ext cx="8229600" cy="4449763"/>
          </a:xfrm>
        </p:spPr>
        <p:txBody>
          <a:bodyPr/>
          <a:lstStyle/>
          <a:p>
            <a:r>
              <a:rPr lang="en-US" dirty="0"/>
              <a:t>Focusing on relative impact misses an important ethical component</a:t>
            </a:r>
          </a:p>
          <a:p>
            <a:r>
              <a:rPr lang="en-US" dirty="0"/>
              <a:t>Health care should be a tool for social justice/equity, not the opposite</a:t>
            </a:r>
          </a:p>
        </p:txBody>
      </p:sp>
      <p:pic>
        <p:nvPicPr>
          <p:cNvPr id="90114" name="Picture 2" descr="Image result for white coats for black liv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3876011"/>
            <a:ext cx="3381375" cy="2250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15036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B0D5B7-40A8-9149-BA72-B8CAEE8CE8EF}"/>
              </a:ext>
            </a:extLst>
          </p:cNvPr>
          <p:cNvSpPr>
            <a:spLocks noGrp="1"/>
          </p:cNvSpPr>
          <p:nvPr>
            <p:ph type="title"/>
          </p:nvPr>
        </p:nvSpPr>
        <p:spPr/>
        <p:txBody>
          <a:bodyPr/>
          <a:lstStyle/>
          <a:p>
            <a:r>
              <a:rPr lang="en-US" dirty="0"/>
              <a:t>Summary</a:t>
            </a:r>
          </a:p>
        </p:txBody>
      </p:sp>
      <p:sp>
        <p:nvSpPr>
          <p:cNvPr id="5" name="Content Placeholder 4">
            <a:extLst>
              <a:ext uri="{FF2B5EF4-FFF2-40B4-BE49-F238E27FC236}">
                <a16:creationId xmlns:a16="http://schemas.microsoft.com/office/drawing/2014/main" id="{D04EB9AB-E78E-B242-95EB-D0BBC383D1CC}"/>
              </a:ext>
            </a:extLst>
          </p:cNvPr>
          <p:cNvSpPr>
            <a:spLocks noGrp="1"/>
          </p:cNvSpPr>
          <p:nvPr>
            <p:ph idx="1"/>
          </p:nvPr>
        </p:nvSpPr>
        <p:spPr/>
        <p:txBody>
          <a:bodyPr/>
          <a:lstStyle/>
          <a:p>
            <a:r>
              <a:rPr lang="en-US" dirty="0"/>
              <a:t>Health care disparities are about differences in quality of health care</a:t>
            </a:r>
          </a:p>
          <a:p>
            <a:pPr lvl="1"/>
            <a:r>
              <a:rPr lang="en-US" dirty="0"/>
              <a:t>Quality: safe, effective, patient-centered, timely, efficient, and equitable</a:t>
            </a:r>
          </a:p>
          <a:p>
            <a:pPr lvl="1"/>
            <a:endParaRPr lang="en-US" dirty="0"/>
          </a:p>
          <a:p>
            <a:r>
              <a:rPr lang="en-US" dirty="0"/>
              <a:t>Typically conceptualized as differences not due to access-related factors or clinical needs, preferences, and appropriateness</a:t>
            </a:r>
          </a:p>
          <a:p>
            <a:pPr lvl="1"/>
            <a:endParaRPr lang="en-US" dirty="0"/>
          </a:p>
          <a:p>
            <a:pPr lvl="1"/>
            <a:endParaRPr lang="en-US" dirty="0"/>
          </a:p>
        </p:txBody>
      </p:sp>
    </p:spTree>
    <p:extLst>
      <p:ext uri="{BB962C8B-B14F-4D97-AF65-F5344CB8AC3E}">
        <p14:creationId xmlns:p14="http://schemas.microsoft.com/office/powerpoint/2010/main" val="10642564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228600"/>
            <a:ext cx="8229600" cy="762000"/>
          </a:xfrm>
        </p:spPr>
        <p:txBody>
          <a:bodyPr/>
          <a:lstStyle/>
          <a:p>
            <a:pPr eaLnBrk="1" fontAlgn="auto" hangingPunct="1">
              <a:spcAft>
                <a:spcPts val="0"/>
              </a:spcAft>
              <a:defRPr/>
            </a:pPr>
            <a:r>
              <a:rPr lang="en-US" altLang="en-US" dirty="0"/>
              <a:t>Objectives</a:t>
            </a:r>
          </a:p>
        </p:txBody>
      </p:sp>
      <p:sp>
        <p:nvSpPr>
          <p:cNvPr id="12291" name="Rectangle 3"/>
          <p:cNvSpPr>
            <a:spLocks noGrp="1" noChangeArrowheads="1"/>
          </p:cNvSpPr>
          <p:nvPr>
            <p:ph idx="1"/>
          </p:nvPr>
        </p:nvSpPr>
        <p:spPr>
          <a:xfrm>
            <a:off x="685800" y="1219200"/>
            <a:ext cx="7772400" cy="4267200"/>
          </a:xfrm>
        </p:spPr>
        <p:txBody>
          <a:bodyPr/>
          <a:lstStyle/>
          <a:p>
            <a:pPr eaLnBrk="1" hangingPunct="1"/>
            <a:r>
              <a:rPr lang="en-US" altLang="en-US" dirty="0"/>
              <a:t>Differentiate disparities in health care from inequities in health</a:t>
            </a:r>
          </a:p>
          <a:p>
            <a:pPr eaLnBrk="1" hangingPunct="1"/>
            <a:endParaRPr lang="en-US" altLang="en-US" dirty="0"/>
          </a:p>
          <a:p>
            <a:pPr eaLnBrk="1" hangingPunct="1"/>
            <a:r>
              <a:rPr lang="en-US" altLang="en-US" dirty="0"/>
              <a:t>Recognize common explanations of disparities</a:t>
            </a:r>
          </a:p>
          <a:p>
            <a:pPr eaLnBrk="1" hangingPunct="1"/>
            <a:endParaRPr lang="en-US" altLang="en-US" dirty="0"/>
          </a:p>
          <a:p>
            <a:pPr eaLnBrk="1" hangingPunct="1"/>
            <a:r>
              <a:rPr lang="en-US" altLang="en-US" dirty="0"/>
              <a:t>Discuss approaches to decreasing health care disparities</a:t>
            </a:r>
          </a:p>
          <a:p>
            <a:pPr eaLnBrk="1" hangingPunct="1">
              <a:buFontTx/>
              <a:buNone/>
            </a:pPr>
            <a:endParaRPr lang="en-US" altLang="en-US" dirty="0"/>
          </a:p>
          <a:p>
            <a:pPr eaLnBrk="1" hangingPunct="1">
              <a:buFontTx/>
              <a:buNone/>
            </a:pPr>
            <a:endParaRPr lang="en-US" altLang="en-US" dirty="0"/>
          </a:p>
          <a:p>
            <a:pPr eaLnBrk="1" hangingPunct="1"/>
            <a:endParaRPr lang="en-US" altLang="en-US" dirty="0"/>
          </a:p>
        </p:txBody>
      </p:sp>
    </p:spTree>
    <p:extLst>
      <p:ext uri="{BB962C8B-B14F-4D97-AF65-F5344CB8AC3E}">
        <p14:creationId xmlns:p14="http://schemas.microsoft.com/office/powerpoint/2010/main" val="2426296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B0D5B7-40A8-9149-BA72-B8CAEE8CE8EF}"/>
              </a:ext>
            </a:extLst>
          </p:cNvPr>
          <p:cNvSpPr>
            <a:spLocks noGrp="1"/>
          </p:cNvSpPr>
          <p:nvPr>
            <p:ph type="title"/>
          </p:nvPr>
        </p:nvSpPr>
        <p:spPr/>
        <p:txBody>
          <a:bodyPr/>
          <a:lstStyle/>
          <a:p>
            <a:r>
              <a:rPr lang="en-US" dirty="0"/>
              <a:t>Summary (cont.)</a:t>
            </a:r>
          </a:p>
        </p:txBody>
      </p:sp>
      <p:sp>
        <p:nvSpPr>
          <p:cNvPr id="5" name="Content Placeholder 4">
            <a:extLst>
              <a:ext uri="{FF2B5EF4-FFF2-40B4-BE49-F238E27FC236}">
                <a16:creationId xmlns:a16="http://schemas.microsoft.com/office/drawing/2014/main" id="{D04EB9AB-E78E-B242-95EB-D0BBC383D1CC}"/>
              </a:ext>
            </a:extLst>
          </p:cNvPr>
          <p:cNvSpPr>
            <a:spLocks noGrp="1"/>
          </p:cNvSpPr>
          <p:nvPr>
            <p:ph idx="1"/>
          </p:nvPr>
        </p:nvSpPr>
        <p:spPr/>
        <p:txBody>
          <a:bodyPr/>
          <a:lstStyle/>
          <a:p>
            <a:r>
              <a:rPr lang="en-US" dirty="0"/>
              <a:t>Evidence of health care disparities is ‘remarkably consistent across a range of illnesses and health care services’</a:t>
            </a:r>
          </a:p>
          <a:p>
            <a:pPr lvl="1"/>
            <a:r>
              <a:rPr lang="en-US" dirty="0"/>
              <a:t>IOM report </a:t>
            </a:r>
            <a:r>
              <a:rPr lang="en-US" i="1" dirty="0"/>
              <a:t>Unequal Treatment’</a:t>
            </a:r>
          </a:p>
          <a:p>
            <a:pPr lvl="1"/>
            <a:r>
              <a:rPr lang="en-US" dirty="0"/>
              <a:t>Largest body of evidence on Black-white disparities </a:t>
            </a:r>
          </a:p>
          <a:p>
            <a:pPr lvl="1"/>
            <a:r>
              <a:rPr lang="en-US" dirty="0"/>
              <a:t>Race and SES are independent risk factors </a:t>
            </a:r>
          </a:p>
        </p:txBody>
      </p:sp>
    </p:spTree>
    <p:extLst>
      <p:ext uri="{BB962C8B-B14F-4D97-AF65-F5344CB8AC3E}">
        <p14:creationId xmlns:p14="http://schemas.microsoft.com/office/powerpoint/2010/main" val="4385298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lock Arc 1"/>
          <p:cNvSpPr/>
          <p:nvPr/>
        </p:nvSpPr>
        <p:spPr>
          <a:xfrm>
            <a:off x="1143000" y="838200"/>
            <a:ext cx="6742112" cy="6675437"/>
          </a:xfrm>
          <a:prstGeom prst="blockArc">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defRPr/>
            </a:pPr>
            <a:endParaRPr lang="en-US">
              <a:solidFill>
                <a:prstClr val="black"/>
              </a:solidFill>
            </a:endParaRPr>
          </a:p>
        </p:txBody>
      </p:sp>
      <p:sp>
        <p:nvSpPr>
          <p:cNvPr id="3" name="Block Arc 2"/>
          <p:cNvSpPr/>
          <p:nvPr/>
        </p:nvSpPr>
        <p:spPr>
          <a:xfrm>
            <a:off x="2046287" y="1747837"/>
            <a:ext cx="4911725" cy="5151438"/>
          </a:xfrm>
          <a:prstGeom prst="blockArc">
            <a:avLst/>
          </a:prstGeom>
          <a:solidFill>
            <a:srgbClr val="3399FF"/>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defRPr/>
            </a:pPr>
            <a:endParaRPr lang="en-US">
              <a:solidFill>
                <a:prstClr val="black"/>
              </a:solidFill>
            </a:endParaRPr>
          </a:p>
        </p:txBody>
      </p:sp>
      <p:grpSp>
        <p:nvGrpSpPr>
          <p:cNvPr id="4" name="Group 96"/>
          <p:cNvGrpSpPr>
            <a:grpSpLocks/>
          </p:cNvGrpSpPr>
          <p:nvPr/>
        </p:nvGrpSpPr>
        <p:grpSpPr bwMode="auto">
          <a:xfrm>
            <a:off x="2959100" y="2662237"/>
            <a:ext cx="3144837" cy="3305175"/>
            <a:chOff x="3017367" y="3759796"/>
            <a:chExt cx="3144656" cy="3304620"/>
          </a:xfrm>
        </p:grpSpPr>
        <p:sp>
          <p:nvSpPr>
            <p:cNvPr id="5" name="Chord 4"/>
            <p:cNvSpPr/>
            <p:nvPr/>
          </p:nvSpPr>
          <p:spPr>
            <a:xfrm rot="6741582">
              <a:off x="2937385" y="3839778"/>
              <a:ext cx="3304620" cy="3144656"/>
            </a:xfrm>
            <a:prstGeom prst="chord">
              <a:avLst>
                <a:gd name="adj1" fmla="val 3303767"/>
                <a:gd name="adj2" fmla="val 15611572"/>
              </a:avLst>
            </a:prstGeom>
            <a:solidFill>
              <a:srgbClr val="0000CC"/>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defRPr/>
              </a:pPr>
              <a:endParaRPr lang="en-US">
                <a:solidFill>
                  <a:prstClr val="white"/>
                </a:solidFill>
              </a:endParaRPr>
            </a:p>
          </p:txBody>
        </p:sp>
        <p:cxnSp>
          <p:nvCxnSpPr>
            <p:cNvPr id="6" name="Straight Connector 5"/>
            <p:cNvCxnSpPr/>
            <p:nvPr/>
          </p:nvCxnSpPr>
          <p:spPr>
            <a:xfrm rot="5400000" flipH="1" flipV="1">
              <a:off x="3853216" y="4524049"/>
              <a:ext cx="1431685" cy="4762"/>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nvGrpSpPr>
          <p:cNvPr id="7" name="Group 76"/>
          <p:cNvGrpSpPr>
            <a:grpSpLocks/>
          </p:cNvGrpSpPr>
          <p:nvPr/>
        </p:nvGrpSpPr>
        <p:grpSpPr bwMode="auto">
          <a:xfrm>
            <a:off x="1152525" y="4191000"/>
            <a:ext cx="6753225" cy="1327150"/>
            <a:chOff x="800100" y="2562225"/>
            <a:chExt cx="5486400" cy="707021"/>
          </a:xfrm>
        </p:grpSpPr>
        <p:sp>
          <p:nvSpPr>
            <p:cNvPr id="8" name="Rectangle 7"/>
            <p:cNvSpPr/>
            <p:nvPr/>
          </p:nvSpPr>
          <p:spPr>
            <a:xfrm>
              <a:off x="800100" y="2562225"/>
              <a:ext cx="5486400" cy="514197"/>
            </a:xfrm>
            <a:prstGeom prst="rect">
              <a:avLst/>
            </a:prstGeom>
            <a:solidFill>
              <a:srgbClr val="0066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defRPr/>
              </a:pPr>
              <a:endParaRPr lang="en-US">
                <a:solidFill>
                  <a:prstClr val="white"/>
                </a:solidFill>
              </a:endParaRPr>
            </a:p>
          </p:txBody>
        </p:sp>
        <p:cxnSp>
          <p:nvCxnSpPr>
            <p:cNvPr id="9" name="Straight Connector 8"/>
            <p:cNvCxnSpPr/>
            <p:nvPr/>
          </p:nvCxnSpPr>
          <p:spPr>
            <a:xfrm>
              <a:off x="800100" y="2562225"/>
              <a:ext cx="5477372"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0" name="TextBox 23"/>
            <p:cNvSpPr txBox="1"/>
            <p:nvPr/>
          </p:nvSpPr>
          <p:spPr>
            <a:xfrm>
              <a:off x="2747553" y="2764352"/>
              <a:ext cx="1590204" cy="50489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fontAlgn="base">
                <a:spcBef>
                  <a:spcPct val="0"/>
                </a:spcBef>
                <a:spcAft>
                  <a:spcPct val="0"/>
                </a:spcAft>
                <a:defRPr/>
              </a:pPr>
              <a:r>
                <a:rPr lang="en-US" sz="2800" b="1" dirty="0">
                  <a:solidFill>
                    <a:prstClr val="white"/>
                  </a:solidFill>
                </a:rPr>
                <a:t>HEALTH</a:t>
              </a:r>
            </a:p>
          </p:txBody>
        </p:sp>
      </p:grpSp>
      <p:sp>
        <p:nvSpPr>
          <p:cNvPr id="11" name="TextBox 24"/>
          <p:cNvSpPr txBox="1"/>
          <p:nvPr/>
        </p:nvSpPr>
        <p:spPr>
          <a:xfrm>
            <a:off x="3359150" y="3235325"/>
            <a:ext cx="1122362" cy="811212"/>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fontAlgn="base">
              <a:spcBef>
                <a:spcPct val="0"/>
              </a:spcBef>
              <a:spcAft>
                <a:spcPct val="0"/>
              </a:spcAft>
              <a:defRPr/>
            </a:pPr>
            <a:r>
              <a:rPr lang="en-US" sz="1400" b="1" dirty="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rPr>
              <a:t>Behaviors</a:t>
            </a:r>
          </a:p>
        </p:txBody>
      </p:sp>
      <p:sp>
        <p:nvSpPr>
          <p:cNvPr id="12" name="TextBox 25"/>
          <p:cNvSpPr txBox="1"/>
          <p:nvPr/>
        </p:nvSpPr>
        <p:spPr>
          <a:xfrm>
            <a:off x="4545012" y="3243262"/>
            <a:ext cx="1230313" cy="811213"/>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fontAlgn="base">
              <a:spcBef>
                <a:spcPct val="0"/>
              </a:spcBef>
              <a:spcAft>
                <a:spcPct val="0"/>
              </a:spcAft>
              <a:defRPr/>
            </a:pPr>
            <a:r>
              <a:rPr lang="en-US" sz="1400" b="1" dirty="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rPr>
              <a:t>Medical Care</a:t>
            </a:r>
          </a:p>
        </p:txBody>
      </p:sp>
      <p:sp>
        <p:nvSpPr>
          <p:cNvPr id="13" name="TextBox 26"/>
          <p:cNvSpPr txBox="1"/>
          <p:nvPr/>
        </p:nvSpPr>
        <p:spPr>
          <a:xfrm>
            <a:off x="3286125" y="2043112"/>
            <a:ext cx="2536825" cy="612775"/>
          </a:xfrm>
          <a:prstGeom prst="rect">
            <a:avLst/>
          </a:prstGeom>
          <a:noFill/>
        </p:spPr>
        <p:style>
          <a:lnRef idx="0">
            <a:scrgbClr r="0" g="0" b="0"/>
          </a:lnRef>
          <a:fillRef idx="0">
            <a:scrgbClr r="0" g="0" b="0"/>
          </a:fillRef>
          <a:effectRef idx="0">
            <a:scrgbClr r="0" g="0" b="0"/>
          </a:effectRef>
          <a:fontRef idx="minor">
            <a:schemeClr val="tx1"/>
          </a:fontRef>
        </p:style>
        <p:txBody>
          <a:bodyPr wrap="none"/>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fontAlgn="base">
              <a:spcBef>
                <a:spcPct val="0"/>
              </a:spcBef>
              <a:spcAft>
                <a:spcPct val="0"/>
              </a:spcAft>
              <a:defRPr/>
            </a:pPr>
            <a:r>
              <a:rPr lang="en-US" sz="14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Living &amp; Working Conditions</a:t>
            </a:r>
          </a:p>
          <a:p>
            <a:pPr algn="ctr" fontAlgn="base">
              <a:spcBef>
                <a:spcPct val="0"/>
              </a:spcBef>
              <a:spcAft>
                <a:spcPct val="0"/>
              </a:spcAft>
              <a:defRPr/>
            </a:pPr>
            <a:r>
              <a:rPr lang="en-US" sz="14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in Homes and Communities</a:t>
            </a:r>
          </a:p>
        </p:txBody>
      </p:sp>
      <p:sp>
        <p:nvSpPr>
          <p:cNvPr id="14" name="TextBox 27"/>
          <p:cNvSpPr txBox="1"/>
          <p:nvPr/>
        </p:nvSpPr>
        <p:spPr>
          <a:xfrm>
            <a:off x="3217862" y="1035050"/>
            <a:ext cx="2573338" cy="650875"/>
          </a:xfrm>
          <a:prstGeom prst="rect">
            <a:avLst/>
          </a:prstGeom>
          <a:noFill/>
        </p:spPr>
        <p:style>
          <a:lnRef idx="0">
            <a:scrgbClr r="0" g="0" b="0"/>
          </a:lnRef>
          <a:fillRef idx="0">
            <a:scrgbClr r="0" g="0" b="0"/>
          </a:fillRef>
          <a:effectRef idx="0">
            <a:scrgbClr r="0" g="0" b="0"/>
          </a:effectRef>
          <a:fontRef idx="minor">
            <a:schemeClr val="tx1"/>
          </a:fontRef>
        </p:style>
        <p:txBody>
          <a:bodyPr wrap="none"/>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fontAlgn="base">
              <a:spcBef>
                <a:spcPct val="0"/>
              </a:spcBef>
              <a:spcAft>
                <a:spcPct val="0"/>
              </a:spcAft>
              <a:defRPr/>
            </a:pPr>
            <a:r>
              <a:rPr lang="en-US" sz="14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Economic &amp; Social </a:t>
            </a:r>
          </a:p>
          <a:p>
            <a:pPr algn="ctr" fontAlgn="base">
              <a:spcBef>
                <a:spcPct val="0"/>
              </a:spcBef>
              <a:spcAft>
                <a:spcPct val="0"/>
              </a:spcAft>
              <a:defRPr/>
            </a:pPr>
            <a:r>
              <a:rPr lang="en-US" sz="14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Opportunities and Resources</a:t>
            </a:r>
          </a:p>
        </p:txBody>
      </p:sp>
      <p:sp>
        <p:nvSpPr>
          <p:cNvPr id="15" name="Text Box 21"/>
          <p:cNvSpPr txBox="1">
            <a:spLocks noChangeArrowheads="1"/>
          </p:cNvSpPr>
          <p:nvPr/>
        </p:nvSpPr>
        <p:spPr bwMode="ltGray">
          <a:xfrm>
            <a:off x="1219200" y="5486400"/>
            <a:ext cx="4610894"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kumimoji="1" lang="en-US" altLang="en-US" sz="1100" dirty="0">
                <a:solidFill>
                  <a:schemeClr val="bg2"/>
                </a:solidFill>
                <a:cs typeface="Arial" charset="0"/>
              </a:rPr>
              <a:t>Adapted from Braveman et al., for Robert Wood Johnson Foundation Commission to Build a Healthier America | www.commissiononhealth.org</a:t>
            </a:r>
          </a:p>
        </p:txBody>
      </p:sp>
      <p:sp>
        <p:nvSpPr>
          <p:cNvPr id="16" name="TextBox 15"/>
          <p:cNvSpPr txBox="1">
            <a:spLocks noChangeArrowheads="1"/>
          </p:cNvSpPr>
          <p:nvPr/>
        </p:nvSpPr>
        <p:spPr bwMode="auto">
          <a:xfrm>
            <a:off x="1135062" y="4191000"/>
            <a:ext cx="6786563" cy="33855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1600" b="1" dirty="0">
                <a:solidFill>
                  <a:prstClr val="white"/>
                </a:solidFill>
                <a:cs typeface="Arial" charset="0"/>
              </a:rPr>
              <a:t>Interaction with genetic/other biological factors</a:t>
            </a:r>
          </a:p>
        </p:txBody>
      </p:sp>
      <p:sp>
        <p:nvSpPr>
          <p:cNvPr id="23" name="Rectangle 22"/>
          <p:cNvSpPr/>
          <p:nvPr/>
        </p:nvSpPr>
        <p:spPr>
          <a:xfrm>
            <a:off x="4539998" y="2924175"/>
            <a:ext cx="1442244" cy="93702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959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9F68ADF-114E-468D-847C-8945A8E8C02C}"/>
              </a:ext>
            </a:extLst>
          </p:cNvPr>
          <p:cNvSpPr/>
          <p:nvPr/>
        </p:nvSpPr>
        <p:spPr>
          <a:xfrm>
            <a:off x="152400" y="3765199"/>
            <a:ext cx="3300351" cy="11878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63285" y="4124476"/>
            <a:ext cx="1905000" cy="646331"/>
          </a:xfrm>
          <a:prstGeom prst="rect">
            <a:avLst/>
          </a:prstGeom>
          <a:noFill/>
        </p:spPr>
        <p:txBody>
          <a:bodyPr wrap="square" rtlCol="0">
            <a:spAutoFit/>
          </a:bodyPr>
          <a:lstStyle/>
          <a:p>
            <a:r>
              <a:rPr lang="en-US" sz="3600" dirty="0"/>
              <a:t>Race</a:t>
            </a:r>
          </a:p>
        </p:txBody>
      </p:sp>
      <p:sp>
        <p:nvSpPr>
          <p:cNvPr id="7" name="Rectangle 6"/>
          <p:cNvSpPr/>
          <p:nvPr/>
        </p:nvSpPr>
        <p:spPr>
          <a:xfrm>
            <a:off x="6400800" y="1831466"/>
            <a:ext cx="2590800" cy="1730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Health Outcomes</a:t>
            </a:r>
          </a:p>
        </p:txBody>
      </p:sp>
      <p:cxnSp>
        <p:nvCxnSpPr>
          <p:cNvPr id="12" name="Straight Arrow Connector 11"/>
          <p:cNvCxnSpPr>
            <a:cxnSpLocks/>
            <a:stCxn id="20" idx="3"/>
          </p:cNvCxnSpPr>
          <p:nvPr/>
        </p:nvCxnSpPr>
        <p:spPr>
          <a:xfrm flipV="1">
            <a:off x="3452751" y="2900864"/>
            <a:ext cx="2795649" cy="1458236"/>
          </a:xfrm>
          <a:prstGeom prst="straightConnector1">
            <a:avLst/>
          </a:prstGeom>
          <a:ln w="47625">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49C6A8B-E84F-4B9D-BEB8-4A6465613C5D}"/>
              </a:ext>
            </a:extLst>
          </p:cNvPr>
          <p:cNvCxnSpPr>
            <a:cxnSpLocks/>
            <a:stCxn id="17" idx="3"/>
          </p:cNvCxnSpPr>
          <p:nvPr/>
        </p:nvCxnSpPr>
        <p:spPr>
          <a:xfrm>
            <a:off x="3452751" y="1204531"/>
            <a:ext cx="2795649" cy="1337056"/>
          </a:xfrm>
          <a:prstGeom prst="straightConnector1">
            <a:avLst/>
          </a:prstGeom>
          <a:ln w="47625">
            <a:headEnd type="none"/>
            <a:tailEnd type="triangle"/>
          </a:ln>
        </p:spPr>
        <p:style>
          <a:lnRef idx="1">
            <a:schemeClr val="accent1"/>
          </a:lnRef>
          <a:fillRef idx="0">
            <a:schemeClr val="accent1"/>
          </a:fillRef>
          <a:effectRef idx="0">
            <a:schemeClr val="accent1"/>
          </a:effectRef>
          <a:fontRef idx="minor">
            <a:schemeClr val="tx1"/>
          </a:fontRef>
        </p:style>
      </p:cxnSp>
      <p:sp>
        <p:nvSpPr>
          <p:cNvPr id="17" name="Subtitle 5">
            <a:extLst>
              <a:ext uri="{FF2B5EF4-FFF2-40B4-BE49-F238E27FC236}">
                <a16:creationId xmlns:a16="http://schemas.microsoft.com/office/drawing/2014/main" id="{E883F61B-9875-4D75-A8A8-700F4335BFF5}"/>
              </a:ext>
            </a:extLst>
          </p:cNvPr>
          <p:cNvSpPr txBox="1">
            <a:spLocks/>
          </p:cNvSpPr>
          <p:nvPr/>
        </p:nvSpPr>
        <p:spPr>
          <a:xfrm>
            <a:off x="76200" y="715933"/>
            <a:ext cx="3376551" cy="9771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rtl="0" eaLnBrk="0" fontAlgn="base" hangingPunct="0">
              <a:spcBef>
                <a:spcPct val="20000"/>
              </a:spcBef>
              <a:spcAft>
                <a:spcPct val="0"/>
              </a:spcAft>
              <a:buFont typeface="Arial" charset="0"/>
              <a:buNone/>
              <a:defRPr sz="3200" kern="1200">
                <a:solidFill>
                  <a:schemeClr val="bg1"/>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dirty="0">
                <a:solidFill>
                  <a:schemeClr val="tx1"/>
                </a:solidFill>
              </a:rPr>
              <a:t>Social factors</a:t>
            </a:r>
          </a:p>
        </p:txBody>
      </p:sp>
    </p:spTree>
    <p:extLst>
      <p:ext uri="{BB962C8B-B14F-4D97-AF65-F5344CB8AC3E}">
        <p14:creationId xmlns:p14="http://schemas.microsoft.com/office/powerpoint/2010/main" val="13693696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9F68ADF-114E-468D-847C-8945A8E8C02C}"/>
              </a:ext>
            </a:extLst>
          </p:cNvPr>
          <p:cNvSpPr/>
          <p:nvPr/>
        </p:nvSpPr>
        <p:spPr>
          <a:xfrm>
            <a:off x="152400" y="3765199"/>
            <a:ext cx="3300351" cy="11878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63285" y="4124476"/>
            <a:ext cx="1905000" cy="646331"/>
          </a:xfrm>
          <a:prstGeom prst="rect">
            <a:avLst/>
          </a:prstGeom>
          <a:noFill/>
        </p:spPr>
        <p:txBody>
          <a:bodyPr wrap="square" rtlCol="0">
            <a:spAutoFit/>
          </a:bodyPr>
          <a:lstStyle/>
          <a:p>
            <a:r>
              <a:rPr lang="en-US" sz="3600" dirty="0"/>
              <a:t>Racism</a:t>
            </a:r>
          </a:p>
        </p:txBody>
      </p:sp>
      <p:sp>
        <p:nvSpPr>
          <p:cNvPr id="7" name="Rectangle 6"/>
          <p:cNvSpPr/>
          <p:nvPr/>
        </p:nvSpPr>
        <p:spPr>
          <a:xfrm>
            <a:off x="6400800" y="1831466"/>
            <a:ext cx="2590800" cy="1730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Health Outcomes</a:t>
            </a:r>
          </a:p>
        </p:txBody>
      </p:sp>
      <p:cxnSp>
        <p:nvCxnSpPr>
          <p:cNvPr id="12" name="Straight Arrow Connector 11"/>
          <p:cNvCxnSpPr>
            <a:cxnSpLocks/>
            <a:stCxn id="20" idx="3"/>
          </p:cNvCxnSpPr>
          <p:nvPr/>
        </p:nvCxnSpPr>
        <p:spPr>
          <a:xfrm flipV="1">
            <a:off x="3452751" y="2900864"/>
            <a:ext cx="2795649" cy="1458236"/>
          </a:xfrm>
          <a:prstGeom prst="straightConnector1">
            <a:avLst/>
          </a:prstGeom>
          <a:ln w="47625">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49C6A8B-E84F-4B9D-BEB8-4A6465613C5D}"/>
              </a:ext>
            </a:extLst>
          </p:cNvPr>
          <p:cNvCxnSpPr>
            <a:cxnSpLocks/>
            <a:stCxn id="17" idx="3"/>
          </p:cNvCxnSpPr>
          <p:nvPr/>
        </p:nvCxnSpPr>
        <p:spPr>
          <a:xfrm>
            <a:off x="3452751" y="1204531"/>
            <a:ext cx="2795649" cy="1337056"/>
          </a:xfrm>
          <a:prstGeom prst="straightConnector1">
            <a:avLst/>
          </a:prstGeom>
          <a:ln w="47625">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F58372B-78A3-4196-814C-8D20981BF1EE}"/>
              </a:ext>
            </a:extLst>
          </p:cNvPr>
          <p:cNvCxnSpPr>
            <a:cxnSpLocks/>
          </p:cNvCxnSpPr>
          <p:nvPr/>
        </p:nvCxnSpPr>
        <p:spPr>
          <a:xfrm flipV="1">
            <a:off x="1295400" y="1693129"/>
            <a:ext cx="990600" cy="2072070"/>
          </a:xfrm>
          <a:prstGeom prst="straightConnector1">
            <a:avLst/>
          </a:prstGeom>
          <a:ln w="47625">
            <a:headEnd type="none"/>
            <a:tailEnd type="triangle"/>
          </a:ln>
        </p:spPr>
        <p:style>
          <a:lnRef idx="1">
            <a:schemeClr val="accent1"/>
          </a:lnRef>
          <a:fillRef idx="0">
            <a:schemeClr val="accent1"/>
          </a:fillRef>
          <a:effectRef idx="0">
            <a:schemeClr val="accent1"/>
          </a:effectRef>
          <a:fontRef idx="minor">
            <a:schemeClr val="tx1"/>
          </a:fontRef>
        </p:style>
      </p:cxnSp>
      <p:sp>
        <p:nvSpPr>
          <p:cNvPr id="17" name="Subtitle 5">
            <a:extLst>
              <a:ext uri="{FF2B5EF4-FFF2-40B4-BE49-F238E27FC236}">
                <a16:creationId xmlns:a16="http://schemas.microsoft.com/office/drawing/2014/main" id="{E883F61B-9875-4D75-A8A8-700F4335BFF5}"/>
              </a:ext>
            </a:extLst>
          </p:cNvPr>
          <p:cNvSpPr txBox="1">
            <a:spLocks/>
          </p:cNvSpPr>
          <p:nvPr/>
        </p:nvSpPr>
        <p:spPr>
          <a:xfrm>
            <a:off x="76200" y="715933"/>
            <a:ext cx="3376551" cy="9771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rtl="0" eaLnBrk="0" fontAlgn="base" hangingPunct="0">
              <a:spcBef>
                <a:spcPct val="20000"/>
              </a:spcBef>
              <a:spcAft>
                <a:spcPct val="0"/>
              </a:spcAft>
              <a:buFont typeface="Arial" charset="0"/>
              <a:buNone/>
              <a:defRPr sz="3200" kern="1200">
                <a:solidFill>
                  <a:schemeClr val="bg1"/>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dirty="0">
                <a:solidFill>
                  <a:schemeClr val="tx1"/>
                </a:solidFill>
              </a:rPr>
              <a:t>Social factors</a:t>
            </a:r>
          </a:p>
        </p:txBody>
      </p:sp>
    </p:spTree>
    <p:extLst>
      <p:ext uri="{BB962C8B-B14F-4D97-AF65-F5344CB8AC3E}">
        <p14:creationId xmlns:p14="http://schemas.microsoft.com/office/powerpoint/2010/main" val="39780788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4" name="Rectangle 3"/>
          <p:cNvSpPr/>
          <p:nvPr/>
        </p:nvSpPr>
        <p:spPr>
          <a:xfrm>
            <a:off x="204355" y="2445976"/>
            <a:ext cx="2590800" cy="182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2000" y="2974542"/>
            <a:ext cx="1905000" cy="646331"/>
          </a:xfrm>
          <a:prstGeom prst="rect">
            <a:avLst/>
          </a:prstGeom>
          <a:noFill/>
        </p:spPr>
        <p:txBody>
          <a:bodyPr wrap="square" rtlCol="0">
            <a:spAutoFit/>
          </a:bodyPr>
          <a:lstStyle/>
          <a:p>
            <a:r>
              <a:rPr lang="en-US" sz="3600" dirty="0"/>
              <a:t>Racism</a:t>
            </a:r>
          </a:p>
        </p:txBody>
      </p:sp>
      <p:sp>
        <p:nvSpPr>
          <p:cNvPr id="7" name="Rectangle 6"/>
          <p:cNvSpPr/>
          <p:nvPr/>
        </p:nvSpPr>
        <p:spPr>
          <a:xfrm>
            <a:off x="6345381" y="2541587"/>
            <a:ext cx="2590800" cy="1730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Health Outcomes</a:t>
            </a:r>
          </a:p>
        </p:txBody>
      </p:sp>
      <p:cxnSp>
        <p:nvCxnSpPr>
          <p:cNvPr id="12" name="Straight Arrow Connector 11"/>
          <p:cNvCxnSpPr>
            <a:cxnSpLocks/>
            <a:endCxn id="21" idx="1"/>
          </p:cNvCxnSpPr>
          <p:nvPr/>
        </p:nvCxnSpPr>
        <p:spPr>
          <a:xfrm>
            <a:off x="914400" y="4301351"/>
            <a:ext cx="2667000" cy="820772"/>
          </a:xfrm>
          <a:prstGeom prst="straightConnector1">
            <a:avLst/>
          </a:prstGeom>
          <a:ln w="47625">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49C6A8B-E84F-4B9D-BEB8-4A6465613C5D}"/>
              </a:ext>
            </a:extLst>
          </p:cNvPr>
          <p:cNvCxnSpPr>
            <a:cxnSpLocks/>
          </p:cNvCxnSpPr>
          <p:nvPr/>
        </p:nvCxnSpPr>
        <p:spPr>
          <a:xfrm>
            <a:off x="4132985" y="1413902"/>
            <a:ext cx="2212396" cy="1127685"/>
          </a:xfrm>
          <a:prstGeom prst="straightConnector1">
            <a:avLst/>
          </a:prstGeom>
          <a:ln w="47625">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F58372B-78A3-4196-814C-8D20981BF1EE}"/>
              </a:ext>
            </a:extLst>
          </p:cNvPr>
          <p:cNvCxnSpPr>
            <a:cxnSpLocks/>
          </p:cNvCxnSpPr>
          <p:nvPr/>
        </p:nvCxnSpPr>
        <p:spPr>
          <a:xfrm flipV="1">
            <a:off x="914400" y="1321539"/>
            <a:ext cx="1100943" cy="1101241"/>
          </a:xfrm>
          <a:prstGeom prst="straightConnector1">
            <a:avLst/>
          </a:prstGeom>
          <a:ln w="47625">
            <a:headEnd type="none"/>
            <a:tailEnd type="triangle"/>
          </a:ln>
        </p:spPr>
        <p:style>
          <a:lnRef idx="1">
            <a:schemeClr val="accent1"/>
          </a:lnRef>
          <a:fillRef idx="0">
            <a:schemeClr val="accent1"/>
          </a:fillRef>
          <a:effectRef idx="0">
            <a:schemeClr val="accent1"/>
          </a:effectRef>
          <a:fontRef idx="minor">
            <a:schemeClr val="tx1"/>
          </a:fontRef>
        </p:style>
      </p:cxnSp>
      <p:sp>
        <p:nvSpPr>
          <p:cNvPr id="17" name="Subtitle 5">
            <a:extLst>
              <a:ext uri="{FF2B5EF4-FFF2-40B4-BE49-F238E27FC236}">
                <a16:creationId xmlns:a16="http://schemas.microsoft.com/office/drawing/2014/main" id="{E883F61B-9875-4D75-A8A8-700F4335BFF5}"/>
              </a:ext>
            </a:extLst>
          </p:cNvPr>
          <p:cNvSpPr txBox="1">
            <a:spLocks/>
          </p:cNvSpPr>
          <p:nvPr/>
        </p:nvSpPr>
        <p:spPr>
          <a:xfrm>
            <a:off x="2015343" y="355457"/>
            <a:ext cx="2109355" cy="9771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rtl="0" eaLnBrk="0" fontAlgn="base" hangingPunct="0">
              <a:spcBef>
                <a:spcPct val="20000"/>
              </a:spcBef>
              <a:spcAft>
                <a:spcPct val="0"/>
              </a:spcAft>
              <a:buFont typeface="Arial" charset="0"/>
              <a:buNone/>
              <a:defRPr sz="3200" kern="1200">
                <a:solidFill>
                  <a:schemeClr val="bg1"/>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dirty="0">
                <a:solidFill>
                  <a:schemeClr val="tx1"/>
                </a:solidFill>
              </a:rPr>
              <a:t>Social factors</a:t>
            </a:r>
          </a:p>
        </p:txBody>
      </p:sp>
      <p:cxnSp>
        <p:nvCxnSpPr>
          <p:cNvPr id="16" name="Straight Arrow Connector 15">
            <a:extLst>
              <a:ext uri="{FF2B5EF4-FFF2-40B4-BE49-F238E27FC236}">
                <a16:creationId xmlns:a16="http://schemas.microsoft.com/office/drawing/2014/main" id="{A12BBD4E-2C2E-4E4C-9D5B-385314E13EBE}"/>
              </a:ext>
            </a:extLst>
          </p:cNvPr>
          <p:cNvCxnSpPr>
            <a:cxnSpLocks/>
            <a:stCxn id="21" idx="3"/>
          </p:cNvCxnSpPr>
          <p:nvPr/>
        </p:nvCxnSpPr>
        <p:spPr>
          <a:xfrm flipV="1">
            <a:off x="5690755" y="4301351"/>
            <a:ext cx="2081645" cy="820772"/>
          </a:xfrm>
          <a:prstGeom prst="straightConnector1">
            <a:avLst/>
          </a:prstGeom>
          <a:ln w="47625">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7DA4B45-CB12-4168-B273-972A4A09F500}"/>
              </a:ext>
            </a:extLst>
          </p:cNvPr>
          <p:cNvCxnSpPr>
            <a:cxnSpLocks/>
          </p:cNvCxnSpPr>
          <p:nvPr/>
        </p:nvCxnSpPr>
        <p:spPr>
          <a:xfrm>
            <a:off x="7623463" y="1268412"/>
            <a:ext cx="834737" cy="1273175"/>
          </a:xfrm>
          <a:prstGeom prst="straightConnector1">
            <a:avLst/>
          </a:prstGeom>
          <a:ln w="47625">
            <a:headEnd type="none"/>
            <a:tailEnd type="triangle"/>
          </a:ln>
        </p:spPr>
        <p:style>
          <a:lnRef idx="1">
            <a:schemeClr val="accent1"/>
          </a:lnRef>
          <a:fillRef idx="0">
            <a:schemeClr val="accent1"/>
          </a:fillRef>
          <a:effectRef idx="0">
            <a:schemeClr val="accent1"/>
          </a:effectRef>
          <a:fontRef idx="minor">
            <a:schemeClr val="tx1"/>
          </a:fontRef>
        </p:style>
      </p:cxnSp>
      <p:sp>
        <p:nvSpPr>
          <p:cNvPr id="20" name="Subtitle 5">
            <a:extLst>
              <a:ext uri="{FF2B5EF4-FFF2-40B4-BE49-F238E27FC236}">
                <a16:creationId xmlns:a16="http://schemas.microsoft.com/office/drawing/2014/main" id="{0F36D2FC-0769-4495-93D5-EE974C99173E}"/>
              </a:ext>
            </a:extLst>
          </p:cNvPr>
          <p:cNvSpPr txBox="1">
            <a:spLocks/>
          </p:cNvSpPr>
          <p:nvPr/>
        </p:nvSpPr>
        <p:spPr>
          <a:xfrm>
            <a:off x="5514108" y="291217"/>
            <a:ext cx="2109355" cy="9771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rtl="0" eaLnBrk="0" fontAlgn="base" hangingPunct="0">
              <a:spcBef>
                <a:spcPct val="20000"/>
              </a:spcBef>
              <a:spcAft>
                <a:spcPct val="0"/>
              </a:spcAft>
              <a:buFont typeface="Arial" charset="0"/>
              <a:buNone/>
              <a:defRPr sz="3200" kern="1200">
                <a:solidFill>
                  <a:schemeClr val="bg1"/>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dirty="0">
                <a:solidFill>
                  <a:schemeClr val="tx1"/>
                </a:solidFill>
              </a:rPr>
              <a:t>Health Care</a:t>
            </a:r>
          </a:p>
        </p:txBody>
      </p:sp>
      <p:sp>
        <p:nvSpPr>
          <p:cNvPr id="21" name="Subtitle 5">
            <a:extLst>
              <a:ext uri="{FF2B5EF4-FFF2-40B4-BE49-F238E27FC236}">
                <a16:creationId xmlns:a16="http://schemas.microsoft.com/office/drawing/2014/main" id="{14A485DD-C685-4F6A-A22A-FBFF45C6CCAE}"/>
              </a:ext>
            </a:extLst>
          </p:cNvPr>
          <p:cNvSpPr txBox="1">
            <a:spLocks/>
          </p:cNvSpPr>
          <p:nvPr/>
        </p:nvSpPr>
        <p:spPr>
          <a:xfrm>
            <a:off x="3581400" y="4633525"/>
            <a:ext cx="2109355" cy="9771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rtl="0" eaLnBrk="0" fontAlgn="base" hangingPunct="0">
              <a:spcBef>
                <a:spcPct val="20000"/>
              </a:spcBef>
              <a:spcAft>
                <a:spcPct val="0"/>
              </a:spcAft>
              <a:buFont typeface="Arial" charset="0"/>
              <a:buNone/>
              <a:defRPr sz="3200" kern="1200">
                <a:solidFill>
                  <a:schemeClr val="bg1"/>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dirty="0">
                <a:solidFill>
                  <a:schemeClr val="tx1"/>
                </a:solidFill>
              </a:rPr>
              <a:t>Health Care</a:t>
            </a:r>
          </a:p>
        </p:txBody>
      </p:sp>
      <p:cxnSp>
        <p:nvCxnSpPr>
          <p:cNvPr id="43" name="Straight Arrow Connector 42">
            <a:extLst>
              <a:ext uri="{FF2B5EF4-FFF2-40B4-BE49-F238E27FC236}">
                <a16:creationId xmlns:a16="http://schemas.microsoft.com/office/drawing/2014/main" id="{E6C584EE-B858-46B9-86E5-F96123F4E130}"/>
              </a:ext>
            </a:extLst>
          </p:cNvPr>
          <p:cNvCxnSpPr>
            <a:cxnSpLocks/>
          </p:cNvCxnSpPr>
          <p:nvPr/>
        </p:nvCxnSpPr>
        <p:spPr>
          <a:xfrm flipV="1">
            <a:off x="4140779" y="832653"/>
            <a:ext cx="1373329" cy="14177"/>
          </a:xfrm>
          <a:prstGeom prst="straightConnector1">
            <a:avLst/>
          </a:prstGeom>
          <a:ln w="47625">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97FC15D-8C13-44AA-832B-E12EC2D80AA8}"/>
              </a:ext>
            </a:extLst>
          </p:cNvPr>
          <p:cNvCxnSpPr>
            <a:cxnSpLocks/>
          </p:cNvCxnSpPr>
          <p:nvPr/>
        </p:nvCxnSpPr>
        <p:spPr>
          <a:xfrm flipV="1">
            <a:off x="2795155" y="3297707"/>
            <a:ext cx="3550226" cy="2776"/>
          </a:xfrm>
          <a:prstGeom prst="straightConnector1">
            <a:avLst/>
          </a:prstGeom>
          <a:ln w="47625">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243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89A16-0FD7-4ACD-A61F-6952D700069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2AFAFEC7-BFA3-435C-A313-403C62B6776D}"/>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439CADAD-5C4F-4EEC-AC5E-FA5C9D3F2437}"/>
              </a:ext>
            </a:extLst>
          </p:cNvPr>
          <p:cNvPicPr>
            <a:picLocks noChangeAspect="1"/>
          </p:cNvPicPr>
          <p:nvPr/>
        </p:nvPicPr>
        <p:blipFill>
          <a:blip r:embed="rId3"/>
          <a:stretch>
            <a:fillRect/>
          </a:stretch>
        </p:blipFill>
        <p:spPr>
          <a:xfrm>
            <a:off x="614362" y="1095375"/>
            <a:ext cx="7915275" cy="4667250"/>
          </a:xfrm>
          <a:prstGeom prst="rect">
            <a:avLst/>
          </a:prstGeom>
        </p:spPr>
      </p:pic>
    </p:spTree>
    <p:extLst>
      <p:ext uri="{BB962C8B-B14F-4D97-AF65-F5344CB8AC3E}">
        <p14:creationId xmlns:p14="http://schemas.microsoft.com/office/powerpoint/2010/main" val="16894115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04800" y="274637"/>
            <a:ext cx="8534400" cy="1066800"/>
          </a:xfrm>
        </p:spPr>
        <p:txBody>
          <a:bodyPr>
            <a:noAutofit/>
          </a:bodyPr>
          <a:lstStyle/>
          <a:p>
            <a:pPr eaLnBrk="1" fontAlgn="auto" hangingPunct="1">
              <a:spcAft>
                <a:spcPts val="0"/>
              </a:spcAft>
              <a:defRPr/>
            </a:pPr>
            <a:r>
              <a:rPr lang="en-US" altLang="en-US" dirty="0"/>
              <a:t>Do Differences in Insurance Explain Racial/Ethnic  Differences?</a:t>
            </a:r>
          </a:p>
        </p:txBody>
      </p:sp>
      <p:sp>
        <p:nvSpPr>
          <p:cNvPr id="24579" name="Rectangle 3"/>
          <p:cNvSpPr>
            <a:spLocks noGrp="1" noChangeArrowheads="1"/>
          </p:cNvSpPr>
          <p:nvPr>
            <p:ph idx="1"/>
          </p:nvPr>
        </p:nvSpPr>
        <p:spPr>
          <a:xfrm>
            <a:off x="381000" y="1981200"/>
            <a:ext cx="8229600" cy="4068763"/>
          </a:xfrm>
        </p:spPr>
        <p:txBody>
          <a:bodyPr/>
          <a:lstStyle/>
          <a:p>
            <a:pPr eaLnBrk="1" hangingPunct="1"/>
            <a:r>
              <a:rPr lang="en-US" altLang="en-US" dirty="0"/>
              <a:t>Insurance access mediates differences in health care utilization in analyses of national datasets</a:t>
            </a:r>
          </a:p>
          <a:p>
            <a:pPr eaLnBrk="1" hangingPunct="1"/>
            <a:r>
              <a:rPr lang="en-US" altLang="en-US" dirty="0"/>
              <a:t>However, does not explain all differences when assessed </a:t>
            </a:r>
            <a:r>
              <a:rPr lang="en-US" altLang="en-US" sz="3600" dirty="0">
                <a:solidFill>
                  <a:schemeClr val="accent2"/>
                </a:solidFill>
              </a:rPr>
              <a:t>within </a:t>
            </a:r>
            <a:r>
              <a:rPr lang="en-US" altLang="en-US" dirty="0"/>
              <a:t>an insurance/care system, such as Medicare, VA studies or Kaiser studies</a:t>
            </a:r>
          </a:p>
          <a:p>
            <a:pPr eaLnBrk="1" hangingPunct="1"/>
            <a:endParaRPr lang="en-US" altLang="en-US" dirty="0"/>
          </a:p>
        </p:txBody>
      </p:sp>
    </p:spTree>
    <p:extLst>
      <p:ext uri="{BB962C8B-B14F-4D97-AF65-F5344CB8AC3E}">
        <p14:creationId xmlns:p14="http://schemas.microsoft.com/office/powerpoint/2010/main" val="33753380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304800"/>
            <a:ext cx="9144000" cy="1143000"/>
          </a:xfrm>
        </p:spPr>
        <p:txBody>
          <a:bodyPr>
            <a:normAutofit fontScale="90000"/>
          </a:bodyPr>
          <a:lstStyle/>
          <a:p>
            <a:pPr eaLnBrk="1" fontAlgn="auto" hangingPunct="1">
              <a:spcAft>
                <a:spcPts val="0"/>
              </a:spcAft>
              <a:defRPr/>
            </a:pPr>
            <a:r>
              <a:rPr lang="en-US" altLang="en-US" sz="3600" dirty="0">
                <a:solidFill>
                  <a:schemeClr val="bg1"/>
                </a:solidFill>
              </a:rPr>
              <a:t>Racial Differences Not Completely Explained by Insurance</a:t>
            </a:r>
          </a:p>
        </p:txBody>
      </p:sp>
      <p:grpSp>
        <p:nvGrpSpPr>
          <p:cNvPr id="26627" name="Group 1"/>
          <p:cNvGrpSpPr>
            <a:grpSpLocks/>
          </p:cNvGrpSpPr>
          <p:nvPr/>
        </p:nvGrpSpPr>
        <p:grpSpPr bwMode="auto">
          <a:xfrm>
            <a:off x="-228600" y="1600200"/>
            <a:ext cx="9372600" cy="5308906"/>
            <a:chOff x="-228600" y="1539875"/>
            <a:chExt cx="9372600" cy="5308906"/>
          </a:xfrm>
        </p:grpSpPr>
        <p:sp>
          <p:nvSpPr>
            <p:cNvPr id="26628" name="Rectangle 3"/>
            <p:cNvSpPr>
              <a:spLocks noChangeArrowheads="1"/>
            </p:cNvSpPr>
            <p:nvPr/>
          </p:nvSpPr>
          <p:spPr bwMode="auto">
            <a:xfrm>
              <a:off x="-228600" y="6017784"/>
              <a:ext cx="8229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r">
                <a:spcBef>
                  <a:spcPct val="0"/>
                </a:spcBef>
                <a:buClrTx/>
                <a:buSzTx/>
                <a:buFontTx/>
                <a:buNone/>
              </a:pPr>
              <a:r>
                <a:rPr lang="en-US" altLang="en-US" sz="1200" dirty="0"/>
                <a:t>*Difference is statistically significant after adjustment.</a:t>
              </a:r>
            </a:p>
            <a:p>
              <a:pPr algn="r">
                <a:spcBef>
                  <a:spcPct val="0"/>
                </a:spcBef>
                <a:buClrTx/>
                <a:buSzTx/>
                <a:buFontTx/>
                <a:buNone/>
              </a:pPr>
              <a:r>
                <a:rPr lang="en-US" altLang="en-US" sz="1200" dirty="0"/>
                <a:t>NOTE:  Odds ratios are adjusted for age, health insurance, sociodemographic characteristics, and clinical factors.</a:t>
              </a:r>
            </a:p>
            <a:p>
              <a:pPr algn="r">
                <a:spcBef>
                  <a:spcPct val="0"/>
                </a:spcBef>
                <a:buClrTx/>
                <a:buSzTx/>
                <a:buFontTx/>
                <a:buNone/>
              </a:pPr>
              <a:r>
                <a:rPr lang="en-US" altLang="en-US" sz="1200" dirty="0"/>
                <a:t>DATA:  </a:t>
              </a:r>
              <a:r>
                <a:rPr lang="en-US" altLang="en-US" sz="1200" dirty="0" err="1"/>
                <a:t>Daumit</a:t>
              </a:r>
              <a:r>
                <a:rPr lang="en-US" altLang="en-US" sz="1200" dirty="0"/>
                <a:t> and </a:t>
              </a:r>
              <a:r>
                <a:rPr lang="en-US" altLang="en-US" sz="1200" dirty="0" err="1"/>
                <a:t>Powe</a:t>
              </a:r>
              <a:r>
                <a:rPr lang="en-US" altLang="en-US" sz="1200" dirty="0"/>
                <a:t>, 2001.</a:t>
              </a:r>
            </a:p>
            <a:p>
              <a:pPr algn="r">
                <a:spcBef>
                  <a:spcPct val="0"/>
                </a:spcBef>
                <a:buClrTx/>
                <a:buSzTx/>
                <a:buFontTx/>
                <a:buNone/>
              </a:pPr>
              <a:r>
                <a:rPr lang="en-US" altLang="en-US" sz="1200" dirty="0"/>
                <a:t>SOURCE:  Kaiser Family Foundation, </a:t>
              </a:r>
              <a:r>
                <a:rPr lang="en-US" altLang="en-US" sz="1200" i="1" dirty="0"/>
                <a:t>Key Facts: Race, Ethnicity and Medical Care, </a:t>
              </a:r>
              <a:r>
                <a:rPr lang="en-US" altLang="en-US" sz="1200" dirty="0"/>
                <a:t>June 2003</a:t>
              </a:r>
              <a:r>
                <a:rPr lang="en-US" altLang="en-US" sz="1000" dirty="0"/>
                <a:t>.</a:t>
              </a:r>
            </a:p>
          </p:txBody>
        </p:sp>
        <p:grpSp>
          <p:nvGrpSpPr>
            <p:cNvPr id="26629" name="Group 12"/>
            <p:cNvGrpSpPr>
              <a:grpSpLocks/>
            </p:cNvGrpSpPr>
            <p:nvPr/>
          </p:nvGrpSpPr>
          <p:grpSpPr bwMode="auto">
            <a:xfrm>
              <a:off x="552450" y="1844676"/>
              <a:ext cx="8442325" cy="4137026"/>
              <a:chOff x="528" y="874"/>
              <a:chExt cx="5318" cy="2606"/>
            </a:xfrm>
          </p:grpSpPr>
          <p:sp>
            <p:nvSpPr>
              <p:cNvPr id="26631" name="Line 4"/>
              <p:cNvSpPr>
                <a:spLocks noChangeShapeType="1"/>
              </p:cNvSpPr>
              <p:nvPr/>
            </p:nvSpPr>
            <p:spPr bwMode="auto">
              <a:xfrm>
                <a:off x="960" y="1968"/>
                <a:ext cx="3776" cy="0"/>
              </a:xfrm>
              <a:prstGeom prst="line">
                <a:avLst/>
              </a:prstGeom>
              <a:noFill/>
              <a:ln w="9525">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26632" name="Object 5"/>
              <p:cNvGraphicFramePr>
                <a:graphicFrameLocks noChangeAspect="1"/>
              </p:cNvGraphicFramePr>
              <p:nvPr>
                <p:extLst>
                  <p:ext uri="{D42A27DB-BD31-4B8C-83A1-F6EECF244321}">
                    <p14:modId xmlns:p14="http://schemas.microsoft.com/office/powerpoint/2010/main" val="4023930644"/>
                  </p:ext>
                </p:extLst>
              </p:nvPr>
            </p:nvGraphicFramePr>
            <p:xfrm>
              <a:off x="528" y="874"/>
              <a:ext cx="4571" cy="2606"/>
            </p:xfrm>
            <a:graphic>
              <a:graphicData uri="http://schemas.openxmlformats.org/presentationml/2006/ole">
                <mc:AlternateContent xmlns:mc="http://schemas.openxmlformats.org/markup-compatibility/2006">
                  <mc:Choice xmlns:v="urn:schemas-microsoft-com:vml" Requires="v">
                    <p:oleObj spid="_x0000_s85127" name="Chart" r:id="rId4" imgW="7153163" imgH="4038476" progId="Excel.Chart.8">
                      <p:embed/>
                    </p:oleObj>
                  </mc:Choice>
                  <mc:Fallback>
                    <p:oleObj name="Chart" r:id="rId4" imgW="7153163" imgH="4038476" progId="Excel.Chart.8">
                      <p:embed/>
                      <p:pic>
                        <p:nvPicPr>
                          <p:cNvPr id="0" name=""/>
                          <p:cNvPicPr>
                            <a:picLocks noChangeAspect="1" noChangeArrowheads="1"/>
                          </p:cNvPicPr>
                          <p:nvPr/>
                        </p:nvPicPr>
                        <p:blipFill>
                          <a:blip r:embed="rId5"/>
                          <a:srcRect/>
                          <a:stretch>
                            <a:fillRect/>
                          </a:stretch>
                        </p:blipFill>
                        <p:spPr bwMode="auto">
                          <a:xfrm>
                            <a:off x="528" y="874"/>
                            <a:ext cx="4571" cy="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633" name="Text Box 6"/>
              <p:cNvSpPr txBox="1">
                <a:spLocks noChangeArrowheads="1"/>
              </p:cNvSpPr>
              <p:nvPr/>
            </p:nvSpPr>
            <p:spPr bwMode="auto">
              <a:xfrm>
                <a:off x="1248" y="1008"/>
                <a:ext cx="1824"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50000"/>
                  </a:spcBef>
                  <a:buClrTx/>
                  <a:buSzTx/>
                  <a:buFontTx/>
                  <a:buNone/>
                </a:pPr>
                <a:endParaRPr lang="en-US" altLang="en-US" sz="1400"/>
              </a:p>
            </p:txBody>
          </p:sp>
          <p:sp>
            <p:nvSpPr>
              <p:cNvPr id="26634" name="Text Box 7"/>
              <p:cNvSpPr txBox="1">
                <a:spLocks noChangeArrowheads="1"/>
              </p:cNvSpPr>
              <p:nvPr/>
            </p:nvSpPr>
            <p:spPr bwMode="auto">
              <a:xfrm>
                <a:off x="5090" y="1927"/>
                <a:ext cx="756" cy="52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50000"/>
                  </a:spcBef>
                  <a:buClrTx/>
                  <a:buSzTx/>
                  <a:buFontTx/>
                  <a:buNone/>
                </a:pPr>
                <a:r>
                  <a:rPr lang="en-US" altLang="en-US" sz="1600" b="1" dirty="0">
                    <a:solidFill>
                      <a:schemeClr val="bg1"/>
                    </a:solidFill>
                  </a:rPr>
                  <a:t>Equally likely as white men</a:t>
                </a:r>
              </a:p>
            </p:txBody>
          </p:sp>
          <p:sp>
            <p:nvSpPr>
              <p:cNvPr id="26635" name="Line 8"/>
              <p:cNvSpPr>
                <a:spLocks noChangeShapeType="1"/>
              </p:cNvSpPr>
              <p:nvPr/>
            </p:nvSpPr>
            <p:spPr bwMode="auto">
              <a:xfrm flipH="1">
                <a:off x="4773" y="1949"/>
                <a:ext cx="31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6630" name="Rectangle 11"/>
            <p:cNvSpPr>
              <a:spLocks noRot="1" noChangeArrowheads="1"/>
            </p:cNvSpPr>
            <p:nvPr/>
          </p:nvSpPr>
          <p:spPr bwMode="auto">
            <a:xfrm>
              <a:off x="0" y="1539875"/>
              <a:ext cx="9144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en-US" altLang="en-US" dirty="0">
                  <a:solidFill>
                    <a:schemeClr val="bg1"/>
                  </a:solidFill>
                </a:rPr>
                <a:t>Cardiac Procedure Use in Chronic Renal Disease Patients, by Race and Gender, 1986-1992</a:t>
              </a:r>
            </a:p>
          </p:txBody>
        </p:sp>
      </p:grpSp>
    </p:spTree>
    <p:extLst>
      <p:ext uri="{BB962C8B-B14F-4D97-AF65-F5344CB8AC3E}">
        <p14:creationId xmlns:p14="http://schemas.microsoft.com/office/powerpoint/2010/main" val="9819719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33137" y="304800"/>
            <a:ext cx="8686800" cy="1143000"/>
          </a:xfrm>
        </p:spPr>
        <p:txBody>
          <a:bodyPr>
            <a:noAutofit/>
          </a:bodyPr>
          <a:lstStyle/>
          <a:p>
            <a:pPr eaLnBrk="1" fontAlgn="auto" hangingPunct="1">
              <a:spcAft>
                <a:spcPts val="0"/>
              </a:spcAft>
              <a:defRPr/>
            </a:pPr>
            <a:r>
              <a:rPr lang="en-US" altLang="en-US" dirty="0"/>
              <a:t>Do Patient Factors Explain Differences?</a:t>
            </a:r>
          </a:p>
        </p:txBody>
      </p:sp>
      <p:sp>
        <p:nvSpPr>
          <p:cNvPr id="25603" name="Rectangle 3"/>
          <p:cNvSpPr>
            <a:spLocks noGrp="1" noChangeArrowheads="1"/>
          </p:cNvSpPr>
          <p:nvPr>
            <p:ph idx="1"/>
          </p:nvPr>
        </p:nvSpPr>
        <p:spPr>
          <a:xfrm>
            <a:off x="3429000" y="1905000"/>
            <a:ext cx="5181600" cy="4525963"/>
          </a:xfrm>
        </p:spPr>
        <p:txBody>
          <a:bodyPr/>
          <a:lstStyle/>
          <a:p>
            <a:pPr marL="0" indent="0" eaLnBrk="1" hangingPunct="1">
              <a:buNone/>
            </a:pPr>
            <a:r>
              <a:rPr lang="en-US" altLang="en-US" sz="2800" dirty="0"/>
              <a:t>“The studies that the IOM reviewed suggest that racial differences in patients’ attitudes, such as their preferences for treatment, do not vary greatly and cannot fully explain racial and ethnic disparities in healthcare.”</a:t>
            </a:r>
          </a:p>
          <a:p>
            <a:pPr lvl="5"/>
            <a:r>
              <a:rPr lang="en-US" altLang="en-US" sz="2800" dirty="0">
                <a:solidFill>
                  <a:schemeClr val="bg1"/>
                </a:solidFill>
              </a:rPr>
              <a:t>IOM, Unequal Treatment, 2003</a:t>
            </a:r>
          </a:p>
        </p:txBody>
      </p:sp>
      <p:graphicFrame>
        <p:nvGraphicFramePr>
          <p:cNvPr id="2" name="Object 1"/>
          <p:cNvGraphicFramePr>
            <a:graphicFrameLocks noChangeAspect="1"/>
          </p:cNvGraphicFramePr>
          <p:nvPr>
            <p:extLst>
              <p:ext uri="{D42A27DB-BD31-4B8C-83A1-F6EECF244321}">
                <p14:modId xmlns:p14="http://schemas.microsoft.com/office/powerpoint/2010/main" val="4171887873"/>
              </p:ext>
            </p:extLst>
          </p:nvPr>
        </p:nvGraphicFramePr>
        <p:xfrm>
          <a:off x="228600" y="1828800"/>
          <a:ext cx="2900966" cy="3886200"/>
        </p:xfrm>
        <a:graphic>
          <a:graphicData uri="http://schemas.openxmlformats.org/presentationml/2006/ole">
            <mc:AlternateContent xmlns:mc="http://schemas.openxmlformats.org/markup-compatibility/2006">
              <mc:Choice xmlns:v="urn:schemas-microsoft-com:vml" Requires="v">
                <p:oleObj spid="_x0000_s171064" name="Photo Editor Photo" r:id="rId3" imgW="8573697" imgH="12857143" progId="MSPhotoEd.3">
                  <p:embed/>
                </p:oleObj>
              </mc:Choice>
              <mc:Fallback>
                <p:oleObj name="Photo Editor Photo" r:id="rId3" imgW="8573697" imgH="12857143" progId="MSPhotoEd.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828800"/>
                        <a:ext cx="2900966" cy="388620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1865928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76200" y="274638"/>
            <a:ext cx="8610600" cy="1325562"/>
          </a:xfrm>
        </p:spPr>
        <p:txBody>
          <a:bodyPr/>
          <a:lstStyle/>
          <a:p>
            <a:pPr eaLnBrk="1" fontAlgn="auto" hangingPunct="1">
              <a:spcAft>
                <a:spcPts val="0"/>
              </a:spcAft>
              <a:defRPr/>
            </a:pPr>
            <a:r>
              <a:rPr lang="en-US" altLang="en-US" dirty="0"/>
              <a:t>What Else Explains Differences? </a:t>
            </a:r>
          </a:p>
        </p:txBody>
      </p:sp>
      <p:sp>
        <p:nvSpPr>
          <p:cNvPr id="23555" name="Rectangle 3"/>
          <p:cNvSpPr>
            <a:spLocks noGrp="1" noChangeArrowheads="1"/>
          </p:cNvSpPr>
          <p:nvPr>
            <p:ph idx="1"/>
          </p:nvPr>
        </p:nvSpPr>
        <p:spPr>
          <a:xfrm>
            <a:off x="304800" y="1219200"/>
            <a:ext cx="8534400" cy="4724400"/>
          </a:xfrm>
        </p:spPr>
        <p:txBody>
          <a:bodyPr/>
          <a:lstStyle/>
          <a:p>
            <a:pPr eaLnBrk="1" hangingPunct="1">
              <a:lnSpc>
                <a:spcPct val="120000"/>
              </a:lnSpc>
              <a:buFontTx/>
              <a:buNone/>
            </a:pPr>
            <a:r>
              <a:rPr lang="en-US" altLang="en-US" sz="2800" b="1" i="1" dirty="0"/>
              <a:t>- System Related Issues?</a:t>
            </a:r>
          </a:p>
          <a:p>
            <a:pPr lvl="1" eaLnBrk="1" hangingPunct="1">
              <a:lnSpc>
                <a:spcPct val="120000"/>
              </a:lnSpc>
            </a:pPr>
            <a:r>
              <a:rPr lang="en-US" altLang="en-US" sz="2200" dirty="0"/>
              <a:t>Non-insurance related access</a:t>
            </a:r>
          </a:p>
          <a:p>
            <a:pPr lvl="1" eaLnBrk="1" hangingPunct="1">
              <a:lnSpc>
                <a:spcPct val="120000"/>
              </a:lnSpc>
            </a:pPr>
            <a:r>
              <a:rPr lang="en-US" altLang="en-US" sz="2200" dirty="0"/>
              <a:t>Hospital and provider characteristics</a:t>
            </a:r>
          </a:p>
          <a:p>
            <a:pPr lvl="1" eaLnBrk="1" hangingPunct="1">
              <a:lnSpc>
                <a:spcPct val="120000"/>
              </a:lnSpc>
            </a:pPr>
            <a:r>
              <a:rPr lang="en-US" altLang="en-US" sz="2200" dirty="0"/>
              <a:t>Literacy, numeracy and language issues</a:t>
            </a:r>
          </a:p>
          <a:p>
            <a:pPr eaLnBrk="1" hangingPunct="1">
              <a:lnSpc>
                <a:spcPct val="120000"/>
              </a:lnSpc>
            </a:pPr>
            <a:r>
              <a:rPr lang="en-US" altLang="en-US" sz="2800" b="1" i="1" dirty="0"/>
              <a:t>Doctor/Health Care System Issues?</a:t>
            </a:r>
            <a:r>
              <a:rPr lang="en-US" altLang="en-US" sz="2800" dirty="0">
                <a:solidFill>
                  <a:srgbClr val="FFFF00"/>
                </a:solidFill>
              </a:rPr>
              <a:t>    </a:t>
            </a:r>
          </a:p>
          <a:p>
            <a:pPr lvl="1" eaLnBrk="1" hangingPunct="1">
              <a:lnSpc>
                <a:spcPct val="120000"/>
              </a:lnSpc>
            </a:pPr>
            <a:r>
              <a:rPr lang="en-US" altLang="en-US" sz="2200" dirty="0"/>
              <a:t>Bias</a:t>
            </a:r>
          </a:p>
          <a:p>
            <a:pPr lvl="1" eaLnBrk="1" hangingPunct="1">
              <a:lnSpc>
                <a:spcPct val="120000"/>
              </a:lnSpc>
            </a:pPr>
            <a:r>
              <a:rPr lang="en-US" altLang="en-US" sz="2200" dirty="0"/>
              <a:t>Statistical discrimination</a:t>
            </a:r>
          </a:p>
          <a:p>
            <a:pPr eaLnBrk="1" hangingPunct="1">
              <a:lnSpc>
                <a:spcPct val="120000"/>
              </a:lnSpc>
            </a:pPr>
            <a:r>
              <a:rPr lang="en-US" altLang="en-US" sz="3000" b="1" i="1" dirty="0"/>
              <a:t>Patient Issues?</a:t>
            </a:r>
          </a:p>
        </p:txBody>
      </p:sp>
    </p:spTree>
    <p:extLst>
      <p:ext uri="{BB962C8B-B14F-4D97-AF65-F5344CB8AC3E}">
        <p14:creationId xmlns:p14="http://schemas.microsoft.com/office/powerpoint/2010/main" val="3335205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55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55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55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55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55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555">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55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lock Arc 1"/>
          <p:cNvSpPr/>
          <p:nvPr/>
        </p:nvSpPr>
        <p:spPr>
          <a:xfrm>
            <a:off x="1143000" y="838200"/>
            <a:ext cx="6742112" cy="6675437"/>
          </a:xfrm>
          <a:prstGeom prst="blockArc">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defRPr/>
            </a:pPr>
            <a:endParaRPr lang="en-US">
              <a:solidFill>
                <a:prstClr val="black"/>
              </a:solidFill>
            </a:endParaRPr>
          </a:p>
        </p:txBody>
      </p:sp>
      <p:sp>
        <p:nvSpPr>
          <p:cNvPr id="3" name="Block Arc 2"/>
          <p:cNvSpPr/>
          <p:nvPr/>
        </p:nvSpPr>
        <p:spPr>
          <a:xfrm>
            <a:off x="2046287" y="1747837"/>
            <a:ext cx="4911725" cy="5151438"/>
          </a:xfrm>
          <a:prstGeom prst="blockArc">
            <a:avLst/>
          </a:prstGeom>
          <a:solidFill>
            <a:srgbClr val="3399FF"/>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defRPr/>
            </a:pPr>
            <a:endParaRPr lang="en-US">
              <a:solidFill>
                <a:prstClr val="black"/>
              </a:solidFill>
            </a:endParaRPr>
          </a:p>
        </p:txBody>
      </p:sp>
      <p:grpSp>
        <p:nvGrpSpPr>
          <p:cNvPr id="4" name="Group 96"/>
          <p:cNvGrpSpPr>
            <a:grpSpLocks/>
          </p:cNvGrpSpPr>
          <p:nvPr/>
        </p:nvGrpSpPr>
        <p:grpSpPr bwMode="auto">
          <a:xfrm>
            <a:off x="2959100" y="2662237"/>
            <a:ext cx="3144837" cy="3305175"/>
            <a:chOff x="3017367" y="3759796"/>
            <a:chExt cx="3144656" cy="3304620"/>
          </a:xfrm>
        </p:grpSpPr>
        <p:sp>
          <p:nvSpPr>
            <p:cNvPr id="5" name="Chord 4"/>
            <p:cNvSpPr/>
            <p:nvPr/>
          </p:nvSpPr>
          <p:spPr>
            <a:xfrm rot="6741582">
              <a:off x="2937385" y="3839778"/>
              <a:ext cx="3304620" cy="3144656"/>
            </a:xfrm>
            <a:prstGeom prst="chord">
              <a:avLst>
                <a:gd name="adj1" fmla="val 3303767"/>
                <a:gd name="adj2" fmla="val 15611572"/>
              </a:avLst>
            </a:prstGeom>
            <a:solidFill>
              <a:srgbClr val="0000CC"/>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defRPr/>
              </a:pPr>
              <a:endParaRPr lang="en-US">
                <a:solidFill>
                  <a:prstClr val="white"/>
                </a:solidFill>
              </a:endParaRPr>
            </a:p>
          </p:txBody>
        </p:sp>
        <p:cxnSp>
          <p:nvCxnSpPr>
            <p:cNvPr id="6" name="Straight Connector 5"/>
            <p:cNvCxnSpPr/>
            <p:nvPr/>
          </p:nvCxnSpPr>
          <p:spPr>
            <a:xfrm rot="5400000" flipH="1" flipV="1">
              <a:off x="3853216" y="4524049"/>
              <a:ext cx="1431685" cy="4762"/>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nvGrpSpPr>
          <p:cNvPr id="7" name="Group 76"/>
          <p:cNvGrpSpPr>
            <a:grpSpLocks/>
          </p:cNvGrpSpPr>
          <p:nvPr/>
        </p:nvGrpSpPr>
        <p:grpSpPr bwMode="auto">
          <a:xfrm>
            <a:off x="1152525" y="4191000"/>
            <a:ext cx="6753225" cy="1327150"/>
            <a:chOff x="800100" y="2562225"/>
            <a:chExt cx="5486400" cy="707021"/>
          </a:xfrm>
        </p:grpSpPr>
        <p:sp>
          <p:nvSpPr>
            <p:cNvPr id="8" name="Rectangle 7"/>
            <p:cNvSpPr/>
            <p:nvPr/>
          </p:nvSpPr>
          <p:spPr>
            <a:xfrm>
              <a:off x="800100" y="2562225"/>
              <a:ext cx="5486400" cy="514197"/>
            </a:xfrm>
            <a:prstGeom prst="rect">
              <a:avLst/>
            </a:prstGeom>
            <a:solidFill>
              <a:srgbClr val="0066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defRPr/>
              </a:pPr>
              <a:endParaRPr lang="en-US">
                <a:solidFill>
                  <a:prstClr val="white"/>
                </a:solidFill>
              </a:endParaRPr>
            </a:p>
          </p:txBody>
        </p:sp>
        <p:cxnSp>
          <p:nvCxnSpPr>
            <p:cNvPr id="9" name="Straight Connector 8"/>
            <p:cNvCxnSpPr/>
            <p:nvPr/>
          </p:nvCxnSpPr>
          <p:spPr>
            <a:xfrm>
              <a:off x="800100" y="2562225"/>
              <a:ext cx="5477372"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0" name="TextBox 23"/>
            <p:cNvSpPr txBox="1"/>
            <p:nvPr/>
          </p:nvSpPr>
          <p:spPr>
            <a:xfrm>
              <a:off x="2747553" y="2764352"/>
              <a:ext cx="1590204" cy="50489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fontAlgn="base">
                <a:spcBef>
                  <a:spcPct val="0"/>
                </a:spcBef>
                <a:spcAft>
                  <a:spcPct val="0"/>
                </a:spcAft>
                <a:defRPr/>
              </a:pPr>
              <a:r>
                <a:rPr lang="en-US" sz="2800" b="1" dirty="0">
                  <a:solidFill>
                    <a:prstClr val="white"/>
                  </a:solidFill>
                </a:rPr>
                <a:t>HEALTH</a:t>
              </a:r>
            </a:p>
          </p:txBody>
        </p:sp>
      </p:grpSp>
      <p:sp>
        <p:nvSpPr>
          <p:cNvPr id="11" name="TextBox 24"/>
          <p:cNvSpPr txBox="1"/>
          <p:nvPr/>
        </p:nvSpPr>
        <p:spPr>
          <a:xfrm>
            <a:off x="3359150" y="3235325"/>
            <a:ext cx="1122362" cy="811212"/>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fontAlgn="base">
              <a:spcBef>
                <a:spcPct val="0"/>
              </a:spcBef>
              <a:spcAft>
                <a:spcPct val="0"/>
              </a:spcAft>
              <a:defRPr/>
            </a:pPr>
            <a:r>
              <a:rPr lang="en-US" sz="1400" b="1" dirty="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rPr>
              <a:t>Behaviors</a:t>
            </a:r>
          </a:p>
        </p:txBody>
      </p:sp>
      <p:sp>
        <p:nvSpPr>
          <p:cNvPr id="12" name="TextBox 25"/>
          <p:cNvSpPr txBox="1"/>
          <p:nvPr/>
        </p:nvSpPr>
        <p:spPr>
          <a:xfrm>
            <a:off x="4545012" y="3243262"/>
            <a:ext cx="1230313" cy="811213"/>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fontAlgn="base">
              <a:spcBef>
                <a:spcPct val="0"/>
              </a:spcBef>
              <a:spcAft>
                <a:spcPct val="0"/>
              </a:spcAft>
              <a:defRPr/>
            </a:pPr>
            <a:r>
              <a:rPr lang="en-US" sz="1400" b="1" dirty="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rPr>
              <a:t>Medical Care</a:t>
            </a:r>
          </a:p>
        </p:txBody>
      </p:sp>
      <p:sp>
        <p:nvSpPr>
          <p:cNvPr id="13" name="TextBox 26"/>
          <p:cNvSpPr txBox="1"/>
          <p:nvPr/>
        </p:nvSpPr>
        <p:spPr>
          <a:xfrm>
            <a:off x="3286125" y="2043112"/>
            <a:ext cx="2536825" cy="612775"/>
          </a:xfrm>
          <a:prstGeom prst="rect">
            <a:avLst/>
          </a:prstGeom>
          <a:noFill/>
        </p:spPr>
        <p:style>
          <a:lnRef idx="0">
            <a:scrgbClr r="0" g="0" b="0"/>
          </a:lnRef>
          <a:fillRef idx="0">
            <a:scrgbClr r="0" g="0" b="0"/>
          </a:fillRef>
          <a:effectRef idx="0">
            <a:scrgbClr r="0" g="0" b="0"/>
          </a:effectRef>
          <a:fontRef idx="minor">
            <a:schemeClr val="tx1"/>
          </a:fontRef>
        </p:style>
        <p:txBody>
          <a:bodyPr wrap="none"/>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fontAlgn="base">
              <a:spcBef>
                <a:spcPct val="0"/>
              </a:spcBef>
              <a:spcAft>
                <a:spcPct val="0"/>
              </a:spcAft>
              <a:defRPr/>
            </a:pPr>
            <a:r>
              <a:rPr lang="en-US" sz="14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Living &amp; Working Conditions</a:t>
            </a:r>
          </a:p>
          <a:p>
            <a:pPr algn="ctr" fontAlgn="base">
              <a:spcBef>
                <a:spcPct val="0"/>
              </a:spcBef>
              <a:spcAft>
                <a:spcPct val="0"/>
              </a:spcAft>
              <a:defRPr/>
            </a:pPr>
            <a:r>
              <a:rPr lang="en-US" sz="14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in Homes and Communities</a:t>
            </a:r>
          </a:p>
        </p:txBody>
      </p:sp>
      <p:sp>
        <p:nvSpPr>
          <p:cNvPr id="14" name="TextBox 27"/>
          <p:cNvSpPr txBox="1"/>
          <p:nvPr/>
        </p:nvSpPr>
        <p:spPr>
          <a:xfrm>
            <a:off x="3217862" y="1035050"/>
            <a:ext cx="2573338" cy="650875"/>
          </a:xfrm>
          <a:prstGeom prst="rect">
            <a:avLst/>
          </a:prstGeom>
          <a:noFill/>
        </p:spPr>
        <p:style>
          <a:lnRef idx="0">
            <a:scrgbClr r="0" g="0" b="0"/>
          </a:lnRef>
          <a:fillRef idx="0">
            <a:scrgbClr r="0" g="0" b="0"/>
          </a:fillRef>
          <a:effectRef idx="0">
            <a:scrgbClr r="0" g="0" b="0"/>
          </a:effectRef>
          <a:fontRef idx="minor">
            <a:schemeClr val="tx1"/>
          </a:fontRef>
        </p:style>
        <p:txBody>
          <a:bodyPr wrap="none"/>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fontAlgn="base">
              <a:spcBef>
                <a:spcPct val="0"/>
              </a:spcBef>
              <a:spcAft>
                <a:spcPct val="0"/>
              </a:spcAft>
              <a:defRPr/>
            </a:pPr>
            <a:r>
              <a:rPr lang="en-US" sz="14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Economic &amp; Social </a:t>
            </a:r>
          </a:p>
          <a:p>
            <a:pPr algn="ctr" fontAlgn="base">
              <a:spcBef>
                <a:spcPct val="0"/>
              </a:spcBef>
              <a:spcAft>
                <a:spcPct val="0"/>
              </a:spcAft>
              <a:defRPr/>
            </a:pPr>
            <a:r>
              <a:rPr lang="en-US" sz="14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Opportunities and Resources</a:t>
            </a:r>
          </a:p>
        </p:txBody>
      </p:sp>
      <p:sp>
        <p:nvSpPr>
          <p:cNvPr id="15" name="Text Box 21"/>
          <p:cNvSpPr txBox="1">
            <a:spLocks noChangeArrowheads="1"/>
          </p:cNvSpPr>
          <p:nvPr/>
        </p:nvSpPr>
        <p:spPr bwMode="ltGray">
          <a:xfrm>
            <a:off x="1219200" y="5486400"/>
            <a:ext cx="4610894"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kumimoji="1" lang="en-US" altLang="en-US" sz="1100" dirty="0">
                <a:solidFill>
                  <a:schemeClr val="bg2"/>
                </a:solidFill>
                <a:cs typeface="Arial" charset="0"/>
              </a:rPr>
              <a:t>Adapted from Braveman et al., for Robert Wood Johnson Foundation Commission to Build a Healthier America | www.commissiononhealth.org</a:t>
            </a:r>
          </a:p>
        </p:txBody>
      </p:sp>
      <p:sp>
        <p:nvSpPr>
          <p:cNvPr id="16" name="TextBox 15"/>
          <p:cNvSpPr txBox="1">
            <a:spLocks noChangeArrowheads="1"/>
          </p:cNvSpPr>
          <p:nvPr/>
        </p:nvSpPr>
        <p:spPr bwMode="auto">
          <a:xfrm>
            <a:off x="1135062" y="4191000"/>
            <a:ext cx="6786563" cy="33855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1600" b="1" dirty="0">
                <a:solidFill>
                  <a:prstClr val="white"/>
                </a:solidFill>
                <a:cs typeface="Arial" charset="0"/>
              </a:rPr>
              <a:t>Interaction with genetic/other biological factors</a:t>
            </a:r>
          </a:p>
        </p:txBody>
      </p:sp>
      <p:sp>
        <p:nvSpPr>
          <p:cNvPr id="23" name="Rectangle 22"/>
          <p:cNvSpPr/>
          <p:nvPr/>
        </p:nvSpPr>
        <p:spPr>
          <a:xfrm>
            <a:off x="4539998" y="2924175"/>
            <a:ext cx="1442244" cy="93702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995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304800" y="228600"/>
            <a:ext cx="8229600" cy="1143000"/>
          </a:xfrm>
        </p:spPr>
        <p:txBody>
          <a:bodyPr/>
          <a:lstStyle/>
          <a:p>
            <a:pPr eaLnBrk="1" fontAlgn="auto" hangingPunct="1">
              <a:spcAft>
                <a:spcPts val="0"/>
              </a:spcAft>
              <a:defRPr/>
            </a:pPr>
            <a:r>
              <a:rPr lang="en-US" altLang="en-US" dirty="0"/>
              <a:t>Other Possible Explanations…</a:t>
            </a:r>
          </a:p>
        </p:txBody>
      </p:sp>
      <p:sp>
        <p:nvSpPr>
          <p:cNvPr id="25603" name="Rectangle 3"/>
          <p:cNvSpPr>
            <a:spLocks noGrp="1" noChangeArrowheads="1"/>
          </p:cNvSpPr>
          <p:nvPr>
            <p:ph idx="1"/>
          </p:nvPr>
        </p:nvSpPr>
        <p:spPr>
          <a:xfrm>
            <a:off x="457200" y="1219200"/>
            <a:ext cx="8229600" cy="4525963"/>
          </a:xfrm>
        </p:spPr>
        <p:txBody>
          <a:bodyPr/>
          <a:lstStyle/>
          <a:p>
            <a:pPr eaLnBrk="1" hangingPunct="1">
              <a:buFontTx/>
              <a:buNone/>
              <a:defRPr/>
            </a:pPr>
            <a:r>
              <a:rPr lang="en-US" altLang="en-US" b="1" i="1" dirty="0"/>
              <a:t>	Overuse in whites? or  Underuse in black people?</a:t>
            </a:r>
          </a:p>
          <a:p>
            <a:pPr eaLnBrk="1" hangingPunct="1">
              <a:defRPr/>
            </a:pPr>
            <a:r>
              <a:rPr lang="en-US" altLang="en-US" dirty="0"/>
              <a:t>Some overuse in white people, particularly in cases when procedure indication has larger subjective component</a:t>
            </a:r>
          </a:p>
          <a:p>
            <a:pPr marL="0" indent="0" eaLnBrk="1" hangingPunct="1">
              <a:buFont typeface="Arial" charset="0"/>
              <a:buNone/>
              <a:defRPr/>
            </a:pPr>
            <a:r>
              <a:rPr lang="en-US" altLang="en-US" dirty="0"/>
              <a:t>  </a:t>
            </a:r>
          </a:p>
          <a:p>
            <a:pPr eaLnBrk="1" hangingPunct="1">
              <a:defRPr/>
            </a:pPr>
            <a:r>
              <a:rPr lang="en-US" altLang="en-US" dirty="0"/>
              <a:t>Substantive underuse in Black individuals</a:t>
            </a:r>
          </a:p>
        </p:txBody>
      </p:sp>
    </p:spTree>
    <p:extLst>
      <p:ext uri="{BB962C8B-B14F-4D97-AF65-F5344CB8AC3E}">
        <p14:creationId xmlns:p14="http://schemas.microsoft.com/office/powerpoint/2010/main" val="16920605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static-content.springer.com/image/art%3A10.1007%2Fs11886-014-0530-3/MediaObjects/11886_2014_530_Fig2_HTM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648" y="1752600"/>
            <a:ext cx="7846704" cy="419497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3"/>
          <p:cNvSpPr>
            <a:spLocks noChangeArrowheads="1"/>
          </p:cNvSpPr>
          <p:nvPr/>
        </p:nvSpPr>
        <p:spPr bwMode="auto">
          <a:xfrm>
            <a:off x="304800" y="736669"/>
            <a:ext cx="8534400" cy="70788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spcBef>
                <a:spcPct val="50000"/>
              </a:spcBef>
              <a:defRPr/>
            </a:pPr>
            <a:r>
              <a:rPr lang="en-US" sz="4000" dirty="0">
                <a:solidFill>
                  <a:schemeClr val="bg1"/>
                </a:solidFill>
                <a:latin typeface="+mj-lt"/>
              </a:rPr>
              <a:t>What Causes Health Care Disparities?</a:t>
            </a:r>
          </a:p>
        </p:txBody>
      </p:sp>
      <p:sp>
        <p:nvSpPr>
          <p:cNvPr id="4" name="Oval 30"/>
          <p:cNvSpPr>
            <a:spLocks noChangeArrowheads="1"/>
          </p:cNvSpPr>
          <p:nvPr/>
        </p:nvSpPr>
        <p:spPr bwMode="auto">
          <a:xfrm>
            <a:off x="4824743" y="3098916"/>
            <a:ext cx="3033924" cy="1502337"/>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latin typeface="Garamond" pitchFamily="18" charset="0"/>
            </a:endParaRPr>
          </a:p>
        </p:txBody>
      </p:sp>
    </p:spTree>
    <p:extLst>
      <p:ext uri="{BB962C8B-B14F-4D97-AF65-F5344CB8AC3E}">
        <p14:creationId xmlns:p14="http://schemas.microsoft.com/office/powerpoint/2010/main" val="179147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222250" y="228600"/>
            <a:ext cx="8683625" cy="1446550"/>
          </a:xfrm>
        </p:spPr>
        <p:txBody>
          <a:bodyPr wrap="square" anchor="t" anchorCtr="1">
            <a:spAutoFit/>
          </a:bodyPr>
          <a:lstStyle/>
          <a:p>
            <a:pPr eaLnBrk="1" fontAlgn="auto" hangingPunct="1">
              <a:spcAft>
                <a:spcPts val="0"/>
              </a:spcAft>
              <a:defRPr/>
            </a:pPr>
            <a:r>
              <a:rPr lang="en-US" altLang="en-US" dirty="0">
                <a:solidFill>
                  <a:schemeClr val="bg1"/>
                </a:solidFill>
              </a:rPr>
              <a:t>48% of Physicians Treat 82%</a:t>
            </a:r>
            <a:br>
              <a:rPr lang="en-US" altLang="en-US" dirty="0">
                <a:solidFill>
                  <a:schemeClr val="bg1"/>
                </a:solidFill>
              </a:rPr>
            </a:br>
            <a:r>
              <a:rPr lang="en-US" altLang="en-US" dirty="0">
                <a:solidFill>
                  <a:schemeClr val="bg1"/>
                </a:solidFill>
              </a:rPr>
              <a:t>of All “Minority” Patients</a:t>
            </a:r>
          </a:p>
        </p:txBody>
      </p:sp>
      <p:graphicFrame>
        <p:nvGraphicFramePr>
          <p:cNvPr id="43011" name="Object 4"/>
          <p:cNvGraphicFramePr>
            <a:graphicFrameLocks noGrp="1" noChangeAspect="1"/>
          </p:cNvGraphicFramePr>
          <p:nvPr>
            <p:ph type="chart" idx="1"/>
            <p:extLst>
              <p:ext uri="{D42A27DB-BD31-4B8C-83A1-F6EECF244321}">
                <p14:modId xmlns:p14="http://schemas.microsoft.com/office/powerpoint/2010/main" val="1975413321"/>
              </p:ext>
            </p:extLst>
          </p:nvPr>
        </p:nvGraphicFramePr>
        <p:xfrm>
          <a:off x="196850" y="2011363"/>
          <a:ext cx="8502650" cy="4156075"/>
        </p:xfrm>
        <a:graphic>
          <a:graphicData uri="http://schemas.openxmlformats.org/presentationml/2006/ole">
            <mc:AlternateContent xmlns:mc="http://schemas.openxmlformats.org/markup-compatibility/2006">
              <mc:Choice xmlns:v="urn:schemas-microsoft-com:vml" Requires="v">
                <p:oleObj spid="_x0000_s87176" name="Chart" r:id="rId4" imgW="8534451" imgH="4171823" progId="Excel.Chart.8">
                  <p:embed/>
                </p:oleObj>
              </mc:Choice>
              <mc:Fallback>
                <p:oleObj name="Chart" r:id="rId4" imgW="8534451" imgH="4171823" progId="Excel.Chart.8">
                  <p:embed/>
                  <p:pic>
                    <p:nvPicPr>
                      <p:cNvPr id="0" name=""/>
                      <p:cNvPicPr>
                        <a:picLocks noGrp="1" noChangeAspect="1" noChangeArrowheads="1"/>
                      </p:cNvPicPr>
                      <p:nvPr/>
                    </p:nvPicPr>
                    <p:blipFill>
                      <a:blip r:embed="rId5"/>
                      <a:srcRect/>
                      <a:stretch>
                        <a:fillRect/>
                      </a:stretch>
                    </p:blipFill>
                    <p:spPr bwMode="auto">
                      <a:xfrm>
                        <a:off x="196850" y="2011363"/>
                        <a:ext cx="8502650" cy="4156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43012" name="Freeform 5"/>
          <p:cNvSpPr>
            <a:spLocks/>
          </p:cNvSpPr>
          <p:nvPr/>
        </p:nvSpPr>
        <p:spPr bwMode="auto">
          <a:xfrm>
            <a:off x="4079875" y="3041650"/>
            <a:ext cx="2092325" cy="844550"/>
          </a:xfrm>
          <a:custGeom>
            <a:avLst/>
            <a:gdLst>
              <a:gd name="T0" fmla="*/ 0 w 1027"/>
              <a:gd name="T1" fmla="*/ 0 h 604"/>
              <a:gd name="T2" fmla="*/ 2147483647 w 1027"/>
              <a:gd name="T3" fmla="*/ 2147483647 h 604"/>
              <a:gd name="T4" fmla="*/ 0 60000 65536"/>
              <a:gd name="T5" fmla="*/ 0 60000 65536"/>
            </a:gdLst>
            <a:ahLst/>
            <a:cxnLst>
              <a:cxn ang="T4">
                <a:pos x="T0" y="T1"/>
              </a:cxn>
              <a:cxn ang="T5">
                <a:pos x="T2" y="T3"/>
              </a:cxn>
            </a:cxnLst>
            <a:rect l="0" t="0" r="r" b="b"/>
            <a:pathLst>
              <a:path w="1027" h="604">
                <a:moveTo>
                  <a:pt x="0" y="0"/>
                </a:moveTo>
                <a:lnTo>
                  <a:pt x="1027" y="604"/>
                </a:ln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3" name="Freeform 6"/>
          <p:cNvSpPr>
            <a:spLocks/>
          </p:cNvSpPr>
          <p:nvPr/>
        </p:nvSpPr>
        <p:spPr bwMode="auto">
          <a:xfrm>
            <a:off x="4086225" y="4367213"/>
            <a:ext cx="2062163" cy="455612"/>
          </a:xfrm>
          <a:custGeom>
            <a:avLst/>
            <a:gdLst>
              <a:gd name="T0" fmla="*/ 0 w 1009"/>
              <a:gd name="T1" fmla="*/ 0 h 310"/>
              <a:gd name="T2" fmla="*/ 2147483647 w 1009"/>
              <a:gd name="T3" fmla="*/ 2147483647 h 310"/>
              <a:gd name="T4" fmla="*/ 0 60000 65536"/>
              <a:gd name="T5" fmla="*/ 0 60000 65536"/>
            </a:gdLst>
            <a:ahLst/>
            <a:cxnLst>
              <a:cxn ang="T4">
                <a:pos x="T0" y="T1"/>
              </a:cxn>
              <a:cxn ang="T5">
                <a:pos x="T2" y="T3"/>
              </a:cxn>
            </a:cxnLst>
            <a:rect l="0" t="0" r="r" b="b"/>
            <a:pathLst>
              <a:path w="1009" h="310">
                <a:moveTo>
                  <a:pt x="0" y="0"/>
                </a:moveTo>
                <a:lnTo>
                  <a:pt x="1009" y="310"/>
                </a:ln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4" name="TextBox 1"/>
          <p:cNvSpPr txBox="1">
            <a:spLocks noChangeArrowheads="1"/>
          </p:cNvSpPr>
          <p:nvPr/>
        </p:nvSpPr>
        <p:spPr bwMode="auto">
          <a:xfrm>
            <a:off x="1477962" y="6273800"/>
            <a:ext cx="6172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r">
              <a:spcBef>
                <a:spcPct val="0"/>
              </a:spcBef>
              <a:buClrTx/>
              <a:buSzTx/>
              <a:buFontTx/>
              <a:buNone/>
            </a:pPr>
            <a:r>
              <a:rPr lang="en-US" altLang="en-US" sz="1400" dirty="0"/>
              <a:t>Source  HSC Community Tracking Study Physician Survey, 2004-05.</a:t>
            </a:r>
          </a:p>
          <a:p>
            <a:pPr algn="r">
              <a:spcBef>
                <a:spcPct val="0"/>
              </a:spcBef>
              <a:buClrTx/>
              <a:buSzTx/>
              <a:buFontTx/>
              <a:buNone/>
            </a:pPr>
            <a:endParaRPr lang="en-US" altLang="en-US" sz="1800" dirty="0">
              <a:latin typeface="Garamond" pitchFamily="18" charset="0"/>
            </a:endParaRPr>
          </a:p>
        </p:txBody>
      </p:sp>
    </p:spTree>
    <p:extLst>
      <p:ext uri="{BB962C8B-B14F-4D97-AF65-F5344CB8AC3E}">
        <p14:creationId xmlns:p14="http://schemas.microsoft.com/office/powerpoint/2010/main" val="1410916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A11B8-932C-4502-9B6B-5F5274685131}"/>
              </a:ext>
            </a:extLst>
          </p:cNvPr>
          <p:cNvSpPr>
            <a:spLocks noGrp="1"/>
          </p:cNvSpPr>
          <p:nvPr>
            <p:ph type="title"/>
          </p:nvPr>
        </p:nvSpPr>
        <p:spPr/>
        <p:txBody>
          <a:bodyPr/>
          <a:lstStyle/>
          <a:p>
            <a:r>
              <a:rPr lang="en-US" dirty="0">
                <a:solidFill>
                  <a:schemeClr val="bg1"/>
                </a:solidFill>
              </a:rPr>
              <a:t>The Importance of Language</a:t>
            </a:r>
          </a:p>
        </p:txBody>
      </p:sp>
      <p:sp>
        <p:nvSpPr>
          <p:cNvPr id="4" name="Content Placeholder 3">
            <a:extLst>
              <a:ext uri="{FF2B5EF4-FFF2-40B4-BE49-F238E27FC236}">
                <a16:creationId xmlns:a16="http://schemas.microsoft.com/office/drawing/2014/main" id="{01DD3FC3-8BC8-4CB4-94D6-B08E14D2A619}"/>
              </a:ext>
            </a:extLst>
          </p:cNvPr>
          <p:cNvSpPr>
            <a:spLocks noGrp="1"/>
          </p:cNvSpPr>
          <p:nvPr>
            <p:ph idx="1"/>
          </p:nvPr>
        </p:nvSpPr>
        <p:spPr>
          <a:xfrm>
            <a:off x="457200" y="1166018"/>
            <a:ext cx="8229600" cy="4525963"/>
          </a:xfrm>
        </p:spPr>
        <p:txBody>
          <a:bodyPr/>
          <a:lstStyle/>
          <a:p>
            <a:r>
              <a:rPr lang="en-US" dirty="0"/>
              <a:t>Why is “minority” problematic?</a:t>
            </a:r>
          </a:p>
          <a:p>
            <a:pPr lvl="1"/>
            <a:r>
              <a:rPr lang="en-US" dirty="0"/>
              <a:t>It is not about numbers, but is about power</a:t>
            </a:r>
          </a:p>
          <a:p>
            <a:pPr lvl="1"/>
            <a:r>
              <a:rPr lang="en-US" dirty="0"/>
              <a:t>Centers whiteness</a:t>
            </a:r>
          </a:p>
          <a:p>
            <a:r>
              <a:rPr lang="en-US" dirty="0"/>
              <a:t>What language should we use?</a:t>
            </a:r>
          </a:p>
          <a:p>
            <a:pPr lvl="1"/>
            <a:r>
              <a:rPr lang="en-US" dirty="0"/>
              <a:t>Pay attention to how groups define themselves</a:t>
            </a:r>
          </a:p>
          <a:p>
            <a:pPr lvl="1"/>
            <a:r>
              <a:rPr lang="en-US" dirty="0"/>
              <a:t>“People of color” increasingly shifting to “BIPOC”</a:t>
            </a:r>
          </a:p>
          <a:p>
            <a:pPr lvl="1"/>
            <a:r>
              <a:rPr lang="en-US" dirty="0"/>
              <a:t>Also important to be responsive to terms preferred by specific groups</a:t>
            </a:r>
          </a:p>
          <a:p>
            <a:pPr lvl="1"/>
            <a:r>
              <a:rPr lang="en-US" dirty="0"/>
              <a:t>Person-first language</a:t>
            </a:r>
          </a:p>
        </p:txBody>
      </p:sp>
    </p:spTree>
    <p:extLst>
      <p:ext uri="{BB962C8B-B14F-4D97-AF65-F5344CB8AC3E}">
        <p14:creationId xmlns:p14="http://schemas.microsoft.com/office/powerpoint/2010/main" val="38641202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52400" y="457200"/>
            <a:ext cx="8839200" cy="1066800"/>
          </a:xfrm>
        </p:spPr>
        <p:txBody>
          <a:bodyPr>
            <a:noAutofit/>
          </a:bodyPr>
          <a:lstStyle/>
          <a:p>
            <a:pPr eaLnBrk="1" fontAlgn="auto" hangingPunct="1">
              <a:spcAft>
                <a:spcPts val="0"/>
              </a:spcAft>
              <a:defRPr/>
            </a:pPr>
            <a:r>
              <a:rPr lang="en-US" altLang="en-US" dirty="0"/>
              <a:t>Primary Care Provided to Medicare Patients</a:t>
            </a:r>
          </a:p>
        </p:txBody>
      </p:sp>
      <p:graphicFrame>
        <p:nvGraphicFramePr>
          <p:cNvPr id="44035" name="Object 3"/>
          <p:cNvGraphicFramePr>
            <a:graphicFrameLocks noGrp="1" noChangeAspect="1"/>
          </p:cNvGraphicFramePr>
          <p:nvPr>
            <p:ph idx="1"/>
            <p:extLst>
              <p:ext uri="{D42A27DB-BD31-4B8C-83A1-F6EECF244321}">
                <p14:modId xmlns:p14="http://schemas.microsoft.com/office/powerpoint/2010/main" val="45006748"/>
              </p:ext>
            </p:extLst>
          </p:nvPr>
        </p:nvGraphicFramePr>
        <p:xfrm>
          <a:off x="401638" y="1800225"/>
          <a:ext cx="8194675" cy="4522788"/>
        </p:xfrm>
        <a:graphic>
          <a:graphicData uri="http://schemas.openxmlformats.org/presentationml/2006/ole">
            <mc:AlternateContent xmlns:mc="http://schemas.openxmlformats.org/markup-compatibility/2006">
              <mc:Choice xmlns:v="urn:schemas-microsoft-com:vml" Requires="v">
                <p:oleObj spid="_x0000_s88201" name="Worksheet" r:id="rId4" imgW="8248721" imgH="4553001" progId="Excel.Sheet.8">
                  <p:embed/>
                </p:oleObj>
              </mc:Choice>
              <mc:Fallback>
                <p:oleObj name="Worksheet" r:id="rId4" imgW="8248721" imgH="4553001" progId="Excel.Sheet.8">
                  <p:embed/>
                  <p:pic>
                    <p:nvPicPr>
                      <p:cNvPr id="0" name=""/>
                      <p:cNvPicPr>
                        <a:picLocks noGrp="1" noChangeAspect="1" noChangeArrowheads="1"/>
                      </p:cNvPicPr>
                      <p:nvPr/>
                    </p:nvPicPr>
                    <p:blipFill>
                      <a:blip r:embed="rId5"/>
                      <a:srcRect/>
                      <a:stretch>
                        <a:fillRect/>
                      </a:stretch>
                    </p:blipFill>
                    <p:spPr bwMode="auto">
                      <a:xfrm>
                        <a:off x="401638" y="1800225"/>
                        <a:ext cx="8194675" cy="4522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45060" name="Text Box 4"/>
          <p:cNvSpPr txBox="1">
            <a:spLocks noChangeArrowheads="1"/>
          </p:cNvSpPr>
          <p:nvPr/>
        </p:nvSpPr>
        <p:spPr bwMode="auto">
          <a:xfrm>
            <a:off x="6248400" y="6478587"/>
            <a:ext cx="1677987"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defRPr/>
            </a:pPr>
            <a:r>
              <a:rPr kumimoji="1" lang="en-US" sz="1400" dirty="0">
                <a:latin typeface="+mn-lt"/>
              </a:rPr>
              <a:t>Bach, NEJM; 2004</a:t>
            </a:r>
          </a:p>
        </p:txBody>
      </p:sp>
      <p:sp>
        <p:nvSpPr>
          <p:cNvPr id="3" name="TextBox 2"/>
          <p:cNvSpPr txBox="1"/>
          <p:nvPr/>
        </p:nvSpPr>
        <p:spPr>
          <a:xfrm>
            <a:off x="36513" y="2859088"/>
            <a:ext cx="801687" cy="646112"/>
          </a:xfrm>
          <a:prstGeom prst="rect">
            <a:avLst/>
          </a:prstGeom>
          <a:noFill/>
        </p:spPr>
        <p:txBody>
          <a:bodyPr>
            <a:spAutoFit/>
          </a:bodyPr>
          <a:lstStyle/>
          <a:p>
            <a:pPr>
              <a:defRPr/>
            </a:pPr>
            <a:r>
              <a:rPr lang="en-US" dirty="0">
                <a:latin typeface="+mn-lt"/>
              </a:rPr>
              <a:t>% of MDs</a:t>
            </a:r>
          </a:p>
        </p:txBody>
      </p:sp>
    </p:spTree>
    <p:extLst>
      <p:ext uri="{BB962C8B-B14F-4D97-AF65-F5344CB8AC3E}">
        <p14:creationId xmlns:p14="http://schemas.microsoft.com/office/powerpoint/2010/main" val="362277222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8" name="Group 1"/>
          <p:cNvGrpSpPr>
            <a:grpSpLocks/>
          </p:cNvGrpSpPr>
          <p:nvPr/>
        </p:nvGrpSpPr>
        <p:grpSpPr bwMode="auto">
          <a:xfrm>
            <a:off x="179388" y="1465263"/>
            <a:ext cx="8783637" cy="5283200"/>
            <a:chOff x="179388" y="1219200"/>
            <a:chExt cx="8783637" cy="5283199"/>
          </a:xfrm>
        </p:grpSpPr>
        <p:pic>
          <p:nvPicPr>
            <p:cNvPr id="4506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6040437"/>
              <a:ext cx="1714500" cy="342900"/>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7938" y="1219200"/>
              <a:ext cx="6588125" cy="4421188"/>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Text Box 5"/>
            <p:cNvSpPr txBox="1">
              <a:spLocks noChangeArrowheads="1"/>
            </p:cNvSpPr>
            <p:nvPr/>
          </p:nvSpPr>
          <p:spPr bwMode="auto">
            <a:xfrm>
              <a:off x="179388" y="6383337"/>
              <a:ext cx="8783637" cy="11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85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defRPr>
              </a:lvl1pPr>
              <a:lvl2pPr marL="742950" indent="-285750">
                <a:spcBef>
                  <a:spcPct val="20000"/>
                </a:spcBef>
                <a:buClr>
                  <a:schemeClr val="accent1"/>
                </a:buClr>
                <a:buSzPct val="85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charset="0"/>
                </a:defRPr>
              </a:lvl2pPr>
              <a:lvl3pPr marL="1143000" indent="-228600">
                <a:spcBef>
                  <a:spcPct val="20000"/>
                </a:spcBef>
                <a:buClr>
                  <a:schemeClr val="accent1"/>
                </a:buClr>
                <a:buSzPct val="9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defRPr>
              </a:lvl3pPr>
              <a:lvl4pPr marL="1600200" indent="-228600">
                <a:spcBef>
                  <a:spcPct val="20000"/>
                </a:spcBef>
                <a:buClr>
                  <a:schemeClr val="accent1"/>
                </a:buClr>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charset="0"/>
                </a:defRPr>
              </a:lvl4pPr>
              <a:lvl5pPr marL="2057400" indent="-228600">
                <a:spcBef>
                  <a:spcPct val="20000"/>
                </a:spcBef>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9pPr>
            </a:lstStyle>
            <a:p>
              <a:pPr>
                <a:lnSpc>
                  <a:spcPct val="97000"/>
                </a:lnSpc>
                <a:spcBef>
                  <a:spcPct val="0"/>
                </a:spcBef>
                <a:buClr>
                  <a:srgbClr val="000000"/>
                </a:buClr>
                <a:buSzTx/>
                <a:buFont typeface="Times New Roman" pitchFamily="18" charset="0"/>
                <a:buNone/>
              </a:pPr>
              <a:r>
                <a:rPr lang="en-GB" altLang="en-US" sz="800">
                  <a:latin typeface="Sans Serif" pitchFamily="16" charset="0"/>
                </a:rPr>
                <a:t>Copyright ©2005 American Heart Association</a:t>
              </a:r>
            </a:p>
          </p:txBody>
        </p:sp>
        <p:sp>
          <p:nvSpPr>
            <p:cNvPr id="45063" name="Text Box 6"/>
            <p:cNvSpPr txBox="1">
              <a:spLocks noChangeArrowheads="1"/>
            </p:cNvSpPr>
            <p:nvPr/>
          </p:nvSpPr>
          <p:spPr bwMode="auto">
            <a:xfrm>
              <a:off x="1277938" y="5748338"/>
              <a:ext cx="6588125" cy="179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85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defRPr>
              </a:lvl1pPr>
              <a:lvl2pPr marL="742950" indent="-285750">
                <a:spcBef>
                  <a:spcPct val="20000"/>
                </a:spcBef>
                <a:buClr>
                  <a:schemeClr val="accent1"/>
                </a:buClr>
                <a:buSzPct val="85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charset="0"/>
                </a:defRPr>
              </a:lvl2pPr>
              <a:lvl3pPr marL="1143000" indent="-228600">
                <a:spcBef>
                  <a:spcPct val="20000"/>
                </a:spcBef>
                <a:buClr>
                  <a:schemeClr val="accent1"/>
                </a:buClr>
                <a:buSzPct val="9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defRPr>
              </a:lvl3pPr>
              <a:lvl4pPr marL="1600200" indent="-228600">
                <a:spcBef>
                  <a:spcPct val="20000"/>
                </a:spcBef>
                <a:buClr>
                  <a:schemeClr val="accent1"/>
                </a:buClr>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charset="0"/>
                </a:defRPr>
              </a:lvl4pPr>
              <a:lvl5pPr marL="2057400" indent="-228600">
                <a:spcBef>
                  <a:spcPct val="20000"/>
                </a:spcBef>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9pPr>
            </a:lstStyle>
            <a:p>
              <a:pPr>
                <a:lnSpc>
                  <a:spcPct val="97000"/>
                </a:lnSpc>
                <a:spcBef>
                  <a:spcPct val="0"/>
                </a:spcBef>
                <a:buClr>
                  <a:srgbClr val="000000"/>
                </a:buClr>
                <a:buSzTx/>
                <a:buFont typeface="Times New Roman" pitchFamily="18" charset="0"/>
                <a:buNone/>
              </a:pPr>
              <a:r>
                <a:rPr lang="en-GB" altLang="en-US" sz="1200" b="1" dirty="0">
                  <a:solidFill>
                    <a:schemeClr val="bg1"/>
                  </a:solidFill>
                  <a:latin typeface="Sans Serif" pitchFamily="16" charset="0"/>
                </a:rPr>
                <a:t>Skinner, J. et al. Circulation 2005;112:2634-2641</a:t>
              </a:r>
            </a:p>
          </p:txBody>
        </p:sp>
      </p:grpSp>
      <p:sp>
        <p:nvSpPr>
          <p:cNvPr id="45059" name="Text Box 7"/>
          <p:cNvSpPr txBox="1">
            <a:spLocks noChangeArrowheads="1"/>
          </p:cNvSpPr>
          <p:nvPr/>
        </p:nvSpPr>
        <p:spPr bwMode="auto">
          <a:xfrm>
            <a:off x="179388" y="339725"/>
            <a:ext cx="8783637"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lvl1pPr>
              <a:spcBef>
                <a:spcPct val="20000"/>
              </a:spcBef>
              <a:buClr>
                <a:schemeClr val="accent1"/>
              </a:buClr>
              <a:buSzPct val="85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defRPr>
            </a:lvl1pPr>
            <a:lvl2pPr marL="742950" indent="-285750">
              <a:spcBef>
                <a:spcPct val="20000"/>
              </a:spcBef>
              <a:buClr>
                <a:schemeClr val="accent1"/>
              </a:buClr>
              <a:buSzPct val="85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charset="0"/>
              </a:defRPr>
            </a:lvl2pPr>
            <a:lvl3pPr marL="1143000" indent="-228600">
              <a:spcBef>
                <a:spcPct val="20000"/>
              </a:spcBef>
              <a:buClr>
                <a:schemeClr val="accent1"/>
              </a:buClr>
              <a:buSzPct val="9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defRPr>
            </a:lvl3pPr>
            <a:lvl4pPr marL="1600200" indent="-228600">
              <a:spcBef>
                <a:spcPct val="20000"/>
              </a:spcBef>
              <a:buClr>
                <a:schemeClr val="accent1"/>
              </a:buClr>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charset="0"/>
              </a:defRPr>
            </a:lvl4pPr>
            <a:lvl5pPr marL="2057400" indent="-228600">
              <a:spcBef>
                <a:spcPct val="20000"/>
              </a:spcBef>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9pPr>
          </a:lstStyle>
          <a:p>
            <a:pPr algn="ctr">
              <a:lnSpc>
                <a:spcPct val="97000"/>
              </a:lnSpc>
              <a:spcBef>
                <a:spcPct val="0"/>
              </a:spcBef>
              <a:buClr>
                <a:srgbClr val="000000"/>
              </a:buClr>
              <a:buSzTx/>
              <a:buFont typeface="Times New Roman" pitchFamily="18" charset="0"/>
              <a:buNone/>
            </a:pPr>
            <a:r>
              <a:rPr lang="en-GB" altLang="en-US" sz="3200" dirty="0">
                <a:solidFill>
                  <a:schemeClr val="bg1"/>
                </a:solidFill>
              </a:rPr>
              <a:t>Blacks with MI Disproportionately Treated in a Subset of Hospitals Nationally </a:t>
            </a:r>
          </a:p>
        </p:txBody>
      </p:sp>
    </p:spTree>
    <p:extLst>
      <p:ext uri="{BB962C8B-B14F-4D97-AF65-F5344CB8AC3E}">
        <p14:creationId xmlns:p14="http://schemas.microsoft.com/office/powerpoint/2010/main" val="1931223810"/>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29350"/>
            <a:ext cx="2095500" cy="419100"/>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7938" y="1447800"/>
            <a:ext cx="6588125" cy="4457700"/>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Text Box 5"/>
          <p:cNvSpPr txBox="1">
            <a:spLocks noChangeArrowheads="1"/>
          </p:cNvSpPr>
          <p:nvPr/>
        </p:nvSpPr>
        <p:spPr bwMode="auto">
          <a:xfrm>
            <a:off x="179388" y="6678613"/>
            <a:ext cx="8783637" cy="11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85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defRPr>
            </a:lvl1pPr>
            <a:lvl2pPr marL="742950" indent="-285750">
              <a:spcBef>
                <a:spcPct val="20000"/>
              </a:spcBef>
              <a:buClr>
                <a:schemeClr val="accent1"/>
              </a:buClr>
              <a:buSzPct val="85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charset="0"/>
              </a:defRPr>
            </a:lvl2pPr>
            <a:lvl3pPr marL="1143000" indent="-228600">
              <a:spcBef>
                <a:spcPct val="20000"/>
              </a:spcBef>
              <a:buClr>
                <a:schemeClr val="accent1"/>
              </a:buClr>
              <a:buSzPct val="9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defRPr>
            </a:lvl3pPr>
            <a:lvl4pPr marL="1600200" indent="-228600">
              <a:spcBef>
                <a:spcPct val="20000"/>
              </a:spcBef>
              <a:buClr>
                <a:schemeClr val="accent1"/>
              </a:buClr>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charset="0"/>
              </a:defRPr>
            </a:lvl4pPr>
            <a:lvl5pPr marL="2057400" indent="-228600">
              <a:spcBef>
                <a:spcPct val="20000"/>
              </a:spcBef>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9pPr>
          </a:lstStyle>
          <a:p>
            <a:pPr>
              <a:lnSpc>
                <a:spcPct val="97000"/>
              </a:lnSpc>
              <a:spcBef>
                <a:spcPct val="0"/>
              </a:spcBef>
              <a:buClr>
                <a:srgbClr val="000000"/>
              </a:buClr>
              <a:buSzTx/>
              <a:buFont typeface="Times New Roman" pitchFamily="18" charset="0"/>
              <a:buNone/>
            </a:pPr>
            <a:r>
              <a:rPr lang="en-GB" altLang="en-US" sz="800">
                <a:latin typeface="Sans Serif" pitchFamily="16" charset="0"/>
              </a:rPr>
              <a:t>Copyright ©2005 American Heart Association</a:t>
            </a:r>
          </a:p>
        </p:txBody>
      </p:sp>
      <p:sp>
        <p:nvSpPr>
          <p:cNvPr id="46085" name="Text Box 6"/>
          <p:cNvSpPr txBox="1">
            <a:spLocks noChangeArrowheads="1"/>
          </p:cNvSpPr>
          <p:nvPr/>
        </p:nvSpPr>
        <p:spPr bwMode="auto">
          <a:xfrm>
            <a:off x="1277938" y="6069013"/>
            <a:ext cx="6342062"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85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defRPr>
            </a:lvl1pPr>
            <a:lvl2pPr marL="742950" indent="-285750">
              <a:spcBef>
                <a:spcPct val="20000"/>
              </a:spcBef>
              <a:buClr>
                <a:schemeClr val="accent1"/>
              </a:buClr>
              <a:buSzPct val="85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charset="0"/>
              </a:defRPr>
            </a:lvl2pPr>
            <a:lvl3pPr marL="1143000" indent="-228600">
              <a:spcBef>
                <a:spcPct val="20000"/>
              </a:spcBef>
              <a:buClr>
                <a:schemeClr val="accent1"/>
              </a:buClr>
              <a:buSzPct val="9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defRPr>
            </a:lvl3pPr>
            <a:lvl4pPr marL="1600200" indent="-228600">
              <a:spcBef>
                <a:spcPct val="20000"/>
              </a:spcBef>
              <a:buClr>
                <a:schemeClr val="accent1"/>
              </a:buClr>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charset="0"/>
              </a:defRPr>
            </a:lvl4pPr>
            <a:lvl5pPr marL="2057400" indent="-228600">
              <a:spcBef>
                <a:spcPct val="20000"/>
              </a:spcBef>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9pPr>
          </a:lstStyle>
          <a:p>
            <a:pPr>
              <a:lnSpc>
                <a:spcPct val="97000"/>
              </a:lnSpc>
              <a:spcBef>
                <a:spcPct val="0"/>
              </a:spcBef>
              <a:buClr>
                <a:srgbClr val="000000"/>
              </a:buClr>
              <a:buSzTx/>
              <a:buFont typeface="Times New Roman" pitchFamily="18" charset="0"/>
              <a:buNone/>
            </a:pPr>
            <a:r>
              <a:rPr lang="en-GB" altLang="en-US" sz="1200" b="1" dirty="0">
                <a:solidFill>
                  <a:schemeClr val="bg1"/>
                </a:solidFill>
                <a:latin typeface="Sans Serif" pitchFamily="16" charset="0"/>
              </a:rPr>
              <a:t>Skinner, J. et al. Circulation 2005;112:2634-2641</a:t>
            </a:r>
          </a:p>
        </p:txBody>
      </p:sp>
      <p:sp>
        <p:nvSpPr>
          <p:cNvPr id="46086" name="Text Box 7"/>
          <p:cNvSpPr txBox="1">
            <a:spLocks noChangeArrowheads="1"/>
          </p:cNvSpPr>
          <p:nvPr/>
        </p:nvSpPr>
        <p:spPr bwMode="auto">
          <a:xfrm>
            <a:off x="179388" y="400050"/>
            <a:ext cx="8783637"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lvl1pPr>
              <a:spcBef>
                <a:spcPct val="20000"/>
              </a:spcBef>
              <a:buClr>
                <a:schemeClr val="accent1"/>
              </a:buClr>
              <a:buSzPct val="85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defRPr>
            </a:lvl1pPr>
            <a:lvl2pPr marL="742950" indent="-285750">
              <a:spcBef>
                <a:spcPct val="20000"/>
              </a:spcBef>
              <a:buClr>
                <a:schemeClr val="accent1"/>
              </a:buClr>
              <a:buSzPct val="85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charset="0"/>
              </a:defRPr>
            </a:lvl2pPr>
            <a:lvl3pPr marL="1143000" indent="-228600">
              <a:spcBef>
                <a:spcPct val="20000"/>
              </a:spcBef>
              <a:buClr>
                <a:schemeClr val="accent1"/>
              </a:buClr>
              <a:buSzPct val="9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defRPr>
            </a:lvl3pPr>
            <a:lvl4pPr marL="1600200" indent="-228600">
              <a:spcBef>
                <a:spcPct val="20000"/>
              </a:spcBef>
              <a:buClr>
                <a:schemeClr val="accent1"/>
              </a:buClr>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charset="0"/>
              </a:defRPr>
            </a:lvl4pPr>
            <a:lvl5pPr marL="2057400" indent="-228600">
              <a:spcBef>
                <a:spcPct val="20000"/>
              </a:spcBef>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9pPr>
          </a:lstStyle>
          <a:p>
            <a:pPr algn="ctr">
              <a:lnSpc>
                <a:spcPct val="97000"/>
              </a:lnSpc>
              <a:spcBef>
                <a:spcPct val="0"/>
              </a:spcBef>
              <a:buClr>
                <a:srgbClr val="000000"/>
              </a:buClr>
              <a:buSzTx/>
              <a:buFont typeface="Times New Roman" pitchFamily="18" charset="0"/>
              <a:buNone/>
            </a:pPr>
            <a:r>
              <a:rPr lang="en-GB" altLang="en-US" sz="3000" dirty="0">
                <a:solidFill>
                  <a:schemeClr val="bg1"/>
                </a:solidFill>
              </a:rPr>
              <a:t>Hospitals that Disproportionately Treat Blacks with AMI Have Higher Mortality Rates</a:t>
            </a:r>
          </a:p>
        </p:txBody>
      </p:sp>
      <p:sp>
        <p:nvSpPr>
          <p:cNvPr id="3" name="TextBox 2">
            <a:extLst>
              <a:ext uri="{FF2B5EF4-FFF2-40B4-BE49-F238E27FC236}">
                <a16:creationId xmlns:a16="http://schemas.microsoft.com/office/drawing/2014/main" id="{5BA2A989-AF71-4E56-BAF7-EF6FDA797E6E}"/>
              </a:ext>
            </a:extLst>
          </p:cNvPr>
          <p:cNvSpPr txBox="1"/>
          <p:nvPr/>
        </p:nvSpPr>
        <p:spPr>
          <a:xfrm>
            <a:off x="4876800" y="6497348"/>
            <a:ext cx="2743200" cy="338554"/>
          </a:xfrm>
          <a:prstGeom prst="rect">
            <a:avLst/>
          </a:prstGeom>
          <a:noFill/>
        </p:spPr>
        <p:txBody>
          <a:bodyPr wrap="square" rtlCol="0">
            <a:spAutoFit/>
          </a:bodyPr>
          <a:lstStyle/>
          <a:p>
            <a:r>
              <a:rPr lang="en-US" sz="1600" dirty="0" err="1"/>
              <a:t>Dimick</a:t>
            </a:r>
            <a:r>
              <a:rPr lang="en-US" sz="1600" dirty="0"/>
              <a:t>, Health Affairs, 2013</a:t>
            </a:r>
          </a:p>
        </p:txBody>
      </p:sp>
    </p:spTree>
    <p:extLst>
      <p:ext uri="{BB962C8B-B14F-4D97-AF65-F5344CB8AC3E}">
        <p14:creationId xmlns:p14="http://schemas.microsoft.com/office/powerpoint/2010/main" val="4261988010"/>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a:xfrm>
            <a:off x="38100" y="228600"/>
            <a:ext cx="9105900" cy="1143000"/>
          </a:xfrm>
          <a:prstGeom prst="rect">
            <a:avLst/>
          </a:prstGeom>
        </p:spPr>
        <p:txBody>
          <a:bodyPr>
            <a:noAutofit/>
          </a:bodyPr>
          <a:lstStyle/>
          <a:p>
            <a:pPr eaLnBrk="1" fontAlgn="auto" hangingPunct="1">
              <a:spcAft>
                <a:spcPts val="0"/>
              </a:spcAft>
              <a:defRPr/>
            </a:pPr>
            <a:r>
              <a:rPr lang="en-US" altLang="en-US" dirty="0">
                <a:solidFill>
                  <a:schemeClr val="bg1"/>
                </a:solidFill>
              </a:rPr>
              <a:t>How do Fragmented Systems of Care Contribute to Disparities?</a:t>
            </a:r>
          </a:p>
        </p:txBody>
      </p:sp>
      <p:sp>
        <p:nvSpPr>
          <p:cNvPr id="49155" name="Rectangle 3"/>
          <p:cNvSpPr>
            <a:spLocks noGrp="1" noChangeArrowheads="1"/>
          </p:cNvSpPr>
          <p:nvPr>
            <p:ph type="body" idx="4294967295"/>
          </p:nvPr>
        </p:nvSpPr>
        <p:spPr>
          <a:xfrm>
            <a:off x="457200" y="1958724"/>
            <a:ext cx="8153401" cy="4606925"/>
          </a:xfrm>
          <a:prstGeom prst="rect">
            <a:avLst/>
          </a:prstGeom>
        </p:spPr>
        <p:txBody>
          <a:bodyPr/>
          <a:lstStyle/>
          <a:p>
            <a:pPr eaLnBrk="1" hangingPunct="1">
              <a:lnSpc>
                <a:spcPct val="90000"/>
              </a:lnSpc>
              <a:spcAft>
                <a:spcPts val="1800"/>
              </a:spcAft>
            </a:pPr>
            <a:r>
              <a:rPr lang="en-US" altLang="en-US" sz="2800" dirty="0">
                <a:solidFill>
                  <a:schemeClr val="bg1"/>
                </a:solidFill>
              </a:rPr>
              <a:t>System deficits affect all segments of society, but </a:t>
            </a:r>
            <a:r>
              <a:rPr lang="en-US" altLang="en-US" sz="2800" b="1" dirty="0">
                <a:solidFill>
                  <a:schemeClr val="bg1"/>
                </a:solidFill>
              </a:rPr>
              <a:t>especially those with least flexible resources</a:t>
            </a:r>
          </a:p>
          <a:p>
            <a:pPr eaLnBrk="1" hangingPunct="1">
              <a:lnSpc>
                <a:spcPct val="90000"/>
              </a:lnSpc>
              <a:spcAft>
                <a:spcPts val="1800"/>
              </a:spcAft>
            </a:pPr>
            <a:r>
              <a:rPr lang="en-US" altLang="en-US" sz="2800" dirty="0">
                <a:solidFill>
                  <a:schemeClr val="bg1"/>
                </a:solidFill>
              </a:rPr>
              <a:t>Disadvantaged patients </a:t>
            </a:r>
            <a:r>
              <a:rPr lang="en-US" altLang="en-US" sz="2800" b="1" dirty="0">
                <a:solidFill>
                  <a:schemeClr val="bg1"/>
                </a:solidFill>
              </a:rPr>
              <a:t>“fall through the cracks”</a:t>
            </a:r>
            <a:r>
              <a:rPr lang="en-US" altLang="en-US" sz="2800" dirty="0">
                <a:solidFill>
                  <a:schemeClr val="bg1"/>
                </a:solidFill>
              </a:rPr>
              <a:t> in complex system of care</a:t>
            </a:r>
          </a:p>
          <a:p>
            <a:pPr eaLnBrk="1" hangingPunct="1">
              <a:lnSpc>
                <a:spcPct val="90000"/>
              </a:lnSpc>
              <a:spcAft>
                <a:spcPts val="1800"/>
              </a:spcAft>
            </a:pPr>
            <a:r>
              <a:rPr lang="en-US" altLang="en-US" sz="2800" dirty="0">
                <a:solidFill>
                  <a:schemeClr val="bg1"/>
                </a:solidFill>
              </a:rPr>
              <a:t>Small disparities in </a:t>
            </a:r>
            <a:r>
              <a:rPr lang="en-US" altLang="en-US" sz="2800" b="1" dirty="0">
                <a:solidFill>
                  <a:schemeClr val="bg1"/>
                </a:solidFill>
              </a:rPr>
              <a:t>multi-step processes </a:t>
            </a:r>
            <a:r>
              <a:rPr lang="en-US" altLang="en-US" sz="2800" dirty="0">
                <a:solidFill>
                  <a:schemeClr val="bg1"/>
                </a:solidFill>
              </a:rPr>
              <a:t>create moderate to large disparities overall</a:t>
            </a:r>
          </a:p>
          <a:p>
            <a:pPr eaLnBrk="1" hangingPunct="1">
              <a:lnSpc>
                <a:spcPct val="90000"/>
              </a:lnSpc>
              <a:spcAft>
                <a:spcPts val="1800"/>
              </a:spcAft>
            </a:pPr>
            <a:r>
              <a:rPr lang="en-US" altLang="en-US" sz="2800" dirty="0">
                <a:solidFill>
                  <a:schemeClr val="bg1"/>
                </a:solidFill>
              </a:rPr>
              <a:t>Disparities arise even when </a:t>
            </a:r>
            <a:r>
              <a:rPr lang="en-US" altLang="en-US" sz="2800" b="1" dirty="0">
                <a:solidFill>
                  <a:schemeClr val="bg1"/>
                </a:solidFill>
              </a:rPr>
              <a:t>providers well intentioned</a:t>
            </a:r>
          </a:p>
        </p:txBody>
      </p:sp>
      <p:sp>
        <p:nvSpPr>
          <p:cNvPr id="114692" name="Text Box 4"/>
          <p:cNvSpPr txBox="1">
            <a:spLocks noChangeArrowheads="1"/>
          </p:cNvSpPr>
          <p:nvPr/>
        </p:nvSpPr>
        <p:spPr bwMode="auto">
          <a:xfrm>
            <a:off x="7615238" y="6435725"/>
            <a:ext cx="13271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1400" dirty="0">
                <a:latin typeface="+mn-lt"/>
              </a:rPr>
              <a:t>Ayanian, 2009</a:t>
            </a:r>
          </a:p>
        </p:txBody>
      </p:sp>
    </p:spTree>
    <p:extLst>
      <p:ext uri="{BB962C8B-B14F-4D97-AF65-F5344CB8AC3E}">
        <p14:creationId xmlns:p14="http://schemas.microsoft.com/office/powerpoint/2010/main" val="41216327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What About Health Literacy and Numeracy?</a:t>
            </a:r>
          </a:p>
        </p:txBody>
      </p:sp>
      <p:sp>
        <p:nvSpPr>
          <p:cNvPr id="5" name="Content Placeholder 4"/>
          <p:cNvSpPr>
            <a:spLocks noGrp="1"/>
          </p:cNvSpPr>
          <p:nvPr>
            <p:ph idx="1"/>
          </p:nvPr>
        </p:nvSpPr>
        <p:spPr>
          <a:xfrm>
            <a:off x="457200" y="1676400"/>
            <a:ext cx="8229600" cy="4449763"/>
          </a:xfrm>
        </p:spPr>
        <p:txBody>
          <a:bodyPr/>
          <a:lstStyle/>
          <a:p>
            <a:pPr>
              <a:spcAft>
                <a:spcPts val="600"/>
              </a:spcAft>
            </a:pPr>
            <a:r>
              <a:rPr lang="en-US" dirty="0"/>
              <a:t>Low health literacy and numeracy associated with worse health outcomes</a:t>
            </a:r>
          </a:p>
          <a:p>
            <a:pPr>
              <a:spcAft>
                <a:spcPts val="600"/>
              </a:spcAft>
            </a:pPr>
            <a:r>
              <a:rPr lang="en-US" dirty="0"/>
              <a:t>Have been found to be a mediating factor for health disparities</a:t>
            </a:r>
          </a:p>
          <a:p>
            <a:pPr>
              <a:spcAft>
                <a:spcPts val="600"/>
              </a:spcAft>
            </a:pPr>
            <a:r>
              <a:rPr lang="en-US" dirty="0"/>
              <a:t>Is this a social determinant or an indication of health care disparities? Or both?</a:t>
            </a:r>
          </a:p>
        </p:txBody>
      </p:sp>
      <p:sp>
        <p:nvSpPr>
          <p:cNvPr id="6" name="TextBox 5"/>
          <p:cNvSpPr txBox="1"/>
          <p:nvPr/>
        </p:nvSpPr>
        <p:spPr>
          <a:xfrm>
            <a:off x="4191000" y="6172200"/>
            <a:ext cx="3352800" cy="923330"/>
          </a:xfrm>
          <a:prstGeom prst="rect">
            <a:avLst/>
          </a:prstGeom>
          <a:noFill/>
        </p:spPr>
        <p:txBody>
          <a:bodyPr wrap="square" rtlCol="0">
            <a:spAutoFit/>
          </a:bodyPr>
          <a:lstStyle/>
          <a:p>
            <a:r>
              <a:rPr lang="en-US" dirty="0"/>
              <a:t>Berkman, Ann </a:t>
            </a:r>
            <a:r>
              <a:rPr lang="en-US" dirty="0" err="1"/>
              <a:t>Int</a:t>
            </a:r>
            <a:r>
              <a:rPr lang="en-US" dirty="0"/>
              <a:t> Med, 2011</a:t>
            </a:r>
          </a:p>
          <a:p>
            <a:r>
              <a:rPr lang="en-US" dirty="0" err="1"/>
              <a:t>Mantwill</a:t>
            </a:r>
            <a:r>
              <a:rPr lang="en-US" dirty="0"/>
              <a:t>, PLOS One, 2015</a:t>
            </a:r>
          </a:p>
          <a:p>
            <a:endParaRPr lang="en-US" dirty="0"/>
          </a:p>
        </p:txBody>
      </p:sp>
    </p:spTree>
    <p:extLst>
      <p:ext uri="{BB962C8B-B14F-4D97-AF65-F5344CB8AC3E}">
        <p14:creationId xmlns:p14="http://schemas.microsoft.com/office/powerpoint/2010/main" val="26892947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Health Literacy and Numeracy</a:t>
            </a:r>
          </a:p>
        </p:txBody>
      </p:sp>
      <p:sp>
        <p:nvSpPr>
          <p:cNvPr id="5" name="Content Placeholder 4"/>
          <p:cNvSpPr>
            <a:spLocks noGrp="1"/>
          </p:cNvSpPr>
          <p:nvPr>
            <p:ph idx="1"/>
          </p:nvPr>
        </p:nvSpPr>
        <p:spPr/>
        <p:txBody>
          <a:bodyPr/>
          <a:lstStyle/>
          <a:p>
            <a:r>
              <a:rPr lang="en-US" dirty="0"/>
              <a:t>While clearly is this a social issue, also reflects failures of the health care system</a:t>
            </a:r>
          </a:p>
          <a:p>
            <a:endParaRPr lang="en-US" sz="800" dirty="0"/>
          </a:p>
          <a:p>
            <a:r>
              <a:rPr lang="en-US" dirty="0"/>
              <a:t>Health care system should be responsive to patient’s needs for information and access</a:t>
            </a:r>
          </a:p>
        </p:txBody>
      </p:sp>
    </p:spTree>
    <p:extLst>
      <p:ext uri="{BB962C8B-B14F-4D97-AF65-F5344CB8AC3E}">
        <p14:creationId xmlns:p14="http://schemas.microsoft.com/office/powerpoint/2010/main" val="36377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p:txBody>
          <a:bodyPr/>
          <a:lstStyle/>
          <a:p>
            <a:pPr>
              <a:defRPr/>
            </a:pPr>
            <a:r>
              <a:rPr lang="en-US" dirty="0">
                <a:solidFill>
                  <a:srgbClr val="FEFDFA"/>
                </a:solidFill>
                <a:ea typeface="+mj-ea"/>
                <a:cs typeface="+mj-cs"/>
              </a:rPr>
              <a:t>What are Health Disparities?</a:t>
            </a:r>
            <a:endParaRPr lang="en-US" sz="2800" dirty="0">
              <a:solidFill>
                <a:srgbClr val="FEFDFA"/>
              </a:solidFill>
              <a:ea typeface="+mj-ea"/>
              <a:cs typeface="+mj-cs"/>
            </a:endParaRPr>
          </a:p>
        </p:txBody>
      </p:sp>
      <p:sp>
        <p:nvSpPr>
          <p:cNvPr id="180227" name="Rectangle 3"/>
          <p:cNvSpPr>
            <a:spLocks noGrp="1" noChangeArrowheads="1"/>
          </p:cNvSpPr>
          <p:nvPr>
            <p:ph type="body" idx="1"/>
          </p:nvPr>
        </p:nvSpPr>
        <p:spPr>
          <a:xfrm>
            <a:off x="304800" y="1371600"/>
            <a:ext cx="8534400" cy="5257800"/>
          </a:xfrm>
        </p:spPr>
        <p:txBody>
          <a:bodyPr/>
          <a:lstStyle/>
          <a:p>
            <a:pPr marL="0" indent="0">
              <a:lnSpc>
                <a:spcPct val="90000"/>
              </a:lnSpc>
              <a:buNone/>
            </a:pPr>
            <a:r>
              <a:rPr lang="en-US" altLang="en-US" sz="2800" dirty="0">
                <a:effectLst>
                  <a:outerShdw blurRad="38100" dist="38100" dir="2700000" algn="tl">
                    <a:srgbClr val="000000"/>
                  </a:outerShdw>
                </a:effectLst>
                <a:latin typeface="+mj-lt"/>
              </a:rPr>
              <a:t>“A particular type of health difference that is closely linked with economic, social, or environmental disadvantage. Health disparities adversely affect groups of people who have systematically experienced greater social or economic obstacles to health based on their racial or ethnic group, religion, socioeconomic status, gender, age, or mental health; cognitive, sensory, or physical disability; sexual orientation or gender identity; geographic location; or other characteristics historically linked to discrimination or exclusion.”</a:t>
            </a:r>
          </a:p>
          <a:p>
            <a:pPr marL="0" indent="0">
              <a:lnSpc>
                <a:spcPct val="90000"/>
              </a:lnSpc>
              <a:buNone/>
            </a:pPr>
            <a:endParaRPr lang="en-US" altLang="en-US" sz="2400" dirty="0">
              <a:effectLst>
                <a:outerShdw blurRad="38100" dist="38100" dir="2700000" algn="tl">
                  <a:srgbClr val="000000"/>
                </a:outerShdw>
              </a:effectLst>
              <a:latin typeface="+mj-lt"/>
            </a:endParaRPr>
          </a:p>
          <a:p>
            <a:pPr marL="0" indent="0">
              <a:lnSpc>
                <a:spcPct val="90000"/>
              </a:lnSpc>
              <a:buNone/>
            </a:pPr>
            <a:r>
              <a:rPr lang="en-US" altLang="en-US" sz="2800" dirty="0">
                <a:effectLst>
                  <a:outerShdw blurRad="38100" dist="38100" dir="2700000" algn="tl">
                    <a:srgbClr val="000000"/>
                  </a:outerShdw>
                </a:effectLst>
                <a:latin typeface="+mj-lt"/>
              </a:rPr>
              <a:t>		Healthy People 2020 (HealthyPeople.gov)</a:t>
            </a:r>
          </a:p>
          <a:p>
            <a:pPr marL="0" indent="0">
              <a:lnSpc>
                <a:spcPct val="90000"/>
              </a:lnSpc>
              <a:buNone/>
            </a:pPr>
            <a:endParaRPr lang="en-US" altLang="en-US" sz="1400" dirty="0"/>
          </a:p>
          <a:p>
            <a:pPr>
              <a:lnSpc>
                <a:spcPct val="90000"/>
              </a:lnSpc>
              <a:buFontTx/>
              <a:buNone/>
            </a:pPr>
            <a:endParaRPr lang="en-US" altLang="en-US" sz="1400" dirty="0"/>
          </a:p>
        </p:txBody>
      </p:sp>
    </p:spTree>
    <p:extLst>
      <p:ext uri="{BB962C8B-B14F-4D97-AF65-F5344CB8AC3E}">
        <p14:creationId xmlns:p14="http://schemas.microsoft.com/office/powerpoint/2010/main" val="864452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022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022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FE4AD-CCAB-472A-BD8E-47FB7B2BF0AD}"/>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E16597A2-D674-4555-9030-955EE3B05E90}"/>
              </a:ext>
            </a:extLst>
          </p:cNvPr>
          <p:cNvSpPr>
            <a:spLocks noGrp="1"/>
          </p:cNvSpPr>
          <p:nvPr>
            <p:ph type="subTitle" idx="1"/>
          </p:nvPr>
        </p:nvSpPr>
        <p:spPr/>
        <p:txBody>
          <a:bodyPr/>
          <a:lstStyle/>
          <a:p>
            <a:endParaRPr lang="en-US"/>
          </a:p>
        </p:txBody>
      </p:sp>
      <p:pic>
        <p:nvPicPr>
          <p:cNvPr id="172034" name="Picture 2" descr="equalityequity">
            <a:extLst>
              <a:ext uri="{FF2B5EF4-FFF2-40B4-BE49-F238E27FC236}">
                <a16:creationId xmlns:a16="http://schemas.microsoft.com/office/drawing/2014/main" id="{74E3678B-5432-4A93-9F0E-FB8986EDAA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6763"/>
            <a:ext cx="9144000" cy="5322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78825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B5496-88CD-49F4-8400-8A0BA15E488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73E17196-4C64-41E4-A5DC-8C95E70A6074}"/>
              </a:ext>
            </a:extLst>
          </p:cNvPr>
          <p:cNvSpPr>
            <a:spLocks noGrp="1"/>
          </p:cNvSpPr>
          <p:nvPr>
            <p:ph type="subTitle" idx="1"/>
          </p:nvPr>
        </p:nvSpPr>
        <p:spPr/>
        <p:txBody>
          <a:bodyPr/>
          <a:lstStyle/>
          <a:p>
            <a:endParaRPr lang="en-US"/>
          </a:p>
        </p:txBody>
      </p:sp>
      <p:pic>
        <p:nvPicPr>
          <p:cNvPr id="173058" name="Picture 2" descr="justice2">
            <a:extLst>
              <a:ext uri="{FF2B5EF4-FFF2-40B4-BE49-F238E27FC236}">
                <a16:creationId xmlns:a16="http://schemas.microsoft.com/office/drawing/2014/main" id="{8698BFCC-932E-44FD-9B46-B932612E0A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4775" y="0"/>
            <a:ext cx="63944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82343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Language Barriers</a:t>
            </a:r>
          </a:p>
        </p:txBody>
      </p:sp>
      <p:sp>
        <p:nvSpPr>
          <p:cNvPr id="5" name="Content Placeholder 4"/>
          <p:cNvSpPr>
            <a:spLocks noGrp="1"/>
          </p:cNvSpPr>
          <p:nvPr>
            <p:ph idx="1"/>
          </p:nvPr>
        </p:nvSpPr>
        <p:spPr/>
        <p:txBody>
          <a:bodyPr/>
          <a:lstStyle/>
          <a:p>
            <a:r>
              <a:rPr lang="en-US" dirty="0"/>
              <a:t>Even among insured, language barriers associated with:</a:t>
            </a:r>
          </a:p>
          <a:p>
            <a:pPr lvl="1"/>
            <a:r>
              <a:rPr lang="en-US" dirty="0"/>
              <a:t>Decreased patient satisfaction with care</a:t>
            </a:r>
          </a:p>
          <a:p>
            <a:pPr lvl="1"/>
            <a:r>
              <a:rPr lang="en-US" dirty="0"/>
              <a:t>Increased problems with medication comprehension</a:t>
            </a:r>
          </a:p>
          <a:p>
            <a:pPr lvl="1"/>
            <a:r>
              <a:rPr lang="en-US" dirty="0"/>
              <a:t>Decreased receipt of health services</a:t>
            </a:r>
          </a:p>
        </p:txBody>
      </p:sp>
    </p:spTree>
    <p:extLst>
      <p:ext uri="{BB962C8B-B14F-4D97-AF65-F5344CB8AC3E}">
        <p14:creationId xmlns:p14="http://schemas.microsoft.com/office/powerpoint/2010/main" val="32826661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lstStyle/>
          <a:p>
            <a:r>
              <a:rPr lang="en-US" dirty="0"/>
              <a:t>Language Barriers</a:t>
            </a:r>
          </a:p>
        </p:txBody>
      </p:sp>
      <p:sp>
        <p:nvSpPr>
          <p:cNvPr id="5" name="Content Placeholder 4"/>
          <p:cNvSpPr>
            <a:spLocks noGrp="1"/>
          </p:cNvSpPr>
          <p:nvPr>
            <p:ph idx="1"/>
          </p:nvPr>
        </p:nvSpPr>
        <p:spPr>
          <a:xfrm>
            <a:off x="457200" y="1066800"/>
            <a:ext cx="8229600" cy="4525963"/>
          </a:xfrm>
        </p:spPr>
        <p:txBody>
          <a:bodyPr/>
          <a:lstStyle/>
          <a:p>
            <a:r>
              <a:rPr lang="en-US" dirty="0"/>
              <a:t>LEP among Latinx patients associated with worse glycemic control</a:t>
            </a:r>
          </a:p>
          <a:p>
            <a:pPr lvl="1"/>
            <a:r>
              <a:rPr lang="en-US" dirty="0"/>
              <a:t>Mediated by patient-provider language concordance</a:t>
            </a:r>
          </a:p>
          <a:p>
            <a:r>
              <a:rPr lang="en-US" dirty="0"/>
              <a:t>Disparities in colon cancer screening between whites and Asians</a:t>
            </a:r>
          </a:p>
          <a:p>
            <a:pPr lvl="1"/>
            <a:r>
              <a:rPr lang="en-US" dirty="0"/>
              <a:t>Explained by LEP and LHL in Asian patients </a:t>
            </a:r>
          </a:p>
          <a:p>
            <a:r>
              <a:rPr lang="en-US" dirty="0"/>
              <a:t>Disparities related to language services are a systems-issue that leads to racial/ethnic disparities in health</a:t>
            </a:r>
          </a:p>
          <a:p>
            <a:endParaRPr lang="en-US" dirty="0"/>
          </a:p>
        </p:txBody>
      </p:sp>
      <p:sp>
        <p:nvSpPr>
          <p:cNvPr id="6" name="TextBox 5"/>
          <p:cNvSpPr txBox="1"/>
          <p:nvPr/>
        </p:nvSpPr>
        <p:spPr>
          <a:xfrm>
            <a:off x="1600200" y="6248400"/>
            <a:ext cx="5791200" cy="646331"/>
          </a:xfrm>
          <a:prstGeom prst="rect">
            <a:avLst/>
          </a:prstGeom>
          <a:noFill/>
        </p:spPr>
        <p:txBody>
          <a:bodyPr wrap="square" rtlCol="0">
            <a:spAutoFit/>
          </a:bodyPr>
          <a:lstStyle/>
          <a:p>
            <a:r>
              <a:rPr lang="en-US" dirty="0"/>
              <a:t>Fernandez, JGIM, 2010	Diamond, JGIM, 2019</a:t>
            </a:r>
          </a:p>
          <a:p>
            <a:r>
              <a:rPr lang="en-US" dirty="0" err="1"/>
              <a:t>Sentell</a:t>
            </a:r>
            <a:r>
              <a:rPr lang="en-US" dirty="0"/>
              <a:t>, J Health </a:t>
            </a:r>
            <a:r>
              <a:rPr lang="en-US" dirty="0" err="1"/>
              <a:t>Comm</a:t>
            </a:r>
            <a:r>
              <a:rPr lang="en-US" dirty="0"/>
              <a:t>, 2013</a:t>
            </a:r>
          </a:p>
        </p:txBody>
      </p:sp>
    </p:spTree>
    <p:extLst>
      <p:ext uri="{BB962C8B-B14F-4D97-AF65-F5344CB8AC3E}">
        <p14:creationId xmlns:p14="http://schemas.microsoft.com/office/powerpoint/2010/main" val="17169424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69265F-80E0-4A65-BACC-820752F623E1}"/>
              </a:ext>
            </a:extLst>
          </p:cNvPr>
          <p:cNvSpPr>
            <a:spLocks noGrp="1"/>
          </p:cNvSpPr>
          <p:nvPr>
            <p:ph type="title"/>
          </p:nvPr>
        </p:nvSpPr>
        <p:spPr/>
        <p:txBody>
          <a:bodyPr/>
          <a:lstStyle/>
          <a:p>
            <a:r>
              <a:rPr lang="en-US" dirty="0"/>
              <a:t>Lack of Provider Diversity</a:t>
            </a:r>
          </a:p>
        </p:txBody>
      </p:sp>
      <p:sp>
        <p:nvSpPr>
          <p:cNvPr id="5" name="Content Placeholder 4">
            <a:extLst>
              <a:ext uri="{FF2B5EF4-FFF2-40B4-BE49-F238E27FC236}">
                <a16:creationId xmlns:a16="http://schemas.microsoft.com/office/drawing/2014/main" id="{4B626907-10C3-4AA1-8536-FAD674C6D444}"/>
              </a:ext>
            </a:extLst>
          </p:cNvPr>
          <p:cNvSpPr>
            <a:spLocks noGrp="1"/>
          </p:cNvSpPr>
          <p:nvPr>
            <p:ph idx="1"/>
          </p:nvPr>
        </p:nvSpPr>
        <p:spPr>
          <a:xfrm>
            <a:off x="228600" y="1166018"/>
            <a:ext cx="8450580" cy="4525963"/>
          </a:xfrm>
        </p:spPr>
        <p:txBody>
          <a:bodyPr/>
          <a:lstStyle/>
          <a:p>
            <a:pPr>
              <a:spcAft>
                <a:spcPts val="600"/>
              </a:spcAft>
            </a:pPr>
            <a:r>
              <a:rPr lang="en-US" dirty="0"/>
              <a:t>White individuals overrepresented, and BIPOC individuals underrepresented, among health professionals</a:t>
            </a:r>
          </a:p>
          <a:p>
            <a:pPr>
              <a:spcAft>
                <a:spcPts val="600"/>
              </a:spcAft>
            </a:pPr>
            <a:r>
              <a:rPr lang="en-US" dirty="0"/>
              <a:t>Provider-Patient concordance in race/ethnicity associated with improved use of health services</a:t>
            </a:r>
          </a:p>
          <a:p>
            <a:pPr>
              <a:spcAft>
                <a:spcPts val="600"/>
              </a:spcAft>
            </a:pPr>
            <a:r>
              <a:rPr lang="en-US" dirty="0"/>
              <a:t>Recent report of decreased infant mortality among Black patients with concordance</a:t>
            </a:r>
          </a:p>
          <a:p>
            <a:pPr>
              <a:spcAft>
                <a:spcPts val="600"/>
              </a:spcAft>
            </a:pPr>
            <a:r>
              <a:rPr lang="en-US" dirty="0"/>
              <a:t>However, the relationship is complex and not universal</a:t>
            </a:r>
          </a:p>
        </p:txBody>
      </p:sp>
      <p:sp>
        <p:nvSpPr>
          <p:cNvPr id="6" name="TextBox 5">
            <a:extLst>
              <a:ext uri="{FF2B5EF4-FFF2-40B4-BE49-F238E27FC236}">
                <a16:creationId xmlns:a16="http://schemas.microsoft.com/office/drawing/2014/main" id="{726225B9-83FC-4701-B970-B5AA21EC7008}"/>
              </a:ext>
            </a:extLst>
          </p:cNvPr>
          <p:cNvSpPr txBox="1"/>
          <p:nvPr/>
        </p:nvSpPr>
        <p:spPr>
          <a:xfrm>
            <a:off x="4191000" y="6248400"/>
            <a:ext cx="3200400" cy="646331"/>
          </a:xfrm>
          <a:prstGeom prst="rect">
            <a:avLst/>
          </a:prstGeom>
          <a:noFill/>
        </p:spPr>
        <p:txBody>
          <a:bodyPr wrap="square" rtlCol="0">
            <a:spAutoFit/>
          </a:bodyPr>
          <a:lstStyle/>
          <a:p>
            <a:r>
              <a:rPr lang="en-US" dirty="0" err="1"/>
              <a:t>Laveist</a:t>
            </a:r>
            <a:r>
              <a:rPr lang="en-US" dirty="0"/>
              <a:t>, J Pub Health Pol, 2003</a:t>
            </a:r>
          </a:p>
          <a:p>
            <a:r>
              <a:rPr lang="en-US" dirty="0"/>
              <a:t>Greenwood, PNAS, 2020 </a:t>
            </a:r>
          </a:p>
        </p:txBody>
      </p:sp>
    </p:spTree>
    <p:extLst>
      <p:ext uri="{BB962C8B-B14F-4D97-AF65-F5344CB8AC3E}">
        <p14:creationId xmlns:p14="http://schemas.microsoft.com/office/powerpoint/2010/main" val="41152109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5" name="Rectangle 13"/>
          <p:cNvSpPr>
            <a:spLocks noChangeArrowheads="1"/>
          </p:cNvSpPr>
          <p:nvPr/>
        </p:nvSpPr>
        <p:spPr bwMode="auto">
          <a:xfrm>
            <a:off x="0" y="309563"/>
            <a:ext cx="9144000" cy="11382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spcBef>
                <a:spcPct val="50000"/>
              </a:spcBef>
              <a:defRPr/>
            </a:pPr>
            <a:r>
              <a:rPr lang="en-US" sz="3400" dirty="0">
                <a:solidFill>
                  <a:schemeClr val="bg1"/>
                </a:solidFill>
                <a:latin typeface="+mj-lt"/>
              </a:rPr>
              <a:t>Differences, Disparities, and Discrimination:  Populations with Equal Access to Health Care</a:t>
            </a:r>
          </a:p>
        </p:txBody>
      </p:sp>
      <p:pic>
        <p:nvPicPr>
          <p:cNvPr id="31" name="Picture 2" descr="https://static-content.springer.com/image/art%3A10.1007%2Fs11886-014-0530-3/MediaObjects/11886_2014_530_Fig2_HTM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648" y="1752600"/>
            <a:ext cx="7846704" cy="4194970"/>
          </a:xfrm>
          <a:prstGeom prst="rect">
            <a:avLst/>
          </a:prstGeom>
          <a:noFill/>
          <a:extLst>
            <a:ext uri="{909E8E84-426E-40DD-AFC4-6F175D3DCCD1}">
              <a14:hiddenFill xmlns:a14="http://schemas.microsoft.com/office/drawing/2010/main">
                <a:solidFill>
                  <a:srgbClr val="FFFFFF"/>
                </a:solidFill>
              </a14:hiddenFill>
            </a:ext>
          </a:extLst>
        </p:spPr>
      </p:pic>
      <p:sp>
        <p:nvSpPr>
          <p:cNvPr id="32" name="Oval 30"/>
          <p:cNvSpPr>
            <a:spLocks noChangeArrowheads="1"/>
          </p:cNvSpPr>
          <p:nvPr/>
        </p:nvSpPr>
        <p:spPr bwMode="auto">
          <a:xfrm>
            <a:off x="4800600" y="4191000"/>
            <a:ext cx="3033924" cy="1502337"/>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latin typeface="Garamond" pitchFamily="18" charset="0"/>
            </a:endParaRPr>
          </a:p>
        </p:txBody>
      </p:sp>
    </p:spTree>
    <p:extLst>
      <p:ext uri="{BB962C8B-B14F-4D97-AF65-F5344CB8AC3E}">
        <p14:creationId xmlns:p14="http://schemas.microsoft.com/office/powerpoint/2010/main" val="2887311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04800" y="533400"/>
            <a:ext cx="8534400" cy="1143000"/>
          </a:xfrm>
        </p:spPr>
        <p:txBody>
          <a:bodyPr>
            <a:noAutofit/>
          </a:bodyPr>
          <a:lstStyle/>
          <a:p>
            <a:pPr eaLnBrk="1" fontAlgn="auto" hangingPunct="1">
              <a:spcAft>
                <a:spcPts val="0"/>
              </a:spcAft>
              <a:defRPr/>
            </a:pPr>
            <a:r>
              <a:rPr lang="en-US" altLang="en-US" dirty="0"/>
              <a:t>Do Within-Institution Factors</a:t>
            </a:r>
            <a:r>
              <a:rPr lang="en-US" altLang="en-US" i="1" dirty="0"/>
              <a:t> </a:t>
            </a:r>
            <a:r>
              <a:rPr lang="en-US" altLang="en-US" dirty="0"/>
              <a:t>Explain Differences?</a:t>
            </a:r>
            <a:endParaRPr lang="en-US" altLang="en-US" i="1" dirty="0"/>
          </a:p>
        </p:txBody>
      </p:sp>
      <p:sp>
        <p:nvSpPr>
          <p:cNvPr id="27651" name="Rectangle 3"/>
          <p:cNvSpPr>
            <a:spLocks noGrp="1" noChangeArrowheads="1"/>
          </p:cNvSpPr>
          <p:nvPr>
            <p:ph idx="1"/>
          </p:nvPr>
        </p:nvSpPr>
        <p:spPr>
          <a:xfrm>
            <a:off x="457200" y="1722438"/>
            <a:ext cx="8229600" cy="4525962"/>
          </a:xfrm>
        </p:spPr>
        <p:txBody>
          <a:bodyPr/>
          <a:lstStyle/>
          <a:p>
            <a:pPr eaLnBrk="1" hangingPunct="1">
              <a:buFontTx/>
              <a:buNone/>
            </a:pPr>
            <a:endParaRPr lang="en-US" altLang="en-US" dirty="0"/>
          </a:p>
          <a:p>
            <a:pPr eaLnBrk="1" hangingPunct="1"/>
            <a:r>
              <a:rPr lang="en-US" altLang="en-US" dirty="0"/>
              <a:t>Differences persist even when controlling for system level-factors, including:</a:t>
            </a:r>
          </a:p>
          <a:p>
            <a:pPr lvl="1" eaLnBrk="1" hangingPunct="1"/>
            <a:r>
              <a:rPr lang="en-US" altLang="en-US" sz="3200" dirty="0"/>
              <a:t>Hospital</a:t>
            </a:r>
          </a:p>
          <a:p>
            <a:pPr lvl="1" eaLnBrk="1" hangingPunct="1"/>
            <a:r>
              <a:rPr lang="en-US" altLang="en-US" sz="3200" dirty="0"/>
              <a:t>Provider specialty</a:t>
            </a:r>
          </a:p>
          <a:p>
            <a:pPr lvl="1" eaLnBrk="1" hangingPunct="1"/>
            <a:r>
              <a:rPr lang="en-US" altLang="en-US" sz="3200" dirty="0"/>
              <a:t>Region</a:t>
            </a:r>
          </a:p>
        </p:txBody>
      </p:sp>
    </p:spTree>
    <p:extLst>
      <p:ext uri="{BB962C8B-B14F-4D97-AF65-F5344CB8AC3E}">
        <p14:creationId xmlns:p14="http://schemas.microsoft.com/office/powerpoint/2010/main" val="31107730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78B70-5FDC-4F81-8E54-3C7170F1712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FB6A78F9-ACC3-4F7A-8238-B05748EEEF1D}"/>
              </a:ext>
            </a:extLst>
          </p:cNvPr>
          <p:cNvSpPr>
            <a:spLocks noGrp="1"/>
          </p:cNvSpPr>
          <p:nvPr>
            <p:ph type="subTitle" idx="1"/>
          </p:nvPr>
        </p:nvSpPr>
        <p:spPr/>
        <p:txBody>
          <a:bodyPr/>
          <a:lstStyle/>
          <a:p>
            <a:endParaRPr lang="en-US"/>
          </a:p>
        </p:txBody>
      </p:sp>
      <p:pic>
        <p:nvPicPr>
          <p:cNvPr id="5" name="Picture 4" descr="Chart, bar chart&#10;&#10;Description automatically generated">
            <a:extLst>
              <a:ext uri="{FF2B5EF4-FFF2-40B4-BE49-F238E27FC236}">
                <a16:creationId xmlns:a16="http://schemas.microsoft.com/office/drawing/2014/main" id="{925B2A53-67A8-4952-B558-8244F32023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117" y="152400"/>
            <a:ext cx="8481391" cy="5943600"/>
          </a:xfrm>
          <a:prstGeom prst="rect">
            <a:avLst/>
          </a:prstGeom>
        </p:spPr>
      </p:pic>
    </p:spTree>
    <p:extLst>
      <p:ext uri="{BB962C8B-B14F-4D97-AF65-F5344CB8AC3E}">
        <p14:creationId xmlns:p14="http://schemas.microsoft.com/office/powerpoint/2010/main" val="22037898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Door to Drug Time in AMI</a:t>
            </a:r>
          </a:p>
        </p:txBody>
      </p:sp>
      <p:sp>
        <p:nvSpPr>
          <p:cNvPr id="5" name="Content Placeholder 4"/>
          <p:cNvSpPr>
            <a:spLocks noGrp="1"/>
          </p:cNvSpPr>
          <p:nvPr>
            <p:ph idx="1"/>
          </p:nvPr>
        </p:nvSpPr>
        <p:spPr/>
        <p:txBody>
          <a:bodyPr/>
          <a:lstStyle/>
          <a:p>
            <a:endParaRPr lang="en-US"/>
          </a:p>
        </p:txBody>
      </p:sp>
      <p:pic>
        <p:nvPicPr>
          <p:cNvPr id="165890" name="Picture 2" descr="Image description not avail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999" y="1905000"/>
            <a:ext cx="8490853" cy="3200400"/>
          </a:xfrm>
          <a:prstGeom prst="rect">
            <a:avLst/>
          </a:prstGeom>
          <a:noFill/>
          <a:extLst>
            <a:ext uri="{909E8E84-426E-40DD-AFC4-6F175D3DCCD1}">
              <a14:hiddenFill xmlns:a14="http://schemas.microsoft.com/office/drawing/2010/main">
                <a:solidFill>
                  <a:srgbClr val="FFFFFF"/>
                </a:solidFill>
              </a14:hiddenFill>
            </a:ext>
          </a:extLst>
        </p:spPr>
      </p:pic>
      <p:sp>
        <p:nvSpPr>
          <p:cNvPr id="7" name="Oval 30"/>
          <p:cNvSpPr>
            <a:spLocks noChangeArrowheads="1"/>
          </p:cNvSpPr>
          <p:nvPr/>
        </p:nvSpPr>
        <p:spPr bwMode="auto">
          <a:xfrm>
            <a:off x="7772399" y="2438400"/>
            <a:ext cx="1219201" cy="18288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latin typeface="Garamond" pitchFamily="18" charset="0"/>
            </a:endParaRPr>
          </a:p>
        </p:txBody>
      </p:sp>
      <p:sp>
        <p:nvSpPr>
          <p:cNvPr id="6" name="TextBox 5"/>
          <p:cNvSpPr txBox="1"/>
          <p:nvPr/>
        </p:nvSpPr>
        <p:spPr>
          <a:xfrm>
            <a:off x="4876800" y="6248400"/>
            <a:ext cx="2514600" cy="369332"/>
          </a:xfrm>
          <a:prstGeom prst="rect">
            <a:avLst/>
          </a:prstGeom>
          <a:noFill/>
        </p:spPr>
        <p:txBody>
          <a:bodyPr wrap="square" rtlCol="0">
            <a:spAutoFit/>
          </a:bodyPr>
          <a:lstStyle/>
          <a:p>
            <a:r>
              <a:rPr lang="en-US" dirty="0"/>
              <a:t>Bradley, JAMA, 2004</a:t>
            </a:r>
          </a:p>
        </p:txBody>
      </p:sp>
    </p:spTree>
    <p:extLst>
      <p:ext uri="{BB962C8B-B14F-4D97-AF65-F5344CB8AC3E}">
        <p14:creationId xmlns:p14="http://schemas.microsoft.com/office/powerpoint/2010/main" val="3730625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Intra- and inter-site contributions to disparities in pressure ulcers</a:t>
            </a:r>
          </a:p>
        </p:txBody>
      </p:sp>
      <p:sp>
        <p:nvSpPr>
          <p:cNvPr id="3" name="Content Placeholder 2"/>
          <p:cNvSpPr>
            <a:spLocks noGrp="1"/>
          </p:cNvSpPr>
          <p:nvPr>
            <p:ph idx="1"/>
          </p:nvPr>
        </p:nvSpPr>
        <p:spPr/>
        <p:txBody>
          <a:bodyPr/>
          <a:lstStyle/>
          <a:p>
            <a:endParaRPr lang="en-US"/>
          </a:p>
        </p:txBody>
      </p:sp>
      <p:pic>
        <p:nvPicPr>
          <p:cNvPr id="161794" name="Picture 2" descr="Figure. Pressure Ulcers by Race and Percentage of Black Residents in Nursing H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981200"/>
            <a:ext cx="6796350" cy="4038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753100" y="6369627"/>
            <a:ext cx="3352800" cy="369332"/>
          </a:xfrm>
          <a:prstGeom prst="rect">
            <a:avLst/>
          </a:prstGeom>
          <a:noFill/>
        </p:spPr>
        <p:txBody>
          <a:bodyPr wrap="square" rtlCol="0">
            <a:spAutoFit/>
          </a:bodyPr>
          <a:lstStyle/>
          <a:p>
            <a:r>
              <a:rPr lang="en-US" dirty="0"/>
              <a:t>Li, JAMA, 2005</a:t>
            </a:r>
          </a:p>
        </p:txBody>
      </p:sp>
    </p:spTree>
    <p:extLst>
      <p:ext uri="{BB962C8B-B14F-4D97-AF65-F5344CB8AC3E}">
        <p14:creationId xmlns:p14="http://schemas.microsoft.com/office/powerpoint/2010/main" val="22391577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p:txBody>
          <a:bodyPr/>
          <a:lstStyle/>
          <a:p>
            <a:pPr>
              <a:defRPr/>
            </a:pPr>
            <a:r>
              <a:rPr lang="en-US" dirty="0">
                <a:solidFill>
                  <a:srgbClr val="FEFDFA"/>
                </a:solidFill>
                <a:ea typeface="+mj-ea"/>
                <a:cs typeface="+mj-cs"/>
              </a:rPr>
              <a:t>What are Health Disparities?</a:t>
            </a:r>
            <a:endParaRPr lang="en-US" sz="2800" dirty="0">
              <a:solidFill>
                <a:srgbClr val="FEFDFA"/>
              </a:solidFill>
              <a:ea typeface="+mj-ea"/>
              <a:cs typeface="+mj-cs"/>
            </a:endParaRPr>
          </a:p>
        </p:txBody>
      </p:sp>
      <p:sp>
        <p:nvSpPr>
          <p:cNvPr id="180227" name="Rectangle 3"/>
          <p:cNvSpPr>
            <a:spLocks noGrp="1" noChangeArrowheads="1"/>
          </p:cNvSpPr>
          <p:nvPr>
            <p:ph type="body" idx="1"/>
          </p:nvPr>
        </p:nvSpPr>
        <p:spPr>
          <a:xfrm>
            <a:off x="304800" y="1371600"/>
            <a:ext cx="8534400" cy="5257800"/>
          </a:xfrm>
        </p:spPr>
        <p:txBody>
          <a:bodyPr/>
          <a:lstStyle/>
          <a:p>
            <a:pPr marL="0" indent="0">
              <a:lnSpc>
                <a:spcPct val="90000"/>
              </a:lnSpc>
              <a:buNone/>
            </a:pPr>
            <a:r>
              <a:rPr lang="en-US" altLang="en-US" sz="2800" dirty="0">
                <a:effectLst>
                  <a:outerShdw blurRad="38100" dist="38100" dir="2700000" algn="tl">
                    <a:srgbClr val="000000"/>
                  </a:outerShdw>
                </a:effectLst>
                <a:latin typeface="+mj-lt"/>
              </a:rPr>
              <a:t>“A </a:t>
            </a:r>
            <a:r>
              <a:rPr lang="en-US" altLang="en-US" sz="2800" b="1" dirty="0">
                <a:effectLst>
                  <a:outerShdw blurRad="38100" dist="38100" dir="2700000" algn="tl">
                    <a:srgbClr val="000000"/>
                  </a:outerShdw>
                </a:effectLst>
                <a:latin typeface="+mj-lt"/>
              </a:rPr>
              <a:t>particular type of health difference </a:t>
            </a:r>
            <a:r>
              <a:rPr lang="en-US" altLang="en-US" sz="2800" dirty="0">
                <a:effectLst>
                  <a:outerShdw blurRad="38100" dist="38100" dir="2700000" algn="tl">
                    <a:srgbClr val="000000"/>
                  </a:outerShdw>
                </a:effectLst>
                <a:latin typeface="+mj-lt"/>
              </a:rPr>
              <a:t>that is closely linked with </a:t>
            </a:r>
            <a:r>
              <a:rPr lang="en-US" altLang="en-US" sz="2800" b="1" dirty="0">
                <a:effectLst>
                  <a:outerShdw blurRad="38100" dist="38100" dir="2700000" algn="tl">
                    <a:srgbClr val="000000"/>
                  </a:outerShdw>
                </a:effectLst>
                <a:latin typeface="+mj-lt"/>
              </a:rPr>
              <a:t>economic, social, or environmental disadvantage</a:t>
            </a:r>
            <a:r>
              <a:rPr lang="en-US" altLang="en-US" sz="2800" dirty="0">
                <a:effectLst>
                  <a:outerShdw blurRad="38100" dist="38100" dir="2700000" algn="tl">
                    <a:srgbClr val="000000"/>
                  </a:outerShdw>
                </a:effectLst>
                <a:latin typeface="+mj-lt"/>
              </a:rPr>
              <a:t>. Health disparities adversely affect groups of people who have </a:t>
            </a:r>
            <a:r>
              <a:rPr lang="en-US" altLang="en-US" sz="2800" b="1" dirty="0">
                <a:effectLst>
                  <a:outerShdw blurRad="38100" dist="38100" dir="2700000" algn="tl">
                    <a:srgbClr val="000000"/>
                  </a:outerShdw>
                </a:effectLst>
                <a:latin typeface="+mj-lt"/>
              </a:rPr>
              <a:t>systematically experienced greater social or economic obstacles to health </a:t>
            </a:r>
            <a:r>
              <a:rPr lang="en-US" altLang="en-US" sz="2800" dirty="0">
                <a:effectLst>
                  <a:outerShdw blurRad="38100" dist="38100" dir="2700000" algn="tl">
                    <a:srgbClr val="000000"/>
                  </a:outerShdw>
                </a:effectLst>
                <a:latin typeface="+mj-lt"/>
              </a:rPr>
              <a:t>based on their racial or ethnic group, religion, socioeconomic status, gender, age, or mental health; cognitive, sensory, or physical disability; sexual orientation or gender identity; geographic location; or other characteristics historically linked to discrimination or exclusion.”</a:t>
            </a:r>
          </a:p>
          <a:p>
            <a:pPr marL="0" indent="0">
              <a:lnSpc>
                <a:spcPct val="90000"/>
              </a:lnSpc>
              <a:buNone/>
            </a:pPr>
            <a:endParaRPr lang="en-US" altLang="en-US" sz="2400" dirty="0">
              <a:effectLst>
                <a:outerShdw blurRad="38100" dist="38100" dir="2700000" algn="tl">
                  <a:srgbClr val="000000"/>
                </a:outerShdw>
              </a:effectLst>
              <a:latin typeface="+mj-lt"/>
            </a:endParaRPr>
          </a:p>
          <a:p>
            <a:pPr marL="0" indent="0">
              <a:lnSpc>
                <a:spcPct val="90000"/>
              </a:lnSpc>
              <a:buNone/>
            </a:pPr>
            <a:r>
              <a:rPr lang="en-US" altLang="en-US" sz="2800" dirty="0">
                <a:effectLst>
                  <a:outerShdw blurRad="38100" dist="38100" dir="2700000" algn="tl">
                    <a:srgbClr val="000000"/>
                  </a:outerShdw>
                </a:effectLst>
                <a:latin typeface="+mj-lt"/>
              </a:rPr>
              <a:t>		Healthy People 2020 (HealthyPeople.gov)</a:t>
            </a:r>
          </a:p>
          <a:p>
            <a:pPr marL="0" indent="0">
              <a:lnSpc>
                <a:spcPct val="90000"/>
              </a:lnSpc>
              <a:buNone/>
            </a:pPr>
            <a:endParaRPr lang="en-US" altLang="en-US" sz="1400" dirty="0"/>
          </a:p>
          <a:p>
            <a:pPr>
              <a:lnSpc>
                <a:spcPct val="90000"/>
              </a:lnSpc>
              <a:buFontTx/>
              <a:buNone/>
            </a:pPr>
            <a:endParaRPr lang="en-US" altLang="en-US" sz="1400" dirty="0"/>
          </a:p>
        </p:txBody>
      </p:sp>
    </p:spTree>
    <p:extLst>
      <p:ext uri="{BB962C8B-B14F-4D97-AF65-F5344CB8AC3E}">
        <p14:creationId xmlns:p14="http://schemas.microsoft.com/office/powerpoint/2010/main" val="1201868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022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022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tLang="en-US" dirty="0"/>
              <a:t>What about differences within physicians?</a:t>
            </a:r>
            <a:endParaRPr lang="en-US" dirty="0"/>
          </a:p>
        </p:txBody>
      </p:sp>
      <p:sp>
        <p:nvSpPr>
          <p:cNvPr id="5" name="Content Placeholder 4"/>
          <p:cNvSpPr>
            <a:spLocks noGrp="1"/>
          </p:cNvSpPr>
          <p:nvPr>
            <p:ph idx="1"/>
          </p:nvPr>
        </p:nvSpPr>
        <p:spPr>
          <a:xfrm>
            <a:off x="457200" y="1828800"/>
            <a:ext cx="8229600" cy="4525963"/>
          </a:xfrm>
        </p:spPr>
        <p:txBody>
          <a:bodyPr/>
          <a:lstStyle/>
          <a:p>
            <a:r>
              <a:rPr lang="en-US" sz="2800" dirty="0"/>
              <a:t>Within-physician differences in treatment by socioeconomic indicators and racial/ethnic group found across clinical context, including:</a:t>
            </a:r>
          </a:p>
          <a:p>
            <a:pPr lvl="1"/>
            <a:r>
              <a:rPr lang="en-US" sz="2400" dirty="0"/>
              <a:t>Cancer treatment</a:t>
            </a:r>
          </a:p>
          <a:p>
            <a:pPr lvl="1"/>
            <a:r>
              <a:rPr lang="en-US" sz="2400" dirty="0"/>
              <a:t>Diabetes care</a:t>
            </a:r>
          </a:p>
          <a:p>
            <a:pPr lvl="1"/>
            <a:r>
              <a:rPr lang="en-US" sz="2400" dirty="0"/>
              <a:t>Post-partum pain control</a:t>
            </a:r>
          </a:p>
          <a:p>
            <a:pPr lvl="1"/>
            <a:r>
              <a:rPr lang="en-US" sz="2400" dirty="0"/>
              <a:t>Referral to cardiac surgery</a:t>
            </a:r>
            <a:endParaRPr lang="en-US" dirty="0"/>
          </a:p>
        </p:txBody>
      </p:sp>
      <p:sp>
        <p:nvSpPr>
          <p:cNvPr id="6" name="TextBox 5"/>
          <p:cNvSpPr txBox="1"/>
          <p:nvPr/>
        </p:nvSpPr>
        <p:spPr>
          <a:xfrm>
            <a:off x="1143000" y="6211669"/>
            <a:ext cx="6248400" cy="646331"/>
          </a:xfrm>
          <a:prstGeom prst="rect">
            <a:avLst/>
          </a:prstGeom>
          <a:noFill/>
        </p:spPr>
        <p:txBody>
          <a:bodyPr wrap="square" rtlCol="0">
            <a:spAutoFit/>
          </a:bodyPr>
          <a:lstStyle/>
          <a:p>
            <a:r>
              <a:rPr lang="en-US" dirty="0"/>
              <a:t>Popescu, Med Care, 2016	</a:t>
            </a:r>
            <a:r>
              <a:rPr lang="en-US" dirty="0" err="1"/>
              <a:t>Badreldin</a:t>
            </a:r>
            <a:r>
              <a:rPr lang="en-US" dirty="0"/>
              <a:t>, </a:t>
            </a:r>
            <a:r>
              <a:rPr lang="en-US" dirty="0" err="1"/>
              <a:t>Obstet</a:t>
            </a:r>
            <a:r>
              <a:rPr lang="en-US" dirty="0"/>
              <a:t> </a:t>
            </a:r>
            <a:r>
              <a:rPr lang="en-US" dirty="0" err="1"/>
              <a:t>Gynecol</a:t>
            </a:r>
            <a:r>
              <a:rPr lang="en-US" dirty="0"/>
              <a:t>, 2019</a:t>
            </a:r>
          </a:p>
          <a:p>
            <a:r>
              <a:rPr lang="en-US" dirty="0"/>
              <a:t>Simonetti, Diabetes Care, 2014   </a:t>
            </a:r>
            <a:r>
              <a:rPr lang="en-US" dirty="0" err="1"/>
              <a:t>Mukamel</a:t>
            </a:r>
            <a:r>
              <a:rPr lang="en-US" dirty="0"/>
              <a:t>, Health Serv Res, 2006</a:t>
            </a:r>
          </a:p>
        </p:txBody>
      </p:sp>
    </p:spTree>
    <p:extLst>
      <p:ext uri="{BB962C8B-B14F-4D97-AF65-F5344CB8AC3E}">
        <p14:creationId xmlns:p14="http://schemas.microsoft.com/office/powerpoint/2010/main" val="28880970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152400"/>
            <a:ext cx="8229600" cy="838200"/>
          </a:xfrm>
        </p:spPr>
        <p:txBody>
          <a:bodyPr/>
          <a:lstStyle/>
          <a:p>
            <a:pPr eaLnBrk="1" fontAlgn="auto" hangingPunct="1">
              <a:spcAft>
                <a:spcPts val="0"/>
              </a:spcAft>
              <a:defRPr/>
            </a:pPr>
            <a:r>
              <a:rPr lang="en-US" altLang="en-US" dirty="0"/>
              <a:t>Schulman Summary</a:t>
            </a:r>
          </a:p>
        </p:txBody>
      </p:sp>
      <p:sp>
        <p:nvSpPr>
          <p:cNvPr id="36867" name="Rectangle 3"/>
          <p:cNvSpPr>
            <a:spLocks noGrp="1" noChangeArrowheads="1"/>
          </p:cNvSpPr>
          <p:nvPr>
            <p:ph idx="1"/>
          </p:nvPr>
        </p:nvSpPr>
        <p:spPr>
          <a:xfrm>
            <a:off x="304800" y="1219200"/>
            <a:ext cx="8610600" cy="2971800"/>
          </a:xfrm>
        </p:spPr>
        <p:txBody>
          <a:bodyPr/>
          <a:lstStyle/>
          <a:p>
            <a:pPr eaLnBrk="1" hangingPunct="1">
              <a:spcAft>
                <a:spcPts val="600"/>
              </a:spcAft>
            </a:pPr>
            <a:r>
              <a:rPr lang="en-US" altLang="en-US" dirty="0"/>
              <a:t>Videotaped vignettes with 8 actors representing men/women, AA/white patients, 55y/70y</a:t>
            </a:r>
          </a:p>
          <a:p>
            <a:pPr eaLnBrk="1" hangingPunct="1">
              <a:spcAft>
                <a:spcPts val="600"/>
              </a:spcAft>
            </a:pPr>
            <a:r>
              <a:rPr lang="en-US" altLang="en-US" dirty="0"/>
              <a:t>Convenience sample of physicians at ACP and ACC meetings</a:t>
            </a:r>
          </a:p>
          <a:p>
            <a:pPr eaLnBrk="1" hangingPunct="1">
              <a:spcAft>
                <a:spcPts val="600"/>
              </a:spcAft>
            </a:pPr>
            <a:r>
              <a:rPr lang="en-US" altLang="en-US" dirty="0"/>
              <a:t>All “patients” had identical script describing chest pain – outcome was decision to refer for angiography</a:t>
            </a:r>
            <a:endParaRPr lang="en-US" altLang="en-US" sz="1800" i="1" dirty="0"/>
          </a:p>
        </p:txBody>
      </p:sp>
      <p:sp>
        <p:nvSpPr>
          <p:cNvPr id="36894" name="TextBox 3"/>
          <p:cNvSpPr txBox="1">
            <a:spLocks noChangeArrowheads="1"/>
          </p:cNvSpPr>
          <p:nvPr/>
        </p:nvSpPr>
        <p:spPr bwMode="auto">
          <a:xfrm>
            <a:off x="5284787" y="6303963"/>
            <a:ext cx="2454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r>
              <a:rPr lang="en-US" altLang="en-US" sz="1400" dirty="0"/>
              <a:t>Schulman, et al. NEJM 1999</a:t>
            </a:r>
          </a:p>
        </p:txBody>
      </p:sp>
    </p:spTree>
    <p:extLst>
      <p:ext uri="{BB962C8B-B14F-4D97-AF65-F5344CB8AC3E}">
        <p14:creationId xmlns:p14="http://schemas.microsoft.com/office/powerpoint/2010/main" val="20804809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descr="Figure"/>
          <p:cNvPicPr/>
          <p:nvPr/>
        </p:nvPicPr>
        <p:blipFill rotWithShape="1">
          <a:blip r:embed="rId3">
            <a:extLst>
              <a:ext uri="{28A0092B-C50C-407E-A947-70E740481C1C}">
                <a14:useLocalDpi xmlns:a14="http://schemas.microsoft.com/office/drawing/2010/main" val="0"/>
              </a:ext>
            </a:extLst>
          </a:blip>
          <a:srcRect b="51766"/>
          <a:stretch/>
        </p:blipFill>
        <p:spPr bwMode="auto">
          <a:xfrm>
            <a:off x="180023" y="152400"/>
            <a:ext cx="4239577" cy="3086100"/>
          </a:xfrm>
          <a:prstGeom prst="rect">
            <a:avLst/>
          </a:prstGeom>
          <a:noFill/>
          <a:ln>
            <a:noFill/>
          </a:ln>
          <a:extLst>
            <a:ext uri="{53640926-AAD7-44D8-BBD7-CCE9431645EC}">
              <a14:shadowObscured xmlns:a14="http://schemas.microsoft.com/office/drawing/2010/main"/>
            </a:ext>
          </a:extLst>
        </p:spPr>
      </p:pic>
      <p:pic>
        <p:nvPicPr>
          <p:cNvPr id="6" name="Picture 5" descr="Figure"/>
          <p:cNvPicPr/>
          <p:nvPr/>
        </p:nvPicPr>
        <p:blipFill rotWithShape="1">
          <a:blip r:embed="rId3">
            <a:extLst>
              <a:ext uri="{28A0092B-C50C-407E-A947-70E740481C1C}">
                <a14:useLocalDpi xmlns:a14="http://schemas.microsoft.com/office/drawing/2010/main" val="0"/>
              </a:ext>
            </a:extLst>
          </a:blip>
          <a:srcRect t="49118" b="3088"/>
          <a:stretch/>
        </p:blipFill>
        <p:spPr bwMode="auto">
          <a:xfrm>
            <a:off x="4648200" y="2971800"/>
            <a:ext cx="4361180" cy="30956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880830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56674" name="Picture 2" descr="Fig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323850"/>
            <a:ext cx="4405983"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8632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ChangeArrowheads="1"/>
          </p:cNvSpPr>
          <p:nvPr>
            <p:ph idx="1"/>
          </p:nvPr>
        </p:nvSpPr>
        <p:spPr>
          <a:xfrm>
            <a:off x="457200" y="1574673"/>
            <a:ext cx="8370888" cy="4632325"/>
          </a:xfrm>
        </p:spPr>
        <p:txBody>
          <a:bodyPr/>
          <a:lstStyle/>
          <a:p>
            <a:pPr eaLnBrk="1" hangingPunct="1"/>
            <a:r>
              <a:rPr lang="en-US" altLang="en-US" dirty="0"/>
              <a:t>History of reproductive abuses by family planning providers towards women of color and poor women</a:t>
            </a:r>
          </a:p>
          <a:p>
            <a:pPr eaLnBrk="1" hangingPunct="1"/>
            <a:r>
              <a:rPr lang="en-US" altLang="en-US" dirty="0"/>
              <a:t>Are there disparities in counseling about the IUD? </a:t>
            </a:r>
          </a:p>
          <a:p>
            <a:pPr lvl="1" eaLnBrk="1" hangingPunct="1"/>
            <a:r>
              <a:rPr lang="en-US" altLang="en-US" sz="2400" dirty="0"/>
              <a:t>RCT using videos of standardized patients presenting for contraceptive advice</a:t>
            </a:r>
          </a:p>
          <a:p>
            <a:pPr lvl="1" eaLnBrk="1" hangingPunct="1"/>
            <a:r>
              <a:rPr lang="en-US" altLang="en-US" sz="2400" dirty="0"/>
              <a:t>Shown to participants at national meetings of ACOG and AAFP</a:t>
            </a:r>
          </a:p>
        </p:txBody>
      </p:sp>
      <p:sp>
        <p:nvSpPr>
          <p:cNvPr id="32770" name="Slide Number Placeholder 3"/>
          <p:cNvSpPr>
            <a:spLocks noGrp="1"/>
          </p:cNvSpPr>
          <p:nvPr>
            <p:ph type="sldNum" sz="quarter" idx="4294967295"/>
          </p:nvPr>
        </p:nvSpPr>
        <p:spPr>
          <a:xfrm>
            <a:off x="8626475" y="6613525"/>
            <a:ext cx="517525" cy="244475"/>
          </a:xfrm>
          <a:prstGeom prst="rect">
            <a:avLst/>
          </a:prstGeom>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29C47CC-89F0-4B74-8318-9AE6BE92F33E}" type="slidenum">
              <a:rPr lang="en-US" altLang="en-US" smtClean="0">
                <a:solidFill>
                  <a:srgbClr val="0D6072"/>
                </a:solidFill>
              </a:rPr>
              <a:pPr eaLnBrk="1" hangingPunct="1"/>
              <a:t>54</a:t>
            </a:fld>
            <a:endParaRPr lang="en-US" altLang="en-US">
              <a:solidFill>
                <a:srgbClr val="0D6072"/>
              </a:solidFill>
            </a:endParaRPr>
          </a:p>
        </p:txBody>
      </p:sp>
      <p:sp>
        <p:nvSpPr>
          <p:cNvPr id="32772" name="Text Box 4"/>
          <p:cNvSpPr txBox="1">
            <a:spLocks noChangeArrowheads="1"/>
          </p:cNvSpPr>
          <p:nvPr/>
        </p:nvSpPr>
        <p:spPr bwMode="auto">
          <a:xfrm>
            <a:off x="4038600" y="6412737"/>
            <a:ext cx="38100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ts val="0"/>
              </a:spcBef>
            </a:pPr>
            <a:r>
              <a:rPr lang="en-US" altLang="en-US" sz="1400" dirty="0">
                <a:latin typeface="+mj-lt"/>
                <a:cs typeface="Arial" pitchFamily="34" charset="0"/>
              </a:rPr>
              <a:t>Dehlendorf: </a:t>
            </a:r>
            <a:r>
              <a:rPr lang="en-US" sz="1400" i="1" dirty="0">
                <a:latin typeface="+mj-lt"/>
              </a:rPr>
              <a:t>Am J </a:t>
            </a:r>
            <a:r>
              <a:rPr lang="en-US" sz="1400" i="1" dirty="0" err="1">
                <a:latin typeface="+mj-lt"/>
              </a:rPr>
              <a:t>Obstet</a:t>
            </a:r>
            <a:r>
              <a:rPr lang="en-US" sz="1400" i="1" dirty="0">
                <a:latin typeface="+mj-lt"/>
              </a:rPr>
              <a:t> </a:t>
            </a:r>
            <a:r>
              <a:rPr lang="en-US" sz="1400" i="1" dirty="0" err="1">
                <a:latin typeface="+mj-lt"/>
              </a:rPr>
              <a:t>Gynecol</a:t>
            </a:r>
            <a:r>
              <a:rPr lang="en-US" altLang="en-US" sz="1400" dirty="0">
                <a:latin typeface="+mj-lt"/>
                <a:cs typeface="Arial" pitchFamily="34" charset="0"/>
              </a:rPr>
              <a:t>, 2010</a:t>
            </a:r>
          </a:p>
        </p:txBody>
      </p:sp>
      <p:sp>
        <p:nvSpPr>
          <p:cNvPr id="32773" name="Rectangle 5"/>
          <p:cNvSpPr>
            <a:spLocks noChangeArrowheads="1"/>
          </p:cNvSpPr>
          <p:nvPr/>
        </p:nvSpPr>
        <p:spPr bwMode="auto">
          <a:xfrm>
            <a:off x="585787" y="304800"/>
            <a:ext cx="8218488" cy="92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95000"/>
              </a:lnSpc>
            </a:pPr>
            <a:r>
              <a:rPr lang="en-US" altLang="en-US" sz="3600" dirty="0">
                <a:solidFill>
                  <a:schemeClr val="bg1"/>
                </a:solidFill>
                <a:effectLst>
                  <a:outerShdw blurRad="38100" dist="38100" dir="2700000" algn="tl">
                    <a:srgbClr val="000000">
                      <a:alpha val="43137"/>
                    </a:srgbClr>
                  </a:outerShdw>
                </a:effectLst>
                <a:latin typeface="+mj-lt"/>
              </a:rPr>
              <a:t>Provider-Level Disparities in Reproductive Health</a:t>
            </a:r>
          </a:p>
        </p:txBody>
      </p:sp>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1000" y="6257709"/>
            <a:ext cx="914400" cy="451556"/>
          </a:xfrm>
          <a:prstGeom prst="rect">
            <a:avLst/>
          </a:prstGeom>
        </p:spPr>
      </p:pic>
    </p:spTree>
    <p:extLst>
      <p:ext uri="{BB962C8B-B14F-4D97-AF65-F5344CB8AC3E}">
        <p14:creationId xmlns:p14="http://schemas.microsoft.com/office/powerpoint/2010/main" val="24248750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a:spLocks noGrp="1" noChangeArrowheads="1"/>
          </p:cNvSpPr>
          <p:nvPr>
            <p:ph type="title"/>
          </p:nvPr>
        </p:nvSpPr>
        <p:spPr>
          <a:xfrm>
            <a:off x="1023937" y="152400"/>
            <a:ext cx="7248525" cy="928687"/>
          </a:xfrm>
          <a:noFill/>
          <a:extLs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spcBef>
                <a:spcPct val="50000"/>
              </a:spcBef>
            </a:pPr>
            <a:r>
              <a:rPr lang="en-US" altLang="en-US" dirty="0"/>
              <a:t>The “Patients”</a:t>
            </a:r>
          </a:p>
        </p:txBody>
      </p:sp>
      <p:pic>
        <p:nvPicPr>
          <p:cNvPr id="38915" name="Picture 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304800" y="1066800"/>
            <a:ext cx="4191000" cy="2303463"/>
          </a:xfrm>
          <a:noFill/>
          <a:extLst>
            <a:ext uri="{91240B29-F687-4F45-9708-019B960494DF}">
              <a14:hiddenLine xmlns:a14="http://schemas.microsoft.com/office/drawing/2010/main" w="9525">
                <a:solidFill>
                  <a:schemeClr val="tx1"/>
                </a:solidFill>
                <a:miter lim="800000"/>
                <a:headEnd/>
                <a:tailEnd/>
              </a14:hiddenLine>
            </a:ext>
          </a:extLst>
        </p:spPr>
      </p:pic>
      <p:pic>
        <p:nvPicPr>
          <p:cNvPr id="389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066800"/>
            <a:ext cx="4191000"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0300" y="3657600"/>
            <a:ext cx="4191000" cy="230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16998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3"/>
          <p:cNvGraphicFramePr>
            <a:graphicFrameLocks noGrp="1" noChangeAspect="1"/>
          </p:cNvGraphicFramePr>
          <p:nvPr>
            <p:ph/>
            <p:extLst>
              <p:ext uri="{D42A27DB-BD31-4B8C-83A1-F6EECF244321}">
                <p14:modId xmlns:p14="http://schemas.microsoft.com/office/powerpoint/2010/main" val="4150237570"/>
              </p:ext>
            </p:extLst>
          </p:nvPr>
        </p:nvGraphicFramePr>
        <p:xfrm>
          <a:off x="36511" y="208756"/>
          <a:ext cx="9042401" cy="6126163"/>
        </p:xfrm>
        <a:graphic>
          <a:graphicData uri="http://schemas.openxmlformats.org/drawingml/2006/chart">
            <c:chart xmlns:c="http://schemas.openxmlformats.org/drawingml/2006/chart" xmlns:r="http://schemas.openxmlformats.org/officeDocument/2006/relationships" r:id="rId3"/>
          </a:graphicData>
        </a:graphic>
      </p:graphicFrame>
      <p:sp>
        <p:nvSpPr>
          <p:cNvPr id="40967" name="Text Box 9"/>
          <p:cNvSpPr txBox="1">
            <a:spLocks noChangeArrowheads="1"/>
          </p:cNvSpPr>
          <p:nvPr/>
        </p:nvSpPr>
        <p:spPr bwMode="auto">
          <a:xfrm>
            <a:off x="4626199" y="6406237"/>
            <a:ext cx="35147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altLang="en-US" sz="1600" b="1" dirty="0">
                <a:solidFill>
                  <a:srgbClr val="031417"/>
                </a:solidFill>
                <a:cs typeface="Arial" charset="0"/>
              </a:rPr>
              <a:t>Dehlendorf, et al.</a:t>
            </a:r>
            <a:r>
              <a:rPr lang="en-US" altLang="en-US" sz="1600" b="1" i="1" dirty="0">
                <a:solidFill>
                  <a:srgbClr val="031417"/>
                </a:solidFill>
                <a:cs typeface="Arial" charset="0"/>
              </a:rPr>
              <a:t> AJOG</a:t>
            </a:r>
            <a:r>
              <a:rPr lang="en-US" altLang="en-US" sz="1600" b="1" dirty="0">
                <a:solidFill>
                  <a:srgbClr val="031417"/>
                </a:solidFill>
                <a:cs typeface="Arial" charset="0"/>
              </a:rPr>
              <a:t>, 2010</a:t>
            </a:r>
          </a:p>
        </p:txBody>
      </p:sp>
      <p:sp>
        <p:nvSpPr>
          <p:cNvPr id="3" name="TextBox 2"/>
          <p:cNvSpPr txBox="1"/>
          <p:nvPr/>
        </p:nvSpPr>
        <p:spPr>
          <a:xfrm>
            <a:off x="8109751" y="5486400"/>
            <a:ext cx="914400" cy="369332"/>
          </a:xfrm>
          <a:prstGeom prst="rect">
            <a:avLst/>
          </a:prstGeom>
          <a:noFill/>
        </p:spPr>
        <p:txBody>
          <a:bodyPr wrap="square" rtlCol="0">
            <a:spAutoFit/>
          </a:bodyPr>
          <a:lstStyle/>
          <a:p>
            <a:r>
              <a:rPr lang="en-US" b="1" dirty="0">
                <a:solidFill>
                  <a:schemeClr val="bg1"/>
                </a:solidFill>
              </a:rPr>
              <a:t>P&lt;0.05</a:t>
            </a:r>
          </a:p>
        </p:txBody>
      </p:sp>
    </p:spTree>
    <p:extLst>
      <p:ext uri="{BB962C8B-B14F-4D97-AF65-F5344CB8AC3E}">
        <p14:creationId xmlns:p14="http://schemas.microsoft.com/office/powerpoint/2010/main" val="25059987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Differences in Health Communication</a:t>
            </a:r>
          </a:p>
        </p:txBody>
      </p:sp>
      <p:sp>
        <p:nvSpPr>
          <p:cNvPr id="5" name="Content Placeholder 4"/>
          <p:cNvSpPr>
            <a:spLocks noGrp="1"/>
          </p:cNvSpPr>
          <p:nvPr>
            <p:ph idx="1"/>
          </p:nvPr>
        </p:nvSpPr>
        <p:spPr>
          <a:xfrm>
            <a:off x="457200" y="1828800"/>
            <a:ext cx="8229600" cy="4297363"/>
          </a:xfrm>
        </p:spPr>
        <p:txBody>
          <a:bodyPr/>
          <a:lstStyle/>
          <a:p>
            <a:pPr eaLnBrk="1" hangingPunct="1"/>
            <a:r>
              <a:rPr lang="en-US" altLang="en-US" sz="2800" dirty="0"/>
              <a:t>Patient experience is a critical part of health care quality, and is associated with outcomes</a:t>
            </a:r>
          </a:p>
          <a:p>
            <a:pPr lvl="1" eaLnBrk="1" hangingPunct="1"/>
            <a:r>
              <a:rPr lang="en-US" altLang="en-US" sz="2400" dirty="0"/>
              <a:t>Providers have less positive affect and are more dominant with BIPOC patients </a:t>
            </a:r>
          </a:p>
          <a:p>
            <a:pPr lvl="1" eaLnBrk="1" hangingPunct="1"/>
            <a:r>
              <a:rPr lang="en-US" altLang="en-US" sz="2400" dirty="0"/>
              <a:t>African American patients report less participation in clinical decision making</a:t>
            </a:r>
          </a:p>
          <a:p>
            <a:pPr lvl="1" eaLnBrk="1" hangingPunct="1"/>
            <a:r>
              <a:rPr lang="en-US" altLang="en-US" sz="2400" dirty="0"/>
              <a:t>Hispanics experience less patient-centered communication</a:t>
            </a:r>
          </a:p>
          <a:p>
            <a:pPr lvl="1" eaLnBrk="1" hangingPunct="1"/>
            <a:r>
              <a:rPr lang="en-US" altLang="en-US" sz="2400" dirty="0"/>
              <a:t>In general, racially-discordant care results in less information and less patient participation</a:t>
            </a:r>
          </a:p>
          <a:p>
            <a:endParaRPr lang="en-US" sz="2400" dirty="0"/>
          </a:p>
        </p:txBody>
      </p:sp>
      <p:sp>
        <p:nvSpPr>
          <p:cNvPr id="2" name="TextBox 1"/>
          <p:cNvSpPr txBox="1"/>
          <p:nvPr/>
        </p:nvSpPr>
        <p:spPr>
          <a:xfrm>
            <a:off x="2438400" y="6172200"/>
            <a:ext cx="5181600" cy="646331"/>
          </a:xfrm>
          <a:prstGeom prst="rect">
            <a:avLst/>
          </a:prstGeom>
          <a:noFill/>
        </p:spPr>
        <p:txBody>
          <a:bodyPr wrap="square" rtlCol="0">
            <a:spAutoFit/>
          </a:bodyPr>
          <a:lstStyle/>
          <a:p>
            <a:r>
              <a:rPr lang="en-US" dirty="0"/>
              <a:t>Beach, AIDS </a:t>
            </a:r>
            <a:r>
              <a:rPr lang="en-US" dirty="0" err="1"/>
              <a:t>Behav</a:t>
            </a:r>
            <a:r>
              <a:rPr lang="en-US" dirty="0"/>
              <a:t>, 2011	Gordon, Cancer, 2016</a:t>
            </a:r>
          </a:p>
          <a:p>
            <a:r>
              <a:rPr lang="en-US" dirty="0"/>
              <a:t>Beach, JGIM, 2010		Rodriguez, JGIM, 2008</a:t>
            </a:r>
          </a:p>
        </p:txBody>
      </p:sp>
    </p:spTree>
    <p:extLst>
      <p:ext uri="{BB962C8B-B14F-4D97-AF65-F5344CB8AC3E}">
        <p14:creationId xmlns:p14="http://schemas.microsoft.com/office/powerpoint/2010/main" val="32475821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0" y="228600"/>
            <a:ext cx="8229600" cy="1143000"/>
          </a:xfrm>
        </p:spPr>
        <p:txBody>
          <a:bodyPr>
            <a:noAutofit/>
          </a:bodyPr>
          <a:lstStyle/>
          <a:p>
            <a:pPr eaLnBrk="1" fontAlgn="auto" hangingPunct="1">
              <a:spcAft>
                <a:spcPts val="0"/>
              </a:spcAft>
              <a:defRPr/>
            </a:pPr>
            <a:r>
              <a:rPr lang="en-US" altLang="en-US" dirty="0">
                <a:solidFill>
                  <a:schemeClr val="bg1"/>
                </a:solidFill>
              </a:rPr>
              <a:t>Audiotaped Conversations After Angiography</a:t>
            </a:r>
          </a:p>
        </p:txBody>
      </p:sp>
      <p:sp>
        <p:nvSpPr>
          <p:cNvPr id="41987" name="Rectangle 3"/>
          <p:cNvSpPr>
            <a:spLocks noGrp="1" noChangeArrowheads="1"/>
          </p:cNvSpPr>
          <p:nvPr>
            <p:ph type="body" sz="half" idx="1"/>
          </p:nvPr>
        </p:nvSpPr>
        <p:spPr>
          <a:xfrm>
            <a:off x="304800" y="1600200"/>
            <a:ext cx="4038600" cy="4221163"/>
          </a:xfrm>
        </p:spPr>
        <p:txBody>
          <a:bodyPr rtlCol="0">
            <a:normAutofit fontScale="85000" lnSpcReduction="20000"/>
          </a:bodyPr>
          <a:lstStyle/>
          <a:p>
            <a:pPr marL="182880" indent="-182880" eaLnBrk="1" fontAlgn="auto" hangingPunct="1">
              <a:spcAft>
                <a:spcPts val="0"/>
              </a:spcAft>
              <a:buFontTx/>
              <a:buNone/>
              <a:defRPr/>
            </a:pPr>
            <a:endParaRPr lang="en-US" dirty="0"/>
          </a:p>
          <a:p>
            <a:pPr marL="182880" indent="-182880" eaLnBrk="1" fontAlgn="auto" hangingPunct="1">
              <a:spcAft>
                <a:spcPts val="0"/>
              </a:spcAft>
              <a:buFont typeface="Arial" pitchFamily="34" charset="0"/>
              <a:buChar char="•"/>
              <a:defRPr/>
            </a:pPr>
            <a:r>
              <a:rPr lang="en-US" dirty="0">
                <a:solidFill>
                  <a:schemeClr val="bg1"/>
                </a:solidFill>
              </a:rPr>
              <a:t>Less information given to AA patients</a:t>
            </a:r>
          </a:p>
          <a:p>
            <a:pPr marL="182880" indent="-182880" eaLnBrk="1" fontAlgn="auto" hangingPunct="1">
              <a:spcAft>
                <a:spcPts val="0"/>
              </a:spcAft>
              <a:buFont typeface="Arial" pitchFamily="34" charset="0"/>
              <a:buChar char="•"/>
              <a:defRPr/>
            </a:pPr>
            <a:r>
              <a:rPr lang="en-US" dirty="0">
                <a:solidFill>
                  <a:schemeClr val="bg1"/>
                </a:solidFill>
              </a:rPr>
              <a:t>Fewer questions asked by AA patients</a:t>
            </a:r>
          </a:p>
          <a:p>
            <a:pPr marL="182880" indent="-182880" eaLnBrk="1" fontAlgn="auto" hangingPunct="1">
              <a:spcAft>
                <a:spcPts val="0"/>
              </a:spcAft>
              <a:buFont typeface="Arial" pitchFamily="34" charset="0"/>
              <a:buChar char="•"/>
              <a:defRPr/>
            </a:pPr>
            <a:r>
              <a:rPr lang="en-US" dirty="0">
                <a:solidFill>
                  <a:schemeClr val="bg1"/>
                </a:solidFill>
              </a:rPr>
              <a:t>Less social or bonding type statements</a:t>
            </a:r>
          </a:p>
          <a:p>
            <a:pPr marL="0" indent="0" eaLnBrk="1" fontAlgn="auto" hangingPunct="1">
              <a:spcAft>
                <a:spcPts val="0"/>
              </a:spcAft>
              <a:buFontTx/>
              <a:buNone/>
              <a:defRPr/>
            </a:pPr>
            <a:endParaRPr lang="en-US" dirty="0">
              <a:solidFill>
                <a:schemeClr val="bg1"/>
              </a:solidFill>
            </a:endParaRPr>
          </a:p>
          <a:p>
            <a:pPr marL="0" indent="0" eaLnBrk="1" fontAlgn="auto" hangingPunct="1">
              <a:spcAft>
                <a:spcPts val="0"/>
              </a:spcAft>
              <a:buFontTx/>
              <a:buNone/>
              <a:defRPr/>
            </a:pPr>
            <a:r>
              <a:rPr lang="en-US" dirty="0">
                <a:solidFill>
                  <a:schemeClr val="bg1"/>
                </a:solidFill>
                <a:sym typeface="Wingdings" pitchFamily="2" charset="2"/>
              </a:rPr>
              <a:t></a:t>
            </a:r>
            <a:r>
              <a:rPr lang="en-US" dirty="0">
                <a:solidFill>
                  <a:schemeClr val="bg1"/>
                </a:solidFill>
              </a:rPr>
              <a:t>Cycle: less information, fewer questions, less social comfort</a:t>
            </a:r>
          </a:p>
        </p:txBody>
      </p:sp>
      <p:graphicFrame>
        <p:nvGraphicFramePr>
          <p:cNvPr id="2" name="Diagram 1"/>
          <p:cNvGraphicFramePr/>
          <p:nvPr/>
        </p:nvGraphicFramePr>
        <p:xfrm>
          <a:off x="3581400" y="17526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3581400" y="6248400"/>
            <a:ext cx="3200400" cy="369332"/>
          </a:xfrm>
          <a:prstGeom prst="rect">
            <a:avLst/>
          </a:prstGeom>
          <a:noFill/>
        </p:spPr>
        <p:txBody>
          <a:bodyPr wrap="square" rtlCol="0">
            <a:spAutoFit/>
          </a:bodyPr>
          <a:lstStyle/>
          <a:p>
            <a:r>
              <a:rPr lang="en-US" dirty="0"/>
              <a:t>Gordon, </a:t>
            </a:r>
            <a:r>
              <a:rPr lang="en-US" dirty="0" err="1"/>
              <a:t>Soc</a:t>
            </a:r>
            <a:r>
              <a:rPr lang="en-US" dirty="0"/>
              <a:t> </a:t>
            </a:r>
            <a:r>
              <a:rPr lang="en-US" dirty="0" err="1"/>
              <a:t>Sci</a:t>
            </a:r>
            <a:r>
              <a:rPr lang="en-US" dirty="0"/>
              <a:t> Med, 2005</a:t>
            </a:r>
          </a:p>
        </p:txBody>
      </p:sp>
    </p:spTree>
    <p:extLst>
      <p:ext uri="{BB962C8B-B14F-4D97-AF65-F5344CB8AC3E}">
        <p14:creationId xmlns:p14="http://schemas.microsoft.com/office/powerpoint/2010/main" val="30482222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Can well-intentioned providers be biased?</a:t>
            </a:r>
          </a:p>
        </p:txBody>
      </p:sp>
      <p:pic>
        <p:nvPicPr>
          <p:cNvPr id="4" name="Picture 4" descr="978030908265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87751" r="-87751"/>
          <a:stretch>
            <a:fillRect/>
          </a:stretch>
        </p:blipFill>
        <p:spPr bwMode="auto">
          <a:xfrm>
            <a:off x="-2438400" y="1295400"/>
            <a:ext cx="8305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505200" y="1371600"/>
            <a:ext cx="5334000" cy="4401205"/>
          </a:xfrm>
          <a:prstGeom prst="rect">
            <a:avLst/>
          </a:prstGeom>
        </p:spPr>
        <p:txBody>
          <a:bodyPr wrap="square">
            <a:spAutoFit/>
          </a:bodyPr>
          <a:lstStyle/>
          <a:p>
            <a:pPr eaLnBrk="1" hangingPunct="1">
              <a:buFontTx/>
              <a:buNone/>
            </a:pPr>
            <a:r>
              <a:rPr lang="en-US" altLang="en-US" i="1" dirty="0">
                <a:solidFill>
                  <a:schemeClr val="bg1"/>
                </a:solidFill>
              </a:rPr>
              <a:t> “</a:t>
            </a:r>
            <a:r>
              <a:rPr lang="en-US" altLang="en-US" sz="2000" dirty="0">
                <a:solidFill>
                  <a:schemeClr val="bg1"/>
                </a:solidFill>
                <a:latin typeface="Century Gothic"/>
                <a:cs typeface="Century Gothic"/>
              </a:rPr>
              <a:t>…biases may exist…often unconsciously, among people who strongly endorse egalitarian principles and truly believe that they are not prejudiced. There is considerable empirical evidence that even well-intentioned whites…who do not believe that they are prejudiced demonstrate unconscious implicit negative racial attitudes and stereotypes [which] significantly shape interpersonal interactions….Evidence suggests that bias, prejudice, and stereotyping on the part of healthcare providers may contribute to differences in care</a:t>
            </a:r>
            <a:r>
              <a:rPr lang="en-US" altLang="en-US" sz="2000" i="1" dirty="0">
                <a:solidFill>
                  <a:schemeClr val="bg1"/>
                </a:solidFill>
                <a:latin typeface="Century Gothic"/>
                <a:cs typeface="Century Gothic"/>
              </a:rPr>
              <a:t>.” </a:t>
            </a:r>
          </a:p>
        </p:txBody>
      </p:sp>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1000" y="6257709"/>
            <a:ext cx="914400" cy="451556"/>
          </a:xfrm>
          <a:prstGeom prst="rect">
            <a:avLst/>
          </a:prstGeom>
        </p:spPr>
      </p:pic>
    </p:spTree>
    <p:extLst>
      <p:ext uri="{BB962C8B-B14F-4D97-AF65-F5344CB8AC3E}">
        <p14:creationId xmlns:p14="http://schemas.microsoft.com/office/powerpoint/2010/main" val="2688166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fontAlgn="auto" hangingPunct="1">
              <a:spcAft>
                <a:spcPts val="0"/>
              </a:spcAft>
              <a:defRPr/>
            </a:pPr>
            <a:r>
              <a:rPr lang="en-US" altLang="en-US" dirty="0"/>
              <a:t>Health </a:t>
            </a:r>
            <a:r>
              <a:rPr lang="en-US" altLang="en-US" i="1" dirty="0"/>
              <a:t>CARE</a:t>
            </a:r>
            <a:r>
              <a:rPr lang="en-US" altLang="en-US" dirty="0"/>
              <a:t> Disparities</a:t>
            </a:r>
          </a:p>
        </p:txBody>
      </p:sp>
      <p:sp>
        <p:nvSpPr>
          <p:cNvPr id="7171" name="Rectangle 3"/>
          <p:cNvSpPr>
            <a:spLocks noGrp="1" noChangeArrowheads="1"/>
          </p:cNvSpPr>
          <p:nvPr>
            <p:ph idx="1"/>
          </p:nvPr>
        </p:nvSpPr>
        <p:spPr>
          <a:xfrm>
            <a:off x="457200" y="1828800"/>
            <a:ext cx="8229600" cy="4267200"/>
          </a:xfrm>
        </p:spPr>
        <p:txBody>
          <a:bodyPr rtlCol="0">
            <a:normAutofit/>
          </a:bodyPr>
          <a:lstStyle/>
          <a:p>
            <a:pPr eaLnBrk="1" fontAlgn="auto" hangingPunct="1">
              <a:lnSpc>
                <a:spcPct val="90000"/>
              </a:lnSpc>
              <a:spcAft>
                <a:spcPts val="0"/>
              </a:spcAft>
              <a:defRPr/>
            </a:pPr>
            <a:r>
              <a:rPr lang="en-US" dirty="0"/>
              <a:t>Differences in quality of health care that are </a:t>
            </a:r>
            <a:r>
              <a:rPr lang="en-US" b="1" i="1" dirty="0"/>
              <a:t>not</a:t>
            </a:r>
            <a:r>
              <a:rPr lang="en-US" dirty="0"/>
              <a:t> due to access-related factors or clinical needs, preferences and appropriateness of intervention. </a:t>
            </a:r>
          </a:p>
          <a:p>
            <a:pPr eaLnBrk="1" fontAlgn="auto" hangingPunct="1">
              <a:lnSpc>
                <a:spcPct val="90000"/>
              </a:lnSpc>
              <a:spcAft>
                <a:spcPts val="0"/>
              </a:spcAft>
              <a:defRPr/>
            </a:pPr>
            <a:endParaRPr lang="en-US" dirty="0"/>
          </a:p>
          <a:p>
            <a:pPr eaLnBrk="1" fontAlgn="auto" hangingPunct="1">
              <a:lnSpc>
                <a:spcPct val="90000"/>
              </a:lnSpc>
              <a:spcAft>
                <a:spcPts val="0"/>
              </a:spcAft>
              <a:defRPr/>
            </a:pPr>
            <a:r>
              <a:rPr lang="en-US" dirty="0"/>
              <a:t>Financial access, a known problem in US health care, is often not included in disparities studies.</a:t>
            </a:r>
          </a:p>
          <a:p>
            <a:pPr lvl="1" indent="-182880" eaLnBrk="1" fontAlgn="auto" hangingPunct="1">
              <a:lnSpc>
                <a:spcPct val="90000"/>
              </a:lnSpc>
              <a:spcAft>
                <a:spcPts val="0"/>
              </a:spcAft>
              <a:buFontTx/>
              <a:buNone/>
              <a:defRPr/>
            </a:pPr>
            <a:endParaRPr lang="en-US" dirty="0"/>
          </a:p>
          <a:p>
            <a:pPr marL="0" indent="0" eaLnBrk="1" fontAlgn="auto" hangingPunct="1">
              <a:lnSpc>
                <a:spcPct val="90000"/>
              </a:lnSpc>
              <a:spcAft>
                <a:spcPts val="0"/>
              </a:spcAft>
              <a:buFontTx/>
              <a:buNone/>
              <a:defRPr/>
            </a:pPr>
            <a:endParaRPr lang="en-US" dirty="0"/>
          </a:p>
        </p:txBody>
      </p:sp>
      <p:sp>
        <p:nvSpPr>
          <p:cNvPr id="2" name="TextBox 1"/>
          <p:cNvSpPr txBox="1"/>
          <p:nvPr/>
        </p:nvSpPr>
        <p:spPr>
          <a:xfrm>
            <a:off x="4191000" y="6248400"/>
            <a:ext cx="3124200" cy="369332"/>
          </a:xfrm>
          <a:prstGeom prst="rect">
            <a:avLst/>
          </a:prstGeom>
          <a:noFill/>
        </p:spPr>
        <p:txBody>
          <a:bodyPr wrap="square" rtlCol="0">
            <a:spAutoFit/>
          </a:bodyPr>
          <a:lstStyle/>
          <a:p>
            <a:r>
              <a:rPr lang="en-US" dirty="0"/>
              <a:t>IOM, Unequal Treatment, 2003</a:t>
            </a:r>
          </a:p>
        </p:txBody>
      </p:sp>
    </p:spTree>
    <p:extLst>
      <p:ext uri="{BB962C8B-B14F-4D97-AF65-F5344CB8AC3E}">
        <p14:creationId xmlns:p14="http://schemas.microsoft.com/office/powerpoint/2010/main" val="9872808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978030908265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87751" r="-87751"/>
          <a:stretch>
            <a:fillRect/>
          </a:stretch>
        </p:blipFill>
        <p:spPr bwMode="auto">
          <a:xfrm>
            <a:off x="-2438400" y="1295400"/>
            <a:ext cx="8305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505200" y="1371600"/>
            <a:ext cx="5334000" cy="4401205"/>
          </a:xfrm>
          <a:prstGeom prst="rect">
            <a:avLst/>
          </a:prstGeom>
        </p:spPr>
        <p:txBody>
          <a:bodyPr wrap="square">
            <a:spAutoFit/>
          </a:bodyPr>
          <a:lstStyle/>
          <a:p>
            <a:pPr eaLnBrk="1" hangingPunct="1">
              <a:buFontTx/>
              <a:buNone/>
            </a:pPr>
            <a:r>
              <a:rPr lang="en-US" altLang="en-US" i="1" dirty="0">
                <a:solidFill>
                  <a:schemeClr val="bg1"/>
                </a:solidFill>
              </a:rPr>
              <a:t> “</a:t>
            </a:r>
            <a:r>
              <a:rPr lang="en-US" altLang="en-US" sz="2000" dirty="0">
                <a:solidFill>
                  <a:schemeClr val="bg1"/>
                </a:solidFill>
                <a:latin typeface="Century Gothic"/>
                <a:cs typeface="Century Gothic"/>
              </a:rPr>
              <a:t>…biases may exist…often unconsciously, among people who strongly endorse egalitarian principles and truly believe that they are not prejudiced. </a:t>
            </a:r>
            <a:r>
              <a:rPr lang="en-US" altLang="en-US" sz="2000" dirty="0">
                <a:solidFill>
                  <a:srgbClr val="FFFF00"/>
                </a:solidFill>
                <a:latin typeface="Century Gothic"/>
                <a:cs typeface="Century Gothic"/>
              </a:rPr>
              <a:t>There is considerable empirical evidence that even well-intentioned whites…who do not believe that they are prejudiced demonstrate unconscious implicit negative racial attitudes and stereotypes </a:t>
            </a:r>
            <a:r>
              <a:rPr lang="en-US" altLang="en-US" sz="2000" dirty="0">
                <a:solidFill>
                  <a:schemeClr val="bg1"/>
                </a:solidFill>
                <a:latin typeface="Century Gothic"/>
                <a:cs typeface="Century Gothic"/>
              </a:rPr>
              <a:t>[which] significantly shape interpersonal interactions….Evidence suggests that bias, prejudice, and stereotyping on the part of healthcare providers may contribute to differences in care</a:t>
            </a:r>
            <a:r>
              <a:rPr lang="en-US" altLang="en-US" sz="2000" i="1" dirty="0">
                <a:solidFill>
                  <a:schemeClr val="bg1"/>
                </a:solidFill>
                <a:latin typeface="Century Gothic"/>
                <a:cs typeface="Century Gothic"/>
              </a:rPr>
              <a:t>.” </a:t>
            </a:r>
          </a:p>
        </p:txBody>
      </p:sp>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1000" y="6257709"/>
            <a:ext cx="914400" cy="451556"/>
          </a:xfrm>
          <a:prstGeom prst="rect">
            <a:avLst/>
          </a:prstGeom>
        </p:spPr>
      </p:pic>
      <p:sp>
        <p:nvSpPr>
          <p:cNvPr id="8" name="Title 1"/>
          <p:cNvSpPr>
            <a:spLocks noGrp="1"/>
          </p:cNvSpPr>
          <p:nvPr>
            <p:ph type="title"/>
          </p:nvPr>
        </p:nvSpPr>
        <p:spPr>
          <a:xfrm>
            <a:off x="457200" y="274638"/>
            <a:ext cx="8229600" cy="1143000"/>
          </a:xfrm>
        </p:spPr>
        <p:txBody>
          <a:bodyPr/>
          <a:lstStyle/>
          <a:p>
            <a:r>
              <a:rPr lang="en-US" sz="3600" dirty="0"/>
              <a:t>Can well-intentioned providers be biased?</a:t>
            </a:r>
          </a:p>
        </p:txBody>
      </p:sp>
    </p:spTree>
    <p:extLst>
      <p:ext uri="{BB962C8B-B14F-4D97-AF65-F5344CB8AC3E}">
        <p14:creationId xmlns:p14="http://schemas.microsoft.com/office/powerpoint/2010/main" val="39411797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Stereotyping is necessary and unavoidable</a:t>
            </a:r>
          </a:p>
        </p:txBody>
      </p:sp>
      <p:sp>
        <p:nvSpPr>
          <p:cNvPr id="3" name="Content Placeholder 2"/>
          <p:cNvSpPr>
            <a:spLocks noGrp="1"/>
          </p:cNvSpPr>
          <p:nvPr>
            <p:ph idx="1"/>
          </p:nvPr>
        </p:nvSpPr>
        <p:spPr>
          <a:xfrm>
            <a:off x="609600" y="1600200"/>
            <a:ext cx="8229600" cy="4525963"/>
          </a:xfrm>
        </p:spPr>
        <p:txBody>
          <a:bodyPr/>
          <a:lstStyle/>
          <a:p>
            <a:r>
              <a:rPr lang="en-US" dirty="0"/>
              <a:t>Stereotyping</a:t>
            </a:r>
          </a:p>
          <a:p>
            <a:pPr lvl="1"/>
            <a:r>
              <a:rPr lang="en-US" dirty="0"/>
              <a:t>Fixed and oversimplified image or idea of a particular type of person or thing</a:t>
            </a:r>
          </a:p>
          <a:p>
            <a:pPr lvl="1"/>
            <a:r>
              <a:rPr lang="en-US" dirty="0"/>
              <a:t>Not necessarily negative</a:t>
            </a:r>
          </a:p>
          <a:p>
            <a:pPr lvl="1"/>
            <a:r>
              <a:rPr lang="en-US" dirty="0"/>
              <a:t>Cognitive psychology demonstrate it is used to organize our complex world</a:t>
            </a:r>
          </a:p>
        </p:txBody>
      </p:sp>
    </p:spTree>
    <p:extLst>
      <p:ext uri="{BB962C8B-B14F-4D97-AF65-F5344CB8AC3E}">
        <p14:creationId xmlns:p14="http://schemas.microsoft.com/office/powerpoint/2010/main" val="1668233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991600" cy="1143000"/>
          </a:xfrm>
        </p:spPr>
        <p:txBody>
          <a:bodyPr/>
          <a:lstStyle/>
          <a:p>
            <a:r>
              <a:rPr lang="en-US" dirty="0"/>
              <a:t>How is stereotyping used in medicine? </a:t>
            </a:r>
          </a:p>
        </p:txBody>
      </p:sp>
      <p:sp>
        <p:nvSpPr>
          <p:cNvPr id="3" name="Content Placeholder 2"/>
          <p:cNvSpPr>
            <a:spLocks noGrp="1"/>
          </p:cNvSpPr>
          <p:nvPr>
            <p:ph idx="1"/>
          </p:nvPr>
        </p:nvSpPr>
        <p:spPr>
          <a:xfrm>
            <a:off x="609600" y="1143000"/>
            <a:ext cx="8229600" cy="4525963"/>
          </a:xfrm>
        </p:spPr>
        <p:txBody>
          <a:bodyPr/>
          <a:lstStyle/>
          <a:p>
            <a:r>
              <a:rPr lang="en-US" sz="2800" dirty="0"/>
              <a:t>Two learning and memory systems</a:t>
            </a:r>
          </a:p>
          <a:p>
            <a:r>
              <a:rPr lang="en-US" sz="2800" dirty="0"/>
              <a:t>Slow learning</a:t>
            </a:r>
          </a:p>
          <a:p>
            <a:pPr lvl="1"/>
            <a:r>
              <a:rPr lang="en-US" sz="2600" dirty="0"/>
              <a:t>Information is extracted and applied rapidly, automatically and </a:t>
            </a:r>
            <a:r>
              <a:rPr lang="en-US" sz="2600" dirty="0">
                <a:solidFill>
                  <a:srgbClr val="FF0000"/>
                </a:solidFill>
              </a:rPr>
              <a:t>unconsciously</a:t>
            </a:r>
            <a:r>
              <a:rPr lang="en-US" sz="2600" dirty="0">
                <a:solidFill>
                  <a:srgbClr val="FF0000"/>
                </a:solidFill>
                <a:sym typeface="Wingdings"/>
              </a:rPr>
              <a:t> implicit </a:t>
            </a:r>
            <a:r>
              <a:rPr lang="en-US" sz="2600" dirty="0">
                <a:sym typeface="Wingdings"/>
              </a:rPr>
              <a:t>beliefs</a:t>
            </a:r>
            <a:endParaRPr lang="en-US" sz="2600" dirty="0"/>
          </a:p>
          <a:p>
            <a:r>
              <a:rPr lang="en-US" sz="2800" dirty="0"/>
              <a:t>Fast binding</a:t>
            </a:r>
          </a:p>
          <a:p>
            <a:pPr lvl="1"/>
            <a:r>
              <a:rPr lang="en-US" sz="2600" dirty="0"/>
              <a:t>Information is extracted and applied </a:t>
            </a:r>
            <a:r>
              <a:rPr lang="en-US" sz="2600" dirty="0">
                <a:solidFill>
                  <a:srgbClr val="FF0000"/>
                </a:solidFill>
              </a:rPr>
              <a:t>consciously</a:t>
            </a:r>
            <a:r>
              <a:rPr lang="en-US" sz="2600" dirty="0"/>
              <a:t> and deliberate</a:t>
            </a:r>
          </a:p>
          <a:p>
            <a:pPr lvl="1"/>
            <a:r>
              <a:rPr lang="en-US" sz="2600" dirty="0"/>
              <a:t>When there is </a:t>
            </a:r>
            <a:r>
              <a:rPr lang="en-US" sz="2600" dirty="0">
                <a:solidFill>
                  <a:srgbClr val="FF0000"/>
                </a:solidFill>
              </a:rPr>
              <a:t>ample time </a:t>
            </a:r>
            <a:r>
              <a:rPr lang="en-US" sz="2600" dirty="0"/>
              <a:t>to determine the answer for a complex question </a:t>
            </a:r>
            <a:r>
              <a:rPr lang="en-US" sz="2600" dirty="0">
                <a:sym typeface="Wingdings"/>
              </a:rPr>
              <a:t></a:t>
            </a:r>
            <a:r>
              <a:rPr lang="en-US" sz="2600" dirty="0">
                <a:solidFill>
                  <a:srgbClr val="FF0000"/>
                </a:solidFill>
                <a:sym typeface="Wingdings"/>
              </a:rPr>
              <a:t>explicit</a:t>
            </a:r>
            <a:r>
              <a:rPr lang="en-US" sz="2600" dirty="0">
                <a:sym typeface="Wingdings"/>
              </a:rPr>
              <a:t> beliefs</a:t>
            </a:r>
            <a:endParaRPr lang="en-US" sz="2600" dirty="0"/>
          </a:p>
          <a:p>
            <a:r>
              <a:rPr lang="en-US" sz="2800" dirty="0"/>
              <a:t>Which type of memory system do you think clinicians most often use? And why?</a:t>
            </a:r>
          </a:p>
          <a:p>
            <a:pPr lvl="1"/>
            <a:endParaRPr lang="en-US" dirty="0"/>
          </a:p>
          <a:p>
            <a:endParaRPr lang="en-US" sz="3000" dirty="0"/>
          </a:p>
        </p:txBody>
      </p:sp>
      <p:sp>
        <p:nvSpPr>
          <p:cNvPr id="4" name="TextBox 3">
            <a:extLst>
              <a:ext uri="{FF2B5EF4-FFF2-40B4-BE49-F238E27FC236}">
                <a16:creationId xmlns:a16="http://schemas.microsoft.com/office/drawing/2014/main" id="{BE39A35E-CF88-4C3B-9D5B-A3222CAB606D}"/>
              </a:ext>
            </a:extLst>
          </p:cNvPr>
          <p:cNvSpPr txBox="1"/>
          <p:nvPr/>
        </p:nvSpPr>
        <p:spPr>
          <a:xfrm>
            <a:off x="4114800" y="6248400"/>
            <a:ext cx="3200400" cy="369332"/>
          </a:xfrm>
          <a:prstGeom prst="rect">
            <a:avLst/>
          </a:prstGeom>
          <a:noFill/>
        </p:spPr>
        <p:txBody>
          <a:bodyPr wrap="square" rtlCol="0">
            <a:spAutoFit/>
          </a:bodyPr>
          <a:lstStyle/>
          <a:p>
            <a:r>
              <a:rPr lang="en-US" dirty="0"/>
              <a:t>Burgess, JGIM, 2004</a:t>
            </a:r>
          </a:p>
        </p:txBody>
      </p:sp>
    </p:spTree>
    <p:extLst>
      <p:ext uri="{BB962C8B-B14F-4D97-AF65-F5344CB8AC3E}">
        <p14:creationId xmlns:p14="http://schemas.microsoft.com/office/powerpoint/2010/main" val="4000323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18488" cy="928687"/>
          </a:xfrm>
        </p:spPr>
        <p:txBody>
          <a:bodyPr/>
          <a:lstStyle/>
          <a:p>
            <a:r>
              <a:rPr lang="en-US" dirty="0"/>
              <a:t>How we naturally process information -&gt; unequal care</a:t>
            </a:r>
          </a:p>
        </p:txBody>
      </p:sp>
      <p:sp>
        <p:nvSpPr>
          <p:cNvPr id="3" name="Content Placeholder 2"/>
          <p:cNvSpPr>
            <a:spLocks noGrp="1"/>
          </p:cNvSpPr>
          <p:nvPr>
            <p:ph idx="1"/>
          </p:nvPr>
        </p:nvSpPr>
        <p:spPr>
          <a:xfrm>
            <a:off x="419100" y="1625600"/>
            <a:ext cx="8458200" cy="4775200"/>
          </a:xfrm>
        </p:spPr>
        <p:txBody>
          <a:bodyPr/>
          <a:lstStyle/>
          <a:p>
            <a:r>
              <a:rPr lang="en-US" dirty="0"/>
              <a:t>When we are tired, distracted, </a:t>
            </a:r>
            <a:r>
              <a:rPr lang="en-US" dirty="0">
                <a:solidFill>
                  <a:srgbClr val="FF0000"/>
                </a:solidFill>
              </a:rPr>
              <a:t>stressed</a:t>
            </a:r>
            <a:r>
              <a:rPr lang="en-US" dirty="0"/>
              <a:t> or under </a:t>
            </a:r>
            <a:r>
              <a:rPr lang="en-US" dirty="0">
                <a:solidFill>
                  <a:srgbClr val="FF0000"/>
                </a:solidFill>
              </a:rPr>
              <a:t>time pressure </a:t>
            </a:r>
            <a:r>
              <a:rPr lang="en-US" dirty="0">
                <a:sym typeface="Wingdings"/>
              </a:rPr>
              <a:t> automatic, slow-learning process are used to make decisions</a:t>
            </a:r>
          </a:p>
          <a:p>
            <a:r>
              <a:rPr lang="en-US" dirty="0">
                <a:sym typeface="Wingdings"/>
              </a:rPr>
              <a:t>These conditions are typical of many clinical settings</a:t>
            </a:r>
          </a:p>
          <a:p>
            <a:r>
              <a:rPr lang="en-US" dirty="0">
                <a:sym typeface="Wingdings"/>
              </a:rPr>
              <a:t>Regardless of intention or motivation we all fall prey to using automatic cognitions (stereotypes)</a:t>
            </a:r>
            <a:endParaRPr lang="en-US" dirty="0"/>
          </a:p>
        </p:txBody>
      </p:sp>
      <p:sp>
        <p:nvSpPr>
          <p:cNvPr id="4" name="TextBox 3"/>
          <p:cNvSpPr txBox="1"/>
          <p:nvPr/>
        </p:nvSpPr>
        <p:spPr>
          <a:xfrm>
            <a:off x="4648200" y="6400800"/>
            <a:ext cx="4495800" cy="369332"/>
          </a:xfrm>
          <a:prstGeom prst="rect">
            <a:avLst/>
          </a:prstGeom>
          <a:noFill/>
        </p:spPr>
        <p:txBody>
          <a:bodyPr wrap="square" rtlCol="0">
            <a:spAutoFit/>
          </a:bodyPr>
          <a:lstStyle/>
          <a:p>
            <a:r>
              <a:rPr lang="en-US" dirty="0"/>
              <a:t>Burgess, D.  J Gen Intern Med 2004 </a:t>
            </a:r>
          </a:p>
        </p:txBody>
      </p:sp>
    </p:spTree>
    <p:extLst>
      <p:ext uri="{BB962C8B-B14F-4D97-AF65-F5344CB8AC3E}">
        <p14:creationId xmlns:p14="http://schemas.microsoft.com/office/powerpoint/2010/main" val="471287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38F24E9-3E7F-46A9-A6BD-9BB24653943A}"/>
              </a:ext>
            </a:extLst>
          </p:cNvPr>
          <p:cNvSpPr>
            <a:spLocks noGrp="1"/>
          </p:cNvSpPr>
          <p:nvPr>
            <p:ph type="title"/>
          </p:nvPr>
        </p:nvSpPr>
        <p:spPr/>
        <p:txBody>
          <a:bodyPr/>
          <a:lstStyle/>
          <a:p>
            <a:r>
              <a:rPr lang="en-US" dirty="0" err="1"/>
              <a:t>Sterotyping</a:t>
            </a:r>
            <a:r>
              <a:rPr lang="en-US" dirty="0"/>
              <a:t> and Bias in Medicine</a:t>
            </a:r>
          </a:p>
        </p:txBody>
      </p:sp>
      <p:sp>
        <p:nvSpPr>
          <p:cNvPr id="7" name="Content Placeholder 6">
            <a:extLst>
              <a:ext uri="{FF2B5EF4-FFF2-40B4-BE49-F238E27FC236}">
                <a16:creationId xmlns:a16="http://schemas.microsoft.com/office/drawing/2014/main" id="{8A83BC63-771E-4722-B7F0-6AC4B91C145A}"/>
              </a:ext>
            </a:extLst>
          </p:cNvPr>
          <p:cNvSpPr>
            <a:spLocks noGrp="1"/>
          </p:cNvSpPr>
          <p:nvPr>
            <p:ph idx="1"/>
          </p:nvPr>
        </p:nvSpPr>
        <p:spPr/>
        <p:txBody>
          <a:bodyPr/>
          <a:lstStyle/>
          <a:p>
            <a:pPr>
              <a:spcAft>
                <a:spcPts val="600"/>
              </a:spcAft>
            </a:pPr>
            <a:r>
              <a:rPr lang="en-US" dirty="0"/>
              <a:t>United States has a long history of racism that creates negative racial and ethnic stereotyping</a:t>
            </a:r>
          </a:p>
          <a:p>
            <a:pPr lvl="1">
              <a:spcAft>
                <a:spcPts val="600"/>
              </a:spcAft>
            </a:pPr>
            <a:r>
              <a:rPr lang="en-US" dirty="0"/>
              <a:t>The system and practice of medical education reinforce narratives about racial differences</a:t>
            </a:r>
          </a:p>
          <a:p>
            <a:pPr>
              <a:spcAft>
                <a:spcPts val="600"/>
              </a:spcAft>
            </a:pPr>
            <a:r>
              <a:rPr lang="en-US" dirty="0"/>
              <a:t>Structures of clinical systems exacerbate the impact of these stereotypes</a:t>
            </a:r>
          </a:p>
          <a:p>
            <a:pPr>
              <a:spcAft>
                <a:spcPts val="600"/>
              </a:spcAft>
            </a:pPr>
            <a:r>
              <a:rPr lang="en-US" dirty="0"/>
              <a:t>AND explicit bias is still present and powerful</a:t>
            </a:r>
          </a:p>
          <a:p>
            <a:endParaRPr lang="en-US" dirty="0"/>
          </a:p>
        </p:txBody>
      </p:sp>
    </p:spTree>
    <p:extLst>
      <p:ext uri="{BB962C8B-B14F-4D97-AF65-F5344CB8AC3E}">
        <p14:creationId xmlns:p14="http://schemas.microsoft.com/office/powerpoint/2010/main" val="3384067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a:t>Implicit associations can be measured</a:t>
            </a:r>
          </a:p>
        </p:txBody>
      </p:sp>
      <p:sp>
        <p:nvSpPr>
          <p:cNvPr id="3" name="Content Placeholder 2"/>
          <p:cNvSpPr>
            <a:spLocks noGrp="1"/>
          </p:cNvSpPr>
          <p:nvPr>
            <p:ph idx="1"/>
          </p:nvPr>
        </p:nvSpPr>
        <p:spPr>
          <a:xfrm>
            <a:off x="14286" y="1458912"/>
            <a:ext cx="9053514" cy="4775200"/>
          </a:xfrm>
        </p:spPr>
        <p:txBody>
          <a:bodyPr/>
          <a:lstStyle/>
          <a:p>
            <a:pPr marL="342900" lvl="2" indent="-342900"/>
            <a:r>
              <a:rPr lang="en-US" sz="2800" dirty="0"/>
              <a:t>Implicit association test (IAT): https://implicit.harvard.edu/</a:t>
            </a:r>
          </a:p>
          <a:p>
            <a:pPr lvl="1"/>
            <a:r>
              <a:rPr lang="en-US" dirty="0"/>
              <a:t>Assesses speed and accuracy of responses to linking concepts together, varying values across two dimensions </a:t>
            </a:r>
          </a:p>
          <a:p>
            <a:pPr lvl="1">
              <a:spcBef>
                <a:spcPts val="0"/>
              </a:spcBef>
            </a:pPr>
            <a:r>
              <a:rPr lang="en-US" dirty="0"/>
              <a:t>Done rapidly so that your slow-</a:t>
            </a:r>
          </a:p>
          <a:p>
            <a:pPr marL="457200" lvl="1" indent="0">
              <a:spcBef>
                <a:spcPts val="0"/>
              </a:spcBef>
              <a:buNone/>
            </a:pPr>
            <a:r>
              <a:rPr lang="en-US" dirty="0"/>
              <a:t>    learning (unconscious) decision </a:t>
            </a:r>
          </a:p>
          <a:p>
            <a:pPr marL="457200" lvl="1" indent="0">
              <a:spcBef>
                <a:spcPts val="0"/>
              </a:spcBef>
              <a:buNone/>
            </a:pPr>
            <a:r>
              <a:rPr lang="en-US" dirty="0"/>
              <a:t>    making is in play</a:t>
            </a:r>
          </a:p>
          <a:p>
            <a:pPr lvl="1"/>
            <a:r>
              <a:rPr lang="en-US" dirty="0"/>
              <a:t>Various areas</a:t>
            </a:r>
          </a:p>
          <a:p>
            <a:pPr lvl="2">
              <a:spcBef>
                <a:spcPts val="0"/>
              </a:spcBef>
            </a:pPr>
            <a:r>
              <a:rPr lang="en-US" dirty="0"/>
              <a:t>Race, substance abuse, </a:t>
            </a:r>
          </a:p>
          <a:p>
            <a:pPr marL="914400" lvl="2" indent="0">
              <a:spcBef>
                <a:spcPts val="0"/>
              </a:spcBef>
              <a:buNone/>
            </a:pPr>
            <a:r>
              <a:rPr lang="en-US" dirty="0"/>
              <a:t>    sexual orientation</a:t>
            </a:r>
          </a:p>
          <a:p>
            <a:pPr lvl="2"/>
            <a:endParaRPr lang="en-US" dirty="0"/>
          </a:p>
        </p:txBody>
      </p:sp>
      <p:pic>
        <p:nvPicPr>
          <p:cNvPr id="159746" name="Picture 2" descr="Image result for implicit association t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3200400"/>
            <a:ext cx="3505200" cy="2587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339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3"/>
          <p:cNvSpPr>
            <a:spLocks noGrp="1"/>
          </p:cNvSpPr>
          <p:nvPr>
            <p:ph type="sldNum" sz="quarter" idx="10"/>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5EC3964-49B8-401D-AD7E-3BF83C96FD38}" type="slidenum">
              <a:rPr lang="en-US" altLang="en-US" smtClean="0">
                <a:solidFill>
                  <a:srgbClr val="0D6072"/>
                </a:solidFill>
              </a:rPr>
              <a:pPr eaLnBrk="1" hangingPunct="1"/>
              <a:t>66</a:t>
            </a:fld>
            <a:endParaRPr lang="en-US" altLang="en-US">
              <a:solidFill>
                <a:srgbClr val="0D6072"/>
              </a:solidFill>
            </a:endParaRPr>
          </a:p>
        </p:txBody>
      </p:sp>
      <p:sp>
        <p:nvSpPr>
          <p:cNvPr id="35843" name="Rectangle 2"/>
          <p:cNvSpPr>
            <a:spLocks noGrp="1" noChangeArrowheads="1"/>
          </p:cNvSpPr>
          <p:nvPr>
            <p:ph type="title"/>
          </p:nvPr>
        </p:nvSpPr>
        <p:spPr/>
        <p:txBody>
          <a:bodyPr/>
          <a:lstStyle/>
          <a:p>
            <a:pPr eaLnBrk="1" hangingPunct="1"/>
            <a:r>
              <a:rPr lang="en-US" altLang="en-US" dirty="0"/>
              <a:t>Health Care Disparities</a:t>
            </a:r>
          </a:p>
        </p:txBody>
      </p:sp>
      <p:sp>
        <p:nvSpPr>
          <p:cNvPr id="35844" name="Rectangle 3"/>
          <p:cNvSpPr>
            <a:spLocks noGrp="1" noChangeArrowheads="1"/>
          </p:cNvSpPr>
          <p:nvPr>
            <p:ph type="body" idx="1"/>
          </p:nvPr>
        </p:nvSpPr>
        <p:spPr>
          <a:xfrm>
            <a:off x="457200" y="1447800"/>
            <a:ext cx="8229600" cy="4678363"/>
          </a:xfrm>
        </p:spPr>
        <p:txBody>
          <a:bodyPr/>
          <a:lstStyle/>
          <a:p>
            <a:pPr eaLnBrk="1" hangingPunct="1"/>
            <a:r>
              <a:rPr lang="en-US" altLang="en-US" sz="2800" dirty="0"/>
              <a:t>Systematic review of 15 studies found that all but one found that providers have pro-white bias</a:t>
            </a:r>
          </a:p>
          <a:p>
            <a:pPr lvl="1" eaLnBrk="1" hangingPunct="1"/>
            <a:r>
              <a:rPr lang="en-US" altLang="en-US" sz="2400" dirty="0"/>
              <a:t>Similar to general population</a:t>
            </a:r>
          </a:p>
          <a:p>
            <a:pPr marL="457200" lvl="1" indent="0" eaLnBrk="1" hangingPunct="1">
              <a:buNone/>
            </a:pPr>
            <a:endParaRPr lang="en-US" altLang="en-US" sz="2400" dirty="0"/>
          </a:p>
          <a:p>
            <a:pPr eaLnBrk="1" hangingPunct="1"/>
            <a:r>
              <a:rPr lang="en-US" altLang="en-US" sz="2800" dirty="0"/>
              <a:t>Physicians judge Black patients to be:</a:t>
            </a:r>
          </a:p>
          <a:p>
            <a:pPr lvl="2" eaLnBrk="1" hangingPunct="1"/>
            <a:r>
              <a:rPr lang="en-US" altLang="en-US" dirty="0"/>
              <a:t>Less intelligent</a:t>
            </a:r>
          </a:p>
          <a:p>
            <a:pPr lvl="2" eaLnBrk="1" hangingPunct="1"/>
            <a:r>
              <a:rPr lang="en-US" altLang="en-US" dirty="0"/>
              <a:t>Less likely to comply </a:t>
            </a:r>
          </a:p>
          <a:p>
            <a:pPr lvl="2" eaLnBrk="1" hangingPunct="1"/>
            <a:r>
              <a:rPr lang="en-US" altLang="en-US" dirty="0"/>
              <a:t>More likely to abuse drugs</a:t>
            </a:r>
          </a:p>
        </p:txBody>
      </p:sp>
      <p:sp>
        <p:nvSpPr>
          <p:cNvPr id="2" name="TextBox 1"/>
          <p:cNvSpPr txBox="1"/>
          <p:nvPr/>
        </p:nvSpPr>
        <p:spPr>
          <a:xfrm>
            <a:off x="4114800" y="6211669"/>
            <a:ext cx="3352800" cy="646331"/>
          </a:xfrm>
          <a:prstGeom prst="rect">
            <a:avLst/>
          </a:prstGeom>
          <a:noFill/>
        </p:spPr>
        <p:txBody>
          <a:bodyPr wrap="square" rtlCol="0">
            <a:spAutoFit/>
          </a:bodyPr>
          <a:lstStyle/>
          <a:p>
            <a:r>
              <a:rPr lang="en-US" dirty="0"/>
              <a:t>Hall, AJPH, 2015</a:t>
            </a:r>
          </a:p>
          <a:p>
            <a:r>
              <a:rPr lang="en-US" dirty="0"/>
              <a:t>Van </a:t>
            </a:r>
            <a:r>
              <a:rPr lang="en-US" dirty="0" err="1"/>
              <a:t>Ryn</a:t>
            </a:r>
            <a:r>
              <a:rPr lang="en-US" dirty="0"/>
              <a:t>, 2000</a:t>
            </a:r>
          </a:p>
        </p:txBody>
      </p:sp>
    </p:spTree>
    <p:extLst>
      <p:ext uri="{BB962C8B-B14F-4D97-AF65-F5344CB8AC3E}">
        <p14:creationId xmlns:p14="http://schemas.microsoft.com/office/powerpoint/2010/main" val="20664457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890" name="Chart 1"/>
          <p:cNvGraphicFramePr>
            <a:graphicFrameLocks/>
          </p:cNvGraphicFramePr>
          <p:nvPr>
            <p:extLst>
              <p:ext uri="{D42A27DB-BD31-4B8C-83A1-F6EECF244321}">
                <p14:modId xmlns:p14="http://schemas.microsoft.com/office/powerpoint/2010/main" val="3540400214"/>
              </p:ext>
            </p:extLst>
          </p:nvPr>
        </p:nvGraphicFramePr>
        <p:xfrm>
          <a:off x="1208088" y="1600200"/>
          <a:ext cx="6694487" cy="4310063"/>
        </p:xfrm>
        <a:graphic>
          <a:graphicData uri="http://schemas.openxmlformats.org/presentationml/2006/ole">
            <mc:AlternateContent xmlns:mc="http://schemas.openxmlformats.org/markup-compatibility/2006">
              <mc:Choice xmlns:v="urn:schemas-microsoft-com:vml" Requires="v">
                <p:oleObj spid="_x0000_s139394" name="Chart" r:id="rId4" imgW="6734215" imgH="4343501" progId="Excel.Chart.8">
                  <p:embed/>
                </p:oleObj>
              </mc:Choice>
              <mc:Fallback>
                <p:oleObj name="Chart" r:id="rId4" imgW="6734215" imgH="4343501" progId="Excel.Chart.8">
                  <p:embed/>
                  <p:pic>
                    <p:nvPicPr>
                      <p:cNvPr id="0" name=""/>
                      <p:cNvPicPr>
                        <a:picLocks noChangeArrowheads="1"/>
                      </p:cNvPicPr>
                      <p:nvPr/>
                    </p:nvPicPr>
                    <p:blipFill>
                      <a:blip r:embed="rId5"/>
                      <a:srcRect/>
                      <a:stretch>
                        <a:fillRect/>
                      </a:stretch>
                    </p:blipFill>
                    <p:spPr bwMode="auto">
                      <a:xfrm>
                        <a:off x="1208088" y="1600200"/>
                        <a:ext cx="6694487" cy="431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TextBox 2"/>
          <p:cNvSpPr txBox="1"/>
          <p:nvPr/>
        </p:nvSpPr>
        <p:spPr>
          <a:xfrm>
            <a:off x="2149475" y="1535113"/>
            <a:ext cx="418704" cy="369332"/>
          </a:xfrm>
          <a:prstGeom prst="rect">
            <a:avLst/>
          </a:prstGeom>
          <a:noFill/>
        </p:spPr>
        <p:txBody>
          <a:bodyPr wrap="none">
            <a:spAutoFit/>
          </a:bodyPr>
          <a:lstStyle/>
          <a:p>
            <a:pPr>
              <a:defRPr/>
            </a:pPr>
            <a:r>
              <a:rPr lang="en-US" b="1" dirty="0">
                <a:solidFill>
                  <a:schemeClr val="bg1"/>
                </a:solidFill>
                <a:latin typeface="+mn-lt"/>
              </a:rPr>
              <a:t>63</a:t>
            </a:r>
          </a:p>
        </p:txBody>
      </p:sp>
      <p:sp>
        <p:nvSpPr>
          <p:cNvPr id="4" name="TextBox 3"/>
          <p:cNvSpPr txBox="1"/>
          <p:nvPr/>
        </p:nvSpPr>
        <p:spPr>
          <a:xfrm>
            <a:off x="760413" y="2895600"/>
            <a:ext cx="458787" cy="461963"/>
          </a:xfrm>
          <a:prstGeom prst="rect">
            <a:avLst/>
          </a:prstGeom>
          <a:noFill/>
        </p:spPr>
        <p:txBody>
          <a:bodyPr wrap="none">
            <a:spAutoFit/>
          </a:bodyPr>
          <a:lstStyle/>
          <a:p>
            <a:pPr>
              <a:defRPr/>
            </a:pPr>
            <a:r>
              <a:rPr lang="en-US" sz="2400" b="1" dirty="0">
                <a:latin typeface="+mn-lt"/>
              </a:rPr>
              <a:t>%</a:t>
            </a:r>
          </a:p>
        </p:txBody>
      </p:sp>
      <p:sp>
        <p:nvSpPr>
          <p:cNvPr id="5" name="TextBox 4"/>
          <p:cNvSpPr txBox="1"/>
          <p:nvPr/>
        </p:nvSpPr>
        <p:spPr>
          <a:xfrm>
            <a:off x="338138" y="5867400"/>
            <a:ext cx="7266348" cy="369332"/>
          </a:xfrm>
          <a:prstGeom prst="rect">
            <a:avLst/>
          </a:prstGeom>
          <a:noFill/>
        </p:spPr>
        <p:txBody>
          <a:bodyPr wrap="none">
            <a:spAutoFit/>
          </a:bodyPr>
          <a:lstStyle/>
          <a:p>
            <a:pPr>
              <a:spcAft>
                <a:spcPts val="600"/>
              </a:spcAft>
              <a:defRPr/>
            </a:pPr>
            <a:r>
              <a:rPr lang="en-US" dirty="0">
                <a:solidFill>
                  <a:schemeClr val="bg1"/>
                </a:solidFill>
                <a:latin typeface="+mn-lt"/>
              </a:rPr>
              <a:t>Adjusted for broad range of variables, including self-reported social support</a:t>
            </a:r>
          </a:p>
        </p:txBody>
      </p:sp>
      <p:sp>
        <p:nvSpPr>
          <p:cNvPr id="37894" name="Rectangle 2"/>
          <p:cNvSpPr txBox="1">
            <a:spLocks noChangeArrowheads="1"/>
          </p:cNvSpPr>
          <p:nvPr/>
        </p:nvSpPr>
        <p:spPr bwMode="auto">
          <a:xfrm>
            <a:off x="152400" y="304800"/>
            <a:ext cx="8839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en-US" altLang="en-US" sz="3600" dirty="0">
                <a:solidFill>
                  <a:schemeClr val="bg1"/>
                </a:solidFill>
              </a:rPr>
              <a:t>The Effect of Patient Race/Ethnicity on Physicians' Ratings of Patients</a:t>
            </a:r>
          </a:p>
        </p:txBody>
      </p:sp>
      <p:sp>
        <p:nvSpPr>
          <p:cNvPr id="7" name="TextBox 6"/>
          <p:cNvSpPr txBox="1"/>
          <p:nvPr/>
        </p:nvSpPr>
        <p:spPr>
          <a:xfrm>
            <a:off x="6781800" y="2525713"/>
            <a:ext cx="1228221" cy="369332"/>
          </a:xfrm>
          <a:prstGeom prst="rect">
            <a:avLst/>
          </a:prstGeom>
          <a:noFill/>
          <a:ln>
            <a:solidFill>
              <a:schemeClr val="bg1"/>
            </a:solidFill>
          </a:ln>
        </p:spPr>
        <p:txBody>
          <a:bodyPr wrap="none">
            <a:spAutoFit/>
          </a:bodyPr>
          <a:lstStyle/>
          <a:p>
            <a:pPr>
              <a:defRPr/>
            </a:pPr>
            <a:r>
              <a:rPr lang="en-US" dirty="0">
                <a:solidFill>
                  <a:schemeClr val="bg1"/>
                </a:solidFill>
                <a:latin typeface="+mn-lt"/>
              </a:rPr>
              <a:t>All p ≤ 0.01</a:t>
            </a:r>
          </a:p>
        </p:txBody>
      </p:sp>
      <p:grpSp>
        <p:nvGrpSpPr>
          <p:cNvPr id="37896" name="Group 8"/>
          <p:cNvGrpSpPr>
            <a:grpSpLocks/>
          </p:cNvGrpSpPr>
          <p:nvPr/>
        </p:nvGrpSpPr>
        <p:grpSpPr bwMode="auto">
          <a:xfrm>
            <a:off x="63500" y="6227763"/>
            <a:ext cx="7946521" cy="623887"/>
            <a:chOff x="-11670" y="6243371"/>
            <a:chExt cx="7945617" cy="624541"/>
          </a:xfrm>
        </p:grpSpPr>
        <p:pic>
          <p:nvPicPr>
            <p:cNvPr id="3789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70" y="6243371"/>
              <a:ext cx="838200" cy="624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06924" y="6401492"/>
              <a:ext cx="3427023" cy="308298"/>
            </a:xfrm>
            <a:prstGeom prst="rect">
              <a:avLst/>
            </a:prstGeom>
            <a:noFill/>
          </p:spPr>
          <p:txBody>
            <a:bodyPr wrap="none">
              <a:spAutoFit/>
            </a:bodyPr>
            <a:lstStyle/>
            <a:p>
              <a:pPr>
                <a:defRPr/>
              </a:pPr>
              <a:r>
                <a:rPr lang="en-US" sz="1400" dirty="0">
                  <a:latin typeface="+mn-lt"/>
                </a:rPr>
                <a:t>Van Ryn and Burke. Soc. Sci. Med. 2000</a:t>
              </a:r>
            </a:p>
          </p:txBody>
        </p:sp>
      </p:grpSp>
    </p:spTree>
    <p:extLst>
      <p:ext uri="{BB962C8B-B14F-4D97-AF65-F5344CB8AC3E}">
        <p14:creationId xmlns:p14="http://schemas.microsoft.com/office/powerpoint/2010/main" val="9455126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50538866"/>
              </p:ext>
            </p:extLst>
          </p:nvPr>
        </p:nvGraphicFramePr>
        <p:xfrm>
          <a:off x="685800" y="1447800"/>
          <a:ext cx="7924800" cy="4343396"/>
        </p:xfrm>
        <a:graphic>
          <a:graphicData uri="http://schemas.openxmlformats.org/drawingml/2006/table">
            <a:tbl>
              <a:tblPr firstRow="1" firstCol="1" bandRow="1">
                <a:tableStyleId>{5C22544A-7EE6-4342-B048-85BDC9FD1C3A}</a:tableStyleId>
              </a:tblPr>
              <a:tblGrid>
                <a:gridCol w="2142866">
                  <a:extLst>
                    <a:ext uri="{9D8B030D-6E8A-4147-A177-3AD203B41FA5}">
                      <a16:colId xmlns:a16="http://schemas.microsoft.com/office/drawing/2014/main" val="20000"/>
                    </a:ext>
                  </a:extLst>
                </a:gridCol>
                <a:gridCol w="3727826">
                  <a:extLst>
                    <a:ext uri="{9D8B030D-6E8A-4147-A177-3AD203B41FA5}">
                      <a16:colId xmlns:a16="http://schemas.microsoft.com/office/drawing/2014/main" val="20001"/>
                    </a:ext>
                  </a:extLst>
                </a:gridCol>
                <a:gridCol w="2054108">
                  <a:extLst>
                    <a:ext uri="{9D8B030D-6E8A-4147-A177-3AD203B41FA5}">
                      <a16:colId xmlns:a16="http://schemas.microsoft.com/office/drawing/2014/main" val="20002"/>
                    </a:ext>
                  </a:extLst>
                </a:gridCol>
              </a:tblGrid>
              <a:tr h="273055">
                <a:tc gridSpan="3">
                  <a:txBody>
                    <a:bodyPr/>
                    <a:lstStyle/>
                    <a:p>
                      <a:pPr marL="0" marR="0">
                        <a:spcBef>
                          <a:spcPts val="0"/>
                        </a:spcBef>
                        <a:spcAft>
                          <a:spcPts val="0"/>
                        </a:spcAft>
                      </a:pPr>
                      <a:r>
                        <a:rPr lang="en-US" sz="1600" dirty="0">
                          <a:effectLst/>
                        </a:rPr>
                        <a:t>Table 3.  Multivariate analysis for Providers’ Trust in Patient Scale (PTPS) Scores *</a:t>
                      </a:r>
                      <a:endParaRPr lang="en-US" sz="1600" dirty="0">
                        <a:effectLst/>
                        <a:latin typeface="Cambria"/>
                        <a:ea typeface="MS Mincho"/>
                        <a:cs typeface="Times New Roman"/>
                      </a:endParaRPr>
                    </a:p>
                  </a:txBody>
                  <a:tcPr marL="68580" marR="68580" marT="0"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91259">
                <a:tc>
                  <a:txBody>
                    <a:bodyPr/>
                    <a:lstStyle/>
                    <a:p>
                      <a:pPr marL="0" marR="0">
                        <a:spcBef>
                          <a:spcPts val="0"/>
                        </a:spcBef>
                        <a:spcAft>
                          <a:spcPts val="0"/>
                        </a:spcAft>
                      </a:pPr>
                      <a:r>
                        <a:rPr lang="en-US" sz="1600">
                          <a:effectLst/>
                        </a:rPr>
                        <a:t> </a:t>
                      </a:r>
                      <a:endParaRPr lang="en-US" sz="1600">
                        <a:effectLst/>
                        <a:latin typeface="Cambria"/>
                        <a:ea typeface="MS Mincho"/>
                        <a:cs typeface="Times New Roman"/>
                      </a:endParaRPr>
                    </a:p>
                  </a:txBody>
                  <a:tcPr marL="68580" marR="68580" marT="0" marB="0" anchor="b"/>
                </a:tc>
                <a:tc>
                  <a:txBody>
                    <a:bodyPr/>
                    <a:lstStyle/>
                    <a:p>
                      <a:pPr marL="0" marR="0" algn="ctr">
                        <a:spcBef>
                          <a:spcPts val="0"/>
                        </a:spcBef>
                        <a:spcAft>
                          <a:spcPts val="0"/>
                        </a:spcAft>
                      </a:pPr>
                      <a:r>
                        <a:rPr lang="en-US" sz="1600" dirty="0">
                          <a:effectLst/>
                        </a:rPr>
                        <a:t>Difference in Provider trust in patient score </a:t>
                      </a:r>
                      <a:endParaRPr lang="en-US" sz="1600" dirty="0">
                        <a:effectLst/>
                        <a:latin typeface="Cambria"/>
                        <a:ea typeface="MS Mincho"/>
                        <a:cs typeface="Times New Roman"/>
                      </a:endParaRPr>
                    </a:p>
                  </a:txBody>
                  <a:tcPr marL="68580" marR="68580" marT="0" marB="0" anchor="b"/>
                </a:tc>
                <a:tc>
                  <a:txBody>
                    <a:bodyPr/>
                    <a:lstStyle/>
                    <a:p>
                      <a:pPr marL="0" marR="0" algn="ctr">
                        <a:spcBef>
                          <a:spcPts val="0"/>
                        </a:spcBef>
                        <a:spcAft>
                          <a:spcPts val="0"/>
                        </a:spcAft>
                      </a:pPr>
                      <a:r>
                        <a:rPr lang="en-US" sz="1600" baseline="30000">
                          <a:effectLst/>
                        </a:rPr>
                        <a:t>ǂ</a:t>
                      </a:r>
                      <a:r>
                        <a:rPr lang="en-US" sz="1600">
                          <a:effectLst/>
                        </a:rPr>
                        <a:t>p-value</a:t>
                      </a:r>
                      <a:endParaRPr lang="en-US" sz="1600">
                        <a:effectLst/>
                        <a:latin typeface="Cambria"/>
                        <a:ea typeface="MS Mincho"/>
                        <a:cs typeface="Times New Roman"/>
                      </a:endParaRPr>
                    </a:p>
                  </a:txBody>
                  <a:tcPr marL="68580" marR="68580" marT="0" marB="0" anchor="b"/>
                </a:tc>
                <a:extLst>
                  <a:ext uri="{0D108BD9-81ED-4DB2-BD59-A6C34878D82A}">
                    <a16:rowId xmlns:a16="http://schemas.microsoft.com/office/drawing/2014/main" val="10001"/>
                  </a:ext>
                </a:extLst>
              </a:tr>
              <a:tr h="273055">
                <a:tc>
                  <a:txBody>
                    <a:bodyPr/>
                    <a:lstStyle/>
                    <a:p>
                      <a:pPr marL="0" marR="0">
                        <a:spcBef>
                          <a:spcPts val="0"/>
                        </a:spcBef>
                        <a:spcAft>
                          <a:spcPts val="0"/>
                        </a:spcAft>
                      </a:pPr>
                      <a:r>
                        <a:rPr lang="en-US" sz="1600">
                          <a:effectLst/>
                        </a:rPr>
                        <a:t>Patient race/ethnicity</a:t>
                      </a:r>
                      <a:endParaRPr lang="en-US" sz="1600">
                        <a:effectLst/>
                        <a:latin typeface="Cambria"/>
                        <a:ea typeface="MS Mincho"/>
                        <a:cs typeface="Times New Roman"/>
                      </a:endParaRPr>
                    </a:p>
                  </a:txBody>
                  <a:tcPr marL="68580" marR="68580" marT="0" marB="0" anchor="b"/>
                </a:tc>
                <a:tc>
                  <a:txBody>
                    <a:bodyPr/>
                    <a:lstStyle/>
                    <a:p>
                      <a:pPr marL="0" marR="0" algn="ctr">
                        <a:spcBef>
                          <a:spcPts val="0"/>
                        </a:spcBef>
                        <a:spcAft>
                          <a:spcPts val="0"/>
                        </a:spcAft>
                      </a:pPr>
                      <a:r>
                        <a:rPr lang="en-US" sz="1600">
                          <a:effectLst/>
                        </a:rPr>
                        <a:t> </a:t>
                      </a:r>
                      <a:endParaRPr lang="en-US" sz="1600">
                        <a:effectLst/>
                        <a:latin typeface="Cambria"/>
                        <a:ea typeface="MS Mincho"/>
                        <a:cs typeface="Times New Roman"/>
                      </a:endParaRPr>
                    </a:p>
                  </a:txBody>
                  <a:tcPr marL="68580" marR="68580" marT="0" marB="0" anchor="b"/>
                </a:tc>
                <a:tc>
                  <a:txBody>
                    <a:bodyPr/>
                    <a:lstStyle/>
                    <a:p>
                      <a:pPr marL="0" marR="0" algn="ctr">
                        <a:spcBef>
                          <a:spcPts val="0"/>
                        </a:spcBef>
                        <a:spcAft>
                          <a:spcPts val="0"/>
                        </a:spcAft>
                      </a:pPr>
                      <a:r>
                        <a:rPr lang="en-US" sz="1600">
                          <a:effectLst/>
                        </a:rPr>
                        <a:t> </a:t>
                      </a:r>
                      <a:endParaRPr lang="en-US" sz="1600">
                        <a:effectLst/>
                        <a:latin typeface="Cambria"/>
                        <a:ea typeface="MS Mincho"/>
                        <a:cs typeface="Times New Roman"/>
                      </a:endParaRPr>
                    </a:p>
                  </a:txBody>
                  <a:tcPr marL="68580" marR="68580" marT="0" marB="0" anchor="b"/>
                </a:tc>
                <a:extLst>
                  <a:ext uri="{0D108BD9-81ED-4DB2-BD59-A6C34878D82A}">
                    <a16:rowId xmlns:a16="http://schemas.microsoft.com/office/drawing/2014/main" val="10002"/>
                  </a:ext>
                </a:extLst>
              </a:tr>
              <a:tr h="273055">
                <a:tc>
                  <a:txBody>
                    <a:bodyPr/>
                    <a:lstStyle/>
                    <a:p>
                      <a:pPr marL="0" marR="0" indent="152400">
                        <a:spcBef>
                          <a:spcPts val="0"/>
                        </a:spcBef>
                        <a:spcAft>
                          <a:spcPts val="0"/>
                        </a:spcAft>
                      </a:pPr>
                      <a:r>
                        <a:rPr lang="en-US" sz="1600">
                          <a:effectLst/>
                        </a:rPr>
                        <a:t>White</a:t>
                      </a:r>
                      <a:endParaRPr lang="en-US" sz="1600">
                        <a:effectLst/>
                        <a:latin typeface="Cambria"/>
                        <a:ea typeface="MS Mincho"/>
                        <a:cs typeface="Times New Roman"/>
                      </a:endParaRPr>
                    </a:p>
                  </a:txBody>
                  <a:tcPr marL="68580" marR="68580" marT="0" marB="0" anchor="b"/>
                </a:tc>
                <a:tc>
                  <a:txBody>
                    <a:bodyPr/>
                    <a:lstStyle/>
                    <a:p>
                      <a:pPr marL="0" marR="0" algn="ctr">
                        <a:spcBef>
                          <a:spcPts val="0"/>
                        </a:spcBef>
                        <a:spcAft>
                          <a:spcPts val="0"/>
                        </a:spcAft>
                      </a:pPr>
                      <a:r>
                        <a:rPr lang="en-US" sz="1600">
                          <a:effectLst/>
                        </a:rPr>
                        <a:t>ref</a:t>
                      </a:r>
                      <a:endParaRPr lang="en-US" sz="1600">
                        <a:effectLst/>
                        <a:latin typeface="Cambria"/>
                        <a:ea typeface="MS Mincho"/>
                        <a:cs typeface="Times New Roman"/>
                      </a:endParaRPr>
                    </a:p>
                  </a:txBody>
                  <a:tcPr marL="68580" marR="68580" marT="0" marB="0" anchor="b"/>
                </a:tc>
                <a:tc>
                  <a:txBody>
                    <a:bodyPr/>
                    <a:lstStyle/>
                    <a:p>
                      <a:pPr marL="0" marR="0" algn="ctr">
                        <a:spcBef>
                          <a:spcPts val="0"/>
                        </a:spcBef>
                        <a:spcAft>
                          <a:spcPts val="0"/>
                        </a:spcAft>
                      </a:pPr>
                      <a:r>
                        <a:rPr lang="en-US" sz="1600">
                          <a:effectLst/>
                        </a:rPr>
                        <a:t>ref</a:t>
                      </a:r>
                      <a:endParaRPr lang="en-US" sz="1600">
                        <a:effectLst/>
                        <a:latin typeface="Cambria"/>
                        <a:ea typeface="MS Mincho"/>
                        <a:cs typeface="Times New Roman"/>
                      </a:endParaRPr>
                    </a:p>
                  </a:txBody>
                  <a:tcPr marL="68580" marR="68580" marT="0" marB="0" anchor="b"/>
                </a:tc>
                <a:extLst>
                  <a:ext uri="{0D108BD9-81ED-4DB2-BD59-A6C34878D82A}">
                    <a16:rowId xmlns:a16="http://schemas.microsoft.com/office/drawing/2014/main" val="10003"/>
                  </a:ext>
                </a:extLst>
              </a:tr>
              <a:tr h="273055">
                <a:tc>
                  <a:txBody>
                    <a:bodyPr/>
                    <a:lstStyle/>
                    <a:p>
                      <a:pPr marL="0" marR="0" indent="152400">
                        <a:spcBef>
                          <a:spcPts val="0"/>
                        </a:spcBef>
                        <a:spcAft>
                          <a:spcPts val="0"/>
                        </a:spcAft>
                      </a:pPr>
                      <a:r>
                        <a:rPr lang="en-US" sz="1600">
                          <a:effectLst/>
                        </a:rPr>
                        <a:t>African-American</a:t>
                      </a:r>
                      <a:endParaRPr lang="en-US" sz="1600">
                        <a:effectLst/>
                        <a:latin typeface="Cambria"/>
                        <a:ea typeface="MS Mincho"/>
                        <a:cs typeface="Times New Roman"/>
                      </a:endParaRPr>
                    </a:p>
                  </a:txBody>
                  <a:tcPr marL="68580" marR="68580" marT="0" marB="0" anchor="b"/>
                </a:tc>
                <a:tc>
                  <a:txBody>
                    <a:bodyPr/>
                    <a:lstStyle/>
                    <a:p>
                      <a:pPr marL="0" marR="0" algn="ctr">
                        <a:spcBef>
                          <a:spcPts val="0"/>
                        </a:spcBef>
                        <a:spcAft>
                          <a:spcPts val="0"/>
                        </a:spcAft>
                      </a:pPr>
                      <a:r>
                        <a:rPr lang="en-US" sz="1600">
                          <a:effectLst/>
                        </a:rPr>
                        <a:t>-2.3</a:t>
                      </a:r>
                      <a:endParaRPr lang="en-US" sz="1600">
                        <a:effectLst/>
                        <a:latin typeface="Cambria"/>
                        <a:ea typeface="MS Mincho"/>
                        <a:cs typeface="Times New Roman"/>
                      </a:endParaRPr>
                    </a:p>
                  </a:txBody>
                  <a:tcPr marL="68580" marR="68580" marT="0" marB="0" anchor="b"/>
                </a:tc>
                <a:tc>
                  <a:txBody>
                    <a:bodyPr/>
                    <a:lstStyle/>
                    <a:p>
                      <a:pPr marL="0" marR="0" algn="ctr">
                        <a:spcBef>
                          <a:spcPts val="0"/>
                        </a:spcBef>
                        <a:spcAft>
                          <a:spcPts val="0"/>
                        </a:spcAft>
                      </a:pPr>
                      <a:r>
                        <a:rPr lang="en-US" sz="1600" dirty="0">
                          <a:effectLst/>
                        </a:rPr>
                        <a:t>0.05</a:t>
                      </a:r>
                      <a:endParaRPr lang="en-US" sz="1600" dirty="0">
                        <a:effectLst/>
                        <a:latin typeface="Cambria"/>
                        <a:ea typeface="MS Mincho"/>
                        <a:cs typeface="Times New Roman"/>
                      </a:endParaRPr>
                    </a:p>
                  </a:txBody>
                  <a:tcPr marL="68580" marR="68580" marT="0" marB="0" anchor="b"/>
                </a:tc>
                <a:extLst>
                  <a:ext uri="{0D108BD9-81ED-4DB2-BD59-A6C34878D82A}">
                    <a16:rowId xmlns:a16="http://schemas.microsoft.com/office/drawing/2014/main" val="10004"/>
                  </a:ext>
                </a:extLst>
              </a:tr>
              <a:tr h="273055">
                <a:tc>
                  <a:txBody>
                    <a:bodyPr/>
                    <a:lstStyle/>
                    <a:p>
                      <a:pPr marL="0" marR="0" indent="152400">
                        <a:spcBef>
                          <a:spcPts val="0"/>
                        </a:spcBef>
                        <a:spcAft>
                          <a:spcPts val="0"/>
                        </a:spcAft>
                      </a:pPr>
                      <a:r>
                        <a:rPr lang="en-US" sz="1600">
                          <a:effectLst/>
                        </a:rPr>
                        <a:t>Latina</a:t>
                      </a:r>
                      <a:endParaRPr lang="en-US" sz="1600">
                        <a:effectLst/>
                        <a:latin typeface="Cambria"/>
                        <a:ea typeface="MS Mincho"/>
                        <a:cs typeface="Times New Roman"/>
                      </a:endParaRPr>
                    </a:p>
                  </a:txBody>
                  <a:tcPr marL="68580" marR="68580" marT="0" marB="0" anchor="b"/>
                </a:tc>
                <a:tc>
                  <a:txBody>
                    <a:bodyPr/>
                    <a:lstStyle/>
                    <a:p>
                      <a:pPr marL="0" marR="0" algn="ctr">
                        <a:spcBef>
                          <a:spcPts val="0"/>
                        </a:spcBef>
                        <a:spcAft>
                          <a:spcPts val="0"/>
                        </a:spcAft>
                      </a:pPr>
                      <a:r>
                        <a:rPr lang="en-US" sz="1600">
                          <a:effectLst/>
                        </a:rPr>
                        <a:t>-1.2</a:t>
                      </a:r>
                      <a:endParaRPr lang="en-US" sz="1600">
                        <a:effectLst/>
                        <a:latin typeface="Cambria"/>
                        <a:ea typeface="MS Mincho"/>
                        <a:cs typeface="Times New Roman"/>
                      </a:endParaRPr>
                    </a:p>
                  </a:txBody>
                  <a:tcPr marL="68580" marR="68580" marT="0" marB="0" anchor="b"/>
                </a:tc>
                <a:tc>
                  <a:txBody>
                    <a:bodyPr/>
                    <a:lstStyle/>
                    <a:p>
                      <a:pPr marL="0" marR="0" algn="ctr">
                        <a:spcBef>
                          <a:spcPts val="0"/>
                        </a:spcBef>
                        <a:spcAft>
                          <a:spcPts val="0"/>
                        </a:spcAft>
                      </a:pPr>
                      <a:r>
                        <a:rPr lang="en-US" sz="1600">
                          <a:effectLst/>
                        </a:rPr>
                        <a:t>0.3</a:t>
                      </a:r>
                      <a:endParaRPr lang="en-US" sz="1600">
                        <a:effectLst/>
                        <a:latin typeface="Cambria"/>
                        <a:ea typeface="MS Mincho"/>
                        <a:cs typeface="Times New Roman"/>
                      </a:endParaRPr>
                    </a:p>
                  </a:txBody>
                  <a:tcPr marL="68580" marR="68580" marT="0" marB="0" anchor="b"/>
                </a:tc>
                <a:extLst>
                  <a:ext uri="{0D108BD9-81ED-4DB2-BD59-A6C34878D82A}">
                    <a16:rowId xmlns:a16="http://schemas.microsoft.com/office/drawing/2014/main" val="10005"/>
                  </a:ext>
                </a:extLst>
              </a:tr>
              <a:tr h="524266">
                <a:tc>
                  <a:txBody>
                    <a:bodyPr/>
                    <a:lstStyle/>
                    <a:p>
                      <a:pPr marL="0" marR="0" indent="152400">
                        <a:spcBef>
                          <a:spcPts val="0"/>
                        </a:spcBef>
                        <a:spcAft>
                          <a:spcPts val="0"/>
                        </a:spcAft>
                      </a:pPr>
                      <a:r>
                        <a:rPr lang="en-US" sz="1600">
                          <a:effectLst/>
                        </a:rPr>
                        <a:t>Asian Pacific Islander</a:t>
                      </a:r>
                      <a:endParaRPr lang="en-US" sz="1600">
                        <a:effectLst/>
                        <a:latin typeface="Cambria"/>
                        <a:ea typeface="MS Mincho"/>
                        <a:cs typeface="Times New Roman"/>
                      </a:endParaRPr>
                    </a:p>
                  </a:txBody>
                  <a:tcPr marL="68580" marR="68580" marT="0" marB="0" anchor="b"/>
                </a:tc>
                <a:tc>
                  <a:txBody>
                    <a:bodyPr/>
                    <a:lstStyle/>
                    <a:p>
                      <a:pPr marL="0" marR="0" algn="ctr">
                        <a:spcBef>
                          <a:spcPts val="0"/>
                        </a:spcBef>
                        <a:spcAft>
                          <a:spcPts val="0"/>
                        </a:spcAft>
                      </a:pPr>
                      <a:r>
                        <a:rPr lang="en-US" sz="1600">
                          <a:effectLst/>
                        </a:rPr>
                        <a:t>1.1</a:t>
                      </a:r>
                      <a:endParaRPr lang="en-US" sz="1600">
                        <a:effectLst/>
                        <a:latin typeface="Cambria"/>
                        <a:ea typeface="MS Mincho"/>
                        <a:cs typeface="Times New Roman"/>
                      </a:endParaRPr>
                    </a:p>
                  </a:txBody>
                  <a:tcPr marL="68580" marR="68580" marT="0" marB="0" anchor="b"/>
                </a:tc>
                <a:tc>
                  <a:txBody>
                    <a:bodyPr/>
                    <a:lstStyle/>
                    <a:p>
                      <a:pPr marL="0" marR="0" algn="ctr">
                        <a:spcBef>
                          <a:spcPts val="0"/>
                        </a:spcBef>
                        <a:spcAft>
                          <a:spcPts val="0"/>
                        </a:spcAft>
                      </a:pPr>
                      <a:r>
                        <a:rPr lang="en-US" sz="1600">
                          <a:effectLst/>
                        </a:rPr>
                        <a:t>0.5</a:t>
                      </a:r>
                      <a:endParaRPr lang="en-US" sz="1600">
                        <a:effectLst/>
                        <a:latin typeface="Cambria"/>
                        <a:ea typeface="MS Mincho"/>
                        <a:cs typeface="Times New Roman"/>
                      </a:endParaRPr>
                    </a:p>
                  </a:txBody>
                  <a:tcPr marL="68580" marR="68580" marT="0" marB="0" anchor="b"/>
                </a:tc>
                <a:extLst>
                  <a:ext uri="{0D108BD9-81ED-4DB2-BD59-A6C34878D82A}">
                    <a16:rowId xmlns:a16="http://schemas.microsoft.com/office/drawing/2014/main" val="10006"/>
                  </a:ext>
                </a:extLst>
              </a:tr>
              <a:tr h="273055">
                <a:tc>
                  <a:txBody>
                    <a:bodyPr/>
                    <a:lstStyle/>
                    <a:p>
                      <a:pPr marL="0" marR="0" indent="152400">
                        <a:spcBef>
                          <a:spcPts val="0"/>
                        </a:spcBef>
                        <a:spcAft>
                          <a:spcPts val="0"/>
                        </a:spcAft>
                      </a:pPr>
                      <a:r>
                        <a:rPr lang="en-US" sz="1600">
                          <a:effectLst/>
                        </a:rPr>
                        <a:t>Native American</a:t>
                      </a:r>
                      <a:endParaRPr lang="en-US" sz="1600">
                        <a:effectLst/>
                        <a:latin typeface="Cambria"/>
                        <a:ea typeface="MS Mincho"/>
                        <a:cs typeface="Times New Roman"/>
                      </a:endParaRPr>
                    </a:p>
                  </a:txBody>
                  <a:tcPr marL="68580" marR="68580" marT="0" marB="0" anchor="b"/>
                </a:tc>
                <a:tc>
                  <a:txBody>
                    <a:bodyPr/>
                    <a:lstStyle/>
                    <a:p>
                      <a:pPr marL="0" marR="0" algn="ctr">
                        <a:spcBef>
                          <a:spcPts val="0"/>
                        </a:spcBef>
                        <a:spcAft>
                          <a:spcPts val="0"/>
                        </a:spcAft>
                      </a:pPr>
                      <a:r>
                        <a:rPr lang="en-US" sz="1600">
                          <a:effectLst/>
                        </a:rPr>
                        <a:t>-14.9</a:t>
                      </a:r>
                      <a:endParaRPr lang="en-US" sz="1600">
                        <a:effectLst/>
                        <a:latin typeface="Cambria"/>
                        <a:ea typeface="MS Mincho"/>
                        <a:cs typeface="Times New Roman"/>
                      </a:endParaRPr>
                    </a:p>
                  </a:txBody>
                  <a:tcPr marL="68580" marR="68580" marT="0" marB="0" anchor="b"/>
                </a:tc>
                <a:tc>
                  <a:txBody>
                    <a:bodyPr/>
                    <a:lstStyle/>
                    <a:p>
                      <a:pPr marL="0" marR="0" algn="ctr">
                        <a:spcBef>
                          <a:spcPts val="0"/>
                        </a:spcBef>
                        <a:spcAft>
                          <a:spcPts val="0"/>
                        </a:spcAft>
                      </a:pPr>
                      <a:r>
                        <a:rPr lang="en-US" sz="1600">
                          <a:effectLst/>
                        </a:rPr>
                        <a:t>0.016</a:t>
                      </a:r>
                      <a:endParaRPr lang="en-US" sz="1600">
                        <a:effectLst/>
                        <a:latin typeface="Cambria"/>
                        <a:ea typeface="MS Mincho"/>
                        <a:cs typeface="Times New Roman"/>
                      </a:endParaRPr>
                    </a:p>
                  </a:txBody>
                  <a:tcPr marL="68580" marR="68580" marT="0" marB="0" anchor="b"/>
                </a:tc>
                <a:extLst>
                  <a:ext uri="{0D108BD9-81ED-4DB2-BD59-A6C34878D82A}">
                    <a16:rowId xmlns:a16="http://schemas.microsoft.com/office/drawing/2014/main" val="10007"/>
                  </a:ext>
                </a:extLst>
              </a:tr>
              <a:tr h="273055">
                <a:tc>
                  <a:txBody>
                    <a:bodyPr/>
                    <a:lstStyle/>
                    <a:p>
                      <a:pPr marL="0" marR="0" indent="152400">
                        <a:spcBef>
                          <a:spcPts val="0"/>
                        </a:spcBef>
                        <a:spcAft>
                          <a:spcPts val="0"/>
                        </a:spcAft>
                      </a:pPr>
                      <a:r>
                        <a:rPr lang="en-US" sz="1600">
                          <a:effectLst/>
                        </a:rPr>
                        <a:t>Multi-racial/Other</a:t>
                      </a:r>
                      <a:endParaRPr lang="en-US" sz="1600">
                        <a:effectLst/>
                        <a:latin typeface="Cambria"/>
                        <a:ea typeface="MS Mincho"/>
                        <a:cs typeface="Times New Roman"/>
                      </a:endParaRPr>
                    </a:p>
                  </a:txBody>
                  <a:tcPr marL="68580" marR="68580" marT="0" marB="0" anchor="b"/>
                </a:tc>
                <a:tc>
                  <a:txBody>
                    <a:bodyPr/>
                    <a:lstStyle/>
                    <a:p>
                      <a:pPr marL="0" marR="0" algn="ctr">
                        <a:spcBef>
                          <a:spcPts val="0"/>
                        </a:spcBef>
                        <a:spcAft>
                          <a:spcPts val="0"/>
                        </a:spcAft>
                      </a:pPr>
                      <a:r>
                        <a:rPr lang="en-US" sz="1600">
                          <a:effectLst/>
                        </a:rPr>
                        <a:t>-.6</a:t>
                      </a:r>
                      <a:endParaRPr lang="en-US" sz="1600">
                        <a:effectLst/>
                        <a:latin typeface="Cambria"/>
                        <a:ea typeface="MS Mincho"/>
                        <a:cs typeface="Times New Roman"/>
                      </a:endParaRPr>
                    </a:p>
                  </a:txBody>
                  <a:tcPr marL="68580" marR="68580" marT="0" marB="0" anchor="b"/>
                </a:tc>
                <a:tc>
                  <a:txBody>
                    <a:bodyPr/>
                    <a:lstStyle/>
                    <a:p>
                      <a:pPr marL="0" marR="0" algn="ctr">
                        <a:spcBef>
                          <a:spcPts val="0"/>
                        </a:spcBef>
                        <a:spcAft>
                          <a:spcPts val="0"/>
                        </a:spcAft>
                      </a:pPr>
                      <a:r>
                        <a:rPr lang="en-US" sz="1600">
                          <a:effectLst/>
                        </a:rPr>
                        <a:t>0.8</a:t>
                      </a:r>
                      <a:endParaRPr lang="en-US" sz="1600">
                        <a:effectLst/>
                        <a:latin typeface="Cambria"/>
                        <a:ea typeface="MS Mincho"/>
                        <a:cs typeface="Times New Roman"/>
                      </a:endParaRPr>
                    </a:p>
                  </a:txBody>
                  <a:tcPr marL="68580" marR="68580" marT="0" marB="0" anchor="b"/>
                </a:tc>
                <a:extLst>
                  <a:ext uri="{0D108BD9-81ED-4DB2-BD59-A6C34878D82A}">
                    <a16:rowId xmlns:a16="http://schemas.microsoft.com/office/drawing/2014/main" val="10008"/>
                  </a:ext>
                </a:extLst>
              </a:tr>
              <a:tr h="273055">
                <a:tc>
                  <a:txBody>
                    <a:bodyPr/>
                    <a:lstStyle/>
                    <a:p>
                      <a:pPr marL="0" marR="0">
                        <a:spcBef>
                          <a:spcPts val="0"/>
                        </a:spcBef>
                        <a:spcAft>
                          <a:spcPts val="0"/>
                        </a:spcAft>
                      </a:pPr>
                      <a:r>
                        <a:rPr lang="en-US" sz="1600">
                          <a:effectLst/>
                        </a:rPr>
                        <a:t>Provider age</a:t>
                      </a:r>
                      <a:endParaRPr lang="en-US" sz="1600">
                        <a:effectLst/>
                        <a:latin typeface="Cambria"/>
                        <a:ea typeface="MS Mincho"/>
                        <a:cs typeface="Times New Roman"/>
                      </a:endParaRPr>
                    </a:p>
                  </a:txBody>
                  <a:tcPr marL="68580" marR="68580" marT="0" marB="0" anchor="b"/>
                </a:tc>
                <a:tc>
                  <a:txBody>
                    <a:bodyPr/>
                    <a:lstStyle/>
                    <a:p>
                      <a:pPr marL="0" marR="0" algn="ctr">
                        <a:spcBef>
                          <a:spcPts val="0"/>
                        </a:spcBef>
                        <a:spcAft>
                          <a:spcPts val="0"/>
                        </a:spcAft>
                      </a:pPr>
                      <a:r>
                        <a:rPr lang="en-US" sz="1600">
                          <a:effectLst/>
                        </a:rPr>
                        <a:t>-0.06</a:t>
                      </a:r>
                      <a:endParaRPr lang="en-US" sz="1600">
                        <a:effectLst/>
                        <a:latin typeface="Cambria"/>
                        <a:ea typeface="MS Mincho"/>
                        <a:cs typeface="Times New Roman"/>
                      </a:endParaRPr>
                    </a:p>
                  </a:txBody>
                  <a:tcPr marL="68580" marR="68580" marT="0" marB="0" anchor="b"/>
                </a:tc>
                <a:tc>
                  <a:txBody>
                    <a:bodyPr/>
                    <a:lstStyle/>
                    <a:p>
                      <a:pPr marL="0" marR="0" algn="ctr">
                        <a:spcBef>
                          <a:spcPts val="0"/>
                        </a:spcBef>
                        <a:spcAft>
                          <a:spcPts val="0"/>
                        </a:spcAft>
                      </a:pPr>
                      <a:r>
                        <a:rPr lang="en-US" sz="1600">
                          <a:effectLst/>
                        </a:rPr>
                        <a:t>0.6</a:t>
                      </a:r>
                      <a:endParaRPr lang="en-US" sz="1600">
                        <a:effectLst/>
                        <a:latin typeface="Cambria"/>
                        <a:ea typeface="MS Mincho"/>
                        <a:cs typeface="Times New Roman"/>
                      </a:endParaRPr>
                    </a:p>
                  </a:txBody>
                  <a:tcPr marL="68580" marR="68580" marT="0" marB="0" anchor="b"/>
                </a:tc>
                <a:extLst>
                  <a:ext uri="{0D108BD9-81ED-4DB2-BD59-A6C34878D82A}">
                    <a16:rowId xmlns:a16="http://schemas.microsoft.com/office/drawing/2014/main" val="10009"/>
                  </a:ext>
                </a:extLst>
              </a:tr>
              <a:tr h="273055">
                <a:tc>
                  <a:txBody>
                    <a:bodyPr/>
                    <a:lstStyle/>
                    <a:p>
                      <a:pPr marL="0" marR="0">
                        <a:spcBef>
                          <a:spcPts val="0"/>
                        </a:spcBef>
                        <a:spcAft>
                          <a:spcPts val="0"/>
                        </a:spcAft>
                      </a:pPr>
                      <a:r>
                        <a:rPr lang="en-US" sz="1600">
                          <a:effectLst/>
                        </a:rPr>
                        <a:t>Provider type</a:t>
                      </a:r>
                      <a:endParaRPr lang="en-US" sz="1600">
                        <a:effectLst/>
                        <a:latin typeface="Cambria"/>
                        <a:ea typeface="MS Mincho"/>
                        <a:cs typeface="Times New Roman"/>
                      </a:endParaRPr>
                    </a:p>
                  </a:txBody>
                  <a:tcPr marL="68580" marR="68580" marT="0" marB="0" anchor="b"/>
                </a:tc>
                <a:tc>
                  <a:txBody>
                    <a:bodyPr/>
                    <a:lstStyle/>
                    <a:p>
                      <a:pPr marL="0" marR="0" algn="ctr">
                        <a:spcBef>
                          <a:spcPts val="0"/>
                        </a:spcBef>
                        <a:spcAft>
                          <a:spcPts val="0"/>
                        </a:spcAft>
                      </a:pPr>
                      <a:r>
                        <a:rPr lang="en-US" sz="1600">
                          <a:effectLst/>
                        </a:rPr>
                        <a:t> </a:t>
                      </a:r>
                      <a:endParaRPr lang="en-US" sz="1600">
                        <a:effectLst/>
                        <a:latin typeface="Cambria"/>
                        <a:ea typeface="MS Mincho"/>
                        <a:cs typeface="Times New Roman"/>
                      </a:endParaRPr>
                    </a:p>
                  </a:txBody>
                  <a:tcPr marL="68580" marR="68580" marT="0" marB="0" anchor="b"/>
                </a:tc>
                <a:tc>
                  <a:txBody>
                    <a:bodyPr/>
                    <a:lstStyle/>
                    <a:p>
                      <a:pPr marL="0" marR="0" algn="ctr">
                        <a:spcBef>
                          <a:spcPts val="0"/>
                        </a:spcBef>
                        <a:spcAft>
                          <a:spcPts val="0"/>
                        </a:spcAft>
                      </a:pPr>
                      <a:r>
                        <a:rPr lang="en-US" sz="1600">
                          <a:effectLst/>
                        </a:rPr>
                        <a:t> </a:t>
                      </a:r>
                      <a:endParaRPr lang="en-US" sz="1600">
                        <a:effectLst/>
                        <a:latin typeface="Cambria"/>
                        <a:ea typeface="MS Mincho"/>
                        <a:cs typeface="Times New Roman"/>
                      </a:endParaRPr>
                    </a:p>
                  </a:txBody>
                  <a:tcPr marL="68580" marR="68580" marT="0" marB="0" anchor="b"/>
                </a:tc>
                <a:extLst>
                  <a:ext uri="{0D108BD9-81ED-4DB2-BD59-A6C34878D82A}">
                    <a16:rowId xmlns:a16="http://schemas.microsoft.com/office/drawing/2014/main" val="10010"/>
                  </a:ext>
                </a:extLst>
              </a:tr>
              <a:tr h="273055">
                <a:tc>
                  <a:txBody>
                    <a:bodyPr/>
                    <a:lstStyle/>
                    <a:p>
                      <a:pPr marL="0" marR="0" indent="152400">
                        <a:spcBef>
                          <a:spcPts val="0"/>
                        </a:spcBef>
                        <a:spcAft>
                          <a:spcPts val="0"/>
                        </a:spcAft>
                      </a:pPr>
                      <a:r>
                        <a:rPr lang="en-US" sz="1600">
                          <a:effectLst/>
                        </a:rPr>
                        <a:t>Nurse Practitioner</a:t>
                      </a:r>
                      <a:endParaRPr lang="en-US" sz="1600">
                        <a:effectLst/>
                        <a:latin typeface="Cambria"/>
                        <a:ea typeface="MS Mincho"/>
                        <a:cs typeface="Times New Roman"/>
                      </a:endParaRPr>
                    </a:p>
                  </a:txBody>
                  <a:tcPr marL="68580" marR="68580" marT="0" marB="0" anchor="b"/>
                </a:tc>
                <a:tc>
                  <a:txBody>
                    <a:bodyPr/>
                    <a:lstStyle/>
                    <a:p>
                      <a:pPr marL="0" marR="0" algn="ctr">
                        <a:spcBef>
                          <a:spcPts val="0"/>
                        </a:spcBef>
                        <a:spcAft>
                          <a:spcPts val="0"/>
                        </a:spcAft>
                      </a:pPr>
                      <a:r>
                        <a:rPr lang="en-US" sz="1600">
                          <a:effectLst/>
                        </a:rPr>
                        <a:t>-2.1</a:t>
                      </a:r>
                      <a:endParaRPr lang="en-US" sz="1600">
                        <a:effectLst/>
                        <a:latin typeface="Cambria"/>
                        <a:ea typeface="MS Mincho"/>
                        <a:cs typeface="Times New Roman"/>
                      </a:endParaRPr>
                    </a:p>
                  </a:txBody>
                  <a:tcPr marL="68580" marR="68580" marT="0" marB="0" anchor="b"/>
                </a:tc>
                <a:tc>
                  <a:txBody>
                    <a:bodyPr/>
                    <a:lstStyle/>
                    <a:p>
                      <a:pPr marL="0" marR="0" algn="ctr">
                        <a:spcBef>
                          <a:spcPts val="0"/>
                        </a:spcBef>
                        <a:spcAft>
                          <a:spcPts val="0"/>
                        </a:spcAft>
                      </a:pPr>
                      <a:r>
                        <a:rPr lang="en-US" sz="1600">
                          <a:effectLst/>
                        </a:rPr>
                        <a:t>0.5</a:t>
                      </a:r>
                      <a:endParaRPr lang="en-US" sz="1600">
                        <a:effectLst/>
                        <a:latin typeface="Cambria"/>
                        <a:ea typeface="MS Mincho"/>
                        <a:cs typeface="Times New Roman"/>
                      </a:endParaRPr>
                    </a:p>
                  </a:txBody>
                  <a:tcPr marL="68580" marR="68580" marT="0" marB="0" anchor="b"/>
                </a:tc>
                <a:extLst>
                  <a:ext uri="{0D108BD9-81ED-4DB2-BD59-A6C34878D82A}">
                    <a16:rowId xmlns:a16="http://schemas.microsoft.com/office/drawing/2014/main" val="10011"/>
                  </a:ext>
                </a:extLst>
              </a:tr>
              <a:tr h="273055">
                <a:tc>
                  <a:txBody>
                    <a:bodyPr/>
                    <a:lstStyle/>
                    <a:p>
                      <a:pPr marL="0" marR="0" indent="152400">
                        <a:spcBef>
                          <a:spcPts val="0"/>
                        </a:spcBef>
                        <a:spcAft>
                          <a:spcPts val="0"/>
                        </a:spcAft>
                      </a:pPr>
                      <a:r>
                        <a:rPr lang="en-US" sz="1600">
                          <a:effectLst/>
                        </a:rPr>
                        <a:t>Physician</a:t>
                      </a:r>
                      <a:endParaRPr lang="en-US" sz="1600">
                        <a:effectLst/>
                        <a:latin typeface="Cambria"/>
                        <a:ea typeface="MS Mincho"/>
                        <a:cs typeface="Times New Roman"/>
                      </a:endParaRPr>
                    </a:p>
                  </a:txBody>
                  <a:tcPr marL="68580" marR="68580" marT="0" marB="0" anchor="b"/>
                </a:tc>
                <a:tc>
                  <a:txBody>
                    <a:bodyPr/>
                    <a:lstStyle/>
                    <a:p>
                      <a:pPr marL="0" marR="0" algn="ctr">
                        <a:spcBef>
                          <a:spcPts val="0"/>
                        </a:spcBef>
                        <a:spcAft>
                          <a:spcPts val="0"/>
                        </a:spcAft>
                      </a:pPr>
                      <a:r>
                        <a:rPr lang="en-US" sz="1600">
                          <a:effectLst/>
                        </a:rPr>
                        <a:t>ref</a:t>
                      </a:r>
                      <a:endParaRPr lang="en-US" sz="1600">
                        <a:effectLst/>
                        <a:latin typeface="Cambria"/>
                        <a:ea typeface="MS Mincho"/>
                        <a:cs typeface="Times New Roman"/>
                      </a:endParaRPr>
                    </a:p>
                  </a:txBody>
                  <a:tcPr marL="68580" marR="68580" marT="0" marB="0" anchor="b"/>
                </a:tc>
                <a:tc>
                  <a:txBody>
                    <a:bodyPr/>
                    <a:lstStyle/>
                    <a:p>
                      <a:pPr marL="0" marR="0" algn="ctr">
                        <a:spcBef>
                          <a:spcPts val="0"/>
                        </a:spcBef>
                        <a:spcAft>
                          <a:spcPts val="0"/>
                        </a:spcAft>
                      </a:pPr>
                      <a:r>
                        <a:rPr lang="en-US" sz="1600">
                          <a:effectLst/>
                        </a:rPr>
                        <a:t>ref</a:t>
                      </a:r>
                      <a:endParaRPr lang="en-US" sz="1600">
                        <a:effectLst/>
                        <a:latin typeface="Cambria"/>
                        <a:ea typeface="MS Mincho"/>
                        <a:cs typeface="Times New Roman"/>
                      </a:endParaRPr>
                    </a:p>
                  </a:txBody>
                  <a:tcPr marL="68580" marR="68580" marT="0" marB="0" anchor="b"/>
                </a:tc>
                <a:extLst>
                  <a:ext uri="{0D108BD9-81ED-4DB2-BD59-A6C34878D82A}">
                    <a16:rowId xmlns:a16="http://schemas.microsoft.com/office/drawing/2014/main" val="10012"/>
                  </a:ext>
                </a:extLst>
              </a:tr>
              <a:tr h="524266">
                <a:tc gridSpan="2">
                  <a:txBody>
                    <a:bodyPr/>
                    <a:lstStyle/>
                    <a:p>
                      <a:pPr marL="0" marR="0">
                        <a:spcBef>
                          <a:spcPts val="0"/>
                        </a:spcBef>
                        <a:spcAft>
                          <a:spcPts val="0"/>
                        </a:spcAft>
                      </a:pPr>
                      <a:r>
                        <a:rPr lang="en-US" sz="1600" dirty="0">
                          <a:effectLst/>
                        </a:rPr>
                        <a:t>*Includes all patient and provider demographics with p-value &lt;0.05 in bivariate analysis</a:t>
                      </a:r>
                      <a:endParaRPr lang="en-US" sz="1600" dirty="0">
                        <a:effectLst/>
                        <a:latin typeface="Cambria"/>
                        <a:ea typeface="MS Mincho"/>
                        <a:cs typeface="Times New Roman"/>
                      </a:endParaRPr>
                    </a:p>
                  </a:txBody>
                  <a:tcPr marL="68580" marR="68580" marT="0" marB="0" anchor="b"/>
                </a:tc>
                <a:tc hMerge="1">
                  <a:txBody>
                    <a:bodyPr/>
                    <a:lstStyle/>
                    <a:p>
                      <a:endParaRPr lang="en-US"/>
                    </a:p>
                  </a:txBody>
                  <a:tcPr/>
                </a:tc>
                <a:tc>
                  <a:txBody>
                    <a:bodyPr/>
                    <a:lstStyle/>
                    <a:p>
                      <a:endParaRPr lang="en-US" sz="1600" dirty="0">
                        <a:effectLst/>
                        <a:latin typeface="Cambria"/>
                      </a:endParaRPr>
                    </a:p>
                  </a:txBody>
                  <a:tcPr marL="68580" marR="68580" marT="0" marB="0" anchor="b"/>
                </a:tc>
                <a:extLst>
                  <a:ext uri="{0D108BD9-81ED-4DB2-BD59-A6C34878D82A}">
                    <a16:rowId xmlns:a16="http://schemas.microsoft.com/office/drawing/2014/main" val="10013"/>
                  </a:ext>
                </a:extLst>
              </a:tr>
            </a:tbl>
          </a:graphicData>
        </a:graphic>
      </p:graphicFrame>
      <p:sp>
        <p:nvSpPr>
          <p:cNvPr id="3" name="Title 2"/>
          <p:cNvSpPr>
            <a:spLocks noGrp="1"/>
          </p:cNvSpPr>
          <p:nvPr>
            <p:ph type="title"/>
          </p:nvPr>
        </p:nvSpPr>
        <p:spPr/>
        <p:txBody>
          <a:bodyPr/>
          <a:lstStyle/>
          <a:p>
            <a:r>
              <a:rPr lang="en-US" dirty="0"/>
              <a:t>Trust in Family Planning Patients</a:t>
            </a:r>
          </a:p>
        </p:txBody>
      </p:sp>
      <p:sp>
        <p:nvSpPr>
          <p:cNvPr id="5" name="TextBox 4"/>
          <p:cNvSpPr txBox="1"/>
          <p:nvPr/>
        </p:nvSpPr>
        <p:spPr>
          <a:xfrm>
            <a:off x="3429000" y="6248400"/>
            <a:ext cx="3733800" cy="381000"/>
          </a:xfrm>
          <a:prstGeom prst="rect">
            <a:avLst/>
          </a:prstGeom>
          <a:noFill/>
        </p:spPr>
        <p:txBody>
          <a:bodyPr wrap="square" rtlCol="0">
            <a:spAutoFit/>
          </a:bodyPr>
          <a:lstStyle/>
          <a:p>
            <a:r>
              <a:rPr lang="en-US" dirty="0"/>
              <a:t>Jackson, unpublished data</a:t>
            </a:r>
          </a:p>
        </p:txBody>
      </p:sp>
    </p:spTree>
    <p:extLst>
      <p:ext uri="{BB962C8B-B14F-4D97-AF65-F5344CB8AC3E}">
        <p14:creationId xmlns:p14="http://schemas.microsoft.com/office/powerpoint/2010/main" val="39836322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Unconscious Bias by SES</a:t>
            </a:r>
          </a:p>
        </p:txBody>
      </p:sp>
      <p:sp>
        <p:nvSpPr>
          <p:cNvPr id="5" name="Content Placeholder 4"/>
          <p:cNvSpPr>
            <a:spLocks noGrp="1"/>
          </p:cNvSpPr>
          <p:nvPr>
            <p:ph idx="1"/>
          </p:nvPr>
        </p:nvSpPr>
        <p:spPr>
          <a:xfrm>
            <a:off x="533400" y="1371600"/>
            <a:ext cx="8229600" cy="4525963"/>
          </a:xfrm>
        </p:spPr>
        <p:txBody>
          <a:bodyPr/>
          <a:lstStyle/>
          <a:p>
            <a:endParaRPr lang="en-US" dirty="0"/>
          </a:p>
        </p:txBody>
      </p:sp>
      <p:pic>
        <p:nvPicPr>
          <p:cNvPr id="168962" name="Picture 2" descr="An external file that holds a picture, illustration, etc.&#10;Object name is 22FF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371600"/>
            <a:ext cx="5791200" cy="447080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648200" y="6248400"/>
            <a:ext cx="2667000" cy="369332"/>
          </a:xfrm>
          <a:prstGeom prst="rect">
            <a:avLst/>
          </a:prstGeom>
          <a:noFill/>
        </p:spPr>
        <p:txBody>
          <a:bodyPr wrap="square" rtlCol="0">
            <a:spAutoFit/>
          </a:bodyPr>
          <a:lstStyle/>
          <a:p>
            <a:r>
              <a:rPr lang="en-US" dirty="0"/>
              <a:t>Woo, CMAJ, 2004</a:t>
            </a:r>
          </a:p>
        </p:txBody>
      </p:sp>
    </p:spTree>
    <p:extLst>
      <p:ext uri="{BB962C8B-B14F-4D97-AF65-F5344CB8AC3E}">
        <p14:creationId xmlns:p14="http://schemas.microsoft.com/office/powerpoint/2010/main" val="31231890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D4739-723D-F042-8589-796E2945AA2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36946B6-17EF-3447-B2B5-56696234AABF}"/>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EDBE70E8-1281-5A4F-A2ED-9245319D8DF2}"/>
              </a:ext>
            </a:extLst>
          </p:cNvPr>
          <p:cNvPicPr>
            <a:picLocks noChangeAspect="1"/>
          </p:cNvPicPr>
          <p:nvPr/>
        </p:nvPicPr>
        <p:blipFill>
          <a:blip r:embed="rId3"/>
          <a:stretch>
            <a:fillRect/>
          </a:stretch>
        </p:blipFill>
        <p:spPr>
          <a:xfrm>
            <a:off x="533400" y="896296"/>
            <a:ext cx="7924800" cy="4662181"/>
          </a:xfrm>
          <a:prstGeom prst="rect">
            <a:avLst/>
          </a:prstGeom>
        </p:spPr>
      </p:pic>
    </p:spTree>
    <p:extLst>
      <p:ext uri="{BB962C8B-B14F-4D97-AF65-F5344CB8AC3E}">
        <p14:creationId xmlns:p14="http://schemas.microsoft.com/office/powerpoint/2010/main" val="39772924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67482"/>
            <a:ext cx="8229600" cy="1143000"/>
          </a:xfrm>
        </p:spPr>
        <p:txBody>
          <a:bodyPr/>
          <a:lstStyle/>
          <a:p>
            <a:r>
              <a:rPr lang="en-US" dirty="0"/>
              <a:t>Unconscious Bias by SES</a:t>
            </a:r>
          </a:p>
        </p:txBody>
      </p:sp>
      <p:sp>
        <p:nvSpPr>
          <p:cNvPr id="5" name="Content Placeholder 4"/>
          <p:cNvSpPr>
            <a:spLocks noGrp="1"/>
          </p:cNvSpPr>
          <p:nvPr>
            <p:ph idx="1"/>
          </p:nvPr>
        </p:nvSpPr>
        <p:spPr>
          <a:xfrm>
            <a:off x="152400" y="1066800"/>
            <a:ext cx="8839200" cy="4525963"/>
          </a:xfrm>
        </p:spPr>
        <p:txBody>
          <a:bodyPr/>
          <a:lstStyle/>
          <a:p>
            <a:r>
              <a:rPr lang="en-US" dirty="0"/>
              <a:t>Low SES patients perceived as less likely to:</a:t>
            </a:r>
          </a:p>
          <a:p>
            <a:pPr lvl="1"/>
            <a:r>
              <a:rPr lang="en-US" dirty="0"/>
              <a:t>Adhere to medications </a:t>
            </a:r>
          </a:p>
          <a:p>
            <a:pPr lvl="1"/>
            <a:r>
              <a:rPr lang="en-US" dirty="0"/>
              <a:t>Follow up as recommended</a:t>
            </a:r>
          </a:p>
          <a:p>
            <a:pPr lvl="1"/>
            <a:r>
              <a:rPr lang="en-US" dirty="0"/>
              <a:t>Second year students were less likely to report wanting the low SES patients in their practice</a:t>
            </a:r>
          </a:p>
          <a:p>
            <a:pPr lvl="2"/>
            <a:r>
              <a:rPr lang="en-US" dirty="0"/>
              <a:t>But less true among low SES medical students</a:t>
            </a:r>
          </a:p>
          <a:p>
            <a:pPr lvl="2"/>
            <a:endParaRPr lang="en-US" sz="800" dirty="0"/>
          </a:p>
          <a:p>
            <a:r>
              <a:rPr lang="en-US" dirty="0"/>
              <a:t>In context of cardiovascular disease, low SES patients less likely to be perceived as independent, responsible, and likely to participate in rehab</a:t>
            </a:r>
          </a:p>
          <a:p>
            <a:pPr lvl="2"/>
            <a:endParaRPr lang="en-US" dirty="0"/>
          </a:p>
        </p:txBody>
      </p:sp>
      <p:sp>
        <p:nvSpPr>
          <p:cNvPr id="7" name="TextBox 6"/>
          <p:cNvSpPr txBox="1"/>
          <p:nvPr/>
        </p:nvSpPr>
        <p:spPr>
          <a:xfrm>
            <a:off x="4114800" y="6248400"/>
            <a:ext cx="3200400" cy="646331"/>
          </a:xfrm>
          <a:prstGeom prst="rect">
            <a:avLst/>
          </a:prstGeom>
          <a:noFill/>
        </p:spPr>
        <p:txBody>
          <a:bodyPr wrap="square" rtlCol="0">
            <a:spAutoFit/>
          </a:bodyPr>
          <a:lstStyle/>
          <a:p>
            <a:r>
              <a:rPr lang="en-US" dirty="0"/>
              <a:t>Woo, CMAJ, 2004</a:t>
            </a:r>
          </a:p>
          <a:p>
            <a:r>
              <a:rPr lang="en-US" dirty="0"/>
              <a:t>Van </a:t>
            </a:r>
            <a:r>
              <a:rPr lang="en-US" dirty="0" err="1"/>
              <a:t>Ryn</a:t>
            </a:r>
            <a:r>
              <a:rPr lang="en-US" dirty="0"/>
              <a:t>, Soc Sci Med, 2000</a:t>
            </a:r>
          </a:p>
        </p:txBody>
      </p:sp>
    </p:spTree>
    <p:extLst>
      <p:ext uri="{BB962C8B-B14F-4D97-AF65-F5344CB8AC3E}">
        <p14:creationId xmlns:p14="http://schemas.microsoft.com/office/powerpoint/2010/main" val="42469715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Implicit bias results in unequal care</a:t>
            </a:r>
          </a:p>
        </p:txBody>
      </p:sp>
      <p:sp>
        <p:nvSpPr>
          <p:cNvPr id="3" name="Content Placeholder 2"/>
          <p:cNvSpPr>
            <a:spLocks noGrp="1"/>
          </p:cNvSpPr>
          <p:nvPr>
            <p:ph idx="1"/>
          </p:nvPr>
        </p:nvSpPr>
        <p:spPr>
          <a:xfrm>
            <a:off x="533400" y="1295400"/>
            <a:ext cx="8229600" cy="4525963"/>
          </a:xfrm>
        </p:spPr>
        <p:txBody>
          <a:bodyPr/>
          <a:lstStyle/>
          <a:p>
            <a:r>
              <a:rPr lang="en-US" sz="2800" dirty="0"/>
              <a:t>Implicit attitudes affect verbal communication and non-verbal behavior (eye contact, friendliness)</a:t>
            </a:r>
          </a:p>
          <a:p>
            <a:r>
              <a:rPr lang="en-US" sz="2800" dirty="0"/>
              <a:t>Physicians who implicitly favored whites have:</a:t>
            </a:r>
          </a:p>
          <a:p>
            <a:pPr lvl="2"/>
            <a:r>
              <a:rPr lang="en-US" sz="2500" dirty="0"/>
              <a:t>Less patient-centered communication</a:t>
            </a:r>
          </a:p>
          <a:p>
            <a:pPr lvl="2"/>
            <a:r>
              <a:rPr lang="en-US" sz="2500" dirty="0"/>
              <a:t>More negative tone during the visit</a:t>
            </a:r>
          </a:p>
          <a:p>
            <a:pPr lvl="2"/>
            <a:r>
              <a:rPr lang="en-US" sz="2500" dirty="0"/>
              <a:t>Poorer ratings of care by black patients</a:t>
            </a:r>
          </a:p>
          <a:p>
            <a:pPr lvl="2"/>
            <a:r>
              <a:rPr lang="en-US" altLang="en-US" sz="2500" dirty="0"/>
              <a:t>Black patients with worse treatment adherence and worse health outcomes</a:t>
            </a:r>
          </a:p>
          <a:p>
            <a:r>
              <a:rPr lang="en-US" altLang="en-US" sz="2800" dirty="0"/>
              <a:t>Biases about black patients mediate differences in recommendations in heart disease</a:t>
            </a:r>
          </a:p>
          <a:p>
            <a:pPr lvl="2"/>
            <a:endParaRPr lang="en-US" sz="2500" dirty="0"/>
          </a:p>
          <a:p>
            <a:pPr lvl="2"/>
            <a:endParaRPr lang="en-US" dirty="0"/>
          </a:p>
        </p:txBody>
      </p:sp>
      <p:sp>
        <p:nvSpPr>
          <p:cNvPr id="5" name="TextBox 4"/>
          <p:cNvSpPr txBox="1"/>
          <p:nvPr/>
        </p:nvSpPr>
        <p:spPr>
          <a:xfrm>
            <a:off x="1600200" y="6195794"/>
            <a:ext cx="6781800" cy="646331"/>
          </a:xfrm>
          <a:prstGeom prst="rect">
            <a:avLst/>
          </a:prstGeom>
          <a:noFill/>
        </p:spPr>
        <p:txBody>
          <a:bodyPr wrap="square" rtlCol="0">
            <a:spAutoFit/>
          </a:bodyPr>
          <a:lstStyle/>
          <a:p>
            <a:r>
              <a:rPr lang="en-US" dirty="0"/>
              <a:t>Burgess, D.  J Gen Intern Med 2004	Hall, AJPH, 2015</a:t>
            </a:r>
          </a:p>
          <a:p>
            <a:r>
              <a:rPr lang="en-US" dirty="0"/>
              <a:t>Van </a:t>
            </a:r>
            <a:r>
              <a:rPr lang="en-US" dirty="0" err="1"/>
              <a:t>Ryn</a:t>
            </a:r>
            <a:r>
              <a:rPr lang="en-US" dirty="0"/>
              <a:t>, M.  JAMA 2011   Van </a:t>
            </a:r>
            <a:r>
              <a:rPr lang="en-US" dirty="0" err="1"/>
              <a:t>Ryn</a:t>
            </a:r>
            <a:r>
              <a:rPr lang="en-US" dirty="0"/>
              <a:t>, AJPH, 2006  Green, JGIM, 2007</a:t>
            </a:r>
          </a:p>
        </p:txBody>
      </p:sp>
    </p:spTree>
    <p:extLst>
      <p:ext uri="{BB962C8B-B14F-4D97-AF65-F5344CB8AC3E}">
        <p14:creationId xmlns:p14="http://schemas.microsoft.com/office/powerpoint/2010/main" val="2949602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Statistical Discrimination</a:t>
            </a:r>
          </a:p>
        </p:txBody>
      </p:sp>
      <p:sp>
        <p:nvSpPr>
          <p:cNvPr id="6" name="Content Placeholder 5"/>
          <p:cNvSpPr>
            <a:spLocks noGrp="1"/>
          </p:cNvSpPr>
          <p:nvPr>
            <p:ph idx="1"/>
          </p:nvPr>
        </p:nvSpPr>
        <p:spPr>
          <a:xfrm>
            <a:off x="381000" y="1371600"/>
            <a:ext cx="8229600" cy="4525963"/>
          </a:xfrm>
        </p:spPr>
        <p:txBody>
          <a:bodyPr/>
          <a:lstStyle/>
          <a:p>
            <a:r>
              <a:rPr lang="en-US" sz="2800" dirty="0"/>
              <a:t>Making assumptions about individuals based on the probabilistic application of data about their demographic group</a:t>
            </a:r>
          </a:p>
          <a:p>
            <a:r>
              <a:rPr lang="en-US" sz="2800" dirty="0"/>
              <a:t>For example:</a:t>
            </a:r>
          </a:p>
          <a:p>
            <a:pPr lvl="1"/>
            <a:r>
              <a:rPr lang="en-US" sz="2400" dirty="0"/>
              <a:t>Differences in recommendations for IUD could be related to considering population rates of unintended pregnancy</a:t>
            </a:r>
          </a:p>
          <a:p>
            <a:pPr lvl="1"/>
            <a:r>
              <a:rPr lang="en-US" sz="2400" dirty="0"/>
              <a:t>Differences in diagnosis of PID vs. appendicitis related to STI demographics</a:t>
            </a:r>
          </a:p>
          <a:p>
            <a:r>
              <a:rPr lang="en-US" dirty="0"/>
              <a:t>Fails to consider individual differentiating information </a:t>
            </a:r>
          </a:p>
          <a:p>
            <a:endParaRPr lang="en-US" dirty="0"/>
          </a:p>
          <a:p>
            <a:endParaRPr lang="en-US" dirty="0"/>
          </a:p>
        </p:txBody>
      </p:sp>
      <p:sp>
        <p:nvSpPr>
          <p:cNvPr id="7" name="TextBox 6"/>
          <p:cNvSpPr txBox="1"/>
          <p:nvPr/>
        </p:nvSpPr>
        <p:spPr>
          <a:xfrm>
            <a:off x="4191000" y="6248400"/>
            <a:ext cx="2895600" cy="369332"/>
          </a:xfrm>
          <a:prstGeom prst="rect">
            <a:avLst/>
          </a:prstGeom>
          <a:noFill/>
        </p:spPr>
        <p:txBody>
          <a:bodyPr wrap="square" rtlCol="0">
            <a:spAutoFit/>
          </a:bodyPr>
          <a:lstStyle/>
          <a:p>
            <a:r>
              <a:rPr lang="en-US" dirty="0"/>
              <a:t>Balsa, HSR, 2005</a:t>
            </a:r>
          </a:p>
        </p:txBody>
      </p:sp>
    </p:spTree>
    <p:extLst>
      <p:ext uri="{BB962C8B-B14F-4D97-AF65-F5344CB8AC3E}">
        <p14:creationId xmlns:p14="http://schemas.microsoft.com/office/powerpoint/2010/main" val="32591695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Patient Factors</a:t>
            </a:r>
          </a:p>
        </p:txBody>
      </p:sp>
      <p:sp>
        <p:nvSpPr>
          <p:cNvPr id="5" name="Content Placeholder 4"/>
          <p:cNvSpPr>
            <a:spLocks noGrp="1"/>
          </p:cNvSpPr>
          <p:nvPr>
            <p:ph idx="1"/>
          </p:nvPr>
        </p:nvSpPr>
        <p:spPr>
          <a:xfrm>
            <a:off x="457200" y="1295400"/>
            <a:ext cx="8229600" cy="4525963"/>
          </a:xfrm>
        </p:spPr>
        <p:txBody>
          <a:bodyPr/>
          <a:lstStyle/>
          <a:p>
            <a:r>
              <a:rPr lang="en-US" dirty="0"/>
              <a:t>Black patients known to have less trust in the medical system</a:t>
            </a:r>
          </a:p>
          <a:p>
            <a:pPr lvl="1"/>
            <a:r>
              <a:rPr lang="en-US" dirty="0"/>
              <a:t>But shouldn’t the medical system be addressing this?</a:t>
            </a:r>
          </a:p>
        </p:txBody>
      </p:sp>
    </p:spTree>
    <p:extLst>
      <p:ext uri="{BB962C8B-B14F-4D97-AF65-F5344CB8AC3E}">
        <p14:creationId xmlns:p14="http://schemas.microsoft.com/office/powerpoint/2010/main" val="1457419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C2B622-6EE2-4ACF-97CA-EDA1207543DD}"/>
              </a:ext>
            </a:extLst>
          </p:cNvPr>
          <p:cNvSpPr>
            <a:spLocks noGrp="1"/>
          </p:cNvSpPr>
          <p:nvPr>
            <p:ph type="title"/>
          </p:nvPr>
        </p:nvSpPr>
        <p:spPr/>
        <p:txBody>
          <a:bodyPr/>
          <a:lstStyle/>
          <a:p>
            <a:r>
              <a:rPr lang="en-US" dirty="0">
                <a:solidFill>
                  <a:schemeClr val="bg1"/>
                </a:solidFill>
              </a:rPr>
              <a:t>The legacy of racism in medicine</a:t>
            </a:r>
          </a:p>
        </p:txBody>
      </p:sp>
      <p:sp>
        <p:nvSpPr>
          <p:cNvPr id="6" name="TextBox 5">
            <a:extLst>
              <a:ext uri="{FF2B5EF4-FFF2-40B4-BE49-F238E27FC236}">
                <a16:creationId xmlns:a16="http://schemas.microsoft.com/office/drawing/2014/main" id="{4F1108F4-9501-4533-92C8-3E8D8C4BAFDF}"/>
              </a:ext>
            </a:extLst>
          </p:cNvPr>
          <p:cNvSpPr txBox="1"/>
          <p:nvPr/>
        </p:nvSpPr>
        <p:spPr>
          <a:xfrm>
            <a:off x="381000" y="1928589"/>
            <a:ext cx="4343400" cy="3000821"/>
          </a:xfrm>
          <a:prstGeom prst="rect">
            <a:avLst/>
          </a:prstGeom>
          <a:noFill/>
        </p:spPr>
        <p:txBody>
          <a:bodyPr wrap="square" rtlCol="0">
            <a:spAutoFit/>
          </a:bodyPr>
          <a:lstStyle/>
          <a:p>
            <a:pPr marL="285750" indent="-285750">
              <a:buFont typeface="Arial" panose="020B0604020202020204" pitchFamily="34" charset="0"/>
              <a:buChar char="•"/>
            </a:pPr>
            <a:r>
              <a:rPr lang="en-US" sz="2100" dirty="0">
                <a:solidFill>
                  <a:schemeClr val="bg1"/>
                </a:solidFill>
              </a:rPr>
              <a:t>Modern American medicine has historical roots in scientific racism and eugenics movements. </a:t>
            </a:r>
          </a:p>
          <a:p>
            <a:endParaRPr lang="en-US" sz="2100" dirty="0">
              <a:solidFill>
                <a:schemeClr val="bg1"/>
              </a:solidFill>
            </a:endParaRPr>
          </a:p>
          <a:p>
            <a:pPr marL="285750" indent="-285750">
              <a:buFont typeface="Arial" panose="020B0604020202020204" pitchFamily="34" charset="0"/>
              <a:buChar char="•"/>
            </a:pPr>
            <a:r>
              <a:rPr lang="en-US" sz="2100" dirty="0">
                <a:solidFill>
                  <a:schemeClr val="bg1"/>
                </a:solidFill>
              </a:rPr>
              <a:t>Scientific racism reinforced the concept of race as an innate biologic, and later genetic, attribute using culturally influenced scientific theory and inquiry.</a:t>
            </a:r>
          </a:p>
        </p:txBody>
      </p:sp>
      <p:pic>
        <p:nvPicPr>
          <p:cNvPr id="83970" name="Picture 2" descr="Phrenology and “Scientific Racism” in the 19th Century | Real Archaeology">
            <a:extLst>
              <a:ext uri="{FF2B5EF4-FFF2-40B4-BE49-F238E27FC236}">
                <a16:creationId xmlns:a16="http://schemas.microsoft.com/office/drawing/2014/main" id="{9AA03D78-BFAA-4F46-90A6-73F85E051B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752600"/>
            <a:ext cx="4010527"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680499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4EF3C-6CA8-44A7-9DA6-6AA225371502}"/>
              </a:ext>
            </a:extLst>
          </p:cNvPr>
          <p:cNvSpPr>
            <a:spLocks noGrp="1"/>
          </p:cNvSpPr>
          <p:nvPr>
            <p:ph type="title"/>
          </p:nvPr>
        </p:nvSpPr>
        <p:spPr/>
        <p:txBody>
          <a:bodyPr/>
          <a:lstStyle/>
          <a:p>
            <a:r>
              <a:rPr lang="en-US" dirty="0"/>
              <a:t>The legacy of racism in medicine</a:t>
            </a:r>
          </a:p>
        </p:txBody>
      </p:sp>
      <p:sp>
        <p:nvSpPr>
          <p:cNvPr id="3" name="TextBox 2">
            <a:extLst>
              <a:ext uri="{FF2B5EF4-FFF2-40B4-BE49-F238E27FC236}">
                <a16:creationId xmlns:a16="http://schemas.microsoft.com/office/drawing/2014/main" id="{091A44FF-FF57-4A89-BB43-E0EABAF19F3F}"/>
              </a:ext>
            </a:extLst>
          </p:cNvPr>
          <p:cNvSpPr txBox="1"/>
          <p:nvPr/>
        </p:nvSpPr>
        <p:spPr>
          <a:xfrm>
            <a:off x="685800" y="1417638"/>
            <a:ext cx="7772400" cy="1061829"/>
          </a:xfrm>
          <a:prstGeom prst="rect">
            <a:avLst/>
          </a:prstGeom>
          <a:noFill/>
        </p:spPr>
        <p:txBody>
          <a:bodyPr wrap="square" rtlCol="0">
            <a:spAutoFit/>
          </a:bodyPr>
          <a:lstStyle/>
          <a:p>
            <a:r>
              <a:rPr lang="en-US" sz="2100" dirty="0">
                <a:solidFill>
                  <a:schemeClr val="bg1"/>
                </a:solidFill>
              </a:rPr>
              <a:t>Well-respected medical doctors cast Black people as innately diseased and dehumanized their suffering, using scientific arguments to provide the illusion of neutrality and objectivity.</a:t>
            </a:r>
          </a:p>
        </p:txBody>
      </p:sp>
      <p:pic>
        <p:nvPicPr>
          <p:cNvPr id="84994" name="Picture 2" descr="On Mar 17, 1851: Pro-Slavery Doctor Claims Discovery of &quot;Drapetomania&quot;">
            <a:extLst>
              <a:ext uri="{FF2B5EF4-FFF2-40B4-BE49-F238E27FC236}">
                <a16:creationId xmlns:a16="http://schemas.microsoft.com/office/drawing/2014/main" id="{47921A16-2A80-45FB-AD2A-ADCF76D027B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2819400"/>
            <a:ext cx="4572000" cy="2400300"/>
          </a:xfrm>
          <a:prstGeom prst="rect">
            <a:avLst/>
          </a:prstGeom>
          <a:noFill/>
          <a:extLst>
            <a:ext uri="{909E8E84-426E-40DD-AFC4-6F175D3DCCD1}">
              <a14:hiddenFill xmlns:a14="http://schemas.microsoft.com/office/drawing/2010/main">
                <a:solidFill>
                  <a:srgbClr val="FFFFFF"/>
                </a:solidFill>
              </a14:hiddenFill>
            </a:ext>
          </a:extLst>
        </p:spPr>
      </p:pic>
      <p:pic>
        <p:nvPicPr>
          <p:cNvPr id="84996" name="Picture 4" descr="Dr. J. Marion Sims—Hero or Villain? — Medical History Tour">
            <a:extLst>
              <a:ext uri="{FF2B5EF4-FFF2-40B4-BE49-F238E27FC236}">
                <a16:creationId xmlns:a16="http://schemas.microsoft.com/office/drawing/2014/main" id="{9E5ED59F-43DA-45DC-AE42-FDE970E3673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2849880"/>
            <a:ext cx="3538728" cy="2660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03823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0AAEF-2AAA-49BD-9C54-718AF8B208C7}"/>
              </a:ext>
            </a:extLst>
          </p:cNvPr>
          <p:cNvSpPr>
            <a:spLocks noGrp="1"/>
          </p:cNvSpPr>
          <p:nvPr>
            <p:ph type="title"/>
          </p:nvPr>
        </p:nvSpPr>
        <p:spPr>
          <a:xfrm>
            <a:off x="457200" y="165752"/>
            <a:ext cx="8229600" cy="1143000"/>
          </a:xfrm>
        </p:spPr>
        <p:txBody>
          <a:bodyPr/>
          <a:lstStyle/>
          <a:p>
            <a:r>
              <a:rPr lang="en-US" dirty="0"/>
              <a:t>The (sometimes) hidden curriculum </a:t>
            </a:r>
          </a:p>
        </p:txBody>
      </p:sp>
      <p:sp>
        <p:nvSpPr>
          <p:cNvPr id="3" name="Content Placeholder 2">
            <a:extLst>
              <a:ext uri="{FF2B5EF4-FFF2-40B4-BE49-F238E27FC236}">
                <a16:creationId xmlns:a16="http://schemas.microsoft.com/office/drawing/2014/main" id="{8AF0E457-170D-4621-9001-C9D74E525AF3}"/>
              </a:ext>
            </a:extLst>
          </p:cNvPr>
          <p:cNvSpPr>
            <a:spLocks noGrp="1"/>
          </p:cNvSpPr>
          <p:nvPr>
            <p:ph sz="half" idx="1"/>
          </p:nvPr>
        </p:nvSpPr>
        <p:spPr>
          <a:xfrm>
            <a:off x="428298" y="1707039"/>
            <a:ext cx="4038601" cy="3177383"/>
          </a:xfrm>
        </p:spPr>
        <p:txBody>
          <a:bodyPr/>
          <a:lstStyle/>
          <a:p>
            <a:r>
              <a:rPr lang="en-US" sz="2600" dirty="0"/>
              <a:t>Both implicitly and explicitly, the structure and culture of medicine continues to foster bias and disparities in care</a:t>
            </a:r>
          </a:p>
        </p:txBody>
      </p:sp>
      <p:pic>
        <p:nvPicPr>
          <p:cNvPr id="6" name="Picture 5">
            <a:extLst>
              <a:ext uri="{FF2B5EF4-FFF2-40B4-BE49-F238E27FC236}">
                <a16:creationId xmlns:a16="http://schemas.microsoft.com/office/drawing/2014/main" id="{7A6227F3-7906-4310-8287-B5D5EF8221C8}"/>
              </a:ext>
            </a:extLst>
          </p:cNvPr>
          <p:cNvPicPr>
            <a:picLocks noChangeAspect="1"/>
          </p:cNvPicPr>
          <p:nvPr/>
        </p:nvPicPr>
        <p:blipFill>
          <a:blip r:embed="rId3"/>
          <a:stretch>
            <a:fillRect/>
          </a:stretch>
        </p:blipFill>
        <p:spPr>
          <a:xfrm>
            <a:off x="4466899" y="1699419"/>
            <a:ext cx="4390588" cy="3916362"/>
          </a:xfrm>
          <a:prstGeom prst="rect">
            <a:avLst/>
          </a:prstGeom>
        </p:spPr>
      </p:pic>
    </p:spTree>
    <p:extLst>
      <p:ext uri="{BB962C8B-B14F-4D97-AF65-F5344CB8AC3E}">
        <p14:creationId xmlns:p14="http://schemas.microsoft.com/office/powerpoint/2010/main" val="39305811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Patient Factors</a:t>
            </a:r>
          </a:p>
        </p:txBody>
      </p:sp>
      <p:sp>
        <p:nvSpPr>
          <p:cNvPr id="5" name="Content Placeholder 4"/>
          <p:cNvSpPr>
            <a:spLocks noGrp="1"/>
          </p:cNvSpPr>
          <p:nvPr>
            <p:ph idx="1"/>
          </p:nvPr>
        </p:nvSpPr>
        <p:spPr>
          <a:xfrm>
            <a:off x="457200" y="1066800"/>
            <a:ext cx="8458200" cy="4525963"/>
          </a:xfrm>
        </p:spPr>
        <p:txBody>
          <a:bodyPr/>
          <a:lstStyle/>
          <a:p>
            <a:r>
              <a:rPr lang="en-US" dirty="0"/>
              <a:t>Black patients known to have less trust in the medical system</a:t>
            </a:r>
          </a:p>
          <a:p>
            <a:pPr lvl="1"/>
            <a:r>
              <a:rPr lang="en-US" dirty="0"/>
              <a:t>But shouldn’t the medical system be addressing this?</a:t>
            </a:r>
          </a:p>
          <a:p>
            <a:r>
              <a:rPr lang="en-US" dirty="0"/>
              <a:t>Real question is how can the system, and individuals within it, can earn trust within this context</a:t>
            </a:r>
          </a:p>
          <a:p>
            <a:r>
              <a:rPr lang="en-US" dirty="0"/>
              <a:t>Providing individualized care is the goal </a:t>
            </a:r>
          </a:p>
          <a:p>
            <a:pPr lvl="1"/>
            <a:r>
              <a:rPr lang="en-US" dirty="0"/>
              <a:t>Recognizing the lived experience of racism and other oppressions, without stereotyping</a:t>
            </a:r>
          </a:p>
        </p:txBody>
      </p:sp>
    </p:spTree>
    <p:extLst>
      <p:ext uri="{BB962C8B-B14F-4D97-AF65-F5344CB8AC3E}">
        <p14:creationId xmlns:p14="http://schemas.microsoft.com/office/powerpoint/2010/main" val="364059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381000"/>
            <a:ext cx="8229600" cy="990600"/>
          </a:xfrm>
        </p:spPr>
        <p:txBody>
          <a:bodyPr/>
          <a:lstStyle/>
          <a:p>
            <a:pPr eaLnBrk="1" fontAlgn="auto" hangingPunct="1">
              <a:spcAft>
                <a:spcPts val="0"/>
              </a:spcAft>
              <a:defRPr/>
            </a:pPr>
            <a:r>
              <a:rPr lang="en-US" altLang="en-US" dirty="0"/>
              <a:t>Summary of Causes of HCD</a:t>
            </a:r>
          </a:p>
        </p:txBody>
      </p:sp>
      <p:sp>
        <p:nvSpPr>
          <p:cNvPr id="60419" name="Rectangle 3"/>
          <p:cNvSpPr>
            <a:spLocks noGrp="1" noChangeArrowheads="1"/>
          </p:cNvSpPr>
          <p:nvPr>
            <p:ph idx="1"/>
          </p:nvPr>
        </p:nvSpPr>
        <p:spPr>
          <a:xfrm>
            <a:off x="533400" y="1219200"/>
            <a:ext cx="8153400" cy="5562600"/>
          </a:xfrm>
        </p:spPr>
        <p:txBody>
          <a:bodyPr rtlCol="0">
            <a:normAutofit/>
          </a:bodyPr>
          <a:lstStyle/>
          <a:p>
            <a:pPr eaLnBrk="1" fontAlgn="auto" hangingPunct="1">
              <a:lnSpc>
                <a:spcPct val="90000"/>
              </a:lnSpc>
              <a:spcAft>
                <a:spcPts val="0"/>
              </a:spcAft>
              <a:defRPr/>
            </a:pPr>
            <a:r>
              <a:rPr lang="en-US" dirty="0"/>
              <a:t>Health Care system:  </a:t>
            </a:r>
          </a:p>
          <a:p>
            <a:pPr lvl="1" eaLnBrk="1" fontAlgn="auto" hangingPunct="1">
              <a:lnSpc>
                <a:spcPct val="90000"/>
              </a:lnSpc>
              <a:spcAft>
                <a:spcPts val="0"/>
              </a:spcAft>
              <a:defRPr/>
            </a:pPr>
            <a:r>
              <a:rPr lang="en-US" dirty="0"/>
              <a:t>Segregated and inferior</a:t>
            </a:r>
          </a:p>
          <a:p>
            <a:pPr lvl="1" eaLnBrk="1" fontAlgn="auto" hangingPunct="1">
              <a:lnSpc>
                <a:spcPct val="90000"/>
              </a:lnSpc>
              <a:spcAft>
                <a:spcPts val="0"/>
              </a:spcAft>
              <a:defRPr/>
            </a:pPr>
            <a:r>
              <a:rPr lang="en-US" sz="2800" dirty="0"/>
              <a:t>Fragmented and challenging for all</a:t>
            </a:r>
          </a:p>
          <a:p>
            <a:pPr lvl="1" eaLnBrk="1" fontAlgn="auto" hangingPunct="1">
              <a:lnSpc>
                <a:spcPct val="90000"/>
              </a:lnSpc>
              <a:spcAft>
                <a:spcPts val="0"/>
              </a:spcAft>
              <a:defRPr/>
            </a:pPr>
            <a:r>
              <a:rPr lang="en-US" dirty="0"/>
              <a:t>Language barriers</a:t>
            </a:r>
          </a:p>
          <a:p>
            <a:pPr lvl="1" eaLnBrk="1" fontAlgn="auto" hangingPunct="1">
              <a:lnSpc>
                <a:spcPct val="90000"/>
              </a:lnSpc>
              <a:spcAft>
                <a:spcPts val="0"/>
              </a:spcAft>
              <a:defRPr/>
            </a:pPr>
            <a:r>
              <a:rPr lang="en-US" dirty="0"/>
              <a:t>“Literacy” and “Numeracy”</a:t>
            </a:r>
            <a:endParaRPr lang="en-US" sz="2800" dirty="0"/>
          </a:p>
          <a:p>
            <a:pPr eaLnBrk="1" fontAlgn="auto" hangingPunct="1">
              <a:lnSpc>
                <a:spcPct val="90000"/>
              </a:lnSpc>
              <a:spcAft>
                <a:spcPts val="0"/>
              </a:spcAft>
              <a:defRPr/>
            </a:pPr>
            <a:r>
              <a:rPr lang="en-US" dirty="0"/>
              <a:t>Provider:</a:t>
            </a:r>
          </a:p>
          <a:p>
            <a:pPr lvl="1" eaLnBrk="1" fontAlgn="auto" hangingPunct="1">
              <a:lnSpc>
                <a:spcPct val="90000"/>
              </a:lnSpc>
              <a:spcAft>
                <a:spcPts val="0"/>
              </a:spcAft>
              <a:defRPr/>
            </a:pPr>
            <a:r>
              <a:rPr lang="en-US" dirty="0"/>
              <a:t>Unconscious bias</a:t>
            </a:r>
          </a:p>
          <a:p>
            <a:pPr lvl="1" eaLnBrk="1" fontAlgn="auto" hangingPunct="1">
              <a:lnSpc>
                <a:spcPct val="90000"/>
              </a:lnSpc>
              <a:spcAft>
                <a:spcPts val="0"/>
              </a:spcAft>
              <a:defRPr/>
            </a:pPr>
            <a:r>
              <a:rPr lang="en-US" dirty="0"/>
              <a:t>Statistical discrimination</a:t>
            </a:r>
          </a:p>
          <a:p>
            <a:pPr eaLnBrk="1" fontAlgn="auto" hangingPunct="1">
              <a:lnSpc>
                <a:spcPct val="90000"/>
              </a:lnSpc>
              <a:spcAft>
                <a:spcPts val="0"/>
              </a:spcAft>
              <a:defRPr/>
            </a:pPr>
            <a:r>
              <a:rPr lang="en-US" dirty="0"/>
              <a:t>Patients?</a:t>
            </a:r>
          </a:p>
          <a:p>
            <a:pPr marL="0" indent="0" eaLnBrk="1" fontAlgn="auto" hangingPunct="1">
              <a:lnSpc>
                <a:spcPct val="90000"/>
              </a:lnSpc>
              <a:spcAft>
                <a:spcPts val="0"/>
              </a:spcAft>
              <a:buNone/>
              <a:defRPr/>
            </a:pPr>
            <a:r>
              <a:rPr lang="en-US" sz="3600" i="1" dirty="0"/>
              <a:t>		So what can we do about it?</a:t>
            </a:r>
            <a:endParaRPr lang="en-US" sz="3600" dirty="0"/>
          </a:p>
        </p:txBody>
      </p:sp>
    </p:spTree>
    <p:extLst>
      <p:ext uri="{BB962C8B-B14F-4D97-AF65-F5344CB8AC3E}">
        <p14:creationId xmlns:p14="http://schemas.microsoft.com/office/powerpoint/2010/main" val="3906788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41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normAutofit fontScale="90000"/>
          </a:bodyPr>
          <a:lstStyle/>
          <a:p>
            <a:pPr eaLnBrk="1" fontAlgn="auto" hangingPunct="1">
              <a:spcAft>
                <a:spcPts val="0"/>
              </a:spcAft>
              <a:defRPr/>
            </a:pPr>
            <a:r>
              <a:rPr lang="en-US" altLang="en-US" dirty="0"/>
              <a:t>Interventions to Eliminate Disparities in Healthcare</a:t>
            </a:r>
          </a:p>
        </p:txBody>
      </p:sp>
      <p:sp>
        <p:nvSpPr>
          <p:cNvPr id="57347" name="Rectangle 3"/>
          <p:cNvSpPr>
            <a:spLocks noGrp="1" noChangeArrowheads="1"/>
          </p:cNvSpPr>
          <p:nvPr>
            <p:ph idx="1"/>
          </p:nvPr>
        </p:nvSpPr>
        <p:spPr>
          <a:xfrm>
            <a:off x="457200" y="1600200"/>
            <a:ext cx="8229600" cy="4525962"/>
          </a:xfrm>
        </p:spPr>
        <p:txBody>
          <a:bodyPr/>
          <a:lstStyle/>
          <a:p>
            <a:pPr marL="609600" indent="-609600" eaLnBrk="1" hangingPunct="1"/>
            <a:r>
              <a:rPr lang="en-US" altLang="en-US" dirty="0"/>
              <a:t>Systems:</a:t>
            </a:r>
          </a:p>
          <a:p>
            <a:pPr marL="1009650" lvl="1" indent="-609600" eaLnBrk="1" hangingPunct="1"/>
            <a:r>
              <a:rPr lang="en-US" altLang="en-US" dirty="0"/>
              <a:t>Better systems </a:t>
            </a:r>
          </a:p>
          <a:p>
            <a:pPr marL="1009650" lvl="1" indent="-609600" eaLnBrk="1" hangingPunct="1"/>
            <a:r>
              <a:rPr lang="en-US" altLang="en-US" dirty="0"/>
              <a:t>Tailored support </a:t>
            </a:r>
          </a:p>
          <a:p>
            <a:pPr marL="609600" indent="-609600" eaLnBrk="1" hangingPunct="1"/>
            <a:r>
              <a:rPr lang="en-US" altLang="en-US" dirty="0"/>
              <a:t>Providers:</a:t>
            </a:r>
          </a:p>
          <a:p>
            <a:pPr marL="1009650" lvl="1" indent="-609600" eaLnBrk="1" hangingPunct="1"/>
            <a:r>
              <a:rPr lang="en-US" altLang="en-US" dirty="0"/>
              <a:t>Address unconscious bias</a:t>
            </a:r>
          </a:p>
          <a:p>
            <a:pPr marL="1009650" lvl="1" indent="-609600" eaLnBrk="1" hangingPunct="1"/>
            <a:r>
              <a:rPr lang="en-US" altLang="en-US" dirty="0"/>
              <a:t>Change the provider workforce</a:t>
            </a:r>
          </a:p>
          <a:p>
            <a:pPr marL="609600" indent="-609600" eaLnBrk="1" hangingPunct="1"/>
            <a:r>
              <a:rPr lang="en-US" altLang="en-US" dirty="0"/>
              <a:t>Bring together clinical care and public health</a:t>
            </a:r>
          </a:p>
        </p:txBody>
      </p:sp>
    </p:spTree>
    <p:extLst>
      <p:ext uri="{BB962C8B-B14F-4D97-AF65-F5344CB8AC3E}">
        <p14:creationId xmlns:p14="http://schemas.microsoft.com/office/powerpoint/2010/main" val="5051390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158428-215E-FE44-A9AA-F6580849B6BC}"/>
              </a:ext>
            </a:extLst>
          </p:cNvPr>
          <p:cNvSpPr>
            <a:spLocks noGrp="1"/>
          </p:cNvSpPr>
          <p:nvPr>
            <p:ph type="title"/>
          </p:nvPr>
        </p:nvSpPr>
        <p:spPr/>
        <p:txBody>
          <a:bodyPr/>
          <a:lstStyle/>
          <a:p>
            <a:r>
              <a:rPr lang="en-US" dirty="0"/>
              <a:t>Health Care Quality</a:t>
            </a:r>
          </a:p>
        </p:txBody>
      </p:sp>
      <p:sp>
        <p:nvSpPr>
          <p:cNvPr id="7" name="Content Placeholder 6">
            <a:extLst>
              <a:ext uri="{FF2B5EF4-FFF2-40B4-BE49-F238E27FC236}">
                <a16:creationId xmlns:a16="http://schemas.microsoft.com/office/drawing/2014/main" id="{A70F0576-2D77-DF49-B550-A7EBD4B14273}"/>
              </a:ext>
            </a:extLst>
          </p:cNvPr>
          <p:cNvSpPr>
            <a:spLocks noGrp="1"/>
          </p:cNvSpPr>
          <p:nvPr>
            <p:ph sz="half" idx="1"/>
          </p:nvPr>
        </p:nvSpPr>
        <p:spPr/>
        <p:txBody>
          <a:bodyPr/>
          <a:lstStyle/>
          <a:p>
            <a:endParaRPr lang="en-US"/>
          </a:p>
        </p:txBody>
      </p:sp>
      <p:sp>
        <p:nvSpPr>
          <p:cNvPr id="8" name="Content Placeholder 7">
            <a:extLst>
              <a:ext uri="{FF2B5EF4-FFF2-40B4-BE49-F238E27FC236}">
                <a16:creationId xmlns:a16="http://schemas.microsoft.com/office/drawing/2014/main" id="{AC06CFE9-382E-C44E-B150-35D9BFFE0E9E}"/>
              </a:ext>
            </a:extLst>
          </p:cNvPr>
          <p:cNvSpPr>
            <a:spLocks noGrp="1"/>
          </p:cNvSpPr>
          <p:nvPr>
            <p:ph sz="half" idx="2"/>
          </p:nvPr>
        </p:nvSpPr>
        <p:spPr/>
        <p:txBody>
          <a:bodyPr/>
          <a:lstStyle/>
          <a:p>
            <a:r>
              <a:rPr lang="en-US" dirty="0"/>
              <a:t>6 domains</a:t>
            </a:r>
          </a:p>
          <a:p>
            <a:pPr lvl="1"/>
            <a:r>
              <a:rPr lang="en-US" dirty="0"/>
              <a:t>Safe</a:t>
            </a:r>
          </a:p>
          <a:p>
            <a:pPr lvl="1"/>
            <a:r>
              <a:rPr lang="en-US" dirty="0"/>
              <a:t>Effective</a:t>
            </a:r>
          </a:p>
          <a:p>
            <a:pPr lvl="1"/>
            <a:r>
              <a:rPr lang="en-US" dirty="0"/>
              <a:t>Patient-centered</a:t>
            </a:r>
          </a:p>
          <a:p>
            <a:pPr lvl="1"/>
            <a:r>
              <a:rPr lang="en-US" dirty="0"/>
              <a:t>Timely</a:t>
            </a:r>
          </a:p>
          <a:p>
            <a:pPr lvl="1"/>
            <a:r>
              <a:rPr lang="en-US" dirty="0"/>
              <a:t>Efficient</a:t>
            </a:r>
          </a:p>
          <a:p>
            <a:pPr lvl="1"/>
            <a:r>
              <a:rPr lang="en-US" dirty="0"/>
              <a:t>Equitable</a:t>
            </a:r>
          </a:p>
        </p:txBody>
      </p:sp>
      <p:pic>
        <p:nvPicPr>
          <p:cNvPr id="6" name="Picture 5">
            <a:extLst>
              <a:ext uri="{FF2B5EF4-FFF2-40B4-BE49-F238E27FC236}">
                <a16:creationId xmlns:a16="http://schemas.microsoft.com/office/drawing/2014/main" id="{C095E1F0-E11E-594E-AC33-BFB153215D8A}"/>
              </a:ext>
            </a:extLst>
          </p:cNvPr>
          <p:cNvPicPr>
            <a:picLocks noChangeAspect="1"/>
          </p:cNvPicPr>
          <p:nvPr/>
        </p:nvPicPr>
        <p:blipFill>
          <a:blip r:embed="rId3"/>
          <a:stretch>
            <a:fillRect/>
          </a:stretch>
        </p:blipFill>
        <p:spPr>
          <a:xfrm>
            <a:off x="609600" y="1173163"/>
            <a:ext cx="3451847" cy="4953000"/>
          </a:xfrm>
          <a:prstGeom prst="rect">
            <a:avLst/>
          </a:prstGeom>
        </p:spPr>
      </p:pic>
    </p:spTree>
    <p:extLst>
      <p:ext uri="{BB962C8B-B14F-4D97-AF65-F5344CB8AC3E}">
        <p14:creationId xmlns:p14="http://schemas.microsoft.com/office/powerpoint/2010/main" val="177379434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BFE2C5F-A4A2-DE40-9580-80B2BE381BE8}"/>
              </a:ext>
            </a:extLst>
          </p:cNvPr>
          <p:cNvSpPr>
            <a:spLocks noGrp="1"/>
          </p:cNvSpPr>
          <p:nvPr>
            <p:ph type="title"/>
          </p:nvPr>
        </p:nvSpPr>
        <p:spPr/>
        <p:txBody>
          <a:bodyPr/>
          <a:lstStyle/>
          <a:p>
            <a:r>
              <a:rPr lang="en-US" dirty="0"/>
              <a:t>System approaches to reduce disparities: Best practices</a:t>
            </a:r>
          </a:p>
        </p:txBody>
      </p:sp>
      <p:sp>
        <p:nvSpPr>
          <p:cNvPr id="7" name="Content Placeholder 6">
            <a:extLst>
              <a:ext uri="{FF2B5EF4-FFF2-40B4-BE49-F238E27FC236}">
                <a16:creationId xmlns:a16="http://schemas.microsoft.com/office/drawing/2014/main" id="{6FFDF423-8912-DB46-B985-9982DC94EC32}"/>
              </a:ext>
            </a:extLst>
          </p:cNvPr>
          <p:cNvSpPr>
            <a:spLocks noGrp="1"/>
          </p:cNvSpPr>
          <p:nvPr>
            <p:ph idx="1"/>
          </p:nvPr>
        </p:nvSpPr>
        <p:spPr>
          <a:xfrm>
            <a:off x="457200" y="1951037"/>
            <a:ext cx="8229600" cy="4525963"/>
          </a:xfrm>
        </p:spPr>
        <p:txBody>
          <a:bodyPr/>
          <a:lstStyle/>
          <a:p>
            <a:r>
              <a:rPr lang="en-US" sz="2200" dirty="0"/>
              <a:t>Healthcare organizations must commit to reducing disparities and promoting equity.</a:t>
            </a:r>
          </a:p>
          <a:p>
            <a:endParaRPr lang="en-US" sz="2200" dirty="0"/>
          </a:p>
          <a:p>
            <a:r>
              <a:rPr lang="en-US" sz="2200" dirty="0"/>
              <a:t>Public health and the healthcare system must collaborate to address disparities at each level of prevention and each level of the system.</a:t>
            </a:r>
          </a:p>
          <a:p>
            <a:endParaRPr lang="en-US" sz="2200" dirty="0"/>
          </a:p>
          <a:p>
            <a:r>
              <a:rPr lang="en-US" sz="2200" dirty="0"/>
              <a:t>Data that allow for the detection of disparities must be collected, and quality improvement frameworks must incorporate interventions to reduce disparities. </a:t>
            </a:r>
          </a:p>
        </p:txBody>
      </p:sp>
      <p:sp>
        <p:nvSpPr>
          <p:cNvPr id="8" name="TextBox 7">
            <a:extLst>
              <a:ext uri="{FF2B5EF4-FFF2-40B4-BE49-F238E27FC236}">
                <a16:creationId xmlns:a16="http://schemas.microsoft.com/office/drawing/2014/main" id="{FA44EACD-B240-7243-8E40-DC2147407A67}"/>
              </a:ext>
            </a:extLst>
          </p:cNvPr>
          <p:cNvSpPr txBox="1"/>
          <p:nvPr/>
        </p:nvSpPr>
        <p:spPr>
          <a:xfrm>
            <a:off x="4114800" y="6211669"/>
            <a:ext cx="3124200" cy="646331"/>
          </a:xfrm>
          <a:prstGeom prst="rect">
            <a:avLst/>
          </a:prstGeom>
          <a:noFill/>
        </p:spPr>
        <p:txBody>
          <a:bodyPr wrap="square" rtlCol="0">
            <a:spAutoFit/>
          </a:bodyPr>
          <a:lstStyle/>
          <a:p>
            <a:r>
              <a:rPr lang="en-US" sz="1200" dirty="0"/>
              <a:t>National Quality Forum. Effective Interventions in Reducing Disparities in Healthcare and Health Outcomes in Selected Conditions. 2017.</a:t>
            </a:r>
          </a:p>
        </p:txBody>
      </p:sp>
    </p:spTree>
    <p:extLst>
      <p:ext uri="{BB962C8B-B14F-4D97-AF65-F5344CB8AC3E}">
        <p14:creationId xmlns:p14="http://schemas.microsoft.com/office/powerpoint/2010/main" val="101206641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BFE2C5F-A4A2-DE40-9580-80B2BE381BE8}"/>
              </a:ext>
            </a:extLst>
          </p:cNvPr>
          <p:cNvSpPr>
            <a:spLocks noGrp="1"/>
          </p:cNvSpPr>
          <p:nvPr>
            <p:ph type="title"/>
          </p:nvPr>
        </p:nvSpPr>
        <p:spPr/>
        <p:txBody>
          <a:bodyPr/>
          <a:lstStyle/>
          <a:p>
            <a:r>
              <a:rPr lang="en-US" dirty="0"/>
              <a:t>System approaches to reduce disparities: Best practices (cont.)</a:t>
            </a:r>
          </a:p>
        </p:txBody>
      </p:sp>
      <p:sp>
        <p:nvSpPr>
          <p:cNvPr id="7" name="Content Placeholder 6">
            <a:extLst>
              <a:ext uri="{FF2B5EF4-FFF2-40B4-BE49-F238E27FC236}">
                <a16:creationId xmlns:a16="http://schemas.microsoft.com/office/drawing/2014/main" id="{6FFDF423-8912-DB46-B985-9982DC94EC32}"/>
              </a:ext>
            </a:extLst>
          </p:cNvPr>
          <p:cNvSpPr>
            <a:spLocks noGrp="1"/>
          </p:cNvSpPr>
          <p:nvPr>
            <p:ph idx="1"/>
          </p:nvPr>
        </p:nvSpPr>
        <p:spPr>
          <a:xfrm>
            <a:off x="457200" y="2027237"/>
            <a:ext cx="8229600" cy="4525963"/>
          </a:xfrm>
        </p:spPr>
        <p:txBody>
          <a:bodyPr/>
          <a:lstStyle/>
          <a:p>
            <a:r>
              <a:rPr lang="en-US" sz="2200" dirty="0"/>
              <a:t>Healthcare organizations should partner with their communities and ensure buy-in from patients when implementing interventions.</a:t>
            </a:r>
          </a:p>
          <a:p>
            <a:endParaRPr lang="en-US" sz="2200" dirty="0"/>
          </a:p>
          <a:p>
            <a:r>
              <a:rPr lang="en-US" sz="2200" dirty="0"/>
              <a:t>Cultural competency, person and family engagement, and multidisciplinary teams focusing on care coordination can all help to reduce disparities.</a:t>
            </a:r>
          </a:p>
          <a:p>
            <a:endParaRPr lang="en-US" sz="2200" dirty="0"/>
          </a:p>
          <a:p>
            <a:r>
              <a:rPr lang="en-US" sz="2200" dirty="0"/>
              <a:t>Reducing disparities in health and healthcare will require both general and condition-specific approaches.</a:t>
            </a:r>
          </a:p>
        </p:txBody>
      </p:sp>
      <p:sp>
        <p:nvSpPr>
          <p:cNvPr id="4" name="TextBox 3">
            <a:extLst>
              <a:ext uri="{FF2B5EF4-FFF2-40B4-BE49-F238E27FC236}">
                <a16:creationId xmlns:a16="http://schemas.microsoft.com/office/drawing/2014/main" id="{78DE1BCC-3B5B-C54D-A27B-076D38E3A2D6}"/>
              </a:ext>
            </a:extLst>
          </p:cNvPr>
          <p:cNvSpPr txBox="1"/>
          <p:nvPr/>
        </p:nvSpPr>
        <p:spPr>
          <a:xfrm>
            <a:off x="4114800" y="6211669"/>
            <a:ext cx="3124200" cy="646331"/>
          </a:xfrm>
          <a:prstGeom prst="rect">
            <a:avLst/>
          </a:prstGeom>
          <a:noFill/>
        </p:spPr>
        <p:txBody>
          <a:bodyPr wrap="square" rtlCol="0">
            <a:spAutoFit/>
          </a:bodyPr>
          <a:lstStyle/>
          <a:p>
            <a:r>
              <a:rPr lang="en-US" sz="1200" dirty="0"/>
              <a:t>National Quality Forum. Effective Interventions in Reducing Disparities in Healthcare and Health Outcomes in Selected Conditions. 2017.</a:t>
            </a:r>
          </a:p>
        </p:txBody>
      </p:sp>
    </p:spTree>
    <p:extLst>
      <p:ext uri="{BB962C8B-B14F-4D97-AF65-F5344CB8AC3E}">
        <p14:creationId xmlns:p14="http://schemas.microsoft.com/office/powerpoint/2010/main" val="34194485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31" name="Rectangle 7"/>
          <p:cNvSpPr>
            <a:spLocks noGrp="1" noChangeArrowheads="1"/>
          </p:cNvSpPr>
          <p:nvPr>
            <p:ph type="body" idx="4294967295"/>
          </p:nvPr>
        </p:nvSpPr>
        <p:spPr>
          <a:xfrm>
            <a:off x="457200" y="1524000"/>
            <a:ext cx="8229600" cy="4525963"/>
          </a:xfrm>
          <a:prstGeom prst="rect">
            <a:avLst/>
          </a:prstGeom>
          <a:solidFill>
            <a:schemeClr val="bg1">
              <a:lumMod val="95000"/>
              <a:alpha val="92000"/>
            </a:schemeClr>
          </a:solidFill>
        </p:spPr>
        <p:txBody>
          <a:bodyPr rtlCol="0">
            <a:normAutofit/>
          </a:bodyPr>
          <a:lstStyle/>
          <a:p>
            <a:pPr marL="182880" indent="-182880" eaLnBrk="1" fontAlgn="auto" hangingPunct="1">
              <a:spcAft>
                <a:spcPts val="0"/>
              </a:spcAft>
              <a:buFontTx/>
              <a:buNone/>
              <a:defRPr/>
            </a:pPr>
            <a:endParaRPr lang="en-US" dirty="0"/>
          </a:p>
          <a:p>
            <a:pPr marL="182880" indent="-182880" eaLnBrk="1" fontAlgn="auto" hangingPunct="1">
              <a:spcAft>
                <a:spcPts val="0"/>
              </a:spcAft>
              <a:buFont typeface="Arial" pitchFamily="34" charset="0"/>
              <a:buChar char="•"/>
              <a:defRPr/>
            </a:pPr>
            <a:endParaRPr lang="en-US" dirty="0"/>
          </a:p>
        </p:txBody>
      </p:sp>
      <p:sp>
        <p:nvSpPr>
          <p:cNvPr id="50179" name="Rectangle 2"/>
          <p:cNvSpPr>
            <a:spLocks noGrp="1" noChangeArrowheads="1"/>
          </p:cNvSpPr>
          <p:nvPr>
            <p:ph type="title" sz="quarter"/>
          </p:nvPr>
        </p:nvSpPr>
        <p:spPr>
          <a:xfrm>
            <a:off x="457200" y="152400"/>
            <a:ext cx="8229600" cy="1143000"/>
          </a:xfrm>
        </p:spPr>
        <p:txBody>
          <a:bodyPr>
            <a:noAutofit/>
          </a:bodyPr>
          <a:lstStyle/>
          <a:p>
            <a:pPr eaLnBrk="1" fontAlgn="auto" hangingPunct="1">
              <a:spcAft>
                <a:spcPts val="0"/>
              </a:spcAft>
              <a:defRPr/>
            </a:pPr>
            <a:r>
              <a:rPr lang="en-US" altLang="en-US" dirty="0">
                <a:solidFill>
                  <a:schemeClr val="bg1"/>
                </a:solidFill>
              </a:rPr>
              <a:t>Quality Improvement and Health Disparities</a:t>
            </a:r>
          </a:p>
        </p:txBody>
      </p:sp>
      <p:graphicFrame>
        <p:nvGraphicFramePr>
          <p:cNvPr id="51204" name="Object 3"/>
          <p:cNvGraphicFramePr>
            <a:graphicFrameLocks noGrp="1" noChangeAspect="1"/>
          </p:cNvGraphicFramePr>
          <p:nvPr>
            <p:ph sz="quarter" idx="1"/>
            <p:extLst>
              <p:ext uri="{D42A27DB-BD31-4B8C-83A1-F6EECF244321}">
                <p14:modId xmlns:p14="http://schemas.microsoft.com/office/powerpoint/2010/main" val="2856012972"/>
              </p:ext>
            </p:extLst>
          </p:nvPr>
        </p:nvGraphicFramePr>
        <p:xfrm>
          <a:off x="609600" y="1676400"/>
          <a:ext cx="4038600" cy="2181225"/>
        </p:xfrm>
        <a:graphic>
          <a:graphicData uri="http://schemas.openxmlformats.org/presentationml/2006/ole">
            <mc:AlternateContent xmlns:mc="http://schemas.openxmlformats.org/markup-compatibility/2006">
              <mc:Choice xmlns:v="urn:schemas-microsoft-com:vml" Requires="v">
                <p:oleObj spid="_x0000_s159178" name="Chart" r:id="rId4" imgW="4038585" imgH="2181333" progId="MSGraph.Chart.8">
                  <p:embed followColorScheme="full"/>
                </p:oleObj>
              </mc:Choice>
              <mc:Fallback>
                <p:oleObj name="Chart" r:id="rId4" imgW="4038585" imgH="2181333" progId="MSGraph.Chart.8">
                  <p:embed followColorScheme="full"/>
                  <p:pic>
                    <p:nvPicPr>
                      <p:cNvPr id="0" name=""/>
                      <p:cNvPicPr>
                        <a:picLocks noGrp="1" noChangeAspect="1" noChangeArrowheads="1"/>
                      </p:cNvPicPr>
                      <p:nvPr/>
                    </p:nvPicPr>
                    <p:blipFill>
                      <a:blip r:embed="rId5"/>
                      <a:srcRect/>
                      <a:stretch>
                        <a:fillRect/>
                      </a:stretch>
                    </p:blipFill>
                    <p:spPr bwMode="auto">
                      <a:xfrm>
                        <a:off x="609600" y="1676400"/>
                        <a:ext cx="4038600" cy="2181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51205" name="Object 4"/>
          <p:cNvGraphicFramePr>
            <a:graphicFrameLocks noGrp="1" noChangeAspect="1"/>
          </p:cNvGraphicFramePr>
          <p:nvPr>
            <p:ph sz="quarter" idx="2"/>
          </p:nvPr>
        </p:nvGraphicFramePr>
        <p:xfrm>
          <a:off x="4572000" y="4040188"/>
          <a:ext cx="4038600" cy="2181225"/>
        </p:xfrm>
        <a:graphic>
          <a:graphicData uri="http://schemas.openxmlformats.org/presentationml/2006/ole">
            <mc:AlternateContent xmlns:mc="http://schemas.openxmlformats.org/markup-compatibility/2006">
              <mc:Choice xmlns:v="urn:schemas-microsoft-com:vml" Requires="v">
                <p:oleObj spid="_x0000_s159179" name="Chart" r:id="rId6" imgW="4038585" imgH="2181333" progId="MSGraph.Chart.8">
                  <p:embed followColorScheme="full"/>
                </p:oleObj>
              </mc:Choice>
              <mc:Fallback>
                <p:oleObj name="Chart" r:id="rId6" imgW="4038585" imgH="2181333" progId="MSGraph.Chart.8">
                  <p:embed followColorScheme="full"/>
                  <p:pic>
                    <p:nvPicPr>
                      <p:cNvPr id="0" name=""/>
                      <p:cNvPicPr>
                        <a:picLocks noGrp="1" noChangeAspect="1" noChangeArrowheads="1"/>
                      </p:cNvPicPr>
                      <p:nvPr/>
                    </p:nvPicPr>
                    <p:blipFill>
                      <a:blip r:embed="rId7"/>
                      <a:srcRect/>
                      <a:stretch>
                        <a:fillRect/>
                      </a:stretch>
                    </p:blipFill>
                    <p:spPr bwMode="auto">
                      <a:xfrm>
                        <a:off x="4572000" y="4040188"/>
                        <a:ext cx="4038600" cy="2181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51206" name="Object 5"/>
          <p:cNvGraphicFramePr>
            <a:graphicFrameLocks noGrp="1" noChangeAspect="1"/>
          </p:cNvGraphicFramePr>
          <p:nvPr>
            <p:ph sz="quarter" idx="3"/>
          </p:nvPr>
        </p:nvGraphicFramePr>
        <p:xfrm>
          <a:off x="460375" y="3938588"/>
          <a:ext cx="4032250" cy="2187575"/>
        </p:xfrm>
        <a:graphic>
          <a:graphicData uri="http://schemas.openxmlformats.org/presentationml/2006/ole">
            <mc:AlternateContent xmlns:mc="http://schemas.openxmlformats.org/markup-compatibility/2006">
              <mc:Choice xmlns:v="urn:schemas-microsoft-com:vml" Requires="v">
                <p:oleObj spid="_x0000_s159180" name="Chart" r:id="rId8" imgW="4038585" imgH="2190781" progId="MSGraph.Chart.8">
                  <p:embed followColorScheme="full"/>
                </p:oleObj>
              </mc:Choice>
              <mc:Fallback>
                <p:oleObj name="Chart" r:id="rId8" imgW="4038585" imgH="2190781" progId="MSGraph.Chart.8">
                  <p:embed followColorScheme="full"/>
                  <p:pic>
                    <p:nvPicPr>
                      <p:cNvPr id="0" name=""/>
                      <p:cNvPicPr>
                        <a:picLocks noGrp="1" noChangeAspect="1" noChangeArrowheads="1"/>
                      </p:cNvPicPr>
                      <p:nvPr/>
                    </p:nvPicPr>
                    <p:blipFill>
                      <a:blip r:embed="rId9"/>
                      <a:srcRect/>
                      <a:stretch>
                        <a:fillRect/>
                      </a:stretch>
                    </p:blipFill>
                    <p:spPr bwMode="auto">
                      <a:xfrm>
                        <a:off x="460375" y="3938588"/>
                        <a:ext cx="4032250" cy="2187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51207" name="Object 6"/>
          <p:cNvGraphicFramePr>
            <a:graphicFrameLocks noGrp="1" noChangeAspect="1"/>
          </p:cNvGraphicFramePr>
          <p:nvPr>
            <p:ph sz="quarter" idx="4"/>
            <p:extLst>
              <p:ext uri="{D42A27DB-BD31-4B8C-83A1-F6EECF244321}">
                <p14:modId xmlns:p14="http://schemas.microsoft.com/office/powerpoint/2010/main" val="2489217286"/>
              </p:ext>
            </p:extLst>
          </p:nvPr>
        </p:nvGraphicFramePr>
        <p:xfrm>
          <a:off x="4876800" y="1752600"/>
          <a:ext cx="4032250" cy="2035175"/>
        </p:xfrm>
        <a:graphic>
          <a:graphicData uri="http://schemas.openxmlformats.org/presentationml/2006/ole">
            <mc:AlternateContent xmlns:mc="http://schemas.openxmlformats.org/markup-compatibility/2006">
              <mc:Choice xmlns:v="urn:schemas-microsoft-com:vml" Requires="v">
                <p:oleObj spid="_x0000_s159181" name="Chart" r:id="rId10" imgW="4038585" imgH="2190781" progId="MSGraph.Chart.8">
                  <p:embed followColorScheme="full"/>
                </p:oleObj>
              </mc:Choice>
              <mc:Fallback>
                <p:oleObj name="Chart" r:id="rId10" imgW="4038585" imgH="2190781" progId="MSGraph.Chart.8">
                  <p:embed followColorScheme="full"/>
                  <p:pic>
                    <p:nvPicPr>
                      <p:cNvPr id="0" name=""/>
                      <p:cNvPicPr>
                        <a:picLocks noGrp="1" noChangeAspect="1" noChangeArrowheads="1"/>
                      </p:cNvPicPr>
                      <p:nvPr/>
                    </p:nvPicPr>
                    <p:blipFill>
                      <a:blip r:embed="rId11"/>
                      <a:srcRect/>
                      <a:stretch>
                        <a:fillRect/>
                      </a:stretch>
                    </p:blipFill>
                    <p:spPr bwMode="auto">
                      <a:xfrm>
                        <a:off x="4876800" y="1752600"/>
                        <a:ext cx="4032250" cy="2035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85407320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3"/>
          <p:cNvSpPr txBox="1">
            <a:spLocks noChangeArrowheads="1"/>
          </p:cNvSpPr>
          <p:nvPr/>
        </p:nvSpPr>
        <p:spPr bwMode="auto">
          <a:xfrm>
            <a:off x="4953000" y="6308727"/>
            <a:ext cx="304800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28675">
              <a:spcBef>
                <a:spcPct val="20000"/>
              </a:spcBef>
              <a:buClr>
                <a:schemeClr val="accent1"/>
              </a:buClr>
              <a:buSzPct val="85000"/>
              <a:buFont typeface="Arial" charset="0"/>
              <a:buChar char="•"/>
              <a:tabLst>
                <a:tab pos="657225" algn="l"/>
                <a:tab pos="1312863" algn="l"/>
                <a:tab pos="1970088" algn="l"/>
                <a:tab pos="2627313" algn="l"/>
                <a:tab pos="3282950" algn="l"/>
                <a:tab pos="3940175" algn="l"/>
                <a:tab pos="4595813" algn="l"/>
                <a:tab pos="5253038" algn="l"/>
                <a:tab pos="5910263" algn="l"/>
                <a:tab pos="6565900" algn="l"/>
              </a:tabLst>
              <a:defRPr sz="2400">
                <a:solidFill>
                  <a:schemeClr val="tx1"/>
                </a:solidFill>
                <a:latin typeface="Arial" charset="0"/>
              </a:defRPr>
            </a:lvl1pPr>
            <a:lvl2pPr marL="742950" indent="-285750" defTabSz="828675">
              <a:spcBef>
                <a:spcPct val="20000"/>
              </a:spcBef>
              <a:buClr>
                <a:schemeClr val="accent1"/>
              </a:buClr>
              <a:buSzPct val="85000"/>
              <a:buFont typeface="Arial" charset="0"/>
              <a:buChar char="•"/>
              <a:tabLst>
                <a:tab pos="657225" algn="l"/>
                <a:tab pos="1312863" algn="l"/>
                <a:tab pos="1970088" algn="l"/>
                <a:tab pos="2627313" algn="l"/>
                <a:tab pos="3282950" algn="l"/>
                <a:tab pos="3940175" algn="l"/>
                <a:tab pos="4595813" algn="l"/>
                <a:tab pos="5253038" algn="l"/>
                <a:tab pos="5910263" algn="l"/>
                <a:tab pos="6565900" algn="l"/>
              </a:tabLst>
              <a:defRPr sz="2000">
                <a:solidFill>
                  <a:schemeClr val="tx1"/>
                </a:solidFill>
                <a:latin typeface="Arial" charset="0"/>
              </a:defRPr>
            </a:lvl2pPr>
            <a:lvl3pPr marL="1143000" indent="-228600" defTabSz="828675">
              <a:spcBef>
                <a:spcPct val="20000"/>
              </a:spcBef>
              <a:buClr>
                <a:schemeClr val="accent1"/>
              </a:buClr>
              <a:buSzPct val="90000"/>
              <a:buFont typeface="Arial" charset="0"/>
              <a:buChar char="•"/>
              <a:tabLst>
                <a:tab pos="657225" algn="l"/>
                <a:tab pos="1312863" algn="l"/>
                <a:tab pos="1970088" algn="l"/>
                <a:tab pos="2627313" algn="l"/>
                <a:tab pos="3282950" algn="l"/>
                <a:tab pos="3940175" algn="l"/>
                <a:tab pos="4595813" algn="l"/>
                <a:tab pos="5253038" algn="l"/>
                <a:tab pos="5910263" algn="l"/>
                <a:tab pos="6565900" algn="l"/>
              </a:tabLst>
              <a:defRPr>
                <a:solidFill>
                  <a:schemeClr val="tx1"/>
                </a:solidFill>
                <a:latin typeface="Arial" charset="0"/>
              </a:defRPr>
            </a:lvl3pPr>
            <a:lvl4pPr marL="1600200" indent="-228600" defTabSz="828675">
              <a:spcBef>
                <a:spcPct val="20000"/>
              </a:spcBef>
              <a:buClr>
                <a:schemeClr val="accent1"/>
              </a:buClr>
              <a:buFont typeface="Arial" charset="0"/>
              <a:buChar char="•"/>
              <a:tabLst>
                <a:tab pos="657225" algn="l"/>
                <a:tab pos="1312863" algn="l"/>
                <a:tab pos="1970088" algn="l"/>
                <a:tab pos="2627313" algn="l"/>
                <a:tab pos="3282950" algn="l"/>
                <a:tab pos="3940175" algn="l"/>
                <a:tab pos="4595813" algn="l"/>
                <a:tab pos="5253038" algn="l"/>
                <a:tab pos="5910263" algn="l"/>
                <a:tab pos="6565900" algn="l"/>
              </a:tabLst>
              <a:defRPr sz="1600">
                <a:solidFill>
                  <a:schemeClr val="tx1"/>
                </a:solidFill>
                <a:latin typeface="Arial" charset="0"/>
              </a:defRPr>
            </a:lvl4pPr>
            <a:lvl5pPr marL="2057400" indent="-228600" defTabSz="828675">
              <a:spcBef>
                <a:spcPct val="20000"/>
              </a:spcBef>
              <a:buClr>
                <a:schemeClr val="accent1"/>
              </a:buClr>
              <a:buSzPct val="100000"/>
              <a:buFont typeface="Arial" charset="0"/>
              <a:buChar char="•"/>
              <a:tabLst>
                <a:tab pos="657225" algn="l"/>
                <a:tab pos="1312863" algn="l"/>
                <a:tab pos="1970088" algn="l"/>
                <a:tab pos="2627313" algn="l"/>
                <a:tab pos="3282950" algn="l"/>
                <a:tab pos="3940175" algn="l"/>
                <a:tab pos="4595813" algn="l"/>
                <a:tab pos="5253038" algn="l"/>
                <a:tab pos="5910263" algn="l"/>
                <a:tab pos="6565900" algn="l"/>
              </a:tabLst>
              <a:defRPr sz="1400">
                <a:solidFill>
                  <a:schemeClr val="tx1"/>
                </a:solidFill>
                <a:latin typeface="Arial" charset="0"/>
              </a:defRPr>
            </a:lvl5pPr>
            <a:lvl6pPr marL="2514600" indent="-228600" defTabSz="828675" eaLnBrk="0" fontAlgn="base" hangingPunct="0">
              <a:spcBef>
                <a:spcPct val="20000"/>
              </a:spcBef>
              <a:spcAft>
                <a:spcPct val="0"/>
              </a:spcAft>
              <a:buClr>
                <a:schemeClr val="accent1"/>
              </a:buClr>
              <a:buSzPct val="100000"/>
              <a:buFont typeface="Arial" charset="0"/>
              <a:buChar char="•"/>
              <a:tabLst>
                <a:tab pos="657225" algn="l"/>
                <a:tab pos="1312863" algn="l"/>
                <a:tab pos="1970088" algn="l"/>
                <a:tab pos="2627313" algn="l"/>
                <a:tab pos="3282950" algn="l"/>
                <a:tab pos="3940175" algn="l"/>
                <a:tab pos="4595813" algn="l"/>
                <a:tab pos="5253038" algn="l"/>
                <a:tab pos="5910263" algn="l"/>
                <a:tab pos="6565900" algn="l"/>
              </a:tabLst>
              <a:defRPr sz="1400">
                <a:solidFill>
                  <a:schemeClr val="tx1"/>
                </a:solidFill>
                <a:latin typeface="Arial" charset="0"/>
              </a:defRPr>
            </a:lvl6pPr>
            <a:lvl7pPr marL="2971800" indent="-228600" defTabSz="828675" eaLnBrk="0" fontAlgn="base" hangingPunct="0">
              <a:spcBef>
                <a:spcPct val="20000"/>
              </a:spcBef>
              <a:spcAft>
                <a:spcPct val="0"/>
              </a:spcAft>
              <a:buClr>
                <a:schemeClr val="accent1"/>
              </a:buClr>
              <a:buSzPct val="100000"/>
              <a:buFont typeface="Arial" charset="0"/>
              <a:buChar char="•"/>
              <a:tabLst>
                <a:tab pos="657225" algn="l"/>
                <a:tab pos="1312863" algn="l"/>
                <a:tab pos="1970088" algn="l"/>
                <a:tab pos="2627313" algn="l"/>
                <a:tab pos="3282950" algn="l"/>
                <a:tab pos="3940175" algn="l"/>
                <a:tab pos="4595813" algn="l"/>
                <a:tab pos="5253038" algn="l"/>
                <a:tab pos="5910263" algn="l"/>
                <a:tab pos="6565900" algn="l"/>
              </a:tabLst>
              <a:defRPr sz="1400">
                <a:solidFill>
                  <a:schemeClr val="tx1"/>
                </a:solidFill>
                <a:latin typeface="Arial" charset="0"/>
              </a:defRPr>
            </a:lvl7pPr>
            <a:lvl8pPr marL="3429000" indent="-228600" defTabSz="828675" eaLnBrk="0" fontAlgn="base" hangingPunct="0">
              <a:spcBef>
                <a:spcPct val="20000"/>
              </a:spcBef>
              <a:spcAft>
                <a:spcPct val="0"/>
              </a:spcAft>
              <a:buClr>
                <a:schemeClr val="accent1"/>
              </a:buClr>
              <a:buSzPct val="100000"/>
              <a:buFont typeface="Arial" charset="0"/>
              <a:buChar char="•"/>
              <a:tabLst>
                <a:tab pos="657225" algn="l"/>
                <a:tab pos="1312863" algn="l"/>
                <a:tab pos="1970088" algn="l"/>
                <a:tab pos="2627313" algn="l"/>
                <a:tab pos="3282950" algn="l"/>
                <a:tab pos="3940175" algn="l"/>
                <a:tab pos="4595813" algn="l"/>
                <a:tab pos="5253038" algn="l"/>
                <a:tab pos="5910263" algn="l"/>
                <a:tab pos="6565900" algn="l"/>
              </a:tabLst>
              <a:defRPr sz="1400">
                <a:solidFill>
                  <a:schemeClr val="tx1"/>
                </a:solidFill>
                <a:latin typeface="Arial" charset="0"/>
              </a:defRPr>
            </a:lvl8pPr>
            <a:lvl9pPr marL="3886200" indent="-228600" defTabSz="828675" eaLnBrk="0" fontAlgn="base" hangingPunct="0">
              <a:spcBef>
                <a:spcPct val="20000"/>
              </a:spcBef>
              <a:spcAft>
                <a:spcPct val="0"/>
              </a:spcAft>
              <a:buClr>
                <a:schemeClr val="accent1"/>
              </a:buClr>
              <a:buSzPct val="100000"/>
              <a:buFont typeface="Arial" charset="0"/>
              <a:buChar char="•"/>
              <a:tabLst>
                <a:tab pos="657225" algn="l"/>
                <a:tab pos="1312863" algn="l"/>
                <a:tab pos="1970088" algn="l"/>
                <a:tab pos="2627313" algn="l"/>
                <a:tab pos="3282950" algn="l"/>
                <a:tab pos="3940175" algn="l"/>
                <a:tab pos="4595813" algn="l"/>
                <a:tab pos="5253038" algn="l"/>
                <a:tab pos="5910263" algn="l"/>
                <a:tab pos="6565900" algn="l"/>
              </a:tabLst>
              <a:defRPr sz="1400">
                <a:solidFill>
                  <a:schemeClr val="tx1"/>
                </a:solidFill>
                <a:latin typeface="Arial" charset="0"/>
              </a:defRPr>
            </a:lvl9pPr>
          </a:lstStyle>
          <a:p>
            <a:pPr algn="r" eaLnBrk="1">
              <a:lnSpc>
                <a:spcPct val="97000"/>
              </a:lnSpc>
              <a:spcBef>
                <a:spcPct val="0"/>
              </a:spcBef>
              <a:buClr>
                <a:srgbClr val="FFFFFF"/>
              </a:buClr>
              <a:buSzPct val="45000"/>
              <a:buFont typeface="StarSymbol" charset="0"/>
              <a:buNone/>
            </a:pPr>
            <a:r>
              <a:rPr lang="en-GB" altLang="en-US" sz="1400" dirty="0"/>
              <a:t>Trivedi, A. N.;  NEJM, 2005</a:t>
            </a:r>
          </a:p>
        </p:txBody>
      </p:sp>
      <p:sp>
        <p:nvSpPr>
          <p:cNvPr id="53252" name="Text Box 4"/>
          <p:cNvSpPr txBox="1">
            <a:spLocks noChangeArrowheads="1"/>
          </p:cNvSpPr>
          <p:nvPr/>
        </p:nvSpPr>
        <p:spPr bwMode="auto">
          <a:xfrm>
            <a:off x="-7938" y="292100"/>
            <a:ext cx="9144001" cy="161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lvl1pPr defTabSz="828675">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a:solidFill>
                  <a:schemeClr val="tx1"/>
                </a:solidFill>
                <a:latin typeface="Garamond" pitchFamily="18" charset="0"/>
              </a:defRPr>
            </a:lvl1pPr>
            <a:lvl2pPr marL="742950" indent="-285750" defTabSz="828675">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a:solidFill>
                  <a:schemeClr val="tx1"/>
                </a:solidFill>
                <a:latin typeface="Garamond" pitchFamily="18" charset="0"/>
              </a:defRPr>
            </a:lvl2pPr>
            <a:lvl3pPr marL="1143000" indent="-228600" defTabSz="828675">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a:solidFill>
                  <a:schemeClr val="tx1"/>
                </a:solidFill>
                <a:latin typeface="Garamond" pitchFamily="18" charset="0"/>
              </a:defRPr>
            </a:lvl3pPr>
            <a:lvl4pPr marL="1600200" indent="-228600" defTabSz="828675">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a:solidFill>
                  <a:schemeClr val="tx1"/>
                </a:solidFill>
                <a:latin typeface="Garamond" pitchFamily="18" charset="0"/>
              </a:defRPr>
            </a:lvl4pPr>
            <a:lvl5pPr marL="2057400" indent="-228600" defTabSz="828675">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a:solidFill>
                  <a:schemeClr val="tx1"/>
                </a:solidFill>
                <a:latin typeface="Garamond" pitchFamily="18" charset="0"/>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a:solidFill>
                  <a:schemeClr val="tx1"/>
                </a:solidFill>
                <a:latin typeface="Garamond" pitchFamily="18" charset="0"/>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a:solidFill>
                  <a:schemeClr val="tx1"/>
                </a:solidFill>
                <a:latin typeface="Garamond" pitchFamily="18" charset="0"/>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a:solidFill>
                  <a:schemeClr val="tx1"/>
                </a:solidFill>
                <a:latin typeface="Garamond" pitchFamily="18" charset="0"/>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a:solidFill>
                  <a:schemeClr val="tx1"/>
                </a:solidFill>
                <a:latin typeface="Garamond" pitchFamily="18" charset="0"/>
              </a:defRPr>
            </a:lvl9pPr>
          </a:lstStyle>
          <a:p>
            <a:pPr algn="ctr" eaLnBrk="1">
              <a:lnSpc>
                <a:spcPct val="97000"/>
              </a:lnSpc>
              <a:buClr>
                <a:srgbClr val="FFFFFF"/>
              </a:buClr>
              <a:buSzPct val="45000"/>
              <a:buFont typeface="StarSymbol" charset="0"/>
              <a:buNone/>
              <a:defRPr/>
            </a:pPr>
            <a:r>
              <a:rPr lang="en-GB" sz="3600" dirty="0">
                <a:solidFill>
                  <a:schemeClr val="bg1"/>
                </a:solidFill>
                <a:latin typeface="+mj-lt"/>
              </a:rPr>
              <a:t>Trends in Receipt of Two HEDIS Measures for Enrollees in Medicare Managed-Care Plans, by Race</a:t>
            </a:r>
          </a:p>
        </p:txBody>
      </p:sp>
      <p:pic>
        <p:nvPicPr>
          <p:cNvPr id="5222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2667000"/>
            <a:ext cx="4410076" cy="313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2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9150" y="2689225"/>
            <a:ext cx="4506913" cy="311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49300" y="2219325"/>
            <a:ext cx="2895600" cy="369888"/>
          </a:xfrm>
          <a:prstGeom prst="rect">
            <a:avLst/>
          </a:prstGeom>
          <a:noFill/>
        </p:spPr>
        <p:txBody>
          <a:bodyPr>
            <a:spAutoFit/>
          </a:bodyPr>
          <a:lstStyle/>
          <a:p>
            <a:pPr algn="ctr">
              <a:defRPr/>
            </a:pPr>
            <a:r>
              <a:rPr lang="en-US" b="1" dirty="0">
                <a:solidFill>
                  <a:schemeClr val="bg1"/>
                </a:solidFill>
                <a:latin typeface="+mj-lt"/>
              </a:rPr>
              <a:t>LDL TESTING</a:t>
            </a:r>
          </a:p>
        </p:txBody>
      </p:sp>
      <p:sp>
        <p:nvSpPr>
          <p:cNvPr id="4" name="TextBox 3"/>
          <p:cNvSpPr txBox="1"/>
          <p:nvPr/>
        </p:nvSpPr>
        <p:spPr>
          <a:xfrm>
            <a:off x="5054600" y="2219325"/>
            <a:ext cx="3657600" cy="369888"/>
          </a:xfrm>
          <a:prstGeom prst="rect">
            <a:avLst/>
          </a:prstGeom>
          <a:noFill/>
        </p:spPr>
        <p:txBody>
          <a:bodyPr>
            <a:spAutoFit/>
          </a:bodyPr>
          <a:lstStyle/>
          <a:p>
            <a:pPr algn="ctr">
              <a:defRPr/>
            </a:pPr>
            <a:r>
              <a:rPr lang="en-US" b="1" dirty="0">
                <a:solidFill>
                  <a:schemeClr val="bg1"/>
                </a:solidFill>
                <a:latin typeface="+mj-lt"/>
              </a:rPr>
              <a:t>LDL CONTROL</a:t>
            </a:r>
          </a:p>
        </p:txBody>
      </p:sp>
    </p:spTree>
    <p:extLst>
      <p:ext uri="{BB962C8B-B14F-4D97-AF65-F5344CB8AC3E}">
        <p14:creationId xmlns:p14="http://schemas.microsoft.com/office/powerpoint/2010/main" val="2084045281"/>
      </p:ext>
    </p:extLst>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fontAlgn="auto" hangingPunct="1">
              <a:spcAft>
                <a:spcPts val="0"/>
              </a:spcAft>
              <a:defRPr/>
            </a:pPr>
            <a:r>
              <a:rPr lang="en-US" altLang="en-US" dirty="0"/>
              <a:t>Quality Improvement and Disparities</a:t>
            </a:r>
          </a:p>
        </p:txBody>
      </p:sp>
      <p:sp>
        <p:nvSpPr>
          <p:cNvPr id="53251" name="Rectangle 3"/>
          <p:cNvSpPr>
            <a:spLocks noGrp="1" noChangeArrowheads="1"/>
          </p:cNvSpPr>
          <p:nvPr>
            <p:ph idx="1"/>
          </p:nvPr>
        </p:nvSpPr>
        <p:spPr/>
        <p:txBody>
          <a:bodyPr/>
          <a:lstStyle/>
          <a:p>
            <a:pPr eaLnBrk="1" hangingPunct="1"/>
            <a:r>
              <a:rPr lang="en-US" altLang="en-US" dirty="0"/>
              <a:t>QI  works  </a:t>
            </a:r>
          </a:p>
          <a:p>
            <a:pPr eaLnBrk="1" hangingPunct="1"/>
            <a:r>
              <a:rPr lang="en-US" altLang="en-US" dirty="0"/>
              <a:t>Variable effect on disparities </a:t>
            </a:r>
          </a:p>
          <a:p>
            <a:pPr eaLnBrk="1" hangingPunct="1"/>
            <a:r>
              <a:rPr lang="en-US" altLang="en-US" dirty="0"/>
              <a:t>Generic programs probably less useful for addressing disparities</a:t>
            </a:r>
          </a:p>
          <a:p>
            <a:pPr eaLnBrk="1" hangingPunct="1"/>
            <a:r>
              <a:rPr lang="en-US" altLang="en-US" dirty="0"/>
              <a:t>Weak correlation between overall quality of care and size of disparities for a given system of care</a:t>
            </a:r>
          </a:p>
          <a:p>
            <a:pPr eaLnBrk="1" hangingPunct="1">
              <a:buFontTx/>
              <a:buNone/>
            </a:pPr>
            <a:endParaRPr lang="en-US" altLang="en-US" dirty="0"/>
          </a:p>
        </p:txBody>
      </p:sp>
      <p:sp>
        <p:nvSpPr>
          <p:cNvPr id="2" name="TextBox 1"/>
          <p:cNvSpPr txBox="1"/>
          <p:nvPr/>
        </p:nvSpPr>
        <p:spPr>
          <a:xfrm>
            <a:off x="4800600" y="6324600"/>
            <a:ext cx="1905000" cy="369332"/>
          </a:xfrm>
          <a:prstGeom prst="rect">
            <a:avLst/>
          </a:prstGeom>
          <a:noFill/>
        </p:spPr>
        <p:txBody>
          <a:bodyPr wrap="square" rtlCol="0">
            <a:spAutoFit/>
          </a:bodyPr>
          <a:lstStyle/>
          <a:p>
            <a:r>
              <a:rPr lang="en-US" dirty="0" err="1"/>
              <a:t>Shakir</a:t>
            </a:r>
            <a:r>
              <a:rPr lang="en-US" dirty="0"/>
              <a:t>, JGIM, 2018</a:t>
            </a:r>
          </a:p>
        </p:txBody>
      </p:sp>
    </p:spTree>
    <p:extLst>
      <p:ext uri="{BB962C8B-B14F-4D97-AF65-F5344CB8AC3E}">
        <p14:creationId xmlns:p14="http://schemas.microsoft.com/office/powerpoint/2010/main" val="11590530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Patient Portals</a:t>
            </a:r>
          </a:p>
        </p:txBody>
      </p:sp>
      <p:sp>
        <p:nvSpPr>
          <p:cNvPr id="3" name="Content Placeholder 2"/>
          <p:cNvSpPr>
            <a:spLocks noGrp="1"/>
          </p:cNvSpPr>
          <p:nvPr>
            <p:ph idx="1"/>
          </p:nvPr>
        </p:nvSpPr>
        <p:spPr/>
        <p:txBody>
          <a:bodyPr/>
          <a:lstStyle/>
          <a:p>
            <a:r>
              <a:rPr lang="en-US" dirty="0"/>
              <a:t>May increase care coordination and access to information</a:t>
            </a:r>
          </a:p>
          <a:p>
            <a:pPr lvl="1"/>
            <a:r>
              <a:rPr lang="en-US" dirty="0"/>
              <a:t>Safety net patients indicate interest in electronic communication</a:t>
            </a:r>
          </a:p>
          <a:p>
            <a:r>
              <a:rPr lang="en-US" dirty="0"/>
              <a:t>However, internet access and computer literacy can lead to exacerbation of disparities</a:t>
            </a:r>
          </a:p>
        </p:txBody>
      </p:sp>
      <p:sp>
        <p:nvSpPr>
          <p:cNvPr id="4" name="TextBox 3"/>
          <p:cNvSpPr txBox="1"/>
          <p:nvPr/>
        </p:nvSpPr>
        <p:spPr>
          <a:xfrm>
            <a:off x="3505200" y="6235481"/>
            <a:ext cx="3124200" cy="646331"/>
          </a:xfrm>
          <a:prstGeom prst="rect">
            <a:avLst/>
          </a:prstGeom>
          <a:noFill/>
        </p:spPr>
        <p:txBody>
          <a:bodyPr wrap="square" rtlCol="0">
            <a:spAutoFit/>
          </a:bodyPr>
          <a:lstStyle/>
          <a:p>
            <a:r>
              <a:rPr lang="en-US" dirty="0" err="1"/>
              <a:t>Schickendaz</a:t>
            </a:r>
            <a:r>
              <a:rPr lang="en-US" dirty="0"/>
              <a:t>, JGIM, 2013</a:t>
            </a:r>
          </a:p>
          <a:p>
            <a:r>
              <a:rPr lang="en-US" dirty="0"/>
              <a:t>Lyles, </a:t>
            </a:r>
            <a:r>
              <a:rPr lang="en-US" dirty="0" err="1"/>
              <a:t>PLoS</a:t>
            </a:r>
            <a:r>
              <a:rPr lang="en-US" dirty="0"/>
              <a:t> Med, 2015</a:t>
            </a:r>
          </a:p>
        </p:txBody>
      </p:sp>
    </p:spTree>
    <p:extLst>
      <p:ext uri="{BB962C8B-B14F-4D97-AF65-F5344CB8AC3E}">
        <p14:creationId xmlns:p14="http://schemas.microsoft.com/office/powerpoint/2010/main" val="411136160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Interventions</a:t>
            </a:r>
          </a:p>
        </p:txBody>
      </p:sp>
      <p:sp>
        <p:nvSpPr>
          <p:cNvPr id="3" name="Content Placeholder 2"/>
          <p:cNvSpPr>
            <a:spLocks noGrp="1"/>
          </p:cNvSpPr>
          <p:nvPr>
            <p:ph idx="1"/>
          </p:nvPr>
        </p:nvSpPr>
        <p:spPr/>
        <p:txBody>
          <a:bodyPr/>
          <a:lstStyle/>
          <a:p>
            <a:r>
              <a:rPr lang="en-US" dirty="0"/>
              <a:t>Address barriers to care related to numeracy/literacy</a:t>
            </a:r>
          </a:p>
          <a:p>
            <a:pPr lvl="1"/>
            <a:r>
              <a:rPr lang="en-US" dirty="0"/>
              <a:t>Decision support tools</a:t>
            </a:r>
          </a:p>
          <a:p>
            <a:r>
              <a:rPr lang="en-US" dirty="0"/>
              <a:t>Promote ease of access to services and information</a:t>
            </a:r>
          </a:p>
          <a:p>
            <a:pPr lvl="1"/>
            <a:r>
              <a:rPr lang="en-US" dirty="0"/>
              <a:t>Reducing co-payments (</a:t>
            </a:r>
            <a:r>
              <a:rPr lang="en-US" dirty="0" err="1"/>
              <a:t>Lewey</a:t>
            </a:r>
            <a:r>
              <a:rPr lang="en-US" dirty="0"/>
              <a:t> et al.,2015)</a:t>
            </a:r>
          </a:p>
          <a:p>
            <a:r>
              <a:rPr lang="en-US" dirty="0"/>
              <a:t>Adequate interpreter services used by trained providers</a:t>
            </a:r>
          </a:p>
        </p:txBody>
      </p:sp>
    </p:spTree>
    <p:extLst>
      <p:ext uri="{BB962C8B-B14F-4D97-AF65-F5344CB8AC3E}">
        <p14:creationId xmlns:p14="http://schemas.microsoft.com/office/powerpoint/2010/main" val="414564547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Rectangle 6"/>
          <p:cNvSpPr>
            <a:spLocks noChangeArrowheads="1"/>
          </p:cNvSpPr>
          <p:nvPr/>
        </p:nvSpPr>
        <p:spPr bwMode="auto">
          <a:xfrm>
            <a:off x="8572500" y="6350000"/>
            <a:ext cx="476250"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altLang="en-US" sz="900">
                <a:solidFill>
                  <a:srgbClr val="999999"/>
                </a:solidFill>
                <a:latin typeface="Calibri" pitchFamily="34" charset="0"/>
              </a:rPr>
              <a:t>2</a:t>
            </a:r>
          </a:p>
        </p:txBody>
      </p:sp>
      <p:sp>
        <p:nvSpPr>
          <p:cNvPr id="2" name="TextBox 1"/>
          <p:cNvSpPr txBox="1"/>
          <p:nvPr/>
        </p:nvSpPr>
        <p:spPr>
          <a:xfrm>
            <a:off x="457200" y="266700"/>
            <a:ext cx="8115300" cy="1077218"/>
          </a:xfrm>
          <a:prstGeom prst="rect">
            <a:avLst/>
          </a:prstGeom>
          <a:noFill/>
        </p:spPr>
        <p:txBody>
          <a:bodyPr wrap="square" rtlCol="0">
            <a:spAutoFit/>
          </a:bodyPr>
          <a:lstStyle/>
          <a:p>
            <a:pPr algn="ctr"/>
            <a:r>
              <a:rPr lang="en-US" sz="3200" b="1" dirty="0">
                <a:solidFill>
                  <a:schemeClr val="bg1"/>
                </a:solidFill>
              </a:rPr>
              <a:t>Addressing Disparities Through Collaborative Care Management - Depression</a:t>
            </a:r>
          </a:p>
        </p:txBody>
      </p:sp>
      <p:pic>
        <p:nvPicPr>
          <p:cNvPr id="167937"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15300" t="24596" r="32331" b="21633"/>
          <a:stretch/>
        </p:blipFill>
        <p:spPr bwMode="auto">
          <a:xfrm>
            <a:off x="1107972" y="1524000"/>
            <a:ext cx="6813755" cy="3933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733800" y="6258609"/>
            <a:ext cx="3657600" cy="646331"/>
          </a:xfrm>
          <a:prstGeom prst="rect">
            <a:avLst/>
          </a:prstGeom>
          <a:noFill/>
        </p:spPr>
        <p:txBody>
          <a:bodyPr wrap="square" rtlCol="0">
            <a:spAutoFit/>
          </a:bodyPr>
          <a:lstStyle/>
          <a:p>
            <a:r>
              <a:rPr lang="en-US" dirty="0" err="1"/>
              <a:t>Bao</a:t>
            </a:r>
            <a:r>
              <a:rPr lang="en-US" dirty="0"/>
              <a:t>, Arch Gen Psychiatry, 2011</a:t>
            </a:r>
          </a:p>
          <a:p>
            <a:r>
              <a:rPr lang="en-US" dirty="0" err="1"/>
              <a:t>Angstman</a:t>
            </a:r>
            <a:r>
              <a:rPr lang="en-US" dirty="0"/>
              <a:t>, Medical Care, 2015</a:t>
            </a:r>
          </a:p>
        </p:txBody>
      </p:sp>
    </p:spTree>
    <p:extLst>
      <p:ext uri="{BB962C8B-B14F-4D97-AF65-F5344CB8AC3E}">
        <p14:creationId xmlns:p14="http://schemas.microsoft.com/office/powerpoint/2010/main" val="103158648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Provider Interventions</a:t>
            </a:r>
          </a:p>
        </p:txBody>
      </p:sp>
      <p:sp>
        <p:nvSpPr>
          <p:cNvPr id="5" name="Content Placeholder 4"/>
          <p:cNvSpPr>
            <a:spLocks noGrp="1"/>
          </p:cNvSpPr>
          <p:nvPr>
            <p:ph idx="1"/>
          </p:nvPr>
        </p:nvSpPr>
        <p:spPr>
          <a:xfrm>
            <a:off x="457200" y="1219200"/>
            <a:ext cx="8229600" cy="4525963"/>
          </a:xfrm>
        </p:spPr>
        <p:txBody>
          <a:bodyPr/>
          <a:lstStyle/>
          <a:p>
            <a:r>
              <a:rPr lang="en-US" dirty="0"/>
              <a:t>Make provider population more representative of patients served</a:t>
            </a:r>
          </a:p>
          <a:p>
            <a:pPr lvl="1"/>
            <a:r>
              <a:rPr lang="en-US" dirty="0"/>
              <a:t>Race and language concordant interactions associated with more patient-centered care</a:t>
            </a:r>
          </a:p>
          <a:p>
            <a:r>
              <a:rPr lang="en-US" dirty="0"/>
              <a:t>Change the philosophy of care </a:t>
            </a:r>
          </a:p>
          <a:p>
            <a:pPr lvl="1"/>
            <a:r>
              <a:rPr lang="en-US" dirty="0"/>
              <a:t>Patient-centered attitudes associated with fewer disparities in communication among medical students</a:t>
            </a:r>
          </a:p>
          <a:p>
            <a:r>
              <a:rPr lang="en-US" dirty="0"/>
              <a:t>What about implicit bias itself?</a:t>
            </a:r>
          </a:p>
        </p:txBody>
      </p:sp>
      <p:sp>
        <p:nvSpPr>
          <p:cNvPr id="6" name="Rectangle 5"/>
          <p:cNvSpPr/>
          <p:nvPr/>
        </p:nvSpPr>
        <p:spPr>
          <a:xfrm>
            <a:off x="3058610" y="6211669"/>
            <a:ext cx="4211922" cy="646331"/>
          </a:xfrm>
          <a:prstGeom prst="rect">
            <a:avLst/>
          </a:prstGeom>
        </p:spPr>
        <p:txBody>
          <a:bodyPr wrap="none">
            <a:spAutoFit/>
          </a:bodyPr>
          <a:lstStyle/>
          <a:p>
            <a:pPr algn="r"/>
            <a:r>
              <a:rPr lang="en-US" dirty="0"/>
              <a:t>Beach: </a:t>
            </a:r>
            <a:r>
              <a:rPr lang="en-US" i="1" dirty="0" err="1"/>
              <a:t>Acad</a:t>
            </a:r>
            <a:r>
              <a:rPr lang="en-US" i="1" dirty="0"/>
              <a:t> Med</a:t>
            </a:r>
            <a:r>
              <a:rPr lang="en-US" dirty="0"/>
              <a:t>, 2007</a:t>
            </a:r>
          </a:p>
          <a:p>
            <a:pPr algn="r"/>
            <a:r>
              <a:rPr lang="en-US" dirty="0"/>
              <a:t>Shen, J Racial </a:t>
            </a:r>
            <a:r>
              <a:rPr lang="en-US" dirty="0" err="1"/>
              <a:t>Ethn</a:t>
            </a:r>
            <a:r>
              <a:rPr lang="en-US" dirty="0"/>
              <a:t> Health Disparities, 2017</a:t>
            </a:r>
          </a:p>
        </p:txBody>
      </p:sp>
    </p:spTree>
    <p:extLst>
      <p:ext uri="{BB962C8B-B14F-4D97-AF65-F5344CB8AC3E}">
        <p14:creationId xmlns:p14="http://schemas.microsoft.com/office/powerpoint/2010/main" val="195665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3912" y="304800"/>
            <a:ext cx="7772400" cy="1219200"/>
          </a:xfrm>
        </p:spPr>
        <p:txBody>
          <a:bodyPr/>
          <a:lstStyle/>
          <a:p>
            <a:r>
              <a:rPr lang="en-US" dirty="0"/>
              <a:t>Implicit Association Test?</a:t>
            </a:r>
          </a:p>
        </p:txBody>
      </p:sp>
      <p:sp>
        <p:nvSpPr>
          <p:cNvPr id="3" name="Subtitle 2"/>
          <p:cNvSpPr>
            <a:spLocks noGrp="1"/>
          </p:cNvSpPr>
          <p:nvPr>
            <p:ph type="subTitle" idx="1"/>
          </p:nvPr>
        </p:nvSpPr>
        <p:spPr/>
        <p:txBody>
          <a:bodyPr/>
          <a:lstStyle/>
          <a:p>
            <a:endParaRPr lang="en-US"/>
          </a:p>
        </p:txBody>
      </p:sp>
      <p:pic>
        <p:nvPicPr>
          <p:cNvPr id="4" name="Picture 3"/>
          <p:cNvPicPr/>
          <p:nvPr/>
        </p:nvPicPr>
        <p:blipFill rotWithShape="1">
          <a:blip r:embed="rId2"/>
          <a:srcRect l="23878" t="14823" r="25160" b="48095"/>
          <a:stretch/>
        </p:blipFill>
        <p:spPr bwMode="auto">
          <a:xfrm>
            <a:off x="1204912" y="1524000"/>
            <a:ext cx="7010400" cy="4159045"/>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4419600" y="6400800"/>
            <a:ext cx="2286000" cy="369332"/>
          </a:xfrm>
          <a:prstGeom prst="rect">
            <a:avLst/>
          </a:prstGeom>
          <a:noFill/>
        </p:spPr>
        <p:txBody>
          <a:bodyPr wrap="square" rtlCol="0">
            <a:spAutoFit/>
          </a:bodyPr>
          <a:lstStyle/>
          <a:p>
            <a:r>
              <a:rPr lang="en-US" dirty="0"/>
              <a:t>Van </a:t>
            </a:r>
            <a:r>
              <a:rPr lang="en-US" dirty="0" err="1"/>
              <a:t>Ryn</a:t>
            </a:r>
            <a:r>
              <a:rPr lang="en-US" dirty="0"/>
              <a:t>, JGIM, 2015</a:t>
            </a:r>
          </a:p>
        </p:txBody>
      </p:sp>
    </p:spTree>
    <p:extLst>
      <p:ext uri="{BB962C8B-B14F-4D97-AF65-F5344CB8AC3E}">
        <p14:creationId xmlns:p14="http://schemas.microsoft.com/office/powerpoint/2010/main" val="26838732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9" name="Object 2"/>
          <p:cNvGraphicFramePr>
            <a:graphicFrameLocks noChangeAspect="1"/>
          </p:cNvGraphicFramePr>
          <p:nvPr/>
        </p:nvGraphicFramePr>
        <p:xfrm>
          <a:off x="2514600" y="457200"/>
          <a:ext cx="4038600" cy="5410200"/>
        </p:xfrm>
        <a:graphic>
          <a:graphicData uri="http://schemas.openxmlformats.org/presentationml/2006/ole">
            <mc:AlternateContent xmlns:mc="http://schemas.openxmlformats.org/markup-compatibility/2006">
              <mc:Choice xmlns:v="urn:schemas-microsoft-com:vml" Requires="v">
                <p:oleObj spid="_x0000_s176145" name="Photo Editor Photo" r:id="rId4" imgW="8573697" imgH="12857143" progId="MSPhotoEd.3">
                  <p:embed/>
                </p:oleObj>
              </mc:Choice>
              <mc:Fallback>
                <p:oleObj name="Photo Editor Photo" r:id="rId4" imgW="8573697" imgH="12857143" progId="MSPhotoEd.3">
                  <p:embed/>
                  <p:pic>
                    <p:nvPicPr>
                      <p:cNvPr id="19459"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457200"/>
                        <a:ext cx="40386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05909834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58200" cy="1143000"/>
          </a:xfrm>
        </p:spPr>
        <p:txBody>
          <a:bodyPr/>
          <a:lstStyle/>
          <a:p>
            <a:r>
              <a:rPr lang="en-US" dirty="0"/>
              <a:t>Addressing Implicit Racial Bias</a:t>
            </a:r>
          </a:p>
        </p:txBody>
      </p:sp>
      <p:sp>
        <p:nvSpPr>
          <p:cNvPr id="3" name="Content Placeholder 2"/>
          <p:cNvSpPr>
            <a:spLocks noGrp="1"/>
          </p:cNvSpPr>
          <p:nvPr>
            <p:ph idx="1"/>
          </p:nvPr>
        </p:nvSpPr>
        <p:spPr>
          <a:xfrm>
            <a:off x="381000" y="1157287"/>
            <a:ext cx="8229600" cy="4525963"/>
          </a:xfrm>
        </p:spPr>
        <p:txBody>
          <a:bodyPr/>
          <a:lstStyle/>
          <a:p>
            <a:r>
              <a:rPr lang="en-US" dirty="0"/>
              <a:t>Focus on individual qualities</a:t>
            </a:r>
          </a:p>
          <a:p>
            <a:pPr lvl="1"/>
            <a:r>
              <a:rPr lang="en-US" dirty="0"/>
              <a:t>Individuation v. categorization</a:t>
            </a:r>
          </a:p>
          <a:p>
            <a:r>
              <a:rPr lang="en-US" dirty="0"/>
              <a:t>Enhance individual motivation</a:t>
            </a:r>
          </a:p>
          <a:p>
            <a:pPr lvl="1"/>
            <a:r>
              <a:rPr lang="en-US" dirty="0"/>
              <a:t>IAT/ what would/should I do?</a:t>
            </a:r>
          </a:p>
          <a:p>
            <a:r>
              <a:rPr lang="en-US" dirty="0"/>
              <a:t>Open discussion of stereotypes</a:t>
            </a:r>
          </a:p>
          <a:p>
            <a:r>
              <a:rPr lang="en-US" dirty="0"/>
              <a:t>Improve confidence in interacting with dissimilar group</a:t>
            </a:r>
          </a:p>
          <a:p>
            <a:r>
              <a:rPr lang="en-US" dirty="0"/>
              <a:t>Empathy – perspective-taking</a:t>
            </a:r>
          </a:p>
          <a:p>
            <a:r>
              <a:rPr lang="en-US" dirty="0"/>
              <a:t>Partnership building with patients</a:t>
            </a:r>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6553200" y="990600"/>
            <a:ext cx="2438400" cy="2971800"/>
          </a:xfrm>
          <a:prstGeom prst="rect">
            <a:avLst/>
          </a:prstGeom>
        </p:spPr>
      </p:pic>
      <p:sp>
        <p:nvSpPr>
          <p:cNvPr id="5" name="TextBox 4"/>
          <p:cNvSpPr txBox="1"/>
          <p:nvPr/>
        </p:nvSpPr>
        <p:spPr>
          <a:xfrm>
            <a:off x="5334000" y="6464855"/>
            <a:ext cx="2133600" cy="369332"/>
          </a:xfrm>
          <a:prstGeom prst="rect">
            <a:avLst/>
          </a:prstGeom>
          <a:noFill/>
        </p:spPr>
        <p:txBody>
          <a:bodyPr wrap="square" rtlCol="0">
            <a:spAutoFit/>
          </a:bodyPr>
          <a:lstStyle/>
          <a:p>
            <a:r>
              <a:rPr lang="en-US" dirty="0"/>
              <a:t>Burgess, JGIM, 2004  </a:t>
            </a:r>
          </a:p>
        </p:txBody>
      </p:sp>
    </p:spTree>
    <p:extLst>
      <p:ext uri="{BB962C8B-B14F-4D97-AF65-F5344CB8AC3E}">
        <p14:creationId xmlns:p14="http://schemas.microsoft.com/office/powerpoint/2010/main" val="1753231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676400"/>
            <a:ext cx="8077200" cy="4525963"/>
          </a:xfrm>
        </p:spPr>
        <p:txBody>
          <a:bodyPr/>
          <a:lstStyle/>
          <a:p>
            <a:pPr lvl="2"/>
            <a:r>
              <a:rPr lang="en-US" sz="2800" dirty="0"/>
              <a:t>Workshop using Implicit Attitude Test</a:t>
            </a:r>
          </a:p>
          <a:p>
            <a:pPr lvl="2"/>
            <a:r>
              <a:rPr lang="en-US" sz="2800" dirty="0"/>
              <a:t>Facilitated small group discussion</a:t>
            </a:r>
          </a:p>
          <a:p>
            <a:pPr lvl="3"/>
            <a:r>
              <a:rPr lang="en-US" sz="2400" dirty="0"/>
              <a:t>Discussion</a:t>
            </a:r>
          </a:p>
          <a:p>
            <a:pPr lvl="4"/>
            <a:r>
              <a:rPr lang="en-US" sz="2400" dirty="0"/>
              <a:t>Reactions, clinical experiences, and strategies</a:t>
            </a:r>
          </a:p>
          <a:p>
            <a:pPr lvl="3"/>
            <a:r>
              <a:rPr lang="en-US" sz="2400" dirty="0"/>
              <a:t>Noted differences after sessions in strategies</a:t>
            </a:r>
          </a:p>
          <a:p>
            <a:pPr lvl="4"/>
            <a:r>
              <a:rPr lang="en-US" sz="2400" dirty="0"/>
              <a:t>Focus on recognition of bias</a:t>
            </a:r>
          </a:p>
          <a:p>
            <a:pPr lvl="4"/>
            <a:r>
              <a:rPr lang="en-US" sz="2400" dirty="0"/>
              <a:t>Shift from self-reliance to talking with others</a:t>
            </a:r>
          </a:p>
          <a:p>
            <a:pPr lvl="4"/>
            <a:r>
              <a:rPr lang="en-US" sz="2400" dirty="0"/>
              <a:t>Consider possible bias before seeing patient</a:t>
            </a:r>
          </a:p>
          <a:p>
            <a:pPr lvl="3"/>
            <a:endParaRPr lang="en-US" dirty="0"/>
          </a:p>
        </p:txBody>
      </p:sp>
      <p:sp>
        <p:nvSpPr>
          <p:cNvPr id="2" name="Title 1"/>
          <p:cNvSpPr>
            <a:spLocks noGrp="1"/>
          </p:cNvSpPr>
          <p:nvPr>
            <p:ph type="title"/>
          </p:nvPr>
        </p:nvSpPr>
        <p:spPr/>
        <p:txBody>
          <a:bodyPr/>
          <a:lstStyle/>
          <a:p>
            <a:r>
              <a:rPr lang="en-US" dirty="0"/>
              <a:t>Effects of Implicit Bias Workshop</a:t>
            </a:r>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7010400" y="1371600"/>
            <a:ext cx="1828800" cy="1828800"/>
          </a:xfrm>
          <a:prstGeom prst="rect">
            <a:avLst/>
          </a:prstGeom>
        </p:spPr>
      </p:pic>
      <p:sp>
        <p:nvSpPr>
          <p:cNvPr id="6" name="TextBox 5"/>
          <p:cNvSpPr txBox="1"/>
          <p:nvPr/>
        </p:nvSpPr>
        <p:spPr>
          <a:xfrm>
            <a:off x="5791200" y="6292334"/>
            <a:ext cx="2133600" cy="369332"/>
          </a:xfrm>
          <a:prstGeom prst="rect">
            <a:avLst/>
          </a:prstGeom>
          <a:noFill/>
        </p:spPr>
        <p:txBody>
          <a:bodyPr wrap="square" rtlCol="0">
            <a:spAutoFit/>
          </a:bodyPr>
          <a:lstStyle/>
          <a:p>
            <a:r>
              <a:rPr lang="en-US" dirty="0"/>
              <a:t>Teal, JGIM, 2010  </a:t>
            </a:r>
          </a:p>
        </p:txBody>
      </p:sp>
    </p:spTree>
    <p:extLst>
      <p:ext uri="{BB962C8B-B14F-4D97-AF65-F5344CB8AC3E}">
        <p14:creationId xmlns:p14="http://schemas.microsoft.com/office/powerpoint/2010/main" val="2844789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304800" y="228600"/>
            <a:ext cx="8229600" cy="990600"/>
          </a:xfrm>
        </p:spPr>
        <p:txBody>
          <a:bodyPr/>
          <a:lstStyle/>
          <a:p>
            <a:pPr eaLnBrk="1" fontAlgn="auto" hangingPunct="1">
              <a:spcAft>
                <a:spcPts val="0"/>
              </a:spcAft>
              <a:tabLst>
                <a:tab pos="3200400" algn="l"/>
              </a:tabLst>
              <a:defRPr/>
            </a:pPr>
            <a:r>
              <a:rPr lang="en-US" altLang="en-US" dirty="0"/>
              <a:t>Facing Outward</a:t>
            </a:r>
          </a:p>
        </p:txBody>
      </p:sp>
      <p:sp>
        <p:nvSpPr>
          <p:cNvPr id="55299" name="Rectangle 3"/>
          <p:cNvSpPr>
            <a:spLocks noGrp="1" noChangeArrowheads="1"/>
          </p:cNvSpPr>
          <p:nvPr>
            <p:ph idx="1"/>
          </p:nvPr>
        </p:nvSpPr>
        <p:spPr>
          <a:xfrm>
            <a:off x="457200" y="1219200"/>
            <a:ext cx="8229600" cy="4830763"/>
          </a:xfrm>
        </p:spPr>
        <p:txBody>
          <a:bodyPr/>
          <a:lstStyle/>
          <a:p>
            <a:pPr eaLnBrk="1" hangingPunct="1">
              <a:lnSpc>
                <a:spcPct val="90000"/>
              </a:lnSpc>
              <a:defRPr/>
            </a:pPr>
            <a:r>
              <a:rPr lang="en-US" altLang="en-US" dirty="0"/>
              <a:t>Social screening is gaining prominence – e.g. collecting social variables in EHR</a:t>
            </a:r>
          </a:p>
          <a:p>
            <a:pPr eaLnBrk="1" hangingPunct="1">
              <a:lnSpc>
                <a:spcPct val="90000"/>
              </a:lnSpc>
              <a:defRPr/>
            </a:pPr>
            <a:r>
              <a:rPr lang="en-US" altLang="en-US" dirty="0"/>
              <a:t>Benefit for linkages to social resources</a:t>
            </a:r>
          </a:p>
          <a:p>
            <a:pPr eaLnBrk="1" hangingPunct="1">
              <a:lnSpc>
                <a:spcPct val="90000"/>
              </a:lnSpc>
              <a:defRPr/>
            </a:pPr>
            <a:r>
              <a:rPr lang="en-US" altLang="en-US" dirty="0"/>
              <a:t>Can also help inform treatment and care by addressing barriers to treatment</a:t>
            </a:r>
          </a:p>
          <a:p>
            <a:pPr eaLnBrk="1" hangingPunct="1">
              <a:lnSpc>
                <a:spcPct val="90000"/>
              </a:lnSpc>
              <a:defRPr/>
            </a:pPr>
            <a:r>
              <a:rPr lang="en-US" altLang="en-US" dirty="0"/>
              <a:t>HOWEVER, important to prevent stereotyping</a:t>
            </a:r>
          </a:p>
          <a:p>
            <a:pPr lvl="1" eaLnBrk="1" hangingPunct="1">
              <a:lnSpc>
                <a:spcPct val="90000"/>
              </a:lnSpc>
              <a:defRPr/>
            </a:pPr>
            <a:r>
              <a:rPr lang="en-US" altLang="en-US" dirty="0"/>
              <a:t>Some health care disparities arise from assumptions about preferences or abilities based on social variables</a:t>
            </a:r>
          </a:p>
          <a:p>
            <a:pPr eaLnBrk="1" hangingPunct="1">
              <a:lnSpc>
                <a:spcPct val="90000"/>
              </a:lnSpc>
              <a:defRPr/>
            </a:pPr>
            <a:endParaRPr lang="en-US" altLang="en-US" dirty="0"/>
          </a:p>
        </p:txBody>
      </p:sp>
    </p:spTree>
    <p:extLst>
      <p:ext uri="{BB962C8B-B14F-4D97-AF65-F5344CB8AC3E}">
        <p14:creationId xmlns:p14="http://schemas.microsoft.com/office/powerpoint/2010/main" val="2802091696"/>
      </p:ext>
    </p:extLst>
  </p:cSld>
  <p:clrMapOvr>
    <a:masterClrMapping/>
  </p:clrMapOvr>
</p:sld>
</file>

<file path=ppt/theme/theme1.xml><?xml version="1.0" encoding="utf-8"?>
<a:theme xmlns:a="http://schemas.openxmlformats.org/drawingml/2006/main" name="1_FCM Template 10 border with shading">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FCM Template border no shading">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FCM Template 10 border with shading">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FCM Template border no shading">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FCM Template 2013</Template>
  <TotalTime>89664</TotalTime>
  <Words>5173</Words>
  <Application>Microsoft Office PowerPoint</Application>
  <PresentationFormat>On-screen Show (4:3)</PresentationFormat>
  <Paragraphs>633</Paragraphs>
  <Slides>92</Slides>
  <Notes>62</Notes>
  <HiddenSlides>1</HiddenSlides>
  <MMClips>0</MMClips>
  <ScaleCrop>false</ScaleCrop>
  <HeadingPairs>
    <vt:vector size="8" baseType="variant">
      <vt:variant>
        <vt:lpstr>Fonts Used</vt:lpstr>
      </vt:variant>
      <vt:variant>
        <vt:i4>9</vt:i4>
      </vt:variant>
      <vt:variant>
        <vt:lpstr>Theme</vt:lpstr>
      </vt:variant>
      <vt:variant>
        <vt:i4>4</vt:i4>
      </vt:variant>
      <vt:variant>
        <vt:lpstr>Embedded OLE Servers</vt:lpstr>
      </vt:variant>
      <vt:variant>
        <vt:i4>3</vt:i4>
      </vt:variant>
      <vt:variant>
        <vt:lpstr>Slide Titles</vt:lpstr>
      </vt:variant>
      <vt:variant>
        <vt:i4>92</vt:i4>
      </vt:variant>
    </vt:vector>
  </HeadingPairs>
  <TitlesOfParts>
    <vt:vector size="108" baseType="lpstr">
      <vt:lpstr>Arial</vt:lpstr>
      <vt:lpstr>Arial Unicode MS</vt:lpstr>
      <vt:lpstr>Calibri</vt:lpstr>
      <vt:lpstr>Cambria</vt:lpstr>
      <vt:lpstr>Century Gothic</vt:lpstr>
      <vt:lpstr>Garamond</vt:lpstr>
      <vt:lpstr>Sans Serif</vt:lpstr>
      <vt:lpstr>StarSymbol</vt:lpstr>
      <vt:lpstr>Times New Roman</vt:lpstr>
      <vt:lpstr>1_FCM Template 10 border with shading</vt:lpstr>
      <vt:lpstr>2_FCM Template border no shading</vt:lpstr>
      <vt:lpstr>2_FCM Template 10 border with shading</vt:lpstr>
      <vt:lpstr>3_FCM Template border no shading</vt:lpstr>
      <vt:lpstr>Photo Editor Photo</vt:lpstr>
      <vt:lpstr>Chart</vt:lpstr>
      <vt:lpstr>Worksheet</vt:lpstr>
      <vt:lpstr>Lecture 3: Health CARE Disparities</vt:lpstr>
      <vt:lpstr>Objectives</vt:lpstr>
      <vt:lpstr>PowerPoint Presentation</vt:lpstr>
      <vt:lpstr>What are Health Disparities?</vt:lpstr>
      <vt:lpstr>What are Health Disparities?</vt:lpstr>
      <vt:lpstr>Health CARE Disparities</vt:lpstr>
      <vt:lpstr>PowerPoint Presentation</vt:lpstr>
      <vt:lpstr>Health Care Quality</vt:lpstr>
      <vt:lpstr>PowerPoint Presentation</vt:lpstr>
      <vt:lpstr>PowerPoint Presentation</vt:lpstr>
      <vt:lpstr>Evidence Shows Disparities Exist</vt:lpstr>
      <vt:lpstr>Disparities in Cardiac Treatment</vt:lpstr>
      <vt:lpstr>Door to Drug Time in AMI</vt:lpstr>
      <vt:lpstr>Percentage of Emergency Department Visits at Which an Opioid Was Prescribed, by Pain Severity and Period, NHAMCS 1997-2000 and 2003-2005</vt:lpstr>
      <vt:lpstr>Racial/ethnic health care disparities</vt:lpstr>
      <vt:lpstr>What about SES?</vt:lpstr>
      <vt:lpstr>How big an effect do health care disparities have?</vt:lpstr>
      <vt:lpstr>How big an effect do health care disparities have?</vt:lpstr>
      <vt:lpstr>Summary</vt:lpstr>
      <vt:lpstr>Summary (cont.)</vt:lpstr>
      <vt:lpstr>PowerPoint Presentation</vt:lpstr>
      <vt:lpstr>PowerPoint Presentation</vt:lpstr>
      <vt:lpstr>PowerPoint Presentation</vt:lpstr>
      <vt:lpstr>PowerPoint Presentation</vt:lpstr>
      <vt:lpstr>PowerPoint Presentation</vt:lpstr>
      <vt:lpstr>Do Differences in Insurance Explain Racial/Ethnic  Differences?</vt:lpstr>
      <vt:lpstr>Racial Differences Not Completely Explained by Insurance</vt:lpstr>
      <vt:lpstr>Do Patient Factors Explain Differences?</vt:lpstr>
      <vt:lpstr>What Else Explains Differences? </vt:lpstr>
      <vt:lpstr>Other Possible Explanations…</vt:lpstr>
      <vt:lpstr>PowerPoint Presentation</vt:lpstr>
      <vt:lpstr>48% of Physicians Treat 82% of All “Minority” Patients</vt:lpstr>
      <vt:lpstr>The Importance of Language</vt:lpstr>
      <vt:lpstr>Primary Care Provided to Medicare Patients</vt:lpstr>
      <vt:lpstr>PowerPoint Presentation</vt:lpstr>
      <vt:lpstr>PowerPoint Presentation</vt:lpstr>
      <vt:lpstr>How do Fragmented Systems of Care Contribute to Disparities?</vt:lpstr>
      <vt:lpstr>What About Health Literacy and Numeracy?</vt:lpstr>
      <vt:lpstr>Health Literacy and Numeracy</vt:lpstr>
      <vt:lpstr>PowerPoint Presentation</vt:lpstr>
      <vt:lpstr>PowerPoint Presentation</vt:lpstr>
      <vt:lpstr>Language Barriers</vt:lpstr>
      <vt:lpstr>Language Barriers</vt:lpstr>
      <vt:lpstr>Lack of Provider Diversity</vt:lpstr>
      <vt:lpstr>PowerPoint Presentation</vt:lpstr>
      <vt:lpstr>Do Within-Institution Factors Explain Differences?</vt:lpstr>
      <vt:lpstr>PowerPoint Presentation</vt:lpstr>
      <vt:lpstr>Door to Drug Time in AMI</vt:lpstr>
      <vt:lpstr>Intra- and inter-site contributions to disparities in pressure ulcers</vt:lpstr>
      <vt:lpstr>What about differences within physicians?</vt:lpstr>
      <vt:lpstr>Schulman Summary</vt:lpstr>
      <vt:lpstr>PowerPoint Presentation</vt:lpstr>
      <vt:lpstr>PowerPoint Presentation</vt:lpstr>
      <vt:lpstr>PowerPoint Presentation</vt:lpstr>
      <vt:lpstr>The “Patients”</vt:lpstr>
      <vt:lpstr>PowerPoint Presentation</vt:lpstr>
      <vt:lpstr>Differences in Health Communication</vt:lpstr>
      <vt:lpstr>Audiotaped Conversations After Angiography</vt:lpstr>
      <vt:lpstr>Can well-intentioned providers be biased?</vt:lpstr>
      <vt:lpstr>Can well-intentioned providers be biased?</vt:lpstr>
      <vt:lpstr>Stereotyping is necessary and unavoidable</vt:lpstr>
      <vt:lpstr>How is stereotyping used in medicine? </vt:lpstr>
      <vt:lpstr>How we naturally process information -&gt; unequal care</vt:lpstr>
      <vt:lpstr>Sterotyping and Bias in Medicine</vt:lpstr>
      <vt:lpstr>Implicit associations can be measured</vt:lpstr>
      <vt:lpstr>Health Care Disparities</vt:lpstr>
      <vt:lpstr>PowerPoint Presentation</vt:lpstr>
      <vt:lpstr>Trust in Family Planning Patients</vt:lpstr>
      <vt:lpstr>Unconscious Bias by SES</vt:lpstr>
      <vt:lpstr>Unconscious Bias by SES</vt:lpstr>
      <vt:lpstr>Implicit bias results in unequal care</vt:lpstr>
      <vt:lpstr>Statistical Discrimination</vt:lpstr>
      <vt:lpstr>Patient Factors</vt:lpstr>
      <vt:lpstr>The legacy of racism in medicine</vt:lpstr>
      <vt:lpstr>The legacy of racism in medicine</vt:lpstr>
      <vt:lpstr>The (sometimes) hidden curriculum </vt:lpstr>
      <vt:lpstr>Patient Factors</vt:lpstr>
      <vt:lpstr>Summary of Causes of HCD</vt:lpstr>
      <vt:lpstr>Interventions to Eliminate Disparities in Healthcare</vt:lpstr>
      <vt:lpstr>System approaches to reduce disparities: Best practices</vt:lpstr>
      <vt:lpstr>System approaches to reduce disparities: Best practices (cont.)</vt:lpstr>
      <vt:lpstr>Quality Improvement and Health Disparities</vt:lpstr>
      <vt:lpstr>PowerPoint Presentation</vt:lpstr>
      <vt:lpstr>Quality Improvement and Disparities</vt:lpstr>
      <vt:lpstr>Patient Portals</vt:lpstr>
      <vt:lpstr>Other Interventions</vt:lpstr>
      <vt:lpstr>PowerPoint Presentation</vt:lpstr>
      <vt:lpstr>Provider Interventions</vt:lpstr>
      <vt:lpstr>Implicit Association Test?</vt:lpstr>
      <vt:lpstr>Addressing Implicit Racial Bias</vt:lpstr>
      <vt:lpstr>Effects of Implicit Bias Workshop</vt:lpstr>
      <vt:lpstr>Facing Outward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Christine</cp:lastModifiedBy>
  <cp:revision>725</cp:revision>
  <dcterms:created xsi:type="dcterms:W3CDTF">2013-11-18T23:48:20Z</dcterms:created>
  <dcterms:modified xsi:type="dcterms:W3CDTF">2021-01-19T16:00:40Z</dcterms:modified>
</cp:coreProperties>
</file>