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65"/>
  </p:notesMasterIdLst>
  <p:sldIdLst>
    <p:sldId id="257" r:id="rId2"/>
    <p:sldId id="298" r:id="rId3"/>
    <p:sldId id="348" r:id="rId4"/>
    <p:sldId id="297" r:id="rId5"/>
    <p:sldId id="289" r:id="rId6"/>
    <p:sldId id="363" r:id="rId7"/>
    <p:sldId id="290" r:id="rId8"/>
    <p:sldId id="291" r:id="rId9"/>
    <p:sldId id="340" r:id="rId10"/>
    <p:sldId id="341" r:id="rId11"/>
    <p:sldId id="342" r:id="rId12"/>
    <p:sldId id="300" r:id="rId13"/>
    <p:sldId id="364" r:id="rId14"/>
    <p:sldId id="358" r:id="rId15"/>
    <p:sldId id="344" r:id="rId16"/>
    <p:sldId id="359" r:id="rId17"/>
    <p:sldId id="360" r:id="rId18"/>
    <p:sldId id="365" r:id="rId19"/>
    <p:sldId id="362" r:id="rId20"/>
    <p:sldId id="296" r:id="rId21"/>
    <p:sldId id="260" r:id="rId22"/>
    <p:sldId id="262" r:id="rId23"/>
    <p:sldId id="311" r:id="rId24"/>
    <p:sldId id="310" r:id="rId25"/>
    <p:sldId id="353" r:id="rId26"/>
    <p:sldId id="312" r:id="rId27"/>
    <p:sldId id="355" r:id="rId28"/>
    <p:sldId id="337" r:id="rId29"/>
    <p:sldId id="350" r:id="rId30"/>
    <p:sldId id="366" r:id="rId31"/>
    <p:sldId id="309" r:id="rId32"/>
    <p:sldId id="338" r:id="rId33"/>
    <p:sldId id="308" r:id="rId34"/>
    <p:sldId id="367" r:id="rId35"/>
    <p:sldId id="315" r:id="rId36"/>
    <p:sldId id="314" r:id="rId37"/>
    <p:sldId id="316" r:id="rId38"/>
    <p:sldId id="317" r:id="rId39"/>
    <p:sldId id="345" r:id="rId40"/>
    <p:sldId id="265" r:id="rId41"/>
    <p:sldId id="318" r:id="rId42"/>
    <p:sldId id="267" r:id="rId43"/>
    <p:sldId id="319" r:id="rId44"/>
    <p:sldId id="268" r:id="rId45"/>
    <p:sldId id="352" r:id="rId46"/>
    <p:sldId id="320" r:id="rId47"/>
    <p:sldId id="351" r:id="rId48"/>
    <p:sldId id="266" r:id="rId49"/>
    <p:sldId id="321" r:id="rId50"/>
    <p:sldId id="269" r:id="rId51"/>
    <p:sldId id="322" r:id="rId52"/>
    <p:sldId id="354" r:id="rId53"/>
    <p:sldId id="324" r:id="rId54"/>
    <p:sldId id="325" r:id="rId55"/>
    <p:sldId id="323" r:id="rId56"/>
    <p:sldId id="270" r:id="rId57"/>
    <p:sldId id="346" r:id="rId58"/>
    <p:sldId id="339" r:id="rId59"/>
    <p:sldId id="347" r:id="rId60"/>
    <p:sldId id="272" r:id="rId61"/>
    <p:sldId id="326" r:id="rId62"/>
    <p:sldId id="357" r:id="rId63"/>
    <p:sldId id="313" r:id="rId6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632" autoAdjust="0"/>
  </p:normalViewPr>
  <p:slideViewPr>
    <p:cSldViewPr>
      <p:cViewPr varScale="1">
        <p:scale>
          <a:sx n="65" d="100"/>
          <a:sy n="65" d="100"/>
        </p:scale>
        <p:origin x="-153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4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CBCCAD1-349E-4BDA-BAFA-7B049DFC8558}" type="datetimeFigureOut">
              <a:rPr lang="en-US"/>
              <a:pPr>
                <a:defRPr/>
              </a:pPr>
              <a:t>10/19/2015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403BA709-4570-4853-B9A1-83F70804BB5C}" type="slidenum">
              <a:rPr lang="en-US"/>
              <a:pPr>
                <a:defRPr/>
              </a:pPr>
              <a:t>‹#›</a:t>
            </a:fld>
            <a:endParaRPr lang="en-US"/>
          </a:p>
        </p:txBody>
      </p:sp>
    </p:spTree>
    <p:extLst>
      <p:ext uri="{BB962C8B-B14F-4D97-AF65-F5344CB8AC3E}">
        <p14:creationId xmlns:p14="http://schemas.microsoft.com/office/powerpoint/2010/main" val="33558879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2942FA3-BFDB-4ECB-910B-D858BE888808}" type="slidenum">
              <a:rPr lang="en-US" altLang="en-US" smtClean="0">
                <a:latin typeface="Arial" charset="0"/>
              </a:rPr>
              <a:pPr eaLnBrk="1" hangingPunct="1">
                <a:spcBef>
                  <a:spcPct val="0"/>
                </a:spcBef>
              </a:pPr>
              <a:t>1</a:t>
            </a:fld>
            <a:endParaRPr lang="en-US" alt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EA769C4-41F1-40AE-A9D1-6A8C6E480697}" type="slidenum">
              <a:rPr lang="en-US" altLang="en-US" smtClean="0">
                <a:latin typeface="Arial" charset="0"/>
              </a:rPr>
              <a:pPr eaLnBrk="1" hangingPunct="1">
                <a:spcBef>
                  <a:spcPct val="0"/>
                </a:spcBef>
              </a:pPr>
              <a:t>11</a:t>
            </a:fld>
            <a:endParaRPr lang="en-US"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You can’t change the variability in the population, but you can impact the variability in the sampling mean</a:t>
            </a:r>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CD7C66B-A8C6-43F8-AA15-1CE1C2C866D5}" type="slidenum">
              <a:rPr lang="en-US" altLang="en-US" smtClean="0">
                <a:latin typeface="Arial" charset="0"/>
              </a:rPr>
              <a:pPr eaLnBrk="1" hangingPunct="1">
                <a:spcBef>
                  <a:spcPct val="0"/>
                </a:spcBef>
              </a:pPr>
              <a:t>12</a:t>
            </a:fld>
            <a:endParaRPr lang="en-US"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FFC127F-914A-4AF2-A67F-0D913FDAC305}" type="slidenum">
              <a:rPr lang="en-US" altLang="en-US" smtClean="0"/>
              <a:pPr eaLnBrk="1" hangingPunct="1"/>
              <a:t>14</a:t>
            </a:fld>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1066C36-0B1D-436A-BD37-691EE6559FC9}" type="slidenum">
              <a:rPr lang="en-US" altLang="en-US" smtClean="0">
                <a:latin typeface="Arial" charset="0"/>
              </a:rPr>
              <a:pPr eaLnBrk="1" hangingPunct="1">
                <a:spcBef>
                  <a:spcPct val="0"/>
                </a:spcBef>
              </a:pPr>
              <a:t>15</a:t>
            </a:fld>
            <a:endParaRPr lang="en-US" altLang="en-US"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0354820-A0CE-434A-A95B-BBA32838530B}" type="slidenum">
              <a:rPr lang="en-US" altLang="en-US" smtClean="0"/>
              <a:pPr eaLnBrk="1" hangingPunct="1"/>
              <a:t>16</a:t>
            </a:fld>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E304D51-B33A-4CD6-9D2E-AA9FC882895A}" type="slidenum">
              <a:rPr lang="en-US" altLang="en-US" smtClean="0"/>
              <a:pPr eaLnBrk="1" hangingPunct="1"/>
              <a:t>17</a:t>
            </a:fld>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819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358CEC-D33B-4B83-B7A8-07CFF1683ECC}" type="slidenum">
              <a:rPr lang="en-US" altLang="en-US" smtClean="0"/>
              <a:pPr eaLnBrk="1" hangingPunct="1"/>
              <a:t>19</a:t>
            </a:fld>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4B4B2DB-48E5-4808-B540-3DF36B6B7D56}" type="slidenum">
              <a:rPr lang="en-US" altLang="en-US" smtClean="0">
                <a:latin typeface="Arial" charset="0"/>
              </a:rPr>
              <a:pPr eaLnBrk="1" hangingPunct="1">
                <a:spcBef>
                  <a:spcPct val="0"/>
                </a:spcBef>
              </a:pPr>
              <a:t>20</a:t>
            </a:fld>
            <a:endParaRPr lang="en-US" altLang="en-US"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D226076-B485-4C86-958F-1453671DA4C2}" type="slidenum">
              <a:rPr lang="en-US" altLang="en-US" smtClean="0">
                <a:latin typeface="Arial" charset="0"/>
              </a:rPr>
              <a:pPr eaLnBrk="1" hangingPunct="1">
                <a:spcBef>
                  <a:spcPct val="0"/>
                </a:spcBef>
              </a:pPr>
              <a:t>21</a:t>
            </a:fld>
            <a:endParaRPr lang="en-US" altLang="en-US"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5F724F4D-0F43-4603-953A-136719153EDE}" type="slidenum">
              <a:rPr lang="en-US" altLang="en-US" smtClean="0">
                <a:latin typeface="Arial" charset="0"/>
              </a:rPr>
              <a:pPr eaLnBrk="1" hangingPunct="1">
                <a:spcBef>
                  <a:spcPct val="0"/>
                </a:spcBef>
              </a:pPr>
              <a:t>22</a:t>
            </a:fld>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44F015F-6A9B-4BC0-8F8A-43E84F9C29FF}" type="slidenum">
              <a:rPr lang="en-US" altLang="en-US" smtClean="0">
                <a:latin typeface="Arial" charset="0"/>
              </a:rPr>
              <a:pPr eaLnBrk="1" hangingPunct="1">
                <a:spcBef>
                  <a:spcPct val="0"/>
                </a:spcBef>
              </a:pPr>
              <a:t>2</a:t>
            </a:fld>
            <a:endParaRPr lang="en-US" altLang="en-US" smtClean="0">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80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FD9406A-375E-405E-AF83-BC1E71CF54A4}" type="slidenum">
              <a:rPr lang="en-US" altLang="en-US" smtClean="0">
                <a:latin typeface="Arial" charset="0"/>
              </a:rPr>
              <a:pPr eaLnBrk="1" hangingPunct="1">
                <a:spcBef>
                  <a:spcPct val="0"/>
                </a:spcBef>
              </a:pPr>
              <a:t>23</a:t>
            </a:fld>
            <a:endParaRPr lang="en-US" altLang="en-US" smtClean="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90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6052D80-A38D-47C6-8336-193A7D8F1CB6}" type="slidenum">
              <a:rPr lang="en-US" altLang="en-US" smtClean="0">
                <a:latin typeface="Arial" charset="0"/>
              </a:rPr>
              <a:pPr eaLnBrk="1" hangingPunct="1">
                <a:spcBef>
                  <a:spcPct val="0"/>
                </a:spcBef>
              </a:pPr>
              <a:t>24</a:t>
            </a:fld>
            <a:endParaRPr lang="en-US" altLang="en-US" smtClean="0">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01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D81A41E-819B-437E-B5CE-3646F0372112}" type="slidenum">
              <a:rPr lang="en-US" altLang="en-US" smtClean="0">
                <a:latin typeface="Arial" charset="0"/>
              </a:rPr>
              <a:pPr eaLnBrk="1" hangingPunct="1">
                <a:spcBef>
                  <a:spcPct val="0"/>
                </a:spcBef>
              </a:pPr>
              <a:t>25</a:t>
            </a:fld>
            <a:endParaRPr lang="en-US" altLang="en-US" smtClean="0">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11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72D33DB-DE4A-478B-A1B6-EF26705C8C20}" type="slidenum">
              <a:rPr lang="en-US" altLang="en-US" smtClean="0">
                <a:latin typeface="Arial" charset="0"/>
              </a:rPr>
              <a:pPr eaLnBrk="1" hangingPunct="1">
                <a:spcBef>
                  <a:spcPct val="0"/>
                </a:spcBef>
              </a:pPr>
              <a:t>26</a:t>
            </a:fld>
            <a:endParaRPr lang="en-US" altLang="en-US" smtClean="0">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366E4D9-F7A4-43F4-A06C-3DEBAF4EE7F2}" type="slidenum">
              <a:rPr lang="en-US" altLang="en-US" smtClean="0">
                <a:latin typeface="Arial" charset="0"/>
              </a:rPr>
              <a:pPr eaLnBrk="1" hangingPunct="1">
                <a:spcBef>
                  <a:spcPct val="0"/>
                </a:spcBef>
              </a:pPr>
              <a:t>27</a:t>
            </a:fld>
            <a:endParaRPr lang="en-US" altLang="en-US" smtClean="0">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21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0D1B8E2-F6A5-4CEB-803E-3A3790611ADD}" type="slidenum">
              <a:rPr lang="en-US" altLang="en-US" smtClean="0">
                <a:latin typeface="Arial" charset="0"/>
              </a:rPr>
              <a:pPr eaLnBrk="1" hangingPunct="1">
                <a:spcBef>
                  <a:spcPct val="0"/>
                </a:spcBef>
              </a:pPr>
              <a:t>28</a:t>
            </a:fld>
            <a:endParaRPr lang="en-US" altLang="en-US" smtClean="0">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860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4FBFB84-B17B-4177-ABE9-0755C9D15AAC}" type="slidenum">
              <a:rPr lang="en-US" altLang="en-US" smtClean="0">
                <a:latin typeface="Arial" charset="0"/>
              </a:rPr>
              <a:pPr eaLnBrk="1" hangingPunct="1">
                <a:spcBef>
                  <a:spcPct val="0"/>
                </a:spcBef>
              </a:pPr>
              <a:t>29</a:t>
            </a:fld>
            <a:endParaRPr lang="en-US" altLang="en-US" smtClean="0">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568D90D-AA12-4361-AFB4-C997049B4726}" type="slidenum">
              <a:rPr lang="en-US" altLang="en-US" smtClean="0">
                <a:latin typeface="Arial" charset="0"/>
              </a:rPr>
              <a:pPr eaLnBrk="1" hangingPunct="1">
                <a:spcBef>
                  <a:spcPct val="0"/>
                </a:spcBef>
              </a:pPr>
              <a:t>31</a:t>
            </a:fld>
            <a:endParaRPr lang="en-US" altLang="en-US" smtClean="0">
              <a:latin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What if we wanted to use the immediate command ttesti? </a:t>
            </a:r>
          </a:p>
        </p:txBody>
      </p:sp>
      <p:sp>
        <p:nvSpPr>
          <p:cNvPr id="942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5ACF62A-154D-42F7-91D3-0B1AE044B335}" type="slidenum">
              <a:rPr lang="en-US" altLang="en-US" smtClean="0">
                <a:latin typeface="Arial" charset="0"/>
              </a:rPr>
              <a:pPr eaLnBrk="1" hangingPunct="1">
                <a:spcBef>
                  <a:spcPct val="0"/>
                </a:spcBef>
              </a:pPr>
              <a:t>32</a:t>
            </a:fld>
            <a:endParaRPr lang="en-US" altLang="en-US" smtClean="0">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52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F5C139B-A708-4ADC-9DE9-3FE51D72F708}" type="slidenum">
              <a:rPr lang="en-US" altLang="en-US" smtClean="0">
                <a:latin typeface="Arial" charset="0"/>
              </a:rPr>
              <a:pPr eaLnBrk="1" hangingPunct="1">
                <a:spcBef>
                  <a:spcPct val="0"/>
                </a:spcBef>
              </a:pPr>
              <a:t>33</a:t>
            </a:fld>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0C1781B-F118-4783-929D-F7E04835D747}" type="slidenum">
              <a:rPr lang="en-US" altLang="en-US" smtClean="0">
                <a:latin typeface="Arial" charset="0"/>
              </a:rPr>
              <a:pPr eaLnBrk="1" hangingPunct="1">
                <a:spcBef>
                  <a:spcPct val="0"/>
                </a:spcBef>
              </a:pPr>
              <a:t>3</a:t>
            </a:fld>
            <a:endParaRPr lang="en-US" altLang="en-US" smtClean="0">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62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C5FB6E1-B791-4DCB-A05B-B0EAA00B3266}" type="slidenum">
              <a:rPr lang="en-US" altLang="en-US" smtClean="0">
                <a:latin typeface="Arial" charset="0"/>
              </a:rPr>
              <a:pPr eaLnBrk="1" hangingPunct="1">
                <a:spcBef>
                  <a:spcPct val="0"/>
                </a:spcBef>
              </a:pPr>
              <a:t>35</a:t>
            </a:fld>
            <a:endParaRPr lang="en-US" altLang="en-US" smtClean="0">
              <a:latin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72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57CA59B-D015-47F4-BECF-AB3321C3E89F}" type="slidenum">
              <a:rPr lang="en-US" altLang="en-US" smtClean="0">
                <a:latin typeface="Arial" charset="0"/>
              </a:rPr>
              <a:pPr eaLnBrk="1" hangingPunct="1">
                <a:spcBef>
                  <a:spcPct val="0"/>
                </a:spcBef>
              </a:pPr>
              <a:t>36</a:t>
            </a:fld>
            <a:endParaRPr lang="en-US" altLang="en-US" smtClean="0">
              <a:latin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83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8C92CAB-1FD9-421C-AFF7-0A415B992281}" type="slidenum">
              <a:rPr lang="en-US" altLang="en-US" smtClean="0">
                <a:latin typeface="Arial" charset="0"/>
              </a:rPr>
              <a:pPr eaLnBrk="1" hangingPunct="1">
                <a:spcBef>
                  <a:spcPct val="0"/>
                </a:spcBef>
              </a:pPr>
              <a:t>37</a:t>
            </a:fld>
            <a:endParaRPr lang="en-US" altLang="en-US" smtClean="0">
              <a:latin typeface="Arial"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993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9D47E86-E95A-4F33-9AB5-BB2CA7885C28}" type="slidenum">
              <a:rPr lang="en-US" altLang="en-US" smtClean="0">
                <a:latin typeface="Arial" charset="0"/>
              </a:rPr>
              <a:pPr eaLnBrk="1" hangingPunct="1">
                <a:spcBef>
                  <a:spcPct val="0"/>
                </a:spcBef>
              </a:pPr>
              <a:t>38</a:t>
            </a:fld>
            <a:endParaRPr lang="en-US" altLang="en-US" smtClean="0">
              <a:latin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03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6908F98-E958-4831-9112-260161AE3257}" type="slidenum">
              <a:rPr lang="en-US" altLang="en-US" smtClean="0">
                <a:latin typeface="Arial" charset="0"/>
              </a:rPr>
              <a:pPr eaLnBrk="1" hangingPunct="1">
                <a:spcBef>
                  <a:spcPct val="0"/>
                </a:spcBef>
              </a:pPr>
              <a:t>39</a:t>
            </a:fld>
            <a:endParaRPr lang="en-US" altLang="en-US" smtClean="0">
              <a:latin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13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BE799CF-3F21-4E9B-AD22-AC13340C014B}" type="slidenum">
              <a:rPr lang="en-US" altLang="en-US" smtClean="0">
                <a:latin typeface="Arial" charset="0"/>
              </a:rPr>
              <a:pPr eaLnBrk="1" hangingPunct="1">
                <a:spcBef>
                  <a:spcPct val="0"/>
                </a:spcBef>
              </a:pPr>
              <a:t>40</a:t>
            </a:fld>
            <a:endParaRPr lang="en-US" altLang="en-US" smtClean="0">
              <a:latin typeface="Arial"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24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0526A67-BDB0-479B-BABD-FA52026D65DF}" type="slidenum">
              <a:rPr lang="en-US" altLang="en-US" smtClean="0">
                <a:latin typeface="Arial" charset="0"/>
              </a:rPr>
              <a:pPr eaLnBrk="1" hangingPunct="1">
                <a:spcBef>
                  <a:spcPct val="0"/>
                </a:spcBef>
              </a:pPr>
              <a:t>41</a:t>
            </a:fld>
            <a:endParaRPr lang="en-US" altLang="en-US" smtClean="0">
              <a:latin typeface="Arial"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34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C74AACB-D7A3-4FE1-9380-D9BC4B9B1EAA}" type="slidenum">
              <a:rPr lang="en-US" altLang="en-US" smtClean="0">
                <a:latin typeface="Arial" charset="0"/>
              </a:rPr>
              <a:pPr eaLnBrk="1" hangingPunct="1">
                <a:spcBef>
                  <a:spcPct val="0"/>
                </a:spcBef>
              </a:pPr>
              <a:t>42</a:t>
            </a:fld>
            <a:endParaRPr lang="en-US" altLang="en-US" smtClean="0">
              <a:latin typeface="Arial"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44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F0764DD-2B3F-4C9A-97EF-474D8F53E35C}" type="slidenum">
              <a:rPr lang="en-US" altLang="en-US" smtClean="0">
                <a:latin typeface="Arial" charset="0"/>
              </a:rPr>
              <a:pPr eaLnBrk="1" hangingPunct="1">
                <a:spcBef>
                  <a:spcPct val="0"/>
                </a:spcBef>
              </a:pPr>
              <a:t>43</a:t>
            </a:fld>
            <a:endParaRPr lang="en-US" altLang="en-US" smtClean="0">
              <a:latin typeface="Arial"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54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DDA9A5C-A367-4667-B290-66B557ED6EDB}" type="slidenum">
              <a:rPr lang="en-US" altLang="en-US" smtClean="0">
                <a:latin typeface="Arial" charset="0"/>
              </a:rPr>
              <a:pPr eaLnBrk="1" hangingPunct="1">
                <a:spcBef>
                  <a:spcPct val="0"/>
                </a:spcBef>
              </a:pPr>
              <a:t>44</a:t>
            </a:fld>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3083EAF-8B8B-4D87-B3F1-A7CE82908D89}" type="slidenum">
              <a:rPr lang="en-US" altLang="en-US" smtClean="0">
                <a:latin typeface="Arial" charset="0"/>
              </a:rPr>
              <a:pPr eaLnBrk="1" hangingPunct="1">
                <a:spcBef>
                  <a:spcPct val="0"/>
                </a:spcBef>
              </a:pPr>
              <a:t>4</a:t>
            </a:fld>
            <a:endParaRPr lang="en-US" altLang="en-US" smtClean="0">
              <a:latin typeface="Arial"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2F168CC-FE28-4C21-9C05-306A1B582889}" type="slidenum">
              <a:rPr lang="en-US" altLang="en-US" smtClean="0">
                <a:latin typeface="Arial" charset="0"/>
              </a:rPr>
              <a:pPr eaLnBrk="1" hangingPunct="1">
                <a:spcBef>
                  <a:spcPct val="0"/>
                </a:spcBef>
              </a:pPr>
              <a:t>45</a:t>
            </a:fld>
            <a:endParaRPr lang="en-US" altLang="en-US" smtClean="0">
              <a:latin typeface="Arial"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75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D664EF3-B115-4004-AD73-8B5D50C37AEA}" type="slidenum">
              <a:rPr lang="en-US" altLang="en-US" smtClean="0">
                <a:latin typeface="Arial" charset="0"/>
              </a:rPr>
              <a:pPr eaLnBrk="1" hangingPunct="1">
                <a:spcBef>
                  <a:spcPct val="0"/>
                </a:spcBef>
              </a:pPr>
              <a:t>46</a:t>
            </a:fld>
            <a:endParaRPr lang="en-US" altLang="en-US" smtClean="0">
              <a:latin typeface="Arial"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0AA4753-63DF-464D-8155-8ACF473E76EE}" type="slidenum">
              <a:rPr lang="en-US" altLang="en-US" smtClean="0">
                <a:latin typeface="Arial" charset="0"/>
              </a:rPr>
              <a:pPr eaLnBrk="1" hangingPunct="1">
                <a:spcBef>
                  <a:spcPct val="0"/>
                </a:spcBef>
              </a:pPr>
              <a:t>47</a:t>
            </a:fld>
            <a:endParaRPr lang="en-US" altLang="en-US" smtClean="0">
              <a:latin typeface="Arial"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2ED762A-151F-4D9D-AB67-7FE7C658EA2A}" type="slidenum">
              <a:rPr lang="en-US" altLang="en-US" smtClean="0">
                <a:latin typeface="Arial" charset="0"/>
              </a:rPr>
              <a:pPr eaLnBrk="1" hangingPunct="1">
                <a:spcBef>
                  <a:spcPct val="0"/>
                </a:spcBef>
              </a:pPr>
              <a:t>48</a:t>
            </a:fld>
            <a:endParaRPr lang="en-US" altLang="en-US" smtClean="0">
              <a:latin typeface="Arial"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05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3E69B52-D7FA-44E6-AB1E-76B92B67FC02}" type="slidenum">
              <a:rPr lang="en-US" altLang="en-US" smtClean="0">
                <a:latin typeface="Arial" charset="0"/>
              </a:rPr>
              <a:pPr eaLnBrk="1" hangingPunct="1">
                <a:spcBef>
                  <a:spcPct val="0"/>
                </a:spcBef>
              </a:pPr>
              <a:t>49</a:t>
            </a:fld>
            <a:endParaRPr lang="en-US" altLang="en-US" smtClean="0">
              <a:latin typeface="Arial"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9FC3F8F-CEC1-4C40-A12E-53BA45DD3A46}" type="slidenum">
              <a:rPr lang="en-US" altLang="en-US" smtClean="0">
                <a:latin typeface="Arial" charset="0"/>
              </a:rPr>
              <a:pPr eaLnBrk="1" hangingPunct="1">
                <a:spcBef>
                  <a:spcPct val="0"/>
                </a:spcBef>
              </a:pPr>
              <a:t>50</a:t>
            </a:fld>
            <a:endParaRPr lang="en-US" altLang="en-US" smtClean="0">
              <a:latin typeface="Arial"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26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40C4548-0F7E-4309-9C59-1A741876424F}" type="slidenum">
              <a:rPr lang="en-US" altLang="en-US" smtClean="0">
                <a:latin typeface="Arial" charset="0"/>
              </a:rPr>
              <a:pPr eaLnBrk="1" hangingPunct="1">
                <a:spcBef>
                  <a:spcPct val="0"/>
                </a:spcBef>
              </a:pPr>
              <a:t>51</a:t>
            </a:fld>
            <a:endParaRPr lang="en-US" altLang="en-US" smtClean="0">
              <a:latin typeface="Arial"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E61A66D-FA3F-45EF-AEEF-A98A53A5A835}" type="slidenum">
              <a:rPr lang="en-US" altLang="en-US" smtClean="0">
                <a:latin typeface="Arial" charset="0"/>
              </a:rPr>
              <a:pPr eaLnBrk="1" hangingPunct="1">
                <a:spcBef>
                  <a:spcPct val="0"/>
                </a:spcBef>
              </a:pPr>
              <a:t>52</a:t>
            </a:fld>
            <a:endParaRPr lang="en-US" altLang="en-US" smtClean="0">
              <a:latin typeface="Arial"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4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BREATH cohort and comparisons_v2.dta</a:t>
            </a:r>
            <a:endParaRPr lang="en-US" altLang="en-US" dirty="0" smtClean="0"/>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BEC1009-86AA-4832-A77E-625234B01B31}" type="slidenum">
              <a:rPr lang="en-US" altLang="en-US" smtClean="0">
                <a:latin typeface="Arial" charset="0"/>
              </a:rPr>
              <a:pPr eaLnBrk="1" hangingPunct="1">
                <a:spcBef>
                  <a:spcPct val="0"/>
                </a:spcBef>
              </a:pPr>
              <a:t>53</a:t>
            </a:fld>
            <a:endParaRPr lang="en-US" altLang="en-US" smtClean="0">
              <a:latin typeface="Arial"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57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5920929-2459-47FB-AF0F-C9F5F09D7B33}" type="slidenum">
              <a:rPr lang="en-US" altLang="en-US" smtClean="0">
                <a:latin typeface="Arial" charset="0"/>
              </a:rPr>
              <a:pPr eaLnBrk="1" hangingPunct="1">
                <a:spcBef>
                  <a:spcPct val="0"/>
                </a:spcBef>
              </a:pPr>
              <a:t>54</a:t>
            </a:fld>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38CEAC8-518A-45EE-B2F8-DF2BC8437951}" type="slidenum">
              <a:rPr lang="en-US" altLang="en-US" smtClean="0">
                <a:latin typeface="Arial" charset="0"/>
              </a:rPr>
              <a:pPr eaLnBrk="1" hangingPunct="1">
                <a:spcBef>
                  <a:spcPct val="0"/>
                </a:spcBef>
              </a:pPr>
              <a:t>5</a:t>
            </a:fld>
            <a:endParaRPr lang="en-US" altLang="en-US" smtClean="0">
              <a:latin typeface="Arial"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67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812CE2F-54BA-4DB5-BBE1-F49BC37322FB}" type="slidenum">
              <a:rPr lang="en-US" altLang="en-US" smtClean="0">
                <a:latin typeface="Arial" charset="0"/>
              </a:rPr>
              <a:pPr eaLnBrk="1" hangingPunct="1">
                <a:spcBef>
                  <a:spcPct val="0"/>
                </a:spcBef>
              </a:pPr>
              <a:t>55</a:t>
            </a:fld>
            <a:endParaRPr lang="en-US" altLang="en-US" smtClean="0">
              <a:latin typeface="Arial"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AA5182E-8091-49EB-B9CF-AF12D7B6AF59}" type="slidenum">
              <a:rPr lang="en-US" altLang="en-US" smtClean="0">
                <a:latin typeface="Arial" charset="0"/>
              </a:rPr>
              <a:pPr eaLnBrk="1" hangingPunct="1">
                <a:spcBef>
                  <a:spcPct val="0"/>
                </a:spcBef>
              </a:pPr>
              <a:t>56</a:t>
            </a:fld>
            <a:endParaRPr lang="en-US" altLang="en-US" smtClean="0">
              <a:latin typeface="Arial"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8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D512D08-7063-4ED9-B7DC-AC6D1E368D45}" type="slidenum">
              <a:rPr lang="en-US" altLang="en-US" smtClean="0">
                <a:latin typeface="Arial" charset="0"/>
              </a:rPr>
              <a:pPr eaLnBrk="1" hangingPunct="1">
                <a:spcBef>
                  <a:spcPct val="0"/>
                </a:spcBef>
              </a:pPr>
              <a:t>57</a:t>
            </a:fld>
            <a:endParaRPr lang="en-US" altLang="en-US" smtClean="0">
              <a:latin typeface="Arial"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C5AE8BD-ECF3-4375-80A1-74AAC4CCEECC}" type="slidenum">
              <a:rPr lang="en-US" altLang="en-US" smtClean="0">
                <a:latin typeface="Arial" charset="0"/>
              </a:rPr>
              <a:pPr eaLnBrk="1" hangingPunct="1">
                <a:spcBef>
                  <a:spcPct val="0"/>
                </a:spcBef>
              </a:pPr>
              <a:t>58</a:t>
            </a:fld>
            <a:endParaRPr lang="en-US" altLang="en-US" smtClean="0">
              <a:latin typeface="Arial"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08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4049426-FC57-43F6-BC8F-D6217E0CF7B3}" type="slidenum">
              <a:rPr lang="en-US" altLang="en-US" smtClean="0">
                <a:latin typeface="Arial" charset="0"/>
              </a:rPr>
              <a:pPr eaLnBrk="1" hangingPunct="1">
                <a:spcBef>
                  <a:spcPct val="0"/>
                </a:spcBef>
              </a:pPr>
              <a:t>59</a:t>
            </a:fld>
            <a:endParaRPr lang="en-US" altLang="en-US" smtClean="0">
              <a:latin typeface="Arial"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9FAE0B0-E3F2-4AEB-AD67-2CDB9CF72F27}" type="slidenum">
              <a:rPr lang="en-US" altLang="en-US" smtClean="0">
                <a:latin typeface="Arial" charset="0"/>
              </a:rPr>
              <a:pPr eaLnBrk="1" hangingPunct="1">
                <a:spcBef>
                  <a:spcPct val="0"/>
                </a:spcBef>
              </a:pPr>
              <a:t>60</a:t>
            </a:fld>
            <a:endParaRPr lang="en-US" altLang="en-US" smtClean="0">
              <a:latin typeface="Arial"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Stata didn’t accept</a:t>
            </a:r>
            <a:r>
              <a:rPr lang="en-US" altLang="en-US" baseline="0" dirty="0" smtClean="0"/>
              <a:t> by(</a:t>
            </a:r>
            <a:r>
              <a:rPr lang="en-US" altLang="en-US" baseline="0" dirty="0" err="1" smtClean="0"/>
              <a:t>studyarm</a:t>
            </a:r>
            <a:r>
              <a:rPr lang="en-US" altLang="en-US" baseline="0" dirty="0" smtClean="0"/>
              <a:t>) because </a:t>
            </a:r>
            <a:r>
              <a:rPr lang="en-US" altLang="en-US" baseline="0" dirty="0" err="1" smtClean="0"/>
              <a:t>studyarm</a:t>
            </a:r>
            <a:r>
              <a:rPr lang="en-US" altLang="en-US" baseline="0" dirty="0" smtClean="0"/>
              <a:t> is a character variable… odd. </a:t>
            </a:r>
            <a:endParaRPr lang="en-US" altLang="en-US" dirty="0" smtClean="0"/>
          </a:p>
        </p:txBody>
      </p:sp>
      <p:sp>
        <p:nvSpPr>
          <p:cNvPr id="1228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670B428-7422-4455-BAA1-F5220C0077CB}" type="slidenum">
              <a:rPr lang="en-US" altLang="en-US" smtClean="0">
                <a:latin typeface="Arial" charset="0"/>
              </a:rPr>
              <a:pPr eaLnBrk="1" hangingPunct="1">
                <a:spcBef>
                  <a:spcPct val="0"/>
                </a:spcBef>
              </a:pPr>
              <a:t>61</a:t>
            </a:fld>
            <a:endParaRPr lang="en-US" altLang="en-US" smtClean="0">
              <a:latin typeface="Arial"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*Can be written </a:t>
            </a:r>
            <a:r>
              <a:rPr lang="en-US" altLang="en-US" dirty="0" smtClean="0"/>
              <a:t>=</a:t>
            </a:r>
            <a:endParaRPr lang="en-US" altLang="en-US" dirty="0" smtClean="0"/>
          </a:p>
          <a:p>
            <a:endParaRPr lang="en-US" altLang="en-US" dirty="0" smtClean="0"/>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CCAF32E-CD49-4D03-B1D1-62D04215270C}" type="slidenum">
              <a:rPr lang="en-US" altLang="en-US" smtClean="0">
                <a:latin typeface="Arial" charset="0"/>
              </a:rPr>
              <a:pPr eaLnBrk="1" hangingPunct="1">
                <a:spcBef>
                  <a:spcPct val="0"/>
                </a:spcBef>
              </a:pPr>
              <a:t>62</a:t>
            </a:fld>
            <a:endParaRPr lang="en-US" altLang="en-US" smtClean="0">
              <a:latin typeface="Arial"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259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ED26F22-98BC-4400-A5F4-8E4AA559B492}" type="slidenum">
              <a:rPr lang="en-US" altLang="en-US" smtClean="0">
                <a:latin typeface="Arial" charset="0"/>
              </a:rPr>
              <a:pPr eaLnBrk="1" hangingPunct="1">
                <a:spcBef>
                  <a:spcPct val="0"/>
                </a:spcBef>
              </a:pPr>
              <a:t>63</a:t>
            </a:fld>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C9EDF9D-3862-4F25-8D3E-1419D6751ED1}" type="slidenum">
              <a:rPr lang="en-US" altLang="en-US" smtClean="0">
                <a:latin typeface="Arial" charset="0"/>
              </a:rPr>
              <a:pPr eaLnBrk="1" hangingPunct="1">
                <a:spcBef>
                  <a:spcPct val="0"/>
                </a:spcBef>
              </a:pPr>
              <a:t>7</a:t>
            </a:fld>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Remember that</a:t>
            </a:r>
            <a:r>
              <a:rPr lang="en-US" altLang="en-US" baseline="0" dirty="0" smtClean="0"/>
              <a:t> alpha is the probability we reject the null when it is true. </a:t>
            </a:r>
            <a:br>
              <a:rPr lang="en-US" altLang="en-US" baseline="0" dirty="0" smtClean="0"/>
            </a:br>
            <a:r>
              <a:rPr lang="en-US" altLang="en-US" baseline="0" dirty="0" smtClean="0"/>
              <a:t>It is NOT the probability that we have made a mistake (that the null is true) when we reject the null.</a:t>
            </a:r>
            <a:endParaRPr lang="en-US" altLang="en-US" dirty="0"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54DEA6B-54E3-4CD8-A475-EC47D436BE68}" type="slidenum">
              <a:rPr lang="en-US" altLang="en-US" smtClean="0">
                <a:latin typeface="Arial" charset="0"/>
              </a:rPr>
              <a:pPr eaLnBrk="1" hangingPunct="1">
                <a:spcBef>
                  <a:spcPct val="0"/>
                </a:spcBef>
              </a:pPr>
              <a:t>8</a:t>
            </a:fld>
            <a:endParaRPr lang="en-US"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that this alternative mean that we are talking about is only in theory.  We are still testing to see if the data are consistent with the null hypothesis, but the alternative mean gives us an idea of how different things must be from the null for a difference to show up in our data.</a:t>
            </a:r>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6DAA316-E2A2-428E-B956-F67DD15A4018}" type="slidenum">
              <a:rPr lang="en-US" altLang="en-US" smtClean="0">
                <a:latin typeface="Arial" charset="0"/>
              </a:rPr>
              <a:pPr eaLnBrk="1" hangingPunct="1">
                <a:spcBef>
                  <a:spcPct val="0"/>
                </a:spcBef>
              </a:pPr>
              <a:t>9</a:t>
            </a:fld>
            <a:endParaRPr lang="en-US"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29655CA-A8AD-42A9-8796-9D27A89C157B}" type="slidenum">
              <a:rPr lang="en-US" altLang="en-US" smtClean="0">
                <a:latin typeface="Arial" charset="0"/>
              </a:rPr>
              <a:pPr eaLnBrk="1" hangingPunct="1">
                <a:spcBef>
                  <a:spcPct val="0"/>
                </a:spcBef>
              </a:pPr>
              <a:t>10</a:t>
            </a:fld>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17FF6F2B-6F7A-4BE5-8093-3B7C33DB1852}" type="datetimeFigureOut">
              <a:rPr lang="en-US"/>
              <a:pPr>
                <a:defRPr/>
              </a:pPr>
              <a:t>10/19/2015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2A2D68-1B8A-4379-926E-184925479931}" type="slidenum">
              <a:rPr lang="en-US"/>
              <a:pPr>
                <a:defRPr/>
              </a:pPr>
              <a:t>‹#›</a:t>
            </a:fld>
            <a:endParaRPr lang="en-US"/>
          </a:p>
        </p:txBody>
      </p:sp>
    </p:spTree>
    <p:extLst>
      <p:ext uri="{BB962C8B-B14F-4D97-AF65-F5344CB8AC3E}">
        <p14:creationId xmlns:p14="http://schemas.microsoft.com/office/powerpoint/2010/main" val="867989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510F755-850D-4D5B-AE6A-CE5F7DA4A63D}" type="datetimeFigureOut">
              <a:rPr lang="en-US"/>
              <a:pPr>
                <a:defRPr/>
              </a:pPr>
              <a:t>10/19/2015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D81BC84-98FD-41B4-9528-BF4D96EB7F67}" type="slidenum">
              <a:rPr lang="en-US"/>
              <a:pPr>
                <a:defRPr/>
              </a:pPr>
              <a:t>‹#›</a:t>
            </a:fld>
            <a:endParaRPr lang="en-US"/>
          </a:p>
        </p:txBody>
      </p:sp>
    </p:spTree>
    <p:extLst>
      <p:ext uri="{BB962C8B-B14F-4D97-AF65-F5344CB8AC3E}">
        <p14:creationId xmlns:p14="http://schemas.microsoft.com/office/powerpoint/2010/main" val="3776283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EA9B3A-899F-469A-AC29-3C60F46B36AA}" type="datetimeFigureOut">
              <a:rPr lang="en-US"/>
              <a:pPr>
                <a:defRPr/>
              </a:pPr>
              <a:t>10/19/2015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7B3D075-2514-4FFE-A34A-6B622EEE783A}" type="slidenum">
              <a:rPr lang="en-US"/>
              <a:pPr>
                <a:defRPr/>
              </a:pPr>
              <a:t>‹#›</a:t>
            </a:fld>
            <a:endParaRPr lang="en-US"/>
          </a:p>
        </p:txBody>
      </p:sp>
    </p:spTree>
    <p:extLst>
      <p:ext uri="{BB962C8B-B14F-4D97-AF65-F5344CB8AC3E}">
        <p14:creationId xmlns:p14="http://schemas.microsoft.com/office/powerpoint/2010/main" val="2164162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p:txBody>
          <a:bodyPr/>
          <a:lstStyle>
            <a:lvl1pPr>
              <a:defRPr/>
            </a:lvl1pPr>
          </a:lstStyle>
          <a:p>
            <a:pPr>
              <a:defRPr/>
            </a:pPr>
            <a:endParaRPr lang="en-US"/>
          </a:p>
        </p:txBody>
      </p:sp>
      <p:sp>
        <p:nvSpPr>
          <p:cNvPr id="6" name="Rectangle 70"/>
          <p:cNvSpPr>
            <a:spLocks noGrp="1" noChangeArrowheads="1"/>
          </p:cNvSpPr>
          <p:nvPr>
            <p:ph type="ftr" sz="quarter" idx="11"/>
          </p:nvPr>
        </p:nvSpPr>
        <p:spPr/>
        <p:txBody>
          <a:bodyPr/>
          <a:lstStyle>
            <a:lvl1pPr>
              <a:defRPr/>
            </a:lvl1pPr>
          </a:lstStyle>
          <a:p>
            <a:pPr>
              <a:defRPr/>
            </a:pPr>
            <a:endParaRPr lang="en-US"/>
          </a:p>
        </p:txBody>
      </p:sp>
      <p:sp>
        <p:nvSpPr>
          <p:cNvPr id="7" name="Rectangle 71"/>
          <p:cNvSpPr>
            <a:spLocks noGrp="1" noChangeArrowheads="1"/>
          </p:cNvSpPr>
          <p:nvPr>
            <p:ph type="sldNum" sz="quarter" idx="12"/>
          </p:nvPr>
        </p:nvSpPr>
        <p:spPr/>
        <p:txBody>
          <a:bodyPr/>
          <a:lstStyle>
            <a:lvl1pPr>
              <a:defRPr/>
            </a:lvl1pPr>
          </a:lstStyle>
          <a:p>
            <a:pPr>
              <a:defRPr/>
            </a:pPr>
            <a:fld id="{49D85B61-0A07-4C36-8293-B8E27171378A}" type="slidenum">
              <a:rPr lang="en-US"/>
              <a:pPr>
                <a:defRPr/>
              </a:pPr>
              <a:t>‹#›</a:t>
            </a:fld>
            <a:endParaRPr lang="en-US"/>
          </a:p>
        </p:txBody>
      </p:sp>
    </p:spTree>
    <p:extLst>
      <p:ext uri="{BB962C8B-B14F-4D97-AF65-F5344CB8AC3E}">
        <p14:creationId xmlns:p14="http://schemas.microsoft.com/office/powerpoint/2010/main" val="628122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954BC15-B858-4647-BC34-FD127370BE62}" type="datetimeFigureOut">
              <a:rPr lang="en-US"/>
              <a:pPr>
                <a:defRPr/>
              </a:pPr>
              <a:t>10/19/2015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0FD9172-B145-4DE3-9745-BCB19B07505A}" type="slidenum">
              <a:rPr lang="en-US"/>
              <a:pPr>
                <a:defRPr/>
              </a:pPr>
              <a:t>‹#›</a:t>
            </a:fld>
            <a:endParaRPr lang="en-US"/>
          </a:p>
        </p:txBody>
      </p:sp>
    </p:spTree>
    <p:extLst>
      <p:ext uri="{BB962C8B-B14F-4D97-AF65-F5344CB8AC3E}">
        <p14:creationId xmlns:p14="http://schemas.microsoft.com/office/powerpoint/2010/main" val="2735271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DB1C6E4-57A1-44B1-9ED3-F43C5C9111AF}" type="datetimeFigureOut">
              <a:rPr lang="en-US"/>
              <a:pPr>
                <a:defRPr/>
              </a:pPr>
              <a:t>10/19/2015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D305E86-7696-4CBF-9471-C9A4690144E3}" type="slidenum">
              <a:rPr lang="en-US"/>
              <a:pPr>
                <a:defRPr/>
              </a:pPr>
              <a:t>‹#›</a:t>
            </a:fld>
            <a:endParaRPr lang="en-US"/>
          </a:p>
        </p:txBody>
      </p:sp>
    </p:spTree>
    <p:extLst>
      <p:ext uri="{BB962C8B-B14F-4D97-AF65-F5344CB8AC3E}">
        <p14:creationId xmlns:p14="http://schemas.microsoft.com/office/powerpoint/2010/main" val="32426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D79ECE1-B676-4F54-94BA-AA2FFF61DDC3}" type="datetimeFigureOut">
              <a:rPr lang="en-US"/>
              <a:pPr>
                <a:defRPr/>
              </a:pPr>
              <a:t>10/19/2015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7EA3ED4-EC1E-439F-B532-9FB8B88E855C}" type="slidenum">
              <a:rPr lang="en-US"/>
              <a:pPr>
                <a:defRPr/>
              </a:pPr>
              <a:t>‹#›</a:t>
            </a:fld>
            <a:endParaRPr lang="en-US"/>
          </a:p>
        </p:txBody>
      </p:sp>
    </p:spTree>
    <p:extLst>
      <p:ext uri="{BB962C8B-B14F-4D97-AF65-F5344CB8AC3E}">
        <p14:creationId xmlns:p14="http://schemas.microsoft.com/office/powerpoint/2010/main" val="1237134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AEC8BF0-0276-4786-A111-5575E0FD88AC}" type="datetimeFigureOut">
              <a:rPr lang="en-US"/>
              <a:pPr>
                <a:defRPr/>
              </a:pPr>
              <a:t>10/19/2015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E9130DF-CE43-4537-AA6C-3979078B8A56}" type="slidenum">
              <a:rPr lang="en-US"/>
              <a:pPr>
                <a:defRPr/>
              </a:pPr>
              <a:t>‹#›</a:t>
            </a:fld>
            <a:endParaRPr lang="en-US"/>
          </a:p>
        </p:txBody>
      </p:sp>
    </p:spTree>
    <p:extLst>
      <p:ext uri="{BB962C8B-B14F-4D97-AF65-F5344CB8AC3E}">
        <p14:creationId xmlns:p14="http://schemas.microsoft.com/office/powerpoint/2010/main" val="727313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A8719DE-F7A5-4878-AE86-63C2D395D480}" type="datetimeFigureOut">
              <a:rPr lang="en-US"/>
              <a:pPr>
                <a:defRPr/>
              </a:pPr>
              <a:t>10/19/2015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108C396-4F27-4D50-88A8-94D85BEECAA7}" type="slidenum">
              <a:rPr lang="en-US"/>
              <a:pPr>
                <a:defRPr/>
              </a:pPr>
              <a:t>‹#›</a:t>
            </a:fld>
            <a:endParaRPr lang="en-US"/>
          </a:p>
        </p:txBody>
      </p:sp>
    </p:spTree>
    <p:extLst>
      <p:ext uri="{BB962C8B-B14F-4D97-AF65-F5344CB8AC3E}">
        <p14:creationId xmlns:p14="http://schemas.microsoft.com/office/powerpoint/2010/main" val="1076155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5336684-D7F1-438F-998F-AA6A0C82A231}" type="datetimeFigureOut">
              <a:rPr lang="en-US"/>
              <a:pPr>
                <a:defRPr/>
              </a:pPr>
              <a:t>10/19/2015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DC866C2-A74F-4841-8484-61C2E407805A}" type="slidenum">
              <a:rPr lang="en-US"/>
              <a:pPr>
                <a:defRPr/>
              </a:pPr>
              <a:t>‹#›</a:t>
            </a:fld>
            <a:endParaRPr lang="en-US"/>
          </a:p>
        </p:txBody>
      </p:sp>
    </p:spTree>
    <p:extLst>
      <p:ext uri="{BB962C8B-B14F-4D97-AF65-F5344CB8AC3E}">
        <p14:creationId xmlns:p14="http://schemas.microsoft.com/office/powerpoint/2010/main" val="1693834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2DFB4C4-0B21-424D-904F-54006FD2C170}" type="datetimeFigureOut">
              <a:rPr lang="en-US"/>
              <a:pPr>
                <a:defRPr/>
              </a:pPr>
              <a:t>10/19/2015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B8D891-F8ED-4B25-AB7E-136D08305B60}" type="slidenum">
              <a:rPr lang="en-US"/>
              <a:pPr>
                <a:defRPr/>
              </a:pPr>
              <a:t>‹#›</a:t>
            </a:fld>
            <a:endParaRPr lang="en-US"/>
          </a:p>
        </p:txBody>
      </p:sp>
    </p:spTree>
    <p:extLst>
      <p:ext uri="{BB962C8B-B14F-4D97-AF65-F5344CB8AC3E}">
        <p14:creationId xmlns:p14="http://schemas.microsoft.com/office/powerpoint/2010/main" val="779639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F2EBBF1-3D10-4327-A2D4-5BFF5B70C7B0}" type="datetimeFigureOut">
              <a:rPr lang="en-US"/>
              <a:pPr>
                <a:defRPr/>
              </a:pPr>
              <a:t>10/19/2015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69A03F8-2209-4798-AD0D-D657C8A578DA}" type="slidenum">
              <a:rPr lang="en-US"/>
              <a:pPr>
                <a:defRPr/>
              </a:pPr>
              <a:t>‹#›</a:t>
            </a:fld>
            <a:endParaRPr lang="en-US"/>
          </a:p>
        </p:txBody>
      </p:sp>
    </p:spTree>
    <p:extLst>
      <p:ext uri="{BB962C8B-B14F-4D97-AF65-F5344CB8AC3E}">
        <p14:creationId xmlns:p14="http://schemas.microsoft.com/office/powerpoint/2010/main" val="1200716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77F3A5B-D4E9-4422-8627-0E9B5FE076F4}" type="datetimeFigureOut">
              <a:rPr lang="en-US"/>
              <a:pPr>
                <a:defRPr/>
              </a:pPr>
              <a:t>10/19/2015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D246BB7-9275-48EA-A8FF-24ABCE489E8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74"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 id="2147483985"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9.wmf"/><Relationship Id="rId4"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0.wmf"/><Relationship Id="rId4" Type="http://schemas.openxmlformats.org/officeDocument/2006/relationships/oleObject" Target="../embeddings/oleObject2.bin"/></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0.wmf"/><Relationship Id="rId4" Type="http://schemas.openxmlformats.org/officeDocument/2006/relationships/oleObject" Target="../embeddings/oleObject3.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notesSlide" Target="../notesSlides/notesSlide33.xml"/><Relationship Id="rId7" Type="http://schemas.openxmlformats.org/officeDocument/2006/relationships/image" Target="../media/image13.wmf"/><Relationship Id="rId2" Type="http://schemas.openxmlformats.org/officeDocument/2006/relationships/slideLayout" Target="../slideLayouts/slideLayout12.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12.wmf"/><Relationship Id="rId4" Type="http://schemas.openxmlformats.org/officeDocument/2006/relationships/oleObject" Target="../embeddings/oleObject4.bin"/><Relationship Id="rId9" Type="http://schemas.openxmlformats.org/officeDocument/2006/relationships/image" Target="../media/image14.wmf"/></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15.wmf"/><Relationship Id="rId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16.wmf"/><Relationship Id="rId4" Type="http://schemas.openxmlformats.org/officeDocument/2006/relationships/oleObject" Target="../embeddings/oleObject8.bin"/></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6.wmf"/><Relationship Id="rId4" Type="http://schemas.openxmlformats.org/officeDocument/2006/relationships/oleObject" Target="../embeddings/oleObject9.bin"/></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7.wmf"/><Relationship Id="rId4" Type="http://schemas.openxmlformats.org/officeDocument/2006/relationships/oleObject" Target="../embeddings/oleObject10.bin"/></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8.wmf"/><Relationship Id="rId4" Type="http://schemas.openxmlformats.org/officeDocument/2006/relationships/oleObject" Target="../embeddings/oleObject1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9.wmf"/><Relationship Id="rId4" Type="http://schemas.openxmlformats.org/officeDocument/2006/relationships/oleObject" Target="../embeddings/oleObject12.bin"/></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12.xml"/><Relationship Id="rId1" Type="http://schemas.openxmlformats.org/officeDocument/2006/relationships/vmlDrawing" Target="../drawings/vmlDrawing11.vml"/><Relationship Id="rId5" Type="http://schemas.openxmlformats.org/officeDocument/2006/relationships/image" Target="../media/image20.wmf"/><Relationship Id="rId4" Type="http://schemas.openxmlformats.org/officeDocument/2006/relationships/oleObject" Target="../embeddings/oleObject13.bin"/></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20.wmf"/><Relationship Id="rId4" Type="http://schemas.openxmlformats.org/officeDocument/2006/relationships/oleObject" Target="../embeddings/oleObject14.bin"/></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1371600"/>
            <a:ext cx="8229600" cy="1143000"/>
          </a:xfrm>
        </p:spPr>
        <p:txBody>
          <a:bodyPr rtlCol="0">
            <a:normAutofit fontScale="90000"/>
          </a:bodyPr>
          <a:lstStyle/>
          <a:p>
            <a:pPr eaLnBrk="1" fontAlgn="auto" hangingPunct="1">
              <a:spcAft>
                <a:spcPts val="0"/>
              </a:spcAft>
              <a:defRPr/>
            </a:pPr>
            <a:r>
              <a:rPr lang="en-US" dirty="0" smtClean="0"/>
              <a:t>Biostat 200</a:t>
            </a:r>
            <a:br>
              <a:rPr lang="en-US" dirty="0" smtClean="0"/>
            </a:br>
            <a:r>
              <a:rPr lang="en-US" dirty="0" smtClean="0"/>
              <a:t>Lecture 6</a:t>
            </a:r>
          </a:p>
        </p:txBody>
      </p:sp>
      <p:sp>
        <p:nvSpPr>
          <p:cNvPr id="3075" name="Rectangle 3"/>
          <p:cNvSpPr>
            <a:spLocks noGrp="1" noChangeArrowheads="1"/>
          </p:cNvSpPr>
          <p:nvPr>
            <p:ph idx="1"/>
          </p:nvPr>
        </p:nvSpPr>
        <p:spPr/>
        <p:txBody>
          <a:bodyPr/>
          <a:lstStyle/>
          <a:p>
            <a:pPr eaLnBrk="1" hangingPunct="1">
              <a:buFont typeface="Wingdings" pitchFamily="2" charset="2"/>
              <a:buNone/>
            </a:pPr>
            <a:endParaRPr lang="en-US" altLang="en-US" smtClean="0"/>
          </a:p>
          <a:p>
            <a:pPr eaLnBrk="1" hangingPunct="1">
              <a:buFont typeface="Wingdings" pitchFamily="2" charset="2"/>
              <a:buNone/>
            </a:pPr>
            <a:endParaRPr lang="en-US" alt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274638"/>
            <a:ext cx="8686800" cy="1143000"/>
          </a:xfrm>
        </p:spPr>
        <p:txBody>
          <a:bodyPr/>
          <a:lstStyle/>
          <a:p>
            <a:pPr eaLnBrk="1" hangingPunct="1"/>
            <a:r>
              <a:rPr lang="en-US" altLang="en-US" sz="3600" smtClean="0"/>
              <a:t>If the alternative is very different from the null, the chance of a Type II error is low</a:t>
            </a:r>
          </a:p>
        </p:txBody>
      </p:sp>
      <p:pic>
        <p:nvPicPr>
          <p:cNvPr id="11267"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58875" y="1636713"/>
            <a:ext cx="6826250" cy="499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Arrow Connector 3"/>
          <p:cNvCxnSpPr/>
          <p:nvPr/>
        </p:nvCxnSpPr>
        <p:spPr>
          <a:xfrm>
            <a:off x="1676400" y="3200400"/>
            <a:ext cx="2590800" cy="25908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1269" name="TextBox 10"/>
          <p:cNvSpPr txBox="1">
            <a:spLocks noChangeArrowheads="1"/>
          </p:cNvSpPr>
          <p:nvPr/>
        </p:nvSpPr>
        <p:spPr bwMode="auto">
          <a:xfrm>
            <a:off x="685800" y="2076450"/>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sym typeface="Symbol" pitchFamily="18" charset="2"/>
              </a:rPr>
              <a:t>, chance of failing to reject the null if the alternative is true</a:t>
            </a:r>
            <a:endParaRPr lang="en-US" altLang="en-US" sz="1800">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04800" y="274638"/>
            <a:ext cx="8686800" cy="1143000"/>
          </a:xfrm>
        </p:spPr>
        <p:txBody>
          <a:bodyPr/>
          <a:lstStyle/>
          <a:p>
            <a:pPr eaLnBrk="1" hangingPunct="1"/>
            <a:r>
              <a:rPr lang="en-US" altLang="en-US" sz="3600" smtClean="0"/>
              <a:t>If the alternative is not very different from the null, the chance of a Type II error is high</a:t>
            </a:r>
            <a:endParaRPr lang="en-US" altLang="en-US" smtClean="0"/>
          </a:p>
        </p:txBody>
      </p:sp>
      <p:pic>
        <p:nvPicPr>
          <p:cNvPr id="12291" name="Picture 2253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58875" y="1484313"/>
            <a:ext cx="6826250" cy="499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AutoShape 2"/>
          <p:cNvSpPr>
            <a:spLocks noChangeAspect="1" noChangeArrowheads="1"/>
          </p:cNvSpPr>
          <p:nvPr/>
        </p:nvSpPr>
        <p:spPr bwMode="auto">
          <a:xfrm>
            <a:off x="1252538" y="1560513"/>
            <a:ext cx="6824662" cy="499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latin typeface="Arial" charset="0"/>
            </a:endParaRPr>
          </a:p>
        </p:txBody>
      </p:sp>
      <p:sp>
        <p:nvSpPr>
          <p:cNvPr id="12293" name="TextBox 10"/>
          <p:cNvSpPr txBox="1">
            <a:spLocks noChangeArrowheads="1"/>
          </p:cNvSpPr>
          <p:nvPr/>
        </p:nvSpPr>
        <p:spPr bwMode="auto">
          <a:xfrm>
            <a:off x="1200150" y="1981200"/>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sym typeface="Symbol" pitchFamily="18" charset="2"/>
              </a:rPr>
              <a:t>, chance of failing to reject the null if the alternative is true</a:t>
            </a:r>
            <a:endParaRPr lang="en-US" altLang="en-US" sz="1800">
              <a:latin typeface="Arial" charset="0"/>
            </a:endParaRPr>
          </a:p>
        </p:txBody>
      </p:sp>
      <p:cxnSp>
        <p:nvCxnSpPr>
          <p:cNvPr id="6" name="Straight Arrow Connector 5"/>
          <p:cNvCxnSpPr/>
          <p:nvPr/>
        </p:nvCxnSpPr>
        <p:spPr>
          <a:xfrm>
            <a:off x="1524000" y="3124200"/>
            <a:ext cx="2895600" cy="23622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28600" y="0"/>
            <a:ext cx="8686800" cy="1143000"/>
          </a:xfrm>
        </p:spPr>
        <p:txBody>
          <a:bodyPr/>
          <a:lstStyle/>
          <a:p>
            <a:pPr eaLnBrk="1" hangingPunct="1"/>
            <a:r>
              <a:rPr lang="en-US" altLang="en-US" sz="3600" smtClean="0"/>
              <a:t>Chance of a Type II error is lower if the SEM is smaller</a:t>
            </a:r>
          </a:p>
        </p:txBody>
      </p:sp>
      <p:sp>
        <p:nvSpPr>
          <p:cNvPr id="13315" name="TextBox 6"/>
          <p:cNvSpPr txBox="1">
            <a:spLocks noChangeArrowheads="1"/>
          </p:cNvSpPr>
          <p:nvPr/>
        </p:nvSpPr>
        <p:spPr bwMode="auto">
          <a:xfrm>
            <a:off x="266700" y="5804157"/>
            <a:ext cx="86106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latin typeface="Arial" charset="0"/>
              </a:rPr>
              <a:t>This is relevant because the SD for the distribution of a sample mean is </a:t>
            </a:r>
            <a:r>
              <a:rPr lang="el-GR" altLang="en-US" sz="1800" dirty="0">
                <a:latin typeface="Arial" charset="0"/>
              </a:rPr>
              <a:t>σ</a:t>
            </a:r>
            <a:r>
              <a:rPr lang="en-US" altLang="en-US" sz="1800" dirty="0">
                <a:latin typeface="Arial" charset="0"/>
              </a:rPr>
              <a:t>/</a:t>
            </a:r>
            <a:r>
              <a:rPr lang="el-GR" altLang="en-US" sz="1800" dirty="0">
                <a:latin typeface="Arial" charset="0"/>
                <a:sym typeface="Symbol" pitchFamily="18" charset="2"/>
              </a:rPr>
              <a:t></a:t>
            </a:r>
            <a:r>
              <a:rPr lang="en-US" altLang="en-US" sz="1800" dirty="0">
                <a:latin typeface="Arial" charset="0"/>
                <a:sym typeface="Symbol" pitchFamily="18" charset="2"/>
              </a:rPr>
              <a:t>n </a:t>
            </a:r>
          </a:p>
          <a:p>
            <a:pPr eaLnBrk="1" hangingPunct="1">
              <a:spcBef>
                <a:spcPct val="0"/>
              </a:spcBef>
              <a:buFontTx/>
              <a:buNone/>
            </a:pPr>
            <a:r>
              <a:rPr lang="en-US" altLang="en-US" sz="1800" dirty="0">
                <a:latin typeface="Arial" charset="0"/>
                <a:sym typeface="Symbol" pitchFamily="18" charset="2"/>
              </a:rPr>
              <a:t>So increasing n decreases the SD of the </a:t>
            </a:r>
            <a:r>
              <a:rPr lang="en-US" altLang="en-US" sz="1800" u="sng" dirty="0" smtClean="0">
                <a:latin typeface="Arial" charset="0"/>
                <a:sym typeface="Symbol" pitchFamily="18" charset="2"/>
              </a:rPr>
              <a:t>mean.</a:t>
            </a:r>
            <a:r>
              <a:rPr lang="en-US" altLang="en-US" sz="1800" dirty="0" smtClean="0">
                <a:latin typeface="Arial" charset="0"/>
                <a:sym typeface="Symbol" pitchFamily="18" charset="2"/>
              </a:rPr>
              <a:t>  Also </a:t>
            </a:r>
            <a:r>
              <a:rPr lang="el-GR" altLang="en-US" sz="1800" dirty="0">
                <a:latin typeface="Arial" charset="0"/>
              </a:rPr>
              <a:t>σ</a:t>
            </a:r>
            <a:r>
              <a:rPr lang="en-US" altLang="en-US" sz="1800" dirty="0">
                <a:latin typeface="Arial" charset="0"/>
              </a:rPr>
              <a:t>/</a:t>
            </a:r>
            <a:r>
              <a:rPr lang="el-GR" altLang="en-US" sz="1800" dirty="0">
                <a:latin typeface="Arial" charset="0"/>
                <a:sym typeface="Symbol" pitchFamily="18" charset="2"/>
              </a:rPr>
              <a:t></a:t>
            </a:r>
            <a:r>
              <a:rPr lang="en-US" altLang="en-US" sz="1800" dirty="0" smtClean="0">
                <a:latin typeface="Arial" charset="0"/>
                <a:sym typeface="Symbol" pitchFamily="18" charset="2"/>
              </a:rPr>
              <a:t>n (or s/</a:t>
            </a:r>
            <a:r>
              <a:rPr lang="el-GR" altLang="en-US" sz="1800" dirty="0" smtClean="0">
                <a:latin typeface="Arial" charset="0"/>
                <a:sym typeface="Symbol" pitchFamily="18" charset="2"/>
              </a:rPr>
              <a:t></a:t>
            </a:r>
            <a:r>
              <a:rPr lang="en-US" altLang="en-US" sz="1800" dirty="0" smtClean="0">
                <a:latin typeface="Arial" charset="0"/>
                <a:sym typeface="Symbol" pitchFamily="18" charset="2"/>
              </a:rPr>
              <a:t>n) is in the denominator of your test statistic, which if large means you will reject.  </a:t>
            </a:r>
            <a:endParaRPr lang="en-US" altLang="en-US" sz="1800" u="sng" dirty="0">
              <a:latin typeface="Arial" charset="0"/>
            </a:endParaRPr>
          </a:p>
        </p:txBody>
      </p:sp>
      <p:pic>
        <p:nvPicPr>
          <p:cNvPr id="13316" name="Picture 4" descr="Biostat 200_Lecture 6_slide 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04925" y="1036638"/>
            <a:ext cx="6534150" cy="478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Criminal justice</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en-US" dirty="0" smtClean="0"/>
              <a:t>A person is accused of a crime, say stealing bread, and is on trial.</a:t>
            </a:r>
          </a:p>
          <a:p>
            <a:r>
              <a:rPr lang="en-US" dirty="0" smtClean="0"/>
              <a:t>The null hypothesis is:</a:t>
            </a:r>
          </a:p>
          <a:p>
            <a:r>
              <a:rPr lang="en-US" dirty="0" smtClean="0"/>
              <a:t>The alternative hypothesis is:</a:t>
            </a:r>
          </a:p>
          <a:p>
            <a:r>
              <a:rPr lang="en-US" dirty="0" smtClean="0"/>
              <a:t>The evidence against him/her is the data.</a:t>
            </a:r>
          </a:p>
          <a:p>
            <a:r>
              <a:rPr lang="en-US" dirty="0" smtClean="0"/>
              <a:t>If the data is very clear, then it is easy to convict. If the data are not very clear, then the jury needs to err on the side of caution.</a:t>
            </a:r>
          </a:p>
          <a:p>
            <a:pPr lvl="1"/>
            <a:r>
              <a:rPr lang="en-US" dirty="0" smtClean="0"/>
              <a:t>The data may be made stronger by multiple witnesses saying the same thing (thus reducing </a:t>
            </a:r>
            <a:r>
              <a:rPr lang="el-GR" dirty="0" smtClean="0"/>
              <a:t>σ</a:t>
            </a:r>
            <a:r>
              <a:rPr lang="en-US" dirty="0" smtClean="0"/>
              <a:t>)</a:t>
            </a:r>
          </a:p>
          <a:p>
            <a:pPr lvl="1"/>
            <a:r>
              <a:rPr lang="en-US" dirty="0" smtClean="0"/>
              <a:t>The data may be made stronger by evidence that itself is strong (like a large effect size), even if not replicated (e.g. fingerprints in the flour)</a:t>
            </a:r>
            <a:endParaRPr lang="en-US" dirty="0"/>
          </a:p>
        </p:txBody>
      </p:sp>
    </p:spTree>
    <p:extLst>
      <p:ext uri="{BB962C8B-B14F-4D97-AF65-F5344CB8AC3E}">
        <p14:creationId xmlns:p14="http://schemas.microsoft.com/office/powerpoint/2010/main" val="2457726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smtClean="0"/>
              <a:t>Finding </a:t>
            </a:r>
            <a:r>
              <a:rPr lang="el-GR" altLang="en-US" smtClean="0"/>
              <a:t>β</a:t>
            </a:r>
            <a:r>
              <a:rPr lang="en-US" altLang="en-US" smtClean="0"/>
              <a:t>, P(Type II error)</a:t>
            </a:r>
          </a:p>
        </p:txBody>
      </p:sp>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1630" t="-1752" r="-1111"/>
            </a:stretch>
          </a:blipFill>
          <a:extLst/>
        </p:spPr>
        <p:txBody>
          <a:bodyPr/>
          <a:lstStyle/>
          <a:p>
            <a:r>
              <a:rPr lang="en-US">
                <a:noFill/>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381000" y="1600200"/>
            <a:ext cx="8534400" cy="6553200"/>
          </a:xfrm>
        </p:spPr>
        <p:txBody>
          <a:bodyPr/>
          <a:lstStyle/>
          <a:p>
            <a:pPr eaLnBrk="1" hangingPunct="1"/>
            <a:r>
              <a:rPr lang="en-US" altLang="en-US" dirty="0" smtClean="0"/>
              <a:t>The power (i.e. 1-</a:t>
            </a:r>
            <a:r>
              <a:rPr lang="el-GR" altLang="en-US" dirty="0" smtClean="0"/>
              <a:t>β</a:t>
            </a:r>
            <a:r>
              <a:rPr lang="en-US" altLang="en-US" dirty="0" smtClean="0"/>
              <a:t>) of a statistical test is lower for alternative values that are closer to the null value (the chance of a Type II error is higher) and higher for more extreme alternative values.</a:t>
            </a:r>
          </a:p>
          <a:p>
            <a:pPr lvl="1" eaLnBrk="1" hangingPunct="1"/>
            <a:r>
              <a:rPr lang="en-US" altLang="en-US" dirty="0" smtClean="0"/>
              <a:t>The jury is more likely to convict with stronger evidence.</a:t>
            </a:r>
          </a:p>
          <a:p>
            <a:pPr eaLnBrk="1" hangingPunct="1"/>
            <a:r>
              <a:rPr lang="en-US" altLang="en-US" dirty="0" smtClean="0"/>
              <a:t>It is standard to fix </a:t>
            </a:r>
            <a:r>
              <a:rPr lang="en-US" altLang="en-US" dirty="0" smtClean="0">
                <a:sym typeface="Symbol" pitchFamily="18" charset="2"/>
              </a:rPr>
              <a:t>=0.05 and =0.20 (for 80% power) and determine n for various alternative hypotheses</a:t>
            </a:r>
          </a:p>
          <a:p>
            <a:pPr eaLnBrk="1" hangingPunct="1">
              <a:buFont typeface="Arial" charset="0"/>
              <a:buNone/>
            </a:pPr>
            <a:endParaRPr lang="en-US" altLang="en-US" dirty="0" smtClean="0"/>
          </a:p>
          <a:p>
            <a:pPr eaLnBrk="1" hangingPunct="1">
              <a:buFont typeface="Arial" charset="0"/>
              <a:buNone/>
            </a:pPr>
            <a:endParaRPr lang="en-US" altLang="en-US" dirty="0" smtClean="0"/>
          </a:p>
          <a:p>
            <a:pPr eaLnBrk="1" hangingPunct="1"/>
            <a:endParaRPr lang="en-US" altLang="en-US" dirty="0" smtClean="0"/>
          </a:p>
          <a:p>
            <a:pPr eaLnBrk="1" hangingPunct="1"/>
            <a:endParaRPr lang="en-US" altLang="en-US" dirty="0" smtClean="0"/>
          </a:p>
        </p:txBody>
      </p:sp>
      <p:sp>
        <p:nvSpPr>
          <p:cNvPr id="4" name="Slide Number Placeholder 3"/>
          <p:cNvSpPr>
            <a:spLocks noGrp="1"/>
          </p:cNvSpPr>
          <p:nvPr>
            <p:ph type="sldNum" sz="quarter" idx="12"/>
          </p:nvPr>
        </p:nvSpPr>
        <p:spPr/>
        <p:txBody>
          <a:bodyPr/>
          <a:lstStyle/>
          <a:p>
            <a:pPr>
              <a:defRPr/>
            </a:pPr>
            <a:fld id="{119832DA-FB18-4527-885E-71ECCEBDE2F7}" type="slidenum">
              <a:rPr lang="en-US"/>
              <a:pPr>
                <a:defRPr/>
              </a:pPr>
              <a:t>15</a:t>
            </a:fld>
            <a:endParaRPr lang="en-US" dirty="0"/>
          </a:p>
        </p:txBody>
      </p:sp>
      <p:sp>
        <p:nvSpPr>
          <p:cNvPr id="15364" name="Title 1"/>
          <p:cNvSpPr>
            <a:spLocks noGrp="1"/>
          </p:cNvSpPr>
          <p:nvPr>
            <p:ph type="title"/>
          </p:nvPr>
        </p:nvSpPr>
        <p:spPr/>
        <p:txBody>
          <a:bodyPr/>
          <a:lstStyle/>
          <a:p>
            <a:pPr eaLnBrk="1" hangingPunct="1"/>
            <a:r>
              <a:rPr lang="en-US" altLang="en-US" smtClean="0"/>
              <a:t>Power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Sample size calculation	</a:t>
            </a:r>
          </a:p>
        </p:txBody>
      </p:sp>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1481" t="-2695" b="-1617"/>
            </a:stretch>
          </a:blipFill>
          <a:extLst/>
        </p:spPr>
        <p:txBody>
          <a:bodyPr/>
          <a:lstStyle/>
          <a:p>
            <a:r>
              <a:rPr lang="en-US">
                <a:noFill/>
              </a:rPr>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Sample size calculation, con’t</a:t>
            </a:r>
          </a:p>
        </p:txBody>
      </p:sp>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1630" t="-1617"/>
            </a:stretch>
          </a:blipFill>
          <a:extLst/>
        </p:spPr>
        <p:txBody>
          <a:bodyPr/>
          <a:lstStyle/>
          <a:p>
            <a:r>
              <a:rPr lang="en-US">
                <a:noFill/>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The </a:t>
                </a:r>
                <a14:m>
                  <m:oMath xmlns:m="http://schemas.openxmlformats.org/officeDocument/2006/math">
                    <m:acc>
                      <m:accPr>
                        <m:chr m:val="̅"/>
                        <m:ctrlPr>
                          <a:rPr lang="en-US" i="1" smtClean="0">
                            <a:latin typeface="Cambria Math"/>
                          </a:rPr>
                        </m:ctrlPr>
                      </m:accPr>
                      <m:e>
                        <m:r>
                          <a:rPr lang="en-US" b="0" i="1" smtClean="0">
                            <a:latin typeface="Cambria Math"/>
                          </a:rPr>
                          <m:t>𝑋</m:t>
                        </m:r>
                      </m:e>
                    </m:acc>
                  </m:oMath>
                </a14:m>
                <a:r>
                  <a:rPr lang="en-US" dirty="0" smtClean="0"/>
                  <a:t> that meets these two conditions is found by setting both equations equal</a:t>
                </a:r>
              </a:p>
              <a:p>
                <a:pPr marL="0" indent="0">
                  <a:buNone/>
                </a:pPr>
                <a:r>
                  <a:rPr lang="en-US" dirty="0"/>
                  <a:t> </a:t>
                </a:r>
                <a:r>
                  <a:rPr lang="en-US" dirty="0" smtClean="0"/>
                  <a:t>11.4 + 1.645*2/</a:t>
                </a:r>
                <a:r>
                  <a:rPr lang="en-US" dirty="0"/>
                  <a:t> √</a:t>
                </a:r>
                <a:r>
                  <a:rPr lang="en-US" dirty="0" smtClean="0"/>
                  <a:t>n = -1.282*2/</a:t>
                </a:r>
                <a:r>
                  <a:rPr lang="en-US" dirty="0"/>
                  <a:t> √</a:t>
                </a:r>
                <a:r>
                  <a:rPr lang="en-US" dirty="0" smtClean="0"/>
                  <a:t>n + 13</a:t>
                </a:r>
              </a:p>
              <a:p>
                <a:pPr marL="0" indent="0">
                  <a:buNone/>
                </a:pPr>
                <a:r>
                  <a:rPr lang="en-US" dirty="0"/>
                  <a:t> </a:t>
                </a:r>
                <a:r>
                  <a:rPr lang="en-US" dirty="0" smtClean="0"/>
                  <a:t>(1.645+1.282)*2/</a:t>
                </a:r>
                <a:r>
                  <a:rPr lang="en-US" dirty="0"/>
                  <a:t> √</a:t>
                </a:r>
                <a:r>
                  <a:rPr lang="en-US" dirty="0" smtClean="0"/>
                  <a:t>n = 13+11.4</a:t>
                </a:r>
              </a:p>
              <a:p>
                <a:pPr marL="0" indent="0">
                  <a:buNone/>
                </a:pPr>
                <a:r>
                  <a:rPr lang="en-US" dirty="0"/>
                  <a:t>√</a:t>
                </a:r>
                <a:r>
                  <a:rPr lang="en-US" dirty="0" smtClean="0"/>
                  <a:t>n = </a:t>
                </a:r>
                <a:r>
                  <a:rPr lang="en-US" dirty="0"/>
                  <a:t>(1.645+1.282</a:t>
                </a:r>
                <a:r>
                  <a:rPr lang="en-US" dirty="0" smtClean="0"/>
                  <a:t>)*2/(13-11.4)</a:t>
                </a:r>
              </a:p>
              <a:p>
                <a:pPr marL="0" indent="0">
                  <a:buNone/>
                </a:pPr>
                <a:r>
                  <a:rPr lang="it-IT" sz="1600" dirty="0">
                    <a:latin typeface="Courier New" panose="02070309020205020404" pitchFamily="49" charset="0"/>
                    <a:cs typeface="Courier New" panose="02070309020205020404" pitchFamily="49" charset="0"/>
                  </a:rPr>
                  <a:t>di ((1.645+1.282)*2/(13-11.4))^2</a:t>
                </a:r>
              </a:p>
              <a:p>
                <a:pPr marL="0" indent="0">
                  <a:buNone/>
                </a:pPr>
                <a:r>
                  <a:rPr lang="it-IT" sz="1600" dirty="0">
                    <a:latin typeface="Courier New" panose="02070309020205020404" pitchFamily="49" charset="0"/>
                    <a:cs typeface="Courier New" panose="02070309020205020404" pitchFamily="49" charset="0"/>
                  </a:rPr>
                  <a:t>13.386452</a:t>
                </a:r>
              </a:p>
              <a:p>
                <a:pPr marL="0" indent="0">
                  <a:buNone/>
                </a:pPr>
                <a:endParaRPr lang="en-US" dirty="0" smtClean="0"/>
              </a:p>
              <a:p>
                <a:pPr marL="0" indent="0">
                  <a:buNone/>
                </a:pPr>
                <a:r>
                  <a:rPr lang="en-US" dirty="0"/>
                  <a:t> </a:t>
                </a:r>
                <a:r>
                  <a:rPr lang="en-US" dirty="0" smtClean="0"/>
                  <a:t>n=13.4</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852" t="-1617" b="-5526"/>
                </a:stretch>
              </a:blipFill>
            </p:spPr>
            <p:txBody>
              <a:bodyPr/>
              <a:lstStyle/>
              <a:p>
                <a:r>
                  <a:rPr lang="en-US">
                    <a:noFill/>
                  </a:rPr>
                  <a:t> </a:t>
                </a:r>
              </a:p>
            </p:txBody>
          </p:sp>
        </mc:Fallback>
      </mc:AlternateContent>
    </p:spTree>
    <p:extLst>
      <p:ext uri="{BB962C8B-B14F-4D97-AF65-F5344CB8AC3E}">
        <p14:creationId xmlns:p14="http://schemas.microsoft.com/office/powerpoint/2010/main" val="28497782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In Stata</a:t>
            </a:r>
          </a:p>
        </p:txBody>
      </p:sp>
      <p:sp>
        <p:nvSpPr>
          <p:cNvPr id="19459" name="Content Placeholder 2"/>
          <p:cNvSpPr>
            <a:spLocks noGrp="1"/>
          </p:cNvSpPr>
          <p:nvPr>
            <p:ph idx="1"/>
          </p:nvPr>
        </p:nvSpPr>
        <p:spPr/>
        <p:txBody>
          <a:bodyPr/>
          <a:lstStyle/>
          <a:p>
            <a:pPr marL="0" indent="0">
              <a:buFont typeface="Arial" charset="0"/>
              <a:buNone/>
            </a:pPr>
            <a:r>
              <a:rPr lang="en-US" altLang="en-US" sz="1400" dirty="0" smtClean="0">
                <a:latin typeface="Courier New" pitchFamily="49" charset="0"/>
                <a:cs typeface="Courier New" pitchFamily="49" charset="0"/>
              </a:rPr>
              <a:t>. power </a:t>
            </a:r>
            <a:r>
              <a:rPr lang="en-US" altLang="en-US" sz="1400" dirty="0" err="1" smtClean="0">
                <a:latin typeface="Courier New" pitchFamily="49" charset="0"/>
                <a:cs typeface="Courier New" pitchFamily="49" charset="0"/>
              </a:rPr>
              <a:t>onemean</a:t>
            </a:r>
            <a:r>
              <a:rPr lang="en-US" altLang="en-US" sz="1400" dirty="0" smtClean="0">
                <a:latin typeface="Courier New" pitchFamily="49" charset="0"/>
                <a:cs typeface="Courier New" pitchFamily="49" charset="0"/>
              </a:rPr>
              <a:t> 11.4 13, power(0.9) </a:t>
            </a:r>
            <a:r>
              <a:rPr lang="en-US" altLang="en-US" sz="1400" dirty="0" err="1" smtClean="0">
                <a:latin typeface="Courier New" pitchFamily="49" charset="0"/>
                <a:cs typeface="Courier New" pitchFamily="49" charset="0"/>
              </a:rPr>
              <a:t>sd</a:t>
            </a:r>
            <a:r>
              <a:rPr lang="en-US" altLang="en-US" sz="1400" dirty="0" smtClean="0">
                <a:latin typeface="Courier New" pitchFamily="49" charset="0"/>
                <a:cs typeface="Courier New" pitchFamily="49" charset="0"/>
              </a:rPr>
              <a:t>(2) </a:t>
            </a:r>
            <a:r>
              <a:rPr lang="en-US" altLang="en-US" sz="1400" dirty="0" err="1" smtClean="0">
                <a:latin typeface="Courier New" pitchFamily="49" charset="0"/>
                <a:cs typeface="Courier New" pitchFamily="49" charset="0"/>
              </a:rPr>
              <a:t>knownsd</a:t>
            </a: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onesided</a:t>
            </a:r>
            <a:endParaRPr lang="en-US" altLang="en-US" sz="1400" dirty="0" smtClean="0">
              <a:latin typeface="Courier New" pitchFamily="49" charset="0"/>
              <a:cs typeface="Courier New" pitchFamily="49" charset="0"/>
            </a:endParaRP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r>
              <a:rPr lang="en-US" altLang="en-US" sz="1400" dirty="0" smtClean="0">
                <a:latin typeface="Courier New" pitchFamily="49" charset="0"/>
                <a:cs typeface="Courier New" pitchFamily="49" charset="0"/>
              </a:rPr>
              <a:t>Estimated sample size for a one-sample mean test</a:t>
            </a:r>
          </a:p>
          <a:p>
            <a:pPr marL="0" indent="0">
              <a:buFont typeface="Arial" charset="0"/>
              <a:buNone/>
            </a:pPr>
            <a:r>
              <a:rPr lang="en-US" altLang="en-US" sz="1400" dirty="0" smtClean="0">
                <a:latin typeface="Courier New" pitchFamily="49" charset="0"/>
                <a:cs typeface="Courier New" pitchFamily="49" charset="0"/>
              </a:rPr>
              <a:t>z test</a:t>
            </a:r>
          </a:p>
          <a:p>
            <a:pPr marL="0" indent="0">
              <a:buFont typeface="Arial" charset="0"/>
              <a:buNone/>
            </a:pPr>
            <a:r>
              <a:rPr lang="en-US" altLang="en-US" sz="1400" dirty="0" smtClean="0">
                <a:latin typeface="Courier New" pitchFamily="49" charset="0"/>
                <a:cs typeface="Courier New" pitchFamily="49" charset="0"/>
              </a:rPr>
              <a:t>Ho: m = m0  versus  Ha: m &gt; m0</a:t>
            </a: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r>
              <a:rPr lang="en-US" altLang="en-US" sz="1400" dirty="0" smtClean="0">
                <a:latin typeface="Courier New" pitchFamily="49" charset="0"/>
                <a:cs typeface="Courier New" pitchFamily="49" charset="0"/>
              </a:rPr>
              <a:t>Study parameters:</a:t>
            </a: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r>
              <a:rPr lang="en-US" altLang="en-US" sz="1400" dirty="0" smtClean="0">
                <a:latin typeface="Courier New" pitchFamily="49" charset="0"/>
                <a:cs typeface="Courier New" pitchFamily="49" charset="0"/>
              </a:rPr>
              <a:t>        alpha =    0.0500</a:t>
            </a:r>
          </a:p>
          <a:p>
            <a:pPr marL="0" indent="0">
              <a:buFont typeface="Arial" charset="0"/>
              <a:buNone/>
            </a:pPr>
            <a:r>
              <a:rPr lang="en-US" altLang="en-US" sz="1400" dirty="0" smtClean="0">
                <a:latin typeface="Courier New" pitchFamily="49" charset="0"/>
                <a:cs typeface="Courier New" pitchFamily="49" charset="0"/>
              </a:rPr>
              <a:t>        power =    0.9000</a:t>
            </a:r>
          </a:p>
          <a:p>
            <a:pPr marL="0" indent="0">
              <a:buFont typeface="Arial" charset="0"/>
              <a:buNone/>
            </a:pPr>
            <a:r>
              <a:rPr lang="en-US" altLang="en-US" sz="1400" dirty="0" smtClean="0">
                <a:latin typeface="Courier New" pitchFamily="49" charset="0"/>
                <a:cs typeface="Courier New" pitchFamily="49" charset="0"/>
              </a:rPr>
              <a:t>        delta =    0.8000</a:t>
            </a:r>
          </a:p>
          <a:p>
            <a:pPr marL="0" indent="0">
              <a:buFont typeface="Arial" charset="0"/>
              <a:buNone/>
            </a:pPr>
            <a:r>
              <a:rPr lang="en-US" altLang="en-US" sz="1400" dirty="0" smtClean="0">
                <a:latin typeface="Courier New" pitchFamily="49" charset="0"/>
                <a:cs typeface="Courier New" pitchFamily="49" charset="0"/>
              </a:rPr>
              <a:t>           m0 =   11.4000</a:t>
            </a:r>
          </a:p>
          <a:p>
            <a:pPr marL="0" indent="0">
              <a:buFont typeface="Arial" charset="0"/>
              <a:buNone/>
            </a:pPr>
            <a:r>
              <a:rPr lang="en-US" altLang="en-US" sz="1400" dirty="0" smtClean="0">
                <a:latin typeface="Courier New" pitchFamily="49" charset="0"/>
                <a:cs typeface="Courier New" pitchFamily="49" charset="0"/>
              </a:rPr>
              <a:t>           ma =   13.0000</a:t>
            </a:r>
          </a:p>
          <a:p>
            <a:pPr marL="0" indent="0">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sd</a:t>
            </a:r>
            <a:r>
              <a:rPr lang="en-US" altLang="en-US" sz="1400" dirty="0" smtClean="0">
                <a:latin typeface="Courier New" pitchFamily="49" charset="0"/>
                <a:cs typeface="Courier New" pitchFamily="49" charset="0"/>
              </a:rPr>
              <a:t> =    2.0000</a:t>
            </a: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r>
              <a:rPr lang="en-US" altLang="en-US" sz="1400" dirty="0" smtClean="0">
                <a:latin typeface="Courier New" pitchFamily="49" charset="0"/>
                <a:cs typeface="Courier New" pitchFamily="49" charset="0"/>
              </a:rPr>
              <a:t>Estimated sample size:</a:t>
            </a:r>
          </a:p>
          <a:p>
            <a:pPr marL="0" indent="0">
              <a:buFont typeface="Arial" charset="0"/>
              <a:buNone/>
            </a:pPr>
            <a:endParaRPr lang="en-US" altLang="en-US" sz="1400" dirty="0" smtClean="0">
              <a:latin typeface="Courier New" pitchFamily="49" charset="0"/>
              <a:cs typeface="Courier New" pitchFamily="49" charset="0"/>
            </a:endParaRPr>
          </a:p>
          <a:p>
            <a:pPr marL="0" indent="0">
              <a:buFont typeface="Arial" charset="0"/>
              <a:buNone/>
            </a:pPr>
            <a:r>
              <a:rPr lang="en-US" altLang="en-US" sz="1400" dirty="0" smtClean="0">
                <a:latin typeface="Courier New" pitchFamily="49" charset="0"/>
                <a:cs typeface="Courier New" pitchFamily="49" charset="0"/>
              </a:rPr>
              <a:t>            N =        14</a:t>
            </a:r>
          </a:p>
          <a:p>
            <a:pPr marL="0" indent="0">
              <a:buFont typeface="Arial" charset="0"/>
              <a:buNone/>
            </a:pPr>
            <a:endParaRPr lang="en-US" altLang="en-US" sz="1400" dirty="0" smtClean="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smtClean="0"/>
              <a:t>Recap</a:t>
            </a:r>
          </a:p>
        </p:txBody>
      </p:sp>
      <p:sp>
        <p:nvSpPr>
          <p:cNvPr id="13315" name="Rectangle 3"/>
          <p:cNvSpPr>
            <a:spLocks noGrp="1" noChangeArrowheads="1"/>
          </p:cNvSpPr>
          <p:nvPr>
            <p:ph idx="1"/>
          </p:nvPr>
        </p:nvSpPr>
        <p:spPr>
          <a:xfrm>
            <a:off x="457200" y="1219200"/>
            <a:ext cx="8229600" cy="5257800"/>
          </a:xfrm>
        </p:spPr>
        <p:txBody>
          <a:bodyPr/>
          <a:lstStyle/>
          <a:p>
            <a:pPr eaLnBrk="1" hangingPunct="1">
              <a:lnSpc>
                <a:spcPct val="90000"/>
              </a:lnSpc>
              <a:defRPr/>
            </a:pPr>
            <a:r>
              <a:rPr lang="en-US" sz="2800" dirty="0" smtClean="0"/>
              <a:t>We calculate confidence intervals to give the most plausible values for the population mean or proportion – upon repeated sampling, 95% of the intervals contain the population mean</a:t>
            </a:r>
          </a:p>
          <a:p>
            <a:pPr marL="0" indent="0" eaLnBrk="1" hangingPunct="1">
              <a:lnSpc>
                <a:spcPct val="90000"/>
              </a:lnSpc>
              <a:buFont typeface="Arial" charset="0"/>
              <a:buNone/>
              <a:defRPr/>
            </a:pPr>
            <a:endParaRPr lang="en-US" sz="2800" dirty="0" smtClean="0"/>
          </a:p>
          <a:p>
            <a:pPr eaLnBrk="1" hangingPunct="1">
              <a:lnSpc>
                <a:spcPct val="90000"/>
              </a:lnSpc>
              <a:defRPr/>
            </a:pPr>
            <a:r>
              <a:rPr lang="en-US" sz="2800" dirty="0" smtClean="0"/>
              <a:t>We conduct hypothesis tests of a mean or a proportion to make a conclusion about how our </a:t>
            </a:r>
            <a:r>
              <a:rPr lang="en-US" sz="2800" u="sng" dirty="0" smtClean="0"/>
              <a:t>sample</a:t>
            </a:r>
            <a:r>
              <a:rPr lang="en-US" sz="2800" dirty="0" smtClean="0"/>
              <a:t> mean or proportion compares with some hypothesized value for the </a:t>
            </a:r>
            <a:r>
              <a:rPr lang="en-US" sz="2800" u="sng" dirty="0" smtClean="0"/>
              <a:t>population</a:t>
            </a:r>
            <a:r>
              <a:rPr lang="en-US" sz="2800" dirty="0" smtClean="0"/>
              <a:t> mean or proportion. P-values give you the probability of rejecting the null in the case that it is true.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76200" y="1219200"/>
            <a:ext cx="8686800" cy="6553200"/>
          </a:xfrm>
        </p:spPr>
        <p:txBody>
          <a:bodyPr/>
          <a:lstStyle/>
          <a:p>
            <a:pPr lvl="1" eaLnBrk="1" hangingPunct="1">
              <a:buFont typeface="Arial" charset="0"/>
              <a:buChar char="•"/>
            </a:pPr>
            <a:r>
              <a:rPr lang="en-US" altLang="en-US" dirty="0" smtClean="0">
                <a:sym typeface="Symbol" pitchFamily="18" charset="2"/>
              </a:rPr>
              <a:t>In  practice, you often have your n fixed by cost</a:t>
            </a:r>
          </a:p>
          <a:p>
            <a:pPr lvl="1" eaLnBrk="1" hangingPunct="1">
              <a:buFont typeface="Arial" charset="0"/>
              <a:buChar char="•"/>
            </a:pPr>
            <a:r>
              <a:rPr lang="en-US" altLang="en-US" dirty="0" smtClean="0">
                <a:sym typeface="Symbol" pitchFamily="18" charset="2"/>
              </a:rPr>
              <a:t>Then you can calculate how big the alternative has to be to reject the null with 80% probability assuming the alternative is true</a:t>
            </a:r>
          </a:p>
          <a:p>
            <a:pPr lvl="1" eaLnBrk="1" hangingPunct="1">
              <a:buFont typeface="Arial" charset="0"/>
              <a:buChar char="•"/>
            </a:pPr>
            <a:r>
              <a:rPr lang="en-US" altLang="en-US" dirty="0" smtClean="0">
                <a:sym typeface="Symbol" pitchFamily="18" charset="2"/>
              </a:rPr>
              <a:t>The difference between this alternative and the null is called the </a:t>
            </a:r>
            <a:r>
              <a:rPr lang="en-US" altLang="en-US" u="sng" dirty="0" smtClean="0">
                <a:sym typeface="Symbol" pitchFamily="18" charset="2"/>
              </a:rPr>
              <a:t>minimum detectable difference</a:t>
            </a:r>
          </a:p>
          <a:p>
            <a:pPr lvl="2" eaLnBrk="1" hangingPunct="1"/>
            <a:r>
              <a:rPr lang="en-US" altLang="en-US" dirty="0" smtClean="0">
                <a:sym typeface="Symbol" pitchFamily="18" charset="2"/>
              </a:rPr>
              <a:t>In epidemiology when wanting to estimate an odds ratio it is called the minimum detectable odds ratio</a:t>
            </a:r>
            <a:r>
              <a:rPr lang="en-US" altLang="en-US" u="sng" dirty="0" smtClean="0">
                <a:sym typeface="Symbol" pitchFamily="18" charset="2"/>
              </a:rPr>
              <a:t> </a:t>
            </a:r>
          </a:p>
          <a:p>
            <a:pPr lvl="1" eaLnBrk="1" hangingPunct="1">
              <a:buFont typeface="Arial" charset="0"/>
              <a:buChar char="•"/>
            </a:pPr>
            <a:r>
              <a:rPr lang="en-US" altLang="en-US" dirty="0" smtClean="0">
                <a:sym typeface="Symbol" pitchFamily="18" charset="2"/>
              </a:rPr>
              <a:t>So if the minimum detectable difference is large, that is a bad thing – you will only have statistical significance if the alternative is very far from the null (very large effect sizes)</a:t>
            </a:r>
            <a:endParaRPr lang="en-US" altLang="en-US" dirty="0" smtClean="0"/>
          </a:p>
          <a:p>
            <a:pPr eaLnBrk="1" hangingPunct="1"/>
            <a:endParaRPr lang="en-US" altLang="en-US" dirty="0" smtClean="0"/>
          </a:p>
          <a:p>
            <a:pPr eaLnBrk="1" hangingPunct="1">
              <a:buFont typeface="Arial" charset="0"/>
              <a:buNone/>
            </a:pPr>
            <a:endParaRPr lang="en-US" altLang="en-US" dirty="0" smtClean="0"/>
          </a:p>
          <a:p>
            <a:pPr eaLnBrk="1" hangingPunct="1"/>
            <a:endParaRPr lang="en-US" altLang="en-US" dirty="0" smtClean="0"/>
          </a:p>
          <a:p>
            <a:pPr eaLnBrk="1" hangingPunct="1"/>
            <a:endParaRPr lang="en-US" altLang="en-US" dirty="0" smtClean="0"/>
          </a:p>
        </p:txBody>
      </p:sp>
      <p:sp>
        <p:nvSpPr>
          <p:cNvPr id="4" name="Slide Number Placeholder 3"/>
          <p:cNvSpPr>
            <a:spLocks noGrp="1"/>
          </p:cNvSpPr>
          <p:nvPr>
            <p:ph type="sldNum" sz="quarter" idx="12"/>
          </p:nvPr>
        </p:nvSpPr>
        <p:spPr/>
        <p:txBody>
          <a:bodyPr/>
          <a:lstStyle/>
          <a:p>
            <a:pPr>
              <a:defRPr/>
            </a:pPr>
            <a:fld id="{2F56F737-141B-4486-9B4E-DCFD94404A5C}" type="slidenum">
              <a:rPr lang="en-US"/>
              <a:pPr>
                <a:defRPr/>
              </a:pPr>
              <a:t>20</a:t>
            </a:fld>
            <a:endParaRPr lang="en-US" dirty="0"/>
          </a:p>
        </p:txBody>
      </p:sp>
      <p:sp>
        <p:nvSpPr>
          <p:cNvPr id="20484" name="TextBox 1"/>
          <p:cNvSpPr txBox="1">
            <a:spLocks noChangeArrowheads="1"/>
          </p:cNvSpPr>
          <p:nvPr/>
        </p:nvSpPr>
        <p:spPr bwMode="auto">
          <a:xfrm>
            <a:off x="1752600" y="228600"/>
            <a:ext cx="5486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3600">
                <a:latin typeface="Arial" charset="0"/>
              </a:rPr>
              <a:t>Sample size calculations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0" y="274638"/>
            <a:ext cx="9144000" cy="1143000"/>
          </a:xfrm>
        </p:spPr>
        <p:txBody>
          <a:bodyPr rtlCol="0">
            <a:normAutofit fontScale="90000"/>
          </a:bodyPr>
          <a:lstStyle/>
          <a:p>
            <a:pPr eaLnBrk="1" fontAlgn="auto" hangingPunct="1">
              <a:spcAft>
                <a:spcPts val="0"/>
              </a:spcAft>
              <a:defRPr/>
            </a:pPr>
            <a:r>
              <a:rPr lang="en-US" sz="4000" dirty="0" smtClean="0"/>
              <a:t>Comparison of two means: </a:t>
            </a:r>
            <a:br>
              <a:rPr lang="en-US" sz="4000" dirty="0" smtClean="0"/>
            </a:br>
            <a:r>
              <a:rPr lang="en-US" sz="4000" dirty="0" smtClean="0"/>
              <a:t>the </a:t>
            </a:r>
            <a:r>
              <a:rPr lang="en-US" sz="4000" i="1" u="sng" dirty="0" smtClean="0"/>
              <a:t>paired</a:t>
            </a:r>
            <a:r>
              <a:rPr lang="en-US" sz="4000" u="sng" dirty="0" smtClean="0"/>
              <a:t> t-test</a:t>
            </a:r>
          </a:p>
        </p:txBody>
      </p:sp>
      <p:sp>
        <p:nvSpPr>
          <p:cNvPr id="21507" name="Rectangle 3"/>
          <p:cNvSpPr>
            <a:spLocks noGrp="1" noChangeArrowheads="1"/>
          </p:cNvSpPr>
          <p:nvPr>
            <p:ph idx="1"/>
          </p:nvPr>
        </p:nvSpPr>
        <p:spPr>
          <a:xfrm>
            <a:off x="533400" y="1447800"/>
            <a:ext cx="8229600" cy="4525963"/>
          </a:xfrm>
        </p:spPr>
        <p:txBody>
          <a:bodyPr/>
          <a:lstStyle/>
          <a:p>
            <a:pPr eaLnBrk="1" hangingPunct="1"/>
            <a:r>
              <a:rPr lang="en-US" altLang="en-US" sz="2800" smtClean="0"/>
              <a:t>Paired samples, numerical variables</a:t>
            </a:r>
          </a:p>
          <a:p>
            <a:pPr lvl="1" eaLnBrk="1" hangingPunct="1"/>
            <a:r>
              <a:rPr lang="en-US" altLang="en-US" sz="2400" smtClean="0"/>
              <a:t>Two determinations on the same person (before and after) – e.g. before and after intervention</a:t>
            </a:r>
          </a:p>
          <a:p>
            <a:pPr lvl="1" eaLnBrk="1" hangingPunct="1"/>
            <a:r>
              <a:rPr lang="en-US" altLang="en-US" sz="2400" smtClean="0"/>
              <a:t>Matched samples – measurement on pairs of persons similar in some characteristics, i.e. identical twins (matching is on genetics)</a:t>
            </a:r>
          </a:p>
          <a:p>
            <a:pPr lvl="1" eaLnBrk="1" hangingPunct="1"/>
            <a:r>
              <a:rPr lang="en-US" altLang="en-US" sz="2400" smtClean="0"/>
              <a:t>Matching or pairing is performed to control for extraneous factors</a:t>
            </a:r>
          </a:p>
          <a:p>
            <a:pPr eaLnBrk="1" hangingPunct="1"/>
            <a:r>
              <a:rPr lang="en-US" altLang="en-US" sz="2800" smtClean="0"/>
              <a:t>Each person or pair has 2 data points, and we calculate the difference for each</a:t>
            </a:r>
          </a:p>
          <a:p>
            <a:pPr eaLnBrk="1" hangingPunct="1"/>
            <a:r>
              <a:rPr lang="en-US" altLang="en-US" sz="2800" smtClean="0"/>
              <a:t>Then we can use our one-sample methods to test hypotheses about the value of the difference </a:t>
            </a:r>
          </a:p>
          <a:p>
            <a:pPr eaLnBrk="1" hangingPunct="1"/>
            <a:endParaRPr lang="en-US" altLang="en-US" sz="2800" smtClean="0"/>
          </a:p>
          <a:p>
            <a:pPr eaLnBrk="1" hangingPunct="1">
              <a:buFont typeface="Wingdings" pitchFamily="2" charset="2"/>
              <a:buNone/>
            </a:pPr>
            <a:endParaRPr lang="en-US" altLang="en-US" sz="28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two means: </a:t>
            </a:r>
            <a:br>
              <a:rPr lang="en-US" sz="4000" dirty="0" smtClean="0"/>
            </a:br>
            <a:r>
              <a:rPr lang="en-US" sz="4000" i="1" dirty="0" smtClean="0"/>
              <a:t>paired</a:t>
            </a:r>
            <a:r>
              <a:rPr lang="en-US" sz="4000" dirty="0" smtClean="0"/>
              <a:t> t-test</a:t>
            </a:r>
          </a:p>
        </p:txBody>
      </p:sp>
      <p:sp>
        <p:nvSpPr>
          <p:cNvPr id="24579" name="Rectangle 3"/>
          <p:cNvSpPr>
            <a:spLocks noGrp="1" noChangeArrowheads="1"/>
          </p:cNvSpPr>
          <p:nvPr>
            <p:ph idx="1"/>
          </p:nvPr>
        </p:nvSpPr>
        <p:spPr/>
        <p:txBody>
          <a:bodyPr/>
          <a:lstStyle/>
          <a:p>
            <a:pPr eaLnBrk="1" hangingPunct="1"/>
            <a:r>
              <a:rPr lang="en-US" altLang="en-US" smtClean="0"/>
              <a:t>Step 1:  The hypotheses (two sided)</a:t>
            </a:r>
          </a:p>
          <a:p>
            <a:pPr eaLnBrk="1" hangingPunct="1"/>
            <a:r>
              <a:rPr lang="en-US" altLang="en-US" smtClean="0"/>
              <a:t>Generically       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a:t>
            </a:r>
            <a:r>
              <a:rPr lang="el-GR" altLang="en-US" smtClean="0">
                <a:cs typeface="Arial" charset="0"/>
              </a:rPr>
              <a:t>δ</a:t>
            </a:r>
            <a:endParaRPr lang="en-US" altLang="en-US" smtClean="0">
              <a:cs typeface="Arial" charset="0"/>
            </a:endParaRPr>
          </a:p>
          <a:p>
            <a:pPr eaLnBrk="1" hangingPunct="1">
              <a:buFont typeface="Arial" charset="0"/>
              <a:buNone/>
            </a:pPr>
            <a:r>
              <a:rPr lang="en-US" altLang="en-US" smtClean="0">
                <a:cs typeface="Arial" charset="0"/>
              </a:rPr>
              <a:t>				</a:t>
            </a:r>
            <a:r>
              <a:rPr lang="en-US" altLang="en-US" smtClean="0"/>
              <a:t> 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a:t>
            </a:r>
            <a:r>
              <a:rPr lang="el-GR" altLang="en-US" smtClean="0">
                <a:cs typeface="Arial" charset="0"/>
              </a:rPr>
              <a:t>δ</a:t>
            </a:r>
            <a:r>
              <a:rPr lang="en-US" altLang="en-US" smtClean="0">
                <a:cs typeface="Arial" charset="0"/>
              </a:rPr>
              <a:t>  </a:t>
            </a:r>
          </a:p>
          <a:p>
            <a:pPr eaLnBrk="1" hangingPunct="1">
              <a:buFont typeface="Wingdings" pitchFamily="2" charset="2"/>
              <a:buNone/>
            </a:pPr>
            <a:r>
              <a:rPr lang="en-US" altLang="en-US" smtClean="0">
                <a:cs typeface="Arial" charset="0"/>
              </a:rPr>
              <a:t>	</a:t>
            </a:r>
          </a:p>
          <a:p>
            <a:pPr eaLnBrk="1" hangingPunct="1"/>
            <a:r>
              <a:rPr lang="en-US" altLang="en-US" smtClean="0">
                <a:cs typeface="Arial" charset="0"/>
              </a:rPr>
              <a:t>Often </a:t>
            </a:r>
            <a:r>
              <a:rPr lang="el-GR" altLang="en-US" smtClean="0">
                <a:cs typeface="Arial" charset="0"/>
              </a:rPr>
              <a:t>δ</a:t>
            </a:r>
            <a:r>
              <a:rPr lang="en-US" altLang="en-US" smtClean="0">
                <a:cs typeface="Arial" charset="0"/>
              </a:rPr>
              <a:t>=0, no difference</a:t>
            </a:r>
          </a:p>
          <a:p>
            <a:pPr eaLnBrk="1" hangingPunct="1">
              <a:buFont typeface="Arial" charset="0"/>
              <a:buNone/>
            </a:pPr>
            <a:r>
              <a:rPr lang="en-US" altLang="en-US" smtClean="0">
                <a:cs typeface="Arial" charset="0"/>
              </a:rPr>
              <a:t>	So                      </a:t>
            </a:r>
            <a:r>
              <a:rPr lang="en-US" altLang="en-US" smtClean="0"/>
              <a:t>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=0, i.e.    </a:t>
            </a:r>
            <a:r>
              <a:rPr lang="en-US" altLang="en-US" smtClean="0"/>
              <a:t>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p>
          <a:p>
            <a:pPr eaLnBrk="1" hangingPunct="1">
              <a:buFont typeface="Arial" charset="0"/>
              <a:buNone/>
            </a:pPr>
            <a:r>
              <a:rPr lang="en-US" altLang="en-US" smtClean="0"/>
              <a:t>				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≠0, i.e.    </a:t>
            </a:r>
            <a:r>
              <a:rPr lang="en-US" altLang="en-US" smtClean="0"/>
              <a:t>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p>
          <a:p>
            <a:pPr eaLnBrk="1" hangingPunct="1">
              <a:buFont typeface="Wingdings" pitchFamily="2" charset="2"/>
              <a:buNone/>
            </a:pPr>
            <a:endParaRPr lang="en-US" alt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two means: </a:t>
            </a:r>
            <a:br>
              <a:rPr lang="en-US" sz="4000" dirty="0" smtClean="0"/>
            </a:br>
            <a:r>
              <a:rPr lang="en-US" sz="4000" i="1" dirty="0" smtClean="0"/>
              <a:t>paired</a:t>
            </a:r>
            <a:r>
              <a:rPr lang="en-US" sz="4000" dirty="0" smtClean="0"/>
              <a:t> t-test</a:t>
            </a:r>
          </a:p>
        </p:txBody>
      </p:sp>
      <p:sp>
        <p:nvSpPr>
          <p:cNvPr id="25603" name="Rectangle 3"/>
          <p:cNvSpPr>
            <a:spLocks noGrp="1" noChangeArrowheads="1"/>
          </p:cNvSpPr>
          <p:nvPr>
            <p:ph idx="1"/>
          </p:nvPr>
        </p:nvSpPr>
        <p:spPr/>
        <p:txBody>
          <a:bodyPr/>
          <a:lstStyle/>
          <a:p>
            <a:pPr eaLnBrk="1" hangingPunct="1"/>
            <a:r>
              <a:rPr lang="en-US" altLang="en-US" smtClean="0"/>
              <a:t>Step 1:  The hypotheses (one sided)</a:t>
            </a:r>
          </a:p>
          <a:p>
            <a:pPr eaLnBrk="1" hangingPunct="1"/>
            <a:r>
              <a:rPr lang="en-US" altLang="en-US" smtClean="0"/>
              <a:t>Generically       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a:t>
            </a:r>
            <a:r>
              <a:rPr lang="el-GR" altLang="en-US" smtClean="0">
                <a:cs typeface="Arial" charset="0"/>
              </a:rPr>
              <a:t>δ</a:t>
            </a:r>
            <a:r>
              <a:rPr lang="en-US" altLang="en-US" smtClean="0">
                <a:cs typeface="Arial" charset="0"/>
              </a:rPr>
              <a:t>    or  </a:t>
            </a:r>
            <a:r>
              <a:rPr lang="en-US" altLang="en-US" smtClean="0"/>
              <a:t>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a:t>
            </a:r>
            <a:r>
              <a:rPr lang="el-GR" altLang="en-US" smtClean="0">
                <a:cs typeface="Arial" charset="0"/>
              </a:rPr>
              <a:t>δ</a:t>
            </a:r>
            <a:r>
              <a:rPr lang="en-US" altLang="en-US" smtClean="0">
                <a:cs typeface="Arial" charset="0"/>
              </a:rPr>
              <a:t> </a:t>
            </a:r>
          </a:p>
          <a:p>
            <a:pPr eaLnBrk="1" hangingPunct="1">
              <a:buFont typeface="Arial" charset="0"/>
              <a:buNone/>
            </a:pPr>
            <a:r>
              <a:rPr lang="en-US" altLang="en-US" smtClean="0">
                <a:cs typeface="Arial" charset="0"/>
              </a:rPr>
              <a:t>				</a:t>
            </a:r>
            <a:r>
              <a:rPr lang="en-US" altLang="en-US" smtClean="0"/>
              <a:t> 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&lt;</a:t>
            </a:r>
            <a:r>
              <a:rPr lang="el-GR" altLang="en-US" smtClean="0">
                <a:cs typeface="Arial" charset="0"/>
              </a:rPr>
              <a:t>δ</a:t>
            </a:r>
            <a:r>
              <a:rPr lang="en-US" altLang="en-US" smtClean="0">
                <a:cs typeface="Arial" charset="0"/>
              </a:rPr>
              <a:t>          </a:t>
            </a:r>
            <a:r>
              <a:rPr lang="en-US" altLang="en-US" smtClean="0"/>
              <a:t>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rPr>
              <a:t>&lt;</a:t>
            </a:r>
            <a:r>
              <a:rPr lang="el-GR" altLang="en-US" smtClean="0">
                <a:cs typeface="Arial" charset="0"/>
              </a:rPr>
              <a:t>δ</a:t>
            </a:r>
            <a:r>
              <a:rPr lang="en-US" altLang="en-US" smtClean="0">
                <a:cs typeface="Arial" charset="0"/>
              </a:rPr>
              <a:t> </a:t>
            </a:r>
          </a:p>
          <a:p>
            <a:pPr eaLnBrk="1" hangingPunct="1">
              <a:buFont typeface="Wingdings" pitchFamily="2" charset="2"/>
              <a:buNone/>
            </a:pPr>
            <a:r>
              <a:rPr lang="en-US" altLang="en-US" smtClean="0">
                <a:cs typeface="Arial" charset="0"/>
              </a:rPr>
              <a:t>	</a:t>
            </a:r>
          </a:p>
          <a:p>
            <a:pPr eaLnBrk="1" hangingPunct="1"/>
            <a:r>
              <a:rPr lang="en-US" altLang="en-US" smtClean="0">
                <a:cs typeface="Arial" charset="0"/>
              </a:rPr>
              <a:t>Often </a:t>
            </a:r>
            <a:r>
              <a:rPr lang="el-GR" altLang="en-US" smtClean="0">
                <a:cs typeface="Arial" charset="0"/>
              </a:rPr>
              <a:t>δ</a:t>
            </a:r>
            <a:r>
              <a:rPr lang="en-US" altLang="en-US" smtClean="0">
                <a:cs typeface="Arial" charset="0"/>
              </a:rPr>
              <a:t>=0, no difference</a:t>
            </a:r>
          </a:p>
          <a:p>
            <a:pPr eaLnBrk="1" hangingPunct="1">
              <a:buFont typeface="Arial" charset="0"/>
              <a:buNone/>
            </a:pPr>
            <a:r>
              <a:rPr lang="en-US" altLang="en-US" smtClean="0">
                <a:cs typeface="Arial" charset="0"/>
              </a:rPr>
              <a:t>	So                      </a:t>
            </a:r>
            <a:r>
              <a:rPr lang="en-US" altLang="en-US" smtClean="0"/>
              <a:t>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 ≥ </a:t>
            </a:r>
            <a:r>
              <a:rPr lang="el-GR" altLang="en-US" smtClean="0">
                <a:cs typeface="Arial" charset="0"/>
              </a:rPr>
              <a:t>μ</a:t>
            </a:r>
            <a:r>
              <a:rPr lang="en-US" altLang="en-US" baseline="-25000" smtClean="0">
                <a:cs typeface="Arial" charset="0"/>
              </a:rPr>
              <a:t>2     </a:t>
            </a:r>
            <a:r>
              <a:rPr lang="en-US" altLang="en-US" smtClean="0">
                <a:cs typeface="Arial" charset="0"/>
              </a:rPr>
              <a:t>or   </a:t>
            </a:r>
            <a:r>
              <a:rPr lang="en-US" altLang="en-US" smtClean="0"/>
              <a:t>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 ≤ </a:t>
            </a:r>
            <a:r>
              <a:rPr lang="el-GR" altLang="en-US" smtClean="0">
                <a:cs typeface="Arial" charset="0"/>
              </a:rPr>
              <a:t>μ</a:t>
            </a:r>
            <a:r>
              <a:rPr lang="en-US" altLang="en-US" baseline="-25000" smtClean="0">
                <a:cs typeface="Arial" charset="0"/>
              </a:rPr>
              <a:t>2 </a:t>
            </a:r>
          </a:p>
          <a:p>
            <a:pPr eaLnBrk="1" hangingPunct="1">
              <a:buFont typeface="Arial" charset="0"/>
              <a:buNone/>
            </a:pPr>
            <a:r>
              <a:rPr lang="en-US" altLang="en-US" smtClean="0"/>
              <a:t>				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 </a:t>
            </a:r>
            <a:r>
              <a:rPr lang="en-US" altLang="en-US" smtClean="0">
                <a:cs typeface="Arial" charset="0"/>
              </a:rPr>
              <a:t>&lt; </a:t>
            </a:r>
            <a:r>
              <a:rPr lang="el-GR" altLang="en-US" smtClean="0">
                <a:cs typeface="Arial" charset="0"/>
              </a:rPr>
              <a:t>μ</a:t>
            </a:r>
            <a:r>
              <a:rPr lang="en-US" altLang="en-US" baseline="-25000" smtClean="0">
                <a:cs typeface="Arial" charset="0"/>
              </a:rPr>
              <a:t>2 </a:t>
            </a:r>
            <a:r>
              <a:rPr lang="en-US" altLang="en-US" smtClean="0">
                <a:cs typeface="Arial" charset="0"/>
              </a:rPr>
              <a:t>          </a:t>
            </a:r>
            <a:r>
              <a:rPr lang="en-US" altLang="en-US" smtClean="0"/>
              <a:t>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 </a:t>
            </a:r>
            <a:r>
              <a:rPr lang="en-US" altLang="en-US" smtClean="0">
                <a:cs typeface="Arial" charset="0"/>
              </a:rPr>
              <a:t>&gt; </a:t>
            </a:r>
            <a:r>
              <a:rPr lang="el-GR" altLang="en-US" smtClean="0">
                <a:cs typeface="Arial" charset="0"/>
              </a:rPr>
              <a:t>μ</a:t>
            </a:r>
            <a:r>
              <a:rPr lang="en-US" altLang="en-US" baseline="-25000" smtClean="0">
                <a:cs typeface="Arial" charset="0"/>
              </a:rPr>
              <a:t>2 </a:t>
            </a:r>
          </a:p>
          <a:p>
            <a:pPr eaLnBrk="1" hangingPunct="1">
              <a:buFont typeface="Wingdings" pitchFamily="2" charset="2"/>
              <a:buNone/>
            </a:pPr>
            <a:endParaRPr lang="en-US" alt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two means: </a:t>
            </a:r>
            <a:br>
              <a:rPr lang="en-US" sz="4000" dirty="0" smtClean="0"/>
            </a:br>
            <a:r>
              <a:rPr lang="en-US" sz="4000" i="1" dirty="0" smtClean="0"/>
              <a:t>paired</a:t>
            </a:r>
            <a:r>
              <a:rPr lang="en-US" sz="4000" dirty="0" smtClean="0"/>
              <a:t> t-test</a:t>
            </a:r>
          </a:p>
        </p:txBody>
      </p:sp>
      <p:sp>
        <p:nvSpPr>
          <p:cNvPr id="26627" name="Rectangle 3"/>
          <p:cNvSpPr>
            <a:spLocks noGrp="1" noChangeArrowheads="1"/>
          </p:cNvSpPr>
          <p:nvPr>
            <p:ph idx="1"/>
          </p:nvPr>
        </p:nvSpPr>
        <p:spPr/>
        <p:txBody>
          <a:bodyPr/>
          <a:lstStyle/>
          <a:p>
            <a:pPr eaLnBrk="1" hangingPunct="1"/>
            <a:r>
              <a:rPr lang="en-US" altLang="en-US" smtClean="0"/>
              <a:t>Step 2: Calculate the test statistic</a:t>
            </a:r>
          </a:p>
          <a:p>
            <a:pPr eaLnBrk="1" hangingPunct="1">
              <a:buFont typeface="Wingdings" pitchFamily="2" charset="2"/>
              <a:buNone/>
            </a:pPr>
            <a:r>
              <a:rPr lang="en-US" altLang="en-US" smtClean="0">
                <a:cs typeface="Arial" charset="0"/>
              </a:rPr>
              <a:t> </a:t>
            </a:r>
            <a:endParaRPr lang="el-GR" altLang="en-US" smtClean="0">
              <a:cs typeface="Arial" charset="0"/>
            </a:endParaRPr>
          </a:p>
          <a:p>
            <a:pPr eaLnBrk="1" hangingPunct="1"/>
            <a:endParaRPr lang="el-GR" altLang="en-US" smtClean="0">
              <a:cs typeface="Arial" charset="0"/>
            </a:endParaRPr>
          </a:p>
          <a:p>
            <a:pPr eaLnBrk="1" hangingPunct="1"/>
            <a:endParaRPr lang="en-US" altLang="en-US" smtClean="0"/>
          </a:p>
          <a:p>
            <a:pPr eaLnBrk="1" hangingPunct="1">
              <a:buFont typeface="Wingdings" pitchFamily="2" charset="2"/>
              <a:buNone/>
            </a:pPr>
            <a:endParaRPr lang="en-US" altLang="en-US" smtClean="0"/>
          </a:p>
        </p:txBody>
      </p:sp>
      <p:graphicFrame>
        <p:nvGraphicFramePr>
          <p:cNvPr id="26628" name="Object 5"/>
          <p:cNvGraphicFramePr>
            <a:graphicFrameLocks noChangeAspect="1"/>
          </p:cNvGraphicFramePr>
          <p:nvPr>
            <p:extLst>
              <p:ext uri="{D42A27DB-BD31-4B8C-83A1-F6EECF244321}">
                <p14:modId xmlns:p14="http://schemas.microsoft.com/office/powerpoint/2010/main" val="1377996778"/>
              </p:ext>
            </p:extLst>
          </p:nvPr>
        </p:nvGraphicFramePr>
        <p:xfrm>
          <a:off x="965200" y="2514600"/>
          <a:ext cx="7670800" cy="3733800"/>
        </p:xfrm>
        <a:graphic>
          <a:graphicData uri="http://schemas.openxmlformats.org/presentationml/2006/ole">
            <mc:AlternateContent xmlns:mc="http://schemas.openxmlformats.org/markup-compatibility/2006">
              <mc:Choice xmlns:v="urn:schemas-microsoft-com:vml" Requires="v">
                <p:oleObj spid="_x0000_s26641" name="Equation" r:id="rId4" imgW="3288960" imgH="1600200" progId="Equation.3">
                  <p:embed/>
                </p:oleObj>
              </mc:Choice>
              <mc:Fallback>
                <p:oleObj name="Equation" r:id="rId4" imgW="3288960" imgH="1600200" progId="Equation.3">
                  <p:embed/>
                  <p:pic>
                    <p:nvPicPr>
                      <p:cNvPr id="0" name="Object 5"/>
                      <p:cNvPicPr>
                        <a:picLocks noChangeAspect="1" noChangeArrowheads="1"/>
                      </p:cNvPicPr>
                      <p:nvPr/>
                    </p:nvPicPr>
                    <p:blipFill>
                      <a:blip r:embed="rId5"/>
                      <a:srcRect/>
                      <a:stretch>
                        <a:fillRect/>
                      </a:stretch>
                    </p:blipFill>
                    <p:spPr bwMode="auto">
                      <a:xfrm>
                        <a:off x="965200" y="2514600"/>
                        <a:ext cx="7670800" cy="3733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two means: </a:t>
            </a:r>
            <a:br>
              <a:rPr lang="en-US" sz="4000" dirty="0" smtClean="0"/>
            </a:br>
            <a:r>
              <a:rPr lang="en-US" sz="4000" i="1" dirty="0" smtClean="0"/>
              <a:t>paired</a:t>
            </a:r>
            <a:r>
              <a:rPr lang="en-US" sz="4000" dirty="0" smtClean="0"/>
              <a:t> t-test</a:t>
            </a:r>
          </a:p>
        </p:txBody>
      </p:sp>
      <p:sp>
        <p:nvSpPr>
          <p:cNvPr id="27651" name="Rectangle 3"/>
          <p:cNvSpPr>
            <a:spLocks noGrp="1" noChangeArrowheads="1"/>
          </p:cNvSpPr>
          <p:nvPr>
            <p:ph idx="1"/>
          </p:nvPr>
        </p:nvSpPr>
        <p:spPr/>
        <p:txBody>
          <a:bodyPr/>
          <a:lstStyle/>
          <a:p>
            <a:pPr eaLnBrk="1" hangingPunct="1"/>
            <a:r>
              <a:rPr lang="en-US" altLang="en-US" smtClean="0"/>
              <a:t>If </a:t>
            </a:r>
            <a:r>
              <a:rPr lang="el-GR" altLang="en-US" smtClean="0"/>
              <a:t>δ</a:t>
            </a:r>
            <a:r>
              <a:rPr lang="en-US" altLang="en-US" smtClean="0"/>
              <a:t>=0, a null of no difference, the formula for t</a:t>
            </a:r>
            <a:r>
              <a:rPr lang="en-US" altLang="en-US" baseline="-25000" smtClean="0"/>
              <a:t>stat</a:t>
            </a:r>
            <a:r>
              <a:rPr lang="en-US" altLang="en-US" smtClean="0"/>
              <a:t> is</a:t>
            </a:r>
          </a:p>
          <a:p>
            <a:pPr eaLnBrk="1" hangingPunct="1">
              <a:buFont typeface="Wingdings" pitchFamily="2" charset="2"/>
              <a:buNone/>
            </a:pPr>
            <a:r>
              <a:rPr lang="en-US" altLang="en-US" smtClean="0">
                <a:cs typeface="Arial" charset="0"/>
              </a:rPr>
              <a:t> </a:t>
            </a:r>
            <a:endParaRPr lang="el-GR" altLang="en-US" smtClean="0">
              <a:cs typeface="Arial" charset="0"/>
            </a:endParaRPr>
          </a:p>
          <a:p>
            <a:pPr eaLnBrk="1" hangingPunct="1"/>
            <a:endParaRPr lang="el-GR" altLang="en-US" smtClean="0">
              <a:cs typeface="Arial" charset="0"/>
            </a:endParaRPr>
          </a:p>
          <a:p>
            <a:pPr eaLnBrk="1" hangingPunct="1"/>
            <a:endParaRPr lang="en-US" altLang="en-US" smtClean="0"/>
          </a:p>
          <a:p>
            <a:pPr eaLnBrk="1" hangingPunct="1">
              <a:buFont typeface="Wingdings" pitchFamily="2" charset="2"/>
              <a:buNone/>
            </a:pPr>
            <a:endParaRPr lang="en-US" altLang="en-US" smtClean="0"/>
          </a:p>
        </p:txBody>
      </p:sp>
      <p:graphicFrame>
        <p:nvGraphicFramePr>
          <p:cNvPr id="27652" name="Object 5"/>
          <p:cNvGraphicFramePr>
            <a:graphicFrameLocks noChangeAspect="1"/>
          </p:cNvGraphicFramePr>
          <p:nvPr/>
        </p:nvGraphicFramePr>
        <p:xfrm>
          <a:off x="2438400" y="2392363"/>
          <a:ext cx="2990850" cy="3170237"/>
        </p:xfrm>
        <a:graphic>
          <a:graphicData uri="http://schemas.openxmlformats.org/presentationml/2006/ole">
            <mc:AlternateContent xmlns:mc="http://schemas.openxmlformats.org/markup-compatibility/2006">
              <mc:Choice xmlns:v="urn:schemas-microsoft-com:vml" Requires="v">
                <p:oleObj spid="_x0000_s27665" name="Equation" r:id="rId4" imgW="1282700" imgH="1358900" progId="Equation.3">
                  <p:embed/>
                </p:oleObj>
              </mc:Choice>
              <mc:Fallback>
                <p:oleObj name="Equation" r:id="rId4" imgW="1282700" imgH="13589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2392363"/>
                        <a:ext cx="2990850"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two means: </a:t>
            </a:r>
            <a:br>
              <a:rPr lang="en-US" sz="4000" dirty="0" smtClean="0"/>
            </a:br>
            <a:r>
              <a:rPr lang="en-US" sz="4000" i="1" dirty="0" smtClean="0"/>
              <a:t>paired</a:t>
            </a:r>
            <a:r>
              <a:rPr lang="en-US" sz="4000" dirty="0" smtClean="0"/>
              <a:t> t-test</a:t>
            </a:r>
          </a:p>
        </p:txBody>
      </p:sp>
      <p:sp>
        <p:nvSpPr>
          <p:cNvPr id="28675" name="Rectangle 3"/>
          <p:cNvSpPr>
            <a:spLocks noGrp="1" noChangeArrowheads="1"/>
          </p:cNvSpPr>
          <p:nvPr>
            <p:ph idx="1"/>
          </p:nvPr>
        </p:nvSpPr>
        <p:spPr/>
        <p:txBody>
          <a:bodyPr/>
          <a:lstStyle/>
          <a:p>
            <a:pPr eaLnBrk="1" hangingPunct="1"/>
            <a:r>
              <a:rPr lang="en-US" altLang="en-US" smtClean="0"/>
              <a:t>Step 3:  Reject or fail to reject the null</a:t>
            </a:r>
          </a:p>
          <a:p>
            <a:pPr lvl="1" eaLnBrk="1" hangingPunct="1"/>
            <a:r>
              <a:rPr lang="en-US" altLang="en-US" smtClean="0"/>
              <a:t>Is the p-value (the probability of observing a difference as large or larger, under the null hypothesis) greater than or less than the significance level, </a:t>
            </a:r>
            <a:r>
              <a:rPr lang="en-US" altLang="en-US" smtClean="0">
                <a:sym typeface="Symbol" pitchFamily="18" charset="2"/>
              </a:rPr>
              <a:t>?</a:t>
            </a:r>
            <a:endParaRPr lang="en-US" alt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Example: BREATH Study</a:t>
            </a:r>
          </a:p>
        </p:txBody>
      </p:sp>
      <p:sp>
        <p:nvSpPr>
          <p:cNvPr id="22531" name="Content Placeholder 2"/>
          <p:cNvSpPr>
            <a:spLocks noGrp="1"/>
          </p:cNvSpPr>
          <p:nvPr>
            <p:ph idx="1"/>
          </p:nvPr>
        </p:nvSpPr>
        <p:spPr/>
        <p:txBody>
          <a:bodyPr/>
          <a:lstStyle/>
          <a:p>
            <a:r>
              <a:rPr lang="en-US" altLang="en-US" smtClean="0"/>
              <a:t>We have found that self-reported alcohol consumption decreases after ART initiation, however we suspect a high degree of under-report.  We use the biomarker PEth to obtain a biological measure of alcohol use in a one-year prospective study.  Looking at baseline and 3 months…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smtClean="0"/>
              <a:t>Example</a:t>
            </a:r>
          </a:p>
        </p:txBody>
      </p:sp>
      <p:sp>
        <p:nvSpPr>
          <p:cNvPr id="29699" name="Content Placeholder 2"/>
          <p:cNvSpPr>
            <a:spLocks noGrp="1"/>
          </p:cNvSpPr>
          <p:nvPr>
            <p:ph idx="1"/>
          </p:nvPr>
        </p:nvSpPr>
        <p:spPr/>
        <p:txBody>
          <a:bodyPr/>
          <a:lstStyle/>
          <a:p>
            <a:r>
              <a:rPr lang="en-US" altLang="en-US" smtClean="0"/>
              <a:t>We think participants may be decreasing their alcohol use over time. The null hypothesis is that they are drinking the same amount.</a:t>
            </a:r>
          </a:p>
          <a:p>
            <a:pPr marL="457200" lvl="1" indent="0" eaLnBrk="1" hangingPunct="1">
              <a:buFont typeface="Arial" charset="0"/>
              <a:buNone/>
            </a:pPr>
            <a:r>
              <a:rPr lang="en-US" altLang="en-US" smtClean="0"/>
              <a:t>	H</a:t>
            </a:r>
            <a:r>
              <a:rPr lang="en-US" altLang="en-US" baseline="-25000" smtClean="0"/>
              <a:t>0</a:t>
            </a:r>
            <a:r>
              <a:rPr lang="en-US" altLang="en-US" smtClean="0"/>
              <a:t>: </a:t>
            </a:r>
            <a:r>
              <a:rPr lang="el-GR" altLang="en-US" smtClean="0">
                <a:cs typeface="Arial" charset="0"/>
              </a:rPr>
              <a:t>μ</a:t>
            </a:r>
            <a:r>
              <a:rPr lang="en-US" altLang="en-US" baseline="-25000" smtClean="0">
                <a:cs typeface="Arial" charset="0"/>
              </a:rPr>
              <a:t>2</a:t>
            </a:r>
            <a:r>
              <a:rPr lang="en-US" altLang="en-US" smtClean="0">
                <a:cs typeface="Arial" charset="0"/>
              </a:rPr>
              <a:t>-</a:t>
            </a:r>
            <a:r>
              <a:rPr lang="el-GR" altLang="en-US" smtClean="0">
                <a:cs typeface="Arial" charset="0"/>
              </a:rPr>
              <a:t>μ</a:t>
            </a:r>
            <a:r>
              <a:rPr lang="en-US" altLang="en-US" baseline="-25000" smtClean="0">
                <a:cs typeface="Arial" charset="0"/>
              </a:rPr>
              <a:t>1 </a:t>
            </a:r>
            <a:r>
              <a:rPr lang="en-US" altLang="en-US" smtClean="0">
                <a:cs typeface="Arial" charset="0"/>
              </a:rPr>
              <a:t>=0  </a:t>
            </a:r>
            <a:r>
              <a:rPr lang="en-US" altLang="en-US" smtClean="0">
                <a:cs typeface="Arial" charset="0"/>
                <a:sym typeface="Wingdings" pitchFamily="2" charset="2"/>
              </a:rPr>
              <a:t></a:t>
            </a:r>
            <a:r>
              <a:rPr lang="en-US" altLang="en-US" smtClean="0">
                <a:cs typeface="Arial" charset="0"/>
              </a:rPr>
              <a:t>     </a:t>
            </a:r>
            <a:r>
              <a:rPr lang="el-GR" altLang="en-US" smtClean="0">
                <a:cs typeface="Arial" charset="0"/>
              </a:rPr>
              <a:t>μ</a:t>
            </a:r>
            <a:r>
              <a:rPr lang="en-US" altLang="en-US" baseline="-25000" smtClean="0">
                <a:cs typeface="Arial" charset="0"/>
              </a:rPr>
              <a:t>2</a:t>
            </a:r>
            <a:r>
              <a:rPr lang="en-US" altLang="en-US" smtClean="0">
                <a:cs typeface="Arial" charset="0"/>
              </a:rPr>
              <a:t>=</a:t>
            </a:r>
            <a:r>
              <a:rPr lang="el-GR" altLang="en-US" smtClean="0">
                <a:cs typeface="Arial" charset="0"/>
              </a:rPr>
              <a:t>μ</a:t>
            </a:r>
            <a:r>
              <a:rPr lang="en-US" altLang="en-US" baseline="-25000" smtClean="0">
                <a:cs typeface="Arial" charset="0"/>
              </a:rPr>
              <a:t>1</a:t>
            </a:r>
            <a:r>
              <a:rPr lang="en-US" altLang="en-US" smtClean="0">
                <a:cs typeface="Arial" charset="0"/>
              </a:rPr>
              <a:t>       				</a:t>
            </a:r>
            <a:r>
              <a:rPr lang="en-US" altLang="en-US" smtClean="0"/>
              <a:t>H</a:t>
            </a:r>
            <a:r>
              <a:rPr lang="en-US" altLang="en-US" baseline="-25000" smtClean="0"/>
              <a:t>A</a:t>
            </a:r>
            <a:r>
              <a:rPr lang="en-US" altLang="en-US" smtClean="0"/>
              <a:t>: </a:t>
            </a:r>
            <a:r>
              <a:rPr lang="el-GR" altLang="en-US" smtClean="0">
                <a:cs typeface="Arial" charset="0"/>
              </a:rPr>
              <a:t>μ</a:t>
            </a:r>
            <a:r>
              <a:rPr lang="en-US" altLang="en-US" baseline="-25000" smtClean="0">
                <a:cs typeface="Arial" charset="0"/>
              </a:rPr>
              <a:t>1</a:t>
            </a:r>
            <a:r>
              <a:rPr lang="en-US" altLang="en-US" smtClean="0">
                <a:cs typeface="Arial" charset="0"/>
              </a:rPr>
              <a:t>-</a:t>
            </a:r>
            <a:r>
              <a:rPr lang="el-GR" altLang="en-US" smtClean="0">
                <a:cs typeface="Arial" charset="0"/>
              </a:rPr>
              <a:t>μ</a:t>
            </a:r>
            <a:r>
              <a:rPr lang="en-US" altLang="en-US" baseline="-25000" smtClean="0">
                <a:cs typeface="Arial" charset="0"/>
              </a:rPr>
              <a:t>2 </a:t>
            </a:r>
            <a:r>
              <a:rPr lang="en-US" altLang="en-US" smtClean="0">
                <a:cs typeface="Arial" charset="0"/>
                <a:sym typeface="Symbol" pitchFamily="18" charset="2"/>
              </a:rPr>
              <a:t></a:t>
            </a:r>
            <a:r>
              <a:rPr lang="en-US" altLang="en-US" smtClean="0">
                <a:cs typeface="Arial" charset="0"/>
              </a:rPr>
              <a:t>0  </a:t>
            </a:r>
            <a:r>
              <a:rPr lang="en-US" altLang="en-US" smtClean="0">
                <a:cs typeface="Arial" charset="0"/>
                <a:sym typeface="Wingdings" pitchFamily="2" charset="2"/>
              </a:rPr>
              <a:t>     </a:t>
            </a:r>
            <a:r>
              <a:rPr lang="el-GR" altLang="en-US" smtClean="0">
                <a:cs typeface="Arial" charset="0"/>
              </a:rPr>
              <a:t>μ</a:t>
            </a:r>
            <a:r>
              <a:rPr lang="en-US" altLang="en-US" baseline="-25000" smtClean="0">
                <a:cs typeface="Arial" charset="0"/>
              </a:rPr>
              <a:t>2</a:t>
            </a:r>
            <a:r>
              <a:rPr lang="en-US" altLang="en-US" smtClean="0">
                <a:cs typeface="Arial" charset="0"/>
                <a:sym typeface="Symbol" pitchFamily="18" charset="2"/>
              </a:rPr>
              <a:t>  </a:t>
            </a:r>
            <a:r>
              <a:rPr lang="el-GR" altLang="en-US" smtClean="0">
                <a:cs typeface="Arial" charset="0"/>
              </a:rPr>
              <a:t>μ</a:t>
            </a:r>
            <a:r>
              <a:rPr lang="en-US" altLang="en-US" baseline="-25000" smtClean="0">
                <a:cs typeface="Arial" charset="0"/>
              </a:rPr>
              <a:t>1</a:t>
            </a:r>
            <a:endParaRPr lang="en-US" altLang="en-US" smtClean="0">
              <a:cs typeface="Arial" charset="0"/>
            </a:endParaRPr>
          </a:p>
          <a:p>
            <a:r>
              <a:rPr lang="en-US" altLang="en-US" smtClean="0"/>
              <a:t>Significance level=0.05</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Paired data – PEth at 0 and 3 months</a:t>
            </a:r>
          </a:p>
        </p:txBody>
      </p:sp>
      <p:sp>
        <p:nvSpPr>
          <p:cNvPr id="23555" name="Rectangle 7"/>
          <p:cNvSpPr>
            <a:spLocks noChangeArrowheads="1"/>
          </p:cNvSpPr>
          <p:nvPr/>
        </p:nvSpPr>
        <p:spPr bwMode="auto">
          <a:xfrm>
            <a:off x="1219200" y="1570038"/>
            <a:ext cx="70866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Courier New" pitchFamily="49" charset="0"/>
                <a:cs typeface="Courier New" pitchFamily="49" charset="0"/>
              </a:rPr>
              <a:t>** print out 1</a:t>
            </a:r>
            <a:r>
              <a:rPr lang="en-US" altLang="en-US" sz="1800" baseline="30000">
                <a:latin typeface="Courier New" pitchFamily="49" charset="0"/>
                <a:cs typeface="Courier New" pitchFamily="49" charset="0"/>
              </a:rPr>
              <a:t>st</a:t>
            </a:r>
            <a:r>
              <a:rPr lang="en-US" altLang="en-US" sz="1800">
                <a:latin typeface="Courier New" pitchFamily="49" charset="0"/>
                <a:cs typeface="Courier New" pitchFamily="49" charset="0"/>
              </a:rPr>
              <a:t> 10 observations</a:t>
            </a:r>
          </a:p>
          <a:p>
            <a:pPr eaLnBrk="1" hangingPunct="1">
              <a:spcBef>
                <a:spcPct val="0"/>
              </a:spcBef>
              <a:buFontTx/>
              <a:buNone/>
            </a:pPr>
            <a:endParaRPr lang="en-US" altLang="en-US" sz="1600">
              <a:latin typeface="Courier New" pitchFamily="49" charset="0"/>
              <a:cs typeface="Courier New" pitchFamily="49" charset="0"/>
            </a:endParaRPr>
          </a:p>
          <a:p>
            <a:pPr eaLnBrk="1" hangingPunct="1">
              <a:spcBef>
                <a:spcPct val="0"/>
              </a:spcBef>
              <a:buFontTx/>
              <a:buNone/>
            </a:pPr>
            <a:r>
              <a:rPr lang="en-US" altLang="en-US" sz="1600">
                <a:latin typeface="Courier New" pitchFamily="49" charset="0"/>
                <a:cs typeface="Courier New" pitchFamily="49" charset="0"/>
              </a:rPr>
              <a:t>. list studyid peth0_log10 peth3_log10 peth_diff in 1/10</a:t>
            </a:r>
          </a:p>
          <a:p>
            <a:pPr eaLnBrk="1" hangingPunct="1">
              <a:spcBef>
                <a:spcPct val="0"/>
              </a:spcBef>
              <a:buFontTx/>
              <a:buNone/>
            </a:pPr>
            <a:r>
              <a:rPr lang="en-US" altLang="en-US" sz="1600">
                <a:latin typeface="Courier New" pitchFamily="49" charset="0"/>
                <a:cs typeface="Courier New" pitchFamily="49" charset="0"/>
              </a:rPr>
              <a:t>     +-------------------------------------------+</a:t>
            </a:r>
          </a:p>
          <a:p>
            <a:pPr eaLnBrk="1" hangingPunct="1">
              <a:spcBef>
                <a:spcPct val="0"/>
              </a:spcBef>
              <a:buFontTx/>
              <a:buNone/>
            </a:pPr>
            <a:r>
              <a:rPr lang="en-US" altLang="en-US" sz="1600">
                <a:latin typeface="Courier New" pitchFamily="49" charset="0"/>
                <a:cs typeface="Courier New" pitchFamily="49" charset="0"/>
              </a:rPr>
              <a:t>     | studyid   peth0_log10   peth3_log10   peth_diff |</a:t>
            </a:r>
          </a:p>
          <a:p>
            <a:pPr eaLnBrk="1" hangingPunct="1">
              <a:spcBef>
                <a:spcPct val="0"/>
              </a:spcBef>
              <a:buFontTx/>
              <a:buNone/>
            </a:pPr>
            <a:r>
              <a:rPr lang="en-US" altLang="en-US" sz="1600">
                <a:latin typeface="Courier New" pitchFamily="49" charset="0"/>
                <a:cs typeface="Courier New" pitchFamily="49" charset="0"/>
              </a:rPr>
              <a:t>     |-------------------------------------------|</a:t>
            </a:r>
          </a:p>
          <a:p>
            <a:pPr eaLnBrk="1" hangingPunct="1">
              <a:spcBef>
                <a:spcPct val="0"/>
              </a:spcBef>
              <a:buFontTx/>
              <a:buNone/>
            </a:pPr>
            <a:r>
              <a:rPr lang="en-US" altLang="en-US" sz="1600">
                <a:latin typeface="Courier New" pitchFamily="49" charset="0"/>
                <a:cs typeface="Courier New" pitchFamily="49" charset="0"/>
              </a:rPr>
              <a:t>  1. | MBB2001   2.054766   1.950681    -.104085 |</a:t>
            </a:r>
          </a:p>
          <a:p>
            <a:pPr eaLnBrk="1" hangingPunct="1">
              <a:spcBef>
                <a:spcPct val="0"/>
              </a:spcBef>
              <a:buFontTx/>
              <a:buNone/>
            </a:pPr>
            <a:r>
              <a:rPr lang="en-US" altLang="en-US" sz="1600">
                <a:latin typeface="Courier New" pitchFamily="49" charset="0"/>
                <a:cs typeface="Courier New" pitchFamily="49" charset="0"/>
              </a:rPr>
              <a:t>  2. | MBB2002     .30103     .30103           0 |</a:t>
            </a:r>
          </a:p>
          <a:p>
            <a:pPr eaLnBrk="1" hangingPunct="1">
              <a:spcBef>
                <a:spcPct val="0"/>
              </a:spcBef>
              <a:buFontTx/>
              <a:buNone/>
            </a:pPr>
            <a:r>
              <a:rPr lang="en-US" altLang="en-US" sz="1600">
                <a:latin typeface="Courier New" pitchFamily="49" charset="0"/>
                <a:cs typeface="Courier New" pitchFamily="49" charset="0"/>
              </a:rPr>
              <a:t>  3. | MBB2006     .30103     .30103           0 |</a:t>
            </a:r>
          </a:p>
          <a:p>
            <a:pPr eaLnBrk="1" hangingPunct="1">
              <a:spcBef>
                <a:spcPct val="0"/>
              </a:spcBef>
              <a:buFontTx/>
              <a:buNone/>
            </a:pPr>
            <a:r>
              <a:rPr lang="en-US" altLang="en-US" sz="1600">
                <a:latin typeface="Courier New" pitchFamily="49" charset="0"/>
                <a:cs typeface="Courier New" pitchFamily="49" charset="0"/>
              </a:rPr>
              <a:t>  4. | MBB2007     .30103     .30103           0 |</a:t>
            </a:r>
          </a:p>
          <a:p>
            <a:pPr eaLnBrk="1" hangingPunct="1">
              <a:spcBef>
                <a:spcPct val="0"/>
              </a:spcBef>
              <a:buFontTx/>
              <a:buNone/>
            </a:pPr>
            <a:r>
              <a:rPr lang="en-US" altLang="en-US" sz="1600">
                <a:latin typeface="Courier New" pitchFamily="49" charset="0"/>
                <a:cs typeface="Courier New" pitchFamily="49" charset="0"/>
              </a:rPr>
              <a:t>  5. | MBB2008   1.388012   1.575477    .1874642 |</a:t>
            </a:r>
          </a:p>
          <a:p>
            <a:pPr eaLnBrk="1" hangingPunct="1">
              <a:spcBef>
                <a:spcPct val="0"/>
              </a:spcBef>
              <a:buFontTx/>
              <a:buNone/>
            </a:pPr>
            <a:r>
              <a:rPr lang="en-US" altLang="en-US" sz="1600">
                <a:latin typeface="Courier New" pitchFamily="49" charset="0"/>
                <a:cs typeface="Courier New" pitchFamily="49" charset="0"/>
              </a:rPr>
              <a:t>     |-------------------------------------------|</a:t>
            </a:r>
          </a:p>
          <a:p>
            <a:pPr eaLnBrk="1" hangingPunct="1">
              <a:spcBef>
                <a:spcPct val="0"/>
              </a:spcBef>
              <a:buFontTx/>
              <a:buNone/>
            </a:pPr>
            <a:r>
              <a:rPr lang="en-US" altLang="en-US" sz="1600">
                <a:latin typeface="Courier New" pitchFamily="49" charset="0"/>
                <a:cs typeface="Courier New" pitchFamily="49" charset="0"/>
              </a:rPr>
              <a:t>  6. | MBB2011     .30103     .30103           0 |</a:t>
            </a:r>
          </a:p>
          <a:p>
            <a:pPr eaLnBrk="1" hangingPunct="1">
              <a:spcBef>
                <a:spcPct val="0"/>
              </a:spcBef>
              <a:buFontTx/>
              <a:buNone/>
            </a:pPr>
            <a:r>
              <a:rPr lang="en-US" altLang="en-US" sz="1600">
                <a:latin typeface="Courier New" pitchFamily="49" charset="0"/>
                <a:cs typeface="Courier New" pitchFamily="49" charset="0"/>
              </a:rPr>
              <a:t>  7. | MBB2013     .30103     .30103           0 |</a:t>
            </a:r>
          </a:p>
          <a:p>
            <a:pPr eaLnBrk="1" hangingPunct="1">
              <a:spcBef>
                <a:spcPct val="0"/>
              </a:spcBef>
              <a:buFontTx/>
              <a:buNone/>
            </a:pPr>
            <a:r>
              <a:rPr lang="en-US" altLang="en-US" sz="1600">
                <a:latin typeface="Courier New" pitchFamily="49" charset="0"/>
                <a:cs typeface="Courier New" pitchFamily="49" charset="0"/>
              </a:rPr>
              <a:t>  8. | MBB2016   2.122216     .30103   -1.821186 |</a:t>
            </a:r>
          </a:p>
          <a:p>
            <a:pPr eaLnBrk="1" hangingPunct="1">
              <a:spcBef>
                <a:spcPct val="0"/>
              </a:spcBef>
              <a:buFontTx/>
              <a:buNone/>
            </a:pPr>
            <a:r>
              <a:rPr lang="en-US" altLang="en-US" sz="1600">
                <a:latin typeface="Courier New" pitchFamily="49" charset="0"/>
                <a:cs typeface="Courier New" pitchFamily="49" charset="0"/>
              </a:rPr>
              <a:t>  9. | MBB2021   1.341533   1.348207    .0066741 |</a:t>
            </a:r>
          </a:p>
          <a:p>
            <a:pPr eaLnBrk="1" hangingPunct="1">
              <a:spcBef>
                <a:spcPct val="0"/>
              </a:spcBef>
              <a:buFontTx/>
              <a:buNone/>
            </a:pPr>
            <a:r>
              <a:rPr lang="en-US" altLang="en-US" sz="1600">
                <a:latin typeface="Courier New" pitchFamily="49" charset="0"/>
                <a:cs typeface="Courier New" pitchFamily="49" charset="0"/>
              </a:rPr>
              <a:t> 10. | MBB2022     .30103   1.111766    .8107364 |</a:t>
            </a:r>
          </a:p>
          <a:p>
            <a:pPr eaLnBrk="1" hangingPunct="1">
              <a:spcBef>
                <a:spcPct val="0"/>
              </a:spcBef>
              <a:buFontTx/>
              <a:buNone/>
            </a:pPr>
            <a:r>
              <a:rPr lang="en-US" altLang="en-US" sz="1600">
                <a:latin typeface="Courier New" pitchFamily="49" charset="0"/>
                <a:cs typeface="Courier New" pitchFamily="49" charset="0"/>
              </a:rPr>
              <a:t>     +-------------------------------------------+</a:t>
            </a:r>
          </a:p>
          <a:p>
            <a:pPr eaLnBrk="1" hangingPunct="1">
              <a:spcBef>
                <a:spcPct val="0"/>
              </a:spcBef>
              <a:buFontTx/>
              <a:buNone/>
            </a:pPr>
            <a:endParaRPr lang="en-US" altLang="en-US" sz="1600">
              <a:latin typeface="Courier New" pitchFamily="49" charset="0"/>
              <a:cs typeface="Courier New" pitchFamily="49" charset="0"/>
            </a:endParaRPr>
          </a:p>
          <a:p>
            <a:pPr eaLnBrk="1" hangingPunct="1">
              <a:spcBef>
                <a:spcPct val="0"/>
              </a:spcBef>
              <a:buFontTx/>
              <a:buNone/>
            </a:pPr>
            <a:endParaRPr lang="en-US" altLang="en-US" sz="1400">
              <a:latin typeface="Courier New" pitchFamily="49" charset="0"/>
              <a:cs typeface="Courier New" pitchFamily="49" charset="0"/>
            </a:endParaRPr>
          </a:p>
        </p:txBody>
      </p:sp>
      <p:sp>
        <p:nvSpPr>
          <p:cNvPr id="23556" name="TextBox 8"/>
          <p:cNvSpPr txBox="1">
            <a:spLocks noChangeArrowheads="1"/>
          </p:cNvSpPr>
          <p:nvPr/>
        </p:nvSpPr>
        <p:spPr bwMode="auto">
          <a:xfrm>
            <a:off x="457200" y="6248400"/>
            <a:ext cx="6400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a:latin typeface="Arial" charset="0"/>
              </a:rPr>
              <a:t>These data from BREATH wide data.dta"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smtClean="0"/>
              <a:t>Recap</a:t>
            </a:r>
          </a:p>
        </p:txBody>
      </p:sp>
      <p:sp>
        <p:nvSpPr>
          <p:cNvPr id="5123" name="Rectangle 3"/>
          <p:cNvSpPr>
            <a:spLocks noGrp="1" noChangeArrowheads="1"/>
          </p:cNvSpPr>
          <p:nvPr>
            <p:ph idx="1"/>
          </p:nvPr>
        </p:nvSpPr>
        <p:spPr>
          <a:xfrm>
            <a:off x="457200" y="1219200"/>
            <a:ext cx="8229600" cy="5257800"/>
          </a:xfrm>
        </p:spPr>
        <p:txBody>
          <a:bodyPr/>
          <a:lstStyle/>
          <a:p>
            <a:pPr eaLnBrk="1" hangingPunct="1">
              <a:lnSpc>
                <a:spcPct val="90000"/>
              </a:lnSpc>
            </a:pPr>
            <a:r>
              <a:rPr lang="en-US" altLang="en-US" sz="2800" smtClean="0"/>
              <a:t>You can use 95% confidence intervals to reach the same conclusions as hypothesis tests</a:t>
            </a:r>
          </a:p>
          <a:p>
            <a:pPr lvl="1" eaLnBrk="1" hangingPunct="1">
              <a:lnSpc>
                <a:spcPct val="90000"/>
              </a:lnSpc>
            </a:pPr>
            <a:r>
              <a:rPr lang="en-US" altLang="en-US" sz="2400" smtClean="0"/>
              <a:t>If the null value of the mean is outside of the 95% confidence interval, that would be the same as rejecting the null of a two-sided hypothesis test at significance level 0.05.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Graphs of the data</a:t>
            </a:r>
            <a:endParaRPr lang="en-US" dirty="0"/>
          </a:p>
        </p:txBody>
      </p:sp>
      <p:pic>
        <p:nvPicPr>
          <p:cNvPr id="5939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600" y="1278374"/>
            <a:ext cx="7324725" cy="5360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9446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ChangeArrowheads="1"/>
          </p:cNvSpPr>
          <p:nvPr/>
        </p:nvSpPr>
        <p:spPr bwMode="auto">
          <a:xfrm>
            <a:off x="228600" y="990600"/>
            <a:ext cx="8686800" cy="4416425"/>
          </a:xfrm>
          <a:prstGeom prst="rect">
            <a:avLst/>
          </a:prstGeom>
          <a:noFill/>
          <a:ln>
            <a:noFill/>
          </a:ln>
          <a:extLst/>
        </p:spPr>
        <p:txBody>
          <a:bodyPr>
            <a:spAutoFit/>
          </a:bodyPr>
          <a:lstStyle/>
          <a:p>
            <a:pPr>
              <a:defRPr/>
            </a:pPr>
            <a:endParaRPr lang="en-US" sz="1200" dirty="0">
              <a:latin typeface="Courier New" pitchFamily="49" charset="0"/>
              <a:cs typeface="Courier New" pitchFamily="49" charset="0"/>
            </a:endParaRPr>
          </a:p>
          <a:p>
            <a:pPr>
              <a:defRPr/>
            </a:pPr>
            <a:endParaRPr lang="en-US" sz="1300"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a:t>
            </a:r>
            <a:r>
              <a:rPr lang="en-US" sz="1400" b="1" dirty="0" err="1">
                <a:latin typeface="Courier New" pitchFamily="49" charset="0"/>
                <a:cs typeface="Courier New" pitchFamily="49" charset="0"/>
              </a:rPr>
              <a:t>summ</a:t>
            </a:r>
            <a:r>
              <a:rPr lang="en-US" sz="1400" b="1" dirty="0">
                <a:latin typeface="Courier New" pitchFamily="49" charset="0"/>
                <a:cs typeface="Courier New" pitchFamily="49" charset="0"/>
              </a:rPr>
              <a:t> </a:t>
            </a:r>
            <a:r>
              <a:rPr lang="en-US" sz="1400" b="1" dirty="0" err="1">
                <a:latin typeface="Courier New" pitchFamily="49" charset="0"/>
                <a:cs typeface="Courier New" pitchFamily="49" charset="0"/>
              </a:rPr>
              <a:t>peth_diff</a:t>
            </a:r>
            <a:endParaRPr lang="en-US" sz="1400" b="1" dirty="0">
              <a:latin typeface="Courier New" pitchFamily="49" charset="0"/>
              <a:cs typeface="Courier New" pitchFamily="49" charset="0"/>
            </a:endParaRPr>
          </a:p>
          <a:p>
            <a:pPr>
              <a:defRPr/>
            </a:pPr>
            <a:endParaRPr lang="en-US" sz="1400" b="1"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Variable |       </a:t>
            </a:r>
            <a:r>
              <a:rPr lang="en-US" sz="1400" b="1" dirty="0" err="1">
                <a:latin typeface="Courier New" pitchFamily="49" charset="0"/>
                <a:cs typeface="Courier New" pitchFamily="49" charset="0"/>
              </a:rPr>
              <a:t>Obs</a:t>
            </a:r>
            <a:r>
              <a:rPr lang="en-US" sz="1400" b="1" dirty="0">
                <a:latin typeface="Courier New" pitchFamily="49" charset="0"/>
                <a:cs typeface="Courier New" pitchFamily="49" charset="0"/>
              </a:rPr>
              <a:t>        Mean    Std. Dev.       Min        Max</a:t>
            </a:r>
          </a:p>
          <a:p>
            <a:pPr>
              <a:defRPr/>
            </a:pPr>
            <a:r>
              <a:rPr lang="en-US" sz="1400" b="1" dirty="0">
                <a:latin typeface="Courier New" pitchFamily="49" charset="0"/>
                <a:cs typeface="Courier New" pitchFamily="49" charset="0"/>
              </a:rPr>
              <a:t>-------------+--------------------------------------------------------</a:t>
            </a:r>
          </a:p>
          <a:p>
            <a:pPr>
              <a:defRPr/>
            </a:pPr>
            <a:r>
              <a:rPr lang="en-US" sz="1400" b="1" dirty="0">
                <a:latin typeface="Courier New" pitchFamily="49" charset="0"/>
                <a:cs typeface="Courier New" pitchFamily="49" charset="0"/>
              </a:rPr>
              <a:t>   </a:t>
            </a:r>
            <a:r>
              <a:rPr lang="en-US" sz="1400" b="1" dirty="0" err="1">
                <a:latin typeface="Courier New" pitchFamily="49" charset="0"/>
                <a:cs typeface="Courier New" pitchFamily="49" charset="0"/>
              </a:rPr>
              <a:t>peth_diff</a:t>
            </a:r>
            <a:r>
              <a:rPr lang="en-US" sz="1400" b="1" dirty="0">
                <a:latin typeface="Courier New" pitchFamily="49" charset="0"/>
                <a:cs typeface="Courier New" pitchFamily="49" charset="0"/>
              </a:rPr>
              <a:t> |       177    -.101553    .5782935  -1.929419   1.685742</a:t>
            </a:r>
          </a:p>
          <a:p>
            <a:pPr>
              <a:defRPr/>
            </a:pPr>
            <a:endParaRPr lang="en-US" sz="1400" b="1" dirty="0">
              <a:latin typeface="Courier New" pitchFamily="49" charset="0"/>
              <a:cs typeface="Courier New" pitchFamily="49" charset="0"/>
            </a:endParaRPr>
          </a:p>
          <a:p>
            <a:pPr>
              <a:defRPr/>
            </a:pPr>
            <a:endParaRPr lang="en-US" sz="1400" b="1"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calculate the t statistic</a:t>
            </a:r>
          </a:p>
          <a:p>
            <a:pPr>
              <a:defRPr/>
            </a:pPr>
            <a:r>
              <a:rPr lang="en-US" sz="1400" b="1" dirty="0">
                <a:latin typeface="Courier New" pitchFamily="49" charset="0"/>
                <a:cs typeface="Courier New" pitchFamily="49" charset="0"/>
              </a:rPr>
              <a:t> di -.101553/.5782935*</a:t>
            </a:r>
            <a:r>
              <a:rPr lang="en-US" sz="1400" b="1" dirty="0" err="1">
                <a:latin typeface="Courier New" pitchFamily="49" charset="0"/>
                <a:cs typeface="Courier New" pitchFamily="49" charset="0"/>
              </a:rPr>
              <a:t>sqrt</a:t>
            </a:r>
            <a:r>
              <a:rPr lang="en-US" sz="1400" b="1" dirty="0">
                <a:latin typeface="Courier New" pitchFamily="49" charset="0"/>
                <a:cs typeface="Courier New" pitchFamily="49" charset="0"/>
              </a:rPr>
              <a:t>(177)</a:t>
            </a:r>
          </a:p>
          <a:p>
            <a:pPr>
              <a:defRPr/>
            </a:pPr>
            <a:r>
              <a:rPr lang="en-US" sz="1400" b="1" dirty="0">
                <a:latin typeface="Courier New" pitchFamily="49" charset="0"/>
                <a:cs typeface="Courier New" pitchFamily="49" charset="0"/>
              </a:rPr>
              <a:t>-2.3363133</a:t>
            </a:r>
          </a:p>
          <a:p>
            <a:pPr>
              <a:defRPr/>
            </a:pPr>
            <a:endParaRPr lang="en-US" sz="1400" b="1" dirty="0">
              <a:latin typeface="Courier New" pitchFamily="49" charset="0"/>
              <a:cs typeface="Courier New" pitchFamily="49" charset="0"/>
            </a:endParaRPr>
          </a:p>
          <a:p>
            <a:pPr>
              <a:defRPr/>
            </a:pPr>
            <a:endParaRPr lang="en-US" sz="1400" b="1" dirty="0">
              <a:latin typeface="Courier New" pitchFamily="49" charset="0"/>
              <a:cs typeface="Courier New" pitchFamily="49" charset="0"/>
            </a:endParaRPr>
          </a:p>
          <a:p>
            <a:pPr>
              <a:defRPr/>
            </a:pPr>
            <a:r>
              <a:rPr lang="en-US" sz="1400" b="1" dirty="0">
                <a:latin typeface="Courier New" pitchFamily="49" charset="0"/>
                <a:cs typeface="Courier New" pitchFamily="49" charset="0"/>
              </a:rPr>
              <a:t>*** calculate the p-value </a:t>
            </a:r>
          </a:p>
          <a:p>
            <a:pPr>
              <a:defRPr/>
            </a:pPr>
            <a:r>
              <a:rPr lang="en-US" sz="1400" b="1" dirty="0">
                <a:latin typeface="Courier New" pitchFamily="49" charset="0"/>
                <a:cs typeface="Courier New" pitchFamily="49" charset="0"/>
              </a:rPr>
              <a:t>. </a:t>
            </a:r>
            <a:r>
              <a:rPr lang="it-IT" sz="1400" b="1" dirty="0">
                <a:latin typeface="Courier New" pitchFamily="49" charset="0"/>
                <a:cs typeface="Courier New" pitchFamily="49" charset="0"/>
              </a:rPr>
              <a:t>di 2*ttail(176,2.336133)</a:t>
            </a:r>
          </a:p>
          <a:p>
            <a:pPr>
              <a:defRPr/>
            </a:pPr>
            <a:r>
              <a:rPr lang="it-IT" sz="1400" b="1" dirty="0">
                <a:latin typeface="Courier New" pitchFamily="49" charset="0"/>
                <a:cs typeface="Courier New" pitchFamily="49" charset="0"/>
              </a:rPr>
              <a:t>.02061082</a:t>
            </a:r>
          </a:p>
          <a:p>
            <a:pPr>
              <a:defRPr/>
            </a:pPr>
            <a:endParaRPr lang="it-IT" sz="1400" b="1" dirty="0">
              <a:latin typeface="Courier New" pitchFamily="49" charset="0"/>
              <a:cs typeface="Courier New" pitchFamily="49" charset="0"/>
            </a:endParaRPr>
          </a:p>
          <a:p>
            <a:pPr>
              <a:defRPr/>
            </a:pPr>
            <a:r>
              <a:rPr lang="en-US" sz="1200" dirty="0">
                <a:latin typeface="Courier New" pitchFamily="49" charset="0"/>
                <a:cs typeface="Courier New" pitchFamily="49" charset="0"/>
                <a:sym typeface="Wingdings" pitchFamily="2" charset="2"/>
              </a:rPr>
              <a:t> </a:t>
            </a:r>
            <a:r>
              <a:rPr lang="en-US" sz="2000" dirty="0">
                <a:latin typeface="+mn-lt"/>
                <a:cs typeface="Courier New" pitchFamily="49" charset="0"/>
                <a:sym typeface="Wingdings" pitchFamily="2" charset="2"/>
              </a:rPr>
              <a:t>So we reject the null</a:t>
            </a:r>
            <a:endParaRPr lang="en-US" sz="2000" dirty="0">
              <a:latin typeface="+mn-lt"/>
              <a:cs typeface="Courier New" pitchFamily="49" charset="0"/>
            </a:endParaRPr>
          </a:p>
          <a:p>
            <a:pPr>
              <a:defRPr/>
            </a:pPr>
            <a:endParaRPr lang="en-US" sz="1200" dirty="0">
              <a:latin typeface="Courier New" pitchFamily="49" charset="0"/>
              <a:cs typeface="Courier New" pitchFamily="49" charset="0"/>
            </a:endParaRPr>
          </a:p>
        </p:txBody>
      </p:sp>
      <p:graphicFrame>
        <p:nvGraphicFramePr>
          <p:cNvPr id="30723" name="Object 3"/>
          <p:cNvGraphicFramePr>
            <a:graphicFrameLocks noChangeAspect="1"/>
          </p:cNvGraphicFramePr>
          <p:nvPr/>
        </p:nvGraphicFramePr>
        <p:xfrm>
          <a:off x="6019800" y="3429000"/>
          <a:ext cx="2362200" cy="2503488"/>
        </p:xfrm>
        <a:graphic>
          <a:graphicData uri="http://schemas.openxmlformats.org/presentationml/2006/ole">
            <mc:AlternateContent xmlns:mc="http://schemas.openxmlformats.org/markup-compatibility/2006">
              <mc:Choice xmlns:v="urn:schemas-microsoft-com:vml" Requires="v">
                <p:oleObj spid="_x0000_s30736" name="Equation" r:id="rId4" imgW="1282700" imgH="1358900" progId="Equation.3">
                  <p:embed/>
                </p:oleObj>
              </mc:Choice>
              <mc:Fallback>
                <p:oleObj name="Equation" r:id="rId4" imgW="1282700" imgH="13589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3429000"/>
                        <a:ext cx="2362200" cy="2503488"/>
                      </a:xfrm>
                      <a:prstGeom prst="rect">
                        <a:avLst/>
                      </a:prstGeom>
                      <a:solidFill>
                        <a:schemeClr val="bg1"/>
                      </a:solidFill>
                      <a:ln w="9525">
                        <a:solidFill>
                          <a:schemeClr val="tx1"/>
                        </a:solidFill>
                        <a:miter lim="800000"/>
                        <a:headEnd/>
                        <a:tailEnd/>
                      </a:ln>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mtClean="0"/>
              <a:t>Using the ttest command</a:t>
            </a:r>
          </a:p>
        </p:txBody>
      </p:sp>
      <p:sp>
        <p:nvSpPr>
          <p:cNvPr id="31747" name="Content Placeholder 2"/>
          <p:cNvSpPr>
            <a:spLocks noGrp="1"/>
          </p:cNvSpPr>
          <p:nvPr>
            <p:ph idx="1"/>
          </p:nvPr>
        </p:nvSpPr>
        <p:spPr>
          <a:xfrm>
            <a:off x="457200" y="1600200"/>
            <a:ext cx="8534400" cy="4525963"/>
          </a:xfrm>
        </p:spPr>
        <p:txBody>
          <a:bodyPr/>
          <a:lstStyle/>
          <a:p>
            <a:pPr marL="0" indent="0">
              <a:spcBef>
                <a:spcPct val="0"/>
              </a:spcBef>
              <a:buFont typeface="Arial" charset="0"/>
              <a:buNone/>
            </a:pPr>
            <a:r>
              <a:rPr lang="en-US" altLang="en-US" sz="1400" smtClean="0">
                <a:latin typeface="Courier New" pitchFamily="49" charset="0"/>
                <a:cs typeface="Courier New" pitchFamily="49" charset="0"/>
              </a:rPr>
              <a:t>.</a:t>
            </a:r>
            <a:r>
              <a:rPr lang="en-US" altLang="en-US" sz="1400" b="1" smtClean="0">
                <a:latin typeface="Courier New" pitchFamily="49" charset="0"/>
                <a:cs typeface="Courier New" pitchFamily="49" charset="0"/>
              </a:rPr>
              <a:t> . ttest peth_diff==0</a:t>
            </a:r>
          </a:p>
          <a:p>
            <a:pPr marL="0" indent="0">
              <a:spcBef>
                <a:spcPct val="0"/>
              </a:spcBef>
              <a:buFont typeface="Arial" charset="0"/>
              <a:buNone/>
            </a:pPr>
            <a:endParaRPr lang="en-US" altLang="en-US" sz="1400" b="1" smtClean="0">
              <a:latin typeface="Courier New" pitchFamily="49" charset="0"/>
              <a:cs typeface="Courier New" pitchFamily="49" charset="0"/>
            </a:endParaRPr>
          </a:p>
          <a:p>
            <a:pPr marL="0" indent="0">
              <a:spcBef>
                <a:spcPct val="0"/>
              </a:spcBef>
              <a:buFont typeface="Arial" charset="0"/>
              <a:buNone/>
            </a:pPr>
            <a:r>
              <a:rPr lang="en-US" altLang="en-US" sz="1400" b="1" smtClean="0">
                <a:latin typeface="Courier New" pitchFamily="49" charset="0"/>
                <a:cs typeface="Courier New" pitchFamily="49" charset="0"/>
              </a:rPr>
              <a:t>One-sample t test</a:t>
            </a:r>
          </a:p>
          <a:p>
            <a:pPr marL="0" indent="0">
              <a:spcBef>
                <a:spcPct val="0"/>
              </a:spcBef>
              <a:buFont typeface="Arial" charset="0"/>
              <a:buNone/>
            </a:pPr>
            <a:r>
              <a:rPr lang="en-US" altLang="en-US" sz="1400" b="1" smtClean="0">
                <a:latin typeface="Courier New" pitchFamily="49" charset="0"/>
                <a:cs typeface="Courier New" pitchFamily="49" charset="0"/>
              </a:rPr>
              <a:t>------------------------------------------------------------------------------</a:t>
            </a:r>
          </a:p>
          <a:p>
            <a:pPr marL="0" indent="0">
              <a:spcBef>
                <a:spcPct val="0"/>
              </a:spcBef>
              <a:buFont typeface="Arial" charset="0"/>
              <a:buNone/>
            </a:pPr>
            <a:r>
              <a:rPr lang="en-US" altLang="en-US" sz="1400" b="1" smtClean="0">
                <a:latin typeface="Courier New" pitchFamily="49" charset="0"/>
                <a:cs typeface="Courier New" pitchFamily="49" charset="0"/>
              </a:rPr>
              <a:t>Variable |     Obs        Mean    Std. Err.   Std. Dev.   [95% Conf. Interval]</a:t>
            </a:r>
          </a:p>
          <a:p>
            <a:pPr marL="0" indent="0">
              <a:spcBef>
                <a:spcPct val="0"/>
              </a:spcBef>
              <a:buFont typeface="Arial" charset="0"/>
              <a:buNone/>
            </a:pPr>
            <a:r>
              <a:rPr lang="en-US" altLang="en-US" sz="1400" b="1" smtClean="0">
                <a:latin typeface="Courier New" pitchFamily="49" charset="0"/>
                <a:cs typeface="Courier New" pitchFamily="49" charset="0"/>
              </a:rPr>
              <a:t>---------+--------------------------------------------------------------------</a:t>
            </a:r>
          </a:p>
          <a:p>
            <a:pPr marL="0" indent="0">
              <a:spcBef>
                <a:spcPct val="0"/>
              </a:spcBef>
              <a:buFont typeface="Arial" charset="0"/>
              <a:buNone/>
            </a:pPr>
            <a:r>
              <a:rPr lang="en-US" altLang="en-US" sz="1400" b="1" smtClean="0">
                <a:latin typeface="Courier New" pitchFamily="49" charset="0"/>
                <a:cs typeface="Courier New" pitchFamily="49" charset="0"/>
              </a:rPr>
              <a:t>peth_d~f |     177    -.101553    .0434672    .5782935    -.187337    -.015769</a:t>
            </a:r>
          </a:p>
          <a:p>
            <a:pPr marL="0" indent="0">
              <a:spcBef>
                <a:spcPct val="0"/>
              </a:spcBef>
              <a:buFont typeface="Arial" charset="0"/>
              <a:buNone/>
            </a:pPr>
            <a:r>
              <a:rPr lang="en-US" altLang="en-US" sz="1400" b="1" smtClean="0">
                <a:latin typeface="Courier New" pitchFamily="49" charset="0"/>
                <a:cs typeface="Courier New" pitchFamily="49" charset="0"/>
              </a:rPr>
              <a:t>------------------------------------------------------------------------------</a:t>
            </a:r>
          </a:p>
          <a:p>
            <a:pPr marL="0" indent="0">
              <a:spcBef>
                <a:spcPct val="0"/>
              </a:spcBef>
              <a:buFont typeface="Arial" charset="0"/>
              <a:buNone/>
            </a:pPr>
            <a:r>
              <a:rPr lang="en-US" altLang="en-US" sz="1400" b="1" smtClean="0">
                <a:latin typeface="Courier New" pitchFamily="49" charset="0"/>
                <a:cs typeface="Courier New" pitchFamily="49" charset="0"/>
              </a:rPr>
              <a:t>    mean = mean(peth_diff)                                        t =  -2.3363</a:t>
            </a:r>
          </a:p>
          <a:p>
            <a:pPr marL="0" indent="0">
              <a:spcBef>
                <a:spcPct val="0"/>
              </a:spcBef>
              <a:buFont typeface="Arial" charset="0"/>
              <a:buNone/>
            </a:pPr>
            <a:r>
              <a:rPr lang="en-US" altLang="en-US" sz="1400" b="1" smtClean="0">
                <a:latin typeface="Courier New" pitchFamily="49" charset="0"/>
                <a:cs typeface="Courier New" pitchFamily="49" charset="0"/>
              </a:rPr>
              <a:t>Ho: mean = 0                                     degrees of freedom =      176</a:t>
            </a:r>
          </a:p>
          <a:p>
            <a:pPr marL="0" indent="0">
              <a:spcBef>
                <a:spcPct val="0"/>
              </a:spcBef>
              <a:buFont typeface="Arial" charset="0"/>
              <a:buNone/>
            </a:pPr>
            <a:endParaRPr lang="en-US" altLang="en-US" sz="1400" b="1" smtClean="0">
              <a:latin typeface="Courier New" pitchFamily="49" charset="0"/>
              <a:cs typeface="Courier New" pitchFamily="49" charset="0"/>
            </a:endParaRPr>
          </a:p>
          <a:p>
            <a:pPr marL="0" indent="0">
              <a:spcBef>
                <a:spcPct val="0"/>
              </a:spcBef>
              <a:buFont typeface="Arial" charset="0"/>
              <a:buNone/>
            </a:pPr>
            <a:r>
              <a:rPr lang="en-US" altLang="en-US" sz="1400" b="1" smtClean="0">
                <a:latin typeface="Courier New" pitchFamily="49" charset="0"/>
                <a:cs typeface="Courier New" pitchFamily="49" charset="0"/>
              </a:rPr>
              <a:t>    Ha: mean &lt; 0                 Ha: mean != 0                 Ha: mean &gt; 0</a:t>
            </a:r>
          </a:p>
          <a:p>
            <a:pPr marL="0" indent="0">
              <a:spcBef>
                <a:spcPct val="0"/>
              </a:spcBef>
              <a:buFont typeface="Arial" charset="0"/>
              <a:buNone/>
            </a:pPr>
            <a:r>
              <a:rPr lang="en-US" altLang="en-US" sz="1400" b="1" smtClean="0">
                <a:latin typeface="Courier New" pitchFamily="49" charset="0"/>
                <a:cs typeface="Courier New" pitchFamily="49" charset="0"/>
              </a:rPr>
              <a:t> Pr(T &lt; t) = 0.0103         Pr(|T| &gt; |t|) = 0.0206          Pr(T &gt; t) = 0.9897</a:t>
            </a:r>
          </a:p>
        </p:txBody>
      </p:sp>
      <p:sp>
        <p:nvSpPr>
          <p:cNvPr id="31748" name="Oval 7"/>
          <p:cNvSpPr>
            <a:spLocks noChangeArrowheads="1"/>
          </p:cNvSpPr>
          <p:nvPr/>
        </p:nvSpPr>
        <p:spPr bwMode="auto">
          <a:xfrm>
            <a:off x="3429000" y="3733800"/>
            <a:ext cx="2667000" cy="990600"/>
          </a:xfrm>
          <a:prstGeom prst="ellipse">
            <a:avLst/>
          </a:prstGeom>
          <a:noFill/>
          <a:ln w="317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31749" name="TextBox 4"/>
          <p:cNvSpPr txBox="1">
            <a:spLocks noChangeArrowheads="1"/>
          </p:cNvSpPr>
          <p:nvPr/>
        </p:nvSpPr>
        <p:spPr bwMode="auto">
          <a:xfrm>
            <a:off x="609600" y="5497513"/>
            <a:ext cx="609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Note that mean&gt;0 here is </a:t>
            </a:r>
            <a:r>
              <a:rPr lang="en-US" altLang="en-US" sz="1800" i="1">
                <a:latin typeface="Arial" charset="0"/>
              </a:rPr>
              <a:t>mean difference</a:t>
            </a:r>
            <a:endParaRPr lang="en-US" altLang="en-US" sz="1800">
              <a:latin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altLang="en-US" sz="3600" smtClean="0"/>
              <a:t>Another way without calculating the difference</a:t>
            </a:r>
          </a:p>
        </p:txBody>
      </p:sp>
      <p:sp>
        <p:nvSpPr>
          <p:cNvPr id="29699" name="Content Placeholder 2"/>
          <p:cNvSpPr>
            <a:spLocks noGrp="1"/>
          </p:cNvSpPr>
          <p:nvPr>
            <p:ph idx="1"/>
          </p:nvPr>
        </p:nvSpPr>
        <p:spPr>
          <a:xfrm>
            <a:off x="457200" y="1600200"/>
            <a:ext cx="8229600" cy="4876800"/>
          </a:xfrm>
        </p:spPr>
        <p:txBody>
          <a:bodyPr/>
          <a:lstStyle/>
          <a:p>
            <a:pPr eaLnBrk="1" hangingPunct="1">
              <a:buFont typeface="Arial" charset="0"/>
              <a:buNone/>
              <a:defRPr/>
            </a:pPr>
            <a:r>
              <a:rPr lang="en-US" sz="1600" dirty="0" smtClean="0">
                <a:cs typeface="Courier New" pitchFamily="49" charset="0"/>
              </a:rPr>
              <a:t>The command is</a:t>
            </a:r>
          </a:p>
          <a:p>
            <a:pPr eaLnBrk="1" hangingPunct="1">
              <a:buFont typeface="Arial" charset="0"/>
              <a:buNone/>
              <a:defRPr/>
            </a:pPr>
            <a:r>
              <a:rPr lang="en-US" sz="1600" dirty="0" smtClean="0">
                <a:latin typeface="Courier New" pitchFamily="49" charset="0"/>
                <a:cs typeface="Courier New" pitchFamily="49" charset="0"/>
              </a:rPr>
              <a:t> </a:t>
            </a:r>
            <a:r>
              <a:rPr lang="en-US" sz="1600" dirty="0" err="1" smtClean="0">
                <a:latin typeface="Courier New" pitchFamily="49" charset="0"/>
                <a:cs typeface="Courier New" pitchFamily="49" charset="0"/>
              </a:rPr>
              <a:t>ttest</a:t>
            </a:r>
            <a:r>
              <a:rPr lang="en-US" sz="1600" dirty="0" smtClean="0">
                <a:latin typeface="Courier New" pitchFamily="49" charset="0"/>
                <a:cs typeface="Courier New" pitchFamily="49" charset="0"/>
              </a:rPr>
              <a:t> var1==var2</a:t>
            </a:r>
          </a:p>
          <a:p>
            <a:pPr indent="0">
              <a:spcBef>
                <a:spcPts val="0"/>
              </a:spcBef>
              <a:buFont typeface="Arial" charset="0"/>
              <a:buNone/>
              <a:defRPr/>
            </a:pPr>
            <a:endParaRPr lang="en-US" sz="1300" dirty="0" smtClean="0">
              <a:latin typeface="Courier New" pitchFamily="49" charset="0"/>
              <a:cs typeface="Courier New" pitchFamily="49" charset="0"/>
            </a:endParaRPr>
          </a:p>
          <a:p>
            <a:pPr indent="0">
              <a:spcBef>
                <a:spcPts val="0"/>
              </a:spcBef>
              <a:buFont typeface="Arial" charset="0"/>
              <a:buNone/>
              <a:defRPr/>
            </a:pPr>
            <a:endParaRPr lang="en-US" sz="1300" dirty="0" smtClean="0">
              <a:latin typeface="Courier New" pitchFamily="49" charset="0"/>
              <a:cs typeface="Courier New" pitchFamily="49" charset="0"/>
            </a:endParaRPr>
          </a:p>
          <a:p>
            <a:pPr marL="0" indent="0">
              <a:spcBef>
                <a:spcPts val="0"/>
              </a:spcBef>
              <a:buFont typeface="Arial" charset="0"/>
              <a:buNone/>
              <a:defRPr/>
            </a:pPr>
            <a:r>
              <a:rPr lang="en-US" sz="1300" b="1" dirty="0" smtClean="0">
                <a:latin typeface="Courier New" pitchFamily="49" charset="0"/>
                <a:cs typeface="Courier New" pitchFamily="49" charset="0"/>
              </a:rPr>
              <a:t>. </a:t>
            </a: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ttest</a:t>
            </a:r>
            <a:r>
              <a:rPr lang="en-US" sz="1300" b="1" dirty="0">
                <a:latin typeface="Courier New" pitchFamily="49" charset="0"/>
                <a:cs typeface="Courier New" pitchFamily="49" charset="0"/>
              </a:rPr>
              <a:t> peth3_log10==peth0_log10</a:t>
            </a:r>
          </a:p>
          <a:p>
            <a:pPr marL="0" indent="0">
              <a:spcBef>
                <a:spcPts val="0"/>
              </a:spcBef>
              <a:buFont typeface="Arial" charset="0"/>
              <a:buNone/>
              <a:defRPr/>
            </a:pPr>
            <a:endParaRPr lang="en-US" sz="1300" b="1" dirty="0">
              <a:latin typeface="Courier New" pitchFamily="49" charset="0"/>
              <a:cs typeface="Courier New" pitchFamily="49" charset="0"/>
            </a:endParaRPr>
          </a:p>
          <a:p>
            <a:pPr marL="0" indent="0">
              <a:spcBef>
                <a:spcPts val="0"/>
              </a:spcBef>
              <a:buFont typeface="Arial" charset="0"/>
              <a:buNone/>
              <a:defRPr/>
            </a:pPr>
            <a:r>
              <a:rPr lang="en-US" sz="1300" b="1" dirty="0">
                <a:latin typeface="Courier New" pitchFamily="49" charset="0"/>
                <a:cs typeface="Courier New" pitchFamily="49" charset="0"/>
              </a:rPr>
              <a:t>Paired t test</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Variable |     </a:t>
            </a:r>
            <a:r>
              <a:rPr lang="en-US" sz="1300" b="1" dirty="0" err="1">
                <a:latin typeface="Courier New" pitchFamily="49" charset="0"/>
                <a:cs typeface="Courier New" pitchFamily="49" charset="0"/>
              </a:rPr>
              <a:t>Obs</a:t>
            </a:r>
            <a:r>
              <a:rPr lang="en-US" sz="1300" b="1" dirty="0">
                <a:latin typeface="Courier New" pitchFamily="49" charset="0"/>
                <a:cs typeface="Courier New" pitchFamily="49" charset="0"/>
              </a:rPr>
              <a:t>        Mean    Std. Err.   Std. Dev.   [95% Conf. Interval]</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peth3~10 |     177    1.426734    .0686534    .9133744    1.291244    1.562224</a:t>
            </a:r>
          </a:p>
          <a:p>
            <a:pPr marL="0" indent="0">
              <a:spcBef>
                <a:spcPts val="0"/>
              </a:spcBef>
              <a:buFont typeface="Arial" charset="0"/>
              <a:buNone/>
              <a:defRPr/>
            </a:pPr>
            <a:r>
              <a:rPr lang="en-US" sz="1300" b="1" dirty="0">
                <a:latin typeface="Courier New" pitchFamily="49" charset="0"/>
                <a:cs typeface="Courier New" pitchFamily="49" charset="0"/>
              </a:rPr>
              <a:t>peth0~10 |     177    1.528287    .0690468    .9186077    1.392021    1.664553</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    diff |     177    -.101553    .0434672    .5782935    -.187337    -.015769</a:t>
            </a:r>
          </a:p>
          <a:p>
            <a:pPr marL="0" indent="0">
              <a:spcBef>
                <a:spcPts val="0"/>
              </a:spcBef>
              <a:buFont typeface="Arial" charset="0"/>
              <a:buNone/>
              <a:defRPr/>
            </a:pPr>
            <a:r>
              <a:rPr lang="en-US" sz="1300" b="1" dirty="0">
                <a:latin typeface="Courier New" pitchFamily="49" charset="0"/>
                <a:cs typeface="Courier New" pitchFamily="49" charset="0"/>
              </a:rPr>
              <a:t>------------------------------------------------------------------------------</a:t>
            </a:r>
          </a:p>
          <a:p>
            <a:pPr marL="0" indent="0">
              <a:spcBef>
                <a:spcPts val="0"/>
              </a:spcBef>
              <a:buFont typeface="Arial" charset="0"/>
              <a:buNone/>
              <a:defRPr/>
            </a:pPr>
            <a:r>
              <a:rPr lang="en-US" sz="1300" b="1" dirty="0">
                <a:latin typeface="Courier New" pitchFamily="49" charset="0"/>
                <a:cs typeface="Courier New" pitchFamily="49" charset="0"/>
              </a:rPr>
              <a:t>     mean(diff) = mean(peth3_log10 - peth0_log10)                 t =  -2.3363</a:t>
            </a:r>
          </a:p>
          <a:p>
            <a:pPr marL="0" indent="0">
              <a:spcBef>
                <a:spcPts val="0"/>
              </a:spcBef>
              <a:buFont typeface="Arial" charset="0"/>
              <a:buNone/>
              <a:defRPr/>
            </a:pPr>
            <a:r>
              <a:rPr lang="en-US" sz="1300" b="1" dirty="0">
                <a:latin typeface="Courier New" pitchFamily="49" charset="0"/>
                <a:cs typeface="Courier New" pitchFamily="49" charset="0"/>
              </a:rPr>
              <a:t> Ho: mean(diff) = 0                              degrees of freedom =      176</a:t>
            </a:r>
          </a:p>
          <a:p>
            <a:pPr marL="0" indent="0">
              <a:spcBef>
                <a:spcPts val="0"/>
              </a:spcBef>
              <a:buFont typeface="Arial" charset="0"/>
              <a:buNone/>
              <a:defRPr/>
            </a:pPr>
            <a:endParaRPr lang="en-US" sz="1300" b="1" dirty="0">
              <a:latin typeface="Courier New" pitchFamily="49" charset="0"/>
              <a:cs typeface="Courier New" pitchFamily="49" charset="0"/>
            </a:endParaRPr>
          </a:p>
          <a:p>
            <a:pPr marL="0" indent="0">
              <a:spcBef>
                <a:spcPts val="0"/>
              </a:spcBef>
              <a:buFont typeface="Arial" charset="0"/>
              <a:buNone/>
              <a:defRPr/>
            </a:pPr>
            <a:r>
              <a:rPr lang="en-US" sz="1300" b="1" dirty="0">
                <a:latin typeface="Courier New" pitchFamily="49" charset="0"/>
                <a:cs typeface="Courier New" pitchFamily="49" charset="0"/>
              </a:rPr>
              <a:t> Ha: mean(diff) &lt; 0           Ha: mean(diff) != 0           Ha: mean(diff) &gt; 0</a:t>
            </a:r>
          </a:p>
          <a:p>
            <a:pPr marL="0" indent="0">
              <a:spcBef>
                <a:spcPts val="0"/>
              </a:spcBef>
              <a:buFont typeface="Arial" charset="0"/>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(T &lt; t) = 0.0103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(|T| &gt; |t|) = 0.0206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(T &gt; t) = 0.9897</a:t>
            </a:r>
          </a:p>
          <a:p>
            <a:pPr marL="0" indent="0">
              <a:spcBef>
                <a:spcPts val="0"/>
              </a:spcBef>
              <a:buFont typeface="Arial" charset="0"/>
              <a:buNone/>
              <a:defRPr/>
            </a:pPr>
            <a:endParaRPr lang="en-US" sz="1300" b="1" dirty="0">
              <a:latin typeface="Courier New" pitchFamily="49" charset="0"/>
              <a:cs typeface="Courier New" pitchFamily="49" charset="0"/>
            </a:endParaRPr>
          </a:p>
          <a:p>
            <a:pPr indent="0">
              <a:spcBef>
                <a:spcPts val="0"/>
              </a:spcBef>
              <a:buFont typeface="Arial" charset="0"/>
              <a:buNone/>
              <a:defRPr/>
            </a:pPr>
            <a:endParaRPr lang="en-US" sz="1300" dirty="0" smtClean="0">
              <a:latin typeface="Courier New" pitchFamily="49" charset="0"/>
              <a:cs typeface="Courier New" pitchFamily="49" charset="0"/>
            </a:endParaRPr>
          </a:p>
          <a:p>
            <a:pPr indent="0">
              <a:spcBef>
                <a:spcPts val="0"/>
              </a:spcBef>
              <a:buFont typeface="Arial" charset="0"/>
              <a:buNone/>
              <a:defRPr/>
            </a:pPr>
            <a:endParaRPr lang="en-US" sz="1300" dirty="0" smtClean="0">
              <a:latin typeface="Courier New" pitchFamily="49" charset="0"/>
              <a:cs typeface="Courier New" pitchFamily="49" charset="0"/>
            </a:endParaRPr>
          </a:p>
          <a:p>
            <a:pPr indent="0">
              <a:spcBef>
                <a:spcPts val="0"/>
              </a:spcBef>
              <a:buFont typeface="Arial" charset="0"/>
              <a:buNone/>
              <a:defRPr/>
            </a:pPr>
            <a:r>
              <a:rPr lang="en-US" sz="1300" dirty="0" smtClean="0">
                <a:latin typeface="Courier New" pitchFamily="49" charset="0"/>
                <a:cs typeface="Courier New" pitchFamily="49" charset="0"/>
              </a:rPr>
              <a:t>. 	</a:t>
            </a:r>
          </a:p>
        </p:txBody>
      </p:sp>
      <p:sp>
        <p:nvSpPr>
          <p:cNvPr id="32772" name="Oval 7"/>
          <p:cNvSpPr>
            <a:spLocks noChangeArrowheads="1"/>
          </p:cNvSpPr>
          <p:nvPr/>
        </p:nvSpPr>
        <p:spPr bwMode="auto">
          <a:xfrm>
            <a:off x="3051175" y="5105400"/>
            <a:ext cx="2663825" cy="838200"/>
          </a:xfrm>
          <a:prstGeom prst="ellipse">
            <a:avLst/>
          </a:prstGeom>
          <a:noFill/>
          <a:ln w="317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r>
              <a:rPr lang="en-US" dirty="0" smtClean="0"/>
              <a:t>Breast cancer tumor volume</a:t>
            </a:r>
            <a:endParaRPr lang="en-US" dirty="0"/>
          </a:p>
        </p:txBody>
      </p:sp>
    </p:spTree>
    <p:extLst>
      <p:ext uri="{BB962C8B-B14F-4D97-AF65-F5344CB8AC3E}">
        <p14:creationId xmlns:p14="http://schemas.microsoft.com/office/powerpoint/2010/main" val="37353429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76200"/>
            <a:ext cx="8229600" cy="1139825"/>
          </a:xfrm>
        </p:spPr>
        <p:txBody>
          <a:bodyPr/>
          <a:lstStyle/>
          <a:p>
            <a:pPr eaLnBrk="1" hangingPunct="1"/>
            <a:r>
              <a:rPr lang="en-US" altLang="en-US" smtClean="0"/>
              <a:t>Comparison of two means: t-test</a:t>
            </a:r>
          </a:p>
        </p:txBody>
      </p:sp>
      <p:sp>
        <p:nvSpPr>
          <p:cNvPr id="33795" name="Rectangle 3"/>
          <p:cNvSpPr>
            <a:spLocks noGrp="1" noChangeArrowheads="1"/>
          </p:cNvSpPr>
          <p:nvPr>
            <p:ph type="body" sz="half" idx="1"/>
          </p:nvPr>
        </p:nvSpPr>
        <p:spPr>
          <a:xfrm>
            <a:off x="304800" y="1524000"/>
            <a:ext cx="8305800" cy="5257800"/>
          </a:xfrm>
        </p:spPr>
        <p:txBody>
          <a:bodyPr/>
          <a:lstStyle/>
          <a:p>
            <a:pPr eaLnBrk="1" hangingPunct="1"/>
            <a:r>
              <a:rPr lang="en-US" altLang="en-US" sz="2800" smtClean="0"/>
              <a:t>The goal is to compare means from two </a:t>
            </a:r>
            <a:r>
              <a:rPr lang="en-US" altLang="en-US" sz="2800" u="sng" smtClean="0"/>
              <a:t>independent samples </a:t>
            </a:r>
            <a:endParaRPr lang="en-US" altLang="en-US" sz="2800" smtClean="0"/>
          </a:p>
          <a:p>
            <a:pPr eaLnBrk="1" hangingPunct="1"/>
            <a:r>
              <a:rPr lang="en-US" altLang="en-US" sz="2800" smtClean="0"/>
              <a:t>Two different populations</a:t>
            </a:r>
          </a:p>
          <a:p>
            <a:pPr lvl="1" eaLnBrk="1" hangingPunct="1"/>
            <a:r>
              <a:rPr lang="en-US" altLang="en-US" sz="2400" smtClean="0"/>
              <a:t>E.g. vaccine versus placebo group</a:t>
            </a:r>
          </a:p>
          <a:p>
            <a:pPr lvl="1" eaLnBrk="1" hangingPunct="1"/>
            <a:r>
              <a:rPr lang="en-US" altLang="en-US" sz="2400" smtClean="0"/>
              <a:t>E.g. women with adequate versus in adequate micronutrient levels</a:t>
            </a:r>
          </a:p>
          <a:p>
            <a:pPr eaLnBrk="1" hangingPunct="1"/>
            <a:endParaRPr lang="en-US" altLang="en-US" sz="2800" smtClean="0"/>
          </a:p>
          <a:p>
            <a:pPr eaLnBrk="1" hangingPunct="1">
              <a:buFont typeface="Arial" charset="0"/>
              <a:buNone/>
            </a:pPr>
            <a:endParaRPr lang="en-US" altLang="en-US" sz="2800" u="sng"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76200"/>
            <a:ext cx="8229600" cy="1139825"/>
          </a:xfrm>
        </p:spPr>
        <p:txBody>
          <a:bodyPr/>
          <a:lstStyle/>
          <a:p>
            <a:pPr eaLnBrk="1" hangingPunct="1"/>
            <a:r>
              <a:rPr lang="en-US" altLang="en-US" sz="4000" smtClean="0"/>
              <a:t>Comparison of two means: t-test</a:t>
            </a:r>
          </a:p>
        </p:txBody>
      </p:sp>
      <p:sp>
        <p:nvSpPr>
          <p:cNvPr id="34819" name="Rectangle 3"/>
          <p:cNvSpPr>
            <a:spLocks noGrp="1" noChangeArrowheads="1"/>
          </p:cNvSpPr>
          <p:nvPr>
            <p:ph type="body" sz="half" idx="1"/>
          </p:nvPr>
        </p:nvSpPr>
        <p:spPr>
          <a:xfrm>
            <a:off x="457200" y="1066800"/>
            <a:ext cx="8305800" cy="5257800"/>
          </a:xfrm>
        </p:spPr>
        <p:txBody>
          <a:bodyPr/>
          <a:lstStyle/>
          <a:p>
            <a:pPr eaLnBrk="1" hangingPunct="1"/>
            <a:r>
              <a:rPr lang="en-US" altLang="en-US" sz="2800" smtClean="0"/>
              <a:t>Two sided hypothesis  </a:t>
            </a:r>
            <a:endParaRPr lang="en-US" altLang="en-US" sz="2400" smtClean="0">
              <a:cs typeface="Arial" charset="0"/>
            </a:endParaRPr>
          </a:p>
          <a:p>
            <a:pPr eaLnBrk="1" hangingPunct="1">
              <a:buFont typeface="Arial" charset="0"/>
              <a:buNone/>
            </a:pPr>
            <a:r>
              <a:rPr lang="en-US" altLang="en-US" sz="2800" smtClean="0">
                <a:cs typeface="Arial" charset="0"/>
              </a:rPr>
              <a:t>			</a:t>
            </a:r>
            <a:r>
              <a:rPr lang="en-US" altLang="en-US" sz="2800" smtClean="0"/>
              <a:t>H</a:t>
            </a:r>
            <a:r>
              <a:rPr lang="en-US" altLang="en-US" sz="2800" baseline="-25000" smtClean="0"/>
              <a:t>0</a:t>
            </a:r>
            <a:r>
              <a:rPr lang="en-US" altLang="en-US" sz="2800" smtClean="0"/>
              <a:t>: </a:t>
            </a:r>
            <a:r>
              <a:rPr lang="el-GR" altLang="en-US" sz="2800" smtClean="0">
                <a:cs typeface="Arial" charset="0"/>
              </a:rPr>
              <a:t>μ</a:t>
            </a:r>
            <a:r>
              <a:rPr lang="en-US" altLang="en-US" sz="2800" baseline="-25000" smtClean="0">
                <a:cs typeface="Arial" charset="0"/>
              </a:rPr>
              <a:t>1</a:t>
            </a:r>
            <a:r>
              <a:rPr lang="en-US" altLang="en-US" sz="2800" smtClean="0">
                <a:cs typeface="Arial" charset="0"/>
              </a:rPr>
              <a:t>=</a:t>
            </a:r>
            <a:r>
              <a:rPr lang="el-GR" altLang="en-US" sz="2800" smtClean="0">
                <a:cs typeface="Arial" charset="0"/>
              </a:rPr>
              <a:t>μ</a:t>
            </a:r>
            <a:r>
              <a:rPr lang="en-US" altLang="en-US" sz="2800" baseline="-25000" smtClean="0">
                <a:cs typeface="Arial" charset="0"/>
              </a:rPr>
              <a:t>2 	</a:t>
            </a:r>
          </a:p>
          <a:p>
            <a:pPr eaLnBrk="1" hangingPunct="1">
              <a:buFont typeface="Arial" charset="0"/>
              <a:buNone/>
            </a:pPr>
            <a:r>
              <a:rPr lang="en-US" altLang="en-US" sz="2800" smtClean="0"/>
              <a:t>			H</a:t>
            </a:r>
            <a:r>
              <a:rPr lang="en-US" altLang="en-US" sz="2800" baseline="-25000" smtClean="0"/>
              <a:t>A</a:t>
            </a:r>
            <a:r>
              <a:rPr lang="en-US" altLang="en-US" sz="2800" smtClean="0"/>
              <a:t>: </a:t>
            </a:r>
            <a:r>
              <a:rPr lang="el-GR" altLang="en-US" sz="2800" smtClean="0">
                <a:cs typeface="Arial" charset="0"/>
              </a:rPr>
              <a:t>μ</a:t>
            </a:r>
            <a:r>
              <a:rPr lang="en-US" altLang="en-US" sz="2800" baseline="-25000" smtClean="0">
                <a:cs typeface="Arial" charset="0"/>
              </a:rPr>
              <a:t>1</a:t>
            </a:r>
            <a:r>
              <a:rPr lang="en-US" altLang="en-US" sz="2800" smtClean="0">
                <a:cs typeface="Arial" charset="0"/>
              </a:rPr>
              <a:t>≠</a:t>
            </a:r>
            <a:r>
              <a:rPr lang="el-GR" altLang="en-US" sz="2800" smtClean="0">
                <a:cs typeface="Arial" charset="0"/>
              </a:rPr>
              <a:t>μ</a:t>
            </a:r>
            <a:r>
              <a:rPr lang="en-US" altLang="en-US" sz="2800" baseline="-25000" smtClean="0">
                <a:cs typeface="Arial" charset="0"/>
              </a:rPr>
              <a:t>2</a:t>
            </a:r>
          </a:p>
          <a:p>
            <a:pPr eaLnBrk="1" hangingPunct="1"/>
            <a:r>
              <a:rPr lang="en-US" altLang="en-US" sz="2800" smtClean="0"/>
              <a:t>One sided hypothesis  </a:t>
            </a:r>
            <a:endParaRPr lang="en-US" altLang="en-US" sz="2400" smtClean="0">
              <a:cs typeface="Arial" charset="0"/>
            </a:endParaRPr>
          </a:p>
          <a:p>
            <a:pPr eaLnBrk="1" hangingPunct="1">
              <a:buFont typeface="Arial" charset="0"/>
              <a:buNone/>
            </a:pPr>
            <a:r>
              <a:rPr lang="en-US" altLang="en-US" sz="2800" smtClean="0">
                <a:cs typeface="Arial" charset="0"/>
              </a:rPr>
              <a:t>			</a:t>
            </a:r>
            <a:r>
              <a:rPr lang="en-US" altLang="en-US" sz="2800" smtClean="0"/>
              <a:t>H</a:t>
            </a:r>
            <a:r>
              <a:rPr lang="en-US" altLang="en-US" sz="2800" baseline="-25000" smtClean="0"/>
              <a:t>0</a:t>
            </a:r>
            <a:r>
              <a:rPr lang="en-US" altLang="en-US" sz="2800" smtClean="0"/>
              <a:t>: </a:t>
            </a:r>
            <a:r>
              <a:rPr lang="el-GR" altLang="en-US" sz="2800" smtClean="0">
                <a:cs typeface="Arial" charset="0"/>
              </a:rPr>
              <a:t>μ</a:t>
            </a:r>
            <a:r>
              <a:rPr lang="en-US" altLang="en-US" sz="2800" baseline="-25000" smtClean="0">
                <a:cs typeface="Arial" charset="0"/>
              </a:rPr>
              <a:t>1</a:t>
            </a:r>
            <a:r>
              <a:rPr lang="en-US" altLang="en-US" sz="2800" smtClean="0">
                <a:cs typeface="Arial" charset="0"/>
              </a:rPr>
              <a:t>≥</a:t>
            </a:r>
            <a:r>
              <a:rPr lang="el-GR" altLang="en-US" sz="2800" smtClean="0">
                <a:cs typeface="Arial" charset="0"/>
              </a:rPr>
              <a:t>μ</a:t>
            </a:r>
            <a:r>
              <a:rPr lang="en-US" altLang="en-US" sz="2800" baseline="-25000" smtClean="0">
                <a:cs typeface="Arial" charset="0"/>
              </a:rPr>
              <a:t>2</a:t>
            </a:r>
          </a:p>
          <a:p>
            <a:pPr eaLnBrk="1" hangingPunct="1">
              <a:buFont typeface="Arial" charset="0"/>
              <a:buNone/>
            </a:pPr>
            <a:r>
              <a:rPr lang="en-US" altLang="en-US" sz="2800" smtClean="0"/>
              <a:t>			H</a:t>
            </a:r>
            <a:r>
              <a:rPr lang="en-US" altLang="en-US" sz="2800" baseline="-25000" smtClean="0"/>
              <a:t>A</a:t>
            </a:r>
            <a:r>
              <a:rPr lang="en-US" altLang="en-US" sz="2800" smtClean="0"/>
              <a:t>: </a:t>
            </a:r>
            <a:r>
              <a:rPr lang="el-GR" altLang="en-US" sz="2800" smtClean="0">
                <a:cs typeface="Arial" charset="0"/>
              </a:rPr>
              <a:t>μ</a:t>
            </a:r>
            <a:r>
              <a:rPr lang="en-US" altLang="en-US" sz="2800" baseline="-25000" smtClean="0">
                <a:cs typeface="Arial" charset="0"/>
              </a:rPr>
              <a:t>1</a:t>
            </a:r>
            <a:r>
              <a:rPr lang="en-US" altLang="en-US" sz="2800" smtClean="0">
                <a:cs typeface="Arial" charset="0"/>
              </a:rPr>
              <a:t>&lt;</a:t>
            </a:r>
            <a:r>
              <a:rPr lang="el-GR" altLang="en-US" sz="2800" smtClean="0">
                <a:cs typeface="Arial" charset="0"/>
              </a:rPr>
              <a:t>μ</a:t>
            </a:r>
            <a:r>
              <a:rPr lang="en-US" altLang="en-US" sz="2800" baseline="-25000" smtClean="0">
                <a:cs typeface="Arial" charset="0"/>
              </a:rPr>
              <a:t>2</a:t>
            </a:r>
          </a:p>
          <a:p>
            <a:pPr eaLnBrk="1" hangingPunct="1"/>
            <a:r>
              <a:rPr lang="en-US" altLang="en-US" sz="2800" smtClean="0"/>
              <a:t>One sided hypothesis  </a:t>
            </a:r>
            <a:endParaRPr lang="en-US" altLang="en-US" sz="2400" smtClean="0">
              <a:cs typeface="Arial" charset="0"/>
            </a:endParaRPr>
          </a:p>
          <a:p>
            <a:pPr eaLnBrk="1" hangingPunct="1">
              <a:buFont typeface="Arial" charset="0"/>
              <a:buNone/>
            </a:pPr>
            <a:r>
              <a:rPr lang="en-US" altLang="en-US" sz="2800" smtClean="0">
                <a:cs typeface="Arial" charset="0"/>
              </a:rPr>
              <a:t>			</a:t>
            </a:r>
            <a:r>
              <a:rPr lang="en-US" altLang="en-US" sz="2800" smtClean="0"/>
              <a:t>H</a:t>
            </a:r>
            <a:r>
              <a:rPr lang="en-US" altLang="en-US" sz="2800" baseline="-25000" smtClean="0"/>
              <a:t>0</a:t>
            </a:r>
            <a:r>
              <a:rPr lang="en-US" altLang="en-US" sz="2800" smtClean="0"/>
              <a:t>: </a:t>
            </a:r>
            <a:r>
              <a:rPr lang="el-GR" altLang="en-US" sz="2800" smtClean="0">
                <a:cs typeface="Arial" charset="0"/>
              </a:rPr>
              <a:t>μ</a:t>
            </a:r>
            <a:r>
              <a:rPr lang="en-US" altLang="en-US" sz="2800" baseline="-25000" smtClean="0">
                <a:cs typeface="Arial" charset="0"/>
              </a:rPr>
              <a:t>1</a:t>
            </a:r>
            <a:r>
              <a:rPr lang="en-US" altLang="en-US" sz="2800" smtClean="0">
                <a:cs typeface="Arial" charset="0"/>
              </a:rPr>
              <a:t>≤</a:t>
            </a:r>
            <a:r>
              <a:rPr lang="el-GR" altLang="en-US" sz="2800" smtClean="0">
                <a:cs typeface="Arial" charset="0"/>
              </a:rPr>
              <a:t>μ</a:t>
            </a:r>
            <a:r>
              <a:rPr lang="en-US" altLang="en-US" sz="2800" baseline="-25000" smtClean="0">
                <a:cs typeface="Arial" charset="0"/>
              </a:rPr>
              <a:t>2 </a:t>
            </a:r>
          </a:p>
          <a:p>
            <a:pPr eaLnBrk="1" hangingPunct="1">
              <a:buFont typeface="Arial" charset="0"/>
              <a:buNone/>
            </a:pPr>
            <a:r>
              <a:rPr lang="en-US" altLang="en-US" sz="2800" smtClean="0"/>
              <a:t>			H</a:t>
            </a:r>
            <a:r>
              <a:rPr lang="en-US" altLang="en-US" sz="2800" baseline="-25000" smtClean="0"/>
              <a:t>A</a:t>
            </a:r>
            <a:r>
              <a:rPr lang="en-US" altLang="en-US" sz="2800" smtClean="0"/>
              <a:t>: </a:t>
            </a:r>
            <a:r>
              <a:rPr lang="el-GR" altLang="en-US" sz="2800" smtClean="0">
                <a:cs typeface="Arial" charset="0"/>
              </a:rPr>
              <a:t>μ</a:t>
            </a:r>
            <a:r>
              <a:rPr lang="en-US" altLang="en-US" sz="2800" baseline="-25000" smtClean="0">
                <a:cs typeface="Arial" charset="0"/>
              </a:rPr>
              <a:t>1</a:t>
            </a:r>
            <a:r>
              <a:rPr lang="en-US" altLang="en-US" sz="2800" smtClean="0">
                <a:cs typeface="Arial" charset="0"/>
              </a:rPr>
              <a:t>&gt;</a:t>
            </a:r>
            <a:r>
              <a:rPr lang="el-GR" altLang="en-US" sz="2800" smtClean="0">
                <a:cs typeface="Arial" charset="0"/>
              </a:rPr>
              <a:t>μ</a:t>
            </a:r>
            <a:r>
              <a:rPr lang="en-US" altLang="en-US" sz="2800" baseline="-25000" smtClean="0">
                <a:cs typeface="Arial" charset="0"/>
              </a:rPr>
              <a:t>2</a:t>
            </a:r>
          </a:p>
          <a:p>
            <a:pPr eaLnBrk="1" hangingPunct="1">
              <a:buFont typeface="Arial" charset="0"/>
              <a:buNone/>
            </a:pPr>
            <a:endParaRPr lang="en-US" altLang="en-US" sz="2800" baseline="-25000" smtClean="0">
              <a:cs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76200"/>
            <a:ext cx="8229600" cy="1139825"/>
          </a:xfrm>
        </p:spPr>
        <p:txBody>
          <a:bodyPr/>
          <a:lstStyle/>
          <a:p>
            <a:pPr eaLnBrk="1" hangingPunct="1"/>
            <a:r>
              <a:rPr lang="en-US" altLang="en-US" sz="4000" smtClean="0"/>
              <a:t>Comparison of two means: t-test</a:t>
            </a:r>
          </a:p>
        </p:txBody>
      </p:sp>
      <p:sp>
        <p:nvSpPr>
          <p:cNvPr id="35843" name="Rectangle 3"/>
          <p:cNvSpPr>
            <a:spLocks noGrp="1" noChangeArrowheads="1"/>
          </p:cNvSpPr>
          <p:nvPr>
            <p:ph type="body" sz="half" idx="1"/>
          </p:nvPr>
        </p:nvSpPr>
        <p:spPr>
          <a:xfrm>
            <a:off x="457200" y="1066800"/>
            <a:ext cx="8305800" cy="5257800"/>
          </a:xfrm>
        </p:spPr>
        <p:txBody>
          <a:bodyPr/>
          <a:lstStyle/>
          <a:p>
            <a:pPr eaLnBrk="1" hangingPunct="1">
              <a:buFont typeface="Arial" charset="0"/>
              <a:buNone/>
            </a:pPr>
            <a:endParaRPr lang="en-US" altLang="en-US" sz="2800" baseline="-25000" smtClean="0">
              <a:cs typeface="Arial" charset="0"/>
            </a:endParaRPr>
          </a:p>
          <a:p>
            <a:pPr eaLnBrk="1" hangingPunct="1"/>
            <a:r>
              <a:rPr lang="en-US" altLang="en-US" sz="2800" smtClean="0"/>
              <a:t>Even though the null and alternative hypotheses are the same as for the paired t-test, the test is different, </a:t>
            </a:r>
            <a:r>
              <a:rPr lang="en-US" altLang="en-US" sz="2800" u="sng" smtClean="0"/>
              <a:t>it is wrong </a:t>
            </a:r>
            <a:r>
              <a:rPr lang="en-US" altLang="en-US" sz="2800" smtClean="0"/>
              <a:t>to use a paired t-test with independent samples and vice versa</a:t>
            </a:r>
            <a:endParaRPr lang="en-US" altLang="en-US" sz="2800" u="sng"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sz="4000" smtClean="0"/>
              <a:t>Comparison of two means: t-test</a:t>
            </a:r>
          </a:p>
        </p:txBody>
      </p:sp>
      <p:sp>
        <p:nvSpPr>
          <p:cNvPr id="36867" name="Rectangle 3"/>
          <p:cNvSpPr>
            <a:spLocks noGrp="1" noChangeArrowheads="1"/>
          </p:cNvSpPr>
          <p:nvPr>
            <p:ph type="body" sz="half" idx="1"/>
          </p:nvPr>
        </p:nvSpPr>
        <p:spPr>
          <a:xfrm>
            <a:off x="228600" y="1295400"/>
            <a:ext cx="8686800" cy="5257800"/>
          </a:xfrm>
        </p:spPr>
        <p:txBody>
          <a:bodyPr/>
          <a:lstStyle/>
          <a:p>
            <a:pPr eaLnBrk="1" hangingPunct="1"/>
            <a:r>
              <a:rPr lang="en-US" altLang="en-US" sz="2800" smtClean="0"/>
              <a:t>By the CLT, if X</a:t>
            </a:r>
            <a:r>
              <a:rPr lang="en-US" altLang="en-US" sz="2800" baseline="-25000" smtClean="0"/>
              <a:t>1 </a:t>
            </a:r>
            <a:r>
              <a:rPr lang="en-US" altLang="en-US" sz="2800" smtClean="0"/>
              <a:t>and X</a:t>
            </a:r>
            <a:r>
              <a:rPr lang="en-US" altLang="en-US" sz="2800" baseline="-25000" smtClean="0"/>
              <a:t>2 </a:t>
            </a:r>
            <a:r>
              <a:rPr lang="en-US" altLang="en-US" sz="2800" smtClean="0"/>
              <a:t>are normally distributed, then </a:t>
            </a:r>
            <a:r>
              <a:rPr lang="en-US" altLang="en-US" sz="2800" baseline="-25000" smtClean="0"/>
              <a:t>  </a:t>
            </a:r>
            <a:r>
              <a:rPr lang="en-US" altLang="en-US" sz="2800" smtClean="0"/>
              <a:t>	                           		is normally distributed with mean </a:t>
            </a:r>
            <a:r>
              <a:rPr lang="el-GR" altLang="en-US" sz="2800" smtClean="0">
                <a:cs typeface="Arial" charset="0"/>
              </a:rPr>
              <a:t>μ</a:t>
            </a:r>
            <a:r>
              <a:rPr lang="en-US" altLang="en-US" sz="2800" baseline="-25000" smtClean="0">
                <a:cs typeface="Arial" charset="0"/>
              </a:rPr>
              <a:t>1</a:t>
            </a:r>
            <a:r>
              <a:rPr lang="en-US" altLang="en-US" sz="2800" smtClean="0">
                <a:cs typeface="Arial" charset="0"/>
              </a:rPr>
              <a:t>-</a:t>
            </a:r>
            <a:r>
              <a:rPr lang="el-GR" altLang="en-US" sz="2800" smtClean="0">
                <a:cs typeface="Arial" charset="0"/>
              </a:rPr>
              <a:t>μ</a:t>
            </a:r>
            <a:r>
              <a:rPr lang="en-US" altLang="en-US" sz="2800" baseline="-25000" smtClean="0">
                <a:cs typeface="Arial" charset="0"/>
              </a:rPr>
              <a:t>2 </a:t>
            </a:r>
            <a:r>
              <a:rPr lang="en-US" altLang="en-US" sz="2800" smtClean="0">
                <a:cs typeface="Arial" charset="0"/>
              </a:rPr>
              <a:t>and standard deviation </a:t>
            </a:r>
          </a:p>
          <a:p>
            <a:pPr eaLnBrk="1" hangingPunct="1">
              <a:buFont typeface="Arial" charset="0"/>
              <a:buNone/>
            </a:pPr>
            <a:endParaRPr lang="en-US" altLang="en-US" sz="2800" smtClean="0">
              <a:cs typeface="Arial" charset="0"/>
            </a:endParaRPr>
          </a:p>
          <a:p>
            <a:pPr eaLnBrk="1" hangingPunct="1"/>
            <a:r>
              <a:rPr lang="en-US" altLang="en-US" sz="2800" smtClean="0">
                <a:cs typeface="Arial" charset="0"/>
              </a:rPr>
              <a:t>In one version of the t-test, we assume that the population standard deviations are equal, so </a:t>
            </a:r>
            <a:r>
              <a:rPr lang="el-GR" altLang="en-US" sz="2800" smtClean="0"/>
              <a:t>σ</a:t>
            </a:r>
            <a:r>
              <a:rPr lang="en-US" altLang="en-US" sz="2800" baseline="-25000" smtClean="0"/>
              <a:t>1 </a:t>
            </a:r>
            <a:r>
              <a:rPr lang="en-US" altLang="en-US" sz="2800" smtClean="0"/>
              <a:t>= </a:t>
            </a:r>
            <a:r>
              <a:rPr lang="el-GR" altLang="en-US" sz="2800" smtClean="0"/>
              <a:t>σ</a:t>
            </a:r>
            <a:r>
              <a:rPr lang="en-US" altLang="en-US" sz="2800" baseline="-25000" smtClean="0"/>
              <a:t>2</a:t>
            </a:r>
            <a:r>
              <a:rPr lang="en-US" altLang="en-US" sz="2800" smtClean="0"/>
              <a:t> =</a:t>
            </a:r>
            <a:r>
              <a:rPr lang="el-GR" altLang="en-US" sz="2800" smtClean="0"/>
              <a:t> σ</a:t>
            </a:r>
            <a:endParaRPr lang="en-US" altLang="en-US" sz="2800" smtClean="0"/>
          </a:p>
          <a:p>
            <a:pPr eaLnBrk="1" hangingPunct="1"/>
            <a:endParaRPr lang="en-US" altLang="en-US" sz="2800" smtClean="0"/>
          </a:p>
          <a:p>
            <a:pPr eaLnBrk="1" hangingPunct="1"/>
            <a:r>
              <a:rPr lang="en-US" altLang="en-US" sz="2800" smtClean="0"/>
              <a:t>Substituting, the standard deviation for the distribution of the difference of two sample means is </a:t>
            </a:r>
          </a:p>
          <a:p>
            <a:pPr eaLnBrk="1" hangingPunct="1">
              <a:buFont typeface="Wingdings" pitchFamily="2" charset="2"/>
              <a:buNone/>
            </a:pPr>
            <a:endParaRPr lang="en-US" altLang="en-US" sz="2800" smtClean="0"/>
          </a:p>
        </p:txBody>
      </p:sp>
      <p:graphicFrame>
        <p:nvGraphicFramePr>
          <p:cNvPr id="36868" name="Object 11"/>
          <p:cNvGraphicFramePr>
            <a:graphicFrameLocks noChangeAspect="1"/>
          </p:cNvGraphicFramePr>
          <p:nvPr/>
        </p:nvGraphicFramePr>
        <p:xfrm>
          <a:off x="838200" y="1739900"/>
          <a:ext cx="1071563" cy="469900"/>
        </p:xfrm>
        <a:graphic>
          <a:graphicData uri="http://schemas.openxmlformats.org/presentationml/2006/ole">
            <mc:AlternateContent xmlns:mc="http://schemas.openxmlformats.org/markup-compatibility/2006">
              <mc:Choice xmlns:v="urn:schemas-microsoft-com:vml" Requires="v">
                <p:oleObj spid="_x0000_s36907" name="Equation" r:id="rId4" imgW="520700" imgH="228600" progId="Equation.3">
                  <p:embed/>
                </p:oleObj>
              </mc:Choice>
              <mc:Fallback>
                <p:oleObj name="Equation" r:id="rId4" imgW="520700" imgH="228600" progId="Equation.3">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1739900"/>
                        <a:ext cx="1071563" cy="4699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869" name="Object 12"/>
          <p:cNvGraphicFramePr>
            <a:graphicFrameLocks noChangeAspect="1"/>
          </p:cNvGraphicFramePr>
          <p:nvPr/>
        </p:nvGraphicFramePr>
        <p:xfrm>
          <a:off x="3429000" y="2154238"/>
          <a:ext cx="1981200" cy="512762"/>
        </p:xfrm>
        <a:graphic>
          <a:graphicData uri="http://schemas.openxmlformats.org/presentationml/2006/ole">
            <mc:AlternateContent xmlns:mc="http://schemas.openxmlformats.org/markup-compatibility/2006">
              <mc:Choice xmlns:v="urn:schemas-microsoft-com:vml" Requires="v">
                <p:oleObj spid="_x0000_s36908" name="Equation" r:id="rId6" imgW="1079500" imgH="279400" progId="Equation.3">
                  <p:embed/>
                </p:oleObj>
              </mc:Choice>
              <mc:Fallback>
                <p:oleObj name="Equation" r:id="rId6" imgW="1079500" imgH="279400" progId="Equation.3">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9000" y="2154238"/>
                        <a:ext cx="1981200" cy="512762"/>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870" name="Object 12"/>
          <p:cNvGraphicFramePr>
            <a:graphicFrameLocks noChangeAspect="1"/>
          </p:cNvGraphicFramePr>
          <p:nvPr/>
        </p:nvGraphicFramePr>
        <p:xfrm>
          <a:off x="6629400" y="5080000"/>
          <a:ext cx="2051050" cy="558800"/>
        </p:xfrm>
        <a:graphic>
          <a:graphicData uri="http://schemas.openxmlformats.org/presentationml/2006/ole">
            <mc:AlternateContent xmlns:mc="http://schemas.openxmlformats.org/markup-compatibility/2006">
              <mc:Choice xmlns:v="urn:schemas-microsoft-com:vml" Requires="v">
                <p:oleObj spid="_x0000_s36909" name="Equation" r:id="rId8" imgW="1117115" imgH="304668" progId="Equation.3">
                  <p:embed/>
                </p:oleObj>
              </mc:Choice>
              <mc:Fallback>
                <p:oleObj name="Equation" r:id="rId8" imgW="1117115" imgH="304668"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29400" y="5080000"/>
                        <a:ext cx="2051050" cy="5588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z="4000" smtClean="0"/>
              <a:t>Comparison of two means: t-test</a:t>
            </a:r>
          </a:p>
        </p:txBody>
      </p:sp>
      <p:sp>
        <p:nvSpPr>
          <p:cNvPr id="37891" name="Rectangle 3"/>
          <p:cNvSpPr>
            <a:spLocks noGrp="1" noChangeArrowheads="1"/>
          </p:cNvSpPr>
          <p:nvPr>
            <p:ph type="body" sz="half" idx="1"/>
          </p:nvPr>
        </p:nvSpPr>
        <p:spPr>
          <a:xfrm>
            <a:off x="228600" y="1295400"/>
            <a:ext cx="8686800" cy="5257800"/>
          </a:xfrm>
        </p:spPr>
        <p:txBody>
          <a:bodyPr/>
          <a:lstStyle/>
          <a:p>
            <a:pPr eaLnBrk="1" hangingPunct="1"/>
            <a:r>
              <a:rPr lang="en-US" altLang="en-US" sz="2800" smtClean="0"/>
              <a:t>So we can calculate a z-score for the difference in the means and compare it to the standard normal distribution.  The test statistic is</a:t>
            </a:r>
          </a:p>
          <a:p>
            <a:pPr eaLnBrk="1" hangingPunct="1">
              <a:buFont typeface="Wingdings" pitchFamily="2" charset="2"/>
              <a:buNone/>
            </a:pPr>
            <a:endParaRPr lang="en-US" altLang="en-US" sz="2800" smtClean="0"/>
          </a:p>
        </p:txBody>
      </p:sp>
      <p:graphicFrame>
        <p:nvGraphicFramePr>
          <p:cNvPr id="37892" name="Object 7"/>
          <p:cNvGraphicFramePr>
            <a:graphicFrameLocks noChangeAspect="1"/>
          </p:cNvGraphicFramePr>
          <p:nvPr/>
        </p:nvGraphicFramePr>
        <p:xfrm>
          <a:off x="2057400" y="2895600"/>
          <a:ext cx="4583113" cy="1295400"/>
        </p:xfrm>
        <a:graphic>
          <a:graphicData uri="http://schemas.openxmlformats.org/presentationml/2006/ole">
            <mc:AlternateContent xmlns:mc="http://schemas.openxmlformats.org/markup-compatibility/2006">
              <mc:Choice xmlns:v="urn:schemas-microsoft-com:vml" Requires="v">
                <p:oleObj spid="_x0000_s37905" name="Equation" r:id="rId4" imgW="1663700" imgH="469900" progId="Equation.3">
                  <p:embed/>
                </p:oleObj>
              </mc:Choice>
              <mc:Fallback>
                <p:oleObj name="Equation" r:id="rId4" imgW="1663700" imgH="4699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895600"/>
                        <a:ext cx="4583113" cy="12954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smtClean="0"/>
              <a:t>Recap</a:t>
            </a:r>
          </a:p>
        </p:txBody>
      </p:sp>
      <p:sp>
        <p:nvSpPr>
          <p:cNvPr id="6147" name="Rectangle 3"/>
          <p:cNvSpPr>
            <a:spLocks noGrp="1" noChangeArrowheads="1"/>
          </p:cNvSpPr>
          <p:nvPr>
            <p:ph idx="1"/>
          </p:nvPr>
        </p:nvSpPr>
        <p:spPr>
          <a:xfrm>
            <a:off x="457200" y="1219200"/>
            <a:ext cx="8229600" cy="5257800"/>
          </a:xfrm>
        </p:spPr>
        <p:txBody>
          <a:bodyPr/>
          <a:lstStyle/>
          <a:p>
            <a:pPr eaLnBrk="1" hangingPunct="1">
              <a:lnSpc>
                <a:spcPct val="90000"/>
              </a:lnSpc>
            </a:pPr>
            <a:r>
              <a:rPr lang="en-US" altLang="en-US" sz="2800" smtClean="0"/>
              <a:t>We make these conclusions based on what we observed in our sample  -- we will never know the true population mean or proportion</a:t>
            </a:r>
          </a:p>
          <a:p>
            <a:pPr lvl="1" eaLnBrk="1" hangingPunct="1">
              <a:lnSpc>
                <a:spcPct val="90000"/>
              </a:lnSpc>
            </a:pPr>
            <a:r>
              <a:rPr lang="en-US" altLang="en-US" sz="2400" smtClean="0"/>
              <a:t>If the data are very different from the hypothesized mean or proportion, we reject the null</a:t>
            </a:r>
          </a:p>
          <a:p>
            <a:pPr lvl="2" eaLnBrk="1" hangingPunct="1">
              <a:lnSpc>
                <a:spcPct val="90000"/>
              </a:lnSpc>
            </a:pPr>
            <a:r>
              <a:rPr lang="en-US" altLang="en-US" sz="2000" smtClean="0"/>
              <a:t>Example:  Phase I vaccine trial – does the candidate vaccine meet minimum thresholds for safety and efficacy?</a:t>
            </a:r>
          </a:p>
          <a:p>
            <a:pPr lvl="1" eaLnBrk="1" hangingPunct="1">
              <a:lnSpc>
                <a:spcPct val="90000"/>
              </a:lnSpc>
            </a:pPr>
            <a:r>
              <a:rPr lang="en-US" altLang="en-US" sz="2400" smtClean="0"/>
              <a:t>Statistical significance can be driven by n, and does not equal clinical or biological significance</a:t>
            </a:r>
          </a:p>
          <a:p>
            <a:pPr lvl="1" eaLnBrk="1" hangingPunct="1">
              <a:lnSpc>
                <a:spcPct val="90000"/>
              </a:lnSpc>
            </a:pPr>
            <a:r>
              <a:rPr lang="en-US" altLang="en-US" sz="2400" smtClean="0"/>
              <a:t>On the other hand, you might have a suggestive result but not statistical significance with a small sample that deserves a larger follow up study</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z="4000" smtClean="0"/>
              <a:t>Comparison of two means: t-test when </a:t>
            </a:r>
            <a:r>
              <a:rPr lang="el-GR" altLang="en-US" sz="4000" smtClean="0">
                <a:latin typeface="Arial Symbol" pitchFamily="34" charset="0"/>
              </a:rPr>
              <a:t>σ</a:t>
            </a:r>
            <a:r>
              <a:rPr lang="en-US" altLang="en-US" sz="4000" smtClean="0">
                <a:latin typeface="Arial Symbol" pitchFamily="34" charset="0"/>
              </a:rPr>
              <a:t> </a:t>
            </a:r>
            <a:r>
              <a:rPr lang="en-US" altLang="en-US" sz="4000" smtClean="0">
                <a:cs typeface="Arial" charset="0"/>
              </a:rPr>
              <a:t>is unknown</a:t>
            </a:r>
            <a:endParaRPr lang="en-US" altLang="en-US" sz="4000" smtClean="0"/>
          </a:p>
        </p:txBody>
      </p:sp>
      <p:sp>
        <p:nvSpPr>
          <p:cNvPr id="5124" name="Rectangle 3"/>
          <p:cNvSpPr>
            <a:spLocks noGrp="1" noChangeArrowheads="1"/>
          </p:cNvSpPr>
          <p:nvPr>
            <p:ph type="body" sz="half" idx="1"/>
          </p:nvPr>
        </p:nvSpPr>
        <p:spPr>
          <a:xfrm>
            <a:off x="228600" y="1295400"/>
            <a:ext cx="8305800" cy="5257800"/>
          </a:xfrm>
        </p:spPr>
        <p:txBody>
          <a:bodyPr/>
          <a:lstStyle/>
          <a:p>
            <a:pPr eaLnBrk="1" hangingPunct="1">
              <a:defRPr/>
            </a:pPr>
            <a:r>
              <a:rPr lang="en-US" sz="2800" dirty="0"/>
              <a:t>T</a:t>
            </a:r>
            <a:r>
              <a:rPr lang="en-US" sz="2800" dirty="0" smtClean="0"/>
              <a:t>-test test statistic </a:t>
            </a:r>
          </a:p>
          <a:p>
            <a:pPr lvl="1" eaLnBrk="1" hangingPunct="1">
              <a:defRPr/>
            </a:pPr>
            <a:endParaRPr lang="en-US" sz="2400" dirty="0" smtClean="0"/>
          </a:p>
          <a:p>
            <a:pPr lvl="1" eaLnBrk="1" hangingPunct="1">
              <a:defRPr/>
            </a:pPr>
            <a:endParaRPr lang="en-US" sz="2400" dirty="0" smtClean="0"/>
          </a:p>
          <a:p>
            <a:pPr lvl="1" eaLnBrk="1" hangingPunct="1">
              <a:defRPr/>
            </a:pPr>
            <a:endParaRPr lang="en-US" sz="2400" dirty="0" smtClean="0"/>
          </a:p>
          <a:p>
            <a:pPr marL="457200" lvl="1" indent="0" eaLnBrk="1" hangingPunct="1">
              <a:buFont typeface="Arial" charset="0"/>
              <a:buNone/>
              <a:defRPr/>
            </a:pPr>
            <a:endParaRPr lang="en-US" sz="2400" dirty="0" smtClean="0"/>
          </a:p>
          <a:p>
            <a:pPr lvl="1" eaLnBrk="1" hangingPunct="1">
              <a:defRPr/>
            </a:pPr>
            <a:endParaRPr lang="en-US" sz="2400" dirty="0" smtClean="0"/>
          </a:p>
          <a:p>
            <a:pPr lvl="1" eaLnBrk="1" hangingPunct="1">
              <a:defRPr/>
            </a:pPr>
            <a:endParaRPr lang="en-US" sz="2400" dirty="0"/>
          </a:p>
          <a:p>
            <a:pPr lvl="1" eaLnBrk="1" hangingPunct="1">
              <a:defRPr/>
            </a:pPr>
            <a:endParaRPr lang="en-US" sz="2400" dirty="0" smtClean="0"/>
          </a:p>
          <a:p>
            <a:pPr lvl="1" eaLnBrk="1" hangingPunct="1">
              <a:defRPr/>
            </a:pPr>
            <a:r>
              <a:rPr lang="en-US" sz="2400" dirty="0" smtClean="0"/>
              <a:t>The formula for the pooled SD is a weighted average of the individual sample SDs</a:t>
            </a:r>
          </a:p>
          <a:p>
            <a:pPr lvl="1" eaLnBrk="1" hangingPunct="1">
              <a:defRPr/>
            </a:pPr>
            <a:r>
              <a:rPr lang="en-US" sz="2400" dirty="0" smtClean="0"/>
              <a:t>The degrees of freedom for the test are </a:t>
            </a:r>
            <a:r>
              <a:rPr lang="en-US" sz="2400" i="1" dirty="0" smtClean="0"/>
              <a:t>n</a:t>
            </a:r>
            <a:r>
              <a:rPr lang="en-US" sz="2400" i="1" baseline="-25000" dirty="0" smtClean="0"/>
              <a:t>1</a:t>
            </a:r>
            <a:r>
              <a:rPr lang="en-US" sz="2400" i="1" dirty="0" smtClean="0"/>
              <a:t>+n</a:t>
            </a:r>
            <a:r>
              <a:rPr lang="en-US" sz="2400" i="1" baseline="-25000" dirty="0" smtClean="0"/>
              <a:t>2</a:t>
            </a:r>
            <a:r>
              <a:rPr lang="en-US" sz="2400" i="1" dirty="0" smtClean="0"/>
              <a:t>-2</a:t>
            </a:r>
            <a:endParaRPr lang="en-US" sz="2400" dirty="0" smtClean="0"/>
          </a:p>
          <a:p>
            <a:pPr eaLnBrk="1" hangingPunct="1">
              <a:buFont typeface="Wingdings" pitchFamily="2" charset="2"/>
              <a:buNone/>
              <a:defRPr/>
            </a:pPr>
            <a:endParaRPr lang="en-US" sz="2800" dirty="0" smtClean="0"/>
          </a:p>
        </p:txBody>
      </p:sp>
      <p:graphicFrame>
        <p:nvGraphicFramePr>
          <p:cNvPr id="38916" name="Object 7"/>
          <p:cNvGraphicFramePr>
            <a:graphicFrameLocks noGrp="1" noChangeAspect="1"/>
          </p:cNvGraphicFramePr>
          <p:nvPr>
            <p:ph sz="half" idx="2"/>
          </p:nvPr>
        </p:nvGraphicFramePr>
        <p:xfrm>
          <a:off x="1981200" y="1981200"/>
          <a:ext cx="5387975" cy="2590800"/>
        </p:xfrm>
        <a:graphic>
          <a:graphicData uri="http://schemas.openxmlformats.org/presentationml/2006/ole">
            <mc:AlternateContent xmlns:mc="http://schemas.openxmlformats.org/markup-compatibility/2006">
              <mc:Choice xmlns:v="urn:schemas-microsoft-com:vml" Requires="v">
                <p:oleObj spid="_x0000_s38929" name="Equation" r:id="rId4" imgW="2006600" imgH="965200" progId="Equation.3">
                  <p:embed/>
                </p:oleObj>
              </mc:Choice>
              <mc:Fallback>
                <p:oleObj name="Equation" r:id="rId4" imgW="2006600" imgH="9652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981200"/>
                        <a:ext cx="5387975" cy="2590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4"/>
          <p:cNvSpPr>
            <a:spLocks noGrp="1"/>
          </p:cNvSpPr>
          <p:nvPr>
            <p:ph type="title"/>
          </p:nvPr>
        </p:nvSpPr>
        <p:spPr/>
        <p:txBody>
          <a:bodyPr/>
          <a:lstStyle/>
          <a:p>
            <a:r>
              <a:rPr lang="en-US" altLang="en-US" smtClean="0"/>
              <a:t>Comparison of two means: t-test</a:t>
            </a:r>
          </a:p>
        </p:txBody>
      </p:sp>
      <p:sp>
        <p:nvSpPr>
          <p:cNvPr id="39939" name="Content Placeholder 5"/>
          <p:cNvSpPr>
            <a:spLocks noGrp="1"/>
          </p:cNvSpPr>
          <p:nvPr>
            <p:ph idx="1"/>
          </p:nvPr>
        </p:nvSpPr>
        <p:spPr/>
        <p:txBody>
          <a:bodyPr/>
          <a:lstStyle/>
          <a:p>
            <a:r>
              <a:rPr lang="en-US" altLang="en-US" smtClean="0"/>
              <a:t>As in our other hypothesis tests, compare the t statistic to the t-distribution to determine the probability of obtaining a mean difference as large or larger as the observed difference</a:t>
            </a:r>
          </a:p>
          <a:p>
            <a:r>
              <a:rPr lang="en-US" altLang="en-US" smtClean="0"/>
              <a:t>Reject the null if the probability, the p-value, is less than</a:t>
            </a:r>
            <a:r>
              <a:rPr lang="en-US" altLang="en-US" smtClean="0">
                <a:sym typeface="Symbol" pitchFamily="18" charset="2"/>
              </a:rPr>
              <a:t> , the significance level</a:t>
            </a:r>
          </a:p>
          <a:p>
            <a:r>
              <a:rPr lang="en-US" altLang="en-US" smtClean="0"/>
              <a:t>Fail to reject the null if p≥</a:t>
            </a:r>
            <a:r>
              <a:rPr lang="en-US" altLang="en-US" smtClean="0">
                <a:sym typeface="Symbol" pitchFamily="18" charset="2"/>
              </a:rPr>
              <a:t> </a:t>
            </a:r>
            <a:endParaRPr lang="en-US" altLang="en-US"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sz="4000" smtClean="0"/>
              <a:t>Comparison of two means, example</a:t>
            </a:r>
          </a:p>
        </p:txBody>
      </p:sp>
      <p:sp>
        <p:nvSpPr>
          <p:cNvPr id="40963" name="Rectangle 3"/>
          <p:cNvSpPr>
            <a:spLocks noGrp="1" noChangeArrowheads="1"/>
          </p:cNvSpPr>
          <p:nvPr>
            <p:ph idx="1"/>
          </p:nvPr>
        </p:nvSpPr>
        <p:spPr>
          <a:xfrm>
            <a:off x="381000" y="1600200"/>
            <a:ext cx="8534400" cy="4876800"/>
          </a:xfrm>
        </p:spPr>
        <p:txBody>
          <a:bodyPr/>
          <a:lstStyle/>
          <a:p>
            <a:pPr eaLnBrk="1" hangingPunct="1">
              <a:lnSpc>
                <a:spcPct val="90000"/>
              </a:lnSpc>
            </a:pPr>
            <a:r>
              <a:rPr lang="en-US" altLang="en-US" sz="2400" smtClean="0"/>
              <a:t>Study of non-pneumatic anti-shock garment (Miller et al)</a:t>
            </a:r>
          </a:p>
          <a:p>
            <a:pPr eaLnBrk="1" hangingPunct="1">
              <a:lnSpc>
                <a:spcPct val="90000"/>
              </a:lnSpc>
            </a:pPr>
            <a:r>
              <a:rPr lang="en-US" altLang="en-US" sz="2400" smtClean="0"/>
              <a:t>Two groups – pre-intervention received usual treatment, intervention group received NASG</a:t>
            </a:r>
          </a:p>
          <a:p>
            <a:pPr eaLnBrk="1" hangingPunct="1">
              <a:lnSpc>
                <a:spcPct val="90000"/>
              </a:lnSpc>
            </a:pPr>
            <a:r>
              <a:rPr lang="en-US" altLang="en-US" sz="2400" smtClean="0"/>
              <a:t>Comparison of hemorrhaging in the two groups</a:t>
            </a:r>
          </a:p>
          <a:p>
            <a:pPr eaLnBrk="1" hangingPunct="1">
              <a:lnSpc>
                <a:spcPct val="90000"/>
              </a:lnSpc>
            </a:pPr>
            <a:r>
              <a:rPr lang="en-US" altLang="en-US" sz="2400" smtClean="0"/>
              <a:t>Null hypothesis:  The hemorrhaging is the same in the two groups   H</a:t>
            </a:r>
            <a:r>
              <a:rPr lang="en-US" altLang="en-US" sz="2400" baseline="-25000" smtClean="0"/>
              <a:t>0</a:t>
            </a:r>
            <a:r>
              <a:rPr lang="en-US" altLang="en-US" sz="2400" smtClean="0"/>
              <a:t>: </a:t>
            </a:r>
            <a:r>
              <a:rPr lang="el-GR" altLang="en-US" sz="2400" smtClean="0">
                <a:cs typeface="Arial" charset="0"/>
              </a:rPr>
              <a:t>μ</a:t>
            </a:r>
            <a:r>
              <a:rPr lang="en-US" altLang="en-US" sz="2400" baseline="-25000" smtClean="0">
                <a:cs typeface="Arial" charset="0"/>
              </a:rPr>
              <a:t>1</a:t>
            </a:r>
            <a:r>
              <a:rPr lang="en-US" altLang="en-US" sz="2400" smtClean="0">
                <a:cs typeface="Arial" charset="0"/>
              </a:rPr>
              <a:t>=</a:t>
            </a:r>
            <a:r>
              <a:rPr lang="el-GR" altLang="en-US" sz="2400" smtClean="0">
                <a:cs typeface="Arial" charset="0"/>
              </a:rPr>
              <a:t>μ</a:t>
            </a:r>
            <a:r>
              <a:rPr lang="en-US" altLang="en-US" sz="2400" baseline="-25000" smtClean="0">
                <a:cs typeface="Arial" charset="0"/>
              </a:rPr>
              <a:t>2 </a:t>
            </a:r>
          </a:p>
          <a:p>
            <a:pPr eaLnBrk="1" hangingPunct="1">
              <a:lnSpc>
                <a:spcPct val="90000"/>
              </a:lnSpc>
              <a:buFont typeface="Arial" charset="0"/>
              <a:buNone/>
            </a:pPr>
            <a:r>
              <a:rPr lang="en-US" altLang="en-US" sz="2400" smtClean="0"/>
              <a:t>                    H</a:t>
            </a:r>
            <a:r>
              <a:rPr lang="en-US" altLang="en-US" sz="2400" baseline="-25000" smtClean="0"/>
              <a:t>A</a:t>
            </a:r>
            <a:r>
              <a:rPr lang="en-US" altLang="en-US" sz="2400" smtClean="0"/>
              <a:t>: </a:t>
            </a:r>
            <a:r>
              <a:rPr lang="el-GR" altLang="en-US" sz="2400" smtClean="0">
                <a:cs typeface="Arial" charset="0"/>
              </a:rPr>
              <a:t>μ</a:t>
            </a:r>
            <a:r>
              <a:rPr lang="en-US" altLang="en-US" sz="2400" baseline="-25000" smtClean="0">
                <a:cs typeface="Arial" charset="0"/>
              </a:rPr>
              <a:t>1</a:t>
            </a:r>
            <a:r>
              <a:rPr lang="en-US" altLang="en-US" sz="2400" smtClean="0">
                <a:cs typeface="Arial" charset="0"/>
              </a:rPr>
              <a:t>≠</a:t>
            </a:r>
            <a:r>
              <a:rPr lang="el-GR" altLang="en-US" sz="2400" smtClean="0">
                <a:cs typeface="Arial" charset="0"/>
              </a:rPr>
              <a:t>μ</a:t>
            </a:r>
            <a:r>
              <a:rPr lang="en-US" altLang="en-US" sz="2400" baseline="-25000" smtClean="0">
                <a:cs typeface="Arial" charset="0"/>
              </a:rPr>
              <a:t>2</a:t>
            </a:r>
            <a:endParaRPr lang="en-US" altLang="en-US" sz="2400" smtClean="0">
              <a:cs typeface="Arial" charset="0"/>
            </a:endParaRPr>
          </a:p>
          <a:p>
            <a:pPr eaLnBrk="1" hangingPunct="1">
              <a:lnSpc>
                <a:spcPct val="90000"/>
              </a:lnSpc>
              <a:buFont typeface="Wingdings" pitchFamily="2" charset="2"/>
              <a:buNone/>
            </a:pPr>
            <a:endParaRPr lang="en-US" altLang="en-US" sz="2400" smtClean="0"/>
          </a:p>
          <a:p>
            <a:pPr eaLnBrk="1" hangingPunct="1">
              <a:lnSpc>
                <a:spcPct val="90000"/>
              </a:lnSpc>
            </a:pPr>
            <a:r>
              <a:rPr lang="en-US" altLang="en-US" sz="2400" smtClean="0"/>
              <a:t>The data:</a:t>
            </a:r>
          </a:p>
          <a:p>
            <a:pPr eaLnBrk="1" hangingPunct="1">
              <a:lnSpc>
                <a:spcPct val="90000"/>
              </a:lnSpc>
            </a:pPr>
            <a:r>
              <a:rPr lang="en-US" altLang="en-US" sz="2400" smtClean="0"/>
              <a:t>External blood loss after entry:</a:t>
            </a:r>
          </a:p>
          <a:p>
            <a:pPr lvl="1" eaLnBrk="1" hangingPunct="1">
              <a:lnSpc>
                <a:spcPct val="90000"/>
              </a:lnSpc>
            </a:pPr>
            <a:r>
              <a:rPr lang="en-US" altLang="en-US" sz="2000" smtClean="0"/>
              <a:t>Pre-intervention group (n=83) mean blood loss =340.4 SD=248.2</a:t>
            </a:r>
          </a:p>
          <a:p>
            <a:pPr lvl="1" eaLnBrk="1" hangingPunct="1">
              <a:lnSpc>
                <a:spcPct val="90000"/>
              </a:lnSpc>
            </a:pPr>
            <a:r>
              <a:rPr lang="en-US" altLang="en-US" sz="2000" smtClean="0"/>
              <a:t>Intervention group (n=83) mean blood loss =73.5   SD=93.9</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mtClean="0"/>
              <a:t>Calculating by hand</a:t>
            </a:r>
          </a:p>
        </p:txBody>
      </p:sp>
      <p:sp>
        <p:nvSpPr>
          <p:cNvPr id="3" name="Content Placeholder 2"/>
          <p:cNvSpPr>
            <a:spLocks noGrp="1"/>
          </p:cNvSpPr>
          <p:nvPr>
            <p:ph idx="1"/>
          </p:nvPr>
        </p:nvSpPr>
        <p:spPr/>
        <p:txBody>
          <a:bodyPr>
            <a:normAutofit fontScale="85000" lnSpcReduction="20000"/>
          </a:bodyPr>
          <a:lstStyle/>
          <a:p>
            <a:pPr eaLnBrk="1" hangingPunct="1">
              <a:lnSpc>
                <a:spcPct val="90000"/>
              </a:lnSpc>
              <a:defRPr/>
            </a:pPr>
            <a:r>
              <a:rPr lang="en-US" sz="2400" dirty="0" smtClean="0"/>
              <a:t>External blood loss:</a:t>
            </a:r>
          </a:p>
          <a:p>
            <a:pPr lvl="1" eaLnBrk="1" hangingPunct="1">
              <a:lnSpc>
                <a:spcPct val="90000"/>
              </a:lnSpc>
              <a:defRPr/>
            </a:pPr>
            <a:r>
              <a:rPr lang="en-US" sz="2000" dirty="0" smtClean="0"/>
              <a:t>Pre-intervention group (n=83) mean=340.4 SD=248.2</a:t>
            </a:r>
          </a:p>
          <a:p>
            <a:pPr lvl="1" eaLnBrk="1" hangingPunct="1">
              <a:lnSpc>
                <a:spcPct val="90000"/>
              </a:lnSpc>
              <a:defRPr/>
            </a:pPr>
            <a:r>
              <a:rPr lang="en-US" sz="2000" dirty="0" smtClean="0"/>
              <a:t>Intervention group (n=83) mean=73.5 SD=93.9</a:t>
            </a:r>
          </a:p>
          <a:p>
            <a:pPr>
              <a:defRPr/>
            </a:pPr>
            <a:r>
              <a:rPr lang="en-US" dirty="0" smtClean="0"/>
              <a:t>First calculate s</a:t>
            </a:r>
            <a:r>
              <a:rPr lang="en-US" baseline="-25000" dirty="0" smtClean="0"/>
              <a:t>p</a:t>
            </a:r>
            <a:r>
              <a:rPr lang="en-US" baseline="30000" dirty="0" smtClean="0"/>
              <a:t>2</a:t>
            </a:r>
          </a:p>
          <a:p>
            <a:pPr>
              <a:buFont typeface="Arial" charset="0"/>
              <a:buNone/>
              <a:defRPr/>
            </a:pPr>
            <a:r>
              <a:rPr lang="en-US" baseline="30000" dirty="0" smtClean="0"/>
              <a:t>		</a:t>
            </a:r>
            <a:r>
              <a:rPr lang="en-US" dirty="0" smtClean="0"/>
              <a:t>s</a:t>
            </a:r>
            <a:r>
              <a:rPr lang="en-US" baseline="-25000" dirty="0" smtClean="0"/>
              <a:t>p</a:t>
            </a:r>
            <a:r>
              <a:rPr lang="en-US" baseline="30000" dirty="0" smtClean="0"/>
              <a:t>2</a:t>
            </a:r>
            <a:r>
              <a:rPr lang="en-US" dirty="0" smtClean="0"/>
              <a:t> = (82*248.2</a:t>
            </a:r>
            <a:r>
              <a:rPr lang="en-US" baseline="30000" dirty="0" smtClean="0"/>
              <a:t>2 </a:t>
            </a:r>
            <a:r>
              <a:rPr lang="en-US" dirty="0" smtClean="0"/>
              <a:t>+ 82*93.9</a:t>
            </a:r>
            <a:r>
              <a:rPr lang="en-US" baseline="30000" dirty="0" smtClean="0"/>
              <a:t>2</a:t>
            </a:r>
            <a:r>
              <a:rPr lang="en-US" dirty="0" smtClean="0"/>
              <a:t>)/(83+83-2)</a:t>
            </a:r>
          </a:p>
          <a:p>
            <a:pPr>
              <a:buFont typeface="Arial" charset="0"/>
              <a:buNone/>
              <a:defRPr/>
            </a:pPr>
            <a:r>
              <a:rPr lang="en-US" dirty="0" smtClean="0"/>
              <a:t>		      = 35210.2</a:t>
            </a:r>
          </a:p>
          <a:p>
            <a:pPr>
              <a:buFont typeface="Arial" charset="0"/>
              <a:buNone/>
              <a:defRPr/>
            </a:pPr>
            <a:r>
              <a:rPr lang="en-US" dirty="0" smtClean="0"/>
              <a:t>           </a:t>
            </a:r>
            <a:r>
              <a:rPr lang="en-US" dirty="0" err="1" smtClean="0"/>
              <a:t>t</a:t>
            </a:r>
            <a:r>
              <a:rPr lang="en-US" baseline="-25000" dirty="0" err="1" smtClean="0"/>
              <a:t>stat</a:t>
            </a:r>
            <a:r>
              <a:rPr lang="en-US" dirty="0" smtClean="0"/>
              <a:t> = (340.4-73.5)/</a:t>
            </a:r>
            <a:r>
              <a:rPr lang="en-US" dirty="0" err="1" smtClean="0"/>
              <a:t>sqrt</a:t>
            </a:r>
            <a:r>
              <a:rPr lang="en-US" dirty="0" smtClean="0"/>
              <a:t>(35210.2*(2/83))</a:t>
            </a:r>
          </a:p>
          <a:p>
            <a:pPr>
              <a:buFont typeface="Arial" charset="0"/>
              <a:buNone/>
              <a:defRPr/>
            </a:pPr>
            <a:r>
              <a:rPr lang="en-US" dirty="0" smtClean="0"/>
              <a:t>	              = 9.16</a:t>
            </a:r>
          </a:p>
          <a:p>
            <a:pPr>
              <a:buFont typeface="Arial" charset="0"/>
              <a:buNone/>
              <a:defRPr/>
            </a:pPr>
            <a:r>
              <a:rPr lang="en-US" dirty="0" smtClean="0"/>
              <a:t>           </a:t>
            </a:r>
            <a:r>
              <a:rPr lang="en-US" dirty="0" err="1" smtClean="0"/>
              <a:t>df</a:t>
            </a:r>
            <a:r>
              <a:rPr lang="en-US" dirty="0" smtClean="0"/>
              <a:t>    =83+83-2=164</a:t>
            </a:r>
          </a:p>
          <a:p>
            <a:pPr>
              <a:buFont typeface="Arial" charset="0"/>
              <a:buNone/>
              <a:defRPr/>
            </a:pPr>
            <a:endParaRPr lang="en-US" dirty="0" smtClean="0"/>
          </a:p>
          <a:p>
            <a:pPr>
              <a:buFont typeface="Arial" charset="0"/>
              <a:buNone/>
              <a:defRPr/>
            </a:pPr>
            <a:r>
              <a:rPr lang="en-US" sz="2600" dirty="0" smtClean="0">
                <a:latin typeface="Courier New" pitchFamily="49" charset="0"/>
                <a:cs typeface="Courier New" pitchFamily="49" charset="0"/>
              </a:rPr>
              <a:t>. </a:t>
            </a:r>
            <a:r>
              <a:rPr lang="en-US" sz="2600" dirty="0" err="1" smtClean="0">
                <a:latin typeface="Courier New" pitchFamily="49" charset="0"/>
                <a:cs typeface="Courier New" pitchFamily="49" charset="0"/>
              </a:rPr>
              <a:t>di</a:t>
            </a:r>
            <a:r>
              <a:rPr lang="en-US" sz="2600" dirty="0" smtClean="0">
                <a:latin typeface="Courier New" pitchFamily="49" charset="0"/>
                <a:cs typeface="Courier New" pitchFamily="49" charset="0"/>
              </a:rPr>
              <a:t> 2*</a:t>
            </a:r>
            <a:r>
              <a:rPr lang="en-US" sz="2600" dirty="0" err="1" smtClean="0">
                <a:latin typeface="Courier New" pitchFamily="49" charset="0"/>
                <a:cs typeface="Courier New" pitchFamily="49" charset="0"/>
              </a:rPr>
              <a:t>ttail</a:t>
            </a:r>
            <a:r>
              <a:rPr lang="en-US" sz="2600" dirty="0" smtClean="0">
                <a:latin typeface="Courier New" pitchFamily="49" charset="0"/>
                <a:cs typeface="Courier New" pitchFamily="49" charset="0"/>
              </a:rPr>
              <a:t>(164,9.16)</a:t>
            </a:r>
          </a:p>
          <a:p>
            <a:pPr>
              <a:buFont typeface="Arial" charset="0"/>
              <a:buNone/>
              <a:defRPr/>
            </a:pPr>
            <a:r>
              <a:rPr lang="en-US" sz="2600" dirty="0" smtClean="0">
                <a:latin typeface="Courier New" pitchFamily="49" charset="0"/>
                <a:cs typeface="Courier New" pitchFamily="49" charset="0"/>
              </a:rPr>
              <a:t>2.041e-16</a:t>
            </a:r>
          </a:p>
          <a:p>
            <a:pPr>
              <a:buFont typeface="Arial" charset="0"/>
              <a:buNone/>
              <a:defRPr/>
            </a:pPr>
            <a:endParaRPr lang="en-US" dirty="0" smtClean="0"/>
          </a:p>
          <a:p>
            <a:pPr>
              <a:buFont typeface="Arial" charset="0"/>
              <a:buNone/>
              <a:defRPr/>
            </a:pPr>
            <a:endParaRPr lang="en-US" dirty="0"/>
          </a:p>
        </p:txBody>
      </p:sp>
      <p:graphicFrame>
        <p:nvGraphicFramePr>
          <p:cNvPr id="41988" name="Object 1"/>
          <p:cNvGraphicFramePr>
            <a:graphicFrameLocks noChangeAspect="1"/>
          </p:cNvGraphicFramePr>
          <p:nvPr/>
        </p:nvGraphicFramePr>
        <p:xfrm>
          <a:off x="5105400" y="4487863"/>
          <a:ext cx="3852863" cy="1852612"/>
        </p:xfrm>
        <a:graphic>
          <a:graphicData uri="http://schemas.openxmlformats.org/presentationml/2006/ole">
            <mc:AlternateContent xmlns:mc="http://schemas.openxmlformats.org/markup-compatibility/2006">
              <mc:Choice xmlns:v="urn:schemas-microsoft-com:vml" Requires="v">
                <p:oleObj spid="_x0000_s42001" name="Equation" r:id="rId4" imgW="2006600" imgH="965200" progId="Equation.3">
                  <p:embed/>
                </p:oleObj>
              </mc:Choice>
              <mc:Fallback>
                <p:oleObj name="Equation" r:id="rId4" imgW="2006600" imgH="9652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4487863"/>
                        <a:ext cx="3852863" cy="1852612"/>
                      </a:xfrm>
                      <a:prstGeom prst="rect">
                        <a:avLst/>
                      </a:prstGeom>
                      <a:solidFill>
                        <a:schemeClr val="bg1"/>
                      </a:solidFill>
                      <a:ln w="9525">
                        <a:solidFill>
                          <a:schemeClr val="tx1"/>
                        </a:solidFill>
                        <a:miter lim="800000"/>
                        <a:headEnd/>
                        <a:tailEnd/>
                      </a:ln>
                    </p:spPr>
                  </p:pic>
                </p:oleObj>
              </mc:Fallback>
            </mc:AlternateContent>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81000" y="155575"/>
            <a:ext cx="8229600" cy="1139825"/>
          </a:xfrm>
        </p:spPr>
        <p:txBody>
          <a:bodyPr/>
          <a:lstStyle/>
          <a:p>
            <a:pPr eaLnBrk="1" hangingPunct="1"/>
            <a:r>
              <a:rPr lang="en-US" altLang="en-US" sz="4000" smtClean="0"/>
              <a:t>Comparison of two means, example</a:t>
            </a:r>
          </a:p>
        </p:txBody>
      </p:sp>
      <p:sp>
        <p:nvSpPr>
          <p:cNvPr id="43011" name="Rectangle 6"/>
          <p:cNvSpPr>
            <a:spLocks noGrp="1" noChangeArrowheads="1"/>
          </p:cNvSpPr>
          <p:nvPr>
            <p:ph idx="1"/>
          </p:nvPr>
        </p:nvSpPr>
        <p:spPr>
          <a:xfrm>
            <a:off x="304800" y="1371600"/>
            <a:ext cx="8610600" cy="4525963"/>
          </a:xfrm>
        </p:spPr>
        <p:txBody>
          <a:bodyPr/>
          <a:lstStyle/>
          <a:p>
            <a:pPr eaLnBrk="1" hangingPunct="1">
              <a:lnSpc>
                <a:spcPct val="80000"/>
              </a:lnSpc>
              <a:buFont typeface="Wingdings" pitchFamily="2" charset="2"/>
              <a:buNone/>
            </a:pPr>
            <a:r>
              <a:rPr lang="en-US" altLang="en-US" sz="1600" b="1" smtClean="0">
                <a:latin typeface="Arial" charset="0"/>
                <a:cs typeface="Arial" charset="0"/>
              </a:rPr>
              <a:t>*</a:t>
            </a:r>
            <a:r>
              <a:rPr lang="en-US" altLang="en-US" sz="1600" smtClean="0">
                <a:latin typeface="Arial" charset="0"/>
                <a:cs typeface="Arial" charset="0"/>
              </a:rPr>
              <a:t> </a:t>
            </a:r>
            <a:r>
              <a:rPr lang="en-US" altLang="en-US" sz="1600" b="1" smtClean="0">
                <a:latin typeface="Arial" charset="0"/>
                <a:cs typeface="Arial" charset="0"/>
              </a:rPr>
              <a:t>ttesti   n1  mean1   sd1   n2  mean2  sd2</a:t>
            </a:r>
          </a:p>
          <a:p>
            <a:pPr eaLnBrk="1" hangingPunct="1">
              <a:lnSpc>
                <a:spcPct val="80000"/>
              </a:lnSpc>
              <a:buFont typeface="Wingdings" pitchFamily="2" charset="2"/>
              <a:buNone/>
            </a:pPr>
            <a:endParaRPr lang="en-US" altLang="en-US" sz="12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300" smtClean="0">
                <a:latin typeface="Courier New" pitchFamily="49" charset="0"/>
                <a:cs typeface="Courier New" pitchFamily="49" charset="0"/>
              </a:rPr>
              <a:t>ttesti 83 340.4 248.2 83 73.5 93.9</a:t>
            </a:r>
          </a:p>
          <a:p>
            <a:pPr eaLnBrk="1" hangingPunct="1">
              <a:lnSpc>
                <a:spcPct val="80000"/>
              </a:lnSpc>
              <a:buFont typeface="Wingdings" pitchFamily="2" charset="2"/>
              <a:buNone/>
            </a:pPr>
            <a:endParaRPr lang="en-US" altLang="en-US" sz="13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300" smtClean="0">
                <a:latin typeface="Courier New" pitchFamily="49" charset="0"/>
                <a:cs typeface="Courier New" pitchFamily="49" charset="0"/>
              </a:rPr>
              <a:t>Two-sample t test with equal variances</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         |     Obs        Mean    Std. Err.   Std. Dev.   [95% Conf. Interval]</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       x |      83       340.4    27.24349       248.2     286.204     394.596</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       y |      83        73.5    10.30686        93.9    52.99636    94.00364</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combined |     166      206.95    17.85377    230.0297    171.6987    242.2013</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    diff |               266.9    29.12798                209.3858    324.4142</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    diff = mean(x) - mean(y)                                      t =   9.1630</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Ho: diff = 0                                     degrees of freedom =      164</a:t>
            </a:r>
          </a:p>
          <a:p>
            <a:pPr eaLnBrk="1" hangingPunct="1">
              <a:lnSpc>
                <a:spcPct val="80000"/>
              </a:lnSpc>
              <a:buFont typeface="Wingdings" pitchFamily="2" charset="2"/>
              <a:buNone/>
            </a:pPr>
            <a:endParaRPr lang="en-US" altLang="en-US" sz="13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300" smtClean="0">
                <a:latin typeface="Courier New" pitchFamily="49" charset="0"/>
                <a:cs typeface="Courier New" pitchFamily="49" charset="0"/>
              </a:rPr>
              <a:t>    Ha: diff &lt; 0                 Ha: diff != 0                	 Ha: diff &gt; 0</a:t>
            </a:r>
          </a:p>
          <a:p>
            <a:pPr eaLnBrk="1" hangingPunct="1">
              <a:lnSpc>
                <a:spcPct val="80000"/>
              </a:lnSpc>
              <a:buFont typeface="Wingdings" pitchFamily="2" charset="2"/>
              <a:buNone/>
            </a:pPr>
            <a:r>
              <a:rPr lang="en-US" altLang="en-US" sz="1300" smtClean="0">
                <a:latin typeface="Courier New" pitchFamily="49" charset="0"/>
                <a:cs typeface="Courier New" pitchFamily="49" charset="0"/>
              </a:rPr>
              <a:t> Pr(T &lt; t) = 1.0000         Pr(|T| &gt; |t|) = 0.0000          Pr(T &gt; t) = 0.0000</a:t>
            </a:r>
          </a:p>
          <a:p>
            <a:pPr eaLnBrk="1" hangingPunct="1">
              <a:lnSpc>
                <a:spcPct val="80000"/>
              </a:lnSpc>
            </a:pPr>
            <a:endParaRPr lang="en-US" altLang="en-US" sz="1200" smtClean="0">
              <a:latin typeface="Courier New" pitchFamily="49" charset="0"/>
              <a:cs typeface="Courier New" pitchFamily="49" charset="0"/>
            </a:endParaRPr>
          </a:p>
        </p:txBody>
      </p:sp>
      <p:sp>
        <p:nvSpPr>
          <p:cNvPr id="43012" name="Oval 7"/>
          <p:cNvSpPr>
            <a:spLocks noChangeArrowheads="1"/>
          </p:cNvSpPr>
          <p:nvPr/>
        </p:nvSpPr>
        <p:spPr bwMode="auto">
          <a:xfrm>
            <a:off x="3048000" y="4800600"/>
            <a:ext cx="2438400" cy="838200"/>
          </a:xfrm>
          <a:prstGeom prst="ellipse">
            <a:avLst/>
          </a:prstGeom>
          <a:noFill/>
          <a:ln w="317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43013" name="Oval 7"/>
          <p:cNvSpPr>
            <a:spLocks noChangeArrowheads="1"/>
          </p:cNvSpPr>
          <p:nvPr/>
        </p:nvSpPr>
        <p:spPr bwMode="auto">
          <a:xfrm>
            <a:off x="228600" y="1981200"/>
            <a:ext cx="4191000" cy="609600"/>
          </a:xfrm>
          <a:prstGeom prst="ellipse">
            <a:avLst/>
          </a:prstGeom>
          <a:noFill/>
          <a:ln w="317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p:txBody>
          <a:bodyPr/>
          <a:lstStyle/>
          <a:p>
            <a:pPr>
              <a:defRPr/>
            </a:pPr>
            <a:r>
              <a:rPr lang="en-US" dirty="0" smtClean="0">
                <a:latin typeface="Arial" pitchFamily="34" charset="0"/>
                <a:cs typeface="Arial" pitchFamily="34" charset="0"/>
              </a:rPr>
              <a:t>Remember that when conducting a hypothesis test that a mean is equal to or less than or greater than some value (a one-sample t-test), use</a:t>
            </a:r>
          </a:p>
          <a:p>
            <a:pPr marL="0" indent="0">
              <a:buFont typeface="Arial" charset="0"/>
              <a:buNone/>
              <a:defRPr/>
            </a:pPr>
            <a:r>
              <a:rPr lang="en-US" dirty="0" smtClean="0">
                <a:latin typeface="Arial" pitchFamily="34" charset="0"/>
                <a:cs typeface="Arial" pitchFamily="34" charset="0"/>
              </a:rPr>
              <a:t>	.</a:t>
            </a:r>
            <a:r>
              <a:rPr lang="en-US" sz="2000" dirty="0" err="1" smtClean="0">
                <a:latin typeface="Courier New" pitchFamily="49" charset="0"/>
                <a:cs typeface="Courier New" pitchFamily="49" charset="0"/>
              </a:rPr>
              <a:t>ttesti</a:t>
            </a:r>
            <a:r>
              <a:rPr lang="en-US" sz="2000" dirty="0" smtClean="0">
                <a:latin typeface="Courier New" pitchFamily="49" charset="0"/>
                <a:cs typeface="Courier New" pitchFamily="49" charset="0"/>
              </a:rPr>
              <a:t>  n mean </a:t>
            </a:r>
            <a:r>
              <a:rPr lang="en-US" sz="2000" dirty="0" err="1" smtClean="0">
                <a:latin typeface="Courier New" pitchFamily="49" charset="0"/>
                <a:cs typeface="Courier New" pitchFamily="49" charset="0"/>
              </a:rPr>
              <a:t>sd</a:t>
            </a:r>
            <a:r>
              <a:rPr lang="en-US" sz="2000" dirty="0" smtClean="0">
                <a:latin typeface="Courier New" pitchFamily="49" charset="0"/>
                <a:cs typeface="Courier New" pitchFamily="49" charset="0"/>
              </a:rPr>
              <a:t> </a:t>
            </a:r>
            <a:r>
              <a:rPr lang="en-US" sz="2000" dirty="0" err="1" smtClean="0">
                <a:latin typeface="Courier New" pitchFamily="49" charset="0"/>
                <a:cs typeface="Courier New" pitchFamily="49" charset="0"/>
              </a:rPr>
              <a:t>hypothesizedmean</a:t>
            </a:r>
            <a:r>
              <a:rPr lang="en-US" sz="2000" dirty="0" smtClean="0">
                <a:latin typeface="Courier New" pitchFamily="49" charset="0"/>
                <a:cs typeface="Courier New" pitchFamily="49" charset="0"/>
              </a:rPr>
              <a:t> </a:t>
            </a:r>
          </a:p>
          <a:p>
            <a:pPr>
              <a:defRPr/>
            </a:pPr>
            <a:r>
              <a:rPr lang="en-US" dirty="0" smtClean="0"/>
              <a:t>When testing the equality of </a:t>
            </a:r>
            <a:r>
              <a:rPr lang="en-US" u="sng" dirty="0" smtClean="0"/>
              <a:t>two</a:t>
            </a:r>
            <a:r>
              <a:rPr lang="en-US" dirty="0" smtClean="0"/>
              <a:t> means, use</a:t>
            </a:r>
          </a:p>
          <a:p>
            <a:pPr marL="0" indent="0">
              <a:buFont typeface="Arial" charset="0"/>
              <a:buNone/>
              <a:defRPr/>
            </a:pPr>
            <a:r>
              <a:rPr lang="en-US" dirty="0">
                <a:latin typeface="Arial" charset="0"/>
                <a:cs typeface="Arial" charset="0"/>
              </a:rPr>
              <a:t>	</a:t>
            </a:r>
            <a:r>
              <a:rPr lang="en-US" sz="2000" dirty="0" err="1" smtClean="0">
                <a:latin typeface="Courier New" pitchFamily="49" charset="0"/>
                <a:cs typeface="Courier New" pitchFamily="49" charset="0"/>
              </a:rPr>
              <a:t>ttesti</a:t>
            </a:r>
            <a:r>
              <a:rPr lang="en-US" sz="2000" dirty="0" smtClean="0">
                <a:latin typeface="Courier New" pitchFamily="49" charset="0"/>
                <a:cs typeface="Courier New" pitchFamily="49" charset="0"/>
              </a:rPr>
              <a:t>   n1 mean1   sd1   n2  mean2 sd2</a:t>
            </a:r>
          </a:p>
          <a:p>
            <a:pPr>
              <a:defRPr/>
            </a:pPr>
            <a:r>
              <a:rPr lang="en-US" dirty="0" err="1" smtClean="0"/>
              <a:t>Stata</a:t>
            </a:r>
            <a:r>
              <a:rPr lang="en-US" dirty="0" smtClean="0"/>
              <a:t> will know which one based on how many numbers you enter (4 vs. 6)</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457200" y="381000"/>
            <a:ext cx="8229600" cy="6172200"/>
          </a:xfrm>
        </p:spPr>
        <p:txBody>
          <a:bodyPr/>
          <a:lstStyle/>
          <a:p>
            <a:r>
              <a:rPr lang="en-US" altLang="en-US" smtClean="0"/>
              <a:t>You can calculate a 95% confidence interval for the difference between the 2 means</a:t>
            </a:r>
          </a:p>
          <a:p>
            <a:endParaRPr lang="en-US" altLang="en-US" smtClean="0"/>
          </a:p>
          <a:p>
            <a:endParaRPr lang="en-US" altLang="en-US" smtClean="0"/>
          </a:p>
          <a:p>
            <a:endParaRPr lang="en-US" altLang="en-US" smtClean="0"/>
          </a:p>
          <a:p>
            <a:endParaRPr lang="en-US" altLang="en-US" smtClean="0"/>
          </a:p>
          <a:p>
            <a:endParaRPr lang="en-US" altLang="en-US" smtClean="0"/>
          </a:p>
          <a:p>
            <a:endParaRPr lang="en-US" altLang="en-US" smtClean="0"/>
          </a:p>
          <a:p>
            <a:r>
              <a:rPr lang="en-US" altLang="en-US" smtClean="0"/>
              <a:t>If the confidence interval for the difference does not include 0, then you can reject the null hypothesis of no difference</a:t>
            </a:r>
          </a:p>
          <a:p>
            <a:pPr>
              <a:buFont typeface="Arial" charset="0"/>
              <a:buNone/>
            </a:pPr>
            <a:endParaRPr lang="en-US" altLang="en-US" smtClean="0"/>
          </a:p>
        </p:txBody>
      </p:sp>
      <p:graphicFrame>
        <p:nvGraphicFramePr>
          <p:cNvPr id="45059" name="Object 2"/>
          <p:cNvGraphicFramePr>
            <a:graphicFrameLocks noChangeAspect="1"/>
          </p:cNvGraphicFramePr>
          <p:nvPr/>
        </p:nvGraphicFramePr>
        <p:xfrm>
          <a:off x="1524000" y="1828800"/>
          <a:ext cx="6300788" cy="2438400"/>
        </p:xfrm>
        <a:graphic>
          <a:graphicData uri="http://schemas.openxmlformats.org/presentationml/2006/ole">
            <mc:AlternateContent xmlns:mc="http://schemas.openxmlformats.org/markup-compatibility/2006">
              <mc:Choice xmlns:v="urn:schemas-microsoft-com:vml" Requires="v">
                <p:oleObj spid="_x0000_s45072" name="Equation" r:id="rId4" imgW="2755900" imgH="1066800" progId="Equation.3">
                  <p:embed/>
                </p:oleObj>
              </mc:Choice>
              <mc:Fallback>
                <p:oleObj name="Equation" r:id="rId4" imgW="2755900" imgH="1066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828800"/>
                        <a:ext cx="6300788" cy="2438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2"/>
          <p:cNvSpPr>
            <a:spLocks noGrp="1"/>
          </p:cNvSpPr>
          <p:nvPr>
            <p:ph idx="1"/>
          </p:nvPr>
        </p:nvSpPr>
        <p:spPr>
          <a:xfrm>
            <a:off x="457200" y="381000"/>
            <a:ext cx="8229600" cy="6172200"/>
          </a:xfrm>
        </p:spPr>
        <p:txBody>
          <a:bodyPr/>
          <a:lstStyle/>
          <a:p>
            <a:pPr>
              <a:buFont typeface="Arial" charset="0"/>
              <a:buNone/>
            </a:pPr>
            <a:endParaRPr lang="en-US" altLang="en-US" b="1" u="sng" smtClean="0"/>
          </a:p>
          <a:p>
            <a:pPr>
              <a:buFont typeface="Arial" charset="0"/>
              <a:buNone/>
            </a:pPr>
            <a:endParaRPr lang="en-US" altLang="en-US" b="1" u="sng" smtClean="0"/>
          </a:p>
          <a:p>
            <a:pPr>
              <a:buFont typeface="Arial" charset="0"/>
              <a:buNone/>
            </a:pPr>
            <a:r>
              <a:rPr lang="en-US" altLang="en-US" b="1" u="sng" smtClean="0"/>
              <a:t>This is NOT equivalent to calculating separate confidence intervals for each mean and determining whether they overlap</a:t>
            </a:r>
          </a:p>
          <a:p>
            <a:endParaRPr lang="en-US" altLang="en-US"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sz="4000" smtClean="0"/>
              <a:t>Comparison of two means: t-test</a:t>
            </a:r>
          </a:p>
        </p:txBody>
      </p:sp>
      <p:sp>
        <p:nvSpPr>
          <p:cNvPr id="47107" name="Rectangle 3"/>
          <p:cNvSpPr>
            <a:spLocks noGrp="1" noChangeArrowheads="1"/>
          </p:cNvSpPr>
          <p:nvPr>
            <p:ph type="body" sz="half" idx="1"/>
          </p:nvPr>
        </p:nvSpPr>
        <p:spPr>
          <a:xfrm>
            <a:off x="457200" y="1295400"/>
            <a:ext cx="8305800" cy="5257800"/>
          </a:xfrm>
        </p:spPr>
        <p:txBody>
          <a:bodyPr/>
          <a:lstStyle/>
          <a:p>
            <a:pPr eaLnBrk="1" hangingPunct="1"/>
            <a:r>
              <a:rPr lang="en-US" altLang="en-US" sz="2800" smtClean="0">
                <a:cs typeface="Arial" charset="0"/>
              </a:rPr>
              <a:t>This t-test assumes equal variances in the two underlying populations</a:t>
            </a:r>
          </a:p>
          <a:p>
            <a:pPr eaLnBrk="1" hangingPunct="1"/>
            <a:r>
              <a:rPr lang="en-US" altLang="en-US" sz="2800" smtClean="0">
                <a:cs typeface="Arial" charset="0"/>
              </a:rPr>
              <a:t>If we do not assume equal variances we use a slightly different test statistic</a:t>
            </a:r>
          </a:p>
          <a:p>
            <a:pPr lvl="2" eaLnBrk="1" hangingPunct="1"/>
            <a:r>
              <a:rPr lang="en-US" altLang="en-US" sz="2000" smtClean="0">
                <a:cs typeface="Arial" charset="0"/>
              </a:rPr>
              <a:t>Variances not assumed to be equal, so you do not use a pooled estimate</a:t>
            </a:r>
          </a:p>
          <a:p>
            <a:pPr lvl="2" eaLnBrk="1" hangingPunct="1"/>
            <a:r>
              <a:rPr lang="en-US" altLang="en-US" sz="2000" smtClean="0">
                <a:cs typeface="Arial" charset="0"/>
              </a:rPr>
              <a:t>There is another formula for degrees of freedom</a:t>
            </a:r>
          </a:p>
          <a:p>
            <a:pPr eaLnBrk="1" hangingPunct="1"/>
            <a:r>
              <a:rPr lang="en-US" altLang="en-US" sz="2800" smtClean="0">
                <a:cs typeface="Arial" charset="0"/>
              </a:rPr>
              <a:t>Often the two different t-tests yield the same answer, but you should not assume equivalence unless you have a good reason for it</a:t>
            </a:r>
          </a:p>
          <a:p>
            <a:pPr lvl="1" eaLnBrk="1" hangingPunct="1"/>
            <a:r>
              <a:rPr lang="en-US" altLang="en-US" sz="2000" smtClean="0">
                <a:cs typeface="Arial" charset="0"/>
              </a:rPr>
              <a:t>If the sample sizes are equal, you will get the same test statistic, just the df changes</a:t>
            </a:r>
            <a:endParaRPr lang="en-US" altLang="en-US" sz="2000" smtClean="0"/>
          </a:p>
          <a:p>
            <a:pPr eaLnBrk="1" hangingPunct="1">
              <a:buFont typeface="Wingdings" pitchFamily="2" charset="2"/>
              <a:buNone/>
            </a:pPr>
            <a:endParaRPr lang="en-US" altLang="en-US" sz="280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4"/>
          <p:cNvSpPr>
            <a:spLocks noGrp="1"/>
          </p:cNvSpPr>
          <p:nvPr>
            <p:ph type="title"/>
          </p:nvPr>
        </p:nvSpPr>
        <p:spPr/>
        <p:txBody>
          <a:bodyPr/>
          <a:lstStyle/>
          <a:p>
            <a:endParaRPr lang="en-US" altLang="en-US" smtClean="0"/>
          </a:p>
        </p:txBody>
      </p:sp>
      <p:sp>
        <p:nvSpPr>
          <p:cNvPr id="48131" name="Content Placeholder 5"/>
          <p:cNvSpPr>
            <a:spLocks noGrp="1"/>
          </p:cNvSpPr>
          <p:nvPr>
            <p:ph idx="1"/>
          </p:nvPr>
        </p:nvSpPr>
        <p:spPr/>
        <p:txBody>
          <a:bodyPr/>
          <a:lstStyle/>
          <a:p>
            <a:pPr>
              <a:buFont typeface="Arial" charset="0"/>
              <a:buNone/>
            </a:pPr>
            <a:r>
              <a:rPr lang="en-US" altLang="en-US" smtClean="0"/>
              <a:t>The t statistic is</a:t>
            </a:r>
          </a:p>
          <a:p>
            <a:pPr>
              <a:buFont typeface="Arial" charset="0"/>
              <a:buNone/>
            </a:pPr>
            <a:endParaRPr lang="en-US" altLang="en-US" smtClean="0"/>
          </a:p>
          <a:p>
            <a:pPr>
              <a:buFont typeface="Arial" charset="0"/>
              <a:buNone/>
            </a:pPr>
            <a:endParaRPr lang="en-US" altLang="en-US" smtClean="0"/>
          </a:p>
          <a:p>
            <a:pPr>
              <a:buFont typeface="Arial" charset="0"/>
              <a:buNone/>
            </a:pPr>
            <a:endParaRPr lang="en-US" altLang="en-US" smtClean="0"/>
          </a:p>
          <a:p>
            <a:pPr>
              <a:buFont typeface="Arial" charset="0"/>
              <a:buNone/>
            </a:pPr>
            <a:endParaRPr lang="en-US" altLang="en-US" smtClean="0"/>
          </a:p>
          <a:p>
            <a:pPr>
              <a:buFont typeface="Arial" charset="0"/>
              <a:buNone/>
            </a:pPr>
            <a:endParaRPr lang="en-US" altLang="en-US" smtClean="0"/>
          </a:p>
          <a:p>
            <a:pPr>
              <a:buFont typeface="Arial" charset="0"/>
              <a:buNone/>
            </a:pPr>
            <a:r>
              <a:rPr lang="en-US" altLang="en-US" smtClean="0"/>
              <a:t>Round up to the nearest integer to get the degrees of freedom</a:t>
            </a:r>
          </a:p>
          <a:p>
            <a:pPr>
              <a:buFont typeface="Arial" charset="0"/>
              <a:buNone/>
            </a:pPr>
            <a:r>
              <a:rPr lang="en-US" altLang="en-US" smtClean="0"/>
              <a:t> </a:t>
            </a:r>
          </a:p>
        </p:txBody>
      </p:sp>
      <p:graphicFrame>
        <p:nvGraphicFramePr>
          <p:cNvPr id="48132" name="Object 2"/>
          <p:cNvGraphicFramePr>
            <a:graphicFrameLocks noChangeAspect="1"/>
          </p:cNvGraphicFramePr>
          <p:nvPr/>
        </p:nvGraphicFramePr>
        <p:xfrm>
          <a:off x="1905000" y="2286000"/>
          <a:ext cx="5780088" cy="2414588"/>
        </p:xfrm>
        <a:graphic>
          <a:graphicData uri="http://schemas.openxmlformats.org/presentationml/2006/ole">
            <mc:AlternateContent xmlns:mc="http://schemas.openxmlformats.org/markup-compatibility/2006">
              <mc:Choice xmlns:v="urn:schemas-microsoft-com:vml" Requires="v">
                <p:oleObj spid="_x0000_s48145" name="Equation" r:id="rId4" imgW="2857500" imgH="1193800" progId="Equation.3">
                  <p:embed/>
                </p:oleObj>
              </mc:Choice>
              <mc:Fallback>
                <p:oleObj name="Equation" r:id="rId4" imgW="2857500" imgH="1193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2286000"/>
                        <a:ext cx="5780088" cy="241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Types of error</a:t>
            </a:r>
          </a:p>
        </p:txBody>
      </p:sp>
      <p:sp>
        <p:nvSpPr>
          <p:cNvPr id="54275"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Type I error = significance level of the test</a:t>
            </a:r>
          </a:p>
          <a:p>
            <a:pPr eaLnBrk="1" fontAlgn="auto" hangingPunct="1">
              <a:spcAft>
                <a:spcPts val="0"/>
              </a:spcAft>
              <a:buFont typeface="Arial" charset="0"/>
              <a:buNone/>
              <a:defRPr/>
            </a:pPr>
            <a:r>
              <a:rPr lang="en-US" dirty="0" smtClean="0"/>
              <a:t>	</a:t>
            </a:r>
            <a:r>
              <a:rPr lang="en-US" dirty="0" smtClean="0">
                <a:sym typeface="Symbol" pitchFamily="18" charset="2"/>
              </a:rPr>
              <a:t>=P(reject H</a:t>
            </a:r>
            <a:r>
              <a:rPr lang="en-US" baseline="-25000" dirty="0" smtClean="0">
                <a:sym typeface="Symbol" pitchFamily="18" charset="2"/>
              </a:rPr>
              <a:t>0</a:t>
            </a:r>
            <a:r>
              <a:rPr lang="en-US" dirty="0" smtClean="0">
                <a:sym typeface="Symbol" pitchFamily="18" charset="2"/>
              </a:rPr>
              <a:t> | H</a:t>
            </a:r>
            <a:r>
              <a:rPr lang="en-US" baseline="-25000" dirty="0" smtClean="0">
                <a:sym typeface="Symbol" pitchFamily="18" charset="2"/>
              </a:rPr>
              <a:t>0</a:t>
            </a:r>
            <a:r>
              <a:rPr lang="en-US" dirty="0" smtClean="0">
                <a:sym typeface="Symbol" pitchFamily="18" charset="2"/>
              </a:rPr>
              <a:t> is true) </a:t>
            </a:r>
          </a:p>
          <a:p>
            <a:pPr eaLnBrk="1" fontAlgn="auto" hangingPunct="1">
              <a:spcAft>
                <a:spcPts val="0"/>
              </a:spcAft>
              <a:buFont typeface="Arial" pitchFamily="34" charset="0"/>
              <a:buChar char="•"/>
              <a:defRPr/>
            </a:pPr>
            <a:r>
              <a:rPr lang="en-US" dirty="0" smtClean="0">
                <a:sym typeface="Symbol" pitchFamily="18" charset="2"/>
              </a:rPr>
              <a:t>Incorrectly reject the null</a:t>
            </a:r>
          </a:p>
          <a:p>
            <a:pPr eaLnBrk="1" fontAlgn="auto" hangingPunct="1">
              <a:spcAft>
                <a:spcPts val="0"/>
              </a:spcAft>
              <a:buFont typeface="Arial" pitchFamily="34" charset="0"/>
              <a:buChar char="•"/>
              <a:defRPr/>
            </a:pPr>
            <a:r>
              <a:rPr lang="en-US" dirty="0" smtClean="0">
                <a:sym typeface="Symbol" pitchFamily="18" charset="2"/>
              </a:rPr>
              <a:t>We take a sample from the population, calculate the statistics, and make inference about the true population.  If we did this repeatedly, we would incorrectly reject the null 5% of the time </a:t>
            </a:r>
            <a:r>
              <a:rPr lang="en-US" u="sng" dirty="0" smtClean="0">
                <a:sym typeface="Symbol" pitchFamily="18" charset="2"/>
              </a:rPr>
              <a:t>that it is true </a:t>
            </a:r>
            <a:r>
              <a:rPr lang="en-US" dirty="0" smtClean="0">
                <a:sym typeface="Symbol" pitchFamily="18" charset="2"/>
              </a:rPr>
              <a:t>if  is set to 0.05.</a:t>
            </a:r>
            <a:endParaRPr lang="en-US" dirty="0" smtClean="0"/>
          </a:p>
        </p:txBody>
      </p:sp>
      <p:sp>
        <p:nvSpPr>
          <p:cNvPr id="4" name="Slide Number Placeholder 3"/>
          <p:cNvSpPr>
            <a:spLocks noGrp="1"/>
          </p:cNvSpPr>
          <p:nvPr>
            <p:ph type="sldNum" sz="quarter" idx="12"/>
          </p:nvPr>
        </p:nvSpPr>
        <p:spPr/>
        <p:txBody>
          <a:bodyPr/>
          <a:lstStyle/>
          <a:p>
            <a:pPr>
              <a:defRPr/>
            </a:pPr>
            <a:fld id="{0E3F80F6-F480-4F75-A0E6-8461CECD40FF}" type="slidenum">
              <a:rPr lang="en-US"/>
              <a:pPr>
                <a:defRPr/>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sz="4000" smtClean="0"/>
              <a:t>Comparison of two means, example</a:t>
            </a:r>
          </a:p>
        </p:txBody>
      </p:sp>
      <p:sp>
        <p:nvSpPr>
          <p:cNvPr id="34819" name="Rectangle 6"/>
          <p:cNvSpPr>
            <a:spLocks noGrp="1" noChangeArrowheads="1"/>
          </p:cNvSpPr>
          <p:nvPr>
            <p:ph idx="1"/>
          </p:nvPr>
        </p:nvSpPr>
        <p:spPr>
          <a:xfrm>
            <a:off x="381000" y="1295400"/>
            <a:ext cx="8763000" cy="4525963"/>
          </a:xfrm>
        </p:spPr>
        <p:txBody>
          <a:bodyPr/>
          <a:lstStyle/>
          <a:p>
            <a:pPr marL="0" indent="0" eaLnBrk="1" hangingPunct="1">
              <a:spcBef>
                <a:spcPts val="0"/>
              </a:spcBef>
              <a:buFont typeface="Wingdings" pitchFamily="2" charset="2"/>
              <a:buNone/>
              <a:defRPr/>
            </a:pPr>
            <a:r>
              <a:rPr lang="en-US" sz="1400" dirty="0" err="1" smtClean="0">
                <a:latin typeface="Courier New" pitchFamily="49" charset="0"/>
                <a:cs typeface="Courier New" pitchFamily="49" charset="0"/>
              </a:rPr>
              <a:t>ttesti</a:t>
            </a:r>
            <a:r>
              <a:rPr lang="en-US" sz="1400" dirty="0" smtClean="0">
                <a:latin typeface="Courier New" pitchFamily="49" charset="0"/>
                <a:cs typeface="Courier New" pitchFamily="49" charset="0"/>
              </a:rPr>
              <a:t> 83 340.4 248.2 83 73.5 93.9, </a:t>
            </a:r>
            <a:r>
              <a:rPr lang="en-US" sz="1600" b="1" dirty="0" smtClean="0">
                <a:solidFill>
                  <a:srgbClr val="FF0000"/>
                </a:solidFill>
                <a:latin typeface="Courier New" pitchFamily="49" charset="0"/>
                <a:cs typeface="Courier New" pitchFamily="49" charset="0"/>
              </a:rPr>
              <a:t>unequal</a:t>
            </a:r>
            <a:endParaRPr lang="en-US" sz="1400" b="1" dirty="0" smtClean="0">
              <a:solidFill>
                <a:srgbClr val="FF0000"/>
              </a:solidFill>
              <a:latin typeface="Courier New" pitchFamily="49" charset="0"/>
              <a:cs typeface="Courier New" pitchFamily="49" charset="0"/>
            </a:endParaRPr>
          </a:p>
          <a:p>
            <a:pPr marL="0" indent="0" eaLnBrk="1" hangingPunct="1">
              <a:spcBef>
                <a:spcPts val="0"/>
              </a:spcBef>
              <a:buFont typeface="Wingdings" pitchFamily="2" charset="2"/>
              <a:buNone/>
              <a:defRPr/>
            </a:pPr>
            <a:endParaRPr lang="en-US" sz="1400" dirty="0" smtClean="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Two-sample t test with unequal variances</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     </a:t>
            </a:r>
            <a:r>
              <a:rPr lang="en-US" sz="1400" dirty="0" err="1" smtClean="0">
                <a:latin typeface="Courier New" pitchFamily="49" charset="0"/>
                <a:cs typeface="Courier New" pitchFamily="49" charset="0"/>
              </a:rPr>
              <a:t>Obs</a:t>
            </a:r>
            <a:r>
              <a:rPr lang="en-US" sz="1400" dirty="0" smtClean="0">
                <a:latin typeface="Courier New" pitchFamily="49" charset="0"/>
                <a:cs typeface="Courier New" pitchFamily="49" charset="0"/>
              </a:rPr>
              <a:t>        Mean    Std. Err.   Std. Dev.   [95% Conf. Interval]</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x |      83       340.4    27.24349       248.2     286.204     394.596</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y |      83        73.5    10.30686        93.9    52.99636    94.00364</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combined |     166      206.95    17.85377    230.0297    171.6987    242.2013</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diff |               266.9    29.12798                209.1446    324.6554</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diff = mean(x) - mean(y)                                      t =   9.1630</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Ho: diff = 0                     </a:t>
            </a:r>
            <a:r>
              <a:rPr lang="en-US" sz="1400" dirty="0" err="1" smtClean="0">
                <a:latin typeface="Courier New" pitchFamily="49" charset="0"/>
                <a:cs typeface="Courier New" pitchFamily="49" charset="0"/>
              </a:rPr>
              <a:t>Satterthwaite's</a:t>
            </a:r>
            <a:r>
              <a:rPr lang="en-US" sz="1400" dirty="0" smtClean="0">
                <a:latin typeface="Courier New" pitchFamily="49" charset="0"/>
                <a:cs typeface="Courier New" pitchFamily="49" charset="0"/>
              </a:rPr>
              <a:t> degrees of freedom =  105.002</a:t>
            </a:r>
          </a:p>
          <a:p>
            <a:pPr marL="0" indent="0" eaLnBrk="1" hangingPunct="1">
              <a:spcBef>
                <a:spcPts val="0"/>
              </a:spcBef>
              <a:buFont typeface="Wingdings" pitchFamily="2" charset="2"/>
              <a:buNone/>
              <a:defRPr/>
            </a:pPr>
            <a:endParaRPr lang="en-US" sz="1400" dirty="0" smtClean="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Ha: diff &lt; 0                 Ha: diff != 0                 Ha: diff &gt; 0</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Pr(T &lt; t) = 1.0000         Pr(|T| &gt; |t|) = 0.0000          Pr(T &gt; t) = 0.0000</a:t>
            </a:r>
          </a:p>
          <a:p>
            <a:pPr eaLnBrk="1" hangingPunct="1">
              <a:lnSpc>
                <a:spcPct val="80000"/>
              </a:lnSpc>
              <a:buFont typeface="Wingdings" pitchFamily="2" charset="2"/>
              <a:buNone/>
              <a:defRPr/>
            </a:pPr>
            <a:endParaRPr lang="en-US" sz="1800" dirty="0" smtClean="0"/>
          </a:p>
        </p:txBody>
      </p:sp>
      <p:sp>
        <p:nvSpPr>
          <p:cNvPr id="49156" name="Oval 5"/>
          <p:cNvSpPr>
            <a:spLocks noChangeArrowheads="1"/>
          </p:cNvSpPr>
          <p:nvPr/>
        </p:nvSpPr>
        <p:spPr bwMode="auto">
          <a:xfrm>
            <a:off x="3276600" y="4648200"/>
            <a:ext cx="2667000" cy="762000"/>
          </a:xfrm>
          <a:prstGeom prst="ellipse">
            <a:avLst/>
          </a:prstGeom>
          <a:noFill/>
          <a:ln w="317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49157" name="Oval 5"/>
          <p:cNvSpPr>
            <a:spLocks noChangeArrowheads="1"/>
          </p:cNvSpPr>
          <p:nvPr/>
        </p:nvSpPr>
        <p:spPr bwMode="auto">
          <a:xfrm>
            <a:off x="0" y="1600200"/>
            <a:ext cx="5029200" cy="457200"/>
          </a:xfrm>
          <a:prstGeom prst="ellipse">
            <a:avLst/>
          </a:prstGeom>
          <a:noFill/>
          <a:ln w="317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52400" y="274638"/>
            <a:ext cx="8991600" cy="1143000"/>
          </a:xfrm>
        </p:spPr>
        <p:txBody>
          <a:bodyPr/>
          <a:lstStyle/>
          <a:p>
            <a:r>
              <a:rPr lang="en-US" altLang="en-US" smtClean="0"/>
              <a:t>Test of the means of independent samples</a:t>
            </a:r>
          </a:p>
        </p:txBody>
      </p:sp>
      <p:sp>
        <p:nvSpPr>
          <p:cNvPr id="50179" name="Content Placeholder 2"/>
          <p:cNvSpPr>
            <a:spLocks noGrp="1"/>
          </p:cNvSpPr>
          <p:nvPr>
            <p:ph idx="1"/>
          </p:nvPr>
        </p:nvSpPr>
        <p:spPr/>
        <p:txBody>
          <a:bodyPr/>
          <a:lstStyle/>
          <a:p>
            <a:r>
              <a:rPr lang="en-US" altLang="en-US" dirty="0" smtClean="0"/>
              <a:t>When you have the data in Stata, with the different groups </a:t>
            </a:r>
            <a:r>
              <a:rPr lang="en-US" altLang="en-US" u="sng" dirty="0" smtClean="0"/>
              <a:t>in different columns</a:t>
            </a:r>
            <a:r>
              <a:rPr lang="en-US" altLang="en-US" dirty="0" smtClean="0"/>
              <a:t>, use</a:t>
            </a:r>
          </a:p>
          <a:p>
            <a:pPr lvl="1">
              <a:buFont typeface="Arial" charset="0"/>
              <a:buNone/>
            </a:pPr>
            <a:r>
              <a:rPr lang="en-US" altLang="en-US" dirty="0" smtClean="0"/>
              <a:t>      	</a:t>
            </a:r>
            <a:r>
              <a:rPr lang="en-US" altLang="en-US" dirty="0" err="1" smtClean="0"/>
              <a:t>ttest</a:t>
            </a:r>
            <a:r>
              <a:rPr lang="en-US" altLang="en-US" dirty="0" smtClean="0"/>
              <a:t>  var1==var2, unpaired </a:t>
            </a:r>
          </a:p>
          <a:p>
            <a:pPr lvl="1">
              <a:buFont typeface="Arial" charset="0"/>
              <a:buNone/>
            </a:pPr>
            <a:r>
              <a:rPr lang="en-US" altLang="en-US" dirty="0" smtClean="0"/>
              <a:t>	or   	</a:t>
            </a:r>
            <a:r>
              <a:rPr lang="en-US" altLang="en-US" dirty="0" err="1" smtClean="0"/>
              <a:t>ttest</a:t>
            </a:r>
            <a:r>
              <a:rPr lang="en-US" altLang="en-US" dirty="0" smtClean="0"/>
              <a:t>  var1==var2, unpaired unequal</a:t>
            </a:r>
          </a:p>
          <a:p>
            <a:pPr>
              <a:buFont typeface="Arial" charset="0"/>
              <a:buNone/>
            </a:pPr>
            <a:endParaRPr lang="en-US" altLang="en-US" dirty="0" smtClean="0"/>
          </a:p>
          <a:p>
            <a:pPr lvl="1">
              <a:buFont typeface="Arial" charset="0"/>
              <a:buNone/>
            </a:pPr>
            <a:endParaRPr lang="en-US" altLang="en-US" dirty="0" smtClean="0"/>
          </a:p>
          <a:p>
            <a:pPr>
              <a:buFont typeface="Arial" charset="0"/>
              <a:buNone/>
            </a:pPr>
            <a:endParaRPr lang="en-US" alt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52400" y="274638"/>
            <a:ext cx="8991600" cy="1143000"/>
          </a:xfrm>
        </p:spPr>
        <p:txBody>
          <a:bodyPr/>
          <a:lstStyle/>
          <a:p>
            <a:r>
              <a:rPr lang="en-US" altLang="en-US" smtClean="0"/>
              <a:t>Test of the means of independent samples</a:t>
            </a:r>
          </a:p>
        </p:txBody>
      </p:sp>
      <p:sp>
        <p:nvSpPr>
          <p:cNvPr id="51203" name="Content Placeholder 2"/>
          <p:cNvSpPr>
            <a:spLocks noGrp="1"/>
          </p:cNvSpPr>
          <p:nvPr>
            <p:ph idx="1"/>
          </p:nvPr>
        </p:nvSpPr>
        <p:spPr/>
        <p:txBody>
          <a:bodyPr/>
          <a:lstStyle/>
          <a:p>
            <a:r>
              <a:rPr lang="en-US" altLang="en-US" smtClean="0"/>
              <a:t>More commonly you will have the data all in one variable, and the grouping in another variable.  Then use</a:t>
            </a:r>
          </a:p>
          <a:p>
            <a:pPr lvl="1">
              <a:buFont typeface="Arial" charset="0"/>
              <a:buNone/>
            </a:pPr>
            <a:r>
              <a:rPr lang="en-US" altLang="en-US" smtClean="0"/>
              <a:t>			ttest  var, by(groupvar)</a:t>
            </a:r>
          </a:p>
          <a:p>
            <a:pPr lvl="1">
              <a:buFont typeface="Arial" charset="0"/>
              <a:buNone/>
            </a:pPr>
            <a:r>
              <a:rPr lang="en-US" altLang="en-US" smtClean="0"/>
              <a:t>or  	ttest var, by(groupvar) unequal</a:t>
            </a:r>
          </a:p>
          <a:p>
            <a:pPr>
              <a:buFont typeface="Arial" charset="0"/>
              <a:buNone/>
            </a:pPr>
            <a:endParaRPr lang="en-US" altLang="en-US" smtClean="0"/>
          </a:p>
          <a:p>
            <a:pPr lvl="1">
              <a:buFont typeface="Arial" charset="0"/>
              <a:buNone/>
            </a:pPr>
            <a:endParaRPr lang="en-US" altLang="en-US" smtClean="0"/>
          </a:p>
          <a:p>
            <a:pPr>
              <a:buFont typeface="Arial" charset="0"/>
              <a:buNone/>
            </a:pPr>
            <a:endParaRPr lang="en-US" altLang="en-US"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2"/>
          <p:cNvSpPr>
            <a:spLocks noGrp="1"/>
          </p:cNvSpPr>
          <p:nvPr>
            <p:ph idx="1"/>
          </p:nvPr>
        </p:nvSpPr>
        <p:spPr>
          <a:xfrm>
            <a:off x="457200" y="1951038"/>
            <a:ext cx="8534400" cy="5821362"/>
          </a:xfrm>
        </p:spPr>
        <p:txBody>
          <a:bodyPr/>
          <a:lstStyle/>
          <a:p>
            <a:pPr marL="0" indent="0">
              <a:spcBef>
                <a:spcPct val="0"/>
              </a:spcBef>
              <a:buFont typeface="Arial" charset="0"/>
              <a:buNone/>
            </a:pPr>
            <a:endParaRPr lang="en-US" altLang="en-US" sz="1300" dirty="0" smtClean="0">
              <a:latin typeface="Courier New" pitchFamily="49" charset="0"/>
              <a:cs typeface="Courier New" pitchFamily="49" charset="0"/>
            </a:endParaRPr>
          </a:p>
          <a:p>
            <a:pPr marL="0" indent="0">
              <a:spcBef>
                <a:spcPct val="0"/>
              </a:spcBef>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ttest</a:t>
            </a:r>
            <a:r>
              <a:rPr lang="en-US" altLang="en-US" sz="1400" dirty="0" smtClean="0">
                <a:latin typeface="Courier New" pitchFamily="49" charset="0"/>
                <a:cs typeface="Courier New" pitchFamily="49" charset="0"/>
              </a:rPr>
              <a:t> peth_log10, by(</a:t>
            </a:r>
            <a:r>
              <a:rPr lang="en-US" altLang="en-US" sz="1400" dirty="0" err="1" smtClean="0">
                <a:latin typeface="Courier New" pitchFamily="49" charset="0"/>
                <a:cs typeface="Courier New" pitchFamily="49" charset="0"/>
              </a:rPr>
              <a:t>studyarm</a:t>
            </a:r>
            <a:r>
              <a:rPr lang="en-US" altLang="en-US" sz="1400" dirty="0" smtClean="0">
                <a:latin typeface="Courier New" pitchFamily="49" charset="0"/>
                <a:cs typeface="Courier New" pitchFamily="49" charset="0"/>
              </a:rPr>
              <a:t>)</a:t>
            </a:r>
          </a:p>
          <a:p>
            <a:pPr marL="0" indent="0">
              <a:spcBef>
                <a:spcPct val="0"/>
              </a:spcBef>
              <a:buFont typeface="Arial" charset="0"/>
              <a:buNone/>
            </a:pPr>
            <a:endParaRPr lang="en-US" altLang="en-US" sz="1400" dirty="0" smtClean="0">
              <a:latin typeface="Courier New" pitchFamily="49" charset="0"/>
              <a:cs typeface="Courier New" pitchFamily="49" charset="0"/>
            </a:endParaRPr>
          </a:p>
          <a:p>
            <a:pPr marL="0" indent="0">
              <a:spcBef>
                <a:spcPct val="0"/>
              </a:spcBef>
              <a:buFont typeface="Arial" charset="0"/>
              <a:buNone/>
            </a:pPr>
            <a:r>
              <a:rPr lang="en-US" altLang="en-US" sz="1400" dirty="0" smtClean="0">
                <a:latin typeface="Courier New" pitchFamily="49" charset="0"/>
                <a:cs typeface="Courier New" pitchFamily="49" charset="0"/>
              </a:rPr>
              <a:t>Two-sample t test with equal variances</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   Group |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Mean    Std. Err.   Std. Dev.   [95% Conf. Interval]</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Cohort a |     181    1.406739    .0709392    .9543891     1.26676    1.546718</a:t>
            </a:r>
          </a:p>
          <a:p>
            <a:pPr marL="0" indent="0">
              <a:spcBef>
                <a:spcPct val="0"/>
              </a:spcBef>
              <a:buFont typeface="Arial" charset="0"/>
              <a:buNone/>
            </a:pPr>
            <a:r>
              <a:rPr lang="en-US" altLang="en-US" sz="1400" dirty="0" smtClean="0">
                <a:latin typeface="Courier New" pitchFamily="49" charset="0"/>
                <a:cs typeface="Courier New" pitchFamily="49" charset="0"/>
              </a:rPr>
              <a:t>Min </a:t>
            </a:r>
            <a:r>
              <a:rPr lang="en-US" altLang="en-US" sz="1400" dirty="0" err="1" smtClean="0">
                <a:latin typeface="Courier New" pitchFamily="49" charset="0"/>
                <a:cs typeface="Courier New" pitchFamily="49" charset="0"/>
              </a:rPr>
              <a:t>asse</a:t>
            </a:r>
            <a:r>
              <a:rPr lang="en-US" altLang="en-US" sz="1400" dirty="0" smtClean="0">
                <a:latin typeface="Courier New" pitchFamily="49" charset="0"/>
                <a:cs typeface="Courier New" pitchFamily="49" charset="0"/>
              </a:rPr>
              <a:t> |     106    1.490502    .0897145    .9236671    1.312615    1.668389</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combined |     287    1.437676    .0556285     .942407    1.328183    1.547169</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    diff |           -.0837633    .1153577               -.3108244    .1432978</a:t>
            </a:r>
          </a:p>
          <a:p>
            <a:pPr marL="0" indent="0">
              <a:spcBef>
                <a:spcPct val="0"/>
              </a:spcBef>
              <a:buFont typeface="Arial" charset="0"/>
              <a:buNone/>
            </a:pPr>
            <a:r>
              <a:rPr lang="en-US" altLang="en-US" sz="1400" dirty="0" smtClean="0">
                <a:latin typeface="Courier New" pitchFamily="49" charset="0"/>
                <a:cs typeface="Courier New" pitchFamily="49" charset="0"/>
              </a:rPr>
              <a:t>------------------------------------------------------------------------------</a:t>
            </a:r>
          </a:p>
          <a:p>
            <a:pPr marL="0" indent="0">
              <a:spcBef>
                <a:spcPct val="0"/>
              </a:spcBef>
              <a:buFont typeface="Arial" charset="0"/>
              <a:buNone/>
            </a:pPr>
            <a:r>
              <a:rPr lang="en-US" altLang="en-US" sz="1400" dirty="0" smtClean="0">
                <a:latin typeface="Courier New" pitchFamily="49" charset="0"/>
                <a:cs typeface="Courier New" pitchFamily="49" charset="0"/>
              </a:rPr>
              <a:t>    diff = mean(Cohort a) - mean(Min </a:t>
            </a:r>
            <a:r>
              <a:rPr lang="en-US" altLang="en-US" sz="1400" dirty="0" err="1" smtClean="0">
                <a:latin typeface="Courier New" pitchFamily="49" charset="0"/>
                <a:cs typeface="Courier New" pitchFamily="49" charset="0"/>
              </a:rPr>
              <a:t>asse</a:t>
            </a:r>
            <a:r>
              <a:rPr lang="en-US" altLang="en-US" sz="1400" dirty="0" smtClean="0">
                <a:latin typeface="Courier New" pitchFamily="49" charset="0"/>
                <a:cs typeface="Courier New" pitchFamily="49" charset="0"/>
              </a:rPr>
              <a:t>)                        t =  -0.7261</a:t>
            </a:r>
          </a:p>
          <a:p>
            <a:pPr marL="0" indent="0">
              <a:spcBef>
                <a:spcPct val="0"/>
              </a:spcBef>
              <a:buFont typeface="Arial" charset="0"/>
              <a:buNone/>
            </a:pPr>
            <a:r>
              <a:rPr lang="en-US" altLang="en-US" sz="1400" dirty="0" smtClean="0">
                <a:latin typeface="Courier New" pitchFamily="49" charset="0"/>
                <a:cs typeface="Courier New" pitchFamily="49" charset="0"/>
              </a:rPr>
              <a:t>Ho: diff = 0                                     degrees of freedom =      285</a:t>
            </a:r>
          </a:p>
          <a:p>
            <a:pPr marL="0" indent="0">
              <a:spcBef>
                <a:spcPct val="0"/>
              </a:spcBef>
              <a:buFont typeface="Arial" charset="0"/>
              <a:buNone/>
            </a:pPr>
            <a:endParaRPr lang="en-US" altLang="en-US" sz="1400" dirty="0" smtClean="0">
              <a:latin typeface="Courier New" pitchFamily="49" charset="0"/>
              <a:cs typeface="Courier New" pitchFamily="49" charset="0"/>
            </a:endParaRPr>
          </a:p>
          <a:p>
            <a:pPr marL="0" indent="0">
              <a:spcBef>
                <a:spcPct val="0"/>
              </a:spcBef>
              <a:buFont typeface="Arial" charset="0"/>
              <a:buNone/>
            </a:pPr>
            <a:r>
              <a:rPr lang="en-US" altLang="en-US" sz="1400" dirty="0" smtClean="0">
                <a:latin typeface="Courier New" pitchFamily="49" charset="0"/>
                <a:cs typeface="Courier New" pitchFamily="49" charset="0"/>
              </a:rPr>
              <a:t>    Ha: diff &lt; 0                 Ha: diff != 0                 Ha: diff &gt; 0</a:t>
            </a:r>
          </a:p>
          <a:p>
            <a:pPr marL="0" indent="0">
              <a:spcBef>
                <a:spcPct val="0"/>
              </a:spcBef>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(T &lt; t) = 0.2342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(|T| &gt; |t|) = 0.4684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(T &gt; t) = 0.7658</a:t>
            </a:r>
          </a:p>
          <a:p>
            <a:pPr marL="0" indent="0">
              <a:spcBef>
                <a:spcPct val="0"/>
              </a:spcBef>
              <a:buFont typeface="Arial" charset="0"/>
              <a:buNone/>
            </a:pPr>
            <a:endParaRPr lang="en-US" altLang="en-US" sz="1400" dirty="0" smtClean="0">
              <a:latin typeface="Courier New" pitchFamily="49" charset="0"/>
              <a:cs typeface="Courier New" pitchFamily="49" charset="0"/>
            </a:endParaRPr>
          </a:p>
          <a:p>
            <a:pPr marL="0" indent="0">
              <a:spcBef>
                <a:spcPct val="0"/>
              </a:spcBef>
              <a:buFont typeface="Arial" charset="0"/>
              <a:buNone/>
            </a:pPr>
            <a:r>
              <a:rPr lang="en-US" altLang="en-US" sz="1400" dirty="0" smtClean="0">
                <a:latin typeface="Courier New" pitchFamily="49" charset="0"/>
                <a:cs typeface="Courier New" pitchFamily="49" charset="0"/>
              </a:rPr>
              <a:t> </a:t>
            </a:r>
          </a:p>
          <a:p>
            <a:pPr marL="0" indent="0">
              <a:spcBef>
                <a:spcPct val="0"/>
              </a:spcBef>
              <a:buFont typeface="Arial" charset="0"/>
              <a:buNone/>
            </a:pPr>
            <a:endParaRPr lang="en-US" altLang="en-US" sz="1300" dirty="0" smtClean="0">
              <a:latin typeface="Courier New" pitchFamily="49" charset="0"/>
              <a:cs typeface="Courier New" pitchFamily="49" charset="0"/>
            </a:endParaRPr>
          </a:p>
        </p:txBody>
      </p:sp>
      <p:sp>
        <p:nvSpPr>
          <p:cNvPr id="52227" name="TextBox 3"/>
          <p:cNvSpPr txBox="1">
            <a:spLocks noChangeArrowheads="1"/>
          </p:cNvSpPr>
          <p:nvPr/>
        </p:nvSpPr>
        <p:spPr bwMode="auto">
          <a:xfrm>
            <a:off x="685800" y="533400"/>
            <a:ext cx="76962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a:latin typeface="Arial" charset="0"/>
              </a:rPr>
              <a:t>Alcohol study example</a:t>
            </a:r>
          </a:p>
          <a:p>
            <a:pPr eaLnBrk="1" hangingPunct="1">
              <a:spcBef>
                <a:spcPct val="0"/>
              </a:spcBef>
              <a:buFontTx/>
              <a:buNone/>
            </a:pPr>
            <a:r>
              <a:rPr lang="en-US" altLang="en-US" sz="1800">
                <a:latin typeface="Arial" charset="0"/>
              </a:rPr>
              <a:t>Testing whether log PEth at 6 months differs by study arm</a:t>
            </a:r>
          </a:p>
          <a:p>
            <a:pPr eaLnBrk="1" hangingPunct="1">
              <a:spcBef>
                <a:spcPct val="0"/>
              </a:spcBef>
              <a:buFontTx/>
              <a:buNone/>
            </a:pPr>
            <a:r>
              <a:rPr lang="en-US" altLang="en-US" sz="1800">
                <a:latin typeface="Arial" charset="0"/>
              </a:rPr>
              <a:t>Null hypothesis:  Log PEth for cohort arm = Log PEth for comparison arm</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Content Placeholder 2"/>
          <p:cNvSpPr>
            <a:spLocks noGrp="1"/>
          </p:cNvSpPr>
          <p:nvPr>
            <p:ph idx="1"/>
          </p:nvPr>
        </p:nvSpPr>
        <p:spPr>
          <a:xfrm>
            <a:off x="457200" y="304800"/>
            <a:ext cx="8686800" cy="5821363"/>
          </a:xfrm>
        </p:spPr>
        <p:txBody>
          <a:bodyPr/>
          <a:lstStyle/>
          <a:p>
            <a:pPr marL="0" indent="0">
              <a:spcBef>
                <a:spcPct val="0"/>
              </a:spcBef>
              <a:buFont typeface="Arial" charset="0"/>
              <a:buNone/>
            </a:pPr>
            <a:endParaRPr lang="en-US" altLang="en-US" sz="1300" smtClean="0">
              <a:latin typeface="Courier New" pitchFamily="49" charset="0"/>
              <a:cs typeface="Courier New" pitchFamily="49" charset="0"/>
            </a:endParaRPr>
          </a:p>
          <a:p>
            <a:pPr marL="0" indent="0">
              <a:spcBef>
                <a:spcPct val="0"/>
              </a:spcBef>
              <a:buFont typeface="Arial" charset="0"/>
              <a:buNone/>
            </a:pPr>
            <a:r>
              <a:rPr lang="en-US" altLang="en-US" sz="1300" smtClean="0">
                <a:latin typeface="Courier New" pitchFamily="49" charset="0"/>
                <a:cs typeface="Courier New" pitchFamily="49" charset="0"/>
              </a:rPr>
              <a:t>. </a:t>
            </a:r>
          </a:p>
          <a:p>
            <a:pPr marL="0" indent="0">
              <a:spcBef>
                <a:spcPct val="0"/>
              </a:spcBef>
              <a:buFont typeface="Arial" charset="0"/>
              <a:buNone/>
            </a:pPr>
            <a:r>
              <a:rPr lang="en-US" altLang="en-US" sz="1300" smtClean="0">
                <a:latin typeface="Courier New" pitchFamily="49" charset="0"/>
                <a:cs typeface="Courier New" pitchFamily="49" charset="0"/>
              </a:rPr>
              <a:t> ttest peth_log10, by(studyarm) unequal</a:t>
            </a:r>
          </a:p>
          <a:p>
            <a:pPr marL="0" indent="0">
              <a:spcBef>
                <a:spcPct val="0"/>
              </a:spcBef>
              <a:buFont typeface="Arial" charset="0"/>
              <a:buNone/>
            </a:pPr>
            <a:endParaRPr lang="en-US" altLang="en-US" sz="1300" smtClean="0">
              <a:latin typeface="Courier New" pitchFamily="49" charset="0"/>
              <a:cs typeface="Courier New" pitchFamily="49" charset="0"/>
            </a:endParaRPr>
          </a:p>
          <a:p>
            <a:pPr marL="0" indent="0">
              <a:spcBef>
                <a:spcPct val="0"/>
              </a:spcBef>
              <a:buFont typeface="Arial" charset="0"/>
              <a:buNone/>
            </a:pPr>
            <a:r>
              <a:rPr lang="en-US" altLang="en-US" sz="1300" smtClean="0">
                <a:latin typeface="Courier New" pitchFamily="49" charset="0"/>
                <a:cs typeface="Courier New" pitchFamily="49" charset="0"/>
              </a:rPr>
              <a:t>Two-sample t test with unequal variances</a:t>
            </a:r>
          </a:p>
          <a:p>
            <a:pPr marL="0" indent="0">
              <a:spcBef>
                <a:spcPct val="0"/>
              </a:spcBef>
              <a:buFont typeface="Arial" charset="0"/>
              <a:buNone/>
            </a:pPr>
            <a:r>
              <a:rPr lang="en-US" altLang="en-US" sz="1300" smtClean="0">
                <a:latin typeface="Courier New" pitchFamily="49" charset="0"/>
                <a:cs typeface="Courier New" pitchFamily="49" charset="0"/>
              </a:rPr>
              <a:t>------------------------------------------------------------------------------</a:t>
            </a:r>
          </a:p>
          <a:p>
            <a:pPr marL="0" indent="0">
              <a:spcBef>
                <a:spcPct val="0"/>
              </a:spcBef>
              <a:buFont typeface="Arial" charset="0"/>
              <a:buNone/>
            </a:pPr>
            <a:r>
              <a:rPr lang="en-US" altLang="en-US" sz="1300" smtClean="0">
                <a:latin typeface="Courier New" pitchFamily="49" charset="0"/>
                <a:cs typeface="Courier New" pitchFamily="49" charset="0"/>
              </a:rPr>
              <a:t>   Group |     Obs        Mean    Std. Err.   Std. Dev.   [95% Conf. Interval]</a:t>
            </a:r>
          </a:p>
          <a:p>
            <a:pPr marL="0" indent="0">
              <a:spcBef>
                <a:spcPct val="0"/>
              </a:spcBef>
              <a:buFont typeface="Arial" charset="0"/>
              <a:buNone/>
            </a:pPr>
            <a:r>
              <a:rPr lang="en-US" altLang="en-US" sz="1300" smtClean="0">
                <a:latin typeface="Courier New" pitchFamily="49" charset="0"/>
                <a:cs typeface="Courier New" pitchFamily="49" charset="0"/>
              </a:rPr>
              <a:t>---------+--------------------------------------------------------------------</a:t>
            </a:r>
          </a:p>
          <a:p>
            <a:pPr marL="0" indent="0">
              <a:spcBef>
                <a:spcPct val="0"/>
              </a:spcBef>
              <a:buFont typeface="Arial" charset="0"/>
              <a:buNone/>
            </a:pPr>
            <a:r>
              <a:rPr lang="en-US" altLang="en-US" sz="1300" smtClean="0">
                <a:latin typeface="Courier New" pitchFamily="49" charset="0"/>
                <a:cs typeface="Courier New" pitchFamily="49" charset="0"/>
              </a:rPr>
              <a:t>Cohort a |     181    1.406739    .0709392    .9543891     1.26676    1.546718</a:t>
            </a:r>
          </a:p>
          <a:p>
            <a:pPr marL="0" indent="0">
              <a:spcBef>
                <a:spcPct val="0"/>
              </a:spcBef>
              <a:buFont typeface="Arial" charset="0"/>
              <a:buNone/>
            </a:pPr>
            <a:r>
              <a:rPr lang="en-US" altLang="en-US" sz="1300" smtClean="0">
                <a:latin typeface="Courier New" pitchFamily="49" charset="0"/>
                <a:cs typeface="Courier New" pitchFamily="49" charset="0"/>
              </a:rPr>
              <a:t>Min asse |     106    1.490502    .0897145    .9236671    1.312615    1.668389</a:t>
            </a:r>
          </a:p>
          <a:p>
            <a:pPr marL="0" indent="0">
              <a:spcBef>
                <a:spcPct val="0"/>
              </a:spcBef>
              <a:buFont typeface="Arial" charset="0"/>
              <a:buNone/>
            </a:pPr>
            <a:r>
              <a:rPr lang="en-US" altLang="en-US" sz="1300" smtClean="0">
                <a:latin typeface="Courier New" pitchFamily="49" charset="0"/>
                <a:cs typeface="Courier New" pitchFamily="49" charset="0"/>
              </a:rPr>
              <a:t>---------+--------------------------------------------------------------------</a:t>
            </a:r>
          </a:p>
          <a:p>
            <a:pPr marL="0" indent="0">
              <a:spcBef>
                <a:spcPct val="0"/>
              </a:spcBef>
              <a:buFont typeface="Arial" charset="0"/>
              <a:buNone/>
            </a:pPr>
            <a:r>
              <a:rPr lang="en-US" altLang="en-US" sz="1300" smtClean="0">
                <a:latin typeface="Courier New" pitchFamily="49" charset="0"/>
                <a:cs typeface="Courier New" pitchFamily="49" charset="0"/>
              </a:rPr>
              <a:t>combined |     287    1.437676    .0556285     .942407    1.328183    1.547169</a:t>
            </a:r>
          </a:p>
          <a:p>
            <a:pPr marL="0" indent="0">
              <a:spcBef>
                <a:spcPct val="0"/>
              </a:spcBef>
              <a:buFont typeface="Arial" charset="0"/>
              <a:buNone/>
            </a:pPr>
            <a:r>
              <a:rPr lang="en-US" altLang="en-US" sz="1300" smtClean="0">
                <a:latin typeface="Courier New" pitchFamily="49" charset="0"/>
                <a:cs typeface="Courier New" pitchFamily="49" charset="0"/>
              </a:rPr>
              <a:t>---------+--------------------------------------------------------------------</a:t>
            </a:r>
          </a:p>
          <a:p>
            <a:pPr marL="0" indent="0">
              <a:spcBef>
                <a:spcPct val="0"/>
              </a:spcBef>
              <a:buFont typeface="Arial" charset="0"/>
              <a:buNone/>
            </a:pPr>
            <a:r>
              <a:rPr lang="en-US" altLang="en-US" sz="1300" smtClean="0">
                <a:latin typeface="Courier New" pitchFamily="49" charset="0"/>
                <a:cs typeface="Courier New" pitchFamily="49" charset="0"/>
              </a:rPr>
              <a:t>    diff |           -.0837633    .1143724               -.3091369    .1416103</a:t>
            </a:r>
          </a:p>
          <a:p>
            <a:pPr marL="0" indent="0">
              <a:spcBef>
                <a:spcPct val="0"/>
              </a:spcBef>
              <a:buFont typeface="Arial" charset="0"/>
              <a:buNone/>
            </a:pPr>
            <a:r>
              <a:rPr lang="en-US" altLang="en-US" sz="1300" smtClean="0">
                <a:latin typeface="Courier New" pitchFamily="49" charset="0"/>
                <a:cs typeface="Courier New" pitchFamily="49" charset="0"/>
              </a:rPr>
              <a:t>------------------------------------------------------------------------------</a:t>
            </a:r>
          </a:p>
          <a:p>
            <a:pPr marL="0" indent="0">
              <a:spcBef>
                <a:spcPct val="0"/>
              </a:spcBef>
              <a:buFont typeface="Arial" charset="0"/>
              <a:buNone/>
            </a:pPr>
            <a:r>
              <a:rPr lang="en-US" altLang="en-US" sz="1300" smtClean="0">
                <a:latin typeface="Courier New" pitchFamily="49" charset="0"/>
                <a:cs typeface="Courier New" pitchFamily="49" charset="0"/>
              </a:rPr>
              <a:t>    diff = mean(Cohort a) - mean(Min asse)                        t =  -0.7324</a:t>
            </a:r>
          </a:p>
          <a:p>
            <a:pPr marL="0" indent="0">
              <a:spcBef>
                <a:spcPct val="0"/>
              </a:spcBef>
              <a:buFont typeface="Arial" charset="0"/>
              <a:buNone/>
            </a:pPr>
            <a:r>
              <a:rPr lang="en-US" altLang="en-US" sz="1300" smtClean="0">
                <a:latin typeface="Courier New" pitchFamily="49" charset="0"/>
                <a:cs typeface="Courier New" pitchFamily="49" charset="0"/>
              </a:rPr>
              <a:t>Ho: diff = 0                     Satterthwaite's degrees of freedom =  225.846</a:t>
            </a:r>
          </a:p>
          <a:p>
            <a:pPr marL="0" indent="0">
              <a:spcBef>
                <a:spcPct val="0"/>
              </a:spcBef>
              <a:buFont typeface="Arial" charset="0"/>
              <a:buNone/>
            </a:pPr>
            <a:endParaRPr lang="en-US" altLang="en-US" sz="1300" smtClean="0">
              <a:latin typeface="Courier New" pitchFamily="49" charset="0"/>
              <a:cs typeface="Courier New" pitchFamily="49" charset="0"/>
            </a:endParaRPr>
          </a:p>
          <a:p>
            <a:pPr marL="0" indent="0">
              <a:spcBef>
                <a:spcPct val="0"/>
              </a:spcBef>
              <a:buFont typeface="Arial" charset="0"/>
              <a:buNone/>
            </a:pPr>
            <a:r>
              <a:rPr lang="en-US" altLang="en-US" sz="1300" smtClean="0">
                <a:latin typeface="Courier New" pitchFamily="49" charset="0"/>
                <a:cs typeface="Courier New" pitchFamily="49" charset="0"/>
              </a:rPr>
              <a:t>    Ha: diff &lt; 0                 Ha: diff != 0                 Ha: diff &gt; 0</a:t>
            </a:r>
          </a:p>
          <a:p>
            <a:pPr marL="0" indent="0">
              <a:spcBef>
                <a:spcPct val="0"/>
              </a:spcBef>
              <a:buFont typeface="Arial" charset="0"/>
              <a:buNone/>
            </a:pPr>
            <a:r>
              <a:rPr lang="en-US" altLang="en-US" sz="1300" smtClean="0">
                <a:latin typeface="Courier New" pitchFamily="49" charset="0"/>
                <a:cs typeface="Courier New" pitchFamily="49" charset="0"/>
              </a:rPr>
              <a:t> Pr(T &lt; t) = 0.2324         Pr(|T| &gt; |t|) = 0.4647          Pr(T &gt; t) = 0.7676</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endParaRPr lang="en-US" altLang="en-US" smtClean="0"/>
          </a:p>
        </p:txBody>
      </p:sp>
      <p:sp>
        <p:nvSpPr>
          <p:cNvPr id="54275" name="Content Placeholder 2"/>
          <p:cNvSpPr>
            <a:spLocks noGrp="1"/>
          </p:cNvSpPr>
          <p:nvPr>
            <p:ph idx="1"/>
          </p:nvPr>
        </p:nvSpPr>
        <p:spPr/>
        <p:txBody>
          <a:bodyPr/>
          <a:lstStyle/>
          <a:p>
            <a:r>
              <a:rPr lang="en-US" altLang="en-US" dirty="0" smtClean="0"/>
              <a:t>Confidence interval for the difference of two means from independent samples, when unequal variances are assumed</a:t>
            </a:r>
          </a:p>
          <a:p>
            <a:endParaRPr lang="en-US" altLang="en-US" dirty="0" smtClean="0"/>
          </a:p>
        </p:txBody>
      </p:sp>
      <p:graphicFrame>
        <p:nvGraphicFramePr>
          <p:cNvPr id="54276" name="Object 3"/>
          <p:cNvGraphicFramePr>
            <a:graphicFrameLocks noChangeAspect="1"/>
          </p:cNvGraphicFramePr>
          <p:nvPr/>
        </p:nvGraphicFramePr>
        <p:xfrm>
          <a:off x="1787525" y="3048000"/>
          <a:ext cx="5884863" cy="2422525"/>
        </p:xfrm>
        <a:graphic>
          <a:graphicData uri="http://schemas.openxmlformats.org/presentationml/2006/ole">
            <mc:AlternateContent xmlns:mc="http://schemas.openxmlformats.org/markup-compatibility/2006">
              <mc:Choice xmlns:v="urn:schemas-microsoft-com:vml" Requires="v">
                <p:oleObj spid="_x0000_s54289" name="Equation" r:id="rId4" imgW="2590800" imgH="1066800" progId="Equation.3">
                  <p:embed/>
                </p:oleObj>
              </mc:Choice>
              <mc:Fallback>
                <p:oleObj name="Equation" r:id="rId4" imgW="2590800" imgH="10668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7525" y="3048000"/>
                        <a:ext cx="5884863" cy="2422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ltLang="en-US" smtClean="0"/>
              <a:t>Comparison of two proportions</a:t>
            </a:r>
          </a:p>
        </p:txBody>
      </p:sp>
      <p:sp>
        <p:nvSpPr>
          <p:cNvPr id="55299" name="Rectangle 3"/>
          <p:cNvSpPr>
            <a:spLocks noGrp="1" noChangeArrowheads="1"/>
          </p:cNvSpPr>
          <p:nvPr>
            <p:ph type="body" sz="half" idx="1"/>
          </p:nvPr>
        </p:nvSpPr>
        <p:spPr>
          <a:xfrm>
            <a:off x="457200" y="1371600"/>
            <a:ext cx="8077200" cy="4525963"/>
          </a:xfrm>
        </p:spPr>
        <p:txBody>
          <a:bodyPr/>
          <a:lstStyle/>
          <a:p>
            <a:pPr eaLnBrk="1" hangingPunct="1"/>
            <a:r>
              <a:rPr lang="en-US" altLang="en-US" sz="2800" smtClean="0"/>
              <a:t>Similar to comparing two means</a:t>
            </a:r>
          </a:p>
          <a:p>
            <a:pPr eaLnBrk="1" hangingPunct="1"/>
            <a:r>
              <a:rPr lang="en-US" altLang="en-US" sz="2800" smtClean="0"/>
              <a:t>Null hypothesis about two proportions, p</a:t>
            </a:r>
            <a:r>
              <a:rPr lang="en-US" altLang="en-US" sz="2800" baseline="-25000" smtClean="0"/>
              <a:t>1</a:t>
            </a:r>
            <a:r>
              <a:rPr lang="en-US" altLang="en-US" sz="2800" smtClean="0"/>
              <a:t> and p</a:t>
            </a:r>
            <a:r>
              <a:rPr lang="en-US" altLang="en-US" sz="2800" baseline="-25000" smtClean="0"/>
              <a:t>2</a:t>
            </a:r>
            <a:r>
              <a:rPr lang="en-US" altLang="en-US" sz="2800" smtClean="0"/>
              <a:t>, 		H</a:t>
            </a:r>
            <a:r>
              <a:rPr lang="en-US" altLang="en-US" sz="2800" baseline="-25000" smtClean="0"/>
              <a:t>0</a:t>
            </a:r>
            <a:r>
              <a:rPr lang="en-US" altLang="en-US" sz="2800" smtClean="0"/>
              <a:t>: p</a:t>
            </a:r>
            <a:r>
              <a:rPr lang="en-US" altLang="en-US" sz="2800" baseline="-25000" smtClean="0"/>
              <a:t>1</a:t>
            </a:r>
            <a:r>
              <a:rPr lang="en-US" altLang="en-US" sz="2800" smtClean="0"/>
              <a:t>= p</a:t>
            </a:r>
            <a:r>
              <a:rPr lang="en-US" altLang="en-US" sz="2800" baseline="-25000" smtClean="0"/>
              <a:t>2          </a:t>
            </a:r>
          </a:p>
          <a:p>
            <a:pPr eaLnBrk="1" hangingPunct="1">
              <a:buFont typeface="Arial" charset="0"/>
              <a:buNone/>
            </a:pPr>
            <a:r>
              <a:rPr lang="en-US" altLang="en-US" sz="2800" baseline="-25000" smtClean="0"/>
              <a:t>			</a:t>
            </a:r>
            <a:r>
              <a:rPr lang="en-US" altLang="en-US" sz="2800" smtClean="0"/>
              <a:t>H</a:t>
            </a:r>
            <a:r>
              <a:rPr lang="en-US" altLang="en-US" sz="2800" baseline="-25000" smtClean="0"/>
              <a:t>A</a:t>
            </a:r>
            <a:r>
              <a:rPr lang="en-US" altLang="en-US" sz="2800" smtClean="0"/>
              <a:t>: p</a:t>
            </a:r>
            <a:r>
              <a:rPr lang="en-US" altLang="en-US" sz="2800" baseline="-25000" smtClean="0"/>
              <a:t>1</a:t>
            </a:r>
            <a:r>
              <a:rPr lang="en-US" altLang="en-US" sz="2800" smtClean="0"/>
              <a:t>≠ p</a:t>
            </a:r>
            <a:r>
              <a:rPr lang="en-US" altLang="en-US" sz="2800" baseline="-25000" smtClean="0"/>
              <a:t>2</a:t>
            </a:r>
          </a:p>
          <a:p>
            <a:pPr eaLnBrk="1" hangingPunct="1"/>
            <a:r>
              <a:rPr lang="en-US" altLang="en-US" sz="2800" smtClean="0"/>
              <a:t>If n</a:t>
            </a:r>
            <a:r>
              <a:rPr lang="en-US" altLang="en-US" sz="2800" baseline="-25000" smtClean="0"/>
              <a:t>1 </a:t>
            </a:r>
            <a:r>
              <a:rPr lang="en-US" altLang="en-US" sz="2800" smtClean="0"/>
              <a:t>and n</a:t>
            </a:r>
            <a:r>
              <a:rPr lang="en-US" altLang="en-US" sz="2800" baseline="-25000" smtClean="0"/>
              <a:t>2</a:t>
            </a:r>
            <a:r>
              <a:rPr lang="en-US" altLang="en-US" sz="2800" smtClean="0"/>
              <a:t> are sufficiently large, the difference between the two proportions follows a normal distribution.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en-US" smtClean="0"/>
              <a:t>Comparison of two proportions</a:t>
            </a:r>
          </a:p>
        </p:txBody>
      </p:sp>
      <p:sp>
        <p:nvSpPr>
          <p:cNvPr id="56323" name="Rectangle 3"/>
          <p:cNvSpPr>
            <a:spLocks noGrp="1" noChangeArrowheads="1"/>
          </p:cNvSpPr>
          <p:nvPr>
            <p:ph type="body" sz="half" idx="1"/>
          </p:nvPr>
        </p:nvSpPr>
        <p:spPr>
          <a:xfrm>
            <a:off x="457200" y="1371600"/>
            <a:ext cx="8077200" cy="4525963"/>
          </a:xfrm>
        </p:spPr>
        <p:txBody>
          <a:bodyPr/>
          <a:lstStyle/>
          <a:p>
            <a:pPr eaLnBrk="1" hangingPunct="1"/>
            <a:r>
              <a:rPr lang="en-US" altLang="en-US" sz="2800" dirty="0" smtClean="0"/>
              <a:t>So we can use the z statistic </a:t>
            </a:r>
          </a:p>
          <a:p>
            <a:pPr eaLnBrk="1" hangingPunct="1"/>
            <a:endParaRPr lang="en-US" altLang="en-US" sz="2800" dirty="0" smtClean="0"/>
          </a:p>
          <a:p>
            <a:pPr eaLnBrk="1" hangingPunct="1"/>
            <a:endParaRPr lang="en-US" altLang="en-US" sz="2800" dirty="0" smtClean="0"/>
          </a:p>
          <a:p>
            <a:pPr eaLnBrk="1" hangingPunct="1">
              <a:buFont typeface="Arial" charset="0"/>
              <a:buNone/>
            </a:pPr>
            <a:r>
              <a:rPr lang="en-US" altLang="en-US" sz="2800" dirty="0" smtClean="0"/>
              <a:t>     </a:t>
            </a:r>
          </a:p>
          <a:p>
            <a:pPr eaLnBrk="1" hangingPunct="1">
              <a:buFont typeface="Arial" charset="0"/>
              <a:buNone/>
            </a:pPr>
            <a:endParaRPr lang="en-US" altLang="en-US" sz="2800" dirty="0" smtClean="0"/>
          </a:p>
          <a:p>
            <a:pPr eaLnBrk="1" hangingPunct="1">
              <a:buFont typeface="Arial" charset="0"/>
              <a:buNone/>
            </a:pPr>
            <a:r>
              <a:rPr lang="en-US" altLang="en-US" sz="2800" dirty="0" smtClean="0"/>
              <a:t>to find the probability of observing a difference as large as we do, under the null </a:t>
            </a:r>
            <a:r>
              <a:rPr lang="en-US" altLang="en-US" sz="2800" dirty="0" smtClean="0"/>
              <a:t>hypothesis of no difference</a:t>
            </a:r>
            <a:endParaRPr lang="en-US" altLang="en-US" sz="2800" dirty="0" smtClean="0"/>
          </a:p>
        </p:txBody>
      </p:sp>
      <p:graphicFrame>
        <p:nvGraphicFramePr>
          <p:cNvPr id="56324" name="Object 5"/>
          <p:cNvGraphicFramePr>
            <a:graphicFrameLocks noGrp="1" noChangeAspect="1"/>
          </p:cNvGraphicFramePr>
          <p:nvPr>
            <p:ph sz="half" idx="2"/>
          </p:nvPr>
        </p:nvGraphicFramePr>
        <p:xfrm>
          <a:off x="2068513" y="1981200"/>
          <a:ext cx="4332287" cy="1752600"/>
        </p:xfrm>
        <a:graphic>
          <a:graphicData uri="http://schemas.openxmlformats.org/presentationml/2006/ole">
            <mc:AlternateContent xmlns:mc="http://schemas.openxmlformats.org/markup-compatibility/2006">
              <mc:Choice xmlns:v="urn:schemas-microsoft-com:vml" Requires="v">
                <p:oleObj spid="_x0000_s56338" name="Equation" r:id="rId4" imgW="2260600" imgH="914400" progId="Equation.3">
                  <p:embed/>
                </p:oleObj>
              </mc:Choice>
              <mc:Fallback>
                <p:oleObj name="Equation" r:id="rId4" imgW="2260600" imgH="9144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68513" y="1981200"/>
                        <a:ext cx="4332287" cy="17526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en-US" smtClean="0"/>
              <a:t>Comparison of two proportions</a:t>
            </a:r>
          </a:p>
        </p:txBody>
      </p:sp>
      <p:sp>
        <p:nvSpPr>
          <p:cNvPr id="53251" name="Rectangle 3"/>
          <p:cNvSpPr>
            <a:spLocks noGrp="1" noChangeArrowheads="1"/>
          </p:cNvSpPr>
          <p:nvPr>
            <p:ph idx="1"/>
          </p:nvPr>
        </p:nvSpPr>
        <p:spPr>
          <a:xfrm>
            <a:off x="457200" y="1600200"/>
            <a:ext cx="8229600" cy="4876800"/>
          </a:xfrm>
        </p:spPr>
        <p:txBody>
          <a:bodyPr>
            <a:normAutofit fontScale="92500" lnSpcReduction="20000"/>
          </a:bodyPr>
          <a:lstStyle/>
          <a:p>
            <a:pPr eaLnBrk="1" hangingPunct="1">
              <a:lnSpc>
                <a:spcPct val="80000"/>
              </a:lnSpc>
              <a:defRPr/>
            </a:pPr>
            <a:r>
              <a:rPr lang="en-US" altLang="en-US" sz="2800" dirty="0" smtClean="0"/>
              <a:t>Example:  Proportion with </a:t>
            </a:r>
            <a:r>
              <a:rPr lang="en-US" altLang="en-US" sz="2800" dirty="0" err="1" smtClean="0"/>
              <a:t>PEth</a:t>
            </a:r>
            <a:r>
              <a:rPr lang="en-US" altLang="en-US" sz="2800" dirty="0" smtClean="0"/>
              <a:t>&gt;=50 </a:t>
            </a:r>
            <a:r>
              <a:rPr lang="en-US" altLang="en-US" sz="2800" dirty="0" smtClean="0"/>
              <a:t>ng/ml</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a:t>
            </a:r>
            <a:r>
              <a:rPr lang="en-US" altLang="en-US" sz="1200" dirty="0" smtClean="0">
                <a:latin typeface="Courier New" pitchFamily="49" charset="0"/>
                <a:cs typeface="Courier New" pitchFamily="49" charset="0"/>
              </a:rPr>
              <a:t>tab peth_50</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peth_50 |      Freq.     Percent        Cum.</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0 |        155       54.01       54.01</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1 |        132       45.99      100.00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Total |        287      100.00</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bysort</a:t>
            </a: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studyarm</a:t>
            </a:r>
            <a:r>
              <a:rPr lang="en-US" altLang="en-US" sz="1200" dirty="0" smtClean="0">
                <a:latin typeface="Courier New" pitchFamily="49" charset="0"/>
                <a:cs typeface="Courier New" pitchFamily="49" charset="0"/>
              </a:rPr>
              <a:t>: tab peth_50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-----------------------------------------------------------------------------------&gt; </a:t>
            </a:r>
            <a:r>
              <a:rPr lang="en-US" altLang="en-US" sz="1200" dirty="0" err="1" smtClean="0">
                <a:latin typeface="Courier New" pitchFamily="49" charset="0"/>
                <a:cs typeface="Courier New" pitchFamily="49" charset="0"/>
              </a:rPr>
              <a:t>studyarm</a:t>
            </a:r>
            <a:r>
              <a:rPr lang="en-US" altLang="en-US" sz="1200" dirty="0" smtClean="0">
                <a:latin typeface="Courier New" pitchFamily="49" charset="0"/>
                <a:cs typeface="Courier New" pitchFamily="49" charset="0"/>
              </a:rPr>
              <a:t> = Cohort assessed</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peth_50 |      Freq.     Percent        Cum.</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0 |         97       53.59       53.59</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1 |         84       46.41      100.00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Total |        181      100.00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-&gt; </a:t>
            </a:r>
            <a:r>
              <a:rPr lang="en-US" altLang="en-US" sz="1200" dirty="0" err="1" smtClean="0">
                <a:latin typeface="Courier New" pitchFamily="49" charset="0"/>
                <a:cs typeface="Courier New" pitchFamily="49" charset="0"/>
              </a:rPr>
              <a:t>studyarm</a:t>
            </a:r>
            <a:r>
              <a:rPr lang="en-US" altLang="en-US" sz="1200" dirty="0" smtClean="0">
                <a:latin typeface="Courier New" pitchFamily="49" charset="0"/>
                <a:cs typeface="Courier New" pitchFamily="49" charset="0"/>
              </a:rPr>
              <a:t> = Min assessed</a:t>
            </a:r>
          </a:p>
          <a:p>
            <a:pPr lvl="1" eaLnBrk="1" hangingPunct="1">
              <a:spcBef>
                <a:spcPts val="0"/>
              </a:spcBef>
              <a:buFont typeface="Arial" charset="0"/>
              <a:buNone/>
              <a:defRPr/>
            </a:pPr>
            <a:endParaRPr lang="en-US" altLang="en-US" sz="1200" dirty="0" smtClean="0">
              <a:latin typeface="Courier New" pitchFamily="49" charset="0"/>
              <a:cs typeface="Courier New" pitchFamily="49" charset="0"/>
            </a:endParaRP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peth_50 |      Freq.     Percent        Cum.</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0 |         58       54.72       54.72</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1 |         48       45.28      100.00</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a:t>
            </a:r>
          </a:p>
          <a:p>
            <a:pPr lvl="1" eaLnBrk="1" hangingPunct="1">
              <a:spcBef>
                <a:spcPts val="0"/>
              </a:spcBef>
              <a:buFont typeface="Arial" charset="0"/>
              <a:buNone/>
              <a:defRPr/>
            </a:pPr>
            <a:r>
              <a:rPr lang="en-US" altLang="en-US" sz="1200" dirty="0" smtClean="0">
                <a:latin typeface="Courier New" pitchFamily="49" charset="0"/>
                <a:cs typeface="Courier New" pitchFamily="49" charset="0"/>
              </a:rPr>
              <a:t>      Total |        106      100.00</a:t>
            </a:r>
          </a:p>
          <a:p>
            <a:pPr lvl="1" eaLnBrk="1" hangingPunct="1">
              <a:lnSpc>
                <a:spcPct val="80000"/>
              </a:lnSpc>
              <a:buFont typeface="Arial" charset="0"/>
              <a:buNone/>
              <a:defRPr/>
            </a:pPr>
            <a:endParaRPr lang="en-US" altLang="en-US" sz="1200" dirty="0" smtClean="0">
              <a:latin typeface="Courier New" pitchFamily="49" charset="0"/>
              <a:cs typeface="Courier New" pitchFamily="49" charset="0"/>
            </a:endParaRPr>
          </a:p>
          <a:p>
            <a:pPr lvl="1" eaLnBrk="1" hangingPunct="1">
              <a:lnSpc>
                <a:spcPct val="80000"/>
              </a:lnSpc>
              <a:buFont typeface="Arial" charset="0"/>
              <a:buNone/>
              <a:defRPr/>
            </a:pPr>
            <a:endParaRPr lang="en-US" altLang="en-US" sz="1200" dirty="0" smtClean="0">
              <a:latin typeface="Courier New" pitchFamily="49" charset="0"/>
              <a:cs typeface="Courier New" pitchFamily="49" charset="0"/>
            </a:endParaRPr>
          </a:p>
          <a:p>
            <a:pPr lvl="1" eaLnBrk="1" hangingPunct="1">
              <a:lnSpc>
                <a:spcPct val="80000"/>
              </a:lnSpc>
              <a:buFont typeface="Arial" charset="0"/>
              <a:buNone/>
              <a:defRPr/>
            </a:pPr>
            <a:r>
              <a:rPr lang="en-US" altLang="en-US" sz="1200" dirty="0" smtClean="0">
                <a:latin typeface="Courier New" pitchFamily="49" charset="0"/>
                <a:cs typeface="Courier New" pitchFamily="49" charset="0"/>
              </a:rPr>
              <a:t>. </a:t>
            </a:r>
          </a:p>
          <a:p>
            <a:pPr lvl="1" eaLnBrk="1" hangingPunct="1">
              <a:lnSpc>
                <a:spcPct val="80000"/>
              </a:lnSpc>
              <a:buFont typeface="Arial" charset="0"/>
              <a:buNone/>
              <a:defRPr/>
            </a:pPr>
            <a:endParaRPr lang="en-US" altLang="en-US" sz="1200" dirty="0" smtClean="0">
              <a:latin typeface="Courier New" pitchFamily="49" charset="0"/>
              <a:cs typeface="Courier New" pitchFamily="49" charset="0"/>
            </a:endParaRPr>
          </a:p>
          <a:p>
            <a:pPr lvl="1" eaLnBrk="1" hangingPunct="1">
              <a:lnSpc>
                <a:spcPct val="80000"/>
              </a:lnSpc>
              <a:buFont typeface="Arial" charset="0"/>
              <a:buNone/>
              <a:defRPr/>
            </a:pPr>
            <a:endParaRPr lang="en-US" altLang="en-US" sz="1200" dirty="0" smtClean="0">
              <a:latin typeface="Courier New" pitchFamily="49" charset="0"/>
              <a:cs typeface="Courier New" pitchFamily="49" charset="0"/>
            </a:endParaRPr>
          </a:p>
          <a:p>
            <a:pPr eaLnBrk="1" hangingPunct="1">
              <a:lnSpc>
                <a:spcPct val="80000"/>
              </a:lnSpc>
              <a:defRPr/>
            </a:pPr>
            <a:endParaRPr lang="en-US" altLang="en-US" sz="2800"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altLang="en-US" smtClean="0"/>
              <a:t>Comparison of two proportions</a:t>
            </a:r>
          </a:p>
        </p:txBody>
      </p:sp>
      <p:sp>
        <p:nvSpPr>
          <p:cNvPr id="58371" name="Rectangle 3"/>
          <p:cNvSpPr>
            <a:spLocks noGrp="1" noChangeArrowheads="1"/>
          </p:cNvSpPr>
          <p:nvPr>
            <p:ph idx="1"/>
          </p:nvPr>
        </p:nvSpPr>
        <p:spPr>
          <a:xfrm>
            <a:off x="457200" y="1600200"/>
            <a:ext cx="8534400" cy="4525963"/>
          </a:xfrm>
        </p:spPr>
        <p:txBody>
          <a:bodyPr/>
          <a:lstStyle/>
          <a:p>
            <a:pPr eaLnBrk="1" hangingPunct="1">
              <a:lnSpc>
                <a:spcPct val="80000"/>
              </a:lnSpc>
            </a:pPr>
            <a:r>
              <a:rPr lang="en-US" altLang="en-US" sz="2800" smtClean="0"/>
              <a:t>Null hypothesis: The proportion with PEth&gt;=50 is the same in both groups</a:t>
            </a:r>
          </a:p>
          <a:p>
            <a:pPr lvl="1" eaLnBrk="1" hangingPunct="1">
              <a:lnSpc>
                <a:spcPct val="80000"/>
              </a:lnSpc>
              <a:buFont typeface="Arial" charset="0"/>
              <a:buNone/>
            </a:pPr>
            <a:r>
              <a:rPr lang="en-US" altLang="en-US" sz="2400" smtClean="0"/>
              <a:t>	H</a:t>
            </a:r>
            <a:r>
              <a:rPr lang="en-US" altLang="en-US" sz="2400" baseline="-25000" smtClean="0"/>
              <a:t>0</a:t>
            </a:r>
            <a:r>
              <a:rPr lang="en-US" altLang="en-US" sz="2400" smtClean="0"/>
              <a:t>: p</a:t>
            </a:r>
            <a:r>
              <a:rPr lang="en-US" altLang="en-US" sz="2400" baseline="-25000" smtClean="0"/>
              <a:t>1</a:t>
            </a:r>
            <a:r>
              <a:rPr lang="en-US" altLang="en-US" sz="2400" smtClean="0"/>
              <a:t>= p</a:t>
            </a:r>
            <a:r>
              <a:rPr lang="en-US" altLang="en-US" sz="2400" baseline="-25000" smtClean="0"/>
              <a:t>2   </a:t>
            </a:r>
            <a:r>
              <a:rPr lang="en-US" altLang="en-US" sz="2400" smtClean="0"/>
              <a:t>(so p</a:t>
            </a:r>
            <a:r>
              <a:rPr lang="en-US" altLang="en-US" sz="2400" baseline="-25000" smtClean="0"/>
              <a:t>1</a:t>
            </a:r>
            <a:r>
              <a:rPr lang="en-US" altLang="en-US" sz="2400" smtClean="0"/>
              <a:t> – p</a:t>
            </a:r>
            <a:r>
              <a:rPr lang="en-US" altLang="en-US" sz="2400" baseline="-25000" smtClean="0"/>
              <a:t>2</a:t>
            </a:r>
            <a:r>
              <a:rPr lang="en-US" altLang="en-US" sz="2400" smtClean="0"/>
              <a:t> = 0)</a:t>
            </a:r>
            <a:endParaRPr lang="en-US" altLang="en-US" sz="2400" baseline="-25000" smtClean="0"/>
          </a:p>
          <a:p>
            <a:pPr lvl="1" eaLnBrk="1" hangingPunct="1">
              <a:lnSpc>
                <a:spcPct val="80000"/>
              </a:lnSpc>
              <a:buFont typeface="Arial" charset="0"/>
              <a:buNone/>
            </a:pPr>
            <a:endParaRPr lang="en-US" altLang="en-US" sz="2400" baseline="-25000" smtClean="0"/>
          </a:p>
          <a:p>
            <a:pPr eaLnBrk="1" hangingPunct="1">
              <a:lnSpc>
                <a:spcPct val="80000"/>
              </a:lnSpc>
            </a:pPr>
            <a:r>
              <a:rPr lang="en-US" altLang="en-US" sz="2800" smtClean="0"/>
              <a:t>Z statistic is calculated:  </a:t>
            </a:r>
          </a:p>
          <a:p>
            <a:pPr lvl="2" eaLnBrk="1" hangingPunct="1">
              <a:lnSpc>
                <a:spcPct val="80000"/>
              </a:lnSpc>
              <a:buFont typeface="Arial" charset="0"/>
              <a:buNone/>
            </a:pPr>
            <a:r>
              <a:rPr lang="en-US" altLang="en-US" smtClean="0"/>
              <a:t> p̂  = 0.460 (overall proportion)</a:t>
            </a:r>
          </a:p>
          <a:p>
            <a:pPr lvl="2" eaLnBrk="1" hangingPunct="1">
              <a:lnSpc>
                <a:spcPct val="80000"/>
              </a:lnSpc>
              <a:buFont typeface="Arial" charset="0"/>
              <a:buNone/>
            </a:pPr>
            <a:r>
              <a:rPr lang="en-US" altLang="en-US" smtClean="0"/>
              <a:t> z</a:t>
            </a:r>
            <a:r>
              <a:rPr lang="en-US" altLang="en-US" baseline="-25000" smtClean="0"/>
              <a:t>stat</a:t>
            </a:r>
            <a:r>
              <a:rPr lang="en-US" altLang="en-US" smtClean="0"/>
              <a:t>  = (.464-.453)/sqrt( .460*(1-.460)*(1/181+1/106))</a:t>
            </a:r>
          </a:p>
          <a:p>
            <a:pPr lvl="2" eaLnBrk="1" hangingPunct="1">
              <a:lnSpc>
                <a:spcPct val="80000"/>
              </a:lnSpc>
              <a:buFont typeface="Arial" charset="0"/>
              <a:buNone/>
            </a:pPr>
            <a:r>
              <a:rPr lang="en-US" altLang="en-US" smtClean="0"/>
              <a:t>	     =.18045468</a:t>
            </a:r>
          </a:p>
          <a:p>
            <a:pPr lvl="2" eaLnBrk="1" hangingPunct="1">
              <a:lnSpc>
                <a:spcPct val="80000"/>
              </a:lnSpc>
              <a:buFont typeface="Arial" charset="0"/>
              <a:buNone/>
            </a:pPr>
            <a:r>
              <a:rPr lang="en-US" altLang="en-US" smtClean="0">
                <a:latin typeface="Courier New" pitchFamily="49" charset="0"/>
                <a:cs typeface="Courier New" pitchFamily="49" charset="0"/>
              </a:rPr>
              <a:t>. </a:t>
            </a:r>
            <a:r>
              <a:rPr lang="it-IT" altLang="en-US" smtClean="0">
                <a:latin typeface="Courier New" pitchFamily="49" charset="0"/>
                <a:cs typeface="Courier New" pitchFamily="49" charset="0"/>
              </a:rPr>
              <a:t>di 2*(1-normal(.18045468))</a:t>
            </a:r>
          </a:p>
          <a:p>
            <a:pPr lvl="2" eaLnBrk="1" hangingPunct="1">
              <a:lnSpc>
                <a:spcPct val="80000"/>
              </a:lnSpc>
              <a:buFont typeface="Arial" charset="0"/>
              <a:buNone/>
            </a:pPr>
            <a:r>
              <a:rPr lang="it-IT" altLang="en-US" smtClean="0">
                <a:latin typeface="Courier New" pitchFamily="49" charset="0"/>
                <a:cs typeface="Courier New" pitchFamily="49" charset="0"/>
              </a:rPr>
              <a:t>.85679563</a:t>
            </a:r>
            <a:endParaRPr lang="en-US" altLang="en-US" sz="2800" smtClean="0"/>
          </a:p>
        </p:txBody>
      </p:sp>
      <p:graphicFrame>
        <p:nvGraphicFramePr>
          <p:cNvPr id="58372" name="Object 1"/>
          <p:cNvGraphicFramePr>
            <a:graphicFrameLocks noChangeAspect="1"/>
          </p:cNvGraphicFramePr>
          <p:nvPr/>
        </p:nvGraphicFramePr>
        <p:xfrm>
          <a:off x="4648200" y="4953000"/>
          <a:ext cx="4332288" cy="1752600"/>
        </p:xfrm>
        <a:graphic>
          <a:graphicData uri="http://schemas.openxmlformats.org/presentationml/2006/ole">
            <mc:AlternateContent xmlns:mc="http://schemas.openxmlformats.org/markup-compatibility/2006">
              <mc:Choice xmlns:v="urn:schemas-microsoft-com:vml" Requires="v">
                <p:oleObj spid="_x0000_s58385" name="Equation" r:id="rId4" imgW="2260600" imgH="914400" progId="Equation.3">
                  <p:embed/>
                </p:oleObj>
              </mc:Choice>
              <mc:Fallback>
                <p:oleObj name="Equation" r:id="rId4" imgW="2260600" imgH="9144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4953000"/>
                        <a:ext cx="4332288" cy="17526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1143000"/>
          </a:xfrm>
        </p:spPr>
        <p:txBody>
          <a:bodyPr/>
          <a:lstStyle/>
          <a:p>
            <a:r>
              <a:rPr lang="en-US" dirty="0" smtClean="0"/>
              <a:t>How do we know we will sometimes mistakenly reject the null?</a:t>
            </a:r>
            <a:endParaRPr lang="en-US" dirty="0"/>
          </a:p>
        </p:txBody>
      </p:sp>
      <mc:AlternateContent xmlns:mc="http://schemas.openxmlformats.org/markup-compatibility/2006" xmlns:a14="http://schemas.microsoft.com/office/drawing/2010/main">
        <mc:Choice Requires="a14">
          <p:sp>
            <p:nvSpPr>
              <p:cNvPr id="5" name="Content Placeholder 4"/>
              <p:cNvSpPr>
                <a:spLocks noGrp="1"/>
              </p:cNvSpPr>
              <p:nvPr>
                <p:ph idx="1"/>
              </p:nvPr>
            </p:nvSpPr>
            <p:spPr>
              <a:xfrm>
                <a:off x="457200" y="1600200"/>
                <a:ext cx="4343400" cy="4525963"/>
              </a:xfrm>
            </p:spPr>
            <p:txBody>
              <a:bodyPr>
                <a:normAutofit fontScale="92500" lnSpcReduction="10000"/>
              </a:bodyPr>
              <a:lstStyle/>
              <a:p>
                <a:r>
                  <a:rPr lang="en-US" sz="2800" dirty="0" smtClean="0"/>
                  <a:t>For a 2-sided test, we will reject if our 2*P(Z&gt;</a:t>
                </a:r>
                <a:r>
                  <a:rPr lang="en-US" sz="2800" dirty="0" err="1" smtClean="0"/>
                  <a:t>z</a:t>
                </a:r>
                <a:r>
                  <a:rPr lang="en-US" sz="2800" baseline="-25000" dirty="0" err="1" smtClean="0"/>
                  <a:t>stat</a:t>
                </a:r>
                <a:r>
                  <a:rPr lang="en-US" sz="2800" dirty="0" smtClean="0"/>
                  <a:t>) &lt; </a:t>
                </a:r>
                <a:r>
                  <a:rPr lang="el-GR" sz="2800" dirty="0" smtClean="0"/>
                  <a:t>α</a:t>
                </a:r>
                <a:r>
                  <a:rPr lang="en-US" sz="2800" dirty="0" smtClean="0"/>
                  <a:t> </a:t>
                </a:r>
              </a:p>
              <a:p>
                <a:r>
                  <a:rPr lang="en-US" sz="2800" dirty="0" smtClean="0"/>
                  <a:t>So if (</a:t>
                </a:r>
                <a14:m>
                  <m:oMath xmlns:m="http://schemas.openxmlformats.org/officeDocument/2006/math">
                    <m:acc>
                      <m:accPr>
                        <m:chr m:val="̅"/>
                        <m:ctrlPr>
                          <a:rPr lang="en-US" sz="2800" i="1" smtClean="0">
                            <a:latin typeface="Cambria Math"/>
                          </a:rPr>
                        </m:ctrlPr>
                      </m:accPr>
                      <m:e>
                        <m:r>
                          <a:rPr lang="en-US" sz="2800" b="0" i="1" smtClean="0">
                            <a:latin typeface="Cambria Math"/>
                          </a:rPr>
                          <m:t>𝑋</m:t>
                        </m:r>
                      </m:e>
                    </m:acc>
                  </m:oMath>
                </a14:m>
                <a:r>
                  <a:rPr lang="en-US" sz="2800" dirty="0" smtClean="0"/>
                  <a:t>-µ)/(</a:t>
                </a:r>
                <a:r>
                  <a:rPr lang="el-GR" sz="2800" dirty="0" smtClean="0"/>
                  <a:t>σ</a:t>
                </a:r>
                <a:r>
                  <a:rPr lang="en-US" sz="2800" dirty="0" smtClean="0"/>
                  <a:t>/√n) &gt; 1.96 (or &lt; -1.96) we will reject (for </a:t>
                </a:r>
                <a:r>
                  <a:rPr lang="el-GR" sz="2800" dirty="0" smtClean="0"/>
                  <a:t>α</a:t>
                </a:r>
                <a:r>
                  <a:rPr lang="en-US" sz="2800" dirty="0" smtClean="0"/>
                  <a:t>=0.05). </a:t>
                </a:r>
              </a:p>
              <a:p>
                <a:r>
                  <a:rPr lang="en-US" sz="2800" dirty="0" smtClean="0"/>
                  <a:t>But if our hypothesized mean µ really is the population mean (i.e. the null is true), then we just got a </a:t>
                </a:r>
                <a14:m>
                  <m:oMath xmlns:m="http://schemas.openxmlformats.org/officeDocument/2006/math">
                    <m:acc>
                      <m:accPr>
                        <m:chr m:val="̅"/>
                        <m:ctrlPr>
                          <a:rPr lang="en-US" sz="2800" i="1">
                            <a:latin typeface="Cambria Math"/>
                          </a:rPr>
                        </m:ctrlPr>
                      </m:accPr>
                      <m:e>
                        <m:r>
                          <a:rPr lang="en-US" sz="2800" i="1">
                            <a:latin typeface="Cambria Math"/>
                          </a:rPr>
                          <m:t>𝑋</m:t>
                        </m:r>
                      </m:e>
                    </m:acc>
                    <m:r>
                      <a:rPr lang="en-US" sz="2800" b="0" i="1" smtClean="0">
                        <a:latin typeface="Cambria Math"/>
                      </a:rPr>
                      <m:t> </m:t>
                    </m:r>
                  </m:oMath>
                </a14:m>
                <a:r>
                  <a:rPr lang="en-US" sz="2800" dirty="0"/>
                  <a:t>that looks very different from </a:t>
                </a:r>
                <a:r>
                  <a:rPr lang="en-US" sz="2800" dirty="0" smtClean="0"/>
                  <a:t>µ </a:t>
                </a:r>
                <a:r>
                  <a:rPr lang="en-US" sz="2800" dirty="0"/>
                  <a:t>by chance.</a:t>
                </a:r>
              </a:p>
            </p:txBody>
          </p:sp>
        </mc:Choice>
        <mc:Fallback xmlns="">
          <p:sp>
            <p:nvSpPr>
              <p:cNvPr id="5" name="Content Placeholder 4"/>
              <p:cNvSpPr>
                <a:spLocks noGrp="1" noRot="1" noChangeAspect="1" noMove="1" noResize="1" noEditPoints="1" noAdjustHandles="1" noChangeArrowheads="1" noChangeShapeType="1" noTextEdit="1"/>
              </p:cNvSpPr>
              <p:nvPr>
                <p:ph idx="1"/>
              </p:nvPr>
            </p:nvSpPr>
            <p:spPr>
              <a:xfrm>
                <a:off x="457200" y="1600200"/>
                <a:ext cx="4343400" cy="4525963"/>
              </a:xfrm>
              <a:blipFill rotWithShape="1">
                <a:blip r:embed="rId2"/>
                <a:stretch>
                  <a:fillRect l="-2104" t="-2022" r="-1122"/>
                </a:stretch>
              </a:blipFill>
            </p:spPr>
            <p:txBody>
              <a:bodyPr/>
              <a:lstStyle/>
              <a:p>
                <a:r>
                  <a:rPr lang="en-US">
                    <a:noFill/>
                  </a:rPr>
                  <a:t> </a:t>
                </a:r>
              </a:p>
            </p:txBody>
          </p:sp>
        </mc:Fallback>
      </mc:AlternateContent>
      <p:pic>
        <p:nvPicPr>
          <p:cNvPr id="6"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0" y="3505200"/>
            <a:ext cx="4135462" cy="3026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619261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smtClean="0"/>
              <a:t>Comparison of two proportions</a:t>
            </a:r>
          </a:p>
        </p:txBody>
      </p:sp>
      <p:sp>
        <p:nvSpPr>
          <p:cNvPr id="55299" name="Rectangle 3"/>
          <p:cNvSpPr>
            <a:spLocks noGrp="1" noChangeArrowheads="1"/>
          </p:cNvSpPr>
          <p:nvPr>
            <p:ph idx="1"/>
          </p:nvPr>
        </p:nvSpPr>
        <p:spPr>
          <a:xfrm>
            <a:off x="457200" y="1371600"/>
            <a:ext cx="8915400" cy="4754563"/>
          </a:xfrm>
        </p:spPr>
        <p:txBody>
          <a:bodyPr/>
          <a:lstStyle/>
          <a:p>
            <a:pPr eaLnBrk="1" hangingPunct="1">
              <a:lnSpc>
                <a:spcPct val="80000"/>
              </a:lnSpc>
              <a:buFont typeface="Wingdings" pitchFamily="2" charset="2"/>
              <a:buNone/>
              <a:defRPr/>
            </a:pPr>
            <a:r>
              <a:rPr lang="en-US" sz="1600" b="1" dirty="0" err="1" smtClean="0">
                <a:latin typeface="Arial" charset="0"/>
                <a:cs typeface="Arial" charset="0"/>
              </a:rPr>
              <a:t>prtesti</a:t>
            </a:r>
            <a:r>
              <a:rPr lang="en-US" sz="1600" b="1" dirty="0" smtClean="0">
                <a:latin typeface="Arial" charset="0"/>
                <a:cs typeface="Arial" charset="0"/>
              </a:rPr>
              <a:t>          n1    p1   n2       p2</a:t>
            </a:r>
          </a:p>
          <a:p>
            <a:pPr marL="0" indent="0" eaLnBrk="1" hangingPunct="1">
              <a:lnSpc>
                <a:spcPct val="80000"/>
              </a:lnSpc>
              <a:buFont typeface="Arial" charset="0"/>
              <a:buNone/>
              <a:defRPr/>
            </a:pPr>
            <a:endParaRPr lang="en-US" sz="1300" dirty="0" smtClean="0">
              <a:latin typeface="Courier New" pitchFamily="49" charset="0"/>
              <a:cs typeface="Courier New" pitchFamily="49" charset="0"/>
            </a:endParaRPr>
          </a:p>
          <a:p>
            <a:pPr marL="0" indent="0" eaLnBrk="1" hangingPunct="1">
              <a:lnSpc>
                <a:spcPct val="80000"/>
              </a:lnSpc>
              <a:buFont typeface="Arial" charset="0"/>
              <a:buNone/>
              <a:defRPr/>
            </a:pPr>
            <a:r>
              <a:rPr lang="en-US" sz="1400" dirty="0" smtClean="0">
                <a:latin typeface="Courier New" pitchFamily="49" charset="0"/>
                <a:cs typeface="Courier New" pitchFamily="49" charset="0"/>
              </a:rPr>
              <a:t>. </a:t>
            </a:r>
            <a:r>
              <a:rPr lang="en-US" sz="1400" dirty="0">
                <a:latin typeface="Courier New" pitchFamily="49" charset="0"/>
                <a:cs typeface="Courier New" pitchFamily="49" charset="0"/>
              </a:rPr>
              <a:t>. </a:t>
            </a:r>
            <a:r>
              <a:rPr lang="en-US" sz="1400" dirty="0" err="1">
                <a:latin typeface="Courier New" pitchFamily="49" charset="0"/>
                <a:cs typeface="Courier New" pitchFamily="49" charset="0"/>
              </a:rPr>
              <a:t>prtesti</a:t>
            </a:r>
            <a:r>
              <a:rPr lang="en-US" sz="1400" dirty="0">
                <a:latin typeface="Courier New" pitchFamily="49" charset="0"/>
                <a:cs typeface="Courier New" pitchFamily="49" charset="0"/>
              </a:rPr>
              <a:t> 106 .453 181 .464</a:t>
            </a:r>
          </a:p>
          <a:p>
            <a:pPr marL="0" indent="0" eaLnBrk="1" hangingPunct="1">
              <a:lnSpc>
                <a:spcPct val="80000"/>
              </a:lnSpc>
              <a:buFont typeface="Arial" charset="0"/>
              <a:buNone/>
              <a:defRPr/>
            </a:pPr>
            <a:endParaRPr lang="en-US" sz="1400" dirty="0">
              <a:latin typeface="Courier New" pitchFamily="49" charset="0"/>
              <a:cs typeface="Courier New" pitchFamily="49" charset="0"/>
            </a:endParaRPr>
          </a:p>
          <a:p>
            <a:pPr marL="0" indent="0" eaLnBrk="1" hangingPunct="1">
              <a:lnSpc>
                <a:spcPct val="80000"/>
              </a:lnSpc>
              <a:buFont typeface="Arial" charset="0"/>
              <a:buNone/>
              <a:defRPr/>
            </a:pPr>
            <a:r>
              <a:rPr lang="en-US" sz="1400" dirty="0">
                <a:latin typeface="Courier New" pitchFamily="49" charset="0"/>
                <a:cs typeface="Courier New" pitchFamily="49" charset="0"/>
              </a:rPr>
              <a:t>Two-sample test of proportions                     x: Number of </a:t>
            </a:r>
            <a:r>
              <a:rPr lang="en-US" sz="1400" dirty="0" err="1">
                <a:latin typeface="Courier New" pitchFamily="49" charset="0"/>
                <a:cs typeface="Courier New" pitchFamily="49" charset="0"/>
              </a:rPr>
              <a:t>obs</a:t>
            </a:r>
            <a:r>
              <a:rPr lang="en-US" sz="1400" dirty="0">
                <a:latin typeface="Courier New" pitchFamily="49" charset="0"/>
                <a:cs typeface="Courier New" pitchFamily="49" charset="0"/>
              </a:rPr>
              <a:t> =      106</a:t>
            </a:r>
          </a:p>
          <a:p>
            <a:pPr marL="0" indent="0" eaLnBrk="1" hangingPunct="1">
              <a:lnSpc>
                <a:spcPct val="80000"/>
              </a:lnSpc>
              <a:buFont typeface="Arial" charset="0"/>
              <a:buNone/>
              <a:defRPr/>
            </a:pPr>
            <a:r>
              <a:rPr lang="en-US" sz="1400" dirty="0">
                <a:latin typeface="Courier New" pitchFamily="49" charset="0"/>
                <a:cs typeface="Courier New" pitchFamily="49" charset="0"/>
              </a:rPr>
              <a:t>                                                   y: Number of </a:t>
            </a:r>
            <a:r>
              <a:rPr lang="en-US" sz="1400" dirty="0" err="1">
                <a:latin typeface="Courier New" pitchFamily="49" charset="0"/>
                <a:cs typeface="Courier New" pitchFamily="49" charset="0"/>
              </a:rPr>
              <a:t>obs</a:t>
            </a:r>
            <a:r>
              <a:rPr lang="en-US" sz="1400" dirty="0">
                <a:latin typeface="Courier New" pitchFamily="49" charset="0"/>
                <a:cs typeface="Courier New" pitchFamily="49" charset="0"/>
              </a:rPr>
              <a:t> =      181</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Variable |       Mean   Std. Err.      z    P&gt;|z|     [95% Conf. Interval]</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x |       .453   .0483493                      .3582372    .5477628</a:t>
            </a:r>
          </a:p>
          <a:p>
            <a:pPr marL="0" indent="0" eaLnBrk="1" hangingPunct="1">
              <a:lnSpc>
                <a:spcPct val="80000"/>
              </a:lnSpc>
              <a:buFont typeface="Arial" charset="0"/>
              <a:buNone/>
              <a:defRPr/>
            </a:pPr>
            <a:r>
              <a:rPr lang="en-US" sz="1400" dirty="0">
                <a:latin typeface="Courier New" pitchFamily="49" charset="0"/>
                <a:cs typeface="Courier New" pitchFamily="49" charset="0"/>
              </a:rPr>
              <a:t>           y |       .464   .0370683                      .3913476    .5366524</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diff |      -.011   .0609238                     -.1304084    .1084084</a:t>
            </a:r>
          </a:p>
          <a:p>
            <a:pPr marL="0" indent="0" eaLnBrk="1" hangingPunct="1">
              <a:lnSpc>
                <a:spcPct val="80000"/>
              </a:lnSpc>
              <a:buFont typeface="Arial" charset="0"/>
              <a:buNone/>
              <a:defRPr/>
            </a:pPr>
            <a:r>
              <a:rPr lang="en-US" sz="1400" dirty="0">
                <a:latin typeface="Courier New" pitchFamily="49" charset="0"/>
                <a:cs typeface="Courier New" pitchFamily="49" charset="0"/>
              </a:rPr>
              <a:t>             |  under Ho:   .0609565    -0.18   0.857</a:t>
            </a:r>
          </a:p>
          <a:p>
            <a:pPr marL="0" indent="0" eaLnBrk="1" hangingPunct="1">
              <a:lnSpc>
                <a:spcPct val="80000"/>
              </a:lnSpc>
              <a:buFont typeface="Arial" charset="0"/>
              <a:buNone/>
              <a:defRPr/>
            </a:pPr>
            <a:r>
              <a:rPr lang="en-US" sz="1400" dirty="0">
                <a:latin typeface="Courier New" pitchFamily="49" charset="0"/>
                <a:cs typeface="Courier New" pitchFamily="49" charset="0"/>
              </a:rPr>
              <a:t>------------------------------------------------------------------------------</a:t>
            </a:r>
          </a:p>
          <a:p>
            <a:pPr marL="0" indent="0" eaLnBrk="1" hangingPunct="1">
              <a:lnSpc>
                <a:spcPct val="80000"/>
              </a:lnSpc>
              <a:buFont typeface="Arial" charset="0"/>
              <a:buNone/>
              <a:defRPr/>
            </a:pPr>
            <a:r>
              <a:rPr lang="en-US" sz="1400" dirty="0">
                <a:latin typeface="Courier New" pitchFamily="49" charset="0"/>
                <a:cs typeface="Courier New" pitchFamily="49" charset="0"/>
              </a:rPr>
              <a:t>        diff = prop(x) - prop(y)                                  z =  -0.1805</a:t>
            </a:r>
          </a:p>
          <a:p>
            <a:pPr marL="0" indent="0" eaLnBrk="1" hangingPunct="1">
              <a:lnSpc>
                <a:spcPct val="80000"/>
              </a:lnSpc>
              <a:buFont typeface="Arial" charset="0"/>
              <a:buNone/>
              <a:defRPr/>
            </a:pPr>
            <a:r>
              <a:rPr lang="en-US" sz="1400" dirty="0">
                <a:latin typeface="Courier New" pitchFamily="49" charset="0"/>
                <a:cs typeface="Courier New" pitchFamily="49" charset="0"/>
              </a:rPr>
              <a:t>    Ho: diff = 0</a:t>
            </a:r>
          </a:p>
          <a:p>
            <a:pPr marL="0" indent="0" eaLnBrk="1" hangingPunct="1">
              <a:lnSpc>
                <a:spcPct val="80000"/>
              </a:lnSpc>
              <a:buFont typeface="Arial" charset="0"/>
              <a:buNone/>
              <a:defRPr/>
            </a:pPr>
            <a:endParaRPr lang="en-US" sz="1400" dirty="0">
              <a:latin typeface="Courier New" pitchFamily="49" charset="0"/>
              <a:cs typeface="Courier New" pitchFamily="49" charset="0"/>
            </a:endParaRPr>
          </a:p>
          <a:p>
            <a:pPr marL="0" indent="0" eaLnBrk="1" hangingPunct="1">
              <a:lnSpc>
                <a:spcPct val="80000"/>
              </a:lnSpc>
              <a:buFont typeface="Arial" charset="0"/>
              <a:buNone/>
              <a:defRPr/>
            </a:pPr>
            <a:r>
              <a:rPr lang="en-US" sz="1400" dirty="0">
                <a:latin typeface="Courier New" pitchFamily="49" charset="0"/>
                <a:cs typeface="Courier New" pitchFamily="49" charset="0"/>
              </a:rPr>
              <a:t>    Ha: diff &lt; 0                 Ha: diff != 0                 Ha: diff &gt; 0</a:t>
            </a:r>
          </a:p>
          <a:p>
            <a:pPr marL="0" indent="0" eaLnBrk="1" hangingPunct="1">
              <a:lnSpc>
                <a:spcPct val="80000"/>
              </a:lnSpc>
              <a:buFont typeface="Arial" charset="0"/>
              <a:buNone/>
              <a:defRPr/>
            </a:pPr>
            <a:r>
              <a:rPr lang="en-US" sz="1400" dirty="0">
                <a:latin typeface="Courier New" pitchFamily="49" charset="0"/>
                <a:cs typeface="Courier New" pitchFamily="49" charset="0"/>
              </a:rPr>
              <a:t> </a:t>
            </a:r>
            <a:r>
              <a:rPr lang="en-US" sz="1400" dirty="0" err="1">
                <a:latin typeface="Courier New" pitchFamily="49" charset="0"/>
                <a:cs typeface="Courier New" pitchFamily="49" charset="0"/>
              </a:rPr>
              <a:t>Pr</a:t>
            </a:r>
            <a:r>
              <a:rPr lang="en-US" sz="1400" dirty="0">
                <a:latin typeface="Courier New" pitchFamily="49" charset="0"/>
                <a:cs typeface="Courier New" pitchFamily="49" charset="0"/>
              </a:rPr>
              <a:t>(Z &lt; z) = 0.4284         </a:t>
            </a:r>
            <a:r>
              <a:rPr lang="en-US" sz="1400" dirty="0" err="1">
                <a:latin typeface="Courier New" pitchFamily="49" charset="0"/>
                <a:cs typeface="Courier New" pitchFamily="49" charset="0"/>
              </a:rPr>
              <a:t>Pr</a:t>
            </a:r>
            <a:r>
              <a:rPr lang="en-US" sz="1400" dirty="0">
                <a:latin typeface="Courier New" pitchFamily="49" charset="0"/>
                <a:cs typeface="Courier New" pitchFamily="49" charset="0"/>
              </a:rPr>
              <a:t>(|Z| &lt; |z|) = 0.8568          </a:t>
            </a:r>
            <a:r>
              <a:rPr lang="en-US" sz="1400" dirty="0" err="1">
                <a:latin typeface="Courier New" pitchFamily="49" charset="0"/>
                <a:cs typeface="Courier New" pitchFamily="49" charset="0"/>
              </a:rPr>
              <a:t>Pr</a:t>
            </a:r>
            <a:r>
              <a:rPr lang="en-US" sz="1400" dirty="0">
                <a:latin typeface="Courier New" pitchFamily="49" charset="0"/>
                <a:cs typeface="Courier New" pitchFamily="49" charset="0"/>
              </a:rPr>
              <a:t>(Z &gt; z) = 0.5716</a:t>
            </a:r>
          </a:p>
          <a:p>
            <a:pPr marL="0" indent="0" eaLnBrk="1" hangingPunct="1">
              <a:lnSpc>
                <a:spcPct val="80000"/>
              </a:lnSpc>
              <a:buFont typeface="Arial" charset="0"/>
              <a:buNone/>
              <a:defRPr/>
            </a:pPr>
            <a:endParaRPr lang="en-US" sz="1400" dirty="0">
              <a:latin typeface="Courier New" pitchFamily="49" charset="0"/>
              <a:cs typeface="Courier New" pitchFamily="49" charset="0"/>
            </a:endParaRPr>
          </a:p>
          <a:p>
            <a:pPr eaLnBrk="1" hangingPunct="1">
              <a:lnSpc>
                <a:spcPct val="80000"/>
              </a:lnSpc>
              <a:defRPr/>
            </a:pPr>
            <a:endParaRPr lang="en-US" sz="1200" dirty="0" smtClean="0"/>
          </a:p>
        </p:txBody>
      </p:sp>
      <p:sp>
        <p:nvSpPr>
          <p:cNvPr id="59396" name="Oval 6"/>
          <p:cNvSpPr>
            <a:spLocks noChangeArrowheads="1"/>
          </p:cNvSpPr>
          <p:nvPr/>
        </p:nvSpPr>
        <p:spPr bwMode="auto">
          <a:xfrm>
            <a:off x="3276600" y="4953000"/>
            <a:ext cx="2895600" cy="1066800"/>
          </a:xfrm>
          <a:prstGeom prst="ellipse">
            <a:avLst/>
          </a:prstGeom>
          <a:noFill/>
          <a:ln w="317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altLang="en-US" smtClean="0"/>
              <a:t>Comparison of two proportions</a:t>
            </a:r>
          </a:p>
        </p:txBody>
      </p:sp>
      <p:sp>
        <p:nvSpPr>
          <p:cNvPr id="60419" name="Rectangle 3"/>
          <p:cNvSpPr>
            <a:spLocks noGrp="1" noChangeArrowheads="1"/>
          </p:cNvSpPr>
          <p:nvPr>
            <p:ph idx="1"/>
          </p:nvPr>
        </p:nvSpPr>
        <p:spPr>
          <a:xfrm>
            <a:off x="457200" y="1600200"/>
            <a:ext cx="9067800" cy="4525963"/>
          </a:xfrm>
        </p:spPr>
        <p:txBody>
          <a:bodyPr/>
          <a:lstStyle/>
          <a:p>
            <a:pPr eaLnBrk="1" hangingPunct="1">
              <a:lnSpc>
                <a:spcPct val="80000"/>
              </a:lnSpc>
              <a:buFont typeface="Wingdings" pitchFamily="2" charset="2"/>
              <a:buNone/>
            </a:pPr>
            <a:endParaRPr lang="en-US" altLang="en-US" sz="13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3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prtest</a:t>
            </a:r>
            <a:r>
              <a:rPr lang="en-US" altLang="en-US" sz="1400" dirty="0" smtClean="0">
                <a:latin typeface="Courier New" pitchFamily="49" charset="0"/>
                <a:cs typeface="Courier New" pitchFamily="49" charset="0"/>
              </a:rPr>
              <a:t> peth_50, by(month)</a:t>
            </a: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Two-sample test of proportions                     6: Number of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      181</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88: Number of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      106</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Variable |       Mean   Std. Err.      z    P&gt;|z|     [95% Conf. Interval]</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6 |   .4640884   .0370687                       .391435    .5367418</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88 |   .4528302   .0483477                      .3580704    .5475899</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diff |   .0112582   .0609228                     -.1081483    .1306647</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  under Ho:   .0609564     0.18   0.853</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diff = prop(6) - prop(88)                                 z =   0.1847</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Ho: diff = 0</a:t>
            </a: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Ha: diff &lt; 0                 Ha: diff != 0                 Ha: diff &gt; 0</a:t>
            </a: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(Z &lt; z) = 0.5733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(|Z| &lt; |z|) = 0.8535          </a:t>
            </a:r>
            <a:r>
              <a:rPr lang="en-US" altLang="en-US" sz="1400" dirty="0" err="1" smtClean="0">
                <a:latin typeface="Courier New" pitchFamily="49" charset="0"/>
                <a:cs typeface="Courier New" pitchFamily="49" charset="0"/>
              </a:rPr>
              <a:t>Pr</a:t>
            </a:r>
            <a:r>
              <a:rPr lang="en-US" altLang="en-US" sz="1400" dirty="0" smtClean="0">
                <a:latin typeface="Courier New" pitchFamily="49" charset="0"/>
                <a:cs typeface="Courier New" pitchFamily="49" charset="0"/>
              </a:rPr>
              <a:t>(Z &gt; z) = 0.4267</a:t>
            </a: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dirty="0" smtClean="0">
                <a:latin typeface="Courier New" pitchFamily="49" charset="0"/>
                <a:cs typeface="Courier New" pitchFamily="49" charset="0"/>
              </a:rPr>
              <a:t>. </a:t>
            </a: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3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300" dirty="0" smtClean="0">
                <a:latin typeface="Courier New" pitchFamily="49" charset="0"/>
                <a:cs typeface="Courier New" pitchFamily="49" charset="0"/>
              </a:rPr>
              <a:t>.</a:t>
            </a:r>
            <a:endParaRPr lang="en-US" altLang="en-US" sz="1200" dirty="0" smtClean="0"/>
          </a:p>
        </p:txBody>
      </p:sp>
      <p:sp>
        <p:nvSpPr>
          <p:cNvPr id="60420" name="Oval 6"/>
          <p:cNvSpPr>
            <a:spLocks noChangeArrowheads="1"/>
          </p:cNvSpPr>
          <p:nvPr/>
        </p:nvSpPr>
        <p:spPr bwMode="auto">
          <a:xfrm>
            <a:off x="3352800" y="5181600"/>
            <a:ext cx="2667000" cy="1017588"/>
          </a:xfrm>
          <a:prstGeom prst="ellipse">
            <a:avLst/>
          </a:prstGeom>
          <a:noFill/>
          <a:ln w="3175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228600"/>
            <a:ext cx="8229600" cy="1139825"/>
          </a:xfrm>
        </p:spPr>
        <p:txBody>
          <a:bodyPr/>
          <a:lstStyle/>
          <a:p>
            <a:pPr eaLnBrk="1" hangingPunct="1"/>
            <a:r>
              <a:rPr lang="en-US" altLang="en-US" smtClean="0"/>
              <a:t>Statistical hypothesis tests</a:t>
            </a:r>
          </a:p>
        </p:txBody>
      </p:sp>
      <p:graphicFrame>
        <p:nvGraphicFramePr>
          <p:cNvPr id="472147" name="Group 83"/>
          <p:cNvGraphicFramePr>
            <a:graphicFrameLocks noGrp="1"/>
          </p:cNvGraphicFramePr>
          <p:nvPr>
            <p:extLst>
              <p:ext uri="{D42A27DB-BD31-4B8C-83A1-F6EECF244321}">
                <p14:modId xmlns:p14="http://schemas.microsoft.com/office/powerpoint/2010/main" val="785146768"/>
              </p:ext>
            </p:extLst>
          </p:nvPr>
        </p:nvGraphicFramePr>
        <p:xfrm>
          <a:off x="152400" y="627063"/>
          <a:ext cx="8382000" cy="6126164"/>
        </p:xfrm>
        <a:graphic>
          <a:graphicData uri="http://schemas.openxmlformats.org/drawingml/2006/table">
            <a:tbl>
              <a:tblPr/>
              <a:tblGrid>
                <a:gridCol w="2448674"/>
                <a:gridCol w="3390472"/>
                <a:gridCol w="2542854"/>
              </a:tblGrid>
              <a:tr h="87169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Parametric test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6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607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smtClean="0">
                          <a:ln>
                            <a:noFill/>
                          </a:ln>
                          <a:solidFill>
                            <a:schemeClr val="tx1"/>
                          </a:solidFill>
                          <a:effectLst/>
                          <a:latin typeface="Arial" charset="0"/>
                        </a:rPr>
                        <a:t>==var2</a:t>
                      </a:r>
                      <a:r>
                        <a:rPr kumimoji="0" lang="en-US" sz="1200" b="0" i="0" u="none" strike="noStrike" cap="none" normalizeH="0" baseline="0" dirty="0" smtClean="0">
                          <a:ln>
                            <a:noFill/>
                          </a:ln>
                          <a:solidFill>
                            <a:schemeClr val="tx1"/>
                          </a:solidFill>
                          <a:effectLst/>
                          <a:latin typeface="Arial" charset="0"/>
                        </a:rPr>
                        <a:t>*</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949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defRPr/>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218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21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1552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22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Categorical by categorical (</a:t>
                      </a:r>
                      <a:r>
                        <a:rPr kumimoji="0" lang="en-US" sz="1200" b="0" i="0" u="none" strike="noStrike" cap="none" normalizeH="0" baseline="0" dirty="0" err="1" smtClean="0">
                          <a:ln>
                            <a:noFill/>
                          </a:ln>
                          <a:solidFill>
                            <a:schemeClr val="tx1"/>
                          </a:solidFill>
                          <a:effectLst/>
                          <a:latin typeface="Arial" charset="0"/>
                        </a:rPr>
                        <a:t>nxk</a:t>
                      </a:r>
                      <a:r>
                        <a:rPr kumimoji="0" lang="en-US" sz="1200" b="0" i="0" u="none" strike="noStrike" cap="none" normalizeH="0" baseline="0" dirty="0" smtClean="0">
                          <a:ln>
                            <a:noFill/>
                          </a:ln>
                          <a:solidFill>
                            <a:schemeClr val="tx1"/>
                          </a:solidFill>
                          <a:effectLst/>
                          <a:latin typeface="Arial" charset="0"/>
                        </a:rPr>
                        <a:t>)</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endParaRPr kumimoji="0" lang="en-US" sz="1200" b="0" i="0" u="none" strike="noStrike" cap="none" normalizeH="0" baseline="0" dirty="0" smtClean="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a:xfrm>
            <a:off x="7010400" y="6492875"/>
            <a:ext cx="2133600" cy="365125"/>
          </a:xfrm>
        </p:spPr>
        <p:txBody>
          <a:bodyPr/>
          <a:lstStyle/>
          <a:p>
            <a:pPr>
              <a:defRPr/>
            </a:pPr>
            <a:fld id="{47BCC5D5-EF57-48F8-AAEC-F880892C6704}" type="slidenum">
              <a:rPr lang="en-US" smtClean="0"/>
              <a:pPr>
                <a:defRPr/>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altLang="en-US" smtClean="0"/>
              <a:t>For next time</a:t>
            </a:r>
          </a:p>
        </p:txBody>
      </p:sp>
      <p:sp>
        <p:nvSpPr>
          <p:cNvPr id="63491" name="Rectangle 3"/>
          <p:cNvSpPr>
            <a:spLocks noGrp="1" noChangeArrowheads="1"/>
          </p:cNvSpPr>
          <p:nvPr>
            <p:ph idx="1"/>
          </p:nvPr>
        </p:nvSpPr>
        <p:spPr/>
        <p:txBody>
          <a:bodyPr/>
          <a:lstStyle/>
          <a:p>
            <a:pPr eaLnBrk="1" hangingPunct="1">
              <a:buFont typeface="Arial" charset="0"/>
              <a:buNone/>
            </a:pPr>
            <a:endParaRPr lang="en-US" altLang="en-US" smtClean="0"/>
          </a:p>
          <a:p>
            <a:pPr eaLnBrk="1" hangingPunct="1"/>
            <a:r>
              <a:rPr lang="en-US" altLang="en-US" smtClean="0"/>
              <a:t>Read Pagano and Gauvreau</a:t>
            </a:r>
          </a:p>
          <a:p>
            <a:pPr lvl="1" eaLnBrk="1" hangingPunct="1">
              <a:buFont typeface="Arial" charset="0"/>
              <a:buNone/>
            </a:pPr>
            <a:endParaRPr lang="en-US" altLang="en-US" smtClean="0"/>
          </a:p>
          <a:p>
            <a:pPr lvl="1" eaLnBrk="1" hangingPunct="1"/>
            <a:r>
              <a:rPr lang="en-US" altLang="en-US" smtClean="0"/>
              <a:t>Pagano and Gavreau Chapters 11, and 14 (pages 332-338) </a:t>
            </a:r>
          </a:p>
          <a:p>
            <a:pPr lvl="1" eaLnBrk="1" hangingPunct="1"/>
            <a:r>
              <a:rPr lang="en-US" altLang="en-US" smtClean="0"/>
              <a:t>Pagano and Gavreau Chapter 12-13</a:t>
            </a:r>
          </a:p>
          <a:p>
            <a:pPr lvl="1" eaLnBrk="1" hangingPunct="1"/>
            <a:endParaRPr lang="en-US"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Types of error</a:t>
            </a:r>
          </a:p>
        </p:txBody>
      </p:sp>
      <p:sp>
        <p:nvSpPr>
          <p:cNvPr id="8195" name="Content Placeholder 2"/>
          <p:cNvSpPr>
            <a:spLocks noGrp="1"/>
          </p:cNvSpPr>
          <p:nvPr>
            <p:ph idx="1"/>
          </p:nvPr>
        </p:nvSpPr>
        <p:spPr/>
        <p:txBody>
          <a:bodyPr/>
          <a:lstStyle/>
          <a:p>
            <a:pPr eaLnBrk="1" hangingPunct="1"/>
            <a:r>
              <a:rPr lang="en-US" altLang="en-US" dirty="0" smtClean="0"/>
              <a:t>Type II error – </a:t>
            </a:r>
          </a:p>
          <a:p>
            <a:pPr eaLnBrk="1" hangingPunct="1">
              <a:buFont typeface="Arial" charset="0"/>
              <a:buNone/>
            </a:pPr>
            <a:r>
              <a:rPr lang="en-US" altLang="en-US" dirty="0" smtClean="0"/>
              <a:t>	</a:t>
            </a:r>
            <a:r>
              <a:rPr lang="en-US" altLang="en-US" dirty="0" smtClean="0">
                <a:sym typeface="Symbol" pitchFamily="18" charset="2"/>
              </a:rPr>
              <a:t> = P(do not reject H</a:t>
            </a:r>
            <a:r>
              <a:rPr lang="en-US" altLang="en-US" baseline="-25000" dirty="0" smtClean="0">
                <a:sym typeface="Symbol" pitchFamily="18" charset="2"/>
              </a:rPr>
              <a:t>0</a:t>
            </a:r>
            <a:r>
              <a:rPr lang="en-US" altLang="en-US" dirty="0" smtClean="0">
                <a:sym typeface="Symbol" pitchFamily="18" charset="2"/>
              </a:rPr>
              <a:t> | H</a:t>
            </a:r>
            <a:r>
              <a:rPr lang="en-US" altLang="en-US" baseline="-25000" dirty="0" smtClean="0">
                <a:sym typeface="Symbol" pitchFamily="18" charset="2"/>
              </a:rPr>
              <a:t>0</a:t>
            </a:r>
            <a:r>
              <a:rPr lang="en-US" altLang="en-US" dirty="0" smtClean="0">
                <a:sym typeface="Symbol" pitchFamily="18" charset="2"/>
              </a:rPr>
              <a:t> is false) </a:t>
            </a:r>
          </a:p>
          <a:p>
            <a:pPr eaLnBrk="1" hangingPunct="1"/>
            <a:r>
              <a:rPr lang="en-US" altLang="en-US" dirty="0" smtClean="0">
                <a:sym typeface="Symbol" pitchFamily="18" charset="2"/>
              </a:rPr>
              <a:t>Incorrectly fail to reject the null</a:t>
            </a:r>
          </a:p>
          <a:p>
            <a:pPr eaLnBrk="1" hangingPunct="1"/>
            <a:r>
              <a:rPr lang="en-US" altLang="en-US" dirty="0" smtClean="0">
                <a:sym typeface="Symbol" pitchFamily="18" charset="2"/>
              </a:rPr>
              <a:t>This happens when the test statistic (</a:t>
            </a:r>
            <a:r>
              <a:rPr lang="en-US" altLang="en-US" dirty="0" err="1" smtClean="0">
                <a:sym typeface="Symbol" pitchFamily="18" charset="2"/>
              </a:rPr>
              <a:t>z</a:t>
            </a:r>
            <a:r>
              <a:rPr lang="en-US" altLang="en-US" baseline="-25000" dirty="0" err="1" smtClean="0">
                <a:sym typeface="Symbol" pitchFamily="18" charset="2"/>
              </a:rPr>
              <a:t>stat</a:t>
            </a:r>
            <a:r>
              <a:rPr lang="en-US" altLang="en-US" dirty="0" smtClean="0">
                <a:sym typeface="Symbol" pitchFamily="18" charset="2"/>
              </a:rPr>
              <a:t> </a:t>
            </a:r>
            <a:r>
              <a:rPr lang="en-US" altLang="en-US" dirty="0">
                <a:sym typeface="Symbol" pitchFamily="18" charset="2"/>
              </a:rPr>
              <a:t>or </a:t>
            </a:r>
            <a:r>
              <a:rPr lang="en-US" altLang="en-US" dirty="0" err="1">
                <a:sym typeface="Symbol" pitchFamily="18" charset="2"/>
              </a:rPr>
              <a:t>t</a:t>
            </a:r>
            <a:r>
              <a:rPr lang="en-US" altLang="en-US" baseline="-25000" dirty="0" err="1" smtClean="0">
                <a:sym typeface="Symbol" pitchFamily="18" charset="2"/>
              </a:rPr>
              <a:t>stat</a:t>
            </a:r>
            <a:r>
              <a:rPr lang="en-US" altLang="en-US" dirty="0" smtClean="0">
                <a:sym typeface="Symbol" pitchFamily="18" charset="2"/>
              </a:rPr>
              <a:t>) is not large enough, even though the null is false</a:t>
            </a:r>
          </a:p>
          <a:p>
            <a:pPr eaLnBrk="1" hangingPunct="1">
              <a:buFont typeface="Arial" charset="0"/>
              <a:buNone/>
            </a:pPr>
            <a:endParaRPr lang="en-US" altLang="en-US" dirty="0" smtClean="0"/>
          </a:p>
        </p:txBody>
      </p:sp>
      <p:sp>
        <p:nvSpPr>
          <p:cNvPr id="4" name="Slide Number Placeholder 3"/>
          <p:cNvSpPr>
            <a:spLocks noGrp="1"/>
          </p:cNvSpPr>
          <p:nvPr>
            <p:ph type="sldNum" sz="quarter" idx="12"/>
          </p:nvPr>
        </p:nvSpPr>
        <p:spPr/>
        <p:txBody>
          <a:bodyPr/>
          <a:lstStyle/>
          <a:p>
            <a:pPr>
              <a:defRPr/>
            </a:pPr>
            <a:fld id="{11728B3E-424C-4BA0-92B9-05223A639E94}" type="slidenum">
              <a:rPr lang="en-US"/>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Types of error</a:t>
            </a:r>
          </a:p>
        </p:txBody>
      </p:sp>
      <p:sp>
        <p:nvSpPr>
          <p:cNvPr id="56323" name="Content Placeholder 2"/>
          <p:cNvSpPr>
            <a:spLocks noGrp="1"/>
          </p:cNvSpPr>
          <p:nvPr>
            <p:ph idx="1"/>
          </p:nvPr>
        </p:nvSpPr>
        <p:spPr>
          <a:xfrm>
            <a:off x="457200" y="1600200"/>
            <a:ext cx="8229600" cy="2895600"/>
          </a:xfrm>
        </p:spPr>
        <p:txBody>
          <a:bodyPr rtlCol="0">
            <a:normAutofit fontScale="77500" lnSpcReduction="20000"/>
          </a:bodyPr>
          <a:lstStyle/>
          <a:p>
            <a:pPr eaLnBrk="1" fontAlgn="auto" hangingPunct="1">
              <a:spcAft>
                <a:spcPts val="0"/>
              </a:spcAft>
              <a:buFont typeface="Arial" pitchFamily="34" charset="0"/>
              <a:buChar char="•"/>
              <a:defRPr/>
            </a:pPr>
            <a:r>
              <a:rPr lang="en-US" dirty="0" smtClean="0">
                <a:sym typeface="Symbol" pitchFamily="18" charset="2"/>
              </a:rPr>
              <a:t>Remember, H</a:t>
            </a:r>
            <a:r>
              <a:rPr lang="en-US" baseline="-25000" dirty="0" smtClean="0">
                <a:sym typeface="Symbol" pitchFamily="18" charset="2"/>
              </a:rPr>
              <a:t>0  </a:t>
            </a:r>
            <a:r>
              <a:rPr lang="en-US" dirty="0" smtClean="0">
                <a:sym typeface="Symbol" pitchFamily="18" charset="2"/>
              </a:rPr>
              <a:t>is a statement about the population and is either true or false</a:t>
            </a:r>
          </a:p>
          <a:p>
            <a:pPr eaLnBrk="1" fontAlgn="auto" hangingPunct="1">
              <a:spcAft>
                <a:spcPts val="0"/>
              </a:spcAft>
              <a:buFont typeface="Arial" pitchFamily="34" charset="0"/>
              <a:buChar char="•"/>
              <a:defRPr/>
            </a:pPr>
            <a:r>
              <a:rPr lang="en-US" dirty="0" smtClean="0">
                <a:sym typeface="Symbol" pitchFamily="18" charset="2"/>
              </a:rPr>
              <a:t>We take a sample and use the information in the sample to try to determine the answer</a:t>
            </a:r>
          </a:p>
          <a:p>
            <a:pPr eaLnBrk="1" fontAlgn="auto" hangingPunct="1">
              <a:spcAft>
                <a:spcPts val="0"/>
              </a:spcAft>
              <a:buFont typeface="Arial" pitchFamily="34" charset="0"/>
              <a:buChar char="•"/>
              <a:defRPr/>
            </a:pPr>
            <a:r>
              <a:rPr lang="en-US" dirty="0" smtClean="0">
                <a:sym typeface="Symbol" pitchFamily="18" charset="2"/>
              </a:rPr>
              <a:t>Whether we make a Type I error or a Type II error depends on whether H</a:t>
            </a:r>
            <a:r>
              <a:rPr lang="en-US" baseline="-25000" dirty="0" smtClean="0">
                <a:sym typeface="Symbol" pitchFamily="18" charset="2"/>
              </a:rPr>
              <a:t>0</a:t>
            </a:r>
            <a:r>
              <a:rPr lang="en-US" dirty="0" smtClean="0">
                <a:sym typeface="Symbol" pitchFamily="18" charset="2"/>
              </a:rPr>
              <a:t> is true or false</a:t>
            </a:r>
          </a:p>
          <a:p>
            <a:pPr eaLnBrk="1" fontAlgn="auto" hangingPunct="1">
              <a:spcAft>
                <a:spcPts val="0"/>
              </a:spcAft>
              <a:buFont typeface="Arial" pitchFamily="34" charset="0"/>
              <a:buChar char="•"/>
              <a:defRPr/>
            </a:pPr>
            <a:r>
              <a:rPr lang="en-US" dirty="0" smtClean="0">
                <a:sym typeface="Symbol" pitchFamily="18" charset="2"/>
              </a:rPr>
              <a:t>We set </a:t>
            </a:r>
            <a:r>
              <a:rPr lang="en-US" dirty="0" smtClean="0">
                <a:sym typeface="Symbol"/>
              </a:rPr>
              <a:t>, the chance of a Type I error, and we</a:t>
            </a:r>
            <a:r>
              <a:rPr lang="en-US" dirty="0" smtClean="0">
                <a:sym typeface="Symbol" pitchFamily="18" charset="2"/>
              </a:rPr>
              <a:t> can design our study to minimize the chance of a Type II error</a:t>
            </a:r>
          </a:p>
          <a:p>
            <a:pPr eaLnBrk="1" fontAlgn="auto" hangingPunct="1">
              <a:spcAft>
                <a:spcPts val="0"/>
              </a:spcAft>
              <a:buFont typeface="Arial" charset="0"/>
              <a:buNone/>
              <a:defRPr/>
            </a:pPr>
            <a:endParaRPr lang="en-US" dirty="0" smtClean="0"/>
          </a:p>
        </p:txBody>
      </p:sp>
      <p:sp>
        <p:nvSpPr>
          <p:cNvPr id="4" name="Slide Number Placeholder 3"/>
          <p:cNvSpPr>
            <a:spLocks noGrp="1"/>
          </p:cNvSpPr>
          <p:nvPr>
            <p:ph type="sldNum" sz="quarter" idx="12"/>
          </p:nvPr>
        </p:nvSpPr>
        <p:spPr/>
        <p:txBody>
          <a:bodyPr/>
          <a:lstStyle/>
          <a:p>
            <a:pPr>
              <a:defRPr/>
            </a:pPr>
            <a:fld id="{45E3B993-2D60-40ED-AB48-702CA2E136E5}" type="slidenum">
              <a:rPr lang="en-US"/>
              <a:pPr>
                <a:defRPr/>
              </a:pPr>
              <a:t>8</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284859089"/>
              </p:ext>
            </p:extLst>
          </p:nvPr>
        </p:nvGraphicFramePr>
        <p:xfrm>
          <a:off x="838200" y="4419600"/>
          <a:ext cx="6781800" cy="2133600"/>
        </p:xfrm>
        <a:graphic>
          <a:graphicData uri="http://schemas.openxmlformats.org/drawingml/2006/table">
            <a:tbl>
              <a:tblPr firstRow="1" bandRow="1">
                <a:tableStyleId>{5C22544A-7EE6-4342-B048-85BDC9FD1C3A}</a:tableStyleId>
              </a:tblPr>
              <a:tblGrid>
                <a:gridCol w="2260600"/>
                <a:gridCol w="2260600"/>
                <a:gridCol w="2260600"/>
              </a:tblGrid>
              <a:tr h="533400">
                <a:tc>
                  <a:txBody>
                    <a:bodyPr/>
                    <a:lstStyle/>
                    <a:p>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en-US" sz="2400" dirty="0" smtClean="0"/>
                        <a:t>True</a:t>
                      </a:r>
                      <a:r>
                        <a:rPr lang="en-US" sz="2400" baseline="0" dirty="0" smtClean="0"/>
                        <a:t> state</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2400" dirty="0"/>
                    </a:p>
                  </a:txBody>
                  <a:tcPr/>
                </a:tc>
              </a:tr>
              <a:tr h="533400">
                <a:tc>
                  <a:txBody>
                    <a:bodyPr/>
                    <a:lstStyle/>
                    <a:p>
                      <a:r>
                        <a:rPr lang="en-US" sz="2400" b="1" u="sng" dirty="0" smtClean="0"/>
                        <a:t>Decision</a:t>
                      </a:r>
                      <a:endParaRPr lang="en-US" sz="2400" b="1" u="sn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2400" b="1" u="sng" dirty="0" smtClean="0"/>
                        <a:t>H</a:t>
                      </a:r>
                      <a:r>
                        <a:rPr lang="en-US" sz="2400" b="1" u="sng" baseline="-25000" dirty="0" smtClean="0"/>
                        <a:t>0</a:t>
                      </a:r>
                      <a:r>
                        <a:rPr lang="en-US" sz="2400" b="1" u="sng" baseline="0" dirty="0" smtClean="0"/>
                        <a:t> is true</a:t>
                      </a:r>
                      <a:endParaRPr lang="en-US" sz="2400" b="1" u="sn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2400" b="1" u="sng" dirty="0" smtClean="0"/>
                        <a:t>H</a:t>
                      </a:r>
                      <a:r>
                        <a:rPr lang="en-US" sz="2400" b="1" u="sng" baseline="-25000" dirty="0" smtClean="0"/>
                        <a:t>0</a:t>
                      </a:r>
                      <a:r>
                        <a:rPr lang="en-US" sz="2400" b="1" u="sng" dirty="0" smtClean="0"/>
                        <a:t> is false</a:t>
                      </a:r>
                      <a:endParaRPr lang="en-US" sz="2400" b="1" u="sn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533400">
                <a:tc>
                  <a:txBody>
                    <a:bodyPr/>
                    <a:lstStyle/>
                    <a:p>
                      <a:r>
                        <a:rPr lang="en-US" sz="2400" dirty="0" smtClean="0"/>
                        <a:t>Do</a:t>
                      </a:r>
                      <a:r>
                        <a:rPr lang="en-US" sz="2400" baseline="0" dirty="0" smtClean="0"/>
                        <a:t> not reject H</a:t>
                      </a:r>
                      <a:r>
                        <a:rPr lang="en-US" sz="2400" baseline="-25000" dirty="0" smtClean="0"/>
                        <a:t>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2400" dirty="0" smtClean="0"/>
                        <a:t>Correct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r>
                        <a:rPr lang="en-US" sz="2400" dirty="0" smtClean="0"/>
                        <a:t>Type</a:t>
                      </a:r>
                      <a:r>
                        <a:rPr lang="en-US" sz="2400" baseline="0" dirty="0" smtClean="0"/>
                        <a:t> II error=</a:t>
                      </a:r>
                      <a:r>
                        <a:rPr lang="en-US" sz="2400" baseline="0" dirty="0" smtClean="0">
                          <a:sym typeface="Symbol"/>
                        </a:rPr>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533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aseline="0" dirty="0" smtClean="0"/>
                        <a:t>Reject H</a:t>
                      </a:r>
                      <a:r>
                        <a:rPr lang="en-US" sz="2400" baseline="-25000" dirty="0" smtClean="0"/>
                        <a:t>0</a:t>
                      </a:r>
                      <a:endParaRPr lang="en-US" sz="2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2400" dirty="0" smtClean="0"/>
                        <a:t>Type I error=</a:t>
                      </a:r>
                      <a:r>
                        <a:rPr lang="en-US" sz="2400" dirty="0" smtClean="0">
                          <a:sym typeface="Symbol"/>
                        </a:rPr>
                        <a: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en-US" sz="2400" dirty="0" smtClean="0"/>
                        <a:t>Correct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mtClean="0"/>
              <a:t>Chance of a type II error</a:t>
            </a:r>
          </a:p>
        </p:txBody>
      </p:sp>
      <p:pic>
        <p:nvPicPr>
          <p:cNvPr id="10243"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58850" y="1181100"/>
            <a:ext cx="72898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Box 10"/>
          <p:cNvSpPr txBox="1">
            <a:spLocks noChangeArrowheads="1"/>
          </p:cNvSpPr>
          <p:nvPr/>
        </p:nvSpPr>
        <p:spPr bwMode="auto">
          <a:xfrm>
            <a:off x="1200150" y="1981200"/>
            <a:ext cx="1981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sym typeface="Symbol" pitchFamily="18" charset="2"/>
              </a:rPr>
              <a:t>, chance of failing to reject the null if the alternative is true</a:t>
            </a:r>
            <a:endParaRPr lang="en-US" altLang="en-US" sz="1800">
              <a:latin typeface="Arial" charset="0"/>
            </a:endParaRPr>
          </a:p>
        </p:txBody>
      </p:sp>
      <p:cxnSp>
        <p:nvCxnSpPr>
          <p:cNvPr id="8" name="Straight Arrow Connector 7"/>
          <p:cNvCxnSpPr/>
          <p:nvPr/>
        </p:nvCxnSpPr>
        <p:spPr>
          <a:xfrm>
            <a:off x="1797050" y="3124200"/>
            <a:ext cx="2895600" cy="23622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16008</TotalTime>
  <Words>3963</Words>
  <Application>Microsoft Office PowerPoint</Application>
  <PresentationFormat>On-screen Show (4:3)</PresentationFormat>
  <Paragraphs>634</Paragraphs>
  <Slides>63</Slides>
  <Notes>58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63</vt:i4>
      </vt:variant>
    </vt:vector>
  </HeadingPairs>
  <TitlesOfParts>
    <vt:vector size="66" baseType="lpstr">
      <vt:lpstr>Office Theme</vt:lpstr>
      <vt:lpstr>Microsoft Equation 3.0</vt:lpstr>
      <vt:lpstr>Equation</vt:lpstr>
      <vt:lpstr>Biostat 200 Lecture 6</vt:lpstr>
      <vt:lpstr>Recap</vt:lpstr>
      <vt:lpstr>Recap</vt:lpstr>
      <vt:lpstr>Recap</vt:lpstr>
      <vt:lpstr>Types of error</vt:lpstr>
      <vt:lpstr>How do we know we will sometimes mistakenly reject the null?</vt:lpstr>
      <vt:lpstr>Types of error</vt:lpstr>
      <vt:lpstr>Types of error</vt:lpstr>
      <vt:lpstr>Chance of a type II error</vt:lpstr>
      <vt:lpstr>If the alternative is very different from the null, the chance of a Type II error is low</vt:lpstr>
      <vt:lpstr>If the alternative is not very different from the null, the chance of a Type II error is high</vt:lpstr>
      <vt:lpstr>Chance of a Type II error is lower if the SEM is smaller</vt:lpstr>
      <vt:lpstr>Criminal justice</vt:lpstr>
      <vt:lpstr>Finding β, P(Type II error)</vt:lpstr>
      <vt:lpstr>Power</vt:lpstr>
      <vt:lpstr>Sample size calculation </vt:lpstr>
      <vt:lpstr>Sample size calculation, con’t</vt:lpstr>
      <vt:lpstr>PowerPoint Presentation</vt:lpstr>
      <vt:lpstr>In Stata</vt:lpstr>
      <vt:lpstr>PowerPoint Presentation</vt:lpstr>
      <vt:lpstr>Comparison of two means:  the paired t-test</vt:lpstr>
      <vt:lpstr>Comparison of two means:  paired t-test</vt:lpstr>
      <vt:lpstr>Comparison of two means:  paired t-test</vt:lpstr>
      <vt:lpstr>Comparison of two means:  paired t-test</vt:lpstr>
      <vt:lpstr>Comparison of two means:  paired t-test</vt:lpstr>
      <vt:lpstr>Comparison of two means:  paired t-test</vt:lpstr>
      <vt:lpstr>Example: BREATH Study</vt:lpstr>
      <vt:lpstr>Example</vt:lpstr>
      <vt:lpstr>Paired data – PEth at 0 and 3 months</vt:lpstr>
      <vt:lpstr>Graphs of the data</vt:lpstr>
      <vt:lpstr>PowerPoint Presentation</vt:lpstr>
      <vt:lpstr>Using the ttest command</vt:lpstr>
      <vt:lpstr>Another way without calculating the difference</vt:lpstr>
      <vt:lpstr>Another example</vt:lpstr>
      <vt:lpstr>Comparison of two means: t-test</vt:lpstr>
      <vt:lpstr>Comparison of two means: t-test</vt:lpstr>
      <vt:lpstr>Comparison of two means: t-test</vt:lpstr>
      <vt:lpstr>Comparison of two means: t-test</vt:lpstr>
      <vt:lpstr>Comparison of two means: t-test</vt:lpstr>
      <vt:lpstr>Comparison of two means: t-test when σ is unknown</vt:lpstr>
      <vt:lpstr>Comparison of two means: t-test</vt:lpstr>
      <vt:lpstr>Comparison of two means, example</vt:lpstr>
      <vt:lpstr>Calculating by hand</vt:lpstr>
      <vt:lpstr>Comparison of two means, example</vt:lpstr>
      <vt:lpstr>PowerPoint Presentation</vt:lpstr>
      <vt:lpstr>PowerPoint Presentation</vt:lpstr>
      <vt:lpstr>PowerPoint Presentation</vt:lpstr>
      <vt:lpstr>Comparison of two means: t-test</vt:lpstr>
      <vt:lpstr>PowerPoint Presentation</vt:lpstr>
      <vt:lpstr>Comparison of two means, example</vt:lpstr>
      <vt:lpstr>Test of the means of independent samples</vt:lpstr>
      <vt:lpstr>Test of the means of independent samples</vt:lpstr>
      <vt:lpstr>PowerPoint Presentation</vt:lpstr>
      <vt:lpstr>PowerPoint Presentation</vt:lpstr>
      <vt:lpstr>PowerPoint Presentation</vt:lpstr>
      <vt:lpstr>Comparison of two proportions</vt:lpstr>
      <vt:lpstr>Comparison of two proportions</vt:lpstr>
      <vt:lpstr>Comparison of two proportions</vt:lpstr>
      <vt:lpstr>Comparison of two proportions</vt:lpstr>
      <vt:lpstr>Comparison of two proportions</vt:lpstr>
      <vt:lpstr>Comparison of two proportions</vt:lpstr>
      <vt:lpstr>Statistical hypothesis tests</vt:lpstr>
      <vt:lpstr>For next time</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Judy Hahn</dc:creator>
  <cp:lastModifiedBy>Hahn, Judy</cp:lastModifiedBy>
  <cp:revision>139</cp:revision>
  <dcterms:created xsi:type="dcterms:W3CDTF">2010-10-02T17:05:21Z</dcterms:created>
  <dcterms:modified xsi:type="dcterms:W3CDTF">2015-10-20T04:51:04Z</dcterms:modified>
</cp:coreProperties>
</file>