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3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8" r:id="rId2"/>
    <p:sldMasterId id="2147483721" r:id="rId3"/>
    <p:sldMasterId id="2147483749" r:id="rId4"/>
  </p:sldMasterIdLst>
  <p:notesMasterIdLst>
    <p:notesMasterId r:id="rId14"/>
  </p:notesMasterIdLst>
  <p:handoutMasterIdLst>
    <p:handoutMasterId r:id="rId15"/>
  </p:handoutMasterIdLst>
  <p:sldIdLst>
    <p:sldId id="841" r:id="rId5"/>
    <p:sldId id="280" r:id="rId6"/>
    <p:sldId id="321" r:id="rId7"/>
    <p:sldId id="323" r:id="rId8"/>
    <p:sldId id="324" r:id="rId9"/>
    <p:sldId id="843" r:id="rId10"/>
    <p:sldId id="258" r:id="rId11"/>
    <p:sldId id="259" r:id="rId12"/>
    <p:sldId id="32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becca Graff" initials="" lastIdx="3" clrIdx="0"/>
  <p:cmAuthor id="1" name="Rebecca Graff" initials="RG" lastIdx="17" clrIdx="1">
    <p:extLst>
      <p:ext uri="{19B8F6BF-5375-455C-9EA6-DF929625EA0E}">
        <p15:presenceInfo xmlns:p15="http://schemas.microsoft.com/office/powerpoint/2012/main" userId="a6ba10420d7fc8b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1348"/>
    <p:restoredTop sz="56858" autoAdjust="0"/>
  </p:normalViewPr>
  <p:slideViewPr>
    <p:cSldViewPr snapToGrid="0" snapToObjects="1">
      <p:cViewPr varScale="1">
        <p:scale>
          <a:sx n="71" d="100"/>
          <a:sy n="71" d="100"/>
        </p:scale>
        <p:origin x="233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D5451-781C-4A4B-BF7D-5FB755533C01}" type="datetimeFigureOut">
              <a:rPr lang="en-US" smtClean="0"/>
              <a:t>12/28/21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705D3-A725-DE48-A1F0-39669F9B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195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9E6D6-0641-E544-8AFD-F48C7929F59E}" type="datetimeFigureOut">
              <a:rPr lang="en-US" smtClean="0"/>
              <a:t>12/28/21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07E05-40DC-FD45-8388-749FC3D8F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13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851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07E05-40DC-FD45-8388-749FC3D8F3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470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07E05-40DC-FD45-8388-749FC3D8F3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167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07E05-40DC-FD45-8388-749FC3D8F3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717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07E05-40DC-FD45-8388-749FC3D8F3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848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07E05-40DC-FD45-8388-749FC3D8F3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475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800" dirty="0"/>
              <a:t>Strength: magnitude of the association size, wherein the criterion suggests that larger associations make causality more likely.</a:t>
            </a:r>
          </a:p>
          <a:p>
            <a:pPr marL="171450" indent="-171450">
              <a:buFontTx/>
              <a:buChar char="-"/>
            </a:pPr>
            <a:r>
              <a:rPr lang="en-US" sz="800" dirty="0"/>
              <a:t>Consistency: consistent findings observed by different persons from different places with different samples strengthens the likelihood of an effect.</a:t>
            </a:r>
          </a:p>
          <a:p>
            <a:pPr marL="628650" lvl="1" indent="-171450">
              <a:buFontTx/>
              <a:buChar char="-"/>
            </a:pPr>
            <a:r>
              <a:rPr lang="en-US" sz="800" dirty="0"/>
              <a:t>Different from the identifiability criterion </a:t>
            </a:r>
          </a:p>
          <a:p>
            <a:pPr marL="171450" lvl="0" indent="-171450">
              <a:buFontTx/>
              <a:buChar char="-"/>
            </a:pPr>
            <a:r>
              <a:rPr lang="en-US" sz="800" dirty="0"/>
              <a:t>Specificity: causation is likely if a particular factor gives rise to only one outcome.</a:t>
            </a:r>
          </a:p>
          <a:p>
            <a:pPr marL="171450" lvl="0" indent="-171450">
              <a:buFontTx/>
              <a:buChar char="-"/>
            </a:pPr>
            <a:r>
              <a:rPr lang="en-US" sz="800" dirty="0"/>
              <a:t>Temporality: indicates that exposure must precede disease</a:t>
            </a:r>
          </a:p>
          <a:p>
            <a:pPr marL="171450" lvl="0" indent="-171450">
              <a:buFontTx/>
              <a:buChar char="-"/>
            </a:pPr>
            <a:r>
              <a:rPr lang="en-US" sz="800" dirty="0"/>
              <a:t>Biological gradient: greater exposure generally leads to greater incidence of the effect, i.e., presence of a dose-response relationship</a:t>
            </a:r>
          </a:p>
          <a:p>
            <a:pPr marL="171450" lvl="0" indent="-171450">
              <a:buFontTx/>
              <a:buChar char="-"/>
            </a:pPr>
            <a:r>
              <a:rPr lang="en-US" sz="800" dirty="0"/>
              <a:t>Plausibility: a plausible mechanism between exposure and outcome</a:t>
            </a:r>
          </a:p>
          <a:p>
            <a:pPr marL="171450" lvl="0" indent="-171450">
              <a:buFontTx/>
              <a:buChar char="-"/>
            </a:pPr>
            <a:r>
              <a:rPr lang="en-US" sz="800" dirty="0"/>
              <a:t>Coherence: a cause and effect interpretation for an association does not conflict with what is known of the natural history and biology of disease</a:t>
            </a:r>
          </a:p>
          <a:p>
            <a:pPr marL="171450" lvl="0" indent="-171450">
              <a:buFontTx/>
              <a:buChar char="-"/>
            </a:pPr>
            <a:r>
              <a:rPr lang="en-US" sz="800" dirty="0"/>
              <a:t>Experiment: cessation of exposure should result in cessation of the outcome</a:t>
            </a:r>
          </a:p>
          <a:p>
            <a:pPr marL="171450" lvl="0" indent="-171450">
              <a:buFontTx/>
              <a:buChar char="-"/>
            </a:pPr>
            <a:r>
              <a:rPr lang="en-US" sz="800" dirty="0"/>
              <a:t>Analogy: similar exposures should be associated with similar outcomes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07E05-40DC-FD45-8388-749FC3D8F3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73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r>
              <a:rPr lang="en-US" dirty="0"/>
              <a:t>A sufficient cause is a set of minimal conditions	or events that inevitably result in disease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Each individual instance of disease occurs through a single sufficient cause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Each chunk of a sufficient cause is called a component cause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A component cause is any one of a set of conditions that is necessary for the completion of a sufficient cause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A strong component cause is one that plays a role in disease in a high proportion of a population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A component cause that plays a role in every instance of disease in a population, in this case B, is called a necessary component cause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It’s one that is a member of every sufficient cause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The sufficient and component cause model accepts that an effect can have more than one cause – in this case it has two – and that component causes interact to form a sufficient cause over time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So, A, B, and U can interact to result in the disease, or T, X, and B can interact to result in the disease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07E05-40DC-FD45-8388-749FC3D8F3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98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 vs. never exposure to asbestos and mesothelioma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an individual exposed to asbestos who developed mesothelioma. That’s one of her counterfactual outcomes (the one observed in reality)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 other counterfactual outcome is what would have happened - whether or not she would have developed mesothelioma - if she hadn’t been exposed to asbestos.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07E05-40DC-FD45-8388-749FC3D8F3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56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jpe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jpe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jpe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3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981142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899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55088123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988340543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284037106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542033378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3464014493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2218156553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1752737870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4" y="2906722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201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514849"/>
            <a:ext cx="1828800" cy="182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15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304" y="2415131"/>
            <a:ext cx="1615440" cy="1615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5208" y="-437"/>
            <a:ext cx="3588792" cy="2415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9"/>
          <a:stretch/>
        </p:blipFill>
        <p:spPr>
          <a:xfrm>
            <a:off x="0" y="2415131"/>
            <a:ext cx="6664304" cy="444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56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74106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101828" cy="2267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11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3106167" cy="2267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74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63231"/>
          </a:xfrm>
        </p:spPr>
        <p:txBody>
          <a:bodyPr rtlCol="0"/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1563752"/>
            <a:ext cx="8325548" cy="4011502"/>
          </a:xfrm>
        </p:spPr>
        <p:txBody>
          <a:bodyPr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65125" y="6380163"/>
            <a:ext cx="423863" cy="273050"/>
          </a:xfrm>
        </p:spPr>
        <p:txBody>
          <a:bodyPr/>
          <a:lstStyle>
            <a:lvl1pPr algn="l">
              <a:defRPr sz="14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746ACCE-8F13-C64C-8623-5F4A37EA21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35270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98927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2275259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81332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0900244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374903572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01079899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166728187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372809045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2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73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13196917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134304359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4" y="2906722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551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514849"/>
            <a:ext cx="1828800" cy="182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9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304" y="2415131"/>
            <a:ext cx="1615440" cy="1615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5208" y="-437"/>
            <a:ext cx="3588792" cy="2415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9"/>
          <a:stretch/>
        </p:blipFill>
        <p:spPr>
          <a:xfrm>
            <a:off x="0" y="2415131"/>
            <a:ext cx="6664304" cy="444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18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101828" cy="2267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22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3106167" cy="2267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17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1206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3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3264035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2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43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315937" y="282638"/>
            <a:ext cx="8834029" cy="657536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46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315937" y="282638"/>
            <a:ext cx="8834029" cy="657536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44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3" y="297068"/>
            <a:ext cx="8828067" cy="656093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53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0" y="477076"/>
            <a:ext cx="1297452" cy="8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44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06338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3988066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3362402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512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213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662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53138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3" y="297068"/>
            <a:ext cx="8828067" cy="656093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08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2037130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8867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19328760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1807221352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284129329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863550127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293602513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3996109046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3207477534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4" y="2906722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470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0" y="477076"/>
            <a:ext cx="1297452" cy="8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8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514849"/>
            <a:ext cx="1828800" cy="182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94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304" y="2415131"/>
            <a:ext cx="1615440" cy="1615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5208" y="-437"/>
            <a:ext cx="3588792" cy="2415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9"/>
          <a:stretch/>
        </p:blipFill>
        <p:spPr>
          <a:xfrm>
            <a:off x="0" y="2415131"/>
            <a:ext cx="6664304" cy="444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29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101828" cy="2267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54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3106167" cy="2267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69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52049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B70E2-3929-4620-B6BA-4AC054379E69}" type="slidenum">
              <a:rPr lang="en-US">
                <a:solidFill>
                  <a:srgbClr val="05204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7314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377607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430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52049"/>
              </a:solidFill>
            </a:endParaRPr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F8DDE-4CC1-4F7A-B17B-0976918310C3}" type="slidenum">
              <a:rPr lang="en-US" altLang="en-US">
                <a:solidFill>
                  <a:srgbClr val="052049"/>
                </a:solidFill>
              </a:rPr>
              <a:pPr/>
              <a:t>‹#›</a:t>
            </a:fld>
            <a:endParaRPr lang="en-US" altLang="en-US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248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4"/>
            <a:ext cx="1718965" cy="4018359"/>
          </a:xfrm>
        </p:spPr>
        <p:txBody>
          <a:bodyPr/>
          <a:lstStyle>
            <a:lvl1pPr>
              <a:defRPr sz="1500"/>
            </a:lvl1pPr>
            <a:lvl2pPr>
              <a:defRPr sz="1275"/>
            </a:lvl2pPr>
            <a:lvl3pPr>
              <a:defRPr sz="105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9091" y="1946674"/>
            <a:ext cx="1718965" cy="4018359"/>
          </a:xfrm>
        </p:spPr>
        <p:txBody>
          <a:bodyPr/>
          <a:lstStyle>
            <a:lvl1pPr>
              <a:defRPr sz="1500"/>
            </a:lvl1pPr>
            <a:lvl2pPr>
              <a:defRPr sz="1275"/>
            </a:lvl2pPr>
            <a:lvl3pPr>
              <a:defRPr sz="105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7640971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3" y="438914"/>
            <a:ext cx="8089901" cy="458587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7" y="1563684"/>
            <a:ext cx="8087171" cy="313932"/>
          </a:xfrm>
        </p:spPr>
        <p:txBody>
          <a:bodyPr anchor="t"/>
          <a:lstStyle>
            <a:lvl1pPr marL="0" indent="0">
              <a:buNone/>
              <a:defRPr sz="1575" b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8" y="6452362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E8EEDDD-082B-5546-B825-69448448F6D4}" type="datetime1">
              <a:rPr lang="en-US" smtClean="0">
                <a:solidFill>
                  <a:srgbClr val="052049"/>
                </a:solidFill>
              </a:rPr>
              <a:pPr/>
              <a:t>12/28/21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10" y="6453505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10493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3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CA65D26-67D5-4CD2-90EC-E629659F24B3}" type="datetime1">
              <a:rPr lang="en-US" smtClean="0">
                <a:solidFill>
                  <a:srgbClr val="FFFFF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12/28/21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1597907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91108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2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CA65D26-67D5-4CD2-90EC-E629659F24B3}" type="datetime1">
              <a:rPr lang="en-US" smtClean="0">
                <a:solidFill>
                  <a:srgbClr val="FFFFF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12/28/21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86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315937" y="282638"/>
            <a:ext cx="8834029" cy="657536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CA65D26-67D5-4CD2-90EC-E629659F24B3}" type="datetime1">
              <a:rPr lang="en-US" smtClean="0">
                <a:solidFill>
                  <a:srgbClr val="FFFFF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12/28/21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22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3" y="297068"/>
            <a:ext cx="8828067" cy="656093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CA65D26-67D5-4CD2-90EC-E629659F24B3}" type="datetime1">
              <a:rPr lang="en-US" smtClean="0">
                <a:solidFill>
                  <a:srgbClr val="FFFFF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12/28/21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53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CA65D26-67D5-4CD2-90EC-E629659F24B3}" type="datetime1">
              <a:rPr lang="en-US" smtClean="0">
                <a:solidFill>
                  <a:srgbClr val="FFFFF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12/28/21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0" y="477076"/>
            <a:ext cx="1297452" cy="8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86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47160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624034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953348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746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969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44084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3134154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7312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1598796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86649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74069075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608036045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791829481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362996486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2334788420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3878521904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351489984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3124151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4" y="2906722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70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514849"/>
            <a:ext cx="1828800" cy="182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03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304" y="2415131"/>
            <a:ext cx="1615440" cy="1615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5208" y="-437"/>
            <a:ext cx="3588792" cy="2415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9"/>
          <a:stretch/>
        </p:blipFill>
        <p:spPr>
          <a:xfrm>
            <a:off x="0" y="2415131"/>
            <a:ext cx="6664304" cy="444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31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101828" cy="2267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06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3106167" cy="2267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54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8721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3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CA65D26-67D5-4CD2-90EC-E629659F24B3}" type="datetime1">
              <a:rPr lang="en-US" smtClean="0">
                <a:solidFill>
                  <a:srgbClr val="FFFFF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12/28/21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977759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hf hdr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2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CA65D26-67D5-4CD2-90EC-E629659F24B3}" type="datetime1">
              <a:rPr lang="en-US" smtClean="0">
                <a:solidFill>
                  <a:srgbClr val="FFFFF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12/28/21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11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315937" y="282638"/>
            <a:ext cx="8834029" cy="657536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CA65D26-67D5-4CD2-90EC-E629659F24B3}" type="datetime1">
              <a:rPr lang="en-US" smtClean="0">
                <a:solidFill>
                  <a:srgbClr val="FFFFF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12/28/21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6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3" y="297068"/>
            <a:ext cx="8828067" cy="656093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CA65D26-67D5-4CD2-90EC-E629659F24B3}" type="datetime1">
              <a:rPr lang="en-US" smtClean="0">
                <a:solidFill>
                  <a:srgbClr val="FFFFF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12/28/21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78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301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CA65D26-67D5-4CD2-90EC-E629659F24B3}" type="datetime1">
              <a:rPr lang="en-US" smtClean="0">
                <a:solidFill>
                  <a:srgbClr val="FFFFF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12/28/21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0" y="477076"/>
            <a:ext cx="1297452" cy="8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00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03577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1223740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2462671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244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60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35169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30683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3468114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52122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slideLayout" Target="../slideLayouts/slideLayout56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31" Type="http://schemas.openxmlformats.org/officeDocument/2006/relationships/slideLayout" Target="../slideLayouts/slideLayout58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slideLayout" Target="../slideLayouts/slideLayout5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79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26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88.xml"/><Relationship Id="rId21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5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24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23" Type="http://schemas.openxmlformats.org/officeDocument/2006/relationships/slideLayout" Target="../slideLayouts/slideLayout108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slideLayout" Target="../slideLayouts/slideLayout107.xml"/><Relationship Id="rId27" Type="http://schemas.openxmlformats.org/officeDocument/2006/relationships/slideLayout" Target="../slideLayouts/slideLayout1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425002"/>
            <a:ext cx="8173580" cy="61144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8" y="6453506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fld id="{7BCC8D0D-EAEC-449D-9161-023DFF90F2E2}" type="slidenum">
              <a:rPr lang="en-US" smtClean="0">
                <a:solidFill>
                  <a:srgbClr val="052049"/>
                </a:solidFill>
              </a:rPr>
              <a:pPr defTabSz="914400"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Freeform 77"/>
          <p:cNvSpPr>
            <a:spLocks/>
          </p:cNvSpPr>
          <p:nvPr userDrawn="1"/>
        </p:nvSpPr>
        <p:spPr bwMode="auto">
          <a:xfrm>
            <a:off x="8379861" y="6443869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05204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685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transition>
    <p:fade/>
  </p:transition>
  <p:hf hdr="0" ftr="0" dt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68" indent="-295268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24" indent="-284156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675" indent="-222245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30" indent="-227007" algn="l" defTabSz="640064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425002"/>
            <a:ext cx="8173580" cy="61144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8" y="6453506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fld id="{7BCC8D0D-EAEC-449D-9161-023DFF90F2E2}" type="slidenum">
              <a:rPr lang="en-US" smtClean="0">
                <a:solidFill>
                  <a:srgbClr val="052049"/>
                </a:solidFill>
              </a:rPr>
              <a:pPr defTabSz="914400"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Freeform 77"/>
          <p:cNvSpPr>
            <a:spLocks/>
          </p:cNvSpPr>
          <p:nvPr userDrawn="1"/>
        </p:nvSpPr>
        <p:spPr bwMode="auto">
          <a:xfrm>
            <a:off x="8379861" y="6443869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05204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981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6" r:id="rId27"/>
    <p:sldLayoutId id="2147483717" r:id="rId28"/>
    <p:sldLayoutId id="2147483718" r:id="rId29"/>
    <p:sldLayoutId id="2147483719" r:id="rId30"/>
    <p:sldLayoutId id="2147483720" r:id="rId31"/>
  </p:sldLayoutIdLst>
  <p:transition>
    <p:fade/>
  </p:transition>
  <p:hf hdr="0" ftr="0" dt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68" indent="-295268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24" indent="-284156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675" indent="-222245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30" indent="-227007" algn="l" defTabSz="640064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425002"/>
            <a:ext cx="8173580" cy="61144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52049"/>
                </a:solidFill>
              </a:rPr>
              <a:t>UCSF | Health</a:t>
            </a:r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8" y="6453506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BCC8D0D-EAEC-449D-9161-023DFF90F2E2}" type="slidenum">
              <a:rPr lang="en-US" smtClean="0">
                <a:solidFill>
                  <a:srgbClr val="052049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Freeform 77"/>
          <p:cNvSpPr>
            <a:spLocks/>
          </p:cNvSpPr>
          <p:nvPr userDrawn="1"/>
        </p:nvSpPr>
        <p:spPr bwMode="auto">
          <a:xfrm>
            <a:off x="8379861" y="6443869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5204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186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46" r:id="rId25"/>
    <p:sldLayoutId id="2147483747" r:id="rId26"/>
    <p:sldLayoutId id="2147483748" r:id="rId27"/>
  </p:sldLayoutIdLst>
  <p:transition>
    <p:fade/>
  </p:transition>
  <p:hf hdr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68" indent="-295268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24" indent="-284156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675" indent="-222245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30" indent="-227007" algn="l" defTabSz="640064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425002"/>
            <a:ext cx="8173580" cy="61144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30554" y="6481789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BCC8D0D-EAEC-449D-9161-023DFF90F2E2}" type="slidenum">
              <a:rPr lang="en-US" smtClean="0">
                <a:solidFill>
                  <a:srgbClr val="052049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Freeform 77"/>
          <p:cNvSpPr>
            <a:spLocks/>
          </p:cNvSpPr>
          <p:nvPr userDrawn="1"/>
        </p:nvSpPr>
        <p:spPr bwMode="auto">
          <a:xfrm>
            <a:off x="8379861" y="6443869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5204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153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  <p:sldLayoutId id="2147483773" r:id="rId24"/>
    <p:sldLayoutId id="2147483774" r:id="rId25"/>
    <p:sldLayoutId id="2147483775" r:id="rId26"/>
    <p:sldLayoutId id="2147483777" r:id="rId27"/>
  </p:sldLayoutIdLst>
  <p:transition>
    <p:fade/>
  </p:transition>
  <p:hf hdr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68" indent="-295268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24" indent="-284156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675" indent="-222245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30" indent="-227007" algn="l" defTabSz="640064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00605" y="4000500"/>
            <a:ext cx="5205535" cy="1665513"/>
          </a:xfrm>
        </p:spPr>
        <p:txBody>
          <a:bodyPr/>
          <a:lstStyle/>
          <a:p>
            <a:r>
              <a:rPr lang="en-US" dirty="0"/>
              <a:t>Rebecca E. Graff, ScD</a:t>
            </a:r>
          </a:p>
          <a:p>
            <a:r>
              <a:rPr lang="en-US" dirty="0"/>
              <a:t>Assistant Professor, Epidemiology &amp; Biostatistics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4276" y="1779813"/>
            <a:ext cx="5205707" cy="1244727"/>
          </a:xfrm>
        </p:spPr>
        <p:txBody>
          <a:bodyPr/>
          <a:lstStyle/>
          <a:p>
            <a:r>
              <a:rPr lang="en-US" dirty="0"/>
              <a:t>Conceptual Frameworks for Causal Inference – Part 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787889" y="3139395"/>
            <a:ext cx="5201923" cy="677627"/>
          </a:xfrm>
        </p:spPr>
        <p:txBody>
          <a:bodyPr/>
          <a:lstStyle/>
          <a:p>
            <a:r>
              <a:rPr lang="en-US" sz="2000" dirty="0"/>
              <a:t>Epidemiology 207 - Epidemiology Methods II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51D303-B9BD-DD41-8839-AADD04285D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672"/>
          <a:stretch/>
        </p:blipFill>
        <p:spPr>
          <a:xfrm>
            <a:off x="4797287" y="158048"/>
            <a:ext cx="1208853" cy="150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98171"/>
      </p:ext>
    </p:extLst>
  </p:cSld>
  <p:clrMapOvr>
    <a:masterClrMapping/>
  </p:clrMapOvr>
  <p:transition advTm="9406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(Weeks 1 &amp; 2)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9686" y="1496816"/>
            <a:ext cx="8137665" cy="3909393"/>
          </a:xfrm>
        </p:spPr>
        <p:txBody>
          <a:bodyPr/>
          <a:lstStyle/>
          <a:p>
            <a:r>
              <a:rPr lang="en-US" dirty="0"/>
              <a:t>What is Causal Inference?</a:t>
            </a:r>
          </a:p>
          <a:p>
            <a:r>
              <a:rPr lang="en-US" dirty="0"/>
              <a:t>Causal Models and Heuristics</a:t>
            </a:r>
          </a:p>
          <a:p>
            <a:pPr lvl="1"/>
            <a:r>
              <a:rPr lang="en-US" dirty="0"/>
              <a:t>Bradford Hill Criteria</a:t>
            </a:r>
          </a:p>
          <a:p>
            <a:pPr lvl="1"/>
            <a:r>
              <a:rPr lang="en-US" dirty="0"/>
              <a:t>Sufficient and Component Cause Model</a:t>
            </a:r>
          </a:p>
          <a:p>
            <a:pPr lvl="1"/>
            <a:r>
              <a:rPr lang="en-US" dirty="0"/>
              <a:t>Counterfactual Model</a:t>
            </a:r>
          </a:p>
          <a:p>
            <a:r>
              <a:rPr lang="en-US" dirty="0"/>
              <a:t>In Depth on Counterfactuals</a:t>
            </a:r>
          </a:p>
          <a:p>
            <a:r>
              <a:rPr lang="en-US" dirty="0"/>
              <a:t>Ideal Randomized Experiments</a:t>
            </a:r>
          </a:p>
          <a:p>
            <a:r>
              <a:rPr lang="en-US" dirty="0"/>
              <a:t>Conditional Randomization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C8D0D-EAEC-449D-9161-023DFF90F2E2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5204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429521"/>
      </p:ext>
    </p:extLst>
  </p:cSld>
  <p:clrMapOvr>
    <a:masterClrMapping/>
  </p:clrMapOvr>
  <p:transition advTm="18161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C8D0D-EAEC-449D-9161-023DFF90F2E2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5204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Causal Inference?</a:t>
            </a:r>
          </a:p>
        </p:txBody>
      </p:sp>
    </p:spTree>
    <p:extLst>
      <p:ext uri="{BB962C8B-B14F-4D97-AF65-F5344CB8AC3E}">
        <p14:creationId xmlns:p14="http://schemas.microsoft.com/office/powerpoint/2010/main" val="2406632531"/>
      </p:ext>
    </p:extLst>
  </p:cSld>
  <p:clrMapOvr>
    <a:masterClrMapping/>
  </p:clrMapOvr>
  <p:transition advTm="2745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“Big 6”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9686" y="1496816"/>
            <a:ext cx="8137665" cy="3909393"/>
          </a:xfrm>
        </p:spPr>
        <p:txBody>
          <a:bodyPr/>
          <a:lstStyle/>
          <a:p>
            <a:r>
              <a:rPr lang="en-US" dirty="0"/>
              <a:t>Description</a:t>
            </a:r>
          </a:p>
          <a:p>
            <a:r>
              <a:rPr lang="en-US" dirty="0"/>
              <a:t>Causation (“Causal Inference”)</a:t>
            </a:r>
          </a:p>
          <a:p>
            <a:r>
              <a:rPr lang="en-US" dirty="0"/>
              <a:t>Attribution</a:t>
            </a:r>
          </a:p>
          <a:p>
            <a:r>
              <a:rPr lang="en-US" dirty="0"/>
              <a:t>Mediation</a:t>
            </a:r>
          </a:p>
          <a:p>
            <a:r>
              <a:rPr lang="en-US" dirty="0"/>
              <a:t>Interaction</a:t>
            </a:r>
          </a:p>
          <a:p>
            <a:r>
              <a:rPr lang="en-US" dirty="0"/>
              <a:t>Prediction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C8D0D-EAEC-449D-9161-023DFF90F2E2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5204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038CEA-C033-3E45-8054-EB03D5F128FA}"/>
              </a:ext>
            </a:extLst>
          </p:cNvPr>
          <p:cNvSpPr/>
          <p:nvPr/>
        </p:nvSpPr>
        <p:spPr bwMode="auto">
          <a:xfrm>
            <a:off x="453585" y="1905948"/>
            <a:ext cx="4353193" cy="4572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1405572"/>
      </p:ext>
    </p:extLst>
  </p:cSld>
  <p:clrMapOvr>
    <a:masterClrMapping/>
  </p:clrMapOvr>
  <p:transition advTm="2142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Inference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9686" y="1496816"/>
            <a:ext cx="8137665" cy="3909393"/>
          </a:xfrm>
        </p:spPr>
        <p:txBody>
          <a:bodyPr/>
          <a:lstStyle/>
          <a:p>
            <a:r>
              <a:rPr lang="en-US" dirty="0"/>
              <a:t>The science of establishing causal relationships among biological, behavioral, environmental, etc. factors. </a:t>
            </a:r>
          </a:p>
          <a:p>
            <a:pPr lvl="1"/>
            <a:r>
              <a:rPr lang="en-US" dirty="0"/>
              <a:t>Does A cause (or prevent) Y? </a:t>
            </a:r>
          </a:p>
          <a:p>
            <a:pPr lvl="1"/>
            <a:r>
              <a:rPr lang="en-US" dirty="0"/>
              <a:t>Will intervening upon A change occurrence of Y?</a:t>
            </a:r>
          </a:p>
          <a:p>
            <a:endParaRPr lang="en-US" sz="2400" dirty="0"/>
          </a:p>
          <a:p>
            <a:r>
              <a:rPr lang="en-US" dirty="0"/>
              <a:t>Goal of these lectures: how do we establish what is a true cause?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C8D0D-EAEC-449D-9161-023DFF90F2E2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5204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4662438"/>
      </p:ext>
    </p:extLst>
  </p:cSld>
  <p:clrMapOvr>
    <a:masterClrMapping/>
  </p:clrMapOvr>
  <p:transition advTm="4199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C8D0D-EAEC-449D-9161-023DFF90F2E2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5204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Models and Heuristics</a:t>
            </a:r>
          </a:p>
        </p:txBody>
      </p:sp>
    </p:spTree>
    <p:extLst>
      <p:ext uri="{BB962C8B-B14F-4D97-AF65-F5344CB8AC3E}">
        <p14:creationId xmlns:p14="http://schemas.microsoft.com/office/powerpoint/2010/main" val="1141747313"/>
      </p:ext>
    </p:extLst>
  </p:cSld>
  <p:clrMapOvr>
    <a:masterClrMapping/>
  </p:clrMapOvr>
  <p:transition advTm="7784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Bradford Hill Criteria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9686" y="1496816"/>
            <a:ext cx="8137665" cy="477146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Strength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Consistency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Specificity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Temporality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Biological gradient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Plausibility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Coherence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Experiment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Analogy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400" dirty="0"/>
              <a:t>For more on the Bradford Hill Criteria, see the optional lecture on the course website</a:t>
            </a:r>
          </a:p>
        </p:txBody>
      </p:sp>
      <p:pic>
        <p:nvPicPr>
          <p:cNvPr id="4" name="Picture 9" descr="http://t3.gstatic.com/images?q=tbn:ANd9GcQrD7p8tXOoxQ9eY7R8p4oO2gRJ3ZH84Obc_Ego6p2LyoMj2eK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270" y="1496816"/>
            <a:ext cx="2684021" cy="363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7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741269" y="5164126"/>
            <a:ext cx="2684021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ctr" defTabSz="914400">
              <a:spcBef>
                <a:spcPts val="0"/>
              </a:spcBef>
              <a:buClrTx/>
              <a:buSzTx/>
              <a:buFontTx/>
              <a:buAutoNum type="alphaUcPeriod"/>
              <a:defRPr/>
            </a:pPr>
            <a:r>
              <a:rPr lang="en-US" altLang="en-US" sz="1800" dirty="0">
                <a:solidFill>
                  <a:srgbClr val="052049"/>
                </a:solidFill>
              </a:rPr>
              <a:t>Bradford Hill</a:t>
            </a:r>
          </a:p>
          <a:p>
            <a:pPr algn="ctr" defTabSz="914400">
              <a:spcBef>
                <a:spcPts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altLang="en-US" sz="1800" dirty="0">
                <a:solidFill>
                  <a:srgbClr val="052049"/>
                </a:solidFill>
              </a:rPr>
              <a:t>(1897 – 1991)</a:t>
            </a:r>
          </a:p>
        </p:txBody>
      </p:sp>
    </p:spTree>
    <p:extLst>
      <p:ext uri="{BB962C8B-B14F-4D97-AF65-F5344CB8AC3E}">
        <p14:creationId xmlns:p14="http://schemas.microsoft.com/office/powerpoint/2010/main" val="3981688878"/>
      </p:ext>
    </p:extLst>
  </p:cSld>
  <p:clrMapOvr>
    <a:masterClrMapping/>
  </p:clrMapOvr>
  <p:transition advTm="164945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8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Sufficient &amp; Component Cause Model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9686" y="1499616"/>
            <a:ext cx="8551792" cy="4689149"/>
          </a:xfrm>
        </p:spPr>
        <p:txBody>
          <a:bodyPr/>
          <a:lstStyle/>
          <a:p>
            <a:r>
              <a:rPr lang="en-US" dirty="0"/>
              <a:t>Sufficient cause</a:t>
            </a:r>
          </a:p>
          <a:p>
            <a:r>
              <a:rPr lang="en-US" dirty="0"/>
              <a:t>Component cause</a:t>
            </a:r>
          </a:p>
          <a:p>
            <a:pPr lvl="1"/>
            <a:r>
              <a:rPr lang="en-US" dirty="0"/>
              <a:t>Strong component cause</a:t>
            </a:r>
          </a:p>
          <a:p>
            <a:r>
              <a:rPr lang="en-US" dirty="0"/>
              <a:t>Necessary cause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600" dirty="0"/>
          </a:p>
          <a:p>
            <a:pPr marL="0" lvl="0" indent="0">
              <a:buClr>
                <a:srgbClr val="0093D0"/>
              </a:buClr>
              <a:buNone/>
            </a:pPr>
            <a:r>
              <a:rPr lang="en-US" sz="1400" dirty="0">
                <a:solidFill>
                  <a:srgbClr val="052049"/>
                </a:solidFill>
              </a:rPr>
              <a:t>For more on the Sufficient &amp; Component Cause Model, see the optional lecture on the course website</a:t>
            </a:r>
          </a:p>
        </p:txBody>
      </p:sp>
      <p:pic>
        <p:nvPicPr>
          <p:cNvPr id="6" name="Picture 9" descr="http://www.rti.org/images/K_Rothman_P2752_H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440" y="1501845"/>
            <a:ext cx="2453990" cy="343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27440" y="4971691"/>
            <a:ext cx="245399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b="1" dirty="0">
                <a:latin typeface="Arial" charset="0"/>
                <a:ea typeface="Arial" charset="0"/>
                <a:cs typeface="Arial" charset="0"/>
              </a:rPr>
              <a:t>Kenneth Rothman</a:t>
            </a: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112083" y="3592316"/>
            <a:ext cx="1905000" cy="1752600"/>
            <a:chOff x="432" y="2400"/>
            <a:chExt cx="1200" cy="1104"/>
          </a:xfrm>
        </p:grpSpPr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432" y="2400"/>
              <a:ext cx="1200" cy="1104"/>
              <a:chOff x="336" y="2304"/>
              <a:chExt cx="1200" cy="1104"/>
            </a:xfrm>
          </p:grpSpPr>
          <p:sp>
            <p:nvSpPr>
              <p:cNvPr id="13" name="Oval 5"/>
              <p:cNvSpPr>
                <a:spLocks noChangeArrowheads="1"/>
              </p:cNvSpPr>
              <p:nvPr/>
            </p:nvSpPr>
            <p:spPr bwMode="auto">
              <a:xfrm>
                <a:off x="336" y="2304"/>
                <a:ext cx="1200" cy="110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aramond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" name="Line 6"/>
              <p:cNvSpPr>
                <a:spLocks noChangeShapeType="1"/>
              </p:cNvSpPr>
              <p:nvPr/>
            </p:nvSpPr>
            <p:spPr bwMode="auto">
              <a:xfrm>
                <a:off x="336" y="2832"/>
                <a:ext cx="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>
                <a:off x="960" y="2832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912" y="254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T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152" y="302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672" y="302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X</a:t>
              </a:r>
            </a:p>
          </p:txBody>
        </p:sp>
      </p:grpSp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619873" y="3592316"/>
            <a:ext cx="1905000" cy="1752600"/>
            <a:chOff x="432" y="2400"/>
            <a:chExt cx="1200" cy="1104"/>
          </a:xfrm>
        </p:grpSpPr>
        <p:grpSp>
          <p:nvGrpSpPr>
            <p:cNvPr id="17" name="Group 12"/>
            <p:cNvGrpSpPr>
              <a:grpSpLocks/>
            </p:cNvGrpSpPr>
            <p:nvPr/>
          </p:nvGrpSpPr>
          <p:grpSpPr bwMode="auto">
            <a:xfrm>
              <a:off x="432" y="2400"/>
              <a:ext cx="1200" cy="1104"/>
              <a:chOff x="336" y="2304"/>
              <a:chExt cx="1200" cy="1104"/>
            </a:xfrm>
          </p:grpSpPr>
          <p:sp>
            <p:nvSpPr>
              <p:cNvPr id="21" name="Oval 13"/>
              <p:cNvSpPr>
                <a:spLocks noChangeArrowheads="1"/>
              </p:cNvSpPr>
              <p:nvPr/>
            </p:nvSpPr>
            <p:spPr bwMode="auto">
              <a:xfrm>
                <a:off x="336" y="2304"/>
                <a:ext cx="1200" cy="110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aramond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2" name="Line 14"/>
              <p:cNvSpPr>
                <a:spLocks noChangeShapeType="1"/>
              </p:cNvSpPr>
              <p:nvPr/>
            </p:nvSpPr>
            <p:spPr bwMode="auto">
              <a:xfrm>
                <a:off x="336" y="2832"/>
                <a:ext cx="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15"/>
              <p:cNvSpPr>
                <a:spLocks noChangeShapeType="1"/>
              </p:cNvSpPr>
              <p:nvPr/>
            </p:nvSpPr>
            <p:spPr bwMode="auto">
              <a:xfrm>
                <a:off x="960" y="2832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912" y="254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U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1152" y="302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672" y="302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9608978"/>
      </p:ext>
    </p:extLst>
  </p:cSld>
  <p:clrMapOvr>
    <a:masterClrMapping/>
  </p:clrMapOvr>
  <p:transition advTm="124809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Counterfactuals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9686" y="1496816"/>
            <a:ext cx="8137665" cy="3909393"/>
          </a:xfrm>
        </p:spPr>
        <p:txBody>
          <a:bodyPr/>
          <a:lstStyle/>
          <a:p>
            <a:r>
              <a:rPr lang="en-US" dirty="0"/>
              <a:t>Potential outcomes occurring based on exposure received</a:t>
            </a:r>
          </a:p>
          <a:p>
            <a:pPr lvl="1"/>
            <a:r>
              <a:rPr lang="en-US" dirty="0"/>
              <a:t>More than one of which is counter-to-the fact for any given individual</a:t>
            </a:r>
          </a:p>
          <a:p>
            <a:pPr lvl="1"/>
            <a:r>
              <a:rPr lang="en-US" dirty="0"/>
              <a:t>Example: ever exposure to asbestos and mesothelioma</a:t>
            </a:r>
          </a:p>
          <a:p>
            <a:endParaRPr lang="en-US" dirty="0"/>
          </a:p>
          <a:p>
            <a:r>
              <a:rPr lang="en-US" dirty="0"/>
              <a:t>More on counterfactual theory in class!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9</a:t>
            </a:fld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427725"/>
      </p:ext>
    </p:extLst>
  </p:cSld>
  <p:clrMapOvr>
    <a:masterClrMapping/>
  </p:clrMapOvr>
  <p:transition advTm="77659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"/>
</p:tagLst>
</file>

<file path=ppt/theme/theme1.xml><?xml version="1.0" encoding="utf-8"?>
<a:theme xmlns:a="http://schemas.openxmlformats.org/drawingml/2006/main" name="1_UCSF Contemporary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eek 1 - Intro_Causal Inference_2018_Epid_II" id="{6773D6FE-AD69-2B41-A242-620BC64832FF}" vid="{0C6652C7-D0C3-B543-A998-E8F5228FF5A1}"/>
    </a:ext>
  </a:extLst>
</a:theme>
</file>

<file path=ppt/theme/theme2.xml><?xml version="1.0" encoding="utf-8"?>
<a:theme xmlns:a="http://schemas.openxmlformats.org/drawingml/2006/main" name="2_UCSF Contemporary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eek 1 - Intro_Causal Inference_2018_Epid_II" id="{6773D6FE-AD69-2B41-A242-620BC64832FF}" vid="{0C6652C7-D0C3-B543-A998-E8F5228FF5A1}"/>
    </a:ext>
  </a:extLst>
</a:theme>
</file>

<file path=ppt/theme/theme3.xml><?xml version="1.0" encoding="utf-8"?>
<a:theme xmlns:a="http://schemas.openxmlformats.org/drawingml/2006/main" name="3_UCSF Contemporary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eek 1 - Intro_Causal Inference_2018_Epid_II" id="{6773D6FE-AD69-2B41-A242-620BC64832FF}" vid="{0C6652C7-D0C3-B543-A998-E8F5228FF5A1}"/>
    </a:ext>
  </a:extLst>
</a:theme>
</file>

<file path=ppt/theme/theme4.xml><?xml version="1.0" encoding="utf-8"?>
<a:theme xmlns:a="http://schemas.openxmlformats.org/drawingml/2006/main" name="UCSF Contemporary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eek 1 - Intro_Causal Inference_2018_Epid_II" id="{6773D6FE-AD69-2B41-A242-620BC64832FF}" vid="{0C6652C7-D0C3-B543-A998-E8F5228FF5A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12198</TotalTime>
  <Words>656</Words>
  <Application>Microsoft Macintosh PowerPoint</Application>
  <PresentationFormat>On-screen Show (4:3)</PresentationFormat>
  <Paragraphs>109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 Unicode MS</vt:lpstr>
      <vt:lpstr>.AppleSystemUIFont</vt:lpstr>
      <vt:lpstr>Arial</vt:lpstr>
      <vt:lpstr>Calibri</vt:lpstr>
      <vt:lpstr>Garamond</vt:lpstr>
      <vt:lpstr>LucidaGrande</vt:lpstr>
      <vt:lpstr>Wingdings</vt:lpstr>
      <vt:lpstr>1_UCSF Contemporary</vt:lpstr>
      <vt:lpstr>2_UCSF Contemporary</vt:lpstr>
      <vt:lpstr>3_UCSF Contemporary</vt:lpstr>
      <vt:lpstr>UCSF Contemporary</vt:lpstr>
      <vt:lpstr>Conceptual Frameworks for Causal Inference – Part I</vt:lpstr>
      <vt:lpstr>Learning Objectives (Weeks 1 &amp; 2)</vt:lpstr>
      <vt:lpstr>What is Causal Inference?</vt:lpstr>
      <vt:lpstr>The “Big 6”</vt:lpstr>
      <vt:lpstr>Causal Inference</vt:lpstr>
      <vt:lpstr>Causal Models and Heuristics</vt:lpstr>
      <vt:lpstr>Bradford Hill Criteria</vt:lpstr>
      <vt:lpstr>Sufficient &amp; Component Cause Model</vt:lpstr>
      <vt:lpstr>Counterfactuals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Graff</dc:creator>
  <cp:lastModifiedBy>Rebecca Graff</cp:lastModifiedBy>
  <cp:revision>539</cp:revision>
  <dcterms:created xsi:type="dcterms:W3CDTF">2019-12-18T01:32:47Z</dcterms:created>
  <dcterms:modified xsi:type="dcterms:W3CDTF">2021-12-28T23:12:28Z</dcterms:modified>
</cp:coreProperties>
</file>