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 id="2147483937" r:id="rId2"/>
  </p:sldMasterIdLst>
  <p:notesMasterIdLst>
    <p:notesMasterId r:id="rId53"/>
  </p:notesMasterIdLst>
  <p:handoutMasterIdLst>
    <p:handoutMasterId r:id="rId54"/>
  </p:handoutMasterIdLst>
  <p:sldIdLst>
    <p:sldId id="996" r:id="rId3"/>
    <p:sldId id="1032" r:id="rId4"/>
    <p:sldId id="1169" r:id="rId5"/>
    <p:sldId id="270" r:id="rId6"/>
    <p:sldId id="283" r:id="rId7"/>
    <p:sldId id="284" r:id="rId8"/>
    <p:sldId id="1190" r:id="rId9"/>
    <p:sldId id="1087" r:id="rId10"/>
    <p:sldId id="1088" r:id="rId11"/>
    <p:sldId id="1089" r:id="rId12"/>
    <p:sldId id="264" r:id="rId13"/>
    <p:sldId id="1111" r:id="rId14"/>
    <p:sldId id="1166" r:id="rId15"/>
    <p:sldId id="292" r:id="rId16"/>
    <p:sldId id="399" r:id="rId17"/>
    <p:sldId id="400" r:id="rId18"/>
    <p:sldId id="401" r:id="rId19"/>
    <p:sldId id="405" r:id="rId20"/>
    <p:sldId id="1048" r:id="rId21"/>
    <p:sldId id="290" r:id="rId22"/>
    <p:sldId id="260" r:id="rId23"/>
    <p:sldId id="1181" r:id="rId24"/>
    <p:sldId id="1189" r:id="rId25"/>
    <p:sldId id="1022" r:id="rId26"/>
    <p:sldId id="1170" r:id="rId27"/>
    <p:sldId id="1162" r:id="rId28"/>
    <p:sldId id="1188" r:id="rId29"/>
    <p:sldId id="1171" r:id="rId30"/>
    <p:sldId id="1161" r:id="rId31"/>
    <p:sldId id="1138" r:id="rId32"/>
    <p:sldId id="1139" r:id="rId33"/>
    <p:sldId id="1140" r:id="rId34"/>
    <p:sldId id="1141" r:id="rId35"/>
    <p:sldId id="1142" r:id="rId36"/>
    <p:sldId id="1143" r:id="rId37"/>
    <p:sldId id="1144" r:id="rId38"/>
    <p:sldId id="1193" r:id="rId39"/>
    <p:sldId id="288" r:id="rId40"/>
    <p:sldId id="1149" r:id="rId41"/>
    <p:sldId id="1151" r:id="rId42"/>
    <p:sldId id="1192" r:id="rId43"/>
    <p:sldId id="1154" r:id="rId44"/>
    <p:sldId id="1155" r:id="rId45"/>
    <p:sldId id="1156" r:id="rId46"/>
    <p:sldId id="1157" r:id="rId47"/>
    <p:sldId id="258" r:id="rId48"/>
    <p:sldId id="1182" r:id="rId49"/>
    <p:sldId id="1105" r:id="rId50"/>
    <p:sldId id="1187" r:id="rId51"/>
    <p:sldId id="1194"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60"/>
    <p:restoredTop sz="94663"/>
  </p:normalViewPr>
  <p:slideViewPr>
    <p:cSldViewPr>
      <p:cViewPr varScale="1">
        <p:scale>
          <a:sx n="117" d="100"/>
          <a:sy n="117" d="100"/>
        </p:scale>
        <p:origin x="848" y="176"/>
      </p:cViewPr>
      <p:guideLst>
        <p:guide orient="horz" pos="2160"/>
        <p:guide pos="2880"/>
      </p:guideLst>
    </p:cSldViewPr>
  </p:slideViewPr>
  <p:outlineViewPr>
    <p:cViewPr>
      <p:scale>
        <a:sx n="33" d="100"/>
        <a:sy n="33" d="100"/>
      </p:scale>
      <p:origin x="0" y="12616"/>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4" d="100"/>
          <a:sy n="54" d="100"/>
        </p:scale>
        <p:origin x="-175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13A05DE-2294-5344-B66F-5272568C47F7}"/>
              </a:ext>
            </a:extLst>
          </p:cNvPr>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576" tIns="45788" rIns="91576" bIns="45788" numCol="1" anchor="t" anchorCtr="0" compatLnSpc="1">
            <a:prstTxWarp prst="textNoShape">
              <a:avLst/>
            </a:prstTxWarp>
          </a:bodyPr>
          <a:lstStyle>
            <a:lvl1pPr defTabSz="915988">
              <a:defRPr sz="1200">
                <a:latin typeface="Times New Roman" pitchFamily="18" charset="0"/>
                <a:ea typeface="+mn-ea"/>
                <a:cs typeface="+mn-cs"/>
              </a:defRPr>
            </a:lvl1pPr>
          </a:lstStyle>
          <a:p>
            <a:pPr>
              <a:defRPr/>
            </a:pPr>
            <a:endParaRPr lang="en-US"/>
          </a:p>
        </p:txBody>
      </p:sp>
      <p:sp>
        <p:nvSpPr>
          <p:cNvPr id="68611" name="Rectangle 3">
            <a:extLst>
              <a:ext uri="{FF2B5EF4-FFF2-40B4-BE49-F238E27FC236}">
                <a16:creationId xmlns:a16="http://schemas.microsoft.com/office/drawing/2014/main" id="{9D1CC9D6-CEBE-B24B-8B50-CDDAFB80EB28}"/>
              </a:ext>
            </a:extLst>
          </p:cNvPr>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576" tIns="45788" rIns="91576" bIns="45788" numCol="1" anchor="t" anchorCtr="0" compatLnSpc="1">
            <a:prstTxWarp prst="textNoShape">
              <a:avLst/>
            </a:prstTxWarp>
          </a:bodyPr>
          <a:lstStyle>
            <a:lvl1pPr algn="r" defTabSz="915988">
              <a:defRPr sz="1200">
                <a:latin typeface="Times New Roman" pitchFamily="18" charset="0"/>
                <a:ea typeface="+mn-ea"/>
                <a:cs typeface="+mn-cs"/>
              </a:defRPr>
            </a:lvl1pPr>
          </a:lstStyle>
          <a:p>
            <a:pPr>
              <a:defRPr/>
            </a:pPr>
            <a:endParaRPr lang="en-US"/>
          </a:p>
        </p:txBody>
      </p:sp>
      <p:sp>
        <p:nvSpPr>
          <p:cNvPr id="68612" name="Rectangle 4">
            <a:extLst>
              <a:ext uri="{FF2B5EF4-FFF2-40B4-BE49-F238E27FC236}">
                <a16:creationId xmlns:a16="http://schemas.microsoft.com/office/drawing/2014/main" id="{39FE7ABB-30E6-864A-8403-6BFBA211D128}"/>
              </a:ext>
            </a:extLst>
          </p:cNvPr>
          <p:cNvSpPr>
            <a:spLocks noGrp="1" noChangeArrowheads="1"/>
          </p:cNvSpPr>
          <p:nvPr>
            <p:ph type="ftr" sz="quarter" idx="2"/>
          </p:nvPr>
        </p:nvSpPr>
        <p:spPr bwMode="auto">
          <a:xfrm>
            <a:off x="0" y="8864600"/>
            <a:ext cx="3059113" cy="457200"/>
          </a:xfrm>
          <a:prstGeom prst="rect">
            <a:avLst/>
          </a:prstGeom>
          <a:noFill/>
          <a:ln w="9525">
            <a:noFill/>
            <a:miter lim="800000"/>
            <a:headEnd/>
            <a:tailEnd/>
          </a:ln>
          <a:effectLst/>
        </p:spPr>
        <p:txBody>
          <a:bodyPr vert="horz" wrap="square" lIns="91576" tIns="45788" rIns="91576" bIns="45788" numCol="1" anchor="b" anchorCtr="0" compatLnSpc="1">
            <a:prstTxWarp prst="textNoShape">
              <a:avLst/>
            </a:prstTxWarp>
          </a:bodyPr>
          <a:lstStyle>
            <a:lvl1pPr defTabSz="915988">
              <a:defRPr sz="1200">
                <a:latin typeface="Times New Roman" pitchFamily="18" charset="0"/>
                <a:ea typeface="+mn-ea"/>
                <a:cs typeface="+mn-cs"/>
              </a:defRPr>
            </a:lvl1pPr>
          </a:lstStyle>
          <a:p>
            <a:pPr>
              <a:defRPr/>
            </a:pPr>
            <a:endParaRPr lang="en-US"/>
          </a:p>
        </p:txBody>
      </p:sp>
      <p:sp>
        <p:nvSpPr>
          <p:cNvPr id="68613" name="Rectangle 5">
            <a:extLst>
              <a:ext uri="{FF2B5EF4-FFF2-40B4-BE49-F238E27FC236}">
                <a16:creationId xmlns:a16="http://schemas.microsoft.com/office/drawing/2014/main" id="{F348C92E-DB1F-BA49-9F4A-376DF6B7B4A8}"/>
              </a:ext>
            </a:extLst>
          </p:cNvPr>
          <p:cNvSpPr>
            <a:spLocks noGrp="1" noChangeArrowheads="1"/>
          </p:cNvSpPr>
          <p:nvPr>
            <p:ph type="sldNum" sz="quarter" idx="3"/>
          </p:nvPr>
        </p:nvSpPr>
        <p:spPr bwMode="auto">
          <a:xfrm>
            <a:off x="3976688" y="8864600"/>
            <a:ext cx="3059112" cy="457200"/>
          </a:xfrm>
          <a:prstGeom prst="rect">
            <a:avLst/>
          </a:prstGeom>
          <a:noFill/>
          <a:ln w="9525">
            <a:noFill/>
            <a:miter lim="800000"/>
            <a:headEnd/>
            <a:tailEnd/>
          </a:ln>
          <a:effectLst/>
        </p:spPr>
        <p:txBody>
          <a:bodyPr vert="horz" wrap="square" lIns="91576" tIns="45788" rIns="91576" bIns="45788" numCol="1" anchor="b" anchorCtr="0" compatLnSpc="1">
            <a:prstTxWarp prst="textNoShape">
              <a:avLst/>
            </a:prstTxWarp>
          </a:bodyPr>
          <a:lstStyle>
            <a:lvl1pPr algn="r" defTabSz="915988">
              <a:defRPr sz="1200">
                <a:latin typeface="Times New Roman" panose="02020603050405020304" pitchFamily="18" charset="0"/>
              </a:defRPr>
            </a:lvl1pPr>
          </a:lstStyle>
          <a:p>
            <a:fld id="{7FB244BD-FB85-E94F-A6D7-13B56A4F67C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3237638-672E-E34C-8DEE-1B062C2704CA}"/>
              </a:ext>
            </a:extLst>
          </p:cNvPr>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576" tIns="45788" rIns="91576" bIns="45788" numCol="1" anchor="t" anchorCtr="0" compatLnSpc="1">
            <a:prstTxWarp prst="textNoShape">
              <a:avLst/>
            </a:prstTxWarp>
          </a:bodyPr>
          <a:lstStyle>
            <a:lvl1pPr defTabSz="915988" eaLnBrk="0" hangingPunct="0">
              <a:defRPr sz="1200">
                <a:latin typeface="Times New Roman" pitchFamily="18" charset="0"/>
                <a:ea typeface="+mn-ea"/>
                <a:cs typeface="+mn-cs"/>
              </a:defRPr>
            </a:lvl1pPr>
          </a:lstStyle>
          <a:p>
            <a:pPr>
              <a:defRPr/>
            </a:pPr>
            <a:endParaRPr lang="en-US"/>
          </a:p>
        </p:txBody>
      </p:sp>
      <p:sp>
        <p:nvSpPr>
          <p:cNvPr id="35843" name="Rectangle 3">
            <a:extLst>
              <a:ext uri="{FF2B5EF4-FFF2-40B4-BE49-F238E27FC236}">
                <a16:creationId xmlns:a16="http://schemas.microsoft.com/office/drawing/2014/main" id="{8B87FEEB-4222-D540-BA4E-6FC5D20E36A2}"/>
              </a:ext>
            </a:extLst>
          </p:cNvPr>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576" tIns="45788" rIns="91576" bIns="45788" numCol="1" anchor="t" anchorCtr="0" compatLnSpc="1">
            <a:prstTxWarp prst="textNoShape">
              <a:avLst/>
            </a:prstTxWarp>
          </a:bodyPr>
          <a:lstStyle>
            <a:lvl1pPr algn="r" defTabSz="915988" eaLnBrk="0" hangingPunct="0">
              <a:defRPr sz="1200">
                <a:latin typeface="Times New Roman" pitchFamily="18" charset="0"/>
                <a:ea typeface="+mn-ea"/>
                <a:cs typeface="+mn-cs"/>
              </a:defRPr>
            </a:lvl1pPr>
          </a:lstStyle>
          <a:p>
            <a:pPr>
              <a:defRPr/>
            </a:pPr>
            <a:endParaRPr lang="en-US"/>
          </a:p>
        </p:txBody>
      </p:sp>
      <p:sp>
        <p:nvSpPr>
          <p:cNvPr id="39940" name="Rectangle 4">
            <a:extLst>
              <a:ext uri="{FF2B5EF4-FFF2-40B4-BE49-F238E27FC236}">
                <a16:creationId xmlns:a16="http://schemas.microsoft.com/office/drawing/2014/main" id="{5402302E-FCF2-9849-B479-024AB9F14787}"/>
              </a:ext>
            </a:extLst>
          </p:cNvPr>
          <p:cNvSpPr>
            <a:spLocks noGrp="1" noRot="1" noChangeAspect="1" noChangeArrowheads="1" noTextEdit="1"/>
          </p:cNvSpPr>
          <p:nvPr>
            <p:ph type="sldImg" idx="2"/>
          </p:nvPr>
        </p:nvSpPr>
        <p:spPr bwMode="auto">
          <a:xfrm>
            <a:off x="1133475" y="687388"/>
            <a:ext cx="4689475" cy="351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id="{CF1BFC47-00C6-994E-82B1-C80F76C1D9A7}"/>
              </a:ext>
            </a:extLst>
          </p:cNvPr>
          <p:cNvSpPr>
            <a:spLocks noGrp="1" noChangeArrowheads="1"/>
          </p:cNvSpPr>
          <p:nvPr>
            <p:ph type="body" sz="quarter" idx="3"/>
          </p:nvPr>
        </p:nvSpPr>
        <p:spPr bwMode="auto">
          <a:xfrm>
            <a:off x="919163" y="4432300"/>
            <a:ext cx="5122862" cy="4202113"/>
          </a:xfrm>
          <a:prstGeom prst="rect">
            <a:avLst/>
          </a:prstGeom>
          <a:noFill/>
          <a:ln w="9525">
            <a:noFill/>
            <a:miter lim="800000"/>
            <a:headEnd/>
            <a:tailEnd/>
          </a:ln>
          <a:effectLst/>
        </p:spPr>
        <p:txBody>
          <a:bodyPr vert="horz" wrap="square" lIns="91576" tIns="45788" rIns="91576" bIns="457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a:extLst>
              <a:ext uri="{FF2B5EF4-FFF2-40B4-BE49-F238E27FC236}">
                <a16:creationId xmlns:a16="http://schemas.microsoft.com/office/drawing/2014/main" id="{0EB305A5-B029-1F4D-9D65-38F9232ACB6C}"/>
              </a:ext>
            </a:extLst>
          </p:cNvPr>
          <p:cNvSpPr>
            <a:spLocks noGrp="1" noChangeArrowheads="1"/>
          </p:cNvSpPr>
          <p:nvPr>
            <p:ph type="ftr" sz="quarter" idx="4"/>
          </p:nvPr>
        </p:nvSpPr>
        <p:spPr bwMode="auto">
          <a:xfrm>
            <a:off x="0" y="8864600"/>
            <a:ext cx="3059113" cy="457200"/>
          </a:xfrm>
          <a:prstGeom prst="rect">
            <a:avLst/>
          </a:prstGeom>
          <a:noFill/>
          <a:ln w="9525">
            <a:noFill/>
            <a:miter lim="800000"/>
            <a:headEnd/>
            <a:tailEnd/>
          </a:ln>
          <a:effectLst/>
        </p:spPr>
        <p:txBody>
          <a:bodyPr vert="horz" wrap="square" lIns="91576" tIns="45788" rIns="91576" bIns="45788" numCol="1" anchor="b" anchorCtr="0" compatLnSpc="1">
            <a:prstTxWarp prst="textNoShape">
              <a:avLst/>
            </a:prstTxWarp>
          </a:bodyPr>
          <a:lstStyle>
            <a:lvl1pPr defTabSz="915988" eaLnBrk="0" hangingPunct="0">
              <a:defRPr sz="1200">
                <a:latin typeface="Times New Roman" pitchFamily="18" charset="0"/>
                <a:ea typeface="+mn-ea"/>
                <a:cs typeface="+mn-cs"/>
              </a:defRPr>
            </a:lvl1pPr>
          </a:lstStyle>
          <a:p>
            <a:pPr>
              <a:defRPr/>
            </a:pPr>
            <a:endParaRPr lang="en-US"/>
          </a:p>
        </p:txBody>
      </p:sp>
      <p:sp>
        <p:nvSpPr>
          <p:cNvPr id="35847" name="Rectangle 7">
            <a:extLst>
              <a:ext uri="{FF2B5EF4-FFF2-40B4-BE49-F238E27FC236}">
                <a16:creationId xmlns:a16="http://schemas.microsoft.com/office/drawing/2014/main" id="{D398B845-14D5-7B49-AE95-A694600952AC}"/>
              </a:ext>
            </a:extLst>
          </p:cNvPr>
          <p:cNvSpPr>
            <a:spLocks noGrp="1" noChangeArrowheads="1"/>
          </p:cNvSpPr>
          <p:nvPr>
            <p:ph type="sldNum" sz="quarter" idx="5"/>
          </p:nvPr>
        </p:nvSpPr>
        <p:spPr bwMode="auto">
          <a:xfrm>
            <a:off x="3976688" y="8864600"/>
            <a:ext cx="3059112" cy="457200"/>
          </a:xfrm>
          <a:prstGeom prst="rect">
            <a:avLst/>
          </a:prstGeom>
          <a:noFill/>
          <a:ln w="9525">
            <a:noFill/>
            <a:miter lim="800000"/>
            <a:headEnd/>
            <a:tailEnd/>
          </a:ln>
          <a:effectLst/>
        </p:spPr>
        <p:txBody>
          <a:bodyPr vert="horz" wrap="square" lIns="91576" tIns="45788" rIns="91576" bIns="45788" numCol="1" anchor="b" anchorCtr="0" compatLnSpc="1">
            <a:prstTxWarp prst="textNoShape">
              <a:avLst/>
            </a:prstTxWarp>
          </a:bodyPr>
          <a:lstStyle>
            <a:lvl1pPr algn="r" defTabSz="915988" eaLnBrk="0" hangingPunct="0">
              <a:defRPr sz="1200">
                <a:latin typeface="Times New Roman" panose="02020603050405020304" pitchFamily="18" charset="0"/>
              </a:defRPr>
            </a:lvl1pPr>
          </a:lstStyle>
          <a:p>
            <a:fld id="{BCA67866-3CE1-344D-BAC8-50F9CE7BB16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v/0OnwOKiMVb8?fs=1&amp;amp;hl=en_U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1E233EFD-AE6C-5F4C-877A-0E6A93CE8FCE}"/>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15D57BEE-2F89-9047-AEAA-CDEE033A45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FFA0E9CA-813B-BD45-AD6B-B443DD01A1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0175CC-BD9E-0346-B243-41E8FF97CDDB}"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AE6E117A-1C50-FB47-925C-D116D1F1F845}" type="slidenum">
              <a:rPr lang="en-US"/>
              <a:pPr>
                <a:defRPr/>
              </a:pPr>
              <a:t>14</a:t>
            </a:fld>
            <a:endParaRPr lang="en-US"/>
          </a:p>
        </p:txBody>
      </p:sp>
      <p:sp>
        <p:nvSpPr>
          <p:cNvPr id="16179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56B84CF-78F5-A549-A225-391692644911}" type="slidenum">
              <a:rPr lang="en-US" sz="1200" smtClean="0">
                <a:latin typeface="Times New Roman" charset="0"/>
              </a:rPr>
              <a:pPr algn="r">
                <a:buClrTx/>
                <a:buFontTx/>
                <a:buNone/>
                <a:defRPr/>
              </a:pPr>
              <a:t>14</a:t>
            </a:fld>
            <a:endParaRPr lang="en-US" sz="1200">
              <a:latin typeface="Times New Roman" charset="0"/>
            </a:endParaRPr>
          </a:p>
        </p:txBody>
      </p:sp>
      <p:sp>
        <p:nvSpPr>
          <p:cNvPr id="161794"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179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a:cs typeface="Times New Roman" charset="0"/>
              </a:rPr>
              <a:t>Compare alleles between individuals with extreme levels of a phenotype (i.e., cases and controls).</a:t>
            </a:r>
          </a:p>
          <a:p>
            <a:pPr>
              <a:spcBef>
                <a:spcPts val="450"/>
              </a:spcBef>
              <a:buClrTx/>
              <a:buFontTx/>
              <a:buNone/>
              <a:defRPr/>
            </a:pPr>
            <a:r>
              <a:rPr lang="en-US">
                <a:cs typeface="Times New Roman" charset="0"/>
              </a:rPr>
              <a:t>Association exists when cases are more (or less) likely than the controls to carry particular alleles (E.g., G).</a:t>
            </a:r>
          </a:p>
          <a:p>
            <a:pPr>
              <a:spcBef>
                <a:spcPts val="450"/>
              </a:spcBef>
              <a:buClrTx/>
              <a:buFontTx/>
              <a:buNone/>
              <a:defRPr/>
            </a:pPr>
            <a:endParaRPr lang="en-US">
              <a:cs typeface="Times New Roman" charset="0"/>
            </a:endParaRPr>
          </a:p>
        </p:txBody>
      </p:sp>
    </p:spTree>
    <p:extLst>
      <p:ext uri="{BB962C8B-B14F-4D97-AF65-F5344CB8AC3E}">
        <p14:creationId xmlns:p14="http://schemas.microsoft.com/office/powerpoint/2010/main" val="301794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C234A5D7-B6F9-4FB5-9CD1-B954B2D8046E}" type="slidenum">
              <a:rPr lang="en-US" altLang="en-US" sz="1300" smtClean="0"/>
              <a:pPr>
                <a:spcBef>
                  <a:spcPct val="0"/>
                </a:spcBef>
                <a:buClrTx/>
                <a:buFontTx/>
                <a:buNone/>
              </a:pPr>
              <a:t>15</a:t>
            </a:fld>
            <a:endParaRPr lang="en-US" altLang="en-US" sz="1300"/>
          </a:p>
        </p:txBody>
      </p:sp>
      <p:sp>
        <p:nvSpPr>
          <p:cNvPr id="25603"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51422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cs typeface="ＭＳ Ｐゴシック" charset="0"/>
              </a:defRPr>
            </a:lvl1pPr>
            <a:lvl2pPr marL="742950" indent="-28575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defRPr>
            </a:lvl2pPr>
            <a:lvl3pPr marL="11430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defRPr>
            </a:lvl3pPr>
            <a:lvl4pPr marL="16002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defRPr>
            </a:lvl4pPr>
            <a:lvl5pPr marL="2057400" indent="-228600" eaLnBrk="0" hangingPunct="0">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0" algn="l"/>
                <a:tab pos="420688" algn="l"/>
                <a:tab pos="842963" algn="l"/>
                <a:tab pos="1265238" algn="l"/>
                <a:tab pos="1687513" algn="l"/>
                <a:tab pos="2109788" algn="l"/>
                <a:tab pos="2532063" algn="l"/>
                <a:tab pos="2952750" algn="l"/>
                <a:tab pos="3375025" algn="l"/>
                <a:tab pos="3797300" algn="l"/>
                <a:tab pos="4219575" algn="l"/>
                <a:tab pos="4641850" algn="l"/>
                <a:tab pos="5064125" algn="l"/>
                <a:tab pos="5486400" algn="l"/>
                <a:tab pos="5907088" algn="l"/>
                <a:tab pos="6329363" algn="l"/>
                <a:tab pos="6751638" algn="l"/>
                <a:tab pos="7173913" algn="l"/>
                <a:tab pos="7596188" algn="l"/>
                <a:tab pos="8018463" algn="l"/>
                <a:tab pos="8440738" algn="l"/>
              </a:tabLst>
              <a:defRPr sz="2400">
                <a:solidFill>
                  <a:schemeClr val="tx1"/>
                </a:solidFill>
                <a:latin typeface="Calibri" charset="0"/>
                <a:ea typeface="ＭＳ Ｐゴシック" charset="0"/>
              </a:defRPr>
            </a:lvl9pPr>
          </a:lstStyle>
          <a:p>
            <a:pPr eaLnBrk="1" hangingPunct="1"/>
            <a:fld id="{11719E8B-1CA4-CD43-A66B-8E05533DB563}" type="slidenum">
              <a:rPr lang="en-US" sz="1200">
                <a:solidFill>
                  <a:srgbClr val="000000"/>
                </a:solidFill>
              </a:rPr>
              <a:pPr eaLnBrk="1" hangingPunct="1"/>
              <a:t>16</a:t>
            </a:fld>
            <a:endParaRPr lang="en-US" sz="1200">
              <a:solidFill>
                <a:srgbClr val="000000"/>
              </a:solidFill>
            </a:endParaRPr>
          </a:p>
        </p:txBody>
      </p:sp>
      <p:sp>
        <p:nvSpPr>
          <p:cNvPr id="46083" name="Text Box 1"/>
          <p:cNvSpPr>
            <a:spLocks noGrp="1" noRot="1" noChangeAspect="1" noChangeArrowheads="1"/>
          </p:cNvSpPr>
          <p:nvPr>
            <p:ph type="sldImg"/>
          </p:nvPr>
        </p:nvSpPr>
        <p:spPr bwMode="auto">
          <a:xfrm>
            <a:off x="1143000" y="685800"/>
            <a:ext cx="4568825" cy="3425825"/>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6084" name="Text Box 2"/>
          <p:cNvSpPr>
            <a:spLocks noGrp="1" noChangeArrowheads="1"/>
          </p:cNvSpPr>
          <p:nvPr>
            <p:ph type="body" idx="1"/>
          </p:nvPr>
        </p:nvSpPr>
        <p:spPr bwMode="auto">
          <a:xfrm>
            <a:off x="685800" y="4343400"/>
            <a:ext cx="5483225" cy="411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901018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93713" algn="l"/>
                <a:tab pos="987425" algn="l"/>
                <a:tab pos="1481138" algn="l"/>
                <a:tab pos="1974850" algn="l"/>
                <a:tab pos="2468563" algn="l"/>
                <a:tab pos="2962275" algn="l"/>
                <a:tab pos="3455988" algn="l"/>
                <a:tab pos="3949700" algn="l"/>
                <a:tab pos="4443413" algn="l"/>
                <a:tab pos="4937125" algn="l"/>
                <a:tab pos="5430838" algn="l"/>
                <a:tab pos="5924550" algn="l"/>
                <a:tab pos="6418263" algn="l"/>
                <a:tab pos="6911975" algn="l"/>
                <a:tab pos="7407275" algn="l"/>
                <a:tab pos="7900988" algn="l"/>
                <a:tab pos="8394700" algn="l"/>
                <a:tab pos="8888413" algn="l"/>
                <a:tab pos="9382125" algn="l"/>
                <a:tab pos="9875838" algn="l"/>
              </a:tabLst>
              <a:defRPr sz="1200">
                <a:solidFill>
                  <a:srgbClr val="000000"/>
                </a:solidFill>
                <a:latin typeface="Times New Roman" panose="02020603050405020304" pitchFamily="18" charset="0"/>
              </a:defRPr>
            </a:lvl9pPr>
          </a:lstStyle>
          <a:p>
            <a:pPr>
              <a:spcBef>
                <a:spcPct val="0"/>
              </a:spcBef>
              <a:buClrTx/>
              <a:buFontTx/>
              <a:buNone/>
            </a:pPr>
            <a:fld id="{42204B49-18E9-4AE3-8413-C27F4213B741}" type="slidenum">
              <a:rPr lang="en-US" altLang="en-US" sz="1300" smtClean="0"/>
              <a:pPr>
                <a:spcBef>
                  <a:spcPct val="0"/>
                </a:spcBef>
                <a:buClrTx/>
                <a:buFontTx/>
                <a:buNone/>
              </a:pPr>
              <a:t>18</a:t>
            </a:fld>
            <a:endParaRPr lang="en-US" altLang="en-US" sz="1300"/>
          </a:p>
        </p:txBody>
      </p:sp>
      <p:sp>
        <p:nvSpPr>
          <p:cNvPr id="29699" name="Rectangle 1"/>
          <p:cNvSpPr>
            <a:spLocks noGrp="1" noRot="1" noChangeAspect="1" noChangeArrowheads="1" noTextEdit="1"/>
          </p:cNvSpPr>
          <p:nvPr>
            <p:ph type="sldImg"/>
          </p:nvPr>
        </p:nvSpPr>
        <p:spPr>
          <a:xfrm>
            <a:off x="990600" y="765175"/>
            <a:ext cx="5119688" cy="38401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946150" y="4862513"/>
            <a:ext cx="52070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8764" tIns="49382" rIns="98764" bIns="49382"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8491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057757B6-A0CB-9F4E-B89B-77DB65DCBD00}" type="slidenum">
              <a:rPr lang="en-US"/>
              <a:pPr>
                <a:defRPr/>
              </a:pPr>
              <a:t>20</a:t>
            </a:fld>
            <a:endParaRPr lang="en-US"/>
          </a:p>
        </p:txBody>
      </p:sp>
      <p:sp>
        <p:nvSpPr>
          <p:cNvPr id="15974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E77B0AD0-F11E-A249-9B95-412AF797B30D}" type="slidenum">
              <a:rPr lang="en-US" sz="1200" smtClean="0">
                <a:latin typeface="Times New Roman" charset="0"/>
              </a:rPr>
              <a:pPr algn="r">
                <a:buClrTx/>
                <a:buFontTx/>
                <a:buNone/>
                <a:defRPr/>
              </a:pPr>
              <a:t>20</a:t>
            </a:fld>
            <a:endParaRPr lang="en-US" sz="1200">
              <a:latin typeface="Times New Roman" charset="0"/>
            </a:endParaRPr>
          </a:p>
        </p:txBody>
      </p:sp>
      <p:sp>
        <p:nvSpPr>
          <p:cNvPr id="159746"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59747"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endParaRPr lang="en-US" dirty="0">
              <a:cs typeface="Microsoft YaHei" charset="0"/>
            </a:endParaRPr>
          </a:p>
        </p:txBody>
      </p:sp>
    </p:spTree>
    <p:extLst>
      <p:ext uri="{BB962C8B-B14F-4D97-AF65-F5344CB8AC3E}">
        <p14:creationId xmlns:p14="http://schemas.microsoft.com/office/powerpoint/2010/main" val="28374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1DD3A-A37B-C647-9F01-28B2BBB859BC}" type="slidenum">
              <a:rPr lang="en-US" smtClean="0"/>
              <a:t>21</a:t>
            </a:fld>
            <a:endParaRPr lang="en-US"/>
          </a:p>
        </p:txBody>
      </p:sp>
    </p:spTree>
    <p:extLst>
      <p:ext uri="{BB962C8B-B14F-4D97-AF65-F5344CB8AC3E}">
        <p14:creationId xmlns:p14="http://schemas.microsoft.com/office/powerpoint/2010/main" val="2341581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38E795AA-C860-EC46-93EC-34C29D576E73}"/>
              </a:ext>
            </a:extLst>
          </p:cNvPr>
          <p:cNvSpPr>
            <a:spLocks noGrp="1" noRot="1" noChangeAspect="1"/>
          </p:cNvSpPr>
          <p:nvPr>
            <p:ph type="sldImg"/>
          </p:nvPr>
        </p:nvSpPr>
        <p:spPr>
          <a:xfrm>
            <a:off x="1414463" y="1162050"/>
            <a:ext cx="4181475" cy="3136900"/>
          </a:xfrm>
          <a:ln/>
        </p:spPr>
      </p:sp>
      <p:sp>
        <p:nvSpPr>
          <p:cNvPr id="3" name="Notes Placeholder 2">
            <a:extLst>
              <a:ext uri="{FF2B5EF4-FFF2-40B4-BE49-F238E27FC236}">
                <a16:creationId xmlns:a16="http://schemas.microsoft.com/office/drawing/2014/main" id="{864410C8-C555-5644-AB5F-1DD18807F117}"/>
              </a:ext>
            </a:extLst>
          </p:cNvPr>
          <p:cNvSpPr>
            <a:spLocks noGrp="1"/>
          </p:cNvSpPr>
          <p:nvPr>
            <p:ph type="body" idx="1"/>
          </p:nvPr>
        </p:nvSpPr>
        <p:spPr/>
        <p:txBody>
          <a:bodyPr/>
          <a:lstStyle/>
          <a:p>
            <a:r>
              <a:rPr lang="en-US" altLang="en-US">
                <a:ea typeface="ＭＳ Ｐゴシック" panose="020B0600070205080204" pitchFamily="34" charset="-128"/>
              </a:rPr>
              <a:t>In addition, sharing of variant associations across cancer types has also been observed (pleiotropy)</a:t>
            </a:r>
          </a:p>
          <a:p>
            <a:r>
              <a:rPr lang="en-US" altLang="en-US">
                <a:ea typeface="ＭＳ Ｐゴシック" panose="020B0600070205080204" pitchFamily="34" charset="-128"/>
              </a:rPr>
              <a:t>In this diagram, we see examples of previously reported pleiotropic loci by cytogenic region in a range of cancers. If we look at colon cancer, we can see that 8q24 has shown to be associated with at least bladder, chronic limphocytic leukemia, prostate, and breast cancer. The question we wanted to ask was</a:t>
            </a:r>
            <a:r>
              <a:rPr lang="is-IS" altLang="en-US">
                <a:ea typeface="ＭＳ Ｐゴシック" panose="020B0600070205080204" pitchFamily="34" charset="-128"/>
              </a:rPr>
              <a:t>….</a:t>
            </a:r>
            <a:r>
              <a:rPr lang="en-US" altLang="en-US">
                <a:ea typeface="ＭＳ Ｐゴシック" panose="020B0600070205080204" pitchFamily="34" charset="-128"/>
              </a:rPr>
              <a:t> Do we see enrichment of genetic sharing within certain cancer types within the UK biobank?</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Chronic lymphocytic leukemia </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477 variants in GWAS catalog</a:t>
            </a:r>
          </a:p>
          <a:p>
            <a:r>
              <a:rPr lang="en-US" altLang="en-US">
                <a:ea typeface="ＭＳ Ｐゴシック" panose="020B0600070205080204" pitchFamily="34" charset="-128"/>
              </a:rPr>
              <a:t>OF the 477 this many are associated with a number cancers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Ghoussaini M, Song H, Koessler T, Al Olama AA, Kote-Jarai Z, Driver KE, et al. Multiple loci with different cancer specificities within the 8q24 gene desert. J Natl Cancer Inst 2008;100:962–6. 3. Rafnar T, Sulem P, Stacey SN, Geller F, Gudmundsson J, Sigurdsso</a:t>
            </a:r>
          </a:p>
          <a:p>
            <a:endParaRPr lang="en-US" altLang="en-US">
              <a:ea typeface="ＭＳ Ｐゴシック" panose="020B0600070205080204" pitchFamily="34" charset="-128"/>
            </a:endParaRPr>
          </a:p>
          <a:p>
            <a:r>
              <a:rPr lang="en-US" altLang="en-US">
                <a:ea typeface="ＭＳ Ｐゴシック" panose="020B0600070205080204" pitchFamily="34" charset="-128"/>
              </a:rPr>
              <a:t>JW: Need to make figures larger. How about giving them their own slides (each of two figures) and removing the text and just saying the text while flashing through slides?</a:t>
            </a:r>
          </a:p>
        </p:txBody>
      </p:sp>
      <p:sp>
        <p:nvSpPr>
          <p:cNvPr id="4" name="Slide Number Placeholder 3">
            <a:extLst>
              <a:ext uri="{FF2B5EF4-FFF2-40B4-BE49-F238E27FC236}">
                <a16:creationId xmlns:a16="http://schemas.microsoft.com/office/drawing/2014/main" id="{A0103660-42E9-2A41-ACC0-4BD833AABF75}"/>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FC5E14-C5F7-3745-B06F-CB6FDD558971}"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3C66703F-8909-C84D-8883-266C4C065133}"/>
              </a:ext>
            </a:extLst>
          </p:cNvPr>
          <p:cNvSpPr>
            <a:spLocks noGrp="1" noRot="1" noChangeAspect="1"/>
          </p:cNvSpPr>
          <p:nvPr>
            <p:ph type="sldImg"/>
          </p:nvPr>
        </p:nvSpPr>
        <p:spPr>
          <a:xfrm>
            <a:off x="1414463" y="1162050"/>
            <a:ext cx="4181475" cy="3136900"/>
          </a:xfrm>
          <a:ln/>
        </p:spPr>
      </p:sp>
      <p:sp>
        <p:nvSpPr>
          <p:cNvPr id="129026" name="Notes Placeholder 2">
            <a:extLst>
              <a:ext uri="{FF2B5EF4-FFF2-40B4-BE49-F238E27FC236}">
                <a16:creationId xmlns:a16="http://schemas.microsoft.com/office/drawing/2014/main" id="{93B86452-30DE-CF48-B80F-F723D13C7C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There are many approaches that can be taken in order to assess pleiotropy, with three of those approaches being highlighted here. Each ordered by the number of variants included in the analysis. In the first box on the left, we list single variant lookups.  In this case, we examine whether a SNP found to be a associated with a given cancer, is significantly associated with other cancers. This can be either based on lookups of p-values with each individual cancer, or through the identification of optimal set of cancers within a cross-cancer meta-analysis framework. In the next box we highlight polygenic risk scores. In this scenario we aggregate significantly associated SNPs for a given cancer into a risk score, weighted by the originating cancer-association effect size, and then apply that risk score to cancers of interest. Co-heritability is another method widely used to assess pleotropy in this case we take advantage of genome-wide genotyping data to assess cancer pairs.</a:t>
            </a:r>
          </a:p>
          <a:p>
            <a:endParaRPr lang="en-US" altLang="en-US">
              <a:ea typeface="ＭＳ Ｐゴシック" panose="020B0600070205080204" pitchFamily="34" charset="-128"/>
            </a:endParaRPr>
          </a:p>
          <a:p>
            <a:r>
              <a:rPr lang="en-US" altLang="en-US">
                <a:ea typeface="ＭＳ Ｐゴシック" panose="020B0600070205080204" pitchFamily="34" charset="-128"/>
              </a:rPr>
              <a:t>For PRS: specifically applying PRS from one risk score to another</a:t>
            </a:r>
          </a:p>
          <a:p>
            <a:r>
              <a:rPr lang="en-US" altLang="en-US">
                <a:ea typeface="ＭＳ Ｐゴシック" panose="020B0600070205080204" pitchFamily="34" charset="-128"/>
              </a:rPr>
              <a:t>Co-herit: ass cancer pairs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JW: OK but for title how about “Approached to examining pleiotropy”?</a:t>
            </a:r>
          </a:p>
        </p:txBody>
      </p:sp>
      <p:sp>
        <p:nvSpPr>
          <p:cNvPr id="4" name="Slide Number Placeholder 3">
            <a:extLst>
              <a:ext uri="{FF2B5EF4-FFF2-40B4-BE49-F238E27FC236}">
                <a16:creationId xmlns:a16="http://schemas.microsoft.com/office/drawing/2014/main" id="{B506E5EC-DF8D-BB49-BA25-BEDFD113BF52}"/>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E8FDF4-510B-AC4C-9AB7-71AD80CC7C5B}"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536145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682D5CE7-D5BA-B045-9BEB-48877AA1714C}"/>
              </a:ext>
            </a:extLst>
          </p:cNvPr>
          <p:cNvSpPr>
            <a:spLocks noGrp="1" noRot="1" noChangeAspect="1"/>
          </p:cNvSpPr>
          <p:nvPr>
            <p:ph type="sldImg"/>
          </p:nvPr>
        </p:nvSpPr>
        <p:spPr>
          <a:xfrm>
            <a:off x="1414463" y="1162050"/>
            <a:ext cx="4181475" cy="3136900"/>
          </a:xfrm>
          <a:ln/>
        </p:spPr>
      </p:sp>
      <p:sp>
        <p:nvSpPr>
          <p:cNvPr id="130050" name="Notes Placeholder 2">
            <a:extLst>
              <a:ext uri="{FF2B5EF4-FFF2-40B4-BE49-F238E27FC236}">
                <a16:creationId xmlns:a16="http://schemas.microsoft.com/office/drawing/2014/main" id="{2CA356EC-E73A-3442-8FFB-98DD9463C0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There are many approaches that can be taken in order to assess pleiotropy, with three of those approaches being highlighted here. Each ordered by the number of variants included in the analysis. In the first box on the left, we list single variant lookups.  In this case, we examine whether a SNP found to be a associated with a given cancer, is significantly associated with other cancers. This can be either based on lookups of p-values with each individual cancer, or through the identification of optimal set of cancers within a cross-cancer meta-analysis framework. In the next box we highlight polygenic risk scores. In this scenario we aggregate significantly associated SNPs for a given cancer into a risk score, weighted by the originating cancer-association effect size, and then apply that risk score to cancers of interest. Co-heritability is another method widely used to assess pleotropy in this case we take advantage of genome-wide genotyping data to assess cancer pairs.</a:t>
            </a:r>
          </a:p>
          <a:p>
            <a:endParaRPr lang="en-US" altLang="en-US">
              <a:ea typeface="ＭＳ Ｐゴシック" panose="020B0600070205080204" pitchFamily="34" charset="-128"/>
            </a:endParaRPr>
          </a:p>
          <a:p>
            <a:r>
              <a:rPr lang="en-US" altLang="en-US">
                <a:ea typeface="ＭＳ Ｐゴシック" panose="020B0600070205080204" pitchFamily="34" charset="-128"/>
              </a:rPr>
              <a:t>For PRS: specifically applying PRS from one risk score to another</a:t>
            </a:r>
          </a:p>
          <a:p>
            <a:r>
              <a:rPr lang="en-US" altLang="en-US">
                <a:ea typeface="ＭＳ Ｐゴシック" panose="020B0600070205080204" pitchFamily="34" charset="-128"/>
              </a:rPr>
              <a:t>Co-herit: ass cancer pairs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JW: OK but for title how about “Approached to examining pleiotropy”?</a:t>
            </a:r>
          </a:p>
        </p:txBody>
      </p:sp>
      <p:sp>
        <p:nvSpPr>
          <p:cNvPr id="4" name="Slide Number Placeholder 3">
            <a:extLst>
              <a:ext uri="{FF2B5EF4-FFF2-40B4-BE49-F238E27FC236}">
                <a16:creationId xmlns:a16="http://schemas.microsoft.com/office/drawing/2014/main" id="{5F66C0AB-D4D0-E341-85CD-656D6BA8AADB}"/>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16FDBC-8B15-C641-ADC7-94CDC8ECE357}"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0332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4142E634-9AE7-AF4D-A8F5-553BEDDA76C6}"/>
              </a:ext>
            </a:extLst>
          </p:cNvPr>
          <p:cNvSpPr>
            <a:spLocks noGrp="1" noRot="1" noChangeAspect="1"/>
          </p:cNvSpPr>
          <p:nvPr>
            <p:ph type="sldImg"/>
          </p:nvPr>
        </p:nvSpPr>
        <p:spPr>
          <a:ln/>
        </p:spPr>
      </p:sp>
      <p:sp>
        <p:nvSpPr>
          <p:cNvPr id="131074" name="Notes Placeholder 2">
            <a:extLst>
              <a:ext uri="{FF2B5EF4-FFF2-40B4-BE49-F238E27FC236}">
                <a16:creationId xmlns:a16="http://schemas.microsoft.com/office/drawing/2014/main" id="{36E2C8D0-3B97-7C46-ACB4-E7CC929487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6DE8EAA1-8C1F-A446-B4D5-90F62B469352}"/>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61E7B6-073F-E54F-9A15-CD316C170032}"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2028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384F042-F4A8-B448-9DE3-04DA96F6722A}"/>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60B26D3D-21F7-4E49-B7E7-B569A3E5CCA6}"/>
              </a:ext>
            </a:extLst>
          </p:cNvPr>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a:solidFill>
                  <a:prstClr val="black"/>
                </a:solidFill>
                <a:latin typeface="+mn-lt"/>
                <a:ea typeface="+mn-ea"/>
                <a:cs typeface="+mn-cs"/>
                <a:hlinkClick r:id="rId3"/>
              </a:rPr>
              <a:t>http://www.youtube.com/watch?v=0OnwOKiMVb8</a:t>
            </a:r>
          </a:p>
          <a:p>
            <a:pPr>
              <a:defRPr/>
            </a:pPr>
            <a:endParaRPr lang="en-US" dirty="0"/>
          </a:p>
        </p:txBody>
      </p:sp>
      <p:sp>
        <p:nvSpPr>
          <p:cNvPr id="4" name="Slide Number Placeholder 3">
            <a:extLst>
              <a:ext uri="{FF2B5EF4-FFF2-40B4-BE49-F238E27FC236}">
                <a16:creationId xmlns:a16="http://schemas.microsoft.com/office/drawing/2014/main" id="{94184E12-6CF5-334C-ABB8-ADD5C8976D8A}"/>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0F2543-F25A-164E-9772-AC0A43359FF4}"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mentioned also used asset to meta-analyze </a:t>
            </a:r>
            <a:r>
              <a:rPr lang="en-US" dirty="0" err="1"/>
              <a:t>snps</a:t>
            </a:r>
            <a:r>
              <a:rPr lang="en-US" dirty="0"/>
              <a:t> across cancers!</a:t>
            </a:r>
          </a:p>
        </p:txBody>
      </p:sp>
      <p:sp>
        <p:nvSpPr>
          <p:cNvPr id="4" name="Slide Number Placeholder 3"/>
          <p:cNvSpPr>
            <a:spLocks noGrp="1"/>
          </p:cNvSpPr>
          <p:nvPr>
            <p:ph type="sldNum" sz="quarter" idx="5"/>
          </p:nvPr>
        </p:nvSpPr>
        <p:spPr/>
        <p:txBody>
          <a:bodyPr/>
          <a:lstStyle/>
          <a:p>
            <a:fld id="{DDA3FF75-F38C-D843-B4D7-C1CECE698C65}" type="slidenum">
              <a:rPr lang="en-US" smtClean="0"/>
              <a:t>38</a:t>
            </a:fld>
            <a:endParaRPr lang="en-US"/>
          </a:p>
        </p:txBody>
      </p:sp>
    </p:spTree>
    <p:extLst>
      <p:ext uri="{BB962C8B-B14F-4D97-AF65-F5344CB8AC3E}">
        <p14:creationId xmlns:p14="http://schemas.microsoft.com/office/powerpoint/2010/main" val="3325484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EFD22626-EEA9-6748-B084-8A33A3CE17F8}"/>
              </a:ext>
            </a:extLst>
          </p:cNvPr>
          <p:cNvSpPr>
            <a:spLocks noGrp="1" noRot="1" noChangeAspect="1"/>
          </p:cNvSpPr>
          <p:nvPr>
            <p:ph type="sldImg"/>
          </p:nvPr>
        </p:nvSpPr>
        <p:spPr>
          <a:xfrm>
            <a:off x="1414463" y="1162050"/>
            <a:ext cx="4181475" cy="3136900"/>
          </a:xfrm>
          <a:ln/>
        </p:spPr>
      </p:sp>
      <p:sp>
        <p:nvSpPr>
          <p:cNvPr id="133122" name="Notes Placeholder 2">
            <a:extLst>
              <a:ext uri="{FF2B5EF4-FFF2-40B4-BE49-F238E27FC236}">
                <a16:creationId xmlns:a16="http://schemas.microsoft.com/office/drawing/2014/main" id="{ADD428EA-79FD-FB41-9224-878DF3CC22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There are many approaches that can be taken in order to assess pleiotropy, with three of those approaches being highlighted here. Each ordered by the number of variants included in the analysis. In the first box on the left, we list single variant lookups.  In this case, we examine whether a SNP found to be a associated with a given cancer, is significantly associated with other cancers. This can be either based on lookups of p-values with each individual cancer, or through the identification of optimal set of cancers within a cross-cancer meta-analysis framework. In the next box we highlight polygenic risk scores. In this scenario we aggregate significantly associated SNPs for a given cancer into a risk score, weighted by the originating cancer-association effect size, and then apply that risk score to cancers of interest. Co-heritability is another method widely used to assess pleotropy in this case we take advantage of genome-wide genotyping data to assess cancer pairs.</a:t>
            </a:r>
          </a:p>
          <a:p>
            <a:endParaRPr lang="en-US" altLang="en-US">
              <a:ea typeface="ＭＳ Ｐゴシック" panose="020B0600070205080204" pitchFamily="34" charset="-128"/>
            </a:endParaRPr>
          </a:p>
          <a:p>
            <a:r>
              <a:rPr lang="en-US" altLang="en-US">
                <a:ea typeface="ＭＳ Ｐゴシック" panose="020B0600070205080204" pitchFamily="34" charset="-128"/>
              </a:rPr>
              <a:t>For PRS: specifically applying PRS from one risk score to another</a:t>
            </a:r>
          </a:p>
          <a:p>
            <a:r>
              <a:rPr lang="en-US" altLang="en-US">
                <a:ea typeface="ＭＳ Ｐゴシック" panose="020B0600070205080204" pitchFamily="34" charset="-128"/>
              </a:rPr>
              <a:t>Co-herit: ass cancer pairs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JW: OK but for title how about “Approached to examining pleiotropy”?</a:t>
            </a:r>
          </a:p>
        </p:txBody>
      </p:sp>
      <p:sp>
        <p:nvSpPr>
          <p:cNvPr id="4" name="Slide Number Placeholder 3">
            <a:extLst>
              <a:ext uri="{FF2B5EF4-FFF2-40B4-BE49-F238E27FC236}">
                <a16:creationId xmlns:a16="http://schemas.microsoft.com/office/drawing/2014/main" id="{CAB7D2B6-6CD7-9D49-8C29-E55DA77AA133}"/>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1817A6-085F-9746-9DE9-83F042CDD44F}"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5925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332CB7E0-4483-B54C-94F1-33169B58779F}"/>
              </a:ext>
            </a:extLst>
          </p:cNvPr>
          <p:cNvSpPr>
            <a:spLocks noGrp="1" noRot="1" noChangeAspect="1"/>
          </p:cNvSpPr>
          <p:nvPr>
            <p:ph type="sldImg"/>
          </p:nvPr>
        </p:nvSpPr>
        <p:spPr>
          <a:xfrm>
            <a:off x="1414463" y="1162050"/>
            <a:ext cx="4181475" cy="3136900"/>
          </a:xfrm>
          <a:ln/>
        </p:spPr>
      </p:sp>
      <p:sp>
        <p:nvSpPr>
          <p:cNvPr id="135170" name="Notes Placeholder 2">
            <a:extLst>
              <a:ext uri="{FF2B5EF4-FFF2-40B4-BE49-F238E27FC236}">
                <a16:creationId xmlns:a16="http://schemas.microsoft.com/office/drawing/2014/main" id="{96CC1E32-37D0-2945-9735-FEFC79A8B7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There are many approaches that can be taken in order to assess pleiotropy, with three of those approaches being highlighted here. Each ordered by the number of variants included in the analysis. In the first box on the left, we list single variant lookups.  In this case, we examine whether a SNP found to be a associated with a given cancer, is significantly associated with other cancers. This can be either based on lookups of p-values with each individual cancer, or through the identification of optimal set of cancers within a cross-cancer meta-analysis framework. In the next box we highlight polygenic risk scores. In this scenario we aggregate significantly associated SNPs for a given cancer into a risk score, weighted by the originating cancer-association effect size, and then apply that risk score to cancers of interest. Co-heritability is another method widely used to assess pleotropy in this case we take advantage of genome-wide genotyping data to assess cancer pairs.</a:t>
            </a:r>
          </a:p>
          <a:p>
            <a:endParaRPr lang="en-US" altLang="en-US">
              <a:ea typeface="ＭＳ Ｐゴシック" panose="020B0600070205080204" pitchFamily="34" charset="-128"/>
            </a:endParaRPr>
          </a:p>
          <a:p>
            <a:r>
              <a:rPr lang="en-US" altLang="en-US">
                <a:ea typeface="ＭＳ Ｐゴシック" panose="020B0600070205080204" pitchFamily="34" charset="-128"/>
              </a:rPr>
              <a:t>For PRS: specifically applying PRS from one risk score to another</a:t>
            </a:r>
          </a:p>
          <a:p>
            <a:r>
              <a:rPr lang="en-US" altLang="en-US">
                <a:ea typeface="ＭＳ Ｐゴシック" panose="020B0600070205080204" pitchFamily="34" charset="-128"/>
              </a:rPr>
              <a:t>Co-herit: ass cancer pairs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JW: OK but for title how about “Approached to examining pleiotropy”?</a:t>
            </a:r>
          </a:p>
        </p:txBody>
      </p:sp>
      <p:sp>
        <p:nvSpPr>
          <p:cNvPr id="4" name="Slide Number Placeholder 3">
            <a:extLst>
              <a:ext uri="{FF2B5EF4-FFF2-40B4-BE49-F238E27FC236}">
                <a16:creationId xmlns:a16="http://schemas.microsoft.com/office/drawing/2014/main" id="{46F26F48-877A-6B4C-87FD-D9F61641C373}"/>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5BC80B-0E38-AA43-A598-CD4DD548D235}"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138658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5C8D61D7-3766-1743-8CC7-75F1F6C655AB}"/>
              </a:ext>
            </a:extLst>
          </p:cNvPr>
          <p:cNvSpPr>
            <a:spLocks noGrp="1" noRot="1" noChangeAspect="1"/>
          </p:cNvSpPr>
          <p:nvPr>
            <p:ph type="sldImg"/>
          </p:nvPr>
        </p:nvSpPr>
        <p:spPr>
          <a:ln/>
        </p:spPr>
      </p:sp>
      <p:sp>
        <p:nvSpPr>
          <p:cNvPr id="136194" name="Notes Placeholder 2">
            <a:extLst>
              <a:ext uri="{FF2B5EF4-FFF2-40B4-BE49-F238E27FC236}">
                <a16:creationId xmlns:a16="http://schemas.microsoft.com/office/drawing/2014/main" id="{9C871E8C-5993-9041-852F-8F27C42E74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Give example from the literature.</a:t>
            </a:r>
          </a:p>
          <a:p>
            <a:r>
              <a:rPr lang="en-US" altLang="en-US">
                <a:ea typeface="ＭＳ Ｐゴシック" panose="020B0600070205080204" pitchFamily="34" charset="-128"/>
              </a:rPr>
              <a:t>Josh Sampson recent results.</a:t>
            </a:r>
          </a:p>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4BC1917C-59E1-FF4F-80F4-3745FF5CD717}"/>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9C9B43-7879-FF4B-A8B7-C09C1C6B279A}" type="slidenum">
              <a:rPr lang="en-US" altLang="en-US" sz="1200">
                <a:latin typeface="Times New Roman" panose="02020603050405020304" pitchFamily="18" charset="0"/>
              </a:rPr>
              <a:pPr/>
              <a:t>44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223963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B3A9BDE5-6F02-4940-92E8-90B4FEB4AAAB}"/>
              </a:ext>
            </a:extLst>
          </p:cNvPr>
          <p:cNvSpPr>
            <a:spLocks noGrp="1" noRot="1" noChangeAspect="1"/>
          </p:cNvSpPr>
          <p:nvPr>
            <p:ph type="sldImg"/>
          </p:nvPr>
        </p:nvSpPr>
        <p:spPr>
          <a:ln/>
        </p:spPr>
      </p:sp>
      <p:sp>
        <p:nvSpPr>
          <p:cNvPr id="137218" name="Notes Placeholder 2">
            <a:extLst>
              <a:ext uri="{FF2B5EF4-FFF2-40B4-BE49-F238E27FC236}">
                <a16:creationId xmlns:a16="http://schemas.microsoft.com/office/drawing/2014/main" id="{CEEB0CD3-FDDE-ED41-96BF-49DCB65229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Give example from the literature.</a:t>
            </a:r>
          </a:p>
          <a:p>
            <a:r>
              <a:rPr lang="en-US" altLang="en-US">
                <a:ea typeface="ＭＳ Ｐゴシック" panose="020B0600070205080204" pitchFamily="34" charset="-128"/>
              </a:rPr>
              <a:t>Josh Sampson recent results.</a:t>
            </a:r>
          </a:p>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D6E5AAE7-9D2E-5A41-94A6-731D2DB59C0B}"/>
              </a:ext>
            </a:extLst>
          </p:cNvPr>
          <p:cNvSpPr>
            <a:spLocks noGrp="1"/>
          </p:cNvSpPr>
          <p:nvPr>
            <p:ph type="sldNum" sz="quarter" idx="5"/>
          </p:nvPr>
        </p:nvSpPr>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87E66E-6B1A-1040-9513-9720F39516BF}" type="slidenum">
              <a:rPr lang="en-US" altLang="en-US" sz="1200">
                <a:latin typeface="Times New Roman" panose="02020603050405020304" pitchFamily="18" charset="0"/>
              </a:rPr>
              <a:pPr/>
              <a:t>45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657387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3.27e-04 = 0.05/153 = 0.05/(17^2/2)</a:t>
            </a:r>
          </a:p>
        </p:txBody>
      </p:sp>
      <p:sp>
        <p:nvSpPr>
          <p:cNvPr id="4" name="Slide Number Placeholder 3"/>
          <p:cNvSpPr>
            <a:spLocks noGrp="1"/>
          </p:cNvSpPr>
          <p:nvPr>
            <p:ph type="sldNum" sz="quarter" idx="5"/>
          </p:nvPr>
        </p:nvSpPr>
        <p:spPr/>
        <p:txBody>
          <a:bodyPr/>
          <a:lstStyle/>
          <a:p>
            <a:fld id="{DDA3FF75-F38C-D843-B4D7-C1CECE698C65}" type="slidenum">
              <a:rPr lang="en-US" smtClean="0"/>
              <a:t>46</a:t>
            </a:fld>
            <a:endParaRPr lang="en-US"/>
          </a:p>
        </p:txBody>
      </p:sp>
    </p:spTree>
    <p:extLst>
      <p:ext uri="{BB962C8B-B14F-4D97-AF65-F5344CB8AC3E}">
        <p14:creationId xmlns:p14="http://schemas.microsoft.com/office/powerpoint/2010/main" val="4012527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3.27e-04 = 0.05/153 = 0.05/(17^2/2)</a:t>
            </a:r>
          </a:p>
        </p:txBody>
      </p:sp>
      <p:sp>
        <p:nvSpPr>
          <p:cNvPr id="4" name="Slide Number Placeholder 3"/>
          <p:cNvSpPr>
            <a:spLocks noGrp="1"/>
          </p:cNvSpPr>
          <p:nvPr>
            <p:ph type="sldNum" sz="quarter" idx="5"/>
          </p:nvPr>
        </p:nvSpPr>
        <p:spPr/>
        <p:txBody>
          <a:bodyPr/>
          <a:lstStyle/>
          <a:p>
            <a:fld id="{DDA3FF75-F38C-D843-B4D7-C1CECE698C65}" type="slidenum">
              <a:rPr lang="en-US" smtClean="0"/>
              <a:t>47</a:t>
            </a:fld>
            <a:endParaRPr lang="en-US"/>
          </a:p>
        </p:txBody>
      </p:sp>
    </p:spTree>
    <p:extLst>
      <p:ext uri="{BB962C8B-B14F-4D97-AF65-F5344CB8AC3E}">
        <p14:creationId xmlns:p14="http://schemas.microsoft.com/office/powerpoint/2010/main" val="2957096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039F94DC-10C7-8D4F-9F1A-592DC3CD4225}"/>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48FBF801-DACA-9F4B-ADD9-B80597FDFA85}"/>
              </a:ext>
            </a:extLst>
          </p:cNvPr>
          <p:cNvSpPr>
            <a:spLocks noGrp="1"/>
          </p:cNvSpPr>
          <p:nvPr>
            <p:ph type="body" idx="1"/>
          </p:nvPr>
        </p:nvSpPr>
        <p:spPr/>
        <p:txBody>
          <a:bodyPr>
            <a:normAutofit/>
          </a:bodyPr>
          <a:lstStyle/>
          <a:p>
            <a:pPr>
              <a:defRPr/>
            </a:pPr>
            <a:r>
              <a:rPr lang="en-US" dirty="0">
                <a:cs typeface="+mn-cs"/>
              </a:rPr>
              <a:t>Go to 23andMe site, look at</a:t>
            </a:r>
          </a:p>
          <a:p>
            <a:pPr marL="232943" indent="-232943">
              <a:buFontTx/>
              <a:buAutoNum type="arabicParenR"/>
              <a:defRPr/>
            </a:pPr>
            <a:r>
              <a:rPr lang="en-US" dirty="0" err="1">
                <a:cs typeface="+mn-cs"/>
              </a:rPr>
              <a:t>Warfarin</a:t>
            </a:r>
            <a:r>
              <a:rPr lang="en-US" dirty="0">
                <a:cs typeface="+mn-cs"/>
              </a:rPr>
              <a:t> Sensitivity</a:t>
            </a:r>
          </a:p>
          <a:p>
            <a:pPr marL="232943" indent="-232943">
              <a:buFontTx/>
              <a:buAutoNum type="arabicParenR"/>
              <a:defRPr/>
            </a:pPr>
            <a:r>
              <a:rPr lang="en-US" dirty="0">
                <a:cs typeface="+mn-cs"/>
              </a:rPr>
              <a:t>Prostate Cancer Risk (note change from before)</a:t>
            </a:r>
          </a:p>
          <a:p>
            <a:pPr marL="232943" indent="-232943">
              <a:buFontTx/>
              <a:buAutoNum type="arabicParenR"/>
              <a:defRPr/>
            </a:pPr>
            <a:r>
              <a:rPr lang="en-US" dirty="0">
                <a:cs typeface="+mn-cs"/>
              </a:rPr>
              <a:t>Athletic ability: less likely to be a power athlete.</a:t>
            </a:r>
          </a:p>
        </p:txBody>
      </p:sp>
      <p:sp>
        <p:nvSpPr>
          <p:cNvPr id="77827" name="Slide Number Placeholder 3">
            <a:extLst>
              <a:ext uri="{FF2B5EF4-FFF2-40B4-BE49-F238E27FC236}">
                <a16:creationId xmlns:a16="http://schemas.microsoft.com/office/drawing/2014/main" id="{3FBBC6B1-DC4C-DA46-A06B-34FB9DDEFB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F2789C-77C7-A045-B251-5A6BD0F57778}" type="slidenum">
              <a:rPr lang="en-US" altLang="en-US" sz="1200">
                <a:latin typeface="Times New Roman" panose="02020603050405020304" pitchFamily="18" charset="0"/>
              </a:rPr>
              <a:pPr/>
              <a:t>48</a:t>
            </a:fld>
            <a:endParaRPr lang="en-US" altLang="en-US" sz="12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sz="quarter"/>
          </p:nvPr>
        </p:nvSpPr>
        <p:spPr/>
        <p:txBody>
          <a:bodyPr/>
          <a:lstStyle/>
          <a:p>
            <a:pPr>
              <a:defRPr/>
            </a:pPr>
            <a:fld id="{8CBE977F-950C-FC48-B9B5-2ABEA9CDA00A}" type="slidenum">
              <a:rPr lang="en-US"/>
              <a:pPr>
                <a:defRPr/>
              </a:pPr>
              <a:t>4</a:t>
            </a:fld>
            <a:endParaRPr lang="en-US"/>
          </a:p>
        </p:txBody>
      </p:sp>
      <p:sp>
        <p:nvSpPr>
          <p:cNvPr id="8499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499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endParaRPr lang="en-US" dirty="0">
              <a:cs typeface="Microsoft YaHei" charset="0"/>
            </a:endParaRPr>
          </a:p>
        </p:txBody>
      </p:sp>
      <p:sp>
        <p:nvSpPr>
          <p:cNvPr id="84995"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6DC2AC34-1657-B24F-A47D-003C01AB40D5}" type="slidenum">
              <a:rPr lang="en-US" sz="1200" smtClean="0">
                <a:latin typeface="Times New Roman" charset="0"/>
              </a:rPr>
              <a:pPr algn="r">
                <a:buClrTx/>
                <a:buFontTx/>
                <a:buNone/>
                <a:defRPr/>
              </a:pPr>
              <a:t>4</a:t>
            </a:fld>
            <a:endParaRPr lang="en-US" sz="1200">
              <a:latin typeface="Times New Roman" charset="0"/>
            </a:endParaRPr>
          </a:p>
        </p:txBody>
      </p:sp>
    </p:spTree>
    <p:extLst>
      <p:ext uri="{BB962C8B-B14F-4D97-AF65-F5344CB8AC3E}">
        <p14:creationId xmlns:p14="http://schemas.microsoft.com/office/powerpoint/2010/main" val="323337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sz="quarter"/>
          </p:nvPr>
        </p:nvSpPr>
        <p:spPr/>
        <p:txBody>
          <a:bodyPr/>
          <a:lstStyle/>
          <a:p>
            <a:pPr>
              <a:defRPr/>
            </a:pPr>
            <a:fld id="{B5D3084D-6CD8-3F4A-91FC-FB3ED2AD15C8}" type="slidenum">
              <a:rPr lang="en-US"/>
              <a:pPr>
                <a:defRPr/>
              </a:pPr>
              <a:t>5</a:t>
            </a:fld>
            <a:endParaRPr lang="en-US"/>
          </a:p>
        </p:txBody>
      </p:sp>
      <p:sp>
        <p:nvSpPr>
          <p:cNvPr id="9830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11576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sz="quarter"/>
          </p:nvPr>
        </p:nvSpPr>
        <p:spPr/>
        <p:txBody>
          <a:bodyPr/>
          <a:lstStyle/>
          <a:p>
            <a:pPr>
              <a:defRPr/>
            </a:pPr>
            <a:fld id="{11ECC3A4-F677-0A46-B214-453996CA4C71}" type="slidenum">
              <a:rPr lang="en-US"/>
              <a:pPr>
                <a:defRPr/>
              </a:pPr>
              <a:t>6</a:t>
            </a:fld>
            <a:endParaRPr lang="en-US"/>
          </a:p>
        </p:txBody>
      </p:sp>
      <p:sp>
        <p:nvSpPr>
          <p:cNvPr id="99329"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39DD793-9BB5-7442-BFF0-E8FE93C70718}" type="slidenum">
              <a:rPr lang="en-US" sz="1200" smtClean="0">
                <a:latin typeface="Times New Roman" charset="0"/>
              </a:rPr>
              <a:pPr algn="r">
                <a:buClrTx/>
                <a:buFontTx/>
                <a:buNone/>
                <a:defRPr/>
              </a:pPr>
              <a:t>6</a:t>
            </a:fld>
            <a:endParaRPr lang="en-US" sz="1200">
              <a:latin typeface="Times New Roman" charset="0"/>
            </a:endParaRPr>
          </a:p>
        </p:txBody>
      </p:sp>
      <p:sp>
        <p:nvSpPr>
          <p:cNvPr id="99330"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9331"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362661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9ED8F3C0-B74B-294B-A41D-1A452F83EA1F}"/>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D2C0954-FFE7-ED41-BF28-109E4E8C049A}" type="slidenum">
              <a:rPr lang="en-US" altLang="en-US" sz="1200">
                <a:solidFill>
                  <a:srgbClr val="000000"/>
                </a:solidFill>
              </a:rPr>
              <a:pPr eaLnBrk="1" hangingPunct="1"/>
              <a:t>8</a:t>
            </a:fld>
            <a:endParaRPr lang="en-US" altLang="en-US" sz="1200">
              <a:solidFill>
                <a:srgbClr val="000000"/>
              </a:solidFill>
            </a:endParaRPr>
          </a:p>
        </p:txBody>
      </p:sp>
      <p:sp>
        <p:nvSpPr>
          <p:cNvPr id="56322" name="Rectangle 2">
            <a:extLst>
              <a:ext uri="{FF2B5EF4-FFF2-40B4-BE49-F238E27FC236}">
                <a16:creationId xmlns:a16="http://schemas.microsoft.com/office/drawing/2014/main" id="{61ADBEBC-2810-A54E-8063-6E0DBFFA9BF7}"/>
              </a:ext>
            </a:extLst>
          </p:cNvPr>
          <p:cNvSpPr>
            <a:spLocks noGrp="1" noRot="1" noChangeAspect="1" noChangeArrowheads="1" noTextEdit="1"/>
          </p:cNvSpPr>
          <p:nvPr>
            <p:ph type="sldImg"/>
          </p:nvPr>
        </p:nvSpPr>
        <p:spPr>
          <a:xfrm>
            <a:off x="1181100" y="695325"/>
            <a:ext cx="4648200" cy="3486150"/>
          </a:xfrm>
          <a:ln/>
        </p:spPr>
      </p:sp>
      <p:sp>
        <p:nvSpPr>
          <p:cNvPr id="56323" name="Rectangle 3">
            <a:extLst>
              <a:ext uri="{FF2B5EF4-FFF2-40B4-BE49-F238E27FC236}">
                <a16:creationId xmlns:a16="http://schemas.microsoft.com/office/drawing/2014/main" id="{585BA1C7-C38F-8E49-9940-81918B0F40B8}"/>
              </a:ext>
            </a:extLst>
          </p:cNvPr>
          <p:cNvSpPr>
            <a:spLocks noGrp="1" noChangeArrowheads="1"/>
          </p:cNvSpPr>
          <p:nvPr>
            <p:ph type="body" idx="1"/>
          </p:nvPr>
        </p:nvSpPr>
        <p:spPr>
          <a:xfrm>
            <a:off x="701675" y="4416425"/>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C622E696-838F-2C4E-9C80-726096CD43AF}"/>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091D0F-D2DB-9C49-9639-0670A6B9C913}"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58370" name="Rectangle 2">
            <a:extLst>
              <a:ext uri="{FF2B5EF4-FFF2-40B4-BE49-F238E27FC236}">
                <a16:creationId xmlns:a16="http://schemas.microsoft.com/office/drawing/2014/main" id="{1D82AFC9-9B25-8B4D-B8AD-E526500F1D88}"/>
              </a:ext>
            </a:extLst>
          </p:cNvPr>
          <p:cNvSpPr>
            <a:spLocks noGrp="1" noRot="1" noChangeAspect="1" noChangeArrowheads="1" noTextEdit="1"/>
          </p:cNvSpPr>
          <p:nvPr>
            <p:ph type="sldImg"/>
          </p:nvPr>
        </p:nvSpPr>
        <p:spPr>
          <a:xfrm>
            <a:off x="1181100" y="696913"/>
            <a:ext cx="4648200" cy="3486150"/>
          </a:xfrm>
          <a:ln/>
        </p:spPr>
      </p:sp>
      <p:sp>
        <p:nvSpPr>
          <p:cNvPr id="58371" name="Rectangle 3">
            <a:extLst>
              <a:ext uri="{FF2B5EF4-FFF2-40B4-BE49-F238E27FC236}">
                <a16:creationId xmlns:a16="http://schemas.microsoft.com/office/drawing/2014/main" id="{FE6F9920-FE24-774B-9719-6B1E5F8212F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Study families.</a:t>
            </a:r>
          </a:p>
          <a:p>
            <a:r>
              <a:rPr lang="en-US" altLang="en-US">
                <a:ea typeface="ＭＳ Ｐゴシック" panose="020B0600070205080204" pitchFamily="34" charset="-128"/>
              </a:rPr>
              <a:t>Estimate </a:t>
            </a:r>
            <a:r>
              <a:rPr lang="ja-JP" altLang="en-US">
                <a:ea typeface="ＭＳ Ｐゴシック" panose="020B0600070205080204" pitchFamily="34" charset="-128"/>
              </a:rPr>
              <a:t>‘</a:t>
            </a:r>
            <a:r>
              <a:rPr lang="en-US" altLang="ja-JP">
                <a:ea typeface="ＭＳ Ｐゴシック" panose="020B0600070205080204" pitchFamily="34" charset="-128"/>
              </a:rPr>
              <a:t>mode of inheritance</a:t>
            </a:r>
            <a:r>
              <a:rPr lang="ja-JP" altLang="en-US">
                <a:ea typeface="ＭＳ Ｐゴシック" panose="020B0600070205080204" pitchFamily="34" charset="-128"/>
              </a:rPr>
              <a:t>’</a:t>
            </a:r>
            <a:r>
              <a:rPr lang="en-US" altLang="ja-JP">
                <a:ea typeface="ＭＳ Ｐゴシック" panose="020B0600070205080204" pitchFamily="34" charset="-128"/>
              </a:rPr>
              <a:t> &amp; what type of genetic variant might be causal.</a:t>
            </a:r>
          </a:p>
          <a:p>
            <a:r>
              <a:rPr lang="en-US" altLang="en-US">
                <a:ea typeface="ＭＳ Ｐゴシック" panose="020B0600070205080204" pitchFamily="34" charset="-128"/>
              </a:rPr>
              <a:t>I.e., determine whether the disease appears to follow particular patterns (recessive, dominant, co-dominant, log-additive).</a:t>
            </a:r>
          </a:p>
          <a:p>
            <a:r>
              <a:rPr lang="en-US" altLang="en-US">
                <a:ea typeface="ＭＳ Ｐゴシック" panose="020B0600070205080204" pitchFamily="34" charset="-128"/>
              </a:rPr>
              <a:t>Estimate whether variants are rare or common, etc.</a:t>
            </a:r>
          </a:p>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0F3A9A75-B013-EA46-8FA1-80F2C662B433}"/>
              </a:ext>
            </a:extLst>
          </p:cNvPr>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159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FCC2FB-1732-0B45-BD9B-9EA217CBD257}" type="slidenum">
              <a:rPr lang="en-US" altLang="en-US" sz="1200">
                <a:solidFill>
                  <a:srgbClr val="000000"/>
                </a:solidFill>
              </a:rPr>
              <a:pPr eaLnBrk="1" hangingPunct="1"/>
              <a:t>10</a:t>
            </a:fld>
            <a:endParaRPr lang="en-US" altLang="en-US" sz="1200">
              <a:solidFill>
                <a:srgbClr val="000000"/>
              </a:solidFill>
            </a:endParaRPr>
          </a:p>
        </p:txBody>
      </p:sp>
      <p:sp>
        <p:nvSpPr>
          <p:cNvPr id="60418" name="Rectangle 2">
            <a:extLst>
              <a:ext uri="{FF2B5EF4-FFF2-40B4-BE49-F238E27FC236}">
                <a16:creationId xmlns:a16="http://schemas.microsoft.com/office/drawing/2014/main" id="{EE00ED52-952E-F046-8F70-482948A04D83}"/>
              </a:ext>
            </a:extLst>
          </p:cNvPr>
          <p:cNvSpPr>
            <a:spLocks noGrp="1" noRot="1" noChangeAspect="1" noChangeArrowheads="1" noTextEdit="1"/>
          </p:cNvSpPr>
          <p:nvPr>
            <p:ph type="sldImg"/>
          </p:nvPr>
        </p:nvSpPr>
        <p:spPr>
          <a:xfrm>
            <a:off x="1181100" y="695325"/>
            <a:ext cx="4648200" cy="3486150"/>
          </a:xfrm>
          <a:ln/>
        </p:spPr>
      </p:sp>
      <p:sp>
        <p:nvSpPr>
          <p:cNvPr id="60419" name="Rectangle 3">
            <a:extLst>
              <a:ext uri="{FF2B5EF4-FFF2-40B4-BE49-F238E27FC236}">
                <a16:creationId xmlns:a16="http://schemas.microsoft.com/office/drawing/2014/main" id="{85110B65-0711-2942-B69A-74298E9B85CA}"/>
              </a:ext>
            </a:extLst>
          </p:cNvPr>
          <p:cNvSpPr>
            <a:spLocks noGrp="1" noChangeArrowheads="1"/>
          </p:cNvSpPr>
          <p:nvPr>
            <p:ph type="body" idx="1"/>
          </p:nvPr>
        </p:nvSpPr>
        <p:spPr>
          <a:xfrm>
            <a:off x="701675" y="4416425"/>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May need to focus on parents</a:t>
            </a:r>
          </a:p>
          <a:p>
            <a:pPr eaLnBrk="1" hangingPunct="1">
              <a:spcBef>
                <a:spcPct val="0"/>
              </a:spcBef>
            </a:pPr>
            <a:r>
              <a:rPr lang="en-US" altLang="en-US">
                <a:latin typeface="Arial" panose="020B0604020202020204" pitchFamily="34" charset="0"/>
                <a:ea typeface="ＭＳ Ｐゴシック" panose="020B0600070205080204" pitchFamily="34" charset="-128"/>
              </a:rPr>
              <a:t>Ex: Poor phenotype may be caused by inadequate environment during development</a:t>
            </a:r>
          </a:p>
          <a:p>
            <a:pPr lvl="1" eaLnBrk="1" hangingPunct="1">
              <a:spcBef>
                <a:spcPct val="0"/>
              </a:spcBef>
            </a:pPr>
            <a:r>
              <a:rPr lang="en-US" altLang="en-US">
                <a:latin typeface="Arial" panose="020B0604020202020204" pitchFamily="34" charset="0"/>
                <a:ea typeface="ＭＳ Ｐゴシック" panose="020B0600070205080204" pitchFamily="34" charset="-128"/>
              </a:rPr>
              <a:t>Maternal / fetal incompatibility</a:t>
            </a:r>
          </a:p>
          <a:p>
            <a:pPr lvl="1" eaLnBrk="1" hangingPunct="1">
              <a:spcBef>
                <a:spcPct val="0"/>
              </a:spcBef>
            </a:pPr>
            <a:r>
              <a:rPr lang="en-US" altLang="en-US">
                <a:latin typeface="Arial" panose="020B0604020202020204" pitchFamily="34" charset="0"/>
                <a:ea typeface="ＭＳ Ｐゴシック" panose="020B0600070205080204" pitchFamily="34" charset="-128"/>
              </a:rPr>
              <a:t>Maternal infection</a:t>
            </a:r>
          </a:p>
          <a:p>
            <a:pPr lvl="1" eaLnBrk="1" hangingPunct="1">
              <a:spcBef>
                <a:spcPct val="0"/>
              </a:spcBef>
            </a:pPr>
            <a:r>
              <a:rPr lang="en-US" altLang="en-US">
                <a:latin typeface="Arial" panose="020B0604020202020204" pitchFamily="34" charset="0"/>
                <a:ea typeface="ＭＳ Ｐゴシック" panose="020B0600070205080204" pitchFamily="34" charset="-128"/>
              </a:rPr>
              <a:t>Maternal gene*diet interaction</a:t>
            </a:r>
          </a:p>
          <a:p>
            <a:pPr eaLnBrk="1" hangingPunct="1">
              <a:spcBef>
                <a:spcPct val="0"/>
              </a:spcBef>
            </a:pP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Trait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is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provision of poor fetal environment</a:t>
            </a:r>
            <a:r>
              <a:rPr lang="ja-JP" altLang="en-US">
                <a:latin typeface="Arial" panose="020B0604020202020204" pitchFamily="34" charset="0"/>
                <a:ea typeface="ＭＳ Ｐゴシック" panose="020B0600070205080204" pitchFamily="34" charset="-128"/>
              </a:rPr>
              <a:t>”</a:t>
            </a:r>
            <a:endParaRPr lang="en-US" altLang="ja-JP">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sz="quarter"/>
          </p:nvPr>
        </p:nvSpPr>
        <p:spPr/>
        <p:txBody>
          <a:bodyPr/>
          <a:lstStyle/>
          <a:p>
            <a:pPr>
              <a:defRPr/>
            </a:pPr>
            <a:fld id="{F08F4150-14AC-D14C-B1E4-B3497EB5A2D1}" type="slidenum">
              <a:rPr lang="en-US"/>
              <a:pPr>
                <a:defRPr/>
              </a:pPr>
              <a:t>11</a:t>
            </a:fld>
            <a:endParaRPr lang="en-US"/>
          </a:p>
        </p:txBody>
      </p:sp>
      <p:sp>
        <p:nvSpPr>
          <p:cNvPr id="78849" name="Text Box 1"/>
          <p:cNvSpPr txBox="1">
            <a:spLocks noGrp="1" noRot="1" noChangeAspect="1" noChangeArrowheads="1"/>
          </p:cNvSpPr>
          <p:nvPr>
            <p:ph type="sldImg"/>
          </p:nvPr>
        </p:nvSpPr>
        <p:spPr>
          <a:xfrm>
            <a:off x="1135063" y="687388"/>
            <a:ext cx="4678362" cy="3508375"/>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a:xfrm>
            <a:off x="919163" y="4432300"/>
            <a:ext cx="5114925" cy="4194175"/>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07295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A099A4A-11BC-AF43-BFDE-DF3AF500BB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F9808F-B4D4-9345-9890-429333CCEE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27860F-3D10-C54B-91A3-7E461F3E9822}"/>
              </a:ext>
            </a:extLst>
          </p:cNvPr>
          <p:cNvSpPr>
            <a:spLocks noGrp="1" noChangeArrowheads="1"/>
          </p:cNvSpPr>
          <p:nvPr>
            <p:ph type="sldNum" sz="quarter" idx="12"/>
          </p:nvPr>
        </p:nvSpPr>
        <p:spPr>
          <a:ln/>
        </p:spPr>
        <p:txBody>
          <a:bodyPr/>
          <a:lstStyle>
            <a:lvl1pPr>
              <a:defRPr/>
            </a:lvl1pPr>
          </a:lstStyle>
          <a:p>
            <a:fld id="{98C18773-C28E-A649-BF19-F352E722FDBC}" type="slidenum">
              <a:rPr lang="en-US" altLang="en-US"/>
              <a:pPr/>
              <a:t>‹#›</a:t>
            </a:fld>
            <a:endParaRPr lang="en-US" altLang="en-US"/>
          </a:p>
        </p:txBody>
      </p:sp>
    </p:spTree>
    <p:extLst>
      <p:ext uri="{BB962C8B-B14F-4D97-AF65-F5344CB8AC3E}">
        <p14:creationId xmlns:p14="http://schemas.microsoft.com/office/powerpoint/2010/main" val="341833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B76BB3-D9EC-D24C-B7C4-1C24B172EA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755C17-7DC3-3243-95DE-09C93BC422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71498B-BEA6-F54F-8BE4-7A709D8B10DD}"/>
              </a:ext>
            </a:extLst>
          </p:cNvPr>
          <p:cNvSpPr>
            <a:spLocks noGrp="1" noChangeArrowheads="1"/>
          </p:cNvSpPr>
          <p:nvPr>
            <p:ph type="sldNum" sz="quarter" idx="12"/>
          </p:nvPr>
        </p:nvSpPr>
        <p:spPr>
          <a:ln/>
        </p:spPr>
        <p:txBody>
          <a:bodyPr/>
          <a:lstStyle>
            <a:lvl1pPr>
              <a:defRPr/>
            </a:lvl1pPr>
          </a:lstStyle>
          <a:p>
            <a:fld id="{8FC9445B-1C8B-1348-8B63-67B258AE817B}" type="slidenum">
              <a:rPr lang="en-US" altLang="en-US"/>
              <a:pPr/>
              <a:t>‹#›</a:t>
            </a:fld>
            <a:endParaRPr lang="en-US" altLang="en-US"/>
          </a:p>
        </p:txBody>
      </p:sp>
    </p:spTree>
    <p:extLst>
      <p:ext uri="{BB962C8B-B14F-4D97-AF65-F5344CB8AC3E}">
        <p14:creationId xmlns:p14="http://schemas.microsoft.com/office/powerpoint/2010/main" val="161265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F143AA-943F-7D49-9CBA-64521D8A45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31F909-2503-0747-9745-CFEDEB4F82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00889D-AEF7-1C49-A085-782682587EC1}"/>
              </a:ext>
            </a:extLst>
          </p:cNvPr>
          <p:cNvSpPr>
            <a:spLocks noGrp="1" noChangeArrowheads="1"/>
          </p:cNvSpPr>
          <p:nvPr>
            <p:ph type="sldNum" sz="quarter" idx="12"/>
          </p:nvPr>
        </p:nvSpPr>
        <p:spPr>
          <a:ln/>
        </p:spPr>
        <p:txBody>
          <a:bodyPr/>
          <a:lstStyle>
            <a:lvl1pPr>
              <a:defRPr/>
            </a:lvl1pPr>
          </a:lstStyle>
          <a:p>
            <a:fld id="{6B6DEE60-A12D-9544-A4BC-725228F1EB58}" type="slidenum">
              <a:rPr lang="en-US" altLang="en-US"/>
              <a:pPr/>
              <a:t>‹#›</a:t>
            </a:fld>
            <a:endParaRPr lang="en-US" altLang="en-US"/>
          </a:p>
        </p:txBody>
      </p:sp>
    </p:spTree>
    <p:extLst>
      <p:ext uri="{BB962C8B-B14F-4D97-AF65-F5344CB8AC3E}">
        <p14:creationId xmlns:p14="http://schemas.microsoft.com/office/powerpoint/2010/main" val="168858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0CA7F5E3-3C27-C949-A56D-30765271CA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81288F-30D7-CD44-A4C8-23916D3F60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5B26E8-8866-9D44-BB4F-31FD3F928526}"/>
              </a:ext>
            </a:extLst>
          </p:cNvPr>
          <p:cNvSpPr>
            <a:spLocks noGrp="1" noChangeArrowheads="1"/>
          </p:cNvSpPr>
          <p:nvPr>
            <p:ph type="sldNum" sz="quarter" idx="12"/>
          </p:nvPr>
        </p:nvSpPr>
        <p:spPr>
          <a:ln/>
        </p:spPr>
        <p:txBody>
          <a:bodyPr/>
          <a:lstStyle>
            <a:lvl1pPr>
              <a:defRPr/>
            </a:lvl1pPr>
          </a:lstStyle>
          <a:p>
            <a:fld id="{DF0DACF6-E5E9-BC43-9C3F-86F1D2A7787C}" type="slidenum">
              <a:rPr lang="en-US" altLang="en-US"/>
              <a:pPr/>
              <a:t>‹#›</a:t>
            </a:fld>
            <a:endParaRPr lang="en-US" altLang="en-US"/>
          </a:p>
        </p:txBody>
      </p:sp>
    </p:spTree>
    <p:extLst>
      <p:ext uri="{BB962C8B-B14F-4D97-AF65-F5344CB8AC3E}">
        <p14:creationId xmlns:p14="http://schemas.microsoft.com/office/powerpoint/2010/main" val="2177727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A7C5D64-3D7E-4A41-BABE-137472856A93}"/>
              </a:ext>
            </a:extLst>
          </p:cNvPr>
          <p:cNvSpPr>
            <a:spLocks noGrp="1"/>
          </p:cNvSpPr>
          <p:nvPr>
            <p:ph type="dt" sz="half" idx="10"/>
          </p:nvPr>
        </p:nvSpPr>
        <p:spPr/>
        <p:txBody>
          <a:bodyPr/>
          <a:lstStyle>
            <a:lvl1pPr>
              <a:defRPr>
                <a:latin typeface="Arial" panose="020B0604020202020204" pitchFamily="34" charset="0"/>
              </a:defRPr>
            </a:lvl1pPr>
          </a:lstStyle>
          <a:p>
            <a:fld id="{C126CE18-2ECB-F640-B563-41E452B3A02E}" type="datetimeFigureOut">
              <a:rPr lang="en-US" altLang="en-US"/>
              <a:pPr/>
              <a:t>2/18/20</a:t>
            </a:fld>
            <a:endParaRPr lang="en-US" altLang="en-US"/>
          </a:p>
        </p:txBody>
      </p:sp>
      <p:sp>
        <p:nvSpPr>
          <p:cNvPr id="5" name="Footer Placeholder 4">
            <a:extLst>
              <a:ext uri="{FF2B5EF4-FFF2-40B4-BE49-F238E27FC236}">
                <a16:creationId xmlns:a16="http://schemas.microsoft.com/office/drawing/2014/main" id="{EFE9DC62-17A8-4D40-9A81-DBAAAA867AEB}"/>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F29BE1C-690B-6E48-A3D0-2A6FAEC90CAB}"/>
              </a:ext>
            </a:extLst>
          </p:cNvPr>
          <p:cNvSpPr>
            <a:spLocks noGrp="1"/>
          </p:cNvSpPr>
          <p:nvPr>
            <p:ph type="sldNum" sz="quarter" idx="12"/>
          </p:nvPr>
        </p:nvSpPr>
        <p:spPr/>
        <p:txBody>
          <a:bodyPr/>
          <a:lstStyle>
            <a:lvl1pPr>
              <a:defRPr>
                <a:latin typeface="Arial" panose="020B0604020202020204" pitchFamily="34" charset="0"/>
              </a:defRPr>
            </a:lvl1pPr>
          </a:lstStyle>
          <a:p>
            <a:fld id="{893F06FF-D7A5-E448-9071-1BDDF3353104}" type="slidenum">
              <a:rPr lang="en-US" altLang="en-US"/>
              <a:pPr/>
              <a:t>‹#›</a:t>
            </a:fld>
            <a:endParaRPr lang="en-US" altLang="en-US"/>
          </a:p>
        </p:txBody>
      </p:sp>
    </p:spTree>
    <p:extLst>
      <p:ext uri="{BB962C8B-B14F-4D97-AF65-F5344CB8AC3E}">
        <p14:creationId xmlns:p14="http://schemas.microsoft.com/office/powerpoint/2010/main" val="192758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08D0E-ED5A-B34C-92E9-E2541B6905D3}"/>
              </a:ext>
            </a:extLst>
          </p:cNvPr>
          <p:cNvSpPr>
            <a:spLocks noGrp="1"/>
          </p:cNvSpPr>
          <p:nvPr>
            <p:ph type="dt" sz="half" idx="10"/>
          </p:nvPr>
        </p:nvSpPr>
        <p:spPr/>
        <p:txBody>
          <a:bodyPr/>
          <a:lstStyle>
            <a:lvl1pPr>
              <a:defRPr>
                <a:latin typeface="Arial" panose="020B0604020202020204" pitchFamily="34" charset="0"/>
              </a:defRPr>
            </a:lvl1pPr>
          </a:lstStyle>
          <a:p>
            <a:fld id="{BE46414E-8A4C-6647-9DDA-40888A48C919}" type="datetimeFigureOut">
              <a:rPr lang="en-US" altLang="en-US"/>
              <a:pPr/>
              <a:t>2/18/20</a:t>
            </a:fld>
            <a:endParaRPr lang="en-US" altLang="en-US"/>
          </a:p>
        </p:txBody>
      </p:sp>
      <p:sp>
        <p:nvSpPr>
          <p:cNvPr id="5" name="Footer Placeholder 4">
            <a:extLst>
              <a:ext uri="{FF2B5EF4-FFF2-40B4-BE49-F238E27FC236}">
                <a16:creationId xmlns:a16="http://schemas.microsoft.com/office/drawing/2014/main" id="{CBF62F79-8449-8A41-A6A0-93B54108C01E}"/>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E7925CB-1FC0-4E45-9948-E144761DDCDD}"/>
              </a:ext>
            </a:extLst>
          </p:cNvPr>
          <p:cNvSpPr>
            <a:spLocks noGrp="1"/>
          </p:cNvSpPr>
          <p:nvPr>
            <p:ph type="sldNum" sz="quarter" idx="12"/>
          </p:nvPr>
        </p:nvSpPr>
        <p:spPr/>
        <p:txBody>
          <a:bodyPr/>
          <a:lstStyle>
            <a:lvl1pPr>
              <a:defRPr>
                <a:latin typeface="Arial" panose="020B0604020202020204" pitchFamily="34" charset="0"/>
              </a:defRPr>
            </a:lvl1pPr>
          </a:lstStyle>
          <a:p>
            <a:fld id="{E2FBBD61-5D72-054C-874C-44C63000826F}" type="slidenum">
              <a:rPr lang="en-US" altLang="en-US"/>
              <a:pPr/>
              <a:t>‹#›</a:t>
            </a:fld>
            <a:endParaRPr lang="en-US" altLang="en-US"/>
          </a:p>
        </p:txBody>
      </p:sp>
    </p:spTree>
    <p:extLst>
      <p:ext uri="{BB962C8B-B14F-4D97-AF65-F5344CB8AC3E}">
        <p14:creationId xmlns:p14="http://schemas.microsoft.com/office/powerpoint/2010/main" val="55078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17ED98-4468-0E41-9ADD-3B24D55CEF6E}"/>
              </a:ext>
            </a:extLst>
          </p:cNvPr>
          <p:cNvSpPr>
            <a:spLocks noGrp="1"/>
          </p:cNvSpPr>
          <p:nvPr>
            <p:ph type="dt" sz="half" idx="10"/>
          </p:nvPr>
        </p:nvSpPr>
        <p:spPr/>
        <p:txBody>
          <a:bodyPr/>
          <a:lstStyle>
            <a:lvl1pPr>
              <a:defRPr>
                <a:latin typeface="Arial" panose="020B0604020202020204" pitchFamily="34" charset="0"/>
              </a:defRPr>
            </a:lvl1pPr>
          </a:lstStyle>
          <a:p>
            <a:fld id="{0CD2C091-21D6-4E49-9C1E-7E28E02FDB4C}" type="datetimeFigureOut">
              <a:rPr lang="en-US" altLang="en-US"/>
              <a:pPr/>
              <a:t>2/18/20</a:t>
            </a:fld>
            <a:endParaRPr lang="en-US" altLang="en-US"/>
          </a:p>
        </p:txBody>
      </p:sp>
      <p:sp>
        <p:nvSpPr>
          <p:cNvPr id="5" name="Footer Placeholder 4">
            <a:extLst>
              <a:ext uri="{FF2B5EF4-FFF2-40B4-BE49-F238E27FC236}">
                <a16:creationId xmlns:a16="http://schemas.microsoft.com/office/drawing/2014/main" id="{63C4CA4F-5262-6E44-9DC7-D13191619EA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6278666-D0BB-0448-9DA0-B861C8B47DB2}"/>
              </a:ext>
            </a:extLst>
          </p:cNvPr>
          <p:cNvSpPr>
            <a:spLocks noGrp="1"/>
          </p:cNvSpPr>
          <p:nvPr>
            <p:ph type="sldNum" sz="quarter" idx="12"/>
          </p:nvPr>
        </p:nvSpPr>
        <p:spPr/>
        <p:txBody>
          <a:bodyPr/>
          <a:lstStyle>
            <a:lvl1pPr>
              <a:defRPr>
                <a:latin typeface="Arial" panose="020B0604020202020204" pitchFamily="34" charset="0"/>
              </a:defRPr>
            </a:lvl1pPr>
          </a:lstStyle>
          <a:p>
            <a:fld id="{C623D097-4592-C648-92F3-64A346C6F4FF}" type="slidenum">
              <a:rPr lang="en-US" altLang="en-US"/>
              <a:pPr/>
              <a:t>‹#›</a:t>
            </a:fld>
            <a:endParaRPr lang="en-US" altLang="en-US"/>
          </a:p>
        </p:txBody>
      </p:sp>
    </p:spTree>
    <p:extLst>
      <p:ext uri="{BB962C8B-B14F-4D97-AF65-F5344CB8AC3E}">
        <p14:creationId xmlns:p14="http://schemas.microsoft.com/office/powerpoint/2010/main" val="193532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99FB3A-10B8-C24C-968C-6DF1CE50365D}"/>
              </a:ext>
            </a:extLst>
          </p:cNvPr>
          <p:cNvSpPr>
            <a:spLocks noGrp="1"/>
          </p:cNvSpPr>
          <p:nvPr>
            <p:ph type="dt" sz="half" idx="10"/>
          </p:nvPr>
        </p:nvSpPr>
        <p:spPr/>
        <p:txBody>
          <a:bodyPr/>
          <a:lstStyle>
            <a:lvl1pPr>
              <a:defRPr>
                <a:latin typeface="Arial" panose="020B0604020202020204" pitchFamily="34" charset="0"/>
              </a:defRPr>
            </a:lvl1pPr>
          </a:lstStyle>
          <a:p>
            <a:fld id="{67324C53-FA7E-284C-BDA5-F726939A7BA7}" type="datetimeFigureOut">
              <a:rPr lang="en-US" altLang="en-US"/>
              <a:pPr/>
              <a:t>2/18/20</a:t>
            </a:fld>
            <a:endParaRPr lang="en-US" altLang="en-US"/>
          </a:p>
        </p:txBody>
      </p:sp>
      <p:sp>
        <p:nvSpPr>
          <p:cNvPr id="6" name="Footer Placeholder 5">
            <a:extLst>
              <a:ext uri="{FF2B5EF4-FFF2-40B4-BE49-F238E27FC236}">
                <a16:creationId xmlns:a16="http://schemas.microsoft.com/office/drawing/2014/main" id="{3A843883-08E4-F747-B37F-7190CAA6AE2A}"/>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55867F5-39FF-3244-B8E7-28C916359FA8}"/>
              </a:ext>
            </a:extLst>
          </p:cNvPr>
          <p:cNvSpPr>
            <a:spLocks noGrp="1"/>
          </p:cNvSpPr>
          <p:nvPr>
            <p:ph type="sldNum" sz="quarter" idx="12"/>
          </p:nvPr>
        </p:nvSpPr>
        <p:spPr/>
        <p:txBody>
          <a:bodyPr/>
          <a:lstStyle>
            <a:lvl1pPr>
              <a:defRPr>
                <a:latin typeface="Arial" panose="020B0604020202020204" pitchFamily="34" charset="0"/>
              </a:defRPr>
            </a:lvl1pPr>
          </a:lstStyle>
          <a:p>
            <a:fld id="{5620B96C-2DD2-DB45-81D9-CB33E856C903}" type="slidenum">
              <a:rPr lang="en-US" altLang="en-US"/>
              <a:pPr/>
              <a:t>‹#›</a:t>
            </a:fld>
            <a:endParaRPr lang="en-US" altLang="en-US"/>
          </a:p>
        </p:txBody>
      </p:sp>
    </p:spTree>
    <p:extLst>
      <p:ext uri="{BB962C8B-B14F-4D97-AF65-F5344CB8AC3E}">
        <p14:creationId xmlns:p14="http://schemas.microsoft.com/office/powerpoint/2010/main" val="1108422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54E699-5E1B-904B-AB67-14C1E224C70A}"/>
              </a:ext>
            </a:extLst>
          </p:cNvPr>
          <p:cNvSpPr>
            <a:spLocks noGrp="1"/>
          </p:cNvSpPr>
          <p:nvPr>
            <p:ph type="dt" sz="half" idx="10"/>
          </p:nvPr>
        </p:nvSpPr>
        <p:spPr/>
        <p:txBody>
          <a:bodyPr/>
          <a:lstStyle>
            <a:lvl1pPr>
              <a:defRPr>
                <a:latin typeface="Arial" panose="020B0604020202020204" pitchFamily="34" charset="0"/>
              </a:defRPr>
            </a:lvl1pPr>
          </a:lstStyle>
          <a:p>
            <a:fld id="{01760091-217B-F84B-9D95-E57EEC6F9D47}" type="datetimeFigureOut">
              <a:rPr lang="en-US" altLang="en-US"/>
              <a:pPr/>
              <a:t>2/18/20</a:t>
            </a:fld>
            <a:endParaRPr lang="en-US" altLang="en-US"/>
          </a:p>
        </p:txBody>
      </p:sp>
      <p:sp>
        <p:nvSpPr>
          <p:cNvPr id="8" name="Footer Placeholder 7">
            <a:extLst>
              <a:ext uri="{FF2B5EF4-FFF2-40B4-BE49-F238E27FC236}">
                <a16:creationId xmlns:a16="http://schemas.microsoft.com/office/drawing/2014/main" id="{CFCFCAFA-50F9-CE40-9454-33914CADED21}"/>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5B61C6E6-5714-5345-8BA1-55E6E383E53D}"/>
              </a:ext>
            </a:extLst>
          </p:cNvPr>
          <p:cNvSpPr>
            <a:spLocks noGrp="1"/>
          </p:cNvSpPr>
          <p:nvPr>
            <p:ph type="sldNum" sz="quarter" idx="12"/>
          </p:nvPr>
        </p:nvSpPr>
        <p:spPr/>
        <p:txBody>
          <a:bodyPr/>
          <a:lstStyle>
            <a:lvl1pPr>
              <a:defRPr>
                <a:latin typeface="Arial" panose="020B0604020202020204" pitchFamily="34" charset="0"/>
              </a:defRPr>
            </a:lvl1pPr>
          </a:lstStyle>
          <a:p>
            <a:fld id="{641618AE-9C25-8D48-9A6F-4A07AAF2BDA6}" type="slidenum">
              <a:rPr lang="en-US" altLang="en-US"/>
              <a:pPr/>
              <a:t>‹#›</a:t>
            </a:fld>
            <a:endParaRPr lang="en-US" altLang="en-US"/>
          </a:p>
        </p:txBody>
      </p:sp>
    </p:spTree>
    <p:extLst>
      <p:ext uri="{BB962C8B-B14F-4D97-AF65-F5344CB8AC3E}">
        <p14:creationId xmlns:p14="http://schemas.microsoft.com/office/powerpoint/2010/main" val="2214133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B04F99-B1D4-5C42-806C-D3F86DEAFBC8}"/>
              </a:ext>
            </a:extLst>
          </p:cNvPr>
          <p:cNvSpPr>
            <a:spLocks noGrp="1"/>
          </p:cNvSpPr>
          <p:nvPr>
            <p:ph type="dt" sz="half" idx="10"/>
          </p:nvPr>
        </p:nvSpPr>
        <p:spPr/>
        <p:txBody>
          <a:bodyPr/>
          <a:lstStyle>
            <a:lvl1pPr>
              <a:defRPr>
                <a:latin typeface="Arial" panose="020B0604020202020204" pitchFamily="34" charset="0"/>
              </a:defRPr>
            </a:lvl1pPr>
          </a:lstStyle>
          <a:p>
            <a:fld id="{21A1BDB0-98BE-6245-808B-932C5D84B5A9}" type="datetimeFigureOut">
              <a:rPr lang="en-US" altLang="en-US"/>
              <a:pPr/>
              <a:t>2/18/20</a:t>
            </a:fld>
            <a:endParaRPr lang="en-US" altLang="en-US"/>
          </a:p>
        </p:txBody>
      </p:sp>
      <p:sp>
        <p:nvSpPr>
          <p:cNvPr id="4" name="Footer Placeholder 3">
            <a:extLst>
              <a:ext uri="{FF2B5EF4-FFF2-40B4-BE49-F238E27FC236}">
                <a16:creationId xmlns:a16="http://schemas.microsoft.com/office/drawing/2014/main" id="{14176FD4-FCD2-0C49-B0C4-639546D12DBE}"/>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9162F208-2739-0A49-B83C-E2C78B479F61}"/>
              </a:ext>
            </a:extLst>
          </p:cNvPr>
          <p:cNvSpPr>
            <a:spLocks noGrp="1"/>
          </p:cNvSpPr>
          <p:nvPr>
            <p:ph type="sldNum" sz="quarter" idx="12"/>
          </p:nvPr>
        </p:nvSpPr>
        <p:spPr/>
        <p:txBody>
          <a:bodyPr/>
          <a:lstStyle>
            <a:lvl1pPr>
              <a:defRPr>
                <a:latin typeface="Arial" panose="020B0604020202020204" pitchFamily="34" charset="0"/>
              </a:defRPr>
            </a:lvl1pPr>
          </a:lstStyle>
          <a:p>
            <a:fld id="{242C84A8-209F-824E-9FF8-14E94E8B6AEE}" type="slidenum">
              <a:rPr lang="en-US" altLang="en-US"/>
              <a:pPr/>
              <a:t>‹#›</a:t>
            </a:fld>
            <a:endParaRPr lang="en-US" altLang="en-US"/>
          </a:p>
        </p:txBody>
      </p:sp>
    </p:spTree>
    <p:extLst>
      <p:ext uri="{BB962C8B-B14F-4D97-AF65-F5344CB8AC3E}">
        <p14:creationId xmlns:p14="http://schemas.microsoft.com/office/powerpoint/2010/main" val="3772573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D24F6-8CBA-3D4C-9C15-0EABC3348CFC}"/>
              </a:ext>
            </a:extLst>
          </p:cNvPr>
          <p:cNvSpPr>
            <a:spLocks noGrp="1"/>
          </p:cNvSpPr>
          <p:nvPr>
            <p:ph type="dt" sz="half" idx="10"/>
          </p:nvPr>
        </p:nvSpPr>
        <p:spPr/>
        <p:txBody>
          <a:bodyPr/>
          <a:lstStyle>
            <a:lvl1pPr>
              <a:defRPr>
                <a:latin typeface="Arial" panose="020B0604020202020204" pitchFamily="34" charset="0"/>
              </a:defRPr>
            </a:lvl1pPr>
          </a:lstStyle>
          <a:p>
            <a:fld id="{7775ACD6-EFA0-944D-9794-448E2CEDF34C}" type="datetimeFigureOut">
              <a:rPr lang="en-US" altLang="en-US"/>
              <a:pPr/>
              <a:t>2/18/20</a:t>
            </a:fld>
            <a:endParaRPr lang="en-US" altLang="en-US"/>
          </a:p>
        </p:txBody>
      </p:sp>
      <p:sp>
        <p:nvSpPr>
          <p:cNvPr id="3" name="Footer Placeholder 2">
            <a:extLst>
              <a:ext uri="{FF2B5EF4-FFF2-40B4-BE49-F238E27FC236}">
                <a16:creationId xmlns:a16="http://schemas.microsoft.com/office/drawing/2014/main" id="{C3CCA9F4-21E7-3946-8153-31A27FDFC13D}"/>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2502EB6E-2A9E-244D-89F9-E3EF397AAAC7}"/>
              </a:ext>
            </a:extLst>
          </p:cNvPr>
          <p:cNvSpPr>
            <a:spLocks noGrp="1"/>
          </p:cNvSpPr>
          <p:nvPr>
            <p:ph type="sldNum" sz="quarter" idx="12"/>
          </p:nvPr>
        </p:nvSpPr>
        <p:spPr/>
        <p:txBody>
          <a:bodyPr/>
          <a:lstStyle>
            <a:lvl1pPr>
              <a:defRPr>
                <a:latin typeface="Arial" panose="020B0604020202020204" pitchFamily="34" charset="0"/>
              </a:defRPr>
            </a:lvl1pPr>
          </a:lstStyle>
          <a:p>
            <a:fld id="{C55DD8B8-EB42-2540-9092-3FFE3524368E}" type="slidenum">
              <a:rPr lang="en-US" altLang="en-US"/>
              <a:pPr/>
              <a:t>‹#›</a:t>
            </a:fld>
            <a:endParaRPr lang="en-US" altLang="en-US"/>
          </a:p>
        </p:txBody>
      </p:sp>
    </p:spTree>
    <p:extLst>
      <p:ext uri="{BB962C8B-B14F-4D97-AF65-F5344CB8AC3E}">
        <p14:creationId xmlns:p14="http://schemas.microsoft.com/office/powerpoint/2010/main" val="26594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38E78D-7E67-8044-9FD6-C872EDEBCB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BECEEE-1C79-2D49-AB22-2B40FFA1C9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1D886F-BA21-7846-9FA9-A7B79F29A0F2}"/>
              </a:ext>
            </a:extLst>
          </p:cNvPr>
          <p:cNvSpPr>
            <a:spLocks noGrp="1" noChangeArrowheads="1"/>
          </p:cNvSpPr>
          <p:nvPr>
            <p:ph type="sldNum" sz="quarter" idx="12"/>
          </p:nvPr>
        </p:nvSpPr>
        <p:spPr>
          <a:ln/>
        </p:spPr>
        <p:txBody>
          <a:bodyPr/>
          <a:lstStyle>
            <a:lvl1pPr>
              <a:defRPr/>
            </a:lvl1pPr>
          </a:lstStyle>
          <a:p>
            <a:fld id="{A5153D63-0633-BB4E-A335-5CCFB0DB8060}" type="slidenum">
              <a:rPr lang="en-US" altLang="en-US"/>
              <a:pPr/>
              <a:t>‹#›</a:t>
            </a:fld>
            <a:endParaRPr lang="en-US" altLang="en-US"/>
          </a:p>
        </p:txBody>
      </p:sp>
    </p:spTree>
    <p:extLst>
      <p:ext uri="{BB962C8B-B14F-4D97-AF65-F5344CB8AC3E}">
        <p14:creationId xmlns:p14="http://schemas.microsoft.com/office/powerpoint/2010/main" val="105403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F926E7D-8AC2-224E-81EA-AF820E930305}"/>
              </a:ext>
            </a:extLst>
          </p:cNvPr>
          <p:cNvSpPr>
            <a:spLocks noGrp="1"/>
          </p:cNvSpPr>
          <p:nvPr>
            <p:ph type="dt" sz="half" idx="10"/>
          </p:nvPr>
        </p:nvSpPr>
        <p:spPr/>
        <p:txBody>
          <a:bodyPr/>
          <a:lstStyle>
            <a:lvl1pPr>
              <a:defRPr>
                <a:latin typeface="Arial" panose="020B0604020202020204" pitchFamily="34" charset="0"/>
              </a:defRPr>
            </a:lvl1pPr>
          </a:lstStyle>
          <a:p>
            <a:fld id="{2F3800C0-627C-8B48-95EA-D21176520608}" type="datetimeFigureOut">
              <a:rPr lang="en-US" altLang="en-US"/>
              <a:pPr/>
              <a:t>2/18/20</a:t>
            </a:fld>
            <a:endParaRPr lang="en-US" altLang="en-US"/>
          </a:p>
        </p:txBody>
      </p:sp>
      <p:sp>
        <p:nvSpPr>
          <p:cNvPr id="6" name="Footer Placeholder 5">
            <a:extLst>
              <a:ext uri="{FF2B5EF4-FFF2-40B4-BE49-F238E27FC236}">
                <a16:creationId xmlns:a16="http://schemas.microsoft.com/office/drawing/2014/main" id="{763B233A-28F1-9243-A46B-6BC46FA83428}"/>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CF7E238-0B0D-2445-87E0-8D186530F200}"/>
              </a:ext>
            </a:extLst>
          </p:cNvPr>
          <p:cNvSpPr>
            <a:spLocks noGrp="1"/>
          </p:cNvSpPr>
          <p:nvPr>
            <p:ph type="sldNum" sz="quarter" idx="12"/>
          </p:nvPr>
        </p:nvSpPr>
        <p:spPr/>
        <p:txBody>
          <a:bodyPr/>
          <a:lstStyle>
            <a:lvl1pPr>
              <a:defRPr>
                <a:latin typeface="Arial" panose="020B0604020202020204" pitchFamily="34" charset="0"/>
              </a:defRPr>
            </a:lvl1pPr>
          </a:lstStyle>
          <a:p>
            <a:fld id="{70878084-0073-274C-9DE4-F8C3669D67DC}" type="slidenum">
              <a:rPr lang="en-US" altLang="en-US"/>
              <a:pPr/>
              <a:t>‹#›</a:t>
            </a:fld>
            <a:endParaRPr lang="en-US" altLang="en-US"/>
          </a:p>
        </p:txBody>
      </p:sp>
    </p:spTree>
    <p:extLst>
      <p:ext uri="{BB962C8B-B14F-4D97-AF65-F5344CB8AC3E}">
        <p14:creationId xmlns:p14="http://schemas.microsoft.com/office/powerpoint/2010/main" val="1020271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EF84A72-9C1B-744C-9E7D-6F1B32692955}"/>
              </a:ext>
            </a:extLst>
          </p:cNvPr>
          <p:cNvSpPr>
            <a:spLocks noGrp="1"/>
          </p:cNvSpPr>
          <p:nvPr>
            <p:ph type="dt" sz="half" idx="10"/>
          </p:nvPr>
        </p:nvSpPr>
        <p:spPr/>
        <p:txBody>
          <a:bodyPr/>
          <a:lstStyle>
            <a:lvl1pPr>
              <a:defRPr>
                <a:latin typeface="Arial" panose="020B0604020202020204" pitchFamily="34" charset="0"/>
              </a:defRPr>
            </a:lvl1pPr>
          </a:lstStyle>
          <a:p>
            <a:fld id="{D58F3121-2527-1D4B-863D-244D1FB043D9}" type="datetimeFigureOut">
              <a:rPr lang="en-US" altLang="en-US"/>
              <a:pPr/>
              <a:t>2/18/20</a:t>
            </a:fld>
            <a:endParaRPr lang="en-US" altLang="en-US"/>
          </a:p>
        </p:txBody>
      </p:sp>
      <p:sp>
        <p:nvSpPr>
          <p:cNvPr id="6" name="Footer Placeholder 5">
            <a:extLst>
              <a:ext uri="{FF2B5EF4-FFF2-40B4-BE49-F238E27FC236}">
                <a16:creationId xmlns:a16="http://schemas.microsoft.com/office/drawing/2014/main" id="{45AC1A3A-D038-8B4C-8E94-27C84267572C}"/>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25FD127-3398-F149-9083-89F9BE652473}"/>
              </a:ext>
            </a:extLst>
          </p:cNvPr>
          <p:cNvSpPr>
            <a:spLocks noGrp="1"/>
          </p:cNvSpPr>
          <p:nvPr>
            <p:ph type="sldNum" sz="quarter" idx="12"/>
          </p:nvPr>
        </p:nvSpPr>
        <p:spPr/>
        <p:txBody>
          <a:bodyPr/>
          <a:lstStyle>
            <a:lvl1pPr>
              <a:defRPr>
                <a:latin typeface="Arial" panose="020B0604020202020204" pitchFamily="34" charset="0"/>
              </a:defRPr>
            </a:lvl1pPr>
          </a:lstStyle>
          <a:p>
            <a:fld id="{C31C667A-01E3-AE43-9588-AA08D1B15BD8}" type="slidenum">
              <a:rPr lang="en-US" altLang="en-US"/>
              <a:pPr/>
              <a:t>‹#›</a:t>
            </a:fld>
            <a:endParaRPr lang="en-US" altLang="en-US"/>
          </a:p>
        </p:txBody>
      </p:sp>
    </p:spTree>
    <p:extLst>
      <p:ext uri="{BB962C8B-B14F-4D97-AF65-F5344CB8AC3E}">
        <p14:creationId xmlns:p14="http://schemas.microsoft.com/office/powerpoint/2010/main" val="256190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121A0-FB71-FE4A-AABE-DEB33841203D}"/>
              </a:ext>
            </a:extLst>
          </p:cNvPr>
          <p:cNvSpPr>
            <a:spLocks noGrp="1"/>
          </p:cNvSpPr>
          <p:nvPr>
            <p:ph type="dt" sz="half" idx="10"/>
          </p:nvPr>
        </p:nvSpPr>
        <p:spPr/>
        <p:txBody>
          <a:bodyPr/>
          <a:lstStyle>
            <a:lvl1pPr>
              <a:defRPr>
                <a:latin typeface="Arial" panose="020B0604020202020204" pitchFamily="34" charset="0"/>
              </a:defRPr>
            </a:lvl1pPr>
          </a:lstStyle>
          <a:p>
            <a:fld id="{F8ED476B-F9E6-6647-BD92-0DD280F5AF9F}" type="datetimeFigureOut">
              <a:rPr lang="en-US" altLang="en-US"/>
              <a:pPr/>
              <a:t>2/18/20</a:t>
            </a:fld>
            <a:endParaRPr lang="en-US" altLang="en-US"/>
          </a:p>
        </p:txBody>
      </p:sp>
      <p:sp>
        <p:nvSpPr>
          <p:cNvPr id="5" name="Footer Placeholder 4">
            <a:extLst>
              <a:ext uri="{FF2B5EF4-FFF2-40B4-BE49-F238E27FC236}">
                <a16:creationId xmlns:a16="http://schemas.microsoft.com/office/drawing/2014/main" id="{09713B21-16E2-C141-BB3C-9A650232D079}"/>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75EAD75-2FDB-A440-A0DC-EC0B28E1CF99}"/>
              </a:ext>
            </a:extLst>
          </p:cNvPr>
          <p:cNvSpPr>
            <a:spLocks noGrp="1"/>
          </p:cNvSpPr>
          <p:nvPr>
            <p:ph type="sldNum" sz="quarter" idx="12"/>
          </p:nvPr>
        </p:nvSpPr>
        <p:spPr/>
        <p:txBody>
          <a:bodyPr/>
          <a:lstStyle>
            <a:lvl1pPr>
              <a:defRPr>
                <a:latin typeface="Arial" panose="020B0604020202020204" pitchFamily="34" charset="0"/>
              </a:defRPr>
            </a:lvl1pPr>
          </a:lstStyle>
          <a:p>
            <a:fld id="{B0D1DB65-5360-C949-B218-87C2F085A2B7}" type="slidenum">
              <a:rPr lang="en-US" altLang="en-US"/>
              <a:pPr/>
              <a:t>‹#›</a:t>
            </a:fld>
            <a:endParaRPr lang="en-US" altLang="en-US"/>
          </a:p>
        </p:txBody>
      </p:sp>
    </p:spTree>
    <p:extLst>
      <p:ext uri="{BB962C8B-B14F-4D97-AF65-F5344CB8AC3E}">
        <p14:creationId xmlns:p14="http://schemas.microsoft.com/office/powerpoint/2010/main" val="3830582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3FB89-70BC-9644-970F-5AFC163F0C2B}"/>
              </a:ext>
            </a:extLst>
          </p:cNvPr>
          <p:cNvSpPr>
            <a:spLocks noGrp="1"/>
          </p:cNvSpPr>
          <p:nvPr>
            <p:ph type="dt" sz="half" idx="10"/>
          </p:nvPr>
        </p:nvSpPr>
        <p:spPr/>
        <p:txBody>
          <a:bodyPr/>
          <a:lstStyle>
            <a:lvl1pPr>
              <a:defRPr>
                <a:latin typeface="Arial" panose="020B0604020202020204" pitchFamily="34" charset="0"/>
              </a:defRPr>
            </a:lvl1pPr>
          </a:lstStyle>
          <a:p>
            <a:fld id="{74FDF518-B8FE-EA4A-B942-2AF586EBA04E}" type="datetimeFigureOut">
              <a:rPr lang="en-US" altLang="en-US"/>
              <a:pPr/>
              <a:t>2/18/20</a:t>
            </a:fld>
            <a:endParaRPr lang="en-US" altLang="en-US"/>
          </a:p>
        </p:txBody>
      </p:sp>
      <p:sp>
        <p:nvSpPr>
          <p:cNvPr id="5" name="Footer Placeholder 4">
            <a:extLst>
              <a:ext uri="{FF2B5EF4-FFF2-40B4-BE49-F238E27FC236}">
                <a16:creationId xmlns:a16="http://schemas.microsoft.com/office/drawing/2014/main" id="{E13EE1F5-E27E-1B49-ABF0-D3FA44CE2012}"/>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17B07EE-D66C-C944-981A-F93E8697F475}"/>
              </a:ext>
            </a:extLst>
          </p:cNvPr>
          <p:cNvSpPr>
            <a:spLocks noGrp="1"/>
          </p:cNvSpPr>
          <p:nvPr>
            <p:ph type="sldNum" sz="quarter" idx="12"/>
          </p:nvPr>
        </p:nvSpPr>
        <p:spPr/>
        <p:txBody>
          <a:bodyPr/>
          <a:lstStyle>
            <a:lvl1pPr>
              <a:defRPr>
                <a:latin typeface="Arial" panose="020B0604020202020204" pitchFamily="34" charset="0"/>
              </a:defRPr>
            </a:lvl1pPr>
          </a:lstStyle>
          <a:p>
            <a:fld id="{9E8F3DDE-0423-124D-9B18-74E6493E2978}" type="slidenum">
              <a:rPr lang="en-US" altLang="en-US"/>
              <a:pPr/>
              <a:t>‹#›</a:t>
            </a:fld>
            <a:endParaRPr lang="en-US" altLang="en-US"/>
          </a:p>
        </p:txBody>
      </p:sp>
    </p:spTree>
    <p:extLst>
      <p:ext uri="{BB962C8B-B14F-4D97-AF65-F5344CB8AC3E}">
        <p14:creationId xmlns:p14="http://schemas.microsoft.com/office/powerpoint/2010/main" val="193298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C5015EB-D046-7F4D-B1B1-0BE786E26C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69FF27-A4E8-5143-A89E-8BC068BD9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A36E5C-BA8D-E44E-8B33-852C8F5E924B}"/>
              </a:ext>
            </a:extLst>
          </p:cNvPr>
          <p:cNvSpPr>
            <a:spLocks noGrp="1" noChangeArrowheads="1"/>
          </p:cNvSpPr>
          <p:nvPr>
            <p:ph type="sldNum" sz="quarter" idx="12"/>
          </p:nvPr>
        </p:nvSpPr>
        <p:spPr>
          <a:ln/>
        </p:spPr>
        <p:txBody>
          <a:bodyPr/>
          <a:lstStyle>
            <a:lvl1pPr>
              <a:defRPr/>
            </a:lvl1pPr>
          </a:lstStyle>
          <a:p>
            <a:fld id="{99BF2E36-9356-EA46-A163-5A8C88743AD1}" type="slidenum">
              <a:rPr lang="en-US" altLang="en-US"/>
              <a:pPr/>
              <a:t>‹#›</a:t>
            </a:fld>
            <a:endParaRPr lang="en-US" altLang="en-US"/>
          </a:p>
        </p:txBody>
      </p:sp>
    </p:spTree>
    <p:extLst>
      <p:ext uri="{BB962C8B-B14F-4D97-AF65-F5344CB8AC3E}">
        <p14:creationId xmlns:p14="http://schemas.microsoft.com/office/powerpoint/2010/main" val="5806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46C615-B6F9-7B47-A5D0-F2C51CFE4F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4B0078-FF7A-2D46-8848-B0F22994DE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C89D29-7B11-DA49-9873-221B3054E3AF}"/>
              </a:ext>
            </a:extLst>
          </p:cNvPr>
          <p:cNvSpPr>
            <a:spLocks noGrp="1" noChangeArrowheads="1"/>
          </p:cNvSpPr>
          <p:nvPr>
            <p:ph type="sldNum" sz="quarter" idx="12"/>
          </p:nvPr>
        </p:nvSpPr>
        <p:spPr>
          <a:ln/>
        </p:spPr>
        <p:txBody>
          <a:bodyPr/>
          <a:lstStyle>
            <a:lvl1pPr>
              <a:defRPr/>
            </a:lvl1pPr>
          </a:lstStyle>
          <a:p>
            <a:fld id="{27DBC177-B066-3B4B-8020-7777A5C219F5}" type="slidenum">
              <a:rPr lang="en-US" altLang="en-US"/>
              <a:pPr/>
              <a:t>‹#›</a:t>
            </a:fld>
            <a:endParaRPr lang="en-US" altLang="en-US"/>
          </a:p>
        </p:txBody>
      </p:sp>
    </p:spTree>
    <p:extLst>
      <p:ext uri="{BB962C8B-B14F-4D97-AF65-F5344CB8AC3E}">
        <p14:creationId xmlns:p14="http://schemas.microsoft.com/office/powerpoint/2010/main" val="370346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0D6E890-9300-1842-9237-12595089AA2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5C10D82-AF88-1142-8316-903154589B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6B97DC5-482D-C346-8C31-BCAE3952D94E}"/>
              </a:ext>
            </a:extLst>
          </p:cNvPr>
          <p:cNvSpPr>
            <a:spLocks noGrp="1" noChangeArrowheads="1"/>
          </p:cNvSpPr>
          <p:nvPr>
            <p:ph type="sldNum" sz="quarter" idx="12"/>
          </p:nvPr>
        </p:nvSpPr>
        <p:spPr>
          <a:ln/>
        </p:spPr>
        <p:txBody>
          <a:bodyPr/>
          <a:lstStyle>
            <a:lvl1pPr>
              <a:defRPr/>
            </a:lvl1pPr>
          </a:lstStyle>
          <a:p>
            <a:fld id="{3A6DDA6F-4ED8-3444-AC4B-0E406B7DE05C}" type="slidenum">
              <a:rPr lang="en-US" altLang="en-US"/>
              <a:pPr/>
              <a:t>‹#›</a:t>
            </a:fld>
            <a:endParaRPr lang="en-US" altLang="en-US"/>
          </a:p>
        </p:txBody>
      </p:sp>
    </p:spTree>
    <p:extLst>
      <p:ext uri="{BB962C8B-B14F-4D97-AF65-F5344CB8AC3E}">
        <p14:creationId xmlns:p14="http://schemas.microsoft.com/office/powerpoint/2010/main" val="10264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FE91212-8CCD-0346-AE6C-CB694CDEB6C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4824DFC-7D0B-3C49-BCDA-25A4117323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707E3FD-EADE-354F-90C3-CE0FE95ADB85}"/>
              </a:ext>
            </a:extLst>
          </p:cNvPr>
          <p:cNvSpPr>
            <a:spLocks noGrp="1" noChangeArrowheads="1"/>
          </p:cNvSpPr>
          <p:nvPr>
            <p:ph type="sldNum" sz="quarter" idx="12"/>
          </p:nvPr>
        </p:nvSpPr>
        <p:spPr>
          <a:ln/>
        </p:spPr>
        <p:txBody>
          <a:bodyPr/>
          <a:lstStyle>
            <a:lvl1pPr>
              <a:defRPr/>
            </a:lvl1pPr>
          </a:lstStyle>
          <a:p>
            <a:fld id="{1CD9DCA7-3F7D-CB46-B42D-BCFE6C41AD78}" type="slidenum">
              <a:rPr lang="en-US" altLang="en-US"/>
              <a:pPr/>
              <a:t>‹#›</a:t>
            </a:fld>
            <a:endParaRPr lang="en-US" altLang="en-US"/>
          </a:p>
        </p:txBody>
      </p:sp>
    </p:spTree>
    <p:extLst>
      <p:ext uri="{BB962C8B-B14F-4D97-AF65-F5344CB8AC3E}">
        <p14:creationId xmlns:p14="http://schemas.microsoft.com/office/powerpoint/2010/main" val="91000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862879-7D70-2E4F-B2D8-82A01FE480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1E2A16C-4C7B-6748-B948-3B5066A1F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5C7DB27-0447-2744-B397-E5414267781C}"/>
              </a:ext>
            </a:extLst>
          </p:cNvPr>
          <p:cNvSpPr>
            <a:spLocks noGrp="1" noChangeArrowheads="1"/>
          </p:cNvSpPr>
          <p:nvPr>
            <p:ph type="sldNum" sz="quarter" idx="12"/>
          </p:nvPr>
        </p:nvSpPr>
        <p:spPr>
          <a:ln/>
        </p:spPr>
        <p:txBody>
          <a:bodyPr/>
          <a:lstStyle>
            <a:lvl1pPr>
              <a:defRPr/>
            </a:lvl1pPr>
          </a:lstStyle>
          <a:p>
            <a:fld id="{C46CF1BC-102C-E645-8F06-3CB223224DAD}" type="slidenum">
              <a:rPr lang="en-US" altLang="en-US"/>
              <a:pPr/>
              <a:t>‹#›</a:t>
            </a:fld>
            <a:endParaRPr lang="en-US" altLang="en-US"/>
          </a:p>
        </p:txBody>
      </p:sp>
    </p:spTree>
    <p:extLst>
      <p:ext uri="{BB962C8B-B14F-4D97-AF65-F5344CB8AC3E}">
        <p14:creationId xmlns:p14="http://schemas.microsoft.com/office/powerpoint/2010/main" val="72577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063357-AF62-3141-89C9-5793D0A101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A048E9-233B-DD4C-9A35-FEA02C7F2C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B37AD7-CEF6-B440-8B3A-7A6DDE6F69FC}"/>
              </a:ext>
            </a:extLst>
          </p:cNvPr>
          <p:cNvSpPr>
            <a:spLocks noGrp="1" noChangeArrowheads="1"/>
          </p:cNvSpPr>
          <p:nvPr>
            <p:ph type="sldNum" sz="quarter" idx="12"/>
          </p:nvPr>
        </p:nvSpPr>
        <p:spPr>
          <a:ln/>
        </p:spPr>
        <p:txBody>
          <a:bodyPr/>
          <a:lstStyle>
            <a:lvl1pPr>
              <a:defRPr/>
            </a:lvl1pPr>
          </a:lstStyle>
          <a:p>
            <a:fld id="{0A96110C-9BE2-EB40-A569-0B5447591695}" type="slidenum">
              <a:rPr lang="en-US" altLang="en-US"/>
              <a:pPr/>
              <a:t>‹#›</a:t>
            </a:fld>
            <a:endParaRPr lang="en-US" altLang="en-US"/>
          </a:p>
        </p:txBody>
      </p:sp>
    </p:spTree>
    <p:extLst>
      <p:ext uri="{BB962C8B-B14F-4D97-AF65-F5344CB8AC3E}">
        <p14:creationId xmlns:p14="http://schemas.microsoft.com/office/powerpoint/2010/main" val="206191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3798DC-7EC6-CD4F-8633-9786E258BA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702FD1-6635-A04C-966B-92F3504410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8C6C20-D4D6-2B4E-8D78-2FC57518C18B}"/>
              </a:ext>
            </a:extLst>
          </p:cNvPr>
          <p:cNvSpPr>
            <a:spLocks noGrp="1" noChangeArrowheads="1"/>
          </p:cNvSpPr>
          <p:nvPr>
            <p:ph type="sldNum" sz="quarter" idx="12"/>
          </p:nvPr>
        </p:nvSpPr>
        <p:spPr>
          <a:ln/>
        </p:spPr>
        <p:txBody>
          <a:bodyPr/>
          <a:lstStyle>
            <a:lvl1pPr>
              <a:defRPr/>
            </a:lvl1pPr>
          </a:lstStyle>
          <a:p>
            <a:fld id="{242F84A2-4864-A941-ACFF-15977E9689CD}" type="slidenum">
              <a:rPr lang="en-US" altLang="en-US"/>
              <a:pPr/>
              <a:t>‹#›</a:t>
            </a:fld>
            <a:endParaRPr lang="en-US" altLang="en-US"/>
          </a:p>
        </p:txBody>
      </p:sp>
    </p:spTree>
    <p:extLst>
      <p:ext uri="{BB962C8B-B14F-4D97-AF65-F5344CB8AC3E}">
        <p14:creationId xmlns:p14="http://schemas.microsoft.com/office/powerpoint/2010/main" val="133836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CBB128-89AA-094C-ACA6-CDE2A440063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4088AF9-8B45-F744-9D0D-8785136FB70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77956" name="Rectangle 4">
            <a:extLst>
              <a:ext uri="{FF2B5EF4-FFF2-40B4-BE49-F238E27FC236}">
                <a16:creationId xmlns:a16="http://schemas.microsoft.com/office/drawing/2014/main" id="{32819D02-7F5F-DC4A-85E8-2DE60147C81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277957" name="Rectangle 5">
            <a:extLst>
              <a:ext uri="{FF2B5EF4-FFF2-40B4-BE49-F238E27FC236}">
                <a16:creationId xmlns:a16="http://schemas.microsoft.com/office/drawing/2014/main" id="{556AFA47-911F-184A-B610-62385892C78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277958" name="Rectangle 6">
            <a:extLst>
              <a:ext uri="{FF2B5EF4-FFF2-40B4-BE49-F238E27FC236}">
                <a16:creationId xmlns:a16="http://schemas.microsoft.com/office/drawing/2014/main" id="{44F4834F-3A45-BD4B-9ABF-DDD86849C89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3EE979-4ED4-504D-A2F5-F214E7C8913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04" r:id="rId1"/>
    <p:sldLayoutId id="2147485205" r:id="rId2"/>
    <p:sldLayoutId id="2147485206" r:id="rId3"/>
    <p:sldLayoutId id="2147485207" r:id="rId4"/>
    <p:sldLayoutId id="2147485208" r:id="rId5"/>
    <p:sldLayoutId id="2147485209" r:id="rId6"/>
    <p:sldLayoutId id="2147485210" r:id="rId7"/>
    <p:sldLayoutId id="2147485211" r:id="rId8"/>
    <p:sldLayoutId id="2147485212" r:id="rId9"/>
    <p:sldLayoutId id="2147485213" r:id="rId10"/>
    <p:sldLayoutId id="2147485214" r:id="rId11"/>
    <p:sldLayoutId id="214748521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Placeholder 1">
            <a:extLst>
              <a:ext uri="{FF2B5EF4-FFF2-40B4-BE49-F238E27FC236}">
                <a16:creationId xmlns:a16="http://schemas.microsoft.com/office/drawing/2014/main" id="{DDF771AA-7C1D-F444-B489-2F1F46702A8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Text Placeholder 2">
            <a:extLst>
              <a:ext uri="{FF2B5EF4-FFF2-40B4-BE49-F238E27FC236}">
                <a16:creationId xmlns:a16="http://schemas.microsoft.com/office/drawing/2014/main" id="{6BE32A8D-7D60-CC4A-A725-AA6AF341B3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B2FAD4-F485-E546-9A22-86549449A26D}"/>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0B766FE7-A7E3-884F-8920-896FB9C9B97E}" type="datetimeFigureOut">
              <a:rPr lang="en-US" altLang="en-US"/>
              <a:pPr/>
              <a:t>2/18/20</a:t>
            </a:fld>
            <a:endParaRPr lang="en-US" altLang="en-US"/>
          </a:p>
        </p:txBody>
      </p:sp>
      <p:sp>
        <p:nvSpPr>
          <p:cNvPr id="5" name="Footer Placeholder 4">
            <a:extLst>
              <a:ext uri="{FF2B5EF4-FFF2-40B4-BE49-F238E27FC236}">
                <a16:creationId xmlns:a16="http://schemas.microsoft.com/office/drawing/2014/main" id="{DA8FDE29-A26F-CD47-9BD4-41EEEF26E8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3FD1CE4-8EDE-7E4A-A6BD-175366E005C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0F05596-4544-564E-916F-6D9F3AC34C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roche.com/pages/rgg/science-gengen-cdrom%5b2%5d+jpg_page3.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1.tif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C043A7FE-7C9E-F444-8F1B-BF7133DF704E}"/>
              </a:ext>
            </a:extLst>
          </p:cNvPr>
          <p:cNvSpPr>
            <a:spLocks noGrp="1"/>
          </p:cNvSpPr>
          <p:nvPr>
            <p:ph type="ctrTitle"/>
          </p:nvPr>
        </p:nvSpPr>
        <p:spPr>
          <a:xfrm>
            <a:off x="533400" y="1654175"/>
            <a:ext cx="8458200" cy="1470025"/>
          </a:xfrm>
        </p:spPr>
        <p:txBody>
          <a:bodyPr/>
          <a:lstStyle/>
          <a:p>
            <a:r>
              <a:rPr lang="en-US" altLang="en-US" dirty="0">
                <a:ea typeface="ＭＳ Ｐゴシック" panose="020B0600070205080204" pitchFamily="34" charset="-128"/>
              </a:rPr>
              <a:t>Genetic Susceptibility </a:t>
            </a:r>
            <a:br>
              <a:rPr lang="en-US" altLang="en-US" dirty="0">
                <a:ea typeface="ＭＳ Ｐゴシック" panose="020B0600070205080204" pitchFamily="34" charset="-128"/>
              </a:rPr>
            </a:br>
            <a:r>
              <a:rPr lang="en-US" altLang="en-US" dirty="0">
                <a:ea typeface="ＭＳ Ｐゴシック" panose="020B0600070205080204" pitchFamily="34" charset="-128"/>
              </a:rPr>
              <a:t>and Cancer</a:t>
            </a:r>
          </a:p>
        </p:txBody>
      </p:sp>
      <p:sp>
        <p:nvSpPr>
          <p:cNvPr id="40962" name="Subtitle 2">
            <a:extLst>
              <a:ext uri="{FF2B5EF4-FFF2-40B4-BE49-F238E27FC236}">
                <a16:creationId xmlns:a16="http://schemas.microsoft.com/office/drawing/2014/main" id="{717D4FE0-106B-284B-85ED-E1652E84AC54}"/>
              </a:ext>
            </a:extLst>
          </p:cNvPr>
          <p:cNvSpPr>
            <a:spLocks noGrp="1"/>
          </p:cNvSpPr>
          <p:nvPr>
            <p:ph type="subTitle" idx="1"/>
          </p:nvPr>
        </p:nvSpPr>
        <p:spPr>
          <a:xfrm>
            <a:off x="1181100" y="4191000"/>
            <a:ext cx="6819900" cy="2514600"/>
          </a:xfrm>
        </p:spPr>
        <p:txBody>
          <a:bodyPr/>
          <a:lstStyle/>
          <a:p>
            <a:r>
              <a:rPr lang="en-US" altLang="en-US">
                <a:ea typeface="ＭＳ Ｐゴシック" panose="020B0600070205080204" pitchFamily="34" charset="-128"/>
              </a:rPr>
              <a:t>John S. Witte</a:t>
            </a:r>
          </a:p>
          <a:p>
            <a:r>
              <a:rPr lang="en-US" altLang="en-US">
                <a:ea typeface="ＭＳ Ｐゴシック" panose="020B0600070205080204" pitchFamily="34" charset="-128"/>
              </a:rPr>
              <a:t>wittelab.ucsf.edu</a:t>
            </a:r>
          </a:p>
        </p:txBody>
      </p:sp>
      <p:pic>
        <p:nvPicPr>
          <p:cNvPr id="40963" name="Picture 2">
            <a:extLst>
              <a:ext uri="{FF2B5EF4-FFF2-40B4-BE49-F238E27FC236}">
                <a16:creationId xmlns:a16="http://schemas.microsoft.com/office/drawing/2014/main" id="{7D229144-03FC-924F-8133-B95D54D30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7000"/>
            <a:ext cx="1600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AE764F85-13B3-F744-9795-672BBF5723C5}"/>
              </a:ext>
            </a:extLst>
          </p:cNvPr>
          <p:cNvSpPr>
            <a:spLocks noGrp="1" noChangeArrowheads="1"/>
          </p:cNvSpPr>
          <p:nvPr>
            <p:ph type="title"/>
          </p:nvPr>
        </p:nvSpPr>
        <p:spPr>
          <a:xfrm>
            <a:off x="457200" y="152400"/>
            <a:ext cx="8229600" cy="1143000"/>
          </a:xfrm>
        </p:spPr>
        <p:txBody>
          <a:bodyPr/>
          <a:lstStyle/>
          <a:p>
            <a:pPr eaLnBrk="1" hangingPunct="1"/>
            <a:r>
              <a:rPr lang="en-US" altLang="en-US" sz="4000">
                <a:ea typeface="ＭＳ Ｐゴシック" panose="020B0600070205080204" pitchFamily="34" charset="-128"/>
              </a:rPr>
              <a:t>Filch?</a:t>
            </a:r>
          </a:p>
        </p:txBody>
      </p:sp>
      <p:grpSp>
        <p:nvGrpSpPr>
          <p:cNvPr id="59394" name="Group 3">
            <a:extLst>
              <a:ext uri="{FF2B5EF4-FFF2-40B4-BE49-F238E27FC236}">
                <a16:creationId xmlns:a16="http://schemas.microsoft.com/office/drawing/2014/main" id="{76546AF5-1453-2847-8DDB-E15770976283}"/>
              </a:ext>
            </a:extLst>
          </p:cNvPr>
          <p:cNvGrpSpPr>
            <a:grpSpLocks/>
          </p:cNvGrpSpPr>
          <p:nvPr/>
        </p:nvGrpSpPr>
        <p:grpSpPr bwMode="auto">
          <a:xfrm>
            <a:off x="3276600" y="1695450"/>
            <a:ext cx="2870200" cy="3409950"/>
            <a:chOff x="2064" y="1452"/>
            <a:chExt cx="1808" cy="2148"/>
          </a:xfrm>
        </p:grpSpPr>
        <p:sp>
          <p:nvSpPr>
            <p:cNvPr id="59396" name="Text Box 4">
              <a:extLst>
                <a:ext uri="{FF2B5EF4-FFF2-40B4-BE49-F238E27FC236}">
                  <a16:creationId xmlns:a16="http://schemas.microsoft.com/office/drawing/2014/main" id="{0FF81FCD-10CC-FC48-AFB7-991CF6AE8B5D}"/>
                </a:ext>
              </a:extLst>
            </p:cNvPr>
            <p:cNvSpPr txBox="1">
              <a:spLocks noChangeArrowheads="1"/>
            </p:cNvSpPr>
            <p:nvPr/>
          </p:nvSpPr>
          <p:spPr bwMode="auto">
            <a:xfrm>
              <a:off x="2384" y="3084"/>
              <a:ext cx="8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000000"/>
                  </a:solidFill>
                </a:rPr>
                <a:t>Argus Filch</a:t>
              </a:r>
            </a:p>
          </p:txBody>
        </p:sp>
        <p:sp>
          <p:nvSpPr>
            <p:cNvPr id="59397" name="Line 5">
              <a:extLst>
                <a:ext uri="{FF2B5EF4-FFF2-40B4-BE49-F238E27FC236}">
                  <a16:creationId xmlns:a16="http://schemas.microsoft.com/office/drawing/2014/main" id="{E9DFAF3B-3D24-0B46-927E-89331C938951}"/>
                </a:ext>
              </a:extLst>
            </p:cNvPr>
            <p:cNvSpPr>
              <a:spLocks noChangeShapeType="1"/>
            </p:cNvSpPr>
            <p:nvPr/>
          </p:nvSpPr>
          <p:spPr bwMode="auto">
            <a:xfrm>
              <a:off x="2756" y="3312"/>
              <a:ext cx="0" cy="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8" name="Line 6">
              <a:extLst>
                <a:ext uri="{FF2B5EF4-FFF2-40B4-BE49-F238E27FC236}">
                  <a16:creationId xmlns:a16="http://schemas.microsoft.com/office/drawing/2014/main" id="{5AE018AF-E952-1841-B9F2-D68AEAA4AA81}"/>
                </a:ext>
              </a:extLst>
            </p:cNvPr>
            <p:cNvSpPr>
              <a:spLocks noChangeShapeType="1"/>
            </p:cNvSpPr>
            <p:nvPr/>
          </p:nvSpPr>
          <p:spPr bwMode="auto">
            <a:xfrm>
              <a:off x="2900" y="3312"/>
              <a:ext cx="0" cy="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9" name="Oval 7">
              <a:extLst>
                <a:ext uri="{FF2B5EF4-FFF2-40B4-BE49-F238E27FC236}">
                  <a16:creationId xmlns:a16="http://schemas.microsoft.com/office/drawing/2014/main" id="{4C9FFE83-AD89-AF48-8527-420536B801E8}"/>
                </a:ext>
              </a:extLst>
            </p:cNvPr>
            <p:cNvSpPr>
              <a:spLocks noChangeArrowheads="1"/>
            </p:cNvSpPr>
            <p:nvPr/>
          </p:nvSpPr>
          <p:spPr bwMode="auto">
            <a:xfrm>
              <a:off x="2064" y="1452"/>
              <a:ext cx="528" cy="528"/>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9400" name="Line 8">
              <a:extLst>
                <a:ext uri="{FF2B5EF4-FFF2-40B4-BE49-F238E27FC236}">
                  <a16:creationId xmlns:a16="http://schemas.microsoft.com/office/drawing/2014/main" id="{8508048D-F20E-DF46-A1F4-96766BFA6915}"/>
                </a:ext>
              </a:extLst>
            </p:cNvPr>
            <p:cNvSpPr>
              <a:spLocks noChangeShapeType="1"/>
            </p:cNvSpPr>
            <p:nvPr/>
          </p:nvSpPr>
          <p:spPr bwMode="auto">
            <a:xfrm>
              <a:off x="2256" y="2208"/>
              <a:ext cx="0" cy="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1" name="Line 9">
              <a:extLst>
                <a:ext uri="{FF2B5EF4-FFF2-40B4-BE49-F238E27FC236}">
                  <a16:creationId xmlns:a16="http://schemas.microsoft.com/office/drawing/2014/main" id="{5078AFA3-7D87-1F4C-BBCF-3E520457E963}"/>
                </a:ext>
              </a:extLst>
            </p:cNvPr>
            <p:cNvSpPr>
              <a:spLocks noChangeShapeType="1"/>
            </p:cNvSpPr>
            <p:nvPr/>
          </p:nvSpPr>
          <p:spPr bwMode="auto">
            <a:xfrm>
              <a:off x="2400" y="2208"/>
              <a:ext cx="0" cy="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2" name="Line 10">
              <a:extLst>
                <a:ext uri="{FF2B5EF4-FFF2-40B4-BE49-F238E27FC236}">
                  <a16:creationId xmlns:a16="http://schemas.microsoft.com/office/drawing/2014/main" id="{4C7220CF-08F4-A44B-B1D2-008A65D90DFE}"/>
                </a:ext>
              </a:extLst>
            </p:cNvPr>
            <p:cNvSpPr>
              <a:spLocks noChangeShapeType="1"/>
            </p:cNvSpPr>
            <p:nvPr/>
          </p:nvSpPr>
          <p:spPr bwMode="auto">
            <a:xfrm>
              <a:off x="3256" y="2208"/>
              <a:ext cx="0" cy="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Line 11">
              <a:extLst>
                <a:ext uri="{FF2B5EF4-FFF2-40B4-BE49-F238E27FC236}">
                  <a16:creationId xmlns:a16="http://schemas.microsoft.com/office/drawing/2014/main" id="{00A5B6FD-FE59-FA4F-9532-75DD836AFAEC}"/>
                </a:ext>
              </a:extLst>
            </p:cNvPr>
            <p:cNvSpPr>
              <a:spLocks noChangeShapeType="1"/>
            </p:cNvSpPr>
            <p:nvPr/>
          </p:nvSpPr>
          <p:spPr bwMode="auto">
            <a:xfrm>
              <a:off x="3400" y="2208"/>
              <a:ext cx="0" cy="2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4" name="Line 12">
              <a:extLst>
                <a:ext uri="{FF2B5EF4-FFF2-40B4-BE49-F238E27FC236}">
                  <a16:creationId xmlns:a16="http://schemas.microsoft.com/office/drawing/2014/main" id="{0FFBB878-0CAE-5D42-A4F6-AFC1CC1385BD}"/>
                </a:ext>
              </a:extLst>
            </p:cNvPr>
            <p:cNvSpPr>
              <a:spLocks noChangeShapeType="1"/>
            </p:cNvSpPr>
            <p:nvPr/>
          </p:nvSpPr>
          <p:spPr bwMode="auto">
            <a:xfrm>
              <a:off x="2588" y="1692"/>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3">
              <a:extLst>
                <a:ext uri="{FF2B5EF4-FFF2-40B4-BE49-F238E27FC236}">
                  <a16:creationId xmlns:a16="http://schemas.microsoft.com/office/drawing/2014/main" id="{C987A637-3CB4-8E4B-B0F6-1F4090EE9365}"/>
                </a:ext>
              </a:extLst>
            </p:cNvPr>
            <p:cNvSpPr>
              <a:spLocks noChangeShapeType="1"/>
            </p:cNvSpPr>
            <p:nvPr/>
          </p:nvSpPr>
          <p:spPr bwMode="auto">
            <a:xfrm>
              <a:off x="2828" y="1692"/>
              <a:ext cx="0" cy="8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Rectangle 14">
              <a:extLst>
                <a:ext uri="{FF2B5EF4-FFF2-40B4-BE49-F238E27FC236}">
                  <a16:creationId xmlns:a16="http://schemas.microsoft.com/office/drawing/2014/main" id="{8ED83800-4061-6F4A-8FDB-A7B3E2AB1B44}"/>
                </a:ext>
              </a:extLst>
            </p:cNvPr>
            <p:cNvSpPr>
              <a:spLocks noChangeArrowheads="1"/>
            </p:cNvSpPr>
            <p:nvPr/>
          </p:nvSpPr>
          <p:spPr bwMode="auto">
            <a:xfrm>
              <a:off x="3072" y="1452"/>
              <a:ext cx="528" cy="528"/>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9407" name="Rectangle 15">
              <a:extLst>
                <a:ext uri="{FF2B5EF4-FFF2-40B4-BE49-F238E27FC236}">
                  <a16:creationId xmlns:a16="http://schemas.microsoft.com/office/drawing/2014/main" id="{2E553261-A8F4-0744-AE27-466D84718BDE}"/>
                </a:ext>
              </a:extLst>
            </p:cNvPr>
            <p:cNvSpPr>
              <a:spLocks noChangeArrowheads="1"/>
            </p:cNvSpPr>
            <p:nvPr/>
          </p:nvSpPr>
          <p:spPr bwMode="auto">
            <a:xfrm>
              <a:off x="2556" y="2544"/>
              <a:ext cx="528" cy="52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9408" name="Text Box 16">
              <a:extLst>
                <a:ext uri="{FF2B5EF4-FFF2-40B4-BE49-F238E27FC236}">
                  <a16:creationId xmlns:a16="http://schemas.microsoft.com/office/drawing/2014/main" id="{A752A4B1-9E4D-8848-B5B9-DC0E3D69CD6D}"/>
                </a:ext>
              </a:extLst>
            </p:cNvPr>
            <p:cNvSpPr txBox="1">
              <a:spLocks noChangeArrowheads="1"/>
            </p:cNvSpPr>
            <p:nvPr/>
          </p:nvSpPr>
          <p:spPr bwMode="auto">
            <a:xfrm>
              <a:off x="3264" y="2736"/>
              <a:ext cx="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000000"/>
                  </a:solidFill>
                </a:rPr>
                <a:t>Squib</a:t>
              </a:r>
            </a:p>
          </p:txBody>
        </p:sp>
      </p:grpSp>
      <p:sp>
        <p:nvSpPr>
          <p:cNvPr id="59395" name="Text Box 17">
            <a:extLst>
              <a:ext uri="{FF2B5EF4-FFF2-40B4-BE49-F238E27FC236}">
                <a16:creationId xmlns:a16="http://schemas.microsoft.com/office/drawing/2014/main" id="{6C353A63-E0F9-FA42-A087-F7B8E9C59594}"/>
              </a:ext>
            </a:extLst>
          </p:cNvPr>
          <p:cNvSpPr txBox="1">
            <a:spLocks noChangeArrowheads="1"/>
          </p:cNvSpPr>
          <p:nvPr/>
        </p:nvSpPr>
        <p:spPr bwMode="auto">
          <a:xfrm>
            <a:off x="174625" y="3406775"/>
            <a:ext cx="423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latin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1044" y="274638"/>
            <a:ext cx="8839200" cy="1135062"/>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dirty="0"/>
              <a:t>Familial Aggregation (PANSCAN)</a:t>
            </a:r>
          </a:p>
        </p:txBody>
      </p:sp>
      <p:sp>
        <p:nvSpPr>
          <p:cNvPr id="11267" name="Text Box 3"/>
          <p:cNvSpPr txBox="1">
            <a:spLocks noChangeArrowheads="1"/>
          </p:cNvSpPr>
          <p:nvPr/>
        </p:nvSpPr>
        <p:spPr bwMode="auto">
          <a:xfrm>
            <a:off x="6705600" y="6492875"/>
            <a:ext cx="3475037"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dirty="0"/>
              <a:t>Jacobs et al., 2010</a:t>
            </a:r>
          </a:p>
        </p:txBody>
      </p:sp>
      <p:graphicFrame>
        <p:nvGraphicFramePr>
          <p:cNvPr id="2" name="Table 1"/>
          <p:cNvGraphicFramePr>
            <a:graphicFrameLocks noGrp="1"/>
          </p:cNvGraphicFramePr>
          <p:nvPr/>
        </p:nvGraphicFramePr>
        <p:xfrm>
          <a:off x="152400" y="1409700"/>
          <a:ext cx="8867424" cy="4396740"/>
        </p:xfrm>
        <a:graphic>
          <a:graphicData uri="http://schemas.openxmlformats.org/drawingml/2006/table">
            <a:tbl>
              <a:tblPr firstRow="1" bandRow="1">
                <a:tableStyleId>{00A15C55-8517-42AA-B614-E9B94910E393}</a:tableStyleId>
              </a:tblPr>
              <a:tblGrid>
                <a:gridCol w="2771422">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133602">
                  <a:extLst>
                    <a:ext uri="{9D8B030D-6E8A-4147-A177-3AD203B41FA5}">
                      <a16:colId xmlns:a16="http://schemas.microsoft.com/office/drawing/2014/main" val="20003"/>
                    </a:ext>
                  </a:extLst>
                </a:gridCol>
              </a:tblGrid>
              <a:tr h="670109">
                <a:tc>
                  <a:txBody>
                    <a:bodyPr/>
                    <a:lstStyle/>
                    <a:p>
                      <a:endParaRPr lang="en-US" dirty="0"/>
                    </a:p>
                  </a:txBody>
                  <a:tcPr/>
                </a:tc>
                <a:tc>
                  <a:txBody>
                    <a:bodyPr/>
                    <a:lstStyle/>
                    <a:p>
                      <a:pPr algn="ctr"/>
                      <a:r>
                        <a:rPr lang="en-US" dirty="0"/>
                        <a:t>Cases (%)</a:t>
                      </a:r>
                    </a:p>
                  </a:txBody>
                  <a:tcPr anchor="b"/>
                </a:tc>
                <a:tc>
                  <a:txBody>
                    <a:bodyPr/>
                    <a:lstStyle/>
                    <a:p>
                      <a:pPr algn="ctr"/>
                      <a:r>
                        <a:rPr lang="en-US" dirty="0"/>
                        <a:t>Controls (%)</a:t>
                      </a:r>
                    </a:p>
                  </a:txBody>
                  <a:tcPr anchor="b"/>
                </a:tc>
                <a:tc>
                  <a:txBody>
                    <a:bodyPr/>
                    <a:lstStyle/>
                    <a:p>
                      <a:pPr algn="ctr"/>
                      <a:r>
                        <a:rPr lang="en-US" dirty="0"/>
                        <a:t>Adjusted</a:t>
                      </a:r>
                      <a:r>
                        <a:rPr lang="en-US" baseline="0" dirty="0"/>
                        <a:t> OR (95% CI)</a:t>
                      </a:r>
                      <a:endParaRPr lang="en-US" dirty="0"/>
                    </a:p>
                  </a:txBody>
                  <a:tcPr anchor="b"/>
                </a:tc>
                <a:extLst>
                  <a:ext uri="{0D108BD9-81ED-4DB2-BD59-A6C34878D82A}">
                    <a16:rowId xmlns:a16="http://schemas.microsoft.com/office/drawing/2014/main" val="10000"/>
                  </a:ext>
                </a:extLst>
              </a:tr>
              <a:tr h="890546">
                <a:tc>
                  <a:txBody>
                    <a:bodyPr/>
                    <a:lstStyle/>
                    <a:p>
                      <a:r>
                        <a:rPr lang="en-US" sz="2000" dirty="0"/>
                        <a:t>Family history of pancreatic</a:t>
                      </a:r>
                      <a:r>
                        <a:rPr lang="en-US" sz="2000" baseline="0" dirty="0"/>
                        <a:t> cancer in 1</a:t>
                      </a:r>
                      <a:r>
                        <a:rPr lang="en-US" sz="2000" baseline="30000" dirty="0"/>
                        <a:t>st</a:t>
                      </a:r>
                      <a:r>
                        <a:rPr lang="en-US" sz="2000" baseline="0" dirty="0"/>
                        <a:t> degree relatives</a:t>
                      </a:r>
                      <a:endParaRPr lang="en-US" sz="2000" dirty="0"/>
                    </a:p>
                  </a:txBody>
                  <a:tcPr/>
                </a:tc>
                <a:tc>
                  <a:txBody>
                    <a:bodyPr/>
                    <a:lstStyle/>
                    <a:p>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1"/>
                  </a:ext>
                </a:extLst>
              </a:tr>
              <a:tr h="361166">
                <a:tc>
                  <a:txBody>
                    <a:bodyPr/>
                    <a:lstStyle/>
                    <a:p>
                      <a:pPr algn="r"/>
                      <a:r>
                        <a:rPr lang="en-US" sz="2000" dirty="0"/>
                        <a:t>No</a:t>
                      </a:r>
                    </a:p>
                  </a:txBody>
                  <a:tcPr/>
                </a:tc>
                <a:tc>
                  <a:txBody>
                    <a:bodyPr/>
                    <a:lstStyle/>
                    <a:p>
                      <a:pPr algn="ctr"/>
                      <a:r>
                        <a:rPr lang="en-US" sz="2000" dirty="0"/>
                        <a:t>1,107 (93.6)</a:t>
                      </a:r>
                    </a:p>
                  </a:txBody>
                  <a:tcPr/>
                </a:tc>
                <a:tc>
                  <a:txBody>
                    <a:bodyPr/>
                    <a:lstStyle/>
                    <a:p>
                      <a:pPr algn="ctr"/>
                      <a:r>
                        <a:rPr lang="en-US" sz="2000" dirty="0"/>
                        <a:t>1,162 (94.4)</a:t>
                      </a:r>
                    </a:p>
                  </a:txBody>
                  <a:tcPr/>
                </a:tc>
                <a:tc>
                  <a:txBody>
                    <a:bodyPr/>
                    <a:lstStyle/>
                    <a:p>
                      <a:pPr algn="ctr"/>
                      <a:r>
                        <a:rPr lang="en-US" sz="2000" dirty="0"/>
                        <a:t>1.00</a:t>
                      </a:r>
                    </a:p>
                  </a:txBody>
                  <a:tcPr/>
                </a:tc>
                <a:extLst>
                  <a:ext uri="{0D108BD9-81ED-4DB2-BD59-A6C34878D82A}">
                    <a16:rowId xmlns:a16="http://schemas.microsoft.com/office/drawing/2014/main" val="10002"/>
                  </a:ext>
                </a:extLst>
              </a:tr>
              <a:tr h="361166">
                <a:tc>
                  <a:txBody>
                    <a:bodyPr/>
                    <a:lstStyle/>
                    <a:p>
                      <a:pPr algn="r"/>
                      <a:r>
                        <a:rPr lang="en-US" sz="2000" dirty="0"/>
                        <a:t>Yes</a:t>
                      </a:r>
                    </a:p>
                  </a:txBody>
                  <a:tcPr/>
                </a:tc>
                <a:tc>
                  <a:txBody>
                    <a:bodyPr/>
                    <a:lstStyle/>
                    <a:p>
                      <a:pPr algn="ctr"/>
                      <a:r>
                        <a:rPr lang="en-US" sz="2000" dirty="0"/>
                        <a:t>76 (6.4)</a:t>
                      </a:r>
                    </a:p>
                  </a:txBody>
                  <a:tcPr/>
                </a:tc>
                <a:tc>
                  <a:txBody>
                    <a:bodyPr/>
                    <a:lstStyle/>
                    <a:p>
                      <a:pPr algn="ctr"/>
                      <a:r>
                        <a:rPr lang="en-US" sz="2000" dirty="0"/>
                        <a:t>43 (3.6)</a:t>
                      </a:r>
                    </a:p>
                  </a:txBody>
                  <a:tcPr/>
                </a:tc>
                <a:tc>
                  <a:txBody>
                    <a:bodyPr/>
                    <a:lstStyle/>
                    <a:p>
                      <a:pPr algn="ctr"/>
                      <a:r>
                        <a:rPr lang="en-US" sz="2000" dirty="0"/>
                        <a:t>1.76 (1.19-2.51)</a:t>
                      </a:r>
                    </a:p>
                  </a:txBody>
                  <a:tcPr/>
                </a:tc>
                <a:extLst>
                  <a:ext uri="{0D108BD9-81ED-4DB2-BD59-A6C34878D82A}">
                    <a16:rowId xmlns:a16="http://schemas.microsoft.com/office/drawing/2014/main" val="10003"/>
                  </a:ext>
                </a:extLst>
              </a:tr>
              <a:tr h="922471">
                <a:tc>
                  <a:txBody>
                    <a:bodyPr/>
                    <a:lstStyle/>
                    <a:p>
                      <a:pPr algn="l"/>
                      <a:r>
                        <a:rPr lang="en-US" sz="2000" dirty="0"/>
                        <a:t>Number of affected</a:t>
                      </a:r>
                      <a:r>
                        <a:rPr lang="en-US" sz="2000" baseline="0" dirty="0"/>
                        <a:t> 1</a:t>
                      </a:r>
                      <a:r>
                        <a:rPr lang="en-US" sz="2000" baseline="30000" dirty="0"/>
                        <a:t>st</a:t>
                      </a:r>
                      <a:r>
                        <a:rPr lang="en-US" sz="2000" baseline="0" dirty="0"/>
                        <a:t> degree relatives with pancreatic cancer</a:t>
                      </a: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4"/>
                  </a:ext>
                </a:extLst>
              </a:tr>
              <a:tr h="526231">
                <a:tc>
                  <a:txBody>
                    <a:bodyPr/>
                    <a:lstStyle/>
                    <a:p>
                      <a:pPr algn="r"/>
                      <a:r>
                        <a:rPr lang="en-US" sz="2000" dirty="0"/>
                        <a:t>One</a:t>
                      </a:r>
                    </a:p>
                  </a:txBody>
                  <a:tcPr/>
                </a:tc>
                <a:tc>
                  <a:txBody>
                    <a:bodyPr/>
                    <a:lstStyle/>
                    <a:p>
                      <a:pPr algn="ctr"/>
                      <a:r>
                        <a:rPr lang="en-US" sz="2000" dirty="0"/>
                        <a:t>70 (92.1)</a:t>
                      </a:r>
                    </a:p>
                  </a:txBody>
                  <a:tcPr/>
                </a:tc>
                <a:tc>
                  <a:txBody>
                    <a:bodyPr/>
                    <a:lstStyle/>
                    <a:p>
                      <a:pPr algn="ctr"/>
                      <a:r>
                        <a:rPr lang="en-US" sz="2000" dirty="0"/>
                        <a:t>42 (97.7)</a:t>
                      </a:r>
                    </a:p>
                  </a:txBody>
                  <a:tcPr/>
                </a:tc>
                <a:tc>
                  <a:txBody>
                    <a:bodyPr/>
                    <a:lstStyle/>
                    <a:p>
                      <a:pPr algn="ctr"/>
                      <a:r>
                        <a:rPr lang="en-US" sz="2000" dirty="0"/>
                        <a:t>1.70 (1.14-2.51)</a:t>
                      </a:r>
                    </a:p>
                  </a:txBody>
                  <a:tcPr/>
                </a:tc>
                <a:extLst>
                  <a:ext uri="{0D108BD9-81ED-4DB2-BD59-A6C34878D82A}">
                    <a16:rowId xmlns:a16="http://schemas.microsoft.com/office/drawing/2014/main" val="10005"/>
                  </a:ext>
                </a:extLst>
              </a:tr>
              <a:tr h="361166">
                <a:tc>
                  <a:txBody>
                    <a:bodyPr/>
                    <a:lstStyle/>
                    <a:p>
                      <a:pPr algn="r"/>
                      <a:r>
                        <a:rPr lang="en-US" sz="2000" dirty="0"/>
                        <a:t>Two or more</a:t>
                      </a:r>
                    </a:p>
                  </a:txBody>
                  <a:tcPr/>
                </a:tc>
                <a:tc>
                  <a:txBody>
                    <a:bodyPr/>
                    <a:lstStyle/>
                    <a:p>
                      <a:pPr algn="ctr"/>
                      <a:r>
                        <a:rPr lang="en-US" sz="2000" dirty="0"/>
                        <a:t>6 (7.9)</a:t>
                      </a:r>
                    </a:p>
                  </a:txBody>
                  <a:tcPr/>
                </a:tc>
                <a:tc>
                  <a:txBody>
                    <a:bodyPr/>
                    <a:lstStyle/>
                    <a:p>
                      <a:pPr algn="ctr"/>
                      <a:r>
                        <a:rPr lang="en-US" sz="2000" dirty="0"/>
                        <a:t>1 (2.3)</a:t>
                      </a:r>
                    </a:p>
                  </a:txBody>
                  <a:tcPr/>
                </a:tc>
                <a:tc>
                  <a:txBody>
                    <a:bodyPr/>
                    <a:lstStyle/>
                    <a:p>
                      <a:pPr algn="ctr"/>
                      <a:r>
                        <a:rPr lang="en-US" sz="2000" dirty="0"/>
                        <a:t>4.26 (0.48-37.79)</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4625265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1555EB4E-19B4-4546-A95F-6DE81AB27F3E}"/>
              </a:ext>
            </a:extLst>
          </p:cNvPr>
          <p:cNvSpPr>
            <a:spLocks noGrp="1" noChangeArrowheads="1"/>
          </p:cNvSpPr>
          <p:nvPr>
            <p:ph type="title"/>
          </p:nvPr>
        </p:nvSpPr>
        <p:spPr>
          <a:xfrm>
            <a:off x="609600" y="0"/>
            <a:ext cx="7793038" cy="1143000"/>
          </a:xfrm>
        </p:spPr>
        <p:txBody>
          <a:bodyPr/>
          <a:lstStyle/>
          <a:p>
            <a:r>
              <a:rPr lang="en-US" altLang="en-US" sz="4000">
                <a:ea typeface="ＭＳ Ｐゴシック" panose="020B0600070205080204" pitchFamily="34" charset="-128"/>
              </a:rPr>
              <a:t>How Does Family History Increase Risk of Cancer?</a:t>
            </a:r>
          </a:p>
        </p:txBody>
      </p:sp>
      <p:sp>
        <p:nvSpPr>
          <p:cNvPr id="167940" name="Rectangle 4">
            <a:extLst>
              <a:ext uri="{FF2B5EF4-FFF2-40B4-BE49-F238E27FC236}">
                <a16:creationId xmlns:a16="http://schemas.microsoft.com/office/drawing/2014/main" id="{317813D3-245B-B64B-B44D-C8B13F579D76}"/>
              </a:ext>
            </a:extLst>
          </p:cNvPr>
          <p:cNvSpPr>
            <a:spLocks noChangeArrowheads="1"/>
          </p:cNvSpPr>
          <p:nvPr/>
        </p:nvSpPr>
        <p:spPr bwMode="auto">
          <a:xfrm>
            <a:off x="-2968625" y="-3536950"/>
            <a:ext cx="10204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latin typeface="Arial" charset="0"/>
                <a:ea typeface="ＭＳ Ｐゴシック" charset="0"/>
              </a:rPr>
              <a:t>Table 2 FRR for first-degree relatives of cancer probands by site, in decreasing order of prevalence</a:t>
            </a:r>
          </a:p>
          <a:p>
            <a:pPr eaLnBrk="0" hangingPunct="0">
              <a:defRPr/>
            </a:pPr>
            <a:endParaRPr lang="en-US">
              <a:latin typeface="Arial" charset="0"/>
              <a:ea typeface="ＭＳ Ｐゴシック" charset="0"/>
            </a:endParaRPr>
          </a:p>
        </p:txBody>
      </p:sp>
      <p:sp>
        <p:nvSpPr>
          <p:cNvPr id="167947" name="Rectangle 11">
            <a:extLst>
              <a:ext uri="{FF2B5EF4-FFF2-40B4-BE49-F238E27FC236}">
                <a16:creationId xmlns:a16="http://schemas.microsoft.com/office/drawing/2014/main" id="{E0432EF8-62ED-344B-A1A9-BF3A8D174384}"/>
              </a:ext>
            </a:extLst>
          </p:cNvPr>
          <p:cNvSpPr>
            <a:spLocks noChangeArrowheads="1"/>
          </p:cNvSpPr>
          <p:nvPr/>
        </p:nvSpPr>
        <p:spPr bwMode="auto">
          <a:xfrm>
            <a:off x="-2968625" y="-35369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lgn="ctr">
              <a:defRPr/>
            </a:pPr>
            <a:r>
              <a:rPr lang="en-US">
                <a:latin typeface="Arial" charset="0"/>
                <a:ea typeface="ＭＳ Ｐゴシック" charset="0"/>
              </a:rPr>
              <a:t>Utah</a:t>
            </a:r>
            <a:br>
              <a:rPr lang="en-US">
                <a:latin typeface="Arial" charset="0"/>
                <a:ea typeface="ＭＳ Ｐゴシック" charset="0"/>
              </a:rPr>
            </a:br>
            <a:endParaRPr lang="en-US">
              <a:latin typeface="Arial" charset="0"/>
              <a:ea typeface="ＭＳ Ｐゴシック" charset="0"/>
            </a:endParaRPr>
          </a:p>
        </p:txBody>
      </p:sp>
      <p:sp>
        <p:nvSpPr>
          <p:cNvPr id="167948" name="Rectangle 12">
            <a:extLst>
              <a:ext uri="{FF2B5EF4-FFF2-40B4-BE49-F238E27FC236}">
                <a16:creationId xmlns:a16="http://schemas.microsoft.com/office/drawing/2014/main" id="{BE1D8332-C622-0B48-93F0-171BB0E23331}"/>
              </a:ext>
            </a:extLst>
          </p:cNvPr>
          <p:cNvSpPr>
            <a:spLocks noChangeArrowheads="1"/>
          </p:cNvSpPr>
          <p:nvPr/>
        </p:nvSpPr>
        <p:spPr bwMode="auto">
          <a:xfrm>
            <a:off x="-2968625" y="-3536950"/>
            <a:ext cx="9144000" cy="15875"/>
          </a:xfrm>
          <a:prstGeom prst="rect">
            <a:avLst/>
          </a:prstGeom>
          <a:solidFill>
            <a:srgbClr val="00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67950" name="Rectangle 14">
            <a:extLst>
              <a:ext uri="{FF2B5EF4-FFF2-40B4-BE49-F238E27FC236}">
                <a16:creationId xmlns:a16="http://schemas.microsoft.com/office/drawing/2014/main" id="{7D1A712A-BBC6-5D45-8323-3D268D0C38BF}"/>
              </a:ext>
            </a:extLst>
          </p:cNvPr>
          <p:cNvSpPr>
            <a:spLocks noChangeArrowheads="1"/>
          </p:cNvSpPr>
          <p:nvPr/>
        </p:nvSpPr>
        <p:spPr bwMode="auto">
          <a:xfrm>
            <a:off x="-2968625" y="-35369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lgn="ctr">
              <a:defRPr/>
            </a:pPr>
            <a:r>
              <a:rPr lang="en-US">
                <a:latin typeface="Arial" charset="0"/>
                <a:ea typeface="ＭＳ Ｐゴシック" charset="0"/>
              </a:rPr>
              <a:t>Sweden</a:t>
            </a:r>
            <a:br>
              <a:rPr lang="en-US">
                <a:latin typeface="Arial" charset="0"/>
                <a:ea typeface="ＭＳ Ｐゴシック" charset="0"/>
              </a:rPr>
            </a:br>
            <a:endParaRPr lang="en-US">
              <a:latin typeface="Arial" charset="0"/>
              <a:ea typeface="ＭＳ Ｐゴシック" charset="0"/>
            </a:endParaRPr>
          </a:p>
        </p:txBody>
      </p:sp>
      <p:sp>
        <p:nvSpPr>
          <p:cNvPr id="167951" name="Rectangle 15">
            <a:extLst>
              <a:ext uri="{FF2B5EF4-FFF2-40B4-BE49-F238E27FC236}">
                <a16:creationId xmlns:a16="http://schemas.microsoft.com/office/drawing/2014/main" id="{E62E101A-6852-FD4D-B4E9-28C8EF79711D}"/>
              </a:ext>
            </a:extLst>
          </p:cNvPr>
          <p:cNvSpPr>
            <a:spLocks noChangeArrowheads="1"/>
          </p:cNvSpPr>
          <p:nvPr/>
        </p:nvSpPr>
        <p:spPr bwMode="auto">
          <a:xfrm>
            <a:off x="-2968625" y="-3536950"/>
            <a:ext cx="9144000" cy="15875"/>
          </a:xfrm>
          <a:prstGeom prst="rect">
            <a:avLst/>
          </a:prstGeom>
          <a:solidFill>
            <a:srgbClr val="00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67953" name="Rectangle 17">
            <a:extLst>
              <a:ext uri="{FF2B5EF4-FFF2-40B4-BE49-F238E27FC236}">
                <a16:creationId xmlns:a16="http://schemas.microsoft.com/office/drawing/2014/main" id="{3858B055-B839-0D4C-903C-BC11530C0BCE}"/>
              </a:ext>
            </a:extLst>
          </p:cNvPr>
          <p:cNvSpPr>
            <a:spLocks noChangeArrowheads="1"/>
          </p:cNvSpPr>
          <p:nvPr/>
        </p:nvSpPr>
        <p:spPr bwMode="auto">
          <a:xfrm>
            <a:off x="-2968625" y="-3536950"/>
            <a:ext cx="9144000" cy="15875"/>
          </a:xfrm>
          <a:prstGeom prst="rect">
            <a:avLst/>
          </a:prstGeom>
          <a:solidFill>
            <a:srgbClr val="00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168382" name="Line 446">
            <a:extLst>
              <a:ext uri="{FF2B5EF4-FFF2-40B4-BE49-F238E27FC236}">
                <a16:creationId xmlns:a16="http://schemas.microsoft.com/office/drawing/2014/main" id="{936E9EC1-997B-0D48-98A8-745F6DDD1D1E}"/>
              </a:ext>
            </a:extLst>
          </p:cNvPr>
          <p:cNvSpPr>
            <a:spLocks noChangeShapeType="1"/>
          </p:cNvSpPr>
          <p:nvPr/>
        </p:nvSpPr>
        <p:spPr bwMode="auto">
          <a:xfrm>
            <a:off x="7902575" y="-3154363"/>
            <a:ext cx="0" cy="0"/>
          </a:xfrm>
          <a:prstGeom prst="line">
            <a:avLst/>
          </a:prstGeom>
          <a:noFill/>
          <a:ln w="9525"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69084" name="Rectangle 1148">
            <a:extLst>
              <a:ext uri="{FF2B5EF4-FFF2-40B4-BE49-F238E27FC236}">
                <a16:creationId xmlns:a16="http://schemas.microsoft.com/office/drawing/2014/main" id="{700E5BE9-B290-4B40-B08F-02CAC50DC58D}"/>
              </a:ext>
            </a:extLst>
          </p:cNvPr>
          <p:cNvSpPr>
            <a:spLocks noChangeArrowheads="1"/>
          </p:cNvSpPr>
          <p:nvPr/>
        </p:nvSpPr>
        <p:spPr bwMode="auto">
          <a:xfrm>
            <a:off x="-2968625" y="9753600"/>
            <a:ext cx="184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endParaRPr>
          </a:p>
          <a:p>
            <a:pPr eaLnBrk="0" hangingPunct="0">
              <a:defRPr/>
            </a:pPr>
            <a:endParaRPr lang="en-US">
              <a:latin typeface="Arial" charset="0"/>
              <a:ea typeface="ＭＳ Ｐゴシック" charset="0"/>
            </a:endParaRPr>
          </a:p>
        </p:txBody>
      </p:sp>
      <p:graphicFrame>
        <p:nvGraphicFramePr>
          <p:cNvPr id="169519" name="Group 1583">
            <a:extLst>
              <a:ext uri="{FF2B5EF4-FFF2-40B4-BE49-F238E27FC236}">
                <a16:creationId xmlns:a16="http://schemas.microsoft.com/office/drawing/2014/main" id="{8511CB01-C029-B847-A705-47D4B543761D}"/>
              </a:ext>
            </a:extLst>
          </p:cNvPr>
          <p:cNvGraphicFramePr>
            <a:graphicFrameLocks noGrp="1"/>
          </p:cNvGraphicFramePr>
          <p:nvPr/>
        </p:nvGraphicFramePr>
        <p:xfrm>
          <a:off x="1882775" y="1185863"/>
          <a:ext cx="11606868" cy="11509375"/>
        </p:xfrm>
        <a:graphic>
          <a:graphicData uri="http://schemas.openxmlformats.org/drawingml/2006/table">
            <a:tbl>
              <a:tblPr/>
              <a:tblGrid>
                <a:gridCol w="3962400">
                  <a:extLst>
                    <a:ext uri="{9D8B030D-6E8A-4147-A177-3AD203B41FA5}">
                      <a16:colId xmlns:a16="http://schemas.microsoft.com/office/drawing/2014/main" val="1171751426"/>
                    </a:ext>
                  </a:extLst>
                </a:gridCol>
                <a:gridCol w="4724400">
                  <a:extLst>
                    <a:ext uri="{9D8B030D-6E8A-4147-A177-3AD203B41FA5}">
                      <a16:colId xmlns:a16="http://schemas.microsoft.com/office/drawing/2014/main" val="1924845771"/>
                    </a:ext>
                  </a:extLst>
                </a:gridCol>
                <a:gridCol w="228600">
                  <a:extLst>
                    <a:ext uri="{9D8B030D-6E8A-4147-A177-3AD203B41FA5}">
                      <a16:colId xmlns:a16="http://schemas.microsoft.com/office/drawing/2014/main" val="1001056560"/>
                    </a:ext>
                  </a:extLst>
                </a:gridCol>
                <a:gridCol w="1125538">
                  <a:extLst>
                    <a:ext uri="{9D8B030D-6E8A-4147-A177-3AD203B41FA5}">
                      <a16:colId xmlns:a16="http://schemas.microsoft.com/office/drawing/2014/main" val="3258673151"/>
                    </a:ext>
                  </a:extLst>
                </a:gridCol>
                <a:gridCol w="939800">
                  <a:extLst>
                    <a:ext uri="{9D8B030D-6E8A-4147-A177-3AD203B41FA5}">
                      <a16:colId xmlns:a16="http://schemas.microsoft.com/office/drawing/2014/main" val="3313086581"/>
                    </a:ext>
                  </a:extLst>
                </a:gridCol>
                <a:gridCol w="209550">
                  <a:extLst>
                    <a:ext uri="{9D8B030D-6E8A-4147-A177-3AD203B41FA5}">
                      <a16:colId xmlns:a16="http://schemas.microsoft.com/office/drawing/2014/main" val="959266100"/>
                    </a:ext>
                  </a:extLst>
                </a:gridCol>
                <a:gridCol w="208290">
                  <a:extLst>
                    <a:ext uri="{9D8B030D-6E8A-4147-A177-3AD203B41FA5}">
                      <a16:colId xmlns:a16="http://schemas.microsoft.com/office/drawing/2014/main" val="1035270738"/>
                    </a:ext>
                  </a:extLst>
                </a:gridCol>
                <a:gridCol w="208290">
                  <a:extLst>
                    <a:ext uri="{9D8B030D-6E8A-4147-A177-3AD203B41FA5}">
                      <a16:colId xmlns:a16="http://schemas.microsoft.com/office/drawing/2014/main" val="2340174801"/>
                    </a:ext>
                  </a:extLst>
                </a:gridCol>
              </a:tblGrid>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Site</a:t>
                      </a:r>
                    </a:p>
                  </a:txBody>
                  <a:tcPr marL="91445" marR="91445" marT="45711" marB="45711"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FRR</a:t>
                      </a:r>
                    </a:p>
                  </a:txBody>
                  <a:tcPr marL="91445" marR="91445" marT="45711" marB="45711"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04136077"/>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Prostate</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2.21</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09731018"/>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Breast</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1.83</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77556211"/>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Colorectal</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2.54</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30231222"/>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Lung</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2.55</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08172723"/>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Uterine</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1.32</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34460762"/>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Melanoma</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2.10</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43317226"/>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Bladder</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1.53</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31261045"/>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Non-Hodgkin</a:t>
                      </a:r>
                      <a:r>
                        <a:rPr kumimoji="0"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r>
                        <a:rPr kumimoji="0"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 lymphoma</a:t>
                      </a: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1.68</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31143676"/>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Brain/CNS</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1.97</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83180385"/>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Cervix</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1.73</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473016143"/>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Ovary</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2.04</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25143805"/>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Stomach</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2.08</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81027385"/>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412282014"/>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36291893"/>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Kidney</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2.46</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52499547"/>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Oral cavity</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1.82</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89757465"/>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Thyroid</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8.48</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12018698"/>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Multiple myeloma</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4.29</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48041902"/>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Granulocytic leukemia</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2.94</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29237630"/>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Lymphocytic leukemia</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5.00</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86730033"/>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Hodgkin</a:t>
                      </a:r>
                      <a:r>
                        <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r>
                        <a:rPr kumimoji="0"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 lymphoma</a:t>
                      </a: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1.25</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12775975"/>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Female genitalia</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2.22</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45355451"/>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Soft tissue sarcoma</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2.00</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96242621"/>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Testicular</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8.57</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13939065"/>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Gallbladder</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2.22</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66144292"/>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Larynx</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8.00</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7494169"/>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Total, mean</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2.12</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33017704"/>
                  </a:ext>
                </a:extLst>
              </a:tr>
              <a:tr h="3968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Total, median</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2.15</a:t>
                      </a: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91445" marR="91445" marT="45711" marB="4571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17830466"/>
                  </a:ext>
                </a:extLst>
              </a:tr>
            </a:tbl>
          </a:graphicData>
        </a:graphic>
      </p:graphicFrame>
      <p:sp>
        <p:nvSpPr>
          <p:cNvPr id="169520" name="Text Box 1584">
            <a:extLst>
              <a:ext uri="{FF2B5EF4-FFF2-40B4-BE49-F238E27FC236}">
                <a16:creationId xmlns:a16="http://schemas.microsoft.com/office/drawing/2014/main" id="{20DEC9D7-82C9-1747-8B2E-142040B256C4}"/>
              </a:ext>
            </a:extLst>
          </p:cNvPr>
          <p:cNvSpPr txBox="1">
            <a:spLocks noChangeArrowheads="1"/>
          </p:cNvSpPr>
          <p:nvPr/>
        </p:nvSpPr>
        <p:spPr bwMode="auto">
          <a:xfrm>
            <a:off x="5848350" y="6415088"/>
            <a:ext cx="3295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Arial" charset="0"/>
                <a:ea typeface="ＭＳ Ｐゴシック" charset="0"/>
              </a:rPr>
              <a:t>Risch CEBP 2001:10:733-741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6E7A92C-451C-B84D-8B93-7A38D2572A1A}"/>
              </a:ext>
            </a:extLst>
          </p:cNvPr>
          <p:cNvSpPr>
            <a:spLocks noGrp="1"/>
          </p:cNvSpPr>
          <p:nvPr>
            <p:ph type="title"/>
          </p:nvPr>
        </p:nvSpPr>
        <p:spPr/>
        <p:txBody>
          <a:bodyPr/>
          <a:lstStyle/>
          <a:p>
            <a:r>
              <a:rPr lang="en-US" altLang="en-US" dirty="0">
                <a:ea typeface="ＭＳ Ｐゴシック" panose="020B0600070205080204" pitchFamily="34" charset="-128"/>
              </a:rPr>
              <a:t>Overview</a:t>
            </a:r>
          </a:p>
        </p:txBody>
      </p:sp>
      <p:sp>
        <p:nvSpPr>
          <p:cNvPr id="45058" name="Content Placeholder 2">
            <a:extLst>
              <a:ext uri="{FF2B5EF4-FFF2-40B4-BE49-F238E27FC236}">
                <a16:creationId xmlns:a16="http://schemas.microsoft.com/office/drawing/2014/main" id="{991D52B5-DE2A-C146-8DA2-C391067E17D6}"/>
              </a:ext>
            </a:extLst>
          </p:cNvPr>
          <p:cNvSpPr>
            <a:spLocks noGrp="1"/>
          </p:cNvSpPr>
          <p:nvPr>
            <p:ph idx="1"/>
          </p:nvPr>
        </p:nvSpPr>
        <p:spPr/>
        <p:txBody>
          <a:bodyPr/>
          <a:lstStyle/>
          <a:p>
            <a:pPr marL="514350" indent="-514350">
              <a:buFont typeface="+mj-lt"/>
              <a:buAutoNum type="arabicPeriod"/>
            </a:pPr>
            <a:r>
              <a:rPr lang="en-US" altLang="en-US" dirty="0">
                <a:solidFill>
                  <a:schemeClr val="bg1">
                    <a:lumMod val="85000"/>
                  </a:schemeClr>
                </a:solidFill>
                <a:ea typeface="ＭＳ Ｐゴシック" panose="020B0600070205080204" pitchFamily="34" charset="-128"/>
              </a:rPr>
              <a:t>Heritability &amp; </a:t>
            </a:r>
            <a:r>
              <a:rPr lang="en-US" altLang="en-US" dirty="0" err="1">
                <a:solidFill>
                  <a:schemeClr val="bg1">
                    <a:lumMod val="85000"/>
                  </a:schemeClr>
                </a:solidFill>
                <a:ea typeface="ＭＳ Ｐゴシック" panose="020B0600070205080204" pitchFamily="34" charset="-128"/>
              </a:rPr>
              <a:t>Familiality</a:t>
            </a:r>
            <a:endParaRPr lang="en-US" altLang="en-US" dirty="0">
              <a:solidFill>
                <a:schemeClr val="bg1">
                  <a:lumMod val="85000"/>
                </a:schemeClr>
              </a:solidFill>
              <a:ea typeface="ＭＳ Ｐゴシック" panose="020B0600070205080204" pitchFamily="34" charset="-128"/>
            </a:endParaRPr>
          </a:p>
          <a:p>
            <a:pPr marL="514350" indent="-514350">
              <a:buFont typeface="+mj-lt"/>
              <a:buAutoNum type="arabicPeriod"/>
            </a:pPr>
            <a:r>
              <a:rPr lang="en-US" altLang="en-US" dirty="0">
                <a:ea typeface="ＭＳ Ｐゴシック" panose="020B0600070205080204" pitchFamily="34" charset="-128"/>
              </a:rPr>
              <a:t>Association studies</a:t>
            </a:r>
          </a:p>
          <a:p>
            <a:pPr marL="514350" indent="-514350">
              <a:buFont typeface="+mj-lt"/>
              <a:buAutoNum type="arabicPeriod"/>
            </a:pPr>
            <a:r>
              <a:rPr lang="en-US" altLang="en-US" dirty="0">
                <a:ea typeface="ＭＳ Ｐゴシック" panose="020B0600070205080204" pitchFamily="34" charset="-128"/>
              </a:rPr>
              <a:t>Polygenic risk scores</a:t>
            </a:r>
          </a:p>
          <a:p>
            <a:pPr marL="514350" indent="-514350">
              <a:buFont typeface="+mj-lt"/>
              <a:buAutoNum type="arabicPeriod"/>
            </a:pPr>
            <a:r>
              <a:rPr lang="en-US" altLang="en-US" dirty="0">
                <a:ea typeface="ＭＳ Ｐゴシック" panose="020B0600070205080204" pitchFamily="34" charset="-128"/>
              </a:rPr>
              <a:t>Pleiotropy</a:t>
            </a:r>
          </a:p>
          <a:p>
            <a:pPr marL="0"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8393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901700"/>
            <a:ext cx="5632450" cy="52260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402" name="Text Box 2"/>
          <p:cNvSpPr txBox="1">
            <a:spLocks noChangeArrowheads="1"/>
          </p:cNvSpPr>
          <p:nvPr/>
        </p:nvSpPr>
        <p:spPr bwMode="auto">
          <a:xfrm>
            <a:off x="6272213" y="6553200"/>
            <a:ext cx="3024187"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625"/>
              </a:spcBef>
              <a:buClrTx/>
              <a:buFontTx/>
              <a:buNone/>
              <a:defRPr/>
            </a:pPr>
            <a:r>
              <a:rPr lang="en-GB" sz="1400" b="1">
                <a:solidFill>
                  <a:srgbClr val="006666"/>
                </a:solidFill>
              </a:rPr>
              <a:t>ROCHE Genetic Education </a:t>
            </a:r>
            <a:r>
              <a:rPr lang="en-GB" sz="1000" b="1">
                <a:solidFill>
                  <a:srgbClr val="CCCCFF"/>
                </a:solidFill>
                <a:hlinkClick r:id="rId4" invalidUrl="http://www.roche.com/pages/rgg/science-gengen-cdrom[2]+jpg_page3.html"/>
              </a:rPr>
              <a:t>(www)</a:t>
            </a:r>
          </a:p>
        </p:txBody>
      </p:sp>
      <p:sp>
        <p:nvSpPr>
          <p:cNvPr id="102403" name="Text Box 3"/>
          <p:cNvSpPr txBox="1">
            <a:spLocks noChangeArrowheads="1"/>
          </p:cNvSpPr>
          <p:nvPr/>
        </p:nvSpPr>
        <p:spPr bwMode="auto">
          <a:xfrm>
            <a:off x="685800" y="0"/>
            <a:ext cx="7772400" cy="99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dirty="0"/>
              <a:t>2. Association Studies</a:t>
            </a:r>
          </a:p>
        </p:txBody>
      </p:sp>
      <p:sp>
        <p:nvSpPr>
          <p:cNvPr id="102404" name="Text Box 4"/>
          <p:cNvSpPr txBox="1">
            <a:spLocks noChangeArrowheads="1"/>
          </p:cNvSpPr>
          <p:nvPr/>
        </p:nvSpPr>
        <p:spPr bwMode="auto">
          <a:xfrm>
            <a:off x="1219200" y="3429000"/>
            <a:ext cx="6400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extLst>
      <p:ext uri="{BB962C8B-B14F-4D97-AF65-F5344CB8AC3E}">
        <p14:creationId xmlns:p14="http://schemas.microsoft.com/office/powerpoint/2010/main" val="56713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274638"/>
            <a:ext cx="8991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dirty="0"/>
              <a:t>Association Study Design: </a:t>
            </a:r>
          </a:p>
          <a:p>
            <a:pPr algn="ctr" eaLnBrk="1" hangingPunct="1">
              <a:spcBef>
                <a:spcPct val="0"/>
              </a:spcBef>
              <a:buClrTx/>
              <a:buFontTx/>
              <a:buNone/>
            </a:pPr>
            <a:r>
              <a:rPr lang="en-US" altLang="en-US" sz="4000" dirty="0"/>
              <a:t>Control Selection</a:t>
            </a:r>
          </a:p>
        </p:txBody>
      </p:sp>
      <p:sp>
        <p:nvSpPr>
          <p:cNvPr id="24579" name="Text Box 2"/>
          <p:cNvSpPr txBox="1">
            <a:spLocks noChangeArrowheads="1"/>
          </p:cNvSpPr>
          <p:nvPr/>
        </p:nvSpPr>
        <p:spPr bwMode="auto">
          <a:xfrm>
            <a:off x="304800" y="2133600"/>
            <a:ext cx="85344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6550">
              <a:spcBef>
                <a:spcPts val="8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buFont typeface="Arial" panose="020B0604020202020204" pitchFamily="34" charset="0"/>
              <a:buChar char="•"/>
            </a:pPr>
            <a:r>
              <a:rPr lang="en-US" altLang="en-US" dirty="0"/>
              <a:t>Controls should be:</a:t>
            </a:r>
          </a:p>
          <a:p>
            <a:pPr lvl="1" eaLnBrk="1" hangingPunct="1">
              <a:buFont typeface="Arial" panose="020B0604020202020204" pitchFamily="34" charset="0"/>
              <a:buChar char="•"/>
            </a:pPr>
            <a:r>
              <a:rPr lang="en-US" altLang="en-US" dirty="0"/>
              <a:t>Selected f</a:t>
            </a:r>
            <a:r>
              <a:rPr lang="en-US" altLang="en-US" dirty="0">
                <a:cs typeface="Times New Roman" panose="02020603050405020304" pitchFamily="18" charset="0"/>
              </a:rPr>
              <a:t>rom the cases’ source population</a:t>
            </a:r>
          </a:p>
          <a:p>
            <a:pPr lvl="1" eaLnBrk="1" hangingPunct="1">
              <a:buFont typeface="Arial" panose="020B0604020202020204" pitchFamily="34" charset="0"/>
              <a:buChar char="•"/>
            </a:pPr>
            <a:r>
              <a:rPr lang="en-US" altLang="en-US" dirty="0">
                <a:cs typeface="Times New Roman" panose="02020603050405020304" pitchFamily="18" charset="0"/>
              </a:rPr>
              <a:t>those individuals who, if they were diseased, would become cases</a:t>
            </a:r>
          </a:p>
        </p:txBody>
      </p:sp>
    </p:spTree>
    <p:extLst>
      <p:ext uri="{BB962C8B-B14F-4D97-AF65-F5344CB8AC3E}">
        <p14:creationId xmlns:p14="http://schemas.microsoft.com/office/powerpoint/2010/main" val="4025806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457200" y="274638"/>
            <a:ext cx="8226425" cy="1139825"/>
          </a:xfrm>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cs typeface="Droid Sans Fallback" charset="0"/>
              </a:rPr>
              <a:t>Population Stratification</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456" y="2921492"/>
            <a:ext cx="6067923" cy="358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5059" name="Rectangle 3"/>
          <p:cNvSpPr>
            <a:spLocks noChangeArrowheads="1"/>
          </p:cNvSpPr>
          <p:nvPr/>
        </p:nvSpPr>
        <p:spPr bwMode="auto">
          <a:xfrm>
            <a:off x="4309179" y="6454227"/>
            <a:ext cx="500135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ctr"/>
          <a:lstStyle/>
          <a:p>
            <a:pPr marL="342900" indent="-333375" algn="ctr" eaLnBrk="0" hangingPunct="0">
              <a:spcBef>
                <a:spcPts val="8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dirty="0">
                <a:solidFill>
                  <a:srgbClr val="000000"/>
                </a:solidFill>
              </a:rPr>
              <a:t>Balding, Nature Reviews Genetics 2010</a:t>
            </a:r>
          </a:p>
        </p:txBody>
      </p:sp>
      <p:sp>
        <p:nvSpPr>
          <p:cNvPr id="45060" name="Text Box 4"/>
          <p:cNvSpPr txBox="1">
            <a:spLocks noChangeArrowheads="1"/>
          </p:cNvSpPr>
          <p:nvPr/>
        </p:nvSpPr>
        <p:spPr bwMode="auto">
          <a:xfrm>
            <a:off x="166538" y="1228242"/>
            <a:ext cx="8977462" cy="256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0"/>
              </a:defRPr>
            </a:lvl9pPr>
          </a:lstStyle>
          <a:p>
            <a:pPr marL="342900" indent="-342900" eaLnBrk="1" hangingPunct="1">
              <a:buSzPct val="125000"/>
              <a:buFont typeface="Arial"/>
              <a:buChar char="•"/>
            </a:pPr>
            <a:r>
              <a:rPr lang="en-US" sz="3200" dirty="0">
                <a:solidFill>
                  <a:srgbClr val="000000"/>
                </a:solidFill>
                <a:cs typeface="Droid Sans Fallback" charset="0"/>
              </a:rPr>
              <a:t>Two populations have different allele frequencies and background rates of disease.</a:t>
            </a:r>
          </a:p>
          <a:p>
            <a:pPr marL="342900" indent="-342900" eaLnBrk="1" hangingPunct="1">
              <a:buSzPct val="125000"/>
              <a:buFont typeface="Arial"/>
              <a:buChar char="•"/>
            </a:pPr>
            <a:r>
              <a:rPr lang="en-US" sz="3200" dirty="0">
                <a:solidFill>
                  <a:srgbClr val="000000"/>
                </a:solidFill>
                <a:cs typeface="Droid Sans Fallback" charset="0"/>
              </a:rPr>
              <a:t>Can lead to biased association results.</a:t>
            </a:r>
          </a:p>
        </p:txBody>
      </p:sp>
    </p:spTree>
    <p:extLst>
      <p:ext uri="{BB962C8B-B14F-4D97-AF65-F5344CB8AC3E}">
        <p14:creationId xmlns:p14="http://schemas.microsoft.com/office/powerpoint/2010/main" val="8837108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7203" y="1884017"/>
            <a:ext cx="8229600" cy="4525963"/>
          </a:xfrm>
        </p:spPr>
        <p:txBody>
          <a:bodyPr>
            <a:normAutofit/>
          </a:bodyPr>
          <a:lstStyle/>
          <a:p>
            <a:pPr marL="0" indent="0" algn="ctr">
              <a:buNone/>
            </a:pPr>
            <a:r>
              <a:rPr lang="en-US" sz="4000" dirty="0"/>
              <a:t>How can we address the potential bias due to population stratification?</a:t>
            </a:r>
          </a:p>
        </p:txBody>
      </p:sp>
    </p:spTree>
    <p:extLst>
      <p:ext uri="{BB962C8B-B14F-4D97-AF65-F5344CB8AC3E}">
        <p14:creationId xmlns:p14="http://schemas.microsoft.com/office/powerpoint/2010/main" val="238272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1"/>
          <p:cNvSpPr>
            <a:spLocks noChangeShapeType="1"/>
          </p:cNvSpPr>
          <p:nvPr/>
        </p:nvSpPr>
        <p:spPr bwMode="auto">
          <a:xfrm>
            <a:off x="3124200" y="2466975"/>
            <a:ext cx="1588" cy="228600"/>
          </a:xfrm>
          <a:prstGeom prst="line">
            <a:avLst/>
          </a:prstGeom>
          <a:noFill/>
          <a:ln w="1908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75" name="Line 2"/>
          <p:cNvSpPr>
            <a:spLocks noChangeShapeType="1"/>
          </p:cNvSpPr>
          <p:nvPr/>
        </p:nvSpPr>
        <p:spPr bwMode="auto">
          <a:xfrm>
            <a:off x="3124200" y="2454275"/>
            <a:ext cx="1588" cy="2286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7" name="Text Box 3"/>
          <p:cNvSpPr txBox="1">
            <a:spLocks noChangeArrowheads="1"/>
          </p:cNvSpPr>
          <p:nvPr/>
        </p:nvSpPr>
        <p:spPr bwMode="auto">
          <a:xfrm>
            <a:off x="628650" y="1514475"/>
            <a:ext cx="16764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rPr>
              <a:t>Population-based</a:t>
            </a:r>
          </a:p>
        </p:txBody>
      </p:sp>
      <p:sp>
        <p:nvSpPr>
          <p:cNvPr id="16388" name="Text Box 4"/>
          <p:cNvSpPr txBox="1">
            <a:spLocks noChangeArrowheads="1"/>
          </p:cNvSpPr>
          <p:nvPr/>
        </p:nvSpPr>
        <p:spPr bwMode="auto">
          <a:xfrm>
            <a:off x="2247900" y="1514475"/>
            <a:ext cx="17526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cs typeface="Times New Roman" panose="02020603050405020304" pitchFamily="18" charset="0"/>
              </a:rPr>
              <a:t>“Ethnicity” Matched</a:t>
            </a:r>
          </a:p>
          <a:p>
            <a:pPr eaLnBrk="1" hangingPunct="1">
              <a:spcBef>
                <a:spcPct val="0"/>
              </a:spcBef>
              <a:buClrTx/>
              <a:buFontTx/>
              <a:buNone/>
            </a:pPr>
            <a:endParaRPr lang="en-US" altLang="en-US" sz="2400">
              <a:latin typeface="Times New Roman" panose="02020603050405020304" pitchFamily="18" charset="0"/>
              <a:cs typeface="Times New Roman" panose="02020603050405020304" pitchFamily="18" charset="0"/>
            </a:endParaRPr>
          </a:p>
        </p:txBody>
      </p:sp>
      <p:sp>
        <p:nvSpPr>
          <p:cNvPr id="16389" name="Text Box 5"/>
          <p:cNvSpPr txBox="1">
            <a:spLocks noChangeArrowheads="1"/>
          </p:cNvSpPr>
          <p:nvPr/>
        </p:nvSpPr>
        <p:spPr bwMode="auto">
          <a:xfrm>
            <a:off x="4343400" y="1590675"/>
            <a:ext cx="1600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cs typeface="Times New Roman" panose="02020603050405020304" pitchFamily="18" charset="0"/>
              </a:rPr>
              <a:t>Structured Assoc</a:t>
            </a:r>
          </a:p>
          <a:p>
            <a:pPr eaLnBrk="1" hangingPunct="1">
              <a:spcBef>
                <a:spcPct val="0"/>
              </a:spcBef>
              <a:buClrTx/>
              <a:buFontTx/>
              <a:buNone/>
            </a:pPr>
            <a:endParaRPr lang="en-US" altLang="en-US" sz="2400">
              <a:latin typeface="Times New Roman" panose="02020603050405020304" pitchFamily="18" charset="0"/>
              <a:cs typeface="Times New Roman" panose="02020603050405020304" pitchFamily="18" charset="0"/>
            </a:endParaRPr>
          </a:p>
        </p:txBody>
      </p:sp>
      <p:sp>
        <p:nvSpPr>
          <p:cNvPr id="16390" name="Text Box 6"/>
          <p:cNvSpPr txBox="1">
            <a:spLocks noChangeArrowheads="1"/>
          </p:cNvSpPr>
          <p:nvPr/>
        </p:nvSpPr>
        <p:spPr bwMode="auto">
          <a:xfrm>
            <a:off x="6096000" y="1590675"/>
            <a:ext cx="1943100"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2400">
                <a:latin typeface="Times New Roman" panose="02020603050405020304" pitchFamily="18" charset="0"/>
                <a:cs typeface="Times New Roman" panose="02020603050405020304" pitchFamily="18" charset="0"/>
              </a:rPr>
              <a:t>Family-based</a:t>
            </a:r>
          </a:p>
        </p:txBody>
      </p:sp>
      <p:sp>
        <p:nvSpPr>
          <p:cNvPr id="28680" name="Line 7"/>
          <p:cNvSpPr>
            <a:spLocks noChangeShapeType="1"/>
          </p:cNvSpPr>
          <p:nvPr/>
        </p:nvSpPr>
        <p:spPr bwMode="auto">
          <a:xfrm>
            <a:off x="914400" y="2581275"/>
            <a:ext cx="7086600" cy="1588"/>
          </a:xfrm>
          <a:prstGeom prst="line">
            <a:avLst/>
          </a:prstGeom>
          <a:noFill/>
          <a:ln w="38160" cap="sq">
            <a:solidFill>
              <a:srgbClr val="333399"/>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2" name="Text Box 8"/>
          <p:cNvSpPr txBox="1">
            <a:spLocks noChangeArrowheads="1"/>
          </p:cNvSpPr>
          <p:nvPr/>
        </p:nvSpPr>
        <p:spPr bwMode="auto">
          <a:xfrm>
            <a:off x="685800" y="2962275"/>
            <a:ext cx="1981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latin typeface="Times New Roman" panose="02020603050405020304" pitchFamily="18" charset="0"/>
                <a:cs typeface="Times New Roman" panose="02020603050405020304" pitchFamily="18" charset="0"/>
              </a:rPr>
              <a:t>Population Stratification</a:t>
            </a:r>
          </a:p>
          <a:p>
            <a:pPr eaLnBrk="1" hangingPunct="1">
              <a:spcBef>
                <a:spcPct val="0"/>
              </a:spcBef>
              <a:buClrTx/>
              <a:buFontTx/>
              <a:buNone/>
            </a:pPr>
            <a:endParaRPr lang="en-US" altLang="en-US" sz="2400" b="1">
              <a:latin typeface="Times New Roman" panose="02020603050405020304" pitchFamily="18" charset="0"/>
              <a:cs typeface="Times New Roman" panose="02020603050405020304" pitchFamily="18" charset="0"/>
            </a:endParaRPr>
          </a:p>
        </p:txBody>
      </p:sp>
      <p:sp>
        <p:nvSpPr>
          <p:cNvPr id="16393" name="Text Box 9"/>
          <p:cNvSpPr txBox="1">
            <a:spLocks noChangeArrowheads="1"/>
          </p:cNvSpPr>
          <p:nvPr/>
        </p:nvSpPr>
        <p:spPr bwMode="auto">
          <a:xfrm>
            <a:off x="6248400" y="2962275"/>
            <a:ext cx="2209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b="1">
                <a:latin typeface="Times New Roman" panose="02020603050405020304" pitchFamily="18" charset="0"/>
                <a:cs typeface="Times New Roman" panose="02020603050405020304" pitchFamily="18" charset="0"/>
              </a:rPr>
              <a:t>Overmatching</a:t>
            </a:r>
          </a:p>
          <a:p>
            <a:pPr eaLnBrk="1" hangingPunct="1">
              <a:spcBef>
                <a:spcPct val="0"/>
              </a:spcBef>
              <a:buClrTx/>
              <a:buFontTx/>
              <a:buNone/>
            </a:pPr>
            <a:endParaRPr lang="en-US" altLang="en-US" sz="2400" b="1">
              <a:latin typeface="Times New Roman" panose="02020603050405020304" pitchFamily="18" charset="0"/>
              <a:cs typeface="Times New Roman" panose="02020603050405020304" pitchFamily="18" charset="0"/>
            </a:endParaRPr>
          </a:p>
        </p:txBody>
      </p:sp>
      <p:sp>
        <p:nvSpPr>
          <p:cNvPr id="28683" name="Text Box 10"/>
          <p:cNvSpPr txBox="1">
            <a:spLocks noChangeArrowheads="1"/>
          </p:cNvSpPr>
          <p:nvPr/>
        </p:nvSpPr>
        <p:spPr bwMode="auto">
          <a:xfrm>
            <a:off x="0" y="220663"/>
            <a:ext cx="91440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pPr>
            <a:r>
              <a:rPr lang="en-US" altLang="en-US" sz="4000">
                <a:cs typeface="Times New Roman" panose="02020603050405020304" pitchFamily="18" charset="0"/>
              </a:rPr>
              <a:t>Continuum of Assoc Study Designs</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28684" name="Line 11"/>
          <p:cNvSpPr>
            <a:spLocks noChangeShapeType="1"/>
          </p:cNvSpPr>
          <p:nvPr/>
        </p:nvSpPr>
        <p:spPr bwMode="auto">
          <a:xfrm>
            <a:off x="1447800" y="2466975"/>
            <a:ext cx="1588" cy="228600"/>
          </a:xfrm>
          <a:prstGeom prst="line">
            <a:avLst/>
          </a:prstGeom>
          <a:noFill/>
          <a:ln w="1908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5" name="Line 12"/>
          <p:cNvSpPr>
            <a:spLocks noChangeShapeType="1"/>
          </p:cNvSpPr>
          <p:nvPr/>
        </p:nvSpPr>
        <p:spPr bwMode="auto">
          <a:xfrm>
            <a:off x="5181600" y="2466975"/>
            <a:ext cx="1588" cy="228600"/>
          </a:xfrm>
          <a:prstGeom prst="line">
            <a:avLst/>
          </a:prstGeom>
          <a:noFill/>
          <a:ln w="1908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86" name="Line 13"/>
          <p:cNvSpPr>
            <a:spLocks noChangeShapeType="1"/>
          </p:cNvSpPr>
          <p:nvPr/>
        </p:nvSpPr>
        <p:spPr bwMode="auto">
          <a:xfrm>
            <a:off x="7162800" y="2454275"/>
            <a:ext cx="1588" cy="228600"/>
          </a:xfrm>
          <a:prstGeom prst="line">
            <a:avLst/>
          </a:prstGeom>
          <a:noFill/>
          <a:ln w="1908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398" name="Group 14"/>
          <p:cNvGrpSpPr>
            <a:grpSpLocks/>
          </p:cNvGrpSpPr>
          <p:nvPr/>
        </p:nvGrpSpPr>
        <p:grpSpPr bwMode="auto">
          <a:xfrm>
            <a:off x="312738" y="4257675"/>
            <a:ext cx="5241925" cy="1830388"/>
            <a:chOff x="197" y="2682"/>
            <a:chExt cx="3302" cy="1153"/>
          </a:xfrm>
        </p:grpSpPr>
        <p:sp>
          <p:nvSpPr>
            <p:cNvPr id="28690" name="Line 15"/>
            <p:cNvSpPr>
              <a:spLocks noChangeShapeType="1"/>
            </p:cNvSpPr>
            <p:nvPr/>
          </p:nvSpPr>
          <p:spPr bwMode="auto">
            <a:xfrm flipH="1">
              <a:off x="813" y="3007"/>
              <a:ext cx="628" cy="62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91" name="Line 16"/>
            <p:cNvSpPr>
              <a:spLocks noChangeShapeType="1"/>
            </p:cNvSpPr>
            <p:nvPr/>
          </p:nvSpPr>
          <p:spPr bwMode="auto">
            <a:xfrm>
              <a:off x="2050" y="3022"/>
              <a:ext cx="648" cy="591"/>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692" name="Text Box 17"/>
            <p:cNvSpPr txBox="1">
              <a:spLocks noChangeArrowheads="1"/>
            </p:cNvSpPr>
            <p:nvPr/>
          </p:nvSpPr>
          <p:spPr bwMode="auto">
            <a:xfrm>
              <a:off x="197" y="3546"/>
              <a:ext cx="518" cy="289"/>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latin typeface="Times New Roman" panose="02020603050405020304" pitchFamily="18" charset="0"/>
                </a:rPr>
                <a:t>Gene</a:t>
              </a:r>
            </a:p>
          </p:txBody>
        </p:sp>
        <p:sp>
          <p:nvSpPr>
            <p:cNvPr id="28693" name="Text Box 18"/>
            <p:cNvSpPr txBox="1">
              <a:spLocks noChangeArrowheads="1"/>
            </p:cNvSpPr>
            <p:nvPr/>
          </p:nvSpPr>
          <p:spPr bwMode="auto">
            <a:xfrm>
              <a:off x="1203" y="2682"/>
              <a:ext cx="1234" cy="289"/>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latin typeface="Times New Roman" panose="02020603050405020304" pitchFamily="18" charset="0"/>
                </a:rPr>
                <a:t>Subpopulation</a:t>
              </a:r>
            </a:p>
          </p:txBody>
        </p:sp>
        <p:sp>
          <p:nvSpPr>
            <p:cNvPr id="28694" name="Text Box 19"/>
            <p:cNvSpPr txBox="1">
              <a:spLocks noChangeArrowheads="1"/>
            </p:cNvSpPr>
            <p:nvPr/>
          </p:nvSpPr>
          <p:spPr bwMode="auto">
            <a:xfrm>
              <a:off x="2788" y="3546"/>
              <a:ext cx="711" cy="289"/>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latin typeface="Times New Roman" panose="02020603050405020304" pitchFamily="18" charset="0"/>
                </a:rPr>
                <a:t>Disease</a:t>
              </a:r>
            </a:p>
          </p:txBody>
        </p:sp>
        <p:sp>
          <p:nvSpPr>
            <p:cNvPr id="28695" name="Line 20"/>
            <p:cNvSpPr>
              <a:spLocks noChangeShapeType="1"/>
            </p:cNvSpPr>
            <p:nvPr/>
          </p:nvSpPr>
          <p:spPr bwMode="auto">
            <a:xfrm>
              <a:off x="1057" y="3685"/>
              <a:ext cx="1436" cy="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405" name="Text Box 21"/>
          <p:cNvSpPr txBox="1">
            <a:spLocks noChangeArrowheads="1"/>
          </p:cNvSpPr>
          <p:nvPr/>
        </p:nvSpPr>
        <p:spPr bwMode="auto">
          <a:xfrm>
            <a:off x="5408613" y="4267200"/>
            <a:ext cx="3482975"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a:solidFill>
                  <a:srgbClr val="FF0000"/>
                </a:solidFill>
                <a:latin typeface="Symbol" panose="05050102010706020507" pitchFamily="18" charset="2"/>
              </a:rPr>
              <a:t></a:t>
            </a:r>
            <a:r>
              <a:rPr lang="en-US" altLang="en-US" sz="2400">
                <a:solidFill>
                  <a:srgbClr val="FF0000"/>
                </a:solidFill>
                <a:latin typeface="Times New Roman" panose="02020603050405020304" pitchFamily="18" charset="0"/>
              </a:rPr>
              <a:t> Sharing of genes &amp; envt.</a:t>
            </a:r>
          </a:p>
          <a:p>
            <a:pPr eaLnBrk="1" hangingPunct="1">
              <a:spcBef>
                <a:spcPts val="1500"/>
              </a:spcBef>
              <a:buClr>
                <a:srgbClr val="FF0000"/>
              </a:buClr>
              <a:buFont typeface="Symbol" panose="05050102010706020507" pitchFamily="18" charset="2"/>
              <a:buChar char=""/>
            </a:pPr>
            <a:r>
              <a:rPr lang="en-US" altLang="en-US" sz="2400">
                <a:solidFill>
                  <a:srgbClr val="FF0000"/>
                </a:solidFill>
                <a:latin typeface="Times New Roman" panose="02020603050405020304" pitchFamily="18" charset="0"/>
              </a:rPr>
              <a:t> Efficiency</a:t>
            </a:r>
          </a:p>
          <a:p>
            <a:pPr eaLnBrk="1" hangingPunct="1">
              <a:spcBef>
                <a:spcPts val="1500"/>
              </a:spcBef>
              <a:buClrTx/>
              <a:buFontTx/>
              <a:buNone/>
            </a:pPr>
            <a:r>
              <a:rPr lang="en-US" altLang="en-US" sz="2400">
                <a:solidFill>
                  <a:srgbClr val="FF0000"/>
                </a:solidFill>
                <a:latin typeface="Times New Roman" panose="02020603050405020304" pitchFamily="18" charset="0"/>
              </a:rPr>
              <a:t>Also, recruitment issues</a:t>
            </a:r>
          </a:p>
        </p:txBody>
      </p:sp>
      <p:sp>
        <p:nvSpPr>
          <p:cNvPr id="16406" name="Text Box 22"/>
          <p:cNvSpPr txBox="1">
            <a:spLocks noChangeArrowheads="1"/>
          </p:cNvSpPr>
          <p:nvPr/>
        </p:nvSpPr>
        <p:spPr bwMode="auto">
          <a:xfrm>
            <a:off x="927100" y="3886200"/>
            <a:ext cx="7299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a:latin typeface="Times New Roman" panose="02020603050405020304" pitchFamily="18" charset="0"/>
              </a:rPr>
              <a:t>(Bias (</a:t>
            </a:r>
            <a:r>
              <a:rPr lang="en-US" altLang="en-US" sz="2400" b="1">
                <a:latin typeface="Times New Roman" panose="02020603050405020304" pitchFamily="18" charset="0"/>
              </a:rPr>
              <a:t>maybe</a:t>
            </a:r>
            <a:r>
              <a:rPr lang="en-US" altLang="en-US" sz="2400">
                <a:latin typeface="Times New Roman" panose="02020603050405020304" pitchFamily="18" charset="0"/>
              </a:rPr>
              <a:t>)……………versus…............. less efficient)</a:t>
            </a:r>
          </a:p>
        </p:txBody>
      </p:sp>
    </p:spTree>
    <p:extLst>
      <p:ext uri="{BB962C8B-B14F-4D97-AF65-F5344CB8AC3E}">
        <p14:creationId xmlns:p14="http://schemas.microsoft.com/office/powerpoint/2010/main" val="3502327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anim calcmode="lin" valueType="num">
                                      <p:cBhvr additive="repl">
                                        <p:cTn id="7" dur="500" fill="hold"/>
                                        <p:tgtEl>
                                          <p:spTgt spid="16387"/>
                                        </p:tgtEl>
                                        <p:attrNameLst>
                                          <p:attrName>ppt_x</p:attrName>
                                        </p:attrNameLst>
                                      </p:cBhvr>
                                      <p:tavLst>
                                        <p:tav tm="100000">
                                          <p:val>
                                            <p:strVal val="0-#ppt_w/2"/>
                                          </p:val>
                                        </p:tav>
                                        <p:tav>
                                          <p:val>
                                            <p:strVal val="#ppt_x"/>
                                          </p:val>
                                        </p:tav>
                                      </p:tavLst>
                                    </p:anim>
                                    <p:anim calcmode="lin" valueType="num">
                                      <p:cBhvr additive="repl">
                                        <p:cTn id="8" dur="500" fill="hold"/>
                                        <p:tgtEl>
                                          <p:spTgt spid="16387"/>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639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16398"/>
                                        </p:tgtEl>
                                        <p:attrNameLst>
                                          <p:attrName>style.visibility</p:attrName>
                                        </p:attrNameLst>
                                      </p:cBhvr>
                                      <p:to>
                                        <p:strVal val="hidden"/>
                                      </p:to>
                                    </p:set>
                                    <p:set>
                                      <p:cBhvr additive="repl">
                                        <p:cTn id="17" dur="1" fill="hold">
                                          <p:stCondLst>
                                            <p:cond delay="0"/>
                                          </p:stCondLst>
                                        </p:cTn>
                                        <p:tgtEl>
                                          <p:spTgt spid="1639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additive="repl">
                                        <p:cTn id="21" dur="1" fill="hold">
                                          <p:stCondLst>
                                            <p:cond delay="0"/>
                                          </p:stCondLst>
                                        </p:cTn>
                                        <p:tgtEl>
                                          <p:spTgt spid="16390"/>
                                        </p:tgtEl>
                                        <p:attrNameLst>
                                          <p:attrName>style.visibility</p:attrName>
                                        </p:attrNameLst>
                                      </p:cBhvr>
                                      <p:to>
                                        <p:strVal val="visible"/>
                                      </p:to>
                                    </p:set>
                                    <p:anim calcmode="lin" valueType="num">
                                      <p:cBhvr additive="repl">
                                        <p:cTn id="22" dur="500" fill="hold"/>
                                        <p:tgtEl>
                                          <p:spTgt spid="16390"/>
                                        </p:tgtEl>
                                        <p:attrNameLst>
                                          <p:attrName>ppt_x</p:attrName>
                                        </p:attrNameLst>
                                      </p:cBhvr>
                                      <p:tavLst>
                                        <p:tav tm="100000">
                                          <p:val>
                                            <p:strVal val="1+#ppt_w/2"/>
                                          </p:val>
                                        </p:tav>
                                        <p:tav>
                                          <p:val>
                                            <p:strVal val="#ppt_x"/>
                                          </p:val>
                                        </p:tav>
                                      </p:tavLst>
                                    </p:anim>
                                    <p:anim calcmode="lin" valueType="num">
                                      <p:cBhvr additive="repl">
                                        <p:cTn id="23" dur="500" fill="hold"/>
                                        <p:tgtEl>
                                          <p:spTgt spid="16390"/>
                                        </p:tgtEl>
                                        <p:attrNameLst>
                                          <p:attrName>ppt_y</p:attrName>
                                        </p:attrNameLst>
                                      </p:cBhvr>
                                      <p:tavLst>
                                        <p:tav tm="100000">
                                          <p:val>
                                            <p:strVal val="#ppt_y"/>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0"/>
                                          </p:stCondLst>
                                        </p:cTn>
                                        <p:tgtEl>
                                          <p:spTgt spid="1639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fill="hold" nodeType="clickEffect">
                                  <p:stCondLst>
                                    <p:cond delay="0"/>
                                  </p:stCondLst>
                                  <p:childTnLst>
                                    <p:set>
                                      <p:cBhvr additive="repl">
                                        <p:cTn id="31" dur="1" fill="hold">
                                          <p:stCondLst>
                                            <p:cond delay="0"/>
                                          </p:stCondLst>
                                        </p:cTn>
                                        <p:tgtEl>
                                          <p:spTgt spid="16405"/>
                                        </p:tgtEl>
                                        <p:attrNameLst>
                                          <p:attrName>style.visibility</p:attrName>
                                        </p:attrNameLst>
                                      </p:cBhvr>
                                      <p:to>
                                        <p:strVal val="hidden"/>
                                      </p:to>
                                    </p:set>
                                    <p:set>
                                      <p:cBhvr additive="repl">
                                        <p:cTn id="32" dur="1" fill="hold">
                                          <p:stCondLst>
                                            <p:cond delay="0"/>
                                          </p:stCondLst>
                                        </p:cTn>
                                        <p:tgtEl>
                                          <p:spTgt spid="1640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1640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1638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D3E5902-FDE7-9948-AEFE-EA52A30EB8A8}"/>
              </a:ext>
            </a:extLst>
          </p:cNvPr>
          <p:cNvSpPr>
            <a:spLocks noGrp="1" noChangeArrowheads="1"/>
          </p:cNvSpPr>
          <p:nvPr>
            <p:ph type="title"/>
          </p:nvPr>
        </p:nvSpPr>
        <p:spPr/>
        <p:txBody>
          <a:bodyPr/>
          <a:lstStyle/>
          <a:p>
            <a:pPr eaLnBrk="1" hangingPunct="1"/>
            <a:r>
              <a:rPr lang="en-GB" altLang="en-US" sz="4000">
                <a:ea typeface="ＭＳ Ｐゴシック" panose="020B0600070205080204" pitchFamily="34" charset="-128"/>
              </a:rPr>
              <a:t>Association Study Approaches</a:t>
            </a:r>
          </a:p>
        </p:txBody>
      </p:sp>
      <p:sp>
        <p:nvSpPr>
          <p:cNvPr id="214018" name="Rectangle 3">
            <a:extLst>
              <a:ext uri="{FF2B5EF4-FFF2-40B4-BE49-F238E27FC236}">
                <a16:creationId xmlns:a16="http://schemas.microsoft.com/office/drawing/2014/main" id="{903759AF-3C58-F344-8306-51B08B7CA898}"/>
              </a:ext>
            </a:extLst>
          </p:cNvPr>
          <p:cNvSpPr>
            <a:spLocks noGrp="1" noChangeArrowheads="1"/>
          </p:cNvSpPr>
          <p:nvPr>
            <p:ph type="body" idx="1"/>
          </p:nvPr>
        </p:nvSpPr>
        <p:spPr/>
        <p:txBody>
          <a:bodyPr/>
          <a:lstStyle/>
          <a:p>
            <a:pPr eaLnBrk="1" hangingPunct="1">
              <a:defRPr/>
            </a:pPr>
            <a:r>
              <a:rPr lang="en-GB" dirty="0"/>
              <a:t>Direct </a:t>
            </a:r>
            <a:r>
              <a:rPr lang="en-GB" dirty="0" err="1"/>
              <a:t>vs</a:t>
            </a:r>
            <a:r>
              <a:rPr lang="en-GB" dirty="0"/>
              <a:t> Indirect</a:t>
            </a:r>
          </a:p>
          <a:p>
            <a:pPr eaLnBrk="1" hangingPunct="1">
              <a:defRPr/>
            </a:pPr>
            <a:r>
              <a:rPr lang="en-GB" dirty="0"/>
              <a:t>Candidate genes</a:t>
            </a:r>
          </a:p>
          <a:p>
            <a:pPr eaLnBrk="1" hangingPunct="1">
              <a:defRPr/>
            </a:pPr>
            <a:r>
              <a:rPr lang="en-GB" dirty="0"/>
              <a:t>Genome-wide Association Studies 	(common variants)</a:t>
            </a:r>
          </a:p>
          <a:p>
            <a:pPr eaLnBrk="1" hangingPunct="1">
              <a:defRPr/>
            </a:pPr>
            <a:r>
              <a:rPr lang="en-GB" dirty="0" err="1"/>
              <a:t>Exome</a:t>
            </a:r>
            <a:r>
              <a:rPr lang="en-GB" dirty="0"/>
              <a:t>-wide Association Studies</a:t>
            </a:r>
          </a:p>
          <a:p>
            <a:pPr marL="0" indent="0" eaLnBrk="1" hangingPunct="1">
              <a:buFontTx/>
              <a:buNone/>
              <a:defRPr/>
            </a:pPr>
            <a:r>
              <a:rPr lang="en-GB" dirty="0"/>
              <a:t>	(rare variants)</a:t>
            </a:r>
          </a:p>
          <a:p>
            <a:pPr eaLnBrk="1" hangingPunct="1">
              <a:defRPr/>
            </a:pPr>
            <a:r>
              <a:rPr lang="en-GB" dirty="0"/>
              <a:t>All variants in genes/genome (sequencing)</a:t>
            </a:r>
          </a:p>
          <a:p>
            <a:pPr lvl="1" eaLnBrk="1" hangingPunct="1">
              <a:defRPr/>
            </a:pPr>
            <a:r>
              <a:rPr lang="en-GB" dirty="0"/>
              <a:t>Expensive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2670B378-01E5-1B4A-8705-8667A88696EB}"/>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43010" name="Content Placeholder 2">
            <a:extLst>
              <a:ext uri="{FF2B5EF4-FFF2-40B4-BE49-F238E27FC236}">
                <a16:creationId xmlns:a16="http://schemas.microsoft.com/office/drawing/2014/main" id="{1BF1AF8E-EFDC-D54C-B271-5CFE2C199079}"/>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43011" name="Picture 2">
            <a:extLst>
              <a:ext uri="{FF2B5EF4-FFF2-40B4-BE49-F238E27FC236}">
                <a16:creationId xmlns:a16="http://schemas.microsoft.com/office/drawing/2014/main" id="{E1E0932E-93C6-F149-93EA-C9882669B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020175"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4">
            <a:extLst>
              <a:ext uri="{FF2B5EF4-FFF2-40B4-BE49-F238E27FC236}">
                <a16:creationId xmlns:a16="http://schemas.microsoft.com/office/drawing/2014/main" id="{C19BFAC2-C2C9-5148-9695-76BC7D7A4DA7}"/>
              </a:ext>
            </a:extLst>
          </p:cNvPr>
          <p:cNvSpPr txBox="1">
            <a:spLocks noChangeArrowheads="1"/>
          </p:cNvSpPr>
          <p:nvPr/>
        </p:nvSpPr>
        <p:spPr bwMode="auto">
          <a:xfrm>
            <a:off x="4876800" y="6477000"/>
            <a:ext cx="386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Jane Genovese, </a:t>
            </a:r>
            <a:r>
              <a:rPr lang="en-US" altLang="en-US" sz="1800" dirty="0" err="1"/>
              <a:t>www.mindmapart.com</a:t>
            </a:r>
            <a:endParaRPr lang="en-US" altLang="en-US" sz="1800" dirty="0"/>
          </a:p>
        </p:txBody>
      </p:sp>
      <p:sp>
        <p:nvSpPr>
          <p:cNvPr id="6" name="TextBox 5">
            <a:extLst>
              <a:ext uri="{FF2B5EF4-FFF2-40B4-BE49-F238E27FC236}">
                <a16:creationId xmlns:a16="http://schemas.microsoft.com/office/drawing/2014/main" id="{C60FF4CC-C81D-C541-9B17-1A510C7307AF}"/>
              </a:ext>
            </a:extLst>
          </p:cNvPr>
          <p:cNvSpPr txBox="1">
            <a:spLocks noChangeArrowheads="1"/>
          </p:cNvSpPr>
          <p:nvPr/>
        </p:nvSpPr>
        <p:spPr bwMode="auto">
          <a:xfrm>
            <a:off x="1752600" y="1219200"/>
            <a:ext cx="6096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a:latin typeface="Comic Sans MS" panose="030F0902030302020204" pitchFamily="66" charset="0"/>
                <a:cs typeface="Arial" panose="020B0604020202020204" pitchFamily="34" charset="0"/>
              </a:rPr>
              <a:t>Choose Parents Wisely!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dirty="0"/>
              <a:t>Linkage Disequilibrium (LD)</a:t>
            </a:r>
          </a:p>
        </p:txBody>
      </p:sp>
      <p:grpSp>
        <p:nvGrpSpPr>
          <p:cNvPr id="135171" name="Group 2"/>
          <p:cNvGrpSpPr>
            <a:grpSpLocks/>
          </p:cNvGrpSpPr>
          <p:nvPr/>
        </p:nvGrpSpPr>
        <p:grpSpPr bwMode="auto">
          <a:xfrm>
            <a:off x="257175" y="1625600"/>
            <a:ext cx="8520113" cy="1847850"/>
            <a:chOff x="162" y="1024"/>
            <a:chExt cx="5367" cy="1164"/>
          </a:xfrm>
        </p:grpSpPr>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 y="1024"/>
              <a:ext cx="5367" cy="116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0356" name="Text Box 4"/>
            <p:cNvSpPr txBox="1">
              <a:spLocks noChangeArrowheads="1"/>
            </p:cNvSpPr>
            <p:nvPr/>
          </p:nvSpPr>
          <p:spPr bwMode="auto">
            <a:xfrm>
              <a:off x="162" y="1024"/>
              <a:ext cx="5367" cy="1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100357" name="Text Box 5"/>
          <p:cNvSpPr txBox="1">
            <a:spLocks noChangeArrowheads="1"/>
          </p:cNvSpPr>
          <p:nvPr/>
        </p:nvSpPr>
        <p:spPr bwMode="auto">
          <a:xfrm>
            <a:off x="365125" y="4684713"/>
            <a:ext cx="1841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0358" name="Text Box 6"/>
          <p:cNvSpPr txBox="1">
            <a:spLocks noChangeArrowheads="1"/>
          </p:cNvSpPr>
          <p:nvPr/>
        </p:nvSpPr>
        <p:spPr bwMode="auto">
          <a:xfrm>
            <a:off x="4791075" y="6361113"/>
            <a:ext cx="4224338"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a:t>Hirschhorn &amp; Daly, Nat Rev Genet 2005</a:t>
            </a:r>
          </a:p>
        </p:txBody>
      </p:sp>
      <p:sp>
        <p:nvSpPr>
          <p:cNvPr id="100359" name="Text Box 7"/>
          <p:cNvSpPr txBox="1">
            <a:spLocks noChangeArrowheads="1"/>
          </p:cNvSpPr>
          <p:nvPr/>
        </p:nvSpPr>
        <p:spPr bwMode="auto">
          <a:xfrm>
            <a:off x="533400" y="5060950"/>
            <a:ext cx="8305800" cy="730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400" b="1" i="1" dirty="0">
                <a:solidFill>
                  <a:srgbClr val="DC2300"/>
                </a:solidFill>
              </a:rPr>
              <a:t>Important fundamental concept </a:t>
            </a:r>
            <a:r>
              <a:rPr lang="en-US" sz="2400" i="1" dirty="0"/>
              <a:t>will come up repeatedly.</a:t>
            </a:r>
          </a:p>
        </p:txBody>
      </p:sp>
      <p:sp>
        <p:nvSpPr>
          <p:cNvPr id="100360" name="Text Box 8"/>
          <p:cNvSpPr txBox="1">
            <a:spLocks noChangeArrowheads="1"/>
          </p:cNvSpPr>
          <p:nvPr/>
        </p:nvSpPr>
        <p:spPr bwMode="auto">
          <a:xfrm>
            <a:off x="457200" y="3810000"/>
            <a:ext cx="7954963" cy="1189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400" dirty="0"/>
              <a:t>LD: non-random association of alleles at two or more loci that descend from a single, ancestral chromosomes.</a:t>
            </a:r>
          </a:p>
        </p:txBody>
      </p:sp>
    </p:spTree>
    <p:extLst>
      <p:ext uri="{BB962C8B-B14F-4D97-AF65-F5344CB8AC3E}">
        <p14:creationId xmlns:p14="http://schemas.microsoft.com/office/powerpoint/2010/main" val="37928529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A51F-2450-014C-9F08-CE9F6FB97BA4}"/>
              </a:ext>
            </a:extLst>
          </p:cNvPr>
          <p:cNvSpPr>
            <a:spLocks noGrp="1"/>
          </p:cNvSpPr>
          <p:nvPr>
            <p:ph type="title"/>
          </p:nvPr>
        </p:nvSpPr>
        <p:spPr/>
        <p:txBody>
          <a:bodyPr/>
          <a:lstStyle/>
          <a:p>
            <a:r>
              <a:rPr lang="en-US" dirty="0"/>
              <a:t>GWAS of Common Cancers</a:t>
            </a:r>
          </a:p>
        </p:txBody>
      </p:sp>
      <p:sp>
        <p:nvSpPr>
          <p:cNvPr id="5" name="Text Placeholder 4">
            <a:extLst>
              <a:ext uri="{FF2B5EF4-FFF2-40B4-BE49-F238E27FC236}">
                <a16:creationId xmlns:a16="http://schemas.microsoft.com/office/drawing/2014/main" id="{871C9720-2F55-624C-99FF-EE0F1B7B9AFF}"/>
              </a:ext>
            </a:extLst>
          </p:cNvPr>
          <p:cNvSpPr>
            <a:spLocks noGrp="1"/>
          </p:cNvSpPr>
          <p:nvPr>
            <p:ph type="body" idx="1"/>
          </p:nvPr>
        </p:nvSpPr>
        <p:spPr/>
        <p:txBody>
          <a:bodyPr/>
          <a:lstStyle/>
          <a:p>
            <a:r>
              <a:rPr lang="en-US" dirty="0"/>
              <a:t>UK Biobank Cohort</a:t>
            </a:r>
          </a:p>
        </p:txBody>
      </p:sp>
      <p:sp>
        <p:nvSpPr>
          <p:cNvPr id="3" name="Content Placeholder 2">
            <a:extLst>
              <a:ext uri="{FF2B5EF4-FFF2-40B4-BE49-F238E27FC236}">
                <a16:creationId xmlns:a16="http://schemas.microsoft.com/office/drawing/2014/main" id="{BCD0C958-EC47-7B41-AA5E-D61159CCB934}"/>
              </a:ext>
            </a:extLst>
          </p:cNvPr>
          <p:cNvSpPr>
            <a:spLocks noGrp="1"/>
          </p:cNvSpPr>
          <p:nvPr>
            <p:ph sz="half" idx="2"/>
          </p:nvPr>
        </p:nvSpPr>
        <p:spPr/>
        <p:txBody>
          <a:bodyPr>
            <a:normAutofit/>
          </a:bodyPr>
          <a:lstStyle/>
          <a:p>
            <a:r>
              <a:rPr lang="en-US" dirty="0"/>
              <a:t>~500,000 individuals recruited (2006-2010)</a:t>
            </a:r>
          </a:p>
          <a:p>
            <a:r>
              <a:rPr lang="en-US" dirty="0"/>
              <a:t>Aged 40-69 at time of recruitment</a:t>
            </a:r>
          </a:p>
          <a:p>
            <a:pPr lvl="1"/>
            <a:r>
              <a:rPr lang="en-US" dirty="0"/>
              <a:t>Many phenotype values with longitudinal follow-up</a:t>
            </a:r>
          </a:p>
          <a:p>
            <a:r>
              <a:rPr lang="en-US" dirty="0"/>
              <a:t>359,825 cancer-free controls</a:t>
            </a:r>
          </a:p>
          <a:p>
            <a:r>
              <a:rPr lang="en-US" dirty="0"/>
              <a:t>471-13,903 cases</a:t>
            </a:r>
          </a:p>
          <a:p>
            <a:pPr lvl="1"/>
            <a:endParaRPr lang="en-US" dirty="0"/>
          </a:p>
        </p:txBody>
      </p:sp>
      <p:sp>
        <p:nvSpPr>
          <p:cNvPr id="6" name="Text Placeholder 5">
            <a:extLst>
              <a:ext uri="{FF2B5EF4-FFF2-40B4-BE49-F238E27FC236}">
                <a16:creationId xmlns:a16="http://schemas.microsoft.com/office/drawing/2014/main" id="{0DC078E2-CD3B-9D4E-91EC-357A9E6C287F}"/>
              </a:ext>
            </a:extLst>
          </p:cNvPr>
          <p:cNvSpPr>
            <a:spLocks noGrp="1"/>
          </p:cNvSpPr>
          <p:nvPr>
            <p:ph type="body" sz="quarter" idx="3"/>
          </p:nvPr>
        </p:nvSpPr>
        <p:spPr/>
        <p:txBody>
          <a:bodyPr/>
          <a:lstStyle/>
          <a:p>
            <a:r>
              <a:rPr lang="en-US" dirty="0"/>
              <a:t>Kaiser RPGEH Cohort</a:t>
            </a:r>
          </a:p>
        </p:txBody>
      </p:sp>
      <p:sp>
        <p:nvSpPr>
          <p:cNvPr id="7" name="Content Placeholder 6">
            <a:extLst>
              <a:ext uri="{FF2B5EF4-FFF2-40B4-BE49-F238E27FC236}">
                <a16:creationId xmlns:a16="http://schemas.microsoft.com/office/drawing/2014/main" id="{A61FD2E3-592B-6441-9600-4B5D632EBDD3}"/>
              </a:ext>
            </a:extLst>
          </p:cNvPr>
          <p:cNvSpPr>
            <a:spLocks noGrp="1"/>
          </p:cNvSpPr>
          <p:nvPr>
            <p:ph sz="quarter" idx="4"/>
          </p:nvPr>
        </p:nvSpPr>
        <p:spPr/>
        <p:txBody>
          <a:bodyPr>
            <a:normAutofit/>
          </a:bodyPr>
          <a:lstStyle/>
          <a:p>
            <a:r>
              <a:rPr lang="en-US" dirty="0"/>
              <a:t>~100,000 individuals recruited</a:t>
            </a:r>
          </a:p>
          <a:p>
            <a:r>
              <a:rPr lang="en-US" dirty="0"/>
              <a:t>50,525 cancer-free controls</a:t>
            </a:r>
          </a:p>
          <a:p>
            <a:r>
              <a:rPr lang="en-US" dirty="0"/>
              <a:t>162-3,978 cases</a:t>
            </a:r>
          </a:p>
        </p:txBody>
      </p:sp>
      <p:sp>
        <p:nvSpPr>
          <p:cNvPr id="4" name="Slide Number Placeholder 3">
            <a:extLst>
              <a:ext uri="{FF2B5EF4-FFF2-40B4-BE49-F238E27FC236}">
                <a16:creationId xmlns:a16="http://schemas.microsoft.com/office/drawing/2014/main" id="{6B0F13BA-93D5-7D4B-86F2-12CDC6709C18}"/>
              </a:ext>
            </a:extLst>
          </p:cNvPr>
          <p:cNvSpPr>
            <a:spLocks noGrp="1"/>
          </p:cNvSpPr>
          <p:nvPr>
            <p:ph type="sldNum" sz="quarter" idx="12"/>
          </p:nvPr>
        </p:nvSpPr>
        <p:spPr/>
        <p:txBody>
          <a:bodyPr/>
          <a:lstStyle/>
          <a:p>
            <a:fld id="{5094EFFD-A2DB-F94F-A55A-ADEBC1C49373}" type="slidenum">
              <a:rPr lang="en-US" smtClean="0"/>
              <a:t>21</a:t>
            </a:fld>
            <a:endParaRPr lang="en-US"/>
          </a:p>
        </p:txBody>
      </p:sp>
    </p:spTree>
    <p:extLst>
      <p:ext uri="{BB962C8B-B14F-4D97-AF65-F5344CB8AC3E}">
        <p14:creationId xmlns:p14="http://schemas.microsoft.com/office/powerpoint/2010/main" val="3329216788"/>
      </p:ext>
    </p:extLst>
  </p:cSld>
  <p:clrMapOvr>
    <a:masterClrMapping/>
  </p:clrMapOvr>
  <mc:AlternateContent xmlns:mc="http://schemas.openxmlformats.org/markup-compatibility/2006" xmlns:p14="http://schemas.microsoft.com/office/powerpoint/2010/main">
    <mc:Choice Requires="p14">
      <p:transition spd="slow" p14:dur="2000" advTm="45245"/>
    </mc:Choice>
    <mc:Fallback xmlns="">
      <p:transition spd="slow" advTm="4524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422DBD12-B413-0B42-A28C-177F138C4188}"/>
              </a:ext>
            </a:extLst>
          </p:cNvPr>
          <p:cNvGraphicFramePr>
            <a:graphicFrameLocks noGrp="1"/>
          </p:cNvGraphicFramePr>
          <p:nvPr>
            <p:ph idx="1"/>
            <p:extLst>
              <p:ext uri="{D42A27DB-BD31-4B8C-83A1-F6EECF244321}">
                <p14:modId xmlns:p14="http://schemas.microsoft.com/office/powerpoint/2010/main" val="154035123"/>
              </p:ext>
            </p:extLst>
          </p:nvPr>
        </p:nvGraphicFramePr>
        <p:xfrm>
          <a:off x="2057400" y="194280"/>
          <a:ext cx="5029200" cy="6469440"/>
        </p:xfrm>
        <a:graphic>
          <a:graphicData uri="http://schemas.openxmlformats.org/drawingml/2006/table">
            <a:tbl>
              <a:tblPr firstRow="1" bandRow="1">
                <a:tableStyleId>{2D5ABB26-0587-4C30-8999-92F81FD0307C}</a:tableStyleId>
              </a:tblPr>
              <a:tblGrid>
                <a:gridCol w="2166399">
                  <a:extLst>
                    <a:ext uri="{9D8B030D-6E8A-4147-A177-3AD203B41FA5}">
                      <a16:colId xmlns:a16="http://schemas.microsoft.com/office/drawing/2014/main" val="992462798"/>
                    </a:ext>
                  </a:extLst>
                </a:gridCol>
                <a:gridCol w="1500474">
                  <a:extLst>
                    <a:ext uri="{9D8B030D-6E8A-4147-A177-3AD203B41FA5}">
                      <a16:colId xmlns:a16="http://schemas.microsoft.com/office/drawing/2014/main" val="2163929175"/>
                    </a:ext>
                  </a:extLst>
                </a:gridCol>
                <a:gridCol w="1362327">
                  <a:extLst>
                    <a:ext uri="{9D8B030D-6E8A-4147-A177-3AD203B41FA5}">
                      <a16:colId xmlns:a16="http://schemas.microsoft.com/office/drawing/2014/main" val="2652339187"/>
                    </a:ext>
                  </a:extLst>
                </a:gridCol>
              </a:tblGrid>
              <a:tr h="201958">
                <a:tc>
                  <a:txBody>
                    <a:bodyPr/>
                    <a:lstStyle/>
                    <a:p>
                      <a:pPr algn="ctr" fontAlgn="b"/>
                      <a:endParaRPr lang="en-US" sz="1800" b="1" i="0" u="none" strike="noStrike" dirty="0">
                        <a:solidFill>
                          <a:srgbClr val="000000"/>
                        </a:solidFill>
                        <a:effectLst/>
                        <a:latin typeface="Calibri" panose="020F0502020204030204" pitchFamily="34" charset="0"/>
                      </a:endParaRPr>
                    </a:p>
                  </a:txBody>
                  <a:tcPr marL="6960" marR="6960" marT="69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UKB</a:t>
                      </a:r>
                      <a:endParaRPr lang="en-US" sz="1800" b="1" i="0" u="none" strike="noStrike" dirty="0">
                        <a:solidFill>
                          <a:srgbClr val="000000"/>
                        </a:solidFill>
                        <a:effectLst/>
                        <a:latin typeface="Calibri" panose="020F0502020204030204" pitchFamily="34" charset="0"/>
                      </a:endParaRPr>
                    </a:p>
                  </a:txBody>
                  <a:tcPr marL="6960" marR="6960" marT="69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KP</a:t>
                      </a:r>
                      <a:endParaRPr lang="en-US" sz="1800" b="1" i="0" u="none" strike="noStrike" dirty="0">
                        <a:solidFill>
                          <a:srgbClr val="000000"/>
                        </a:solidFill>
                        <a:effectLst/>
                        <a:latin typeface="Calibri" panose="020F0502020204030204" pitchFamily="34" charset="0"/>
                      </a:endParaRPr>
                    </a:p>
                  </a:txBody>
                  <a:tcPr marL="6960" marR="6960" marT="69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35917"/>
                  </a:ext>
                </a:extLst>
              </a:tr>
              <a:tr h="201958">
                <a:tc>
                  <a:txBody>
                    <a:bodyPr/>
                    <a:lstStyle/>
                    <a:p>
                      <a:pPr algn="ctr" fontAlgn="b"/>
                      <a:r>
                        <a:rPr lang="en-US" sz="1800" b="1" u="none" strike="noStrike" dirty="0">
                          <a:effectLst/>
                        </a:rPr>
                        <a:t>Controls</a:t>
                      </a:r>
                      <a:endParaRPr lang="en-US" sz="1800" b="1" i="0" u="none" strike="noStrike" dirty="0">
                        <a:solidFill>
                          <a:srgbClr val="000000"/>
                        </a:solidFill>
                        <a:effectLst/>
                        <a:latin typeface="Calibri" panose="020F0502020204030204" pitchFamily="34" charset="0"/>
                      </a:endParaRPr>
                    </a:p>
                  </a:txBody>
                  <a:tcPr marL="6960" marR="6960" marT="6960"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359,825</a:t>
                      </a:r>
                      <a:endParaRPr lang="en-US" sz="1800" b="0" i="0" u="none" strike="noStrike" dirty="0">
                        <a:solidFill>
                          <a:srgbClr val="000000"/>
                        </a:solidFill>
                        <a:effectLst/>
                        <a:latin typeface="Calibri" panose="020F0502020204030204" pitchFamily="34" charset="0"/>
                      </a:endParaRPr>
                    </a:p>
                  </a:txBody>
                  <a:tcPr marL="6960" marR="6960" marT="6960"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50,525</a:t>
                      </a:r>
                      <a:endParaRPr lang="en-US" sz="1800" b="0" i="0" u="none" strike="noStrike" dirty="0">
                        <a:solidFill>
                          <a:srgbClr val="000000"/>
                        </a:solidFill>
                        <a:effectLst/>
                        <a:latin typeface="Calibri" panose="020F0502020204030204" pitchFamily="34" charset="0"/>
                      </a:endParaRPr>
                    </a:p>
                  </a:txBody>
                  <a:tcPr marL="6960" marR="6960" marT="696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16392069"/>
                  </a:ext>
                </a:extLst>
              </a:tr>
              <a:tr h="201958">
                <a:tc>
                  <a:txBody>
                    <a:bodyPr/>
                    <a:lstStyle/>
                    <a:p>
                      <a:pPr algn="r" fontAlgn="b"/>
                      <a:r>
                        <a:rPr lang="en-US" sz="1800" u="none" strike="noStrike" dirty="0">
                          <a:effectLst/>
                        </a:rPr>
                        <a:t>Female</a:t>
                      </a:r>
                      <a:endParaRPr lang="en-US" sz="1800" b="1" i="0" u="none" strike="noStrike" dirty="0">
                        <a:solidFill>
                          <a:srgbClr val="000000"/>
                        </a:solidFill>
                        <a:effectLst/>
                        <a:latin typeface="Calibri" panose="020F0502020204030204" pitchFamily="34" charset="0"/>
                      </a:endParaRPr>
                    </a:p>
                  </a:txBody>
                  <a:tcPr marL="6960" marR="6960" marT="6960" marB="0" anchor="b"/>
                </a:tc>
                <a:tc>
                  <a:txBody>
                    <a:bodyPr/>
                    <a:lstStyle/>
                    <a:p>
                      <a:pPr algn="l" fontAlgn="b"/>
                      <a:r>
                        <a:rPr lang="en-US" sz="1800" u="none" strike="noStrike" dirty="0">
                          <a:effectLst/>
                        </a:rPr>
                        <a:t>     189,855</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l" fontAlgn="b"/>
                      <a:r>
                        <a:rPr lang="en-US" sz="1800" u="none" strike="noStrike" dirty="0">
                          <a:effectLst/>
                        </a:rPr>
                        <a:t>     29,801</a:t>
                      </a:r>
                      <a:endParaRPr lang="en-US" sz="1800" b="0" i="0" u="none" strike="noStrike" dirty="0">
                        <a:solidFill>
                          <a:srgbClr val="000000"/>
                        </a:solidFill>
                        <a:effectLst/>
                        <a:latin typeface="Calibri" panose="020F0502020204030204" pitchFamily="34" charset="0"/>
                      </a:endParaRPr>
                    </a:p>
                  </a:txBody>
                  <a:tcPr marL="6960" marR="6960" marT="6960" marB="0" anchor="b"/>
                </a:tc>
                <a:extLst>
                  <a:ext uri="{0D108BD9-81ED-4DB2-BD59-A6C34878D82A}">
                    <a16:rowId xmlns:a16="http://schemas.microsoft.com/office/drawing/2014/main" val="1026480383"/>
                  </a:ext>
                </a:extLst>
              </a:tr>
              <a:tr h="201958">
                <a:tc>
                  <a:txBody>
                    <a:bodyPr/>
                    <a:lstStyle/>
                    <a:p>
                      <a:pPr algn="r" fontAlgn="b"/>
                      <a:r>
                        <a:rPr lang="en-US" sz="1800" u="none" strike="noStrike" dirty="0">
                          <a:effectLst/>
                        </a:rPr>
                        <a:t>Male</a:t>
                      </a:r>
                      <a:endParaRPr lang="en-US" sz="1800" b="1" i="0" u="none" strike="noStrike" dirty="0">
                        <a:solidFill>
                          <a:srgbClr val="000000"/>
                        </a:solidFill>
                        <a:effectLst/>
                        <a:latin typeface="Calibri" panose="020F0502020204030204" pitchFamily="34" charset="0"/>
                      </a:endParaRPr>
                    </a:p>
                  </a:txBody>
                  <a:tcPr marL="6960" marR="6960" marT="6960" marB="0" anchor="b"/>
                </a:tc>
                <a:tc>
                  <a:txBody>
                    <a:bodyPr/>
                    <a:lstStyle/>
                    <a:p>
                      <a:pPr algn="l" fontAlgn="b"/>
                      <a:r>
                        <a:rPr lang="en-US" sz="1800" u="none" strike="noStrike" dirty="0">
                          <a:effectLst/>
                        </a:rPr>
                        <a:t>     169,970</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l" fontAlgn="b"/>
                      <a:r>
                        <a:rPr lang="en-US" sz="1800" u="none" strike="noStrike" dirty="0">
                          <a:effectLst/>
                        </a:rPr>
                        <a:t>     20,724</a:t>
                      </a:r>
                      <a:endParaRPr lang="en-US" sz="1800" b="0" i="0" u="none" strike="noStrike" dirty="0">
                        <a:solidFill>
                          <a:srgbClr val="000000"/>
                        </a:solidFill>
                        <a:effectLst/>
                        <a:latin typeface="Calibri" panose="020F0502020204030204" pitchFamily="34" charset="0"/>
                      </a:endParaRPr>
                    </a:p>
                  </a:txBody>
                  <a:tcPr marL="6960" marR="6960" marT="6960" marB="0" anchor="b"/>
                </a:tc>
                <a:extLst>
                  <a:ext uri="{0D108BD9-81ED-4DB2-BD59-A6C34878D82A}">
                    <a16:rowId xmlns:a16="http://schemas.microsoft.com/office/drawing/2014/main" val="598266336"/>
                  </a:ext>
                </a:extLst>
              </a:tr>
              <a:tr h="2019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n-lt"/>
                        </a:rPr>
                        <a:t>          Cases</a:t>
                      </a:r>
                    </a:p>
                  </a:txBody>
                  <a:tcPr marL="6960" marR="6960" marT="696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960" marR="6960" marT="6960" marB="0" anchor="b"/>
                </a:tc>
                <a:extLst>
                  <a:ext uri="{0D108BD9-81ED-4DB2-BD59-A6C34878D82A}">
                    <a16:rowId xmlns:a16="http://schemas.microsoft.com/office/drawing/2014/main" val="442912191"/>
                  </a:ext>
                </a:extLst>
              </a:tr>
              <a:tr h="201958">
                <a:tc>
                  <a:txBody>
                    <a:bodyPr/>
                    <a:lstStyle/>
                    <a:p>
                      <a:pPr algn="ctr" fontAlgn="b"/>
                      <a:r>
                        <a:rPr lang="en-US" sz="1800" u="none" strike="noStrike" dirty="0">
                          <a:effectLst/>
                        </a:rPr>
                        <a:t>Bladder</a:t>
                      </a:r>
                      <a:endParaRPr lang="en-US" sz="1800" b="1"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1,550</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692</a:t>
                      </a:r>
                      <a:endParaRPr lang="en-US" sz="1800" b="0" i="0" u="none" strike="noStrike" dirty="0">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1110564063"/>
                  </a:ext>
                </a:extLst>
              </a:tr>
              <a:tr h="201958">
                <a:tc>
                  <a:txBody>
                    <a:bodyPr/>
                    <a:lstStyle/>
                    <a:p>
                      <a:pPr algn="ctr" fontAlgn="b"/>
                      <a:r>
                        <a:rPr lang="en-US" sz="1800" u="none" strike="noStrike">
                          <a:effectLst/>
                        </a:rPr>
                        <a:t>Breast</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13,903</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3,978</a:t>
                      </a:r>
                      <a:endParaRPr lang="en-US" sz="1800" b="0" i="0" u="none" strike="noStrike" dirty="0">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3586586107"/>
                  </a:ext>
                </a:extLst>
              </a:tr>
              <a:tr h="201958">
                <a:tc>
                  <a:txBody>
                    <a:bodyPr/>
                    <a:lstStyle/>
                    <a:p>
                      <a:pPr algn="ctr" fontAlgn="b"/>
                      <a:r>
                        <a:rPr lang="en-US" sz="1800" u="none" strike="noStrike">
                          <a:effectLst/>
                        </a:rPr>
                        <a:t>Cervix</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5,998</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565</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3372440600"/>
                  </a:ext>
                </a:extLst>
              </a:tr>
              <a:tr h="201958">
                <a:tc>
                  <a:txBody>
                    <a:bodyPr/>
                    <a:lstStyle/>
                    <a:p>
                      <a:pPr algn="ctr" fontAlgn="b"/>
                      <a:r>
                        <a:rPr lang="en-US" sz="1800" u="none" strike="noStrike">
                          <a:effectLst/>
                        </a:rPr>
                        <a:t>Colon</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2,897</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896</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4118803383"/>
                  </a:ext>
                </a:extLst>
              </a:tr>
              <a:tr h="201958">
                <a:tc>
                  <a:txBody>
                    <a:bodyPr/>
                    <a:lstStyle/>
                    <a:p>
                      <a:pPr algn="ctr" fontAlgn="b"/>
                      <a:r>
                        <a:rPr lang="en-US" sz="1800" u="none" strike="noStrike" dirty="0" err="1">
                          <a:effectLst/>
                        </a:rPr>
                        <a:t>Endom</a:t>
                      </a:r>
                      <a:endParaRPr lang="en-US" sz="1800" b="1"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1,414</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623</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2221934255"/>
                  </a:ext>
                </a:extLst>
              </a:tr>
              <a:tr h="201958">
                <a:tc>
                  <a:txBody>
                    <a:bodyPr/>
                    <a:lstStyle/>
                    <a:p>
                      <a:pPr algn="ctr" fontAlgn="b"/>
                      <a:r>
                        <a:rPr lang="en-US" sz="1800" u="none" strike="noStrike">
                          <a:effectLst/>
                        </a:rPr>
                        <a:t>Gastricesoph</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929</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162</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1932222122"/>
                  </a:ext>
                </a:extLst>
              </a:tr>
              <a:tr h="201958">
                <a:tc>
                  <a:txBody>
                    <a:bodyPr/>
                    <a:lstStyle/>
                    <a:p>
                      <a:pPr algn="ctr" fontAlgn="b"/>
                      <a:r>
                        <a:rPr lang="en-US" sz="1800" u="none" strike="noStrike">
                          <a:effectLst/>
                        </a:rPr>
                        <a:t>Kidney</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1,021</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317</a:t>
                      </a:r>
                      <a:endParaRPr lang="en-US" sz="1800" b="0" i="0" u="none" strike="noStrike" dirty="0">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2058696580"/>
                  </a:ext>
                </a:extLst>
              </a:tr>
              <a:tr h="201958">
                <a:tc>
                  <a:txBody>
                    <a:bodyPr/>
                    <a:lstStyle/>
                    <a:p>
                      <a:pPr algn="ctr" fontAlgn="b"/>
                      <a:r>
                        <a:rPr lang="en-US" sz="1800" u="none" strike="noStrike">
                          <a:effectLst/>
                        </a:rPr>
                        <a:t>Leukemia</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594</a:t>
                      </a:r>
                      <a:endParaRPr lang="en-US" sz="1800" b="0"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258</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2679069437"/>
                  </a:ext>
                </a:extLst>
              </a:tr>
              <a:tr h="201958">
                <a:tc>
                  <a:txBody>
                    <a:bodyPr/>
                    <a:lstStyle/>
                    <a:p>
                      <a:pPr algn="ctr" fontAlgn="b"/>
                      <a:r>
                        <a:rPr lang="en-US" sz="1800" u="none" strike="noStrike">
                          <a:effectLst/>
                        </a:rPr>
                        <a:t>Lung</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1,728</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757</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3897341147"/>
                  </a:ext>
                </a:extLst>
              </a:tr>
              <a:tr h="201958">
                <a:tc>
                  <a:txBody>
                    <a:bodyPr/>
                    <a:lstStyle/>
                    <a:p>
                      <a:pPr algn="ctr" fontAlgn="b"/>
                      <a:r>
                        <a:rPr lang="en-US" sz="1800" u="none" strike="noStrike">
                          <a:effectLst/>
                        </a:rPr>
                        <a:t>Melanoma</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4,271</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2,506</a:t>
                      </a:r>
                      <a:endParaRPr lang="en-US" sz="1800" b="0" i="0" u="none" strike="noStrike" dirty="0">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3001541807"/>
                  </a:ext>
                </a:extLst>
              </a:tr>
              <a:tr h="201958">
                <a:tc>
                  <a:txBody>
                    <a:bodyPr/>
                    <a:lstStyle/>
                    <a:p>
                      <a:pPr algn="ctr" fontAlgn="b"/>
                      <a:r>
                        <a:rPr lang="en-US" sz="1800" u="none" strike="noStrike">
                          <a:effectLst/>
                        </a:rPr>
                        <a:t>NHL</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1,760</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640</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2831496182"/>
                  </a:ext>
                </a:extLst>
              </a:tr>
              <a:tr h="201958">
                <a:tc>
                  <a:txBody>
                    <a:bodyPr/>
                    <a:lstStyle/>
                    <a:p>
                      <a:pPr algn="ctr" fontAlgn="b"/>
                      <a:r>
                        <a:rPr lang="en-US" sz="1800" u="none" strike="noStrike">
                          <a:effectLst/>
                        </a:rPr>
                        <a:t>Oralpharynx</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930</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293</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1685935625"/>
                  </a:ext>
                </a:extLst>
              </a:tr>
              <a:tr h="201958">
                <a:tc>
                  <a:txBody>
                    <a:bodyPr/>
                    <a:lstStyle/>
                    <a:p>
                      <a:pPr algn="ctr" fontAlgn="b"/>
                      <a:r>
                        <a:rPr lang="en-US" sz="1800" u="none" strike="noStrike">
                          <a:effectLst/>
                        </a:rPr>
                        <a:t>Ovary</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1,006</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253</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1604856145"/>
                  </a:ext>
                </a:extLst>
              </a:tr>
              <a:tr h="201958">
                <a:tc>
                  <a:txBody>
                    <a:bodyPr/>
                    <a:lstStyle/>
                    <a:p>
                      <a:pPr algn="ctr" fontAlgn="b"/>
                      <a:r>
                        <a:rPr lang="en-US" sz="1800" u="none" strike="noStrike">
                          <a:effectLst/>
                        </a:rPr>
                        <a:t>Pancreas</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471</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a:effectLst/>
                        </a:rPr>
                        <a:t>192</a:t>
                      </a:r>
                      <a:endParaRPr lang="en-US" sz="1800" b="0" i="0" u="none" strike="noStrike">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4205511876"/>
                  </a:ext>
                </a:extLst>
              </a:tr>
              <a:tr h="201958">
                <a:tc>
                  <a:txBody>
                    <a:bodyPr/>
                    <a:lstStyle/>
                    <a:p>
                      <a:pPr algn="ctr" fontAlgn="b"/>
                      <a:r>
                        <a:rPr lang="en-US" sz="1800" u="none" strike="noStrike">
                          <a:effectLst/>
                        </a:rPr>
                        <a:t>Prostate</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7,441</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3,351</a:t>
                      </a:r>
                      <a:endParaRPr lang="en-US" sz="1800" b="0" i="0" u="none" strike="noStrike" dirty="0">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1104752627"/>
                  </a:ext>
                </a:extLst>
              </a:tr>
              <a:tr h="201958">
                <a:tc>
                  <a:txBody>
                    <a:bodyPr/>
                    <a:lstStyle/>
                    <a:p>
                      <a:pPr algn="ctr" fontAlgn="b"/>
                      <a:r>
                        <a:rPr lang="en-US" sz="1800" u="none" strike="noStrike">
                          <a:effectLst/>
                        </a:rPr>
                        <a:t>Testis</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713</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960" marR="6960" marT="6960" marB="0" anchor="b"/>
                </a:tc>
                <a:extLst>
                  <a:ext uri="{0D108BD9-81ED-4DB2-BD59-A6C34878D82A}">
                    <a16:rowId xmlns:a16="http://schemas.microsoft.com/office/drawing/2014/main" val="3423805680"/>
                  </a:ext>
                </a:extLst>
              </a:tr>
              <a:tr h="201958">
                <a:tc>
                  <a:txBody>
                    <a:bodyPr/>
                    <a:lstStyle/>
                    <a:p>
                      <a:pPr algn="ctr" fontAlgn="b"/>
                      <a:r>
                        <a:rPr lang="en-US" sz="1800" u="none" strike="noStrike">
                          <a:effectLst/>
                        </a:rPr>
                        <a:t>Thyroid</a:t>
                      </a:r>
                      <a:endParaRPr lang="en-US" sz="1800" b="1" i="0" u="none" strike="noStrike">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527</a:t>
                      </a:r>
                      <a:endParaRPr lang="en-US" sz="1800" b="0" i="0" u="none" strike="noStrike" dirty="0">
                        <a:solidFill>
                          <a:srgbClr val="000000"/>
                        </a:solidFill>
                        <a:effectLst/>
                        <a:latin typeface="Calibri" panose="020F0502020204030204" pitchFamily="34" charset="0"/>
                      </a:endParaRPr>
                    </a:p>
                  </a:txBody>
                  <a:tcPr marL="6960" marR="6960" marT="6960" marB="0" anchor="b"/>
                </a:tc>
                <a:tc>
                  <a:txBody>
                    <a:bodyPr/>
                    <a:lstStyle/>
                    <a:p>
                      <a:pPr algn="ctr" fontAlgn="b"/>
                      <a:r>
                        <a:rPr lang="en-US" sz="1800" u="none" strike="noStrike" dirty="0">
                          <a:effectLst/>
                        </a:rPr>
                        <a:t>235</a:t>
                      </a:r>
                      <a:endParaRPr lang="en-US" sz="1800" b="0" i="0" u="none" strike="noStrike" dirty="0">
                        <a:solidFill>
                          <a:srgbClr val="000000"/>
                        </a:solidFill>
                        <a:effectLst/>
                        <a:latin typeface="Calibri" panose="020F0502020204030204" pitchFamily="34" charset="0"/>
                      </a:endParaRPr>
                    </a:p>
                  </a:txBody>
                  <a:tcPr marL="4808" marR="4808" marT="4808" marB="0" anchor="b"/>
                </a:tc>
                <a:extLst>
                  <a:ext uri="{0D108BD9-81ED-4DB2-BD59-A6C34878D82A}">
                    <a16:rowId xmlns:a16="http://schemas.microsoft.com/office/drawing/2014/main" val="2999544737"/>
                  </a:ext>
                </a:extLst>
              </a:tr>
              <a:tr h="201958">
                <a:tc>
                  <a:txBody>
                    <a:bodyPr/>
                    <a:lstStyle/>
                    <a:p>
                      <a:pPr algn="ctr" fontAlgn="b"/>
                      <a:r>
                        <a:rPr lang="en-US" sz="1800" u="none" strike="noStrike" dirty="0">
                          <a:effectLst/>
                        </a:rPr>
                        <a:t>Rectum</a:t>
                      </a:r>
                      <a:endParaRPr lang="en-US" sz="1800" b="1" i="0" u="none" strike="noStrike" dirty="0">
                        <a:solidFill>
                          <a:srgbClr val="000000"/>
                        </a:solidFill>
                        <a:effectLst/>
                        <a:latin typeface="Calibri" panose="020F0502020204030204" pitchFamily="34" charset="0"/>
                      </a:endParaRPr>
                    </a:p>
                  </a:txBody>
                  <a:tcPr marL="6960" marR="6960" marT="6960"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1,808</a:t>
                      </a:r>
                      <a:endParaRPr lang="en-US" sz="1800" b="0" i="0" u="none" strike="noStrike" dirty="0">
                        <a:solidFill>
                          <a:srgbClr val="000000"/>
                        </a:solidFill>
                        <a:effectLst/>
                        <a:latin typeface="Calibri" panose="020F0502020204030204" pitchFamily="34" charset="0"/>
                      </a:endParaRPr>
                    </a:p>
                  </a:txBody>
                  <a:tcPr marL="6960" marR="6960" marT="6960" marB="0" anchor="b">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283</a:t>
                      </a:r>
                      <a:endParaRPr lang="en-US" sz="1800" b="0" i="0" u="none" strike="noStrike" dirty="0">
                        <a:solidFill>
                          <a:srgbClr val="000000"/>
                        </a:solidFill>
                        <a:effectLst/>
                        <a:latin typeface="Calibri" panose="020F0502020204030204" pitchFamily="34" charset="0"/>
                      </a:endParaRPr>
                    </a:p>
                  </a:txBody>
                  <a:tcPr marL="4808" marR="4808" marT="4808"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686513"/>
                  </a:ext>
                </a:extLst>
              </a:tr>
            </a:tbl>
          </a:graphicData>
        </a:graphic>
      </p:graphicFrame>
      <p:sp>
        <p:nvSpPr>
          <p:cNvPr id="7" name="Slide Number Placeholder 6">
            <a:extLst>
              <a:ext uri="{FF2B5EF4-FFF2-40B4-BE49-F238E27FC236}">
                <a16:creationId xmlns:a16="http://schemas.microsoft.com/office/drawing/2014/main" id="{98ED831F-61AD-B844-826A-5CA4290F9BA7}"/>
              </a:ext>
            </a:extLst>
          </p:cNvPr>
          <p:cNvSpPr>
            <a:spLocks noGrp="1"/>
          </p:cNvSpPr>
          <p:nvPr>
            <p:ph type="sldNum" sz="quarter" idx="12"/>
          </p:nvPr>
        </p:nvSpPr>
        <p:spPr/>
        <p:txBody>
          <a:bodyPr/>
          <a:lstStyle/>
          <a:p>
            <a:fld id="{F16FE911-4D59-EF43-B867-6E4F1CBDBC2A}" type="slidenum">
              <a:rPr lang="en-US" smtClean="0"/>
              <a:t>22</a:t>
            </a:fld>
            <a:endParaRPr lang="en-US"/>
          </a:p>
        </p:txBody>
      </p:sp>
    </p:spTree>
    <p:extLst>
      <p:ext uri="{BB962C8B-B14F-4D97-AF65-F5344CB8AC3E}">
        <p14:creationId xmlns:p14="http://schemas.microsoft.com/office/powerpoint/2010/main" val="3061954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A3A33FE-B707-2347-A46B-7FF74BA2FAC3}"/>
              </a:ext>
            </a:extLst>
          </p:cNvPr>
          <p:cNvGraphicFramePr>
            <a:graphicFrameLocks noGrp="1"/>
          </p:cNvGraphicFramePr>
          <p:nvPr>
            <p:ph idx="1"/>
            <p:extLst>
              <p:ext uri="{D42A27DB-BD31-4B8C-83A1-F6EECF244321}">
                <p14:modId xmlns:p14="http://schemas.microsoft.com/office/powerpoint/2010/main" val="1064063706"/>
              </p:ext>
            </p:extLst>
          </p:nvPr>
        </p:nvGraphicFramePr>
        <p:xfrm>
          <a:off x="457200" y="86475"/>
          <a:ext cx="8382000" cy="6771525"/>
        </p:xfrm>
        <a:graphic>
          <a:graphicData uri="http://schemas.openxmlformats.org/drawingml/2006/table">
            <a:tbl>
              <a:tblPr firstRow="1" firstCol="1" bandRow="1"/>
              <a:tblGrid>
                <a:gridCol w="2667000">
                  <a:extLst>
                    <a:ext uri="{9D8B030D-6E8A-4147-A177-3AD203B41FA5}">
                      <a16:colId xmlns:a16="http://schemas.microsoft.com/office/drawing/2014/main" val="3888179006"/>
                    </a:ext>
                  </a:extLst>
                </a:gridCol>
                <a:gridCol w="1143000">
                  <a:extLst>
                    <a:ext uri="{9D8B030D-6E8A-4147-A177-3AD203B41FA5}">
                      <a16:colId xmlns:a16="http://schemas.microsoft.com/office/drawing/2014/main" val="3731258280"/>
                    </a:ext>
                  </a:extLst>
                </a:gridCol>
                <a:gridCol w="1143000">
                  <a:extLst>
                    <a:ext uri="{9D8B030D-6E8A-4147-A177-3AD203B41FA5}">
                      <a16:colId xmlns:a16="http://schemas.microsoft.com/office/drawing/2014/main" val="167609974"/>
                    </a:ext>
                  </a:extLst>
                </a:gridCol>
                <a:gridCol w="1479067">
                  <a:extLst>
                    <a:ext uri="{9D8B030D-6E8A-4147-A177-3AD203B41FA5}">
                      <a16:colId xmlns:a16="http://schemas.microsoft.com/office/drawing/2014/main" val="2002684870"/>
                    </a:ext>
                  </a:extLst>
                </a:gridCol>
                <a:gridCol w="730733">
                  <a:extLst>
                    <a:ext uri="{9D8B030D-6E8A-4147-A177-3AD203B41FA5}">
                      <a16:colId xmlns:a16="http://schemas.microsoft.com/office/drawing/2014/main" val="1656002477"/>
                    </a:ext>
                  </a:extLst>
                </a:gridCol>
                <a:gridCol w="1219200">
                  <a:extLst>
                    <a:ext uri="{9D8B030D-6E8A-4147-A177-3AD203B41FA5}">
                      <a16:colId xmlns:a16="http://schemas.microsoft.com/office/drawing/2014/main" val="1682944661"/>
                    </a:ext>
                  </a:extLst>
                </a:gridCol>
              </a:tblGrid>
              <a:tr h="178475">
                <a:tc>
                  <a:txBody>
                    <a:bodyPr/>
                    <a:lstStyle/>
                    <a:p>
                      <a:pPr marL="0" marR="0" algn="ctr">
                        <a:lnSpc>
                          <a:spcPct val="200000"/>
                        </a:lnSpc>
                        <a:spcBef>
                          <a:spcPts val="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a:p>
                  </a:txBody>
                  <a:tcPr>
                    <a:lnL w="12700" cmpd="sng">
                      <a:noFill/>
                      <a:prstDash val="solid"/>
                    </a:lnL>
                  </a:tcPr>
                </a:tc>
                <a:tc>
                  <a:txBody>
                    <a:bodyPr/>
                    <a:lstStyle/>
                    <a:p>
                      <a:pPr marL="0" marR="0" algn="ctr">
                        <a:lnSpc>
                          <a:spcPct val="200000"/>
                        </a:lnSpc>
                        <a:spcBef>
                          <a:spcPts val="0"/>
                        </a:spcBef>
                        <a:spcAft>
                          <a:spcPts val="0"/>
                        </a:spcAft>
                      </a:pPr>
                      <a:r>
                        <a:rPr lang="en-US" sz="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44148790"/>
                  </a:ext>
                </a:extLst>
              </a:tr>
              <a:tr h="389013">
                <a:tc>
                  <a:txBody>
                    <a:bodyPr/>
                    <a:lstStyle/>
                    <a:p>
                      <a:pPr marL="0" marR="0" algn="ctr">
                        <a:lnSpc>
                          <a:spcPct val="200000"/>
                        </a:lnSpc>
                        <a:spcBef>
                          <a:spcPts val="0"/>
                        </a:spcBef>
                        <a:spcAft>
                          <a:spcPts val="0"/>
                        </a:spcAft>
                      </a:pPr>
                      <a:r>
                        <a:rPr lang="en-US" sz="105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Cancer Site</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SNP</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Chromosome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903194"/>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Bladder</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rs76088467</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CASC15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2.34x10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28641396"/>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Breast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rs6752414</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Intergenic</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4013541295"/>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Breast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rs8027730</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FAM227B</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2.68x10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3856615710"/>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Cervix</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rs10175462</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PAX8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7.71x10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1230362150"/>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Cervix</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rs2856437</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PBX2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0.77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2174502338"/>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Colon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rs71518872</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Upstream of </a:t>
                      </a: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ODF1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1143439222"/>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Colon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rs8114643</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Intergenic</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1482734378"/>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Esophagus/Stomach</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rs75460256</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C2orf40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0.53</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1498584006"/>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Kidney</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rs112248293</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RORA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3.36x10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2471418976"/>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Lung</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rs10863899</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5'UTR of </a:t>
                      </a: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RD3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2777115928"/>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Lung</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rs146099759</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Intergenic</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1876565324"/>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Lung</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rs12543486</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DLC1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1.26</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3.51x10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2157115814"/>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Lymphocytic Leukemia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rs114490818</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Intergenic</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0.48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2.86x10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4132009359"/>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Lymphocytic Leukemia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rs61965473</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Intergenic</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0.49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3.95x10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714828897"/>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Lymphocytic Leukemia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rs78378222</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3'UTR of </a:t>
                      </a: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TP53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0.40</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4153279539"/>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Melanoma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rs9818780</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Intergenic</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0.91</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3.16x10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2606648797"/>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Melanoma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rs12186662</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ADGRV1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0.90</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3016630735"/>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Melanoma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rs55797833</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5'UTR OF </a:t>
                      </a: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CDKN2A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6.71x10</a:t>
                      </a:r>
                      <a:r>
                        <a:rPr lang="en-US" sz="105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2929923723"/>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Melanoma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rs78378222</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3'UTR of </a:t>
                      </a:r>
                      <a:r>
                        <a:rPr lang="en-US" sz="105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TP53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0.67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1008258204"/>
                  </a:ext>
                </a:extLst>
              </a:tr>
              <a:tr h="178475">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Rectum</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rs145503185</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Intergenic</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tc>
                  <a:txBody>
                    <a:bodyPr/>
                    <a:lstStyle/>
                    <a:p>
                      <a:pPr marL="0" marR="0" algn="ctr">
                        <a:lnSpc>
                          <a:spcPct val="200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4.36x10</a:t>
                      </a:r>
                      <a:r>
                        <a:rPr lang="en-US" sz="105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a:noFill/>
                    </a:lnB>
                  </a:tcPr>
                </a:tc>
                <a:extLst>
                  <a:ext uri="{0D108BD9-81ED-4DB2-BD59-A6C34878D82A}">
                    <a16:rowId xmlns:a16="http://schemas.microsoft.com/office/drawing/2014/main" val="644514819"/>
                  </a:ext>
                </a:extLst>
              </a:tr>
              <a:tr h="388969">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Thyroid</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2:173859846_TA_T</a:t>
                      </a:r>
                      <a:r>
                        <a:rPr lang="en-US" sz="105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RAPGEF4</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dirty="0">
                          <a:effectLst/>
                          <a:latin typeface="Times New Roman" panose="02020603050405020304" pitchFamily="18" charset="0"/>
                          <a:ea typeface="Times New Roman" panose="02020603050405020304" pitchFamily="18" charset="0"/>
                          <a:cs typeface="Times New Roman" panose="02020603050405020304" pitchFamily="18" charset="0"/>
                        </a:rPr>
                        <a:t>1.36</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3.49x10</a:t>
                      </a:r>
                      <a:r>
                        <a:rPr lang="en-US" sz="105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371" marR="4737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604346"/>
                  </a:ext>
                </a:extLst>
              </a:tr>
            </a:tbl>
          </a:graphicData>
        </a:graphic>
      </p:graphicFrame>
      <p:sp>
        <p:nvSpPr>
          <p:cNvPr id="7" name="TextBox 6">
            <a:extLst>
              <a:ext uri="{FF2B5EF4-FFF2-40B4-BE49-F238E27FC236}">
                <a16:creationId xmlns:a16="http://schemas.microsoft.com/office/drawing/2014/main" id="{BE41EA2D-C70A-8D43-A370-3A418B9E3289}"/>
              </a:ext>
            </a:extLst>
          </p:cNvPr>
          <p:cNvSpPr txBox="1"/>
          <p:nvPr/>
        </p:nvSpPr>
        <p:spPr>
          <a:xfrm>
            <a:off x="4094946" y="86475"/>
            <a:ext cx="954107" cy="369332"/>
          </a:xfrm>
          <a:prstGeom prst="rect">
            <a:avLst/>
          </a:prstGeom>
          <a:noFill/>
        </p:spPr>
        <p:txBody>
          <a:bodyPr wrap="none" rtlCol="0">
            <a:spAutoFit/>
          </a:bodyPr>
          <a:lstStyle/>
          <a:p>
            <a:r>
              <a:rPr lang="en-US" dirty="0"/>
              <a:t>Results</a:t>
            </a:r>
          </a:p>
        </p:txBody>
      </p:sp>
    </p:spTree>
    <p:extLst>
      <p:ext uri="{BB962C8B-B14F-4D97-AF65-F5344CB8AC3E}">
        <p14:creationId xmlns:p14="http://schemas.microsoft.com/office/powerpoint/2010/main" val="413517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41B88D5B-8A2B-404C-AA5C-21C0C9D246BF}"/>
              </a:ext>
            </a:extLst>
          </p:cNvPr>
          <p:cNvSpPr>
            <a:spLocks noGrp="1" noChangeArrowheads="1"/>
          </p:cNvSpPr>
          <p:nvPr>
            <p:ph type="title"/>
          </p:nvPr>
        </p:nvSpPr>
        <p:spPr>
          <a:xfrm>
            <a:off x="457200" y="152400"/>
            <a:ext cx="8229600" cy="1143000"/>
          </a:xfrm>
        </p:spPr>
        <p:txBody>
          <a:bodyPr/>
          <a:lstStyle/>
          <a:p>
            <a:pPr eaLnBrk="1" hangingPunct="1"/>
            <a:r>
              <a:rPr lang="en-US" altLang="en-US">
                <a:ea typeface="ＭＳ Ｐゴシック" panose="020B0600070205080204" pitchFamily="34" charset="-128"/>
              </a:rPr>
              <a:t>Limitations of GWAS</a:t>
            </a:r>
          </a:p>
        </p:txBody>
      </p:sp>
      <p:sp>
        <p:nvSpPr>
          <p:cNvPr id="70658" name="Rectangle 3">
            <a:extLst>
              <a:ext uri="{FF2B5EF4-FFF2-40B4-BE49-F238E27FC236}">
                <a16:creationId xmlns:a16="http://schemas.microsoft.com/office/drawing/2014/main" id="{2026CE1A-340C-B44D-995C-2E4A97DC812C}"/>
              </a:ext>
            </a:extLst>
          </p:cNvPr>
          <p:cNvSpPr>
            <a:spLocks noGrp="1" noChangeArrowheads="1"/>
          </p:cNvSpPr>
          <p:nvPr>
            <p:ph type="body" idx="1"/>
          </p:nvPr>
        </p:nvSpPr>
        <p:spPr>
          <a:xfrm>
            <a:off x="685800" y="1600200"/>
            <a:ext cx="8534400" cy="4525963"/>
          </a:xfrm>
        </p:spPr>
        <p:txBody>
          <a:bodyPr/>
          <a:lstStyle/>
          <a:p>
            <a:pPr eaLnBrk="1" hangingPunct="1"/>
            <a:r>
              <a:rPr lang="en-US" altLang="en-US" dirty="0">
                <a:ea typeface="ＭＳ Ｐゴシック" panose="020B0600070205080204" pitchFamily="34" charset="-128"/>
              </a:rPr>
              <a:t>Individual ‘hits’ not very predictive </a:t>
            </a:r>
          </a:p>
          <a:p>
            <a:pPr eaLnBrk="1" hangingPunct="1"/>
            <a:r>
              <a:rPr lang="en-US" altLang="en-US" dirty="0">
                <a:ea typeface="ＭＳ Ｐゴシック" panose="020B0600070205080204" pitchFamily="34" charset="-128"/>
              </a:rPr>
              <a:t>Explain limited heritability</a:t>
            </a:r>
          </a:p>
          <a:p>
            <a:pPr eaLnBrk="1" hangingPunct="1"/>
            <a:r>
              <a:rPr lang="en-US" altLang="en-US" dirty="0">
                <a:ea typeface="ＭＳ Ｐゴシック" panose="020B0600070205080204" pitchFamily="34" charset="-128"/>
              </a:rPr>
              <a:t>Focus on common variation (not </a:t>
            </a:r>
            <a:r>
              <a:rPr lang="ja-JP" altLang="en-US">
                <a:ea typeface="ＭＳ Ｐゴシック" panose="020B0600070205080204" pitchFamily="34" charset="-128"/>
              </a:rPr>
              <a:t>‘</a:t>
            </a:r>
            <a:r>
              <a:rPr lang="en-US" altLang="ja-JP" dirty="0">
                <a:ea typeface="ＭＳ Ｐゴシック" panose="020B0600070205080204" pitchFamily="34" charset="-128"/>
              </a:rPr>
              <a:t>whole genome association</a:t>
            </a:r>
            <a:r>
              <a:rPr lang="ja-JP" altLang="en-US">
                <a:ea typeface="ＭＳ Ｐゴシック" panose="020B0600070205080204" pitchFamily="34" charset="-128"/>
              </a:rPr>
              <a:t>’</a:t>
            </a:r>
            <a:r>
              <a:rPr lang="en-US" altLang="ja-JP" dirty="0">
                <a:ea typeface="ＭＳ Ｐゴシック" panose="020B0600070205080204" pitchFamily="34" charset="-128"/>
              </a:rPr>
              <a:t>)</a:t>
            </a:r>
          </a:p>
          <a:p>
            <a:pPr eaLnBrk="1" hangingPunct="1"/>
            <a:r>
              <a:rPr lang="en-US" altLang="en-US" dirty="0">
                <a:ea typeface="ＭＳ Ｐゴシック" panose="020B0600070205080204" pitchFamily="34" charset="-128"/>
              </a:rPr>
              <a:t>Many associated variants are not causal</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How can we move beyond GWAS?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6E7A92C-451C-B84D-8B93-7A38D2572A1A}"/>
              </a:ext>
            </a:extLst>
          </p:cNvPr>
          <p:cNvSpPr>
            <a:spLocks noGrp="1"/>
          </p:cNvSpPr>
          <p:nvPr>
            <p:ph type="title"/>
          </p:nvPr>
        </p:nvSpPr>
        <p:spPr/>
        <p:txBody>
          <a:bodyPr/>
          <a:lstStyle/>
          <a:p>
            <a:r>
              <a:rPr lang="en-US" altLang="en-US" dirty="0">
                <a:ea typeface="ＭＳ Ｐゴシック" panose="020B0600070205080204" pitchFamily="34" charset="-128"/>
              </a:rPr>
              <a:t>Overview</a:t>
            </a:r>
          </a:p>
        </p:txBody>
      </p:sp>
      <p:sp>
        <p:nvSpPr>
          <p:cNvPr id="45058" name="Content Placeholder 2">
            <a:extLst>
              <a:ext uri="{FF2B5EF4-FFF2-40B4-BE49-F238E27FC236}">
                <a16:creationId xmlns:a16="http://schemas.microsoft.com/office/drawing/2014/main" id="{991D52B5-DE2A-C146-8DA2-C391067E17D6}"/>
              </a:ext>
            </a:extLst>
          </p:cNvPr>
          <p:cNvSpPr>
            <a:spLocks noGrp="1"/>
          </p:cNvSpPr>
          <p:nvPr>
            <p:ph idx="1"/>
          </p:nvPr>
        </p:nvSpPr>
        <p:spPr/>
        <p:txBody>
          <a:bodyPr/>
          <a:lstStyle/>
          <a:p>
            <a:pPr marL="514350" indent="-514350">
              <a:buFont typeface="+mj-lt"/>
              <a:buAutoNum type="arabicPeriod"/>
            </a:pPr>
            <a:r>
              <a:rPr lang="en-US" altLang="en-US" dirty="0">
                <a:solidFill>
                  <a:schemeClr val="bg1">
                    <a:lumMod val="85000"/>
                  </a:schemeClr>
                </a:solidFill>
                <a:ea typeface="ＭＳ Ｐゴシック" panose="020B0600070205080204" pitchFamily="34" charset="-128"/>
              </a:rPr>
              <a:t>Heritability &amp; </a:t>
            </a:r>
            <a:r>
              <a:rPr lang="en-US" altLang="en-US" dirty="0" err="1">
                <a:solidFill>
                  <a:schemeClr val="bg1">
                    <a:lumMod val="85000"/>
                  </a:schemeClr>
                </a:solidFill>
                <a:ea typeface="ＭＳ Ｐゴシック" panose="020B0600070205080204" pitchFamily="34" charset="-128"/>
              </a:rPr>
              <a:t>Familiality</a:t>
            </a:r>
            <a:endParaRPr lang="en-US" altLang="en-US" dirty="0">
              <a:solidFill>
                <a:schemeClr val="bg1">
                  <a:lumMod val="85000"/>
                </a:schemeClr>
              </a:solidFill>
              <a:ea typeface="ＭＳ Ｐゴシック" panose="020B0600070205080204" pitchFamily="34" charset="-128"/>
            </a:endParaRPr>
          </a:p>
          <a:p>
            <a:pPr marL="514350" indent="-514350">
              <a:buFont typeface="+mj-lt"/>
              <a:buAutoNum type="arabicPeriod"/>
            </a:pPr>
            <a:r>
              <a:rPr lang="en-US" altLang="en-US" dirty="0">
                <a:solidFill>
                  <a:schemeClr val="bg1">
                    <a:lumMod val="85000"/>
                  </a:schemeClr>
                </a:solidFill>
                <a:ea typeface="ＭＳ Ｐゴシック" panose="020B0600070205080204" pitchFamily="34" charset="-128"/>
              </a:rPr>
              <a:t>Association studies</a:t>
            </a:r>
          </a:p>
          <a:p>
            <a:pPr marL="514350" indent="-514350">
              <a:buFont typeface="+mj-lt"/>
              <a:buAutoNum type="arabicPeriod"/>
            </a:pPr>
            <a:r>
              <a:rPr lang="en-US" altLang="en-US" dirty="0">
                <a:ea typeface="ＭＳ Ｐゴシック" panose="020B0600070205080204" pitchFamily="34" charset="-128"/>
              </a:rPr>
              <a:t>Polygenic risk scores</a:t>
            </a:r>
          </a:p>
          <a:p>
            <a:pPr marL="514350" indent="-514350">
              <a:buFont typeface="+mj-lt"/>
              <a:buAutoNum type="arabicPeriod"/>
            </a:pPr>
            <a:r>
              <a:rPr lang="en-US" altLang="en-US" dirty="0">
                <a:ea typeface="ＭＳ Ｐゴシック" panose="020B0600070205080204" pitchFamily="34" charset="-128"/>
              </a:rPr>
              <a:t>Pleiotropy</a:t>
            </a:r>
          </a:p>
          <a:p>
            <a:pPr marL="0"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7290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8" name="Title 3">
            <a:extLst>
              <a:ext uri="{FF2B5EF4-FFF2-40B4-BE49-F238E27FC236}">
                <a16:creationId xmlns:a16="http://schemas.microsoft.com/office/drawing/2014/main" id="{B50B77EB-B1BD-0945-948D-651E442E08E7}"/>
              </a:ext>
            </a:extLst>
          </p:cNvPr>
          <p:cNvSpPr>
            <a:spLocks noGrp="1"/>
          </p:cNvSpPr>
          <p:nvPr>
            <p:ph type="title"/>
          </p:nvPr>
        </p:nvSpPr>
        <p:spPr>
          <a:xfrm>
            <a:off x="0" y="152400"/>
            <a:ext cx="9144000" cy="1143000"/>
          </a:xfrm>
        </p:spPr>
        <p:txBody>
          <a:bodyPr/>
          <a:lstStyle/>
          <a:p>
            <a:r>
              <a:rPr lang="en-US" altLang="en-US">
                <a:ea typeface="ＭＳ Ｐゴシック" panose="020B0600070205080204" pitchFamily="34" charset="-128"/>
              </a:rPr>
              <a:t>Polygenic Risk Scores (PRS)</a:t>
            </a:r>
          </a:p>
        </p:txBody>
      </p:sp>
      <p:sp>
        <p:nvSpPr>
          <p:cNvPr id="71803" name="TextBox 1">
            <a:extLst>
              <a:ext uri="{FF2B5EF4-FFF2-40B4-BE49-F238E27FC236}">
                <a16:creationId xmlns:a16="http://schemas.microsoft.com/office/drawing/2014/main" id="{C03E0EE6-5FBB-7648-8AE7-67AE1B1AAF5C}"/>
              </a:ext>
            </a:extLst>
          </p:cNvPr>
          <p:cNvSpPr txBox="1">
            <a:spLocks noChangeArrowheads="1"/>
          </p:cNvSpPr>
          <p:nvPr/>
        </p:nvSpPr>
        <p:spPr bwMode="auto">
          <a:xfrm>
            <a:off x="1155700" y="1418771"/>
            <a:ext cx="7378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Font typeface="Arial" panose="020B0604020202020204" pitchFamily="34" charset="0"/>
              <a:buChar char="•"/>
            </a:pPr>
            <a:r>
              <a:rPr lang="en-US" altLang="en-US" dirty="0"/>
              <a:t>Single SNPs not very predictive</a:t>
            </a:r>
          </a:p>
          <a:p>
            <a:pPr marL="342900" indent="-342900" eaLnBrk="1" hangingPunct="1">
              <a:buFont typeface="Arial" panose="020B0604020202020204" pitchFamily="34" charset="0"/>
              <a:buChar char="•"/>
            </a:pPr>
            <a:r>
              <a:rPr lang="en-US" altLang="en-US" dirty="0"/>
              <a:t>Combining SNPs in a PRS substantially more so</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graphicFrame>
        <p:nvGraphicFramePr>
          <p:cNvPr id="71804" name="Object 4">
            <a:extLst>
              <a:ext uri="{FF2B5EF4-FFF2-40B4-BE49-F238E27FC236}">
                <a16:creationId xmlns:a16="http://schemas.microsoft.com/office/drawing/2014/main" id="{D7795D95-C8C6-3E4D-9D66-A319E553C81D}"/>
              </a:ext>
            </a:extLst>
          </p:cNvPr>
          <p:cNvGraphicFramePr>
            <a:graphicFrameLocks noChangeAspect="1"/>
          </p:cNvGraphicFramePr>
          <p:nvPr>
            <p:extLst>
              <p:ext uri="{D42A27DB-BD31-4B8C-83A1-F6EECF244321}">
                <p14:modId xmlns:p14="http://schemas.microsoft.com/office/powerpoint/2010/main" val="3285353597"/>
              </p:ext>
            </p:extLst>
          </p:nvPr>
        </p:nvGraphicFramePr>
        <p:xfrm>
          <a:off x="3505200" y="2486577"/>
          <a:ext cx="1622425" cy="1374775"/>
        </p:xfrm>
        <a:graphic>
          <a:graphicData uri="http://schemas.openxmlformats.org/presentationml/2006/ole">
            <mc:AlternateContent xmlns:mc="http://schemas.openxmlformats.org/markup-compatibility/2006">
              <mc:Choice xmlns:v="urn:schemas-microsoft-com:vml" Requires="v">
                <p:oleObj spid="_x0000_s71825" name="Equation" r:id="rId3" imgW="762000" imgH="635000" progId="Equation.DSMT4">
                  <p:embed/>
                </p:oleObj>
              </mc:Choice>
              <mc:Fallback>
                <p:oleObj name="Equation" r:id="rId3" imgW="762000" imgH="635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86577"/>
                        <a:ext cx="1622425" cy="137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805" name="TextBox 2">
            <a:extLst>
              <a:ext uri="{FF2B5EF4-FFF2-40B4-BE49-F238E27FC236}">
                <a16:creationId xmlns:a16="http://schemas.microsoft.com/office/drawing/2014/main" id="{5296B418-B412-3D42-A1B8-CBAE88E2FB26}"/>
              </a:ext>
            </a:extLst>
          </p:cNvPr>
          <p:cNvSpPr txBox="1">
            <a:spLocks noChangeArrowheads="1"/>
          </p:cNvSpPr>
          <p:nvPr/>
        </p:nvSpPr>
        <p:spPr bwMode="auto">
          <a:xfrm>
            <a:off x="1447800" y="3962400"/>
            <a:ext cx="65643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2700" dirty="0">
                <a:latin typeface="Calibri" panose="020F0502020204030204" pitchFamily="34" charset="0"/>
              </a:rPr>
              <a:t>where </a:t>
            </a:r>
          </a:p>
          <a:p>
            <a:pPr lvl="1" eaLnBrk="1" hangingPunct="1">
              <a:lnSpc>
                <a:spcPct val="90000"/>
              </a:lnSpc>
            </a:pPr>
            <a:r>
              <a:rPr lang="en-US" altLang="en-US" i="1" dirty="0">
                <a:cs typeface="Arial" panose="020B0604020202020204" pitchFamily="34" charset="0"/>
              </a:rPr>
              <a:t>β</a:t>
            </a:r>
            <a:r>
              <a:rPr lang="en-US" altLang="en-US" i="1" baseline="-25000" dirty="0" err="1">
                <a:cs typeface="Arial" panose="020B0604020202020204" pitchFamily="34" charset="0"/>
              </a:rPr>
              <a:t>i</a:t>
            </a:r>
            <a:r>
              <a:rPr lang="en-US" altLang="en-US" dirty="0">
                <a:latin typeface="Calibri" panose="020F0502020204030204" pitchFamily="34" charset="0"/>
              </a:rPr>
              <a:t> = log(odds ratio) </a:t>
            </a:r>
            <a:r>
              <a:rPr lang="en-US" altLang="ja-JP" dirty="0">
                <a:latin typeface="Calibri" panose="020F0502020204030204" pitchFamily="34" charset="0"/>
              </a:rPr>
              <a:t>for </a:t>
            </a:r>
            <a:r>
              <a:rPr lang="en-US" altLang="ja-JP" dirty="0" err="1">
                <a:latin typeface="Calibri" panose="020F0502020204030204" pitchFamily="34" charset="0"/>
              </a:rPr>
              <a:t>SNP</a:t>
            </a:r>
            <a:r>
              <a:rPr lang="en-US" altLang="ja-JP" sz="1400" dirty="0" err="1">
                <a:latin typeface="Calibri" panose="020F0502020204030204" pitchFamily="34" charset="0"/>
              </a:rPr>
              <a:t>i</a:t>
            </a:r>
            <a:r>
              <a:rPr lang="en-US" altLang="ja-JP" dirty="0">
                <a:latin typeface="Calibri" panose="020F0502020204030204" pitchFamily="34" charset="0"/>
              </a:rPr>
              <a:t> from one cancer.</a:t>
            </a:r>
          </a:p>
          <a:p>
            <a:pPr lvl="1" eaLnBrk="1" hangingPunct="1">
              <a:lnSpc>
                <a:spcPct val="90000"/>
              </a:lnSpc>
            </a:pPr>
            <a:r>
              <a:rPr lang="en-US" altLang="en-US" i="1" dirty="0" err="1">
                <a:latin typeface="Calibri" panose="020F0502020204030204" pitchFamily="34" charset="0"/>
              </a:rPr>
              <a:t>x</a:t>
            </a:r>
            <a:r>
              <a:rPr lang="en-US" altLang="en-US" sz="1400" i="1" dirty="0" err="1">
                <a:latin typeface="Calibri" panose="020F0502020204030204" pitchFamily="34" charset="0"/>
              </a:rPr>
              <a:t>ij</a:t>
            </a:r>
            <a:r>
              <a:rPr lang="en-US" altLang="en-US" sz="1400" i="1" dirty="0">
                <a:latin typeface="Calibri" panose="020F0502020204030204" pitchFamily="34" charset="0"/>
              </a:rPr>
              <a:t> </a:t>
            </a:r>
            <a:r>
              <a:rPr lang="en-US" altLang="en-US" dirty="0">
                <a:latin typeface="Calibri" panose="020F0502020204030204" pitchFamily="34" charset="0"/>
              </a:rPr>
              <a:t>= # of alleles for SNP</a:t>
            </a:r>
            <a:r>
              <a:rPr lang="en-US" altLang="en-US" sz="1500" dirty="0">
                <a:latin typeface="Calibri" panose="020F0502020204030204" pitchFamily="34" charset="0"/>
              </a:rPr>
              <a:t> </a:t>
            </a:r>
            <a:r>
              <a:rPr lang="en-US" altLang="en-US" dirty="0" err="1">
                <a:latin typeface="Calibri" panose="020F0502020204030204" pitchFamily="34" charset="0"/>
              </a:rPr>
              <a:t>i</a:t>
            </a:r>
            <a:r>
              <a:rPr lang="en-US" altLang="en-US" dirty="0">
                <a:latin typeface="Calibri" panose="020F0502020204030204" pitchFamily="34" charset="0"/>
              </a:rPr>
              <a:t>, person j in diff cancer</a:t>
            </a:r>
            <a:r>
              <a:rPr lang="en-US" altLang="ja-JP" dirty="0">
                <a:latin typeface="Calibri" panose="020F0502020204030204" pitchFamily="34" charset="0"/>
              </a:rPr>
              <a:t>.</a:t>
            </a:r>
          </a:p>
          <a:p>
            <a:pPr lvl="1" eaLnBrk="1" hangingPunct="1">
              <a:lnSpc>
                <a:spcPct val="90000"/>
              </a:lnSpc>
            </a:pPr>
            <a:r>
              <a:rPr lang="en-US" altLang="en-US" dirty="0">
                <a:latin typeface="Calibri" panose="020F0502020204030204" pitchFamily="34" charset="0"/>
              </a:rPr>
              <a:t>Large number of SNPs (</a:t>
            </a:r>
            <a:r>
              <a:rPr lang="en-US" altLang="en-US" i="1" dirty="0">
                <a:latin typeface="Calibri" panose="020F0502020204030204" pitchFamily="34" charset="0"/>
              </a:rPr>
              <a:t>m</a:t>
            </a:r>
            <a:r>
              <a:rPr lang="en-US" altLang="en-US" dirty="0">
                <a:latin typeface="Calibri" panose="020F0502020204030204" pitchFamily="34" charset="0"/>
              </a:rPr>
              <a:t>)</a:t>
            </a:r>
          </a:p>
          <a:p>
            <a:pPr eaLnBrk="1" hangingPunct="1"/>
            <a:endParaRPr lang="en-US" alt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446A-A1A3-C04A-9899-10DE422A2104}"/>
              </a:ext>
            </a:extLst>
          </p:cNvPr>
          <p:cNvSpPr>
            <a:spLocks noGrp="1"/>
          </p:cNvSpPr>
          <p:nvPr>
            <p:ph type="title"/>
          </p:nvPr>
        </p:nvSpPr>
        <p:spPr/>
        <p:txBody>
          <a:bodyPr/>
          <a:lstStyle/>
          <a:p>
            <a:r>
              <a:rPr lang="en-US" altLang="en-US" dirty="0">
                <a:ea typeface="ＭＳ Ｐゴシック" panose="020B0600070205080204" pitchFamily="34" charset="-128"/>
              </a:rPr>
              <a:t>UK Biobank: </a:t>
            </a:r>
            <a:br>
              <a:rPr lang="en-US" altLang="en-US" dirty="0">
                <a:ea typeface="ＭＳ Ｐゴシック" panose="020B0600070205080204" pitchFamily="34" charset="-128"/>
              </a:rPr>
            </a:br>
            <a:r>
              <a:rPr lang="en-US" altLang="en-US" dirty="0">
                <a:ea typeface="ＭＳ Ｐゴシック" panose="020B0600070205080204" pitchFamily="34" charset="-128"/>
              </a:rPr>
              <a:t>Individual Cancer PRS Results</a:t>
            </a:r>
            <a:endParaRPr lang="en-US" dirty="0"/>
          </a:p>
        </p:txBody>
      </p:sp>
      <p:pic>
        <p:nvPicPr>
          <p:cNvPr id="4" name="Picture 3" descr="Figure1_20190923.pdf">
            <a:extLst>
              <a:ext uri="{FF2B5EF4-FFF2-40B4-BE49-F238E27FC236}">
                <a16:creationId xmlns:a16="http://schemas.microsoft.com/office/drawing/2014/main" id="{82D6A05E-B979-4B4A-BB56-45D02ABD98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744" y="1524000"/>
            <a:ext cx="8991599" cy="5181600"/>
          </a:xfrm>
          <a:prstGeom prst="rect">
            <a:avLst/>
          </a:prstGeom>
          <a:noFill/>
          <a:ln>
            <a:noFill/>
          </a:ln>
        </p:spPr>
      </p:pic>
    </p:spTree>
    <p:extLst>
      <p:ext uri="{BB962C8B-B14F-4D97-AF65-F5344CB8AC3E}">
        <p14:creationId xmlns:p14="http://schemas.microsoft.com/office/powerpoint/2010/main" val="241877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6E7A92C-451C-B84D-8B93-7A38D2572A1A}"/>
              </a:ext>
            </a:extLst>
          </p:cNvPr>
          <p:cNvSpPr>
            <a:spLocks noGrp="1"/>
          </p:cNvSpPr>
          <p:nvPr>
            <p:ph type="title"/>
          </p:nvPr>
        </p:nvSpPr>
        <p:spPr/>
        <p:txBody>
          <a:bodyPr/>
          <a:lstStyle/>
          <a:p>
            <a:r>
              <a:rPr lang="en-US" altLang="en-US" dirty="0">
                <a:ea typeface="ＭＳ Ｐゴシック" panose="020B0600070205080204" pitchFamily="34" charset="-128"/>
              </a:rPr>
              <a:t>Overview</a:t>
            </a:r>
          </a:p>
        </p:txBody>
      </p:sp>
      <p:sp>
        <p:nvSpPr>
          <p:cNvPr id="45058" name="Content Placeholder 2">
            <a:extLst>
              <a:ext uri="{FF2B5EF4-FFF2-40B4-BE49-F238E27FC236}">
                <a16:creationId xmlns:a16="http://schemas.microsoft.com/office/drawing/2014/main" id="{991D52B5-DE2A-C146-8DA2-C391067E17D6}"/>
              </a:ext>
            </a:extLst>
          </p:cNvPr>
          <p:cNvSpPr>
            <a:spLocks noGrp="1"/>
          </p:cNvSpPr>
          <p:nvPr>
            <p:ph idx="1"/>
          </p:nvPr>
        </p:nvSpPr>
        <p:spPr/>
        <p:txBody>
          <a:bodyPr/>
          <a:lstStyle/>
          <a:p>
            <a:pPr marL="514350" indent="-514350">
              <a:buFont typeface="+mj-lt"/>
              <a:buAutoNum type="arabicPeriod"/>
            </a:pPr>
            <a:r>
              <a:rPr lang="en-US" altLang="en-US" dirty="0">
                <a:solidFill>
                  <a:schemeClr val="bg1">
                    <a:lumMod val="85000"/>
                  </a:schemeClr>
                </a:solidFill>
                <a:ea typeface="ＭＳ Ｐゴシック" panose="020B0600070205080204" pitchFamily="34" charset="-128"/>
              </a:rPr>
              <a:t>Heritability &amp; </a:t>
            </a:r>
            <a:r>
              <a:rPr lang="en-US" altLang="en-US" dirty="0" err="1">
                <a:solidFill>
                  <a:schemeClr val="bg1">
                    <a:lumMod val="85000"/>
                  </a:schemeClr>
                </a:solidFill>
                <a:ea typeface="ＭＳ Ｐゴシック" panose="020B0600070205080204" pitchFamily="34" charset="-128"/>
              </a:rPr>
              <a:t>Familiality</a:t>
            </a:r>
            <a:endParaRPr lang="en-US" altLang="en-US" dirty="0">
              <a:solidFill>
                <a:schemeClr val="bg1">
                  <a:lumMod val="85000"/>
                </a:schemeClr>
              </a:solidFill>
              <a:ea typeface="ＭＳ Ｐゴシック" panose="020B0600070205080204" pitchFamily="34" charset="-128"/>
            </a:endParaRPr>
          </a:p>
          <a:p>
            <a:pPr marL="514350" indent="-514350">
              <a:buFont typeface="+mj-lt"/>
              <a:buAutoNum type="arabicPeriod"/>
            </a:pPr>
            <a:r>
              <a:rPr lang="en-US" altLang="en-US" dirty="0">
                <a:solidFill>
                  <a:schemeClr val="bg1">
                    <a:lumMod val="85000"/>
                  </a:schemeClr>
                </a:solidFill>
                <a:ea typeface="ＭＳ Ｐゴシック" panose="020B0600070205080204" pitchFamily="34" charset="-128"/>
              </a:rPr>
              <a:t>Association studies</a:t>
            </a:r>
          </a:p>
          <a:p>
            <a:pPr marL="514350" indent="-514350">
              <a:buFont typeface="+mj-lt"/>
              <a:buAutoNum type="arabicPeriod"/>
            </a:pPr>
            <a:r>
              <a:rPr lang="en-US" altLang="en-US" dirty="0">
                <a:solidFill>
                  <a:schemeClr val="bg1">
                    <a:lumMod val="85000"/>
                  </a:schemeClr>
                </a:solidFill>
                <a:ea typeface="ＭＳ Ｐゴシック" panose="020B0600070205080204" pitchFamily="34" charset="-128"/>
              </a:rPr>
              <a:t>Polygenic risk scores</a:t>
            </a:r>
          </a:p>
          <a:p>
            <a:pPr marL="514350" indent="-514350">
              <a:buFont typeface="+mj-lt"/>
              <a:buAutoNum type="arabicPeriod"/>
            </a:pPr>
            <a:r>
              <a:rPr lang="en-US" altLang="en-US" dirty="0">
                <a:ea typeface="ＭＳ Ｐゴシック" panose="020B0600070205080204" pitchFamily="34" charset="-128"/>
              </a:rPr>
              <a:t>Pleiotropy</a:t>
            </a:r>
          </a:p>
          <a:p>
            <a:pPr marL="0"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0071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7F30F21C-ECA1-DE4D-8D26-DA41787AD70E}"/>
              </a:ext>
            </a:extLst>
          </p:cNvPr>
          <p:cNvSpPr>
            <a:spLocks noGrp="1"/>
          </p:cNvSpPr>
          <p:nvPr>
            <p:ph type="title"/>
          </p:nvPr>
        </p:nvSpPr>
        <p:spPr>
          <a:xfrm>
            <a:off x="0" y="0"/>
            <a:ext cx="9144000" cy="1325563"/>
          </a:xfrm>
        </p:spPr>
        <p:txBody>
          <a:bodyPr/>
          <a:lstStyle/>
          <a:p>
            <a:r>
              <a:rPr lang="en-US" altLang="en-US" dirty="0">
                <a:ea typeface="ＭＳ Ｐゴシック" panose="020B0600070205080204" pitchFamily="34" charset="-128"/>
              </a:rPr>
              <a:t>4. Pleiotropy</a:t>
            </a:r>
          </a:p>
        </p:txBody>
      </p:sp>
      <p:pic>
        <p:nvPicPr>
          <p:cNvPr id="105474" name="Picture 5">
            <a:extLst>
              <a:ext uri="{FF2B5EF4-FFF2-40B4-BE49-F238E27FC236}">
                <a16:creationId xmlns:a16="http://schemas.microsoft.com/office/drawing/2014/main" id="{DEEEFBC2-1BB0-F740-86AC-DE44CD23C2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969963"/>
            <a:ext cx="6191250" cy="588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Box 4">
            <a:extLst>
              <a:ext uri="{FF2B5EF4-FFF2-40B4-BE49-F238E27FC236}">
                <a16:creationId xmlns:a16="http://schemas.microsoft.com/office/drawing/2014/main" id="{45483E40-C801-D24A-A234-9DDD2F9FD6CE}"/>
              </a:ext>
            </a:extLst>
          </p:cNvPr>
          <p:cNvSpPr txBox="1">
            <a:spLocks noChangeArrowheads="1"/>
          </p:cNvSpPr>
          <p:nvPr/>
        </p:nvSpPr>
        <p:spPr bwMode="auto">
          <a:xfrm>
            <a:off x="6424613" y="6073775"/>
            <a:ext cx="3132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Sakoda, Jorgeson, Witte.</a:t>
            </a:r>
            <a:r>
              <a:rPr lang="is-IS" altLang="en-US" sz="1600"/>
              <a:t>  Nature Genetics (2013)</a:t>
            </a:r>
            <a:endParaRPr lang="en-US" altLang="en-US" sz="1600"/>
          </a:p>
        </p:txBody>
      </p:sp>
      <p:sp useBgFill="1">
        <p:nvSpPr>
          <p:cNvPr id="3" name="TextBox 2">
            <a:extLst>
              <a:ext uri="{FF2B5EF4-FFF2-40B4-BE49-F238E27FC236}">
                <a16:creationId xmlns:a16="http://schemas.microsoft.com/office/drawing/2014/main" id="{A6387722-C56F-0E4A-BC92-2770DB20C757}"/>
              </a:ext>
            </a:extLst>
          </p:cNvPr>
          <p:cNvSpPr txBox="1">
            <a:spLocks noChangeArrowheads="1"/>
          </p:cNvSpPr>
          <p:nvPr/>
        </p:nvSpPr>
        <p:spPr bwMode="auto">
          <a:xfrm>
            <a:off x="493713" y="2062163"/>
            <a:ext cx="8393112" cy="29559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Substantial pleiotropy has been observed.</a:t>
            </a:r>
          </a:p>
          <a:p>
            <a:pPr eaLnBrk="1" hangingPunct="1"/>
            <a:endParaRPr lang="en-US" altLang="en-US" sz="2800"/>
          </a:p>
          <a:p>
            <a:pPr eaLnBrk="1" hangingPunct="1"/>
            <a:r>
              <a:rPr lang="en-US" altLang="en-US" sz="2800"/>
              <a:t>Important to:</a:t>
            </a:r>
          </a:p>
          <a:p>
            <a:pPr lvl="1" eaLnBrk="1" hangingPunct="1">
              <a:buFont typeface="Arial" panose="020B0604020202020204" pitchFamily="34" charset="0"/>
              <a:buChar char="•"/>
            </a:pPr>
            <a:r>
              <a:rPr lang="en-US" altLang="en-US" sz="2800"/>
              <a:t>Clarify the biological underpinnings of disease</a:t>
            </a:r>
          </a:p>
          <a:p>
            <a:pPr lvl="1" eaLnBrk="1" hangingPunct="1">
              <a:buFont typeface="Arial" panose="020B0604020202020204" pitchFamily="34" charset="0"/>
              <a:buChar char="•"/>
            </a:pPr>
            <a:r>
              <a:rPr lang="en-US" altLang="en-US" sz="2800"/>
              <a:t>Improve disease classification</a:t>
            </a:r>
          </a:p>
          <a:p>
            <a:pPr lvl="1" eaLnBrk="1" hangingPunct="1">
              <a:buFont typeface="Arial" panose="020B0604020202020204" pitchFamily="34" charset="0"/>
              <a:buChar char="•"/>
            </a:pPr>
            <a:r>
              <a:rPr lang="en-US" altLang="en-US" sz="2800"/>
              <a:t>Allow for effective treatment</a:t>
            </a:r>
          </a:p>
          <a:p>
            <a:pPr eaLnBrk="1" hangingPunct="1"/>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6E7A92C-451C-B84D-8B93-7A38D2572A1A}"/>
              </a:ext>
            </a:extLst>
          </p:cNvPr>
          <p:cNvSpPr>
            <a:spLocks noGrp="1"/>
          </p:cNvSpPr>
          <p:nvPr>
            <p:ph type="title"/>
          </p:nvPr>
        </p:nvSpPr>
        <p:spPr/>
        <p:txBody>
          <a:bodyPr/>
          <a:lstStyle/>
          <a:p>
            <a:r>
              <a:rPr lang="en-US" altLang="en-US" dirty="0">
                <a:ea typeface="ＭＳ Ｐゴシック" panose="020B0600070205080204" pitchFamily="34" charset="-128"/>
              </a:rPr>
              <a:t>Overview</a:t>
            </a:r>
          </a:p>
        </p:txBody>
      </p:sp>
      <p:sp>
        <p:nvSpPr>
          <p:cNvPr id="45058" name="Content Placeholder 2">
            <a:extLst>
              <a:ext uri="{FF2B5EF4-FFF2-40B4-BE49-F238E27FC236}">
                <a16:creationId xmlns:a16="http://schemas.microsoft.com/office/drawing/2014/main" id="{991D52B5-DE2A-C146-8DA2-C391067E17D6}"/>
              </a:ext>
            </a:extLst>
          </p:cNvPr>
          <p:cNvSpPr>
            <a:spLocks noGrp="1"/>
          </p:cNvSpPr>
          <p:nvPr>
            <p:ph idx="1"/>
          </p:nvPr>
        </p:nvSpPr>
        <p:spPr>
          <a:xfrm>
            <a:off x="457200" y="1600200"/>
            <a:ext cx="8229600" cy="4525963"/>
          </a:xfrm>
        </p:spPr>
        <p:txBody>
          <a:bodyPr/>
          <a:lstStyle/>
          <a:p>
            <a:pPr marL="514350" indent="-514350">
              <a:buFont typeface="+mj-lt"/>
              <a:buAutoNum type="arabicPeriod"/>
            </a:pPr>
            <a:r>
              <a:rPr lang="en-US" altLang="en-US" dirty="0">
                <a:ea typeface="ＭＳ Ｐゴシック" panose="020B0600070205080204" pitchFamily="34" charset="-128"/>
              </a:rPr>
              <a:t>Heritability &amp; </a:t>
            </a:r>
            <a:r>
              <a:rPr lang="en-US" altLang="en-US" dirty="0" err="1">
                <a:ea typeface="ＭＳ Ｐゴシック" panose="020B0600070205080204" pitchFamily="34" charset="-128"/>
              </a:rPr>
              <a:t>Familiality</a:t>
            </a:r>
            <a:endParaRPr lang="en-US" altLang="en-US" dirty="0">
              <a:ea typeface="ＭＳ Ｐゴシック" panose="020B0600070205080204" pitchFamily="34" charset="-128"/>
            </a:endParaRPr>
          </a:p>
          <a:p>
            <a:pPr marL="514350" indent="-514350">
              <a:buFont typeface="+mj-lt"/>
              <a:buAutoNum type="arabicPeriod"/>
            </a:pPr>
            <a:r>
              <a:rPr lang="en-US" altLang="en-US" dirty="0">
                <a:ea typeface="ＭＳ Ｐゴシック" panose="020B0600070205080204" pitchFamily="34" charset="-128"/>
              </a:rPr>
              <a:t>Association studies</a:t>
            </a:r>
          </a:p>
          <a:p>
            <a:pPr marL="514350" indent="-514350">
              <a:buFont typeface="+mj-lt"/>
              <a:buAutoNum type="arabicPeriod"/>
            </a:pPr>
            <a:r>
              <a:rPr lang="en-US" altLang="en-US" dirty="0">
                <a:ea typeface="ＭＳ Ｐゴシック" panose="020B0600070205080204" pitchFamily="34" charset="-128"/>
              </a:rPr>
              <a:t>Polygenic Risk Scores</a:t>
            </a:r>
          </a:p>
          <a:p>
            <a:pPr marL="514350" indent="-514350">
              <a:buFont typeface="+mj-lt"/>
              <a:buAutoNum type="arabicPeriod"/>
            </a:pPr>
            <a:r>
              <a:rPr lang="en-US" altLang="en-US" dirty="0">
                <a:ea typeface="ＭＳ Ｐゴシック" panose="020B0600070205080204" pitchFamily="34" charset="-128"/>
              </a:rPr>
              <a:t>Pleiotropy</a:t>
            </a:r>
          </a:p>
          <a:p>
            <a:pPr marL="0"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26443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3226BC8A-43D2-FB4A-B5D5-007370CDA778}"/>
              </a:ext>
            </a:extLst>
          </p:cNvPr>
          <p:cNvSpPr>
            <a:spLocks noGrp="1"/>
          </p:cNvSpPr>
          <p:nvPr>
            <p:ph type="title"/>
          </p:nvPr>
        </p:nvSpPr>
        <p:spPr>
          <a:xfrm>
            <a:off x="271463" y="139700"/>
            <a:ext cx="8678862" cy="1325563"/>
          </a:xfrm>
        </p:spPr>
        <p:txBody>
          <a:bodyPr/>
          <a:lstStyle/>
          <a:p>
            <a:r>
              <a:rPr lang="en-US" altLang="en-US">
                <a:ea typeface="ＭＳ Ｐゴシック" panose="020B0600070205080204" pitchFamily="34" charset="-128"/>
              </a:rPr>
              <a:t>Methods for Examining Pleiotropy</a:t>
            </a:r>
          </a:p>
        </p:txBody>
      </p:sp>
      <p:sp>
        <p:nvSpPr>
          <p:cNvPr id="4" name="Parallelogram 3">
            <a:extLst>
              <a:ext uri="{FF2B5EF4-FFF2-40B4-BE49-F238E27FC236}">
                <a16:creationId xmlns:a16="http://schemas.microsoft.com/office/drawing/2014/main" id="{A4927F19-E7CB-0248-96DC-666307ACB207}"/>
              </a:ext>
            </a:extLst>
          </p:cNvPr>
          <p:cNvSpPr/>
          <p:nvPr/>
        </p:nvSpPr>
        <p:spPr>
          <a:xfrm>
            <a:off x="349250" y="3954463"/>
            <a:ext cx="2611438" cy="1004887"/>
          </a:xfrm>
          <a:prstGeom prst="parallelogram">
            <a:avLst/>
          </a:prstGeom>
          <a:solidFill>
            <a:schemeClr val="bg1"/>
          </a:solid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DF4FE558-51EB-8E49-9C74-0F37E9C93FCA}"/>
              </a:ext>
            </a:extLst>
          </p:cNvPr>
          <p:cNvSpPr/>
          <p:nvPr/>
        </p:nvSpPr>
        <p:spPr>
          <a:xfrm>
            <a:off x="3073400" y="3954463"/>
            <a:ext cx="2854325" cy="1004887"/>
          </a:xfrm>
          <a:prstGeom prst="parallelogram">
            <a:avLst/>
          </a:prstGeom>
          <a:no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a:extLst>
              <a:ext uri="{FF2B5EF4-FFF2-40B4-BE49-F238E27FC236}">
                <a16:creationId xmlns:a16="http://schemas.microsoft.com/office/drawing/2014/main" id="{66E6D51B-2426-7549-999A-56A3F4C372BA}"/>
              </a:ext>
            </a:extLst>
          </p:cNvPr>
          <p:cNvCxnSpPr/>
          <p:nvPr/>
        </p:nvCxnSpPr>
        <p:spPr>
          <a:xfrm flipV="1">
            <a:off x="569913" y="3362325"/>
            <a:ext cx="7666037" cy="0"/>
          </a:xfrm>
          <a:prstGeom prst="straightConnector1">
            <a:avLst/>
          </a:prstGeom>
          <a:ln w="1873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6501" name="TextBox 11">
            <a:extLst>
              <a:ext uri="{FF2B5EF4-FFF2-40B4-BE49-F238E27FC236}">
                <a16:creationId xmlns:a16="http://schemas.microsoft.com/office/drawing/2014/main" id="{07DEC2A7-AF1C-884D-9DEE-185F4695D63F}"/>
              </a:ext>
            </a:extLst>
          </p:cNvPr>
          <p:cNvSpPr txBox="1">
            <a:spLocks noChangeArrowheads="1"/>
          </p:cNvSpPr>
          <p:nvPr/>
        </p:nvSpPr>
        <p:spPr bwMode="auto">
          <a:xfrm>
            <a:off x="1905000" y="2549525"/>
            <a:ext cx="5414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Increasing Number of Variants</a:t>
            </a:r>
          </a:p>
        </p:txBody>
      </p:sp>
      <p:sp>
        <p:nvSpPr>
          <p:cNvPr id="13" name="Parallelogram 12">
            <a:extLst>
              <a:ext uri="{FF2B5EF4-FFF2-40B4-BE49-F238E27FC236}">
                <a16:creationId xmlns:a16="http://schemas.microsoft.com/office/drawing/2014/main" id="{237CE00A-9149-A943-9B81-2E753150EC4E}"/>
              </a:ext>
            </a:extLst>
          </p:cNvPr>
          <p:cNvSpPr/>
          <p:nvPr/>
        </p:nvSpPr>
        <p:spPr>
          <a:xfrm>
            <a:off x="6040438" y="3954463"/>
            <a:ext cx="2676525" cy="1004887"/>
          </a:xfrm>
          <a:prstGeom prst="parallelogram">
            <a:avLst/>
          </a:prstGeom>
          <a:solidFill>
            <a:schemeClr val="bg1"/>
          </a:solid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503" name="TextBox 13">
            <a:extLst>
              <a:ext uri="{FF2B5EF4-FFF2-40B4-BE49-F238E27FC236}">
                <a16:creationId xmlns:a16="http://schemas.microsoft.com/office/drawing/2014/main" id="{0964839C-3F1D-9B4B-9F7C-37EAEEDBB68F}"/>
              </a:ext>
            </a:extLst>
          </p:cNvPr>
          <p:cNvSpPr txBox="1">
            <a:spLocks noChangeArrowheads="1"/>
          </p:cNvSpPr>
          <p:nvPr/>
        </p:nvSpPr>
        <p:spPr bwMode="auto">
          <a:xfrm>
            <a:off x="3446463" y="4041775"/>
            <a:ext cx="21701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t>Polygenic risk scores (PRS)</a:t>
            </a:r>
          </a:p>
        </p:txBody>
      </p:sp>
      <p:sp>
        <p:nvSpPr>
          <p:cNvPr id="106504" name="TextBox 14">
            <a:extLst>
              <a:ext uri="{FF2B5EF4-FFF2-40B4-BE49-F238E27FC236}">
                <a16:creationId xmlns:a16="http://schemas.microsoft.com/office/drawing/2014/main" id="{F7D75CF9-4594-BC49-B69A-6C5EC947F4AF}"/>
              </a:ext>
            </a:extLst>
          </p:cNvPr>
          <p:cNvSpPr txBox="1">
            <a:spLocks noChangeArrowheads="1"/>
          </p:cNvSpPr>
          <p:nvPr/>
        </p:nvSpPr>
        <p:spPr bwMode="auto">
          <a:xfrm>
            <a:off x="6338888" y="4211638"/>
            <a:ext cx="2116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t>Co-heritability</a:t>
            </a:r>
          </a:p>
        </p:txBody>
      </p:sp>
      <p:sp>
        <p:nvSpPr>
          <p:cNvPr id="106505" name="TextBox 8">
            <a:extLst>
              <a:ext uri="{FF2B5EF4-FFF2-40B4-BE49-F238E27FC236}">
                <a16:creationId xmlns:a16="http://schemas.microsoft.com/office/drawing/2014/main" id="{6A227B17-3DB3-2847-AF28-2B694EFC8CA0}"/>
              </a:ext>
            </a:extLst>
          </p:cNvPr>
          <p:cNvSpPr txBox="1">
            <a:spLocks noChangeArrowheads="1"/>
          </p:cNvSpPr>
          <p:nvPr/>
        </p:nvSpPr>
        <p:spPr bwMode="auto">
          <a:xfrm>
            <a:off x="612775" y="4054475"/>
            <a:ext cx="2324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t>Single variant analyses</a:t>
            </a:r>
          </a:p>
        </p:txBody>
      </p:sp>
    </p:spTree>
    <p:extLst>
      <p:ext uri="{BB962C8B-B14F-4D97-AF65-F5344CB8AC3E}">
        <p14:creationId xmlns:p14="http://schemas.microsoft.com/office/powerpoint/2010/main" val="897978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FDD66265-CDF8-8D40-A4B2-2F343650189C}"/>
              </a:ext>
            </a:extLst>
          </p:cNvPr>
          <p:cNvSpPr>
            <a:spLocks noGrp="1"/>
          </p:cNvSpPr>
          <p:nvPr>
            <p:ph type="title"/>
          </p:nvPr>
        </p:nvSpPr>
        <p:spPr>
          <a:xfrm>
            <a:off x="271463" y="139700"/>
            <a:ext cx="8678862" cy="1325563"/>
          </a:xfrm>
        </p:spPr>
        <p:txBody>
          <a:bodyPr/>
          <a:lstStyle/>
          <a:p>
            <a:r>
              <a:rPr lang="en-US" altLang="en-US">
                <a:ea typeface="ＭＳ Ｐゴシック" panose="020B0600070205080204" pitchFamily="34" charset="-128"/>
              </a:rPr>
              <a:t>Methods for Examining Pleiotropy</a:t>
            </a:r>
          </a:p>
        </p:txBody>
      </p:sp>
      <p:sp>
        <p:nvSpPr>
          <p:cNvPr id="4" name="Parallelogram 3">
            <a:extLst>
              <a:ext uri="{FF2B5EF4-FFF2-40B4-BE49-F238E27FC236}">
                <a16:creationId xmlns:a16="http://schemas.microsoft.com/office/drawing/2014/main" id="{89B676CA-E8D5-594D-84B5-742359B3B6F3}"/>
              </a:ext>
            </a:extLst>
          </p:cNvPr>
          <p:cNvSpPr/>
          <p:nvPr/>
        </p:nvSpPr>
        <p:spPr>
          <a:xfrm>
            <a:off x="349250" y="3954463"/>
            <a:ext cx="2611438" cy="1004887"/>
          </a:xfrm>
          <a:prstGeom prst="parallelogram">
            <a:avLst/>
          </a:prstGeom>
          <a:solidFill>
            <a:schemeClr val="bg1"/>
          </a:solid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735CBE73-D90B-7545-AB3E-6DF040DBD2D8}"/>
              </a:ext>
            </a:extLst>
          </p:cNvPr>
          <p:cNvSpPr/>
          <p:nvPr/>
        </p:nvSpPr>
        <p:spPr>
          <a:xfrm>
            <a:off x="3073400" y="3954463"/>
            <a:ext cx="2854325" cy="1004887"/>
          </a:xfrm>
          <a:prstGeom prst="parallelogram">
            <a:avLst/>
          </a:prstGeom>
          <a:no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a:extLst>
              <a:ext uri="{FF2B5EF4-FFF2-40B4-BE49-F238E27FC236}">
                <a16:creationId xmlns:a16="http://schemas.microsoft.com/office/drawing/2014/main" id="{A73F1202-F4CF-FD4B-8869-02D6293E8171}"/>
              </a:ext>
            </a:extLst>
          </p:cNvPr>
          <p:cNvCxnSpPr/>
          <p:nvPr/>
        </p:nvCxnSpPr>
        <p:spPr>
          <a:xfrm flipV="1">
            <a:off x="569913" y="3362325"/>
            <a:ext cx="7666037" cy="0"/>
          </a:xfrm>
          <a:prstGeom prst="straightConnector1">
            <a:avLst/>
          </a:prstGeom>
          <a:ln w="1873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7525" name="TextBox 11">
            <a:extLst>
              <a:ext uri="{FF2B5EF4-FFF2-40B4-BE49-F238E27FC236}">
                <a16:creationId xmlns:a16="http://schemas.microsoft.com/office/drawing/2014/main" id="{6FFED1A9-F8BE-4643-8D1A-0DE3C887DFEF}"/>
              </a:ext>
            </a:extLst>
          </p:cNvPr>
          <p:cNvSpPr txBox="1">
            <a:spLocks noChangeArrowheads="1"/>
          </p:cNvSpPr>
          <p:nvPr/>
        </p:nvSpPr>
        <p:spPr bwMode="auto">
          <a:xfrm>
            <a:off x="1905000" y="2549525"/>
            <a:ext cx="5414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Increasing Number of Variants</a:t>
            </a:r>
          </a:p>
        </p:txBody>
      </p:sp>
      <p:sp>
        <p:nvSpPr>
          <p:cNvPr id="13" name="Parallelogram 12">
            <a:extLst>
              <a:ext uri="{FF2B5EF4-FFF2-40B4-BE49-F238E27FC236}">
                <a16:creationId xmlns:a16="http://schemas.microsoft.com/office/drawing/2014/main" id="{E0DAC84F-4E81-BD45-9EB4-9112B874F867}"/>
              </a:ext>
            </a:extLst>
          </p:cNvPr>
          <p:cNvSpPr/>
          <p:nvPr/>
        </p:nvSpPr>
        <p:spPr>
          <a:xfrm>
            <a:off x="6040438" y="3954463"/>
            <a:ext cx="2676525" cy="1004887"/>
          </a:xfrm>
          <a:prstGeom prst="parallelogram">
            <a:avLst/>
          </a:prstGeom>
          <a:solidFill>
            <a:schemeClr val="bg1"/>
          </a:solid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527" name="TextBox 13">
            <a:extLst>
              <a:ext uri="{FF2B5EF4-FFF2-40B4-BE49-F238E27FC236}">
                <a16:creationId xmlns:a16="http://schemas.microsoft.com/office/drawing/2014/main" id="{76479531-7B10-B349-8FD8-F08498A051E0}"/>
              </a:ext>
            </a:extLst>
          </p:cNvPr>
          <p:cNvSpPr txBox="1">
            <a:spLocks noChangeArrowheads="1"/>
          </p:cNvSpPr>
          <p:nvPr/>
        </p:nvSpPr>
        <p:spPr bwMode="auto">
          <a:xfrm>
            <a:off x="3446463" y="4041775"/>
            <a:ext cx="21701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solidFill>
                  <a:schemeClr val="bg2"/>
                </a:solidFill>
              </a:rPr>
              <a:t>Polygenic risk scores (PRS)</a:t>
            </a:r>
          </a:p>
        </p:txBody>
      </p:sp>
      <p:sp>
        <p:nvSpPr>
          <p:cNvPr id="107528" name="TextBox 14">
            <a:extLst>
              <a:ext uri="{FF2B5EF4-FFF2-40B4-BE49-F238E27FC236}">
                <a16:creationId xmlns:a16="http://schemas.microsoft.com/office/drawing/2014/main" id="{59D9467E-2847-4542-A060-12077867DD50}"/>
              </a:ext>
            </a:extLst>
          </p:cNvPr>
          <p:cNvSpPr txBox="1">
            <a:spLocks noChangeArrowheads="1"/>
          </p:cNvSpPr>
          <p:nvPr/>
        </p:nvSpPr>
        <p:spPr bwMode="auto">
          <a:xfrm>
            <a:off x="6338888" y="4211638"/>
            <a:ext cx="2116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solidFill>
                  <a:srgbClr val="E7E6E6"/>
                </a:solidFill>
              </a:rPr>
              <a:t>Co-heritability</a:t>
            </a:r>
          </a:p>
        </p:txBody>
      </p:sp>
      <p:sp>
        <p:nvSpPr>
          <p:cNvPr id="107529" name="TextBox 8">
            <a:extLst>
              <a:ext uri="{FF2B5EF4-FFF2-40B4-BE49-F238E27FC236}">
                <a16:creationId xmlns:a16="http://schemas.microsoft.com/office/drawing/2014/main" id="{66F9C241-B1D0-C244-B05E-297A5A2A51C9}"/>
              </a:ext>
            </a:extLst>
          </p:cNvPr>
          <p:cNvSpPr txBox="1">
            <a:spLocks noChangeArrowheads="1"/>
          </p:cNvSpPr>
          <p:nvPr/>
        </p:nvSpPr>
        <p:spPr bwMode="auto">
          <a:xfrm>
            <a:off x="612775" y="4054475"/>
            <a:ext cx="2324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t>Single variant analyses</a:t>
            </a:r>
          </a:p>
        </p:txBody>
      </p:sp>
    </p:spTree>
    <p:extLst>
      <p:ext uri="{BB962C8B-B14F-4D97-AF65-F5344CB8AC3E}">
        <p14:creationId xmlns:p14="http://schemas.microsoft.com/office/powerpoint/2010/main" val="372181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3FFD80B9-48B2-9D4C-B4A4-5B368E9AEDEA}"/>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85BCFD47-2F4B-E34C-BB04-9C26E7CCB259}"/>
              </a:ext>
            </a:extLst>
          </p:cNvPr>
          <p:cNvGraphicFramePr>
            <a:graphicFrameLocks noGrp="1"/>
          </p:cNvGraphicFramePr>
          <p:nvPr/>
        </p:nvGraphicFramePr>
        <p:xfrm>
          <a:off x="1871663" y="5427663"/>
          <a:ext cx="6172200" cy="371475"/>
        </p:xfrm>
        <a:graphic>
          <a:graphicData uri="http://schemas.openxmlformats.org/drawingml/2006/table">
            <a:tbl>
              <a:tblPr/>
              <a:tblGrid>
                <a:gridCol w="617537">
                  <a:extLst>
                    <a:ext uri="{9D8B030D-6E8A-4147-A177-3AD203B41FA5}">
                      <a16:colId xmlns:a16="http://schemas.microsoft.com/office/drawing/2014/main" val="3815005290"/>
                    </a:ext>
                  </a:extLst>
                </a:gridCol>
                <a:gridCol w="617538">
                  <a:extLst>
                    <a:ext uri="{9D8B030D-6E8A-4147-A177-3AD203B41FA5}">
                      <a16:colId xmlns:a16="http://schemas.microsoft.com/office/drawing/2014/main" val="1883391123"/>
                    </a:ext>
                  </a:extLst>
                </a:gridCol>
                <a:gridCol w="615950">
                  <a:extLst>
                    <a:ext uri="{9D8B030D-6E8A-4147-A177-3AD203B41FA5}">
                      <a16:colId xmlns:a16="http://schemas.microsoft.com/office/drawing/2014/main" val="3796892987"/>
                    </a:ext>
                  </a:extLst>
                </a:gridCol>
                <a:gridCol w="617537">
                  <a:extLst>
                    <a:ext uri="{9D8B030D-6E8A-4147-A177-3AD203B41FA5}">
                      <a16:colId xmlns:a16="http://schemas.microsoft.com/office/drawing/2014/main" val="3352659326"/>
                    </a:ext>
                  </a:extLst>
                </a:gridCol>
                <a:gridCol w="617538">
                  <a:extLst>
                    <a:ext uri="{9D8B030D-6E8A-4147-A177-3AD203B41FA5}">
                      <a16:colId xmlns:a16="http://schemas.microsoft.com/office/drawing/2014/main" val="1045387273"/>
                    </a:ext>
                  </a:extLst>
                </a:gridCol>
                <a:gridCol w="617537">
                  <a:extLst>
                    <a:ext uri="{9D8B030D-6E8A-4147-A177-3AD203B41FA5}">
                      <a16:colId xmlns:a16="http://schemas.microsoft.com/office/drawing/2014/main" val="3584937450"/>
                    </a:ext>
                  </a:extLst>
                </a:gridCol>
                <a:gridCol w="617538">
                  <a:extLst>
                    <a:ext uri="{9D8B030D-6E8A-4147-A177-3AD203B41FA5}">
                      <a16:colId xmlns:a16="http://schemas.microsoft.com/office/drawing/2014/main" val="1368154145"/>
                    </a:ext>
                  </a:extLst>
                </a:gridCol>
                <a:gridCol w="615950">
                  <a:extLst>
                    <a:ext uri="{9D8B030D-6E8A-4147-A177-3AD203B41FA5}">
                      <a16:colId xmlns:a16="http://schemas.microsoft.com/office/drawing/2014/main" val="2129771588"/>
                    </a:ext>
                  </a:extLst>
                </a:gridCol>
                <a:gridCol w="617537">
                  <a:extLst>
                    <a:ext uri="{9D8B030D-6E8A-4147-A177-3AD203B41FA5}">
                      <a16:colId xmlns:a16="http://schemas.microsoft.com/office/drawing/2014/main" val="3127993629"/>
                    </a:ext>
                  </a:extLst>
                </a:gridCol>
                <a:gridCol w="617538">
                  <a:extLst>
                    <a:ext uri="{9D8B030D-6E8A-4147-A177-3AD203B41FA5}">
                      <a16:colId xmlns:a16="http://schemas.microsoft.com/office/drawing/2014/main" val="18665689"/>
                    </a:ext>
                  </a:extLst>
                </a:gridCol>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1K</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1M</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10863692"/>
                  </a:ext>
                </a:extLst>
              </a:tr>
            </a:tbl>
          </a:graphicData>
        </a:graphic>
      </p:graphicFrame>
      <p:graphicFrame>
        <p:nvGraphicFramePr>
          <p:cNvPr id="15" name="Table 14">
            <a:extLst>
              <a:ext uri="{FF2B5EF4-FFF2-40B4-BE49-F238E27FC236}">
                <a16:creationId xmlns:a16="http://schemas.microsoft.com/office/drawing/2014/main" id="{6AD1DA3E-9DD7-8940-9DB8-2891B903E7BE}"/>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cxnSp>
        <p:nvCxnSpPr>
          <p:cNvPr id="108668" name="Straight Arrow Connector 5">
            <a:extLst>
              <a:ext uri="{FF2B5EF4-FFF2-40B4-BE49-F238E27FC236}">
                <a16:creationId xmlns:a16="http://schemas.microsoft.com/office/drawing/2014/main" id="{582FD752-B10F-4C48-9B63-1E2E95D172F5}"/>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08669" name="Straight Arrow Connector 7">
            <a:extLst>
              <a:ext uri="{FF2B5EF4-FFF2-40B4-BE49-F238E27FC236}">
                <a16:creationId xmlns:a16="http://schemas.microsoft.com/office/drawing/2014/main" id="{3A12512E-FC72-D047-82E5-5FDC3465BC80}"/>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08670" name="TextBox 8">
            <a:extLst>
              <a:ext uri="{FF2B5EF4-FFF2-40B4-BE49-F238E27FC236}">
                <a16:creationId xmlns:a16="http://schemas.microsoft.com/office/drawing/2014/main" id="{B500B9B3-4604-F44F-A97C-6262CBA76C2D}"/>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sp>
        <p:nvSpPr>
          <p:cNvPr id="108671" name="TextBox 10">
            <a:extLst>
              <a:ext uri="{FF2B5EF4-FFF2-40B4-BE49-F238E27FC236}">
                <a16:creationId xmlns:a16="http://schemas.microsoft.com/office/drawing/2014/main" id="{4F25DB1C-A0CD-2742-8456-E1B382AF6935}"/>
              </a:ext>
            </a:extLst>
          </p:cNvPr>
          <p:cNvSpPr txBox="1">
            <a:spLocks noChangeArrowheads="1"/>
          </p:cNvSpPr>
          <p:nvPr/>
        </p:nvSpPr>
        <p:spPr bwMode="auto">
          <a:xfrm>
            <a:off x="3657600" y="60912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Variants / SNPs</a:t>
            </a:r>
          </a:p>
        </p:txBody>
      </p:sp>
      <p:sp>
        <p:nvSpPr>
          <p:cNvPr id="108672" name="Title 3">
            <a:extLst>
              <a:ext uri="{FF2B5EF4-FFF2-40B4-BE49-F238E27FC236}">
                <a16:creationId xmlns:a16="http://schemas.microsoft.com/office/drawing/2014/main" id="{7C05A2AA-9351-4143-A01C-78AE2BEBE152}"/>
              </a:ext>
            </a:extLst>
          </p:cNvPr>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a:latin typeface="Calibri" panose="020F0502020204030204" pitchFamily="34" charset="0"/>
              </a:rPr>
              <a:t>Single Variant Analyses</a:t>
            </a:r>
          </a:p>
        </p:txBody>
      </p:sp>
    </p:spTree>
    <p:extLst>
      <p:ext uri="{BB962C8B-B14F-4D97-AF65-F5344CB8AC3E}">
        <p14:creationId xmlns:p14="http://schemas.microsoft.com/office/powerpoint/2010/main" val="127297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438C3190-5EC2-8D4E-80F2-13F03730D14C}"/>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54A8D55A-7CCD-BB47-BE4D-C6E1B2B9CF5F}"/>
              </a:ext>
            </a:extLst>
          </p:cNvPr>
          <p:cNvGraphicFramePr>
            <a:graphicFrameLocks noGrp="1"/>
          </p:cNvGraphicFramePr>
          <p:nvPr/>
        </p:nvGraphicFramePr>
        <p:xfrm>
          <a:off x="1871663" y="5427663"/>
          <a:ext cx="6172200" cy="371475"/>
        </p:xfrm>
        <a:graphic>
          <a:graphicData uri="http://schemas.openxmlformats.org/drawingml/2006/table">
            <a:tbl>
              <a:tblPr/>
              <a:tblGrid>
                <a:gridCol w="617537">
                  <a:extLst>
                    <a:ext uri="{9D8B030D-6E8A-4147-A177-3AD203B41FA5}">
                      <a16:colId xmlns:a16="http://schemas.microsoft.com/office/drawing/2014/main" val="4085932520"/>
                    </a:ext>
                  </a:extLst>
                </a:gridCol>
                <a:gridCol w="617538">
                  <a:extLst>
                    <a:ext uri="{9D8B030D-6E8A-4147-A177-3AD203B41FA5}">
                      <a16:colId xmlns:a16="http://schemas.microsoft.com/office/drawing/2014/main" val="1248919995"/>
                    </a:ext>
                  </a:extLst>
                </a:gridCol>
                <a:gridCol w="615950">
                  <a:extLst>
                    <a:ext uri="{9D8B030D-6E8A-4147-A177-3AD203B41FA5}">
                      <a16:colId xmlns:a16="http://schemas.microsoft.com/office/drawing/2014/main" val="4046016334"/>
                    </a:ext>
                  </a:extLst>
                </a:gridCol>
                <a:gridCol w="617537">
                  <a:extLst>
                    <a:ext uri="{9D8B030D-6E8A-4147-A177-3AD203B41FA5}">
                      <a16:colId xmlns:a16="http://schemas.microsoft.com/office/drawing/2014/main" val="2667937799"/>
                    </a:ext>
                  </a:extLst>
                </a:gridCol>
                <a:gridCol w="617538">
                  <a:extLst>
                    <a:ext uri="{9D8B030D-6E8A-4147-A177-3AD203B41FA5}">
                      <a16:colId xmlns:a16="http://schemas.microsoft.com/office/drawing/2014/main" val="2740401248"/>
                    </a:ext>
                  </a:extLst>
                </a:gridCol>
                <a:gridCol w="617537">
                  <a:extLst>
                    <a:ext uri="{9D8B030D-6E8A-4147-A177-3AD203B41FA5}">
                      <a16:colId xmlns:a16="http://schemas.microsoft.com/office/drawing/2014/main" val="3788376728"/>
                    </a:ext>
                  </a:extLst>
                </a:gridCol>
                <a:gridCol w="617538">
                  <a:extLst>
                    <a:ext uri="{9D8B030D-6E8A-4147-A177-3AD203B41FA5}">
                      <a16:colId xmlns:a16="http://schemas.microsoft.com/office/drawing/2014/main" val="706259937"/>
                    </a:ext>
                  </a:extLst>
                </a:gridCol>
                <a:gridCol w="615950">
                  <a:extLst>
                    <a:ext uri="{9D8B030D-6E8A-4147-A177-3AD203B41FA5}">
                      <a16:colId xmlns:a16="http://schemas.microsoft.com/office/drawing/2014/main" val="2001559836"/>
                    </a:ext>
                  </a:extLst>
                </a:gridCol>
                <a:gridCol w="617537">
                  <a:extLst>
                    <a:ext uri="{9D8B030D-6E8A-4147-A177-3AD203B41FA5}">
                      <a16:colId xmlns:a16="http://schemas.microsoft.com/office/drawing/2014/main" val="1629264694"/>
                    </a:ext>
                  </a:extLst>
                </a:gridCol>
                <a:gridCol w="617538">
                  <a:extLst>
                    <a:ext uri="{9D8B030D-6E8A-4147-A177-3AD203B41FA5}">
                      <a16:colId xmlns:a16="http://schemas.microsoft.com/office/drawing/2014/main" val="2383948464"/>
                    </a:ext>
                  </a:extLst>
                </a:gridCol>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1K</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1M</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11804539"/>
                  </a:ext>
                </a:extLst>
              </a:tr>
            </a:tbl>
          </a:graphicData>
        </a:graphic>
      </p:graphicFrame>
      <p:graphicFrame>
        <p:nvGraphicFramePr>
          <p:cNvPr id="15" name="Table 14">
            <a:extLst>
              <a:ext uri="{FF2B5EF4-FFF2-40B4-BE49-F238E27FC236}">
                <a16:creationId xmlns:a16="http://schemas.microsoft.com/office/drawing/2014/main" id="{D9115A40-A242-EA4E-B463-4B36113DCB79}"/>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cxnSp>
        <p:nvCxnSpPr>
          <p:cNvPr id="109692" name="Straight Arrow Connector 5">
            <a:extLst>
              <a:ext uri="{FF2B5EF4-FFF2-40B4-BE49-F238E27FC236}">
                <a16:creationId xmlns:a16="http://schemas.microsoft.com/office/drawing/2014/main" id="{C82EA910-2A70-A34A-9C10-79938D9A584F}"/>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09693" name="Straight Arrow Connector 7">
            <a:extLst>
              <a:ext uri="{FF2B5EF4-FFF2-40B4-BE49-F238E27FC236}">
                <a16:creationId xmlns:a16="http://schemas.microsoft.com/office/drawing/2014/main" id="{E1EA4CAE-D7A6-7B4B-A203-BCC915FFFBF7}"/>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09694" name="TextBox 8">
            <a:extLst>
              <a:ext uri="{FF2B5EF4-FFF2-40B4-BE49-F238E27FC236}">
                <a16:creationId xmlns:a16="http://schemas.microsoft.com/office/drawing/2014/main" id="{EFC88204-21A8-8C47-B857-13788128D6F3}"/>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sp>
        <p:nvSpPr>
          <p:cNvPr id="109695" name="TextBox 10">
            <a:extLst>
              <a:ext uri="{FF2B5EF4-FFF2-40B4-BE49-F238E27FC236}">
                <a16:creationId xmlns:a16="http://schemas.microsoft.com/office/drawing/2014/main" id="{1EF33086-33B0-0F45-9B5E-85AD8D79A103}"/>
              </a:ext>
            </a:extLst>
          </p:cNvPr>
          <p:cNvSpPr txBox="1">
            <a:spLocks noChangeArrowheads="1"/>
          </p:cNvSpPr>
          <p:nvPr/>
        </p:nvSpPr>
        <p:spPr bwMode="auto">
          <a:xfrm>
            <a:off x="3657600" y="60912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Variants / SNPs</a:t>
            </a:r>
          </a:p>
        </p:txBody>
      </p:sp>
      <p:sp>
        <p:nvSpPr>
          <p:cNvPr id="109696" name="Title 3">
            <a:extLst>
              <a:ext uri="{FF2B5EF4-FFF2-40B4-BE49-F238E27FC236}">
                <a16:creationId xmlns:a16="http://schemas.microsoft.com/office/drawing/2014/main" id="{89310E89-DF59-8E4A-9160-0E35D2F58E41}"/>
              </a:ext>
            </a:extLst>
          </p:cNvPr>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a:solidFill>
                  <a:srgbClr val="000000"/>
                </a:solidFill>
                <a:latin typeface="Calibri" panose="020F0502020204030204" pitchFamily="34" charset="0"/>
              </a:rPr>
              <a:t>Single Variant Analyses</a:t>
            </a:r>
          </a:p>
        </p:txBody>
      </p:sp>
    </p:spTree>
    <p:extLst>
      <p:ext uri="{BB962C8B-B14F-4D97-AF65-F5344CB8AC3E}">
        <p14:creationId xmlns:p14="http://schemas.microsoft.com/office/powerpoint/2010/main" val="4166844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9968E9C8-241C-C541-951A-0CA814B1D8E7}"/>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05AE862B-CE0A-C940-93ED-7871797B8985}"/>
              </a:ext>
            </a:extLst>
          </p:cNvPr>
          <p:cNvGraphicFramePr>
            <a:graphicFrameLocks noGrp="1"/>
          </p:cNvGraphicFramePr>
          <p:nvPr/>
        </p:nvGraphicFramePr>
        <p:xfrm>
          <a:off x="1871663" y="5427663"/>
          <a:ext cx="6172200" cy="371475"/>
        </p:xfrm>
        <a:graphic>
          <a:graphicData uri="http://schemas.openxmlformats.org/drawingml/2006/table">
            <a:tbl>
              <a:tblPr/>
              <a:tblGrid>
                <a:gridCol w="617537">
                  <a:extLst>
                    <a:ext uri="{9D8B030D-6E8A-4147-A177-3AD203B41FA5}">
                      <a16:colId xmlns:a16="http://schemas.microsoft.com/office/drawing/2014/main" val="1979880683"/>
                    </a:ext>
                  </a:extLst>
                </a:gridCol>
                <a:gridCol w="617538">
                  <a:extLst>
                    <a:ext uri="{9D8B030D-6E8A-4147-A177-3AD203B41FA5}">
                      <a16:colId xmlns:a16="http://schemas.microsoft.com/office/drawing/2014/main" val="727425343"/>
                    </a:ext>
                  </a:extLst>
                </a:gridCol>
                <a:gridCol w="615950">
                  <a:extLst>
                    <a:ext uri="{9D8B030D-6E8A-4147-A177-3AD203B41FA5}">
                      <a16:colId xmlns:a16="http://schemas.microsoft.com/office/drawing/2014/main" val="716160790"/>
                    </a:ext>
                  </a:extLst>
                </a:gridCol>
                <a:gridCol w="617537">
                  <a:extLst>
                    <a:ext uri="{9D8B030D-6E8A-4147-A177-3AD203B41FA5}">
                      <a16:colId xmlns:a16="http://schemas.microsoft.com/office/drawing/2014/main" val="1190127602"/>
                    </a:ext>
                  </a:extLst>
                </a:gridCol>
                <a:gridCol w="617538">
                  <a:extLst>
                    <a:ext uri="{9D8B030D-6E8A-4147-A177-3AD203B41FA5}">
                      <a16:colId xmlns:a16="http://schemas.microsoft.com/office/drawing/2014/main" val="625435697"/>
                    </a:ext>
                  </a:extLst>
                </a:gridCol>
                <a:gridCol w="617537">
                  <a:extLst>
                    <a:ext uri="{9D8B030D-6E8A-4147-A177-3AD203B41FA5}">
                      <a16:colId xmlns:a16="http://schemas.microsoft.com/office/drawing/2014/main" val="1086560087"/>
                    </a:ext>
                  </a:extLst>
                </a:gridCol>
                <a:gridCol w="617538">
                  <a:extLst>
                    <a:ext uri="{9D8B030D-6E8A-4147-A177-3AD203B41FA5}">
                      <a16:colId xmlns:a16="http://schemas.microsoft.com/office/drawing/2014/main" val="1292871941"/>
                    </a:ext>
                  </a:extLst>
                </a:gridCol>
                <a:gridCol w="615950">
                  <a:extLst>
                    <a:ext uri="{9D8B030D-6E8A-4147-A177-3AD203B41FA5}">
                      <a16:colId xmlns:a16="http://schemas.microsoft.com/office/drawing/2014/main" val="891753235"/>
                    </a:ext>
                  </a:extLst>
                </a:gridCol>
                <a:gridCol w="617537">
                  <a:extLst>
                    <a:ext uri="{9D8B030D-6E8A-4147-A177-3AD203B41FA5}">
                      <a16:colId xmlns:a16="http://schemas.microsoft.com/office/drawing/2014/main" val="1432489549"/>
                    </a:ext>
                  </a:extLst>
                </a:gridCol>
                <a:gridCol w="617538">
                  <a:extLst>
                    <a:ext uri="{9D8B030D-6E8A-4147-A177-3AD203B41FA5}">
                      <a16:colId xmlns:a16="http://schemas.microsoft.com/office/drawing/2014/main" val="1862970958"/>
                    </a:ext>
                  </a:extLst>
                </a:gridCol>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1K</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1M</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02577344"/>
                  </a:ext>
                </a:extLst>
              </a:tr>
            </a:tbl>
          </a:graphicData>
        </a:graphic>
      </p:graphicFrame>
      <p:graphicFrame>
        <p:nvGraphicFramePr>
          <p:cNvPr id="15" name="Table 14">
            <a:extLst>
              <a:ext uri="{FF2B5EF4-FFF2-40B4-BE49-F238E27FC236}">
                <a16:creationId xmlns:a16="http://schemas.microsoft.com/office/drawing/2014/main" id="{1F58E279-305C-FA49-AD52-907BAFB27ADA}"/>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cxnSp>
        <p:nvCxnSpPr>
          <p:cNvPr id="110716" name="Straight Arrow Connector 5">
            <a:extLst>
              <a:ext uri="{FF2B5EF4-FFF2-40B4-BE49-F238E27FC236}">
                <a16:creationId xmlns:a16="http://schemas.microsoft.com/office/drawing/2014/main" id="{B946453E-3C46-404B-91D5-0DE9B6AB01FE}"/>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10717" name="Straight Arrow Connector 7">
            <a:extLst>
              <a:ext uri="{FF2B5EF4-FFF2-40B4-BE49-F238E27FC236}">
                <a16:creationId xmlns:a16="http://schemas.microsoft.com/office/drawing/2014/main" id="{40D0DF42-0D3B-D143-907C-B87C64F82F3C}"/>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10718" name="TextBox 8">
            <a:extLst>
              <a:ext uri="{FF2B5EF4-FFF2-40B4-BE49-F238E27FC236}">
                <a16:creationId xmlns:a16="http://schemas.microsoft.com/office/drawing/2014/main" id="{FB5DEC3C-A1BE-AE4F-BBBC-8DBE5FFADDE0}"/>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sp>
        <p:nvSpPr>
          <p:cNvPr id="110719" name="TextBox 10">
            <a:extLst>
              <a:ext uri="{FF2B5EF4-FFF2-40B4-BE49-F238E27FC236}">
                <a16:creationId xmlns:a16="http://schemas.microsoft.com/office/drawing/2014/main" id="{6AC5C9BD-5F83-914B-9968-D2E8630A2973}"/>
              </a:ext>
            </a:extLst>
          </p:cNvPr>
          <p:cNvSpPr txBox="1">
            <a:spLocks noChangeArrowheads="1"/>
          </p:cNvSpPr>
          <p:nvPr/>
        </p:nvSpPr>
        <p:spPr bwMode="auto">
          <a:xfrm>
            <a:off x="3657600" y="60912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Variants / SNPs</a:t>
            </a:r>
          </a:p>
        </p:txBody>
      </p:sp>
      <p:sp>
        <p:nvSpPr>
          <p:cNvPr id="110720" name="Title 3">
            <a:extLst>
              <a:ext uri="{FF2B5EF4-FFF2-40B4-BE49-F238E27FC236}">
                <a16:creationId xmlns:a16="http://schemas.microsoft.com/office/drawing/2014/main" id="{CC881A4C-E174-E64D-8B4A-DA0F36C0554E}"/>
              </a:ext>
            </a:extLst>
          </p:cNvPr>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a:solidFill>
                  <a:srgbClr val="000000"/>
                </a:solidFill>
                <a:latin typeface="Calibri" panose="020F0502020204030204" pitchFamily="34" charset="0"/>
              </a:rPr>
              <a:t>Single Variant Analyses</a:t>
            </a:r>
          </a:p>
        </p:txBody>
      </p:sp>
    </p:spTree>
    <p:extLst>
      <p:ext uri="{BB962C8B-B14F-4D97-AF65-F5344CB8AC3E}">
        <p14:creationId xmlns:p14="http://schemas.microsoft.com/office/powerpoint/2010/main" val="1762089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52858D10-FB68-5844-8D18-32A839A5F057}"/>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32138A0B-4FC4-0D47-B4C9-E1153F23BA8A}"/>
              </a:ext>
            </a:extLst>
          </p:cNvPr>
          <p:cNvGraphicFramePr>
            <a:graphicFrameLocks noGrp="1"/>
          </p:cNvGraphicFramePr>
          <p:nvPr/>
        </p:nvGraphicFramePr>
        <p:xfrm>
          <a:off x="1871663" y="5427663"/>
          <a:ext cx="6172200" cy="371475"/>
        </p:xfrm>
        <a:graphic>
          <a:graphicData uri="http://schemas.openxmlformats.org/drawingml/2006/table">
            <a:tbl>
              <a:tblPr/>
              <a:tblGrid>
                <a:gridCol w="617537">
                  <a:extLst>
                    <a:ext uri="{9D8B030D-6E8A-4147-A177-3AD203B41FA5}">
                      <a16:colId xmlns:a16="http://schemas.microsoft.com/office/drawing/2014/main" val="2400857218"/>
                    </a:ext>
                  </a:extLst>
                </a:gridCol>
                <a:gridCol w="617538">
                  <a:extLst>
                    <a:ext uri="{9D8B030D-6E8A-4147-A177-3AD203B41FA5}">
                      <a16:colId xmlns:a16="http://schemas.microsoft.com/office/drawing/2014/main" val="3813603419"/>
                    </a:ext>
                  </a:extLst>
                </a:gridCol>
                <a:gridCol w="615950">
                  <a:extLst>
                    <a:ext uri="{9D8B030D-6E8A-4147-A177-3AD203B41FA5}">
                      <a16:colId xmlns:a16="http://schemas.microsoft.com/office/drawing/2014/main" val="2512736990"/>
                    </a:ext>
                  </a:extLst>
                </a:gridCol>
                <a:gridCol w="617537">
                  <a:extLst>
                    <a:ext uri="{9D8B030D-6E8A-4147-A177-3AD203B41FA5}">
                      <a16:colId xmlns:a16="http://schemas.microsoft.com/office/drawing/2014/main" val="448166549"/>
                    </a:ext>
                  </a:extLst>
                </a:gridCol>
                <a:gridCol w="617538">
                  <a:extLst>
                    <a:ext uri="{9D8B030D-6E8A-4147-A177-3AD203B41FA5}">
                      <a16:colId xmlns:a16="http://schemas.microsoft.com/office/drawing/2014/main" val="1619948281"/>
                    </a:ext>
                  </a:extLst>
                </a:gridCol>
                <a:gridCol w="617537">
                  <a:extLst>
                    <a:ext uri="{9D8B030D-6E8A-4147-A177-3AD203B41FA5}">
                      <a16:colId xmlns:a16="http://schemas.microsoft.com/office/drawing/2014/main" val="3486172315"/>
                    </a:ext>
                  </a:extLst>
                </a:gridCol>
                <a:gridCol w="617538">
                  <a:extLst>
                    <a:ext uri="{9D8B030D-6E8A-4147-A177-3AD203B41FA5}">
                      <a16:colId xmlns:a16="http://schemas.microsoft.com/office/drawing/2014/main" val="2986434009"/>
                    </a:ext>
                  </a:extLst>
                </a:gridCol>
                <a:gridCol w="615950">
                  <a:extLst>
                    <a:ext uri="{9D8B030D-6E8A-4147-A177-3AD203B41FA5}">
                      <a16:colId xmlns:a16="http://schemas.microsoft.com/office/drawing/2014/main" val="2787535576"/>
                    </a:ext>
                  </a:extLst>
                </a:gridCol>
                <a:gridCol w="617537">
                  <a:extLst>
                    <a:ext uri="{9D8B030D-6E8A-4147-A177-3AD203B41FA5}">
                      <a16:colId xmlns:a16="http://schemas.microsoft.com/office/drawing/2014/main" val="2401527748"/>
                    </a:ext>
                  </a:extLst>
                </a:gridCol>
                <a:gridCol w="617538">
                  <a:extLst>
                    <a:ext uri="{9D8B030D-6E8A-4147-A177-3AD203B41FA5}">
                      <a16:colId xmlns:a16="http://schemas.microsoft.com/office/drawing/2014/main" val="4129411261"/>
                    </a:ext>
                  </a:extLst>
                </a:gridCol>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1K</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1M</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3465338"/>
                  </a:ext>
                </a:extLst>
              </a:tr>
            </a:tbl>
          </a:graphicData>
        </a:graphic>
      </p:graphicFrame>
      <p:graphicFrame>
        <p:nvGraphicFramePr>
          <p:cNvPr id="15" name="Table 14">
            <a:extLst>
              <a:ext uri="{FF2B5EF4-FFF2-40B4-BE49-F238E27FC236}">
                <a16:creationId xmlns:a16="http://schemas.microsoft.com/office/drawing/2014/main" id="{69D19615-7F48-3C4F-8FB4-A97102CAE94C}"/>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cxnSp>
        <p:nvCxnSpPr>
          <p:cNvPr id="111740" name="Straight Arrow Connector 5">
            <a:extLst>
              <a:ext uri="{FF2B5EF4-FFF2-40B4-BE49-F238E27FC236}">
                <a16:creationId xmlns:a16="http://schemas.microsoft.com/office/drawing/2014/main" id="{6E3C0928-5219-224D-BBA2-39F5A14876C8}"/>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11741" name="Straight Arrow Connector 7">
            <a:extLst>
              <a:ext uri="{FF2B5EF4-FFF2-40B4-BE49-F238E27FC236}">
                <a16:creationId xmlns:a16="http://schemas.microsoft.com/office/drawing/2014/main" id="{D78EC5A7-5235-0048-8376-59CFB654392B}"/>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11742" name="TextBox 8">
            <a:extLst>
              <a:ext uri="{FF2B5EF4-FFF2-40B4-BE49-F238E27FC236}">
                <a16:creationId xmlns:a16="http://schemas.microsoft.com/office/drawing/2014/main" id="{6835248A-57A8-BD4A-9492-CA0EE0EE6157}"/>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sp>
        <p:nvSpPr>
          <p:cNvPr id="111743" name="TextBox 10">
            <a:extLst>
              <a:ext uri="{FF2B5EF4-FFF2-40B4-BE49-F238E27FC236}">
                <a16:creationId xmlns:a16="http://schemas.microsoft.com/office/drawing/2014/main" id="{2B2665FD-B25D-3740-9339-7539419BF083}"/>
              </a:ext>
            </a:extLst>
          </p:cNvPr>
          <p:cNvSpPr txBox="1">
            <a:spLocks noChangeArrowheads="1"/>
          </p:cNvSpPr>
          <p:nvPr/>
        </p:nvSpPr>
        <p:spPr bwMode="auto">
          <a:xfrm>
            <a:off x="3657600" y="60912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Variants / SNPs</a:t>
            </a:r>
          </a:p>
        </p:txBody>
      </p:sp>
      <p:sp>
        <p:nvSpPr>
          <p:cNvPr id="111744" name="Title 3">
            <a:extLst>
              <a:ext uri="{FF2B5EF4-FFF2-40B4-BE49-F238E27FC236}">
                <a16:creationId xmlns:a16="http://schemas.microsoft.com/office/drawing/2014/main" id="{1E361D1F-4D71-0D4E-877A-B07AB5AF475B}"/>
              </a:ext>
            </a:extLst>
          </p:cNvPr>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a:solidFill>
                  <a:srgbClr val="000000"/>
                </a:solidFill>
                <a:latin typeface="Calibri" panose="020F0502020204030204" pitchFamily="34" charset="0"/>
              </a:rPr>
              <a:t>Single Variant Analyses</a:t>
            </a:r>
          </a:p>
        </p:txBody>
      </p:sp>
    </p:spTree>
    <p:extLst>
      <p:ext uri="{BB962C8B-B14F-4D97-AF65-F5344CB8AC3E}">
        <p14:creationId xmlns:p14="http://schemas.microsoft.com/office/powerpoint/2010/main" val="339347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B0E1C2B8-2F5C-4744-9679-064FB10F7DFE}"/>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57632CFE-18A5-4B43-BB64-CC03079DD79F}"/>
              </a:ext>
            </a:extLst>
          </p:cNvPr>
          <p:cNvGraphicFramePr>
            <a:graphicFrameLocks noGrp="1"/>
          </p:cNvGraphicFramePr>
          <p:nvPr/>
        </p:nvGraphicFramePr>
        <p:xfrm>
          <a:off x="1871663" y="5427663"/>
          <a:ext cx="6172200" cy="371475"/>
        </p:xfrm>
        <a:graphic>
          <a:graphicData uri="http://schemas.openxmlformats.org/drawingml/2006/table">
            <a:tbl>
              <a:tblPr/>
              <a:tblGrid>
                <a:gridCol w="617537">
                  <a:extLst>
                    <a:ext uri="{9D8B030D-6E8A-4147-A177-3AD203B41FA5}">
                      <a16:colId xmlns:a16="http://schemas.microsoft.com/office/drawing/2014/main" val="576165968"/>
                    </a:ext>
                  </a:extLst>
                </a:gridCol>
                <a:gridCol w="617538">
                  <a:extLst>
                    <a:ext uri="{9D8B030D-6E8A-4147-A177-3AD203B41FA5}">
                      <a16:colId xmlns:a16="http://schemas.microsoft.com/office/drawing/2014/main" val="4214264254"/>
                    </a:ext>
                  </a:extLst>
                </a:gridCol>
                <a:gridCol w="615950">
                  <a:extLst>
                    <a:ext uri="{9D8B030D-6E8A-4147-A177-3AD203B41FA5}">
                      <a16:colId xmlns:a16="http://schemas.microsoft.com/office/drawing/2014/main" val="835941060"/>
                    </a:ext>
                  </a:extLst>
                </a:gridCol>
                <a:gridCol w="617537">
                  <a:extLst>
                    <a:ext uri="{9D8B030D-6E8A-4147-A177-3AD203B41FA5}">
                      <a16:colId xmlns:a16="http://schemas.microsoft.com/office/drawing/2014/main" val="2375500106"/>
                    </a:ext>
                  </a:extLst>
                </a:gridCol>
                <a:gridCol w="617538">
                  <a:extLst>
                    <a:ext uri="{9D8B030D-6E8A-4147-A177-3AD203B41FA5}">
                      <a16:colId xmlns:a16="http://schemas.microsoft.com/office/drawing/2014/main" val="1817010950"/>
                    </a:ext>
                  </a:extLst>
                </a:gridCol>
                <a:gridCol w="617537">
                  <a:extLst>
                    <a:ext uri="{9D8B030D-6E8A-4147-A177-3AD203B41FA5}">
                      <a16:colId xmlns:a16="http://schemas.microsoft.com/office/drawing/2014/main" val="551931694"/>
                    </a:ext>
                  </a:extLst>
                </a:gridCol>
                <a:gridCol w="617538">
                  <a:extLst>
                    <a:ext uri="{9D8B030D-6E8A-4147-A177-3AD203B41FA5}">
                      <a16:colId xmlns:a16="http://schemas.microsoft.com/office/drawing/2014/main" val="1970967678"/>
                    </a:ext>
                  </a:extLst>
                </a:gridCol>
                <a:gridCol w="615950">
                  <a:extLst>
                    <a:ext uri="{9D8B030D-6E8A-4147-A177-3AD203B41FA5}">
                      <a16:colId xmlns:a16="http://schemas.microsoft.com/office/drawing/2014/main" val="1482713239"/>
                    </a:ext>
                  </a:extLst>
                </a:gridCol>
                <a:gridCol w="617537">
                  <a:extLst>
                    <a:ext uri="{9D8B030D-6E8A-4147-A177-3AD203B41FA5}">
                      <a16:colId xmlns:a16="http://schemas.microsoft.com/office/drawing/2014/main" val="544503009"/>
                    </a:ext>
                  </a:extLst>
                </a:gridCol>
                <a:gridCol w="617538">
                  <a:extLst>
                    <a:ext uri="{9D8B030D-6E8A-4147-A177-3AD203B41FA5}">
                      <a16:colId xmlns:a16="http://schemas.microsoft.com/office/drawing/2014/main" val="4208613501"/>
                    </a:ext>
                  </a:extLst>
                </a:gridCol>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1K</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1M</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42929756"/>
                  </a:ext>
                </a:extLst>
              </a:tr>
            </a:tbl>
          </a:graphicData>
        </a:graphic>
      </p:graphicFrame>
      <p:graphicFrame>
        <p:nvGraphicFramePr>
          <p:cNvPr id="15" name="Table 14">
            <a:extLst>
              <a:ext uri="{FF2B5EF4-FFF2-40B4-BE49-F238E27FC236}">
                <a16:creationId xmlns:a16="http://schemas.microsoft.com/office/drawing/2014/main" id="{DBA08638-C965-A948-AFB9-26DF7F94C14D}"/>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cxnSp>
        <p:nvCxnSpPr>
          <p:cNvPr id="112764" name="Straight Arrow Connector 5">
            <a:extLst>
              <a:ext uri="{FF2B5EF4-FFF2-40B4-BE49-F238E27FC236}">
                <a16:creationId xmlns:a16="http://schemas.microsoft.com/office/drawing/2014/main" id="{356569E0-C61E-874B-BCA3-17E9E2AA3795}"/>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12765" name="Straight Arrow Connector 7">
            <a:extLst>
              <a:ext uri="{FF2B5EF4-FFF2-40B4-BE49-F238E27FC236}">
                <a16:creationId xmlns:a16="http://schemas.microsoft.com/office/drawing/2014/main" id="{B21F0A3A-2BD6-1246-8E0D-37620018C3D8}"/>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12766" name="TextBox 8">
            <a:extLst>
              <a:ext uri="{FF2B5EF4-FFF2-40B4-BE49-F238E27FC236}">
                <a16:creationId xmlns:a16="http://schemas.microsoft.com/office/drawing/2014/main" id="{96AACE1F-E666-3C4B-8375-F4C39CC3BB8A}"/>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sp>
        <p:nvSpPr>
          <p:cNvPr id="112767" name="TextBox 10">
            <a:extLst>
              <a:ext uri="{FF2B5EF4-FFF2-40B4-BE49-F238E27FC236}">
                <a16:creationId xmlns:a16="http://schemas.microsoft.com/office/drawing/2014/main" id="{BCFB37D5-1C6E-8543-9445-E6278B76227F}"/>
              </a:ext>
            </a:extLst>
          </p:cNvPr>
          <p:cNvSpPr txBox="1">
            <a:spLocks noChangeArrowheads="1"/>
          </p:cNvSpPr>
          <p:nvPr/>
        </p:nvSpPr>
        <p:spPr bwMode="auto">
          <a:xfrm>
            <a:off x="3657600" y="60912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Variants / SNPs</a:t>
            </a:r>
          </a:p>
        </p:txBody>
      </p:sp>
      <p:sp>
        <p:nvSpPr>
          <p:cNvPr id="112768" name="TextBox 2">
            <a:extLst>
              <a:ext uri="{FF2B5EF4-FFF2-40B4-BE49-F238E27FC236}">
                <a16:creationId xmlns:a16="http://schemas.microsoft.com/office/drawing/2014/main" id="{1C5A52AE-C4CF-0142-AC6D-583D0B25EFD6}"/>
              </a:ext>
            </a:extLst>
          </p:cNvPr>
          <p:cNvSpPr txBox="1">
            <a:spLocks noChangeArrowheads="1"/>
          </p:cNvSpPr>
          <p:nvPr/>
        </p:nvSpPr>
        <p:spPr bwMode="auto">
          <a:xfrm>
            <a:off x="3886200" y="1828800"/>
            <a:ext cx="51736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Univariate analyses:</a:t>
            </a:r>
          </a:p>
          <a:p>
            <a:pPr eaLnBrk="1" hangingPunct="1"/>
            <a:endParaRPr lang="en-US" altLang="en-US"/>
          </a:p>
          <a:p>
            <a:pPr eaLnBrk="1" hangingPunct="1"/>
            <a:r>
              <a:rPr lang="en-US" altLang="en-US"/>
              <a:t>logit (Pr(</a:t>
            </a:r>
            <a:r>
              <a:rPr lang="en-US" altLang="en-US" b="1"/>
              <a:t>Y</a:t>
            </a:r>
            <a:r>
              <a:rPr lang="en-US" altLang="en-US"/>
              <a:t>=1|</a:t>
            </a:r>
            <a:r>
              <a:rPr lang="en-US" altLang="en-US" b="1"/>
              <a:t>G, C</a:t>
            </a:r>
            <a:r>
              <a:rPr lang="en-US" altLang="en-US"/>
              <a:t>)) = α + </a:t>
            </a:r>
            <a:r>
              <a:rPr lang="en-US" altLang="en-US" b="1"/>
              <a:t>Gβ</a:t>
            </a:r>
            <a:r>
              <a:rPr lang="en-US" altLang="en-US"/>
              <a:t> + </a:t>
            </a:r>
            <a:r>
              <a:rPr lang="en-US" altLang="en-US" b="1"/>
              <a:t>Cγ</a:t>
            </a:r>
            <a:r>
              <a:rPr lang="en-US" altLang="en-US"/>
              <a:t>	</a:t>
            </a:r>
          </a:p>
          <a:p>
            <a:pPr eaLnBrk="1" hangingPunct="1"/>
            <a:endParaRPr lang="en-US" altLang="en-US"/>
          </a:p>
          <a:p>
            <a:pPr eaLnBrk="1" hangingPunct="1"/>
            <a:r>
              <a:rPr lang="en-US" altLang="en-US"/>
              <a:t>One-at-a-time for each SNP / cancer</a:t>
            </a:r>
          </a:p>
        </p:txBody>
      </p:sp>
      <p:sp>
        <p:nvSpPr>
          <p:cNvPr id="112769" name="Title 3">
            <a:extLst>
              <a:ext uri="{FF2B5EF4-FFF2-40B4-BE49-F238E27FC236}">
                <a16:creationId xmlns:a16="http://schemas.microsoft.com/office/drawing/2014/main" id="{8A061446-8AA8-044F-9595-5890A63C6F78}"/>
              </a:ext>
            </a:extLst>
          </p:cNvPr>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a:solidFill>
                  <a:srgbClr val="000000"/>
                </a:solidFill>
                <a:latin typeface="Calibri" panose="020F0502020204030204" pitchFamily="34" charset="0"/>
              </a:rPr>
              <a:t>Single Variant Analyses</a:t>
            </a:r>
          </a:p>
        </p:txBody>
      </p:sp>
    </p:spTree>
    <p:extLst>
      <p:ext uri="{BB962C8B-B14F-4D97-AF65-F5344CB8AC3E}">
        <p14:creationId xmlns:p14="http://schemas.microsoft.com/office/powerpoint/2010/main" val="808085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811F-6C96-0F44-821E-5467AE70A564}"/>
              </a:ext>
            </a:extLst>
          </p:cNvPr>
          <p:cNvSpPr>
            <a:spLocks noGrp="1"/>
          </p:cNvSpPr>
          <p:nvPr>
            <p:ph type="title"/>
          </p:nvPr>
        </p:nvSpPr>
        <p:spPr/>
        <p:txBody>
          <a:bodyPr/>
          <a:lstStyle/>
          <a:p>
            <a:r>
              <a:rPr lang="en-US" dirty="0"/>
              <a:t>Application to UKB/ KP GWAS</a:t>
            </a:r>
          </a:p>
        </p:txBody>
      </p:sp>
      <p:pic>
        <p:nvPicPr>
          <p:cNvPr id="3" name="Picture 2">
            <a:extLst>
              <a:ext uri="{FF2B5EF4-FFF2-40B4-BE49-F238E27FC236}">
                <a16:creationId xmlns:a16="http://schemas.microsoft.com/office/drawing/2014/main" id="{63ED492E-FD0D-8645-9631-41AEF791BB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7962"/>
            <a:ext cx="5562600" cy="5105400"/>
          </a:xfrm>
          <a:prstGeom prst="rect">
            <a:avLst/>
          </a:prstGeom>
          <a:noFill/>
          <a:ln>
            <a:noFill/>
          </a:ln>
        </p:spPr>
      </p:pic>
    </p:spTree>
    <p:extLst>
      <p:ext uri="{BB962C8B-B14F-4D97-AF65-F5344CB8AC3E}">
        <p14:creationId xmlns:p14="http://schemas.microsoft.com/office/powerpoint/2010/main" val="214224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E5DCCD-C538-F248-AD28-F7BC137AC8E5}"/>
              </a:ext>
            </a:extLst>
          </p:cNvPr>
          <p:cNvSpPr>
            <a:spLocks noGrp="1"/>
          </p:cNvSpPr>
          <p:nvPr>
            <p:ph type="sldNum" sz="quarter" idx="12"/>
          </p:nvPr>
        </p:nvSpPr>
        <p:spPr/>
        <p:txBody>
          <a:bodyPr/>
          <a:lstStyle/>
          <a:p>
            <a:fld id="{F16FE911-4D59-EF43-B867-6E4F1CBDBC2A}" type="slidenum">
              <a:rPr lang="en-US" smtClean="0"/>
              <a:t>38</a:t>
            </a:fld>
            <a:endParaRPr lang="en-US"/>
          </a:p>
        </p:txBody>
      </p:sp>
      <p:pic>
        <p:nvPicPr>
          <p:cNvPr id="8" name="Content Placeholder 7">
            <a:extLst>
              <a:ext uri="{FF2B5EF4-FFF2-40B4-BE49-F238E27FC236}">
                <a16:creationId xmlns:a16="http://schemas.microsoft.com/office/drawing/2014/main" id="{C04BAF08-F5E1-8244-B685-45F58C9DD80F}"/>
              </a:ext>
            </a:extLst>
          </p:cNvPr>
          <p:cNvPicPr>
            <a:picLocks noGrp="1" noChangeAspect="1"/>
          </p:cNvPicPr>
          <p:nvPr>
            <p:ph sz="half" idx="1"/>
          </p:nvPr>
        </p:nvPicPr>
        <p:blipFill>
          <a:blip r:embed="rId3"/>
          <a:stretch>
            <a:fillRect/>
          </a:stretch>
        </p:blipFill>
        <p:spPr>
          <a:xfrm>
            <a:off x="2286000" y="838200"/>
            <a:ext cx="5216237" cy="3470592"/>
          </a:xfrm>
          <a:prstGeom prst="rect">
            <a:avLst/>
          </a:prstGeom>
        </p:spPr>
      </p:pic>
      <p:sp>
        <p:nvSpPr>
          <p:cNvPr id="6" name="Title 5">
            <a:extLst>
              <a:ext uri="{FF2B5EF4-FFF2-40B4-BE49-F238E27FC236}">
                <a16:creationId xmlns:a16="http://schemas.microsoft.com/office/drawing/2014/main" id="{ADE21957-C218-FE49-B159-1CE394132687}"/>
              </a:ext>
            </a:extLst>
          </p:cNvPr>
          <p:cNvSpPr>
            <a:spLocks noGrp="1"/>
          </p:cNvSpPr>
          <p:nvPr>
            <p:ph type="title"/>
          </p:nvPr>
        </p:nvSpPr>
        <p:spPr>
          <a:xfrm>
            <a:off x="609600" y="-228600"/>
            <a:ext cx="8229600" cy="1143000"/>
          </a:xfrm>
        </p:spPr>
        <p:txBody>
          <a:bodyPr/>
          <a:lstStyle/>
          <a:p>
            <a:r>
              <a:rPr lang="en-US" dirty="0"/>
              <a:t>Interesting Results </a:t>
            </a:r>
          </a:p>
        </p:txBody>
      </p:sp>
      <p:pic>
        <p:nvPicPr>
          <p:cNvPr id="10" name="Content Placeholder 7">
            <a:extLst>
              <a:ext uri="{FF2B5EF4-FFF2-40B4-BE49-F238E27FC236}">
                <a16:creationId xmlns:a16="http://schemas.microsoft.com/office/drawing/2014/main" id="{6E9BEA8D-FF57-D849-8030-CF92807F7DE0}"/>
              </a:ext>
            </a:extLst>
          </p:cNvPr>
          <p:cNvPicPr>
            <a:picLocks noChangeAspect="1"/>
          </p:cNvPicPr>
          <p:nvPr/>
        </p:nvPicPr>
        <p:blipFill>
          <a:blip r:embed="rId4"/>
          <a:stretch>
            <a:fillRect/>
          </a:stretch>
        </p:blipFill>
        <p:spPr bwMode="auto">
          <a:xfrm>
            <a:off x="2446210" y="3680291"/>
            <a:ext cx="4895816" cy="32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543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733354D1-3F43-EB4A-A080-C33CDE378886}"/>
              </a:ext>
            </a:extLst>
          </p:cNvPr>
          <p:cNvSpPr>
            <a:spLocks noGrp="1"/>
          </p:cNvSpPr>
          <p:nvPr>
            <p:ph type="title"/>
          </p:nvPr>
        </p:nvSpPr>
        <p:spPr>
          <a:xfrm>
            <a:off x="271463" y="139700"/>
            <a:ext cx="8678862" cy="1325563"/>
          </a:xfrm>
        </p:spPr>
        <p:txBody>
          <a:bodyPr/>
          <a:lstStyle/>
          <a:p>
            <a:r>
              <a:rPr lang="en-US" altLang="en-US">
                <a:ea typeface="ＭＳ Ｐゴシック" panose="020B0600070205080204" pitchFamily="34" charset="-128"/>
              </a:rPr>
              <a:t>Methods for Examining Pleiotropy</a:t>
            </a:r>
          </a:p>
        </p:txBody>
      </p:sp>
      <p:sp>
        <p:nvSpPr>
          <p:cNvPr id="4" name="Parallelogram 3">
            <a:extLst>
              <a:ext uri="{FF2B5EF4-FFF2-40B4-BE49-F238E27FC236}">
                <a16:creationId xmlns:a16="http://schemas.microsoft.com/office/drawing/2014/main" id="{CEA4EC0B-A9EB-234D-9FAB-9B86A910DFEC}"/>
              </a:ext>
            </a:extLst>
          </p:cNvPr>
          <p:cNvSpPr/>
          <p:nvPr/>
        </p:nvSpPr>
        <p:spPr>
          <a:xfrm>
            <a:off x="349250" y="3954463"/>
            <a:ext cx="2611438" cy="1004887"/>
          </a:xfrm>
          <a:prstGeom prst="parallelogram">
            <a:avLst/>
          </a:prstGeom>
          <a:solidFill>
            <a:schemeClr val="bg1"/>
          </a:solid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2BA83762-93A2-0D49-9DAF-751559171FC9}"/>
              </a:ext>
            </a:extLst>
          </p:cNvPr>
          <p:cNvSpPr/>
          <p:nvPr/>
        </p:nvSpPr>
        <p:spPr>
          <a:xfrm>
            <a:off x="3073400" y="3954463"/>
            <a:ext cx="2854325" cy="1004887"/>
          </a:xfrm>
          <a:prstGeom prst="parallelogram">
            <a:avLst/>
          </a:prstGeom>
          <a:no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a:extLst>
              <a:ext uri="{FF2B5EF4-FFF2-40B4-BE49-F238E27FC236}">
                <a16:creationId xmlns:a16="http://schemas.microsoft.com/office/drawing/2014/main" id="{1FAF7ED1-0C35-9B47-9258-2C9BF1C3B4DA}"/>
              </a:ext>
            </a:extLst>
          </p:cNvPr>
          <p:cNvCxnSpPr/>
          <p:nvPr/>
        </p:nvCxnSpPr>
        <p:spPr>
          <a:xfrm flipV="1">
            <a:off x="569913" y="3362325"/>
            <a:ext cx="7666037" cy="0"/>
          </a:xfrm>
          <a:prstGeom prst="straightConnector1">
            <a:avLst/>
          </a:prstGeom>
          <a:ln w="1873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4693" name="TextBox 11">
            <a:extLst>
              <a:ext uri="{FF2B5EF4-FFF2-40B4-BE49-F238E27FC236}">
                <a16:creationId xmlns:a16="http://schemas.microsoft.com/office/drawing/2014/main" id="{5C847F3E-0A10-9C46-A0E1-5F16D65FF7B3}"/>
              </a:ext>
            </a:extLst>
          </p:cNvPr>
          <p:cNvSpPr txBox="1">
            <a:spLocks noChangeArrowheads="1"/>
          </p:cNvSpPr>
          <p:nvPr/>
        </p:nvSpPr>
        <p:spPr bwMode="auto">
          <a:xfrm>
            <a:off x="1905000" y="2549525"/>
            <a:ext cx="5414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Increasing Number of Variants</a:t>
            </a:r>
          </a:p>
        </p:txBody>
      </p:sp>
      <p:sp>
        <p:nvSpPr>
          <p:cNvPr id="13" name="Parallelogram 12">
            <a:extLst>
              <a:ext uri="{FF2B5EF4-FFF2-40B4-BE49-F238E27FC236}">
                <a16:creationId xmlns:a16="http://schemas.microsoft.com/office/drawing/2014/main" id="{55835501-9B8C-584D-9972-11A509078D79}"/>
              </a:ext>
            </a:extLst>
          </p:cNvPr>
          <p:cNvSpPr/>
          <p:nvPr/>
        </p:nvSpPr>
        <p:spPr>
          <a:xfrm>
            <a:off x="6040438" y="3954463"/>
            <a:ext cx="2676525" cy="1004887"/>
          </a:xfrm>
          <a:prstGeom prst="parallelogram">
            <a:avLst/>
          </a:prstGeom>
          <a:solidFill>
            <a:schemeClr val="bg1"/>
          </a:solid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695" name="TextBox 13">
            <a:extLst>
              <a:ext uri="{FF2B5EF4-FFF2-40B4-BE49-F238E27FC236}">
                <a16:creationId xmlns:a16="http://schemas.microsoft.com/office/drawing/2014/main" id="{A813AB97-FD68-2B49-8A4F-DDC9CCAA8B20}"/>
              </a:ext>
            </a:extLst>
          </p:cNvPr>
          <p:cNvSpPr txBox="1">
            <a:spLocks noChangeArrowheads="1"/>
          </p:cNvSpPr>
          <p:nvPr/>
        </p:nvSpPr>
        <p:spPr bwMode="auto">
          <a:xfrm>
            <a:off x="3446463" y="4041775"/>
            <a:ext cx="21701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t>Polygenic risk scores (PRS)</a:t>
            </a:r>
          </a:p>
        </p:txBody>
      </p:sp>
      <p:sp>
        <p:nvSpPr>
          <p:cNvPr id="114696" name="TextBox 14">
            <a:extLst>
              <a:ext uri="{FF2B5EF4-FFF2-40B4-BE49-F238E27FC236}">
                <a16:creationId xmlns:a16="http://schemas.microsoft.com/office/drawing/2014/main" id="{62560F49-8DE1-3542-B7EF-460AB20AE9A4}"/>
              </a:ext>
            </a:extLst>
          </p:cNvPr>
          <p:cNvSpPr txBox="1">
            <a:spLocks noChangeArrowheads="1"/>
          </p:cNvSpPr>
          <p:nvPr/>
        </p:nvSpPr>
        <p:spPr bwMode="auto">
          <a:xfrm>
            <a:off x="6338888" y="4211638"/>
            <a:ext cx="2116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solidFill>
                  <a:srgbClr val="E7E6E6"/>
                </a:solidFill>
              </a:rPr>
              <a:t>Co-heritability</a:t>
            </a:r>
          </a:p>
        </p:txBody>
      </p:sp>
      <p:sp>
        <p:nvSpPr>
          <p:cNvPr id="114697" name="TextBox 8">
            <a:extLst>
              <a:ext uri="{FF2B5EF4-FFF2-40B4-BE49-F238E27FC236}">
                <a16:creationId xmlns:a16="http://schemas.microsoft.com/office/drawing/2014/main" id="{5DBD8733-9D4E-0546-8F01-D55C1E589B6F}"/>
              </a:ext>
            </a:extLst>
          </p:cNvPr>
          <p:cNvSpPr txBox="1">
            <a:spLocks noChangeArrowheads="1"/>
          </p:cNvSpPr>
          <p:nvPr/>
        </p:nvSpPr>
        <p:spPr bwMode="auto">
          <a:xfrm>
            <a:off x="612775" y="4054475"/>
            <a:ext cx="2324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solidFill>
                  <a:schemeClr val="bg2"/>
                </a:solidFill>
              </a:rPr>
              <a:t>Single variant analyses</a:t>
            </a:r>
          </a:p>
        </p:txBody>
      </p:sp>
    </p:spTree>
    <p:extLst>
      <p:ext uri="{BB962C8B-B14F-4D97-AF65-F5344CB8AC3E}">
        <p14:creationId xmlns:p14="http://schemas.microsoft.com/office/powerpoint/2010/main" val="17370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dirty="0"/>
              <a:t>1. Heritability</a:t>
            </a:r>
          </a:p>
        </p:txBody>
      </p:sp>
      <p:sp>
        <p:nvSpPr>
          <p:cNvPr id="17410" name="Text Box 2"/>
          <p:cNvSpPr txBox="1">
            <a:spLocks noChangeArrowheads="1"/>
          </p:cNvSpPr>
          <p:nvPr/>
        </p:nvSpPr>
        <p:spPr bwMode="auto">
          <a:xfrm>
            <a:off x="457200" y="1708150"/>
            <a:ext cx="8229600" cy="4906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34963" indent="-333375">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1pPr>
            <a:lvl2pPr marL="1076325" indent="-617538">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000000"/>
                </a:solidFill>
                <a:latin typeface="Arial" charset="0"/>
                <a:ea typeface="ＭＳ Ｐゴシック" charset="0"/>
                <a:cs typeface="Microsoft YaHei" charset="0"/>
              </a:defRPr>
            </a:lvl9pPr>
          </a:lstStyle>
          <a:p>
            <a:pPr marL="458788" indent="-457200">
              <a:spcBef>
                <a:spcPts val="800"/>
              </a:spcBef>
              <a:buClrTx/>
              <a:buFont typeface="Arial"/>
              <a:buChar char="•"/>
              <a:defRPr/>
            </a:pPr>
            <a:r>
              <a:rPr lang="en-US" sz="2800" dirty="0"/>
              <a:t>Evaluates the genetic contribution to a trait (e.g., cancer) in terms of variance explained.</a:t>
            </a:r>
          </a:p>
          <a:p>
            <a:pPr marL="458788" indent="-457200">
              <a:spcBef>
                <a:spcPts val="800"/>
              </a:spcBef>
              <a:buClrTx/>
              <a:buFont typeface="Arial"/>
              <a:buChar char="•"/>
              <a:defRPr/>
            </a:pPr>
            <a:endParaRPr lang="en-US" sz="2800" dirty="0"/>
          </a:p>
          <a:p>
            <a:pPr marL="458788" indent="-457200">
              <a:spcBef>
                <a:spcPts val="800"/>
              </a:spcBef>
              <a:buClrTx/>
              <a:buFont typeface="Arial"/>
              <a:buChar char="•"/>
              <a:defRPr/>
            </a:pPr>
            <a:r>
              <a:rPr lang="en-US" sz="2800" dirty="0"/>
              <a:t>Phenotype = Mean + Genetics + Environment</a:t>
            </a:r>
          </a:p>
          <a:p>
            <a:pPr>
              <a:spcBef>
                <a:spcPts val="800"/>
              </a:spcBef>
              <a:buClrTx/>
              <a:buFontTx/>
              <a:buNone/>
              <a:defRPr/>
            </a:pPr>
            <a:r>
              <a:rPr lang="en-US" sz="2800" dirty="0"/>
              <a:t>                 P = </a:t>
            </a:r>
            <a:r>
              <a:rPr lang="en-US" sz="2800" dirty="0">
                <a:cs typeface="Arial" charset="0"/>
              </a:rPr>
              <a:t>µ</a:t>
            </a:r>
            <a:r>
              <a:rPr lang="en-US" sz="2800" dirty="0"/>
              <a:t> + G + E</a:t>
            </a:r>
          </a:p>
          <a:p>
            <a:pPr marL="458788" indent="-457200">
              <a:spcBef>
                <a:spcPts val="800"/>
              </a:spcBef>
              <a:buClrTx/>
              <a:buFont typeface="Arial"/>
              <a:buChar char="•"/>
              <a:defRPr/>
            </a:pPr>
            <a:r>
              <a:rPr lang="en-US" sz="2800" dirty="0"/>
              <a:t>Overall variation in Phenotype P</a:t>
            </a:r>
          </a:p>
          <a:p>
            <a:pPr marL="1588" indent="0">
              <a:spcBef>
                <a:spcPts val="800"/>
              </a:spcBef>
              <a:buClrTx/>
              <a:defRPr/>
            </a:pPr>
            <a:r>
              <a:rPr lang="en-US" sz="2800" dirty="0"/>
              <a:t>			</a:t>
            </a:r>
            <a:r>
              <a:rPr lang="en-US" sz="2800" dirty="0" err="1"/>
              <a:t>Var</a:t>
            </a:r>
            <a:r>
              <a:rPr lang="en-US" sz="2800" dirty="0"/>
              <a:t>(P) = </a:t>
            </a:r>
            <a:r>
              <a:rPr lang="en-US" sz="2800" dirty="0">
                <a:cs typeface="Arial" charset="0"/>
              </a:rPr>
              <a:t>σ</a:t>
            </a:r>
            <a:r>
              <a:rPr lang="en-US" sz="2800" baseline="33000" dirty="0">
                <a:cs typeface="Arial" charset="0"/>
              </a:rPr>
              <a:t>2</a:t>
            </a:r>
            <a:r>
              <a:rPr lang="en-US" sz="2800" baseline="-33000" dirty="0">
                <a:cs typeface="Arial" charset="0"/>
              </a:rPr>
              <a:t>P</a:t>
            </a:r>
            <a:r>
              <a:rPr lang="en-US" sz="2800" dirty="0"/>
              <a:t> = </a:t>
            </a:r>
            <a:r>
              <a:rPr lang="en-US" sz="2800" dirty="0">
                <a:cs typeface="Arial" charset="0"/>
              </a:rPr>
              <a:t>σ</a:t>
            </a:r>
            <a:r>
              <a:rPr lang="en-US" sz="2800" baseline="33000" dirty="0">
                <a:cs typeface="Arial" charset="0"/>
              </a:rPr>
              <a:t>2</a:t>
            </a:r>
            <a:r>
              <a:rPr lang="en-US" sz="2800" baseline="-33000" dirty="0">
                <a:cs typeface="Arial" charset="0"/>
              </a:rPr>
              <a:t>G</a:t>
            </a:r>
            <a:r>
              <a:rPr lang="en-US" sz="2800" dirty="0"/>
              <a:t> + </a:t>
            </a:r>
            <a:r>
              <a:rPr lang="en-US" sz="2800" dirty="0">
                <a:cs typeface="Arial" charset="0"/>
              </a:rPr>
              <a:t>σ</a:t>
            </a:r>
            <a:r>
              <a:rPr lang="en-US" sz="2800" baseline="33000" dirty="0">
                <a:cs typeface="Arial" charset="0"/>
              </a:rPr>
              <a:t>2</a:t>
            </a:r>
            <a:r>
              <a:rPr lang="en-US" sz="2800" baseline="-33000" dirty="0">
                <a:cs typeface="Arial" charset="0"/>
              </a:rPr>
              <a:t>E</a:t>
            </a:r>
          </a:p>
          <a:p>
            <a:pPr lvl="1">
              <a:spcBef>
                <a:spcPts val="700"/>
              </a:spcBef>
              <a:buClrTx/>
              <a:buFontTx/>
              <a:buNone/>
              <a:defRPr/>
            </a:pPr>
            <a:r>
              <a:rPr lang="en-US" sz="2800" dirty="0"/>
              <a:t>		</a:t>
            </a:r>
          </a:p>
        </p:txBody>
      </p:sp>
    </p:spTree>
    <p:extLst>
      <p:ext uri="{BB962C8B-B14F-4D97-AF65-F5344CB8AC3E}">
        <p14:creationId xmlns:p14="http://schemas.microsoft.com/office/powerpoint/2010/main" val="6744922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3153CAF8-93C7-0C4F-AFA9-B79A2323770C}"/>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3401859C-F9C0-054E-8AB2-5E51040030CB}"/>
              </a:ext>
            </a:extLst>
          </p:cNvPr>
          <p:cNvGraphicFramePr>
            <a:graphicFrameLocks noGrp="1"/>
          </p:cNvGraphicFramePr>
          <p:nvPr/>
        </p:nvGraphicFramePr>
        <p:xfrm>
          <a:off x="1871663" y="5427663"/>
          <a:ext cx="2700336" cy="369887"/>
        </p:xfrm>
        <a:graphic>
          <a:graphicData uri="http://schemas.openxmlformats.org/drawingml/2006/table">
            <a:tbl>
              <a:tblPr firstRow="1" bandRow="1">
                <a:tableStyleId>{2D5ABB26-0587-4C30-8999-92F81FD0307C}</a:tableStyleId>
              </a:tblPr>
              <a:tblGrid>
                <a:gridCol w="675084">
                  <a:extLst>
                    <a:ext uri="{9D8B030D-6E8A-4147-A177-3AD203B41FA5}">
                      <a16:colId xmlns:a16="http://schemas.microsoft.com/office/drawing/2014/main" val="20000"/>
                    </a:ext>
                  </a:extLst>
                </a:gridCol>
                <a:gridCol w="675084">
                  <a:extLst>
                    <a:ext uri="{9D8B030D-6E8A-4147-A177-3AD203B41FA5}">
                      <a16:colId xmlns:a16="http://schemas.microsoft.com/office/drawing/2014/main" val="20001"/>
                    </a:ext>
                  </a:extLst>
                </a:gridCol>
                <a:gridCol w="435796">
                  <a:extLst>
                    <a:ext uri="{9D8B030D-6E8A-4147-A177-3AD203B41FA5}">
                      <a16:colId xmlns:a16="http://schemas.microsoft.com/office/drawing/2014/main" val="20002"/>
                    </a:ext>
                  </a:extLst>
                </a:gridCol>
                <a:gridCol w="914372">
                  <a:extLst>
                    <a:ext uri="{9D8B030D-6E8A-4147-A177-3AD203B41FA5}">
                      <a16:colId xmlns:a16="http://schemas.microsoft.com/office/drawing/2014/main" val="20003"/>
                    </a:ext>
                  </a:extLst>
                </a:gridCol>
              </a:tblGrid>
              <a:tr h="369887">
                <a:tc>
                  <a:txBody>
                    <a:bodyPr/>
                    <a:lstStyle/>
                    <a:p>
                      <a:pPr algn="ctr"/>
                      <a:r>
                        <a:rPr lang="en-US" sz="1800" dirty="0"/>
                        <a:t>1</a:t>
                      </a:r>
                    </a:p>
                  </a:txBody>
                  <a:tcPr marL="91437" marR="91437"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2</a:t>
                      </a:r>
                    </a:p>
                  </a:txBody>
                  <a:tcPr marL="91437" marR="91437"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a:t>
                      </a:r>
                    </a:p>
                  </a:txBody>
                  <a:tcPr marL="91437" marR="91437"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PRS</a:t>
                      </a:r>
                    </a:p>
                  </a:txBody>
                  <a:tcPr marL="91437" marR="91437"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6CDC8A54-7909-7344-BB84-527F4094E107}"/>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cxnSp>
        <p:nvCxnSpPr>
          <p:cNvPr id="115830" name="Straight Arrow Connector 5">
            <a:extLst>
              <a:ext uri="{FF2B5EF4-FFF2-40B4-BE49-F238E27FC236}">
                <a16:creationId xmlns:a16="http://schemas.microsoft.com/office/drawing/2014/main" id="{7197AECD-75A8-2644-B88B-14A52896906B}"/>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15831" name="Straight Arrow Connector 7">
            <a:extLst>
              <a:ext uri="{FF2B5EF4-FFF2-40B4-BE49-F238E27FC236}">
                <a16:creationId xmlns:a16="http://schemas.microsoft.com/office/drawing/2014/main" id="{3D26056D-0E0A-DA4E-9807-51737915F93B}"/>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15832" name="TextBox 8">
            <a:extLst>
              <a:ext uri="{FF2B5EF4-FFF2-40B4-BE49-F238E27FC236}">
                <a16:creationId xmlns:a16="http://schemas.microsoft.com/office/drawing/2014/main" id="{39FCCCDA-18F1-A34F-A75F-2E69CED2BF8D}"/>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sp>
        <p:nvSpPr>
          <p:cNvPr id="115833" name="TextBox 10">
            <a:extLst>
              <a:ext uri="{FF2B5EF4-FFF2-40B4-BE49-F238E27FC236}">
                <a16:creationId xmlns:a16="http://schemas.microsoft.com/office/drawing/2014/main" id="{5B97EF47-FC3D-9145-87D6-74645407CEA6}"/>
              </a:ext>
            </a:extLst>
          </p:cNvPr>
          <p:cNvSpPr txBox="1">
            <a:spLocks noChangeArrowheads="1"/>
          </p:cNvSpPr>
          <p:nvPr/>
        </p:nvSpPr>
        <p:spPr bwMode="auto">
          <a:xfrm>
            <a:off x="3657600" y="60912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Variants / SNPs</a:t>
            </a:r>
          </a:p>
        </p:txBody>
      </p:sp>
      <p:sp>
        <p:nvSpPr>
          <p:cNvPr id="115834" name="Title 3">
            <a:extLst>
              <a:ext uri="{FF2B5EF4-FFF2-40B4-BE49-F238E27FC236}">
                <a16:creationId xmlns:a16="http://schemas.microsoft.com/office/drawing/2014/main" id="{F6945EA6-DD03-5C40-A0B9-1215F6B2A5A1}"/>
              </a:ext>
            </a:extLst>
          </p:cNvPr>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a:solidFill>
                  <a:srgbClr val="000000"/>
                </a:solidFill>
                <a:latin typeface="Calibri" panose="020F0502020204030204" pitchFamily="34" charset="0"/>
              </a:rPr>
              <a:t>Polygenic Risk Score Pleiotropy</a:t>
            </a:r>
          </a:p>
        </p:txBody>
      </p:sp>
    </p:spTree>
    <p:extLst>
      <p:ext uri="{BB962C8B-B14F-4D97-AF65-F5344CB8AC3E}">
        <p14:creationId xmlns:p14="http://schemas.microsoft.com/office/powerpoint/2010/main" val="1919080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446A-A1A3-C04A-9899-10DE422A2104}"/>
              </a:ext>
            </a:extLst>
          </p:cNvPr>
          <p:cNvSpPr>
            <a:spLocks noGrp="1"/>
          </p:cNvSpPr>
          <p:nvPr>
            <p:ph type="title"/>
          </p:nvPr>
        </p:nvSpPr>
        <p:spPr/>
        <p:txBody>
          <a:bodyPr/>
          <a:lstStyle/>
          <a:p>
            <a:r>
              <a:rPr lang="en-US" altLang="en-US" dirty="0">
                <a:ea typeface="ＭＳ Ｐゴシック" panose="020B0600070205080204" pitchFamily="34" charset="-128"/>
              </a:rPr>
              <a:t>UK Biobank: </a:t>
            </a:r>
            <a:br>
              <a:rPr lang="en-US" altLang="en-US" dirty="0">
                <a:ea typeface="ＭＳ Ｐゴシック" panose="020B0600070205080204" pitchFamily="34" charset="-128"/>
              </a:rPr>
            </a:br>
            <a:r>
              <a:rPr lang="en-US" altLang="en-US" dirty="0">
                <a:ea typeface="ＭＳ Ｐゴシック" panose="020B0600070205080204" pitchFamily="34" charset="-128"/>
              </a:rPr>
              <a:t>Cross Cancer PRS Results</a:t>
            </a:r>
            <a:endParaRPr lang="en-US" dirty="0"/>
          </a:p>
        </p:txBody>
      </p:sp>
      <p:pic>
        <p:nvPicPr>
          <p:cNvPr id="4" name="Picture 3" descr="Figure1_20190923.pdf">
            <a:extLst>
              <a:ext uri="{FF2B5EF4-FFF2-40B4-BE49-F238E27FC236}">
                <a16:creationId xmlns:a16="http://schemas.microsoft.com/office/drawing/2014/main" id="{82D6A05E-B979-4B4A-BB56-45D02ABD98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744" y="1524000"/>
            <a:ext cx="8991599" cy="5181600"/>
          </a:xfrm>
          <a:prstGeom prst="rect">
            <a:avLst/>
          </a:prstGeom>
          <a:noFill/>
          <a:ln>
            <a:noFill/>
          </a:ln>
        </p:spPr>
      </p:pic>
    </p:spTree>
    <p:extLst>
      <p:ext uri="{BB962C8B-B14F-4D97-AF65-F5344CB8AC3E}">
        <p14:creationId xmlns:p14="http://schemas.microsoft.com/office/powerpoint/2010/main" val="3037327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C2DBDFEE-A27B-B44F-BA8E-2AE0D824EF2E}"/>
              </a:ext>
            </a:extLst>
          </p:cNvPr>
          <p:cNvSpPr>
            <a:spLocks noGrp="1"/>
          </p:cNvSpPr>
          <p:nvPr>
            <p:ph type="title"/>
          </p:nvPr>
        </p:nvSpPr>
        <p:spPr>
          <a:xfrm>
            <a:off x="271463" y="139700"/>
            <a:ext cx="8678862" cy="1325563"/>
          </a:xfrm>
        </p:spPr>
        <p:txBody>
          <a:bodyPr/>
          <a:lstStyle/>
          <a:p>
            <a:r>
              <a:rPr lang="en-US" altLang="en-US">
                <a:ea typeface="ＭＳ Ｐゴシック" panose="020B0600070205080204" pitchFamily="34" charset="-128"/>
              </a:rPr>
              <a:t>Methods for Examining Pleiotropy</a:t>
            </a:r>
          </a:p>
        </p:txBody>
      </p:sp>
      <p:sp>
        <p:nvSpPr>
          <p:cNvPr id="4" name="Parallelogram 3">
            <a:extLst>
              <a:ext uri="{FF2B5EF4-FFF2-40B4-BE49-F238E27FC236}">
                <a16:creationId xmlns:a16="http://schemas.microsoft.com/office/drawing/2014/main" id="{D83BB2A3-D832-174B-AE67-E282552E5223}"/>
              </a:ext>
            </a:extLst>
          </p:cNvPr>
          <p:cNvSpPr/>
          <p:nvPr/>
        </p:nvSpPr>
        <p:spPr>
          <a:xfrm>
            <a:off x="349250" y="3954463"/>
            <a:ext cx="2611438" cy="1004887"/>
          </a:xfrm>
          <a:prstGeom prst="parallelogram">
            <a:avLst/>
          </a:prstGeom>
          <a:solidFill>
            <a:schemeClr val="bg1"/>
          </a:solid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F196B2A5-8E33-474C-A048-08E52BDE4F3F}"/>
              </a:ext>
            </a:extLst>
          </p:cNvPr>
          <p:cNvSpPr/>
          <p:nvPr/>
        </p:nvSpPr>
        <p:spPr>
          <a:xfrm>
            <a:off x="3073400" y="3954463"/>
            <a:ext cx="2854325" cy="1004887"/>
          </a:xfrm>
          <a:prstGeom prst="parallelogram">
            <a:avLst/>
          </a:prstGeom>
          <a:no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a:extLst>
              <a:ext uri="{FF2B5EF4-FFF2-40B4-BE49-F238E27FC236}">
                <a16:creationId xmlns:a16="http://schemas.microsoft.com/office/drawing/2014/main" id="{3C6DEB97-C64E-1648-8EC5-BB127067EB2A}"/>
              </a:ext>
            </a:extLst>
          </p:cNvPr>
          <p:cNvCxnSpPr/>
          <p:nvPr/>
        </p:nvCxnSpPr>
        <p:spPr>
          <a:xfrm flipV="1">
            <a:off x="569913" y="3362325"/>
            <a:ext cx="7666037" cy="0"/>
          </a:xfrm>
          <a:prstGeom prst="straightConnector1">
            <a:avLst/>
          </a:prstGeom>
          <a:ln w="1873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7765" name="TextBox 11">
            <a:extLst>
              <a:ext uri="{FF2B5EF4-FFF2-40B4-BE49-F238E27FC236}">
                <a16:creationId xmlns:a16="http://schemas.microsoft.com/office/drawing/2014/main" id="{9FEC9F99-D703-6B44-ABF9-04E138255F02}"/>
              </a:ext>
            </a:extLst>
          </p:cNvPr>
          <p:cNvSpPr txBox="1">
            <a:spLocks noChangeArrowheads="1"/>
          </p:cNvSpPr>
          <p:nvPr/>
        </p:nvSpPr>
        <p:spPr bwMode="auto">
          <a:xfrm>
            <a:off x="1905000" y="2549525"/>
            <a:ext cx="5414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t>Increasing Number of Variants</a:t>
            </a:r>
          </a:p>
        </p:txBody>
      </p:sp>
      <p:sp>
        <p:nvSpPr>
          <p:cNvPr id="13" name="Parallelogram 12">
            <a:extLst>
              <a:ext uri="{FF2B5EF4-FFF2-40B4-BE49-F238E27FC236}">
                <a16:creationId xmlns:a16="http://schemas.microsoft.com/office/drawing/2014/main" id="{D8418564-11FD-9848-830A-67FB652A6B8F}"/>
              </a:ext>
            </a:extLst>
          </p:cNvPr>
          <p:cNvSpPr/>
          <p:nvPr/>
        </p:nvSpPr>
        <p:spPr>
          <a:xfrm>
            <a:off x="6040438" y="3954463"/>
            <a:ext cx="2676525" cy="1004887"/>
          </a:xfrm>
          <a:prstGeom prst="parallelogram">
            <a:avLst/>
          </a:prstGeom>
          <a:solidFill>
            <a:schemeClr val="bg1"/>
          </a:solidFill>
          <a:ln w="168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767" name="TextBox 13">
            <a:extLst>
              <a:ext uri="{FF2B5EF4-FFF2-40B4-BE49-F238E27FC236}">
                <a16:creationId xmlns:a16="http://schemas.microsoft.com/office/drawing/2014/main" id="{CE1CBFC3-E72B-B949-B4DE-ABC0031B1FAF}"/>
              </a:ext>
            </a:extLst>
          </p:cNvPr>
          <p:cNvSpPr txBox="1">
            <a:spLocks noChangeArrowheads="1"/>
          </p:cNvSpPr>
          <p:nvPr/>
        </p:nvSpPr>
        <p:spPr bwMode="auto">
          <a:xfrm>
            <a:off x="3446463" y="4041775"/>
            <a:ext cx="21701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solidFill>
                  <a:schemeClr val="bg2"/>
                </a:solidFill>
              </a:rPr>
              <a:t>Polygenic risk scores (PRS)</a:t>
            </a:r>
          </a:p>
        </p:txBody>
      </p:sp>
      <p:sp>
        <p:nvSpPr>
          <p:cNvPr id="117768" name="TextBox 14">
            <a:extLst>
              <a:ext uri="{FF2B5EF4-FFF2-40B4-BE49-F238E27FC236}">
                <a16:creationId xmlns:a16="http://schemas.microsoft.com/office/drawing/2014/main" id="{5B2B40E4-25E8-BB4B-AD5C-23C44F0C6371}"/>
              </a:ext>
            </a:extLst>
          </p:cNvPr>
          <p:cNvSpPr txBox="1">
            <a:spLocks noChangeArrowheads="1"/>
          </p:cNvSpPr>
          <p:nvPr/>
        </p:nvSpPr>
        <p:spPr bwMode="auto">
          <a:xfrm>
            <a:off x="6338888" y="4211638"/>
            <a:ext cx="2116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t>Co-heritability</a:t>
            </a:r>
          </a:p>
        </p:txBody>
      </p:sp>
      <p:sp>
        <p:nvSpPr>
          <p:cNvPr id="117769" name="TextBox 8">
            <a:extLst>
              <a:ext uri="{FF2B5EF4-FFF2-40B4-BE49-F238E27FC236}">
                <a16:creationId xmlns:a16="http://schemas.microsoft.com/office/drawing/2014/main" id="{BDB73712-0DC3-B247-9795-F040B0A8E552}"/>
              </a:ext>
            </a:extLst>
          </p:cNvPr>
          <p:cNvSpPr txBox="1">
            <a:spLocks noChangeArrowheads="1"/>
          </p:cNvSpPr>
          <p:nvPr/>
        </p:nvSpPr>
        <p:spPr bwMode="auto">
          <a:xfrm>
            <a:off x="612775" y="4054475"/>
            <a:ext cx="2324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solidFill>
                  <a:srgbClr val="E7E6E6"/>
                </a:solidFill>
              </a:rPr>
              <a:t>Single variant analyses</a:t>
            </a:r>
          </a:p>
        </p:txBody>
      </p:sp>
    </p:spTree>
    <p:extLst>
      <p:ext uri="{BB962C8B-B14F-4D97-AF65-F5344CB8AC3E}">
        <p14:creationId xmlns:p14="http://schemas.microsoft.com/office/powerpoint/2010/main" val="360124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7D14E6FF-86AD-7B44-935F-8D366A46277E}"/>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3"/>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F4231824-14B2-854C-84AE-D30476411662}"/>
              </a:ext>
            </a:extLst>
          </p:cNvPr>
          <p:cNvGraphicFramePr>
            <a:graphicFrameLocks noGrp="1"/>
          </p:cNvGraphicFramePr>
          <p:nvPr/>
        </p:nvGraphicFramePr>
        <p:xfrm>
          <a:off x="1871663" y="5427663"/>
          <a:ext cx="6172200" cy="371475"/>
        </p:xfrm>
        <a:graphic>
          <a:graphicData uri="http://schemas.openxmlformats.org/drawingml/2006/table">
            <a:tbl>
              <a:tblPr/>
              <a:tblGrid>
                <a:gridCol w="617537">
                  <a:extLst>
                    <a:ext uri="{9D8B030D-6E8A-4147-A177-3AD203B41FA5}">
                      <a16:colId xmlns:a16="http://schemas.microsoft.com/office/drawing/2014/main" val="4221401097"/>
                    </a:ext>
                  </a:extLst>
                </a:gridCol>
                <a:gridCol w="617538">
                  <a:extLst>
                    <a:ext uri="{9D8B030D-6E8A-4147-A177-3AD203B41FA5}">
                      <a16:colId xmlns:a16="http://schemas.microsoft.com/office/drawing/2014/main" val="3308329906"/>
                    </a:ext>
                  </a:extLst>
                </a:gridCol>
                <a:gridCol w="615950">
                  <a:extLst>
                    <a:ext uri="{9D8B030D-6E8A-4147-A177-3AD203B41FA5}">
                      <a16:colId xmlns:a16="http://schemas.microsoft.com/office/drawing/2014/main" val="1722746306"/>
                    </a:ext>
                  </a:extLst>
                </a:gridCol>
                <a:gridCol w="617537">
                  <a:extLst>
                    <a:ext uri="{9D8B030D-6E8A-4147-A177-3AD203B41FA5}">
                      <a16:colId xmlns:a16="http://schemas.microsoft.com/office/drawing/2014/main" val="2338353872"/>
                    </a:ext>
                  </a:extLst>
                </a:gridCol>
                <a:gridCol w="617538">
                  <a:extLst>
                    <a:ext uri="{9D8B030D-6E8A-4147-A177-3AD203B41FA5}">
                      <a16:colId xmlns:a16="http://schemas.microsoft.com/office/drawing/2014/main" val="747336897"/>
                    </a:ext>
                  </a:extLst>
                </a:gridCol>
                <a:gridCol w="617537">
                  <a:extLst>
                    <a:ext uri="{9D8B030D-6E8A-4147-A177-3AD203B41FA5}">
                      <a16:colId xmlns:a16="http://schemas.microsoft.com/office/drawing/2014/main" val="303971610"/>
                    </a:ext>
                  </a:extLst>
                </a:gridCol>
                <a:gridCol w="617538">
                  <a:extLst>
                    <a:ext uri="{9D8B030D-6E8A-4147-A177-3AD203B41FA5}">
                      <a16:colId xmlns:a16="http://schemas.microsoft.com/office/drawing/2014/main" val="1257705258"/>
                    </a:ext>
                  </a:extLst>
                </a:gridCol>
                <a:gridCol w="615950">
                  <a:extLst>
                    <a:ext uri="{9D8B030D-6E8A-4147-A177-3AD203B41FA5}">
                      <a16:colId xmlns:a16="http://schemas.microsoft.com/office/drawing/2014/main" val="3169867411"/>
                    </a:ext>
                  </a:extLst>
                </a:gridCol>
                <a:gridCol w="617537">
                  <a:extLst>
                    <a:ext uri="{9D8B030D-6E8A-4147-A177-3AD203B41FA5}">
                      <a16:colId xmlns:a16="http://schemas.microsoft.com/office/drawing/2014/main" val="3964485354"/>
                    </a:ext>
                  </a:extLst>
                </a:gridCol>
                <a:gridCol w="617538">
                  <a:extLst>
                    <a:ext uri="{9D8B030D-6E8A-4147-A177-3AD203B41FA5}">
                      <a16:colId xmlns:a16="http://schemas.microsoft.com/office/drawing/2014/main" val="1163387257"/>
                    </a:ext>
                  </a:extLst>
                </a:gridCol>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101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1K</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1M</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h</a:t>
                      </a:r>
                      <a:r>
                        <a:rPr kumimoji="0" lang="en-US" altLang="en-US" sz="1800" b="0" i="0" u="none" strike="noStrike" cap="none" normalizeH="0" baseline="30000">
                          <a:ln>
                            <a:noFill/>
                          </a:ln>
                          <a:solidFill>
                            <a:schemeClr val="tx1"/>
                          </a:solidFill>
                          <a:effectLst/>
                          <a:latin typeface="Calibri" panose="020F0502020204030204" pitchFamily="34" charset="0"/>
                          <a:ea typeface="ＭＳ Ｐゴシック" panose="020B0600070205080204" pitchFamily="34" charset="-128"/>
                        </a:rPr>
                        <a:t>2</a:t>
                      </a:r>
                      <a:endParaRPr kumimoji="0" lang="en-US" altLang="en-US"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52680267"/>
                  </a:ext>
                </a:extLst>
              </a:tr>
            </a:tbl>
          </a:graphicData>
        </a:graphic>
      </p:graphicFrame>
      <p:graphicFrame>
        <p:nvGraphicFramePr>
          <p:cNvPr id="15" name="Table 14">
            <a:extLst>
              <a:ext uri="{FF2B5EF4-FFF2-40B4-BE49-F238E27FC236}">
                <a16:creationId xmlns:a16="http://schemas.microsoft.com/office/drawing/2014/main" id="{FC11429B-40CC-5042-8CBA-D9D880E0B1B8}"/>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118908" name="Title 3">
            <a:extLst>
              <a:ext uri="{FF2B5EF4-FFF2-40B4-BE49-F238E27FC236}">
                <a16:creationId xmlns:a16="http://schemas.microsoft.com/office/drawing/2014/main" id="{A35829BF-FD46-734A-A897-1D0D790B61FF}"/>
              </a:ext>
            </a:extLst>
          </p:cNvPr>
          <p:cNvSpPr>
            <a:spLocks noGrp="1"/>
          </p:cNvSpPr>
          <p:nvPr>
            <p:ph type="title"/>
          </p:nvPr>
        </p:nvSpPr>
        <p:spPr>
          <a:xfrm>
            <a:off x="457200" y="152400"/>
            <a:ext cx="8229600" cy="1143000"/>
          </a:xfrm>
        </p:spPr>
        <p:txBody>
          <a:bodyPr/>
          <a:lstStyle/>
          <a:p>
            <a:r>
              <a:rPr lang="en-US" altLang="en-US">
                <a:ea typeface="ＭＳ Ｐゴシック" panose="020B0600070205080204" pitchFamily="34" charset="-128"/>
              </a:rPr>
              <a:t>Co-heritability</a:t>
            </a:r>
          </a:p>
        </p:txBody>
      </p:sp>
      <p:cxnSp>
        <p:nvCxnSpPr>
          <p:cNvPr id="118909" name="Straight Arrow Connector 5">
            <a:extLst>
              <a:ext uri="{FF2B5EF4-FFF2-40B4-BE49-F238E27FC236}">
                <a16:creationId xmlns:a16="http://schemas.microsoft.com/office/drawing/2014/main" id="{1907080E-119F-FF42-8B3D-34ADAF6D2872}"/>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18910" name="Straight Arrow Connector 7">
            <a:extLst>
              <a:ext uri="{FF2B5EF4-FFF2-40B4-BE49-F238E27FC236}">
                <a16:creationId xmlns:a16="http://schemas.microsoft.com/office/drawing/2014/main" id="{36AA309C-16A6-E34D-A8F8-C8D63E5EAB5E}"/>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18911" name="TextBox 8">
            <a:extLst>
              <a:ext uri="{FF2B5EF4-FFF2-40B4-BE49-F238E27FC236}">
                <a16:creationId xmlns:a16="http://schemas.microsoft.com/office/drawing/2014/main" id="{C0DF8E94-6173-0F47-8943-CB9C61DA42A3}"/>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sp>
        <p:nvSpPr>
          <p:cNvPr id="118912" name="TextBox 10">
            <a:extLst>
              <a:ext uri="{FF2B5EF4-FFF2-40B4-BE49-F238E27FC236}">
                <a16:creationId xmlns:a16="http://schemas.microsoft.com/office/drawing/2014/main" id="{2A5F2C4E-DC50-0F4E-A0DC-64FF12CE729B}"/>
              </a:ext>
            </a:extLst>
          </p:cNvPr>
          <p:cNvSpPr txBox="1">
            <a:spLocks noChangeArrowheads="1"/>
          </p:cNvSpPr>
          <p:nvPr/>
        </p:nvSpPr>
        <p:spPr bwMode="auto">
          <a:xfrm>
            <a:off x="3657600" y="60912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Variants / SNPs</a:t>
            </a:r>
          </a:p>
        </p:txBody>
      </p:sp>
    </p:spTree>
    <p:extLst>
      <p:ext uri="{BB962C8B-B14F-4D97-AF65-F5344CB8AC3E}">
        <p14:creationId xmlns:p14="http://schemas.microsoft.com/office/powerpoint/2010/main" val="965559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E257F0A5-1C76-A34B-84D9-1796FFFDF197}"/>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9"/>
                  </a:ext>
                </a:extLst>
              </a:tr>
            </a:tbl>
          </a:graphicData>
        </a:graphic>
      </p:graphicFrame>
      <p:graphicFrame>
        <p:nvGraphicFramePr>
          <p:cNvPr id="15" name="Table 14">
            <a:extLst>
              <a:ext uri="{FF2B5EF4-FFF2-40B4-BE49-F238E27FC236}">
                <a16:creationId xmlns:a16="http://schemas.microsoft.com/office/drawing/2014/main" id="{998D1B96-3FE8-9C4E-BD3E-2B749FAD0ED2}"/>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119921" name="Title 3">
            <a:extLst>
              <a:ext uri="{FF2B5EF4-FFF2-40B4-BE49-F238E27FC236}">
                <a16:creationId xmlns:a16="http://schemas.microsoft.com/office/drawing/2014/main" id="{FB9377BB-7187-F44E-8C17-44AD2FA18B9C}"/>
              </a:ext>
            </a:extLst>
          </p:cNvPr>
          <p:cNvSpPr>
            <a:spLocks noGrp="1"/>
          </p:cNvSpPr>
          <p:nvPr>
            <p:ph type="title"/>
          </p:nvPr>
        </p:nvSpPr>
        <p:spPr>
          <a:xfrm>
            <a:off x="457200" y="152400"/>
            <a:ext cx="8229600" cy="1143000"/>
          </a:xfrm>
        </p:spPr>
        <p:txBody>
          <a:bodyPr/>
          <a:lstStyle/>
          <a:p>
            <a:r>
              <a:rPr lang="en-US" altLang="en-US">
                <a:ea typeface="ＭＳ Ｐゴシック" panose="020B0600070205080204" pitchFamily="34" charset="-128"/>
              </a:rPr>
              <a:t>Co-heritability</a:t>
            </a:r>
          </a:p>
        </p:txBody>
      </p:sp>
      <p:cxnSp>
        <p:nvCxnSpPr>
          <p:cNvPr id="119922" name="Straight Arrow Connector 5">
            <a:extLst>
              <a:ext uri="{FF2B5EF4-FFF2-40B4-BE49-F238E27FC236}">
                <a16:creationId xmlns:a16="http://schemas.microsoft.com/office/drawing/2014/main" id="{4EBEBD2A-0D77-0D4E-9499-4DC90F399995}"/>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19923" name="Straight Arrow Connector 7">
            <a:extLst>
              <a:ext uri="{FF2B5EF4-FFF2-40B4-BE49-F238E27FC236}">
                <a16:creationId xmlns:a16="http://schemas.microsoft.com/office/drawing/2014/main" id="{AF7D5054-571B-A74C-A160-0AD79E93F52E}"/>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19924" name="TextBox 8">
            <a:extLst>
              <a:ext uri="{FF2B5EF4-FFF2-40B4-BE49-F238E27FC236}">
                <a16:creationId xmlns:a16="http://schemas.microsoft.com/office/drawing/2014/main" id="{F1FF94C0-0087-7241-8EC3-1838E3AE04D2}"/>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graphicFrame>
        <p:nvGraphicFramePr>
          <p:cNvPr id="12" name="Table 11">
            <a:extLst>
              <a:ext uri="{FF2B5EF4-FFF2-40B4-BE49-F238E27FC236}">
                <a16:creationId xmlns:a16="http://schemas.microsoft.com/office/drawing/2014/main" id="{7867B7C9-9417-8540-B415-6158A3BB9F11}"/>
              </a:ext>
            </a:extLst>
          </p:cNvPr>
          <p:cNvGraphicFramePr>
            <a:graphicFrameLocks noGrp="1"/>
          </p:cNvGraphicFramePr>
          <p:nvPr/>
        </p:nvGraphicFramePr>
        <p:xfrm>
          <a:off x="1871583" y="5426912"/>
          <a:ext cx="6172200" cy="1431088"/>
        </p:xfrm>
        <a:graphic>
          <a:graphicData uri="http://schemas.openxmlformats.org/drawingml/2006/table">
            <a:tbl>
              <a:tblPr firstRow="1" bandRow="1">
                <a:tableStyleId>{2D5ABB26-0587-4C30-8999-92F81FD0307C}</a:tableStyleId>
              </a:tblPr>
              <a:tblGrid>
                <a:gridCol w="617220">
                  <a:extLst>
                    <a:ext uri="{9D8B030D-6E8A-4147-A177-3AD203B41FA5}">
                      <a16:colId xmlns:a16="http://schemas.microsoft.com/office/drawing/2014/main" val="20000"/>
                    </a:ext>
                  </a:extLst>
                </a:gridCol>
                <a:gridCol w="617220">
                  <a:extLst>
                    <a:ext uri="{9D8B030D-6E8A-4147-A177-3AD203B41FA5}">
                      <a16:colId xmlns:a16="http://schemas.microsoft.com/office/drawing/2014/main" val="20001"/>
                    </a:ext>
                  </a:extLst>
                </a:gridCol>
                <a:gridCol w="617220">
                  <a:extLst>
                    <a:ext uri="{9D8B030D-6E8A-4147-A177-3AD203B41FA5}">
                      <a16:colId xmlns:a16="http://schemas.microsoft.com/office/drawing/2014/main" val="20002"/>
                    </a:ext>
                  </a:extLst>
                </a:gridCol>
                <a:gridCol w="617220">
                  <a:extLst>
                    <a:ext uri="{9D8B030D-6E8A-4147-A177-3AD203B41FA5}">
                      <a16:colId xmlns:a16="http://schemas.microsoft.com/office/drawing/2014/main" val="20003"/>
                    </a:ext>
                  </a:extLst>
                </a:gridCol>
                <a:gridCol w="617220">
                  <a:extLst>
                    <a:ext uri="{9D8B030D-6E8A-4147-A177-3AD203B41FA5}">
                      <a16:colId xmlns:a16="http://schemas.microsoft.com/office/drawing/2014/main" val="20004"/>
                    </a:ext>
                  </a:extLst>
                </a:gridCol>
                <a:gridCol w="617220">
                  <a:extLst>
                    <a:ext uri="{9D8B030D-6E8A-4147-A177-3AD203B41FA5}">
                      <a16:colId xmlns:a16="http://schemas.microsoft.com/office/drawing/2014/main" val="20005"/>
                    </a:ext>
                  </a:extLst>
                </a:gridCol>
                <a:gridCol w="617220">
                  <a:extLst>
                    <a:ext uri="{9D8B030D-6E8A-4147-A177-3AD203B41FA5}">
                      <a16:colId xmlns:a16="http://schemas.microsoft.com/office/drawing/2014/main" val="20006"/>
                    </a:ext>
                  </a:extLst>
                </a:gridCol>
                <a:gridCol w="617220">
                  <a:extLst>
                    <a:ext uri="{9D8B030D-6E8A-4147-A177-3AD203B41FA5}">
                      <a16:colId xmlns:a16="http://schemas.microsoft.com/office/drawing/2014/main" val="20007"/>
                    </a:ext>
                  </a:extLst>
                </a:gridCol>
                <a:gridCol w="617220">
                  <a:extLst>
                    <a:ext uri="{9D8B030D-6E8A-4147-A177-3AD203B41FA5}">
                      <a16:colId xmlns:a16="http://schemas.microsoft.com/office/drawing/2014/main" val="20008"/>
                    </a:ext>
                  </a:extLst>
                </a:gridCol>
                <a:gridCol w="617220">
                  <a:extLst>
                    <a:ext uri="{9D8B030D-6E8A-4147-A177-3AD203B41FA5}">
                      <a16:colId xmlns:a16="http://schemas.microsoft.com/office/drawing/2014/main" val="20009"/>
                    </a:ext>
                  </a:extLst>
                </a:gridCol>
              </a:tblGrid>
              <a:tr h="1431088">
                <a:tc>
                  <a:txBody>
                    <a:bodyPr/>
                    <a:lstStyle/>
                    <a:p>
                      <a:pPr algn="ctr"/>
                      <a:r>
                        <a:rPr lang="en-US" dirty="0"/>
                        <a:t>Prostate</a:t>
                      </a: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dk1"/>
                          </a:solidFill>
                          <a:effectLst/>
                          <a:latin typeface="+mn-lt"/>
                          <a:cs typeface="+mn-cs"/>
                        </a:rPr>
                        <a:t>Breast</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Testicular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Melanoma</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Colon</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Bladder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Lung</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Rectum</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NHL</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Ovary</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18567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14903A5B-0B29-8647-AB2A-60AEC379292E}"/>
              </a:ext>
            </a:extLst>
          </p:cNvPr>
          <p:cNvGraphicFramePr>
            <a:graphicFrameLocks noGrp="1"/>
          </p:cNvGraphicFramePr>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51EE"/>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9"/>
                  </a:ext>
                </a:extLst>
              </a:tr>
            </a:tbl>
          </a:graphicData>
        </a:graphic>
      </p:graphicFrame>
      <p:graphicFrame>
        <p:nvGraphicFramePr>
          <p:cNvPr id="15" name="Table 14">
            <a:extLst>
              <a:ext uri="{FF2B5EF4-FFF2-40B4-BE49-F238E27FC236}">
                <a16:creationId xmlns:a16="http://schemas.microsoft.com/office/drawing/2014/main" id="{49FB63E9-21BD-2F47-AE86-AD9D787AC929}"/>
              </a:ext>
            </a:extLst>
          </p:cNvPr>
          <p:cNvGraphicFramePr>
            <a:graphicFrameLocks noGrp="1"/>
          </p:cNvGraphicFramePr>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370840">
                <a:tc>
                  <a:txBody>
                    <a:bodyPr/>
                    <a:lstStyle/>
                    <a:p>
                      <a:pPr algn="ctr" fontAlgn="b"/>
                      <a:r>
                        <a:rPr lang="en-US" sz="2000" b="0" i="0" u="none" strike="noStrike" dirty="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0840">
                <a:tc>
                  <a:txBody>
                    <a:bodyPr/>
                    <a:lstStyle/>
                    <a:p>
                      <a:pPr algn="ctr" fontAlgn="b"/>
                      <a:r>
                        <a:rPr lang="en-US" sz="2000" b="0" i="0" u="none" strike="noStrike" dirty="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fontAlgn="b"/>
                      <a:r>
                        <a:rPr lang="en-US" sz="2000" u="none" strike="noStrike" dirty="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fontAlgn="b"/>
                      <a:r>
                        <a:rPr lang="en-US" sz="2000" u="none" strike="noStrike" dirty="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pPr algn="ctr" fontAlgn="b"/>
                      <a:r>
                        <a:rPr lang="en-US" sz="2000" u="none" strike="noStrike" dirty="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pPr algn="ctr" fontAlgn="b"/>
                      <a:r>
                        <a:rPr lang="en-US" sz="2000" u="none" strike="noStrike" dirty="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pPr algn="ctr" fontAlgn="b"/>
                      <a:r>
                        <a:rPr lang="en-US" sz="2000" u="none" strike="noStrike" dirty="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pPr algn="ctr" fontAlgn="b"/>
                      <a:r>
                        <a:rPr lang="en-US" sz="2000" u="none" strike="noStrike" dirty="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70840">
                <a:tc>
                  <a:txBody>
                    <a:bodyPr/>
                    <a:lstStyle/>
                    <a:p>
                      <a:pPr algn="ctr" fontAlgn="b"/>
                      <a:r>
                        <a:rPr lang="en-US" sz="2000" u="none" strike="noStrike" dirty="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70840">
                <a:tc>
                  <a:txBody>
                    <a:bodyPr/>
                    <a:lstStyle/>
                    <a:p>
                      <a:pPr algn="ctr" fontAlgn="b"/>
                      <a:r>
                        <a:rPr lang="en-US" sz="2000" u="none" strike="noStrike" dirty="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120945" name="Title 3">
            <a:extLst>
              <a:ext uri="{FF2B5EF4-FFF2-40B4-BE49-F238E27FC236}">
                <a16:creationId xmlns:a16="http://schemas.microsoft.com/office/drawing/2014/main" id="{A08FA648-E417-1C44-A143-5CBAAA53AC9E}"/>
              </a:ext>
            </a:extLst>
          </p:cNvPr>
          <p:cNvSpPr>
            <a:spLocks noGrp="1"/>
          </p:cNvSpPr>
          <p:nvPr>
            <p:ph type="title"/>
          </p:nvPr>
        </p:nvSpPr>
        <p:spPr>
          <a:xfrm>
            <a:off x="457200" y="152400"/>
            <a:ext cx="8229600" cy="1143000"/>
          </a:xfrm>
        </p:spPr>
        <p:txBody>
          <a:bodyPr/>
          <a:lstStyle/>
          <a:p>
            <a:r>
              <a:rPr lang="en-US" altLang="en-US">
                <a:ea typeface="ＭＳ Ｐゴシック" panose="020B0600070205080204" pitchFamily="34" charset="-128"/>
              </a:rPr>
              <a:t>Co-heritability</a:t>
            </a:r>
          </a:p>
        </p:txBody>
      </p:sp>
      <p:cxnSp>
        <p:nvCxnSpPr>
          <p:cNvPr id="120946" name="Straight Arrow Connector 5">
            <a:extLst>
              <a:ext uri="{FF2B5EF4-FFF2-40B4-BE49-F238E27FC236}">
                <a16:creationId xmlns:a16="http://schemas.microsoft.com/office/drawing/2014/main" id="{387EAF4E-DEC2-DE40-BFAD-3FC662E6C895}"/>
              </a:ext>
            </a:extLst>
          </p:cNvPr>
          <p:cNvCxnSpPr>
            <a:cxnSpLocks noChangeShapeType="1"/>
          </p:cNvCxnSpPr>
          <p:nvPr/>
        </p:nvCxnSpPr>
        <p:spPr bwMode="auto">
          <a:xfrm>
            <a:off x="1905000" y="5410200"/>
            <a:ext cx="6019800" cy="0"/>
          </a:xfrm>
          <a:prstGeom prst="straightConnector1">
            <a:avLst/>
          </a:prstGeom>
          <a:noFill/>
          <a:ln w="9525">
            <a:solidFill>
              <a:schemeClr val="tx1"/>
            </a:solidFill>
            <a:round/>
            <a:headEnd/>
            <a:tailEnd type="arrow" w="med" len="med"/>
          </a:ln>
        </p:spPr>
      </p:cxnSp>
      <p:cxnSp>
        <p:nvCxnSpPr>
          <p:cNvPr id="120947" name="Straight Arrow Connector 7">
            <a:extLst>
              <a:ext uri="{FF2B5EF4-FFF2-40B4-BE49-F238E27FC236}">
                <a16:creationId xmlns:a16="http://schemas.microsoft.com/office/drawing/2014/main" id="{16A620A4-91D5-C848-B2B3-A12DAB04DB6A}"/>
              </a:ext>
            </a:extLst>
          </p:cNvPr>
          <p:cNvCxnSpPr>
            <a:cxnSpLocks noChangeShapeType="1"/>
          </p:cNvCxnSpPr>
          <p:nvPr/>
        </p:nvCxnSpPr>
        <p:spPr bwMode="auto">
          <a:xfrm flipV="1">
            <a:off x="1905000" y="1600200"/>
            <a:ext cx="0" cy="3810000"/>
          </a:xfrm>
          <a:prstGeom prst="straightConnector1">
            <a:avLst/>
          </a:prstGeom>
          <a:noFill/>
          <a:ln w="9525">
            <a:solidFill>
              <a:schemeClr val="tx1"/>
            </a:solidFill>
            <a:round/>
            <a:headEnd/>
            <a:tailEnd type="arrow" w="med" len="med"/>
          </a:ln>
        </p:spPr>
      </p:cxnSp>
      <p:sp>
        <p:nvSpPr>
          <p:cNvPr id="120948" name="TextBox 8">
            <a:extLst>
              <a:ext uri="{FF2B5EF4-FFF2-40B4-BE49-F238E27FC236}">
                <a16:creationId xmlns:a16="http://schemas.microsoft.com/office/drawing/2014/main" id="{4679144B-AECE-C245-AA7E-96EC426C07BA}"/>
              </a:ext>
            </a:extLst>
          </p:cNvPr>
          <p:cNvSpPr txBox="1">
            <a:spLocks noChangeArrowheads="1"/>
          </p:cNvSpPr>
          <p:nvPr/>
        </p:nvSpPr>
        <p:spPr bwMode="auto">
          <a:xfrm rot="-5400000">
            <a:off x="-362744" y="3218657"/>
            <a:ext cx="1330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Cancers</a:t>
            </a:r>
          </a:p>
        </p:txBody>
      </p:sp>
      <p:graphicFrame>
        <p:nvGraphicFramePr>
          <p:cNvPr id="12" name="Table 11">
            <a:extLst>
              <a:ext uri="{FF2B5EF4-FFF2-40B4-BE49-F238E27FC236}">
                <a16:creationId xmlns:a16="http://schemas.microsoft.com/office/drawing/2014/main" id="{8B0C4D1F-FF59-C14E-8174-5EE3EE471B02}"/>
              </a:ext>
            </a:extLst>
          </p:cNvPr>
          <p:cNvGraphicFramePr>
            <a:graphicFrameLocks noGrp="1"/>
          </p:cNvGraphicFramePr>
          <p:nvPr/>
        </p:nvGraphicFramePr>
        <p:xfrm>
          <a:off x="1871583" y="5426912"/>
          <a:ext cx="6172200" cy="1431088"/>
        </p:xfrm>
        <a:graphic>
          <a:graphicData uri="http://schemas.openxmlformats.org/drawingml/2006/table">
            <a:tbl>
              <a:tblPr firstRow="1" bandRow="1">
                <a:tableStyleId>{2D5ABB26-0587-4C30-8999-92F81FD0307C}</a:tableStyleId>
              </a:tblPr>
              <a:tblGrid>
                <a:gridCol w="617220">
                  <a:extLst>
                    <a:ext uri="{9D8B030D-6E8A-4147-A177-3AD203B41FA5}">
                      <a16:colId xmlns:a16="http://schemas.microsoft.com/office/drawing/2014/main" val="20000"/>
                    </a:ext>
                  </a:extLst>
                </a:gridCol>
                <a:gridCol w="617220">
                  <a:extLst>
                    <a:ext uri="{9D8B030D-6E8A-4147-A177-3AD203B41FA5}">
                      <a16:colId xmlns:a16="http://schemas.microsoft.com/office/drawing/2014/main" val="20001"/>
                    </a:ext>
                  </a:extLst>
                </a:gridCol>
                <a:gridCol w="617220">
                  <a:extLst>
                    <a:ext uri="{9D8B030D-6E8A-4147-A177-3AD203B41FA5}">
                      <a16:colId xmlns:a16="http://schemas.microsoft.com/office/drawing/2014/main" val="20002"/>
                    </a:ext>
                  </a:extLst>
                </a:gridCol>
                <a:gridCol w="617220">
                  <a:extLst>
                    <a:ext uri="{9D8B030D-6E8A-4147-A177-3AD203B41FA5}">
                      <a16:colId xmlns:a16="http://schemas.microsoft.com/office/drawing/2014/main" val="20003"/>
                    </a:ext>
                  </a:extLst>
                </a:gridCol>
                <a:gridCol w="617220">
                  <a:extLst>
                    <a:ext uri="{9D8B030D-6E8A-4147-A177-3AD203B41FA5}">
                      <a16:colId xmlns:a16="http://schemas.microsoft.com/office/drawing/2014/main" val="20004"/>
                    </a:ext>
                  </a:extLst>
                </a:gridCol>
                <a:gridCol w="617220">
                  <a:extLst>
                    <a:ext uri="{9D8B030D-6E8A-4147-A177-3AD203B41FA5}">
                      <a16:colId xmlns:a16="http://schemas.microsoft.com/office/drawing/2014/main" val="20005"/>
                    </a:ext>
                  </a:extLst>
                </a:gridCol>
                <a:gridCol w="617220">
                  <a:extLst>
                    <a:ext uri="{9D8B030D-6E8A-4147-A177-3AD203B41FA5}">
                      <a16:colId xmlns:a16="http://schemas.microsoft.com/office/drawing/2014/main" val="20006"/>
                    </a:ext>
                  </a:extLst>
                </a:gridCol>
                <a:gridCol w="617220">
                  <a:extLst>
                    <a:ext uri="{9D8B030D-6E8A-4147-A177-3AD203B41FA5}">
                      <a16:colId xmlns:a16="http://schemas.microsoft.com/office/drawing/2014/main" val="20007"/>
                    </a:ext>
                  </a:extLst>
                </a:gridCol>
                <a:gridCol w="617220">
                  <a:extLst>
                    <a:ext uri="{9D8B030D-6E8A-4147-A177-3AD203B41FA5}">
                      <a16:colId xmlns:a16="http://schemas.microsoft.com/office/drawing/2014/main" val="20008"/>
                    </a:ext>
                  </a:extLst>
                </a:gridCol>
                <a:gridCol w="617220">
                  <a:extLst>
                    <a:ext uri="{9D8B030D-6E8A-4147-A177-3AD203B41FA5}">
                      <a16:colId xmlns:a16="http://schemas.microsoft.com/office/drawing/2014/main" val="20009"/>
                    </a:ext>
                  </a:extLst>
                </a:gridCol>
              </a:tblGrid>
              <a:tr h="1431088">
                <a:tc>
                  <a:txBody>
                    <a:bodyPr/>
                    <a:lstStyle/>
                    <a:p>
                      <a:pPr algn="ctr"/>
                      <a:r>
                        <a:rPr lang="en-US" dirty="0"/>
                        <a:t>Prostate</a:t>
                      </a: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dk1"/>
                          </a:solidFill>
                          <a:effectLst/>
                          <a:latin typeface="+mn-lt"/>
                          <a:cs typeface="+mn-cs"/>
                        </a:rPr>
                        <a:t>Breast</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Testicular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Melanoma</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Colon</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Bladder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Lung</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Rectum</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NHL</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Ovary</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0804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E539-0CF8-FC4F-BCC7-506EBA80465D}"/>
              </a:ext>
            </a:extLst>
          </p:cNvPr>
          <p:cNvSpPr>
            <a:spLocks noGrp="1"/>
          </p:cNvSpPr>
          <p:nvPr>
            <p:ph type="title"/>
          </p:nvPr>
        </p:nvSpPr>
        <p:spPr/>
        <p:txBody>
          <a:bodyPr/>
          <a:lstStyle/>
          <a:p>
            <a:r>
              <a:rPr lang="en-US" dirty="0"/>
              <a:t>Genetic Correlation</a:t>
            </a:r>
          </a:p>
        </p:txBody>
      </p:sp>
      <p:sp>
        <p:nvSpPr>
          <p:cNvPr id="10" name="Slide Number Placeholder 9">
            <a:extLst>
              <a:ext uri="{FF2B5EF4-FFF2-40B4-BE49-F238E27FC236}">
                <a16:creationId xmlns:a16="http://schemas.microsoft.com/office/drawing/2014/main" id="{858C8B79-CCD3-3947-B70D-CACFE8B351DC}"/>
              </a:ext>
            </a:extLst>
          </p:cNvPr>
          <p:cNvSpPr>
            <a:spLocks noGrp="1"/>
          </p:cNvSpPr>
          <p:nvPr>
            <p:ph type="sldNum" sz="quarter" idx="12"/>
          </p:nvPr>
        </p:nvSpPr>
        <p:spPr/>
        <p:txBody>
          <a:bodyPr/>
          <a:lstStyle/>
          <a:p>
            <a:fld id="{F16FE911-4D59-EF43-B867-6E4F1CBDBC2A}" type="slidenum">
              <a:rPr lang="en-US" smtClean="0"/>
              <a:t>46</a:t>
            </a:fld>
            <a:endParaRPr lang="en-US"/>
          </a:p>
        </p:txBody>
      </p:sp>
      <p:pic>
        <p:nvPicPr>
          <p:cNvPr id="18" name="Content Placeholder 17">
            <a:extLst>
              <a:ext uri="{FF2B5EF4-FFF2-40B4-BE49-F238E27FC236}">
                <a16:creationId xmlns:a16="http://schemas.microsoft.com/office/drawing/2014/main" id="{0B4FD7CE-B902-9243-B060-10275A3E3323}"/>
              </a:ext>
            </a:extLst>
          </p:cNvPr>
          <p:cNvPicPr>
            <a:picLocks noGrp="1" noChangeAspect="1"/>
          </p:cNvPicPr>
          <p:nvPr>
            <p:ph sz="half" idx="1"/>
          </p:nvPr>
        </p:nvPicPr>
        <p:blipFill>
          <a:blip r:embed="rId3"/>
          <a:stretch>
            <a:fillRect/>
          </a:stretch>
        </p:blipFill>
        <p:spPr>
          <a:xfrm>
            <a:off x="1828800" y="1630362"/>
            <a:ext cx="6191251" cy="4953000"/>
          </a:xfrm>
        </p:spPr>
      </p:pic>
    </p:spTree>
    <p:extLst>
      <p:ext uri="{BB962C8B-B14F-4D97-AF65-F5344CB8AC3E}">
        <p14:creationId xmlns:p14="http://schemas.microsoft.com/office/powerpoint/2010/main" val="2967242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E539-0CF8-FC4F-BCC7-506EBA80465D}"/>
              </a:ext>
            </a:extLst>
          </p:cNvPr>
          <p:cNvSpPr>
            <a:spLocks noGrp="1"/>
          </p:cNvSpPr>
          <p:nvPr>
            <p:ph type="title"/>
          </p:nvPr>
        </p:nvSpPr>
        <p:spPr/>
        <p:txBody>
          <a:bodyPr/>
          <a:lstStyle/>
          <a:p>
            <a:r>
              <a:rPr lang="en-US" dirty="0"/>
              <a:t>Genetic Correlation</a:t>
            </a:r>
          </a:p>
        </p:txBody>
      </p:sp>
      <p:graphicFrame>
        <p:nvGraphicFramePr>
          <p:cNvPr id="9" name="Content Placeholder 8">
            <a:extLst>
              <a:ext uri="{FF2B5EF4-FFF2-40B4-BE49-F238E27FC236}">
                <a16:creationId xmlns:a16="http://schemas.microsoft.com/office/drawing/2014/main" id="{975ADA1B-E432-664B-BCCE-13053301C372}"/>
              </a:ext>
            </a:extLst>
          </p:cNvPr>
          <p:cNvGraphicFramePr>
            <a:graphicFrameLocks noGrp="1"/>
          </p:cNvGraphicFramePr>
          <p:nvPr>
            <p:ph sz="half" idx="2"/>
            <p:extLst>
              <p:ext uri="{D42A27DB-BD31-4B8C-83A1-F6EECF244321}">
                <p14:modId xmlns:p14="http://schemas.microsoft.com/office/powerpoint/2010/main" val="1833524780"/>
              </p:ext>
            </p:extLst>
          </p:nvPr>
        </p:nvGraphicFramePr>
        <p:xfrm>
          <a:off x="2618574" y="1676400"/>
          <a:ext cx="3901969" cy="4114799"/>
        </p:xfrm>
        <a:graphic>
          <a:graphicData uri="http://schemas.openxmlformats.org/drawingml/2006/table">
            <a:tbl>
              <a:tblPr firstRow="1" bandRow="1">
                <a:tableStyleId>{793D81CF-94F2-401A-BA57-92F5A7B2D0C5}</a:tableStyleId>
              </a:tblPr>
              <a:tblGrid>
                <a:gridCol w="1172118">
                  <a:extLst>
                    <a:ext uri="{9D8B030D-6E8A-4147-A177-3AD203B41FA5}">
                      <a16:colId xmlns:a16="http://schemas.microsoft.com/office/drawing/2014/main" val="1445766509"/>
                    </a:ext>
                  </a:extLst>
                </a:gridCol>
                <a:gridCol w="1172118">
                  <a:extLst>
                    <a:ext uri="{9D8B030D-6E8A-4147-A177-3AD203B41FA5}">
                      <a16:colId xmlns:a16="http://schemas.microsoft.com/office/drawing/2014/main" val="2210030109"/>
                    </a:ext>
                  </a:extLst>
                </a:gridCol>
                <a:gridCol w="754901">
                  <a:extLst>
                    <a:ext uri="{9D8B030D-6E8A-4147-A177-3AD203B41FA5}">
                      <a16:colId xmlns:a16="http://schemas.microsoft.com/office/drawing/2014/main" val="3851299595"/>
                    </a:ext>
                  </a:extLst>
                </a:gridCol>
                <a:gridCol w="802832">
                  <a:extLst>
                    <a:ext uri="{9D8B030D-6E8A-4147-A177-3AD203B41FA5}">
                      <a16:colId xmlns:a16="http://schemas.microsoft.com/office/drawing/2014/main" val="703234063"/>
                    </a:ext>
                  </a:extLst>
                </a:gridCol>
              </a:tblGrid>
              <a:tr h="316523">
                <a:tc>
                  <a:txBody>
                    <a:bodyPr/>
                    <a:lstStyle/>
                    <a:p>
                      <a:pPr algn="ctr" fontAlgn="b"/>
                      <a:r>
                        <a:rPr lang="en-US" sz="1600" u="none" strike="noStrike" dirty="0">
                          <a:effectLst/>
                        </a:rPr>
                        <a:t>Cancer 1</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Cancer 2</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err="1">
                          <a:effectLst/>
                        </a:rPr>
                        <a:t>r</a:t>
                      </a:r>
                      <a:r>
                        <a:rPr lang="en-US" sz="1600" u="none" strike="noStrike" baseline="-25000" dirty="0" err="1">
                          <a:effectLst/>
                        </a:rPr>
                        <a:t>g</a:t>
                      </a:r>
                      <a:endParaRPr lang="en-US" sz="1600" b="0" i="0" u="none" strike="noStrike" baseline="-25000"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P-value</a:t>
                      </a:r>
                      <a:endParaRPr lang="en-US" sz="16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920891810"/>
                  </a:ext>
                </a:extLst>
              </a:tr>
              <a:tr h="316523">
                <a:tc>
                  <a:txBody>
                    <a:bodyPr/>
                    <a:lstStyle/>
                    <a:p>
                      <a:pPr algn="ctr" fontAlgn="b"/>
                      <a:r>
                        <a:rPr lang="en-US" sz="1600" u="none" strike="noStrike" dirty="0">
                          <a:effectLst/>
                        </a:rPr>
                        <a:t>Bladder</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Breast</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0.22</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0.017</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572547932"/>
                  </a:ext>
                </a:extLst>
              </a:tr>
              <a:tr h="316523">
                <a:tc>
                  <a:txBody>
                    <a:bodyPr/>
                    <a:lstStyle/>
                    <a:p>
                      <a:pPr algn="ctr" fontAlgn="b"/>
                      <a:r>
                        <a:rPr lang="en-US" sz="1600" u="none" strike="noStrike" dirty="0">
                          <a:effectLst/>
                        </a:rPr>
                        <a:t>Breast</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err="1">
                          <a:effectLst/>
                        </a:rPr>
                        <a:t>Gastricesoph</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0.26</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0.0069</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757707711"/>
                  </a:ext>
                </a:extLst>
              </a:tr>
              <a:tr h="316523">
                <a:tc>
                  <a:txBody>
                    <a:bodyPr/>
                    <a:lstStyle/>
                    <a:p>
                      <a:pPr algn="ctr" fontAlgn="b"/>
                      <a:r>
                        <a:rPr lang="en-US" sz="1600" u="none" strike="noStrike" dirty="0">
                          <a:effectLst/>
                        </a:rPr>
                        <a:t>Colon</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Rectum</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0.85</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5.33E-07</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043597294"/>
                  </a:ext>
                </a:extLst>
              </a:tr>
              <a:tr h="316523">
                <a:tc>
                  <a:txBody>
                    <a:bodyPr/>
                    <a:lstStyle/>
                    <a:p>
                      <a:pPr algn="ctr" fontAlgn="b"/>
                      <a:r>
                        <a:rPr lang="en-US" sz="1600" u="none" strike="noStrike" dirty="0" err="1">
                          <a:effectLst/>
                        </a:rPr>
                        <a:t>Endom</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Testis</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-0.41</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0.0064</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154533462"/>
                  </a:ext>
                </a:extLst>
              </a:tr>
              <a:tr h="316523">
                <a:tc>
                  <a:txBody>
                    <a:bodyPr/>
                    <a:lstStyle/>
                    <a:p>
                      <a:pPr algn="ctr" fontAlgn="b"/>
                      <a:r>
                        <a:rPr lang="en-US" sz="1600" u="none" strike="noStrike" dirty="0" err="1">
                          <a:effectLst/>
                        </a:rPr>
                        <a:t>Gastricesoph</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Lung</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0.44</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0.0035</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4070560292"/>
                  </a:ext>
                </a:extLst>
              </a:tr>
              <a:tr h="316523">
                <a:tc>
                  <a:txBody>
                    <a:bodyPr/>
                    <a:lstStyle/>
                    <a:p>
                      <a:pPr algn="ctr" fontAlgn="b"/>
                      <a:r>
                        <a:rPr lang="en-US" sz="1600" u="none" strike="noStrike" dirty="0" err="1">
                          <a:effectLst/>
                        </a:rPr>
                        <a:t>Gastricesoph</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Melanoma</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-0.27</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0.038</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4131553708"/>
                  </a:ext>
                </a:extLst>
              </a:tr>
              <a:tr h="316523">
                <a:tc>
                  <a:txBody>
                    <a:bodyPr/>
                    <a:lstStyle/>
                    <a:p>
                      <a:pPr algn="ctr" fontAlgn="b"/>
                      <a:r>
                        <a:rPr lang="en-US" sz="1600" u="none" strike="noStrike" dirty="0" err="1">
                          <a:effectLst/>
                        </a:rPr>
                        <a:t>Gastricesoph</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NHL</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0.40</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0.0089</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563836916"/>
                  </a:ext>
                </a:extLst>
              </a:tr>
              <a:tr h="316523">
                <a:tc>
                  <a:txBody>
                    <a:bodyPr/>
                    <a:lstStyle/>
                    <a:p>
                      <a:pPr algn="ctr" fontAlgn="b"/>
                      <a:r>
                        <a:rPr lang="en-US" sz="1600" u="none" strike="noStrike" dirty="0" err="1">
                          <a:effectLst/>
                        </a:rPr>
                        <a:t>Gastricesoph</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Rectum</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0.32</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0.024</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161058691"/>
                  </a:ext>
                </a:extLst>
              </a:tr>
              <a:tr h="316523">
                <a:tc>
                  <a:txBody>
                    <a:bodyPr/>
                    <a:lstStyle/>
                    <a:p>
                      <a:pPr algn="ctr" fontAlgn="b"/>
                      <a:r>
                        <a:rPr lang="en-US" sz="1600" u="none" strike="noStrike" dirty="0">
                          <a:effectLst/>
                        </a:rPr>
                        <a:t>Lung</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Melanoma</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-0.28</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0.0048</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118211310"/>
                  </a:ext>
                </a:extLst>
              </a:tr>
              <a:tr h="316523">
                <a:tc>
                  <a:txBody>
                    <a:bodyPr/>
                    <a:lstStyle/>
                    <a:p>
                      <a:pPr algn="ctr" fontAlgn="b"/>
                      <a:r>
                        <a:rPr lang="en-US" sz="1600" u="none" strike="noStrike" dirty="0">
                          <a:effectLst/>
                        </a:rPr>
                        <a:t>Melanoma</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Testis</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0.23</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0.028</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363005446"/>
                  </a:ext>
                </a:extLst>
              </a:tr>
              <a:tr h="316523">
                <a:tc>
                  <a:txBody>
                    <a:bodyPr/>
                    <a:lstStyle/>
                    <a:p>
                      <a:pPr algn="ctr" fontAlgn="b"/>
                      <a:r>
                        <a:rPr lang="en-US" sz="1600" u="none" strike="noStrike" dirty="0">
                          <a:effectLst/>
                        </a:rPr>
                        <a:t>NHL</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Prostate</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-0.21</a:t>
                      </a:r>
                      <a:endParaRPr lang="en-US" sz="16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a:effectLst/>
                        </a:rPr>
                        <a:t>0.012</a:t>
                      </a:r>
                      <a:endParaRPr lang="en-US" sz="16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667244137"/>
                  </a:ext>
                </a:extLst>
              </a:tr>
              <a:tr h="316523">
                <a:tc>
                  <a:txBody>
                    <a:bodyPr/>
                    <a:lstStyle/>
                    <a:p>
                      <a:pPr algn="ctr" fontAlgn="b"/>
                      <a:r>
                        <a:rPr lang="en-US" sz="1600" u="none" strike="noStrike" dirty="0">
                          <a:effectLst/>
                        </a:rPr>
                        <a:t>Prostate</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Thyroid</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0.23</a:t>
                      </a:r>
                      <a:endParaRPr lang="en-US" sz="16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US" sz="1600" u="none" strike="noStrike" dirty="0">
                          <a:effectLst/>
                        </a:rPr>
                        <a:t>0.013</a:t>
                      </a:r>
                      <a:endParaRPr lang="en-US" sz="16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996842919"/>
                  </a:ext>
                </a:extLst>
              </a:tr>
            </a:tbl>
          </a:graphicData>
        </a:graphic>
      </p:graphicFrame>
      <p:sp>
        <p:nvSpPr>
          <p:cNvPr id="10" name="Slide Number Placeholder 9">
            <a:extLst>
              <a:ext uri="{FF2B5EF4-FFF2-40B4-BE49-F238E27FC236}">
                <a16:creationId xmlns:a16="http://schemas.microsoft.com/office/drawing/2014/main" id="{858C8B79-CCD3-3947-B70D-CACFE8B351DC}"/>
              </a:ext>
            </a:extLst>
          </p:cNvPr>
          <p:cNvSpPr>
            <a:spLocks noGrp="1"/>
          </p:cNvSpPr>
          <p:nvPr>
            <p:ph type="sldNum" sz="quarter" idx="12"/>
          </p:nvPr>
        </p:nvSpPr>
        <p:spPr/>
        <p:txBody>
          <a:bodyPr/>
          <a:lstStyle/>
          <a:p>
            <a:fld id="{F16FE911-4D59-EF43-B867-6E4F1CBDBC2A}" type="slidenum">
              <a:rPr lang="en-US" smtClean="0"/>
              <a:t>47</a:t>
            </a:fld>
            <a:endParaRPr lang="en-US"/>
          </a:p>
        </p:txBody>
      </p:sp>
    </p:spTree>
    <p:extLst>
      <p:ext uri="{BB962C8B-B14F-4D97-AF65-F5344CB8AC3E}">
        <p14:creationId xmlns:p14="http://schemas.microsoft.com/office/powerpoint/2010/main" val="3351109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3FA169DE-6230-2142-9CB8-B0725CEAC2B7}"/>
              </a:ext>
            </a:extLst>
          </p:cNvPr>
          <p:cNvSpPr>
            <a:spLocks noGrp="1" noChangeArrowheads="1"/>
          </p:cNvSpPr>
          <p:nvPr>
            <p:ph type="title"/>
          </p:nvPr>
        </p:nvSpPr>
        <p:spPr>
          <a:xfrm>
            <a:off x="304800" y="457200"/>
            <a:ext cx="8458200" cy="1143000"/>
          </a:xfrm>
        </p:spPr>
        <p:txBody>
          <a:bodyPr/>
          <a:lstStyle/>
          <a:p>
            <a:pPr eaLnBrk="1" hangingPunct="1"/>
            <a:r>
              <a:rPr lang="en-US" altLang="en-US" sz="4000">
                <a:ea typeface="ＭＳ Ｐゴシック" panose="020B0600070205080204" pitchFamily="34" charset="-128"/>
              </a:rPr>
              <a:t>Direct to Consumer Genetic Testing</a:t>
            </a:r>
          </a:p>
        </p:txBody>
      </p:sp>
      <p:pic>
        <p:nvPicPr>
          <p:cNvPr id="76802" name="Picture 3">
            <a:extLst>
              <a:ext uri="{FF2B5EF4-FFF2-40B4-BE49-F238E27FC236}">
                <a16:creationId xmlns:a16="http://schemas.microsoft.com/office/drawing/2014/main" id="{FB6C0EC5-49AB-0444-BA6F-BF7D24868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73152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7">
            <a:extLst>
              <a:ext uri="{FF2B5EF4-FFF2-40B4-BE49-F238E27FC236}">
                <a16:creationId xmlns:a16="http://schemas.microsoft.com/office/drawing/2014/main" id="{19300647-1618-ED4D-B526-440E77D695B0}"/>
              </a:ext>
            </a:extLst>
          </p:cNvPr>
          <p:cNvSpPr txBox="1">
            <a:spLocks noChangeArrowheads="1"/>
          </p:cNvSpPr>
          <p:nvPr/>
        </p:nvSpPr>
        <p:spPr bwMode="auto">
          <a:xfrm>
            <a:off x="6934200" y="4506913"/>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23andMe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C49F-392F-5548-8D62-4A4C909C3B95}"/>
              </a:ext>
            </a:extLst>
          </p:cNvPr>
          <p:cNvSpPr>
            <a:spLocks noGrp="1"/>
          </p:cNvSpPr>
          <p:nvPr>
            <p:ph type="title"/>
          </p:nvPr>
        </p:nvSpPr>
        <p:spPr/>
        <p:txBody>
          <a:bodyPr/>
          <a:lstStyle/>
          <a:p>
            <a:r>
              <a:rPr lang="en-US" dirty="0"/>
              <a:t>PRS to Consumers</a:t>
            </a:r>
          </a:p>
        </p:txBody>
      </p:sp>
      <p:pic>
        <p:nvPicPr>
          <p:cNvPr id="5" name="Content Placeholder 4">
            <a:extLst>
              <a:ext uri="{FF2B5EF4-FFF2-40B4-BE49-F238E27FC236}">
                <a16:creationId xmlns:a16="http://schemas.microsoft.com/office/drawing/2014/main" id="{5CCE92FC-C472-D644-B15F-E91714301C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56323"/>
            <a:ext cx="8229600" cy="3813717"/>
          </a:xfrm>
        </p:spPr>
      </p:pic>
    </p:spTree>
    <p:extLst>
      <p:ext uri="{BB962C8B-B14F-4D97-AF65-F5344CB8AC3E}">
        <p14:creationId xmlns:p14="http://schemas.microsoft.com/office/powerpoint/2010/main" val="66896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dirty="0"/>
              <a:t>Twin Studies</a:t>
            </a:r>
          </a:p>
        </p:txBody>
      </p:sp>
      <p:sp>
        <p:nvSpPr>
          <p:cNvPr id="30722" name="Text Box 2"/>
          <p:cNvSpPr txBox="1">
            <a:spLocks noChangeArrowheads="1"/>
          </p:cNvSpPr>
          <p:nvPr/>
        </p:nvSpPr>
        <p:spPr bwMode="auto">
          <a:xfrm>
            <a:off x="457200" y="1295400"/>
            <a:ext cx="8534400" cy="5072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800"/>
              </a:spcBef>
              <a:defRPr/>
            </a:pPr>
            <a:r>
              <a:rPr lang="en-US" sz="2800" dirty="0"/>
              <a:t>ACE Model: </a:t>
            </a:r>
            <a:r>
              <a:rPr lang="en-US" sz="2800" dirty="0">
                <a:cs typeface="Arial" charset="0"/>
              </a:rPr>
              <a:t>σ</a:t>
            </a:r>
            <a:r>
              <a:rPr lang="en-US" sz="2800" baseline="33000" dirty="0">
                <a:cs typeface="Arial" charset="0"/>
              </a:rPr>
              <a:t>2</a:t>
            </a:r>
            <a:r>
              <a:rPr lang="en-US" sz="2800" baseline="-33000" dirty="0">
                <a:cs typeface="Arial" charset="0"/>
              </a:rPr>
              <a:t>P</a:t>
            </a:r>
            <a:r>
              <a:rPr lang="en-US" sz="2800" dirty="0"/>
              <a:t> = </a:t>
            </a:r>
            <a:r>
              <a:rPr lang="en-US" sz="2800" dirty="0">
                <a:cs typeface="Arial" charset="0"/>
              </a:rPr>
              <a:t>σ</a:t>
            </a:r>
            <a:r>
              <a:rPr lang="en-US" sz="2800" baseline="33000" dirty="0">
                <a:cs typeface="Arial" charset="0"/>
              </a:rPr>
              <a:t>2</a:t>
            </a:r>
            <a:r>
              <a:rPr lang="en-US" sz="2800" baseline="-33000" dirty="0">
                <a:cs typeface="Arial" charset="0"/>
              </a:rPr>
              <a:t>A</a:t>
            </a:r>
            <a:r>
              <a:rPr lang="en-US" sz="2800" dirty="0"/>
              <a:t> + </a:t>
            </a:r>
            <a:r>
              <a:rPr lang="en-US" sz="2800" dirty="0">
                <a:cs typeface="Arial" charset="0"/>
              </a:rPr>
              <a:t>σ</a:t>
            </a:r>
            <a:r>
              <a:rPr lang="en-US" sz="2800" baseline="33000" dirty="0">
                <a:cs typeface="Arial" charset="0"/>
              </a:rPr>
              <a:t>2</a:t>
            </a:r>
            <a:r>
              <a:rPr lang="en-US" sz="2800" baseline="-33000" dirty="0">
                <a:cs typeface="Arial" charset="0"/>
              </a:rPr>
              <a:t>C</a:t>
            </a:r>
            <a:r>
              <a:rPr lang="en-US" sz="2800" dirty="0"/>
              <a:t>+ </a:t>
            </a:r>
            <a:r>
              <a:rPr lang="en-US" sz="2800" dirty="0">
                <a:cs typeface="Arial" charset="0"/>
              </a:rPr>
              <a:t>σ</a:t>
            </a:r>
            <a:r>
              <a:rPr lang="en-US" sz="2800" baseline="33000" dirty="0">
                <a:cs typeface="Arial" charset="0"/>
              </a:rPr>
              <a:t>2</a:t>
            </a:r>
            <a:r>
              <a:rPr lang="en-US" sz="2800" baseline="-33000" dirty="0">
                <a:cs typeface="Arial" charset="0"/>
              </a:rPr>
              <a:t>E</a:t>
            </a:r>
          </a:p>
          <a:p>
            <a:pPr>
              <a:spcBef>
                <a:spcPts val="700"/>
              </a:spcBef>
              <a:defRPr/>
            </a:pPr>
            <a:r>
              <a:rPr lang="en-US" sz="2600" dirty="0"/>
              <a:t>	A: Additive genetics</a:t>
            </a:r>
          </a:p>
          <a:p>
            <a:pPr>
              <a:spcBef>
                <a:spcPts val="700"/>
              </a:spcBef>
              <a:defRPr/>
            </a:pPr>
            <a:r>
              <a:rPr lang="en-US" sz="2600" dirty="0"/>
              <a:t>	C: Common Environment</a:t>
            </a:r>
          </a:p>
          <a:p>
            <a:pPr>
              <a:spcBef>
                <a:spcPts val="800"/>
              </a:spcBef>
              <a:defRPr/>
            </a:pPr>
            <a:r>
              <a:rPr lang="en-US" sz="2600" dirty="0"/>
              <a:t>	E: Unique Environment</a:t>
            </a:r>
          </a:p>
          <a:p>
            <a:pPr>
              <a:spcBef>
                <a:spcPts val="700"/>
              </a:spcBef>
              <a:defRPr/>
            </a:pPr>
            <a:r>
              <a:rPr lang="pt-BR" sz="2800" dirty="0" err="1"/>
              <a:t>Correlation</a:t>
            </a:r>
            <a:r>
              <a:rPr lang="pt-BR" sz="2800" dirty="0"/>
              <a:t> in </a:t>
            </a:r>
            <a:r>
              <a:rPr lang="pt-BR" sz="2800" dirty="0" err="1"/>
              <a:t>phenotype</a:t>
            </a:r>
            <a:r>
              <a:rPr lang="pt-BR" sz="2800" dirty="0"/>
              <a:t> (P</a:t>
            </a:r>
            <a:r>
              <a:rPr lang="pt-BR" sz="2800" baseline="-25000" dirty="0"/>
              <a:t>1</a:t>
            </a:r>
            <a:r>
              <a:rPr lang="pt-BR" sz="2800" dirty="0"/>
              <a:t>, P</a:t>
            </a:r>
            <a:r>
              <a:rPr lang="pt-BR" sz="2800" baseline="-25000" dirty="0"/>
              <a:t>2</a:t>
            </a:r>
            <a:r>
              <a:rPr lang="pt-BR" sz="2800" dirty="0"/>
              <a:t>) </a:t>
            </a:r>
            <a:r>
              <a:rPr lang="pt-BR" sz="2800" dirty="0" err="1"/>
              <a:t>among</a:t>
            </a:r>
            <a:r>
              <a:rPr lang="pt-BR" sz="2800" dirty="0"/>
              <a:t> </a:t>
            </a:r>
            <a:r>
              <a:rPr lang="pt-BR" sz="2800" dirty="0" err="1"/>
              <a:t>twins</a:t>
            </a:r>
            <a:r>
              <a:rPr lang="pt-BR" sz="2800" dirty="0"/>
              <a:t>:</a:t>
            </a:r>
          </a:p>
          <a:p>
            <a:pPr>
              <a:spcBef>
                <a:spcPts val="700"/>
              </a:spcBef>
              <a:defRPr/>
            </a:pPr>
            <a:r>
              <a:rPr lang="pt-BR" sz="2800" dirty="0"/>
              <a:t>	- </a:t>
            </a:r>
            <a:r>
              <a:rPr lang="pt-BR" sz="2600" dirty="0"/>
              <a:t>Corr</a:t>
            </a:r>
            <a:r>
              <a:rPr lang="pt-BR" sz="2600" baseline="-25000" dirty="0"/>
              <a:t>mz</a:t>
            </a:r>
            <a:r>
              <a:rPr lang="pt-BR" sz="2600" dirty="0"/>
              <a:t>(P</a:t>
            </a:r>
            <a:r>
              <a:rPr lang="pt-BR" sz="2600" baseline="-25000" dirty="0"/>
              <a:t>1</a:t>
            </a:r>
            <a:r>
              <a:rPr lang="pt-BR" sz="2600" dirty="0"/>
              <a:t>, P</a:t>
            </a:r>
            <a:r>
              <a:rPr lang="pt-BR" sz="2600" baseline="-25000" dirty="0"/>
              <a:t>2</a:t>
            </a:r>
            <a:r>
              <a:rPr lang="pt-BR" sz="2600" dirty="0"/>
              <a:t>) = </a:t>
            </a:r>
            <a:r>
              <a:rPr lang="pt-BR" sz="2600" i="1" dirty="0"/>
              <a:t>r</a:t>
            </a:r>
            <a:r>
              <a:rPr lang="pt-BR" sz="2600" baseline="-25000" dirty="0"/>
              <a:t>mz</a:t>
            </a:r>
            <a:r>
              <a:rPr lang="pt-BR" sz="2600" dirty="0"/>
              <a:t> = A + C     [100% genes + Env]</a:t>
            </a:r>
          </a:p>
          <a:p>
            <a:pPr>
              <a:spcBef>
                <a:spcPts val="800"/>
              </a:spcBef>
              <a:defRPr/>
            </a:pPr>
            <a:r>
              <a:rPr lang="pt-BR" sz="2600" dirty="0"/>
              <a:t>	- Corr</a:t>
            </a:r>
            <a:r>
              <a:rPr lang="pt-BR" sz="2600" baseline="-25000" dirty="0"/>
              <a:t>dz</a:t>
            </a:r>
            <a:r>
              <a:rPr lang="pt-BR" sz="2600" dirty="0"/>
              <a:t>(P</a:t>
            </a:r>
            <a:r>
              <a:rPr lang="pt-BR" sz="2600" baseline="-25000" dirty="0"/>
              <a:t>1</a:t>
            </a:r>
            <a:r>
              <a:rPr lang="pt-BR" sz="2600" dirty="0"/>
              <a:t>, P</a:t>
            </a:r>
            <a:r>
              <a:rPr lang="pt-BR" sz="2600" baseline="-25000" dirty="0"/>
              <a:t>2</a:t>
            </a:r>
            <a:r>
              <a:rPr lang="pt-BR" sz="2600" dirty="0"/>
              <a:t>) = </a:t>
            </a:r>
            <a:r>
              <a:rPr lang="pt-BR" sz="2600" i="1" dirty="0"/>
              <a:t>r</a:t>
            </a:r>
            <a:r>
              <a:rPr lang="pt-BR" sz="2600" baseline="-25000" dirty="0"/>
              <a:t>dz</a:t>
            </a:r>
            <a:r>
              <a:rPr lang="pt-BR" sz="2600" dirty="0"/>
              <a:t> = ½A + C   [50% genes + Env]</a:t>
            </a:r>
          </a:p>
          <a:p>
            <a:pPr>
              <a:spcBef>
                <a:spcPts val="800"/>
              </a:spcBef>
              <a:defRPr/>
            </a:pPr>
            <a:endParaRPr lang="pt-BR" sz="2600" dirty="0"/>
          </a:p>
          <a:p>
            <a:pPr>
              <a:spcBef>
                <a:spcPts val="800"/>
              </a:spcBef>
              <a:defRPr/>
            </a:pPr>
            <a:r>
              <a:rPr lang="en-US" sz="2800" dirty="0"/>
              <a:t>Heritability: h</a:t>
            </a:r>
            <a:r>
              <a:rPr lang="en-US" sz="2800" baseline="30000" dirty="0"/>
              <a:t>2</a:t>
            </a:r>
            <a:r>
              <a:rPr lang="en-US" sz="2800" dirty="0"/>
              <a:t> = 2(</a:t>
            </a:r>
            <a:r>
              <a:rPr lang="pt-BR" sz="2800" i="1" dirty="0"/>
              <a:t>r</a:t>
            </a:r>
            <a:r>
              <a:rPr lang="pt-BR" sz="2800" baseline="-25000" dirty="0"/>
              <a:t>mz</a:t>
            </a:r>
            <a:r>
              <a:rPr lang="pt-BR" sz="2800" dirty="0"/>
              <a:t>- </a:t>
            </a:r>
            <a:r>
              <a:rPr lang="pt-BR" sz="2800" i="1" dirty="0"/>
              <a:t>r</a:t>
            </a:r>
            <a:r>
              <a:rPr lang="pt-BR" sz="2800" baseline="-25000" dirty="0"/>
              <a:t>dz</a:t>
            </a:r>
            <a:r>
              <a:rPr lang="pt-BR" sz="2800" dirty="0"/>
              <a:t> ) </a:t>
            </a:r>
          </a:p>
          <a:p>
            <a:pPr>
              <a:spcBef>
                <a:spcPts val="800"/>
              </a:spcBef>
              <a:defRPr/>
            </a:pPr>
            <a:endParaRPr lang="pt-BR" sz="2800" dirty="0"/>
          </a:p>
          <a:p>
            <a:pPr>
              <a:spcBef>
                <a:spcPts val="800"/>
              </a:spcBef>
              <a:defRPr/>
            </a:pPr>
            <a:endParaRPr lang="pt-BR" sz="2800" dirty="0"/>
          </a:p>
        </p:txBody>
      </p:sp>
    </p:spTree>
    <p:extLst>
      <p:ext uri="{BB962C8B-B14F-4D97-AF65-F5344CB8AC3E}">
        <p14:creationId xmlns:p14="http://schemas.microsoft.com/office/powerpoint/2010/main" val="28010530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CA9C-6E55-F448-9D4F-CA56B7A6113C}"/>
              </a:ext>
            </a:extLst>
          </p:cNvPr>
          <p:cNvSpPr>
            <a:spLocks noGrp="1"/>
          </p:cNvSpPr>
          <p:nvPr>
            <p:ph type="title"/>
          </p:nvPr>
        </p:nvSpPr>
        <p:spPr/>
        <p:txBody>
          <a:bodyPr/>
          <a:lstStyle/>
          <a:p>
            <a:r>
              <a:rPr lang="en-US" dirty="0"/>
              <a:t>Paper for Discussion</a:t>
            </a:r>
          </a:p>
        </p:txBody>
      </p:sp>
      <p:sp>
        <p:nvSpPr>
          <p:cNvPr id="3" name="Content Placeholder 2">
            <a:extLst>
              <a:ext uri="{FF2B5EF4-FFF2-40B4-BE49-F238E27FC236}">
                <a16:creationId xmlns:a16="http://schemas.microsoft.com/office/drawing/2014/main" id="{AA876B32-A31F-2845-ABF2-F773F9E92F72}"/>
              </a:ext>
            </a:extLst>
          </p:cNvPr>
          <p:cNvSpPr>
            <a:spLocks noGrp="1"/>
          </p:cNvSpPr>
          <p:nvPr>
            <p:ph idx="1"/>
          </p:nvPr>
        </p:nvSpPr>
        <p:spPr/>
        <p:txBody>
          <a:bodyPr/>
          <a:lstStyle/>
          <a:p>
            <a:r>
              <a:rPr lang="en-US" b="1" dirty="0"/>
              <a:t>Integration of polygenic risk scores with modifiable risk factors improves risk prediction: results from a pan-cancer analysis</a:t>
            </a:r>
            <a:endParaRPr lang="en-US" dirty="0"/>
          </a:p>
          <a:p>
            <a:endParaRPr lang="en-US" dirty="0"/>
          </a:p>
        </p:txBody>
      </p:sp>
    </p:spTree>
    <p:extLst>
      <p:ext uri="{BB962C8B-B14F-4D97-AF65-F5344CB8AC3E}">
        <p14:creationId xmlns:p14="http://schemas.microsoft.com/office/powerpoint/2010/main" val="137487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56822" y="0"/>
            <a:ext cx="89154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800" dirty="0"/>
              <a:t>Example of heritability from Twin Study: Prostate Cancer</a:t>
            </a:r>
          </a:p>
        </p:txBody>
      </p:sp>
      <p:graphicFrame>
        <p:nvGraphicFramePr>
          <p:cNvPr id="31746" name="Group 2"/>
          <p:cNvGraphicFramePr>
            <a:graphicFrameLocks noGrp="1"/>
          </p:cNvGraphicFramePr>
          <p:nvPr/>
        </p:nvGraphicFramePr>
        <p:xfrm>
          <a:off x="685800" y="1905000"/>
          <a:ext cx="7773988" cy="2816225"/>
        </p:xfrm>
        <a:graphic>
          <a:graphicData uri="http://schemas.openxmlformats.org/drawingml/2006/table">
            <a:tbl>
              <a:tblPr/>
              <a:tblGrid>
                <a:gridCol w="1519238">
                  <a:extLst>
                    <a:ext uri="{9D8B030D-6E8A-4147-A177-3AD203B41FA5}">
                      <a16:colId xmlns:a16="http://schemas.microsoft.com/office/drawing/2014/main" val="20000"/>
                    </a:ext>
                  </a:extLst>
                </a:gridCol>
                <a:gridCol w="1965325">
                  <a:extLst>
                    <a:ext uri="{9D8B030D-6E8A-4147-A177-3AD203B41FA5}">
                      <a16:colId xmlns:a16="http://schemas.microsoft.com/office/drawing/2014/main" val="20001"/>
                    </a:ext>
                  </a:extLst>
                </a:gridCol>
                <a:gridCol w="2055812">
                  <a:extLst>
                    <a:ext uri="{9D8B030D-6E8A-4147-A177-3AD203B41FA5}">
                      <a16:colId xmlns:a16="http://schemas.microsoft.com/office/drawing/2014/main" val="20002"/>
                    </a:ext>
                  </a:extLst>
                </a:gridCol>
                <a:gridCol w="2233613">
                  <a:extLst>
                    <a:ext uri="{9D8B030D-6E8A-4147-A177-3AD203B41FA5}">
                      <a16:colId xmlns:a16="http://schemas.microsoft.com/office/drawing/2014/main" val="20003"/>
                    </a:ext>
                  </a:extLst>
                </a:gridCol>
              </a:tblGrid>
              <a:tr h="1110124">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Microsoft YaHei" charset="0"/>
                        </a:rPr>
                        <a:t>Twin</a:t>
                      </a:r>
                    </a:p>
                  </a:txBody>
                  <a:tcPr marL="90000" marR="90000" marT="428140" marB="46787"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Concordant pairs (</a:t>
                      </a:r>
                      <a:r>
                        <a:rPr kumimoji="0" lang="en-US" sz="2400" b="0" i="0" u="none" strike="noStrike" cap="none" normalizeH="0" baseline="0" dirty="0" err="1">
                          <a:ln>
                            <a:noFill/>
                          </a:ln>
                          <a:solidFill>
                            <a:srgbClr val="000000"/>
                          </a:solidFill>
                          <a:effectLst/>
                          <a:latin typeface="Arial" charset="0"/>
                          <a:ea typeface="ＭＳ Ｐゴシック" charset="0"/>
                          <a:cs typeface="Microsoft YaHei" charset="0"/>
                        </a:rPr>
                        <a:t>cp</a:t>
                      </a: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a:t>
                      </a:r>
                    </a:p>
                  </a:txBody>
                  <a:tcPr marL="90000" marR="90000" marT="428140" marB="4678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Discordant pairs (</a:t>
                      </a:r>
                      <a:r>
                        <a:rPr kumimoji="0" lang="en-US" sz="2400" b="0" i="0" u="none" strike="noStrike" cap="none" normalizeH="0" baseline="0" dirty="0" err="1">
                          <a:ln>
                            <a:noFill/>
                          </a:ln>
                          <a:solidFill>
                            <a:srgbClr val="000000"/>
                          </a:solidFill>
                          <a:effectLst/>
                          <a:latin typeface="Arial" charset="0"/>
                          <a:ea typeface="ＭＳ Ｐゴシック" charset="0"/>
                          <a:cs typeface="Microsoft YaHei" charset="0"/>
                        </a:rPr>
                        <a:t>dp</a:t>
                      </a: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a:t>
                      </a:r>
                    </a:p>
                  </a:txBody>
                  <a:tcPr marL="90000" marR="90000" marT="428140" marB="4678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Concordance</a:t>
                      </a:r>
                    </a:p>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2cp / (2cp+dp)</a:t>
                      </a:r>
                    </a:p>
                  </a:txBody>
                  <a:tcPr marL="90000" marR="90000" marT="428140" marB="4678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9883">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Microsoft YaHei" charset="0"/>
                        </a:rPr>
                        <a:t>MZ</a:t>
                      </a:r>
                    </a:p>
                  </a:txBody>
                  <a:tcPr marL="90000" marR="90000" marT="428140" marB="46787"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197</a:t>
                      </a:r>
                    </a:p>
                  </a:txBody>
                  <a:tcPr marL="90000" marR="90000" marT="428140" marB="467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807</a:t>
                      </a:r>
                    </a:p>
                  </a:txBody>
                  <a:tcPr marL="90000" marR="90000" marT="428140" marB="467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4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mn-lt"/>
                          <a:ea typeface="ＭＳ Ｐゴシック" charset="0"/>
                          <a:cs typeface="Segoe UI" charset="0"/>
                        </a:rPr>
                        <a:t>0.33  (</a:t>
                      </a:r>
                      <a:r>
                        <a:rPr kumimoji="0" lang="en-US" sz="2400" b="0" i="0" u="none" strike="noStrike" cap="none" normalizeH="0" baseline="0" dirty="0" err="1">
                          <a:ln>
                            <a:noFill/>
                          </a:ln>
                          <a:solidFill>
                            <a:srgbClr val="000000"/>
                          </a:solidFill>
                          <a:effectLst/>
                          <a:latin typeface="+mn-lt"/>
                          <a:ea typeface="ＭＳ Ｐゴシック" charset="0"/>
                          <a:cs typeface="Segoe UI" charset="0"/>
                        </a:rPr>
                        <a:t>r</a:t>
                      </a:r>
                      <a:r>
                        <a:rPr kumimoji="0" lang="en-US" sz="2400" b="0" i="0" u="none" strike="noStrike" cap="none" normalizeH="0" baseline="-33000" dirty="0" err="1">
                          <a:ln>
                            <a:noFill/>
                          </a:ln>
                          <a:solidFill>
                            <a:srgbClr val="000000"/>
                          </a:solidFill>
                          <a:effectLst/>
                          <a:latin typeface="+mn-lt"/>
                          <a:ea typeface="ＭＳ Ｐゴシック" charset="0"/>
                          <a:cs typeface="Segoe UI" charset="0"/>
                        </a:rPr>
                        <a:t>mz</a:t>
                      </a:r>
                      <a:r>
                        <a:rPr kumimoji="0" lang="en-US" sz="2400" b="0" i="0" u="none" strike="noStrike" cap="none" normalizeH="0" baseline="0" dirty="0">
                          <a:ln>
                            <a:noFill/>
                          </a:ln>
                          <a:solidFill>
                            <a:srgbClr val="000000"/>
                          </a:solidFill>
                          <a:effectLst/>
                          <a:latin typeface="+mn-lt"/>
                          <a:ea typeface="ＭＳ Ｐゴシック" charset="0"/>
                          <a:cs typeface="Segoe UI" charset="0"/>
                        </a:rPr>
                        <a:t>)</a:t>
                      </a:r>
                    </a:p>
                  </a:txBody>
                  <a:tcPr marL="90000" marR="90000" marT="334133" marB="467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218">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a:ln>
                            <a:noFill/>
                          </a:ln>
                          <a:solidFill>
                            <a:srgbClr val="000000"/>
                          </a:solidFill>
                          <a:effectLst/>
                          <a:latin typeface="Arial" charset="0"/>
                          <a:ea typeface="ＭＳ Ｐゴシック" charset="0"/>
                          <a:cs typeface="Microsoft YaHei" charset="0"/>
                        </a:rPr>
                        <a:t>DZ</a:t>
                      </a:r>
                    </a:p>
                  </a:txBody>
                  <a:tcPr marL="90000" marR="90000" marT="428140" marB="46787"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148</a:t>
                      </a:r>
                    </a:p>
                  </a:txBody>
                  <a:tcPr marL="90000" marR="90000" marT="428140" marB="467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66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Arial" charset="0"/>
                          <a:ea typeface="ＭＳ Ｐゴシック" charset="0"/>
                          <a:cs typeface="Microsoft YaHei" charset="0"/>
                        </a:rPr>
                        <a:t>1719</a:t>
                      </a:r>
                    </a:p>
                  </a:txBody>
                  <a:tcPr marL="90000" marR="90000" marT="428140" marB="467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4000"/>
                        </a:lnSpc>
                        <a:spcBef>
                          <a:spcPts val="6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cap="none" normalizeH="0" baseline="0" dirty="0">
                          <a:ln>
                            <a:noFill/>
                          </a:ln>
                          <a:solidFill>
                            <a:srgbClr val="000000"/>
                          </a:solidFill>
                          <a:effectLst/>
                          <a:latin typeface="+mn-lt"/>
                          <a:ea typeface="ＭＳ Ｐゴシック" charset="0"/>
                          <a:cs typeface="Segoe UI" charset="0"/>
                        </a:rPr>
                        <a:t>0.15  (</a:t>
                      </a:r>
                      <a:r>
                        <a:rPr kumimoji="0" lang="en-US" sz="2400" b="0" i="0" u="none" strike="noStrike" cap="none" normalizeH="0" baseline="0" dirty="0" err="1">
                          <a:ln>
                            <a:noFill/>
                          </a:ln>
                          <a:solidFill>
                            <a:srgbClr val="000000"/>
                          </a:solidFill>
                          <a:effectLst/>
                          <a:latin typeface="+mn-lt"/>
                          <a:ea typeface="ＭＳ Ｐゴシック" charset="0"/>
                          <a:cs typeface="Segoe UI" charset="0"/>
                        </a:rPr>
                        <a:t>r</a:t>
                      </a:r>
                      <a:r>
                        <a:rPr kumimoji="0" lang="en-US" sz="2400" b="0" i="0" u="none" strike="noStrike" cap="none" normalizeH="0" baseline="-33000" dirty="0" err="1">
                          <a:ln>
                            <a:noFill/>
                          </a:ln>
                          <a:solidFill>
                            <a:srgbClr val="000000"/>
                          </a:solidFill>
                          <a:effectLst/>
                          <a:latin typeface="+mn-lt"/>
                          <a:ea typeface="ＭＳ Ｐゴシック" charset="0"/>
                          <a:cs typeface="Segoe UI" charset="0"/>
                        </a:rPr>
                        <a:t>dz</a:t>
                      </a:r>
                      <a:r>
                        <a:rPr kumimoji="0" lang="en-US" sz="2400" b="0" i="0" u="none" strike="noStrike" cap="none" normalizeH="0" baseline="0" dirty="0">
                          <a:ln>
                            <a:noFill/>
                          </a:ln>
                          <a:solidFill>
                            <a:srgbClr val="000000"/>
                          </a:solidFill>
                          <a:effectLst/>
                          <a:latin typeface="+mn-lt"/>
                          <a:ea typeface="ＭＳ Ｐゴシック" charset="0"/>
                          <a:cs typeface="Segoe UI" charset="0"/>
                        </a:rPr>
                        <a:t>)</a:t>
                      </a:r>
                    </a:p>
                  </a:txBody>
                  <a:tcPr marL="90000" marR="90000" marT="334133" marB="467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759" name="Text Box 15"/>
          <p:cNvSpPr txBox="1">
            <a:spLocks noChangeArrowheads="1"/>
          </p:cNvSpPr>
          <p:nvPr/>
        </p:nvSpPr>
        <p:spPr bwMode="auto">
          <a:xfrm>
            <a:off x="1219200" y="4724400"/>
            <a:ext cx="7315200" cy="12025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dirty="0"/>
              <a:t>heritability = 2(</a:t>
            </a:r>
            <a:r>
              <a:rPr lang="pt-BR" sz="2400" i="1" dirty="0"/>
              <a:t>r</a:t>
            </a:r>
            <a:r>
              <a:rPr lang="pt-BR" sz="2400" baseline="-25000" dirty="0"/>
              <a:t>mz</a:t>
            </a:r>
            <a:r>
              <a:rPr lang="pt-BR" sz="2400" dirty="0"/>
              <a:t>- </a:t>
            </a:r>
            <a:r>
              <a:rPr lang="pt-BR" sz="2400" i="1" dirty="0"/>
              <a:t>r</a:t>
            </a:r>
            <a:r>
              <a:rPr lang="pt-BR" sz="2400" baseline="-25000" dirty="0"/>
              <a:t>dz</a:t>
            </a:r>
            <a:r>
              <a:rPr lang="pt-BR" sz="2400" dirty="0"/>
              <a:t> ) = 2(0.33-0.15)</a:t>
            </a:r>
          </a:p>
          <a:p>
            <a:pPr>
              <a:buClrTx/>
              <a:buFontTx/>
              <a:buNone/>
              <a:defRPr/>
            </a:pPr>
            <a:r>
              <a:rPr lang="en-US" sz="2400" dirty="0"/>
              <a:t>                  = 0.36</a:t>
            </a:r>
          </a:p>
          <a:p>
            <a:pPr algn="r">
              <a:buClrTx/>
              <a:buFontTx/>
              <a:buNone/>
              <a:defRPr/>
            </a:pPr>
            <a:r>
              <a:rPr lang="en-US" sz="1200" dirty="0" err="1"/>
              <a:t>Mucci</a:t>
            </a:r>
            <a:r>
              <a:rPr lang="en-US" sz="1200" dirty="0"/>
              <a:t> et al. JAMA 2016;315:68</a:t>
            </a:r>
          </a:p>
          <a:p>
            <a:pPr algn="r">
              <a:buClrTx/>
              <a:buFontTx/>
              <a:buNone/>
              <a:defRPr/>
            </a:pPr>
            <a:r>
              <a:rPr lang="en-US" sz="1200" dirty="0"/>
              <a:t>(actual paper estimate uses Structural Equation Modeling, so differs)</a:t>
            </a:r>
          </a:p>
        </p:txBody>
      </p:sp>
      <p:sp>
        <p:nvSpPr>
          <p:cNvPr id="31760" name="Text Box 16"/>
          <p:cNvSpPr txBox="1">
            <a:spLocks noChangeArrowheads="1"/>
          </p:cNvSpPr>
          <p:nvPr/>
        </p:nvSpPr>
        <p:spPr bwMode="auto">
          <a:xfrm>
            <a:off x="1208314" y="1170576"/>
            <a:ext cx="6643688"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Font typeface="Times New Roman" charset="0"/>
              <a:buChar char="•"/>
              <a:defRPr/>
            </a:pPr>
            <a:r>
              <a:rPr lang="en-US" sz="2400" dirty="0">
                <a:latin typeface="Times New Roman" charset="0"/>
              </a:rPr>
              <a:t> </a:t>
            </a:r>
            <a:r>
              <a:rPr lang="en-US" sz="2400" dirty="0"/>
              <a:t>Twin registry (Sweden, Denmark, and Finland)</a:t>
            </a:r>
          </a:p>
          <a:p>
            <a:pPr>
              <a:buClrTx/>
              <a:buFontTx/>
              <a:buNone/>
              <a:defRPr/>
            </a:pPr>
            <a:r>
              <a:rPr lang="en-US" sz="2400" dirty="0"/>
              <a:t>  </a:t>
            </a:r>
          </a:p>
        </p:txBody>
      </p:sp>
    </p:spTree>
    <p:extLst>
      <p:ext uri="{BB962C8B-B14F-4D97-AF65-F5344CB8AC3E}">
        <p14:creationId xmlns:p14="http://schemas.microsoft.com/office/powerpoint/2010/main" val="139129600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E037F8-9F66-DA42-8EC5-0F6526AC2050}"/>
              </a:ext>
            </a:extLst>
          </p:cNvPr>
          <p:cNvGraphicFramePr>
            <a:graphicFrameLocks noGrp="1"/>
          </p:cNvGraphicFramePr>
          <p:nvPr>
            <p:extLst>
              <p:ext uri="{D42A27DB-BD31-4B8C-83A1-F6EECF244321}">
                <p14:modId xmlns:p14="http://schemas.microsoft.com/office/powerpoint/2010/main" val="1850410366"/>
              </p:ext>
            </p:extLst>
          </p:nvPr>
        </p:nvGraphicFramePr>
        <p:xfrm>
          <a:off x="1524000" y="145410"/>
          <a:ext cx="6096000" cy="6567180"/>
        </p:xfrm>
        <a:graphic>
          <a:graphicData uri="http://schemas.openxmlformats.org/drawingml/2006/table">
            <a:tbl>
              <a:tblPr/>
              <a:tblGrid>
                <a:gridCol w="2133604">
                  <a:extLst>
                    <a:ext uri="{9D8B030D-6E8A-4147-A177-3AD203B41FA5}">
                      <a16:colId xmlns:a16="http://schemas.microsoft.com/office/drawing/2014/main" val="2646371423"/>
                    </a:ext>
                  </a:extLst>
                </a:gridCol>
                <a:gridCol w="2362196">
                  <a:extLst>
                    <a:ext uri="{9D8B030D-6E8A-4147-A177-3AD203B41FA5}">
                      <a16:colId xmlns:a16="http://schemas.microsoft.com/office/drawing/2014/main" val="373104817"/>
                    </a:ext>
                  </a:extLst>
                </a:gridCol>
                <a:gridCol w="1600200">
                  <a:extLst>
                    <a:ext uri="{9D8B030D-6E8A-4147-A177-3AD203B41FA5}">
                      <a16:colId xmlns:a16="http://schemas.microsoft.com/office/drawing/2014/main" val="764143737"/>
                    </a:ext>
                  </a:extLst>
                </a:gridCol>
              </a:tblGrid>
              <a:tr h="226349">
                <a:tc>
                  <a:txBody>
                    <a:bodyPr/>
                    <a:lstStyle/>
                    <a:p>
                      <a:pPr marL="0" marR="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Twin/Family-Based Heritability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Array-Based Heritability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770994"/>
                  </a:ext>
                </a:extLst>
              </a:tr>
              <a:tr h="226349">
                <a:tc>
                  <a:txBody>
                    <a:bodyPr/>
                    <a:lstStyle/>
                    <a:p>
                      <a:pPr marL="0" marR="0" algn="ctr">
                        <a:lnSpc>
                          <a:spcPct val="200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Cancer Site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Mucci</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et al.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Rashkin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et al.</a:t>
                      </a:r>
                      <a:endParaRPr lang="en-US" sz="12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111366"/>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Bladder</a:t>
                      </a:r>
                    </a:p>
                  </a:txBody>
                  <a:tcPr marL="60078" marR="600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0.07 (0.02-0.11)</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0.08 (0.04-0.12)</a:t>
                      </a:r>
                    </a:p>
                  </a:txBody>
                  <a:tcPr marL="60078" marR="6007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9435549"/>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Breast</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0.31 (0.11-0.51)</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0.10 (0.08-0.13)</a:t>
                      </a:r>
                    </a:p>
                  </a:txBody>
                  <a:tcPr marL="60078" marR="60078" marT="0" marB="0" anchor="ctr">
                    <a:lnL>
                      <a:noFill/>
                    </a:lnL>
                    <a:lnR>
                      <a:noFill/>
                    </a:lnR>
                    <a:lnT>
                      <a:noFill/>
                    </a:lnT>
                    <a:lnB>
                      <a:noFill/>
                    </a:lnB>
                  </a:tcPr>
                </a:tc>
                <a:extLst>
                  <a:ext uri="{0D108BD9-81ED-4DB2-BD59-A6C34878D82A}">
                    <a16:rowId xmlns:a16="http://schemas.microsoft.com/office/drawing/2014/main" val="2782170755"/>
                  </a:ext>
                </a:extLst>
              </a:tr>
              <a:tr h="226293">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Cervix</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0.13 (0.06-0.15)</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0.07 (0.02-0.12)</a:t>
                      </a:r>
                    </a:p>
                  </a:txBody>
                  <a:tcPr marL="60078" marR="60078" marT="0" marB="0" anchor="ctr">
                    <a:lnL>
                      <a:noFill/>
                    </a:lnL>
                    <a:lnR>
                      <a:noFill/>
                    </a:lnR>
                    <a:lnT>
                      <a:noFill/>
                    </a:lnT>
                    <a:lnB>
                      <a:noFill/>
                    </a:lnB>
                  </a:tcPr>
                </a:tc>
                <a:extLst>
                  <a:ext uri="{0D108BD9-81ED-4DB2-BD59-A6C34878D82A}">
                    <a16:rowId xmlns:a16="http://schemas.microsoft.com/office/drawing/2014/main" val="3981037104"/>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Colon</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0.15 (0.00-0.45)</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0.07 (0.04-0.10)</a:t>
                      </a:r>
                    </a:p>
                  </a:txBody>
                  <a:tcPr marL="60078" marR="60078" marT="0" marB="0" anchor="ctr">
                    <a:lnL>
                      <a:noFill/>
                    </a:lnL>
                    <a:lnR>
                      <a:noFill/>
                    </a:lnR>
                    <a:lnT>
                      <a:noFill/>
                    </a:lnT>
                    <a:lnB>
                      <a:noFill/>
                    </a:lnB>
                  </a:tcPr>
                </a:tc>
                <a:extLst>
                  <a:ext uri="{0D108BD9-81ED-4DB2-BD59-A6C34878D82A}">
                    <a16:rowId xmlns:a16="http://schemas.microsoft.com/office/drawing/2014/main" val="2282450465"/>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Endometrium</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0.27 (0.11-0.43)</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0.13 (0.07-0.18)</a:t>
                      </a:r>
                    </a:p>
                  </a:txBody>
                  <a:tcPr marL="60078" marR="60078" marT="0" marB="0" anchor="ctr">
                    <a:lnL>
                      <a:noFill/>
                    </a:lnL>
                    <a:lnR>
                      <a:noFill/>
                    </a:lnR>
                    <a:lnT>
                      <a:noFill/>
                    </a:lnT>
                    <a:lnB>
                      <a:noFill/>
                    </a:lnB>
                  </a:tcPr>
                </a:tc>
                <a:extLst>
                  <a:ext uri="{0D108BD9-81ED-4DB2-BD59-A6C34878D82A}">
                    <a16:rowId xmlns:a16="http://schemas.microsoft.com/office/drawing/2014/main" val="1073728527"/>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Esophagus/Stomach</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0.22 (0.00-0.55)</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0.14 (0.07-0.21)</a:t>
                      </a:r>
                    </a:p>
                  </a:txBody>
                  <a:tcPr marL="60078" marR="60078" marT="0" marB="0" anchor="ctr">
                    <a:lnL>
                      <a:noFill/>
                    </a:lnL>
                    <a:lnR>
                      <a:noFill/>
                    </a:lnR>
                    <a:lnT>
                      <a:noFill/>
                    </a:lnT>
                    <a:lnB>
                      <a:noFill/>
                    </a:lnB>
                  </a:tcPr>
                </a:tc>
                <a:extLst>
                  <a:ext uri="{0D108BD9-81ED-4DB2-BD59-A6C34878D82A}">
                    <a16:rowId xmlns:a16="http://schemas.microsoft.com/office/drawing/2014/main" val="254780291"/>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Kidney</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0.38 (0.21-0.55)</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0.09 (0.04-0.15)</a:t>
                      </a:r>
                    </a:p>
                  </a:txBody>
                  <a:tcPr marL="60078" marR="60078" marT="0" marB="0" anchor="ctr">
                    <a:lnL>
                      <a:noFill/>
                    </a:lnL>
                    <a:lnR>
                      <a:noFill/>
                    </a:lnR>
                    <a:lnT>
                      <a:noFill/>
                    </a:lnT>
                    <a:lnB>
                      <a:noFill/>
                    </a:lnB>
                  </a:tcPr>
                </a:tc>
                <a:extLst>
                  <a:ext uri="{0D108BD9-81ED-4DB2-BD59-A6C34878D82A}">
                    <a16:rowId xmlns:a16="http://schemas.microsoft.com/office/drawing/2014/main" val="657306284"/>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Lung</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0.18 (0.00-0.42)</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0.15 (0.10-0.20)</a:t>
                      </a:r>
                    </a:p>
                  </a:txBody>
                  <a:tcPr marL="60078" marR="60078" marT="0" marB="0" anchor="ctr">
                    <a:lnL>
                      <a:noFill/>
                    </a:lnL>
                    <a:lnR>
                      <a:noFill/>
                    </a:lnR>
                    <a:lnT>
                      <a:noFill/>
                    </a:lnT>
                    <a:lnB>
                      <a:noFill/>
                    </a:lnB>
                  </a:tcPr>
                </a:tc>
                <a:extLst>
                  <a:ext uri="{0D108BD9-81ED-4DB2-BD59-A6C34878D82A}">
                    <a16:rowId xmlns:a16="http://schemas.microsoft.com/office/drawing/2014/main" val="428127905"/>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Lymphocytic Leukemia</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0.09 (0.09-0.16)</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0.14 (0.05-0.23)</a:t>
                      </a:r>
                    </a:p>
                  </a:txBody>
                  <a:tcPr marL="60078" marR="60078" marT="0" marB="0" anchor="ctr">
                    <a:lnL>
                      <a:noFill/>
                    </a:lnL>
                    <a:lnR>
                      <a:noFill/>
                    </a:lnR>
                    <a:lnT>
                      <a:noFill/>
                    </a:lnT>
                    <a:lnB>
                      <a:noFill/>
                    </a:lnB>
                  </a:tcPr>
                </a:tc>
                <a:extLst>
                  <a:ext uri="{0D108BD9-81ED-4DB2-BD59-A6C34878D82A}">
                    <a16:rowId xmlns:a16="http://schemas.microsoft.com/office/drawing/2014/main" val="2320768898"/>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Melanoma</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0.58 (0.43-0.73)</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0.08 (0.04-0.11)</a:t>
                      </a:r>
                    </a:p>
                  </a:txBody>
                  <a:tcPr marL="60078" marR="60078" marT="0" marB="0" anchor="ctr">
                    <a:lnL>
                      <a:noFill/>
                    </a:lnL>
                    <a:lnR>
                      <a:noFill/>
                    </a:lnR>
                    <a:lnT>
                      <a:noFill/>
                    </a:lnT>
                    <a:lnB>
                      <a:noFill/>
                    </a:lnB>
                  </a:tcPr>
                </a:tc>
                <a:extLst>
                  <a:ext uri="{0D108BD9-81ED-4DB2-BD59-A6C34878D82A}">
                    <a16:rowId xmlns:a16="http://schemas.microsoft.com/office/drawing/2014/main" val="4018207686"/>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Non-Hodgkin’s Lymphoma</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0.10 (0.08-0.10)</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0.13 (0.03-0.23)</a:t>
                      </a:r>
                    </a:p>
                  </a:txBody>
                  <a:tcPr marL="60078" marR="60078" marT="0" marB="0" anchor="ctr">
                    <a:lnL>
                      <a:noFill/>
                    </a:lnL>
                    <a:lnR>
                      <a:noFill/>
                    </a:lnR>
                    <a:lnT>
                      <a:noFill/>
                    </a:lnT>
                    <a:lnB>
                      <a:noFill/>
                    </a:lnB>
                  </a:tcPr>
                </a:tc>
                <a:extLst>
                  <a:ext uri="{0D108BD9-81ED-4DB2-BD59-A6C34878D82A}">
                    <a16:rowId xmlns:a16="http://schemas.microsoft.com/office/drawing/2014/main" val="2507481458"/>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Oral Cavity/Pharynx</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0.09 (0.00-0.60)</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0.04 (0.00-0.13)</a:t>
                      </a:r>
                    </a:p>
                  </a:txBody>
                  <a:tcPr marL="60078" marR="60078" marT="0" marB="0" anchor="ctr">
                    <a:lnL>
                      <a:noFill/>
                    </a:lnL>
                    <a:lnR>
                      <a:noFill/>
                    </a:lnR>
                    <a:lnT>
                      <a:noFill/>
                    </a:lnT>
                    <a:lnB>
                      <a:noFill/>
                    </a:lnB>
                  </a:tcPr>
                </a:tc>
                <a:extLst>
                  <a:ext uri="{0D108BD9-81ED-4DB2-BD59-A6C34878D82A}">
                    <a16:rowId xmlns:a16="http://schemas.microsoft.com/office/drawing/2014/main" val="1609154650"/>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Ovary</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0.39 (0.23-0.55)</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0.07 (0.01-0.13)</a:t>
                      </a:r>
                    </a:p>
                  </a:txBody>
                  <a:tcPr marL="60078" marR="60078" marT="0" marB="0" anchor="ctr">
                    <a:lnL>
                      <a:noFill/>
                    </a:lnL>
                    <a:lnR>
                      <a:noFill/>
                    </a:lnR>
                    <a:lnT>
                      <a:noFill/>
                    </a:lnT>
                    <a:lnB>
                      <a:noFill/>
                    </a:lnB>
                  </a:tcPr>
                </a:tc>
                <a:extLst>
                  <a:ext uri="{0D108BD9-81ED-4DB2-BD59-A6C34878D82A}">
                    <a16:rowId xmlns:a16="http://schemas.microsoft.com/office/drawing/2014/main" val="3125352948"/>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Pancreas</a:t>
                      </a:r>
                    </a:p>
                  </a:txBody>
                  <a:tcPr marL="60078" marR="60078" marT="0" marB="0" anchor="ctr">
                    <a:lnL>
                      <a:noFill/>
                    </a:lnL>
                    <a:lnR>
                      <a:noFill/>
                    </a:lnR>
                    <a:lnT>
                      <a:noFill/>
                    </a:lnT>
                    <a:lnB>
                      <a:noFill/>
                    </a:lnB>
                  </a:tcPr>
                </a:tc>
                <a:tc>
                  <a:txBody>
                    <a:bodyPr/>
                    <a:lstStyle/>
                    <a:p>
                      <a:endParaRPr lang="en-US" sz="1200" dirty="0">
                        <a:effectLst/>
                        <a:latin typeface="Calibri" panose="020F0502020204030204" pitchFamily="34" charset="0"/>
                        <a:cs typeface="Times New Roman" panose="02020603050405020304" pitchFamily="18" charset="0"/>
                      </a:endParaRP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0.06 (0.00-0.18)</a:t>
                      </a:r>
                    </a:p>
                  </a:txBody>
                  <a:tcPr marL="60078" marR="60078" marT="0" marB="0" anchor="ctr">
                    <a:lnL>
                      <a:noFill/>
                    </a:lnL>
                    <a:lnR>
                      <a:noFill/>
                    </a:lnR>
                    <a:lnT>
                      <a:noFill/>
                    </a:lnT>
                    <a:lnB>
                      <a:noFill/>
                    </a:lnB>
                  </a:tcPr>
                </a:tc>
                <a:extLst>
                  <a:ext uri="{0D108BD9-81ED-4DB2-BD59-A6C34878D82A}">
                    <a16:rowId xmlns:a16="http://schemas.microsoft.com/office/drawing/2014/main" val="1682529049"/>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Prostate</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0.57 (0.51-0.63)</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0.16 (0.13-0.20)</a:t>
                      </a:r>
                    </a:p>
                  </a:txBody>
                  <a:tcPr marL="60078" marR="60078" marT="0" marB="0" anchor="ctr">
                    <a:lnL>
                      <a:noFill/>
                    </a:lnL>
                    <a:lnR>
                      <a:noFill/>
                    </a:lnR>
                    <a:lnT>
                      <a:noFill/>
                    </a:lnT>
                    <a:lnB>
                      <a:noFill/>
                    </a:lnB>
                  </a:tcPr>
                </a:tc>
                <a:extLst>
                  <a:ext uri="{0D108BD9-81ED-4DB2-BD59-A6C34878D82A}">
                    <a16:rowId xmlns:a16="http://schemas.microsoft.com/office/drawing/2014/main" val="3574374072"/>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Rectum</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0.14 (0.00-0.50)</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0.11 (0.07-0.16)</a:t>
                      </a:r>
                    </a:p>
                  </a:txBody>
                  <a:tcPr marL="60078" marR="60078" marT="0" marB="0" anchor="ctr">
                    <a:lnL>
                      <a:noFill/>
                    </a:lnL>
                    <a:lnR>
                      <a:noFill/>
                    </a:lnR>
                    <a:lnT>
                      <a:noFill/>
                    </a:lnT>
                    <a:lnB>
                      <a:noFill/>
                    </a:lnB>
                  </a:tcPr>
                </a:tc>
                <a:extLst>
                  <a:ext uri="{0D108BD9-81ED-4DB2-BD59-A6C34878D82A}">
                    <a16:rowId xmlns:a16="http://schemas.microsoft.com/office/drawing/2014/main" val="2138169162"/>
                  </a:ext>
                </a:extLst>
              </a:tr>
              <a:tr h="226293">
                <a:tc>
                  <a:txBody>
                    <a:bodyPr/>
                    <a:lstStyle/>
                    <a:p>
                      <a:pPr marL="0" marR="0" algn="ctr">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Testis</a:t>
                      </a: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0.25 (0.15-0.37)</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0.26 (0.15-0.38)</a:t>
                      </a:r>
                    </a:p>
                  </a:txBody>
                  <a:tcPr marL="60078" marR="60078" marT="0" marB="0" anchor="ctr">
                    <a:lnL>
                      <a:noFill/>
                    </a:lnL>
                    <a:lnR>
                      <a:noFill/>
                    </a:lnR>
                    <a:lnT>
                      <a:noFill/>
                    </a:lnT>
                    <a:lnB>
                      <a:noFill/>
                    </a:lnB>
                  </a:tcPr>
                </a:tc>
                <a:extLst>
                  <a:ext uri="{0D108BD9-81ED-4DB2-BD59-A6C34878D82A}">
                    <a16:rowId xmlns:a16="http://schemas.microsoft.com/office/drawing/2014/main" val="3260737382"/>
                  </a:ext>
                </a:extLst>
              </a:tr>
              <a:tr h="226293">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Thyroid</a:t>
                      </a:r>
                    </a:p>
                  </a:txBody>
                  <a:tcPr marL="60078" marR="60078"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0.53 (0.52-0.53)</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078" marR="60078"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0.21 (0.09-0.33)</a:t>
                      </a:r>
                    </a:p>
                  </a:txBody>
                  <a:tcPr marL="60078" marR="60078" marT="0" marB="0" anchor="ctr">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24660093"/>
                  </a:ext>
                </a:extLst>
              </a:tr>
            </a:tbl>
          </a:graphicData>
        </a:graphic>
      </p:graphicFrame>
    </p:spTree>
    <p:extLst>
      <p:ext uri="{BB962C8B-B14F-4D97-AF65-F5344CB8AC3E}">
        <p14:creationId xmlns:p14="http://schemas.microsoft.com/office/powerpoint/2010/main" val="376234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9D46D9D5-1622-A841-B4CB-0716D49A9D83}"/>
              </a:ext>
            </a:extLst>
          </p:cNvPr>
          <p:cNvSpPr>
            <a:spLocks noGrp="1" noChangeArrowheads="1"/>
          </p:cNvSpPr>
          <p:nvPr>
            <p:ph type="title"/>
          </p:nvPr>
        </p:nvSpPr>
        <p:spPr>
          <a:xfrm>
            <a:off x="0" y="-95250"/>
            <a:ext cx="9144000" cy="1143000"/>
          </a:xfrm>
        </p:spPr>
        <p:txBody>
          <a:bodyPr/>
          <a:lstStyle/>
          <a:p>
            <a:pPr eaLnBrk="1" hangingPunct="1"/>
            <a:r>
              <a:rPr lang="en-US" altLang="en-US" sz="4000" dirty="0">
                <a:ea typeface="ＭＳ Ｐゴシック" panose="020B0600070205080204" pitchFamily="34" charset="-128"/>
              </a:rPr>
              <a:t>Familial Aggregation</a:t>
            </a:r>
          </a:p>
        </p:txBody>
      </p:sp>
      <p:sp>
        <p:nvSpPr>
          <p:cNvPr id="55298" name="Oval 6">
            <a:extLst>
              <a:ext uri="{FF2B5EF4-FFF2-40B4-BE49-F238E27FC236}">
                <a16:creationId xmlns:a16="http://schemas.microsoft.com/office/drawing/2014/main" id="{3F21F170-897A-664E-AA2D-29E8003C9F95}"/>
              </a:ext>
            </a:extLst>
          </p:cNvPr>
          <p:cNvSpPr>
            <a:spLocks noChangeArrowheads="1"/>
          </p:cNvSpPr>
          <p:nvPr/>
        </p:nvSpPr>
        <p:spPr bwMode="auto">
          <a:xfrm>
            <a:off x="5187950" y="3048000"/>
            <a:ext cx="838200" cy="838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299" name="Oval 13">
            <a:extLst>
              <a:ext uri="{FF2B5EF4-FFF2-40B4-BE49-F238E27FC236}">
                <a16:creationId xmlns:a16="http://schemas.microsoft.com/office/drawing/2014/main" id="{A98EE87A-5C15-CE49-A19D-029A25032D3E}"/>
              </a:ext>
            </a:extLst>
          </p:cNvPr>
          <p:cNvSpPr>
            <a:spLocks noChangeArrowheads="1"/>
          </p:cNvSpPr>
          <p:nvPr/>
        </p:nvSpPr>
        <p:spPr bwMode="auto">
          <a:xfrm>
            <a:off x="3105150" y="3048000"/>
            <a:ext cx="838200" cy="8382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300" name="Text Box 17">
            <a:extLst>
              <a:ext uri="{FF2B5EF4-FFF2-40B4-BE49-F238E27FC236}">
                <a16:creationId xmlns:a16="http://schemas.microsoft.com/office/drawing/2014/main" id="{7B6C538D-53F4-924E-B112-1AC8D5D9BF7D}"/>
              </a:ext>
            </a:extLst>
          </p:cNvPr>
          <p:cNvSpPr txBox="1">
            <a:spLocks noChangeArrowheads="1"/>
          </p:cNvSpPr>
          <p:nvPr/>
        </p:nvSpPr>
        <p:spPr bwMode="auto">
          <a:xfrm>
            <a:off x="4667250" y="1847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301" name="Oval 20">
            <a:extLst>
              <a:ext uri="{FF2B5EF4-FFF2-40B4-BE49-F238E27FC236}">
                <a16:creationId xmlns:a16="http://schemas.microsoft.com/office/drawing/2014/main" id="{F383D122-53DB-124E-9CBA-BA2396C5DB23}"/>
              </a:ext>
            </a:extLst>
          </p:cNvPr>
          <p:cNvSpPr>
            <a:spLocks noChangeArrowheads="1"/>
          </p:cNvSpPr>
          <p:nvPr/>
        </p:nvSpPr>
        <p:spPr bwMode="auto">
          <a:xfrm>
            <a:off x="3352800" y="990600"/>
            <a:ext cx="838200" cy="8382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302" name="Text Box 21">
            <a:extLst>
              <a:ext uri="{FF2B5EF4-FFF2-40B4-BE49-F238E27FC236}">
                <a16:creationId xmlns:a16="http://schemas.microsoft.com/office/drawing/2014/main" id="{70B66735-54E4-F14A-8410-A8F0904DF472}"/>
              </a:ext>
            </a:extLst>
          </p:cNvPr>
          <p:cNvSpPr txBox="1">
            <a:spLocks noChangeArrowheads="1"/>
          </p:cNvSpPr>
          <p:nvPr/>
        </p:nvSpPr>
        <p:spPr bwMode="auto">
          <a:xfrm>
            <a:off x="306705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303" name="Line 29">
            <a:extLst>
              <a:ext uri="{FF2B5EF4-FFF2-40B4-BE49-F238E27FC236}">
                <a16:creationId xmlns:a16="http://schemas.microsoft.com/office/drawing/2014/main" id="{2EE9377D-93E0-5D4C-9138-972A78F9150E}"/>
              </a:ext>
            </a:extLst>
          </p:cNvPr>
          <p:cNvSpPr>
            <a:spLocks noChangeShapeType="1"/>
          </p:cNvSpPr>
          <p:nvPr/>
        </p:nvSpPr>
        <p:spPr bwMode="auto">
          <a:xfrm>
            <a:off x="4191000" y="14097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4" name="Line 30">
            <a:extLst>
              <a:ext uri="{FF2B5EF4-FFF2-40B4-BE49-F238E27FC236}">
                <a16:creationId xmlns:a16="http://schemas.microsoft.com/office/drawing/2014/main" id="{0867F027-CBA5-5A4D-89E9-6A38DBA18DBA}"/>
              </a:ext>
            </a:extLst>
          </p:cNvPr>
          <p:cNvSpPr>
            <a:spLocks noChangeShapeType="1"/>
          </p:cNvSpPr>
          <p:nvPr/>
        </p:nvSpPr>
        <p:spPr bwMode="auto">
          <a:xfrm>
            <a:off x="3543300" y="2819400"/>
            <a:ext cx="2057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5" name="Line 31">
            <a:extLst>
              <a:ext uri="{FF2B5EF4-FFF2-40B4-BE49-F238E27FC236}">
                <a16:creationId xmlns:a16="http://schemas.microsoft.com/office/drawing/2014/main" id="{2A766036-1965-2949-9CBF-F03DFC3A25CB}"/>
              </a:ext>
            </a:extLst>
          </p:cNvPr>
          <p:cNvSpPr>
            <a:spLocks noChangeShapeType="1"/>
          </p:cNvSpPr>
          <p:nvPr/>
        </p:nvSpPr>
        <p:spPr bwMode="auto">
          <a:xfrm>
            <a:off x="4572000" y="1428750"/>
            <a:ext cx="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6" name="Line 32">
            <a:extLst>
              <a:ext uri="{FF2B5EF4-FFF2-40B4-BE49-F238E27FC236}">
                <a16:creationId xmlns:a16="http://schemas.microsoft.com/office/drawing/2014/main" id="{0BEEB174-6CEB-5745-AFDE-5E8704EE15AE}"/>
              </a:ext>
            </a:extLst>
          </p:cNvPr>
          <p:cNvSpPr>
            <a:spLocks noChangeShapeType="1"/>
          </p:cNvSpPr>
          <p:nvPr/>
        </p:nvSpPr>
        <p:spPr bwMode="auto">
          <a:xfrm flipH="1">
            <a:off x="3543300" y="28194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7" name="Line 33">
            <a:extLst>
              <a:ext uri="{FF2B5EF4-FFF2-40B4-BE49-F238E27FC236}">
                <a16:creationId xmlns:a16="http://schemas.microsoft.com/office/drawing/2014/main" id="{4543D630-4705-6047-BA0B-1F4B470F025C}"/>
              </a:ext>
            </a:extLst>
          </p:cNvPr>
          <p:cNvSpPr>
            <a:spLocks noChangeShapeType="1"/>
          </p:cNvSpPr>
          <p:nvPr/>
        </p:nvSpPr>
        <p:spPr bwMode="auto">
          <a:xfrm flipH="1">
            <a:off x="5581650" y="28194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8" name="Line 34">
            <a:extLst>
              <a:ext uri="{FF2B5EF4-FFF2-40B4-BE49-F238E27FC236}">
                <a16:creationId xmlns:a16="http://schemas.microsoft.com/office/drawing/2014/main" id="{0604CC2F-A208-F349-A724-47D9FCF336DA}"/>
              </a:ext>
            </a:extLst>
          </p:cNvPr>
          <p:cNvSpPr>
            <a:spLocks noChangeShapeType="1"/>
          </p:cNvSpPr>
          <p:nvPr/>
        </p:nvSpPr>
        <p:spPr bwMode="auto">
          <a:xfrm>
            <a:off x="2343150" y="344805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9" name="Line 35">
            <a:extLst>
              <a:ext uri="{FF2B5EF4-FFF2-40B4-BE49-F238E27FC236}">
                <a16:creationId xmlns:a16="http://schemas.microsoft.com/office/drawing/2014/main" id="{89D6F204-34C1-BA47-9D00-5A8FF95B4CAA}"/>
              </a:ext>
            </a:extLst>
          </p:cNvPr>
          <p:cNvSpPr>
            <a:spLocks noChangeShapeType="1"/>
          </p:cNvSpPr>
          <p:nvPr/>
        </p:nvSpPr>
        <p:spPr bwMode="auto">
          <a:xfrm>
            <a:off x="6019800" y="34290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0" name="Line 36">
            <a:extLst>
              <a:ext uri="{FF2B5EF4-FFF2-40B4-BE49-F238E27FC236}">
                <a16:creationId xmlns:a16="http://schemas.microsoft.com/office/drawing/2014/main" id="{427B00D9-D0DA-F54B-B31C-E31895347B0F}"/>
              </a:ext>
            </a:extLst>
          </p:cNvPr>
          <p:cNvSpPr>
            <a:spLocks noChangeShapeType="1"/>
          </p:cNvSpPr>
          <p:nvPr/>
        </p:nvSpPr>
        <p:spPr bwMode="auto">
          <a:xfrm>
            <a:off x="2743200" y="3448050"/>
            <a:ext cx="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1" name="Line 37">
            <a:extLst>
              <a:ext uri="{FF2B5EF4-FFF2-40B4-BE49-F238E27FC236}">
                <a16:creationId xmlns:a16="http://schemas.microsoft.com/office/drawing/2014/main" id="{A3040060-6518-9941-926D-6DE7893E81FF}"/>
              </a:ext>
            </a:extLst>
          </p:cNvPr>
          <p:cNvSpPr>
            <a:spLocks noChangeShapeType="1"/>
          </p:cNvSpPr>
          <p:nvPr/>
        </p:nvSpPr>
        <p:spPr bwMode="auto">
          <a:xfrm>
            <a:off x="6400800" y="3429000"/>
            <a:ext cx="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2" name="Rectangle 38">
            <a:extLst>
              <a:ext uri="{FF2B5EF4-FFF2-40B4-BE49-F238E27FC236}">
                <a16:creationId xmlns:a16="http://schemas.microsoft.com/office/drawing/2014/main" id="{E7821F1B-4537-994F-A025-100F67F1D3F8}"/>
              </a:ext>
            </a:extLst>
          </p:cNvPr>
          <p:cNvSpPr>
            <a:spLocks noChangeArrowheads="1"/>
          </p:cNvSpPr>
          <p:nvPr/>
        </p:nvSpPr>
        <p:spPr bwMode="auto">
          <a:xfrm>
            <a:off x="4953000" y="990600"/>
            <a:ext cx="838200" cy="8382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313" name="Rectangle 39">
            <a:extLst>
              <a:ext uri="{FF2B5EF4-FFF2-40B4-BE49-F238E27FC236}">
                <a16:creationId xmlns:a16="http://schemas.microsoft.com/office/drawing/2014/main" id="{2C153061-C3D8-CB4C-930B-FBCC40AFE777}"/>
              </a:ext>
            </a:extLst>
          </p:cNvPr>
          <p:cNvSpPr>
            <a:spLocks noChangeArrowheads="1"/>
          </p:cNvSpPr>
          <p:nvPr/>
        </p:nvSpPr>
        <p:spPr bwMode="auto">
          <a:xfrm>
            <a:off x="2324100" y="4800600"/>
            <a:ext cx="838200" cy="8382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314" name="Rectangle 40">
            <a:extLst>
              <a:ext uri="{FF2B5EF4-FFF2-40B4-BE49-F238E27FC236}">
                <a16:creationId xmlns:a16="http://schemas.microsoft.com/office/drawing/2014/main" id="{CF97022F-FFE5-6F4F-B2BA-9C51F2403675}"/>
              </a:ext>
            </a:extLst>
          </p:cNvPr>
          <p:cNvSpPr>
            <a:spLocks noChangeArrowheads="1"/>
          </p:cNvSpPr>
          <p:nvPr/>
        </p:nvSpPr>
        <p:spPr bwMode="auto">
          <a:xfrm>
            <a:off x="1485900" y="3028950"/>
            <a:ext cx="838200" cy="8382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315" name="Rectangle 41">
            <a:extLst>
              <a:ext uri="{FF2B5EF4-FFF2-40B4-BE49-F238E27FC236}">
                <a16:creationId xmlns:a16="http://schemas.microsoft.com/office/drawing/2014/main" id="{9037FB47-4203-A542-876F-B40F871D4D55}"/>
              </a:ext>
            </a:extLst>
          </p:cNvPr>
          <p:cNvSpPr>
            <a:spLocks noChangeArrowheads="1"/>
          </p:cNvSpPr>
          <p:nvPr/>
        </p:nvSpPr>
        <p:spPr bwMode="auto">
          <a:xfrm>
            <a:off x="6819900" y="3009900"/>
            <a:ext cx="838200" cy="838200"/>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55316" name="Rectangle 42">
            <a:extLst>
              <a:ext uri="{FF2B5EF4-FFF2-40B4-BE49-F238E27FC236}">
                <a16:creationId xmlns:a16="http://schemas.microsoft.com/office/drawing/2014/main" id="{C697E12C-323D-2146-AA1B-B1CF56B490BA}"/>
              </a:ext>
            </a:extLst>
          </p:cNvPr>
          <p:cNvSpPr>
            <a:spLocks noChangeArrowheads="1"/>
          </p:cNvSpPr>
          <p:nvPr/>
        </p:nvSpPr>
        <p:spPr bwMode="auto">
          <a:xfrm>
            <a:off x="5981700" y="4800600"/>
            <a:ext cx="838200" cy="838200"/>
          </a:xfrm>
          <a:prstGeom prst="rect">
            <a:avLst/>
          </a:prstGeom>
          <a:solidFill>
            <a:srgbClr val="FF0000"/>
          </a:solidFill>
          <a:ln w="9525">
            <a:solidFill>
              <a:srgbClr val="FFFF00"/>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4000">
              <a:solidFill>
                <a:srgbClr val="000000"/>
              </a:solidFill>
            </a:endParaRPr>
          </a:p>
        </p:txBody>
      </p:sp>
      <p:cxnSp>
        <p:nvCxnSpPr>
          <p:cNvPr id="53" name="Straight Connector 52">
            <a:extLst>
              <a:ext uri="{FF2B5EF4-FFF2-40B4-BE49-F238E27FC236}">
                <a16:creationId xmlns:a16="http://schemas.microsoft.com/office/drawing/2014/main" id="{63807E5D-317B-9242-A930-00BEFE3C95D7}"/>
              </a:ext>
            </a:extLst>
          </p:cNvPr>
          <p:cNvCxnSpPr/>
          <p:nvPr/>
        </p:nvCxnSpPr>
        <p:spPr>
          <a:xfrm rot="5400000" flipH="1" flipV="1">
            <a:off x="3283744" y="1008857"/>
            <a:ext cx="966787" cy="85090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02A4BCC-4874-6049-8179-8F52CADBC816}"/>
              </a:ext>
            </a:extLst>
          </p:cNvPr>
          <p:cNvCxnSpPr/>
          <p:nvPr/>
        </p:nvCxnSpPr>
        <p:spPr>
          <a:xfrm rot="5400000" flipH="1" flipV="1">
            <a:off x="4895056" y="996157"/>
            <a:ext cx="966787" cy="85090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CCA8225-1F3D-9B41-A581-389F930A282E}"/>
              </a:ext>
            </a:extLst>
          </p:cNvPr>
          <p:cNvCxnSpPr/>
          <p:nvPr/>
        </p:nvCxnSpPr>
        <p:spPr>
          <a:xfrm rot="5400000" flipH="1" flipV="1">
            <a:off x="5136356" y="3029744"/>
            <a:ext cx="966788" cy="85090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2FF1245-4B0D-D44B-A1FD-FEB19C24670D}"/>
              </a:ext>
            </a:extLst>
          </p:cNvPr>
          <p:cNvCxnSpPr/>
          <p:nvPr/>
        </p:nvCxnSpPr>
        <p:spPr>
          <a:xfrm rot="5400000" flipH="1" flipV="1">
            <a:off x="6736556" y="3028157"/>
            <a:ext cx="966787" cy="85090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B4351FE1-A6C3-0148-8308-699A97FCF72D}"/>
              </a:ext>
            </a:extLst>
          </p:cNvPr>
          <p:cNvSpPr>
            <a:spLocks noGrp="1" noChangeArrowheads="1"/>
          </p:cNvSpPr>
          <p:nvPr>
            <p:ph type="title"/>
          </p:nvPr>
        </p:nvSpPr>
        <p:spPr>
          <a:xfrm>
            <a:off x="457200" y="-152400"/>
            <a:ext cx="8229600" cy="1143000"/>
          </a:xfrm>
        </p:spPr>
        <p:txBody>
          <a:bodyPr/>
          <a:lstStyle/>
          <a:p>
            <a:pPr eaLnBrk="1" hangingPunct="1"/>
            <a:r>
              <a:rPr lang="en-US" altLang="en-US" sz="3600">
                <a:ea typeface="ＭＳ Ｐゴシック" panose="020B0600070205080204" pitchFamily="34" charset="-128"/>
              </a:rPr>
              <a:t>Harry Potter</a:t>
            </a:r>
            <a:r>
              <a:rPr lang="ja-JP" altLang="en-US" sz="3600">
                <a:ea typeface="ＭＳ Ｐゴシック" panose="020B0600070205080204" pitchFamily="34" charset="-128"/>
              </a:rPr>
              <a:t>’</a:t>
            </a:r>
            <a:r>
              <a:rPr lang="en-US" altLang="ja-JP" sz="3600">
                <a:ea typeface="ＭＳ Ｐゴシック" panose="020B0600070205080204" pitchFamily="34" charset="-128"/>
              </a:rPr>
              <a:t>s Pedigree</a:t>
            </a:r>
            <a:endParaRPr lang="en-US" altLang="en-US" sz="3600">
              <a:ea typeface="ＭＳ Ｐゴシック" panose="020B0600070205080204" pitchFamily="34" charset="-128"/>
            </a:endParaRPr>
          </a:p>
        </p:txBody>
      </p:sp>
      <p:sp>
        <p:nvSpPr>
          <p:cNvPr id="57346" name="Text Box 3">
            <a:extLst>
              <a:ext uri="{FF2B5EF4-FFF2-40B4-BE49-F238E27FC236}">
                <a16:creationId xmlns:a16="http://schemas.microsoft.com/office/drawing/2014/main" id="{B450AE01-6A75-794F-A357-CC77BE7A51DC}"/>
              </a:ext>
            </a:extLst>
          </p:cNvPr>
          <p:cNvSpPr txBox="1">
            <a:spLocks noChangeArrowheads="1"/>
          </p:cNvSpPr>
          <p:nvPr/>
        </p:nvSpPr>
        <p:spPr bwMode="auto">
          <a:xfrm>
            <a:off x="5695950" y="563880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Harry Potter</a:t>
            </a:r>
          </a:p>
        </p:txBody>
      </p:sp>
      <p:sp>
        <p:nvSpPr>
          <p:cNvPr id="57347" name="Oval 6">
            <a:extLst>
              <a:ext uri="{FF2B5EF4-FFF2-40B4-BE49-F238E27FC236}">
                <a16:creationId xmlns:a16="http://schemas.microsoft.com/office/drawing/2014/main" id="{98B13BED-CC33-1249-AE0F-05EF6E503675}"/>
              </a:ext>
            </a:extLst>
          </p:cNvPr>
          <p:cNvSpPr>
            <a:spLocks noChangeArrowheads="1"/>
          </p:cNvSpPr>
          <p:nvPr/>
        </p:nvSpPr>
        <p:spPr bwMode="auto">
          <a:xfrm>
            <a:off x="5187950" y="3048000"/>
            <a:ext cx="838200" cy="8382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48" name="Text Box 7">
            <a:extLst>
              <a:ext uri="{FF2B5EF4-FFF2-40B4-BE49-F238E27FC236}">
                <a16:creationId xmlns:a16="http://schemas.microsoft.com/office/drawing/2014/main" id="{F59AFB66-D59B-A440-B6CD-B0F0E4DE736F}"/>
              </a:ext>
            </a:extLst>
          </p:cNvPr>
          <p:cNvSpPr txBox="1">
            <a:spLocks noChangeArrowheads="1"/>
          </p:cNvSpPr>
          <p:nvPr/>
        </p:nvSpPr>
        <p:spPr bwMode="auto">
          <a:xfrm>
            <a:off x="4978400" y="38862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Lily Evans</a:t>
            </a:r>
          </a:p>
        </p:txBody>
      </p:sp>
      <p:sp>
        <p:nvSpPr>
          <p:cNvPr id="57349" name="Text Box 10">
            <a:extLst>
              <a:ext uri="{FF2B5EF4-FFF2-40B4-BE49-F238E27FC236}">
                <a16:creationId xmlns:a16="http://schemas.microsoft.com/office/drawing/2014/main" id="{BB4DB64A-E106-1544-9E70-8979D074EEB5}"/>
              </a:ext>
            </a:extLst>
          </p:cNvPr>
          <p:cNvSpPr txBox="1">
            <a:spLocks noChangeArrowheads="1"/>
          </p:cNvSpPr>
          <p:nvPr/>
        </p:nvSpPr>
        <p:spPr bwMode="auto">
          <a:xfrm>
            <a:off x="6432550" y="38862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James Potter</a:t>
            </a:r>
          </a:p>
        </p:txBody>
      </p:sp>
      <p:sp>
        <p:nvSpPr>
          <p:cNvPr id="57350" name="Oval 13">
            <a:extLst>
              <a:ext uri="{FF2B5EF4-FFF2-40B4-BE49-F238E27FC236}">
                <a16:creationId xmlns:a16="http://schemas.microsoft.com/office/drawing/2014/main" id="{5B58D040-3E02-BD40-A684-725D5F37A03A}"/>
              </a:ext>
            </a:extLst>
          </p:cNvPr>
          <p:cNvSpPr>
            <a:spLocks noChangeArrowheads="1"/>
          </p:cNvSpPr>
          <p:nvPr/>
        </p:nvSpPr>
        <p:spPr bwMode="auto">
          <a:xfrm>
            <a:off x="3105150" y="3048000"/>
            <a:ext cx="838200" cy="8382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51" name="Text Box 14">
            <a:extLst>
              <a:ext uri="{FF2B5EF4-FFF2-40B4-BE49-F238E27FC236}">
                <a16:creationId xmlns:a16="http://schemas.microsoft.com/office/drawing/2014/main" id="{E0AAE51F-7749-9A4E-A577-9A9D8423DA9D}"/>
              </a:ext>
            </a:extLst>
          </p:cNvPr>
          <p:cNvSpPr txBox="1">
            <a:spLocks noChangeArrowheads="1"/>
          </p:cNvSpPr>
          <p:nvPr/>
        </p:nvSpPr>
        <p:spPr bwMode="auto">
          <a:xfrm>
            <a:off x="2774950" y="3900488"/>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Petunia Dursley</a:t>
            </a:r>
          </a:p>
        </p:txBody>
      </p:sp>
      <p:sp>
        <p:nvSpPr>
          <p:cNvPr id="57352" name="Text Box 17">
            <a:extLst>
              <a:ext uri="{FF2B5EF4-FFF2-40B4-BE49-F238E27FC236}">
                <a16:creationId xmlns:a16="http://schemas.microsoft.com/office/drawing/2014/main" id="{03567E54-AFC9-EA42-9E62-5A346B3B8EBE}"/>
              </a:ext>
            </a:extLst>
          </p:cNvPr>
          <p:cNvSpPr txBox="1">
            <a:spLocks noChangeArrowheads="1"/>
          </p:cNvSpPr>
          <p:nvPr/>
        </p:nvSpPr>
        <p:spPr bwMode="auto">
          <a:xfrm>
            <a:off x="4667250" y="1847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53" name="Oval 20">
            <a:extLst>
              <a:ext uri="{FF2B5EF4-FFF2-40B4-BE49-F238E27FC236}">
                <a16:creationId xmlns:a16="http://schemas.microsoft.com/office/drawing/2014/main" id="{8D65F4F2-9FC3-D747-BA38-33E0AC98F6C5}"/>
              </a:ext>
            </a:extLst>
          </p:cNvPr>
          <p:cNvSpPr>
            <a:spLocks noChangeArrowheads="1"/>
          </p:cNvSpPr>
          <p:nvPr/>
        </p:nvSpPr>
        <p:spPr bwMode="auto">
          <a:xfrm>
            <a:off x="3352800" y="990600"/>
            <a:ext cx="838200" cy="8382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54" name="Text Box 21">
            <a:extLst>
              <a:ext uri="{FF2B5EF4-FFF2-40B4-BE49-F238E27FC236}">
                <a16:creationId xmlns:a16="http://schemas.microsoft.com/office/drawing/2014/main" id="{E6891EAA-C869-CC42-9B82-D50A0D2CDB87}"/>
              </a:ext>
            </a:extLst>
          </p:cNvPr>
          <p:cNvSpPr txBox="1">
            <a:spLocks noChangeArrowheads="1"/>
          </p:cNvSpPr>
          <p:nvPr/>
        </p:nvSpPr>
        <p:spPr bwMode="auto">
          <a:xfrm>
            <a:off x="306705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55" name="Text Box 24">
            <a:extLst>
              <a:ext uri="{FF2B5EF4-FFF2-40B4-BE49-F238E27FC236}">
                <a16:creationId xmlns:a16="http://schemas.microsoft.com/office/drawing/2014/main" id="{55179B25-1886-364A-9CB8-77B70E62BB2E}"/>
              </a:ext>
            </a:extLst>
          </p:cNvPr>
          <p:cNvSpPr txBox="1">
            <a:spLocks noChangeArrowheads="1"/>
          </p:cNvSpPr>
          <p:nvPr/>
        </p:nvSpPr>
        <p:spPr bwMode="auto">
          <a:xfrm>
            <a:off x="990600" y="388620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Vernon Dursley</a:t>
            </a:r>
          </a:p>
        </p:txBody>
      </p:sp>
      <p:sp>
        <p:nvSpPr>
          <p:cNvPr id="57356" name="Text Box 26">
            <a:extLst>
              <a:ext uri="{FF2B5EF4-FFF2-40B4-BE49-F238E27FC236}">
                <a16:creationId xmlns:a16="http://schemas.microsoft.com/office/drawing/2014/main" id="{D12B021A-2DB5-FA45-A9B9-4CFB332296CB}"/>
              </a:ext>
            </a:extLst>
          </p:cNvPr>
          <p:cNvSpPr txBox="1">
            <a:spLocks noChangeArrowheads="1"/>
          </p:cNvSpPr>
          <p:nvPr/>
        </p:nvSpPr>
        <p:spPr bwMode="auto">
          <a:xfrm>
            <a:off x="1847850" y="5657850"/>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Dudley Dursley</a:t>
            </a:r>
          </a:p>
        </p:txBody>
      </p:sp>
      <p:sp>
        <p:nvSpPr>
          <p:cNvPr id="57357" name="Line 29">
            <a:extLst>
              <a:ext uri="{FF2B5EF4-FFF2-40B4-BE49-F238E27FC236}">
                <a16:creationId xmlns:a16="http://schemas.microsoft.com/office/drawing/2014/main" id="{7D730F2E-7C46-C040-8E88-C487F8C7F35E}"/>
              </a:ext>
            </a:extLst>
          </p:cNvPr>
          <p:cNvSpPr>
            <a:spLocks noChangeShapeType="1"/>
          </p:cNvSpPr>
          <p:nvPr/>
        </p:nvSpPr>
        <p:spPr bwMode="auto">
          <a:xfrm>
            <a:off x="4191000" y="14097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8" name="Line 30">
            <a:extLst>
              <a:ext uri="{FF2B5EF4-FFF2-40B4-BE49-F238E27FC236}">
                <a16:creationId xmlns:a16="http://schemas.microsoft.com/office/drawing/2014/main" id="{599CEF7B-0EBA-A349-A3D8-3C5FEB925AA8}"/>
              </a:ext>
            </a:extLst>
          </p:cNvPr>
          <p:cNvSpPr>
            <a:spLocks noChangeShapeType="1"/>
          </p:cNvSpPr>
          <p:nvPr/>
        </p:nvSpPr>
        <p:spPr bwMode="auto">
          <a:xfrm>
            <a:off x="3543300" y="2819400"/>
            <a:ext cx="2057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31">
            <a:extLst>
              <a:ext uri="{FF2B5EF4-FFF2-40B4-BE49-F238E27FC236}">
                <a16:creationId xmlns:a16="http://schemas.microsoft.com/office/drawing/2014/main" id="{71028217-3DE1-6E43-9A4A-484D14D51E39}"/>
              </a:ext>
            </a:extLst>
          </p:cNvPr>
          <p:cNvSpPr>
            <a:spLocks noChangeShapeType="1"/>
          </p:cNvSpPr>
          <p:nvPr/>
        </p:nvSpPr>
        <p:spPr bwMode="auto">
          <a:xfrm>
            <a:off x="4572000" y="1428750"/>
            <a:ext cx="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Line 32">
            <a:extLst>
              <a:ext uri="{FF2B5EF4-FFF2-40B4-BE49-F238E27FC236}">
                <a16:creationId xmlns:a16="http://schemas.microsoft.com/office/drawing/2014/main" id="{05E279D7-B57C-9448-A49B-054D124C126C}"/>
              </a:ext>
            </a:extLst>
          </p:cNvPr>
          <p:cNvSpPr>
            <a:spLocks noChangeShapeType="1"/>
          </p:cNvSpPr>
          <p:nvPr/>
        </p:nvSpPr>
        <p:spPr bwMode="auto">
          <a:xfrm flipH="1">
            <a:off x="3543300" y="28194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33">
            <a:extLst>
              <a:ext uri="{FF2B5EF4-FFF2-40B4-BE49-F238E27FC236}">
                <a16:creationId xmlns:a16="http://schemas.microsoft.com/office/drawing/2014/main" id="{5C5A2222-DB68-E944-A904-07FABAF4CEFF}"/>
              </a:ext>
            </a:extLst>
          </p:cNvPr>
          <p:cNvSpPr>
            <a:spLocks noChangeShapeType="1"/>
          </p:cNvSpPr>
          <p:nvPr/>
        </p:nvSpPr>
        <p:spPr bwMode="auto">
          <a:xfrm flipH="1">
            <a:off x="5581650" y="28194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34">
            <a:extLst>
              <a:ext uri="{FF2B5EF4-FFF2-40B4-BE49-F238E27FC236}">
                <a16:creationId xmlns:a16="http://schemas.microsoft.com/office/drawing/2014/main" id="{596236DD-1838-CD4B-BF03-44EA46FA9237}"/>
              </a:ext>
            </a:extLst>
          </p:cNvPr>
          <p:cNvSpPr>
            <a:spLocks noChangeShapeType="1"/>
          </p:cNvSpPr>
          <p:nvPr/>
        </p:nvSpPr>
        <p:spPr bwMode="auto">
          <a:xfrm>
            <a:off x="2343150" y="344805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35">
            <a:extLst>
              <a:ext uri="{FF2B5EF4-FFF2-40B4-BE49-F238E27FC236}">
                <a16:creationId xmlns:a16="http://schemas.microsoft.com/office/drawing/2014/main" id="{9408070F-A578-5548-B5B8-8B1A370E78CD}"/>
              </a:ext>
            </a:extLst>
          </p:cNvPr>
          <p:cNvSpPr>
            <a:spLocks noChangeShapeType="1"/>
          </p:cNvSpPr>
          <p:nvPr/>
        </p:nvSpPr>
        <p:spPr bwMode="auto">
          <a:xfrm>
            <a:off x="6019800" y="34290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36">
            <a:extLst>
              <a:ext uri="{FF2B5EF4-FFF2-40B4-BE49-F238E27FC236}">
                <a16:creationId xmlns:a16="http://schemas.microsoft.com/office/drawing/2014/main" id="{9C94EC6B-F99F-A94C-932F-E47CA5C5C0FE}"/>
              </a:ext>
            </a:extLst>
          </p:cNvPr>
          <p:cNvSpPr>
            <a:spLocks noChangeShapeType="1"/>
          </p:cNvSpPr>
          <p:nvPr/>
        </p:nvSpPr>
        <p:spPr bwMode="auto">
          <a:xfrm>
            <a:off x="2743200" y="3448050"/>
            <a:ext cx="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37">
            <a:extLst>
              <a:ext uri="{FF2B5EF4-FFF2-40B4-BE49-F238E27FC236}">
                <a16:creationId xmlns:a16="http://schemas.microsoft.com/office/drawing/2014/main" id="{FA979A2C-A463-C74E-B5A6-CAF47AF0E1A6}"/>
              </a:ext>
            </a:extLst>
          </p:cNvPr>
          <p:cNvSpPr>
            <a:spLocks noChangeShapeType="1"/>
          </p:cNvSpPr>
          <p:nvPr/>
        </p:nvSpPr>
        <p:spPr bwMode="auto">
          <a:xfrm>
            <a:off x="6400800" y="3429000"/>
            <a:ext cx="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Rectangle 38">
            <a:extLst>
              <a:ext uri="{FF2B5EF4-FFF2-40B4-BE49-F238E27FC236}">
                <a16:creationId xmlns:a16="http://schemas.microsoft.com/office/drawing/2014/main" id="{4CD853B7-F176-9B43-836E-B12ADDE77ABB}"/>
              </a:ext>
            </a:extLst>
          </p:cNvPr>
          <p:cNvSpPr>
            <a:spLocks noChangeArrowheads="1"/>
          </p:cNvSpPr>
          <p:nvPr/>
        </p:nvSpPr>
        <p:spPr bwMode="auto">
          <a:xfrm>
            <a:off x="4953000" y="990600"/>
            <a:ext cx="838200" cy="8382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67" name="Rectangle 39">
            <a:extLst>
              <a:ext uri="{FF2B5EF4-FFF2-40B4-BE49-F238E27FC236}">
                <a16:creationId xmlns:a16="http://schemas.microsoft.com/office/drawing/2014/main" id="{5AC35237-D16C-1541-8101-6E975F8EA232}"/>
              </a:ext>
            </a:extLst>
          </p:cNvPr>
          <p:cNvSpPr>
            <a:spLocks noChangeArrowheads="1"/>
          </p:cNvSpPr>
          <p:nvPr/>
        </p:nvSpPr>
        <p:spPr bwMode="auto">
          <a:xfrm>
            <a:off x="2324100" y="4800600"/>
            <a:ext cx="838200" cy="8382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68" name="Rectangle 40">
            <a:extLst>
              <a:ext uri="{FF2B5EF4-FFF2-40B4-BE49-F238E27FC236}">
                <a16:creationId xmlns:a16="http://schemas.microsoft.com/office/drawing/2014/main" id="{A590787B-B460-EC4C-88C7-7348802225C9}"/>
              </a:ext>
            </a:extLst>
          </p:cNvPr>
          <p:cNvSpPr>
            <a:spLocks noChangeArrowheads="1"/>
          </p:cNvSpPr>
          <p:nvPr/>
        </p:nvSpPr>
        <p:spPr bwMode="auto">
          <a:xfrm>
            <a:off x="1485900" y="3028950"/>
            <a:ext cx="838200" cy="8382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69" name="Rectangle 41">
            <a:extLst>
              <a:ext uri="{FF2B5EF4-FFF2-40B4-BE49-F238E27FC236}">
                <a16:creationId xmlns:a16="http://schemas.microsoft.com/office/drawing/2014/main" id="{2DABA212-3516-A241-915F-5EDAC4B1C1E6}"/>
              </a:ext>
            </a:extLst>
          </p:cNvPr>
          <p:cNvSpPr>
            <a:spLocks noChangeArrowheads="1"/>
          </p:cNvSpPr>
          <p:nvPr/>
        </p:nvSpPr>
        <p:spPr bwMode="auto">
          <a:xfrm>
            <a:off x="6819900" y="3009900"/>
            <a:ext cx="838200" cy="838200"/>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70" name="Rectangle 42">
            <a:extLst>
              <a:ext uri="{FF2B5EF4-FFF2-40B4-BE49-F238E27FC236}">
                <a16:creationId xmlns:a16="http://schemas.microsoft.com/office/drawing/2014/main" id="{4979AD80-A7A8-F144-A203-816E738B6817}"/>
              </a:ext>
            </a:extLst>
          </p:cNvPr>
          <p:cNvSpPr>
            <a:spLocks noChangeArrowheads="1"/>
          </p:cNvSpPr>
          <p:nvPr/>
        </p:nvSpPr>
        <p:spPr bwMode="auto">
          <a:xfrm>
            <a:off x="5981700" y="4800600"/>
            <a:ext cx="838200" cy="838200"/>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71" name="Oval 44">
            <a:extLst>
              <a:ext uri="{FF2B5EF4-FFF2-40B4-BE49-F238E27FC236}">
                <a16:creationId xmlns:a16="http://schemas.microsoft.com/office/drawing/2014/main" id="{DF8F9A4B-CCA2-A44C-9810-176C83EC1EB1}"/>
              </a:ext>
            </a:extLst>
          </p:cNvPr>
          <p:cNvSpPr>
            <a:spLocks noChangeArrowheads="1"/>
          </p:cNvSpPr>
          <p:nvPr/>
        </p:nvSpPr>
        <p:spPr bwMode="auto">
          <a:xfrm>
            <a:off x="7162800" y="838200"/>
            <a:ext cx="838200" cy="83820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72" name="Text Box 45">
            <a:extLst>
              <a:ext uri="{FF2B5EF4-FFF2-40B4-BE49-F238E27FC236}">
                <a16:creationId xmlns:a16="http://schemas.microsoft.com/office/drawing/2014/main" id="{73A2D858-7C97-2149-8278-C77E99BAB956}"/>
              </a:ext>
            </a:extLst>
          </p:cNvPr>
          <p:cNvSpPr txBox="1">
            <a:spLocks noChangeArrowheads="1"/>
          </p:cNvSpPr>
          <p:nvPr/>
        </p:nvSpPr>
        <p:spPr bwMode="auto">
          <a:xfrm>
            <a:off x="8074025" y="1090613"/>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Muggle</a:t>
            </a:r>
          </a:p>
        </p:txBody>
      </p:sp>
      <p:sp>
        <p:nvSpPr>
          <p:cNvPr id="57373" name="Rectangle 46">
            <a:extLst>
              <a:ext uri="{FF2B5EF4-FFF2-40B4-BE49-F238E27FC236}">
                <a16:creationId xmlns:a16="http://schemas.microsoft.com/office/drawing/2014/main" id="{430521F3-6579-2D4C-8F4E-0CA32AB5CCBE}"/>
              </a:ext>
            </a:extLst>
          </p:cNvPr>
          <p:cNvSpPr>
            <a:spLocks noChangeArrowheads="1"/>
          </p:cNvSpPr>
          <p:nvPr/>
        </p:nvSpPr>
        <p:spPr bwMode="auto">
          <a:xfrm>
            <a:off x="7202488" y="1752600"/>
            <a:ext cx="838200" cy="838200"/>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374" name="Text Box 47">
            <a:extLst>
              <a:ext uri="{FF2B5EF4-FFF2-40B4-BE49-F238E27FC236}">
                <a16:creationId xmlns:a16="http://schemas.microsoft.com/office/drawing/2014/main" id="{F51E8838-9960-7C45-97B6-2BB0448AF6A7}"/>
              </a:ext>
            </a:extLst>
          </p:cNvPr>
          <p:cNvSpPr txBox="1">
            <a:spLocks noChangeArrowheads="1"/>
          </p:cNvSpPr>
          <p:nvPr/>
        </p:nvSpPr>
        <p:spPr bwMode="auto">
          <a:xfrm>
            <a:off x="8129588" y="1797050"/>
            <a:ext cx="108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Wizard / </a:t>
            </a:r>
          </a:p>
          <a:p>
            <a:pPr eaLnBrk="1" hangingPunct="1"/>
            <a:r>
              <a:rPr lang="en-US" altLang="en-US" sz="1800"/>
              <a:t>Witch</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32632</TotalTime>
  <Words>3061</Words>
  <Application>Microsoft Macintosh PowerPoint</Application>
  <PresentationFormat>On-screen Show (4:3)</PresentationFormat>
  <Paragraphs>888</Paragraphs>
  <Slides>50</Slides>
  <Notes>27</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8" baseType="lpstr">
      <vt:lpstr>Arial</vt:lpstr>
      <vt:lpstr>Calibri</vt:lpstr>
      <vt:lpstr>Comic Sans MS</vt:lpstr>
      <vt:lpstr>Symbol</vt:lpstr>
      <vt:lpstr>Times New Roman</vt:lpstr>
      <vt:lpstr>Default Design</vt:lpstr>
      <vt:lpstr>10_Office Theme</vt:lpstr>
      <vt:lpstr>Equation</vt:lpstr>
      <vt:lpstr>Genetic Susceptibility  and Cancer</vt:lpstr>
      <vt:lpstr>PowerPoint Presentation</vt:lpstr>
      <vt:lpstr>Overview</vt:lpstr>
      <vt:lpstr>PowerPoint Presentation</vt:lpstr>
      <vt:lpstr>PowerPoint Presentation</vt:lpstr>
      <vt:lpstr>PowerPoint Presentation</vt:lpstr>
      <vt:lpstr>PowerPoint Presentation</vt:lpstr>
      <vt:lpstr>Familial Aggregation</vt:lpstr>
      <vt:lpstr>Harry Potter’s Pedigree</vt:lpstr>
      <vt:lpstr>Filch?</vt:lpstr>
      <vt:lpstr>Familial Aggregation (PANSCAN)</vt:lpstr>
      <vt:lpstr>How Does Family History Increase Risk of Cancer?</vt:lpstr>
      <vt:lpstr>Overview</vt:lpstr>
      <vt:lpstr>PowerPoint Presentation</vt:lpstr>
      <vt:lpstr>PowerPoint Presentation</vt:lpstr>
      <vt:lpstr>Population Stratification</vt:lpstr>
      <vt:lpstr>PowerPoint Presentation</vt:lpstr>
      <vt:lpstr>PowerPoint Presentation</vt:lpstr>
      <vt:lpstr>Association Study Approaches</vt:lpstr>
      <vt:lpstr>PowerPoint Presentation</vt:lpstr>
      <vt:lpstr>GWAS of Common Cancers</vt:lpstr>
      <vt:lpstr>PowerPoint Presentation</vt:lpstr>
      <vt:lpstr>PowerPoint Presentation</vt:lpstr>
      <vt:lpstr>Limitations of GWAS</vt:lpstr>
      <vt:lpstr>Overview</vt:lpstr>
      <vt:lpstr>Polygenic Risk Scores (PRS)</vt:lpstr>
      <vt:lpstr>UK Biobank:  Individual Cancer PRS Results</vt:lpstr>
      <vt:lpstr>Overview</vt:lpstr>
      <vt:lpstr>4. Pleiotropy</vt:lpstr>
      <vt:lpstr>Methods for Examining Pleiotropy</vt:lpstr>
      <vt:lpstr>Methods for Examining Pleiotropy</vt:lpstr>
      <vt:lpstr>PowerPoint Presentation</vt:lpstr>
      <vt:lpstr>PowerPoint Presentation</vt:lpstr>
      <vt:lpstr>PowerPoint Presentation</vt:lpstr>
      <vt:lpstr>PowerPoint Presentation</vt:lpstr>
      <vt:lpstr>PowerPoint Presentation</vt:lpstr>
      <vt:lpstr>Application to UKB/ KP GWAS</vt:lpstr>
      <vt:lpstr>Interesting Results </vt:lpstr>
      <vt:lpstr>Methods for Examining Pleiotropy</vt:lpstr>
      <vt:lpstr>PowerPoint Presentation</vt:lpstr>
      <vt:lpstr>UK Biobank:  Cross Cancer PRS Results</vt:lpstr>
      <vt:lpstr>Methods for Examining Pleiotropy</vt:lpstr>
      <vt:lpstr>Co-heritability</vt:lpstr>
      <vt:lpstr>Co-heritability</vt:lpstr>
      <vt:lpstr>Co-heritability</vt:lpstr>
      <vt:lpstr>Genetic Correlation</vt:lpstr>
      <vt:lpstr>Genetic Correlation</vt:lpstr>
      <vt:lpstr>Direct to Consumer Genetic Testing</vt:lpstr>
      <vt:lpstr>PRS to Consumers</vt:lpstr>
      <vt:lpstr>Paper for Discussion</vt:lpstr>
    </vt:vector>
  </TitlesOfParts>
  <Company>CWRU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Localization of genes for aggressiveness of prostate cancer</dc:title>
  <dc:creator>Valued Gateway Customer</dc:creator>
  <cp:lastModifiedBy>Witte, John</cp:lastModifiedBy>
  <cp:revision>987</cp:revision>
  <cp:lastPrinted>2007-01-08T23:36:01Z</cp:lastPrinted>
  <dcterms:created xsi:type="dcterms:W3CDTF">1999-08-30T17:16:03Z</dcterms:created>
  <dcterms:modified xsi:type="dcterms:W3CDTF">2020-02-24T01:09:12Z</dcterms:modified>
</cp:coreProperties>
</file>