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  <p:sldMasterId id="2147483675" r:id="rId2"/>
  </p:sldMasterIdLst>
  <p:notesMasterIdLst>
    <p:notesMasterId r:id="rId105"/>
  </p:notesMasterIdLst>
  <p:handoutMasterIdLst>
    <p:handoutMasterId r:id="rId106"/>
  </p:handoutMasterIdLst>
  <p:sldIdLst>
    <p:sldId id="273" r:id="rId3"/>
    <p:sldId id="372" r:id="rId4"/>
    <p:sldId id="379" r:id="rId5"/>
    <p:sldId id="525" r:id="rId6"/>
    <p:sldId id="485" r:id="rId7"/>
    <p:sldId id="370" r:id="rId8"/>
    <p:sldId id="371" r:id="rId9"/>
    <p:sldId id="374" r:id="rId10"/>
    <p:sldId id="375" r:id="rId11"/>
    <p:sldId id="376" r:id="rId12"/>
    <p:sldId id="377" r:id="rId13"/>
    <p:sldId id="444" r:id="rId14"/>
    <p:sldId id="381" r:id="rId15"/>
    <p:sldId id="382" r:id="rId16"/>
    <p:sldId id="383" r:id="rId17"/>
    <p:sldId id="488" r:id="rId18"/>
    <p:sldId id="475" r:id="rId19"/>
    <p:sldId id="476" r:id="rId20"/>
    <p:sldId id="446" r:id="rId21"/>
    <p:sldId id="409" r:id="rId22"/>
    <p:sldId id="450" r:id="rId23"/>
    <p:sldId id="451" r:id="rId24"/>
    <p:sldId id="452" r:id="rId25"/>
    <p:sldId id="453" r:id="rId26"/>
    <p:sldId id="384" r:id="rId27"/>
    <p:sldId id="385" r:id="rId28"/>
    <p:sldId id="386" r:id="rId29"/>
    <p:sldId id="387" r:id="rId30"/>
    <p:sldId id="388" r:id="rId31"/>
    <p:sldId id="486" r:id="rId32"/>
    <p:sldId id="487" r:id="rId33"/>
    <p:sldId id="389" r:id="rId34"/>
    <p:sldId id="390" r:id="rId35"/>
    <p:sldId id="489" r:id="rId36"/>
    <p:sldId id="447" r:id="rId37"/>
    <p:sldId id="492" r:id="rId38"/>
    <p:sldId id="491" r:id="rId39"/>
    <p:sldId id="393" r:id="rId40"/>
    <p:sldId id="394" r:id="rId41"/>
    <p:sldId id="493" r:id="rId42"/>
    <p:sldId id="494" r:id="rId43"/>
    <p:sldId id="395" r:id="rId44"/>
    <p:sldId id="397" r:id="rId45"/>
    <p:sldId id="398" r:id="rId46"/>
    <p:sldId id="495" r:id="rId47"/>
    <p:sldId id="496" r:id="rId48"/>
    <p:sldId id="399" r:id="rId49"/>
    <p:sldId id="400" r:id="rId50"/>
    <p:sldId id="497" r:id="rId51"/>
    <p:sldId id="403" r:id="rId52"/>
    <p:sldId id="404" r:id="rId53"/>
    <p:sldId id="405" r:id="rId54"/>
    <p:sldId id="498" r:id="rId55"/>
    <p:sldId id="474" r:id="rId56"/>
    <p:sldId id="407" r:id="rId57"/>
    <p:sldId id="526" r:id="rId58"/>
    <p:sldId id="454" r:id="rId59"/>
    <p:sldId id="499" r:id="rId60"/>
    <p:sldId id="527" r:id="rId61"/>
    <p:sldId id="500" r:id="rId62"/>
    <p:sldId id="513" r:id="rId63"/>
    <p:sldId id="501" r:id="rId64"/>
    <p:sldId id="413" r:id="rId65"/>
    <p:sldId id="414" r:id="rId66"/>
    <p:sldId id="417" r:id="rId67"/>
    <p:sldId id="528" r:id="rId68"/>
    <p:sldId id="529" r:id="rId69"/>
    <p:sldId id="418" r:id="rId70"/>
    <p:sldId id="530" r:id="rId71"/>
    <p:sldId id="531" r:id="rId72"/>
    <p:sldId id="419" r:id="rId73"/>
    <p:sldId id="524" r:id="rId74"/>
    <p:sldId id="420" r:id="rId75"/>
    <p:sldId id="422" r:id="rId76"/>
    <p:sldId id="518" r:id="rId77"/>
    <p:sldId id="519" r:id="rId78"/>
    <p:sldId id="520" r:id="rId79"/>
    <p:sldId id="521" r:id="rId80"/>
    <p:sldId id="523" r:id="rId81"/>
    <p:sldId id="425" r:id="rId82"/>
    <p:sldId id="426" r:id="rId83"/>
    <p:sldId id="532" r:id="rId84"/>
    <p:sldId id="428" r:id="rId85"/>
    <p:sldId id="429" r:id="rId86"/>
    <p:sldId id="430" r:id="rId87"/>
    <p:sldId id="431" r:id="rId88"/>
    <p:sldId id="432" r:id="rId89"/>
    <p:sldId id="512" r:id="rId90"/>
    <p:sldId id="511" r:id="rId91"/>
    <p:sldId id="510" r:id="rId92"/>
    <p:sldId id="502" r:id="rId93"/>
    <p:sldId id="503" r:id="rId94"/>
    <p:sldId id="433" r:id="rId95"/>
    <p:sldId id="434" r:id="rId96"/>
    <p:sldId id="435" r:id="rId97"/>
    <p:sldId id="436" r:id="rId98"/>
    <p:sldId id="437" r:id="rId99"/>
    <p:sldId id="438" r:id="rId100"/>
    <p:sldId id="439" r:id="rId101"/>
    <p:sldId id="442" r:id="rId102"/>
    <p:sldId id="443" r:id="rId103"/>
    <p:sldId id="449" r:id="rId10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9" autoAdjust="0"/>
    <p:restoredTop sz="84936" autoAdjust="0"/>
  </p:normalViewPr>
  <p:slideViewPr>
    <p:cSldViewPr>
      <p:cViewPr varScale="1">
        <p:scale>
          <a:sx n="62" d="100"/>
          <a:sy n="62" d="100"/>
        </p:scale>
        <p:origin x="-15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1702"/>
    </p:cViewPr>
  </p:sorterViewPr>
  <p:notesViewPr>
    <p:cSldViewPr>
      <p:cViewPr varScale="1">
        <p:scale>
          <a:sx n="56" d="100"/>
          <a:sy n="56" d="100"/>
        </p:scale>
        <p:origin x="-1830" y="-10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Birth Order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0.60000000000000031</c:v>
                </c:pt>
                <c:pt idx="1">
                  <c:v>0.62000000000000033</c:v>
                </c:pt>
                <c:pt idx="2">
                  <c:v>0.78</c:v>
                </c:pt>
                <c:pt idx="3">
                  <c:v>1.1000000000000001</c:v>
                </c:pt>
                <c:pt idx="4">
                  <c:v>1.62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825472"/>
        <c:axId val="90827392"/>
      </c:barChart>
      <c:catAx>
        <c:axId val="90825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Birth Order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827392"/>
        <c:crosses val="autoZero"/>
        <c:auto val="1"/>
        <c:lblAlgn val="ctr"/>
        <c:lblOffset val="100"/>
        <c:noMultiLvlLbl val="0"/>
      </c:catAx>
      <c:valAx>
        <c:axId val="90827392"/>
        <c:scaling>
          <c:orientation val="minMax"/>
          <c:max val="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Risk of Down Syndrome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82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</c:v>
                </c:pt>
                <c:pt idx="1">
                  <c:v>0.30000000000000032</c:v>
                </c:pt>
                <c:pt idx="2">
                  <c:v>0.4</c:v>
                </c:pt>
                <c:pt idx="3">
                  <c:v>0.70000000000000062</c:v>
                </c:pt>
                <c:pt idx="4">
                  <c:v>2.2999999999999998</c:v>
                </c:pt>
                <c:pt idx="5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825856"/>
        <c:axId val="92828032"/>
      </c:barChart>
      <c:catAx>
        <c:axId val="92825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Mother’s Age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828032"/>
        <c:crosses val="autoZero"/>
        <c:auto val="1"/>
        <c:lblAlgn val="ctr"/>
        <c:lblOffset val="100"/>
        <c:noMultiLvlLbl val="0"/>
      </c:catAx>
      <c:valAx>
        <c:axId val="92828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Risk of Down</a:t>
                </a:r>
                <a:r>
                  <a:rPr lang="en-US" baseline="0" dirty="0" smtClean="0"/>
                  <a:t> Syndrome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82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t" anchorCtr="0" compatLnSpc="1">
            <a:prstTxWarp prst="textNoShape">
              <a:avLst/>
            </a:prstTxWarp>
          </a:bodyPr>
          <a:lstStyle>
            <a:lvl1pPr defTabSz="929311"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6" y="1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t" anchorCtr="0" compatLnSpc="1">
            <a:prstTxWarp prst="textNoShape">
              <a:avLst/>
            </a:prstTxWarp>
          </a:bodyPr>
          <a:lstStyle>
            <a:lvl1pPr algn="r" defTabSz="929311">
              <a:defRPr sz="12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19517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b" anchorCtr="0" compatLnSpc="1">
            <a:prstTxWarp prst="textNoShape">
              <a:avLst/>
            </a:prstTxWarp>
          </a:bodyPr>
          <a:lstStyle>
            <a:lvl1pPr defTabSz="929311"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6" y="8819517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b" anchorCtr="0" compatLnSpc="1">
            <a:prstTxWarp prst="textNoShape">
              <a:avLst/>
            </a:prstTxWarp>
          </a:bodyPr>
          <a:lstStyle>
            <a:lvl1pPr algn="r" defTabSz="929311">
              <a:defRPr sz="1200"/>
            </a:lvl1pPr>
          </a:lstStyle>
          <a:p>
            <a:fld id="{686B5FDE-BAFF-40F6-AF95-9C075D9F7E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5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90" y="1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90" y="4409759"/>
            <a:ext cx="5597525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17928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90" y="8817928"/>
            <a:ext cx="3032125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98DC337-269A-4BB5-AAA9-186AF1BE5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4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8D32E-F7C5-4493-8F3E-CA140C0498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603" indent="-227603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8D32E-F7C5-4493-8F3E-CA140C04989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603" indent="-227603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3027" y="4410392"/>
            <a:ext cx="5131647" cy="4177349"/>
          </a:xfrm>
          <a:noFill/>
        </p:spPr>
        <p:txBody>
          <a:bodyPr lIns="91013" tIns="44708" rIns="91013" bIns="44708"/>
          <a:lstStyle/>
          <a:p>
            <a:endParaRPr lang="en-US" altLang="en-US" smtClean="0"/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6513" y="792163"/>
            <a:ext cx="4386262" cy="3289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074C6-CECA-484B-AEF2-0153EB2F5C9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4F70C-E48E-48F4-8B82-85A29F92D56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1318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696913"/>
            <a:ext cx="4640262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31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180"/>
            <a:ext cx="5131647" cy="41781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278" tIns="47138" rIns="94278" bIns="471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1FCAC-178E-431F-9E8C-5F340014D826}" type="slidenum">
              <a:rPr lang="en-US"/>
              <a:pPr/>
              <a:t>20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098EB-E5FD-49F3-9353-B43E2C4A897A}" type="slidenum">
              <a:rPr lang="en-US"/>
              <a:pPr/>
              <a:t>24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7BA1C-A645-419F-A904-19C9E3F0343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266D6-2792-47DE-AEC9-169CF6F77A2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E9376-9CCA-4961-9C2D-724A8F39494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F1871-A110-4D14-AC16-548C595E481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945DD-641E-46D5-82D9-75162D6BACBA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09421"/>
            <a:ext cx="5131647" cy="462997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A598A-A17E-49DA-893A-FB4B7942596D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5BA8E-D50F-4B1A-8412-B1C371A0DF4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074C6-CECA-484B-AEF2-0153EB2F5C9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B4CBE-2852-4B2A-87BB-E39CBE11CEA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03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7450" y="703263"/>
            <a:ext cx="4624388" cy="346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180"/>
            <a:ext cx="5131647" cy="41781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074C6-CECA-484B-AEF2-0153EB2F5C9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1E76-68AD-4B23-A37F-E40D6B0BDA0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295F2-927F-4ABD-8B1F-6C250D8650A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4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19680-71E3-4387-845C-EA25CC731EBE}" type="slidenum">
              <a:rPr lang="en-US" smtClean="0"/>
              <a:pPr/>
              <a:t>55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225D4-8059-4605-929C-18A60BA93EC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19680-71E3-4387-845C-EA25CC731EBE}" type="slidenum">
              <a:rPr lang="en-US" smtClean="0"/>
              <a:pPr/>
              <a:t>58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19680-71E3-4387-845C-EA25CC731EBE}" type="slidenum">
              <a:rPr lang="en-US" smtClean="0"/>
              <a:pPr/>
              <a:t>59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BA685-C9F7-4CFA-A1FD-59C7E89F8FB3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B3328-292D-46B2-B50B-C1247A195116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EF147-B80A-4973-BDFE-E007C91E4036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7166B-E1F6-4EAF-8DF4-8732D2610E97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9763" y="60325"/>
            <a:ext cx="5716587" cy="42862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52" y="4411371"/>
            <a:ext cx="6806559" cy="44081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08772-B1D3-44CA-B56E-6938D6AC47B2}" type="slidenum">
              <a:rPr lang="de-CH" smtClean="0">
                <a:solidFill>
                  <a:prstClr val="black"/>
                </a:solidFill>
              </a:rPr>
              <a:pPr/>
              <a:t>73</a:t>
            </a:fld>
            <a:endParaRPr lang="de-CH" smtClean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B3B24-0DAA-480D-949E-FC44EDB3F7D4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38675" cy="34798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A4AF4-9084-4DFC-97EB-C36437A11F61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AEC02-C49F-4DC9-81B8-76506D6CFCCA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12304-5B8B-45A3-A5DD-583DDC3FEDB4}" type="slidenum">
              <a:rPr lang="en-US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3325" y="731838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883" y="4413406"/>
            <a:ext cx="5194349" cy="41453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30" tIns="46515" rIns="93030" bIns="46515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98FD0-9585-4C0E-9677-57A5A3D0AD7D}" type="slidenum">
              <a:rPr lang="en-US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3D722-63A6-4B9E-9ED1-821ADA7CE8E8}" type="slidenum">
              <a:rPr lang="en-US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458F-AC71-4F44-B0FA-D44D1BF86CD9}" type="slidenum">
              <a:rPr lang="en-GB" smtClean="0">
                <a:solidFill>
                  <a:prstClr val="black"/>
                </a:solidFill>
              </a:rPr>
              <a:pPr/>
              <a:t>87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3325" y="731838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883" y="4413406"/>
            <a:ext cx="5194349" cy="41453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30" tIns="46515" rIns="93030" bIns="46515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35248-19FB-4DAE-8C8D-7B3A2B22A1C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547" indent="-232547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53D5C-4C74-4B27-B3FC-81B7D5B817C9}" type="slidenum">
              <a:rPr lang="en-US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97917-E623-4042-A773-199AA08CC226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458F-AC71-4F44-B0FA-D44D1BF86CD9}" type="slidenum">
              <a:rPr lang="en-GB" smtClean="0">
                <a:solidFill>
                  <a:prstClr val="black"/>
                </a:solidFill>
              </a:rPr>
              <a:pPr/>
              <a:t>98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458F-AC71-4F44-B0FA-D44D1BF86CD9}" type="slidenum">
              <a:rPr lang="en-GB" smtClean="0">
                <a:solidFill>
                  <a:prstClr val="black"/>
                </a:solidFill>
              </a:rPr>
              <a:pPr/>
              <a:t>99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458F-AC71-4F44-B0FA-D44D1BF86CD9}" type="slidenum">
              <a:rPr lang="en-GB" smtClean="0">
                <a:solidFill>
                  <a:prstClr val="black"/>
                </a:solidFill>
              </a:rPr>
              <a:pPr/>
              <a:t>100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102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2B949-BD3B-4B75-A5C9-2EC1B22C6CE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8D32E-F7C5-4493-8F3E-CA140C04989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603" indent="-227603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8D32E-F7C5-4493-8F3E-CA140C04989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603" indent="-227603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297180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 userDrawn="1"/>
        </p:nvSpPr>
        <p:spPr bwMode="auto">
          <a:xfrm>
            <a:off x="0" y="6400801"/>
            <a:ext cx="914400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550" name="Text Box 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551" name="Text Box 15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219201"/>
            <a:ext cx="80010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0224"/>
            <a:ext cx="9144000" cy="30777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1"/>
            <a:ext cx="80010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0224"/>
            <a:ext cx="9144000" cy="30777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45" y="2131178"/>
            <a:ext cx="7771113" cy="14688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57" y="3886759"/>
            <a:ext cx="6401086" cy="1752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9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9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7" y="4406558"/>
            <a:ext cx="7772543" cy="13632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7" y="2907525"/>
            <a:ext cx="7772543" cy="149903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32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1053" y="1981947"/>
            <a:ext cx="351230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646" y="1981947"/>
            <a:ext cx="351230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1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4992"/>
            <a:ext cx="8228742" cy="11418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30" y="1535925"/>
            <a:ext cx="4040007" cy="638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30" y="2174776"/>
            <a:ext cx="4040007" cy="39521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5925"/>
            <a:ext cx="4041436" cy="638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776"/>
            <a:ext cx="4041436" cy="39521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82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121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1" y="273316"/>
            <a:ext cx="3007481" cy="11620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3314"/>
            <a:ext cx="5111144" cy="5853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1" y="1435319"/>
            <a:ext cx="3007481" cy="46916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292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0602"/>
            <a:ext cx="5487258" cy="5667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023"/>
            <a:ext cx="54872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351"/>
            <a:ext cx="5487258" cy="804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333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5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474" y="610345"/>
            <a:ext cx="179047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1053" y="610345"/>
            <a:ext cx="523413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053" y="610345"/>
            <a:ext cx="7161894" cy="11418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1053" y="1981947"/>
            <a:ext cx="7161894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0238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1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1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0224"/>
            <a:ext cx="9144000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4526" name="Text Box 14"/>
          <p:cNvSpPr txBox="1">
            <a:spLocks noChangeArrowheads="1"/>
          </p:cNvSpPr>
          <p:nvPr userDrawn="1"/>
        </p:nvSpPr>
        <p:spPr bwMode="auto">
          <a:xfrm>
            <a:off x="-92074" y="762001"/>
            <a:ext cx="923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27" name="Text Box 15"/>
          <p:cNvSpPr txBox="1">
            <a:spLocks noChangeArrowheads="1"/>
          </p:cNvSpPr>
          <p:nvPr userDrawn="1"/>
        </p:nvSpPr>
        <p:spPr bwMode="auto">
          <a:xfrm>
            <a:off x="8650859" y="6613526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fld id="{1FB1867C-3260-4668-AFDA-11FD68CB92BC}" type="slidenum">
              <a:rPr lang="en-US" sz="1000">
                <a:latin typeface="Arial" charset="0"/>
              </a:rPr>
              <a:pPr algn="ctr"/>
              <a:t>‹#›</a:t>
            </a:fld>
            <a:endParaRPr lang="en-US" sz="10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1053" y="610345"/>
            <a:ext cx="7161894" cy="114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1053" y="1981947"/>
            <a:ext cx="716189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086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hyperlink" Target="https://sites.google.com/site/biasanalysis/" TargetMode="Externa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topics.nytimes.com/top/news/health/diseasesconditionsandhealthtopics/diet/index.html?inline=nyt-classifier" TargetMode="External"/><Relationship Id="rId7" Type="http://schemas.openxmlformats.org/officeDocument/2006/relationships/image" Target="http://www.hindustantimes.com/on/img/0.gif" TargetMode="External"/><Relationship Id="rId2" Type="http://schemas.openxmlformats.org/officeDocument/2006/relationships/hyperlink" Target="http://query.nytimes.com/search/query?ppds=bylL&amp;v1=GINA%20KOLATA&amp;fdq=19960101&amp;td=sysdate&amp;sort=newest&amp;ac=GINA%20KOLATA&amp;inline=nyt-p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topics.nytimes.com/top/news/health/diseasesconditionsandhealthtopics/heartdisease/index.html?inline=nyt-classifier" TargetMode="External"/><Relationship Id="rId4" Type="http://schemas.openxmlformats.org/officeDocument/2006/relationships/hyperlink" Target="http://topics.nytimes.com/top/news/health/diseasesconditionsandhealthtopics/cancer/index.html?inline=nyt-classifier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%124121_EP006(mk).jpg%20%20%20%20%20%20%20%20%20%20%20%20%20%20%20%20%20%20%20%20%20%20%20%20%20%20%20%20%20%20%20%20%20%20%20%20%20%20%20%20%20%20%20%20%20000001B1%03DQ2%20%20%20%20%20%20%20%20%20%20%20%20%20%20%20%20%20%20%20%20%20%20%20%20%20%20%20%207C258544: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%124121_EP010(mk).jpg%20%20%20%20%20%20%20%20%20%20%20%20%20%20%20%20%20%20%20%20%20%20%20%20%20%20%20%20%20%20%20%20%20%20%20%20%20%20%20%20%20%20%20%20%20000001B1%03DQ2%20%20%20%20%20%20%20%20%20%20%20%20%20%20%20%20%20%20%20%20%20%20%20%20%20%20%20%207C258544: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%144121_EP006_1(mk).jpg%20%20%20%20%20%20%20%20%20%20%20%20%20%20%20%20%20%20%20%20%20%20%20%20%20%20%20%20%20%20%20%20%20%20%20%20%20%20%20%20%20%20%20000001B1%03DQ2%20%20%20%20%20%20%20%20%20%20%20%20%20%20%20%20%20%20%20%20%20%20%20%20%20%20%20%207C258544: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%144121_EP010_1(mk).jpg%20%20%20%20%20%20%20%20%20%20%20%20%20%20%20%20%20%20%20%20%20%20%20%20%20%20%20%20%20%20%20%20%20%20%20%20%20%20%20%20%20%20%20000001B1%03DQ2%20%20%20%20%20%20%20%20%20%20%20%20%20%20%20%20%20%20%20%20%20%20%20%20%20%20%20%207C258544: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160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 smtClean="0">
                <a:cs typeface="Times New Roman" pitchFamily="18" charset="0"/>
              </a:rPr>
              <a:t>EPI 262:</a:t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Basic Epidemiologic Study Design and Analysis </a:t>
            </a:r>
            <a:br>
              <a:rPr lang="en-US" sz="3200" dirty="0" smtClean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86200"/>
            <a:ext cx="8229600" cy="243840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cs typeface="Times New Roman" pitchFamily="18" charset="0"/>
              </a:rPr>
              <a:t>Course Director:  Michael A. Kelsh, MPH, PhD</a:t>
            </a: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cs typeface="Times New Roman" pitchFamily="18" charset="0"/>
              </a:rPr>
              <a:t>Center for Observational Research, Amgen</a:t>
            </a:r>
            <a:r>
              <a:rPr lang="en-US" sz="2000" dirty="0">
                <a:cs typeface="Times New Roman" pitchFamily="18" charset="0"/>
              </a:rPr>
              <a:t>, Inc</a:t>
            </a:r>
            <a:r>
              <a:rPr lang="en-US" sz="2000" dirty="0" smtClean="0">
                <a:cs typeface="Times New Roman" pitchFamily="18" charset="0"/>
              </a:rPr>
              <a:t>.</a:t>
            </a: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cs typeface="Times New Roman" pitchFamily="18" charset="0"/>
              </a:rPr>
              <a:t>Department of Epidemiology and Biostatistics, UCSF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Population/community health assessment</a:t>
            </a:r>
          </a:p>
          <a:p>
            <a:pPr eaLnBrk="1" hangingPunct="1"/>
            <a:r>
              <a:rPr lang="en-US" dirty="0" smtClean="0"/>
              <a:t>Individual decisions</a:t>
            </a:r>
          </a:p>
          <a:p>
            <a:pPr eaLnBrk="1" hangingPunct="1"/>
            <a:r>
              <a:rPr lang="en-US" dirty="0" smtClean="0"/>
              <a:t>Completing the clinical picture</a:t>
            </a:r>
          </a:p>
          <a:p>
            <a:pPr lvl="1" eaLnBrk="1" hangingPunct="1"/>
            <a:r>
              <a:rPr lang="en-US" dirty="0" smtClean="0"/>
              <a:t>Contributions to understanding the natural history of disease</a:t>
            </a:r>
          </a:p>
          <a:p>
            <a:pPr lvl="1" eaLnBrk="1" hangingPunct="1"/>
            <a:r>
              <a:rPr lang="en-US" dirty="0" smtClean="0"/>
              <a:t>Understanding differential risk in subgroups</a:t>
            </a:r>
          </a:p>
          <a:p>
            <a:pPr lvl="1" eaLnBrk="1" hangingPunct="1"/>
            <a:r>
              <a:rPr lang="en-US" dirty="0" smtClean="0"/>
              <a:t>Both descriptive and analytical epidemiology 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8735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selection bias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5" y="1462089"/>
            <a:ext cx="8631236" cy="509111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Compare to initial estimate of 0.71!</a:t>
            </a:r>
          </a:p>
          <a:p>
            <a:r>
              <a:rPr lang="en-US" dirty="0" smtClean="0"/>
              <a:t>Readily available Excel spreadsheet for calculations: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hlinkClick r:id="rId4"/>
              </a:rPr>
              <a:t>https://sites.google.com/site/biasanalysis/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524001"/>
          <a:ext cx="5772150" cy="132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/>
                <a:gridCol w="1924050"/>
                <a:gridCol w="1924050"/>
              </a:tblGrid>
              <a:tr h="58903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Exposure =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Exposure = 0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S</a:t>
                      </a:r>
                      <a:r>
                        <a:rPr lang="en-US" sz="1800" baseline="-25000" dirty="0" smtClean="0"/>
                        <a:t>case,1 </a:t>
                      </a:r>
                      <a:r>
                        <a:rPr lang="en-US" sz="1800" baseline="0" dirty="0" smtClean="0"/>
                        <a:t>= 0.94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S</a:t>
                      </a:r>
                      <a:r>
                        <a:rPr lang="en-US" sz="1800" baseline="-25000" dirty="0" smtClean="0"/>
                        <a:t>case,0 </a:t>
                      </a:r>
                      <a:r>
                        <a:rPr lang="en-US" sz="1800" baseline="0" dirty="0" smtClean="0"/>
                        <a:t>= 0.85</a:t>
                      </a:r>
                      <a:endParaRPr lang="en-US" sz="1800" baseline="-250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Controls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S</a:t>
                      </a:r>
                      <a:r>
                        <a:rPr lang="en-US" sz="1800" baseline="-25000" dirty="0" smtClean="0"/>
                        <a:t>control,1 </a:t>
                      </a:r>
                      <a:r>
                        <a:rPr lang="en-US" sz="1800" baseline="0" dirty="0" smtClean="0"/>
                        <a:t>= 0.64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S</a:t>
                      </a:r>
                      <a:r>
                        <a:rPr lang="en-US" sz="1800" baseline="-25000" dirty="0" smtClean="0"/>
                        <a:t>control,0 </a:t>
                      </a:r>
                      <a:r>
                        <a:rPr lang="en-US" sz="1800" baseline="0" dirty="0" smtClean="0"/>
                        <a:t>= 0.25</a:t>
                      </a:r>
                      <a:endParaRPr lang="en-US" sz="1800" baseline="-25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3352801"/>
          <a:ext cx="41036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5" imgW="2044440" imgH="419040" progId="Equation.3">
                  <p:embed/>
                </p:oleObj>
              </mc:Choice>
              <mc:Fallback>
                <p:oleObj name="Equation" r:id="rId5" imgW="2044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352801"/>
                        <a:ext cx="41036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68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sources of bias in PE studies can obscure the risks and benefits of therapies.</a:t>
            </a:r>
          </a:p>
          <a:p>
            <a:r>
              <a:rPr lang="en-US" dirty="0" smtClean="0"/>
              <a:t>Confounding by indication is one common source of bias in PE studies.  </a:t>
            </a:r>
          </a:p>
          <a:p>
            <a:r>
              <a:rPr lang="en-US" dirty="0" smtClean="0"/>
              <a:t>A number of approaches can be used to address this and other sources of bias although complex forms of bias persist.</a:t>
            </a:r>
          </a:p>
          <a:p>
            <a:r>
              <a:rPr lang="en-US" dirty="0" smtClean="0"/>
              <a:t>Given the need to use OR in this context, causal inference in PE is a very active area of study.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13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si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799"/>
            <a:ext cx="8049492" cy="559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Population/community health assessment</a:t>
            </a:r>
          </a:p>
          <a:p>
            <a:pPr eaLnBrk="1" hangingPunct="1"/>
            <a:r>
              <a:rPr lang="en-US" dirty="0" smtClean="0"/>
              <a:t>Individual decisions</a:t>
            </a:r>
          </a:p>
          <a:p>
            <a:pPr eaLnBrk="1" hangingPunct="1"/>
            <a:r>
              <a:rPr lang="en-US" dirty="0" smtClean="0"/>
              <a:t>Completing the clinical picture</a:t>
            </a:r>
          </a:p>
          <a:p>
            <a:pPr eaLnBrk="1" hangingPunct="1"/>
            <a:r>
              <a:rPr lang="en-US" dirty="0" smtClean="0"/>
              <a:t>Search for causes</a:t>
            </a:r>
          </a:p>
          <a:p>
            <a:pPr lvl="1" eaLnBrk="1" hangingPunct="1"/>
            <a:r>
              <a:rPr lang="en-US" dirty="0" smtClean="0"/>
              <a:t>Factors that influence a population’s risk of disease</a:t>
            </a:r>
          </a:p>
          <a:p>
            <a:pPr lvl="1" eaLnBrk="1" hangingPunct="1"/>
            <a:r>
              <a:rPr lang="en-US" dirty="0" smtClean="0"/>
              <a:t>Analytical epidemiology  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30063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" y="48627"/>
            <a:ext cx="9061055" cy="67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379305" y="243134"/>
            <a:ext cx="206306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Health services</a:t>
            </a:r>
          </a:p>
          <a:p>
            <a:r>
              <a:rPr lang="en-US" altLang="en-US" sz="2000"/>
              <a:t>research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 rot="-5100000">
            <a:off x="-15085" y="3421622"/>
            <a:ext cx="3342263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>
                <a:solidFill>
                  <a:schemeClr val="bg1"/>
                </a:solidFill>
              </a:rPr>
              <a:t>Clinical epidemiology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833706" y="1450410"/>
            <a:ext cx="1522854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Health 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economics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21144" y="1691864"/>
            <a:ext cx="1436292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Outcomes</a:t>
            </a:r>
          </a:p>
          <a:p>
            <a:r>
              <a:rPr lang="en-US" altLang="en-US" sz="2000"/>
              <a:t>research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50858" y="4299245"/>
            <a:ext cx="2197719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Pharmaco-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Epidemiology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7226" y="628792"/>
            <a:ext cx="253755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Epidemiology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724288" y="387335"/>
            <a:ext cx="209993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Economics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216971" y="6222504"/>
            <a:ext cx="5192128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Conceptualization by Harry Guess</a:t>
            </a:r>
          </a:p>
        </p:txBody>
      </p:sp>
    </p:spTree>
    <p:extLst>
      <p:ext uri="{BB962C8B-B14F-4D97-AF65-F5344CB8AC3E}">
        <p14:creationId xmlns:p14="http://schemas.microsoft.com/office/powerpoint/2010/main" val="3971798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How might a Pharmacoepidemiology (PE) study differ from “Standard” epidemiology?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678364"/>
          </a:xfrm>
        </p:spPr>
        <p:txBody>
          <a:bodyPr/>
          <a:lstStyle/>
          <a:p>
            <a:r>
              <a:rPr lang="en-US" sz="2600" dirty="0" smtClean="0"/>
              <a:t>Although utilizing a traditional </a:t>
            </a:r>
            <a:r>
              <a:rPr lang="en-US" sz="2600" dirty="0" err="1" smtClean="0"/>
              <a:t>epi</a:t>
            </a:r>
            <a:r>
              <a:rPr lang="en-US" sz="2600" dirty="0" smtClean="0"/>
              <a:t> framework, PE studies require specific considerations:</a:t>
            </a:r>
          </a:p>
          <a:p>
            <a:pPr lvl="1"/>
            <a:r>
              <a:rPr lang="en-US" sz="2200" dirty="0" smtClean="0"/>
              <a:t>Exposure assessment</a:t>
            </a:r>
          </a:p>
          <a:p>
            <a:pPr lvl="1"/>
            <a:r>
              <a:rPr lang="en-US" sz="2200" dirty="0" smtClean="0"/>
              <a:t>Outcome assessment</a:t>
            </a:r>
          </a:p>
          <a:p>
            <a:pPr lvl="1"/>
            <a:r>
              <a:rPr lang="en-US" sz="2200" dirty="0" smtClean="0"/>
              <a:t>Study Bias</a:t>
            </a:r>
          </a:p>
          <a:p>
            <a:r>
              <a:rPr lang="en-US" sz="2600" dirty="0" smtClean="0"/>
              <a:t>Understanding the disease area and sources of bias are important to design selection</a:t>
            </a:r>
          </a:p>
          <a:p>
            <a:r>
              <a:rPr lang="en-US" sz="2600" dirty="0" smtClean="0"/>
              <a:t>There are a number of sources of bias in PE studies and some confounding can be difficult to control</a:t>
            </a:r>
          </a:p>
          <a:p>
            <a:pPr lvl="1"/>
            <a:r>
              <a:rPr lang="en-US" sz="2200" dirty="0" smtClean="0"/>
              <a:t>Sometimes, less traditional designs and methods are needed to control for bias in these cases</a:t>
            </a:r>
          </a:p>
          <a:p>
            <a:pPr>
              <a:buFontTx/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651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Specifying drug exposures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Exposures often vary over time (time dependent)</a:t>
            </a:r>
          </a:p>
          <a:p>
            <a:pPr eaLnBrk="1" hangingPunct="1"/>
            <a:r>
              <a:rPr lang="en-US" sz="2600" dirty="0" smtClean="0"/>
              <a:t>Orders and prescriptions may not reflect actual exposure (e.g. adherence)</a:t>
            </a:r>
          </a:p>
          <a:p>
            <a:pPr eaLnBrk="1" hangingPunct="1"/>
            <a:r>
              <a:rPr lang="en-US" sz="2600" dirty="0" smtClean="0"/>
              <a:t>Drug exposures have multiple dimensions including  duration, dose, and bioavailability</a:t>
            </a:r>
          </a:p>
          <a:p>
            <a:pPr lvl="1" eaLnBrk="1" hangingPunct="1"/>
            <a:r>
              <a:rPr lang="en-US" sz="2200" dirty="0" smtClean="0"/>
              <a:t>Exposure defined as “ever” is unsatisfactory</a:t>
            </a:r>
          </a:p>
          <a:p>
            <a:pPr eaLnBrk="1" hangingPunct="1"/>
            <a:r>
              <a:rPr lang="en-US" sz="2600" dirty="0" smtClean="0"/>
              <a:t>Drug exposure immediately or shortly before diagnosis more likely to be part of causal pathway</a:t>
            </a:r>
          </a:p>
          <a:p>
            <a:pPr eaLnBrk="1" hangingPunct="1"/>
            <a:r>
              <a:rPr lang="en-US" sz="2600" dirty="0" smtClean="0"/>
              <a:t>Common data sources (e.g. claims) are not designed to answer PE questions and may fail to completely capture </a:t>
            </a:r>
            <a:r>
              <a:rPr lang="en-US" sz="2600" dirty="0" smtClean="0"/>
              <a:t>exposure and diagnostic </a:t>
            </a:r>
            <a:r>
              <a:rPr lang="en-US" sz="2600" dirty="0" smtClean="0"/>
              <a:t>information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90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clinical outcome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257801"/>
          </a:xfrm>
        </p:spPr>
        <p:txBody>
          <a:bodyPr/>
          <a:lstStyle/>
          <a:p>
            <a:r>
              <a:rPr lang="en-US" sz="2400" dirty="0" smtClean="0"/>
              <a:t>Included cases should be adequately validated</a:t>
            </a:r>
          </a:p>
          <a:p>
            <a:r>
              <a:rPr lang="en-US" sz="2400" dirty="0" smtClean="0"/>
              <a:t>Timing of outcome must be well-defined</a:t>
            </a:r>
          </a:p>
          <a:p>
            <a:pPr lvl="1"/>
            <a:r>
              <a:rPr lang="en-US" dirty="0" smtClean="0"/>
              <a:t>Drug exposure must precede the onset</a:t>
            </a:r>
          </a:p>
          <a:p>
            <a:pPr lvl="1"/>
            <a:r>
              <a:rPr lang="en-US" dirty="0" smtClean="0"/>
              <a:t>Duration of exposure compatible with drug action (latency)</a:t>
            </a:r>
          </a:p>
          <a:p>
            <a:r>
              <a:rPr lang="en-US" sz="2400" dirty="0" smtClean="0"/>
              <a:t>Need to understand the clinical history and how that might affect the probability of: 1) being exposed to the drug, and 2) development of the outcome</a:t>
            </a:r>
          </a:p>
          <a:p>
            <a:r>
              <a:rPr lang="en-US" sz="2400" dirty="0" smtClean="0"/>
              <a:t>Need to understand/evaluate potential sources of bias arising from the data source and population</a:t>
            </a:r>
          </a:p>
          <a:p>
            <a:r>
              <a:rPr lang="en-US" sz="2400" dirty="0" smtClean="0"/>
              <a:t>Improving study design can help to minimize and control bias</a:t>
            </a:r>
          </a:p>
        </p:txBody>
      </p:sp>
    </p:spTree>
    <p:extLst>
      <p:ext uri="{BB962C8B-B14F-4D97-AF65-F5344CB8AC3E}">
        <p14:creationId xmlns:p14="http://schemas.microsoft.com/office/powerpoint/2010/main" val="13196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Epidemiologic Study Design and Effect Measures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Disease Rates</a:t>
            </a:r>
            <a:r>
              <a:rPr lang="en-US" altLang="en-US" dirty="0"/>
              <a:t>, Measures of Risk</a:t>
            </a:r>
          </a:p>
        </p:txBody>
      </p:sp>
      <p:sp>
        <p:nvSpPr>
          <p:cNvPr id="201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Counts of events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Disease rate</a:t>
            </a:r>
            <a:r>
              <a:rPr lang="en-US" altLang="en-US" dirty="0"/>
              <a:t>:  Number of events per population at </a:t>
            </a:r>
            <a:r>
              <a:rPr lang="en-US" altLang="en-US" dirty="0" smtClean="0"/>
              <a:t>risk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Incidence vs. prevalence 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Risk Difference/Attributable Risk – Comparing the difference of disease/event rates of “exposed group” versus “unexposed group” 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Relative </a:t>
            </a:r>
            <a:r>
              <a:rPr lang="en-US" altLang="en-US" dirty="0"/>
              <a:t>risk:  Comparing </a:t>
            </a:r>
            <a:r>
              <a:rPr lang="en-US" altLang="en-US" dirty="0" smtClean="0"/>
              <a:t>the ratio of disease/event rates </a:t>
            </a:r>
            <a:r>
              <a:rPr lang="en-US" altLang="en-US" dirty="0"/>
              <a:t>of </a:t>
            </a:r>
            <a:r>
              <a:rPr lang="en-US" altLang="en-US" dirty="0" smtClean="0"/>
              <a:t>“exposed group”) </a:t>
            </a:r>
            <a:r>
              <a:rPr lang="en-US" altLang="en-US" dirty="0"/>
              <a:t>to </a:t>
            </a:r>
            <a:r>
              <a:rPr lang="en-US" altLang="en-US" dirty="0" smtClean="0"/>
              <a:t>disease injury </a:t>
            </a:r>
            <a:r>
              <a:rPr lang="en-US" altLang="en-US" dirty="0"/>
              <a:t>rate in </a:t>
            </a:r>
            <a:r>
              <a:rPr lang="en-US" altLang="en-US" dirty="0" smtClean="0"/>
              <a:t>“unexposed group”</a:t>
            </a:r>
            <a:endParaRPr lang="en-US" altLang="en-US" sz="2300" dirty="0"/>
          </a:p>
          <a:p>
            <a:pPr>
              <a:lnSpc>
                <a:spcPct val="90000"/>
              </a:lnSpc>
            </a:pPr>
            <a:r>
              <a:rPr lang="en-US" altLang="en-US" dirty="0"/>
              <a:t>95% confidence intervals to represent statistical variability</a:t>
            </a:r>
            <a:r>
              <a:rPr lang="en-US" altLang="en-US" sz="23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9658597"/>
      </p:ext>
    </p:extLst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192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Risk </a:t>
            </a:r>
            <a:r>
              <a:rPr lang="en-US" altLang="en-US" dirty="0"/>
              <a:t>Measures  </a:t>
            </a:r>
          </a:p>
        </p:txBody>
      </p:sp>
      <p:sp>
        <p:nvSpPr>
          <p:cNvPr id="192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3363" indent="-233363">
              <a:lnSpc>
                <a:spcPct val="90000"/>
              </a:lnSpc>
            </a:pPr>
            <a:r>
              <a:rPr lang="en-US" altLang="en-US" sz="2200" dirty="0"/>
              <a:t>Ratio of observed events to expected events</a:t>
            </a:r>
          </a:p>
          <a:p>
            <a:pPr marL="233363" indent="-233363">
              <a:lnSpc>
                <a:spcPct val="90000"/>
              </a:lnSpc>
            </a:pPr>
            <a:r>
              <a:rPr lang="en-US" altLang="en-US" sz="2200" dirty="0"/>
              <a:t>Ratio of disease rate in exposed  group compared to disease rate in unexposed group</a:t>
            </a:r>
          </a:p>
          <a:p>
            <a:pPr marL="233363" indent="-233363">
              <a:lnSpc>
                <a:spcPct val="90000"/>
              </a:lnSpc>
            </a:pPr>
            <a:r>
              <a:rPr lang="en-US" altLang="en-US" sz="2200" dirty="0"/>
              <a:t>Many names: 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Odds ratio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Rate ratio 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Risk ratio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SMR, SIR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PMR, PIR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Prevalence ratio, incidence ratio  </a:t>
            </a:r>
            <a:endParaRPr lang="en-US" altLang="en-US" sz="1800" dirty="0" smtClean="0"/>
          </a:p>
          <a:p>
            <a:pPr marL="233363" indent="-285750">
              <a:lnSpc>
                <a:spcPct val="90000"/>
              </a:lnSpc>
            </a:pPr>
            <a:r>
              <a:rPr lang="en-US" altLang="en-US" sz="2200" dirty="0" smtClean="0"/>
              <a:t>Difference measures: 	</a:t>
            </a:r>
          </a:p>
          <a:p>
            <a:pPr marL="633413" lvl="1">
              <a:lnSpc>
                <a:spcPct val="90000"/>
              </a:lnSpc>
            </a:pPr>
            <a:r>
              <a:rPr lang="en-US" altLang="en-US" sz="1800" dirty="0" smtClean="0"/>
              <a:t>Absolute risk </a:t>
            </a:r>
          </a:p>
          <a:p>
            <a:pPr marL="633413" lvl="1">
              <a:lnSpc>
                <a:spcPct val="90000"/>
              </a:lnSpc>
            </a:pPr>
            <a:r>
              <a:rPr lang="en-US" altLang="en-US" sz="1800" dirty="0" smtClean="0"/>
              <a:t>Risk difference</a:t>
            </a:r>
          </a:p>
          <a:p>
            <a:pPr marL="633413" lvl="1">
              <a:lnSpc>
                <a:spcPct val="90000"/>
              </a:lnSpc>
            </a:pPr>
            <a:r>
              <a:rPr lang="en-US" altLang="en-US" sz="1800" dirty="0" smtClean="0"/>
              <a:t>Attributable risk 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29777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916841"/>
              </p:ext>
            </p:extLst>
          </p:nvPr>
        </p:nvGraphicFramePr>
        <p:xfrm>
          <a:off x="521985" y="370569"/>
          <a:ext cx="8031389" cy="597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MS Org Chart" r:id="rId3" imgW="7168147" imgH="2478505" progId="OrgPlusWOPX.4">
                  <p:embed followColorScheme="full"/>
                </p:oleObj>
              </mc:Choice>
              <mc:Fallback>
                <p:oleObj name="MS Org Chart" r:id="rId3" imgW="7168147" imgH="2478505" progId="OrgPlusWOPX.4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85" y="370569"/>
                        <a:ext cx="8031389" cy="597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75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121562"/>
              </p:ext>
            </p:extLst>
          </p:nvPr>
        </p:nvGraphicFramePr>
        <p:xfrm>
          <a:off x="304801" y="838201"/>
          <a:ext cx="8610599" cy="536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/>
                <a:gridCol w="2514600"/>
                <a:gridCol w="5257800"/>
              </a:tblGrid>
              <a:tr h="4000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Instructor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Topic</a:t>
                      </a:r>
                      <a:endParaRPr lang="en-US" sz="1800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01/08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M. Kelsh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Class logistics, Intro to</a:t>
                      </a:r>
                      <a:r>
                        <a:rPr lang="en-US" sz="1800" baseline="0" dirty="0" smtClean="0"/>
                        <a:t> Pharmacoepidemiology</a:t>
                      </a:r>
                      <a:endParaRPr lang="en-US" sz="1800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01/15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M. Kelsh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Study Design in Pharmacoepidemiology </a:t>
                      </a:r>
                      <a:endParaRPr lang="en-US" sz="1800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01/22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V. Chia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Pharmacoepidemiology: data sources </a:t>
                      </a:r>
                      <a:endParaRPr lang="en-US" sz="1800" dirty="0"/>
                    </a:p>
                  </a:txBody>
                  <a:tcPr/>
                </a:tc>
              </a:tr>
              <a:tr h="4571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01/29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M. Sprafka/M. Pinco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Pharmacoepidemiology and Drug Safety, Data Systems </a:t>
                      </a:r>
                      <a:endParaRPr lang="en-US" sz="1800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02/05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F. Xue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Advanced Methods/Analytical Approaches </a:t>
                      </a:r>
                      <a:endParaRPr lang="en-US" sz="1800" dirty="0"/>
                    </a:p>
                  </a:txBody>
                  <a:tcPr/>
                </a:tc>
              </a:tr>
              <a:tr h="6905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02/12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M. </a:t>
                      </a:r>
                      <a:r>
                        <a:rPr lang="en-US" sz="1800" dirty="0" smtClean="0"/>
                        <a:t>Kelsh/F</a:t>
                      </a:r>
                      <a:r>
                        <a:rPr lang="en-US" sz="1800" dirty="0" smtClean="0"/>
                        <a:t>. Callaghan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Evidence</a:t>
                      </a:r>
                      <a:r>
                        <a:rPr lang="en-US" sz="1800" baseline="0" dirty="0" smtClean="0"/>
                        <a:t>-based medicine, systematic review, meta-analysis, sample size/study power </a:t>
                      </a:r>
                      <a:endParaRPr lang="en-US" sz="1800" dirty="0"/>
                    </a:p>
                  </a:txBody>
                  <a:tcPr/>
                </a:tc>
              </a:tr>
              <a:tr h="4334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02/19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Students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Case-Studies - Student Presentations (4 teams)</a:t>
                      </a:r>
                      <a:endParaRPr lang="en-US" sz="1800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02/26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M. Woolley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Health Economics </a:t>
                      </a:r>
                    </a:p>
                  </a:txBody>
                  <a:tcPr/>
                </a:tc>
              </a:tr>
              <a:tr h="55997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03/05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A. Liede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Ethics in </a:t>
                      </a:r>
                      <a:r>
                        <a:rPr lang="en-US" sz="1800" dirty="0" err="1" smtClean="0"/>
                        <a:t>Pharmacoepidemiologic</a:t>
                      </a:r>
                      <a:r>
                        <a:rPr lang="en-US" sz="1800" dirty="0" smtClean="0"/>
                        <a:t> Research </a:t>
                      </a:r>
                      <a:endParaRPr lang="en-US" sz="1800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03/12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M. Kelsh/Students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Case Studies - Student</a:t>
                      </a:r>
                      <a:r>
                        <a:rPr lang="en-US" sz="1800" baseline="0" dirty="0" smtClean="0"/>
                        <a:t> Presentations (3 teams) Class Summary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48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260632" y="260351"/>
            <a:ext cx="3355664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/>
              <a:t>Preclinical studies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2200879" y="1306513"/>
            <a:ext cx="151644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/>
              <a:t>Phase 1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200879" y="2433639"/>
            <a:ext cx="151644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/>
              <a:t>Phase 2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2270729" y="3559177"/>
            <a:ext cx="151644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 dirty="0"/>
              <a:t>Phase 3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1572268" y="4686301"/>
            <a:ext cx="276255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 dirty="0"/>
              <a:t>Drug approval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524000" y="5819777"/>
            <a:ext cx="28194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200" b="1"/>
              <a:t>Phase 4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1008064" y="5770564"/>
            <a:ext cx="3944937" cy="6302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939800" y="215900"/>
            <a:ext cx="4044950" cy="630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1008064" y="1262064"/>
            <a:ext cx="3944937" cy="630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1008064" y="2389189"/>
            <a:ext cx="3944937" cy="630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1008064" y="3516314"/>
            <a:ext cx="3944937" cy="630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3048000" y="860425"/>
            <a:ext cx="0" cy="388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3048000" y="1906588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>
            <a:off x="3048000" y="3033714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3048000" y="4160839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3048000" y="5286375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1" name="Arc 19"/>
          <p:cNvSpPr>
            <a:spLocks/>
          </p:cNvSpPr>
          <p:nvPr/>
        </p:nvSpPr>
        <p:spPr bwMode="auto">
          <a:xfrm rot="2760000">
            <a:off x="4142581" y="1821657"/>
            <a:ext cx="2105025" cy="1817688"/>
          </a:xfrm>
          <a:custGeom>
            <a:avLst/>
            <a:gdLst>
              <a:gd name="G0" fmla="+- 17 0 0"/>
              <a:gd name="G1" fmla="+- 21600 0 0"/>
              <a:gd name="G2" fmla="+- 21600 0 0"/>
              <a:gd name="T0" fmla="*/ 0 w 21617"/>
              <a:gd name="T1" fmla="*/ 0 h 21600"/>
              <a:gd name="T2" fmla="*/ 21617 w 21617"/>
              <a:gd name="T3" fmla="*/ 21583 h 21600"/>
              <a:gd name="T4" fmla="*/ 17 w 216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7" h="21600" fill="none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39" y="0"/>
                  <a:pt x="21607" y="9660"/>
                  <a:pt x="21616" y="21583"/>
                </a:cubicBezTo>
              </a:path>
              <a:path w="21617" h="21600" stroke="0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39" y="0"/>
                  <a:pt x="21607" y="9660"/>
                  <a:pt x="21616" y="21583"/>
                </a:cubicBezTo>
                <a:lnTo>
                  <a:pt x="17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3" name="Arc 21"/>
          <p:cNvSpPr>
            <a:spLocks/>
          </p:cNvSpPr>
          <p:nvPr/>
        </p:nvSpPr>
        <p:spPr bwMode="auto">
          <a:xfrm rot="3000000">
            <a:off x="5111751" y="5908675"/>
            <a:ext cx="500062" cy="344487"/>
          </a:xfrm>
          <a:custGeom>
            <a:avLst/>
            <a:gdLst>
              <a:gd name="G0" fmla="+- 73 0 0"/>
              <a:gd name="G1" fmla="+- 21600 0 0"/>
              <a:gd name="G2" fmla="+- 21600 0 0"/>
              <a:gd name="T0" fmla="*/ 0 w 21673"/>
              <a:gd name="T1" fmla="*/ 0 h 21600"/>
              <a:gd name="T2" fmla="*/ 21673 w 21673"/>
              <a:gd name="T3" fmla="*/ 21600 h 21600"/>
              <a:gd name="T4" fmla="*/ 73 w 2167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73" h="21600" fill="none" extrusionOk="0">
                <a:moveTo>
                  <a:pt x="0" y="0"/>
                </a:moveTo>
                <a:cubicBezTo>
                  <a:pt x="24" y="0"/>
                  <a:pt x="48" y="-1"/>
                  <a:pt x="73" y="0"/>
                </a:cubicBezTo>
                <a:cubicBezTo>
                  <a:pt x="12002" y="0"/>
                  <a:pt x="21673" y="9670"/>
                  <a:pt x="21673" y="21600"/>
                </a:cubicBezTo>
              </a:path>
              <a:path w="21673" h="21600" stroke="0" extrusionOk="0">
                <a:moveTo>
                  <a:pt x="0" y="0"/>
                </a:moveTo>
                <a:cubicBezTo>
                  <a:pt x="24" y="0"/>
                  <a:pt x="48" y="-1"/>
                  <a:pt x="73" y="0"/>
                </a:cubicBezTo>
                <a:cubicBezTo>
                  <a:pt x="12002" y="0"/>
                  <a:pt x="21673" y="9670"/>
                  <a:pt x="21673" y="21600"/>
                </a:cubicBezTo>
                <a:lnTo>
                  <a:pt x="73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5943601" y="5857876"/>
            <a:ext cx="2116285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Postmarketing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943601" y="2438401"/>
            <a:ext cx="2006511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Premarketing</a:t>
            </a:r>
          </a:p>
        </p:txBody>
      </p:sp>
    </p:spTree>
    <p:extLst>
      <p:ext uri="{BB962C8B-B14F-4D97-AF65-F5344CB8AC3E}">
        <p14:creationId xmlns:p14="http://schemas.microsoft.com/office/powerpoint/2010/main" val="330160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dirty="0"/>
              <a:t>Phase 1 clinical studies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200" dirty="0"/>
              <a:t>Subjects: </a:t>
            </a:r>
            <a:endParaRPr lang="en-US" sz="3200" dirty="0" smtClean="0"/>
          </a:p>
          <a:p>
            <a:pPr lvl="1"/>
            <a:r>
              <a:rPr lang="en-US" sz="2800" dirty="0" smtClean="0"/>
              <a:t>small numbers</a:t>
            </a:r>
          </a:p>
          <a:p>
            <a:pPr lvl="1"/>
            <a:r>
              <a:rPr lang="en-US" sz="2800" dirty="0" smtClean="0"/>
              <a:t>generally </a:t>
            </a:r>
            <a:r>
              <a:rPr lang="en-US" sz="2800" dirty="0"/>
              <a:t>healthy volunteers </a:t>
            </a:r>
          </a:p>
          <a:p>
            <a:r>
              <a:rPr lang="en-US" sz="3200" dirty="0"/>
              <a:t>Purpose: </a:t>
            </a:r>
          </a:p>
          <a:p>
            <a:pPr lvl="1"/>
            <a:r>
              <a:rPr lang="en-US" sz="2800" dirty="0" smtClean="0"/>
              <a:t>Pharmacokinetic parameters</a:t>
            </a:r>
            <a:endParaRPr lang="en-US" sz="2800" dirty="0"/>
          </a:p>
          <a:p>
            <a:pPr lvl="1"/>
            <a:r>
              <a:rPr lang="en-US" sz="2800" dirty="0" smtClean="0"/>
              <a:t>Common </a:t>
            </a:r>
            <a:r>
              <a:rPr lang="en-US" sz="2800" dirty="0"/>
              <a:t>toxic reactions</a:t>
            </a:r>
          </a:p>
          <a:p>
            <a:pPr lvl="1"/>
            <a:r>
              <a:rPr lang="en-US" sz="2800" dirty="0" smtClean="0"/>
              <a:t>Safe </a:t>
            </a:r>
            <a:r>
              <a:rPr lang="en-US" sz="2800" dirty="0"/>
              <a:t>dosage </a:t>
            </a:r>
            <a:r>
              <a:rPr lang="en-US" sz="2800" dirty="0" smtClean="0"/>
              <a:t>range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608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/>
        </p:spPr>
        <p:txBody>
          <a:bodyPr/>
          <a:lstStyle/>
          <a:p>
            <a:r>
              <a:rPr lang="en-US" sz="3600" dirty="0"/>
              <a:t>Phase 2 clinical studies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91100"/>
          </a:xfrm>
          <a:noFill/>
          <a:ln/>
        </p:spPr>
        <p:txBody>
          <a:bodyPr/>
          <a:lstStyle/>
          <a:p>
            <a:r>
              <a:rPr lang="en-US" dirty="0"/>
              <a:t>Subjects: </a:t>
            </a:r>
            <a:endParaRPr lang="en-US" dirty="0" smtClean="0"/>
          </a:p>
          <a:p>
            <a:pPr lvl="1"/>
            <a:r>
              <a:rPr lang="en-US" sz="2400" dirty="0" smtClean="0"/>
              <a:t>Relatively small numbers</a:t>
            </a:r>
          </a:p>
          <a:p>
            <a:pPr lvl="1"/>
            <a:r>
              <a:rPr lang="en-US" sz="2400" dirty="0" smtClean="0"/>
              <a:t>Patients </a:t>
            </a:r>
            <a:r>
              <a:rPr lang="en-US" sz="2400" dirty="0"/>
              <a:t>with target </a:t>
            </a:r>
            <a:r>
              <a:rPr lang="en-US" sz="2400" dirty="0" smtClean="0"/>
              <a:t>disease</a:t>
            </a:r>
          </a:p>
          <a:p>
            <a:pPr lvl="1"/>
            <a:r>
              <a:rPr lang="en-US" sz="2400" dirty="0" smtClean="0"/>
              <a:t>Narrow eligibility criteria</a:t>
            </a:r>
          </a:p>
          <a:p>
            <a:pPr lvl="1"/>
            <a:r>
              <a:rPr lang="en-US" dirty="0" smtClean="0"/>
              <a:t>Can have “single” arm or comparator arm as well </a:t>
            </a:r>
            <a:endParaRPr lang="en-US" sz="2400" dirty="0"/>
          </a:p>
          <a:p>
            <a:r>
              <a:rPr lang="en-US" dirty="0"/>
              <a:t>Purpose:</a:t>
            </a:r>
          </a:p>
          <a:p>
            <a:pPr lvl="1"/>
            <a:r>
              <a:rPr lang="en-US" sz="2400" dirty="0" smtClean="0"/>
              <a:t>Dose ranging studies, optimal dose</a:t>
            </a:r>
            <a:endParaRPr lang="en-US" sz="2400" dirty="0"/>
          </a:p>
          <a:p>
            <a:pPr lvl="1"/>
            <a:r>
              <a:rPr lang="en-US" sz="2400" dirty="0" smtClean="0"/>
              <a:t>Pharmacokinetic </a:t>
            </a:r>
            <a:r>
              <a:rPr lang="en-US" sz="2400" dirty="0"/>
              <a:t>parameters in </a:t>
            </a:r>
            <a:r>
              <a:rPr lang="en-US" sz="2400" dirty="0" smtClean="0"/>
              <a:t>patients with target disease</a:t>
            </a:r>
            <a:endParaRPr lang="en-US" sz="2400" dirty="0"/>
          </a:p>
          <a:p>
            <a:pPr lvl="1"/>
            <a:r>
              <a:rPr lang="en-US" sz="2400" dirty="0" smtClean="0"/>
              <a:t>Common </a:t>
            </a:r>
            <a:r>
              <a:rPr lang="en-US" sz="2400" dirty="0"/>
              <a:t>adverse events in </a:t>
            </a:r>
            <a:r>
              <a:rPr lang="en-US" sz="2400" dirty="0" smtClean="0"/>
              <a:t>patients with disease</a:t>
            </a:r>
          </a:p>
          <a:p>
            <a:pPr lvl="1"/>
            <a:r>
              <a:rPr lang="en-US" sz="2400" dirty="0" smtClean="0"/>
              <a:t>Preliminary </a:t>
            </a:r>
            <a:r>
              <a:rPr lang="en-US" sz="2400" dirty="0"/>
              <a:t>evidence of efficacy</a:t>
            </a:r>
          </a:p>
        </p:txBody>
      </p:sp>
    </p:spTree>
    <p:extLst>
      <p:ext uri="{BB962C8B-B14F-4D97-AF65-F5344CB8AC3E}">
        <p14:creationId xmlns:p14="http://schemas.microsoft.com/office/powerpoint/2010/main" val="1434496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33"/>
            <a:ext cx="8229600" cy="944562"/>
          </a:xfrm>
          <a:noFill/>
          <a:ln/>
        </p:spPr>
        <p:txBody>
          <a:bodyPr/>
          <a:lstStyle/>
          <a:p>
            <a:r>
              <a:rPr lang="en-US" sz="3600" dirty="0"/>
              <a:t>Phase 3 clinical studies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953000"/>
          </a:xfrm>
          <a:noFill/>
          <a:ln/>
        </p:spPr>
        <p:txBody>
          <a:bodyPr/>
          <a:lstStyle/>
          <a:p>
            <a:r>
              <a:rPr lang="en-US" dirty="0"/>
              <a:t>Subjects: </a:t>
            </a:r>
            <a:endParaRPr lang="en-US" dirty="0" smtClean="0"/>
          </a:p>
          <a:p>
            <a:pPr lvl="1"/>
            <a:r>
              <a:rPr lang="en-US" dirty="0" smtClean="0"/>
              <a:t>Usually large studies (n=500-8,000)</a:t>
            </a:r>
          </a:p>
          <a:p>
            <a:pPr lvl="1"/>
            <a:r>
              <a:rPr lang="en-US" dirty="0" smtClean="0"/>
              <a:t>Patients </a:t>
            </a:r>
            <a:r>
              <a:rPr lang="en-US" dirty="0"/>
              <a:t>with target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Random allocation, may involve multiple study groups </a:t>
            </a:r>
            <a:endParaRPr lang="en-US" dirty="0"/>
          </a:p>
          <a:p>
            <a:r>
              <a:rPr lang="en-US" dirty="0"/>
              <a:t>Purpose:</a:t>
            </a:r>
          </a:p>
          <a:p>
            <a:pPr lvl="1"/>
            <a:r>
              <a:rPr lang="en-US" dirty="0" smtClean="0"/>
              <a:t>Efficacy</a:t>
            </a:r>
            <a:endParaRPr lang="en-US" dirty="0"/>
          </a:p>
          <a:p>
            <a:pPr lvl="1"/>
            <a:r>
              <a:rPr lang="en-US" dirty="0" smtClean="0"/>
              <a:t>Safety </a:t>
            </a:r>
          </a:p>
          <a:p>
            <a:r>
              <a:rPr lang="en-US" dirty="0" smtClean="0"/>
              <a:t>Pivotal studies</a:t>
            </a:r>
          </a:p>
          <a:p>
            <a:pPr lvl="1"/>
            <a:r>
              <a:rPr lang="en-US" dirty="0" smtClean="0"/>
              <a:t>Used for getting new drugs approved, expand label</a:t>
            </a:r>
          </a:p>
          <a:p>
            <a:pPr lvl="1"/>
            <a:r>
              <a:rPr lang="en-US" dirty="0" smtClean="0"/>
              <a:t>Extensive data collection</a:t>
            </a:r>
          </a:p>
          <a:p>
            <a:r>
              <a:rPr lang="en-US" dirty="0" smtClean="0"/>
              <a:t>Include control or comparator groups </a:t>
            </a:r>
          </a:p>
        </p:txBody>
      </p:sp>
    </p:spTree>
    <p:extLst>
      <p:ext uri="{BB962C8B-B14F-4D97-AF65-F5344CB8AC3E}">
        <p14:creationId xmlns:p14="http://schemas.microsoft.com/office/powerpoint/2010/main" val="419932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4 Studies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r>
              <a:rPr lang="en-US" sz="2800" dirty="0" smtClean="0"/>
              <a:t>Post-Market setting </a:t>
            </a:r>
          </a:p>
          <a:p>
            <a:r>
              <a:rPr lang="en-US" sz="2800" dirty="0" smtClean="0"/>
              <a:t>Subjects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/>
            <a:r>
              <a:rPr lang="en-US" dirty="0"/>
              <a:t>generally large study population</a:t>
            </a:r>
          </a:p>
          <a:p>
            <a:pPr lvl="1"/>
            <a:r>
              <a:rPr lang="en-US" sz="2400" dirty="0" smtClean="0"/>
              <a:t>those </a:t>
            </a:r>
            <a:r>
              <a:rPr lang="en-US" sz="2400" dirty="0"/>
              <a:t>taking the </a:t>
            </a:r>
            <a:r>
              <a:rPr lang="en-US" sz="2400" dirty="0" smtClean="0"/>
              <a:t>medication vs other/no medication</a:t>
            </a:r>
          </a:p>
          <a:p>
            <a:r>
              <a:rPr lang="en-US" dirty="0" smtClean="0"/>
              <a:t>Purpose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Effectiveness of the drug in “real world”, as prescribed</a:t>
            </a:r>
          </a:p>
          <a:p>
            <a:pPr lvl="1"/>
            <a:r>
              <a:rPr lang="en-US" sz="2400" dirty="0"/>
              <a:t>Additional safety information (e.g. rare events, drug interactions, specific subgroups)</a:t>
            </a:r>
          </a:p>
          <a:p>
            <a:pPr lvl="1"/>
            <a:r>
              <a:rPr lang="en-US" sz="2400" dirty="0"/>
              <a:t>Long-term safety/efficacy</a:t>
            </a:r>
          </a:p>
          <a:p>
            <a:r>
              <a:rPr lang="en-US" sz="2800" dirty="0"/>
              <a:t>Sometimes required by FDA</a:t>
            </a:r>
          </a:p>
          <a:p>
            <a:r>
              <a:rPr lang="en-US" sz="2800" dirty="0"/>
              <a:t>Often </a:t>
            </a:r>
            <a:r>
              <a:rPr lang="en-US" sz="2800" dirty="0" smtClean="0"/>
              <a:t>observational, although can include allocation component – making it interventional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06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Population: definition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A group of individuals</a:t>
            </a:r>
          </a:p>
          <a:p>
            <a:pPr lvl="1" eaLnBrk="1" hangingPunct="1"/>
            <a:r>
              <a:rPr lang="en-US" dirty="0" smtClean="0"/>
              <a:t>Application of probability to epidemiology: one can </a:t>
            </a:r>
            <a:r>
              <a:rPr lang="en-US" i="1" dirty="0" smtClean="0">
                <a:solidFill>
                  <a:srgbClr val="FF0000"/>
                </a:solidFill>
              </a:rPr>
              <a:t>rarely</a:t>
            </a:r>
            <a:r>
              <a:rPr lang="en-US" dirty="0" smtClean="0"/>
              <a:t> predict the specific persons who develop disease</a:t>
            </a:r>
          </a:p>
          <a:p>
            <a:pPr lvl="1" eaLnBrk="1" hangingPunct="1"/>
            <a:r>
              <a:rPr lang="en-US" dirty="0" smtClean="0"/>
              <a:t> But in groups, statistical methods can often predict the </a:t>
            </a:r>
            <a:r>
              <a:rPr lang="en-US" i="1" dirty="0" smtClean="0">
                <a:solidFill>
                  <a:srgbClr val="FF0000"/>
                </a:solidFill>
              </a:rPr>
              <a:t>percentage</a:t>
            </a:r>
            <a:r>
              <a:rPr lang="en-US" dirty="0" smtClean="0"/>
              <a:t> of individuals who will develop the disease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Why risk is a population-level concept!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1" y="4876801"/>
            <a:ext cx="8534399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Statistics and its methods do not offer, nor do they aspire to provide, a scientific explanation for the development of disease or the occurrence of death for any particular person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9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Population: definition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3506788" y="1525588"/>
            <a:ext cx="4113212" cy="4113212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1371600" y="4419601"/>
            <a:ext cx="2057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1828801"/>
            <a:ext cx="2209800" cy="9445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u="sng" smtClean="0"/>
              <a:t>Target population</a:t>
            </a:r>
            <a:r>
              <a:rPr lang="en-US" sz="1600" b="1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Population to which results are extrapolated</a:t>
            </a:r>
          </a:p>
        </p:txBody>
      </p:sp>
      <p:sp>
        <p:nvSpPr>
          <p:cNvPr id="21510" name="Line 20"/>
          <p:cNvSpPr>
            <a:spLocks noChangeShapeType="1"/>
          </p:cNvSpPr>
          <p:nvPr/>
        </p:nvSpPr>
        <p:spPr bwMode="auto">
          <a:xfrm>
            <a:off x="3276601" y="1981200"/>
            <a:ext cx="1600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79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Population: definition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3506788" y="1525588"/>
            <a:ext cx="4113212" cy="4113212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7"/>
          <p:cNvSpPr>
            <a:spLocks noChangeArrowheads="1"/>
          </p:cNvSpPr>
          <p:nvPr/>
        </p:nvSpPr>
        <p:spPr bwMode="auto">
          <a:xfrm>
            <a:off x="3962400" y="2133600"/>
            <a:ext cx="2286000" cy="228600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1219201" y="3048001"/>
            <a:ext cx="2209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u="sng" dirty="0"/>
              <a:t>Source </a:t>
            </a:r>
            <a:r>
              <a:rPr lang="en-US" sz="1600" b="1" u="sng" dirty="0" smtClean="0"/>
              <a:t>population (or base population) </a:t>
            </a:r>
            <a:endParaRPr lang="en-US" sz="1600" b="1" u="sng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/>
              <a:t>the population from which contrast arises</a:t>
            </a:r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1371600" y="4419601"/>
            <a:ext cx="2057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1828801"/>
            <a:ext cx="2209800" cy="9445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u="sng" smtClean="0"/>
              <a:t>Target population</a:t>
            </a:r>
            <a:r>
              <a:rPr lang="en-US" sz="1600" b="1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Population to which results are extrapolated</a:t>
            </a:r>
          </a:p>
        </p:txBody>
      </p:sp>
      <p:sp>
        <p:nvSpPr>
          <p:cNvPr id="22536" name="Line 20"/>
          <p:cNvSpPr>
            <a:spLocks noChangeShapeType="1"/>
          </p:cNvSpPr>
          <p:nvPr/>
        </p:nvSpPr>
        <p:spPr bwMode="auto">
          <a:xfrm>
            <a:off x="3276601" y="1981200"/>
            <a:ext cx="1600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21"/>
          <p:cNvSpPr>
            <a:spLocks noChangeShapeType="1"/>
          </p:cNvSpPr>
          <p:nvPr/>
        </p:nvSpPr>
        <p:spPr bwMode="auto">
          <a:xfrm>
            <a:off x="3276600" y="32004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43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Population: definition</a:t>
            </a: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3506788" y="1525588"/>
            <a:ext cx="4113212" cy="4113212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3962400" y="2133600"/>
            <a:ext cx="2286000" cy="228600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8"/>
          <p:cNvSpPr>
            <a:spLocks noChangeArrowheads="1"/>
          </p:cNvSpPr>
          <p:nvPr/>
        </p:nvSpPr>
        <p:spPr bwMode="auto">
          <a:xfrm>
            <a:off x="4495800" y="2667000"/>
            <a:ext cx="1143000" cy="1143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1219201" y="3048001"/>
            <a:ext cx="2209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u="sng"/>
              <a:t>Source population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/>
              <a:t>the population from which contrast arises</a:t>
            </a:r>
          </a:p>
        </p:txBody>
      </p: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1371600" y="4419601"/>
            <a:ext cx="2057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1828801"/>
            <a:ext cx="2209800" cy="9445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u="sng" smtClean="0"/>
              <a:t>Target population</a:t>
            </a:r>
            <a:r>
              <a:rPr lang="en-US" sz="1600" b="1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Population to which results are extrapolated</a:t>
            </a:r>
          </a:p>
        </p:txBody>
      </p:sp>
      <p:sp>
        <p:nvSpPr>
          <p:cNvPr id="23561" name="Rectangle 17"/>
          <p:cNvSpPr>
            <a:spLocks noChangeArrowheads="1"/>
          </p:cNvSpPr>
          <p:nvPr/>
        </p:nvSpPr>
        <p:spPr bwMode="auto">
          <a:xfrm>
            <a:off x="1219201" y="4267200"/>
            <a:ext cx="2209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u="sng"/>
              <a:t>Sample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/>
              <a:t>who is actually in our study</a:t>
            </a:r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>
            <a:off x="3276601" y="1981200"/>
            <a:ext cx="1600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21"/>
          <p:cNvSpPr>
            <a:spLocks noChangeShapeType="1"/>
          </p:cNvSpPr>
          <p:nvPr/>
        </p:nvSpPr>
        <p:spPr bwMode="auto">
          <a:xfrm>
            <a:off x="3276600" y="32004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22"/>
          <p:cNvSpPr>
            <a:spLocks noChangeShapeType="1"/>
          </p:cNvSpPr>
          <p:nvPr/>
        </p:nvSpPr>
        <p:spPr bwMode="auto">
          <a:xfrm flipV="1">
            <a:off x="2819400" y="3352800"/>
            <a:ext cx="2362200" cy="1066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Text Box 23"/>
          <p:cNvSpPr txBox="1">
            <a:spLocks noChangeArrowheads="1"/>
          </p:cNvSpPr>
          <p:nvPr/>
        </p:nvSpPr>
        <p:spPr bwMode="auto">
          <a:xfrm>
            <a:off x="517526" y="5835651"/>
            <a:ext cx="8093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indent="-338138"/>
            <a:r>
              <a:rPr lang="en-US" sz="2400" dirty="0" smtClean="0"/>
              <a:t>	Always </a:t>
            </a:r>
            <a:r>
              <a:rPr lang="en-US" sz="2400" dirty="0"/>
              <a:t>ask yourself whether your sample from the source population represents the target </a:t>
            </a:r>
            <a:r>
              <a:rPr lang="en-US" sz="2400" dirty="0" smtClean="0"/>
              <a:t>population</a:t>
            </a:r>
            <a:endParaRPr lang="en-US" sz="2400" dirty="0"/>
          </a:p>
        </p:txBody>
      </p:sp>
      <p:sp>
        <p:nvSpPr>
          <p:cNvPr id="2356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8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 smtClean="0"/>
              <a:t>Mimicking the counterfactual in </a:t>
            </a:r>
            <a:r>
              <a:rPr lang="en-US" dirty="0" err="1" smtClean="0"/>
              <a:t>pharmacoepidemiology</a:t>
            </a:r>
            <a:r>
              <a:rPr lang="en-US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Ideally we would evaluate the causal effect of a drug on an outcome by:</a:t>
            </a:r>
          </a:p>
          <a:p>
            <a:r>
              <a:rPr lang="en-US" sz="2800" dirty="0" smtClean="0"/>
              <a:t>Administering the drug to a person and comparing this person’s experience with the counterfactual experience of what would have happened to the </a:t>
            </a:r>
            <a:r>
              <a:rPr lang="en-US" sz="2800" b="1" dirty="0" smtClean="0"/>
              <a:t>same person </a:t>
            </a:r>
            <a:r>
              <a:rPr lang="en-US" sz="2800" dirty="0" smtClean="0"/>
              <a:t>at the </a:t>
            </a:r>
            <a:r>
              <a:rPr lang="en-US" sz="2800" b="1" dirty="0" smtClean="0"/>
              <a:t>same time </a:t>
            </a:r>
            <a:r>
              <a:rPr lang="en-US" sz="2800" dirty="0" smtClean="0"/>
              <a:t>had the drug not been taken</a:t>
            </a:r>
          </a:p>
          <a:p>
            <a:r>
              <a:rPr lang="en-US" sz="2800" dirty="0" smtClean="0"/>
              <a:t>Study designs seek to mimic this causal experiment</a:t>
            </a:r>
            <a:endParaRPr lang="en-US" sz="2800" dirty="0"/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43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458200" cy="5105400"/>
          </a:xfrm>
        </p:spPr>
        <p:txBody>
          <a:bodyPr/>
          <a:lstStyle/>
          <a:p>
            <a:r>
              <a:rPr lang="en-US" dirty="0" smtClean="0"/>
              <a:t>Project Presentations </a:t>
            </a:r>
          </a:p>
          <a:p>
            <a:pPr lvl="1"/>
            <a:r>
              <a:rPr lang="en-US" dirty="0" smtClean="0"/>
              <a:t>Will form </a:t>
            </a:r>
            <a:r>
              <a:rPr lang="en-US" dirty="0"/>
              <a:t>7 project teams </a:t>
            </a:r>
            <a:r>
              <a:rPr lang="en-US" dirty="0" smtClean="0"/>
              <a:t>(</a:t>
            </a:r>
            <a:r>
              <a:rPr lang="en-US" dirty="0" err="1" smtClean="0"/>
              <a:t>approx</a:t>
            </a:r>
            <a:r>
              <a:rPr lang="en-US" dirty="0" smtClean="0"/>
              <a:t> 3 students per team)</a:t>
            </a:r>
            <a:endParaRPr lang="en-US" dirty="0"/>
          </a:p>
          <a:p>
            <a:pPr lvl="1"/>
            <a:r>
              <a:rPr lang="en-US" dirty="0"/>
              <a:t>Short presentation on pharmacoepidemiology topic</a:t>
            </a:r>
          </a:p>
          <a:p>
            <a:pPr lvl="1"/>
            <a:r>
              <a:rPr lang="en-US" dirty="0" smtClean="0"/>
              <a:t>Try </a:t>
            </a:r>
            <a:r>
              <a:rPr lang="en-US" dirty="0" smtClean="0"/>
              <a:t>to bring out important aspects of topic, what we can learn from </a:t>
            </a:r>
            <a:r>
              <a:rPr lang="en-US" dirty="0" smtClean="0"/>
              <a:t>example, data sources, evidence  </a:t>
            </a:r>
            <a:endParaRPr lang="en-US" dirty="0" smtClean="0"/>
          </a:p>
          <a:p>
            <a:pPr lvl="1"/>
            <a:r>
              <a:rPr lang="en-US" dirty="0" smtClean="0"/>
              <a:t>25 min </a:t>
            </a:r>
            <a:r>
              <a:rPr lang="en-US" dirty="0" smtClean="0"/>
              <a:t>presentations (</a:t>
            </a:r>
            <a:r>
              <a:rPr lang="en-US" dirty="0" smtClean="0"/>
              <a:t>15 min </a:t>
            </a:r>
            <a:r>
              <a:rPr lang="en-US" dirty="0" smtClean="0"/>
              <a:t>presentation, 10 </a:t>
            </a:r>
            <a:r>
              <a:rPr lang="en-US" dirty="0" smtClean="0"/>
              <a:t>min </a:t>
            </a:r>
            <a:r>
              <a:rPr lang="en-US" dirty="0" smtClean="0"/>
              <a:t>discussion).</a:t>
            </a:r>
          </a:p>
          <a:p>
            <a:pPr lvl="2"/>
            <a:r>
              <a:rPr lang="en-US" dirty="0" smtClean="0"/>
              <a:t>Team to identify 1-2 key articles for class review</a:t>
            </a:r>
          </a:p>
          <a:p>
            <a:r>
              <a:rPr lang="en-US" dirty="0" smtClean="0"/>
              <a:t>Final Paper </a:t>
            </a:r>
          </a:p>
          <a:p>
            <a:pPr lvl="1"/>
            <a:r>
              <a:rPr lang="en-US" dirty="0" smtClean="0"/>
              <a:t>Each student prepares 3-5 page paper on the </a:t>
            </a:r>
            <a:r>
              <a:rPr lang="en-US" dirty="0" err="1" smtClean="0"/>
              <a:t>pharmacoepi</a:t>
            </a:r>
            <a:r>
              <a:rPr lang="en-US" dirty="0" smtClean="0"/>
              <a:t> topic – incorporate presentation and follow-up discussion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82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The counterfactual model:</a:t>
            </a:r>
            <a:br>
              <a:rPr lang="en-US"/>
            </a:br>
            <a:r>
              <a:rPr lang="en-US"/>
              <a:t>The counterfactual ideal</a:t>
            </a:r>
          </a:p>
        </p:txBody>
      </p:sp>
      <p:pic>
        <p:nvPicPr>
          <p:cNvPr id="102403" name="Picture 1027" descr="j0092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286000"/>
            <a:ext cx="4672013" cy="1903413"/>
          </a:xfrm>
          <a:prstGeom prst="rect">
            <a:avLst/>
          </a:prstGeom>
          <a:noFill/>
        </p:spPr>
      </p:pic>
      <p:sp>
        <p:nvSpPr>
          <p:cNvPr id="102406" name="AutoShape 1030"/>
          <p:cNvSpPr>
            <a:spLocks noChangeArrowheads="1"/>
          </p:cNvSpPr>
          <p:nvPr/>
        </p:nvSpPr>
        <p:spPr bwMode="auto">
          <a:xfrm>
            <a:off x="1981200" y="1524001"/>
            <a:ext cx="5638800" cy="762000"/>
          </a:xfrm>
          <a:prstGeom prst="curvedDownArrow">
            <a:avLst>
              <a:gd name="adj1" fmla="val 148000"/>
              <a:gd name="adj2" fmla="val 296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07" name="Text Box 1031"/>
          <p:cNvSpPr txBox="1">
            <a:spLocks noChangeArrowheads="1"/>
          </p:cNvSpPr>
          <p:nvPr/>
        </p:nvSpPr>
        <p:spPr bwMode="auto">
          <a:xfrm>
            <a:off x="5029200" y="2438401"/>
            <a:ext cx="29718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Disease experience, given exposed</a:t>
            </a:r>
          </a:p>
        </p:txBody>
      </p:sp>
      <p:sp>
        <p:nvSpPr>
          <p:cNvPr id="102408" name="AutoShape 1032"/>
          <p:cNvSpPr>
            <a:spLocks noChangeArrowheads="1"/>
          </p:cNvSpPr>
          <p:nvPr/>
        </p:nvSpPr>
        <p:spPr bwMode="auto">
          <a:xfrm flipV="1">
            <a:off x="1905000" y="4572000"/>
            <a:ext cx="5715000" cy="990600"/>
          </a:xfrm>
          <a:prstGeom prst="curvedDownArrow">
            <a:avLst>
              <a:gd name="adj1" fmla="val 115385"/>
              <a:gd name="adj2" fmla="val 230769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10" name="Text Box 1034"/>
          <p:cNvSpPr txBox="1">
            <a:spLocks noChangeArrowheads="1"/>
          </p:cNvSpPr>
          <p:nvPr/>
        </p:nvSpPr>
        <p:spPr bwMode="auto">
          <a:xfrm>
            <a:off x="5029200" y="3352801"/>
            <a:ext cx="29718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Hypothetical disease experience, if unexposed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200" y="6477001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From: Lash, Modern Epidemiology Lecture Notes, 2008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9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  <p:bldP spid="102407" grpId="0" animBg="1" autoUpdateAnimBg="0"/>
      <p:bldP spid="102408" grpId="0" animBg="1"/>
      <p:bldP spid="10241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42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The counterfactual model:</a:t>
            </a:r>
            <a:br>
              <a:rPr lang="en-US"/>
            </a:br>
            <a:r>
              <a:rPr lang="en-US"/>
              <a:t>The counterfactual ideal</a:t>
            </a:r>
          </a:p>
        </p:txBody>
      </p:sp>
      <p:pic>
        <p:nvPicPr>
          <p:cNvPr id="103427" name="Picture 2051" descr="j0092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286000"/>
            <a:ext cx="4672013" cy="1903413"/>
          </a:xfrm>
          <a:prstGeom prst="rect">
            <a:avLst/>
          </a:prstGeom>
          <a:noFill/>
        </p:spPr>
      </p:pic>
      <p:sp>
        <p:nvSpPr>
          <p:cNvPr id="103428" name="AutoShape 2052"/>
          <p:cNvSpPr>
            <a:spLocks noChangeArrowheads="1"/>
          </p:cNvSpPr>
          <p:nvPr/>
        </p:nvSpPr>
        <p:spPr bwMode="auto">
          <a:xfrm>
            <a:off x="1981200" y="1524001"/>
            <a:ext cx="5638800" cy="762000"/>
          </a:xfrm>
          <a:prstGeom prst="curvedDownArrow">
            <a:avLst>
              <a:gd name="adj1" fmla="val 148000"/>
              <a:gd name="adj2" fmla="val 296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429" name="Text Box 2053"/>
          <p:cNvSpPr txBox="1">
            <a:spLocks noChangeArrowheads="1"/>
          </p:cNvSpPr>
          <p:nvPr/>
        </p:nvSpPr>
        <p:spPr bwMode="auto">
          <a:xfrm>
            <a:off x="5029200" y="2438401"/>
            <a:ext cx="29718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Disease experience, given exposed</a:t>
            </a:r>
          </a:p>
        </p:txBody>
      </p:sp>
      <p:sp>
        <p:nvSpPr>
          <p:cNvPr id="103431" name="Text Box 2055"/>
          <p:cNvSpPr txBox="1">
            <a:spLocks noChangeArrowheads="1"/>
          </p:cNvSpPr>
          <p:nvPr/>
        </p:nvSpPr>
        <p:spPr bwMode="auto">
          <a:xfrm>
            <a:off x="4953000" y="4648201"/>
            <a:ext cx="29718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Substitute disease experience of truly unexposed</a:t>
            </a:r>
          </a:p>
        </p:txBody>
      </p:sp>
      <p:pic>
        <p:nvPicPr>
          <p:cNvPr id="103434" name="Picture 2058" descr="j0092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648200"/>
            <a:ext cx="4672013" cy="1995488"/>
          </a:xfrm>
          <a:prstGeom prst="rect">
            <a:avLst/>
          </a:prstGeom>
          <a:noFill/>
        </p:spPr>
      </p:pic>
      <p:sp>
        <p:nvSpPr>
          <p:cNvPr id="103435" name="AutoShape 2059"/>
          <p:cNvSpPr>
            <a:spLocks noChangeArrowheads="1"/>
          </p:cNvSpPr>
          <p:nvPr/>
        </p:nvSpPr>
        <p:spPr bwMode="auto">
          <a:xfrm>
            <a:off x="1981200" y="3886201"/>
            <a:ext cx="5638800" cy="762000"/>
          </a:xfrm>
          <a:prstGeom prst="curvedDownArrow">
            <a:avLst>
              <a:gd name="adj1" fmla="val 148000"/>
              <a:gd name="adj2" fmla="val 296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29" grpId="0" animBg="1" autoUpdateAnimBg="0"/>
      <p:bldP spid="103431" grpId="0" animBg="1" autoUpdateAnimBg="0"/>
      <p:bldP spid="1034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90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Study Designs Used in Pharmacoepidemiology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816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Case reports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Case series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Cross-sectional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Ecologic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Case-control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Nested case-control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Case-crossover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Cohort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Prospective vs. retrospective </a:t>
            </a:r>
          </a:p>
        </p:txBody>
      </p:sp>
    </p:spTree>
    <p:extLst>
      <p:ext uri="{BB962C8B-B14F-4D97-AF65-F5344CB8AC3E}">
        <p14:creationId xmlns:p14="http://schemas.microsoft.com/office/powerpoint/2010/main" val="31557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smtClean="0"/>
              <a:t>Different comparisons are used to make inferences in PE study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Ecologic Study:</a:t>
            </a:r>
            <a:endParaRPr lang="en-US" dirty="0" smtClean="0"/>
          </a:p>
          <a:p>
            <a:pPr lvl="1">
              <a:defRPr/>
            </a:pPr>
            <a:r>
              <a:rPr lang="en-US" sz="2400" dirty="0" smtClean="0"/>
              <a:t>Compares frequency/rate of outcome and drug exposure across populations or time periods</a:t>
            </a:r>
          </a:p>
          <a:p>
            <a:pPr>
              <a:defRPr/>
            </a:pPr>
            <a:r>
              <a:rPr lang="en-US" sz="2400" dirty="0" smtClean="0"/>
              <a:t>Case-Control Study: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Compares odds of drug exposure between those who have the outcome and those who do not</a:t>
            </a:r>
          </a:p>
          <a:p>
            <a:pPr>
              <a:defRPr/>
            </a:pPr>
            <a:r>
              <a:rPr lang="en-US" sz="2400" dirty="0" smtClean="0"/>
              <a:t>Case-Crossover (case only) Study:</a:t>
            </a:r>
            <a:endParaRPr lang="en-US" dirty="0" smtClean="0"/>
          </a:p>
          <a:p>
            <a:pPr lvl="1">
              <a:defRPr/>
            </a:pPr>
            <a:r>
              <a:rPr lang="en-US" sz="2400" dirty="0" smtClean="0"/>
              <a:t>Compares odds of drug exposure before outcome to odds at a different time-point in same individual</a:t>
            </a:r>
            <a:endParaRPr lang="en-US" sz="24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 smtClean="0"/>
              <a:t>Cohort Study:</a:t>
            </a:r>
          </a:p>
          <a:p>
            <a:pPr lvl="1">
              <a:defRPr/>
            </a:pPr>
            <a:r>
              <a:rPr lang="en-US" sz="2400" dirty="0" smtClean="0"/>
              <a:t>Estimates and/or compares rates/risks of outcomes between those </a:t>
            </a:r>
            <a:r>
              <a:rPr lang="en-US" sz="2400" dirty="0" smtClean="0">
                <a:ea typeface="+mn-ea"/>
                <a:cs typeface="+mn-cs"/>
              </a:rPr>
              <a:t>exposed and unexposed to a drug </a:t>
            </a:r>
          </a:p>
        </p:txBody>
      </p:sp>
    </p:spTree>
    <p:extLst>
      <p:ext uri="{BB962C8B-B14F-4D97-AF65-F5344CB8AC3E}">
        <p14:creationId xmlns:p14="http://schemas.microsoft.com/office/powerpoint/2010/main" val="8861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Ecologic data suggest a clear association between the sale of DES and diagnosis of CCC 20 years later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0" y="6488114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From:  </a:t>
            </a:r>
            <a:r>
              <a:rPr lang="en-US" sz="2000" dirty="0" err="1" smtClean="0"/>
              <a:t>Melnick</a:t>
            </a:r>
            <a:r>
              <a:rPr lang="en-US" sz="2000" dirty="0" smtClean="0"/>
              <a:t> </a:t>
            </a:r>
            <a:r>
              <a:rPr lang="en-US" sz="2000" dirty="0"/>
              <a:t>et al, NEJM, </a:t>
            </a:r>
            <a:r>
              <a:rPr lang="en-US" sz="2000" dirty="0" smtClean="0"/>
              <a:t>1987</a:t>
            </a:r>
            <a:endParaRPr lang="en-US" sz="2000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76401"/>
            <a:ext cx="7391400" cy="467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9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Ecologic Studies: </a:t>
            </a:r>
            <a:br>
              <a:rPr lang="en-US" altLang="en-US" smtClean="0">
                <a:solidFill>
                  <a:schemeClr val="accent1"/>
                </a:solidFill>
              </a:rPr>
            </a:br>
            <a:r>
              <a:rPr lang="en-US" altLang="en-US" smtClean="0">
                <a:solidFill>
                  <a:schemeClr val="accent1"/>
                </a:solidFill>
              </a:rPr>
              <a:t>Breast Cancer Incidence </a:t>
            </a:r>
            <a:br>
              <a:rPr lang="en-US" altLang="en-US" smtClean="0">
                <a:solidFill>
                  <a:schemeClr val="accent1"/>
                </a:solidFill>
              </a:rPr>
            </a:br>
            <a:r>
              <a:rPr lang="en-US" altLang="en-US" smtClean="0">
                <a:solidFill>
                  <a:schemeClr val="accent1"/>
                </a:solidFill>
              </a:rPr>
              <a:t>by National Fat Intake</a:t>
            </a:r>
          </a:p>
        </p:txBody>
      </p:sp>
      <p:graphicFrame>
        <p:nvGraphicFramePr>
          <p:cNvPr id="18435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62132" y="1981946"/>
          <a:ext cx="8134356" cy="46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Chart" r:id="rId3" imgW="7962979" imgH="3895657" progId="MSGraph.Chart.8">
                  <p:embed followColorScheme="full"/>
                </p:oleObj>
              </mc:Choice>
              <mc:Fallback>
                <p:oleObj name="Chart" r:id="rId3" imgW="7962979" imgH="38956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32" y="1981946"/>
                        <a:ext cx="8134356" cy="4666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032160" y="5360643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Japan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894871" y="4314336"/>
            <a:ext cx="10296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Romania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649958" y="4072881"/>
            <a:ext cx="13042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Yugoslavia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3405047" y="4636277"/>
            <a:ext cx="12355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Hong Kong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3267758" y="3268030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Israel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3816913" y="3026575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Italy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4503356" y="4716762"/>
            <a:ext cx="10296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Hungary</a:t>
            </a: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3954201" y="4394822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Poland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4228779" y="4153366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Spain</a:t>
            </a:r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4846578" y="3348515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Sweden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4915222" y="3026575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UK</a:t>
            </a:r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6425398" y="3268030"/>
            <a:ext cx="11669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N Zealand</a:t>
            </a:r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6494043" y="3589971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dirty="0" smtClean="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5258444" y="2624150"/>
            <a:ext cx="1510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Switzerland</a:t>
            </a: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>
            <a:off x="6219465" y="2302209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0128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0" y="850900"/>
            <a:ext cx="4191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cs typeface="Times New Roman" pitchFamily="18" charset="0"/>
              </a:rPr>
              <a:t>Low-fat study leaves little to chew on</a:t>
            </a:r>
          </a:p>
          <a:p>
            <a:pPr eaLnBrk="0" hangingPunct="0"/>
            <a:endParaRPr lang="en-US" altLang="en-US" sz="32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600" y="1981200"/>
            <a:ext cx="398462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600" b="1">
                <a:cs typeface="Times New Roman" pitchFamily="18" charset="0"/>
              </a:rPr>
              <a:t>Study of older women shows little effect on disease rates </a:t>
            </a:r>
            <a:r>
              <a:rPr lang="en-US" altLang="en-US" sz="16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altLang="en-US" sz="1400"/>
              <a:t>CNN.com</a:t>
            </a:r>
          </a:p>
          <a:p>
            <a:pPr eaLnBrk="0" hangingPunct="0"/>
            <a:r>
              <a:rPr lang="en-US" altLang="en-US" sz="1400"/>
              <a:t>Associated Press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3400" y="1676400"/>
            <a:ext cx="4114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A0A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5259388" y="1606550"/>
            <a:ext cx="3014662" cy="5067300"/>
            <a:chOff x="2721" y="518"/>
            <a:chExt cx="1562" cy="2166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764" y="518"/>
              <a:ext cx="1476" cy="2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721" y="518"/>
              <a:ext cx="1562" cy="2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">
                  <a:solidFill>
                    <a:srgbClr val="A0A0A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600200"/>
            <a:ext cx="82804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0A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 rot="-23558">
            <a:off x="533400" y="3260725"/>
            <a:ext cx="3963988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latin typeface="Arial" charset="0"/>
                <a:cs typeface="Arial" charset="0"/>
              </a:rPr>
              <a:t>Low-fat study unlikely to reduce offerings at grocery store</a:t>
            </a:r>
            <a:r>
              <a:rPr lang="en-US" altLang="en-US" sz="2800">
                <a:cs typeface="Times New Roman" pitchFamily="18" charset="0"/>
              </a:rPr>
              <a:t> </a:t>
            </a:r>
          </a:p>
          <a:p>
            <a:pPr eaLnBrk="0" hangingPunct="0"/>
            <a:endParaRPr lang="en-US" altLang="en-US" sz="1200">
              <a:latin typeface="Arial" charset="0"/>
              <a:cs typeface="Arial" charset="0"/>
            </a:endParaRPr>
          </a:p>
          <a:p>
            <a:pPr eaLnBrk="0" hangingPunct="0"/>
            <a:r>
              <a:rPr lang="en-US" altLang="en-US" sz="1200">
                <a:latin typeface="Arial" charset="0"/>
                <a:cs typeface="Arial" charset="0"/>
              </a:rPr>
              <a:t>By Bruce Horovitz, USA TODAY</a:t>
            </a:r>
            <a:endParaRPr lang="en-US" altLang="en-US" sz="1200">
              <a:cs typeface="Times New Roman" pitchFamily="18" charset="0"/>
            </a:endParaRPr>
          </a:p>
          <a:p>
            <a:pPr eaLnBrk="0" hangingPunct="0"/>
            <a:r>
              <a:rPr lang="en-US" altLang="en-US" sz="1200">
                <a:latin typeface="Arial" charset="0"/>
                <a:cs typeface="Arial" charset="0"/>
              </a:rPr>
              <a:t>Sorry, potato chip lovers. And ice cream worshipers. And cheeseburger chompers.</a:t>
            </a:r>
            <a:endParaRPr lang="en-US" altLang="en-US" sz="1200">
              <a:cs typeface="Times New Roman" pitchFamily="18" charset="0"/>
            </a:endParaRPr>
          </a:p>
          <a:p>
            <a:pPr eaLnBrk="0" hangingPunct="0"/>
            <a:r>
              <a:rPr lang="en-US" altLang="en-US" sz="1200">
                <a:latin typeface="Arial" charset="0"/>
                <a:cs typeface="Arial" charset="0"/>
              </a:rPr>
              <a:t>Low-fat foods are not on their death bed — despite an eight-year, federal study of 49,000 women announced Wednesday that determined there's no beneficial link between low-fat diets and lower incidence of cancer or heart disease.</a:t>
            </a:r>
          </a:p>
          <a:p>
            <a:pPr eaLnBrk="0" hangingPunct="0"/>
            <a:r>
              <a:rPr lang="en-US" alt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 altLang="en-US" sz="120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029200" y="965200"/>
            <a:ext cx="32766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b="1">
                <a:latin typeface="Arial" charset="0"/>
                <a:cs typeface="Times New Roman" pitchFamily="18" charset="0"/>
              </a:rPr>
              <a:t>Low-Fat Diet Does Not Cut Health Risks, Study Finds </a:t>
            </a:r>
          </a:p>
          <a:p>
            <a:pPr eaLnBrk="0" hangingPunct="0"/>
            <a:endParaRPr lang="en-US" alt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953000" y="20193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 tooltip="More Articles by Gina Kolata"/>
              </a:rPr>
              <a:t>GINA KOLATA</a:t>
            </a:r>
            <a:endParaRPr lang="en-US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Published: February 8, 2006</a:t>
            </a:r>
          </a:p>
          <a:p>
            <a:pPr eaLnBrk="0" hangingPunct="0"/>
            <a:endParaRPr lang="en-US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953000" y="2603500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largest study ever to ask whether a low-fat 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 tooltip="Recent and archival health news about Diet and Nutrition."/>
              </a:rPr>
              <a:t>diet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reduces the risk of getting 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 tooltip="Recent and archival health news about Cancer."/>
              </a:rPr>
              <a:t>cancer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 tooltip="Recent and archival health news about Heart Disease."/>
              </a:rPr>
              <a:t>heart disease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found that the diet has no effect.</a:t>
            </a:r>
          </a:p>
          <a:p>
            <a:pPr eaLnBrk="0" hangingPunct="0"/>
            <a:endParaRPr lang="en-US" alt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029200" y="3543300"/>
            <a:ext cx="3429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Low fat diet's disease prevention benefits overstated</a:t>
            </a:r>
            <a:r>
              <a:rPr lang="en-US" alt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altLang="en-US">
              <a:latin typeface="Arial Unicode MS" pitchFamily="34" charset="-128"/>
              <a:cs typeface="Times New Roman" pitchFamily="18" charset="0"/>
            </a:endParaRPr>
          </a:p>
          <a:p>
            <a:pPr eaLnBrk="0" hangingPunct="0"/>
            <a:r>
              <a:rPr lang="en-US" altLang="en-US">
                <a:latin typeface="Arial Unicode MS" pitchFamily="34" charset="-128"/>
                <a:cs typeface="Times New Roman" pitchFamily="18" charset="0"/>
              </a:rPr>
              <a:t> </a:t>
            </a:r>
          </a:p>
          <a:p>
            <a:pPr eaLnBrk="0" hangingPunct="0"/>
            <a:endParaRPr lang="en-US" altLang="en-US"/>
          </a:p>
        </p:txBody>
      </p:sp>
      <p:pic>
        <p:nvPicPr>
          <p:cNvPr id="2062" name="Picture 14" descr="http://www.hindustantimes.com/on/img/0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105400" y="45339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sz="1200" b="1">
                <a:solidFill>
                  <a:srgbClr val="77777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Asian News International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altLang="en-US"/>
          </a:p>
        </p:txBody>
      </p:sp>
      <p:pic>
        <p:nvPicPr>
          <p:cNvPr id="2064" name="Picture 16" descr="http://www.hindustantimes.com/on/img/0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5105400" y="4775200"/>
            <a:ext cx="3276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sz="1200">
                <a:solidFill>
                  <a:srgbClr val="77777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Washington,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altLang="en-US" sz="1200">
                <a:solidFill>
                  <a:srgbClr val="77777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February 9, 2006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sz="1200">
                <a:solidFill>
                  <a:srgbClr val="6666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new study has revealed that merely switching on to a low fat diet does not reduce the risk of breast cancer, colorectal cancer or heart disease, in women, instead they should cut back on saturated and trans fats.</a:t>
            </a:r>
            <a:endParaRPr lang="en-US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6407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202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Should we abandon low fat diets?  </a:t>
            </a:r>
          </a:p>
        </p:txBody>
      </p:sp>
      <p:sp>
        <p:nvSpPr>
          <p:cNvPr id="202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924" y="1143000"/>
            <a:ext cx="7889875" cy="4994275"/>
          </a:xfrm>
        </p:spPr>
        <p:txBody>
          <a:bodyPr/>
          <a:lstStyle/>
          <a:p>
            <a:pPr marL="233363" indent="-233363"/>
            <a:r>
              <a:rPr lang="en-US" altLang="en-US" dirty="0"/>
              <a:t>Only one study, although largest and is a clinical trial, need to consider all of the evidence</a:t>
            </a:r>
          </a:p>
          <a:p>
            <a:pPr marL="233363" indent="-233363"/>
            <a:r>
              <a:rPr lang="en-US" altLang="en-US" dirty="0"/>
              <a:t>In fact epidemiologic evidence has not been that strong in showing benefits of low fat diet</a:t>
            </a:r>
          </a:p>
          <a:p>
            <a:pPr marL="233363" indent="-233363"/>
            <a:r>
              <a:rPr lang="en-US" altLang="en-US" dirty="0"/>
              <a:t>Limited time of follow-up (8.1 years)</a:t>
            </a:r>
          </a:p>
          <a:p>
            <a:pPr marL="233363" indent="-233363"/>
            <a:r>
              <a:rPr lang="en-US" altLang="en-US" dirty="0"/>
              <a:t>Diet change at an older age (post menopausal women)</a:t>
            </a:r>
          </a:p>
          <a:p>
            <a:pPr marL="233363" indent="-233363"/>
            <a:r>
              <a:rPr lang="en-US" altLang="en-US" dirty="0"/>
              <a:t>Modest dietary differences </a:t>
            </a:r>
          </a:p>
          <a:p>
            <a:pPr marL="233363" indent="-233363"/>
            <a:r>
              <a:rPr lang="en-US" altLang="en-US" dirty="0"/>
              <a:t>Actually observed some modest effects</a:t>
            </a:r>
          </a:p>
          <a:p>
            <a:pPr marL="633413" lvl="1" indent="-285750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64436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Studies - Defining a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Cohort: “any designated group of individuals who are followed or traced over a period of time”</a:t>
            </a:r>
          </a:p>
          <a:p>
            <a:pPr lvl="1"/>
            <a:r>
              <a:rPr lang="en-US" sz="2400" dirty="0" smtClean="0"/>
              <a:t>Nurses Health Study, Framingham, ARIC, WHI</a:t>
            </a:r>
          </a:p>
          <a:p>
            <a:r>
              <a:rPr lang="en-US" sz="2800" dirty="0" smtClean="0"/>
              <a:t>Cohort study: “study based on random samples of populations with differing exposure characteristics:</a:t>
            </a:r>
          </a:p>
          <a:p>
            <a:r>
              <a:rPr lang="en-US" sz="2800" dirty="0" smtClean="0"/>
              <a:t>Closed vs. open cohorts</a:t>
            </a:r>
          </a:p>
          <a:p>
            <a:r>
              <a:rPr lang="en-US" sz="2800" dirty="0" smtClean="0"/>
              <a:t>Can estimate ratio and difference measures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18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study basic design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1" y="6324600"/>
            <a:ext cx="73914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85800" y="1371600"/>
            <a:ext cx="8046720" cy="1828800"/>
            <a:chOff x="685800" y="1828800"/>
            <a:chExt cx="8046720" cy="1828800"/>
          </a:xfrm>
        </p:grpSpPr>
        <p:sp>
          <p:nvSpPr>
            <p:cNvPr id="6" name="Oval 5"/>
            <p:cNvSpPr/>
            <p:nvPr/>
          </p:nvSpPr>
          <p:spPr>
            <a:xfrm>
              <a:off x="685800" y="2362200"/>
              <a:ext cx="2133600" cy="1066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Exposed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2200" y="1828800"/>
              <a:ext cx="2560320" cy="10058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Disease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72200" y="2971800"/>
              <a:ext cx="21336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No disease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971800" y="2446020"/>
              <a:ext cx="3124200" cy="982980"/>
              <a:chOff x="3048000" y="2446020"/>
              <a:chExt cx="3124200" cy="98298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3048000" y="2862072"/>
                <a:ext cx="259080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5638800" y="2446020"/>
                <a:ext cx="533400" cy="419100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638800" y="2865120"/>
                <a:ext cx="533400" cy="563880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85800" y="4267200"/>
            <a:ext cx="8046720" cy="1828800"/>
            <a:chOff x="685800" y="4114800"/>
            <a:chExt cx="8046720" cy="1828800"/>
          </a:xfrm>
        </p:grpSpPr>
        <p:sp>
          <p:nvSpPr>
            <p:cNvPr id="7" name="Oval 6"/>
            <p:cNvSpPr/>
            <p:nvPr/>
          </p:nvSpPr>
          <p:spPr>
            <a:xfrm>
              <a:off x="685800" y="4343400"/>
              <a:ext cx="2133600" cy="1066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Unexposed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72200" y="4114800"/>
              <a:ext cx="21336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Disease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2200" y="4937760"/>
              <a:ext cx="2560320" cy="10058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No disease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971800" y="4503420"/>
              <a:ext cx="3124200" cy="982980"/>
              <a:chOff x="3048000" y="2446020"/>
              <a:chExt cx="3124200" cy="98298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048000" y="2862072"/>
                <a:ext cx="259080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638800" y="2446020"/>
                <a:ext cx="533400" cy="419100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638800" y="2865120"/>
                <a:ext cx="533400" cy="563880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/>
          <p:cNvSpPr/>
          <p:nvPr/>
        </p:nvSpPr>
        <p:spPr>
          <a:xfrm>
            <a:off x="3352800" y="6248399"/>
            <a:ext cx="2133600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Time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590801" y="2438400"/>
            <a:ext cx="3291840" cy="2590800"/>
            <a:chOff x="2590800" y="2438400"/>
            <a:chExt cx="3291840" cy="2590800"/>
          </a:xfrm>
        </p:grpSpPr>
        <p:sp>
          <p:nvSpPr>
            <p:cNvPr id="28" name="Rectangle 27"/>
            <p:cNvSpPr/>
            <p:nvPr/>
          </p:nvSpPr>
          <p:spPr>
            <a:xfrm>
              <a:off x="2590800" y="3124200"/>
              <a:ext cx="3291840" cy="118872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Must account for differences in distributions of patient characteristics that could predict outcome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4191000" y="2438400"/>
              <a:ext cx="0" cy="6096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191000" y="4419600"/>
              <a:ext cx="0" cy="60960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48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smtClean="0"/>
              <a:t>Projects-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458200" cy="5105400"/>
          </a:xfrm>
        </p:spPr>
        <p:txBody>
          <a:bodyPr/>
          <a:lstStyle/>
          <a:p>
            <a:r>
              <a:rPr lang="en-US" dirty="0" smtClean="0"/>
              <a:t>Topics – Declare by Feb 1 </a:t>
            </a:r>
          </a:p>
          <a:p>
            <a:r>
              <a:rPr lang="en-US" dirty="0" smtClean="0"/>
              <a:t>Articles for Class review - Feb 12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Presentations Feb 19, March 12</a:t>
            </a:r>
          </a:p>
          <a:p>
            <a:r>
              <a:rPr lang="en-US" dirty="0" smtClean="0"/>
              <a:t>Paper – end of quarter (one week following last class)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42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pic>
        <p:nvPicPr>
          <p:cNvPr id="1938434" name="Picture 2" descr="4121_EP006(mk).jpg                                             000001B1DQ2                            7C258544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11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2004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pic>
        <p:nvPicPr>
          <p:cNvPr id="1939458" name="Picture 2" descr="4121_EP010(mk).jpg                                             000001B1DQ2                            7C258544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26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Cohort studies are used to answer various PE questions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disease states</a:t>
            </a:r>
          </a:p>
          <a:p>
            <a:pPr lvl="1"/>
            <a:r>
              <a:rPr lang="en-US" dirty="0" smtClean="0"/>
              <a:t>“Healthy” cohorts (e.g. Framingham, NHS)</a:t>
            </a:r>
          </a:p>
          <a:p>
            <a:pPr lvl="1"/>
            <a:r>
              <a:rPr lang="en-US" dirty="0" smtClean="0"/>
              <a:t>Patient registries and prospective/retrospective cohorts</a:t>
            </a:r>
          </a:p>
          <a:p>
            <a:r>
              <a:rPr lang="en-US" dirty="0" smtClean="0"/>
              <a:t>Safety and </a:t>
            </a:r>
            <a:r>
              <a:rPr lang="en-US" dirty="0" err="1" smtClean="0"/>
              <a:t>pharmacovigilence</a:t>
            </a:r>
            <a:endParaRPr lang="en-US" dirty="0" smtClean="0"/>
          </a:p>
          <a:p>
            <a:pPr lvl="1"/>
            <a:r>
              <a:rPr lang="en-US" dirty="0" smtClean="0"/>
              <a:t>Disease/Drug registries</a:t>
            </a:r>
          </a:p>
          <a:p>
            <a:pPr lvl="1"/>
            <a:r>
              <a:rPr lang="en-US" dirty="0" smtClean="0"/>
              <a:t>Prospective/Retrospective cohort studies</a:t>
            </a:r>
            <a:r>
              <a:rPr lang="en-US" sz="2800" dirty="0" smtClean="0"/>
              <a:t> </a:t>
            </a:r>
          </a:p>
          <a:p>
            <a:r>
              <a:rPr lang="en-US" dirty="0"/>
              <a:t>Drug effectiveness (comparative effectiveness)</a:t>
            </a:r>
          </a:p>
          <a:p>
            <a:pPr marL="742950" lvl="2" indent="-342900"/>
            <a:r>
              <a:rPr lang="en-US" sz="2800" dirty="0"/>
              <a:t>Prospective/Retrospective cohort studies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33800" y="5410201"/>
            <a:ext cx="4953000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Very useful when studying multiple outcomes from a single exposure (e.g. effects from a newly marketed drug)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Case-control study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334001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Studies that compare cases with a disease to controls without the disease, looking for differences in antecedent exposures</a:t>
            </a:r>
          </a:p>
          <a:p>
            <a:pPr eaLnBrk="1" hangingPunct="1"/>
            <a:r>
              <a:rPr lang="en-US" sz="2600" dirty="0" smtClean="0"/>
              <a:t>Yields estimates of ratio effect measures (i.e. odds ratio, OR)</a:t>
            </a:r>
          </a:p>
          <a:p>
            <a:pPr lvl="1" eaLnBrk="1" hangingPunct="1"/>
            <a:r>
              <a:rPr lang="en-US" sz="2200" dirty="0" smtClean="0"/>
              <a:t>When well-designed (cases/controls selected irrespective of exposure status; exposure distribution of controls represents source population), odds ratio estimates of the incidence rate ratio</a:t>
            </a:r>
          </a:p>
          <a:p>
            <a:r>
              <a:rPr lang="en-US" sz="2600" dirty="0" smtClean="0"/>
              <a:t>Most efficient for rare diseases, diseases with a long latency period</a:t>
            </a:r>
          </a:p>
          <a:p>
            <a:r>
              <a:rPr lang="en-US" sz="2600" dirty="0" smtClean="0"/>
              <a:t>Can evaluate multiple exposures with study design</a:t>
            </a:r>
          </a:p>
          <a:p>
            <a:r>
              <a:rPr lang="en-US" sz="2600" dirty="0" smtClean="0"/>
              <a:t>Outcome measure often more precise </a:t>
            </a: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71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Case-control basic design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729223" y="2432818"/>
            <a:ext cx="2271777" cy="46166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CASE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15001" y="4832868"/>
            <a:ext cx="2271777" cy="46166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33401" y="1854725"/>
            <a:ext cx="2743200" cy="6491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</a:rPr>
              <a:t>Exposed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3401" y="5283726"/>
            <a:ext cx="2743200" cy="64918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Unexposed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33401" y="2856012"/>
            <a:ext cx="2743200" cy="64918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Unexposed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33401" y="4191000"/>
            <a:ext cx="2743200" cy="6491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Exposed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52801" y="2133600"/>
            <a:ext cx="2376422" cy="1066800"/>
            <a:chOff x="3352800" y="2133600"/>
            <a:chExt cx="2376422" cy="1066800"/>
          </a:xfrm>
        </p:grpSpPr>
        <p:cxnSp>
          <p:nvCxnSpPr>
            <p:cNvPr id="16" name="Straight Connector 15"/>
            <p:cNvCxnSpPr>
              <a:stCxn id="6" idx="1"/>
            </p:cNvCxnSpPr>
            <p:nvPr/>
          </p:nvCxnSpPr>
          <p:spPr bwMode="auto">
            <a:xfrm flipH="1">
              <a:off x="4038601" y="2663651"/>
              <a:ext cx="1690621" cy="3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 flipV="1">
              <a:off x="3352800" y="2133600"/>
              <a:ext cx="685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>
              <a:off x="3352800" y="2667000"/>
              <a:ext cx="685800" cy="533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953000" y="1371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Study begins by selecting subjects based on case status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15000" y="373380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Then, match controls to cases in an n:1 ratio</a:t>
            </a:r>
            <a:endParaRPr lang="en-US" dirty="0"/>
          </a:p>
        </p:txBody>
      </p:sp>
      <p:sp>
        <p:nvSpPr>
          <p:cNvPr id="33" name="Down Arrow 32"/>
          <p:cNvSpPr/>
          <p:nvPr/>
        </p:nvSpPr>
        <p:spPr bwMode="auto">
          <a:xfrm>
            <a:off x="6674521" y="1896219"/>
            <a:ext cx="366960" cy="550962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6674521" y="4258419"/>
            <a:ext cx="366960" cy="550962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7200" y="2286001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Look-back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67200" y="4648201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Look-back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352801" y="4495800"/>
            <a:ext cx="2376423" cy="1066800"/>
            <a:chOff x="3352800" y="2133600"/>
            <a:chExt cx="2376423" cy="106680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4038601" y="2663650"/>
              <a:ext cx="1690622" cy="33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3352800" y="2133600"/>
              <a:ext cx="685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3352800" y="2667000"/>
              <a:ext cx="685800" cy="533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0520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2004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pic>
        <p:nvPicPr>
          <p:cNvPr id="1934338" name="Picture 2" descr="4121_EP006_1(mk).jpg                                           000001B1DQ2                            7C258544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56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2004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pic>
        <p:nvPicPr>
          <p:cNvPr id="1935362" name="Picture 2" descr="4121_EP010_1(mk).jpg                                           000001B1DQ2                            7C258544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03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r>
              <a:rPr lang="en-US" sz="3200" dirty="0" smtClean="0"/>
              <a:t>A classic case: The DES story: long-term consequences of prenatal exposure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 1971, </a:t>
            </a:r>
            <a:r>
              <a:rPr lang="en-US" sz="2600" dirty="0" err="1" smtClean="0"/>
              <a:t>Herbst</a:t>
            </a:r>
            <a:r>
              <a:rPr lang="en-US" sz="2600" dirty="0" smtClean="0"/>
              <a:t> et al published a report of a rare vaginal cancer (vaginal clear-cell </a:t>
            </a:r>
            <a:r>
              <a:rPr lang="en-US" sz="2600" dirty="0" err="1" smtClean="0"/>
              <a:t>adenocarcinoma</a:t>
            </a:r>
            <a:r>
              <a:rPr lang="en-US" sz="2600" dirty="0" smtClean="0"/>
              <a:t>, CCC) in 8 young women diagnosed in a Boston hospital</a:t>
            </a:r>
          </a:p>
          <a:p>
            <a:pPr lvl="1"/>
            <a:r>
              <a:rPr lang="en-US" sz="2400" dirty="0" smtClean="0"/>
              <a:t>Cancer had never before been seen in this age group in this hospital (generally diagnosed in women &gt;50 years)</a:t>
            </a:r>
          </a:p>
          <a:p>
            <a:r>
              <a:rPr lang="en-US" sz="2600" dirty="0" smtClean="0"/>
              <a:t>Findings linked CCC with prenatal exposure to synthetic </a:t>
            </a:r>
            <a:r>
              <a:rPr lang="en-US" sz="2600" dirty="0" err="1" smtClean="0"/>
              <a:t>oestrogen</a:t>
            </a:r>
            <a:r>
              <a:rPr lang="en-US" sz="2600" dirty="0" smtClean="0"/>
              <a:t> diethylstilboestrol (DES)</a:t>
            </a:r>
          </a:p>
          <a:p>
            <a:r>
              <a:rPr lang="en-US" sz="2600" dirty="0" smtClean="0"/>
              <a:t>DES had been prescribed since 1947 in the widespread belief that it prevented spontaneous abortion (miscarriage)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358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r>
              <a:rPr lang="en-US" sz="3600" dirty="0" smtClean="0"/>
              <a:t>Matched case-control study very effective in showing association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719264"/>
            <a:ext cx="88265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0" y="6488114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From:  Herbst et al, NEJM, 1971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1" y="1981199"/>
            <a:ext cx="1371600" cy="3429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2737" y="5867401"/>
            <a:ext cx="6675225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Study required only 8 cases and 32 matched controls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0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r>
              <a:rPr lang="en-US" sz="3200" dirty="0" smtClean="0"/>
              <a:t>Case-control Example: </a:t>
            </a:r>
            <a:br>
              <a:rPr lang="en-US" sz="3200" dirty="0" smtClean="0"/>
            </a:br>
            <a:r>
              <a:rPr lang="en-US" sz="3200" dirty="0" smtClean="0"/>
              <a:t>Silicon Breast Implants and Chronic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257801"/>
          </a:xfrm>
        </p:spPr>
        <p:txBody>
          <a:bodyPr/>
          <a:lstStyle/>
          <a:p>
            <a:r>
              <a:rPr lang="en-US" sz="2400" dirty="0" smtClean="0"/>
              <a:t>Background: Concerns various disease outcomes </a:t>
            </a:r>
          </a:p>
          <a:p>
            <a:pPr lvl="1"/>
            <a:r>
              <a:rPr lang="en-US" sz="2000" dirty="0" smtClean="0"/>
              <a:t>Neurological disease </a:t>
            </a:r>
            <a:endParaRPr lang="en-US" sz="2000" dirty="0" smtClean="0"/>
          </a:p>
          <a:p>
            <a:pPr lvl="1"/>
            <a:r>
              <a:rPr lang="en-US" sz="2000" dirty="0" smtClean="0"/>
              <a:t>Connective </a:t>
            </a:r>
            <a:r>
              <a:rPr lang="en-US" sz="2000" dirty="0" smtClean="0"/>
              <a:t>Tissue Disorders </a:t>
            </a:r>
          </a:p>
          <a:p>
            <a:pPr lvl="1"/>
            <a:r>
              <a:rPr lang="en-US" sz="2000" dirty="0" smtClean="0"/>
              <a:t>Cancer </a:t>
            </a:r>
          </a:p>
          <a:p>
            <a:r>
              <a:rPr lang="en-US" sz="2400" dirty="0" smtClean="0"/>
              <a:t>Two ongoing prospective cohort studies being conducted</a:t>
            </a:r>
          </a:p>
          <a:p>
            <a:pPr lvl="1"/>
            <a:r>
              <a:rPr lang="en-US" sz="2000" dirty="0" smtClean="0"/>
              <a:t>Large studies 10,000 + patients enrolled </a:t>
            </a:r>
          </a:p>
          <a:p>
            <a:pPr lvl="1"/>
            <a:r>
              <a:rPr lang="en-US" sz="2000" dirty="0" smtClean="0"/>
              <a:t>10 years+ follow-up required to observe disease events</a:t>
            </a:r>
          </a:p>
          <a:p>
            <a:pPr lvl="1"/>
            <a:r>
              <a:rPr lang="en-US" sz="2000" dirty="0" smtClean="0"/>
              <a:t>Expensive, challenges with loss to follow-up, burdensome</a:t>
            </a:r>
          </a:p>
          <a:p>
            <a:r>
              <a:rPr lang="en-US" sz="2400" dirty="0" smtClean="0"/>
              <a:t>Case-control studies in Brazil</a:t>
            </a:r>
          </a:p>
          <a:p>
            <a:pPr lvl="1"/>
            <a:r>
              <a:rPr lang="en-US" sz="2000" dirty="0" smtClean="0"/>
              <a:t>Prevalence of exposure – higher than most regions </a:t>
            </a:r>
          </a:p>
          <a:p>
            <a:pPr lvl="1"/>
            <a:r>
              <a:rPr lang="en-US" sz="2000" dirty="0" smtClean="0"/>
              <a:t>Can provide answers about risk in a more timely manner – i.e. more readily addresses long latency period  </a:t>
            </a:r>
          </a:p>
          <a:p>
            <a:pPr lvl="1"/>
            <a:r>
              <a:rPr lang="en-US" sz="2000" dirty="0" smtClean="0"/>
              <a:t>Cost efficiencies</a:t>
            </a:r>
            <a:r>
              <a:rPr lang="en-US" sz="2200" dirty="0" smtClean="0"/>
              <a:t> </a:t>
            </a:r>
          </a:p>
          <a:p>
            <a:pPr lvl="1"/>
            <a:r>
              <a:rPr lang="en-US" sz="2000" dirty="0" smtClean="0"/>
              <a:t>Challenges in measuring exposure</a:t>
            </a:r>
          </a:p>
          <a:p>
            <a:pPr lvl="1"/>
            <a:endParaRPr lang="en-US" sz="22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045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dirty="0" smtClean="0"/>
              <a:t>Class Project – Potential 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257801"/>
          </a:xfrm>
        </p:spPr>
        <p:txBody>
          <a:bodyPr/>
          <a:lstStyle/>
          <a:p>
            <a:r>
              <a:rPr lang="en-US" sz="1800" b="1" dirty="0" err="1" smtClean="0"/>
              <a:t>Bextra</a:t>
            </a:r>
            <a:r>
              <a:rPr lang="en-US" sz="1800" b="1" dirty="0" smtClean="0"/>
              <a:t> </a:t>
            </a:r>
            <a:r>
              <a:rPr lang="en-US" sz="1800" b="1" dirty="0"/>
              <a:t>(</a:t>
            </a:r>
            <a:r>
              <a:rPr lang="en-US" sz="1800" b="1" dirty="0" err="1"/>
              <a:t>valdecoxib</a:t>
            </a:r>
            <a:r>
              <a:rPr lang="en-US" sz="1800" b="1" dirty="0"/>
              <a:t>)</a:t>
            </a:r>
            <a:r>
              <a:rPr lang="en-US" sz="1800" dirty="0"/>
              <a:t> – COX-2 inhibitor </a:t>
            </a:r>
            <a:r>
              <a:rPr lang="en-US" sz="1800" dirty="0" smtClean="0"/>
              <a:t>- CV </a:t>
            </a:r>
            <a:r>
              <a:rPr lang="en-US" sz="1800" dirty="0"/>
              <a:t>concerns (MI &amp; </a:t>
            </a:r>
            <a:r>
              <a:rPr lang="en-US" sz="1800" dirty="0" smtClean="0"/>
              <a:t>stroke</a:t>
            </a:r>
          </a:p>
          <a:p>
            <a:r>
              <a:rPr lang="en-US" sz="1800" b="1" dirty="0" smtClean="0"/>
              <a:t>Avandia </a:t>
            </a:r>
            <a:r>
              <a:rPr lang="en-US" sz="1800" b="1" dirty="0"/>
              <a:t>(rosiglitazone)</a:t>
            </a:r>
            <a:r>
              <a:rPr lang="en-US" sz="1800" dirty="0"/>
              <a:t> – anti-diabetic medication (thiazolidinedione class) </a:t>
            </a:r>
            <a:r>
              <a:rPr lang="en-US" sz="1800" dirty="0" smtClean="0"/>
              <a:t>– MI </a:t>
            </a:r>
            <a:r>
              <a:rPr lang="en-US" sz="1800" dirty="0"/>
              <a:t>&amp; death</a:t>
            </a:r>
          </a:p>
          <a:p>
            <a:r>
              <a:rPr lang="en-US" sz="1800" b="1" dirty="0" err="1"/>
              <a:t>Rezulin</a:t>
            </a:r>
            <a:r>
              <a:rPr lang="en-US" sz="1800" b="1" dirty="0"/>
              <a:t> (</a:t>
            </a:r>
            <a:r>
              <a:rPr lang="en-US" sz="1800" b="1" dirty="0" err="1"/>
              <a:t>troglitazone</a:t>
            </a:r>
            <a:r>
              <a:rPr lang="en-US" sz="1800" b="1" dirty="0"/>
              <a:t>)</a:t>
            </a:r>
            <a:r>
              <a:rPr lang="en-US" sz="1800" dirty="0"/>
              <a:t> – anti-diabetic medication (thiazolidinedione class) – drug-induced hepatotoxicity</a:t>
            </a:r>
          </a:p>
          <a:p>
            <a:r>
              <a:rPr lang="en-US" sz="1800" b="1" dirty="0" err="1"/>
              <a:t>Meridia</a:t>
            </a:r>
            <a:r>
              <a:rPr lang="en-US" sz="1800" b="1" dirty="0"/>
              <a:t> (</a:t>
            </a:r>
            <a:r>
              <a:rPr lang="en-US" sz="1800" b="1" dirty="0" err="1"/>
              <a:t>sibutramine</a:t>
            </a:r>
            <a:r>
              <a:rPr lang="en-US" sz="1800" b="1" dirty="0"/>
              <a:t>)</a:t>
            </a:r>
            <a:r>
              <a:rPr lang="en-US" sz="1800" dirty="0"/>
              <a:t> – weight loss medication – CV concerns (MI &amp; stroke)</a:t>
            </a:r>
          </a:p>
          <a:p>
            <a:r>
              <a:rPr lang="en-US" sz="1800" b="1" dirty="0" err="1"/>
              <a:t>Zelnorm</a:t>
            </a:r>
            <a:r>
              <a:rPr lang="en-US" sz="1800" b="1" dirty="0"/>
              <a:t> (</a:t>
            </a:r>
            <a:r>
              <a:rPr lang="en-US" sz="1800" b="1" dirty="0" err="1"/>
              <a:t>tegaserod</a:t>
            </a:r>
            <a:r>
              <a:rPr lang="en-US" sz="1800" b="1" dirty="0"/>
              <a:t>)</a:t>
            </a:r>
            <a:r>
              <a:rPr lang="en-US" sz="1800" dirty="0"/>
              <a:t> – irritable bowel syndrome and constipation medication – CV concerns (MI &amp; stroke)</a:t>
            </a:r>
          </a:p>
          <a:p>
            <a:r>
              <a:rPr lang="en-US" sz="1800" b="1" dirty="0" err="1"/>
              <a:t>Propulsid</a:t>
            </a:r>
            <a:r>
              <a:rPr lang="en-US" sz="1800" b="1" dirty="0"/>
              <a:t> (</a:t>
            </a:r>
            <a:r>
              <a:rPr lang="en-US" sz="1800" b="1" dirty="0" err="1"/>
              <a:t>cisapride</a:t>
            </a:r>
            <a:r>
              <a:rPr lang="en-US" sz="1800" b="1" dirty="0"/>
              <a:t>)</a:t>
            </a:r>
            <a:r>
              <a:rPr lang="en-US" sz="1800" dirty="0"/>
              <a:t> – medication for GERD and </a:t>
            </a:r>
            <a:r>
              <a:rPr lang="en-US" sz="1800" dirty="0" err="1"/>
              <a:t>gastroparesis</a:t>
            </a:r>
            <a:r>
              <a:rPr lang="en-US" sz="1800" dirty="0"/>
              <a:t> (slow gastric emptying) – prolonged QT waves/arrhythmias</a:t>
            </a:r>
          </a:p>
          <a:p>
            <a:r>
              <a:rPr lang="en-US" sz="1800" b="1" dirty="0" err="1"/>
              <a:t>Baycol</a:t>
            </a:r>
            <a:r>
              <a:rPr lang="en-US" sz="1800" b="1" dirty="0"/>
              <a:t> (</a:t>
            </a:r>
            <a:r>
              <a:rPr lang="en-US" sz="1800" b="1" dirty="0" err="1"/>
              <a:t>cerivastatin</a:t>
            </a:r>
            <a:r>
              <a:rPr lang="en-US" sz="1800" b="1" dirty="0"/>
              <a:t>)</a:t>
            </a:r>
            <a:r>
              <a:rPr lang="en-US" sz="1800" dirty="0"/>
              <a:t> – statin – fatal </a:t>
            </a:r>
            <a:r>
              <a:rPr lang="en-US" sz="1800" dirty="0" err="1"/>
              <a:t>rhabdomyolysis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b="1" dirty="0" smtClean="0"/>
              <a:t>Silicone Breast Implants </a:t>
            </a:r>
            <a:r>
              <a:rPr lang="en-US" sz="1800" dirty="0" smtClean="0"/>
              <a:t>– Neurologic diseases, connective tissue disorders, </a:t>
            </a:r>
          </a:p>
          <a:p>
            <a:r>
              <a:rPr lang="en-US" sz="1800" b="1" dirty="0" smtClean="0"/>
              <a:t>Second Generation Antipsychotics </a:t>
            </a:r>
            <a:r>
              <a:rPr lang="en-US" sz="1800" dirty="0" smtClean="0"/>
              <a:t>– Diabetes, weight gain</a:t>
            </a:r>
          </a:p>
          <a:p>
            <a:r>
              <a:rPr lang="en-US" sz="1800" b="1" dirty="0" smtClean="0"/>
              <a:t>Anti-Depressants (SSRIs)</a:t>
            </a:r>
            <a:r>
              <a:rPr lang="en-US" sz="1800" dirty="0" smtClean="0"/>
              <a:t> - suicidality </a:t>
            </a:r>
            <a:r>
              <a:rPr lang="en-US" sz="1800" dirty="0"/>
              <a:t>in teenagers and children. </a:t>
            </a:r>
            <a:endParaRPr lang="en-US" sz="1800" dirty="0" smtClean="0"/>
          </a:p>
          <a:p>
            <a:r>
              <a:rPr lang="en-US" sz="1800" b="1" dirty="0" smtClean="0"/>
              <a:t>Long-acting </a:t>
            </a:r>
            <a:r>
              <a:rPr lang="en-US" sz="1800" b="1" dirty="0"/>
              <a:t>beta agonists </a:t>
            </a:r>
            <a:r>
              <a:rPr lang="en-US" sz="1800" dirty="0" smtClean="0"/>
              <a:t>- Asthma-related </a:t>
            </a:r>
            <a:r>
              <a:rPr lang="en-US" sz="1800" dirty="0"/>
              <a:t>events (including death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69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 selection of controls can be challenging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the controls are well selected, their exposure distribution represents the exposure distribution of the source population for the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i.e. controls should represent the source population, not the most fit, healthy, and productive members of society (unless the source population only contained such people)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Usually, the source population is an open cohort, so the controls are intended to represent the exposure distribution in the person-time at risk</a:t>
            </a:r>
          </a:p>
        </p:txBody>
      </p:sp>
      <p:sp>
        <p:nvSpPr>
          <p:cNvPr id="5734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27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0"/>
          <p:cNvGrpSpPr/>
          <p:nvPr/>
        </p:nvGrpSpPr>
        <p:grpSpPr>
          <a:xfrm>
            <a:off x="990602" y="5562600"/>
            <a:ext cx="1639416" cy="838200"/>
            <a:chOff x="5664939" y="2133600"/>
            <a:chExt cx="1639416" cy="838200"/>
          </a:xfrm>
        </p:grpSpPr>
        <p:grpSp>
          <p:nvGrpSpPr>
            <p:cNvPr id="4" name="Group 49"/>
            <p:cNvGrpSpPr/>
            <p:nvPr/>
          </p:nvGrpSpPr>
          <p:grpSpPr>
            <a:xfrm>
              <a:off x="5664939" y="2133600"/>
              <a:ext cx="1497861" cy="838200"/>
              <a:chOff x="5664939" y="2133600"/>
              <a:chExt cx="1497861" cy="838200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H="1">
                <a:off x="6386578" y="2663650"/>
                <a:ext cx="77622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flipH="1" flipV="1">
                <a:off x="5715000" y="2133600"/>
                <a:ext cx="685800" cy="533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 flipH="1">
                <a:off x="5664939" y="2667000"/>
                <a:ext cx="735861" cy="3048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3" name="TextBox 62"/>
            <p:cNvSpPr txBox="1"/>
            <p:nvPr/>
          </p:nvSpPr>
          <p:spPr>
            <a:xfrm>
              <a:off x="6324600" y="2286000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days</a:t>
              </a:r>
              <a:endParaRPr lang="en-US" dirty="0"/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3048002" y="3810000"/>
            <a:ext cx="1639416" cy="838200"/>
            <a:chOff x="5664939" y="2133600"/>
            <a:chExt cx="1639416" cy="838200"/>
          </a:xfrm>
        </p:grpSpPr>
        <p:grpSp>
          <p:nvGrpSpPr>
            <p:cNvPr id="7" name="Group 49"/>
            <p:cNvGrpSpPr/>
            <p:nvPr/>
          </p:nvGrpSpPr>
          <p:grpSpPr>
            <a:xfrm>
              <a:off x="5664939" y="2133600"/>
              <a:ext cx="1497861" cy="838200"/>
              <a:chOff x="5664939" y="2133600"/>
              <a:chExt cx="1497861" cy="838200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 flipH="1">
                <a:off x="6386578" y="2663650"/>
                <a:ext cx="77622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H="1" flipV="1">
                <a:off x="5715000" y="2133600"/>
                <a:ext cx="685800" cy="533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 flipH="1">
                <a:off x="5664939" y="2667000"/>
                <a:ext cx="735861" cy="3048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54" name="TextBox 53"/>
            <p:cNvSpPr txBox="1"/>
            <p:nvPr/>
          </p:nvSpPr>
          <p:spPr>
            <a:xfrm>
              <a:off x="6324600" y="2286000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days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800" dirty="0" smtClean="0"/>
              <a:t>Consider the case-crossover design in Pharmacoepidemiology</a:t>
            </a:r>
            <a:endParaRPr lang="en-US" sz="3800" dirty="0"/>
          </a:p>
        </p:txBody>
      </p:sp>
      <p:sp>
        <p:nvSpPr>
          <p:cNvPr id="31" name="TextBox 30"/>
          <p:cNvSpPr txBox="1"/>
          <p:nvPr/>
        </p:nvSpPr>
        <p:spPr>
          <a:xfrm>
            <a:off x="6019800" y="1219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Study begins by selecting subjects based on case status</a:t>
            </a:r>
            <a:endParaRPr lang="en-US" sz="1600" dirty="0"/>
          </a:p>
        </p:txBody>
      </p:sp>
      <p:sp>
        <p:nvSpPr>
          <p:cNvPr id="33" name="Down Arrow 32"/>
          <p:cNvSpPr/>
          <p:nvPr/>
        </p:nvSpPr>
        <p:spPr bwMode="auto">
          <a:xfrm>
            <a:off x="8122320" y="1743819"/>
            <a:ext cx="366960" cy="550962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50"/>
          <p:cNvGrpSpPr/>
          <p:nvPr/>
        </p:nvGrpSpPr>
        <p:grpSpPr>
          <a:xfrm>
            <a:off x="6172202" y="2133600"/>
            <a:ext cx="1639416" cy="914400"/>
            <a:chOff x="5664939" y="2133600"/>
            <a:chExt cx="1639416" cy="914400"/>
          </a:xfrm>
        </p:grpSpPr>
        <p:grpSp>
          <p:nvGrpSpPr>
            <p:cNvPr id="9" name="Group 49"/>
            <p:cNvGrpSpPr/>
            <p:nvPr/>
          </p:nvGrpSpPr>
          <p:grpSpPr>
            <a:xfrm>
              <a:off x="5664939" y="2133600"/>
              <a:ext cx="1512083" cy="914400"/>
              <a:chOff x="5664939" y="2133600"/>
              <a:chExt cx="1512083" cy="914400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 flipH="1">
                <a:off x="6400800" y="2663650"/>
                <a:ext cx="77622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H="1" flipV="1">
                <a:off x="5715000" y="2133600"/>
                <a:ext cx="685800" cy="533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H="1">
                <a:off x="5664939" y="2667000"/>
                <a:ext cx="735861" cy="3810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6324600" y="2286000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days</a:t>
              </a:r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5355118" y="1926045"/>
            <a:ext cx="755583" cy="47607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Exp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334000" y="2697809"/>
            <a:ext cx="822960" cy="82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Exp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H="1">
            <a:off x="4953000" y="4343400"/>
            <a:ext cx="3429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2819400" y="6096000"/>
            <a:ext cx="5562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495800" y="3886201"/>
            <a:ext cx="1371600" cy="83099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</a:rPr>
              <a:t>date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438400" y="5638801"/>
            <a:ext cx="1371600" cy="83099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</a:rPr>
              <a:t>date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8382000" y="2850548"/>
            <a:ext cx="0" cy="324545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6400800" y="3962400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months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257800" y="5726668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months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 bwMode="auto">
          <a:xfrm>
            <a:off x="2215139" y="3617685"/>
            <a:ext cx="787142" cy="47607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</a:t>
            </a:r>
          </a:p>
        </p:txBody>
      </p:sp>
      <p:sp>
        <p:nvSpPr>
          <p:cNvPr id="71" name="Oval 70"/>
          <p:cNvSpPr/>
          <p:nvPr/>
        </p:nvSpPr>
        <p:spPr bwMode="auto">
          <a:xfrm>
            <a:off x="2209800" y="4358968"/>
            <a:ext cx="822960" cy="82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Exp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96201" y="2248152"/>
            <a:ext cx="1371600" cy="83099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</a:rPr>
              <a:t>date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94109" y="5217885"/>
            <a:ext cx="787142" cy="47607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88772" y="5959168"/>
            <a:ext cx="822960" cy="82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Exp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1706880"/>
            <a:ext cx="3291840" cy="118872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Uses a case as his/her own control by considering person-time before the case event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41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of the case-crossover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By using a patient as his/her own control all time-invariant factors are adjusted including those difficult to measure</a:t>
            </a:r>
          </a:p>
          <a:p>
            <a:pPr lvl="1"/>
            <a:r>
              <a:rPr lang="en-US" sz="2400" dirty="0" smtClean="0"/>
              <a:t>Genetic polymorphisms, lifestyle, and socioeconomic factors (given the time horizon is not too long)</a:t>
            </a:r>
          </a:p>
          <a:p>
            <a:r>
              <a:rPr lang="en-US" sz="2800" dirty="0" smtClean="0"/>
              <a:t>Reductions in effect measures are expected from a case-control to case-crossover</a:t>
            </a:r>
          </a:p>
          <a:p>
            <a:pPr lvl="1"/>
            <a:r>
              <a:rPr lang="en-US" sz="2400" dirty="0" smtClean="0"/>
              <a:t>Crossover design better controls for patient frailty</a:t>
            </a:r>
          </a:p>
          <a:p>
            <a:r>
              <a:rPr lang="en-US" sz="2800" dirty="0" smtClean="0"/>
              <a:t>Design works best when exposure varies with time and the outcome has an acute onset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6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Where Case-Crossover Might be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257801"/>
          </a:xfrm>
        </p:spPr>
        <p:txBody>
          <a:bodyPr/>
          <a:lstStyle/>
          <a:p>
            <a:r>
              <a:rPr lang="en-US" sz="2800" dirty="0" smtClean="0"/>
              <a:t>Mobile phone use and motor vehicle accident:</a:t>
            </a:r>
          </a:p>
          <a:p>
            <a:pPr lvl="1"/>
            <a:r>
              <a:rPr lang="en-US" sz="2400" dirty="0" smtClean="0"/>
              <a:t>Researchers were able to combine phone records and insurance claims data</a:t>
            </a:r>
          </a:p>
          <a:p>
            <a:r>
              <a:rPr lang="en-US" sz="2800" dirty="0" smtClean="0"/>
              <a:t>Viagra use and CV events </a:t>
            </a:r>
          </a:p>
          <a:p>
            <a:r>
              <a:rPr lang="en-US" sz="2800" dirty="0" smtClean="0"/>
              <a:t>Asthma inhaler use and XX event</a:t>
            </a:r>
          </a:p>
          <a:p>
            <a:r>
              <a:rPr lang="en-US" dirty="0" smtClean="0"/>
              <a:t>XX Medication/event and migraine headaches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Key to conducting an unbiased study will be the ability to precisely measure the time of exposure and time of outcome events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37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4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Summary: Limitations of different study designs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limitations of observational cohorts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Often have low power and precision for rare diseases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Do have the potential for selection bias, with regard to unknown or unmeasured confounders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Outcome information is often inferior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limitations of case-control studies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Control-selection bias is often a major concern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Exposure information is sometimes inferior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Matching limits analytic options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Some say we "generate hypotheses" with case-control studies and "test" them with cohort studies</a:t>
            </a:r>
            <a:endParaRPr lang="en-US" sz="2000" dirty="0" smtClean="0"/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58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Appropriate design depends on the question, exposure/outcome relationship, and logistics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676401"/>
            <a:ext cx="89154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3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/>
          <a:lstStyle/>
          <a:p>
            <a:r>
              <a:rPr lang="en-US" dirty="0"/>
              <a:t>Proposed Hierarchy of Evidence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4343400"/>
          </a:xfrm>
        </p:spPr>
        <p:txBody>
          <a:bodyPr/>
          <a:lstStyle/>
          <a:p>
            <a:r>
              <a:rPr lang="en-US" dirty="0"/>
              <a:t>Systematic reviews of randomized trials</a:t>
            </a:r>
          </a:p>
          <a:p>
            <a:r>
              <a:rPr lang="en-US" dirty="0"/>
              <a:t>Single randomized trial</a:t>
            </a:r>
          </a:p>
          <a:p>
            <a:r>
              <a:rPr lang="en-US" dirty="0"/>
              <a:t>Systematic review of observational studies</a:t>
            </a:r>
          </a:p>
          <a:p>
            <a:r>
              <a:rPr lang="en-US" dirty="0"/>
              <a:t>Single observational study</a:t>
            </a:r>
          </a:p>
          <a:p>
            <a:r>
              <a:rPr lang="en-US" dirty="0"/>
              <a:t>Physiologic studies</a:t>
            </a:r>
          </a:p>
          <a:p>
            <a:r>
              <a:rPr lang="en-US" dirty="0"/>
              <a:t>Unsystematic clinical observations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00400" y="6096000"/>
            <a:ext cx="548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Guyatt</a:t>
            </a:r>
            <a:r>
              <a:rPr lang="en-US" dirty="0"/>
              <a:t> et al. JAMA 2000; 284:1290-1296</a:t>
            </a:r>
          </a:p>
        </p:txBody>
      </p:sp>
    </p:spTree>
    <p:extLst>
      <p:ext uri="{BB962C8B-B14F-4D97-AF65-F5344CB8AC3E}">
        <p14:creationId xmlns:p14="http://schemas.microsoft.com/office/powerpoint/2010/main" val="40783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Rothman – Six Research Misconceptions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Hierarchy of research study designs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Representative Sample of target population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Product terms in regression model and biological interactions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Continuous variables and percentile categories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Multiple Comparison Adjustment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Significance testing data interpretation </a:t>
            </a: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1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words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Remember, all designs have limitations.  Thoughtfully select the most appropriate design.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Carefully interpret your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Understand the definition and measurement of drug exposure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Understand the validity and relevance of the case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Carefully interpret the effect estimate along with its associated measure of precision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Understand areas of residual bias that might impact the validity of your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Avoid the pitfall of extending your conclusions past where the results meaningfully can take you</a:t>
            </a: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32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/>
            <a:r>
              <a:rPr lang="en-US" dirty="0" smtClean="0"/>
              <a:t>Epidemiology and special considerations of </a:t>
            </a:r>
            <a:r>
              <a:rPr lang="en-US" dirty="0" err="1" smtClean="0"/>
              <a:t>pharmacoepidemiology</a:t>
            </a:r>
            <a:endParaRPr lang="en-US" dirty="0" smtClean="0"/>
          </a:p>
          <a:p>
            <a:pPr eaLnBrk="1"/>
            <a:r>
              <a:rPr lang="en-US" dirty="0" smtClean="0"/>
              <a:t>Selecting the appropriate study design</a:t>
            </a:r>
          </a:p>
          <a:p>
            <a:pPr eaLnBrk="1"/>
            <a:r>
              <a:rPr lang="en-US" dirty="0" smtClean="0"/>
              <a:t>Major sources of error in epidemiology and control of error in </a:t>
            </a:r>
            <a:r>
              <a:rPr lang="en-US" dirty="0" err="1" smtClean="0"/>
              <a:t>pharmacoepidemiology</a:t>
            </a:r>
            <a:r>
              <a:rPr lang="en-US" dirty="0" smtClean="0"/>
              <a:t> studies</a:t>
            </a:r>
          </a:p>
        </p:txBody>
      </p:sp>
    </p:spTree>
    <p:extLst>
      <p:ext uri="{BB962C8B-B14F-4D97-AF65-F5344CB8AC3E}">
        <p14:creationId xmlns:p14="http://schemas.microsoft.com/office/powerpoint/2010/main" val="2023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Error and confounding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/>
          <a:lstStyle/>
          <a:p>
            <a:r>
              <a:rPr lang="en-US" dirty="0" smtClean="0"/>
              <a:t>Multiple sources </a:t>
            </a:r>
            <a:r>
              <a:rPr lang="en-US" dirty="0" smtClean="0"/>
              <a:t>of systematic error (bias) </a:t>
            </a:r>
            <a:r>
              <a:rPr lang="en-US" dirty="0" smtClean="0"/>
              <a:t>in </a:t>
            </a:r>
            <a:r>
              <a:rPr lang="en-US" dirty="0" err="1" smtClean="0"/>
              <a:t>pharmacoepi</a:t>
            </a:r>
            <a:r>
              <a:rPr lang="en-US" dirty="0" smtClean="0"/>
              <a:t> studies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599"/>
            <a:ext cx="3924300" cy="4953001"/>
          </a:xfrm>
        </p:spPr>
        <p:txBody>
          <a:bodyPr/>
          <a:lstStyle/>
          <a:p>
            <a:r>
              <a:rPr lang="en-US" sz="3200" u="sng" dirty="0" smtClean="0"/>
              <a:t>Selection Bias</a:t>
            </a:r>
          </a:p>
          <a:p>
            <a:pPr lvl="1"/>
            <a:r>
              <a:rPr lang="en-US" sz="3200" dirty="0" smtClean="0"/>
              <a:t>Referral Bias</a:t>
            </a:r>
          </a:p>
          <a:p>
            <a:pPr lvl="1"/>
            <a:r>
              <a:rPr lang="en-US" sz="3200" dirty="0" smtClean="0"/>
              <a:t>Self-Selection Bias</a:t>
            </a:r>
          </a:p>
          <a:p>
            <a:pPr lvl="1"/>
            <a:r>
              <a:rPr lang="en-US" sz="3200" dirty="0" smtClean="0"/>
              <a:t>Prevalence Bias</a:t>
            </a:r>
          </a:p>
          <a:p>
            <a:pPr lvl="1"/>
            <a:r>
              <a:rPr lang="en-US" sz="3200" dirty="0" err="1" smtClean="0"/>
              <a:t>Protopathic</a:t>
            </a:r>
            <a:r>
              <a:rPr lang="en-US" sz="3200" dirty="0" smtClean="0"/>
              <a:t> Bias</a:t>
            </a:r>
          </a:p>
          <a:p>
            <a:endParaRPr lang="en-US" sz="3200" dirty="0" smtClean="0"/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4830763"/>
          </a:xfrm>
        </p:spPr>
        <p:txBody>
          <a:bodyPr/>
          <a:lstStyle/>
          <a:p>
            <a:r>
              <a:rPr lang="en-US" sz="3200" u="sng" dirty="0" smtClean="0"/>
              <a:t>Misclassification</a:t>
            </a:r>
          </a:p>
          <a:p>
            <a:pPr lvl="1"/>
            <a:r>
              <a:rPr lang="en-US" sz="3200" dirty="0" smtClean="0"/>
              <a:t>Recall bias</a:t>
            </a:r>
          </a:p>
          <a:p>
            <a:pPr lvl="1"/>
            <a:r>
              <a:rPr lang="en-US" sz="3200" dirty="0" smtClean="0"/>
              <a:t>Detection </a:t>
            </a:r>
            <a:r>
              <a:rPr lang="en-US" sz="3200" dirty="0" smtClean="0"/>
              <a:t>bias</a:t>
            </a:r>
          </a:p>
          <a:p>
            <a:pPr lvl="1"/>
            <a:r>
              <a:rPr lang="en-US" sz="3200" dirty="0" smtClean="0"/>
              <a:t>Immortal time bias</a:t>
            </a:r>
            <a:endParaRPr lang="en-US" sz="3200" dirty="0" smtClean="0"/>
          </a:p>
          <a:p>
            <a:r>
              <a:rPr lang="en-US" sz="3200" u="sng" dirty="0" smtClean="0"/>
              <a:t>Confounding</a:t>
            </a:r>
          </a:p>
          <a:p>
            <a:pPr lvl="1"/>
            <a:r>
              <a:rPr lang="en-US" sz="3200" dirty="0" smtClean="0"/>
              <a:t>By indication</a:t>
            </a:r>
          </a:p>
          <a:p>
            <a:pPr lvl="1"/>
            <a:r>
              <a:rPr lang="en-US" sz="3200" dirty="0" smtClean="0"/>
              <a:t>By co-medication</a:t>
            </a:r>
          </a:p>
        </p:txBody>
      </p:sp>
    </p:spTree>
    <p:extLst>
      <p:ext uri="{BB962C8B-B14F-4D97-AF65-F5344CB8AC3E}">
        <p14:creationId xmlns:p14="http://schemas.microsoft.com/office/powerpoint/2010/main" val="8475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in epidemiology studies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 of error in an epidemiology study:</a:t>
            </a:r>
          </a:p>
          <a:p>
            <a:pPr lvl="1"/>
            <a:r>
              <a:rPr lang="en-US" dirty="0" smtClean="0"/>
              <a:t>Random error (measured by precision)</a:t>
            </a:r>
          </a:p>
          <a:p>
            <a:pPr lvl="1"/>
            <a:r>
              <a:rPr lang="en-US" dirty="0" smtClean="0"/>
              <a:t>Systematic error (bias)</a:t>
            </a:r>
          </a:p>
          <a:p>
            <a:r>
              <a:rPr lang="en-US" dirty="0" smtClean="0"/>
              <a:t>Random error approaches 0 as N increases</a:t>
            </a:r>
            <a:r>
              <a:rPr lang="en-US" dirty="0" smtClean="0">
                <a:sym typeface="Wingdings" pitchFamily="2" charset="2"/>
              </a:rPr>
              <a:t> Systematic error does not!</a:t>
            </a:r>
            <a:endParaRPr lang="en-US" dirty="0" smtClean="0"/>
          </a:p>
          <a:p>
            <a:r>
              <a:rPr lang="en-US" b="1" dirty="0" smtClean="0"/>
              <a:t>Systematic error </a:t>
            </a:r>
            <a:r>
              <a:rPr lang="en-US" dirty="0" smtClean="0"/>
              <a:t>typically minimized through study design and analytic approaches</a:t>
            </a:r>
          </a:p>
          <a:p>
            <a:r>
              <a:rPr lang="en-US" dirty="0" smtClean="0"/>
              <a:t>Unique challenges to consider in </a:t>
            </a:r>
            <a:r>
              <a:rPr lang="en-US" dirty="0" err="1" smtClean="0"/>
              <a:t>pharmacoepi</a:t>
            </a:r>
            <a:r>
              <a:rPr lang="en-US" dirty="0" smtClean="0"/>
              <a:t>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Confounding is a mixing of effects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7238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effect of the exposure is mixed together with the effect of another variable, leading to a bias.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Arises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when the target population and a substitute population have different distributions of variables </a:t>
            </a:r>
          </a:p>
        </p:txBody>
      </p:sp>
      <p:sp>
        <p:nvSpPr>
          <p:cNvPr id="7168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Birth order &amp; Down’s syndrome: classic example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0020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477001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From: Rothman, Epidemiology: An Introduction, 2002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9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criteria of a confounder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525963"/>
          </a:xfrm>
        </p:spPr>
        <p:txBody>
          <a:bodyPr/>
          <a:lstStyle/>
          <a:p>
            <a:r>
              <a:rPr lang="en-US" sz="2800" dirty="0" smtClean="0"/>
              <a:t>Must be a cause or a proxy for a cause of the disease</a:t>
            </a:r>
          </a:p>
          <a:p>
            <a:r>
              <a:rPr lang="en-US" sz="2800" dirty="0" smtClean="0"/>
              <a:t>Must be a cause of the exposure</a:t>
            </a:r>
          </a:p>
          <a:p>
            <a:r>
              <a:rPr lang="en-US" sz="2800" dirty="0" smtClean="0"/>
              <a:t>Must not be an intermediate in the causal pathway</a:t>
            </a:r>
          </a:p>
          <a:p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85913" y="3332163"/>
            <a:ext cx="5505451" cy="3240088"/>
            <a:chOff x="1287" y="2147"/>
            <a:chExt cx="3468" cy="2041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208" y="2520"/>
              <a:ext cx="720" cy="5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448" y="2675"/>
              <a:ext cx="2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C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344" y="3339"/>
              <a:ext cx="720" cy="5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888" y="3339"/>
              <a:ext cx="720" cy="5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99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12" y="360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880" y="2929"/>
              <a:ext cx="1056" cy="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564" y="3533"/>
              <a:ext cx="2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X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176" y="3488"/>
              <a:ext cx="1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Y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287" y="3897"/>
              <a:ext cx="8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Exposure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913" y="3897"/>
              <a:ext cx="8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Outcome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997" y="2147"/>
              <a:ext cx="112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99"/>
                  </a:solidFill>
                  <a:latin typeface="Calibri"/>
                  <a:cs typeface="Arial" charset="0"/>
                </a:rPr>
                <a:t>Confounding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99"/>
                  </a:solidFill>
                  <a:latin typeface="Calibri"/>
                  <a:cs typeface="Arial" charset="0"/>
                </a:rPr>
                <a:t>Factor(s)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872" y="2967"/>
              <a:ext cx="432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4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216025"/>
          </a:xfrm>
        </p:spPr>
        <p:txBody>
          <a:bodyPr/>
          <a:lstStyle/>
          <a:p>
            <a:r>
              <a:rPr lang="en-US" sz="3400" smtClean="0"/>
              <a:t>Example of confounding – Alcohol use and cardiovascular disease (CVD) risk </a:t>
            </a:r>
          </a:p>
        </p:txBody>
      </p:sp>
      <p:sp>
        <p:nvSpPr>
          <p:cNvPr id="29699" name="Rectangle 158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1066800"/>
          </a:xfrm>
        </p:spPr>
        <p:txBody>
          <a:bodyPr/>
          <a:lstStyle/>
          <a:p>
            <a:r>
              <a:rPr lang="en-US" smtClean="0"/>
              <a:t>Does alcohol use increase the risk of CVD?</a:t>
            </a:r>
          </a:p>
        </p:txBody>
      </p:sp>
      <p:graphicFrame>
        <p:nvGraphicFramePr>
          <p:cNvPr id="415900" name="Group 156"/>
          <p:cNvGraphicFramePr>
            <a:graphicFrameLocks noGrp="1"/>
          </p:cNvGraphicFramePr>
          <p:nvPr>
            <p:ph idx="4294967295"/>
          </p:nvPr>
        </p:nvGraphicFramePr>
        <p:xfrm>
          <a:off x="762000" y="3048000"/>
          <a:ext cx="4081463" cy="2468880"/>
        </p:xfrm>
        <a:graphic>
          <a:graphicData uri="http://schemas.openxmlformats.org/drawingml/2006/table">
            <a:tbl>
              <a:tblPr/>
              <a:tblGrid>
                <a:gridCol w="1360488"/>
                <a:gridCol w="1360487"/>
                <a:gridCol w="1360488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Non-cases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5715000" y="3600450"/>
            <a:ext cx="2547938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Relative Risk (RR)</a:t>
            </a:r>
          </a:p>
          <a:p>
            <a:pPr algn="ctr"/>
            <a:endParaRPr lang="en-US"/>
          </a:p>
          <a:p>
            <a:pPr algn="ctr"/>
            <a:r>
              <a:rPr lang="en-US" u="sng"/>
              <a:t>Risk in Exposed</a:t>
            </a:r>
          </a:p>
          <a:p>
            <a:pPr algn="ctr"/>
            <a:r>
              <a:rPr lang="en-US"/>
              <a:t>Risk in Unexposed</a:t>
            </a:r>
          </a:p>
        </p:txBody>
      </p:sp>
    </p:spTree>
    <p:extLst>
      <p:ext uri="{BB962C8B-B14F-4D97-AF65-F5344CB8AC3E}">
        <p14:creationId xmlns:p14="http://schemas.microsoft.com/office/powerpoint/2010/main" val="41855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6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216025"/>
          </a:xfrm>
        </p:spPr>
        <p:txBody>
          <a:bodyPr/>
          <a:lstStyle/>
          <a:p>
            <a:r>
              <a:rPr lang="en-US" sz="3200" smtClean="0"/>
              <a:t>Removing the imbalance of smoking status reveals much lower risk related to exposure</a:t>
            </a:r>
          </a:p>
        </p:txBody>
      </p:sp>
      <p:graphicFrame>
        <p:nvGraphicFramePr>
          <p:cNvPr id="420006" name="Group 166"/>
          <p:cNvGraphicFramePr>
            <a:graphicFrameLocks noGrp="1"/>
          </p:cNvGraphicFramePr>
          <p:nvPr>
            <p:ph idx="1"/>
          </p:nvPr>
        </p:nvGraphicFramePr>
        <p:xfrm>
          <a:off x="304800" y="1873250"/>
          <a:ext cx="8458200" cy="3443288"/>
        </p:xfrm>
        <a:graphic>
          <a:graphicData uri="http://schemas.openxmlformats.org/drawingml/2006/table">
            <a:tbl>
              <a:tblPr/>
              <a:tblGrid>
                <a:gridCol w="1219200"/>
                <a:gridCol w="1143000"/>
                <a:gridCol w="1219200"/>
                <a:gridCol w="1143000"/>
                <a:gridCol w="1295400"/>
                <a:gridCol w="1143000"/>
                <a:gridCol w="1295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Smoker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Non-smoker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Non-cases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MH RR^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87" name="Text Box 167"/>
          <p:cNvSpPr txBox="1">
            <a:spLocks noChangeArrowheads="1"/>
          </p:cNvSpPr>
          <p:nvPr/>
        </p:nvSpPr>
        <p:spPr bwMode="auto">
          <a:xfrm>
            <a:off x="508000" y="5518150"/>
            <a:ext cx="810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^Mantel Haenszel Relative Risk (MH RR) – summarizes across strata</a:t>
            </a:r>
          </a:p>
        </p:txBody>
      </p:sp>
    </p:spTree>
    <p:extLst>
      <p:ext uri="{BB962C8B-B14F-4D97-AF65-F5344CB8AC3E}">
        <p14:creationId xmlns:p14="http://schemas.microsoft.com/office/powerpoint/2010/main" val="5819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Confounding-by-indication is a significant source of bias in pharmacoepidemiology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1"/>
          </a:xfrm>
        </p:spPr>
        <p:txBody>
          <a:bodyPr>
            <a:noAutofit/>
          </a:bodyPr>
          <a:lstStyle/>
          <a:p>
            <a:r>
              <a:rPr lang="en-US" sz="2400" dirty="0" smtClean="0"/>
              <a:t>Patients who take a drug generally differ from those who do not take the drug 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tx2"/>
                </a:solidFill>
              </a:rPr>
              <a:t>Example 1</a:t>
            </a:r>
            <a:r>
              <a:rPr lang="en-US" sz="2400" dirty="0" smtClean="0"/>
              <a:t>: A therapeutic, or higher dose of the drug, may be prescribed to sicker patients</a:t>
            </a:r>
          </a:p>
          <a:p>
            <a:pPr lvl="1"/>
            <a:r>
              <a:rPr lang="en-US" sz="2000" dirty="0" smtClean="0"/>
              <a:t>Drug can appear harmful because exposed patients are at a higher baseline risk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b="1" dirty="0" smtClean="0">
                <a:solidFill>
                  <a:schemeClr val="tx2"/>
                </a:solidFill>
              </a:rPr>
              <a:t>Example 2</a:t>
            </a:r>
            <a:r>
              <a:rPr lang="en-US" sz="2400" dirty="0" smtClean="0"/>
              <a:t>: Conversely, a therapeutic may be prescribed to healthier patients</a:t>
            </a:r>
          </a:p>
          <a:p>
            <a:pPr lvl="1"/>
            <a:r>
              <a:rPr lang="en-US" sz="2000" dirty="0" smtClean="0"/>
              <a:t>Drug may appear more beneficial than it really is because exposed patients are at a lower baseline risk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99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Confounding by Indication is common in studies of real-world use of drugs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71600" y="1905000"/>
            <a:ext cx="6096000" cy="3962400"/>
            <a:chOff x="960" y="1152"/>
            <a:chExt cx="3840" cy="2496"/>
          </a:xfrm>
        </p:grpSpPr>
        <p:sp>
          <p:nvSpPr>
            <p:cNvPr id="32772" name="Oval 18"/>
            <p:cNvSpPr>
              <a:spLocks noChangeArrowheads="1"/>
            </p:cNvSpPr>
            <p:nvPr/>
          </p:nvSpPr>
          <p:spPr bwMode="auto">
            <a:xfrm>
              <a:off x="960" y="2640"/>
              <a:ext cx="1104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Oval 19"/>
            <p:cNvSpPr>
              <a:spLocks noChangeArrowheads="1"/>
            </p:cNvSpPr>
            <p:nvPr/>
          </p:nvSpPr>
          <p:spPr bwMode="auto">
            <a:xfrm>
              <a:off x="3456" y="2640"/>
              <a:ext cx="1104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Oval 20"/>
            <p:cNvSpPr>
              <a:spLocks noChangeArrowheads="1"/>
            </p:cNvSpPr>
            <p:nvPr/>
          </p:nvSpPr>
          <p:spPr bwMode="auto">
            <a:xfrm>
              <a:off x="2160" y="1152"/>
              <a:ext cx="1104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2775" name="AutoShape 21"/>
            <p:cNvCxnSpPr>
              <a:cxnSpLocks noChangeShapeType="1"/>
              <a:stCxn id="32774" idx="3"/>
              <a:endCxn id="32772" idx="0"/>
            </p:cNvCxnSpPr>
            <p:nvPr/>
          </p:nvCxnSpPr>
          <p:spPr bwMode="auto">
            <a:xfrm flipH="1">
              <a:off x="1512" y="2012"/>
              <a:ext cx="810" cy="6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776" name="AutoShape 22"/>
            <p:cNvCxnSpPr>
              <a:cxnSpLocks noChangeShapeType="1"/>
              <a:stCxn id="32774" idx="5"/>
              <a:endCxn id="32773" idx="0"/>
            </p:cNvCxnSpPr>
            <p:nvPr/>
          </p:nvCxnSpPr>
          <p:spPr bwMode="auto">
            <a:xfrm>
              <a:off x="3102" y="2012"/>
              <a:ext cx="906" cy="6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777" name="AutoShape 23"/>
            <p:cNvCxnSpPr>
              <a:cxnSpLocks noChangeShapeType="1"/>
              <a:stCxn id="32772" idx="6"/>
              <a:endCxn id="32773" idx="2"/>
            </p:cNvCxnSpPr>
            <p:nvPr/>
          </p:nvCxnSpPr>
          <p:spPr bwMode="auto">
            <a:xfrm>
              <a:off x="2064" y="3144"/>
              <a:ext cx="1392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32778" name="Text Box 24"/>
            <p:cNvSpPr txBox="1">
              <a:spLocks noChangeArrowheads="1"/>
            </p:cNvSpPr>
            <p:nvPr/>
          </p:nvSpPr>
          <p:spPr bwMode="auto">
            <a:xfrm>
              <a:off x="2016" y="1392"/>
              <a:ext cx="13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Patient Level Prognostic Factors</a:t>
              </a:r>
            </a:p>
          </p:txBody>
        </p:sp>
        <p:sp>
          <p:nvSpPr>
            <p:cNvPr id="32779" name="Text Box 25"/>
            <p:cNvSpPr txBox="1">
              <a:spLocks noChangeArrowheads="1"/>
            </p:cNvSpPr>
            <p:nvPr/>
          </p:nvSpPr>
          <p:spPr bwMode="auto">
            <a:xfrm>
              <a:off x="1008" y="2928"/>
              <a:ext cx="10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Use/Dose of Drug X</a:t>
              </a:r>
            </a:p>
          </p:txBody>
        </p:sp>
        <p:sp>
          <p:nvSpPr>
            <p:cNvPr id="32780" name="Text Box 26"/>
            <p:cNvSpPr txBox="1">
              <a:spLocks noChangeArrowheads="1"/>
            </p:cNvSpPr>
            <p:nvPr/>
          </p:nvSpPr>
          <p:spPr bwMode="auto">
            <a:xfrm>
              <a:off x="3264" y="2976"/>
              <a:ext cx="15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Clinical/Economic 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458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epidemiology?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Considered the core science of public health</a:t>
            </a:r>
          </a:p>
          <a:p>
            <a:pPr eaLnBrk="1" hangingPunct="1"/>
            <a:r>
              <a:rPr lang="en-US" sz="2800" dirty="0" smtClean="0"/>
              <a:t>A scientific discipline with roots in biology, logic, </a:t>
            </a:r>
            <a:r>
              <a:rPr lang="en-US" sz="2800" dirty="0" smtClean="0"/>
              <a:t>statistical methods and </a:t>
            </a:r>
            <a:r>
              <a:rPr lang="en-US" sz="2800" dirty="0" smtClean="0"/>
              <a:t>the philosophy of science</a:t>
            </a:r>
          </a:p>
          <a:p>
            <a:pPr eaLnBrk="1" hangingPunct="1"/>
            <a:r>
              <a:rPr lang="en-US" sz="2800" dirty="0" smtClean="0"/>
              <a:t>Definitions:</a:t>
            </a:r>
          </a:p>
          <a:p>
            <a:pPr lvl="1" eaLnBrk="1" hangingPunct="1"/>
            <a:r>
              <a:rPr lang="en-US" sz="2400" dirty="0" smtClean="0"/>
              <a:t>“The study of the distribution and determinants of disease frequency”</a:t>
            </a:r>
          </a:p>
          <a:p>
            <a:pPr lvl="1" eaLnBrk="1" hangingPunct="1"/>
            <a:r>
              <a:rPr lang="en-US" sz="2400" dirty="0" smtClean="0"/>
              <a:t>“The study of the occurrence of illness”</a:t>
            </a:r>
          </a:p>
          <a:p>
            <a:pPr lvl="1" eaLnBrk="1" hangingPunct="1"/>
            <a:r>
              <a:rPr lang="en-US" sz="2400" dirty="0" smtClean="0"/>
              <a:t>“The study of how often diseases occur in different groups of people and why”</a:t>
            </a: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31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Confounding by indication: A particular challenge for PE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857348"/>
            <a:ext cx="4937987" cy="385765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105521" y="6324601"/>
            <a:ext cx="596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From: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Schneeweiss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Clin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Pharmacol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Ther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2007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2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Paradoxical relation of drugs with death</a:t>
            </a:r>
            <a:endParaRPr lang="en-US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600201"/>
            <a:ext cx="75339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6172201"/>
            <a:ext cx="6248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From: Glynn et al., Epidemiology, 2001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6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 smtClean="0"/>
              <a:t>Retrospective cohort study evaluated comparative safety  of anti-depressents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33412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28600" y="64008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From:  Leonard et al, Pharmacoepidemiology &amp; Drug Safety, 2011</a:t>
            </a:r>
          </a:p>
        </p:txBody>
      </p:sp>
    </p:spTree>
    <p:extLst>
      <p:ext uri="{BB962C8B-B14F-4D97-AF65-F5344CB8AC3E}">
        <p14:creationId xmlns:p14="http://schemas.microsoft.com/office/powerpoint/2010/main" val="27161131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4000" u="sng" dirty="0" smtClean="0"/>
              <a:t>Example of CBI: Thiazolidinidiones (TZDs)</a:t>
            </a:r>
            <a:endParaRPr lang="de-CH" sz="4000" u="sng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51038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TZDs are a class of oral hypoglycemic agents used to treat Type II diabetes; introduced to market in 2000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Includes </a:t>
            </a:r>
            <a:r>
              <a:rPr lang="en-US" sz="2600" dirty="0" err="1" smtClean="0"/>
              <a:t>rosiglitazone</a:t>
            </a:r>
            <a:r>
              <a:rPr lang="en-US" sz="2600" dirty="0" smtClean="0"/>
              <a:t> and </a:t>
            </a:r>
            <a:r>
              <a:rPr lang="en-US" sz="2600" dirty="0" err="1" smtClean="0"/>
              <a:t>pioglitazone</a:t>
            </a:r>
            <a:endParaRPr lang="en-US" sz="2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Has been shown to be more effective in reducing glucose levels than other drugs, but concerns about adverse events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Therefore, possibility of preferential prescription to patients with more severe diabetes</a:t>
            </a:r>
            <a:endParaRPr lang="de-CH" sz="2600" dirty="0" smtClean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anchor="t"/>
          <a:lstStyle/>
          <a:p>
            <a:endParaRPr lang="de-CH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outcomes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Microvascular disease </a:t>
            </a:r>
            <a:r>
              <a:rPr lang="en-US" dirty="0" smtClean="0"/>
              <a:t>(retinopathy, nephropathy, neuropathy)</a:t>
            </a:r>
          </a:p>
          <a:p>
            <a:pPr lvl="1"/>
            <a:r>
              <a:rPr lang="en-US" dirty="0" smtClean="0"/>
              <a:t>Risk increases with increasing glucose levels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Myocardial infarction</a:t>
            </a:r>
          </a:p>
          <a:p>
            <a:pPr lvl="1"/>
            <a:r>
              <a:rPr lang="en-US" dirty="0" smtClean="0"/>
              <a:t>Relationship with glucose levels not as straightforward</a:t>
            </a:r>
          </a:p>
          <a:p>
            <a:pPr lvl="1"/>
            <a:r>
              <a:rPr lang="en-US" dirty="0" smtClean="0"/>
              <a:t>However, patients with more severe diabetes tend to have other risk factors for MI (i.e.,  overweight, high blood pressure, etc.)</a:t>
            </a:r>
          </a:p>
          <a:p>
            <a:r>
              <a:rPr lang="en-US" dirty="0" smtClean="0"/>
              <a:t>Confounding by indication is more likely in studies of </a:t>
            </a:r>
            <a:r>
              <a:rPr lang="en-US" b="1" dirty="0" smtClean="0">
                <a:solidFill>
                  <a:schemeClr val="tx2"/>
                </a:solidFill>
              </a:rPr>
              <a:t>intended</a:t>
            </a:r>
            <a:r>
              <a:rPr lang="en-US" dirty="0" smtClean="0"/>
              <a:t> vs. unintended effects</a:t>
            </a:r>
          </a:p>
          <a:p>
            <a:r>
              <a:rPr lang="en-US" dirty="0" err="1" smtClean="0"/>
              <a:t>Rosiglitazone</a:t>
            </a:r>
            <a:r>
              <a:rPr lang="en-US" dirty="0" smtClean="0"/>
              <a:t> was withdrawn from market in Europe; severely restricted use allowed in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CBI in NSAIDS and COX-2 inhibitors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NSAIDS are known to cause GI bleeding.</a:t>
            </a:r>
          </a:p>
          <a:p>
            <a:r>
              <a:rPr lang="en-US" smtClean="0"/>
              <a:t>Those with history of GI bleed/risk factors would therefore be more likely to receive COX-2 inhibitors.</a:t>
            </a:r>
          </a:p>
          <a:p>
            <a:r>
              <a:rPr lang="en-US" smtClean="0"/>
              <a:t>This leads to appearance of COX-2/GI bleed association due to confounding by indication.  </a:t>
            </a:r>
          </a:p>
        </p:txBody>
      </p:sp>
    </p:spTree>
    <p:extLst>
      <p:ext uri="{BB962C8B-B14F-4D97-AF65-F5344CB8AC3E}">
        <p14:creationId xmlns:p14="http://schemas.microsoft.com/office/powerpoint/2010/main" val="35801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/>
          <a:lstStyle/>
          <a:p>
            <a:pPr eaLnBrk="1" hangingPunct="1"/>
            <a:r>
              <a:rPr lang="en-US" sz="3200" smtClean="0"/>
              <a:t>Design and analytic approaches are used in to address confounding in PE studies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Design Stage: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Randomization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Restriction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Analytic Stage: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Stratification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Regression modeling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Propensity scores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Marginal structural modeling (MSM)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Instrumental variable analysis (IV)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66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763000" cy="1143000"/>
          </a:xfrm>
        </p:spPr>
        <p:txBody>
          <a:bodyPr/>
          <a:lstStyle/>
          <a:p>
            <a:r>
              <a:rPr lang="en-US" sz="3200" dirty="0" smtClean="0"/>
              <a:t>Pattern of drug utilization can guide choice approach to control confounders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34841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04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dirty="0" smtClean="0"/>
              <a:t>Restriction in study design can prevent confounding but limit ability to generalize findings.</a:t>
            </a:r>
            <a:r>
              <a:rPr lang="en-US" sz="3200" dirty="0" smtClean="0"/>
              <a:t> 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599"/>
            <a:ext cx="8001000" cy="4953001"/>
          </a:xfrm>
        </p:spPr>
        <p:txBody>
          <a:bodyPr/>
          <a:lstStyle/>
          <a:p>
            <a:r>
              <a:rPr lang="en-US" sz="2800" dirty="0" smtClean="0"/>
              <a:t>Limiting the study to only certain levels of a confounder (e.g. age strata, gender, </a:t>
            </a:r>
            <a:r>
              <a:rPr lang="en-US" sz="2800" dirty="0" err="1" smtClean="0"/>
              <a:t>etc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“A variable cannot produce confounding if it is prohibited from varying.”</a:t>
            </a:r>
            <a:r>
              <a:rPr lang="en-US" sz="2800" baseline="30000" dirty="0" smtClean="0"/>
              <a:t>1</a:t>
            </a:r>
          </a:p>
          <a:p>
            <a:endParaRPr lang="en-US" sz="2800" baseline="30000" dirty="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64008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Rothman, Greenland, Lash, Modern Epidemiology 3</a:t>
            </a:r>
            <a:r>
              <a:rPr lang="en-US" sz="1800" baseline="30000" dirty="0"/>
              <a:t>rd</a:t>
            </a:r>
            <a:r>
              <a:rPr lang="en-US" sz="1800" dirty="0"/>
              <a:t> ed</a:t>
            </a:r>
            <a:r>
              <a:rPr lang="en-US" dirty="0"/>
              <a:t>.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241300" y="508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179388" y="5429250"/>
            <a:ext cx="120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Diabetes</a:t>
            </a:r>
          </a:p>
        </p:txBody>
      </p:sp>
      <p:sp>
        <p:nvSpPr>
          <p:cNvPr id="38919" name="Text Box 21"/>
          <p:cNvSpPr txBox="1">
            <a:spLocks noChangeArrowheads="1"/>
          </p:cNvSpPr>
          <p:nvPr/>
        </p:nvSpPr>
        <p:spPr bwMode="auto">
          <a:xfrm>
            <a:off x="2466975" y="4024313"/>
            <a:ext cx="238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38920" name="Text Box 22"/>
          <p:cNvSpPr txBox="1">
            <a:spLocks noChangeArrowheads="1"/>
          </p:cNvSpPr>
          <p:nvPr/>
        </p:nvSpPr>
        <p:spPr bwMode="auto">
          <a:xfrm>
            <a:off x="6096000" y="6400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*</a:t>
            </a:r>
            <a:r>
              <a:rPr lang="en-US" sz="1800" dirty="0" err="1"/>
              <a:t>Jager</a:t>
            </a:r>
            <a:r>
              <a:rPr lang="en-US" sz="1800" dirty="0"/>
              <a:t>, KI, 2008</a:t>
            </a:r>
          </a:p>
        </p:txBody>
      </p:sp>
      <p:sp>
        <p:nvSpPr>
          <p:cNvPr id="38921" name="Oval 43"/>
          <p:cNvSpPr>
            <a:spLocks noChangeArrowheads="1"/>
          </p:cNvSpPr>
          <p:nvPr/>
        </p:nvSpPr>
        <p:spPr bwMode="auto">
          <a:xfrm>
            <a:off x="1295400" y="408305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22" name="AutoShape 44"/>
          <p:cNvCxnSpPr>
            <a:cxnSpLocks noChangeShapeType="1"/>
            <a:stCxn id="38921" idx="3"/>
            <a:endCxn id="38917" idx="7"/>
          </p:cNvCxnSpPr>
          <p:nvPr/>
        </p:nvCxnSpPr>
        <p:spPr bwMode="auto">
          <a:xfrm flipH="1">
            <a:off x="1217613" y="4994275"/>
            <a:ext cx="24447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23" name="Oval 45"/>
          <p:cNvSpPr>
            <a:spLocks noChangeArrowheads="1"/>
          </p:cNvSpPr>
          <p:nvPr/>
        </p:nvSpPr>
        <p:spPr bwMode="auto">
          <a:xfrm>
            <a:off x="2432050" y="508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24" name="AutoShape 46"/>
          <p:cNvCxnSpPr>
            <a:cxnSpLocks noChangeShapeType="1"/>
            <a:stCxn id="38921" idx="5"/>
            <a:endCxn id="38923" idx="1"/>
          </p:cNvCxnSpPr>
          <p:nvPr/>
        </p:nvCxnSpPr>
        <p:spPr bwMode="auto">
          <a:xfrm>
            <a:off x="2271713" y="4994275"/>
            <a:ext cx="32702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25" name="Oval 47"/>
          <p:cNvSpPr>
            <a:spLocks noChangeArrowheads="1"/>
          </p:cNvSpPr>
          <p:nvPr/>
        </p:nvSpPr>
        <p:spPr bwMode="auto">
          <a:xfrm>
            <a:off x="4965700" y="50673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Text Box 48"/>
          <p:cNvSpPr txBox="1">
            <a:spLocks noChangeArrowheads="1"/>
          </p:cNvSpPr>
          <p:nvPr/>
        </p:nvSpPr>
        <p:spPr bwMode="auto">
          <a:xfrm>
            <a:off x="7191375" y="4011613"/>
            <a:ext cx="238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38927" name="Oval 49"/>
          <p:cNvSpPr>
            <a:spLocks noChangeArrowheads="1"/>
          </p:cNvSpPr>
          <p:nvPr/>
        </p:nvSpPr>
        <p:spPr bwMode="auto">
          <a:xfrm>
            <a:off x="6019800" y="407035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51"/>
          <p:cNvSpPr>
            <a:spLocks noChangeArrowheads="1"/>
          </p:cNvSpPr>
          <p:nvPr/>
        </p:nvSpPr>
        <p:spPr bwMode="auto">
          <a:xfrm>
            <a:off x="7162800" y="50673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Text Box 19"/>
          <p:cNvSpPr txBox="1">
            <a:spLocks noChangeArrowheads="1"/>
          </p:cNvSpPr>
          <p:nvPr/>
        </p:nvSpPr>
        <p:spPr bwMode="auto">
          <a:xfrm>
            <a:off x="5778500" y="4343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Age &gt; 65</a:t>
            </a:r>
          </a:p>
        </p:txBody>
      </p:sp>
      <p:cxnSp>
        <p:nvCxnSpPr>
          <p:cNvPr id="38930" name="AutoShape 53"/>
          <p:cNvCxnSpPr>
            <a:cxnSpLocks noChangeShapeType="1"/>
            <a:stCxn id="38925" idx="6"/>
            <a:endCxn id="38928" idx="2"/>
          </p:cNvCxnSpPr>
          <p:nvPr/>
        </p:nvCxnSpPr>
        <p:spPr bwMode="auto">
          <a:xfrm>
            <a:off x="6108700" y="5600700"/>
            <a:ext cx="1054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931" name="AutoShape 54"/>
          <p:cNvCxnSpPr>
            <a:cxnSpLocks noChangeShapeType="1"/>
            <a:stCxn id="38917" idx="6"/>
            <a:endCxn id="38923" idx="2"/>
          </p:cNvCxnSpPr>
          <p:nvPr/>
        </p:nvCxnSpPr>
        <p:spPr bwMode="auto">
          <a:xfrm>
            <a:off x="1384300" y="5613400"/>
            <a:ext cx="1047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32" name="Text Box 9"/>
          <p:cNvSpPr txBox="1">
            <a:spLocks noChangeArrowheads="1"/>
          </p:cNvSpPr>
          <p:nvPr/>
        </p:nvSpPr>
        <p:spPr bwMode="auto">
          <a:xfrm>
            <a:off x="2432050" y="5187950"/>
            <a:ext cx="1211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Ischemic Heart Disease</a:t>
            </a:r>
          </a:p>
        </p:txBody>
      </p:sp>
      <p:sp>
        <p:nvSpPr>
          <p:cNvPr id="38933" name="Text Box 55"/>
          <p:cNvSpPr txBox="1">
            <a:spLocks noChangeArrowheads="1"/>
          </p:cNvSpPr>
          <p:nvPr/>
        </p:nvSpPr>
        <p:spPr bwMode="auto">
          <a:xfrm>
            <a:off x="7094538" y="5149850"/>
            <a:ext cx="12112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Ischemic Heart Disease</a:t>
            </a:r>
          </a:p>
        </p:txBody>
      </p:sp>
      <p:sp>
        <p:nvSpPr>
          <p:cNvPr id="38934" name="Text Box 10"/>
          <p:cNvSpPr txBox="1">
            <a:spLocks noChangeArrowheads="1"/>
          </p:cNvSpPr>
          <p:nvPr/>
        </p:nvSpPr>
        <p:spPr bwMode="auto">
          <a:xfrm>
            <a:off x="1104900" y="4343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Age</a:t>
            </a:r>
          </a:p>
        </p:txBody>
      </p:sp>
      <p:sp>
        <p:nvSpPr>
          <p:cNvPr id="38935" name="Text Box 56"/>
          <p:cNvSpPr txBox="1">
            <a:spLocks noChangeArrowheads="1"/>
          </p:cNvSpPr>
          <p:nvPr/>
        </p:nvSpPr>
        <p:spPr bwMode="auto">
          <a:xfrm>
            <a:off x="4903788" y="5397500"/>
            <a:ext cx="120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11533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/>
              <a:t>Regression analysis can more efficiently handle multiple confounders though “modeling” assumptions are required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1654175" y="4824413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060575" y="2220913"/>
            <a:ext cx="1984375" cy="1925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6607175" y="4824413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654175" y="5211763"/>
            <a:ext cx="120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607175" y="521176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Mortality</a:t>
            </a:r>
          </a:p>
        </p:txBody>
      </p:sp>
      <p:cxnSp>
        <p:nvCxnSpPr>
          <p:cNvPr id="40968" name="AutoShape 8"/>
          <p:cNvCxnSpPr>
            <a:cxnSpLocks noChangeShapeType="1"/>
            <a:stCxn id="40964" idx="3"/>
            <a:endCxn id="40963" idx="0"/>
          </p:cNvCxnSpPr>
          <p:nvPr/>
        </p:nvCxnSpPr>
        <p:spPr bwMode="auto">
          <a:xfrm flipH="1">
            <a:off x="2263775" y="3863975"/>
            <a:ext cx="87313" cy="960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69" name="AutoShape 9"/>
          <p:cNvCxnSpPr>
            <a:cxnSpLocks noChangeShapeType="1"/>
            <a:stCxn id="40964" idx="5"/>
            <a:endCxn id="40965" idx="0"/>
          </p:cNvCxnSpPr>
          <p:nvPr/>
        </p:nvCxnSpPr>
        <p:spPr bwMode="auto">
          <a:xfrm>
            <a:off x="3754438" y="3863975"/>
            <a:ext cx="3462337" cy="960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0" name="AutoShape 10"/>
          <p:cNvCxnSpPr>
            <a:cxnSpLocks noChangeShapeType="1"/>
            <a:stCxn id="40963" idx="6"/>
            <a:endCxn id="40965" idx="2"/>
          </p:cNvCxnSpPr>
          <p:nvPr/>
        </p:nvCxnSpPr>
        <p:spPr bwMode="auto">
          <a:xfrm>
            <a:off x="2873375" y="5395913"/>
            <a:ext cx="3733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981201" y="2587625"/>
            <a:ext cx="19764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Demographics Age</a:t>
            </a:r>
            <a:r>
              <a:rPr lang="en-US" dirty="0"/>
              <a:t>, Diabetes, Gender</a:t>
            </a: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4692650" y="2360613"/>
            <a:ext cx="1781175" cy="1662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4692650" y="2587625"/>
            <a:ext cx="19145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Malnutrition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Inflammation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(MICS)</a:t>
            </a:r>
          </a:p>
        </p:txBody>
      </p:sp>
      <p:cxnSp>
        <p:nvCxnSpPr>
          <p:cNvPr id="40974" name="AutoShape 14"/>
          <p:cNvCxnSpPr>
            <a:cxnSpLocks noChangeShapeType="1"/>
            <a:stCxn id="40972" idx="3"/>
            <a:endCxn id="40963" idx="7"/>
          </p:cNvCxnSpPr>
          <p:nvPr/>
        </p:nvCxnSpPr>
        <p:spPr bwMode="auto">
          <a:xfrm flipH="1">
            <a:off x="2695575" y="3779838"/>
            <a:ext cx="2257425" cy="1211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5" name="AutoShape 15"/>
          <p:cNvCxnSpPr>
            <a:cxnSpLocks noChangeShapeType="1"/>
            <a:stCxn id="40972" idx="5"/>
            <a:endCxn id="40965" idx="0"/>
          </p:cNvCxnSpPr>
          <p:nvPr/>
        </p:nvCxnSpPr>
        <p:spPr bwMode="auto">
          <a:xfrm>
            <a:off x="6213475" y="3779838"/>
            <a:ext cx="1003300" cy="1044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6" name="AutoShape 16"/>
          <p:cNvCxnSpPr>
            <a:cxnSpLocks noChangeShapeType="1"/>
            <a:stCxn id="40964" idx="6"/>
            <a:endCxn id="40973" idx="1"/>
          </p:cNvCxnSpPr>
          <p:nvPr/>
        </p:nvCxnSpPr>
        <p:spPr bwMode="auto">
          <a:xfrm>
            <a:off x="4044950" y="3183732"/>
            <a:ext cx="647700" cy="1887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-57150" y="6491288"/>
            <a:ext cx="423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*From:  Shinaberger, et. al. 2006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1654175" y="5075238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Dietary Protein</a:t>
            </a:r>
          </a:p>
        </p:txBody>
      </p:sp>
    </p:spTree>
    <p:extLst>
      <p:ext uri="{BB962C8B-B14F-4D97-AF65-F5344CB8AC3E}">
        <p14:creationId xmlns:p14="http://schemas.microsoft.com/office/powerpoint/2010/main" val="9915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Population/community health assessment</a:t>
            </a:r>
          </a:p>
          <a:p>
            <a:pPr lvl="1" eaLnBrk="1" hangingPunct="1"/>
            <a:r>
              <a:rPr lang="en-US" dirty="0" smtClean="0"/>
              <a:t>Setting policy, </a:t>
            </a:r>
            <a:r>
              <a:rPr lang="en-US" dirty="0" err="1" smtClean="0"/>
              <a:t>planing</a:t>
            </a:r>
            <a:r>
              <a:rPr lang="en-US" dirty="0" smtClean="0"/>
              <a:t> </a:t>
            </a:r>
            <a:r>
              <a:rPr lang="en-US" dirty="0" smtClean="0"/>
              <a:t>programs</a:t>
            </a:r>
          </a:p>
          <a:p>
            <a:pPr lvl="1" eaLnBrk="1" hangingPunct="1"/>
            <a:r>
              <a:rPr lang="en-US" dirty="0" smtClean="0"/>
              <a:t>Available, accessible, effective, efficient health services?</a:t>
            </a:r>
          </a:p>
          <a:p>
            <a:pPr lvl="1" eaLnBrk="1" hangingPunct="1"/>
            <a:r>
              <a:rPr lang="en-US" dirty="0" smtClean="0"/>
              <a:t>Who is the population at risk?</a:t>
            </a:r>
          </a:p>
          <a:p>
            <a:pPr lvl="1" eaLnBrk="1" hangingPunct="1"/>
            <a:r>
              <a:rPr lang="en-US" dirty="0" smtClean="0"/>
              <a:t>Unmet needs – estimating ”treatable” population</a:t>
            </a:r>
          </a:p>
          <a:p>
            <a:pPr lvl="1" eaLnBrk="1" hangingPunct="1"/>
            <a:r>
              <a:rPr lang="en-US" dirty="0" smtClean="0"/>
              <a:t>Mostly “descriptive epidemiology” – yet critical to public health 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64641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misclassification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smtClean="0"/>
              <a:t>Misclassification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124199"/>
            <a:ext cx="8001000" cy="34290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Arises when information collected about or from study subjects is erroneous:</a:t>
            </a:r>
            <a:endParaRPr lang="en-US" sz="3200" dirty="0" smtClean="0"/>
          </a:p>
          <a:p>
            <a:pPr lvl="1"/>
            <a:r>
              <a:rPr lang="en-US" sz="2800" dirty="0" smtClean="0"/>
              <a:t>Exposure </a:t>
            </a:r>
            <a:r>
              <a:rPr lang="en-US" sz="2800" dirty="0"/>
              <a:t>misclassification</a:t>
            </a:r>
          </a:p>
          <a:p>
            <a:pPr lvl="1"/>
            <a:r>
              <a:rPr lang="en-US" sz="2800" dirty="0"/>
              <a:t>Disease misclassification</a:t>
            </a:r>
          </a:p>
          <a:p>
            <a:pPr lvl="1"/>
            <a:r>
              <a:rPr lang="en-US" sz="2800" dirty="0" smtClean="0"/>
              <a:t>Misclassification </a:t>
            </a:r>
            <a:r>
              <a:rPr lang="en-US" sz="2800" dirty="0"/>
              <a:t>of </a:t>
            </a:r>
            <a:r>
              <a:rPr lang="en-US" sz="2800" dirty="0" smtClean="0"/>
              <a:t>covariates</a:t>
            </a:r>
          </a:p>
          <a:p>
            <a:pPr lvl="1">
              <a:buNone/>
            </a:pPr>
            <a:endParaRPr lang="en-US" sz="2800" dirty="0" smtClean="0"/>
          </a:p>
          <a:p>
            <a:pPr marL="0" lvl="1" indent="457200">
              <a:buFont typeface="Arial" pitchFamily="34" charset="0"/>
              <a:buChar char="•"/>
            </a:pPr>
            <a:r>
              <a:rPr lang="en-US" sz="3200" dirty="0" smtClean="0"/>
              <a:t>Common problem when using claims databases for pharmacoepidemiology studies</a:t>
            </a:r>
            <a:endParaRPr lang="en-US" sz="32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1" y="1466672"/>
            <a:ext cx="85344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fontAlgn="auto">
              <a:spcBef>
                <a:spcPct val="5000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Harlow Solid Italic" pitchFamily="82" charset="0"/>
              </a:rPr>
              <a:t>“Of equal or greater importance [as confounding] to validity are problems of measurement error, which in most cases (and contrary to popular lore) cannot be validly handled by simple approaches, such as stratification on indicators of ‘information quality.’” </a:t>
            </a:r>
            <a:r>
              <a:rPr lang="en-US" dirty="0">
                <a:solidFill>
                  <a:prstClr val="black"/>
                </a:solidFill>
                <a:latin typeface="Harlow Solid Italic" pitchFamily="82" charset="0"/>
              </a:rPr>
              <a:t>— Greenland, Pearl &amp; Robins, 1999</a:t>
            </a:r>
          </a:p>
        </p:txBody>
      </p:sp>
    </p:spTree>
    <p:extLst>
      <p:ext uri="{BB962C8B-B14F-4D97-AF65-F5344CB8AC3E}">
        <p14:creationId xmlns:p14="http://schemas.microsoft.com/office/powerpoint/2010/main" val="42163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935163"/>
            <a:ext cx="7912100" cy="4346575"/>
          </a:xfr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/>
          <a:lstStyle/>
          <a:p>
            <a:pPr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Occurs in virtually every study</a:t>
            </a:r>
          </a:p>
          <a:p>
            <a:pPr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Hope that it is non-differential 	</a:t>
            </a:r>
          </a:p>
          <a:p>
            <a:pPr lvl="1"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assess direction of bias and impact</a:t>
            </a:r>
          </a:p>
          <a:p>
            <a:pPr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Non-differential exposure misclassification:	</a:t>
            </a:r>
          </a:p>
          <a:p>
            <a:pPr lvl="1"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generally biases towards null</a:t>
            </a:r>
          </a:p>
          <a:p>
            <a:pPr lvl="1"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larger impact when “true” relative risk is higher</a:t>
            </a:r>
          </a:p>
          <a:p>
            <a:pPr lvl="1"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more concern with negative studies</a:t>
            </a: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42333" y="0"/>
            <a:ext cx="9144000" cy="9144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Exposure Misclassification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648437579"/>
      </p:ext>
    </p:extLst>
  </p:cSld>
  <p:clrMapOvr>
    <a:masterClrMapping/>
  </p:clrMapOvr>
  <p:transition spd="med">
    <p:wipe dir="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Definitions: Sensitivity &amp; Specificity </a:t>
            </a:r>
            <a:r>
              <a:rPr lang="en-US" dirty="0"/>
              <a:t>(E=truth</a:t>
            </a:r>
            <a:r>
              <a:rPr lang="en-US" dirty="0" smtClean="0"/>
              <a:t>; T=test</a:t>
            </a:r>
            <a:r>
              <a:rPr lang="en-US" dirty="0"/>
              <a:t>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01000" cy="4267200"/>
          </a:xfrm>
        </p:spPr>
        <p:txBody>
          <a:bodyPr>
            <a:normAutofit/>
          </a:bodyPr>
          <a:lstStyle/>
          <a:p>
            <a:r>
              <a:rPr lang="en-US" dirty="0"/>
              <a:t>Classification values (truth in the denominator)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Sensitivity</a:t>
            </a:r>
            <a:r>
              <a:rPr lang="en-US" dirty="0"/>
              <a:t> = the probability of being correctly classified as exposed. Pr(T+|E+)</a:t>
            </a:r>
          </a:p>
          <a:p>
            <a:pPr lvl="1"/>
            <a:r>
              <a:rPr lang="en-US" dirty="0"/>
              <a:t>False negative rate = the probability of being incorrectly classified as unexposed.  1-sensitivity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Specificity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= the probability of being correctly classified as unexposed Pr(T-|E-)</a:t>
            </a:r>
          </a:p>
          <a:p>
            <a:pPr lvl="1"/>
            <a:r>
              <a:rPr lang="en-US" dirty="0"/>
              <a:t>False positive rate = the probability of being incorrectly classified as exposed.  1-specificity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PPV &amp; NPV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values (truth in the numerator)</a:t>
            </a:r>
          </a:p>
          <a:p>
            <a:pPr lvl="1"/>
            <a:r>
              <a:rPr lang="en-US" dirty="0" smtClean="0"/>
              <a:t>Different than sensitivity &amp; specificity – relies on underlying prevalence in population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Positive predictive value</a:t>
            </a:r>
            <a:r>
              <a:rPr lang="en-US" dirty="0" smtClean="0"/>
              <a:t> = the probability of truly being exposed, given classification of exposure Pr(T+|E+)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Negative predictive value </a:t>
            </a:r>
            <a:r>
              <a:rPr lang="en-US" dirty="0" smtClean="0"/>
              <a:t>= the probability of truly being unexposed, given classification of non-exposed Pr(T-|E-)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Relation between predictive and classification measures</a:t>
            </a:r>
          </a:p>
        </p:txBody>
      </p:sp>
      <p:graphicFrame>
        <p:nvGraphicFramePr>
          <p:cNvPr id="9626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14400" y="2438401"/>
          <a:ext cx="6629400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4" imgW="2019240" imgH="863280" progId="Equation.3">
                  <p:embed/>
                </p:oleObj>
              </mc:Choice>
              <mc:Fallback>
                <p:oleObj name="Equation" r:id="rId4" imgW="20192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1"/>
                        <a:ext cx="6629400" cy="283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1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misclassification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Exposure: Smoking during pregnancy</a:t>
            </a:r>
          </a:p>
          <a:p>
            <a:r>
              <a:rPr lang="en-US" dirty="0" smtClean="0"/>
              <a:t>Outcome: Breast cancer risk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RR</a:t>
            </a:r>
            <a:r>
              <a:rPr lang="en-US" baseline="-25000" dirty="0" err="1" smtClean="0"/>
              <a:t>obs</a:t>
            </a:r>
            <a:r>
              <a:rPr lang="en-US" dirty="0" smtClean="0"/>
              <a:t> = 0.95 (95% CI 0.81 – 1.1)</a:t>
            </a:r>
          </a:p>
          <a:p>
            <a:r>
              <a:rPr lang="en-US" dirty="0" smtClean="0"/>
              <a:t>Smoking was collected based on self-report on child’s birth certificate, so concern about exposure misclassification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74320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 =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 = 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Breast cancer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1,449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breast</a:t>
                      </a:r>
                      <a:r>
                        <a:rPr lang="en-US" sz="1800" baseline="0" dirty="0" smtClean="0"/>
                        <a:t> cancer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4,296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5983069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Example from: Lash TL, Fox MP, Fink AK. Applying Quantitative Bias Analysis to Epidemiologic Data. Springer. 2009.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77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misclassification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Assuming a sensitivity of 78% and specificity of 99% from a validation study: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RR</a:t>
            </a:r>
            <a:r>
              <a:rPr lang="en-US" baseline="-25000" dirty="0" err="1" smtClean="0"/>
              <a:t>adj</a:t>
            </a:r>
            <a:r>
              <a:rPr lang="en-US" dirty="0" smtClean="0"/>
              <a:t> = 0.949 vs. </a:t>
            </a:r>
            <a:r>
              <a:rPr lang="en-US" dirty="0" err="1" smtClean="0"/>
              <a:t>RR</a:t>
            </a:r>
            <a:r>
              <a:rPr lang="en-US" baseline="-25000" dirty="0" err="1" smtClean="0"/>
              <a:t>obs</a:t>
            </a:r>
            <a:r>
              <a:rPr lang="en-US" dirty="0" smtClean="0"/>
              <a:t> = 0.954 </a:t>
            </a:r>
            <a:r>
              <a:rPr lang="en-US" dirty="0" smtClean="0">
                <a:sym typeface="Wingdings" pitchFamily="2" charset="2"/>
              </a:rPr>
              <a:t> Misclassification not a strong bias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30022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Smokers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Nonsmokers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257.6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1406.4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Controls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803.1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4160.9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364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851" name="Object 3075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668008178"/>
              </p:ext>
            </p:extLst>
          </p:nvPr>
        </p:nvGraphicFramePr>
        <p:xfrm>
          <a:off x="392113" y="2120900"/>
          <a:ext cx="84629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Document" r:id="rId3" imgW="6193080" imgH="1917720" progId="Word.Document.8">
                  <p:embed/>
                </p:oleObj>
              </mc:Choice>
              <mc:Fallback>
                <p:oleObj name="Document" r:id="rId3" imgW="6193080" imgH="1917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120900"/>
                        <a:ext cx="8462962" cy="26670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Exposure </a:t>
            </a:r>
            <a:r>
              <a:rPr lang="en-US" altLang="en-US" dirty="0" smtClean="0"/>
              <a:t>Misclassification – General Example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4166139772"/>
      </p:ext>
    </p:extLst>
  </p:cSld>
  <p:clrMapOvr>
    <a:masterClrMapping/>
  </p:clrMapOvr>
  <p:transition spd="med">
    <p:wipe dir="d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935163"/>
            <a:ext cx="7912100" cy="4346575"/>
          </a:xfr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/>
          <a:lstStyle/>
          <a:p>
            <a:r>
              <a:rPr lang="en-US" altLang="en-US" dirty="0">
                <a:solidFill>
                  <a:schemeClr val="tx2"/>
                </a:solidFill>
              </a:rPr>
              <a:t>Exposure assessment – “the 600 pound” gorilla in epidemiology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Validity and uncertainty more important than correlation and p values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Better off to invest resources in smaller exposure assessment validation study </a:t>
            </a:r>
          </a:p>
          <a:p>
            <a:endParaRPr lang="en-US" altLang="en-US" dirty="0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Validity Studies of Exposure Assessment Instrument 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523962726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Population/community health assessment</a:t>
            </a:r>
          </a:p>
          <a:p>
            <a:pPr eaLnBrk="1" hangingPunct="1"/>
            <a:r>
              <a:rPr lang="en-US" dirty="0" smtClean="0"/>
              <a:t>Individual decisions</a:t>
            </a:r>
          </a:p>
          <a:p>
            <a:pPr lvl="1" eaLnBrk="1" hangingPunct="1"/>
            <a:r>
              <a:rPr lang="en-US" dirty="0" smtClean="0"/>
              <a:t>Influenced by epidemiologists’ assessment of risk (smoking, dietary fat)</a:t>
            </a:r>
          </a:p>
          <a:p>
            <a:pPr lvl="1" eaLnBrk="1" hangingPunct="1"/>
            <a:r>
              <a:rPr lang="en-US" dirty="0" smtClean="0"/>
              <a:t>Who might be at higher risk when taking a certain medication/treatment</a:t>
            </a:r>
          </a:p>
          <a:p>
            <a:pPr lvl="1" eaLnBrk="1" hangingPunct="1"/>
            <a:r>
              <a:rPr lang="en-US" dirty="0" smtClean="0"/>
              <a:t>Treatment decisions</a:t>
            </a:r>
          </a:p>
          <a:p>
            <a:pPr lvl="1" eaLnBrk="1" hangingPunct="1"/>
            <a:r>
              <a:rPr lang="en-US" dirty="0" smtClean="0"/>
              <a:t>More reliance on analytical epidemiology 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0757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Latency Analyses </a:t>
            </a:r>
          </a:p>
        </p:txBody>
      </p:sp>
      <p:sp>
        <p:nvSpPr>
          <p:cNvPr id="415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Definitions of latency period: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Time from first exposure to disease on set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Exposure windows 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Methods for identifying appropriate exposure windows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Biological, epidemiologic rationale 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Statistical methods   </a:t>
            </a:r>
          </a:p>
        </p:txBody>
      </p:sp>
    </p:spTree>
    <p:extLst>
      <p:ext uri="{BB962C8B-B14F-4D97-AF65-F5344CB8AC3E}">
        <p14:creationId xmlns:p14="http://schemas.microsoft.com/office/powerpoint/2010/main" val="36402171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Strategies for addressing misclassification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1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Study Design </a:t>
            </a:r>
          </a:p>
          <a:p>
            <a:pPr lvl="1"/>
            <a:r>
              <a:rPr lang="en-US" dirty="0" smtClean="0"/>
              <a:t>Consideration of the quality of the data source (e.g. objective records vs. self-report)</a:t>
            </a:r>
          </a:p>
          <a:p>
            <a:pPr lvl="1"/>
            <a:r>
              <a:rPr lang="en-US" dirty="0" smtClean="0"/>
              <a:t>Prospective collection of exposure data (advantages of claims data sources; even in case control studies)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Quantitative bias analysis</a:t>
            </a:r>
          </a:p>
          <a:p>
            <a:pPr lvl="1"/>
            <a:r>
              <a:rPr lang="en-US" dirty="0" smtClean="0"/>
              <a:t>Need to define bias parameters from validation sub-studies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Immortal Time Bias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bias in PE studies:</a:t>
            </a:r>
            <a:br>
              <a:rPr lang="en-US" dirty="0" smtClean="0"/>
            </a:br>
            <a:r>
              <a:rPr lang="en-US" dirty="0" smtClean="0"/>
              <a:t>Immortal person time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“period of cohort follow-up or observation time, during which death cannot occur” – </a:t>
            </a:r>
            <a:r>
              <a:rPr lang="en-US" dirty="0" err="1" smtClean="0"/>
              <a:t>Suissa</a:t>
            </a:r>
            <a:r>
              <a:rPr lang="en-US" dirty="0" smtClean="0"/>
              <a:t> 2007 </a:t>
            </a:r>
            <a:r>
              <a:rPr lang="en-US" dirty="0" err="1" smtClean="0"/>
              <a:t>Pharmacoepi</a:t>
            </a:r>
            <a:r>
              <a:rPr lang="en-US" dirty="0" smtClean="0"/>
              <a:t> &amp; Drug Safety 2007; 16:241-9.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Two Conditions:</a:t>
            </a:r>
          </a:p>
          <a:p>
            <a:pPr>
              <a:buNone/>
            </a:pPr>
            <a:r>
              <a:rPr lang="en-US" dirty="0" smtClean="0"/>
              <a:t>	1) Entry in the cohort is followed by a period of survival </a:t>
            </a:r>
          </a:p>
          <a:p>
            <a:pPr>
              <a:buNone/>
            </a:pPr>
            <a:r>
              <a:rPr lang="en-US" dirty="0" smtClean="0"/>
              <a:t>	2) Person-time from the survival period is included in the calculation of rates</a:t>
            </a:r>
          </a:p>
        </p:txBody>
      </p:sp>
    </p:spTree>
    <p:extLst>
      <p:ext uri="{BB962C8B-B14F-4D97-AF65-F5344CB8AC3E}">
        <p14:creationId xmlns:p14="http://schemas.microsoft.com/office/powerpoint/2010/main" val="6707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4" y="180976"/>
            <a:ext cx="8524875" cy="649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Bias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 </a:t>
            </a:r>
            <a:r>
              <a:rPr lang="en-US" dirty="0">
                <a:cs typeface="Arial" charset="0"/>
              </a:rPr>
              <a:t>— definition</a:t>
            </a:r>
            <a:endParaRPr lang="en-US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Distortions of the estimate of effect arising from procedures used to select subjects and from factors that influence study participation</a:t>
            </a:r>
          </a:p>
          <a:p>
            <a:pPr>
              <a:lnSpc>
                <a:spcPct val="90000"/>
              </a:lnSpc>
            </a:pPr>
            <a:r>
              <a:rPr lang="en-US"/>
              <a:t>Common element is that the exposure-disease relation is different among participants than among those theoretically eligible</a:t>
            </a:r>
          </a:p>
          <a:p>
            <a:pPr>
              <a:lnSpc>
                <a:spcPct val="90000"/>
              </a:lnSpc>
            </a:pPr>
            <a:r>
              <a:rPr lang="en-US"/>
              <a:t>Observed estimate of effect reflects a mixture of forces affecting participation and forces affecting disease occurrence</a:t>
            </a:r>
          </a:p>
        </p:txBody>
      </p:sp>
    </p:spTree>
    <p:extLst>
      <p:ext uri="{BB962C8B-B14F-4D97-AF65-F5344CB8AC3E}">
        <p14:creationId xmlns:p14="http://schemas.microsoft.com/office/powerpoint/2010/main" val="17907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Selection bias can also be addressed using quantitative bias analysis!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257801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Example from: Lash TL, Fox MP, Fink AK. Applying Quantitative Bias Analysis to Epidemiologic Data. Springer. 2009.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4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selection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Exposure: Mobile phone use </a:t>
            </a:r>
          </a:p>
          <a:p>
            <a:r>
              <a:rPr lang="en-US" dirty="0" smtClean="0"/>
              <a:t>Outcome: </a:t>
            </a:r>
            <a:r>
              <a:rPr lang="en-US" dirty="0" err="1" smtClean="0"/>
              <a:t>Uveal</a:t>
            </a:r>
            <a:r>
              <a:rPr lang="en-US" dirty="0" smtClean="0"/>
              <a:t> melanoma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 = 0.71</a:t>
            </a:r>
          </a:p>
          <a:p>
            <a:r>
              <a:rPr lang="en-US" dirty="0" smtClean="0"/>
              <a:t>Cases: 486 identified; 458 agreed to participate (94%)</a:t>
            </a:r>
          </a:p>
          <a:p>
            <a:r>
              <a:rPr lang="en-US" dirty="0" smtClean="0"/>
              <a:t>Controls: 1527 identified; 840 (55%) agreed to participate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1" y="266700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Regular Use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use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Controls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165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selection bias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Non-participating cases and controls were asked to complete a short questionnaire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 = 1.25 (vs. 0.71)</a:t>
            </a:r>
          </a:p>
          <a:p>
            <a:r>
              <a:rPr lang="en-US" dirty="0" smtClean="0"/>
              <a:t>Opposite direction from crude odds ratio = potential impact of selection bias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2743201"/>
          <a:ext cx="7162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539"/>
                <a:gridCol w="1772970"/>
                <a:gridCol w="1347457"/>
                <a:gridCol w="2765834"/>
              </a:tblGrid>
              <a:tr h="6400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Regular Use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use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Nonparticipants</a:t>
                      </a:r>
                    </a:p>
                    <a:p>
                      <a:r>
                        <a:rPr lang="en-US" sz="1800" dirty="0" smtClean="0"/>
                        <a:t>(cannot categorize)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Controls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379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214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r1">
  <a:themeElements>
    <a:clrScheme name="">
      <a:dk1>
        <a:srgbClr val="676767"/>
      </a:dk1>
      <a:lt1>
        <a:srgbClr val="FFFFFF"/>
      </a:lt1>
      <a:dk2>
        <a:srgbClr val="000000"/>
      </a:dk2>
      <a:lt2>
        <a:srgbClr val="FFFFFF"/>
      </a:lt2>
      <a:accent1>
        <a:srgbClr val="FAFD00"/>
      </a:accent1>
      <a:accent2>
        <a:srgbClr val="FE9B03"/>
      </a:accent2>
      <a:accent3>
        <a:srgbClr val="AAAAAA"/>
      </a:accent3>
      <a:accent4>
        <a:srgbClr val="DADADA"/>
      </a:accent4>
      <a:accent5>
        <a:srgbClr val="FCFEAA"/>
      </a:accent5>
      <a:accent6>
        <a:srgbClr val="E68C02"/>
      </a:accent6>
      <a:hlink>
        <a:srgbClr val="FF5008"/>
      </a:hlink>
      <a:folHlink>
        <a:srgbClr val="232323"/>
      </a:folHlink>
    </a:clrScheme>
    <a:fontScheme name="adr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d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4366</TotalTime>
  <Words>4572</Words>
  <Application>Microsoft Office PowerPoint</Application>
  <PresentationFormat>On-screen Show (4:3)</PresentationFormat>
  <Paragraphs>852</Paragraphs>
  <Slides>102</Slides>
  <Notes>66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102</vt:i4>
      </vt:variant>
    </vt:vector>
  </HeadingPairs>
  <TitlesOfParts>
    <vt:vector size="108" baseType="lpstr">
      <vt:lpstr>Capsules</vt:lpstr>
      <vt:lpstr>adr1</vt:lpstr>
      <vt:lpstr>MS Org Chart</vt:lpstr>
      <vt:lpstr>Chart</vt:lpstr>
      <vt:lpstr>Equation</vt:lpstr>
      <vt:lpstr>Document</vt:lpstr>
      <vt:lpstr>EPI 262: Basic Epidemiologic Study Design and Analysis  </vt:lpstr>
      <vt:lpstr>Course Schedule</vt:lpstr>
      <vt:lpstr>Class Project</vt:lpstr>
      <vt:lpstr>Class Projects- Schedule </vt:lpstr>
      <vt:lpstr>Class Project – Potential Topics </vt:lpstr>
      <vt:lpstr>Outline</vt:lpstr>
      <vt:lpstr>What is epidemiology?</vt:lpstr>
      <vt:lpstr>Uses of epidemiology</vt:lpstr>
      <vt:lpstr>Uses of epidemiology</vt:lpstr>
      <vt:lpstr>Uses of epidemiology</vt:lpstr>
      <vt:lpstr>Uses of epidemiology</vt:lpstr>
      <vt:lpstr>PowerPoint Presentation</vt:lpstr>
      <vt:lpstr>How might a Pharmacoepidemiology (PE) study differ from “Standard” epidemiology?</vt:lpstr>
      <vt:lpstr>Specifying drug exposures</vt:lpstr>
      <vt:lpstr>Identifying the clinical outcome </vt:lpstr>
      <vt:lpstr>Epidemiologic Study Design and Effect Measures</vt:lpstr>
      <vt:lpstr>Disease Rates, Measures of Risk</vt:lpstr>
      <vt:lpstr>Risk Measures  </vt:lpstr>
      <vt:lpstr>PowerPoint Presentation</vt:lpstr>
      <vt:lpstr>PowerPoint Presentation</vt:lpstr>
      <vt:lpstr>Phase 1 clinical studies</vt:lpstr>
      <vt:lpstr>Phase 2 clinical studies</vt:lpstr>
      <vt:lpstr>Phase 3 clinical studies</vt:lpstr>
      <vt:lpstr>Phase 4 Studies</vt:lpstr>
      <vt:lpstr>Population: definition</vt:lpstr>
      <vt:lpstr>Population: definition</vt:lpstr>
      <vt:lpstr>Population: definition</vt:lpstr>
      <vt:lpstr>Population: definition</vt:lpstr>
      <vt:lpstr>Mimicking the counterfactual in pharmacoepidemiology </vt:lpstr>
      <vt:lpstr>The counterfactual model: The counterfactual ideal</vt:lpstr>
      <vt:lpstr>The counterfactual model: The counterfactual ideal</vt:lpstr>
      <vt:lpstr>Study Designs Used in Pharmacoepidemiology</vt:lpstr>
      <vt:lpstr>Different comparisons are used to make inferences in PE study designs</vt:lpstr>
      <vt:lpstr>Ecologic data suggest a clear association between the sale of DES and diagnosis of CCC 20 years later</vt:lpstr>
      <vt:lpstr>Ecologic Studies:  Breast Cancer Incidence  by National Fat Intake</vt:lpstr>
      <vt:lpstr>PowerPoint Presentation</vt:lpstr>
      <vt:lpstr>Should we abandon low fat diets?  </vt:lpstr>
      <vt:lpstr>Cohort Studies - Defining a cohort</vt:lpstr>
      <vt:lpstr>Cohort study basic design</vt:lpstr>
      <vt:lpstr>PowerPoint Presentation</vt:lpstr>
      <vt:lpstr>PowerPoint Presentation</vt:lpstr>
      <vt:lpstr>Cohort studies are used to answer various PE questions</vt:lpstr>
      <vt:lpstr>Case-control study</vt:lpstr>
      <vt:lpstr>Case-control basic design</vt:lpstr>
      <vt:lpstr>PowerPoint Presentation</vt:lpstr>
      <vt:lpstr>PowerPoint Presentation</vt:lpstr>
      <vt:lpstr>A classic case: The DES story: long-term consequences of prenatal exposure</vt:lpstr>
      <vt:lpstr>Matched case-control study very effective in showing association</vt:lpstr>
      <vt:lpstr>Case-control Example:  Silicon Breast Implants and Chronic Disease</vt:lpstr>
      <vt:lpstr>Proper selection of controls can be challenging</vt:lpstr>
      <vt:lpstr>Consider the case-crossover design in Pharmacoepidemiology</vt:lpstr>
      <vt:lpstr>Strengths of the case-crossover design</vt:lpstr>
      <vt:lpstr>Examples Where Case-Crossover Might be used</vt:lpstr>
      <vt:lpstr>PowerPoint Presentation</vt:lpstr>
      <vt:lpstr>Summary: Limitations of different study designs</vt:lpstr>
      <vt:lpstr>Appropriate design depends on the question, exposure/outcome relationship, and logistics</vt:lpstr>
      <vt:lpstr>Proposed Hierarchy of Evidence</vt:lpstr>
      <vt:lpstr>Rothman – Six Research Misconceptions </vt:lpstr>
      <vt:lpstr>Final words</vt:lpstr>
      <vt:lpstr>Systematic Error and confounding</vt:lpstr>
      <vt:lpstr>Multiple sources of systematic error (bias) in pharmacoepi studies</vt:lpstr>
      <vt:lpstr>Error in epidemiology studies</vt:lpstr>
      <vt:lpstr>Confounding is a mixing of effects</vt:lpstr>
      <vt:lpstr>Birth order &amp; Down’s syndrome: classic example</vt:lpstr>
      <vt:lpstr>Three criteria of a confounder</vt:lpstr>
      <vt:lpstr>Example of confounding – Alcohol use and cardiovascular disease (CVD) risk </vt:lpstr>
      <vt:lpstr>Removing the imbalance of smoking status reveals much lower risk related to exposure</vt:lpstr>
      <vt:lpstr>Confounding-by-indication is a significant source of bias in pharmacoepidemiology</vt:lpstr>
      <vt:lpstr>Confounding by Indication is common in studies of real-world use of drugs</vt:lpstr>
      <vt:lpstr>Confounding by indication: A particular challenge for PE</vt:lpstr>
      <vt:lpstr>Paradoxical relation of drugs with death</vt:lpstr>
      <vt:lpstr>Retrospective cohort study evaluated comparative safety  of anti-depressents</vt:lpstr>
      <vt:lpstr>Example of CBI: Thiazolidinidiones (TZDs)</vt:lpstr>
      <vt:lpstr>Two outcomes of interest</vt:lpstr>
      <vt:lpstr>CBI in NSAIDS and COX-2 inhibitors</vt:lpstr>
      <vt:lpstr>Design and analytic approaches are used in to address confounding in PE studies</vt:lpstr>
      <vt:lpstr>Pattern of drug utilization can guide choice approach to control confounders</vt:lpstr>
      <vt:lpstr>Restriction in study design can prevent confounding but limit ability to generalize findings.  </vt:lpstr>
      <vt:lpstr>Regression analysis can more efficiently handle multiple confounders though “modeling” assumptions are required</vt:lpstr>
      <vt:lpstr>misclassification</vt:lpstr>
      <vt:lpstr>Misclassification</vt:lpstr>
      <vt:lpstr>PowerPoint Presentation</vt:lpstr>
      <vt:lpstr>Definitions: Sensitivity &amp; Specificity (E=truth; T=test)</vt:lpstr>
      <vt:lpstr>Definitions: PPV &amp; NPV</vt:lpstr>
      <vt:lpstr>Relation between predictive and classification measures</vt:lpstr>
      <vt:lpstr>Example of misclassification </vt:lpstr>
      <vt:lpstr>Example of misclassification (con’d)</vt:lpstr>
      <vt:lpstr>PowerPoint Presentation</vt:lpstr>
      <vt:lpstr>PowerPoint Presentation</vt:lpstr>
      <vt:lpstr>Latency Analyses </vt:lpstr>
      <vt:lpstr>Strategies for addressing misclassification</vt:lpstr>
      <vt:lpstr>Immortal Time Bias</vt:lpstr>
      <vt:lpstr>Important bias in PE studies: Immortal person time bias</vt:lpstr>
      <vt:lpstr>PowerPoint Presentation</vt:lpstr>
      <vt:lpstr>Selection Bias</vt:lpstr>
      <vt:lpstr>Selection bias — definition</vt:lpstr>
      <vt:lpstr>Selection bias can also be addressed using quantitative bias analysis!</vt:lpstr>
      <vt:lpstr>Example of selection bias</vt:lpstr>
      <vt:lpstr>Example of selection bias (con’d)</vt:lpstr>
      <vt:lpstr>Example of selection bias (con’d)</vt:lpstr>
      <vt:lpstr>Summary</vt:lpstr>
      <vt:lpstr>PowerPoint Presentation</vt:lpstr>
    </vt:vector>
  </TitlesOfParts>
  <Company>Amgen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Predictors of Early Mortality</dc:title>
  <dc:creator>Administrator</dc:creator>
  <cp:lastModifiedBy>mkelsh</cp:lastModifiedBy>
  <cp:revision>214</cp:revision>
  <cp:lastPrinted>2015-01-14T06:34:46Z</cp:lastPrinted>
  <dcterms:created xsi:type="dcterms:W3CDTF">2005-08-17T16:35:31Z</dcterms:created>
  <dcterms:modified xsi:type="dcterms:W3CDTF">2015-01-15T18:56:36Z</dcterms:modified>
</cp:coreProperties>
</file>