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547" r:id="rId3"/>
    <p:sldId id="507" r:id="rId4"/>
    <p:sldId id="552" r:id="rId5"/>
    <p:sldId id="553" r:id="rId6"/>
    <p:sldId id="548" r:id="rId7"/>
    <p:sldId id="549" r:id="rId8"/>
    <p:sldId id="550" r:id="rId9"/>
    <p:sldId id="511" r:id="rId10"/>
    <p:sldId id="518" r:id="rId11"/>
    <p:sldId id="517" r:id="rId12"/>
    <p:sldId id="607" r:id="rId13"/>
    <p:sldId id="608" r:id="rId14"/>
    <p:sldId id="512" r:id="rId15"/>
    <p:sldId id="556" r:id="rId16"/>
    <p:sldId id="514" r:id="rId17"/>
    <p:sldId id="609" r:id="rId18"/>
    <p:sldId id="610" r:id="rId19"/>
    <p:sldId id="532" r:id="rId20"/>
    <p:sldId id="611" r:id="rId21"/>
    <p:sldId id="533" r:id="rId22"/>
    <p:sldId id="534" r:id="rId23"/>
    <p:sldId id="535" r:id="rId24"/>
    <p:sldId id="536" r:id="rId25"/>
    <p:sldId id="537" r:id="rId26"/>
    <p:sldId id="538" r:id="rId27"/>
    <p:sldId id="540" r:id="rId28"/>
    <p:sldId id="541" r:id="rId29"/>
    <p:sldId id="542" r:id="rId30"/>
    <p:sldId id="539" r:id="rId31"/>
    <p:sldId id="543" r:id="rId32"/>
    <p:sldId id="569" r:id="rId33"/>
    <p:sldId id="557" r:id="rId34"/>
    <p:sldId id="560" r:id="rId35"/>
    <p:sldId id="561" r:id="rId36"/>
    <p:sldId id="559" r:id="rId37"/>
    <p:sldId id="558" r:id="rId38"/>
    <p:sldId id="545" r:id="rId39"/>
    <p:sldId id="612" r:id="rId40"/>
    <p:sldId id="515" r:id="rId41"/>
    <p:sldId id="519" r:id="rId42"/>
    <p:sldId id="520" r:id="rId43"/>
    <p:sldId id="524" r:id="rId44"/>
    <p:sldId id="523" r:id="rId45"/>
    <p:sldId id="525" r:id="rId46"/>
    <p:sldId id="613" r:id="rId47"/>
    <p:sldId id="562" r:id="rId48"/>
    <p:sldId id="563" r:id="rId49"/>
    <p:sldId id="564" r:id="rId50"/>
    <p:sldId id="570" r:id="rId51"/>
    <p:sldId id="576" r:id="rId52"/>
    <p:sldId id="578" r:id="rId53"/>
    <p:sldId id="582" r:id="rId54"/>
    <p:sldId id="590" r:id="rId55"/>
    <p:sldId id="606" r:id="rId56"/>
    <p:sldId id="591" r:id="rId57"/>
    <p:sldId id="592" r:id="rId58"/>
    <p:sldId id="593" r:id="rId59"/>
    <p:sldId id="584" r:id="rId60"/>
    <p:sldId id="614" r:id="rId61"/>
    <p:sldId id="586" r:id="rId62"/>
    <p:sldId id="587" r:id="rId63"/>
    <p:sldId id="588" r:id="rId64"/>
    <p:sldId id="615" r:id="rId65"/>
    <p:sldId id="594" r:id="rId66"/>
    <p:sldId id="595" r:id="rId67"/>
    <p:sldId id="596" r:id="rId68"/>
    <p:sldId id="597" r:id="rId69"/>
    <p:sldId id="598" r:id="rId70"/>
    <p:sldId id="599" r:id="rId71"/>
    <p:sldId id="600" r:id="rId72"/>
    <p:sldId id="601" r:id="rId73"/>
    <p:sldId id="602" r:id="rId74"/>
    <p:sldId id="603" r:id="rId75"/>
    <p:sldId id="604" r:id="rId76"/>
    <p:sldId id="605" r:id="rId77"/>
    <p:sldId id="616" r:id="rId78"/>
    <p:sldId id="473" r:id="rId79"/>
    <p:sldId id="353" r:id="rId80"/>
  </p:sldIdLst>
  <p:sldSz cx="9144000" cy="6858000" type="screen4x3"/>
  <p:notesSz cx="6842125" cy="92630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8">
          <p15:clr>
            <a:srgbClr val="A4A3A4"/>
          </p15:clr>
        </p15:guide>
        <p15:guide id="2" pos="215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75395" autoAdjust="0"/>
  </p:normalViewPr>
  <p:slideViewPr>
    <p:cSldViewPr>
      <p:cViewPr varScale="1">
        <p:scale>
          <a:sx n="73" d="100"/>
          <a:sy n="73" d="100"/>
        </p:scale>
        <p:origin x="138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724" y="-102"/>
      </p:cViewPr>
      <p:guideLst>
        <p:guide orient="horz" pos="2918"/>
        <p:guide pos="215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A12B6-2382-4484-8611-67577854A0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AC252D7-ADC8-4AA6-9CB6-7C93392E3FA9}">
      <dgm:prSet phldrT="[Text]" custT="1"/>
      <dgm:spPr/>
      <dgm:t>
        <a:bodyPr/>
        <a:lstStyle/>
        <a:p>
          <a:pPr algn="ctr"/>
          <a:r>
            <a:rPr lang="en-US" sz="2000" dirty="0">
              <a:solidFill>
                <a:schemeClr val="tx1"/>
              </a:solidFill>
            </a:rPr>
            <a:t>What are the causes of health and illness?</a:t>
          </a:r>
        </a:p>
      </dgm:t>
    </dgm:pt>
    <dgm:pt modelId="{7A274DEC-4EF1-4894-96FB-B5F0C6BC8681}" type="parTrans" cxnId="{ED97AAF1-151D-4209-8833-DF6A20EF12BB}">
      <dgm:prSet/>
      <dgm:spPr/>
      <dgm:t>
        <a:bodyPr/>
        <a:lstStyle/>
        <a:p>
          <a:endParaRPr lang="en-US"/>
        </a:p>
      </dgm:t>
    </dgm:pt>
    <dgm:pt modelId="{EA2B3A43-4416-4804-B9CB-A4F3517257D9}" type="sibTrans" cxnId="{ED97AAF1-151D-4209-8833-DF6A20EF12BB}">
      <dgm:prSet/>
      <dgm:spPr/>
      <dgm:t>
        <a:bodyPr/>
        <a:lstStyle/>
        <a:p>
          <a:endParaRPr lang="en-US"/>
        </a:p>
      </dgm:t>
    </dgm:pt>
    <dgm:pt modelId="{FD787F28-D8C4-4476-BCE4-695ADD5A989B}">
      <dgm:prSet phldrT="[Text]" custT="1"/>
      <dgm:spPr/>
      <dgm:t>
        <a:bodyPr/>
        <a:lstStyle/>
        <a:p>
          <a:r>
            <a:rPr lang="en-US" sz="1400" dirty="0"/>
            <a:t>Theoretical understanding, including biology and social theory</a:t>
          </a:r>
        </a:p>
      </dgm:t>
    </dgm:pt>
    <dgm:pt modelId="{4C9ED7FB-E4F8-4598-83E5-F3C73373A5BC}" type="parTrans" cxnId="{FDA5A8A7-8CCC-4EB8-80D3-E2CEBF7F2564}">
      <dgm:prSet/>
      <dgm:spPr/>
      <dgm:t>
        <a:bodyPr/>
        <a:lstStyle/>
        <a:p>
          <a:endParaRPr lang="en-US"/>
        </a:p>
      </dgm:t>
    </dgm:pt>
    <dgm:pt modelId="{F9F06DE8-205F-4775-9777-3D311E9CDB2C}" type="sibTrans" cxnId="{FDA5A8A7-8CCC-4EB8-80D3-E2CEBF7F2564}">
      <dgm:prSet/>
      <dgm:spPr/>
      <dgm:t>
        <a:bodyPr/>
        <a:lstStyle/>
        <a:p>
          <a:endParaRPr lang="en-US"/>
        </a:p>
      </dgm:t>
    </dgm:pt>
    <dgm:pt modelId="{7D3ED67B-C00A-475B-BF0C-290D94D0235F}">
      <dgm:prSet phldrT="[Text]" custT="1"/>
      <dgm:spPr/>
      <dgm:t>
        <a:bodyPr/>
        <a:lstStyle/>
        <a:p>
          <a:pPr algn="ctr"/>
          <a:r>
            <a:rPr lang="en-US" sz="2000" dirty="0">
              <a:solidFill>
                <a:schemeClr val="tx1"/>
              </a:solidFill>
            </a:rPr>
            <a:t>How important are the various causes?</a:t>
          </a:r>
        </a:p>
      </dgm:t>
    </dgm:pt>
    <dgm:pt modelId="{88F1BD41-A8C0-4630-83AE-BBD45F06807A}" type="parTrans" cxnId="{DE11F710-2A5A-4DE8-9EED-23B39D0C906B}">
      <dgm:prSet/>
      <dgm:spPr/>
      <dgm:t>
        <a:bodyPr/>
        <a:lstStyle/>
        <a:p>
          <a:endParaRPr lang="en-US"/>
        </a:p>
      </dgm:t>
    </dgm:pt>
    <dgm:pt modelId="{89F1955C-A37E-46DC-9F78-88394C6F8419}" type="sibTrans" cxnId="{DE11F710-2A5A-4DE8-9EED-23B39D0C906B}">
      <dgm:prSet/>
      <dgm:spPr/>
      <dgm:t>
        <a:bodyPr/>
        <a:lstStyle/>
        <a:p>
          <a:endParaRPr lang="en-US"/>
        </a:p>
      </dgm:t>
    </dgm:pt>
    <dgm:pt modelId="{DF19D124-7ACF-4BB4-9279-9C98CD3CCE78}">
      <dgm:prSet phldrT="[Text]" custT="1"/>
      <dgm:spPr/>
      <dgm:t>
        <a:bodyPr/>
        <a:lstStyle/>
        <a:p>
          <a:r>
            <a:rPr lang="en-US" sz="1400" dirty="0"/>
            <a:t>Heterogeneity/subgroup analyses</a:t>
          </a:r>
        </a:p>
      </dgm:t>
    </dgm:pt>
    <dgm:pt modelId="{C05E409C-CB11-495E-AE43-6C598E72DB7F}" type="parTrans" cxnId="{B97E236C-6CD3-4DF1-ABCD-B878D252526C}">
      <dgm:prSet/>
      <dgm:spPr/>
      <dgm:t>
        <a:bodyPr/>
        <a:lstStyle/>
        <a:p>
          <a:endParaRPr lang="en-US"/>
        </a:p>
      </dgm:t>
    </dgm:pt>
    <dgm:pt modelId="{4AEDE090-9334-4A28-A39B-482A19A49D2A}" type="sibTrans" cxnId="{B97E236C-6CD3-4DF1-ABCD-B878D252526C}">
      <dgm:prSet/>
      <dgm:spPr/>
      <dgm:t>
        <a:bodyPr/>
        <a:lstStyle/>
        <a:p>
          <a:endParaRPr lang="en-US"/>
        </a:p>
      </dgm:t>
    </dgm:pt>
    <dgm:pt modelId="{9190D3AF-9F77-47CF-A3B9-7E925932C1C7}">
      <dgm:prSet phldrT="[Text]" custT="1"/>
      <dgm:spPr/>
      <dgm:t>
        <a:bodyPr/>
        <a:lstStyle/>
        <a:p>
          <a:r>
            <a:rPr lang="en-US" sz="1400" dirty="0"/>
            <a:t>Population attributable fractions</a:t>
          </a:r>
        </a:p>
      </dgm:t>
    </dgm:pt>
    <dgm:pt modelId="{C4B21F91-75DB-400D-A7CD-8B4E2AD14BAD}" type="parTrans" cxnId="{ADAE2679-E981-4AB2-A160-47C6EDF49B75}">
      <dgm:prSet/>
      <dgm:spPr/>
      <dgm:t>
        <a:bodyPr/>
        <a:lstStyle/>
        <a:p>
          <a:endParaRPr lang="en-US"/>
        </a:p>
      </dgm:t>
    </dgm:pt>
    <dgm:pt modelId="{F47D3E48-B9A6-4F48-9221-6A9530CF7D10}" type="sibTrans" cxnId="{ADAE2679-E981-4AB2-A160-47C6EDF49B75}">
      <dgm:prSet/>
      <dgm:spPr/>
      <dgm:t>
        <a:bodyPr/>
        <a:lstStyle/>
        <a:p>
          <a:endParaRPr lang="en-US"/>
        </a:p>
      </dgm:t>
    </dgm:pt>
    <dgm:pt modelId="{BE66B743-30C8-45FD-B9CA-53838749EBA9}">
      <dgm:prSet phldrT="[Text]" custT="1"/>
      <dgm:spPr/>
      <dgm:t>
        <a:bodyPr/>
        <a:lstStyle/>
        <a:p>
          <a:pPr algn="ctr"/>
          <a:r>
            <a:rPr lang="en-US" sz="2000" dirty="0">
              <a:solidFill>
                <a:schemeClr val="tx1"/>
              </a:solidFill>
            </a:rPr>
            <a:t>How do we alter these health determinants?</a:t>
          </a:r>
        </a:p>
      </dgm:t>
    </dgm:pt>
    <dgm:pt modelId="{320BA810-7606-40B9-B37D-7F20305D23BB}" type="parTrans" cxnId="{FBE7B86B-CD16-4193-BBB3-DE6B0E7B9259}">
      <dgm:prSet/>
      <dgm:spPr/>
      <dgm:t>
        <a:bodyPr/>
        <a:lstStyle/>
        <a:p>
          <a:endParaRPr lang="en-US"/>
        </a:p>
      </dgm:t>
    </dgm:pt>
    <dgm:pt modelId="{58E68A6B-C476-4839-B5D9-DCBF2B989CF3}" type="sibTrans" cxnId="{FBE7B86B-CD16-4193-BBB3-DE6B0E7B9259}">
      <dgm:prSet/>
      <dgm:spPr/>
      <dgm:t>
        <a:bodyPr/>
        <a:lstStyle/>
        <a:p>
          <a:endParaRPr lang="en-US"/>
        </a:p>
      </dgm:t>
    </dgm:pt>
    <dgm:pt modelId="{A23CD987-9DE3-402C-84DA-407D2C6AF9ED}">
      <dgm:prSet phldrT="[Text]" custT="1"/>
      <dgm:spPr/>
      <dgm:t>
        <a:bodyPr/>
        <a:lstStyle/>
        <a:p>
          <a:r>
            <a:rPr lang="en-US" sz="1400" dirty="0"/>
            <a:t>Collaborations with experts in the “determinants of social determinants” to define interventions</a:t>
          </a:r>
        </a:p>
      </dgm:t>
    </dgm:pt>
    <dgm:pt modelId="{BCFC2A24-E6DA-4255-8049-61C917F2DE76}" type="parTrans" cxnId="{AFA25D9F-D553-4299-A4FB-9B019E33311F}">
      <dgm:prSet/>
      <dgm:spPr/>
      <dgm:t>
        <a:bodyPr/>
        <a:lstStyle/>
        <a:p>
          <a:endParaRPr lang="en-US"/>
        </a:p>
      </dgm:t>
    </dgm:pt>
    <dgm:pt modelId="{758D5A01-0761-433B-BC11-9D72F17A1062}" type="sibTrans" cxnId="{AFA25D9F-D553-4299-A4FB-9B019E33311F}">
      <dgm:prSet/>
      <dgm:spPr/>
      <dgm:t>
        <a:bodyPr/>
        <a:lstStyle/>
        <a:p>
          <a:endParaRPr lang="en-US"/>
        </a:p>
      </dgm:t>
    </dgm:pt>
    <dgm:pt modelId="{9F412717-E86E-41D3-A4BE-FAFE99F45E82}">
      <dgm:prSet phldrT="[Text]" custT="1"/>
      <dgm:spPr/>
      <dgm:t>
        <a:bodyPr/>
        <a:lstStyle/>
        <a:p>
          <a:r>
            <a:rPr lang="en-US" sz="1400" dirty="0"/>
            <a:t>Policy analyses</a:t>
          </a:r>
        </a:p>
      </dgm:t>
    </dgm:pt>
    <dgm:pt modelId="{756CE1F6-5E4C-47D4-992C-862AE1B43818}" type="parTrans" cxnId="{3EB5D87F-1C2F-428E-A542-72640057EFAE}">
      <dgm:prSet/>
      <dgm:spPr/>
      <dgm:t>
        <a:bodyPr/>
        <a:lstStyle/>
        <a:p>
          <a:endParaRPr lang="en-US"/>
        </a:p>
      </dgm:t>
    </dgm:pt>
    <dgm:pt modelId="{5C14B442-70E4-4496-9525-D48F7021DACB}" type="sibTrans" cxnId="{3EB5D87F-1C2F-428E-A542-72640057EFAE}">
      <dgm:prSet/>
      <dgm:spPr/>
      <dgm:t>
        <a:bodyPr/>
        <a:lstStyle/>
        <a:p>
          <a:endParaRPr lang="en-US"/>
        </a:p>
      </dgm:t>
    </dgm:pt>
    <dgm:pt modelId="{22085429-EB4B-41FA-9EAD-67ED7D0A91D4}">
      <dgm:prSet phldrT="[Text]" custT="1"/>
      <dgm:spPr/>
      <dgm:t>
        <a:bodyPr/>
        <a:lstStyle/>
        <a:p>
          <a:r>
            <a:rPr lang="en-US" sz="1400" dirty="0"/>
            <a:t>Simulation studies</a:t>
          </a:r>
        </a:p>
      </dgm:t>
    </dgm:pt>
    <dgm:pt modelId="{89373289-5DE8-4779-89F6-603DDA6120B7}" type="parTrans" cxnId="{BCEE3B63-5627-4BD5-B317-3FCFD128AEDA}">
      <dgm:prSet/>
      <dgm:spPr/>
      <dgm:t>
        <a:bodyPr/>
        <a:lstStyle/>
        <a:p>
          <a:endParaRPr lang="en-US"/>
        </a:p>
      </dgm:t>
    </dgm:pt>
    <dgm:pt modelId="{046C3FB9-C416-4EA8-9679-F470FFA6EB8F}" type="sibTrans" cxnId="{BCEE3B63-5627-4BD5-B317-3FCFD128AEDA}">
      <dgm:prSet/>
      <dgm:spPr/>
      <dgm:t>
        <a:bodyPr/>
        <a:lstStyle/>
        <a:p>
          <a:endParaRPr lang="en-US"/>
        </a:p>
      </dgm:t>
    </dgm:pt>
    <dgm:pt modelId="{BB13D8D9-59BA-4EB4-9B54-18A562460E5A}">
      <dgm:prSet phldrT="[Text]" custT="1"/>
      <dgm:spPr/>
      <dgm:t>
        <a:bodyPr/>
        <a:lstStyle/>
        <a:p>
          <a:r>
            <a:rPr lang="en-US" sz="1400" dirty="0"/>
            <a:t>Quasi- or natural-experiments</a:t>
          </a:r>
        </a:p>
      </dgm:t>
    </dgm:pt>
    <dgm:pt modelId="{03806B35-5E0A-46E3-B7A6-7BE94F98C1AD}" type="parTrans" cxnId="{F3091498-5019-4ACB-BE46-EBCBA40A9046}">
      <dgm:prSet/>
      <dgm:spPr/>
      <dgm:t>
        <a:bodyPr/>
        <a:lstStyle/>
        <a:p>
          <a:endParaRPr lang="en-US"/>
        </a:p>
      </dgm:t>
    </dgm:pt>
    <dgm:pt modelId="{DF422EE0-9CA6-463B-AF53-2C8B4744C7CF}" type="sibTrans" cxnId="{F3091498-5019-4ACB-BE46-EBCBA40A9046}">
      <dgm:prSet/>
      <dgm:spPr/>
      <dgm:t>
        <a:bodyPr/>
        <a:lstStyle/>
        <a:p>
          <a:endParaRPr lang="en-US"/>
        </a:p>
      </dgm:t>
    </dgm:pt>
    <dgm:pt modelId="{3B41D3E6-6A57-497C-AD6B-453AC825D761}">
      <dgm:prSet phldrT="[Text]" custT="1"/>
      <dgm:spPr/>
      <dgm:t>
        <a:bodyPr/>
        <a:lstStyle/>
        <a:p>
          <a:r>
            <a:rPr lang="en-US" sz="1400" dirty="0"/>
            <a:t>Implementation expertise</a:t>
          </a:r>
        </a:p>
      </dgm:t>
    </dgm:pt>
    <dgm:pt modelId="{A000B861-C2E8-49D0-8818-2E41C2F5E520}" type="parTrans" cxnId="{1FAD86F7-5D93-4008-9AB1-C0861079B3F5}">
      <dgm:prSet/>
      <dgm:spPr/>
      <dgm:t>
        <a:bodyPr/>
        <a:lstStyle/>
        <a:p>
          <a:endParaRPr lang="en-US"/>
        </a:p>
      </dgm:t>
    </dgm:pt>
    <dgm:pt modelId="{7DCA2D88-965B-479F-8174-5DD0F860D532}" type="sibTrans" cxnId="{1FAD86F7-5D93-4008-9AB1-C0861079B3F5}">
      <dgm:prSet/>
      <dgm:spPr/>
      <dgm:t>
        <a:bodyPr/>
        <a:lstStyle/>
        <a:p>
          <a:endParaRPr lang="en-US"/>
        </a:p>
      </dgm:t>
    </dgm:pt>
    <dgm:pt modelId="{C86EBF68-3F9F-45A4-B69D-A54C2959E39F}">
      <dgm:prSet phldrT="[Text]" custT="1"/>
      <dgm:spPr/>
      <dgm:t>
        <a:bodyPr/>
        <a:lstStyle/>
        <a:p>
          <a:r>
            <a:rPr lang="en-US" sz="1400" dirty="0"/>
            <a:t>Observational epidemiology</a:t>
          </a:r>
        </a:p>
      </dgm:t>
    </dgm:pt>
    <dgm:pt modelId="{A8A35644-3D0A-47CD-9FA7-AB54AF903200}" type="parTrans" cxnId="{D7873DCC-B943-4387-B021-6691AAFEB4FA}">
      <dgm:prSet/>
      <dgm:spPr/>
      <dgm:t>
        <a:bodyPr/>
        <a:lstStyle/>
        <a:p>
          <a:endParaRPr lang="en-US"/>
        </a:p>
      </dgm:t>
    </dgm:pt>
    <dgm:pt modelId="{814874D8-5AEB-4DA6-AA32-231B9210CA20}" type="sibTrans" cxnId="{D7873DCC-B943-4387-B021-6691AAFEB4FA}">
      <dgm:prSet/>
      <dgm:spPr/>
      <dgm:t>
        <a:bodyPr/>
        <a:lstStyle/>
        <a:p>
          <a:endParaRPr lang="en-US"/>
        </a:p>
      </dgm:t>
    </dgm:pt>
    <dgm:pt modelId="{65FDDAF7-64DF-4E73-9E07-B98539651F82}">
      <dgm:prSet phldrT="[Text]" custT="1"/>
      <dgm:spPr/>
      <dgm:t>
        <a:bodyPr/>
        <a:lstStyle/>
        <a:p>
          <a:r>
            <a:rPr lang="en-US" sz="1400" dirty="0"/>
            <a:t>Randomized trials</a:t>
          </a:r>
        </a:p>
      </dgm:t>
    </dgm:pt>
    <dgm:pt modelId="{75397670-79DA-4C5F-9E7B-D0E66CFDA639}" type="parTrans" cxnId="{77777A77-CA17-48CE-8085-71E5364B7786}">
      <dgm:prSet/>
      <dgm:spPr/>
      <dgm:t>
        <a:bodyPr/>
        <a:lstStyle/>
        <a:p>
          <a:endParaRPr lang="en-US"/>
        </a:p>
      </dgm:t>
    </dgm:pt>
    <dgm:pt modelId="{99CF03E3-5DA5-47B6-A4C3-8BB99B1A3CAF}" type="sibTrans" cxnId="{77777A77-CA17-48CE-8085-71E5364B7786}">
      <dgm:prSet/>
      <dgm:spPr/>
      <dgm:t>
        <a:bodyPr/>
        <a:lstStyle/>
        <a:p>
          <a:endParaRPr lang="en-US"/>
        </a:p>
      </dgm:t>
    </dgm:pt>
    <dgm:pt modelId="{1F0373E1-4731-4116-BD14-24328D5CB444}" type="pres">
      <dgm:prSet presAssocID="{782A12B6-2382-4484-8611-67577854A0C3}" presName="Name0" presStyleCnt="0">
        <dgm:presLayoutVars>
          <dgm:dir/>
          <dgm:animLvl val="lvl"/>
          <dgm:resizeHandles val="exact"/>
        </dgm:presLayoutVars>
      </dgm:prSet>
      <dgm:spPr/>
    </dgm:pt>
    <dgm:pt modelId="{3C7ADD4E-E24A-4FA0-8D0A-C1770ACC6AE9}" type="pres">
      <dgm:prSet presAssocID="{7AC252D7-ADC8-4AA6-9CB6-7C93392E3FA9}" presName="linNode" presStyleCnt="0"/>
      <dgm:spPr/>
    </dgm:pt>
    <dgm:pt modelId="{1DC0209A-32A6-469B-B77F-1B0F62316E65}" type="pres">
      <dgm:prSet presAssocID="{7AC252D7-ADC8-4AA6-9CB6-7C93392E3FA9}" presName="parentText" presStyleLbl="node1" presStyleIdx="0" presStyleCnt="3">
        <dgm:presLayoutVars>
          <dgm:chMax val="1"/>
          <dgm:bulletEnabled val="1"/>
        </dgm:presLayoutVars>
      </dgm:prSet>
      <dgm:spPr/>
    </dgm:pt>
    <dgm:pt modelId="{9908CAE9-D826-447B-BD6A-63426CE7175F}" type="pres">
      <dgm:prSet presAssocID="{7AC252D7-ADC8-4AA6-9CB6-7C93392E3FA9}" presName="descendantText" presStyleLbl="alignAccFollowNode1" presStyleIdx="0" presStyleCnt="3">
        <dgm:presLayoutVars>
          <dgm:bulletEnabled val="1"/>
        </dgm:presLayoutVars>
      </dgm:prSet>
      <dgm:spPr/>
    </dgm:pt>
    <dgm:pt modelId="{D8336690-409E-4FCA-A69A-1FECF7569C9A}" type="pres">
      <dgm:prSet presAssocID="{EA2B3A43-4416-4804-B9CB-A4F3517257D9}" presName="sp" presStyleCnt="0"/>
      <dgm:spPr/>
    </dgm:pt>
    <dgm:pt modelId="{7E3B720F-87C8-4BC0-A605-E3525AE095C3}" type="pres">
      <dgm:prSet presAssocID="{7D3ED67B-C00A-475B-BF0C-290D94D0235F}" presName="linNode" presStyleCnt="0"/>
      <dgm:spPr/>
    </dgm:pt>
    <dgm:pt modelId="{EAF7DBC1-2DC2-41BB-8720-DC71FD54E328}" type="pres">
      <dgm:prSet presAssocID="{7D3ED67B-C00A-475B-BF0C-290D94D0235F}" presName="parentText" presStyleLbl="node1" presStyleIdx="1" presStyleCnt="3">
        <dgm:presLayoutVars>
          <dgm:chMax val="1"/>
          <dgm:bulletEnabled val="1"/>
        </dgm:presLayoutVars>
      </dgm:prSet>
      <dgm:spPr/>
    </dgm:pt>
    <dgm:pt modelId="{4F20E5C1-1781-4431-8926-5F560F32E3AA}" type="pres">
      <dgm:prSet presAssocID="{7D3ED67B-C00A-475B-BF0C-290D94D0235F}" presName="descendantText" presStyleLbl="alignAccFollowNode1" presStyleIdx="1" presStyleCnt="3">
        <dgm:presLayoutVars>
          <dgm:bulletEnabled val="1"/>
        </dgm:presLayoutVars>
      </dgm:prSet>
      <dgm:spPr/>
    </dgm:pt>
    <dgm:pt modelId="{70AF0FAA-4CE2-4050-A17E-6C2BA7B1AF56}" type="pres">
      <dgm:prSet presAssocID="{89F1955C-A37E-46DC-9F78-88394C6F8419}" presName="sp" presStyleCnt="0"/>
      <dgm:spPr/>
    </dgm:pt>
    <dgm:pt modelId="{E76B3AC8-B910-4DDD-B29E-07FE771E20BC}" type="pres">
      <dgm:prSet presAssocID="{BE66B743-30C8-45FD-B9CA-53838749EBA9}" presName="linNode" presStyleCnt="0"/>
      <dgm:spPr/>
    </dgm:pt>
    <dgm:pt modelId="{777F4EAD-FA7D-4F11-B551-AC3A507D9EF2}" type="pres">
      <dgm:prSet presAssocID="{BE66B743-30C8-45FD-B9CA-53838749EBA9}" presName="parentText" presStyleLbl="node1" presStyleIdx="2" presStyleCnt="3">
        <dgm:presLayoutVars>
          <dgm:chMax val="1"/>
          <dgm:bulletEnabled val="1"/>
        </dgm:presLayoutVars>
      </dgm:prSet>
      <dgm:spPr/>
    </dgm:pt>
    <dgm:pt modelId="{4FF5719F-F119-47A7-BA2D-87CE7AC5939C}" type="pres">
      <dgm:prSet presAssocID="{BE66B743-30C8-45FD-B9CA-53838749EBA9}" presName="descendantText" presStyleLbl="alignAccFollowNode1" presStyleIdx="2" presStyleCnt="3">
        <dgm:presLayoutVars>
          <dgm:bulletEnabled val="1"/>
        </dgm:presLayoutVars>
      </dgm:prSet>
      <dgm:spPr/>
    </dgm:pt>
  </dgm:ptLst>
  <dgm:cxnLst>
    <dgm:cxn modelId="{EC10EC09-ABC7-4948-98CD-F84B162DE7E4}" type="presOf" srcId="{DF19D124-7ACF-4BB4-9279-9C98CD3CCE78}" destId="{4F20E5C1-1781-4431-8926-5F560F32E3AA}" srcOrd="0" destOrd="0" presId="urn:microsoft.com/office/officeart/2005/8/layout/vList5"/>
    <dgm:cxn modelId="{DE11F710-2A5A-4DE8-9EED-23B39D0C906B}" srcId="{782A12B6-2382-4484-8611-67577854A0C3}" destId="{7D3ED67B-C00A-475B-BF0C-290D94D0235F}" srcOrd="1" destOrd="0" parTransId="{88F1BD41-A8C0-4630-83AE-BBD45F06807A}" sibTransId="{89F1955C-A37E-46DC-9F78-88394C6F8419}"/>
    <dgm:cxn modelId="{2C197312-3CD4-4674-9022-17662A1BE35B}" type="presOf" srcId="{C86EBF68-3F9F-45A4-B69D-A54C2959E39F}" destId="{9908CAE9-D826-447B-BD6A-63426CE7175F}" srcOrd="0" destOrd="1" presId="urn:microsoft.com/office/officeart/2005/8/layout/vList5"/>
    <dgm:cxn modelId="{C28DBF34-C8C4-4F1E-BB57-02A1DB356E4B}" type="presOf" srcId="{9F412717-E86E-41D3-A4BE-FAFE99F45E82}" destId="{4FF5719F-F119-47A7-BA2D-87CE7AC5939C}" srcOrd="0" destOrd="1" presId="urn:microsoft.com/office/officeart/2005/8/layout/vList5"/>
    <dgm:cxn modelId="{BD3CFE35-5F7F-4EA4-BDDE-6F3868356D65}" type="presOf" srcId="{782A12B6-2382-4484-8611-67577854A0C3}" destId="{1F0373E1-4731-4116-BD14-24328D5CB444}" srcOrd="0" destOrd="0" presId="urn:microsoft.com/office/officeart/2005/8/layout/vList5"/>
    <dgm:cxn modelId="{4F3CC436-828C-4F34-ADE5-A5312FE36A27}" type="presOf" srcId="{FD787F28-D8C4-4476-BCE4-695ADD5A989B}" destId="{9908CAE9-D826-447B-BD6A-63426CE7175F}" srcOrd="0" destOrd="0" presId="urn:microsoft.com/office/officeart/2005/8/layout/vList5"/>
    <dgm:cxn modelId="{A7640138-0643-4515-A7AC-DFDE3DC60359}" type="presOf" srcId="{7D3ED67B-C00A-475B-BF0C-290D94D0235F}" destId="{EAF7DBC1-2DC2-41BB-8720-DC71FD54E328}" srcOrd="0" destOrd="0" presId="urn:microsoft.com/office/officeart/2005/8/layout/vList5"/>
    <dgm:cxn modelId="{BCEE3B63-5627-4BD5-B317-3FCFD128AEDA}" srcId="{7D3ED67B-C00A-475B-BF0C-290D94D0235F}" destId="{22085429-EB4B-41FA-9EAD-67ED7D0A91D4}" srcOrd="2" destOrd="0" parTransId="{89373289-5DE8-4779-89F6-603DDA6120B7}" sibTransId="{046C3FB9-C416-4EA8-9679-F470FFA6EB8F}"/>
    <dgm:cxn modelId="{607CE765-F4CA-4088-8F90-06A3F2D3C459}" type="presOf" srcId="{BB13D8D9-59BA-4EB4-9B54-18A562460E5A}" destId="{9908CAE9-D826-447B-BD6A-63426CE7175F}" srcOrd="0" destOrd="2" presId="urn:microsoft.com/office/officeart/2005/8/layout/vList5"/>
    <dgm:cxn modelId="{6BD81947-FF4C-4979-A7ED-B5F70D134661}" type="presOf" srcId="{22085429-EB4B-41FA-9EAD-67ED7D0A91D4}" destId="{4F20E5C1-1781-4431-8926-5F560F32E3AA}" srcOrd="0" destOrd="2" presId="urn:microsoft.com/office/officeart/2005/8/layout/vList5"/>
    <dgm:cxn modelId="{FBE7B86B-CD16-4193-BBB3-DE6B0E7B9259}" srcId="{782A12B6-2382-4484-8611-67577854A0C3}" destId="{BE66B743-30C8-45FD-B9CA-53838749EBA9}" srcOrd="2" destOrd="0" parTransId="{320BA810-7606-40B9-B37D-7F20305D23BB}" sibTransId="{58E68A6B-C476-4839-B5D9-DCBF2B989CF3}"/>
    <dgm:cxn modelId="{B97E236C-6CD3-4DF1-ABCD-B878D252526C}" srcId="{7D3ED67B-C00A-475B-BF0C-290D94D0235F}" destId="{DF19D124-7ACF-4BB4-9279-9C98CD3CCE78}" srcOrd="0" destOrd="0" parTransId="{C05E409C-CB11-495E-AE43-6C598E72DB7F}" sibTransId="{4AEDE090-9334-4A28-A39B-482A19A49D2A}"/>
    <dgm:cxn modelId="{77777A77-CA17-48CE-8085-71E5364B7786}" srcId="{7AC252D7-ADC8-4AA6-9CB6-7C93392E3FA9}" destId="{65FDDAF7-64DF-4E73-9E07-B98539651F82}" srcOrd="3" destOrd="0" parTransId="{75397670-79DA-4C5F-9E7B-D0E66CFDA639}" sibTransId="{99CF03E3-5DA5-47B6-A4C3-8BB99B1A3CAF}"/>
    <dgm:cxn modelId="{ADAE2679-E981-4AB2-A160-47C6EDF49B75}" srcId="{7D3ED67B-C00A-475B-BF0C-290D94D0235F}" destId="{9190D3AF-9F77-47CF-A3B9-7E925932C1C7}" srcOrd="1" destOrd="0" parTransId="{C4B21F91-75DB-400D-A7CD-8B4E2AD14BAD}" sibTransId="{F47D3E48-B9A6-4F48-9221-6A9530CF7D10}"/>
    <dgm:cxn modelId="{3EB5D87F-1C2F-428E-A542-72640057EFAE}" srcId="{BE66B743-30C8-45FD-B9CA-53838749EBA9}" destId="{9F412717-E86E-41D3-A4BE-FAFE99F45E82}" srcOrd="1" destOrd="0" parTransId="{756CE1F6-5E4C-47D4-992C-862AE1B43818}" sibTransId="{5C14B442-70E4-4496-9525-D48F7021DACB}"/>
    <dgm:cxn modelId="{1B79B787-8B7F-4EDF-9B3F-E178A79A3D69}" type="presOf" srcId="{BE66B743-30C8-45FD-B9CA-53838749EBA9}" destId="{777F4EAD-FA7D-4F11-B551-AC3A507D9EF2}" srcOrd="0" destOrd="0" presId="urn:microsoft.com/office/officeart/2005/8/layout/vList5"/>
    <dgm:cxn modelId="{F3091498-5019-4ACB-BE46-EBCBA40A9046}" srcId="{7AC252D7-ADC8-4AA6-9CB6-7C93392E3FA9}" destId="{BB13D8D9-59BA-4EB4-9B54-18A562460E5A}" srcOrd="2" destOrd="0" parTransId="{03806B35-5E0A-46E3-B7A6-7BE94F98C1AD}" sibTransId="{DF422EE0-9CA6-463B-AF53-2C8B4744C7CF}"/>
    <dgm:cxn modelId="{AFA25D9F-D553-4299-A4FB-9B019E33311F}" srcId="{BE66B743-30C8-45FD-B9CA-53838749EBA9}" destId="{A23CD987-9DE3-402C-84DA-407D2C6AF9ED}" srcOrd="0" destOrd="0" parTransId="{BCFC2A24-E6DA-4255-8049-61C917F2DE76}" sibTransId="{758D5A01-0761-433B-BC11-9D72F17A1062}"/>
    <dgm:cxn modelId="{FDA5A8A7-8CCC-4EB8-80D3-E2CEBF7F2564}" srcId="{7AC252D7-ADC8-4AA6-9CB6-7C93392E3FA9}" destId="{FD787F28-D8C4-4476-BCE4-695ADD5A989B}" srcOrd="0" destOrd="0" parTransId="{4C9ED7FB-E4F8-4598-83E5-F3C73373A5BC}" sibTransId="{F9F06DE8-205F-4775-9777-3D311E9CDB2C}"/>
    <dgm:cxn modelId="{BB1973BB-A031-47EB-8D33-AC157C632E80}" type="presOf" srcId="{3B41D3E6-6A57-497C-AD6B-453AC825D761}" destId="{4FF5719F-F119-47A7-BA2D-87CE7AC5939C}" srcOrd="0" destOrd="2" presId="urn:microsoft.com/office/officeart/2005/8/layout/vList5"/>
    <dgm:cxn modelId="{D7873DCC-B943-4387-B021-6691AAFEB4FA}" srcId="{7AC252D7-ADC8-4AA6-9CB6-7C93392E3FA9}" destId="{C86EBF68-3F9F-45A4-B69D-A54C2959E39F}" srcOrd="1" destOrd="0" parTransId="{A8A35644-3D0A-47CD-9FA7-AB54AF903200}" sibTransId="{814874D8-5AEB-4DA6-AA32-231B9210CA20}"/>
    <dgm:cxn modelId="{ED97AAF1-151D-4209-8833-DF6A20EF12BB}" srcId="{782A12B6-2382-4484-8611-67577854A0C3}" destId="{7AC252D7-ADC8-4AA6-9CB6-7C93392E3FA9}" srcOrd="0" destOrd="0" parTransId="{7A274DEC-4EF1-4894-96FB-B5F0C6BC8681}" sibTransId="{EA2B3A43-4416-4804-B9CB-A4F3517257D9}"/>
    <dgm:cxn modelId="{DB24FAF2-214D-4F2D-AD57-59BC6F0B461A}" type="presOf" srcId="{65FDDAF7-64DF-4E73-9E07-B98539651F82}" destId="{9908CAE9-D826-447B-BD6A-63426CE7175F}" srcOrd="0" destOrd="3" presId="urn:microsoft.com/office/officeart/2005/8/layout/vList5"/>
    <dgm:cxn modelId="{E8A612F6-F378-4A6D-B441-8C42C10E4B1A}" type="presOf" srcId="{7AC252D7-ADC8-4AA6-9CB6-7C93392E3FA9}" destId="{1DC0209A-32A6-469B-B77F-1B0F62316E65}" srcOrd="0" destOrd="0" presId="urn:microsoft.com/office/officeart/2005/8/layout/vList5"/>
    <dgm:cxn modelId="{21BCFFF6-AB0D-4200-B657-91B1B2E64FE8}" type="presOf" srcId="{A23CD987-9DE3-402C-84DA-407D2C6AF9ED}" destId="{4FF5719F-F119-47A7-BA2D-87CE7AC5939C}" srcOrd="0" destOrd="0" presId="urn:microsoft.com/office/officeart/2005/8/layout/vList5"/>
    <dgm:cxn modelId="{1FAD86F7-5D93-4008-9AB1-C0861079B3F5}" srcId="{BE66B743-30C8-45FD-B9CA-53838749EBA9}" destId="{3B41D3E6-6A57-497C-AD6B-453AC825D761}" srcOrd="2" destOrd="0" parTransId="{A000B861-C2E8-49D0-8818-2E41C2F5E520}" sibTransId="{7DCA2D88-965B-479F-8174-5DD0F860D532}"/>
    <dgm:cxn modelId="{186153FF-3820-4BAB-ABCF-77474250A724}" type="presOf" srcId="{9190D3AF-9F77-47CF-A3B9-7E925932C1C7}" destId="{4F20E5C1-1781-4431-8926-5F560F32E3AA}" srcOrd="0" destOrd="1" presId="urn:microsoft.com/office/officeart/2005/8/layout/vList5"/>
    <dgm:cxn modelId="{F4721F39-D2DD-4FB5-8DB8-5784EB557C92}" type="presParOf" srcId="{1F0373E1-4731-4116-BD14-24328D5CB444}" destId="{3C7ADD4E-E24A-4FA0-8D0A-C1770ACC6AE9}" srcOrd="0" destOrd="0" presId="urn:microsoft.com/office/officeart/2005/8/layout/vList5"/>
    <dgm:cxn modelId="{C8723CD2-390B-48C1-8A61-56CA784BBE8E}" type="presParOf" srcId="{3C7ADD4E-E24A-4FA0-8D0A-C1770ACC6AE9}" destId="{1DC0209A-32A6-469B-B77F-1B0F62316E65}" srcOrd="0" destOrd="0" presId="urn:microsoft.com/office/officeart/2005/8/layout/vList5"/>
    <dgm:cxn modelId="{3EDF97BD-C02A-41E5-BA6D-70F1465FBC91}" type="presParOf" srcId="{3C7ADD4E-E24A-4FA0-8D0A-C1770ACC6AE9}" destId="{9908CAE9-D826-447B-BD6A-63426CE7175F}" srcOrd="1" destOrd="0" presId="urn:microsoft.com/office/officeart/2005/8/layout/vList5"/>
    <dgm:cxn modelId="{C8EBA6B9-4B89-4DB8-BD28-9477B0305B37}" type="presParOf" srcId="{1F0373E1-4731-4116-BD14-24328D5CB444}" destId="{D8336690-409E-4FCA-A69A-1FECF7569C9A}" srcOrd="1" destOrd="0" presId="urn:microsoft.com/office/officeart/2005/8/layout/vList5"/>
    <dgm:cxn modelId="{301906F6-61FC-41A3-B23E-395B0582B7C3}" type="presParOf" srcId="{1F0373E1-4731-4116-BD14-24328D5CB444}" destId="{7E3B720F-87C8-4BC0-A605-E3525AE095C3}" srcOrd="2" destOrd="0" presId="urn:microsoft.com/office/officeart/2005/8/layout/vList5"/>
    <dgm:cxn modelId="{AF837EFF-B2CA-44B9-B609-D0194831A2BF}" type="presParOf" srcId="{7E3B720F-87C8-4BC0-A605-E3525AE095C3}" destId="{EAF7DBC1-2DC2-41BB-8720-DC71FD54E328}" srcOrd="0" destOrd="0" presId="urn:microsoft.com/office/officeart/2005/8/layout/vList5"/>
    <dgm:cxn modelId="{61B66493-C179-4932-822C-3FBB02201010}" type="presParOf" srcId="{7E3B720F-87C8-4BC0-A605-E3525AE095C3}" destId="{4F20E5C1-1781-4431-8926-5F560F32E3AA}" srcOrd="1" destOrd="0" presId="urn:microsoft.com/office/officeart/2005/8/layout/vList5"/>
    <dgm:cxn modelId="{274301F9-50CF-4213-B823-61B6D0FD3FCD}" type="presParOf" srcId="{1F0373E1-4731-4116-BD14-24328D5CB444}" destId="{70AF0FAA-4CE2-4050-A17E-6C2BA7B1AF56}" srcOrd="3" destOrd="0" presId="urn:microsoft.com/office/officeart/2005/8/layout/vList5"/>
    <dgm:cxn modelId="{F95A4EC6-4A05-41F3-9AE4-E26097648899}" type="presParOf" srcId="{1F0373E1-4731-4116-BD14-24328D5CB444}" destId="{E76B3AC8-B910-4DDD-B29E-07FE771E20BC}" srcOrd="4" destOrd="0" presId="urn:microsoft.com/office/officeart/2005/8/layout/vList5"/>
    <dgm:cxn modelId="{D1C26B75-A7BC-4258-864E-7B13B5C7ECE9}" type="presParOf" srcId="{E76B3AC8-B910-4DDD-B29E-07FE771E20BC}" destId="{777F4EAD-FA7D-4F11-B551-AC3A507D9EF2}" srcOrd="0" destOrd="0" presId="urn:microsoft.com/office/officeart/2005/8/layout/vList5"/>
    <dgm:cxn modelId="{9AE2E0AD-6507-45B8-B278-36B99E75ED15}" type="presParOf" srcId="{E76B3AC8-B910-4DDD-B29E-07FE771E20BC}" destId="{4FF5719F-F119-47A7-BA2D-87CE7AC593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8CAE9-D826-447B-BD6A-63426CE7175F}">
      <dsp:nvSpPr>
        <dsp:cNvPr id="0" name=""/>
        <dsp:cNvSpPr/>
      </dsp:nvSpPr>
      <dsp:spPr>
        <a:xfrm rot="5400000">
          <a:off x="3354591" y="-1121692"/>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Theoretical understanding, including biology and social theory</a:t>
          </a:r>
        </a:p>
        <a:p>
          <a:pPr marL="114300" lvl="1" indent="-114300" algn="l" defTabSz="622300">
            <a:lnSpc>
              <a:spcPct val="90000"/>
            </a:lnSpc>
            <a:spcBef>
              <a:spcPct val="0"/>
            </a:spcBef>
            <a:spcAft>
              <a:spcPct val="15000"/>
            </a:spcAft>
            <a:buChar char="•"/>
          </a:pPr>
          <a:r>
            <a:rPr lang="en-US" sz="1400" kern="1200" dirty="0"/>
            <a:t>Observational epidemiology</a:t>
          </a:r>
        </a:p>
        <a:p>
          <a:pPr marL="114300" lvl="1" indent="-114300" algn="l" defTabSz="622300">
            <a:lnSpc>
              <a:spcPct val="90000"/>
            </a:lnSpc>
            <a:spcBef>
              <a:spcPct val="0"/>
            </a:spcBef>
            <a:spcAft>
              <a:spcPct val="15000"/>
            </a:spcAft>
            <a:buChar char="•"/>
          </a:pPr>
          <a:r>
            <a:rPr lang="en-US" sz="1400" kern="1200" dirty="0"/>
            <a:t>Quasi- or natural-experiments</a:t>
          </a:r>
        </a:p>
        <a:p>
          <a:pPr marL="114300" lvl="1" indent="-114300" algn="l" defTabSz="622300">
            <a:lnSpc>
              <a:spcPct val="90000"/>
            </a:lnSpc>
            <a:spcBef>
              <a:spcPct val="0"/>
            </a:spcBef>
            <a:spcAft>
              <a:spcPct val="15000"/>
            </a:spcAft>
            <a:buChar char="•"/>
          </a:pPr>
          <a:r>
            <a:rPr lang="en-US" sz="1400" kern="1200" dirty="0"/>
            <a:t>Randomized trials</a:t>
          </a:r>
        </a:p>
      </dsp:txBody>
      <dsp:txXfrm rot="-5400000">
        <a:off x="2084832" y="205028"/>
        <a:ext cx="3649407" cy="1052927"/>
      </dsp:txXfrm>
    </dsp:sp>
    <dsp:sp modelId="{1DC0209A-32A6-469B-B77F-1B0F62316E65}">
      <dsp:nvSpPr>
        <dsp:cNvPr id="0" name=""/>
        <dsp:cNvSpPr/>
      </dsp:nvSpPr>
      <dsp:spPr>
        <a:xfrm>
          <a:off x="0" y="2209"/>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What are the causes of health and illness?</a:t>
          </a:r>
        </a:p>
      </dsp:txBody>
      <dsp:txXfrm>
        <a:off x="71201" y="73410"/>
        <a:ext cx="1942430" cy="1316160"/>
      </dsp:txXfrm>
    </dsp:sp>
    <dsp:sp modelId="{4F20E5C1-1781-4431-8926-5F560F32E3AA}">
      <dsp:nvSpPr>
        <dsp:cNvPr id="0" name=""/>
        <dsp:cNvSpPr/>
      </dsp:nvSpPr>
      <dsp:spPr>
        <a:xfrm rot="5400000">
          <a:off x="3354591" y="409797"/>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Heterogeneity/subgroup analyses</a:t>
          </a:r>
        </a:p>
        <a:p>
          <a:pPr marL="114300" lvl="1" indent="-114300" algn="l" defTabSz="622300">
            <a:lnSpc>
              <a:spcPct val="90000"/>
            </a:lnSpc>
            <a:spcBef>
              <a:spcPct val="0"/>
            </a:spcBef>
            <a:spcAft>
              <a:spcPct val="15000"/>
            </a:spcAft>
            <a:buChar char="•"/>
          </a:pPr>
          <a:r>
            <a:rPr lang="en-US" sz="1400" kern="1200" dirty="0"/>
            <a:t>Population attributable fractions</a:t>
          </a:r>
        </a:p>
        <a:p>
          <a:pPr marL="114300" lvl="1" indent="-114300" algn="l" defTabSz="622300">
            <a:lnSpc>
              <a:spcPct val="90000"/>
            </a:lnSpc>
            <a:spcBef>
              <a:spcPct val="0"/>
            </a:spcBef>
            <a:spcAft>
              <a:spcPct val="15000"/>
            </a:spcAft>
            <a:buChar char="•"/>
          </a:pPr>
          <a:r>
            <a:rPr lang="en-US" sz="1400" kern="1200" dirty="0"/>
            <a:t>Simulation studies</a:t>
          </a:r>
        </a:p>
      </dsp:txBody>
      <dsp:txXfrm rot="-5400000">
        <a:off x="2084832" y="1736518"/>
        <a:ext cx="3649407" cy="1052927"/>
      </dsp:txXfrm>
    </dsp:sp>
    <dsp:sp modelId="{EAF7DBC1-2DC2-41BB-8720-DC71FD54E328}">
      <dsp:nvSpPr>
        <dsp:cNvPr id="0" name=""/>
        <dsp:cNvSpPr/>
      </dsp:nvSpPr>
      <dsp:spPr>
        <a:xfrm>
          <a:off x="0" y="1533700"/>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How important are the various causes?</a:t>
          </a:r>
        </a:p>
      </dsp:txBody>
      <dsp:txXfrm>
        <a:off x="71201" y="1604901"/>
        <a:ext cx="1942430" cy="1316160"/>
      </dsp:txXfrm>
    </dsp:sp>
    <dsp:sp modelId="{4FF5719F-F119-47A7-BA2D-87CE7AC5939C}">
      <dsp:nvSpPr>
        <dsp:cNvPr id="0" name=""/>
        <dsp:cNvSpPr/>
      </dsp:nvSpPr>
      <dsp:spPr>
        <a:xfrm rot="5400000">
          <a:off x="3354591" y="1941287"/>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Collaborations with experts in the “determinants of social determinants” to define interventions</a:t>
          </a:r>
        </a:p>
        <a:p>
          <a:pPr marL="114300" lvl="1" indent="-114300" algn="l" defTabSz="622300">
            <a:lnSpc>
              <a:spcPct val="90000"/>
            </a:lnSpc>
            <a:spcBef>
              <a:spcPct val="0"/>
            </a:spcBef>
            <a:spcAft>
              <a:spcPct val="15000"/>
            </a:spcAft>
            <a:buChar char="•"/>
          </a:pPr>
          <a:r>
            <a:rPr lang="en-US" sz="1400" kern="1200" dirty="0"/>
            <a:t>Policy analyses</a:t>
          </a:r>
        </a:p>
        <a:p>
          <a:pPr marL="114300" lvl="1" indent="-114300" algn="l" defTabSz="622300">
            <a:lnSpc>
              <a:spcPct val="90000"/>
            </a:lnSpc>
            <a:spcBef>
              <a:spcPct val="0"/>
            </a:spcBef>
            <a:spcAft>
              <a:spcPct val="15000"/>
            </a:spcAft>
            <a:buChar char="•"/>
          </a:pPr>
          <a:r>
            <a:rPr lang="en-US" sz="1400" kern="1200" dirty="0"/>
            <a:t>Implementation expertise</a:t>
          </a:r>
        </a:p>
      </dsp:txBody>
      <dsp:txXfrm rot="-5400000">
        <a:off x="2084832" y="3268008"/>
        <a:ext cx="3649407" cy="1052927"/>
      </dsp:txXfrm>
    </dsp:sp>
    <dsp:sp modelId="{777F4EAD-FA7D-4F11-B551-AC3A507D9EF2}">
      <dsp:nvSpPr>
        <dsp:cNvPr id="0" name=""/>
        <dsp:cNvSpPr/>
      </dsp:nvSpPr>
      <dsp:spPr>
        <a:xfrm>
          <a:off x="0" y="3065190"/>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How do we alter these health determinants?</a:t>
          </a:r>
        </a:p>
      </dsp:txBody>
      <dsp:txXfrm>
        <a:off x="71201" y="3136391"/>
        <a:ext cx="1942430"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5541" cy="463470"/>
          </a:xfrm>
          <a:prstGeom prst="rect">
            <a:avLst/>
          </a:prstGeom>
        </p:spPr>
        <p:txBody>
          <a:bodyPr vert="horz" lIns="90306" tIns="45153" rIns="90306" bIns="45153" rtlCol="0"/>
          <a:lstStyle>
            <a:lvl1pPr algn="l">
              <a:defRPr sz="1200"/>
            </a:lvl1pPr>
          </a:lstStyle>
          <a:p>
            <a:pPr>
              <a:defRPr/>
            </a:pPr>
            <a:endParaRPr lang="en-US"/>
          </a:p>
        </p:txBody>
      </p:sp>
      <p:sp>
        <p:nvSpPr>
          <p:cNvPr id="3" name="Date Placeholder 2"/>
          <p:cNvSpPr>
            <a:spLocks noGrp="1"/>
          </p:cNvSpPr>
          <p:nvPr>
            <p:ph type="dt" sz="quarter" idx="1"/>
          </p:nvPr>
        </p:nvSpPr>
        <p:spPr>
          <a:xfrm>
            <a:off x="3875036" y="0"/>
            <a:ext cx="2965541" cy="463470"/>
          </a:xfrm>
          <a:prstGeom prst="rect">
            <a:avLst/>
          </a:prstGeom>
        </p:spPr>
        <p:txBody>
          <a:bodyPr vert="horz" lIns="90306" tIns="45153" rIns="90306" bIns="45153" rtlCol="0"/>
          <a:lstStyle>
            <a:lvl1pPr algn="r">
              <a:defRPr sz="1200"/>
            </a:lvl1pPr>
          </a:lstStyle>
          <a:p>
            <a:pPr>
              <a:defRPr/>
            </a:pPr>
            <a:fld id="{4004DE76-A2B7-4B5F-91FA-9CF7792A535C}" type="datetimeFigureOut">
              <a:rPr lang="en-US"/>
              <a:pPr>
                <a:defRPr/>
              </a:pPr>
              <a:t>2/4/2021</a:t>
            </a:fld>
            <a:endParaRPr lang="en-US"/>
          </a:p>
        </p:txBody>
      </p:sp>
      <p:sp>
        <p:nvSpPr>
          <p:cNvPr id="4" name="Footer Placeholder 3"/>
          <p:cNvSpPr>
            <a:spLocks noGrp="1"/>
          </p:cNvSpPr>
          <p:nvPr>
            <p:ph type="ftr" sz="quarter" idx="2"/>
          </p:nvPr>
        </p:nvSpPr>
        <p:spPr>
          <a:xfrm>
            <a:off x="0" y="8798012"/>
            <a:ext cx="2965541" cy="463470"/>
          </a:xfrm>
          <a:prstGeom prst="rect">
            <a:avLst/>
          </a:prstGeom>
        </p:spPr>
        <p:txBody>
          <a:bodyPr vert="horz" lIns="90306" tIns="45153" rIns="90306" bIns="4515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75036" y="8798012"/>
            <a:ext cx="2965541" cy="463470"/>
          </a:xfrm>
          <a:prstGeom prst="rect">
            <a:avLst/>
          </a:prstGeom>
        </p:spPr>
        <p:txBody>
          <a:bodyPr vert="horz" lIns="90306" tIns="45153" rIns="90306" bIns="45153" rtlCol="0" anchor="b"/>
          <a:lstStyle>
            <a:lvl1pPr algn="r">
              <a:defRPr sz="1200"/>
            </a:lvl1pPr>
          </a:lstStyle>
          <a:p>
            <a:pPr>
              <a:defRPr/>
            </a:pPr>
            <a:fld id="{471F7330-3ED8-4594-A9FD-5A88DAC2468A}" type="slidenum">
              <a:rPr lang="en-US"/>
              <a:pPr>
                <a:defRPr/>
              </a:pPr>
              <a:t>‹#›</a:t>
            </a:fld>
            <a:endParaRPr lang="en-US"/>
          </a:p>
        </p:txBody>
      </p:sp>
    </p:spTree>
    <p:extLst>
      <p:ext uri="{BB962C8B-B14F-4D97-AF65-F5344CB8AC3E}">
        <p14:creationId xmlns:p14="http://schemas.microsoft.com/office/powerpoint/2010/main" val="270948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65541" cy="463470"/>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3875036" y="0"/>
            <a:ext cx="2965541" cy="463470"/>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04900" y="693738"/>
            <a:ext cx="4632325" cy="347503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4833" y="4400588"/>
            <a:ext cx="5472460" cy="4168062"/>
          </a:xfrm>
          <a:prstGeom prst="rect">
            <a:avLst/>
          </a:prstGeom>
          <a:noFill/>
          <a:ln w="9525">
            <a:noFill/>
            <a:miter lim="800000"/>
            <a:headEnd/>
            <a:tailEnd/>
          </a:ln>
          <a:effectLst/>
        </p:spPr>
        <p:txBody>
          <a:bodyPr vert="horz" wrap="square" lIns="92022" tIns="46011" rIns="92022" bIns="460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798012"/>
            <a:ext cx="2965541" cy="463470"/>
          </a:xfrm>
          <a:prstGeom prst="rect">
            <a:avLst/>
          </a:prstGeom>
          <a:noFill/>
          <a:ln w="9525">
            <a:noFill/>
            <a:miter lim="800000"/>
            <a:headEnd/>
            <a:tailEnd/>
          </a:ln>
          <a:effectLst/>
        </p:spPr>
        <p:txBody>
          <a:bodyPr vert="horz" wrap="square" lIns="92022" tIns="46011" rIns="92022" bIns="46011"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75036" y="8798012"/>
            <a:ext cx="2965541" cy="463470"/>
          </a:xfrm>
          <a:prstGeom prst="rect">
            <a:avLst/>
          </a:prstGeom>
          <a:noFill/>
          <a:ln w="9525">
            <a:noFill/>
            <a:miter lim="800000"/>
            <a:headEnd/>
            <a:tailEnd/>
          </a:ln>
          <a:effectLst/>
        </p:spPr>
        <p:txBody>
          <a:bodyPr vert="horz" wrap="square" lIns="92022" tIns="46011" rIns="92022" bIns="46011" numCol="1" anchor="b" anchorCtr="0" compatLnSpc="1">
            <a:prstTxWarp prst="textNoShape">
              <a:avLst/>
            </a:prstTxWarp>
          </a:bodyPr>
          <a:lstStyle>
            <a:lvl1pPr algn="r">
              <a:defRPr sz="1200"/>
            </a:lvl1pPr>
          </a:lstStyle>
          <a:p>
            <a:pPr>
              <a:defRPr/>
            </a:pPr>
            <a:fld id="{22949670-C378-4628-A308-FBE1674AD54F}" type="slidenum">
              <a:rPr lang="en-US"/>
              <a:pPr>
                <a:defRPr/>
              </a:pPr>
              <a:t>‹#›</a:t>
            </a:fld>
            <a:endParaRPr lang="en-US"/>
          </a:p>
        </p:txBody>
      </p:sp>
    </p:spTree>
    <p:extLst>
      <p:ext uri="{BB962C8B-B14F-4D97-AF65-F5344CB8AC3E}">
        <p14:creationId xmlns:p14="http://schemas.microsoft.com/office/powerpoint/2010/main" val="3565449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B0EB4C3-9E14-48FE-BB25-63FD1212EC0C}" type="slidenum">
              <a:rPr lang="en-US" smtClean="0"/>
              <a:pPr/>
              <a:t>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4711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So going back to this figure, I’m going to go ahead and highlight pretty much all of these pathways.</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12</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think about the types of policies</a:t>
            </a:r>
          </a:p>
        </p:txBody>
      </p:sp>
      <p:sp>
        <p:nvSpPr>
          <p:cNvPr id="4" name="Slide Number Placeholder 3"/>
          <p:cNvSpPr>
            <a:spLocks noGrp="1"/>
          </p:cNvSpPr>
          <p:nvPr>
            <p:ph type="sldNum" sz="quarter" idx="5"/>
          </p:nvPr>
        </p:nvSpPr>
        <p:spPr/>
        <p:txBody>
          <a:bodyPr/>
          <a:lstStyle/>
          <a:p>
            <a:pPr>
              <a:defRPr/>
            </a:pPr>
            <a:fld id="{22949670-C378-4628-A308-FBE1674AD54F}" type="slidenum">
              <a:rPr lang="en-US" smtClean="0"/>
              <a:pPr>
                <a:defRPr/>
              </a:pPr>
              <a:t>13</a:t>
            </a:fld>
            <a:endParaRPr lang="en-US"/>
          </a:p>
        </p:txBody>
      </p:sp>
    </p:spTree>
    <p:extLst>
      <p:ext uri="{BB962C8B-B14F-4D97-AF65-F5344CB8AC3E}">
        <p14:creationId xmlns:p14="http://schemas.microsoft.com/office/powerpoint/2010/main" val="772093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One way to organize thinking about categories of policies relevant to health. </a:t>
            </a:r>
            <a:r>
              <a:rPr lang="en-US" sz="1200" dirty="0">
                <a:latin typeface="Georgia" panose="02040502050405020303" pitchFamily="18" charset="0"/>
              </a:rPr>
              <a:t>Policy mechanisms influencing social determinants of health and socially patterned risk factors.  Some social policies directly influence “fundamental social determinants of health”, such as education and income, but many social policies also target inequalities in health risk factors. Policies that eliminate social inequalities in health risk factors, for example by guaranteeing healthy housing in safe neighborhoods, can also reduce social inequalities in health.</a:t>
            </a:r>
          </a:p>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14</a:t>
            </a:fld>
            <a:endParaRPr lang="en-US"/>
          </a:p>
        </p:txBody>
      </p:sp>
    </p:spTree>
    <p:extLst>
      <p:ext uri="{BB962C8B-B14F-4D97-AF65-F5344CB8AC3E}">
        <p14:creationId xmlns:p14="http://schemas.microsoft.com/office/powerpoint/2010/main" val="407067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15</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Conceptual</a:t>
            </a:r>
            <a:r>
              <a:rPr lang="en-US" baseline="0" dirty="0"/>
              <a:t> model for strategies to use social epidemiology research to reduce morbidity and mortality: the social epidemiology translation framework. So you have the disease progression here down the middle. And you can intervene early or late through the medical system. Analogously, you can intervene early or late on social and environmental risk factors. </a:t>
            </a:r>
            <a:endParaRPr lang="en-US" dirty="0"/>
          </a:p>
        </p:txBody>
      </p:sp>
      <p:sp>
        <p:nvSpPr>
          <p:cNvPr id="4" name="Slide Number Placeholder 3"/>
          <p:cNvSpPr>
            <a:spLocks noGrp="1"/>
          </p:cNvSpPr>
          <p:nvPr>
            <p:ph type="sldNum" sz="quarter" idx="10"/>
          </p:nvPr>
        </p:nvSpPr>
        <p:spPr/>
        <p:txBody>
          <a:bodyPr/>
          <a:lstStyle/>
          <a:p>
            <a:fld id="{5E885C42-FB7F-4BAF-81FE-6C647EC26255}" type="slidenum">
              <a:rPr lang="en-US" smtClean="0"/>
              <a:t>16</a:t>
            </a:fld>
            <a:endParaRPr lang="en-US"/>
          </a:p>
        </p:txBody>
      </p:sp>
    </p:spTree>
    <p:extLst>
      <p:ext uri="{BB962C8B-B14F-4D97-AF65-F5344CB8AC3E}">
        <p14:creationId xmlns:p14="http://schemas.microsoft.com/office/powerpoint/2010/main" val="307665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figure illustrates the stages of policy evaluation, and all the different kinds of questions that can be asked. For example, in investigating the causes of health and illness…</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17</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I’m going to go through a few examples of studies that examine the health effects of policies.</a:t>
            </a:r>
          </a:p>
        </p:txBody>
      </p:sp>
      <p:sp>
        <p:nvSpPr>
          <p:cNvPr id="4" name="Slide Number Placeholder 3"/>
          <p:cNvSpPr>
            <a:spLocks noGrp="1"/>
          </p:cNvSpPr>
          <p:nvPr>
            <p:ph type="sldNum" sz="quarter" idx="5"/>
          </p:nvPr>
        </p:nvSpPr>
        <p:spPr/>
        <p:txBody>
          <a:bodyPr/>
          <a:lstStyle/>
          <a:p>
            <a:pPr>
              <a:defRPr/>
            </a:pPr>
            <a:fld id="{22949670-C378-4628-A308-FBE1674AD54F}" type="slidenum">
              <a:rPr lang="en-US" smtClean="0"/>
              <a:pPr>
                <a:defRPr/>
              </a:pPr>
              <a:t>18</a:t>
            </a:fld>
            <a:endParaRPr lang="en-US"/>
          </a:p>
        </p:txBody>
      </p:sp>
    </p:spTree>
    <p:extLst>
      <p:ext uri="{BB962C8B-B14F-4D97-AF65-F5344CB8AC3E}">
        <p14:creationId xmlns:p14="http://schemas.microsoft.com/office/powerpoint/2010/main" val="363662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76585" y="8799594"/>
            <a:ext cx="2965541" cy="463469"/>
          </a:xfrm>
          <a:prstGeom prst="rect">
            <a:avLst/>
          </a:prstGeom>
          <a:noFill/>
          <a:ln w="9525">
            <a:noFill/>
            <a:miter lim="800000"/>
            <a:headEnd/>
            <a:tailEnd/>
          </a:ln>
        </p:spPr>
        <p:txBody>
          <a:bodyPr lIns="91797" tIns="45900" rIns="91797" bIns="45900" anchor="b"/>
          <a:lstStyle/>
          <a:p>
            <a:pPr algn="r" defTabSz="917172"/>
            <a:fld id="{D800C4FA-2616-43E3-B9DB-25281E4DBB41}" type="slidenum">
              <a:rPr lang="en-US" sz="1200"/>
              <a:pPr algn="r" defTabSz="917172"/>
              <a:t>19</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So how is such research conducted? </a:t>
            </a:r>
          </a:p>
        </p:txBody>
      </p:sp>
    </p:spTree>
    <p:extLst>
      <p:ext uri="{BB962C8B-B14F-4D97-AF65-F5344CB8AC3E}">
        <p14:creationId xmlns:p14="http://schemas.microsoft.com/office/powerpoint/2010/main" val="3058156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Voucher groups more likely to move [CLICK], as expected by the intervention,</a:t>
            </a:r>
            <a:r>
              <a:rPr lang="en-US" baseline="0" dirty="0"/>
              <a:t> and ended up in lower-poverty neighborhoods </a:t>
            </a:r>
            <a:r>
              <a:rPr lang="en-US" dirty="0"/>
              <a:t>[CLICK].</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22</a:t>
            </a:fld>
            <a:endParaRPr lang="en-US"/>
          </a:p>
        </p:txBody>
      </p:sp>
    </p:spTree>
    <p:extLst>
      <p:ext uri="{BB962C8B-B14F-4D97-AF65-F5344CB8AC3E}">
        <p14:creationId xmlns:p14="http://schemas.microsoft.com/office/powerpoint/2010/main" val="284041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 to residence in “safer better” neighborhoods</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23</a:t>
            </a:fld>
            <a:endParaRPr lang="en-US"/>
          </a:p>
        </p:txBody>
      </p:sp>
    </p:spTree>
    <p:extLst>
      <p:ext uri="{BB962C8B-B14F-4D97-AF65-F5344CB8AC3E}">
        <p14:creationId xmlns:p14="http://schemas.microsoft.com/office/powerpoint/2010/main" val="111079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Determinants of health, from the proximal to the distal, and where policies can have an effect</a:t>
            </a:r>
          </a:p>
        </p:txBody>
      </p:sp>
      <p:sp>
        <p:nvSpPr>
          <p:cNvPr id="4" name="Slide Number Placeholder 3"/>
          <p:cNvSpPr>
            <a:spLocks noGrp="1"/>
          </p:cNvSpPr>
          <p:nvPr>
            <p:ph type="sldNum" sz="quarter" idx="5"/>
          </p:nvPr>
        </p:nvSpPr>
        <p:spPr/>
        <p:txBody>
          <a:bodyPr/>
          <a:lstStyle/>
          <a:p>
            <a:pPr>
              <a:defRPr/>
            </a:pPr>
            <a:fld id="{22949670-C378-4628-A308-FBE1674AD54F}" type="slidenum">
              <a:rPr lang="en-US" smtClean="0"/>
              <a:pPr>
                <a:defRPr/>
              </a:pPr>
              <a:t>2</a:t>
            </a:fld>
            <a:endParaRPr lang="en-US"/>
          </a:p>
        </p:txBody>
      </p:sp>
    </p:spTree>
    <p:extLst>
      <p:ext uri="{BB962C8B-B14F-4D97-AF65-F5344CB8AC3E}">
        <p14:creationId xmlns:p14="http://schemas.microsoft.com/office/powerpoint/2010/main" val="837681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association with receiving welfare or employment earnings at 2 year follow-up</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24</a:t>
            </a:fld>
            <a:endParaRPr lang="en-US"/>
          </a:p>
        </p:txBody>
      </p:sp>
    </p:spTree>
    <p:extLst>
      <p:ext uri="{BB962C8B-B14F-4D97-AF65-F5344CB8AC3E}">
        <p14:creationId xmlns:p14="http://schemas.microsoft.com/office/powerpoint/2010/main" val="3469850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at two years: fewer behavioral problems for boys, fewer injuries and asthma attacks.</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25</a:t>
            </a:fld>
            <a:endParaRPr lang="en-US"/>
          </a:p>
        </p:txBody>
      </p:sp>
    </p:spTree>
    <p:extLst>
      <p:ext uri="{BB962C8B-B14F-4D97-AF65-F5344CB8AC3E}">
        <p14:creationId xmlns:p14="http://schemas.microsoft.com/office/powerpoint/2010/main" val="2109338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whose families received traditional section 8 vouchers had fewer behavioral problems too, but no association with injuries or asthma</a:t>
            </a:r>
            <a:r>
              <a:rPr lang="en-US" baseline="0" dirty="0"/>
              <a:t> attacks.</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26</a:t>
            </a:fld>
            <a:endParaRPr lang="en-US"/>
          </a:p>
        </p:txBody>
      </p:sp>
    </p:spTree>
    <p:extLst>
      <p:ext uri="{BB962C8B-B14F-4D97-AF65-F5344CB8AC3E}">
        <p14:creationId xmlns:p14="http://schemas.microsoft.com/office/powerpoint/2010/main" val="17838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children’s mental health in the medium term at 5-7 years follow up: while there was improved mental health among girls, there was no effect among boys.</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27</a:t>
            </a:fld>
            <a:endParaRPr lang="en-US"/>
          </a:p>
        </p:txBody>
      </p:sp>
    </p:spTree>
    <p:extLst>
      <p:ext uri="{BB962C8B-B14F-4D97-AF65-F5344CB8AC3E}">
        <p14:creationId xmlns:p14="http://schemas.microsoft.com/office/powerpoint/2010/main" val="3417400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depression among girls, no effect</a:t>
            </a:r>
            <a:r>
              <a:rPr lang="en-US" baseline="0" dirty="0"/>
              <a:t> among boys.</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28</a:t>
            </a:fld>
            <a:endParaRPr lang="en-US"/>
          </a:p>
        </p:txBody>
      </p:sp>
    </p:spTree>
    <p:extLst>
      <p:ext uri="{BB962C8B-B14F-4D97-AF65-F5344CB8AC3E}">
        <p14:creationId xmlns:p14="http://schemas.microsoft.com/office/powerpoint/2010/main" val="3428148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Girls in general did better</a:t>
            </a:r>
            <a:r>
              <a:rPr lang="en-US" baseline="0" dirty="0"/>
              <a:t> than boys for both physical and mental health problems.</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29</a:t>
            </a:fld>
            <a:endParaRPr lang="en-US"/>
          </a:p>
        </p:txBody>
      </p:sp>
    </p:spTree>
    <p:extLst>
      <p:ext uri="{BB962C8B-B14F-4D97-AF65-F5344CB8AC3E}">
        <p14:creationId xmlns:p14="http://schemas.microsoft.com/office/powerpoint/2010/main" val="1155253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Reductions in morbid obesity and diabetes in intervention group.</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31</a:t>
            </a:fld>
            <a:endParaRPr lang="en-US"/>
          </a:p>
        </p:txBody>
      </p:sp>
    </p:spTree>
    <p:extLst>
      <p:ext uri="{BB962C8B-B14F-4D97-AF65-F5344CB8AC3E}">
        <p14:creationId xmlns:p14="http://schemas.microsoft.com/office/powerpoint/2010/main" val="748409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depression</a:t>
            </a:r>
            <a:r>
              <a:rPr lang="en-US" baseline="0" dirty="0"/>
              <a:t> among boys in intervention group (but not Section 8).  Less depression among girls in both groups.</a:t>
            </a:r>
            <a:endParaRPr lang="en-US" dirty="0"/>
          </a:p>
        </p:txBody>
      </p:sp>
      <p:sp>
        <p:nvSpPr>
          <p:cNvPr id="4" name="Slide Number Placeholder 3"/>
          <p:cNvSpPr>
            <a:spLocks noGrp="1"/>
          </p:cNvSpPr>
          <p:nvPr>
            <p:ph type="sldNum" sz="quarter" idx="10"/>
          </p:nvPr>
        </p:nvSpPr>
        <p:spPr/>
        <p:txBody>
          <a:bodyPr/>
          <a:lstStyle/>
          <a:p>
            <a:pPr>
              <a:defRPr/>
            </a:pPr>
            <a:fld id="{989A772F-8F02-462A-A8DE-5C7B1336FCE5}" type="slidenum">
              <a:rPr lang="en-US" smtClean="0"/>
              <a:pPr>
                <a:defRPr/>
              </a:pPr>
              <a:t>32</a:t>
            </a:fld>
            <a:endParaRPr lang="en-US"/>
          </a:p>
        </p:txBody>
      </p:sp>
    </p:spTree>
    <p:extLst>
      <p:ext uri="{BB962C8B-B14F-4D97-AF65-F5344CB8AC3E}">
        <p14:creationId xmlns:p14="http://schemas.microsoft.com/office/powerpoint/2010/main" val="1907108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illustrating this point.</a:t>
            </a:r>
          </a:p>
        </p:txBody>
      </p:sp>
      <p:sp>
        <p:nvSpPr>
          <p:cNvPr id="4" name="Slide Number Placeholder 3"/>
          <p:cNvSpPr>
            <a:spLocks noGrp="1"/>
          </p:cNvSpPr>
          <p:nvPr>
            <p:ph type="sldNum" sz="quarter" idx="5"/>
          </p:nvPr>
        </p:nvSpPr>
        <p:spPr/>
        <p:txBody>
          <a:bodyPr/>
          <a:lstStyle/>
          <a:p>
            <a:pPr>
              <a:defRPr/>
            </a:pPr>
            <a:fld id="{22949670-C378-4628-A308-FBE1674AD54F}" type="slidenum">
              <a:rPr lang="en-US" smtClean="0"/>
              <a:pPr>
                <a:defRPr/>
              </a:pPr>
              <a:t>34</a:t>
            </a:fld>
            <a:endParaRPr lang="en-US"/>
          </a:p>
        </p:txBody>
      </p:sp>
    </p:spTree>
    <p:extLst>
      <p:ext uri="{BB962C8B-B14F-4D97-AF65-F5344CB8AC3E}">
        <p14:creationId xmlns:p14="http://schemas.microsoft.com/office/powerpoint/2010/main" val="2907192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a:t>
            </a:r>
            <a:r>
              <a:rPr lang="en-US" baseline="0" dirty="0"/>
              <a:t> on earnings stronger among boys (both positive and negative effects)</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35</a:t>
            </a:fld>
            <a:endParaRPr lang="en-US"/>
          </a:p>
        </p:txBody>
      </p:sp>
    </p:spTree>
    <p:extLst>
      <p:ext uri="{BB962C8B-B14F-4D97-AF65-F5344CB8AC3E}">
        <p14:creationId xmlns:p14="http://schemas.microsoft.com/office/powerpoint/2010/main" val="168727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today’s lecture</a:t>
            </a:r>
          </a:p>
        </p:txBody>
      </p:sp>
      <p:sp>
        <p:nvSpPr>
          <p:cNvPr id="4" name="Slide Number Placeholder 3"/>
          <p:cNvSpPr>
            <a:spLocks noGrp="1"/>
          </p:cNvSpPr>
          <p:nvPr>
            <p:ph type="sldNum" sz="quarter" idx="5"/>
          </p:nvPr>
        </p:nvSpPr>
        <p:spPr/>
        <p:txBody>
          <a:bodyPr/>
          <a:lstStyle/>
          <a:p>
            <a:pPr>
              <a:defRPr/>
            </a:pPr>
            <a:fld id="{22949670-C378-4628-A308-FBE1674AD54F}" type="slidenum">
              <a:rPr lang="en-US" smtClean="0"/>
              <a:pPr>
                <a:defRPr/>
              </a:pPr>
              <a:t>3</a:t>
            </a:fld>
            <a:endParaRPr lang="en-US"/>
          </a:p>
        </p:txBody>
      </p:sp>
    </p:spTree>
    <p:extLst>
      <p:ext uri="{BB962C8B-B14F-4D97-AF65-F5344CB8AC3E}">
        <p14:creationId xmlns:p14="http://schemas.microsoft.com/office/powerpoint/2010/main" val="2325225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Younger children experience greater effects on fertility after a move</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37</a:t>
            </a:fld>
            <a:endParaRPr lang="en-US"/>
          </a:p>
        </p:txBody>
      </p:sp>
    </p:spTree>
    <p:extLst>
      <p:ext uri="{BB962C8B-B14F-4D97-AF65-F5344CB8AC3E}">
        <p14:creationId xmlns:p14="http://schemas.microsoft.com/office/powerpoint/2010/main" val="681064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 4500 underwent randomization</a:t>
            </a:r>
          </a:p>
        </p:txBody>
      </p:sp>
      <p:sp>
        <p:nvSpPr>
          <p:cNvPr id="4" name="Slide Number Placeholder 3"/>
          <p:cNvSpPr>
            <a:spLocks noGrp="1"/>
          </p:cNvSpPr>
          <p:nvPr>
            <p:ph type="sldNum" sz="quarter" idx="5"/>
          </p:nvPr>
        </p:nvSpPr>
        <p:spPr/>
        <p:txBody>
          <a:bodyPr/>
          <a:lstStyle/>
          <a:p>
            <a:pPr>
              <a:defRPr/>
            </a:pPr>
            <a:fld id="{22949670-C378-4628-A308-FBE1674AD54F}" type="slidenum">
              <a:rPr lang="en-US" smtClean="0"/>
              <a:pPr>
                <a:defRPr/>
              </a:pPr>
              <a:t>38</a:t>
            </a:fld>
            <a:endParaRPr lang="en-US"/>
          </a:p>
        </p:txBody>
      </p:sp>
    </p:spTree>
    <p:extLst>
      <p:ext uri="{BB962C8B-B14F-4D97-AF65-F5344CB8AC3E}">
        <p14:creationId xmlns:p14="http://schemas.microsoft.com/office/powerpoint/2010/main" val="1128558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39</a:t>
            </a:fld>
            <a:endParaRPr lang="en-US"/>
          </a:p>
        </p:txBody>
      </p:sp>
    </p:spTree>
    <p:extLst>
      <p:ext uri="{BB962C8B-B14F-4D97-AF65-F5344CB8AC3E}">
        <p14:creationId xmlns:p14="http://schemas.microsoft.com/office/powerpoint/2010/main" val="1913508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dramatic declines over time, with fairly</a:t>
            </a:r>
            <a:r>
              <a:rPr lang="en-US" baseline="0" dirty="0"/>
              <a:t> persistent *relative* disparity but markedly narrowing absolute disparity.</a:t>
            </a:r>
          </a:p>
          <a:p>
            <a:r>
              <a:rPr lang="en-US" baseline="0" dirty="0"/>
              <a:t>Note sharpness of black IMR decline in 1965</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40</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illustrates racial disparities in hospital care before the 1964 civil rights act. 1% difference in physician-attended hospital birth in many urban locations. But in rural south, 36% difference, and over 50% in Mississippi in particular. </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41</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there’s no RCT feasible or ethical here, but we can examine this question rigorously.</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42</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Reduction in infant mortality ten times higher among black infants in rural south compared with white infants in rural south. Also reductions in urban rustbelt, more modest since infant mortality wasn’t as high in these places at baseline.</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43</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44</a:t>
            </a:fld>
            <a:endParaRPr lang="en-US"/>
          </a:p>
        </p:txBody>
      </p:sp>
    </p:spTree>
    <p:extLst>
      <p:ext uri="{BB962C8B-B14F-4D97-AF65-F5344CB8AC3E}">
        <p14:creationId xmlns:p14="http://schemas.microsoft.com/office/powerpoint/2010/main" val="4183363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Usually we don’t like time trend analyses, since there may have been all kinds of other co-occurring policies…</a:t>
            </a:r>
            <a:endParaRPr lang="en-US" dirty="0"/>
          </a:p>
        </p:txBody>
      </p:sp>
      <p:sp>
        <p:nvSpPr>
          <p:cNvPr id="4" name="Slide Number Placeholder 3"/>
          <p:cNvSpPr>
            <a:spLocks noGrp="1"/>
          </p:cNvSpPr>
          <p:nvPr>
            <p:ph type="sldNum" sz="quarter" idx="5"/>
          </p:nvPr>
        </p:nvSpPr>
        <p:spPr/>
        <p:txBody>
          <a:bodyPr/>
          <a:lstStyle/>
          <a:p>
            <a:pPr>
              <a:defRPr/>
            </a:pPr>
            <a:fld id="{22949670-C378-4628-A308-FBE1674AD54F}" type="slidenum">
              <a:rPr lang="en-US" smtClean="0"/>
              <a:pPr>
                <a:defRPr/>
              </a:pPr>
              <a:t>45</a:t>
            </a:fld>
            <a:endParaRPr lang="en-US"/>
          </a:p>
        </p:txBody>
      </p:sp>
    </p:spTree>
    <p:extLst>
      <p:ext uri="{BB962C8B-B14F-4D97-AF65-F5344CB8AC3E}">
        <p14:creationId xmlns:p14="http://schemas.microsoft.com/office/powerpoint/2010/main" val="229527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46</a:t>
            </a:fld>
            <a:endParaRPr lang="en-US"/>
          </a:p>
        </p:txBody>
      </p:sp>
    </p:spTree>
    <p:extLst>
      <p:ext uri="{BB962C8B-B14F-4D97-AF65-F5344CB8AC3E}">
        <p14:creationId xmlns:p14="http://schemas.microsoft.com/office/powerpoint/2010/main" val="191350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6</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8612" name="Slide Number Placeholder 3"/>
          <p:cNvSpPr txBox="1">
            <a:spLocks noGrp="1"/>
          </p:cNvSpPr>
          <p:nvPr/>
        </p:nvSpPr>
        <p:spPr bwMode="auto">
          <a:xfrm>
            <a:off x="3876585" y="8799594"/>
            <a:ext cx="2965541" cy="46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900" rIns="91797" bIns="45900" anchor="b"/>
          <a:lstStyle>
            <a:lvl1pPr defTabSz="928688" eaLnBrk="0" hangingPunct="0">
              <a:defRPr sz="2800">
                <a:solidFill>
                  <a:schemeClr val="tx1"/>
                </a:solidFill>
                <a:latin typeface="Times New Roman" pitchFamily="18" charset="0"/>
              </a:defRPr>
            </a:lvl1pPr>
            <a:lvl2pPr marL="742950" indent="-285750" defTabSz="928688" eaLnBrk="0" hangingPunct="0">
              <a:defRPr sz="2800">
                <a:solidFill>
                  <a:schemeClr val="tx1"/>
                </a:solidFill>
                <a:latin typeface="Times New Roman" pitchFamily="18" charset="0"/>
              </a:defRPr>
            </a:lvl2pPr>
            <a:lvl3pPr marL="1143000" indent="-228600" defTabSz="928688" eaLnBrk="0" hangingPunct="0">
              <a:defRPr sz="2800">
                <a:solidFill>
                  <a:schemeClr val="tx1"/>
                </a:solidFill>
                <a:latin typeface="Times New Roman" pitchFamily="18" charset="0"/>
              </a:defRPr>
            </a:lvl3pPr>
            <a:lvl4pPr marL="1600200" indent="-228600" defTabSz="928688" eaLnBrk="0" hangingPunct="0">
              <a:defRPr sz="2800">
                <a:solidFill>
                  <a:schemeClr val="tx1"/>
                </a:solidFill>
                <a:latin typeface="Times New Roman" pitchFamily="18" charset="0"/>
              </a:defRPr>
            </a:lvl4pPr>
            <a:lvl5pPr marL="2057400" indent="-228600" defTabSz="928688" eaLnBrk="0" hangingPunct="0">
              <a:defRPr sz="2800">
                <a:solidFill>
                  <a:schemeClr val="tx1"/>
                </a:solidFill>
                <a:latin typeface="Times New Roman" pitchFamily="18" charset="0"/>
              </a:defRPr>
            </a:lvl5pPr>
            <a:lvl6pPr marL="2514600" indent="-228600" defTabSz="928688" eaLnBrk="0" fontAlgn="base" hangingPunct="0">
              <a:spcBef>
                <a:spcPct val="20000"/>
              </a:spcBef>
              <a:spcAft>
                <a:spcPct val="0"/>
              </a:spcAft>
              <a:buChar char="–"/>
              <a:defRPr sz="2800">
                <a:solidFill>
                  <a:schemeClr val="tx1"/>
                </a:solidFill>
                <a:latin typeface="Times New Roman" pitchFamily="18" charset="0"/>
              </a:defRPr>
            </a:lvl6pPr>
            <a:lvl7pPr marL="2971800" indent="-228600" defTabSz="928688" eaLnBrk="0" fontAlgn="base" hangingPunct="0">
              <a:spcBef>
                <a:spcPct val="20000"/>
              </a:spcBef>
              <a:spcAft>
                <a:spcPct val="0"/>
              </a:spcAft>
              <a:buChar char="–"/>
              <a:defRPr sz="2800">
                <a:solidFill>
                  <a:schemeClr val="tx1"/>
                </a:solidFill>
                <a:latin typeface="Times New Roman" pitchFamily="18" charset="0"/>
              </a:defRPr>
            </a:lvl7pPr>
            <a:lvl8pPr marL="3429000" indent="-228600" defTabSz="928688" eaLnBrk="0" fontAlgn="base" hangingPunct="0">
              <a:spcBef>
                <a:spcPct val="20000"/>
              </a:spcBef>
              <a:spcAft>
                <a:spcPct val="0"/>
              </a:spcAft>
              <a:buChar char="–"/>
              <a:defRPr sz="2800">
                <a:solidFill>
                  <a:schemeClr val="tx1"/>
                </a:solidFill>
                <a:latin typeface="Times New Roman" pitchFamily="18" charset="0"/>
              </a:defRPr>
            </a:lvl8pPr>
            <a:lvl9pPr marL="3886200" indent="-228600" defTabSz="928688" eaLnBrk="0" fontAlgn="base" hangingPunct="0">
              <a:spcBef>
                <a:spcPct val="20000"/>
              </a:spcBef>
              <a:spcAft>
                <a:spcPct val="0"/>
              </a:spcAft>
              <a:buChar char="–"/>
              <a:defRPr sz="2800">
                <a:solidFill>
                  <a:schemeClr val="tx1"/>
                </a:solidFill>
                <a:latin typeface="Times New Roman" pitchFamily="18" charset="0"/>
              </a:defRPr>
            </a:lvl9pPr>
          </a:lstStyle>
          <a:p>
            <a:pPr algn="r" eaLnBrk="1" hangingPunct="1">
              <a:spcBef>
                <a:spcPct val="0"/>
              </a:spcBef>
              <a:buFontTx/>
              <a:buNone/>
            </a:pPr>
            <a:fld id="{55339301-B228-41D0-9F86-A42C6DA80A8C}" type="slidenum">
              <a:rPr lang="en-US" altLang="en-US" sz="1200"/>
              <a:pPr algn="r" eaLnBrk="1" hangingPunct="1">
                <a:spcBef>
                  <a:spcPct val="0"/>
                </a:spcBef>
                <a:buFontTx/>
                <a:buNone/>
              </a:pPr>
              <a:t>47</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CAABD45-9A85-4757-A633-60FD198453ED}" type="slidenum">
              <a:rPr lang="en-US" altLang="en-US" sz="1200"/>
              <a:pPr eaLnBrk="1" hangingPunct="1"/>
              <a:t>48</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6B2BF56-1C8A-4812-ADBB-23DAEF03ECD4}" type="slidenum">
              <a:rPr lang="en-US" altLang="en-US" sz="1200"/>
              <a:pPr eaLnBrk="1" hangingPunct="1"/>
              <a:t>50</a:t>
            </a:fld>
            <a:endParaRPr lang="en-US" alt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5A49F509-6137-450E-A35E-E01553077374}" type="slidenum">
              <a:rPr lang="en-US" altLang="en-US" sz="1200"/>
              <a:pPr eaLnBrk="1" hangingPunct="1"/>
              <a:t>51</a:t>
            </a:fld>
            <a:endParaRPr lang="en-US" alt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3D248BFF-1FDE-4843-B68F-7CB51FC262F4}" type="slidenum">
              <a:rPr lang="en-US" altLang="en-US" sz="1200"/>
              <a:pPr eaLnBrk="1" hangingPunct="1"/>
              <a:t>52</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2650F784-5552-45E1-950C-90BB5C03BE08}" type="slidenum">
              <a:rPr lang="en-US" altLang="en-US" sz="1200"/>
              <a:pPr eaLnBrk="1" hangingPunct="1"/>
              <a:t>53</a:t>
            </a:fld>
            <a:endParaRPr lang="en-US" alt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CAABD45-9A85-4757-A633-60FD198453ED}" type="slidenum">
              <a:rPr lang="en-US" altLang="en-US" sz="1200"/>
              <a:pPr eaLnBrk="1" hangingPunct="1"/>
              <a:t>54</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3511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CAABD45-9A85-4757-A633-60FD198453ED}" type="slidenum">
              <a:rPr lang="en-US" altLang="en-US" sz="1200"/>
              <a:pPr eaLnBrk="1" hangingPunct="1"/>
              <a:t>55</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3511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school desegregated in 60s, 70s, 80s… dark bars illustrate teen fertility as measured in 1970, and light bars in 1980. Black vs white. Look at the middle first.</a:t>
            </a:r>
          </a:p>
        </p:txBody>
      </p:sp>
      <p:sp>
        <p:nvSpPr>
          <p:cNvPr id="4" name="Slide Number Placeholder 3"/>
          <p:cNvSpPr>
            <a:spLocks noGrp="1"/>
          </p:cNvSpPr>
          <p:nvPr>
            <p:ph type="sldNum" sz="quarter" idx="10"/>
          </p:nvPr>
        </p:nvSpPr>
        <p:spPr/>
        <p:txBody>
          <a:bodyPr/>
          <a:lstStyle/>
          <a:p>
            <a:pPr>
              <a:defRPr/>
            </a:pPr>
            <a:fld id="{989A772F-8F02-462A-A8DE-5C7B1336FCE5}" type="slidenum">
              <a:rPr lang="en-US" smtClean="0"/>
              <a:pPr>
                <a:defRPr/>
              </a:pPr>
              <a:t>57</a:t>
            </a:fld>
            <a:endParaRPr lang="en-US"/>
          </a:p>
        </p:txBody>
      </p:sp>
    </p:spTree>
    <p:extLst>
      <p:ext uri="{BB962C8B-B14F-4D97-AF65-F5344CB8AC3E}">
        <p14:creationId xmlns:p14="http://schemas.microsoft.com/office/powerpoint/2010/main" val="2176194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Medical care is only one of very many potential pathways linking social factors with health.</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7</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frame</a:t>
            </a:r>
            <a:r>
              <a:rPr lang="en-US" baseline="0" dirty="0"/>
              <a:t> this in reproductive justice framework. This is not to stigmatize teenage births, especially among women of color. Rather, the key point here is that equalizing opportunity and giving children hope leads to differences in reproductive decision-making that likely affect long-term outcomes later in life.</a:t>
            </a:r>
            <a:endParaRPr lang="en-US" dirty="0"/>
          </a:p>
        </p:txBody>
      </p:sp>
      <p:sp>
        <p:nvSpPr>
          <p:cNvPr id="4" name="Slide Number Placeholder 3"/>
          <p:cNvSpPr>
            <a:spLocks noGrp="1"/>
          </p:cNvSpPr>
          <p:nvPr>
            <p:ph type="sldNum" sz="quarter" idx="10"/>
          </p:nvPr>
        </p:nvSpPr>
        <p:spPr/>
        <p:txBody>
          <a:bodyPr/>
          <a:lstStyle/>
          <a:p>
            <a:pPr>
              <a:defRPr/>
            </a:pPr>
            <a:fld id="{989A772F-8F02-462A-A8DE-5C7B1336FCE5}" type="slidenum">
              <a:rPr lang="en-US" smtClean="0"/>
              <a:pPr>
                <a:defRPr/>
              </a:pPr>
              <a:t>58</a:t>
            </a:fld>
            <a:endParaRPr lang="en-US"/>
          </a:p>
        </p:txBody>
      </p:sp>
    </p:spTree>
    <p:extLst>
      <p:ext uri="{BB962C8B-B14F-4D97-AF65-F5344CB8AC3E}">
        <p14:creationId xmlns:p14="http://schemas.microsoft.com/office/powerpoint/2010/main" val="2592084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D5DA8FE1-2D19-421C-93F1-CD7226A6F64C}" type="slidenum">
              <a:rPr lang="en-US" altLang="en-US" sz="1200"/>
              <a:pPr eaLnBrk="1" hangingPunct="1"/>
              <a:t>59</a:t>
            </a:fld>
            <a:endParaRPr lang="en-US" alt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60</a:t>
            </a:fld>
            <a:endParaRPr lang="en-US"/>
          </a:p>
        </p:txBody>
      </p:sp>
    </p:spTree>
    <p:extLst>
      <p:ext uri="{BB962C8B-B14F-4D97-AF65-F5344CB8AC3E}">
        <p14:creationId xmlns:p14="http://schemas.microsoft.com/office/powerpoint/2010/main" val="1913508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Placed</a:t>
            </a:r>
            <a:r>
              <a:rPr lang="en-US" baseline="0" dirty="0"/>
              <a:t> on judge’s schedule based on order entered into system. Average age 14yrs. Average detention 42 days.</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61</a:t>
            </a:fld>
            <a:endParaRPr lang="en-US"/>
          </a:p>
        </p:txBody>
      </p:sp>
    </p:spTree>
    <p:extLst>
      <p:ext uri="{BB962C8B-B14F-4D97-AF65-F5344CB8AC3E}">
        <p14:creationId xmlns:p14="http://schemas.microsoft.com/office/powerpoint/2010/main" val="790846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 6-18%, based on proclivities of that particular judge</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62</a:t>
            </a:fld>
            <a:endParaRPr lang="en-US"/>
          </a:p>
        </p:txBody>
      </p:sp>
    </p:spTree>
    <p:extLst>
      <p:ext uri="{BB962C8B-B14F-4D97-AF65-F5344CB8AC3E}">
        <p14:creationId xmlns:p14="http://schemas.microsoft.com/office/powerpoint/2010/main" val="40086130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Effects for older children maybe because</a:t>
            </a:r>
            <a:r>
              <a:rPr lang="en-US" baseline="0" dirty="0"/>
              <a:t> it leads them to drop out of school?</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63</a:t>
            </a:fld>
            <a:endParaRPr lang="en-US"/>
          </a:p>
        </p:txBody>
      </p:sp>
    </p:spTree>
    <p:extLst>
      <p:ext uri="{BB962C8B-B14F-4D97-AF65-F5344CB8AC3E}">
        <p14:creationId xmlns:p14="http://schemas.microsoft.com/office/powerpoint/2010/main" val="26242172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64</a:t>
            </a:fld>
            <a:endParaRPr lang="en-US"/>
          </a:p>
        </p:txBody>
      </p:sp>
    </p:spTree>
    <p:extLst>
      <p:ext uri="{BB962C8B-B14F-4D97-AF65-F5344CB8AC3E}">
        <p14:creationId xmlns:p14="http://schemas.microsoft.com/office/powerpoint/2010/main" val="1913508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AA60841-D789-44B3-BC14-2AE0921E8316}" type="slidenum">
              <a:rPr lang="en-US" altLang="en-US" sz="1200"/>
              <a:pPr eaLnBrk="1" hangingPunct="1"/>
              <a:t>65</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0719F463-9810-4E8F-86A5-7A1814CBE8B5}" type="slidenum">
              <a:rPr lang="en-US" altLang="en-US" sz="1200"/>
              <a:pPr eaLnBrk="1" hangingPunct="1"/>
              <a:t>67</a:t>
            </a:fld>
            <a:endParaRPr lang="en-US" alt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I’ve highlighted here the pathways that are most obviously affected by policies. But what about these remaining pathways? Are those outside the realm of policy impacts?</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543C8-2D5A-45A5-8825-B35B13B80D59}" type="slidenum">
              <a:rPr lang="en-US" altLang="en-US">
                <a:solidFill>
                  <a:prstClr val="black"/>
                </a:solidFill>
              </a:rPr>
              <a:pPr eaLnBrk="1" hangingPunct="1"/>
              <a:t>8</a:t>
            </a:fld>
            <a:endParaRPr lang="en-US" altLang="en-US">
              <a:solidFill>
                <a:prstClr val="black"/>
              </a:solidFill>
            </a:endParaRPr>
          </a:p>
        </p:txBody>
      </p:sp>
    </p:spTree>
    <p:extLst>
      <p:ext uri="{BB962C8B-B14F-4D97-AF65-F5344CB8AC3E}">
        <p14:creationId xmlns:p14="http://schemas.microsoft.com/office/powerpoint/2010/main" val="4724699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C7DDCA4F-E992-4CB0-B06D-ABD707C82F27}" type="slidenum">
              <a:rPr lang="en-US" altLang="en-US" sz="1200"/>
              <a:pPr eaLnBrk="1" hangingPunct="1"/>
              <a:t>68</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44095FF5-7E36-46A4-9ACF-A5D6B4D536BE}" type="slidenum">
              <a:rPr lang="en-US" altLang="en-US" sz="1200"/>
              <a:pPr eaLnBrk="1" hangingPunct="1"/>
              <a:t>69</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7CE72376-F708-48C2-A600-96F87DF87A77}" type="slidenum">
              <a:rPr lang="en-US" altLang="en-US" sz="1200"/>
              <a:pPr eaLnBrk="1" hangingPunct="1"/>
              <a:t>70</a:t>
            </a:fld>
            <a:endParaRPr lang="en-US" alt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F7112671-5381-4AD2-A5F7-A605FAC9353E}" type="slidenum">
              <a:rPr lang="en-US" altLang="en-US" sz="1200"/>
              <a:pPr eaLnBrk="1" hangingPunct="1"/>
              <a:t>71</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X axis: year of birth; Y axis: proportion of cohort that were veterans. Of course this is for men. White men represented by blue line, Black men by green line. Those born in the 1920s had very high rates of military service.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CE4418CD-B04A-4B0D-9F0C-12E5243DC6A5}" type="slidenum">
              <a:rPr lang="en-US" altLang="en-US" sz="1200"/>
              <a:pPr eaLnBrk="1" hangingPunct="1"/>
              <a:t>72</a:t>
            </a:fld>
            <a:endParaRPr lang="en-US" alt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We assume that men in these cohorts with high military service rates were otherwise comparable to men born just before/after</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73</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figure is Black men only. Dashed black lines are the share of that cohort that were WWII veterans. Peaked in 1920s. Colored lines are college graduation rates, red being those in the north and blue those in the south. Cohorts of Black men with lots of veterans graduated from college more often in the north, but not as much in the south.</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74</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figure is the same setup, but for White men. Positive effects on college education for White men in both north and</a:t>
            </a:r>
            <a:r>
              <a:rPr lang="en-US" altLang="en-US" baseline="0" dirty="0"/>
              <a:t> south. Suggests that for Black men, the lack of opportunities in the south meant that the GI bill had differential effects. </a:t>
            </a:r>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75</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172" eaLnBrk="0" hangingPunct="0">
              <a:defRPr sz="2800">
                <a:solidFill>
                  <a:schemeClr val="tx1"/>
                </a:solidFill>
                <a:latin typeface="Times New Roman" pitchFamily="18" charset="0"/>
              </a:defRPr>
            </a:lvl1pPr>
            <a:lvl2pPr marL="733737" indent="-282207" defTabSz="917172" eaLnBrk="0" hangingPunct="0">
              <a:defRPr sz="2800">
                <a:solidFill>
                  <a:schemeClr val="tx1"/>
                </a:solidFill>
                <a:latin typeface="Times New Roman" pitchFamily="18" charset="0"/>
              </a:defRPr>
            </a:lvl2pPr>
            <a:lvl3pPr marL="1128827" indent="-225765" defTabSz="917172" eaLnBrk="0" hangingPunct="0">
              <a:defRPr sz="2800">
                <a:solidFill>
                  <a:schemeClr val="tx1"/>
                </a:solidFill>
                <a:latin typeface="Times New Roman" pitchFamily="18" charset="0"/>
              </a:defRPr>
            </a:lvl3pPr>
            <a:lvl4pPr marL="1580358" indent="-225765" defTabSz="917172" eaLnBrk="0" hangingPunct="0">
              <a:defRPr sz="2800">
                <a:solidFill>
                  <a:schemeClr val="tx1"/>
                </a:solidFill>
                <a:latin typeface="Times New Roman" pitchFamily="18" charset="0"/>
              </a:defRPr>
            </a:lvl4pPr>
            <a:lvl5pPr marL="2031888" indent="-225765" defTabSz="917172" eaLnBrk="0" hangingPunct="0">
              <a:defRPr sz="2800">
                <a:solidFill>
                  <a:schemeClr val="tx1"/>
                </a:solidFill>
                <a:latin typeface="Times New Roman" pitchFamily="18" charset="0"/>
              </a:defRPr>
            </a:lvl5pPr>
            <a:lvl6pPr marL="2483419" indent="-225765" defTabSz="917172" eaLnBrk="0" fontAlgn="base" hangingPunct="0">
              <a:spcBef>
                <a:spcPct val="20000"/>
              </a:spcBef>
              <a:spcAft>
                <a:spcPct val="0"/>
              </a:spcAft>
              <a:buChar char="–"/>
              <a:defRPr sz="2800">
                <a:solidFill>
                  <a:schemeClr val="tx1"/>
                </a:solidFill>
                <a:latin typeface="Times New Roman" pitchFamily="18" charset="0"/>
              </a:defRPr>
            </a:lvl6pPr>
            <a:lvl7pPr marL="2934950" indent="-225765" defTabSz="917172" eaLnBrk="0" fontAlgn="base" hangingPunct="0">
              <a:spcBef>
                <a:spcPct val="20000"/>
              </a:spcBef>
              <a:spcAft>
                <a:spcPct val="0"/>
              </a:spcAft>
              <a:buChar char="–"/>
              <a:defRPr sz="2800">
                <a:solidFill>
                  <a:schemeClr val="tx1"/>
                </a:solidFill>
                <a:latin typeface="Times New Roman" pitchFamily="18" charset="0"/>
              </a:defRPr>
            </a:lvl7pPr>
            <a:lvl8pPr marL="3386480" indent="-225765" defTabSz="917172" eaLnBrk="0" fontAlgn="base" hangingPunct="0">
              <a:spcBef>
                <a:spcPct val="20000"/>
              </a:spcBef>
              <a:spcAft>
                <a:spcPct val="0"/>
              </a:spcAft>
              <a:buChar char="–"/>
              <a:defRPr sz="2800">
                <a:solidFill>
                  <a:schemeClr val="tx1"/>
                </a:solidFill>
                <a:latin typeface="Times New Roman" pitchFamily="18" charset="0"/>
              </a:defRPr>
            </a:lvl8pPr>
            <a:lvl9pPr marL="3838011" indent="-225765" defTabSz="917172"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fld id="{BA5BBABB-4208-4024-B382-2628AFF970BB}" type="slidenum">
              <a:rPr lang="en-US" altLang="en-US" sz="1200"/>
              <a:pPr eaLnBrk="1" hangingPunct="1"/>
              <a:t>76</a:t>
            </a:fld>
            <a:endParaRPr lang="en-US"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Theory: </a:t>
            </a:r>
            <a:r>
              <a:rPr lang="en-US" sz="1200" b="0" i="0" kern="1200" dirty="0">
                <a:solidFill>
                  <a:schemeClr val="tx1"/>
                </a:solidFill>
                <a:effectLst/>
                <a:latin typeface="Arial" charset="0"/>
                <a:ea typeface="+mn-ea"/>
                <a:cs typeface="+mn-cs"/>
              </a:rPr>
              <a:t>SES embodies an array of resources, such as money, knowledge, prestige, power, and beneficial social connections that protect health no matter what mechanisms are relevant at any given time (Link and Phelan, 1995).</a:t>
            </a:r>
          </a:p>
          <a:p>
            <a:pPr eaLnBrk="1" hangingPunct="1"/>
            <a:r>
              <a:rPr lang="en-US" altLang="en-US" sz="1200" b="0" i="0" kern="1200" dirty="0">
                <a:solidFill>
                  <a:schemeClr val="tx1"/>
                </a:solidFill>
                <a:effectLst/>
                <a:latin typeface="Arial" charset="0"/>
                <a:ea typeface="+mn-ea"/>
                <a:cs typeface="+mn-cs"/>
              </a:rPr>
              <a:t>Can you think of how this has operated in the context of COVID? Testing, treatment, vaccines…</a:t>
            </a:r>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77</a:t>
            </a:fld>
            <a:endParaRPr lang="en-US"/>
          </a:p>
        </p:txBody>
      </p:sp>
    </p:spTree>
    <p:extLst>
      <p:ext uri="{BB962C8B-B14F-4D97-AF65-F5344CB8AC3E}">
        <p14:creationId xmlns:p14="http://schemas.microsoft.com/office/powerpoint/2010/main" val="191350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one policy example. This one has to do with policy around divorce. In particular, elimination</a:t>
            </a:r>
            <a:r>
              <a:rPr lang="en-US" baseline="0" dirty="0"/>
              <a:t> of requirement that there had to be a specific reason like adultery for divorce by states beginning in the late 1960s</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9</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Small groups?</a:t>
            </a:r>
          </a:p>
        </p:txBody>
      </p:sp>
      <p:sp>
        <p:nvSpPr>
          <p:cNvPr id="4" name="Slide Number Placeholder 3"/>
          <p:cNvSpPr>
            <a:spLocks noGrp="1"/>
          </p:cNvSpPr>
          <p:nvPr>
            <p:ph type="sldNum" sz="quarter" idx="5"/>
          </p:nvPr>
        </p:nvSpPr>
        <p:spPr/>
        <p:txBody>
          <a:bodyPr/>
          <a:lstStyle/>
          <a:p>
            <a:pPr>
              <a:defRPr/>
            </a:pPr>
            <a:fld id="{22949670-C378-4628-A308-FBE1674AD54F}" type="slidenum">
              <a:rPr lang="en-US" smtClean="0"/>
              <a:pPr>
                <a:defRPr/>
              </a:pPr>
              <a:t>79</a:t>
            </a:fld>
            <a:endParaRPr lang="en-US"/>
          </a:p>
        </p:txBody>
      </p:sp>
    </p:spTree>
    <p:extLst>
      <p:ext uri="{BB962C8B-B14F-4D97-AF65-F5344CB8AC3E}">
        <p14:creationId xmlns:p14="http://schemas.microsoft.com/office/powerpoint/2010/main" val="409134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marriage and divorce rates across international settings, you can imagine that culture or social norms may play some role, but policies may contribute to these differences. CAN ANYONE THINK OF ANOTHER POLICY THAT MAY DRIVE MARRIAGE/DIVORCE RATES? </a:t>
            </a:r>
          </a:p>
          <a:p>
            <a:endParaRPr lang="en-US"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CT at one point had law that made contraception illegal, which resulted in a Supreme Court case brought by Griswold (head of Planned Parenthood) that defined a “right to marital privacy,” which was later extended to unmarried couples.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Another Supreme Court case overturned state laws that exempted men from paying child support for children they had out of wedlock.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Loving v Virginia allowing interracial marriage in 1967.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T</a:t>
            </a:r>
            <a:r>
              <a:rPr lang="en-US" dirty="0"/>
              <a:t>ax policies that provide bigger tax breaks to married couples.</a:t>
            </a:r>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10</a:t>
            </a:fld>
            <a:endParaRPr lang="en-US"/>
          </a:p>
        </p:txBody>
      </p:sp>
    </p:spTree>
    <p:extLst>
      <p:ext uri="{BB962C8B-B14F-4D97-AF65-F5344CB8AC3E}">
        <p14:creationId xmlns:p14="http://schemas.microsoft.com/office/powerpoint/2010/main" val="2924058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here is simply that something that seems fundamentally personal and individual level – who you love,</a:t>
            </a:r>
            <a:r>
              <a:rPr lang="en-US" baseline="0" dirty="0"/>
              <a:t> have sex with, and marry – is deeply shaped by social policies.  These factors in turn shape a whole host of downstream health risk factors – health behaviors, medical access, exposures. </a:t>
            </a:r>
            <a:endParaRPr lang="en-US" dirty="0"/>
          </a:p>
        </p:txBody>
      </p:sp>
      <p:sp>
        <p:nvSpPr>
          <p:cNvPr id="4" name="Slide Number Placeholder 3"/>
          <p:cNvSpPr>
            <a:spLocks noGrp="1"/>
          </p:cNvSpPr>
          <p:nvPr>
            <p:ph type="sldNum" sz="quarter" idx="10"/>
          </p:nvPr>
        </p:nvSpPr>
        <p:spPr/>
        <p:txBody>
          <a:bodyPr/>
          <a:lstStyle/>
          <a:p>
            <a:pPr>
              <a:defRPr/>
            </a:pPr>
            <a:fld id="{22949670-C378-4628-A308-FBE1674AD54F}" type="slidenum">
              <a:rPr lang="en-US" smtClean="0"/>
              <a:pPr>
                <a:defRPr/>
              </a:pPr>
              <a:t>11</a:t>
            </a:fld>
            <a:endParaRPr lang="en-US"/>
          </a:p>
        </p:txBody>
      </p:sp>
    </p:spTree>
    <p:extLst>
      <p:ext uri="{BB962C8B-B14F-4D97-AF65-F5344CB8AC3E}">
        <p14:creationId xmlns:p14="http://schemas.microsoft.com/office/powerpoint/2010/main" val="292405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9BA1AF-CC48-441F-8DDC-3AD50916B4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54356B-89C1-4F21-9FED-422A879AB4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4A6FD-8894-4A50-AC26-D6BEB527B6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DF9ED6-3823-4DFC-9942-538D08F50E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8D8DE9-303A-4ABA-A733-D6FD568B70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1EC55B-2585-4DB3-9C5B-94287E5FA8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8DD4CF-628E-497E-87DB-B2E98C36C6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636573-1FEA-4CF9-8BEC-F023FD2168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10BB42-D475-407F-A521-CC09FAB050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20FD3C-1ED2-4B40-BFF9-732E574685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805696-A8B8-4CD2-8622-8AC28DEFFA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D6F10-7CF0-4E56-B9BE-37EF0D6403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6BA95A2-251B-440C-A27A-417550741808}" type="slidenum">
              <a:rPr lang="en-US"/>
              <a:pPr>
                <a:defRPr/>
              </a:pPr>
              <a:t>‹#›</a:t>
            </a:fld>
            <a:endParaRPr lang="en-US"/>
          </a:p>
        </p:txBody>
      </p:sp>
      <p:sp>
        <p:nvSpPr>
          <p:cNvPr id="1042" name="Rectangle 18"/>
          <p:cNvSpPr>
            <a:spLocks noChangeArrowheads="1"/>
          </p:cNvSpPr>
          <p:nvPr/>
        </p:nvSpPr>
        <p:spPr bwMode="auto">
          <a:xfrm>
            <a:off x="447675" y="215900"/>
            <a:ext cx="5876925" cy="77788"/>
          </a:xfrm>
          <a:prstGeom prst="rect">
            <a:avLst/>
          </a:prstGeom>
          <a:solidFill>
            <a:srgbClr val="000068"/>
          </a:solidFill>
          <a:ln w="9525">
            <a:noFill/>
            <a:miter lim="800000"/>
            <a:headEnd/>
            <a:tailEnd/>
          </a:ln>
          <a:effectLst/>
        </p:spPr>
        <p:txBody>
          <a:bodyPr wrap="none" anchor="ctr"/>
          <a:lstStyle/>
          <a:p>
            <a:pPr>
              <a:defRPr/>
            </a:pPr>
            <a:endParaRPr lang="en-US"/>
          </a:p>
        </p:txBody>
      </p:sp>
      <p:sp>
        <p:nvSpPr>
          <p:cNvPr id="1044" name="Line 20"/>
          <p:cNvSpPr>
            <a:spLocks noChangeShapeType="1"/>
          </p:cNvSpPr>
          <p:nvPr/>
        </p:nvSpPr>
        <p:spPr bwMode="auto">
          <a:xfrm>
            <a:off x="3200400" y="6324600"/>
            <a:ext cx="2819400" cy="0"/>
          </a:xfrm>
          <a:prstGeom prst="line">
            <a:avLst/>
          </a:prstGeom>
          <a:noFill/>
          <a:ln w="9525">
            <a:solidFill>
              <a:srgbClr val="000080"/>
            </a:solidFill>
            <a:round/>
            <a:headEnd/>
            <a:tailEnd/>
          </a:ln>
          <a:effectLst/>
        </p:spPr>
        <p:txBody>
          <a:bodyPr/>
          <a:lstStyle/>
          <a:p>
            <a:pPr>
              <a:defRPr/>
            </a:pPr>
            <a:endParaRPr lang="en-US"/>
          </a:p>
        </p:txBody>
      </p:sp>
      <p:sp>
        <p:nvSpPr>
          <p:cNvPr id="1043" name="Rectangle 19"/>
          <p:cNvSpPr>
            <a:spLocks noChangeArrowheads="1"/>
          </p:cNvSpPr>
          <p:nvPr/>
        </p:nvSpPr>
        <p:spPr bwMode="auto">
          <a:xfrm>
            <a:off x="2809875" y="1420813"/>
            <a:ext cx="5876925" cy="77787"/>
          </a:xfrm>
          <a:prstGeom prst="rect">
            <a:avLst/>
          </a:prstGeom>
          <a:solidFill>
            <a:srgbClr val="000068"/>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57200" y="1905000"/>
            <a:ext cx="8229600" cy="1752600"/>
          </a:xfrm>
        </p:spPr>
        <p:txBody>
          <a:bodyPr/>
          <a:lstStyle/>
          <a:p>
            <a:pPr eaLnBrk="1" hangingPunct="1"/>
            <a:r>
              <a:rPr lang="en-US" sz="4000" dirty="0">
                <a:latin typeface="Calibri" pitchFamily="34" charset="0"/>
              </a:rPr>
              <a:t>The Effects of Social Policies </a:t>
            </a:r>
            <a:br>
              <a:rPr lang="en-US" sz="4000" dirty="0">
                <a:latin typeface="Calibri" pitchFamily="34" charset="0"/>
              </a:rPr>
            </a:br>
            <a:r>
              <a:rPr lang="en-US" sz="4000" dirty="0">
                <a:latin typeface="Calibri" pitchFamily="34" charset="0"/>
              </a:rPr>
              <a:t>on Health Disparities</a:t>
            </a:r>
          </a:p>
        </p:txBody>
      </p:sp>
      <p:sp>
        <p:nvSpPr>
          <p:cNvPr id="10243" name="Rectangle 4"/>
          <p:cNvSpPr>
            <a:spLocks noChangeArrowheads="1"/>
          </p:cNvSpPr>
          <p:nvPr/>
        </p:nvSpPr>
        <p:spPr bwMode="auto">
          <a:xfrm>
            <a:off x="685800" y="1828800"/>
            <a:ext cx="5876925" cy="77788"/>
          </a:xfrm>
          <a:prstGeom prst="rect">
            <a:avLst/>
          </a:prstGeom>
          <a:solidFill>
            <a:srgbClr val="000068"/>
          </a:solidFill>
          <a:ln w="9525">
            <a:noFill/>
            <a:miter lim="800000"/>
            <a:headEnd/>
            <a:tailEnd/>
          </a:ln>
        </p:spPr>
        <p:txBody>
          <a:bodyPr wrap="none" anchor="ctr"/>
          <a:lstStyle/>
          <a:p>
            <a:endParaRPr lang="en-US"/>
          </a:p>
        </p:txBody>
      </p:sp>
      <p:sp>
        <p:nvSpPr>
          <p:cNvPr id="10244" name="Rectangle 5"/>
          <p:cNvSpPr>
            <a:spLocks noChangeArrowheads="1"/>
          </p:cNvSpPr>
          <p:nvPr/>
        </p:nvSpPr>
        <p:spPr bwMode="auto">
          <a:xfrm>
            <a:off x="2590800" y="3656013"/>
            <a:ext cx="5876925" cy="77787"/>
          </a:xfrm>
          <a:prstGeom prst="rect">
            <a:avLst/>
          </a:prstGeom>
          <a:solidFill>
            <a:srgbClr val="000068"/>
          </a:solidFill>
          <a:ln w="9525">
            <a:noFill/>
            <a:miter lim="800000"/>
            <a:headEnd/>
            <a:tailEnd/>
          </a:ln>
        </p:spPr>
        <p:txBody>
          <a:bodyPr wrap="none" anchor="ctr"/>
          <a:lstStyle/>
          <a:p>
            <a:endParaRPr lang="en-US"/>
          </a:p>
        </p:txBody>
      </p:sp>
      <p:sp>
        <p:nvSpPr>
          <p:cNvPr id="5" name="Slide Number Placeholder 4"/>
          <p:cNvSpPr>
            <a:spLocks noGrp="1"/>
          </p:cNvSpPr>
          <p:nvPr>
            <p:ph type="sldNum" sz="quarter" idx="12"/>
          </p:nvPr>
        </p:nvSpPr>
        <p:spPr/>
        <p:txBody>
          <a:bodyPr/>
          <a:lstStyle/>
          <a:p>
            <a:pPr>
              <a:defRPr/>
            </a:pPr>
            <a:fld id="{8B9BA1AF-CC48-441F-8DDC-3AD50916B435}" type="slidenum">
              <a:rPr lang="en-US" smtClean="0"/>
              <a:pPr>
                <a:defRPr/>
              </a:pPr>
              <a:t>1</a:t>
            </a:fld>
            <a:endParaRPr lang="en-US"/>
          </a:p>
        </p:txBody>
      </p:sp>
      <p:sp>
        <p:nvSpPr>
          <p:cNvPr id="2" name="Rectangle 1"/>
          <p:cNvSpPr/>
          <p:nvPr/>
        </p:nvSpPr>
        <p:spPr>
          <a:xfrm>
            <a:off x="1905000" y="4114800"/>
            <a:ext cx="5400837" cy="1323439"/>
          </a:xfrm>
          <a:prstGeom prst="rect">
            <a:avLst/>
          </a:prstGeom>
        </p:spPr>
        <p:txBody>
          <a:bodyPr wrap="none">
            <a:spAutoFit/>
          </a:bodyPr>
          <a:lstStyle/>
          <a:p>
            <a:pPr lvl="0" algn="ctr"/>
            <a:r>
              <a:rPr lang="en-US" sz="4000" b="1" kern="0" dirty="0">
                <a:solidFill>
                  <a:srgbClr val="333399"/>
                </a:solidFill>
                <a:latin typeface="Arial"/>
                <a:ea typeface="+mj-ea"/>
                <a:cs typeface="+mj-cs"/>
              </a:rPr>
              <a:t>Epi 222</a:t>
            </a:r>
          </a:p>
          <a:p>
            <a:pPr lvl="0" algn="ctr"/>
            <a:r>
              <a:rPr lang="en-US" sz="4000" b="1" kern="0" dirty="0">
                <a:solidFill>
                  <a:srgbClr val="333399"/>
                </a:solidFill>
                <a:latin typeface="Arial"/>
                <a:ea typeface="+mj-ea"/>
                <a:cs typeface="+mj-cs"/>
              </a:rPr>
              <a:t>Rita Hamad, MD, PhD</a:t>
            </a:r>
            <a:endParaRPr lang="en-US" sz="4000" kern="0" dirty="0">
              <a:solidFill>
                <a:srgbClr val="333399"/>
              </a:solidFill>
              <a:latin typeface="Arial"/>
              <a:ea typeface="+mj-ea"/>
              <a:cs typeface="+mj-cs"/>
            </a:endParaRPr>
          </a:p>
        </p:txBody>
      </p:sp>
      <p:sp>
        <p:nvSpPr>
          <p:cNvPr id="3" name="TextBox 2"/>
          <p:cNvSpPr txBox="1"/>
          <p:nvPr/>
        </p:nvSpPr>
        <p:spPr>
          <a:xfrm>
            <a:off x="2749782" y="6336268"/>
            <a:ext cx="3711272" cy="369332"/>
          </a:xfrm>
          <a:prstGeom prst="rect">
            <a:avLst/>
          </a:prstGeom>
          <a:noFill/>
        </p:spPr>
        <p:txBody>
          <a:bodyPr wrap="none" rtlCol="0">
            <a:spAutoFit/>
          </a:bodyPr>
          <a:lstStyle/>
          <a:p>
            <a:r>
              <a:rPr lang="en-US" dirty="0"/>
              <a:t>Acknowledgement: Maria Glymour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Even Very Personal Exposures are Shaped by Policies</a:t>
            </a:r>
            <a:endParaRPr lang="en-US" dirty="0"/>
          </a:p>
        </p:txBody>
      </p:sp>
      <p:sp>
        <p:nvSpPr>
          <p:cNvPr id="3" name="Content Placeholder 2"/>
          <p:cNvSpPr>
            <a:spLocks noGrp="1"/>
          </p:cNvSpPr>
          <p:nvPr>
            <p:ph idx="1"/>
          </p:nvPr>
        </p:nvSpPr>
        <p:spPr/>
        <p:txBody>
          <a:bodyPr/>
          <a:lstStyle/>
          <a:p>
            <a:pPr marL="0" indent="0" algn="ctr">
              <a:buNone/>
            </a:pPr>
            <a:r>
              <a:rPr lang="en-US" sz="2400" dirty="0"/>
              <a:t>International Marriage and Divorce Rates, 2003</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10</a:t>
            </a:fld>
            <a:endParaRPr lang="en-US"/>
          </a:p>
        </p:txBody>
      </p:sp>
      <p:sp>
        <p:nvSpPr>
          <p:cNvPr id="6" name="TextBox 5"/>
          <p:cNvSpPr txBox="1"/>
          <p:nvPr/>
        </p:nvSpPr>
        <p:spPr>
          <a:xfrm>
            <a:off x="164746" y="5265003"/>
            <a:ext cx="852205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Marriage/divorce rates differ by time and across countries</a:t>
            </a:r>
          </a:p>
          <a:p>
            <a:pPr marL="342900" indent="-342900">
              <a:buFont typeface="Arial" panose="020B0604020202020204" pitchFamily="34" charset="0"/>
              <a:buChar char="•"/>
            </a:pPr>
            <a:r>
              <a:rPr lang="en-US" sz="2400" dirty="0"/>
              <a:t>Interaction between social policies and social norms</a:t>
            </a:r>
          </a:p>
        </p:txBody>
      </p:sp>
      <p:grpSp>
        <p:nvGrpSpPr>
          <p:cNvPr id="8" name="Group 7"/>
          <p:cNvGrpSpPr/>
          <p:nvPr/>
        </p:nvGrpSpPr>
        <p:grpSpPr>
          <a:xfrm>
            <a:off x="533400" y="2075284"/>
            <a:ext cx="7867650" cy="2877716"/>
            <a:chOff x="1123950" y="1681163"/>
            <a:chExt cx="6896100" cy="2102304"/>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771"/>
            <a:stretch/>
          </p:blipFill>
          <p:spPr bwMode="auto">
            <a:xfrm>
              <a:off x="1123950" y="1681163"/>
              <a:ext cx="6896100" cy="133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8961"/>
            <a:stretch/>
          </p:blipFill>
          <p:spPr bwMode="auto">
            <a:xfrm>
              <a:off x="1123950" y="3048000"/>
              <a:ext cx="6896100" cy="73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4484963" y="6550223"/>
            <a:ext cx="2906437" cy="307777"/>
          </a:xfrm>
          <a:prstGeom prst="rect">
            <a:avLst/>
          </a:prstGeom>
          <a:noFill/>
        </p:spPr>
        <p:txBody>
          <a:bodyPr wrap="none" rtlCol="0">
            <a:spAutoFit/>
          </a:bodyPr>
          <a:lstStyle/>
          <a:p>
            <a:r>
              <a:rPr lang="en-US" sz="1400" dirty="0"/>
              <a:t>Stevenson and </a:t>
            </a:r>
            <a:r>
              <a:rPr lang="en-US" sz="1400" dirty="0" err="1"/>
              <a:t>Wolfers</a:t>
            </a:r>
            <a:r>
              <a:rPr lang="en-US" sz="1400" dirty="0"/>
              <a:t>, JEP 2007</a:t>
            </a:r>
          </a:p>
        </p:txBody>
      </p:sp>
    </p:spTree>
    <p:extLst>
      <p:ext uri="{BB962C8B-B14F-4D97-AF65-F5344CB8AC3E}">
        <p14:creationId xmlns:p14="http://schemas.microsoft.com/office/powerpoint/2010/main" val="102112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Even Very Personal Exposures are Shaped by Policies</a:t>
            </a:r>
            <a:endParaRPr lang="en-US" dirty="0"/>
          </a:p>
        </p:txBody>
      </p:sp>
      <p:sp>
        <p:nvSpPr>
          <p:cNvPr id="3" name="Content Placeholder 2"/>
          <p:cNvSpPr>
            <a:spLocks noGrp="1"/>
          </p:cNvSpPr>
          <p:nvPr>
            <p:ph idx="1"/>
          </p:nvPr>
        </p:nvSpPr>
        <p:spPr/>
        <p:txBody>
          <a:bodyPr/>
          <a:lstStyle/>
          <a:p>
            <a:pPr marL="0" indent="0">
              <a:buNone/>
            </a:pPr>
            <a:r>
              <a:rPr lang="en-US" sz="2400" dirty="0"/>
              <a:t>Policies shape marriage, divorce, and children, which: </a:t>
            </a:r>
          </a:p>
          <a:p>
            <a:pPr lvl="1"/>
            <a:endParaRPr lang="en-US" sz="2000" dirty="0"/>
          </a:p>
          <a:p>
            <a:pPr lvl="1"/>
            <a:r>
              <a:rPr lang="en-US" sz="2000" dirty="0"/>
              <a:t>Affect core social networks</a:t>
            </a:r>
          </a:p>
          <a:p>
            <a:pPr lvl="1"/>
            <a:r>
              <a:rPr lang="en-US" sz="2000" dirty="0"/>
              <a:t>Affect marriage </a:t>
            </a:r>
            <a:r>
              <a:rPr lang="en-US" sz="2000" dirty="0">
                <a:sym typeface="Wingdings" panose="05000000000000000000" pitchFamily="2" charset="2"/>
              </a:rPr>
              <a:t></a:t>
            </a:r>
            <a:r>
              <a:rPr lang="en-US" sz="2000" dirty="0"/>
              <a:t> household resources</a:t>
            </a:r>
          </a:p>
          <a:p>
            <a:pPr lvl="1"/>
            <a:r>
              <a:rPr lang="en-US" sz="2000" dirty="0"/>
              <a:t>Affect fertility </a:t>
            </a:r>
            <a:r>
              <a:rPr lang="en-US" sz="2000" dirty="0">
                <a:sym typeface="Wingdings" panose="05000000000000000000" pitchFamily="2" charset="2"/>
              </a:rPr>
              <a:t> labor market participation, resources</a:t>
            </a:r>
          </a:p>
          <a:p>
            <a:pPr lvl="1"/>
            <a:r>
              <a:rPr lang="en-US" sz="2000" dirty="0">
                <a:sym typeface="Wingdings" panose="05000000000000000000" pitchFamily="2" charset="2"/>
              </a:rPr>
              <a:t>Affect stigma  mental health</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11</a:t>
            </a:fld>
            <a:endParaRPr lang="en-US"/>
          </a:p>
        </p:txBody>
      </p:sp>
    </p:spTree>
    <p:extLst>
      <p:ext uri="{BB962C8B-B14F-4D97-AF65-F5344CB8AC3E}">
        <p14:creationId xmlns:p14="http://schemas.microsoft.com/office/powerpoint/2010/main" val="4126979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12</a:t>
            </a:fld>
            <a:endParaRPr lang="en-US">
              <a:solidFill>
                <a:prstClr val="black"/>
              </a:solidFill>
            </a:endParaRPr>
          </a:p>
        </p:txBody>
      </p:sp>
      <p:sp>
        <p:nvSpPr>
          <p:cNvPr id="32" name="Title 1"/>
          <p:cNvSpPr txBox="1">
            <a:spLocks/>
          </p:cNvSpPr>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kern="0" dirty="0"/>
              <a:t>Pathways Affected by Policies</a:t>
            </a:r>
          </a:p>
        </p:txBody>
      </p:sp>
      <p:sp>
        <p:nvSpPr>
          <p:cNvPr id="33" name="Rectangle 32"/>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4" name="Rectangle 33"/>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1" name="Rectangle 40"/>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2" name="Oval 41"/>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5" name="Text Box 26"/>
          <p:cNvSpPr txBox="1">
            <a:spLocks noChangeArrowheads="1"/>
          </p:cNvSpPr>
          <p:nvPr/>
        </p:nvSpPr>
        <p:spPr bwMode="auto">
          <a:xfrm>
            <a:off x="7378699" y="3295471"/>
            <a:ext cx="1765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FF0000"/>
                </a:solidFill>
                <a:latin typeface="+mj-lt"/>
                <a:cs typeface="Times New Roman" panose="02020603050405020304" pitchFamily="18" charset="0"/>
              </a:rPr>
              <a:t>Disease </a:t>
            </a:r>
          </a:p>
          <a:p>
            <a:pPr algn="ctr" eaLnBrk="1" hangingPunct="1"/>
            <a:r>
              <a:rPr lang="en-US" altLang="en-US" dirty="0">
                <a:solidFill>
                  <a:srgbClr val="FF0000"/>
                </a:solidFill>
                <a:latin typeface="+mj-lt"/>
                <a:cs typeface="Times New Roman" panose="02020603050405020304" pitchFamily="18" charset="0"/>
              </a:rPr>
              <a:t>Onset, Progression, Consequences</a:t>
            </a:r>
          </a:p>
        </p:txBody>
      </p:sp>
      <p:sp>
        <p:nvSpPr>
          <p:cNvPr id="46" name="Text Box 4"/>
          <p:cNvSpPr txBox="1">
            <a:spLocks noChangeArrowheads="1"/>
          </p:cNvSpPr>
          <p:nvPr/>
        </p:nvSpPr>
        <p:spPr bwMode="auto">
          <a:xfrm>
            <a:off x="228600"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latin typeface="+mj-lt"/>
                <a:cs typeface="Times New Roman" panose="02020603050405020304" pitchFamily="18" charset="0"/>
              </a:rPr>
              <a:t>Education</a:t>
            </a:r>
          </a:p>
        </p:txBody>
      </p:sp>
      <p:cxnSp>
        <p:nvCxnSpPr>
          <p:cNvPr id="48" name="Elbow Connector 39"/>
          <p:cNvCxnSpPr>
            <a:endCxn id="33"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Elbow Connector 42"/>
          <p:cNvCxnSpPr>
            <a:endCxn id="42"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927812" y="5589072"/>
            <a:ext cx="4939588" cy="964128"/>
            <a:chOff x="951508" y="5605753"/>
            <a:chExt cx="5068291" cy="964128"/>
          </a:xfrm>
        </p:grpSpPr>
        <p:cxnSp>
          <p:nvCxnSpPr>
            <p:cNvPr id="55" name="Straight Connector 54"/>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2111845" y="1905000"/>
            <a:ext cx="1838965" cy="3970318"/>
          </a:xfrm>
          <a:prstGeom prst="rect">
            <a:avLst/>
          </a:prstGeom>
          <a:noFill/>
        </p:spPr>
        <p:txBody>
          <a:bodyPr wrap="none" rtlCol="0">
            <a:spAutoFit/>
          </a:bodyPr>
          <a:lstStyle/>
          <a:p>
            <a:r>
              <a:rPr lang="en-US" dirty="0">
                <a:solidFill>
                  <a:srgbClr val="FF0000"/>
                </a:solidFill>
                <a:latin typeface="+mj-lt"/>
              </a:rPr>
              <a:t>Employment/</a:t>
            </a:r>
          </a:p>
          <a:p>
            <a:r>
              <a:rPr lang="en-US" dirty="0">
                <a:solidFill>
                  <a:srgbClr val="FF0000"/>
                </a:solidFill>
                <a:latin typeface="+mj-lt"/>
              </a:rPr>
              <a:t>Occupation</a:t>
            </a:r>
          </a:p>
          <a:p>
            <a:endParaRPr lang="en-US" dirty="0">
              <a:solidFill>
                <a:srgbClr val="FF0000"/>
              </a:solidFill>
              <a:latin typeface="+mj-lt"/>
            </a:endParaRPr>
          </a:p>
          <a:p>
            <a:r>
              <a:rPr lang="en-US" dirty="0">
                <a:solidFill>
                  <a:srgbClr val="FF0000"/>
                </a:solidFill>
                <a:latin typeface="+mj-lt"/>
              </a:rPr>
              <a:t>Income</a:t>
            </a:r>
          </a:p>
          <a:p>
            <a:endParaRPr lang="en-US" dirty="0">
              <a:solidFill>
                <a:srgbClr val="FF0000"/>
              </a:solidFill>
              <a:latin typeface="+mj-lt"/>
            </a:endParaRPr>
          </a:p>
          <a:p>
            <a:r>
              <a:rPr lang="en-US" dirty="0">
                <a:solidFill>
                  <a:srgbClr val="FF0000"/>
                </a:solidFill>
                <a:latin typeface="+mj-lt"/>
              </a:rPr>
              <a:t>Wealth</a:t>
            </a:r>
          </a:p>
          <a:p>
            <a:endParaRPr lang="en-US" dirty="0">
              <a:latin typeface="+mj-lt"/>
            </a:endParaRPr>
          </a:p>
          <a:p>
            <a:r>
              <a:rPr lang="en-US" dirty="0">
                <a:solidFill>
                  <a:srgbClr val="FF0000"/>
                </a:solidFill>
                <a:latin typeface="+mj-lt"/>
              </a:rPr>
              <a:t>Social Networks</a:t>
            </a:r>
          </a:p>
          <a:p>
            <a:endParaRPr lang="en-US" dirty="0">
              <a:solidFill>
                <a:srgbClr val="FF0000"/>
              </a:solidFill>
              <a:latin typeface="+mj-lt"/>
            </a:endParaRPr>
          </a:p>
          <a:p>
            <a:r>
              <a:rPr lang="en-US" dirty="0">
                <a:solidFill>
                  <a:srgbClr val="FF0000"/>
                </a:solidFill>
                <a:latin typeface="+mj-lt"/>
              </a:rPr>
              <a:t>Knowledge</a:t>
            </a:r>
          </a:p>
          <a:p>
            <a:endParaRPr lang="en-US" dirty="0">
              <a:solidFill>
                <a:srgbClr val="FF0000"/>
              </a:solidFill>
              <a:latin typeface="+mj-lt"/>
            </a:endParaRPr>
          </a:p>
          <a:p>
            <a:r>
              <a:rPr lang="en-US" dirty="0">
                <a:solidFill>
                  <a:srgbClr val="FF0000"/>
                </a:solidFill>
                <a:latin typeface="+mj-lt"/>
              </a:rPr>
              <a:t>Cognitive Skills</a:t>
            </a:r>
          </a:p>
          <a:p>
            <a:endParaRPr lang="en-US" dirty="0">
              <a:solidFill>
                <a:srgbClr val="FF0000"/>
              </a:solidFill>
              <a:latin typeface="+mj-lt"/>
            </a:endParaRPr>
          </a:p>
          <a:p>
            <a:r>
              <a:rPr lang="en-US" dirty="0">
                <a:solidFill>
                  <a:srgbClr val="FF0000"/>
                </a:solidFill>
                <a:latin typeface="+mj-lt"/>
              </a:rPr>
              <a:t>Self-efficacy</a:t>
            </a:r>
          </a:p>
        </p:txBody>
      </p:sp>
      <p:sp>
        <p:nvSpPr>
          <p:cNvPr id="60" name="TextBox 59"/>
          <p:cNvSpPr txBox="1"/>
          <p:nvPr/>
        </p:nvSpPr>
        <p:spPr>
          <a:xfrm>
            <a:off x="4812362" y="2075696"/>
            <a:ext cx="2198038" cy="3416320"/>
          </a:xfrm>
          <a:prstGeom prst="rect">
            <a:avLst/>
          </a:prstGeom>
          <a:noFill/>
        </p:spPr>
        <p:txBody>
          <a:bodyPr wrap="none" rtlCol="0">
            <a:spAutoFit/>
          </a:bodyPr>
          <a:lstStyle/>
          <a:p>
            <a:r>
              <a:rPr lang="en-US" dirty="0">
                <a:solidFill>
                  <a:srgbClr val="FF0000"/>
                </a:solidFill>
                <a:latin typeface="+mj-lt"/>
              </a:rPr>
              <a:t>Toxic/Dangerous</a:t>
            </a:r>
          </a:p>
          <a:p>
            <a:r>
              <a:rPr lang="en-US" dirty="0">
                <a:solidFill>
                  <a:srgbClr val="FF0000"/>
                </a:solidFill>
                <a:latin typeface="+mj-lt"/>
              </a:rPr>
              <a:t>Environments</a:t>
            </a:r>
          </a:p>
          <a:p>
            <a:r>
              <a:rPr lang="en-US" dirty="0">
                <a:solidFill>
                  <a:srgbClr val="FF0000"/>
                </a:solidFill>
                <a:latin typeface="+mj-lt"/>
              </a:rPr>
              <a:t>(housing, work,</a:t>
            </a:r>
          </a:p>
          <a:p>
            <a:r>
              <a:rPr lang="en-US" dirty="0">
                <a:solidFill>
                  <a:srgbClr val="FF0000"/>
                </a:solidFill>
                <a:latin typeface="+mj-lt"/>
              </a:rPr>
              <a:t>Infections, lead)</a:t>
            </a:r>
          </a:p>
          <a:p>
            <a:endParaRPr lang="en-US" dirty="0">
              <a:solidFill>
                <a:srgbClr val="FF0000"/>
              </a:solidFill>
              <a:latin typeface="+mj-lt"/>
            </a:endParaRPr>
          </a:p>
          <a:p>
            <a:r>
              <a:rPr lang="en-US" dirty="0">
                <a:solidFill>
                  <a:srgbClr val="FF0000"/>
                </a:solidFill>
                <a:latin typeface="+mj-lt"/>
              </a:rPr>
              <a:t>Behaviors</a:t>
            </a:r>
          </a:p>
          <a:p>
            <a:r>
              <a:rPr lang="en-US" dirty="0">
                <a:solidFill>
                  <a:srgbClr val="FF0000"/>
                </a:solidFill>
                <a:latin typeface="+mj-lt"/>
              </a:rPr>
              <a:t>(diet, medical care, </a:t>
            </a:r>
          </a:p>
          <a:p>
            <a:r>
              <a:rPr lang="en-US" dirty="0">
                <a:solidFill>
                  <a:srgbClr val="FF0000"/>
                </a:solidFill>
                <a:latin typeface="+mj-lt"/>
              </a:rPr>
              <a:t>sex, violence)</a:t>
            </a:r>
          </a:p>
          <a:p>
            <a:endParaRPr lang="en-US" dirty="0">
              <a:solidFill>
                <a:srgbClr val="FF0000"/>
              </a:solidFill>
              <a:latin typeface="+mj-lt"/>
            </a:endParaRPr>
          </a:p>
          <a:p>
            <a:r>
              <a:rPr lang="en-US" dirty="0">
                <a:solidFill>
                  <a:srgbClr val="FF0000"/>
                </a:solidFill>
                <a:latin typeface="+mj-lt"/>
              </a:rPr>
              <a:t>Psychological </a:t>
            </a:r>
          </a:p>
          <a:p>
            <a:r>
              <a:rPr lang="en-US" dirty="0">
                <a:solidFill>
                  <a:srgbClr val="FF0000"/>
                </a:solidFill>
                <a:latin typeface="+mj-lt"/>
              </a:rPr>
              <a:t>Experiences</a:t>
            </a:r>
          </a:p>
          <a:p>
            <a:r>
              <a:rPr lang="en-US" dirty="0">
                <a:solidFill>
                  <a:srgbClr val="FF0000"/>
                </a:solidFill>
                <a:latin typeface="+mj-lt"/>
              </a:rPr>
              <a:t>(stress, shame)</a:t>
            </a:r>
          </a:p>
        </p:txBody>
      </p:sp>
      <p:sp>
        <p:nvSpPr>
          <p:cNvPr id="23" name="Rectangle 22">
            <a:extLst>
              <a:ext uri="{FF2B5EF4-FFF2-40B4-BE49-F238E27FC236}">
                <a16:creationId xmlns:a16="http://schemas.microsoft.com/office/drawing/2014/main" id="{B7D9B7A8-6A82-42FF-93B1-F6687CC5EE1C}"/>
              </a:ext>
            </a:extLst>
          </p:cNvPr>
          <p:cNvSpPr/>
          <p:nvPr/>
        </p:nvSpPr>
        <p:spPr>
          <a:xfrm>
            <a:off x="226423" y="4863108"/>
            <a:ext cx="1426085"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24" name="Text Box 4">
            <a:extLst>
              <a:ext uri="{FF2B5EF4-FFF2-40B4-BE49-F238E27FC236}">
                <a16:creationId xmlns:a16="http://schemas.microsoft.com/office/drawing/2014/main" id="{D32AFB53-6EE2-45C2-B96A-AB91065269FC}"/>
              </a:ext>
            </a:extLst>
          </p:cNvPr>
          <p:cNvSpPr txBox="1">
            <a:spLocks noChangeArrowheads="1"/>
          </p:cNvSpPr>
          <p:nvPr/>
        </p:nvSpPr>
        <p:spPr bwMode="auto">
          <a:xfrm>
            <a:off x="171451" y="4854714"/>
            <a:ext cx="1524000" cy="707886"/>
          </a:xfrm>
          <a:prstGeom prst="rect">
            <a:avLst/>
          </a:prstGeom>
          <a:noFill/>
          <a:ln w="9525">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latin typeface="+mj-lt"/>
                <a:cs typeface="Times New Roman" panose="02020603050405020304" pitchFamily="18" charset="0"/>
              </a:rPr>
              <a:t>Race</a:t>
            </a:r>
          </a:p>
          <a:p>
            <a:pPr algn="ctr" eaLnBrk="1" hangingPunct="1"/>
            <a:r>
              <a:rPr lang="en-US" altLang="en-US" sz="2000" dirty="0">
                <a:solidFill>
                  <a:srgbClr val="FF0000"/>
                </a:solidFill>
                <a:latin typeface="+mj-lt"/>
                <a:cs typeface="Times New Roman" panose="02020603050405020304" pitchFamily="18" charset="0"/>
              </a:rPr>
              <a:t>(&amp; racism)</a:t>
            </a:r>
          </a:p>
        </p:txBody>
      </p:sp>
    </p:spTree>
    <p:extLst>
      <p:ext uri="{BB962C8B-B14F-4D97-AF65-F5344CB8AC3E}">
        <p14:creationId xmlns:p14="http://schemas.microsoft.com/office/powerpoint/2010/main" val="13498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Policies and Health Disparities</a:t>
            </a:r>
          </a:p>
        </p:txBody>
      </p:sp>
      <p:sp>
        <p:nvSpPr>
          <p:cNvPr id="3" name="Content Placeholder 2"/>
          <p:cNvSpPr>
            <a:spLocks noGrp="1"/>
          </p:cNvSpPr>
          <p:nvPr>
            <p:ph idx="1"/>
          </p:nvPr>
        </p:nvSpPr>
        <p:spPr>
          <a:xfrm>
            <a:off x="457200" y="1417637"/>
            <a:ext cx="8229600" cy="4525963"/>
          </a:xfrm>
        </p:spPr>
        <p:txBody>
          <a:bodyPr/>
          <a:lstStyle/>
          <a:p>
            <a:r>
              <a:rPr lang="en-US" sz="2600" dirty="0"/>
              <a:t>Reasons to research policies</a:t>
            </a:r>
          </a:p>
          <a:p>
            <a:r>
              <a:rPr lang="en-US" sz="2600" dirty="0">
                <a:solidFill>
                  <a:srgbClr val="FF0000"/>
                </a:solidFill>
              </a:rPr>
              <a:t>Types of policies that may affect disparities</a:t>
            </a:r>
          </a:p>
          <a:p>
            <a:r>
              <a:rPr lang="en-US" sz="2600" dirty="0"/>
              <a:t>Examples of evaluating health effects of policies</a:t>
            </a:r>
          </a:p>
          <a:p>
            <a:pPr lvl="1"/>
            <a:r>
              <a:rPr lang="en-US" sz="2400" dirty="0"/>
              <a:t>Moving to Opportunity: a randomized trial</a:t>
            </a:r>
          </a:p>
          <a:p>
            <a:pPr lvl="1"/>
            <a:r>
              <a:rPr lang="en-US" sz="2400" dirty="0"/>
              <a:t>Regression discontinuity and related methods: hospital desegregation, educational policies</a:t>
            </a:r>
          </a:p>
          <a:p>
            <a:pPr lvl="1"/>
            <a:r>
              <a:rPr lang="en-US" sz="2400" dirty="0"/>
              <a:t>Pseudo-randomization: juvenile judges</a:t>
            </a:r>
          </a:p>
          <a:p>
            <a:r>
              <a:rPr lang="en-US" sz="2600" dirty="0"/>
              <a:t>Distinguishing effects on </a:t>
            </a:r>
            <a:r>
              <a:rPr lang="en-US" sz="2600" i="1" dirty="0"/>
              <a:t>average outcomes </a:t>
            </a:r>
            <a:r>
              <a:rPr lang="en-US" sz="2600" dirty="0"/>
              <a:t>versus </a:t>
            </a:r>
            <a:r>
              <a:rPr lang="en-US" sz="2600" i="1" dirty="0"/>
              <a:t>disparities</a:t>
            </a:r>
            <a:r>
              <a:rPr lang="en-US" sz="2600" dirty="0"/>
              <a:t>: GI Bill</a:t>
            </a:r>
          </a:p>
          <a:p>
            <a:r>
              <a:rPr lang="en-US" sz="2600" dirty="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13</a:t>
            </a:fld>
            <a:endParaRPr lang="en-US"/>
          </a:p>
        </p:txBody>
      </p:sp>
    </p:spTree>
    <p:extLst>
      <p:ext uri="{BB962C8B-B14F-4D97-AF65-F5344CB8AC3E}">
        <p14:creationId xmlns:p14="http://schemas.microsoft.com/office/powerpoint/2010/main" val="2422538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05877" y="1545014"/>
            <a:ext cx="2126775" cy="170953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2077" y="1600200"/>
            <a:ext cx="1974375" cy="1508105"/>
          </a:xfrm>
          <a:prstGeom prst="rect">
            <a:avLst/>
          </a:prstGeom>
          <a:noFill/>
        </p:spPr>
        <p:txBody>
          <a:bodyPr wrap="square" rtlCol="0">
            <a:spAutoFit/>
          </a:bodyPr>
          <a:lstStyle/>
          <a:p>
            <a:pPr algn="ctr">
              <a:spcAft>
                <a:spcPts val="600"/>
              </a:spcAft>
            </a:pPr>
            <a:r>
              <a:rPr lang="en-US" sz="1600" b="1" dirty="0"/>
              <a:t>Schooling</a:t>
            </a:r>
          </a:p>
          <a:p>
            <a:pPr>
              <a:spcAft>
                <a:spcPts val="600"/>
              </a:spcAft>
            </a:pPr>
            <a:r>
              <a:rPr lang="en-US" sz="1400" dirty="0"/>
              <a:t>Availability</a:t>
            </a:r>
          </a:p>
          <a:p>
            <a:pPr>
              <a:spcAft>
                <a:spcPts val="600"/>
              </a:spcAft>
            </a:pPr>
            <a:r>
              <a:rPr lang="en-US" sz="1400" dirty="0"/>
              <a:t>Quality</a:t>
            </a:r>
          </a:p>
          <a:p>
            <a:pPr>
              <a:spcAft>
                <a:spcPts val="600"/>
              </a:spcAft>
            </a:pPr>
            <a:r>
              <a:rPr lang="en-US" sz="1400" dirty="0"/>
              <a:t>Quantity</a:t>
            </a:r>
          </a:p>
          <a:p>
            <a:pPr>
              <a:spcAft>
                <a:spcPts val="600"/>
              </a:spcAft>
            </a:pPr>
            <a:r>
              <a:rPr lang="en-US" sz="1400" dirty="0"/>
              <a:t>Content</a:t>
            </a:r>
          </a:p>
        </p:txBody>
      </p:sp>
      <p:cxnSp>
        <p:nvCxnSpPr>
          <p:cNvPr id="7" name="Straight Connector 6"/>
          <p:cNvCxnSpPr/>
          <p:nvPr/>
        </p:nvCxnSpPr>
        <p:spPr>
          <a:xfrm>
            <a:off x="851452" y="1905000"/>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5877" y="3753320"/>
            <a:ext cx="2133600" cy="2190280"/>
          </a:xfrm>
          <a:prstGeom prst="rect">
            <a:avLst/>
          </a:prstGeom>
          <a:solidFill>
            <a:schemeClr val="bg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3810000"/>
            <a:ext cx="2194874" cy="2092881"/>
          </a:xfrm>
          <a:prstGeom prst="rect">
            <a:avLst/>
          </a:prstGeom>
          <a:noFill/>
        </p:spPr>
        <p:txBody>
          <a:bodyPr wrap="square" rtlCol="0">
            <a:spAutoFit/>
          </a:bodyPr>
          <a:lstStyle/>
          <a:p>
            <a:pPr algn="ctr">
              <a:spcAft>
                <a:spcPts val="600"/>
              </a:spcAft>
            </a:pPr>
            <a:r>
              <a:rPr lang="en-US" sz="1600" b="1" dirty="0"/>
              <a:t>Financial Resources</a:t>
            </a:r>
          </a:p>
          <a:p>
            <a:pPr>
              <a:spcAft>
                <a:spcPts val="600"/>
              </a:spcAft>
            </a:pPr>
            <a:r>
              <a:rPr lang="en-US" sz="1400" dirty="0"/>
              <a:t>Taxation</a:t>
            </a:r>
          </a:p>
          <a:p>
            <a:pPr>
              <a:spcAft>
                <a:spcPts val="600"/>
              </a:spcAft>
            </a:pPr>
            <a:r>
              <a:rPr lang="en-US" sz="1400" dirty="0"/>
              <a:t>Safety net programs</a:t>
            </a:r>
          </a:p>
          <a:p>
            <a:pPr>
              <a:spcAft>
                <a:spcPts val="600"/>
              </a:spcAft>
            </a:pPr>
            <a:r>
              <a:rPr lang="en-US" sz="1400" dirty="0"/>
              <a:t>Retirement pensions</a:t>
            </a:r>
          </a:p>
          <a:p>
            <a:pPr>
              <a:spcAft>
                <a:spcPts val="600"/>
              </a:spcAft>
            </a:pPr>
            <a:r>
              <a:rPr lang="en-US" sz="1400" dirty="0"/>
              <a:t>Work anti-discrimination</a:t>
            </a:r>
          </a:p>
          <a:p>
            <a:pPr>
              <a:spcAft>
                <a:spcPts val="600"/>
              </a:spcAft>
            </a:pPr>
            <a:r>
              <a:rPr lang="en-US" sz="1400" dirty="0"/>
              <a:t>Minimum wages</a:t>
            </a:r>
          </a:p>
          <a:p>
            <a:pPr>
              <a:spcAft>
                <a:spcPts val="600"/>
              </a:spcAft>
            </a:pPr>
            <a:r>
              <a:rPr lang="en-US" sz="1400" dirty="0"/>
              <a:t>Employment security</a:t>
            </a:r>
          </a:p>
        </p:txBody>
      </p:sp>
      <p:cxnSp>
        <p:nvCxnSpPr>
          <p:cNvPr id="10" name="Straight Connector 9"/>
          <p:cNvCxnSpPr/>
          <p:nvPr/>
        </p:nvCxnSpPr>
        <p:spPr>
          <a:xfrm>
            <a:off x="858277" y="4112622"/>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33800" y="1654344"/>
            <a:ext cx="2209800" cy="4555093"/>
          </a:xfrm>
          <a:prstGeom prst="rect">
            <a:avLst/>
          </a:prstGeom>
          <a:noFill/>
        </p:spPr>
        <p:txBody>
          <a:bodyPr wrap="square" rtlCol="0">
            <a:spAutoFit/>
          </a:bodyPr>
          <a:lstStyle/>
          <a:p>
            <a:pPr algn="ctr">
              <a:spcAft>
                <a:spcPts val="1800"/>
              </a:spcAft>
            </a:pPr>
            <a:r>
              <a:rPr lang="en-US" sz="1600" b="1" dirty="0"/>
              <a:t>Behaviors</a:t>
            </a:r>
          </a:p>
          <a:p>
            <a:pPr algn="ctr">
              <a:spcAft>
                <a:spcPts val="1800"/>
              </a:spcAft>
            </a:pPr>
            <a:r>
              <a:rPr lang="en-US" sz="1600" b="1" dirty="0"/>
              <a:t>Healthcare access</a:t>
            </a:r>
          </a:p>
          <a:p>
            <a:pPr algn="ctr">
              <a:lnSpc>
                <a:spcPts val="1800"/>
              </a:lnSpc>
              <a:spcAft>
                <a:spcPts val="1800"/>
              </a:spcAft>
            </a:pPr>
            <a:r>
              <a:rPr lang="en-US" sz="1600" b="1" dirty="0"/>
              <a:t>Toxic environment</a:t>
            </a:r>
          </a:p>
          <a:p>
            <a:pPr algn="ctr">
              <a:spcAft>
                <a:spcPts val="1800"/>
              </a:spcAft>
            </a:pPr>
            <a:r>
              <a:rPr lang="en-US" sz="1600" b="1" dirty="0"/>
              <a:t>Housing</a:t>
            </a:r>
          </a:p>
          <a:p>
            <a:pPr algn="ctr">
              <a:spcAft>
                <a:spcPts val="1200"/>
              </a:spcAft>
            </a:pPr>
            <a:r>
              <a:rPr lang="en-US" sz="1600" b="1" dirty="0"/>
              <a:t>Occupational health</a:t>
            </a:r>
          </a:p>
          <a:p>
            <a:pPr algn="ctr">
              <a:spcAft>
                <a:spcPts val="1800"/>
              </a:spcAft>
            </a:pPr>
            <a:r>
              <a:rPr lang="en-US" sz="1600" b="1" dirty="0"/>
              <a:t>Neighborhood safety</a:t>
            </a:r>
          </a:p>
          <a:p>
            <a:pPr algn="ctr">
              <a:spcAft>
                <a:spcPts val="1800"/>
              </a:spcAft>
            </a:pPr>
            <a:r>
              <a:rPr lang="en-US" sz="1600" b="1" dirty="0"/>
              <a:t>Stress</a:t>
            </a:r>
          </a:p>
          <a:p>
            <a:pPr algn="ctr">
              <a:spcAft>
                <a:spcPts val="1800"/>
              </a:spcAft>
            </a:pPr>
            <a:r>
              <a:rPr lang="en-US" sz="1600" b="1" dirty="0"/>
              <a:t>Social networks/ integration</a:t>
            </a:r>
            <a:endParaRPr lang="en-US" sz="1600" dirty="0"/>
          </a:p>
          <a:p>
            <a:pPr algn="ctr">
              <a:spcAft>
                <a:spcPts val="600"/>
              </a:spcAft>
            </a:pPr>
            <a:r>
              <a:rPr lang="en-US" sz="1600" b="1" dirty="0"/>
              <a:t>Social norms</a:t>
            </a:r>
          </a:p>
        </p:txBody>
      </p:sp>
      <p:sp>
        <p:nvSpPr>
          <p:cNvPr id="18" name="Right Brace 17"/>
          <p:cNvSpPr/>
          <p:nvPr/>
        </p:nvSpPr>
        <p:spPr>
          <a:xfrm>
            <a:off x="5715000" y="1501943"/>
            <a:ext cx="519948" cy="4953001"/>
          </a:xfrm>
          <a:prstGeom prst="rightBrace">
            <a:avLst>
              <a:gd name="adj1" fmla="val 3127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a:off x="3505200" y="1501944"/>
            <a:ext cx="480426" cy="4953001"/>
          </a:xfrm>
          <a:prstGeom prst="rightBrace">
            <a:avLst>
              <a:gd name="adj1" fmla="val 33102"/>
              <a:gd name="adj2" fmla="val 51003"/>
            </a:avLst>
          </a:prstGeom>
          <a:ln>
            <a:solidFill>
              <a:schemeClr val="tx1"/>
            </a:solidFill>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6980781" y="3429000"/>
            <a:ext cx="1325019" cy="1128670"/>
          </a:xfrm>
          <a:prstGeom prst="rec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tx1"/>
                </a:solidFill>
              </a:rPr>
              <a:t>Mental and physical health</a:t>
            </a:r>
          </a:p>
        </p:txBody>
      </p:sp>
      <p:sp>
        <p:nvSpPr>
          <p:cNvPr id="29" name="Chevron 28"/>
          <p:cNvSpPr/>
          <p:nvPr/>
        </p:nvSpPr>
        <p:spPr>
          <a:xfrm>
            <a:off x="3124200" y="2190093"/>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a:off x="3124200" y="4574135"/>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124263" y="171271"/>
            <a:ext cx="3248463" cy="1200329"/>
          </a:xfrm>
          <a:prstGeom prst="rect">
            <a:avLst/>
          </a:prstGeom>
          <a:noFill/>
        </p:spPr>
        <p:txBody>
          <a:bodyPr wrap="square" rtlCol="0">
            <a:spAutoFit/>
          </a:bodyPr>
          <a:lstStyle/>
          <a:p>
            <a:pPr algn="ctr">
              <a:spcAft>
                <a:spcPts val="600"/>
              </a:spcAft>
            </a:pPr>
            <a:r>
              <a:rPr lang="en-US" sz="2400" b="1" dirty="0">
                <a:solidFill>
                  <a:srgbClr val="0000FF"/>
                </a:solidFill>
              </a:rPr>
              <a:t>Policies affecting </a:t>
            </a:r>
            <a:r>
              <a:rPr lang="en-US" sz="2400" b="1" u="sng" dirty="0">
                <a:solidFill>
                  <a:srgbClr val="0000FF"/>
                </a:solidFill>
              </a:rPr>
              <a:t>fundamental social causes</a:t>
            </a:r>
            <a:endParaRPr lang="en-US" sz="2400" dirty="0">
              <a:solidFill>
                <a:srgbClr val="0000FF"/>
              </a:solidFill>
            </a:endParaRPr>
          </a:p>
        </p:txBody>
      </p:sp>
      <p:sp>
        <p:nvSpPr>
          <p:cNvPr id="22" name="TextBox 21"/>
          <p:cNvSpPr txBox="1"/>
          <p:nvPr/>
        </p:nvSpPr>
        <p:spPr>
          <a:xfrm>
            <a:off x="3140889" y="171271"/>
            <a:ext cx="2955111" cy="1200329"/>
          </a:xfrm>
          <a:prstGeom prst="rect">
            <a:avLst/>
          </a:prstGeom>
          <a:noFill/>
        </p:spPr>
        <p:txBody>
          <a:bodyPr wrap="square" rtlCol="0">
            <a:spAutoFit/>
          </a:bodyPr>
          <a:lstStyle/>
          <a:p>
            <a:pPr algn="ctr">
              <a:spcAft>
                <a:spcPts val="600"/>
              </a:spcAft>
            </a:pPr>
            <a:r>
              <a:rPr lang="en-US" sz="2400" b="1" dirty="0">
                <a:solidFill>
                  <a:srgbClr val="0000FF"/>
                </a:solidFill>
              </a:rPr>
              <a:t>Social inequalities in </a:t>
            </a:r>
            <a:r>
              <a:rPr lang="en-US" sz="2400" b="1" u="sng" dirty="0">
                <a:solidFill>
                  <a:srgbClr val="0000FF"/>
                </a:solidFill>
              </a:rPr>
              <a:t>health risk factors</a:t>
            </a:r>
            <a:endParaRPr lang="en-US" sz="2400" dirty="0">
              <a:solidFill>
                <a:srgbClr val="0000FF"/>
              </a:solidFill>
            </a:endParaRPr>
          </a:p>
        </p:txBody>
      </p:sp>
      <p:sp>
        <p:nvSpPr>
          <p:cNvPr id="24" name="Chevron 23"/>
          <p:cNvSpPr/>
          <p:nvPr/>
        </p:nvSpPr>
        <p:spPr>
          <a:xfrm>
            <a:off x="2976951" y="553499"/>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5" name="TextBox 24"/>
          <p:cNvSpPr txBox="1"/>
          <p:nvPr/>
        </p:nvSpPr>
        <p:spPr>
          <a:xfrm>
            <a:off x="6270765" y="171271"/>
            <a:ext cx="2873235" cy="1200329"/>
          </a:xfrm>
          <a:prstGeom prst="rect">
            <a:avLst/>
          </a:prstGeom>
          <a:noFill/>
        </p:spPr>
        <p:txBody>
          <a:bodyPr wrap="square" rtlCol="0">
            <a:spAutoFit/>
          </a:bodyPr>
          <a:lstStyle/>
          <a:p>
            <a:pPr algn="ctr">
              <a:spcAft>
                <a:spcPts val="600"/>
              </a:spcAft>
            </a:pPr>
            <a:r>
              <a:rPr lang="en-US" sz="2400" b="1" dirty="0">
                <a:solidFill>
                  <a:srgbClr val="0000FF"/>
                </a:solidFill>
              </a:rPr>
              <a:t>Social inequalities in </a:t>
            </a:r>
            <a:r>
              <a:rPr lang="en-US" sz="2400" b="1" u="sng" dirty="0">
                <a:solidFill>
                  <a:srgbClr val="0000FF"/>
                </a:solidFill>
              </a:rPr>
              <a:t>morbidity and mortality</a:t>
            </a:r>
            <a:endParaRPr lang="en-US" sz="2400" u="sng" dirty="0">
              <a:solidFill>
                <a:srgbClr val="0000FF"/>
              </a:solidFill>
            </a:endParaRPr>
          </a:p>
        </p:txBody>
      </p:sp>
      <p:sp>
        <p:nvSpPr>
          <p:cNvPr id="26" name="Chevron 25"/>
          <p:cNvSpPr/>
          <p:nvPr/>
        </p:nvSpPr>
        <p:spPr>
          <a:xfrm>
            <a:off x="5939999" y="574831"/>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7" name="Chevron 26"/>
          <p:cNvSpPr/>
          <p:nvPr/>
        </p:nvSpPr>
        <p:spPr>
          <a:xfrm>
            <a:off x="6234497" y="3714237"/>
            <a:ext cx="294498" cy="491969"/>
          </a:xfrm>
          <a:prstGeom prst="chevron">
            <a:avLst/>
          </a:prstGeom>
          <a:blipFill>
            <a:blip r:embed="rId3"/>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263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Types of Policies</a:t>
            </a:r>
            <a:endParaRPr lang="en-US" sz="4000" dirty="0">
              <a:solidFill>
                <a:srgbClr val="0000FF"/>
              </a:solidFill>
            </a:endParaRPr>
          </a:p>
        </p:txBody>
      </p:sp>
      <p:sp>
        <p:nvSpPr>
          <p:cNvPr id="3" name="Content Placeholder 2"/>
          <p:cNvSpPr>
            <a:spLocks noGrp="1"/>
          </p:cNvSpPr>
          <p:nvPr>
            <p:ph idx="1"/>
          </p:nvPr>
        </p:nvSpPr>
        <p:spPr/>
        <p:txBody>
          <a:bodyPr/>
          <a:lstStyle/>
          <a:p>
            <a:pPr marL="0" indent="0">
              <a:buNone/>
            </a:pPr>
            <a:r>
              <a:rPr lang="en-US" sz="2400" dirty="0"/>
              <a:t>Helpful to classify by “proximity” to health outcome:</a:t>
            </a:r>
          </a:p>
          <a:p>
            <a:pPr lvl="1"/>
            <a:r>
              <a:rPr lang="en-US" sz="2000" dirty="0"/>
              <a:t>Social determinants of health</a:t>
            </a:r>
          </a:p>
          <a:p>
            <a:pPr lvl="1"/>
            <a:r>
              <a:rPr lang="en-US" sz="2000" dirty="0"/>
              <a:t>Recognized health risk factors</a:t>
            </a:r>
          </a:p>
          <a:p>
            <a:pPr lvl="1"/>
            <a:r>
              <a:rPr lang="en-US" sz="2000" dirty="0"/>
              <a:t>Receipt of high-quality medical care</a:t>
            </a:r>
          </a:p>
          <a:p>
            <a:pPr lvl="1"/>
            <a:endParaRPr lang="en-US" sz="2000" dirty="0"/>
          </a:p>
          <a:p>
            <a:pPr marL="0" indent="0">
              <a:buNone/>
            </a:pPr>
            <a:r>
              <a:rPr lang="en-US" sz="2400" dirty="0"/>
              <a:t>Alternatively, classify by stage of disease process:</a:t>
            </a:r>
          </a:p>
          <a:p>
            <a:pPr lvl="1"/>
            <a:r>
              <a:rPr lang="en-US" sz="2000" dirty="0"/>
              <a:t>Primordial prevention: prevent development of risk factors</a:t>
            </a:r>
          </a:p>
          <a:p>
            <a:pPr lvl="1"/>
            <a:r>
              <a:rPr lang="en-US" sz="2000" dirty="0"/>
              <a:t>Primary prevention: prevent disease incidence</a:t>
            </a:r>
          </a:p>
          <a:p>
            <a:pPr lvl="1"/>
            <a:r>
              <a:rPr lang="en-US" sz="2000" dirty="0"/>
              <a:t>Secondary prevention: reduce the impact of existing disease</a:t>
            </a:r>
          </a:p>
          <a:p>
            <a:pPr lvl="1"/>
            <a:r>
              <a:rPr lang="en-US" sz="2000" dirty="0"/>
              <a:t>Tertiary prevention: reduce long-term impact of ongoing illness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15</a:t>
            </a:fld>
            <a:endParaRPr lang="en-US"/>
          </a:p>
        </p:txBody>
      </p:sp>
    </p:spTree>
    <p:extLst>
      <p:ext uri="{BB962C8B-B14F-4D97-AF65-F5344CB8AC3E}">
        <p14:creationId xmlns:p14="http://schemas.microsoft.com/office/powerpoint/2010/main" val="58067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ounded Rectangle 20"/>
          <p:cNvSpPr/>
          <p:nvPr/>
        </p:nvSpPr>
        <p:spPr>
          <a:xfrm>
            <a:off x="76200" y="3247381"/>
            <a:ext cx="8915400" cy="101115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82750" y="3390884"/>
            <a:ext cx="1308850" cy="646331"/>
          </a:xfrm>
          <a:prstGeom prst="rect">
            <a:avLst/>
          </a:prstGeom>
          <a:noFill/>
        </p:spPr>
        <p:txBody>
          <a:bodyPr wrap="square" rtlCol="0">
            <a:spAutoFit/>
          </a:bodyPr>
          <a:lstStyle/>
          <a:p>
            <a:pPr algn="ctr"/>
            <a:r>
              <a:rPr lang="en-US" dirty="0"/>
              <a:t>Morbidity, Mortality</a:t>
            </a:r>
          </a:p>
        </p:txBody>
      </p:sp>
      <p:sp>
        <p:nvSpPr>
          <p:cNvPr id="4" name="TextBox 3"/>
          <p:cNvSpPr txBox="1"/>
          <p:nvPr/>
        </p:nvSpPr>
        <p:spPr>
          <a:xfrm>
            <a:off x="6019800" y="1373790"/>
            <a:ext cx="1828800" cy="1532334"/>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a:t>Identify modifiers of treatment effects, personalize treatment</a:t>
            </a:r>
          </a:p>
          <a:p>
            <a:pPr algn="ctr"/>
            <a:endParaRPr lang="en-US" sz="1400" dirty="0"/>
          </a:p>
        </p:txBody>
      </p:sp>
      <p:sp>
        <p:nvSpPr>
          <p:cNvPr id="6" name="TextBox 5"/>
          <p:cNvSpPr txBox="1"/>
          <p:nvPr/>
        </p:nvSpPr>
        <p:spPr>
          <a:xfrm>
            <a:off x="1981201" y="3392269"/>
            <a:ext cx="1295400" cy="646331"/>
          </a:xfrm>
          <a:prstGeom prst="rect">
            <a:avLst/>
          </a:prstGeom>
          <a:noFill/>
        </p:spPr>
        <p:txBody>
          <a:bodyPr wrap="square" rtlCol="0">
            <a:spAutoFit/>
          </a:bodyPr>
          <a:lstStyle/>
          <a:p>
            <a:pPr algn="ctr"/>
            <a:r>
              <a:rPr lang="en-US" dirty="0"/>
              <a:t>Disease Incidence</a:t>
            </a:r>
          </a:p>
        </p:txBody>
      </p:sp>
      <p:sp>
        <p:nvSpPr>
          <p:cNvPr id="7" name="TextBox 6"/>
          <p:cNvSpPr txBox="1"/>
          <p:nvPr/>
        </p:nvSpPr>
        <p:spPr>
          <a:xfrm>
            <a:off x="3733800" y="3392269"/>
            <a:ext cx="1295400" cy="646331"/>
          </a:xfrm>
          <a:prstGeom prst="rect">
            <a:avLst/>
          </a:prstGeom>
          <a:noFill/>
        </p:spPr>
        <p:txBody>
          <a:bodyPr wrap="square" rtlCol="0">
            <a:spAutoFit/>
          </a:bodyPr>
          <a:lstStyle/>
          <a:p>
            <a:pPr algn="ctr"/>
            <a:r>
              <a:rPr lang="en-US" dirty="0"/>
              <a:t>Disease Diagnosis</a:t>
            </a:r>
          </a:p>
        </p:txBody>
      </p:sp>
      <p:sp>
        <p:nvSpPr>
          <p:cNvPr id="8" name="TextBox 7"/>
          <p:cNvSpPr txBox="1"/>
          <p:nvPr/>
        </p:nvSpPr>
        <p:spPr>
          <a:xfrm>
            <a:off x="5638800" y="3392269"/>
            <a:ext cx="1524000" cy="646331"/>
          </a:xfrm>
          <a:prstGeom prst="rect">
            <a:avLst/>
          </a:prstGeom>
          <a:noFill/>
        </p:spPr>
        <p:txBody>
          <a:bodyPr wrap="square" rtlCol="0">
            <a:spAutoFit/>
          </a:bodyPr>
          <a:lstStyle/>
          <a:p>
            <a:pPr algn="ctr"/>
            <a:r>
              <a:rPr lang="en-US" dirty="0"/>
              <a:t>Disease Management</a:t>
            </a:r>
          </a:p>
        </p:txBody>
      </p:sp>
      <p:sp>
        <p:nvSpPr>
          <p:cNvPr id="9" name="TextBox 8"/>
          <p:cNvSpPr txBox="1"/>
          <p:nvPr/>
        </p:nvSpPr>
        <p:spPr>
          <a:xfrm>
            <a:off x="1295400" y="1354598"/>
            <a:ext cx="1905000" cy="1532334"/>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a:t>Identify populations likely to be underdiagnosed to improve screening and preventive treatment</a:t>
            </a:r>
          </a:p>
        </p:txBody>
      </p:sp>
      <p:sp>
        <p:nvSpPr>
          <p:cNvPr id="10" name="TextBox 9"/>
          <p:cNvSpPr txBox="1"/>
          <p:nvPr/>
        </p:nvSpPr>
        <p:spPr>
          <a:xfrm>
            <a:off x="228601" y="4717161"/>
            <a:ext cx="2667000" cy="1293971"/>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1400" dirty="0"/>
              <a:t>Prevent development of risk factors (e.g., unhealthy behaviors); modify risk factors for disease incidence, </a:t>
            </a:r>
          </a:p>
          <a:p>
            <a:pPr algn="ctr"/>
            <a:r>
              <a:rPr lang="en-US" sz="1400" dirty="0"/>
              <a:t>e.g., smoking, lead exposure </a:t>
            </a:r>
          </a:p>
        </p:txBody>
      </p:sp>
      <p:sp>
        <p:nvSpPr>
          <p:cNvPr id="11" name="TextBox 10"/>
          <p:cNvSpPr txBox="1"/>
          <p:nvPr/>
        </p:nvSpPr>
        <p:spPr>
          <a:xfrm>
            <a:off x="3429000" y="4690266"/>
            <a:ext cx="2286000" cy="1293971"/>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1400" dirty="0"/>
              <a:t>Modifiable risk factors for non-adherence to treatment, e.g., low literacy, lack of transportation</a:t>
            </a:r>
          </a:p>
        </p:txBody>
      </p:sp>
      <p:cxnSp>
        <p:nvCxnSpPr>
          <p:cNvPr id="12" name="Straight Arrow Connector 11"/>
          <p:cNvCxnSpPr>
            <a:stCxn id="6" idx="3"/>
            <a:endCxn id="7" idx="1"/>
          </p:cNvCxnSpPr>
          <p:nvPr/>
        </p:nvCxnSpPr>
        <p:spPr>
          <a:xfrm>
            <a:off x="3276601" y="3715435"/>
            <a:ext cx="457199"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1"/>
          </p:cNvCxnSpPr>
          <p:nvPr/>
        </p:nvCxnSpPr>
        <p:spPr>
          <a:xfrm>
            <a:off x="4953000" y="3715435"/>
            <a:ext cx="6858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86600" y="3715435"/>
            <a:ext cx="6096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0" y="4690266"/>
            <a:ext cx="2286000" cy="1293971"/>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1400" dirty="0"/>
              <a:t>Modifiable risk factors for poor outcomes even with good treatment adherence, e.g., psychological stressors</a:t>
            </a:r>
          </a:p>
        </p:txBody>
      </p:sp>
      <p:sp>
        <p:nvSpPr>
          <p:cNvPr id="16" name="TextBox 15"/>
          <p:cNvSpPr txBox="1"/>
          <p:nvPr/>
        </p:nvSpPr>
        <p:spPr>
          <a:xfrm>
            <a:off x="3733800" y="1354598"/>
            <a:ext cx="1828800" cy="1532334"/>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dirty="0"/>
              <a:t>Identify vulnerable people and vulnerable periods to improve quality of care delivery systems</a:t>
            </a:r>
          </a:p>
        </p:txBody>
      </p:sp>
      <p:sp>
        <p:nvSpPr>
          <p:cNvPr id="22" name="TextBox 21"/>
          <p:cNvSpPr txBox="1"/>
          <p:nvPr/>
        </p:nvSpPr>
        <p:spPr>
          <a:xfrm>
            <a:off x="1447800" y="762000"/>
            <a:ext cx="6165477" cy="442674"/>
          </a:xfrm>
          <a:prstGeom prst="roundRect">
            <a:avLst/>
          </a:prstGeom>
          <a:solidFill>
            <a:schemeClr val="accent6">
              <a:lumMod val="40000"/>
              <a:lumOff val="6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schemeClr val="tx1"/>
                </a:solidFill>
              </a:rPr>
              <a:t>Interventions within the Medical Care System</a:t>
            </a:r>
          </a:p>
        </p:txBody>
      </p:sp>
      <p:sp>
        <p:nvSpPr>
          <p:cNvPr id="23" name="TextBox 22"/>
          <p:cNvSpPr txBox="1"/>
          <p:nvPr/>
        </p:nvSpPr>
        <p:spPr>
          <a:xfrm>
            <a:off x="1066801" y="6172200"/>
            <a:ext cx="7010400" cy="442674"/>
          </a:xfrm>
          <a:prstGeom prst="round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2000" b="1" dirty="0"/>
              <a:t>Interventions for Individual or Community</a:t>
            </a:r>
          </a:p>
        </p:txBody>
      </p:sp>
      <p:grpSp>
        <p:nvGrpSpPr>
          <p:cNvPr id="85" name="Group 84"/>
          <p:cNvGrpSpPr/>
          <p:nvPr/>
        </p:nvGrpSpPr>
        <p:grpSpPr>
          <a:xfrm>
            <a:off x="1676400" y="2886932"/>
            <a:ext cx="1219200" cy="304800"/>
            <a:chOff x="2057399" y="2667000"/>
            <a:chExt cx="1219200" cy="304800"/>
          </a:xfrm>
        </p:grpSpPr>
        <p:cxnSp>
          <p:nvCxnSpPr>
            <p:cNvPr id="28" name="Straight Arrow Connector 27"/>
            <p:cNvCxnSpPr/>
            <p:nvPr/>
          </p:nvCxnSpPr>
          <p:spPr>
            <a:xfrm>
              <a:off x="2057399" y="26670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209799" y="26670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62199" y="26670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14599" y="26670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6999" y="26670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19399" y="26670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971799" y="26670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124199" y="26670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276599" y="26670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038600" y="2895266"/>
            <a:ext cx="1219200" cy="304800"/>
            <a:chOff x="4038600" y="2895266"/>
            <a:chExt cx="1219200" cy="304800"/>
          </a:xfrm>
        </p:grpSpPr>
        <p:cxnSp>
          <p:nvCxnSpPr>
            <p:cNvPr id="37" name="Straight Arrow Connector 36"/>
            <p:cNvCxnSpPr/>
            <p:nvPr/>
          </p:nvCxnSpPr>
          <p:spPr>
            <a:xfrm>
              <a:off x="4038600" y="2895266"/>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191000" y="2895266"/>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343400" y="2895266"/>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495800" y="2895266"/>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648200" y="2895266"/>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800600" y="2895266"/>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953000" y="2895266"/>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05400" y="2895266"/>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257800" y="2895266"/>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324601" y="2903600"/>
            <a:ext cx="1219200" cy="304800"/>
            <a:chOff x="6324601" y="2903600"/>
            <a:chExt cx="1219200" cy="304800"/>
          </a:xfrm>
        </p:grpSpPr>
        <p:cxnSp>
          <p:nvCxnSpPr>
            <p:cNvPr id="46" name="Straight Arrow Connector 45"/>
            <p:cNvCxnSpPr/>
            <p:nvPr/>
          </p:nvCxnSpPr>
          <p:spPr>
            <a:xfrm>
              <a:off x="6324601" y="29036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477001" y="29036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629401" y="29036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781801" y="29036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934201" y="29036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086601" y="29036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239001" y="29036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391401" y="29036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543801" y="2903600"/>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V="1">
            <a:off x="3962400" y="4334732"/>
            <a:ext cx="1219200" cy="304800"/>
            <a:chOff x="1295400" y="4344829"/>
            <a:chExt cx="1219200" cy="304800"/>
          </a:xfrm>
        </p:grpSpPr>
        <p:cxnSp>
          <p:nvCxnSpPr>
            <p:cNvPr id="66" name="Straight Arrow Connector 65"/>
            <p:cNvCxnSpPr/>
            <p:nvPr/>
          </p:nvCxnSpPr>
          <p:spPr>
            <a:xfrm>
              <a:off x="12954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4478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6002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7526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9050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0574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2098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3622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5146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flipV="1">
            <a:off x="6615950" y="4334732"/>
            <a:ext cx="1219200" cy="304800"/>
            <a:chOff x="1295400" y="4344829"/>
            <a:chExt cx="1219200" cy="304800"/>
          </a:xfrm>
        </p:grpSpPr>
        <p:cxnSp>
          <p:nvCxnSpPr>
            <p:cNvPr id="76" name="Straight Arrow Connector 75"/>
            <p:cNvCxnSpPr/>
            <p:nvPr/>
          </p:nvCxnSpPr>
          <p:spPr>
            <a:xfrm>
              <a:off x="12954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14478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6002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7526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9050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574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2098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3622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5146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228600" y="3390885"/>
            <a:ext cx="1295400" cy="646331"/>
          </a:xfrm>
          <a:prstGeom prst="rect">
            <a:avLst/>
          </a:prstGeom>
          <a:noFill/>
        </p:spPr>
        <p:txBody>
          <a:bodyPr wrap="square" rtlCol="0">
            <a:spAutoFit/>
          </a:bodyPr>
          <a:lstStyle/>
          <a:p>
            <a:pPr algn="ctr"/>
            <a:r>
              <a:rPr lang="en-US" dirty="0"/>
              <a:t>Risk Factors</a:t>
            </a:r>
          </a:p>
        </p:txBody>
      </p:sp>
      <p:cxnSp>
        <p:nvCxnSpPr>
          <p:cNvPr id="87" name="Straight Arrow Connector 86"/>
          <p:cNvCxnSpPr/>
          <p:nvPr/>
        </p:nvCxnSpPr>
        <p:spPr>
          <a:xfrm>
            <a:off x="1409700" y="3714051"/>
            <a:ext cx="647700"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57200" y="4334732"/>
            <a:ext cx="2133600" cy="304800"/>
            <a:chOff x="381001" y="4334732"/>
            <a:chExt cx="2133600" cy="304800"/>
          </a:xfrm>
        </p:grpSpPr>
        <p:grpSp>
          <p:nvGrpSpPr>
            <p:cNvPr id="64" name="Group 63"/>
            <p:cNvGrpSpPr/>
            <p:nvPr/>
          </p:nvGrpSpPr>
          <p:grpSpPr>
            <a:xfrm flipV="1">
              <a:off x="1295401" y="4334732"/>
              <a:ext cx="1219200" cy="304800"/>
              <a:chOff x="1295400" y="4344829"/>
              <a:chExt cx="1219200" cy="304800"/>
            </a:xfrm>
          </p:grpSpPr>
          <p:cxnSp>
            <p:nvCxnSpPr>
              <p:cNvPr id="55" name="Straight Arrow Connector 54"/>
              <p:cNvCxnSpPr/>
              <p:nvPr/>
            </p:nvCxnSpPr>
            <p:spPr>
              <a:xfrm>
                <a:off x="12954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6002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7526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9050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0574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2098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3622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5146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flipV="1">
              <a:off x="381001" y="4334732"/>
              <a:ext cx="1219200" cy="304800"/>
              <a:chOff x="1295400" y="4344829"/>
              <a:chExt cx="1219200" cy="304800"/>
            </a:xfrm>
          </p:grpSpPr>
          <p:cxnSp>
            <p:nvCxnSpPr>
              <p:cNvPr id="89" name="Straight Arrow Connector 88"/>
              <p:cNvCxnSpPr/>
              <p:nvPr/>
            </p:nvCxnSpPr>
            <p:spPr>
              <a:xfrm>
                <a:off x="12954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14478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6002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7526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050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0574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2098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3622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2514600" y="4344829"/>
                <a:ext cx="0" cy="30480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0" y="90011"/>
            <a:ext cx="9144000" cy="519589"/>
          </a:xfrm>
        </p:spPr>
        <p:txBody>
          <a:bodyPr/>
          <a:lstStyle/>
          <a:p>
            <a:r>
              <a:rPr lang="en-US" sz="3200" dirty="0">
                <a:cs typeface="Times New Roman" panose="02020603050405020304" pitchFamily="18" charset="0"/>
              </a:rPr>
              <a:t>Social Epidemiology Translation Model</a:t>
            </a:r>
            <a:endParaRPr lang="en-US" dirty="0"/>
          </a:p>
        </p:txBody>
      </p:sp>
      <p:sp>
        <p:nvSpPr>
          <p:cNvPr id="98" name="TextBox 97"/>
          <p:cNvSpPr txBox="1"/>
          <p:nvPr/>
        </p:nvSpPr>
        <p:spPr>
          <a:xfrm>
            <a:off x="8286750" y="6172200"/>
            <a:ext cx="857250" cy="600164"/>
          </a:xfrm>
          <a:prstGeom prst="rect">
            <a:avLst/>
          </a:prstGeom>
          <a:noFill/>
        </p:spPr>
        <p:txBody>
          <a:bodyPr wrap="square" rtlCol="0">
            <a:spAutoFit/>
          </a:bodyPr>
          <a:lstStyle/>
          <a:p>
            <a:pPr>
              <a:buNone/>
            </a:pPr>
            <a:r>
              <a:rPr lang="en-US" sz="1100" dirty="0"/>
              <a:t>Patton &amp; Glymour, 2014</a:t>
            </a:r>
          </a:p>
        </p:txBody>
      </p:sp>
    </p:spTree>
    <p:extLst>
      <p:ext uri="{BB962C8B-B14F-4D97-AF65-F5344CB8AC3E}">
        <p14:creationId xmlns:p14="http://schemas.microsoft.com/office/powerpoint/2010/main" val="252686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5" grpId="0" animBg="1"/>
      <p:bldP spid="16"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Stages of Policy Evaluation</a:t>
            </a:r>
            <a:endParaRPr lang="en-US" sz="4000" dirty="0">
              <a:solidFill>
                <a:srgbClr val="0000FF"/>
              </a:solidFill>
            </a:endParaRP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17</a:t>
            </a:fld>
            <a:endParaRPr lang="en-US"/>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058873149"/>
              </p:ext>
            </p:extLst>
          </p:nvPr>
        </p:nvGraphicFramePr>
        <p:xfrm>
          <a:off x="2895600" y="1600200"/>
          <a:ext cx="5791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Left Arrow 6"/>
          <p:cNvSpPr/>
          <p:nvPr/>
        </p:nvSpPr>
        <p:spPr>
          <a:xfrm flipH="1" flipV="1">
            <a:off x="685800" y="1839058"/>
            <a:ext cx="2133600" cy="388620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solidFill>
                <a:schemeClr val="tx1"/>
              </a:solidFill>
            </a:endParaRPr>
          </a:p>
        </p:txBody>
      </p:sp>
      <p:sp>
        <p:nvSpPr>
          <p:cNvPr id="8" name="Rectangle 7"/>
          <p:cNvSpPr/>
          <p:nvPr/>
        </p:nvSpPr>
        <p:spPr>
          <a:xfrm>
            <a:off x="228600" y="3124200"/>
            <a:ext cx="2438400" cy="1471246"/>
          </a:xfrm>
          <a:prstGeom prst="rect">
            <a:avLst/>
          </a:prstGeom>
          <a:solidFill>
            <a:schemeClr val="tx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600" dirty="0">
                <a:solidFill>
                  <a:schemeClr val="tx1"/>
                </a:solidFill>
              </a:rPr>
              <a:t>Feedback: intervention results inform theoretical understanding of causal determinants of health. </a:t>
            </a:r>
          </a:p>
        </p:txBody>
      </p:sp>
      <p:sp>
        <p:nvSpPr>
          <p:cNvPr id="9" name="Down Arrow 8"/>
          <p:cNvSpPr/>
          <p:nvPr/>
        </p:nvSpPr>
        <p:spPr>
          <a:xfrm>
            <a:off x="3657600" y="2971800"/>
            <a:ext cx="685800" cy="2286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Down Arrow 9"/>
          <p:cNvSpPr/>
          <p:nvPr/>
        </p:nvSpPr>
        <p:spPr>
          <a:xfrm>
            <a:off x="3657600" y="4510454"/>
            <a:ext cx="685800" cy="2286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239702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Policies and Health Disparities</a:t>
            </a:r>
          </a:p>
        </p:txBody>
      </p:sp>
      <p:sp>
        <p:nvSpPr>
          <p:cNvPr id="3" name="Content Placeholder 2"/>
          <p:cNvSpPr>
            <a:spLocks noGrp="1"/>
          </p:cNvSpPr>
          <p:nvPr>
            <p:ph idx="1"/>
          </p:nvPr>
        </p:nvSpPr>
        <p:spPr>
          <a:xfrm>
            <a:off x="457200" y="1417637"/>
            <a:ext cx="8229600" cy="4525963"/>
          </a:xfrm>
        </p:spPr>
        <p:txBody>
          <a:bodyPr/>
          <a:lstStyle/>
          <a:p>
            <a:r>
              <a:rPr lang="en-US" sz="2600" dirty="0"/>
              <a:t>Reasons to research policies</a:t>
            </a:r>
          </a:p>
          <a:p>
            <a:r>
              <a:rPr lang="en-US" sz="2600" dirty="0"/>
              <a:t>Types of policies that may affect disparities</a:t>
            </a:r>
          </a:p>
          <a:p>
            <a:r>
              <a:rPr lang="en-US" sz="2600" dirty="0">
                <a:solidFill>
                  <a:srgbClr val="FF0000"/>
                </a:solidFill>
              </a:rPr>
              <a:t>Examples of evaluating health effects of policies</a:t>
            </a:r>
          </a:p>
          <a:p>
            <a:pPr lvl="1"/>
            <a:r>
              <a:rPr lang="en-US" sz="2400" dirty="0"/>
              <a:t>Moving to Opportunity: a randomized trial</a:t>
            </a:r>
          </a:p>
          <a:p>
            <a:pPr lvl="1"/>
            <a:r>
              <a:rPr lang="en-US" sz="2400" dirty="0"/>
              <a:t>Regression discontinuity and related methods: hospital desegregation, educational policies</a:t>
            </a:r>
          </a:p>
          <a:p>
            <a:pPr lvl="1"/>
            <a:r>
              <a:rPr lang="en-US" sz="2400" dirty="0"/>
              <a:t>Pseudo-randomization: juvenile judges</a:t>
            </a:r>
          </a:p>
          <a:p>
            <a:r>
              <a:rPr lang="en-US" sz="2600" dirty="0"/>
              <a:t>Distinguishing effects on </a:t>
            </a:r>
            <a:r>
              <a:rPr lang="en-US" sz="2600" i="1" dirty="0"/>
              <a:t>average outcomes </a:t>
            </a:r>
            <a:r>
              <a:rPr lang="en-US" sz="2600" dirty="0"/>
              <a:t>versus </a:t>
            </a:r>
            <a:r>
              <a:rPr lang="en-US" sz="2600" i="1" dirty="0"/>
              <a:t>disparities</a:t>
            </a:r>
            <a:r>
              <a:rPr lang="en-US" sz="2600" dirty="0"/>
              <a:t>: GI Bill</a:t>
            </a:r>
          </a:p>
          <a:p>
            <a:r>
              <a:rPr lang="en-US" sz="2600" dirty="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18</a:t>
            </a:fld>
            <a:endParaRPr lang="en-US"/>
          </a:p>
        </p:txBody>
      </p:sp>
    </p:spTree>
    <p:extLst>
      <p:ext uri="{BB962C8B-B14F-4D97-AF65-F5344CB8AC3E}">
        <p14:creationId xmlns:p14="http://schemas.microsoft.com/office/powerpoint/2010/main" val="89083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z="4000" dirty="0"/>
              <a:t>How Do You Study the Health Effects of Policies?</a:t>
            </a:r>
          </a:p>
        </p:txBody>
      </p:sp>
      <p:sp>
        <p:nvSpPr>
          <p:cNvPr id="5123" name="Rectangle 3"/>
          <p:cNvSpPr>
            <a:spLocks noGrp="1" noChangeArrowheads="1"/>
          </p:cNvSpPr>
          <p:nvPr>
            <p:ph type="body" idx="4294967295"/>
          </p:nvPr>
        </p:nvSpPr>
        <p:spPr>
          <a:xfrm>
            <a:off x="228600" y="1600200"/>
            <a:ext cx="8686800" cy="5067300"/>
          </a:xfrm>
        </p:spPr>
        <p:txBody>
          <a:bodyPr/>
          <a:lstStyle/>
          <a:p>
            <a:pPr marL="514350" indent="-514350" eaLnBrk="1" hangingPunct="1">
              <a:buFont typeface="+mj-lt"/>
              <a:buAutoNum type="arabicPeriod"/>
            </a:pPr>
            <a:r>
              <a:rPr lang="en-US" sz="2800" dirty="0">
                <a:sym typeface="Wingdings" pitchFamily="2" charset="2"/>
              </a:rPr>
              <a:t>Randomize: generally preferable, but rare.</a:t>
            </a:r>
            <a:endParaRPr lang="en-US" sz="3600" dirty="0">
              <a:solidFill>
                <a:schemeClr val="bg1"/>
              </a:solidFill>
              <a:sym typeface="Wingdings" pitchFamily="2" charset="2"/>
            </a:endParaRPr>
          </a:p>
          <a:p>
            <a:pPr marL="457200" indent="-457200" eaLnBrk="1" hangingPunct="1">
              <a:buFont typeface="+mj-lt"/>
              <a:buAutoNum type="arabicPeriod"/>
            </a:pPr>
            <a:r>
              <a:rPr lang="en-US" sz="2800" dirty="0">
                <a:sym typeface="Wingdings" pitchFamily="2" charset="2"/>
              </a:rPr>
              <a:t>Other possible sources of exogenous variation:</a:t>
            </a:r>
          </a:p>
          <a:p>
            <a:pPr marL="914400" lvl="1" indent="-514350" eaLnBrk="1" hangingPunct="1">
              <a:buFont typeface="+mj-lt"/>
              <a:buAutoNum type="alphaLcPeriod"/>
            </a:pPr>
            <a:r>
              <a:rPr lang="en-US" sz="2400" dirty="0">
                <a:ea typeface="+mn-ea"/>
                <a:cs typeface="+mn-cs"/>
                <a:sym typeface="Wingdings" pitchFamily="2" charset="2"/>
              </a:rPr>
              <a:t>Geographic variation</a:t>
            </a:r>
          </a:p>
          <a:p>
            <a:pPr marL="914400" lvl="1" indent="-514350" eaLnBrk="1" hangingPunct="1">
              <a:buFont typeface="+mj-lt"/>
              <a:buAutoNum type="alphaLcPeriod"/>
            </a:pPr>
            <a:r>
              <a:rPr lang="en-US" sz="2400" dirty="0">
                <a:sym typeface="Wingdings" pitchFamily="2" charset="2"/>
              </a:rPr>
              <a:t>Temporal variation</a:t>
            </a:r>
          </a:p>
          <a:p>
            <a:pPr marL="914400" lvl="1" indent="-514350" eaLnBrk="1" hangingPunct="1">
              <a:buFont typeface="+mj-lt"/>
              <a:buAutoNum type="alphaLcPeriod"/>
            </a:pPr>
            <a:r>
              <a:rPr lang="en-US" sz="2400" dirty="0">
                <a:sym typeface="Wingdings" pitchFamily="2" charset="2"/>
              </a:rPr>
              <a:t>Institutional variation (bank policies, loan guarantees)</a:t>
            </a:r>
          </a:p>
          <a:p>
            <a:pPr marL="914400" lvl="1" indent="-514350" eaLnBrk="1" hangingPunct="1">
              <a:buFont typeface="+mj-lt"/>
              <a:buAutoNum type="alphaLcPeriod"/>
            </a:pPr>
            <a:r>
              <a:rPr lang="en-US" sz="2400" dirty="0">
                <a:sym typeface="Wingdings" pitchFamily="2" charset="2"/>
              </a:rPr>
              <a:t>Evidence on the effects of the target of the policy</a:t>
            </a:r>
          </a:p>
          <a:p>
            <a:pPr marL="1257300" lvl="2" indent="-457200" eaLnBrk="1" hangingPunct="1">
              <a:buFont typeface="+mj-lt"/>
              <a:buAutoNum type="arabicParenR"/>
            </a:pPr>
            <a:r>
              <a:rPr lang="en-US" sz="2000" dirty="0">
                <a:sym typeface="Wingdings" pitchFamily="2" charset="2"/>
              </a:rPr>
              <a:t>Hypothesis: Policy  “Resource”  Health </a:t>
            </a:r>
          </a:p>
          <a:p>
            <a:pPr marL="1257300" lvl="2" indent="-457200" eaLnBrk="1" hangingPunct="1">
              <a:buFont typeface="+mj-lt"/>
              <a:buAutoNum type="arabicParenR"/>
            </a:pPr>
            <a:r>
              <a:rPr lang="en-US" sz="2000" dirty="0">
                <a:sym typeface="Wingdings" pitchFamily="2" charset="2"/>
              </a:rPr>
              <a:t>Prove “resource” affects health</a:t>
            </a:r>
          </a:p>
        </p:txBody>
      </p:sp>
      <p:sp>
        <p:nvSpPr>
          <p:cNvPr id="5124" name="Slide Number Placeholder 3"/>
          <p:cNvSpPr>
            <a:spLocks noGrp="1"/>
          </p:cNvSpPr>
          <p:nvPr>
            <p:ph type="sldNum" sz="quarter" idx="12"/>
          </p:nvPr>
        </p:nvSpPr>
        <p:spPr>
          <a:noFill/>
        </p:spPr>
        <p:txBody>
          <a:bodyPr/>
          <a:lstStyle/>
          <a:p>
            <a:fld id="{80DCB7F4-766D-4C96-AE2B-2D89DC23103E}" type="slidenum">
              <a:rPr lang="en-US" smtClean="0"/>
              <a:pPr/>
              <a:t>19</a:t>
            </a:fld>
            <a:endParaRPr lang="en-US" dirty="0"/>
          </a:p>
        </p:txBody>
      </p:sp>
    </p:spTree>
    <p:extLst>
      <p:ext uri="{BB962C8B-B14F-4D97-AF65-F5344CB8AC3E}">
        <p14:creationId xmlns:p14="http://schemas.microsoft.com/office/powerpoint/2010/main" val="340094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lock Arc 1"/>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3" name="Block Arc 2"/>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4" name="Group 96"/>
          <p:cNvGrpSpPr>
            <a:grpSpLocks/>
          </p:cNvGrpSpPr>
          <p:nvPr/>
        </p:nvGrpSpPr>
        <p:grpSpPr bwMode="auto">
          <a:xfrm>
            <a:off x="2941638" y="3546475"/>
            <a:ext cx="3144837" cy="3305175"/>
            <a:chOff x="3017367" y="3759796"/>
            <a:chExt cx="3144656" cy="3304620"/>
          </a:xfrm>
        </p:grpSpPr>
        <p:sp>
          <p:nvSpPr>
            <p:cNvPr id="5" name="Chord 4"/>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6" name="Straight Connector 5"/>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35063" y="5075238"/>
            <a:ext cx="6753225" cy="1327150"/>
            <a:chOff x="800100" y="2562225"/>
            <a:chExt cx="5486400" cy="707021"/>
          </a:xfrm>
        </p:grpSpPr>
        <p:sp>
          <p:nvSpPr>
            <p:cNvPr id="8" name="Rectangle 7"/>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latin typeface="+mj-lt"/>
              </a:endParaRPr>
            </a:p>
          </p:txBody>
        </p:sp>
        <p:cxnSp>
          <p:nvCxnSpPr>
            <p:cNvPr id="9" name="Straight Connector 8"/>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latin typeface="+mj-lt"/>
                </a:rPr>
                <a:t>Health</a:t>
              </a:r>
            </a:p>
          </p:txBody>
        </p:sp>
      </p:grpSp>
      <p:sp>
        <p:nvSpPr>
          <p:cNvPr id="11" name="TextBox 24"/>
          <p:cNvSpPr txBox="1"/>
          <p:nvPr/>
        </p:nvSpPr>
        <p:spPr>
          <a:xfrm>
            <a:off x="3364707" y="4191001"/>
            <a:ext cx="1122362" cy="342106"/>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mj-lt"/>
                <a:ea typeface="Arial Unicode MS" panose="020B0604020202020204" pitchFamily="34" charset="-128"/>
                <a:cs typeface="Arial Unicode MS" panose="020B0604020202020204" pitchFamily="34" charset="-128"/>
              </a:rPr>
              <a:t>Behaviors</a:t>
            </a:r>
          </a:p>
        </p:txBody>
      </p:sp>
      <p:sp>
        <p:nvSpPr>
          <p:cNvPr id="12"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mj-lt"/>
                <a:ea typeface="Arial Unicode MS" panose="020B0604020202020204" pitchFamily="34" charset="-128"/>
                <a:cs typeface="Arial Unicode MS" panose="020B0604020202020204" pitchFamily="34" charset="-128"/>
              </a:rPr>
              <a:t>Medical care</a:t>
            </a:r>
          </a:p>
        </p:txBody>
      </p:sp>
      <p:sp>
        <p:nvSpPr>
          <p:cNvPr id="13"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mj-lt"/>
                <a:ea typeface="Arial Unicode MS" panose="020B0604020202020204" pitchFamily="34" charset="-128"/>
                <a:cs typeface="Arial Unicode MS" panose="020B0604020202020204" pitchFamily="34" charset="-128"/>
              </a:rPr>
              <a:t>Conditions in</a:t>
            </a:r>
          </a:p>
          <a:p>
            <a:pPr algn="ctr">
              <a:defRPr/>
            </a:pPr>
            <a:r>
              <a:rPr lang="en-US" sz="1400" b="1" dirty="0">
                <a:solidFill>
                  <a:srgbClr val="002060"/>
                </a:solidFill>
                <a:latin typeface="+mj-lt"/>
                <a:ea typeface="Arial Unicode MS" panose="020B0604020202020204" pitchFamily="34" charset="-128"/>
                <a:cs typeface="Arial Unicode MS" panose="020B0604020202020204" pitchFamily="34" charset="-128"/>
              </a:rPr>
              <a:t>homes and communities</a:t>
            </a:r>
          </a:p>
        </p:txBody>
      </p:sp>
      <p:sp>
        <p:nvSpPr>
          <p:cNvPr id="14"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mj-lt"/>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mj-lt"/>
                <a:ea typeface="Arial Unicode MS" panose="020B0604020202020204" pitchFamily="34" charset="-128"/>
                <a:cs typeface="Arial Unicode MS" panose="020B0604020202020204" pitchFamily="34" charset="-128"/>
              </a:rPr>
              <a:t>opportunities and resources</a:t>
            </a:r>
          </a:p>
        </p:txBody>
      </p:sp>
      <p:grpSp>
        <p:nvGrpSpPr>
          <p:cNvPr id="15" name="Group 81"/>
          <p:cNvGrpSpPr>
            <a:grpSpLocks/>
          </p:cNvGrpSpPr>
          <p:nvPr/>
        </p:nvGrpSpPr>
        <p:grpSpPr bwMode="auto">
          <a:xfrm>
            <a:off x="5748338" y="1990725"/>
            <a:ext cx="2938462" cy="1051039"/>
            <a:chOff x="4629150" y="152401"/>
            <a:chExt cx="2295526" cy="1079540"/>
          </a:xfrm>
        </p:grpSpPr>
        <p:sp>
          <p:nvSpPr>
            <p:cNvPr id="16" name="Left Arrow Callout 15"/>
            <p:cNvSpPr/>
            <p:nvPr/>
          </p:nvSpPr>
          <p:spPr>
            <a:xfrm>
              <a:off x="4629150" y="152401"/>
              <a:ext cx="2295526" cy="833134"/>
            </a:xfrm>
            <a:prstGeom prst="leftArrowCallout">
              <a:avLst>
                <a:gd name="adj1" fmla="val 20842"/>
                <a:gd name="adj2" fmla="val 25960"/>
                <a:gd name="adj3" fmla="val 25000"/>
                <a:gd name="adj4" fmla="val 81234"/>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latin typeface="+mj-lt"/>
              </a:endParaRPr>
            </a:p>
          </p:txBody>
        </p:sp>
        <p:sp>
          <p:nvSpPr>
            <p:cNvPr id="17" name="TextBox 30"/>
            <p:cNvSpPr txBox="1"/>
            <p:nvPr/>
          </p:nvSpPr>
          <p:spPr>
            <a:xfrm>
              <a:off x="5058132" y="299150"/>
              <a:ext cx="1866544" cy="9327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1" lang="en-US" sz="1200" b="1" dirty="0">
                  <a:solidFill>
                    <a:srgbClr val="002060"/>
                  </a:solidFill>
                  <a:latin typeface="+mj-lt"/>
                  <a:ea typeface="Arial Unicode MS" panose="020B0604020202020204" pitchFamily="34" charset="-128"/>
                  <a:cs typeface="Arial Unicode MS" panose="020B0604020202020204" pitchFamily="34" charset="-128"/>
                </a:rPr>
                <a:t>Policies to promote child </a:t>
              </a:r>
            </a:p>
            <a:p>
              <a:pPr algn="ctr">
                <a:defRPr/>
              </a:pPr>
              <a:r>
                <a:rPr kumimoji="1" lang="en-US" sz="1200" b="1" dirty="0">
                  <a:solidFill>
                    <a:srgbClr val="002060"/>
                  </a:solidFill>
                  <a:latin typeface="+mj-lt"/>
                  <a:ea typeface="Arial Unicode MS" panose="020B0604020202020204" pitchFamily="34" charset="-128"/>
                  <a:cs typeface="Arial Unicode MS" panose="020B0604020202020204" pitchFamily="34" charset="-128"/>
                </a:rPr>
                <a:t>development, education</a:t>
              </a:r>
            </a:p>
          </p:txBody>
        </p:sp>
      </p:grpSp>
      <p:grpSp>
        <p:nvGrpSpPr>
          <p:cNvPr id="18" name="Group 82"/>
          <p:cNvGrpSpPr>
            <a:grpSpLocks/>
          </p:cNvGrpSpPr>
          <p:nvPr/>
        </p:nvGrpSpPr>
        <p:grpSpPr bwMode="auto">
          <a:xfrm>
            <a:off x="6019800" y="3452813"/>
            <a:ext cx="2789237" cy="890587"/>
            <a:chOff x="4676775" y="1352550"/>
            <a:chExt cx="2743200" cy="752475"/>
          </a:xfrm>
        </p:grpSpPr>
        <p:sp>
          <p:nvSpPr>
            <p:cNvPr id="19" name="Left Arrow Callout 18"/>
            <p:cNvSpPr/>
            <p:nvPr/>
          </p:nvSpPr>
          <p:spPr>
            <a:xfrm>
              <a:off x="4676775" y="1352550"/>
              <a:ext cx="2743200" cy="752475"/>
            </a:xfrm>
            <a:prstGeom prst="leftArrowCallout">
              <a:avLst>
                <a:gd name="adj1" fmla="val 30670"/>
                <a:gd name="adj2" fmla="val 34469"/>
                <a:gd name="adj3" fmla="val 36137"/>
                <a:gd name="adj4" fmla="val 81569"/>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sz="1200">
                <a:solidFill>
                  <a:prstClr val="white"/>
                </a:solidFill>
                <a:latin typeface="+mj-lt"/>
              </a:endParaRPr>
            </a:p>
          </p:txBody>
        </p:sp>
        <p:sp>
          <p:nvSpPr>
            <p:cNvPr id="20" name="TextBox 32"/>
            <p:cNvSpPr txBox="1"/>
            <p:nvPr/>
          </p:nvSpPr>
          <p:spPr>
            <a:xfrm>
              <a:off x="5206054" y="1395471"/>
              <a:ext cx="2184256" cy="696141"/>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kumimoji="1" lang="en-US" sz="1200" b="1" dirty="0">
                  <a:solidFill>
                    <a:srgbClr val="002060"/>
                  </a:solidFill>
                  <a:latin typeface="+mj-lt"/>
                  <a:ea typeface="Arial Unicode MS" panose="020B0604020202020204" pitchFamily="34" charset="-128"/>
                  <a:cs typeface="Arial Unicode MS" panose="020B0604020202020204" pitchFamily="34" charset="-128"/>
                </a:rPr>
                <a:t>Policies to promote healthier homes, neighborhoods, </a:t>
              </a:r>
            </a:p>
            <a:p>
              <a:pPr algn="ctr">
                <a:defRPr/>
              </a:pPr>
              <a:r>
                <a:rPr kumimoji="1" lang="en-US" sz="1200" b="1" dirty="0">
                  <a:solidFill>
                    <a:srgbClr val="002060"/>
                  </a:solidFill>
                  <a:latin typeface="+mj-lt"/>
                  <a:ea typeface="Arial Unicode MS" panose="020B0604020202020204" pitchFamily="34" charset="-128"/>
                  <a:cs typeface="Arial Unicode MS" panose="020B0604020202020204" pitchFamily="34" charset="-128"/>
                </a:rPr>
                <a:t>schools, workplaces</a:t>
              </a:r>
              <a:endParaRPr lang="en-US" sz="1200" b="1" dirty="0">
                <a:solidFill>
                  <a:srgbClr val="002060"/>
                </a:solidFill>
                <a:latin typeface="+mj-lt"/>
                <a:ea typeface="Arial Unicode MS" panose="020B0604020202020204" pitchFamily="34" charset="-128"/>
                <a:cs typeface="Arial Unicode MS" panose="020B0604020202020204" pitchFamily="34" charset="-128"/>
              </a:endParaRPr>
            </a:p>
            <a:p>
              <a:pPr algn="ctr">
                <a:defRPr/>
              </a:pPr>
              <a:endParaRPr lang="en-US" sz="1200" b="1" dirty="0">
                <a:solidFill>
                  <a:srgbClr val="002060"/>
                </a:solidFill>
                <a:latin typeface="+mj-lt"/>
              </a:endParaRPr>
            </a:p>
          </p:txBody>
        </p:sp>
      </p:grpSp>
      <p:grpSp>
        <p:nvGrpSpPr>
          <p:cNvPr id="21" name="Group 83"/>
          <p:cNvGrpSpPr>
            <a:grpSpLocks/>
          </p:cNvGrpSpPr>
          <p:nvPr/>
        </p:nvGrpSpPr>
        <p:grpSpPr bwMode="auto">
          <a:xfrm>
            <a:off x="152400" y="2119313"/>
            <a:ext cx="3032125" cy="1112837"/>
            <a:chOff x="0" y="238125"/>
            <a:chExt cx="2362201" cy="1066800"/>
          </a:xfrm>
        </p:grpSpPr>
        <p:sp>
          <p:nvSpPr>
            <p:cNvPr id="22" name="Right Arrow Callout 21"/>
            <p:cNvSpPr/>
            <p:nvPr/>
          </p:nvSpPr>
          <p:spPr>
            <a:xfrm>
              <a:off x="76244" y="238125"/>
              <a:ext cx="2285957" cy="905486"/>
            </a:xfrm>
            <a:prstGeom prst="rightArrowCallout">
              <a:avLst>
                <a:gd name="adj1" fmla="val 23462"/>
                <a:gd name="adj2" fmla="val 26417"/>
                <a:gd name="adj3" fmla="val 25000"/>
                <a:gd name="adj4" fmla="val 82503"/>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latin typeface="+mj-lt"/>
              </a:endParaRPr>
            </a:p>
          </p:txBody>
        </p:sp>
        <p:sp>
          <p:nvSpPr>
            <p:cNvPr id="23" name="TextBox 36"/>
            <p:cNvSpPr txBox="1"/>
            <p:nvPr/>
          </p:nvSpPr>
          <p:spPr>
            <a:xfrm>
              <a:off x="0" y="334000"/>
              <a:ext cx="2038502" cy="970925"/>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kumimoji="1" lang="en-US" sz="1200" b="1" dirty="0">
                  <a:solidFill>
                    <a:srgbClr val="002060"/>
                  </a:solidFill>
                  <a:latin typeface="+mj-lt"/>
                  <a:ea typeface="Arial Unicode MS" panose="020B0604020202020204" pitchFamily="34" charset="-128"/>
                  <a:cs typeface="Arial Unicode MS" panose="020B0604020202020204" pitchFamily="34" charset="-128"/>
                </a:rPr>
                <a:t>Policies to reduce poverty, promote employment,</a:t>
              </a:r>
            </a:p>
            <a:p>
              <a:pPr algn="ctr">
                <a:defRPr/>
              </a:pPr>
              <a:r>
                <a:rPr kumimoji="1" lang="en-US" sz="1200" b="1" dirty="0">
                  <a:solidFill>
                    <a:srgbClr val="002060"/>
                  </a:solidFill>
                  <a:latin typeface="+mj-lt"/>
                  <a:ea typeface="Arial Unicode MS" panose="020B0604020202020204" pitchFamily="34" charset="-128"/>
                  <a:cs typeface="Arial Unicode MS" panose="020B0604020202020204" pitchFamily="34" charset="-128"/>
                </a:rPr>
                <a:t> and reduce segregation</a:t>
              </a:r>
              <a:endParaRPr lang="en-US" sz="1200" b="1" dirty="0">
                <a:solidFill>
                  <a:srgbClr val="002060"/>
                </a:solidFill>
                <a:latin typeface="+mj-lt"/>
                <a:ea typeface="Arial Unicode MS" panose="020B0604020202020204" pitchFamily="34" charset="-128"/>
                <a:cs typeface="Arial Unicode MS" panose="020B0604020202020204" pitchFamily="34" charset="-128"/>
              </a:endParaRPr>
            </a:p>
          </p:txBody>
        </p:sp>
      </p:grpSp>
      <p:sp>
        <p:nvSpPr>
          <p:cNvPr id="26" name="TextBox 25"/>
          <p:cNvSpPr txBox="1">
            <a:spLocks noChangeArrowheads="1"/>
          </p:cNvSpPr>
          <p:nvPr/>
        </p:nvSpPr>
        <p:spPr bwMode="auto">
          <a:xfrm>
            <a:off x="1117600" y="5075238"/>
            <a:ext cx="6786563" cy="369332"/>
          </a:xfrm>
          <a:prstGeom prst="rect">
            <a:avLst/>
          </a:prstGeom>
          <a:solidFill>
            <a:schemeClr val="accent2"/>
          </a:solidFill>
          <a:ln>
            <a:solidFill>
              <a:schemeClr val="accent1"/>
            </a:solid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prstClr val="white"/>
                </a:solidFill>
                <a:latin typeface="+mj-lt"/>
              </a:rPr>
              <a:t>Biology and its interaction with experiences</a:t>
            </a:r>
          </a:p>
        </p:txBody>
      </p:sp>
      <p:sp>
        <p:nvSpPr>
          <p:cNvPr id="27" name="Title 26"/>
          <p:cNvSpPr>
            <a:spLocks noGrp="1"/>
          </p:cNvSpPr>
          <p:nvPr>
            <p:ph type="title"/>
          </p:nvPr>
        </p:nvSpPr>
        <p:spPr>
          <a:xfrm>
            <a:off x="464361" y="291738"/>
            <a:ext cx="8229600" cy="1143000"/>
          </a:xfrm>
        </p:spPr>
        <p:txBody>
          <a:bodyPr/>
          <a:lstStyle/>
          <a:p>
            <a:pPr>
              <a:lnSpc>
                <a:spcPct val="85000"/>
              </a:lnSpc>
              <a:defRPr/>
            </a:pPr>
            <a:r>
              <a:rPr lang="en-US" dirty="0"/>
              <a:t>Big Picture: </a:t>
            </a:r>
            <a:br>
              <a:rPr lang="en-US" dirty="0"/>
            </a:br>
            <a:r>
              <a:rPr lang="en-US" dirty="0"/>
              <a:t>The Socioecological Framework</a:t>
            </a:r>
            <a:endParaRPr lang="en-US" dirty="0">
              <a:solidFill>
                <a:schemeClr val="bg1"/>
              </a:solidFill>
            </a:endParaRPr>
          </a:p>
        </p:txBody>
      </p:sp>
    </p:spTree>
    <p:extLst>
      <p:ext uri="{BB962C8B-B14F-4D97-AF65-F5344CB8AC3E}">
        <p14:creationId xmlns:p14="http://schemas.microsoft.com/office/powerpoint/2010/main" val="67432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Policies and Health Disparities</a:t>
            </a:r>
          </a:p>
        </p:txBody>
      </p:sp>
      <p:sp>
        <p:nvSpPr>
          <p:cNvPr id="3" name="Content Placeholder 2"/>
          <p:cNvSpPr>
            <a:spLocks noGrp="1"/>
          </p:cNvSpPr>
          <p:nvPr>
            <p:ph idx="1"/>
          </p:nvPr>
        </p:nvSpPr>
        <p:spPr>
          <a:xfrm>
            <a:off x="457200" y="1417637"/>
            <a:ext cx="8229600" cy="4525963"/>
          </a:xfrm>
        </p:spPr>
        <p:txBody>
          <a:bodyPr/>
          <a:lstStyle/>
          <a:p>
            <a:r>
              <a:rPr lang="en-US" sz="2600" dirty="0"/>
              <a:t>Reasons to research policies</a:t>
            </a:r>
          </a:p>
          <a:p>
            <a:r>
              <a:rPr lang="en-US" sz="2600" dirty="0"/>
              <a:t>Types of policies that may affect disparities</a:t>
            </a:r>
          </a:p>
          <a:p>
            <a:r>
              <a:rPr lang="en-US" sz="2600" dirty="0"/>
              <a:t>Examples of evaluating health effects of policies</a:t>
            </a:r>
          </a:p>
          <a:p>
            <a:pPr lvl="1"/>
            <a:r>
              <a:rPr lang="en-US" sz="2400" dirty="0">
                <a:solidFill>
                  <a:srgbClr val="FF0000"/>
                </a:solidFill>
              </a:rPr>
              <a:t>Moving to Opportunity: a randomized trial</a:t>
            </a:r>
          </a:p>
          <a:p>
            <a:pPr lvl="1"/>
            <a:r>
              <a:rPr lang="en-US" sz="2400" dirty="0"/>
              <a:t>Regression discontinuity and related methods: hospital desegregation, educational policies</a:t>
            </a:r>
          </a:p>
          <a:p>
            <a:pPr lvl="1"/>
            <a:r>
              <a:rPr lang="en-US" sz="2400" dirty="0"/>
              <a:t>Pseudo-randomization: juvenile judges</a:t>
            </a:r>
          </a:p>
          <a:p>
            <a:r>
              <a:rPr lang="en-US" sz="2600" dirty="0"/>
              <a:t>Distinguishing effects on </a:t>
            </a:r>
            <a:r>
              <a:rPr lang="en-US" sz="2600" i="1" dirty="0"/>
              <a:t>average outcomes </a:t>
            </a:r>
            <a:r>
              <a:rPr lang="en-US" sz="2600" dirty="0"/>
              <a:t>versus </a:t>
            </a:r>
            <a:r>
              <a:rPr lang="en-US" sz="2600" i="1" dirty="0"/>
              <a:t>disparities</a:t>
            </a:r>
            <a:r>
              <a:rPr lang="en-US" sz="2600" dirty="0"/>
              <a:t>: GI Bill</a:t>
            </a:r>
          </a:p>
          <a:p>
            <a:r>
              <a:rPr lang="en-US" sz="2600" dirty="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20</a:t>
            </a:fld>
            <a:endParaRPr lang="en-US"/>
          </a:p>
        </p:txBody>
      </p:sp>
    </p:spTree>
    <p:extLst>
      <p:ext uri="{BB962C8B-B14F-4D97-AF65-F5344CB8AC3E}">
        <p14:creationId xmlns:p14="http://schemas.microsoft.com/office/powerpoint/2010/main" val="92580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Study Design</a:t>
            </a:r>
          </a:p>
        </p:txBody>
      </p:sp>
      <p:sp>
        <p:nvSpPr>
          <p:cNvPr id="3" name="Content Placeholder 2"/>
          <p:cNvSpPr>
            <a:spLocks noGrp="1"/>
          </p:cNvSpPr>
          <p:nvPr>
            <p:ph idx="1"/>
          </p:nvPr>
        </p:nvSpPr>
        <p:spPr>
          <a:xfrm>
            <a:off x="457200" y="1790700"/>
            <a:ext cx="8547100" cy="4864100"/>
          </a:xfrm>
        </p:spPr>
        <p:txBody>
          <a:bodyPr/>
          <a:lstStyle/>
          <a:p>
            <a:pPr marL="0" indent="0">
              <a:buNone/>
            </a:pPr>
            <a:r>
              <a:rPr lang="en-US" sz="2400" dirty="0"/>
              <a:t>Families with public housing randomized to:</a:t>
            </a:r>
          </a:p>
          <a:p>
            <a:pPr marL="914400" lvl="1" indent="-457200">
              <a:buFont typeface="+mj-lt"/>
              <a:buAutoNum type="arabicPeriod"/>
            </a:pPr>
            <a:r>
              <a:rPr lang="en-US" sz="2000" dirty="0"/>
              <a:t>No intervention</a:t>
            </a:r>
          </a:p>
          <a:p>
            <a:pPr marL="914400" lvl="1" indent="-457200">
              <a:buFont typeface="+mj-lt"/>
              <a:buAutoNum type="arabicPeriod"/>
            </a:pPr>
            <a:r>
              <a:rPr lang="en-US" sz="2000" dirty="0"/>
              <a:t>Section 8</a:t>
            </a:r>
          </a:p>
          <a:p>
            <a:pPr marL="914400" lvl="1" indent="-457200">
              <a:buFont typeface="+mj-lt"/>
              <a:buAutoNum type="arabicPeriod"/>
            </a:pPr>
            <a:r>
              <a:rPr lang="en-US" sz="2000" dirty="0"/>
              <a:t>“Low poverty” section 8</a:t>
            </a:r>
          </a:p>
          <a:p>
            <a:pPr marL="0" indent="0">
              <a:buNone/>
            </a:pPr>
            <a:r>
              <a:rPr lang="en-US" sz="2400" dirty="0"/>
              <a:t>Once randomized: </a:t>
            </a:r>
          </a:p>
          <a:p>
            <a:pPr lvl="1"/>
            <a:r>
              <a:rPr lang="en-US" sz="2000" dirty="0"/>
              <a:t>63% of section 8 group moved</a:t>
            </a:r>
          </a:p>
          <a:p>
            <a:pPr lvl="1"/>
            <a:r>
              <a:rPr lang="en-US" sz="2000" dirty="0"/>
              <a:t>48% of low poverty group moved</a:t>
            </a:r>
          </a:p>
          <a:p>
            <a:pPr marL="0" indent="0">
              <a:buNone/>
            </a:pPr>
            <a:r>
              <a:rPr lang="en-US" sz="2400" dirty="0"/>
              <a:t>Compare to Women’s Health Initiative: </a:t>
            </a:r>
          </a:p>
          <a:p>
            <a:pPr lvl="1"/>
            <a:r>
              <a:rPr lang="en-US" sz="2000" dirty="0"/>
              <a:t>“At the time the trial was stopped, 54.0% of study participants assigned to receive estrogens and 53.5% of those assigned to receive placebo had discontinued study medication.” (Hsia 2006)</a:t>
            </a:r>
          </a:p>
        </p:txBody>
      </p:sp>
      <p:sp>
        <p:nvSpPr>
          <p:cNvPr id="4" name="TextBox 3"/>
          <p:cNvSpPr txBox="1"/>
          <p:nvPr/>
        </p:nvSpPr>
        <p:spPr>
          <a:xfrm>
            <a:off x="6019800" y="6397823"/>
            <a:ext cx="1199367" cy="307777"/>
          </a:xfrm>
          <a:prstGeom prst="rect">
            <a:avLst/>
          </a:prstGeom>
          <a:noFill/>
        </p:spPr>
        <p:txBody>
          <a:bodyPr wrap="none" rtlCol="0">
            <a:spAutoFit/>
          </a:bodyPr>
          <a:lstStyle/>
          <a:p>
            <a:r>
              <a:rPr lang="en-US" sz="1400" dirty="0"/>
              <a:t>Ludwig 2013</a:t>
            </a:r>
          </a:p>
        </p:txBody>
      </p:sp>
    </p:spTree>
    <p:extLst>
      <p:ext uri="{BB962C8B-B14F-4D97-AF65-F5344CB8AC3E}">
        <p14:creationId xmlns:p14="http://schemas.microsoft.com/office/powerpoint/2010/main" val="31371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Neighborhood Poverty</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87614"/>
            <a:ext cx="9144001" cy="240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19800" y="6397823"/>
            <a:ext cx="1186030" cy="307777"/>
          </a:xfrm>
          <a:prstGeom prst="rect">
            <a:avLst/>
          </a:prstGeom>
          <a:noFill/>
        </p:spPr>
        <p:txBody>
          <a:bodyPr wrap="none" rtlCol="0">
            <a:spAutoFit/>
          </a:bodyPr>
          <a:lstStyle/>
          <a:p>
            <a:r>
              <a:rPr lang="en-US" sz="1400" dirty="0"/>
              <a:t>Ludwig 2011</a:t>
            </a:r>
          </a:p>
        </p:txBody>
      </p:sp>
      <p:sp>
        <p:nvSpPr>
          <p:cNvPr id="5" name="Rectangle 4">
            <a:extLst>
              <a:ext uri="{FF2B5EF4-FFF2-40B4-BE49-F238E27FC236}">
                <a16:creationId xmlns:a16="http://schemas.microsoft.com/office/drawing/2014/main" id="{DB46EB13-26A0-4E2F-94EE-1CE14A264E58}"/>
              </a:ext>
            </a:extLst>
          </p:cNvPr>
          <p:cNvSpPr/>
          <p:nvPr/>
        </p:nvSpPr>
        <p:spPr>
          <a:xfrm>
            <a:off x="0" y="3200400"/>
            <a:ext cx="899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0286F2-3517-4F7F-A99B-56E7F9C61F49}"/>
              </a:ext>
            </a:extLst>
          </p:cNvPr>
          <p:cNvSpPr/>
          <p:nvPr/>
        </p:nvSpPr>
        <p:spPr>
          <a:xfrm>
            <a:off x="0" y="3733800"/>
            <a:ext cx="8991600" cy="115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02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Neighborhood </a:t>
            </a:r>
            <a:br>
              <a:rPr lang="en-US" sz="4000" dirty="0"/>
            </a:br>
            <a:r>
              <a:rPr lang="en-US" sz="4000" dirty="0"/>
              <a:t>Boston, 2-year Follow-up</a:t>
            </a:r>
          </a:p>
        </p:txBody>
      </p:sp>
      <p:sp>
        <p:nvSpPr>
          <p:cNvPr id="6" name="TextBox 5"/>
          <p:cNvSpPr txBox="1"/>
          <p:nvPr/>
        </p:nvSpPr>
        <p:spPr>
          <a:xfrm>
            <a:off x="5943600" y="6424543"/>
            <a:ext cx="990977" cy="307777"/>
          </a:xfrm>
          <a:prstGeom prst="rect">
            <a:avLst/>
          </a:prstGeom>
          <a:noFill/>
        </p:spPr>
        <p:txBody>
          <a:bodyPr wrap="none" rtlCol="0">
            <a:spAutoFit/>
          </a:bodyPr>
          <a:lstStyle/>
          <a:p>
            <a:r>
              <a:rPr lang="en-US" sz="1400" dirty="0"/>
              <a:t>Katz 2001</a:t>
            </a:r>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2861EA35-D43E-4A65-BBE8-86CD554E2E81}" type="slidenum">
              <a:rPr lang="en-US" smtClean="0"/>
              <a:pPr>
                <a:defRPr/>
              </a:pPr>
              <a:t>23</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19" y="1576456"/>
            <a:ext cx="8148581" cy="482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93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Labor Outcomes</a:t>
            </a:r>
            <a:br>
              <a:rPr lang="en-US" sz="4000" dirty="0"/>
            </a:br>
            <a:r>
              <a:rPr lang="en-US" sz="4000" dirty="0"/>
              <a:t>Boston, 2-year Follow-up</a:t>
            </a:r>
          </a:p>
        </p:txBody>
      </p:sp>
      <p:sp>
        <p:nvSpPr>
          <p:cNvPr id="5" name="Rectangle 4"/>
          <p:cNvSpPr/>
          <p:nvPr/>
        </p:nvSpPr>
        <p:spPr>
          <a:xfrm>
            <a:off x="5943600" y="6403976"/>
            <a:ext cx="1028700" cy="307777"/>
          </a:xfrm>
          <a:prstGeom prst="rect">
            <a:avLst/>
          </a:prstGeom>
        </p:spPr>
        <p:txBody>
          <a:bodyPr wrap="square">
            <a:spAutoFit/>
          </a:bodyPr>
          <a:lstStyle/>
          <a:p>
            <a:r>
              <a:rPr lang="en-US" sz="1400" dirty="0"/>
              <a:t>Katz 2001</a:t>
            </a:r>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2861EA35-D43E-4A65-BBE8-86CD554E2E81}" type="slidenum">
              <a:rPr lang="en-US" smtClean="0"/>
              <a:pPr>
                <a:defRPr/>
              </a:pPr>
              <a:t>24</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86" y="1600200"/>
            <a:ext cx="818361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357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Low Poverty Effects on Health</a:t>
            </a:r>
            <a:br>
              <a:rPr lang="en-US" sz="4000" dirty="0"/>
            </a:br>
            <a:r>
              <a:rPr lang="en-US" sz="4000" dirty="0"/>
              <a:t>Boston, 2-year Follow-up</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25</a:t>
            </a:fld>
            <a:endParaRPr lang="en-US"/>
          </a:p>
        </p:txBody>
      </p:sp>
      <p:sp>
        <p:nvSpPr>
          <p:cNvPr id="6" name="Rectangle 5"/>
          <p:cNvSpPr/>
          <p:nvPr/>
        </p:nvSpPr>
        <p:spPr>
          <a:xfrm>
            <a:off x="5943600" y="6403976"/>
            <a:ext cx="1028700" cy="307777"/>
          </a:xfrm>
          <a:prstGeom prst="rect">
            <a:avLst/>
          </a:prstGeom>
        </p:spPr>
        <p:txBody>
          <a:bodyPr wrap="square">
            <a:spAutoFit/>
          </a:bodyPr>
          <a:lstStyle/>
          <a:p>
            <a:r>
              <a:rPr lang="en-US" sz="1400" dirty="0"/>
              <a:t>Katz 2001</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8229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45" y="4067174"/>
            <a:ext cx="847035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6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Section 8 Effects on Health</a:t>
            </a:r>
            <a:br>
              <a:rPr lang="en-US" sz="4000" dirty="0"/>
            </a:br>
            <a:r>
              <a:rPr lang="en-US" sz="4000" dirty="0"/>
              <a:t>Boston, 2-year Follow-up</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26</a:t>
            </a:fld>
            <a:endParaRPr lang="en-US"/>
          </a:p>
        </p:txBody>
      </p:sp>
      <p:sp>
        <p:nvSpPr>
          <p:cNvPr id="7" name="Rectangle 6"/>
          <p:cNvSpPr/>
          <p:nvPr/>
        </p:nvSpPr>
        <p:spPr>
          <a:xfrm>
            <a:off x="5943600" y="6403976"/>
            <a:ext cx="1028700" cy="307777"/>
          </a:xfrm>
          <a:prstGeom prst="rect">
            <a:avLst/>
          </a:prstGeom>
        </p:spPr>
        <p:txBody>
          <a:bodyPr wrap="square">
            <a:spAutoFit/>
          </a:bodyPr>
          <a:lstStyle/>
          <a:p>
            <a:r>
              <a:rPr lang="en-US" sz="1400" dirty="0"/>
              <a:t>Katz 2001</a:t>
            </a: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1972"/>
          <a:stretch/>
        </p:blipFill>
        <p:spPr bwMode="auto">
          <a:xfrm>
            <a:off x="533400" y="1981200"/>
            <a:ext cx="559845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1063"/>
          <a:stretch/>
        </p:blipFill>
        <p:spPr bwMode="auto">
          <a:xfrm>
            <a:off x="292646" y="4067174"/>
            <a:ext cx="5839214"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599" y="1981200"/>
            <a:ext cx="2453757" cy="2032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770" y="4099904"/>
            <a:ext cx="2321830" cy="138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65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Children’s Mental Health</a:t>
            </a:r>
            <a:br>
              <a:rPr lang="en-US" sz="4000" dirty="0"/>
            </a:br>
            <a:r>
              <a:rPr lang="en-US" sz="4000" dirty="0"/>
              <a:t>5- to 7-year Follow-up</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27</a:t>
            </a:fld>
            <a:endParaRPr lang="en-US"/>
          </a:p>
        </p:txBody>
      </p:sp>
      <p:grpSp>
        <p:nvGrpSpPr>
          <p:cNvPr id="3" name="Group 2"/>
          <p:cNvGrpSpPr/>
          <p:nvPr/>
        </p:nvGrpSpPr>
        <p:grpSpPr>
          <a:xfrm>
            <a:off x="180975" y="1927226"/>
            <a:ext cx="8734425" cy="2972163"/>
            <a:chOff x="3175" y="1927226"/>
            <a:chExt cx="8734425" cy="2972163"/>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943101"/>
              <a:ext cx="626745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25" y="1927226"/>
              <a:ext cx="15906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327639"/>
              <a:ext cx="8763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88063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Children’s Mental Health</a:t>
            </a:r>
            <a:br>
              <a:rPr lang="en-US" sz="4000" dirty="0"/>
            </a:br>
            <a:r>
              <a:rPr lang="en-US" sz="4000" dirty="0"/>
              <a:t>5- to 7-year Follow-up</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28</a:t>
            </a:fld>
            <a:endParaRPr lang="en-US"/>
          </a:p>
        </p:txBody>
      </p:sp>
      <p:grpSp>
        <p:nvGrpSpPr>
          <p:cNvPr id="3" name="Group 2"/>
          <p:cNvGrpSpPr/>
          <p:nvPr/>
        </p:nvGrpSpPr>
        <p:grpSpPr>
          <a:xfrm>
            <a:off x="496888" y="1849437"/>
            <a:ext cx="8037512" cy="2646363"/>
            <a:chOff x="115888" y="1676400"/>
            <a:chExt cx="8037512" cy="2646363"/>
          </a:xfrm>
        </p:grpSpPr>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2255838"/>
              <a:ext cx="62198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22800" y="1682889"/>
              <a:ext cx="876300" cy="646331"/>
            </a:xfrm>
            <a:prstGeom prst="rect">
              <a:avLst/>
            </a:prstGeom>
            <a:noFill/>
          </p:spPr>
          <p:txBody>
            <a:bodyPr wrap="square" rtlCol="0">
              <a:spAutoFit/>
            </a:bodyPr>
            <a:lstStyle/>
            <a:p>
              <a:pPr algn="ctr">
                <a:buNone/>
              </a:pPr>
              <a:r>
                <a:rPr lang="en-US" sz="1800" dirty="0"/>
                <a:t>Girls ITT</a:t>
              </a:r>
            </a:p>
          </p:txBody>
        </p:sp>
        <p:sp>
          <p:nvSpPr>
            <p:cNvPr id="15" name="TextBox 14"/>
            <p:cNvSpPr txBox="1"/>
            <p:nvPr/>
          </p:nvSpPr>
          <p:spPr>
            <a:xfrm>
              <a:off x="5510213" y="1682889"/>
              <a:ext cx="876300" cy="646331"/>
            </a:xfrm>
            <a:prstGeom prst="rect">
              <a:avLst/>
            </a:prstGeom>
            <a:noFill/>
          </p:spPr>
          <p:txBody>
            <a:bodyPr wrap="square" rtlCol="0">
              <a:spAutoFit/>
            </a:bodyPr>
            <a:lstStyle/>
            <a:p>
              <a:pPr algn="ctr">
                <a:buNone/>
              </a:pPr>
              <a:r>
                <a:rPr lang="en-US" sz="1800" dirty="0"/>
                <a:t>Girls TOT</a:t>
              </a:r>
            </a:p>
          </p:txBody>
        </p:sp>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863" y="2406511"/>
              <a:ext cx="15144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389687" y="1676400"/>
              <a:ext cx="876300" cy="646331"/>
            </a:xfrm>
            <a:prstGeom prst="rect">
              <a:avLst/>
            </a:prstGeom>
            <a:noFill/>
          </p:spPr>
          <p:txBody>
            <a:bodyPr wrap="square" rtlCol="0">
              <a:spAutoFit/>
            </a:bodyPr>
            <a:lstStyle/>
            <a:p>
              <a:pPr algn="ctr">
                <a:buNone/>
              </a:pPr>
              <a:r>
                <a:rPr lang="en-US" sz="1800" dirty="0"/>
                <a:t>Boys ITT</a:t>
              </a:r>
            </a:p>
          </p:txBody>
        </p:sp>
        <p:sp>
          <p:nvSpPr>
            <p:cNvPr id="18" name="TextBox 17"/>
            <p:cNvSpPr txBox="1"/>
            <p:nvPr/>
          </p:nvSpPr>
          <p:spPr>
            <a:xfrm>
              <a:off x="7277100" y="1676400"/>
              <a:ext cx="876300" cy="646331"/>
            </a:xfrm>
            <a:prstGeom prst="rect">
              <a:avLst/>
            </a:prstGeom>
            <a:noFill/>
          </p:spPr>
          <p:txBody>
            <a:bodyPr wrap="square" rtlCol="0">
              <a:spAutoFit/>
            </a:bodyPr>
            <a:lstStyle/>
            <a:p>
              <a:pPr algn="ctr">
                <a:buNone/>
              </a:pPr>
              <a:r>
                <a:rPr lang="en-US" sz="1800" dirty="0"/>
                <a:t>Boys TOT</a:t>
              </a:r>
            </a:p>
          </p:txBody>
        </p:sp>
      </p:grpSp>
    </p:spTree>
    <p:extLst>
      <p:ext uri="{BB962C8B-B14F-4D97-AF65-F5344CB8AC3E}">
        <p14:creationId xmlns:p14="http://schemas.microsoft.com/office/powerpoint/2010/main" val="300240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Children’s Mental Health</a:t>
            </a:r>
            <a:br>
              <a:rPr lang="en-US" sz="4000" dirty="0"/>
            </a:br>
            <a:r>
              <a:rPr lang="en-US" sz="4000" dirty="0"/>
              <a:t>5- to 7-year Follow-up</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29</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771650"/>
            <a:ext cx="80391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1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Policies and Health Disparities</a:t>
            </a:r>
          </a:p>
        </p:txBody>
      </p:sp>
      <p:sp>
        <p:nvSpPr>
          <p:cNvPr id="3" name="Content Placeholder 2"/>
          <p:cNvSpPr>
            <a:spLocks noGrp="1"/>
          </p:cNvSpPr>
          <p:nvPr>
            <p:ph idx="1"/>
          </p:nvPr>
        </p:nvSpPr>
        <p:spPr>
          <a:xfrm>
            <a:off x="457200" y="1417637"/>
            <a:ext cx="8229600" cy="4525963"/>
          </a:xfrm>
        </p:spPr>
        <p:txBody>
          <a:bodyPr/>
          <a:lstStyle/>
          <a:p>
            <a:r>
              <a:rPr lang="en-US" sz="2600" dirty="0"/>
              <a:t>Reasons to research policies</a:t>
            </a:r>
          </a:p>
          <a:p>
            <a:r>
              <a:rPr lang="en-US" sz="2600" dirty="0"/>
              <a:t>Types of policies that may affect disparities</a:t>
            </a:r>
          </a:p>
          <a:p>
            <a:r>
              <a:rPr lang="en-US" sz="2600" dirty="0"/>
              <a:t>Examples of evaluating health effects of policies</a:t>
            </a:r>
          </a:p>
          <a:p>
            <a:pPr lvl="1"/>
            <a:r>
              <a:rPr lang="en-US" sz="2400" dirty="0"/>
              <a:t>Moving to Opportunity: a randomized trial</a:t>
            </a:r>
          </a:p>
          <a:p>
            <a:pPr lvl="1"/>
            <a:r>
              <a:rPr lang="en-US" sz="2400" dirty="0"/>
              <a:t>Regression discontinuity and related methods: hospital desegregation, educational policies</a:t>
            </a:r>
          </a:p>
          <a:p>
            <a:pPr lvl="1"/>
            <a:r>
              <a:rPr lang="en-US" sz="2400" dirty="0"/>
              <a:t>Pseudo-randomization: juvenile judges</a:t>
            </a:r>
          </a:p>
          <a:p>
            <a:r>
              <a:rPr lang="en-US" sz="2600" dirty="0"/>
              <a:t>Distinguishing effects on </a:t>
            </a:r>
            <a:r>
              <a:rPr lang="en-US" sz="2600" i="1" dirty="0"/>
              <a:t>average outcomes </a:t>
            </a:r>
            <a:r>
              <a:rPr lang="en-US" sz="2600" dirty="0"/>
              <a:t>versus </a:t>
            </a:r>
            <a:r>
              <a:rPr lang="en-US" sz="2600" i="1" dirty="0"/>
              <a:t>disparities</a:t>
            </a:r>
            <a:r>
              <a:rPr lang="en-US" sz="2600" dirty="0"/>
              <a:t>: GI Bill</a:t>
            </a:r>
          </a:p>
          <a:p>
            <a:r>
              <a:rPr lang="en-US" sz="2600" dirty="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a:t>
            </a:fld>
            <a:endParaRPr lang="en-US"/>
          </a:p>
        </p:txBody>
      </p:sp>
    </p:spTree>
    <p:extLst>
      <p:ext uri="{BB962C8B-B14F-4D97-AF65-F5344CB8AC3E}">
        <p14:creationId xmlns:p14="http://schemas.microsoft.com/office/powerpoint/2010/main" val="2361427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at 5- to 7-year Follow-up</a:t>
            </a:r>
          </a:p>
        </p:txBody>
      </p:sp>
      <p:sp>
        <p:nvSpPr>
          <p:cNvPr id="5" name="Content Placeholder 4"/>
          <p:cNvSpPr>
            <a:spLocks noGrp="1"/>
          </p:cNvSpPr>
          <p:nvPr>
            <p:ph idx="1"/>
          </p:nvPr>
        </p:nvSpPr>
        <p:spPr/>
        <p:txBody>
          <a:bodyPr/>
          <a:lstStyle/>
          <a:p>
            <a:r>
              <a:rPr lang="en-US" dirty="0"/>
              <a:t>No effects on economic self-sufficiency</a:t>
            </a:r>
          </a:p>
          <a:p>
            <a:r>
              <a:rPr lang="en-US" dirty="0"/>
              <a:t>Reduction in adult obesity</a:t>
            </a:r>
          </a:p>
          <a:p>
            <a:r>
              <a:rPr lang="en-US" dirty="0"/>
              <a:t>Improvements in adult mental health</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30</a:t>
            </a:fld>
            <a:endParaRPr lang="en-US"/>
          </a:p>
        </p:txBody>
      </p:sp>
    </p:spTree>
    <p:extLst>
      <p:ext uri="{BB962C8B-B14F-4D97-AF65-F5344CB8AC3E}">
        <p14:creationId xmlns:p14="http://schemas.microsoft.com/office/powerpoint/2010/main" val="105091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Adult Health</a:t>
            </a:r>
            <a:br>
              <a:rPr lang="en-US" sz="4000" dirty="0"/>
            </a:br>
            <a:r>
              <a:rPr lang="en-US" sz="4000" dirty="0"/>
              <a:t>10-year Follow-up</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31</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88459"/>
            <a:ext cx="9144000" cy="253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a:extLst>
              <a:ext uri="{FF2B5EF4-FFF2-40B4-BE49-F238E27FC236}">
                <a16:creationId xmlns:a16="http://schemas.microsoft.com/office/drawing/2014/main" id="{4D2E9E25-2C39-43B6-B85F-CAC64507E771}"/>
              </a:ext>
            </a:extLst>
          </p:cNvPr>
          <p:cNvSpPr txBox="1">
            <a:spLocks/>
          </p:cNvSpPr>
          <p:nvPr/>
        </p:nvSpPr>
        <p:spPr bwMode="auto">
          <a:xfrm>
            <a:off x="6019800" y="6378822"/>
            <a:ext cx="1600200" cy="40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dirty="0">
                <a:latin typeface="+mj-lt"/>
              </a:rPr>
              <a:t>Ludwig 2011</a:t>
            </a:r>
          </a:p>
        </p:txBody>
      </p:sp>
    </p:spTree>
    <p:extLst>
      <p:ext uri="{BB962C8B-B14F-4D97-AF65-F5344CB8AC3E}">
        <p14:creationId xmlns:p14="http://schemas.microsoft.com/office/powerpoint/2010/main" val="249566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1" name="Text Placeholder 2"/>
          <p:cNvSpPr txBox="1">
            <a:spLocks/>
          </p:cNvSpPr>
          <p:nvPr/>
        </p:nvSpPr>
        <p:spPr bwMode="auto">
          <a:xfrm>
            <a:off x="6019800" y="6378822"/>
            <a:ext cx="1600200" cy="40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dirty="0">
                <a:latin typeface="+mj-lt"/>
              </a:rPr>
              <a:t>Kessler 2014</a:t>
            </a:r>
          </a:p>
        </p:txBody>
      </p:sp>
      <p:pic>
        <p:nvPicPr>
          <p:cNvPr id="14349"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1" t="4691" r="24940" b="71881"/>
          <a:stretch/>
        </p:blipFill>
        <p:spPr bwMode="auto">
          <a:xfrm>
            <a:off x="963184" y="1584960"/>
            <a:ext cx="7495016" cy="2603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155" t="55629" r="25496" b="27684"/>
          <a:stretch/>
        </p:blipFill>
        <p:spPr bwMode="auto">
          <a:xfrm>
            <a:off x="983155" y="4208769"/>
            <a:ext cx="7455074" cy="18541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z="4000" dirty="0"/>
              <a:t>Effects on Children’s Mental Health</a:t>
            </a:r>
            <a:br>
              <a:rPr lang="en-US" sz="4000" dirty="0"/>
            </a:br>
            <a:r>
              <a:rPr lang="en-US" sz="4000" dirty="0"/>
              <a:t>10-year Follow-up</a:t>
            </a:r>
            <a:endParaRPr lang="en-US" b="1" dirty="0"/>
          </a:p>
        </p:txBody>
      </p:sp>
      <p:sp>
        <p:nvSpPr>
          <p:cNvPr id="9" name="Slide Number Placeholder 3"/>
          <p:cNvSpPr>
            <a:spLocks noGrp="1"/>
          </p:cNvSpPr>
          <p:nvPr>
            <p:ph type="sldNum" sz="quarter" idx="12"/>
          </p:nvPr>
        </p:nvSpPr>
        <p:spPr>
          <a:xfrm>
            <a:off x="6553200" y="6400800"/>
            <a:ext cx="2133600" cy="320675"/>
          </a:xfrm>
        </p:spPr>
        <p:txBody>
          <a:bodyPr/>
          <a:lstStyle/>
          <a:p>
            <a:pPr>
              <a:defRPr/>
            </a:pPr>
            <a:fld id="{2861EA35-D43E-4A65-BBE8-86CD554E2E81}" type="slidenum">
              <a:rPr lang="en-US" smtClean="0"/>
              <a:pPr>
                <a:defRPr/>
              </a:pPr>
              <a:t>32</a:t>
            </a:fld>
            <a:endParaRPr lang="en-US" dirty="0"/>
          </a:p>
        </p:txBody>
      </p:sp>
    </p:spTree>
    <p:extLst>
      <p:ext uri="{BB962C8B-B14F-4D97-AF65-F5344CB8AC3E}">
        <p14:creationId xmlns:p14="http://schemas.microsoft.com/office/powerpoint/2010/main" val="2724026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Earlier Exposure</a:t>
            </a:r>
            <a:r>
              <a:rPr lang="en-US" sz="4000" dirty="0">
                <a:sym typeface="Wingdings" panose="05000000000000000000" pitchFamily="2" charset="2"/>
              </a:rPr>
              <a:t></a:t>
            </a:r>
            <a:r>
              <a:rPr lang="en-US" sz="4000" dirty="0"/>
              <a:t> Benefits</a:t>
            </a:r>
          </a:p>
        </p:txBody>
      </p:sp>
      <p:sp>
        <p:nvSpPr>
          <p:cNvPr id="3" name="Content Placeholder 2"/>
          <p:cNvSpPr>
            <a:spLocks noGrp="1"/>
          </p:cNvSpPr>
          <p:nvPr>
            <p:ph idx="1"/>
          </p:nvPr>
        </p:nvSpPr>
        <p:spPr/>
        <p:txBody>
          <a:bodyPr/>
          <a:lstStyle/>
          <a:p>
            <a:r>
              <a:rPr lang="en-US" sz="2800" dirty="0"/>
              <a:t>Children who moved before 13 years old had average annual income $3,477 (31%) higher in their mid-twenties relative to mean of $11,270 in the control group.</a:t>
            </a:r>
          </a:p>
          <a:p>
            <a:endParaRPr lang="en-US" sz="2800" dirty="0"/>
          </a:p>
          <a:p>
            <a:r>
              <a:rPr lang="en-US" sz="2800" dirty="0"/>
              <a:t>In contrast, the same moves have negative long-term impacts on children who moved after 13 years old, perhaps because of disruption effects.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33</a:t>
            </a:fld>
            <a:endParaRPr lang="en-US"/>
          </a:p>
        </p:txBody>
      </p:sp>
      <p:sp>
        <p:nvSpPr>
          <p:cNvPr id="5" name="TextBox 4"/>
          <p:cNvSpPr txBox="1"/>
          <p:nvPr/>
        </p:nvSpPr>
        <p:spPr>
          <a:xfrm>
            <a:off x="6096000" y="6403777"/>
            <a:ext cx="1149674" cy="307777"/>
          </a:xfrm>
          <a:prstGeom prst="rect">
            <a:avLst/>
          </a:prstGeom>
          <a:noFill/>
        </p:spPr>
        <p:txBody>
          <a:bodyPr wrap="none" rtlCol="0">
            <a:spAutoFit/>
          </a:bodyPr>
          <a:lstStyle/>
          <a:p>
            <a:r>
              <a:rPr lang="en-US" sz="1400" dirty="0" err="1"/>
              <a:t>Chetty</a:t>
            </a:r>
            <a:r>
              <a:rPr lang="en-US" sz="1400" dirty="0"/>
              <a:t> 2015</a:t>
            </a:r>
          </a:p>
        </p:txBody>
      </p:sp>
    </p:spTree>
    <p:extLst>
      <p:ext uri="{BB962C8B-B14F-4D97-AF65-F5344CB8AC3E}">
        <p14:creationId xmlns:p14="http://schemas.microsoft.com/office/powerpoint/2010/main" val="2955794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Earnings, </a:t>
            </a:r>
            <a:br>
              <a:rPr lang="en-US" sz="4000" dirty="0"/>
            </a:br>
            <a:r>
              <a:rPr lang="en-US" sz="4000" dirty="0"/>
              <a:t>by Age of Randomization</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34</a:t>
            </a:fld>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193"/>
          <a:stretch/>
        </p:blipFill>
        <p:spPr bwMode="auto">
          <a:xfrm>
            <a:off x="1117887" y="1565564"/>
            <a:ext cx="697291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0" y="6474023"/>
            <a:ext cx="1149674" cy="307777"/>
          </a:xfrm>
          <a:prstGeom prst="rect">
            <a:avLst/>
          </a:prstGeom>
          <a:noFill/>
        </p:spPr>
        <p:txBody>
          <a:bodyPr wrap="none" rtlCol="0">
            <a:spAutoFit/>
          </a:bodyPr>
          <a:lstStyle/>
          <a:p>
            <a:r>
              <a:rPr lang="en-US" sz="1400" dirty="0" err="1"/>
              <a:t>Chetty</a:t>
            </a:r>
            <a:r>
              <a:rPr lang="en-US" sz="1400" dirty="0"/>
              <a:t> 2015</a:t>
            </a:r>
          </a:p>
        </p:txBody>
      </p:sp>
    </p:spTree>
    <p:extLst>
      <p:ext uri="{BB962C8B-B14F-4D97-AF65-F5344CB8AC3E}">
        <p14:creationId xmlns:p14="http://schemas.microsoft.com/office/powerpoint/2010/main" val="1710349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Effects on Earnings, </a:t>
            </a:r>
            <a:br>
              <a:rPr lang="en-US" sz="4000" dirty="0"/>
            </a:br>
            <a:r>
              <a:rPr lang="en-US" sz="4000" dirty="0"/>
              <a:t>by Age and Gender</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35</a:t>
            </a:fld>
            <a:endParaRPr lang="en-US"/>
          </a:p>
        </p:txBody>
      </p:sp>
      <p:grpSp>
        <p:nvGrpSpPr>
          <p:cNvPr id="3" name="Group 2"/>
          <p:cNvGrpSpPr/>
          <p:nvPr/>
        </p:nvGrpSpPr>
        <p:grpSpPr>
          <a:xfrm>
            <a:off x="84667" y="1853646"/>
            <a:ext cx="8906933" cy="3708954"/>
            <a:chOff x="0" y="1447800"/>
            <a:chExt cx="8906933" cy="3708954"/>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28" b="65164"/>
            <a:stretch/>
          </p:blipFill>
          <p:spPr bwMode="auto">
            <a:xfrm>
              <a:off x="5644" y="1447800"/>
              <a:ext cx="8901289" cy="2424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667" r="1502" b="25265"/>
            <a:stretch/>
          </p:blipFill>
          <p:spPr bwMode="auto">
            <a:xfrm>
              <a:off x="0" y="4038600"/>
              <a:ext cx="8885662" cy="111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6096000" y="6403777"/>
            <a:ext cx="1149674" cy="307777"/>
          </a:xfrm>
          <a:prstGeom prst="rect">
            <a:avLst/>
          </a:prstGeom>
          <a:noFill/>
        </p:spPr>
        <p:txBody>
          <a:bodyPr wrap="none" rtlCol="0">
            <a:spAutoFit/>
          </a:bodyPr>
          <a:lstStyle/>
          <a:p>
            <a:r>
              <a:rPr lang="en-US" sz="1400" dirty="0" err="1"/>
              <a:t>Chetty</a:t>
            </a:r>
            <a:r>
              <a:rPr lang="en-US" sz="1400" dirty="0"/>
              <a:t> 2015</a:t>
            </a:r>
          </a:p>
        </p:txBody>
      </p:sp>
    </p:spTree>
    <p:extLst>
      <p:ext uri="{BB962C8B-B14F-4D97-AF65-F5344CB8AC3E}">
        <p14:creationId xmlns:p14="http://schemas.microsoft.com/office/powerpoint/2010/main" val="3205141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Effects on Educational and Social Outcomes</a:t>
            </a:r>
            <a:endParaRPr lang="en-US" dirty="0"/>
          </a:p>
        </p:txBody>
      </p:sp>
      <p:sp>
        <p:nvSpPr>
          <p:cNvPr id="3" name="Content Placeholder 2"/>
          <p:cNvSpPr>
            <a:spLocks noGrp="1"/>
          </p:cNvSpPr>
          <p:nvPr>
            <p:ph idx="1"/>
          </p:nvPr>
        </p:nvSpPr>
        <p:spPr/>
        <p:txBody>
          <a:bodyPr/>
          <a:lstStyle/>
          <a:p>
            <a:r>
              <a:rPr lang="en-US" dirty="0"/>
              <a:t>Outcomes of children who move converge to outcomes of permanent residents of destination at a rate of 3-4% per year.</a:t>
            </a:r>
          </a:p>
          <a:p>
            <a:endParaRPr lang="en-US" dirty="0"/>
          </a:p>
          <a:p>
            <a:r>
              <a:rPr lang="en-US" dirty="0"/>
              <a:t>Similar effects for college attendance, teenage employment, teenage birth, and marriage.</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36</a:t>
            </a:fld>
            <a:endParaRPr lang="en-US"/>
          </a:p>
        </p:txBody>
      </p:sp>
      <p:sp>
        <p:nvSpPr>
          <p:cNvPr id="5" name="TextBox 4"/>
          <p:cNvSpPr txBox="1"/>
          <p:nvPr/>
        </p:nvSpPr>
        <p:spPr>
          <a:xfrm>
            <a:off x="6096000" y="6403777"/>
            <a:ext cx="1149674" cy="307777"/>
          </a:xfrm>
          <a:prstGeom prst="rect">
            <a:avLst/>
          </a:prstGeom>
          <a:noFill/>
        </p:spPr>
        <p:txBody>
          <a:bodyPr wrap="none" rtlCol="0">
            <a:spAutoFit/>
          </a:bodyPr>
          <a:lstStyle/>
          <a:p>
            <a:r>
              <a:rPr lang="en-US" sz="1400" dirty="0" err="1"/>
              <a:t>Chetty</a:t>
            </a:r>
            <a:r>
              <a:rPr lang="en-US" sz="1400" dirty="0"/>
              <a:t> 2015</a:t>
            </a:r>
          </a:p>
        </p:txBody>
      </p:sp>
    </p:spTree>
    <p:extLst>
      <p:ext uri="{BB962C8B-B14F-4D97-AF65-F5344CB8AC3E}">
        <p14:creationId xmlns:p14="http://schemas.microsoft.com/office/powerpoint/2010/main" val="3563411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Different Study: Change in Teen Births When a Family Moves</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37</a:t>
            </a:fld>
            <a:endParaRPr lang="en-US"/>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66" t="15345" r="1999" b="1638"/>
          <a:stretch/>
        </p:blipFill>
        <p:spPr bwMode="auto">
          <a:xfrm>
            <a:off x="609600" y="1676399"/>
            <a:ext cx="6477000" cy="454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86600" y="3352800"/>
            <a:ext cx="2101857" cy="646331"/>
          </a:xfrm>
          <a:prstGeom prst="rect">
            <a:avLst/>
          </a:prstGeom>
          <a:noFill/>
        </p:spPr>
        <p:txBody>
          <a:bodyPr wrap="none" rtlCol="0">
            <a:spAutoFit/>
          </a:bodyPr>
          <a:lstStyle/>
          <a:p>
            <a:r>
              <a:rPr lang="en-US" dirty="0"/>
              <a:t>N = over 16 million</a:t>
            </a:r>
          </a:p>
          <a:p>
            <a:r>
              <a:rPr lang="en-US" dirty="0"/>
              <a:t>Born 1980-1991</a:t>
            </a:r>
          </a:p>
        </p:txBody>
      </p:sp>
      <p:sp>
        <p:nvSpPr>
          <p:cNvPr id="7" name="TextBox 6"/>
          <p:cNvSpPr txBox="1"/>
          <p:nvPr/>
        </p:nvSpPr>
        <p:spPr>
          <a:xfrm>
            <a:off x="6096000" y="6403777"/>
            <a:ext cx="1149674" cy="307777"/>
          </a:xfrm>
          <a:prstGeom prst="rect">
            <a:avLst/>
          </a:prstGeom>
          <a:noFill/>
        </p:spPr>
        <p:txBody>
          <a:bodyPr wrap="none" rtlCol="0">
            <a:spAutoFit/>
          </a:bodyPr>
          <a:lstStyle/>
          <a:p>
            <a:r>
              <a:rPr lang="en-US" sz="1400" dirty="0" err="1"/>
              <a:t>Chetty</a:t>
            </a:r>
            <a:r>
              <a:rPr lang="en-US" sz="1400" dirty="0"/>
              <a:t> 2015</a:t>
            </a:r>
          </a:p>
        </p:txBody>
      </p:sp>
    </p:spTree>
    <p:extLst>
      <p:ext uri="{BB962C8B-B14F-4D97-AF65-F5344CB8AC3E}">
        <p14:creationId xmlns:p14="http://schemas.microsoft.com/office/powerpoint/2010/main" val="756202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MTO Trial Challenges</a:t>
            </a:r>
          </a:p>
        </p:txBody>
      </p:sp>
      <p:sp>
        <p:nvSpPr>
          <p:cNvPr id="3" name="Content Placeholder 2"/>
          <p:cNvSpPr>
            <a:spLocks noGrp="1"/>
          </p:cNvSpPr>
          <p:nvPr>
            <p:ph idx="1"/>
          </p:nvPr>
        </p:nvSpPr>
        <p:spPr/>
        <p:txBody>
          <a:bodyPr/>
          <a:lstStyle/>
          <a:p>
            <a:r>
              <a:rPr lang="en-US" dirty="0"/>
              <a:t>Small samples?</a:t>
            </a:r>
          </a:p>
          <a:p>
            <a:r>
              <a:rPr lang="en-US" dirty="0"/>
              <a:t>Heterogeneous effects?</a:t>
            </a:r>
          </a:p>
          <a:p>
            <a:r>
              <a:rPr lang="en-US" dirty="0"/>
              <a:t>What was the salient component of the treatment?</a:t>
            </a:r>
          </a:p>
        </p:txBody>
      </p:sp>
      <p:sp>
        <p:nvSpPr>
          <p:cNvPr id="4" name="Slide Number Placeholder 3"/>
          <p:cNvSpPr>
            <a:spLocks noGrp="1"/>
          </p:cNvSpPr>
          <p:nvPr>
            <p:ph type="sldNum" sz="quarter" idx="12"/>
          </p:nvPr>
        </p:nvSpPr>
        <p:spPr/>
        <p:txBody>
          <a:bodyPr/>
          <a:lstStyle/>
          <a:p>
            <a:pPr>
              <a:defRPr/>
            </a:pPr>
            <a:fld id="{2861EA35-D43E-4A65-BBE8-86CD554E2E81}" type="slidenum">
              <a:rPr lang="en-US" smtClean="0"/>
              <a:pPr>
                <a:defRPr/>
              </a:pPr>
              <a:t>38</a:t>
            </a:fld>
            <a:endParaRPr lang="en-US"/>
          </a:p>
        </p:txBody>
      </p:sp>
    </p:spTree>
    <p:extLst>
      <p:ext uri="{BB962C8B-B14F-4D97-AF65-F5344CB8AC3E}">
        <p14:creationId xmlns:p14="http://schemas.microsoft.com/office/powerpoint/2010/main" val="3245366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Policies and Health Disparities</a:t>
            </a:r>
          </a:p>
        </p:txBody>
      </p:sp>
      <p:sp>
        <p:nvSpPr>
          <p:cNvPr id="3" name="Content Placeholder 2"/>
          <p:cNvSpPr>
            <a:spLocks noGrp="1"/>
          </p:cNvSpPr>
          <p:nvPr>
            <p:ph idx="1"/>
          </p:nvPr>
        </p:nvSpPr>
        <p:spPr>
          <a:xfrm>
            <a:off x="457200" y="1417637"/>
            <a:ext cx="8229600" cy="4525963"/>
          </a:xfrm>
        </p:spPr>
        <p:txBody>
          <a:bodyPr/>
          <a:lstStyle/>
          <a:p>
            <a:r>
              <a:rPr lang="en-US" sz="2600" dirty="0"/>
              <a:t>Reasons to research policies</a:t>
            </a:r>
          </a:p>
          <a:p>
            <a:r>
              <a:rPr lang="en-US" sz="2600" dirty="0"/>
              <a:t>Types of policies that may affect disparities</a:t>
            </a:r>
          </a:p>
          <a:p>
            <a:r>
              <a:rPr lang="en-US" sz="2600" dirty="0"/>
              <a:t>Examples of evaluating health effects of policies</a:t>
            </a:r>
          </a:p>
          <a:p>
            <a:pPr lvl="1"/>
            <a:r>
              <a:rPr lang="en-US" sz="2400" dirty="0"/>
              <a:t>Moving to Opportunity: a randomized trial</a:t>
            </a:r>
          </a:p>
          <a:p>
            <a:pPr lvl="1"/>
            <a:r>
              <a:rPr lang="en-US" sz="2400" dirty="0"/>
              <a:t>Regression discontinuity and related methods: </a:t>
            </a:r>
            <a:r>
              <a:rPr lang="en-US" sz="2400" dirty="0">
                <a:solidFill>
                  <a:srgbClr val="FF0000"/>
                </a:solidFill>
              </a:rPr>
              <a:t>hospital desegregation</a:t>
            </a:r>
            <a:r>
              <a:rPr lang="en-US" sz="2400" dirty="0"/>
              <a:t>, educational policies</a:t>
            </a:r>
          </a:p>
          <a:p>
            <a:pPr lvl="1"/>
            <a:r>
              <a:rPr lang="en-US" sz="2400" dirty="0"/>
              <a:t>Pseudo-randomization: juvenile judges</a:t>
            </a:r>
          </a:p>
          <a:p>
            <a:r>
              <a:rPr lang="en-US" sz="2600" dirty="0"/>
              <a:t>Distinguishing effects on </a:t>
            </a:r>
            <a:r>
              <a:rPr lang="en-US" sz="2600" i="1" dirty="0"/>
              <a:t>average outcomes </a:t>
            </a:r>
            <a:r>
              <a:rPr lang="en-US" sz="2600" dirty="0"/>
              <a:t>versus </a:t>
            </a:r>
            <a:r>
              <a:rPr lang="en-US" sz="2600" i="1" dirty="0"/>
              <a:t>disparities</a:t>
            </a:r>
            <a:r>
              <a:rPr lang="en-US" sz="2600" dirty="0"/>
              <a:t>: GI Bill</a:t>
            </a:r>
          </a:p>
          <a:p>
            <a:r>
              <a:rPr lang="en-US" sz="2600" dirty="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39</a:t>
            </a:fld>
            <a:endParaRPr lang="en-US"/>
          </a:p>
        </p:txBody>
      </p:sp>
    </p:spTree>
    <p:extLst>
      <p:ext uri="{BB962C8B-B14F-4D97-AF65-F5344CB8AC3E}">
        <p14:creationId xmlns:p14="http://schemas.microsoft.com/office/powerpoint/2010/main" val="418665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Policies and Health Disparities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a:t>
            </a:fld>
            <a:endParaRPr lang="en-US"/>
          </a:p>
        </p:txBody>
      </p:sp>
      <p:sp>
        <p:nvSpPr>
          <p:cNvPr id="7" name="Content Placeholder 2"/>
          <p:cNvSpPr>
            <a:spLocks noGrp="1"/>
          </p:cNvSpPr>
          <p:nvPr>
            <p:ph idx="1"/>
          </p:nvPr>
        </p:nvSpPr>
        <p:spPr>
          <a:xfrm>
            <a:off x="457200" y="1417637"/>
            <a:ext cx="8229600" cy="4525963"/>
          </a:xfrm>
        </p:spPr>
        <p:txBody>
          <a:bodyPr/>
          <a:lstStyle/>
          <a:p>
            <a:r>
              <a:rPr lang="en-US" sz="2600" dirty="0">
                <a:solidFill>
                  <a:srgbClr val="FF0000"/>
                </a:solidFill>
              </a:rPr>
              <a:t>Reasons to research policies</a:t>
            </a:r>
          </a:p>
          <a:p>
            <a:r>
              <a:rPr lang="en-US" sz="2600" dirty="0"/>
              <a:t>Types of policies that may affect disparities</a:t>
            </a:r>
          </a:p>
          <a:p>
            <a:r>
              <a:rPr lang="en-US" sz="2600" dirty="0"/>
              <a:t>Examples of evaluating health effects of policies</a:t>
            </a:r>
          </a:p>
          <a:p>
            <a:pPr lvl="1"/>
            <a:r>
              <a:rPr lang="en-US" sz="2400" dirty="0"/>
              <a:t>Moving to Opportunity: a randomized trial</a:t>
            </a:r>
          </a:p>
          <a:p>
            <a:pPr lvl="1"/>
            <a:r>
              <a:rPr lang="en-US" sz="2400" dirty="0"/>
              <a:t>Regression discontinuity and related methods: hospital desegregation, educational policies</a:t>
            </a:r>
          </a:p>
          <a:p>
            <a:pPr lvl="1"/>
            <a:r>
              <a:rPr lang="en-US" sz="2400" dirty="0"/>
              <a:t>Pseudo-randomization: juvenile judges</a:t>
            </a:r>
          </a:p>
          <a:p>
            <a:r>
              <a:rPr lang="en-US" sz="2600" dirty="0"/>
              <a:t>Distinguishing effects on </a:t>
            </a:r>
            <a:r>
              <a:rPr lang="en-US" sz="2600" i="1" dirty="0"/>
              <a:t>average outcomes </a:t>
            </a:r>
            <a:r>
              <a:rPr lang="en-US" sz="2600" dirty="0"/>
              <a:t>versus </a:t>
            </a:r>
            <a:r>
              <a:rPr lang="en-US" sz="2600" i="1" dirty="0"/>
              <a:t>disparities</a:t>
            </a:r>
            <a:r>
              <a:rPr lang="en-US" sz="2600" dirty="0"/>
              <a:t>: GI Bill</a:t>
            </a:r>
          </a:p>
          <a:p>
            <a:r>
              <a:rPr lang="en-US" sz="2600" dirty="0"/>
              <a:t>Major controversies and uncertainties</a:t>
            </a:r>
          </a:p>
        </p:txBody>
      </p:sp>
    </p:spTree>
    <p:extLst>
      <p:ext uri="{BB962C8B-B14F-4D97-AF65-F5344CB8AC3E}">
        <p14:creationId xmlns:p14="http://schemas.microsoft.com/office/powerpoint/2010/main" val="2991620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Trends in US Infant Mortality,</a:t>
            </a:r>
            <a:br>
              <a:rPr lang="en-US" sz="4000" dirty="0"/>
            </a:br>
            <a:r>
              <a:rPr lang="en-US" sz="4000" dirty="0"/>
              <a:t>by Race: 1950-1990</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442"/>
          <a:stretch/>
        </p:blipFill>
        <p:spPr bwMode="auto">
          <a:xfrm>
            <a:off x="304800" y="1524000"/>
            <a:ext cx="8686800" cy="495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2450068"/>
            <a:ext cx="1274708" cy="369332"/>
          </a:xfrm>
          <a:prstGeom prst="rect">
            <a:avLst/>
          </a:prstGeom>
          <a:noFill/>
        </p:spPr>
        <p:txBody>
          <a:bodyPr wrap="none" rtlCol="0">
            <a:spAutoFit/>
          </a:bodyPr>
          <a:lstStyle/>
          <a:p>
            <a:r>
              <a:rPr lang="en-US" dirty="0"/>
              <a:t>Non-White</a:t>
            </a:r>
          </a:p>
        </p:txBody>
      </p:sp>
      <p:sp>
        <p:nvSpPr>
          <p:cNvPr id="6" name="TextBox 5"/>
          <p:cNvSpPr txBox="1"/>
          <p:nvPr/>
        </p:nvSpPr>
        <p:spPr>
          <a:xfrm>
            <a:off x="1219200" y="3475488"/>
            <a:ext cx="774571" cy="369332"/>
          </a:xfrm>
          <a:prstGeom prst="rect">
            <a:avLst/>
          </a:prstGeom>
          <a:noFill/>
        </p:spPr>
        <p:txBody>
          <a:bodyPr wrap="none" rtlCol="0">
            <a:spAutoFit/>
          </a:bodyPr>
          <a:lstStyle/>
          <a:p>
            <a:r>
              <a:rPr lang="en-US" dirty="0"/>
              <a:t>White</a:t>
            </a:r>
          </a:p>
        </p:txBody>
      </p:sp>
      <p:sp>
        <p:nvSpPr>
          <p:cNvPr id="7" name="TextBox 6"/>
          <p:cNvSpPr txBox="1"/>
          <p:nvPr/>
        </p:nvSpPr>
        <p:spPr>
          <a:xfrm>
            <a:off x="3505200" y="5562600"/>
            <a:ext cx="697627" cy="369332"/>
          </a:xfrm>
          <a:prstGeom prst="rect">
            <a:avLst/>
          </a:prstGeom>
          <a:solidFill>
            <a:schemeClr val="bg1"/>
          </a:solidFill>
        </p:spPr>
        <p:txBody>
          <a:bodyPr wrap="none" rtlCol="0">
            <a:spAutoFit/>
          </a:bodyPr>
          <a:lstStyle/>
          <a:p>
            <a:r>
              <a:rPr lang="en-US" dirty="0"/>
              <a:t>1965</a:t>
            </a:r>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40</a:t>
            </a:fld>
            <a:endParaRPr lang="en-US"/>
          </a:p>
        </p:txBody>
      </p:sp>
      <p:sp>
        <p:nvSpPr>
          <p:cNvPr id="8" name="TextBox 7"/>
          <p:cNvSpPr txBox="1"/>
          <p:nvPr/>
        </p:nvSpPr>
        <p:spPr>
          <a:xfrm>
            <a:off x="1219200" y="4575179"/>
            <a:ext cx="1082348" cy="369332"/>
          </a:xfrm>
          <a:prstGeom prst="rect">
            <a:avLst/>
          </a:prstGeom>
          <a:noFill/>
        </p:spPr>
        <p:txBody>
          <a:bodyPr wrap="none" rtlCol="0">
            <a:spAutoFit/>
          </a:bodyPr>
          <a:lstStyle/>
          <a:p>
            <a:r>
              <a:rPr lang="en-US" dirty="0"/>
              <a:t>Disparity</a:t>
            </a:r>
          </a:p>
        </p:txBody>
      </p:sp>
    </p:spTree>
    <p:extLst>
      <p:ext uri="{BB962C8B-B14F-4D97-AF65-F5344CB8AC3E}">
        <p14:creationId xmlns:p14="http://schemas.microsoft.com/office/powerpoint/2010/main" val="3278692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Pre-Civil Rights: Limited Access in Southern States</a:t>
            </a:r>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41</a:t>
            </a:fld>
            <a:endParaRPr lang="en-US"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373"/>
          <a:stretch/>
        </p:blipFill>
        <p:spPr bwMode="auto">
          <a:xfrm>
            <a:off x="535781" y="2240756"/>
            <a:ext cx="7922419" cy="309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685133" y="4526755"/>
            <a:ext cx="7543800" cy="807244"/>
          </a:xfrm>
          <a:prstGeom prst="roundRect">
            <a:avLst/>
          </a:prstGeom>
          <a:solidFill>
            <a:srgbClr val="FFFF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51605" y="3612355"/>
            <a:ext cx="7543800" cy="381000"/>
          </a:xfrm>
          <a:prstGeom prst="roundRect">
            <a:avLst/>
          </a:prstGeom>
          <a:solidFill>
            <a:srgbClr val="FFFF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2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Did Hospital Desegregation Reduce Black Infant Mortality?</a:t>
            </a:r>
          </a:p>
        </p:txBody>
      </p:sp>
      <p:sp>
        <p:nvSpPr>
          <p:cNvPr id="5" name="Content Placeholder 4"/>
          <p:cNvSpPr>
            <a:spLocks noGrp="1"/>
          </p:cNvSpPr>
          <p:nvPr>
            <p:ph idx="1"/>
          </p:nvPr>
        </p:nvSpPr>
        <p:spPr>
          <a:xfrm>
            <a:off x="457200" y="1676400"/>
            <a:ext cx="8229600" cy="4525963"/>
          </a:xfrm>
        </p:spPr>
        <p:txBody>
          <a:bodyPr/>
          <a:lstStyle/>
          <a:p>
            <a:r>
              <a:rPr lang="en-US" sz="2400" dirty="0"/>
              <a:t>Hypotheses:</a:t>
            </a:r>
          </a:p>
          <a:p>
            <a:pPr marL="914400" lvl="1" indent="-457200">
              <a:buFont typeface="+mj-lt"/>
              <a:buAutoNum type="arabicPeriod"/>
            </a:pPr>
            <a:r>
              <a:rPr lang="en-US" sz="2000" dirty="0"/>
              <a:t>Racial gap will decrease after 1965</a:t>
            </a:r>
          </a:p>
          <a:p>
            <a:pPr marL="914400" lvl="1" indent="-457200">
              <a:buFont typeface="+mj-lt"/>
              <a:buAutoNum type="arabicPeriod"/>
            </a:pPr>
            <a:r>
              <a:rPr lang="en-US" sz="2000" dirty="0"/>
              <a:t>Gap will decrease more in areas where segregation and inadequate supply were more pervasive pre-1965</a:t>
            </a:r>
          </a:p>
          <a:p>
            <a:pPr marL="914400" lvl="1" indent="-457200">
              <a:buFont typeface="+mj-lt"/>
              <a:buAutoNum type="arabicPeriod"/>
            </a:pPr>
            <a:r>
              <a:rPr lang="en-US" sz="2000" dirty="0"/>
              <a:t>Gap will decrease more among causes of death responsive to hospital access</a:t>
            </a:r>
          </a:p>
          <a:p>
            <a:pPr marL="914400" lvl="1" indent="-457200">
              <a:buFont typeface="+mj-lt"/>
              <a:buAutoNum type="arabicPeriod"/>
            </a:pPr>
            <a:r>
              <a:rPr lang="en-US" sz="2000" dirty="0"/>
              <a:t>Among causes of death preventable with hospital access, gap will fall promptly and persistently upon integration</a:t>
            </a:r>
          </a:p>
          <a:p>
            <a:pPr lvl="1"/>
            <a:endParaRPr lang="en-US" sz="2000" dirty="0"/>
          </a:p>
          <a:p>
            <a:r>
              <a:rPr lang="en-US" sz="2800" dirty="0"/>
              <a:t>Supported by the evidence?</a:t>
            </a:r>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42</a:t>
            </a:fld>
            <a:endParaRPr lang="en-US"/>
          </a:p>
        </p:txBody>
      </p:sp>
      <p:sp>
        <p:nvSpPr>
          <p:cNvPr id="4" name="TextBox 3"/>
          <p:cNvSpPr txBox="1"/>
          <p:nvPr/>
        </p:nvSpPr>
        <p:spPr>
          <a:xfrm>
            <a:off x="6096000" y="6369439"/>
            <a:ext cx="1239442" cy="307777"/>
          </a:xfrm>
          <a:prstGeom prst="rect">
            <a:avLst/>
          </a:prstGeom>
          <a:noFill/>
        </p:spPr>
        <p:txBody>
          <a:bodyPr wrap="none" rtlCol="0">
            <a:spAutoFit/>
          </a:bodyPr>
          <a:lstStyle/>
          <a:p>
            <a:r>
              <a:rPr lang="en-US" sz="1400" dirty="0"/>
              <a:t>Almond 2006</a:t>
            </a:r>
          </a:p>
        </p:txBody>
      </p:sp>
    </p:spTree>
    <p:extLst>
      <p:ext uri="{BB962C8B-B14F-4D97-AF65-F5344CB8AC3E}">
        <p14:creationId xmlns:p14="http://schemas.microsoft.com/office/powerpoint/2010/main" val="2312802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Did Hospital Desegregation Reduce Black Infant Mortality?</a:t>
            </a:r>
          </a:p>
        </p:txBody>
      </p:sp>
      <p:sp>
        <p:nvSpPr>
          <p:cNvPr id="5" name="Content Placeholder 4"/>
          <p:cNvSpPr>
            <a:spLocks noGrp="1"/>
          </p:cNvSpPr>
          <p:nvPr>
            <p:ph idx="1"/>
          </p:nvPr>
        </p:nvSpPr>
        <p:spPr/>
        <p:txBody>
          <a:bodyPr/>
          <a:lstStyle/>
          <a:p>
            <a:r>
              <a:rPr lang="en-US" sz="2400" dirty="0"/>
              <a:t>Data</a:t>
            </a:r>
          </a:p>
          <a:p>
            <a:pPr lvl="1"/>
            <a:r>
              <a:rPr lang="en-US" sz="2000" dirty="0"/>
              <a:t>Individual mortality data for 1960-1975</a:t>
            </a:r>
          </a:p>
          <a:p>
            <a:pPr lvl="1"/>
            <a:r>
              <a:rPr lang="en-US" sz="2000" dirty="0"/>
              <a:t>Birth data for each state by race and urban/rural</a:t>
            </a:r>
          </a:p>
          <a:p>
            <a:pPr lvl="1"/>
            <a:r>
              <a:rPr lang="en-US" sz="2000" dirty="0"/>
              <a:t>Examine trends in mortality rates due to pneumonia and </a:t>
            </a:r>
            <a:r>
              <a:rPr lang="en-US" sz="2000" dirty="0" err="1"/>
              <a:t>gasteroenteritis</a:t>
            </a:r>
            <a:endParaRPr lang="en-US" sz="2000" dirty="0"/>
          </a:p>
          <a:p>
            <a:pPr lvl="1"/>
            <a:r>
              <a:rPr lang="en-US" sz="2000" dirty="0"/>
              <a:t>Separate analysis for Mississippi counties</a:t>
            </a:r>
          </a:p>
          <a:p>
            <a:pPr lvl="1"/>
            <a:endParaRPr lang="en-US" sz="2000" dirty="0"/>
          </a:p>
          <a:p>
            <a:r>
              <a:rPr lang="en-US" sz="2400" dirty="0"/>
              <a:t>Trend break in 1965</a:t>
            </a:r>
          </a:p>
          <a:p>
            <a:pPr lvl="1"/>
            <a:r>
              <a:rPr lang="en-US" sz="2000" dirty="0"/>
              <a:t>Black infants in the rural south: -0.705</a:t>
            </a:r>
          </a:p>
          <a:p>
            <a:pPr lvl="1"/>
            <a:r>
              <a:rPr lang="en-US" sz="2000" dirty="0"/>
              <a:t>White infants in the rural south: -0.076</a:t>
            </a:r>
          </a:p>
          <a:p>
            <a:pPr lvl="1"/>
            <a:r>
              <a:rPr lang="en-US" sz="2000" dirty="0"/>
              <a:t>Black infants in the urban rustbelt: -0.205</a:t>
            </a:r>
          </a:p>
          <a:p>
            <a:pPr lvl="1"/>
            <a:r>
              <a:rPr lang="en-US" sz="2000" dirty="0"/>
              <a:t>White infants in the urban rustbelt: -0.048</a:t>
            </a:r>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43</a:t>
            </a:fld>
            <a:endParaRPr lang="en-US"/>
          </a:p>
        </p:txBody>
      </p:sp>
    </p:spTree>
    <p:extLst>
      <p:ext uri="{BB962C8B-B14F-4D97-AF65-F5344CB8AC3E}">
        <p14:creationId xmlns:p14="http://schemas.microsoft.com/office/powerpoint/2010/main" val="3339765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76"/>
          <a:stretch/>
        </p:blipFill>
        <p:spPr bwMode="auto">
          <a:xfrm>
            <a:off x="307849" y="1478280"/>
            <a:ext cx="7999172" cy="522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000" dirty="0"/>
              <a:t>Post-Neonatal Infant Deaths Due to Diarrhea and Pneumonia, Mississippi 1955-1975</a:t>
            </a:r>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44</a:t>
            </a:fld>
            <a:endParaRPr lang="en-US"/>
          </a:p>
        </p:txBody>
      </p:sp>
      <p:sp>
        <p:nvSpPr>
          <p:cNvPr id="4" name="TextBox 3"/>
          <p:cNvSpPr txBox="1"/>
          <p:nvPr/>
        </p:nvSpPr>
        <p:spPr>
          <a:xfrm>
            <a:off x="990600" y="2145268"/>
            <a:ext cx="1505540" cy="369332"/>
          </a:xfrm>
          <a:prstGeom prst="rect">
            <a:avLst/>
          </a:prstGeom>
          <a:noFill/>
        </p:spPr>
        <p:txBody>
          <a:bodyPr wrap="none" rtlCol="0">
            <a:spAutoFit/>
          </a:bodyPr>
          <a:lstStyle/>
          <a:p>
            <a:r>
              <a:rPr lang="en-US" dirty="0"/>
              <a:t>Black Infants</a:t>
            </a:r>
          </a:p>
        </p:txBody>
      </p:sp>
      <p:sp>
        <p:nvSpPr>
          <p:cNvPr id="6" name="TextBox 5"/>
          <p:cNvSpPr txBox="1"/>
          <p:nvPr/>
        </p:nvSpPr>
        <p:spPr>
          <a:xfrm>
            <a:off x="1219200" y="5117068"/>
            <a:ext cx="1531188" cy="369332"/>
          </a:xfrm>
          <a:prstGeom prst="rect">
            <a:avLst/>
          </a:prstGeom>
          <a:noFill/>
        </p:spPr>
        <p:txBody>
          <a:bodyPr wrap="none" rtlCol="0">
            <a:spAutoFit/>
          </a:bodyPr>
          <a:lstStyle/>
          <a:p>
            <a:r>
              <a:rPr lang="en-US" dirty="0"/>
              <a:t>White Infants</a:t>
            </a:r>
          </a:p>
        </p:txBody>
      </p:sp>
      <p:sp>
        <p:nvSpPr>
          <p:cNvPr id="7" name="TextBox 6"/>
          <p:cNvSpPr txBox="1"/>
          <p:nvPr/>
        </p:nvSpPr>
        <p:spPr>
          <a:xfrm>
            <a:off x="4114800" y="5268544"/>
            <a:ext cx="697627" cy="369332"/>
          </a:xfrm>
          <a:prstGeom prst="rect">
            <a:avLst/>
          </a:prstGeom>
          <a:solidFill>
            <a:schemeClr val="bg1"/>
          </a:solidFill>
        </p:spPr>
        <p:txBody>
          <a:bodyPr wrap="none" rtlCol="0">
            <a:spAutoFit/>
          </a:bodyPr>
          <a:lstStyle/>
          <a:p>
            <a:r>
              <a:rPr lang="en-US" dirty="0"/>
              <a:t>1965</a:t>
            </a:r>
          </a:p>
        </p:txBody>
      </p:sp>
    </p:spTree>
    <p:extLst>
      <p:ext uri="{BB962C8B-B14F-4D97-AF65-F5344CB8AC3E}">
        <p14:creationId xmlns:p14="http://schemas.microsoft.com/office/powerpoint/2010/main" val="3113910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Makes the Evidence Convincing?</a:t>
            </a:r>
          </a:p>
        </p:txBody>
      </p:sp>
      <p:sp>
        <p:nvSpPr>
          <p:cNvPr id="4" name="Content Placeholder 3"/>
          <p:cNvSpPr>
            <a:spLocks noGrp="1"/>
          </p:cNvSpPr>
          <p:nvPr>
            <p:ph idx="1"/>
          </p:nvPr>
        </p:nvSpPr>
        <p:spPr/>
        <p:txBody>
          <a:bodyPr/>
          <a:lstStyle/>
          <a:p>
            <a:r>
              <a:rPr lang="en-US" sz="2800" dirty="0"/>
              <a:t>This is basically a time trend… is the result credible?</a:t>
            </a:r>
          </a:p>
          <a:p>
            <a:r>
              <a:rPr lang="en-US" sz="2800" i="1" dirty="0"/>
              <a:t>A priori </a:t>
            </a:r>
            <a:r>
              <a:rPr lang="en-US" sz="2800" dirty="0"/>
              <a:t>plausible</a:t>
            </a:r>
          </a:p>
          <a:p>
            <a:r>
              <a:rPr lang="en-US" sz="2800" dirty="0"/>
              <a:t>Specificity of population affected</a:t>
            </a:r>
          </a:p>
          <a:p>
            <a:pPr lvl="1"/>
            <a:r>
              <a:rPr lang="en-US" sz="2400" dirty="0"/>
              <a:t>Black infants, not White infants</a:t>
            </a:r>
          </a:p>
          <a:p>
            <a:r>
              <a:rPr lang="en-US" sz="2800" dirty="0"/>
              <a:t>Specificity of the outcome</a:t>
            </a:r>
          </a:p>
          <a:p>
            <a:pPr lvl="1"/>
            <a:r>
              <a:rPr lang="en-US" sz="2400" dirty="0"/>
              <a:t>amenable to the exposure targeted by the policy</a:t>
            </a:r>
          </a:p>
          <a:p>
            <a:r>
              <a:rPr lang="en-US" sz="2800" dirty="0"/>
              <a:t>Specificity of the place </a:t>
            </a:r>
          </a:p>
          <a:p>
            <a:pPr lvl="1"/>
            <a:r>
              <a:rPr lang="en-US" sz="2400" dirty="0"/>
              <a:t>segregated states in the South</a:t>
            </a:r>
          </a:p>
        </p:txBody>
      </p:sp>
      <p:sp>
        <p:nvSpPr>
          <p:cNvPr id="3" name="Slide Number Placeholder 2"/>
          <p:cNvSpPr>
            <a:spLocks noGrp="1"/>
          </p:cNvSpPr>
          <p:nvPr>
            <p:ph type="sldNum" sz="quarter" idx="12"/>
          </p:nvPr>
        </p:nvSpPr>
        <p:spPr/>
        <p:txBody>
          <a:bodyPr/>
          <a:lstStyle/>
          <a:p>
            <a:pPr>
              <a:defRPr/>
            </a:pPr>
            <a:fld id="{FE10BB42-D475-407F-A521-CC09FAB0506A}" type="slidenum">
              <a:rPr lang="en-US" smtClean="0"/>
              <a:pPr>
                <a:defRPr/>
              </a:pPr>
              <a:t>45</a:t>
            </a:fld>
            <a:endParaRPr lang="en-US"/>
          </a:p>
        </p:txBody>
      </p:sp>
    </p:spTree>
    <p:extLst>
      <p:ext uri="{BB962C8B-B14F-4D97-AF65-F5344CB8AC3E}">
        <p14:creationId xmlns:p14="http://schemas.microsoft.com/office/powerpoint/2010/main" val="1969081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Policies and Health Disparities</a:t>
            </a:r>
          </a:p>
        </p:txBody>
      </p:sp>
      <p:sp>
        <p:nvSpPr>
          <p:cNvPr id="3" name="Content Placeholder 2"/>
          <p:cNvSpPr>
            <a:spLocks noGrp="1"/>
          </p:cNvSpPr>
          <p:nvPr>
            <p:ph idx="1"/>
          </p:nvPr>
        </p:nvSpPr>
        <p:spPr>
          <a:xfrm>
            <a:off x="457200" y="1417637"/>
            <a:ext cx="8229600" cy="4525963"/>
          </a:xfrm>
        </p:spPr>
        <p:txBody>
          <a:bodyPr/>
          <a:lstStyle/>
          <a:p>
            <a:r>
              <a:rPr lang="en-US" sz="2600" dirty="0"/>
              <a:t>Reasons to research policies</a:t>
            </a:r>
          </a:p>
          <a:p>
            <a:r>
              <a:rPr lang="en-US" sz="2600" dirty="0"/>
              <a:t>Types of policies that may affect disparities</a:t>
            </a:r>
          </a:p>
          <a:p>
            <a:r>
              <a:rPr lang="en-US" sz="2600" dirty="0"/>
              <a:t>Examples of evaluating health effects of policies</a:t>
            </a:r>
          </a:p>
          <a:p>
            <a:pPr lvl="1"/>
            <a:r>
              <a:rPr lang="en-US" sz="2400" dirty="0"/>
              <a:t>Moving to Opportunity: a randomized trial</a:t>
            </a:r>
          </a:p>
          <a:p>
            <a:pPr lvl="1"/>
            <a:r>
              <a:rPr lang="en-US" sz="2400" dirty="0"/>
              <a:t>Regression discontinuity and related methods: hospital desegregation, </a:t>
            </a:r>
            <a:r>
              <a:rPr lang="en-US" sz="2400" dirty="0">
                <a:solidFill>
                  <a:srgbClr val="FF0000"/>
                </a:solidFill>
              </a:rPr>
              <a:t>educational policies</a:t>
            </a:r>
          </a:p>
          <a:p>
            <a:pPr lvl="1"/>
            <a:r>
              <a:rPr lang="en-US" sz="2400" dirty="0"/>
              <a:t>Pseudo-randomization: juvenile judges</a:t>
            </a:r>
          </a:p>
          <a:p>
            <a:r>
              <a:rPr lang="en-US" sz="2600" dirty="0"/>
              <a:t>Distinguishing effects on </a:t>
            </a:r>
            <a:r>
              <a:rPr lang="en-US" sz="2600" i="1" dirty="0"/>
              <a:t>average outcomes </a:t>
            </a:r>
            <a:r>
              <a:rPr lang="en-US" sz="2600" dirty="0"/>
              <a:t>versus </a:t>
            </a:r>
            <a:r>
              <a:rPr lang="en-US" sz="2600" i="1" dirty="0"/>
              <a:t>disparities</a:t>
            </a:r>
            <a:r>
              <a:rPr lang="en-US" sz="2600" dirty="0"/>
              <a:t>: GI Bill</a:t>
            </a:r>
          </a:p>
          <a:p>
            <a:r>
              <a:rPr lang="en-US" sz="2600" dirty="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46</a:t>
            </a:fld>
            <a:endParaRPr lang="en-US"/>
          </a:p>
        </p:txBody>
      </p:sp>
    </p:spTree>
    <p:extLst>
      <p:ext uri="{BB962C8B-B14F-4D97-AF65-F5344CB8AC3E}">
        <p14:creationId xmlns:p14="http://schemas.microsoft.com/office/powerpoint/2010/main" val="1401021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Content Placeholder 2"/>
          <p:cNvSpPr>
            <a:spLocks noGrp="1"/>
          </p:cNvSpPr>
          <p:nvPr>
            <p:ph idx="4294967295"/>
          </p:nvPr>
        </p:nvSpPr>
        <p:spPr>
          <a:xfrm>
            <a:off x="0" y="1524000"/>
            <a:ext cx="9067800" cy="5029200"/>
          </a:xfrm>
        </p:spPr>
        <p:txBody>
          <a:bodyPr rtlCol="0">
            <a:noAutofit/>
          </a:bodyPr>
          <a:lstStyle/>
          <a:p>
            <a:pPr eaLnBrk="1" fontAlgn="auto" hangingPunct="1">
              <a:spcAft>
                <a:spcPts val="0"/>
              </a:spcAft>
              <a:defRPr/>
            </a:pPr>
            <a:r>
              <a:rPr lang="en-US" sz="2400" dirty="0"/>
              <a:t>Does increased years of education </a:t>
            </a:r>
            <a:r>
              <a:rPr lang="en-US" sz="2400" dirty="0">
                <a:sym typeface="Wingdings" panose="05000000000000000000" pitchFamily="2" charset="2"/>
              </a:rPr>
              <a:t>reduce </a:t>
            </a:r>
            <a:r>
              <a:rPr lang="en-US" sz="2400" dirty="0"/>
              <a:t>dementia risk?</a:t>
            </a:r>
          </a:p>
          <a:p>
            <a:pPr eaLnBrk="1" fontAlgn="auto" hangingPunct="1">
              <a:spcAft>
                <a:spcPts val="0"/>
              </a:spcAft>
              <a:defRPr/>
            </a:pPr>
            <a:endParaRPr lang="en-US" sz="2400" dirty="0"/>
          </a:p>
          <a:p>
            <a:pPr eaLnBrk="1" fontAlgn="auto" hangingPunct="1">
              <a:spcAft>
                <a:spcPts val="0"/>
              </a:spcAft>
              <a:defRPr/>
            </a:pPr>
            <a:r>
              <a:rPr lang="en-US" sz="2400" dirty="0"/>
              <a:t>Why education?</a:t>
            </a:r>
          </a:p>
          <a:p>
            <a:pPr lvl="1" eaLnBrk="1" fontAlgn="auto" hangingPunct="1">
              <a:spcAft>
                <a:spcPts val="0"/>
              </a:spcAft>
              <a:defRPr/>
            </a:pPr>
            <a:r>
              <a:rPr lang="en-US" sz="2000" dirty="0"/>
              <a:t>Education modifiable via individual or policy actions (unlike </a:t>
            </a:r>
            <a:r>
              <a:rPr lang="en-US" sz="2000" dirty="0" err="1"/>
              <a:t>ApoE</a:t>
            </a:r>
            <a:r>
              <a:rPr lang="en-US" sz="2000" dirty="0"/>
              <a:t> gene)</a:t>
            </a:r>
          </a:p>
          <a:p>
            <a:pPr lvl="1" eaLnBrk="1" fontAlgn="auto" hangingPunct="1">
              <a:spcAft>
                <a:spcPts val="0"/>
              </a:spcAft>
              <a:defRPr/>
            </a:pPr>
            <a:r>
              <a:rPr lang="en-US" sz="2000" dirty="0"/>
              <a:t>Likely few harmful side effects, possibly other benefits</a:t>
            </a:r>
          </a:p>
          <a:p>
            <a:pPr lvl="1" eaLnBrk="1" fontAlgn="auto" hangingPunct="1">
              <a:spcAft>
                <a:spcPts val="0"/>
              </a:spcAft>
              <a:defRPr/>
            </a:pPr>
            <a:r>
              <a:rPr lang="en-US" sz="2000" dirty="0"/>
              <a:t>Generally politically feasible</a:t>
            </a:r>
          </a:p>
          <a:p>
            <a:pPr lvl="1" eaLnBrk="1" fontAlgn="auto" hangingPunct="1">
              <a:spcAft>
                <a:spcPts val="0"/>
              </a:spcAft>
              <a:defRPr/>
            </a:pPr>
            <a:r>
              <a:rPr lang="en-US" sz="2000" dirty="0"/>
              <a:t>Revolutionary changes in years of education in 20</a:t>
            </a:r>
            <a:r>
              <a:rPr lang="en-US" sz="2000" baseline="30000" dirty="0"/>
              <a:t>th</a:t>
            </a:r>
            <a:r>
              <a:rPr lang="en-US" sz="2000" dirty="0"/>
              <a:t> century U.S.</a:t>
            </a:r>
          </a:p>
          <a:p>
            <a:pPr lvl="1" eaLnBrk="1" fontAlgn="auto" hangingPunct="1">
              <a:spcAft>
                <a:spcPts val="0"/>
              </a:spcAft>
              <a:defRPr/>
            </a:pPr>
            <a:r>
              <a:rPr lang="en-US" sz="2000" dirty="0"/>
              <a:t>Plausible mechanism: “use it or lose it” hypothesis</a:t>
            </a:r>
          </a:p>
          <a:p>
            <a:pPr lvl="1" eaLnBrk="1" fontAlgn="auto" hangingPunct="1">
              <a:spcAft>
                <a:spcPts val="0"/>
              </a:spcAft>
              <a:defRPr/>
            </a:pPr>
            <a:endParaRPr lang="en-US" sz="2000" dirty="0"/>
          </a:p>
          <a:p>
            <a:pPr eaLnBrk="1" fontAlgn="auto" hangingPunct="1">
              <a:spcAft>
                <a:spcPts val="0"/>
              </a:spcAft>
              <a:defRPr/>
            </a:pPr>
            <a:r>
              <a:rPr lang="en-US" sz="2400" dirty="0"/>
              <a:t>Challenge: Many confounders of education </a:t>
            </a:r>
            <a:r>
              <a:rPr lang="en-US" sz="2400" dirty="0">
                <a:sym typeface="Wingdings" panose="05000000000000000000" pitchFamily="2" charset="2"/>
              </a:rPr>
              <a:t> dementia</a:t>
            </a:r>
            <a:endParaRPr lang="en-US" sz="2400" dirty="0"/>
          </a:p>
          <a:p>
            <a:pPr lvl="1" eaLnBrk="1" fontAlgn="auto" hangingPunct="1">
              <a:spcAft>
                <a:spcPts val="0"/>
              </a:spcAft>
              <a:defRPr/>
            </a:pPr>
            <a:r>
              <a:rPr lang="en-US" sz="2000" dirty="0"/>
              <a:t>How to show that it was education itself that benefited kids?</a:t>
            </a:r>
          </a:p>
        </p:txBody>
      </p:sp>
      <p:sp>
        <p:nvSpPr>
          <p:cNvPr id="7" name="Title 1"/>
          <p:cNvSpPr txBox="1">
            <a:spLocks/>
          </p:cNvSpPr>
          <p:nvPr/>
        </p:nvSpPr>
        <p:spPr>
          <a:xfrm>
            <a:off x="457200" y="274638"/>
            <a:ext cx="8229600" cy="1143000"/>
          </a:xfrm>
          <a:prstGeom prst="rect">
            <a:avLst/>
          </a:prstGeom>
          <a:solidFill>
            <a:srgbClr val="FFFF99"/>
          </a:solidFill>
        </p:spPr>
        <p:txBody>
          <a:bodyPr anchor="ctr" anchorCtr="0"/>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kern="0" dirty="0"/>
              <a:t>Research Question</a:t>
            </a:r>
          </a:p>
        </p:txBody>
      </p:sp>
      <p:sp>
        <p:nvSpPr>
          <p:cNvPr id="8"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47</a:t>
            </a:fld>
            <a:endParaRPr lang="en-US"/>
          </a:p>
        </p:txBody>
      </p:sp>
    </p:spTree>
    <p:extLst>
      <p:ext uri="{BB962C8B-B14F-4D97-AF65-F5344CB8AC3E}">
        <p14:creationId xmlns:p14="http://schemas.microsoft.com/office/powerpoint/2010/main" val="1643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444500" y="304800"/>
            <a:ext cx="8229600" cy="1143000"/>
          </a:xfrm>
          <a:solidFill>
            <a:srgbClr val="FFFF99">
              <a:alpha val="93725"/>
            </a:srgbClr>
          </a:solidFill>
        </p:spPr>
        <p:txBody>
          <a:bodyPr/>
          <a:lstStyle/>
          <a:p>
            <a:pPr eaLnBrk="1" hangingPunct="1"/>
            <a:r>
              <a:rPr lang="en-US" sz="3200" dirty="0"/>
              <a:t>Example: Compulsory Schools Laws in South Carolina</a:t>
            </a:r>
            <a:endParaRPr lang="en-US" altLang="en-US" sz="3200" b="1" dirty="0">
              <a:solidFill>
                <a:srgbClr val="0000FF"/>
              </a:solidFill>
              <a:latin typeface="Times New Roman" pitchFamily="18" charset="0"/>
              <a:cs typeface="Times New Roman" pitchFamily="18" charset="0"/>
            </a:endParaRPr>
          </a:p>
        </p:txBody>
      </p:sp>
      <p:graphicFrame>
        <p:nvGraphicFramePr>
          <p:cNvPr id="5123" name="Object 8"/>
          <p:cNvGraphicFramePr>
            <a:graphicFrameLocks noGrp="1" noChangeAspect="1"/>
          </p:cNvGraphicFramePr>
          <p:nvPr>
            <p:ph idx="1"/>
            <p:extLst>
              <p:ext uri="{D42A27DB-BD31-4B8C-83A1-F6EECF244321}">
                <p14:modId xmlns:p14="http://schemas.microsoft.com/office/powerpoint/2010/main" val="2878151426"/>
              </p:ext>
            </p:extLst>
          </p:nvPr>
        </p:nvGraphicFramePr>
        <p:xfrm>
          <a:off x="0" y="1657350"/>
          <a:ext cx="9144000" cy="4132698"/>
        </p:xfrm>
        <a:graphic>
          <a:graphicData uri="http://schemas.openxmlformats.org/presentationml/2006/ole">
            <mc:AlternateContent xmlns:mc="http://schemas.openxmlformats.org/markup-compatibility/2006">
              <mc:Choice xmlns:v="urn:schemas-microsoft-com:vml" Requires="v">
                <p:oleObj spid="_x0000_s4163" name="Chart" r:id="rId4" imgW="6934200" imgH="3133649" progId="Excel.Chart.8">
                  <p:embed/>
                </p:oleObj>
              </mc:Choice>
              <mc:Fallback>
                <p:oleObj name="Chart" r:id="rId4" imgW="6934200" imgH="3133649"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57350"/>
                        <a:ext cx="9144000" cy="4132698"/>
                      </a:xfrm>
                      <a:prstGeom prst="rect">
                        <a:avLst/>
                      </a:prstGeom>
                      <a:noFill/>
                      <a:ln>
                        <a:noFill/>
                      </a:ln>
                    </p:spPr>
                  </p:pic>
                </p:oleObj>
              </mc:Fallback>
            </mc:AlternateContent>
          </a:graphicData>
        </a:graphic>
      </p:graphicFrame>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48</a:t>
            </a:fld>
            <a:endParaRPr lang="en-US"/>
          </a:p>
        </p:txBody>
      </p:sp>
    </p:spTree>
    <p:extLst>
      <p:ext uri="{BB962C8B-B14F-4D97-AF65-F5344CB8AC3E}">
        <p14:creationId xmlns:p14="http://schemas.microsoft.com/office/powerpoint/2010/main" val="3488344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404813" y="304800"/>
            <a:ext cx="8229600" cy="1143000"/>
          </a:xfrm>
        </p:spPr>
        <p:txBody>
          <a:bodyPr/>
          <a:lstStyle/>
          <a:p>
            <a:pPr eaLnBrk="1" hangingPunct="1"/>
            <a:r>
              <a:rPr lang="en-US" sz="4000" dirty="0"/>
              <a:t>National Trends in High School Enrollment and Graduation</a:t>
            </a:r>
            <a:endParaRPr lang="en-US" altLang="en-US" sz="4000" b="1" dirty="0">
              <a:solidFill>
                <a:srgbClr val="0000FF"/>
              </a:solidFill>
              <a:latin typeface="Times New Roman" pitchFamily="18" charset="0"/>
              <a:cs typeface="Times New Roman" pitchFamily="18" charset="0"/>
            </a:endParaRPr>
          </a:p>
        </p:txBody>
      </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t="5092" b="166"/>
          <a:stretch>
            <a:fillRect/>
          </a:stretch>
        </p:blipFill>
        <p:spPr bwMode="auto">
          <a:xfrm>
            <a:off x="1066800" y="1692275"/>
            <a:ext cx="64674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8" name="Text Box 7"/>
          <p:cNvSpPr txBox="1">
            <a:spLocks noChangeArrowheads="1"/>
          </p:cNvSpPr>
          <p:nvPr/>
        </p:nvSpPr>
        <p:spPr bwMode="auto">
          <a:xfrm>
            <a:off x="6705600" y="6397823"/>
            <a:ext cx="1908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a:latin typeface="+mj-lt"/>
              </a:rPr>
              <a:t>Goldin 1998</a:t>
            </a:r>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49</a:t>
            </a:fld>
            <a:endParaRPr lang="en-US"/>
          </a:p>
        </p:txBody>
      </p:sp>
    </p:spTree>
    <p:extLst>
      <p:ext uri="{BB962C8B-B14F-4D97-AF65-F5344CB8AC3E}">
        <p14:creationId xmlns:p14="http://schemas.microsoft.com/office/powerpoint/2010/main" val="374968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Why Study </a:t>
            </a:r>
            <a:r>
              <a:rPr lang="en-US" sz="4000" i="1" dirty="0"/>
              <a:t>Social </a:t>
            </a:r>
            <a:r>
              <a:rPr lang="en-US" sz="4000" dirty="0"/>
              <a:t>Policies &amp; Health?</a:t>
            </a:r>
          </a:p>
        </p:txBody>
      </p:sp>
      <p:sp>
        <p:nvSpPr>
          <p:cNvPr id="3" name="Content Placeholder 2"/>
          <p:cNvSpPr>
            <a:spLocks noGrp="1"/>
          </p:cNvSpPr>
          <p:nvPr>
            <p:ph idx="1"/>
          </p:nvPr>
        </p:nvSpPr>
        <p:spPr/>
        <p:txBody>
          <a:bodyPr/>
          <a:lstStyle/>
          <a:p>
            <a:pPr marL="0" indent="0">
              <a:buNone/>
            </a:pPr>
            <a:r>
              <a:rPr lang="en-US" sz="2800" dirty="0"/>
              <a:t>Practical Reasons</a:t>
            </a:r>
          </a:p>
          <a:p>
            <a:r>
              <a:rPr lang="en-US" sz="2800" dirty="0"/>
              <a:t>Policies may be the most powerful health interventions.</a:t>
            </a:r>
          </a:p>
          <a:p>
            <a:r>
              <a:rPr lang="en-US" sz="2800" dirty="0"/>
              <a:t>Evaluating health impact of policies can inform the design and implementation of such policies.</a:t>
            </a:r>
          </a:p>
          <a:p>
            <a:endParaRPr lang="en-US" sz="1000" dirty="0"/>
          </a:p>
          <a:p>
            <a:pPr marL="0" indent="0">
              <a:buNone/>
            </a:pPr>
            <a:r>
              <a:rPr lang="en-US" sz="2800" dirty="0"/>
              <a:t>Methodological Reasons</a:t>
            </a:r>
          </a:p>
          <a:p>
            <a:r>
              <a:rPr lang="en-US" sz="2800" dirty="0"/>
              <a:t>Policies may provide “natural experiments” to understand the origins of health disparities.  </a:t>
            </a:r>
          </a:p>
          <a:p>
            <a:r>
              <a:rPr lang="en-US" sz="2800" dirty="0"/>
              <a:t>Evaluating policies as natural experiments can clarify whether social factors are causal.</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5</a:t>
            </a:fld>
            <a:endParaRPr lang="en-US"/>
          </a:p>
        </p:txBody>
      </p:sp>
    </p:spTree>
    <p:extLst>
      <p:ext uri="{BB962C8B-B14F-4D97-AF65-F5344CB8AC3E}">
        <p14:creationId xmlns:p14="http://schemas.microsoft.com/office/powerpoint/2010/main" val="37704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4000" dirty="0"/>
              <a:t>Natural Experiment: School Policy as an Instrumental Variable</a:t>
            </a:r>
          </a:p>
        </p:txBody>
      </p:sp>
      <p:sp>
        <p:nvSpPr>
          <p:cNvPr id="50179" name="Rectangle 3"/>
          <p:cNvSpPr>
            <a:spLocks noGrp="1" noChangeArrowheads="1"/>
          </p:cNvSpPr>
          <p:nvPr>
            <p:ph idx="1"/>
          </p:nvPr>
        </p:nvSpPr>
        <p:spPr/>
        <p:txBody>
          <a:bodyPr/>
          <a:lstStyle/>
          <a:p>
            <a:r>
              <a:rPr lang="en-US" altLang="en-US" sz="2800" dirty="0"/>
              <a:t>Sample: U.S.-born Whites with ≤12yrs of school</a:t>
            </a:r>
          </a:p>
          <a:p>
            <a:r>
              <a:rPr lang="en-US" altLang="en-US" sz="2800" dirty="0"/>
              <a:t>Compulsory schooling laws</a:t>
            </a:r>
          </a:p>
          <a:p>
            <a:pPr lvl="1"/>
            <a:r>
              <a:rPr lang="en-US" altLang="en-US" sz="2400" dirty="0"/>
              <a:t>Minimum age to drop out or receive a work permit</a:t>
            </a:r>
          </a:p>
          <a:p>
            <a:pPr lvl="1"/>
            <a:r>
              <a:rPr lang="en-US" altLang="en-US" sz="2400" dirty="0"/>
              <a:t>Based on policy in state-of-birth when 14 </a:t>
            </a:r>
            <a:r>
              <a:rPr lang="en-US" altLang="en-US" sz="2400" dirty="0" err="1"/>
              <a:t>yrs</a:t>
            </a:r>
            <a:r>
              <a:rPr lang="en-US" altLang="en-US" sz="2400" dirty="0"/>
              <a:t> old</a:t>
            </a:r>
          </a:p>
          <a:p>
            <a:r>
              <a:rPr lang="en-US" altLang="en-US" sz="2800" dirty="0"/>
              <a:t>Exposure variable:</a:t>
            </a:r>
          </a:p>
          <a:p>
            <a:pPr lvl="1"/>
            <a:r>
              <a:rPr lang="en-US" altLang="en-US" sz="2400" dirty="0"/>
              <a:t>Years of education (self-reported, confounded)</a:t>
            </a:r>
          </a:p>
          <a:p>
            <a:r>
              <a:rPr lang="en-US" altLang="en-US" sz="2800" dirty="0"/>
              <a:t>Outcome: Memory score in later adulthood</a:t>
            </a:r>
          </a:p>
          <a:p>
            <a:r>
              <a:rPr lang="en-US" altLang="en-US" sz="2800" dirty="0"/>
              <a:t>Two-sample instrumental variables analysis</a:t>
            </a:r>
          </a:p>
        </p:txBody>
      </p:sp>
      <p:sp>
        <p:nvSpPr>
          <p:cNvPr id="4"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50</a:t>
            </a:fld>
            <a:endParaRPr lang="en-US"/>
          </a:p>
        </p:txBody>
      </p:sp>
      <p:sp>
        <p:nvSpPr>
          <p:cNvPr id="5" name="Text Box 7">
            <a:extLst>
              <a:ext uri="{FF2B5EF4-FFF2-40B4-BE49-F238E27FC236}">
                <a16:creationId xmlns:a16="http://schemas.microsoft.com/office/drawing/2014/main" id="{3617DBE5-FBB5-4739-8745-124F58035439}"/>
              </a:ext>
            </a:extLst>
          </p:cNvPr>
          <p:cNvSpPr txBox="1">
            <a:spLocks noChangeArrowheads="1"/>
          </p:cNvSpPr>
          <p:nvPr/>
        </p:nvSpPr>
        <p:spPr bwMode="auto">
          <a:xfrm>
            <a:off x="6705600" y="6397823"/>
            <a:ext cx="1908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a:latin typeface="+mj-lt"/>
              </a:rPr>
              <a:t>Glymour 2008</a:t>
            </a:r>
          </a:p>
        </p:txBody>
      </p:sp>
    </p:spTree>
    <p:extLst>
      <p:ext uri="{BB962C8B-B14F-4D97-AF65-F5344CB8AC3E}">
        <p14:creationId xmlns:p14="http://schemas.microsoft.com/office/powerpoint/2010/main" val="1027452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143000" y="1790700"/>
            <a:ext cx="7754938" cy="4525963"/>
          </a:xfrm>
          <a:noFill/>
        </p:spPr>
        <p:txBody>
          <a:bodyPr/>
          <a:lstStyle/>
          <a:p>
            <a:pPr eaLnBrk="1" hangingPunct="1">
              <a:lnSpc>
                <a:spcPct val="80000"/>
              </a:lnSpc>
            </a:pPr>
            <a:r>
              <a:rPr lang="en-US" altLang="en-US" sz="2800" dirty="0"/>
              <a:t>Unadjusted</a:t>
            </a:r>
          </a:p>
          <a:p>
            <a:pPr eaLnBrk="1" hangingPunct="1">
              <a:lnSpc>
                <a:spcPct val="80000"/>
              </a:lnSpc>
            </a:pPr>
            <a:endParaRPr lang="en-US" altLang="en-US" sz="1200" dirty="0"/>
          </a:p>
          <a:p>
            <a:pPr eaLnBrk="1" hangingPunct="1">
              <a:lnSpc>
                <a:spcPct val="80000"/>
              </a:lnSpc>
            </a:pPr>
            <a:endParaRPr lang="en-US" altLang="en-US" sz="1200" dirty="0"/>
          </a:p>
          <a:p>
            <a:pPr eaLnBrk="1" hangingPunct="1">
              <a:lnSpc>
                <a:spcPct val="80000"/>
              </a:lnSpc>
            </a:pPr>
            <a:r>
              <a:rPr lang="en-US" altLang="en-US" sz="2800" dirty="0"/>
              <a:t>Sex</a:t>
            </a:r>
          </a:p>
          <a:p>
            <a:pPr eaLnBrk="1" hangingPunct="1">
              <a:lnSpc>
                <a:spcPct val="80000"/>
              </a:lnSpc>
            </a:pPr>
            <a:r>
              <a:rPr lang="en-US" altLang="en-US" sz="2800" dirty="0"/>
              <a:t>Birth year</a:t>
            </a:r>
          </a:p>
          <a:p>
            <a:pPr eaLnBrk="1" hangingPunct="1">
              <a:lnSpc>
                <a:spcPct val="80000"/>
              </a:lnSpc>
            </a:pPr>
            <a:endParaRPr lang="en-US" altLang="en-US" sz="1200" dirty="0"/>
          </a:p>
          <a:p>
            <a:pPr eaLnBrk="1" hangingPunct="1">
              <a:lnSpc>
                <a:spcPct val="80000"/>
              </a:lnSpc>
            </a:pPr>
            <a:endParaRPr lang="en-US" altLang="en-US" sz="1200" dirty="0"/>
          </a:p>
          <a:p>
            <a:pPr eaLnBrk="1" hangingPunct="1">
              <a:lnSpc>
                <a:spcPct val="80000"/>
              </a:lnSpc>
            </a:pPr>
            <a:r>
              <a:rPr lang="en-US" altLang="en-US" sz="2800" dirty="0"/>
              <a:t>State-of-birth indicators</a:t>
            </a:r>
          </a:p>
          <a:p>
            <a:pPr eaLnBrk="1" hangingPunct="1">
              <a:lnSpc>
                <a:spcPct val="80000"/>
              </a:lnSpc>
            </a:pPr>
            <a:endParaRPr lang="en-US" altLang="en-US" sz="1200" dirty="0"/>
          </a:p>
          <a:p>
            <a:pPr eaLnBrk="1" hangingPunct="1">
              <a:lnSpc>
                <a:spcPct val="80000"/>
              </a:lnSpc>
            </a:pPr>
            <a:endParaRPr lang="en-US" altLang="en-US" sz="1200" dirty="0"/>
          </a:p>
          <a:p>
            <a:pPr eaLnBrk="1" hangingPunct="1">
              <a:lnSpc>
                <a:spcPct val="80000"/>
              </a:lnSpc>
            </a:pPr>
            <a:r>
              <a:rPr lang="en-US" altLang="en-US" sz="2800" dirty="0"/>
              <a:t>State characteristics: </a:t>
            </a:r>
          </a:p>
          <a:p>
            <a:pPr lvl="1" eaLnBrk="1" hangingPunct="1">
              <a:lnSpc>
                <a:spcPct val="80000"/>
              </a:lnSpc>
            </a:pPr>
            <a:r>
              <a:rPr lang="en-US" altLang="en-US" sz="2400" dirty="0"/>
              <a:t>age 6: % Black, % urban, % foreign-born</a:t>
            </a:r>
          </a:p>
          <a:p>
            <a:pPr lvl="1" eaLnBrk="1" hangingPunct="1">
              <a:lnSpc>
                <a:spcPct val="80000"/>
              </a:lnSpc>
            </a:pPr>
            <a:r>
              <a:rPr lang="en-US" altLang="en-US" sz="2400" dirty="0"/>
              <a:t>age 14: manufacturing jobs per capita, wages per manufacturing job</a:t>
            </a:r>
          </a:p>
        </p:txBody>
      </p:sp>
      <p:sp>
        <p:nvSpPr>
          <p:cNvPr id="212998" name="Text Box 6"/>
          <p:cNvSpPr txBox="1">
            <a:spLocks noChangeArrowheads="1"/>
          </p:cNvSpPr>
          <p:nvPr/>
        </p:nvSpPr>
        <p:spPr bwMode="auto">
          <a:xfrm>
            <a:off x="401638" y="170497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dirty="0">
                <a:latin typeface="+mj-lt"/>
              </a:rPr>
              <a:t>1</a:t>
            </a:r>
          </a:p>
        </p:txBody>
      </p:sp>
      <p:sp>
        <p:nvSpPr>
          <p:cNvPr id="213004" name="Text Box 12"/>
          <p:cNvSpPr txBox="1">
            <a:spLocks noChangeArrowheads="1"/>
          </p:cNvSpPr>
          <p:nvPr/>
        </p:nvSpPr>
        <p:spPr bwMode="auto">
          <a:xfrm>
            <a:off x="430213" y="270827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latin typeface="+mj-lt"/>
              </a:rPr>
              <a:t>2</a:t>
            </a:r>
          </a:p>
        </p:txBody>
      </p:sp>
      <p:sp>
        <p:nvSpPr>
          <p:cNvPr id="213005" name="Text Box 13"/>
          <p:cNvSpPr txBox="1">
            <a:spLocks noChangeArrowheads="1"/>
          </p:cNvSpPr>
          <p:nvPr/>
        </p:nvSpPr>
        <p:spPr bwMode="auto">
          <a:xfrm>
            <a:off x="401638" y="3681413"/>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latin typeface="+mj-lt"/>
              </a:rPr>
              <a:t>3</a:t>
            </a:r>
          </a:p>
        </p:txBody>
      </p:sp>
      <p:sp>
        <p:nvSpPr>
          <p:cNvPr id="213006" name="Text Box 14"/>
          <p:cNvSpPr txBox="1">
            <a:spLocks noChangeArrowheads="1"/>
          </p:cNvSpPr>
          <p:nvPr/>
        </p:nvSpPr>
        <p:spPr bwMode="auto">
          <a:xfrm>
            <a:off x="401638" y="4519613"/>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spcBef>
                <a:spcPct val="0"/>
              </a:spcBef>
              <a:buFontTx/>
              <a:buNone/>
            </a:pPr>
            <a:r>
              <a:rPr lang="en-US" altLang="en-US">
                <a:latin typeface="+mj-lt"/>
              </a:rPr>
              <a:t>4</a:t>
            </a:r>
          </a:p>
        </p:txBody>
      </p:sp>
      <p:sp>
        <p:nvSpPr>
          <p:cNvPr id="6" name="Title 5"/>
          <p:cNvSpPr>
            <a:spLocks noGrp="1"/>
          </p:cNvSpPr>
          <p:nvPr>
            <p:ph type="title"/>
          </p:nvPr>
        </p:nvSpPr>
        <p:spPr/>
        <p:txBody>
          <a:bodyPr/>
          <a:lstStyle/>
          <a:p>
            <a:r>
              <a:rPr lang="en-US" sz="4000" dirty="0"/>
              <a:t>Models with Different Covariates</a:t>
            </a:r>
          </a:p>
        </p:txBody>
      </p:sp>
      <p:sp>
        <p:nvSpPr>
          <p:cNvPr id="8"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51</a:t>
            </a:fld>
            <a:endParaRPr lang="en-US"/>
          </a:p>
        </p:txBody>
      </p:sp>
    </p:spTree>
    <p:extLst>
      <p:ext uri="{BB962C8B-B14F-4D97-AF65-F5344CB8AC3E}">
        <p14:creationId xmlns:p14="http://schemas.microsoft.com/office/powerpoint/2010/main" val="208128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4000" dirty="0"/>
              <a:t>Sample: </a:t>
            </a:r>
            <a:br>
              <a:rPr lang="en-US" altLang="en-US" sz="4000" dirty="0"/>
            </a:br>
            <a:r>
              <a:rPr lang="en-US" altLang="en-US" sz="4000" dirty="0"/>
              <a:t>Health &amp; Retirement Survey</a:t>
            </a:r>
          </a:p>
        </p:txBody>
      </p:sp>
      <p:pic>
        <p:nvPicPr>
          <p:cNvPr id="58371" name="Picture 1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833688" y="1790700"/>
            <a:ext cx="3275012" cy="4525963"/>
          </a:xfrm>
          <a:noFill/>
        </p:spPr>
      </p:pic>
      <p:sp>
        <p:nvSpPr>
          <p:cNvPr id="4"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52</a:t>
            </a:fld>
            <a:endParaRPr lang="en-US"/>
          </a:p>
        </p:txBody>
      </p:sp>
    </p:spTree>
    <p:extLst>
      <p:ext uri="{BB962C8B-B14F-4D97-AF65-F5344CB8AC3E}">
        <p14:creationId xmlns:p14="http://schemas.microsoft.com/office/powerpoint/2010/main" val="591471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z="4000" dirty="0"/>
              <a:t>IV Results: Effect of Education on Memory Scores</a:t>
            </a:r>
          </a:p>
        </p:txBody>
      </p:sp>
      <p:sp>
        <p:nvSpPr>
          <p:cNvPr id="62467" name="Text Box 3"/>
          <p:cNvSpPr txBox="1">
            <a:spLocks noChangeArrowheads="1"/>
          </p:cNvSpPr>
          <p:nvPr/>
        </p:nvSpPr>
        <p:spPr bwMode="auto">
          <a:xfrm>
            <a:off x="441325" y="1600200"/>
            <a:ext cx="8321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lg"/>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algn="ctr" eaLnBrk="1" hangingPunct="1">
              <a:spcBef>
                <a:spcPct val="0"/>
              </a:spcBef>
              <a:buFontTx/>
              <a:buNone/>
            </a:pPr>
            <a:r>
              <a:rPr lang="en-US" altLang="en-US" dirty="0">
                <a:solidFill>
                  <a:schemeClr val="tx2"/>
                </a:solidFill>
              </a:rPr>
              <a:t>Effect of 1 year of Education on Cognitive Test Scores</a:t>
            </a:r>
          </a:p>
        </p:txBody>
      </p:sp>
      <p:sp>
        <p:nvSpPr>
          <p:cNvPr id="62468" name="Text Box 5"/>
          <p:cNvSpPr txBox="1">
            <a:spLocks noChangeArrowheads="1"/>
          </p:cNvSpPr>
          <p:nvPr/>
        </p:nvSpPr>
        <p:spPr bwMode="auto">
          <a:xfrm>
            <a:off x="1828800" y="6167735"/>
            <a:ext cx="5490606" cy="461665"/>
          </a:xfrm>
          <a:prstGeom prst="rect">
            <a:avLst/>
          </a:prstGeom>
          <a:solidFill>
            <a:schemeClr val="bg1"/>
          </a:solidFill>
          <a:ln>
            <a:noFill/>
          </a:ln>
        </p:spPr>
        <p:txBody>
          <a:bodyPr wrap="none">
            <a:spAutoFit/>
          </a:bodyPr>
          <a:lstStyle>
            <a:lvl1pPr defTabSz="1277938" eaLnBrk="0" hangingPunct="0">
              <a:tabLst>
                <a:tab pos="2684463" algn="l"/>
                <a:tab pos="5254625" algn="l"/>
              </a:tabLst>
              <a:defRPr sz="2800">
                <a:solidFill>
                  <a:schemeClr val="tx1"/>
                </a:solidFill>
                <a:latin typeface="Times New Roman" pitchFamily="18" charset="0"/>
              </a:defRPr>
            </a:lvl1pPr>
            <a:lvl2pPr marL="742950" indent="-285750" defTabSz="1277938" eaLnBrk="0" hangingPunct="0">
              <a:tabLst>
                <a:tab pos="2684463" algn="l"/>
                <a:tab pos="5254625" algn="l"/>
              </a:tabLst>
              <a:defRPr sz="2800">
                <a:solidFill>
                  <a:schemeClr val="tx1"/>
                </a:solidFill>
                <a:latin typeface="Times New Roman" pitchFamily="18" charset="0"/>
              </a:defRPr>
            </a:lvl2pPr>
            <a:lvl3pPr marL="1143000" indent="-228600" defTabSz="1277938" eaLnBrk="0" hangingPunct="0">
              <a:tabLst>
                <a:tab pos="2684463" algn="l"/>
                <a:tab pos="5254625" algn="l"/>
              </a:tabLst>
              <a:defRPr sz="2800">
                <a:solidFill>
                  <a:schemeClr val="tx1"/>
                </a:solidFill>
                <a:latin typeface="Times New Roman" pitchFamily="18" charset="0"/>
              </a:defRPr>
            </a:lvl3pPr>
            <a:lvl4pPr marL="1600200" indent="-228600" defTabSz="1277938" eaLnBrk="0" hangingPunct="0">
              <a:tabLst>
                <a:tab pos="2684463" algn="l"/>
                <a:tab pos="5254625" algn="l"/>
              </a:tabLst>
              <a:defRPr sz="2800">
                <a:solidFill>
                  <a:schemeClr val="tx1"/>
                </a:solidFill>
                <a:latin typeface="Times New Roman" pitchFamily="18" charset="0"/>
              </a:defRPr>
            </a:lvl4pPr>
            <a:lvl5pPr marL="2057400" indent="-228600" defTabSz="1277938" eaLnBrk="0" hangingPunct="0">
              <a:tabLst>
                <a:tab pos="2684463" algn="l"/>
                <a:tab pos="5254625" algn="l"/>
              </a:tabLst>
              <a:defRPr sz="2800">
                <a:solidFill>
                  <a:schemeClr val="tx1"/>
                </a:solidFill>
                <a:latin typeface="Times New Roman" pitchFamily="18" charset="0"/>
              </a:defRPr>
            </a:lvl5pPr>
            <a:lvl6pPr marL="25146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6pPr>
            <a:lvl7pPr marL="29718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7pPr>
            <a:lvl8pPr marL="34290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8pPr>
            <a:lvl9pPr marL="3886200" indent="-228600" defTabSz="1277938" eaLnBrk="0" fontAlgn="base" hangingPunct="0">
              <a:spcBef>
                <a:spcPct val="20000"/>
              </a:spcBef>
              <a:spcAft>
                <a:spcPct val="0"/>
              </a:spcAft>
              <a:buChar char="–"/>
              <a:tabLst>
                <a:tab pos="2684463" algn="l"/>
                <a:tab pos="5254625" algn="l"/>
              </a:tabLst>
              <a:defRPr sz="2800">
                <a:solidFill>
                  <a:schemeClr val="tx1"/>
                </a:solidFill>
                <a:latin typeface="Times New Roman" pitchFamily="18" charset="0"/>
              </a:defRPr>
            </a:lvl9pPr>
          </a:lstStyle>
          <a:p>
            <a:pPr eaLnBrk="1" hangingPunct="1">
              <a:spcBef>
                <a:spcPct val="0"/>
              </a:spcBef>
              <a:buFontTx/>
              <a:buNone/>
            </a:pPr>
            <a:r>
              <a:rPr lang="en-US" altLang="en-US" sz="2300" dirty="0">
                <a:solidFill>
                  <a:schemeClr val="tx2"/>
                </a:solidFill>
              </a:rPr>
              <a:t>5. OLS estimates	       0.09 (0.08, 0.10)	</a:t>
            </a:r>
          </a:p>
        </p:txBody>
      </p:sp>
      <p:pic>
        <p:nvPicPr>
          <p:cNvPr id="62469" name="Picture 9"/>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32052"/>
          <a:stretch/>
        </p:blipFill>
        <p:spPr>
          <a:xfrm>
            <a:off x="1864281" y="2085975"/>
            <a:ext cx="5410578" cy="3935413"/>
          </a:xfrm>
          <a:noFill/>
        </p:spPr>
      </p:pic>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53</a:t>
            </a:fld>
            <a:endParaRPr lang="en-US"/>
          </a:p>
        </p:txBody>
      </p:sp>
    </p:spTree>
    <p:extLst>
      <p:ext uri="{BB962C8B-B14F-4D97-AF65-F5344CB8AC3E}">
        <p14:creationId xmlns:p14="http://schemas.microsoft.com/office/powerpoint/2010/main" val="2346124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US" altLang="en-US" sz="3600" dirty="0"/>
              <a:t>Schooling and Racial Disparities</a:t>
            </a:r>
          </a:p>
        </p:txBody>
      </p:sp>
      <p:sp>
        <p:nvSpPr>
          <p:cNvPr id="7" name="Content Placeholder 6"/>
          <p:cNvSpPr>
            <a:spLocks noGrp="1"/>
          </p:cNvSpPr>
          <p:nvPr>
            <p:ph idx="1"/>
          </p:nvPr>
        </p:nvSpPr>
        <p:spPr/>
        <p:txBody>
          <a:bodyPr/>
          <a:lstStyle/>
          <a:p>
            <a:r>
              <a:rPr lang="en-US" sz="2800" dirty="0"/>
              <a:t>Analyses restricted to Whites because CSLs were not enforced for Black children</a:t>
            </a:r>
          </a:p>
          <a:p>
            <a:r>
              <a:rPr lang="en-US" altLang="en-US" sz="2800" dirty="0"/>
              <a:t>Major historical differences in school </a:t>
            </a:r>
            <a:r>
              <a:rPr lang="en-US" altLang="en-US" sz="2800" i="1" dirty="0"/>
              <a:t>quality</a:t>
            </a:r>
            <a:r>
              <a:rPr lang="en-US" altLang="en-US" sz="2800" dirty="0"/>
              <a:t> for Black and White children</a:t>
            </a:r>
          </a:p>
          <a:p>
            <a:r>
              <a:rPr lang="en-US" sz="2800" i="1" dirty="0"/>
              <a:t>De jure </a:t>
            </a:r>
            <a:r>
              <a:rPr lang="en-US" sz="2800" dirty="0"/>
              <a:t>desegregation fairly recent and </a:t>
            </a:r>
            <a:r>
              <a:rPr lang="en-US" sz="2800" i="1" dirty="0"/>
              <a:t>de facto</a:t>
            </a:r>
            <a:r>
              <a:rPr lang="en-US" sz="2800" dirty="0"/>
              <a:t> segregation persists… do we know if it affects health?</a:t>
            </a:r>
          </a:p>
          <a:p>
            <a:r>
              <a:rPr lang="en-US" sz="2800" dirty="0"/>
              <a:t>Surprisingly limited evidence</a:t>
            </a:r>
          </a:p>
          <a:p>
            <a:endParaRPr lang="en-US" sz="2800" dirty="0"/>
          </a:p>
        </p:txBody>
      </p:sp>
      <p:sp>
        <p:nvSpPr>
          <p:cNvPr id="3" name="Rectangle 2"/>
          <p:cNvSpPr>
            <a:spLocks noChangeArrowheads="1"/>
          </p:cNvSpPr>
          <p:nvPr/>
        </p:nvSpPr>
        <p:spPr bwMode="auto">
          <a:xfrm>
            <a:off x="1867437" y="1275008"/>
            <a:ext cx="1196410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54</a:t>
            </a:fld>
            <a:endParaRPr lang="en-US"/>
          </a:p>
        </p:txBody>
      </p:sp>
    </p:spTree>
    <p:extLst>
      <p:ext uri="{BB962C8B-B14F-4D97-AF65-F5344CB8AC3E}">
        <p14:creationId xmlns:p14="http://schemas.microsoft.com/office/powerpoint/2010/main" val="3337642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US" altLang="en-US" sz="3600" dirty="0"/>
              <a:t>Variation in School Quality by Race</a:t>
            </a:r>
            <a:endParaRPr lang="en-US" altLang="en-US" sz="2800" dirty="0"/>
          </a:p>
        </p:txBody>
      </p:sp>
      <p:sp>
        <p:nvSpPr>
          <p:cNvPr id="3" name="Rectangle 2"/>
          <p:cNvSpPr>
            <a:spLocks noChangeArrowheads="1"/>
          </p:cNvSpPr>
          <p:nvPr/>
        </p:nvSpPr>
        <p:spPr bwMode="auto">
          <a:xfrm>
            <a:off x="1867437" y="1275008"/>
            <a:ext cx="1196410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178" t="2844" r="1446" b="15542"/>
          <a:stretch/>
        </p:blipFill>
        <p:spPr bwMode="auto">
          <a:xfrm>
            <a:off x="876300" y="1905000"/>
            <a:ext cx="7391400" cy="46388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1519535"/>
            <a:ext cx="7113431" cy="461665"/>
          </a:xfrm>
          <a:prstGeom prst="rect">
            <a:avLst/>
          </a:prstGeom>
          <a:noFill/>
        </p:spPr>
        <p:txBody>
          <a:bodyPr wrap="square" rtlCol="0">
            <a:spAutoFit/>
          </a:bodyPr>
          <a:lstStyle/>
          <a:p>
            <a:pPr algn="ctr"/>
            <a:r>
              <a:rPr lang="en-US" sz="2400" dirty="0"/>
              <a:t>State-mandated school term length, by race</a:t>
            </a:r>
          </a:p>
        </p:txBody>
      </p:sp>
      <p:sp>
        <p:nvSpPr>
          <p:cNvPr id="7"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55</a:t>
            </a:fld>
            <a:endParaRPr lang="en-US"/>
          </a:p>
        </p:txBody>
      </p:sp>
      <p:sp>
        <p:nvSpPr>
          <p:cNvPr id="5124" name="Text Box 5"/>
          <p:cNvSpPr txBox="1">
            <a:spLocks noChangeArrowheads="1"/>
          </p:cNvSpPr>
          <p:nvPr/>
        </p:nvSpPr>
        <p:spPr bwMode="auto">
          <a:xfrm>
            <a:off x="5638800" y="6415312"/>
            <a:ext cx="273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a:latin typeface="+mj-lt"/>
              </a:rPr>
              <a:t>Liu 2015</a:t>
            </a:r>
          </a:p>
        </p:txBody>
      </p:sp>
    </p:spTree>
    <p:extLst>
      <p:ext uri="{BB962C8B-B14F-4D97-AF65-F5344CB8AC3E}">
        <p14:creationId xmlns:p14="http://schemas.microsoft.com/office/powerpoint/2010/main" val="1965759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Does This Affect Health Disparities?</a:t>
            </a:r>
            <a:endParaRPr lang="en-US" dirty="0"/>
          </a:p>
        </p:txBody>
      </p:sp>
      <p:sp>
        <p:nvSpPr>
          <p:cNvPr id="4" name="Content Placeholder 3"/>
          <p:cNvSpPr>
            <a:spLocks noGrp="1"/>
          </p:cNvSpPr>
          <p:nvPr>
            <p:ph idx="1"/>
          </p:nvPr>
        </p:nvSpPr>
        <p:spPr>
          <a:xfrm>
            <a:off x="533400" y="1981200"/>
            <a:ext cx="8001000" cy="762000"/>
          </a:xfrm>
        </p:spPr>
        <p:txBody>
          <a:bodyPr/>
          <a:lstStyle/>
          <a:p>
            <a:pPr marL="0" indent="0" algn="ctr">
              <a:buNone/>
            </a:pPr>
            <a:r>
              <a:rPr lang="en-US" sz="2400" dirty="0"/>
              <a:t>Effect of state-level school term length on blood pressure</a:t>
            </a:r>
          </a:p>
        </p:txBody>
      </p:sp>
      <p:graphicFrame>
        <p:nvGraphicFramePr>
          <p:cNvPr id="6" name="Table 5"/>
          <p:cNvGraphicFramePr>
            <a:graphicFrameLocks noGrp="1"/>
          </p:cNvGraphicFramePr>
          <p:nvPr>
            <p:extLst>
              <p:ext uri="{D42A27DB-BD31-4B8C-83A1-F6EECF244321}">
                <p14:modId xmlns:p14="http://schemas.microsoft.com/office/powerpoint/2010/main" val="335645750"/>
              </p:ext>
            </p:extLst>
          </p:nvPr>
        </p:nvGraphicFramePr>
        <p:xfrm>
          <a:off x="457200" y="2922132"/>
          <a:ext cx="8077200" cy="2736048"/>
        </p:xfrm>
        <a:graphic>
          <a:graphicData uri="http://schemas.openxmlformats.org/drawingml/2006/table">
            <a:tbl>
              <a:tblPr firstRow="1" firstCol="1" bandRow="1">
                <a:tableStyleId>{5C22544A-7EE6-4342-B048-85BDC9FD1C3A}</a:tableStyleId>
              </a:tblPr>
              <a:tblGrid>
                <a:gridCol w="1712387">
                  <a:extLst>
                    <a:ext uri="{9D8B030D-6E8A-4147-A177-3AD203B41FA5}">
                      <a16:colId xmlns:a16="http://schemas.microsoft.com/office/drawing/2014/main" val="20000"/>
                    </a:ext>
                  </a:extLst>
                </a:gridCol>
                <a:gridCol w="1564213">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456008">
                <a:tc>
                  <a:txBody>
                    <a:bodyPr/>
                    <a:lstStyle/>
                    <a:p>
                      <a:pPr marL="0" marR="0">
                        <a:lnSpc>
                          <a:spcPct val="115000"/>
                        </a:lnSpc>
                        <a:spcBef>
                          <a:spcPts val="0"/>
                        </a:spcBef>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gridSpan="4">
                  <a:txBody>
                    <a:bodyPr/>
                    <a:lstStyle/>
                    <a:p>
                      <a:pPr marL="0" marR="0" algn="ctr">
                        <a:lnSpc>
                          <a:spcPct val="115000"/>
                        </a:lnSpc>
                        <a:spcBef>
                          <a:spcPts val="0"/>
                        </a:spcBef>
                        <a:spcAft>
                          <a:spcPts val="0"/>
                        </a:spcAft>
                      </a:pPr>
                      <a:r>
                        <a:rPr lang="en-US" sz="2000" b="0" dirty="0">
                          <a:solidFill>
                            <a:schemeClr val="tx1"/>
                          </a:solidFill>
                          <a:effectLst/>
                        </a:rPr>
                        <a:t>Change per</a:t>
                      </a:r>
                      <a:r>
                        <a:rPr lang="en-US" sz="2000" b="0" baseline="0" dirty="0">
                          <a:solidFill>
                            <a:schemeClr val="tx1"/>
                          </a:solidFill>
                          <a:effectLst/>
                        </a:rPr>
                        <a:t> </a:t>
                      </a:r>
                      <a:r>
                        <a:rPr lang="en-US" sz="2000" b="0" dirty="0">
                          <a:solidFill>
                            <a:schemeClr val="tx1"/>
                          </a:solidFill>
                          <a:effectLst/>
                        </a:rPr>
                        <a:t>10% difference in school term length</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6008">
                <a:tc>
                  <a:txBody>
                    <a:bodyPr/>
                    <a:lstStyle/>
                    <a:p>
                      <a:pPr marL="0" marR="0">
                        <a:lnSpc>
                          <a:spcPct val="115000"/>
                        </a:lnSpc>
                        <a:spcBef>
                          <a:spcPts val="0"/>
                        </a:spcBef>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gridSpan="2">
                  <a:txBody>
                    <a:bodyPr/>
                    <a:lstStyle/>
                    <a:p>
                      <a:pPr marL="0" marR="0" algn="ctr">
                        <a:lnSpc>
                          <a:spcPct val="115000"/>
                        </a:lnSpc>
                        <a:spcBef>
                          <a:spcPts val="0"/>
                        </a:spcBef>
                        <a:spcAft>
                          <a:spcPts val="0"/>
                        </a:spcAft>
                      </a:pPr>
                      <a:r>
                        <a:rPr lang="en-US" sz="2000" b="0">
                          <a:solidFill>
                            <a:schemeClr val="tx1"/>
                          </a:solidFill>
                          <a:effectLst/>
                        </a:rPr>
                        <a:t>Black</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b="0" dirty="0">
                          <a:solidFill>
                            <a:schemeClr val="tx1"/>
                          </a:solidFill>
                          <a:effectLst/>
                        </a:rPr>
                        <a:t>White</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456008">
                <a:tc>
                  <a:txBody>
                    <a:bodyPr/>
                    <a:lstStyle/>
                    <a:p>
                      <a:pPr marL="0" marR="0">
                        <a:lnSpc>
                          <a:spcPct val="115000"/>
                        </a:lnSpc>
                        <a:spcBef>
                          <a:spcPts val="0"/>
                        </a:spcBef>
                        <a:spcAft>
                          <a:spcPts val="0"/>
                        </a:spcAft>
                      </a:pPr>
                      <a:r>
                        <a:rPr lang="en-US" sz="2000" b="0">
                          <a:solidFill>
                            <a:schemeClr val="tx1"/>
                          </a:solidFill>
                          <a:effectLst/>
                        </a:rPr>
                        <a:t> </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b="0">
                          <a:solidFill>
                            <a:schemeClr val="tx1"/>
                          </a:solidFill>
                          <a:effectLst/>
                        </a:rPr>
                        <a:t>Female</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b="0">
                          <a:solidFill>
                            <a:schemeClr val="tx1"/>
                          </a:solidFill>
                          <a:effectLst/>
                        </a:rPr>
                        <a:t>Male</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b="0">
                          <a:solidFill>
                            <a:schemeClr val="tx1"/>
                          </a:solidFill>
                          <a:effectLst/>
                        </a:rPr>
                        <a:t>Female</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tc>
                  <a:txBody>
                    <a:bodyPr/>
                    <a:lstStyle/>
                    <a:p>
                      <a:pPr marL="0" marR="0" algn="ctr">
                        <a:lnSpc>
                          <a:spcPct val="115000"/>
                        </a:lnSpc>
                        <a:spcBef>
                          <a:spcPts val="0"/>
                        </a:spcBef>
                        <a:spcAft>
                          <a:spcPts val="0"/>
                        </a:spcAft>
                      </a:pPr>
                      <a:r>
                        <a:rPr lang="en-US" sz="2000" b="0">
                          <a:solidFill>
                            <a:schemeClr val="tx1"/>
                          </a:solidFill>
                          <a:effectLst/>
                        </a:rPr>
                        <a:t>Male</a:t>
                      </a:r>
                      <a:endParaRPr lang="en-US" sz="2000" b="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tc>
                <a:extLst>
                  <a:ext uri="{0D108BD9-81ED-4DB2-BD59-A6C34878D82A}">
                    <a16:rowId xmlns:a16="http://schemas.microsoft.com/office/drawing/2014/main" val="10002"/>
                  </a:ext>
                </a:extLst>
              </a:tr>
              <a:tr h="1368024">
                <a:tc>
                  <a:txBody>
                    <a:bodyPr/>
                    <a:lstStyle/>
                    <a:p>
                      <a:pPr marL="0" marR="0">
                        <a:lnSpc>
                          <a:spcPct val="115000"/>
                        </a:lnSpc>
                        <a:spcBef>
                          <a:spcPts val="0"/>
                        </a:spcBef>
                        <a:spcAft>
                          <a:spcPts val="0"/>
                        </a:spcAft>
                      </a:pPr>
                      <a:r>
                        <a:rPr lang="en-US" sz="2000" b="0" dirty="0">
                          <a:solidFill>
                            <a:schemeClr val="tx1"/>
                          </a:solidFill>
                          <a:effectLst/>
                        </a:rPr>
                        <a:t>Systolic</a:t>
                      </a:r>
                      <a:r>
                        <a:rPr lang="en-US" sz="2000" b="0" baseline="0" dirty="0">
                          <a:solidFill>
                            <a:schemeClr val="tx1"/>
                          </a:solidFill>
                          <a:effectLst/>
                        </a:rPr>
                        <a:t> blood pressure</a:t>
                      </a:r>
                      <a:endParaRPr lang="en-US" sz="2000" b="0" dirty="0">
                        <a:solidFill>
                          <a:schemeClr val="tx1"/>
                        </a:solidFill>
                        <a:effectLst/>
                      </a:endParaRPr>
                    </a:p>
                    <a:p>
                      <a:pPr marL="0" marR="0">
                        <a:lnSpc>
                          <a:spcPct val="115000"/>
                        </a:lnSpc>
                        <a:spcBef>
                          <a:spcPts val="0"/>
                        </a:spcBef>
                        <a:spcAft>
                          <a:spcPts val="0"/>
                        </a:spcAft>
                      </a:pPr>
                      <a:r>
                        <a:rPr lang="en-US" sz="2000" b="0" dirty="0">
                          <a:solidFill>
                            <a:schemeClr val="tx1"/>
                          </a:solidFill>
                          <a:effectLst/>
                        </a:rPr>
                        <a:t>(mm/Hg)</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pPr>
                      <a:r>
                        <a:rPr lang="en-US" sz="2000" b="0" dirty="0">
                          <a:solidFill>
                            <a:schemeClr val="tx1"/>
                          </a:solidFill>
                          <a:effectLst/>
                        </a:rPr>
                        <a:t>-5.9</a:t>
                      </a:r>
                    </a:p>
                    <a:p>
                      <a:pPr marL="0" marR="0" algn="ctr">
                        <a:lnSpc>
                          <a:spcPct val="115000"/>
                        </a:lnSpc>
                        <a:spcBef>
                          <a:spcPts val="0"/>
                        </a:spcBef>
                        <a:spcAft>
                          <a:spcPts val="0"/>
                        </a:spcAft>
                      </a:pPr>
                      <a:r>
                        <a:rPr lang="en-US" sz="2000" b="0" dirty="0">
                          <a:solidFill>
                            <a:schemeClr val="tx1"/>
                          </a:solidFill>
                          <a:effectLst/>
                        </a:rPr>
                        <a:t>(-8.7, -3.0)</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2000" b="0" kern="1200" dirty="0">
                          <a:solidFill>
                            <a:schemeClr val="tx1"/>
                          </a:solidFill>
                          <a:effectLst/>
                          <a:latin typeface="+mn-lt"/>
                          <a:ea typeface="+mn-ea"/>
                          <a:cs typeface="+mn-cs"/>
                        </a:rPr>
                        <a:t>-2.4</a:t>
                      </a:r>
                    </a:p>
                    <a:p>
                      <a:pPr marL="0" marR="0" algn="ctr">
                        <a:lnSpc>
                          <a:spcPct val="115000"/>
                        </a:lnSpc>
                        <a:spcBef>
                          <a:spcPts val="0"/>
                        </a:spcBef>
                        <a:spcAft>
                          <a:spcPts val="0"/>
                        </a:spcAft>
                      </a:pPr>
                      <a:r>
                        <a:rPr lang="en-US" sz="2000" b="0" dirty="0">
                          <a:solidFill>
                            <a:schemeClr val="tx1"/>
                          </a:solidFill>
                          <a:effectLst/>
                        </a:rPr>
                        <a:t>(-6.1, 1.3)</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2000" b="0" kern="1200" dirty="0">
                          <a:solidFill>
                            <a:schemeClr val="tx1"/>
                          </a:solidFill>
                          <a:effectLst/>
                          <a:latin typeface="+mn-lt"/>
                          <a:ea typeface="+mn-ea"/>
                          <a:cs typeface="+mn-cs"/>
                        </a:rPr>
                        <a:t>-0.3</a:t>
                      </a:r>
                    </a:p>
                    <a:p>
                      <a:pPr marL="0" marR="0" algn="ctr">
                        <a:lnSpc>
                          <a:spcPct val="115000"/>
                        </a:lnSpc>
                        <a:spcBef>
                          <a:spcPts val="0"/>
                        </a:spcBef>
                        <a:spcAft>
                          <a:spcPts val="0"/>
                        </a:spcAft>
                      </a:pPr>
                      <a:r>
                        <a:rPr lang="en-US" sz="2000" b="0" dirty="0">
                          <a:solidFill>
                            <a:schemeClr val="tx1"/>
                          </a:solidFill>
                          <a:effectLst/>
                        </a:rPr>
                        <a:t>(-2.3, 3.0)</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2000" b="0" kern="1200" dirty="0">
                          <a:solidFill>
                            <a:schemeClr val="tx1"/>
                          </a:solidFill>
                          <a:effectLst/>
                          <a:latin typeface="+mn-lt"/>
                          <a:ea typeface="+mn-ea"/>
                          <a:cs typeface="+mn-cs"/>
                        </a:rPr>
                        <a:t>1.6</a:t>
                      </a:r>
                    </a:p>
                    <a:p>
                      <a:pPr marL="0" marR="0" algn="ctr">
                        <a:lnSpc>
                          <a:spcPct val="115000"/>
                        </a:lnSpc>
                        <a:spcBef>
                          <a:spcPts val="0"/>
                        </a:spcBef>
                        <a:spcAft>
                          <a:spcPts val="0"/>
                        </a:spcAft>
                      </a:pPr>
                      <a:r>
                        <a:rPr lang="en-US" sz="2000" b="0" dirty="0">
                          <a:solidFill>
                            <a:schemeClr val="tx1"/>
                          </a:solidFill>
                          <a:effectLst/>
                        </a:rPr>
                        <a:t>(-0.8, 4.0)</a:t>
                      </a:r>
                      <a:endParaRPr lang="en-US" sz="2000" b="0" dirty="0">
                        <a:solidFill>
                          <a:schemeClr val="tx1"/>
                        </a:solidFill>
                        <a:effectLst/>
                        <a:latin typeface="Calibri" panose="020F0502020204030204" pitchFamily="34" charset="0"/>
                        <a:ea typeface="SimSun" panose="02010600030101010101" pitchFamily="2" charset="-122"/>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8"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56</a:t>
            </a:fld>
            <a:endParaRPr lang="en-US"/>
          </a:p>
        </p:txBody>
      </p:sp>
      <p:sp>
        <p:nvSpPr>
          <p:cNvPr id="9" name="Text Box 5"/>
          <p:cNvSpPr txBox="1">
            <a:spLocks noChangeArrowheads="1"/>
          </p:cNvSpPr>
          <p:nvPr/>
        </p:nvSpPr>
        <p:spPr bwMode="auto">
          <a:xfrm>
            <a:off x="5638800" y="6415312"/>
            <a:ext cx="273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a:latin typeface="+mj-lt"/>
              </a:rPr>
              <a:t>Liu 2015</a:t>
            </a:r>
          </a:p>
        </p:txBody>
      </p:sp>
      <p:sp>
        <p:nvSpPr>
          <p:cNvPr id="3" name="Rectangle 2"/>
          <p:cNvSpPr/>
          <p:nvPr/>
        </p:nvSpPr>
        <p:spPr>
          <a:xfrm>
            <a:off x="2133600" y="4343400"/>
            <a:ext cx="15240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567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Desegregating Schools and Reductions in Teen Pregnancy</a:t>
            </a:r>
          </a:p>
        </p:txBody>
      </p:sp>
      <p:pic>
        <p:nvPicPr>
          <p:cNvPr id="3" name="Picture 2"/>
          <p:cNvPicPr>
            <a:picLocks noChangeAspect="1"/>
          </p:cNvPicPr>
          <p:nvPr/>
        </p:nvPicPr>
        <p:blipFill>
          <a:blip r:embed="rId3"/>
          <a:stretch>
            <a:fillRect/>
          </a:stretch>
        </p:blipFill>
        <p:spPr>
          <a:xfrm>
            <a:off x="152400" y="1847910"/>
            <a:ext cx="8887346" cy="4721290"/>
          </a:xfrm>
          <a:prstGeom prst="rect">
            <a:avLst/>
          </a:prstGeom>
        </p:spPr>
      </p:pic>
      <p:sp>
        <p:nvSpPr>
          <p:cNvPr id="6" name="TextBox 5"/>
          <p:cNvSpPr txBox="1"/>
          <p:nvPr/>
        </p:nvSpPr>
        <p:spPr>
          <a:xfrm>
            <a:off x="304800" y="1676400"/>
            <a:ext cx="8686800" cy="400110"/>
          </a:xfrm>
          <a:prstGeom prst="rect">
            <a:avLst/>
          </a:prstGeom>
          <a:noFill/>
        </p:spPr>
        <p:txBody>
          <a:bodyPr wrap="square" rtlCol="0">
            <a:spAutoFit/>
          </a:bodyPr>
          <a:lstStyle/>
          <a:p>
            <a:pPr algn="ctr">
              <a:buNone/>
            </a:pPr>
            <a:r>
              <a:rPr lang="en-US" sz="2000" dirty="0"/>
              <a:t>1970-1980 Change in Teen Fertility by Race and Period of Desegregation</a:t>
            </a:r>
          </a:p>
        </p:txBody>
      </p:sp>
      <p:sp>
        <p:nvSpPr>
          <p:cNvPr id="7" name="Text Box 5"/>
          <p:cNvSpPr txBox="1">
            <a:spLocks noChangeArrowheads="1"/>
          </p:cNvSpPr>
          <p:nvPr/>
        </p:nvSpPr>
        <p:spPr bwMode="auto">
          <a:xfrm>
            <a:off x="5638800" y="6415312"/>
            <a:ext cx="273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a:latin typeface="+mj-lt"/>
              </a:rPr>
              <a:t>Liu 2012</a:t>
            </a:r>
          </a:p>
        </p:txBody>
      </p:sp>
      <p:sp>
        <p:nvSpPr>
          <p:cNvPr id="4" name="Slide Number Placeholder 3"/>
          <p:cNvSpPr>
            <a:spLocks noGrp="1"/>
          </p:cNvSpPr>
          <p:nvPr>
            <p:ph type="sldNum" sz="quarter" idx="12"/>
          </p:nvPr>
        </p:nvSpPr>
        <p:spPr/>
        <p:txBody>
          <a:bodyPr/>
          <a:lstStyle/>
          <a:p>
            <a:fld id="{FA40904B-D93F-4A36-8112-25B91071CB3D}" type="slidenum">
              <a:rPr lang="en-US" smtClean="0"/>
              <a:pPr/>
              <a:t>57</a:t>
            </a:fld>
            <a:endParaRPr lang="en-US" dirty="0"/>
          </a:p>
        </p:txBody>
      </p:sp>
    </p:spTree>
    <p:extLst>
      <p:ext uri="{BB962C8B-B14F-4D97-AF65-F5344CB8AC3E}">
        <p14:creationId xmlns:p14="http://schemas.microsoft.com/office/powerpoint/2010/main" val="2947745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Desegregating Schools and Reductions in Teen Pregnancy</a:t>
            </a:r>
          </a:p>
        </p:txBody>
      </p:sp>
      <p:sp>
        <p:nvSpPr>
          <p:cNvPr id="4" name="Slide Number Placeholder 3"/>
          <p:cNvSpPr>
            <a:spLocks noGrp="1"/>
          </p:cNvSpPr>
          <p:nvPr>
            <p:ph type="sldNum" sz="quarter" idx="12"/>
          </p:nvPr>
        </p:nvSpPr>
        <p:spPr/>
        <p:txBody>
          <a:bodyPr/>
          <a:lstStyle/>
          <a:p>
            <a:fld id="{FA40904B-D93F-4A36-8112-25B91071CB3D}" type="slidenum">
              <a:rPr lang="en-US" smtClean="0"/>
              <a:pPr/>
              <a:t>58</a:t>
            </a:fld>
            <a:endParaRPr lang="en-US"/>
          </a:p>
        </p:txBody>
      </p:sp>
      <p:sp>
        <p:nvSpPr>
          <p:cNvPr id="6" name="TextBox 5"/>
          <p:cNvSpPr txBox="1"/>
          <p:nvPr/>
        </p:nvSpPr>
        <p:spPr>
          <a:xfrm>
            <a:off x="457200" y="1561630"/>
            <a:ext cx="8458200" cy="2905411"/>
          </a:xfrm>
          <a:prstGeom prst="rect">
            <a:avLst/>
          </a:prstGeom>
          <a:noFill/>
        </p:spPr>
        <p:txBody>
          <a:bodyPr wrap="square" rtlCol="0">
            <a:spAutoFit/>
          </a:bodyPr>
          <a:lstStyle/>
          <a:p>
            <a:pPr>
              <a:buNone/>
            </a:pPr>
            <a:r>
              <a:rPr lang="en-US" sz="2000" dirty="0"/>
              <a:t>Difference-in-difference-in-difference:</a:t>
            </a:r>
          </a:p>
          <a:p>
            <a:pPr marL="457200" indent="-457200">
              <a:buFont typeface="+mj-lt"/>
              <a:buAutoNum type="arabicPeriod"/>
            </a:pPr>
            <a:r>
              <a:rPr lang="en-US" sz="2000" dirty="0"/>
              <a:t>change in teen fertility during 1970-1980</a:t>
            </a:r>
          </a:p>
          <a:p>
            <a:pPr marL="457200" indent="-457200">
              <a:buFont typeface="+mj-lt"/>
              <a:buAutoNum type="arabicPeriod"/>
            </a:pPr>
            <a:r>
              <a:rPr lang="en-US" sz="2000" dirty="0"/>
              <a:t>among Black versus White adolescents</a:t>
            </a:r>
          </a:p>
          <a:p>
            <a:pPr marL="457200" indent="-457200">
              <a:buFont typeface="+mj-lt"/>
              <a:buAutoNum type="arabicPeriod"/>
            </a:pPr>
            <a:r>
              <a:rPr lang="en-US" sz="2000" dirty="0"/>
              <a:t>in cities that desegregated in the 1970s vs in the 60s or 80s</a:t>
            </a:r>
          </a:p>
          <a:p>
            <a:pPr>
              <a:buNone/>
            </a:pPr>
            <a:endParaRPr lang="en-US" sz="2000" dirty="0"/>
          </a:p>
          <a:p>
            <a:pPr>
              <a:lnSpc>
                <a:spcPct val="115000"/>
              </a:lnSpc>
              <a:buNone/>
            </a:pPr>
            <a:r>
              <a:rPr lang="en-US" altLang="en-US" dirty="0"/>
              <a:t>Y</a:t>
            </a:r>
            <a:r>
              <a:rPr lang="en-US" altLang="en-US" b="1" baseline="-25000" dirty="0"/>
              <a:t>  </a:t>
            </a:r>
            <a:r>
              <a:rPr lang="en-US" altLang="en-US" dirty="0"/>
              <a:t>= </a:t>
            </a:r>
            <a:r>
              <a:rPr lang="en-US" altLang="en-US" dirty="0">
                <a:latin typeface="Symbol" panose="05050102010706020507" pitchFamily="18" charset="2"/>
              </a:rPr>
              <a:t>b</a:t>
            </a:r>
            <a:r>
              <a:rPr lang="en-US" altLang="en-US" baseline="-25000" dirty="0">
                <a:latin typeface="Garamond" panose="02020404030301010803" pitchFamily="18" charset="0"/>
              </a:rPr>
              <a:t>0</a:t>
            </a:r>
            <a:r>
              <a:rPr lang="en-US" altLang="en-US" dirty="0"/>
              <a:t> + 	</a:t>
            </a:r>
            <a:r>
              <a:rPr lang="en-US" altLang="en-US" dirty="0">
                <a:latin typeface="Symbol" panose="05050102010706020507" pitchFamily="18" charset="2"/>
              </a:rPr>
              <a:t>b</a:t>
            </a:r>
            <a:r>
              <a:rPr lang="en-US" altLang="en-US" baseline="-25000" dirty="0"/>
              <a:t>1</a:t>
            </a:r>
            <a:r>
              <a:rPr lang="en-US" altLang="en-US" dirty="0"/>
              <a:t>Census1980 +  </a:t>
            </a:r>
            <a:r>
              <a:rPr lang="en-US" altLang="en-US" dirty="0">
                <a:latin typeface="Symbol" panose="05050102010706020507" pitchFamily="18" charset="2"/>
              </a:rPr>
              <a:t>b</a:t>
            </a:r>
            <a:r>
              <a:rPr lang="en-US" altLang="en-US" baseline="-25000" dirty="0"/>
              <a:t>2</a:t>
            </a:r>
            <a:r>
              <a:rPr lang="en-US" altLang="en-US" dirty="0"/>
              <a:t>Desegregated1970s +  </a:t>
            </a:r>
            <a:r>
              <a:rPr lang="en-US" altLang="en-US" dirty="0">
                <a:latin typeface="Symbol" panose="05050102010706020507" pitchFamily="18" charset="2"/>
              </a:rPr>
              <a:t>b</a:t>
            </a:r>
            <a:r>
              <a:rPr lang="en-US" altLang="en-US" baseline="-25000" dirty="0"/>
              <a:t>3</a:t>
            </a:r>
            <a:r>
              <a:rPr lang="en-US" altLang="en-US" dirty="0"/>
              <a:t>Black +  	</a:t>
            </a:r>
            <a:r>
              <a:rPr lang="en-US" altLang="en-US" dirty="0">
                <a:latin typeface="Symbol" panose="05050102010706020507" pitchFamily="18" charset="2"/>
              </a:rPr>
              <a:t>b</a:t>
            </a:r>
            <a:r>
              <a:rPr lang="en-US" altLang="en-US" baseline="-25000" dirty="0"/>
              <a:t>4</a:t>
            </a:r>
            <a:r>
              <a:rPr lang="en-US" altLang="en-US" dirty="0"/>
              <a:t>Census1980*Desegregated1970s +  </a:t>
            </a:r>
            <a:r>
              <a:rPr lang="en-US" altLang="en-US" dirty="0">
                <a:latin typeface="Symbol" panose="05050102010706020507" pitchFamily="18" charset="2"/>
              </a:rPr>
              <a:t>b</a:t>
            </a:r>
            <a:r>
              <a:rPr lang="en-US" altLang="en-US" baseline="-25000" dirty="0"/>
              <a:t>5</a:t>
            </a:r>
            <a:r>
              <a:rPr lang="en-US" altLang="en-US" dirty="0"/>
              <a:t>Census1980*Black + 	</a:t>
            </a:r>
            <a:r>
              <a:rPr lang="en-US" altLang="en-US" dirty="0">
                <a:latin typeface="Symbol" panose="05050102010706020507" pitchFamily="18" charset="2"/>
              </a:rPr>
              <a:t>b</a:t>
            </a:r>
            <a:r>
              <a:rPr lang="en-US" altLang="en-US" baseline="-25000" dirty="0"/>
              <a:t>6</a:t>
            </a:r>
            <a:r>
              <a:rPr lang="en-US" altLang="en-US" dirty="0"/>
              <a:t>Desegregated1970s*Black </a:t>
            </a:r>
            <a:r>
              <a:rPr lang="en-US" altLang="en-US" b="1" dirty="0"/>
              <a:t>+ 	</a:t>
            </a:r>
            <a:r>
              <a:rPr lang="en-US" altLang="en-US" b="1" dirty="0">
                <a:latin typeface="Symbol" panose="05050102010706020507" pitchFamily="18" charset="2"/>
              </a:rPr>
              <a:t>b</a:t>
            </a:r>
            <a:r>
              <a:rPr lang="en-US" altLang="en-US" b="1" baseline="-25000" dirty="0"/>
              <a:t>7</a:t>
            </a:r>
            <a:r>
              <a:rPr lang="en-US" altLang="en-US" b="1" dirty="0"/>
              <a:t>Desegregated1970s*Census1980*Black </a:t>
            </a:r>
            <a:r>
              <a:rPr lang="en-US" altLang="en-US" dirty="0"/>
              <a:t>+  </a:t>
            </a:r>
            <a:r>
              <a:rPr lang="en-US" altLang="en-US" dirty="0" err="1">
                <a:latin typeface="Symbol" panose="05050102010706020507" pitchFamily="18" charset="2"/>
              </a:rPr>
              <a:t>e</a:t>
            </a:r>
            <a:r>
              <a:rPr lang="en-US" altLang="en-US" baseline="-25000" dirty="0" err="1">
                <a:latin typeface="+mn-lt"/>
              </a:rPr>
              <a:t>istr</a:t>
            </a:r>
            <a:endParaRPr lang="en-US" altLang="en-US" baseline="-25000" dirty="0">
              <a:latin typeface="+mn-lt"/>
            </a:endParaRPr>
          </a:p>
        </p:txBody>
      </p:sp>
      <p:sp>
        <p:nvSpPr>
          <p:cNvPr id="5" name="TextBox 4"/>
          <p:cNvSpPr txBox="1"/>
          <p:nvPr/>
        </p:nvSpPr>
        <p:spPr>
          <a:xfrm>
            <a:off x="256822" y="4724400"/>
            <a:ext cx="8796867" cy="1200329"/>
          </a:xfrm>
          <a:prstGeom prst="rect">
            <a:avLst/>
          </a:prstGeom>
          <a:noFill/>
        </p:spPr>
        <p:txBody>
          <a:bodyPr wrap="square" rtlCol="0">
            <a:spAutoFit/>
          </a:bodyPr>
          <a:lstStyle/>
          <a:p>
            <a:pPr>
              <a:buNone/>
            </a:pPr>
            <a:r>
              <a:rPr lang="en-US" sz="2400" dirty="0">
                <a:sym typeface="Wingdings" panose="05000000000000000000" pitchFamily="2" charset="2"/>
              </a:rPr>
              <a:t> </a:t>
            </a:r>
            <a:r>
              <a:rPr lang="en-US" sz="2400" dirty="0"/>
              <a:t>U.S. school desegregation policy in the 1970s was associated with a </a:t>
            </a:r>
            <a:r>
              <a:rPr lang="en-US" sz="2400" b="1" dirty="0"/>
              <a:t>3.2 percentage points</a:t>
            </a:r>
            <a:r>
              <a:rPr lang="en-US" sz="2400" dirty="0"/>
              <a:t> reduction in the prevalence of births among Black teenage girls.</a:t>
            </a:r>
            <a:endParaRPr lang="en-US" dirty="0"/>
          </a:p>
        </p:txBody>
      </p:sp>
      <p:sp>
        <p:nvSpPr>
          <p:cNvPr id="7" name="Text Box 5"/>
          <p:cNvSpPr txBox="1">
            <a:spLocks noChangeArrowheads="1"/>
          </p:cNvSpPr>
          <p:nvPr/>
        </p:nvSpPr>
        <p:spPr bwMode="auto">
          <a:xfrm>
            <a:off x="5638800" y="6415312"/>
            <a:ext cx="273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a:latin typeface="+mj-lt"/>
              </a:rPr>
              <a:t>Liu 2012</a:t>
            </a:r>
          </a:p>
        </p:txBody>
      </p:sp>
    </p:spTree>
    <p:extLst>
      <p:ext uri="{BB962C8B-B14F-4D97-AF65-F5344CB8AC3E}">
        <p14:creationId xmlns:p14="http://schemas.microsoft.com/office/powerpoint/2010/main" val="2910917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z="4000" dirty="0"/>
              <a:t>Conclusions:</a:t>
            </a:r>
            <a:br>
              <a:rPr lang="en-US" altLang="en-US" sz="4000" dirty="0"/>
            </a:br>
            <a:r>
              <a:rPr lang="en-US" altLang="en-US" sz="4000" dirty="0"/>
              <a:t>School Policy and Health</a:t>
            </a:r>
          </a:p>
        </p:txBody>
      </p:sp>
      <p:sp>
        <p:nvSpPr>
          <p:cNvPr id="64515" name="Rectangle 3"/>
          <p:cNvSpPr>
            <a:spLocks noGrp="1" noChangeArrowheads="1"/>
          </p:cNvSpPr>
          <p:nvPr>
            <p:ph idx="1"/>
          </p:nvPr>
        </p:nvSpPr>
        <p:spPr/>
        <p:txBody>
          <a:bodyPr/>
          <a:lstStyle/>
          <a:p>
            <a:pPr>
              <a:spcAft>
                <a:spcPts val="600"/>
              </a:spcAft>
            </a:pPr>
            <a:r>
              <a:rPr lang="en-US" altLang="en-US" sz="2400" dirty="0"/>
              <a:t>Compulsory schooling laws predict years of education.</a:t>
            </a:r>
          </a:p>
          <a:p>
            <a:pPr>
              <a:spcAft>
                <a:spcPts val="600"/>
              </a:spcAft>
            </a:pPr>
            <a:r>
              <a:rPr lang="en-US" altLang="en-US" sz="2400" dirty="0"/>
              <a:t>Effect of CSL-driven education on memory scores was statistically and clinically significant.</a:t>
            </a:r>
          </a:p>
          <a:p>
            <a:pPr>
              <a:spcAft>
                <a:spcPts val="600"/>
              </a:spcAft>
            </a:pPr>
            <a:r>
              <a:rPr lang="en-US" altLang="en-US" sz="2400" dirty="0"/>
              <a:t>Other state characteristics may be confounders, but must change in tandem with CSLs and affect only those with &lt;13 years of education.</a:t>
            </a:r>
          </a:p>
          <a:p>
            <a:pPr>
              <a:spcAft>
                <a:spcPts val="600"/>
              </a:spcAft>
            </a:pPr>
            <a:r>
              <a:rPr lang="en-US" altLang="en-US" sz="2400" dirty="0"/>
              <a:t>School quality differences </a:t>
            </a:r>
            <a:r>
              <a:rPr lang="en-US" altLang="en-US" sz="2400" dirty="0">
                <a:sym typeface="Wingdings" panose="05000000000000000000" pitchFamily="2" charset="2"/>
              </a:rPr>
              <a:t> persistent racial disparities in blood pressure, but effects may differ by sex</a:t>
            </a:r>
          </a:p>
          <a:p>
            <a:pPr>
              <a:spcAft>
                <a:spcPts val="600"/>
              </a:spcAft>
            </a:pPr>
            <a:r>
              <a:rPr lang="en-US" altLang="en-US" sz="2400" dirty="0">
                <a:sym typeface="Wingdings" panose="05000000000000000000" pitchFamily="2" charset="2"/>
              </a:rPr>
              <a:t>Desegregation  reduced adolescent births</a:t>
            </a:r>
          </a:p>
          <a:p>
            <a:endParaRPr lang="en-US" altLang="en-US" sz="2400" b="1" dirty="0"/>
          </a:p>
        </p:txBody>
      </p:sp>
      <p:sp>
        <p:nvSpPr>
          <p:cNvPr id="4"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59</a:t>
            </a:fld>
            <a:endParaRPr lang="en-US"/>
          </a:p>
        </p:txBody>
      </p:sp>
    </p:spTree>
    <p:extLst>
      <p:ext uri="{BB962C8B-B14F-4D97-AF65-F5344CB8AC3E}">
        <p14:creationId xmlns:p14="http://schemas.microsoft.com/office/powerpoint/2010/main" val="426062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Rectangle 37"/>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7" name="Rectangle 36"/>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6" name="Rectangle 5"/>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 name="Oval 3"/>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15369" name="Text Box 26"/>
          <p:cNvSpPr txBox="1">
            <a:spLocks noChangeArrowheads="1"/>
          </p:cNvSpPr>
          <p:nvPr/>
        </p:nvSpPr>
        <p:spPr bwMode="auto">
          <a:xfrm>
            <a:off x="7378699" y="3295471"/>
            <a:ext cx="1765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mj-lt"/>
                <a:cs typeface="Times New Roman" panose="02020603050405020304" pitchFamily="18" charset="0"/>
              </a:rPr>
              <a:t>Disease </a:t>
            </a:r>
          </a:p>
          <a:p>
            <a:pPr algn="ctr" eaLnBrk="1" hangingPunct="1"/>
            <a:r>
              <a:rPr lang="en-US" altLang="en-US" dirty="0">
                <a:solidFill>
                  <a:prstClr val="black"/>
                </a:solidFill>
                <a:latin typeface="+mj-lt"/>
                <a:cs typeface="Times New Roman" panose="02020603050405020304" pitchFamily="18" charset="0"/>
              </a:rPr>
              <a:t>Onset, Progression, Consequences</a:t>
            </a:r>
          </a:p>
        </p:txBody>
      </p:sp>
      <p:sp>
        <p:nvSpPr>
          <p:cNvPr id="15370" name="Text Box 4"/>
          <p:cNvSpPr txBox="1">
            <a:spLocks noChangeArrowheads="1"/>
          </p:cNvSpPr>
          <p:nvPr/>
        </p:nvSpPr>
        <p:spPr bwMode="auto">
          <a:xfrm>
            <a:off x="228600"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mj-lt"/>
                <a:cs typeface="Times New Roman" panose="02020603050405020304" pitchFamily="18" charset="0"/>
              </a:rPr>
              <a:t>Education</a:t>
            </a:r>
          </a:p>
        </p:txBody>
      </p:sp>
      <p:cxnSp>
        <p:nvCxnSpPr>
          <p:cNvPr id="40" name="Elbow Connector 39"/>
          <p:cNvCxnSpPr>
            <a:endCxn id="38"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6</a:t>
            </a:fld>
            <a:endParaRPr lang="en-US">
              <a:solidFill>
                <a:prstClr val="black"/>
              </a:solidFill>
            </a:endParaRPr>
          </a:p>
        </p:txBody>
      </p:sp>
      <p:cxnSp>
        <p:nvCxnSpPr>
          <p:cNvPr id="30" name="Elbow Connector 29"/>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27812" y="5589072"/>
            <a:ext cx="4939588" cy="964128"/>
            <a:chOff x="951508" y="5605753"/>
            <a:chExt cx="5068291" cy="964128"/>
          </a:xfrm>
        </p:grpSpPr>
        <p:cxnSp>
          <p:nvCxnSpPr>
            <p:cNvPr id="44" name="Straight Connector 43"/>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Title 1"/>
          <p:cNvSpPr txBox="1">
            <a:spLocks/>
          </p:cNvSpPr>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kern="0" dirty="0"/>
              <a:t>Social Factors and Health:</a:t>
            </a:r>
          </a:p>
          <a:p>
            <a:r>
              <a:rPr lang="en-US" sz="4000" kern="0" dirty="0"/>
              <a:t>Hypothesized Pathways</a:t>
            </a:r>
          </a:p>
        </p:txBody>
      </p:sp>
      <p:sp>
        <p:nvSpPr>
          <p:cNvPr id="3" name="TextBox 2"/>
          <p:cNvSpPr txBox="1"/>
          <p:nvPr/>
        </p:nvSpPr>
        <p:spPr>
          <a:xfrm>
            <a:off x="2111845" y="1905000"/>
            <a:ext cx="1838965" cy="3970318"/>
          </a:xfrm>
          <a:prstGeom prst="rect">
            <a:avLst/>
          </a:prstGeom>
          <a:noFill/>
        </p:spPr>
        <p:txBody>
          <a:bodyPr wrap="none" rtlCol="0">
            <a:spAutoFit/>
          </a:bodyPr>
          <a:lstStyle/>
          <a:p>
            <a:r>
              <a:rPr lang="en-US" dirty="0">
                <a:latin typeface="+mj-lt"/>
              </a:rPr>
              <a:t>Employment/</a:t>
            </a:r>
          </a:p>
          <a:p>
            <a:r>
              <a:rPr lang="en-US" dirty="0">
                <a:latin typeface="+mj-lt"/>
              </a:rPr>
              <a:t>Occupation</a:t>
            </a:r>
          </a:p>
          <a:p>
            <a:endParaRPr lang="en-US" dirty="0">
              <a:latin typeface="+mj-lt"/>
            </a:endParaRPr>
          </a:p>
          <a:p>
            <a:r>
              <a:rPr lang="en-US" dirty="0">
                <a:latin typeface="+mj-lt"/>
              </a:rPr>
              <a:t>Income</a:t>
            </a:r>
          </a:p>
          <a:p>
            <a:endParaRPr lang="en-US" dirty="0">
              <a:latin typeface="+mj-lt"/>
            </a:endParaRPr>
          </a:p>
          <a:p>
            <a:r>
              <a:rPr lang="en-US" dirty="0">
                <a:latin typeface="+mj-lt"/>
              </a:rPr>
              <a:t>Wealth</a:t>
            </a:r>
          </a:p>
          <a:p>
            <a:endParaRPr lang="en-US" dirty="0">
              <a:latin typeface="+mj-lt"/>
            </a:endParaRPr>
          </a:p>
          <a:p>
            <a:r>
              <a:rPr lang="en-US" dirty="0">
                <a:latin typeface="+mj-lt"/>
              </a:rPr>
              <a:t>Social Networks</a:t>
            </a:r>
          </a:p>
          <a:p>
            <a:endParaRPr lang="en-US" dirty="0">
              <a:latin typeface="+mj-lt"/>
            </a:endParaRPr>
          </a:p>
          <a:p>
            <a:r>
              <a:rPr lang="en-US" dirty="0">
                <a:latin typeface="+mj-lt"/>
              </a:rPr>
              <a:t>Knowledge</a:t>
            </a:r>
          </a:p>
          <a:p>
            <a:endParaRPr lang="en-US" dirty="0">
              <a:latin typeface="+mj-lt"/>
            </a:endParaRPr>
          </a:p>
          <a:p>
            <a:r>
              <a:rPr lang="en-US" dirty="0">
                <a:latin typeface="+mj-lt"/>
              </a:rPr>
              <a:t>Cognitive Skills</a:t>
            </a:r>
          </a:p>
          <a:p>
            <a:endParaRPr lang="en-US" dirty="0">
              <a:latin typeface="+mj-lt"/>
            </a:endParaRPr>
          </a:p>
          <a:p>
            <a:r>
              <a:rPr lang="en-US" dirty="0">
                <a:latin typeface="+mj-lt"/>
              </a:rPr>
              <a:t>Self-efficacy</a:t>
            </a:r>
          </a:p>
        </p:txBody>
      </p:sp>
      <p:sp>
        <p:nvSpPr>
          <p:cNvPr id="34" name="TextBox 33"/>
          <p:cNvSpPr txBox="1"/>
          <p:nvPr/>
        </p:nvSpPr>
        <p:spPr>
          <a:xfrm>
            <a:off x="4812362" y="2075696"/>
            <a:ext cx="2198038" cy="3416320"/>
          </a:xfrm>
          <a:prstGeom prst="rect">
            <a:avLst/>
          </a:prstGeom>
          <a:noFill/>
        </p:spPr>
        <p:txBody>
          <a:bodyPr wrap="none" rtlCol="0">
            <a:spAutoFit/>
          </a:bodyPr>
          <a:lstStyle/>
          <a:p>
            <a:r>
              <a:rPr lang="en-US" dirty="0">
                <a:latin typeface="+mj-lt"/>
              </a:rPr>
              <a:t>Toxic/Dangerous</a:t>
            </a:r>
          </a:p>
          <a:p>
            <a:r>
              <a:rPr lang="en-US" dirty="0">
                <a:latin typeface="+mj-lt"/>
              </a:rPr>
              <a:t>Environments</a:t>
            </a:r>
          </a:p>
          <a:p>
            <a:r>
              <a:rPr lang="en-US" dirty="0">
                <a:latin typeface="+mj-lt"/>
              </a:rPr>
              <a:t>(housing, work,</a:t>
            </a:r>
          </a:p>
          <a:p>
            <a:r>
              <a:rPr lang="en-US" dirty="0">
                <a:latin typeface="+mj-lt"/>
              </a:rPr>
              <a:t>Infections, lead)</a:t>
            </a:r>
          </a:p>
          <a:p>
            <a:endParaRPr lang="en-US" dirty="0">
              <a:latin typeface="+mj-lt"/>
            </a:endParaRPr>
          </a:p>
          <a:p>
            <a:r>
              <a:rPr lang="en-US" dirty="0">
                <a:latin typeface="+mj-lt"/>
              </a:rPr>
              <a:t>Behaviors</a:t>
            </a:r>
          </a:p>
          <a:p>
            <a:r>
              <a:rPr lang="en-US" dirty="0">
                <a:latin typeface="+mj-lt"/>
              </a:rPr>
              <a:t>(diet, medical care, </a:t>
            </a:r>
          </a:p>
          <a:p>
            <a:r>
              <a:rPr lang="en-US" dirty="0">
                <a:latin typeface="+mj-lt"/>
              </a:rPr>
              <a:t>sex, violence)</a:t>
            </a:r>
          </a:p>
          <a:p>
            <a:endParaRPr lang="en-US" dirty="0">
              <a:latin typeface="+mj-lt"/>
            </a:endParaRPr>
          </a:p>
          <a:p>
            <a:r>
              <a:rPr lang="en-US" dirty="0">
                <a:latin typeface="+mj-lt"/>
              </a:rPr>
              <a:t>Psychological </a:t>
            </a:r>
          </a:p>
          <a:p>
            <a:r>
              <a:rPr lang="en-US" dirty="0">
                <a:latin typeface="+mj-lt"/>
              </a:rPr>
              <a:t>Experiences</a:t>
            </a:r>
          </a:p>
          <a:p>
            <a:r>
              <a:rPr lang="en-US" dirty="0">
                <a:latin typeface="+mj-lt"/>
              </a:rPr>
              <a:t>(stress, shame)</a:t>
            </a:r>
          </a:p>
        </p:txBody>
      </p:sp>
      <p:sp>
        <p:nvSpPr>
          <p:cNvPr id="24" name="Rectangle 23">
            <a:extLst>
              <a:ext uri="{FF2B5EF4-FFF2-40B4-BE49-F238E27FC236}">
                <a16:creationId xmlns:a16="http://schemas.microsoft.com/office/drawing/2014/main" id="{A99AE22C-3FFC-4732-AB1C-657124F36157}"/>
              </a:ext>
            </a:extLst>
          </p:cNvPr>
          <p:cNvSpPr/>
          <p:nvPr/>
        </p:nvSpPr>
        <p:spPr>
          <a:xfrm>
            <a:off x="226423" y="4863108"/>
            <a:ext cx="1426085"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25" name="Text Box 4">
            <a:extLst>
              <a:ext uri="{FF2B5EF4-FFF2-40B4-BE49-F238E27FC236}">
                <a16:creationId xmlns:a16="http://schemas.microsoft.com/office/drawing/2014/main" id="{F462A2E5-5AE4-43E3-8AA7-9527E39C5567}"/>
              </a:ext>
            </a:extLst>
          </p:cNvPr>
          <p:cNvSpPr txBox="1">
            <a:spLocks noChangeArrowheads="1"/>
          </p:cNvSpPr>
          <p:nvPr/>
        </p:nvSpPr>
        <p:spPr bwMode="auto">
          <a:xfrm>
            <a:off x="171451" y="4854714"/>
            <a:ext cx="1524000" cy="707886"/>
          </a:xfrm>
          <a:prstGeom prst="rect">
            <a:avLst/>
          </a:prstGeom>
          <a:noFill/>
          <a:ln w="9525">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mj-lt"/>
                <a:cs typeface="Times New Roman" panose="02020603050405020304" pitchFamily="18" charset="0"/>
              </a:rPr>
              <a:t>Race</a:t>
            </a:r>
          </a:p>
          <a:p>
            <a:pPr algn="ctr" eaLnBrk="1" hangingPunct="1"/>
            <a:r>
              <a:rPr lang="en-US" altLang="en-US" sz="2000" dirty="0">
                <a:solidFill>
                  <a:prstClr val="black"/>
                </a:solidFill>
                <a:latin typeface="+mj-lt"/>
                <a:cs typeface="Times New Roman" panose="02020603050405020304" pitchFamily="18" charset="0"/>
              </a:rPr>
              <a:t>(&amp; racism)</a:t>
            </a:r>
          </a:p>
        </p:txBody>
      </p:sp>
    </p:spTree>
    <p:extLst>
      <p:ext uri="{BB962C8B-B14F-4D97-AF65-F5344CB8AC3E}">
        <p14:creationId xmlns:p14="http://schemas.microsoft.com/office/powerpoint/2010/main" val="346631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Policies and Health Disparities</a:t>
            </a:r>
          </a:p>
        </p:txBody>
      </p:sp>
      <p:sp>
        <p:nvSpPr>
          <p:cNvPr id="3" name="Content Placeholder 2"/>
          <p:cNvSpPr>
            <a:spLocks noGrp="1"/>
          </p:cNvSpPr>
          <p:nvPr>
            <p:ph idx="1"/>
          </p:nvPr>
        </p:nvSpPr>
        <p:spPr>
          <a:xfrm>
            <a:off x="457200" y="1417637"/>
            <a:ext cx="8229600" cy="4525963"/>
          </a:xfrm>
        </p:spPr>
        <p:txBody>
          <a:bodyPr/>
          <a:lstStyle/>
          <a:p>
            <a:r>
              <a:rPr lang="en-US" sz="2600" dirty="0"/>
              <a:t>Reasons to research policies</a:t>
            </a:r>
          </a:p>
          <a:p>
            <a:r>
              <a:rPr lang="en-US" sz="2600" dirty="0"/>
              <a:t>Types of policies that may affect disparities</a:t>
            </a:r>
          </a:p>
          <a:p>
            <a:r>
              <a:rPr lang="en-US" sz="2600" dirty="0"/>
              <a:t>Examples of evaluating health effects of policies</a:t>
            </a:r>
          </a:p>
          <a:p>
            <a:pPr lvl="1"/>
            <a:r>
              <a:rPr lang="en-US" sz="2400" dirty="0"/>
              <a:t>Moving to Opportunity: a randomized trial</a:t>
            </a:r>
          </a:p>
          <a:p>
            <a:pPr lvl="1"/>
            <a:r>
              <a:rPr lang="en-US" sz="2400" dirty="0"/>
              <a:t>Regression discontinuity and related methods: hospital desegregation, educational policies</a:t>
            </a:r>
          </a:p>
          <a:p>
            <a:pPr lvl="1"/>
            <a:r>
              <a:rPr lang="en-US" sz="2400" dirty="0">
                <a:solidFill>
                  <a:srgbClr val="FF0000"/>
                </a:solidFill>
              </a:rPr>
              <a:t>Pseudo-randomization: juvenile judges</a:t>
            </a:r>
          </a:p>
          <a:p>
            <a:r>
              <a:rPr lang="en-US" sz="2600" dirty="0"/>
              <a:t>Distinguishing effects on </a:t>
            </a:r>
            <a:r>
              <a:rPr lang="en-US" sz="2600" i="1" dirty="0"/>
              <a:t>average outcomes </a:t>
            </a:r>
            <a:r>
              <a:rPr lang="en-US" sz="2600" dirty="0"/>
              <a:t>versus </a:t>
            </a:r>
            <a:r>
              <a:rPr lang="en-US" sz="2600" i="1" dirty="0"/>
              <a:t>disparities</a:t>
            </a:r>
            <a:r>
              <a:rPr lang="en-US" sz="2600" dirty="0"/>
              <a:t>: GI Bill</a:t>
            </a:r>
          </a:p>
          <a:p>
            <a:r>
              <a:rPr lang="en-US" sz="2600" dirty="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60</a:t>
            </a:fld>
            <a:endParaRPr lang="en-US"/>
          </a:p>
        </p:txBody>
      </p:sp>
    </p:spTree>
    <p:extLst>
      <p:ext uri="{BB962C8B-B14F-4D97-AF65-F5344CB8AC3E}">
        <p14:creationId xmlns:p14="http://schemas.microsoft.com/office/powerpoint/2010/main" val="1401021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are Effects of Juvenile Incarceration?</a:t>
            </a:r>
          </a:p>
        </p:txBody>
      </p:sp>
      <p:sp>
        <p:nvSpPr>
          <p:cNvPr id="3" name="Content Placeholder 2"/>
          <p:cNvSpPr>
            <a:spLocks noGrp="1"/>
          </p:cNvSpPr>
          <p:nvPr>
            <p:ph idx="1"/>
          </p:nvPr>
        </p:nvSpPr>
        <p:spPr>
          <a:xfrm>
            <a:off x="152400" y="1600200"/>
            <a:ext cx="8839200" cy="4525963"/>
          </a:xfrm>
        </p:spPr>
        <p:txBody>
          <a:bodyPr/>
          <a:lstStyle/>
          <a:p>
            <a:r>
              <a:rPr lang="en-US" sz="2800" dirty="0"/>
              <a:t>35,000 children in Chicago juvenile court</a:t>
            </a:r>
          </a:p>
          <a:p>
            <a:r>
              <a:rPr lang="en-US" sz="2800" dirty="0"/>
              <a:t>Linked to public school and adult incarceration data</a:t>
            </a:r>
          </a:p>
          <a:p>
            <a:r>
              <a:rPr lang="en-US" sz="2800" dirty="0"/>
              <a:t>Assigned to 1 of 62 judges essentially randomly</a:t>
            </a:r>
          </a:p>
          <a:p>
            <a:r>
              <a:rPr lang="en-US" sz="2800" dirty="0"/>
              <a:t>Judge decides whether the juvenile is:</a:t>
            </a:r>
          </a:p>
          <a:p>
            <a:pPr lvl="1"/>
            <a:r>
              <a:rPr lang="en-US" sz="2400" dirty="0"/>
              <a:t>Placed on probation </a:t>
            </a:r>
          </a:p>
          <a:p>
            <a:pPr lvl="1"/>
            <a:r>
              <a:rPr lang="en-US" sz="2400" dirty="0"/>
              <a:t>Incarcerated in detention center </a:t>
            </a:r>
            <a:r>
              <a:rPr lang="en-US" sz="2400" i="1" dirty="0"/>
              <a:t>then</a:t>
            </a:r>
            <a:r>
              <a:rPr lang="en-US" sz="2400" dirty="0"/>
              <a:t> placed on probation</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61</a:t>
            </a:fld>
            <a:endParaRPr lang="en-US"/>
          </a:p>
        </p:txBody>
      </p:sp>
      <p:sp>
        <p:nvSpPr>
          <p:cNvPr id="5" name="Text Box 5"/>
          <p:cNvSpPr txBox="1">
            <a:spLocks noChangeArrowheads="1"/>
          </p:cNvSpPr>
          <p:nvPr/>
        </p:nvSpPr>
        <p:spPr bwMode="auto">
          <a:xfrm>
            <a:off x="5638800" y="6415312"/>
            <a:ext cx="273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742950" indent="-285750"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har char="–"/>
              <a:defRPr sz="2800">
                <a:solidFill>
                  <a:schemeClr val="tx1"/>
                </a:solidFill>
                <a:latin typeface="Times New Roman" pitchFamily="18" charset="0"/>
              </a:defRPr>
            </a:lvl6pPr>
            <a:lvl7pPr marL="2971800" indent="-228600" eaLnBrk="0" fontAlgn="base" hangingPunct="0">
              <a:spcBef>
                <a:spcPct val="20000"/>
              </a:spcBef>
              <a:spcAft>
                <a:spcPct val="0"/>
              </a:spcAft>
              <a:buChar char="–"/>
              <a:defRPr sz="2800">
                <a:solidFill>
                  <a:schemeClr val="tx1"/>
                </a:solidFill>
                <a:latin typeface="Times New Roman" pitchFamily="18" charset="0"/>
              </a:defRPr>
            </a:lvl7pPr>
            <a:lvl8pPr marL="3429000" indent="-228600" eaLnBrk="0" fontAlgn="base" hangingPunct="0">
              <a:spcBef>
                <a:spcPct val="20000"/>
              </a:spcBef>
              <a:spcAft>
                <a:spcPct val="0"/>
              </a:spcAft>
              <a:buChar char="–"/>
              <a:defRPr sz="2800">
                <a:solidFill>
                  <a:schemeClr val="tx1"/>
                </a:solidFill>
                <a:latin typeface="Times New Roman" pitchFamily="18" charset="0"/>
              </a:defRPr>
            </a:lvl8pPr>
            <a:lvl9pPr marL="3886200" indent="-228600" eaLnBrk="0" fontAlgn="base" hangingPunct="0">
              <a:spcBef>
                <a:spcPct val="20000"/>
              </a:spcBef>
              <a:spcAft>
                <a:spcPct val="0"/>
              </a:spcAft>
              <a:buChar char="–"/>
              <a:defRPr sz="2800">
                <a:solidFill>
                  <a:schemeClr val="tx1"/>
                </a:solidFill>
                <a:latin typeface="Times New Roman" pitchFamily="18" charset="0"/>
              </a:defRPr>
            </a:lvl9pPr>
          </a:lstStyle>
          <a:p>
            <a:pPr eaLnBrk="1" hangingPunct="1">
              <a:buFontTx/>
              <a:buNone/>
            </a:pPr>
            <a:r>
              <a:rPr lang="en-US" altLang="en-US" sz="1400" dirty="0" err="1">
                <a:latin typeface="+mj-lt"/>
              </a:rPr>
              <a:t>Aizer</a:t>
            </a:r>
            <a:r>
              <a:rPr lang="en-US" altLang="en-US" sz="1400" dirty="0">
                <a:latin typeface="+mj-lt"/>
              </a:rPr>
              <a:t> 2015</a:t>
            </a:r>
          </a:p>
        </p:txBody>
      </p:sp>
    </p:spTree>
    <p:extLst>
      <p:ext uri="{BB962C8B-B14F-4D97-AF65-F5344CB8AC3E}">
        <p14:creationId xmlns:p14="http://schemas.microsoft.com/office/powerpoint/2010/main" val="3633329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Chance of Incarceration Dependent on Judge</a:t>
            </a:r>
            <a:endParaRPr lang="en-US"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62</a:t>
            </a:fld>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071"/>
          <a:stretch/>
        </p:blipFill>
        <p:spPr bwMode="auto">
          <a:xfrm>
            <a:off x="1245870" y="1750131"/>
            <a:ext cx="6755130" cy="456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16200000">
            <a:off x="-969081" y="3482815"/>
            <a:ext cx="3831498" cy="461665"/>
          </a:xfrm>
          <a:prstGeom prst="rect">
            <a:avLst/>
          </a:prstGeom>
          <a:noFill/>
        </p:spPr>
        <p:txBody>
          <a:bodyPr wrap="none" rtlCol="0">
            <a:spAutoFit/>
          </a:bodyPr>
          <a:lstStyle/>
          <a:p>
            <a:r>
              <a:rPr lang="en-US" sz="2400" dirty="0"/>
              <a:t>Number of cases assigned</a:t>
            </a:r>
          </a:p>
        </p:txBody>
      </p:sp>
      <p:sp>
        <p:nvSpPr>
          <p:cNvPr id="8" name="TextBox 7"/>
          <p:cNvSpPr txBox="1"/>
          <p:nvPr/>
        </p:nvSpPr>
        <p:spPr>
          <a:xfrm>
            <a:off x="2396291" y="5791200"/>
            <a:ext cx="5211170" cy="615553"/>
          </a:xfrm>
          <a:prstGeom prst="rect">
            <a:avLst/>
          </a:prstGeom>
          <a:solidFill>
            <a:schemeClr val="bg1"/>
          </a:solidFill>
        </p:spPr>
        <p:txBody>
          <a:bodyPr wrap="none" rtlCol="0">
            <a:spAutoFit/>
          </a:bodyPr>
          <a:lstStyle/>
          <a:p>
            <a:pPr algn="ctr"/>
            <a:r>
              <a:rPr lang="en-US" dirty="0"/>
              <a:t>Probability Judge Chooses to Incarcerate</a:t>
            </a:r>
          </a:p>
          <a:p>
            <a:pPr algn="ctr"/>
            <a:r>
              <a:rPr lang="en-US" sz="1600" dirty="0"/>
              <a:t>(black bars adjusted for covariates such as child’s age)</a:t>
            </a:r>
          </a:p>
        </p:txBody>
      </p:sp>
    </p:spTree>
    <p:extLst>
      <p:ext uri="{BB962C8B-B14F-4D97-AF65-F5344CB8AC3E}">
        <p14:creationId xmlns:p14="http://schemas.microsoft.com/office/powerpoint/2010/main" val="4052674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Effects of Juvenile Incarceration</a:t>
            </a:r>
          </a:p>
        </p:txBody>
      </p:sp>
      <p:sp>
        <p:nvSpPr>
          <p:cNvPr id="9" name="Content Placeholder 8"/>
          <p:cNvSpPr>
            <a:spLocks noGrp="1"/>
          </p:cNvSpPr>
          <p:nvPr>
            <p:ph idx="1"/>
          </p:nvPr>
        </p:nvSpPr>
        <p:spPr>
          <a:xfrm>
            <a:off x="457200" y="1524000"/>
            <a:ext cx="8229600" cy="4525963"/>
          </a:xfrm>
        </p:spPr>
        <p:txBody>
          <a:bodyPr/>
          <a:lstStyle/>
          <a:p>
            <a:pPr>
              <a:spcAft>
                <a:spcPts val="600"/>
              </a:spcAft>
            </a:pPr>
            <a:r>
              <a:rPr lang="en-US" sz="2400" dirty="0"/>
              <a:t>Results:</a:t>
            </a:r>
          </a:p>
          <a:p>
            <a:pPr lvl="1">
              <a:spcAft>
                <a:spcPts val="600"/>
              </a:spcAft>
            </a:pPr>
            <a:r>
              <a:rPr lang="en-US" sz="2000" dirty="0"/>
              <a:t>Decreased high school graduation (13% points)</a:t>
            </a:r>
          </a:p>
          <a:p>
            <a:pPr lvl="1">
              <a:spcAft>
                <a:spcPts val="600"/>
              </a:spcAft>
            </a:pPr>
            <a:r>
              <a:rPr lang="en-US" sz="2000" dirty="0"/>
              <a:t>Increased chance of imprisonment by age 25 (23% points)</a:t>
            </a:r>
          </a:p>
          <a:p>
            <a:pPr lvl="1">
              <a:spcAft>
                <a:spcPts val="600"/>
              </a:spcAft>
            </a:pPr>
            <a:r>
              <a:rPr lang="en-US" sz="2000" dirty="0"/>
              <a:t>Increased chance of imprisonment as adult by age 25 for violent crime (15% points)</a:t>
            </a:r>
          </a:p>
          <a:p>
            <a:pPr>
              <a:spcAft>
                <a:spcPts val="600"/>
              </a:spcAft>
            </a:pPr>
            <a:r>
              <a:rPr lang="en-US" sz="2400" dirty="0"/>
              <a:t>Effects largest for older children, ages 15-16 years</a:t>
            </a:r>
          </a:p>
          <a:p>
            <a:pPr>
              <a:spcAft>
                <a:spcPts val="600"/>
              </a:spcAft>
            </a:pPr>
            <a:r>
              <a:rPr lang="en-US" sz="2400" dirty="0"/>
              <a:t>Estimates often different than those from conventional regression</a:t>
            </a:r>
          </a:p>
          <a:p>
            <a:pPr>
              <a:spcAft>
                <a:spcPts val="600"/>
              </a:spcAft>
            </a:pPr>
            <a:r>
              <a:rPr lang="en-US" sz="2400" dirty="0"/>
              <a:t>Note: not for </a:t>
            </a:r>
            <a:r>
              <a:rPr lang="en-US" sz="2400" i="1" dirty="0"/>
              <a:t>all kids</a:t>
            </a:r>
            <a:r>
              <a:rPr lang="en-US" sz="2400" dirty="0"/>
              <a:t>, this is among kids on the margin who some judges incarcerated but others may not have.</a:t>
            </a:r>
          </a:p>
          <a:p>
            <a:pPr>
              <a:spcAft>
                <a:spcPts val="600"/>
              </a:spcAft>
            </a:pPr>
            <a:r>
              <a:rPr lang="en-US" sz="2400" dirty="0"/>
              <a:t>Health effects unknown</a:t>
            </a:r>
          </a:p>
        </p:txBody>
      </p:sp>
      <p:sp>
        <p:nvSpPr>
          <p:cNvPr id="4" name="Slide Number Placeholder 3"/>
          <p:cNvSpPr>
            <a:spLocks noGrp="1"/>
          </p:cNvSpPr>
          <p:nvPr>
            <p:ph type="sldNum" sz="quarter" idx="12"/>
          </p:nvPr>
        </p:nvSpPr>
        <p:spPr/>
        <p:txBody>
          <a:bodyPr/>
          <a:lstStyle/>
          <a:p>
            <a:fld id="{168D8DE9-303A-4ABA-A733-D6FD568B702D}" type="slidenum">
              <a:rPr lang="en-US" smtClean="0"/>
              <a:pPr/>
              <a:t>63</a:t>
            </a:fld>
            <a:endParaRPr lang="en-US"/>
          </a:p>
        </p:txBody>
      </p:sp>
    </p:spTree>
    <p:extLst>
      <p:ext uri="{BB962C8B-B14F-4D97-AF65-F5344CB8AC3E}">
        <p14:creationId xmlns:p14="http://schemas.microsoft.com/office/powerpoint/2010/main" val="5632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Policies and Health Disparities</a:t>
            </a:r>
          </a:p>
        </p:txBody>
      </p:sp>
      <p:sp>
        <p:nvSpPr>
          <p:cNvPr id="3" name="Content Placeholder 2"/>
          <p:cNvSpPr>
            <a:spLocks noGrp="1"/>
          </p:cNvSpPr>
          <p:nvPr>
            <p:ph idx="1"/>
          </p:nvPr>
        </p:nvSpPr>
        <p:spPr>
          <a:xfrm>
            <a:off x="457200" y="1417637"/>
            <a:ext cx="8229600" cy="4525963"/>
          </a:xfrm>
        </p:spPr>
        <p:txBody>
          <a:bodyPr/>
          <a:lstStyle/>
          <a:p>
            <a:r>
              <a:rPr lang="en-US" sz="2600" dirty="0"/>
              <a:t>Reasons to research policies</a:t>
            </a:r>
          </a:p>
          <a:p>
            <a:r>
              <a:rPr lang="en-US" sz="2600" dirty="0"/>
              <a:t>Types of policies that may affect disparities</a:t>
            </a:r>
          </a:p>
          <a:p>
            <a:r>
              <a:rPr lang="en-US" sz="2600" dirty="0"/>
              <a:t>Examples of evaluating health effects of policies</a:t>
            </a:r>
          </a:p>
          <a:p>
            <a:pPr lvl="1"/>
            <a:r>
              <a:rPr lang="en-US" sz="2400" dirty="0"/>
              <a:t>Moving to Opportunity: a randomized trial</a:t>
            </a:r>
          </a:p>
          <a:p>
            <a:pPr lvl="1"/>
            <a:r>
              <a:rPr lang="en-US" sz="2400" dirty="0"/>
              <a:t>Regression discontinuity and related methods: hospital desegregation, educational policies</a:t>
            </a:r>
          </a:p>
          <a:p>
            <a:pPr lvl="1"/>
            <a:r>
              <a:rPr lang="en-US" sz="2400" dirty="0"/>
              <a:t>Pseudo-randomization: juvenile judges</a:t>
            </a:r>
          </a:p>
          <a:p>
            <a:r>
              <a:rPr lang="en-US" sz="2600" dirty="0">
                <a:solidFill>
                  <a:srgbClr val="FF0000"/>
                </a:solidFill>
              </a:rPr>
              <a:t>Distinguishing effects on </a:t>
            </a:r>
            <a:r>
              <a:rPr lang="en-US" sz="2600" i="1" dirty="0">
                <a:solidFill>
                  <a:srgbClr val="FF0000"/>
                </a:solidFill>
              </a:rPr>
              <a:t>average outcomes </a:t>
            </a:r>
            <a:r>
              <a:rPr lang="en-US" sz="2600" dirty="0">
                <a:solidFill>
                  <a:srgbClr val="FF0000"/>
                </a:solidFill>
              </a:rPr>
              <a:t>versus </a:t>
            </a:r>
            <a:r>
              <a:rPr lang="en-US" sz="2600" i="1" dirty="0">
                <a:solidFill>
                  <a:srgbClr val="FF0000"/>
                </a:solidFill>
              </a:rPr>
              <a:t>disparities</a:t>
            </a:r>
            <a:r>
              <a:rPr lang="en-US" sz="2600" dirty="0">
                <a:solidFill>
                  <a:srgbClr val="FF0000"/>
                </a:solidFill>
              </a:rPr>
              <a:t>: GI Bill</a:t>
            </a:r>
          </a:p>
          <a:p>
            <a:r>
              <a:rPr lang="en-US" sz="2600" dirty="0"/>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64</a:t>
            </a:fld>
            <a:endParaRPr lang="en-US"/>
          </a:p>
        </p:txBody>
      </p:sp>
    </p:spTree>
    <p:extLst>
      <p:ext uri="{BB962C8B-B14F-4D97-AF65-F5344CB8AC3E}">
        <p14:creationId xmlns:p14="http://schemas.microsoft.com/office/powerpoint/2010/main" val="14010214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a:t>GI Bill</a:t>
            </a:r>
            <a:endParaRPr lang="en-US" altLang="en-US" dirty="0"/>
          </a:p>
        </p:txBody>
      </p:sp>
      <p:sp>
        <p:nvSpPr>
          <p:cNvPr id="4099" name="Rectangle 3"/>
          <p:cNvSpPr>
            <a:spLocks noGrp="1" noChangeArrowheads="1"/>
          </p:cNvSpPr>
          <p:nvPr>
            <p:ph type="body" idx="1"/>
          </p:nvPr>
        </p:nvSpPr>
        <p:spPr/>
        <p:txBody>
          <a:bodyPr/>
          <a:lstStyle/>
          <a:p>
            <a:pPr marL="460375" lvl="1" eaLnBrk="1" hangingPunct="1">
              <a:lnSpc>
                <a:spcPct val="90000"/>
              </a:lnSpc>
              <a:spcAft>
                <a:spcPts val="600"/>
              </a:spcAft>
            </a:pPr>
            <a:r>
              <a:rPr lang="en-US" altLang="en-US" sz="2400" dirty="0"/>
              <a:t>GI Bill implemented in 1944 under Roosevelt</a:t>
            </a:r>
          </a:p>
          <a:p>
            <a:pPr marL="460375" lvl="1" eaLnBrk="1" hangingPunct="1">
              <a:lnSpc>
                <a:spcPct val="90000"/>
              </a:lnSpc>
              <a:spcAft>
                <a:spcPts val="600"/>
              </a:spcAft>
            </a:pPr>
            <a:r>
              <a:rPr lang="en-US" altLang="en-US" sz="2400" dirty="0"/>
              <a:t>Components:</a:t>
            </a:r>
          </a:p>
          <a:p>
            <a:pPr marL="914400" lvl="2" indent="-282575" eaLnBrk="1" hangingPunct="1">
              <a:lnSpc>
                <a:spcPct val="90000"/>
              </a:lnSpc>
              <a:spcAft>
                <a:spcPts val="600"/>
              </a:spcAft>
              <a:buFont typeface="+mj-lt"/>
              <a:buAutoNum type="arabicPeriod"/>
            </a:pPr>
            <a:r>
              <a:rPr lang="en-US" altLang="en-US" sz="2000" dirty="0"/>
              <a:t>Educational subsidy to cover college tuition</a:t>
            </a:r>
          </a:p>
          <a:p>
            <a:pPr marL="914400" lvl="2" indent="-282575" eaLnBrk="1" hangingPunct="1">
              <a:lnSpc>
                <a:spcPct val="90000"/>
              </a:lnSpc>
              <a:spcAft>
                <a:spcPts val="600"/>
              </a:spcAft>
              <a:buFont typeface="+mj-lt"/>
              <a:buAutoNum type="arabicPeriod"/>
            </a:pPr>
            <a:r>
              <a:rPr lang="en-US" altLang="en-US" sz="2000" dirty="0"/>
              <a:t>Guarantees for loans for housing/business</a:t>
            </a:r>
          </a:p>
          <a:p>
            <a:pPr marL="914400" lvl="2" indent="-282575" eaLnBrk="1" hangingPunct="1">
              <a:lnSpc>
                <a:spcPct val="90000"/>
              </a:lnSpc>
              <a:spcAft>
                <a:spcPts val="600"/>
              </a:spcAft>
              <a:buFont typeface="+mj-lt"/>
              <a:buAutoNum type="arabicPeriod"/>
            </a:pPr>
            <a:r>
              <a:rPr lang="en-US" altLang="en-US" sz="2000" dirty="0"/>
              <a:t>Job placement assistance</a:t>
            </a:r>
          </a:p>
          <a:p>
            <a:pPr marL="914400" lvl="2" indent="-282575" eaLnBrk="1" hangingPunct="1">
              <a:lnSpc>
                <a:spcPct val="90000"/>
              </a:lnSpc>
              <a:spcAft>
                <a:spcPts val="600"/>
              </a:spcAft>
              <a:buFont typeface="+mj-lt"/>
              <a:buAutoNum type="arabicPeriod"/>
            </a:pPr>
            <a:r>
              <a:rPr lang="en-US" altLang="en-US" sz="2000" dirty="0"/>
              <a:t>Unemployment compensation</a:t>
            </a:r>
          </a:p>
          <a:p>
            <a:pPr marL="460375" lvl="1" eaLnBrk="1" hangingPunct="1">
              <a:lnSpc>
                <a:spcPct val="90000"/>
              </a:lnSpc>
              <a:spcAft>
                <a:spcPts val="600"/>
              </a:spcAft>
            </a:pPr>
            <a:r>
              <a:rPr lang="en-US" altLang="en-US" sz="2400" dirty="0"/>
              <a:t>Eligibility: 90+ days service, no dishonorable discharge</a:t>
            </a:r>
          </a:p>
          <a:p>
            <a:pPr marL="460375" lvl="1" eaLnBrk="1" hangingPunct="1">
              <a:lnSpc>
                <a:spcPct val="90000"/>
              </a:lnSpc>
              <a:spcAft>
                <a:spcPts val="600"/>
              </a:spcAft>
            </a:pPr>
            <a:r>
              <a:rPr lang="en-US" altLang="en-US" sz="2400" dirty="0"/>
              <a:t>Policy was </a:t>
            </a:r>
            <a:r>
              <a:rPr lang="en-US" altLang="en-US" sz="2400" i="1" dirty="0"/>
              <a:t>de jure</a:t>
            </a:r>
            <a:r>
              <a:rPr lang="en-US" altLang="en-US" sz="2400" dirty="0"/>
              <a:t> race neutral</a:t>
            </a:r>
          </a:p>
          <a:p>
            <a:pPr marL="460375" lvl="1" eaLnBrk="1" hangingPunct="1">
              <a:lnSpc>
                <a:spcPct val="90000"/>
              </a:lnSpc>
              <a:spcAft>
                <a:spcPts val="600"/>
              </a:spcAft>
            </a:pPr>
            <a:r>
              <a:rPr lang="en-US" altLang="en-US" sz="2400" dirty="0"/>
              <a:t>Were effects actually race neutral?</a:t>
            </a:r>
          </a:p>
          <a:p>
            <a:pPr lvl="1" eaLnBrk="1" hangingPunct="1">
              <a:lnSpc>
                <a:spcPct val="90000"/>
              </a:lnSpc>
            </a:pPr>
            <a:endParaRPr lang="en-US" altLang="en-US" dirty="0"/>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65</a:t>
            </a:fld>
            <a:endParaRPr lang="en-US"/>
          </a:p>
        </p:txBody>
      </p:sp>
    </p:spTree>
    <p:extLst>
      <p:ext uri="{BB962C8B-B14F-4D97-AF65-F5344CB8AC3E}">
        <p14:creationId xmlns:p14="http://schemas.microsoft.com/office/powerpoint/2010/main" val="3002030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bwMode="auto">
          <a:xfrm>
            <a:off x="457200" y="274638"/>
            <a:ext cx="8229600" cy="1143000"/>
          </a:xfrm>
          <a:prstGeom prst="rect">
            <a:avLst/>
          </a:prstGeom>
          <a:solidFill>
            <a:srgbClr val="FFFF99"/>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a:t>GI Bill: Job Placement</a:t>
            </a:r>
          </a:p>
        </p:txBody>
      </p:sp>
      <p:sp>
        <p:nvSpPr>
          <p:cNvPr id="54275" name="Rectangle 3"/>
          <p:cNvSpPr>
            <a:spLocks noGrp="1" noChangeArrowheads="1"/>
          </p:cNvSpPr>
          <p:nvPr>
            <p:ph type="body" idx="4294967295"/>
          </p:nvPr>
        </p:nvSpPr>
        <p:spPr bwMode="auto">
          <a:xfrm>
            <a:off x="152399" y="1524000"/>
            <a:ext cx="8843973"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2800" dirty="0"/>
              <a:t>Assistance administered by local offices, mostly staffed by White staff:</a:t>
            </a:r>
          </a:p>
          <a:p>
            <a:pPr eaLnBrk="1" hangingPunct="1">
              <a:lnSpc>
                <a:spcPct val="90000"/>
              </a:lnSpc>
            </a:pPr>
            <a:endParaRPr lang="en-US" altLang="en-US" sz="2400" dirty="0"/>
          </a:p>
          <a:p>
            <a:pPr marL="0" indent="457200">
              <a:lnSpc>
                <a:spcPct val="90000"/>
              </a:lnSpc>
              <a:buFontTx/>
              <a:buNone/>
            </a:pPr>
            <a:r>
              <a:rPr lang="en-US" altLang="en-US" sz="2400" dirty="0"/>
              <a:t>“In trying to find a job, the [Black] veteran would visit the local U.S. Employment Service Office. If he’ll accept some laborer’s job, they’ll readily place him. If he knows some of the old-timey trades, they can get him placed… </a:t>
            </a:r>
          </a:p>
          <a:p>
            <a:pPr marL="0" indent="457200">
              <a:lnSpc>
                <a:spcPct val="90000"/>
              </a:lnSpc>
              <a:buFontTx/>
              <a:buNone/>
            </a:pPr>
            <a:r>
              <a:rPr lang="en-US" altLang="en-US" sz="2400" dirty="0"/>
              <a:t>But if he’s qualified in some of the new skills that Negros haven’t traditionally been doing, or has some kind of professional training, they just can’t find a place for him and he’ll be offered a job as a porter in the local hotel or the like.’”</a:t>
            </a:r>
          </a:p>
        </p:txBody>
      </p:sp>
      <p:sp>
        <p:nvSpPr>
          <p:cNvPr id="54276" name="Text Box 4"/>
          <p:cNvSpPr txBox="1">
            <a:spLocks noChangeArrowheads="1"/>
          </p:cNvSpPr>
          <p:nvPr/>
        </p:nvSpPr>
        <p:spPr bwMode="auto">
          <a:xfrm>
            <a:off x="6062819" y="6388767"/>
            <a:ext cx="1099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err="1"/>
              <a:t>Onkst</a:t>
            </a:r>
            <a:r>
              <a:rPr lang="en-US" altLang="en-US" sz="1400" dirty="0"/>
              <a:t> 2001</a:t>
            </a:r>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66</a:t>
            </a:fld>
            <a:endParaRPr lang="en-US"/>
          </a:p>
        </p:txBody>
      </p:sp>
    </p:spTree>
    <p:extLst>
      <p:ext uri="{BB962C8B-B14F-4D97-AF65-F5344CB8AC3E}">
        <p14:creationId xmlns:p14="http://schemas.microsoft.com/office/powerpoint/2010/main" val="966961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dirty="0"/>
              <a:t>GI Bill: Job Placement</a:t>
            </a:r>
            <a:endParaRPr lang="en-US" altLang="en-US" dirty="0"/>
          </a:p>
        </p:txBody>
      </p:sp>
      <p:sp>
        <p:nvSpPr>
          <p:cNvPr id="6147" name="Rectangle 3"/>
          <p:cNvSpPr>
            <a:spLocks noGrp="1" noChangeArrowheads="1"/>
          </p:cNvSpPr>
          <p:nvPr>
            <p:ph type="body" idx="1"/>
          </p:nvPr>
        </p:nvSpPr>
        <p:spPr/>
        <p:txBody>
          <a:bodyPr/>
          <a:lstStyle/>
          <a:p>
            <a:pPr eaLnBrk="1" hangingPunct="1">
              <a:lnSpc>
                <a:spcPct val="90000"/>
              </a:lnSpc>
              <a:spcAft>
                <a:spcPts val="600"/>
              </a:spcAft>
            </a:pPr>
            <a:r>
              <a:rPr lang="en-US" altLang="en-US" sz="2800" dirty="0"/>
              <a:t>In Mississippi in Oct 1945, job counselors filled 6,583 non-agricultural jobs</a:t>
            </a:r>
          </a:p>
          <a:p>
            <a:pPr eaLnBrk="1" hangingPunct="1">
              <a:lnSpc>
                <a:spcPct val="90000"/>
              </a:lnSpc>
              <a:spcAft>
                <a:spcPts val="600"/>
              </a:spcAft>
            </a:pPr>
            <a:r>
              <a:rPr lang="en-US" altLang="en-US" sz="2800" dirty="0"/>
              <a:t>86% of professional, skilled, and semi-skilled positions went to White veterans</a:t>
            </a:r>
          </a:p>
          <a:p>
            <a:pPr eaLnBrk="1" hangingPunct="1">
              <a:lnSpc>
                <a:spcPct val="90000"/>
              </a:lnSpc>
              <a:spcAft>
                <a:spcPts val="600"/>
              </a:spcAft>
            </a:pPr>
            <a:r>
              <a:rPr lang="en-US" altLang="en-US" sz="2800" dirty="0"/>
              <a:t>92% of the unskilled and service-oriented jobs went to Black veterans</a:t>
            </a:r>
          </a:p>
          <a:p>
            <a:pPr eaLnBrk="1" hangingPunct="1">
              <a:lnSpc>
                <a:spcPct val="90000"/>
              </a:lnSpc>
              <a:spcAft>
                <a:spcPts val="600"/>
              </a:spcAft>
            </a:pPr>
            <a:r>
              <a:rPr lang="en-US" altLang="en-US" sz="2800" dirty="0"/>
              <a:t>Men who did not take a job deemed “suitable” by counselor were denied unemployment compensation</a:t>
            </a:r>
          </a:p>
          <a:p>
            <a:pPr eaLnBrk="1" hangingPunct="1">
              <a:lnSpc>
                <a:spcPct val="90000"/>
              </a:lnSpc>
            </a:pPr>
            <a:endParaRPr lang="en-US" altLang="en-US" dirty="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67</a:t>
            </a:fld>
            <a:endParaRPr lang="en-US"/>
          </a:p>
        </p:txBody>
      </p:sp>
    </p:spTree>
    <p:extLst>
      <p:ext uri="{BB962C8B-B14F-4D97-AF65-F5344CB8AC3E}">
        <p14:creationId xmlns:p14="http://schemas.microsoft.com/office/powerpoint/2010/main" val="1785726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dirty="0"/>
              <a:t>GI Bill: Loan Guarantees</a:t>
            </a:r>
            <a:endParaRPr lang="en-US" altLang="en-US" dirty="0"/>
          </a:p>
        </p:txBody>
      </p:sp>
      <p:sp>
        <p:nvSpPr>
          <p:cNvPr id="7171" name="Rectangle 3"/>
          <p:cNvSpPr>
            <a:spLocks noGrp="1" noChangeArrowheads="1"/>
          </p:cNvSpPr>
          <p:nvPr>
            <p:ph type="body" idx="1"/>
          </p:nvPr>
        </p:nvSpPr>
        <p:spPr/>
        <p:txBody>
          <a:bodyPr/>
          <a:lstStyle/>
          <a:p>
            <a:pPr eaLnBrk="1" hangingPunct="1">
              <a:lnSpc>
                <a:spcPct val="90000"/>
              </a:lnSpc>
            </a:pPr>
            <a:r>
              <a:rPr lang="en-US" altLang="en-US" dirty="0"/>
              <a:t>Administered by local banks</a:t>
            </a:r>
          </a:p>
          <a:p>
            <a:pPr lvl="1" eaLnBrk="1" hangingPunct="1">
              <a:lnSpc>
                <a:spcPct val="90000"/>
              </a:lnSpc>
            </a:pPr>
            <a:r>
              <a:rPr lang="en-US" altLang="en-US" dirty="0"/>
              <a:t>Loans require collateral</a:t>
            </a:r>
          </a:p>
          <a:p>
            <a:pPr eaLnBrk="1" hangingPunct="1">
              <a:lnSpc>
                <a:spcPct val="90000"/>
              </a:lnSpc>
            </a:pPr>
            <a:r>
              <a:rPr lang="en-US" altLang="en-US" dirty="0"/>
              <a:t>Survey of 13 Mississippi cities in 1947</a:t>
            </a:r>
          </a:p>
          <a:p>
            <a:pPr lvl="1" eaLnBrk="1" hangingPunct="1">
              <a:lnSpc>
                <a:spcPct val="90000"/>
              </a:lnSpc>
            </a:pPr>
            <a:r>
              <a:rPr lang="en-US" altLang="en-US" dirty="0"/>
              <a:t>3,229 loans guaranteed by the VA</a:t>
            </a:r>
          </a:p>
          <a:p>
            <a:pPr lvl="1" eaLnBrk="1" hangingPunct="1">
              <a:lnSpc>
                <a:spcPct val="90000"/>
              </a:lnSpc>
            </a:pPr>
            <a:r>
              <a:rPr lang="en-US" altLang="en-US" dirty="0"/>
              <a:t>2 were for Black veterans</a:t>
            </a:r>
          </a:p>
          <a:p>
            <a:pPr eaLnBrk="1" hangingPunct="1">
              <a:lnSpc>
                <a:spcPct val="90000"/>
              </a:lnSpc>
            </a:pPr>
            <a:r>
              <a:rPr lang="en-US" altLang="en-US" dirty="0"/>
              <a:t>Unclear how widespread, limited evidence, but likely that loan guarantees were essentially unavailable to Black veterans</a:t>
            </a:r>
          </a:p>
          <a:p>
            <a:pPr eaLnBrk="1" hangingPunct="1">
              <a:lnSpc>
                <a:spcPct val="90000"/>
              </a:lnSpc>
            </a:pPr>
            <a:endParaRPr lang="en-US" altLang="en-US" dirty="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68</a:t>
            </a:fld>
            <a:endParaRPr lang="en-US"/>
          </a:p>
        </p:txBody>
      </p:sp>
    </p:spTree>
    <p:extLst>
      <p:ext uri="{BB962C8B-B14F-4D97-AF65-F5344CB8AC3E}">
        <p14:creationId xmlns:p14="http://schemas.microsoft.com/office/powerpoint/2010/main" val="15543165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dirty="0"/>
              <a:t>GI Bill: Education</a:t>
            </a:r>
            <a:endParaRPr lang="en-US" altLang="en-US" dirty="0"/>
          </a:p>
        </p:txBody>
      </p:sp>
      <p:sp>
        <p:nvSpPr>
          <p:cNvPr id="8195" name="Rectangle 3"/>
          <p:cNvSpPr>
            <a:spLocks noGrp="1" noChangeArrowheads="1"/>
          </p:cNvSpPr>
          <p:nvPr>
            <p:ph type="body" idx="1"/>
          </p:nvPr>
        </p:nvSpPr>
        <p:spPr/>
        <p:txBody>
          <a:bodyPr/>
          <a:lstStyle/>
          <a:p>
            <a:pPr eaLnBrk="1" hangingPunct="1">
              <a:lnSpc>
                <a:spcPct val="90000"/>
              </a:lnSpc>
              <a:spcAft>
                <a:spcPts val="600"/>
              </a:spcAft>
            </a:pPr>
            <a:r>
              <a:rPr lang="en-US" altLang="en-US" sz="2400" dirty="0"/>
              <a:t>At the end of WWII, there were only ~100 small, under-resourced colleges in the South accepting Black students</a:t>
            </a:r>
          </a:p>
          <a:p>
            <a:pPr eaLnBrk="1" hangingPunct="1">
              <a:lnSpc>
                <a:spcPct val="90000"/>
              </a:lnSpc>
              <a:spcAft>
                <a:spcPts val="600"/>
              </a:spcAft>
            </a:pPr>
            <a:r>
              <a:rPr lang="en-US" altLang="en-US" sz="2400" dirty="0"/>
              <a:t>Southern Black colleges turned away ~55% of veterans</a:t>
            </a:r>
          </a:p>
          <a:p>
            <a:pPr eaLnBrk="1" hangingPunct="1">
              <a:lnSpc>
                <a:spcPct val="90000"/>
              </a:lnSpc>
              <a:spcAft>
                <a:spcPts val="600"/>
              </a:spcAft>
            </a:pPr>
            <a:r>
              <a:rPr lang="en-US" altLang="en-US" sz="2400" dirty="0"/>
              <a:t>High school graduation rates lower among Black kids, further reducing potential value of college tuition subsidy</a:t>
            </a:r>
          </a:p>
          <a:p>
            <a:pPr eaLnBrk="1" hangingPunct="1">
              <a:lnSpc>
                <a:spcPct val="90000"/>
              </a:lnSpc>
              <a:spcAft>
                <a:spcPts val="600"/>
              </a:spcAft>
            </a:pPr>
            <a:r>
              <a:rPr lang="en-US" altLang="en-US" sz="2400" dirty="0"/>
              <a:t>How to estimate the effect of GI bill?</a:t>
            </a:r>
          </a:p>
          <a:p>
            <a:pPr lvl="1" eaLnBrk="1" hangingPunct="1">
              <a:lnSpc>
                <a:spcPct val="90000"/>
              </a:lnSpc>
              <a:spcAft>
                <a:spcPts val="600"/>
              </a:spcAft>
            </a:pPr>
            <a:r>
              <a:rPr lang="en-US" altLang="en-US" sz="2000" dirty="0"/>
              <a:t>Compare veterans to non-veterans?</a:t>
            </a:r>
          </a:p>
          <a:p>
            <a:pPr eaLnBrk="1" hangingPunct="1">
              <a:lnSpc>
                <a:spcPct val="90000"/>
              </a:lnSpc>
              <a:spcAft>
                <a:spcPts val="600"/>
              </a:spcAft>
            </a:pPr>
            <a:r>
              <a:rPr lang="en-US" altLang="en-US" sz="2400" dirty="0"/>
              <a:t>Biased differentially for Black and White men because of selection criteria for entry into the military (literacy, disability, discrimination)</a:t>
            </a:r>
          </a:p>
          <a:p>
            <a:pPr eaLnBrk="1" hangingPunct="1">
              <a:lnSpc>
                <a:spcPct val="90000"/>
              </a:lnSpc>
            </a:pPr>
            <a:endParaRPr lang="en-US" altLang="en-US" dirty="0"/>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69</a:t>
            </a:fld>
            <a:endParaRPr lang="en-US"/>
          </a:p>
        </p:txBody>
      </p:sp>
    </p:spTree>
    <p:extLst>
      <p:ext uri="{BB962C8B-B14F-4D97-AF65-F5344CB8AC3E}">
        <p14:creationId xmlns:p14="http://schemas.microsoft.com/office/powerpoint/2010/main" val="175711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7</a:t>
            </a:fld>
            <a:endParaRPr lang="en-US">
              <a:solidFill>
                <a:prstClr val="black"/>
              </a:solidFill>
            </a:endParaRPr>
          </a:p>
        </p:txBody>
      </p:sp>
      <p:sp>
        <p:nvSpPr>
          <p:cNvPr id="32" name="Title 1"/>
          <p:cNvSpPr txBox="1">
            <a:spLocks/>
          </p:cNvSpPr>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kern="0" dirty="0"/>
              <a:t>Pathways Affected by Healthcare</a:t>
            </a:r>
          </a:p>
        </p:txBody>
      </p:sp>
      <p:sp>
        <p:nvSpPr>
          <p:cNvPr id="33" name="Rectangle 32"/>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4" name="Rectangle 33"/>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5" name="Rectangle 34"/>
          <p:cNvSpPr/>
          <p:nvPr/>
        </p:nvSpPr>
        <p:spPr>
          <a:xfrm>
            <a:off x="226423" y="4863108"/>
            <a:ext cx="1426085"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1" name="Rectangle 40"/>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2" name="Oval 41"/>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5" name="Text Box 26"/>
          <p:cNvSpPr txBox="1">
            <a:spLocks noChangeArrowheads="1"/>
          </p:cNvSpPr>
          <p:nvPr/>
        </p:nvSpPr>
        <p:spPr bwMode="auto">
          <a:xfrm>
            <a:off x="7378699" y="3295471"/>
            <a:ext cx="1765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prstClr val="black"/>
                </a:solidFill>
                <a:latin typeface="+mj-lt"/>
                <a:cs typeface="Times New Roman" panose="02020603050405020304" pitchFamily="18" charset="0"/>
              </a:rPr>
              <a:t>Disease </a:t>
            </a:r>
          </a:p>
          <a:p>
            <a:pPr algn="ctr" eaLnBrk="1" hangingPunct="1"/>
            <a:r>
              <a:rPr lang="en-US" altLang="en-US" dirty="0">
                <a:solidFill>
                  <a:prstClr val="black"/>
                </a:solidFill>
                <a:latin typeface="+mj-lt"/>
                <a:cs typeface="Times New Roman" panose="02020603050405020304" pitchFamily="18" charset="0"/>
              </a:rPr>
              <a:t>Onset, Progression, Consequences</a:t>
            </a:r>
          </a:p>
        </p:txBody>
      </p:sp>
      <p:sp>
        <p:nvSpPr>
          <p:cNvPr id="46" name="Text Box 4"/>
          <p:cNvSpPr txBox="1">
            <a:spLocks noChangeArrowheads="1"/>
          </p:cNvSpPr>
          <p:nvPr/>
        </p:nvSpPr>
        <p:spPr bwMode="auto">
          <a:xfrm>
            <a:off x="228600"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mj-lt"/>
                <a:cs typeface="Times New Roman" panose="02020603050405020304" pitchFamily="18" charset="0"/>
              </a:rPr>
              <a:t>Education</a:t>
            </a:r>
          </a:p>
        </p:txBody>
      </p:sp>
      <p:cxnSp>
        <p:nvCxnSpPr>
          <p:cNvPr id="48" name="Elbow Connector 39"/>
          <p:cNvCxnSpPr>
            <a:endCxn id="33"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Elbow Connector 42"/>
          <p:cNvCxnSpPr>
            <a:endCxn id="42"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 Box 4"/>
          <p:cNvSpPr txBox="1">
            <a:spLocks noChangeArrowheads="1"/>
          </p:cNvSpPr>
          <p:nvPr/>
        </p:nvSpPr>
        <p:spPr bwMode="auto">
          <a:xfrm>
            <a:off x="171451" y="4854714"/>
            <a:ext cx="1524000" cy="707886"/>
          </a:xfrm>
          <a:prstGeom prst="rect">
            <a:avLst/>
          </a:prstGeom>
          <a:noFill/>
          <a:ln w="9525">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mj-lt"/>
                <a:cs typeface="Times New Roman" panose="02020603050405020304" pitchFamily="18" charset="0"/>
              </a:rPr>
              <a:t>Race</a:t>
            </a:r>
          </a:p>
          <a:p>
            <a:pPr algn="ctr" eaLnBrk="1" hangingPunct="1"/>
            <a:r>
              <a:rPr lang="en-US" altLang="en-US" sz="2000" dirty="0">
                <a:solidFill>
                  <a:prstClr val="black"/>
                </a:solidFill>
                <a:latin typeface="+mj-lt"/>
                <a:cs typeface="Times New Roman" panose="02020603050405020304" pitchFamily="18" charset="0"/>
              </a:rPr>
              <a:t>(&amp; racism)</a:t>
            </a:r>
          </a:p>
        </p:txBody>
      </p:sp>
      <p:cxnSp>
        <p:nvCxnSpPr>
          <p:cNvPr id="51" name="Elbow Connector 50"/>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927812" y="5589072"/>
            <a:ext cx="4939588" cy="964128"/>
            <a:chOff x="951508" y="5605753"/>
            <a:chExt cx="5068291" cy="964128"/>
          </a:xfrm>
        </p:grpSpPr>
        <p:cxnSp>
          <p:nvCxnSpPr>
            <p:cNvPr id="55" name="Straight Connector 54"/>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2111845" y="1905000"/>
            <a:ext cx="1838965" cy="3970318"/>
          </a:xfrm>
          <a:prstGeom prst="rect">
            <a:avLst/>
          </a:prstGeom>
          <a:noFill/>
        </p:spPr>
        <p:txBody>
          <a:bodyPr wrap="none" rtlCol="0">
            <a:spAutoFit/>
          </a:bodyPr>
          <a:lstStyle/>
          <a:p>
            <a:r>
              <a:rPr lang="en-US" dirty="0">
                <a:latin typeface="+mj-lt"/>
              </a:rPr>
              <a:t>Employment/</a:t>
            </a:r>
          </a:p>
          <a:p>
            <a:r>
              <a:rPr lang="en-US" dirty="0">
                <a:latin typeface="+mj-lt"/>
              </a:rPr>
              <a:t>Occupation</a:t>
            </a:r>
          </a:p>
          <a:p>
            <a:endParaRPr lang="en-US" dirty="0">
              <a:latin typeface="+mj-lt"/>
            </a:endParaRPr>
          </a:p>
          <a:p>
            <a:r>
              <a:rPr lang="en-US" dirty="0">
                <a:latin typeface="+mj-lt"/>
              </a:rPr>
              <a:t>Income</a:t>
            </a:r>
          </a:p>
          <a:p>
            <a:endParaRPr lang="en-US" dirty="0">
              <a:latin typeface="+mj-lt"/>
            </a:endParaRPr>
          </a:p>
          <a:p>
            <a:r>
              <a:rPr lang="en-US" dirty="0">
                <a:latin typeface="+mj-lt"/>
              </a:rPr>
              <a:t>Wealth</a:t>
            </a:r>
          </a:p>
          <a:p>
            <a:endParaRPr lang="en-US" dirty="0">
              <a:latin typeface="+mj-lt"/>
            </a:endParaRPr>
          </a:p>
          <a:p>
            <a:r>
              <a:rPr lang="en-US" dirty="0">
                <a:latin typeface="+mj-lt"/>
              </a:rPr>
              <a:t>Social Networks</a:t>
            </a:r>
          </a:p>
          <a:p>
            <a:endParaRPr lang="en-US" dirty="0">
              <a:latin typeface="+mj-lt"/>
            </a:endParaRPr>
          </a:p>
          <a:p>
            <a:r>
              <a:rPr lang="en-US" dirty="0">
                <a:latin typeface="+mj-lt"/>
              </a:rPr>
              <a:t>Knowledge</a:t>
            </a:r>
          </a:p>
          <a:p>
            <a:endParaRPr lang="en-US" dirty="0">
              <a:latin typeface="+mj-lt"/>
            </a:endParaRPr>
          </a:p>
          <a:p>
            <a:r>
              <a:rPr lang="en-US" dirty="0">
                <a:latin typeface="+mj-lt"/>
              </a:rPr>
              <a:t>Cognitive Skills</a:t>
            </a:r>
          </a:p>
          <a:p>
            <a:endParaRPr lang="en-US" dirty="0">
              <a:latin typeface="+mj-lt"/>
            </a:endParaRPr>
          </a:p>
          <a:p>
            <a:r>
              <a:rPr lang="en-US" dirty="0">
                <a:latin typeface="+mj-lt"/>
              </a:rPr>
              <a:t>Self-efficacy</a:t>
            </a:r>
          </a:p>
        </p:txBody>
      </p:sp>
      <p:sp>
        <p:nvSpPr>
          <p:cNvPr id="60" name="TextBox 59"/>
          <p:cNvSpPr txBox="1"/>
          <p:nvPr/>
        </p:nvSpPr>
        <p:spPr>
          <a:xfrm>
            <a:off x="4812362" y="2075696"/>
            <a:ext cx="2198038" cy="3416320"/>
          </a:xfrm>
          <a:prstGeom prst="rect">
            <a:avLst/>
          </a:prstGeom>
          <a:noFill/>
        </p:spPr>
        <p:txBody>
          <a:bodyPr wrap="none" rtlCol="0">
            <a:spAutoFit/>
          </a:bodyPr>
          <a:lstStyle/>
          <a:p>
            <a:r>
              <a:rPr lang="en-US" dirty="0">
                <a:latin typeface="+mj-lt"/>
              </a:rPr>
              <a:t>Toxic/Dangerous</a:t>
            </a:r>
          </a:p>
          <a:p>
            <a:r>
              <a:rPr lang="en-US" dirty="0">
                <a:latin typeface="+mj-lt"/>
              </a:rPr>
              <a:t>Environments</a:t>
            </a:r>
          </a:p>
          <a:p>
            <a:r>
              <a:rPr lang="en-US" dirty="0">
                <a:latin typeface="+mj-lt"/>
              </a:rPr>
              <a:t>(housing, work,</a:t>
            </a:r>
          </a:p>
          <a:p>
            <a:r>
              <a:rPr lang="en-US" dirty="0">
                <a:latin typeface="+mj-lt"/>
              </a:rPr>
              <a:t>Infections, lead)</a:t>
            </a:r>
          </a:p>
          <a:p>
            <a:endParaRPr lang="en-US" dirty="0">
              <a:latin typeface="+mj-lt"/>
            </a:endParaRPr>
          </a:p>
          <a:p>
            <a:r>
              <a:rPr lang="en-US" dirty="0">
                <a:latin typeface="+mj-lt"/>
              </a:rPr>
              <a:t>Behaviors</a:t>
            </a:r>
          </a:p>
          <a:p>
            <a:r>
              <a:rPr lang="en-US" dirty="0">
                <a:latin typeface="+mj-lt"/>
              </a:rPr>
              <a:t>(diet, </a:t>
            </a:r>
            <a:r>
              <a:rPr lang="en-US" dirty="0">
                <a:solidFill>
                  <a:srgbClr val="FF0000"/>
                </a:solidFill>
                <a:latin typeface="+mj-lt"/>
              </a:rPr>
              <a:t>medical care</a:t>
            </a:r>
            <a:r>
              <a:rPr lang="en-US" dirty="0">
                <a:latin typeface="+mj-lt"/>
              </a:rPr>
              <a:t>, </a:t>
            </a:r>
          </a:p>
          <a:p>
            <a:r>
              <a:rPr lang="en-US" dirty="0">
                <a:latin typeface="+mj-lt"/>
              </a:rPr>
              <a:t>sex, violence)</a:t>
            </a:r>
          </a:p>
          <a:p>
            <a:endParaRPr lang="en-US" dirty="0">
              <a:latin typeface="+mj-lt"/>
            </a:endParaRPr>
          </a:p>
          <a:p>
            <a:r>
              <a:rPr lang="en-US" dirty="0">
                <a:latin typeface="+mj-lt"/>
              </a:rPr>
              <a:t>Psychological </a:t>
            </a:r>
          </a:p>
          <a:p>
            <a:r>
              <a:rPr lang="en-US" dirty="0">
                <a:latin typeface="+mj-lt"/>
              </a:rPr>
              <a:t>Experiences</a:t>
            </a:r>
          </a:p>
          <a:p>
            <a:r>
              <a:rPr lang="en-US" dirty="0">
                <a:latin typeface="+mj-lt"/>
              </a:rPr>
              <a:t>(stress, shame)</a:t>
            </a:r>
          </a:p>
        </p:txBody>
      </p:sp>
    </p:spTree>
    <p:extLst>
      <p:ext uri="{BB962C8B-B14F-4D97-AF65-F5344CB8AC3E}">
        <p14:creationId xmlns:p14="http://schemas.microsoft.com/office/powerpoint/2010/main" val="14888082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dirty="0"/>
              <a:t>Birth Cohort as a Natural Experiment</a:t>
            </a:r>
            <a:endParaRPr lang="en-US" altLang="en-US" dirty="0"/>
          </a:p>
        </p:txBody>
      </p:sp>
      <p:sp>
        <p:nvSpPr>
          <p:cNvPr id="9219" name="Rectangle 3"/>
          <p:cNvSpPr>
            <a:spLocks noGrp="1" noChangeArrowheads="1"/>
          </p:cNvSpPr>
          <p:nvPr>
            <p:ph type="body" idx="1"/>
          </p:nvPr>
        </p:nvSpPr>
        <p:spPr/>
        <p:txBody>
          <a:bodyPr/>
          <a:lstStyle/>
          <a:p>
            <a:pPr eaLnBrk="1" hangingPunct="1">
              <a:lnSpc>
                <a:spcPct val="90000"/>
              </a:lnSpc>
              <a:spcAft>
                <a:spcPts val="600"/>
              </a:spcAft>
            </a:pPr>
            <a:r>
              <a:rPr lang="en-US" altLang="en-US" dirty="0"/>
              <a:t>Don’t compare veterans to non-veterans</a:t>
            </a:r>
          </a:p>
          <a:p>
            <a:pPr eaLnBrk="1" hangingPunct="1">
              <a:lnSpc>
                <a:spcPct val="90000"/>
              </a:lnSpc>
              <a:spcAft>
                <a:spcPts val="600"/>
              </a:spcAft>
            </a:pPr>
            <a:r>
              <a:rPr lang="en-US" altLang="en-US" dirty="0"/>
              <a:t>Equate birth cohort with chance of being a veteran</a:t>
            </a:r>
          </a:p>
          <a:p>
            <a:pPr eaLnBrk="1" hangingPunct="1">
              <a:lnSpc>
                <a:spcPct val="90000"/>
              </a:lnSpc>
              <a:spcAft>
                <a:spcPts val="600"/>
              </a:spcAft>
            </a:pPr>
            <a:r>
              <a:rPr lang="en-US" altLang="en-US" dirty="0"/>
              <a:t>Compare outcomes by birth cohorts</a:t>
            </a:r>
          </a:p>
          <a:p>
            <a:pPr eaLnBrk="1" hangingPunct="1">
              <a:lnSpc>
                <a:spcPct val="90000"/>
              </a:lnSpc>
            </a:pPr>
            <a:endParaRPr lang="en-US" altLang="en-US" dirty="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70</a:t>
            </a:fld>
            <a:endParaRPr lang="en-US"/>
          </a:p>
        </p:txBody>
      </p:sp>
      <p:sp>
        <p:nvSpPr>
          <p:cNvPr id="6" name="Text Box 4"/>
          <p:cNvSpPr txBox="1">
            <a:spLocks noChangeArrowheads="1"/>
          </p:cNvSpPr>
          <p:nvPr/>
        </p:nvSpPr>
        <p:spPr bwMode="auto">
          <a:xfrm>
            <a:off x="6062819" y="6388767"/>
            <a:ext cx="11496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t>Bound 2002</a:t>
            </a:r>
          </a:p>
        </p:txBody>
      </p:sp>
    </p:spTree>
    <p:extLst>
      <p:ext uri="{BB962C8B-B14F-4D97-AF65-F5344CB8AC3E}">
        <p14:creationId xmlns:p14="http://schemas.microsoft.com/office/powerpoint/2010/main" val="25010646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600" dirty="0"/>
              <a:t>Birth Year </a:t>
            </a:r>
            <a:r>
              <a:rPr lang="en-US" altLang="en-US" sz="3600" dirty="0">
                <a:sym typeface="Wingdings" panose="05000000000000000000" pitchFamily="2" charset="2"/>
              </a:rPr>
              <a:t> Chance of Military Service</a:t>
            </a:r>
            <a:endParaRPr lang="en-US" altLang="en-US" dirty="0"/>
          </a:p>
        </p:txBody>
      </p:sp>
      <p:pic>
        <p:nvPicPr>
          <p:cNvPr id="1024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273"/>
          <a:stretch/>
        </p:blipFill>
        <p:spPr bwMode="auto">
          <a:xfrm>
            <a:off x="762000" y="1524000"/>
            <a:ext cx="7467600" cy="523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71</a:t>
            </a:fld>
            <a:endParaRPr lang="en-US"/>
          </a:p>
        </p:txBody>
      </p:sp>
    </p:spTree>
    <p:extLst>
      <p:ext uri="{BB962C8B-B14F-4D97-AF65-F5344CB8AC3E}">
        <p14:creationId xmlns:p14="http://schemas.microsoft.com/office/powerpoint/2010/main" val="30036590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dirty="0"/>
              <a:t>How to Estimate Disparities in </a:t>
            </a:r>
            <a:br>
              <a:rPr lang="en-US" altLang="en-US" sz="4000" dirty="0"/>
            </a:br>
            <a:r>
              <a:rPr lang="en-US" altLang="en-US" sz="4000" dirty="0"/>
              <a:t>GI Bill Benefits?</a:t>
            </a:r>
            <a:endParaRPr lang="en-US" altLang="en-US" dirty="0"/>
          </a:p>
        </p:txBody>
      </p:sp>
      <p:sp>
        <p:nvSpPr>
          <p:cNvPr id="11267" name="Content Placeholder 1"/>
          <p:cNvSpPr>
            <a:spLocks noGrp="1"/>
          </p:cNvSpPr>
          <p:nvPr>
            <p:ph idx="1"/>
          </p:nvPr>
        </p:nvSpPr>
        <p:spPr/>
        <p:txBody>
          <a:bodyPr/>
          <a:lstStyle/>
          <a:p>
            <a:pPr>
              <a:spcAft>
                <a:spcPts val="600"/>
              </a:spcAft>
            </a:pPr>
            <a:r>
              <a:rPr lang="en-US" altLang="en-US" sz="2800" dirty="0"/>
              <a:t>Assume that military participation differed by birth cohort </a:t>
            </a:r>
            <a:r>
              <a:rPr lang="en-US" altLang="en-US" sz="2800" i="1" dirty="0"/>
              <a:t>not because of men’s characteristics</a:t>
            </a:r>
            <a:r>
              <a:rPr lang="en-US" altLang="en-US" sz="2800" dirty="0"/>
              <a:t>.</a:t>
            </a:r>
          </a:p>
          <a:p>
            <a:pPr>
              <a:spcAft>
                <a:spcPts val="600"/>
              </a:spcAft>
            </a:pPr>
            <a:r>
              <a:rPr lang="en-US" altLang="en-US" sz="2800" dirty="0"/>
              <a:t>I.e., men in service cohorts were not smarter, richer, more educated, less likely to have kids...</a:t>
            </a:r>
          </a:p>
          <a:p>
            <a:pPr>
              <a:spcAft>
                <a:spcPts val="600"/>
              </a:spcAft>
            </a:pPr>
            <a:r>
              <a:rPr lang="en-US" altLang="en-US" sz="2800" dirty="0"/>
              <a:t>Not quite credible, because there are secular trends in college enrollment and fertility.</a:t>
            </a:r>
            <a:endParaRPr lang="en-US" altLang="en-US" dirty="0"/>
          </a:p>
        </p:txBody>
      </p:sp>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72</a:t>
            </a:fld>
            <a:endParaRPr lang="en-US"/>
          </a:p>
        </p:txBody>
      </p:sp>
    </p:spTree>
    <p:extLst>
      <p:ext uri="{BB962C8B-B14F-4D97-AF65-F5344CB8AC3E}">
        <p14:creationId xmlns:p14="http://schemas.microsoft.com/office/powerpoint/2010/main" val="3153035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dirty="0"/>
              <a:t>Temporal Trend in College Attendance: Black Men</a:t>
            </a:r>
            <a:endParaRPr lang="en-US" alt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67" b="17271"/>
          <a:stretch/>
        </p:blipFill>
        <p:spPr bwMode="auto">
          <a:xfrm>
            <a:off x="685800" y="1628381"/>
            <a:ext cx="7848600" cy="507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73</a:t>
            </a:fld>
            <a:endParaRPr lang="en-US"/>
          </a:p>
        </p:txBody>
      </p:sp>
    </p:spTree>
    <p:extLst>
      <p:ext uri="{BB962C8B-B14F-4D97-AF65-F5344CB8AC3E}">
        <p14:creationId xmlns:p14="http://schemas.microsoft.com/office/powerpoint/2010/main" val="3458548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dirty="0"/>
              <a:t>Temporal Trend in College Attendance: White Men</a:t>
            </a:r>
            <a:endParaRPr lang="en-US" altLang="en-US" dirty="0"/>
          </a:p>
        </p:txBody>
      </p:sp>
      <p:pic>
        <p:nvPicPr>
          <p:cNvPr id="133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97" b="18541"/>
          <a:stretch/>
        </p:blipFill>
        <p:spPr bwMode="auto">
          <a:xfrm>
            <a:off x="609600" y="1600200"/>
            <a:ext cx="80624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74</a:t>
            </a:fld>
            <a:endParaRPr lang="en-US"/>
          </a:p>
        </p:txBody>
      </p:sp>
    </p:spTree>
    <p:extLst>
      <p:ext uri="{BB962C8B-B14F-4D97-AF65-F5344CB8AC3E}">
        <p14:creationId xmlns:p14="http://schemas.microsoft.com/office/powerpoint/2010/main" val="40883406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dirty="0"/>
              <a:t>Estimated Effect of GI Bill</a:t>
            </a:r>
          </a:p>
        </p:txBody>
      </p:sp>
      <p:sp>
        <p:nvSpPr>
          <p:cNvPr id="4" name="Content Placeholder 3"/>
          <p:cNvSpPr>
            <a:spLocks noGrp="1"/>
          </p:cNvSpPr>
          <p:nvPr>
            <p:ph idx="1"/>
          </p:nvPr>
        </p:nvSpPr>
        <p:spPr/>
        <p:txBody>
          <a:bodyPr/>
          <a:lstStyle/>
          <a:p>
            <a:r>
              <a:rPr lang="en-US" sz="2800" dirty="0"/>
              <a:t>4% point increase in college completion</a:t>
            </a:r>
          </a:p>
          <a:p>
            <a:r>
              <a:rPr lang="en-US" sz="2800" dirty="0"/>
              <a:t>Large and positive benefits for White men</a:t>
            </a:r>
          </a:p>
          <a:p>
            <a:r>
              <a:rPr lang="en-US" sz="2800" dirty="0"/>
              <a:t>Negligible benefits for Black men born in South</a:t>
            </a:r>
          </a:p>
          <a:p>
            <a:r>
              <a:rPr lang="en-US" sz="2800" dirty="0"/>
              <a:t>Positive benefits for Black men outside South</a:t>
            </a:r>
          </a:p>
          <a:p>
            <a:r>
              <a:rPr lang="en-US" sz="2800" dirty="0"/>
              <a:t>Health effects?</a:t>
            </a:r>
            <a:endParaRPr lang="en-US" dirty="0"/>
          </a:p>
          <a:p>
            <a:endParaRPr lang="en-US" dirty="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75</a:t>
            </a:fld>
            <a:endParaRPr lang="en-US"/>
          </a:p>
        </p:txBody>
      </p:sp>
    </p:spTree>
    <p:extLst>
      <p:ext uri="{BB962C8B-B14F-4D97-AF65-F5344CB8AC3E}">
        <p14:creationId xmlns:p14="http://schemas.microsoft.com/office/powerpoint/2010/main" val="1462435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dirty="0"/>
              <a:t>Untargeted Resources Can Exacerbate Inequalities</a:t>
            </a:r>
            <a:endParaRPr lang="en-US" altLang="en-US" dirty="0"/>
          </a:p>
        </p:txBody>
      </p:sp>
      <p:sp>
        <p:nvSpPr>
          <p:cNvPr id="4" name="Content Placeholder 3"/>
          <p:cNvSpPr>
            <a:spLocks noGrp="1"/>
          </p:cNvSpPr>
          <p:nvPr>
            <p:ph idx="1"/>
          </p:nvPr>
        </p:nvSpPr>
        <p:spPr/>
        <p:txBody>
          <a:bodyPr/>
          <a:lstStyle/>
          <a:p>
            <a:pPr>
              <a:spcAft>
                <a:spcPts val="600"/>
              </a:spcAft>
            </a:pPr>
            <a:r>
              <a:rPr lang="en-US" sz="2400" dirty="0"/>
              <a:t>Key lessons from GI Bill:</a:t>
            </a:r>
          </a:p>
          <a:p>
            <a:pPr lvl="1">
              <a:spcAft>
                <a:spcPts val="600"/>
              </a:spcAft>
            </a:pPr>
            <a:r>
              <a:rPr lang="en-US" sz="2400" dirty="0"/>
              <a:t>Making a resource generally available without special consideration for least advantaged can exacerbate disparities even while helping the “average”</a:t>
            </a:r>
          </a:p>
          <a:p>
            <a:pPr lvl="1">
              <a:spcAft>
                <a:spcPts val="600"/>
              </a:spcAft>
            </a:pPr>
            <a:r>
              <a:rPr lang="en-US" sz="2400" dirty="0"/>
              <a:t>Advantaged are best able to use the new resource</a:t>
            </a:r>
          </a:p>
          <a:p>
            <a:pPr lvl="1">
              <a:spcAft>
                <a:spcPts val="600"/>
              </a:spcAft>
            </a:pPr>
            <a:r>
              <a:rPr lang="en-US" sz="2400" dirty="0"/>
              <a:t>This is one prediction of “fundamental cause theory”: new information, technological advances, and similar general progress can exacerbate inequalities</a:t>
            </a:r>
          </a:p>
          <a:p>
            <a:pPr>
              <a:spcAft>
                <a:spcPts val="600"/>
              </a:spcAft>
            </a:pPr>
            <a:r>
              <a:rPr lang="en-US" sz="2400" dirty="0"/>
              <a:t>May depend on how inequality is measured</a:t>
            </a:r>
            <a:endParaRPr lang="en-US" sz="2800" dirty="0"/>
          </a:p>
        </p:txBody>
      </p:sp>
      <p:sp>
        <p:nvSpPr>
          <p:cNvPr id="5" name="Slide Number Placeholder 3"/>
          <p:cNvSpPr>
            <a:spLocks noGrp="1"/>
          </p:cNvSpPr>
          <p:nvPr>
            <p:ph type="sldNum" sz="quarter" idx="12"/>
          </p:nvPr>
        </p:nvSpPr>
        <p:spPr>
          <a:xfrm>
            <a:off x="6553200" y="6400800"/>
            <a:ext cx="2133600" cy="320675"/>
          </a:xfrm>
        </p:spPr>
        <p:txBody>
          <a:bodyPr/>
          <a:lstStyle/>
          <a:p>
            <a:pPr>
              <a:defRPr/>
            </a:pPr>
            <a:fld id="{168D8DE9-303A-4ABA-A733-D6FD568B702D}" type="slidenum">
              <a:rPr lang="en-US" smtClean="0"/>
              <a:pPr>
                <a:defRPr/>
              </a:pPr>
              <a:t>76</a:t>
            </a:fld>
            <a:endParaRPr lang="en-US"/>
          </a:p>
        </p:txBody>
      </p:sp>
    </p:spTree>
    <p:extLst>
      <p:ext uri="{BB962C8B-B14F-4D97-AF65-F5344CB8AC3E}">
        <p14:creationId xmlns:p14="http://schemas.microsoft.com/office/powerpoint/2010/main" val="852019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Policies and Health Disparities</a:t>
            </a:r>
          </a:p>
        </p:txBody>
      </p:sp>
      <p:sp>
        <p:nvSpPr>
          <p:cNvPr id="3" name="Content Placeholder 2"/>
          <p:cNvSpPr>
            <a:spLocks noGrp="1"/>
          </p:cNvSpPr>
          <p:nvPr>
            <p:ph idx="1"/>
          </p:nvPr>
        </p:nvSpPr>
        <p:spPr>
          <a:xfrm>
            <a:off x="457200" y="1417637"/>
            <a:ext cx="8229600" cy="4525963"/>
          </a:xfrm>
        </p:spPr>
        <p:txBody>
          <a:bodyPr/>
          <a:lstStyle/>
          <a:p>
            <a:r>
              <a:rPr lang="en-US" sz="2600" dirty="0"/>
              <a:t>Reasons to research policies</a:t>
            </a:r>
          </a:p>
          <a:p>
            <a:r>
              <a:rPr lang="en-US" sz="2600" dirty="0"/>
              <a:t>Types of policies that may affect disparities</a:t>
            </a:r>
          </a:p>
          <a:p>
            <a:r>
              <a:rPr lang="en-US" sz="2600" dirty="0"/>
              <a:t>Examples of evaluating health effects of policies</a:t>
            </a:r>
          </a:p>
          <a:p>
            <a:pPr lvl="1"/>
            <a:r>
              <a:rPr lang="en-US" sz="2400" dirty="0"/>
              <a:t>Moving to Opportunity: a randomized trial</a:t>
            </a:r>
          </a:p>
          <a:p>
            <a:pPr lvl="1"/>
            <a:r>
              <a:rPr lang="en-US" sz="2400" dirty="0"/>
              <a:t>Regression discontinuity and related methods: hospital desegregation, educational policies</a:t>
            </a:r>
          </a:p>
          <a:p>
            <a:pPr lvl="1"/>
            <a:r>
              <a:rPr lang="en-US" sz="2400" dirty="0"/>
              <a:t>Pseudo-randomization: juvenile judges</a:t>
            </a:r>
          </a:p>
          <a:p>
            <a:r>
              <a:rPr lang="en-US" sz="2600" dirty="0"/>
              <a:t>Distinguishing effects on </a:t>
            </a:r>
            <a:r>
              <a:rPr lang="en-US" sz="2600" i="1" dirty="0"/>
              <a:t>average outcomes </a:t>
            </a:r>
            <a:r>
              <a:rPr lang="en-US" sz="2600" dirty="0"/>
              <a:t>versus </a:t>
            </a:r>
            <a:r>
              <a:rPr lang="en-US" sz="2600" i="1" dirty="0"/>
              <a:t>disparities</a:t>
            </a:r>
            <a:r>
              <a:rPr lang="en-US" sz="2600" dirty="0"/>
              <a:t>: GI Bill</a:t>
            </a:r>
          </a:p>
          <a:p>
            <a:r>
              <a:rPr lang="en-US" sz="2600" dirty="0">
                <a:solidFill>
                  <a:srgbClr val="FF0000"/>
                </a:solidFill>
              </a:rPr>
              <a:t>Major controversies and uncertainties</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77</a:t>
            </a:fld>
            <a:endParaRPr lang="en-US"/>
          </a:p>
        </p:txBody>
      </p:sp>
    </p:spTree>
    <p:extLst>
      <p:ext uri="{BB962C8B-B14F-4D97-AF65-F5344CB8AC3E}">
        <p14:creationId xmlns:p14="http://schemas.microsoft.com/office/powerpoint/2010/main" val="14010214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Uncertainties and Controversies</a:t>
            </a:r>
          </a:p>
        </p:txBody>
      </p:sp>
      <p:sp>
        <p:nvSpPr>
          <p:cNvPr id="3" name="Content Placeholder 2"/>
          <p:cNvSpPr>
            <a:spLocks noGrp="1"/>
          </p:cNvSpPr>
          <p:nvPr>
            <p:ph idx="1"/>
          </p:nvPr>
        </p:nvSpPr>
        <p:spPr/>
        <p:txBody>
          <a:bodyPr/>
          <a:lstStyle/>
          <a:p>
            <a:pPr marL="457200" indent="-457200">
              <a:buFont typeface="+mj-lt"/>
              <a:buAutoNum type="arabicPeriod"/>
            </a:pPr>
            <a:r>
              <a:rPr lang="en-US" sz="2400" dirty="0"/>
              <a:t>Little rigorous research: Major social policies rarely evaluated for health impact: Social Security, home ownership subsidies, school quality, transportation, etc.</a:t>
            </a:r>
          </a:p>
          <a:p>
            <a:pPr marL="457200" indent="-457200">
              <a:buFont typeface="+mj-lt"/>
              <a:buAutoNum type="arabicPeriod"/>
            </a:pPr>
            <a:r>
              <a:rPr lang="en-US" sz="2400" dirty="0"/>
              <a:t>Results are often not what we expect.</a:t>
            </a:r>
          </a:p>
          <a:p>
            <a:pPr marL="457200" indent="-457200">
              <a:buFont typeface="+mj-lt"/>
              <a:buAutoNum type="arabicPeriod"/>
            </a:pPr>
            <a:r>
              <a:rPr lang="en-US" sz="2400" dirty="0"/>
              <a:t>What are details of intervention implementation?</a:t>
            </a:r>
          </a:p>
          <a:p>
            <a:pPr marL="857250" lvl="1" indent="-457200"/>
            <a:r>
              <a:rPr lang="en-US" sz="2000" dirty="0"/>
              <a:t>Additional education at age 4 versus age 17?  </a:t>
            </a:r>
          </a:p>
          <a:p>
            <a:pPr marL="857250" lvl="1" indent="-457200"/>
            <a:r>
              <a:rPr lang="en-US" sz="2000" dirty="0"/>
              <a:t>Additional high- vs low-quality education? </a:t>
            </a:r>
          </a:p>
          <a:p>
            <a:pPr marL="857250" lvl="1" indent="-457200"/>
            <a:r>
              <a:rPr lang="en-US" sz="2000" dirty="0"/>
              <a:t>Education in the future similar to education in the past?</a:t>
            </a:r>
          </a:p>
          <a:p>
            <a:pPr marL="457200" indent="-457200">
              <a:buFont typeface="+mj-lt"/>
              <a:buAutoNum type="arabicPeriod"/>
            </a:pPr>
            <a:r>
              <a:rPr lang="en-US" sz="2400" dirty="0"/>
              <a:t>Results are often sensitive to model specification.</a:t>
            </a:r>
          </a:p>
          <a:p>
            <a:pPr marL="457200" indent="-457200">
              <a:buFont typeface="+mj-lt"/>
              <a:buAutoNum type="arabicPeriod"/>
            </a:pPr>
            <a:r>
              <a:rPr lang="en-US" sz="2400" dirty="0"/>
              <a:t>Data challenges: Difficulty linking data across life course, studies not powered adequately.</a:t>
            </a:r>
          </a:p>
          <a:p>
            <a:endParaRPr lang="en-US" sz="2400" dirty="0"/>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78</a:t>
            </a:fld>
            <a:endParaRPr lang="en-US" dirty="0"/>
          </a:p>
        </p:txBody>
      </p:sp>
    </p:spTree>
    <p:extLst>
      <p:ext uri="{BB962C8B-B14F-4D97-AF65-F5344CB8AC3E}">
        <p14:creationId xmlns:p14="http://schemas.microsoft.com/office/powerpoint/2010/main" val="29498865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Homework</a:t>
            </a:r>
          </a:p>
        </p:txBody>
      </p:sp>
      <p:sp>
        <p:nvSpPr>
          <p:cNvPr id="16387" name="Rectangle 3"/>
          <p:cNvSpPr>
            <a:spLocks noGrp="1" noChangeArrowheads="1"/>
          </p:cNvSpPr>
          <p:nvPr>
            <p:ph type="body" idx="1"/>
          </p:nvPr>
        </p:nvSpPr>
        <p:spPr/>
        <p:txBody>
          <a:bodyPr/>
          <a:lstStyle/>
          <a:p>
            <a:pPr eaLnBrk="1" hangingPunct="1">
              <a:spcAft>
                <a:spcPts val="600"/>
              </a:spcAft>
            </a:pPr>
            <a:r>
              <a:rPr lang="en-US" sz="2400" dirty="0"/>
              <a:t>Identify a social or economic policy you think may have important health implications.</a:t>
            </a:r>
          </a:p>
          <a:p>
            <a:pPr eaLnBrk="1" hangingPunct="1">
              <a:spcAft>
                <a:spcPts val="600"/>
              </a:spcAft>
            </a:pPr>
            <a:r>
              <a:rPr lang="en-US" sz="2400" dirty="0"/>
              <a:t>Describe why an evaluation of that policy is informative (e.g., primarily about the policy, or primarily a test of hypothesized mediators).</a:t>
            </a:r>
          </a:p>
          <a:p>
            <a:pPr eaLnBrk="1" hangingPunct="1">
              <a:spcAft>
                <a:spcPts val="600"/>
              </a:spcAft>
            </a:pPr>
            <a:r>
              <a:rPr lang="en-US" sz="2400" dirty="0"/>
              <a:t>Specify the outcomes and populations you think most or least affected by the policy.</a:t>
            </a:r>
          </a:p>
          <a:p>
            <a:pPr eaLnBrk="1" hangingPunct="1">
              <a:spcAft>
                <a:spcPts val="600"/>
              </a:spcAft>
            </a:pPr>
            <a:r>
              <a:rPr lang="en-US" sz="2400" dirty="0"/>
              <a:t>Propose a study design to evaluate the policy.</a:t>
            </a:r>
          </a:p>
          <a:p>
            <a:pPr eaLnBrk="1" hangingPunct="1">
              <a:spcAft>
                <a:spcPts val="600"/>
              </a:spcAft>
            </a:pPr>
            <a:r>
              <a:rPr lang="en-US" sz="2400" dirty="0"/>
              <a:t>Describe biggest challenge to implementing and drawing inferences.</a:t>
            </a:r>
          </a:p>
        </p:txBody>
      </p:sp>
      <p:sp>
        <p:nvSpPr>
          <p:cNvPr id="2" name="Slide Number Placeholder 1"/>
          <p:cNvSpPr>
            <a:spLocks noGrp="1"/>
          </p:cNvSpPr>
          <p:nvPr>
            <p:ph type="sldNum" sz="quarter" idx="12"/>
          </p:nvPr>
        </p:nvSpPr>
        <p:spPr/>
        <p:txBody>
          <a:bodyPr/>
          <a:lstStyle/>
          <a:p>
            <a:pPr>
              <a:defRPr/>
            </a:pPr>
            <a:fld id="{168D8DE9-303A-4ABA-A733-D6FD568B702D}" type="slidenum">
              <a:rPr lang="en-US" smtClean="0"/>
              <a:pPr>
                <a:defRPr/>
              </a:pPr>
              <a:t>79</a:t>
            </a:fld>
            <a:endParaRPr lang="en-US"/>
          </a:p>
        </p:txBody>
      </p:sp>
    </p:spTree>
    <p:extLst>
      <p:ext uri="{BB962C8B-B14F-4D97-AF65-F5344CB8AC3E}">
        <p14:creationId xmlns:p14="http://schemas.microsoft.com/office/powerpoint/2010/main" val="416601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629400" y="6370635"/>
            <a:ext cx="2133600" cy="365125"/>
          </a:xfrm>
          <a:prstGeom prst="rect">
            <a:avLst/>
          </a:prstGeom>
        </p:spPr>
        <p:txBody>
          <a:bodyPr/>
          <a:lstStyle/>
          <a:p>
            <a:pPr>
              <a:defRPr/>
            </a:pPr>
            <a:fld id="{8B9BA1AF-CC48-441F-8DDC-3AD50916B435}" type="slidenum">
              <a:rPr lang="en-US" smtClean="0">
                <a:solidFill>
                  <a:prstClr val="black"/>
                </a:solidFill>
              </a:rPr>
              <a:pPr>
                <a:defRPr/>
              </a:pPr>
              <a:t>8</a:t>
            </a:fld>
            <a:endParaRPr lang="en-US">
              <a:solidFill>
                <a:prstClr val="black"/>
              </a:solidFill>
            </a:endParaRPr>
          </a:p>
        </p:txBody>
      </p:sp>
      <p:sp>
        <p:nvSpPr>
          <p:cNvPr id="32" name="Title 1"/>
          <p:cNvSpPr txBox="1">
            <a:spLocks/>
          </p:cNvSpPr>
          <p:nvPr/>
        </p:nvSpPr>
        <p:spPr bwMode="auto">
          <a:xfrm>
            <a:off x="457200" y="274638"/>
            <a:ext cx="8229600" cy="1143000"/>
          </a:xfrm>
          <a:prstGeom prst="rect">
            <a:avLst/>
          </a:prstGeom>
          <a:solidFill>
            <a:srgbClr val="FFFF99">
              <a:alpha val="94116"/>
            </a:srgb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a:lstStyle>
          <a:p>
            <a:r>
              <a:rPr lang="en-US" sz="4000" kern="0" dirty="0"/>
              <a:t>Pathways Affected by Policies</a:t>
            </a:r>
          </a:p>
        </p:txBody>
      </p:sp>
      <p:sp>
        <p:nvSpPr>
          <p:cNvPr id="33" name="Rectangle 32"/>
          <p:cNvSpPr/>
          <p:nvPr/>
        </p:nvSpPr>
        <p:spPr>
          <a:xfrm>
            <a:off x="4772025" y="1703955"/>
            <a:ext cx="2166939" cy="4322256"/>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34" name="Rectangle 33"/>
          <p:cNvSpPr/>
          <p:nvPr/>
        </p:nvSpPr>
        <p:spPr>
          <a:xfrm>
            <a:off x="1947859" y="1710366"/>
            <a:ext cx="2166939" cy="4315845"/>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1" name="Rectangle 40"/>
          <p:cNvSpPr/>
          <p:nvPr/>
        </p:nvSpPr>
        <p:spPr>
          <a:xfrm>
            <a:off x="311659" y="2152581"/>
            <a:ext cx="1285876"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2" name="Oval 41"/>
          <p:cNvSpPr/>
          <p:nvPr/>
        </p:nvSpPr>
        <p:spPr>
          <a:xfrm>
            <a:off x="7378700" y="2506524"/>
            <a:ext cx="1765300" cy="2702133"/>
          </a:xfrm>
          <a:prstGeom prst="ellipse">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45" name="Text Box 26"/>
          <p:cNvSpPr txBox="1">
            <a:spLocks noChangeArrowheads="1"/>
          </p:cNvSpPr>
          <p:nvPr/>
        </p:nvSpPr>
        <p:spPr bwMode="auto">
          <a:xfrm>
            <a:off x="7378699" y="3295471"/>
            <a:ext cx="1765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FF0000"/>
                </a:solidFill>
                <a:latin typeface="+mj-lt"/>
                <a:cs typeface="Times New Roman" panose="02020603050405020304" pitchFamily="18" charset="0"/>
              </a:rPr>
              <a:t>Disease </a:t>
            </a:r>
          </a:p>
          <a:p>
            <a:pPr algn="ctr" eaLnBrk="1" hangingPunct="1"/>
            <a:r>
              <a:rPr lang="en-US" altLang="en-US" dirty="0">
                <a:solidFill>
                  <a:srgbClr val="FF0000"/>
                </a:solidFill>
                <a:latin typeface="+mj-lt"/>
                <a:cs typeface="Times New Roman" panose="02020603050405020304" pitchFamily="18" charset="0"/>
              </a:rPr>
              <a:t>Onset, Progression, Consequences</a:t>
            </a:r>
          </a:p>
        </p:txBody>
      </p:sp>
      <p:sp>
        <p:nvSpPr>
          <p:cNvPr id="46" name="Text Box 4"/>
          <p:cNvSpPr txBox="1">
            <a:spLocks noChangeArrowheads="1"/>
          </p:cNvSpPr>
          <p:nvPr/>
        </p:nvSpPr>
        <p:spPr bwMode="auto">
          <a:xfrm>
            <a:off x="228600" y="2324035"/>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srgbClr val="FF0000"/>
                </a:solidFill>
                <a:latin typeface="+mj-lt"/>
                <a:cs typeface="Times New Roman" panose="02020603050405020304" pitchFamily="18" charset="0"/>
              </a:rPr>
              <a:t>Education</a:t>
            </a:r>
          </a:p>
        </p:txBody>
      </p:sp>
      <p:cxnSp>
        <p:nvCxnSpPr>
          <p:cNvPr id="48" name="Elbow Connector 39"/>
          <p:cNvCxnSpPr>
            <a:endCxn id="33" idx="1"/>
          </p:cNvCxnSpPr>
          <p:nvPr/>
        </p:nvCxnSpPr>
        <p:spPr>
          <a:xfrm>
            <a:off x="4114799" y="3860800"/>
            <a:ext cx="657226" cy="42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Elbow Connector 42"/>
          <p:cNvCxnSpPr>
            <a:endCxn id="42" idx="2"/>
          </p:cNvCxnSpPr>
          <p:nvPr/>
        </p:nvCxnSpPr>
        <p:spPr>
          <a:xfrm>
            <a:off x="6973887" y="3856038"/>
            <a:ext cx="404813" cy="1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1158988" y="4145644"/>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217557" y="3875159"/>
            <a:ext cx="1959115" cy="1"/>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1158988" y="2879613"/>
            <a:ext cx="715168" cy="747143"/>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927812" y="5589072"/>
            <a:ext cx="4939588" cy="964128"/>
            <a:chOff x="951508" y="5605753"/>
            <a:chExt cx="5068291" cy="964128"/>
          </a:xfrm>
        </p:grpSpPr>
        <p:cxnSp>
          <p:nvCxnSpPr>
            <p:cNvPr id="55" name="Straight Connector 54"/>
            <p:cNvCxnSpPr/>
            <p:nvPr/>
          </p:nvCxnSpPr>
          <p:spPr>
            <a:xfrm>
              <a:off x="951508" y="5605753"/>
              <a:ext cx="0" cy="964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957294" y="6553198"/>
              <a:ext cx="50625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lbow Connector 39"/>
            <p:cNvCxnSpPr/>
            <p:nvPr/>
          </p:nvCxnSpPr>
          <p:spPr>
            <a:xfrm flipV="1">
              <a:off x="6019795" y="6042892"/>
              <a:ext cx="0" cy="52698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2111845" y="1905000"/>
            <a:ext cx="1838965" cy="3970318"/>
          </a:xfrm>
          <a:prstGeom prst="rect">
            <a:avLst/>
          </a:prstGeom>
          <a:noFill/>
        </p:spPr>
        <p:txBody>
          <a:bodyPr wrap="none" rtlCol="0">
            <a:spAutoFit/>
          </a:bodyPr>
          <a:lstStyle/>
          <a:p>
            <a:r>
              <a:rPr lang="en-US" dirty="0">
                <a:solidFill>
                  <a:srgbClr val="FF0000"/>
                </a:solidFill>
                <a:latin typeface="+mj-lt"/>
              </a:rPr>
              <a:t>Employment/</a:t>
            </a:r>
          </a:p>
          <a:p>
            <a:r>
              <a:rPr lang="en-US" dirty="0">
                <a:solidFill>
                  <a:srgbClr val="FF0000"/>
                </a:solidFill>
                <a:latin typeface="+mj-lt"/>
              </a:rPr>
              <a:t>Occupation</a:t>
            </a:r>
          </a:p>
          <a:p>
            <a:endParaRPr lang="en-US" dirty="0">
              <a:solidFill>
                <a:srgbClr val="FF0000"/>
              </a:solidFill>
              <a:latin typeface="+mj-lt"/>
            </a:endParaRPr>
          </a:p>
          <a:p>
            <a:r>
              <a:rPr lang="en-US" dirty="0">
                <a:solidFill>
                  <a:srgbClr val="FF0000"/>
                </a:solidFill>
                <a:latin typeface="+mj-lt"/>
              </a:rPr>
              <a:t>Income</a:t>
            </a:r>
          </a:p>
          <a:p>
            <a:endParaRPr lang="en-US" dirty="0">
              <a:solidFill>
                <a:srgbClr val="FF0000"/>
              </a:solidFill>
              <a:latin typeface="+mj-lt"/>
            </a:endParaRPr>
          </a:p>
          <a:p>
            <a:r>
              <a:rPr lang="en-US" dirty="0">
                <a:solidFill>
                  <a:srgbClr val="FF0000"/>
                </a:solidFill>
                <a:latin typeface="+mj-lt"/>
              </a:rPr>
              <a:t>Wealth</a:t>
            </a:r>
          </a:p>
          <a:p>
            <a:endParaRPr lang="en-US" dirty="0">
              <a:latin typeface="+mj-lt"/>
            </a:endParaRPr>
          </a:p>
          <a:p>
            <a:r>
              <a:rPr lang="en-US" dirty="0">
                <a:latin typeface="+mj-lt"/>
              </a:rPr>
              <a:t>Social Networks</a:t>
            </a:r>
          </a:p>
          <a:p>
            <a:endParaRPr lang="en-US" dirty="0">
              <a:latin typeface="+mj-lt"/>
            </a:endParaRPr>
          </a:p>
          <a:p>
            <a:r>
              <a:rPr lang="en-US" dirty="0">
                <a:solidFill>
                  <a:srgbClr val="FF0000"/>
                </a:solidFill>
                <a:latin typeface="+mj-lt"/>
              </a:rPr>
              <a:t>Knowledge</a:t>
            </a:r>
          </a:p>
          <a:p>
            <a:endParaRPr lang="en-US" dirty="0">
              <a:solidFill>
                <a:srgbClr val="FF0000"/>
              </a:solidFill>
              <a:latin typeface="+mj-lt"/>
            </a:endParaRPr>
          </a:p>
          <a:p>
            <a:r>
              <a:rPr lang="en-US" dirty="0">
                <a:solidFill>
                  <a:srgbClr val="FF0000"/>
                </a:solidFill>
                <a:latin typeface="+mj-lt"/>
              </a:rPr>
              <a:t>Cognitive Skills</a:t>
            </a:r>
          </a:p>
          <a:p>
            <a:endParaRPr lang="en-US" dirty="0">
              <a:latin typeface="+mj-lt"/>
            </a:endParaRPr>
          </a:p>
          <a:p>
            <a:r>
              <a:rPr lang="en-US" dirty="0">
                <a:latin typeface="+mj-lt"/>
              </a:rPr>
              <a:t>Self-efficacy</a:t>
            </a:r>
          </a:p>
        </p:txBody>
      </p:sp>
      <p:sp>
        <p:nvSpPr>
          <p:cNvPr id="60" name="TextBox 59"/>
          <p:cNvSpPr txBox="1"/>
          <p:nvPr/>
        </p:nvSpPr>
        <p:spPr>
          <a:xfrm>
            <a:off x="4812362" y="2075696"/>
            <a:ext cx="2198038" cy="3416320"/>
          </a:xfrm>
          <a:prstGeom prst="rect">
            <a:avLst/>
          </a:prstGeom>
          <a:noFill/>
        </p:spPr>
        <p:txBody>
          <a:bodyPr wrap="none" rtlCol="0">
            <a:spAutoFit/>
          </a:bodyPr>
          <a:lstStyle/>
          <a:p>
            <a:r>
              <a:rPr lang="en-US" dirty="0">
                <a:solidFill>
                  <a:srgbClr val="FF0000"/>
                </a:solidFill>
                <a:latin typeface="+mj-lt"/>
              </a:rPr>
              <a:t>Toxic/Dangerous</a:t>
            </a:r>
          </a:p>
          <a:p>
            <a:r>
              <a:rPr lang="en-US" dirty="0">
                <a:solidFill>
                  <a:srgbClr val="FF0000"/>
                </a:solidFill>
                <a:latin typeface="+mj-lt"/>
              </a:rPr>
              <a:t>Environments</a:t>
            </a:r>
          </a:p>
          <a:p>
            <a:r>
              <a:rPr lang="en-US" dirty="0">
                <a:solidFill>
                  <a:srgbClr val="FF0000"/>
                </a:solidFill>
                <a:latin typeface="+mj-lt"/>
              </a:rPr>
              <a:t>(housing, work,</a:t>
            </a:r>
          </a:p>
          <a:p>
            <a:r>
              <a:rPr lang="en-US" dirty="0">
                <a:solidFill>
                  <a:srgbClr val="FF0000"/>
                </a:solidFill>
                <a:latin typeface="+mj-lt"/>
              </a:rPr>
              <a:t>Infections, lead)</a:t>
            </a:r>
          </a:p>
          <a:p>
            <a:endParaRPr lang="en-US" dirty="0">
              <a:solidFill>
                <a:srgbClr val="FF0000"/>
              </a:solidFill>
              <a:latin typeface="+mj-lt"/>
            </a:endParaRPr>
          </a:p>
          <a:p>
            <a:r>
              <a:rPr lang="en-US" dirty="0">
                <a:solidFill>
                  <a:srgbClr val="FF0000"/>
                </a:solidFill>
                <a:latin typeface="+mj-lt"/>
              </a:rPr>
              <a:t>Behaviors</a:t>
            </a:r>
          </a:p>
          <a:p>
            <a:r>
              <a:rPr lang="en-US" dirty="0">
                <a:solidFill>
                  <a:srgbClr val="FF0000"/>
                </a:solidFill>
                <a:latin typeface="+mj-lt"/>
              </a:rPr>
              <a:t>(diet, medical care, </a:t>
            </a:r>
          </a:p>
          <a:p>
            <a:r>
              <a:rPr lang="en-US" dirty="0">
                <a:solidFill>
                  <a:srgbClr val="FF0000"/>
                </a:solidFill>
                <a:latin typeface="+mj-lt"/>
              </a:rPr>
              <a:t>sex, violence)</a:t>
            </a:r>
          </a:p>
          <a:p>
            <a:endParaRPr lang="en-US" dirty="0">
              <a:latin typeface="+mj-lt"/>
            </a:endParaRPr>
          </a:p>
          <a:p>
            <a:r>
              <a:rPr lang="en-US" dirty="0">
                <a:latin typeface="+mj-lt"/>
              </a:rPr>
              <a:t>Psychological </a:t>
            </a:r>
          </a:p>
          <a:p>
            <a:r>
              <a:rPr lang="en-US" dirty="0">
                <a:latin typeface="+mj-lt"/>
              </a:rPr>
              <a:t>Experiences</a:t>
            </a:r>
          </a:p>
          <a:p>
            <a:r>
              <a:rPr lang="en-US" dirty="0">
                <a:latin typeface="+mj-lt"/>
              </a:rPr>
              <a:t>(stress, shame)</a:t>
            </a:r>
          </a:p>
        </p:txBody>
      </p:sp>
      <p:sp>
        <p:nvSpPr>
          <p:cNvPr id="25" name="Rectangle 24">
            <a:extLst>
              <a:ext uri="{FF2B5EF4-FFF2-40B4-BE49-F238E27FC236}">
                <a16:creationId xmlns:a16="http://schemas.microsoft.com/office/drawing/2014/main" id="{3BC1B51F-6755-4184-AD0B-72DBB5D86C7C}"/>
              </a:ext>
            </a:extLst>
          </p:cNvPr>
          <p:cNvSpPr/>
          <p:nvPr/>
        </p:nvSpPr>
        <p:spPr>
          <a:xfrm>
            <a:off x="226423" y="4863108"/>
            <a:ext cx="1426085" cy="74302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j-lt"/>
            </a:endParaRPr>
          </a:p>
        </p:txBody>
      </p:sp>
      <p:sp>
        <p:nvSpPr>
          <p:cNvPr id="26" name="Text Box 4">
            <a:extLst>
              <a:ext uri="{FF2B5EF4-FFF2-40B4-BE49-F238E27FC236}">
                <a16:creationId xmlns:a16="http://schemas.microsoft.com/office/drawing/2014/main" id="{032649E7-AB38-4E29-BE39-3E355CDA1EE5}"/>
              </a:ext>
            </a:extLst>
          </p:cNvPr>
          <p:cNvSpPr txBox="1">
            <a:spLocks noChangeArrowheads="1"/>
          </p:cNvSpPr>
          <p:nvPr/>
        </p:nvSpPr>
        <p:spPr bwMode="auto">
          <a:xfrm>
            <a:off x="171451" y="4854714"/>
            <a:ext cx="1524000" cy="707886"/>
          </a:xfrm>
          <a:prstGeom prst="rect">
            <a:avLst/>
          </a:prstGeom>
          <a:noFill/>
          <a:ln w="9525">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solidFill>
                  <a:prstClr val="black"/>
                </a:solidFill>
                <a:latin typeface="+mj-lt"/>
                <a:cs typeface="Times New Roman" panose="02020603050405020304" pitchFamily="18" charset="0"/>
              </a:rPr>
              <a:t>Race</a:t>
            </a:r>
          </a:p>
          <a:p>
            <a:pPr algn="ctr" eaLnBrk="1" hangingPunct="1"/>
            <a:r>
              <a:rPr lang="en-US" altLang="en-US" sz="2000" dirty="0">
                <a:solidFill>
                  <a:prstClr val="black"/>
                </a:solidFill>
                <a:latin typeface="+mj-lt"/>
                <a:cs typeface="Times New Roman" panose="02020603050405020304" pitchFamily="18" charset="0"/>
              </a:rPr>
              <a:t>(&amp; racism)</a:t>
            </a:r>
          </a:p>
        </p:txBody>
      </p:sp>
    </p:spTree>
    <p:extLst>
      <p:ext uri="{BB962C8B-B14F-4D97-AF65-F5344CB8AC3E}">
        <p14:creationId xmlns:p14="http://schemas.microsoft.com/office/powerpoint/2010/main" val="128797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Even Very Personal Exposures are Shaped by Policies</a:t>
            </a:r>
          </a:p>
        </p:txBody>
      </p:sp>
      <p:sp>
        <p:nvSpPr>
          <p:cNvPr id="3" name="Content Placeholder 2"/>
          <p:cNvSpPr>
            <a:spLocks noGrp="1"/>
          </p:cNvSpPr>
          <p:nvPr>
            <p:ph idx="1"/>
          </p:nvPr>
        </p:nvSpPr>
        <p:spPr/>
        <p:txBody>
          <a:bodyPr/>
          <a:lstStyle/>
          <a:p>
            <a:pPr marL="0" indent="0" algn="ctr">
              <a:buNone/>
            </a:pPr>
            <a:r>
              <a:rPr lang="en-US" sz="2400" dirty="0"/>
              <a:t>U.S. Marriage and Divorce Rates, 1860-2005</a:t>
            </a:r>
          </a:p>
        </p:txBody>
      </p:sp>
      <p:sp>
        <p:nvSpPr>
          <p:cNvPr id="4" name="Slide Number Placeholder 3"/>
          <p:cNvSpPr>
            <a:spLocks noGrp="1"/>
          </p:cNvSpPr>
          <p:nvPr>
            <p:ph type="sldNum" sz="quarter" idx="12"/>
          </p:nvPr>
        </p:nvSpPr>
        <p:spPr/>
        <p:txBody>
          <a:bodyPr/>
          <a:lstStyle/>
          <a:p>
            <a:pPr>
              <a:defRPr/>
            </a:pPr>
            <a:fld id="{168D8DE9-303A-4ABA-A733-D6FD568B702D}" type="slidenum">
              <a:rPr lang="en-US" smtClean="0"/>
              <a:pPr>
                <a:defRPr/>
              </a:pPr>
              <a:t>9</a:t>
            </a:fld>
            <a:endParaRPr lang="en-US"/>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02"/>
          <a:stretch/>
        </p:blipFill>
        <p:spPr bwMode="auto">
          <a:xfrm>
            <a:off x="1524000" y="2133600"/>
            <a:ext cx="5880735" cy="440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84963" y="6550223"/>
            <a:ext cx="2906437" cy="307777"/>
          </a:xfrm>
          <a:prstGeom prst="rect">
            <a:avLst/>
          </a:prstGeom>
          <a:noFill/>
        </p:spPr>
        <p:txBody>
          <a:bodyPr wrap="none" rtlCol="0">
            <a:spAutoFit/>
          </a:bodyPr>
          <a:lstStyle/>
          <a:p>
            <a:r>
              <a:rPr lang="en-US" sz="1400" dirty="0"/>
              <a:t>Stevenson and </a:t>
            </a:r>
            <a:r>
              <a:rPr lang="en-US" sz="1400" dirty="0" err="1"/>
              <a:t>Wolfers</a:t>
            </a:r>
            <a:r>
              <a:rPr lang="en-US" sz="1400" dirty="0"/>
              <a:t>, JEP 2007</a:t>
            </a:r>
          </a:p>
        </p:txBody>
      </p:sp>
    </p:spTree>
    <p:extLst>
      <p:ext uri="{BB962C8B-B14F-4D97-AF65-F5344CB8AC3E}">
        <p14:creationId xmlns:p14="http://schemas.microsoft.com/office/powerpoint/2010/main" val="362081549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23030</TotalTime>
  <Words>4856</Words>
  <Application>Microsoft Office PowerPoint</Application>
  <PresentationFormat>On-screen Show (4:3)</PresentationFormat>
  <Paragraphs>820</Paragraphs>
  <Slides>79</Slides>
  <Notes>70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7" baseType="lpstr">
      <vt:lpstr>Arial</vt:lpstr>
      <vt:lpstr>Calibri</vt:lpstr>
      <vt:lpstr>Garamond</vt:lpstr>
      <vt:lpstr>Georgia</vt:lpstr>
      <vt:lpstr>Symbol</vt:lpstr>
      <vt:lpstr>Times New Roman</vt:lpstr>
      <vt:lpstr>Default Design</vt:lpstr>
      <vt:lpstr>Chart</vt:lpstr>
      <vt:lpstr>The Effects of Social Policies  on Health Disparities</vt:lpstr>
      <vt:lpstr>Big Picture:  The Socioecological Framework</vt:lpstr>
      <vt:lpstr>Policies and Health Disparities</vt:lpstr>
      <vt:lpstr>Policies and Health Disparities</vt:lpstr>
      <vt:lpstr>Why Study Social Policies &amp; Health?</vt:lpstr>
      <vt:lpstr>PowerPoint Presentation</vt:lpstr>
      <vt:lpstr>PowerPoint Presentation</vt:lpstr>
      <vt:lpstr>PowerPoint Presentation</vt:lpstr>
      <vt:lpstr>Even Very Personal Exposures are Shaped by Policies</vt:lpstr>
      <vt:lpstr>Even Very Personal Exposures are Shaped by Policies</vt:lpstr>
      <vt:lpstr>Even Very Personal Exposures are Shaped by Policies</vt:lpstr>
      <vt:lpstr>PowerPoint Presentation</vt:lpstr>
      <vt:lpstr>Policies and Health Disparities</vt:lpstr>
      <vt:lpstr>PowerPoint Presentation</vt:lpstr>
      <vt:lpstr>Types of Policies</vt:lpstr>
      <vt:lpstr>Social Epidemiology Translation Model</vt:lpstr>
      <vt:lpstr>Stages of Policy Evaluation</vt:lpstr>
      <vt:lpstr>Policies and Health Disparities</vt:lpstr>
      <vt:lpstr>How Do You Study the Health Effects of Policies?</vt:lpstr>
      <vt:lpstr>Policies and Health Disparities</vt:lpstr>
      <vt:lpstr>Study Design</vt:lpstr>
      <vt:lpstr>Effects on Neighborhood Poverty</vt:lpstr>
      <vt:lpstr>Effects on Neighborhood  Boston, 2-year Follow-up</vt:lpstr>
      <vt:lpstr>Effects on Labor Outcomes Boston, 2-year Follow-up</vt:lpstr>
      <vt:lpstr>Low Poverty Effects on Health Boston, 2-year Follow-up</vt:lpstr>
      <vt:lpstr>Section 8 Effects on Health Boston, 2-year Follow-up</vt:lpstr>
      <vt:lpstr>Effects on Children’s Mental Health 5- to 7-year Follow-up</vt:lpstr>
      <vt:lpstr>Effects on Children’s Mental Health 5- to 7-year Follow-up</vt:lpstr>
      <vt:lpstr>Effects on Children’s Mental Health 5- to 7-year Follow-up</vt:lpstr>
      <vt:lpstr>Effects at 5- to 7-year Follow-up</vt:lpstr>
      <vt:lpstr>Effects on Adult Health 10-year Follow-up</vt:lpstr>
      <vt:lpstr>Effects on Children’s Mental Health 10-year Follow-up</vt:lpstr>
      <vt:lpstr>Earlier Exposure Benefits</vt:lpstr>
      <vt:lpstr>Effects on Earnings,  by Age of Randomization</vt:lpstr>
      <vt:lpstr>Effects on Earnings,  by Age and Gender</vt:lpstr>
      <vt:lpstr>Effects on Educational and Social Outcomes</vt:lpstr>
      <vt:lpstr>Different Study: Change in Teen Births When a Family Moves</vt:lpstr>
      <vt:lpstr>MTO Trial Challenges</vt:lpstr>
      <vt:lpstr>Policies and Health Disparities</vt:lpstr>
      <vt:lpstr>Trends in US Infant Mortality, by Race: 1950-1990</vt:lpstr>
      <vt:lpstr>Pre-Civil Rights: Limited Access in Southern States</vt:lpstr>
      <vt:lpstr>Did Hospital Desegregation Reduce Black Infant Mortality?</vt:lpstr>
      <vt:lpstr>Did Hospital Desegregation Reduce Black Infant Mortality?</vt:lpstr>
      <vt:lpstr>Post-Neonatal Infant Deaths Due to Diarrhea and Pneumonia, Mississippi 1955-1975</vt:lpstr>
      <vt:lpstr>What Makes the Evidence Convincing?</vt:lpstr>
      <vt:lpstr>Policies and Health Disparities</vt:lpstr>
      <vt:lpstr>PowerPoint Presentation</vt:lpstr>
      <vt:lpstr>Example: Compulsory Schools Laws in South Carolina</vt:lpstr>
      <vt:lpstr>National Trends in High School Enrollment and Graduation</vt:lpstr>
      <vt:lpstr>Natural Experiment: School Policy as an Instrumental Variable</vt:lpstr>
      <vt:lpstr>Models with Different Covariates</vt:lpstr>
      <vt:lpstr>Sample:  Health &amp; Retirement Survey</vt:lpstr>
      <vt:lpstr>IV Results: Effect of Education on Memory Scores</vt:lpstr>
      <vt:lpstr>Schooling and Racial Disparities</vt:lpstr>
      <vt:lpstr>Variation in School Quality by Race</vt:lpstr>
      <vt:lpstr>Does This Affect Health Disparities?</vt:lpstr>
      <vt:lpstr>Desegregating Schools and Reductions in Teen Pregnancy</vt:lpstr>
      <vt:lpstr>Desegregating Schools and Reductions in Teen Pregnancy</vt:lpstr>
      <vt:lpstr>Conclusions: School Policy and Health</vt:lpstr>
      <vt:lpstr>Policies and Health Disparities</vt:lpstr>
      <vt:lpstr>What are Effects of Juvenile Incarceration?</vt:lpstr>
      <vt:lpstr>Chance of Incarceration Dependent on Judge</vt:lpstr>
      <vt:lpstr>Effects of Juvenile Incarceration</vt:lpstr>
      <vt:lpstr>Policies and Health Disparities</vt:lpstr>
      <vt:lpstr>GI Bill</vt:lpstr>
      <vt:lpstr>GI Bill: Job Placement</vt:lpstr>
      <vt:lpstr>GI Bill: Job Placement</vt:lpstr>
      <vt:lpstr>GI Bill: Loan Guarantees</vt:lpstr>
      <vt:lpstr>GI Bill: Education</vt:lpstr>
      <vt:lpstr>Birth Cohort as a Natural Experiment</vt:lpstr>
      <vt:lpstr>Birth Year  Chance of Military Service</vt:lpstr>
      <vt:lpstr>How to Estimate Disparities in  GI Bill Benefits?</vt:lpstr>
      <vt:lpstr>Temporal Trend in College Attendance: Black Men</vt:lpstr>
      <vt:lpstr>Temporal Trend in College Attendance: White Men</vt:lpstr>
      <vt:lpstr>Estimated Effect of GI Bill</vt:lpstr>
      <vt:lpstr>Untargeted Resources Can Exacerbate Inequalities</vt:lpstr>
      <vt:lpstr>Policies and Health Disparities</vt:lpstr>
      <vt:lpstr>Uncertainties and Controversies</vt:lpstr>
      <vt:lpstr>Homework</vt:lpstr>
    </vt:vector>
  </TitlesOfParts>
  <Company>HSPH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Psychosocial Aspects of Aging</dc:title>
  <dc:creator>mglymour</dc:creator>
  <cp:lastModifiedBy>Rita Hamad</cp:lastModifiedBy>
  <cp:revision>276</cp:revision>
  <dcterms:created xsi:type="dcterms:W3CDTF">2005-10-30T17:40:29Z</dcterms:created>
  <dcterms:modified xsi:type="dcterms:W3CDTF">2021-02-04T22:13:22Z</dcterms:modified>
</cp:coreProperties>
</file>