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927" r:id="rId2"/>
    <p:sldId id="334" r:id="rId3"/>
    <p:sldId id="928" r:id="rId4"/>
    <p:sldId id="929" r:id="rId5"/>
    <p:sldId id="930" r:id="rId6"/>
    <p:sldId id="931" r:id="rId7"/>
    <p:sldId id="932" r:id="rId8"/>
    <p:sldId id="933" r:id="rId9"/>
    <p:sldId id="934" r:id="rId10"/>
    <p:sldId id="935" r:id="rId11"/>
    <p:sldId id="936" r:id="rId12"/>
    <p:sldId id="937" r:id="rId13"/>
    <p:sldId id="941" r:id="rId14"/>
    <p:sldId id="939" r:id="rId15"/>
    <p:sldId id="940" r:id="rId16"/>
    <p:sldId id="938" r:id="rId17"/>
    <p:sldId id="323" r:id="rId18"/>
    <p:sldId id="9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E1B3-EA55-4F82-A79C-6F3683535E06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1E95C-7404-4F97-A8E2-F4C202EC95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4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2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9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52CDE-B398-5644-8FA9-767555B699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4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8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Markov disease-state transition model.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partitioned into 5 standard severity categories by CAPS score.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Costs and health states accounted for as pts progress to more severe disease states.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further remission after trial.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Cohort of 1000 patients.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Mortality = Background age-specific mortality x RR of death associated with each PTSD severity level.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Savings in medical care costs phased in over 5 years.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Allows for variation in analytic horizon.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Implemented in Excel and @RISK software for sensitivity analysis.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2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3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5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Portrays severity levels over time given initial distribution shown in earlier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5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52CDE-B398-5644-8FA9-767555B69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4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CAD1-423C-4FBC-A9B3-6D61A3136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B159E-CD7D-4807-A54D-77E76EE1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C89C-3436-4F70-A4D8-B90AC7EF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36633-B2FA-4E4E-9D0A-AA7A23C6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03DA-279A-41F0-A7DC-46B43DF9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5509-3C56-4BEB-BA9F-B68C99D3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986F4-2D01-49FB-89D1-EF78083D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1734-9F0C-4DAF-89A3-7333CF63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655E-E6D4-435F-A8BE-8716C8EF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FACA-0503-4B88-9482-FC1A316C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8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4CA-62CF-41F8-89E4-891A83230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B6210-54F6-482B-80FA-0800B992A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9E-A905-4E39-BB7F-C2623DEE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627D3-0E95-467C-B9A0-5CC93223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370-92A3-40BA-AFEC-4D347AC3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7D87-419A-46F8-AB37-7784BC58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1B65-9047-47F3-AB15-583E91F5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8C02-AAB3-43B9-B7C6-6889F04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31AD6-049D-4EE9-867E-8278E2F7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B8358-1550-4404-B101-D543C38C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4A22-D14E-4B2C-BDA2-E5AC3259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B1F90-A8C4-484F-AE67-87EC8C4F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4641-F829-478B-A985-E6937076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BFA55-DE57-46B3-BBD8-454C1E85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40DC-27C5-4307-86BD-6076EAA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3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9A9C-65C6-42DB-8D41-2C5709B5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0D25-405F-4F35-A774-57CE2B1AB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0786-21AC-4E0D-95DE-D005E2DAC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5BC7-1F97-4C6F-A67E-99E881AD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0AD89-4C73-4819-B22E-CE56EE26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4E02A-DA51-44A7-A699-42D5CB58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B846-6749-44B9-B0EB-D7C59C68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14BD5-844C-49D4-A3DB-FC6E693AC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734A6-80A1-4D1A-B5C8-2C90046F1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843CB-A086-4C7F-9EB9-308650F9F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EDD7F-F629-4858-BFCA-21769DC0E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B833-620D-4A86-BB68-FA955AAC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746FB-5A45-4654-8F14-B6251FEE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C1070-6E82-42E8-8AD7-2C918E7D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FC2B-D53C-40BC-B282-A111C07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86D89-FBAB-484E-8A25-02ADD070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49190-D6F7-4BD1-9AD6-12542AB0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19B90-5B95-4174-B127-0A616A8E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4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1700D-03D9-41BE-8EED-D34D15A5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71677-43FB-4B0E-8E0D-29BE3B57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1DA0-2131-4B72-BA71-C33C40E8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3EED-99BC-4F0A-A80F-8B3CC489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FF790-956C-4B75-9E1C-946B9F7F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529B6-9DDC-48CD-8951-135509292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45F56-EA1C-4F80-8DDD-D6C3B2B5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35C9C-DBED-48BD-8159-8D8ED768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88D84-65B1-42AB-B0CA-B1F16245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5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E240-BDC4-4C1A-BEE1-346564AF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A2DF0-105B-4607-8210-D26F3BC0C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9DD44-48AA-4E96-A936-DA0CDB5A7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0BFA4-E259-4D50-AC83-5F41BB2D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15A8D-B92E-4951-8A3E-1319D72E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C7A54-6B70-4382-B490-480DF04E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7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FB2A9-5879-4576-AE34-047E6F61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804B-261E-4AB8-88EE-1D5A1D47B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3664-8538-4B41-8390-2F77E8B0D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68C7-5C56-4ED6-BA6E-2B02A1BC3ED2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54AD2-2678-4D63-9B87-2A729A75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EB10C-D971-48D5-8A23-F112C3CB1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3C48-536E-4AD8-B3AE-16631C593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97" y="2506223"/>
            <a:ext cx="11444868" cy="2387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/>
              <a:t>Is MDMA-assisted therapy for severe, chronic PTSD, cost-effective?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If so, what is the incremental cost effectiveness of the 3-session phase three regimen versus the 2-session phase two regimen?</a:t>
            </a:r>
            <a:br>
              <a:rPr lang="en-US" b="1" dirty="0"/>
            </a:b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908" y="884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3574" y="160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51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A632B-3279-4E27-9F4E-7A9DD36A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81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latin typeface="+mj-lt"/>
                <a:ea typeface="+mj-ea"/>
                <a:cs typeface="+mj-cs"/>
              </a:rPr>
              <a:t>Key Inputs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35ADE-D935-4119-B310-E21FF021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" y="1880235"/>
            <a:ext cx="12006235" cy="309752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15880D4-66BC-4884-B65E-977C6269BABF}"/>
              </a:ext>
            </a:extLst>
          </p:cNvPr>
          <p:cNvSpPr/>
          <p:nvPr/>
        </p:nvSpPr>
        <p:spPr>
          <a:xfrm>
            <a:off x="8185300" y="459444"/>
            <a:ext cx="3785191" cy="1190846"/>
          </a:xfrm>
          <a:prstGeom prst="wedgeRoundRectCallout">
            <a:avLst>
              <a:gd name="adj1" fmla="val -131787"/>
              <a:gd name="adj2" fmla="val 15982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traditional health economic measures under-estimate the benefits of psychedelic therapies?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F9EA176-FB31-4FFA-A2EC-5388E300E537}"/>
              </a:ext>
            </a:extLst>
          </p:cNvPr>
          <p:cNvSpPr/>
          <p:nvPr/>
        </p:nvSpPr>
        <p:spPr>
          <a:xfrm>
            <a:off x="680483" y="651028"/>
            <a:ext cx="3326219" cy="846186"/>
          </a:xfrm>
          <a:prstGeom prst="wedgeRoundRectCallout">
            <a:avLst>
              <a:gd name="adj1" fmla="val 61995"/>
              <a:gd name="adj2" fmla="val 15155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85.2% of this is personnel costs</a:t>
            </a:r>
          </a:p>
        </p:txBody>
      </p:sp>
    </p:spTree>
    <p:extLst>
      <p:ext uri="{BB962C8B-B14F-4D97-AF65-F5344CB8AC3E}">
        <p14:creationId xmlns:p14="http://schemas.microsoft.com/office/powerpoint/2010/main" val="10537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AAD9-1E7A-4441-9E6A-B5C214AD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Life-time health-state trajectory: 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Control vs MDMA-AT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CFC1D-AC50-44A8-BDFF-05380B13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1" y="2317898"/>
            <a:ext cx="5938294" cy="356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2ED96E-A05E-45FA-AED4-735B74F9102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17" y="2317898"/>
            <a:ext cx="593445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F2EF-A851-4B9A-BFC8-0BA7CEF1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 and cost-effectiveness outcomes (1000 pts)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66ACC-F44E-4089-8642-F5B4DDF7DE27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‘Break-even’ is at ~ 3.8 years.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that point net cost = 0, while delivering about ~900 QALYs* and averting 10.8 deaths.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50F9A-C32E-44F7-8868-31143910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638" y="629267"/>
            <a:ext cx="6542148" cy="478270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B7BA0-8597-42C7-BE46-A21734AFC6E8}"/>
              </a:ext>
            </a:extLst>
          </p:cNvPr>
          <p:cNvSpPr txBox="1"/>
          <p:nvPr/>
        </p:nvSpPr>
        <p:spPr>
          <a:xfrm>
            <a:off x="536079" y="4454311"/>
            <a:ext cx="350549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Widely-used, synthetic measure of health benefit; combines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morbidity and mortality effects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21BD6E9-C3BC-4D83-BC10-76E6EAA18EC4}"/>
              </a:ext>
            </a:extLst>
          </p:cNvPr>
          <p:cNvSpPr/>
          <p:nvPr/>
        </p:nvSpPr>
        <p:spPr>
          <a:xfrm>
            <a:off x="5123688" y="5318076"/>
            <a:ext cx="2498756" cy="1421394"/>
          </a:xfrm>
          <a:prstGeom prst="wedgeRoundRectCallout">
            <a:avLst>
              <a:gd name="adj1" fmla="val 170509"/>
              <a:gd name="adj2" fmla="val -541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Rough threshold for cost-effectiveness in USA = $100K - $150K per QALY</a:t>
            </a:r>
          </a:p>
        </p:txBody>
      </p:sp>
    </p:spTree>
    <p:extLst>
      <p:ext uri="{BB962C8B-B14F-4D97-AF65-F5344CB8AC3E}">
        <p14:creationId xmlns:p14="http://schemas.microsoft.com/office/powerpoint/2010/main" val="39007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3F26-17BB-4F70-A3D3-5A138DD8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Is the extra cost of the additional MDMA session of the phase 3 regimen </a:t>
            </a:r>
            <a:br>
              <a:rPr lang="en-US" dirty="0"/>
            </a:br>
            <a:r>
              <a:rPr lang="en-US" dirty="0"/>
              <a:t>justified by the increased efficacy?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A4312A-516D-4C8C-A344-5CD79A42C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79" y="2554665"/>
            <a:ext cx="11651938" cy="28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491A-3AB5-455F-B281-A20DC23A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606" y="2416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Sensitivity analysis – one-ways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 discounted cost per 1,000 patients projected over 30 years</a:t>
            </a:r>
            <a:endParaRPr lang="en-US" sz="4800" dirty="0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7AFA0358-5747-4FC8-8649-FE8DF32AE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6" y="1380226"/>
            <a:ext cx="10254140" cy="5236156"/>
          </a:xfrm>
        </p:spPr>
      </p:pic>
    </p:spTree>
    <p:extLst>
      <p:ext uri="{BB962C8B-B14F-4D97-AF65-F5344CB8AC3E}">
        <p14:creationId xmlns:p14="http://schemas.microsoft.com/office/powerpoint/2010/main" val="81622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FF96-21B7-4354-A416-4A40AD84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92" y="2319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Sensitivity analysis – Multi-way, (Monte Carlo)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 discounted cost per 1,000 patients projected over 30 years</a:t>
            </a:r>
            <a:endParaRPr lang="en-US" dirty="0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EFDB5DAF-6612-4BF3-8716-4C03D642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3" y="1442316"/>
            <a:ext cx="9035358" cy="5183748"/>
          </a:xfrm>
        </p:spPr>
      </p:pic>
    </p:spTree>
    <p:extLst>
      <p:ext uri="{BB962C8B-B14F-4D97-AF65-F5344CB8AC3E}">
        <p14:creationId xmlns:p14="http://schemas.microsoft.com/office/powerpoint/2010/main" val="202416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879C-7FA7-4DDF-B580-8CD09EA9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1" y="557426"/>
            <a:ext cx="3479765" cy="4930246"/>
          </a:xfrm>
        </p:spPr>
        <p:txBody>
          <a:bodyPr>
            <a:normAutofit/>
          </a:bodyPr>
          <a:lstStyle/>
          <a:p>
            <a:pPr algn="r"/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rgbClr val="002060"/>
                </a:solidFill>
              </a:rPr>
              <a:t>Favorable economic findings are “robust”</a:t>
            </a:r>
            <a:br>
              <a:rPr lang="en-US" sz="4800" b="1" dirty="0">
                <a:solidFill>
                  <a:schemeClr val="accent1"/>
                </a:solidFill>
              </a:rPr>
            </a:b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387A54-09AF-439D-ABEE-12B770E0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35935"/>
            <a:ext cx="7216139" cy="5642287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sz="9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2800" b="1" i="1" dirty="0">
                <a:solidFill>
                  <a:srgbClr val="002060"/>
                </a:solidFill>
              </a:rPr>
              <a:t>Cost-effective or cost saving even if</a:t>
            </a:r>
            <a:r>
              <a:rPr lang="en-US" sz="11200" b="1" i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US" sz="8600" b="1" i="1" dirty="0"/>
          </a:p>
          <a:p>
            <a:r>
              <a:rPr lang="en-US" sz="11200" dirty="0"/>
              <a:t>No savings in medical care costs: 	</a:t>
            </a:r>
          </a:p>
          <a:p>
            <a:pPr marL="0" indent="0" algn="ctr">
              <a:buNone/>
            </a:pPr>
            <a:r>
              <a:rPr lang="en-US" sz="11200" b="1" i="1" dirty="0">
                <a:solidFill>
                  <a:srgbClr val="002060"/>
                </a:solidFill>
              </a:rPr>
              <a:t>ICER = $2,376 / QALY</a:t>
            </a:r>
          </a:p>
          <a:p>
            <a:pPr marL="0" indent="0" algn="ctr">
              <a:buNone/>
            </a:pPr>
            <a:endParaRPr lang="en-US" sz="11200" b="1" i="1" dirty="0">
              <a:solidFill>
                <a:srgbClr val="0070C0"/>
              </a:solidFill>
            </a:endParaRPr>
          </a:p>
          <a:p>
            <a:r>
              <a:rPr lang="en-US" sz="11200" dirty="0"/>
              <a:t>Short duration of benefit</a:t>
            </a:r>
          </a:p>
          <a:p>
            <a:pPr marL="0" indent="0" algn="ctr">
              <a:buNone/>
            </a:pPr>
            <a:r>
              <a:rPr lang="en-US" sz="11200" b="1" i="1" dirty="0">
                <a:solidFill>
                  <a:srgbClr val="002060"/>
                </a:solidFill>
              </a:rPr>
              <a:t>At 12 months ICER = $47,554 / QALY</a:t>
            </a:r>
          </a:p>
          <a:p>
            <a:pPr marL="0" indent="0" algn="ctr">
              <a:buNone/>
            </a:pPr>
            <a:endParaRPr lang="en-US" sz="11200" i="1" dirty="0">
              <a:solidFill>
                <a:srgbClr val="0070C0"/>
              </a:solidFill>
            </a:endParaRPr>
          </a:p>
          <a:p>
            <a:r>
              <a:rPr lang="en-US" sz="11200" dirty="0"/>
              <a:t>MDMA patients but not control group progress to more severe PTSD</a:t>
            </a:r>
          </a:p>
          <a:p>
            <a:pPr marL="0" indent="0" algn="ctr">
              <a:buNone/>
            </a:pPr>
            <a:r>
              <a:rPr lang="en-US" sz="11200" dirty="0"/>
              <a:t> </a:t>
            </a:r>
            <a:r>
              <a:rPr lang="en-US" sz="11200" b="1" i="1" dirty="0">
                <a:solidFill>
                  <a:srgbClr val="002060"/>
                </a:solidFill>
              </a:rPr>
              <a:t>Net savings of $69.8 million</a:t>
            </a:r>
          </a:p>
          <a:p>
            <a:pPr marL="0" indent="0" algn="ctr">
              <a:buNone/>
            </a:pPr>
            <a:endParaRPr lang="en-US" sz="11200" i="1" dirty="0">
              <a:solidFill>
                <a:srgbClr val="0070C0"/>
              </a:solidFill>
            </a:endParaRPr>
          </a:p>
          <a:p>
            <a:r>
              <a:rPr lang="en-US" sz="11200" dirty="0"/>
              <a:t>5X higher MDMA-AT costs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rgbClr val="002060"/>
                </a:solidFill>
              </a:rPr>
              <a:t> </a:t>
            </a:r>
            <a:r>
              <a:rPr lang="en-US" sz="11200" b="1" i="1" dirty="0">
                <a:solidFill>
                  <a:srgbClr val="002060"/>
                </a:solidFill>
              </a:rPr>
              <a:t>Net savings of $86.8 million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8357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879C-7FA7-4DDF-B580-8CD09EA9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1" y="557426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Putting these findings in context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F387A54-09AF-439D-ABEE-12B770E0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332918"/>
            <a:ext cx="6377769" cy="5154754"/>
          </a:xfrm>
        </p:spPr>
        <p:txBody>
          <a:bodyPr anchor="ctr">
            <a:normAutofit/>
          </a:bodyPr>
          <a:lstStyle/>
          <a:p>
            <a:r>
              <a:rPr lang="en-US" i="1" u="sng" dirty="0"/>
              <a:t>From payers’ perspective: </a:t>
            </a:r>
            <a:r>
              <a:rPr lang="en-US" dirty="0"/>
              <a:t>MDMA-AT is cost- saving for patients with clinical profiles like those in the MAPS trials.</a:t>
            </a:r>
          </a:p>
          <a:p>
            <a:endParaRPr lang="en-US" dirty="0"/>
          </a:p>
          <a:p>
            <a:r>
              <a:rPr lang="en-US" i="1" u="sng" dirty="0"/>
              <a:t>From a societal perspective:</a:t>
            </a:r>
            <a:r>
              <a:rPr lang="en-US" dirty="0"/>
              <a:t> Even more favorable, since many benefits are excluded from current analysis.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40B05-6FD0-4464-8960-C70AAEFBEAA5}"/>
              </a:ext>
            </a:extLst>
          </p:cNvPr>
          <p:cNvSpPr txBox="1"/>
          <p:nvPr/>
        </p:nvSpPr>
        <p:spPr>
          <a:xfrm>
            <a:off x="321564" y="5154805"/>
            <a:ext cx="108153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These results help make the case: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Accelerated access to MDMA-AT makes sense –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in both human and economic terms.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FC7D-0A7A-43B4-A55F-5A1DB615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0A282E-1986-4363-9142-53638A010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90" y="70701"/>
            <a:ext cx="11940619" cy="67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1CC0D8-848E-425D-94C9-558363A5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87" y="0"/>
            <a:ext cx="91568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C9FBF-CCA6-4FE9-B564-011E9244B091}"/>
              </a:ext>
            </a:extLst>
          </p:cNvPr>
          <p:cNvSpPr txBox="1"/>
          <p:nvPr/>
        </p:nvSpPr>
        <p:spPr>
          <a:xfrm>
            <a:off x="2133727" y="1492141"/>
            <a:ext cx="85406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Intensive therapeutic regimen.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Three 90- minute orientation sessions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Three 8-hour active MDMA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Nine 90-monurte integration sessions, 3 after each MDMA session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All sessions with two highly-trained therapists</a:t>
            </a:r>
          </a:p>
        </p:txBody>
      </p:sp>
    </p:spTree>
    <p:extLst>
      <p:ext uri="{BB962C8B-B14F-4D97-AF65-F5344CB8AC3E}">
        <p14:creationId xmlns:p14="http://schemas.microsoft.com/office/powerpoint/2010/main" val="5671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What’s the difference between </a:t>
            </a:r>
            <a:b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b="1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Cost-saving”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and “</a:t>
            </a:r>
            <a:r>
              <a:rPr lang="en-US" b="1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Cost-effective”</a:t>
            </a: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29" y="714809"/>
            <a:ext cx="6250940" cy="2743200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buNone/>
            </a:pPr>
            <a:r>
              <a:rPr lang="en-US" sz="3500" u="sng" dirty="0"/>
              <a:t>Cost-saving</a:t>
            </a:r>
            <a:r>
              <a:rPr lang="en-US" sz="3500" dirty="0"/>
              <a:t> = For relevant payers, reduced future medical costs exceed intervention cost.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0" indent="0">
              <a:buNone/>
            </a:pPr>
            <a:r>
              <a:rPr lang="en-US" sz="3500" u="sng" dirty="0"/>
              <a:t>Cost-effective</a:t>
            </a:r>
            <a:r>
              <a:rPr lang="en-US" sz="3500" dirty="0"/>
              <a:t> = Good value for $$$ relative to other feasible options.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900E-3053-4432-A6D6-ED6CD1141E1D}"/>
              </a:ext>
            </a:extLst>
          </p:cNvPr>
          <p:cNvSpPr txBox="1"/>
          <p:nvPr/>
        </p:nvSpPr>
        <p:spPr>
          <a:xfrm>
            <a:off x="5050925" y="3404000"/>
            <a:ext cx="6250940" cy="127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it’s cost-saving, it’s cost-effective.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908" y="884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3574" y="160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75C7B-F08F-4513-B299-801CB7586F15}"/>
              </a:ext>
            </a:extLst>
          </p:cNvPr>
          <p:cNvSpPr txBox="1"/>
          <p:nvPr/>
        </p:nvSpPr>
        <p:spPr>
          <a:xfrm>
            <a:off x="5132117" y="4682225"/>
            <a:ext cx="56170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everything that’s cost-effective is cost-saving.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97" y="2235200"/>
            <a:ext cx="11444868" cy="2387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/>
              <a:t>Returning to the first question: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i="1" dirty="0"/>
              <a:t>Is MDMA-assisted therapy for severe, chronic PTSD, cost-effective?</a:t>
            </a:r>
            <a:br>
              <a:rPr lang="en-US" sz="6000" b="1" i="1" dirty="0"/>
            </a:br>
            <a:br>
              <a:rPr lang="en-US" b="1" dirty="0"/>
            </a:b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908" y="884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3574" y="160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4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1D1E-9270-43D5-813F-A01F86C1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2" y="963877"/>
            <a:ext cx="3890430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With that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as background, the answer to our first question  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is 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61CA-014E-41C8-9C42-8881E650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92087"/>
            <a:ext cx="6377769" cy="503498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/>
              <a:t>“YES”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MDMA-assisted therapy (MDMA-AT) provided to the types of patients served in the pooled analysis of 6 MAPS P2 and first P3 trial appears to be cost-saving – thus, highly cost-effective.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Third-party payers are likely to save $ by including MDMA-AT as a benefit.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</a:rPr>
              <a:t>These conclusions hold across a wide range of plausible assumptions.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0A56C-53BF-4CB7-976A-AF53740FA190}"/>
              </a:ext>
            </a:extLst>
          </p:cNvPr>
          <p:cNvSpPr txBox="1"/>
          <p:nvPr/>
        </p:nvSpPr>
        <p:spPr>
          <a:xfrm>
            <a:off x="2066261" y="5480504"/>
            <a:ext cx="8059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next section describes the analysis that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this conclusion</a:t>
            </a:r>
          </a:p>
        </p:txBody>
      </p:sp>
    </p:spTree>
    <p:extLst>
      <p:ext uri="{BB962C8B-B14F-4D97-AF65-F5344CB8AC3E}">
        <p14:creationId xmlns:p14="http://schemas.microsoft.com/office/powerpoint/2010/main" val="10369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19B17E-1620-40CB-8547-89BF9817FB1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1143" y="142868"/>
            <a:ext cx="4919472" cy="5605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131C22-E846-4E16-8B20-16300B655FDA}"/>
              </a:ext>
            </a:extLst>
          </p:cNvPr>
          <p:cNvSpPr txBox="1"/>
          <p:nvPr/>
        </p:nvSpPr>
        <p:spPr>
          <a:xfrm>
            <a:off x="981143" y="5748140"/>
            <a:ext cx="452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 phase 2 cost-effectiveness study.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E46D0-C861-4169-AD39-FDC0E30A5864}"/>
              </a:ext>
            </a:extLst>
          </p:cNvPr>
          <p:cNvSpPr txBox="1"/>
          <p:nvPr/>
        </p:nvSpPr>
        <p:spPr>
          <a:xfrm>
            <a:off x="6048766" y="5751771"/>
            <a:ext cx="5712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updated with results from phase 3 trial.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02608-464E-430A-8E73-707120146B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09" y="142869"/>
            <a:ext cx="4922939" cy="56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6231E-7498-4E41-8580-57B5E281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48" y="-98063"/>
            <a:ext cx="9259614" cy="69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07E137-4069-44AF-B7D0-E863AB4F8D77}"/>
              </a:ext>
            </a:extLst>
          </p:cNvPr>
          <p:cNvSpPr txBox="1"/>
          <p:nvPr/>
        </p:nvSpPr>
        <p:spPr>
          <a:xfrm>
            <a:off x="252145" y="1807536"/>
            <a:ext cx="3675870" cy="434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PTSD diagnosis for ~14 years.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Failed 2+ conventional therapies.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or extreme PTSD.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Females: 59%.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age: 41 years.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Largely white and well-educated.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C18C2-0D51-41FD-9BED-105E665EEA9F}"/>
              </a:ext>
            </a:extLst>
          </p:cNvPr>
          <p:cNvSpPr txBox="1"/>
          <p:nvPr/>
        </p:nvSpPr>
        <p:spPr>
          <a:xfrm>
            <a:off x="3929905" y="6039834"/>
            <a:ext cx="57626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, Mitchell et al, 2021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0FF8AB-D200-4542-87A1-820EA001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12" y="334647"/>
            <a:ext cx="11798088" cy="1325563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characteristics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B0502-138A-45A6-81C1-79BDF22F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89" y="1758234"/>
            <a:ext cx="8247666" cy="42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CC18C2-0D51-41FD-9BED-105E665EEA9F}"/>
              </a:ext>
            </a:extLst>
          </p:cNvPr>
          <p:cNvSpPr txBox="1"/>
          <p:nvPr/>
        </p:nvSpPr>
        <p:spPr>
          <a:xfrm>
            <a:off x="754912" y="6189562"/>
            <a:ext cx="57626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data, Mitchell et al, 2021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0FF8AB-D200-4542-87A1-820EA001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6" y="-222468"/>
            <a:ext cx="11798088" cy="1325563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Portraying MDMA-AT effectiveness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3C08F-6E5C-4292-8206-3854CC4B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2" y="847956"/>
            <a:ext cx="10334846" cy="5341606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045F708-5D70-4BE2-AC5C-7126C96823FA}"/>
              </a:ext>
            </a:extLst>
          </p:cNvPr>
          <p:cNvSpPr/>
          <p:nvPr/>
        </p:nvSpPr>
        <p:spPr>
          <a:xfrm>
            <a:off x="5539563" y="2173519"/>
            <a:ext cx="4338084" cy="10299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2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706</Words>
  <Application>Microsoft Office PowerPoint</Application>
  <PresentationFormat>Widescreen</PresentationFormat>
  <Paragraphs>99</Paragraphs>
  <Slides>18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Is MDMA-assisted therapy for severe, chronic PTSD, cost-effective?  If so, what is the incremental cost effectiveness of the 3-session phase three regimen versus the 2-session phase two regimen? </vt:lpstr>
      <vt:lpstr>PowerPoint Presentation</vt:lpstr>
      <vt:lpstr>What’s the difference between  “Cost-saving” and “Cost-effective”?</vt:lpstr>
      <vt:lpstr>Returning to the first question:  Is MDMA-assisted therapy for severe, chronic PTSD, cost-effective?  </vt:lpstr>
      <vt:lpstr>With that  as background, the answer to our first question    is  . . .</vt:lpstr>
      <vt:lpstr>PowerPoint Presentation</vt:lpstr>
      <vt:lpstr>PowerPoint Presentation</vt:lpstr>
      <vt:lpstr>Patient characteristics</vt:lpstr>
      <vt:lpstr>Portraying MDMA-AT effectiveness</vt:lpstr>
      <vt:lpstr>Key Inputs</vt:lpstr>
      <vt:lpstr>Life-time health-state trajectory:  Control vs MDMA-AT groups</vt:lpstr>
      <vt:lpstr>Cost and cost-effectiveness outcomes (1000 pts)</vt:lpstr>
      <vt:lpstr>Is the extra cost of the additional MDMA session of the phase 3 regimen  justified by the increased efficacy? </vt:lpstr>
      <vt:lpstr>Sensitivity analysis – one-ways  Net discounted cost per 1,000 patients projected over 30 years</vt:lpstr>
      <vt:lpstr>Sensitivity analysis – Multi-way, (Monte Carlo)  Net discounted cost per 1,000 patients projected over 30 years</vt:lpstr>
      <vt:lpstr> Favorable economic findings are “robust” </vt:lpstr>
      <vt:lpstr>Putting these findings in context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MDMA-assisted therapy for severe, chronic PTSD, cost-effective?</dc:title>
  <dc:creator>Elliot Marseille</dc:creator>
  <cp:lastModifiedBy>Elliot Marseille</cp:lastModifiedBy>
  <cp:revision>15</cp:revision>
  <dcterms:created xsi:type="dcterms:W3CDTF">2022-02-10T22:22:02Z</dcterms:created>
  <dcterms:modified xsi:type="dcterms:W3CDTF">2022-02-10T23:03:25Z</dcterms:modified>
</cp:coreProperties>
</file>