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Lst>
  <p:notesMasterIdLst>
    <p:notesMasterId r:id="rId61"/>
  </p:notesMasterIdLst>
  <p:handoutMasterIdLst>
    <p:handoutMasterId r:id="rId62"/>
  </p:handoutMasterIdLst>
  <p:sldIdLst>
    <p:sldId id="406" r:id="rId2"/>
    <p:sldId id="696" r:id="rId3"/>
    <p:sldId id="712" r:id="rId4"/>
    <p:sldId id="724" r:id="rId5"/>
    <p:sldId id="717" r:id="rId6"/>
    <p:sldId id="725" r:id="rId7"/>
    <p:sldId id="773" r:id="rId8"/>
    <p:sldId id="726" r:id="rId9"/>
    <p:sldId id="727" r:id="rId10"/>
    <p:sldId id="731" r:id="rId11"/>
    <p:sldId id="728" r:id="rId12"/>
    <p:sldId id="729" r:id="rId13"/>
    <p:sldId id="730" r:id="rId14"/>
    <p:sldId id="723" r:id="rId15"/>
    <p:sldId id="714" r:id="rId16"/>
    <p:sldId id="721" r:id="rId17"/>
    <p:sldId id="722" r:id="rId18"/>
    <p:sldId id="718" r:id="rId19"/>
    <p:sldId id="738" r:id="rId20"/>
    <p:sldId id="737" r:id="rId21"/>
    <p:sldId id="739" r:id="rId22"/>
    <p:sldId id="740" r:id="rId23"/>
    <p:sldId id="741" r:id="rId24"/>
    <p:sldId id="742" r:id="rId25"/>
    <p:sldId id="743" r:id="rId26"/>
    <p:sldId id="744" r:id="rId27"/>
    <p:sldId id="745" r:id="rId28"/>
    <p:sldId id="749" r:id="rId29"/>
    <p:sldId id="751" r:id="rId30"/>
    <p:sldId id="750" r:id="rId31"/>
    <p:sldId id="746" r:id="rId32"/>
    <p:sldId id="752" r:id="rId33"/>
    <p:sldId id="753" r:id="rId34"/>
    <p:sldId id="754" r:id="rId35"/>
    <p:sldId id="755" r:id="rId36"/>
    <p:sldId id="719" r:id="rId37"/>
    <p:sldId id="757" r:id="rId38"/>
    <p:sldId id="763" r:id="rId39"/>
    <p:sldId id="748" r:id="rId40"/>
    <p:sldId id="762" r:id="rId41"/>
    <p:sldId id="770" r:id="rId42"/>
    <p:sldId id="758" r:id="rId43"/>
    <p:sldId id="764" r:id="rId44"/>
    <p:sldId id="771" r:id="rId45"/>
    <p:sldId id="759" r:id="rId46"/>
    <p:sldId id="765" r:id="rId47"/>
    <p:sldId id="772" r:id="rId48"/>
    <p:sldId id="761" r:id="rId49"/>
    <p:sldId id="766" r:id="rId50"/>
    <p:sldId id="732" r:id="rId51"/>
    <p:sldId id="733" r:id="rId52"/>
    <p:sldId id="734" r:id="rId53"/>
    <p:sldId id="735" r:id="rId54"/>
    <p:sldId id="736" r:id="rId55"/>
    <p:sldId id="767" r:id="rId56"/>
    <p:sldId id="756" r:id="rId57"/>
    <p:sldId id="768" r:id="rId58"/>
    <p:sldId id="769" r:id="rId59"/>
    <p:sldId id="666" r:id="rId60"/>
  </p:sldIdLst>
  <p:sldSz cx="9144000" cy="6858000" type="screen4x3"/>
  <p:notesSz cx="6985000" cy="92837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AD03"/>
    <a:srgbClr val="0000FF"/>
    <a:srgbClr val="CCECFF"/>
    <a:srgbClr val="FFFF00"/>
    <a:srgbClr val="339933"/>
    <a:srgbClr val="00CC00"/>
    <a:srgbClr val="CC0000"/>
    <a:srgbClr val="FF66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57" autoAdjust="0"/>
    <p:restoredTop sz="85621" autoAdjust="0"/>
  </p:normalViewPr>
  <p:slideViewPr>
    <p:cSldViewPr>
      <p:cViewPr varScale="1">
        <p:scale>
          <a:sx n="58" d="100"/>
          <a:sy n="58" d="100"/>
        </p:scale>
        <p:origin x="1344" y="44"/>
      </p:cViewPr>
      <p:guideLst>
        <p:guide orient="horz" pos="2160"/>
        <p:guide pos="2880"/>
      </p:guideLst>
    </p:cSldViewPr>
  </p:slideViewPr>
  <p:outlineViewPr>
    <p:cViewPr>
      <p:scale>
        <a:sx n="33" d="100"/>
        <a:sy n="33" d="100"/>
      </p:scale>
      <p:origin x="60" y="26032"/>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040" y="-4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26729" cy="463550"/>
          </a:xfrm>
          <a:prstGeom prst="rect">
            <a:avLst/>
          </a:prstGeom>
          <a:noFill/>
          <a:ln w="9525">
            <a:noFill/>
            <a:miter lim="800000"/>
            <a:headEnd/>
            <a:tailEnd/>
          </a:ln>
          <a:effectLst/>
        </p:spPr>
        <p:txBody>
          <a:bodyPr vert="horz" wrap="square" lIns="93063" tIns="46532" rIns="93063" bIns="46532" numCol="1" anchor="t" anchorCtr="0" compatLnSpc="1">
            <a:prstTxWarp prst="textNoShape">
              <a:avLst/>
            </a:prstTxWarp>
          </a:bodyPr>
          <a:lstStyle>
            <a:lvl1pPr algn="l" defTabSz="930275">
              <a:defRPr sz="1200">
                <a:latin typeface="Times New Roman" pitchFamily="18" charset="0"/>
              </a:defRPr>
            </a:lvl1pPr>
          </a:lstStyle>
          <a:p>
            <a:endParaRPr lang="en-US"/>
          </a:p>
        </p:txBody>
      </p:sp>
      <p:sp>
        <p:nvSpPr>
          <p:cNvPr id="7171" name="Rectangle 3"/>
          <p:cNvSpPr>
            <a:spLocks noGrp="1" noChangeArrowheads="1"/>
          </p:cNvSpPr>
          <p:nvPr>
            <p:ph type="dt" sz="quarter" idx="1"/>
          </p:nvPr>
        </p:nvSpPr>
        <p:spPr bwMode="auto">
          <a:xfrm>
            <a:off x="3958273" y="0"/>
            <a:ext cx="3026728" cy="463550"/>
          </a:xfrm>
          <a:prstGeom prst="rect">
            <a:avLst/>
          </a:prstGeom>
          <a:noFill/>
          <a:ln w="9525">
            <a:noFill/>
            <a:miter lim="800000"/>
            <a:headEnd/>
            <a:tailEnd/>
          </a:ln>
          <a:effectLst/>
        </p:spPr>
        <p:txBody>
          <a:bodyPr vert="horz" wrap="square" lIns="93063" tIns="46532" rIns="93063" bIns="46532" numCol="1" anchor="t" anchorCtr="0" compatLnSpc="1">
            <a:prstTxWarp prst="textNoShape">
              <a:avLst/>
            </a:prstTxWarp>
          </a:bodyPr>
          <a:lstStyle>
            <a:lvl1pPr algn="r" defTabSz="930275">
              <a:defRPr sz="1200">
                <a:latin typeface="Times New Roman" pitchFamily="18" charset="0"/>
              </a:defRPr>
            </a:lvl1pPr>
          </a:lstStyle>
          <a:p>
            <a:endParaRPr lang="en-US"/>
          </a:p>
        </p:txBody>
      </p:sp>
      <p:sp>
        <p:nvSpPr>
          <p:cNvPr id="7172" name="Rectangle 4"/>
          <p:cNvSpPr>
            <a:spLocks noGrp="1" noChangeArrowheads="1"/>
          </p:cNvSpPr>
          <p:nvPr>
            <p:ph type="ftr" sz="quarter" idx="2"/>
          </p:nvPr>
        </p:nvSpPr>
        <p:spPr bwMode="auto">
          <a:xfrm>
            <a:off x="0" y="8820150"/>
            <a:ext cx="3026729" cy="463550"/>
          </a:xfrm>
          <a:prstGeom prst="rect">
            <a:avLst/>
          </a:prstGeom>
          <a:noFill/>
          <a:ln w="9525">
            <a:noFill/>
            <a:miter lim="800000"/>
            <a:headEnd/>
            <a:tailEnd/>
          </a:ln>
          <a:effectLst/>
        </p:spPr>
        <p:txBody>
          <a:bodyPr vert="horz" wrap="square" lIns="93063" tIns="46532" rIns="93063" bIns="46532" numCol="1" anchor="b" anchorCtr="0" compatLnSpc="1">
            <a:prstTxWarp prst="textNoShape">
              <a:avLst/>
            </a:prstTxWarp>
          </a:bodyPr>
          <a:lstStyle>
            <a:lvl1pPr algn="l" defTabSz="930275">
              <a:defRPr sz="1200">
                <a:latin typeface="Times New Roman" pitchFamily="18" charset="0"/>
              </a:defRPr>
            </a:lvl1pPr>
          </a:lstStyle>
          <a:p>
            <a:endParaRPr lang="en-US"/>
          </a:p>
        </p:txBody>
      </p:sp>
      <p:sp>
        <p:nvSpPr>
          <p:cNvPr id="7173" name="Rectangle 5"/>
          <p:cNvSpPr>
            <a:spLocks noGrp="1" noChangeArrowheads="1"/>
          </p:cNvSpPr>
          <p:nvPr>
            <p:ph type="sldNum" sz="quarter" idx="3"/>
          </p:nvPr>
        </p:nvSpPr>
        <p:spPr bwMode="auto">
          <a:xfrm>
            <a:off x="3958273" y="8820150"/>
            <a:ext cx="3026728" cy="463550"/>
          </a:xfrm>
          <a:prstGeom prst="rect">
            <a:avLst/>
          </a:prstGeom>
          <a:noFill/>
          <a:ln w="9525">
            <a:noFill/>
            <a:miter lim="800000"/>
            <a:headEnd/>
            <a:tailEnd/>
          </a:ln>
          <a:effectLst/>
        </p:spPr>
        <p:txBody>
          <a:bodyPr vert="horz" wrap="square" lIns="93063" tIns="46532" rIns="93063" bIns="46532" numCol="1" anchor="b" anchorCtr="0" compatLnSpc="1">
            <a:prstTxWarp prst="textNoShape">
              <a:avLst/>
            </a:prstTxWarp>
          </a:bodyPr>
          <a:lstStyle>
            <a:lvl1pPr algn="r" defTabSz="930275">
              <a:defRPr sz="1200">
                <a:latin typeface="Times New Roman" pitchFamily="18" charset="0"/>
              </a:defRPr>
            </a:lvl1pPr>
          </a:lstStyle>
          <a:p>
            <a:fld id="{B2584CD0-8478-4E17-B1CA-DB06CAFA73B6}" type="slidenum">
              <a:rPr lang="en-US"/>
              <a:pPr/>
              <a:t>‹#›</a:t>
            </a:fld>
            <a:endParaRPr lang="en-US"/>
          </a:p>
        </p:txBody>
      </p:sp>
    </p:spTree>
    <p:extLst>
      <p:ext uri="{BB962C8B-B14F-4D97-AF65-F5344CB8AC3E}">
        <p14:creationId xmlns:p14="http://schemas.microsoft.com/office/powerpoint/2010/main" val="3320688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26729" cy="463550"/>
          </a:xfrm>
          <a:prstGeom prst="rect">
            <a:avLst/>
          </a:prstGeom>
          <a:noFill/>
          <a:ln w="9525">
            <a:noFill/>
            <a:miter lim="800000"/>
            <a:headEnd/>
            <a:tailEnd/>
          </a:ln>
          <a:effectLst/>
        </p:spPr>
        <p:txBody>
          <a:bodyPr vert="horz" wrap="square" lIns="91329" tIns="45664" rIns="91329" bIns="45664" numCol="1" anchor="t" anchorCtr="0" compatLnSpc="1">
            <a:prstTxWarp prst="textNoShape">
              <a:avLst/>
            </a:prstTxWarp>
          </a:bodyPr>
          <a:lstStyle>
            <a:lvl1pPr algn="l" defTabSz="912813">
              <a:defRPr sz="1200">
                <a:latin typeface="Times New Roman" pitchFamily="18" charset="0"/>
              </a:defRPr>
            </a:lvl1pPr>
          </a:lstStyle>
          <a:p>
            <a:endParaRPr lang="en-US"/>
          </a:p>
        </p:txBody>
      </p:sp>
      <p:sp>
        <p:nvSpPr>
          <p:cNvPr id="51203" name="Rectangle 3"/>
          <p:cNvSpPr>
            <a:spLocks noGrp="1" noChangeArrowheads="1"/>
          </p:cNvSpPr>
          <p:nvPr>
            <p:ph type="dt" idx="1"/>
          </p:nvPr>
        </p:nvSpPr>
        <p:spPr bwMode="auto">
          <a:xfrm>
            <a:off x="3956693" y="0"/>
            <a:ext cx="3026729" cy="463550"/>
          </a:xfrm>
          <a:prstGeom prst="rect">
            <a:avLst/>
          </a:prstGeom>
          <a:noFill/>
          <a:ln w="9525">
            <a:noFill/>
            <a:miter lim="800000"/>
            <a:headEnd/>
            <a:tailEnd/>
          </a:ln>
          <a:effectLst/>
        </p:spPr>
        <p:txBody>
          <a:bodyPr vert="horz" wrap="square" lIns="91329" tIns="45664" rIns="91329" bIns="45664" numCol="1" anchor="t" anchorCtr="0" compatLnSpc="1">
            <a:prstTxWarp prst="textNoShape">
              <a:avLst/>
            </a:prstTxWarp>
          </a:bodyPr>
          <a:lstStyle>
            <a:lvl1pPr algn="r" defTabSz="912813">
              <a:defRPr sz="1200">
                <a:latin typeface="Times New Roman" pitchFamily="18" charset="0"/>
              </a:defRPr>
            </a:lvl1pPr>
          </a:lstStyle>
          <a:p>
            <a:endParaRPr lang="en-US"/>
          </a:p>
        </p:txBody>
      </p:sp>
      <p:sp>
        <p:nvSpPr>
          <p:cNvPr id="51204" name="Rectangle 4"/>
          <p:cNvSpPr>
            <a:spLocks noGrp="1" noRot="1" noChangeAspect="1" noChangeArrowheads="1" noTextEdit="1"/>
          </p:cNvSpPr>
          <p:nvPr>
            <p:ph type="sldImg" idx="2"/>
          </p:nvPr>
        </p:nvSpPr>
        <p:spPr bwMode="auto">
          <a:xfrm>
            <a:off x="1171575" y="695325"/>
            <a:ext cx="4643438" cy="3482975"/>
          </a:xfrm>
          <a:prstGeom prst="rect">
            <a:avLst/>
          </a:prstGeom>
          <a:noFill/>
          <a:ln w="9525">
            <a:solidFill>
              <a:srgbClr val="000000"/>
            </a:solidFill>
            <a:miter lim="800000"/>
            <a:headEnd/>
            <a:tailEnd/>
          </a:ln>
          <a:effectLst/>
        </p:spPr>
      </p:sp>
      <p:sp>
        <p:nvSpPr>
          <p:cNvPr id="51205" name="Rectangle 5"/>
          <p:cNvSpPr>
            <a:spLocks noGrp="1" noChangeArrowheads="1"/>
          </p:cNvSpPr>
          <p:nvPr>
            <p:ph type="body" sz="quarter" idx="3"/>
          </p:nvPr>
        </p:nvSpPr>
        <p:spPr bwMode="auto">
          <a:xfrm>
            <a:off x="699448" y="4410075"/>
            <a:ext cx="5586105" cy="4178300"/>
          </a:xfrm>
          <a:prstGeom prst="rect">
            <a:avLst/>
          </a:prstGeom>
          <a:noFill/>
          <a:ln w="9525">
            <a:noFill/>
            <a:miter lim="800000"/>
            <a:headEnd/>
            <a:tailEnd/>
          </a:ln>
          <a:effectLst/>
        </p:spPr>
        <p:txBody>
          <a:bodyPr vert="horz" wrap="square" lIns="91329" tIns="45664" rIns="91329" bIns="4566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06" name="Rectangle 6"/>
          <p:cNvSpPr>
            <a:spLocks noGrp="1" noChangeArrowheads="1"/>
          </p:cNvSpPr>
          <p:nvPr>
            <p:ph type="ftr" sz="quarter" idx="4"/>
          </p:nvPr>
        </p:nvSpPr>
        <p:spPr bwMode="auto">
          <a:xfrm>
            <a:off x="0" y="8818563"/>
            <a:ext cx="3026729" cy="463550"/>
          </a:xfrm>
          <a:prstGeom prst="rect">
            <a:avLst/>
          </a:prstGeom>
          <a:noFill/>
          <a:ln w="9525">
            <a:noFill/>
            <a:miter lim="800000"/>
            <a:headEnd/>
            <a:tailEnd/>
          </a:ln>
          <a:effectLst/>
        </p:spPr>
        <p:txBody>
          <a:bodyPr vert="horz" wrap="square" lIns="91329" tIns="45664" rIns="91329" bIns="45664" numCol="1" anchor="b" anchorCtr="0" compatLnSpc="1">
            <a:prstTxWarp prst="textNoShape">
              <a:avLst/>
            </a:prstTxWarp>
          </a:bodyPr>
          <a:lstStyle>
            <a:lvl1pPr algn="l" defTabSz="912813">
              <a:defRPr sz="1200">
                <a:latin typeface="Times New Roman" pitchFamily="18" charset="0"/>
              </a:defRPr>
            </a:lvl1pPr>
          </a:lstStyle>
          <a:p>
            <a:endParaRPr lang="en-US"/>
          </a:p>
        </p:txBody>
      </p:sp>
      <p:sp>
        <p:nvSpPr>
          <p:cNvPr id="51207" name="Rectangle 7"/>
          <p:cNvSpPr>
            <a:spLocks noGrp="1" noChangeArrowheads="1"/>
          </p:cNvSpPr>
          <p:nvPr>
            <p:ph type="sldNum" sz="quarter" idx="5"/>
          </p:nvPr>
        </p:nvSpPr>
        <p:spPr bwMode="auto">
          <a:xfrm>
            <a:off x="3956693" y="8818563"/>
            <a:ext cx="3026729" cy="463550"/>
          </a:xfrm>
          <a:prstGeom prst="rect">
            <a:avLst/>
          </a:prstGeom>
          <a:noFill/>
          <a:ln w="9525">
            <a:noFill/>
            <a:miter lim="800000"/>
            <a:headEnd/>
            <a:tailEnd/>
          </a:ln>
          <a:effectLst/>
        </p:spPr>
        <p:txBody>
          <a:bodyPr vert="horz" wrap="square" lIns="91329" tIns="45664" rIns="91329" bIns="45664" numCol="1" anchor="b" anchorCtr="0" compatLnSpc="1">
            <a:prstTxWarp prst="textNoShape">
              <a:avLst/>
            </a:prstTxWarp>
          </a:bodyPr>
          <a:lstStyle>
            <a:lvl1pPr algn="r" defTabSz="912813">
              <a:defRPr sz="1200">
                <a:latin typeface="Times New Roman" pitchFamily="18" charset="0"/>
              </a:defRPr>
            </a:lvl1pPr>
          </a:lstStyle>
          <a:p>
            <a:fld id="{22D8B181-F2DB-4314-84D1-0473164440DE}" type="slidenum">
              <a:rPr lang="en-US"/>
              <a:pPr/>
              <a:t>‹#›</a:t>
            </a:fld>
            <a:endParaRPr lang="en-US"/>
          </a:p>
        </p:txBody>
      </p:sp>
    </p:spTree>
    <p:extLst>
      <p:ext uri="{BB962C8B-B14F-4D97-AF65-F5344CB8AC3E}">
        <p14:creationId xmlns:p14="http://schemas.microsoft.com/office/powerpoint/2010/main" val="31918843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7169F7-B22D-4033-90D2-783A340C6A1A}" type="slidenum">
              <a:rPr lang="en-US"/>
              <a:pPr/>
              <a:t>1</a:t>
            </a:fld>
            <a:endParaRPr lang="en-US"/>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pPr>
              <a:buFontTx/>
              <a:buNone/>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10</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11</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Issues:  Narrative</a:t>
            </a:r>
            <a:r>
              <a:rPr lang="en-US" baseline="0" dirty="0" smtClean="0"/>
              <a:t> is split into two fields.  Causes misspellings in each field.  Quotes.</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12</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13</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14</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Leads</a:t>
            </a:r>
            <a:r>
              <a:rPr lang="en-US" baseline="0" dirty="0" smtClean="0"/>
              <a:t> us to consider variable types. </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15</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16</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17</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Target and Input are the Modeler names. </a:t>
            </a:r>
          </a:p>
          <a:p>
            <a:endParaRPr lang="en-US" dirty="0" smtClean="0"/>
          </a:p>
          <a:p>
            <a:r>
              <a:rPr lang="en-US" dirty="0" smtClean="0"/>
              <a:t>Split is different from Partition.</a:t>
            </a:r>
            <a:r>
              <a:rPr lang="en-US" baseline="0" dirty="0" smtClean="0"/>
              <a:t>  With Split the analyses are run separately for the values of the variable that is declared as Split.  In Partition, the model is fit using the training and not refit with the test data.  Also is done randomly. </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18</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19</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Here is what the NEISS data looks like in Excel.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20</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21</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22</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23</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24</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25</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26</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27</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28</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D69F02-770B-4CFA-86AB-7A19D36B4C6C}" type="slidenum">
              <a:rPr lang="en-US"/>
              <a:pPr/>
              <a:t>29</a:t>
            </a:fld>
            <a:endParaRPr lang="en-US"/>
          </a:p>
        </p:txBody>
      </p:sp>
      <p:sp>
        <p:nvSpPr>
          <p:cNvPr id="805890" name="Rectangle 2"/>
          <p:cNvSpPr>
            <a:spLocks noGrp="1" noRot="1" noChangeAspect="1" noChangeArrowheads="1" noTextEdit="1"/>
          </p:cNvSpPr>
          <p:nvPr>
            <p:ph type="sldImg"/>
          </p:nvPr>
        </p:nvSpPr>
        <p:spPr>
          <a:ln/>
        </p:spPr>
      </p:sp>
      <p:sp>
        <p:nvSpPr>
          <p:cNvPr id="805891" name="Rectangle 3"/>
          <p:cNvSpPr>
            <a:spLocks noGrp="1" noChangeArrowheads="1"/>
          </p:cNvSpPr>
          <p:nvPr>
            <p:ph type="body" idx="1"/>
          </p:nvPr>
        </p:nvSpPr>
        <p:spPr/>
        <p:txBody>
          <a:bodyPr/>
          <a:lstStyle/>
          <a:p>
            <a:r>
              <a:rPr lang="en-US" dirty="0" smtClean="0"/>
              <a:t>Stata command:  reshape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98F859-4B6F-45F6-849C-EB7BFA9CE0DA}" type="slidenum">
              <a:rPr lang="en-US"/>
              <a:pPr/>
              <a:t>30</a:t>
            </a:fld>
            <a:endParaRPr lang="en-US"/>
          </a:p>
        </p:txBody>
      </p:sp>
      <p:sp>
        <p:nvSpPr>
          <p:cNvPr id="804866" name="Rectangle 2"/>
          <p:cNvSpPr>
            <a:spLocks noGrp="1" noRot="1" noChangeAspect="1" noChangeArrowheads="1" noTextEdit="1"/>
          </p:cNvSpPr>
          <p:nvPr>
            <p:ph type="sldImg"/>
          </p:nvPr>
        </p:nvSpPr>
        <p:spPr>
          <a:ln/>
        </p:spPr>
      </p:sp>
      <p:sp>
        <p:nvSpPr>
          <p:cNvPr id="804867" name="Rectangle 3"/>
          <p:cNvSpPr>
            <a:spLocks noGrp="1" noChangeArrowheads="1"/>
          </p:cNvSpPr>
          <p:nvPr>
            <p:ph type="body" idx="1"/>
          </p:nvPr>
        </p:nvSpPr>
        <p:spPr/>
        <p:txBody>
          <a:bodyPr/>
          <a:lstStyle/>
          <a:p>
            <a:r>
              <a:rPr lang="en-US" dirty="0"/>
              <a:t>Longitudinal analyses typically want data in the “long” format.  One row per outcome.</a:t>
            </a:r>
          </a:p>
          <a:p>
            <a:r>
              <a:rPr lang="en-US" dirty="0"/>
              <a:t>Change analyses typically want data in the “wide” format.  One row per subject.  </a:t>
            </a:r>
          </a:p>
          <a:p>
            <a:r>
              <a:rPr lang="en-US" dirty="0" smtClean="0"/>
              <a:t>“Long” </a:t>
            </a:r>
            <a:r>
              <a:rPr lang="en-US" dirty="0"/>
              <a:t>is more flexible and missing data is then just a missing row.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31</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32</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33</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34</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35</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Next transition to sources of data.  Questions?</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36</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37</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38</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39</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40</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41</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42</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43</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44</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45</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So if you looked at on</a:t>
            </a:r>
            <a:r>
              <a:rPr lang="en-US" baseline="0" dirty="0" smtClean="0"/>
              <a:t>e of the text data files what would it look like?</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46</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47</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48</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49</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5</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2D143F-222D-470D-8CA8-E40EFF6EF447}" type="slidenum">
              <a:rPr lang="en-US"/>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example the NIS</a:t>
            </a:r>
            <a:endParaRPr lang="en-US" dirty="0"/>
          </a:p>
        </p:txBody>
      </p:sp>
      <p:sp>
        <p:nvSpPr>
          <p:cNvPr id="4" name="Slide Number Placeholder 3"/>
          <p:cNvSpPr>
            <a:spLocks noGrp="1"/>
          </p:cNvSpPr>
          <p:nvPr>
            <p:ph type="sldNum" sz="quarter" idx="10"/>
          </p:nvPr>
        </p:nvSpPr>
        <p:spPr/>
        <p:txBody>
          <a:bodyPr/>
          <a:lstStyle/>
          <a:p>
            <a:pPr>
              <a:defRPr/>
            </a:pPr>
            <a:fld id="{ADD3B4B4-0E04-451B-8B00-1098D97C1FC0}" type="slidenum">
              <a:rPr lang="en-US" smtClean="0"/>
              <a:pPr>
                <a:defRPr/>
              </a:pPr>
              <a:t>52</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and lab fields</a:t>
            </a:r>
            <a:r>
              <a:rPr lang="en-US" baseline="0" dirty="0" smtClean="0"/>
              <a:t> contain PHI. </a:t>
            </a:r>
            <a:endParaRPr lang="en-US" dirty="0"/>
          </a:p>
        </p:txBody>
      </p:sp>
      <p:sp>
        <p:nvSpPr>
          <p:cNvPr id="4" name="Slide Number Placeholder 3"/>
          <p:cNvSpPr>
            <a:spLocks noGrp="1"/>
          </p:cNvSpPr>
          <p:nvPr>
            <p:ph type="sldNum" sz="quarter" idx="10"/>
          </p:nvPr>
        </p:nvSpPr>
        <p:spPr/>
        <p:txBody>
          <a:bodyPr/>
          <a:lstStyle/>
          <a:p>
            <a:fld id="{22D8B181-F2DB-4314-84D1-0473164440DE}" type="slidenum">
              <a:rPr lang="en-US" smtClean="0"/>
              <a:pPr/>
              <a:t>56</a:t>
            </a:fld>
            <a:endParaRPr lang="en-US"/>
          </a:p>
        </p:txBody>
      </p:sp>
    </p:spTree>
    <p:extLst>
      <p:ext uri="{BB962C8B-B14F-4D97-AF65-F5344CB8AC3E}">
        <p14:creationId xmlns:p14="http://schemas.microsoft.com/office/powerpoint/2010/main" val="21489886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and lab </a:t>
            </a:r>
            <a:r>
              <a:rPr lang="en-US" smtClean="0"/>
              <a:t>fields</a:t>
            </a:r>
            <a:r>
              <a:rPr lang="en-US" baseline="0" smtClean="0"/>
              <a:t> contain PHI. </a:t>
            </a:r>
            <a:endParaRPr lang="en-US"/>
          </a:p>
        </p:txBody>
      </p:sp>
      <p:sp>
        <p:nvSpPr>
          <p:cNvPr id="4" name="Slide Number Placeholder 3"/>
          <p:cNvSpPr>
            <a:spLocks noGrp="1"/>
          </p:cNvSpPr>
          <p:nvPr>
            <p:ph type="sldNum" sz="quarter" idx="10"/>
          </p:nvPr>
        </p:nvSpPr>
        <p:spPr/>
        <p:txBody>
          <a:bodyPr/>
          <a:lstStyle/>
          <a:p>
            <a:fld id="{22D8B181-F2DB-4314-84D1-0473164440DE}" type="slidenum">
              <a:rPr lang="en-US" smtClean="0"/>
              <a:pPr/>
              <a:t>57</a:t>
            </a:fld>
            <a:endParaRPr lang="en-US"/>
          </a:p>
        </p:txBody>
      </p:sp>
    </p:spTree>
    <p:extLst>
      <p:ext uri="{BB962C8B-B14F-4D97-AF65-F5344CB8AC3E}">
        <p14:creationId xmlns:p14="http://schemas.microsoft.com/office/powerpoint/2010/main" val="21489886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and lab </a:t>
            </a:r>
            <a:r>
              <a:rPr lang="en-US" smtClean="0"/>
              <a:t>fields</a:t>
            </a:r>
            <a:r>
              <a:rPr lang="en-US" baseline="0" smtClean="0"/>
              <a:t> contain PHI. </a:t>
            </a:r>
            <a:endParaRPr lang="en-US"/>
          </a:p>
        </p:txBody>
      </p:sp>
      <p:sp>
        <p:nvSpPr>
          <p:cNvPr id="4" name="Slide Number Placeholder 3"/>
          <p:cNvSpPr>
            <a:spLocks noGrp="1"/>
          </p:cNvSpPr>
          <p:nvPr>
            <p:ph type="sldNum" sz="quarter" idx="10"/>
          </p:nvPr>
        </p:nvSpPr>
        <p:spPr/>
        <p:txBody>
          <a:bodyPr/>
          <a:lstStyle/>
          <a:p>
            <a:fld id="{22D8B181-F2DB-4314-84D1-0473164440DE}" type="slidenum">
              <a:rPr lang="en-US" smtClean="0"/>
              <a:pPr/>
              <a:t>58</a:t>
            </a:fld>
            <a:endParaRPr lang="en-US"/>
          </a:p>
        </p:txBody>
      </p:sp>
    </p:spTree>
    <p:extLst>
      <p:ext uri="{BB962C8B-B14F-4D97-AF65-F5344CB8AC3E}">
        <p14:creationId xmlns:p14="http://schemas.microsoft.com/office/powerpoint/2010/main" val="21489886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59</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6</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7</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What you would see if you opened the NEISS data as a text file.  Paragraph marks,</a:t>
            </a:r>
            <a:r>
              <a:rPr lang="en-US" baseline="0" dirty="0" smtClean="0"/>
              <a:t> mark the ends of the line in the text file (wrapping on screen here).  Computers read the file starting at the and move from left to right.  So what does it need to do to make sense of the data?</a:t>
            </a:r>
          </a:p>
          <a:p>
            <a:endParaRPr lang="en-US" baseline="0" dirty="0" smtClean="0"/>
          </a:p>
          <a:p>
            <a:r>
              <a:rPr lang="en-US" baseline="0" dirty="0" smtClean="0"/>
              <a:t>It reads C then P then S then C then blank then C etc.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8</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How does it know that the first row contains variable names and not data?</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9</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85762"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en-US"/>
          </a:p>
        </p:txBody>
      </p:sp>
      <p:sp>
        <p:nvSpPr>
          <p:cNvPr id="885763" name="Rectangle 3"/>
          <p:cNvSpPr>
            <a:spLocks noGrp="1" noChangeArrowheads="1"/>
          </p:cNvSpPr>
          <p:nvPr>
            <p:ph type="ctrTitle"/>
          </p:nvPr>
        </p:nvSpPr>
        <p:spPr>
          <a:xfrm>
            <a:off x="315913" y="466725"/>
            <a:ext cx="6781800" cy="2133600"/>
          </a:xfrm>
        </p:spPr>
        <p:txBody>
          <a:bodyPr/>
          <a:lstStyle>
            <a:lvl1pPr algn="r">
              <a:defRPr sz="4000"/>
            </a:lvl1pPr>
          </a:lstStyle>
          <a:p>
            <a:r>
              <a:rPr lang="en-US" altLang="en-US"/>
              <a:t>Click to edit Master title style</a:t>
            </a:r>
          </a:p>
        </p:txBody>
      </p:sp>
      <p:sp>
        <p:nvSpPr>
          <p:cNvPr id="88576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885765" name="Rectangle 5"/>
          <p:cNvSpPr>
            <a:spLocks noGrp="1" noChangeArrowheads="1"/>
          </p:cNvSpPr>
          <p:nvPr>
            <p:ph type="dt" sz="half" idx="2"/>
          </p:nvPr>
        </p:nvSpPr>
        <p:spPr/>
        <p:txBody>
          <a:bodyPr/>
          <a:lstStyle>
            <a:lvl1pPr>
              <a:defRPr/>
            </a:lvl1pPr>
          </a:lstStyle>
          <a:p>
            <a:endParaRPr lang="en-US" altLang="en-US"/>
          </a:p>
        </p:txBody>
      </p:sp>
      <p:sp>
        <p:nvSpPr>
          <p:cNvPr id="885766" name="Rectangle 6"/>
          <p:cNvSpPr>
            <a:spLocks noGrp="1" noChangeArrowheads="1"/>
          </p:cNvSpPr>
          <p:nvPr>
            <p:ph type="ftr" sz="quarter" idx="3"/>
          </p:nvPr>
        </p:nvSpPr>
        <p:spPr/>
        <p:txBody>
          <a:bodyPr/>
          <a:lstStyle>
            <a:lvl1pPr>
              <a:defRPr/>
            </a:lvl1pPr>
          </a:lstStyle>
          <a:p>
            <a:endParaRPr lang="en-US" altLang="en-US"/>
          </a:p>
        </p:txBody>
      </p:sp>
      <p:sp>
        <p:nvSpPr>
          <p:cNvPr id="885767" name="Rectangle 7"/>
          <p:cNvSpPr>
            <a:spLocks noGrp="1" noChangeArrowheads="1"/>
          </p:cNvSpPr>
          <p:nvPr>
            <p:ph type="sldNum" sz="quarter" idx="4"/>
          </p:nvPr>
        </p:nvSpPr>
        <p:spPr/>
        <p:txBody>
          <a:bodyPr/>
          <a:lstStyle>
            <a:lvl1pPr>
              <a:defRPr/>
            </a:lvl1pPr>
          </a:lstStyle>
          <a:p>
            <a:fld id="{5038617A-5722-459E-B98B-844ACF7CC57E}" type="slidenum">
              <a:rPr lang="en-US" altLang="en-US"/>
              <a:pPr/>
              <a:t>‹#›</a:t>
            </a:fld>
            <a:endParaRPr lang="en-US" altLang="en-US"/>
          </a:p>
        </p:txBody>
      </p:sp>
      <p:sp>
        <p:nvSpPr>
          <p:cNvPr id="885768" name="Line 8"/>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en-US"/>
          </a:p>
        </p:txBody>
      </p:sp>
      <p:grpSp>
        <p:nvGrpSpPr>
          <p:cNvPr id="885769" name="Group 9"/>
          <p:cNvGrpSpPr>
            <a:grpSpLocks/>
          </p:cNvGrpSpPr>
          <p:nvPr/>
        </p:nvGrpSpPr>
        <p:grpSpPr bwMode="auto">
          <a:xfrm>
            <a:off x="7315200" y="3124200"/>
            <a:ext cx="1676400" cy="2057400"/>
            <a:chOff x="2928" y="2256"/>
            <a:chExt cx="1411" cy="1581"/>
          </a:xfrm>
        </p:grpSpPr>
        <p:pic>
          <p:nvPicPr>
            <p:cNvPr id="885770" name="Picture 10"/>
            <p:cNvPicPr>
              <a:picLocks noChangeAspect="1" noChangeArrowheads="1"/>
            </p:cNvPicPr>
            <p:nvPr userDrawn="1"/>
          </p:nvPicPr>
          <p:blipFill>
            <a:blip r:embed="rId2" cstate="print"/>
            <a:srcRect r="76732"/>
            <a:stretch>
              <a:fillRect/>
            </a:stretch>
          </p:blipFill>
          <p:spPr bwMode="auto">
            <a:xfrm>
              <a:off x="2928" y="2256"/>
              <a:ext cx="502" cy="1581"/>
            </a:xfrm>
            <a:prstGeom prst="rect">
              <a:avLst/>
            </a:prstGeom>
            <a:noFill/>
            <a:ln w="9525">
              <a:noFill/>
              <a:miter lim="800000"/>
              <a:headEnd/>
              <a:tailEnd/>
            </a:ln>
          </p:spPr>
        </p:pic>
        <p:pic>
          <p:nvPicPr>
            <p:cNvPr id="885771" name="Picture 11"/>
            <p:cNvPicPr>
              <a:picLocks noChangeAspect="1" noChangeArrowheads="1"/>
            </p:cNvPicPr>
            <p:nvPr userDrawn="1"/>
          </p:nvPicPr>
          <p:blipFill>
            <a:blip r:embed="rId2" cstate="print"/>
            <a:srcRect l="36649" r="20030"/>
            <a:stretch>
              <a:fillRect/>
            </a:stretch>
          </p:blipFill>
          <p:spPr bwMode="auto">
            <a:xfrm>
              <a:off x="3408" y="2256"/>
              <a:ext cx="931" cy="1581"/>
            </a:xfrm>
            <a:prstGeom prst="rect">
              <a:avLst/>
            </a:prstGeom>
            <a:noFill/>
            <a:ln w="9525">
              <a:noFill/>
              <a:miter lim="800000"/>
              <a:headEnd/>
              <a:tailEnd/>
            </a:ln>
          </p:spPr>
        </p:pic>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66F7483-A273-41FC-8884-D1D65B5779DB}"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F03A21A-81C0-49D3-803A-4EE76AD073AA}"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38A0FA47-EEEB-4909-948F-21F2801D6FCB}"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1D51B42-EF23-4C1D-A7B8-C9349215426B}"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DBFF761-B768-4E79-AD5B-47FA290199AA}"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34CD4A1-3323-4068-994C-BBAEA53FCF04}"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CEC6848-545F-4744-8BA3-931D4DAAD357}"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C741B52-0666-4625-8C55-3C61C60B7BAD}"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03BAEBC-16C0-4792-AAA9-8BE6079DAB08}"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BD2FD05-363B-4001-9A4E-616DF85875A2}"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D50EF18-1CBA-44A8-B1AB-0834E7783E9A}"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4738"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en-US"/>
          </a:p>
        </p:txBody>
      </p:sp>
      <p:sp>
        <p:nvSpPr>
          <p:cNvPr id="884739"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884740"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84741"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vl1pPr>
          </a:lstStyle>
          <a:p>
            <a:endParaRPr lang="en-US" altLang="en-US"/>
          </a:p>
        </p:txBody>
      </p:sp>
      <p:sp>
        <p:nvSpPr>
          <p:cNvPr id="88474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884743"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A90B5C0E-589F-4E14-B71E-B75129FFCB44}" type="slidenum">
              <a:rPr lang="en-US" altLang="en-US"/>
              <a:pPr/>
              <a:t>‹#›</a:t>
            </a:fld>
            <a:endParaRPr lang="en-US" altLang="en-US"/>
          </a:p>
        </p:txBody>
      </p:sp>
      <p:grpSp>
        <p:nvGrpSpPr>
          <p:cNvPr id="884744" name="Group 8"/>
          <p:cNvGrpSpPr>
            <a:grpSpLocks/>
          </p:cNvGrpSpPr>
          <p:nvPr/>
        </p:nvGrpSpPr>
        <p:grpSpPr bwMode="auto">
          <a:xfrm>
            <a:off x="8077200" y="304800"/>
            <a:ext cx="914400" cy="1219200"/>
            <a:chOff x="2928" y="2256"/>
            <a:chExt cx="1411" cy="1581"/>
          </a:xfrm>
        </p:grpSpPr>
        <p:pic>
          <p:nvPicPr>
            <p:cNvPr id="884745" name="Picture 9"/>
            <p:cNvPicPr>
              <a:picLocks noChangeAspect="1" noChangeArrowheads="1"/>
            </p:cNvPicPr>
            <p:nvPr userDrawn="1"/>
          </p:nvPicPr>
          <p:blipFill>
            <a:blip r:embed="rId14" cstate="print"/>
            <a:srcRect r="76732"/>
            <a:stretch>
              <a:fillRect/>
            </a:stretch>
          </p:blipFill>
          <p:spPr bwMode="auto">
            <a:xfrm>
              <a:off x="2928" y="2256"/>
              <a:ext cx="502" cy="1581"/>
            </a:xfrm>
            <a:prstGeom prst="rect">
              <a:avLst/>
            </a:prstGeom>
            <a:noFill/>
            <a:ln w="9525">
              <a:noFill/>
              <a:miter lim="800000"/>
              <a:headEnd/>
              <a:tailEnd/>
            </a:ln>
          </p:spPr>
        </p:pic>
        <p:pic>
          <p:nvPicPr>
            <p:cNvPr id="884746" name="Picture 10"/>
            <p:cNvPicPr>
              <a:picLocks noChangeAspect="1" noChangeArrowheads="1"/>
            </p:cNvPicPr>
            <p:nvPr userDrawn="1"/>
          </p:nvPicPr>
          <p:blipFill>
            <a:blip r:embed="rId14" cstate="print"/>
            <a:srcRect l="36649" r="20030"/>
            <a:stretch>
              <a:fillRect/>
            </a:stretch>
          </p:blipFill>
          <p:spPr bwMode="auto">
            <a:xfrm>
              <a:off x="3408" y="2256"/>
              <a:ext cx="931" cy="1581"/>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iming>
    <p:tnLst>
      <p:par>
        <p:cTn id="1" dur="indefinite" restart="never" nodeType="tmRoot"/>
      </p:par>
    </p:tnLst>
  </p:timing>
  <p:hf hdr="0" ftr="0" dt="0"/>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6.emf"/><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nlm.nih.gov/hsrinfo/datasites.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cdc.gov/nchs/nhane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hyperlink" Target="https://www.hcup-us.ahrq.gov/nisoverview.jsp"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hyperlink" Target="http://www.oai.ucsf.edu/"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accelerate.ucsf.edu/research/large-datasets-application"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myresearch.ucsf.edu/research-data-browser"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myresearch.ucsf.edu/clinical-data-research-consultations"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accelerate.ucsf.edu/research/data-consult"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ucrex.org/"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s://myresearch.ucsf.edu/uc-rex"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200" name="Text Box 8"/>
          <p:cNvSpPr txBox="1">
            <a:spLocks noChangeArrowheads="1"/>
          </p:cNvSpPr>
          <p:nvPr/>
        </p:nvSpPr>
        <p:spPr bwMode="auto">
          <a:xfrm>
            <a:off x="533400" y="3048000"/>
            <a:ext cx="6553200" cy="2246769"/>
          </a:xfrm>
          <a:prstGeom prst="rect">
            <a:avLst/>
          </a:prstGeom>
          <a:noFill/>
          <a:ln w="9525">
            <a:noFill/>
            <a:miter lim="800000"/>
            <a:headEnd/>
            <a:tailEnd/>
          </a:ln>
          <a:effectLst/>
        </p:spPr>
        <p:txBody>
          <a:bodyPr>
            <a:spAutoFit/>
          </a:bodyPr>
          <a:lstStyle/>
          <a:p>
            <a:pPr algn="l"/>
            <a:r>
              <a:rPr lang="en-US" sz="2800" i="1" dirty="0"/>
              <a:t>Charles E. McCulloch, </a:t>
            </a:r>
          </a:p>
          <a:p>
            <a:pPr algn="l"/>
            <a:r>
              <a:rPr lang="en-US" sz="2800" i="1" dirty="0"/>
              <a:t>Division of Biostatistics,</a:t>
            </a:r>
          </a:p>
          <a:p>
            <a:pPr algn="l"/>
            <a:r>
              <a:rPr lang="en-US" sz="2800" i="1" dirty="0" smtClean="0"/>
              <a:t>Department </a:t>
            </a:r>
            <a:r>
              <a:rPr lang="en-US" sz="2800" i="1" dirty="0"/>
              <a:t>of Epidemiology and </a:t>
            </a:r>
            <a:r>
              <a:rPr lang="en-US" sz="2800" i="1" dirty="0" smtClean="0"/>
              <a:t>Biostatistics</a:t>
            </a:r>
            <a:endParaRPr lang="en-US" sz="2800" i="1" dirty="0"/>
          </a:p>
          <a:p>
            <a:pPr algn="l"/>
            <a:endParaRPr lang="en-US" sz="2800" i="1" dirty="0"/>
          </a:p>
        </p:txBody>
      </p:sp>
      <p:sp>
        <p:nvSpPr>
          <p:cNvPr id="11" name="Rectangle 2"/>
          <p:cNvSpPr txBox="1">
            <a:spLocks noChangeArrowheads="1"/>
          </p:cNvSpPr>
          <p:nvPr/>
        </p:nvSpPr>
        <p:spPr bwMode="auto">
          <a:xfrm>
            <a:off x="457200" y="1662249"/>
            <a:ext cx="6705600" cy="1447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fontAlgn="base">
              <a:spcBef>
                <a:spcPct val="0"/>
              </a:spcBef>
              <a:spcAft>
                <a:spcPct val="0"/>
              </a:spcAft>
              <a:defRPr sz="40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algn="ctr"/>
            <a:r>
              <a:rPr lang="en-US" sz="3200" kern="0" dirty="0" err="1" smtClean="0"/>
              <a:t>Biostat</a:t>
            </a:r>
            <a:r>
              <a:rPr lang="en-US" sz="3200" kern="0" dirty="0" smtClean="0"/>
              <a:t> 202:  Accessing Data and Large Datasets</a:t>
            </a:r>
            <a:r>
              <a:rPr lang="en-US" kern="0" dirty="0" smtClean="0"/>
              <a:t/>
            </a:r>
            <a:br>
              <a:rPr lang="en-US" kern="0" dirty="0" smtClean="0"/>
            </a:br>
            <a:endParaRPr lang="en-US" kern="0" dirty="0"/>
          </a:p>
        </p:txBody>
      </p:sp>
      <p:sp>
        <p:nvSpPr>
          <p:cNvPr id="264195" name="Rectangle 3"/>
          <p:cNvSpPr>
            <a:spLocks noGrp="1" noChangeArrowheads="1"/>
          </p:cNvSpPr>
          <p:nvPr>
            <p:ph type="subTitle" idx="1"/>
          </p:nvPr>
        </p:nvSpPr>
        <p:spPr>
          <a:xfrm>
            <a:off x="609600" y="5943600"/>
            <a:ext cx="8077200" cy="685800"/>
          </a:xfrm>
        </p:spPr>
        <p:txBody>
          <a:bodyPr/>
          <a:lstStyle/>
          <a:p>
            <a:pPr marL="609600" indent="-609600" algn="ctr">
              <a:lnSpc>
                <a:spcPct val="90000"/>
              </a:lnSpc>
            </a:pPr>
            <a:r>
              <a:rPr lang="en-US" sz="2400" b="1" i="1" dirty="0" err="1" smtClean="0">
                <a:solidFill>
                  <a:srgbClr val="CC0000"/>
                </a:solidFill>
              </a:rPr>
              <a:t>Biostat</a:t>
            </a:r>
            <a:r>
              <a:rPr lang="en-US" sz="2400" b="1" i="1" dirty="0" smtClean="0">
                <a:solidFill>
                  <a:srgbClr val="CC0000"/>
                </a:solidFill>
              </a:rPr>
              <a:t> 202 - 2017</a:t>
            </a:r>
            <a:endParaRPr lang="en-US" sz="2400" b="1" i="1" dirty="0">
              <a:solidFill>
                <a:srgbClr val="CC0000"/>
              </a:solidFill>
            </a:endParaRPr>
          </a:p>
        </p:txBody>
      </p:sp>
      <p:sp>
        <p:nvSpPr>
          <p:cNvPr id="264196" name="Text Box 4"/>
          <p:cNvSpPr txBox="1">
            <a:spLocks noChangeArrowheads="1"/>
          </p:cNvSpPr>
          <p:nvPr/>
        </p:nvSpPr>
        <p:spPr bwMode="auto">
          <a:xfrm>
            <a:off x="7696200" y="990600"/>
            <a:ext cx="457200" cy="366713"/>
          </a:xfrm>
          <a:prstGeom prst="rect">
            <a:avLst/>
          </a:prstGeom>
          <a:noFill/>
          <a:ln w="9525">
            <a:noFill/>
            <a:miter lim="800000"/>
            <a:headEnd/>
            <a:tailEnd/>
          </a:ln>
          <a:effectLst/>
        </p:spPr>
        <p:txBody>
          <a:bodyPr>
            <a:spAutoFit/>
          </a:bodyPr>
          <a:lstStyle/>
          <a:p>
            <a:pPr algn="l">
              <a:spcBef>
                <a:spcPct val="50000"/>
              </a:spcBef>
            </a:pPr>
            <a:endParaRPr lang="en-US"/>
          </a:p>
        </p:txBody>
      </p:sp>
      <p:sp>
        <p:nvSpPr>
          <p:cNvPr id="3" name="TextBox 2"/>
          <p:cNvSpPr txBox="1"/>
          <p:nvPr/>
        </p:nvSpPr>
        <p:spPr>
          <a:xfrm>
            <a:off x="2438400" y="1543288"/>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7" name="Rectangle 1027"/>
          <p:cNvSpPr>
            <a:spLocks noGrp="1" noChangeArrowheads="1"/>
          </p:cNvSpPr>
          <p:nvPr>
            <p:ph type="body" idx="1"/>
          </p:nvPr>
        </p:nvSpPr>
        <p:spPr>
          <a:xfrm>
            <a:off x="533400" y="1371600"/>
            <a:ext cx="8229600" cy="4411662"/>
          </a:xfrm>
        </p:spPr>
        <p:txBody>
          <a:bodyPr/>
          <a:lstStyle/>
          <a:p>
            <a:pPr marL="0" indent="0">
              <a:buNone/>
            </a:pPr>
            <a:r>
              <a:rPr lang="en-US" sz="2400" dirty="0"/>
              <a:t>CPSC Case #,</a:t>
            </a:r>
            <a:r>
              <a:rPr lang="en-US" sz="2400" dirty="0" smtClean="0"/>
              <a:t>trmt_date,psu,weight,stratum,age,sex,race,race_other,diag,diag_other,body_part,disposition,location,fmv,prod1,prod2,narr1,narr2</a:t>
            </a:r>
            <a:r>
              <a:rPr lang="en-US" sz="2400" i="1" dirty="0" smtClean="0"/>
              <a:t>¶</a:t>
            </a:r>
          </a:p>
          <a:p>
            <a:pPr marL="0" indent="0">
              <a:buNone/>
            </a:pPr>
            <a:endParaRPr lang="en-US" sz="2400" dirty="0"/>
          </a:p>
          <a:p>
            <a:pPr marL="0" indent="0">
              <a:buNone/>
            </a:pPr>
            <a:r>
              <a:rPr lang="en-US" sz="2400" dirty="0"/>
              <a:t>150324089,3/9/2015,21,15.0591,V,28,1,0,,57,,76,4,0,0,1894,,28YM EVADING BAIL BONDSMAN&amp;JUMPED FROM 3RD STORY WINDOW LANDING ONTO FA,"CE, +LOC/SZ LIKE ACTIVITIES&gt;&gt;MULTI FACIAL BONE FXS”</a:t>
            </a:r>
            <a:r>
              <a:rPr lang="en-US" sz="2400" i="1" dirty="0"/>
              <a:t> ¶</a:t>
            </a:r>
            <a:endParaRPr lang="en-US" sz="2400" dirty="0"/>
          </a:p>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2" name="Rectangle 1"/>
          <p:cNvSpPr/>
          <p:nvPr/>
        </p:nvSpPr>
        <p:spPr bwMode="auto">
          <a:xfrm>
            <a:off x="381000" y="4800600"/>
            <a:ext cx="838200" cy="762000"/>
          </a:xfrm>
          <a:prstGeom prst="rect">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Slide Number Placeholder 5"/>
          <p:cNvSpPr>
            <a:spLocks noGrp="1"/>
          </p:cNvSpPr>
          <p:nvPr>
            <p:ph type="sldNum" sz="quarter" idx="12"/>
          </p:nvPr>
        </p:nvSpPr>
        <p:spPr/>
        <p:txBody>
          <a:bodyPr/>
          <a:lstStyle/>
          <a:p>
            <a:fld id="{4ECD52D9-4819-4733-ADD5-75193A649211}" type="slidenum">
              <a:rPr lang="en-US" altLang="en-US"/>
              <a:pPr/>
              <a:t>10</a:t>
            </a:fld>
            <a:endParaRPr lang="en-US" altLang="en-US" dirty="0"/>
          </a:p>
        </p:txBody>
      </p:sp>
      <p:sp>
        <p:nvSpPr>
          <p:cNvPr id="728066" name="Rectangle 1026"/>
          <p:cNvSpPr>
            <a:spLocks noGrp="1" noChangeArrowheads="1"/>
          </p:cNvSpPr>
          <p:nvPr>
            <p:ph type="title"/>
          </p:nvPr>
        </p:nvSpPr>
        <p:spPr/>
        <p:txBody>
          <a:bodyPr/>
          <a:lstStyle/>
          <a:p>
            <a:r>
              <a:rPr lang="en-US" dirty="0"/>
              <a:t>Files:  What does a .csv file look like?</a:t>
            </a:r>
            <a:br>
              <a:rPr lang="en-US" dirty="0"/>
            </a:br>
            <a:r>
              <a:rPr lang="en-US" dirty="0" smtClean="0"/>
              <a:t>  NEISS dataset from Homework</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
        <p:nvSpPr>
          <p:cNvPr id="3" name="TextBox 2"/>
          <p:cNvSpPr txBox="1"/>
          <p:nvPr/>
        </p:nvSpPr>
        <p:spPr>
          <a:xfrm>
            <a:off x="2590800" y="4953000"/>
            <a:ext cx="5140569" cy="461665"/>
          </a:xfrm>
          <a:prstGeom prst="rect">
            <a:avLst/>
          </a:prstGeom>
          <a:noFill/>
        </p:spPr>
        <p:txBody>
          <a:bodyPr wrap="square" rtlCol="0">
            <a:spAutoFit/>
          </a:bodyPr>
          <a:lstStyle/>
          <a:p>
            <a:r>
              <a:rPr lang="en-US" sz="2400" dirty="0" smtClean="0">
                <a:solidFill>
                  <a:srgbClr val="FF0000"/>
                </a:solidFill>
              </a:rPr>
              <a:t>End of a record</a:t>
            </a:r>
            <a:endParaRPr lang="en-US" sz="2400" dirty="0">
              <a:solidFill>
                <a:srgbClr val="FF0000"/>
              </a:solidFill>
            </a:endParaRPr>
          </a:p>
        </p:txBody>
      </p:sp>
    </p:spTree>
    <p:extLst>
      <p:ext uri="{BB962C8B-B14F-4D97-AF65-F5344CB8AC3E}">
        <p14:creationId xmlns:p14="http://schemas.microsoft.com/office/powerpoint/2010/main" val="3253105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7" name="Rectangle 1027"/>
          <p:cNvSpPr>
            <a:spLocks noGrp="1" noChangeArrowheads="1"/>
          </p:cNvSpPr>
          <p:nvPr>
            <p:ph type="body" idx="1"/>
          </p:nvPr>
        </p:nvSpPr>
        <p:spPr>
          <a:xfrm>
            <a:off x="533400" y="1371600"/>
            <a:ext cx="8229600" cy="4411662"/>
          </a:xfrm>
        </p:spPr>
        <p:txBody>
          <a:bodyPr/>
          <a:lstStyle/>
          <a:p>
            <a:pPr marL="0" indent="0">
              <a:buNone/>
            </a:pPr>
            <a:r>
              <a:rPr lang="en-US" sz="2400" dirty="0"/>
              <a:t>CPSC Case #,</a:t>
            </a:r>
            <a:r>
              <a:rPr lang="en-US" sz="2400" dirty="0" smtClean="0"/>
              <a:t>trmt_date,psu,weight,stratum,age,sex,race,race_other,diag,diag_other,body_part,disposition,location,fmv,prod1,prod2,narr1,narr2</a:t>
            </a:r>
            <a:r>
              <a:rPr lang="en-US" sz="2400" i="1" dirty="0" smtClean="0"/>
              <a:t>¶</a:t>
            </a:r>
          </a:p>
          <a:p>
            <a:pPr marL="0" indent="0">
              <a:buNone/>
            </a:pPr>
            <a:endParaRPr lang="en-US" sz="2400" dirty="0"/>
          </a:p>
          <a:p>
            <a:pPr marL="0" indent="0">
              <a:buNone/>
            </a:pPr>
            <a:r>
              <a:rPr lang="en-US" sz="2400" dirty="0"/>
              <a:t>150324089,3/9/2015,21,15.0591,V,28,1,0,,57,,76,4,0,0,1894,,28YM EVADING BAIL BONDSMAN&amp;JUMPED FROM 3RD STORY WINDOW LANDING ONTO FA,"CE, +LOC/SZ LIKE ACTIVITIES&gt;&gt;MULTI FACIAL BONE FXS”</a:t>
            </a:r>
            <a:r>
              <a:rPr lang="en-US" sz="2400" i="1" dirty="0"/>
              <a:t> ¶</a:t>
            </a:r>
            <a:endParaRPr lang="en-US" sz="2400" dirty="0"/>
          </a:p>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2" name="Rectangle 1"/>
          <p:cNvSpPr/>
          <p:nvPr/>
        </p:nvSpPr>
        <p:spPr bwMode="auto">
          <a:xfrm>
            <a:off x="5257800" y="3886200"/>
            <a:ext cx="2286000" cy="685800"/>
          </a:xfrm>
          <a:prstGeom prst="rect">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Slide Number Placeholder 5"/>
          <p:cNvSpPr>
            <a:spLocks noGrp="1"/>
          </p:cNvSpPr>
          <p:nvPr>
            <p:ph type="sldNum" sz="quarter" idx="12"/>
          </p:nvPr>
        </p:nvSpPr>
        <p:spPr/>
        <p:txBody>
          <a:bodyPr/>
          <a:lstStyle/>
          <a:p>
            <a:fld id="{4ECD52D9-4819-4733-ADD5-75193A649211}" type="slidenum">
              <a:rPr lang="en-US" altLang="en-US"/>
              <a:pPr/>
              <a:t>11</a:t>
            </a:fld>
            <a:endParaRPr lang="en-US" altLang="en-US" dirty="0"/>
          </a:p>
        </p:txBody>
      </p:sp>
      <p:sp>
        <p:nvSpPr>
          <p:cNvPr id="728066" name="Rectangle 1026"/>
          <p:cNvSpPr>
            <a:spLocks noGrp="1" noChangeArrowheads="1"/>
          </p:cNvSpPr>
          <p:nvPr>
            <p:ph type="title"/>
          </p:nvPr>
        </p:nvSpPr>
        <p:spPr/>
        <p:txBody>
          <a:bodyPr/>
          <a:lstStyle/>
          <a:p>
            <a:r>
              <a:rPr lang="en-US" dirty="0"/>
              <a:t>Files:  </a:t>
            </a:r>
            <a:r>
              <a:rPr lang="en-US" dirty="0" smtClean="0"/>
              <a:t>Data issues</a:t>
            </a:r>
            <a:r>
              <a:rPr lang="en-US" dirty="0"/>
              <a:t/>
            </a:r>
            <a:br>
              <a:rPr lang="en-US" dirty="0"/>
            </a:br>
            <a:r>
              <a:rPr lang="en-US" dirty="0" smtClean="0"/>
              <a:t>  NEISS dataset from Homework</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
        <p:nvSpPr>
          <p:cNvPr id="3" name="TextBox 2"/>
          <p:cNvSpPr txBox="1"/>
          <p:nvPr/>
        </p:nvSpPr>
        <p:spPr>
          <a:xfrm>
            <a:off x="4114800" y="5002851"/>
            <a:ext cx="3733800" cy="461665"/>
          </a:xfrm>
          <a:prstGeom prst="rect">
            <a:avLst/>
          </a:prstGeom>
          <a:noFill/>
        </p:spPr>
        <p:txBody>
          <a:bodyPr wrap="square" rtlCol="0">
            <a:spAutoFit/>
          </a:bodyPr>
          <a:lstStyle/>
          <a:p>
            <a:r>
              <a:rPr lang="en-US" sz="2400" dirty="0" smtClean="0">
                <a:solidFill>
                  <a:srgbClr val="FF0000"/>
                </a:solidFill>
              </a:rPr>
              <a:t>Issues?</a:t>
            </a:r>
            <a:endParaRPr lang="en-US" sz="2400" dirty="0">
              <a:solidFill>
                <a:srgbClr val="FF0000"/>
              </a:solidFill>
            </a:endParaRPr>
          </a:p>
        </p:txBody>
      </p:sp>
    </p:spTree>
    <p:extLst>
      <p:ext uri="{BB962C8B-B14F-4D97-AF65-F5344CB8AC3E}">
        <p14:creationId xmlns:p14="http://schemas.microsoft.com/office/powerpoint/2010/main" val="3332260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7" name="Rectangle 1027"/>
          <p:cNvSpPr>
            <a:spLocks noGrp="1" noChangeArrowheads="1"/>
          </p:cNvSpPr>
          <p:nvPr>
            <p:ph type="body" idx="1"/>
          </p:nvPr>
        </p:nvSpPr>
        <p:spPr>
          <a:xfrm>
            <a:off x="533400" y="1371600"/>
            <a:ext cx="8229600" cy="4411662"/>
          </a:xfrm>
        </p:spPr>
        <p:txBody>
          <a:bodyPr/>
          <a:lstStyle/>
          <a:p>
            <a:pPr marL="0" indent="0">
              <a:buNone/>
            </a:pPr>
            <a:r>
              <a:rPr lang="en-US" sz="2400" dirty="0"/>
              <a:t>CPSC Case #,</a:t>
            </a:r>
            <a:r>
              <a:rPr lang="en-US" sz="2400" dirty="0" smtClean="0"/>
              <a:t>trmt_date,psu,weight,stratum,age,sex,race,race_other,diag,diag_other,body_part,disposition,location,fmv,prod1,prod2,narr1,narr2</a:t>
            </a:r>
            <a:r>
              <a:rPr lang="en-US" sz="2400" i="1" dirty="0" smtClean="0"/>
              <a:t>¶</a:t>
            </a:r>
          </a:p>
          <a:p>
            <a:pPr marL="0" indent="0">
              <a:buNone/>
            </a:pPr>
            <a:endParaRPr lang="en-US" sz="2400" dirty="0"/>
          </a:p>
          <a:p>
            <a:pPr marL="0" indent="0">
              <a:buNone/>
            </a:pPr>
            <a:r>
              <a:rPr lang="en-US" sz="2400" dirty="0"/>
              <a:t>150324089,3/9/2015,21,15.0591,V,28,1,0,,57,,76,4,0,0,1894,,28YM EVADING BAIL BONDSMAN&amp;JUMPED FROM 3RD STORY WINDOW LANDING ONTO FA,"CE, +LOC/SZ LIKE ACTIVITIES&gt;&gt;MULTI FACIAL BONE FXS”</a:t>
            </a:r>
            <a:r>
              <a:rPr lang="en-US" sz="2400" i="1" dirty="0"/>
              <a:t> ¶</a:t>
            </a:r>
            <a:endParaRPr lang="en-US" sz="2400" dirty="0"/>
          </a:p>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2" name="Rectangle 1"/>
          <p:cNvSpPr/>
          <p:nvPr/>
        </p:nvSpPr>
        <p:spPr bwMode="auto">
          <a:xfrm>
            <a:off x="5181600" y="3276600"/>
            <a:ext cx="2286000" cy="685800"/>
          </a:xfrm>
          <a:prstGeom prst="rect">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Slide Number Placeholder 5"/>
          <p:cNvSpPr>
            <a:spLocks noGrp="1"/>
          </p:cNvSpPr>
          <p:nvPr>
            <p:ph type="sldNum" sz="quarter" idx="12"/>
          </p:nvPr>
        </p:nvSpPr>
        <p:spPr/>
        <p:txBody>
          <a:bodyPr/>
          <a:lstStyle/>
          <a:p>
            <a:fld id="{4ECD52D9-4819-4733-ADD5-75193A649211}" type="slidenum">
              <a:rPr lang="en-US" altLang="en-US"/>
              <a:pPr/>
              <a:t>12</a:t>
            </a:fld>
            <a:endParaRPr lang="en-US" altLang="en-US" dirty="0"/>
          </a:p>
        </p:txBody>
      </p:sp>
      <p:sp>
        <p:nvSpPr>
          <p:cNvPr id="728066" name="Rectangle 1026"/>
          <p:cNvSpPr>
            <a:spLocks noGrp="1" noChangeArrowheads="1"/>
          </p:cNvSpPr>
          <p:nvPr>
            <p:ph type="title"/>
          </p:nvPr>
        </p:nvSpPr>
        <p:spPr/>
        <p:txBody>
          <a:bodyPr/>
          <a:lstStyle/>
          <a:p>
            <a:r>
              <a:rPr lang="en-US" dirty="0"/>
              <a:t>Files:  Data issues</a:t>
            </a:r>
            <a:br>
              <a:rPr lang="en-US" dirty="0"/>
            </a:br>
            <a:r>
              <a:rPr lang="en-US" dirty="0" smtClean="0"/>
              <a:t>  NEISS dataset from Homework</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
        <p:nvSpPr>
          <p:cNvPr id="3" name="TextBox 2"/>
          <p:cNvSpPr txBox="1"/>
          <p:nvPr/>
        </p:nvSpPr>
        <p:spPr>
          <a:xfrm>
            <a:off x="4114800" y="5002851"/>
            <a:ext cx="3733800" cy="461665"/>
          </a:xfrm>
          <a:prstGeom prst="rect">
            <a:avLst/>
          </a:prstGeom>
          <a:noFill/>
        </p:spPr>
        <p:txBody>
          <a:bodyPr wrap="square" rtlCol="0">
            <a:spAutoFit/>
          </a:bodyPr>
          <a:lstStyle/>
          <a:p>
            <a:r>
              <a:rPr lang="en-US" sz="2400" dirty="0" smtClean="0">
                <a:solidFill>
                  <a:srgbClr val="FF0000"/>
                </a:solidFill>
              </a:rPr>
              <a:t> ,, Issue?</a:t>
            </a:r>
            <a:endParaRPr lang="en-US" sz="2400" dirty="0">
              <a:solidFill>
                <a:srgbClr val="FF0000"/>
              </a:solidFill>
            </a:endParaRPr>
          </a:p>
        </p:txBody>
      </p:sp>
    </p:spTree>
    <p:extLst>
      <p:ext uri="{BB962C8B-B14F-4D97-AF65-F5344CB8AC3E}">
        <p14:creationId xmlns:p14="http://schemas.microsoft.com/office/powerpoint/2010/main" val="1786128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7" name="Rectangle 1027"/>
          <p:cNvSpPr>
            <a:spLocks noGrp="1" noChangeArrowheads="1"/>
          </p:cNvSpPr>
          <p:nvPr>
            <p:ph type="body" idx="1"/>
          </p:nvPr>
        </p:nvSpPr>
        <p:spPr>
          <a:xfrm>
            <a:off x="533400" y="1371600"/>
            <a:ext cx="8229600" cy="4411662"/>
          </a:xfrm>
        </p:spPr>
        <p:txBody>
          <a:bodyPr/>
          <a:lstStyle/>
          <a:p>
            <a:pPr marL="0" indent="0">
              <a:buNone/>
            </a:pPr>
            <a:r>
              <a:rPr lang="en-US" sz="2400" dirty="0"/>
              <a:t>CPSC Case #,</a:t>
            </a:r>
            <a:r>
              <a:rPr lang="en-US" sz="2400" dirty="0" smtClean="0"/>
              <a:t>trmt_date,psu,weight,stratum,age,sex,race,race_other,diag,diag_other,body_part,disposition,location,fmv,prod1,prod2,narr1,narr2</a:t>
            </a:r>
            <a:r>
              <a:rPr lang="en-US" sz="2400" i="1" dirty="0" smtClean="0"/>
              <a:t>¶</a:t>
            </a:r>
          </a:p>
          <a:p>
            <a:pPr marL="0" indent="0">
              <a:buNone/>
            </a:pPr>
            <a:endParaRPr lang="en-US" sz="2400" dirty="0"/>
          </a:p>
          <a:p>
            <a:pPr marL="0" indent="0">
              <a:buNone/>
            </a:pPr>
            <a:r>
              <a:rPr lang="en-US" sz="2400" dirty="0"/>
              <a:t>150324089,3/9/2015,21,15.0591,V,28,1,0,,57,,76,4,0,0,1894,,28YM EVADING BAIL BONDSMAN&amp;JUMPED FROM 3RD STORY WINDOW LANDING ONTO FA,"CE, +LOC/SZ LIKE ACTIVITIES&gt;&gt;MULTI FACIAL BONE FXS”</a:t>
            </a:r>
            <a:r>
              <a:rPr lang="en-US" sz="2400" i="1" dirty="0"/>
              <a:t> ¶</a:t>
            </a:r>
            <a:endParaRPr lang="en-US" sz="2400" dirty="0"/>
          </a:p>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2" name="Rectangle 1"/>
          <p:cNvSpPr/>
          <p:nvPr/>
        </p:nvSpPr>
        <p:spPr bwMode="auto">
          <a:xfrm>
            <a:off x="2667000" y="4317051"/>
            <a:ext cx="3124200" cy="685800"/>
          </a:xfrm>
          <a:prstGeom prst="rect">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Slide Number Placeholder 5"/>
          <p:cNvSpPr>
            <a:spLocks noGrp="1"/>
          </p:cNvSpPr>
          <p:nvPr>
            <p:ph type="sldNum" sz="quarter" idx="12"/>
          </p:nvPr>
        </p:nvSpPr>
        <p:spPr/>
        <p:txBody>
          <a:bodyPr/>
          <a:lstStyle/>
          <a:p>
            <a:fld id="{4ECD52D9-4819-4733-ADD5-75193A649211}" type="slidenum">
              <a:rPr lang="en-US" altLang="en-US"/>
              <a:pPr/>
              <a:t>13</a:t>
            </a:fld>
            <a:endParaRPr lang="en-US" altLang="en-US" dirty="0"/>
          </a:p>
        </p:txBody>
      </p:sp>
      <p:sp>
        <p:nvSpPr>
          <p:cNvPr id="728066" name="Rectangle 1026"/>
          <p:cNvSpPr>
            <a:spLocks noGrp="1" noChangeArrowheads="1"/>
          </p:cNvSpPr>
          <p:nvPr>
            <p:ph type="title"/>
          </p:nvPr>
        </p:nvSpPr>
        <p:spPr/>
        <p:txBody>
          <a:bodyPr/>
          <a:lstStyle/>
          <a:p>
            <a:r>
              <a:rPr lang="en-US" dirty="0"/>
              <a:t>Files:  Data issues</a:t>
            </a:r>
            <a:br>
              <a:rPr lang="en-US" dirty="0"/>
            </a:br>
            <a:r>
              <a:rPr lang="en-US" dirty="0" smtClean="0"/>
              <a:t>  NEISS dataset from Homework</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
        <p:nvSpPr>
          <p:cNvPr id="3" name="TextBox 2"/>
          <p:cNvSpPr txBox="1"/>
          <p:nvPr/>
        </p:nvSpPr>
        <p:spPr>
          <a:xfrm>
            <a:off x="4114800" y="5002851"/>
            <a:ext cx="3733800" cy="461665"/>
          </a:xfrm>
          <a:prstGeom prst="rect">
            <a:avLst/>
          </a:prstGeom>
          <a:noFill/>
        </p:spPr>
        <p:txBody>
          <a:bodyPr wrap="square" rtlCol="0">
            <a:spAutoFit/>
          </a:bodyPr>
          <a:lstStyle/>
          <a:p>
            <a:r>
              <a:rPr lang="en-US" sz="2400" dirty="0" smtClean="0">
                <a:solidFill>
                  <a:srgbClr val="FF0000"/>
                </a:solidFill>
              </a:rPr>
              <a:t> Issue?</a:t>
            </a:r>
            <a:endParaRPr lang="en-US" sz="2400" dirty="0">
              <a:solidFill>
                <a:srgbClr val="FF0000"/>
              </a:solidFill>
            </a:endParaRPr>
          </a:p>
        </p:txBody>
      </p:sp>
      <p:sp>
        <p:nvSpPr>
          <p:cNvPr id="8" name="Rectangle 7"/>
          <p:cNvSpPr/>
          <p:nvPr/>
        </p:nvSpPr>
        <p:spPr bwMode="auto">
          <a:xfrm>
            <a:off x="7772400" y="4317051"/>
            <a:ext cx="838200" cy="685800"/>
          </a:xfrm>
          <a:prstGeom prst="rect">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613507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14</a:t>
            </a:fld>
            <a:endParaRPr lang="en-US" altLang="en-US"/>
          </a:p>
        </p:txBody>
      </p:sp>
      <p:sp>
        <p:nvSpPr>
          <p:cNvPr id="728066" name="Rectangle 1026"/>
          <p:cNvSpPr>
            <a:spLocks noGrp="1" noChangeArrowheads="1"/>
          </p:cNvSpPr>
          <p:nvPr>
            <p:ph type="title"/>
          </p:nvPr>
        </p:nvSpPr>
        <p:spPr/>
        <p:txBody>
          <a:bodyPr/>
          <a:lstStyle/>
          <a:p>
            <a:r>
              <a:rPr lang="en-US" dirty="0" smtClean="0"/>
              <a:t>File types</a:t>
            </a:r>
            <a:endParaRPr lang="en-US" dirty="0"/>
          </a:p>
        </p:txBody>
      </p:sp>
      <p:sp>
        <p:nvSpPr>
          <p:cNvPr id="728067" name="Rectangle 1027"/>
          <p:cNvSpPr>
            <a:spLocks noGrp="1" noChangeArrowheads="1"/>
          </p:cNvSpPr>
          <p:nvPr>
            <p:ph type="body" idx="1"/>
          </p:nvPr>
        </p:nvSpPr>
        <p:spPr/>
        <p:txBody>
          <a:bodyPr/>
          <a:lstStyle/>
          <a:p>
            <a:pPr marL="0" indent="0">
              <a:lnSpc>
                <a:spcPct val="90000"/>
              </a:lnSpc>
              <a:buSzTx/>
              <a:buNone/>
            </a:pPr>
            <a:r>
              <a:rPr lang="en-US" dirty="0" smtClean="0"/>
              <a:t>Much data does not exist easily packaged into files.  For example, suppose you wanted to develop a data mining algorithm to identify spam. </a:t>
            </a:r>
          </a:p>
          <a:p>
            <a:pPr marL="0" indent="0">
              <a:lnSpc>
                <a:spcPct val="90000"/>
              </a:lnSpc>
              <a:buSzTx/>
              <a:buNone/>
            </a:pPr>
            <a:endParaRPr lang="en-US" dirty="0"/>
          </a:p>
          <a:p>
            <a:pPr marL="0" indent="0">
              <a:lnSpc>
                <a:spcPct val="90000"/>
              </a:lnSpc>
              <a:buSzTx/>
              <a:buNone/>
            </a:pPr>
            <a:r>
              <a:rPr lang="en-US" dirty="0" smtClean="0"/>
              <a:t>How would you go about summarizing the data? </a:t>
            </a:r>
          </a:p>
          <a:p>
            <a:pPr>
              <a:lnSpc>
                <a:spcPct val="90000"/>
              </a:lnSpc>
              <a:buSzTx/>
              <a:buFont typeface="Wingdings" panose="05000000000000000000" pitchFamily="2" charset="2"/>
              <a:buChar char=""/>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352076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15</a:t>
            </a:fld>
            <a:endParaRPr lang="en-US" altLang="en-US"/>
          </a:p>
        </p:txBody>
      </p:sp>
      <p:sp>
        <p:nvSpPr>
          <p:cNvPr id="728066" name="Rectangle 1026"/>
          <p:cNvSpPr>
            <a:spLocks noGrp="1" noChangeArrowheads="1"/>
          </p:cNvSpPr>
          <p:nvPr>
            <p:ph type="title"/>
          </p:nvPr>
        </p:nvSpPr>
        <p:spPr/>
        <p:txBody>
          <a:bodyPr/>
          <a:lstStyle/>
          <a:p>
            <a:r>
              <a:rPr lang="en-US" dirty="0" smtClean="0"/>
              <a:t>Variable types</a:t>
            </a:r>
            <a:endParaRPr lang="en-US" dirty="0"/>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dirty="0" smtClean="0"/>
              <a:t>Numeric (It is not usually necessary to distinguish continuous versus not).</a:t>
            </a:r>
            <a:endParaRPr lang="en-US" dirty="0"/>
          </a:p>
          <a:p>
            <a:pPr>
              <a:lnSpc>
                <a:spcPct val="90000"/>
              </a:lnSpc>
              <a:buSzTx/>
              <a:buFont typeface="Wingdings" panose="05000000000000000000" pitchFamily="2" charset="2"/>
              <a:buChar char=""/>
            </a:pPr>
            <a:r>
              <a:rPr lang="en-US" dirty="0" smtClean="0"/>
              <a:t>Nominal/categorical</a:t>
            </a:r>
          </a:p>
          <a:p>
            <a:pPr>
              <a:lnSpc>
                <a:spcPct val="90000"/>
              </a:lnSpc>
              <a:buSzTx/>
              <a:buFont typeface="Wingdings" panose="05000000000000000000" pitchFamily="2" charset="2"/>
              <a:buChar char=""/>
            </a:pPr>
            <a:r>
              <a:rPr lang="en-US" dirty="0" smtClean="0"/>
              <a:t>Ordinal/categorical</a:t>
            </a:r>
            <a:endParaRPr lang="en-US" dirty="0"/>
          </a:p>
          <a:p>
            <a:pPr>
              <a:lnSpc>
                <a:spcPct val="90000"/>
              </a:lnSpc>
              <a:buSzTx/>
              <a:buFont typeface="Wingdings" panose="05000000000000000000" pitchFamily="2" charset="2"/>
              <a:buChar char=""/>
            </a:pPr>
            <a:r>
              <a:rPr lang="en-US" dirty="0" smtClean="0"/>
              <a:t>Text</a:t>
            </a:r>
            <a:endParaRPr lang="en-US" dirty="0"/>
          </a:p>
          <a:p>
            <a:pPr>
              <a:lnSpc>
                <a:spcPct val="90000"/>
              </a:lnSpc>
              <a:buSzTx/>
              <a:buFont typeface="Wingdings" panose="05000000000000000000" pitchFamily="2" charset="2"/>
              <a:buChar char=""/>
            </a:pPr>
            <a:r>
              <a:rPr lang="en-US" dirty="0" smtClean="0"/>
              <a:t>Date</a:t>
            </a:r>
          </a:p>
          <a:p>
            <a:pPr>
              <a:lnSpc>
                <a:spcPct val="90000"/>
              </a:lnSpc>
              <a:buSzTx/>
              <a:buFont typeface="Wingdings" panose="05000000000000000000" pitchFamily="2" charset="2"/>
              <a:buChar char=""/>
            </a:pPr>
            <a:r>
              <a:rPr lang="en-US" dirty="0" smtClean="0"/>
              <a:t>Time</a:t>
            </a:r>
            <a:endParaRPr lang="en-US" dirty="0"/>
          </a:p>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84488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16</a:t>
            </a:fld>
            <a:endParaRPr lang="en-US" altLang="en-US"/>
          </a:p>
        </p:txBody>
      </p:sp>
      <p:sp>
        <p:nvSpPr>
          <p:cNvPr id="728066" name="Rectangle 1026"/>
          <p:cNvSpPr>
            <a:spLocks noGrp="1" noChangeArrowheads="1"/>
          </p:cNvSpPr>
          <p:nvPr>
            <p:ph type="title"/>
          </p:nvPr>
        </p:nvSpPr>
        <p:spPr/>
        <p:txBody>
          <a:bodyPr/>
          <a:lstStyle/>
          <a:p>
            <a:r>
              <a:rPr lang="en-US" dirty="0"/>
              <a:t>Variable types: Why is it important to distinguish</a:t>
            </a:r>
            <a:r>
              <a:rPr lang="en-US" dirty="0" smtClean="0"/>
              <a:t>?</a:t>
            </a:r>
            <a:endParaRPr lang="en-US" dirty="0"/>
          </a:p>
        </p:txBody>
      </p:sp>
      <p:sp>
        <p:nvSpPr>
          <p:cNvPr id="728067" name="Rectangle 1027"/>
          <p:cNvSpPr>
            <a:spLocks noGrp="1" noChangeArrowheads="1"/>
          </p:cNvSpPr>
          <p:nvPr>
            <p:ph type="body" idx="1"/>
          </p:nvPr>
        </p:nvSpPr>
        <p:spPr>
          <a:xfrm>
            <a:off x="228600" y="1447800"/>
            <a:ext cx="8610600" cy="4876800"/>
          </a:xfrm>
        </p:spPr>
        <p:txBody>
          <a:bodyPr/>
          <a:lstStyle/>
          <a:p>
            <a:pPr>
              <a:lnSpc>
                <a:spcPct val="90000"/>
              </a:lnSpc>
              <a:buSzTx/>
              <a:buFont typeface="Wingdings" panose="05000000000000000000" pitchFamily="2" charset="2"/>
              <a:buChar char=""/>
            </a:pPr>
            <a:r>
              <a:rPr lang="en-US" dirty="0" smtClean="0"/>
              <a:t>Most software will try to adapt the analysis depending on the variable type and read it correctly.</a:t>
            </a:r>
          </a:p>
          <a:p>
            <a:pPr>
              <a:lnSpc>
                <a:spcPct val="90000"/>
              </a:lnSpc>
              <a:buSzTx/>
              <a:buFont typeface="Wingdings" panose="05000000000000000000" pitchFamily="2" charset="2"/>
              <a:buChar char=""/>
            </a:pPr>
            <a:r>
              <a:rPr lang="en-US" dirty="0" smtClean="0"/>
              <a:t>Example: hospitalized on 12/7/2015, readmitted on 1/6/2016.  Was that within 30 days?  Many programs allow subtraction of dates.</a:t>
            </a:r>
          </a:p>
          <a:p>
            <a:pPr>
              <a:lnSpc>
                <a:spcPct val="90000"/>
              </a:lnSpc>
              <a:buSzTx/>
              <a:buFont typeface="Wingdings" panose="05000000000000000000" pitchFamily="2" charset="2"/>
              <a:buChar char=""/>
            </a:pPr>
            <a:r>
              <a:rPr lang="en-US" dirty="0" smtClean="0"/>
              <a:t>Example:  Knee pain is coded as 1, 2, 3 and 4.  Does is make sense to split it as 1 and 2 versus 3 and 4?</a:t>
            </a:r>
          </a:p>
          <a:p>
            <a:pPr>
              <a:lnSpc>
                <a:spcPct val="90000"/>
              </a:lnSpc>
              <a:buSzTx/>
              <a:buFont typeface="Wingdings" panose="05000000000000000000" pitchFamily="2" charset="2"/>
              <a:buChar char=""/>
            </a:pPr>
            <a:r>
              <a:rPr lang="en-US" dirty="0" smtClean="0"/>
              <a:t>Maybe if ordinal (1=no, 2=slight, 3=moderate, 4=severe pain).  Probably not if nominal (1=no, 2=left knee only, 3=right knee only, 4=both).  </a:t>
            </a:r>
          </a:p>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86673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8067">
                                            <p:txEl>
                                              <p:pRg st="1" end="1"/>
                                            </p:txEl>
                                          </p:spTgt>
                                        </p:tgtEl>
                                        <p:attrNameLst>
                                          <p:attrName>style.visibility</p:attrName>
                                        </p:attrNameLst>
                                      </p:cBhvr>
                                      <p:to>
                                        <p:strVal val="visible"/>
                                      </p:to>
                                    </p:set>
                                    <p:anim calcmode="lin" valueType="num">
                                      <p:cBhvr additive="base">
                                        <p:cTn id="7" dur="500" fill="hold"/>
                                        <p:tgtEl>
                                          <p:spTgt spid="72806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80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28067">
                                            <p:txEl>
                                              <p:pRg st="2" end="2"/>
                                            </p:txEl>
                                          </p:spTgt>
                                        </p:tgtEl>
                                        <p:attrNameLst>
                                          <p:attrName>style.visibility</p:attrName>
                                        </p:attrNameLst>
                                      </p:cBhvr>
                                      <p:to>
                                        <p:strVal val="visible"/>
                                      </p:to>
                                    </p:set>
                                    <p:anim calcmode="lin" valueType="num">
                                      <p:cBhvr additive="base">
                                        <p:cTn id="13" dur="500" fill="hold"/>
                                        <p:tgtEl>
                                          <p:spTgt spid="72806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280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28067">
                                            <p:txEl>
                                              <p:pRg st="3" end="3"/>
                                            </p:txEl>
                                          </p:spTgt>
                                        </p:tgtEl>
                                        <p:attrNameLst>
                                          <p:attrName>style.visibility</p:attrName>
                                        </p:attrNameLst>
                                      </p:cBhvr>
                                      <p:to>
                                        <p:strVal val="visible"/>
                                      </p:to>
                                    </p:set>
                                    <p:anim calcmode="lin" valueType="num">
                                      <p:cBhvr additive="base">
                                        <p:cTn id="19" dur="500" fill="hold"/>
                                        <p:tgtEl>
                                          <p:spTgt spid="72806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280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17</a:t>
            </a:fld>
            <a:endParaRPr lang="en-US" altLang="en-US"/>
          </a:p>
        </p:txBody>
      </p:sp>
      <p:sp>
        <p:nvSpPr>
          <p:cNvPr id="728066" name="Rectangle 1026"/>
          <p:cNvSpPr>
            <a:spLocks noGrp="1" noChangeArrowheads="1"/>
          </p:cNvSpPr>
          <p:nvPr>
            <p:ph type="title"/>
          </p:nvPr>
        </p:nvSpPr>
        <p:spPr/>
        <p:txBody>
          <a:bodyPr/>
          <a:lstStyle/>
          <a:p>
            <a:r>
              <a:rPr lang="en-US" dirty="0" smtClean="0"/>
              <a:t>Variable types - roles</a:t>
            </a:r>
            <a:endParaRPr lang="en-US" dirty="0"/>
          </a:p>
        </p:txBody>
      </p:sp>
      <p:sp>
        <p:nvSpPr>
          <p:cNvPr id="728067" name="Rectangle 1027"/>
          <p:cNvSpPr>
            <a:spLocks noGrp="1" noChangeArrowheads="1"/>
          </p:cNvSpPr>
          <p:nvPr>
            <p:ph type="body" idx="1"/>
          </p:nvPr>
        </p:nvSpPr>
        <p:spPr/>
        <p:txBody>
          <a:bodyPr/>
          <a:lstStyle/>
          <a:p>
            <a:pPr marL="0" indent="0">
              <a:lnSpc>
                <a:spcPct val="90000"/>
              </a:lnSpc>
              <a:buSzTx/>
              <a:buNone/>
            </a:pPr>
            <a:r>
              <a:rPr lang="en-US" dirty="0" smtClean="0"/>
              <a:t>It is also important to designate the role of a variable in the analysis.  Main ones are:</a:t>
            </a:r>
          </a:p>
          <a:p>
            <a:pPr>
              <a:lnSpc>
                <a:spcPct val="90000"/>
              </a:lnSpc>
              <a:buSzTx/>
              <a:buFont typeface="Wingdings" panose="05000000000000000000" pitchFamily="2" charset="2"/>
              <a:buChar char=""/>
            </a:pPr>
            <a:r>
              <a:rPr lang="en-US" dirty="0" smtClean="0"/>
              <a:t>Target.  Also called outcome, response, dependent variable.</a:t>
            </a:r>
          </a:p>
          <a:p>
            <a:pPr>
              <a:lnSpc>
                <a:spcPct val="90000"/>
              </a:lnSpc>
              <a:buSzTx/>
              <a:buFont typeface="Wingdings" panose="05000000000000000000" pitchFamily="2" charset="2"/>
              <a:buChar char=""/>
            </a:pPr>
            <a:r>
              <a:rPr lang="en-US" dirty="0" smtClean="0"/>
              <a:t>Input.  Also called predictor, covariate, independent variable.</a:t>
            </a:r>
          </a:p>
          <a:p>
            <a:pPr marL="0" indent="0">
              <a:lnSpc>
                <a:spcPct val="90000"/>
              </a:lnSpc>
              <a:buSzTx/>
              <a:buNone/>
            </a:pPr>
            <a:r>
              <a:rPr lang="en-US" dirty="0" smtClean="0"/>
              <a:t>Modeler also has variable roles of Record ID (identification variable like medical record number), split (for separate analyses of subgroups), partition (for assessing training/testing).  </a:t>
            </a:r>
          </a:p>
          <a:p>
            <a:pPr>
              <a:lnSpc>
                <a:spcPct val="90000"/>
              </a:lnSpc>
              <a:buSzTx/>
              <a:buFont typeface="Wingdings" panose="05000000000000000000" pitchFamily="2" charset="2"/>
              <a:buChar char=""/>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559367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18</a:t>
            </a:fld>
            <a:endParaRPr lang="en-US" altLang="en-US"/>
          </a:p>
        </p:txBody>
      </p:sp>
      <p:sp>
        <p:nvSpPr>
          <p:cNvPr id="728066" name="Rectangle 1026"/>
          <p:cNvSpPr>
            <a:spLocks noGrp="1" noChangeArrowheads="1"/>
          </p:cNvSpPr>
          <p:nvPr>
            <p:ph type="title"/>
          </p:nvPr>
        </p:nvSpPr>
        <p:spPr/>
        <p:txBody>
          <a:bodyPr/>
          <a:lstStyle/>
          <a:p>
            <a:r>
              <a:rPr lang="en-US" dirty="0" smtClean="0"/>
              <a:t>Best practices in data</a:t>
            </a:r>
            <a:endParaRPr lang="en-US" dirty="0"/>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dirty="0" smtClean="0"/>
              <a:t>Most analysis programs want the data in “rectangles” with each row a record or observation and each column a field or variable.  Exception:  the first row usually contains variable names. </a:t>
            </a:r>
          </a:p>
          <a:p>
            <a:pPr>
              <a:lnSpc>
                <a:spcPct val="90000"/>
              </a:lnSpc>
              <a:buSzTx/>
              <a:buFont typeface="Wingdings" panose="05000000000000000000" pitchFamily="2" charset="2"/>
              <a:buChar char=""/>
            </a:pPr>
            <a:r>
              <a:rPr lang="en-US" dirty="0" smtClean="0"/>
              <a:t>So a dataset with 10 variables and 300 people would have 10 columns and 301 rows (300 data rows and a variable names row).</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7268523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19</a:t>
            </a:fld>
            <a:endParaRPr lang="en-US" altLang="en-US"/>
          </a:p>
        </p:txBody>
      </p:sp>
      <p:sp>
        <p:nvSpPr>
          <p:cNvPr id="728066" name="Rectangle 1026"/>
          <p:cNvSpPr>
            <a:spLocks noGrp="1" noChangeArrowheads="1"/>
          </p:cNvSpPr>
          <p:nvPr>
            <p:ph type="title"/>
          </p:nvPr>
        </p:nvSpPr>
        <p:spPr/>
        <p:txBody>
          <a:bodyPr/>
          <a:lstStyle/>
          <a:p>
            <a:r>
              <a:rPr lang="en-US" dirty="0" smtClean="0"/>
              <a:t>Best practices:  rectangular data</a:t>
            </a:r>
            <a:endParaRPr lang="en-US" dirty="0"/>
          </a:p>
        </p:txBody>
      </p:sp>
      <p:sp>
        <p:nvSpPr>
          <p:cNvPr id="728067" name="Rectangle 1027"/>
          <p:cNvSpPr>
            <a:spLocks noGrp="1" noChangeArrowheads="1"/>
          </p:cNvSpPr>
          <p:nvPr>
            <p:ph type="body" idx="1"/>
          </p:nvPr>
        </p:nvSpPr>
        <p:spPr/>
        <p:txBody>
          <a:bodyPr/>
          <a:lstStyle/>
          <a:p>
            <a:pPr marL="0" indent="0">
              <a:lnSpc>
                <a:spcPct val="90000"/>
              </a:lnSpc>
              <a:buSzTx/>
              <a:buNone/>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61" t="2767" r="41287" b="40955"/>
          <a:stretch/>
        </p:blipFill>
        <p:spPr bwMode="auto">
          <a:xfrm>
            <a:off x="0" y="1560576"/>
            <a:ext cx="9102969" cy="4652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6916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a:t>
            </a:fld>
            <a:endParaRPr lang="en-US" altLang="en-US"/>
          </a:p>
        </p:txBody>
      </p:sp>
      <p:sp>
        <p:nvSpPr>
          <p:cNvPr id="728066" name="Rectangle 1026"/>
          <p:cNvSpPr>
            <a:spLocks noGrp="1" noChangeArrowheads="1"/>
          </p:cNvSpPr>
          <p:nvPr>
            <p:ph type="title"/>
          </p:nvPr>
        </p:nvSpPr>
        <p:spPr/>
        <p:txBody>
          <a:bodyPr/>
          <a:lstStyle/>
          <a:p>
            <a:r>
              <a:rPr lang="en-US" dirty="0" smtClean="0"/>
              <a:t>Outline for today</a:t>
            </a:r>
            <a:endParaRPr lang="en-US" dirty="0"/>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dirty="0"/>
              <a:t>File </a:t>
            </a:r>
            <a:r>
              <a:rPr lang="en-US" dirty="0" smtClean="0"/>
              <a:t>types</a:t>
            </a:r>
            <a:endParaRPr lang="en-US" dirty="0"/>
          </a:p>
          <a:p>
            <a:pPr>
              <a:lnSpc>
                <a:spcPct val="90000"/>
              </a:lnSpc>
              <a:buSzTx/>
              <a:buFont typeface="Wingdings" panose="05000000000000000000" pitchFamily="2" charset="2"/>
              <a:buChar char=""/>
            </a:pPr>
            <a:r>
              <a:rPr lang="en-US" dirty="0" smtClean="0"/>
              <a:t>Data formats</a:t>
            </a:r>
          </a:p>
          <a:p>
            <a:pPr>
              <a:lnSpc>
                <a:spcPct val="90000"/>
              </a:lnSpc>
              <a:buSzTx/>
              <a:buFont typeface="Wingdings" panose="05000000000000000000" pitchFamily="2" charset="2"/>
              <a:buChar char=""/>
            </a:pPr>
            <a:r>
              <a:rPr lang="en-US" dirty="0" smtClean="0"/>
              <a:t>Variable types and roles</a:t>
            </a:r>
            <a:endParaRPr lang="en-US" dirty="0"/>
          </a:p>
          <a:p>
            <a:pPr>
              <a:lnSpc>
                <a:spcPct val="90000"/>
              </a:lnSpc>
              <a:buSzTx/>
              <a:buFont typeface="Wingdings" panose="05000000000000000000" pitchFamily="2" charset="2"/>
              <a:buChar char=""/>
            </a:pPr>
            <a:r>
              <a:rPr lang="en-US" dirty="0" smtClean="0"/>
              <a:t>Best practices in data</a:t>
            </a:r>
          </a:p>
          <a:p>
            <a:pPr>
              <a:lnSpc>
                <a:spcPct val="90000"/>
              </a:lnSpc>
              <a:buSzTx/>
              <a:buFont typeface="Wingdings" panose="05000000000000000000" pitchFamily="2" charset="2"/>
              <a:buChar char=""/>
            </a:pPr>
            <a:r>
              <a:rPr lang="en-US" dirty="0" smtClean="0"/>
              <a:t>Availability of datasets</a:t>
            </a:r>
            <a:endParaRPr lang="en-US" dirty="0"/>
          </a:p>
          <a:p>
            <a:pPr>
              <a:lnSpc>
                <a:spcPct val="90000"/>
              </a:lnSpc>
              <a:buSzTx/>
              <a:buFont typeface="Wingdings" panose="05000000000000000000" pitchFamily="2" charset="2"/>
              <a:buChar char=""/>
            </a:pPr>
            <a:r>
              <a:rPr lang="en-US" dirty="0" smtClean="0"/>
              <a:t>CELDAC</a:t>
            </a:r>
          </a:p>
          <a:p>
            <a:pPr>
              <a:lnSpc>
                <a:spcPct val="90000"/>
              </a:lnSpc>
              <a:buSzTx/>
              <a:buFont typeface="Wingdings" panose="05000000000000000000" pitchFamily="2" charset="2"/>
              <a:buChar char=""/>
            </a:pPr>
            <a:r>
              <a:rPr lang="en-US" dirty="0" smtClean="0"/>
              <a:t>Research using </a:t>
            </a:r>
            <a:r>
              <a:rPr lang="en-US" dirty="0" err="1" smtClean="0"/>
              <a:t>APeX</a:t>
            </a:r>
            <a:r>
              <a:rPr lang="en-US" dirty="0" smtClean="0"/>
              <a:t> data</a:t>
            </a:r>
          </a:p>
          <a:p>
            <a:pPr>
              <a:lnSpc>
                <a:spcPct val="90000"/>
              </a:lnSpc>
              <a:buSzTx/>
              <a:buFont typeface="Wingdings" panose="05000000000000000000" pitchFamily="2" charset="2"/>
              <a:buChar char=""/>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154848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20</a:t>
            </a:fld>
            <a:endParaRPr lang="en-US" altLang="en-US"/>
          </a:p>
        </p:txBody>
      </p:sp>
      <p:sp>
        <p:nvSpPr>
          <p:cNvPr id="728066" name="Rectangle 1026"/>
          <p:cNvSpPr>
            <a:spLocks noGrp="1" noChangeArrowheads="1"/>
          </p:cNvSpPr>
          <p:nvPr>
            <p:ph type="title"/>
          </p:nvPr>
        </p:nvSpPr>
        <p:spPr/>
        <p:txBody>
          <a:bodyPr/>
          <a:lstStyle/>
          <a:p>
            <a:r>
              <a:rPr lang="en-US" dirty="0" smtClean="0"/>
              <a:t>Best practices in data</a:t>
            </a:r>
            <a:endParaRPr lang="en-US" dirty="0"/>
          </a:p>
        </p:txBody>
      </p:sp>
      <p:sp>
        <p:nvSpPr>
          <p:cNvPr id="728067" name="Rectangle 1027"/>
          <p:cNvSpPr>
            <a:spLocks noGrp="1" noChangeArrowheads="1"/>
          </p:cNvSpPr>
          <p:nvPr>
            <p:ph type="body" idx="1"/>
          </p:nvPr>
        </p:nvSpPr>
        <p:spPr>
          <a:xfrm>
            <a:off x="381000" y="1447800"/>
            <a:ext cx="8229600" cy="4411662"/>
          </a:xfrm>
        </p:spPr>
        <p:txBody>
          <a:bodyPr/>
          <a:lstStyle/>
          <a:p>
            <a:r>
              <a:rPr lang="en-US" sz="2800" dirty="0"/>
              <a:t>Each column should contain 1 variable, or one unique piece of information about the subject. </a:t>
            </a:r>
            <a:r>
              <a:rPr lang="en-US" sz="2800" dirty="0" smtClean="0"/>
              <a:t>More </a:t>
            </a:r>
            <a:r>
              <a:rPr lang="en-US" sz="2800" dirty="0"/>
              <a:t>than one piece of information should not be put into a variable.  For example, don’t enter blood pressure in one column as “130/90”.   That would be two variables -- one variable for </a:t>
            </a:r>
            <a:r>
              <a:rPr lang="en-US" sz="2800" dirty="0" smtClean="0"/>
              <a:t>systolic </a:t>
            </a:r>
            <a:r>
              <a:rPr lang="en-US" sz="2800" dirty="0"/>
              <a:t>and one for</a:t>
            </a:r>
            <a:r>
              <a:rPr lang="en-US" sz="2800" dirty="0" smtClean="0"/>
              <a:t> diastolic. </a:t>
            </a:r>
          </a:p>
          <a:p>
            <a:r>
              <a:rPr lang="en-US" sz="2800" dirty="0" smtClean="0"/>
              <a:t>Another </a:t>
            </a:r>
            <a:r>
              <a:rPr lang="en-US" sz="2800" dirty="0"/>
              <a:t>thing I have seen is the patient id variable coded such as “Fresno1133”, “Parnassus0002” without a site variable elsewhere in the dataset. </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1419980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21</a:t>
            </a:fld>
            <a:endParaRPr lang="en-US" altLang="en-US"/>
          </a:p>
        </p:txBody>
      </p:sp>
      <p:sp>
        <p:nvSpPr>
          <p:cNvPr id="728066" name="Rectangle 1026"/>
          <p:cNvSpPr>
            <a:spLocks noGrp="1" noChangeArrowheads="1"/>
          </p:cNvSpPr>
          <p:nvPr>
            <p:ph type="title"/>
          </p:nvPr>
        </p:nvSpPr>
        <p:spPr/>
        <p:txBody>
          <a:bodyPr/>
          <a:lstStyle/>
          <a:p>
            <a:r>
              <a:rPr lang="en-US" dirty="0"/>
              <a:t>Best data practices checklist part </a:t>
            </a:r>
            <a:r>
              <a:rPr lang="en-US" dirty="0" smtClean="0"/>
              <a:t>1</a:t>
            </a:r>
            <a:endParaRPr lang="en-US" dirty="0"/>
          </a:p>
        </p:txBody>
      </p:sp>
      <p:sp>
        <p:nvSpPr>
          <p:cNvPr id="728067" name="Rectangle 1027"/>
          <p:cNvSpPr>
            <a:spLocks noGrp="1" noChangeArrowheads="1"/>
          </p:cNvSpPr>
          <p:nvPr>
            <p:ph type="body" idx="1"/>
          </p:nvPr>
        </p:nvSpPr>
        <p:spPr>
          <a:xfrm>
            <a:off x="381000" y="1447800"/>
            <a:ext cx="8229600" cy="4411662"/>
          </a:xfrm>
        </p:spPr>
        <p:txBody>
          <a:bodyPr/>
          <a:lstStyle/>
          <a:p>
            <a:r>
              <a:rPr lang="en-US" sz="2800" dirty="0" smtClean="0"/>
              <a:t>One </a:t>
            </a:r>
            <a:r>
              <a:rPr lang="en-US" sz="2800" dirty="0"/>
              <a:t>row per subject, one column per variable.</a:t>
            </a:r>
          </a:p>
          <a:p>
            <a:r>
              <a:rPr lang="en-US" sz="2800" dirty="0" smtClean="0"/>
              <a:t>Variable </a:t>
            </a:r>
            <a:r>
              <a:rPr lang="en-US" sz="2800" dirty="0"/>
              <a:t>names in first row only.</a:t>
            </a:r>
          </a:p>
          <a:p>
            <a:r>
              <a:rPr lang="en-US" sz="2800" dirty="0" smtClean="0"/>
              <a:t>Variables </a:t>
            </a:r>
            <a:r>
              <a:rPr lang="en-US" sz="2800" dirty="0"/>
              <a:t>represent a single piece of information.</a:t>
            </a:r>
          </a:p>
          <a:p>
            <a:r>
              <a:rPr lang="en-US" sz="2800" dirty="0" smtClean="0"/>
              <a:t>Generally </a:t>
            </a:r>
            <a:r>
              <a:rPr lang="en-US" sz="2800" dirty="0"/>
              <a:t>good to avoid hyphens, or special characters in the variable names.  Some programs don’t want variable names that start with numbers.</a:t>
            </a:r>
          </a:p>
          <a:p>
            <a:r>
              <a:rPr lang="en-US" sz="2800" dirty="0" smtClean="0"/>
              <a:t>Modeler does but many other programs </a:t>
            </a:r>
            <a:r>
              <a:rPr lang="en-US" sz="2800" dirty="0"/>
              <a:t>don’t distinguish lower and upper case in names</a:t>
            </a:r>
            <a:r>
              <a:rPr lang="en-US" sz="2800" dirty="0" smtClean="0"/>
              <a:t>.</a:t>
            </a:r>
            <a:endParaRPr lang="en-US" sz="2800"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32589497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22</a:t>
            </a:fld>
            <a:endParaRPr lang="en-US" altLang="en-US"/>
          </a:p>
        </p:txBody>
      </p:sp>
      <p:sp>
        <p:nvSpPr>
          <p:cNvPr id="728066" name="Rectangle 1026"/>
          <p:cNvSpPr>
            <a:spLocks noGrp="1" noChangeArrowheads="1"/>
          </p:cNvSpPr>
          <p:nvPr>
            <p:ph type="title"/>
          </p:nvPr>
        </p:nvSpPr>
        <p:spPr/>
        <p:txBody>
          <a:bodyPr/>
          <a:lstStyle/>
          <a:p>
            <a:r>
              <a:rPr lang="en-US" dirty="0"/>
              <a:t>Best data practices checklist part </a:t>
            </a:r>
            <a:r>
              <a:rPr lang="en-US" dirty="0" smtClean="0"/>
              <a:t>2</a:t>
            </a:r>
            <a:endParaRPr lang="en-US" dirty="0"/>
          </a:p>
        </p:txBody>
      </p:sp>
      <p:sp>
        <p:nvSpPr>
          <p:cNvPr id="728067" name="Rectangle 1027"/>
          <p:cNvSpPr>
            <a:spLocks noGrp="1" noChangeArrowheads="1"/>
          </p:cNvSpPr>
          <p:nvPr>
            <p:ph type="body" idx="1"/>
          </p:nvPr>
        </p:nvSpPr>
        <p:spPr>
          <a:xfrm>
            <a:off x="381000" y="1447800"/>
            <a:ext cx="8229600" cy="4411662"/>
          </a:xfrm>
        </p:spPr>
        <p:txBody>
          <a:bodyPr/>
          <a:lstStyle/>
          <a:p>
            <a:r>
              <a:rPr lang="en-US" sz="2800" dirty="0" smtClean="0"/>
              <a:t>Do </a:t>
            </a:r>
            <a:r>
              <a:rPr lang="en-US" sz="2800" dirty="0"/>
              <a:t>not leave values blank when they are the same as the row above.  </a:t>
            </a:r>
          </a:p>
          <a:p>
            <a:r>
              <a:rPr lang="en-US" sz="2800" dirty="0" smtClean="0"/>
              <a:t>For </a:t>
            </a:r>
            <a:r>
              <a:rPr lang="en-US" sz="2800" dirty="0"/>
              <a:t>the majority of analysis programs leave </a:t>
            </a:r>
            <a:r>
              <a:rPr lang="en-US" sz="2800" i="1" dirty="0"/>
              <a:t>missing data </a:t>
            </a:r>
            <a:r>
              <a:rPr lang="en-US" sz="2800" dirty="0"/>
              <a:t>as blank.  For advanced users of sophisticated packages like SAS, different flavors of missing data can be coded. </a:t>
            </a:r>
          </a:p>
          <a:p>
            <a:r>
              <a:rPr lang="en-US" sz="2800" dirty="0" smtClean="0"/>
              <a:t>Sometimes </a:t>
            </a:r>
            <a:r>
              <a:rPr lang="en-US" sz="2800" dirty="0"/>
              <a:t>on questionnaires or surveys, "Unknown" or "Don't know" is a valid answer, different from missing data, and should have its own code.  </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6671079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23</a:t>
            </a:fld>
            <a:endParaRPr lang="en-US" altLang="en-US"/>
          </a:p>
        </p:txBody>
      </p:sp>
      <p:sp>
        <p:nvSpPr>
          <p:cNvPr id="728066" name="Rectangle 1026"/>
          <p:cNvSpPr>
            <a:spLocks noGrp="1" noChangeArrowheads="1"/>
          </p:cNvSpPr>
          <p:nvPr>
            <p:ph type="title"/>
          </p:nvPr>
        </p:nvSpPr>
        <p:spPr/>
        <p:txBody>
          <a:bodyPr/>
          <a:lstStyle/>
          <a:p>
            <a:r>
              <a:rPr lang="en-US" dirty="0" smtClean="0"/>
              <a:t>Best data practices checklist part 3</a:t>
            </a:r>
            <a:endParaRPr lang="en-US" dirty="0"/>
          </a:p>
        </p:txBody>
      </p:sp>
      <p:sp>
        <p:nvSpPr>
          <p:cNvPr id="728067" name="Rectangle 1027"/>
          <p:cNvSpPr>
            <a:spLocks noGrp="1" noChangeArrowheads="1"/>
          </p:cNvSpPr>
          <p:nvPr>
            <p:ph type="body" idx="1"/>
          </p:nvPr>
        </p:nvSpPr>
        <p:spPr>
          <a:xfrm>
            <a:off x="381000" y="1447800"/>
            <a:ext cx="8229600" cy="4411662"/>
          </a:xfrm>
        </p:spPr>
        <p:txBody>
          <a:bodyPr/>
          <a:lstStyle/>
          <a:p>
            <a:r>
              <a:rPr lang="en-US" sz="2800" dirty="0" smtClean="0"/>
              <a:t>Dates </a:t>
            </a:r>
            <a:r>
              <a:rPr lang="en-US" sz="2800" dirty="0"/>
              <a:t>are often an important aspect of a dataset and sometimes you can designate that as the variable type.  If not, entering it in the format of mm/</a:t>
            </a:r>
            <a:r>
              <a:rPr lang="en-US" sz="2800" dirty="0" err="1"/>
              <a:t>dd</a:t>
            </a:r>
            <a:r>
              <a:rPr lang="en-US" sz="2800" dirty="0"/>
              <a:t>/</a:t>
            </a:r>
            <a:r>
              <a:rPr lang="en-US" sz="2800" dirty="0" err="1"/>
              <a:t>yyyy</a:t>
            </a:r>
            <a:r>
              <a:rPr lang="en-US" sz="2800" dirty="0"/>
              <a:t> (e.g., 07/04/2016) can be read by just about any analysis package.  </a:t>
            </a:r>
          </a:p>
          <a:p>
            <a:r>
              <a:rPr lang="en-US" sz="2800" dirty="0" smtClean="0"/>
              <a:t>Times </a:t>
            </a:r>
            <a:r>
              <a:rPr lang="en-US" sz="2800" dirty="0"/>
              <a:t>are often an important aspect of a dataset and sometimes you can designate that as a variable type.  It is usually easier to use military time (e.g., 14:00 instead of 2:00pm) and many programs can read a time if it is entered in the format of </a:t>
            </a:r>
            <a:r>
              <a:rPr lang="en-US" sz="2800" dirty="0" err="1"/>
              <a:t>hh:mm</a:t>
            </a:r>
            <a:r>
              <a:rPr lang="en-US" sz="2800" dirty="0"/>
              <a:t> (and seconds if necessary</a:t>
            </a:r>
            <a:r>
              <a:rPr lang="en-US" sz="2800" dirty="0" smtClean="0"/>
              <a:t>).</a:t>
            </a:r>
            <a:endParaRPr lang="en-US" sz="2800"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031925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24</a:t>
            </a:fld>
            <a:endParaRPr lang="en-US" altLang="en-US"/>
          </a:p>
        </p:txBody>
      </p:sp>
      <p:sp>
        <p:nvSpPr>
          <p:cNvPr id="728066" name="Rectangle 1026"/>
          <p:cNvSpPr>
            <a:spLocks noGrp="1" noChangeArrowheads="1"/>
          </p:cNvSpPr>
          <p:nvPr>
            <p:ph type="title"/>
          </p:nvPr>
        </p:nvSpPr>
        <p:spPr/>
        <p:txBody>
          <a:bodyPr/>
          <a:lstStyle/>
          <a:p>
            <a:r>
              <a:rPr lang="en-US" dirty="0" smtClean="0"/>
              <a:t>Best data practices checklist part 4</a:t>
            </a:r>
            <a:endParaRPr lang="en-US" dirty="0"/>
          </a:p>
        </p:txBody>
      </p:sp>
      <p:sp>
        <p:nvSpPr>
          <p:cNvPr id="728067" name="Rectangle 1027"/>
          <p:cNvSpPr>
            <a:spLocks noGrp="1" noChangeArrowheads="1"/>
          </p:cNvSpPr>
          <p:nvPr>
            <p:ph type="body" idx="1"/>
          </p:nvPr>
        </p:nvSpPr>
        <p:spPr>
          <a:xfrm>
            <a:off x="381000" y="1447800"/>
            <a:ext cx="8229600" cy="4411662"/>
          </a:xfrm>
        </p:spPr>
        <p:txBody>
          <a:bodyPr/>
          <a:lstStyle/>
          <a:p>
            <a:r>
              <a:rPr lang="en-US" sz="2800" dirty="0" smtClean="0"/>
              <a:t>Do </a:t>
            </a:r>
            <a:r>
              <a:rPr lang="en-US" sz="2800" dirty="0"/>
              <a:t>not intersperse blank rows or columns, lines of labels, or summary statistics in with the data.  The dataset should be a solid rectangle.</a:t>
            </a:r>
          </a:p>
          <a:p>
            <a:r>
              <a:rPr lang="en-US" sz="2800" dirty="0" smtClean="0"/>
              <a:t>It </a:t>
            </a:r>
            <a:r>
              <a:rPr lang="en-US" sz="2800" dirty="0"/>
              <a:t>is hard for analysis programs to directly handle fields that contain comments or extended text.  </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3181134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25</a:t>
            </a:fld>
            <a:endParaRPr lang="en-US" altLang="en-US"/>
          </a:p>
        </p:txBody>
      </p:sp>
      <p:sp>
        <p:nvSpPr>
          <p:cNvPr id="728066" name="Rectangle 1026"/>
          <p:cNvSpPr>
            <a:spLocks noGrp="1" noChangeArrowheads="1"/>
          </p:cNvSpPr>
          <p:nvPr>
            <p:ph type="title"/>
          </p:nvPr>
        </p:nvSpPr>
        <p:spPr/>
        <p:txBody>
          <a:bodyPr/>
          <a:lstStyle/>
          <a:p>
            <a:r>
              <a:rPr lang="en-US" dirty="0" smtClean="0"/>
              <a:t>Best data practices:  sad but true 1</a:t>
            </a:r>
            <a:endParaRPr lang="en-US" dirty="0"/>
          </a:p>
        </p:txBody>
      </p:sp>
      <p:sp>
        <p:nvSpPr>
          <p:cNvPr id="728067" name="Rectangle 1027"/>
          <p:cNvSpPr>
            <a:spLocks noGrp="1" noChangeArrowheads="1"/>
          </p:cNvSpPr>
          <p:nvPr>
            <p:ph type="body" idx="1"/>
          </p:nvPr>
        </p:nvSpPr>
        <p:spPr>
          <a:xfrm>
            <a:off x="381000" y="1447800"/>
            <a:ext cx="8229600" cy="4411662"/>
          </a:xfrm>
        </p:spPr>
        <p:txBody>
          <a:bodyPr/>
          <a:lstStyle/>
          <a:p>
            <a:pPr marL="0" indent="0">
              <a:buNone/>
            </a:pPr>
            <a:r>
              <a:rPr lang="en-US" sz="2800" dirty="0"/>
              <a:t>When looking at the variable titled “patient ID” in the dataset:</a:t>
            </a:r>
          </a:p>
          <a:p>
            <a:r>
              <a:rPr lang="en-US" sz="2800" u="sng" dirty="0" smtClean="0"/>
              <a:t>Question</a:t>
            </a:r>
            <a:r>
              <a:rPr lang="en-US" sz="2800" dirty="0" smtClean="0"/>
              <a:t>: </a:t>
            </a:r>
            <a:r>
              <a:rPr lang="en-US" sz="2800" dirty="0"/>
              <a:t>Is the patient with patient ID equal to 2 different from the one with patient ID equal to 2R?</a:t>
            </a:r>
          </a:p>
          <a:p>
            <a:r>
              <a:rPr lang="en-US" sz="2800" u="sng" dirty="0" smtClean="0"/>
              <a:t>Answer</a:t>
            </a:r>
            <a:r>
              <a:rPr lang="en-US" sz="2800" dirty="0" smtClean="0"/>
              <a:t>: </a:t>
            </a:r>
            <a:r>
              <a:rPr lang="en-US" sz="2800" dirty="0"/>
              <a:t>No – the patient with patient ID equal to 2 is the left and 2R is the right leg of the same patient. </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32385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8067">
                                            <p:txEl>
                                              <p:pRg st="2" end="2"/>
                                            </p:txEl>
                                          </p:spTgt>
                                        </p:tgtEl>
                                        <p:attrNameLst>
                                          <p:attrName>style.visibility</p:attrName>
                                        </p:attrNameLst>
                                      </p:cBhvr>
                                      <p:to>
                                        <p:strVal val="visible"/>
                                      </p:to>
                                    </p:set>
                                    <p:anim calcmode="lin" valueType="num">
                                      <p:cBhvr additive="base">
                                        <p:cTn id="7" dur="500" fill="hold"/>
                                        <p:tgtEl>
                                          <p:spTgt spid="728067">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80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26</a:t>
            </a:fld>
            <a:endParaRPr lang="en-US" altLang="en-US"/>
          </a:p>
        </p:txBody>
      </p:sp>
      <p:sp>
        <p:nvSpPr>
          <p:cNvPr id="728066" name="Rectangle 1026"/>
          <p:cNvSpPr>
            <a:spLocks noGrp="1" noChangeArrowheads="1"/>
          </p:cNvSpPr>
          <p:nvPr>
            <p:ph type="title"/>
          </p:nvPr>
        </p:nvSpPr>
        <p:spPr/>
        <p:txBody>
          <a:bodyPr/>
          <a:lstStyle/>
          <a:p>
            <a:r>
              <a:rPr lang="en-US" dirty="0" smtClean="0"/>
              <a:t>Best data practices:  sad but true 2</a:t>
            </a:r>
            <a:endParaRPr lang="en-US" dirty="0"/>
          </a:p>
        </p:txBody>
      </p:sp>
      <p:sp>
        <p:nvSpPr>
          <p:cNvPr id="728067" name="Rectangle 1027"/>
          <p:cNvSpPr>
            <a:spLocks noGrp="1" noChangeArrowheads="1"/>
          </p:cNvSpPr>
          <p:nvPr>
            <p:ph type="body" idx="1"/>
          </p:nvPr>
        </p:nvSpPr>
        <p:spPr>
          <a:xfrm>
            <a:off x="381000" y="1447800"/>
            <a:ext cx="8229600" cy="4411662"/>
          </a:xfrm>
        </p:spPr>
        <p:txBody>
          <a:bodyPr/>
          <a:lstStyle/>
          <a:p>
            <a:pPr marL="0" indent="0">
              <a:buNone/>
            </a:pPr>
            <a:r>
              <a:rPr lang="en-US" sz="2800" dirty="0"/>
              <a:t>When </a:t>
            </a:r>
            <a:r>
              <a:rPr lang="en-US" sz="2800" dirty="0" smtClean="0"/>
              <a:t>modeling a response to different dosages of a drug:</a:t>
            </a:r>
            <a:endParaRPr lang="en-US" sz="2800" dirty="0"/>
          </a:p>
          <a:p>
            <a:r>
              <a:rPr lang="en-US" sz="2800" u="sng" dirty="0" smtClean="0"/>
              <a:t>Question</a:t>
            </a:r>
            <a:r>
              <a:rPr lang="en-US" sz="2800" dirty="0" smtClean="0"/>
              <a:t>: </a:t>
            </a:r>
            <a:r>
              <a:rPr lang="en-US" sz="2800" dirty="0"/>
              <a:t>Why didn’t you analyze the data using the actual concentrations of the dose</a:t>
            </a:r>
            <a:r>
              <a:rPr lang="en-US" sz="2800" dirty="0" smtClean="0"/>
              <a:t>?</a:t>
            </a:r>
          </a:p>
          <a:p>
            <a:r>
              <a:rPr lang="en-US" sz="2800" u="sng" dirty="0" smtClean="0"/>
              <a:t>Answer</a:t>
            </a:r>
            <a:r>
              <a:rPr lang="en-US" sz="2800" dirty="0" smtClean="0"/>
              <a:t>: </a:t>
            </a:r>
            <a:r>
              <a:rPr lang="en-US" sz="2800" dirty="0"/>
              <a:t>We used the dose variable you sent us </a:t>
            </a:r>
            <a:r>
              <a:rPr lang="en-US" sz="2800" dirty="0" smtClean="0"/>
              <a:t>in the data which </a:t>
            </a:r>
            <a:r>
              <a:rPr lang="en-US" sz="2800" dirty="0"/>
              <a:t>was coded as 0, 1, 2, …, 11</a:t>
            </a:r>
            <a:r>
              <a:rPr lang="en-US" sz="2800" dirty="0" smtClean="0"/>
              <a:t>.</a:t>
            </a:r>
          </a:p>
          <a:p>
            <a:r>
              <a:rPr lang="en-US" sz="2800" u="sng" dirty="0" smtClean="0"/>
              <a:t>Question</a:t>
            </a:r>
            <a:r>
              <a:rPr lang="en-US" sz="2800" dirty="0" smtClean="0"/>
              <a:t>:  Why?  Those </a:t>
            </a:r>
            <a:r>
              <a:rPr lang="en-US" sz="2800" dirty="0"/>
              <a:t>weren’t the actual doses.</a:t>
            </a:r>
          </a:p>
          <a:p>
            <a:r>
              <a:rPr lang="en-US" sz="2800" dirty="0" smtClean="0"/>
              <a:t> And this </a:t>
            </a:r>
            <a:r>
              <a:rPr lang="en-US" sz="2800" dirty="0"/>
              <a:t>was after scraping the data out of the body of an </a:t>
            </a:r>
            <a:r>
              <a:rPr lang="en-US" sz="2800" dirty="0" smtClean="0"/>
              <a:t>email. </a:t>
            </a:r>
            <a:endParaRPr lang="en-US" sz="2800" dirty="0"/>
          </a:p>
          <a:p>
            <a:endParaRPr lang="en-US" sz="2800" dirty="0" smtClean="0"/>
          </a:p>
          <a:p>
            <a:endParaRPr lang="en-US" sz="2800"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87533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8067">
                                            <p:txEl>
                                              <p:pRg st="3" end="3"/>
                                            </p:txEl>
                                          </p:spTgt>
                                        </p:tgtEl>
                                        <p:attrNameLst>
                                          <p:attrName>style.visibility</p:attrName>
                                        </p:attrNameLst>
                                      </p:cBhvr>
                                      <p:to>
                                        <p:strVal val="visible"/>
                                      </p:to>
                                    </p:set>
                                    <p:anim calcmode="lin" valueType="num">
                                      <p:cBhvr additive="base">
                                        <p:cTn id="7" dur="500" fill="hold"/>
                                        <p:tgtEl>
                                          <p:spTgt spid="728067">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80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28067">
                                            <p:txEl>
                                              <p:pRg st="4" end="4"/>
                                            </p:txEl>
                                          </p:spTgt>
                                        </p:tgtEl>
                                        <p:attrNameLst>
                                          <p:attrName>style.visibility</p:attrName>
                                        </p:attrNameLst>
                                      </p:cBhvr>
                                      <p:to>
                                        <p:strVal val="visible"/>
                                      </p:to>
                                    </p:set>
                                    <p:anim calcmode="lin" valueType="num">
                                      <p:cBhvr additive="base">
                                        <p:cTn id="13" dur="500" fill="hold"/>
                                        <p:tgtEl>
                                          <p:spTgt spid="728067">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280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27</a:t>
            </a:fld>
            <a:endParaRPr lang="en-US" altLang="en-US"/>
          </a:p>
        </p:txBody>
      </p:sp>
      <p:sp>
        <p:nvSpPr>
          <p:cNvPr id="728066" name="Rectangle 1026"/>
          <p:cNvSpPr>
            <a:spLocks noGrp="1" noChangeArrowheads="1"/>
          </p:cNvSpPr>
          <p:nvPr>
            <p:ph type="title"/>
          </p:nvPr>
        </p:nvSpPr>
        <p:spPr/>
        <p:txBody>
          <a:bodyPr/>
          <a:lstStyle/>
          <a:p>
            <a:r>
              <a:rPr lang="en-US" dirty="0" smtClean="0"/>
              <a:t>Best data practices:  sad but true 3</a:t>
            </a:r>
            <a:endParaRPr lang="en-US" dirty="0"/>
          </a:p>
        </p:txBody>
      </p:sp>
      <p:sp>
        <p:nvSpPr>
          <p:cNvPr id="728067" name="Rectangle 1027"/>
          <p:cNvSpPr>
            <a:spLocks noGrp="1" noChangeArrowheads="1"/>
          </p:cNvSpPr>
          <p:nvPr>
            <p:ph type="body" idx="1"/>
          </p:nvPr>
        </p:nvSpPr>
        <p:spPr>
          <a:xfrm>
            <a:off x="381000" y="1447800"/>
            <a:ext cx="8229600" cy="4411662"/>
          </a:xfrm>
        </p:spPr>
        <p:txBody>
          <a:bodyPr/>
          <a:lstStyle/>
          <a:p>
            <a:pPr marL="0" indent="0">
              <a:buNone/>
            </a:pPr>
            <a:r>
              <a:rPr lang="en-US" sz="2800" dirty="0"/>
              <a:t>When </a:t>
            </a:r>
            <a:r>
              <a:rPr lang="en-US" sz="2800" dirty="0" smtClean="0"/>
              <a:t>asked to compare the treatment and placebo groups in the dataset in which there was no treatment variable:</a:t>
            </a:r>
            <a:endParaRPr lang="en-US" sz="2800" dirty="0"/>
          </a:p>
          <a:p>
            <a:r>
              <a:rPr lang="en-US" sz="2800" u="sng" dirty="0" smtClean="0"/>
              <a:t>Question</a:t>
            </a:r>
            <a:r>
              <a:rPr lang="en-US" sz="2800" dirty="0" smtClean="0"/>
              <a:t>: How </a:t>
            </a:r>
            <a:r>
              <a:rPr lang="en-US" sz="2800" dirty="0"/>
              <a:t>can we tell which patients are in the treatment group? </a:t>
            </a:r>
            <a:endParaRPr lang="en-US" sz="2800" dirty="0" smtClean="0"/>
          </a:p>
          <a:p>
            <a:r>
              <a:rPr lang="en-US" sz="2800" u="sng" dirty="0" smtClean="0"/>
              <a:t>Answer</a:t>
            </a:r>
            <a:r>
              <a:rPr lang="en-US" sz="2800" dirty="0" smtClean="0"/>
              <a:t>:  </a:t>
            </a:r>
            <a:r>
              <a:rPr lang="en-US" sz="2800" dirty="0"/>
              <a:t>Those are the patient IDs that are in red in Excel.</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87533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8067">
                                            <p:txEl>
                                              <p:pRg st="2" end="2"/>
                                            </p:txEl>
                                          </p:spTgt>
                                        </p:tgtEl>
                                        <p:attrNameLst>
                                          <p:attrName>style.visibility</p:attrName>
                                        </p:attrNameLst>
                                      </p:cBhvr>
                                      <p:to>
                                        <p:strVal val="visible"/>
                                      </p:to>
                                    </p:set>
                                    <p:anim calcmode="lin" valueType="num">
                                      <p:cBhvr additive="base">
                                        <p:cTn id="7" dur="500" fill="hold"/>
                                        <p:tgtEl>
                                          <p:spTgt spid="728067">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80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28</a:t>
            </a:fld>
            <a:endParaRPr lang="en-US" altLang="en-US"/>
          </a:p>
        </p:txBody>
      </p:sp>
      <p:sp>
        <p:nvSpPr>
          <p:cNvPr id="728066" name="Rectangle 1026"/>
          <p:cNvSpPr>
            <a:spLocks noGrp="1" noChangeArrowheads="1"/>
          </p:cNvSpPr>
          <p:nvPr>
            <p:ph type="title"/>
          </p:nvPr>
        </p:nvSpPr>
        <p:spPr/>
        <p:txBody>
          <a:bodyPr/>
          <a:lstStyle/>
          <a:p>
            <a:r>
              <a:rPr lang="en-US" dirty="0" smtClean="0"/>
              <a:t>Two common variations on the basic rectangular layout.  1. Longitudinal</a:t>
            </a:r>
            <a:endParaRPr lang="en-US" dirty="0"/>
          </a:p>
        </p:txBody>
      </p:sp>
      <p:sp>
        <p:nvSpPr>
          <p:cNvPr id="728067" name="Rectangle 1027"/>
          <p:cNvSpPr>
            <a:spLocks noGrp="1" noChangeArrowheads="1"/>
          </p:cNvSpPr>
          <p:nvPr>
            <p:ph type="body" idx="1"/>
          </p:nvPr>
        </p:nvSpPr>
        <p:spPr>
          <a:xfrm>
            <a:off x="381000" y="1447800"/>
            <a:ext cx="8229600" cy="4411662"/>
          </a:xfrm>
        </p:spPr>
        <p:txBody>
          <a:bodyPr/>
          <a:lstStyle/>
          <a:p>
            <a:r>
              <a:rPr lang="en-US" sz="2800" dirty="0" smtClean="0"/>
              <a:t>It is quite common to collect data over time on the same “patient” (longitudinal data) across multiple “visits”. </a:t>
            </a:r>
          </a:p>
          <a:p>
            <a:r>
              <a:rPr lang="en-US" sz="2800" dirty="0" smtClean="0"/>
              <a:t>There are two common ways to arrange the data:  one row per patient (sometimes called “wide” format because the rectangle of data would have many columns and be wide) and one row per visit (sometimes called “long” format because the rectangle of data would have many rows and be long).    </a:t>
            </a:r>
            <a:endParaRPr lang="en-US" sz="2800"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32547940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42E5CFE8-8F66-47CC-93BF-7B469E974480}" type="slidenum">
              <a:rPr lang="en-US" altLang="en-US"/>
              <a:pPr/>
              <a:t>29</a:t>
            </a:fld>
            <a:endParaRPr lang="en-US" altLang="en-US"/>
          </a:p>
        </p:txBody>
      </p:sp>
      <p:sp>
        <p:nvSpPr>
          <p:cNvPr id="775170" name="Rectangle 2"/>
          <p:cNvSpPr>
            <a:spLocks noGrp="1" noChangeArrowheads="1"/>
          </p:cNvSpPr>
          <p:nvPr>
            <p:ph type="title"/>
          </p:nvPr>
        </p:nvSpPr>
        <p:spPr/>
        <p:txBody>
          <a:bodyPr/>
          <a:lstStyle/>
          <a:p>
            <a:r>
              <a:rPr lang="en-US" dirty="0"/>
              <a:t>Data layouts for </a:t>
            </a:r>
            <a:r>
              <a:rPr lang="en-US" dirty="0" smtClean="0"/>
              <a:t>longitudinal </a:t>
            </a:r>
            <a:r>
              <a:rPr lang="en-US" dirty="0"/>
              <a:t>data</a:t>
            </a:r>
          </a:p>
        </p:txBody>
      </p:sp>
      <p:sp>
        <p:nvSpPr>
          <p:cNvPr id="775171" name="Rectangle 3"/>
          <p:cNvSpPr>
            <a:spLocks noGrp="1" noChangeArrowheads="1"/>
          </p:cNvSpPr>
          <p:nvPr>
            <p:ph type="body" sz="half" idx="1"/>
          </p:nvPr>
        </p:nvSpPr>
        <p:spPr>
          <a:xfrm>
            <a:off x="457200" y="1447800"/>
            <a:ext cx="8077200" cy="1066800"/>
          </a:xfrm>
        </p:spPr>
        <p:txBody>
          <a:bodyPr/>
          <a:lstStyle/>
          <a:p>
            <a:pPr>
              <a:buFont typeface="Wingdings" pitchFamily="2" charset="2"/>
              <a:buNone/>
            </a:pPr>
            <a:r>
              <a:rPr lang="en-US" dirty="0" smtClean="0"/>
              <a:t>“</a:t>
            </a:r>
            <a:r>
              <a:rPr lang="en-US" dirty="0"/>
              <a:t>W</a:t>
            </a:r>
            <a:r>
              <a:rPr lang="en-US" dirty="0" smtClean="0"/>
              <a:t>ide </a:t>
            </a:r>
            <a:r>
              <a:rPr lang="en-US" dirty="0"/>
              <a:t>format”</a:t>
            </a:r>
          </a:p>
          <a:p>
            <a:pPr>
              <a:buFont typeface="Wingdings" pitchFamily="2" charset="2"/>
              <a:buNone/>
            </a:pPr>
            <a:endParaRPr lang="en-US" dirty="0"/>
          </a:p>
          <a:p>
            <a:pPr>
              <a:buFont typeface="Wingdings" pitchFamily="2" charset="2"/>
              <a:buNone/>
            </a:pPr>
            <a:endParaRPr lang="en-US" sz="2600" dirty="0"/>
          </a:p>
          <a:p>
            <a:endParaRPr lang="en-US" sz="2600" dirty="0"/>
          </a:p>
          <a:p>
            <a:pPr lvl="1">
              <a:buFont typeface="Wingdings" pitchFamily="2" charset="2"/>
              <a:buNone/>
            </a:pPr>
            <a:endParaRPr lang="en-US" sz="2200" dirty="0"/>
          </a:p>
        </p:txBody>
      </p:sp>
      <p:graphicFrame>
        <p:nvGraphicFramePr>
          <p:cNvPr id="3" name="Object 2"/>
          <p:cNvGraphicFramePr>
            <a:graphicFrameLocks noChangeAspect="1"/>
          </p:cNvGraphicFramePr>
          <p:nvPr>
            <p:extLst>
              <p:ext uri="{D42A27DB-BD31-4B8C-83A1-F6EECF244321}">
                <p14:modId xmlns:p14="http://schemas.microsoft.com/office/powerpoint/2010/main" val="3438121119"/>
              </p:ext>
            </p:extLst>
          </p:nvPr>
        </p:nvGraphicFramePr>
        <p:xfrm>
          <a:off x="228600" y="2286000"/>
          <a:ext cx="8442476" cy="1524000"/>
        </p:xfrm>
        <a:graphic>
          <a:graphicData uri="http://schemas.openxmlformats.org/presentationml/2006/ole">
            <mc:AlternateContent xmlns:mc="http://schemas.openxmlformats.org/markup-compatibility/2006">
              <mc:Choice xmlns:v="urn:schemas-microsoft-com:vml" Requires="v">
                <p:oleObj spid="_x0000_s3117" name="Worksheet" r:id="rId4" imgW="4432341" imgH="800100" progId="Excel.Sheet.8">
                  <p:embed/>
                </p:oleObj>
              </mc:Choice>
              <mc:Fallback>
                <p:oleObj name="Worksheet" r:id="rId4" imgW="4432341" imgH="800100" progId="Excel.Sheet.8">
                  <p:embed/>
                  <p:pic>
                    <p:nvPicPr>
                      <p:cNvPr id="0" name=""/>
                      <p:cNvPicPr/>
                      <p:nvPr/>
                    </p:nvPicPr>
                    <p:blipFill>
                      <a:blip r:embed="rId5"/>
                      <a:stretch>
                        <a:fillRect/>
                      </a:stretch>
                    </p:blipFill>
                    <p:spPr>
                      <a:xfrm>
                        <a:off x="228600" y="2286000"/>
                        <a:ext cx="8442476" cy="1524000"/>
                      </a:xfrm>
                      <a:prstGeom prst="rect">
                        <a:avLst/>
                      </a:prstGeom>
                    </p:spPr>
                  </p:pic>
                </p:oleObj>
              </mc:Fallback>
            </mc:AlternateContent>
          </a:graphicData>
        </a:graphic>
      </p:graphicFrame>
    </p:spTree>
    <p:extLst>
      <p:ext uri="{BB962C8B-B14F-4D97-AF65-F5344CB8AC3E}">
        <p14:creationId xmlns:p14="http://schemas.microsoft.com/office/powerpoint/2010/main" val="1828038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a:t>
            </a:fld>
            <a:endParaRPr lang="en-US" altLang="en-US"/>
          </a:p>
        </p:txBody>
      </p:sp>
      <p:sp>
        <p:nvSpPr>
          <p:cNvPr id="728066" name="Rectangle 1026"/>
          <p:cNvSpPr>
            <a:spLocks noGrp="1" noChangeArrowheads="1"/>
          </p:cNvSpPr>
          <p:nvPr>
            <p:ph type="title"/>
          </p:nvPr>
        </p:nvSpPr>
        <p:spPr/>
        <p:txBody>
          <a:bodyPr/>
          <a:lstStyle/>
          <a:p>
            <a:r>
              <a:rPr lang="en-US" dirty="0" smtClean="0"/>
              <a:t>File types</a:t>
            </a:r>
            <a:endParaRPr lang="en-US" dirty="0"/>
          </a:p>
        </p:txBody>
      </p:sp>
      <p:sp>
        <p:nvSpPr>
          <p:cNvPr id="728067" name="Rectangle 1027"/>
          <p:cNvSpPr>
            <a:spLocks noGrp="1" noChangeArrowheads="1"/>
          </p:cNvSpPr>
          <p:nvPr>
            <p:ph type="body" idx="1"/>
          </p:nvPr>
        </p:nvSpPr>
        <p:spPr/>
        <p:txBody>
          <a:bodyPr/>
          <a:lstStyle/>
          <a:p>
            <a:pPr marL="0" indent="0">
              <a:lnSpc>
                <a:spcPct val="90000"/>
              </a:lnSpc>
              <a:buSzTx/>
              <a:buNone/>
            </a:pPr>
            <a:r>
              <a:rPr lang="en-US" dirty="0" smtClean="0"/>
              <a:t>Data </a:t>
            </a:r>
            <a:r>
              <a:rPr lang="en-US" dirty="0"/>
              <a:t>are stored in many </a:t>
            </a:r>
            <a:r>
              <a:rPr lang="en-US" dirty="0" smtClean="0"/>
              <a:t>different file </a:t>
            </a:r>
            <a:r>
              <a:rPr lang="en-US" dirty="0"/>
              <a:t>formats.  You usually have to understand at least roughly how the data are stored to access them.  In SPSS Modeler there are a number of nodes under the Sources tab and it can read data from a variety of different sources. </a:t>
            </a:r>
          </a:p>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844882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E96F3086-9478-47EB-8565-07E6CDB16B72}" type="slidenum">
              <a:rPr lang="en-US" altLang="en-US"/>
              <a:pPr/>
              <a:t>30</a:t>
            </a:fld>
            <a:endParaRPr lang="en-US" altLang="en-US"/>
          </a:p>
        </p:txBody>
      </p:sp>
      <p:sp>
        <p:nvSpPr>
          <p:cNvPr id="773122" name="Rectangle 2"/>
          <p:cNvSpPr>
            <a:spLocks noGrp="1" noChangeArrowheads="1"/>
          </p:cNvSpPr>
          <p:nvPr>
            <p:ph type="title"/>
          </p:nvPr>
        </p:nvSpPr>
        <p:spPr/>
        <p:txBody>
          <a:bodyPr/>
          <a:lstStyle/>
          <a:p>
            <a:r>
              <a:rPr lang="en-US" sz="2800" dirty="0"/>
              <a:t>Data layouts for longitudinal data</a:t>
            </a:r>
          </a:p>
        </p:txBody>
      </p:sp>
      <p:sp>
        <p:nvSpPr>
          <p:cNvPr id="773123" name="Rectangle 3"/>
          <p:cNvSpPr>
            <a:spLocks noGrp="1" noChangeArrowheads="1"/>
          </p:cNvSpPr>
          <p:nvPr>
            <p:ph type="body" sz="half" idx="1"/>
          </p:nvPr>
        </p:nvSpPr>
        <p:spPr>
          <a:xfrm>
            <a:off x="457200" y="1447800"/>
            <a:ext cx="8077200" cy="1066800"/>
          </a:xfrm>
        </p:spPr>
        <p:txBody>
          <a:bodyPr/>
          <a:lstStyle/>
          <a:p>
            <a:pPr>
              <a:buFont typeface="Wingdings" pitchFamily="2" charset="2"/>
              <a:buNone/>
            </a:pPr>
            <a:r>
              <a:rPr lang="en-US" dirty="0"/>
              <a:t>For longitudinal analyses:  “long format”</a:t>
            </a:r>
          </a:p>
          <a:p>
            <a:pPr>
              <a:buFont typeface="Wingdings" pitchFamily="2" charset="2"/>
              <a:buNone/>
            </a:pPr>
            <a:endParaRPr lang="en-US" dirty="0"/>
          </a:p>
          <a:p>
            <a:pPr>
              <a:buFont typeface="Wingdings" pitchFamily="2" charset="2"/>
              <a:buNone/>
            </a:pPr>
            <a:endParaRPr lang="en-US" sz="2600" dirty="0"/>
          </a:p>
          <a:p>
            <a:endParaRPr lang="en-US" sz="2600" dirty="0"/>
          </a:p>
          <a:p>
            <a:pPr lvl="1">
              <a:buFont typeface="Wingdings" pitchFamily="2" charset="2"/>
              <a:buNone/>
            </a:pPr>
            <a:endParaRPr lang="en-US" sz="2200" dirty="0"/>
          </a:p>
        </p:txBody>
      </p:sp>
      <p:graphicFrame>
        <p:nvGraphicFramePr>
          <p:cNvPr id="3" name="Object 2"/>
          <p:cNvGraphicFramePr>
            <a:graphicFrameLocks noChangeAspect="1"/>
          </p:cNvGraphicFramePr>
          <p:nvPr>
            <p:extLst>
              <p:ext uri="{D42A27DB-BD31-4B8C-83A1-F6EECF244321}">
                <p14:modId xmlns:p14="http://schemas.microsoft.com/office/powerpoint/2010/main" val="1586566875"/>
              </p:ext>
            </p:extLst>
          </p:nvPr>
        </p:nvGraphicFramePr>
        <p:xfrm>
          <a:off x="914400" y="2057400"/>
          <a:ext cx="6858000" cy="4418395"/>
        </p:xfrm>
        <a:graphic>
          <a:graphicData uri="http://schemas.openxmlformats.org/presentationml/2006/ole">
            <mc:AlternateContent xmlns:mc="http://schemas.openxmlformats.org/markup-compatibility/2006">
              <mc:Choice xmlns:v="urn:schemas-microsoft-com:vml" Requires="v">
                <p:oleObj spid="_x0000_s4141" name="Worksheet" r:id="rId4" imgW="3213141" imgH="2070180" progId="Excel.Sheet.8">
                  <p:embed/>
                </p:oleObj>
              </mc:Choice>
              <mc:Fallback>
                <p:oleObj name="Worksheet" r:id="rId4" imgW="3213141" imgH="2070180" progId="Excel.Sheet.8">
                  <p:embed/>
                  <p:pic>
                    <p:nvPicPr>
                      <p:cNvPr id="0" name=""/>
                      <p:cNvPicPr/>
                      <p:nvPr/>
                    </p:nvPicPr>
                    <p:blipFill>
                      <a:blip r:embed="rId5"/>
                      <a:stretch>
                        <a:fillRect/>
                      </a:stretch>
                    </p:blipFill>
                    <p:spPr>
                      <a:xfrm>
                        <a:off x="914400" y="2057400"/>
                        <a:ext cx="6858000" cy="4418395"/>
                      </a:xfrm>
                      <a:prstGeom prst="rect">
                        <a:avLst/>
                      </a:prstGeom>
                    </p:spPr>
                  </p:pic>
                </p:oleObj>
              </mc:Fallback>
            </mc:AlternateContent>
          </a:graphicData>
        </a:graphic>
      </p:graphicFrame>
      <p:sp>
        <p:nvSpPr>
          <p:cNvPr id="8" name="Rectangle 7"/>
          <p:cNvSpPr/>
          <p:nvPr/>
        </p:nvSpPr>
        <p:spPr bwMode="auto">
          <a:xfrm>
            <a:off x="914400" y="2362200"/>
            <a:ext cx="1524000" cy="1371600"/>
          </a:xfrm>
          <a:prstGeom prst="rect">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3657600" y="2362200"/>
            <a:ext cx="1524000" cy="1371600"/>
          </a:xfrm>
          <a:prstGeom prst="rect">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5334000" y="2362200"/>
            <a:ext cx="1524000" cy="1371600"/>
          </a:xfrm>
          <a:prstGeom prst="rect">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1676400" y="5963527"/>
            <a:ext cx="6858000" cy="461665"/>
          </a:xfrm>
          <a:prstGeom prst="rect">
            <a:avLst/>
          </a:prstGeom>
          <a:solidFill>
            <a:schemeClr val="bg1"/>
          </a:solidFill>
        </p:spPr>
        <p:txBody>
          <a:bodyPr wrap="square" rtlCol="0">
            <a:spAutoFit/>
          </a:bodyPr>
          <a:lstStyle/>
          <a:p>
            <a:r>
              <a:rPr lang="en-US" sz="2400" dirty="0" smtClean="0">
                <a:solidFill>
                  <a:srgbClr val="FF0000"/>
                </a:solidFill>
              </a:rPr>
              <a:t>Not a very efficient data storage format</a:t>
            </a:r>
            <a:endParaRPr lang="en-US" sz="2400" dirty="0">
              <a:solidFill>
                <a:srgbClr val="FF0000"/>
              </a:solidFill>
            </a:endParaRPr>
          </a:p>
        </p:txBody>
      </p:sp>
    </p:spTree>
    <p:extLst>
      <p:ext uri="{BB962C8B-B14F-4D97-AF65-F5344CB8AC3E}">
        <p14:creationId xmlns:p14="http://schemas.microsoft.com/office/powerpoint/2010/main" val="411941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31</a:t>
            </a:fld>
            <a:endParaRPr lang="en-US" altLang="en-US"/>
          </a:p>
        </p:txBody>
      </p:sp>
      <p:sp>
        <p:nvSpPr>
          <p:cNvPr id="728066" name="Rectangle 1026"/>
          <p:cNvSpPr>
            <a:spLocks noGrp="1" noChangeArrowheads="1"/>
          </p:cNvSpPr>
          <p:nvPr>
            <p:ph type="title"/>
          </p:nvPr>
        </p:nvSpPr>
        <p:spPr/>
        <p:txBody>
          <a:bodyPr/>
          <a:lstStyle/>
          <a:p>
            <a:r>
              <a:rPr lang="en-US" dirty="0" smtClean="0"/>
              <a:t>Two common variations on the basic rectangular layout. 2. Relational</a:t>
            </a:r>
            <a:endParaRPr lang="en-US" dirty="0"/>
          </a:p>
        </p:txBody>
      </p:sp>
      <p:sp>
        <p:nvSpPr>
          <p:cNvPr id="728067" name="Rectangle 1027"/>
          <p:cNvSpPr>
            <a:spLocks noGrp="1" noChangeArrowheads="1"/>
          </p:cNvSpPr>
          <p:nvPr>
            <p:ph type="body" idx="1"/>
          </p:nvPr>
        </p:nvSpPr>
        <p:spPr>
          <a:xfrm>
            <a:off x="381000" y="1447800"/>
            <a:ext cx="8229600" cy="4411662"/>
          </a:xfrm>
        </p:spPr>
        <p:txBody>
          <a:bodyPr/>
          <a:lstStyle/>
          <a:p>
            <a:pPr marL="0" indent="0">
              <a:buNone/>
            </a:pPr>
            <a:r>
              <a:rPr lang="en-US" sz="2800" dirty="0" smtClean="0"/>
              <a:t>More efficient to store two files, one for patient level characteristics and </a:t>
            </a:r>
            <a:r>
              <a:rPr lang="en-US" sz="2800" smtClean="0"/>
              <a:t>one for visit level.</a:t>
            </a:r>
            <a:endParaRPr lang="en-US" sz="2800"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09757759"/>
              </p:ext>
            </p:extLst>
          </p:nvPr>
        </p:nvGraphicFramePr>
        <p:xfrm>
          <a:off x="457200" y="2438399"/>
          <a:ext cx="3962400" cy="4277293"/>
        </p:xfrm>
        <a:graphic>
          <a:graphicData uri="http://schemas.openxmlformats.org/presentationml/2006/ole">
            <mc:AlternateContent xmlns:mc="http://schemas.openxmlformats.org/markup-compatibility/2006">
              <mc:Choice xmlns:v="urn:schemas-microsoft-com:vml" Requires="v">
                <p:oleObj spid="_x0000_s6224" name="Worksheet" r:id="rId4" imgW="1917764" imgH="2070180" progId="Excel.Sheet.8">
                  <p:embed/>
                </p:oleObj>
              </mc:Choice>
              <mc:Fallback>
                <p:oleObj name="Worksheet" r:id="rId4" imgW="1917764" imgH="2070180" progId="Excel.Sheet.8">
                  <p:embed/>
                  <p:pic>
                    <p:nvPicPr>
                      <p:cNvPr id="0" name=""/>
                      <p:cNvPicPr/>
                      <p:nvPr/>
                    </p:nvPicPr>
                    <p:blipFill>
                      <a:blip r:embed="rId5"/>
                      <a:stretch>
                        <a:fillRect/>
                      </a:stretch>
                    </p:blipFill>
                    <p:spPr>
                      <a:xfrm>
                        <a:off x="457200" y="2438399"/>
                        <a:ext cx="3962400" cy="4277293"/>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772990102"/>
              </p:ext>
            </p:extLst>
          </p:nvPr>
        </p:nvGraphicFramePr>
        <p:xfrm>
          <a:off x="4953000" y="3124200"/>
          <a:ext cx="3766887" cy="990600"/>
        </p:xfrm>
        <a:graphic>
          <a:graphicData uri="http://schemas.openxmlformats.org/presentationml/2006/ole">
            <mc:AlternateContent xmlns:mc="http://schemas.openxmlformats.org/markup-compatibility/2006">
              <mc:Choice xmlns:v="urn:schemas-microsoft-com:vml" Requires="v">
                <p:oleObj spid="_x0000_s6225" name="Worksheet" r:id="rId6" imgW="1835103" imgH="482580" progId="Excel.Sheet.8">
                  <p:embed/>
                </p:oleObj>
              </mc:Choice>
              <mc:Fallback>
                <p:oleObj name="Worksheet" r:id="rId6" imgW="1835103" imgH="482580" progId="Excel.Sheet.8">
                  <p:embed/>
                  <p:pic>
                    <p:nvPicPr>
                      <p:cNvPr id="0" name=""/>
                      <p:cNvPicPr/>
                      <p:nvPr/>
                    </p:nvPicPr>
                    <p:blipFill>
                      <a:blip r:embed="rId7"/>
                      <a:stretch>
                        <a:fillRect/>
                      </a:stretch>
                    </p:blipFill>
                    <p:spPr>
                      <a:xfrm>
                        <a:off x="4953000" y="3124200"/>
                        <a:ext cx="3766887" cy="990600"/>
                      </a:xfrm>
                      <a:prstGeom prst="rect">
                        <a:avLst/>
                      </a:prstGeom>
                    </p:spPr>
                  </p:pic>
                </p:oleObj>
              </mc:Fallback>
            </mc:AlternateContent>
          </a:graphicData>
        </a:graphic>
      </p:graphicFrame>
    </p:spTree>
    <p:extLst>
      <p:ext uri="{BB962C8B-B14F-4D97-AF65-F5344CB8AC3E}">
        <p14:creationId xmlns:p14="http://schemas.microsoft.com/office/powerpoint/2010/main" val="24932853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32</a:t>
            </a:fld>
            <a:endParaRPr lang="en-US" altLang="en-US"/>
          </a:p>
        </p:txBody>
      </p:sp>
      <p:sp>
        <p:nvSpPr>
          <p:cNvPr id="728066" name="Rectangle 1026"/>
          <p:cNvSpPr>
            <a:spLocks noGrp="1" noChangeArrowheads="1"/>
          </p:cNvSpPr>
          <p:nvPr>
            <p:ph type="title"/>
          </p:nvPr>
        </p:nvSpPr>
        <p:spPr/>
        <p:txBody>
          <a:bodyPr/>
          <a:lstStyle/>
          <a:p>
            <a:r>
              <a:rPr lang="en-US" dirty="0" smtClean="0"/>
              <a:t>Two common variations on the basic rectangular layout. 2. Relational</a:t>
            </a:r>
            <a:endParaRPr lang="en-US" dirty="0"/>
          </a:p>
        </p:txBody>
      </p:sp>
      <p:sp>
        <p:nvSpPr>
          <p:cNvPr id="728067" name="Rectangle 1027"/>
          <p:cNvSpPr>
            <a:spLocks noGrp="1" noChangeArrowheads="1"/>
          </p:cNvSpPr>
          <p:nvPr>
            <p:ph type="body" idx="1"/>
          </p:nvPr>
        </p:nvSpPr>
        <p:spPr>
          <a:xfrm>
            <a:off x="381000" y="1447800"/>
            <a:ext cx="8229600" cy="4411662"/>
          </a:xfrm>
        </p:spPr>
        <p:txBody>
          <a:bodyPr/>
          <a:lstStyle/>
          <a:p>
            <a:pPr marL="0" indent="0">
              <a:buNone/>
            </a:pPr>
            <a:r>
              <a:rPr lang="en-US" sz="2800" dirty="0" smtClean="0"/>
              <a:t>If the data are originally in two files but Modeler (or just about any other analysis program) wants the data in rectangular format, how can we do that?</a:t>
            </a:r>
          </a:p>
          <a:p>
            <a:pPr marL="0" indent="0">
              <a:buNone/>
            </a:pPr>
            <a:endParaRPr lang="en-US" sz="2800" dirty="0"/>
          </a:p>
          <a:p>
            <a:pPr marL="0" indent="0">
              <a:buNone/>
            </a:pPr>
            <a:r>
              <a:rPr lang="en-US" sz="2800" dirty="0" smtClean="0"/>
              <a:t>Need to merge the two datasets.  </a:t>
            </a:r>
            <a:endParaRPr lang="en-US" sz="2800"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41808810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33</a:t>
            </a:fld>
            <a:endParaRPr lang="en-US" altLang="en-US"/>
          </a:p>
        </p:txBody>
      </p:sp>
      <p:sp>
        <p:nvSpPr>
          <p:cNvPr id="728066" name="Rectangle 1026"/>
          <p:cNvSpPr>
            <a:spLocks noGrp="1" noChangeArrowheads="1"/>
          </p:cNvSpPr>
          <p:nvPr>
            <p:ph type="title"/>
          </p:nvPr>
        </p:nvSpPr>
        <p:spPr/>
        <p:txBody>
          <a:bodyPr/>
          <a:lstStyle/>
          <a:p>
            <a:r>
              <a:rPr lang="en-US" dirty="0" smtClean="0"/>
              <a:t>Relational database</a:t>
            </a:r>
            <a:br>
              <a:rPr lang="en-US" dirty="0" smtClean="0"/>
            </a:br>
            <a:r>
              <a:rPr lang="en-US" dirty="0" smtClean="0"/>
              <a:t>Merging on records with the same ID </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2" t="3322" r="66314" b="55148"/>
          <a:stretch/>
        </p:blipFill>
        <p:spPr bwMode="auto">
          <a:xfrm>
            <a:off x="1104899" y="1477691"/>
            <a:ext cx="6544409" cy="5075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13341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34</a:t>
            </a:fld>
            <a:endParaRPr lang="en-US" altLang="en-US"/>
          </a:p>
        </p:txBody>
      </p:sp>
      <p:sp>
        <p:nvSpPr>
          <p:cNvPr id="728066" name="Rectangle 1026"/>
          <p:cNvSpPr>
            <a:spLocks noGrp="1" noChangeArrowheads="1"/>
          </p:cNvSpPr>
          <p:nvPr>
            <p:ph type="title"/>
          </p:nvPr>
        </p:nvSpPr>
        <p:spPr/>
        <p:txBody>
          <a:bodyPr/>
          <a:lstStyle/>
          <a:p>
            <a:r>
              <a:rPr lang="en-US" dirty="0" smtClean="0"/>
              <a:t>Relational database</a:t>
            </a:r>
            <a:br>
              <a:rPr lang="en-US" dirty="0" smtClean="0"/>
            </a:br>
            <a:r>
              <a:rPr lang="en-US" dirty="0" smtClean="0"/>
              <a:t>Merging on records with the same ID </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730" y="1447799"/>
            <a:ext cx="5407269" cy="4993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1828800" y="2286000"/>
            <a:ext cx="7162800" cy="1941731"/>
            <a:chOff x="1828800" y="2286000"/>
            <a:chExt cx="7162800" cy="1941731"/>
          </a:xfrm>
        </p:grpSpPr>
        <p:sp>
          <p:nvSpPr>
            <p:cNvPr id="2" name="Oval 1"/>
            <p:cNvSpPr/>
            <p:nvPr/>
          </p:nvSpPr>
          <p:spPr bwMode="auto">
            <a:xfrm>
              <a:off x="1828800" y="2286000"/>
              <a:ext cx="1944564" cy="1143000"/>
            </a:xfrm>
            <a:prstGeom prst="ellipse">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4" name="Straight Arrow Connector 3"/>
            <p:cNvCxnSpPr/>
            <p:nvPr/>
          </p:nvCxnSpPr>
          <p:spPr bwMode="auto">
            <a:xfrm flipH="1" flipV="1">
              <a:off x="3773364" y="3048000"/>
              <a:ext cx="3084636" cy="685800"/>
            </a:xfrm>
            <a:prstGeom prst="straightConnector1">
              <a:avLst/>
            </a:prstGeom>
            <a:solidFill>
              <a:schemeClr val="accent1"/>
            </a:solidFill>
            <a:ln w="31750" cap="flat" cmpd="sng" algn="ctr">
              <a:solidFill>
                <a:srgbClr val="FF0000"/>
              </a:solidFill>
              <a:prstDash val="solid"/>
              <a:round/>
              <a:headEnd type="none" w="med" len="med"/>
              <a:tailEnd type="arrow"/>
            </a:ln>
            <a:effectLst/>
          </p:spPr>
        </p:cxnSp>
        <p:sp>
          <p:nvSpPr>
            <p:cNvPr id="6" name="TextBox 5"/>
            <p:cNvSpPr txBox="1"/>
            <p:nvPr/>
          </p:nvSpPr>
          <p:spPr>
            <a:xfrm>
              <a:off x="6858000" y="3581400"/>
              <a:ext cx="2133600" cy="646331"/>
            </a:xfrm>
            <a:prstGeom prst="rect">
              <a:avLst/>
            </a:prstGeom>
            <a:noFill/>
          </p:spPr>
          <p:txBody>
            <a:bodyPr wrap="square" rtlCol="0">
              <a:spAutoFit/>
            </a:bodyPr>
            <a:lstStyle/>
            <a:p>
              <a:r>
                <a:rPr lang="en-US" dirty="0" smtClean="0">
                  <a:solidFill>
                    <a:srgbClr val="FF0000"/>
                  </a:solidFill>
                </a:rPr>
                <a:t>Merge on key variable</a:t>
              </a:r>
              <a:endParaRPr lang="en-US" dirty="0">
                <a:solidFill>
                  <a:srgbClr val="FF0000"/>
                </a:solidFill>
              </a:endParaRPr>
            </a:p>
          </p:txBody>
        </p:sp>
      </p:grpSp>
      <p:grpSp>
        <p:nvGrpSpPr>
          <p:cNvPr id="12" name="Group 11"/>
          <p:cNvGrpSpPr/>
          <p:nvPr/>
        </p:nvGrpSpPr>
        <p:grpSpPr>
          <a:xfrm>
            <a:off x="2801082" y="3141785"/>
            <a:ext cx="6190518" cy="1795193"/>
            <a:chOff x="1828800" y="2286000"/>
            <a:chExt cx="6190518" cy="1795193"/>
          </a:xfrm>
        </p:grpSpPr>
        <p:sp>
          <p:nvSpPr>
            <p:cNvPr id="13" name="Oval 12"/>
            <p:cNvSpPr/>
            <p:nvPr/>
          </p:nvSpPr>
          <p:spPr bwMode="auto">
            <a:xfrm>
              <a:off x="1828800" y="2286000"/>
              <a:ext cx="1944564" cy="1143000"/>
            </a:xfrm>
            <a:prstGeom prst="ellipse">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4" name="Straight Arrow Connector 13"/>
            <p:cNvCxnSpPr/>
            <p:nvPr/>
          </p:nvCxnSpPr>
          <p:spPr bwMode="auto">
            <a:xfrm flipH="1" flipV="1">
              <a:off x="3773364" y="3048000"/>
              <a:ext cx="2036154" cy="592015"/>
            </a:xfrm>
            <a:prstGeom prst="straightConnector1">
              <a:avLst/>
            </a:prstGeom>
            <a:solidFill>
              <a:schemeClr val="accent1"/>
            </a:solidFill>
            <a:ln w="31750" cap="flat" cmpd="sng" algn="ctr">
              <a:solidFill>
                <a:srgbClr val="FF0000"/>
              </a:solidFill>
              <a:prstDash val="solid"/>
              <a:round/>
              <a:headEnd type="none" w="med" len="med"/>
              <a:tailEnd type="arrow"/>
            </a:ln>
            <a:effectLst/>
          </p:spPr>
        </p:cxnSp>
        <p:sp>
          <p:nvSpPr>
            <p:cNvPr id="15" name="TextBox 14"/>
            <p:cNvSpPr txBox="1"/>
            <p:nvPr/>
          </p:nvSpPr>
          <p:spPr>
            <a:xfrm>
              <a:off x="5657118" y="3434862"/>
              <a:ext cx="2362200" cy="646331"/>
            </a:xfrm>
            <a:prstGeom prst="rect">
              <a:avLst/>
            </a:prstGeom>
            <a:noFill/>
          </p:spPr>
          <p:txBody>
            <a:bodyPr wrap="square" rtlCol="0">
              <a:spAutoFit/>
            </a:bodyPr>
            <a:lstStyle/>
            <a:p>
              <a:r>
                <a:rPr lang="en-US" dirty="0" smtClean="0">
                  <a:solidFill>
                    <a:srgbClr val="FF0000"/>
                  </a:solidFill>
                </a:rPr>
                <a:t>Match records with the same Subject ID</a:t>
              </a:r>
              <a:endParaRPr lang="en-US" dirty="0">
                <a:solidFill>
                  <a:srgbClr val="FF0000"/>
                </a:solidFill>
              </a:endParaRPr>
            </a:p>
          </p:txBody>
        </p:sp>
      </p:grpSp>
    </p:spTree>
    <p:extLst>
      <p:ext uri="{BB962C8B-B14F-4D97-AF65-F5344CB8AC3E}">
        <p14:creationId xmlns:p14="http://schemas.microsoft.com/office/powerpoint/2010/main" val="109980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35</a:t>
            </a:fld>
            <a:endParaRPr lang="en-US" altLang="en-US"/>
          </a:p>
        </p:txBody>
      </p:sp>
      <p:sp>
        <p:nvSpPr>
          <p:cNvPr id="728066" name="Rectangle 1026"/>
          <p:cNvSpPr>
            <a:spLocks noGrp="1" noChangeArrowheads="1"/>
          </p:cNvSpPr>
          <p:nvPr>
            <p:ph type="title"/>
          </p:nvPr>
        </p:nvSpPr>
        <p:spPr/>
        <p:txBody>
          <a:bodyPr/>
          <a:lstStyle/>
          <a:p>
            <a:r>
              <a:rPr lang="en-US" dirty="0" smtClean="0"/>
              <a:t>Relational database</a:t>
            </a:r>
            <a:br>
              <a:rPr lang="en-US" dirty="0" smtClean="0"/>
            </a:br>
            <a:r>
              <a:rPr lang="en-US" dirty="0" smtClean="0"/>
              <a:t>Merging on records with the same ID </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27" t="14188" r="70307" b="46489"/>
          <a:stretch/>
        </p:blipFill>
        <p:spPr bwMode="auto">
          <a:xfrm>
            <a:off x="246185" y="1693984"/>
            <a:ext cx="8763248"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98088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36</a:t>
            </a:fld>
            <a:endParaRPr lang="en-US" altLang="en-US"/>
          </a:p>
        </p:txBody>
      </p:sp>
      <p:sp>
        <p:nvSpPr>
          <p:cNvPr id="728066" name="Rectangle 1026"/>
          <p:cNvSpPr>
            <a:spLocks noGrp="1" noChangeArrowheads="1"/>
          </p:cNvSpPr>
          <p:nvPr>
            <p:ph type="title"/>
          </p:nvPr>
        </p:nvSpPr>
        <p:spPr/>
        <p:txBody>
          <a:bodyPr/>
          <a:lstStyle/>
          <a:p>
            <a:r>
              <a:rPr lang="en-US" dirty="0" smtClean="0"/>
              <a:t>Healthcare datasets are rapidly becoming much more available</a:t>
            </a:r>
            <a:endParaRPr lang="en-US" dirty="0"/>
          </a:p>
        </p:txBody>
      </p:sp>
      <p:sp>
        <p:nvSpPr>
          <p:cNvPr id="728067" name="Rectangle 1027"/>
          <p:cNvSpPr>
            <a:spLocks noGrp="1" noChangeArrowheads="1"/>
          </p:cNvSpPr>
          <p:nvPr>
            <p:ph type="body" idx="1"/>
          </p:nvPr>
        </p:nvSpPr>
        <p:spPr/>
        <p:txBody>
          <a:bodyPr/>
          <a:lstStyle/>
          <a:p>
            <a:pPr marL="0" indent="0">
              <a:lnSpc>
                <a:spcPct val="90000"/>
              </a:lnSpc>
              <a:buSzTx/>
              <a:buNone/>
            </a:pPr>
            <a:r>
              <a:rPr lang="en-US" dirty="0" smtClean="0"/>
              <a:t>There are a number of datasets that are available for conducting research.  The National Library of Medicine offers an entrée to many of them:</a:t>
            </a:r>
          </a:p>
          <a:p>
            <a:pPr marL="0" indent="0">
              <a:lnSpc>
                <a:spcPct val="90000"/>
              </a:lnSpc>
              <a:buSzTx/>
              <a:buNone/>
            </a:pPr>
            <a:endParaRPr lang="en-US" dirty="0" smtClean="0">
              <a:hlinkClick r:id="rId3"/>
            </a:endParaRPr>
          </a:p>
          <a:p>
            <a:pPr marL="0" indent="0">
              <a:lnSpc>
                <a:spcPct val="90000"/>
              </a:lnSpc>
              <a:buSzTx/>
              <a:buNone/>
            </a:pPr>
            <a:r>
              <a:rPr lang="en-US" dirty="0" smtClean="0">
                <a:hlinkClick r:id="rId3"/>
              </a:rPr>
              <a:t>https</a:t>
            </a:r>
            <a:r>
              <a:rPr lang="en-US" dirty="0">
                <a:hlinkClick r:id="rId3"/>
              </a:rPr>
              <a:t>://</a:t>
            </a:r>
            <a:r>
              <a:rPr lang="en-US" dirty="0" smtClean="0">
                <a:hlinkClick r:id="rId3"/>
              </a:rPr>
              <a:t>www.nlm.nih.gov/hsrinfo/datasites.html</a:t>
            </a:r>
            <a:endParaRPr lang="en-US" dirty="0" smtClean="0"/>
          </a:p>
          <a:p>
            <a:pPr marL="0" indent="0">
              <a:lnSpc>
                <a:spcPct val="90000"/>
              </a:lnSpc>
              <a:buSzTx/>
              <a:buNone/>
            </a:pPr>
            <a:endParaRPr lang="en-US" dirty="0"/>
          </a:p>
          <a:p>
            <a:pPr marL="0" indent="0">
              <a:lnSpc>
                <a:spcPct val="90000"/>
              </a:lnSpc>
              <a:buSzTx/>
              <a:buNone/>
            </a:pPr>
            <a:r>
              <a:rPr lang="en-US" dirty="0" smtClean="0"/>
              <a:t>I’ll briefly talk about three examples: NHANES, NIS, and OAI. </a:t>
            </a:r>
            <a:endParaRPr lang="en-US" dirty="0"/>
          </a:p>
          <a:p>
            <a:pPr marL="0" indent="0">
              <a:lnSpc>
                <a:spcPct val="90000"/>
              </a:lnSpc>
              <a:buSzTx/>
              <a:buNone/>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7268523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37</a:t>
            </a:fld>
            <a:endParaRPr lang="en-US" altLang="en-US"/>
          </a:p>
        </p:txBody>
      </p:sp>
      <p:sp>
        <p:nvSpPr>
          <p:cNvPr id="728066" name="Rectangle 1026"/>
          <p:cNvSpPr>
            <a:spLocks noGrp="1" noChangeArrowheads="1"/>
          </p:cNvSpPr>
          <p:nvPr>
            <p:ph type="title"/>
          </p:nvPr>
        </p:nvSpPr>
        <p:spPr/>
        <p:txBody>
          <a:bodyPr/>
          <a:lstStyle/>
          <a:p>
            <a:r>
              <a:rPr lang="en-US" dirty="0" smtClean="0"/>
              <a:t>Datasets: NHANES</a:t>
            </a:r>
            <a:endParaRPr lang="en-US" dirty="0"/>
          </a:p>
        </p:txBody>
      </p:sp>
      <p:sp>
        <p:nvSpPr>
          <p:cNvPr id="728067" name="Rectangle 1027"/>
          <p:cNvSpPr>
            <a:spLocks noGrp="1" noChangeArrowheads="1"/>
          </p:cNvSpPr>
          <p:nvPr>
            <p:ph type="body" idx="1"/>
          </p:nvPr>
        </p:nvSpPr>
        <p:spPr>
          <a:xfrm>
            <a:off x="381000" y="1600200"/>
            <a:ext cx="8534400" cy="4530725"/>
          </a:xfrm>
        </p:spPr>
        <p:txBody>
          <a:bodyPr/>
          <a:lstStyle/>
          <a:p>
            <a:pPr>
              <a:lnSpc>
                <a:spcPct val="90000"/>
              </a:lnSpc>
              <a:buSzTx/>
              <a:buFont typeface="Wingdings" panose="05000000000000000000" pitchFamily="2" charset="2"/>
              <a:buChar char=""/>
            </a:pPr>
            <a:r>
              <a:rPr lang="en-US" dirty="0" smtClean="0"/>
              <a:t>National Health and Nutrition Examination Survey.</a:t>
            </a:r>
          </a:p>
          <a:p>
            <a:pPr>
              <a:lnSpc>
                <a:spcPct val="90000"/>
              </a:lnSpc>
              <a:buSzTx/>
              <a:buFont typeface="Wingdings" panose="05000000000000000000" pitchFamily="2" charset="2"/>
              <a:buChar char=""/>
            </a:pPr>
            <a:r>
              <a:rPr lang="en-US" dirty="0"/>
              <a:t>Description:  </a:t>
            </a:r>
            <a:r>
              <a:rPr lang="en-US" dirty="0" smtClean="0"/>
              <a:t>NHANES </a:t>
            </a:r>
            <a:r>
              <a:rPr lang="en-US" dirty="0"/>
              <a:t>is a </a:t>
            </a:r>
            <a:r>
              <a:rPr lang="en-US" dirty="0" smtClean="0"/>
              <a:t>set </a:t>
            </a:r>
            <a:r>
              <a:rPr lang="en-US" dirty="0"/>
              <a:t>of studies </a:t>
            </a:r>
            <a:r>
              <a:rPr lang="en-US" dirty="0" smtClean="0"/>
              <a:t>for assessing </a:t>
            </a:r>
            <a:r>
              <a:rPr lang="en-US" dirty="0"/>
              <a:t>the health and nutritional status of adults and children in the United </a:t>
            </a:r>
            <a:r>
              <a:rPr lang="en-US" dirty="0" smtClean="0"/>
              <a:t>States, comprising both </a:t>
            </a:r>
            <a:r>
              <a:rPr lang="en-US" dirty="0"/>
              <a:t>interviews and physical examinations. </a:t>
            </a:r>
            <a:r>
              <a:rPr lang="en-US" dirty="0" smtClean="0"/>
              <a:t>It began </a:t>
            </a:r>
            <a:r>
              <a:rPr lang="en-US" dirty="0"/>
              <a:t>in the early 1960s </a:t>
            </a:r>
            <a:r>
              <a:rPr lang="en-US" dirty="0" smtClean="0"/>
              <a:t>and, since 1999</a:t>
            </a:r>
            <a:r>
              <a:rPr lang="en-US" dirty="0"/>
              <a:t>, </a:t>
            </a:r>
            <a:r>
              <a:rPr lang="en-US" dirty="0" smtClean="0"/>
              <a:t>has surveyed about 5,000 </a:t>
            </a:r>
            <a:r>
              <a:rPr lang="en-US" dirty="0"/>
              <a:t>persons each year. </a:t>
            </a:r>
          </a:p>
          <a:p>
            <a:pPr>
              <a:lnSpc>
                <a:spcPct val="90000"/>
              </a:lnSpc>
              <a:buSzTx/>
              <a:buFont typeface="Wingdings" panose="05000000000000000000" pitchFamily="2" charset="2"/>
              <a:buChar char=""/>
            </a:pPr>
            <a:r>
              <a:rPr lang="en-US" dirty="0"/>
              <a:t>Location: </a:t>
            </a:r>
            <a:r>
              <a:rPr lang="en-US" dirty="0">
                <a:hlinkClick r:id="rId3"/>
              </a:rPr>
              <a:t>http://www.cdc.gov/nchs/nhanes</a:t>
            </a:r>
            <a:r>
              <a:rPr lang="en-US" dirty="0" smtClean="0">
                <a:hlinkClick r:id="rId3"/>
              </a:rPr>
              <a:t>/</a:t>
            </a:r>
            <a:r>
              <a:rPr lang="en-US" dirty="0" smtClean="0"/>
              <a:t> </a:t>
            </a:r>
            <a:endParaRPr lang="en-US" dirty="0"/>
          </a:p>
          <a:p>
            <a:pPr>
              <a:lnSpc>
                <a:spcPct val="90000"/>
              </a:lnSpc>
              <a:buSzTx/>
              <a:buFont typeface="Wingdings" panose="05000000000000000000" pitchFamily="2" charset="2"/>
              <a:buChar char=""/>
            </a:pPr>
            <a:r>
              <a:rPr lang="en-US" dirty="0" err="1"/>
              <a:t>Datafile</a:t>
            </a:r>
            <a:r>
              <a:rPr lang="en-US" dirty="0"/>
              <a:t> </a:t>
            </a:r>
            <a:r>
              <a:rPr lang="en-US" dirty="0" smtClean="0"/>
              <a:t>type(s): SAS transport files (.</a:t>
            </a:r>
            <a:r>
              <a:rPr lang="en-US" dirty="0" err="1" smtClean="0"/>
              <a:t>xpt</a:t>
            </a:r>
            <a:r>
              <a:rPr lang="en-US" dirty="0" smtClean="0"/>
              <a:t>)</a:t>
            </a:r>
            <a:endParaRPr lang="en-US" dirty="0"/>
          </a:p>
          <a:p>
            <a:pPr marL="0" indent="0">
              <a:lnSpc>
                <a:spcPct val="90000"/>
              </a:lnSpc>
              <a:buSzTx/>
              <a:buNone/>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42834821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38</a:t>
            </a:fld>
            <a:endParaRPr lang="en-US" altLang="en-US"/>
          </a:p>
        </p:txBody>
      </p:sp>
      <p:sp>
        <p:nvSpPr>
          <p:cNvPr id="728066" name="Rectangle 1026"/>
          <p:cNvSpPr>
            <a:spLocks noGrp="1" noChangeArrowheads="1"/>
          </p:cNvSpPr>
          <p:nvPr>
            <p:ph type="title"/>
          </p:nvPr>
        </p:nvSpPr>
        <p:spPr/>
        <p:txBody>
          <a:bodyPr/>
          <a:lstStyle/>
          <a:p>
            <a:r>
              <a:rPr lang="en-US" dirty="0" smtClean="0"/>
              <a:t>Datasets: NHANES</a:t>
            </a:r>
            <a:endParaRPr lang="en-US" dirty="0"/>
          </a:p>
        </p:txBody>
      </p:sp>
      <p:sp>
        <p:nvSpPr>
          <p:cNvPr id="728067" name="Rectangle 1027"/>
          <p:cNvSpPr>
            <a:spLocks noGrp="1" noChangeArrowheads="1"/>
          </p:cNvSpPr>
          <p:nvPr>
            <p:ph type="body" idx="1"/>
          </p:nvPr>
        </p:nvSpPr>
        <p:spPr/>
        <p:txBody>
          <a:bodyPr/>
          <a:lstStyle/>
          <a:p>
            <a:pPr marL="0" indent="0">
              <a:lnSpc>
                <a:spcPct val="90000"/>
              </a:lnSpc>
              <a:buSzTx/>
              <a:buNone/>
            </a:pPr>
            <a:endParaRPr lang="en-US" dirty="0"/>
          </a:p>
          <a:p>
            <a:pPr marL="0" indent="0">
              <a:lnSpc>
                <a:spcPct val="90000"/>
              </a:lnSpc>
              <a:buSzTx/>
              <a:buNone/>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1371600"/>
            <a:ext cx="2686050" cy="476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325" y="1416050"/>
            <a:ext cx="267335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2121" y="1403044"/>
            <a:ext cx="2299782" cy="1843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2103" y="1316070"/>
            <a:ext cx="6019800" cy="4824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834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39</a:t>
            </a:fld>
            <a:endParaRPr lang="en-US" altLang="en-US" dirty="0"/>
          </a:p>
        </p:txBody>
      </p:sp>
      <p:sp>
        <p:nvSpPr>
          <p:cNvPr id="728066" name="Rectangle 1026"/>
          <p:cNvSpPr>
            <a:spLocks noGrp="1" noChangeArrowheads="1"/>
          </p:cNvSpPr>
          <p:nvPr>
            <p:ph type="title"/>
          </p:nvPr>
        </p:nvSpPr>
        <p:spPr/>
        <p:txBody>
          <a:bodyPr/>
          <a:lstStyle/>
          <a:p>
            <a:r>
              <a:rPr lang="en-US" dirty="0" smtClean="0"/>
              <a:t>UCSF Profiles search on “NHANES”</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194" t="13892" r="18992" b="17963"/>
          <a:stretch/>
        </p:blipFill>
        <p:spPr bwMode="auto">
          <a:xfrm>
            <a:off x="609600" y="1447800"/>
            <a:ext cx="7690338" cy="4413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38200" y="6019800"/>
            <a:ext cx="7239000" cy="400110"/>
          </a:xfrm>
          <a:prstGeom prst="rect">
            <a:avLst/>
          </a:prstGeom>
          <a:noFill/>
        </p:spPr>
        <p:txBody>
          <a:bodyPr wrap="square" rtlCol="0">
            <a:spAutoFit/>
          </a:bodyPr>
          <a:lstStyle/>
          <a:p>
            <a:r>
              <a:rPr lang="en-US" sz="2000" dirty="0" smtClean="0">
                <a:solidFill>
                  <a:srgbClr val="FF0000"/>
                </a:solidFill>
              </a:rPr>
              <a:t>94 entries, mostly faculty who have published using NHANES</a:t>
            </a:r>
            <a:endParaRPr lang="en-US" sz="2000" dirty="0">
              <a:solidFill>
                <a:srgbClr val="FF0000"/>
              </a:solidFill>
            </a:endParaRPr>
          </a:p>
        </p:txBody>
      </p:sp>
    </p:spTree>
    <p:extLst>
      <p:ext uri="{BB962C8B-B14F-4D97-AF65-F5344CB8AC3E}">
        <p14:creationId xmlns:p14="http://schemas.microsoft.com/office/powerpoint/2010/main" val="907883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a:t>
            </a:fld>
            <a:endParaRPr lang="en-US" altLang="en-US"/>
          </a:p>
        </p:txBody>
      </p:sp>
      <p:sp>
        <p:nvSpPr>
          <p:cNvPr id="728066" name="Rectangle 1026"/>
          <p:cNvSpPr>
            <a:spLocks noGrp="1" noChangeArrowheads="1"/>
          </p:cNvSpPr>
          <p:nvPr>
            <p:ph type="title"/>
          </p:nvPr>
        </p:nvSpPr>
        <p:spPr/>
        <p:txBody>
          <a:bodyPr/>
          <a:lstStyle/>
          <a:p>
            <a:r>
              <a:rPr lang="en-US" dirty="0" smtClean="0"/>
              <a:t>File types</a:t>
            </a:r>
            <a:endParaRPr lang="en-US" dirty="0"/>
          </a:p>
        </p:txBody>
      </p:sp>
      <p:sp>
        <p:nvSpPr>
          <p:cNvPr id="728067" name="Rectangle 1027"/>
          <p:cNvSpPr>
            <a:spLocks noGrp="1" noChangeArrowheads="1"/>
          </p:cNvSpPr>
          <p:nvPr>
            <p:ph type="body" idx="1"/>
          </p:nvPr>
        </p:nvSpPr>
        <p:spPr/>
        <p:txBody>
          <a:bodyPr/>
          <a:lstStyle/>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t="81322" r="45533" b="3497"/>
          <a:stretch/>
        </p:blipFill>
        <p:spPr bwMode="auto">
          <a:xfrm>
            <a:off x="223543" y="2133600"/>
            <a:ext cx="8723583"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48914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40</a:t>
            </a:fld>
            <a:endParaRPr lang="en-US" altLang="en-US"/>
          </a:p>
        </p:txBody>
      </p:sp>
      <p:sp>
        <p:nvSpPr>
          <p:cNvPr id="728066" name="Rectangle 1026"/>
          <p:cNvSpPr>
            <a:spLocks noGrp="1" noChangeArrowheads="1"/>
          </p:cNvSpPr>
          <p:nvPr>
            <p:ph type="title"/>
          </p:nvPr>
        </p:nvSpPr>
        <p:spPr>
          <a:xfrm>
            <a:off x="457200" y="0"/>
            <a:ext cx="7543800" cy="1295400"/>
          </a:xfrm>
        </p:spPr>
        <p:txBody>
          <a:bodyPr/>
          <a:lstStyle/>
          <a:p>
            <a:r>
              <a:rPr lang="en-US" dirty="0" smtClean="0"/>
              <a:t>Datasets: NHANES examples</a:t>
            </a:r>
            <a:endParaRPr lang="en-US" dirty="0"/>
          </a:p>
        </p:txBody>
      </p:sp>
      <p:sp>
        <p:nvSpPr>
          <p:cNvPr id="728067" name="Rectangle 1027"/>
          <p:cNvSpPr>
            <a:spLocks noGrp="1" noChangeArrowheads="1"/>
          </p:cNvSpPr>
          <p:nvPr>
            <p:ph type="body" idx="1"/>
          </p:nvPr>
        </p:nvSpPr>
        <p:spPr>
          <a:xfrm>
            <a:off x="457200" y="1524000"/>
            <a:ext cx="8229600" cy="4411662"/>
          </a:xfrm>
        </p:spPr>
        <p:txBody>
          <a:bodyPr/>
          <a:lstStyle/>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7172" y="3061000"/>
            <a:ext cx="6491288" cy="349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81" y="1245697"/>
            <a:ext cx="9201150" cy="1815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bwMode="auto">
          <a:xfrm>
            <a:off x="2133600" y="4495800"/>
            <a:ext cx="5410200"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6" name="Straight Connector 5"/>
          <p:cNvCxnSpPr>
            <a:stCxn id="8196" idx="1"/>
          </p:cNvCxnSpPr>
          <p:nvPr/>
        </p:nvCxnSpPr>
        <p:spPr bwMode="auto">
          <a:xfrm>
            <a:off x="1237172" y="4807100"/>
            <a:ext cx="1125028"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2053913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41</a:t>
            </a:fld>
            <a:endParaRPr lang="en-US" altLang="en-US"/>
          </a:p>
        </p:txBody>
      </p:sp>
      <p:sp>
        <p:nvSpPr>
          <p:cNvPr id="728066" name="Rectangle 1026"/>
          <p:cNvSpPr>
            <a:spLocks noGrp="1" noChangeArrowheads="1"/>
          </p:cNvSpPr>
          <p:nvPr>
            <p:ph type="title"/>
          </p:nvPr>
        </p:nvSpPr>
        <p:spPr>
          <a:xfrm>
            <a:off x="457200" y="0"/>
            <a:ext cx="7543800" cy="1295400"/>
          </a:xfrm>
        </p:spPr>
        <p:txBody>
          <a:bodyPr/>
          <a:lstStyle/>
          <a:p>
            <a:r>
              <a:rPr lang="en-US" dirty="0" smtClean="0"/>
              <a:t>Datasets: NHANES examples</a:t>
            </a:r>
            <a:endParaRPr lang="en-US" dirty="0"/>
          </a:p>
        </p:txBody>
      </p:sp>
      <p:sp>
        <p:nvSpPr>
          <p:cNvPr id="728067" name="Rectangle 1027"/>
          <p:cNvSpPr>
            <a:spLocks noGrp="1" noChangeArrowheads="1"/>
          </p:cNvSpPr>
          <p:nvPr>
            <p:ph type="body" idx="1"/>
          </p:nvPr>
        </p:nvSpPr>
        <p:spPr>
          <a:xfrm>
            <a:off x="457200" y="1524000"/>
            <a:ext cx="8229600" cy="4411662"/>
          </a:xfrm>
        </p:spPr>
        <p:txBody>
          <a:bodyPr/>
          <a:lstStyle/>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2265"/>
            <a:ext cx="8001000" cy="2406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3581400"/>
            <a:ext cx="8686800" cy="2444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bwMode="auto">
          <a:xfrm>
            <a:off x="7086600" y="4191000"/>
            <a:ext cx="1295400"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6" name="Straight Connector 5"/>
          <p:cNvCxnSpPr/>
          <p:nvPr/>
        </p:nvCxnSpPr>
        <p:spPr bwMode="auto">
          <a:xfrm>
            <a:off x="381000" y="4419600"/>
            <a:ext cx="2209800"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0639510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42</a:t>
            </a:fld>
            <a:endParaRPr lang="en-US" altLang="en-US"/>
          </a:p>
        </p:txBody>
      </p:sp>
      <p:sp>
        <p:nvSpPr>
          <p:cNvPr id="728066" name="Rectangle 1026"/>
          <p:cNvSpPr>
            <a:spLocks noGrp="1" noChangeArrowheads="1"/>
          </p:cNvSpPr>
          <p:nvPr>
            <p:ph type="title"/>
          </p:nvPr>
        </p:nvSpPr>
        <p:spPr/>
        <p:txBody>
          <a:bodyPr/>
          <a:lstStyle/>
          <a:p>
            <a:r>
              <a:rPr lang="en-US" dirty="0" smtClean="0"/>
              <a:t>Datasets: NIS</a:t>
            </a:r>
            <a:endParaRPr lang="en-US" dirty="0"/>
          </a:p>
        </p:txBody>
      </p:sp>
      <p:sp>
        <p:nvSpPr>
          <p:cNvPr id="728067" name="Rectangle 1027"/>
          <p:cNvSpPr>
            <a:spLocks noGrp="1" noChangeArrowheads="1"/>
          </p:cNvSpPr>
          <p:nvPr>
            <p:ph type="body" idx="1"/>
          </p:nvPr>
        </p:nvSpPr>
        <p:spPr>
          <a:xfrm>
            <a:off x="457200" y="1524000"/>
            <a:ext cx="8229600" cy="4411662"/>
          </a:xfrm>
        </p:spPr>
        <p:txBody>
          <a:bodyPr/>
          <a:lstStyle/>
          <a:p>
            <a:pPr>
              <a:lnSpc>
                <a:spcPct val="90000"/>
              </a:lnSpc>
              <a:buSzTx/>
              <a:buFont typeface="Wingdings" panose="05000000000000000000" pitchFamily="2" charset="2"/>
              <a:buChar char=""/>
            </a:pPr>
            <a:r>
              <a:rPr lang="en-US" dirty="0" smtClean="0"/>
              <a:t>National Inpatient Sample (NIS).</a:t>
            </a:r>
          </a:p>
          <a:p>
            <a:pPr>
              <a:lnSpc>
                <a:spcPct val="90000"/>
              </a:lnSpc>
              <a:buSzTx/>
              <a:buFont typeface="Wingdings" panose="05000000000000000000" pitchFamily="2" charset="2"/>
              <a:buChar char=""/>
            </a:pPr>
            <a:r>
              <a:rPr lang="en-US" dirty="0"/>
              <a:t>Description:  </a:t>
            </a:r>
            <a:r>
              <a:rPr lang="en-US" dirty="0" smtClean="0"/>
              <a:t>NIS </a:t>
            </a:r>
            <a:r>
              <a:rPr lang="en-US" dirty="0"/>
              <a:t>is </a:t>
            </a:r>
            <a:r>
              <a:rPr lang="en-US" dirty="0" smtClean="0"/>
              <a:t>the </a:t>
            </a:r>
            <a:r>
              <a:rPr lang="en-US" dirty="0"/>
              <a:t>largest publicly available all-payer inpatient health care database in the United States, yielding national estimates of hospital inpatient stays. I</a:t>
            </a:r>
            <a:r>
              <a:rPr lang="en-US" dirty="0" smtClean="0"/>
              <a:t>t </a:t>
            </a:r>
            <a:r>
              <a:rPr lang="en-US" dirty="0"/>
              <a:t>contains data from more than 7 million hospital stays each year.</a:t>
            </a:r>
          </a:p>
          <a:p>
            <a:pPr>
              <a:lnSpc>
                <a:spcPct val="90000"/>
              </a:lnSpc>
              <a:buSzTx/>
              <a:buFont typeface="Wingdings" panose="05000000000000000000" pitchFamily="2" charset="2"/>
              <a:buChar char=""/>
            </a:pPr>
            <a:r>
              <a:rPr lang="en-US" dirty="0"/>
              <a:t>Location: </a:t>
            </a:r>
            <a:r>
              <a:rPr lang="en-US" sz="2000" dirty="0">
                <a:hlinkClick r:id="rId3"/>
              </a:rPr>
              <a:t>https://</a:t>
            </a:r>
            <a:r>
              <a:rPr lang="en-US" sz="2000" dirty="0" smtClean="0">
                <a:hlinkClick r:id="rId3"/>
              </a:rPr>
              <a:t>www.hcup-us.ahrq.gov/nisoverview.jsp</a:t>
            </a:r>
            <a:r>
              <a:rPr lang="en-US" sz="2000" dirty="0" smtClean="0"/>
              <a:t> </a:t>
            </a:r>
            <a:endParaRPr lang="en-US" dirty="0"/>
          </a:p>
          <a:p>
            <a:pPr>
              <a:lnSpc>
                <a:spcPct val="90000"/>
              </a:lnSpc>
              <a:buSzTx/>
              <a:buFont typeface="Wingdings" panose="05000000000000000000" pitchFamily="2" charset="2"/>
              <a:buChar char=""/>
            </a:pPr>
            <a:r>
              <a:rPr lang="en-US" dirty="0" err="1"/>
              <a:t>Datafile</a:t>
            </a:r>
            <a:r>
              <a:rPr lang="en-US" dirty="0"/>
              <a:t> type(s</a:t>
            </a:r>
            <a:r>
              <a:rPr lang="en-US" dirty="0" smtClean="0"/>
              <a:t>): </a:t>
            </a:r>
            <a:r>
              <a:rPr lang="en-US" dirty="0"/>
              <a:t>text, fixed file </a:t>
            </a:r>
            <a:r>
              <a:rPr lang="en-US" dirty="0" smtClean="0"/>
              <a:t>format (website includes code to read the files into SPSS, SAS and Stata).</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8559076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43</a:t>
            </a:fld>
            <a:endParaRPr lang="en-US" altLang="en-US"/>
          </a:p>
        </p:txBody>
      </p:sp>
      <p:sp>
        <p:nvSpPr>
          <p:cNvPr id="728066" name="Rectangle 1026"/>
          <p:cNvSpPr>
            <a:spLocks noGrp="1" noChangeArrowheads="1"/>
          </p:cNvSpPr>
          <p:nvPr>
            <p:ph type="title"/>
          </p:nvPr>
        </p:nvSpPr>
        <p:spPr/>
        <p:txBody>
          <a:bodyPr/>
          <a:lstStyle/>
          <a:p>
            <a:r>
              <a:rPr lang="en-US" dirty="0" smtClean="0"/>
              <a:t>Datasets: NIS</a:t>
            </a:r>
            <a:endParaRPr lang="en-US" dirty="0"/>
          </a:p>
        </p:txBody>
      </p:sp>
      <p:sp>
        <p:nvSpPr>
          <p:cNvPr id="728067" name="Rectangle 1027"/>
          <p:cNvSpPr>
            <a:spLocks noGrp="1" noChangeArrowheads="1"/>
          </p:cNvSpPr>
          <p:nvPr>
            <p:ph type="body" idx="1"/>
          </p:nvPr>
        </p:nvSpPr>
        <p:spPr/>
        <p:txBody>
          <a:bodyPr/>
          <a:lstStyle/>
          <a:p>
            <a:pPr marL="0" indent="0">
              <a:buNone/>
            </a:pPr>
            <a:r>
              <a:rPr lang="en-US" sz="2800" dirty="0"/>
              <a:t>The NIS contains </a:t>
            </a:r>
            <a:r>
              <a:rPr lang="en-US" sz="2800" dirty="0" smtClean="0"/>
              <a:t>clinical, nonclinical, </a:t>
            </a:r>
            <a:r>
              <a:rPr lang="en-US" sz="2800" dirty="0"/>
              <a:t>and resource-use information that is included in a typical discharge </a:t>
            </a:r>
            <a:r>
              <a:rPr lang="en-US" sz="2800" dirty="0" smtClean="0"/>
              <a:t>abstract, including: </a:t>
            </a:r>
          </a:p>
          <a:p>
            <a:pPr>
              <a:buFont typeface="Arial" panose="020B0604020202020204" pitchFamily="34" charset="0"/>
              <a:buChar char="•"/>
            </a:pPr>
            <a:r>
              <a:rPr lang="en-US" sz="2800" dirty="0" smtClean="0"/>
              <a:t>Primary/secondary </a:t>
            </a:r>
            <a:r>
              <a:rPr lang="en-US" sz="2800" dirty="0"/>
              <a:t>diagnoses and </a:t>
            </a:r>
            <a:r>
              <a:rPr lang="en-US" sz="2800" dirty="0" smtClean="0"/>
              <a:t>procedures, </a:t>
            </a:r>
          </a:p>
          <a:p>
            <a:pPr>
              <a:buFont typeface="Arial" panose="020B0604020202020204" pitchFamily="34" charset="0"/>
              <a:buChar char="•"/>
            </a:pPr>
            <a:r>
              <a:rPr lang="en-US" sz="2800" dirty="0"/>
              <a:t>P</a:t>
            </a:r>
            <a:r>
              <a:rPr lang="en-US" sz="2800" dirty="0" smtClean="0"/>
              <a:t>atient demographics, </a:t>
            </a:r>
          </a:p>
          <a:p>
            <a:pPr>
              <a:buFont typeface="Arial" panose="020B0604020202020204" pitchFamily="34" charset="0"/>
              <a:buChar char="•"/>
            </a:pPr>
            <a:r>
              <a:rPr lang="en-US" sz="2800" dirty="0"/>
              <a:t>H</a:t>
            </a:r>
            <a:r>
              <a:rPr lang="en-US" sz="2800" dirty="0" smtClean="0"/>
              <a:t>ospital characteristics, </a:t>
            </a:r>
          </a:p>
          <a:p>
            <a:pPr>
              <a:buFont typeface="Arial" panose="020B0604020202020204" pitchFamily="34" charset="0"/>
              <a:buChar char="•"/>
            </a:pPr>
            <a:r>
              <a:rPr lang="en-US" sz="2800" dirty="0"/>
              <a:t>P</a:t>
            </a:r>
            <a:r>
              <a:rPr lang="en-US" sz="2800" dirty="0" smtClean="0"/>
              <a:t>ayment source and total charges, </a:t>
            </a:r>
          </a:p>
          <a:p>
            <a:pPr>
              <a:buFont typeface="Arial" panose="020B0604020202020204" pitchFamily="34" charset="0"/>
              <a:buChar char="•"/>
            </a:pPr>
            <a:r>
              <a:rPr lang="en-US" sz="2800" dirty="0"/>
              <a:t>D</a:t>
            </a:r>
            <a:r>
              <a:rPr lang="en-US" sz="2800" dirty="0" smtClean="0"/>
              <a:t>ischarge status and  length </a:t>
            </a:r>
            <a:r>
              <a:rPr lang="en-US" sz="2800" dirty="0"/>
              <a:t>of </a:t>
            </a:r>
            <a:r>
              <a:rPr lang="en-US" sz="2800" dirty="0" smtClean="0"/>
              <a:t>stay, and </a:t>
            </a:r>
          </a:p>
          <a:p>
            <a:pPr>
              <a:buFont typeface="Arial" panose="020B0604020202020204" pitchFamily="34" charset="0"/>
              <a:buChar char="•"/>
            </a:pPr>
            <a:r>
              <a:rPr lang="en-US" sz="2800" dirty="0"/>
              <a:t>S</a:t>
            </a:r>
            <a:r>
              <a:rPr lang="en-US" sz="2800" dirty="0" smtClean="0"/>
              <a:t>everity </a:t>
            </a:r>
            <a:r>
              <a:rPr lang="en-US" sz="2800" dirty="0"/>
              <a:t>and comorbidity </a:t>
            </a:r>
            <a:r>
              <a:rPr lang="en-US" sz="2800" dirty="0" smtClean="0"/>
              <a:t>measures.</a:t>
            </a:r>
            <a:endParaRPr lang="en-US" sz="2800" dirty="0"/>
          </a:p>
          <a:p>
            <a:pPr>
              <a:lnSpc>
                <a:spcPct val="90000"/>
              </a:lnSpc>
              <a:buSzTx/>
              <a:buFont typeface="Wingdings" panose="05000000000000000000" pitchFamily="2" charset="2"/>
              <a:buChar char=""/>
            </a:pPr>
            <a:endParaRPr lang="en-US" dirty="0"/>
          </a:p>
          <a:p>
            <a:pPr marL="0" indent="0">
              <a:lnSpc>
                <a:spcPct val="90000"/>
              </a:lnSpc>
              <a:buSzTx/>
              <a:buNone/>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5263485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44</a:t>
            </a:fld>
            <a:endParaRPr lang="en-US" altLang="en-US"/>
          </a:p>
        </p:txBody>
      </p:sp>
      <p:sp>
        <p:nvSpPr>
          <p:cNvPr id="728066" name="Rectangle 1026"/>
          <p:cNvSpPr>
            <a:spLocks noGrp="1" noChangeArrowheads="1"/>
          </p:cNvSpPr>
          <p:nvPr>
            <p:ph type="title"/>
          </p:nvPr>
        </p:nvSpPr>
        <p:spPr>
          <a:xfrm>
            <a:off x="457200" y="0"/>
            <a:ext cx="7543800" cy="1295400"/>
          </a:xfrm>
        </p:spPr>
        <p:txBody>
          <a:bodyPr/>
          <a:lstStyle/>
          <a:p>
            <a:r>
              <a:rPr lang="en-US" dirty="0" smtClean="0"/>
              <a:t>Datasets: NIS examples</a:t>
            </a:r>
            <a:endParaRPr lang="en-US" dirty="0"/>
          </a:p>
        </p:txBody>
      </p:sp>
      <p:sp>
        <p:nvSpPr>
          <p:cNvPr id="728067" name="Rectangle 1027"/>
          <p:cNvSpPr>
            <a:spLocks noGrp="1" noChangeArrowheads="1"/>
          </p:cNvSpPr>
          <p:nvPr>
            <p:ph type="body" idx="1"/>
          </p:nvPr>
        </p:nvSpPr>
        <p:spPr>
          <a:xfrm>
            <a:off x="457200" y="1524000"/>
            <a:ext cx="8229600" cy="4411662"/>
          </a:xfrm>
        </p:spPr>
        <p:txBody>
          <a:bodyPr/>
          <a:lstStyle/>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8366234"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69" y="5029200"/>
            <a:ext cx="9086959" cy="1105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87017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45</a:t>
            </a:fld>
            <a:endParaRPr lang="en-US" altLang="en-US"/>
          </a:p>
        </p:txBody>
      </p:sp>
      <p:sp>
        <p:nvSpPr>
          <p:cNvPr id="728066" name="Rectangle 1026"/>
          <p:cNvSpPr>
            <a:spLocks noGrp="1" noChangeArrowheads="1"/>
          </p:cNvSpPr>
          <p:nvPr>
            <p:ph type="title"/>
          </p:nvPr>
        </p:nvSpPr>
        <p:spPr/>
        <p:txBody>
          <a:bodyPr/>
          <a:lstStyle/>
          <a:p>
            <a:r>
              <a:rPr lang="en-US" dirty="0" smtClean="0"/>
              <a:t>Datasets: OAI</a:t>
            </a:r>
            <a:endParaRPr lang="en-US" dirty="0"/>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dirty="0" smtClean="0"/>
              <a:t>Osteoarthritis Initiative (OAI).</a:t>
            </a:r>
          </a:p>
          <a:p>
            <a:pPr>
              <a:lnSpc>
                <a:spcPct val="90000"/>
              </a:lnSpc>
              <a:buSzTx/>
              <a:buFont typeface="Wingdings" panose="05000000000000000000" pitchFamily="2" charset="2"/>
              <a:buChar char=""/>
            </a:pPr>
            <a:r>
              <a:rPr lang="en-US" dirty="0"/>
              <a:t>Description: The </a:t>
            </a:r>
            <a:r>
              <a:rPr lang="en-US" dirty="0" smtClean="0"/>
              <a:t>OAI </a:t>
            </a:r>
            <a:r>
              <a:rPr lang="en-US" dirty="0"/>
              <a:t>is </a:t>
            </a:r>
            <a:r>
              <a:rPr lang="en-US" dirty="0" smtClean="0"/>
              <a:t>an ongoing </a:t>
            </a:r>
            <a:r>
              <a:rPr lang="en-US" dirty="0"/>
              <a:t>multi-center, longitudinal, prospective observational study of knee </a:t>
            </a:r>
            <a:r>
              <a:rPr lang="en-US" dirty="0" smtClean="0"/>
              <a:t>osteoarthritis. </a:t>
            </a:r>
            <a:r>
              <a:rPr lang="en-US" dirty="0"/>
              <a:t>The </a:t>
            </a:r>
            <a:r>
              <a:rPr lang="en-US" dirty="0" smtClean="0"/>
              <a:t>goal is the evaluation </a:t>
            </a:r>
            <a:r>
              <a:rPr lang="en-US" dirty="0"/>
              <a:t>of biomarkers </a:t>
            </a:r>
            <a:r>
              <a:rPr lang="en-US" dirty="0" smtClean="0"/>
              <a:t>for </a:t>
            </a:r>
            <a:r>
              <a:rPr lang="en-US" dirty="0"/>
              <a:t>disease onset and progression.</a:t>
            </a:r>
            <a:endParaRPr lang="en-US" dirty="0" smtClean="0"/>
          </a:p>
          <a:p>
            <a:pPr>
              <a:lnSpc>
                <a:spcPct val="90000"/>
              </a:lnSpc>
              <a:buSzTx/>
              <a:buFont typeface="Wingdings" panose="05000000000000000000" pitchFamily="2" charset="2"/>
              <a:buChar char=""/>
            </a:pPr>
            <a:r>
              <a:rPr lang="en-US" dirty="0" smtClean="0"/>
              <a:t>Location: </a:t>
            </a:r>
            <a:r>
              <a:rPr lang="en-US" dirty="0" smtClean="0">
                <a:hlinkClick r:id="rId3"/>
              </a:rPr>
              <a:t>www.oai.ucsf.edu</a:t>
            </a:r>
            <a:r>
              <a:rPr lang="en-US" dirty="0" smtClean="0"/>
              <a:t>  </a:t>
            </a:r>
          </a:p>
          <a:p>
            <a:pPr>
              <a:lnSpc>
                <a:spcPct val="90000"/>
              </a:lnSpc>
              <a:buSzTx/>
              <a:buFont typeface="Wingdings" panose="05000000000000000000" pitchFamily="2" charset="2"/>
              <a:buChar char=""/>
            </a:pPr>
            <a:r>
              <a:rPr lang="en-US" dirty="0" err="1"/>
              <a:t>Datafile</a:t>
            </a:r>
            <a:r>
              <a:rPr lang="en-US" dirty="0"/>
              <a:t> type(s</a:t>
            </a:r>
            <a:r>
              <a:rPr lang="en-US" dirty="0" smtClean="0"/>
              <a:t>):  SAS file (.sas7bdt), SAS transport (.</a:t>
            </a:r>
            <a:r>
              <a:rPr lang="en-US" dirty="0" err="1" smtClean="0"/>
              <a:t>xpt</a:t>
            </a:r>
            <a:r>
              <a:rPr lang="en-US" dirty="0" smtClean="0"/>
              <a:t>), pipe-delimited (“|”) text file. </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8559076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46</a:t>
            </a:fld>
            <a:endParaRPr lang="en-US" altLang="en-US"/>
          </a:p>
        </p:txBody>
      </p:sp>
      <p:sp>
        <p:nvSpPr>
          <p:cNvPr id="728066" name="Rectangle 1026"/>
          <p:cNvSpPr>
            <a:spLocks noGrp="1" noChangeArrowheads="1"/>
          </p:cNvSpPr>
          <p:nvPr>
            <p:ph type="title"/>
          </p:nvPr>
        </p:nvSpPr>
        <p:spPr>
          <a:xfrm>
            <a:off x="404446" y="-304800"/>
            <a:ext cx="7543800" cy="1295400"/>
          </a:xfrm>
        </p:spPr>
        <p:txBody>
          <a:bodyPr/>
          <a:lstStyle/>
          <a:p>
            <a:r>
              <a:rPr lang="en-US" dirty="0" smtClean="0"/>
              <a:t>Datasets: OAI</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3464110"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4455" y="1366837"/>
            <a:ext cx="3681428" cy="5186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057400"/>
            <a:ext cx="3398163"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90239"/>
            <a:ext cx="4800600" cy="635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634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47</a:t>
            </a:fld>
            <a:endParaRPr lang="en-US" altLang="en-US"/>
          </a:p>
        </p:txBody>
      </p:sp>
      <p:sp>
        <p:nvSpPr>
          <p:cNvPr id="728066" name="Rectangle 1026"/>
          <p:cNvSpPr>
            <a:spLocks noGrp="1" noChangeArrowheads="1"/>
          </p:cNvSpPr>
          <p:nvPr>
            <p:ph type="title"/>
          </p:nvPr>
        </p:nvSpPr>
        <p:spPr/>
        <p:txBody>
          <a:bodyPr/>
          <a:lstStyle/>
          <a:p>
            <a:r>
              <a:rPr lang="en-US" dirty="0" smtClean="0"/>
              <a:t>Datasets: OAI</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791" y="1304925"/>
            <a:ext cx="3160018"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1453867"/>
            <a:ext cx="3288490" cy="5099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995346"/>
            <a:ext cx="2895600" cy="4740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6418" y="2237642"/>
            <a:ext cx="2914650"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86070"/>
            <a:ext cx="4105688" cy="6467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994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48</a:t>
            </a:fld>
            <a:endParaRPr lang="en-US" altLang="en-US"/>
          </a:p>
        </p:txBody>
      </p:sp>
      <p:sp>
        <p:nvSpPr>
          <p:cNvPr id="728066" name="Rectangle 1026"/>
          <p:cNvSpPr>
            <a:spLocks noGrp="1" noChangeArrowheads="1"/>
          </p:cNvSpPr>
          <p:nvPr>
            <p:ph type="title"/>
          </p:nvPr>
        </p:nvSpPr>
        <p:spPr>
          <a:xfrm>
            <a:off x="457200" y="-304800"/>
            <a:ext cx="7543800" cy="1295400"/>
          </a:xfrm>
        </p:spPr>
        <p:txBody>
          <a:bodyPr/>
          <a:lstStyle/>
          <a:p>
            <a:r>
              <a:rPr lang="en-US" dirty="0" smtClean="0"/>
              <a:t>Datasets: OAI</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419354"/>
            <a:ext cx="8790916" cy="3062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752600"/>
            <a:ext cx="883285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990600"/>
            <a:ext cx="2402106" cy="828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bwMode="auto">
          <a:xfrm>
            <a:off x="3810000" y="6019800"/>
            <a:ext cx="4953000"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20539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49</a:t>
            </a:fld>
            <a:endParaRPr lang="en-US" altLang="en-US"/>
          </a:p>
        </p:txBody>
      </p:sp>
      <p:sp>
        <p:nvSpPr>
          <p:cNvPr id="728066" name="Rectangle 1026"/>
          <p:cNvSpPr>
            <a:spLocks noGrp="1" noChangeArrowheads="1"/>
          </p:cNvSpPr>
          <p:nvPr>
            <p:ph type="title"/>
          </p:nvPr>
        </p:nvSpPr>
        <p:spPr/>
        <p:txBody>
          <a:bodyPr/>
          <a:lstStyle/>
          <a:p>
            <a:r>
              <a:rPr lang="en-US" dirty="0" smtClean="0"/>
              <a:t>Datasets: OAI</a:t>
            </a:r>
            <a:endParaRPr lang="en-US" dirty="0"/>
          </a:p>
        </p:txBody>
      </p:sp>
      <p:sp>
        <p:nvSpPr>
          <p:cNvPr id="728067" name="Rectangle 1027"/>
          <p:cNvSpPr>
            <a:spLocks noGrp="1" noChangeArrowheads="1"/>
          </p:cNvSpPr>
          <p:nvPr>
            <p:ph type="body" idx="1"/>
          </p:nvPr>
        </p:nvSpPr>
        <p:spPr>
          <a:xfrm>
            <a:off x="457200" y="1524000"/>
            <a:ext cx="8229600" cy="4411662"/>
          </a:xfrm>
        </p:spPr>
        <p:txBody>
          <a:bodyPr/>
          <a:lstStyle/>
          <a:p>
            <a:pPr marL="0" indent="0">
              <a:lnSpc>
                <a:spcPct val="90000"/>
              </a:lnSpc>
              <a:buSzTx/>
              <a:buNone/>
            </a:pPr>
            <a:r>
              <a:rPr lang="en-US" dirty="0" smtClean="0"/>
              <a:t>Getting around a large dataset.</a:t>
            </a:r>
          </a:p>
          <a:p>
            <a:pPr marL="0" indent="0">
              <a:lnSpc>
                <a:spcPct val="90000"/>
              </a:lnSpc>
              <a:buSzTx/>
              <a:buNone/>
            </a:pPr>
            <a:endParaRPr lang="en-US" dirty="0"/>
          </a:p>
          <a:p>
            <a:pPr marL="0" indent="0">
              <a:lnSpc>
                <a:spcPct val="90000"/>
              </a:lnSpc>
              <a:buSzTx/>
              <a:buNone/>
            </a:pPr>
            <a:r>
              <a:rPr lang="en-US" dirty="0" smtClean="0"/>
              <a:t>The NHANES website has examples and a tutorial. </a:t>
            </a:r>
          </a:p>
          <a:p>
            <a:pPr marL="0" indent="0">
              <a:lnSpc>
                <a:spcPct val="90000"/>
              </a:lnSpc>
              <a:buSzTx/>
              <a:buNone/>
            </a:pPr>
            <a:endParaRPr lang="en-US" dirty="0"/>
          </a:p>
          <a:p>
            <a:pPr marL="0" indent="0">
              <a:lnSpc>
                <a:spcPct val="90000"/>
              </a:lnSpc>
              <a:buSzTx/>
              <a:buNone/>
            </a:pPr>
            <a:r>
              <a:rPr lang="en-US" dirty="0" smtClean="0"/>
              <a:t>OAI Data Browser demonstration.</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646147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5</a:t>
            </a:fld>
            <a:endParaRPr lang="en-US" altLang="en-US"/>
          </a:p>
        </p:txBody>
      </p:sp>
      <p:sp>
        <p:nvSpPr>
          <p:cNvPr id="728066" name="Rectangle 1026"/>
          <p:cNvSpPr>
            <a:spLocks noGrp="1" noChangeArrowheads="1"/>
          </p:cNvSpPr>
          <p:nvPr>
            <p:ph type="title"/>
          </p:nvPr>
        </p:nvSpPr>
        <p:spPr/>
        <p:txBody>
          <a:bodyPr/>
          <a:lstStyle/>
          <a:p>
            <a:r>
              <a:rPr lang="en-US" dirty="0" smtClean="0"/>
              <a:t>File types supported by Modeler</a:t>
            </a:r>
            <a:endParaRPr lang="en-US" dirty="0"/>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dirty="0" smtClean="0"/>
              <a:t>Excel spreadsheet</a:t>
            </a:r>
          </a:p>
          <a:p>
            <a:pPr>
              <a:lnSpc>
                <a:spcPct val="90000"/>
              </a:lnSpc>
              <a:buSzTx/>
              <a:buFont typeface="Wingdings" panose="05000000000000000000" pitchFamily="2" charset="2"/>
              <a:buChar char=""/>
            </a:pPr>
            <a:r>
              <a:rPr lang="en-US" dirty="0" smtClean="0"/>
              <a:t>.csv file.  Text file with a structured format – data elements separated by commas (delimiter).</a:t>
            </a:r>
          </a:p>
          <a:p>
            <a:pPr>
              <a:lnSpc>
                <a:spcPct val="90000"/>
              </a:lnSpc>
              <a:buSzTx/>
              <a:buFont typeface="Wingdings" panose="05000000000000000000" pitchFamily="2" charset="2"/>
              <a:buChar char=""/>
            </a:pPr>
            <a:r>
              <a:rPr lang="en-US" dirty="0" smtClean="0"/>
              <a:t>Text file with other delimiters.</a:t>
            </a:r>
          </a:p>
          <a:p>
            <a:pPr>
              <a:lnSpc>
                <a:spcPct val="90000"/>
              </a:lnSpc>
              <a:buSzTx/>
              <a:buFont typeface="Wingdings" panose="05000000000000000000" pitchFamily="2" charset="2"/>
              <a:buChar char=""/>
            </a:pPr>
            <a:r>
              <a:rPr lang="en-US" dirty="0" smtClean="0"/>
              <a:t>Text file with structured columns.</a:t>
            </a:r>
          </a:p>
          <a:p>
            <a:pPr>
              <a:lnSpc>
                <a:spcPct val="90000"/>
              </a:lnSpc>
              <a:buSzTx/>
              <a:buFont typeface="Wingdings" panose="05000000000000000000" pitchFamily="2" charset="2"/>
              <a:buChar char=""/>
            </a:pPr>
            <a:r>
              <a:rPr lang="en-US" dirty="0" smtClean="0"/>
              <a:t>SAS or SPSS statistics data file. </a:t>
            </a:r>
          </a:p>
          <a:p>
            <a:pPr>
              <a:lnSpc>
                <a:spcPct val="90000"/>
              </a:lnSpc>
              <a:buSzTx/>
              <a:buFont typeface="Wingdings" panose="05000000000000000000" pitchFamily="2" charset="2"/>
              <a:buChar char=""/>
            </a:pPr>
            <a:r>
              <a:rPr lang="en-US" dirty="0" smtClean="0"/>
              <a:t>.xml file.  Text file with mark-ups to designate fields and field names. </a:t>
            </a:r>
            <a:endParaRPr lang="en-US" dirty="0"/>
          </a:p>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41743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7280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latin typeface="Arial" charset="0"/>
                <a:cs typeface="Arial" charset="0"/>
              </a:rPr>
              <a:t>Finding your way around big datasets: CELDAC</a:t>
            </a:r>
            <a:endParaRPr lang="en-US" b="1" dirty="0" smtClean="0">
              <a:latin typeface="Arial" charset="0"/>
              <a:cs typeface="Arial" charset="0"/>
            </a:endParaRPr>
          </a:p>
        </p:txBody>
      </p:sp>
      <p:sp>
        <p:nvSpPr>
          <p:cNvPr id="5123" name="Content Placeholder 2"/>
          <p:cNvSpPr>
            <a:spLocks noGrp="1"/>
          </p:cNvSpPr>
          <p:nvPr>
            <p:ph idx="1"/>
          </p:nvPr>
        </p:nvSpPr>
        <p:spPr>
          <a:xfrm>
            <a:off x="609600" y="1828800"/>
            <a:ext cx="7772400" cy="4297363"/>
          </a:xfrm>
        </p:spPr>
        <p:txBody>
          <a:bodyPr/>
          <a:lstStyle/>
          <a:p>
            <a:pPr marL="0" indent="0" eaLnBrk="1" hangingPunct="1">
              <a:spcBef>
                <a:spcPct val="0"/>
              </a:spcBef>
              <a:buNone/>
            </a:pPr>
            <a:r>
              <a:rPr lang="en-US" dirty="0" smtClean="0">
                <a:latin typeface="Arial" charset="0"/>
                <a:cs typeface="Arial" charset="0"/>
              </a:rPr>
              <a:t>CELDAC (Comparative Effectiveness Large Dataset Analysis Core) is a part of the Clinical and Translational Research Institute and its mission is to enhance UCSF's capacity for analysis of large local, state, and national health datasets to conduct research on health and health care.  </a:t>
            </a:r>
          </a:p>
        </p:txBody>
      </p:sp>
      <p:sp>
        <p:nvSpPr>
          <p:cNvPr id="4" name="Slide Number Placeholder 3"/>
          <p:cNvSpPr>
            <a:spLocks noGrp="1"/>
          </p:cNvSpPr>
          <p:nvPr>
            <p:ph type="sldNum" sz="quarter" idx="12"/>
          </p:nvPr>
        </p:nvSpPr>
        <p:spPr/>
        <p:txBody>
          <a:bodyPr/>
          <a:lstStyle/>
          <a:p>
            <a:pPr>
              <a:defRPr/>
            </a:pPr>
            <a:fld id="{FB3EDADF-B925-4AFC-9D56-60185FDBD0A8}" type="slidenum">
              <a:rPr lang="en-US" smtClean="0"/>
              <a:pPr>
                <a:defRPr/>
              </a:pPr>
              <a:t>50</a:t>
            </a:fld>
            <a:endParaRPr lang="en-US" dirty="0"/>
          </a:p>
        </p:txBody>
      </p:sp>
    </p:spTree>
    <p:extLst>
      <p:ext uri="{BB962C8B-B14F-4D97-AF65-F5344CB8AC3E}">
        <p14:creationId xmlns:p14="http://schemas.microsoft.com/office/powerpoint/2010/main" val="7213366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CELDAC’S Main Components</a:t>
            </a:r>
            <a:endParaRPr lang="en-US" sz="3600" b="1" dirty="0"/>
          </a:p>
        </p:txBody>
      </p:sp>
      <p:sp>
        <p:nvSpPr>
          <p:cNvPr id="3" name="Content Placeholder 2"/>
          <p:cNvSpPr>
            <a:spLocks noGrp="1"/>
          </p:cNvSpPr>
          <p:nvPr>
            <p:ph idx="1"/>
          </p:nvPr>
        </p:nvSpPr>
        <p:spPr>
          <a:xfrm>
            <a:off x="838200" y="1905000"/>
            <a:ext cx="7391400" cy="4525963"/>
          </a:xfrm>
        </p:spPr>
        <p:txBody>
          <a:bodyPr/>
          <a:lstStyle/>
          <a:p>
            <a:r>
              <a:rPr lang="en-US" sz="3600" dirty="0" smtClean="0"/>
              <a:t>Consultation to identify relevant datasets</a:t>
            </a:r>
          </a:p>
          <a:p>
            <a:endParaRPr lang="en-US" sz="3600" dirty="0" smtClean="0"/>
          </a:p>
          <a:p>
            <a:r>
              <a:rPr lang="en-US" sz="3600" dirty="0" smtClean="0"/>
              <a:t>Repository of select datasets available through MyResearch</a:t>
            </a:r>
          </a:p>
          <a:p>
            <a:endParaRPr lang="en-US" sz="3600" dirty="0" smtClean="0">
              <a:solidFill>
                <a:srgbClr val="FFFFFF"/>
              </a:solidFill>
            </a:endParaRPr>
          </a:p>
        </p:txBody>
      </p:sp>
      <p:sp>
        <p:nvSpPr>
          <p:cNvPr id="4" name="Slide Number Placeholder 3"/>
          <p:cNvSpPr>
            <a:spLocks noGrp="1"/>
          </p:cNvSpPr>
          <p:nvPr>
            <p:ph type="sldNum" sz="quarter" idx="12"/>
          </p:nvPr>
        </p:nvSpPr>
        <p:spPr/>
        <p:txBody>
          <a:bodyPr/>
          <a:lstStyle/>
          <a:p>
            <a:pPr>
              <a:defRPr/>
            </a:pPr>
            <a:fld id="{FB3EDADF-B925-4AFC-9D56-60185FDBD0A8}" type="slidenum">
              <a:rPr lang="en-US" smtClean="0"/>
              <a:pPr>
                <a:defRPr/>
              </a:pPr>
              <a:t>51</a:t>
            </a:fld>
            <a:endParaRPr lang="en-US" dirty="0"/>
          </a:p>
        </p:txBody>
      </p:sp>
    </p:spTree>
    <p:extLst>
      <p:ext uri="{BB962C8B-B14F-4D97-AF65-F5344CB8AC3E}">
        <p14:creationId xmlns:p14="http://schemas.microsoft.com/office/powerpoint/2010/main" val="5360556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Dataset Repository</a:t>
            </a:r>
            <a:endParaRPr lang="en-US" b="1" dirty="0"/>
          </a:p>
        </p:txBody>
      </p:sp>
      <p:sp>
        <p:nvSpPr>
          <p:cNvPr id="3" name="Content Placeholder 2"/>
          <p:cNvSpPr>
            <a:spLocks noGrp="1"/>
          </p:cNvSpPr>
          <p:nvPr>
            <p:ph idx="1"/>
          </p:nvPr>
        </p:nvSpPr>
        <p:spPr>
          <a:xfrm>
            <a:off x="381000" y="1447800"/>
            <a:ext cx="8382000" cy="4724400"/>
          </a:xfrm>
          <a:solidFill>
            <a:schemeClr val="bg1"/>
          </a:solidFill>
        </p:spPr>
        <p:txBody>
          <a:bodyPr/>
          <a:lstStyle/>
          <a:p>
            <a:r>
              <a:rPr lang="en-US" sz="2800" dirty="0" smtClean="0"/>
              <a:t>CELDAC has created a repository of select large, public datasets that are available to UCSF researchers </a:t>
            </a:r>
            <a:r>
              <a:rPr lang="en-US" sz="2800" b="1" i="1" dirty="0" smtClean="0"/>
              <a:t>at no cost.</a:t>
            </a:r>
          </a:p>
          <a:p>
            <a:pPr marL="0" indent="0">
              <a:buNone/>
            </a:pPr>
            <a:endParaRPr lang="en-US" sz="2000" b="1" i="1" dirty="0" smtClean="0"/>
          </a:p>
          <a:p>
            <a:r>
              <a:rPr lang="en-US" sz="2800" dirty="0" smtClean="0"/>
              <a:t>These data sets include</a:t>
            </a:r>
          </a:p>
          <a:p>
            <a:pPr lvl="1"/>
            <a:r>
              <a:rPr lang="en-US" sz="2400" dirty="0" smtClean="0"/>
              <a:t>National samples of hospital discharges and ED visits</a:t>
            </a:r>
          </a:p>
          <a:p>
            <a:pPr lvl="1"/>
            <a:r>
              <a:rPr lang="en-US" sz="2400" dirty="0" smtClean="0"/>
              <a:t>Universes of hospital discharges and ED visits for select states</a:t>
            </a:r>
          </a:p>
          <a:p>
            <a:pPr lvl="1"/>
            <a:r>
              <a:rPr lang="en-US" sz="2400" dirty="0" smtClean="0"/>
              <a:t>Data on characteristics of hospitals</a:t>
            </a:r>
          </a:p>
          <a:p>
            <a:pPr lvl="1"/>
            <a:r>
              <a:rPr lang="en-US" sz="2400" dirty="0" smtClean="0"/>
              <a:t>County level data on demographic, socio-economic, and health system characteristics</a:t>
            </a:r>
          </a:p>
        </p:txBody>
      </p:sp>
      <p:sp>
        <p:nvSpPr>
          <p:cNvPr id="4" name="Slide Number Placeholder 3"/>
          <p:cNvSpPr>
            <a:spLocks noGrp="1"/>
          </p:cNvSpPr>
          <p:nvPr>
            <p:ph type="sldNum" sz="quarter" idx="12"/>
          </p:nvPr>
        </p:nvSpPr>
        <p:spPr/>
        <p:txBody>
          <a:bodyPr/>
          <a:lstStyle/>
          <a:p>
            <a:pPr>
              <a:defRPr/>
            </a:pPr>
            <a:fld id="{FB3EDADF-B925-4AFC-9D56-60185FDBD0A8}" type="slidenum">
              <a:rPr lang="en-US" smtClean="0"/>
              <a:pPr>
                <a:defRPr/>
              </a:pPr>
              <a:t>52</a:t>
            </a:fld>
            <a:endParaRPr lang="en-US" dirty="0"/>
          </a:p>
        </p:txBody>
      </p:sp>
    </p:spTree>
    <p:extLst>
      <p:ext uri="{BB962C8B-B14F-4D97-AF65-F5344CB8AC3E}">
        <p14:creationId xmlns:p14="http://schemas.microsoft.com/office/powerpoint/2010/main" val="37551562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0"/>
            <a:ext cx="8610600" cy="1143000"/>
          </a:xfrm>
          <a:solidFill>
            <a:schemeClr val="bg1"/>
          </a:solidFill>
        </p:spPr>
        <p:txBody>
          <a:bodyPr/>
          <a:lstStyle/>
          <a:p>
            <a:r>
              <a:rPr lang="en-US" sz="4000" b="1" dirty="0" smtClean="0"/>
              <a:t>How to Access CELDAC Datasets</a:t>
            </a:r>
            <a:endParaRPr lang="en-US" sz="4000" b="1" dirty="0"/>
          </a:p>
        </p:txBody>
      </p:sp>
      <p:sp>
        <p:nvSpPr>
          <p:cNvPr id="4" name="Content Placeholder 3"/>
          <p:cNvSpPr>
            <a:spLocks noGrp="1"/>
          </p:cNvSpPr>
          <p:nvPr>
            <p:ph idx="1"/>
          </p:nvPr>
        </p:nvSpPr>
        <p:spPr>
          <a:xfrm>
            <a:off x="533400" y="1066800"/>
            <a:ext cx="8229600" cy="4525963"/>
          </a:xfrm>
          <a:solidFill>
            <a:schemeClr val="bg1"/>
          </a:solidFill>
        </p:spPr>
        <p:txBody>
          <a:bodyPr/>
          <a:lstStyle/>
          <a:p>
            <a:r>
              <a:rPr lang="en-US" sz="3200" dirty="0" smtClean="0"/>
              <a:t>Obtain a MyResearch account</a:t>
            </a:r>
          </a:p>
          <a:p>
            <a:r>
              <a:rPr lang="en-US" sz="3200" dirty="0" smtClean="0"/>
              <a:t>Obtain CHR approval or exemption</a:t>
            </a:r>
          </a:p>
          <a:p>
            <a:r>
              <a:rPr lang="en-US" sz="3200" dirty="0" smtClean="0"/>
              <a:t>Request CELDAC help through CTSI at</a:t>
            </a:r>
          </a:p>
          <a:p>
            <a:pPr marL="0" indent="0">
              <a:buNone/>
            </a:pPr>
            <a:r>
              <a:rPr lang="en-US" u="sng" dirty="0">
                <a:hlinkClick r:id="rId2"/>
              </a:rPr>
              <a:t>https://accelerate.ucsf.edu/research/large-datasets-application</a:t>
            </a:r>
            <a:r>
              <a:rPr lang="en-US" dirty="0"/>
              <a:t> </a:t>
            </a:r>
          </a:p>
          <a:p>
            <a:pPr marL="0" indent="0">
              <a:buNone/>
            </a:pPr>
            <a:endParaRPr lang="en-US" sz="2000" dirty="0" smtClean="0"/>
          </a:p>
        </p:txBody>
      </p:sp>
      <p:sp>
        <p:nvSpPr>
          <p:cNvPr id="2" name="Slide Number Placeholder 1"/>
          <p:cNvSpPr>
            <a:spLocks noGrp="1"/>
          </p:cNvSpPr>
          <p:nvPr>
            <p:ph type="sldNum" sz="quarter" idx="12"/>
          </p:nvPr>
        </p:nvSpPr>
        <p:spPr/>
        <p:txBody>
          <a:bodyPr/>
          <a:lstStyle/>
          <a:p>
            <a:pPr>
              <a:defRPr/>
            </a:pPr>
            <a:fld id="{C798BC6C-64D9-4910-8084-89B77DCE3DC7}" type="slidenum">
              <a:rPr lang="en-US" smtClean="0"/>
              <a:pPr>
                <a:defRPr/>
              </a:pPr>
              <a:t>53</a:t>
            </a:fld>
            <a:endParaRPr lang="en-US" dirty="0"/>
          </a:p>
        </p:txBody>
      </p:sp>
    </p:spTree>
    <p:extLst>
      <p:ext uri="{BB962C8B-B14F-4D97-AF65-F5344CB8AC3E}">
        <p14:creationId xmlns:p14="http://schemas.microsoft.com/office/powerpoint/2010/main" val="4450570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Using Electronic Health Records for Research</a:t>
            </a:r>
            <a:endParaRPr lang="en-US" sz="3600" b="1" dirty="0"/>
          </a:p>
        </p:txBody>
      </p:sp>
      <p:sp>
        <p:nvSpPr>
          <p:cNvPr id="3" name="Content Placeholder 2"/>
          <p:cNvSpPr>
            <a:spLocks noGrp="1"/>
          </p:cNvSpPr>
          <p:nvPr>
            <p:ph idx="1"/>
          </p:nvPr>
        </p:nvSpPr>
        <p:spPr>
          <a:xfrm>
            <a:off x="838200" y="1905000"/>
            <a:ext cx="7848600" cy="4525963"/>
          </a:xfrm>
        </p:spPr>
        <p:txBody>
          <a:bodyPr/>
          <a:lstStyle/>
          <a:p>
            <a:r>
              <a:rPr lang="en-US" sz="3200" dirty="0" smtClean="0"/>
              <a:t>The Academic Research Systems group has recently made a de-identified extract of the </a:t>
            </a:r>
            <a:r>
              <a:rPr lang="en-US" sz="3200" dirty="0" err="1" smtClean="0"/>
              <a:t>APeX</a:t>
            </a:r>
            <a:r>
              <a:rPr lang="en-US" sz="3200" dirty="0" smtClean="0"/>
              <a:t> files available. </a:t>
            </a:r>
          </a:p>
          <a:p>
            <a:r>
              <a:rPr lang="en-US" sz="3200" dirty="0"/>
              <a:t>Details at: </a:t>
            </a:r>
            <a:r>
              <a:rPr lang="en-US" sz="3200" dirty="0">
                <a:hlinkClick r:id="rId2"/>
              </a:rPr>
              <a:t>https://</a:t>
            </a:r>
            <a:r>
              <a:rPr lang="en-US" sz="3200" dirty="0" smtClean="0">
                <a:hlinkClick r:id="rId2"/>
              </a:rPr>
              <a:t>myresearch.ucsf.edu/research-data-browser</a:t>
            </a:r>
            <a:r>
              <a:rPr lang="en-US" sz="3200" dirty="0" smtClean="0"/>
              <a:t> </a:t>
            </a:r>
            <a:endParaRPr lang="en-US" sz="3600" dirty="0" smtClean="0">
              <a:solidFill>
                <a:srgbClr val="FFFFFF"/>
              </a:solidFill>
            </a:endParaRPr>
          </a:p>
        </p:txBody>
      </p:sp>
      <p:sp>
        <p:nvSpPr>
          <p:cNvPr id="4" name="Slide Number Placeholder 3"/>
          <p:cNvSpPr>
            <a:spLocks noGrp="1"/>
          </p:cNvSpPr>
          <p:nvPr>
            <p:ph type="sldNum" sz="quarter" idx="12"/>
          </p:nvPr>
        </p:nvSpPr>
        <p:spPr/>
        <p:txBody>
          <a:bodyPr/>
          <a:lstStyle/>
          <a:p>
            <a:pPr>
              <a:defRPr/>
            </a:pPr>
            <a:fld id="{FB3EDADF-B925-4AFC-9D56-60185FDBD0A8}" type="slidenum">
              <a:rPr lang="en-US" smtClean="0"/>
              <a:pPr>
                <a:defRPr/>
              </a:pPr>
              <a:t>54</a:t>
            </a:fld>
            <a:endParaRPr lang="en-US" dirty="0"/>
          </a:p>
        </p:txBody>
      </p:sp>
    </p:spTree>
    <p:extLst>
      <p:ext uri="{BB962C8B-B14F-4D97-AF65-F5344CB8AC3E}">
        <p14:creationId xmlns:p14="http://schemas.microsoft.com/office/powerpoint/2010/main" val="136596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Using Electronic Health Records for Research</a:t>
            </a:r>
            <a:endParaRPr lang="en-US" sz="3600" b="1" dirty="0"/>
          </a:p>
        </p:txBody>
      </p:sp>
      <p:sp>
        <p:nvSpPr>
          <p:cNvPr id="3" name="Content Placeholder 2"/>
          <p:cNvSpPr>
            <a:spLocks noGrp="1"/>
          </p:cNvSpPr>
          <p:nvPr>
            <p:ph idx="1"/>
          </p:nvPr>
        </p:nvSpPr>
        <p:spPr>
          <a:xfrm>
            <a:off x="381000" y="1600200"/>
            <a:ext cx="7924800" cy="4525963"/>
          </a:xfrm>
        </p:spPr>
        <p:txBody>
          <a:bodyPr/>
          <a:lstStyle/>
          <a:p>
            <a:r>
              <a:rPr lang="en-US" sz="3200" dirty="0" smtClean="0"/>
              <a:t>Before you can access the de-identified data you need to be granted access to the “Research Data Browser.”</a:t>
            </a:r>
          </a:p>
          <a:p>
            <a:r>
              <a:rPr lang="en-US" sz="3200" dirty="0" smtClean="0"/>
              <a:t>You can apply for access by following the instructions under “Getting Access” at the link on the previous slide. (If interested, email me first and then list me as “Approver” on the form)</a:t>
            </a:r>
          </a:p>
          <a:p>
            <a:pPr marL="0" indent="0">
              <a:buNone/>
            </a:pPr>
            <a:endParaRPr lang="en-US" sz="3600" dirty="0" smtClean="0">
              <a:solidFill>
                <a:srgbClr val="FFFFFF"/>
              </a:solidFill>
            </a:endParaRPr>
          </a:p>
        </p:txBody>
      </p:sp>
      <p:sp>
        <p:nvSpPr>
          <p:cNvPr id="4" name="Slide Number Placeholder 3"/>
          <p:cNvSpPr>
            <a:spLocks noGrp="1"/>
          </p:cNvSpPr>
          <p:nvPr>
            <p:ph type="sldNum" sz="quarter" idx="12"/>
          </p:nvPr>
        </p:nvSpPr>
        <p:spPr/>
        <p:txBody>
          <a:bodyPr/>
          <a:lstStyle/>
          <a:p>
            <a:pPr>
              <a:defRPr/>
            </a:pPr>
            <a:fld id="{FB3EDADF-B925-4AFC-9D56-60185FDBD0A8}" type="slidenum">
              <a:rPr lang="en-US" smtClean="0"/>
              <a:pPr>
                <a:defRPr/>
              </a:pPr>
              <a:t>55</a:t>
            </a:fld>
            <a:endParaRPr lang="en-US" dirty="0"/>
          </a:p>
        </p:txBody>
      </p:sp>
    </p:spTree>
    <p:extLst>
      <p:ext uri="{BB962C8B-B14F-4D97-AF65-F5344CB8AC3E}">
        <p14:creationId xmlns:p14="http://schemas.microsoft.com/office/powerpoint/2010/main" val="16982639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Using Electronic Health Records for Research</a:t>
            </a:r>
            <a:endParaRPr lang="en-US" sz="3600" b="1" dirty="0"/>
          </a:p>
        </p:txBody>
      </p:sp>
      <p:sp>
        <p:nvSpPr>
          <p:cNvPr id="3" name="Content Placeholder 2"/>
          <p:cNvSpPr>
            <a:spLocks noGrp="1"/>
          </p:cNvSpPr>
          <p:nvPr>
            <p:ph idx="1"/>
          </p:nvPr>
        </p:nvSpPr>
        <p:spPr>
          <a:xfrm>
            <a:off x="381000" y="1371600"/>
            <a:ext cx="8229600" cy="4724400"/>
          </a:xfrm>
          <a:solidFill>
            <a:schemeClr val="bg1"/>
          </a:solidFill>
        </p:spPr>
        <p:txBody>
          <a:bodyPr/>
          <a:lstStyle/>
          <a:p>
            <a:r>
              <a:rPr lang="en-US" sz="3200" dirty="0" smtClean="0"/>
              <a:t>If you want access to data </a:t>
            </a:r>
            <a:r>
              <a:rPr lang="en-US" sz="3200" i="1" dirty="0" smtClean="0"/>
              <a:t>including</a:t>
            </a:r>
            <a:r>
              <a:rPr lang="en-US" sz="3200" dirty="0" smtClean="0"/>
              <a:t> </a:t>
            </a:r>
            <a:r>
              <a:rPr lang="en-US" sz="3200" i="1" dirty="0" smtClean="0"/>
              <a:t>identifiers</a:t>
            </a:r>
            <a:r>
              <a:rPr lang="en-US" sz="3200" dirty="0" smtClean="0"/>
              <a:t>, you can request an extract of </a:t>
            </a:r>
            <a:r>
              <a:rPr lang="en-US" sz="3200" dirty="0" err="1" smtClean="0"/>
              <a:t>APeX</a:t>
            </a:r>
            <a:r>
              <a:rPr lang="en-US" sz="3200" dirty="0" smtClean="0"/>
              <a:t> data at UCSF through Academic Research Systems. </a:t>
            </a:r>
          </a:p>
          <a:p>
            <a:r>
              <a:rPr lang="en-US" sz="3200" dirty="0" smtClean="0"/>
              <a:t>First 8 hours of consultation are free. </a:t>
            </a:r>
            <a:endParaRPr lang="en-US" sz="3200" dirty="0"/>
          </a:p>
          <a:p>
            <a:r>
              <a:rPr lang="en-US" sz="3200" dirty="0" smtClean="0"/>
              <a:t>Need CHR approved protocol. </a:t>
            </a:r>
            <a:endParaRPr lang="en-US" sz="3200" dirty="0"/>
          </a:p>
          <a:p>
            <a:r>
              <a:rPr lang="en-US" sz="3200" dirty="0" smtClean="0"/>
              <a:t>Details available at:</a:t>
            </a:r>
          </a:p>
          <a:p>
            <a:pPr marL="0" indent="0">
              <a:buNone/>
            </a:pPr>
            <a:r>
              <a:rPr lang="en-US" sz="3200" dirty="0">
                <a:hlinkClick r:id="rId3"/>
              </a:rPr>
              <a:t>https://myresearch.ucsf.edu/clinical-data-research-consultations</a:t>
            </a:r>
            <a:endParaRPr lang="en-US" sz="3200" dirty="0"/>
          </a:p>
          <a:p>
            <a:endParaRPr lang="en-US" sz="3600" dirty="0" smtClean="0"/>
          </a:p>
          <a:p>
            <a:pPr marL="0" indent="0">
              <a:buNone/>
            </a:pPr>
            <a:endParaRPr lang="en-US" sz="3600" dirty="0" smtClean="0">
              <a:solidFill>
                <a:srgbClr val="FFFFFF"/>
              </a:solidFill>
            </a:endParaRPr>
          </a:p>
        </p:txBody>
      </p:sp>
      <p:sp>
        <p:nvSpPr>
          <p:cNvPr id="4" name="Slide Number Placeholder 3"/>
          <p:cNvSpPr>
            <a:spLocks noGrp="1"/>
          </p:cNvSpPr>
          <p:nvPr>
            <p:ph type="sldNum" sz="quarter" idx="12"/>
          </p:nvPr>
        </p:nvSpPr>
        <p:spPr/>
        <p:txBody>
          <a:bodyPr/>
          <a:lstStyle/>
          <a:p>
            <a:pPr>
              <a:defRPr/>
            </a:pPr>
            <a:fld id="{FB3EDADF-B925-4AFC-9D56-60185FDBD0A8}" type="slidenum">
              <a:rPr lang="en-US" smtClean="0"/>
              <a:pPr>
                <a:defRPr/>
              </a:pPr>
              <a:t>56</a:t>
            </a:fld>
            <a:endParaRPr lang="en-US" dirty="0"/>
          </a:p>
        </p:txBody>
      </p:sp>
    </p:spTree>
    <p:extLst>
      <p:ext uri="{BB962C8B-B14F-4D97-AF65-F5344CB8AC3E}">
        <p14:creationId xmlns:p14="http://schemas.microsoft.com/office/powerpoint/2010/main" val="34164257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Using Electronic Health Records for Research</a:t>
            </a:r>
            <a:endParaRPr lang="en-US" sz="3600" b="1" dirty="0"/>
          </a:p>
        </p:txBody>
      </p:sp>
      <p:sp>
        <p:nvSpPr>
          <p:cNvPr id="3" name="Content Placeholder 2"/>
          <p:cNvSpPr>
            <a:spLocks noGrp="1"/>
          </p:cNvSpPr>
          <p:nvPr>
            <p:ph idx="1"/>
          </p:nvPr>
        </p:nvSpPr>
        <p:spPr>
          <a:xfrm>
            <a:off x="381000" y="1371600"/>
            <a:ext cx="8229600" cy="4724400"/>
          </a:xfrm>
          <a:solidFill>
            <a:schemeClr val="bg1"/>
          </a:solidFill>
        </p:spPr>
        <p:txBody>
          <a:bodyPr/>
          <a:lstStyle/>
          <a:p>
            <a:r>
              <a:rPr lang="en-US" sz="2800" dirty="0" smtClean="0"/>
              <a:t>Navigating the process of specifying what you need from </a:t>
            </a:r>
            <a:r>
              <a:rPr lang="en-US" sz="2800" dirty="0" err="1" smtClean="0"/>
              <a:t>APeX</a:t>
            </a:r>
            <a:r>
              <a:rPr lang="en-US" sz="2800" dirty="0" smtClean="0"/>
              <a:t> to conduct research can be a daunting task. </a:t>
            </a:r>
          </a:p>
          <a:p>
            <a:r>
              <a:rPr lang="en-US" sz="2800" dirty="0" smtClean="0"/>
              <a:t>CTSI’s Data Management Unit can help with both the specification and the data request to Academic Research Systems.</a:t>
            </a:r>
          </a:p>
          <a:p>
            <a:pPr marL="0" indent="0">
              <a:buNone/>
            </a:pPr>
            <a:r>
              <a:rPr lang="en-US" sz="2800" dirty="0">
                <a:hlinkClick r:id="rId3"/>
              </a:rPr>
              <a:t>http://</a:t>
            </a:r>
            <a:r>
              <a:rPr lang="en-US" sz="2800" dirty="0" smtClean="0">
                <a:hlinkClick r:id="rId3"/>
              </a:rPr>
              <a:t>accelerate.ucsf.edu/research/data-consult</a:t>
            </a:r>
            <a:r>
              <a:rPr lang="en-US" sz="2800" dirty="0" smtClean="0"/>
              <a:t> </a:t>
            </a:r>
          </a:p>
          <a:p>
            <a:r>
              <a:rPr lang="en-US" sz="2800" dirty="0" smtClean="0"/>
              <a:t>But note that these often require considerable work for which you would need to arrange funding. </a:t>
            </a:r>
            <a:endParaRPr lang="en-US" sz="3200" dirty="0" smtClean="0"/>
          </a:p>
          <a:p>
            <a:pPr marL="0" indent="0">
              <a:buNone/>
            </a:pPr>
            <a:endParaRPr lang="en-US" sz="3600" dirty="0" smtClean="0">
              <a:solidFill>
                <a:srgbClr val="FFFFFF"/>
              </a:solidFill>
            </a:endParaRPr>
          </a:p>
        </p:txBody>
      </p:sp>
      <p:sp>
        <p:nvSpPr>
          <p:cNvPr id="4" name="Slide Number Placeholder 3"/>
          <p:cNvSpPr>
            <a:spLocks noGrp="1"/>
          </p:cNvSpPr>
          <p:nvPr>
            <p:ph type="sldNum" sz="quarter" idx="12"/>
          </p:nvPr>
        </p:nvSpPr>
        <p:spPr/>
        <p:txBody>
          <a:bodyPr/>
          <a:lstStyle/>
          <a:p>
            <a:pPr>
              <a:defRPr/>
            </a:pPr>
            <a:fld id="{FB3EDADF-B925-4AFC-9D56-60185FDBD0A8}" type="slidenum">
              <a:rPr lang="en-US" smtClean="0"/>
              <a:pPr>
                <a:defRPr/>
              </a:pPr>
              <a:t>57</a:t>
            </a:fld>
            <a:endParaRPr lang="en-US" dirty="0"/>
          </a:p>
        </p:txBody>
      </p:sp>
    </p:spTree>
    <p:extLst>
      <p:ext uri="{BB962C8B-B14F-4D97-AF65-F5344CB8AC3E}">
        <p14:creationId xmlns:p14="http://schemas.microsoft.com/office/powerpoint/2010/main" val="33694563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Using Electronic Health Records for Research</a:t>
            </a:r>
            <a:endParaRPr lang="en-US" sz="3600" b="1" dirty="0"/>
          </a:p>
        </p:txBody>
      </p:sp>
      <p:sp>
        <p:nvSpPr>
          <p:cNvPr id="3" name="Content Placeholder 2"/>
          <p:cNvSpPr>
            <a:spLocks noGrp="1"/>
          </p:cNvSpPr>
          <p:nvPr>
            <p:ph idx="1"/>
          </p:nvPr>
        </p:nvSpPr>
        <p:spPr>
          <a:xfrm>
            <a:off x="381000" y="1371600"/>
            <a:ext cx="8229600" cy="4724400"/>
          </a:xfrm>
          <a:solidFill>
            <a:schemeClr val="bg1"/>
          </a:solidFill>
        </p:spPr>
        <p:txBody>
          <a:bodyPr/>
          <a:lstStyle/>
          <a:p>
            <a:pPr marL="0" indent="0">
              <a:buNone/>
            </a:pPr>
            <a:r>
              <a:rPr lang="en-US" sz="2800" dirty="0" smtClean="0"/>
              <a:t>Also</a:t>
            </a:r>
          </a:p>
          <a:p>
            <a:r>
              <a:rPr lang="en-US" sz="2800" dirty="0" err="1" smtClean="0"/>
              <a:t>UCReX</a:t>
            </a:r>
            <a:r>
              <a:rPr lang="en-US" sz="2800" dirty="0" smtClean="0"/>
              <a:t> – University of California Research </a:t>
            </a:r>
            <a:r>
              <a:rPr lang="en-US" sz="2800" dirty="0" err="1" smtClean="0"/>
              <a:t>eXchange</a:t>
            </a:r>
            <a:r>
              <a:rPr lang="en-US" sz="2800" dirty="0" smtClean="0"/>
              <a:t> – a compendium of 14.5m data records from the five UC medical centers.  See</a:t>
            </a:r>
          </a:p>
          <a:p>
            <a:r>
              <a:rPr lang="en-US" sz="2800" dirty="0">
                <a:hlinkClick r:id="rId3"/>
              </a:rPr>
              <a:t>http://www.ucrex.org</a:t>
            </a:r>
            <a:r>
              <a:rPr lang="en-US" sz="2800" dirty="0" smtClean="0">
                <a:hlinkClick r:id="rId3"/>
              </a:rPr>
              <a:t>/</a:t>
            </a:r>
            <a:r>
              <a:rPr lang="en-US" sz="2800" dirty="0" smtClean="0"/>
              <a:t>  or</a:t>
            </a:r>
          </a:p>
          <a:p>
            <a:r>
              <a:rPr lang="en-US" sz="2800" dirty="0">
                <a:hlinkClick r:id="rId4"/>
              </a:rPr>
              <a:t>https://</a:t>
            </a:r>
            <a:r>
              <a:rPr lang="en-US" sz="2800" dirty="0" smtClean="0">
                <a:hlinkClick r:id="rId4"/>
              </a:rPr>
              <a:t>myresearch.ucsf.edu/uc-rex</a:t>
            </a:r>
            <a:r>
              <a:rPr lang="en-US" sz="2800" dirty="0" smtClean="0"/>
              <a:t> </a:t>
            </a:r>
          </a:p>
          <a:p>
            <a:endParaRPr lang="en-US" sz="2800" dirty="0"/>
          </a:p>
          <a:p>
            <a:r>
              <a:rPr lang="en-US" sz="2800" dirty="0" smtClean="0"/>
              <a:t>Limited data.</a:t>
            </a:r>
          </a:p>
          <a:p>
            <a:pPr marL="0" indent="0">
              <a:buNone/>
            </a:pPr>
            <a:endParaRPr lang="en-US" sz="3600" dirty="0" smtClean="0">
              <a:solidFill>
                <a:srgbClr val="FFFFFF"/>
              </a:solidFill>
            </a:endParaRPr>
          </a:p>
        </p:txBody>
      </p:sp>
      <p:sp>
        <p:nvSpPr>
          <p:cNvPr id="4" name="Slide Number Placeholder 3"/>
          <p:cNvSpPr>
            <a:spLocks noGrp="1"/>
          </p:cNvSpPr>
          <p:nvPr>
            <p:ph type="sldNum" sz="quarter" idx="12"/>
          </p:nvPr>
        </p:nvSpPr>
        <p:spPr/>
        <p:txBody>
          <a:bodyPr/>
          <a:lstStyle/>
          <a:p>
            <a:pPr>
              <a:defRPr/>
            </a:pPr>
            <a:fld id="{FB3EDADF-B925-4AFC-9D56-60185FDBD0A8}" type="slidenum">
              <a:rPr lang="en-US" smtClean="0"/>
              <a:pPr>
                <a:defRPr/>
              </a:pPr>
              <a:t>58</a:t>
            </a:fld>
            <a:endParaRPr lang="en-US" dirty="0"/>
          </a:p>
        </p:txBody>
      </p:sp>
    </p:spTree>
    <p:extLst>
      <p:ext uri="{BB962C8B-B14F-4D97-AF65-F5344CB8AC3E}">
        <p14:creationId xmlns:p14="http://schemas.microsoft.com/office/powerpoint/2010/main" val="18815026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59</a:t>
            </a:fld>
            <a:endParaRPr lang="en-US" altLang="en-US"/>
          </a:p>
        </p:txBody>
      </p:sp>
      <p:sp>
        <p:nvSpPr>
          <p:cNvPr id="728066" name="Rectangle 1026"/>
          <p:cNvSpPr>
            <a:spLocks noGrp="1" noChangeArrowheads="1"/>
          </p:cNvSpPr>
          <p:nvPr>
            <p:ph type="title"/>
          </p:nvPr>
        </p:nvSpPr>
        <p:spPr>
          <a:xfrm>
            <a:off x="386316" y="0"/>
            <a:ext cx="7543800" cy="1036638"/>
          </a:xfrm>
        </p:spPr>
        <p:txBody>
          <a:bodyPr/>
          <a:lstStyle/>
          <a:p>
            <a:r>
              <a:rPr lang="en-US" dirty="0" smtClean="0"/>
              <a:t>Summary</a:t>
            </a:r>
            <a:endParaRPr lang="en-US" dirty="0"/>
          </a:p>
        </p:txBody>
      </p:sp>
      <p:sp>
        <p:nvSpPr>
          <p:cNvPr id="728067" name="Rectangle 1027"/>
          <p:cNvSpPr>
            <a:spLocks noGrp="1" noChangeArrowheads="1"/>
          </p:cNvSpPr>
          <p:nvPr>
            <p:ph type="body" idx="1"/>
          </p:nvPr>
        </p:nvSpPr>
        <p:spPr>
          <a:xfrm>
            <a:off x="416169" y="1143000"/>
            <a:ext cx="8512342" cy="4411662"/>
          </a:xfrm>
          <a:solidFill>
            <a:schemeClr val="lt1"/>
          </a:solidFill>
        </p:spPr>
        <p:txBody>
          <a:bodyPr/>
          <a:lstStyle/>
          <a:p>
            <a:pPr marL="514350" indent="-514350">
              <a:buClrTx/>
              <a:buSzPct val="100000"/>
              <a:buFont typeface="+mj-lt"/>
              <a:buAutoNum type="arabicPeriod"/>
            </a:pPr>
            <a:r>
              <a:rPr lang="en-US" dirty="0" smtClean="0"/>
              <a:t>It helps to know the format and layout of a dataset you want to analyze.</a:t>
            </a:r>
          </a:p>
          <a:p>
            <a:pPr marL="514350" indent="-514350">
              <a:buClrTx/>
              <a:buSzPct val="100000"/>
              <a:buFont typeface="+mj-lt"/>
              <a:buAutoNum type="arabicPeriod"/>
            </a:pPr>
            <a:r>
              <a:rPr lang="en-US" dirty="0" smtClean="0"/>
              <a:t>Paying attention to data formatting issues can save LOTS of time later.</a:t>
            </a:r>
          </a:p>
          <a:p>
            <a:pPr marL="514350" indent="-514350">
              <a:buClrTx/>
              <a:buSzPct val="100000"/>
              <a:buFont typeface="+mj-lt"/>
              <a:buAutoNum type="arabicPeriod"/>
            </a:pPr>
            <a:r>
              <a:rPr lang="en-US" dirty="0" smtClean="0"/>
              <a:t>Defining variable roles is important in </a:t>
            </a:r>
            <a:r>
              <a:rPr lang="en-US" smtClean="0"/>
              <a:t>IBM SPSS Modeler</a:t>
            </a:r>
            <a:r>
              <a:rPr lang="en-US" dirty="0" smtClean="0"/>
              <a:t>.</a:t>
            </a:r>
          </a:p>
          <a:p>
            <a:pPr marL="514350" indent="-514350">
              <a:buClrTx/>
              <a:buSzPct val="100000"/>
              <a:buFont typeface="+mj-lt"/>
              <a:buAutoNum type="arabicPeriod"/>
            </a:pPr>
            <a:r>
              <a:rPr lang="en-US" dirty="0" smtClean="0"/>
              <a:t>Access to rich data is easy.</a:t>
            </a:r>
          </a:p>
          <a:p>
            <a:pPr marL="514350" indent="-514350">
              <a:buClrTx/>
              <a:buSzPct val="100000"/>
              <a:buFont typeface="+mj-lt"/>
              <a:buAutoNum type="arabicPeriod"/>
            </a:pPr>
            <a:r>
              <a:rPr lang="en-US" dirty="0" smtClean="0"/>
              <a:t>Finding your way around can be hard.</a:t>
            </a:r>
          </a:p>
          <a:p>
            <a:pPr marL="514350" indent="-514350">
              <a:buClrTx/>
              <a:buSzPct val="100000"/>
              <a:buFont typeface="+mj-lt"/>
              <a:buAutoNum type="arabicPeriod"/>
            </a:pPr>
            <a:r>
              <a:rPr lang="en-US" dirty="0" smtClean="0"/>
              <a:t>Look for tools (tutorials, browsers),</a:t>
            </a:r>
          </a:p>
          <a:p>
            <a:pPr marL="514350" indent="-514350">
              <a:buClrTx/>
              <a:buSzPct val="100000"/>
              <a:buFont typeface="+mj-lt"/>
              <a:buAutoNum type="arabicPeriod"/>
            </a:pPr>
            <a:r>
              <a:rPr lang="en-US" dirty="0" smtClean="0"/>
              <a:t>Or get professional help (ARS and CTSI). </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314479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6</a:t>
            </a:fld>
            <a:endParaRPr lang="en-US" altLang="en-US" dirty="0"/>
          </a:p>
        </p:txBody>
      </p:sp>
      <p:sp>
        <p:nvSpPr>
          <p:cNvPr id="728066" name="Rectangle 1026"/>
          <p:cNvSpPr>
            <a:spLocks noGrp="1" noChangeArrowheads="1"/>
          </p:cNvSpPr>
          <p:nvPr>
            <p:ph type="title"/>
          </p:nvPr>
        </p:nvSpPr>
        <p:spPr>
          <a:xfrm>
            <a:off x="410308" y="-76200"/>
            <a:ext cx="7543800" cy="1295400"/>
          </a:xfrm>
        </p:spPr>
        <p:txBody>
          <a:bodyPr/>
          <a:lstStyle/>
          <a:p>
            <a:r>
              <a:rPr lang="en-US" dirty="0"/>
              <a:t>Files:  What does a .csv file look like?</a:t>
            </a:r>
            <a:br>
              <a:rPr lang="en-US" dirty="0"/>
            </a:br>
            <a:r>
              <a:rPr lang="en-US" dirty="0" smtClean="0"/>
              <a:t>  </a:t>
            </a:r>
            <a:endParaRPr lang="en-US" dirty="0"/>
          </a:p>
        </p:txBody>
      </p:sp>
      <p:sp>
        <p:nvSpPr>
          <p:cNvPr id="728067" name="Rectangle 1027"/>
          <p:cNvSpPr>
            <a:spLocks noGrp="1" noChangeArrowheads="1"/>
          </p:cNvSpPr>
          <p:nvPr>
            <p:ph type="body" idx="1"/>
          </p:nvPr>
        </p:nvSpPr>
        <p:spPr>
          <a:xfrm>
            <a:off x="457200" y="990600"/>
            <a:ext cx="8382000" cy="4411662"/>
          </a:xfrm>
          <a:solidFill>
            <a:schemeClr val="bg1"/>
          </a:solidFill>
        </p:spPr>
        <p:txBody>
          <a:bodyPr/>
          <a:lstStyle/>
          <a:p>
            <a:pPr marL="0" indent="0">
              <a:lnSpc>
                <a:spcPct val="90000"/>
              </a:lnSpc>
              <a:buSzPct val="54000"/>
              <a:buNone/>
            </a:pPr>
            <a:r>
              <a:rPr lang="en-US" dirty="0" smtClean="0"/>
              <a:t>In homework </a:t>
            </a:r>
            <a:r>
              <a:rPr lang="en-US" dirty="0"/>
              <a:t>we will use the data from the National Electronic Injury Surveillance System (NEISS</a:t>
            </a:r>
            <a:r>
              <a:rPr lang="en-US" dirty="0" smtClean="0"/>
              <a:t>).</a:t>
            </a:r>
            <a:endParaRPr lang="en-US" dirty="0"/>
          </a:p>
          <a:p>
            <a:pPr>
              <a:lnSpc>
                <a:spcPct val="90000"/>
              </a:lnSpc>
              <a:buSzPct val="54000"/>
            </a:pPr>
            <a:r>
              <a:rPr lang="en-US" dirty="0"/>
              <a:t>D</a:t>
            </a:r>
            <a:r>
              <a:rPr lang="en-US" dirty="0" smtClean="0"/>
              <a:t>esigned </a:t>
            </a:r>
            <a:r>
              <a:rPr lang="en-US" dirty="0"/>
              <a:t>by the Consumer Product and Safety </a:t>
            </a:r>
            <a:r>
              <a:rPr lang="en-US" dirty="0" smtClean="0"/>
              <a:t>Commission to </a:t>
            </a:r>
            <a:r>
              <a:rPr lang="en-US" dirty="0"/>
              <a:t>monitor consumer products that can cause injuries (think </a:t>
            </a:r>
            <a:r>
              <a:rPr lang="en-US" dirty="0" err="1"/>
              <a:t>hoverboard</a:t>
            </a:r>
            <a:r>
              <a:rPr lang="en-US" dirty="0"/>
              <a:t>).  </a:t>
            </a:r>
            <a:endParaRPr lang="en-US" dirty="0" smtClean="0"/>
          </a:p>
          <a:p>
            <a:pPr>
              <a:lnSpc>
                <a:spcPct val="90000"/>
              </a:lnSpc>
              <a:buSzPct val="54000"/>
            </a:pPr>
            <a:r>
              <a:rPr lang="en-US" dirty="0" smtClean="0"/>
              <a:t>Based on a national </a:t>
            </a:r>
            <a:r>
              <a:rPr lang="en-US" dirty="0"/>
              <a:t>sample </a:t>
            </a:r>
            <a:r>
              <a:rPr lang="en-US" dirty="0" smtClean="0"/>
              <a:t>of U.S. hospitals.  Records </a:t>
            </a:r>
            <a:r>
              <a:rPr lang="en-US" dirty="0"/>
              <a:t>emergency department visits that involve </a:t>
            </a:r>
            <a:r>
              <a:rPr lang="en-US" dirty="0" smtClean="0"/>
              <a:t>injury </a:t>
            </a:r>
            <a:r>
              <a:rPr lang="en-US" dirty="0"/>
              <a:t>related to a consumer product.   </a:t>
            </a:r>
            <a:endParaRPr lang="en-US" dirty="0" smtClean="0"/>
          </a:p>
          <a:p>
            <a:pPr>
              <a:lnSpc>
                <a:spcPct val="90000"/>
              </a:lnSpc>
              <a:buSzPct val="54000"/>
            </a:pPr>
            <a:r>
              <a:rPr lang="en-US" dirty="0" smtClean="0"/>
              <a:t>The </a:t>
            </a:r>
            <a:r>
              <a:rPr lang="en-US" dirty="0"/>
              <a:t>data from 2015 alone consists of approximately 360,000 </a:t>
            </a:r>
            <a:r>
              <a:rPr lang="en-US" dirty="0" smtClean="0"/>
              <a:t>records.</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222958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7</a:t>
            </a:fld>
            <a:endParaRPr lang="en-US" altLang="en-US" dirty="0"/>
          </a:p>
        </p:txBody>
      </p:sp>
      <p:sp>
        <p:nvSpPr>
          <p:cNvPr id="728066" name="Rectangle 1026"/>
          <p:cNvSpPr>
            <a:spLocks noGrp="1" noChangeArrowheads="1"/>
          </p:cNvSpPr>
          <p:nvPr>
            <p:ph type="title"/>
          </p:nvPr>
        </p:nvSpPr>
        <p:spPr/>
        <p:txBody>
          <a:bodyPr/>
          <a:lstStyle/>
          <a:p>
            <a:r>
              <a:rPr lang="en-US" dirty="0"/>
              <a:t>Files:  What does a .csv file look like?</a:t>
            </a:r>
            <a:br>
              <a:rPr lang="en-US" dirty="0"/>
            </a:br>
            <a:r>
              <a:rPr lang="en-US" dirty="0" smtClean="0"/>
              <a:t>  Take a look at the NEISS dataset</a:t>
            </a:r>
            <a:endParaRPr lang="en-US" dirty="0"/>
          </a:p>
        </p:txBody>
      </p:sp>
      <p:sp>
        <p:nvSpPr>
          <p:cNvPr id="728067" name="Rectangle 1027"/>
          <p:cNvSpPr>
            <a:spLocks noGrp="1" noChangeArrowheads="1"/>
          </p:cNvSpPr>
          <p:nvPr>
            <p:ph type="body" idx="1"/>
          </p:nvPr>
        </p:nvSpPr>
        <p:spPr>
          <a:xfrm>
            <a:off x="533400" y="1371600"/>
            <a:ext cx="8382000" cy="4411662"/>
          </a:xfrm>
        </p:spPr>
        <p:txBody>
          <a:bodyPr/>
          <a:lstStyle/>
          <a:p>
            <a:pPr marL="0" indent="0">
              <a:buNone/>
            </a:pPr>
            <a:r>
              <a:rPr lang="en-US" sz="2400" dirty="0"/>
              <a:t>CPSC Case #,</a:t>
            </a:r>
            <a:r>
              <a:rPr lang="en-US" sz="2400" dirty="0" smtClean="0"/>
              <a:t>trmt_date,psu,weight,stratum,age,sex,race,race_other,diag,diag_other,body_part,disposition,location,fmv,prod1,prod2,narr1,narr2</a:t>
            </a:r>
            <a:r>
              <a:rPr lang="en-US" sz="2400" i="1" dirty="0"/>
              <a:t>¶</a:t>
            </a:r>
            <a:endParaRPr lang="en-US" sz="2400" dirty="0"/>
          </a:p>
          <a:p>
            <a:pPr marL="0" indent="0">
              <a:buNone/>
            </a:pPr>
            <a:r>
              <a:rPr lang="en-US" sz="2400" dirty="0"/>
              <a:t>150324089,3/9/2015,21,15.0591,V,28,1,0,,57,,76,4,0,0,1894,,28YM EVADING BAIL BONDSMAN&amp;JUMPED FROM 3RD STORY WINDOW LANDING ONTO FA,"CE, +LOC/SZ LIKE ACTIVITIES&gt;&gt;MULTI FACIAL BONE </a:t>
            </a:r>
            <a:r>
              <a:rPr lang="en-US" sz="2400" dirty="0" smtClean="0"/>
              <a:t>FXS”</a:t>
            </a:r>
            <a:r>
              <a:rPr lang="en-US" sz="2400" i="1" dirty="0"/>
              <a:t> ¶</a:t>
            </a:r>
            <a:endParaRPr lang="en-US" sz="2400" dirty="0"/>
          </a:p>
          <a:p>
            <a:pPr marL="0" indent="0">
              <a:buNone/>
            </a:pPr>
            <a:r>
              <a:rPr lang="en-US" sz="2400" dirty="0" smtClean="0"/>
              <a:t>150734952,7/4/2015,57,15.7762,V,20,1,2,,59,,82,1,1,0,1894,,20 YOM DX HAND LACERATION - S/P PT PUNCHED A WINDOW.,</a:t>
            </a:r>
            <a:r>
              <a:rPr lang="en-US" sz="2400" i="1" dirty="0"/>
              <a:t> ¶</a:t>
            </a:r>
            <a:endParaRPr lang="en-US" sz="2400" dirty="0"/>
          </a:p>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774840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8</a:t>
            </a:fld>
            <a:endParaRPr lang="en-US" altLang="en-US" dirty="0"/>
          </a:p>
        </p:txBody>
      </p:sp>
      <p:sp>
        <p:nvSpPr>
          <p:cNvPr id="728066" name="Rectangle 1026"/>
          <p:cNvSpPr>
            <a:spLocks noGrp="1" noChangeArrowheads="1"/>
          </p:cNvSpPr>
          <p:nvPr>
            <p:ph type="title"/>
          </p:nvPr>
        </p:nvSpPr>
        <p:spPr/>
        <p:txBody>
          <a:bodyPr/>
          <a:lstStyle/>
          <a:p>
            <a:r>
              <a:rPr lang="en-US" dirty="0"/>
              <a:t>Files:  What does a .csv file look like?</a:t>
            </a:r>
            <a:br>
              <a:rPr lang="en-US" dirty="0"/>
            </a:br>
            <a:r>
              <a:rPr lang="en-US" dirty="0" smtClean="0"/>
              <a:t>  NEISS dataset from Homework</a:t>
            </a:r>
            <a:endParaRPr lang="en-US" dirty="0"/>
          </a:p>
        </p:txBody>
      </p:sp>
      <p:sp>
        <p:nvSpPr>
          <p:cNvPr id="728067" name="Rectangle 1027"/>
          <p:cNvSpPr>
            <a:spLocks noGrp="1" noChangeArrowheads="1"/>
          </p:cNvSpPr>
          <p:nvPr>
            <p:ph type="body" idx="1"/>
          </p:nvPr>
        </p:nvSpPr>
        <p:spPr>
          <a:xfrm>
            <a:off x="533400" y="1371600"/>
            <a:ext cx="8229600" cy="4411662"/>
          </a:xfrm>
        </p:spPr>
        <p:txBody>
          <a:bodyPr/>
          <a:lstStyle/>
          <a:p>
            <a:pPr marL="0" indent="0">
              <a:buNone/>
            </a:pPr>
            <a:r>
              <a:rPr lang="en-US" sz="2400" dirty="0"/>
              <a:t>CPSC Case #,</a:t>
            </a:r>
            <a:r>
              <a:rPr lang="en-US" sz="2400" dirty="0" smtClean="0"/>
              <a:t>trmt_date,psu,weight,stratum,age,sex,race,race_other,diag,diag_other,body_part,disposition,location,fmv,prod1,prod2,narr1,narr2</a:t>
            </a:r>
            <a:r>
              <a:rPr lang="en-US" sz="2400" i="1" dirty="0" smtClean="0"/>
              <a:t>¶</a:t>
            </a:r>
          </a:p>
          <a:p>
            <a:pPr marL="0" indent="0">
              <a:buNone/>
            </a:pPr>
            <a:endParaRPr lang="en-US" sz="2400" dirty="0"/>
          </a:p>
          <a:p>
            <a:pPr marL="0" indent="0">
              <a:buNone/>
            </a:pPr>
            <a:r>
              <a:rPr lang="en-US" sz="2400" dirty="0"/>
              <a:t>150324089,3/9/2015,21,15.0591,V,28,1,0,,57,,76,4,0,0,1894,,28YM EVADING BAIL BONDSMAN&amp;JUMPED FROM 3RD STORY WINDOW LANDING ONTO FA,"CE, +LOC/SZ LIKE ACTIVITIES&gt;&gt;MULTI FACIAL BONE FXS”</a:t>
            </a:r>
            <a:r>
              <a:rPr lang="en-US" sz="2400" i="1" dirty="0"/>
              <a:t> ¶</a:t>
            </a:r>
            <a:endParaRPr lang="en-US" sz="2400" dirty="0"/>
          </a:p>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
        <p:nvSpPr>
          <p:cNvPr id="2" name="Rectangle 1"/>
          <p:cNvSpPr/>
          <p:nvPr/>
        </p:nvSpPr>
        <p:spPr bwMode="auto">
          <a:xfrm>
            <a:off x="381000" y="1371600"/>
            <a:ext cx="8305800" cy="1828800"/>
          </a:xfrm>
          <a:prstGeom prst="rect">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TextBox 2"/>
          <p:cNvSpPr txBox="1"/>
          <p:nvPr/>
        </p:nvSpPr>
        <p:spPr>
          <a:xfrm>
            <a:off x="3962400" y="2743200"/>
            <a:ext cx="3733800" cy="461665"/>
          </a:xfrm>
          <a:prstGeom prst="rect">
            <a:avLst/>
          </a:prstGeom>
          <a:noFill/>
        </p:spPr>
        <p:txBody>
          <a:bodyPr wrap="square" rtlCol="0">
            <a:spAutoFit/>
          </a:bodyPr>
          <a:lstStyle/>
          <a:p>
            <a:r>
              <a:rPr lang="en-US" sz="2400" dirty="0" smtClean="0">
                <a:solidFill>
                  <a:srgbClr val="FF0000"/>
                </a:solidFill>
              </a:rPr>
              <a:t>Variable names</a:t>
            </a:r>
            <a:endParaRPr lang="en-US" sz="2400" dirty="0">
              <a:solidFill>
                <a:srgbClr val="FF0000"/>
              </a:solidFill>
            </a:endParaRPr>
          </a:p>
        </p:txBody>
      </p:sp>
    </p:spTree>
    <p:extLst>
      <p:ext uri="{BB962C8B-B14F-4D97-AF65-F5344CB8AC3E}">
        <p14:creationId xmlns:p14="http://schemas.microsoft.com/office/powerpoint/2010/main" val="3459315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81000" y="3200400"/>
            <a:ext cx="8305800" cy="2362200"/>
          </a:xfrm>
          <a:prstGeom prst="rect">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Slide Number Placeholder 5"/>
          <p:cNvSpPr>
            <a:spLocks noGrp="1"/>
          </p:cNvSpPr>
          <p:nvPr>
            <p:ph type="sldNum" sz="quarter" idx="12"/>
          </p:nvPr>
        </p:nvSpPr>
        <p:spPr/>
        <p:txBody>
          <a:bodyPr/>
          <a:lstStyle/>
          <a:p>
            <a:fld id="{4ECD52D9-4819-4733-ADD5-75193A649211}" type="slidenum">
              <a:rPr lang="en-US" altLang="en-US"/>
              <a:pPr/>
              <a:t>9</a:t>
            </a:fld>
            <a:endParaRPr lang="en-US" altLang="en-US" dirty="0"/>
          </a:p>
        </p:txBody>
      </p:sp>
      <p:sp>
        <p:nvSpPr>
          <p:cNvPr id="728066" name="Rectangle 1026"/>
          <p:cNvSpPr>
            <a:spLocks noGrp="1" noChangeArrowheads="1"/>
          </p:cNvSpPr>
          <p:nvPr>
            <p:ph type="title"/>
          </p:nvPr>
        </p:nvSpPr>
        <p:spPr/>
        <p:txBody>
          <a:bodyPr/>
          <a:lstStyle/>
          <a:p>
            <a:r>
              <a:rPr lang="en-US" dirty="0"/>
              <a:t>Files:  What does a .csv file look like?</a:t>
            </a:r>
            <a:br>
              <a:rPr lang="en-US" dirty="0"/>
            </a:br>
            <a:r>
              <a:rPr lang="en-US" dirty="0" smtClean="0"/>
              <a:t>  NEISS dataset from Homework</a:t>
            </a:r>
            <a:endParaRPr lang="en-US" dirty="0"/>
          </a:p>
        </p:txBody>
      </p:sp>
      <p:sp>
        <p:nvSpPr>
          <p:cNvPr id="728067" name="Rectangle 1027"/>
          <p:cNvSpPr>
            <a:spLocks noGrp="1" noChangeArrowheads="1"/>
          </p:cNvSpPr>
          <p:nvPr>
            <p:ph type="body" idx="1"/>
          </p:nvPr>
        </p:nvSpPr>
        <p:spPr>
          <a:xfrm>
            <a:off x="533400" y="1371600"/>
            <a:ext cx="8229600" cy="4411662"/>
          </a:xfrm>
        </p:spPr>
        <p:txBody>
          <a:bodyPr/>
          <a:lstStyle/>
          <a:p>
            <a:pPr marL="0" indent="0">
              <a:buNone/>
            </a:pPr>
            <a:r>
              <a:rPr lang="en-US" sz="2400" dirty="0"/>
              <a:t>CPSC Case #,</a:t>
            </a:r>
            <a:r>
              <a:rPr lang="en-US" sz="2400" dirty="0" smtClean="0"/>
              <a:t>trmt_date,psu,weight,stratum,age,sex,race,race_other,diag,diag_other,body_part,disposition,location,fmv,prod1,prod2,narr1,narr2</a:t>
            </a:r>
            <a:r>
              <a:rPr lang="en-US" sz="2400" i="1" dirty="0" smtClean="0"/>
              <a:t>¶</a:t>
            </a:r>
          </a:p>
          <a:p>
            <a:pPr marL="0" indent="0">
              <a:buNone/>
            </a:pPr>
            <a:endParaRPr lang="en-US" sz="2400" dirty="0"/>
          </a:p>
          <a:p>
            <a:pPr marL="0" indent="0">
              <a:buNone/>
            </a:pPr>
            <a:r>
              <a:rPr lang="en-US" sz="2400" dirty="0"/>
              <a:t>150324089,3/9/2015,21,15.0591,V,28,1,0,,57,,76,4,0,0,1894,,28YM EVADING BAIL BONDSMAN&amp;JUMPED FROM 3RD STORY WINDOW LANDING ONTO FA,"CE, +LOC/SZ LIKE ACTIVITIES&gt;&gt;MULTI FACIAL BONE FXS”</a:t>
            </a:r>
            <a:r>
              <a:rPr lang="en-US" sz="2400" i="1" dirty="0"/>
              <a:t> ¶</a:t>
            </a:r>
            <a:endParaRPr lang="en-US" sz="2400" dirty="0"/>
          </a:p>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
        <p:nvSpPr>
          <p:cNvPr id="3" name="TextBox 2"/>
          <p:cNvSpPr txBox="1"/>
          <p:nvPr/>
        </p:nvSpPr>
        <p:spPr>
          <a:xfrm>
            <a:off x="2590800" y="4953000"/>
            <a:ext cx="5140569" cy="461665"/>
          </a:xfrm>
          <a:prstGeom prst="rect">
            <a:avLst/>
          </a:prstGeom>
          <a:noFill/>
        </p:spPr>
        <p:txBody>
          <a:bodyPr wrap="square" rtlCol="0">
            <a:spAutoFit/>
          </a:bodyPr>
          <a:lstStyle/>
          <a:p>
            <a:r>
              <a:rPr lang="en-US" sz="2400" dirty="0" smtClean="0">
                <a:solidFill>
                  <a:srgbClr val="FF0000"/>
                </a:solidFill>
              </a:rPr>
              <a:t>Data from an emergency room visit</a:t>
            </a:r>
            <a:endParaRPr lang="en-US" sz="2400" dirty="0">
              <a:solidFill>
                <a:srgbClr val="FF0000"/>
              </a:solidFill>
            </a:endParaRPr>
          </a:p>
        </p:txBody>
      </p:sp>
    </p:spTree>
    <p:extLst>
      <p:ext uri="{BB962C8B-B14F-4D97-AF65-F5344CB8AC3E}">
        <p14:creationId xmlns:p14="http://schemas.microsoft.com/office/powerpoint/2010/main" val="586949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cem chi2">
  <a:themeElements>
    <a:clrScheme name="cem chi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em chi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em chi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cem chi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cem chi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cem chi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cem chi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cem chi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cem chi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cem chi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cem chi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cem chi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18661</TotalTime>
  <Words>2964</Words>
  <Application>Microsoft Office PowerPoint</Application>
  <PresentationFormat>On-screen Show (4:3)</PresentationFormat>
  <Paragraphs>371</Paragraphs>
  <Slides>59</Slides>
  <Notes>55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5" baseType="lpstr">
      <vt:lpstr>Arial</vt:lpstr>
      <vt:lpstr>Book Antiqua</vt:lpstr>
      <vt:lpstr>Times New Roman</vt:lpstr>
      <vt:lpstr>Wingdings</vt:lpstr>
      <vt:lpstr>cem chi2</vt:lpstr>
      <vt:lpstr>Worksheet</vt:lpstr>
      <vt:lpstr>PowerPoint Presentation</vt:lpstr>
      <vt:lpstr>Outline for today</vt:lpstr>
      <vt:lpstr>File types</vt:lpstr>
      <vt:lpstr>File types</vt:lpstr>
      <vt:lpstr>File types supported by Modeler</vt:lpstr>
      <vt:lpstr>Files:  What does a .csv file look like?   </vt:lpstr>
      <vt:lpstr>Files:  What does a .csv file look like?   Take a look at the NEISS dataset</vt:lpstr>
      <vt:lpstr>Files:  What does a .csv file look like?   NEISS dataset from Homework</vt:lpstr>
      <vt:lpstr>Files:  What does a .csv file look like?   NEISS dataset from Homework</vt:lpstr>
      <vt:lpstr>Files:  What does a .csv file look like?   NEISS dataset from Homework</vt:lpstr>
      <vt:lpstr>Files:  Data issues   NEISS dataset from Homework</vt:lpstr>
      <vt:lpstr>Files:  Data issues   NEISS dataset from Homework</vt:lpstr>
      <vt:lpstr>Files:  Data issues   NEISS dataset from Homework</vt:lpstr>
      <vt:lpstr>File types</vt:lpstr>
      <vt:lpstr>Variable types</vt:lpstr>
      <vt:lpstr>Variable types: Why is it important to distinguish?</vt:lpstr>
      <vt:lpstr>Variable types - roles</vt:lpstr>
      <vt:lpstr>Best practices in data</vt:lpstr>
      <vt:lpstr>Best practices:  rectangular data</vt:lpstr>
      <vt:lpstr>Best practices in data</vt:lpstr>
      <vt:lpstr>Best data practices checklist part 1</vt:lpstr>
      <vt:lpstr>Best data practices checklist part 2</vt:lpstr>
      <vt:lpstr>Best data practices checklist part 3</vt:lpstr>
      <vt:lpstr>Best data practices checklist part 4</vt:lpstr>
      <vt:lpstr>Best data practices:  sad but true 1</vt:lpstr>
      <vt:lpstr>Best data practices:  sad but true 2</vt:lpstr>
      <vt:lpstr>Best data practices:  sad but true 3</vt:lpstr>
      <vt:lpstr>Two common variations on the basic rectangular layout.  1. Longitudinal</vt:lpstr>
      <vt:lpstr>Data layouts for longitudinal data</vt:lpstr>
      <vt:lpstr>Data layouts for longitudinal data</vt:lpstr>
      <vt:lpstr>Two common variations on the basic rectangular layout. 2. Relational</vt:lpstr>
      <vt:lpstr>Two common variations on the basic rectangular layout. 2. Relational</vt:lpstr>
      <vt:lpstr>Relational database Merging on records with the same ID </vt:lpstr>
      <vt:lpstr>Relational database Merging on records with the same ID </vt:lpstr>
      <vt:lpstr>Relational database Merging on records with the same ID </vt:lpstr>
      <vt:lpstr>Healthcare datasets are rapidly becoming much more available</vt:lpstr>
      <vt:lpstr>Datasets: NHANES</vt:lpstr>
      <vt:lpstr>Datasets: NHANES</vt:lpstr>
      <vt:lpstr>UCSF Profiles search on “NHANES”</vt:lpstr>
      <vt:lpstr>Datasets: NHANES examples</vt:lpstr>
      <vt:lpstr>Datasets: NHANES examples</vt:lpstr>
      <vt:lpstr>Datasets: NIS</vt:lpstr>
      <vt:lpstr>Datasets: NIS</vt:lpstr>
      <vt:lpstr>Datasets: NIS examples</vt:lpstr>
      <vt:lpstr>Datasets: OAI</vt:lpstr>
      <vt:lpstr>Datasets: OAI</vt:lpstr>
      <vt:lpstr>Datasets: OAI</vt:lpstr>
      <vt:lpstr>Datasets: OAI</vt:lpstr>
      <vt:lpstr>Datasets: OAI</vt:lpstr>
      <vt:lpstr>Finding your way around big datasets: CELDAC</vt:lpstr>
      <vt:lpstr>CELDAC’S Main Components</vt:lpstr>
      <vt:lpstr>Dataset Repository</vt:lpstr>
      <vt:lpstr>How to Access CELDAC Datasets</vt:lpstr>
      <vt:lpstr>Using Electronic Health Records for Research</vt:lpstr>
      <vt:lpstr>Using Electronic Health Records for Research</vt:lpstr>
      <vt:lpstr>Using Electronic Health Records for Research</vt:lpstr>
      <vt:lpstr>Using Electronic Health Records for Research</vt:lpstr>
      <vt:lpstr>Using Electronic Health Records for Research</vt:lpstr>
      <vt:lpstr>Summary</vt:lpstr>
    </vt:vector>
  </TitlesOfParts>
  <Company>UCSF-PSG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 for Appropriate OAI Data Use</dc:title>
  <dc:creator>CMcCulloch</dc:creator>
  <cp:lastModifiedBy>McCulloch, Charles</cp:lastModifiedBy>
  <cp:revision>411</cp:revision>
  <dcterms:created xsi:type="dcterms:W3CDTF">2007-11-26T22:52:26Z</dcterms:created>
  <dcterms:modified xsi:type="dcterms:W3CDTF">2017-07-24T00:51:32Z</dcterms:modified>
</cp:coreProperties>
</file>