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4"/>
  </p:notesMasterIdLst>
  <p:handoutMasterIdLst>
    <p:handoutMasterId r:id="rId35"/>
  </p:handoutMasterIdLst>
  <p:sldIdLst>
    <p:sldId id="1097" r:id="rId2"/>
    <p:sldId id="1098" r:id="rId3"/>
    <p:sldId id="1099" r:id="rId4"/>
    <p:sldId id="953" r:id="rId5"/>
    <p:sldId id="998" r:id="rId6"/>
    <p:sldId id="1008" r:id="rId7"/>
    <p:sldId id="1000" r:id="rId8"/>
    <p:sldId id="1005" r:id="rId9"/>
    <p:sldId id="1051" r:id="rId10"/>
    <p:sldId id="1007" r:id="rId11"/>
    <p:sldId id="1006" r:id="rId12"/>
    <p:sldId id="1049" r:id="rId13"/>
    <p:sldId id="1117" r:id="rId14"/>
    <p:sldId id="1011" r:id="rId15"/>
    <p:sldId id="1019" r:id="rId16"/>
    <p:sldId id="1036" r:id="rId17"/>
    <p:sldId id="1038" r:id="rId18"/>
    <p:sldId id="1037" r:id="rId19"/>
    <p:sldId id="1039" r:id="rId20"/>
    <p:sldId id="1052" r:id="rId21"/>
    <p:sldId id="1043" r:id="rId22"/>
    <p:sldId id="1044" r:id="rId23"/>
    <p:sldId id="1042" r:id="rId24"/>
    <p:sldId id="1045" r:id="rId25"/>
    <p:sldId id="1020" r:id="rId26"/>
    <p:sldId id="806" r:id="rId27"/>
    <p:sldId id="915" r:id="rId28"/>
    <p:sldId id="817" r:id="rId29"/>
    <p:sldId id="805" r:id="rId30"/>
    <p:sldId id="1047" r:id="rId31"/>
    <p:sldId id="1103" r:id="rId32"/>
    <p:sldId id="1048" r:id="rId33"/>
  </p:sldIdLst>
  <p:sldSz cx="9144000" cy="6858000" type="screen4x3"/>
  <p:notesSz cx="6858000" cy="9296400"/>
  <p:defaultTex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960">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35" clrIdx="0"/>
  <p:cmAuthor id="1" name="Rebecca Graff" initials="RG" lastIdx="3" clrIdx="1">
    <p:extLst>
      <p:ext uri="{19B8F6BF-5375-455C-9EA6-DF929625EA0E}">
        <p15:presenceInfo xmlns:p15="http://schemas.microsoft.com/office/powerpoint/2012/main" userId="a6ba10420d7fc8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00"/>
    <a:srgbClr val="FF9900"/>
    <a:srgbClr val="00CC00"/>
    <a:srgbClr val="FF3300"/>
    <a:srgbClr val="000068"/>
    <a:srgbClr val="000066"/>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23" autoAdjust="0"/>
    <p:restoredTop sz="74301" autoAdjust="0"/>
  </p:normalViewPr>
  <p:slideViewPr>
    <p:cSldViewPr snapToGrid="0">
      <p:cViewPr varScale="1">
        <p:scale>
          <a:sx n="91" d="100"/>
          <a:sy n="91" d="100"/>
        </p:scale>
        <p:origin x="2192" y="184"/>
      </p:cViewPr>
      <p:guideLst>
        <p:guide orient="horz" pos="2112"/>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55" d="100"/>
          <a:sy n="55" d="100"/>
        </p:scale>
        <p:origin x="-1722" y="-90"/>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51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51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51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411B3E41-D366-4F39-8F80-300A9B4185A2}" type="slidenum">
              <a:rPr lang="en-US"/>
              <a:pPr>
                <a:defRPr/>
              </a:pPr>
              <a:t>‹#›</a:t>
            </a:fld>
            <a:endParaRPr lang="en-US"/>
          </a:p>
        </p:txBody>
      </p:sp>
    </p:spTree>
    <p:extLst>
      <p:ext uri="{BB962C8B-B14F-4D97-AF65-F5344CB8AC3E}">
        <p14:creationId xmlns:p14="http://schemas.microsoft.com/office/powerpoint/2010/main" val="3883703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25603" name="Rectangle 3"/>
          <p:cNvSpPr>
            <a:spLocks noGrp="1" noChangeArrowheads="1"/>
          </p:cNvSpPr>
          <p:nvPr>
            <p:ph type="dt"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5"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25607"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0804B553-72BD-4DD0-89C7-4B996FCF1228}" type="slidenum">
              <a:rPr lang="en-US"/>
              <a:pPr>
                <a:defRPr/>
              </a:pPr>
              <a:t>‹#›</a:t>
            </a:fld>
            <a:endParaRPr lang="en-US"/>
          </a:p>
        </p:txBody>
      </p:sp>
    </p:spTree>
    <p:extLst>
      <p:ext uri="{BB962C8B-B14F-4D97-AF65-F5344CB8AC3E}">
        <p14:creationId xmlns:p14="http://schemas.microsoft.com/office/powerpoint/2010/main" val="35785225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3D27D4-BC53-4761-9695-E64EA3648719}" type="slidenum">
              <a:rPr lang="en-US" smtClean="0">
                <a:latin typeface="Arial" charset="0"/>
              </a:rPr>
              <a:pPr fontAlgn="base">
                <a:spcBef>
                  <a:spcPct val="0"/>
                </a:spcBef>
                <a:spcAft>
                  <a:spcPct val="0"/>
                </a:spcAft>
              </a:pPr>
              <a:t>1</a:t>
            </a:fld>
            <a:endParaRPr lang="en-US">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1530388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10</a:t>
            </a:fld>
            <a:endParaRPr lang="en-US"/>
          </a:p>
        </p:txBody>
      </p:sp>
    </p:spTree>
    <p:extLst>
      <p:ext uri="{BB962C8B-B14F-4D97-AF65-F5344CB8AC3E}">
        <p14:creationId xmlns:p14="http://schemas.microsoft.com/office/powerpoint/2010/main" val="2387438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study is restricted to individuals who are at work (C = 0) at the time of outcome ascertainment.</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Being exposed to the chemical reduces the probability of being at work in the near future (e.g., exposure can cause disabling asthma)</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11</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This creates a potential collider bias because exposed individuals who do not have the event prior to T</a:t>
            </a:r>
            <a:r>
              <a:rPr lang="en-US" sz="800" baseline="-25000" dirty="0"/>
              <a:t>0</a:t>
            </a:r>
            <a:r>
              <a:rPr lang="en-US" sz="800" dirty="0"/>
              <a:t> may have other characteristics (L) that protected them from an early event and also bias associations with later event rates.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12</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Stratification boxes nodes</a:t>
            </a:r>
          </a:p>
          <a:p>
            <a:pPr marL="171450" indent="-171450">
              <a:buFontTx/>
              <a:buChar char="-"/>
            </a:pPr>
            <a:r>
              <a:rPr lang="en-US" sz="800" dirty="0"/>
              <a:t>In this DAG representing differential loss to follow-up, we can stratify on L to deal with the selection bias</a:t>
            </a:r>
          </a:p>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13</a:t>
            </a:fld>
            <a:endParaRPr lang="en-US"/>
          </a:p>
        </p:txBody>
      </p:sp>
    </p:spTree>
    <p:extLst>
      <p:ext uri="{BB962C8B-B14F-4D97-AF65-F5344CB8AC3E}">
        <p14:creationId xmlns:p14="http://schemas.microsoft.com/office/powerpoint/2010/main" val="1217067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Differential loss to follow-up can also take on this structure</a:t>
            </a:r>
          </a:p>
          <a:p>
            <a:pPr marL="171450" indent="-171450">
              <a:buFontTx/>
              <a:buChar char="-"/>
            </a:pPr>
            <a:r>
              <a:rPr lang="en-US" sz="800" dirty="0"/>
              <a:t>C is a descendant of L, so we already have an open pathway between A and Y</a:t>
            </a:r>
          </a:p>
          <a:p>
            <a:pPr marL="171450" indent="-171450">
              <a:buFontTx/>
              <a:buChar char="-"/>
            </a:pPr>
            <a:r>
              <a:rPr lang="en-US" sz="800" dirty="0"/>
              <a:t>To close the pathway, we can remove any arrows into C </a:t>
            </a:r>
            <a:r>
              <a:rPr lang="en-US" sz="800" dirty="0">
                <a:sym typeface="Wingdings" pitchFamily="2" charset="2"/>
              </a:rPr>
              <a:t>via inverse probability censoring weighting</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dirty="0"/>
              <a:t>Inverse probability weighting appropriately adjusts for selection bias in this situation because this approach is not based on estimating effect measures conditional on the covariates L, but rather on estimating unconditional effect measures after reweighting the subjects according to their exposure and their values of L.</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dirty="0"/>
              <a:t>Stratification boxes nodes, whereas IPW removes arrows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14</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en-US" sz="800" dirty="0"/>
              <a:t>Also called information bias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15</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16</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17</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E.g., A = cholesterol-lowering drugs, Y = liver disease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According to the rules of d-separation, the measurement errors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and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are independent because the path between them is blocked by colliders (either A* or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haphazard data entry errors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In other settings, however, the measurement errors for exposure and outcome may be dependent, as depicted in the second figure</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For example, dependent measurement errors will occur if the information were obtained retrospectively by phone interview and an individual’s ability to recall her medical history (</a:t>
            </a:r>
            <a:r>
              <a:rPr lang="en-US" sz="800" b="0" i="0" u="none" strike="noStrike" kern="1200" baseline="0" dirty="0" err="1">
                <a:solidFill>
                  <a:schemeClr val="tx1"/>
                </a:solidFill>
                <a:latin typeface="Times New Roman" pitchFamily="18" charset="0"/>
                <a:ea typeface="+mn-ea"/>
                <a:cs typeface="+mn-cs"/>
              </a:rPr>
              <a:t>Uay</a:t>
            </a:r>
            <a:r>
              <a:rPr lang="en-US" sz="800" b="0" i="0" u="none" strike="noStrike" kern="1200" baseline="0" dirty="0">
                <a:solidFill>
                  <a:schemeClr val="tx1"/>
                </a:solidFill>
                <a:latin typeface="Times New Roman" pitchFamily="18" charset="0"/>
                <a:ea typeface="+mn-ea"/>
                <a:cs typeface="+mn-cs"/>
              </a:rPr>
              <a:t>) affected the measurement of both A and Y.</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Both Figures represent settings in which the error for treatment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is independent of the true value of the outcome Y, and the error for the outcome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is independent of the true value of treatment 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then say that the measurement error for treatment is nondifferential with respect to the outcome and that the measurement error for the outcome is nondifferential with respect to the treatment.</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Note that the mismeasured variables are NOT boxed</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aren’t conditioning on mismeasurement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18</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In the first figure, measurement errors of treatment and outcome are independent but differential, such that the true value of the outcome affects the measurement of the treatment</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E.g., A = drug use, Y = dementia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 ascertained by interviewing demented study participants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The second figure, shows an example of independent but differential measurement error in which the true value of the treatment affects the measurement of the outcome (i.e., an arrow from A to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A differential measurement error of the outcome will occur if physicians, suspecting that drug use A causes liver toxicity Y, monitored patients receiving drug more closely than other patients.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Note that the mismeasured variables are NOT boxed</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aren’t conditioning on mismeasurement</a:t>
            </a:r>
          </a:p>
          <a:p>
            <a:pPr marL="171450" lvl="0" indent="-171450">
              <a:buFontTx/>
              <a:buChar char="-"/>
            </a:pPr>
            <a:endParaRPr lang="en-US" sz="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19</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2709565-02B6-433C-8081-84B5311D3000}" type="slidenum">
              <a:rPr lang="en-US" altLang="en-US" smtClean="0"/>
              <a:pPr eaLnBrk="1" hangingPunct="1">
                <a:spcBef>
                  <a:spcPct val="0"/>
                </a:spcBef>
              </a:pPr>
              <a:t>2</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hangingPunct="1">
              <a:buFont typeface="+mj-lt"/>
              <a:buNone/>
            </a:pPr>
            <a:endParaRPr lang="en-US" altLang="en-US" sz="800" dirty="0"/>
          </a:p>
        </p:txBody>
      </p:sp>
    </p:spTree>
    <p:extLst>
      <p:ext uri="{BB962C8B-B14F-4D97-AF65-F5344CB8AC3E}">
        <p14:creationId xmlns:p14="http://schemas.microsoft.com/office/powerpoint/2010/main" val="1032781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20</a:t>
            </a:fld>
            <a:endParaRPr lang="en-US"/>
          </a:p>
        </p:txBody>
      </p:sp>
    </p:spTree>
    <p:extLst>
      <p:ext uri="{BB962C8B-B14F-4D97-AF65-F5344CB8AC3E}">
        <p14:creationId xmlns:p14="http://schemas.microsoft.com/office/powerpoint/2010/main" val="3241311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One would expect an arrow from Y to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in a study to compute the effect of alcohol use during pregnancy A on birth defects Y if alcohol intake is ascertained by recall after delivery–because recall may be affected by the outcome of the pregnancy.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resulting measurement bias is often referred to as recall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21</a:t>
            </a:fld>
            <a:endParaRPr lang="en-US"/>
          </a:p>
        </p:txBody>
      </p:sp>
    </p:spTree>
    <p:extLst>
      <p:ext uri="{BB962C8B-B14F-4D97-AF65-F5344CB8AC3E}">
        <p14:creationId xmlns:p14="http://schemas.microsoft.com/office/powerpoint/2010/main" val="210309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A bias with the same structure might arise if blood levels of drug A*  are used in place of actual drug use A, and blood levels are measured after liver toxicity Y is present–because liver toxicity affects the measured blood levels of the drug.</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resulting measurement bias is often referred to as reverse causation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22</a:t>
            </a:fld>
            <a:endParaRPr lang="en-US"/>
          </a:p>
        </p:txBody>
      </p:sp>
    </p:spTree>
    <p:extLst>
      <p:ext uri="{BB962C8B-B14F-4D97-AF65-F5344CB8AC3E}">
        <p14:creationId xmlns:p14="http://schemas.microsoft.com/office/powerpoint/2010/main" val="1816196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These figures depict measurement errors that are both dependent and differential, which may result from a combination of the settings described above.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23</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24</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25</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30</a:t>
            </a:fld>
            <a:endParaRPr lang="en-US"/>
          </a:p>
        </p:txBody>
      </p:sp>
    </p:spTree>
    <p:extLst>
      <p:ext uri="{BB962C8B-B14F-4D97-AF65-F5344CB8AC3E}">
        <p14:creationId xmlns:p14="http://schemas.microsoft.com/office/powerpoint/2010/main" val="3933702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32</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a:t>
            </a:fld>
            <a:endParaRPr lang="en-US"/>
          </a:p>
        </p:txBody>
      </p:sp>
    </p:spTree>
    <p:extLst>
      <p:ext uri="{BB962C8B-B14F-4D97-AF65-F5344CB8AC3E}">
        <p14:creationId xmlns:p14="http://schemas.microsoft.com/office/powerpoint/2010/main" val="274977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Two sources of</a:t>
            </a:r>
            <a:r>
              <a:rPr lang="en-US" sz="800" baseline="0" dirty="0"/>
              <a:t> association:</a:t>
            </a:r>
          </a:p>
          <a:p>
            <a:pPr marL="628650" lvl="1" indent="-171450">
              <a:buFontTx/>
              <a:buChar char="-"/>
            </a:pPr>
            <a:r>
              <a:rPr lang="en-US" sz="800" baseline="0" dirty="0"/>
              <a:t>the causal effect of A on Y</a:t>
            </a:r>
          </a:p>
          <a:p>
            <a:pPr marL="628650" lvl="1" indent="-171450">
              <a:buFontTx/>
              <a:buChar char="-"/>
            </a:pPr>
            <a:r>
              <a:rPr lang="en-US" sz="800" baseline="0" dirty="0"/>
              <a:t>The open path between A and Y resulting from conditioning on a common effect</a:t>
            </a:r>
          </a:p>
          <a:p>
            <a:pPr marL="171450" lvl="0" indent="-171450">
              <a:buFontTx/>
              <a:buChar char="-"/>
            </a:pPr>
            <a:r>
              <a:rPr lang="en-US" sz="800" baseline="0" dirty="0"/>
              <a:t>These DAGs are EXAMPLES</a:t>
            </a:r>
          </a:p>
          <a:p>
            <a:pPr marL="628650" lvl="1" indent="-171450">
              <a:buFontTx/>
              <a:buChar char="-"/>
            </a:pPr>
            <a:r>
              <a:rPr lang="en-US" sz="800" baseline="0" dirty="0"/>
              <a:t>Even within types of bias, there isn’t only one structure that represents the bias in all its forms</a:t>
            </a:r>
          </a:p>
          <a:p>
            <a:pPr marL="628650" lvl="1" indent="-171450">
              <a:buFontTx/>
              <a:buChar char="-"/>
            </a:pPr>
            <a:r>
              <a:rPr lang="en-US" sz="800" baseline="0" dirty="0"/>
              <a:t>Depends on the causal questions, the nodes and relationships among them can change.</a:t>
            </a:r>
          </a:p>
          <a:p>
            <a:pPr marL="171450" lvl="0" indent="-171450">
              <a:buFontTx/>
              <a:buChar char="-"/>
            </a:pPr>
            <a:r>
              <a:rPr lang="en-US" sz="800" baseline="0" dirty="0"/>
              <a:t>Selection bias can also be a common effect of a cause of exposure and the outcome itself or a common effect of the exposure itself and a cause of the outcome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Times New Roman" pitchFamily="18" charset="0"/>
                <a:ea typeface="+mn-ea"/>
                <a:cs typeface="+mn-cs"/>
              </a:rPr>
              <a:t>The arrow from disease status Y to selection C indicates that cases in the population are more likely to be selected than non-cases, which is the defining feature of a case-control study.</a:t>
            </a:r>
          </a:p>
          <a:p>
            <a:pPr marL="171450" indent="-171450">
              <a:buFontTx/>
              <a:buChar char="-"/>
            </a:pPr>
            <a:r>
              <a:rPr lang="en-US" sz="1200" kern="1200" dirty="0">
                <a:solidFill>
                  <a:schemeClr val="tx1"/>
                </a:solidFill>
                <a:effectLst/>
                <a:latin typeface="Times New Roman" pitchFamily="18" charset="0"/>
                <a:ea typeface="+mn-ea"/>
                <a:cs typeface="+mn-cs"/>
              </a:rPr>
              <a:t>In this case-control study, the investigator decided to select controls (C = 0) preferentially among women with a hip fracture.</a:t>
            </a:r>
          </a:p>
          <a:p>
            <a:pPr marL="171450" indent="-171450">
              <a:buFontTx/>
              <a:buChar char="-"/>
            </a:pPr>
            <a:r>
              <a:rPr lang="en-US" sz="1200" kern="1200" dirty="0">
                <a:solidFill>
                  <a:schemeClr val="tx1"/>
                </a:solidFill>
                <a:effectLst/>
                <a:latin typeface="Times New Roman" pitchFamily="18" charset="0"/>
                <a:ea typeface="+mn-ea"/>
                <a:cs typeface="+mn-cs"/>
              </a:rPr>
              <a:t>Because treatment A has a protective causal effect on hip fracture, the selection of controls with hip fracture implies that treatment A now has a causal effect on selection C.</a:t>
            </a:r>
          </a:p>
          <a:p>
            <a:pPr marL="171450" indent="-171450">
              <a:buFontTx/>
              <a:buChar char="-"/>
            </a:pPr>
            <a:r>
              <a:rPr lang="en-US" sz="1200" kern="1200" dirty="0">
                <a:solidFill>
                  <a:schemeClr val="tx1"/>
                </a:solidFill>
                <a:effectLst/>
                <a:latin typeface="Times New Roman" pitchFamily="18" charset="0"/>
                <a:ea typeface="+mn-ea"/>
                <a:cs typeface="+mn-cs"/>
              </a:rPr>
              <a:t>In a case-control study, the odds ratio is by definition conditional on having been selected into the study (C = 0). If individuals with hip fracture are oversampled as controls, then the probability of control selection depends on a consequence of treatment A (as represented by the path from A to C) and “inappropriate control selection” bias will occur. </a:t>
            </a:r>
          </a:p>
          <a:p>
            <a:pPr marL="171450" indent="-171450">
              <a:buFontTx/>
              <a:buChar char="-"/>
            </a:pPr>
            <a:r>
              <a:rPr lang="en-US" sz="1200" kern="1200" dirty="0">
                <a:solidFill>
                  <a:schemeClr val="tx1"/>
                </a:solidFill>
                <a:effectLst/>
                <a:latin typeface="Times New Roman" pitchFamily="18" charset="0"/>
                <a:ea typeface="+mn-ea"/>
                <a:cs typeface="+mn-cs"/>
              </a:rPr>
              <a:t>Again, this bias arises because we are conditioning on a common effect C of treatment and outcome. </a:t>
            </a:r>
          </a:p>
          <a:p>
            <a:pPr marL="171450" indent="-171450">
              <a:buFontTx/>
              <a:buChar char="-"/>
            </a:pPr>
            <a:r>
              <a:rPr lang="en-US" sz="1200" kern="1200" dirty="0">
                <a:solidFill>
                  <a:schemeClr val="tx1"/>
                </a:solidFill>
                <a:effectLst/>
                <a:latin typeface="Times New Roman" pitchFamily="18" charset="0"/>
                <a:ea typeface="+mn-ea"/>
                <a:cs typeface="+mn-cs"/>
              </a:rPr>
              <a:t>A heuristic explanation of this bias :</a:t>
            </a:r>
          </a:p>
          <a:p>
            <a:pPr marL="628650" lvl="1" indent="-171450">
              <a:buFontTx/>
              <a:buChar char="-"/>
            </a:pPr>
            <a:r>
              <a:rPr lang="en-US" sz="1200" kern="1200" dirty="0">
                <a:solidFill>
                  <a:schemeClr val="tx1"/>
                </a:solidFill>
                <a:effectLst/>
                <a:latin typeface="Times New Roman" pitchFamily="18" charset="0"/>
                <a:ea typeface="+mn-ea"/>
                <a:cs typeface="+mn-cs"/>
              </a:rPr>
              <a:t>Among individuals selected for the study (C = 0), controls are more likely than cases to have had a hip fracture. </a:t>
            </a:r>
          </a:p>
          <a:p>
            <a:pPr marL="628650" lvl="1" indent="-171450">
              <a:buFontTx/>
              <a:buChar char="-"/>
            </a:pPr>
            <a:r>
              <a:rPr lang="en-US" sz="1200" kern="1200" dirty="0">
                <a:solidFill>
                  <a:schemeClr val="tx1"/>
                </a:solidFill>
                <a:effectLst/>
                <a:latin typeface="Times New Roman" pitchFamily="18" charset="0"/>
                <a:ea typeface="+mn-ea"/>
                <a:cs typeface="+mn-cs"/>
              </a:rPr>
              <a:t>Therefore, because estrogens lower the incidence of hip fractures, a control is less likely to be on estrogens than a case, and hence the A-Y odds ratio conditional on C = 0 would be greater than the causal odds ratio in the population.</a:t>
            </a:r>
          </a:p>
          <a:p>
            <a:pPr marL="171450" indent="-171450">
              <a:buFontTx/>
              <a:buChar char="-"/>
            </a:pPr>
            <a:endParaRPr lang="en-US" sz="1200" kern="1200" dirty="0">
              <a:solidFill>
                <a:schemeClr val="tx1"/>
              </a:solidFill>
              <a:effectLst/>
              <a:latin typeface="Times New Roman" pitchFamily="18" charset="0"/>
              <a:ea typeface="+mn-ea"/>
              <a:cs typeface="+mn-cs"/>
            </a:endParaRPr>
          </a:p>
          <a:p>
            <a:pPr marL="171450" indent="-171450">
              <a:buFontTx/>
              <a:buChar char="-"/>
            </a:pPr>
            <a:endParaRPr lang="en-US" sz="12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6</a:t>
            </a:fld>
            <a:endParaRPr lang="en-US"/>
          </a:p>
        </p:txBody>
      </p:sp>
    </p:spTree>
    <p:extLst>
      <p:ext uri="{BB962C8B-B14F-4D97-AF65-F5344CB8AC3E}">
        <p14:creationId xmlns:p14="http://schemas.microsoft.com/office/powerpoint/2010/main" val="110101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DAG from DAGs for RCT lecture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Example of what the structure of differential loss to follow-up (i.e., informative censoring) can look like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Differential loss to follow-up can take on many forms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In addition, other types of bias can take on the same form</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a:t>
            </a:fld>
            <a:endParaRPr lang="en-US"/>
          </a:p>
        </p:txBody>
      </p:sp>
    </p:spTree>
    <p:extLst>
      <p:ext uri="{BB962C8B-B14F-4D97-AF65-F5344CB8AC3E}">
        <p14:creationId xmlns:p14="http://schemas.microsoft.com/office/powerpoint/2010/main" val="2635415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variable C can represent missing data on the outcome for any reason, not just as a result of loss to follow up.</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For example, individuals could have missing data because they are reluctant to provide information or because they miss study visits.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Regardless of the reasons why data on Y are missing, restricting the analysis to individuals with complete data (C = 0) may result in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a:t>
            </a:fld>
            <a:endParaRPr lang="en-US"/>
          </a:p>
        </p:txBody>
      </p:sp>
    </p:spTree>
    <p:extLst>
      <p:ext uri="{BB962C8B-B14F-4D97-AF65-F5344CB8AC3E}">
        <p14:creationId xmlns:p14="http://schemas.microsoft.com/office/powerpoint/2010/main" val="421897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9</a:t>
            </a:fld>
            <a:endParaRPr lang="en-US"/>
          </a:p>
        </p:txBody>
      </p:sp>
    </p:spTree>
    <p:extLst>
      <p:ext uri="{BB962C8B-B14F-4D97-AF65-F5344CB8AC3E}">
        <p14:creationId xmlns:p14="http://schemas.microsoft.com/office/powerpoint/2010/main" val="1174122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dirty="0"/>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9AB97FA7-874E-D548-9FFE-DA6F63440D6D}" type="datetime1">
              <a:rPr lang="en-US" smtClean="0"/>
              <a:t>1/20/22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9998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C38339-0CBD-4B42-8B0C-5C132D2D6714}" type="datetime1">
              <a:rPr lang="en-US" smtClean="0"/>
              <a:t>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517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D113479-5A60-C348-B9E9-DCE1950A81B0}" type="datetime1">
              <a:rPr lang="en-US" smtClean="0"/>
              <a:t>1/20/22</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Tree>
    <p:extLst>
      <p:ext uri="{BB962C8B-B14F-4D97-AF65-F5344CB8AC3E}">
        <p14:creationId xmlns:p14="http://schemas.microsoft.com/office/powerpoint/2010/main" val="119372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B33A0F-F8A8-F34E-8E6D-2B6FAB13776B}" type="datetime1">
              <a:rPr lang="en-US" smtClean="0"/>
              <a:t>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7393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38354-A79B-5E47-AA17-A97F359EDDDE}" type="datetime1">
              <a:rPr lang="en-US" smtClean="0"/>
              <a:t>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2061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31C7B825-1CE1-5E4A-AB1C-EEF25DCC30BC}" type="datetime1">
              <a:rPr lang="en-US" smtClean="0"/>
              <a:t>1/20/22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09566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1062FF-5D0F-D046-8A37-E869D447302E}" type="datetime1">
              <a:rPr lang="en-US" smtClean="0"/>
              <a:t>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627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626B73-EC02-8544-B582-34B717058B75}" type="datetime1">
              <a:rPr lang="en-US" smtClean="0"/>
              <a:t>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7001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C5705D-330C-3C46-AF5B-9F8C2A716ADD}" type="datetime1">
              <a:rPr lang="en-US" smtClean="0"/>
              <a:t>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6824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1F2833C-67ED-DF43-A6D4-C066E1C767F5}" type="datetime1">
              <a:rPr lang="en-US" smtClean="0"/>
              <a:t>1/20/22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143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1575AA3E-1826-8C47-9C1E-8A3673D668AF}" type="datetime1">
              <a:rPr lang="en-US" smtClean="0"/>
              <a:t>1/20/22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1569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5C1F3799-DEE1-B94A-A6E8-699BEF2CA94A}" type="datetime1">
              <a:rPr lang="en-US" smtClean="0"/>
              <a:t>1/20/22</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a:prstGeom prst="rect">
            <a:avLst/>
          </a:prstGeom>
        </p:spPr>
        <p:txBody>
          <a:bodyPr/>
          <a:lstStyle>
            <a:lvl1pPr>
              <a:defRPr/>
            </a:lvl1pPr>
          </a:lstStyle>
          <a:p>
            <a:pPr>
              <a:defRPr/>
            </a:pPr>
            <a:fld id="{BCC4FDC5-323E-4770-86DB-DB7061AC966B}" type="slidenum">
              <a:rPr lang="en-US"/>
              <a:pPr>
                <a:defRPr/>
              </a:pPr>
              <a:t>‹#›</a:t>
            </a:fld>
            <a:endParaRPr lang="en-US"/>
          </a:p>
        </p:txBody>
      </p:sp>
    </p:spTree>
    <p:extLst>
      <p:ext uri="{BB962C8B-B14F-4D97-AF65-F5344CB8AC3E}">
        <p14:creationId xmlns:p14="http://schemas.microsoft.com/office/powerpoint/2010/main" val="1555631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BBF9353C-E390-9D43-A347-DBC56F5C3C83}" type="datetime1">
              <a:rPr lang="en-US" smtClean="0"/>
              <a:t>1/20/22</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Tree>
    <p:extLst>
      <p:ext uri="{BB962C8B-B14F-4D97-AF65-F5344CB8AC3E}">
        <p14:creationId xmlns:p14="http://schemas.microsoft.com/office/powerpoint/2010/main" val="30600800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76200" y="5116286"/>
            <a:ext cx="8839200" cy="1560285"/>
          </a:xfrm>
        </p:spPr>
        <p:txBody>
          <a:bodyPr/>
          <a:lstStyle/>
          <a:p>
            <a:pPr marL="457200" indent="-457200" eaLnBrk="1" hangingPunct="1"/>
            <a:r>
              <a:rPr lang="en-US" sz="3600" dirty="0"/>
              <a:t>Rebecca E. Graff, ScD</a:t>
            </a:r>
          </a:p>
          <a:p>
            <a:pPr marL="457200" indent="-457200" eaLnBrk="1" hangingPunct="1"/>
            <a:r>
              <a:rPr lang="en-US" sz="2400" dirty="0"/>
              <a:t>Assistant Professor, Department of Epidemiology &amp; Biostatistics</a:t>
            </a:r>
          </a:p>
          <a:p>
            <a:pPr marL="457200" indent="-457200" eaLnBrk="1" hangingPunct="1"/>
            <a:r>
              <a:rPr lang="en-US" sz="2400" dirty="0"/>
              <a:t>Based on Slides from Maria </a:t>
            </a:r>
            <a:r>
              <a:rPr lang="en-US" sz="2400" dirty="0" err="1"/>
              <a:t>Glymour</a:t>
            </a:r>
            <a:r>
              <a:rPr lang="en-US" sz="2400" dirty="0"/>
              <a:t> and Miguel </a:t>
            </a:r>
            <a:r>
              <a:rPr lang="en-US" sz="2400" dirty="0" err="1"/>
              <a:t>Hernán</a:t>
            </a:r>
            <a:endParaRPr lang="en-US" sz="2400" dirty="0"/>
          </a:p>
        </p:txBody>
      </p:sp>
      <p:sp>
        <p:nvSpPr>
          <p:cNvPr id="15363" name="Text Box 5"/>
          <p:cNvSpPr txBox="1">
            <a:spLocks noChangeArrowheads="1"/>
          </p:cNvSpPr>
          <p:nvPr/>
        </p:nvSpPr>
        <p:spPr bwMode="auto">
          <a:xfrm>
            <a:off x="0" y="781731"/>
            <a:ext cx="9143999" cy="2800767"/>
          </a:xfrm>
          <a:prstGeom prst="rect">
            <a:avLst/>
          </a:prstGeom>
          <a:noFill/>
          <a:ln w="9525">
            <a:noFill/>
            <a:miter lim="800000"/>
            <a:headEnd/>
            <a:tailEnd/>
          </a:ln>
        </p:spPr>
        <p:txBody>
          <a:bodyPr wrap="square">
            <a:spAutoFit/>
          </a:bodyPr>
          <a:lstStyle/>
          <a:p>
            <a:pPr algn="ctr" eaLnBrk="1" hangingPunct="1">
              <a:spcBef>
                <a:spcPct val="0"/>
              </a:spcBef>
              <a:buFontTx/>
              <a:buNone/>
            </a:pPr>
            <a:endParaRPr lang="en-US" altLang="en-US" sz="4800" b="1" dirty="0">
              <a:solidFill>
                <a:srgbClr val="FFC000"/>
              </a:solidFill>
              <a:latin typeface="+mj-lt"/>
            </a:endParaRPr>
          </a:p>
          <a:p>
            <a:pPr algn="ctr" eaLnBrk="1" hangingPunct="1">
              <a:spcBef>
                <a:spcPct val="0"/>
              </a:spcBef>
              <a:buFontTx/>
              <a:buNone/>
            </a:pPr>
            <a:r>
              <a:rPr lang="en-US" altLang="en-US" sz="4800" b="1" dirty="0">
                <a:solidFill>
                  <a:srgbClr val="FFC000"/>
                </a:solidFill>
                <a:latin typeface="+mj-lt"/>
              </a:rPr>
              <a:t>Directed Acyclic Graphs – Part IV</a:t>
            </a:r>
          </a:p>
          <a:p>
            <a:pPr algn="ctr" eaLnBrk="1" hangingPunct="1">
              <a:spcBef>
                <a:spcPct val="0"/>
              </a:spcBef>
              <a:buFontTx/>
              <a:buNone/>
            </a:pPr>
            <a:r>
              <a:rPr lang="en-US" altLang="en-US" sz="3200" dirty="0">
                <a:solidFill>
                  <a:srgbClr val="FFC000"/>
                </a:solidFill>
                <a:latin typeface="+mj-lt"/>
              </a:rPr>
              <a:t>Epidemiology 207 - Epidemiology Methods II</a:t>
            </a:r>
          </a:p>
          <a:p>
            <a:pPr algn="ctr" eaLnBrk="1" hangingPunct="1">
              <a:spcBef>
                <a:spcPct val="0"/>
              </a:spcBef>
              <a:buFontTx/>
              <a:buNone/>
            </a:pPr>
            <a:endParaRPr lang="en-US" altLang="en-US" sz="4800" b="1" dirty="0">
              <a:solidFill>
                <a:srgbClr val="FFC000"/>
              </a:solidFill>
              <a:latin typeface="+mj-lt"/>
            </a:endParaRPr>
          </a:p>
        </p:txBody>
      </p:sp>
      <p:pic>
        <p:nvPicPr>
          <p:cNvPr id="5" name="Picture 4">
            <a:extLst>
              <a:ext uri="{FF2B5EF4-FFF2-40B4-BE49-F238E27FC236}">
                <a16:creationId xmlns:a16="http://schemas.microsoft.com/office/drawing/2014/main" id="{F022EB06-A601-0646-BFCD-9925E8581EF4}"/>
              </a:ext>
            </a:extLst>
          </p:cNvPr>
          <p:cNvPicPr>
            <a:picLocks noChangeAspect="1"/>
          </p:cNvPicPr>
          <p:nvPr/>
        </p:nvPicPr>
        <p:blipFill rotWithShape="1">
          <a:blip r:embed="rId3"/>
          <a:srcRect b="16672"/>
          <a:stretch/>
        </p:blipFill>
        <p:spPr>
          <a:xfrm>
            <a:off x="7782747" y="3429000"/>
            <a:ext cx="1208853" cy="1509667"/>
          </a:xfrm>
          <a:prstGeom prst="rect">
            <a:avLst/>
          </a:prstGeom>
        </p:spPr>
      </p:pic>
    </p:spTree>
    <p:extLst>
      <p:ext uri="{BB962C8B-B14F-4D97-AF65-F5344CB8AC3E}">
        <p14:creationId xmlns:p14="http://schemas.microsoft.com/office/powerpoint/2010/main" val="3026836792"/>
      </p:ext>
    </p:extLst>
  </p:cSld>
  <p:clrMapOvr>
    <a:masterClrMapping/>
  </p:clrMapOvr>
  <mc:AlternateContent xmlns:mc="http://schemas.openxmlformats.org/markup-compatibility/2006" xmlns:p14="http://schemas.microsoft.com/office/powerpoint/2010/main">
    <mc:Choice Requires="p14">
      <p:transition spd="slow" p14:dur="2000" advTm="8644"/>
    </mc:Choice>
    <mc:Fallback xmlns="">
      <p:transition spd="slow" advTm="86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 Solution</a:t>
            </a:r>
          </a:p>
        </p:txBody>
      </p:sp>
      <p:pic>
        <p:nvPicPr>
          <p:cNvPr id="7" name="Picture 6"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912" y="2941614"/>
            <a:ext cx="3967139" cy="1728110"/>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10</a:t>
            </a:fld>
            <a:endParaRPr lang="en-US" sz="1200" dirty="0">
              <a:latin typeface="Corbel"/>
              <a:cs typeface="Corbel"/>
            </a:endParaRPr>
          </a:p>
        </p:txBody>
      </p:sp>
      <p:sp>
        <p:nvSpPr>
          <p:cNvPr id="10" name="Content Placeholder 5">
            <a:extLst>
              <a:ext uri="{FF2B5EF4-FFF2-40B4-BE49-F238E27FC236}">
                <a16:creationId xmlns:a16="http://schemas.microsoft.com/office/drawing/2014/main" id="{94AC3ADD-F363-5140-8AE6-11D1AE44C3A5}"/>
              </a:ext>
            </a:extLst>
          </p:cNvPr>
          <p:cNvSpPr>
            <a:spLocks noGrp="1"/>
          </p:cNvSpPr>
          <p:nvPr>
            <p:ph idx="1"/>
          </p:nvPr>
        </p:nvSpPr>
        <p:spPr>
          <a:xfrm>
            <a:off x="457200" y="1774825"/>
            <a:ext cx="8229600" cy="4625975"/>
          </a:xfrm>
        </p:spPr>
        <p:txBody>
          <a:bodyPr/>
          <a:lstStyle/>
          <a:p>
            <a:r>
              <a:rPr lang="en-US" dirty="0"/>
              <a:t>How might you draw a DAG representing volunteer (self-selection) bias?</a:t>
            </a:r>
          </a:p>
          <a:p>
            <a:pPr marL="858837" lvl="1" indent="-457200"/>
            <a:r>
              <a:rPr lang="en-US" i="1" dirty="0"/>
              <a:t>A</a:t>
            </a:r>
            <a:r>
              <a:rPr lang="en-US" dirty="0"/>
              <a:t>: Smoking</a:t>
            </a:r>
          </a:p>
          <a:p>
            <a:pPr marL="858837" lvl="1" indent="-457200"/>
            <a:r>
              <a:rPr lang="en-US" i="1" dirty="0"/>
              <a:t>Y</a:t>
            </a:r>
            <a:r>
              <a:rPr lang="en-US" dirty="0"/>
              <a:t>: Coronary heart disease</a:t>
            </a:r>
          </a:p>
          <a:p>
            <a:pPr marL="858837" lvl="1" indent="-457200"/>
            <a:r>
              <a:rPr lang="en-US" i="1" dirty="0"/>
              <a:t>C</a:t>
            </a:r>
            <a:r>
              <a:rPr lang="en-US" dirty="0"/>
              <a:t>: Volunteered to </a:t>
            </a:r>
          </a:p>
          <a:p>
            <a:pPr marL="401637" lvl="1" indent="0">
              <a:buNone/>
            </a:pPr>
            <a:r>
              <a:rPr lang="en-US" dirty="0"/>
              <a:t>	    participate</a:t>
            </a:r>
          </a:p>
          <a:p>
            <a:pPr marL="858837" lvl="1" indent="-457200"/>
            <a:r>
              <a:rPr lang="en-US" i="1" dirty="0"/>
              <a:t>L</a:t>
            </a:r>
            <a:r>
              <a:rPr lang="en-US" dirty="0"/>
              <a:t>: Heart disease awareness</a:t>
            </a:r>
          </a:p>
          <a:p>
            <a:pPr marL="858837" lvl="1" indent="-457200"/>
            <a:r>
              <a:rPr lang="en-US" i="1" dirty="0"/>
              <a:t>U</a:t>
            </a:r>
            <a:r>
              <a:rPr lang="en-US" dirty="0"/>
              <a:t>: Family history of heart disease</a:t>
            </a:r>
          </a:p>
        </p:txBody>
      </p:sp>
    </p:spTree>
    <p:extLst>
      <p:ext uri="{BB962C8B-B14F-4D97-AF65-F5344CB8AC3E}">
        <p14:creationId xmlns:p14="http://schemas.microsoft.com/office/powerpoint/2010/main" val="248272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Healthy Worker Bias</a:t>
            </a:r>
          </a:p>
        </p:txBody>
      </p:sp>
      <p:pic>
        <p:nvPicPr>
          <p:cNvPr id="4" name="Picture 3"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11</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Chemical exposure</a:t>
            </a:r>
          </a:p>
          <a:p>
            <a:pPr marL="858837" lvl="1" indent="-457200"/>
            <a:r>
              <a:rPr lang="en-US" i="1" dirty="0"/>
              <a:t>Y</a:t>
            </a:r>
            <a:r>
              <a:rPr lang="en-US" dirty="0"/>
              <a:t>: Death</a:t>
            </a:r>
          </a:p>
          <a:p>
            <a:pPr marL="858837" lvl="1" indent="-457200"/>
            <a:r>
              <a:rPr lang="en-US" i="1" dirty="0"/>
              <a:t>C</a:t>
            </a:r>
            <a:r>
              <a:rPr lang="en-US" dirty="0"/>
              <a:t>: Being at work</a:t>
            </a:r>
          </a:p>
          <a:p>
            <a:pPr marL="858837" lvl="1" indent="-457200"/>
            <a:r>
              <a:rPr lang="en-US" i="1" dirty="0"/>
              <a:t>L</a:t>
            </a:r>
            <a:r>
              <a:rPr lang="en-US" dirty="0"/>
              <a:t>: Physical exam</a:t>
            </a:r>
          </a:p>
          <a:p>
            <a:pPr marL="858837" lvl="1" indent="-457200"/>
            <a:r>
              <a:rPr lang="en-US" i="1" dirty="0"/>
              <a:t>U</a:t>
            </a:r>
            <a:r>
              <a:rPr lang="en-US" dirty="0"/>
              <a:t>: Health status</a:t>
            </a:r>
          </a:p>
          <a:p>
            <a:pPr lvl="1"/>
            <a:endParaRPr lang="en-US" dirty="0"/>
          </a:p>
        </p:txBody>
      </p:sp>
    </p:spTree>
    <p:extLst>
      <p:ext uri="{BB962C8B-B14F-4D97-AF65-F5344CB8AC3E}">
        <p14:creationId xmlns:p14="http://schemas.microsoft.com/office/powerpoint/2010/main" val="406234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Prevalent User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12</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Aspirin use</a:t>
            </a:r>
          </a:p>
          <a:p>
            <a:pPr marL="858837" lvl="1" indent="-457200"/>
            <a:r>
              <a:rPr lang="en-US" i="1" dirty="0"/>
              <a:t>Y</a:t>
            </a:r>
            <a:r>
              <a:rPr lang="en-US" i="1" baseline="-25000" dirty="0"/>
              <a:t>-1</a:t>
            </a:r>
            <a:r>
              <a:rPr lang="en-US" dirty="0"/>
              <a:t>: Death before time 0</a:t>
            </a:r>
          </a:p>
          <a:p>
            <a:pPr marL="858837" lvl="1" indent="-457200"/>
            <a:r>
              <a:rPr lang="en-US" i="1" dirty="0"/>
              <a:t>Y</a:t>
            </a:r>
            <a:r>
              <a:rPr lang="en-US" i="1" baseline="-25000" dirty="0"/>
              <a:t>1</a:t>
            </a:r>
            <a:r>
              <a:rPr lang="en-US" dirty="0"/>
              <a:t>: Death after time 0</a:t>
            </a:r>
          </a:p>
          <a:p>
            <a:pPr marL="858837" lvl="1" indent="-457200"/>
            <a:r>
              <a:rPr lang="en-US" i="1" dirty="0"/>
              <a:t>C</a:t>
            </a:r>
            <a:r>
              <a:rPr lang="en-US" dirty="0"/>
              <a:t>: Selection into study</a:t>
            </a:r>
          </a:p>
          <a:p>
            <a:pPr marL="858837" lvl="1" indent="-457200"/>
            <a:r>
              <a:rPr lang="en-US" i="1" dirty="0"/>
              <a:t>L</a:t>
            </a:r>
            <a:r>
              <a:rPr lang="en-US" dirty="0"/>
              <a:t>: Exercise</a:t>
            </a:r>
          </a:p>
          <a:p>
            <a:pPr lvl="1"/>
            <a:endParaRPr lang="en-US" dirty="0"/>
          </a:p>
        </p:txBody>
      </p:sp>
      <p:sp>
        <p:nvSpPr>
          <p:cNvPr id="7" name="TextBox 6"/>
          <p:cNvSpPr txBox="1"/>
          <p:nvPr/>
        </p:nvSpPr>
        <p:spPr>
          <a:xfrm>
            <a:off x="2202388" y="1876633"/>
            <a:ext cx="415498" cy="461665"/>
          </a:xfrm>
          <a:prstGeom prst="rect">
            <a:avLst/>
          </a:prstGeom>
          <a:noFill/>
        </p:spPr>
        <p:txBody>
          <a:bodyPr wrap="none" rtlCol="0">
            <a:spAutoFit/>
          </a:bodyPr>
          <a:lstStyle/>
          <a:p>
            <a:pPr>
              <a:buNone/>
            </a:pPr>
            <a:r>
              <a:rPr lang="en-US" sz="2400" dirty="0"/>
              <a:t>A</a:t>
            </a:r>
          </a:p>
        </p:txBody>
      </p:sp>
      <p:sp>
        <p:nvSpPr>
          <p:cNvPr id="8" name="TextBox 7"/>
          <p:cNvSpPr txBox="1"/>
          <p:nvPr/>
        </p:nvSpPr>
        <p:spPr>
          <a:xfrm>
            <a:off x="366470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sp>
        <p:nvSpPr>
          <p:cNvPr id="10" name="TextBox 9"/>
          <p:cNvSpPr txBox="1"/>
          <p:nvPr/>
        </p:nvSpPr>
        <p:spPr>
          <a:xfrm>
            <a:off x="5035303" y="1884436"/>
            <a:ext cx="479972" cy="461665"/>
          </a:xfrm>
          <a:prstGeom prst="rect">
            <a:avLst/>
          </a:prstGeom>
          <a:noFill/>
          <a:ln w="19050">
            <a:solidFill>
              <a:schemeClr val="tx1"/>
            </a:solidFill>
          </a:ln>
        </p:spPr>
        <p:txBody>
          <a:bodyPr wrap="square" rtlCol="0">
            <a:spAutoFit/>
          </a:bodyPr>
          <a:lstStyle/>
          <a:p>
            <a:pPr algn="ctr">
              <a:buNone/>
            </a:pPr>
            <a:r>
              <a:rPr lang="en-US" sz="2400" dirty="0"/>
              <a:t>C</a:t>
            </a:r>
          </a:p>
        </p:txBody>
      </p:sp>
      <p:sp>
        <p:nvSpPr>
          <p:cNvPr id="11" name="TextBox 10"/>
          <p:cNvSpPr txBox="1"/>
          <p:nvPr/>
        </p:nvSpPr>
        <p:spPr>
          <a:xfrm>
            <a:off x="2205978" y="2820533"/>
            <a:ext cx="364202" cy="461665"/>
          </a:xfrm>
          <a:prstGeom prst="rect">
            <a:avLst/>
          </a:prstGeom>
          <a:noFill/>
        </p:spPr>
        <p:txBody>
          <a:bodyPr wrap="none" rtlCol="0">
            <a:spAutoFit/>
          </a:bodyPr>
          <a:lstStyle/>
          <a:p>
            <a:pPr>
              <a:buNone/>
            </a:pPr>
            <a:r>
              <a:rPr lang="en-US" sz="2400" dirty="0"/>
              <a:t>L</a:t>
            </a:r>
          </a:p>
        </p:txBody>
      </p:sp>
      <p:cxnSp>
        <p:nvCxnSpPr>
          <p:cNvPr id="12" name="Straight Arrow Connector 11"/>
          <p:cNvCxnSpPr>
            <a:stCxn id="7" idx="3"/>
            <a:endCxn id="8" idx="1"/>
          </p:cNvCxnSpPr>
          <p:nvPr/>
        </p:nvCxnSpPr>
        <p:spPr>
          <a:xfrm>
            <a:off x="2617886" y="2107466"/>
            <a:ext cx="1046816" cy="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3"/>
            <a:endCxn id="8" idx="1"/>
          </p:cNvCxnSpPr>
          <p:nvPr/>
        </p:nvCxnSpPr>
        <p:spPr>
          <a:xfrm flipV="1">
            <a:off x="2570180" y="2107466"/>
            <a:ext cx="1094522" cy="94390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stCxn id="11" idx="3"/>
            <a:endCxn id="36" idx="2"/>
          </p:cNvCxnSpPr>
          <p:nvPr/>
        </p:nvCxnSpPr>
        <p:spPr>
          <a:xfrm flipV="1">
            <a:off x="2570180" y="2338298"/>
            <a:ext cx="4039263" cy="713068"/>
          </a:xfrm>
          <a:prstGeom prst="curvedConnector2">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3"/>
            <a:endCxn id="10" idx="1"/>
          </p:cNvCxnSpPr>
          <p:nvPr/>
        </p:nvCxnSpPr>
        <p:spPr>
          <a:xfrm>
            <a:off x="4329043" y="2107466"/>
            <a:ext cx="706260" cy="7803"/>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7727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cxnSp>
        <p:nvCxnSpPr>
          <p:cNvPr id="43" name="Straight Arrow Connector 20"/>
          <p:cNvCxnSpPr>
            <a:stCxn id="7" idx="0"/>
            <a:endCxn id="36" idx="0"/>
          </p:cNvCxnSpPr>
          <p:nvPr/>
        </p:nvCxnSpPr>
        <p:spPr>
          <a:xfrm rot="5400000" flipH="1" flipV="1">
            <a:off x="4509790" y="-223020"/>
            <a:ext cx="12700" cy="4199306"/>
          </a:xfrm>
          <a:prstGeom prst="curvedConnector3">
            <a:avLst>
              <a:gd name="adj1" fmla="val 1800000"/>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436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Adjusting for Selection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13</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Design</a:t>
            </a:r>
          </a:p>
          <a:p>
            <a:pPr lvl="1"/>
            <a:r>
              <a:rPr lang="en-US" dirty="0"/>
              <a:t>E.g., sampling controls that represent the exposure distribution in the population</a:t>
            </a:r>
          </a:p>
          <a:p>
            <a:r>
              <a:rPr lang="en-US" dirty="0"/>
              <a:t>Analysis</a:t>
            </a:r>
          </a:p>
          <a:p>
            <a:pPr lvl="1"/>
            <a:r>
              <a:rPr lang="en-US" dirty="0"/>
              <a:t>Stratification</a:t>
            </a:r>
          </a:p>
          <a:p>
            <a:pPr lvl="1"/>
            <a:endParaRPr lang="en-US" dirty="0"/>
          </a:p>
        </p:txBody>
      </p:sp>
      <p:pic>
        <p:nvPicPr>
          <p:cNvPr id="6" name="Picture 5" descr="Screen Shot 2020-02-01 at 10.28.04 PM.png">
            <a:extLst>
              <a:ext uri="{FF2B5EF4-FFF2-40B4-BE49-F238E27FC236}">
                <a16:creationId xmlns:a16="http://schemas.microsoft.com/office/drawing/2014/main" id="{41BFB7F6-E7CB-4143-AA40-7326499D7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4440462"/>
            <a:ext cx="3967139" cy="1728110"/>
          </a:xfrm>
          <a:prstGeom prst="rect">
            <a:avLst/>
          </a:prstGeom>
        </p:spPr>
      </p:pic>
      <p:sp>
        <p:nvSpPr>
          <p:cNvPr id="7" name="Rectangle 6">
            <a:extLst>
              <a:ext uri="{FF2B5EF4-FFF2-40B4-BE49-F238E27FC236}">
                <a16:creationId xmlns:a16="http://schemas.microsoft.com/office/drawing/2014/main" id="{75E061DF-C8BC-D24D-999A-02FC99361129}"/>
              </a:ext>
            </a:extLst>
          </p:cNvPr>
          <p:cNvSpPr/>
          <p:nvPr/>
        </p:nvSpPr>
        <p:spPr>
          <a:xfrm>
            <a:off x="2616567" y="4543865"/>
            <a:ext cx="351717" cy="3376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01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2-01 at 10.54.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607" y="4955358"/>
            <a:ext cx="2476500" cy="723900"/>
          </a:xfrm>
          <a:prstGeom prst="rect">
            <a:avLst/>
          </a:prstGeom>
        </p:spPr>
      </p:pic>
      <p:sp>
        <p:nvSpPr>
          <p:cNvPr id="2" name="Title 1"/>
          <p:cNvSpPr>
            <a:spLocks noGrp="1"/>
          </p:cNvSpPr>
          <p:nvPr>
            <p:ph type="title"/>
          </p:nvPr>
        </p:nvSpPr>
        <p:spPr/>
        <p:txBody>
          <a:bodyPr/>
          <a:lstStyle/>
          <a:p>
            <a:r>
              <a:rPr lang="en-US" dirty="0"/>
              <a:t>Adjusting for Selection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14</a:t>
            </a:fld>
            <a:endParaRPr lang="en-US" sz="1200" dirty="0">
              <a:latin typeface="Corbel"/>
              <a:cs typeface="Corbel"/>
            </a:endParaRPr>
          </a:p>
        </p:txBody>
      </p:sp>
      <p:sp>
        <p:nvSpPr>
          <p:cNvPr id="3" name="Content Placeholder 2"/>
          <p:cNvSpPr>
            <a:spLocks noGrp="1"/>
          </p:cNvSpPr>
          <p:nvPr>
            <p:ph idx="1"/>
          </p:nvPr>
        </p:nvSpPr>
        <p:spPr>
          <a:xfrm>
            <a:off x="457199" y="1774826"/>
            <a:ext cx="8480425" cy="4393746"/>
          </a:xfrm>
        </p:spPr>
        <p:txBody>
          <a:bodyPr/>
          <a:lstStyle/>
          <a:p>
            <a:r>
              <a:rPr lang="en-US" dirty="0"/>
              <a:t>But what about this DAG?</a:t>
            </a:r>
          </a:p>
          <a:p>
            <a:endParaRPr lang="en-US" dirty="0"/>
          </a:p>
          <a:p>
            <a:endParaRPr lang="en-US" dirty="0"/>
          </a:p>
          <a:p>
            <a:endParaRPr lang="en-US" dirty="0"/>
          </a:p>
          <a:p>
            <a:pPr lvl="1"/>
            <a:r>
              <a:rPr lang="en-US" dirty="0"/>
              <a:t>Stratification doesn’t work!</a:t>
            </a:r>
          </a:p>
          <a:p>
            <a:r>
              <a:rPr lang="en-US" dirty="0"/>
              <a:t>Inverse Probability Censoring Weighting</a:t>
            </a:r>
          </a:p>
          <a:p>
            <a:pPr lvl="2"/>
            <a:r>
              <a:rPr lang="en-US" dirty="0"/>
              <a:t>Same concept as IPW</a:t>
            </a:r>
          </a:p>
          <a:p>
            <a:pPr lvl="2"/>
            <a:r>
              <a:rPr lang="en-US" dirty="0"/>
              <a:t>But treat censoring as the “exposure”</a:t>
            </a:r>
          </a:p>
          <a:p>
            <a:pPr lvl="2"/>
            <a:r>
              <a:rPr lang="en-US" dirty="0"/>
              <a:t>Everyone in the pseudo-population is uncensored</a:t>
            </a:r>
          </a:p>
        </p:txBody>
      </p:sp>
      <p:pic>
        <p:nvPicPr>
          <p:cNvPr id="7" name="Picture 6">
            <a:extLst>
              <a:ext uri="{FF2B5EF4-FFF2-40B4-BE49-F238E27FC236}">
                <a16:creationId xmlns:a16="http://schemas.microsoft.com/office/drawing/2014/main" id="{3605D4CE-D572-F24F-8A5C-A7139903E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2241" y="2412410"/>
            <a:ext cx="3559517" cy="1363711"/>
          </a:xfrm>
          <a:prstGeom prst="rect">
            <a:avLst/>
          </a:prstGeom>
        </p:spPr>
      </p:pic>
    </p:spTree>
    <p:extLst>
      <p:ext uri="{BB962C8B-B14F-4D97-AF65-F5344CB8AC3E}">
        <p14:creationId xmlns:p14="http://schemas.microsoft.com/office/powerpoint/2010/main" val="346248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Measurement Bias</a:t>
            </a:r>
          </a:p>
        </p:txBody>
      </p:sp>
    </p:spTree>
    <p:extLst>
      <p:ext uri="{BB962C8B-B14F-4D97-AF65-F5344CB8AC3E}">
        <p14:creationId xmlns:p14="http://schemas.microsoft.com/office/powerpoint/2010/main" val="3621984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Measurement Bias?</a:t>
            </a:r>
          </a:p>
        </p:txBody>
      </p:sp>
      <p:sp>
        <p:nvSpPr>
          <p:cNvPr id="3" name="Content Placeholder 2"/>
          <p:cNvSpPr>
            <a:spLocks noGrp="1"/>
          </p:cNvSpPr>
          <p:nvPr>
            <p:ph idx="1"/>
          </p:nvPr>
        </p:nvSpPr>
        <p:spPr/>
        <p:txBody>
          <a:bodyPr/>
          <a:lstStyle/>
          <a:p>
            <a:r>
              <a:rPr lang="en-US" dirty="0"/>
              <a:t>Bias due measurement of study variables with error, such that the observed associational measure does not equal the causal measure</a:t>
            </a:r>
          </a:p>
          <a:p>
            <a:r>
              <a:rPr lang="en-US" dirty="0"/>
              <a:t>No single structure describing measurement bias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16</a:t>
            </a:fld>
            <a:endParaRPr lang="en-US" sz="1200" dirty="0">
              <a:latin typeface="Corbel"/>
              <a:cs typeface="Corbel"/>
            </a:endParaRPr>
          </a:p>
        </p:txBody>
      </p:sp>
    </p:spTree>
    <p:extLst>
      <p:ext uri="{BB962C8B-B14F-4D97-AF65-F5344CB8AC3E}">
        <p14:creationId xmlns:p14="http://schemas.microsoft.com/office/powerpoint/2010/main" val="483520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Variables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17</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For example:</a:t>
            </a:r>
          </a:p>
          <a:p>
            <a:pPr marL="858837" lvl="1" indent="-457200"/>
            <a:r>
              <a:rPr lang="en-US" i="1" dirty="0"/>
              <a:t>A</a:t>
            </a:r>
            <a:r>
              <a:rPr lang="en-US" dirty="0"/>
              <a:t>: Exposure</a:t>
            </a:r>
          </a:p>
          <a:p>
            <a:pPr marL="858837" lvl="1" indent="-457200"/>
            <a:r>
              <a:rPr lang="en-US" i="1" dirty="0"/>
              <a:t>A*</a:t>
            </a:r>
            <a:r>
              <a:rPr lang="en-US" dirty="0"/>
              <a:t>: Exposure measurement</a:t>
            </a:r>
          </a:p>
          <a:p>
            <a:pPr marL="858837" lvl="1" indent="-457200"/>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marL="858837" lvl="1" indent="-457200"/>
            <a:r>
              <a:rPr lang="en-US" i="1" dirty="0"/>
              <a:t>Y</a:t>
            </a:r>
            <a:r>
              <a:rPr lang="en-US" dirty="0"/>
              <a:t>: Outcome</a:t>
            </a:r>
          </a:p>
          <a:p>
            <a:pPr marL="858837" lvl="1" indent="-457200"/>
            <a:r>
              <a:rPr lang="en-US" i="1" dirty="0"/>
              <a:t>Y*</a:t>
            </a:r>
            <a:r>
              <a:rPr lang="en-US" dirty="0"/>
              <a:t>: Outcome measurement</a:t>
            </a:r>
          </a:p>
          <a:p>
            <a:pPr marL="858837" lvl="1" indent="-457200"/>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marL="401637" lvl="1" indent="0">
              <a:buNone/>
            </a:pPr>
            <a:endParaRPr lang="en-US" dirty="0"/>
          </a:p>
        </p:txBody>
      </p:sp>
    </p:spTree>
    <p:extLst>
      <p:ext uri="{BB962C8B-B14F-4D97-AF65-F5344CB8AC3E}">
        <p14:creationId xmlns:p14="http://schemas.microsoft.com/office/powerpoint/2010/main" val="1232110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Nondifferential</a:t>
            </a:r>
            <a:r>
              <a:rPr lang="en-US" dirty="0"/>
              <a:t>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18</a:t>
            </a:fld>
            <a:endParaRPr lang="en-US" sz="1200" dirty="0">
              <a:latin typeface="Corbel"/>
              <a:cs typeface="Corbel"/>
            </a:endParaRPr>
          </a:p>
        </p:txBody>
      </p:sp>
      <p:pic>
        <p:nvPicPr>
          <p:cNvPr id="6" name="Picture 5" descr="Screen Shot 2020-02-02 at 2.46.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77" y="1827893"/>
            <a:ext cx="2197100" cy="1968500"/>
          </a:xfrm>
          <a:prstGeom prst="rect">
            <a:avLst/>
          </a:prstGeom>
        </p:spPr>
      </p:pic>
      <p:pic>
        <p:nvPicPr>
          <p:cNvPr id="7" name="Picture 6" descr="Screen Shot 2020-02-02 at 2.46.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77" y="3926115"/>
            <a:ext cx="2349500" cy="2743200"/>
          </a:xfrm>
          <a:prstGeom prst="rect">
            <a:avLst/>
          </a:prstGeom>
        </p:spPr>
      </p:pic>
      <p:sp>
        <p:nvSpPr>
          <p:cNvPr id="8" name="Content Placeholder 2"/>
          <p:cNvSpPr>
            <a:spLocks noGrp="1"/>
          </p:cNvSpPr>
          <p:nvPr>
            <p:ph idx="1"/>
          </p:nvPr>
        </p:nvSpPr>
        <p:spPr>
          <a:xfrm>
            <a:off x="3066142" y="1774825"/>
            <a:ext cx="5620657" cy="4625975"/>
          </a:xfrm>
        </p:spPr>
        <p:txBody>
          <a:bodyPr/>
          <a:lstStyle/>
          <a:p>
            <a:r>
              <a:rPr lang="en-US" dirty="0"/>
              <a:t>Independent </a:t>
            </a:r>
            <a:r>
              <a:rPr lang="en-US" dirty="0" err="1"/>
              <a:t>nondifferential</a:t>
            </a:r>
            <a:r>
              <a:rPr lang="en-US" dirty="0"/>
              <a:t> measurement error</a:t>
            </a:r>
          </a:p>
          <a:p>
            <a:endParaRPr lang="en-US" dirty="0"/>
          </a:p>
          <a:p>
            <a:endParaRPr lang="en-US" sz="4600" dirty="0"/>
          </a:p>
          <a:p>
            <a:r>
              <a:rPr lang="en-US" dirty="0"/>
              <a:t>Dependent </a:t>
            </a:r>
            <a:r>
              <a:rPr lang="en-US" dirty="0" err="1"/>
              <a:t>nondifferential</a:t>
            </a:r>
            <a:r>
              <a:rPr lang="en-US" dirty="0"/>
              <a:t> measurement error</a:t>
            </a:r>
          </a:p>
          <a:p>
            <a:endParaRPr lang="en-US" dirty="0"/>
          </a:p>
        </p:txBody>
      </p:sp>
    </p:spTree>
    <p:extLst>
      <p:ext uri="{BB962C8B-B14F-4D97-AF65-F5344CB8AC3E}">
        <p14:creationId xmlns:p14="http://schemas.microsoft.com/office/powerpoint/2010/main" val="3074824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19</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Independent differential measurement error of exposure</a:t>
            </a:r>
          </a:p>
          <a:p>
            <a:endParaRPr lang="en-US" sz="4600" dirty="0"/>
          </a:p>
          <a:p>
            <a:r>
              <a:rPr lang="en-US" dirty="0"/>
              <a:t>Independent differential measurement error of outcome</a:t>
            </a:r>
          </a:p>
          <a:p>
            <a:endParaRPr lang="en-US" dirty="0"/>
          </a:p>
        </p:txBody>
      </p:sp>
      <p:pic>
        <p:nvPicPr>
          <p:cNvPr id="3" name="Picture 2"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7" y="1862365"/>
            <a:ext cx="2209800" cy="2044700"/>
          </a:xfrm>
          <a:prstGeom prst="rect">
            <a:avLst/>
          </a:prstGeom>
        </p:spPr>
      </p:pic>
      <p:pic>
        <p:nvPicPr>
          <p:cNvPr id="4" name="Picture 3" descr="Screen Shot 2020-02-02 at 3.01.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44" y="4046765"/>
            <a:ext cx="2184400" cy="1993900"/>
          </a:xfrm>
          <a:prstGeom prst="rect">
            <a:avLst/>
          </a:prstGeom>
        </p:spPr>
      </p:pic>
    </p:spTree>
    <p:extLst>
      <p:ext uri="{BB962C8B-B14F-4D97-AF65-F5344CB8AC3E}">
        <p14:creationId xmlns:p14="http://schemas.microsoft.com/office/powerpoint/2010/main" val="408991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altLang="en-US" dirty="0"/>
              <a:t>Learning Objectives (Weeks 2 &amp; 3)</a:t>
            </a:r>
          </a:p>
        </p:txBody>
      </p:sp>
      <p:sp>
        <p:nvSpPr>
          <p:cNvPr id="3075" name="Rectangle 3"/>
          <p:cNvSpPr>
            <a:spLocks noGrp="1" noChangeArrowheads="1"/>
          </p:cNvSpPr>
          <p:nvPr>
            <p:ph type="body" idx="4294967295"/>
          </p:nvPr>
        </p:nvSpPr>
        <p:spPr>
          <a:xfrm>
            <a:off x="324125" y="1584562"/>
            <a:ext cx="8511446" cy="4565867"/>
          </a:xfrm>
        </p:spPr>
        <p:txBody>
          <a:bodyPr/>
          <a:lstStyle/>
          <a:p>
            <a:pPr eaLnBrk="1" hangingPunct="1"/>
            <a:r>
              <a:rPr lang="en-US" altLang="en-US" dirty="0"/>
              <a:t>Overview of DAGs</a:t>
            </a:r>
          </a:p>
          <a:p>
            <a:pPr eaLnBrk="1" hangingPunct="1"/>
            <a:r>
              <a:rPr lang="en-US" altLang="en-US" dirty="0"/>
              <a:t>Research Design Interlude</a:t>
            </a:r>
          </a:p>
          <a:p>
            <a:pPr eaLnBrk="1" hangingPunct="1"/>
            <a:r>
              <a:rPr lang="en-US" altLang="en-US" dirty="0"/>
              <a:t>DAGs for Common Problems in Epidemiology</a:t>
            </a:r>
          </a:p>
          <a:p>
            <a:pPr lvl="1" eaLnBrk="1" hangingPunct="1"/>
            <a:r>
              <a:rPr lang="en-US" altLang="en-US" dirty="0"/>
              <a:t>Confounding</a:t>
            </a:r>
          </a:p>
          <a:p>
            <a:pPr lvl="1" eaLnBrk="1" hangingPunct="1"/>
            <a:r>
              <a:rPr lang="en-US" altLang="en-US" dirty="0"/>
              <a:t>Bias in RCTs</a:t>
            </a:r>
          </a:p>
          <a:p>
            <a:pPr lvl="1" eaLnBrk="1" hangingPunct="1"/>
            <a:r>
              <a:rPr lang="en-US" altLang="en-US" dirty="0"/>
              <a:t>Selection Bias</a:t>
            </a:r>
          </a:p>
          <a:p>
            <a:pPr lvl="1" eaLnBrk="1" hangingPunct="1"/>
            <a:r>
              <a:rPr lang="en-US" altLang="en-US" dirty="0"/>
              <a:t>Measurement Bias</a:t>
            </a:r>
          </a:p>
          <a:p>
            <a:pPr eaLnBrk="1" hangingPunct="1"/>
            <a:r>
              <a:rPr lang="en-US" altLang="en-US" dirty="0"/>
              <a:t>Limitations of DAGs</a:t>
            </a:r>
          </a:p>
          <a:p>
            <a:pPr marL="862012" indent="-742950" eaLnBrk="1" hangingPunct="1">
              <a:buFont typeface="+mj-lt"/>
              <a:buAutoNum type="arabicPeriod"/>
            </a:pPr>
            <a:endParaRPr lang="en-US" alt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a:t>
            </a:fld>
            <a:endParaRPr lang="en-US" sz="1200" dirty="0">
              <a:latin typeface="Corbel"/>
              <a:cs typeface="Corbel"/>
            </a:endParaRPr>
          </a:p>
        </p:txBody>
      </p:sp>
    </p:spTree>
    <p:extLst>
      <p:ext uri="{BB962C8B-B14F-4D97-AF65-F5344CB8AC3E}">
        <p14:creationId xmlns:p14="http://schemas.microsoft.com/office/powerpoint/2010/main" val="1452752293"/>
      </p:ext>
    </p:extLst>
  </p:cSld>
  <p:clrMapOvr>
    <a:masterClrMapping/>
  </p:clrMapOvr>
  <mc:AlternateContent xmlns:mc="http://schemas.openxmlformats.org/markup-compatibility/2006" xmlns:p14="http://schemas.microsoft.com/office/powerpoint/2010/main">
    <mc:Choice Requires="p14">
      <p:transition spd="slow" p14:dur="2000" advTm="17257"/>
    </mc:Choice>
    <mc:Fallback xmlns="">
      <p:transition spd="slow" advTm="1725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How might you draw a DAG representing recall bias?</a:t>
            </a:r>
          </a:p>
          <a:p>
            <a:pPr lvl="1"/>
            <a:r>
              <a:rPr lang="en-US" i="1" dirty="0"/>
              <a:t>A</a:t>
            </a:r>
            <a:r>
              <a:rPr lang="en-US" dirty="0"/>
              <a:t>: Alcohol use</a:t>
            </a:r>
          </a:p>
          <a:p>
            <a:pPr lvl="1"/>
            <a:r>
              <a:rPr lang="en-US" i="1" dirty="0"/>
              <a:t>A*</a:t>
            </a:r>
            <a:r>
              <a:rPr lang="en-US" dirty="0"/>
              <a:t>: Recalled alcohol use</a:t>
            </a:r>
          </a:p>
          <a:p>
            <a:pPr lvl="1"/>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lvl="1"/>
            <a:r>
              <a:rPr lang="en-US" i="1" dirty="0"/>
              <a:t>Y:</a:t>
            </a:r>
            <a:r>
              <a:rPr lang="en-US" dirty="0"/>
              <a:t> Birth defects</a:t>
            </a:r>
          </a:p>
          <a:p>
            <a:pPr lvl="1"/>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lvl="1"/>
            <a:endParaRPr lang="en-US" dirty="0"/>
          </a:p>
          <a:p>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20</a:t>
            </a:fld>
            <a:endParaRPr lang="en-US" sz="1200" dirty="0">
              <a:latin typeface="Corbel"/>
              <a:cs typeface="Corbel"/>
            </a:endParaRPr>
          </a:p>
        </p:txBody>
      </p:sp>
    </p:spTree>
    <p:extLst>
      <p:ext uri="{BB962C8B-B14F-4D97-AF65-F5344CB8AC3E}">
        <p14:creationId xmlns:p14="http://schemas.microsoft.com/office/powerpoint/2010/main" val="2488723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 Solution</a:t>
            </a:r>
          </a:p>
        </p:txBody>
      </p:sp>
      <p:pic>
        <p:nvPicPr>
          <p:cNvPr id="4" name="Picture 3"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1" y="1735364"/>
            <a:ext cx="2209800" cy="20447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21</a:t>
            </a:fld>
            <a:endParaRPr lang="en-US" sz="1200" dirty="0">
              <a:latin typeface="Corbel"/>
              <a:cs typeface="Corbel"/>
            </a:endParaRPr>
          </a:p>
        </p:txBody>
      </p:sp>
      <p:sp>
        <p:nvSpPr>
          <p:cNvPr id="8" name="Content Placeholder 2">
            <a:extLst>
              <a:ext uri="{FF2B5EF4-FFF2-40B4-BE49-F238E27FC236}">
                <a16:creationId xmlns:a16="http://schemas.microsoft.com/office/drawing/2014/main" id="{1849FA56-9677-AA44-8875-5BFF109096CA}"/>
              </a:ext>
            </a:extLst>
          </p:cNvPr>
          <p:cNvSpPr>
            <a:spLocks noGrp="1"/>
          </p:cNvSpPr>
          <p:nvPr>
            <p:ph idx="1"/>
          </p:nvPr>
        </p:nvSpPr>
        <p:spPr>
          <a:xfrm>
            <a:off x="457200" y="1774825"/>
            <a:ext cx="8229600" cy="4625975"/>
          </a:xfrm>
        </p:spPr>
        <p:txBody>
          <a:bodyPr/>
          <a:lstStyle/>
          <a:p>
            <a:r>
              <a:rPr lang="en-US" dirty="0"/>
              <a:t>How might you draw a DAG </a:t>
            </a:r>
          </a:p>
          <a:p>
            <a:pPr marL="119062" indent="0">
              <a:buNone/>
            </a:pPr>
            <a:r>
              <a:rPr lang="en-US" dirty="0"/>
              <a:t>    representing recall bias?</a:t>
            </a:r>
          </a:p>
          <a:p>
            <a:pPr lvl="1"/>
            <a:r>
              <a:rPr lang="en-US" i="1" dirty="0"/>
              <a:t>A</a:t>
            </a:r>
            <a:r>
              <a:rPr lang="en-US" dirty="0"/>
              <a:t>: Alcohol use</a:t>
            </a:r>
          </a:p>
          <a:p>
            <a:pPr lvl="1"/>
            <a:r>
              <a:rPr lang="en-US" i="1" dirty="0"/>
              <a:t>A*</a:t>
            </a:r>
            <a:r>
              <a:rPr lang="en-US" dirty="0"/>
              <a:t>: Recalled alcohol use</a:t>
            </a:r>
          </a:p>
          <a:p>
            <a:pPr lvl="1"/>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lvl="1"/>
            <a:r>
              <a:rPr lang="en-US" i="1" dirty="0"/>
              <a:t>Y:</a:t>
            </a:r>
            <a:r>
              <a:rPr lang="en-US" dirty="0"/>
              <a:t> Birth defects</a:t>
            </a:r>
          </a:p>
          <a:p>
            <a:pPr lvl="1"/>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lvl="1"/>
            <a:endParaRPr lang="en-US" dirty="0"/>
          </a:p>
          <a:p>
            <a:endParaRPr lang="en-US" dirty="0"/>
          </a:p>
        </p:txBody>
      </p:sp>
    </p:spTree>
    <p:extLst>
      <p:ext uri="{BB962C8B-B14F-4D97-AF65-F5344CB8AC3E}">
        <p14:creationId xmlns:p14="http://schemas.microsoft.com/office/powerpoint/2010/main" val="601448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Causation Bias</a:t>
            </a:r>
          </a:p>
        </p:txBody>
      </p:sp>
      <p:sp>
        <p:nvSpPr>
          <p:cNvPr id="3" name="Content Placeholder 2"/>
          <p:cNvSpPr>
            <a:spLocks noGrp="1"/>
          </p:cNvSpPr>
          <p:nvPr>
            <p:ph idx="1"/>
          </p:nvPr>
        </p:nvSpPr>
        <p:spPr/>
        <p:txBody>
          <a:bodyPr/>
          <a:lstStyle/>
          <a:p>
            <a:r>
              <a:rPr lang="en-US" dirty="0"/>
              <a:t>For example:</a:t>
            </a:r>
          </a:p>
          <a:p>
            <a:pPr lvl="1"/>
            <a:r>
              <a:rPr lang="en-US" i="1" dirty="0"/>
              <a:t>A</a:t>
            </a:r>
            <a:r>
              <a:rPr lang="en-US" dirty="0"/>
              <a:t>: Drug A </a:t>
            </a:r>
          </a:p>
          <a:p>
            <a:pPr lvl="1"/>
            <a:r>
              <a:rPr lang="en-US" i="1" dirty="0"/>
              <a:t>A*</a:t>
            </a:r>
            <a:r>
              <a:rPr lang="en-US" dirty="0"/>
              <a:t>: Blood levels of drug A</a:t>
            </a:r>
          </a:p>
          <a:p>
            <a:pPr lvl="1"/>
            <a:r>
              <a:rPr lang="en-US" i="1" dirty="0"/>
              <a:t>Y:</a:t>
            </a:r>
            <a:r>
              <a:rPr lang="en-US" dirty="0"/>
              <a:t> Liver toxicity</a:t>
            </a:r>
          </a:p>
        </p:txBody>
      </p:sp>
      <p:pic>
        <p:nvPicPr>
          <p:cNvPr id="4" name="Picture 3"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1" y="1735364"/>
            <a:ext cx="2209800" cy="20447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22</a:t>
            </a:fld>
            <a:endParaRPr lang="en-US" sz="1200" dirty="0">
              <a:latin typeface="Corbel"/>
              <a:cs typeface="Corbel"/>
            </a:endParaRPr>
          </a:p>
        </p:txBody>
      </p:sp>
    </p:spTree>
    <p:extLst>
      <p:ext uri="{BB962C8B-B14F-4D97-AF65-F5344CB8AC3E}">
        <p14:creationId xmlns:p14="http://schemas.microsoft.com/office/powerpoint/2010/main" val="4179579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23</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Dependent differential measurement error of exposure</a:t>
            </a:r>
          </a:p>
          <a:p>
            <a:endParaRPr lang="en-US" sz="5000" dirty="0"/>
          </a:p>
          <a:p>
            <a:r>
              <a:rPr lang="en-US" dirty="0"/>
              <a:t>Dependent differential measurement error of outcome</a:t>
            </a:r>
          </a:p>
          <a:p>
            <a:endParaRPr lang="en-US" dirty="0"/>
          </a:p>
        </p:txBody>
      </p:sp>
      <p:pic>
        <p:nvPicPr>
          <p:cNvPr id="6" name="Picture 5" descr="Screen Shot 2020-02-02 at 3.04.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21" y="1653721"/>
            <a:ext cx="2018393" cy="2433605"/>
          </a:xfrm>
          <a:prstGeom prst="rect">
            <a:avLst/>
          </a:prstGeom>
        </p:spPr>
      </p:pic>
      <p:pic>
        <p:nvPicPr>
          <p:cNvPr id="7" name="Picture 6" descr="Screen Shot 2020-02-02 at 3.04.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21" y="4125136"/>
            <a:ext cx="1980293" cy="2460719"/>
          </a:xfrm>
          <a:prstGeom prst="rect">
            <a:avLst/>
          </a:prstGeom>
        </p:spPr>
      </p:pic>
    </p:spTree>
    <p:extLst>
      <p:ext uri="{BB962C8B-B14F-4D97-AF65-F5344CB8AC3E}">
        <p14:creationId xmlns:p14="http://schemas.microsoft.com/office/powerpoint/2010/main" val="2654401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Mismeasured</a:t>
            </a:r>
            <a:r>
              <a:rPr lang="en-US" dirty="0"/>
              <a:t> Confounders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24</a:t>
            </a:fld>
            <a:endParaRPr lang="en-US" sz="1200" dirty="0">
              <a:latin typeface="Corbel"/>
              <a:cs typeface="Corbel"/>
            </a:endParaRPr>
          </a:p>
        </p:txBody>
      </p:sp>
      <p:pic>
        <p:nvPicPr>
          <p:cNvPr id="9" name="Picture 8" descr="Screen Shot 2020-02-02 at 8.42.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846" y="2067377"/>
            <a:ext cx="3380014" cy="2782537"/>
          </a:xfrm>
          <a:prstGeom prst="rect">
            <a:avLst/>
          </a:prstGeom>
        </p:spPr>
      </p:pic>
      <p:pic>
        <p:nvPicPr>
          <p:cNvPr id="10" name="Picture 9" descr="Screen Shot 2020-02-02 at 8.41.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85" y="1960335"/>
            <a:ext cx="3096051" cy="1650093"/>
          </a:xfrm>
          <a:prstGeom prst="rect">
            <a:avLst/>
          </a:prstGeom>
        </p:spPr>
      </p:pic>
      <p:sp>
        <p:nvSpPr>
          <p:cNvPr id="11" name="Content Placeholder 2"/>
          <p:cNvSpPr>
            <a:spLocks noGrp="1"/>
          </p:cNvSpPr>
          <p:nvPr>
            <p:ph idx="1"/>
          </p:nvPr>
        </p:nvSpPr>
        <p:spPr>
          <a:xfrm>
            <a:off x="457200" y="4916714"/>
            <a:ext cx="8229600" cy="1484086"/>
          </a:xfrm>
        </p:spPr>
        <p:txBody>
          <a:bodyPr/>
          <a:lstStyle/>
          <a:p>
            <a:r>
              <a:rPr lang="en-US" dirty="0"/>
              <a:t>Conditioning on </a:t>
            </a:r>
            <a:r>
              <a:rPr lang="en-US" i="1" dirty="0"/>
              <a:t>L* </a:t>
            </a:r>
            <a:r>
              <a:rPr lang="en-US" dirty="0"/>
              <a:t>does not block the backdoor path between </a:t>
            </a:r>
            <a:r>
              <a:rPr lang="en-US" i="1" dirty="0"/>
              <a:t>A</a:t>
            </a:r>
            <a:r>
              <a:rPr lang="en-US" dirty="0"/>
              <a:t> and </a:t>
            </a:r>
            <a:r>
              <a:rPr lang="en-US" i="1" dirty="0"/>
              <a:t>Y </a:t>
            </a:r>
            <a:r>
              <a:rPr lang="en-US" dirty="0"/>
              <a:t>in either scenario</a:t>
            </a:r>
            <a:endParaRPr lang="en-US" i="1" dirty="0"/>
          </a:p>
        </p:txBody>
      </p:sp>
    </p:spTree>
    <p:extLst>
      <p:ext uri="{BB962C8B-B14F-4D97-AF65-F5344CB8AC3E}">
        <p14:creationId xmlns:p14="http://schemas.microsoft.com/office/powerpoint/2010/main" val="2014216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Limitations of DAGs</a:t>
            </a:r>
          </a:p>
        </p:txBody>
      </p:sp>
    </p:spTree>
    <p:extLst>
      <p:ext uri="{BB962C8B-B14F-4D97-AF65-F5344CB8AC3E}">
        <p14:creationId xmlns:p14="http://schemas.microsoft.com/office/powerpoint/2010/main" val="24238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display effect modification</a:t>
            </a:r>
          </a:p>
          <a:p>
            <a:pPr lvl="1"/>
            <a:r>
              <a:rPr lang="en-US" sz="2400" dirty="0"/>
              <a:t>If Z modifies the effect of X on Y, then Z must itself affect Y.</a:t>
            </a:r>
          </a:p>
          <a:p>
            <a:pPr lvl="1"/>
            <a:r>
              <a:rPr lang="en-US" sz="2400" dirty="0"/>
              <a:t>Effect modification is scale dependent, so showing an effect modifier implies a scale and DAGs do not represent any scale</a:t>
            </a:r>
          </a:p>
          <a:p>
            <a:pPr lvl="1"/>
            <a:r>
              <a:rPr lang="en-US" sz="2400" dirty="0"/>
              <a:t>Some progress on this: e.g., </a:t>
            </a:r>
            <a:r>
              <a:rPr lang="en-US" sz="2400" dirty="0" err="1"/>
              <a:t>VanderWeele’s</a:t>
            </a:r>
            <a:r>
              <a:rPr lang="en-US" sz="2400" dirty="0"/>
              <a:t> sufficient cause framework</a:t>
            </a:r>
          </a:p>
          <a:p>
            <a:pPr lvl="1"/>
            <a:r>
              <a:rPr lang="en-US" sz="2400" dirty="0"/>
              <a:t>If Z and X both affect Y, then there is </a:t>
            </a:r>
            <a:r>
              <a:rPr lang="en-US" sz="2400" i="1" dirty="0"/>
              <a:t>some</a:t>
            </a:r>
            <a:r>
              <a:rPr lang="en-US" sz="2400" dirty="0"/>
              <a:t> scale on which Z modifies the effect of X and vice versa</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26</a:t>
            </a:fld>
            <a:endParaRPr lang="en-US" sz="1200" dirty="0">
              <a:latin typeface="Corbel"/>
              <a:cs typeface="Corbel"/>
            </a:endParaRPr>
          </a:p>
        </p:txBody>
      </p:sp>
    </p:spTree>
    <p:extLst>
      <p:ext uri="{BB962C8B-B14F-4D97-AF65-F5344CB8AC3E}">
        <p14:creationId xmlns:p14="http://schemas.microsoft.com/office/powerpoint/2010/main" val="2235579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represent the magnitude of bias</a:t>
            </a:r>
          </a:p>
          <a:p>
            <a:pPr lvl="1"/>
            <a:r>
              <a:rPr lang="en-US" sz="2400" dirty="0"/>
              <a:t>Major limitation</a:t>
            </a:r>
          </a:p>
          <a:p>
            <a:pPr lvl="1"/>
            <a:r>
              <a:rPr lang="en-US" sz="2400" dirty="0"/>
              <a:t>Lots of work now on (a) signing the bias and (b) estimating the magnitude</a:t>
            </a:r>
          </a:p>
          <a:p>
            <a:pPr lvl="1"/>
            <a:r>
              <a:rPr lang="en-US" sz="2400" dirty="0"/>
              <a:t>Simulations and bias bounding formulas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27</a:t>
            </a:fld>
            <a:endParaRPr lang="en-US" sz="1200" dirty="0">
              <a:latin typeface="Corbel"/>
              <a:cs typeface="Corbel"/>
            </a:endParaRPr>
          </a:p>
        </p:txBody>
      </p:sp>
    </p:spTree>
    <p:extLst>
      <p:ext uri="{BB962C8B-B14F-4D97-AF65-F5344CB8AC3E}">
        <p14:creationId xmlns:p14="http://schemas.microsoft.com/office/powerpoint/2010/main" val="2262711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match the complex, dynamic feedback loops in the real world</a:t>
            </a:r>
          </a:p>
          <a:p>
            <a:pPr lvl="1"/>
            <a:r>
              <a:rPr lang="en-US" sz="2000" dirty="0"/>
              <a:t>DAGs can represent feedback between two variables</a:t>
            </a:r>
          </a:p>
          <a:p>
            <a:pPr lvl="1"/>
            <a:r>
              <a:rPr lang="en-US" sz="2000" dirty="0"/>
              <a:t>DAGs can represent complex interventions (e.g., deliver this set of 4 treatments vs only 2 of these)</a:t>
            </a:r>
          </a:p>
          <a:p>
            <a:pPr lvl="1"/>
            <a:r>
              <a:rPr lang="en-US" sz="2000" dirty="0"/>
              <a:t>DAGs match (one of the) things you want to know: will intervening in a specific way elicit a change in health?</a:t>
            </a:r>
          </a:p>
          <a:p>
            <a:pPr lvl="1"/>
            <a:r>
              <a:rPr lang="en-US" sz="2000" dirty="0"/>
              <a:t>To say “it’s all very complicated and impossible to specify which variables come first” is to abdicate any hope of guiding clinical or policy decisions</a:t>
            </a:r>
          </a:p>
          <a:p>
            <a:pPr lvl="1"/>
            <a:r>
              <a:rPr lang="en-US" sz="2000" dirty="0"/>
              <a:t>DAGs do not tell you everything, and complex systems simulations are often useful as a next step to predict spillovers and interactions with variables you do not have in your DAG;  the simulation will presumably rely on causal parameter inputs.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28</a:t>
            </a:fld>
            <a:endParaRPr lang="en-US" sz="1200" dirty="0">
              <a:latin typeface="Corbel"/>
              <a:cs typeface="Corbel"/>
            </a:endParaRPr>
          </a:p>
        </p:txBody>
      </p:sp>
    </p:spTree>
    <p:extLst>
      <p:ext uri="{BB962C8B-B14F-4D97-AF65-F5344CB8AC3E}">
        <p14:creationId xmlns:p14="http://schemas.microsoft.com/office/powerpoint/2010/main" val="7931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dirty="0"/>
              <a:t>I’m not sure about which causal structure is right</a:t>
            </a:r>
          </a:p>
          <a:p>
            <a:pPr lvl="1"/>
            <a:r>
              <a:rPr lang="en-US" dirty="0"/>
              <a:t>Do you know enough to rule some DAGs out?</a:t>
            </a:r>
          </a:p>
          <a:p>
            <a:pPr lvl="1"/>
            <a:r>
              <a:rPr lang="en-US" dirty="0"/>
              <a:t>What are the commonalities across all plausible DAGs?</a:t>
            </a:r>
          </a:p>
          <a:p>
            <a:pPr lvl="1"/>
            <a:r>
              <a:rPr lang="en-US" dirty="0"/>
              <a:t>Useful to state: under these assumptions, we can draw these inferences; need evidence on the assumptions from other sources</a:t>
            </a:r>
          </a:p>
          <a:p>
            <a:r>
              <a:rPr lang="en-US" dirty="0"/>
              <a:t>I don’t know anything about the causal structure</a:t>
            </a:r>
          </a:p>
          <a:p>
            <a:pPr lvl="1"/>
            <a:r>
              <a:rPr lang="en-US" dirty="0"/>
              <a:t>This is not an objection to DAGs, this is an objection to ever drawing causal inferences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29</a:t>
            </a:fld>
            <a:endParaRPr lang="en-US" sz="1200" dirty="0">
              <a:latin typeface="Corbel"/>
              <a:cs typeface="Corbel"/>
            </a:endParaRPr>
          </a:p>
        </p:txBody>
      </p:sp>
    </p:spTree>
    <p:extLst>
      <p:ext uri="{BB962C8B-B14F-4D97-AF65-F5344CB8AC3E}">
        <p14:creationId xmlns:p14="http://schemas.microsoft.com/office/powerpoint/2010/main" val="352146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526835"/>
            <a:ext cx="8013192" cy="1636776"/>
          </a:xfrm>
        </p:spPr>
        <p:txBody>
          <a:bodyPr/>
          <a:lstStyle/>
          <a:p>
            <a:pPr eaLnBrk="1" hangingPunct="1"/>
            <a:r>
              <a:rPr lang="en-US" altLang="en-US" dirty="0"/>
              <a:t>Questions from the Recorded Lecture?</a:t>
            </a:r>
          </a:p>
        </p:txBody>
      </p:sp>
    </p:spTree>
    <p:extLst>
      <p:ext uri="{BB962C8B-B14F-4D97-AF65-F5344CB8AC3E}">
        <p14:creationId xmlns:p14="http://schemas.microsoft.com/office/powerpoint/2010/main" val="3895744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145143" y="1615168"/>
            <a:ext cx="8694057" cy="4625975"/>
          </a:xfrm>
        </p:spPr>
        <p:txBody>
          <a:bodyPr/>
          <a:lstStyle/>
          <a:p>
            <a:r>
              <a:rPr lang="en-US" dirty="0"/>
              <a:t>June Chan</a:t>
            </a:r>
          </a:p>
          <a:p>
            <a:r>
              <a:rPr lang="en-US" dirty="0"/>
              <a:t>Shelley </a:t>
            </a:r>
            <a:r>
              <a:rPr lang="en-US" dirty="0" err="1"/>
              <a:t>DeVost</a:t>
            </a:r>
            <a:endParaRPr lang="en-US" dirty="0"/>
          </a:p>
          <a:p>
            <a:r>
              <a:rPr lang="en-US" dirty="0"/>
              <a:t>Maria </a:t>
            </a:r>
            <a:r>
              <a:rPr lang="en-US" dirty="0" err="1"/>
              <a:t>Glymour</a:t>
            </a:r>
            <a:endParaRPr lang="en-US" dirty="0"/>
          </a:p>
          <a:p>
            <a:r>
              <a:rPr lang="en-US" dirty="0"/>
              <a:t>Miguel </a:t>
            </a:r>
            <a:r>
              <a:rPr lang="en-US" dirty="0" err="1"/>
              <a:t>Hernán</a:t>
            </a:r>
            <a:endParaRPr lang="en-US" dirty="0"/>
          </a:p>
          <a:p>
            <a:r>
              <a:rPr lang="en-US" dirty="0"/>
              <a:t>Francois </a:t>
            </a:r>
            <a:r>
              <a:rPr lang="en-US" dirty="0" err="1"/>
              <a:t>Rerolle</a:t>
            </a:r>
            <a:endParaRPr lang="en-US" dirty="0"/>
          </a:p>
          <a:p>
            <a:r>
              <a:rPr lang="en-US" dirty="0"/>
              <a:t>Carolyn Smith </a:t>
            </a:r>
          </a:p>
          <a:p>
            <a:pPr marL="119062" indent="0">
              <a:buNone/>
            </a:pPr>
            <a:r>
              <a:rPr lang="en-US" dirty="0"/>
              <a:t>    Hughes</a:t>
            </a:r>
          </a:p>
          <a:p>
            <a:endParaRPr lang="en-US" dirty="0"/>
          </a:p>
          <a:p>
            <a:endParaRPr lang="en-US" dirty="0"/>
          </a:p>
          <a:p>
            <a:endParaRPr 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30</a:t>
            </a:fld>
            <a:endParaRPr lang="en-US" sz="1200" dirty="0">
              <a:latin typeface="Corbel"/>
              <a:cs typeface="Corbel"/>
            </a:endParaRPr>
          </a:p>
        </p:txBody>
      </p:sp>
      <p:pic>
        <p:nvPicPr>
          <p:cNvPr id="6" name="Picture 5" descr="Miguel.jpg"/>
          <p:cNvPicPr>
            <a:picLocks noChangeAspect="1"/>
          </p:cNvPicPr>
          <p:nvPr/>
        </p:nvPicPr>
        <p:blipFill rotWithShape="1">
          <a:blip r:embed="rId3">
            <a:extLst>
              <a:ext uri="{28A0092B-C50C-407E-A947-70E740481C1C}">
                <a14:useLocalDpi xmlns:a14="http://schemas.microsoft.com/office/drawing/2010/main" val="0"/>
              </a:ext>
            </a:extLst>
          </a:blip>
          <a:srcRect l="15293" r="16471" b="41764"/>
          <a:stretch/>
        </p:blipFill>
        <p:spPr>
          <a:xfrm>
            <a:off x="4172869" y="3689962"/>
            <a:ext cx="1306274" cy="1486451"/>
          </a:xfrm>
          <a:prstGeom prst="rect">
            <a:avLst/>
          </a:prstGeom>
        </p:spPr>
      </p:pic>
      <p:pic>
        <p:nvPicPr>
          <p:cNvPr id="7" name="Picture 6" descr="June.jpeg"/>
          <p:cNvPicPr>
            <a:picLocks noChangeAspect="1"/>
          </p:cNvPicPr>
          <p:nvPr/>
        </p:nvPicPr>
        <p:blipFill rotWithShape="1">
          <a:blip r:embed="rId4">
            <a:extLst>
              <a:ext uri="{28A0092B-C50C-407E-A947-70E740481C1C}">
                <a14:useLocalDpi xmlns:a14="http://schemas.microsoft.com/office/drawing/2010/main" val="0"/>
              </a:ext>
            </a:extLst>
          </a:blip>
          <a:srcRect b="18714"/>
          <a:stretch/>
        </p:blipFill>
        <p:spPr>
          <a:xfrm>
            <a:off x="4172869" y="1787103"/>
            <a:ext cx="1288131" cy="1577597"/>
          </a:xfrm>
          <a:prstGeom prst="rect">
            <a:avLst/>
          </a:prstGeom>
        </p:spPr>
      </p:pic>
      <p:pic>
        <p:nvPicPr>
          <p:cNvPr id="4" name="Picture 3"/>
          <p:cNvPicPr>
            <a:picLocks/>
          </p:cNvPicPr>
          <p:nvPr/>
        </p:nvPicPr>
        <p:blipFill rotWithShape="1">
          <a:blip r:embed="rId5"/>
          <a:srcRect l="10730" r="12017"/>
          <a:stretch/>
        </p:blipFill>
        <p:spPr>
          <a:xfrm>
            <a:off x="5660572" y="1787103"/>
            <a:ext cx="1280946" cy="1569326"/>
          </a:xfrm>
          <a:prstGeom prst="rect">
            <a:avLst/>
          </a:prstGeom>
        </p:spPr>
      </p:pic>
      <p:pic>
        <p:nvPicPr>
          <p:cNvPr id="8" name="Picture 7"/>
          <p:cNvPicPr>
            <a:picLocks noChangeAspect="1"/>
          </p:cNvPicPr>
          <p:nvPr/>
        </p:nvPicPr>
        <p:blipFill rotWithShape="1">
          <a:blip r:embed="rId6"/>
          <a:srcRect b="25812"/>
          <a:stretch/>
        </p:blipFill>
        <p:spPr>
          <a:xfrm>
            <a:off x="7166428" y="1794328"/>
            <a:ext cx="1397001" cy="1561521"/>
          </a:xfrm>
          <a:prstGeom prst="rect">
            <a:avLst/>
          </a:prstGeom>
        </p:spPr>
      </p:pic>
      <p:pic>
        <p:nvPicPr>
          <p:cNvPr id="9" name="Picture 8"/>
          <p:cNvPicPr>
            <a:picLocks noChangeAspect="1"/>
          </p:cNvPicPr>
          <p:nvPr/>
        </p:nvPicPr>
        <p:blipFill rotWithShape="1">
          <a:blip r:embed="rId7"/>
          <a:srcRect l="5522" r="7849"/>
          <a:stretch/>
        </p:blipFill>
        <p:spPr>
          <a:xfrm>
            <a:off x="5660572" y="3692071"/>
            <a:ext cx="1280946" cy="1478643"/>
          </a:xfrm>
          <a:prstGeom prst="rect">
            <a:avLst/>
          </a:prstGeom>
        </p:spPr>
      </p:pic>
      <p:pic>
        <p:nvPicPr>
          <p:cNvPr id="10" name="Picture 2">
            <a:extLst>
              <a:ext uri="{FF2B5EF4-FFF2-40B4-BE49-F238E27FC236}">
                <a16:creationId xmlns:a16="http://schemas.microsoft.com/office/drawing/2014/main" id="{CF7EEED4-2478-184A-9EA3-D637ACB269C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925" t="11688" r="8735" b="1160"/>
          <a:stretch/>
        </p:blipFill>
        <p:spPr bwMode="auto">
          <a:xfrm>
            <a:off x="7166427" y="3689962"/>
            <a:ext cx="1397001" cy="147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10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4F05-9CE0-C446-8EC8-742FA99A5C0F}"/>
              </a:ext>
            </a:extLst>
          </p:cNvPr>
          <p:cNvSpPr>
            <a:spLocks noGrp="1"/>
          </p:cNvSpPr>
          <p:nvPr>
            <p:ph type="title"/>
          </p:nvPr>
        </p:nvSpPr>
        <p:spPr/>
        <p:txBody>
          <a:bodyPr/>
          <a:lstStyle/>
          <a:p>
            <a:r>
              <a:rPr lang="en-US" dirty="0"/>
              <a:t>Until Next Time…</a:t>
            </a:r>
          </a:p>
        </p:txBody>
      </p:sp>
      <p:sp>
        <p:nvSpPr>
          <p:cNvPr id="3" name="Content Placeholder 2">
            <a:extLst>
              <a:ext uri="{FF2B5EF4-FFF2-40B4-BE49-F238E27FC236}">
                <a16:creationId xmlns:a16="http://schemas.microsoft.com/office/drawing/2014/main" id="{203A3429-5718-F74A-AFA0-C4E9FD0E1C2C}"/>
              </a:ext>
            </a:extLst>
          </p:cNvPr>
          <p:cNvSpPr>
            <a:spLocks noGrp="1"/>
          </p:cNvSpPr>
          <p:nvPr>
            <p:ph idx="1"/>
          </p:nvPr>
        </p:nvSpPr>
        <p:spPr/>
        <p:txBody>
          <a:bodyPr/>
          <a:lstStyle/>
          <a:p>
            <a:r>
              <a:rPr lang="en-US" dirty="0"/>
              <a:t>Finish Homework #2</a:t>
            </a:r>
          </a:p>
          <a:p>
            <a:r>
              <a:rPr lang="en-US" dirty="0"/>
              <a:t>Read Chapter 6 and skim Chapter 7 in Rothman, Greenland, and Lash 2008</a:t>
            </a:r>
          </a:p>
          <a:p>
            <a:r>
              <a:rPr lang="en-US" dirty="0"/>
              <a:t>Watch the recorded Target Trials lectures</a:t>
            </a:r>
          </a:p>
          <a:p>
            <a:r>
              <a:rPr lang="en-US" dirty="0"/>
              <a:t>Office Hours: Monday</a:t>
            </a:r>
            <a:r>
              <a:rPr lang="en-US"/>
              <a:t>@ 4:10pm </a:t>
            </a:r>
            <a:r>
              <a:rPr lang="en-US" dirty="0"/>
              <a:t>on Zoom</a:t>
            </a:r>
          </a:p>
          <a:p>
            <a:endParaRPr lang="en-US" dirty="0"/>
          </a:p>
        </p:txBody>
      </p:sp>
    </p:spTree>
    <p:extLst>
      <p:ext uri="{BB962C8B-B14F-4D97-AF65-F5344CB8AC3E}">
        <p14:creationId xmlns:p14="http://schemas.microsoft.com/office/powerpoint/2010/main" val="1783978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Questions?</a:t>
            </a:r>
          </a:p>
        </p:txBody>
      </p:sp>
    </p:spTree>
    <p:extLst>
      <p:ext uri="{BB962C8B-B14F-4D97-AF65-F5344CB8AC3E}">
        <p14:creationId xmlns:p14="http://schemas.microsoft.com/office/powerpoint/2010/main" val="384078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Selection Bias</a:t>
            </a:r>
          </a:p>
        </p:txBody>
      </p:sp>
    </p:spTree>
    <p:extLst>
      <p:ext uri="{BB962C8B-B14F-4D97-AF65-F5344CB8AC3E}">
        <p14:creationId xmlns:p14="http://schemas.microsoft.com/office/powerpoint/2010/main" val="124675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Selection Bias?</a:t>
            </a:r>
          </a:p>
        </p:txBody>
      </p:sp>
      <p:sp>
        <p:nvSpPr>
          <p:cNvPr id="3" name="Content Placeholder 2"/>
          <p:cNvSpPr>
            <a:spLocks noGrp="1"/>
          </p:cNvSpPr>
          <p:nvPr>
            <p:ph idx="1"/>
          </p:nvPr>
        </p:nvSpPr>
        <p:spPr/>
        <p:txBody>
          <a:bodyPr/>
          <a:lstStyle/>
          <a:p>
            <a:r>
              <a:rPr lang="en-US" dirty="0"/>
              <a:t>Bias due to the process used to select subjects into the study or into the analysis</a:t>
            </a:r>
          </a:p>
          <a:p>
            <a:r>
              <a:rPr lang="en-US" dirty="0"/>
              <a:t>Consequence of  conditioning on a common effect of exposure and outcome</a:t>
            </a:r>
          </a:p>
          <a:p>
            <a:pPr lvl="1"/>
            <a:r>
              <a:rPr lang="en-US" dirty="0"/>
              <a:t>Or on a common effect of a cause of the exposure and a cause of the outcome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a:t>
            </a:fld>
            <a:endParaRPr lang="en-US" sz="1200" dirty="0">
              <a:latin typeface="Corbel"/>
              <a:cs typeface="Corbel"/>
            </a:endParaRPr>
          </a:p>
        </p:txBody>
      </p:sp>
      <p:pic>
        <p:nvPicPr>
          <p:cNvPr id="6" name="Picture 5" descr="Screen Shot 2020-02-01 at 10.18.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33" y="5099957"/>
            <a:ext cx="3621414" cy="1068614"/>
          </a:xfrm>
          <a:prstGeom prst="rect">
            <a:avLst/>
          </a:prstGeom>
        </p:spPr>
      </p:pic>
      <p:pic>
        <p:nvPicPr>
          <p:cNvPr id="7" name="Picture 6" descr="Screen Shot 2020-02-01 at 10.20.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233" y="5046435"/>
            <a:ext cx="4940766" cy="1067708"/>
          </a:xfrm>
          <a:prstGeom prst="rect">
            <a:avLst/>
          </a:prstGeom>
        </p:spPr>
      </p:pic>
    </p:spTree>
    <p:extLst>
      <p:ext uri="{BB962C8B-B14F-4D97-AF65-F5344CB8AC3E}">
        <p14:creationId xmlns:p14="http://schemas.microsoft.com/office/powerpoint/2010/main" val="336592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Inappropriate Selection of Controls</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Postmenopausal hormones</a:t>
            </a:r>
          </a:p>
          <a:p>
            <a:pPr marL="858837" lvl="1" indent="-457200"/>
            <a:r>
              <a:rPr lang="en-US" i="1" dirty="0"/>
              <a:t>Y</a:t>
            </a:r>
            <a:r>
              <a:rPr lang="en-US" dirty="0"/>
              <a:t>: Coronary heart disease</a:t>
            </a:r>
          </a:p>
          <a:p>
            <a:pPr marL="858837" lvl="1" indent="-457200"/>
            <a:r>
              <a:rPr lang="en-US" i="1" dirty="0"/>
              <a:t>F</a:t>
            </a:r>
            <a:r>
              <a:rPr lang="en-US" dirty="0"/>
              <a:t>: Hip fracture</a:t>
            </a:r>
          </a:p>
          <a:p>
            <a:pPr marL="858837" lvl="1" indent="-457200"/>
            <a:r>
              <a:rPr lang="en-US" i="1" dirty="0"/>
              <a:t>C</a:t>
            </a:r>
            <a:r>
              <a:rPr lang="en-US" dirty="0"/>
              <a:t>: Selection into study</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a:t>
            </a:fld>
            <a:endParaRPr lang="en-US" sz="1200" dirty="0">
              <a:latin typeface="Corbel"/>
              <a:cs typeface="Corbel"/>
            </a:endParaRPr>
          </a:p>
        </p:txBody>
      </p:sp>
      <p:pic>
        <p:nvPicPr>
          <p:cNvPr id="5" name="Picture 4" descr="Screen Shot 2020-02-01 at 10.15.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422" y="1683657"/>
            <a:ext cx="3264294" cy="1436914"/>
          </a:xfrm>
          <a:prstGeom prst="rect">
            <a:avLst/>
          </a:prstGeom>
        </p:spPr>
      </p:pic>
    </p:spTree>
    <p:extLst>
      <p:ext uri="{BB962C8B-B14F-4D97-AF65-F5344CB8AC3E}">
        <p14:creationId xmlns:p14="http://schemas.microsoft.com/office/powerpoint/2010/main" val="1006128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Differential Loss to Follow-up</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Censoring</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a:t>
            </a:fld>
            <a:endParaRPr lang="en-US" sz="1200" dirty="0">
              <a:latin typeface="Corbel"/>
              <a:cs typeface="Corbel"/>
            </a:endParaRPr>
          </a:p>
        </p:txBody>
      </p:sp>
      <p:pic>
        <p:nvPicPr>
          <p:cNvPr id="7" name="Picture 6"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219423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Non-response / Missing Data Bias</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a:t>
            </a:fld>
            <a:endParaRPr lang="en-US" sz="1200" dirty="0">
              <a:latin typeface="Corbel"/>
              <a:cs typeface="Corbel"/>
            </a:endParaRPr>
          </a:p>
        </p:txBody>
      </p:sp>
      <p:sp>
        <p:nvSpPr>
          <p:cNvPr id="9"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Reluctance to answer questions</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pic>
        <p:nvPicPr>
          <p:cNvPr id="10" name="Picture 9"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1245089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9</a:t>
            </a:fld>
            <a:endParaRPr lang="en-US" sz="1200" dirty="0">
              <a:latin typeface="Corbel"/>
              <a:cs typeface="Corbel"/>
            </a:endParaRPr>
          </a:p>
        </p:txBody>
      </p:sp>
      <p:sp>
        <p:nvSpPr>
          <p:cNvPr id="6" name="Content Placeholder 5">
            <a:extLst>
              <a:ext uri="{FF2B5EF4-FFF2-40B4-BE49-F238E27FC236}">
                <a16:creationId xmlns:a16="http://schemas.microsoft.com/office/drawing/2014/main" id="{59AB6C0F-727A-2D4C-8F1B-7B8F7CF494A1}"/>
              </a:ext>
            </a:extLst>
          </p:cNvPr>
          <p:cNvSpPr>
            <a:spLocks noGrp="1"/>
          </p:cNvSpPr>
          <p:nvPr>
            <p:ph idx="1"/>
          </p:nvPr>
        </p:nvSpPr>
        <p:spPr/>
        <p:txBody>
          <a:bodyPr/>
          <a:lstStyle/>
          <a:p>
            <a:r>
              <a:rPr lang="en-US" dirty="0"/>
              <a:t>How might you draw a DAG representing volunteer (self-selection) bias?</a:t>
            </a:r>
          </a:p>
          <a:p>
            <a:pPr marL="858837" lvl="1" indent="-457200"/>
            <a:r>
              <a:rPr lang="en-US" i="1" dirty="0"/>
              <a:t>A</a:t>
            </a:r>
            <a:r>
              <a:rPr lang="en-US" dirty="0"/>
              <a:t>: Smoking</a:t>
            </a:r>
          </a:p>
          <a:p>
            <a:pPr marL="858837" lvl="1" indent="-457200"/>
            <a:r>
              <a:rPr lang="en-US" i="1" dirty="0"/>
              <a:t>Y</a:t>
            </a:r>
            <a:r>
              <a:rPr lang="en-US" dirty="0"/>
              <a:t>: Coronary heart disease</a:t>
            </a:r>
          </a:p>
          <a:p>
            <a:pPr marL="858837" lvl="1" indent="-457200"/>
            <a:r>
              <a:rPr lang="en-US" i="1" dirty="0"/>
              <a:t>C</a:t>
            </a:r>
            <a:r>
              <a:rPr lang="en-US" dirty="0"/>
              <a:t>: Volunteered to participate</a:t>
            </a:r>
          </a:p>
          <a:p>
            <a:pPr marL="858837" lvl="1" indent="-457200"/>
            <a:r>
              <a:rPr lang="en-US" i="1" dirty="0"/>
              <a:t>L</a:t>
            </a:r>
            <a:r>
              <a:rPr lang="en-US" dirty="0"/>
              <a:t>: Heart disease awareness</a:t>
            </a:r>
          </a:p>
          <a:p>
            <a:pPr marL="858837" lvl="1" indent="-457200"/>
            <a:r>
              <a:rPr lang="en-US" i="1" dirty="0"/>
              <a:t>U</a:t>
            </a:r>
            <a:r>
              <a:rPr lang="en-US" dirty="0"/>
              <a:t>: Family history of heart disease</a:t>
            </a:r>
          </a:p>
        </p:txBody>
      </p:sp>
    </p:spTree>
    <p:extLst>
      <p:ext uri="{BB962C8B-B14F-4D97-AF65-F5344CB8AC3E}">
        <p14:creationId xmlns:p14="http://schemas.microsoft.com/office/powerpoint/2010/main" val="19079577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57914</TotalTime>
  <Words>2359</Words>
  <Application>Microsoft Macintosh PowerPoint</Application>
  <PresentationFormat>On-screen Show (4:3)</PresentationFormat>
  <Paragraphs>287</Paragraphs>
  <Slides>32</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Corbel</vt:lpstr>
      <vt:lpstr>Times New Roman</vt:lpstr>
      <vt:lpstr>Wingdings</vt:lpstr>
      <vt:lpstr>Wingdings 2</vt:lpstr>
      <vt:lpstr>Wingdings 3</vt:lpstr>
      <vt:lpstr>Module</vt:lpstr>
      <vt:lpstr>PowerPoint Presentation</vt:lpstr>
      <vt:lpstr>Learning Objectives (Weeks 2 &amp; 3)</vt:lpstr>
      <vt:lpstr>Questions from the Recorded Lecture?</vt:lpstr>
      <vt:lpstr>DAGs for Common Problems in Epidemiology</vt:lpstr>
      <vt:lpstr>What is Selection Bias?</vt:lpstr>
      <vt:lpstr>Inappropriate Selection of Controls</vt:lpstr>
      <vt:lpstr>Differential Loss to Follow-up</vt:lpstr>
      <vt:lpstr>Non-response / Missing Data Bias</vt:lpstr>
      <vt:lpstr>Exercise</vt:lpstr>
      <vt:lpstr>Exercise – Solution</vt:lpstr>
      <vt:lpstr>Another Healthy Worker Bias</vt:lpstr>
      <vt:lpstr>Prevalent User Bias</vt:lpstr>
      <vt:lpstr>Adjusting for Selection Bias</vt:lpstr>
      <vt:lpstr>Adjusting for Selection Bias</vt:lpstr>
      <vt:lpstr>DAGs for Common Problems in Epidemiology</vt:lpstr>
      <vt:lpstr>What is Measurement Bias?</vt:lpstr>
      <vt:lpstr>Relevant Variables</vt:lpstr>
      <vt:lpstr>Nondifferential Measurement Error</vt:lpstr>
      <vt:lpstr>Independent Differential Measurement Error</vt:lpstr>
      <vt:lpstr>Exercise</vt:lpstr>
      <vt:lpstr>Exercise – Solution</vt:lpstr>
      <vt:lpstr>Reverse Causation Bias</vt:lpstr>
      <vt:lpstr>Dependent Differential Measurement Error</vt:lpstr>
      <vt:lpstr>Mismeasured Confounders</vt:lpstr>
      <vt:lpstr>Limitations of DAGs</vt:lpstr>
      <vt:lpstr>Some Objections to DAGs</vt:lpstr>
      <vt:lpstr>Some Objections to DAGs</vt:lpstr>
      <vt:lpstr>Some Objections to DAGs</vt:lpstr>
      <vt:lpstr>Some Objections to DAGs</vt:lpstr>
      <vt:lpstr>Acknowledgements</vt:lpstr>
      <vt:lpstr>Until Next Time…</vt:lpstr>
      <vt:lpstr>Questions?</vt:lpstr>
    </vt:vector>
  </TitlesOfParts>
  <Company>Harvard School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Rebecca Graff</cp:lastModifiedBy>
  <cp:revision>1274</cp:revision>
  <cp:lastPrinted>2014-02-10T19:53:01Z</cp:lastPrinted>
  <dcterms:created xsi:type="dcterms:W3CDTF">2001-12-12T23:21:39Z</dcterms:created>
  <dcterms:modified xsi:type="dcterms:W3CDTF">2022-01-20T23:12:30Z</dcterms:modified>
</cp:coreProperties>
</file>