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  <p:sldMasterId id="2147484550" r:id="rId2"/>
  </p:sldMasterIdLst>
  <p:notesMasterIdLst>
    <p:notesMasterId r:id="rId18"/>
  </p:notesMasterIdLst>
  <p:sldIdLst>
    <p:sldId id="358" r:id="rId3"/>
    <p:sldId id="283" r:id="rId4"/>
    <p:sldId id="284" r:id="rId5"/>
    <p:sldId id="362" r:id="rId6"/>
    <p:sldId id="363" r:id="rId7"/>
    <p:sldId id="364" r:id="rId8"/>
    <p:sldId id="365" r:id="rId9"/>
    <p:sldId id="366" r:id="rId10"/>
    <p:sldId id="367" r:id="rId11"/>
    <p:sldId id="368" r:id="rId12"/>
    <p:sldId id="369" r:id="rId13"/>
    <p:sldId id="370" r:id="rId14"/>
    <p:sldId id="371" r:id="rId15"/>
    <p:sldId id="372" r:id="rId16"/>
    <p:sldId id="378" r:id="rId1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6481" autoAdjust="0"/>
    <p:restoredTop sz="83857" autoAdjust="0"/>
  </p:normalViewPr>
  <p:slideViewPr>
    <p:cSldViewPr snapToGrid="0" snapToObjects="1">
      <p:cViewPr varScale="1">
        <p:scale>
          <a:sx n="96" d="100"/>
          <a:sy n="96" d="100"/>
        </p:scale>
        <p:origin x="1456" y="1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540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17056"/>
    </p:cViewPr>
  </p:sorterViewPr>
  <p:notesViewPr>
    <p:cSldViewPr snapToGrid="0" snapToObjects="1">
      <p:cViewPr varScale="1">
        <p:scale>
          <a:sx n="154" d="100"/>
          <a:sy n="154" d="100"/>
        </p:scale>
        <p:origin x="-6056" y="-11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FC5A4F-567A-B04C-A8E4-9B4BA21D8B87}" type="datetimeFigureOut">
              <a:rPr lang="en-US" smtClean="0"/>
              <a:t>5/4/22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70955E-2D55-5645-9F86-E26668306B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12567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070955E-2D55-5645-9F86-E26668306B83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858971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If symmetrical you get favorable and ___ results</a:t>
            </a:r>
          </a:p>
          <a:p>
            <a:r>
              <a:rPr lang="en-US" dirty="0"/>
              <a:t>Asymmetrical is not deterministic, shows small studies with negative effect are missing</a:t>
            </a:r>
          </a:p>
          <a:p>
            <a:r>
              <a:rPr lang="en-US" dirty="0"/>
              <a:t>Funnel plot is just effect size and is subjective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90666026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070955E-2D55-5645-9F86-E26668306B83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828996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Earlier tests by Egger had limitations for odds ratio</a:t>
            </a:r>
          </a:p>
          <a:p>
            <a:endParaRPr lang="en-US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N</a:t>
            </a:r>
            <a:r>
              <a:rPr lang="en-US" sz="1200" kern="1200" baseline="-250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tot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 is the total sample size, N</a:t>
            </a:r>
            <a:r>
              <a:rPr lang="en-US" sz="1200" kern="1200" baseline="-250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and N</a:t>
            </a:r>
            <a:r>
              <a:rPr lang="en-US" sz="1200" kern="1200" baseline="-250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are the sizes of the experimental and control intervention groups, S is the total number of events across both groups and F = </a:t>
            </a:r>
            <a:r>
              <a:rPr lang="en-US" sz="1200" kern="1200" baseline="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N</a:t>
            </a:r>
            <a:r>
              <a:rPr lang="en-US" sz="1200" kern="1200" baseline="-250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tot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– S. Note that only the first three of these tests (</a:t>
            </a:r>
            <a:r>
              <a:rPr lang="en-US" sz="1200" kern="1200" baseline="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Begg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1994, Egger 1997a, Tang 2000) can be used for continuous outcomes.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70955E-2D55-5645-9F86-E26668306B83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57361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70955E-2D55-5645-9F86-E26668306B83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45113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17822-12B3-AD4C-8C29-1F632553333B}" type="datetimeFigureOut">
              <a:rPr lang="en-US" smtClean="0"/>
              <a:t>5/4/22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34E3E-9BEB-E346-90FD-19FA4B84F1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30344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17822-12B3-AD4C-8C29-1F632553333B}" type="datetimeFigureOut">
              <a:rPr lang="en-US" smtClean="0"/>
              <a:t>5/4/22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34E3E-9BEB-E346-90FD-19FA4B84F1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5084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17822-12B3-AD4C-8C29-1F632553333B}" type="datetimeFigureOut">
              <a:rPr lang="en-US" smtClean="0"/>
              <a:t>5/4/22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34E3E-9BEB-E346-90FD-19FA4B84F1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7756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 anchor="t">
            <a:normAutofit/>
          </a:bodyPr>
          <a:lstStyle>
            <a:lvl1pPr marL="0" indent="0" algn="ctr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22610-5B3A-4642-99B0-536A5FAD9F8C}" type="datetimeFigureOut">
              <a:rPr lang="en-US" smtClean="0"/>
              <a:t>5/4/22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22610-5B3A-4642-99B0-536A5FAD9F8C}" type="datetimeFigureOut">
              <a:rPr lang="en-US" smtClean="0"/>
              <a:t>5/4/22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3C70B-0213-174F-836F-505C55DA4C5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22610-5B3A-4642-99B0-536A5FAD9F8C}" type="datetimeFigureOut">
              <a:rPr lang="en-US" smtClean="0"/>
              <a:t>5/4/22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22610-5B3A-4642-99B0-536A5FAD9F8C}" type="datetimeFigureOut">
              <a:rPr lang="en-US" smtClean="0"/>
              <a:t>5/4/22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3C70B-0213-174F-836F-505C55DA4C5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t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t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22610-5B3A-4642-99B0-536A5FAD9F8C}" type="datetimeFigureOut">
              <a:rPr lang="en-US" smtClean="0"/>
              <a:t>5/4/22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3C70B-0213-174F-836F-505C55DA4C5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22610-5B3A-4642-99B0-536A5FAD9F8C}" type="datetimeFigureOut">
              <a:rPr lang="en-US" smtClean="0"/>
              <a:t>5/4/22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3C70B-0213-174F-836F-505C55DA4C5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22610-5B3A-4642-99B0-536A5FAD9F8C}" type="datetimeFigureOut">
              <a:rPr lang="en-US" smtClean="0"/>
              <a:t>5/4/22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3C70B-0213-174F-836F-505C55DA4C5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22610-5B3A-4642-99B0-536A5FAD9F8C}" type="datetimeFigureOut">
              <a:rPr lang="en-US" smtClean="0"/>
              <a:t>5/4/22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3C70B-0213-174F-836F-505C55DA4C5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5150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0711"/>
            <a:ext cx="8229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17822-12B3-AD4C-8C29-1F632553333B}" type="datetimeFigureOut">
              <a:rPr lang="en-US" smtClean="0"/>
              <a:t>5/4/22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34E3E-9BEB-E346-90FD-19FA4B84F1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536102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 anchor="t"/>
          <a:lstStyle>
            <a:lvl1pPr marL="0" indent="0">
              <a:buNone/>
              <a:defRPr sz="1400">
                <a:solidFill>
                  <a:schemeClr val="accent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22610-5B3A-4642-99B0-536A5FAD9F8C}" type="datetimeFigureOut">
              <a:rPr lang="en-US" smtClean="0"/>
              <a:t>5/4/22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3C70B-0213-174F-836F-505C55DA4C5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22610-5B3A-4642-99B0-536A5FAD9F8C}" type="datetimeFigureOut">
              <a:rPr lang="en-US" smtClean="0"/>
              <a:t>5/4/22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3C70B-0213-174F-836F-505C55DA4C5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22610-5B3A-4642-99B0-536A5FAD9F8C}" type="datetimeFigureOut">
              <a:rPr lang="en-US" smtClean="0"/>
              <a:t>5/4/22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3C70B-0213-174F-836F-505C55DA4C5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17822-12B3-AD4C-8C29-1F632553333B}" type="datetimeFigureOut">
              <a:rPr lang="en-US" smtClean="0"/>
              <a:t>5/4/22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34E3E-9BEB-E346-90FD-19FA4B84F1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52028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17822-12B3-AD4C-8C29-1F632553333B}" type="datetimeFigureOut">
              <a:rPr lang="en-US" smtClean="0"/>
              <a:t>5/4/22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34E3E-9BEB-E346-90FD-19FA4B84F1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32692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17822-12B3-AD4C-8C29-1F632553333B}" type="datetimeFigureOut">
              <a:rPr lang="en-US" smtClean="0"/>
              <a:t>5/4/22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34E3E-9BEB-E346-90FD-19FA4B84F1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1065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17822-12B3-AD4C-8C29-1F632553333B}" type="datetimeFigureOut">
              <a:rPr lang="en-US" smtClean="0"/>
              <a:t>5/4/22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34E3E-9BEB-E346-90FD-19FA4B84F1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70845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17822-12B3-AD4C-8C29-1F632553333B}" type="datetimeFigureOut">
              <a:rPr lang="en-US" smtClean="0"/>
              <a:t>5/4/22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34E3E-9BEB-E346-90FD-19FA4B84F1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40054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17822-12B3-AD4C-8C29-1F632553333B}" type="datetimeFigureOut">
              <a:rPr lang="en-US" smtClean="0"/>
              <a:t>5/4/22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34E3E-9BEB-E346-90FD-19FA4B84F1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16791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17822-12B3-AD4C-8C29-1F632553333B}" type="datetimeFigureOut">
              <a:rPr lang="en-US" smtClean="0"/>
              <a:t>5/4/22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34E3E-9BEB-E346-90FD-19FA4B84F1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62767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417822-12B3-AD4C-8C29-1F632553333B}" type="datetimeFigureOut">
              <a:rPr lang="en-US" smtClean="0"/>
              <a:t>5/4/22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934E3E-9BEB-E346-90FD-19FA4B84F1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55035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417822-12B3-AD4C-8C29-1F632553333B}" type="datetimeFigureOut">
              <a:rPr lang="en-US" smtClean="0"/>
              <a:t>5/4/22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934E3E-9BEB-E346-90FD-19FA4B84F1D5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4551" r:id="rId1"/>
    <p:sldLayoutId id="2147484552" r:id="rId2"/>
    <p:sldLayoutId id="2147484553" r:id="rId3"/>
    <p:sldLayoutId id="2147484554" r:id="rId4"/>
    <p:sldLayoutId id="2147484555" r:id="rId5"/>
    <p:sldLayoutId id="2147484556" r:id="rId6"/>
    <p:sldLayoutId id="2147484557" r:id="rId7"/>
    <p:sldLayoutId id="2147484558" r:id="rId8"/>
    <p:sldLayoutId id="2147484559" r:id="rId9"/>
    <p:sldLayoutId id="2147484560" r:id="rId10"/>
    <p:sldLayoutId id="214748456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0" hangingPunct="1">
        <a:lnSpc>
          <a:spcPct val="150000"/>
        </a:lnSpc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lnSpc>
          <a:spcPct val="150000"/>
        </a:lnSpc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50000"/>
        </a:lnSpc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50000"/>
        </a:lnSpc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50000"/>
        </a:lnSpc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1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89873A86-3020-E34C-A366-7A24BC6990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529255"/>
            <a:ext cx="8229600" cy="2222938"/>
          </a:xfrm>
        </p:spPr>
        <p:txBody>
          <a:bodyPr>
            <a:normAutofit/>
          </a:bodyPr>
          <a:lstStyle/>
          <a:p>
            <a:r>
              <a:rPr lang="en-US" dirty="0"/>
              <a:t>Systematic Reviews</a:t>
            </a:r>
            <a:br>
              <a:rPr lang="en-US" dirty="0"/>
            </a:br>
            <a:r>
              <a:rPr lang="en-US" dirty="0"/>
              <a:t>(EPI214)</a:t>
            </a:r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A735FDE6-A657-E948-AF4B-C658A107D4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4130566"/>
            <a:ext cx="8229600" cy="199559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dirty="0">
                <a:solidFill>
                  <a:srgbClr val="FFFF00"/>
                </a:solidFill>
              </a:rPr>
              <a:t>Module 6-B:Assessment of Non-Reporting Bias </a:t>
            </a:r>
          </a:p>
          <a:p>
            <a:pPr marL="0" indent="0" algn="ctr">
              <a:buNone/>
            </a:pPr>
            <a:r>
              <a:rPr lang="en-US" dirty="0"/>
              <a:t>Mohsen Malekinejad, MD, DrPH</a:t>
            </a:r>
          </a:p>
        </p:txBody>
      </p:sp>
    </p:spTree>
    <p:extLst>
      <p:ext uri="{BB962C8B-B14F-4D97-AF65-F5344CB8AC3E}">
        <p14:creationId xmlns:p14="http://schemas.microsoft.com/office/powerpoint/2010/main" val="36047386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C07218-9638-9448-8570-96CA76BD4C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00013"/>
            <a:ext cx="897255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Clues for “Unknown” Missing Results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E0699B-C967-F34F-98DF-EDA85E1757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1475" y="1646238"/>
            <a:ext cx="8229600" cy="5211762"/>
          </a:xfrm>
        </p:spPr>
        <p:txBody>
          <a:bodyPr/>
          <a:lstStyle/>
          <a:p>
            <a:r>
              <a:rPr lang="en-US" dirty="0"/>
              <a:t>Single data base searched</a:t>
            </a:r>
          </a:p>
          <a:p>
            <a:r>
              <a:rPr lang="en-US" dirty="0"/>
              <a:t>Specialized database not searched</a:t>
            </a:r>
          </a:p>
          <a:p>
            <a:r>
              <a:rPr lang="en-US" dirty="0"/>
              <a:t>Databases of specific countries where some studies would take place not searched</a:t>
            </a:r>
          </a:p>
          <a:p>
            <a:r>
              <a:rPr lang="en-US" dirty="0"/>
              <a:t>If fast-moving field, positive results get out sooner (time-lag)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36990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/>
          <p:nvPr/>
        </p:nvSpPr>
        <p:spPr>
          <a:xfrm>
            <a:off x="5654040" y="330200"/>
            <a:ext cx="858519" cy="123443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0" y="6515100"/>
            <a:ext cx="332740" cy="34290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3144520" y="4056379"/>
            <a:ext cx="403859" cy="574040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332740" y="4520348"/>
            <a:ext cx="8811260" cy="21813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44170" indent="-342900">
              <a:spcBef>
                <a:spcPts val="1350"/>
              </a:spcBef>
              <a:buFont typeface="Arial"/>
              <a:buChar char="•"/>
            </a:pPr>
            <a:r>
              <a:rPr lang="en-US" sz="2200" spc="-60" dirty="0">
                <a:cs typeface="Calibri"/>
              </a:rPr>
              <a:t>E</a:t>
            </a:r>
            <a:r>
              <a:rPr lang="en-US" sz="2200" spc="-15" dirty="0">
                <a:cs typeface="Calibri"/>
              </a:rPr>
              <a:t>f</a:t>
            </a:r>
            <a:r>
              <a:rPr lang="en-US" sz="2200" spc="-55" dirty="0">
                <a:cs typeface="Calibri"/>
              </a:rPr>
              <a:t>f</a:t>
            </a:r>
            <a:r>
              <a:rPr lang="en-US" sz="2200" spc="-10" dirty="0">
                <a:cs typeface="Calibri"/>
              </a:rPr>
              <a:t>ect </a:t>
            </a:r>
            <a:r>
              <a:rPr lang="en-US" sz="2200" spc="-5" dirty="0">
                <a:cs typeface="Calibri"/>
              </a:rPr>
              <a:t>si</a:t>
            </a:r>
            <a:r>
              <a:rPr lang="en-US" sz="2200" spc="-35" dirty="0">
                <a:cs typeface="Calibri"/>
              </a:rPr>
              <a:t>z</a:t>
            </a:r>
            <a:r>
              <a:rPr lang="en-US" sz="2200" spc="-10" dirty="0">
                <a:cs typeface="Calibri"/>
              </a:rPr>
              <a:t>e v</a:t>
            </a:r>
            <a:r>
              <a:rPr lang="en-US" sz="2200" spc="-20" dirty="0">
                <a:cs typeface="Calibri"/>
              </a:rPr>
              <a:t>s</a:t>
            </a:r>
            <a:r>
              <a:rPr lang="en-US" sz="2200" dirty="0">
                <a:cs typeface="Calibri"/>
              </a:rPr>
              <a:t>.</a:t>
            </a:r>
            <a:r>
              <a:rPr lang="en-US" sz="2200" spc="-5" dirty="0">
                <a:cs typeface="Calibri"/>
              </a:rPr>
              <a:t> </a:t>
            </a:r>
            <a:r>
              <a:rPr lang="en-US" sz="2200" spc="-15" dirty="0">
                <a:cs typeface="Calibri"/>
              </a:rPr>
              <a:t>sa</a:t>
            </a:r>
            <a:r>
              <a:rPr lang="en-US" sz="2200" spc="-20" dirty="0">
                <a:cs typeface="Calibri"/>
              </a:rPr>
              <a:t>m</a:t>
            </a:r>
            <a:r>
              <a:rPr lang="en-US" sz="2200" spc="5" dirty="0">
                <a:cs typeface="Calibri"/>
              </a:rPr>
              <a:t>p</a:t>
            </a:r>
            <a:r>
              <a:rPr lang="en-US" sz="2200" dirty="0">
                <a:cs typeface="Calibri"/>
              </a:rPr>
              <a:t>le</a:t>
            </a:r>
            <a:r>
              <a:rPr lang="en-US" sz="2200" spc="-10" dirty="0">
                <a:cs typeface="Calibri"/>
              </a:rPr>
              <a:t> </a:t>
            </a:r>
            <a:r>
              <a:rPr lang="en-US" sz="2200" spc="-5" dirty="0">
                <a:cs typeface="Calibri"/>
              </a:rPr>
              <a:t>si</a:t>
            </a:r>
            <a:r>
              <a:rPr lang="en-US" sz="2200" spc="-35" dirty="0">
                <a:cs typeface="Calibri"/>
              </a:rPr>
              <a:t>z</a:t>
            </a:r>
            <a:r>
              <a:rPr lang="en-US" sz="2200" spc="-10" dirty="0">
                <a:cs typeface="Calibri"/>
              </a:rPr>
              <a:t>e or some indicator of sample size</a:t>
            </a:r>
            <a:endParaRPr lang="en-US" sz="2200" dirty="0">
              <a:cs typeface="Calibri"/>
            </a:endParaRPr>
          </a:p>
          <a:p>
            <a:pPr marL="344170" indent="-342900">
              <a:spcBef>
                <a:spcPts val="1350"/>
              </a:spcBef>
              <a:buFont typeface="Arial"/>
              <a:buChar char="•"/>
            </a:pPr>
            <a:r>
              <a:rPr lang="en-US" sz="2200" spc="-45" dirty="0">
                <a:cs typeface="Calibri"/>
              </a:rPr>
              <a:t>Symmetrical</a:t>
            </a:r>
            <a:r>
              <a:rPr lang="en-US" sz="2200" spc="25" dirty="0">
                <a:cs typeface="Calibri"/>
              </a:rPr>
              <a:t> </a:t>
            </a:r>
            <a:r>
              <a:rPr lang="en-US" sz="2200" dirty="0">
                <a:cs typeface="Calibri"/>
              </a:rPr>
              <a:t>i</a:t>
            </a:r>
            <a:r>
              <a:rPr lang="en-US" sz="2200" spc="-35" dirty="0">
                <a:cs typeface="Calibri"/>
              </a:rPr>
              <a:t>n</a:t>
            </a:r>
            <a:r>
              <a:rPr lang="en-US" sz="2200" spc="-30" dirty="0">
                <a:cs typeface="Calibri"/>
              </a:rPr>
              <a:t>v</a:t>
            </a:r>
            <a:r>
              <a:rPr lang="en-US" sz="2200" dirty="0">
                <a:cs typeface="Calibri"/>
              </a:rPr>
              <a:t>er</a:t>
            </a:r>
            <a:r>
              <a:rPr lang="en-US" sz="2200" spc="-10" dirty="0">
                <a:cs typeface="Calibri"/>
              </a:rPr>
              <a:t>t</a:t>
            </a:r>
            <a:r>
              <a:rPr lang="en-US" sz="2200" dirty="0">
                <a:cs typeface="Calibri"/>
              </a:rPr>
              <a:t>ed</a:t>
            </a:r>
            <a:r>
              <a:rPr lang="en-US" sz="2200" spc="-5" dirty="0">
                <a:cs typeface="Calibri"/>
              </a:rPr>
              <a:t> </a:t>
            </a:r>
            <a:r>
              <a:rPr lang="en-US" sz="2200" spc="5" dirty="0">
                <a:cs typeface="Calibri"/>
              </a:rPr>
              <a:t>funn</a:t>
            </a:r>
            <a:r>
              <a:rPr lang="en-US" sz="2200" dirty="0">
                <a:cs typeface="Calibri"/>
              </a:rPr>
              <a:t>el: suggests </a:t>
            </a:r>
            <a:r>
              <a:rPr lang="en-US" sz="2200" spc="5" dirty="0">
                <a:cs typeface="Calibri"/>
              </a:rPr>
              <a:t>n</a:t>
            </a:r>
            <a:r>
              <a:rPr sz="2200" dirty="0">
                <a:cs typeface="Calibri"/>
              </a:rPr>
              <a:t>o</a:t>
            </a:r>
            <a:r>
              <a:rPr sz="2200" spc="-30" dirty="0">
                <a:cs typeface="Calibri"/>
              </a:rPr>
              <a:t> </a:t>
            </a:r>
            <a:r>
              <a:rPr sz="2200" spc="5" dirty="0">
                <a:cs typeface="Calibri"/>
              </a:rPr>
              <a:t>pub</a:t>
            </a:r>
            <a:r>
              <a:rPr sz="2200" dirty="0">
                <a:cs typeface="Calibri"/>
              </a:rPr>
              <a:t>li</a:t>
            </a:r>
            <a:r>
              <a:rPr sz="2200" spc="-30" dirty="0">
                <a:cs typeface="Calibri"/>
              </a:rPr>
              <a:t>c</a:t>
            </a:r>
            <a:r>
              <a:rPr sz="2200" spc="-20" dirty="0">
                <a:cs typeface="Calibri"/>
              </a:rPr>
              <a:t>a</a:t>
            </a:r>
            <a:r>
              <a:rPr sz="2200" spc="5" dirty="0">
                <a:cs typeface="Calibri"/>
              </a:rPr>
              <a:t>t</a:t>
            </a:r>
            <a:r>
              <a:rPr sz="2200" dirty="0">
                <a:cs typeface="Calibri"/>
              </a:rPr>
              <a:t>ion</a:t>
            </a:r>
            <a:r>
              <a:rPr sz="2200" spc="-25" dirty="0">
                <a:cs typeface="Calibri"/>
              </a:rPr>
              <a:t> </a:t>
            </a:r>
            <a:r>
              <a:rPr sz="2200" spc="5" dirty="0">
                <a:cs typeface="Calibri"/>
              </a:rPr>
              <a:t>b</a:t>
            </a:r>
            <a:r>
              <a:rPr sz="2200" dirty="0">
                <a:cs typeface="Calibri"/>
              </a:rPr>
              <a:t>ias</a:t>
            </a:r>
            <a:endParaRPr lang="en-US" sz="2200" dirty="0">
              <a:cs typeface="Calibri"/>
            </a:endParaRPr>
          </a:p>
          <a:p>
            <a:pPr marL="344170" indent="-342900">
              <a:spcBef>
                <a:spcPts val="1350"/>
              </a:spcBef>
              <a:buFont typeface="Arial"/>
              <a:buChar char="•"/>
            </a:pPr>
            <a:r>
              <a:rPr lang="en-US" sz="2200" dirty="0">
                <a:cs typeface="Calibri"/>
              </a:rPr>
              <a:t>Asymmetrical: </a:t>
            </a:r>
            <a:r>
              <a:rPr sz="2200" spc="-10" dirty="0">
                <a:cs typeface="Calibri"/>
              </a:rPr>
              <a:t> </a:t>
            </a:r>
            <a:r>
              <a:rPr lang="en-US" sz="2200" spc="-45" dirty="0">
                <a:cs typeface="Calibri"/>
              </a:rPr>
              <a:t>g</a:t>
            </a:r>
            <a:r>
              <a:rPr lang="en-US" sz="2200" dirty="0">
                <a:cs typeface="Calibri"/>
              </a:rPr>
              <a:t>ap</a:t>
            </a:r>
            <a:r>
              <a:rPr lang="en-US" sz="2200" spc="-5" dirty="0">
                <a:cs typeface="Calibri"/>
              </a:rPr>
              <a:t> </a:t>
            </a:r>
            <a:r>
              <a:rPr lang="en-US" sz="2200" dirty="0">
                <a:cs typeface="Calibri"/>
              </a:rPr>
              <a:t>in</a:t>
            </a:r>
            <a:r>
              <a:rPr lang="en-US" sz="2200" spc="-10" dirty="0">
                <a:cs typeface="Calibri"/>
              </a:rPr>
              <a:t> </a:t>
            </a:r>
            <a:r>
              <a:rPr lang="en-US" sz="2200" spc="5" dirty="0">
                <a:cs typeface="Calibri"/>
              </a:rPr>
              <a:t>b</a:t>
            </a:r>
            <a:r>
              <a:rPr lang="en-US" sz="2200" spc="-5" dirty="0">
                <a:cs typeface="Calibri"/>
              </a:rPr>
              <a:t>o</a:t>
            </a:r>
            <a:r>
              <a:rPr lang="en-US" sz="2200" spc="-10" dirty="0">
                <a:cs typeface="Calibri"/>
              </a:rPr>
              <a:t>tt</a:t>
            </a:r>
            <a:r>
              <a:rPr lang="en-US" sz="2200" spc="-5" dirty="0">
                <a:cs typeface="Calibri"/>
              </a:rPr>
              <a:t>o</a:t>
            </a:r>
            <a:r>
              <a:rPr lang="en-US" sz="2200" dirty="0">
                <a:cs typeface="Calibri"/>
              </a:rPr>
              <a:t>m</a:t>
            </a:r>
            <a:r>
              <a:rPr lang="en-US" sz="2200" spc="-50" dirty="0">
                <a:cs typeface="Calibri"/>
              </a:rPr>
              <a:t> </a:t>
            </a:r>
            <a:r>
              <a:rPr lang="en-US" sz="2200" spc="-30" dirty="0">
                <a:cs typeface="Calibri"/>
              </a:rPr>
              <a:t>c</a:t>
            </a:r>
            <a:r>
              <a:rPr lang="en-US" sz="2200" spc="-5" dirty="0">
                <a:cs typeface="Calibri"/>
              </a:rPr>
              <a:t>or</a:t>
            </a:r>
            <a:r>
              <a:rPr lang="en-US" sz="2200" spc="10" dirty="0">
                <a:cs typeface="Calibri"/>
              </a:rPr>
              <a:t>n</a:t>
            </a:r>
            <a:r>
              <a:rPr lang="en-US" sz="2200" dirty="0">
                <a:cs typeface="Calibri"/>
              </a:rPr>
              <a:t>er</a:t>
            </a:r>
            <a:r>
              <a:rPr lang="en-US" sz="2200" spc="-10" dirty="0">
                <a:cs typeface="Calibri"/>
              </a:rPr>
              <a:t> </a:t>
            </a:r>
            <a:r>
              <a:rPr lang="en-US" sz="2200" spc="-5" dirty="0">
                <a:cs typeface="Calibri"/>
              </a:rPr>
              <a:t>o</a:t>
            </a:r>
            <a:r>
              <a:rPr lang="en-US" sz="2200" dirty="0">
                <a:cs typeface="Calibri"/>
              </a:rPr>
              <a:t>f</a:t>
            </a:r>
            <a:r>
              <a:rPr lang="en-US" sz="2200" spc="35" dirty="0">
                <a:cs typeface="Calibri"/>
              </a:rPr>
              <a:t> </a:t>
            </a:r>
            <a:r>
              <a:rPr lang="en-US" sz="2200" dirty="0">
                <a:cs typeface="Calibri"/>
              </a:rPr>
              <a:t>g</a:t>
            </a:r>
            <a:r>
              <a:rPr lang="en-US" sz="2200" spc="-45" dirty="0">
                <a:cs typeface="Calibri"/>
              </a:rPr>
              <a:t>r</a:t>
            </a:r>
            <a:r>
              <a:rPr lang="en-US" sz="2200" dirty="0">
                <a:cs typeface="Calibri"/>
              </a:rPr>
              <a:t>a</a:t>
            </a:r>
            <a:r>
              <a:rPr lang="en-US" sz="2200" spc="5" dirty="0">
                <a:cs typeface="Calibri"/>
              </a:rPr>
              <a:t>p</a:t>
            </a:r>
            <a:r>
              <a:rPr lang="en-US" sz="2200" dirty="0">
                <a:cs typeface="Calibri"/>
              </a:rPr>
              <a:t>h</a:t>
            </a:r>
          </a:p>
          <a:p>
            <a:pPr marL="801370" lvl="1" indent="-342900">
              <a:spcBef>
                <a:spcPts val="1350"/>
              </a:spcBef>
              <a:buFont typeface="Arial"/>
              <a:buChar char="•"/>
            </a:pPr>
            <a:r>
              <a:rPr lang="en-US" sz="2200" dirty="0">
                <a:cs typeface="Calibri"/>
              </a:rPr>
              <a:t> Publication bias: </a:t>
            </a:r>
            <a:r>
              <a:rPr lang="en-US" sz="2000" dirty="0">
                <a:cs typeface="Calibri"/>
              </a:rPr>
              <a:t>s</a:t>
            </a:r>
            <a:r>
              <a:rPr sz="2000" dirty="0">
                <a:cs typeface="Calibri"/>
              </a:rPr>
              <a:t>mall</a:t>
            </a:r>
            <a:r>
              <a:rPr sz="2000" spc="5" dirty="0">
                <a:cs typeface="Calibri"/>
              </a:rPr>
              <a:t>e</a:t>
            </a:r>
            <a:r>
              <a:rPr sz="2000" spc="-10" dirty="0">
                <a:cs typeface="Calibri"/>
              </a:rPr>
              <a:t>r</a:t>
            </a:r>
            <a:r>
              <a:rPr sz="2000" spc="5" dirty="0">
                <a:cs typeface="Calibri"/>
              </a:rPr>
              <a:t> </a:t>
            </a:r>
            <a:r>
              <a:rPr sz="2000" spc="-25" dirty="0">
                <a:cs typeface="Calibri"/>
              </a:rPr>
              <a:t>s</a:t>
            </a:r>
            <a:r>
              <a:rPr sz="2000" spc="-5" dirty="0">
                <a:cs typeface="Calibri"/>
              </a:rPr>
              <a:t>t</a:t>
            </a:r>
            <a:r>
              <a:rPr sz="2000" spc="5" dirty="0">
                <a:cs typeface="Calibri"/>
              </a:rPr>
              <a:t>ud</a:t>
            </a:r>
            <a:r>
              <a:rPr sz="2000" dirty="0">
                <a:cs typeface="Calibri"/>
              </a:rPr>
              <a:t>ies</a:t>
            </a:r>
            <a:r>
              <a:rPr sz="2000" spc="-15" dirty="0">
                <a:cs typeface="Calibri"/>
              </a:rPr>
              <a:t> </a:t>
            </a:r>
            <a:r>
              <a:rPr sz="2000" spc="-25" dirty="0">
                <a:cs typeface="Calibri"/>
              </a:rPr>
              <a:t>w</a:t>
            </a:r>
            <a:r>
              <a:rPr sz="2000" dirty="0">
                <a:cs typeface="Calibri"/>
              </a:rPr>
              <a:t>i</a:t>
            </a:r>
            <a:r>
              <a:rPr sz="2000" spc="5" dirty="0">
                <a:cs typeface="Calibri"/>
              </a:rPr>
              <a:t>th</a:t>
            </a:r>
            <a:r>
              <a:rPr sz="2000" dirty="0">
                <a:cs typeface="Calibri"/>
              </a:rPr>
              <a:t>o</a:t>
            </a:r>
            <a:r>
              <a:rPr sz="2000" spc="5" dirty="0">
                <a:cs typeface="Calibri"/>
              </a:rPr>
              <a:t>u</a:t>
            </a:r>
            <a:r>
              <a:rPr sz="2000" spc="-10" dirty="0">
                <a:cs typeface="Calibri"/>
              </a:rPr>
              <a:t>t</a:t>
            </a:r>
            <a:r>
              <a:rPr sz="2000" spc="-25" dirty="0">
                <a:cs typeface="Calibri"/>
              </a:rPr>
              <a:t> s</a:t>
            </a:r>
            <a:r>
              <a:rPr sz="2000" spc="-20" dirty="0">
                <a:cs typeface="Calibri"/>
              </a:rPr>
              <a:t>ta</a:t>
            </a:r>
            <a:r>
              <a:rPr sz="2000" spc="-5" dirty="0">
                <a:cs typeface="Calibri"/>
              </a:rPr>
              <a:t>t</a:t>
            </a:r>
            <a:r>
              <a:rPr sz="2000" dirty="0">
                <a:cs typeface="Calibri"/>
              </a:rPr>
              <a:t>i</a:t>
            </a:r>
            <a:r>
              <a:rPr sz="2000" spc="-25" dirty="0">
                <a:cs typeface="Calibri"/>
              </a:rPr>
              <a:t>s</a:t>
            </a:r>
            <a:r>
              <a:rPr sz="2000" spc="-5" dirty="0">
                <a:cs typeface="Calibri"/>
              </a:rPr>
              <a:t>t</a:t>
            </a:r>
            <a:r>
              <a:rPr sz="2000" dirty="0">
                <a:cs typeface="Calibri"/>
              </a:rPr>
              <a:t>i</a:t>
            </a:r>
            <a:r>
              <a:rPr sz="2000" spc="-30" dirty="0">
                <a:cs typeface="Calibri"/>
              </a:rPr>
              <a:t>c</a:t>
            </a:r>
            <a:r>
              <a:rPr sz="2000" dirty="0">
                <a:cs typeface="Calibri"/>
              </a:rPr>
              <a:t>ally </a:t>
            </a:r>
            <a:r>
              <a:rPr sz="2000" spc="-5" dirty="0">
                <a:cs typeface="Calibri"/>
              </a:rPr>
              <a:t>sig</a:t>
            </a:r>
            <a:r>
              <a:rPr sz="2000" spc="5" dirty="0">
                <a:cs typeface="Calibri"/>
              </a:rPr>
              <a:t>n</a:t>
            </a:r>
            <a:r>
              <a:rPr sz="2000" dirty="0">
                <a:cs typeface="Calibri"/>
              </a:rPr>
              <a:t>i</a:t>
            </a:r>
            <a:r>
              <a:rPr sz="2000" spc="5" dirty="0">
                <a:cs typeface="Calibri"/>
              </a:rPr>
              <a:t>f</a:t>
            </a:r>
            <a:r>
              <a:rPr sz="2000" dirty="0">
                <a:cs typeface="Calibri"/>
              </a:rPr>
              <a:t>i</a:t>
            </a:r>
            <a:r>
              <a:rPr sz="2000" spc="-30" dirty="0">
                <a:cs typeface="Calibri"/>
              </a:rPr>
              <a:t>c</a:t>
            </a:r>
            <a:r>
              <a:rPr sz="2000" dirty="0">
                <a:cs typeface="Calibri"/>
              </a:rPr>
              <a:t>a</a:t>
            </a:r>
            <a:r>
              <a:rPr sz="2000" spc="-10" dirty="0">
                <a:cs typeface="Calibri"/>
              </a:rPr>
              <a:t>nt</a:t>
            </a:r>
            <a:r>
              <a:rPr sz="2000" spc="10" dirty="0">
                <a:cs typeface="Calibri"/>
              </a:rPr>
              <a:t> </a:t>
            </a:r>
            <a:r>
              <a:rPr sz="2000" spc="-30" dirty="0">
                <a:cs typeface="Calibri"/>
              </a:rPr>
              <a:t>e</a:t>
            </a:r>
            <a:r>
              <a:rPr sz="2000" spc="-15" dirty="0">
                <a:cs typeface="Calibri"/>
              </a:rPr>
              <a:t>f</a:t>
            </a:r>
            <a:r>
              <a:rPr sz="2000" spc="-55" dirty="0">
                <a:cs typeface="Calibri"/>
              </a:rPr>
              <a:t>f</a:t>
            </a:r>
            <a:r>
              <a:rPr sz="2000" spc="-10" dirty="0">
                <a:cs typeface="Calibri"/>
              </a:rPr>
              <a:t>ec</a:t>
            </a:r>
            <a:r>
              <a:rPr sz="2000" spc="-5" dirty="0">
                <a:cs typeface="Calibri"/>
              </a:rPr>
              <a:t>t</a:t>
            </a:r>
            <a:r>
              <a:rPr sz="2000" dirty="0">
                <a:cs typeface="Calibri"/>
              </a:rPr>
              <a:t>s </a:t>
            </a:r>
            <a:r>
              <a:rPr lang="en-US" sz="2000" dirty="0">
                <a:cs typeface="Calibri"/>
              </a:rPr>
              <a:t>or “negative” effect </a:t>
            </a:r>
            <a:r>
              <a:rPr sz="2000" spc="-30" dirty="0">
                <a:cs typeface="Calibri"/>
              </a:rPr>
              <a:t>r</a:t>
            </a:r>
            <a:r>
              <a:rPr sz="2000" spc="-15" dirty="0">
                <a:cs typeface="Calibri"/>
              </a:rPr>
              <a:t>em</a:t>
            </a:r>
            <a:r>
              <a:rPr sz="2000" spc="-5" dirty="0">
                <a:cs typeface="Calibri"/>
              </a:rPr>
              <a:t>a</a:t>
            </a:r>
            <a:r>
              <a:rPr sz="2000" dirty="0">
                <a:cs typeface="Calibri"/>
              </a:rPr>
              <a:t>in</a:t>
            </a:r>
            <a:r>
              <a:rPr lang="en-US" sz="2000" dirty="0">
                <a:cs typeface="Calibri"/>
              </a:rPr>
              <a:t> </a:t>
            </a:r>
            <a:r>
              <a:rPr sz="2000" spc="5" dirty="0">
                <a:cs typeface="Calibri"/>
              </a:rPr>
              <a:t>unpub</a:t>
            </a:r>
            <a:r>
              <a:rPr sz="2000" dirty="0">
                <a:cs typeface="Calibri"/>
              </a:rPr>
              <a:t>lishe</a:t>
            </a:r>
            <a:r>
              <a:rPr sz="2000" spc="5" dirty="0">
                <a:cs typeface="Calibri"/>
              </a:rPr>
              <a:t>d</a:t>
            </a:r>
            <a:endParaRPr lang="en-US" sz="2000" dirty="0">
              <a:cs typeface="Times New Roman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863600" y="2255520"/>
            <a:ext cx="574040" cy="403860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Title 14"/>
          <p:cNvSpPr>
            <a:spLocks noGrp="1"/>
          </p:cNvSpPr>
          <p:nvPr>
            <p:ph type="title"/>
          </p:nvPr>
        </p:nvSpPr>
        <p:spPr>
          <a:xfrm>
            <a:off x="457200" y="76198"/>
            <a:ext cx="8229600" cy="795867"/>
          </a:xfrm>
        </p:spPr>
        <p:txBody>
          <a:bodyPr>
            <a:normAutofit/>
          </a:bodyPr>
          <a:lstStyle/>
          <a:p>
            <a:r>
              <a:rPr lang="en-US" sz="4200" spc="-25" dirty="0"/>
              <a:t>Reporting Bias: Funnel </a:t>
            </a:r>
            <a:r>
              <a:rPr lang="en-US" sz="4200" spc="-20" dirty="0"/>
              <a:t>Plo</a:t>
            </a:r>
            <a:r>
              <a:rPr lang="en-US" sz="4200" spc="-40" dirty="0"/>
              <a:t>t</a:t>
            </a:r>
            <a:r>
              <a:rPr lang="en-US" sz="4200" spc="-20" dirty="0"/>
              <a:t>s -1</a:t>
            </a:r>
            <a:endParaRPr lang="en-US" sz="4200" dirty="0"/>
          </a:p>
        </p:txBody>
      </p:sp>
      <p:pic>
        <p:nvPicPr>
          <p:cNvPr id="10" name="Picture 9" descr="Screen Shot 2016-01-26 at 7.10.58 PM.png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0934" y="973662"/>
            <a:ext cx="4192773" cy="3054735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1499911" y="4049513"/>
            <a:ext cx="179082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spc="-45" dirty="0">
                <a:solidFill>
                  <a:srgbClr val="FFFF00"/>
                </a:solidFill>
                <a:cs typeface="Calibri"/>
              </a:rPr>
              <a:t>S</a:t>
            </a:r>
            <a:r>
              <a:rPr lang="en-US" sz="2400" spc="-10" dirty="0">
                <a:solidFill>
                  <a:srgbClr val="FFFF00"/>
                </a:solidFill>
                <a:cs typeface="Calibri"/>
              </a:rPr>
              <a:t>y</a:t>
            </a:r>
            <a:r>
              <a:rPr lang="en-US" sz="2400" dirty="0">
                <a:solidFill>
                  <a:srgbClr val="FFFF00"/>
                </a:solidFill>
                <a:cs typeface="Calibri"/>
              </a:rPr>
              <a:t>mm</a:t>
            </a:r>
            <a:r>
              <a:rPr lang="en-US" sz="2400" spc="-20" dirty="0">
                <a:solidFill>
                  <a:srgbClr val="FFFF00"/>
                </a:solidFill>
                <a:cs typeface="Calibri"/>
              </a:rPr>
              <a:t>e</a:t>
            </a:r>
            <a:r>
              <a:rPr lang="en-US" sz="2400" spc="5" dirty="0">
                <a:solidFill>
                  <a:srgbClr val="FFFF00"/>
                </a:solidFill>
                <a:cs typeface="Calibri"/>
              </a:rPr>
              <a:t>t</a:t>
            </a:r>
            <a:r>
              <a:rPr lang="en-US" sz="2400" dirty="0">
                <a:solidFill>
                  <a:srgbClr val="FFFF00"/>
                </a:solidFill>
                <a:cs typeface="Calibri"/>
              </a:rPr>
              <a:t>ri</a:t>
            </a:r>
            <a:r>
              <a:rPr lang="en-US" sz="2400" spc="-30" dirty="0">
                <a:solidFill>
                  <a:srgbClr val="FFFF00"/>
                </a:solidFill>
                <a:cs typeface="Calibri"/>
              </a:rPr>
              <a:t>c</a:t>
            </a:r>
            <a:r>
              <a:rPr lang="en-US" sz="2400" dirty="0">
                <a:solidFill>
                  <a:srgbClr val="FFFF00"/>
                </a:solidFill>
                <a:cs typeface="Calibri"/>
              </a:rPr>
              <a:t>al</a:t>
            </a:r>
            <a:endParaRPr lang="en-US" sz="2400" dirty="0">
              <a:solidFill>
                <a:srgbClr val="FFFF00"/>
              </a:solidFill>
            </a:endParaRPr>
          </a:p>
        </p:txBody>
      </p:sp>
      <p:pic>
        <p:nvPicPr>
          <p:cNvPr id="12" name="Picture 11" descr="Screen Shot 2016-01-26 at 7.11.10 PM.png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8570" y="986677"/>
            <a:ext cx="4161355" cy="3078921"/>
          </a:xfrm>
          <a:prstGeom prst="rect">
            <a:avLst/>
          </a:prstGeom>
        </p:spPr>
      </p:pic>
      <p:sp>
        <p:nvSpPr>
          <p:cNvPr id="13" name="Rectangle 12"/>
          <p:cNvSpPr/>
          <p:nvPr/>
        </p:nvSpPr>
        <p:spPr>
          <a:xfrm>
            <a:off x="5851778" y="4065598"/>
            <a:ext cx="193518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spc="-45" dirty="0">
                <a:solidFill>
                  <a:srgbClr val="FF0000"/>
                </a:solidFill>
                <a:cs typeface="Calibri"/>
              </a:rPr>
              <a:t>A</a:t>
            </a:r>
            <a:r>
              <a:rPr lang="en-US" sz="2400" spc="-45" dirty="0">
                <a:solidFill>
                  <a:srgbClr val="FFFF00"/>
                </a:solidFill>
                <a:cs typeface="Calibri"/>
              </a:rPr>
              <a:t>s</a:t>
            </a:r>
            <a:r>
              <a:rPr lang="en-US" sz="2400" spc="-10" dirty="0">
                <a:solidFill>
                  <a:srgbClr val="FFFF00"/>
                </a:solidFill>
                <a:cs typeface="Calibri"/>
              </a:rPr>
              <a:t>y</a:t>
            </a:r>
            <a:r>
              <a:rPr lang="en-US" sz="2400" dirty="0">
                <a:solidFill>
                  <a:srgbClr val="FFFF00"/>
                </a:solidFill>
                <a:cs typeface="Calibri"/>
              </a:rPr>
              <a:t>mm</a:t>
            </a:r>
            <a:r>
              <a:rPr lang="en-US" sz="2400" spc="-20" dirty="0">
                <a:solidFill>
                  <a:srgbClr val="FFFF00"/>
                </a:solidFill>
                <a:cs typeface="Calibri"/>
              </a:rPr>
              <a:t>e</a:t>
            </a:r>
            <a:r>
              <a:rPr lang="en-US" sz="2400" spc="5" dirty="0">
                <a:solidFill>
                  <a:srgbClr val="FFFF00"/>
                </a:solidFill>
                <a:cs typeface="Calibri"/>
              </a:rPr>
              <a:t>t</a:t>
            </a:r>
            <a:r>
              <a:rPr lang="en-US" sz="2400" dirty="0">
                <a:solidFill>
                  <a:srgbClr val="FFFF00"/>
                </a:solidFill>
                <a:cs typeface="Calibri"/>
              </a:rPr>
              <a:t>ri</a:t>
            </a:r>
            <a:r>
              <a:rPr lang="en-US" sz="2400" spc="-30" dirty="0">
                <a:solidFill>
                  <a:srgbClr val="FFFF00"/>
                </a:solidFill>
                <a:cs typeface="Calibri"/>
              </a:rPr>
              <a:t>c</a:t>
            </a:r>
            <a:r>
              <a:rPr lang="en-US" sz="2400" dirty="0">
                <a:solidFill>
                  <a:srgbClr val="FFFF00"/>
                </a:solidFill>
                <a:cs typeface="Calibri"/>
              </a:rPr>
              <a:t>al</a:t>
            </a:r>
            <a:endParaRPr lang="en-US" sz="24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775201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902213" y="4304062"/>
            <a:ext cx="4131728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FFFF00"/>
                </a:solidFill>
              </a:rPr>
              <a:t>Asymmetrical</a:t>
            </a:r>
            <a:r>
              <a:rPr lang="en-US" sz="2000" dirty="0"/>
              <a:t> because some smaller studies (open circles) are of lower methodological quality and therefore produce exaggerated intervention effect estimates.</a:t>
            </a:r>
          </a:p>
        </p:txBody>
      </p:sp>
      <p:pic>
        <p:nvPicPr>
          <p:cNvPr id="5" name="Picture 4" descr="Screen Shot 2016-01-26 at 7.11.23 P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6470" y="1253066"/>
            <a:ext cx="4091047" cy="2904067"/>
          </a:xfrm>
          <a:prstGeom prst="rect">
            <a:avLst/>
          </a:prstGeom>
        </p:spPr>
      </p:pic>
      <p:sp>
        <p:nvSpPr>
          <p:cNvPr id="6" name="Title 14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1143000"/>
          </a:xfrm>
        </p:spPr>
        <p:txBody>
          <a:bodyPr>
            <a:normAutofit/>
          </a:bodyPr>
          <a:lstStyle/>
          <a:p>
            <a:r>
              <a:rPr lang="en-US" sz="4200" spc="-25" dirty="0"/>
              <a:t>Reporting Bias: Funnel </a:t>
            </a:r>
            <a:r>
              <a:rPr lang="en-US" sz="4200" spc="-20" dirty="0"/>
              <a:t>Plo</a:t>
            </a:r>
            <a:r>
              <a:rPr lang="en-US" sz="4200" spc="-40" dirty="0"/>
              <a:t>t</a:t>
            </a:r>
            <a:r>
              <a:rPr lang="en-US" sz="4200" spc="-20" dirty="0"/>
              <a:t> -2</a:t>
            </a:r>
            <a:endParaRPr lang="en-US" sz="4200" dirty="0"/>
          </a:p>
        </p:txBody>
      </p:sp>
      <p:sp>
        <p:nvSpPr>
          <p:cNvPr id="7" name="Rectangle 6"/>
          <p:cNvSpPr/>
          <p:nvPr/>
        </p:nvSpPr>
        <p:spPr>
          <a:xfrm>
            <a:off x="254005" y="1484661"/>
            <a:ext cx="3776128" cy="36317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/>
              <a:t>Reasons other than reporting bias for </a:t>
            </a:r>
            <a:r>
              <a:rPr lang="en-US" sz="2400" dirty="0">
                <a:solidFill>
                  <a:srgbClr val="FFFF00"/>
                </a:solidFill>
              </a:rPr>
              <a:t>Asymmetrical</a:t>
            </a:r>
            <a:r>
              <a:rPr lang="en-US" sz="2400" dirty="0"/>
              <a:t> funnel plot:</a:t>
            </a:r>
          </a:p>
          <a:p>
            <a:endParaRPr lang="en-US" sz="2400" dirty="0"/>
          </a:p>
          <a:p>
            <a:pPr marL="800100" lvl="1" indent="-342900">
              <a:buFont typeface="Arial"/>
              <a:buChar char="•"/>
            </a:pPr>
            <a:r>
              <a:rPr lang="en-US" sz="2200" dirty="0"/>
              <a:t>Poor methodological quality of studies</a:t>
            </a:r>
          </a:p>
          <a:p>
            <a:pPr marL="742950" lvl="1" indent="-285750">
              <a:buFont typeface="Arial"/>
              <a:buChar char="•"/>
            </a:pPr>
            <a:r>
              <a:rPr lang="en-US" sz="2200" dirty="0"/>
              <a:t>True heterogeneity</a:t>
            </a:r>
          </a:p>
          <a:p>
            <a:pPr marL="742950" lvl="1" indent="-285750">
              <a:buFont typeface="Arial"/>
              <a:buChar char="•"/>
            </a:pPr>
            <a:r>
              <a:rPr lang="en-US" sz="2200" dirty="0"/>
              <a:t>Artefactual</a:t>
            </a:r>
          </a:p>
          <a:p>
            <a:pPr marL="742950" lvl="1" indent="-285750">
              <a:buFont typeface="Arial"/>
              <a:buChar char="•"/>
            </a:pPr>
            <a:r>
              <a:rPr lang="en-US" sz="2200" dirty="0"/>
              <a:t>Random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0920429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AEA3E6DF-32F8-E842-ADF3-9F85D1B1A64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527" t="5859" r="4005" b="1414"/>
          <a:stretch/>
        </p:blipFill>
        <p:spPr>
          <a:xfrm>
            <a:off x="-135831" y="-124691"/>
            <a:ext cx="9279831" cy="6982691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CD461715-79C3-B146-8CD4-1C3B72D921E0}"/>
              </a:ext>
            </a:extLst>
          </p:cNvPr>
          <p:cNvSpPr txBox="1"/>
          <p:nvPr/>
        </p:nvSpPr>
        <p:spPr>
          <a:xfrm>
            <a:off x="7786255" y="-124691"/>
            <a:ext cx="16902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Peters 2009</a:t>
            </a:r>
          </a:p>
        </p:txBody>
      </p:sp>
    </p:spTree>
    <p:extLst>
      <p:ext uri="{BB962C8B-B14F-4D97-AF65-F5344CB8AC3E}">
        <p14:creationId xmlns:p14="http://schemas.microsoft.com/office/powerpoint/2010/main" val="278816098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Tests for Funnel Plot Asymmetry</a:t>
            </a:r>
          </a:p>
        </p:txBody>
      </p:sp>
      <p:pic>
        <p:nvPicPr>
          <p:cNvPr id="4" name="Picture 3" descr="Screen Shot 2016-01-27 at 10.59.30 A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913467"/>
            <a:ext cx="8026400" cy="426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32742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Autofit/>
          </a:bodyPr>
          <a:lstStyle/>
          <a:p>
            <a:r>
              <a:rPr lang="en-US" sz="4000" dirty="0"/>
              <a:t>Funnel Plot Asymmetry: </a:t>
            </a:r>
            <a:br>
              <a:rPr lang="en-US" sz="4000" dirty="0"/>
            </a:br>
            <a:r>
              <a:rPr lang="en-US" sz="4000" dirty="0"/>
              <a:t>Statistical Tests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4001" y="1354666"/>
            <a:ext cx="8551332" cy="5465233"/>
          </a:xfrm>
        </p:spPr>
        <p:txBody>
          <a:bodyPr>
            <a:noAutofit/>
          </a:bodyPr>
          <a:lstStyle/>
          <a:p>
            <a:r>
              <a:rPr lang="en-US" sz="2400" dirty="0"/>
              <a:t>Examines whether the association between intervention effects and a measure of study size (standard error)</a:t>
            </a:r>
            <a:r>
              <a:rPr lang="en-US" sz="2400" dirty="0">
                <a:solidFill>
                  <a:srgbClr val="FFFF00"/>
                </a:solidFill>
              </a:rPr>
              <a:t> &gt; </a:t>
            </a:r>
            <a:r>
              <a:rPr lang="en-US" sz="2400" dirty="0"/>
              <a:t>expected by chance alone</a:t>
            </a:r>
          </a:p>
          <a:p>
            <a:pPr lvl="1"/>
            <a:r>
              <a:rPr lang="en-US" sz="1800" dirty="0"/>
              <a:t>At least  </a:t>
            </a:r>
            <a:r>
              <a:rPr lang="en-US" sz="1800" dirty="0">
                <a:solidFill>
                  <a:srgbClr val="FFFF00"/>
                </a:solidFill>
              </a:rPr>
              <a:t>10 studies  </a:t>
            </a:r>
            <a:r>
              <a:rPr lang="en-US" sz="1800" dirty="0"/>
              <a:t>in the meta-analysis   - power  is </a:t>
            </a:r>
            <a:r>
              <a:rPr lang="en-US" sz="1800" dirty="0">
                <a:solidFill>
                  <a:srgbClr val="FFFF00"/>
                </a:solidFill>
              </a:rPr>
              <a:t>too low </a:t>
            </a:r>
            <a:r>
              <a:rPr lang="en-US" sz="1800" dirty="0"/>
              <a:t>with fewer studies </a:t>
            </a:r>
          </a:p>
          <a:p>
            <a:pPr lvl="1"/>
            <a:r>
              <a:rPr lang="en-US" sz="1800" dirty="0"/>
              <a:t>Lack of evidence of asymmetry does not preclude chance of publication bias (Low power test)</a:t>
            </a:r>
          </a:p>
          <a:p>
            <a:pPr lvl="1"/>
            <a:r>
              <a:rPr lang="en-US" sz="1800" dirty="0"/>
              <a:t>When there is evidence of asymmetry, publication bias is one of the possible explanations</a:t>
            </a:r>
          </a:p>
          <a:p>
            <a:r>
              <a:rPr lang="en-US" sz="2400" dirty="0"/>
              <a:t>Statistical test does not replace visual inspection</a:t>
            </a:r>
          </a:p>
          <a:p>
            <a:pPr lvl="1"/>
            <a:r>
              <a:rPr lang="en-US" sz="1800" dirty="0" err="1"/>
              <a:t>Eg</a:t>
            </a:r>
            <a:r>
              <a:rPr lang="en-US" sz="1800" dirty="0"/>
              <a:t>. do small studies tend to lead to more or less beneficial intervention effect estimates? </a:t>
            </a:r>
          </a:p>
        </p:txBody>
      </p:sp>
    </p:spTree>
    <p:extLst>
      <p:ext uri="{BB962C8B-B14F-4D97-AF65-F5344CB8AC3E}">
        <p14:creationId xmlns:p14="http://schemas.microsoft.com/office/powerpoint/2010/main" val="10592647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/>
          <p:nvPr/>
        </p:nvSpPr>
        <p:spPr>
          <a:xfrm>
            <a:off x="5897879" y="330200"/>
            <a:ext cx="858520" cy="123443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600392" y="1564639"/>
            <a:ext cx="7943215" cy="450836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55600" marR="118745" indent="-342900">
              <a:lnSpc>
                <a:spcPct val="89900"/>
              </a:lnSpc>
              <a:buFont typeface="Arial"/>
              <a:buChar char="•"/>
              <a:tabLst>
                <a:tab pos="355600" algn="l"/>
              </a:tabLst>
            </a:pPr>
            <a:r>
              <a:rPr sz="2800" spc="-80" dirty="0">
                <a:solidFill>
                  <a:srgbClr val="FFFF00"/>
                </a:solidFill>
                <a:latin typeface="Calibri"/>
                <a:cs typeface="Calibri"/>
              </a:rPr>
              <a:t>R</a:t>
            </a:r>
            <a:r>
              <a:rPr sz="2800" spc="-15" dirty="0">
                <a:solidFill>
                  <a:srgbClr val="FFFF00"/>
                </a:solidFill>
                <a:latin typeface="Calibri"/>
                <a:cs typeface="Calibri"/>
              </a:rPr>
              <a:t>eport</a:t>
            </a:r>
            <a:r>
              <a:rPr sz="2800" dirty="0">
                <a:solidFill>
                  <a:srgbClr val="FFFF00"/>
                </a:solidFill>
                <a:latin typeface="Calibri"/>
                <a:cs typeface="Calibri"/>
              </a:rPr>
              <a:t>ing </a:t>
            </a:r>
            <a:r>
              <a:rPr sz="2800" spc="-5" dirty="0">
                <a:solidFill>
                  <a:srgbClr val="FFFF00"/>
                </a:solidFill>
                <a:latin typeface="Calibri"/>
                <a:cs typeface="Calibri"/>
              </a:rPr>
              <a:t>bi</a:t>
            </a:r>
            <a:r>
              <a:rPr sz="2800" spc="5" dirty="0">
                <a:solidFill>
                  <a:srgbClr val="FFFF00"/>
                </a:solidFill>
                <a:latin typeface="Calibri"/>
                <a:cs typeface="Calibri"/>
              </a:rPr>
              <a:t>a</a:t>
            </a:r>
            <a:r>
              <a:rPr sz="2800" spc="-20" dirty="0">
                <a:solidFill>
                  <a:srgbClr val="FFFF00"/>
                </a:solidFill>
                <a:latin typeface="Calibri"/>
                <a:cs typeface="Calibri"/>
              </a:rPr>
              <a:t>s</a:t>
            </a:r>
            <a:r>
              <a:rPr sz="2800" spc="-10" dirty="0">
                <a:solidFill>
                  <a:srgbClr val="FFFF00"/>
                </a:solidFill>
                <a:latin typeface="Calibri"/>
                <a:cs typeface="Calibri"/>
              </a:rPr>
              <a:t>e</a:t>
            </a:r>
            <a:r>
              <a:rPr sz="2800" dirty="0">
                <a:solidFill>
                  <a:srgbClr val="FFFF00"/>
                </a:solidFill>
                <a:latin typeface="Calibri"/>
                <a:cs typeface="Calibri"/>
              </a:rPr>
              <a:t>s</a:t>
            </a:r>
            <a:r>
              <a:rPr lang="en-US" sz="2800" dirty="0">
                <a:solidFill>
                  <a:srgbClr val="FFFF00"/>
                </a:solidFill>
                <a:latin typeface="Calibri"/>
                <a:cs typeface="Calibri"/>
              </a:rPr>
              <a:t>:</a:t>
            </a:r>
            <a:r>
              <a:rPr sz="2800" spc="-40" dirty="0">
                <a:solidFill>
                  <a:srgbClr val="FFFF00"/>
                </a:solidFill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a</a:t>
            </a:r>
            <a:r>
              <a:rPr sz="2800" spc="-10" dirty="0">
                <a:latin typeface="Calibri"/>
                <a:cs typeface="Calibri"/>
              </a:rPr>
              <a:t>r</a:t>
            </a:r>
            <a:r>
              <a:rPr sz="2800" dirty="0">
                <a:latin typeface="Calibri"/>
                <a:cs typeface="Calibri"/>
              </a:rPr>
              <a:t>i</a:t>
            </a:r>
            <a:r>
              <a:rPr sz="2800" spc="5" dirty="0">
                <a:latin typeface="Calibri"/>
                <a:cs typeface="Calibri"/>
              </a:rPr>
              <a:t>s</a:t>
            </a:r>
            <a:r>
              <a:rPr sz="2800" spc="-20" dirty="0">
                <a:latin typeface="Calibri"/>
                <a:cs typeface="Calibri"/>
              </a:rPr>
              <a:t>e</a:t>
            </a:r>
            <a:r>
              <a:rPr sz="2800" spc="-1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when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di</a:t>
            </a:r>
            <a:r>
              <a:rPr sz="2800" spc="10" dirty="0">
                <a:latin typeface="Calibri"/>
                <a:cs typeface="Calibri"/>
              </a:rPr>
              <a:t>s</a:t>
            </a:r>
            <a:r>
              <a:rPr sz="2800" spc="-20" dirty="0">
                <a:latin typeface="Calibri"/>
                <a:cs typeface="Calibri"/>
              </a:rPr>
              <a:t>s</a:t>
            </a:r>
            <a:r>
              <a:rPr sz="2800" spc="-10" dirty="0">
                <a:latin typeface="Calibri"/>
                <a:cs typeface="Calibri"/>
              </a:rPr>
              <a:t>e</a:t>
            </a:r>
            <a:r>
              <a:rPr sz="2800" dirty="0">
                <a:latin typeface="Calibri"/>
                <a:cs typeface="Calibri"/>
              </a:rPr>
              <a:t>mination</a:t>
            </a:r>
            <a:r>
              <a:rPr sz="2800" spc="-3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of </a:t>
            </a:r>
            <a:r>
              <a:rPr sz="2800" spc="-55" dirty="0">
                <a:latin typeface="Calibri"/>
                <a:cs typeface="Calibri"/>
              </a:rPr>
              <a:t>r</a:t>
            </a:r>
            <a:r>
              <a:rPr sz="2800" dirty="0">
                <a:latin typeface="Calibri"/>
                <a:cs typeface="Calibri"/>
              </a:rPr>
              <a:t>e</a:t>
            </a:r>
            <a:r>
              <a:rPr sz="2800" spc="5" dirty="0">
                <a:latin typeface="Calibri"/>
                <a:cs typeface="Calibri"/>
              </a:rPr>
              <a:t>s</a:t>
            </a:r>
            <a:r>
              <a:rPr sz="2800" dirty="0">
                <a:latin typeface="Calibri"/>
                <a:cs typeface="Calibri"/>
              </a:rPr>
              <a:t>e</a:t>
            </a:r>
            <a:r>
              <a:rPr sz="2800" spc="5" dirty="0">
                <a:latin typeface="Calibri"/>
                <a:cs typeface="Calibri"/>
              </a:rPr>
              <a:t>a</a:t>
            </a:r>
            <a:r>
              <a:rPr sz="2800" spc="-55" dirty="0">
                <a:latin typeface="Calibri"/>
                <a:cs typeface="Calibri"/>
              </a:rPr>
              <a:t>r</a:t>
            </a:r>
            <a:r>
              <a:rPr sz="2800" spc="-20" dirty="0">
                <a:latin typeface="Calibri"/>
                <a:cs typeface="Calibri"/>
              </a:rPr>
              <a:t>c</a:t>
            </a:r>
            <a:r>
              <a:rPr sz="2800" dirty="0">
                <a:latin typeface="Calibri"/>
                <a:cs typeface="Calibri"/>
              </a:rPr>
              <a:t>h</a:t>
            </a:r>
            <a:r>
              <a:rPr sz="2800" spc="-5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finding</a:t>
            </a:r>
            <a:r>
              <a:rPr sz="2800" dirty="0">
                <a:latin typeface="Calibri"/>
                <a:cs typeface="Calibri"/>
              </a:rPr>
              <a:t>s</a:t>
            </a:r>
            <a:r>
              <a:rPr sz="2800" spc="2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is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i</a:t>
            </a:r>
            <a:r>
              <a:rPr sz="2800" spc="-25" dirty="0">
                <a:latin typeface="Calibri"/>
                <a:cs typeface="Calibri"/>
              </a:rPr>
              <a:t>n</a:t>
            </a:r>
            <a:r>
              <a:rPr sz="2800" spc="-5" dirty="0">
                <a:latin typeface="Calibri"/>
                <a:cs typeface="Calibri"/>
              </a:rPr>
              <a:t>flu</a:t>
            </a:r>
            <a:r>
              <a:rPr sz="2800" spc="5" dirty="0">
                <a:latin typeface="Calibri"/>
                <a:cs typeface="Calibri"/>
              </a:rPr>
              <a:t>e</a:t>
            </a:r>
            <a:r>
              <a:rPr sz="2800" spc="-5" dirty="0">
                <a:latin typeface="Calibri"/>
                <a:cs typeface="Calibri"/>
              </a:rPr>
              <a:t>nce</a:t>
            </a:r>
            <a:r>
              <a:rPr sz="2800" dirty="0">
                <a:latin typeface="Calibri"/>
                <a:cs typeface="Calibri"/>
              </a:rPr>
              <a:t>d</a:t>
            </a:r>
            <a:r>
              <a:rPr sz="2800" spc="-10" dirty="0">
                <a:latin typeface="Calibri"/>
                <a:cs typeface="Calibri"/>
              </a:rPr>
              <a:t> </a:t>
            </a:r>
            <a:r>
              <a:rPr sz="2800" spc="-25" dirty="0">
                <a:latin typeface="Calibri"/>
                <a:cs typeface="Calibri"/>
              </a:rPr>
              <a:t>b</a:t>
            </a:r>
            <a:r>
              <a:rPr sz="2800" spc="-15" dirty="0">
                <a:latin typeface="Calibri"/>
                <a:cs typeface="Calibri"/>
              </a:rPr>
              <a:t>y</a:t>
            </a:r>
            <a:r>
              <a:rPr sz="2800" spc="2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the</a:t>
            </a:r>
            <a:r>
              <a:rPr sz="2800" spc="-2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n</a:t>
            </a:r>
            <a:r>
              <a:rPr sz="2800" spc="-20" dirty="0">
                <a:latin typeface="Calibri"/>
                <a:cs typeface="Calibri"/>
              </a:rPr>
              <a:t>a</a:t>
            </a:r>
            <a:r>
              <a:rPr sz="2800" dirty="0">
                <a:latin typeface="Calibri"/>
                <a:cs typeface="Calibri"/>
              </a:rPr>
              <a:t>tu</a:t>
            </a:r>
            <a:r>
              <a:rPr sz="2800" spc="-35" dirty="0">
                <a:latin typeface="Calibri"/>
                <a:cs typeface="Calibri"/>
              </a:rPr>
              <a:t>r</a:t>
            </a:r>
            <a:r>
              <a:rPr sz="2800" spc="-20" dirty="0">
                <a:latin typeface="Calibri"/>
                <a:cs typeface="Calibri"/>
              </a:rPr>
              <a:t>e</a:t>
            </a:r>
            <a:r>
              <a:rPr sz="2800" spc="-1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and</a:t>
            </a:r>
            <a:r>
              <a:rPr sz="2800" spc="2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di</a:t>
            </a:r>
            <a:r>
              <a:rPr sz="2800" spc="-30" dirty="0">
                <a:latin typeface="Calibri"/>
                <a:cs typeface="Calibri"/>
              </a:rPr>
              <a:t>r</a:t>
            </a:r>
            <a:r>
              <a:rPr sz="2800" spc="-20" dirty="0">
                <a:latin typeface="Calibri"/>
                <a:cs typeface="Calibri"/>
              </a:rPr>
              <a:t>e</a:t>
            </a:r>
            <a:r>
              <a:rPr sz="2800" spc="-5" dirty="0">
                <a:latin typeface="Calibri"/>
                <a:cs typeface="Calibri"/>
              </a:rPr>
              <a:t>c</a:t>
            </a:r>
            <a:r>
              <a:rPr sz="2800" dirty="0">
                <a:latin typeface="Calibri"/>
                <a:cs typeface="Calibri"/>
              </a:rPr>
              <a:t>t</a:t>
            </a:r>
            <a:r>
              <a:rPr sz="2800" spc="10" dirty="0">
                <a:latin typeface="Calibri"/>
                <a:cs typeface="Calibri"/>
              </a:rPr>
              <a:t>i</a:t>
            </a:r>
            <a:r>
              <a:rPr sz="2800" spc="-5" dirty="0">
                <a:latin typeface="Calibri"/>
                <a:cs typeface="Calibri"/>
              </a:rPr>
              <a:t>o</a:t>
            </a:r>
            <a:r>
              <a:rPr sz="2800" dirty="0">
                <a:latin typeface="Calibri"/>
                <a:cs typeface="Calibri"/>
              </a:rPr>
              <a:t>n</a:t>
            </a:r>
            <a:r>
              <a:rPr sz="2800" spc="-3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o</a:t>
            </a:r>
            <a:r>
              <a:rPr sz="2800" dirty="0">
                <a:latin typeface="Calibri"/>
                <a:cs typeface="Calibri"/>
              </a:rPr>
              <a:t>f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55" dirty="0">
                <a:latin typeface="Calibri"/>
                <a:cs typeface="Calibri"/>
              </a:rPr>
              <a:t>r</a:t>
            </a:r>
            <a:r>
              <a:rPr sz="2800" spc="-20" dirty="0">
                <a:latin typeface="Calibri"/>
                <a:cs typeface="Calibri"/>
              </a:rPr>
              <a:t>e</a:t>
            </a:r>
            <a:r>
              <a:rPr sz="2800" spc="-5" dirty="0">
                <a:latin typeface="Calibri"/>
                <a:cs typeface="Calibri"/>
              </a:rPr>
              <a:t>sul</a:t>
            </a:r>
            <a:r>
              <a:rPr sz="2800" spc="10" dirty="0">
                <a:latin typeface="Calibri"/>
                <a:cs typeface="Calibri"/>
              </a:rPr>
              <a:t>t</a:t>
            </a:r>
            <a:r>
              <a:rPr sz="2800" dirty="0">
                <a:latin typeface="Calibri"/>
                <a:cs typeface="Calibri"/>
              </a:rPr>
              <a:t>s</a:t>
            </a:r>
          </a:p>
          <a:p>
            <a:pPr marL="355600" marR="5080" indent="-342900" algn="just">
              <a:lnSpc>
                <a:spcPct val="90100"/>
              </a:lnSpc>
              <a:spcBef>
                <a:spcPts val="760"/>
              </a:spcBef>
              <a:buFont typeface="Arial"/>
              <a:buChar char="•"/>
              <a:tabLst>
                <a:tab pos="355600" algn="l"/>
              </a:tabLst>
            </a:pPr>
            <a:r>
              <a:rPr lang="en-US" sz="2800" spc="-35" dirty="0">
                <a:latin typeface="Calibri"/>
                <a:cs typeface="Calibri"/>
              </a:rPr>
              <a:t>S</a:t>
            </a:r>
            <a:r>
              <a:rPr sz="2800" dirty="0">
                <a:latin typeface="Calibri"/>
                <a:cs typeface="Calibri"/>
              </a:rPr>
              <a:t>tudi</a:t>
            </a:r>
            <a:r>
              <a:rPr sz="2800" spc="5" dirty="0">
                <a:latin typeface="Calibri"/>
                <a:cs typeface="Calibri"/>
              </a:rPr>
              <a:t>e</a:t>
            </a:r>
            <a:r>
              <a:rPr sz="2800" dirty="0">
                <a:latin typeface="Calibri"/>
                <a:cs typeface="Calibri"/>
              </a:rPr>
              <a:t>s</a:t>
            </a:r>
            <a:r>
              <a:rPr sz="2800" spc="-2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w</a:t>
            </a:r>
            <a:r>
              <a:rPr sz="2800" dirty="0">
                <a:latin typeface="Calibri"/>
                <a:cs typeface="Calibri"/>
              </a:rPr>
              <a:t>i</a:t>
            </a:r>
            <a:r>
              <a:rPr sz="2800" spc="5" dirty="0">
                <a:latin typeface="Calibri"/>
                <a:cs typeface="Calibri"/>
              </a:rPr>
              <a:t>t</a:t>
            </a:r>
            <a:r>
              <a:rPr sz="2800" dirty="0">
                <a:latin typeface="Calibri"/>
                <a:cs typeface="Calibri"/>
              </a:rPr>
              <a:t>h </a:t>
            </a:r>
            <a:r>
              <a:rPr sz="2800" spc="-5" dirty="0">
                <a:latin typeface="Calibri"/>
                <a:cs typeface="Calibri"/>
              </a:rPr>
              <a:t>s</a:t>
            </a:r>
            <a:r>
              <a:rPr sz="2800" spc="10" dirty="0">
                <a:latin typeface="Calibri"/>
                <a:cs typeface="Calibri"/>
              </a:rPr>
              <a:t>i</a:t>
            </a:r>
            <a:r>
              <a:rPr sz="2800" dirty="0">
                <a:latin typeface="Calibri"/>
                <a:cs typeface="Calibri"/>
              </a:rPr>
              <a:t>gnifica</a:t>
            </a:r>
            <a:r>
              <a:rPr sz="2800" spc="-30" dirty="0">
                <a:latin typeface="Calibri"/>
                <a:cs typeface="Calibri"/>
              </a:rPr>
              <a:t>n</a:t>
            </a:r>
            <a:r>
              <a:rPr sz="2800" spc="-10" dirty="0">
                <a:latin typeface="Calibri"/>
                <a:cs typeface="Calibri"/>
              </a:rPr>
              <a:t>t,</a:t>
            </a:r>
            <a:r>
              <a:rPr sz="2800" spc="-1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posi</a:t>
            </a:r>
            <a:r>
              <a:rPr sz="2800" spc="10" dirty="0">
                <a:latin typeface="Calibri"/>
                <a:cs typeface="Calibri"/>
              </a:rPr>
              <a:t>t</a:t>
            </a:r>
            <a:r>
              <a:rPr sz="2800" dirty="0">
                <a:latin typeface="Calibri"/>
                <a:cs typeface="Calibri"/>
              </a:rPr>
              <a:t>i</a:t>
            </a:r>
            <a:r>
              <a:rPr sz="2800" spc="-45" dirty="0">
                <a:latin typeface="Calibri"/>
                <a:cs typeface="Calibri"/>
              </a:rPr>
              <a:t>v</a:t>
            </a:r>
            <a:r>
              <a:rPr sz="2800" spc="-20" dirty="0">
                <a:latin typeface="Calibri"/>
                <a:cs typeface="Calibri"/>
              </a:rPr>
              <a:t>e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f</a:t>
            </a:r>
            <a:r>
              <a:rPr sz="2800" spc="5" dirty="0">
                <a:latin typeface="Calibri"/>
                <a:cs typeface="Calibri"/>
              </a:rPr>
              <a:t>i</a:t>
            </a:r>
            <a:r>
              <a:rPr sz="2800" spc="-5" dirty="0">
                <a:latin typeface="Calibri"/>
                <a:cs typeface="Calibri"/>
              </a:rPr>
              <a:t>nding</a:t>
            </a:r>
            <a:r>
              <a:rPr sz="2800" dirty="0">
                <a:latin typeface="Calibri"/>
                <a:cs typeface="Calibri"/>
              </a:rPr>
              <a:t>s</a:t>
            </a:r>
            <a:r>
              <a:rPr sz="2800" spc="30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a</a:t>
            </a:r>
            <a:r>
              <a:rPr sz="2800" spc="-45" dirty="0">
                <a:latin typeface="Calibri"/>
                <a:cs typeface="Calibri"/>
              </a:rPr>
              <a:t>r</a:t>
            </a:r>
            <a:r>
              <a:rPr sz="2800" spc="-20" dirty="0">
                <a:latin typeface="Calibri"/>
                <a:cs typeface="Calibri"/>
              </a:rPr>
              <a:t>e</a:t>
            </a:r>
            <a:r>
              <a:rPr sz="2800" spc="-15" dirty="0">
                <a:latin typeface="Calibri"/>
                <a:cs typeface="Calibri"/>
              </a:rPr>
              <a:t> </a:t>
            </a:r>
            <a:r>
              <a:rPr sz="2800" spc="-25" dirty="0">
                <a:latin typeface="Calibri"/>
                <a:cs typeface="Calibri"/>
              </a:rPr>
              <a:t>mo</a:t>
            </a:r>
            <a:r>
              <a:rPr sz="2800" spc="-55" dirty="0">
                <a:latin typeface="Calibri"/>
                <a:cs typeface="Calibri"/>
              </a:rPr>
              <a:t>r</a:t>
            </a:r>
            <a:r>
              <a:rPr sz="2800" spc="-20" dirty="0">
                <a:latin typeface="Calibri"/>
                <a:cs typeface="Calibri"/>
              </a:rPr>
              <a:t>e</a:t>
            </a:r>
            <a:r>
              <a:rPr sz="2800" dirty="0">
                <a:latin typeface="Calibri"/>
                <a:cs typeface="Calibri"/>
              </a:rPr>
              <a:t> l</a:t>
            </a:r>
            <a:r>
              <a:rPr sz="2800" spc="5" dirty="0">
                <a:latin typeface="Calibri"/>
                <a:cs typeface="Calibri"/>
              </a:rPr>
              <a:t>i</a:t>
            </a:r>
            <a:r>
              <a:rPr sz="2800" spc="-110" dirty="0">
                <a:latin typeface="Calibri"/>
                <a:cs typeface="Calibri"/>
              </a:rPr>
              <a:t>k</a:t>
            </a:r>
            <a:r>
              <a:rPr sz="2800" dirty="0">
                <a:latin typeface="Calibri"/>
                <a:cs typeface="Calibri"/>
              </a:rPr>
              <a:t>e</a:t>
            </a:r>
            <a:r>
              <a:rPr sz="2800" spc="5" dirty="0">
                <a:latin typeface="Calibri"/>
                <a:cs typeface="Calibri"/>
              </a:rPr>
              <a:t>l</a:t>
            </a:r>
            <a:r>
              <a:rPr sz="2800" spc="-15" dirty="0">
                <a:latin typeface="Calibri"/>
                <a:cs typeface="Calibri"/>
              </a:rPr>
              <a:t>y</a:t>
            </a:r>
            <a:r>
              <a:rPr sz="2800" spc="-35" dirty="0">
                <a:latin typeface="Calibri"/>
                <a:cs typeface="Calibri"/>
              </a:rPr>
              <a:t> </a:t>
            </a:r>
            <a:r>
              <a:rPr sz="2800" spc="-50" dirty="0">
                <a:latin typeface="Calibri"/>
                <a:cs typeface="Calibri"/>
              </a:rPr>
              <a:t>t</a:t>
            </a:r>
            <a:r>
              <a:rPr sz="2800" dirty="0">
                <a:latin typeface="Calibri"/>
                <a:cs typeface="Calibri"/>
              </a:rPr>
              <a:t>o </a:t>
            </a:r>
            <a:r>
              <a:rPr sz="2800" spc="-5" dirty="0">
                <a:latin typeface="Calibri"/>
                <a:cs typeface="Calibri"/>
              </a:rPr>
              <a:t>be:</a:t>
            </a:r>
            <a:endParaRPr sz="2800" dirty="0">
              <a:latin typeface="Calibri"/>
              <a:cs typeface="Calibri"/>
            </a:endParaRPr>
          </a:p>
          <a:p>
            <a:pPr marL="756285" lvl="1" indent="-286385">
              <a:lnSpc>
                <a:spcPct val="100000"/>
              </a:lnSpc>
              <a:spcBef>
                <a:spcPts val="359"/>
              </a:spcBef>
              <a:buFont typeface="Arial"/>
              <a:buChar char="–"/>
              <a:tabLst>
                <a:tab pos="756920" algn="l"/>
              </a:tabLst>
            </a:pPr>
            <a:r>
              <a:rPr sz="2400" dirty="0">
                <a:latin typeface="Calibri"/>
                <a:cs typeface="Calibri"/>
              </a:rPr>
              <a:t>Pu</a:t>
            </a:r>
            <a:r>
              <a:rPr sz="2400" spc="5" dirty="0">
                <a:latin typeface="Calibri"/>
                <a:cs typeface="Calibri"/>
              </a:rPr>
              <a:t>b</a:t>
            </a:r>
            <a:r>
              <a:rPr sz="2400" dirty="0">
                <a:latin typeface="Calibri"/>
                <a:cs typeface="Calibri"/>
              </a:rPr>
              <a:t>lish</a:t>
            </a:r>
            <a:r>
              <a:rPr sz="2400" spc="5" dirty="0">
                <a:latin typeface="Calibri"/>
                <a:cs typeface="Calibri"/>
              </a:rPr>
              <a:t>e</a:t>
            </a:r>
            <a:r>
              <a:rPr sz="2400" dirty="0">
                <a:latin typeface="Calibri"/>
                <a:cs typeface="Calibri"/>
              </a:rPr>
              <a:t>d</a:t>
            </a:r>
          </a:p>
          <a:p>
            <a:pPr marL="756285" lvl="1" indent="-286385">
              <a:lnSpc>
                <a:spcPct val="100000"/>
              </a:lnSpc>
              <a:spcBef>
                <a:spcPts val="340"/>
              </a:spcBef>
              <a:buFont typeface="Arial"/>
              <a:buChar char="–"/>
              <a:tabLst>
                <a:tab pos="756920" algn="l"/>
              </a:tabLst>
            </a:pPr>
            <a:r>
              <a:rPr sz="2400" spc="-10" dirty="0">
                <a:latin typeface="Calibri"/>
                <a:cs typeface="Calibri"/>
              </a:rPr>
              <a:t>P</a:t>
            </a:r>
            <a:r>
              <a:rPr sz="2400" dirty="0">
                <a:latin typeface="Calibri"/>
                <a:cs typeface="Calibri"/>
              </a:rPr>
              <a:t>ubl</a:t>
            </a:r>
            <a:r>
              <a:rPr sz="2400" spc="-10" dirty="0">
                <a:latin typeface="Calibri"/>
                <a:cs typeface="Calibri"/>
              </a:rPr>
              <a:t>i</a:t>
            </a:r>
            <a:r>
              <a:rPr sz="2400" spc="-5" dirty="0">
                <a:latin typeface="Calibri"/>
                <a:cs typeface="Calibri"/>
              </a:rPr>
              <a:t>s</a:t>
            </a:r>
            <a:r>
              <a:rPr sz="2400" spc="10" dirty="0">
                <a:latin typeface="Calibri"/>
                <a:cs typeface="Calibri"/>
              </a:rPr>
              <a:t>h</a:t>
            </a:r>
            <a:r>
              <a:rPr sz="2400" dirty="0">
                <a:latin typeface="Calibri"/>
                <a:cs typeface="Calibri"/>
              </a:rPr>
              <a:t>ed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in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English</a:t>
            </a:r>
            <a:endParaRPr sz="2400" dirty="0">
              <a:latin typeface="Calibri"/>
              <a:cs typeface="Calibri"/>
            </a:endParaRPr>
          </a:p>
          <a:p>
            <a:pPr marL="756285" lvl="1" indent="-286385">
              <a:lnSpc>
                <a:spcPct val="100000"/>
              </a:lnSpc>
              <a:spcBef>
                <a:spcPts val="340"/>
              </a:spcBef>
              <a:buFont typeface="Arial"/>
              <a:buChar char="–"/>
              <a:tabLst>
                <a:tab pos="756920" algn="l"/>
              </a:tabLst>
            </a:pPr>
            <a:r>
              <a:rPr sz="2400" dirty="0">
                <a:latin typeface="Calibri"/>
                <a:cs typeface="Calibri"/>
              </a:rPr>
              <a:t>Pu</a:t>
            </a:r>
            <a:r>
              <a:rPr sz="2400" spc="5" dirty="0">
                <a:latin typeface="Calibri"/>
                <a:cs typeface="Calibri"/>
              </a:rPr>
              <a:t>b</a:t>
            </a:r>
            <a:r>
              <a:rPr sz="2400" dirty="0">
                <a:latin typeface="Calibri"/>
                <a:cs typeface="Calibri"/>
              </a:rPr>
              <a:t>lish</a:t>
            </a:r>
            <a:r>
              <a:rPr sz="2400" spc="5" dirty="0">
                <a:latin typeface="Calibri"/>
                <a:cs typeface="Calibri"/>
              </a:rPr>
              <a:t>e</a:t>
            </a:r>
            <a:r>
              <a:rPr sz="2400" dirty="0">
                <a:latin typeface="Calibri"/>
                <a:cs typeface="Calibri"/>
              </a:rPr>
              <a:t>d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spc="-65" dirty="0">
                <a:latin typeface="Calibri"/>
                <a:cs typeface="Calibri"/>
              </a:rPr>
              <a:t>r</a:t>
            </a:r>
            <a:r>
              <a:rPr sz="2400" dirty="0">
                <a:latin typeface="Calibri"/>
                <a:cs typeface="Calibri"/>
              </a:rPr>
              <a:t>apidly</a:t>
            </a:r>
          </a:p>
          <a:p>
            <a:pPr marL="756285" lvl="1" indent="-286385">
              <a:lnSpc>
                <a:spcPct val="100000"/>
              </a:lnSpc>
              <a:spcBef>
                <a:spcPts val="320"/>
              </a:spcBef>
              <a:buFont typeface="Arial"/>
              <a:buChar char="–"/>
              <a:tabLst>
                <a:tab pos="756920" algn="l"/>
              </a:tabLst>
            </a:pPr>
            <a:r>
              <a:rPr sz="2400" dirty="0">
                <a:latin typeface="Calibri"/>
                <a:cs typeface="Calibri"/>
              </a:rPr>
              <a:t>Pu</a:t>
            </a:r>
            <a:r>
              <a:rPr sz="2400" spc="5" dirty="0">
                <a:latin typeface="Calibri"/>
                <a:cs typeface="Calibri"/>
              </a:rPr>
              <a:t>b</a:t>
            </a:r>
            <a:r>
              <a:rPr sz="2400" dirty="0">
                <a:latin typeface="Calibri"/>
                <a:cs typeface="Calibri"/>
              </a:rPr>
              <a:t>lish</a:t>
            </a:r>
            <a:r>
              <a:rPr sz="2400" spc="5" dirty="0">
                <a:latin typeface="Calibri"/>
                <a:cs typeface="Calibri"/>
              </a:rPr>
              <a:t>e</a:t>
            </a:r>
            <a:r>
              <a:rPr sz="2400" dirty="0">
                <a:latin typeface="Calibri"/>
                <a:cs typeface="Calibri"/>
              </a:rPr>
              <a:t>d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in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a n</a:t>
            </a:r>
            <a:r>
              <a:rPr sz="2400" spc="-5" dirty="0">
                <a:latin typeface="Calibri"/>
                <a:cs typeface="Calibri"/>
              </a:rPr>
              <a:t>o</a:t>
            </a:r>
            <a:r>
              <a:rPr sz="2400" spc="30" dirty="0">
                <a:latin typeface="Calibri"/>
                <a:cs typeface="Calibri"/>
              </a:rPr>
              <a:t>n</a:t>
            </a:r>
            <a:r>
              <a:rPr sz="2400" dirty="0">
                <a:latin typeface="Calibri"/>
                <a:cs typeface="Calibri"/>
              </a:rPr>
              <a:t>-</a:t>
            </a:r>
            <a:r>
              <a:rPr sz="2400" spc="-5" dirty="0">
                <a:latin typeface="Calibri"/>
                <a:cs typeface="Calibri"/>
              </a:rPr>
              <a:t>obscu</a:t>
            </a:r>
            <a:r>
              <a:rPr sz="2400" spc="-30" dirty="0">
                <a:latin typeface="Calibri"/>
                <a:cs typeface="Calibri"/>
              </a:rPr>
              <a:t>r</a:t>
            </a:r>
            <a:r>
              <a:rPr sz="2400" spc="-15" dirty="0">
                <a:latin typeface="Calibri"/>
                <a:cs typeface="Calibri"/>
              </a:rPr>
              <a:t>e</a:t>
            </a:r>
            <a:r>
              <a:rPr sz="2400" spc="-30" dirty="0">
                <a:latin typeface="Calibri"/>
                <a:cs typeface="Calibri"/>
              </a:rPr>
              <a:t> </a:t>
            </a:r>
            <a:r>
              <a:rPr sz="2400" spc="5" dirty="0">
                <a:latin typeface="Calibri"/>
                <a:cs typeface="Calibri"/>
              </a:rPr>
              <a:t>j</a:t>
            </a:r>
            <a:r>
              <a:rPr sz="2400" spc="-5" dirty="0">
                <a:latin typeface="Calibri"/>
                <a:cs typeface="Calibri"/>
              </a:rPr>
              <a:t>o</a:t>
            </a:r>
            <a:r>
              <a:rPr sz="2400" spc="10" dirty="0">
                <a:latin typeface="Calibri"/>
                <a:cs typeface="Calibri"/>
              </a:rPr>
              <a:t>u</a:t>
            </a:r>
            <a:r>
              <a:rPr sz="2400" dirty="0">
                <a:latin typeface="Calibri"/>
                <a:cs typeface="Calibri"/>
              </a:rPr>
              <a:t>r</a:t>
            </a:r>
            <a:r>
              <a:rPr sz="2400" spc="10" dirty="0">
                <a:latin typeface="Calibri"/>
                <a:cs typeface="Calibri"/>
              </a:rPr>
              <a:t>n</a:t>
            </a:r>
            <a:r>
              <a:rPr sz="2400" dirty="0">
                <a:latin typeface="Calibri"/>
                <a:cs typeface="Calibri"/>
              </a:rPr>
              <a:t>al</a:t>
            </a:r>
            <a:endParaRPr lang="en-US" sz="2400" dirty="0">
              <a:latin typeface="Calibri"/>
              <a:cs typeface="Calibri"/>
            </a:endParaRPr>
          </a:p>
          <a:p>
            <a:pPr marL="756285" lvl="1" indent="-286385">
              <a:lnSpc>
                <a:spcPct val="100000"/>
              </a:lnSpc>
              <a:spcBef>
                <a:spcPts val="320"/>
              </a:spcBef>
              <a:buFont typeface="Arial"/>
              <a:buChar char="–"/>
              <a:tabLst>
                <a:tab pos="756920" algn="l"/>
              </a:tabLst>
            </a:pPr>
            <a:r>
              <a:rPr lang="en-US" sz="2400" dirty="0">
                <a:latin typeface="Calibri"/>
                <a:cs typeface="Calibri"/>
              </a:rPr>
              <a:t>Published more than once or one form</a:t>
            </a:r>
          </a:p>
          <a:p>
            <a:pPr marL="756285" lvl="1" indent="-286385">
              <a:lnSpc>
                <a:spcPct val="100000"/>
              </a:lnSpc>
              <a:spcBef>
                <a:spcPts val="320"/>
              </a:spcBef>
              <a:buFont typeface="Arial"/>
              <a:buChar char="–"/>
              <a:tabLst>
                <a:tab pos="756920" algn="l"/>
              </a:tabLst>
            </a:pPr>
            <a:r>
              <a:rPr lang="en-US" sz="2400" dirty="0">
                <a:latin typeface="Calibri"/>
                <a:cs typeface="Calibri"/>
              </a:rPr>
              <a:t>Cited by others</a:t>
            </a:r>
            <a:endParaRPr sz="2400" dirty="0">
              <a:latin typeface="Calibri"/>
              <a:cs typeface="Calibri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200" spc="-85" dirty="0"/>
              <a:t>“</a:t>
            </a:r>
            <a:r>
              <a:rPr lang="en-US" sz="4200" spc="-85" dirty="0">
                <a:solidFill>
                  <a:srgbClr val="FFFF00"/>
                </a:solidFill>
              </a:rPr>
              <a:t>Non</a:t>
            </a:r>
            <a:r>
              <a:rPr lang="en-US" sz="4200" spc="-85" dirty="0"/>
              <a:t>”-R</a:t>
            </a:r>
            <a:r>
              <a:rPr lang="en-US" sz="4200" spc="-25" dirty="0"/>
              <a:t>eporting</a:t>
            </a:r>
            <a:r>
              <a:rPr lang="en-US" sz="4200" spc="-5" dirty="0"/>
              <a:t> </a:t>
            </a:r>
            <a:r>
              <a:rPr lang="en-US" sz="4200" spc="-20" dirty="0"/>
              <a:t>Bias</a:t>
            </a:r>
            <a:endParaRPr lang="en-US" sz="4200" dirty="0"/>
          </a:p>
        </p:txBody>
      </p:sp>
    </p:spTree>
    <p:extLst>
      <p:ext uri="{BB962C8B-B14F-4D97-AF65-F5344CB8AC3E}">
        <p14:creationId xmlns:p14="http://schemas.microsoft.com/office/powerpoint/2010/main" val="8769265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57200" y="457200"/>
            <a:ext cx="8229600" cy="910746"/>
          </a:xfrm>
          <a:prstGeom prst="rect">
            <a:avLst/>
          </a:prstGeom>
        </p:spPr>
        <p:txBody>
          <a:bodyPr vert="horz" wrap="square" lIns="0" tIns="292338" rIns="0" bIns="0" rtlCol="0">
            <a:spAutoFit/>
          </a:bodyPr>
          <a:lstStyle/>
          <a:p>
            <a:pPr marL="27305">
              <a:lnSpc>
                <a:spcPct val="100000"/>
              </a:lnSpc>
            </a:pPr>
            <a:r>
              <a:rPr lang="en-US" sz="4000" spc="-80" dirty="0"/>
              <a:t>Non-</a:t>
            </a:r>
            <a:r>
              <a:rPr sz="4000" spc="-80" dirty="0"/>
              <a:t>R</a:t>
            </a:r>
            <a:r>
              <a:rPr sz="4000" spc="-25" dirty="0"/>
              <a:t>eportin</a:t>
            </a:r>
            <a:r>
              <a:rPr sz="4000" spc="-20" dirty="0"/>
              <a:t>g</a:t>
            </a:r>
            <a:r>
              <a:rPr sz="4000" spc="25" dirty="0"/>
              <a:t> </a:t>
            </a:r>
            <a:r>
              <a:rPr lang="en-US" sz="4000" spc="-20" dirty="0"/>
              <a:t>B</a:t>
            </a:r>
            <a:r>
              <a:rPr sz="4000" spc="-20" dirty="0"/>
              <a:t>ias:</a:t>
            </a:r>
            <a:r>
              <a:rPr sz="4000" spc="-10" dirty="0"/>
              <a:t> </a:t>
            </a:r>
            <a:r>
              <a:rPr lang="en-US" sz="4000" spc="-20" dirty="0"/>
              <a:t>C</a:t>
            </a:r>
            <a:r>
              <a:rPr sz="4000" dirty="0"/>
              <a:t>o</a:t>
            </a:r>
            <a:r>
              <a:rPr sz="4000" spc="10" dirty="0"/>
              <a:t>m</a:t>
            </a:r>
            <a:r>
              <a:rPr sz="4000" spc="-5" dirty="0"/>
              <a:t>m</a:t>
            </a:r>
            <a:r>
              <a:rPr sz="4000" spc="10" dirty="0"/>
              <a:t>o</a:t>
            </a:r>
            <a:r>
              <a:rPr sz="4000" spc="-25" dirty="0"/>
              <a:t>n</a:t>
            </a:r>
            <a:r>
              <a:rPr sz="4000" spc="-55" dirty="0"/>
              <a:t> </a:t>
            </a:r>
            <a:r>
              <a:rPr lang="en-US" sz="4000" spc="-20" dirty="0"/>
              <a:t>T</a:t>
            </a:r>
            <a:r>
              <a:rPr sz="4000" spc="-20" dirty="0"/>
              <a:t>y</a:t>
            </a:r>
            <a:r>
              <a:rPr sz="4000" spc="-40" dirty="0"/>
              <a:t>p</a:t>
            </a:r>
            <a:r>
              <a:rPr sz="4000" spc="-5" dirty="0"/>
              <a:t>es</a:t>
            </a:r>
            <a:endParaRPr sz="4000" dirty="0"/>
          </a:p>
        </p:txBody>
      </p:sp>
      <p:sp>
        <p:nvSpPr>
          <p:cNvPr id="3" name="object 3"/>
          <p:cNvSpPr txBox="1"/>
          <p:nvPr/>
        </p:nvSpPr>
        <p:spPr>
          <a:xfrm>
            <a:off x="536256" y="1685543"/>
            <a:ext cx="8229599" cy="376000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756285" lvl="1" indent="-286385">
              <a:lnSpc>
                <a:spcPct val="100000"/>
              </a:lnSpc>
              <a:spcBef>
                <a:spcPts val="700"/>
              </a:spcBef>
              <a:buFont typeface="Arial"/>
              <a:buChar char="–"/>
              <a:tabLst>
                <a:tab pos="756920" algn="l"/>
              </a:tabLst>
            </a:pPr>
            <a:r>
              <a:rPr sz="2400" dirty="0">
                <a:solidFill>
                  <a:srgbClr val="FFFF00"/>
                </a:solidFill>
                <a:latin typeface="Calibri"/>
                <a:cs typeface="Calibri"/>
              </a:rPr>
              <a:t>Pu</a:t>
            </a:r>
            <a:r>
              <a:rPr sz="2400" spc="5" dirty="0">
                <a:solidFill>
                  <a:srgbClr val="FFFF00"/>
                </a:solidFill>
                <a:latin typeface="Calibri"/>
                <a:cs typeface="Calibri"/>
              </a:rPr>
              <a:t>b</a:t>
            </a:r>
            <a:r>
              <a:rPr sz="2400" dirty="0">
                <a:solidFill>
                  <a:srgbClr val="FFFF00"/>
                </a:solidFill>
                <a:latin typeface="Calibri"/>
                <a:cs typeface="Calibri"/>
              </a:rPr>
              <a:t>li</a:t>
            </a:r>
            <a:r>
              <a:rPr sz="2400" spc="-35" dirty="0">
                <a:solidFill>
                  <a:srgbClr val="FFFF00"/>
                </a:solidFill>
                <a:latin typeface="Calibri"/>
                <a:cs typeface="Calibri"/>
              </a:rPr>
              <a:t>c</a:t>
            </a:r>
            <a:r>
              <a:rPr sz="2400" spc="-25" dirty="0">
                <a:solidFill>
                  <a:srgbClr val="FFFF00"/>
                </a:solidFill>
                <a:latin typeface="Calibri"/>
                <a:cs typeface="Calibri"/>
              </a:rPr>
              <a:t>a</a:t>
            </a:r>
            <a:r>
              <a:rPr sz="2400" dirty="0">
                <a:solidFill>
                  <a:srgbClr val="FFFF00"/>
                </a:solidFill>
                <a:latin typeface="Calibri"/>
                <a:cs typeface="Calibri"/>
              </a:rPr>
              <a:t>tion</a:t>
            </a:r>
            <a:r>
              <a:rPr sz="2400" spc="-10" dirty="0">
                <a:solidFill>
                  <a:srgbClr val="FFFF00"/>
                </a:solidFill>
                <a:latin typeface="Calibri"/>
                <a:cs typeface="Calibri"/>
              </a:rPr>
              <a:t> </a:t>
            </a:r>
            <a:r>
              <a:rPr sz="2400" spc="5" dirty="0">
                <a:solidFill>
                  <a:srgbClr val="FFFF00"/>
                </a:solidFill>
                <a:latin typeface="Calibri"/>
                <a:cs typeface="Calibri"/>
              </a:rPr>
              <a:t>b</a:t>
            </a:r>
            <a:r>
              <a:rPr sz="2400" dirty="0">
                <a:solidFill>
                  <a:srgbClr val="FFFF00"/>
                </a:solidFill>
                <a:latin typeface="Calibri"/>
                <a:cs typeface="Calibri"/>
              </a:rPr>
              <a:t>ias</a:t>
            </a:r>
            <a:r>
              <a:rPr sz="2400" dirty="0">
                <a:latin typeface="Calibri"/>
                <a:cs typeface="Calibri"/>
              </a:rPr>
              <a:t>:</a:t>
            </a:r>
            <a:r>
              <a:rPr sz="2400" spc="-15" dirty="0">
                <a:latin typeface="Calibri"/>
                <a:cs typeface="Calibri"/>
              </a:rPr>
              <a:t> Pu</a:t>
            </a:r>
            <a:r>
              <a:rPr sz="2400" spc="5" dirty="0">
                <a:latin typeface="Calibri"/>
                <a:cs typeface="Calibri"/>
              </a:rPr>
              <a:t>b</a:t>
            </a:r>
            <a:r>
              <a:rPr sz="2400" dirty="0">
                <a:latin typeface="Calibri"/>
                <a:cs typeface="Calibri"/>
              </a:rPr>
              <a:t>li</a:t>
            </a:r>
            <a:r>
              <a:rPr sz="2400" spc="-35" dirty="0">
                <a:latin typeface="Calibri"/>
                <a:cs typeface="Calibri"/>
              </a:rPr>
              <a:t>c</a:t>
            </a:r>
            <a:r>
              <a:rPr sz="2400" spc="-25" dirty="0">
                <a:latin typeface="Calibri"/>
                <a:cs typeface="Calibri"/>
              </a:rPr>
              <a:t>a</a:t>
            </a:r>
            <a:r>
              <a:rPr sz="2400" dirty="0">
                <a:latin typeface="Calibri"/>
                <a:cs typeface="Calibri"/>
              </a:rPr>
              <a:t>tion</a:t>
            </a:r>
            <a:r>
              <a:rPr sz="2400" spc="-30" dirty="0">
                <a:latin typeface="Calibri"/>
                <a:cs typeface="Calibri"/>
              </a:rPr>
              <a:t> </a:t>
            </a:r>
            <a:r>
              <a:rPr sz="2400" spc="-20" dirty="0">
                <a:latin typeface="Calibri"/>
                <a:cs typeface="Calibri"/>
              </a:rPr>
              <a:t>o</a:t>
            </a:r>
            <a:r>
              <a:rPr sz="2400" spc="-10" dirty="0">
                <a:latin typeface="Calibri"/>
                <a:cs typeface="Calibri"/>
              </a:rPr>
              <a:t>r</a:t>
            </a:r>
            <a:r>
              <a:rPr sz="2400" spc="10" dirty="0">
                <a:latin typeface="Calibri"/>
                <a:cs typeface="Calibri"/>
              </a:rPr>
              <a:t> </a:t>
            </a:r>
            <a:r>
              <a:rPr sz="2400" spc="5" dirty="0">
                <a:latin typeface="Calibri"/>
                <a:cs typeface="Calibri"/>
              </a:rPr>
              <a:t>n</a:t>
            </a:r>
            <a:r>
              <a:rPr sz="2400" spc="-5" dirty="0">
                <a:latin typeface="Calibri"/>
                <a:cs typeface="Calibri"/>
              </a:rPr>
              <a:t>o</a:t>
            </a:r>
            <a:r>
              <a:rPr sz="2400" spc="55" dirty="0">
                <a:latin typeface="Calibri"/>
                <a:cs typeface="Calibri"/>
              </a:rPr>
              <a:t>n</a:t>
            </a:r>
            <a:r>
              <a:rPr sz="2400" dirty="0">
                <a:latin typeface="Calibri"/>
                <a:cs typeface="Calibri"/>
              </a:rPr>
              <a:t>-</a:t>
            </a:r>
            <a:r>
              <a:rPr sz="2400" spc="5" dirty="0">
                <a:latin typeface="Calibri"/>
                <a:cs typeface="Calibri"/>
              </a:rPr>
              <a:t>pub</a:t>
            </a:r>
            <a:r>
              <a:rPr sz="2400" dirty="0">
                <a:latin typeface="Calibri"/>
                <a:cs typeface="Calibri"/>
              </a:rPr>
              <a:t>li</a:t>
            </a:r>
            <a:r>
              <a:rPr sz="2400" spc="-35" dirty="0">
                <a:latin typeface="Calibri"/>
                <a:cs typeface="Calibri"/>
              </a:rPr>
              <a:t>c</a:t>
            </a:r>
            <a:r>
              <a:rPr sz="2400" spc="-25" dirty="0">
                <a:latin typeface="Calibri"/>
                <a:cs typeface="Calibri"/>
              </a:rPr>
              <a:t>a</a:t>
            </a:r>
            <a:r>
              <a:rPr sz="2400" dirty="0">
                <a:latin typeface="Calibri"/>
                <a:cs typeface="Calibri"/>
              </a:rPr>
              <a:t>tion</a:t>
            </a:r>
          </a:p>
          <a:p>
            <a:pPr marL="756285" lvl="1" indent="-286385">
              <a:lnSpc>
                <a:spcPct val="100000"/>
              </a:lnSpc>
              <a:spcBef>
                <a:spcPts val="660"/>
              </a:spcBef>
              <a:buFont typeface="Arial"/>
              <a:buChar char="–"/>
              <a:tabLst>
                <a:tab pos="756920" algn="l"/>
              </a:tabLst>
            </a:pPr>
            <a:r>
              <a:rPr sz="2400" spc="-5" dirty="0">
                <a:solidFill>
                  <a:srgbClr val="FFFF00"/>
                </a:solidFill>
                <a:latin typeface="Calibri"/>
                <a:cs typeface="Calibri"/>
              </a:rPr>
              <a:t>Tim</a:t>
            </a:r>
            <a:r>
              <a:rPr sz="2400" spc="5" dirty="0">
                <a:solidFill>
                  <a:srgbClr val="FFFF00"/>
                </a:solidFill>
                <a:latin typeface="Calibri"/>
                <a:cs typeface="Calibri"/>
              </a:rPr>
              <a:t>e</a:t>
            </a:r>
            <a:r>
              <a:rPr sz="2400" dirty="0">
                <a:solidFill>
                  <a:srgbClr val="FFFF00"/>
                </a:solidFill>
                <a:latin typeface="Calibri"/>
                <a:cs typeface="Calibri"/>
              </a:rPr>
              <a:t>-lag</a:t>
            </a:r>
            <a:r>
              <a:rPr sz="2400" spc="-25" dirty="0">
                <a:solidFill>
                  <a:srgbClr val="FFFF00"/>
                </a:solidFill>
                <a:latin typeface="Calibri"/>
                <a:cs typeface="Calibri"/>
              </a:rPr>
              <a:t> </a:t>
            </a:r>
            <a:r>
              <a:rPr sz="2400" spc="5" dirty="0">
                <a:solidFill>
                  <a:srgbClr val="FFFF00"/>
                </a:solidFill>
                <a:latin typeface="Calibri"/>
                <a:cs typeface="Calibri"/>
              </a:rPr>
              <a:t>b</a:t>
            </a:r>
            <a:r>
              <a:rPr sz="2400" dirty="0">
                <a:solidFill>
                  <a:srgbClr val="FFFF00"/>
                </a:solidFill>
                <a:latin typeface="Calibri"/>
                <a:cs typeface="Calibri"/>
              </a:rPr>
              <a:t>ias</a:t>
            </a:r>
            <a:r>
              <a:rPr sz="2400" dirty="0">
                <a:latin typeface="Calibri"/>
                <a:cs typeface="Calibri"/>
              </a:rPr>
              <a:t>: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Ra</a:t>
            </a:r>
            <a:r>
              <a:rPr sz="2400" spc="10" dirty="0">
                <a:latin typeface="Calibri"/>
                <a:cs typeface="Calibri"/>
              </a:rPr>
              <a:t>p</a:t>
            </a:r>
            <a:r>
              <a:rPr sz="2400" dirty="0">
                <a:latin typeface="Calibri"/>
                <a:cs typeface="Calibri"/>
              </a:rPr>
              <a:t>id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spc="-20" dirty="0">
                <a:latin typeface="Calibri"/>
                <a:cs typeface="Calibri"/>
              </a:rPr>
              <a:t>o</a:t>
            </a:r>
            <a:r>
              <a:rPr sz="2400" spc="-10" dirty="0">
                <a:latin typeface="Calibri"/>
                <a:cs typeface="Calibri"/>
              </a:rPr>
              <a:t>r </a:t>
            </a:r>
            <a:r>
              <a:rPr sz="2400" spc="5" dirty="0">
                <a:latin typeface="Calibri"/>
                <a:cs typeface="Calibri"/>
              </a:rPr>
              <a:t>d</a:t>
            </a:r>
            <a:r>
              <a:rPr sz="2400" dirty="0">
                <a:latin typeface="Calibri"/>
                <a:cs typeface="Calibri"/>
              </a:rPr>
              <a:t>el</a:t>
            </a:r>
            <a:r>
              <a:rPr sz="2400" spc="-60" dirty="0">
                <a:latin typeface="Calibri"/>
                <a:cs typeface="Calibri"/>
              </a:rPr>
              <a:t>a</a:t>
            </a:r>
            <a:r>
              <a:rPr sz="2400" spc="-65" dirty="0">
                <a:latin typeface="Calibri"/>
                <a:cs typeface="Calibri"/>
              </a:rPr>
              <a:t>y</a:t>
            </a:r>
            <a:r>
              <a:rPr sz="2400" spc="-15" dirty="0">
                <a:latin typeface="Calibri"/>
                <a:cs typeface="Calibri"/>
              </a:rPr>
              <a:t>ed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spc="5" dirty="0">
                <a:latin typeface="Calibri"/>
                <a:cs typeface="Calibri"/>
              </a:rPr>
              <a:t>pub</a:t>
            </a:r>
            <a:r>
              <a:rPr sz="2400" dirty="0">
                <a:latin typeface="Calibri"/>
                <a:cs typeface="Calibri"/>
              </a:rPr>
              <a:t>li</a:t>
            </a:r>
            <a:r>
              <a:rPr sz="2400" spc="-35" dirty="0">
                <a:latin typeface="Calibri"/>
                <a:cs typeface="Calibri"/>
              </a:rPr>
              <a:t>c</a:t>
            </a:r>
            <a:r>
              <a:rPr sz="2400" spc="-25" dirty="0">
                <a:latin typeface="Calibri"/>
                <a:cs typeface="Calibri"/>
              </a:rPr>
              <a:t>a</a:t>
            </a:r>
            <a:r>
              <a:rPr sz="2400" dirty="0">
                <a:latin typeface="Calibri"/>
                <a:cs typeface="Calibri"/>
              </a:rPr>
              <a:t>tion</a:t>
            </a:r>
          </a:p>
          <a:p>
            <a:pPr marL="756285" lvl="1" indent="-286385">
              <a:spcBef>
                <a:spcPts val="680"/>
              </a:spcBef>
              <a:buFont typeface="Arial"/>
              <a:buChar char="–"/>
              <a:tabLst>
                <a:tab pos="756920" algn="l"/>
              </a:tabLst>
            </a:pPr>
            <a:r>
              <a:rPr sz="2400" spc="-5" dirty="0">
                <a:solidFill>
                  <a:srgbClr val="FFFF00"/>
                </a:solidFill>
                <a:latin typeface="Calibri"/>
                <a:cs typeface="Calibri"/>
              </a:rPr>
              <a:t>La</a:t>
            </a:r>
            <a:r>
              <a:rPr sz="2400" spc="10" dirty="0">
                <a:solidFill>
                  <a:srgbClr val="FFFF00"/>
                </a:solidFill>
                <a:latin typeface="Calibri"/>
                <a:cs typeface="Calibri"/>
              </a:rPr>
              <a:t>n</a:t>
            </a:r>
            <a:r>
              <a:rPr sz="2400" dirty="0">
                <a:solidFill>
                  <a:srgbClr val="FFFF00"/>
                </a:solidFill>
                <a:latin typeface="Calibri"/>
                <a:cs typeface="Calibri"/>
              </a:rPr>
              <a:t>g</a:t>
            </a:r>
            <a:r>
              <a:rPr sz="2400" spc="5" dirty="0">
                <a:solidFill>
                  <a:srgbClr val="FFFF00"/>
                </a:solidFill>
                <a:latin typeface="Calibri"/>
                <a:cs typeface="Calibri"/>
              </a:rPr>
              <a:t>u</a:t>
            </a:r>
            <a:r>
              <a:rPr sz="2400" spc="-15" dirty="0">
                <a:solidFill>
                  <a:srgbClr val="FFFF00"/>
                </a:solidFill>
                <a:latin typeface="Calibri"/>
                <a:cs typeface="Calibri"/>
              </a:rPr>
              <a:t>a</a:t>
            </a:r>
            <a:r>
              <a:rPr sz="2400" spc="-35" dirty="0">
                <a:solidFill>
                  <a:srgbClr val="FFFF00"/>
                </a:solidFill>
                <a:latin typeface="Calibri"/>
                <a:cs typeface="Calibri"/>
              </a:rPr>
              <a:t>g</a:t>
            </a:r>
            <a:r>
              <a:rPr sz="2400" spc="-15" dirty="0">
                <a:solidFill>
                  <a:srgbClr val="FFFF00"/>
                </a:solidFill>
                <a:latin typeface="Calibri"/>
                <a:cs typeface="Calibri"/>
              </a:rPr>
              <a:t>e</a:t>
            </a:r>
            <a:r>
              <a:rPr sz="2400" spc="-50" dirty="0">
                <a:solidFill>
                  <a:srgbClr val="FFFF00"/>
                </a:solidFill>
                <a:latin typeface="Calibri"/>
                <a:cs typeface="Calibri"/>
              </a:rPr>
              <a:t> </a:t>
            </a:r>
            <a:r>
              <a:rPr sz="2400" spc="5" dirty="0">
                <a:solidFill>
                  <a:srgbClr val="FFFF00"/>
                </a:solidFill>
                <a:latin typeface="Calibri"/>
                <a:cs typeface="Calibri"/>
              </a:rPr>
              <a:t>b</a:t>
            </a:r>
            <a:r>
              <a:rPr sz="2400" dirty="0">
                <a:solidFill>
                  <a:srgbClr val="FFFF00"/>
                </a:solidFill>
                <a:latin typeface="Calibri"/>
                <a:cs typeface="Calibri"/>
              </a:rPr>
              <a:t>ias</a:t>
            </a:r>
            <a:r>
              <a:rPr sz="2400" dirty="0">
                <a:latin typeface="Calibri"/>
                <a:cs typeface="Calibri"/>
              </a:rPr>
              <a:t>:</a:t>
            </a:r>
            <a:r>
              <a:rPr sz="2400" spc="-15" dirty="0">
                <a:latin typeface="Calibri"/>
                <a:cs typeface="Calibri"/>
              </a:rPr>
              <a:t> Pu</a:t>
            </a:r>
            <a:r>
              <a:rPr sz="2400" spc="5" dirty="0">
                <a:latin typeface="Calibri"/>
                <a:cs typeface="Calibri"/>
              </a:rPr>
              <a:t>b</a:t>
            </a:r>
            <a:r>
              <a:rPr sz="2400" dirty="0">
                <a:latin typeface="Calibri"/>
                <a:cs typeface="Calibri"/>
              </a:rPr>
              <a:t>li</a:t>
            </a:r>
            <a:r>
              <a:rPr sz="2400" spc="-35" dirty="0">
                <a:latin typeface="Calibri"/>
                <a:cs typeface="Calibri"/>
              </a:rPr>
              <a:t>c</a:t>
            </a:r>
            <a:r>
              <a:rPr sz="2400" spc="-25" dirty="0">
                <a:latin typeface="Calibri"/>
                <a:cs typeface="Calibri"/>
              </a:rPr>
              <a:t>a</a:t>
            </a:r>
            <a:r>
              <a:rPr sz="2400" dirty="0">
                <a:latin typeface="Calibri"/>
                <a:cs typeface="Calibri"/>
              </a:rPr>
              <a:t>tion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in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a particular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lang</a:t>
            </a:r>
            <a:r>
              <a:rPr sz="2400" spc="5" dirty="0">
                <a:latin typeface="Calibri"/>
                <a:cs typeface="Calibri"/>
              </a:rPr>
              <a:t>u</a:t>
            </a:r>
            <a:r>
              <a:rPr sz="2400" spc="-15" dirty="0">
                <a:latin typeface="Calibri"/>
                <a:cs typeface="Calibri"/>
              </a:rPr>
              <a:t>a</a:t>
            </a:r>
            <a:r>
              <a:rPr sz="2400" spc="-35" dirty="0">
                <a:latin typeface="Calibri"/>
                <a:cs typeface="Calibri"/>
              </a:rPr>
              <a:t>g</a:t>
            </a:r>
            <a:r>
              <a:rPr sz="2400" spc="-15" dirty="0">
                <a:latin typeface="Calibri"/>
                <a:cs typeface="Calibri"/>
              </a:rPr>
              <a:t>e</a:t>
            </a:r>
            <a:r>
              <a:rPr lang="en-US" sz="2400" spc="-10" dirty="0">
                <a:latin typeface="Calibri"/>
                <a:cs typeface="Calibri"/>
              </a:rPr>
              <a:t>(</a:t>
            </a:r>
            <a:r>
              <a:rPr lang="en-US" sz="2400" dirty="0">
                <a:latin typeface="Calibri"/>
                <a:cs typeface="Calibri"/>
              </a:rPr>
              <a:t>u</a:t>
            </a:r>
            <a:r>
              <a:rPr lang="en-US" sz="2400" spc="-5" dirty="0">
                <a:latin typeface="Calibri"/>
                <a:cs typeface="Calibri"/>
              </a:rPr>
              <a:t>s</a:t>
            </a:r>
            <a:r>
              <a:rPr lang="en-US" sz="2400" spc="10" dirty="0">
                <a:latin typeface="Calibri"/>
                <a:cs typeface="Calibri"/>
              </a:rPr>
              <a:t>u</a:t>
            </a:r>
            <a:r>
              <a:rPr lang="en-US" sz="2400" dirty="0">
                <a:latin typeface="Calibri"/>
                <a:cs typeface="Calibri"/>
              </a:rPr>
              <a:t>al</a:t>
            </a:r>
            <a:r>
              <a:rPr lang="en-US" sz="2400" spc="-10" dirty="0">
                <a:latin typeface="Calibri"/>
                <a:cs typeface="Calibri"/>
              </a:rPr>
              <a:t>l</a:t>
            </a:r>
            <a:r>
              <a:rPr lang="en-US" sz="2400" dirty="0">
                <a:latin typeface="Calibri"/>
                <a:cs typeface="Calibri"/>
              </a:rPr>
              <a:t>y</a:t>
            </a:r>
            <a:r>
              <a:rPr lang="en-US" sz="2400" spc="-10" dirty="0">
                <a:latin typeface="Calibri"/>
                <a:cs typeface="Calibri"/>
              </a:rPr>
              <a:t> </a:t>
            </a:r>
            <a:r>
              <a:rPr lang="en-US" sz="2400" spc="10" dirty="0">
                <a:latin typeface="Calibri"/>
                <a:cs typeface="Calibri"/>
              </a:rPr>
              <a:t>n</a:t>
            </a:r>
            <a:r>
              <a:rPr lang="en-US" sz="2400" spc="-5" dirty="0">
                <a:latin typeface="Calibri"/>
                <a:cs typeface="Calibri"/>
              </a:rPr>
              <a:t>o</a:t>
            </a:r>
            <a:r>
              <a:rPr lang="en-US" sz="2400" dirty="0">
                <a:latin typeface="Calibri"/>
                <a:cs typeface="Calibri"/>
              </a:rPr>
              <a:t>t</a:t>
            </a:r>
            <a:r>
              <a:rPr lang="en-US" sz="2400" spc="-10" dirty="0">
                <a:latin typeface="Calibri"/>
                <a:cs typeface="Calibri"/>
              </a:rPr>
              <a:t> </a:t>
            </a:r>
            <a:r>
              <a:rPr lang="en-US" sz="2400" spc="-5" dirty="0">
                <a:latin typeface="Calibri"/>
                <a:cs typeface="Calibri"/>
              </a:rPr>
              <a:t>English)</a:t>
            </a:r>
            <a:endParaRPr lang="en-US" sz="2400" spc="-15" dirty="0">
              <a:latin typeface="Calibri"/>
              <a:cs typeface="Calibri"/>
            </a:endParaRPr>
          </a:p>
          <a:p>
            <a:pPr marL="756285" lvl="1" indent="-286385">
              <a:spcBef>
                <a:spcPts val="680"/>
              </a:spcBef>
              <a:buFont typeface="Arial"/>
              <a:buChar char="–"/>
              <a:tabLst>
                <a:tab pos="756920" algn="l"/>
              </a:tabLst>
            </a:pPr>
            <a:r>
              <a:rPr lang="en-US" sz="2400" spc="-5" dirty="0">
                <a:solidFill>
                  <a:srgbClr val="FFFF00"/>
                </a:solidFill>
                <a:latin typeface="Calibri"/>
                <a:cs typeface="Calibri"/>
              </a:rPr>
              <a:t>Location Bias: </a:t>
            </a:r>
            <a:r>
              <a:rPr lang="en-US" sz="2400" spc="-5" dirty="0">
                <a:latin typeface="Calibri"/>
                <a:cs typeface="Calibri"/>
              </a:rPr>
              <a:t>research findings in journals with different ease of access or indexing </a:t>
            </a:r>
            <a:endParaRPr lang="en-US" sz="2400" dirty="0">
              <a:latin typeface="Calibri"/>
              <a:cs typeface="Calibri"/>
            </a:endParaRPr>
          </a:p>
          <a:p>
            <a:pPr marL="756285" lvl="1" indent="-286385">
              <a:spcBef>
                <a:spcPts val="680"/>
              </a:spcBef>
              <a:buFont typeface="Arial"/>
              <a:buChar char="–"/>
              <a:tabLst>
                <a:tab pos="756920" algn="l"/>
              </a:tabLst>
            </a:pPr>
            <a:r>
              <a:rPr sz="2400" spc="-5" dirty="0">
                <a:solidFill>
                  <a:srgbClr val="FFFF00"/>
                </a:solidFill>
                <a:latin typeface="Calibri"/>
                <a:cs typeface="Calibri"/>
              </a:rPr>
              <a:t>O</a:t>
            </a:r>
            <a:r>
              <a:rPr sz="2400" spc="10" dirty="0">
                <a:solidFill>
                  <a:srgbClr val="FFFF00"/>
                </a:solidFill>
                <a:latin typeface="Calibri"/>
                <a:cs typeface="Calibri"/>
              </a:rPr>
              <a:t>u</a:t>
            </a:r>
            <a:r>
              <a:rPr sz="2400" spc="-50" dirty="0">
                <a:solidFill>
                  <a:srgbClr val="FFFF00"/>
                </a:solidFill>
                <a:latin typeface="Calibri"/>
                <a:cs typeface="Calibri"/>
              </a:rPr>
              <a:t>t</a:t>
            </a:r>
            <a:r>
              <a:rPr sz="2400" spc="-40" dirty="0">
                <a:solidFill>
                  <a:srgbClr val="FFFF00"/>
                </a:solidFill>
                <a:latin typeface="Calibri"/>
                <a:cs typeface="Calibri"/>
              </a:rPr>
              <a:t>c</a:t>
            </a:r>
            <a:r>
              <a:rPr sz="2400" spc="-25" dirty="0">
                <a:solidFill>
                  <a:srgbClr val="FFFF00"/>
                </a:solidFill>
                <a:latin typeface="Calibri"/>
                <a:cs typeface="Calibri"/>
              </a:rPr>
              <a:t>om</a:t>
            </a:r>
            <a:r>
              <a:rPr sz="2400" spc="-15" dirty="0">
                <a:solidFill>
                  <a:srgbClr val="FFFF00"/>
                </a:solidFill>
                <a:latin typeface="Calibri"/>
                <a:cs typeface="Calibri"/>
              </a:rPr>
              <a:t>e</a:t>
            </a:r>
            <a:r>
              <a:rPr sz="2400" spc="-5" dirty="0">
                <a:solidFill>
                  <a:srgbClr val="FFFF00"/>
                </a:solidFill>
                <a:latin typeface="Calibri"/>
                <a:cs typeface="Calibri"/>
              </a:rPr>
              <a:t> </a:t>
            </a:r>
            <a:r>
              <a:rPr sz="2400" spc="-50" dirty="0">
                <a:solidFill>
                  <a:srgbClr val="FFFF00"/>
                </a:solidFill>
                <a:latin typeface="Calibri"/>
                <a:cs typeface="Calibri"/>
              </a:rPr>
              <a:t>r</a:t>
            </a:r>
            <a:r>
              <a:rPr sz="2400" spc="-15" dirty="0">
                <a:solidFill>
                  <a:srgbClr val="FFFF00"/>
                </a:solidFill>
                <a:latin typeface="Calibri"/>
                <a:cs typeface="Calibri"/>
              </a:rPr>
              <a:t>e</a:t>
            </a:r>
            <a:r>
              <a:rPr sz="2400" spc="-5" dirty="0">
                <a:solidFill>
                  <a:srgbClr val="FFFF00"/>
                </a:solidFill>
                <a:latin typeface="Calibri"/>
                <a:cs typeface="Calibri"/>
              </a:rPr>
              <a:t>p</a:t>
            </a:r>
            <a:r>
              <a:rPr sz="2400" spc="-20" dirty="0">
                <a:solidFill>
                  <a:srgbClr val="FFFF00"/>
                </a:solidFill>
                <a:latin typeface="Calibri"/>
                <a:cs typeface="Calibri"/>
              </a:rPr>
              <a:t>or</a:t>
            </a:r>
            <a:r>
              <a:rPr sz="2400" spc="-5" dirty="0">
                <a:solidFill>
                  <a:srgbClr val="FFFF00"/>
                </a:solidFill>
                <a:latin typeface="Calibri"/>
                <a:cs typeface="Calibri"/>
              </a:rPr>
              <a:t>t</a:t>
            </a:r>
            <a:r>
              <a:rPr sz="2400" dirty="0">
                <a:solidFill>
                  <a:srgbClr val="FFFF00"/>
                </a:solidFill>
                <a:latin typeface="Calibri"/>
                <a:cs typeface="Calibri"/>
              </a:rPr>
              <a:t>ing</a:t>
            </a:r>
            <a:r>
              <a:rPr sz="2400" spc="-50" dirty="0">
                <a:solidFill>
                  <a:srgbClr val="FFFF00"/>
                </a:solidFill>
                <a:latin typeface="Calibri"/>
                <a:cs typeface="Calibri"/>
              </a:rPr>
              <a:t> </a:t>
            </a:r>
            <a:r>
              <a:rPr sz="2400" spc="5" dirty="0">
                <a:solidFill>
                  <a:srgbClr val="FFFF00"/>
                </a:solidFill>
                <a:latin typeface="Calibri"/>
                <a:cs typeface="Calibri"/>
              </a:rPr>
              <a:t>b</a:t>
            </a:r>
            <a:r>
              <a:rPr sz="2400" dirty="0">
                <a:solidFill>
                  <a:srgbClr val="FFFF00"/>
                </a:solidFill>
                <a:latin typeface="Calibri"/>
                <a:cs typeface="Calibri"/>
              </a:rPr>
              <a:t>ias</a:t>
            </a:r>
            <a:r>
              <a:rPr sz="2400" dirty="0">
                <a:latin typeface="Calibri"/>
                <a:cs typeface="Calibri"/>
              </a:rPr>
              <a:t>: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Sel</a:t>
            </a:r>
            <a:r>
              <a:rPr sz="2400" spc="10" dirty="0">
                <a:latin typeface="Calibri"/>
                <a:cs typeface="Calibri"/>
              </a:rPr>
              <a:t>e</a:t>
            </a:r>
            <a:r>
              <a:rPr sz="2400" spc="-10" dirty="0">
                <a:latin typeface="Calibri"/>
                <a:cs typeface="Calibri"/>
              </a:rPr>
              <a:t>cti</a:t>
            </a:r>
            <a:r>
              <a:rPr sz="2400" spc="-45" dirty="0">
                <a:latin typeface="Calibri"/>
                <a:cs typeface="Calibri"/>
              </a:rPr>
              <a:t>v</a:t>
            </a:r>
            <a:r>
              <a:rPr sz="2400" spc="-15" dirty="0">
                <a:latin typeface="Calibri"/>
                <a:cs typeface="Calibri"/>
              </a:rPr>
              <a:t>e</a:t>
            </a:r>
            <a:r>
              <a:rPr sz="2400" spc="-30" dirty="0">
                <a:latin typeface="Calibri"/>
                <a:cs typeface="Calibri"/>
              </a:rPr>
              <a:t> </a:t>
            </a:r>
            <a:r>
              <a:rPr sz="2400" spc="-50" dirty="0">
                <a:latin typeface="Calibri"/>
                <a:cs typeface="Calibri"/>
              </a:rPr>
              <a:t>r</a:t>
            </a:r>
            <a:r>
              <a:rPr sz="2400" spc="-15" dirty="0">
                <a:latin typeface="Calibri"/>
                <a:cs typeface="Calibri"/>
              </a:rPr>
              <a:t>e</a:t>
            </a:r>
            <a:r>
              <a:rPr sz="2400" spc="-5" dirty="0">
                <a:latin typeface="Calibri"/>
                <a:cs typeface="Calibri"/>
              </a:rPr>
              <a:t>p</a:t>
            </a:r>
            <a:r>
              <a:rPr sz="2400" spc="-20" dirty="0">
                <a:latin typeface="Calibri"/>
                <a:cs typeface="Calibri"/>
              </a:rPr>
              <a:t>or</a:t>
            </a:r>
            <a:r>
              <a:rPr sz="2400" spc="-5" dirty="0">
                <a:latin typeface="Calibri"/>
                <a:cs typeface="Calibri"/>
              </a:rPr>
              <a:t>t</a:t>
            </a:r>
            <a:r>
              <a:rPr sz="2400" dirty="0">
                <a:latin typeface="Calibri"/>
                <a:cs typeface="Calibri"/>
              </a:rPr>
              <a:t>ing</a:t>
            </a:r>
            <a:r>
              <a:rPr sz="2400" spc="-3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of</a:t>
            </a:r>
            <a:endParaRPr sz="2400" dirty="0">
              <a:latin typeface="Calibri"/>
              <a:cs typeface="Calibri"/>
            </a:endParaRPr>
          </a:p>
          <a:p>
            <a:pPr marL="756285">
              <a:lnSpc>
                <a:spcPct val="100000"/>
              </a:lnSpc>
            </a:pPr>
            <a:r>
              <a:rPr sz="2400" spc="-5" dirty="0">
                <a:latin typeface="Calibri"/>
                <a:cs typeface="Calibri"/>
              </a:rPr>
              <a:t>som</a:t>
            </a:r>
            <a:r>
              <a:rPr sz="2400" dirty="0">
                <a:latin typeface="Calibri"/>
                <a:cs typeface="Calibri"/>
              </a:rPr>
              <a:t>e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spc="-40" dirty="0">
                <a:latin typeface="Calibri"/>
                <a:cs typeface="Calibri"/>
              </a:rPr>
              <a:t>s</a:t>
            </a:r>
            <a:r>
              <a:rPr sz="2400" dirty="0">
                <a:latin typeface="Calibri"/>
                <a:cs typeface="Calibri"/>
              </a:rPr>
              <a:t>t</a:t>
            </a:r>
            <a:r>
              <a:rPr sz="2400" spc="5" dirty="0">
                <a:latin typeface="Calibri"/>
                <a:cs typeface="Calibri"/>
              </a:rPr>
              <a:t>u</a:t>
            </a:r>
            <a:r>
              <a:rPr sz="2400" dirty="0">
                <a:latin typeface="Calibri"/>
                <a:cs typeface="Calibri"/>
              </a:rPr>
              <a:t>dy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ou</a:t>
            </a:r>
            <a:r>
              <a:rPr sz="2400" spc="-40" dirty="0">
                <a:latin typeface="Calibri"/>
                <a:cs typeface="Calibri"/>
              </a:rPr>
              <a:t>t</a:t>
            </a:r>
            <a:r>
              <a:rPr sz="2400" spc="-25" dirty="0">
                <a:latin typeface="Calibri"/>
                <a:cs typeface="Calibri"/>
              </a:rPr>
              <a:t>c</a:t>
            </a:r>
            <a:r>
              <a:rPr sz="2400" spc="-5" dirty="0">
                <a:latin typeface="Calibri"/>
                <a:cs typeface="Calibri"/>
              </a:rPr>
              <a:t>omes</a:t>
            </a:r>
            <a:endParaRPr sz="2400" dirty="0">
              <a:latin typeface="Calibri"/>
              <a:cs typeface="Calibri"/>
            </a:endParaRPr>
          </a:p>
          <a:p>
            <a:pPr marL="1155700" lvl="2" indent="-229235">
              <a:lnSpc>
                <a:spcPct val="100000"/>
              </a:lnSpc>
              <a:spcBef>
                <a:spcPts val="620"/>
              </a:spcBef>
              <a:buFont typeface="Arial"/>
              <a:buChar char="•"/>
              <a:tabLst>
                <a:tab pos="1156335" algn="l"/>
              </a:tabLst>
            </a:pPr>
            <a:r>
              <a:rPr sz="2400" spc="-15" dirty="0">
                <a:latin typeface="Calibri"/>
                <a:cs typeface="Calibri"/>
              </a:rPr>
              <a:t>T</a:t>
            </a:r>
            <a:r>
              <a:rPr sz="2400" spc="-5" dirty="0">
                <a:latin typeface="Calibri"/>
                <a:cs typeface="Calibri"/>
              </a:rPr>
              <a:t>h</a:t>
            </a:r>
            <a:r>
              <a:rPr sz="2400" spc="5" dirty="0">
                <a:latin typeface="Calibri"/>
                <a:cs typeface="Calibri"/>
              </a:rPr>
              <a:t>i</a:t>
            </a:r>
            <a:r>
              <a:rPr sz="2400" dirty="0">
                <a:latin typeface="Calibri"/>
                <a:cs typeface="Calibri"/>
              </a:rPr>
              <a:t>s</a:t>
            </a:r>
            <a:r>
              <a:rPr sz="2400" spc="-5" dirty="0">
                <a:latin typeface="Calibri"/>
                <a:cs typeface="Calibri"/>
              </a:rPr>
              <a:t> on</a:t>
            </a:r>
            <a:r>
              <a:rPr sz="2400" dirty="0">
                <a:latin typeface="Calibri"/>
                <a:cs typeface="Calibri"/>
              </a:rPr>
              <a:t>e is</a:t>
            </a:r>
            <a:r>
              <a:rPr sz="2400" spc="-5" dirty="0">
                <a:latin typeface="Calibri"/>
                <a:cs typeface="Calibri"/>
              </a:rPr>
              <a:t> don</a:t>
            </a:r>
            <a:r>
              <a:rPr sz="2400" dirty="0">
                <a:latin typeface="Calibri"/>
                <a:cs typeface="Calibri"/>
              </a:rPr>
              <a:t>e </a:t>
            </a:r>
            <a:r>
              <a:rPr sz="2400" spc="5" dirty="0">
                <a:latin typeface="Calibri"/>
                <a:cs typeface="Calibri"/>
              </a:rPr>
              <a:t>i</a:t>
            </a:r>
            <a:r>
              <a:rPr sz="2400" dirty="0">
                <a:latin typeface="Calibri"/>
                <a:cs typeface="Calibri"/>
              </a:rPr>
              <a:t>n</a:t>
            </a:r>
            <a:r>
              <a:rPr sz="2400" spc="-25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the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r</a:t>
            </a:r>
            <a:r>
              <a:rPr sz="2400" spc="5" dirty="0">
                <a:latin typeface="Calibri"/>
                <a:cs typeface="Calibri"/>
              </a:rPr>
              <a:t>i</a:t>
            </a:r>
            <a:r>
              <a:rPr sz="2400" spc="-15" dirty="0">
                <a:latin typeface="Calibri"/>
                <a:cs typeface="Calibri"/>
              </a:rPr>
              <a:t>sk </a:t>
            </a:r>
            <a:r>
              <a:rPr sz="2400" spc="-5" dirty="0">
                <a:latin typeface="Calibri"/>
                <a:cs typeface="Calibri"/>
              </a:rPr>
              <a:t>o</a:t>
            </a:r>
            <a:r>
              <a:rPr sz="2400" dirty="0">
                <a:latin typeface="Calibri"/>
                <a:cs typeface="Calibri"/>
              </a:rPr>
              <a:t>f </a:t>
            </a:r>
            <a:r>
              <a:rPr sz="2400" spc="-5" dirty="0">
                <a:latin typeface="Calibri"/>
                <a:cs typeface="Calibri"/>
              </a:rPr>
              <a:t>b</a:t>
            </a:r>
            <a:r>
              <a:rPr sz="2400" spc="5" dirty="0">
                <a:latin typeface="Calibri"/>
                <a:cs typeface="Calibri"/>
              </a:rPr>
              <a:t>i</a:t>
            </a:r>
            <a:r>
              <a:rPr sz="2400" spc="-10" dirty="0">
                <a:latin typeface="Calibri"/>
                <a:cs typeface="Calibri"/>
              </a:rPr>
              <a:t>a</a:t>
            </a:r>
            <a:r>
              <a:rPr sz="2400" dirty="0">
                <a:latin typeface="Calibri"/>
                <a:cs typeface="Calibri"/>
              </a:rPr>
              <a:t>s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a</a:t>
            </a:r>
            <a:r>
              <a:rPr sz="2400" spc="-15" dirty="0">
                <a:latin typeface="Calibri"/>
                <a:cs typeface="Calibri"/>
              </a:rPr>
              <a:t>ss</a:t>
            </a:r>
            <a:r>
              <a:rPr sz="2400" spc="-10" dirty="0">
                <a:latin typeface="Calibri"/>
                <a:cs typeface="Calibri"/>
              </a:rPr>
              <a:t>e</a:t>
            </a:r>
            <a:r>
              <a:rPr sz="2400" spc="-20" dirty="0">
                <a:latin typeface="Calibri"/>
                <a:cs typeface="Calibri"/>
              </a:rPr>
              <a:t>ssm</a:t>
            </a:r>
            <a:r>
              <a:rPr sz="2400" spc="-10" dirty="0">
                <a:latin typeface="Calibri"/>
                <a:cs typeface="Calibri"/>
              </a:rPr>
              <a:t>e</a:t>
            </a:r>
            <a:r>
              <a:rPr sz="2400" spc="-25" dirty="0">
                <a:latin typeface="Calibri"/>
                <a:cs typeface="Calibri"/>
              </a:rPr>
              <a:t>n</a:t>
            </a:r>
            <a:r>
              <a:rPr sz="2400" spc="-10" dirty="0">
                <a:latin typeface="Calibri"/>
                <a:cs typeface="Calibri"/>
              </a:rPr>
              <a:t>t</a:t>
            </a:r>
            <a:endParaRPr sz="2400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824622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1674" y="450270"/>
            <a:ext cx="8797636" cy="789712"/>
          </a:xfrm>
        </p:spPr>
        <p:txBody>
          <a:bodyPr>
            <a:noAutofit/>
          </a:bodyPr>
          <a:lstStyle/>
          <a:p>
            <a:pPr algn="l"/>
            <a:r>
              <a:rPr lang="en-US" sz="4000" dirty="0"/>
              <a:t>Minimizing risk of non-reporting bias?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1674" y="1059873"/>
            <a:ext cx="8700652" cy="5465618"/>
          </a:xfrm>
        </p:spPr>
        <p:txBody>
          <a:bodyPr>
            <a:normAutofit fontScale="77500" lnSpcReduction="20000"/>
          </a:bodyPr>
          <a:lstStyle/>
          <a:p>
            <a:r>
              <a:rPr lang="en-US" sz="2800" dirty="0"/>
              <a:t>Restriction of syntheses to inception cohorts (i.e., known to have initiated)</a:t>
            </a:r>
          </a:p>
          <a:p>
            <a:pPr lvl="1"/>
            <a:r>
              <a:rPr lang="en-US" sz="2400" dirty="0"/>
              <a:t>Include only if registered prospectively. </a:t>
            </a:r>
          </a:p>
          <a:p>
            <a:pPr lvl="1"/>
            <a:r>
              <a:rPr lang="en-US" sz="2400" dirty="0"/>
              <a:t>Conduct prospective reviews / meta-analysis </a:t>
            </a:r>
          </a:p>
          <a:p>
            <a:pPr lvl="1"/>
            <a:r>
              <a:rPr lang="en-US" sz="2400" dirty="0"/>
              <a:t>Caveats: </a:t>
            </a:r>
          </a:p>
          <a:p>
            <a:pPr lvl="2"/>
            <a:r>
              <a:rPr lang="en-US" sz="2000" dirty="0"/>
              <a:t>still there can be missing results and only works for regulated interventions (e.g., dugs, medical devices)</a:t>
            </a:r>
          </a:p>
          <a:p>
            <a:pPr lvl="2"/>
            <a:r>
              <a:rPr lang="en-US" sz="2000" dirty="0"/>
              <a:t>Potentially lower precision (fewer studies) and low applicability (narrower question)</a:t>
            </a:r>
          </a:p>
          <a:p>
            <a:r>
              <a:rPr lang="en-US" sz="2800" dirty="0"/>
              <a:t>Inclusion of results from sources other than published reports</a:t>
            </a:r>
          </a:p>
          <a:p>
            <a:pPr lvl="1"/>
            <a:r>
              <a:rPr lang="en-US" sz="2400" dirty="0"/>
              <a:t>Inclusion of results from trial results registry</a:t>
            </a:r>
          </a:p>
          <a:p>
            <a:pPr lvl="1"/>
            <a:r>
              <a:rPr lang="en-US" sz="2400" dirty="0"/>
              <a:t>Inclusion of results from clinical study reports and other regulatory documents</a:t>
            </a:r>
          </a:p>
        </p:txBody>
      </p:sp>
    </p:spTree>
    <p:extLst>
      <p:ext uri="{BB962C8B-B14F-4D97-AF65-F5344CB8AC3E}">
        <p14:creationId xmlns:p14="http://schemas.microsoft.com/office/powerpoint/2010/main" val="39005846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FE0594F6-B5BC-BC41-9A49-B87C7D27F2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30387"/>
            <a:ext cx="9144000" cy="6197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2959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Assessing risk of missing results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6365" y="1468583"/>
            <a:ext cx="8174180" cy="4544290"/>
          </a:xfrm>
        </p:spPr>
        <p:txBody>
          <a:bodyPr>
            <a:normAutofit/>
          </a:bodyPr>
          <a:lstStyle/>
          <a:p>
            <a:r>
              <a:rPr lang="en-US" sz="2800" dirty="0"/>
              <a:t>Why? Unlikely to get all unpublished results even if we try to find all studies.</a:t>
            </a:r>
          </a:p>
          <a:p>
            <a:r>
              <a:rPr lang="en-US" sz="2800" dirty="0"/>
              <a:t>Applies to quantitative effect estimates  of interventions / more work on other areas and qualitative data needed</a:t>
            </a: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7986186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42BD04A-72D3-114F-B17C-770280F0B9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2167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Framework for assessing risk of bias due to missing results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7E16BA6A-9085-9543-BD27-2E19ABF11B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043546"/>
            <a:ext cx="8229600" cy="4525963"/>
          </a:xfrm>
        </p:spPr>
        <p:txBody>
          <a:bodyPr>
            <a:normAutofit fontScale="550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Select syntheses to assess for risk of bias due to missing results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Define which results are eligible for inclusion in each synthesis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Record whether any of the studies identified are missing from each synthesis because results known (or presumed) to have been generated by study investigators are unavailable: the ‘known unknowns’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Consider whether each synthesis is likely to be biased because of the missing results in the studies identified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Consider whether results from additional studies are likely to be missing from each synthesis: the ‘unknown unknowns’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Reach an overall judgement about risk of bias due to missing results in each synthesis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12567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76CE2CEE-670D-274E-8834-083B7DA4BC8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706501"/>
            <a:ext cx="9144000" cy="45305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77337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79F60C57-9197-0C43-BC6E-286E26DC550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19700"/>
            <a:ext cx="9144000" cy="6418599"/>
          </a:xfrm>
          <a:prstGeom prst="rect">
            <a:avLst/>
          </a:prstGeom>
        </p:spPr>
      </p:pic>
      <p:sp>
        <p:nvSpPr>
          <p:cNvPr id="6" name="Oval 5">
            <a:extLst>
              <a:ext uri="{FF2B5EF4-FFF2-40B4-BE49-F238E27FC236}">
                <a16:creationId xmlns:a16="http://schemas.microsoft.com/office/drawing/2014/main" id="{678FF29E-CC3E-3545-B1BE-6B0FFB8187BB}"/>
              </a:ext>
            </a:extLst>
          </p:cNvPr>
          <p:cNvSpPr/>
          <p:nvPr/>
        </p:nvSpPr>
        <p:spPr>
          <a:xfrm>
            <a:off x="7564582" y="4668982"/>
            <a:ext cx="651163" cy="34636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8A2B7C84-955A-F746-B3C7-5F42987C55B5}"/>
              </a:ext>
            </a:extLst>
          </p:cNvPr>
          <p:cNvSpPr/>
          <p:nvPr/>
        </p:nvSpPr>
        <p:spPr>
          <a:xfrm>
            <a:off x="7564582" y="4668982"/>
            <a:ext cx="651163" cy="3463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2743631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wilight">
  <a:themeElements>
    <a:clrScheme name="Twilight">
      <a:dk1>
        <a:sysClr val="windowText" lastClr="000000"/>
      </a:dk1>
      <a:lt1>
        <a:sysClr val="window" lastClr="FFFFFF"/>
      </a:lt1>
      <a:dk2>
        <a:srgbClr val="24213E"/>
      </a:dk2>
      <a:lt2>
        <a:srgbClr val="E9EAF0"/>
      </a:lt2>
      <a:accent1>
        <a:srgbClr val="E8BC4A"/>
      </a:accent1>
      <a:accent2>
        <a:srgbClr val="83C1C6"/>
      </a:accent2>
      <a:accent3>
        <a:srgbClr val="E78D35"/>
      </a:accent3>
      <a:accent4>
        <a:srgbClr val="909CE1"/>
      </a:accent4>
      <a:accent5>
        <a:srgbClr val="839C41"/>
      </a:accent5>
      <a:accent6>
        <a:srgbClr val="CC5439"/>
      </a:accent6>
      <a:hlink>
        <a:srgbClr val="1C6CF1"/>
      </a:hlink>
      <a:folHlink>
        <a:srgbClr val="C649E0"/>
      </a:folHlink>
    </a:clrScheme>
    <a:fontScheme name="Twilight">
      <a:majorFont>
        <a:latin typeface="Corbel"/>
        <a:ea typeface=""/>
        <a:cs typeface=""/>
        <a:font script="Jpan" typeface="ヒラギノ角ゴ Pro W3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ヒラギノ角ゴ Pro W3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wiligh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 fov="600000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300000"/>
              </a:schemeClr>
            </a:gs>
            <a:gs pos="31000">
              <a:schemeClr val="bg1">
                <a:tint val="100000"/>
                <a:satMod val="300000"/>
              </a:schemeClr>
            </a:gs>
            <a:gs pos="62000">
              <a:schemeClr val="phClr">
                <a:tint val="100000"/>
                <a:shade val="100000"/>
                <a:satMod val="100000"/>
              </a:schemeClr>
            </a:gs>
            <a:gs pos="100000">
              <a:schemeClr val="phClr">
                <a:shade val="100000"/>
                <a:hueMod val="93000"/>
                <a:satMod val="50000"/>
                <a:lumMod val="2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100000"/>
                <a:satMod val="100000"/>
              </a:schemeClr>
            </a:gs>
            <a:gs pos="100000">
              <a:schemeClr val="phClr">
                <a:tint val="100000"/>
                <a:shade val="100000"/>
                <a:alpha val="100000"/>
                <a:hueMod val="100000"/>
                <a:satMod val="150000"/>
                <a:lumMod val="5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5017</TotalTime>
  <Words>758</Words>
  <Application>Microsoft Macintosh PowerPoint</Application>
  <PresentationFormat>On-screen Show (4:3)</PresentationFormat>
  <Paragraphs>79</Paragraphs>
  <Slides>15</Slides>
  <Notes>7</Notes>
  <HiddenSlides>2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Calibri</vt:lpstr>
      <vt:lpstr>Corbel</vt:lpstr>
      <vt:lpstr>Custom Design</vt:lpstr>
      <vt:lpstr>Twilight</vt:lpstr>
      <vt:lpstr>Systematic Reviews (EPI214)</vt:lpstr>
      <vt:lpstr>“Non”-Reporting Bias</vt:lpstr>
      <vt:lpstr>Non-Reporting Bias: Common Types</vt:lpstr>
      <vt:lpstr>Minimizing risk of non-reporting bias? </vt:lpstr>
      <vt:lpstr>PowerPoint Presentation</vt:lpstr>
      <vt:lpstr>Assessing risk of missing results</vt:lpstr>
      <vt:lpstr>Framework for assessing risk of bias due to missing results</vt:lpstr>
      <vt:lpstr>PowerPoint Presentation</vt:lpstr>
      <vt:lpstr>PowerPoint Presentation</vt:lpstr>
      <vt:lpstr>Clues for “Unknown” Missing Results </vt:lpstr>
      <vt:lpstr>Reporting Bias: Funnel Plots -1</vt:lpstr>
      <vt:lpstr>Reporting Bias: Funnel Plot -2</vt:lpstr>
      <vt:lpstr>PowerPoint Presentation</vt:lpstr>
      <vt:lpstr>Tests for Funnel Plot Asymmetry</vt:lpstr>
      <vt:lpstr>Funnel Plot Asymmetry:  Statistical Tests </vt:lpstr>
    </vt:vector>
  </TitlesOfParts>
  <Company>UCSF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Mohsen Malekinejad</dc:creator>
  <cp:lastModifiedBy>Malekinejad, Mohsen</cp:lastModifiedBy>
  <cp:revision>1129</cp:revision>
  <dcterms:created xsi:type="dcterms:W3CDTF">2016-01-04T14:56:55Z</dcterms:created>
  <dcterms:modified xsi:type="dcterms:W3CDTF">2022-05-04T16:13:41Z</dcterms:modified>
</cp:coreProperties>
</file>